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3144" r:id="rId5"/>
    <p:sldId id="811" r:id="rId6"/>
    <p:sldId id="887" r:id="rId7"/>
    <p:sldId id="3185" r:id="rId8"/>
    <p:sldId id="3093" r:id="rId9"/>
    <p:sldId id="2856" r:id="rId10"/>
    <p:sldId id="3145" r:id="rId11"/>
    <p:sldId id="3181" r:id="rId12"/>
    <p:sldId id="3180" r:id="rId13"/>
    <p:sldId id="3208" r:id="rId14"/>
    <p:sldId id="3059" r:id="rId15"/>
    <p:sldId id="3206" r:id="rId16"/>
    <p:sldId id="3182" r:id="rId17"/>
    <p:sldId id="3151" r:id="rId18"/>
    <p:sldId id="892" r:id="rId19"/>
    <p:sldId id="3209" r:id="rId20"/>
    <p:sldId id="3210" r:id="rId21"/>
    <p:sldId id="3184" r:id="rId22"/>
    <p:sldId id="3183" r:id="rId23"/>
    <p:sldId id="3149" r:id="rId24"/>
    <p:sldId id="2918" r:id="rId25"/>
    <p:sldId id="2954" r:id="rId26"/>
    <p:sldId id="2955" r:id="rId27"/>
    <p:sldId id="3150" r:id="rId28"/>
    <p:sldId id="894" r:id="rId29"/>
    <p:sldId id="866" r:id="rId30"/>
    <p:sldId id="1693"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Killian" initials="K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7F"/>
    <a:srgbClr val="003F80"/>
    <a:srgbClr val="000000"/>
    <a:srgbClr val="007EB4"/>
    <a:srgbClr val="898989"/>
    <a:srgbClr val="0091C9"/>
    <a:srgbClr val="CC3538"/>
    <a:srgbClr val="81C0FF"/>
    <a:srgbClr val="168E60"/>
    <a:srgbClr val="F5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341BEF-EC24-42D6-9808-2D33F4AF36EF}" v="51" dt="2025-05-12T16:49:50.5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78" autoAdjust="0"/>
    <p:restoredTop sz="85194" autoAdjust="0"/>
  </p:normalViewPr>
  <p:slideViewPr>
    <p:cSldViewPr snapToGrid="0">
      <p:cViewPr varScale="1">
        <p:scale>
          <a:sx n="93" d="100"/>
          <a:sy n="93" d="100"/>
        </p:scale>
        <p:origin x="78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jackso\Downloads\MN%20SBDC%20Loan%20Data%20by%20Region%205-8-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jackso\Downloads\MN%20SBDC%20Loan%20Data%20by%20Region%205-8-202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en-US"/>
              <a:t># of Loans by MN SBDC Regions</a:t>
            </a:r>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Chart!$B$1</c:f>
              <c:strCache>
                <c:ptCount val="1"/>
                <c:pt idx="0">
                  <c:v># of Loans</c:v>
                </c:pt>
              </c:strCache>
            </c:strRef>
          </c:tx>
          <c:explosion val="11"/>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C98A-4293-A89B-57EBA49269AE}"/>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98A-4293-A89B-57EBA49269AE}"/>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C98A-4293-A89B-57EBA49269AE}"/>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C98A-4293-A89B-57EBA49269AE}"/>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C98A-4293-A89B-57EBA49269AE}"/>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C98A-4293-A89B-57EBA49269AE}"/>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C98A-4293-A89B-57EBA49269AE}"/>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C98A-4293-A89B-57EBA49269AE}"/>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11-C98A-4293-A89B-57EBA49269AE}"/>
              </c:ext>
            </c:extLst>
          </c:dPt>
          <c:dLbls>
            <c:dLbl>
              <c:idx val="0"/>
              <c:layout>
                <c:manualLayout>
                  <c:x val="-6.3346456692913384E-3"/>
                  <c:y val="6.71624380285797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98A-4293-A89B-57EBA49269AE}"/>
                </c:ext>
              </c:extLst>
            </c:dLbl>
            <c:dLbl>
              <c:idx val="1"/>
              <c:layout>
                <c:manualLayout>
                  <c:x val="9.8468941382327205E-4"/>
                  <c:y val="1.0764071157771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98A-4293-A89B-57EBA49269AE}"/>
                </c:ext>
              </c:extLst>
            </c:dLbl>
            <c:dLbl>
              <c:idx val="4"/>
              <c:layout>
                <c:manualLayout>
                  <c:x val="2.5069991251093614E-3"/>
                  <c:y val="-3.040244969378827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98A-4293-A89B-57EBA49269AE}"/>
                </c:ext>
              </c:extLst>
            </c:dLbl>
            <c:dLbl>
              <c:idx val="6"/>
              <c:layout>
                <c:manualLayout>
                  <c:x val="7.153543307086614E-3"/>
                  <c:y val="1.2948745990084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98A-4293-A89B-57EBA49269AE}"/>
                </c:ext>
              </c:extLst>
            </c:dLbl>
            <c:dLbl>
              <c:idx val="8"/>
              <c:layout>
                <c:manualLayout>
                  <c:x val="1.3323928258967629E-2"/>
                  <c:y val="3.2549577136191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98A-4293-A89B-57EBA49269AE}"/>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Chart!$A$2:$A$10</c:f>
              <c:strCache>
                <c:ptCount val="9"/>
                <c:pt idx="0">
                  <c:v>Metro</c:v>
                </c:pt>
                <c:pt idx="1">
                  <c:v>South East</c:v>
                </c:pt>
                <c:pt idx="2">
                  <c:v>South Central</c:v>
                </c:pt>
                <c:pt idx="3">
                  <c:v>South West</c:v>
                </c:pt>
                <c:pt idx="4">
                  <c:v>Central</c:v>
                </c:pt>
                <c:pt idx="5">
                  <c:v>West Central</c:v>
                </c:pt>
                <c:pt idx="6">
                  <c:v>North Central</c:v>
                </c:pt>
                <c:pt idx="7">
                  <c:v>North West</c:v>
                </c:pt>
                <c:pt idx="8">
                  <c:v>North East</c:v>
                </c:pt>
              </c:strCache>
            </c:strRef>
          </c:cat>
          <c:val>
            <c:numRef>
              <c:f>Chart!$B$2:$B$10</c:f>
              <c:numCache>
                <c:formatCode>General</c:formatCode>
                <c:ptCount val="9"/>
                <c:pt idx="0">
                  <c:v>791</c:v>
                </c:pt>
                <c:pt idx="1">
                  <c:v>54</c:v>
                </c:pt>
                <c:pt idx="2">
                  <c:v>32</c:v>
                </c:pt>
                <c:pt idx="3">
                  <c:v>30</c:v>
                </c:pt>
                <c:pt idx="4">
                  <c:v>94</c:v>
                </c:pt>
                <c:pt idx="5" formatCode="#,##0">
                  <c:v>35</c:v>
                </c:pt>
                <c:pt idx="6" formatCode="#,##0">
                  <c:v>62</c:v>
                </c:pt>
                <c:pt idx="7">
                  <c:v>16</c:v>
                </c:pt>
                <c:pt idx="8">
                  <c:v>48</c:v>
                </c:pt>
              </c:numCache>
            </c:numRef>
          </c:val>
          <c:extLst>
            <c:ext xmlns:c16="http://schemas.microsoft.com/office/drawing/2014/chart" uri="{C3380CC4-5D6E-409C-BE32-E72D297353CC}">
              <c16:uniqueId val="{00000012-C98A-4293-A89B-57EBA49269AE}"/>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en-US" dirty="0"/>
              <a:t>$ of Loan by MN SBDC Regions</a:t>
            </a:r>
          </a:p>
          <a:p>
            <a:pPr>
              <a:defRPr/>
            </a:pPr>
            <a:endParaRPr lang="en-US" dirty="0"/>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Chart!$C$1</c:f>
              <c:strCache>
                <c:ptCount val="1"/>
                <c:pt idx="0">
                  <c:v>$ of Loan</c:v>
                </c:pt>
              </c:strCache>
            </c:strRef>
          </c:tx>
          <c:dPt>
            <c:idx val="0"/>
            <c:bubble3D val="0"/>
            <c:explosion val="2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4087-4B14-BE4B-DCE15CB50495}"/>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4087-4B14-BE4B-DCE15CB50495}"/>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4087-4B14-BE4B-DCE15CB50495}"/>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4087-4B14-BE4B-DCE15CB50495}"/>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4087-4B14-BE4B-DCE15CB50495}"/>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4087-4B14-BE4B-DCE15CB50495}"/>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4087-4B14-BE4B-DCE15CB50495}"/>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4087-4B14-BE4B-DCE15CB50495}"/>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11-4087-4B14-BE4B-DCE15CB50495}"/>
              </c:ext>
            </c:extLst>
          </c:dPt>
          <c:dLbls>
            <c:dLbl>
              <c:idx val="0"/>
              <c:layout>
                <c:manualLayout>
                  <c:x val="-7.6989282589676293E-3"/>
                  <c:y val="2.4634368620589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87-4B14-BE4B-DCE15CB5049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Chart!$A$2:$A$10</c:f>
              <c:strCache>
                <c:ptCount val="9"/>
                <c:pt idx="0">
                  <c:v>Metro</c:v>
                </c:pt>
                <c:pt idx="1">
                  <c:v>South East</c:v>
                </c:pt>
                <c:pt idx="2">
                  <c:v>South Central</c:v>
                </c:pt>
                <c:pt idx="3">
                  <c:v>South West</c:v>
                </c:pt>
                <c:pt idx="4">
                  <c:v>Central</c:v>
                </c:pt>
                <c:pt idx="5">
                  <c:v>West Central</c:v>
                </c:pt>
                <c:pt idx="6">
                  <c:v>North Central</c:v>
                </c:pt>
                <c:pt idx="7">
                  <c:v>North West</c:v>
                </c:pt>
                <c:pt idx="8">
                  <c:v>North East</c:v>
                </c:pt>
              </c:strCache>
            </c:strRef>
          </c:cat>
          <c:val>
            <c:numRef>
              <c:f>Chart!$C$2:$C$10</c:f>
              <c:numCache>
                <c:formatCode>"$"#,##0</c:formatCode>
                <c:ptCount val="9"/>
                <c:pt idx="0">
                  <c:v>355967000</c:v>
                </c:pt>
                <c:pt idx="1">
                  <c:v>28272400</c:v>
                </c:pt>
                <c:pt idx="2">
                  <c:v>23270500</c:v>
                </c:pt>
                <c:pt idx="3">
                  <c:v>8425400</c:v>
                </c:pt>
                <c:pt idx="4">
                  <c:v>40841300</c:v>
                </c:pt>
                <c:pt idx="5">
                  <c:v>18380900</c:v>
                </c:pt>
                <c:pt idx="6">
                  <c:v>32024000</c:v>
                </c:pt>
                <c:pt idx="7">
                  <c:v>11656900</c:v>
                </c:pt>
                <c:pt idx="8">
                  <c:v>29492100</c:v>
                </c:pt>
              </c:numCache>
            </c:numRef>
          </c:val>
          <c:extLst>
            <c:ext xmlns:c16="http://schemas.microsoft.com/office/drawing/2014/chart" uri="{C3380CC4-5D6E-409C-BE32-E72D297353CC}">
              <c16:uniqueId val="{00000012-4087-4B14-BE4B-DCE15CB50495}"/>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4143588" y="0"/>
            <a:ext cx="3169920" cy="481728"/>
          </a:xfrm>
          <a:prstGeom prst="rect">
            <a:avLst/>
          </a:prstGeom>
        </p:spPr>
        <p:txBody>
          <a:bodyPr vert="horz" lIns="96656" tIns="48328" rIns="96656" bIns="48328" rtlCol="0"/>
          <a:lstStyle>
            <a:lvl1pPr algn="r">
              <a:defRPr sz="1200"/>
            </a:lvl1pPr>
          </a:lstStyle>
          <a:p>
            <a:fld id="{17062E8F-0327-1B44-880E-F1AFCA2C073C}" type="datetimeFigureOut">
              <a:rPr lang="en-US" smtClean="0"/>
              <a:t>5/12/2025</a:t>
            </a:fld>
            <a:endParaRPr lang="en-US"/>
          </a:p>
        </p:txBody>
      </p:sp>
      <p:sp>
        <p:nvSpPr>
          <p:cNvPr id="4" name="Footer Placeholder 3"/>
          <p:cNvSpPr>
            <a:spLocks noGrp="1"/>
          </p:cNvSpPr>
          <p:nvPr>
            <p:ph type="ftr" sz="quarter" idx="2"/>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5"/>
            <a:ext cx="3169920" cy="481727"/>
          </a:xfrm>
          <a:prstGeom prst="rect">
            <a:avLst/>
          </a:prstGeom>
        </p:spPr>
        <p:txBody>
          <a:bodyPr vert="horz" lIns="96656" tIns="48328" rIns="96656" bIns="48328" rtlCol="0" anchor="b"/>
          <a:lstStyle>
            <a:lvl1pPr algn="r">
              <a:defRPr sz="1200"/>
            </a:lvl1pPr>
          </a:lstStyle>
          <a:p>
            <a:fld id="{721A873F-EF5E-994B-9976-428F934A075E}" type="slidenum">
              <a:rPr lang="en-US" smtClean="0"/>
              <a:t>‹#›</a:t>
            </a:fld>
            <a:endParaRPr lang="en-US"/>
          </a:p>
        </p:txBody>
      </p:sp>
    </p:spTree>
    <p:extLst>
      <p:ext uri="{BB962C8B-B14F-4D97-AF65-F5344CB8AC3E}">
        <p14:creationId xmlns:p14="http://schemas.microsoft.com/office/powerpoint/2010/main" val="642620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0C0BF4D7-81BE-0B4C-B655-82AD930F9C8A}" type="datetimeFigureOut">
              <a:rPr lang="en-US" smtClean="0"/>
              <a:t>5/12/2025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452140A9-11FD-AB46-B99D-C1331D8D84D1}" type="slidenum">
              <a:rPr lang="en-US" smtClean="0"/>
              <a:t>‹#›</a:t>
            </a:fld>
            <a:endParaRPr lang="en-US"/>
          </a:p>
        </p:txBody>
      </p:sp>
    </p:spTree>
    <p:extLst>
      <p:ext uri="{BB962C8B-B14F-4D97-AF65-F5344CB8AC3E}">
        <p14:creationId xmlns:p14="http://schemas.microsoft.com/office/powerpoint/2010/main" val="76007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140A9-11FD-AB46-B99D-C1331D8D84D1}" type="slidenum">
              <a:rPr lang="en-US" smtClean="0"/>
              <a:t>2</a:t>
            </a:fld>
            <a:endParaRPr lang="en-US"/>
          </a:p>
        </p:txBody>
      </p:sp>
    </p:spTree>
    <p:extLst>
      <p:ext uri="{BB962C8B-B14F-4D97-AF65-F5344CB8AC3E}">
        <p14:creationId xmlns:p14="http://schemas.microsoft.com/office/powerpoint/2010/main" val="2520108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6A9DF-CE2C-0DB6-598D-18064F027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A330A-1548-B30E-B964-53A4AD256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BC9827-BDBE-688F-197A-37EA734846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62B545-AD2D-B1FF-1F8D-B4074344177E}"/>
              </a:ext>
            </a:extLst>
          </p:cNvPr>
          <p:cNvSpPr>
            <a:spLocks noGrp="1"/>
          </p:cNvSpPr>
          <p:nvPr>
            <p:ph type="sldNum" sz="quarter" idx="5"/>
          </p:nvPr>
        </p:nvSpPr>
        <p:spPr/>
        <p:txBody>
          <a:bodyPr/>
          <a:lstStyle/>
          <a:p>
            <a:fld id="{452140A9-11FD-AB46-B99D-C1331D8D84D1}" type="slidenum">
              <a:rPr lang="en-US" smtClean="0"/>
              <a:t>20</a:t>
            </a:fld>
            <a:endParaRPr lang="en-US"/>
          </a:p>
        </p:txBody>
      </p:sp>
    </p:spTree>
    <p:extLst>
      <p:ext uri="{BB962C8B-B14F-4D97-AF65-F5344CB8AC3E}">
        <p14:creationId xmlns:p14="http://schemas.microsoft.com/office/powerpoint/2010/main" val="2997921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140A9-11FD-AB46-B99D-C1331D8D84D1}" type="slidenum">
              <a:rPr lang="en-US" smtClean="0"/>
              <a:t>21</a:t>
            </a:fld>
            <a:endParaRPr lang="en-US"/>
          </a:p>
        </p:txBody>
      </p:sp>
    </p:spTree>
    <p:extLst>
      <p:ext uri="{BB962C8B-B14F-4D97-AF65-F5344CB8AC3E}">
        <p14:creationId xmlns:p14="http://schemas.microsoft.com/office/powerpoint/2010/main" val="3023002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140A9-11FD-AB46-B99D-C1331D8D84D1}" type="slidenum">
              <a:rPr lang="en-US" smtClean="0"/>
              <a:t>22</a:t>
            </a:fld>
            <a:endParaRPr lang="en-US"/>
          </a:p>
        </p:txBody>
      </p:sp>
    </p:spTree>
    <p:extLst>
      <p:ext uri="{BB962C8B-B14F-4D97-AF65-F5344CB8AC3E}">
        <p14:creationId xmlns:p14="http://schemas.microsoft.com/office/powerpoint/2010/main" val="2507161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140A9-11FD-AB46-B99D-C1331D8D84D1}" type="slidenum">
              <a:rPr lang="en-US" smtClean="0"/>
              <a:t>23</a:t>
            </a:fld>
            <a:endParaRPr lang="en-US"/>
          </a:p>
        </p:txBody>
      </p:sp>
    </p:spTree>
    <p:extLst>
      <p:ext uri="{BB962C8B-B14F-4D97-AF65-F5344CB8AC3E}">
        <p14:creationId xmlns:p14="http://schemas.microsoft.com/office/powerpoint/2010/main" val="2306218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E256E-2923-9417-F857-CD7FA4722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7E9E3-4808-5EA3-3E64-AC4227822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20AC8-8BA5-BF8C-9AF0-9980C8D450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1A744B-1920-1F3A-D3AA-EDFBCF011E0A}"/>
              </a:ext>
            </a:extLst>
          </p:cNvPr>
          <p:cNvSpPr>
            <a:spLocks noGrp="1"/>
          </p:cNvSpPr>
          <p:nvPr>
            <p:ph type="sldNum" sz="quarter" idx="5"/>
          </p:nvPr>
        </p:nvSpPr>
        <p:spPr/>
        <p:txBody>
          <a:bodyPr/>
          <a:lstStyle/>
          <a:p>
            <a:fld id="{452140A9-11FD-AB46-B99D-C1331D8D84D1}" type="slidenum">
              <a:rPr lang="en-US" smtClean="0"/>
              <a:t>24</a:t>
            </a:fld>
            <a:endParaRPr lang="en-US"/>
          </a:p>
        </p:txBody>
      </p:sp>
    </p:spTree>
    <p:extLst>
      <p:ext uri="{BB962C8B-B14F-4D97-AF65-F5344CB8AC3E}">
        <p14:creationId xmlns:p14="http://schemas.microsoft.com/office/powerpoint/2010/main" val="3228508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D55EE-BF65-BEC8-B4DB-4E5EB6684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1828C-8F3C-77E4-9325-76367C297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3E901-D07C-3BBD-8DAE-05FF22E8FF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4AFB59-DE6E-626E-58D2-B67F43AC797C}"/>
              </a:ext>
            </a:extLst>
          </p:cNvPr>
          <p:cNvSpPr>
            <a:spLocks noGrp="1"/>
          </p:cNvSpPr>
          <p:nvPr>
            <p:ph type="sldNum" sz="quarter" idx="5"/>
          </p:nvPr>
        </p:nvSpPr>
        <p:spPr/>
        <p:txBody>
          <a:bodyPr/>
          <a:lstStyle/>
          <a:p>
            <a:fld id="{452140A9-11FD-AB46-B99D-C1331D8D84D1}" type="slidenum">
              <a:rPr lang="en-US" smtClean="0"/>
              <a:t>25</a:t>
            </a:fld>
            <a:endParaRPr lang="en-US"/>
          </a:p>
        </p:txBody>
      </p:sp>
    </p:spTree>
    <p:extLst>
      <p:ext uri="{BB962C8B-B14F-4D97-AF65-F5344CB8AC3E}">
        <p14:creationId xmlns:p14="http://schemas.microsoft.com/office/powerpoint/2010/main" val="2075391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D55EE-BF65-BEC8-B4DB-4E5EB6684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1828C-8F3C-77E4-9325-76367C297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3E901-D07C-3BBD-8DAE-05FF22E8FF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4AFB59-DE6E-626E-58D2-B67F43AC797C}"/>
              </a:ext>
            </a:extLst>
          </p:cNvPr>
          <p:cNvSpPr>
            <a:spLocks noGrp="1"/>
          </p:cNvSpPr>
          <p:nvPr>
            <p:ph type="sldNum" sz="quarter" idx="5"/>
          </p:nvPr>
        </p:nvSpPr>
        <p:spPr/>
        <p:txBody>
          <a:bodyPr/>
          <a:lstStyle/>
          <a:p>
            <a:fld id="{452140A9-11FD-AB46-B99D-C1331D8D84D1}" type="slidenum">
              <a:rPr lang="en-US" smtClean="0"/>
              <a:t>26</a:t>
            </a:fld>
            <a:endParaRPr lang="en-US"/>
          </a:p>
        </p:txBody>
      </p:sp>
    </p:spTree>
    <p:extLst>
      <p:ext uri="{BB962C8B-B14F-4D97-AF65-F5344CB8AC3E}">
        <p14:creationId xmlns:p14="http://schemas.microsoft.com/office/powerpoint/2010/main" val="228780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SBA DATA from the Office of Advocacy:</a:t>
            </a:r>
          </a:p>
          <a:p>
            <a:endParaRPr lang="en-US" dirty="0"/>
          </a:p>
          <a:p>
            <a:r>
              <a:rPr lang="en-US" dirty="0"/>
              <a:t>Minnesota is home to over half a million small businesses that make up 99.4% of all Minnesota businesses.</a:t>
            </a:r>
          </a:p>
          <a:p>
            <a:r>
              <a:rPr lang="en-US" dirty="0"/>
              <a:t>Minnesota small Businesses employ over 1.3 million employees, making up 45 percent of all Minnesota employees.</a:t>
            </a:r>
          </a:p>
          <a:p>
            <a:endParaRPr lang="en-US" dirty="0"/>
          </a:p>
        </p:txBody>
      </p:sp>
      <p:sp>
        <p:nvSpPr>
          <p:cNvPr id="4" name="Slide Number Placeholder 3"/>
          <p:cNvSpPr>
            <a:spLocks noGrp="1"/>
          </p:cNvSpPr>
          <p:nvPr>
            <p:ph type="sldNum" sz="quarter" idx="5"/>
          </p:nvPr>
        </p:nvSpPr>
        <p:spPr/>
        <p:txBody>
          <a:bodyPr/>
          <a:lstStyle/>
          <a:p>
            <a:fld id="{452140A9-11FD-AB46-B99D-C1331D8D84D1}" type="slidenum">
              <a:rPr lang="en-US" smtClean="0"/>
              <a:t>3</a:t>
            </a:fld>
            <a:endParaRPr lang="en-US"/>
          </a:p>
        </p:txBody>
      </p:sp>
    </p:spTree>
    <p:extLst>
      <p:ext uri="{BB962C8B-B14F-4D97-AF65-F5344CB8AC3E}">
        <p14:creationId xmlns:p14="http://schemas.microsoft.com/office/powerpoint/2010/main" val="1561280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140A9-11FD-AB46-B99D-C1331D8D84D1}" type="slidenum">
              <a:rPr lang="en-US" smtClean="0"/>
              <a:t>5</a:t>
            </a:fld>
            <a:endParaRPr lang="en-US"/>
          </a:p>
        </p:txBody>
      </p:sp>
    </p:spTree>
    <p:extLst>
      <p:ext uri="{BB962C8B-B14F-4D97-AF65-F5344CB8AC3E}">
        <p14:creationId xmlns:p14="http://schemas.microsoft.com/office/powerpoint/2010/main" val="1502753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140A9-11FD-AB46-B99D-C1331D8D84D1}" type="slidenum">
              <a:rPr lang="en-US" smtClean="0"/>
              <a:t>9</a:t>
            </a:fld>
            <a:endParaRPr lang="en-US"/>
          </a:p>
        </p:txBody>
      </p:sp>
    </p:spTree>
    <p:extLst>
      <p:ext uri="{BB962C8B-B14F-4D97-AF65-F5344CB8AC3E}">
        <p14:creationId xmlns:p14="http://schemas.microsoft.com/office/powerpoint/2010/main" val="39529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dirty="0"/>
              <a:t>May is world trade month. </a:t>
            </a:r>
          </a:p>
          <a:p>
            <a:r>
              <a:rPr lang="en-US" sz="1600" b="0" dirty="0"/>
              <a:t>Each May, World Trade Month is celebrated in the United States to recognize the importance of exporting and encourage U.S. businesses to begin or expand their export efforts.</a:t>
            </a:r>
          </a:p>
        </p:txBody>
      </p:sp>
      <p:sp>
        <p:nvSpPr>
          <p:cNvPr id="4" name="Slide Number Placeholder 3"/>
          <p:cNvSpPr>
            <a:spLocks noGrp="1"/>
          </p:cNvSpPr>
          <p:nvPr>
            <p:ph type="sldNum" sz="quarter" idx="5"/>
          </p:nvPr>
        </p:nvSpPr>
        <p:spPr/>
        <p:txBody>
          <a:bodyPr/>
          <a:lstStyle/>
          <a:p>
            <a:fld id="{452140A9-11FD-AB46-B99D-C1331D8D84D1}" type="slidenum">
              <a:rPr lang="en-US" smtClean="0"/>
              <a:t>10</a:t>
            </a:fld>
            <a:endParaRPr lang="en-US"/>
          </a:p>
        </p:txBody>
      </p:sp>
    </p:spTree>
    <p:extLst>
      <p:ext uri="{BB962C8B-B14F-4D97-AF65-F5344CB8AC3E}">
        <p14:creationId xmlns:p14="http://schemas.microsoft.com/office/powerpoint/2010/main" val="3687288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current initiates is putting American </a:t>
            </a:r>
            <a:r>
              <a:rPr lang="en-US" dirty="0" err="1"/>
              <a:t>Mfg</a:t>
            </a:r>
            <a:r>
              <a:rPr lang="en-US" dirty="0"/>
              <a:t> first. </a:t>
            </a:r>
          </a:p>
          <a:p>
            <a:r>
              <a:rPr lang="en-US" dirty="0"/>
              <a:t>SBA is helping to restore American industries and bring back the blue-collar boom. </a:t>
            </a:r>
          </a:p>
          <a:p>
            <a:r>
              <a:rPr lang="en-US" dirty="0"/>
              <a:t>We have a webpage dedicated for manufacturers that can help them cut red tape, increase access to capital, export and more.</a:t>
            </a:r>
          </a:p>
        </p:txBody>
      </p:sp>
      <p:sp>
        <p:nvSpPr>
          <p:cNvPr id="4" name="Slide Number Placeholder 3"/>
          <p:cNvSpPr>
            <a:spLocks noGrp="1"/>
          </p:cNvSpPr>
          <p:nvPr>
            <p:ph type="sldNum" sz="quarter" idx="5"/>
          </p:nvPr>
        </p:nvSpPr>
        <p:spPr/>
        <p:txBody>
          <a:bodyPr/>
          <a:lstStyle/>
          <a:p>
            <a:fld id="{452140A9-11FD-AB46-B99D-C1331D8D84D1}" type="slidenum">
              <a:rPr lang="en-US" smtClean="0"/>
              <a:t>11</a:t>
            </a:fld>
            <a:endParaRPr lang="en-US"/>
          </a:p>
        </p:txBody>
      </p:sp>
    </p:spTree>
    <p:extLst>
      <p:ext uri="{BB962C8B-B14F-4D97-AF65-F5344CB8AC3E}">
        <p14:creationId xmlns:p14="http://schemas.microsoft.com/office/powerpoint/2010/main" val="12198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cutting the red tape, together with the office of Advocacy – we are working to provide the red tape hotline where businesses can let the federal government know about regulations that are negatively impacting their small business. </a:t>
            </a:r>
          </a:p>
        </p:txBody>
      </p:sp>
      <p:sp>
        <p:nvSpPr>
          <p:cNvPr id="4" name="Slide Number Placeholder 3"/>
          <p:cNvSpPr>
            <a:spLocks noGrp="1"/>
          </p:cNvSpPr>
          <p:nvPr>
            <p:ph type="sldNum" sz="quarter" idx="5"/>
          </p:nvPr>
        </p:nvSpPr>
        <p:spPr/>
        <p:txBody>
          <a:bodyPr/>
          <a:lstStyle/>
          <a:p>
            <a:fld id="{452140A9-11FD-AB46-B99D-C1331D8D84D1}" type="slidenum">
              <a:rPr lang="en-US" smtClean="0"/>
              <a:t>12</a:t>
            </a:fld>
            <a:endParaRPr lang="en-US"/>
          </a:p>
        </p:txBody>
      </p:sp>
    </p:spTree>
    <p:extLst>
      <p:ext uri="{BB962C8B-B14F-4D97-AF65-F5344CB8AC3E}">
        <p14:creationId xmlns:p14="http://schemas.microsoft.com/office/powerpoint/2010/main" val="360252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Veterena’s</a:t>
            </a:r>
            <a:r>
              <a:rPr lang="en-US" dirty="0"/>
              <a:t> brief </a:t>
            </a:r>
          </a:p>
        </p:txBody>
      </p:sp>
      <p:sp>
        <p:nvSpPr>
          <p:cNvPr id="4" name="Slide Number Placeholder 3"/>
          <p:cNvSpPr>
            <a:spLocks noGrp="1"/>
          </p:cNvSpPr>
          <p:nvPr>
            <p:ph type="sldNum" sz="quarter" idx="5"/>
          </p:nvPr>
        </p:nvSpPr>
        <p:spPr/>
        <p:txBody>
          <a:bodyPr/>
          <a:lstStyle/>
          <a:p>
            <a:fld id="{452140A9-11FD-AB46-B99D-C1331D8D84D1}" type="slidenum">
              <a:rPr lang="en-US" smtClean="0"/>
              <a:t>13</a:t>
            </a:fld>
            <a:endParaRPr lang="en-US"/>
          </a:p>
        </p:txBody>
      </p:sp>
    </p:spTree>
    <p:extLst>
      <p:ext uri="{BB962C8B-B14F-4D97-AF65-F5344CB8AC3E}">
        <p14:creationId xmlns:p14="http://schemas.microsoft.com/office/powerpoint/2010/main" val="167732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D55EE-BF65-BEC8-B4DB-4E5EB6684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1828C-8F3C-77E4-9325-76367C297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3E901-D07C-3BBD-8DAE-05FF22E8FF90}"/>
              </a:ext>
            </a:extLst>
          </p:cNvPr>
          <p:cNvSpPr>
            <a:spLocks noGrp="1"/>
          </p:cNvSpPr>
          <p:nvPr>
            <p:ph type="body" idx="1"/>
          </p:nvPr>
        </p:nvSpPr>
        <p:spPr/>
        <p:txBody>
          <a:bodyPr/>
          <a:lstStyle/>
          <a:p>
            <a:pPr marL="0" lvl="1" indent="0" defTabSz="800100">
              <a:lnSpc>
                <a:spcPct val="150000"/>
              </a:lnSpc>
              <a:spcBef>
                <a:spcPct val="0"/>
              </a:spcBef>
              <a:spcAft>
                <a:spcPct val="20000"/>
              </a:spcAft>
              <a:buFontTx/>
              <a:buNone/>
            </a:pPr>
            <a:r>
              <a:rPr lang="en-US" sz="1200" dirty="0"/>
              <a:t>SBA Financial Assistance Non-COVID Products Status </a:t>
            </a:r>
            <a:endParaRPr lang="en-US" dirty="0"/>
          </a:p>
          <a:p>
            <a:endParaRPr lang="en-US" dirty="0"/>
          </a:p>
          <a:p>
            <a:pPr marL="457200" indent="-457200">
              <a:buFont typeface="Arial" panose="020B0604020202020204" pitchFamily="34" charset="0"/>
              <a:buChar char="•"/>
            </a:pPr>
            <a:r>
              <a:rPr lang="en-US" sz="1200" dirty="0"/>
              <a:t>7a, 504, Community Advantage, Microloans, Cap lines, Surety Bonds, SBIR/STTR, Contracts, exports,</a:t>
            </a:r>
          </a:p>
          <a:p>
            <a:endParaRPr lang="en-US" sz="1200" dirty="0"/>
          </a:p>
          <a:p>
            <a:pPr marL="457200" indent="-457200">
              <a:buFont typeface="Arial" panose="020B0604020202020204" pitchFamily="34" charset="0"/>
              <a:buChar char="•"/>
            </a:pPr>
            <a:r>
              <a:rPr lang="en-US" sz="1200" dirty="0"/>
              <a:t>SBA financial products are non-predatory in nature so as to preserve the wealth-building capacity of the business owner with values such as affordable rates, longer repayment terms than conventional bank loans, and regulating for transparency to assure the risk is mitigated for intermediary lenders (such as non-profit lenders and community banks) and remains accessible for owners who otherwise would not get capital </a:t>
            </a:r>
          </a:p>
          <a:p>
            <a:endParaRPr lang="en-US" dirty="0"/>
          </a:p>
        </p:txBody>
      </p:sp>
      <p:sp>
        <p:nvSpPr>
          <p:cNvPr id="4" name="Slide Number Placeholder 3">
            <a:extLst>
              <a:ext uri="{FF2B5EF4-FFF2-40B4-BE49-F238E27FC236}">
                <a16:creationId xmlns:a16="http://schemas.microsoft.com/office/drawing/2014/main" id="{E04AFB59-DE6E-626E-58D2-B67F43AC797C}"/>
              </a:ext>
            </a:extLst>
          </p:cNvPr>
          <p:cNvSpPr>
            <a:spLocks noGrp="1"/>
          </p:cNvSpPr>
          <p:nvPr>
            <p:ph type="sldNum" sz="quarter" idx="5"/>
          </p:nvPr>
        </p:nvSpPr>
        <p:spPr/>
        <p:txBody>
          <a:bodyPr/>
          <a:lstStyle/>
          <a:p>
            <a:fld id="{452140A9-11FD-AB46-B99D-C1331D8D84D1}" type="slidenum">
              <a:rPr lang="en-US" smtClean="0"/>
              <a:t>15</a:t>
            </a:fld>
            <a:endParaRPr lang="en-US"/>
          </a:p>
        </p:txBody>
      </p:sp>
    </p:spTree>
    <p:extLst>
      <p:ext uri="{BB962C8B-B14F-4D97-AF65-F5344CB8AC3E}">
        <p14:creationId xmlns:p14="http://schemas.microsoft.com/office/powerpoint/2010/main" val="2705635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BA Logo Slide">
    <p:bg>
      <p:bgPr>
        <a:solidFill>
          <a:srgbClr val="003F80"/>
        </a:solidFill>
        <a:effectLst/>
      </p:bgPr>
    </p:bg>
    <p:spTree>
      <p:nvGrpSpPr>
        <p:cNvPr id="1" name=""/>
        <p:cNvGrpSpPr/>
        <p:nvPr/>
      </p:nvGrpSpPr>
      <p:grpSpPr>
        <a:xfrm>
          <a:off x="0" y="0"/>
          <a:ext cx="0" cy="0"/>
          <a:chOff x="0" y="0"/>
          <a:chExt cx="0" cy="0"/>
        </a:xfrm>
      </p:grpSpPr>
      <p:pic>
        <p:nvPicPr>
          <p:cNvPr id="7" name="Picture 6" descr="SBA Logo">
            <a:extLst>
              <a:ext uri="{FF2B5EF4-FFF2-40B4-BE49-F238E27FC236}">
                <a16:creationId xmlns:a16="http://schemas.microsoft.com/office/drawing/2014/main" id="{4A7BA6A9-732F-DD4D-A79A-0CD8BD766550}"/>
              </a:ext>
            </a:extLst>
          </p:cNvPr>
          <p:cNvPicPr>
            <a:picLocks noChangeAspect="1"/>
          </p:cNvPicPr>
          <p:nvPr userDrawn="1"/>
        </p:nvPicPr>
        <p:blipFill rotWithShape="1">
          <a:blip r:embed="rId2"/>
          <a:srcRect b="26065"/>
          <a:stretch/>
        </p:blipFill>
        <p:spPr>
          <a:xfrm>
            <a:off x="4425387" y="1606513"/>
            <a:ext cx="3341226" cy="2694899"/>
          </a:xfrm>
          <a:prstGeom prst="rect">
            <a:avLst/>
          </a:prstGeom>
        </p:spPr>
      </p:pic>
      <p:sp>
        <p:nvSpPr>
          <p:cNvPr id="5" name="Title 4">
            <a:extLst>
              <a:ext uri="{FF2B5EF4-FFF2-40B4-BE49-F238E27FC236}">
                <a16:creationId xmlns:a16="http://schemas.microsoft.com/office/drawing/2014/main" id="{3F5AF672-AB1A-4FAA-A544-8D76025A1BF9}"/>
              </a:ext>
            </a:extLst>
          </p:cNvPr>
          <p:cNvSpPr>
            <a:spLocks noGrp="1"/>
          </p:cNvSpPr>
          <p:nvPr>
            <p:ph type="title" hasCustomPrompt="1"/>
          </p:nvPr>
        </p:nvSpPr>
        <p:spPr/>
        <p:txBody>
          <a:bodyPr/>
          <a:lstStyle>
            <a:lvl1pPr>
              <a:defRPr/>
            </a:lvl1pPr>
          </a:lstStyle>
          <a:p>
            <a:r>
              <a:rPr lang="en-US"/>
              <a:t>Click to edit </a:t>
            </a:r>
            <a:r>
              <a:rPr lang="en-US" err="1"/>
              <a:t>MaTestster</a:t>
            </a:r>
            <a:r>
              <a:rPr lang="en-US"/>
              <a:t> title style</a:t>
            </a:r>
          </a:p>
        </p:txBody>
      </p:sp>
    </p:spTree>
    <p:extLst>
      <p:ext uri="{BB962C8B-B14F-4D97-AF65-F5344CB8AC3E}">
        <p14:creationId xmlns:p14="http://schemas.microsoft.com/office/powerpoint/2010/main" val="983657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773E27-9D36-B645-8BBE-7A2B9B52A935}" type="datetime4">
              <a:rPr lang="en-US" smtClean="0"/>
              <a:t>May 12,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917468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528918"/>
            <a:ext cx="10515600" cy="1161770"/>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586908"/>
          </a:xfrm>
        </p:spPr>
        <p:txBody>
          <a:bodyPr anchor="b">
            <a:normAutofit/>
          </a:bodyPr>
          <a:lstStyle>
            <a:lvl1pPr marL="0" indent="0">
              <a:buNone/>
              <a:defRPr sz="2800" b="1">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586908"/>
          </a:xfrm>
        </p:spPr>
        <p:txBody>
          <a:bodyPr anchor="b">
            <a:normAutofit/>
          </a:bodyPr>
          <a:lstStyle>
            <a:lvl1pPr marL="0" indent="0">
              <a:buNone/>
              <a:defRPr sz="2800" b="1">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B1F02B-F0FB-0A4F-BFD9-D3256C53A202}" type="datetime4">
              <a:rPr lang="en-US" smtClean="0"/>
              <a:t>May 12,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965334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6C03B-1ECF-324C-BC62-0687230E677D}" type="datetime4">
              <a:rPr lang="en-US" smtClean="0"/>
              <a:t>May 12,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37248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2FA99-F507-8E4B-ABBC-A3B8BC89266F}" type="datetime4">
              <a:rPr lang="en-US" smtClean="0"/>
              <a:t>May 12,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B44B9-F1EC-4F4B-88D4-413245C9CD3E}" type="slidenum">
              <a:rPr lang="en-US" smtClean="0"/>
              <a:t>‹#›</a:t>
            </a:fld>
            <a:endParaRPr lang="en-US"/>
          </a:p>
        </p:txBody>
      </p:sp>
      <p:sp>
        <p:nvSpPr>
          <p:cNvPr id="6" name="Rectangle 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344943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224275"/>
          </a:xfrm>
        </p:spPr>
        <p:txBody>
          <a:bodyPr anchor="t">
            <a:normAutofit/>
          </a:bodyPr>
          <a:lstStyle>
            <a:lvl1pPr algn="l">
              <a:defRPr sz="36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700"/>
            <a:ext cx="3932237" cy="3657288"/>
          </a:xfrm>
        </p:spPr>
        <p:txBody>
          <a:bodyPr/>
          <a:lstStyle>
            <a:lvl1pPr marL="0" indent="0">
              <a:buNone/>
              <a:defRPr sz="1600" b="1">
                <a:solidFill>
                  <a:srgbClr val="89898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803C8E-ED71-CF4A-92C6-E7239BE1B2FF}" type="datetime4">
              <a:rPr lang="en-US" smtClean="0"/>
              <a:t>May 12,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399831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5C63769D-CC2F-864E-9501-A077951EC7AD}" type="datetime4">
              <a:rPr lang="en-US" smtClean="0"/>
              <a:t>May 12,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
        <p:nvSpPr>
          <p:cNvPr id="8" name="Title 1"/>
          <p:cNvSpPr>
            <a:spLocks noGrp="1"/>
          </p:cNvSpPr>
          <p:nvPr>
            <p:ph type="title"/>
          </p:nvPr>
        </p:nvSpPr>
        <p:spPr>
          <a:xfrm>
            <a:off x="839788" y="987425"/>
            <a:ext cx="3932237" cy="1224275"/>
          </a:xfrm>
        </p:spPr>
        <p:txBody>
          <a:bodyPr anchor="t">
            <a:normAutofit/>
          </a:bodyPr>
          <a:lstStyle>
            <a:lvl1pPr algn="l">
              <a:defRPr sz="3600"/>
            </a:lvl1pPr>
          </a:lstStyle>
          <a:p>
            <a:r>
              <a:rPr lang="en-US"/>
              <a:t>Click to edit Master title style</a:t>
            </a:r>
          </a:p>
        </p:txBody>
      </p:sp>
      <p:sp>
        <p:nvSpPr>
          <p:cNvPr id="9" name="Text Placeholder 3"/>
          <p:cNvSpPr>
            <a:spLocks noGrp="1"/>
          </p:cNvSpPr>
          <p:nvPr>
            <p:ph type="body" sz="half" idx="2"/>
          </p:nvPr>
        </p:nvSpPr>
        <p:spPr>
          <a:xfrm>
            <a:off x="839788" y="2211700"/>
            <a:ext cx="3932237" cy="3657288"/>
          </a:xfrm>
        </p:spPr>
        <p:txBody>
          <a:bodyPr/>
          <a:lstStyle>
            <a:lvl1pPr marL="0" indent="0">
              <a:buNone/>
              <a:defRPr sz="1600" b="1">
                <a:solidFill>
                  <a:srgbClr val="89898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7003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8000" spc="-300">
                <a:solidFill>
                  <a:schemeClr val="bg1"/>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a:blip r:embed="rId2"/>
          <a:stretch>
            <a:fillRect/>
          </a:stretch>
        </p:blipFill>
        <p:spPr>
          <a:xfrm>
            <a:off x="4873716" y="686745"/>
            <a:ext cx="2444567" cy="673869"/>
          </a:xfrm>
          <a:prstGeom prst="rect">
            <a:avLst/>
          </a:prstGeom>
        </p:spPr>
      </p:pic>
      <p:sp>
        <p:nvSpPr>
          <p:cNvPr id="8" name="Text Placeholder 7"/>
          <p:cNvSpPr>
            <a:spLocks noGrp="1"/>
          </p:cNvSpPr>
          <p:nvPr>
            <p:ph type="body" sz="quarter" idx="10" hasCustomPrompt="1"/>
          </p:nvPr>
        </p:nvSpPr>
        <p:spPr>
          <a:xfrm>
            <a:off x="1524000" y="3748088"/>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8000" spc="-300">
                <a:solidFill>
                  <a:schemeClr val="bg1"/>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a:blip r:embed="rId2"/>
          <a:stretch>
            <a:fillRect/>
          </a:stretch>
        </p:blipFill>
        <p:spPr>
          <a:xfrm>
            <a:off x="4873716" y="686745"/>
            <a:ext cx="2444567" cy="673869"/>
          </a:xfrm>
          <a:prstGeom prst="rect">
            <a:avLst/>
          </a:prstGeom>
        </p:spPr>
      </p:pic>
      <p:sp>
        <p:nvSpPr>
          <p:cNvPr id="8" name="Text Placeholder 7"/>
          <p:cNvSpPr>
            <a:spLocks noGrp="1"/>
          </p:cNvSpPr>
          <p:nvPr>
            <p:ph type="body" sz="quarter" idx="10" hasCustomPrompt="1"/>
          </p:nvPr>
        </p:nvSpPr>
        <p:spPr>
          <a:xfrm>
            <a:off x="1524000" y="4327255"/>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311184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8000" spc="-300">
                <a:solidFill>
                  <a:srgbClr val="003F80"/>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rgbClr val="003F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2048" y="683381"/>
            <a:ext cx="2407901" cy="661370"/>
          </a:xfrm>
          <a:prstGeom prst="rect">
            <a:avLst/>
          </a:prstGeom>
        </p:spPr>
      </p:pic>
      <p:sp>
        <p:nvSpPr>
          <p:cNvPr id="9" name="Text Placeholder 7"/>
          <p:cNvSpPr>
            <a:spLocks noGrp="1"/>
          </p:cNvSpPr>
          <p:nvPr>
            <p:ph type="body" sz="quarter" idx="10" hasCustomPrompt="1"/>
          </p:nvPr>
        </p:nvSpPr>
        <p:spPr>
          <a:xfrm>
            <a:off x="1524000" y="3748088"/>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8000" spc="-300">
                <a:solidFill>
                  <a:srgbClr val="003F80"/>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rgbClr val="003F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2048" y="683381"/>
            <a:ext cx="2407901" cy="661370"/>
          </a:xfrm>
          <a:prstGeom prst="rect">
            <a:avLst/>
          </a:prstGeom>
        </p:spPr>
      </p:pic>
      <p:sp>
        <p:nvSpPr>
          <p:cNvPr id="9" name="Text Placeholder 7"/>
          <p:cNvSpPr>
            <a:spLocks noGrp="1"/>
          </p:cNvSpPr>
          <p:nvPr>
            <p:ph type="body" sz="quarter" idx="10" hasCustomPrompt="1"/>
          </p:nvPr>
        </p:nvSpPr>
        <p:spPr>
          <a:xfrm>
            <a:off x="1524000" y="4327255"/>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Chapter Slide - Screen Only">
    <p:bg>
      <p:bgPr>
        <a:solidFill>
          <a:srgbClr val="007EB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lnSpc>
                <a:spcPts val="6000"/>
              </a:lnSpc>
              <a:defRPr sz="6000">
                <a:solidFill>
                  <a:schemeClr val="bg1"/>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hapter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6000"/>
              </a:lnSpc>
              <a:defRPr sz="6000">
                <a:solidFill>
                  <a:srgbClr val="007EB4"/>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Chapter Slide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126" y="1268765"/>
            <a:ext cx="9259747" cy="2237228"/>
          </a:xfrm>
        </p:spPr>
        <p:txBody>
          <a:bodyPr anchor="b"/>
          <a:lstStyle>
            <a:lvl1pPr>
              <a:lnSpc>
                <a:spcPts val="6000"/>
              </a:lnSpc>
              <a:defRPr sz="6000"/>
            </a:lvl1pPr>
          </a:lstStyle>
          <a:p>
            <a:r>
              <a:rPr lang="en-US"/>
              <a:t>Click to edit Master </a:t>
            </a:r>
            <a:br>
              <a:rPr lang="en-US"/>
            </a:br>
            <a:r>
              <a:rPr lang="en-US"/>
              <a:t>chapter style</a:t>
            </a:r>
          </a:p>
        </p:txBody>
      </p:sp>
      <p:sp>
        <p:nvSpPr>
          <p:cNvPr id="3" name="Text Placeholder 2"/>
          <p:cNvSpPr>
            <a:spLocks noGrp="1"/>
          </p:cNvSpPr>
          <p:nvPr>
            <p:ph type="body" idx="1" hasCustomPrompt="1"/>
          </p:nvPr>
        </p:nvSpPr>
        <p:spPr>
          <a:xfrm>
            <a:off x="1471005" y="3613572"/>
            <a:ext cx="9259747" cy="1500187"/>
          </a:xfrm>
        </p:spPr>
        <p:txBody>
          <a:bodyPr/>
          <a:lstStyle>
            <a:lvl1pPr marL="0" indent="0" algn="ct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subtitle style</a:t>
            </a:r>
          </a:p>
        </p:txBody>
      </p:sp>
      <p:sp>
        <p:nvSpPr>
          <p:cNvPr id="4" name="Date Placeholder 3"/>
          <p:cNvSpPr>
            <a:spLocks noGrp="1"/>
          </p:cNvSpPr>
          <p:nvPr>
            <p:ph type="dt" sz="half" idx="10"/>
          </p:nvPr>
        </p:nvSpPr>
        <p:spPr/>
        <p:txBody>
          <a:bodyPr/>
          <a:lstStyle/>
          <a:p>
            <a:fld id="{32719964-A6A4-B040-94EE-59D007E5DCB1}" type="datetime4">
              <a:rPr lang="en-US" smtClean="0"/>
              <a:t>May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647864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5C63769D-CC2F-864E-9501-A077951EC7AD}" type="datetime4">
              <a:rPr lang="en-US" smtClean="0"/>
              <a:t>May 12, 2025</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47093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quot;&quot;"/>
          <p:cNvPicPr>
            <a:picLocks noChangeAspect="1"/>
          </p:cNvPicPr>
          <p:nvPr userDrawn="1"/>
        </p:nvPicPr>
        <p:blipFill rotWithShape="1">
          <a:blip r:embed="rId17"/>
          <a:srcRect t="-18262"/>
          <a:stretch/>
        </p:blipFill>
        <p:spPr>
          <a:xfrm>
            <a:off x="152400" y="6194300"/>
            <a:ext cx="11887200" cy="527175"/>
          </a:xfrm>
          <a:prstGeom prst="rect">
            <a:avLst/>
          </a:prstGeom>
        </p:spPr>
      </p:pic>
      <p:sp>
        <p:nvSpPr>
          <p:cNvPr id="6" name="Slide Number Placeholder 5"/>
          <p:cNvSpPr>
            <a:spLocks noGrp="1"/>
          </p:cNvSpPr>
          <p:nvPr>
            <p:ph type="sldNum" sz="quarter" idx="4"/>
          </p:nvPr>
        </p:nvSpPr>
        <p:spPr>
          <a:xfrm>
            <a:off x="9062013" y="619430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charset="0"/>
                <a:ea typeface="Source Sans Pro" charset="0"/>
                <a:cs typeface="Source Sans Pro" charset="0"/>
              </a:defRPr>
            </a:lvl1pPr>
          </a:lstStyle>
          <a:p>
            <a:fld id="{B1AB44B9-F1EC-4F4B-88D4-413245C9CD3E}" type="slidenum">
              <a:rPr lang="en-US" smtClean="0"/>
              <a:pPr/>
              <a:t>‹#›</a:t>
            </a:fld>
            <a:endParaRPr lang="en-US"/>
          </a:p>
        </p:txBody>
      </p:sp>
      <p:sp>
        <p:nvSpPr>
          <p:cNvPr id="2" name="Title Placeholder 1"/>
          <p:cNvSpPr>
            <a:spLocks noGrp="1"/>
          </p:cNvSpPr>
          <p:nvPr>
            <p:ph type="title"/>
          </p:nvPr>
        </p:nvSpPr>
        <p:spPr>
          <a:xfrm>
            <a:off x="838200" y="530649"/>
            <a:ext cx="10515600" cy="116003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825625"/>
            <a:ext cx="10515600" cy="4206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19430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charset="0"/>
                <a:ea typeface="Source Sans Pro" charset="0"/>
                <a:cs typeface="Source Sans Pro" charset="0"/>
              </a:defRPr>
            </a:lvl1pPr>
          </a:lstStyle>
          <a:p>
            <a:endParaRPr lang="en-US"/>
          </a:p>
        </p:txBody>
      </p:sp>
      <p:sp>
        <p:nvSpPr>
          <p:cNvPr id="10" name="Rectangle 9" descr="&quot;&quot;"/>
          <p:cNvSpPr/>
          <p:nvPr userDrawn="1"/>
        </p:nvSpPr>
        <p:spPr>
          <a:xfrm>
            <a:off x="0" y="6135624"/>
            <a:ext cx="605928" cy="722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descr="&quot;&quot;"/>
          <p:cNvGrpSpPr/>
          <p:nvPr userDrawn="1"/>
        </p:nvGrpSpPr>
        <p:grpSpPr>
          <a:xfrm>
            <a:off x="147204" y="119502"/>
            <a:ext cx="11892396" cy="329742"/>
            <a:chOff x="147204" y="119502"/>
            <a:chExt cx="11892396" cy="329742"/>
          </a:xfrm>
        </p:grpSpPr>
        <p:sp>
          <p:nvSpPr>
            <p:cNvPr id="11" name="Rectangle 10"/>
            <p:cNvSpPr/>
            <p:nvPr userDrawn="1"/>
          </p:nvSpPr>
          <p:spPr>
            <a:xfrm>
              <a:off x="11913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rot="5400000">
              <a:off x="5967006" y="-5700300"/>
              <a:ext cx="126396" cy="117660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Rectangle 12"/>
            <p:cNvSpPr/>
            <p:nvPr userDrawn="1"/>
          </p:nvSpPr>
          <p:spPr>
            <a:xfrm>
              <a:off x="147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15" name="Rectangle 14" descr="&quot;&quot;"/>
          <p:cNvSpPr/>
          <p:nvPr userDrawn="1"/>
        </p:nvSpPr>
        <p:spPr>
          <a:xfrm>
            <a:off x="11913204" y="6277140"/>
            <a:ext cx="126396" cy="441342"/>
          </a:xfrm>
          <a:custGeom>
            <a:avLst/>
            <a:gdLst>
              <a:gd name="connsiteX0" fmla="*/ 0 w 126396"/>
              <a:gd name="connsiteY0" fmla="*/ 0 h 441341"/>
              <a:gd name="connsiteX1" fmla="*/ 126396 w 126396"/>
              <a:gd name="connsiteY1" fmla="*/ 0 h 441341"/>
              <a:gd name="connsiteX2" fmla="*/ 126396 w 126396"/>
              <a:gd name="connsiteY2" fmla="*/ 441341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36566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27041 h 441341"/>
              <a:gd name="connsiteX3" fmla="*/ 0 w 126396"/>
              <a:gd name="connsiteY3" fmla="*/ 441341 h 441341"/>
              <a:gd name="connsiteX4" fmla="*/ 0 w 126396"/>
              <a:gd name="connsiteY4" fmla="*/ 0 h 44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1341">
                <a:moveTo>
                  <a:pt x="0" y="0"/>
                </a:moveTo>
                <a:lnTo>
                  <a:pt x="126396" y="0"/>
                </a:lnTo>
                <a:lnTo>
                  <a:pt x="126396" y="327041"/>
                </a:lnTo>
                <a:lnTo>
                  <a:pt x="0" y="441341"/>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6" name="Picture 15"/>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6663" y="6448922"/>
            <a:ext cx="356632" cy="272601"/>
          </a:xfrm>
          <a:prstGeom prst="rect">
            <a:avLst/>
          </a:prstGeom>
        </p:spPr>
      </p:pic>
      <p:sp>
        <p:nvSpPr>
          <p:cNvPr id="4" name="Date Placeholder 3"/>
          <p:cNvSpPr>
            <a:spLocks noGrp="1"/>
          </p:cNvSpPr>
          <p:nvPr>
            <p:ph type="dt" sz="half" idx="2"/>
          </p:nvPr>
        </p:nvSpPr>
        <p:spPr>
          <a:xfrm>
            <a:off x="521226" y="6194300"/>
            <a:ext cx="2394420" cy="365125"/>
          </a:xfrm>
          <a:prstGeom prst="rect">
            <a:avLst/>
          </a:prstGeom>
        </p:spPr>
        <p:txBody>
          <a:bodyPr vert="horz" lIns="91440" tIns="45720" rIns="91440" bIns="45720" rtlCol="0" anchor="ctr"/>
          <a:lstStyle>
            <a:lvl1pPr algn="l">
              <a:defRPr sz="1200">
                <a:solidFill>
                  <a:schemeClr val="tx1">
                    <a:tint val="75000"/>
                  </a:schemeClr>
                </a:solidFill>
                <a:latin typeface="Source Sans Pro" charset="0"/>
                <a:ea typeface="Source Sans Pro" charset="0"/>
                <a:cs typeface="Source Sans Pro" charset="0"/>
              </a:defRPr>
            </a:lvl1pPr>
          </a:lstStyle>
          <a:p>
            <a:fld id="{96B854B8-A2FC-3842-9F94-7A6835489AD3}" type="datetime4">
              <a:rPr lang="en-US" smtClean="0"/>
              <a:pPr/>
              <a:t>May 12, 2025</a:t>
            </a:fld>
            <a:endParaRPr lang="en-US"/>
          </a:p>
        </p:txBody>
      </p:sp>
    </p:spTree>
    <p:extLst>
      <p:ext uri="{BB962C8B-B14F-4D97-AF65-F5344CB8AC3E}">
        <p14:creationId xmlns:p14="http://schemas.microsoft.com/office/powerpoint/2010/main" val="145296608"/>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49" r:id="rId3"/>
    <p:sldLayoutId id="2147483668" r:id="rId4"/>
    <p:sldLayoutId id="2147483667" r:id="rId5"/>
    <p:sldLayoutId id="2147483662" r:id="rId6"/>
    <p:sldLayoutId id="2147483665" r:id="rId7"/>
    <p:sldLayoutId id="2147483651" r:id="rId8"/>
    <p:sldLayoutId id="2147483650" r:id="rId9"/>
    <p:sldLayoutId id="2147483652" r:id="rId10"/>
    <p:sldLayoutId id="2147483653" r:id="rId11"/>
    <p:sldLayoutId id="2147483654" r:id="rId12"/>
    <p:sldLayoutId id="2147483655" r:id="rId13"/>
    <p:sldLayoutId id="2147483656" r:id="rId14"/>
    <p:sldLayoutId id="2147483657" r:id="rId15"/>
  </p:sldLayoutIdLst>
  <p:hf hdr="0" ftr="0" dt="0"/>
  <p:txStyles>
    <p:titleStyle>
      <a:lvl1pPr algn="ctr" defTabSz="914400" rtl="0" eaLnBrk="1" latinLnBrk="0" hangingPunct="1">
        <a:lnSpc>
          <a:spcPct val="90000"/>
        </a:lnSpc>
        <a:spcBef>
          <a:spcPct val="0"/>
        </a:spcBef>
        <a:buNone/>
        <a:defRPr sz="3600" b="1" i="0" kern="1200" spc="-100" baseline="0">
          <a:solidFill>
            <a:srgbClr val="003F80"/>
          </a:solidFill>
          <a:latin typeface="Source Sans Pro" charset="0"/>
          <a:ea typeface="Source Sans Pro" charset="0"/>
          <a:cs typeface="Source Sans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s://advocacy.sba.gov/hotline" TargetMode="External"/><Relationship Id="rId5" Type="http://schemas.openxmlformats.org/officeDocument/2006/relationships/hyperlink" Target="mailto:RedTape@sba.gov" TargetMode="Externa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mailto:minnesota@sba.gov" TargetMode="External"/><Relationship Id="rId7" Type="http://schemas.openxmlformats.org/officeDocument/2006/relationships/hyperlink" Target="http://www.sba.gov/mn"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hyperlink" Target="https://www.linkedin.com/showcase/sbaminnesota/" TargetMode="External"/><Relationship Id="rId5" Type="http://schemas.openxmlformats.org/officeDocument/2006/relationships/hyperlink" Target="https://twitter.com/sba_minnesota" TargetMode="External"/><Relationship Id="rId4" Type="http://schemas.openxmlformats.org/officeDocument/2006/relationships/hyperlink" Target="http://www.sba.gov/updat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sba.gov/feedbac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dvocacy.sba.gov/"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hyperlink" Target="https://gcc02.safelinks.protection.outlook.com/?url=https%3A%2F%2Fdigitalsynergy.ai%2F&amp;data=05%7C02%7Cmaribel.mallet%40sba.gov%7C53900a5682504e77d40e08dd89bf62ce%7C3c89fd8a7f684667aa1541ebf2208961%7C1%7C0%7C638818177278037070%7CUnknown%7CTWFpbGZsb3d8eyJFbXB0eU1hcGkiOnRydWUsIlYiOiIwLjAuMDAwMCIsIlAiOiJXaW4zMiIsIkFOIjoiTWFpbCIsIldUIjoyfQ%3D%3D%7C0%7C%7C%7C&amp;sdata=xbJnTeUwhfBLgK0UmhNZh4NxnmZ55qI6L4dkIb5sD9I%3D&amp;reserved=0" TargetMode="External"/><Relationship Id="rId3" Type="http://schemas.openxmlformats.org/officeDocument/2006/relationships/hyperlink" Target="https://gcc02.safelinks.protection.outlook.com/?url=https%3A%2F%2Focio-acscampaign-communications-svc-dev.action.azurecomm.net%2Fapi%2Fv2%2Fa%2Fc%3Furl%3Dhttps%253a%252f%252fbusybabymat.com%252f%26d%3DAIAACCZDS6QRU5V5XLSNDBJJ4E44AOCO6Q2DKFOPAXYXRALK7YLJ5K7RZ4QKWXRXNVFCKGXHOQ6XROKH5XHKZUPT37E4AZJDLRSZDCOUEDDPAZJIUD6HP67GWJE2Z7MVHFERCACWW2VISKYZIPFXRDXZ2HB4F3F5QKPZQF7RRBIHTPU6KZYVHR3LBQWJB34HYP3N27IAIAP57SSZJSUU47CFU7GRPJZE4PZRKE4IG5P6L4VQCXIZL6AFTMWP2DL2UCUQK%26i%3DAIAAC2TONYW27A5EW3GAPIUAHW2JJ77ZRV2BMD3TGECLFX2NDFWCEC23H34WJLVPFHGLPBBBGAIBLRMK42TMF4GZR2WQ6CCUCYLEUAHHIHJDGUNXJN76SYXQFF3M6SUJBRKGVN4SX4V6J7K4FNH5I72KJKIT2YXDPTHTHGMUA3KQXC5TRNT6QVHLKNBRWYYAC4QEHBIWCTTAOA6J4Y3BJMMECVFE6EHAU5W6MTOD5J6QDBDVZ4VXVAEOX3NAPCOAK7BMWVFYBFMPGSTX5OEPG65P2O7UGU2YFAIA3KR3XKHQURST2XFI4CG6MM2O2OK3PUSQNW74ADE3VOKHCE%26s%3DNWOTP5WBOLH3FRHQPRFUAIBNR7CXPG3WXCJPFJHJW6NFVWE5JIKA&amp;data=05%7C02%7Cmaribel.mallet%40sba.gov%7C53b29c1bf7f44326c8d108dd8bec4471%7C3c89fd8a7f684667aa1541ebf2208961%7C1%7C0%7C638820569074753704%7CUnknown%7CTWFpbGZsb3d8eyJFbXB0eU1hcGkiOnRydWUsIlYiOiIwLjAuMDAwMCIsIlAiOiJXaW4zMiIsIkFOIjoiTWFpbCIsIldUIjoyfQ%3D%3D%7C0%7C%7C%7C&amp;sdata=QqBX5mmeiN5c7fiz5Rm27fOz2Ot0bZcOpbjh5osNp1k%3D&amp;reserved=0" TargetMode="External"/><Relationship Id="rId7" Type="http://schemas.openxmlformats.org/officeDocument/2006/relationships/hyperlink" Target="https://gcc02.safelinks.protection.outlook.com/?url=https%3A%2F%2Fshopvictual.com%2F&amp;data=05%7C02%7Cmaribel.mallet%40sba.gov%7C53900a5682504e77d40e08dd89bf62ce%7C3c89fd8a7f684667aa1541ebf2208961%7C1%7C0%7C638818177278025269%7CUnknown%7CTWFpbGZsb3d8eyJFbXB0eU1hcGkiOnRydWUsIlYiOiIwLjAuMDAwMCIsIlAiOiJXaW4zMiIsIkFOIjoiTWFpbCIsIldUIjoyfQ%3D%3D%7C0%7C%7C%7C&amp;sdata=WXMGzIWX2vyYPsV5WIEyRJB4H2W9tCZWzXHF2%2Ftrlmc%3D&amp;reserved=0" TargetMode="External"/><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gcc02.safelinks.protection.outlook.com/?url=https%3A%2F%2Fjulesbistrostcloud.com%2F&amp;data=05%7C02%7Cmaribel.mallet%40sba.gov%7C53900a5682504e77d40e08dd89bf62ce%7C3c89fd8a7f684667aa1541ebf2208961%7C1%7C0%7C638818177278013244%7CUnknown%7CTWFpbGZsb3d8eyJFbXB0eU1hcGkiOnRydWUsIlYiOiIwLjAuMDAwMCIsIlAiOiJXaW4zMiIsIkFOIjoiTWFpbCIsIldUIjoyfQ%3D%3D%7C0%7C%7C%7C&amp;sdata=RVPVFDnRC3jbbfvPjVTke5otCYiQY%2FW1YykbHBSynpw%3D&amp;reserved=0" TargetMode="External"/><Relationship Id="rId11" Type="http://schemas.openxmlformats.org/officeDocument/2006/relationships/image" Target="../media/image13.png"/><Relationship Id="rId5" Type="http://schemas.openxmlformats.org/officeDocument/2006/relationships/hyperlink" Target="https://gcc02.safelinks.protection.outlook.com/?url=https%3A%2F%2Fwww.victorybusinesssolutions.org%2F&amp;data=05%7C02%7Cmaribel.mallet%40sba.gov%7C53900a5682504e77d40e08dd89bf62ce%7C3c89fd8a7f684667aa1541ebf2208961%7C1%7C0%7C638818177278001359%7CUnknown%7CTWFpbGZsb3d8eyJFbXB0eU1hcGkiOnRydWUsIlYiOiIwLjAuMDAwMCIsIlAiOiJXaW4zMiIsIkFOIjoiTWFpbCIsIldUIjoyfQ%3D%3D%7C0%7C%7C%7C&amp;sdata=7Q7wdCdktgIIelxVkymjQD4tOsuJiJsi3X6KXM1ifXU%3D&amp;reserved=0" TargetMode="External"/><Relationship Id="rId10" Type="http://schemas.openxmlformats.org/officeDocument/2006/relationships/hyperlink" Target="https://gcc02.safelinks.protection.outlook.com/?url=https%3A%2F%2Fwestcentralmnsbdc.com%2F&amp;data=05%7C02%7Cmaribel.mallet%40sba.gov%7C53900a5682504e77d40e08dd89bf62ce%7C3c89fd8a7f684667aa1541ebf2208961%7C1%7C0%7C638818177278063072%7CUnknown%7CTWFpbGZsb3d8eyJFbXB0eU1hcGkiOnRydWUsIlYiOiIwLjAuMDAwMCIsIlAiOiJXaW4zMiIsIkFOIjoiTWFpbCIsIldUIjoyfQ%3D%3D%7C0%7C%7C%7C&amp;sdata=syL20GOhV1bwb9GeeTmDBDpX69qocN5XIEqrOa6gops%3D&amp;reserved=0" TargetMode="External"/><Relationship Id="rId4" Type="http://schemas.openxmlformats.org/officeDocument/2006/relationships/hyperlink" Target="https://gcc02.safelinks.protection.outlook.com/?url=https%3A%2F%2Focio-acscampaign-communications-svc-dev.action.azurecomm.net%2Fapi%2Fv2%2Fa%2Fc%3Furl%3Dhttps%253a%252f%252fatekdistribution.com%252f%26d%3DAIAACPGQTQBCXFZSTNIV2TBDGIXYE3XPGIMT5I4WWAH5K6VLDT7WPJTUNJE2MJ6S5HJQXZ24CVUL5NVWJV6FCUL6TJNYSJHFW2LQKWOTJ7OJMP2VA4CVUHPU6KCSFCAKOZJ3JLXP6OAJEVD3MPSYXL2YN4NXZSSD42LNXQHMS4AS2SBY55GBAX7NLNYXUAYRB53GB7FYJ6MOXWGNEZ2RFJXHGIYGUL2ARLD7RJBXZ5BRFPH7UMLYH3IFMMNC7B3AZTHRG%26i%3DAIAADFRFWLZVSKN7M4Q2ZDANTFXZJ4BTN66UZJCQX7DXPCWQFUOWWJ7Y4PESU4IWNTRGXKS2VLNAKJ7CVANE3UYUDI75EEHCYOYDMFC3OHNVDATT6YUW6LZ5WEOO2P5TTD3VRN7KNOAZPCROPDD7RY35BG6FUSDAQNDTMCFB2CISAP7FZPWCKGISHER2CE6BQTRMOOZIAWPO43YQLFCOZEVS55J4LK2VWMZOZK2GJ5WXXWNF2K7BPLWWY6AUENGCVX5HAVW3VHPAHJOV4ZIWTWXTKOB6QQ3HL6GN36HILX4SUJ6VVBZWNWKOETZLSOGABCLVKI75GSM7JLZLV4%26s%3D5X2YHYO5KQ2FDTQGRN3GQNPEIU6ZUN6LEOUFL2SEK4QPJLYKCSKA&amp;data=05%7C02%7Cmaribel.mallet%40sba.gov%7C53b29c1bf7f44326c8d108dd8bec4471%7C3c89fd8a7f684667aa1541ebf2208961%7C1%7C0%7C638820569074783131%7CUnknown%7CTWFpbGZsb3d8eyJFbXB0eU1hcGkiOnRydWUsIlYiOiIwLjAuMDAwMCIsIlAiOiJXaW4zMiIsIkFOIjoiTWFpbCIsIldUIjoyfQ%3D%3D%7C0%7C%7C%7C&amp;sdata=ZgWHN5U6cXJ6SHhRQJ9Coia%2B%2BdbfCTnw%2BhAjH1QfNuQ%3D&amp;reserved=0" TargetMode="External"/><Relationship Id="rId9" Type="http://schemas.openxmlformats.org/officeDocument/2006/relationships/hyperlink" Target="https://gcc02.safelinks.protection.outlook.com/?url=http%3A%2F%2Fwww.cdc.morrison.mn.us%2F&amp;data=05%7C02%7Cmaribel.mallet%40sba.gov%7C53900a5682504e77d40e08dd89bf62ce%7C3c89fd8a7f684667aa1541ebf2208961%7C1%7C0%7C638818177278049639%7CUnknown%7CTWFpbGZsb3d8eyJFbXB0eU1hcGkiOnRydWUsIlYiOiIwLjAuMDAwMCIsIlAiOiJXaW4zMiIsIkFOIjoiTWFpbCIsIldUIjoyfQ%3D%3D%7C0%7C%7C%7C&amp;sdata=V%2FBxc84ulrK64R6BkNaD0s8KKQx8uGZ9oUwXowUnGbs%3D&amp;reserved=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91C3-3E37-E88D-C871-954C76D8A1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5A0767-B0A9-8519-C444-4CFBD57C539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9E21A38-105F-A430-7328-4E3B7CEDD0E8}"/>
              </a:ext>
            </a:extLst>
          </p:cNvPr>
          <p:cNvSpPr>
            <a:spLocks noGrp="1"/>
          </p:cNvSpPr>
          <p:nvPr>
            <p:ph type="sldNum" sz="quarter" idx="12"/>
          </p:nvPr>
        </p:nvSpPr>
        <p:spPr/>
        <p:txBody>
          <a:bodyPr/>
          <a:lstStyle/>
          <a:p>
            <a:fld id="{B1AB44B9-F1EC-4F4B-88D4-413245C9CD3E}" type="slidenum">
              <a:rPr lang="en-US" smtClean="0"/>
              <a:t>1</a:t>
            </a:fld>
            <a:endParaRPr lang="en-US"/>
          </a:p>
        </p:txBody>
      </p:sp>
      <p:sp>
        <p:nvSpPr>
          <p:cNvPr id="5" name="Subtitle 4">
            <a:extLst>
              <a:ext uri="{FF2B5EF4-FFF2-40B4-BE49-F238E27FC236}">
                <a16:creationId xmlns:a16="http://schemas.microsoft.com/office/drawing/2014/main" id="{2CA6A386-E659-3166-6A58-EAC0B5F8FB83}"/>
              </a:ext>
            </a:extLst>
          </p:cNvPr>
          <p:cNvSpPr>
            <a:spLocks noGrp="1"/>
          </p:cNvSpPr>
          <p:nvPr>
            <p:ph type="subTitle" idx="13"/>
          </p:nvPr>
        </p:nvSpPr>
        <p:spPr/>
        <p:txBody>
          <a:bodyPr/>
          <a:lstStyle/>
          <a:p>
            <a:endParaRPr lang="en-US"/>
          </a:p>
        </p:txBody>
      </p:sp>
      <p:pic>
        <p:nvPicPr>
          <p:cNvPr id="10" name="Picture 9">
            <a:extLst>
              <a:ext uri="{FF2B5EF4-FFF2-40B4-BE49-F238E27FC236}">
                <a16:creationId xmlns:a16="http://schemas.microsoft.com/office/drawing/2014/main" id="{8CE3D9D2-6B9D-2FD8-B96E-54B4AFFF9EB0}"/>
              </a:ext>
            </a:extLst>
          </p:cNvPr>
          <p:cNvPicPr>
            <a:picLocks noChangeAspect="1"/>
          </p:cNvPicPr>
          <p:nvPr/>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276D5306-B30B-E3A3-5AA5-5F28E250D4BA}"/>
              </a:ext>
            </a:extLst>
          </p:cNvPr>
          <p:cNvSpPr txBox="1">
            <a:spLocks/>
          </p:cNvSpPr>
          <p:nvPr/>
        </p:nvSpPr>
        <p:spPr>
          <a:xfrm>
            <a:off x="-10344" y="664276"/>
            <a:ext cx="12186527" cy="84473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600" b="1" i="0" kern="1200" spc="-100" baseline="0">
                <a:solidFill>
                  <a:srgbClr val="003F80"/>
                </a:solidFill>
                <a:latin typeface="Source Sans Pro" charset="0"/>
                <a:ea typeface="Source Sans Pro" charset="0"/>
                <a:cs typeface="Source Sans Pro" charset="0"/>
              </a:defRPr>
            </a:lvl1pPr>
          </a:lstStyle>
          <a:p>
            <a:pPr>
              <a:lnSpc>
                <a:spcPct val="100000"/>
              </a:lnSpc>
            </a:pPr>
            <a:r>
              <a:rPr lang="en-US" sz="5000" dirty="0">
                <a:solidFill>
                  <a:srgbClr val="003E7F"/>
                </a:solidFill>
                <a:cs typeface="+mn-cs"/>
              </a:rPr>
              <a:t>SBA Minnesota District Office Update</a:t>
            </a:r>
            <a:br>
              <a:rPr lang="en-US" sz="5000" dirty="0">
                <a:solidFill>
                  <a:srgbClr val="003E7F"/>
                </a:solidFill>
                <a:cs typeface="+mn-cs"/>
              </a:rPr>
            </a:br>
            <a:endParaRPr lang="en-US" sz="5000" dirty="0">
              <a:solidFill>
                <a:srgbClr val="003E7F"/>
              </a:solidFill>
              <a:cs typeface="+mn-cs"/>
            </a:endParaRPr>
          </a:p>
        </p:txBody>
      </p:sp>
      <p:pic>
        <p:nvPicPr>
          <p:cNvPr id="12" name="Picture 11">
            <a:extLst>
              <a:ext uri="{FF2B5EF4-FFF2-40B4-BE49-F238E27FC236}">
                <a16:creationId xmlns:a16="http://schemas.microsoft.com/office/drawing/2014/main" id="{6ADDA34C-F480-25B0-7967-558CEEE26515}"/>
              </a:ext>
            </a:extLst>
          </p:cNvPr>
          <p:cNvPicPr>
            <a:picLocks noChangeAspect="1"/>
          </p:cNvPicPr>
          <p:nvPr/>
        </p:nvPicPr>
        <p:blipFill>
          <a:blip r:embed="rId3"/>
          <a:stretch>
            <a:fillRect/>
          </a:stretch>
        </p:blipFill>
        <p:spPr>
          <a:xfrm>
            <a:off x="9819126" y="2009578"/>
            <a:ext cx="1076325" cy="876300"/>
          </a:xfrm>
          <a:prstGeom prst="rect">
            <a:avLst/>
          </a:prstGeom>
        </p:spPr>
      </p:pic>
      <p:sp>
        <p:nvSpPr>
          <p:cNvPr id="15" name="TextBox 14">
            <a:extLst>
              <a:ext uri="{FF2B5EF4-FFF2-40B4-BE49-F238E27FC236}">
                <a16:creationId xmlns:a16="http://schemas.microsoft.com/office/drawing/2014/main" id="{E00B8D5E-9B5A-2CE7-3025-51FEA2B007FF}"/>
              </a:ext>
            </a:extLst>
          </p:cNvPr>
          <p:cNvSpPr txBox="1"/>
          <p:nvPr/>
        </p:nvSpPr>
        <p:spPr>
          <a:xfrm>
            <a:off x="712023" y="1556788"/>
            <a:ext cx="10741792" cy="477054"/>
          </a:xfrm>
          <a:prstGeom prst="rect">
            <a:avLst/>
          </a:prstGeom>
          <a:noFill/>
        </p:spPr>
        <p:txBody>
          <a:bodyPr wrap="square" lIns="91440" tIns="45720" rIns="91440" bIns="45720" rtlCol="0" anchor="t">
            <a:spAutoFit/>
          </a:bodyPr>
          <a:lstStyle/>
          <a:p>
            <a:pPr algn="ctr"/>
            <a:r>
              <a:rPr lang="en-US" sz="2500" b="1" dirty="0">
                <a:solidFill>
                  <a:schemeClr val="tx1">
                    <a:lumMod val="75000"/>
                    <a:lumOff val="25000"/>
                  </a:schemeClr>
                </a:solidFill>
                <a:latin typeface="Source Sans Pro"/>
                <a:ea typeface="Source Sans Pro"/>
              </a:rPr>
              <a:t>2025 SBDC KEP</a:t>
            </a:r>
          </a:p>
        </p:txBody>
      </p:sp>
    </p:spTree>
    <p:extLst>
      <p:ext uri="{BB962C8B-B14F-4D97-AF65-F5344CB8AC3E}">
        <p14:creationId xmlns:p14="http://schemas.microsoft.com/office/powerpoint/2010/main" val="3269820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97EC6A-F291-1662-305F-3ECBADB08063}"/>
              </a:ext>
            </a:extLst>
          </p:cNvPr>
          <p:cNvSpPr>
            <a:spLocks noGrp="1"/>
          </p:cNvSpPr>
          <p:nvPr>
            <p:ph type="sldNum" sz="quarter" idx="12"/>
          </p:nvPr>
        </p:nvSpPr>
        <p:spPr/>
        <p:txBody>
          <a:bodyPr/>
          <a:lstStyle/>
          <a:p>
            <a:fld id="{B1AB44B9-F1EC-4F4B-88D4-413245C9CD3E}" type="slidenum">
              <a:rPr lang="en-US" smtClean="0"/>
              <a:t>10</a:t>
            </a:fld>
            <a:endParaRPr lang="en-US"/>
          </a:p>
        </p:txBody>
      </p:sp>
      <p:pic>
        <p:nvPicPr>
          <p:cNvPr id="5" name="Picture 4" descr="Diagram&#10;&#10;AI-generated content may be incorrect.">
            <a:extLst>
              <a:ext uri="{FF2B5EF4-FFF2-40B4-BE49-F238E27FC236}">
                <a16:creationId xmlns:a16="http://schemas.microsoft.com/office/drawing/2014/main" id="{DB247CA0-53CC-F5E7-1448-F68723D0AFFB}"/>
              </a:ext>
            </a:extLst>
          </p:cNvPr>
          <p:cNvPicPr>
            <a:picLocks noChangeAspect="1"/>
          </p:cNvPicPr>
          <p:nvPr/>
        </p:nvPicPr>
        <p:blipFill>
          <a:blip r:embed="rId3"/>
          <a:stretch>
            <a:fillRect/>
          </a:stretch>
        </p:blipFill>
        <p:spPr>
          <a:xfrm>
            <a:off x="999601" y="491601"/>
            <a:ext cx="10192798" cy="509639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446603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A1B3E5-D861-1CB3-6664-9DC4E79E1CAE}"/>
              </a:ext>
            </a:extLst>
          </p:cNvPr>
          <p:cNvPicPr>
            <a:picLocks noChangeAspect="1"/>
          </p:cNvPicPr>
          <p:nvPr/>
        </p:nvPicPr>
        <p:blipFill>
          <a:blip r:embed="rId3"/>
          <a:stretch>
            <a:fillRect/>
          </a:stretch>
        </p:blipFill>
        <p:spPr>
          <a:xfrm>
            <a:off x="445664" y="2091185"/>
            <a:ext cx="11410950" cy="3714331"/>
          </a:xfrm>
          <a:prstGeom prst="rect">
            <a:avLst/>
          </a:prstGeom>
          <a:ln>
            <a:noFill/>
          </a:ln>
        </p:spPr>
      </p:pic>
      <p:sp>
        <p:nvSpPr>
          <p:cNvPr id="5" name="Slide Number Placeholder 4">
            <a:extLst>
              <a:ext uri="{FF2B5EF4-FFF2-40B4-BE49-F238E27FC236}">
                <a16:creationId xmlns:a16="http://schemas.microsoft.com/office/drawing/2014/main" id="{24237D25-3284-4E18-CBE9-C37EF68DB416}"/>
              </a:ext>
            </a:extLst>
          </p:cNvPr>
          <p:cNvSpPr>
            <a:spLocks noGrp="1"/>
          </p:cNvSpPr>
          <p:nvPr>
            <p:ph type="sldNum" sz="quarter" idx="12"/>
          </p:nvPr>
        </p:nvSpPr>
        <p:spPr/>
        <p:txBody>
          <a:bodyPr/>
          <a:lstStyle/>
          <a:p>
            <a:fld id="{B1AB44B9-F1EC-4F4B-88D4-413245C9CD3E}" type="slidenum">
              <a:rPr lang="en-US" smtClean="0"/>
              <a:t>11</a:t>
            </a:fld>
            <a:endParaRPr lang="en-US"/>
          </a:p>
        </p:txBody>
      </p:sp>
      <p:sp>
        <p:nvSpPr>
          <p:cNvPr id="9" name="Title 1">
            <a:extLst>
              <a:ext uri="{FF2B5EF4-FFF2-40B4-BE49-F238E27FC236}">
                <a16:creationId xmlns:a16="http://schemas.microsoft.com/office/drawing/2014/main" id="{638E4FBA-E39A-EC07-580A-973D87D6202E}"/>
              </a:ext>
            </a:extLst>
          </p:cNvPr>
          <p:cNvSpPr>
            <a:spLocks noGrp="1"/>
          </p:cNvSpPr>
          <p:nvPr>
            <p:ph type="title"/>
          </p:nvPr>
        </p:nvSpPr>
        <p:spPr>
          <a:xfrm>
            <a:off x="838200" y="530649"/>
            <a:ext cx="10515600" cy="1160039"/>
          </a:xfrm>
        </p:spPr>
        <p:txBody>
          <a:bodyPr vert="horz" lIns="91440" tIns="45720" rIns="91440" bIns="45720" rtlCol="0" anchor="t">
            <a:normAutofit/>
          </a:bodyPr>
          <a:lstStyle/>
          <a:p>
            <a:r>
              <a:rPr lang="en-US" spc="0" dirty="0"/>
              <a:t>Putting American manufacturers first</a:t>
            </a:r>
            <a:endParaRPr lang="en-US" b="1" i="0" kern="1200" spc="0" baseline="0" dirty="0">
              <a:latin typeface="Source Sans Pro" charset="0"/>
              <a:ea typeface="Source Sans Pro" charset="0"/>
              <a:cs typeface="Source Sans Pro" charset="0"/>
            </a:endParaRPr>
          </a:p>
        </p:txBody>
      </p:sp>
      <p:sp>
        <p:nvSpPr>
          <p:cNvPr id="16" name="Rectangle 15">
            <a:extLst>
              <a:ext uri="{FF2B5EF4-FFF2-40B4-BE49-F238E27FC236}">
                <a16:creationId xmlns:a16="http://schemas.microsoft.com/office/drawing/2014/main" id="{2C82C0CF-1607-8D62-F607-B18F17EF91CF}"/>
              </a:ext>
            </a:extLst>
          </p:cNvPr>
          <p:cNvSpPr/>
          <p:nvPr/>
        </p:nvSpPr>
        <p:spPr>
          <a:xfrm>
            <a:off x="568500" y="2478504"/>
            <a:ext cx="2653914" cy="33330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002E6D"/>
                </a:solidFill>
                <a:effectLst/>
                <a:latin typeface="Source Sans Pro" panose="020B0503030403020204" pitchFamily="34" charset="0"/>
                <a:ea typeface="Source Sans Pro" panose="020B0503030403020204" pitchFamily="34" charset="0"/>
              </a:rPr>
              <a:t>Cutting red tape for small manufacturers</a:t>
            </a:r>
            <a:endParaRPr lang="en-US" sz="2800" b="1" i="0" dirty="0">
              <a:solidFill>
                <a:srgbClr val="002E6D"/>
              </a:solidFill>
              <a:latin typeface="Source Sans Pro" panose="020B0503030403020204" pitchFamily="34" charset="0"/>
              <a:ea typeface="Source Sans Pro" panose="020B0503030403020204" pitchFamily="34" charset="0"/>
            </a:endParaRPr>
          </a:p>
          <a:p>
            <a:pPr algn="ctr"/>
            <a:endParaRPr lang="en-US" b="0" i="0" dirty="0">
              <a:solidFill>
                <a:srgbClr val="1B1B1B"/>
              </a:solidFill>
              <a:effectLst/>
              <a:latin typeface="Source Sans Pro" panose="020B0503030403020204" pitchFamily="34" charset="0"/>
              <a:ea typeface="Source Sans Pro" panose="020B0503030403020204" pitchFamily="34" charset="0"/>
            </a:endParaRPr>
          </a:p>
          <a:p>
            <a:pPr algn="l"/>
            <a:endParaRPr lang="en-US" b="0" i="0" dirty="0">
              <a:solidFill>
                <a:srgbClr val="1B1B1B"/>
              </a:solidFill>
              <a:effectLst/>
              <a:latin typeface="Source Sans Pro" panose="020B0503030403020204" pitchFamily="34" charset="0"/>
              <a:ea typeface="Source Sans Pro" panose="020B0503030403020204" pitchFamily="34" charset="0"/>
            </a:endParaRPr>
          </a:p>
        </p:txBody>
      </p:sp>
      <p:sp>
        <p:nvSpPr>
          <p:cNvPr id="17" name="Rectangle 16">
            <a:extLst>
              <a:ext uri="{FF2B5EF4-FFF2-40B4-BE49-F238E27FC236}">
                <a16:creationId xmlns:a16="http://schemas.microsoft.com/office/drawing/2014/main" id="{BEE30F5B-927A-4323-F2E9-52B4B292A36A}"/>
              </a:ext>
            </a:extLst>
          </p:cNvPr>
          <p:cNvSpPr/>
          <p:nvPr/>
        </p:nvSpPr>
        <p:spPr>
          <a:xfrm>
            <a:off x="3442496" y="2478504"/>
            <a:ext cx="2674319" cy="3333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lstStyle/>
          <a:p>
            <a:pPr algn="ctr"/>
            <a:r>
              <a:rPr lang="en-US" sz="2800" b="1" dirty="0">
                <a:solidFill>
                  <a:srgbClr val="002E6D"/>
                </a:solidFill>
                <a:effectLst/>
                <a:latin typeface="Source Sans Pro" panose="020B0503030403020204" pitchFamily="34" charset="0"/>
                <a:ea typeface="Source Sans Pro" panose="020B0503030403020204" pitchFamily="34" charset="0"/>
              </a:rPr>
              <a:t>Increasing access to capital</a:t>
            </a:r>
            <a:endParaRPr lang="en-US" sz="2400" b="1" i="0" dirty="0">
              <a:solidFill>
                <a:srgbClr val="1B1B1B"/>
              </a:solidFill>
              <a:effectLst/>
              <a:latin typeface="Source Sans Pro" panose="020B0503030403020204" pitchFamily="34" charset="0"/>
              <a:ea typeface="Source Sans Pro" panose="020B0503030403020204" pitchFamily="34" charset="0"/>
            </a:endParaRPr>
          </a:p>
        </p:txBody>
      </p:sp>
      <p:sp>
        <p:nvSpPr>
          <p:cNvPr id="18" name="Rectangle 17">
            <a:extLst>
              <a:ext uri="{FF2B5EF4-FFF2-40B4-BE49-F238E27FC236}">
                <a16:creationId xmlns:a16="http://schemas.microsoft.com/office/drawing/2014/main" id="{3DFC6988-7B4A-F3C0-4833-78EC30A186A0}"/>
              </a:ext>
            </a:extLst>
          </p:cNvPr>
          <p:cNvSpPr/>
          <p:nvPr/>
        </p:nvSpPr>
        <p:spPr>
          <a:xfrm>
            <a:off x="6255925" y="2388754"/>
            <a:ext cx="2638789" cy="34167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2800" b="1" dirty="0">
                <a:solidFill>
                  <a:srgbClr val="002E6D"/>
                </a:solidFill>
                <a:effectLst/>
                <a:latin typeface="Source Sans Pro" panose="020B0503030403020204" pitchFamily="34" charset="0"/>
                <a:ea typeface="Source Sans Pro" panose="020B0503030403020204" pitchFamily="34" charset="0"/>
              </a:rPr>
              <a:t>Taking your manufacturing business global</a:t>
            </a:r>
            <a:endParaRPr lang="en-US" sz="2800" b="1" i="0" dirty="0">
              <a:solidFill>
                <a:srgbClr val="1B1B1B"/>
              </a:solidFill>
              <a:effectLst/>
              <a:latin typeface="Source Sans Pro" panose="020B0503030403020204" pitchFamily="34" charset="0"/>
              <a:ea typeface="Source Sans Pro" panose="020B0503030403020204" pitchFamily="34" charset="0"/>
            </a:endParaRPr>
          </a:p>
          <a:p>
            <a:pPr algn="l"/>
            <a:endParaRPr lang="en-US" sz="1600" b="1" i="0" dirty="0">
              <a:solidFill>
                <a:srgbClr val="1B1B1B"/>
              </a:solidFill>
              <a:effectLst/>
              <a:latin typeface="Source Sans Pro" panose="020B0503030403020204" pitchFamily="34" charset="0"/>
              <a:ea typeface="Source Sans Pro" panose="020B0503030403020204" pitchFamily="34" charset="0"/>
            </a:endParaRPr>
          </a:p>
          <a:p>
            <a:pPr algn="l"/>
            <a:endParaRPr lang="en-US" sz="1600" b="1" dirty="0">
              <a:solidFill>
                <a:srgbClr val="1B1B1B"/>
              </a:solidFill>
              <a:latin typeface="Source Sans Pro" panose="020B0503030403020204" pitchFamily="34" charset="0"/>
              <a:ea typeface="Source Sans Pro" panose="020B0503030403020204" pitchFamily="34" charset="0"/>
            </a:endParaRPr>
          </a:p>
          <a:p>
            <a:pPr algn="l"/>
            <a:r>
              <a:rPr lang="en-US" sz="1600" i="0" dirty="0">
                <a:solidFill>
                  <a:srgbClr val="1B1B1B"/>
                </a:solidFill>
                <a:effectLst/>
                <a:latin typeface="Source Sans Pro" panose="020B0503030403020204" pitchFamily="34" charset="0"/>
                <a:ea typeface="Source Sans Pro" panose="020B0503030403020204" pitchFamily="34" charset="0"/>
              </a:rPr>
              <a:t>.</a:t>
            </a:r>
          </a:p>
        </p:txBody>
      </p:sp>
      <p:sp>
        <p:nvSpPr>
          <p:cNvPr id="19" name="Rectangle 18">
            <a:extLst>
              <a:ext uri="{FF2B5EF4-FFF2-40B4-BE49-F238E27FC236}">
                <a16:creationId xmlns:a16="http://schemas.microsoft.com/office/drawing/2014/main" id="{B0C37B16-7F50-07A3-8202-020895A364A3}"/>
              </a:ext>
            </a:extLst>
          </p:cNvPr>
          <p:cNvSpPr/>
          <p:nvPr/>
        </p:nvSpPr>
        <p:spPr>
          <a:xfrm>
            <a:off x="9193421" y="2388754"/>
            <a:ext cx="2507101" cy="34228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002E6D"/>
                </a:solidFill>
                <a:effectLst/>
                <a:latin typeface="Source Sans Pro" panose="020B0503030403020204" pitchFamily="34" charset="0"/>
                <a:ea typeface="Source Sans Pro" panose="020B0503030403020204" pitchFamily="34" charset="0"/>
              </a:rPr>
              <a:t>Manufacturing success stories</a:t>
            </a:r>
          </a:p>
        </p:txBody>
      </p:sp>
      <p:sp>
        <p:nvSpPr>
          <p:cNvPr id="2" name="Rectangle 1">
            <a:extLst>
              <a:ext uri="{FF2B5EF4-FFF2-40B4-BE49-F238E27FC236}">
                <a16:creationId xmlns:a16="http://schemas.microsoft.com/office/drawing/2014/main" id="{A4128BAB-F5C9-BCBD-087F-9A73BD0DE24F}"/>
              </a:ext>
            </a:extLst>
          </p:cNvPr>
          <p:cNvSpPr/>
          <p:nvPr/>
        </p:nvSpPr>
        <p:spPr>
          <a:xfrm>
            <a:off x="-84221" y="1110668"/>
            <a:ext cx="12276221" cy="10689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E6D"/>
                </a:solidFill>
                <a:effectLst/>
                <a:latin typeface="Source Sans Pro" panose="020B0503030403020204" pitchFamily="34" charset="0"/>
                <a:ea typeface="Source Sans Pro" panose="020B0503030403020204" pitchFamily="34" charset="0"/>
              </a:rPr>
              <a:t>SBA is leading a task force that is laser focused on growing American-based manufacturers.</a:t>
            </a:r>
            <a:endParaRPr lang="en-US" sz="2400" b="0" i="0" dirty="0">
              <a:solidFill>
                <a:srgbClr val="1B1B1B"/>
              </a:solidFill>
              <a:effectLst/>
              <a:latin typeface="Source Sans Pro" panose="020B0503030403020204" pitchFamily="34" charset="0"/>
              <a:ea typeface="Source Sans Pro" panose="020B0503030403020204" pitchFamily="34" charset="0"/>
            </a:endParaRPr>
          </a:p>
          <a:p>
            <a:pPr algn="l"/>
            <a:endParaRPr lang="en-US" b="0" i="0" dirty="0">
              <a:solidFill>
                <a:srgbClr val="1B1B1B"/>
              </a:solidFill>
              <a:effectLst/>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CB2D91DF-6398-0385-AF11-5E4786BDB6A7}"/>
              </a:ext>
            </a:extLst>
          </p:cNvPr>
          <p:cNvSpPr txBox="1"/>
          <p:nvPr/>
        </p:nvSpPr>
        <p:spPr>
          <a:xfrm>
            <a:off x="4000877" y="5995525"/>
            <a:ext cx="4190246" cy="510778"/>
          </a:xfrm>
          <a:prstGeom prst="flowChartAlternateProcess">
            <a:avLst/>
          </a:prstGeom>
          <a:solidFill>
            <a:srgbClr val="003E7F"/>
          </a:solidFill>
          <a:ln>
            <a:solidFill>
              <a:srgbClr val="002E6D"/>
            </a:solidFill>
          </a:ln>
          <a:effectLst>
            <a:innerShdw blurRad="63500" dist="50800" dir="10800000">
              <a:schemeClr val="bg1">
                <a:alpha val="50000"/>
              </a:schemeClr>
            </a:innerShdw>
          </a:effectLst>
        </p:spPr>
        <p:txBody>
          <a:bodyPr wrap="square">
            <a:spAutoFit/>
          </a:bodyPr>
          <a:lstStyle/>
          <a:p>
            <a:pPr algn="ctr"/>
            <a:r>
              <a:rPr lang="en-US" sz="2400" b="0" kern="1200" dirty="0">
                <a:solidFill>
                  <a:schemeClr val="bg1"/>
                </a:solidFill>
                <a:effectLst/>
                <a:latin typeface="Arial Rounded MT Bold" panose="020F0704030504030204" pitchFamily="34" charset="0"/>
              </a:rPr>
              <a:t>sba.gov/</a:t>
            </a:r>
            <a:r>
              <a:rPr lang="en-US" sz="2400" dirty="0">
                <a:solidFill>
                  <a:schemeClr val="bg1"/>
                </a:solidFill>
                <a:latin typeface="Arial Rounded MT Bold" panose="020F0704030504030204" pitchFamily="34" charset="0"/>
              </a:rPr>
              <a:t>manufacturing</a:t>
            </a:r>
          </a:p>
        </p:txBody>
      </p:sp>
      <p:pic>
        <p:nvPicPr>
          <p:cNvPr id="6" name="Picture 5">
            <a:extLst>
              <a:ext uri="{FF2B5EF4-FFF2-40B4-BE49-F238E27FC236}">
                <a16:creationId xmlns:a16="http://schemas.microsoft.com/office/drawing/2014/main" id="{B880B8C6-050F-0B6E-19E2-796392DAD6E0}"/>
              </a:ext>
            </a:extLst>
          </p:cNvPr>
          <p:cNvPicPr>
            <a:picLocks noChangeAspect="1"/>
          </p:cNvPicPr>
          <p:nvPr/>
        </p:nvPicPr>
        <p:blipFill>
          <a:blip r:embed="rId4"/>
          <a:stretch>
            <a:fillRect/>
          </a:stretch>
        </p:blipFill>
        <p:spPr>
          <a:xfrm>
            <a:off x="1030725" y="4203194"/>
            <a:ext cx="1752845" cy="1267002"/>
          </a:xfrm>
          <a:prstGeom prst="rect">
            <a:avLst/>
          </a:prstGeom>
        </p:spPr>
      </p:pic>
      <p:pic>
        <p:nvPicPr>
          <p:cNvPr id="10" name="Picture 9">
            <a:extLst>
              <a:ext uri="{FF2B5EF4-FFF2-40B4-BE49-F238E27FC236}">
                <a16:creationId xmlns:a16="http://schemas.microsoft.com/office/drawing/2014/main" id="{2F39CEBD-2205-17C1-9AC6-28BF9895C55E}"/>
              </a:ext>
            </a:extLst>
          </p:cNvPr>
          <p:cNvPicPr>
            <a:picLocks noChangeAspect="1"/>
          </p:cNvPicPr>
          <p:nvPr/>
        </p:nvPicPr>
        <p:blipFill>
          <a:blip r:embed="rId5"/>
          <a:stretch>
            <a:fillRect/>
          </a:stretch>
        </p:blipFill>
        <p:spPr>
          <a:xfrm>
            <a:off x="3771909" y="3978619"/>
            <a:ext cx="1895740" cy="1428949"/>
          </a:xfrm>
          <a:prstGeom prst="rect">
            <a:avLst/>
          </a:prstGeom>
        </p:spPr>
      </p:pic>
      <p:pic>
        <p:nvPicPr>
          <p:cNvPr id="12" name="Picture 11">
            <a:extLst>
              <a:ext uri="{FF2B5EF4-FFF2-40B4-BE49-F238E27FC236}">
                <a16:creationId xmlns:a16="http://schemas.microsoft.com/office/drawing/2014/main" id="{7E3CD49A-39F3-FB97-C8E0-8E358661A1D9}"/>
              </a:ext>
            </a:extLst>
          </p:cNvPr>
          <p:cNvPicPr>
            <a:picLocks noChangeAspect="1"/>
          </p:cNvPicPr>
          <p:nvPr/>
        </p:nvPicPr>
        <p:blipFill>
          <a:blip r:embed="rId6"/>
          <a:stretch>
            <a:fillRect/>
          </a:stretch>
        </p:blipFill>
        <p:spPr>
          <a:xfrm>
            <a:off x="6336897" y="3933189"/>
            <a:ext cx="2476846" cy="1409897"/>
          </a:xfrm>
          <a:prstGeom prst="rect">
            <a:avLst/>
          </a:prstGeom>
        </p:spPr>
      </p:pic>
      <p:pic>
        <p:nvPicPr>
          <p:cNvPr id="14" name="Picture 13">
            <a:extLst>
              <a:ext uri="{FF2B5EF4-FFF2-40B4-BE49-F238E27FC236}">
                <a16:creationId xmlns:a16="http://schemas.microsoft.com/office/drawing/2014/main" id="{2B112A49-1404-FC60-AB32-0CAE1490A157}"/>
              </a:ext>
            </a:extLst>
          </p:cNvPr>
          <p:cNvPicPr>
            <a:picLocks noChangeAspect="1"/>
          </p:cNvPicPr>
          <p:nvPr/>
        </p:nvPicPr>
        <p:blipFill>
          <a:blip r:embed="rId7"/>
          <a:stretch>
            <a:fillRect/>
          </a:stretch>
        </p:blipFill>
        <p:spPr>
          <a:xfrm>
            <a:off x="9701474" y="4031720"/>
            <a:ext cx="1819529" cy="1438476"/>
          </a:xfrm>
          <a:prstGeom prst="rect">
            <a:avLst/>
          </a:prstGeom>
        </p:spPr>
      </p:pic>
    </p:spTree>
    <p:extLst>
      <p:ext uri="{BB962C8B-B14F-4D97-AF65-F5344CB8AC3E}">
        <p14:creationId xmlns:p14="http://schemas.microsoft.com/office/powerpoint/2010/main" val="508786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45D0-EC81-C606-5B7F-1455AEC07455}"/>
              </a:ext>
            </a:extLst>
          </p:cNvPr>
          <p:cNvSpPr>
            <a:spLocks noGrp="1"/>
          </p:cNvSpPr>
          <p:nvPr>
            <p:ph type="title"/>
          </p:nvPr>
        </p:nvSpPr>
        <p:spPr/>
        <p:txBody>
          <a:bodyPr/>
          <a:lstStyle/>
          <a:p>
            <a:endParaRPr lang="en-US"/>
          </a:p>
        </p:txBody>
      </p:sp>
      <p:pic>
        <p:nvPicPr>
          <p:cNvPr id="7" name="Content Placeholder 6" descr="Text&#10;&#10;AI-generated content may be incorrect.">
            <a:extLst>
              <a:ext uri="{FF2B5EF4-FFF2-40B4-BE49-F238E27FC236}">
                <a16:creationId xmlns:a16="http://schemas.microsoft.com/office/drawing/2014/main" id="{19DEC5AD-FC4E-58C1-68F0-A41A66CC157F}"/>
              </a:ext>
            </a:extLst>
          </p:cNvPr>
          <p:cNvPicPr>
            <a:picLocks noGrp="1" noChangeAspect="1"/>
          </p:cNvPicPr>
          <p:nvPr>
            <p:ph sz="half" idx="1"/>
          </p:nvPr>
        </p:nvPicPr>
        <p:blipFill>
          <a:blip r:embed="rId3"/>
          <a:stretch>
            <a:fillRect/>
          </a:stretch>
        </p:blipFill>
        <p:spPr>
          <a:xfrm>
            <a:off x="0" y="0"/>
            <a:ext cx="12192000" cy="2064423"/>
          </a:xfrm>
        </p:spPr>
      </p:pic>
      <p:sp>
        <p:nvSpPr>
          <p:cNvPr id="5" name="Slide Number Placeholder 4">
            <a:extLst>
              <a:ext uri="{FF2B5EF4-FFF2-40B4-BE49-F238E27FC236}">
                <a16:creationId xmlns:a16="http://schemas.microsoft.com/office/drawing/2014/main" id="{6A07CF10-B0C2-FB3E-6FC1-CE3471300ADD}"/>
              </a:ext>
            </a:extLst>
          </p:cNvPr>
          <p:cNvSpPr>
            <a:spLocks noGrp="1"/>
          </p:cNvSpPr>
          <p:nvPr>
            <p:ph type="sldNum" sz="quarter" idx="12"/>
          </p:nvPr>
        </p:nvSpPr>
        <p:spPr/>
        <p:txBody>
          <a:bodyPr/>
          <a:lstStyle/>
          <a:p>
            <a:fld id="{B1AB44B9-F1EC-4F4B-88D4-413245C9CD3E}" type="slidenum">
              <a:rPr lang="en-US" smtClean="0"/>
              <a:t>12</a:t>
            </a:fld>
            <a:endParaRPr lang="en-US"/>
          </a:p>
        </p:txBody>
      </p:sp>
      <p:pic>
        <p:nvPicPr>
          <p:cNvPr id="8" name="Picture 7">
            <a:extLst>
              <a:ext uri="{FF2B5EF4-FFF2-40B4-BE49-F238E27FC236}">
                <a16:creationId xmlns:a16="http://schemas.microsoft.com/office/drawing/2014/main" id="{C3BA474D-76E8-D18B-E38D-14A809E4C5DA}"/>
              </a:ext>
            </a:extLst>
          </p:cNvPr>
          <p:cNvPicPr>
            <a:picLocks noChangeAspect="1"/>
          </p:cNvPicPr>
          <p:nvPr/>
        </p:nvPicPr>
        <p:blipFill>
          <a:blip r:embed="rId4"/>
          <a:stretch>
            <a:fillRect/>
          </a:stretch>
        </p:blipFill>
        <p:spPr>
          <a:xfrm>
            <a:off x="7443536" y="2221337"/>
            <a:ext cx="4195011" cy="4195011"/>
          </a:xfrm>
          <a:prstGeom prst="rect">
            <a:avLst/>
          </a:prstGeom>
        </p:spPr>
      </p:pic>
      <p:sp>
        <p:nvSpPr>
          <p:cNvPr id="10" name="TextBox 9">
            <a:extLst>
              <a:ext uri="{FF2B5EF4-FFF2-40B4-BE49-F238E27FC236}">
                <a16:creationId xmlns:a16="http://schemas.microsoft.com/office/drawing/2014/main" id="{06DA8661-732D-904A-2B2D-E2740997EA31}"/>
              </a:ext>
            </a:extLst>
          </p:cNvPr>
          <p:cNvSpPr txBox="1"/>
          <p:nvPr/>
        </p:nvSpPr>
        <p:spPr>
          <a:xfrm>
            <a:off x="315829" y="2980014"/>
            <a:ext cx="6961041" cy="2677656"/>
          </a:xfrm>
          <a:prstGeom prst="rect">
            <a:avLst/>
          </a:prstGeom>
          <a:noFill/>
        </p:spPr>
        <p:txBody>
          <a:bodyPr wrap="square">
            <a:spAutoFit/>
          </a:bodyPr>
          <a:lstStyle/>
          <a:p>
            <a:r>
              <a:rPr lang="en-US" sz="2800" b="0" i="0" dirty="0">
                <a:solidFill>
                  <a:schemeClr val="tx2"/>
                </a:solidFill>
                <a:effectLst/>
                <a:latin typeface="Source Sans Pro" panose="020B0503030403020204" pitchFamily="34" charset="0"/>
                <a:ea typeface="Source Sans Pro" panose="020B0503030403020204" pitchFamily="34" charset="0"/>
              </a:rPr>
              <a:t>If you have concerns about federal regulations that negatively impact small businesses, call 1-800-827-5722 and press option 3 or email </a:t>
            </a:r>
            <a:r>
              <a:rPr lang="en-US" sz="2800" i="0" dirty="0">
                <a:effectLst/>
                <a:latin typeface="Source Sans Pro" panose="020B0503030403020204" pitchFamily="34" charset="0"/>
                <a:ea typeface="Source Sans Pro" panose="020B0503030403020204" pitchFamily="34" charset="0"/>
                <a:hlinkClick r:id="rId5"/>
              </a:rPr>
              <a:t>RedTape@sba.gov</a:t>
            </a:r>
            <a:r>
              <a:rPr lang="en-US" sz="2800" b="0" i="0" dirty="0">
                <a:effectLst/>
                <a:latin typeface="Source Sans Pro" panose="020B0503030403020204" pitchFamily="34" charset="0"/>
                <a:ea typeface="Source Sans Pro" panose="020B0503030403020204" pitchFamily="34" charset="0"/>
              </a:rPr>
              <a:t>. </a:t>
            </a:r>
            <a:br>
              <a:rPr lang="en-US" sz="2800" b="0" i="0" dirty="0">
                <a:effectLst/>
                <a:latin typeface="Source Sans Pro" panose="020B0503030403020204" pitchFamily="34" charset="0"/>
                <a:ea typeface="Source Sans Pro" panose="020B0503030403020204" pitchFamily="34" charset="0"/>
              </a:rPr>
            </a:br>
            <a:br>
              <a:rPr lang="en-US" sz="2800" b="0" i="0" dirty="0">
                <a:effectLst/>
                <a:latin typeface="Source Sans Pro" panose="020B0503030403020204" pitchFamily="34" charset="0"/>
                <a:ea typeface="Source Sans Pro" panose="020B0503030403020204" pitchFamily="34" charset="0"/>
              </a:rPr>
            </a:br>
            <a:r>
              <a:rPr lang="en-US" sz="2800" b="0" i="0" dirty="0">
                <a:solidFill>
                  <a:schemeClr val="tx2"/>
                </a:solidFill>
                <a:effectLst/>
                <a:latin typeface="Source Sans Pro" panose="020B0503030403020204" pitchFamily="34" charset="0"/>
                <a:ea typeface="Source Sans Pro" panose="020B0503030403020204" pitchFamily="34" charset="0"/>
              </a:rPr>
              <a:t>Learn more: </a:t>
            </a:r>
            <a:r>
              <a:rPr lang="en-US" sz="2800" i="0" dirty="0">
                <a:effectLst/>
                <a:latin typeface="Source Sans Pro" panose="020B0503030403020204" pitchFamily="34" charset="0"/>
                <a:ea typeface="Source Sans Pro" panose="020B0503030403020204" pitchFamily="34" charset="0"/>
                <a:hlinkClick r:id="rId6"/>
              </a:rPr>
              <a:t>advocacy.sba.gov/hotline</a:t>
            </a:r>
            <a:r>
              <a:rPr lang="en-US" sz="2800" i="0" dirty="0">
                <a:effectLst/>
                <a:latin typeface="Source Sans Pro" panose="020B0503030403020204" pitchFamily="34" charset="0"/>
                <a:ea typeface="Source Sans Pro" panose="020B0503030403020204" pitchFamily="34" charset="0"/>
              </a:rPr>
              <a:t> </a:t>
            </a:r>
            <a:endParaRPr lang="en-US" sz="28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618395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FA5EA0-CFC3-8B8E-2444-29A6BCEBD39F}"/>
              </a:ext>
            </a:extLst>
          </p:cNvPr>
          <p:cNvSpPr>
            <a:spLocks noGrp="1"/>
          </p:cNvSpPr>
          <p:nvPr>
            <p:ph type="sldNum" sz="quarter" idx="12"/>
          </p:nvPr>
        </p:nvSpPr>
        <p:spPr/>
        <p:txBody>
          <a:bodyPr/>
          <a:lstStyle/>
          <a:p>
            <a:fld id="{B1AB44B9-F1EC-4F4B-88D4-413245C9CD3E}" type="slidenum">
              <a:rPr lang="en-US" smtClean="0"/>
              <a:t>13</a:t>
            </a:fld>
            <a:endParaRPr lang="en-US"/>
          </a:p>
        </p:txBody>
      </p:sp>
      <p:sp>
        <p:nvSpPr>
          <p:cNvPr id="12" name="Content Placeholder 2">
            <a:extLst>
              <a:ext uri="{FF2B5EF4-FFF2-40B4-BE49-F238E27FC236}">
                <a16:creationId xmlns:a16="http://schemas.microsoft.com/office/drawing/2014/main" id="{609A7897-C951-7B87-5F8F-1ACA1DB3B55D}"/>
              </a:ext>
            </a:extLst>
          </p:cNvPr>
          <p:cNvSpPr>
            <a:spLocks noGrp="1"/>
          </p:cNvSpPr>
          <p:nvPr>
            <p:ph idx="1"/>
          </p:nvPr>
        </p:nvSpPr>
        <p:spPr>
          <a:xfrm>
            <a:off x="90436" y="3894284"/>
            <a:ext cx="12192000" cy="2164871"/>
          </a:xfrm>
        </p:spPr>
        <p:txBody>
          <a:bodyPr>
            <a:noAutofit/>
          </a:bodyPr>
          <a:lstStyle/>
          <a:p>
            <a:pPr marL="0" indent="0" algn="ctr">
              <a:lnSpc>
                <a:spcPct val="100000"/>
              </a:lnSpc>
              <a:buNone/>
            </a:pPr>
            <a:r>
              <a:rPr lang="en-US" sz="3200" dirty="0">
                <a:solidFill>
                  <a:schemeClr val="tx2"/>
                </a:solidFill>
                <a:latin typeface="Source Sans Pro" panose="020B0503030403020204" pitchFamily="34" charset="0"/>
                <a:ea typeface="Source Sans Pro" panose="020B0503030403020204" pitchFamily="34" charset="0"/>
              </a:rPr>
              <a:t>Entrepreneurial education and training program for service members and military spouses.</a:t>
            </a:r>
          </a:p>
          <a:p>
            <a:pPr marL="0" indent="0" algn="ctr">
              <a:lnSpc>
                <a:spcPct val="100000"/>
              </a:lnSpc>
              <a:buNone/>
            </a:pPr>
            <a:r>
              <a:rPr lang="en-US" sz="2400" dirty="0">
                <a:solidFill>
                  <a:schemeClr val="tx2"/>
                </a:solidFill>
                <a:latin typeface="Source Sans Pro" panose="020B0503030403020204" pitchFamily="34" charset="0"/>
                <a:ea typeface="Source Sans Pro" panose="020B0503030403020204" pitchFamily="34" charset="0"/>
              </a:rPr>
              <a:t>Working with VBOC and local SBDC for upcoming trainings:</a:t>
            </a:r>
          </a:p>
          <a:p>
            <a:pPr algn="ctr">
              <a:lnSpc>
                <a:spcPct val="100000"/>
              </a:lnSpc>
            </a:pPr>
            <a:r>
              <a:rPr lang="en-US" sz="2400" dirty="0">
                <a:solidFill>
                  <a:schemeClr val="tx2"/>
                </a:solidFill>
                <a:latin typeface="Source Sans Pro" panose="020B0503030403020204" pitchFamily="34" charset="0"/>
                <a:ea typeface="Source Sans Pro" panose="020B0503030403020204" pitchFamily="34" charset="0"/>
              </a:rPr>
              <a:t>Bemidji – July 2025</a:t>
            </a:r>
          </a:p>
          <a:p>
            <a:pPr algn="ctr">
              <a:lnSpc>
                <a:spcPct val="100000"/>
              </a:lnSpc>
            </a:pPr>
            <a:r>
              <a:rPr lang="en-US" sz="2400" dirty="0">
                <a:solidFill>
                  <a:schemeClr val="tx2"/>
                </a:solidFill>
                <a:latin typeface="Source Sans Pro" panose="020B0503030403020204" pitchFamily="34" charset="0"/>
                <a:ea typeface="Source Sans Pro" panose="020B0503030403020204" pitchFamily="34" charset="0"/>
              </a:rPr>
              <a:t>Brainerd – November 2025</a:t>
            </a:r>
          </a:p>
        </p:txBody>
      </p:sp>
      <p:pic>
        <p:nvPicPr>
          <p:cNvPr id="13" name="Picture 12" descr="Text&#10;&#10;AI-generated content may be incorrect.">
            <a:extLst>
              <a:ext uri="{FF2B5EF4-FFF2-40B4-BE49-F238E27FC236}">
                <a16:creationId xmlns:a16="http://schemas.microsoft.com/office/drawing/2014/main" id="{694DE5E3-23CE-90D4-CA71-9778B2623FE2}"/>
              </a:ext>
            </a:extLst>
          </p:cNvPr>
          <p:cNvPicPr>
            <a:picLocks noChangeAspect="1"/>
          </p:cNvPicPr>
          <p:nvPr/>
        </p:nvPicPr>
        <p:blipFill>
          <a:blip r:embed="rId3"/>
          <a:stretch>
            <a:fillRect/>
          </a:stretch>
        </p:blipFill>
        <p:spPr>
          <a:xfrm>
            <a:off x="3259573" y="525484"/>
            <a:ext cx="5291575" cy="29814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95801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98C1AD-F41F-C217-C227-F3F365ED8B0D}"/>
              </a:ext>
            </a:extLst>
          </p:cNvPr>
          <p:cNvSpPr/>
          <p:nvPr/>
        </p:nvSpPr>
        <p:spPr>
          <a:xfrm>
            <a:off x="0" y="0"/>
            <a:ext cx="12192000" cy="6858000"/>
          </a:xfrm>
          <a:prstGeom prst="rect">
            <a:avLst/>
          </a:prstGeom>
          <a:solidFill>
            <a:srgbClr val="D2E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137FB9A5-C154-3772-112D-0F48508EC3D3}"/>
              </a:ext>
            </a:extLst>
          </p:cNvPr>
          <p:cNvSpPr txBox="1">
            <a:spLocks/>
          </p:cNvSpPr>
          <p:nvPr/>
        </p:nvSpPr>
        <p:spPr>
          <a:xfrm>
            <a:off x="215608" y="1463562"/>
            <a:ext cx="5176939" cy="45669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tabLst>
                <a:tab pos="5037138" algn="l"/>
              </a:tabLst>
            </a:pPr>
            <a:r>
              <a:rPr lang="en-US" sz="7200" b="1" dirty="0">
                <a:solidFill>
                  <a:srgbClr val="003F80"/>
                </a:solidFill>
              </a:rPr>
              <a:t>FY 25</a:t>
            </a:r>
          </a:p>
          <a:p>
            <a:pPr marL="0" indent="0" algn="ctr">
              <a:spcBef>
                <a:spcPts val="0"/>
              </a:spcBef>
              <a:buNone/>
              <a:tabLst>
                <a:tab pos="5037138" algn="l"/>
              </a:tabLst>
            </a:pPr>
            <a:r>
              <a:rPr lang="en-US" sz="7200" b="1" dirty="0">
                <a:solidFill>
                  <a:srgbClr val="003F80"/>
                </a:solidFill>
              </a:rPr>
              <a:t>Lending Activity</a:t>
            </a:r>
          </a:p>
          <a:p>
            <a:pPr marL="0" indent="0" algn="ctr">
              <a:spcBef>
                <a:spcPts val="0"/>
              </a:spcBef>
              <a:buNone/>
              <a:tabLst>
                <a:tab pos="5037138" algn="l"/>
              </a:tabLst>
            </a:pPr>
            <a:r>
              <a:rPr lang="en-US" sz="7200" b="1" dirty="0">
                <a:solidFill>
                  <a:srgbClr val="003F80"/>
                </a:solidFill>
              </a:rPr>
              <a:t>&amp; </a:t>
            </a:r>
          </a:p>
          <a:p>
            <a:pPr marL="0" indent="0" algn="ctr">
              <a:spcBef>
                <a:spcPts val="0"/>
              </a:spcBef>
              <a:buNone/>
              <a:tabLst>
                <a:tab pos="5037138" algn="l"/>
              </a:tabLst>
            </a:pPr>
            <a:r>
              <a:rPr lang="en-US" sz="7200" b="1" dirty="0">
                <a:solidFill>
                  <a:srgbClr val="003F80"/>
                </a:solidFill>
              </a:rPr>
              <a:t>Training</a:t>
            </a:r>
          </a:p>
        </p:txBody>
      </p:sp>
      <p:pic>
        <p:nvPicPr>
          <p:cNvPr id="8" name="Picture 7">
            <a:extLst>
              <a:ext uri="{FF2B5EF4-FFF2-40B4-BE49-F238E27FC236}">
                <a16:creationId xmlns:a16="http://schemas.microsoft.com/office/drawing/2014/main" id="{14C2C895-BCBF-C118-1AAF-5F42FDF9EE1A}"/>
              </a:ext>
            </a:extLst>
          </p:cNvPr>
          <p:cNvPicPr>
            <a:picLocks noChangeAspect="1"/>
          </p:cNvPicPr>
          <p:nvPr/>
        </p:nvPicPr>
        <p:blipFill>
          <a:blip r:embed="rId2"/>
          <a:stretch>
            <a:fillRect/>
          </a:stretch>
        </p:blipFill>
        <p:spPr>
          <a:xfrm>
            <a:off x="5608154" y="1742039"/>
            <a:ext cx="6076950" cy="4010025"/>
          </a:xfrm>
          <a:prstGeom prst="rect">
            <a:avLst/>
          </a:prstGeom>
        </p:spPr>
      </p:pic>
      <p:pic>
        <p:nvPicPr>
          <p:cNvPr id="11" name="Picture 10" descr="Text&#10;&#10;AI-generated content may be incorrect.">
            <a:extLst>
              <a:ext uri="{FF2B5EF4-FFF2-40B4-BE49-F238E27FC236}">
                <a16:creationId xmlns:a16="http://schemas.microsoft.com/office/drawing/2014/main" id="{15F68AEF-E240-89AF-A886-5DBBB74FD8D2}"/>
              </a:ext>
            </a:extLst>
          </p:cNvPr>
          <p:cNvPicPr>
            <a:picLocks noChangeAspect="1"/>
          </p:cNvPicPr>
          <p:nvPr/>
        </p:nvPicPr>
        <p:blipFill>
          <a:blip r:embed="rId3"/>
          <a:stretch>
            <a:fillRect/>
          </a:stretch>
        </p:blipFill>
        <p:spPr>
          <a:xfrm>
            <a:off x="5047864" y="258015"/>
            <a:ext cx="3088969" cy="847922"/>
          </a:xfrm>
          <a:prstGeom prst="rect">
            <a:avLst/>
          </a:prstGeom>
        </p:spPr>
      </p:pic>
    </p:spTree>
    <p:extLst>
      <p:ext uri="{BB962C8B-B14F-4D97-AF65-F5344CB8AC3E}">
        <p14:creationId xmlns:p14="http://schemas.microsoft.com/office/powerpoint/2010/main" val="435691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C5ACE-1CFD-7788-8AA8-01C787F86C5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6B5007-B6D5-70C4-BF72-227D0ED44DE0}"/>
              </a:ext>
            </a:extLst>
          </p:cNvPr>
          <p:cNvSpPr>
            <a:spLocks noGrp="1"/>
          </p:cNvSpPr>
          <p:nvPr>
            <p:ph type="sldNum" sz="quarter" idx="12"/>
          </p:nvPr>
        </p:nvSpPr>
        <p:spPr/>
        <p:txBody>
          <a:bodyPr/>
          <a:lstStyle/>
          <a:p>
            <a:fld id="{B1AB44B9-F1EC-4F4B-88D4-413245C9CD3E}" type="slidenum">
              <a:rPr lang="en-US" smtClean="0"/>
              <a:t>15</a:t>
            </a:fld>
            <a:endParaRPr lang="en-US"/>
          </a:p>
        </p:txBody>
      </p:sp>
      <p:sp>
        <p:nvSpPr>
          <p:cNvPr id="2" name="Rectangle 2">
            <a:extLst>
              <a:ext uri="{FF2B5EF4-FFF2-40B4-BE49-F238E27FC236}">
                <a16:creationId xmlns:a16="http://schemas.microsoft.com/office/drawing/2014/main" id="{89D93D5F-C005-93F7-FB18-3D656CB55668}"/>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 Placeholder 2">
            <a:extLst>
              <a:ext uri="{FF2B5EF4-FFF2-40B4-BE49-F238E27FC236}">
                <a16:creationId xmlns:a16="http://schemas.microsoft.com/office/drawing/2014/main" id="{137FB9A5-C154-3772-112D-0F48508EC3D3}"/>
              </a:ext>
            </a:extLst>
          </p:cNvPr>
          <p:cNvSpPr txBox="1">
            <a:spLocks/>
          </p:cNvSpPr>
          <p:nvPr/>
        </p:nvSpPr>
        <p:spPr>
          <a:xfrm>
            <a:off x="665922" y="546652"/>
            <a:ext cx="10684565" cy="5647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tabLst>
                <a:tab pos="5037138" algn="l"/>
              </a:tabLst>
            </a:pPr>
            <a:r>
              <a:rPr lang="en-US" sz="4000" b="1" dirty="0">
                <a:solidFill>
                  <a:srgbClr val="003F80"/>
                </a:solidFill>
              </a:rPr>
              <a:t>SBA Loan Programs in Minnesota</a:t>
            </a:r>
          </a:p>
        </p:txBody>
      </p:sp>
      <p:sp>
        <p:nvSpPr>
          <p:cNvPr id="3" name="TextBox 2">
            <a:extLst>
              <a:ext uri="{FF2B5EF4-FFF2-40B4-BE49-F238E27FC236}">
                <a16:creationId xmlns:a16="http://schemas.microsoft.com/office/drawing/2014/main" id="{C62A841D-2A11-C00E-9825-9C17A03EB134}"/>
              </a:ext>
            </a:extLst>
          </p:cNvPr>
          <p:cNvSpPr txBox="1"/>
          <p:nvPr/>
        </p:nvSpPr>
        <p:spPr>
          <a:xfrm>
            <a:off x="1450854" y="1557675"/>
            <a:ext cx="3807133" cy="584775"/>
          </a:xfrm>
          <a:prstGeom prst="rect">
            <a:avLst/>
          </a:prstGeom>
          <a:noFill/>
        </p:spPr>
        <p:txBody>
          <a:bodyPr wrap="square" lIns="91440" tIns="45720" rIns="91440" bIns="45720" rtlCol="0" anchor="t">
            <a:spAutoFit/>
          </a:bodyPr>
          <a:lstStyle/>
          <a:p>
            <a:pPr algn="ctr"/>
            <a:r>
              <a:rPr lang="en-US" sz="1600" dirty="0">
                <a:solidFill>
                  <a:srgbClr val="1B1E29"/>
                </a:solidFill>
                <a:latin typeface="Source Sans Pro Black" panose="020B0803030403020204" pitchFamily="34" charset="0"/>
                <a:ea typeface="Source Sans Pro Black" panose="020B0803030403020204" pitchFamily="34" charset="0"/>
              </a:rPr>
              <a:t>Minnesota Lender Activity</a:t>
            </a:r>
          </a:p>
          <a:p>
            <a:pPr algn="ctr"/>
            <a:r>
              <a:rPr lang="en-US" sz="1600" dirty="0">
                <a:solidFill>
                  <a:srgbClr val="1B1E29"/>
                </a:solidFill>
                <a:latin typeface="Source Sans Pro Black"/>
                <a:ea typeface="Source Sans Pro Black"/>
              </a:rPr>
              <a:t>FY 2024</a:t>
            </a:r>
            <a:endParaRPr lang="en-US" dirty="0">
              <a:latin typeface="Source Sans Pro Black" panose="020B0803030403020204" pitchFamily="34" charset="0"/>
              <a:ea typeface="Source Sans Pro Black" panose="020B0803030403020204" pitchFamily="34" charset="0"/>
            </a:endParaRPr>
          </a:p>
        </p:txBody>
      </p:sp>
      <p:graphicFrame>
        <p:nvGraphicFramePr>
          <p:cNvPr id="5" name="Table 4">
            <a:extLst>
              <a:ext uri="{FF2B5EF4-FFF2-40B4-BE49-F238E27FC236}">
                <a16:creationId xmlns:a16="http://schemas.microsoft.com/office/drawing/2014/main" id="{93B1E5FE-2A71-FD88-E210-51DED48062C9}"/>
              </a:ext>
            </a:extLst>
          </p:cNvPr>
          <p:cNvGraphicFramePr>
            <a:graphicFrameLocks noGrp="1"/>
          </p:cNvGraphicFramePr>
          <p:nvPr>
            <p:extLst>
              <p:ext uri="{D42A27DB-BD31-4B8C-83A1-F6EECF244321}">
                <p14:modId xmlns:p14="http://schemas.microsoft.com/office/powerpoint/2010/main" val="3772149611"/>
              </p:ext>
            </p:extLst>
          </p:nvPr>
        </p:nvGraphicFramePr>
        <p:xfrm>
          <a:off x="775740" y="2241484"/>
          <a:ext cx="5157362" cy="1994230"/>
        </p:xfrm>
        <a:graphic>
          <a:graphicData uri="http://schemas.openxmlformats.org/drawingml/2006/table">
            <a:tbl>
              <a:tblPr firstRow="1" bandRow="1">
                <a:tableStyleId>{5C22544A-7EE6-4342-B048-85BDC9FD1C3A}</a:tableStyleId>
              </a:tblPr>
              <a:tblGrid>
                <a:gridCol w="2000276">
                  <a:extLst>
                    <a:ext uri="{9D8B030D-6E8A-4147-A177-3AD203B41FA5}">
                      <a16:colId xmlns:a16="http://schemas.microsoft.com/office/drawing/2014/main" val="20000"/>
                    </a:ext>
                  </a:extLst>
                </a:gridCol>
                <a:gridCol w="1463040">
                  <a:extLst>
                    <a:ext uri="{9D8B030D-6E8A-4147-A177-3AD203B41FA5}">
                      <a16:colId xmlns:a16="http://schemas.microsoft.com/office/drawing/2014/main" val="20001"/>
                    </a:ext>
                  </a:extLst>
                </a:gridCol>
                <a:gridCol w="1694046">
                  <a:extLst>
                    <a:ext uri="{9D8B030D-6E8A-4147-A177-3AD203B41FA5}">
                      <a16:colId xmlns:a16="http://schemas.microsoft.com/office/drawing/2014/main" val="20002"/>
                    </a:ext>
                  </a:extLst>
                </a:gridCol>
              </a:tblGrid>
              <a:tr h="374778">
                <a:tc>
                  <a:txBody>
                    <a:bodyPr/>
                    <a:lstStyle/>
                    <a:p>
                      <a:pPr algn="ctr"/>
                      <a:r>
                        <a:rPr lang="en-US" dirty="0">
                          <a:latin typeface="Source Sans Pro"/>
                          <a:ea typeface="Source Sans Pro"/>
                        </a:rPr>
                        <a:t>Loan Program</a:t>
                      </a:r>
                    </a:p>
                  </a:txBody>
                  <a:tcPr>
                    <a:solidFill>
                      <a:srgbClr val="007DBC"/>
                    </a:solidFill>
                  </a:tcPr>
                </a:tc>
                <a:tc>
                  <a:txBody>
                    <a:bodyPr/>
                    <a:lstStyle/>
                    <a:p>
                      <a:pPr algn="ctr"/>
                      <a:r>
                        <a:rPr lang="en-US" dirty="0">
                          <a:latin typeface="Source Sans Pro"/>
                          <a:ea typeface="Source Sans Pro"/>
                        </a:rPr>
                        <a:t>Number</a:t>
                      </a:r>
                    </a:p>
                  </a:txBody>
                  <a:tcPr>
                    <a:solidFill>
                      <a:srgbClr val="007DBC"/>
                    </a:solidFill>
                  </a:tcPr>
                </a:tc>
                <a:tc>
                  <a:txBody>
                    <a:bodyPr/>
                    <a:lstStyle/>
                    <a:p>
                      <a:pPr algn="ctr"/>
                      <a:r>
                        <a:rPr lang="en-US" dirty="0">
                          <a:latin typeface="Source Sans Pro"/>
                          <a:ea typeface="Source Sans Pro"/>
                        </a:rPr>
                        <a:t>Dollar</a:t>
                      </a:r>
                    </a:p>
                  </a:txBody>
                  <a:tcPr>
                    <a:solidFill>
                      <a:srgbClr val="007DBC"/>
                    </a:solidFill>
                  </a:tcPr>
                </a:tc>
                <a:extLst>
                  <a:ext uri="{0D108BD9-81ED-4DB2-BD59-A6C34878D82A}">
                    <a16:rowId xmlns:a16="http://schemas.microsoft.com/office/drawing/2014/main" val="10000"/>
                  </a:ext>
                </a:extLst>
              </a:tr>
              <a:tr h="404863">
                <a:tc>
                  <a:txBody>
                    <a:bodyPr/>
                    <a:lstStyle/>
                    <a:p>
                      <a:pPr algn="ctr"/>
                      <a:r>
                        <a:rPr lang="en-US" sz="1600" b="1" dirty="0">
                          <a:solidFill>
                            <a:schemeClr val="tx1"/>
                          </a:solidFill>
                          <a:latin typeface="Source Sans Pro"/>
                          <a:ea typeface="Source Sans Pro"/>
                        </a:rPr>
                        <a:t>504 Total</a:t>
                      </a:r>
                    </a:p>
                  </a:txBody>
                  <a:tcPr/>
                </a:tc>
                <a:tc>
                  <a:txBody>
                    <a:bodyPr/>
                    <a:lstStyle/>
                    <a:p>
                      <a:pPr algn="ctr"/>
                      <a:r>
                        <a:rPr lang="en-US" sz="1600" b="1" dirty="0">
                          <a:solidFill>
                            <a:schemeClr val="tx1"/>
                          </a:solidFill>
                          <a:latin typeface="Source Sans Pro"/>
                          <a:ea typeface="Source Sans Pro"/>
                        </a:rPr>
                        <a:t>195</a:t>
                      </a:r>
                      <a:endParaRPr lang="en-US" sz="1600" b="1" dirty="0">
                        <a:solidFill>
                          <a:schemeClr val="tx1"/>
                        </a:solidFill>
                        <a:latin typeface="Source Sans Pro" panose="020B0503030403020204" pitchFamily="34" charset="0"/>
                        <a:ea typeface="Source Sans Pro" panose="020B0503030403020204" pitchFamily="34" charset="0"/>
                      </a:endParaRPr>
                    </a:p>
                  </a:txBody>
                  <a:tcPr/>
                </a:tc>
                <a:tc>
                  <a:txBody>
                    <a:bodyPr/>
                    <a:lstStyle/>
                    <a:p>
                      <a:pPr algn="ctr"/>
                      <a:r>
                        <a:rPr lang="en-US" sz="1600" b="1" dirty="0">
                          <a:solidFill>
                            <a:schemeClr val="tx1"/>
                          </a:solidFill>
                          <a:latin typeface="Source Sans Pro"/>
                          <a:ea typeface="Source Sans Pro"/>
                        </a:rPr>
                        <a:t>$159.5 Million</a:t>
                      </a:r>
                    </a:p>
                  </a:txBody>
                  <a:tcPr/>
                </a:tc>
                <a:extLst>
                  <a:ext uri="{0D108BD9-81ED-4DB2-BD59-A6C34878D82A}">
                    <a16:rowId xmlns:a16="http://schemas.microsoft.com/office/drawing/2014/main" val="10001"/>
                  </a:ext>
                </a:extLst>
              </a:tr>
              <a:tr h="404863">
                <a:tc>
                  <a:txBody>
                    <a:bodyPr/>
                    <a:lstStyle/>
                    <a:p>
                      <a:pPr algn="ctr"/>
                      <a:r>
                        <a:rPr lang="en-US" sz="1600" b="1" dirty="0">
                          <a:solidFill>
                            <a:schemeClr val="tx1"/>
                          </a:solidFill>
                          <a:latin typeface="Source Sans Pro"/>
                          <a:ea typeface="Source Sans Pro"/>
                        </a:rPr>
                        <a:t>7A Total</a:t>
                      </a:r>
                    </a:p>
                  </a:txBody>
                  <a:tcPr/>
                </a:tc>
                <a:tc>
                  <a:txBody>
                    <a:bodyPr/>
                    <a:lstStyle/>
                    <a:p>
                      <a:pPr algn="ctr"/>
                      <a:r>
                        <a:rPr lang="en-US" sz="1600" b="1" dirty="0">
                          <a:solidFill>
                            <a:schemeClr val="tx1"/>
                          </a:solidFill>
                          <a:latin typeface="Source Sans Pro"/>
                          <a:ea typeface="Source Sans Pro"/>
                        </a:rPr>
                        <a:t>1,616</a:t>
                      </a:r>
                      <a:endParaRPr lang="en-US" sz="1600" b="1" dirty="0">
                        <a:solidFill>
                          <a:schemeClr val="tx1"/>
                        </a:solidFill>
                        <a:latin typeface="Source Sans Pro" panose="020B0503030403020204" pitchFamily="34" charset="0"/>
                        <a:ea typeface="Source Sans Pro" panose="020B0503030403020204" pitchFamily="34" charset="0"/>
                      </a:endParaRPr>
                    </a:p>
                  </a:txBody>
                  <a:tcPr/>
                </a:tc>
                <a:tc>
                  <a:txBody>
                    <a:bodyPr/>
                    <a:lstStyle/>
                    <a:p>
                      <a:pPr algn="ctr"/>
                      <a:r>
                        <a:rPr lang="en-US" sz="1600" b="1" dirty="0">
                          <a:solidFill>
                            <a:schemeClr val="tx1"/>
                          </a:solidFill>
                          <a:latin typeface="Source Sans Pro"/>
                          <a:ea typeface="Source Sans Pro"/>
                        </a:rPr>
                        <a:t>$687.1 Million</a:t>
                      </a:r>
                    </a:p>
                  </a:txBody>
                  <a:tcPr/>
                </a:tc>
                <a:extLst>
                  <a:ext uri="{0D108BD9-81ED-4DB2-BD59-A6C34878D82A}">
                    <a16:rowId xmlns:a16="http://schemas.microsoft.com/office/drawing/2014/main" val="10002"/>
                  </a:ext>
                </a:extLst>
              </a:tr>
              <a:tr h="404863">
                <a:tc>
                  <a:txBody>
                    <a:bodyPr/>
                    <a:lstStyle/>
                    <a:p>
                      <a:pPr algn="ctr"/>
                      <a:r>
                        <a:rPr lang="en-US" sz="1600" b="1" dirty="0">
                          <a:solidFill>
                            <a:schemeClr val="tx1"/>
                          </a:solidFill>
                          <a:latin typeface="Source Sans Pro"/>
                          <a:ea typeface="Source Sans Pro"/>
                        </a:rPr>
                        <a:t>Microloan</a:t>
                      </a:r>
                    </a:p>
                  </a:txBody>
                  <a:tcPr/>
                </a:tc>
                <a:tc>
                  <a:txBody>
                    <a:bodyPr/>
                    <a:lstStyle/>
                    <a:p>
                      <a:pPr algn="ctr"/>
                      <a:r>
                        <a:rPr lang="en-US" sz="1600" b="1" dirty="0">
                          <a:solidFill>
                            <a:schemeClr val="tx1"/>
                          </a:solidFill>
                          <a:latin typeface="Source Sans Pro"/>
                          <a:ea typeface="Source Sans Pro"/>
                        </a:rPr>
                        <a:t>152</a:t>
                      </a:r>
                    </a:p>
                  </a:txBody>
                  <a:tcPr/>
                </a:tc>
                <a:tc>
                  <a:txBody>
                    <a:bodyPr/>
                    <a:lstStyle/>
                    <a:p>
                      <a:pPr algn="ctr"/>
                      <a:r>
                        <a:rPr lang="en-US" sz="1600" b="1" dirty="0">
                          <a:solidFill>
                            <a:schemeClr val="tx1"/>
                          </a:solidFill>
                          <a:latin typeface="Source Sans Pro"/>
                          <a:ea typeface="Source Sans Pro"/>
                        </a:rPr>
                        <a:t>$2.7 Million</a:t>
                      </a:r>
                    </a:p>
                  </a:txBody>
                  <a:tcPr/>
                </a:tc>
                <a:extLst>
                  <a:ext uri="{0D108BD9-81ED-4DB2-BD59-A6C34878D82A}">
                    <a16:rowId xmlns:a16="http://schemas.microsoft.com/office/drawing/2014/main" val="10003"/>
                  </a:ext>
                </a:extLst>
              </a:tr>
              <a:tr h="404863">
                <a:tc>
                  <a:txBody>
                    <a:bodyPr/>
                    <a:lstStyle/>
                    <a:p>
                      <a:pPr algn="ctr"/>
                      <a:r>
                        <a:rPr lang="en-US" sz="1600" b="1" dirty="0">
                          <a:solidFill>
                            <a:schemeClr val="tx1"/>
                          </a:solidFill>
                          <a:latin typeface="Source Sans Pro"/>
                          <a:ea typeface="Source Sans Pro"/>
                        </a:rPr>
                        <a:t>Totals</a:t>
                      </a:r>
                    </a:p>
                  </a:txBody>
                  <a:tcPr anchor="ctr"/>
                </a:tc>
                <a:tc>
                  <a:txBody>
                    <a:bodyPr/>
                    <a:lstStyle/>
                    <a:p>
                      <a:pPr algn="ctr" rtl="0" fontAlgn="ctr"/>
                      <a:r>
                        <a:rPr lang="en-US" sz="1600" b="1" i="0" u="none" strike="noStrike">
                          <a:solidFill>
                            <a:srgbClr val="1B1E29"/>
                          </a:solidFill>
                          <a:effectLst/>
                          <a:latin typeface="Source Sans Pro"/>
                        </a:rPr>
                        <a:t>1,963 </a:t>
                      </a:r>
                      <a:endParaRPr lang="en-US" sz="1600" b="1" i="0" u="none" strike="noStrike" dirty="0">
                        <a:solidFill>
                          <a:srgbClr val="1B1E29"/>
                        </a:solidFill>
                        <a:effectLst/>
                        <a:latin typeface="Source Sans Pro"/>
                      </a:endParaRPr>
                    </a:p>
                  </a:txBody>
                  <a:tcPr marL="6350" marR="6350" marT="6350" marB="0" anchor="ctr"/>
                </a:tc>
                <a:tc>
                  <a:txBody>
                    <a:bodyPr/>
                    <a:lstStyle/>
                    <a:p>
                      <a:pPr algn="ctr" rtl="0" fontAlgn="b"/>
                      <a:r>
                        <a:rPr lang="en-US" sz="1600" b="1" i="0" u="none" strike="noStrike" dirty="0">
                          <a:solidFill>
                            <a:srgbClr val="000000"/>
                          </a:solidFill>
                          <a:effectLst/>
                          <a:latin typeface="Source Sans Pro"/>
                        </a:rPr>
                        <a:t>$849 Million</a:t>
                      </a:r>
                    </a:p>
                  </a:txBody>
                  <a:tcPr marL="6350" marR="6350" marT="6350" marB="0" anchor="ctr"/>
                </a:tc>
                <a:extLst>
                  <a:ext uri="{0D108BD9-81ED-4DB2-BD59-A6C34878D82A}">
                    <a16:rowId xmlns:a16="http://schemas.microsoft.com/office/drawing/2014/main" val="10004"/>
                  </a:ext>
                </a:extLst>
              </a:tr>
            </a:tbl>
          </a:graphicData>
        </a:graphic>
      </p:graphicFrame>
      <p:sp>
        <p:nvSpPr>
          <p:cNvPr id="14" name="TextBox 13">
            <a:extLst>
              <a:ext uri="{FF2B5EF4-FFF2-40B4-BE49-F238E27FC236}">
                <a16:creationId xmlns:a16="http://schemas.microsoft.com/office/drawing/2014/main" id="{7E238FFA-FB33-D23A-D8F2-A6EAC89DB5E0}"/>
              </a:ext>
            </a:extLst>
          </p:cNvPr>
          <p:cNvSpPr txBox="1"/>
          <p:nvPr/>
        </p:nvSpPr>
        <p:spPr>
          <a:xfrm>
            <a:off x="6978057" y="1557675"/>
            <a:ext cx="3807133" cy="861774"/>
          </a:xfrm>
          <a:prstGeom prst="rect">
            <a:avLst/>
          </a:prstGeom>
          <a:noFill/>
        </p:spPr>
        <p:txBody>
          <a:bodyPr wrap="square" lIns="91440" tIns="45720" rIns="91440" bIns="45720" rtlCol="0" anchor="t">
            <a:spAutoFit/>
          </a:bodyPr>
          <a:lstStyle/>
          <a:p>
            <a:pPr algn="ctr"/>
            <a:r>
              <a:rPr lang="en-US" sz="1600" dirty="0">
                <a:solidFill>
                  <a:srgbClr val="1B1E29"/>
                </a:solidFill>
                <a:latin typeface="Source Sans Pro Black" panose="020B0803030403020204" pitchFamily="34" charset="0"/>
                <a:ea typeface="Source Sans Pro Black" panose="020B0803030403020204" pitchFamily="34" charset="0"/>
              </a:rPr>
              <a:t>Minnesota Lender Activity</a:t>
            </a:r>
          </a:p>
          <a:p>
            <a:pPr algn="ctr"/>
            <a:r>
              <a:rPr lang="en-US" sz="1600" dirty="0">
                <a:solidFill>
                  <a:srgbClr val="1B1E29"/>
                </a:solidFill>
                <a:latin typeface="Source Sans Pro Black"/>
                <a:ea typeface="Source Sans Pro Black"/>
              </a:rPr>
              <a:t>FY 2025 as of 5/7/2025</a:t>
            </a:r>
          </a:p>
          <a:p>
            <a:pPr algn="ctr"/>
            <a:endParaRPr lang="en-US" dirty="0">
              <a:latin typeface="Source Sans Pro Black" panose="020B0803030403020204" pitchFamily="34" charset="0"/>
              <a:ea typeface="Source Sans Pro Black" panose="020B0803030403020204" pitchFamily="34" charset="0"/>
            </a:endParaRPr>
          </a:p>
        </p:txBody>
      </p:sp>
      <p:graphicFrame>
        <p:nvGraphicFramePr>
          <p:cNvPr id="15" name="Table 14">
            <a:extLst>
              <a:ext uri="{FF2B5EF4-FFF2-40B4-BE49-F238E27FC236}">
                <a16:creationId xmlns:a16="http://schemas.microsoft.com/office/drawing/2014/main" id="{3179CA97-B149-A014-9339-BF4DC23F0E67}"/>
              </a:ext>
            </a:extLst>
          </p:cNvPr>
          <p:cNvGraphicFramePr>
            <a:graphicFrameLocks noGrp="1"/>
          </p:cNvGraphicFramePr>
          <p:nvPr>
            <p:extLst>
              <p:ext uri="{D42A27DB-BD31-4B8C-83A1-F6EECF244321}">
                <p14:modId xmlns:p14="http://schemas.microsoft.com/office/powerpoint/2010/main" val="4116069224"/>
              </p:ext>
            </p:extLst>
          </p:nvPr>
        </p:nvGraphicFramePr>
        <p:xfrm>
          <a:off x="6302943" y="2241484"/>
          <a:ext cx="5157362" cy="1994230"/>
        </p:xfrm>
        <a:graphic>
          <a:graphicData uri="http://schemas.openxmlformats.org/drawingml/2006/table">
            <a:tbl>
              <a:tblPr firstRow="1" bandRow="1">
                <a:tableStyleId>{5C22544A-7EE6-4342-B048-85BDC9FD1C3A}</a:tableStyleId>
              </a:tblPr>
              <a:tblGrid>
                <a:gridCol w="2000276">
                  <a:extLst>
                    <a:ext uri="{9D8B030D-6E8A-4147-A177-3AD203B41FA5}">
                      <a16:colId xmlns:a16="http://schemas.microsoft.com/office/drawing/2014/main" val="20000"/>
                    </a:ext>
                  </a:extLst>
                </a:gridCol>
                <a:gridCol w="1463040">
                  <a:extLst>
                    <a:ext uri="{9D8B030D-6E8A-4147-A177-3AD203B41FA5}">
                      <a16:colId xmlns:a16="http://schemas.microsoft.com/office/drawing/2014/main" val="20001"/>
                    </a:ext>
                  </a:extLst>
                </a:gridCol>
                <a:gridCol w="1694046">
                  <a:extLst>
                    <a:ext uri="{9D8B030D-6E8A-4147-A177-3AD203B41FA5}">
                      <a16:colId xmlns:a16="http://schemas.microsoft.com/office/drawing/2014/main" val="20002"/>
                    </a:ext>
                  </a:extLst>
                </a:gridCol>
              </a:tblGrid>
              <a:tr h="374778">
                <a:tc>
                  <a:txBody>
                    <a:bodyPr/>
                    <a:lstStyle/>
                    <a:p>
                      <a:pPr algn="ctr"/>
                      <a:r>
                        <a:rPr lang="en-US" dirty="0">
                          <a:latin typeface="Source Sans Pro"/>
                          <a:ea typeface="Source Sans Pro"/>
                        </a:rPr>
                        <a:t>Loan Program</a:t>
                      </a:r>
                    </a:p>
                  </a:txBody>
                  <a:tcPr>
                    <a:solidFill>
                      <a:srgbClr val="007DBC"/>
                    </a:solidFill>
                  </a:tcPr>
                </a:tc>
                <a:tc>
                  <a:txBody>
                    <a:bodyPr/>
                    <a:lstStyle/>
                    <a:p>
                      <a:pPr algn="ctr"/>
                      <a:r>
                        <a:rPr lang="en-US" dirty="0">
                          <a:latin typeface="Source Sans Pro"/>
                          <a:ea typeface="Source Sans Pro"/>
                        </a:rPr>
                        <a:t>Number</a:t>
                      </a:r>
                    </a:p>
                  </a:txBody>
                  <a:tcPr>
                    <a:solidFill>
                      <a:srgbClr val="007DBC"/>
                    </a:solidFill>
                  </a:tcPr>
                </a:tc>
                <a:tc>
                  <a:txBody>
                    <a:bodyPr/>
                    <a:lstStyle/>
                    <a:p>
                      <a:pPr algn="ctr"/>
                      <a:r>
                        <a:rPr lang="en-US" dirty="0">
                          <a:latin typeface="Source Sans Pro" panose="020B0503030403020204" pitchFamily="34" charset="0"/>
                          <a:ea typeface="Source Sans Pro" panose="020B0503030403020204" pitchFamily="34" charset="0"/>
                        </a:rPr>
                        <a:t>Dollar</a:t>
                      </a:r>
                    </a:p>
                  </a:txBody>
                  <a:tcPr>
                    <a:solidFill>
                      <a:srgbClr val="007DBC"/>
                    </a:solidFill>
                  </a:tcPr>
                </a:tc>
                <a:extLst>
                  <a:ext uri="{0D108BD9-81ED-4DB2-BD59-A6C34878D82A}">
                    <a16:rowId xmlns:a16="http://schemas.microsoft.com/office/drawing/2014/main" val="10000"/>
                  </a:ext>
                </a:extLst>
              </a:tr>
              <a:tr h="404863">
                <a:tc>
                  <a:txBody>
                    <a:bodyPr/>
                    <a:lstStyle/>
                    <a:p>
                      <a:pPr algn="ctr"/>
                      <a:r>
                        <a:rPr lang="en-US" sz="1600" b="1" dirty="0">
                          <a:solidFill>
                            <a:schemeClr val="tx1"/>
                          </a:solidFill>
                          <a:latin typeface="Source Sans Pro"/>
                          <a:ea typeface="Source Sans Pro"/>
                        </a:rPr>
                        <a:t>504 Total</a:t>
                      </a:r>
                    </a:p>
                  </a:txBody>
                  <a:tcPr/>
                </a:tc>
                <a:tc>
                  <a:txBody>
                    <a:bodyPr/>
                    <a:lstStyle/>
                    <a:p>
                      <a:pPr algn="ctr"/>
                      <a:r>
                        <a:rPr lang="en-US" sz="1600" b="1" dirty="0">
                          <a:solidFill>
                            <a:schemeClr val="tx1"/>
                          </a:solidFill>
                          <a:latin typeface="Source Sans Pro"/>
                          <a:ea typeface="Source Sans Pro"/>
                        </a:rPr>
                        <a:t>139</a:t>
                      </a:r>
                    </a:p>
                  </a:txBody>
                  <a:tcPr/>
                </a:tc>
                <a:tc>
                  <a:txBody>
                    <a:bodyPr/>
                    <a:lstStyle/>
                    <a:p>
                      <a:pPr algn="ctr"/>
                      <a:r>
                        <a:rPr lang="en-US" sz="1600" b="1" dirty="0">
                          <a:solidFill>
                            <a:schemeClr val="tx1"/>
                          </a:solidFill>
                          <a:latin typeface="Source Sans Pro"/>
                          <a:ea typeface="Source Sans Pro"/>
                        </a:rPr>
                        <a:t>$146.4 million</a:t>
                      </a:r>
                    </a:p>
                  </a:txBody>
                  <a:tcPr/>
                </a:tc>
                <a:extLst>
                  <a:ext uri="{0D108BD9-81ED-4DB2-BD59-A6C34878D82A}">
                    <a16:rowId xmlns:a16="http://schemas.microsoft.com/office/drawing/2014/main" val="10001"/>
                  </a:ext>
                </a:extLst>
              </a:tr>
              <a:tr h="404863">
                <a:tc>
                  <a:txBody>
                    <a:bodyPr/>
                    <a:lstStyle/>
                    <a:p>
                      <a:pPr algn="ctr"/>
                      <a:r>
                        <a:rPr lang="en-US" sz="1600" b="1" dirty="0">
                          <a:solidFill>
                            <a:schemeClr val="tx1"/>
                          </a:solidFill>
                          <a:latin typeface="Source Sans Pro"/>
                          <a:ea typeface="Source Sans Pro"/>
                        </a:rPr>
                        <a:t>7A Total</a:t>
                      </a:r>
                    </a:p>
                  </a:txBody>
                  <a:tcPr/>
                </a:tc>
                <a:tc>
                  <a:txBody>
                    <a:bodyPr/>
                    <a:lstStyle/>
                    <a:p>
                      <a:pPr algn="ctr"/>
                      <a:r>
                        <a:rPr lang="en-US" sz="1600" b="1" dirty="0">
                          <a:solidFill>
                            <a:schemeClr val="tx1"/>
                          </a:solidFill>
                          <a:latin typeface="Source Sans Pro"/>
                          <a:ea typeface="Source Sans Pro"/>
                        </a:rPr>
                        <a:t>1,033</a:t>
                      </a:r>
                    </a:p>
                  </a:txBody>
                  <a:tcPr/>
                </a:tc>
                <a:tc>
                  <a:txBody>
                    <a:bodyPr/>
                    <a:lstStyle/>
                    <a:p>
                      <a:pPr algn="ctr"/>
                      <a:r>
                        <a:rPr lang="en-US" sz="1600" b="1" dirty="0">
                          <a:solidFill>
                            <a:schemeClr val="tx1"/>
                          </a:solidFill>
                          <a:latin typeface="Source Sans Pro"/>
                          <a:ea typeface="Source Sans Pro"/>
                        </a:rPr>
                        <a:t>$407 million</a:t>
                      </a:r>
                    </a:p>
                  </a:txBody>
                  <a:tcPr/>
                </a:tc>
                <a:extLst>
                  <a:ext uri="{0D108BD9-81ED-4DB2-BD59-A6C34878D82A}">
                    <a16:rowId xmlns:a16="http://schemas.microsoft.com/office/drawing/2014/main" val="10002"/>
                  </a:ext>
                </a:extLst>
              </a:tr>
              <a:tr h="404863">
                <a:tc>
                  <a:txBody>
                    <a:bodyPr/>
                    <a:lstStyle/>
                    <a:p>
                      <a:pPr algn="ctr"/>
                      <a:r>
                        <a:rPr lang="en-US" sz="1600" b="1" dirty="0">
                          <a:solidFill>
                            <a:schemeClr val="tx1"/>
                          </a:solidFill>
                          <a:latin typeface="Source Sans Pro"/>
                          <a:ea typeface="Source Sans Pro"/>
                        </a:rPr>
                        <a:t>Microloan</a:t>
                      </a:r>
                    </a:p>
                  </a:txBody>
                  <a:tcPr/>
                </a:tc>
                <a:tc>
                  <a:txBody>
                    <a:bodyPr/>
                    <a:lstStyle/>
                    <a:p>
                      <a:pPr algn="ctr"/>
                      <a:r>
                        <a:rPr lang="en-US" sz="1600" b="1" dirty="0">
                          <a:solidFill>
                            <a:schemeClr val="tx1"/>
                          </a:solidFill>
                          <a:latin typeface="Source Sans Pro"/>
                          <a:ea typeface="Source Sans Pro"/>
                        </a:rPr>
                        <a:t>55</a:t>
                      </a:r>
                    </a:p>
                  </a:txBody>
                  <a:tcPr/>
                </a:tc>
                <a:tc>
                  <a:txBody>
                    <a:bodyPr/>
                    <a:lstStyle/>
                    <a:p>
                      <a:pPr lvl="0" algn="ctr">
                        <a:buNone/>
                      </a:pPr>
                      <a:r>
                        <a:rPr lang="en-US" sz="1600" b="1" dirty="0">
                          <a:solidFill>
                            <a:schemeClr val="tx1"/>
                          </a:solidFill>
                          <a:latin typeface="Source Sans Pro"/>
                          <a:ea typeface="Source Sans Pro"/>
                        </a:rPr>
                        <a:t>$1 million</a:t>
                      </a:r>
                      <a:endParaRPr lang="en-US" sz="1600" b="1" dirty="0">
                        <a:solidFill>
                          <a:schemeClr val="tx1"/>
                        </a:solidFill>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10003"/>
                  </a:ext>
                </a:extLst>
              </a:tr>
              <a:tr h="404863">
                <a:tc>
                  <a:txBody>
                    <a:bodyPr/>
                    <a:lstStyle/>
                    <a:p>
                      <a:pPr algn="ctr"/>
                      <a:r>
                        <a:rPr lang="en-US" sz="1600" b="1" dirty="0">
                          <a:solidFill>
                            <a:schemeClr val="tx1"/>
                          </a:solidFill>
                          <a:latin typeface="Source Sans Pro"/>
                          <a:ea typeface="Source Sans Pro"/>
                        </a:rPr>
                        <a:t>Totals</a:t>
                      </a:r>
                    </a:p>
                  </a:txBody>
                  <a:tcPr anchor="ctr"/>
                </a:tc>
                <a:tc>
                  <a:txBody>
                    <a:bodyPr/>
                    <a:lstStyle/>
                    <a:p>
                      <a:pPr algn="ctr" rtl="0" fontAlgn="ctr"/>
                      <a:r>
                        <a:rPr lang="en-US" sz="1600" b="1" i="0" u="none" strike="noStrike" dirty="0">
                          <a:solidFill>
                            <a:srgbClr val="1B1E29"/>
                          </a:solidFill>
                          <a:effectLst/>
                          <a:latin typeface="Source Sans Pro"/>
                        </a:rPr>
                        <a:t>1,022 </a:t>
                      </a:r>
                    </a:p>
                  </a:txBody>
                  <a:tcPr marL="6350" marR="6350" marT="6350" marB="0" anchor="ctr"/>
                </a:tc>
                <a:tc>
                  <a:txBody>
                    <a:bodyPr/>
                    <a:lstStyle/>
                    <a:p>
                      <a:pPr algn="ctr" rtl="0" fontAlgn="b"/>
                      <a:r>
                        <a:rPr lang="en-US" sz="1600" b="1" i="0" u="none" strike="noStrike" dirty="0">
                          <a:solidFill>
                            <a:srgbClr val="000000"/>
                          </a:solidFill>
                          <a:effectLst/>
                          <a:latin typeface="Source Sans Pro"/>
                        </a:rPr>
                        <a:t>$554.8 million</a:t>
                      </a:r>
                    </a:p>
                  </a:txBody>
                  <a:tcPr marL="6350" marR="6350" marT="6350" marB="0" anchor="ctr"/>
                </a:tc>
                <a:extLst>
                  <a:ext uri="{0D108BD9-81ED-4DB2-BD59-A6C34878D82A}">
                    <a16:rowId xmlns:a16="http://schemas.microsoft.com/office/drawing/2014/main" val="10004"/>
                  </a:ext>
                </a:extLst>
              </a:tr>
            </a:tbl>
          </a:graphicData>
        </a:graphic>
      </p:graphicFrame>
      <p:pic>
        <p:nvPicPr>
          <p:cNvPr id="16" name="Picture 15">
            <a:extLst>
              <a:ext uri="{FF2B5EF4-FFF2-40B4-BE49-F238E27FC236}">
                <a16:creationId xmlns:a16="http://schemas.microsoft.com/office/drawing/2014/main" id="{F0FD4FA9-C49B-15DC-F777-8A832158F259}"/>
              </a:ext>
            </a:extLst>
          </p:cNvPr>
          <p:cNvPicPr>
            <a:picLocks noChangeAspect="1"/>
          </p:cNvPicPr>
          <p:nvPr/>
        </p:nvPicPr>
        <p:blipFill>
          <a:blip r:embed="rId3"/>
          <a:stretch>
            <a:fillRect/>
          </a:stretch>
        </p:blipFill>
        <p:spPr>
          <a:xfrm>
            <a:off x="8965714" y="4554863"/>
            <a:ext cx="1887885" cy="1584141"/>
          </a:xfrm>
          <a:prstGeom prst="rect">
            <a:avLst/>
          </a:prstGeom>
        </p:spPr>
      </p:pic>
      <p:sp>
        <p:nvSpPr>
          <p:cNvPr id="17" name="Rectangle 16">
            <a:extLst>
              <a:ext uri="{FF2B5EF4-FFF2-40B4-BE49-F238E27FC236}">
                <a16:creationId xmlns:a16="http://schemas.microsoft.com/office/drawing/2014/main" id="{C306354E-2992-00B8-9F83-E84808DEC0BD}"/>
              </a:ext>
            </a:extLst>
          </p:cNvPr>
          <p:cNvSpPr/>
          <p:nvPr/>
        </p:nvSpPr>
        <p:spPr>
          <a:xfrm>
            <a:off x="665921" y="4660850"/>
            <a:ext cx="8073817" cy="79769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12550" tIns="22860" rIns="128016" bIns="22860" numCol="1" spcCol="1270" anchor="t" anchorCtr="0">
            <a:noAutofit/>
          </a:bodyPr>
          <a:lstStyle/>
          <a:p>
            <a:pPr marL="0" lvl="1" defTabSz="800100">
              <a:lnSpc>
                <a:spcPct val="150000"/>
              </a:lnSpc>
              <a:spcBef>
                <a:spcPct val="0"/>
              </a:spcBef>
              <a:spcAft>
                <a:spcPct val="20000"/>
              </a:spcAft>
            </a:pPr>
            <a:r>
              <a:rPr lang="en-US" dirty="0">
                <a:solidFill>
                  <a:srgbClr val="1B1E29">
                    <a:hueOff val="0"/>
                    <a:satOff val="0"/>
                    <a:lumOff val="0"/>
                    <a:alphaOff val="0"/>
                  </a:srgbClr>
                </a:solidFill>
                <a:latin typeface="Source Sans Pro"/>
                <a:ea typeface="Source Sans Pro"/>
              </a:rPr>
              <a:t>In 2024, the SBA backed over </a:t>
            </a:r>
            <a:r>
              <a:rPr lang="en-US" b="1" dirty="0">
                <a:solidFill>
                  <a:srgbClr val="1B1E29">
                    <a:hueOff val="0"/>
                    <a:satOff val="0"/>
                    <a:lumOff val="0"/>
                    <a:alphaOff val="0"/>
                  </a:srgbClr>
                </a:solidFill>
                <a:latin typeface="Source Sans Pro"/>
                <a:ea typeface="Source Sans Pro"/>
              </a:rPr>
              <a:t>$849 million </a:t>
            </a:r>
            <a:r>
              <a:rPr lang="en-US" dirty="0">
                <a:solidFill>
                  <a:srgbClr val="1B1E29">
                    <a:hueOff val="0"/>
                    <a:satOff val="0"/>
                    <a:lumOff val="0"/>
                    <a:alphaOff val="0"/>
                  </a:srgbClr>
                </a:solidFill>
                <a:latin typeface="Source Sans Pro"/>
                <a:ea typeface="Source Sans Pro"/>
              </a:rPr>
              <a:t>in funding to help Minnesota small businesses start, grow, expand and recover with: 7(a) General Small Business Loans, 504 Loans, and Microloans.  </a:t>
            </a:r>
            <a:endParaRPr lang="en-US" dirty="0">
              <a:solidFill>
                <a:srgbClr val="1B1E29">
                  <a:hueOff val="0"/>
                  <a:satOff val="0"/>
                  <a:lumOff val="0"/>
                  <a:alphaOff val="0"/>
                </a:srgbClr>
              </a:solidFill>
              <a:latin typeface="Source Sans Pro" panose="020B0503030403020204" pitchFamily="34" charset="0"/>
              <a:ea typeface="Source Sans Pro" panose="020B0503030403020204" pitchFamily="34" charset="0"/>
            </a:endParaRPr>
          </a:p>
          <a:p>
            <a:pPr marL="457200" lvl="2" defTabSz="800100">
              <a:lnSpc>
                <a:spcPct val="150000"/>
              </a:lnSpc>
              <a:spcBef>
                <a:spcPct val="0"/>
              </a:spcBef>
              <a:spcAft>
                <a:spcPct val="20000"/>
              </a:spcAft>
            </a:pPr>
            <a:endParaRPr lang="en-US" sz="1400" dirty="0">
              <a:solidFill>
                <a:srgbClr val="1B1E29">
                  <a:hueOff val="0"/>
                  <a:satOff val="0"/>
                  <a:lumOff val="0"/>
                  <a:alphaOff val="0"/>
                </a:srgbClr>
              </a:solidFill>
              <a:latin typeface="Source Sans Pro" panose="020B0503030403020204" pitchFamily="34" charset="0"/>
              <a:ea typeface="Source Sans Pro" panose="020B0503030403020204" pitchFamily="34" charset="0"/>
            </a:endParaRPr>
          </a:p>
          <a:p>
            <a:pPr marL="0" lvl="1" defTabSz="800100">
              <a:lnSpc>
                <a:spcPct val="150000"/>
              </a:lnSpc>
              <a:spcBef>
                <a:spcPct val="0"/>
              </a:spcBef>
              <a:spcAft>
                <a:spcPct val="20000"/>
              </a:spcAft>
            </a:pPr>
            <a:endParaRPr lang="en-US" sz="1400" dirty="0">
              <a:solidFill>
                <a:srgbClr val="1B1E29">
                  <a:hueOff val="0"/>
                  <a:satOff val="0"/>
                  <a:lumOff val="0"/>
                  <a:alphaOff val="0"/>
                </a:srgb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12475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976C9-0D58-8797-09CE-7432CC174675}"/>
              </a:ext>
            </a:extLst>
          </p:cNvPr>
          <p:cNvSpPr>
            <a:spLocks noGrp="1"/>
          </p:cNvSpPr>
          <p:nvPr>
            <p:ph type="title"/>
          </p:nvPr>
        </p:nvSpPr>
        <p:spPr/>
        <p:txBody>
          <a:bodyPr/>
          <a:lstStyle/>
          <a:p>
            <a:r>
              <a:rPr lang="en-US" dirty="0"/>
              <a:t>Number of Loans by MN SBDC Regions</a:t>
            </a:r>
          </a:p>
        </p:txBody>
      </p:sp>
      <p:sp>
        <p:nvSpPr>
          <p:cNvPr id="3" name="Content Placeholder 2">
            <a:extLst>
              <a:ext uri="{FF2B5EF4-FFF2-40B4-BE49-F238E27FC236}">
                <a16:creationId xmlns:a16="http://schemas.microsoft.com/office/drawing/2014/main" id="{D7C026F3-2CD4-1443-B752-B1A18DD0639C}"/>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5C23AC2-F789-4D1F-4F8B-BDE11656EE62}"/>
              </a:ext>
            </a:extLst>
          </p:cNvPr>
          <p:cNvSpPr>
            <a:spLocks noGrp="1"/>
          </p:cNvSpPr>
          <p:nvPr>
            <p:ph type="sldNum" sz="quarter" idx="12"/>
          </p:nvPr>
        </p:nvSpPr>
        <p:spPr/>
        <p:txBody>
          <a:bodyPr/>
          <a:lstStyle/>
          <a:p>
            <a:fld id="{B1AB44B9-F1EC-4F4B-88D4-413245C9CD3E}" type="slidenum">
              <a:rPr lang="en-US" smtClean="0"/>
              <a:t>16</a:t>
            </a:fld>
            <a:endParaRPr lang="en-US"/>
          </a:p>
        </p:txBody>
      </p:sp>
      <p:sp>
        <p:nvSpPr>
          <p:cNvPr id="5" name="Subtitle 4">
            <a:extLst>
              <a:ext uri="{FF2B5EF4-FFF2-40B4-BE49-F238E27FC236}">
                <a16:creationId xmlns:a16="http://schemas.microsoft.com/office/drawing/2014/main" id="{5DFC1C27-822C-3B33-349B-AFD636C58B9D}"/>
              </a:ext>
            </a:extLst>
          </p:cNvPr>
          <p:cNvSpPr>
            <a:spLocks noGrp="1"/>
          </p:cNvSpPr>
          <p:nvPr>
            <p:ph type="subTitle" idx="13"/>
          </p:nvPr>
        </p:nvSpPr>
        <p:spPr/>
        <p:txBody>
          <a:bodyPr/>
          <a:lstStyle/>
          <a:p>
            <a:endParaRPr lang="en-US"/>
          </a:p>
        </p:txBody>
      </p:sp>
      <p:graphicFrame>
        <p:nvGraphicFramePr>
          <p:cNvPr id="6" name="Chart 5">
            <a:extLst>
              <a:ext uri="{FF2B5EF4-FFF2-40B4-BE49-F238E27FC236}">
                <a16:creationId xmlns:a16="http://schemas.microsoft.com/office/drawing/2014/main" id="{F2571A76-C0B4-845E-68EE-179E753CAAFB}"/>
              </a:ext>
            </a:extLst>
          </p:cNvPr>
          <p:cNvGraphicFramePr>
            <a:graphicFrameLocks/>
          </p:cNvGraphicFramePr>
          <p:nvPr>
            <p:extLst>
              <p:ext uri="{D42A27DB-BD31-4B8C-83A1-F6EECF244321}">
                <p14:modId xmlns:p14="http://schemas.microsoft.com/office/powerpoint/2010/main" val="2200097600"/>
              </p:ext>
            </p:extLst>
          </p:nvPr>
        </p:nvGraphicFramePr>
        <p:xfrm>
          <a:off x="838200" y="1150095"/>
          <a:ext cx="10515600" cy="48821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766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95BF7-3F6D-02FF-6976-E93E9FCADA2C}"/>
              </a:ext>
            </a:extLst>
          </p:cNvPr>
          <p:cNvSpPr>
            <a:spLocks noGrp="1"/>
          </p:cNvSpPr>
          <p:nvPr>
            <p:ph type="title"/>
          </p:nvPr>
        </p:nvSpPr>
        <p:spPr/>
        <p:txBody>
          <a:bodyPr/>
          <a:lstStyle/>
          <a:p>
            <a:r>
              <a:rPr lang="en-US" dirty="0"/>
              <a:t>Amount of Loans by MN SBDC Regions</a:t>
            </a:r>
          </a:p>
        </p:txBody>
      </p:sp>
      <p:sp>
        <p:nvSpPr>
          <p:cNvPr id="3" name="Content Placeholder 2">
            <a:extLst>
              <a:ext uri="{FF2B5EF4-FFF2-40B4-BE49-F238E27FC236}">
                <a16:creationId xmlns:a16="http://schemas.microsoft.com/office/drawing/2014/main" id="{0A7457B0-3A33-E1E2-E519-F06BBA62335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1EC8A45-2BD2-8436-2F26-9FA7DC5E2B6D}"/>
              </a:ext>
            </a:extLst>
          </p:cNvPr>
          <p:cNvSpPr>
            <a:spLocks noGrp="1"/>
          </p:cNvSpPr>
          <p:nvPr>
            <p:ph type="sldNum" sz="quarter" idx="12"/>
          </p:nvPr>
        </p:nvSpPr>
        <p:spPr/>
        <p:txBody>
          <a:bodyPr/>
          <a:lstStyle/>
          <a:p>
            <a:fld id="{B1AB44B9-F1EC-4F4B-88D4-413245C9CD3E}" type="slidenum">
              <a:rPr lang="en-US" smtClean="0"/>
              <a:t>17</a:t>
            </a:fld>
            <a:endParaRPr lang="en-US"/>
          </a:p>
        </p:txBody>
      </p:sp>
      <p:sp>
        <p:nvSpPr>
          <p:cNvPr id="5" name="Subtitle 4">
            <a:extLst>
              <a:ext uri="{FF2B5EF4-FFF2-40B4-BE49-F238E27FC236}">
                <a16:creationId xmlns:a16="http://schemas.microsoft.com/office/drawing/2014/main" id="{C7EC5D89-49A3-CAD8-32E9-2398F6477046}"/>
              </a:ext>
            </a:extLst>
          </p:cNvPr>
          <p:cNvSpPr>
            <a:spLocks noGrp="1"/>
          </p:cNvSpPr>
          <p:nvPr>
            <p:ph type="subTitle" idx="13"/>
          </p:nvPr>
        </p:nvSpPr>
        <p:spPr/>
        <p:txBody>
          <a:bodyPr/>
          <a:lstStyle/>
          <a:p>
            <a:endParaRPr lang="en-US"/>
          </a:p>
        </p:txBody>
      </p:sp>
      <p:graphicFrame>
        <p:nvGraphicFramePr>
          <p:cNvPr id="6" name="Chart 5">
            <a:extLst>
              <a:ext uri="{FF2B5EF4-FFF2-40B4-BE49-F238E27FC236}">
                <a16:creationId xmlns:a16="http://schemas.microsoft.com/office/drawing/2014/main" id="{F9AAD5C8-115F-CEB9-4FF3-0E0AEA904761}"/>
              </a:ext>
            </a:extLst>
          </p:cNvPr>
          <p:cNvGraphicFramePr>
            <a:graphicFrameLocks/>
          </p:cNvGraphicFramePr>
          <p:nvPr>
            <p:extLst>
              <p:ext uri="{D42A27DB-BD31-4B8C-83A1-F6EECF244321}">
                <p14:modId xmlns:p14="http://schemas.microsoft.com/office/powerpoint/2010/main" val="3309545362"/>
              </p:ext>
            </p:extLst>
          </p:nvPr>
        </p:nvGraphicFramePr>
        <p:xfrm>
          <a:off x="838201" y="1361210"/>
          <a:ext cx="10515600" cy="46710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03077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7E5F4-B856-4EB1-7F75-3926A904C047}"/>
              </a:ext>
            </a:extLst>
          </p:cNvPr>
          <p:cNvSpPr>
            <a:spLocks noGrp="1"/>
          </p:cNvSpPr>
          <p:nvPr>
            <p:ph type="title"/>
          </p:nvPr>
        </p:nvSpPr>
        <p:spPr/>
        <p:txBody>
          <a:bodyPr/>
          <a:lstStyle/>
          <a:p>
            <a:r>
              <a:rPr lang="en-US" dirty="0"/>
              <a:t>Lender Outreach and Assistance</a:t>
            </a:r>
          </a:p>
        </p:txBody>
      </p:sp>
      <p:sp>
        <p:nvSpPr>
          <p:cNvPr id="4" name="Slide Number Placeholder 3">
            <a:extLst>
              <a:ext uri="{FF2B5EF4-FFF2-40B4-BE49-F238E27FC236}">
                <a16:creationId xmlns:a16="http://schemas.microsoft.com/office/drawing/2014/main" id="{54BACD41-4A51-02E7-E018-01DA9AC3CA51}"/>
              </a:ext>
            </a:extLst>
          </p:cNvPr>
          <p:cNvSpPr>
            <a:spLocks noGrp="1"/>
          </p:cNvSpPr>
          <p:nvPr>
            <p:ph type="sldNum" sz="quarter" idx="12"/>
          </p:nvPr>
        </p:nvSpPr>
        <p:spPr/>
        <p:txBody>
          <a:bodyPr/>
          <a:lstStyle/>
          <a:p>
            <a:fld id="{B1AB44B9-F1EC-4F4B-88D4-413245C9CD3E}" type="slidenum">
              <a:rPr lang="en-US" smtClean="0"/>
              <a:t>18</a:t>
            </a:fld>
            <a:endParaRPr lang="en-US"/>
          </a:p>
        </p:txBody>
      </p:sp>
      <p:sp>
        <p:nvSpPr>
          <p:cNvPr id="5" name="Subtitle 4">
            <a:extLst>
              <a:ext uri="{FF2B5EF4-FFF2-40B4-BE49-F238E27FC236}">
                <a16:creationId xmlns:a16="http://schemas.microsoft.com/office/drawing/2014/main" id="{CE1698B5-F1CF-156D-6D4C-5680908915D5}"/>
              </a:ext>
            </a:extLst>
          </p:cNvPr>
          <p:cNvSpPr>
            <a:spLocks noGrp="1"/>
          </p:cNvSpPr>
          <p:nvPr>
            <p:ph type="subTitle" idx="13"/>
          </p:nvPr>
        </p:nvSpPr>
        <p:spPr/>
        <p:txBody>
          <a:bodyPr/>
          <a:lstStyle/>
          <a:p>
            <a:r>
              <a:rPr lang="en-US" dirty="0"/>
              <a:t>New Delegated Authorities</a:t>
            </a:r>
          </a:p>
        </p:txBody>
      </p:sp>
      <p:pic>
        <p:nvPicPr>
          <p:cNvPr id="2050" name="Picture 2" descr="No alternative text description for this image">
            <a:extLst>
              <a:ext uri="{FF2B5EF4-FFF2-40B4-BE49-F238E27FC236}">
                <a16:creationId xmlns:a16="http://schemas.microsoft.com/office/drawing/2014/main" id="{7072EEDE-D67D-611E-3AFF-3ACB2BB257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29336" y="2961088"/>
            <a:ext cx="4640457" cy="309170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3A5CA50F-013C-FD1D-BCC3-5B02635A6CD4}"/>
              </a:ext>
            </a:extLst>
          </p:cNvPr>
          <p:cNvSpPr txBox="1">
            <a:spLocks/>
          </p:cNvSpPr>
          <p:nvPr/>
        </p:nvSpPr>
        <p:spPr>
          <a:xfrm>
            <a:off x="497594" y="1786708"/>
            <a:ext cx="7886700" cy="44465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Preferred Lender Program – </a:t>
            </a:r>
            <a:r>
              <a:rPr lang="en-US" dirty="0" err="1"/>
              <a:t>EntreBank</a:t>
            </a:r>
            <a:endParaRPr lang="en-US" dirty="0"/>
          </a:p>
          <a:p>
            <a:r>
              <a:rPr lang="en-US" dirty="0"/>
              <a:t>7(a) Express – St. Cloud Financial Credit Union</a:t>
            </a:r>
          </a:p>
          <a:p>
            <a:endParaRPr lang="en-US" dirty="0"/>
          </a:p>
        </p:txBody>
      </p:sp>
    </p:spTree>
    <p:extLst>
      <p:ext uri="{BB962C8B-B14F-4D97-AF65-F5344CB8AC3E}">
        <p14:creationId xmlns:p14="http://schemas.microsoft.com/office/powerpoint/2010/main" val="1458150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71E4E9-76F2-9A88-F97B-DA130CF8B8CF}"/>
              </a:ext>
            </a:extLst>
          </p:cNvPr>
          <p:cNvSpPr>
            <a:spLocks noGrp="1"/>
          </p:cNvSpPr>
          <p:nvPr>
            <p:ph type="sldNum" sz="quarter" idx="12"/>
          </p:nvPr>
        </p:nvSpPr>
        <p:spPr/>
        <p:txBody>
          <a:bodyPr/>
          <a:lstStyle/>
          <a:p>
            <a:fld id="{B1AB44B9-F1EC-4F4B-88D4-413245C9CD3E}" type="slidenum">
              <a:rPr lang="en-US" smtClean="0"/>
              <a:t>19</a:t>
            </a:fld>
            <a:endParaRPr lang="en-US"/>
          </a:p>
        </p:txBody>
      </p:sp>
      <p:pic>
        <p:nvPicPr>
          <p:cNvPr id="16386" name="Picture 2" descr="Minnesota Bankers Association logo">
            <a:extLst>
              <a:ext uri="{FF2B5EF4-FFF2-40B4-BE49-F238E27FC236}">
                <a16:creationId xmlns:a16="http://schemas.microsoft.com/office/drawing/2014/main" id="{0B23BDEF-953B-E1D5-8420-9005B2CB0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40" y="2119904"/>
            <a:ext cx="3371022" cy="337102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DE8A58F8-CE62-68AF-CCA2-7664429BD644}"/>
              </a:ext>
            </a:extLst>
          </p:cNvPr>
          <p:cNvSpPr>
            <a:spLocks noGrp="1"/>
          </p:cNvSpPr>
          <p:nvPr>
            <p:ph idx="1"/>
          </p:nvPr>
        </p:nvSpPr>
        <p:spPr>
          <a:xfrm>
            <a:off x="3501986" y="298575"/>
            <a:ext cx="7764547" cy="6023048"/>
          </a:xfrm>
        </p:spPr>
        <p:txBody>
          <a:bodyPr>
            <a:noAutofit/>
          </a:bodyPr>
          <a:lstStyle/>
          <a:p>
            <a:pPr marL="0" indent="0" algn="ctr">
              <a:lnSpc>
                <a:spcPct val="100000"/>
              </a:lnSpc>
              <a:buNone/>
            </a:pPr>
            <a:r>
              <a:rPr lang="en-US" sz="3200" b="1" dirty="0">
                <a:solidFill>
                  <a:schemeClr val="tx2"/>
                </a:solidFill>
                <a:latin typeface="Source Sans Pro" panose="020B0503030403020204" pitchFamily="34" charset="0"/>
                <a:ea typeface="Source Sans Pro" panose="020B0503030403020204" pitchFamily="34" charset="0"/>
              </a:rPr>
              <a:t>Minnesota Bankers Association</a:t>
            </a:r>
          </a:p>
          <a:p>
            <a:pPr marL="0" indent="0" algn="ctr">
              <a:lnSpc>
                <a:spcPct val="100000"/>
              </a:lnSpc>
              <a:buNone/>
            </a:pPr>
            <a:r>
              <a:rPr lang="en-US" sz="4000" b="1" dirty="0">
                <a:solidFill>
                  <a:schemeClr val="accent5"/>
                </a:solidFill>
                <a:latin typeface="Source Sans Pro" panose="020B0503030403020204" pitchFamily="34" charset="0"/>
                <a:ea typeface="Source Sans Pro" panose="020B0503030403020204" pitchFamily="34" charset="0"/>
              </a:rPr>
              <a:t>SBA Lending Classes Roadshow!</a:t>
            </a:r>
          </a:p>
          <a:p>
            <a:pPr marL="0" indent="0" algn="ctr">
              <a:lnSpc>
                <a:spcPct val="100000"/>
              </a:lnSpc>
              <a:buNone/>
            </a:pPr>
            <a:endParaRPr lang="en-US" sz="1100" dirty="0">
              <a:solidFill>
                <a:schemeClr val="tx2"/>
              </a:solidFill>
              <a:latin typeface="Source Sans Pro" panose="020B0503030403020204" pitchFamily="34" charset="0"/>
              <a:ea typeface="Source Sans Pro" panose="020B0503030403020204" pitchFamily="34" charset="0"/>
            </a:endParaRPr>
          </a:p>
          <a:p>
            <a:pPr marL="0" indent="0" algn="ctr">
              <a:lnSpc>
                <a:spcPct val="100000"/>
              </a:lnSpc>
              <a:buNone/>
            </a:pPr>
            <a:r>
              <a:rPr lang="en-US" sz="2400" dirty="0">
                <a:solidFill>
                  <a:schemeClr val="tx2"/>
                </a:solidFill>
                <a:latin typeface="Source Sans Pro" panose="020B0503030403020204" pitchFamily="34" charset="0"/>
                <a:ea typeface="Source Sans Pro" panose="020B0503030403020204" pitchFamily="34" charset="0"/>
              </a:rPr>
              <a:t>Representatives from the SBA's Minnesota District Office take a deep dive into information and updates on the SBA guaranteed lending programs. This workshop is appropriate for all levels of SBA lending experience and lending roles. </a:t>
            </a:r>
          </a:p>
          <a:p>
            <a:pPr marL="0" indent="0" algn="ctr">
              <a:lnSpc>
                <a:spcPct val="100000"/>
              </a:lnSpc>
              <a:buNone/>
            </a:pPr>
            <a:r>
              <a:rPr lang="en-US" b="1" dirty="0">
                <a:solidFill>
                  <a:schemeClr val="tx2"/>
                </a:solidFill>
                <a:latin typeface="Source Sans Pro" panose="020B0503030403020204" pitchFamily="34" charset="0"/>
                <a:ea typeface="Source Sans Pro" panose="020B0503030403020204" pitchFamily="34" charset="0"/>
              </a:rPr>
              <a:t>SBA Lending 2025</a:t>
            </a:r>
          </a:p>
          <a:p>
            <a:pPr algn="ctr">
              <a:lnSpc>
                <a:spcPct val="100000"/>
              </a:lnSpc>
              <a:buClr>
                <a:schemeClr val="tx2"/>
              </a:buClr>
            </a:pPr>
            <a:r>
              <a:rPr lang="en-US" b="1" dirty="0">
                <a:solidFill>
                  <a:schemeClr val="accent5"/>
                </a:solidFill>
                <a:latin typeface="Source Sans Pro" panose="020B0503030403020204" pitchFamily="34" charset="0"/>
                <a:ea typeface="Source Sans Pro" panose="020B0503030403020204" pitchFamily="34" charset="0"/>
              </a:rPr>
              <a:t>May 20</a:t>
            </a:r>
          </a:p>
          <a:p>
            <a:pPr algn="ctr">
              <a:lnSpc>
                <a:spcPct val="100000"/>
              </a:lnSpc>
              <a:buClr>
                <a:schemeClr val="tx2"/>
              </a:buClr>
            </a:pPr>
            <a:r>
              <a:rPr lang="en-US" b="1" dirty="0">
                <a:solidFill>
                  <a:schemeClr val="accent5"/>
                </a:solidFill>
                <a:latin typeface="Source Sans Pro" panose="020B0503030403020204" pitchFamily="34" charset="0"/>
                <a:ea typeface="Source Sans Pro" panose="020B0503030403020204" pitchFamily="34" charset="0"/>
              </a:rPr>
              <a:t>May 21</a:t>
            </a:r>
          </a:p>
          <a:p>
            <a:pPr algn="ctr">
              <a:lnSpc>
                <a:spcPct val="100000"/>
              </a:lnSpc>
              <a:buClr>
                <a:schemeClr val="tx2"/>
              </a:buClr>
            </a:pPr>
            <a:r>
              <a:rPr lang="en-US" b="1" dirty="0">
                <a:solidFill>
                  <a:schemeClr val="accent5"/>
                </a:solidFill>
                <a:latin typeface="Source Sans Pro" panose="020B0503030403020204" pitchFamily="34" charset="0"/>
                <a:ea typeface="Source Sans Pro" panose="020B0503030403020204" pitchFamily="34" charset="0"/>
              </a:rPr>
              <a:t>May 22</a:t>
            </a:r>
          </a:p>
          <a:p>
            <a:pPr algn="ctr">
              <a:lnSpc>
                <a:spcPct val="100000"/>
              </a:lnSpc>
              <a:buClr>
                <a:schemeClr val="tx2"/>
              </a:buClr>
            </a:pPr>
            <a:r>
              <a:rPr lang="en-US" b="1" dirty="0">
                <a:solidFill>
                  <a:schemeClr val="accent5"/>
                </a:solidFill>
                <a:latin typeface="Source Sans Pro" panose="020B0503030403020204" pitchFamily="34" charset="0"/>
                <a:ea typeface="Source Sans Pro" panose="020B0503030403020204" pitchFamily="34" charset="0"/>
              </a:rPr>
              <a:t>June 4</a:t>
            </a:r>
          </a:p>
        </p:txBody>
      </p:sp>
    </p:spTree>
    <p:extLst>
      <p:ext uri="{BB962C8B-B14F-4D97-AF65-F5344CB8AC3E}">
        <p14:creationId xmlns:p14="http://schemas.microsoft.com/office/powerpoint/2010/main" val="191706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6277815A-9FB1-48AC-9A6F-14D4B1ABD2D8}"/>
              </a:ext>
            </a:extLst>
          </p:cNvPr>
          <p:cNvPicPr>
            <a:picLocks noChangeAspect="1"/>
          </p:cNvPicPr>
          <p:nvPr/>
        </p:nvPicPr>
        <p:blipFill>
          <a:blip r:embed="rId3"/>
          <a:stretch>
            <a:fillRect/>
          </a:stretch>
        </p:blipFill>
        <p:spPr>
          <a:xfrm>
            <a:off x="221442" y="1261104"/>
            <a:ext cx="3988929" cy="4335792"/>
          </a:xfrm>
          <a:prstGeom prst="rect">
            <a:avLst/>
          </a:prstGeom>
        </p:spPr>
      </p:pic>
      <p:sp>
        <p:nvSpPr>
          <p:cNvPr id="5" name="Title 1">
            <a:extLst>
              <a:ext uri="{FF2B5EF4-FFF2-40B4-BE49-F238E27FC236}">
                <a16:creationId xmlns:a16="http://schemas.microsoft.com/office/drawing/2014/main" id="{2CAB653A-E7A0-40E8-9066-364DC448E8EF}"/>
              </a:ext>
            </a:extLst>
          </p:cNvPr>
          <p:cNvSpPr txBox="1">
            <a:spLocks/>
          </p:cNvSpPr>
          <p:nvPr/>
        </p:nvSpPr>
        <p:spPr>
          <a:xfrm>
            <a:off x="4554254" y="0"/>
            <a:ext cx="7620000" cy="6858001"/>
          </a:xfrm>
          <a:prstGeom prst="rect">
            <a:avLst/>
          </a:prstGeom>
          <a:solidFill>
            <a:schemeClr val="tx2"/>
          </a:solidFill>
        </p:spPr>
        <p:txBody>
          <a:bodyPr vert="horz" lIns="91440" tIns="45720" rIns="91440" bIns="45720" rtlCol="0" anchor="b">
            <a:normAutofit fontScale="97500"/>
          </a:bodyPr>
          <a:lstStyle>
            <a:lvl1pPr algn="ctr" defTabSz="914400" rtl="0" eaLnBrk="1" latinLnBrk="0" hangingPunct="1">
              <a:lnSpc>
                <a:spcPts val="6000"/>
              </a:lnSpc>
              <a:spcBef>
                <a:spcPct val="0"/>
              </a:spcBef>
              <a:buNone/>
              <a:defRPr sz="6000" b="1" i="0" kern="1200" spc="-100" baseline="0">
                <a:solidFill>
                  <a:srgbClr val="007EB4"/>
                </a:solidFill>
                <a:latin typeface="Calibri" panose="020F0502020204030204" pitchFamily="34" charset="0"/>
                <a:ea typeface="Calibri" panose="020F0502020204030204" pitchFamily="34" charset="0"/>
                <a:cs typeface="Calibri" panose="020F0502020204030204" pitchFamily="34" charset="0"/>
              </a:defRPr>
            </a:lvl1pPr>
          </a:lstStyle>
          <a:p>
            <a:pPr marL="60325"/>
            <a:endParaRPr lang="en-US" sz="5400">
              <a:solidFill>
                <a:schemeClr val="bg1"/>
              </a:solidFill>
            </a:endParaRPr>
          </a:p>
        </p:txBody>
      </p:sp>
      <p:sp>
        <p:nvSpPr>
          <p:cNvPr id="8" name="Rectangle 7">
            <a:extLst>
              <a:ext uri="{FF2B5EF4-FFF2-40B4-BE49-F238E27FC236}">
                <a16:creationId xmlns:a16="http://schemas.microsoft.com/office/drawing/2014/main" id="{18C66B55-832B-4A4E-8518-50AF206588DA}"/>
              </a:ext>
            </a:extLst>
          </p:cNvPr>
          <p:cNvSpPr/>
          <p:nvPr/>
        </p:nvSpPr>
        <p:spPr>
          <a:xfrm>
            <a:off x="4554254" y="679217"/>
            <a:ext cx="7106573" cy="3539430"/>
          </a:xfrm>
          <a:prstGeom prst="rect">
            <a:avLst/>
          </a:prstGeom>
        </p:spPr>
        <p:txBody>
          <a:bodyPr wrap="square" lIns="91440" tIns="45720" rIns="91440" bIns="45720" anchor="t">
            <a:spAutoFit/>
          </a:bodyPr>
          <a:lstStyle/>
          <a:p>
            <a:pPr marL="102870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102870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102870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mn-cs"/>
              </a:rPr>
              <a:t>Presenting: </a:t>
            </a:r>
          </a:p>
          <a:p>
            <a:pPr marL="102870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1028700">
              <a:defRPr/>
            </a:pPr>
            <a:r>
              <a:rPr lang="en-US" sz="4000" b="1" dirty="0">
                <a:solidFill>
                  <a:schemeClr val="bg1"/>
                </a:solidFill>
                <a:latin typeface="Source Sans Pro"/>
                <a:ea typeface="Source Sans Pro"/>
              </a:rPr>
              <a:t>Brian </a:t>
            </a:r>
            <a:r>
              <a:rPr lang="en-US" sz="4000" b="1" dirty="0" err="1">
                <a:solidFill>
                  <a:schemeClr val="bg1"/>
                </a:solidFill>
                <a:latin typeface="Source Sans Pro"/>
                <a:ea typeface="Source Sans Pro"/>
              </a:rPr>
              <a:t>McDoanld</a:t>
            </a:r>
            <a:endParaRPr lang="en-US" sz="4000" b="1" i="0" u="none" strike="noStrike" kern="1200" cap="none" spc="0" normalizeH="0" baseline="0" noProof="0" dirty="0">
              <a:ln>
                <a:noFill/>
              </a:ln>
              <a:solidFill>
                <a:schemeClr val="bg1"/>
              </a:solidFill>
              <a:effectLst/>
              <a:uLnTx/>
              <a:uFillTx/>
              <a:latin typeface="Source Sans Pro"/>
              <a:ea typeface="Source Sans Pro"/>
            </a:endParaRPr>
          </a:p>
          <a:p>
            <a:pPr marL="1028700">
              <a:defRPr/>
            </a:pPr>
            <a:r>
              <a:rPr lang="en-US" sz="2800" i="1" dirty="0">
                <a:solidFill>
                  <a:schemeClr val="bg1"/>
                </a:solidFill>
                <a:latin typeface="Source Sans Pro"/>
                <a:ea typeface="Source Sans Pro"/>
              </a:rPr>
              <a:t>SBA Minnesota </a:t>
            </a:r>
            <a:endParaRPr lang="en-US" sz="2800" i="1" dirty="0">
              <a:solidFill>
                <a:schemeClr val="bg1"/>
              </a:solidFill>
              <a:latin typeface="Source Sans Pro" panose="020B0503030403020204" pitchFamily="34" charset="0"/>
              <a:ea typeface="Source Sans Pro" panose="020B0503030403020204" pitchFamily="34" charset="0"/>
            </a:endParaRPr>
          </a:p>
          <a:p>
            <a:pPr marL="1028700">
              <a:defRPr/>
            </a:pPr>
            <a:r>
              <a:rPr lang="en-US" sz="2800" i="1" dirty="0">
                <a:solidFill>
                  <a:schemeClr val="bg1"/>
                </a:solidFill>
                <a:latin typeface="Source Sans Pro"/>
                <a:ea typeface="Source Sans Pro"/>
              </a:rPr>
              <a:t>District Director</a:t>
            </a:r>
            <a:endParaRPr lang="en-US" sz="2800" i="1" dirty="0">
              <a:solidFill>
                <a:schemeClr val="bg1"/>
              </a:solidFill>
              <a:latin typeface="Source Sans Pro" panose="020B0503030403020204" pitchFamily="34" charset="0"/>
              <a:ea typeface="Source Sans Pro" panose="020B0503030403020204" pitchFamily="34" charset="0"/>
            </a:endParaRPr>
          </a:p>
          <a:p>
            <a:pPr marL="102870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mn-cs"/>
              </a:rPr>
              <a:t>Minnesota District Office</a:t>
            </a:r>
          </a:p>
          <a:p>
            <a:pPr marL="102870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bg1"/>
                </a:solidFill>
                <a:latin typeface="Source Sans Pro" panose="020B0503030403020204" pitchFamily="34" charset="0"/>
                <a:ea typeface="Source Sans Pro" panose="020B0503030403020204" pitchFamily="34" charset="0"/>
              </a:rPr>
              <a:t>Email: Minnesota@sba.gov</a:t>
            </a:r>
          </a:p>
        </p:txBody>
      </p:sp>
      <p:sp>
        <p:nvSpPr>
          <p:cNvPr id="2" name="Rectangle 1">
            <a:extLst>
              <a:ext uri="{FF2B5EF4-FFF2-40B4-BE49-F238E27FC236}">
                <a16:creationId xmlns:a16="http://schemas.microsoft.com/office/drawing/2014/main" id="{38F58ABE-13F8-8B76-1A44-B622B09ACE00}"/>
              </a:ext>
            </a:extLst>
          </p:cNvPr>
          <p:cNvSpPr/>
          <p:nvPr/>
        </p:nvSpPr>
        <p:spPr>
          <a:xfrm>
            <a:off x="4428344" y="4556018"/>
            <a:ext cx="7106574" cy="1415772"/>
          </a:xfrm>
          <a:prstGeom prst="rect">
            <a:avLst/>
          </a:prstGeom>
        </p:spPr>
        <p:txBody>
          <a:bodyPr wrap="square">
            <a:spAutoFit/>
          </a:bodyPr>
          <a:lstStyle/>
          <a:p>
            <a:pPr marL="102870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1030288"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102870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Arial" panose="020B0604020202020204" pitchFamily="34" charset="0"/>
              </a:rPr>
              <a:t>By attending this event, you grant the SBA the right to use your name, voice and image in photographs, videos or other recordings to be distributed through any and all media. </a:t>
            </a:r>
          </a:p>
        </p:txBody>
      </p:sp>
    </p:spTree>
    <p:extLst>
      <p:ext uri="{BB962C8B-B14F-4D97-AF65-F5344CB8AC3E}">
        <p14:creationId xmlns:p14="http://schemas.microsoft.com/office/powerpoint/2010/main" val="1504445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CDD37-C1E1-913A-93BC-00319EBC6EAA}"/>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E3381554-2B04-5FA5-DF90-BFC8992544B2}"/>
              </a:ext>
            </a:extLst>
          </p:cNvPr>
          <p:cNvPicPr>
            <a:picLocks noChangeAspect="1"/>
          </p:cNvPicPr>
          <p:nvPr/>
        </p:nvPicPr>
        <p:blipFill>
          <a:blip r:embed="rId3"/>
          <a:stretch>
            <a:fillRect/>
          </a:stretch>
        </p:blipFill>
        <p:spPr>
          <a:xfrm>
            <a:off x="-129209" y="0"/>
            <a:ext cx="12450417" cy="6858000"/>
          </a:xfrm>
          <a:prstGeom prst="rect">
            <a:avLst/>
          </a:prstGeom>
        </p:spPr>
      </p:pic>
      <p:sp>
        <p:nvSpPr>
          <p:cNvPr id="2" name="Title 1">
            <a:extLst>
              <a:ext uri="{FF2B5EF4-FFF2-40B4-BE49-F238E27FC236}">
                <a16:creationId xmlns:a16="http://schemas.microsoft.com/office/drawing/2014/main" id="{D930D98D-B85E-D68E-AA3B-20A34E9CE96E}"/>
              </a:ext>
            </a:extLst>
          </p:cNvPr>
          <p:cNvSpPr>
            <a:spLocks noGrp="1"/>
          </p:cNvSpPr>
          <p:nvPr>
            <p:ph type="ctrTitle"/>
          </p:nvPr>
        </p:nvSpPr>
        <p:spPr>
          <a:xfrm>
            <a:off x="129208" y="419552"/>
            <a:ext cx="12192000" cy="3327500"/>
          </a:xfrm>
        </p:spPr>
        <p:txBody>
          <a:bodyPr>
            <a:normAutofit fontScale="90000"/>
          </a:bodyPr>
          <a:lstStyle/>
          <a:p>
            <a:pPr>
              <a:lnSpc>
                <a:spcPct val="100000"/>
              </a:lnSpc>
              <a:spcAft>
                <a:spcPts val="1800"/>
              </a:spcAft>
            </a:pPr>
            <a:r>
              <a:rPr lang="en-US" spc="0" dirty="0">
                <a:solidFill>
                  <a:srgbClr val="003E7F"/>
                </a:solidFill>
              </a:rPr>
              <a:t>FY 25 </a:t>
            </a:r>
            <a:br>
              <a:rPr lang="en-US" spc="0" dirty="0">
                <a:solidFill>
                  <a:srgbClr val="003E7F"/>
                </a:solidFill>
              </a:rPr>
            </a:br>
            <a:r>
              <a:rPr lang="en-US" spc="0" dirty="0">
                <a:solidFill>
                  <a:srgbClr val="003E7F"/>
                </a:solidFill>
              </a:rPr>
              <a:t>RESOURCE PARTNER ACTIVITY</a:t>
            </a:r>
          </a:p>
        </p:txBody>
      </p:sp>
    </p:spTree>
    <p:extLst>
      <p:ext uri="{BB962C8B-B14F-4D97-AF65-F5344CB8AC3E}">
        <p14:creationId xmlns:p14="http://schemas.microsoft.com/office/powerpoint/2010/main" val="1796919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3C66C0-C2EE-4EDE-B241-E02595FB8839}"/>
              </a:ext>
            </a:extLst>
          </p:cNvPr>
          <p:cNvSpPr/>
          <p:nvPr/>
        </p:nvSpPr>
        <p:spPr>
          <a:xfrm>
            <a:off x="5184290" y="3142811"/>
            <a:ext cx="5785362" cy="1297934"/>
          </a:xfrm>
          <a:prstGeom prst="rect">
            <a:avLst/>
          </a:prstGeom>
          <a:solidFill>
            <a:srgbClr val="FFFF00"/>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764DC7-FF4D-E4FF-2956-6A3248A81DC1}"/>
              </a:ext>
            </a:extLst>
          </p:cNvPr>
          <p:cNvSpPr>
            <a:spLocks noGrp="1"/>
          </p:cNvSpPr>
          <p:nvPr>
            <p:ph type="title"/>
          </p:nvPr>
        </p:nvSpPr>
        <p:spPr>
          <a:xfrm>
            <a:off x="838200" y="298575"/>
            <a:ext cx="10515600" cy="830979"/>
          </a:xfrm>
        </p:spPr>
        <p:txBody>
          <a:bodyPr>
            <a:normAutofit/>
          </a:bodyPr>
          <a:lstStyle/>
          <a:p>
            <a:r>
              <a:rPr lang="en-US" sz="4800" spc="0" dirty="0"/>
              <a:t>Resource Partner Impact</a:t>
            </a:r>
          </a:p>
        </p:txBody>
      </p:sp>
      <p:sp>
        <p:nvSpPr>
          <p:cNvPr id="7" name="Content Placeholder 6">
            <a:extLst>
              <a:ext uri="{FF2B5EF4-FFF2-40B4-BE49-F238E27FC236}">
                <a16:creationId xmlns:a16="http://schemas.microsoft.com/office/drawing/2014/main" id="{51A50C50-D2C5-333F-9BA1-727DE9FB840C}"/>
              </a:ext>
            </a:extLst>
          </p:cNvPr>
          <p:cNvSpPr>
            <a:spLocks noGrp="1"/>
          </p:cNvSpPr>
          <p:nvPr>
            <p:ph idx="1"/>
          </p:nvPr>
        </p:nvSpPr>
        <p:spPr>
          <a:xfrm>
            <a:off x="4389875" y="1690716"/>
            <a:ext cx="7374192" cy="6288304"/>
          </a:xfrm>
          <a:noFill/>
          <a:ln>
            <a:noFill/>
          </a:ln>
        </p:spPr>
        <p:txBody>
          <a:bodyPr>
            <a:noAutofit/>
          </a:bodyPr>
          <a:lstStyle/>
          <a:p>
            <a:pPr marL="0" indent="0" algn="ctr" defTabSz="914400">
              <a:lnSpc>
                <a:spcPct val="100000"/>
              </a:lnSpc>
              <a:spcBef>
                <a:spcPts val="0"/>
              </a:spcBef>
              <a:buNone/>
            </a:pPr>
            <a:r>
              <a:rPr lang="en-US" sz="4000" b="1" dirty="0">
                <a:solidFill>
                  <a:srgbClr val="003F80"/>
                </a:solidFill>
              </a:rPr>
              <a:t>Small Business Development Centers (SBDCs)</a:t>
            </a:r>
          </a:p>
          <a:p>
            <a:pPr marL="0" indent="0" defTabSz="914400">
              <a:lnSpc>
                <a:spcPct val="100000"/>
              </a:lnSpc>
              <a:spcBef>
                <a:spcPts val="0"/>
              </a:spcBef>
              <a:buNone/>
            </a:pPr>
            <a:endParaRPr lang="en-US" sz="3200" dirty="0">
              <a:solidFill>
                <a:srgbClr val="003F80"/>
              </a:solidFill>
            </a:endParaRPr>
          </a:p>
          <a:p>
            <a:pPr marL="0" indent="0" algn="ctr">
              <a:lnSpc>
                <a:spcPct val="100000"/>
              </a:lnSpc>
              <a:spcBef>
                <a:spcPts val="0"/>
              </a:spcBef>
              <a:buNone/>
            </a:pPr>
            <a:r>
              <a:rPr lang="en-US" sz="4000" b="1" dirty="0">
                <a:solidFill>
                  <a:srgbClr val="003F80"/>
                </a:solidFill>
              </a:rPr>
              <a:t>5,000+ clients served </a:t>
            </a:r>
          </a:p>
          <a:p>
            <a:pPr marL="0" indent="0">
              <a:lnSpc>
                <a:spcPct val="100000"/>
              </a:lnSpc>
              <a:spcBef>
                <a:spcPts val="0"/>
              </a:spcBef>
              <a:buNone/>
            </a:pPr>
            <a:endParaRPr lang="en-US" sz="3200" dirty="0">
              <a:solidFill>
                <a:srgbClr val="003F80"/>
              </a:solidFill>
            </a:endParaRPr>
          </a:p>
          <a:p>
            <a:pPr marL="0" indent="0" algn="ctr">
              <a:lnSpc>
                <a:spcPct val="100000"/>
              </a:lnSpc>
              <a:spcBef>
                <a:spcPts val="0"/>
              </a:spcBef>
              <a:buNone/>
            </a:pPr>
            <a:r>
              <a:rPr lang="en-US" dirty="0">
                <a:solidFill>
                  <a:srgbClr val="003F80"/>
                </a:solidFill>
              </a:rPr>
              <a:t>SBDCs are a network of centers that provide no cost, confidential counseling and training to help small business owners with a variety of topics. </a:t>
            </a:r>
          </a:p>
          <a:p>
            <a:pPr marL="0" indent="0" defTabSz="914400">
              <a:lnSpc>
                <a:spcPct val="100000"/>
              </a:lnSpc>
              <a:spcBef>
                <a:spcPts val="0"/>
              </a:spcBef>
              <a:buNone/>
            </a:pPr>
            <a:endParaRPr lang="en-US" dirty="0"/>
          </a:p>
        </p:txBody>
      </p:sp>
      <p:sp>
        <p:nvSpPr>
          <p:cNvPr id="4" name="Slide Number Placeholder 3">
            <a:extLst>
              <a:ext uri="{FF2B5EF4-FFF2-40B4-BE49-F238E27FC236}">
                <a16:creationId xmlns:a16="http://schemas.microsoft.com/office/drawing/2014/main" id="{D1E8E13B-9335-DC0D-D39F-7B48EBEC9574}"/>
              </a:ext>
            </a:extLst>
          </p:cNvPr>
          <p:cNvSpPr>
            <a:spLocks noGrp="1"/>
          </p:cNvSpPr>
          <p:nvPr>
            <p:ph type="sldNum" sz="quarter" idx="12"/>
          </p:nvPr>
        </p:nvSpPr>
        <p:spPr/>
        <p:txBody>
          <a:bodyPr/>
          <a:lstStyle/>
          <a:p>
            <a:fld id="{B1AB44B9-F1EC-4F4B-88D4-413245C9CD3E}" type="slidenum">
              <a:rPr lang="en-US" smtClean="0"/>
              <a:t>21</a:t>
            </a:fld>
            <a:endParaRPr lang="en-US"/>
          </a:p>
        </p:txBody>
      </p:sp>
      <p:pic>
        <p:nvPicPr>
          <p:cNvPr id="5122" name="Picture 2" descr="SBDC at M State | M State">
            <a:extLst>
              <a:ext uri="{FF2B5EF4-FFF2-40B4-BE49-F238E27FC236}">
                <a16:creationId xmlns:a16="http://schemas.microsoft.com/office/drawing/2014/main" id="{F68C31B7-40CC-B3A8-C216-4619673D5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88" y="2105004"/>
            <a:ext cx="3294627" cy="20756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7632C2-93F2-5D24-A158-A49641166D4D}"/>
              </a:ext>
            </a:extLst>
          </p:cNvPr>
          <p:cNvSpPr txBox="1"/>
          <p:nvPr/>
        </p:nvSpPr>
        <p:spPr>
          <a:xfrm>
            <a:off x="1166867" y="4324090"/>
            <a:ext cx="2448467" cy="510778"/>
          </a:xfrm>
          <a:prstGeom prst="flowChartAlternateProcess">
            <a:avLst/>
          </a:prstGeom>
          <a:solidFill>
            <a:schemeClr val="tx2"/>
          </a:solidFill>
          <a:ln>
            <a:solidFill>
              <a:srgbClr val="002E6D"/>
            </a:solidFill>
          </a:ln>
          <a:effectLst>
            <a:innerShdw blurRad="63500" dist="50800" dir="10800000">
              <a:schemeClr val="bg1">
                <a:alpha val="50000"/>
              </a:schemeClr>
            </a:innerShdw>
          </a:effectLst>
        </p:spPr>
        <p:txBody>
          <a:bodyPr wrap="square">
            <a:spAutoFit/>
          </a:bodyPr>
          <a:lstStyle/>
          <a:p>
            <a:pPr algn="ctr"/>
            <a:r>
              <a:rPr lang="en-US" sz="2400" dirty="0">
                <a:solidFill>
                  <a:schemeClr val="bg1"/>
                </a:solidFill>
              </a:rPr>
              <a:t>m</a:t>
            </a:r>
            <a:r>
              <a:rPr lang="en-US" sz="2400" b="0" kern="1200" dirty="0">
                <a:solidFill>
                  <a:schemeClr val="bg1"/>
                </a:solidFill>
                <a:effectLst/>
                <a:latin typeface="+mn-lt"/>
                <a:ea typeface="+mn-ea"/>
                <a:cs typeface="+mn-cs"/>
              </a:rPr>
              <a:t>nsbdc.com</a:t>
            </a:r>
            <a:endParaRPr lang="en-US" sz="2400" dirty="0">
              <a:solidFill>
                <a:schemeClr val="bg1"/>
              </a:solidFill>
            </a:endParaRPr>
          </a:p>
        </p:txBody>
      </p:sp>
    </p:spTree>
    <p:extLst>
      <p:ext uri="{BB962C8B-B14F-4D97-AF65-F5344CB8AC3E}">
        <p14:creationId xmlns:p14="http://schemas.microsoft.com/office/powerpoint/2010/main" val="336529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4F7EA3B-A35C-DDEE-27DE-E2490A289E25}"/>
              </a:ext>
            </a:extLst>
          </p:cNvPr>
          <p:cNvSpPr>
            <a:spLocks noGrp="1"/>
          </p:cNvSpPr>
          <p:nvPr>
            <p:ph type="title"/>
          </p:nvPr>
        </p:nvSpPr>
        <p:spPr>
          <a:xfrm>
            <a:off x="838200" y="298575"/>
            <a:ext cx="10515600" cy="830979"/>
          </a:xfrm>
        </p:spPr>
        <p:txBody>
          <a:bodyPr>
            <a:normAutofit/>
          </a:bodyPr>
          <a:lstStyle/>
          <a:p>
            <a:r>
              <a:rPr lang="en-US" sz="4800" spc="0" dirty="0"/>
              <a:t>Resource Partner Impact</a:t>
            </a:r>
          </a:p>
        </p:txBody>
      </p:sp>
      <p:sp>
        <p:nvSpPr>
          <p:cNvPr id="4" name="Slide Number Placeholder 3">
            <a:extLst>
              <a:ext uri="{FF2B5EF4-FFF2-40B4-BE49-F238E27FC236}">
                <a16:creationId xmlns:a16="http://schemas.microsoft.com/office/drawing/2014/main" id="{D1E8E13B-9335-DC0D-D39F-7B48EBEC9574}"/>
              </a:ext>
            </a:extLst>
          </p:cNvPr>
          <p:cNvSpPr>
            <a:spLocks noGrp="1"/>
          </p:cNvSpPr>
          <p:nvPr>
            <p:ph type="sldNum" sz="quarter" idx="12"/>
          </p:nvPr>
        </p:nvSpPr>
        <p:spPr/>
        <p:txBody>
          <a:bodyPr/>
          <a:lstStyle/>
          <a:p>
            <a:fld id="{B1AB44B9-F1EC-4F4B-88D4-413245C9CD3E}" type="slidenum">
              <a:rPr lang="en-US" smtClean="0"/>
              <a:t>22</a:t>
            </a:fld>
            <a:endParaRPr lang="en-US"/>
          </a:p>
        </p:txBody>
      </p:sp>
      <p:pic>
        <p:nvPicPr>
          <p:cNvPr id="3074" name="Picture 2" descr="SCORE San Diego Offers Business Mentoring to Coworking Space">
            <a:extLst>
              <a:ext uri="{FF2B5EF4-FFF2-40B4-BE49-F238E27FC236}">
                <a16:creationId xmlns:a16="http://schemas.microsoft.com/office/drawing/2014/main" id="{E9BA5726-1C97-B1A6-2BC4-22731EC24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16" y="1770375"/>
            <a:ext cx="3480488" cy="255101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30CAC0A-B5D7-A73A-16B3-D3FB8D3DD521}"/>
              </a:ext>
            </a:extLst>
          </p:cNvPr>
          <p:cNvSpPr txBox="1"/>
          <p:nvPr/>
        </p:nvSpPr>
        <p:spPr>
          <a:xfrm>
            <a:off x="6376307" y="2971800"/>
            <a:ext cx="65" cy="276999"/>
          </a:xfrm>
          <a:prstGeom prst="rect">
            <a:avLst/>
          </a:prstGeom>
          <a:noFill/>
        </p:spPr>
        <p:txBody>
          <a:bodyPr wrap="none" lIns="0" tIns="0" rIns="0" bIns="0" rtlCol="0">
            <a:spAutoFit/>
          </a:bodyPr>
          <a:lstStyle/>
          <a:p>
            <a:endParaRPr lang="en-US" dirty="0"/>
          </a:p>
        </p:txBody>
      </p:sp>
      <p:sp>
        <p:nvSpPr>
          <p:cNvPr id="3" name="TextBox 2">
            <a:extLst>
              <a:ext uri="{FF2B5EF4-FFF2-40B4-BE49-F238E27FC236}">
                <a16:creationId xmlns:a16="http://schemas.microsoft.com/office/drawing/2014/main" id="{FDCAC85D-51B0-7CA9-3ABA-006C0CB49062}"/>
              </a:ext>
            </a:extLst>
          </p:cNvPr>
          <p:cNvSpPr txBox="1"/>
          <p:nvPr/>
        </p:nvSpPr>
        <p:spPr>
          <a:xfrm>
            <a:off x="709716" y="4155197"/>
            <a:ext cx="3115211" cy="510778"/>
          </a:xfrm>
          <a:prstGeom prst="flowChartAlternateProcess">
            <a:avLst/>
          </a:prstGeom>
          <a:solidFill>
            <a:srgbClr val="0070C0"/>
          </a:solidFill>
          <a:ln>
            <a:solidFill>
              <a:srgbClr val="002E6D"/>
            </a:solidFill>
          </a:ln>
          <a:effectLst>
            <a:innerShdw blurRad="63500" dist="50800" dir="10800000">
              <a:schemeClr val="bg1">
                <a:alpha val="50000"/>
              </a:schemeClr>
            </a:innerShdw>
          </a:effectLst>
        </p:spPr>
        <p:txBody>
          <a:bodyPr wrap="square">
            <a:spAutoFit/>
          </a:bodyPr>
          <a:lstStyle/>
          <a:p>
            <a:pPr algn="ctr"/>
            <a:r>
              <a:rPr lang="en-US" sz="2400" b="0" kern="1200" dirty="0">
                <a:solidFill>
                  <a:schemeClr val="bg1"/>
                </a:solidFill>
                <a:effectLst/>
                <a:latin typeface="+mn-lt"/>
                <a:ea typeface="+mn-ea"/>
                <a:cs typeface="+mn-cs"/>
              </a:rPr>
              <a:t>SCORE.org/</a:t>
            </a:r>
            <a:r>
              <a:rPr lang="en-US" sz="2400" b="0" kern="1200" dirty="0" err="1">
                <a:solidFill>
                  <a:schemeClr val="bg1"/>
                </a:solidFill>
                <a:effectLst/>
                <a:latin typeface="+mn-lt"/>
                <a:ea typeface="+mn-ea"/>
                <a:cs typeface="+mn-cs"/>
              </a:rPr>
              <a:t>twincities</a:t>
            </a:r>
            <a:endParaRPr lang="en-US" sz="2400" dirty="0">
              <a:solidFill>
                <a:schemeClr val="bg1"/>
              </a:solidFill>
            </a:endParaRPr>
          </a:p>
        </p:txBody>
      </p:sp>
      <p:sp>
        <p:nvSpPr>
          <p:cNvPr id="8" name="Rectangle 7">
            <a:extLst>
              <a:ext uri="{FF2B5EF4-FFF2-40B4-BE49-F238E27FC236}">
                <a16:creationId xmlns:a16="http://schemas.microsoft.com/office/drawing/2014/main" id="{D1DC62D2-0169-357E-EA48-AD8E6A965E63}"/>
              </a:ext>
            </a:extLst>
          </p:cNvPr>
          <p:cNvSpPr/>
          <p:nvPr/>
        </p:nvSpPr>
        <p:spPr>
          <a:xfrm>
            <a:off x="4889821" y="2599832"/>
            <a:ext cx="6915391" cy="1297934"/>
          </a:xfrm>
          <a:prstGeom prst="rect">
            <a:avLst/>
          </a:prstGeom>
          <a:solidFill>
            <a:srgbClr val="FFFF00"/>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100000"/>
              </a:lnSpc>
              <a:spcBef>
                <a:spcPts val="0"/>
              </a:spcBef>
              <a:buNone/>
            </a:pPr>
            <a:r>
              <a:rPr lang="en-US" sz="3600" b="1" dirty="0">
                <a:solidFill>
                  <a:srgbClr val="003F80"/>
                </a:solidFill>
                <a:latin typeface="Source Sans Pro" panose="020B0503030403020204" pitchFamily="34" charset="0"/>
                <a:ea typeface="Source Sans Pro" panose="020B0503030403020204" pitchFamily="34" charset="0"/>
              </a:rPr>
              <a:t>3,279 mentoring sessions</a:t>
            </a:r>
          </a:p>
          <a:p>
            <a:pPr marL="0" indent="0" algn="ctr">
              <a:lnSpc>
                <a:spcPct val="100000"/>
              </a:lnSpc>
              <a:spcBef>
                <a:spcPts val="0"/>
              </a:spcBef>
              <a:buNone/>
            </a:pPr>
            <a:r>
              <a:rPr lang="en-US" sz="3600" b="1" dirty="0">
                <a:solidFill>
                  <a:srgbClr val="003F80"/>
                </a:solidFill>
                <a:latin typeface="Source Sans Pro" panose="020B0503030403020204" pitchFamily="34" charset="0"/>
                <a:ea typeface="Source Sans Pro" panose="020B0503030403020204" pitchFamily="34" charset="0"/>
              </a:rPr>
              <a:t>7,073 workshop attendees</a:t>
            </a:r>
            <a:endParaRPr lang="en-US" sz="3600" dirty="0">
              <a:solidFill>
                <a:srgbClr val="003F80"/>
              </a:solidFill>
              <a:latin typeface="Source Sans Pro" panose="020B0503030403020204" pitchFamily="34" charset="0"/>
              <a:ea typeface="Source Sans Pro" panose="020B0503030403020204" pitchFamily="34" charset="0"/>
            </a:endParaRPr>
          </a:p>
        </p:txBody>
      </p:sp>
      <p:sp>
        <p:nvSpPr>
          <p:cNvPr id="9" name="Content Placeholder 6">
            <a:extLst>
              <a:ext uri="{FF2B5EF4-FFF2-40B4-BE49-F238E27FC236}">
                <a16:creationId xmlns:a16="http://schemas.microsoft.com/office/drawing/2014/main" id="{1C28B432-1614-2099-3D37-47931E9A619F}"/>
              </a:ext>
            </a:extLst>
          </p:cNvPr>
          <p:cNvSpPr txBox="1">
            <a:spLocks/>
          </p:cNvSpPr>
          <p:nvPr/>
        </p:nvSpPr>
        <p:spPr>
          <a:xfrm>
            <a:off x="4487902" y="1770375"/>
            <a:ext cx="7374192" cy="6288304"/>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4400" b="1" dirty="0">
                <a:solidFill>
                  <a:srgbClr val="003F80"/>
                </a:solidFill>
              </a:rPr>
              <a:t>SCORE Business Mentors</a:t>
            </a:r>
          </a:p>
          <a:p>
            <a:pPr marL="0" indent="0" algn="ctr">
              <a:lnSpc>
                <a:spcPct val="100000"/>
              </a:lnSpc>
              <a:spcBef>
                <a:spcPts val="0"/>
              </a:spcBef>
              <a:buNone/>
            </a:pPr>
            <a:endParaRPr lang="en-US" sz="4000" b="1" dirty="0">
              <a:solidFill>
                <a:srgbClr val="003F80"/>
              </a:solidFill>
            </a:endParaRPr>
          </a:p>
          <a:p>
            <a:pPr marL="0" indent="0" algn="ctr">
              <a:lnSpc>
                <a:spcPct val="100000"/>
              </a:lnSpc>
              <a:spcBef>
                <a:spcPts val="0"/>
              </a:spcBef>
              <a:buFont typeface="Arial"/>
              <a:buNone/>
            </a:pPr>
            <a:endParaRPr lang="en-US" sz="3200" dirty="0">
              <a:solidFill>
                <a:srgbClr val="003F80"/>
              </a:solidFill>
            </a:endParaRPr>
          </a:p>
          <a:p>
            <a:pPr marL="0" indent="0" algn="ctr">
              <a:lnSpc>
                <a:spcPct val="100000"/>
              </a:lnSpc>
              <a:spcBef>
                <a:spcPts val="0"/>
              </a:spcBef>
              <a:buFont typeface="Arial"/>
              <a:buNone/>
            </a:pPr>
            <a:endParaRPr lang="en-US" sz="3200" dirty="0">
              <a:solidFill>
                <a:srgbClr val="003F80"/>
              </a:solidFill>
            </a:endParaRPr>
          </a:p>
          <a:p>
            <a:pPr marL="0" indent="0" algn="ctr">
              <a:lnSpc>
                <a:spcPct val="100000"/>
              </a:lnSpc>
              <a:spcBef>
                <a:spcPts val="0"/>
              </a:spcBef>
              <a:buNone/>
            </a:pPr>
            <a:r>
              <a:rPr lang="en-US" dirty="0">
                <a:solidFill>
                  <a:srgbClr val="003F80"/>
                </a:solidFill>
              </a:rPr>
              <a:t>SCORE is the nation's largest network of volunteer business mentors. Experienced executives share real-world knowledge as often as you need - in person, virtually or via email. </a:t>
            </a:r>
            <a:endParaRPr lang="en-US" sz="2400" dirty="0"/>
          </a:p>
        </p:txBody>
      </p:sp>
    </p:spTree>
    <p:extLst>
      <p:ext uri="{BB962C8B-B14F-4D97-AF65-F5344CB8AC3E}">
        <p14:creationId xmlns:p14="http://schemas.microsoft.com/office/powerpoint/2010/main" val="27450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6">
            <a:extLst>
              <a:ext uri="{FF2B5EF4-FFF2-40B4-BE49-F238E27FC236}">
                <a16:creationId xmlns:a16="http://schemas.microsoft.com/office/drawing/2014/main" id="{7E7BA46F-2B25-9F3B-D1A1-C460F812E0CF}"/>
              </a:ext>
            </a:extLst>
          </p:cNvPr>
          <p:cNvSpPr txBox="1">
            <a:spLocks/>
          </p:cNvSpPr>
          <p:nvPr/>
        </p:nvSpPr>
        <p:spPr>
          <a:xfrm>
            <a:off x="4687051" y="1704813"/>
            <a:ext cx="7504947" cy="7032749"/>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4000" b="1" dirty="0">
                <a:solidFill>
                  <a:srgbClr val="003F80"/>
                </a:solidFill>
              </a:rPr>
              <a:t>Women’s Business Centers (WBCs) </a:t>
            </a:r>
          </a:p>
          <a:p>
            <a:pPr marL="0" indent="0" algn="ctr">
              <a:lnSpc>
                <a:spcPct val="100000"/>
              </a:lnSpc>
              <a:spcBef>
                <a:spcPts val="0"/>
              </a:spcBef>
              <a:buNone/>
            </a:pPr>
            <a:endParaRPr lang="en-US" sz="3200" dirty="0">
              <a:solidFill>
                <a:srgbClr val="003F80"/>
              </a:solidFill>
            </a:endParaRPr>
          </a:p>
          <a:p>
            <a:pPr marL="0" indent="0">
              <a:lnSpc>
                <a:spcPct val="100000"/>
              </a:lnSpc>
              <a:spcBef>
                <a:spcPts val="0"/>
              </a:spcBef>
              <a:buNone/>
            </a:pPr>
            <a:endParaRPr lang="en-US" sz="3200" dirty="0">
              <a:solidFill>
                <a:srgbClr val="003F80"/>
              </a:solidFill>
            </a:endParaRPr>
          </a:p>
          <a:p>
            <a:pPr marL="0" indent="0">
              <a:lnSpc>
                <a:spcPct val="100000"/>
              </a:lnSpc>
              <a:spcBef>
                <a:spcPts val="0"/>
              </a:spcBef>
              <a:buNone/>
            </a:pPr>
            <a:endParaRPr lang="en-US" dirty="0">
              <a:solidFill>
                <a:srgbClr val="003F80"/>
              </a:solidFill>
            </a:endParaRPr>
          </a:p>
          <a:p>
            <a:pPr marL="0" indent="0" algn="ctr">
              <a:lnSpc>
                <a:spcPct val="100000"/>
              </a:lnSpc>
              <a:spcBef>
                <a:spcPts val="0"/>
              </a:spcBef>
              <a:buNone/>
            </a:pPr>
            <a:endParaRPr lang="en-US" dirty="0">
              <a:solidFill>
                <a:srgbClr val="003F80"/>
              </a:solidFill>
            </a:endParaRPr>
          </a:p>
          <a:p>
            <a:pPr marL="0" indent="0" algn="ctr">
              <a:lnSpc>
                <a:spcPct val="100000"/>
              </a:lnSpc>
              <a:spcBef>
                <a:spcPts val="0"/>
              </a:spcBef>
              <a:buNone/>
            </a:pPr>
            <a:r>
              <a:rPr lang="en-US" dirty="0">
                <a:solidFill>
                  <a:srgbClr val="003F80"/>
                </a:solidFill>
              </a:rPr>
              <a:t>Women interested in starting or growing a small business can tap into a national network of community-based WBCs. </a:t>
            </a:r>
            <a:endParaRPr lang="en-US" sz="2400" dirty="0"/>
          </a:p>
        </p:txBody>
      </p:sp>
      <p:sp>
        <p:nvSpPr>
          <p:cNvPr id="10" name="Title 1">
            <a:extLst>
              <a:ext uri="{FF2B5EF4-FFF2-40B4-BE49-F238E27FC236}">
                <a16:creationId xmlns:a16="http://schemas.microsoft.com/office/drawing/2014/main" id="{9EE96D93-D8A0-FB12-CDCB-A77E308F0AFC}"/>
              </a:ext>
            </a:extLst>
          </p:cNvPr>
          <p:cNvSpPr>
            <a:spLocks noGrp="1"/>
          </p:cNvSpPr>
          <p:nvPr>
            <p:ph type="title"/>
          </p:nvPr>
        </p:nvSpPr>
        <p:spPr>
          <a:xfrm>
            <a:off x="838200" y="298575"/>
            <a:ext cx="10515600" cy="830979"/>
          </a:xfrm>
        </p:spPr>
        <p:txBody>
          <a:bodyPr>
            <a:normAutofit/>
          </a:bodyPr>
          <a:lstStyle/>
          <a:p>
            <a:r>
              <a:rPr lang="en-US" sz="4800" spc="0" dirty="0"/>
              <a:t>Resource Partner Impact</a:t>
            </a:r>
          </a:p>
        </p:txBody>
      </p:sp>
      <p:sp>
        <p:nvSpPr>
          <p:cNvPr id="4" name="Slide Number Placeholder 3">
            <a:extLst>
              <a:ext uri="{FF2B5EF4-FFF2-40B4-BE49-F238E27FC236}">
                <a16:creationId xmlns:a16="http://schemas.microsoft.com/office/drawing/2014/main" id="{D1E8E13B-9335-DC0D-D39F-7B48EBEC9574}"/>
              </a:ext>
            </a:extLst>
          </p:cNvPr>
          <p:cNvSpPr>
            <a:spLocks noGrp="1"/>
          </p:cNvSpPr>
          <p:nvPr>
            <p:ph type="sldNum" sz="quarter" idx="12"/>
          </p:nvPr>
        </p:nvSpPr>
        <p:spPr/>
        <p:txBody>
          <a:bodyPr/>
          <a:lstStyle/>
          <a:p>
            <a:fld id="{B1AB44B9-F1EC-4F4B-88D4-413245C9CD3E}" type="slidenum">
              <a:rPr lang="en-US" smtClean="0"/>
              <a:t>23</a:t>
            </a:fld>
            <a:endParaRPr lang="en-US"/>
          </a:p>
        </p:txBody>
      </p:sp>
      <p:pic>
        <p:nvPicPr>
          <p:cNvPr id="7170" name="Picture 2" descr="Getting Ready: 4/3/23-4/17/23 – WomenVenture">
            <a:extLst>
              <a:ext uri="{FF2B5EF4-FFF2-40B4-BE49-F238E27FC236}">
                <a16:creationId xmlns:a16="http://schemas.microsoft.com/office/drawing/2014/main" id="{E6F51166-70CC-D7D8-C951-5A609C28E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801" y="1361441"/>
            <a:ext cx="2996637" cy="14879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D7BABAC-2F16-DD8A-422C-EA2A281ADA4E}"/>
              </a:ext>
            </a:extLst>
          </p:cNvPr>
          <p:cNvPicPr>
            <a:picLocks noChangeAspect="1"/>
          </p:cNvPicPr>
          <p:nvPr/>
        </p:nvPicPr>
        <p:blipFill>
          <a:blip r:embed="rId4"/>
          <a:stretch>
            <a:fillRect/>
          </a:stretch>
        </p:blipFill>
        <p:spPr>
          <a:xfrm>
            <a:off x="741580" y="4332347"/>
            <a:ext cx="3478750" cy="1039108"/>
          </a:xfrm>
          <a:prstGeom prst="rect">
            <a:avLst/>
          </a:prstGeom>
        </p:spPr>
      </p:pic>
      <p:sp>
        <p:nvSpPr>
          <p:cNvPr id="7" name="TextBox 6">
            <a:extLst>
              <a:ext uri="{FF2B5EF4-FFF2-40B4-BE49-F238E27FC236}">
                <a16:creationId xmlns:a16="http://schemas.microsoft.com/office/drawing/2014/main" id="{E5C4D752-A0C6-F254-00AA-C816953ACA7B}"/>
              </a:ext>
            </a:extLst>
          </p:cNvPr>
          <p:cNvSpPr txBox="1"/>
          <p:nvPr/>
        </p:nvSpPr>
        <p:spPr>
          <a:xfrm>
            <a:off x="1009801" y="3233177"/>
            <a:ext cx="2808051" cy="510778"/>
          </a:xfrm>
          <a:prstGeom prst="flowChartAlternateProcess">
            <a:avLst/>
          </a:prstGeom>
          <a:solidFill>
            <a:srgbClr val="0070C0"/>
          </a:solidFill>
          <a:ln>
            <a:solidFill>
              <a:srgbClr val="002E6D"/>
            </a:solidFill>
          </a:ln>
          <a:effectLst>
            <a:innerShdw blurRad="63500" dist="50800" dir="10800000">
              <a:schemeClr val="bg1">
                <a:alpha val="50000"/>
              </a:schemeClr>
            </a:innerShdw>
          </a:effectLst>
        </p:spPr>
        <p:txBody>
          <a:bodyPr wrap="square">
            <a:spAutoFit/>
          </a:bodyPr>
          <a:lstStyle/>
          <a:p>
            <a:pPr algn="ctr"/>
            <a:r>
              <a:rPr lang="en-US" sz="2400" dirty="0">
                <a:solidFill>
                  <a:schemeClr val="bg1"/>
                </a:solidFill>
              </a:rPr>
              <a:t>w</a:t>
            </a:r>
            <a:r>
              <a:rPr lang="en-US" sz="2400" b="0" kern="1200" dirty="0">
                <a:solidFill>
                  <a:schemeClr val="bg1"/>
                </a:solidFill>
                <a:effectLst/>
                <a:latin typeface="+mn-lt"/>
                <a:ea typeface="+mn-ea"/>
                <a:cs typeface="+mn-cs"/>
              </a:rPr>
              <a:t>omenventure.org</a:t>
            </a:r>
            <a:endParaRPr lang="en-US" sz="2400" dirty="0">
              <a:solidFill>
                <a:schemeClr val="bg1"/>
              </a:solidFill>
            </a:endParaRPr>
          </a:p>
        </p:txBody>
      </p:sp>
      <p:sp>
        <p:nvSpPr>
          <p:cNvPr id="8" name="TextBox 7">
            <a:extLst>
              <a:ext uri="{FF2B5EF4-FFF2-40B4-BE49-F238E27FC236}">
                <a16:creationId xmlns:a16="http://schemas.microsoft.com/office/drawing/2014/main" id="{E45FE7AF-A386-4C8E-78ED-473649C97D39}"/>
              </a:ext>
            </a:extLst>
          </p:cNvPr>
          <p:cNvSpPr txBox="1"/>
          <p:nvPr/>
        </p:nvSpPr>
        <p:spPr>
          <a:xfrm>
            <a:off x="926505" y="5704458"/>
            <a:ext cx="3163228" cy="510778"/>
          </a:xfrm>
          <a:prstGeom prst="flowChartAlternateProcess">
            <a:avLst/>
          </a:prstGeom>
          <a:solidFill>
            <a:srgbClr val="7CBD07"/>
          </a:solidFill>
          <a:ln>
            <a:solidFill>
              <a:srgbClr val="002E6D"/>
            </a:solidFill>
          </a:ln>
          <a:effectLst>
            <a:innerShdw blurRad="63500" dist="50800" dir="10800000">
              <a:schemeClr val="bg1">
                <a:alpha val="50000"/>
              </a:schemeClr>
            </a:innerShdw>
          </a:effectLst>
        </p:spPr>
        <p:txBody>
          <a:bodyPr wrap="square">
            <a:spAutoFit/>
          </a:bodyPr>
          <a:lstStyle/>
          <a:p>
            <a:pPr algn="ctr"/>
            <a:r>
              <a:rPr lang="en-US" sz="2400" dirty="0">
                <a:solidFill>
                  <a:schemeClr val="bg1"/>
                </a:solidFill>
              </a:rPr>
              <a:t>entrepreneurfund.org</a:t>
            </a:r>
          </a:p>
        </p:txBody>
      </p:sp>
      <p:sp>
        <p:nvSpPr>
          <p:cNvPr id="15" name="Rectangle 14">
            <a:extLst>
              <a:ext uri="{FF2B5EF4-FFF2-40B4-BE49-F238E27FC236}">
                <a16:creationId xmlns:a16="http://schemas.microsoft.com/office/drawing/2014/main" id="{D7B3AD95-77BC-8CDB-36D8-785370B0DBC0}"/>
              </a:ext>
            </a:extLst>
          </p:cNvPr>
          <p:cNvSpPr/>
          <p:nvPr/>
        </p:nvSpPr>
        <p:spPr>
          <a:xfrm>
            <a:off x="4981830" y="3034413"/>
            <a:ext cx="6915391" cy="1297934"/>
          </a:xfrm>
          <a:prstGeom prst="rect">
            <a:avLst/>
          </a:prstGeom>
          <a:solidFill>
            <a:srgbClr val="FFFF00"/>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100000"/>
              </a:lnSpc>
              <a:spcBef>
                <a:spcPts val="0"/>
              </a:spcBef>
              <a:buNone/>
            </a:pPr>
            <a:r>
              <a:rPr lang="en-US" sz="4000" b="1" dirty="0">
                <a:solidFill>
                  <a:srgbClr val="003F80"/>
                </a:solidFill>
                <a:latin typeface="Source Sans Pro" panose="020B0503030403020204" pitchFamily="34" charset="0"/>
                <a:ea typeface="Source Sans Pro" panose="020B0503030403020204" pitchFamily="34" charset="0"/>
              </a:rPr>
              <a:t>972 mentoring sessions</a:t>
            </a:r>
            <a:endParaRPr lang="en-US" sz="4000" dirty="0">
              <a:solidFill>
                <a:srgbClr val="003F8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54417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00E35-E0AA-E93E-87F3-36834011A8D0}"/>
            </a:ext>
          </a:extLst>
        </p:cNvPr>
        <p:cNvGrpSpPr/>
        <p:nvPr/>
      </p:nvGrpSpPr>
      <p:grpSpPr>
        <a:xfrm>
          <a:off x="0" y="0"/>
          <a:ext cx="0" cy="0"/>
          <a:chOff x="0" y="0"/>
          <a:chExt cx="0" cy="0"/>
        </a:xfrm>
      </p:grpSpPr>
      <p:sp>
        <p:nvSpPr>
          <p:cNvPr id="16" name="Content Placeholder 6">
            <a:extLst>
              <a:ext uri="{FF2B5EF4-FFF2-40B4-BE49-F238E27FC236}">
                <a16:creationId xmlns:a16="http://schemas.microsoft.com/office/drawing/2014/main" id="{645B5CE3-7FB6-0465-1A37-70CB9C5D28DE}"/>
              </a:ext>
            </a:extLst>
          </p:cNvPr>
          <p:cNvSpPr txBox="1">
            <a:spLocks/>
          </p:cNvSpPr>
          <p:nvPr/>
        </p:nvSpPr>
        <p:spPr>
          <a:xfrm>
            <a:off x="4392274" y="1654512"/>
            <a:ext cx="7504947" cy="7032749"/>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4000" b="1" dirty="0">
                <a:solidFill>
                  <a:srgbClr val="003F80"/>
                </a:solidFill>
              </a:rPr>
              <a:t>Veteran Business Outreach Centers (VBOC) </a:t>
            </a:r>
          </a:p>
          <a:p>
            <a:pPr marL="0" indent="0" algn="ctr">
              <a:lnSpc>
                <a:spcPct val="100000"/>
              </a:lnSpc>
              <a:spcBef>
                <a:spcPts val="0"/>
              </a:spcBef>
              <a:buNone/>
            </a:pPr>
            <a:endParaRPr lang="en-US" sz="3200" dirty="0">
              <a:solidFill>
                <a:srgbClr val="003F80"/>
              </a:solidFill>
            </a:endParaRPr>
          </a:p>
          <a:p>
            <a:pPr marL="0" indent="0">
              <a:lnSpc>
                <a:spcPct val="100000"/>
              </a:lnSpc>
              <a:spcBef>
                <a:spcPts val="0"/>
              </a:spcBef>
              <a:buNone/>
            </a:pPr>
            <a:endParaRPr lang="en-US" sz="3200" dirty="0">
              <a:solidFill>
                <a:srgbClr val="003F80"/>
              </a:solidFill>
            </a:endParaRPr>
          </a:p>
          <a:p>
            <a:pPr marL="0" indent="0">
              <a:lnSpc>
                <a:spcPct val="100000"/>
              </a:lnSpc>
              <a:spcBef>
                <a:spcPts val="0"/>
              </a:spcBef>
              <a:buNone/>
            </a:pPr>
            <a:endParaRPr lang="en-US" dirty="0">
              <a:solidFill>
                <a:srgbClr val="003F80"/>
              </a:solidFill>
            </a:endParaRPr>
          </a:p>
          <a:p>
            <a:pPr marL="0" indent="0" algn="ctr">
              <a:lnSpc>
                <a:spcPct val="100000"/>
              </a:lnSpc>
              <a:spcBef>
                <a:spcPts val="0"/>
              </a:spcBef>
              <a:buNone/>
            </a:pPr>
            <a:r>
              <a:rPr lang="en-US" dirty="0">
                <a:solidFill>
                  <a:srgbClr val="003F80"/>
                </a:solidFill>
              </a:rPr>
              <a:t>Veteran entrepreneurs or small business owners can receive business training, counseling and mentoring, in addition to financing options and procurement guidance which can help veterans compete for government contracts. </a:t>
            </a:r>
          </a:p>
        </p:txBody>
      </p:sp>
      <p:sp>
        <p:nvSpPr>
          <p:cNvPr id="10" name="Title 1">
            <a:extLst>
              <a:ext uri="{FF2B5EF4-FFF2-40B4-BE49-F238E27FC236}">
                <a16:creationId xmlns:a16="http://schemas.microsoft.com/office/drawing/2014/main" id="{D6855927-A3BC-1667-850D-B52D9A76CDF0}"/>
              </a:ext>
            </a:extLst>
          </p:cNvPr>
          <p:cNvSpPr>
            <a:spLocks noGrp="1"/>
          </p:cNvSpPr>
          <p:nvPr>
            <p:ph type="title"/>
          </p:nvPr>
        </p:nvSpPr>
        <p:spPr>
          <a:xfrm>
            <a:off x="838200" y="298575"/>
            <a:ext cx="10515600" cy="830979"/>
          </a:xfrm>
        </p:spPr>
        <p:txBody>
          <a:bodyPr>
            <a:normAutofit/>
          </a:bodyPr>
          <a:lstStyle/>
          <a:p>
            <a:r>
              <a:rPr lang="en-US" sz="4800" spc="0" dirty="0"/>
              <a:t>Resource Partner Impact</a:t>
            </a:r>
          </a:p>
        </p:txBody>
      </p:sp>
      <p:sp>
        <p:nvSpPr>
          <p:cNvPr id="4" name="Slide Number Placeholder 3">
            <a:extLst>
              <a:ext uri="{FF2B5EF4-FFF2-40B4-BE49-F238E27FC236}">
                <a16:creationId xmlns:a16="http://schemas.microsoft.com/office/drawing/2014/main" id="{ADB9293B-00C0-94EC-47C6-F604F3D99681}"/>
              </a:ext>
            </a:extLst>
          </p:cNvPr>
          <p:cNvSpPr>
            <a:spLocks noGrp="1"/>
          </p:cNvSpPr>
          <p:nvPr>
            <p:ph type="sldNum" sz="quarter" idx="12"/>
          </p:nvPr>
        </p:nvSpPr>
        <p:spPr/>
        <p:txBody>
          <a:bodyPr/>
          <a:lstStyle/>
          <a:p>
            <a:fld id="{B1AB44B9-F1EC-4F4B-88D4-413245C9CD3E}" type="slidenum">
              <a:rPr lang="en-US" smtClean="0"/>
              <a:t>24</a:t>
            </a:fld>
            <a:endParaRPr lang="en-US"/>
          </a:p>
        </p:txBody>
      </p:sp>
      <p:sp>
        <p:nvSpPr>
          <p:cNvPr id="15" name="Rectangle 14">
            <a:extLst>
              <a:ext uri="{FF2B5EF4-FFF2-40B4-BE49-F238E27FC236}">
                <a16:creationId xmlns:a16="http://schemas.microsoft.com/office/drawing/2014/main" id="{444C9236-1222-8FEC-1E9B-9FE650E20399}"/>
              </a:ext>
            </a:extLst>
          </p:cNvPr>
          <p:cNvSpPr/>
          <p:nvPr/>
        </p:nvSpPr>
        <p:spPr>
          <a:xfrm>
            <a:off x="4438409" y="3007856"/>
            <a:ext cx="6915391" cy="1297934"/>
          </a:xfrm>
          <a:prstGeom prst="rect">
            <a:avLst/>
          </a:prstGeom>
          <a:solidFill>
            <a:srgbClr val="FFFF00"/>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100000"/>
              </a:lnSpc>
              <a:spcBef>
                <a:spcPts val="0"/>
              </a:spcBef>
              <a:buNone/>
            </a:pPr>
            <a:r>
              <a:rPr lang="en-US" sz="4000" b="1" dirty="0">
                <a:solidFill>
                  <a:srgbClr val="003F80"/>
                </a:solidFill>
                <a:latin typeface="Source Sans Pro" panose="020B0503030403020204" pitchFamily="34" charset="0"/>
                <a:ea typeface="Source Sans Pro" panose="020B0503030403020204" pitchFamily="34" charset="0"/>
              </a:rPr>
              <a:t>49 clients served in MN</a:t>
            </a:r>
          </a:p>
        </p:txBody>
      </p:sp>
      <p:pic>
        <p:nvPicPr>
          <p:cNvPr id="2" name="Picture 2">
            <a:extLst>
              <a:ext uri="{FF2B5EF4-FFF2-40B4-BE49-F238E27FC236}">
                <a16:creationId xmlns:a16="http://schemas.microsoft.com/office/drawing/2014/main" id="{69EB091C-A259-CD54-5A18-61CD4AE95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546" y="2652162"/>
            <a:ext cx="2547428" cy="15284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269628-352B-2172-7A06-ABED7A357DE1}"/>
              </a:ext>
            </a:extLst>
          </p:cNvPr>
          <p:cNvSpPr txBox="1"/>
          <p:nvPr/>
        </p:nvSpPr>
        <p:spPr>
          <a:xfrm>
            <a:off x="562351" y="4660109"/>
            <a:ext cx="3239819" cy="510778"/>
          </a:xfrm>
          <a:prstGeom prst="flowChartAlternateProcess">
            <a:avLst/>
          </a:prstGeom>
          <a:solidFill>
            <a:schemeClr val="tx2">
              <a:lumMod val="75000"/>
            </a:schemeClr>
          </a:solidFill>
          <a:ln>
            <a:solidFill>
              <a:srgbClr val="002E6D"/>
            </a:solidFill>
          </a:ln>
          <a:effectLst>
            <a:innerShdw blurRad="63500" dist="50800" dir="10800000">
              <a:schemeClr val="bg1">
                <a:alpha val="50000"/>
              </a:schemeClr>
            </a:innerShdw>
          </a:effectLst>
        </p:spPr>
        <p:txBody>
          <a:bodyPr wrap="square">
            <a:spAutoFit/>
          </a:bodyPr>
          <a:lstStyle/>
          <a:p>
            <a:pPr algn="ctr"/>
            <a:r>
              <a:rPr lang="en-US" sz="2400" dirty="0">
                <a:solidFill>
                  <a:schemeClr val="bg1"/>
                </a:solidFill>
              </a:rPr>
              <a:t>w</a:t>
            </a:r>
            <a:r>
              <a:rPr lang="en-US" sz="2400" b="0" kern="1200" dirty="0">
                <a:solidFill>
                  <a:schemeClr val="bg1"/>
                </a:solidFill>
                <a:effectLst/>
                <a:latin typeface="+mn-lt"/>
                <a:ea typeface="+mn-ea"/>
                <a:cs typeface="+mn-cs"/>
              </a:rPr>
              <a:t>wbic.com/veterans</a:t>
            </a:r>
            <a:endParaRPr lang="en-US" sz="2400" dirty="0">
              <a:solidFill>
                <a:schemeClr val="bg1"/>
              </a:solidFill>
            </a:endParaRPr>
          </a:p>
        </p:txBody>
      </p:sp>
    </p:spTree>
    <p:extLst>
      <p:ext uri="{BB962C8B-B14F-4D97-AF65-F5344CB8AC3E}">
        <p14:creationId xmlns:p14="http://schemas.microsoft.com/office/powerpoint/2010/main" val="1036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C5ACE-1CFD-7788-8AA8-01C787F86C5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6B5007-B6D5-70C4-BF72-227D0ED44DE0}"/>
              </a:ext>
            </a:extLst>
          </p:cNvPr>
          <p:cNvSpPr>
            <a:spLocks noGrp="1"/>
          </p:cNvSpPr>
          <p:nvPr>
            <p:ph type="sldNum" sz="quarter" idx="12"/>
          </p:nvPr>
        </p:nvSpPr>
        <p:spPr/>
        <p:txBody>
          <a:bodyPr/>
          <a:lstStyle/>
          <a:p>
            <a:fld id="{B1AB44B9-F1EC-4F4B-88D4-413245C9CD3E}" type="slidenum">
              <a:rPr lang="en-US" smtClean="0"/>
              <a:t>25</a:t>
            </a:fld>
            <a:endParaRPr lang="en-US"/>
          </a:p>
        </p:txBody>
      </p:sp>
      <p:sp>
        <p:nvSpPr>
          <p:cNvPr id="2" name="Rectangle 2">
            <a:extLst>
              <a:ext uri="{FF2B5EF4-FFF2-40B4-BE49-F238E27FC236}">
                <a16:creationId xmlns:a16="http://schemas.microsoft.com/office/drawing/2014/main" id="{89D93D5F-C005-93F7-FB18-3D656CB55668}"/>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 Placeholder 2">
            <a:extLst>
              <a:ext uri="{FF2B5EF4-FFF2-40B4-BE49-F238E27FC236}">
                <a16:creationId xmlns:a16="http://schemas.microsoft.com/office/drawing/2014/main" id="{137FB9A5-C154-3772-112D-0F48508EC3D3}"/>
              </a:ext>
            </a:extLst>
          </p:cNvPr>
          <p:cNvSpPr txBox="1">
            <a:spLocks/>
          </p:cNvSpPr>
          <p:nvPr/>
        </p:nvSpPr>
        <p:spPr>
          <a:xfrm>
            <a:off x="665922" y="546652"/>
            <a:ext cx="10684565" cy="5647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tabLst>
                <a:tab pos="5037138" algn="l"/>
              </a:tabLst>
            </a:pPr>
            <a:r>
              <a:rPr lang="en-US" sz="4000" b="1" dirty="0">
                <a:solidFill>
                  <a:srgbClr val="003F80"/>
                </a:solidFill>
              </a:rPr>
              <a:t>FY 25 Strategic Priorities</a:t>
            </a:r>
          </a:p>
        </p:txBody>
      </p:sp>
      <p:sp>
        <p:nvSpPr>
          <p:cNvPr id="10" name="Content Placeholder 2">
            <a:extLst>
              <a:ext uri="{FF2B5EF4-FFF2-40B4-BE49-F238E27FC236}">
                <a16:creationId xmlns:a16="http://schemas.microsoft.com/office/drawing/2014/main" id="{4C117C9A-38D7-7755-2F34-74F80170C086}"/>
              </a:ext>
            </a:extLst>
          </p:cNvPr>
          <p:cNvSpPr txBox="1">
            <a:spLocks/>
          </p:cNvSpPr>
          <p:nvPr/>
        </p:nvSpPr>
        <p:spPr>
          <a:xfrm>
            <a:off x="544002" y="1383883"/>
            <a:ext cx="7083898" cy="52163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200" b="1" dirty="0">
                <a:solidFill>
                  <a:schemeClr val="tx2"/>
                </a:solidFill>
              </a:rPr>
              <a:t>Access to Capital Training</a:t>
            </a:r>
          </a:p>
          <a:p>
            <a:pPr>
              <a:buClr>
                <a:schemeClr val="accent5"/>
              </a:buClr>
              <a:buFont typeface="Arial" panose="020B0604020202020204" pitchFamily="34" charset="0"/>
              <a:buChar char="•"/>
            </a:pPr>
            <a:r>
              <a:rPr lang="en-US" sz="1800" b="1" dirty="0">
                <a:solidFill>
                  <a:schemeClr val="tx2"/>
                </a:solidFill>
              </a:rPr>
              <a:t>“Are You Lender Ready?” </a:t>
            </a:r>
            <a:r>
              <a:rPr lang="en-US" sz="1800" dirty="0"/>
              <a:t>Collaborative effort between the field and HQ to develop training content centered around what business owners need to know to start engaging with SBA’s financing programs. (Pilot Program)</a:t>
            </a:r>
          </a:p>
          <a:p>
            <a:pPr>
              <a:buClr>
                <a:schemeClr val="accent5"/>
              </a:buClr>
              <a:buFont typeface="Arial" panose="020B0604020202020204" pitchFamily="34" charset="0"/>
              <a:buChar char="•"/>
            </a:pPr>
            <a:r>
              <a:rPr lang="en-US" sz="1800" dirty="0"/>
              <a:t>Direct lender training with MBA Roadshows, Annual Lender’s Conference and high-level lender inquires and visits.</a:t>
            </a:r>
          </a:p>
        </p:txBody>
      </p:sp>
      <p:sp>
        <p:nvSpPr>
          <p:cNvPr id="3" name="Content Placeholder 2">
            <a:extLst>
              <a:ext uri="{FF2B5EF4-FFF2-40B4-BE49-F238E27FC236}">
                <a16:creationId xmlns:a16="http://schemas.microsoft.com/office/drawing/2014/main" id="{1BCA3F3D-72B2-828B-9D27-8561AF39791D}"/>
              </a:ext>
            </a:extLst>
          </p:cNvPr>
          <p:cNvSpPr txBox="1">
            <a:spLocks/>
          </p:cNvSpPr>
          <p:nvPr/>
        </p:nvSpPr>
        <p:spPr>
          <a:xfrm>
            <a:off x="544002" y="3613295"/>
            <a:ext cx="7083898" cy="52163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200" b="1" dirty="0">
                <a:solidFill>
                  <a:schemeClr val="tx2"/>
                </a:solidFill>
              </a:rPr>
              <a:t>Expanding Contracting &amp; Lending</a:t>
            </a:r>
          </a:p>
          <a:p>
            <a:pPr>
              <a:buClr>
                <a:schemeClr val="accent5"/>
              </a:buClr>
              <a:buFont typeface="Arial" panose="020B0604020202020204" pitchFamily="34" charset="0"/>
              <a:buChar char="•"/>
            </a:pPr>
            <a:r>
              <a:rPr lang="en-US" sz="1800" dirty="0"/>
              <a:t>Identity demand for both contracting and lending programs. Looking for areas where the MNDO can provide education. </a:t>
            </a:r>
          </a:p>
        </p:txBody>
      </p:sp>
      <p:sp>
        <p:nvSpPr>
          <p:cNvPr id="5" name="Content Placeholder 2">
            <a:extLst>
              <a:ext uri="{FF2B5EF4-FFF2-40B4-BE49-F238E27FC236}">
                <a16:creationId xmlns:a16="http://schemas.microsoft.com/office/drawing/2014/main" id="{864CA0EB-B3CC-327C-C1EC-2E68E5D40204}"/>
              </a:ext>
            </a:extLst>
          </p:cNvPr>
          <p:cNvSpPr txBox="1">
            <a:spLocks/>
          </p:cNvSpPr>
          <p:nvPr/>
        </p:nvSpPr>
        <p:spPr>
          <a:xfrm>
            <a:off x="544002" y="4615410"/>
            <a:ext cx="7083898" cy="52163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200" b="1" dirty="0">
                <a:solidFill>
                  <a:schemeClr val="tx2"/>
                </a:solidFill>
              </a:rPr>
              <a:t>Collaborative Outreach</a:t>
            </a:r>
          </a:p>
          <a:p>
            <a:pPr>
              <a:buClr>
                <a:schemeClr val="accent5"/>
              </a:buClr>
              <a:buFont typeface="Arial" panose="020B0604020202020204" pitchFamily="34" charset="0"/>
              <a:buChar char="•"/>
            </a:pPr>
            <a:r>
              <a:rPr lang="en-US" sz="1800" dirty="0"/>
              <a:t>Continue to let the MNDO know how we can be most helpful.</a:t>
            </a:r>
          </a:p>
          <a:p>
            <a:pPr>
              <a:buClr>
                <a:schemeClr val="accent5"/>
              </a:buClr>
              <a:buFont typeface="Arial" panose="020B0604020202020204" pitchFamily="34" charset="0"/>
              <a:buChar char="•"/>
            </a:pPr>
            <a:r>
              <a:rPr lang="en-US" sz="1800" dirty="0"/>
              <a:t>Areas of interest manufacturing and rural. </a:t>
            </a:r>
          </a:p>
        </p:txBody>
      </p:sp>
      <p:pic>
        <p:nvPicPr>
          <p:cNvPr id="7" name="Picture 6">
            <a:extLst>
              <a:ext uri="{FF2B5EF4-FFF2-40B4-BE49-F238E27FC236}">
                <a16:creationId xmlns:a16="http://schemas.microsoft.com/office/drawing/2014/main" id="{940D677A-E40F-F24C-07FC-252960027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6677" y="1819198"/>
            <a:ext cx="3064356" cy="3817005"/>
          </a:xfrm>
          <a:prstGeom prst="rect">
            <a:avLst/>
          </a:prstGeom>
        </p:spPr>
      </p:pic>
    </p:spTree>
    <p:extLst>
      <p:ext uri="{BB962C8B-B14F-4D97-AF65-F5344CB8AC3E}">
        <p14:creationId xmlns:p14="http://schemas.microsoft.com/office/powerpoint/2010/main" val="2041765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C5ACE-1CFD-7788-8AA8-01C787F86C5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6B5007-B6D5-70C4-BF72-227D0ED44DE0}"/>
              </a:ext>
            </a:extLst>
          </p:cNvPr>
          <p:cNvSpPr>
            <a:spLocks noGrp="1"/>
          </p:cNvSpPr>
          <p:nvPr>
            <p:ph type="sldNum" sz="quarter" idx="12"/>
          </p:nvPr>
        </p:nvSpPr>
        <p:spPr/>
        <p:txBody>
          <a:bodyPr/>
          <a:lstStyle/>
          <a:p>
            <a:fld id="{B1AB44B9-F1EC-4F4B-88D4-413245C9CD3E}" type="slidenum">
              <a:rPr lang="en-US" smtClean="0"/>
              <a:t>26</a:t>
            </a:fld>
            <a:endParaRPr lang="en-US"/>
          </a:p>
        </p:txBody>
      </p:sp>
      <p:sp>
        <p:nvSpPr>
          <p:cNvPr id="2" name="Rectangle 2">
            <a:extLst>
              <a:ext uri="{FF2B5EF4-FFF2-40B4-BE49-F238E27FC236}">
                <a16:creationId xmlns:a16="http://schemas.microsoft.com/office/drawing/2014/main" id="{89D93D5F-C005-93F7-FB18-3D656CB55668}"/>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 Placeholder 2">
            <a:extLst>
              <a:ext uri="{FF2B5EF4-FFF2-40B4-BE49-F238E27FC236}">
                <a16:creationId xmlns:a16="http://schemas.microsoft.com/office/drawing/2014/main" id="{137FB9A5-C154-3772-112D-0F48508EC3D3}"/>
              </a:ext>
            </a:extLst>
          </p:cNvPr>
          <p:cNvSpPr txBox="1">
            <a:spLocks/>
          </p:cNvSpPr>
          <p:nvPr/>
        </p:nvSpPr>
        <p:spPr>
          <a:xfrm>
            <a:off x="665922" y="546652"/>
            <a:ext cx="10684565" cy="5647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tabLst>
                <a:tab pos="5037138" algn="l"/>
              </a:tabLst>
            </a:pPr>
            <a:r>
              <a:rPr lang="en-US" sz="4400" b="1">
                <a:solidFill>
                  <a:srgbClr val="003F80"/>
                </a:solidFill>
              </a:rPr>
              <a:t>Who Can Help?</a:t>
            </a:r>
          </a:p>
        </p:txBody>
      </p:sp>
      <p:sp>
        <p:nvSpPr>
          <p:cNvPr id="3" name="Content Placeholder 2">
            <a:extLst>
              <a:ext uri="{FF2B5EF4-FFF2-40B4-BE49-F238E27FC236}">
                <a16:creationId xmlns:a16="http://schemas.microsoft.com/office/drawing/2014/main" id="{265041D0-9624-FEF8-C10D-79BBE2E5EB65}"/>
              </a:ext>
            </a:extLst>
          </p:cNvPr>
          <p:cNvSpPr txBox="1">
            <a:spLocks/>
          </p:cNvSpPr>
          <p:nvPr/>
        </p:nvSpPr>
        <p:spPr>
          <a:xfrm>
            <a:off x="6514177" y="1922147"/>
            <a:ext cx="4836310" cy="2335394"/>
          </a:xfrm>
          <a:prstGeom prst="rect">
            <a:avLst/>
          </a:prstGeom>
        </p:spPr>
        <p:txBody>
          <a:bodyPr vert="horz" lIns="91440" tIns="45720" rIns="91440" bIns="45720" rtlCol="0" anchor="t">
            <a:normAutofit/>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en-US" sz="2200" b="1"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Minnesota District Office </a:t>
            </a:r>
            <a:br>
              <a:rPr lang="en-US" altLang="en-US" sz="2200" b="1"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br>
            <a:r>
              <a:rPr lang="en-US" altLang="en-US" sz="22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Serving all 87 counties in Minnesota</a:t>
            </a:r>
          </a:p>
          <a:p>
            <a:pPr marL="0" indent="0" algn="ctr">
              <a:buNone/>
            </a:pPr>
            <a:endParaRPr lang="en-US" altLang="en-US" sz="2200" b="1" dirty="0">
              <a:solidFill>
                <a:srgbClr val="000000"/>
              </a:solidFill>
              <a:latin typeface="Source Sans Pro" panose="020B0503030403020204" pitchFamily="34" charset="0"/>
              <a:ea typeface="Source Sans Pro" panose="020B0503030403020204" pitchFamily="34" charset="0"/>
              <a:cs typeface="Arial" panose="020B0604020202020204" pitchFamily="34" charset="0"/>
            </a:endParaRPr>
          </a:p>
          <a:p>
            <a:pPr marL="0" indent="0">
              <a:buNone/>
            </a:pPr>
            <a:r>
              <a:rPr lang="en-US" altLang="en-US" sz="2200" b="1"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Send us your questions:</a:t>
            </a:r>
            <a:br>
              <a:rPr lang="en-US" altLang="en-US" sz="2200" b="1"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br>
            <a:r>
              <a:rPr lang="en-US" altLang="en-US" sz="2200" dirty="0">
                <a:solidFill>
                  <a:srgbClr val="000000"/>
                </a:solidFill>
                <a:latin typeface="Source Sans Pro" panose="020B0503030403020204" pitchFamily="34" charset="0"/>
                <a:ea typeface="Source Sans Pro" panose="020B0503030403020204" pitchFamily="34" charset="0"/>
                <a:cs typeface="Arial" panose="020B0604020202020204" pitchFamily="34" charset="0"/>
                <a:hlinkClick r:id="rId3"/>
              </a:rPr>
              <a:t>minnesota@sba.gov</a:t>
            </a:r>
            <a:r>
              <a:rPr lang="en-US" altLang="en-US" sz="22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 </a:t>
            </a:r>
          </a:p>
        </p:txBody>
      </p:sp>
      <p:cxnSp>
        <p:nvCxnSpPr>
          <p:cNvPr id="5" name="Straight Connector 4">
            <a:extLst>
              <a:ext uri="{FF2B5EF4-FFF2-40B4-BE49-F238E27FC236}">
                <a16:creationId xmlns:a16="http://schemas.microsoft.com/office/drawing/2014/main" id="{2E6021D4-97FE-2C4D-0BCF-DB4D40576997}"/>
              </a:ext>
            </a:extLst>
          </p:cNvPr>
          <p:cNvCxnSpPr/>
          <p:nvPr/>
        </p:nvCxnSpPr>
        <p:spPr>
          <a:xfrm>
            <a:off x="1540150" y="1775309"/>
            <a:ext cx="39560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94551F7-60ED-71CB-2C21-FFFCAE7FA20B}"/>
              </a:ext>
            </a:extLst>
          </p:cNvPr>
          <p:cNvCxnSpPr/>
          <p:nvPr/>
        </p:nvCxnSpPr>
        <p:spPr>
          <a:xfrm>
            <a:off x="1540150" y="5908487"/>
            <a:ext cx="3956050" cy="0"/>
          </a:xfrm>
          <a:prstGeom prst="line">
            <a:avLst/>
          </a:prstGeom>
          <a:ln w="28575">
            <a:solidFill>
              <a:srgbClr val="CC3538"/>
            </a:solidFill>
          </a:ln>
        </p:spPr>
        <p:style>
          <a:lnRef idx="1">
            <a:schemeClr val="accent1"/>
          </a:lnRef>
          <a:fillRef idx="0">
            <a:schemeClr val="accent1"/>
          </a:fillRef>
          <a:effectRef idx="0">
            <a:schemeClr val="accent1"/>
          </a:effectRef>
          <a:fontRef idx="minor">
            <a:schemeClr val="tx1"/>
          </a:fontRef>
        </p:style>
      </p:cxnSp>
      <p:sp>
        <p:nvSpPr>
          <p:cNvPr id="9" name="TextBox 9">
            <a:extLst>
              <a:ext uri="{FF2B5EF4-FFF2-40B4-BE49-F238E27FC236}">
                <a16:creationId xmlns:a16="http://schemas.microsoft.com/office/drawing/2014/main" id="{EA599BC2-4235-5CE6-681C-46B5BD5FBC24}"/>
              </a:ext>
            </a:extLst>
          </p:cNvPr>
          <p:cNvSpPr txBox="1">
            <a:spLocks noChangeArrowheads="1"/>
          </p:cNvSpPr>
          <p:nvPr/>
        </p:nvSpPr>
        <p:spPr bwMode="auto">
          <a:xfrm>
            <a:off x="1592380" y="1922147"/>
            <a:ext cx="3769328"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545555"/>
                </a:solidFill>
                <a:latin typeface="Arial" pitchFamily="34" charset="0"/>
                <a:ea typeface="MS PGothic" pitchFamily="34" charset="-128"/>
              </a:defRPr>
            </a:lvl1pPr>
            <a:lvl2pPr marL="742950" indent="-285750" eaLnBrk="0" hangingPunct="0">
              <a:defRPr sz="2000">
                <a:solidFill>
                  <a:srgbClr val="545555"/>
                </a:solidFill>
                <a:latin typeface="Arial" pitchFamily="34" charset="0"/>
                <a:ea typeface="MS PGothic" pitchFamily="34" charset="-128"/>
              </a:defRPr>
            </a:lvl2pPr>
            <a:lvl3pPr marL="1143000" indent="-228600" eaLnBrk="0" hangingPunct="0">
              <a:defRPr sz="2000">
                <a:solidFill>
                  <a:srgbClr val="545555"/>
                </a:solidFill>
                <a:latin typeface="Arial" pitchFamily="34" charset="0"/>
                <a:ea typeface="MS PGothic" pitchFamily="34" charset="-128"/>
              </a:defRPr>
            </a:lvl3pPr>
            <a:lvl4pPr marL="1600200" indent="-228600" eaLnBrk="0" hangingPunct="0">
              <a:defRPr sz="2000">
                <a:solidFill>
                  <a:srgbClr val="545555"/>
                </a:solidFill>
                <a:latin typeface="Arial" pitchFamily="34" charset="0"/>
                <a:ea typeface="MS PGothic" pitchFamily="34" charset="-128"/>
              </a:defRPr>
            </a:lvl4pPr>
            <a:lvl5pPr marL="2057400" indent="-228600" eaLnBrk="0" hangingPunct="0">
              <a:defRPr sz="2000">
                <a:solidFill>
                  <a:srgbClr val="545555"/>
                </a:solidFill>
                <a:latin typeface="Arial" pitchFamily="34" charset="0"/>
                <a:ea typeface="MS PGothic" pitchFamily="34" charset="-128"/>
              </a:defRPr>
            </a:lvl5pPr>
            <a:lvl6pPr marL="2514600" indent="-228600" eaLnBrk="0" fontAlgn="base" hangingPunct="0">
              <a:spcBef>
                <a:spcPct val="0"/>
              </a:spcBef>
              <a:spcAft>
                <a:spcPct val="0"/>
              </a:spcAft>
              <a:defRPr sz="2000">
                <a:solidFill>
                  <a:srgbClr val="545555"/>
                </a:solidFill>
                <a:latin typeface="Arial" pitchFamily="34" charset="0"/>
                <a:ea typeface="MS PGothic" pitchFamily="34" charset="-128"/>
              </a:defRPr>
            </a:lvl6pPr>
            <a:lvl7pPr marL="2971800" indent="-228600" eaLnBrk="0" fontAlgn="base" hangingPunct="0">
              <a:spcBef>
                <a:spcPct val="0"/>
              </a:spcBef>
              <a:spcAft>
                <a:spcPct val="0"/>
              </a:spcAft>
              <a:defRPr sz="2000">
                <a:solidFill>
                  <a:srgbClr val="545555"/>
                </a:solidFill>
                <a:latin typeface="Arial" pitchFamily="34" charset="0"/>
                <a:ea typeface="MS PGothic" pitchFamily="34" charset="-128"/>
              </a:defRPr>
            </a:lvl7pPr>
            <a:lvl8pPr marL="3429000" indent="-228600" eaLnBrk="0" fontAlgn="base" hangingPunct="0">
              <a:spcBef>
                <a:spcPct val="0"/>
              </a:spcBef>
              <a:spcAft>
                <a:spcPct val="0"/>
              </a:spcAft>
              <a:defRPr sz="2000">
                <a:solidFill>
                  <a:srgbClr val="545555"/>
                </a:solidFill>
                <a:latin typeface="Arial" pitchFamily="34" charset="0"/>
                <a:ea typeface="MS PGothic" pitchFamily="34" charset="-128"/>
              </a:defRPr>
            </a:lvl8pPr>
            <a:lvl9pPr marL="3886200" indent="-228600" eaLnBrk="0" fontAlgn="base" hangingPunct="0">
              <a:spcBef>
                <a:spcPct val="0"/>
              </a:spcBef>
              <a:spcAft>
                <a:spcPct val="0"/>
              </a:spcAft>
              <a:defRPr sz="2000">
                <a:solidFill>
                  <a:srgbClr val="545555"/>
                </a:solidFill>
                <a:latin typeface="Arial" pitchFamily="34" charset="0"/>
                <a:ea typeface="MS PGothic" pitchFamily="34" charset="-128"/>
              </a:defRPr>
            </a:lvl9pPr>
          </a:lstStyle>
          <a:p>
            <a:pPr marR="0">
              <a:spcBef>
                <a:spcPts val="0"/>
              </a:spcBef>
              <a:spcAft>
                <a:spcPts val="0"/>
              </a:spcAft>
            </a:pPr>
            <a:r>
              <a:rPr lang="en-US" sz="2200" b="1" dirty="0">
                <a:solidFill>
                  <a:schemeClr val="tx1"/>
                </a:solidFill>
                <a:latin typeface="Source Sans Pro" panose="020B0503030403020204" pitchFamily="34" charset="0"/>
                <a:ea typeface="Source Sans Pro" panose="020B0503030403020204" pitchFamily="34" charset="0"/>
              </a:rPr>
              <a:t>Sign up for our newsletter:</a:t>
            </a:r>
          </a:p>
          <a:p>
            <a:pPr marR="0">
              <a:spcBef>
                <a:spcPts val="0"/>
              </a:spcBef>
              <a:spcAft>
                <a:spcPts val="0"/>
              </a:spcAft>
            </a:pPr>
            <a:r>
              <a:rPr lang="en-US" sz="2200" dirty="0">
                <a:solidFill>
                  <a:schemeClr val="tx1"/>
                </a:solidFill>
                <a:latin typeface="Source Sans Pro" panose="020B0503030403020204" pitchFamily="34" charset="0"/>
                <a:ea typeface="Source Sans Pro" panose="020B0503030403020204" pitchFamily="34" charset="0"/>
              </a:rPr>
              <a:t> </a:t>
            </a:r>
            <a:r>
              <a:rPr lang="en-US" sz="2200" dirty="0">
                <a:solidFill>
                  <a:srgbClr val="007EB4"/>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www.sba.gov/updates</a:t>
            </a:r>
            <a:r>
              <a:rPr lang="en-US" sz="2200" dirty="0">
                <a:solidFill>
                  <a:srgbClr val="007EB4"/>
                </a:solidFill>
                <a:latin typeface="Source Sans Pro" panose="020B0503030403020204" pitchFamily="34" charset="0"/>
                <a:ea typeface="Source Sans Pro" panose="020B0503030403020204" pitchFamily="34" charset="0"/>
              </a:rPr>
              <a:t> </a:t>
            </a:r>
          </a:p>
          <a:p>
            <a:pPr marR="0">
              <a:spcBef>
                <a:spcPts val="0"/>
              </a:spcBef>
              <a:spcAft>
                <a:spcPts val="0"/>
              </a:spcAft>
            </a:pPr>
            <a:endParaRPr lang="en-US" sz="2200" b="1" dirty="0">
              <a:solidFill>
                <a:schemeClr val="tx1"/>
              </a:solidFill>
              <a:latin typeface="Source Sans Pro" panose="020B0503030403020204" pitchFamily="34" charset="0"/>
              <a:ea typeface="Source Sans Pro" panose="020B0503030403020204" pitchFamily="34" charset="0"/>
            </a:endParaRPr>
          </a:p>
          <a:p>
            <a:pPr marR="0">
              <a:spcBef>
                <a:spcPts val="0"/>
              </a:spcBef>
              <a:spcAft>
                <a:spcPts val="0"/>
              </a:spcAft>
            </a:pPr>
            <a:r>
              <a:rPr lang="en-US" sz="2200" b="1" dirty="0">
                <a:solidFill>
                  <a:schemeClr val="tx1"/>
                </a:solidFill>
                <a:latin typeface="Source Sans Pro" panose="020B0503030403020204" pitchFamily="34" charset="0"/>
                <a:ea typeface="Source Sans Pro" panose="020B0503030403020204" pitchFamily="34" charset="0"/>
              </a:rPr>
              <a:t>Follow us on Twitter:</a:t>
            </a:r>
          </a:p>
          <a:p>
            <a:pPr marR="0">
              <a:spcBef>
                <a:spcPts val="0"/>
              </a:spcBef>
              <a:spcAft>
                <a:spcPts val="0"/>
              </a:spcAft>
            </a:pPr>
            <a:r>
              <a:rPr lang="en-US" sz="2200" dirty="0">
                <a:solidFill>
                  <a:schemeClr val="tx1"/>
                </a:solidFill>
                <a:latin typeface="Source Sans Pro" panose="020B0503030403020204" pitchFamily="34" charset="0"/>
                <a:ea typeface="Source Sans Pro" panose="020B0503030403020204" pitchFamily="34" charset="0"/>
                <a:hlinkClick r:id="rId5"/>
              </a:rPr>
              <a:t>@sba_Minnesota</a:t>
            </a:r>
            <a:endParaRPr lang="en-US" sz="2200" dirty="0">
              <a:solidFill>
                <a:schemeClr val="tx1"/>
              </a:solidFill>
              <a:latin typeface="Source Sans Pro" panose="020B0503030403020204" pitchFamily="34" charset="0"/>
              <a:ea typeface="Source Sans Pro" panose="020B0503030403020204" pitchFamily="34" charset="0"/>
            </a:endParaRPr>
          </a:p>
          <a:p>
            <a:pPr marR="0">
              <a:spcBef>
                <a:spcPts val="0"/>
              </a:spcBef>
              <a:spcAft>
                <a:spcPts val="0"/>
              </a:spcAft>
            </a:pPr>
            <a:endParaRPr lang="en-US" sz="2200" b="1" dirty="0">
              <a:solidFill>
                <a:schemeClr val="tx1"/>
              </a:solidFill>
              <a:latin typeface="Source Sans Pro" panose="020B0503030403020204" pitchFamily="34" charset="0"/>
              <a:ea typeface="Source Sans Pro" panose="020B0503030403020204" pitchFamily="34" charset="0"/>
            </a:endParaRPr>
          </a:p>
          <a:p>
            <a:pPr marR="0">
              <a:spcBef>
                <a:spcPts val="0"/>
              </a:spcBef>
              <a:spcAft>
                <a:spcPts val="0"/>
              </a:spcAft>
            </a:pPr>
            <a:r>
              <a:rPr lang="en-US" sz="2200" b="1" dirty="0">
                <a:solidFill>
                  <a:schemeClr val="tx1"/>
                </a:solidFill>
                <a:latin typeface="Source Sans Pro" panose="020B0503030403020204" pitchFamily="34" charset="0"/>
                <a:ea typeface="Source Sans Pro" panose="020B0503030403020204" pitchFamily="34" charset="0"/>
              </a:rPr>
              <a:t>Find us on LinkedIn:</a:t>
            </a:r>
          </a:p>
          <a:p>
            <a:pPr marR="0">
              <a:spcBef>
                <a:spcPts val="0"/>
              </a:spcBef>
              <a:spcAft>
                <a:spcPts val="0"/>
              </a:spcAft>
            </a:pPr>
            <a:r>
              <a:rPr lang="en-US" sz="2200" dirty="0">
                <a:solidFill>
                  <a:schemeClr val="tx1"/>
                </a:solidFill>
                <a:latin typeface="Source Sans Pro" panose="020B0503030403020204" pitchFamily="34" charset="0"/>
                <a:ea typeface="Source Sans Pro" panose="020B0503030403020204" pitchFamily="34" charset="0"/>
                <a:hlinkClick r:id="rId6"/>
              </a:rPr>
              <a:t>SBA Minnesota District Office</a:t>
            </a:r>
            <a:endParaRPr lang="en-US" sz="2200" dirty="0">
              <a:solidFill>
                <a:schemeClr val="tx1"/>
              </a:solidFill>
              <a:latin typeface="Source Sans Pro" panose="020B0503030403020204" pitchFamily="34" charset="0"/>
              <a:ea typeface="Source Sans Pro" panose="020B0503030403020204" pitchFamily="34" charset="0"/>
            </a:endParaRPr>
          </a:p>
          <a:p>
            <a:pPr marR="0">
              <a:spcBef>
                <a:spcPts val="0"/>
              </a:spcBef>
              <a:spcAft>
                <a:spcPts val="0"/>
              </a:spcAft>
            </a:pPr>
            <a:endParaRPr lang="en-US" sz="2200" b="1" dirty="0">
              <a:solidFill>
                <a:schemeClr val="tx1"/>
              </a:solidFill>
              <a:latin typeface="Source Sans Pro" panose="020B0503030403020204" pitchFamily="34" charset="0"/>
              <a:ea typeface="Source Sans Pro" panose="020B0503030403020204" pitchFamily="34" charset="0"/>
            </a:endParaRPr>
          </a:p>
          <a:p>
            <a:pPr marR="0">
              <a:spcBef>
                <a:spcPts val="0"/>
              </a:spcBef>
              <a:spcAft>
                <a:spcPts val="0"/>
              </a:spcAft>
            </a:pPr>
            <a:r>
              <a:rPr lang="en-US" sz="2200" b="1" dirty="0">
                <a:solidFill>
                  <a:schemeClr val="tx1"/>
                </a:solidFill>
                <a:latin typeface="Source Sans Pro" panose="020B0503030403020204" pitchFamily="34" charset="0"/>
                <a:ea typeface="Source Sans Pro" panose="020B0503030403020204" pitchFamily="34" charset="0"/>
              </a:rPr>
              <a:t>SBA Minnesota website: </a:t>
            </a:r>
          </a:p>
          <a:p>
            <a:pPr marR="0">
              <a:spcBef>
                <a:spcPts val="0"/>
              </a:spcBef>
              <a:spcAft>
                <a:spcPts val="0"/>
              </a:spcAft>
            </a:pPr>
            <a:r>
              <a:rPr lang="en-US" sz="2200" dirty="0">
                <a:solidFill>
                  <a:schemeClr val="tx1"/>
                </a:solidFill>
                <a:latin typeface="Source Sans Pro" panose="020B0503030403020204" pitchFamily="34" charset="0"/>
                <a:ea typeface="Source Sans Pro" panose="020B0503030403020204" pitchFamily="34" charset="0"/>
              </a:rPr>
              <a:t> </a:t>
            </a:r>
            <a:r>
              <a:rPr lang="en-US" sz="2200" dirty="0">
                <a:hlinkClick r:id="rId7"/>
              </a:rPr>
              <a:t>www.sba.gov/mn</a:t>
            </a:r>
            <a:endParaRPr lang="en-US" sz="2200" dirty="0"/>
          </a:p>
          <a:p>
            <a:pPr marR="0">
              <a:spcBef>
                <a:spcPts val="0"/>
              </a:spcBef>
              <a:spcAft>
                <a:spcPts val="0"/>
              </a:spcAft>
            </a:pPr>
            <a:endParaRPr lang="en-US" altLang="en-US" sz="2400" dirty="0">
              <a:solidFill>
                <a:srgbClr val="000000"/>
              </a:solidFill>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1783465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9DD720-B3FC-44A6-8E35-FB4548656847}"/>
              </a:ext>
            </a:extLst>
          </p:cNvPr>
          <p:cNvSpPr>
            <a:spLocks noGrp="1"/>
          </p:cNvSpPr>
          <p:nvPr>
            <p:ph type="ctrTitle"/>
          </p:nvPr>
        </p:nvSpPr>
        <p:spPr/>
        <p:txBody>
          <a:bodyPr/>
          <a:lstStyle/>
          <a:p>
            <a:r>
              <a:rPr lang="en-US" dirty="0"/>
              <a:t>How are we doing?</a:t>
            </a:r>
            <a:br>
              <a:rPr lang="en-US" dirty="0"/>
            </a:br>
            <a:r>
              <a:rPr lang="en-US" sz="2475" b="0" dirty="0">
                <a:solidFill>
                  <a:srgbClr val="FF0000"/>
                </a:solidFill>
              </a:rPr>
              <a:t>Please take a minute to let us know</a:t>
            </a:r>
            <a:endParaRPr lang="en-US" b="0" dirty="0">
              <a:solidFill>
                <a:srgbClr val="FF0000"/>
              </a:solidFill>
            </a:endParaRPr>
          </a:p>
        </p:txBody>
      </p:sp>
      <p:sp>
        <p:nvSpPr>
          <p:cNvPr id="6" name="Subtitle 5">
            <a:extLst>
              <a:ext uri="{FF2B5EF4-FFF2-40B4-BE49-F238E27FC236}">
                <a16:creationId xmlns:a16="http://schemas.microsoft.com/office/drawing/2014/main" id="{F984948C-05E0-4295-8D6D-94803B8DE213}"/>
              </a:ext>
            </a:extLst>
          </p:cNvPr>
          <p:cNvSpPr>
            <a:spLocks noGrp="1"/>
          </p:cNvSpPr>
          <p:nvPr>
            <p:ph type="subTitle" idx="1"/>
          </p:nvPr>
        </p:nvSpPr>
        <p:spPr/>
        <p:txBody>
          <a:bodyPr/>
          <a:lstStyle/>
          <a:p>
            <a:endParaRPr lang="en-US"/>
          </a:p>
        </p:txBody>
      </p:sp>
      <p:sp>
        <p:nvSpPr>
          <p:cNvPr id="7" name="Text Placeholder 6">
            <a:extLst>
              <a:ext uri="{FF2B5EF4-FFF2-40B4-BE49-F238E27FC236}">
                <a16:creationId xmlns:a16="http://schemas.microsoft.com/office/drawing/2014/main" id="{D7DE098E-0DED-4311-9E69-F40CD82DF30A}"/>
              </a:ext>
            </a:extLst>
          </p:cNvPr>
          <p:cNvSpPr>
            <a:spLocks noGrp="1"/>
          </p:cNvSpPr>
          <p:nvPr>
            <p:ph type="body" sz="quarter" idx="10"/>
          </p:nvPr>
        </p:nvSpPr>
        <p:spPr/>
        <p:txBody>
          <a:bodyPr/>
          <a:lstStyle/>
          <a:p>
            <a:r>
              <a:rPr lang="en-US" dirty="0">
                <a:hlinkClick r:id="rId2"/>
              </a:rPr>
              <a:t>www.sba.gov/feedback</a:t>
            </a:r>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860F9C29-0A3B-4A65-BEEE-B241670E6180}"/>
              </a:ext>
            </a:extLst>
          </p:cNvPr>
          <p:cNvSpPr>
            <a:spLocks noGrp="1"/>
          </p:cNvSpPr>
          <p:nvPr>
            <p:ph type="sldNum" sz="quarter" idx="4294967295"/>
          </p:nvPr>
        </p:nvSpPr>
        <p:spPr>
          <a:xfrm>
            <a:off x="7981950" y="4984553"/>
            <a:ext cx="1543050" cy="205383"/>
          </a:xfrm>
        </p:spPr>
        <p:txBody>
          <a:bodyPr/>
          <a:lstStyle/>
          <a:p>
            <a:fld id="{B1AB44B9-F1EC-4F4B-88D4-413245C9CD3E}" type="slidenum">
              <a:rPr lang="en-US" smtClean="0"/>
              <a:t>27</a:t>
            </a:fld>
            <a:endParaRPr lang="en-US"/>
          </a:p>
        </p:txBody>
      </p:sp>
      <p:pic>
        <p:nvPicPr>
          <p:cNvPr id="9" name="Picture 8">
            <a:extLst>
              <a:ext uri="{FF2B5EF4-FFF2-40B4-BE49-F238E27FC236}">
                <a16:creationId xmlns:a16="http://schemas.microsoft.com/office/drawing/2014/main" id="{BA293552-1547-43CD-B300-E426BE58424F}"/>
              </a:ext>
            </a:extLst>
          </p:cNvPr>
          <p:cNvPicPr>
            <a:picLocks noChangeAspect="1"/>
          </p:cNvPicPr>
          <p:nvPr/>
        </p:nvPicPr>
        <p:blipFill rotWithShape="1">
          <a:blip r:embed="rId3"/>
          <a:srcRect l="2540" t="7550" r="5774" b="2710"/>
          <a:stretch/>
        </p:blipFill>
        <p:spPr>
          <a:xfrm>
            <a:off x="5690893" y="4268626"/>
            <a:ext cx="810214" cy="819746"/>
          </a:xfrm>
          <a:prstGeom prst="rect">
            <a:avLst/>
          </a:prstGeom>
        </p:spPr>
      </p:pic>
    </p:spTree>
    <p:extLst>
      <p:ext uri="{BB962C8B-B14F-4D97-AF65-F5344CB8AC3E}">
        <p14:creationId xmlns:p14="http://schemas.microsoft.com/office/powerpoint/2010/main" val="3419214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525280-26DF-FA11-F5DD-0930616B8293}"/>
              </a:ext>
            </a:extLst>
          </p:cNvPr>
          <p:cNvSpPr>
            <a:spLocks noGrp="1"/>
          </p:cNvSpPr>
          <p:nvPr>
            <p:ph type="sldNum" sz="quarter" idx="12"/>
          </p:nvPr>
        </p:nvSpPr>
        <p:spPr>
          <a:xfrm>
            <a:off x="9011213" y="6194300"/>
            <a:ext cx="2743200" cy="365125"/>
          </a:xfrm>
        </p:spPr>
        <p:txBody>
          <a:bodyPr/>
          <a:lstStyle/>
          <a:p>
            <a:fld id="{B1AB44B9-F1EC-4F4B-88D4-413245C9CD3E}" type="slidenum">
              <a:rPr lang="en-US" smtClean="0"/>
              <a:t>3</a:t>
            </a:fld>
            <a:endParaRPr lang="en-US"/>
          </a:p>
        </p:txBody>
      </p:sp>
      <p:sp>
        <p:nvSpPr>
          <p:cNvPr id="11" name="TextBox 10">
            <a:extLst>
              <a:ext uri="{FF2B5EF4-FFF2-40B4-BE49-F238E27FC236}">
                <a16:creationId xmlns:a16="http://schemas.microsoft.com/office/drawing/2014/main" id="{617B33F0-60EF-0FA0-F443-DF7389C42D32}"/>
              </a:ext>
            </a:extLst>
          </p:cNvPr>
          <p:cNvSpPr txBox="1"/>
          <p:nvPr/>
        </p:nvSpPr>
        <p:spPr>
          <a:xfrm>
            <a:off x="1950322" y="5655684"/>
            <a:ext cx="8189754" cy="369332"/>
          </a:xfrm>
          <a:prstGeom prst="rect">
            <a:avLst/>
          </a:prstGeom>
          <a:noFill/>
        </p:spPr>
        <p:txBody>
          <a:bodyPr wrap="square">
            <a:spAutoFit/>
          </a:bodyPr>
          <a:lstStyle/>
          <a:p>
            <a:pPr algn="ctr"/>
            <a:r>
              <a:rPr lang="en-US" dirty="0">
                <a:solidFill>
                  <a:schemeClr val="bg2"/>
                </a:solidFill>
                <a:hlinkClick r:id="rId3">
                  <a:extLst>
                    <a:ext uri="{A12FA001-AC4F-418D-AE19-62706E023703}">
                      <ahyp:hlinkClr xmlns:ahyp="http://schemas.microsoft.com/office/drawing/2018/hyperlinkcolor" val="tx"/>
                    </a:ext>
                  </a:extLst>
                </a:hlinkClick>
              </a:rPr>
              <a:t>SBA's Office of Advocacy – SBA's Office of Advocacy – https://advocacy.sba.gov/</a:t>
            </a:r>
            <a:endParaRPr lang="en-US" dirty="0">
              <a:solidFill>
                <a:schemeClr val="bg2"/>
              </a:solidFill>
            </a:endParaRPr>
          </a:p>
        </p:txBody>
      </p:sp>
      <p:pic>
        <p:nvPicPr>
          <p:cNvPr id="3" name="Picture 2">
            <a:extLst>
              <a:ext uri="{FF2B5EF4-FFF2-40B4-BE49-F238E27FC236}">
                <a16:creationId xmlns:a16="http://schemas.microsoft.com/office/drawing/2014/main" id="{F46383A5-7216-6F21-A9C4-B9FBCBADADE3}"/>
              </a:ext>
            </a:extLst>
          </p:cNvPr>
          <p:cNvPicPr>
            <a:picLocks noChangeAspect="1"/>
          </p:cNvPicPr>
          <p:nvPr/>
        </p:nvPicPr>
        <p:blipFill>
          <a:blip r:embed="rId4"/>
          <a:stretch>
            <a:fillRect/>
          </a:stretch>
        </p:blipFill>
        <p:spPr>
          <a:xfrm>
            <a:off x="2124075" y="512847"/>
            <a:ext cx="7943850" cy="1200150"/>
          </a:xfrm>
          <a:prstGeom prst="rect">
            <a:avLst/>
          </a:prstGeom>
        </p:spPr>
      </p:pic>
      <p:pic>
        <p:nvPicPr>
          <p:cNvPr id="5" name="Picture 4" descr="Chart, bar chart&#10;&#10;Description automatically generated">
            <a:extLst>
              <a:ext uri="{FF2B5EF4-FFF2-40B4-BE49-F238E27FC236}">
                <a16:creationId xmlns:a16="http://schemas.microsoft.com/office/drawing/2014/main" id="{57214432-4725-AAFC-2156-8F43E05180FC}"/>
              </a:ext>
            </a:extLst>
          </p:cNvPr>
          <p:cNvPicPr>
            <a:picLocks noChangeAspect="1"/>
          </p:cNvPicPr>
          <p:nvPr/>
        </p:nvPicPr>
        <p:blipFill>
          <a:blip r:embed="rId5"/>
          <a:stretch>
            <a:fillRect/>
          </a:stretch>
        </p:blipFill>
        <p:spPr>
          <a:xfrm>
            <a:off x="886076" y="1953126"/>
            <a:ext cx="4905375" cy="3352800"/>
          </a:xfrm>
          <a:prstGeom prst="rect">
            <a:avLst/>
          </a:prstGeom>
        </p:spPr>
      </p:pic>
      <p:pic>
        <p:nvPicPr>
          <p:cNvPr id="6" name="Picture 5">
            <a:extLst>
              <a:ext uri="{FF2B5EF4-FFF2-40B4-BE49-F238E27FC236}">
                <a16:creationId xmlns:a16="http://schemas.microsoft.com/office/drawing/2014/main" id="{D77CB05D-FE6C-134F-67E8-7A61ABF540E5}"/>
              </a:ext>
            </a:extLst>
          </p:cNvPr>
          <p:cNvPicPr>
            <a:picLocks noChangeAspect="1"/>
          </p:cNvPicPr>
          <p:nvPr/>
        </p:nvPicPr>
        <p:blipFill>
          <a:blip r:embed="rId6"/>
          <a:stretch>
            <a:fillRect/>
          </a:stretch>
        </p:blipFill>
        <p:spPr>
          <a:xfrm>
            <a:off x="6162675" y="1951121"/>
            <a:ext cx="5962650" cy="2895600"/>
          </a:xfrm>
          <a:prstGeom prst="rect">
            <a:avLst/>
          </a:prstGeom>
        </p:spPr>
      </p:pic>
    </p:spTree>
    <p:extLst>
      <p:ext uri="{BB962C8B-B14F-4D97-AF65-F5344CB8AC3E}">
        <p14:creationId xmlns:p14="http://schemas.microsoft.com/office/powerpoint/2010/main" val="3042912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98C1AD-F41F-C217-C227-F3F365ED8B0D}"/>
              </a:ext>
            </a:extLst>
          </p:cNvPr>
          <p:cNvSpPr/>
          <p:nvPr/>
        </p:nvSpPr>
        <p:spPr>
          <a:xfrm>
            <a:off x="0" y="0"/>
            <a:ext cx="12192000" cy="6858000"/>
          </a:xfrm>
          <a:prstGeom prst="rect">
            <a:avLst/>
          </a:prstGeom>
          <a:solidFill>
            <a:srgbClr val="D2E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AI-generated content may be incorrect.">
            <a:extLst>
              <a:ext uri="{FF2B5EF4-FFF2-40B4-BE49-F238E27FC236}">
                <a16:creationId xmlns:a16="http://schemas.microsoft.com/office/drawing/2014/main" id="{15F68AEF-E240-89AF-A886-5DBBB74FD8D2}"/>
              </a:ext>
            </a:extLst>
          </p:cNvPr>
          <p:cNvPicPr>
            <a:picLocks noChangeAspect="1"/>
          </p:cNvPicPr>
          <p:nvPr/>
        </p:nvPicPr>
        <p:blipFill>
          <a:blip r:embed="rId2"/>
          <a:stretch>
            <a:fillRect/>
          </a:stretch>
        </p:blipFill>
        <p:spPr>
          <a:xfrm>
            <a:off x="5047864" y="258015"/>
            <a:ext cx="3088969" cy="847922"/>
          </a:xfrm>
          <a:prstGeom prst="rect">
            <a:avLst/>
          </a:prstGeom>
        </p:spPr>
      </p:pic>
      <p:sp>
        <p:nvSpPr>
          <p:cNvPr id="2" name="Title 1">
            <a:extLst>
              <a:ext uri="{FF2B5EF4-FFF2-40B4-BE49-F238E27FC236}">
                <a16:creationId xmlns:a16="http://schemas.microsoft.com/office/drawing/2014/main" id="{8FECC169-0CE9-2F0C-D8B5-98E2EDFB9767}"/>
              </a:ext>
            </a:extLst>
          </p:cNvPr>
          <p:cNvSpPr>
            <a:spLocks noGrp="1"/>
          </p:cNvSpPr>
          <p:nvPr>
            <p:ph type="ctrTitle"/>
          </p:nvPr>
        </p:nvSpPr>
        <p:spPr>
          <a:xfrm>
            <a:off x="0" y="2070050"/>
            <a:ext cx="12192000" cy="3327500"/>
          </a:xfrm>
        </p:spPr>
        <p:txBody>
          <a:bodyPr>
            <a:normAutofit fontScale="90000"/>
          </a:bodyPr>
          <a:lstStyle/>
          <a:p>
            <a:pPr>
              <a:lnSpc>
                <a:spcPct val="100000"/>
              </a:lnSpc>
              <a:spcAft>
                <a:spcPts val="1800"/>
              </a:spcAft>
            </a:pPr>
            <a:r>
              <a:rPr lang="en-US" spc="0" dirty="0"/>
              <a:t>FY 25 </a:t>
            </a:r>
            <a:br>
              <a:rPr lang="en-US" spc="0" dirty="0"/>
            </a:br>
            <a:r>
              <a:rPr lang="en-US" spc="0" dirty="0"/>
              <a:t>AWARDS, EVENTS, AND ACCOMPLISHMENTS</a:t>
            </a:r>
          </a:p>
        </p:txBody>
      </p:sp>
    </p:spTree>
    <p:extLst>
      <p:ext uri="{BB962C8B-B14F-4D97-AF65-F5344CB8AC3E}">
        <p14:creationId xmlns:p14="http://schemas.microsoft.com/office/powerpoint/2010/main" val="4182207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4AB6B-645A-98F8-ADAE-756D8A8398B0}"/>
              </a:ext>
            </a:extLst>
          </p:cNvPr>
          <p:cNvSpPr>
            <a:spLocks noGrp="1"/>
          </p:cNvSpPr>
          <p:nvPr>
            <p:ph type="title"/>
          </p:nvPr>
        </p:nvSpPr>
        <p:spPr/>
        <p:txBody>
          <a:bodyPr>
            <a:normAutofit fontScale="90000"/>
          </a:bodyPr>
          <a:lstStyle/>
          <a:p>
            <a:pPr>
              <a:spcBef>
                <a:spcPts val="0"/>
              </a:spcBef>
            </a:pPr>
            <a:r>
              <a:rPr lang="en-US" sz="4000" spc="0" dirty="0">
                <a:solidFill>
                  <a:srgbClr val="007DBC"/>
                </a:solidFill>
                <a:latin typeface="Source Sans Pro" panose="020B0503030403020204" pitchFamily="34" charset="0"/>
                <a:ea typeface="Times New Roman" panose="02020603050405020304" pitchFamily="18" charset="0"/>
                <a:cs typeface="Calibri" panose="020F0502020204030204" pitchFamily="34" charset="0"/>
              </a:rPr>
              <a:t>Meet SBA’s Minnesota 2025 NSBW Award Winners!</a:t>
            </a:r>
            <a:endParaRPr lang="en-US" spc="0" dirty="0">
              <a:effectLst/>
              <a:latin typeface="Calibri" panose="020F0502020204030204" pitchFamily="34" charset="0"/>
              <a:ea typeface="Aptos" panose="020B0004020202020204" pitchFamily="34" charset="0"/>
            </a:endParaRPr>
          </a:p>
        </p:txBody>
      </p:sp>
      <p:sp>
        <p:nvSpPr>
          <p:cNvPr id="3" name="Slide Number Placeholder 2">
            <a:extLst>
              <a:ext uri="{FF2B5EF4-FFF2-40B4-BE49-F238E27FC236}">
                <a16:creationId xmlns:a16="http://schemas.microsoft.com/office/drawing/2014/main" id="{FEA61F6B-2DCA-FC1F-A71C-31D1390D0993}"/>
              </a:ext>
            </a:extLst>
          </p:cNvPr>
          <p:cNvSpPr>
            <a:spLocks noGrp="1"/>
          </p:cNvSpPr>
          <p:nvPr>
            <p:ph type="sldNum" sz="quarter" idx="12"/>
          </p:nvPr>
        </p:nvSpPr>
        <p:spPr/>
        <p:txBody>
          <a:bodyPr/>
          <a:lstStyle/>
          <a:p>
            <a:fld id="{B1AB44B9-F1EC-4F4B-88D4-413245C9CD3E}" type="slidenum">
              <a:rPr lang="en-US" smtClean="0"/>
              <a:t>5</a:t>
            </a:fld>
            <a:endParaRPr lang="en-US"/>
          </a:p>
        </p:txBody>
      </p:sp>
      <p:sp>
        <p:nvSpPr>
          <p:cNvPr id="5" name="TextBox 4">
            <a:extLst>
              <a:ext uri="{FF2B5EF4-FFF2-40B4-BE49-F238E27FC236}">
                <a16:creationId xmlns:a16="http://schemas.microsoft.com/office/drawing/2014/main" id="{6F89996E-F547-FEC9-6C24-C0F1898ADE8E}"/>
              </a:ext>
            </a:extLst>
          </p:cNvPr>
          <p:cNvSpPr txBox="1"/>
          <p:nvPr/>
        </p:nvSpPr>
        <p:spPr>
          <a:xfrm>
            <a:off x="195550" y="1110668"/>
            <a:ext cx="5687457" cy="6463308"/>
          </a:xfrm>
          <a:prstGeom prst="rect">
            <a:avLst/>
          </a:prstGeom>
          <a:noFill/>
        </p:spPr>
        <p:txBody>
          <a:bodyPr wrap="square">
            <a:spAutoFit/>
          </a:bodyPr>
          <a:lstStyle/>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Aptos" panose="020B0004020202020204" pitchFamily="34" charset="0"/>
            </a:endParaRPr>
          </a:p>
          <a:p>
            <a:pPr algn="ctr"/>
            <a:r>
              <a:rPr lang="en-US" sz="1800" dirty="0">
                <a:effectLst/>
                <a:latin typeface="Source Sans Pro" panose="020B0503030403020204" pitchFamily="34" charset="0"/>
                <a:ea typeface="Times New Roman" panose="02020603050405020304" pitchFamily="18" charset="0"/>
              </a:rPr>
              <a:t> </a:t>
            </a:r>
            <a:r>
              <a:rPr lang="en-US" b="1" dirty="0">
                <a:latin typeface="Source Sans Pro" panose="020B0503030403020204" pitchFamily="34" charset="0"/>
                <a:ea typeface="Source Sans Pro" panose="020B0503030403020204" pitchFamily="34" charset="0"/>
                <a:cs typeface="Calibri" panose="020F0502020204030204" pitchFamily="34" charset="0"/>
              </a:rPr>
              <a:t>Small Business of the Year</a:t>
            </a:r>
            <a:br>
              <a:rPr lang="en-US" b="1" dirty="0">
                <a:latin typeface="Source Sans Pro" panose="020B0503030403020204" pitchFamily="34" charset="0"/>
                <a:ea typeface="Source Sans Pro" panose="020B0503030403020204" pitchFamily="34" charset="0"/>
                <a:cs typeface="Calibri" panose="020F0502020204030204" pitchFamily="34" charset="0"/>
              </a:rPr>
            </a:br>
            <a:r>
              <a:rPr lang="en-US" sz="1800" dirty="0">
                <a:effectLst/>
                <a:latin typeface="Source Sans Pro" panose="020B0503030403020204" pitchFamily="34" charset="0"/>
                <a:ea typeface="Source Sans Pro" panose="020B0503030403020204" pitchFamily="34" charset="0"/>
              </a:rPr>
              <a:t>Beth </a:t>
            </a:r>
            <a:r>
              <a:rPr lang="en-US" sz="1800" dirty="0" err="1">
                <a:effectLst/>
                <a:latin typeface="Source Sans Pro" panose="020B0503030403020204" pitchFamily="34" charset="0"/>
                <a:ea typeface="Source Sans Pro" panose="020B0503030403020204" pitchFamily="34" charset="0"/>
              </a:rPr>
              <a:t>Benike</a:t>
            </a:r>
            <a:r>
              <a:rPr lang="en-US" sz="1800" dirty="0">
                <a:effectLst/>
                <a:latin typeface="Source Sans Pro" panose="020B0503030403020204" pitchFamily="34" charset="0"/>
                <a:ea typeface="Source Sans Pro" panose="020B0503030403020204" pitchFamily="34" charset="0"/>
              </a:rPr>
              <a:t>, </a:t>
            </a:r>
            <a:r>
              <a:rPr lang="en-US" sz="1800" b="1" dirty="0">
                <a:effectLst/>
                <a:latin typeface="Source Sans Pro" panose="020B0503030403020204" pitchFamily="34" charset="0"/>
                <a:ea typeface="Source Sans Pro" panose="020B0503030403020204" pitchFamily="34" charset="0"/>
                <a:hlinkClick r:id="rId3"/>
              </a:rPr>
              <a:t>Busy Baby, LLC</a:t>
            </a:r>
            <a:r>
              <a:rPr lang="en-US" sz="1800" dirty="0">
                <a:effectLst/>
                <a:latin typeface="Source Sans Pro" panose="020B0503030403020204" pitchFamily="34" charset="0"/>
                <a:ea typeface="Source Sans Pro" panose="020B0503030403020204" pitchFamily="34" charset="0"/>
              </a:rPr>
              <a:t>, Oronoco, MN</a:t>
            </a:r>
          </a:p>
          <a:p>
            <a:pPr algn="ctr"/>
            <a:br>
              <a:rPr lang="es-MX" sz="1800" dirty="0">
                <a:effectLst/>
                <a:latin typeface="Source Sans Pro" panose="020B0503030403020204" pitchFamily="34" charset="0"/>
                <a:ea typeface="Source Sans Pro" panose="020B0503030403020204" pitchFamily="34" charset="0"/>
              </a:rPr>
            </a:br>
            <a:r>
              <a:rPr lang="en-US" b="1">
                <a:latin typeface="Source Sans Pro" panose="020B0503030403020204" pitchFamily="34" charset="0"/>
                <a:ea typeface="Source Sans Pro" panose="020B0503030403020204" pitchFamily="34" charset="0"/>
                <a:cs typeface="Calibri" panose="020F0502020204030204" pitchFamily="34" charset="0"/>
              </a:rPr>
              <a:t>Family-Owned </a:t>
            </a:r>
            <a:r>
              <a:rPr lang="en-US" b="1" dirty="0">
                <a:latin typeface="Source Sans Pro" panose="020B0503030403020204" pitchFamily="34" charset="0"/>
                <a:ea typeface="Source Sans Pro" panose="020B0503030403020204" pitchFamily="34" charset="0"/>
                <a:cs typeface="Calibri" panose="020F0502020204030204" pitchFamily="34" charset="0"/>
              </a:rPr>
              <a:t>Small Business of the Year</a:t>
            </a:r>
            <a:br>
              <a:rPr lang="es-MX" sz="1800" dirty="0">
                <a:effectLst/>
                <a:latin typeface="Source Sans Pro" panose="020B0503030403020204" pitchFamily="34" charset="0"/>
                <a:ea typeface="Source Sans Pro" panose="020B0503030403020204" pitchFamily="34" charset="0"/>
              </a:rPr>
            </a:br>
            <a:r>
              <a:rPr lang="es-MX" sz="1800" dirty="0">
                <a:effectLst/>
                <a:latin typeface="Source Sans Pro" panose="020B0503030403020204" pitchFamily="34" charset="0"/>
                <a:ea typeface="Source Sans Pro" panose="020B0503030403020204" pitchFamily="34" charset="0"/>
              </a:rPr>
              <a:t>Curtis, Anthony, Dean, &amp; Sharon </a:t>
            </a:r>
            <a:r>
              <a:rPr lang="es-MX" sz="1800" dirty="0" err="1">
                <a:effectLst/>
                <a:latin typeface="Source Sans Pro" panose="020B0503030403020204" pitchFamily="34" charset="0"/>
                <a:ea typeface="Source Sans Pro" panose="020B0503030403020204" pitchFamily="34" charset="0"/>
              </a:rPr>
              <a:t>Reichmann</a:t>
            </a:r>
            <a:r>
              <a:rPr lang="es-MX" sz="1800" dirty="0">
                <a:effectLst/>
                <a:latin typeface="Source Sans Pro" panose="020B0503030403020204" pitchFamily="34" charset="0"/>
                <a:ea typeface="Source Sans Pro" panose="020B0503030403020204" pitchFamily="34" charset="0"/>
              </a:rPr>
              <a:t>, </a:t>
            </a:r>
            <a:r>
              <a:rPr lang="es-MX" sz="1800" b="1" dirty="0" err="1">
                <a:effectLst/>
                <a:latin typeface="Source Sans Pro" panose="020B0503030403020204" pitchFamily="34" charset="0"/>
                <a:ea typeface="Source Sans Pro" panose="020B0503030403020204" pitchFamily="34" charset="0"/>
              </a:rPr>
              <a:t>Reichmann</a:t>
            </a:r>
            <a:r>
              <a:rPr lang="es-MX" sz="1800" b="1" dirty="0">
                <a:effectLst/>
                <a:latin typeface="Source Sans Pro" panose="020B0503030403020204" pitchFamily="34" charset="0"/>
                <a:ea typeface="Source Sans Pro" panose="020B0503030403020204" pitchFamily="34" charset="0"/>
              </a:rPr>
              <a:t> </a:t>
            </a:r>
            <a:r>
              <a:rPr lang="es-MX" sz="1800" b="1" dirty="0" err="1">
                <a:effectLst/>
                <a:latin typeface="Source Sans Pro" panose="020B0503030403020204" pitchFamily="34" charset="0"/>
                <a:ea typeface="Source Sans Pro" panose="020B0503030403020204" pitchFamily="34" charset="0"/>
              </a:rPr>
              <a:t>Cattle</a:t>
            </a:r>
            <a:r>
              <a:rPr lang="es-MX" sz="1800" b="1" dirty="0">
                <a:effectLst/>
                <a:latin typeface="Source Sans Pro" panose="020B0503030403020204" pitchFamily="34" charset="0"/>
                <a:ea typeface="Source Sans Pro" panose="020B0503030403020204" pitchFamily="34" charset="0"/>
              </a:rPr>
              <a:t> Company</a:t>
            </a:r>
            <a:r>
              <a:rPr lang="es-MX" sz="1800" dirty="0">
                <a:effectLst/>
                <a:latin typeface="Source Sans Pro" panose="020B0503030403020204" pitchFamily="34" charset="0"/>
                <a:ea typeface="Source Sans Pro" panose="020B0503030403020204" pitchFamily="34" charset="0"/>
              </a:rPr>
              <a:t>, LLC, Glenwood, MN</a:t>
            </a:r>
          </a:p>
          <a:p>
            <a:pPr algn="ctr"/>
            <a:br>
              <a:rPr lang="es-MX" sz="1800" dirty="0">
                <a:effectLst/>
                <a:latin typeface="Source Sans Pro" panose="020B0503030403020204" pitchFamily="34" charset="0"/>
                <a:ea typeface="Source Sans Pro" panose="020B0503030403020204" pitchFamily="34" charset="0"/>
              </a:rPr>
            </a:br>
            <a:r>
              <a:rPr lang="en-US" b="1" dirty="0">
                <a:latin typeface="Source Sans Pro" panose="020B0503030403020204" pitchFamily="34" charset="0"/>
                <a:ea typeface="Source Sans Pro" panose="020B0503030403020204" pitchFamily="34" charset="0"/>
                <a:cs typeface="Calibri" panose="020F0502020204030204" pitchFamily="34" charset="0"/>
              </a:rPr>
              <a:t>Veteran-Owned Small Business of the Year</a:t>
            </a:r>
            <a:br>
              <a:rPr lang="es-MX" b="1" dirty="0">
                <a:latin typeface="Source Sans Pro" panose="020B0503030403020204" pitchFamily="34" charset="0"/>
                <a:ea typeface="Source Sans Pro" panose="020B0503030403020204" pitchFamily="34" charset="0"/>
                <a:cs typeface="Calibri" panose="020F0502020204030204" pitchFamily="34" charset="0"/>
              </a:rPr>
            </a:br>
            <a:r>
              <a:rPr lang="en-US" sz="1800" dirty="0">
                <a:effectLst/>
                <a:latin typeface="Source Sans Pro" panose="020B0503030403020204" pitchFamily="34" charset="0"/>
                <a:ea typeface="Aptos" panose="020B0004020202020204" pitchFamily="34" charset="0"/>
                <a:cs typeface="Aptos" panose="020B0004020202020204" pitchFamily="34" charset="0"/>
              </a:rPr>
              <a:t>Jeffrey Anderson, </a:t>
            </a:r>
            <a:r>
              <a:rPr lang="en-US" sz="1800" b="1" u="none" strike="noStrike" dirty="0">
                <a:solidFill>
                  <a:srgbClr val="0000FF"/>
                </a:solidFill>
                <a:effectLst/>
                <a:latin typeface="Source Sans Pro" panose="020B0503030403020204" pitchFamily="34" charset="0"/>
                <a:ea typeface="Aptos" panose="020B0004020202020204" pitchFamily="34" charset="0"/>
                <a:cs typeface="Aptos" panose="020B0004020202020204" pitchFamily="34" charset="0"/>
                <a:hlinkClick r:id="rId4"/>
              </a:rPr>
              <a:t>ATEK Distribution</a:t>
            </a:r>
            <a:r>
              <a:rPr lang="en-US" sz="1800" dirty="0">
                <a:effectLst/>
                <a:latin typeface="Source Sans Pro" panose="020B0503030403020204" pitchFamily="34" charset="0"/>
                <a:ea typeface="Aptos" panose="020B0004020202020204" pitchFamily="34" charset="0"/>
                <a:cs typeface="Aptos" panose="020B0004020202020204" pitchFamily="34" charset="0"/>
              </a:rPr>
              <a:t>, Minneapolis, MN</a:t>
            </a:r>
          </a:p>
          <a:p>
            <a:pPr algn="ctr"/>
            <a:endParaRPr lang="en-US" b="1" dirty="0">
              <a:latin typeface="Source Sans Pro" panose="020B0503030403020204" pitchFamily="34" charset="0"/>
              <a:ea typeface="Source Sans Pro" panose="020B0503030403020204" pitchFamily="34" charset="0"/>
              <a:cs typeface="Calibri" panose="020F0502020204030204" pitchFamily="34" charset="0"/>
            </a:endParaRPr>
          </a:p>
          <a:p>
            <a:pPr algn="ctr"/>
            <a:r>
              <a:rPr lang="en-US" b="1" dirty="0">
                <a:latin typeface="Source Sans Pro" panose="020B0503030403020204" pitchFamily="34" charset="0"/>
                <a:ea typeface="Source Sans Pro" panose="020B0503030403020204" pitchFamily="34" charset="0"/>
                <a:cs typeface="Calibri" panose="020F0502020204030204" pitchFamily="34" charset="0"/>
              </a:rPr>
              <a:t>Young Entrepreneur of the Year</a:t>
            </a:r>
          </a:p>
          <a:p>
            <a:pPr algn="ctr"/>
            <a:r>
              <a:rPr lang="en-US" sz="1800" dirty="0">
                <a:effectLst/>
                <a:latin typeface="Source Sans Pro" panose="020B0503030403020204" pitchFamily="34" charset="0"/>
                <a:ea typeface="Times New Roman" panose="02020603050405020304" pitchFamily="18" charset="0"/>
                <a:cs typeface="Aptos" panose="020B0004020202020204" pitchFamily="34" charset="0"/>
              </a:rPr>
              <a:t>Brittany Howard, </a:t>
            </a:r>
            <a:r>
              <a:rPr lang="en-US" sz="1800" b="1" u="sng" dirty="0">
                <a:solidFill>
                  <a:srgbClr val="007EB4"/>
                </a:solidFill>
                <a:effectLst/>
                <a:latin typeface="Source Sans Pro" panose="020B0503030403020204" pitchFamily="34" charset="0"/>
                <a:ea typeface="Times New Roman" panose="02020603050405020304" pitchFamily="18" charset="0"/>
                <a:cs typeface="Aptos" panose="020B0004020202020204" pitchFamily="34" charset="0"/>
                <a:hlinkClick r:id="rId5">
                  <a:extLst>
                    <a:ext uri="{A12FA001-AC4F-418D-AE19-62706E023703}">
                      <ahyp:hlinkClr xmlns:ahyp="http://schemas.microsoft.com/office/drawing/2018/hyperlinkcolor" val="tx"/>
                    </a:ext>
                  </a:extLst>
                </a:hlinkClick>
              </a:rPr>
              <a:t>Victory Business Solutions</a:t>
            </a:r>
            <a:r>
              <a:rPr lang="en-US" sz="1800" dirty="0">
                <a:effectLst/>
                <a:latin typeface="Source Sans Pro" panose="020B0503030403020204" pitchFamily="34" charset="0"/>
                <a:ea typeface="Times New Roman" panose="02020603050405020304" pitchFamily="18" charset="0"/>
                <a:cs typeface="Aptos" panose="020B0004020202020204" pitchFamily="34" charset="0"/>
              </a:rPr>
              <a:t>, Minneapolis, MN</a:t>
            </a:r>
          </a:p>
          <a:p>
            <a:pPr algn="ctr"/>
            <a:endParaRPr lang="en-US" sz="1800" b="1" dirty="0">
              <a:effectLst/>
              <a:latin typeface="Source Sans Pro" panose="020B0503030403020204" pitchFamily="34" charset="0"/>
              <a:ea typeface="Source Sans Pro" panose="020B0503030403020204" pitchFamily="34" charset="0"/>
              <a:cs typeface="Calibri" panose="020F0502020204030204" pitchFamily="34" charset="0"/>
            </a:endParaRPr>
          </a:p>
          <a:p>
            <a:pPr algn="ctr"/>
            <a:r>
              <a:rPr lang="en-US" b="1" dirty="0">
                <a:latin typeface="Source Sans Pro" panose="020B0503030403020204" pitchFamily="34" charset="0"/>
                <a:ea typeface="Source Sans Pro" panose="020B0503030403020204" pitchFamily="34" charset="0"/>
                <a:cs typeface="Calibri" panose="020F0502020204030204" pitchFamily="34" charset="0"/>
              </a:rPr>
              <a:t>Woman-Owned Small Business of the Year</a:t>
            </a:r>
            <a:br>
              <a:rPr lang="es-MX" b="1" dirty="0">
                <a:latin typeface="Source Sans Pro" panose="020B0503030403020204" pitchFamily="34" charset="0"/>
                <a:ea typeface="Source Sans Pro" panose="020B0503030403020204" pitchFamily="34" charset="0"/>
                <a:cs typeface="Calibri" panose="020F0502020204030204" pitchFamily="34" charset="0"/>
              </a:rPr>
            </a:br>
            <a:r>
              <a:rPr lang="en-US" sz="1800" dirty="0">
                <a:effectLst/>
                <a:latin typeface="Source Sans Pro" panose="020B0503030403020204" pitchFamily="34" charset="0"/>
                <a:ea typeface="Times New Roman" panose="02020603050405020304" pitchFamily="18" charset="0"/>
                <a:cs typeface="Aptos" panose="020B0004020202020204" pitchFamily="34" charset="0"/>
              </a:rPr>
              <a:t>Donella Westphal, </a:t>
            </a:r>
            <a:r>
              <a:rPr lang="en-US" sz="1800" b="1" u="sng" dirty="0">
                <a:solidFill>
                  <a:srgbClr val="007EB4"/>
                </a:solidFill>
                <a:effectLst/>
                <a:latin typeface="Source Sans Pro" panose="020B0503030403020204" pitchFamily="34" charset="0"/>
                <a:ea typeface="Times New Roman" panose="02020603050405020304" pitchFamily="18" charset="0"/>
                <a:cs typeface="Aptos" panose="020B0004020202020204" pitchFamily="34" charset="0"/>
                <a:hlinkClick r:id="rId6">
                  <a:extLst>
                    <a:ext uri="{A12FA001-AC4F-418D-AE19-62706E023703}">
                      <ahyp:hlinkClr xmlns:ahyp="http://schemas.microsoft.com/office/drawing/2018/hyperlinkcolor" val="tx"/>
                    </a:ext>
                  </a:extLst>
                </a:hlinkClick>
              </a:rPr>
              <a:t>Jule’s Bistro</a:t>
            </a:r>
            <a:r>
              <a:rPr lang="en-US" sz="1800" dirty="0">
                <a:effectLst/>
                <a:latin typeface="Source Sans Pro" panose="020B0503030403020204" pitchFamily="34" charset="0"/>
                <a:ea typeface="Times New Roman" panose="02020603050405020304" pitchFamily="18" charset="0"/>
                <a:cs typeface="Aptos" panose="020B0004020202020204" pitchFamily="34" charset="0"/>
              </a:rPr>
              <a:t>, Saint Cloud, MN</a:t>
            </a:r>
            <a:endParaRPr lang="en-US" b="1" dirty="0">
              <a:latin typeface="Source Sans Pro" panose="020B0503030403020204" pitchFamily="34" charset="0"/>
              <a:ea typeface="Source Sans Pro" panose="020B0503030403020204" pitchFamily="34" charset="0"/>
              <a:cs typeface="Calibri" panose="020F0502020204030204" pitchFamily="34" charset="0"/>
            </a:endParaRPr>
          </a:p>
          <a:p>
            <a:pPr algn="ctr"/>
            <a:endParaRPr lang="es-MX" b="1" dirty="0">
              <a:latin typeface="Source Sans Pro" panose="020B0503030403020204" pitchFamily="34" charset="0"/>
              <a:ea typeface="Source Sans Pro" panose="020B0503030403020204" pitchFamily="34" charset="0"/>
              <a:cs typeface="Calibri" panose="020F0502020204030204" pitchFamily="34" charset="0"/>
            </a:endParaRPr>
          </a:p>
          <a:p>
            <a:pPr algn="ctr"/>
            <a:endParaRPr lang="es-MX" b="1" dirty="0">
              <a:latin typeface="Source Sans Pro" panose="020B0503030403020204" pitchFamily="34" charset="0"/>
              <a:ea typeface="Source Sans Pro" panose="020B0503030403020204" pitchFamily="34" charset="0"/>
              <a:cs typeface="Calibri" panose="020F0502020204030204" pitchFamily="34" charset="0"/>
            </a:endParaRPr>
          </a:p>
          <a:p>
            <a:pPr marL="0" marR="0" algn="ctr">
              <a:spcBef>
                <a:spcPts val="0"/>
              </a:spcBef>
              <a:spcAft>
                <a:spcPts val="0"/>
              </a:spcAft>
            </a:pPr>
            <a:br>
              <a:rPr lang="en-US" sz="1800" dirty="0">
                <a:effectLst/>
                <a:latin typeface="Source Sans Pro" panose="020B0503030403020204" pitchFamily="34" charset="0"/>
                <a:ea typeface="Source Sans Pro" panose="020B0503030403020204" pitchFamily="34" charset="0"/>
              </a:rPr>
            </a:br>
            <a:br>
              <a:rPr lang="en-US" sz="1800" dirty="0">
                <a:effectLst/>
                <a:latin typeface="Source Sans Pro" panose="020B0503030403020204" pitchFamily="34" charset="0"/>
                <a:ea typeface="Source Sans Pro" panose="020B0503030403020204" pitchFamily="34" charset="0"/>
              </a:rPr>
            </a:br>
            <a:br>
              <a:rPr lang="en-US" sz="1800" dirty="0">
                <a:effectLst/>
                <a:latin typeface="Source Sans Pro" panose="020B0503030403020204" pitchFamily="34" charset="0"/>
                <a:ea typeface="Source Sans Pro" panose="020B0503030403020204" pitchFamily="34" charset="0"/>
              </a:rPr>
            </a:br>
            <a:endParaRPr lang="en-US" dirty="0">
              <a:latin typeface="Source Sans Pro" panose="020B0503030403020204" pitchFamily="34" charset="0"/>
              <a:ea typeface="Source Sans Pro" panose="020B0503030403020204" pitchFamily="34" charset="0"/>
            </a:endParaRPr>
          </a:p>
        </p:txBody>
      </p:sp>
      <p:sp>
        <p:nvSpPr>
          <p:cNvPr id="6" name="TextBox 5">
            <a:extLst>
              <a:ext uri="{FF2B5EF4-FFF2-40B4-BE49-F238E27FC236}">
                <a16:creationId xmlns:a16="http://schemas.microsoft.com/office/drawing/2014/main" id="{A4727D0B-FDF8-D9BD-E5C7-234016537638}"/>
              </a:ext>
            </a:extLst>
          </p:cNvPr>
          <p:cNvSpPr txBox="1"/>
          <p:nvPr/>
        </p:nvSpPr>
        <p:spPr>
          <a:xfrm>
            <a:off x="6313904" y="1359424"/>
            <a:ext cx="5496218" cy="3416320"/>
          </a:xfrm>
          <a:prstGeom prst="rect">
            <a:avLst/>
          </a:prstGeom>
          <a:noFill/>
        </p:spPr>
        <p:txBody>
          <a:bodyPr wrap="square">
            <a:spAutoFit/>
          </a:bodyPr>
          <a:lstStyle/>
          <a:p>
            <a:pPr algn="ctr"/>
            <a:r>
              <a:rPr lang="en-US" b="1" dirty="0">
                <a:latin typeface="Source Sans Pro" panose="020B0503030403020204" pitchFamily="34" charset="0"/>
                <a:ea typeface="Source Sans Pro" panose="020B0503030403020204" pitchFamily="34" charset="0"/>
                <a:cs typeface="Calibri" panose="020F0502020204030204" pitchFamily="34" charset="0"/>
              </a:rPr>
              <a:t>Encore Entrepreneur of the Year</a:t>
            </a:r>
          </a:p>
          <a:p>
            <a:pPr algn="ctr"/>
            <a:r>
              <a:rPr lang="en-US" sz="1800" dirty="0">
                <a:effectLst/>
                <a:latin typeface="Source Sans Pro" panose="020B0503030403020204" pitchFamily="34" charset="0"/>
                <a:ea typeface="Times New Roman" panose="02020603050405020304" pitchFamily="18" charset="0"/>
                <a:cs typeface="Aptos" panose="020B0004020202020204" pitchFamily="34" charset="0"/>
              </a:rPr>
              <a:t>Paul Kirkman, </a:t>
            </a:r>
            <a:r>
              <a:rPr lang="en-US" sz="1800" b="1" u="sng" dirty="0">
                <a:solidFill>
                  <a:srgbClr val="007EB4"/>
                </a:solidFill>
                <a:effectLst/>
                <a:latin typeface="Source Sans Pro" panose="020B0503030403020204" pitchFamily="34" charset="0"/>
                <a:ea typeface="Times New Roman" panose="02020603050405020304" pitchFamily="18" charset="0"/>
                <a:cs typeface="Aptos" panose="020B0004020202020204" pitchFamily="34" charset="0"/>
                <a:hlinkClick r:id="rId7">
                  <a:extLst>
                    <a:ext uri="{A12FA001-AC4F-418D-AE19-62706E023703}">
                      <ahyp:hlinkClr xmlns:ahyp="http://schemas.microsoft.com/office/drawing/2018/hyperlinkcolor" val="tx"/>
                    </a:ext>
                  </a:extLst>
                </a:hlinkClick>
              </a:rPr>
              <a:t>Victual</a:t>
            </a:r>
            <a:r>
              <a:rPr lang="en-US" sz="1800" dirty="0">
                <a:effectLst/>
                <a:latin typeface="Source Sans Pro" panose="020B0503030403020204" pitchFamily="34" charset="0"/>
                <a:ea typeface="Times New Roman" panose="02020603050405020304" pitchFamily="18" charset="0"/>
                <a:cs typeface="Aptos" panose="020B0004020202020204" pitchFamily="34" charset="0"/>
              </a:rPr>
              <a:t>, Crosby, MN</a:t>
            </a:r>
          </a:p>
          <a:p>
            <a:pPr algn="ctr"/>
            <a:endParaRPr lang="en-US" b="1" dirty="0">
              <a:latin typeface="Source Sans Pro" panose="020B0503030403020204" pitchFamily="34" charset="0"/>
              <a:ea typeface="Source Sans Pro" panose="020B0503030403020204" pitchFamily="34" charset="0"/>
              <a:cs typeface="Calibri" panose="020F0502020204030204" pitchFamily="34" charset="0"/>
            </a:endParaRPr>
          </a:p>
          <a:p>
            <a:pPr algn="ctr"/>
            <a:r>
              <a:rPr lang="en-US" b="1" dirty="0">
                <a:latin typeface="Source Sans Pro" panose="020B0503030403020204" pitchFamily="34" charset="0"/>
                <a:ea typeface="Source Sans Pro" panose="020B0503030403020204" pitchFamily="34" charset="0"/>
                <a:cs typeface="Calibri" panose="020F0502020204030204" pitchFamily="34" charset="0"/>
              </a:rPr>
              <a:t>Veteran Champion of the Year</a:t>
            </a:r>
          </a:p>
          <a:p>
            <a:pPr algn="ctr"/>
            <a:r>
              <a:rPr lang="en-US" sz="1800" dirty="0">
                <a:effectLst/>
                <a:latin typeface="Source Sans Pro" panose="020B0503030403020204" pitchFamily="34" charset="0"/>
                <a:ea typeface="Times New Roman" panose="02020603050405020304" pitchFamily="18" charset="0"/>
                <a:cs typeface="Aptos" panose="020B0004020202020204" pitchFamily="34" charset="0"/>
              </a:rPr>
              <a:t>John B Yang, </a:t>
            </a:r>
            <a:r>
              <a:rPr lang="en-US" sz="1800" b="1" u="sng" dirty="0">
                <a:solidFill>
                  <a:srgbClr val="007EB4"/>
                </a:solidFill>
                <a:effectLst/>
                <a:latin typeface="Source Sans Pro" panose="020B0503030403020204" pitchFamily="34" charset="0"/>
                <a:ea typeface="Times New Roman" panose="02020603050405020304" pitchFamily="18" charset="0"/>
                <a:cs typeface="Aptos" panose="020B0004020202020204" pitchFamily="34" charset="0"/>
                <a:hlinkClick r:id="rId8">
                  <a:extLst>
                    <a:ext uri="{A12FA001-AC4F-418D-AE19-62706E023703}">
                      <ahyp:hlinkClr xmlns:ahyp="http://schemas.microsoft.com/office/drawing/2018/hyperlinkcolor" val="tx"/>
                    </a:ext>
                  </a:extLst>
                </a:hlinkClick>
              </a:rPr>
              <a:t>Digital Synergy</a:t>
            </a:r>
            <a:r>
              <a:rPr lang="en-US" sz="1800" dirty="0">
                <a:effectLst/>
                <a:latin typeface="Source Sans Pro" panose="020B0503030403020204" pitchFamily="34" charset="0"/>
                <a:ea typeface="Times New Roman" panose="02020603050405020304" pitchFamily="18" charset="0"/>
                <a:cs typeface="Aptos" panose="020B0004020202020204" pitchFamily="34" charset="0"/>
              </a:rPr>
              <a:t>, St. Paul, MN</a:t>
            </a:r>
            <a:br>
              <a:rPr lang="es-ES" b="1" dirty="0">
                <a:latin typeface="Source Sans Pro" panose="020B0503030403020204" pitchFamily="34" charset="0"/>
                <a:ea typeface="Source Sans Pro" panose="020B0503030403020204" pitchFamily="34" charset="0"/>
                <a:cs typeface="Calibri" panose="020F0502020204030204" pitchFamily="34" charset="0"/>
              </a:rPr>
            </a:br>
            <a:endParaRPr lang="es-ES" b="1" dirty="0">
              <a:latin typeface="Source Sans Pro" panose="020B0503030403020204" pitchFamily="34" charset="0"/>
              <a:ea typeface="Source Sans Pro" panose="020B0503030403020204" pitchFamily="34" charset="0"/>
              <a:cs typeface="Calibri" panose="020F0502020204030204" pitchFamily="34" charset="0"/>
            </a:endParaRPr>
          </a:p>
          <a:p>
            <a:pPr algn="ctr"/>
            <a:r>
              <a:rPr lang="en-US" b="1" dirty="0">
                <a:latin typeface="Source Sans Pro" panose="020B0503030403020204" pitchFamily="34" charset="0"/>
                <a:ea typeface="Source Sans Pro" panose="020B0503030403020204" pitchFamily="34" charset="0"/>
                <a:cs typeface="Calibri" panose="020F0502020204030204" pitchFamily="34" charset="0"/>
              </a:rPr>
              <a:t>Woman Small Business Champion of the Year</a:t>
            </a:r>
            <a:br>
              <a:rPr lang="es-MX" sz="1800" dirty="0">
                <a:effectLst/>
                <a:latin typeface="Source Sans Pro" panose="020B0503030403020204" pitchFamily="34" charset="0"/>
                <a:ea typeface="Source Sans Pro" panose="020B0503030403020204" pitchFamily="34" charset="0"/>
              </a:rPr>
            </a:br>
            <a:r>
              <a:rPr lang="en-US" sz="1800" dirty="0">
                <a:effectLst/>
                <a:latin typeface="Source Sans Pro" panose="020B0503030403020204" pitchFamily="34" charset="0"/>
                <a:ea typeface="Times New Roman" panose="02020603050405020304" pitchFamily="18" charset="0"/>
                <a:cs typeface="Aptos" panose="020B0004020202020204" pitchFamily="34" charset="0"/>
              </a:rPr>
              <a:t>Carol Anderson, </a:t>
            </a:r>
            <a:r>
              <a:rPr lang="en-US" sz="1800" b="1" u="sng" dirty="0">
                <a:solidFill>
                  <a:srgbClr val="007EB4"/>
                </a:solidFill>
                <a:effectLst/>
                <a:latin typeface="Source Sans Pro" panose="020B0503030403020204" pitchFamily="34" charset="0"/>
                <a:ea typeface="Times New Roman" panose="02020603050405020304" pitchFamily="18" charset="0"/>
                <a:cs typeface="Aptos" panose="020B0004020202020204" pitchFamily="34" charset="0"/>
                <a:hlinkClick r:id="rId9">
                  <a:extLst>
                    <a:ext uri="{A12FA001-AC4F-418D-AE19-62706E023703}">
                      <ahyp:hlinkClr xmlns:ahyp="http://schemas.microsoft.com/office/drawing/2018/hyperlinkcolor" val="tx"/>
                    </a:ext>
                  </a:extLst>
                </a:hlinkClick>
              </a:rPr>
              <a:t>Community Development of Morrison County</a:t>
            </a:r>
            <a:r>
              <a:rPr lang="en-US" sz="1800" dirty="0">
                <a:effectLst/>
                <a:latin typeface="Source Sans Pro" panose="020B0503030403020204" pitchFamily="34" charset="0"/>
                <a:ea typeface="Times New Roman" panose="02020603050405020304" pitchFamily="18" charset="0"/>
                <a:cs typeface="Aptos" panose="020B0004020202020204" pitchFamily="34" charset="0"/>
              </a:rPr>
              <a:t>, Little Falls, MN</a:t>
            </a:r>
          </a:p>
          <a:p>
            <a:pPr algn="ctr"/>
            <a:endParaRPr lang="en-US" b="1" dirty="0">
              <a:latin typeface="Source Sans Pro" panose="020B0503030403020204" pitchFamily="34" charset="0"/>
              <a:ea typeface="Source Sans Pro" panose="020B0503030403020204" pitchFamily="34" charset="0"/>
              <a:cs typeface="Calibri" panose="020F0502020204030204" pitchFamily="34" charset="0"/>
            </a:endParaRPr>
          </a:p>
          <a:p>
            <a:pPr algn="ctr"/>
            <a:r>
              <a:rPr lang="es-ES" b="1" dirty="0">
                <a:latin typeface="Source Sans Pro" panose="020B0503030403020204" pitchFamily="34" charset="0"/>
                <a:ea typeface="Times New Roman" panose="02020603050405020304" pitchFamily="18" charset="0"/>
                <a:cs typeface="Aptos" panose="020B0004020202020204" pitchFamily="34" charset="0"/>
              </a:rPr>
              <a:t>SBDC </a:t>
            </a:r>
            <a:r>
              <a:rPr lang="en-US" b="1" dirty="0">
                <a:latin typeface="Source Sans Pro" panose="020B0503030403020204" pitchFamily="34" charset="0"/>
                <a:ea typeface="Times New Roman" panose="02020603050405020304" pitchFamily="18" charset="0"/>
                <a:cs typeface="Aptos" panose="020B0004020202020204" pitchFamily="34" charset="0"/>
              </a:rPr>
              <a:t>Excellence &amp; Innovation Center of the Year</a:t>
            </a:r>
            <a:endParaRPr lang="es-ES" b="1" dirty="0">
              <a:latin typeface="Source Sans Pro" panose="020B0503030403020204" pitchFamily="34" charset="0"/>
              <a:ea typeface="Times New Roman" panose="02020603050405020304" pitchFamily="18" charset="0"/>
              <a:cs typeface="Aptos" panose="020B0004020202020204" pitchFamily="34" charset="0"/>
            </a:endParaRPr>
          </a:p>
          <a:p>
            <a:pPr algn="ctr"/>
            <a:r>
              <a:rPr lang="en-US" sz="1800" b="1" u="sng" dirty="0">
                <a:solidFill>
                  <a:srgbClr val="0000FF"/>
                </a:solidFill>
                <a:effectLst/>
                <a:latin typeface="Source Sans Pro" panose="020B0503030403020204" pitchFamily="34" charset="0"/>
                <a:ea typeface="Times New Roman" panose="02020603050405020304" pitchFamily="18" charset="0"/>
                <a:cs typeface="Aptos" panose="020B0004020202020204" pitchFamily="34" charset="0"/>
                <a:hlinkClick r:id="rId10"/>
              </a:rPr>
              <a:t>West Central SBDC</a:t>
            </a:r>
            <a:r>
              <a:rPr lang="en-US" sz="1800" dirty="0">
                <a:solidFill>
                  <a:srgbClr val="002960"/>
                </a:solidFill>
                <a:effectLst/>
                <a:latin typeface="Source Sans Pro" panose="020B0503030403020204" pitchFamily="34" charset="0"/>
                <a:ea typeface="Times New Roman" panose="02020603050405020304" pitchFamily="18" charset="0"/>
                <a:cs typeface="Aptos" panose="020B0004020202020204" pitchFamily="34" charset="0"/>
              </a:rPr>
              <a:t>, </a:t>
            </a:r>
            <a:r>
              <a:rPr lang="en-US" sz="1800" dirty="0">
                <a:effectLst/>
                <a:latin typeface="Source Sans Pro" panose="020B0503030403020204" pitchFamily="34" charset="0"/>
                <a:ea typeface="Times New Roman" panose="02020603050405020304" pitchFamily="18" charset="0"/>
                <a:cs typeface="Aptos" panose="020B0004020202020204" pitchFamily="34" charset="0"/>
              </a:rPr>
              <a:t>Moorhead, MN</a:t>
            </a:r>
            <a:endParaRPr lang="es-MX" b="1" dirty="0">
              <a:latin typeface="Source Sans Pro" panose="020B0503030403020204" pitchFamily="34" charset="0"/>
              <a:ea typeface="Source Sans Pro" panose="020B050303040302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D249215-FA7A-7A68-4976-61841D111BB6}"/>
              </a:ext>
            </a:extLst>
          </p:cNvPr>
          <p:cNvSpPr txBox="1"/>
          <p:nvPr/>
        </p:nvSpPr>
        <p:spPr>
          <a:xfrm>
            <a:off x="599163" y="6270796"/>
            <a:ext cx="11372163" cy="400110"/>
          </a:xfrm>
          <a:prstGeom prst="rect">
            <a:avLst/>
          </a:prstGeom>
          <a:solidFill>
            <a:srgbClr val="003E7F"/>
          </a:solidFill>
        </p:spPr>
        <p:txBody>
          <a:bodyPr wrap="square">
            <a:spAutoFit/>
          </a:bodyPr>
          <a:lstStyle/>
          <a:p>
            <a:pPr algn="ctr"/>
            <a:r>
              <a:rPr lang="en-US" sz="2000" dirty="0">
                <a:solidFill>
                  <a:schemeClr val="bg1"/>
                </a:solidFill>
                <a:latin typeface="Source Sans Pro" panose="020B0503030403020204" pitchFamily="34" charset="0"/>
                <a:ea typeface="Times New Roman" panose="02020603050405020304" pitchFamily="18" charset="0"/>
                <a:cs typeface="Calibri" panose="020F0502020204030204" pitchFamily="34" charset="0"/>
              </a:rPr>
              <a:t>The winners were chosen for their success in starting their small businesses in Minnesota.</a:t>
            </a:r>
            <a:endParaRPr lang="en-US" sz="2000" dirty="0">
              <a:solidFill>
                <a:schemeClr val="bg1"/>
              </a:solidFill>
            </a:endParaRPr>
          </a:p>
        </p:txBody>
      </p:sp>
      <p:pic>
        <p:nvPicPr>
          <p:cNvPr id="4" name="Picture 4" descr="Image result for sba awards">
            <a:extLst>
              <a:ext uri="{FF2B5EF4-FFF2-40B4-BE49-F238E27FC236}">
                <a16:creationId xmlns:a16="http://schemas.microsoft.com/office/drawing/2014/main" id="{7D5B3222-7248-C44A-997F-FEA6CDB87F79}"/>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556" b="63889" l="66899" r="98258">
                        <a14:foregroundMark x1="96516" y1="24444" x2="96167" y2="36111"/>
                        <a14:foregroundMark x1="81185" y1="59444" x2="80836" y2="64444"/>
                        <a14:foregroundMark x1="98258" y1="20000" x2="98606" y2="27222"/>
                        <a14:foregroundMark x1="66899" y1="21667" x2="67596" y2="28889"/>
                        <a14:foregroundMark x1="89895" y1="58333" x2="83972" y2="57222"/>
                      </a14:backgroundRemoval>
                    </a14:imgEffect>
                  </a14:imgLayer>
                </a14:imgProps>
              </a:ext>
              <a:ext uri="{28A0092B-C50C-407E-A947-70E740481C1C}">
                <a14:useLocalDpi xmlns:a14="http://schemas.microsoft.com/office/drawing/2010/main" val="0"/>
              </a:ext>
            </a:extLst>
          </a:blip>
          <a:srcRect l="64348" t="4475" b="33055"/>
          <a:stretch/>
        </p:blipFill>
        <p:spPr bwMode="auto">
          <a:xfrm>
            <a:off x="229543" y="414461"/>
            <a:ext cx="739240" cy="812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sba awards">
            <a:extLst>
              <a:ext uri="{FF2B5EF4-FFF2-40B4-BE49-F238E27FC236}">
                <a16:creationId xmlns:a16="http://schemas.microsoft.com/office/drawing/2014/main" id="{60CCD7F3-C36A-AA50-9912-09DFAEB8E5BE}"/>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556" b="63889" l="66899" r="98258">
                        <a14:foregroundMark x1="96516" y1="24444" x2="96167" y2="36111"/>
                        <a14:foregroundMark x1="81185" y1="59444" x2="80836" y2="64444"/>
                        <a14:foregroundMark x1="98258" y1="20000" x2="98606" y2="27222"/>
                        <a14:foregroundMark x1="66899" y1="21667" x2="67596" y2="28889"/>
                        <a14:foregroundMark x1="89895" y1="58333" x2="83972" y2="57222"/>
                      </a14:backgroundRemoval>
                    </a14:imgEffect>
                  </a14:imgLayer>
                </a14:imgProps>
              </a:ext>
              <a:ext uri="{28A0092B-C50C-407E-A947-70E740481C1C}">
                <a14:useLocalDpi xmlns:a14="http://schemas.microsoft.com/office/drawing/2010/main" val="0"/>
              </a:ext>
            </a:extLst>
          </a:blip>
          <a:srcRect l="64348" t="4475" b="33055"/>
          <a:stretch/>
        </p:blipFill>
        <p:spPr bwMode="auto">
          <a:xfrm>
            <a:off x="11212341" y="414460"/>
            <a:ext cx="739240" cy="81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552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03EC1-C943-2693-460A-2689A329C96D}"/>
              </a:ext>
            </a:extLst>
          </p:cNvPr>
          <p:cNvSpPr>
            <a:spLocks noGrp="1"/>
          </p:cNvSpPr>
          <p:nvPr>
            <p:ph type="title"/>
          </p:nvPr>
        </p:nvSpPr>
        <p:spPr/>
        <p:txBody>
          <a:bodyPr/>
          <a:lstStyle/>
          <a:p>
            <a:r>
              <a:rPr lang="en-US" dirty="0"/>
              <a:t>Highlights from FY25 Quarter 1</a:t>
            </a:r>
          </a:p>
        </p:txBody>
      </p:sp>
      <p:sp>
        <p:nvSpPr>
          <p:cNvPr id="3" name="Content Placeholder 2">
            <a:extLst>
              <a:ext uri="{FF2B5EF4-FFF2-40B4-BE49-F238E27FC236}">
                <a16:creationId xmlns:a16="http://schemas.microsoft.com/office/drawing/2014/main" id="{A919997B-0B81-207C-845B-5AAF0B7DDEFA}"/>
              </a:ext>
            </a:extLst>
          </p:cNvPr>
          <p:cNvSpPr>
            <a:spLocks noGrp="1"/>
          </p:cNvSpPr>
          <p:nvPr>
            <p:ph idx="1"/>
          </p:nvPr>
        </p:nvSpPr>
        <p:spPr>
          <a:xfrm>
            <a:off x="399242" y="1199335"/>
            <a:ext cx="7886700" cy="4446510"/>
          </a:xfrm>
        </p:spPr>
        <p:txBody>
          <a:bodyPr>
            <a:normAutofit lnSpcReduction="10000"/>
          </a:bodyPr>
          <a:lstStyle/>
          <a:p>
            <a:r>
              <a:rPr lang="en-US" dirty="0"/>
              <a:t>Greater MN Procurement Fair</a:t>
            </a:r>
          </a:p>
          <a:p>
            <a:r>
              <a:rPr lang="en-US" dirty="0"/>
              <a:t>THRIVE Cohort Graduation</a:t>
            </a:r>
          </a:p>
          <a:p>
            <a:r>
              <a:rPr lang="en-US" dirty="0"/>
              <a:t>Hmong Committee of 100 Luncheon</a:t>
            </a:r>
          </a:p>
          <a:p>
            <a:r>
              <a:rPr lang="en-US" dirty="0"/>
              <a:t>Season of Small Business Walking Tours</a:t>
            </a:r>
          </a:p>
          <a:p>
            <a:pPr lvl="1"/>
            <a:r>
              <a:rPr lang="en-US" dirty="0"/>
              <a:t>St Joseph</a:t>
            </a:r>
          </a:p>
          <a:p>
            <a:pPr lvl="1"/>
            <a:r>
              <a:rPr lang="en-US" dirty="0"/>
              <a:t>Stillwater</a:t>
            </a:r>
          </a:p>
          <a:p>
            <a:pPr lvl="1"/>
            <a:r>
              <a:rPr lang="en-US" dirty="0"/>
              <a:t>Lake Street</a:t>
            </a:r>
          </a:p>
          <a:p>
            <a:r>
              <a:rPr lang="en-US" dirty="0"/>
              <a:t>Veteran Focused Training (“Reboots”)</a:t>
            </a:r>
          </a:p>
          <a:p>
            <a:pPr lvl="1"/>
            <a:r>
              <a:rPr lang="en-US" dirty="0"/>
              <a:t>St Cloud</a:t>
            </a:r>
          </a:p>
          <a:p>
            <a:pPr lvl="1"/>
            <a:r>
              <a:rPr lang="en-US" dirty="0"/>
              <a:t>Rochester</a:t>
            </a:r>
          </a:p>
        </p:txBody>
      </p:sp>
      <p:sp>
        <p:nvSpPr>
          <p:cNvPr id="4" name="Slide Number Placeholder 3">
            <a:extLst>
              <a:ext uri="{FF2B5EF4-FFF2-40B4-BE49-F238E27FC236}">
                <a16:creationId xmlns:a16="http://schemas.microsoft.com/office/drawing/2014/main" id="{A5837A1E-0026-18B6-CDC1-8CF4412CF322}"/>
              </a:ext>
            </a:extLst>
          </p:cNvPr>
          <p:cNvSpPr>
            <a:spLocks noGrp="1"/>
          </p:cNvSpPr>
          <p:nvPr>
            <p:ph type="sldNum" sz="quarter" idx="12"/>
          </p:nvPr>
        </p:nvSpPr>
        <p:spPr/>
        <p:txBody>
          <a:bodyPr/>
          <a:lstStyle/>
          <a:p>
            <a:fld id="{B1AB44B9-F1EC-4F4B-88D4-413245C9CD3E}" type="slidenum">
              <a:rPr lang="en-US" smtClean="0"/>
              <a:t>6</a:t>
            </a:fld>
            <a:endParaRPr lang="en-US"/>
          </a:p>
        </p:txBody>
      </p:sp>
      <p:sp>
        <p:nvSpPr>
          <p:cNvPr id="5" name="Subtitle 4">
            <a:extLst>
              <a:ext uri="{FF2B5EF4-FFF2-40B4-BE49-F238E27FC236}">
                <a16:creationId xmlns:a16="http://schemas.microsoft.com/office/drawing/2014/main" id="{AF1178B0-31FB-4D25-AED3-6C77A2EA3271}"/>
              </a:ext>
            </a:extLst>
          </p:cNvPr>
          <p:cNvSpPr>
            <a:spLocks noGrp="1"/>
          </p:cNvSpPr>
          <p:nvPr>
            <p:ph type="subTitle" idx="13"/>
          </p:nvPr>
        </p:nvSpPr>
        <p:spPr>
          <a:xfrm>
            <a:off x="13456256" y="1935026"/>
            <a:ext cx="686421" cy="1371810"/>
          </a:xfrm>
        </p:spPr>
        <p:txBody>
          <a:bodyPr/>
          <a:lstStyle/>
          <a:p>
            <a:endParaRPr lang="en-US"/>
          </a:p>
        </p:txBody>
      </p:sp>
      <p:pic>
        <p:nvPicPr>
          <p:cNvPr id="7" name="Picture 2" descr="No alt text provided for this image">
            <a:extLst>
              <a:ext uri="{FF2B5EF4-FFF2-40B4-BE49-F238E27FC236}">
                <a16:creationId xmlns:a16="http://schemas.microsoft.com/office/drawing/2014/main" id="{32C08AC0-8AE8-3C09-3B28-BDDC43F1A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2284" y="4814503"/>
            <a:ext cx="2492728" cy="1662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alt text provided for this image">
            <a:extLst>
              <a:ext uri="{FF2B5EF4-FFF2-40B4-BE49-F238E27FC236}">
                <a16:creationId xmlns:a16="http://schemas.microsoft.com/office/drawing/2014/main" id="{3A6BBE48-82DA-A44B-6959-874734BD4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94" y="1105473"/>
            <a:ext cx="2639357" cy="20961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 alt text provided for this image">
            <a:extLst>
              <a:ext uri="{FF2B5EF4-FFF2-40B4-BE49-F238E27FC236}">
                <a16:creationId xmlns:a16="http://schemas.microsoft.com/office/drawing/2014/main" id="{AB269111-CFF5-55BD-6EF9-C4F5318F33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430" y="4793409"/>
            <a:ext cx="2526326" cy="16837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 alt text provided for this image">
            <a:extLst>
              <a:ext uri="{FF2B5EF4-FFF2-40B4-BE49-F238E27FC236}">
                <a16:creationId xmlns:a16="http://schemas.microsoft.com/office/drawing/2014/main" id="{993E113D-DAD8-0989-5961-B30CDE7B3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7264" y="4814503"/>
            <a:ext cx="2216914" cy="16626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people standing in front of a projector screen&#10;&#10;AI-generated content may be incorrect.">
            <a:extLst>
              <a:ext uri="{FF2B5EF4-FFF2-40B4-BE49-F238E27FC236}">
                <a16:creationId xmlns:a16="http://schemas.microsoft.com/office/drawing/2014/main" id="{A46032BD-67AC-07D6-DD5B-4D75BD0B4BA3}"/>
              </a:ext>
            </a:extLst>
          </p:cNvPr>
          <p:cNvPicPr>
            <a:picLocks noChangeAspect="1"/>
          </p:cNvPicPr>
          <p:nvPr/>
        </p:nvPicPr>
        <p:blipFill>
          <a:blip r:embed="rId6"/>
          <a:stretch>
            <a:fillRect/>
          </a:stretch>
        </p:blipFill>
        <p:spPr>
          <a:xfrm>
            <a:off x="8243744" y="3284970"/>
            <a:ext cx="2641002" cy="1398135"/>
          </a:xfrm>
          <a:prstGeom prst="rect">
            <a:avLst/>
          </a:prstGeom>
        </p:spPr>
      </p:pic>
    </p:spTree>
    <p:extLst>
      <p:ext uri="{BB962C8B-B14F-4D97-AF65-F5344CB8AC3E}">
        <p14:creationId xmlns:p14="http://schemas.microsoft.com/office/powerpoint/2010/main" val="1214771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03EC1-C943-2693-460A-2689A329C96D}"/>
              </a:ext>
            </a:extLst>
          </p:cNvPr>
          <p:cNvSpPr>
            <a:spLocks noGrp="1"/>
          </p:cNvSpPr>
          <p:nvPr>
            <p:ph type="title"/>
          </p:nvPr>
        </p:nvSpPr>
        <p:spPr/>
        <p:txBody>
          <a:bodyPr/>
          <a:lstStyle/>
          <a:p>
            <a:r>
              <a:rPr lang="en-US" dirty="0"/>
              <a:t>Highlights from FY25 Quarter 2</a:t>
            </a:r>
          </a:p>
        </p:txBody>
      </p:sp>
      <p:sp>
        <p:nvSpPr>
          <p:cNvPr id="3" name="Content Placeholder 2">
            <a:extLst>
              <a:ext uri="{FF2B5EF4-FFF2-40B4-BE49-F238E27FC236}">
                <a16:creationId xmlns:a16="http://schemas.microsoft.com/office/drawing/2014/main" id="{A919997B-0B81-207C-845B-5AAF0B7DDEFA}"/>
              </a:ext>
            </a:extLst>
          </p:cNvPr>
          <p:cNvSpPr>
            <a:spLocks noGrp="1"/>
          </p:cNvSpPr>
          <p:nvPr>
            <p:ph idx="1"/>
          </p:nvPr>
        </p:nvSpPr>
        <p:spPr>
          <a:xfrm>
            <a:off x="467449" y="1129554"/>
            <a:ext cx="7886700" cy="4446510"/>
          </a:xfrm>
        </p:spPr>
        <p:txBody>
          <a:bodyPr>
            <a:normAutofit/>
          </a:bodyPr>
          <a:lstStyle/>
          <a:p>
            <a:r>
              <a:rPr lang="en-US" dirty="0"/>
              <a:t>BBB Veteran Focused Training (“Reboot”)</a:t>
            </a:r>
          </a:p>
          <a:p>
            <a:r>
              <a:rPr lang="en-US" dirty="0"/>
              <a:t>RAEDI Economic Summit</a:t>
            </a:r>
          </a:p>
          <a:p>
            <a:r>
              <a:rPr lang="en-US" dirty="0"/>
              <a:t>DARPA Road Tour</a:t>
            </a:r>
          </a:p>
          <a:p>
            <a:r>
              <a:rPr lang="en-US" dirty="0"/>
              <a:t>SADBOC Procurement Fair</a:t>
            </a:r>
          </a:p>
        </p:txBody>
      </p:sp>
      <p:sp>
        <p:nvSpPr>
          <p:cNvPr id="4" name="Slide Number Placeholder 3">
            <a:extLst>
              <a:ext uri="{FF2B5EF4-FFF2-40B4-BE49-F238E27FC236}">
                <a16:creationId xmlns:a16="http://schemas.microsoft.com/office/drawing/2014/main" id="{A5837A1E-0026-18B6-CDC1-8CF4412CF322}"/>
              </a:ext>
            </a:extLst>
          </p:cNvPr>
          <p:cNvSpPr>
            <a:spLocks noGrp="1"/>
          </p:cNvSpPr>
          <p:nvPr>
            <p:ph type="sldNum" sz="quarter" idx="12"/>
          </p:nvPr>
        </p:nvSpPr>
        <p:spPr/>
        <p:txBody>
          <a:bodyPr/>
          <a:lstStyle/>
          <a:p>
            <a:fld id="{B1AB44B9-F1EC-4F4B-88D4-413245C9CD3E}" type="slidenum">
              <a:rPr lang="en-US" smtClean="0"/>
              <a:t>7</a:t>
            </a:fld>
            <a:endParaRPr lang="en-US"/>
          </a:p>
        </p:txBody>
      </p:sp>
      <p:sp>
        <p:nvSpPr>
          <p:cNvPr id="5" name="Subtitle 4">
            <a:extLst>
              <a:ext uri="{FF2B5EF4-FFF2-40B4-BE49-F238E27FC236}">
                <a16:creationId xmlns:a16="http://schemas.microsoft.com/office/drawing/2014/main" id="{AF1178B0-31FB-4D25-AED3-6C77A2EA3271}"/>
              </a:ext>
            </a:extLst>
          </p:cNvPr>
          <p:cNvSpPr>
            <a:spLocks noGrp="1"/>
          </p:cNvSpPr>
          <p:nvPr>
            <p:ph type="subTitle" idx="13"/>
          </p:nvPr>
        </p:nvSpPr>
        <p:spPr>
          <a:xfrm>
            <a:off x="13456256" y="1935026"/>
            <a:ext cx="686421" cy="1371810"/>
          </a:xfrm>
        </p:spPr>
        <p:txBody>
          <a:bodyPr/>
          <a:lstStyle/>
          <a:p>
            <a:endParaRPr lang="en-US"/>
          </a:p>
        </p:txBody>
      </p:sp>
      <p:pic>
        <p:nvPicPr>
          <p:cNvPr id="9" name="Picture 8">
            <a:extLst>
              <a:ext uri="{FF2B5EF4-FFF2-40B4-BE49-F238E27FC236}">
                <a16:creationId xmlns:a16="http://schemas.microsoft.com/office/drawing/2014/main" id="{638102E5-F58F-74AA-1034-FC45530B1D4B}"/>
              </a:ext>
            </a:extLst>
          </p:cNvPr>
          <p:cNvPicPr>
            <a:picLocks noChangeAspect="1"/>
          </p:cNvPicPr>
          <p:nvPr/>
        </p:nvPicPr>
        <p:blipFill>
          <a:blip r:embed="rId2"/>
          <a:stretch>
            <a:fillRect/>
          </a:stretch>
        </p:blipFill>
        <p:spPr>
          <a:xfrm>
            <a:off x="8801745" y="4327822"/>
            <a:ext cx="2743200" cy="2057400"/>
          </a:xfrm>
          <a:prstGeom prst="rect">
            <a:avLst/>
          </a:prstGeom>
        </p:spPr>
      </p:pic>
      <p:pic>
        <p:nvPicPr>
          <p:cNvPr id="13" name="Picture 12">
            <a:extLst>
              <a:ext uri="{FF2B5EF4-FFF2-40B4-BE49-F238E27FC236}">
                <a16:creationId xmlns:a16="http://schemas.microsoft.com/office/drawing/2014/main" id="{7595E43A-DDD9-FBA3-1588-9A4FA3353B26}"/>
              </a:ext>
            </a:extLst>
          </p:cNvPr>
          <p:cNvPicPr>
            <a:picLocks noChangeAspect="1"/>
          </p:cNvPicPr>
          <p:nvPr/>
        </p:nvPicPr>
        <p:blipFill>
          <a:blip r:embed="rId3"/>
          <a:stretch>
            <a:fillRect/>
          </a:stretch>
        </p:blipFill>
        <p:spPr>
          <a:xfrm>
            <a:off x="3102652" y="4480141"/>
            <a:ext cx="2768565" cy="2076424"/>
          </a:xfrm>
          <a:prstGeom prst="rect">
            <a:avLst/>
          </a:prstGeom>
        </p:spPr>
      </p:pic>
      <p:pic>
        <p:nvPicPr>
          <p:cNvPr id="15" name="Picture 14">
            <a:extLst>
              <a:ext uri="{FF2B5EF4-FFF2-40B4-BE49-F238E27FC236}">
                <a16:creationId xmlns:a16="http://schemas.microsoft.com/office/drawing/2014/main" id="{3737AB1E-BB3A-43F6-C8AD-61CA126F1900}"/>
              </a:ext>
            </a:extLst>
          </p:cNvPr>
          <p:cNvPicPr>
            <a:picLocks noChangeAspect="1"/>
          </p:cNvPicPr>
          <p:nvPr/>
        </p:nvPicPr>
        <p:blipFill>
          <a:blip r:embed="rId4"/>
          <a:stretch>
            <a:fillRect/>
          </a:stretch>
        </p:blipFill>
        <p:spPr>
          <a:xfrm>
            <a:off x="334087" y="3688984"/>
            <a:ext cx="2768565" cy="2076424"/>
          </a:xfrm>
          <a:prstGeom prst="rect">
            <a:avLst/>
          </a:prstGeom>
        </p:spPr>
      </p:pic>
      <p:pic>
        <p:nvPicPr>
          <p:cNvPr id="16" name="Picture 15">
            <a:extLst>
              <a:ext uri="{FF2B5EF4-FFF2-40B4-BE49-F238E27FC236}">
                <a16:creationId xmlns:a16="http://schemas.microsoft.com/office/drawing/2014/main" id="{C6FA76A6-6DF7-A76B-8C79-1FAE569989F1}"/>
              </a:ext>
            </a:extLst>
          </p:cNvPr>
          <p:cNvPicPr>
            <a:picLocks noChangeAspect="1"/>
          </p:cNvPicPr>
          <p:nvPr/>
        </p:nvPicPr>
        <p:blipFill>
          <a:blip r:embed="rId5"/>
          <a:stretch>
            <a:fillRect/>
          </a:stretch>
        </p:blipFill>
        <p:spPr>
          <a:xfrm>
            <a:off x="5871217" y="3384221"/>
            <a:ext cx="2888755" cy="2191843"/>
          </a:xfrm>
          <a:prstGeom prst="rect">
            <a:avLst/>
          </a:prstGeom>
        </p:spPr>
      </p:pic>
    </p:spTree>
    <p:extLst>
      <p:ext uri="{BB962C8B-B14F-4D97-AF65-F5344CB8AC3E}">
        <p14:creationId xmlns:p14="http://schemas.microsoft.com/office/powerpoint/2010/main" val="3969049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29935-5E52-14FA-684F-7B27F33FDB36}"/>
              </a:ext>
            </a:extLst>
          </p:cNvPr>
          <p:cNvSpPr>
            <a:spLocks noGrp="1"/>
          </p:cNvSpPr>
          <p:nvPr>
            <p:ph type="title"/>
          </p:nvPr>
        </p:nvSpPr>
        <p:spPr/>
        <p:txBody>
          <a:bodyPr/>
          <a:lstStyle/>
          <a:p>
            <a:r>
              <a:rPr lang="en-US" dirty="0"/>
              <a:t>HUBZone Program</a:t>
            </a:r>
          </a:p>
        </p:txBody>
      </p:sp>
      <p:sp>
        <p:nvSpPr>
          <p:cNvPr id="4" name="Slide Number Placeholder 3">
            <a:extLst>
              <a:ext uri="{FF2B5EF4-FFF2-40B4-BE49-F238E27FC236}">
                <a16:creationId xmlns:a16="http://schemas.microsoft.com/office/drawing/2014/main" id="{CC04424C-FD67-8B5F-D51E-BCA7BA6C8F99}"/>
              </a:ext>
            </a:extLst>
          </p:cNvPr>
          <p:cNvSpPr>
            <a:spLocks noGrp="1"/>
          </p:cNvSpPr>
          <p:nvPr>
            <p:ph type="sldNum" sz="quarter" idx="12"/>
          </p:nvPr>
        </p:nvSpPr>
        <p:spPr/>
        <p:txBody>
          <a:bodyPr/>
          <a:lstStyle/>
          <a:p>
            <a:fld id="{B1AB44B9-F1EC-4F4B-88D4-413245C9CD3E}" type="slidenum">
              <a:rPr lang="en-US" smtClean="0"/>
              <a:t>8</a:t>
            </a:fld>
            <a:endParaRPr lang="en-US"/>
          </a:p>
        </p:txBody>
      </p:sp>
      <p:sp>
        <p:nvSpPr>
          <p:cNvPr id="6" name="Content Placeholder 2">
            <a:extLst>
              <a:ext uri="{FF2B5EF4-FFF2-40B4-BE49-F238E27FC236}">
                <a16:creationId xmlns:a16="http://schemas.microsoft.com/office/drawing/2014/main" id="{13722E34-7431-D0F3-776E-ADCACA66AFFF}"/>
              </a:ext>
            </a:extLst>
          </p:cNvPr>
          <p:cNvSpPr>
            <a:spLocks noGrp="1"/>
          </p:cNvSpPr>
          <p:nvPr>
            <p:ph idx="1"/>
          </p:nvPr>
        </p:nvSpPr>
        <p:spPr>
          <a:xfrm>
            <a:off x="171240" y="1098974"/>
            <a:ext cx="11849520" cy="1542137"/>
          </a:xfrm>
        </p:spPr>
        <p:txBody>
          <a:bodyPr>
            <a:noAutofit/>
          </a:bodyPr>
          <a:lstStyle/>
          <a:p>
            <a:pPr marL="0" indent="0" algn="ctr">
              <a:lnSpc>
                <a:spcPct val="100000"/>
              </a:lnSpc>
              <a:buNone/>
            </a:pPr>
            <a:r>
              <a:rPr lang="en-US" sz="3200" dirty="0">
                <a:solidFill>
                  <a:schemeClr val="tx2"/>
                </a:solidFill>
                <a:latin typeface="Source Sans Pro" panose="020B0503030403020204" pitchFamily="34" charset="0"/>
                <a:ea typeface="Source Sans Pro" panose="020B0503030403020204" pitchFamily="34" charset="0"/>
              </a:rPr>
              <a:t> </a:t>
            </a:r>
            <a:r>
              <a:rPr lang="en-US" sz="2400" dirty="0">
                <a:solidFill>
                  <a:schemeClr val="tx2"/>
                </a:solidFill>
                <a:latin typeface="Source Sans Pro" panose="020B0503030403020204" pitchFamily="34" charset="0"/>
                <a:ea typeface="Source Sans Pro" panose="020B0503030403020204" pitchFamily="34" charset="0"/>
              </a:rPr>
              <a:t>Fuels small business growth in historically underutilized business zones with a goal of awarding at least 3% of federal contract dollars to HUBZone-certified companies each year.</a:t>
            </a:r>
          </a:p>
        </p:txBody>
      </p:sp>
      <p:sp>
        <p:nvSpPr>
          <p:cNvPr id="8" name="Content Placeholder 2">
            <a:extLst>
              <a:ext uri="{FF2B5EF4-FFF2-40B4-BE49-F238E27FC236}">
                <a16:creationId xmlns:a16="http://schemas.microsoft.com/office/drawing/2014/main" id="{EC5129E9-1675-BFFE-E9EC-756AC568E534}"/>
              </a:ext>
            </a:extLst>
          </p:cNvPr>
          <p:cNvSpPr txBox="1">
            <a:spLocks/>
          </p:cNvSpPr>
          <p:nvPr/>
        </p:nvSpPr>
        <p:spPr>
          <a:xfrm>
            <a:off x="1074852" y="2424935"/>
            <a:ext cx="6500192" cy="25092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Font typeface="Arial"/>
              <a:buNone/>
            </a:pPr>
            <a:r>
              <a:rPr lang="en-US" sz="3200" dirty="0">
                <a:solidFill>
                  <a:schemeClr val="tx2"/>
                </a:solidFill>
                <a:latin typeface="Source Sans Pro" panose="020B0503030403020204" pitchFamily="34" charset="0"/>
                <a:ea typeface="Source Sans Pro" panose="020B0503030403020204" pitchFamily="34" charset="0"/>
              </a:rPr>
              <a:t> </a:t>
            </a:r>
            <a:r>
              <a:rPr lang="en-US" sz="4400" b="1" dirty="0">
                <a:solidFill>
                  <a:schemeClr val="tx2"/>
                </a:solidFill>
                <a:latin typeface="Source Sans Pro" panose="020B0503030403020204" pitchFamily="34" charset="0"/>
                <a:ea typeface="Source Sans Pro" panose="020B0503030403020204" pitchFamily="34" charset="0"/>
              </a:rPr>
              <a:t>14 Governor-Designated Covered Areas in Minnesota</a:t>
            </a:r>
            <a:endParaRPr lang="en-US" sz="3200" b="1" dirty="0">
              <a:solidFill>
                <a:schemeClr val="tx2"/>
              </a:solidFill>
              <a:latin typeface="Source Sans Pro" panose="020B0503030403020204" pitchFamily="34" charset="0"/>
              <a:ea typeface="Source Sans Pro" panose="020B0503030403020204" pitchFamily="34" charset="0"/>
            </a:endParaRPr>
          </a:p>
        </p:txBody>
      </p:sp>
      <p:pic>
        <p:nvPicPr>
          <p:cNvPr id="10" name="Picture 9" descr="A blue and white logo&#10;&#10;AI-generated content may be incorrect.">
            <a:extLst>
              <a:ext uri="{FF2B5EF4-FFF2-40B4-BE49-F238E27FC236}">
                <a16:creationId xmlns:a16="http://schemas.microsoft.com/office/drawing/2014/main" id="{4E44BA13-33DE-5E66-A602-43A41FB9C89F}"/>
              </a:ext>
            </a:extLst>
          </p:cNvPr>
          <p:cNvPicPr>
            <a:picLocks noChangeAspect="1"/>
          </p:cNvPicPr>
          <p:nvPr/>
        </p:nvPicPr>
        <p:blipFill>
          <a:blip r:embed="rId2"/>
          <a:stretch>
            <a:fillRect/>
          </a:stretch>
        </p:blipFill>
        <p:spPr>
          <a:xfrm>
            <a:off x="8261599" y="1882602"/>
            <a:ext cx="3265590" cy="3265590"/>
          </a:xfrm>
          <a:prstGeom prst="rect">
            <a:avLst/>
          </a:prstGeom>
        </p:spPr>
      </p:pic>
      <p:sp>
        <p:nvSpPr>
          <p:cNvPr id="3" name="Content Placeholder 2">
            <a:extLst>
              <a:ext uri="{FF2B5EF4-FFF2-40B4-BE49-F238E27FC236}">
                <a16:creationId xmlns:a16="http://schemas.microsoft.com/office/drawing/2014/main" id="{0B849FFC-8383-B119-A46E-BC641DD03CD1}"/>
              </a:ext>
            </a:extLst>
          </p:cNvPr>
          <p:cNvSpPr txBox="1">
            <a:spLocks/>
          </p:cNvSpPr>
          <p:nvPr/>
        </p:nvSpPr>
        <p:spPr>
          <a:xfrm>
            <a:off x="715369" y="5072725"/>
            <a:ext cx="10638431" cy="25092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Font typeface="Arial"/>
              <a:buNone/>
            </a:pPr>
            <a:r>
              <a:rPr lang="en-US" sz="3200" b="1" dirty="0">
                <a:solidFill>
                  <a:schemeClr val="tx2"/>
                </a:solidFill>
                <a:latin typeface="Source Sans Pro" panose="020B0503030403020204" pitchFamily="34" charset="0"/>
                <a:ea typeface="Source Sans Pro" panose="020B0503030403020204" pitchFamily="34" charset="0"/>
              </a:rPr>
              <a:t>Otter Tail County HUBZone Expansion Event 22 May 2025</a:t>
            </a:r>
            <a:endParaRPr lang="en-US" b="1" dirty="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728128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D79C9C-2468-028D-A463-F12A8033A3A1}"/>
              </a:ext>
            </a:extLst>
          </p:cNvPr>
          <p:cNvSpPr>
            <a:spLocks noGrp="1"/>
          </p:cNvSpPr>
          <p:nvPr>
            <p:ph type="sldNum" sz="quarter" idx="12"/>
          </p:nvPr>
        </p:nvSpPr>
        <p:spPr/>
        <p:txBody>
          <a:bodyPr/>
          <a:lstStyle/>
          <a:p>
            <a:fld id="{B1AB44B9-F1EC-4F4B-88D4-413245C9CD3E}" type="slidenum">
              <a:rPr lang="en-US" smtClean="0"/>
              <a:t>9</a:t>
            </a:fld>
            <a:endParaRPr lang="en-US"/>
          </a:p>
        </p:txBody>
      </p:sp>
      <p:sp>
        <p:nvSpPr>
          <p:cNvPr id="8" name="Content Placeholder 2">
            <a:extLst>
              <a:ext uri="{FF2B5EF4-FFF2-40B4-BE49-F238E27FC236}">
                <a16:creationId xmlns:a16="http://schemas.microsoft.com/office/drawing/2014/main" id="{A04E8EED-E092-D5E6-F4D2-93FA41671649}"/>
              </a:ext>
            </a:extLst>
          </p:cNvPr>
          <p:cNvSpPr>
            <a:spLocks noGrp="1"/>
          </p:cNvSpPr>
          <p:nvPr>
            <p:ph idx="1"/>
          </p:nvPr>
        </p:nvSpPr>
        <p:spPr>
          <a:xfrm>
            <a:off x="0" y="4671392"/>
            <a:ext cx="12192000" cy="1888033"/>
          </a:xfrm>
        </p:spPr>
        <p:txBody>
          <a:bodyPr>
            <a:noAutofit/>
          </a:bodyPr>
          <a:lstStyle/>
          <a:p>
            <a:pPr marL="0" indent="0" algn="ctr">
              <a:lnSpc>
                <a:spcPct val="100000"/>
              </a:lnSpc>
              <a:buNone/>
            </a:pPr>
            <a:r>
              <a:rPr lang="en-US" sz="3200" b="1" dirty="0">
                <a:solidFill>
                  <a:schemeClr val="accent5"/>
                </a:solidFill>
                <a:latin typeface="Source Sans Pro" panose="020B0503030403020204" pitchFamily="34" charset="0"/>
                <a:ea typeface="Source Sans Pro" panose="020B0503030403020204" pitchFamily="34" charset="0"/>
              </a:rPr>
              <a:t>July 22, 2025!</a:t>
            </a:r>
          </a:p>
          <a:p>
            <a:pPr marL="0" indent="0" algn="ctr">
              <a:lnSpc>
                <a:spcPct val="100000"/>
              </a:lnSpc>
              <a:buNone/>
            </a:pPr>
            <a:r>
              <a:rPr lang="en-US" sz="3200" dirty="0">
                <a:solidFill>
                  <a:schemeClr val="tx2"/>
                </a:solidFill>
                <a:latin typeface="Source Sans Pro" panose="020B0503030403020204" pitchFamily="34" charset="0"/>
                <a:ea typeface="Source Sans Pro" panose="020B0503030403020204" pitchFamily="34" charset="0"/>
              </a:rPr>
              <a:t>This program equips established small business owners with the knowledge and tools to secure funding!</a:t>
            </a:r>
          </a:p>
        </p:txBody>
      </p:sp>
      <p:pic>
        <p:nvPicPr>
          <p:cNvPr id="10" name="Picture 9">
            <a:extLst>
              <a:ext uri="{FF2B5EF4-FFF2-40B4-BE49-F238E27FC236}">
                <a16:creationId xmlns:a16="http://schemas.microsoft.com/office/drawing/2014/main" id="{57B87422-0EAE-41A9-DFDC-20BFCEFD22AD}"/>
              </a:ext>
            </a:extLst>
          </p:cNvPr>
          <p:cNvPicPr>
            <a:picLocks noChangeAspect="1"/>
          </p:cNvPicPr>
          <p:nvPr/>
        </p:nvPicPr>
        <p:blipFill>
          <a:blip r:embed="rId3"/>
          <a:stretch>
            <a:fillRect/>
          </a:stretch>
        </p:blipFill>
        <p:spPr>
          <a:xfrm>
            <a:off x="2807396" y="716400"/>
            <a:ext cx="6577208" cy="37010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495380636"/>
      </p:ext>
    </p:extLst>
  </p:cSld>
  <p:clrMapOvr>
    <a:masterClrMapping/>
  </p:clrMapOvr>
</p:sld>
</file>

<file path=ppt/theme/theme1.xml><?xml version="1.0" encoding="utf-8"?>
<a:theme xmlns:a="http://schemas.openxmlformats.org/drawingml/2006/main" name="Office Theme">
  <a:themeElements>
    <a:clrScheme name="Custom 1">
      <a:dk1>
        <a:srgbClr val="1B1E29"/>
      </a:dk1>
      <a:lt1>
        <a:srgbClr val="FFFFFF"/>
      </a:lt1>
      <a:dk2>
        <a:srgbClr val="002E6D"/>
      </a:dk2>
      <a:lt2>
        <a:srgbClr val="007DBC"/>
      </a:lt2>
      <a:accent1>
        <a:srgbClr val="969696"/>
      </a:accent1>
      <a:accent2>
        <a:srgbClr val="197E4E"/>
      </a:accent2>
      <a:accent3>
        <a:srgbClr val="F1C400"/>
      </a:accent3>
      <a:accent4>
        <a:srgbClr val="7AC5EB"/>
      </a:accent4>
      <a:accent5>
        <a:srgbClr val="CC0000"/>
      </a:accent5>
      <a:accent6>
        <a:srgbClr val="FFFFFF"/>
      </a:accent6>
      <a:hlink>
        <a:srgbClr val="007DBC"/>
      </a:hlink>
      <a:folHlink>
        <a:srgbClr val="7AC5E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A PPT Template 16 9 NEW LOGO.potx" id="{79D6B909-8513-466B-9F52-EE9FC5D8C19E}" vid="{F731198C-E7EC-4C2C-836D-1EE1FDCBE9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A2392B51C0254CA01F0C85CCB2BF82" ma:contentTypeVersion="17" ma:contentTypeDescription="Create a new document." ma:contentTypeScope="" ma:versionID="2e1d912f5956023e18d691788f6d19d4">
  <xsd:schema xmlns:xsd="http://www.w3.org/2001/XMLSchema" xmlns:xs="http://www.w3.org/2001/XMLSchema" xmlns:p="http://schemas.microsoft.com/office/2006/metadata/properties" xmlns:ns2="74f1f991-e5aa-4143-8cec-9c02df0c0ddf" xmlns:ns3="af0f1074-1119-4d9b-a328-fb504603d1b0" targetNamespace="http://schemas.microsoft.com/office/2006/metadata/properties" ma:root="true" ma:fieldsID="8c90501224420d244da56ac3bba83446" ns2:_="" ns3:_="">
    <xsd:import namespace="74f1f991-e5aa-4143-8cec-9c02df0c0ddf"/>
    <xsd:import namespace="af0f1074-1119-4d9b-a328-fb504603d1b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f1f991-e5aa-4143-8cec-9c02df0c0d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0f55375-37a1-4f81-ad96-69f8821e24f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0f1074-1119-4d9b-a328-fb504603d1b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4035d7b-1845-4240-bf12-58a76d340b22}" ma:internalName="TaxCatchAll" ma:showField="CatchAllData" ma:web="af0f1074-1119-4d9b-a328-fb504603d1b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f0f1074-1119-4d9b-a328-fb504603d1b0" xsi:nil="true"/>
    <lcf76f155ced4ddcb4097134ff3c332f xmlns="74f1f991-e5aa-4143-8cec-9c02df0c0dd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7745873-4EEF-4939-BDD0-FA73F69A9B0B}">
  <ds:schemaRefs>
    <ds:schemaRef ds:uri="http://schemas.microsoft.com/sharepoint/v3/contenttype/forms"/>
  </ds:schemaRefs>
</ds:datastoreItem>
</file>

<file path=customXml/itemProps2.xml><?xml version="1.0" encoding="utf-8"?>
<ds:datastoreItem xmlns:ds="http://schemas.openxmlformats.org/officeDocument/2006/customXml" ds:itemID="{8E4804E4-6E76-407A-8121-85429F2CD36C}"/>
</file>

<file path=customXml/itemProps3.xml><?xml version="1.0" encoding="utf-8"?>
<ds:datastoreItem xmlns:ds="http://schemas.openxmlformats.org/officeDocument/2006/customXml" ds:itemID="{7A42CE60-8E2F-4625-A4F1-0AC00B60E430}">
  <ds:schemaRefs>
    <ds:schemaRef ds:uri="http://schemas.microsoft.com/office/2006/metadata/properties"/>
    <ds:schemaRef ds:uri="http://purl.org/dc/elements/1.1/"/>
    <ds:schemaRef ds:uri="3656cca3-14b5-41ec-8243-40d588ce440a"/>
    <ds:schemaRef ds:uri="http://schemas.openxmlformats.org/package/2006/metadata/core-properties"/>
    <ds:schemaRef ds:uri="http://purl.org/dc/dcmitype/"/>
    <ds:schemaRef ds:uri="http://schemas.microsoft.com/office/2006/documentManagement/types"/>
    <ds:schemaRef ds:uri="http://www.w3.org/XML/1998/namespace"/>
    <ds:schemaRef ds:uri="http://purl.org/dc/terms/"/>
    <ds:schemaRef ds:uri="http://schemas.microsoft.com/office/infopath/2007/PartnerControls"/>
    <ds:schemaRef ds:uri="c2e8cb6d-b26e-4a70-8aff-067f21d8e175"/>
  </ds:schemaRefs>
</ds:datastoreItem>
</file>

<file path=docProps/app.xml><?xml version="1.0" encoding="utf-8"?>
<Properties xmlns="http://schemas.openxmlformats.org/officeDocument/2006/extended-properties" xmlns:vt="http://schemas.openxmlformats.org/officeDocument/2006/docPropsVTypes">
  <Template>Ion</Template>
  <TotalTime>9289</TotalTime>
  <Words>1435</Words>
  <Application>Microsoft Office PowerPoint</Application>
  <PresentationFormat>Widescreen</PresentationFormat>
  <Paragraphs>249</Paragraphs>
  <Slides>27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 Rounded MT Bold</vt:lpstr>
      <vt:lpstr>Calibri</vt:lpstr>
      <vt:lpstr>Source Sans Pro</vt:lpstr>
      <vt:lpstr>Source Sans Pro Black</vt:lpstr>
      <vt:lpstr>Office Theme</vt:lpstr>
      <vt:lpstr>PowerPoint Presentation</vt:lpstr>
      <vt:lpstr>PowerPoint Presentation</vt:lpstr>
      <vt:lpstr>PowerPoint Presentation</vt:lpstr>
      <vt:lpstr>FY 25  AWARDS, EVENTS, AND ACCOMPLISHMENTS</vt:lpstr>
      <vt:lpstr>Meet SBA’s Minnesota 2025 NSBW Award Winners!</vt:lpstr>
      <vt:lpstr>Highlights from FY25 Quarter 1</vt:lpstr>
      <vt:lpstr>Highlights from FY25 Quarter 2</vt:lpstr>
      <vt:lpstr>HUBZone Program</vt:lpstr>
      <vt:lpstr>PowerPoint Presentation</vt:lpstr>
      <vt:lpstr>PowerPoint Presentation</vt:lpstr>
      <vt:lpstr>Putting American manufacturers first</vt:lpstr>
      <vt:lpstr>PowerPoint Presentation</vt:lpstr>
      <vt:lpstr>PowerPoint Presentation</vt:lpstr>
      <vt:lpstr>PowerPoint Presentation</vt:lpstr>
      <vt:lpstr>PowerPoint Presentation</vt:lpstr>
      <vt:lpstr>Number of Loans by MN SBDC Regions</vt:lpstr>
      <vt:lpstr>Amount of Loans by MN SBDC Regions</vt:lpstr>
      <vt:lpstr>Lender Outreach and Assistance</vt:lpstr>
      <vt:lpstr>PowerPoint Presentation</vt:lpstr>
      <vt:lpstr>FY 25  RESOURCE PARTNER ACTIVITY</vt:lpstr>
      <vt:lpstr>Resource Partner Impact</vt:lpstr>
      <vt:lpstr>Resource Partner Impact</vt:lpstr>
      <vt:lpstr>Resource Partner Impact</vt:lpstr>
      <vt:lpstr>Resource Partner Impact</vt:lpstr>
      <vt:lpstr>PowerPoint Presentation</vt:lpstr>
      <vt:lpstr>PowerPoint Presentation</vt:lpstr>
      <vt:lpstr>How are we doing? Please take a minute to let us know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Starting a Small Business In Minnesota</dc:title>
  <dc:creator>Reigstad, Maribel</dc:creator>
  <cp:lastModifiedBy>Wright, Lyle (DEED)</cp:lastModifiedBy>
  <cp:revision>140</cp:revision>
  <dcterms:created xsi:type="dcterms:W3CDTF">2021-01-25T15:50:08Z</dcterms:created>
  <dcterms:modified xsi:type="dcterms:W3CDTF">2025-05-12T20:17:26Z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0x0101000BA2392B51C0254CA01F0C85CCB2BF82</vt:lpwstr>
  </property>
</Properties>
</file>