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529" r:id="rId2"/>
    <p:sldId id="528" r:id="rId3"/>
    <p:sldId id="268" r:id="rId4"/>
    <p:sldId id="569" r:id="rId5"/>
    <p:sldId id="308" r:id="rId6"/>
    <p:sldId id="552" r:id="rId7"/>
    <p:sldId id="558" r:id="rId8"/>
    <p:sldId id="574" r:id="rId9"/>
    <p:sldId id="556" r:id="rId10"/>
    <p:sldId id="565" r:id="rId11"/>
    <p:sldId id="566" r:id="rId12"/>
    <p:sldId id="567" r:id="rId13"/>
    <p:sldId id="568" r:id="rId14"/>
    <p:sldId id="547" r:id="rId15"/>
    <p:sldId id="570" r:id="rId16"/>
    <p:sldId id="544" r:id="rId17"/>
    <p:sldId id="531" r:id="rId18"/>
    <p:sldId id="532" r:id="rId19"/>
    <p:sldId id="549" r:id="rId20"/>
    <p:sldId id="309" r:id="rId21"/>
    <p:sldId id="483" r:id="rId22"/>
    <p:sldId id="548" r:id="rId23"/>
    <p:sldId id="488" r:id="rId24"/>
    <p:sldId id="545" r:id="rId25"/>
    <p:sldId id="533" r:id="rId26"/>
    <p:sldId id="535" r:id="rId27"/>
    <p:sldId id="571" r:id="rId28"/>
    <p:sldId id="546" r:id="rId29"/>
    <p:sldId id="550" r:id="rId30"/>
    <p:sldId id="539" r:id="rId31"/>
    <p:sldId id="503" r:id="rId32"/>
    <p:sldId id="534" r:id="rId33"/>
    <p:sldId id="537" r:id="rId34"/>
    <p:sldId id="538" r:id="rId35"/>
    <p:sldId id="504" r:id="rId36"/>
    <p:sldId id="536" r:id="rId37"/>
    <p:sldId id="551" r:id="rId38"/>
    <p:sldId id="564" r:id="rId39"/>
    <p:sldId id="541" r:id="rId40"/>
    <p:sldId id="542" r:id="rId41"/>
    <p:sldId id="543" r:id="rId42"/>
    <p:sldId id="553" r:id="rId43"/>
    <p:sldId id="554" r:id="rId44"/>
    <p:sldId id="555" r:id="rId45"/>
    <p:sldId id="561" r:id="rId46"/>
    <p:sldId id="573" r:id="rId47"/>
    <p:sldId id="572"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D300D-61DC-464E-A3C5-5EC97FEC880F}"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870B7-7C65-4F1B-880C-A5CC23D9A7D2}" type="slidenum">
              <a:rPr lang="en-US" smtClean="0"/>
              <a:t>‹#›</a:t>
            </a:fld>
            <a:endParaRPr lang="en-US"/>
          </a:p>
        </p:txBody>
      </p:sp>
    </p:spTree>
    <p:extLst>
      <p:ext uri="{BB962C8B-B14F-4D97-AF65-F5344CB8AC3E}">
        <p14:creationId xmlns:p14="http://schemas.microsoft.com/office/powerpoint/2010/main" val="1063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A35E-B630-C2B7-B7FA-EBD8BBB6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2568-1783-D607-750E-175161EB3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341F7-8F55-F366-4477-601AC61308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A13DEAA-69EE-7CFC-A4F2-36F3EBEA3276}"/>
              </a:ext>
            </a:extLst>
          </p:cNvPr>
          <p:cNvSpPr>
            <a:spLocks noGrp="1"/>
          </p:cNvSpPr>
          <p:nvPr>
            <p:ph type="sldNum" sz="quarter" idx="5"/>
          </p:nvPr>
        </p:nvSpPr>
        <p:spPr/>
        <p:txBody>
          <a:bodyPr/>
          <a:lstStyle/>
          <a:p>
            <a:fld id="{D46220C3-F18E-46BD-B934-049A08813499}" type="slidenum">
              <a:rPr lang="en-US" smtClean="0"/>
              <a:t>2</a:t>
            </a:fld>
            <a:endParaRPr lang="en-US"/>
          </a:p>
        </p:txBody>
      </p:sp>
    </p:spTree>
    <p:extLst>
      <p:ext uri="{BB962C8B-B14F-4D97-AF65-F5344CB8AC3E}">
        <p14:creationId xmlns:p14="http://schemas.microsoft.com/office/powerpoint/2010/main" val="150788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220C3-F18E-46BD-B934-049A08813499}" type="slidenum">
              <a:rPr lang="en-US" smtClean="0"/>
              <a:t>3</a:t>
            </a:fld>
            <a:endParaRPr lang="en-US"/>
          </a:p>
        </p:txBody>
      </p:sp>
    </p:spTree>
    <p:extLst>
      <p:ext uri="{BB962C8B-B14F-4D97-AF65-F5344CB8AC3E}">
        <p14:creationId xmlns:p14="http://schemas.microsoft.com/office/powerpoint/2010/main" val="58576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8CA69-3EAE-9451-A23C-B1ECA0CAD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634A-060C-EBBB-8077-099A29B279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F923B0-5FEE-4BBA-8A0F-E9D10E2DB2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9F6A70-9725-3C87-1A31-22410B63F010}"/>
              </a:ext>
            </a:extLst>
          </p:cNvPr>
          <p:cNvSpPr>
            <a:spLocks noGrp="1"/>
          </p:cNvSpPr>
          <p:nvPr>
            <p:ph type="sldNum" sz="quarter" idx="5"/>
          </p:nvPr>
        </p:nvSpPr>
        <p:spPr/>
        <p:txBody>
          <a:bodyPr/>
          <a:lstStyle/>
          <a:p>
            <a:fld id="{D46220C3-F18E-46BD-B934-049A08813499}" type="slidenum">
              <a:rPr lang="en-US" smtClean="0"/>
              <a:t>4</a:t>
            </a:fld>
            <a:endParaRPr lang="en-US"/>
          </a:p>
        </p:txBody>
      </p:sp>
    </p:spTree>
    <p:extLst>
      <p:ext uri="{BB962C8B-B14F-4D97-AF65-F5344CB8AC3E}">
        <p14:creationId xmlns:p14="http://schemas.microsoft.com/office/powerpoint/2010/main" val="3616091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F8C9D-1E68-5C83-251A-12B97507B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5A5136-091F-B30E-22E4-030FA2BED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D6094-4561-D351-542C-BB9AD7D2A7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AE71BC-9797-7166-90EA-D36232E0F1BD}"/>
              </a:ext>
            </a:extLst>
          </p:cNvPr>
          <p:cNvSpPr>
            <a:spLocks noGrp="1"/>
          </p:cNvSpPr>
          <p:nvPr>
            <p:ph type="sldNum" sz="quarter" idx="5"/>
          </p:nvPr>
        </p:nvSpPr>
        <p:spPr/>
        <p:txBody>
          <a:bodyPr/>
          <a:lstStyle/>
          <a:p>
            <a:fld id="{D46220C3-F18E-46BD-B934-049A08813499}" type="slidenum">
              <a:rPr lang="en-US" smtClean="0"/>
              <a:t>6</a:t>
            </a:fld>
            <a:endParaRPr lang="en-US"/>
          </a:p>
        </p:txBody>
      </p:sp>
    </p:spTree>
    <p:extLst>
      <p:ext uri="{BB962C8B-B14F-4D97-AF65-F5344CB8AC3E}">
        <p14:creationId xmlns:p14="http://schemas.microsoft.com/office/powerpoint/2010/main" val="543445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7FC3-3CE5-995A-A2CF-D6321BA32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9F7DD-16F1-2278-512F-40CB89220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6E9E7-5BF7-D84B-4A8D-DF67E6624B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338A55-C7B2-43FF-5BB8-FF237BFB9F7A}"/>
              </a:ext>
            </a:extLst>
          </p:cNvPr>
          <p:cNvSpPr>
            <a:spLocks noGrp="1"/>
          </p:cNvSpPr>
          <p:nvPr>
            <p:ph type="sldNum" sz="quarter" idx="5"/>
          </p:nvPr>
        </p:nvSpPr>
        <p:spPr/>
        <p:txBody>
          <a:bodyPr/>
          <a:lstStyle/>
          <a:p>
            <a:fld id="{D46220C3-F18E-46BD-B934-049A08813499}" type="slidenum">
              <a:rPr lang="en-US" smtClean="0"/>
              <a:t>7</a:t>
            </a:fld>
            <a:endParaRPr lang="en-US"/>
          </a:p>
        </p:txBody>
      </p:sp>
    </p:spTree>
    <p:extLst>
      <p:ext uri="{BB962C8B-B14F-4D97-AF65-F5344CB8AC3E}">
        <p14:creationId xmlns:p14="http://schemas.microsoft.com/office/powerpoint/2010/main" val="1400107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7C743-939F-28FA-2109-971B0C867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F9E1DB-6BFD-B98C-5C8A-7AF06316F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E805E-8D8C-1D59-8429-BB8DB33670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3C0DDD-C524-54AF-C0C6-A2524E47E703}"/>
              </a:ext>
            </a:extLst>
          </p:cNvPr>
          <p:cNvSpPr>
            <a:spLocks noGrp="1"/>
          </p:cNvSpPr>
          <p:nvPr>
            <p:ph type="sldNum" sz="quarter" idx="5"/>
          </p:nvPr>
        </p:nvSpPr>
        <p:spPr/>
        <p:txBody>
          <a:bodyPr/>
          <a:lstStyle/>
          <a:p>
            <a:fld id="{D46220C3-F18E-46BD-B934-049A08813499}" type="slidenum">
              <a:rPr lang="en-US" smtClean="0"/>
              <a:t>8</a:t>
            </a:fld>
            <a:endParaRPr lang="en-US"/>
          </a:p>
        </p:txBody>
      </p:sp>
    </p:spTree>
    <p:extLst>
      <p:ext uri="{BB962C8B-B14F-4D97-AF65-F5344CB8AC3E}">
        <p14:creationId xmlns:p14="http://schemas.microsoft.com/office/powerpoint/2010/main" val="3200585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F07E5-EA8E-B912-30B7-4678840AC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16F52-9CBD-57B3-F96E-05A90D1EA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C7F0A-A447-E699-CE83-45E60F562A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A6D7BC-6E6D-0943-368D-00B430E9BC4F}"/>
              </a:ext>
            </a:extLst>
          </p:cNvPr>
          <p:cNvSpPr>
            <a:spLocks noGrp="1"/>
          </p:cNvSpPr>
          <p:nvPr>
            <p:ph type="sldNum" sz="quarter" idx="5"/>
          </p:nvPr>
        </p:nvSpPr>
        <p:spPr/>
        <p:txBody>
          <a:bodyPr/>
          <a:lstStyle/>
          <a:p>
            <a:fld id="{D46220C3-F18E-46BD-B934-049A08813499}" type="slidenum">
              <a:rPr lang="en-US" smtClean="0"/>
              <a:t>9</a:t>
            </a:fld>
            <a:endParaRPr lang="en-US"/>
          </a:p>
        </p:txBody>
      </p:sp>
    </p:spTree>
    <p:extLst>
      <p:ext uri="{BB962C8B-B14F-4D97-AF65-F5344CB8AC3E}">
        <p14:creationId xmlns:p14="http://schemas.microsoft.com/office/powerpoint/2010/main" val="4071074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D86EB-F0FA-77A9-1497-BC8585DE7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450CD-F7AB-9BA8-DC65-29F28BC42C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171861-0A2A-E163-E306-E8AB0FF42A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D9AA2D-1053-EE8D-7E09-49A7121B3A51}"/>
              </a:ext>
            </a:extLst>
          </p:cNvPr>
          <p:cNvSpPr>
            <a:spLocks noGrp="1"/>
          </p:cNvSpPr>
          <p:nvPr>
            <p:ph type="sldNum" sz="quarter" idx="5"/>
          </p:nvPr>
        </p:nvSpPr>
        <p:spPr/>
        <p:txBody>
          <a:bodyPr/>
          <a:lstStyle/>
          <a:p>
            <a:fld id="{D46220C3-F18E-46BD-B934-049A08813499}" type="slidenum">
              <a:rPr lang="en-US" smtClean="0"/>
              <a:t>10</a:t>
            </a:fld>
            <a:endParaRPr lang="en-US"/>
          </a:p>
        </p:txBody>
      </p:sp>
    </p:spTree>
    <p:extLst>
      <p:ext uri="{BB962C8B-B14F-4D97-AF65-F5344CB8AC3E}">
        <p14:creationId xmlns:p14="http://schemas.microsoft.com/office/powerpoint/2010/main" val="6383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8F0FF-6F25-DDBC-8F18-3C96B4207B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FB8AE-E877-6FC3-9300-BBDA1CF7B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383C6-8151-78E1-31CA-4E9ADD3ED1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694C22-7385-63AA-7ED3-0CB9938D10B7}"/>
              </a:ext>
            </a:extLst>
          </p:cNvPr>
          <p:cNvSpPr>
            <a:spLocks noGrp="1"/>
          </p:cNvSpPr>
          <p:nvPr>
            <p:ph type="sldNum" sz="quarter" idx="5"/>
          </p:nvPr>
        </p:nvSpPr>
        <p:spPr/>
        <p:txBody>
          <a:bodyPr/>
          <a:lstStyle/>
          <a:p>
            <a:fld id="{D46220C3-F18E-46BD-B934-049A08813499}" type="slidenum">
              <a:rPr lang="en-US" smtClean="0"/>
              <a:t>11</a:t>
            </a:fld>
            <a:endParaRPr lang="en-US"/>
          </a:p>
        </p:txBody>
      </p:sp>
    </p:spTree>
    <p:extLst>
      <p:ext uri="{BB962C8B-B14F-4D97-AF65-F5344CB8AC3E}">
        <p14:creationId xmlns:p14="http://schemas.microsoft.com/office/powerpoint/2010/main" val="4064362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AC82-1323-C797-B7B0-A9EEA1649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A5745-925C-A6A8-A4C1-DDCD458F11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175426-5BCC-F9A6-9396-2F66C05A8D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C01F5B-98A6-B806-4147-9FBA5E22EF3A}"/>
              </a:ext>
            </a:extLst>
          </p:cNvPr>
          <p:cNvSpPr>
            <a:spLocks noGrp="1"/>
          </p:cNvSpPr>
          <p:nvPr>
            <p:ph type="sldNum" sz="quarter" idx="5"/>
          </p:nvPr>
        </p:nvSpPr>
        <p:spPr/>
        <p:txBody>
          <a:bodyPr/>
          <a:lstStyle/>
          <a:p>
            <a:fld id="{D46220C3-F18E-46BD-B934-049A08813499}" type="slidenum">
              <a:rPr lang="en-US" smtClean="0"/>
              <a:t>12</a:t>
            </a:fld>
            <a:endParaRPr lang="en-US"/>
          </a:p>
        </p:txBody>
      </p:sp>
    </p:spTree>
    <p:extLst>
      <p:ext uri="{BB962C8B-B14F-4D97-AF65-F5344CB8AC3E}">
        <p14:creationId xmlns:p14="http://schemas.microsoft.com/office/powerpoint/2010/main" val="1600241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13B1A-F4EB-04C3-2B33-F1A469176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CA3F5-6C97-ECCF-7519-724F78D4F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1EEF3-7419-2503-6B21-7C76BEE1A1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31D2C0-5521-EB2D-E42A-F61AD6DA8AB3}"/>
              </a:ext>
            </a:extLst>
          </p:cNvPr>
          <p:cNvSpPr>
            <a:spLocks noGrp="1"/>
          </p:cNvSpPr>
          <p:nvPr>
            <p:ph type="sldNum" sz="quarter" idx="5"/>
          </p:nvPr>
        </p:nvSpPr>
        <p:spPr/>
        <p:txBody>
          <a:bodyPr/>
          <a:lstStyle/>
          <a:p>
            <a:fld id="{D46220C3-F18E-46BD-B934-049A08813499}" type="slidenum">
              <a:rPr lang="en-US" smtClean="0"/>
              <a:t>13</a:t>
            </a:fld>
            <a:endParaRPr lang="en-US"/>
          </a:p>
        </p:txBody>
      </p:sp>
    </p:spTree>
    <p:extLst>
      <p:ext uri="{BB962C8B-B14F-4D97-AF65-F5344CB8AC3E}">
        <p14:creationId xmlns:p14="http://schemas.microsoft.com/office/powerpoint/2010/main" val="1730415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FCBEC-9D8B-8027-C810-649237B4D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FD7D04-E2CD-2A1F-5B96-A2EEB88F94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F22A49-ACD6-0913-3905-846513D916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280A3C-7C6C-BB69-2508-53FEF16672E4}"/>
              </a:ext>
            </a:extLst>
          </p:cNvPr>
          <p:cNvSpPr>
            <a:spLocks noGrp="1"/>
          </p:cNvSpPr>
          <p:nvPr>
            <p:ph type="sldNum" sz="quarter" idx="5"/>
          </p:nvPr>
        </p:nvSpPr>
        <p:spPr/>
        <p:txBody>
          <a:bodyPr/>
          <a:lstStyle/>
          <a:p>
            <a:fld id="{D46220C3-F18E-46BD-B934-049A08813499}" type="slidenum">
              <a:rPr lang="en-US" smtClean="0"/>
              <a:t>15</a:t>
            </a:fld>
            <a:endParaRPr lang="en-US"/>
          </a:p>
        </p:txBody>
      </p:sp>
    </p:spTree>
    <p:extLst>
      <p:ext uri="{BB962C8B-B14F-4D97-AF65-F5344CB8AC3E}">
        <p14:creationId xmlns:p14="http://schemas.microsoft.com/office/powerpoint/2010/main" val="3995812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89F1-39DA-A6C9-E70B-EC5B9A3D5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92F3F-00FC-CD6D-5C53-EE8BB6D171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A7E6C-8C84-6A9D-6DB2-B45FA54084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3C8E44-E5E9-50EF-A114-4D05AA258B75}"/>
              </a:ext>
            </a:extLst>
          </p:cNvPr>
          <p:cNvSpPr>
            <a:spLocks noGrp="1"/>
          </p:cNvSpPr>
          <p:nvPr>
            <p:ph type="sldNum" sz="quarter" idx="5"/>
          </p:nvPr>
        </p:nvSpPr>
        <p:spPr/>
        <p:txBody>
          <a:bodyPr/>
          <a:lstStyle/>
          <a:p>
            <a:fld id="{D46220C3-F18E-46BD-B934-049A08813499}" type="slidenum">
              <a:rPr lang="en-US" smtClean="0"/>
              <a:t>17</a:t>
            </a:fld>
            <a:endParaRPr lang="en-US"/>
          </a:p>
        </p:txBody>
      </p:sp>
    </p:spTree>
    <p:extLst>
      <p:ext uri="{BB962C8B-B14F-4D97-AF65-F5344CB8AC3E}">
        <p14:creationId xmlns:p14="http://schemas.microsoft.com/office/powerpoint/2010/main" val="4085924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CB72-BCBD-804C-93A0-A2D6DABB3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F3539-006E-4716-0CE8-7C99F2E71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113C4-2C5A-3CEA-ED69-08C7033064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723D20-B15B-A45A-3769-BAD9C1172A8B}"/>
              </a:ext>
            </a:extLst>
          </p:cNvPr>
          <p:cNvSpPr>
            <a:spLocks noGrp="1"/>
          </p:cNvSpPr>
          <p:nvPr>
            <p:ph type="sldNum" sz="quarter" idx="5"/>
          </p:nvPr>
        </p:nvSpPr>
        <p:spPr/>
        <p:txBody>
          <a:bodyPr/>
          <a:lstStyle/>
          <a:p>
            <a:fld id="{D46220C3-F18E-46BD-B934-049A08813499}" type="slidenum">
              <a:rPr lang="en-US" smtClean="0"/>
              <a:t>18</a:t>
            </a:fld>
            <a:endParaRPr lang="en-US"/>
          </a:p>
        </p:txBody>
      </p:sp>
    </p:spTree>
    <p:extLst>
      <p:ext uri="{BB962C8B-B14F-4D97-AF65-F5344CB8AC3E}">
        <p14:creationId xmlns:p14="http://schemas.microsoft.com/office/powerpoint/2010/main" val="2186954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6571D-8677-9397-9227-CB57E1BDC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69639-A9FC-E44A-3DED-77FE1D936E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59A87-5BF0-649B-1065-BBEC78264B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0902FF-A481-F91D-2FDF-998373E3C29F}"/>
              </a:ext>
            </a:extLst>
          </p:cNvPr>
          <p:cNvSpPr>
            <a:spLocks noGrp="1"/>
          </p:cNvSpPr>
          <p:nvPr>
            <p:ph type="sldNum" sz="quarter" idx="5"/>
          </p:nvPr>
        </p:nvSpPr>
        <p:spPr/>
        <p:txBody>
          <a:bodyPr/>
          <a:lstStyle/>
          <a:p>
            <a:fld id="{D46220C3-F18E-46BD-B934-049A08813499}" type="slidenum">
              <a:rPr lang="en-US" smtClean="0"/>
              <a:t>19</a:t>
            </a:fld>
            <a:endParaRPr lang="en-US"/>
          </a:p>
        </p:txBody>
      </p:sp>
    </p:spTree>
    <p:extLst>
      <p:ext uri="{BB962C8B-B14F-4D97-AF65-F5344CB8AC3E}">
        <p14:creationId xmlns:p14="http://schemas.microsoft.com/office/powerpoint/2010/main" val="50036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538B6-4796-C572-F3BE-63BAAE3DA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5D89A-3A71-9D69-0485-D0D3D2003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A3BF2-D444-B57B-FF75-30B5E63CF7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F9A4C8-B91C-FC8D-B1D6-825B12A138C5}"/>
              </a:ext>
            </a:extLst>
          </p:cNvPr>
          <p:cNvSpPr>
            <a:spLocks noGrp="1"/>
          </p:cNvSpPr>
          <p:nvPr>
            <p:ph type="sldNum" sz="quarter" idx="5"/>
          </p:nvPr>
        </p:nvSpPr>
        <p:spPr/>
        <p:txBody>
          <a:bodyPr/>
          <a:lstStyle/>
          <a:p>
            <a:fld id="{D46220C3-F18E-46BD-B934-049A08813499}" type="slidenum">
              <a:rPr lang="en-US" smtClean="0"/>
              <a:t>21</a:t>
            </a:fld>
            <a:endParaRPr lang="en-US"/>
          </a:p>
        </p:txBody>
      </p:sp>
    </p:spTree>
    <p:extLst>
      <p:ext uri="{BB962C8B-B14F-4D97-AF65-F5344CB8AC3E}">
        <p14:creationId xmlns:p14="http://schemas.microsoft.com/office/powerpoint/2010/main" val="2954836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2702B-7CFB-B131-6E28-6B286A3502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E09360-4A92-17DC-E25E-B87832B23B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EDD42-64DF-F128-B2B4-317E51B8BE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4C9490-E3A6-481A-B111-0E4C1ECBF097}"/>
              </a:ext>
            </a:extLst>
          </p:cNvPr>
          <p:cNvSpPr>
            <a:spLocks noGrp="1"/>
          </p:cNvSpPr>
          <p:nvPr>
            <p:ph type="sldNum" sz="quarter" idx="5"/>
          </p:nvPr>
        </p:nvSpPr>
        <p:spPr/>
        <p:txBody>
          <a:bodyPr/>
          <a:lstStyle/>
          <a:p>
            <a:fld id="{D46220C3-F18E-46BD-B934-049A08813499}" type="slidenum">
              <a:rPr lang="en-US" smtClean="0"/>
              <a:t>22</a:t>
            </a:fld>
            <a:endParaRPr lang="en-US"/>
          </a:p>
        </p:txBody>
      </p:sp>
    </p:spTree>
    <p:extLst>
      <p:ext uri="{BB962C8B-B14F-4D97-AF65-F5344CB8AC3E}">
        <p14:creationId xmlns:p14="http://schemas.microsoft.com/office/powerpoint/2010/main" val="640255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4680-14B0-4E8E-F122-E0AFE2CA22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DBD1D-C9B3-5463-9595-A6A745D1D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FF2C3-8130-6202-42B0-91B75418B7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00AF9E-0D8F-55A4-1B39-2F625F8ADF8D}"/>
              </a:ext>
            </a:extLst>
          </p:cNvPr>
          <p:cNvSpPr>
            <a:spLocks noGrp="1"/>
          </p:cNvSpPr>
          <p:nvPr>
            <p:ph type="sldNum" sz="quarter" idx="5"/>
          </p:nvPr>
        </p:nvSpPr>
        <p:spPr/>
        <p:txBody>
          <a:bodyPr/>
          <a:lstStyle/>
          <a:p>
            <a:fld id="{D46220C3-F18E-46BD-B934-049A08813499}" type="slidenum">
              <a:rPr lang="en-US" smtClean="0"/>
              <a:t>25</a:t>
            </a:fld>
            <a:endParaRPr lang="en-US"/>
          </a:p>
        </p:txBody>
      </p:sp>
    </p:spTree>
    <p:extLst>
      <p:ext uri="{BB962C8B-B14F-4D97-AF65-F5344CB8AC3E}">
        <p14:creationId xmlns:p14="http://schemas.microsoft.com/office/powerpoint/2010/main" val="3825713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FBF52-AE37-F710-7AF9-5195FAA3D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FEDD5-A661-B3A0-4CC9-E24D2623C3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E53F9-F53C-2B13-E122-A1B2D186CD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AFA9AA-FFF7-862F-2852-7B7894084131}"/>
              </a:ext>
            </a:extLst>
          </p:cNvPr>
          <p:cNvSpPr>
            <a:spLocks noGrp="1"/>
          </p:cNvSpPr>
          <p:nvPr>
            <p:ph type="sldNum" sz="quarter" idx="5"/>
          </p:nvPr>
        </p:nvSpPr>
        <p:spPr/>
        <p:txBody>
          <a:bodyPr/>
          <a:lstStyle/>
          <a:p>
            <a:fld id="{D46220C3-F18E-46BD-B934-049A08813499}" type="slidenum">
              <a:rPr lang="en-US" smtClean="0"/>
              <a:t>26</a:t>
            </a:fld>
            <a:endParaRPr lang="en-US"/>
          </a:p>
        </p:txBody>
      </p:sp>
    </p:spTree>
    <p:extLst>
      <p:ext uri="{BB962C8B-B14F-4D97-AF65-F5344CB8AC3E}">
        <p14:creationId xmlns:p14="http://schemas.microsoft.com/office/powerpoint/2010/main" val="630797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C8B81-B879-8630-131C-6ADCAFDC5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DD872-2457-F613-F9F9-4DEAF0C1B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195666-8C39-50CC-056E-3E8E262311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08E252-4CAA-DBA9-D8E1-2B11A018C98A}"/>
              </a:ext>
            </a:extLst>
          </p:cNvPr>
          <p:cNvSpPr>
            <a:spLocks noGrp="1"/>
          </p:cNvSpPr>
          <p:nvPr>
            <p:ph type="sldNum" sz="quarter" idx="5"/>
          </p:nvPr>
        </p:nvSpPr>
        <p:spPr/>
        <p:txBody>
          <a:bodyPr/>
          <a:lstStyle/>
          <a:p>
            <a:fld id="{D46220C3-F18E-46BD-B934-049A08813499}" type="slidenum">
              <a:rPr lang="en-US" smtClean="0"/>
              <a:t>27</a:t>
            </a:fld>
            <a:endParaRPr lang="en-US"/>
          </a:p>
        </p:txBody>
      </p:sp>
    </p:spTree>
    <p:extLst>
      <p:ext uri="{BB962C8B-B14F-4D97-AF65-F5344CB8AC3E}">
        <p14:creationId xmlns:p14="http://schemas.microsoft.com/office/powerpoint/2010/main" val="3848438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98CEB-D91C-C3AF-5CDB-F664D1D4C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441A3-8BAE-F34C-C334-5389150ADE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6EDD62-A6D4-41C5-E9F2-BC758B6FB304}"/>
              </a:ext>
            </a:extLst>
          </p:cNvPr>
          <p:cNvSpPr>
            <a:spLocks noGrp="1"/>
          </p:cNvSpPr>
          <p:nvPr>
            <p:ph type="body" idx="1"/>
          </p:nvPr>
        </p:nvSpPr>
        <p:spPr/>
        <p:txBody>
          <a:bodyPr/>
          <a:lstStyle/>
          <a:p>
            <a:r>
              <a:rPr lang="en-US" dirty="0"/>
              <a:t>Fact centered</a:t>
            </a:r>
          </a:p>
        </p:txBody>
      </p:sp>
      <p:sp>
        <p:nvSpPr>
          <p:cNvPr id="4" name="Slide Number Placeholder 3">
            <a:extLst>
              <a:ext uri="{FF2B5EF4-FFF2-40B4-BE49-F238E27FC236}">
                <a16:creationId xmlns:a16="http://schemas.microsoft.com/office/drawing/2014/main" id="{4EBB2661-347D-70FE-A2E9-78678DC9BA9B}"/>
              </a:ext>
            </a:extLst>
          </p:cNvPr>
          <p:cNvSpPr>
            <a:spLocks noGrp="1"/>
          </p:cNvSpPr>
          <p:nvPr>
            <p:ph type="sldNum" sz="quarter" idx="5"/>
          </p:nvPr>
        </p:nvSpPr>
        <p:spPr/>
        <p:txBody>
          <a:bodyPr/>
          <a:lstStyle/>
          <a:p>
            <a:fld id="{D46220C3-F18E-46BD-B934-049A08813499}" type="slidenum">
              <a:rPr lang="en-US" smtClean="0"/>
              <a:t>29</a:t>
            </a:fld>
            <a:endParaRPr lang="en-US"/>
          </a:p>
        </p:txBody>
      </p:sp>
    </p:spTree>
    <p:extLst>
      <p:ext uri="{BB962C8B-B14F-4D97-AF65-F5344CB8AC3E}">
        <p14:creationId xmlns:p14="http://schemas.microsoft.com/office/powerpoint/2010/main" val="4257595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CD996-D95F-4962-5DAA-A3126DD8F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27BDF-ADF3-9D85-875C-01155010AE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C1AD51-8758-CDA7-1BA6-BD58144CD9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92216E-8092-CA52-8D96-83D77999FA27}"/>
              </a:ext>
            </a:extLst>
          </p:cNvPr>
          <p:cNvSpPr>
            <a:spLocks noGrp="1"/>
          </p:cNvSpPr>
          <p:nvPr>
            <p:ph type="sldNum" sz="quarter" idx="5"/>
          </p:nvPr>
        </p:nvSpPr>
        <p:spPr/>
        <p:txBody>
          <a:bodyPr/>
          <a:lstStyle/>
          <a:p>
            <a:fld id="{D46220C3-F18E-46BD-B934-049A08813499}" type="slidenum">
              <a:rPr lang="en-US" smtClean="0"/>
              <a:t>30</a:t>
            </a:fld>
            <a:endParaRPr lang="en-US"/>
          </a:p>
        </p:txBody>
      </p:sp>
    </p:spTree>
    <p:extLst>
      <p:ext uri="{BB962C8B-B14F-4D97-AF65-F5344CB8AC3E}">
        <p14:creationId xmlns:p14="http://schemas.microsoft.com/office/powerpoint/2010/main" val="4069883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6B6E3-DA08-6D78-EFF2-8C63E294B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FA44A-FD95-976E-9E12-C6E648C52D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FBFECD-F0A4-2D6D-A694-D1444469D4BB}"/>
              </a:ext>
            </a:extLst>
          </p:cNvPr>
          <p:cNvSpPr>
            <a:spLocks noGrp="1"/>
          </p:cNvSpPr>
          <p:nvPr>
            <p:ph type="body" idx="1"/>
          </p:nvPr>
        </p:nvSpPr>
        <p:spPr/>
        <p:txBody>
          <a:bodyPr/>
          <a:lstStyle/>
          <a:p>
            <a:r>
              <a:rPr lang="en-US" dirty="0"/>
              <a:t>Fact centered</a:t>
            </a:r>
          </a:p>
        </p:txBody>
      </p:sp>
      <p:sp>
        <p:nvSpPr>
          <p:cNvPr id="4" name="Slide Number Placeholder 3">
            <a:extLst>
              <a:ext uri="{FF2B5EF4-FFF2-40B4-BE49-F238E27FC236}">
                <a16:creationId xmlns:a16="http://schemas.microsoft.com/office/drawing/2014/main" id="{28FA3924-2E13-5FFC-C2BE-61B4A4CF795E}"/>
              </a:ext>
            </a:extLst>
          </p:cNvPr>
          <p:cNvSpPr>
            <a:spLocks noGrp="1"/>
          </p:cNvSpPr>
          <p:nvPr>
            <p:ph type="sldNum" sz="quarter" idx="5"/>
          </p:nvPr>
        </p:nvSpPr>
        <p:spPr/>
        <p:txBody>
          <a:bodyPr/>
          <a:lstStyle/>
          <a:p>
            <a:fld id="{D46220C3-F18E-46BD-B934-049A08813499}" type="slidenum">
              <a:rPr lang="en-US" smtClean="0"/>
              <a:t>31</a:t>
            </a:fld>
            <a:endParaRPr lang="en-US"/>
          </a:p>
        </p:txBody>
      </p:sp>
    </p:spTree>
    <p:extLst>
      <p:ext uri="{BB962C8B-B14F-4D97-AF65-F5344CB8AC3E}">
        <p14:creationId xmlns:p14="http://schemas.microsoft.com/office/powerpoint/2010/main" val="2942684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A6FAE-FCEF-AB29-1D77-08F1D54B1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27AFF-0A76-1BCA-6AC0-FE42C5312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C8CC8-E3ED-3B60-0775-9A57672F5D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E07DB1-2111-E698-7C7D-919F06E60729}"/>
              </a:ext>
            </a:extLst>
          </p:cNvPr>
          <p:cNvSpPr>
            <a:spLocks noGrp="1"/>
          </p:cNvSpPr>
          <p:nvPr>
            <p:ph type="sldNum" sz="quarter" idx="5"/>
          </p:nvPr>
        </p:nvSpPr>
        <p:spPr/>
        <p:txBody>
          <a:bodyPr/>
          <a:lstStyle/>
          <a:p>
            <a:fld id="{D46220C3-F18E-46BD-B934-049A08813499}" type="slidenum">
              <a:rPr lang="en-US" smtClean="0"/>
              <a:t>32</a:t>
            </a:fld>
            <a:endParaRPr lang="en-US"/>
          </a:p>
        </p:txBody>
      </p:sp>
    </p:spTree>
    <p:extLst>
      <p:ext uri="{BB962C8B-B14F-4D97-AF65-F5344CB8AC3E}">
        <p14:creationId xmlns:p14="http://schemas.microsoft.com/office/powerpoint/2010/main" val="2094074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41FB5-4128-2871-7AA9-247C5EF82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19BA8-29D5-40D4-3EA2-A1B79DD03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B54B5-6EB2-694C-0CCF-3F159A1E98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F0E000-5B51-985D-1A80-E46E023F06DE}"/>
              </a:ext>
            </a:extLst>
          </p:cNvPr>
          <p:cNvSpPr>
            <a:spLocks noGrp="1"/>
          </p:cNvSpPr>
          <p:nvPr>
            <p:ph type="sldNum" sz="quarter" idx="5"/>
          </p:nvPr>
        </p:nvSpPr>
        <p:spPr/>
        <p:txBody>
          <a:bodyPr/>
          <a:lstStyle/>
          <a:p>
            <a:fld id="{D46220C3-F18E-46BD-B934-049A08813499}" type="slidenum">
              <a:rPr lang="en-US" smtClean="0"/>
              <a:t>33</a:t>
            </a:fld>
            <a:endParaRPr lang="en-US"/>
          </a:p>
        </p:txBody>
      </p:sp>
    </p:spTree>
    <p:extLst>
      <p:ext uri="{BB962C8B-B14F-4D97-AF65-F5344CB8AC3E}">
        <p14:creationId xmlns:p14="http://schemas.microsoft.com/office/powerpoint/2010/main" val="2570651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C817F-B045-B6AB-FD54-B78AAB54D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B8E10-EA9F-A960-427E-4B0DA1733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31641-9FEB-BF09-E772-00180C6C76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904705-DAD2-9FAF-5D5F-3834A1A051F0}"/>
              </a:ext>
            </a:extLst>
          </p:cNvPr>
          <p:cNvSpPr>
            <a:spLocks noGrp="1"/>
          </p:cNvSpPr>
          <p:nvPr>
            <p:ph type="sldNum" sz="quarter" idx="5"/>
          </p:nvPr>
        </p:nvSpPr>
        <p:spPr/>
        <p:txBody>
          <a:bodyPr/>
          <a:lstStyle/>
          <a:p>
            <a:fld id="{D46220C3-F18E-46BD-B934-049A08813499}" type="slidenum">
              <a:rPr lang="en-US" smtClean="0"/>
              <a:t>34</a:t>
            </a:fld>
            <a:endParaRPr lang="en-US"/>
          </a:p>
        </p:txBody>
      </p:sp>
    </p:spTree>
    <p:extLst>
      <p:ext uri="{BB962C8B-B14F-4D97-AF65-F5344CB8AC3E}">
        <p14:creationId xmlns:p14="http://schemas.microsoft.com/office/powerpoint/2010/main" val="4058240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97F34-6DB4-E5D4-1A41-3E09B2038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97BDC-C8B8-77ED-1816-13D42DFDEC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30E15F-58A7-AA45-8F45-3A8103956C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8CB85F-282C-A26F-A8C3-82D9816C5E15}"/>
              </a:ext>
            </a:extLst>
          </p:cNvPr>
          <p:cNvSpPr>
            <a:spLocks noGrp="1"/>
          </p:cNvSpPr>
          <p:nvPr>
            <p:ph type="sldNum" sz="quarter" idx="5"/>
          </p:nvPr>
        </p:nvSpPr>
        <p:spPr/>
        <p:txBody>
          <a:bodyPr/>
          <a:lstStyle/>
          <a:p>
            <a:fld id="{D46220C3-F18E-46BD-B934-049A08813499}" type="slidenum">
              <a:rPr lang="en-US" smtClean="0"/>
              <a:t>35</a:t>
            </a:fld>
            <a:endParaRPr lang="en-US"/>
          </a:p>
        </p:txBody>
      </p:sp>
    </p:spTree>
    <p:extLst>
      <p:ext uri="{BB962C8B-B14F-4D97-AF65-F5344CB8AC3E}">
        <p14:creationId xmlns:p14="http://schemas.microsoft.com/office/powerpoint/2010/main" val="1948277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69507-A71E-DA1A-4D12-16E445604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90B36-9303-05CE-6C5F-1DD4624145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9ECC1C-EC72-E98F-153B-6E9FA7EB6B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6C09EF-D729-074A-DFB0-D6CC70A782A2}"/>
              </a:ext>
            </a:extLst>
          </p:cNvPr>
          <p:cNvSpPr>
            <a:spLocks noGrp="1"/>
          </p:cNvSpPr>
          <p:nvPr>
            <p:ph type="sldNum" sz="quarter" idx="5"/>
          </p:nvPr>
        </p:nvSpPr>
        <p:spPr/>
        <p:txBody>
          <a:bodyPr/>
          <a:lstStyle/>
          <a:p>
            <a:fld id="{D46220C3-F18E-46BD-B934-049A08813499}" type="slidenum">
              <a:rPr lang="en-US" smtClean="0"/>
              <a:t>36</a:t>
            </a:fld>
            <a:endParaRPr lang="en-US"/>
          </a:p>
        </p:txBody>
      </p:sp>
    </p:spTree>
    <p:extLst>
      <p:ext uri="{BB962C8B-B14F-4D97-AF65-F5344CB8AC3E}">
        <p14:creationId xmlns:p14="http://schemas.microsoft.com/office/powerpoint/2010/main" val="3055285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F9AF9-110B-64BB-C0A8-B2B0DB781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60A72-721E-4F11-8384-431DCBC50B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BAD7E9-A14D-3680-8748-20E513C10C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91696B-5901-0C75-9D13-33E06B0CAE98}"/>
              </a:ext>
            </a:extLst>
          </p:cNvPr>
          <p:cNvSpPr>
            <a:spLocks noGrp="1"/>
          </p:cNvSpPr>
          <p:nvPr>
            <p:ph type="sldNum" sz="quarter" idx="5"/>
          </p:nvPr>
        </p:nvSpPr>
        <p:spPr/>
        <p:txBody>
          <a:bodyPr/>
          <a:lstStyle/>
          <a:p>
            <a:fld id="{D46220C3-F18E-46BD-B934-049A08813499}" type="slidenum">
              <a:rPr lang="en-US" smtClean="0"/>
              <a:t>37</a:t>
            </a:fld>
            <a:endParaRPr lang="en-US"/>
          </a:p>
        </p:txBody>
      </p:sp>
    </p:spTree>
    <p:extLst>
      <p:ext uri="{BB962C8B-B14F-4D97-AF65-F5344CB8AC3E}">
        <p14:creationId xmlns:p14="http://schemas.microsoft.com/office/powerpoint/2010/main" val="2554840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E682-E6C4-12DB-E580-F32F277D4F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66D5E-3590-6A7C-EB20-F76FF280C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37673-898E-B829-72C2-EF90A230BC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D02313-4FFD-50C2-FCBD-08463D62752E}"/>
              </a:ext>
            </a:extLst>
          </p:cNvPr>
          <p:cNvSpPr>
            <a:spLocks noGrp="1"/>
          </p:cNvSpPr>
          <p:nvPr>
            <p:ph type="sldNum" sz="quarter" idx="5"/>
          </p:nvPr>
        </p:nvSpPr>
        <p:spPr/>
        <p:txBody>
          <a:bodyPr/>
          <a:lstStyle/>
          <a:p>
            <a:fld id="{D46220C3-F18E-46BD-B934-049A08813499}" type="slidenum">
              <a:rPr lang="en-US" smtClean="0"/>
              <a:t>38</a:t>
            </a:fld>
            <a:endParaRPr lang="en-US"/>
          </a:p>
        </p:txBody>
      </p:sp>
    </p:spTree>
    <p:extLst>
      <p:ext uri="{BB962C8B-B14F-4D97-AF65-F5344CB8AC3E}">
        <p14:creationId xmlns:p14="http://schemas.microsoft.com/office/powerpoint/2010/main" val="1603793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F8B44-9C5D-5C2D-3A5D-3F4AFDC41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B5375-5DEF-0E6E-B1A7-2B4E39ACB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B0759-5674-9A78-6BC6-87B892B819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F02516-2345-3790-A33E-62FD599CB7CF}"/>
              </a:ext>
            </a:extLst>
          </p:cNvPr>
          <p:cNvSpPr>
            <a:spLocks noGrp="1"/>
          </p:cNvSpPr>
          <p:nvPr>
            <p:ph type="sldNum" sz="quarter" idx="5"/>
          </p:nvPr>
        </p:nvSpPr>
        <p:spPr/>
        <p:txBody>
          <a:bodyPr/>
          <a:lstStyle/>
          <a:p>
            <a:fld id="{D46220C3-F18E-46BD-B934-049A08813499}" type="slidenum">
              <a:rPr lang="en-US" smtClean="0"/>
              <a:t>39</a:t>
            </a:fld>
            <a:endParaRPr lang="en-US"/>
          </a:p>
        </p:txBody>
      </p:sp>
    </p:spTree>
    <p:extLst>
      <p:ext uri="{BB962C8B-B14F-4D97-AF65-F5344CB8AC3E}">
        <p14:creationId xmlns:p14="http://schemas.microsoft.com/office/powerpoint/2010/main" val="574015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4A054-4971-240C-582A-CAA0FBCEE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10FF0-417C-3D21-68AB-046531E97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AF056-169D-EFAF-B475-C800AC79B4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0970B0-E6C5-F787-9BBE-AB5D7361B2FE}"/>
              </a:ext>
            </a:extLst>
          </p:cNvPr>
          <p:cNvSpPr>
            <a:spLocks noGrp="1"/>
          </p:cNvSpPr>
          <p:nvPr>
            <p:ph type="sldNum" sz="quarter" idx="5"/>
          </p:nvPr>
        </p:nvSpPr>
        <p:spPr/>
        <p:txBody>
          <a:bodyPr/>
          <a:lstStyle/>
          <a:p>
            <a:fld id="{D46220C3-F18E-46BD-B934-049A08813499}" type="slidenum">
              <a:rPr lang="en-US" smtClean="0"/>
              <a:t>40</a:t>
            </a:fld>
            <a:endParaRPr lang="en-US"/>
          </a:p>
        </p:txBody>
      </p:sp>
    </p:spTree>
    <p:extLst>
      <p:ext uri="{BB962C8B-B14F-4D97-AF65-F5344CB8AC3E}">
        <p14:creationId xmlns:p14="http://schemas.microsoft.com/office/powerpoint/2010/main" val="2116392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EAC1A-277C-A9B3-3232-B854765CE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7B036-3B11-24F0-CF65-FB7F146D7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96832-8BA0-2ABB-B526-FC6BCDAB52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4DBE62-BEDE-ABA4-BD10-60871B83EF21}"/>
              </a:ext>
            </a:extLst>
          </p:cNvPr>
          <p:cNvSpPr>
            <a:spLocks noGrp="1"/>
          </p:cNvSpPr>
          <p:nvPr>
            <p:ph type="sldNum" sz="quarter" idx="5"/>
          </p:nvPr>
        </p:nvSpPr>
        <p:spPr/>
        <p:txBody>
          <a:bodyPr/>
          <a:lstStyle/>
          <a:p>
            <a:fld id="{D46220C3-F18E-46BD-B934-049A08813499}" type="slidenum">
              <a:rPr lang="en-US" smtClean="0"/>
              <a:t>41</a:t>
            </a:fld>
            <a:endParaRPr lang="en-US"/>
          </a:p>
        </p:txBody>
      </p:sp>
    </p:spTree>
    <p:extLst>
      <p:ext uri="{BB962C8B-B14F-4D97-AF65-F5344CB8AC3E}">
        <p14:creationId xmlns:p14="http://schemas.microsoft.com/office/powerpoint/2010/main" val="3374469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CBDA-B053-4554-FE57-CD543E5A4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39662-6C4E-1D8F-FF44-7A3593289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190851-DB6F-60D1-0186-F1272A8CFF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191A95-066D-2E4E-57BE-ACA82477E93C}"/>
              </a:ext>
            </a:extLst>
          </p:cNvPr>
          <p:cNvSpPr>
            <a:spLocks noGrp="1"/>
          </p:cNvSpPr>
          <p:nvPr>
            <p:ph type="sldNum" sz="quarter" idx="5"/>
          </p:nvPr>
        </p:nvSpPr>
        <p:spPr/>
        <p:txBody>
          <a:bodyPr/>
          <a:lstStyle/>
          <a:p>
            <a:fld id="{D46220C3-F18E-46BD-B934-049A08813499}" type="slidenum">
              <a:rPr lang="en-US" smtClean="0"/>
              <a:t>42</a:t>
            </a:fld>
            <a:endParaRPr lang="en-US"/>
          </a:p>
        </p:txBody>
      </p:sp>
    </p:spTree>
    <p:extLst>
      <p:ext uri="{BB962C8B-B14F-4D97-AF65-F5344CB8AC3E}">
        <p14:creationId xmlns:p14="http://schemas.microsoft.com/office/powerpoint/2010/main" val="36703034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D0817-0C47-BA6B-6E1A-133502261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3864A-2AAA-B313-E6AF-B96DD37CB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402E4-0DC8-50AC-35FC-A192C12215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603FDA-86A6-3110-8903-379C07E8CA55}"/>
              </a:ext>
            </a:extLst>
          </p:cNvPr>
          <p:cNvSpPr>
            <a:spLocks noGrp="1"/>
          </p:cNvSpPr>
          <p:nvPr>
            <p:ph type="sldNum" sz="quarter" idx="5"/>
          </p:nvPr>
        </p:nvSpPr>
        <p:spPr/>
        <p:txBody>
          <a:bodyPr/>
          <a:lstStyle/>
          <a:p>
            <a:fld id="{D46220C3-F18E-46BD-B934-049A08813499}" type="slidenum">
              <a:rPr lang="en-US" smtClean="0"/>
              <a:t>43</a:t>
            </a:fld>
            <a:endParaRPr lang="en-US"/>
          </a:p>
        </p:txBody>
      </p:sp>
    </p:spTree>
    <p:extLst>
      <p:ext uri="{BB962C8B-B14F-4D97-AF65-F5344CB8AC3E}">
        <p14:creationId xmlns:p14="http://schemas.microsoft.com/office/powerpoint/2010/main" val="26377807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A30E-A028-45FD-FE90-A4BAED165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8B3B9-0CB2-089C-0FD2-159DC4AA6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65DF16-DAFE-A386-4977-F40CC62E7E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85DF5-5AA0-A40C-60A1-0FFB63381269}"/>
              </a:ext>
            </a:extLst>
          </p:cNvPr>
          <p:cNvSpPr>
            <a:spLocks noGrp="1"/>
          </p:cNvSpPr>
          <p:nvPr>
            <p:ph type="sldNum" sz="quarter" idx="5"/>
          </p:nvPr>
        </p:nvSpPr>
        <p:spPr/>
        <p:txBody>
          <a:bodyPr/>
          <a:lstStyle/>
          <a:p>
            <a:fld id="{D46220C3-F18E-46BD-B934-049A08813499}" type="slidenum">
              <a:rPr lang="en-US" smtClean="0"/>
              <a:t>44</a:t>
            </a:fld>
            <a:endParaRPr lang="en-US"/>
          </a:p>
        </p:txBody>
      </p:sp>
    </p:spTree>
    <p:extLst>
      <p:ext uri="{BB962C8B-B14F-4D97-AF65-F5344CB8AC3E}">
        <p14:creationId xmlns:p14="http://schemas.microsoft.com/office/powerpoint/2010/main" val="21875809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10545-453C-D332-9739-3462D16A8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400D6-DBE9-36A8-CE81-1C4E0EC971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18E7F-678A-737A-6B2E-26EB62B236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3D623A-189C-34E8-5BAC-0851AFEC854F}"/>
              </a:ext>
            </a:extLst>
          </p:cNvPr>
          <p:cNvSpPr>
            <a:spLocks noGrp="1"/>
          </p:cNvSpPr>
          <p:nvPr>
            <p:ph type="sldNum" sz="quarter" idx="5"/>
          </p:nvPr>
        </p:nvSpPr>
        <p:spPr/>
        <p:txBody>
          <a:bodyPr/>
          <a:lstStyle/>
          <a:p>
            <a:fld id="{D46220C3-F18E-46BD-B934-049A08813499}" type="slidenum">
              <a:rPr lang="en-US" smtClean="0"/>
              <a:t>45</a:t>
            </a:fld>
            <a:endParaRPr lang="en-US"/>
          </a:p>
        </p:txBody>
      </p:sp>
    </p:spTree>
    <p:extLst>
      <p:ext uri="{BB962C8B-B14F-4D97-AF65-F5344CB8AC3E}">
        <p14:creationId xmlns:p14="http://schemas.microsoft.com/office/powerpoint/2010/main" val="1743640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A0BEB-23F3-C0C8-05FC-91348FC6B1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B7AD4-E9EB-F5AF-A9B7-4751D8372D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E7E2C-B0A7-5742-BD08-21E90F96A43F}"/>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0AD007A6-EFFD-1905-3B79-DFC234C220A0}"/>
              </a:ext>
            </a:extLst>
          </p:cNvPr>
          <p:cNvSpPr>
            <a:spLocks noGrp="1"/>
          </p:cNvSpPr>
          <p:nvPr>
            <p:ph type="sldNum" sz="quarter" idx="5"/>
          </p:nvPr>
        </p:nvSpPr>
        <p:spPr/>
        <p:txBody>
          <a:bodyPr/>
          <a:lstStyle/>
          <a:p>
            <a:fld id="{D46220C3-F18E-46BD-B934-049A08813499}" type="slidenum">
              <a:rPr lang="en-US" smtClean="0"/>
              <a:t>46</a:t>
            </a:fld>
            <a:endParaRPr lang="en-US"/>
          </a:p>
        </p:txBody>
      </p:sp>
    </p:spTree>
    <p:extLst>
      <p:ext uri="{BB962C8B-B14F-4D97-AF65-F5344CB8AC3E}">
        <p14:creationId xmlns:p14="http://schemas.microsoft.com/office/powerpoint/2010/main" val="2574537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E56B-A647-25E1-2155-DD36FE0B1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D3B63-B415-F3BD-0238-B2A833D98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67CE14-F13E-F32A-BE4A-23540309BA48}"/>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C9EDFB7-B960-F8D0-7A4C-52CF52892269}"/>
              </a:ext>
            </a:extLst>
          </p:cNvPr>
          <p:cNvSpPr>
            <a:spLocks noGrp="1"/>
          </p:cNvSpPr>
          <p:nvPr>
            <p:ph type="sldNum" sz="quarter" idx="5"/>
          </p:nvPr>
        </p:nvSpPr>
        <p:spPr/>
        <p:txBody>
          <a:bodyPr/>
          <a:lstStyle/>
          <a:p>
            <a:fld id="{D46220C3-F18E-46BD-B934-049A08813499}" type="slidenum">
              <a:rPr lang="en-US" smtClean="0"/>
              <a:t>47</a:t>
            </a:fld>
            <a:endParaRPr lang="en-US"/>
          </a:p>
        </p:txBody>
      </p:sp>
    </p:spTree>
    <p:extLst>
      <p:ext uri="{BB962C8B-B14F-4D97-AF65-F5344CB8AC3E}">
        <p14:creationId xmlns:p14="http://schemas.microsoft.com/office/powerpoint/2010/main" val="2665440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4B1A4-270C-9C76-DAF9-6F221733DA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1D77EC-A4C1-EEDA-28C2-5A3A76B8D7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4F9ED6-C897-AEF3-4039-61A951F2AB17}"/>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5" name="Footer Placeholder 4">
            <a:extLst>
              <a:ext uri="{FF2B5EF4-FFF2-40B4-BE49-F238E27FC236}">
                <a16:creationId xmlns:a16="http://schemas.microsoft.com/office/drawing/2014/main" id="{25CDE6DD-5041-CB93-A024-DFCF0A50B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E86052-099B-47DF-2301-AFEFE713203C}"/>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1518082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32432-B863-66BE-F42D-0C80661C39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1DBCF5-F5E6-998A-7C6D-0C0933C573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D423E3-8A72-B782-B8BB-666ADC1051DC}"/>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5" name="Footer Placeholder 4">
            <a:extLst>
              <a:ext uri="{FF2B5EF4-FFF2-40B4-BE49-F238E27FC236}">
                <a16:creationId xmlns:a16="http://schemas.microsoft.com/office/drawing/2014/main" id="{ABA36D9C-B043-3DE7-CF54-526FC56C2D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1E8A4F-F437-BB97-1F08-160BFAA5390F}"/>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76029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4B0C-BD53-46AC-017A-243AF3D0BA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81329-7C72-8401-2C9A-64A4D023C6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6A270D-681E-C95B-CAF8-D02462DAF110}"/>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5" name="Footer Placeholder 4">
            <a:extLst>
              <a:ext uri="{FF2B5EF4-FFF2-40B4-BE49-F238E27FC236}">
                <a16:creationId xmlns:a16="http://schemas.microsoft.com/office/drawing/2014/main" id="{90592B7A-5A25-7DF2-A582-E698AB4E1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70BD3C-4055-0465-090A-63C7246D4D21}"/>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412395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5B1DC-9067-FA59-C0C9-E4367E88D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0E6053-7041-5378-55E8-74F4497F94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40F0C3-E4EF-7709-F46E-7BF1A75FD8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B3ADEC-201F-0DAD-B840-3E01342C0631}"/>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6" name="Footer Placeholder 5">
            <a:extLst>
              <a:ext uri="{FF2B5EF4-FFF2-40B4-BE49-F238E27FC236}">
                <a16:creationId xmlns:a16="http://schemas.microsoft.com/office/drawing/2014/main" id="{247D4E68-6063-743E-201E-4813DFC73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B1E79F-8D58-E6DF-240A-4089DCA85F09}"/>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69146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2ABD-EF7F-46DE-DC32-C1A4003CDC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95EF0D-3DAC-C9A4-5EA4-BDA2B8C1B9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16EC94-CC06-4D8E-C72E-0CD2E4BD0D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A0EC2E-84AE-DF1B-906E-1EB8D3ECF7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E88672-BC5C-FC98-8542-FEAA03689B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973BF8-FE46-52AE-B803-7334603CC597}"/>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8" name="Footer Placeholder 7">
            <a:extLst>
              <a:ext uri="{FF2B5EF4-FFF2-40B4-BE49-F238E27FC236}">
                <a16:creationId xmlns:a16="http://schemas.microsoft.com/office/drawing/2014/main" id="{35DC9F58-D8A7-4B45-1C25-4830BC9AA1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A385AF-8C82-2A11-1715-5A196F4C93C6}"/>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431185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872AE-F742-9C36-0028-12EC7AA706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4AB521-C3B6-A869-DEEF-225083292C29}"/>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4" name="Footer Placeholder 3">
            <a:extLst>
              <a:ext uri="{FF2B5EF4-FFF2-40B4-BE49-F238E27FC236}">
                <a16:creationId xmlns:a16="http://schemas.microsoft.com/office/drawing/2014/main" id="{F7DB69AF-ADB7-6275-7692-88503A5A22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0904CF-BD37-4166-8CAA-35460534ABCA}"/>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535498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EEA953-7218-CAF6-0736-5F21674BF401}"/>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3" name="Footer Placeholder 2">
            <a:extLst>
              <a:ext uri="{FF2B5EF4-FFF2-40B4-BE49-F238E27FC236}">
                <a16:creationId xmlns:a16="http://schemas.microsoft.com/office/drawing/2014/main" id="{46B8496F-9A55-C6E1-CE3A-4085C7D070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663E30-2518-088D-1942-6837FDCB604F}"/>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1452768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E4D22-E761-136C-C51C-70065BBC53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19A49E-90DF-62FC-5182-F46DFCC53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6AC146-B692-4E4F-9189-03E875595D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0126E5-C5F5-639B-F06D-30468237B99C}"/>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6" name="Footer Placeholder 5">
            <a:extLst>
              <a:ext uri="{FF2B5EF4-FFF2-40B4-BE49-F238E27FC236}">
                <a16:creationId xmlns:a16="http://schemas.microsoft.com/office/drawing/2014/main" id="{6507CF8F-CFE3-AAF6-6B42-86AE26B503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6F625-1CCA-C518-2396-73297131BED9}"/>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378494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115A1-8015-79F9-9C58-36DF25E38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D6D0EC-DFAD-920D-1229-6074345819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99EE93-72AF-90D6-F789-A0A8754A62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0BE23E-7B8C-44EC-37FA-5D795996492D}"/>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6" name="Footer Placeholder 5">
            <a:extLst>
              <a:ext uri="{FF2B5EF4-FFF2-40B4-BE49-F238E27FC236}">
                <a16:creationId xmlns:a16="http://schemas.microsoft.com/office/drawing/2014/main" id="{75BB37E3-FCE9-30D7-1C83-35370CAC5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E01951-9BC4-916E-32B2-4491AFA512B7}"/>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51869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169B-2035-639A-D969-432E6E491E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E67FF7-9522-2B43-203E-48C507D86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6B164-05BA-8F2B-10DC-D7B21CC3B2CD}"/>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5" name="Footer Placeholder 4">
            <a:extLst>
              <a:ext uri="{FF2B5EF4-FFF2-40B4-BE49-F238E27FC236}">
                <a16:creationId xmlns:a16="http://schemas.microsoft.com/office/drawing/2014/main" id="{DA4F4FC9-DE37-2EAF-EA61-958CC92AB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F29C73-4086-3B28-AB4E-29990526EFBA}"/>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658514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DA011A-9293-2E3A-4F51-22372A7B90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BF5F3-B920-F3E3-E543-C8996B8290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EF83AA-1972-1D09-6EAE-1FA3E8C15011}"/>
              </a:ext>
            </a:extLst>
          </p:cNvPr>
          <p:cNvSpPr>
            <a:spLocks noGrp="1"/>
          </p:cNvSpPr>
          <p:nvPr>
            <p:ph type="dt" sz="half" idx="10"/>
          </p:nvPr>
        </p:nvSpPr>
        <p:spPr/>
        <p:txBody>
          <a:bodyPr/>
          <a:lstStyle/>
          <a:p>
            <a:fld id="{7250A458-4875-4163-87B0-A41CCBC32922}" type="datetimeFigureOut">
              <a:rPr lang="en-US" smtClean="0"/>
              <a:t>2/10/2026</a:t>
            </a:fld>
            <a:endParaRPr lang="en-US"/>
          </a:p>
        </p:txBody>
      </p:sp>
      <p:sp>
        <p:nvSpPr>
          <p:cNvPr id="5" name="Footer Placeholder 4">
            <a:extLst>
              <a:ext uri="{FF2B5EF4-FFF2-40B4-BE49-F238E27FC236}">
                <a16:creationId xmlns:a16="http://schemas.microsoft.com/office/drawing/2014/main" id="{EDDEB935-213F-19E0-D88A-0D0A91EF8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C02FF-D572-8F09-A17C-F4BDE2808B6B}"/>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856400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82DD6A-3E07-0A94-DBF1-848F2A3BEE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67CB55-F667-1E55-B278-E1F62584E3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91C4F2-E5AF-5F31-1019-571B2A0F1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50A458-4875-4163-87B0-A41CCBC32922}" type="datetimeFigureOut">
              <a:rPr lang="en-US" smtClean="0"/>
              <a:t>2/10/2026</a:t>
            </a:fld>
            <a:endParaRPr lang="en-US"/>
          </a:p>
        </p:txBody>
      </p:sp>
      <p:sp>
        <p:nvSpPr>
          <p:cNvPr id="5" name="Footer Placeholder 4">
            <a:extLst>
              <a:ext uri="{FF2B5EF4-FFF2-40B4-BE49-F238E27FC236}">
                <a16:creationId xmlns:a16="http://schemas.microsoft.com/office/drawing/2014/main" id="{403BA7CB-963B-17C4-0AA1-7933C9F573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744E90-1C2C-8605-2E7D-9B767233B7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786264-C124-455A-AB9B-5A0E1AE4483B}" type="slidenum">
              <a:rPr lang="en-US" smtClean="0"/>
              <a:t>‹#›</a:t>
            </a:fld>
            <a:endParaRPr lang="en-US"/>
          </a:p>
        </p:txBody>
      </p:sp>
    </p:spTree>
    <p:extLst>
      <p:ext uri="{BB962C8B-B14F-4D97-AF65-F5344CB8AC3E}">
        <p14:creationId xmlns:p14="http://schemas.microsoft.com/office/powerpoint/2010/main" val="966573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C5D6CC37-86A1-17A3-D278-CA308C295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BF12EECE-A841-1A36-1BCF-BE1FD22CE364}"/>
              </a:ext>
            </a:extLst>
          </p:cNvPr>
          <p:cNvSpPr>
            <a:spLocks noGrp="1"/>
          </p:cNvSpPr>
          <p:nvPr>
            <p:ph type="ctrTitle"/>
          </p:nvPr>
        </p:nvSpPr>
        <p:spPr/>
        <p:txBody>
          <a:bodyPr/>
          <a:lstStyle/>
          <a:p>
            <a:pPr>
              <a:lnSpc>
                <a:spcPts val="5500"/>
              </a:lnSpc>
              <a:spcBef>
                <a:spcPts val="0"/>
              </a:spcBef>
            </a:pPr>
            <a:r>
              <a:rPr lang="en-US" sz="6600" b="1" dirty="0">
                <a:highlight>
                  <a:srgbClr val="FCEAD4"/>
                </a:highlight>
              </a:rPr>
              <a:t>Responsible Use</a:t>
            </a:r>
            <a:br>
              <a:rPr lang="en-US" sz="3200" dirty="0">
                <a:highlight>
                  <a:srgbClr val="FCEAD4"/>
                </a:highlight>
              </a:rPr>
            </a:br>
            <a:r>
              <a:rPr lang="en-US" sz="3200" i="1" dirty="0">
                <a:highlight>
                  <a:srgbClr val="FCEAD4"/>
                </a:highlight>
              </a:rPr>
              <a:t>Privacy, Security &amp; Ethics of Using AI</a:t>
            </a:r>
            <a:endParaRPr lang="en-US" i="1" dirty="0">
              <a:highlight>
                <a:srgbClr val="FCEAD4"/>
              </a:highlight>
            </a:endParaRPr>
          </a:p>
        </p:txBody>
      </p:sp>
      <p:sp>
        <p:nvSpPr>
          <p:cNvPr id="3" name="Subtitle 2">
            <a:extLst>
              <a:ext uri="{FF2B5EF4-FFF2-40B4-BE49-F238E27FC236}">
                <a16:creationId xmlns:a16="http://schemas.microsoft.com/office/drawing/2014/main" id="{274ED29D-D592-6B95-2A21-75B39F5D9D6C}"/>
              </a:ext>
            </a:extLst>
          </p:cNvPr>
          <p:cNvSpPr>
            <a:spLocks noGrp="1"/>
          </p:cNvSpPr>
          <p:nvPr>
            <p:ph type="subTitle" idx="1"/>
          </p:nvPr>
        </p:nvSpPr>
        <p:spPr/>
        <p:txBody>
          <a:bodyPr/>
          <a:lstStyle/>
          <a:p>
            <a:r>
              <a:rPr lang="en-US" dirty="0" err="1"/>
              <a:t>MState</a:t>
            </a:r>
            <a:r>
              <a:rPr lang="en-US" dirty="0"/>
              <a:t> WDS &amp; West Central SBDC</a:t>
            </a:r>
          </a:p>
        </p:txBody>
      </p:sp>
    </p:spTree>
    <p:extLst>
      <p:ext uri="{BB962C8B-B14F-4D97-AF65-F5344CB8AC3E}">
        <p14:creationId xmlns:p14="http://schemas.microsoft.com/office/powerpoint/2010/main" val="383175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7EDA-DAD0-93AF-D096-8F446D720AB0}"/>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03A00065-813A-0244-F55A-37ED609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A15EBECE-DA70-1299-D550-8F74C6DEA57E}"/>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1E8804E5-6B8E-B10A-02D8-5A1EBFB145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223843BA-591D-4E86-D593-53D0785FB789}"/>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D1B1C2BD-DB81-95DA-B351-E18CE2FA2846}"/>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CD0F9E6D-FF7C-C19D-04FC-FCA5FED2D327}"/>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89F7EE03-35FF-74AB-A6FC-E419816610C6}"/>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383BF9B-EE7E-745A-7714-182084979A71}"/>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4A19BE09-4936-D1DB-2EEB-763B9B6E235F}"/>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0430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C75DB55F-5AEC-0F61-5261-2F0DCBB30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366843E-305F-8B49-17D2-A96585AE6718}"/>
              </a:ext>
            </a:extLst>
          </p:cNvPr>
          <p:cNvSpPr>
            <a:spLocks noGrp="1"/>
          </p:cNvSpPr>
          <p:nvPr>
            <p:ph idx="1"/>
          </p:nvPr>
        </p:nvSpPr>
        <p:spPr>
          <a:xfrm>
            <a:off x="838200" y="5336352"/>
            <a:ext cx="10515600" cy="1521647"/>
          </a:xfrm>
        </p:spPr>
        <p:txBody>
          <a:bodyPr>
            <a:normAutofit/>
          </a:bodyPr>
          <a:lstStyle/>
          <a:p>
            <a:pPr marL="0" indent="0" algn="just">
              <a:buNone/>
            </a:pPr>
            <a:r>
              <a:rPr lang="en-US" sz="1200" dirty="0">
                <a:solidFill>
                  <a:schemeClr val="bg2">
                    <a:lumMod val="50000"/>
                  </a:schemeClr>
                </a:solidFill>
              </a:rPr>
              <a:t>Funded in part through a Cooperative Agreement with the U.S. Small Business Administration, the Minnesota Department of Employment and Economic Development, and regional support partners. The West Central SBDC is a proud member of the Minnesota SBDC Network. All opinions, conclusions, or recommendations expressed are those of the author(s) and do not necessarily reflect the views of the program sponsors. Programs are open to the public on a nondiscriminatory basis. Reasonable accommodations will be made upon request. Contact the West Central SBDC at (218) 299-6606.</a:t>
            </a:r>
          </a:p>
          <a:p>
            <a:pPr marL="0" indent="0" algn="just">
              <a:buNone/>
            </a:pPr>
            <a:r>
              <a:rPr lang="en-US" sz="1200" b="0" i="1" dirty="0">
                <a:solidFill>
                  <a:schemeClr val="bg2">
                    <a:lumMod val="50000"/>
                  </a:schemeClr>
                </a:solidFill>
                <a:effectLst/>
              </a:rPr>
              <a:t>Disclaimer: The tools provided by the West Central SBDC </a:t>
            </a:r>
            <a:r>
              <a:rPr lang="en-US" sz="1200" i="1" dirty="0">
                <a:solidFill>
                  <a:schemeClr val="bg2">
                    <a:lumMod val="50000"/>
                  </a:schemeClr>
                </a:solidFill>
              </a:rPr>
              <a:t>including the </a:t>
            </a:r>
            <a:r>
              <a:rPr lang="en-US" sz="1200" b="0" i="1" dirty="0">
                <a:solidFill>
                  <a:schemeClr val="bg2">
                    <a:lumMod val="50000"/>
                  </a:schemeClr>
                </a:solidFill>
                <a:effectLst/>
              </a:rPr>
              <a:t>AI Resource Lab are experimental and intended for educational purposes only. They are not designed to provide legal, financial, or professional advice. Users should always consult with a qualified professional and fact-check all outputs before making decisions. The use of these tools is at the user’s own risk, and users are solely responsible for any actions taken based on the information provided.</a:t>
            </a:r>
            <a:endParaRPr lang="en-US" sz="1200" b="0" dirty="0">
              <a:solidFill>
                <a:schemeClr val="bg2">
                  <a:lumMod val="50000"/>
                </a:schemeClr>
              </a:solidFill>
              <a:effectLst/>
            </a:endParaRPr>
          </a:p>
        </p:txBody>
      </p:sp>
      <p:pic>
        <p:nvPicPr>
          <p:cNvPr id="5" name="Picture 4" descr="A logo for a company&#10;&#10;AI-generated content may be incorrect.">
            <a:extLst>
              <a:ext uri="{FF2B5EF4-FFF2-40B4-BE49-F238E27FC236}">
                <a16:creationId xmlns:a16="http://schemas.microsoft.com/office/drawing/2014/main" id="{DF4DE248-B856-4919-85F7-ECC7F4DAC83A}"/>
              </a:ext>
            </a:extLst>
          </p:cNvPr>
          <p:cNvPicPr>
            <a:picLocks noChangeAspect="1"/>
          </p:cNvPicPr>
          <p:nvPr/>
        </p:nvPicPr>
        <p:blipFill>
          <a:blip r:embed="rId4">
            <a:extLst>
              <a:ext uri="{28A0092B-C50C-407E-A947-70E740481C1C}">
                <a14:useLocalDpi xmlns:a14="http://schemas.microsoft.com/office/drawing/2010/main" val="0"/>
              </a:ext>
            </a:extLst>
          </a:blip>
          <a:srcRect l="-1" r="677"/>
          <a:stretch/>
        </p:blipFill>
        <p:spPr>
          <a:xfrm>
            <a:off x="4804401" y="2554493"/>
            <a:ext cx="1062379" cy="1333550"/>
          </a:xfrm>
          <a:prstGeom prst="rect">
            <a:avLst/>
          </a:prstGeom>
        </p:spPr>
      </p:pic>
      <p:pic>
        <p:nvPicPr>
          <p:cNvPr id="6146" name="Picture 2">
            <a:extLst>
              <a:ext uri="{FF2B5EF4-FFF2-40B4-BE49-F238E27FC236}">
                <a16:creationId xmlns:a16="http://schemas.microsoft.com/office/drawing/2014/main" id="{C2221919-6AC5-DB69-1482-91A528031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074" y="3309369"/>
            <a:ext cx="2778363" cy="112690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a:extLst>
              <a:ext uri="{FF2B5EF4-FFF2-40B4-BE49-F238E27FC236}">
                <a16:creationId xmlns:a16="http://schemas.microsoft.com/office/drawing/2014/main" id="{F53CE20A-1F5A-881B-195B-973DC1948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254" y="1404973"/>
            <a:ext cx="4855871" cy="42084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ED37912-7C25-485A-017E-0C453ED5844B}"/>
              </a:ext>
            </a:extLst>
          </p:cNvPr>
          <p:cNvGrpSpPr/>
          <p:nvPr/>
        </p:nvGrpSpPr>
        <p:grpSpPr>
          <a:xfrm>
            <a:off x="7751125" y="3237774"/>
            <a:ext cx="2330383" cy="1371600"/>
            <a:chOff x="8311764" y="844062"/>
            <a:chExt cx="2330383" cy="1371600"/>
          </a:xfrm>
        </p:grpSpPr>
        <p:sp>
          <p:nvSpPr>
            <p:cNvPr id="9" name="Rectangle 8">
              <a:extLst>
                <a:ext uri="{FF2B5EF4-FFF2-40B4-BE49-F238E27FC236}">
                  <a16:creationId xmlns:a16="http://schemas.microsoft.com/office/drawing/2014/main" id="{6CDA6BC3-79FB-C842-0B9E-B4E49CF43AEF}"/>
                </a:ext>
              </a:extLst>
            </p:cNvPr>
            <p:cNvSpPr/>
            <p:nvPr/>
          </p:nvSpPr>
          <p:spPr>
            <a:xfrm>
              <a:off x="8311764" y="844062"/>
              <a:ext cx="2330383" cy="1371600"/>
            </a:xfrm>
            <a:prstGeom prst="rect">
              <a:avLst/>
            </a:prstGeom>
            <a:solidFill>
              <a:srgbClr val="0325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1" name="Picture 7">
              <a:extLst>
                <a:ext uri="{FF2B5EF4-FFF2-40B4-BE49-F238E27FC236}">
                  <a16:creationId xmlns:a16="http://schemas.microsoft.com/office/drawing/2014/main" id="{A1E44164-C829-0FC9-8CD7-5A8782E0E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1765" y="915657"/>
              <a:ext cx="2266061" cy="12250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D1769962-B7FB-5AEB-4088-2C4494A9236C}"/>
              </a:ext>
            </a:extLst>
          </p:cNvPr>
          <p:cNvSpPr>
            <a:spLocks noGrp="1"/>
          </p:cNvSpPr>
          <p:nvPr>
            <p:ph type="title"/>
          </p:nvPr>
        </p:nvSpPr>
        <p:spPr>
          <a:xfrm>
            <a:off x="2506662" y="1"/>
            <a:ext cx="9685338" cy="1026636"/>
          </a:xfrm>
        </p:spPr>
        <p:txBody>
          <a:bodyPr>
            <a:normAutofit/>
          </a:bodyPr>
          <a:lstStyle/>
          <a:p>
            <a:r>
              <a:rPr lang="en-US" sz="3600" b="1" i="1" dirty="0"/>
              <a:t>Hats Off to Our Host &amp; America’s SBDC</a:t>
            </a:r>
          </a:p>
        </p:txBody>
      </p:sp>
    </p:spTree>
    <p:extLst>
      <p:ext uri="{BB962C8B-B14F-4D97-AF65-F5344CB8AC3E}">
        <p14:creationId xmlns:p14="http://schemas.microsoft.com/office/powerpoint/2010/main" val="42762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24F77-A0B0-9B38-E43A-6977AF38FEB9}"/>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5A8FB50A-32FA-A6D7-71AA-DC0F41EAD1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21998404-A217-961C-3CD6-A0DA72A3707D}"/>
              </a:ext>
            </a:extLst>
          </p:cNvPr>
          <p:cNvSpPr>
            <a:spLocks noGrp="1"/>
          </p:cNvSpPr>
          <p:nvPr>
            <p:ph idx="1"/>
          </p:nvPr>
        </p:nvSpPr>
        <p:spPr>
          <a:xfrm>
            <a:off x="838200" y="1825625"/>
            <a:ext cx="10515600" cy="4667250"/>
          </a:xfrm>
        </p:spPr>
        <p:txBody>
          <a:bodyPr>
            <a:normAutofit lnSpcReduction="10000"/>
          </a:bodyPr>
          <a:lstStyle/>
          <a:p>
            <a:pPr marL="0" indent="0" algn="r">
              <a:buNone/>
            </a:pPr>
            <a:r>
              <a:rPr lang="en-US" sz="2400" dirty="0"/>
              <a:t>This is not a checklist or a compliance class.</a:t>
            </a:r>
          </a:p>
          <a:p>
            <a:pPr marL="0" indent="0">
              <a:buNone/>
            </a:pPr>
            <a:r>
              <a:rPr lang="en-US" sz="2400" dirty="0"/>
              <a:t>Today is about </a:t>
            </a:r>
            <a:r>
              <a:rPr lang="en-US" sz="2400" b="1" dirty="0"/>
              <a:t>awareness, judgment, and habits</a:t>
            </a:r>
            <a:r>
              <a:rPr lang="en-US" sz="2400" dirty="0"/>
              <a:t>, not fear or enforcement.</a:t>
            </a:r>
          </a:p>
          <a:p>
            <a:pPr marL="0" indent="0">
              <a:buNone/>
            </a:pPr>
            <a:endParaRPr lang="en-US" sz="2400" dirty="0"/>
          </a:p>
          <a:p>
            <a:pPr marL="0" indent="0">
              <a:buNone/>
            </a:pPr>
            <a:r>
              <a:rPr lang="en-US" sz="2400" dirty="0"/>
              <a:t>We’ll look at real examples:</a:t>
            </a:r>
          </a:p>
          <a:p>
            <a:pPr lvl="1"/>
            <a:r>
              <a:rPr lang="en-US" sz="2200" dirty="0"/>
              <a:t>Many have no villain </a:t>
            </a:r>
          </a:p>
          <a:p>
            <a:pPr lvl="1"/>
            <a:r>
              <a:rPr lang="en-US" sz="2200" dirty="0"/>
              <a:t>Most involve reasonable people making reasonable assumptions</a:t>
            </a:r>
          </a:p>
          <a:p>
            <a:pPr marL="0" indent="0">
              <a:buNone/>
            </a:pPr>
            <a:r>
              <a:rPr lang="en-US" sz="2400" dirty="0">
                <a:highlight>
                  <a:srgbClr val="FCEAD3"/>
                </a:highlight>
                <a:latin typeface="+mj-lt"/>
                <a:ea typeface="+mj-ea"/>
                <a:cs typeface="+mj-cs"/>
              </a:rPr>
              <a:t>This session won’t be linear, because AI risk isn’t linear. It’s eclectic.  </a:t>
            </a:r>
          </a:p>
          <a:p>
            <a:pPr marL="0" indent="0" algn="r">
              <a:buNone/>
            </a:pPr>
            <a:r>
              <a:rPr lang="en-US" sz="2400" dirty="0">
                <a:highlight>
                  <a:srgbClr val="FCEAD3"/>
                </a:highlight>
                <a:latin typeface="+mj-lt"/>
                <a:ea typeface="+mj-ea"/>
                <a:cs typeface="+mj-cs"/>
              </a:rPr>
              <a:t>That’s because AI risk shows up in unexpected places, and it’s all tied together.</a:t>
            </a:r>
          </a:p>
          <a:p>
            <a:pPr marL="0" indent="0">
              <a:buNone/>
            </a:pPr>
            <a:r>
              <a:rPr lang="en-US" sz="2400" dirty="0"/>
              <a:t>The goal today:</a:t>
            </a:r>
          </a:p>
          <a:p>
            <a:pPr lvl="1"/>
            <a:r>
              <a:rPr lang="en-US" sz="2200" dirty="0"/>
              <a:t>Raise awareness, not scare you.</a:t>
            </a:r>
          </a:p>
          <a:p>
            <a:pPr lvl="1"/>
            <a:r>
              <a:rPr lang="en-US" sz="2200" dirty="0"/>
              <a:t>Share best practices, tips, tricks, and suggestions. Not rules.</a:t>
            </a:r>
          </a:p>
          <a:p>
            <a:pPr lvl="1"/>
            <a:r>
              <a:rPr lang="en-US" sz="2200" dirty="0"/>
              <a:t>Help you notice the moments that matter. Focusing on timeless advice.</a:t>
            </a:r>
          </a:p>
        </p:txBody>
      </p:sp>
      <p:sp>
        <p:nvSpPr>
          <p:cNvPr id="8" name="Title 7">
            <a:extLst>
              <a:ext uri="{FF2B5EF4-FFF2-40B4-BE49-F238E27FC236}">
                <a16:creationId xmlns:a16="http://schemas.microsoft.com/office/drawing/2014/main" id="{E086A358-FC74-B1EB-2118-D59E4EA19533}"/>
              </a:ext>
            </a:extLst>
          </p:cNvPr>
          <p:cNvSpPr>
            <a:spLocks noGrp="1"/>
          </p:cNvSpPr>
          <p:nvPr>
            <p:ph type="title"/>
          </p:nvPr>
        </p:nvSpPr>
        <p:spPr/>
        <p:txBody>
          <a:bodyPr>
            <a:normAutofit/>
          </a:bodyPr>
          <a:lstStyle/>
          <a:p>
            <a:r>
              <a:rPr lang="en-US" sz="3600" dirty="0">
                <a:highlight>
                  <a:srgbClr val="FCEAD3"/>
                </a:highlight>
              </a:rPr>
              <a:t>Today’s Session</a:t>
            </a:r>
          </a:p>
        </p:txBody>
      </p:sp>
    </p:spTree>
    <p:extLst>
      <p:ext uri="{BB962C8B-B14F-4D97-AF65-F5344CB8AC3E}">
        <p14:creationId xmlns:p14="http://schemas.microsoft.com/office/powerpoint/2010/main" val="926171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BC194-ECA3-0D3B-15D9-EC7FD6F620FD}"/>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D9832276-67FA-55C3-08EE-CB763FEA7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24B481A-CE82-4023-BAE6-40ECC6E68461}"/>
              </a:ext>
            </a:extLst>
          </p:cNvPr>
          <p:cNvSpPr>
            <a:spLocks noGrp="1"/>
          </p:cNvSpPr>
          <p:nvPr>
            <p:ph type="title"/>
          </p:nvPr>
        </p:nvSpPr>
        <p:spPr>
          <a:xfrm>
            <a:off x="2251586" y="0"/>
            <a:ext cx="9940414" cy="943898"/>
          </a:xfrm>
        </p:spPr>
        <p:txBody>
          <a:bodyPr>
            <a:normAutofit/>
          </a:bodyPr>
          <a:lstStyle/>
          <a:p>
            <a:r>
              <a:rPr lang="en-US" dirty="0"/>
              <a:t>Responsibility Reminder</a:t>
            </a:r>
          </a:p>
        </p:txBody>
      </p:sp>
      <p:sp>
        <p:nvSpPr>
          <p:cNvPr id="3" name="Content Placeholder 2">
            <a:extLst>
              <a:ext uri="{FF2B5EF4-FFF2-40B4-BE49-F238E27FC236}">
                <a16:creationId xmlns:a16="http://schemas.microsoft.com/office/drawing/2014/main" id="{0A3EF53A-12D2-FB6C-BC9E-BAB1F2D28E5D}"/>
              </a:ext>
            </a:extLst>
          </p:cNvPr>
          <p:cNvSpPr>
            <a:spLocks noGrp="1"/>
          </p:cNvSpPr>
          <p:nvPr>
            <p:ph idx="1"/>
          </p:nvPr>
        </p:nvSpPr>
        <p:spPr>
          <a:xfrm>
            <a:off x="838200" y="1582994"/>
            <a:ext cx="11196484" cy="4593969"/>
          </a:xfrm>
        </p:spPr>
        <p:txBody>
          <a:bodyPr>
            <a:normAutofit/>
          </a:bodyPr>
          <a:lstStyle/>
          <a:p>
            <a:pPr marL="2286000" lvl="5" indent="0">
              <a:buNone/>
            </a:pPr>
            <a:r>
              <a:rPr lang="en-US" sz="2800" i="1" dirty="0"/>
              <a:t>“Own Your Outputs, and be Respectful”</a:t>
            </a:r>
          </a:p>
          <a:p>
            <a:pPr lvl="5"/>
            <a:endParaRPr lang="en-US" sz="2400" dirty="0"/>
          </a:p>
          <a:p>
            <a:pPr marL="0" indent="0">
              <a:buNone/>
            </a:pPr>
            <a:endParaRPr lang="en-US" b="1" dirty="0"/>
          </a:p>
          <a:p>
            <a:pPr marL="0" indent="0">
              <a:buNone/>
            </a:pPr>
            <a:r>
              <a:rPr lang="en-US" sz="2600" b="1" dirty="0"/>
              <a:t>AI isn’t here to make you lazy – it’s here to make you better. </a:t>
            </a:r>
          </a:p>
          <a:p>
            <a:r>
              <a:rPr lang="en-US" sz="2400" dirty="0"/>
              <a:t>If you blindly copy-paste AI work, it shows. And its on YOU. </a:t>
            </a:r>
          </a:p>
          <a:p>
            <a:r>
              <a:rPr lang="en-US" sz="2400" dirty="0"/>
              <a:t>Review, revise [pause] and put your voice into everything AI touches. </a:t>
            </a:r>
          </a:p>
          <a:p>
            <a:r>
              <a:rPr lang="en-US" sz="2400" dirty="0"/>
              <a:t>Always keep the human-in-the-loop. Human-AI sandwich. </a:t>
            </a:r>
          </a:p>
          <a:p>
            <a:endParaRPr lang="en-US" dirty="0"/>
          </a:p>
          <a:p>
            <a:pPr marL="0" indent="0" algn="r">
              <a:buNone/>
            </a:pPr>
            <a:r>
              <a:rPr lang="en-US" sz="2600" dirty="0">
                <a:highlight>
                  <a:srgbClr val="FCEAD3"/>
                </a:highlight>
                <a:latin typeface="+mj-lt"/>
                <a:ea typeface="+mj-ea"/>
                <a:cs typeface="+mj-cs"/>
              </a:rPr>
              <a:t>Also, please, don’t record people without their consent! </a:t>
            </a:r>
          </a:p>
        </p:txBody>
      </p:sp>
    </p:spTree>
    <p:extLst>
      <p:ext uri="{BB962C8B-B14F-4D97-AF65-F5344CB8AC3E}">
        <p14:creationId xmlns:p14="http://schemas.microsoft.com/office/powerpoint/2010/main" val="157863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AC271-013A-4684-B979-72AE47D29CF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2B0A645-A32D-32D8-C35B-2857BFA85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B53445FC-5A94-E11A-1DDC-BBD38EB14950}"/>
              </a:ext>
            </a:extLst>
          </p:cNvPr>
          <p:cNvSpPr>
            <a:spLocks noGrp="1"/>
          </p:cNvSpPr>
          <p:nvPr>
            <p:ph idx="1"/>
          </p:nvPr>
        </p:nvSpPr>
        <p:spPr>
          <a:xfrm>
            <a:off x="838200" y="1825625"/>
            <a:ext cx="10515600" cy="4667250"/>
          </a:xfrm>
        </p:spPr>
        <p:txBody>
          <a:bodyPr>
            <a:normAutofit lnSpcReduction="10000"/>
          </a:bodyPr>
          <a:lstStyle/>
          <a:p>
            <a:pPr marL="0" indent="0" algn="r">
              <a:buNone/>
            </a:pPr>
            <a:r>
              <a:rPr lang="en-US" sz="2400" dirty="0"/>
              <a:t>Surveys show that </a:t>
            </a:r>
            <a:r>
              <a:rPr lang="en-US" sz="2400" b="1" dirty="0"/>
              <a:t>over 90%</a:t>
            </a:r>
            <a:r>
              <a:rPr lang="en-US" sz="2400" dirty="0"/>
              <a:t> of employees use unapproved AI tools at work </a:t>
            </a:r>
            <a:endParaRPr lang="en-US" sz="2400" b="1" dirty="0"/>
          </a:p>
          <a:p>
            <a:pPr marL="0" indent="0">
              <a:buNone/>
            </a:pPr>
            <a:r>
              <a:rPr lang="en-US" sz="2400" dirty="0"/>
              <a:t>Shadow AI is </a:t>
            </a:r>
            <a:r>
              <a:rPr lang="en-US" sz="2400" b="1" dirty="0"/>
              <a:t>not</a:t>
            </a:r>
            <a:r>
              <a:rPr lang="en-US" sz="2400" dirty="0"/>
              <a:t> hackers, rule breakers or bad actors</a:t>
            </a:r>
          </a:p>
          <a:p>
            <a:pPr marL="0" indent="0">
              <a:buNone/>
            </a:pPr>
            <a:endParaRPr lang="en-US" sz="2400" b="1" dirty="0"/>
          </a:p>
          <a:p>
            <a:pPr marL="0" indent="0">
              <a:buNone/>
            </a:pPr>
            <a:r>
              <a:rPr lang="en-US" sz="2400" b="1" dirty="0"/>
              <a:t>Shadow AI happens when:</a:t>
            </a:r>
          </a:p>
          <a:p>
            <a:pPr lvl="1"/>
            <a:r>
              <a:rPr lang="en-US" sz="2200" dirty="0"/>
              <a:t>employees use personal AI accounts at work, or at home</a:t>
            </a:r>
          </a:p>
          <a:p>
            <a:pPr lvl="1"/>
            <a:r>
              <a:rPr lang="en-US" sz="2200" dirty="0"/>
              <a:t>good intentions, browser extensions summarize meetings </a:t>
            </a:r>
          </a:p>
          <a:p>
            <a:pPr lvl="1"/>
            <a:r>
              <a:rPr lang="en-US" sz="2200" dirty="0"/>
              <a:t>“just helping to work faster”, but free tools touch internal docs</a:t>
            </a:r>
          </a:p>
          <a:p>
            <a:pPr marL="0" indent="0">
              <a:buNone/>
            </a:pPr>
            <a:endParaRPr lang="en-US" sz="2600" dirty="0"/>
          </a:p>
          <a:p>
            <a:pPr marL="0" indent="0">
              <a:buNone/>
            </a:pPr>
            <a:r>
              <a:rPr lang="en-US" sz="2400" b="1" dirty="0"/>
              <a:t>The risk is when sensitive data leaves without anyone noticing</a:t>
            </a:r>
          </a:p>
          <a:p>
            <a:pPr lvl="1"/>
            <a:r>
              <a:rPr lang="en-US" sz="2200" dirty="0"/>
              <a:t>No audit trail. No ownership. No undo. </a:t>
            </a:r>
          </a:p>
          <a:p>
            <a:pPr marL="0" indent="0" algn="r">
              <a:buNone/>
            </a:pPr>
            <a:r>
              <a:rPr lang="en-US" sz="2600" dirty="0">
                <a:highlight>
                  <a:srgbClr val="FCEAD3"/>
                </a:highlight>
                <a:latin typeface="+mj-lt"/>
                <a:ea typeface="+mj-ea"/>
                <a:cs typeface="+mj-cs"/>
              </a:rPr>
              <a:t>The risk isn’t rebellion, it’s silence.</a:t>
            </a:r>
          </a:p>
        </p:txBody>
      </p:sp>
      <p:sp>
        <p:nvSpPr>
          <p:cNvPr id="8" name="Title 7">
            <a:extLst>
              <a:ext uri="{FF2B5EF4-FFF2-40B4-BE49-F238E27FC236}">
                <a16:creationId xmlns:a16="http://schemas.microsoft.com/office/drawing/2014/main" id="{53764D1D-1823-BBA1-6AFF-C79C6B1630BE}"/>
              </a:ext>
            </a:extLst>
          </p:cNvPr>
          <p:cNvSpPr>
            <a:spLocks noGrp="1"/>
          </p:cNvSpPr>
          <p:nvPr>
            <p:ph type="title"/>
          </p:nvPr>
        </p:nvSpPr>
        <p:spPr/>
        <p:txBody>
          <a:bodyPr>
            <a:normAutofit/>
          </a:bodyPr>
          <a:lstStyle/>
          <a:p>
            <a:r>
              <a:rPr lang="en-US" sz="3600" dirty="0">
                <a:highlight>
                  <a:srgbClr val="FCEAD3"/>
                </a:highlight>
              </a:rPr>
              <a:t>Shadow AI (awareness and why leaders should care)</a:t>
            </a:r>
          </a:p>
        </p:txBody>
      </p:sp>
    </p:spTree>
    <p:extLst>
      <p:ext uri="{BB962C8B-B14F-4D97-AF65-F5344CB8AC3E}">
        <p14:creationId xmlns:p14="http://schemas.microsoft.com/office/powerpoint/2010/main" val="707364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40640-B210-514C-09D0-41FBA2EF19C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D3C8599-632E-6E95-F191-C61AC4C14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82E681F2-BEA7-C88D-C58C-EA196B04D145}"/>
              </a:ext>
            </a:extLst>
          </p:cNvPr>
          <p:cNvSpPr>
            <a:spLocks noGrp="1"/>
          </p:cNvSpPr>
          <p:nvPr>
            <p:ph idx="1"/>
          </p:nvPr>
        </p:nvSpPr>
        <p:spPr>
          <a:xfrm>
            <a:off x="838200" y="1825625"/>
            <a:ext cx="10515600" cy="4667250"/>
          </a:xfrm>
        </p:spPr>
        <p:txBody>
          <a:bodyPr>
            <a:noAutofit/>
          </a:bodyPr>
          <a:lstStyle/>
          <a:p>
            <a:pPr marL="457200" indent="-457200">
              <a:buFont typeface="+mj-lt"/>
              <a:buAutoNum type="arabicPeriod"/>
            </a:pPr>
            <a:r>
              <a:rPr lang="en-US" sz="2400" b="1" dirty="0"/>
              <a:t>The platform fails: </a:t>
            </a:r>
            <a:r>
              <a:rPr lang="en-US" sz="2400" dirty="0"/>
              <a:t>A flaw, bug, or breech in the AI tool or vendor system exposes data users assumed was protected.</a:t>
            </a:r>
          </a:p>
          <a:p>
            <a:pPr marL="0" indent="0" algn="r">
              <a:buNone/>
            </a:pPr>
            <a:r>
              <a:rPr lang="en-US" sz="2400" i="1" dirty="0">
                <a:highlight>
                  <a:srgbClr val="FCEAD3"/>
                </a:highlight>
                <a:latin typeface="+mj-lt"/>
                <a:ea typeface="+mj-ea"/>
                <a:cs typeface="+mj-cs"/>
              </a:rPr>
              <a:t>Uncommon, but when it happens, it affects many people at once.</a:t>
            </a:r>
          </a:p>
          <a:p>
            <a:pPr marL="0" indent="0" algn="r">
              <a:buNone/>
            </a:pPr>
            <a:endParaRPr lang="en-US" sz="2400" dirty="0"/>
          </a:p>
          <a:p>
            <a:pPr marL="457200" indent="-457200">
              <a:buFont typeface="+mj-lt"/>
              <a:buAutoNum type="arabicPeriod" startAt="2"/>
            </a:pPr>
            <a:r>
              <a:rPr lang="en-US" sz="2400" b="1" dirty="0"/>
              <a:t>The user gives it away: </a:t>
            </a:r>
            <a:r>
              <a:rPr lang="en-US" sz="2400" dirty="0"/>
              <a:t>Someone shares or uploads sensitive information with AI, not realizing it counts as external data sharing.</a:t>
            </a:r>
          </a:p>
          <a:p>
            <a:pPr marL="0" indent="0" algn="r">
              <a:buNone/>
            </a:pPr>
            <a:r>
              <a:rPr lang="en-US" sz="2400" i="1" dirty="0">
                <a:highlight>
                  <a:srgbClr val="FCEAD3"/>
                </a:highlight>
                <a:latin typeface="+mj-lt"/>
                <a:ea typeface="+mj-ea"/>
                <a:cs typeface="+mj-cs"/>
              </a:rPr>
              <a:t>This is the most common and least intentional path.</a:t>
            </a:r>
          </a:p>
          <a:p>
            <a:pPr marL="0" indent="0" algn="r">
              <a:buNone/>
            </a:pPr>
            <a:endParaRPr lang="en-US" sz="2400" dirty="0"/>
          </a:p>
          <a:p>
            <a:pPr marL="457200" indent="-457200">
              <a:buFont typeface="+mj-lt"/>
              <a:buAutoNum type="arabicPeriod" startAt="3"/>
            </a:pPr>
            <a:r>
              <a:rPr lang="en-US" sz="2400" b="1" dirty="0"/>
              <a:t>The device/user leaks it: </a:t>
            </a:r>
            <a:r>
              <a:rPr lang="en-US" sz="2400" dirty="0"/>
              <a:t>The AI works correctly, but data is exposed through saved chats, shared screens, unlocked devices, background audio.</a:t>
            </a:r>
          </a:p>
          <a:p>
            <a:pPr marL="0" indent="0" algn="r">
              <a:buNone/>
            </a:pPr>
            <a:r>
              <a:rPr lang="en-US" sz="2400" i="1" dirty="0">
                <a:highlight>
                  <a:srgbClr val="FCEAD3"/>
                </a:highlight>
                <a:latin typeface="+mj-lt"/>
                <a:ea typeface="+mj-ea"/>
                <a:cs typeface="+mj-cs"/>
              </a:rPr>
              <a:t>Nothing looks broken, so the risk goes unnoticed.</a:t>
            </a:r>
          </a:p>
        </p:txBody>
      </p:sp>
      <p:sp>
        <p:nvSpPr>
          <p:cNvPr id="8" name="Title 7">
            <a:extLst>
              <a:ext uri="{FF2B5EF4-FFF2-40B4-BE49-F238E27FC236}">
                <a16:creationId xmlns:a16="http://schemas.microsoft.com/office/drawing/2014/main" id="{F9A32429-E85A-7B3D-2403-0B7FAF8BB973}"/>
              </a:ext>
            </a:extLst>
          </p:cNvPr>
          <p:cNvSpPr>
            <a:spLocks noGrp="1"/>
          </p:cNvSpPr>
          <p:nvPr>
            <p:ph type="title"/>
          </p:nvPr>
        </p:nvSpPr>
        <p:spPr/>
        <p:txBody>
          <a:bodyPr/>
          <a:lstStyle/>
          <a:p>
            <a:r>
              <a:rPr lang="en-US" sz="3600" dirty="0">
                <a:highlight>
                  <a:srgbClr val="FCEAD3"/>
                </a:highlight>
              </a:rPr>
              <a:t>How AI-related data leaks actually happen</a:t>
            </a:r>
          </a:p>
        </p:txBody>
      </p:sp>
    </p:spTree>
    <p:extLst>
      <p:ext uri="{BB962C8B-B14F-4D97-AF65-F5344CB8AC3E}">
        <p14:creationId xmlns:p14="http://schemas.microsoft.com/office/powerpoint/2010/main" val="514437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1CFFD-D657-ACCF-D9A7-D1D82BE2CB4A}"/>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F8A1145B-B958-ACF6-BD52-744BFFAA5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E8B6FE79-654F-EE85-4A53-445190AFC61B}"/>
              </a:ext>
            </a:extLst>
          </p:cNvPr>
          <p:cNvSpPr>
            <a:spLocks noGrp="1"/>
          </p:cNvSpPr>
          <p:nvPr>
            <p:ph idx="1"/>
          </p:nvPr>
        </p:nvSpPr>
        <p:spPr>
          <a:xfrm>
            <a:off x="838200" y="1825625"/>
            <a:ext cx="10515600" cy="4667250"/>
          </a:xfrm>
        </p:spPr>
        <p:txBody>
          <a:bodyPr>
            <a:noAutofit/>
          </a:bodyPr>
          <a:lstStyle/>
          <a:p>
            <a:pPr marL="457200" indent="-457200">
              <a:buFont typeface="+mj-lt"/>
              <a:buAutoNum type="arabicPeriod"/>
            </a:pPr>
            <a:r>
              <a:rPr lang="en-US" sz="2400" b="1" dirty="0"/>
              <a:t>The platform fails: </a:t>
            </a:r>
            <a:r>
              <a:rPr lang="en-US" sz="2400" dirty="0"/>
              <a:t>A flaw, bug, or breech in the AI tool or vendor system exposes data users assumed was protected.</a:t>
            </a:r>
          </a:p>
          <a:p>
            <a:pPr marL="0" indent="0" algn="r">
              <a:buNone/>
            </a:pPr>
            <a:r>
              <a:rPr lang="en-US" sz="2400" i="1" dirty="0">
                <a:highlight>
                  <a:srgbClr val="FCEAD3"/>
                </a:highlight>
                <a:latin typeface="+mj-lt"/>
                <a:ea typeface="+mj-ea"/>
                <a:cs typeface="+mj-cs"/>
              </a:rPr>
              <a:t>Uncommon, but when it happens, it affects many people at once.</a:t>
            </a:r>
          </a:p>
          <a:p>
            <a:pPr marL="0" indent="0" algn="r">
              <a:buNone/>
            </a:pPr>
            <a:endParaRPr lang="en-US" sz="2400" dirty="0"/>
          </a:p>
          <a:p>
            <a:pPr marL="457200" indent="-457200">
              <a:buFont typeface="+mj-lt"/>
              <a:buAutoNum type="arabicPeriod" startAt="2"/>
            </a:pPr>
            <a:r>
              <a:rPr lang="en-US" sz="2400" b="1" dirty="0"/>
              <a:t>The user gives it away: </a:t>
            </a:r>
            <a:r>
              <a:rPr lang="en-US" sz="2400" dirty="0"/>
              <a:t>Someone shares or uploads sensitive information with AI, not realizing it counts as external data sharing.</a:t>
            </a:r>
          </a:p>
          <a:p>
            <a:pPr marL="0" indent="0" algn="r">
              <a:buNone/>
            </a:pPr>
            <a:r>
              <a:rPr lang="en-US" sz="2400" i="1" dirty="0">
                <a:highlight>
                  <a:srgbClr val="FCEAD3"/>
                </a:highlight>
                <a:latin typeface="+mj-lt"/>
                <a:ea typeface="+mj-ea"/>
                <a:cs typeface="+mj-cs"/>
              </a:rPr>
              <a:t>This is the most common and least intentional path.</a:t>
            </a:r>
          </a:p>
          <a:p>
            <a:pPr marL="0" indent="0" algn="r">
              <a:buNone/>
            </a:pPr>
            <a:endParaRPr lang="en-US" sz="2400" dirty="0"/>
          </a:p>
          <a:p>
            <a:pPr marL="457200" indent="-457200">
              <a:buFont typeface="+mj-lt"/>
              <a:buAutoNum type="arabicPeriod" startAt="3"/>
            </a:pPr>
            <a:r>
              <a:rPr lang="en-US" sz="2400" b="1" strike="sngStrike" dirty="0"/>
              <a:t>The device/user leaks it: </a:t>
            </a:r>
            <a:r>
              <a:rPr lang="en-US" sz="2400" strike="sngStrike" dirty="0"/>
              <a:t>The AI works correctly, but data is exposed through saved chats, shared screens, unlocked devices, background audio.</a:t>
            </a:r>
          </a:p>
          <a:p>
            <a:pPr marL="0" indent="0" algn="r">
              <a:buNone/>
            </a:pPr>
            <a:r>
              <a:rPr lang="en-US" sz="2400" i="1" strike="sngStrike" dirty="0">
                <a:highlight>
                  <a:srgbClr val="FCEAD3"/>
                </a:highlight>
                <a:latin typeface="+mj-lt"/>
                <a:ea typeface="+mj-ea"/>
                <a:cs typeface="+mj-cs"/>
              </a:rPr>
              <a:t>Nothing looks broken, so the risk goes unnoticed.</a:t>
            </a:r>
          </a:p>
        </p:txBody>
      </p:sp>
      <p:sp>
        <p:nvSpPr>
          <p:cNvPr id="8" name="Title 7">
            <a:extLst>
              <a:ext uri="{FF2B5EF4-FFF2-40B4-BE49-F238E27FC236}">
                <a16:creationId xmlns:a16="http://schemas.microsoft.com/office/drawing/2014/main" id="{CF8E0654-8C0E-6956-8CE1-CB8167CB49A4}"/>
              </a:ext>
            </a:extLst>
          </p:cNvPr>
          <p:cNvSpPr>
            <a:spLocks noGrp="1"/>
          </p:cNvSpPr>
          <p:nvPr>
            <p:ph type="title"/>
          </p:nvPr>
        </p:nvSpPr>
        <p:spPr/>
        <p:txBody>
          <a:bodyPr/>
          <a:lstStyle/>
          <a:p>
            <a:r>
              <a:rPr lang="en-US" sz="3600" dirty="0">
                <a:highlight>
                  <a:srgbClr val="FCEAD3"/>
                </a:highlight>
              </a:rPr>
              <a:t>Let’s Explore Some Real Life Examples </a:t>
            </a:r>
          </a:p>
        </p:txBody>
      </p:sp>
    </p:spTree>
    <p:extLst>
      <p:ext uri="{BB962C8B-B14F-4D97-AF65-F5344CB8AC3E}">
        <p14:creationId xmlns:p14="http://schemas.microsoft.com/office/powerpoint/2010/main" val="308904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9A2E7-88F4-CA2C-5596-63401CC51E84}"/>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9FAAA30C-E5A5-9E00-3B6F-E5211AC19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BCA7CE08-A928-8214-625E-2D50BAD57A9B}"/>
              </a:ext>
            </a:extLst>
          </p:cNvPr>
          <p:cNvSpPr>
            <a:spLocks noGrp="1"/>
          </p:cNvSpPr>
          <p:nvPr>
            <p:ph idx="1"/>
          </p:nvPr>
        </p:nvSpPr>
        <p:spPr>
          <a:xfrm>
            <a:off x="838200" y="1825625"/>
            <a:ext cx="10515600" cy="4667250"/>
          </a:xfrm>
        </p:spPr>
        <p:txBody>
          <a:bodyPr>
            <a:noAutofit/>
          </a:bodyPr>
          <a:lstStyle/>
          <a:p>
            <a:pPr marL="0" indent="0" algn="r">
              <a:buNone/>
            </a:pPr>
            <a:r>
              <a:rPr lang="en-US" sz="2400" dirty="0"/>
              <a:t>A popular AI-enabled children’s toy called Bondus had a flaw in its online portal that left </a:t>
            </a:r>
            <a:r>
              <a:rPr lang="en-US" sz="2400" b="1" dirty="0"/>
              <a:t>50,000 chat transcripts </a:t>
            </a:r>
            <a:r>
              <a:rPr lang="en-US" sz="2400" dirty="0"/>
              <a:t>completely open to anyone who logged in with a Gmail account. </a:t>
            </a:r>
          </a:p>
          <a:p>
            <a:pPr marL="0" indent="0">
              <a:buNone/>
            </a:pPr>
            <a:r>
              <a:rPr lang="en-US" sz="2400" dirty="0"/>
              <a:t>Researchers discovered kids’ names, birthdates, family details, and every conversation they’d had with the toy — without any authentication or real protection.</a:t>
            </a:r>
          </a:p>
          <a:p>
            <a:pPr marL="0" indent="0" algn="r">
              <a:buNone/>
            </a:pPr>
            <a:endParaRPr lang="en-US" sz="2400" dirty="0"/>
          </a:p>
          <a:p>
            <a:pPr marL="0" indent="0" algn="r">
              <a:buNone/>
            </a:pPr>
            <a:endParaRPr lang="en-US" sz="2400" dirty="0"/>
          </a:p>
          <a:p>
            <a:pPr marL="0" indent="0" algn="r">
              <a:buNone/>
            </a:pPr>
            <a:r>
              <a:rPr lang="en-US" sz="2400" i="1" dirty="0">
                <a:highlight>
                  <a:srgbClr val="FCEAD3"/>
                </a:highlight>
                <a:latin typeface="+mj-lt"/>
                <a:ea typeface="+mj-ea"/>
                <a:cs typeface="+mj-cs"/>
              </a:rPr>
              <a:t>Parents assumed those chats were private. They weren’t. This isn’t horror story fiction, it’s an everyday product failing to protect vulnerable users.</a:t>
            </a:r>
          </a:p>
          <a:p>
            <a:pPr marL="0" indent="0" algn="r">
              <a:buNone/>
            </a:pPr>
            <a:endParaRPr lang="en-US" sz="2400" dirty="0"/>
          </a:p>
        </p:txBody>
      </p:sp>
      <p:sp>
        <p:nvSpPr>
          <p:cNvPr id="8" name="Title 7">
            <a:extLst>
              <a:ext uri="{FF2B5EF4-FFF2-40B4-BE49-F238E27FC236}">
                <a16:creationId xmlns:a16="http://schemas.microsoft.com/office/drawing/2014/main" id="{BC6A2DE8-4C9D-1878-4103-9DA2BC56E7B1}"/>
              </a:ext>
            </a:extLst>
          </p:cNvPr>
          <p:cNvSpPr>
            <a:spLocks noGrp="1"/>
          </p:cNvSpPr>
          <p:nvPr>
            <p:ph type="title"/>
          </p:nvPr>
        </p:nvSpPr>
        <p:spPr/>
        <p:txBody>
          <a:bodyPr/>
          <a:lstStyle/>
          <a:p>
            <a:r>
              <a:rPr lang="en-US" sz="3600" dirty="0">
                <a:highlight>
                  <a:srgbClr val="FCEAD3"/>
                </a:highlight>
              </a:rPr>
              <a:t>Toy AI accidentally exposed thousands of kids’ private chats</a:t>
            </a:r>
          </a:p>
        </p:txBody>
      </p:sp>
    </p:spTree>
    <p:extLst>
      <p:ext uri="{BB962C8B-B14F-4D97-AF65-F5344CB8AC3E}">
        <p14:creationId xmlns:p14="http://schemas.microsoft.com/office/powerpoint/2010/main" val="3614812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93A56-D442-6B86-5740-DB50BA68B4C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F2CC9D74-45A7-F375-BAA5-6681C7392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35FE72E5-DBC3-CA01-1A97-0FEDC1D4F7AE}"/>
              </a:ext>
            </a:extLst>
          </p:cNvPr>
          <p:cNvSpPr>
            <a:spLocks noGrp="1"/>
          </p:cNvSpPr>
          <p:nvPr>
            <p:ph idx="1"/>
          </p:nvPr>
        </p:nvSpPr>
        <p:spPr>
          <a:xfrm>
            <a:off x="838200" y="1825625"/>
            <a:ext cx="10515600" cy="4667250"/>
          </a:xfrm>
        </p:spPr>
        <p:txBody>
          <a:bodyPr>
            <a:noAutofit/>
          </a:bodyPr>
          <a:lstStyle/>
          <a:p>
            <a:pPr marL="0" indent="0" algn="r">
              <a:buNone/>
            </a:pPr>
            <a:r>
              <a:rPr lang="en-US" sz="2400" dirty="0"/>
              <a:t>Security research found a vulnerability in Meta AI where users could </a:t>
            </a:r>
            <a:r>
              <a:rPr lang="en-US" sz="2400" b="1" dirty="0"/>
              <a:t>see other people’s private prompts and responses </a:t>
            </a:r>
            <a:r>
              <a:rPr lang="en-US" sz="2400" dirty="0"/>
              <a:t>simply by tweaking a parameter in their network requests. </a:t>
            </a:r>
          </a:p>
          <a:p>
            <a:pPr marL="0" indent="0">
              <a:buNone/>
            </a:pPr>
            <a:r>
              <a:rPr lang="en-US" sz="2400" dirty="0"/>
              <a:t>Users didn’t know this was possible until a researcher broke it open, and it stayed that way for weeks before being fixed.</a:t>
            </a:r>
          </a:p>
          <a:p>
            <a:pPr marL="0" indent="0" algn="r">
              <a:buNone/>
            </a:pPr>
            <a:endParaRPr lang="en-US" sz="2400" dirty="0"/>
          </a:p>
          <a:p>
            <a:pPr marL="0" indent="0" algn="r">
              <a:buNone/>
            </a:pPr>
            <a:endParaRPr lang="en-US" sz="2400" dirty="0"/>
          </a:p>
          <a:p>
            <a:pPr marL="0" indent="0" algn="r">
              <a:buNone/>
            </a:pPr>
            <a:endParaRPr lang="en-US" sz="2400" dirty="0"/>
          </a:p>
          <a:p>
            <a:pPr marL="0" indent="0" algn="r">
              <a:buNone/>
            </a:pPr>
            <a:r>
              <a:rPr lang="en-US" sz="2400" i="1" dirty="0">
                <a:highlight>
                  <a:srgbClr val="FCEAD3"/>
                </a:highlight>
                <a:latin typeface="+mj-lt"/>
                <a:ea typeface="+mj-ea"/>
                <a:cs typeface="+mj-cs"/>
              </a:rPr>
              <a:t>Even major companies have gaps, and what people assume is private may not be under the hood.</a:t>
            </a:r>
            <a:endParaRPr lang="en-US" sz="2400" dirty="0"/>
          </a:p>
        </p:txBody>
      </p:sp>
      <p:sp>
        <p:nvSpPr>
          <p:cNvPr id="8" name="Title 7">
            <a:extLst>
              <a:ext uri="{FF2B5EF4-FFF2-40B4-BE49-F238E27FC236}">
                <a16:creationId xmlns:a16="http://schemas.microsoft.com/office/drawing/2014/main" id="{DE39DEF4-B3DE-C2D8-5093-38A82A2544CC}"/>
              </a:ext>
            </a:extLst>
          </p:cNvPr>
          <p:cNvSpPr>
            <a:spLocks noGrp="1"/>
          </p:cNvSpPr>
          <p:nvPr>
            <p:ph type="title"/>
          </p:nvPr>
        </p:nvSpPr>
        <p:spPr/>
        <p:txBody>
          <a:bodyPr/>
          <a:lstStyle/>
          <a:p>
            <a:r>
              <a:rPr lang="en-US" sz="3600" dirty="0">
                <a:highlight>
                  <a:srgbClr val="FCEAD3"/>
                </a:highlight>
              </a:rPr>
              <a:t>Meta AI chatted leaks</a:t>
            </a:r>
          </a:p>
        </p:txBody>
      </p:sp>
    </p:spTree>
    <p:extLst>
      <p:ext uri="{BB962C8B-B14F-4D97-AF65-F5344CB8AC3E}">
        <p14:creationId xmlns:p14="http://schemas.microsoft.com/office/powerpoint/2010/main" val="440268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A5300-1C2B-3001-F481-2664DDF37E6E}"/>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12920DD9-5523-F464-2E16-DE80011E3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91028ED4-71EE-67C8-1321-23C6F2061372}"/>
              </a:ext>
            </a:extLst>
          </p:cNvPr>
          <p:cNvSpPr>
            <a:spLocks noGrp="1"/>
          </p:cNvSpPr>
          <p:nvPr>
            <p:ph idx="1"/>
          </p:nvPr>
        </p:nvSpPr>
        <p:spPr>
          <a:xfrm>
            <a:off x="838200" y="1825625"/>
            <a:ext cx="10515600" cy="4667250"/>
          </a:xfrm>
        </p:spPr>
        <p:txBody>
          <a:bodyPr>
            <a:noAutofit/>
          </a:bodyPr>
          <a:lstStyle/>
          <a:p>
            <a:pPr marL="0" indent="0" algn="r">
              <a:buNone/>
            </a:pPr>
            <a:r>
              <a:rPr lang="en-US" sz="2400" dirty="0"/>
              <a:t>A third-party AI hiring chatbot system used by McDonald’s (called Olivia) had a default weak password that let researchers access information from over </a:t>
            </a:r>
            <a:r>
              <a:rPr lang="en-US" sz="2400" b="1" dirty="0"/>
              <a:t>64 million applicants</a:t>
            </a:r>
            <a:r>
              <a:rPr lang="en-US" sz="2400" dirty="0"/>
              <a:t>, including names, emails, phone numbers, and more. It was out there for years until security researchers found it.</a:t>
            </a:r>
          </a:p>
          <a:p>
            <a:pPr marL="0" indent="0" algn="r">
              <a:buNone/>
            </a:pPr>
            <a:endParaRPr lang="en-US" sz="2400" dirty="0"/>
          </a:p>
          <a:p>
            <a:pPr marL="0" indent="0" algn="r">
              <a:buNone/>
            </a:pPr>
            <a:endParaRPr lang="en-US" sz="2400" dirty="0"/>
          </a:p>
          <a:p>
            <a:pPr marL="0" indent="0" algn="r">
              <a:buNone/>
            </a:pPr>
            <a:endParaRPr lang="en-US" sz="2400" dirty="0"/>
          </a:p>
          <a:p>
            <a:pPr marL="0" indent="0" algn="r">
              <a:buNone/>
            </a:pPr>
            <a:endParaRPr lang="en-US" sz="2400" dirty="0"/>
          </a:p>
          <a:p>
            <a:pPr marL="0" indent="0" algn="r">
              <a:buNone/>
            </a:pPr>
            <a:r>
              <a:rPr lang="en-US" sz="2400" i="1" dirty="0">
                <a:highlight>
                  <a:srgbClr val="FCEAD3"/>
                </a:highlight>
                <a:latin typeface="+mj-lt"/>
                <a:ea typeface="+mj-ea"/>
                <a:cs typeface="+mj-cs"/>
              </a:rPr>
              <a:t>People used it expecting a normal job application, not realizing an AI-driven system was handling sensitive data insecurely.</a:t>
            </a:r>
            <a:endParaRPr lang="en-US" sz="2400" dirty="0"/>
          </a:p>
        </p:txBody>
      </p:sp>
      <p:sp>
        <p:nvSpPr>
          <p:cNvPr id="8" name="Title 7">
            <a:extLst>
              <a:ext uri="{FF2B5EF4-FFF2-40B4-BE49-F238E27FC236}">
                <a16:creationId xmlns:a16="http://schemas.microsoft.com/office/drawing/2014/main" id="{19649B14-B732-240F-A427-F7495B8987EC}"/>
              </a:ext>
            </a:extLst>
          </p:cNvPr>
          <p:cNvSpPr>
            <a:spLocks noGrp="1"/>
          </p:cNvSpPr>
          <p:nvPr>
            <p:ph type="title"/>
          </p:nvPr>
        </p:nvSpPr>
        <p:spPr/>
        <p:txBody>
          <a:bodyPr/>
          <a:lstStyle/>
          <a:p>
            <a:r>
              <a:rPr lang="en-US" sz="3600" dirty="0">
                <a:highlight>
                  <a:srgbClr val="FCEAD3"/>
                </a:highlight>
              </a:rPr>
              <a:t>McDonald’s hiring chatbot exposed millions of job applicants’ data</a:t>
            </a:r>
          </a:p>
        </p:txBody>
      </p:sp>
    </p:spTree>
    <p:extLst>
      <p:ext uri="{BB962C8B-B14F-4D97-AF65-F5344CB8AC3E}">
        <p14:creationId xmlns:p14="http://schemas.microsoft.com/office/powerpoint/2010/main" val="418948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F4013-E05E-3565-8888-465E6FDDDBED}"/>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E0F34ED-8083-01D2-B116-A8831A8AC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39805932-C425-1CE9-EC29-0BD86831FF65}"/>
              </a:ext>
            </a:extLst>
          </p:cNvPr>
          <p:cNvSpPr>
            <a:spLocks noGrp="1"/>
          </p:cNvSpPr>
          <p:nvPr>
            <p:ph idx="1"/>
          </p:nvPr>
        </p:nvSpPr>
        <p:spPr>
          <a:xfrm>
            <a:off x="838200" y="1825625"/>
            <a:ext cx="10515600" cy="4667250"/>
          </a:xfrm>
        </p:spPr>
        <p:txBody>
          <a:bodyPr>
            <a:noAutofit/>
          </a:bodyPr>
          <a:lstStyle/>
          <a:p>
            <a:pPr marL="0" indent="0" algn="r">
              <a:buNone/>
            </a:pPr>
            <a:r>
              <a:rPr lang="en-US" sz="2400" dirty="0"/>
              <a:t>In a widely reported enterprise incident, Samsung staff pasted </a:t>
            </a:r>
            <a:r>
              <a:rPr lang="en-US" sz="2400" b="1" dirty="0"/>
              <a:t>internal source code and proprietary documents into ChatGPT</a:t>
            </a:r>
            <a:r>
              <a:rPr lang="en-US" sz="2400" dirty="0"/>
              <a:t>, thinking it was a productivity helper. </a:t>
            </a:r>
          </a:p>
          <a:p>
            <a:pPr marL="0" indent="0">
              <a:buNone/>
            </a:pPr>
            <a:r>
              <a:rPr lang="en-US" sz="2400" dirty="0"/>
              <a:t>That exposed confidential corporate data and forced the company to ban unapproved AI use.</a:t>
            </a:r>
          </a:p>
          <a:p>
            <a:pPr marL="0" indent="0" algn="r">
              <a:buNone/>
            </a:pPr>
            <a:endParaRPr lang="en-US" sz="2400" dirty="0"/>
          </a:p>
          <a:p>
            <a:pPr marL="0" indent="0" algn="r">
              <a:buNone/>
            </a:pPr>
            <a:endParaRPr lang="en-US" sz="2400" dirty="0"/>
          </a:p>
          <a:p>
            <a:pPr marL="0" indent="0" algn="r">
              <a:buNone/>
            </a:pPr>
            <a:endParaRPr lang="en-US" sz="2400" dirty="0"/>
          </a:p>
          <a:p>
            <a:pPr marL="0" indent="0" algn="r">
              <a:buNone/>
            </a:pPr>
            <a:r>
              <a:rPr lang="en-US" sz="2400" i="1" dirty="0">
                <a:highlight>
                  <a:srgbClr val="FCEAD3"/>
                </a:highlight>
                <a:latin typeface="+mj-lt"/>
                <a:ea typeface="+mj-ea"/>
                <a:cs typeface="+mj-cs"/>
              </a:rPr>
              <a:t>Users often don’t realize AI tools retain or log inputs, which can expose corporate secrets if they aren’t careful.</a:t>
            </a:r>
            <a:endParaRPr lang="en-US" sz="2400" dirty="0"/>
          </a:p>
        </p:txBody>
      </p:sp>
      <p:sp>
        <p:nvSpPr>
          <p:cNvPr id="8" name="Title 7">
            <a:extLst>
              <a:ext uri="{FF2B5EF4-FFF2-40B4-BE49-F238E27FC236}">
                <a16:creationId xmlns:a16="http://schemas.microsoft.com/office/drawing/2014/main" id="{420D32C1-CDB9-5A77-1D36-CF5673134679}"/>
              </a:ext>
            </a:extLst>
          </p:cNvPr>
          <p:cNvSpPr>
            <a:spLocks noGrp="1"/>
          </p:cNvSpPr>
          <p:nvPr>
            <p:ph type="title"/>
          </p:nvPr>
        </p:nvSpPr>
        <p:spPr/>
        <p:txBody>
          <a:bodyPr/>
          <a:lstStyle/>
          <a:p>
            <a:r>
              <a:rPr lang="en-US" sz="3600" dirty="0">
                <a:highlight>
                  <a:srgbClr val="FCEAD3"/>
                </a:highlight>
              </a:rPr>
              <a:t>Samsung employees accidentally leaked confidential data into ChatGPT</a:t>
            </a:r>
          </a:p>
        </p:txBody>
      </p:sp>
    </p:spTree>
    <p:extLst>
      <p:ext uri="{BB962C8B-B14F-4D97-AF65-F5344CB8AC3E}">
        <p14:creationId xmlns:p14="http://schemas.microsoft.com/office/powerpoint/2010/main" val="3733666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6CDE-1C49-5EE7-7D04-B0441A33E868}"/>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046D4DC8-E6BE-F2DD-BFB9-25241D4D2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A23F05D9-DAE5-B67F-62F5-6D2FCAE08F0B}"/>
              </a:ext>
            </a:extLst>
          </p:cNvPr>
          <p:cNvSpPr>
            <a:spLocks noGrp="1"/>
          </p:cNvSpPr>
          <p:nvPr>
            <p:ph idx="1"/>
          </p:nvPr>
        </p:nvSpPr>
        <p:spPr>
          <a:xfrm>
            <a:off x="838200" y="1825625"/>
            <a:ext cx="10515600" cy="4667250"/>
          </a:xfrm>
        </p:spPr>
        <p:txBody>
          <a:bodyPr>
            <a:noAutofit/>
          </a:bodyPr>
          <a:lstStyle/>
          <a:p>
            <a:pPr marL="0" indent="0" algn="r">
              <a:buNone/>
            </a:pPr>
            <a:r>
              <a:rPr lang="en-US" sz="2400" dirty="0"/>
              <a:t>Security researchers found an AI image enhancement app that leaked </a:t>
            </a:r>
            <a:r>
              <a:rPr lang="en-US" sz="2400" b="1" dirty="0"/>
              <a:t>thousands of unencrypted personal images</a:t>
            </a:r>
            <a:r>
              <a:rPr lang="en-US" sz="2400" dirty="0"/>
              <a:t> users had uploaded for enhancement, meaning photos that should have remained private were accessible due to weak data handling.</a:t>
            </a:r>
          </a:p>
          <a:p>
            <a:pPr marL="0" indent="0" algn="r">
              <a:buNone/>
            </a:pPr>
            <a:endParaRPr lang="en-US" sz="2400" dirty="0"/>
          </a:p>
          <a:p>
            <a:pPr marL="0" indent="0" algn="r">
              <a:buNone/>
            </a:pPr>
            <a:endParaRPr lang="en-US" sz="2400" dirty="0"/>
          </a:p>
          <a:p>
            <a:pPr marL="0" indent="0" algn="r">
              <a:buNone/>
            </a:pPr>
            <a:endParaRPr lang="en-US" sz="2400" dirty="0"/>
          </a:p>
          <a:p>
            <a:pPr marL="0" indent="0" algn="r">
              <a:buNone/>
            </a:pPr>
            <a:endParaRPr lang="en-US" sz="2400" dirty="0"/>
          </a:p>
          <a:p>
            <a:pPr marL="0" indent="0" algn="r">
              <a:buNone/>
            </a:pPr>
            <a:r>
              <a:rPr lang="en-US" sz="2400" i="1" dirty="0">
                <a:highlight>
                  <a:srgbClr val="FCEAD3"/>
                </a:highlight>
                <a:latin typeface="+mj-lt"/>
                <a:ea typeface="+mj-ea"/>
                <a:cs typeface="+mj-cs"/>
              </a:rPr>
              <a:t>Users expect a quick enhancement or cleanup. They weren’t thinking about storage or leakage.</a:t>
            </a:r>
            <a:endParaRPr lang="en-US" sz="2400" dirty="0"/>
          </a:p>
        </p:txBody>
      </p:sp>
      <p:sp>
        <p:nvSpPr>
          <p:cNvPr id="8" name="Title 7">
            <a:extLst>
              <a:ext uri="{FF2B5EF4-FFF2-40B4-BE49-F238E27FC236}">
                <a16:creationId xmlns:a16="http://schemas.microsoft.com/office/drawing/2014/main" id="{E53D2074-AB3C-8077-81C3-9999B69FB0A9}"/>
              </a:ext>
            </a:extLst>
          </p:cNvPr>
          <p:cNvSpPr>
            <a:spLocks noGrp="1"/>
          </p:cNvSpPr>
          <p:nvPr>
            <p:ph type="title"/>
          </p:nvPr>
        </p:nvSpPr>
        <p:spPr/>
        <p:txBody>
          <a:bodyPr/>
          <a:lstStyle/>
          <a:p>
            <a:r>
              <a:rPr lang="en-US" sz="3600" dirty="0">
                <a:highlight>
                  <a:srgbClr val="FCEAD3"/>
                </a:highlight>
              </a:rPr>
              <a:t>AI power apps leaking sensitive images and files</a:t>
            </a:r>
          </a:p>
        </p:txBody>
      </p:sp>
    </p:spTree>
    <p:extLst>
      <p:ext uri="{BB962C8B-B14F-4D97-AF65-F5344CB8AC3E}">
        <p14:creationId xmlns:p14="http://schemas.microsoft.com/office/powerpoint/2010/main" val="2461238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2A40-59CB-3B69-C596-5A9C37AD2549}"/>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3C57919A-1D89-FE5E-546A-AE90EF14B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B64E66F-F869-031B-FA0C-666942488163}"/>
              </a:ext>
            </a:extLst>
          </p:cNvPr>
          <p:cNvSpPr>
            <a:spLocks noGrp="1"/>
          </p:cNvSpPr>
          <p:nvPr>
            <p:ph type="title"/>
          </p:nvPr>
        </p:nvSpPr>
        <p:spPr>
          <a:xfrm>
            <a:off x="2251586" y="0"/>
            <a:ext cx="9940414" cy="943898"/>
          </a:xfrm>
        </p:spPr>
        <p:txBody>
          <a:bodyPr>
            <a:normAutofit/>
          </a:bodyPr>
          <a:lstStyle/>
          <a:p>
            <a:r>
              <a:rPr lang="en-US" dirty="0"/>
              <a:t>Data Leakage and Privacy</a:t>
            </a:r>
          </a:p>
        </p:txBody>
      </p:sp>
      <p:sp>
        <p:nvSpPr>
          <p:cNvPr id="3" name="Content Placeholder 2">
            <a:extLst>
              <a:ext uri="{FF2B5EF4-FFF2-40B4-BE49-F238E27FC236}">
                <a16:creationId xmlns:a16="http://schemas.microsoft.com/office/drawing/2014/main" id="{4674CD5D-0BB3-BF72-6528-A1444DEC81A2}"/>
              </a:ext>
            </a:extLst>
          </p:cNvPr>
          <p:cNvSpPr>
            <a:spLocks noGrp="1"/>
          </p:cNvSpPr>
          <p:nvPr>
            <p:ph idx="1"/>
          </p:nvPr>
        </p:nvSpPr>
        <p:spPr>
          <a:xfrm>
            <a:off x="838200" y="1582994"/>
            <a:ext cx="11196484" cy="5064694"/>
          </a:xfrm>
        </p:spPr>
        <p:txBody>
          <a:bodyPr>
            <a:normAutofit fontScale="77500" lnSpcReduction="20000"/>
          </a:bodyPr>
          <a:lstStyle/>
          <a:p>
            <a:pPr marL="1371600" lvl="3" indent="0" algn="ctr">
              <a:buNone/>
            </a:pPr>
            <a:r>
              <a:rPr lang="en-US" sz="3100" i="1" dirty="0"/>
              <a:t>“AI is powerful, but not private.”</a:t>
            </a:r>
          </a:p>
          <a:p>
            <a:pPr lvl="5"/>
            <a:endParaRPr lang="en-US" sz="2400" dirty="0"/>
          </a:p>
          <a:p>
            <a:pPr lvl="5"/>
            <a:endParaRPr lang="en-US" sz="2400" dirty="0"/>
          </a:p>
          <a:p>
            <a:pPr marL="2743200" lvl="6" indent="0" algn="r">
              <a:buNone/>
            </a:pPr>
            <a:r>
              <a:rPr lang="en-US" sz="3100" dirty="0"/>
              <a:t>What you share can be stored, reviewed, or used to train future models.</a:t>
            </a:r>
          </a:p>
          <a:p>
            <a:r>
              <a:rPr lang="en-US" b="1" dirty="0"/>
              <a:t>Data leakage</a:t>
            </a:r>
            <a:r>
              <a:rPr lang="en-US" dirty="0"/>
              <a:t> happens when sensitive information leaves your control.</a:t>
            </a:r>
          </a:p>
          <a:p>
            <a:r>
              <a:rPr lang="en-US" b="1" dirty="0"/>
              <a:t>Public or ‘open’ tools</a:t>
            </a:r>
            <a:r>
              <a:rPr lang="en-US" dirty="0"/>
              <a:t> may log prompts, uploads, or conversations.</a:t>
            </a:r>
          </a:p>
          <a:p>
            <a:r>
              <a:rPr lang="en-US" b="1" dirty="0"/>
              <a:t>Integrations</a:t>
            </a:r>
            <a:r>
              <a:rPr lang="en-US" dirty="0"/>
              <a:t> and browser add-ons can quietly pass data to third parties</a:t>
            </a:r>
            <a:r>
              <a:rPr lang="en-US" sz="2300" dirty="0"/>
              <a:t> (AI Note Takers!)</a:t>
            </a:r>
            <a:r>
              <a:rPr lang="en-US" dirty="0"/>
              <a:t>.</a:t>
            </a:r>
          </a:p>
          <a:p>
            <a:r>
              <a:rPr lang="en-US" b="1" dirty="0"/>
              <a:t>Personal or client data</a:t>
            </a:r>
            <a:r>
              <a:rPr lang="en-US" dirty="0"/>
              <a:t> in prompts can violate laws or contracts.</a:t>
            </a:r>
          </a:p>
          <a:p>
            <a:r>
              <a:rPr lang="en-US" b="1" dirty="0"/>
              <a:t>Privacy starts with behavior.</a:t>
            </a:r>
            <a:r>
              <a:rPr lang="en-US" dirty="0"/>
              <a:t> Never share anything you wouldn’t email externally.</a:t>
            </a:r>
          </a:p>
          <a:p>
            <a:pPr marL="0" indent="0">
              <a:buNone/>
            </a:pPr>
            <a:endParaRPr lang="en-US" b="1" dirty="0"/>
          </a:p>
          <a:p>
            <a:pPr marL="0" indent="0" algn="r">
              <a:buNone/>
            </a:pPr>
            <a:br>
              <a:rPr lang="en-US" sz="3100" dirty="0"/>
            </a:br>
            <a:r>
              <a:rPr lang="en-US" sz="3100" dirty="0">
                <a:highlight>
                  <a:srgbClr val="FCEAD3"/>
                </a:highlight>
                <a:latin typeface="+mj-lt"/>
                <a:ea typeface="+mj-ea"/>
                <a:cs typeface="+mj-cs"/>
              </a:rPr>
              <a:t>Assume anything you enter into a public AI could become public. Use secure systems, anonymize data, and build a privacy-first habit.</a:t>
            </a:r>
            <a:endParaRPr lang="en-US" sz="3400" dirty="0">
              <a:highlight>
                <a:srgbClr val="FCEAD3"/>
              </a:highlight>
              <a:latin typeface="+mj-lt"/>
              <a:ea typeface="+mj-ea"/>
              <a:cs typeface="+mj-cs"/>
            </a:endParaRPr>
          </a:p>
        </p:txBody>
      </p:sp>
    </p:spTree>
    <p:extLst>
      <p:ext uri="{BB962C8B-B14F-4D97-AF65-F5344CB8AC3E}">
        <p14:creationId xmlns:p14="http://schemas.microsoft.com/office/powerpoint/2010/main" val="952286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A9566-05F1-95D0-3047-E3F501CC4354}"/>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2B5EBCC-1833-06A2-0096-56E734835D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33AB826D-3023-4628-FF69-C5923DDF05D2}"/>
              </a:ext>
            </a:extLst>
          </p:cNvPr>
          <p:cNvSpPr>
            <a:spLocks noGrp="1"/>
          </p:cNvSpPr>
          <p:nvPr>
            <p:ph idx="1"/>
          </p:nvPr>
        </p:nvSpPr>
        <p:spPr>
          <a:xfrm>
            <a:off x="838200" y="1825625"/>
            <a:ext cx="10515600" cy="4667250"/>
          </a:xfrm>
        </p:spPr>
        <p:txBody>
          <a:bodyPr>
            <a:noAutofit/>
          </a:body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1" i="0" u="none" strike="sngStrike" kern="1200" cap="none" spc="0" normalizeH="0" noProof="0" dirty="0">
                <a:ln>
                  <a:noFill/>
                </a:ln>
                <a:solidFill>
                  <a:prstClr val="black"/>
                </a:solidFill>
                <a:effectLst/>
                <a:uLnTx/>
                <a:uFillTx/>
                <a:latin typeface="Aptos" panose="02110004020202020204"/>
                <a:ea typeface="+mn-ea"/>
                <a:cs typeface="+mn-cs"/>
              </a:rPr>
              <a:t>The platform fails: </a:t>
            </a:r>
            <a:r>
              <a:rPr kumimoji="0" lang="en-US" sz="2400" b="0" i="0" u="none" strike="sngStrike" kern="1200" cap="none" spc="0" normalizeH="0" noProof="0" dirty="0">
                <a:ln>
                  <a:noFill/>
                </a:ln>
                <a:solidFill>
                  <a:prstClr val="black"/>
                </a:solidFill>
                <a:effectLst/>
                <a:uLnTx/>
                <a:uFillTx/>
                <a:latin typeface="Aptos" panose="02110004020202020204"/>
                <a:ea typeface="+mn-ea"/>
                <a:cs typeface="+mn-cs"/>
              </a:rPr>
              <a:t>A flaw, bug, or breech in the AI tool or vendor system exposes data users assumed was protected.</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1" u="none" strike="sngStrike" kern="1200" cap="none" spc="0" normalizeH="0" noProof="0" dirty="0">
                <a:ln>
                  <a:noFill/>
                </a:ln>
                <a:solidFill>
                  <a:prstClr val="black"/>
                </a:solidFill>
                <a:effectLst/>
                <a:highlight>
                  <a:srgbClr val="FCEAD3"/>
                </a:highlight>
                <a:uLnTx/>
                <a:uFillTx/>
                <a:latin typeface="Aptos Display" panose="02110004020202020204"/>
                <a:ea typeface="+mn-ea"/>
                <a:cs typeface="+mn-cs"/>
              </a:rPr>
              <a:t>Uncommon, but when it happens, it affects many people at once.</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sngStrike" kern="1200" cap="none" spc="0" normalizeH="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2"/>
              <a:tabLst/>
              <a:defRPr/>
            </a:pPr>
            <a:r>
              <a:rPr kumimoji="0" lang="en-US" sz="2400" b="1" i="0" u="none" strike="sngStrike" kern="1200" cap="none" spc="0" normalizeH="0" noProof="0" dirty="0">
                <a:ln>
                  <a:noFill/>
                </a:ln>
                <a:solidFill>
                  <a:prstClr val="black"/>
                </a:solidFill>
                <a:effectLst/>
                <a:uLnTx/>
                <a:uFillTx/>
                <a:latin typeface="Aptos" panose="02110004020202020204"/>
                <a:ea typeface="+mn-ea"/>
                <a:cs typeface="+mn-cs"/>
              </a:rPr>
              <a:t>The user gives it away: </a:t>
            </a:r>
            <a:r>
              <a:rPr kumimoji="0" lang="en-US" sz="2400" b="0" i="0" u="none" strike="sngStrike" kern="1200" cap="none" spc="0" normalizeH="0" noProof="0" dirty="0">
                <a:ln>
                  <a:noFill/>
                </a:ln>
                <a:solidFill>
                  <a:prstClr val="black"/>
                </a:solidFill>
                <a:effectLst/>
                <a:uLnTx/>
                <a:uFillTx/>
                <a:latin typeface="Aptos" panose="02110004020202020204"/>
                <a:ea typeface="+mn-ea"/>
                <a:cs typeface="+mn-cs"/>
              </a:rPr>
              <a:t>Someone shares or uploads sensitive information with AI, not realizing it counts as external data sharing.</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1" u="none" strike="sngStrike" kern="1200" cap="none" spc="0" normalizeH="0" noProof="0" dirty="0">
                <a:ln>
                  <a:noFill/>
                </a:ln>
                <a:solidFill>
                  <a:prstClr val="black"/>
                </a:solidFill>
                <a:effectLst/>
                <a:highlight>
                  <a:srgbClr val="FCEAD3"/>
                </a:highlight>
                <a:uLnTx/>
                <a:uFillTx/>
                <a:latin typeface="Aptos Display" panose="02110004020202020204"/>
                <a:ea typeface="+mn-ea"/>
                <a:cs typeface="+mn-cs"/>
              </a:rPr>
              <a:t>This is the most common and least intentional path.</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startAt="3"/>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The device/user leaks it: </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The AI works correctly, but data is exposed through saved chats, shared screens, unlocked devices, background audio.</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1" u="none" strike="noStrike" kern="1200" cap="none" spc="0" normalizeH="0" baseline="0" noProof="0" dirty="0">
                <a:ln>
                  <a:noFill/>
                </a:ln>
                <a:solidFill>
                  <a:prstClr val="black"/>
                </a:solidFill>
                <a:effectLst/>
                <a:highlight>
                  <a:srgbClr val="FCEAD3"/>
                </a:highlight>
                <a:uLnTx/>
                <a:uFillTx/>
                <a:latin typeface="Aptos Display" panose="02110004020202020204"/>
                <a:ea typeface="+mn-ea"/>
                <a:cs typeface="+mn-cs"/>
              </a:rPr>
              <a:t>Nothing looks broken, so the risk goes unnoticed.</a:t>
            </a:r>
          </a:p>
          <a:p>
            <a:pPr marL="0" indent="0">
              <a:buNone/>
            </a:pPr>
            <a:endParaRPr lang="en-US" sz="2400" dirty="0">
              <a:highlight>
                <a:srgbClr val="FCEAD3"/>
              </a:highlight>
            </a:endParaRPr>
          </a:p>
        </p:txBody>
      </p:sp>
      <p:sp>
        <p:nvSpPr>
          <p:cNvPr id="8" name="Title 7">
            <a:extLst>
              <a:ext uri="{FF2B5EF4-FFF2-40B4-BE49-F238E27FC236}">
                <a16:creationId xmlns:a16="http://schemas.microsoft.com/office/drawing/2014/main" id="{A15566AC-7329-B362-3F61-57B5C6719BCF}"/>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Now Let’s Shift Focus to You, the User </a:t>
            </a:r>
          </a:p>
        </p:txBody>
      </p:sp>
    </p:spTree>
    <p:extLst>
      <p:ext uri="{BB962C8B-B14F-4D97-AF65-F5344CB8AC3E}">
        <p14:creationId xmlns:p14="http://schemas.microsoft.com/office/powerpoint/2010/main" val="477996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8991C-9496-25ED-DECD-2D6A18548909}"/>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D2D36226-90D5-B555-87DE-8FF1B3CC2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D89A3FC-F50E-C18B-37CE-0C2A11F7C29A}"/>
              </a:ext>
            </a:extLst>
          </p:cNvPr>
          <p:cNvSpPr>
            <a:spLocks noGrp="1"/>
          </p:cNvSpPr>
          <p:nvPr>
            <p:ph type="title"/>
          </p:nvPr>
        </p:nvSpPr>
        <p:spPr>
          <a:xfrm>
            <a:off x="2251586" y="0"/>
            <a:ext cx="9940414" cy="943898"/>
          </a:xfrm>
        </p:spPr>
        <p:txBody>
          <a:bodyPr>
            <a:normAutofit/>
          </a:bodyPr>
          <a:lstStyle/>
          <a:p>
            <a:r>
              <a:rPr lang="en-US" dirty="0"/>
              <a:t>Cybersecurity &amp; Digital Hygiene</a:t>
            </a:r>
          </a:p>
        </p:txBody>
      </p:sp>
      <p:sp>
        <p:nvSpPr>
          <p:cNvPr id="3" name="Content Placeholder 2">
            <a:extLst>
              <a:ext uri="{FF2B5EF4-FFF2-40B4-BE49-F238E27FC236}">
                <a16:creationId xmlns:a16="http://schemas.microsoft.com/office/drawing/2014/main" id="{932B25F5-AE9F-1DF7-7DCD-FECC35716D27}"/>
              </a:ext>
            </a:extLst>
          </p:cNvPr>
          <p:cNvSpPr>
            <a:spLocks noGrp="1"/>
          </p:cNvSpPr>
          <p:nvPr>
            <p:ph idx="1"/>
          </p:nvPr>
        </p:nvSpPr>
        <p:spPr>
          <a:xfrm>
            <a:off x="838200" y="1582994"/>
            <a:ext cx="11196484" cy="4593969"/>
          </a:xfrm>
        </p:spPr>
        <p:txBody>
          <a:bodyPr>
            <a:normAutofit lnSpcReduction="10000"/>
          </a:bodyPr>
          <a:lstStyle/>
          <a:p>
            <a:pPr marL="1371600" lvl="3" indent="0" algn="ctr">
              <a:buNone/>
            </a:pPr>
            <a:r>
              <a:rPr lang="en-US" sz="2400" i="1" dirty="0"/>
              <a:t>“The basics haven’t changed — they’ve just gotten more important.”</a:t>
            </a:r>
          </a:p>
          <a:p>
            <a:pPr lvl="5"/>
            <a:endParaRPr lang="en-US" sz="2400" dirty="0"/>
          </a:p>
          <a:p>
            <a:pPr lvl="5"/>
            <a:endParaRPr lang="en-US" sz="2400" dirty="0"/>
          </a:p>
          <a:p>
            <a:pPr marL="0" indent="0">
              <a:buNone/>
            </a:pPr>
            <a:r>
              <a:rPr lang="en-US" sz="2400" b="1" dirty="0"/>
              <a:t>Cybersecurity Fundamentals </a:t>
            </a:r>
            <a:endParaRPr lang="en-US" sz="2400" dirty="0"/>
          </a:p>
          <a:p>
            <a:pPr lvl="1"/>
            <a:r>
              <a:rPr lang="en-US" sz="2200" dirty="0"/>
              <a:t>Most breaches start with weak passwords, old software, or unsecured Wi-Fi.</a:t>
            </a:r>
          </a:p>
          <a:p>
            <a:pPr lvl="1"/>
            <a:r>
              <a:rPr lang="en-US" sz="2200" dirty="0"/>
              <a:t>Strong habits stop most attacks before they begin.</a:t>
            </a:r>
          </a:p>
          <a:p>
            <a:pPr marL="0" indent="0">
              <a:buNone/>
            </a:pPr>
            <a:r>
              <a:rPr lang="en-US" sz="2400" b="1" dirty="0"/>
              <a:t>Digital Hygiene</a:t>
            </a:r>
            <a:endParaRPr lang="en-US" sz="2400" dirty="0"/>
          </a:p>
          <a:p>
            <a:pPr lvl="1"/>
            <a:r>
              <a:rPr lang="en-US" sz="2200" dirty="0"/>
              <a:t>Most incidents happen because someone was deceived, not because tech failed.</a:t>
            </a:r>
          </a:p>
          <a:p>
            <a:pPr lvl="1"/>
            <a:r>
              <a:rPr lang="en-US" sz="2200" dirty="0"/>
              <a:t>AI makes scams and impersonation faster and more convincing.</a:t>
            </a:r>
          </a:p>
          <a:p>
            <a:pPr lvl="1"/>
            <a:r>
              <a:rPr lang="en-US" sz="2200" dirty="0"/>
              <a:t>Awareness and slow thinking are your best defenses.</a:t>
            </a:r>
          </a:p>
          <a:p>
            <a:pPr lvl="1"/>
            <a:endParaRPr lang="en-US" sz="2200" dirty="0"/>
          </a:p>
          <a:p>
            <a:pPr marL="0" indent="0" algn="r">
              <a:buNone/>
            </a:pPr>
            <a:r>
              <a:rPr lang="en-US" sz="2400" dirty="0">
                <a:highlight>
                  <a:srgbClr val="FCEAD3"/>
                </a:highlight>
                <a:latin typeface="+mj-lt"/>
                <a:ea typeface="+mj-ea"/>
                <a:cs typeface="+mj-cs"/>
              </a:rPr>
              <a:t>Cybersecurity protects systems. Digital hygiene protects against ourselves.</a:t>
            </a:r>
          </a:p>
        </p:txBody>
      </p:sp>
    </p:spTree>
    <p:extLst>
      <p:ext uri="{BB962C8B-B14F-4D97-AF65-F5344CB8AC3E}">
        <p14:creationId xmlns:p14="http://schemas.microsoft.com/office/powerpoint/2010/main" val="176978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909CD-A5B1-5196-8DCD-38A96424195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83AA969-5CE0-9299-55FB-ECF05942C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89F494C3-D368-D92D-2F59-97036EB293DD}"/>
              </a:ext>
            </a:extLst>
          </p:cNvPr>
          <p:cNvSpPr>
            <a:spLocks noGrp="1"/>
          </p:cNvSpPr>
          <p:nvPr>
            <p:ph idx="1"/>
          </p:nvPr>
        </p:nvSpPr>
        <p:spPr>
          <a:xfrm>
            <a:off x="838200" y="1825625"/>
            <a:ext cx="10911840" cy="4351338"/>
          </a:xfrm>
        </p:spPr>
        <p:txBody>
          <a:bodyPr>
            <a:noAutofit/>
          </a:bodyPr>
          <a:lstStyle/>
          <a:p>
            <a:pPr marL="0" indent="0" algn="r">
              <a:buNone/>
            </a:pPr>
            <a:r>
              <a:rPr lang="en-US" sz="2400" dirty="0"/>
              <a:t>Things that defend </a:t>
            </a:r>
            <a:r>
              <a:rPr lang="en-US" sz="2400" i="1" dirty="0"/>
              <a:t>systems and data</a:t>
            </a:r>
            <a:r>
              <a:rPr lang="en-US" sz="2400" dirty="0"/>
              <a:t> from unauthorized access or damage.</a:t>
            </a:r>
          </a:p>
          <a:p>
            <a:pPr marL="0" indent="0">
              <a:buNone/>
            </a:pPr>
            <a:r>
              <a:rPr lang="en-US" sz="2400" b="1" dirty="0"/>
              <a:t>Examples:</a:t>
            </a:r>
            <a:endParaRPr lang="en-US" sz="2400" dirty="0"/>
          </a:p>
          <a:p>
            <a:pPr lvl="1"/>
            <a:r>
              <a:rPr lang="en-US" sz="2200" dirty="0"/>
              <a:t>Strong, unique passwords</a:t>
            </a:r>
          </a:p>
          <a:p>
            <a:pPr lvl="1"/>
            <a:r>
              <a:rPr lang="en-US" sz="2200" dirty="0"/>
              <a:t>Multi-factor authentication (MFA)</a:t>
            </a:r>
          </a:p>
          <a:p>
            <a:pPr lvl="1"/>
            <a:r>
              <a:rPr lang="en-US" sz="2200" dirty="0"/>
              <a:t>Software updates and patches</a:t>
            </a:r>
          </a:p>
          <a:p>
            <a:pPr lvl="1"/>
            <a:r>
              <a:rPr lang="en-US" sz="2200" dirty="0"/>
              <a:t>Secure networks / avoiding public Wi-Fi</a:t>
            </a:r>
          </a:p>
          <a:p>
            <a:pPr lvl="1"/>
            <a:r>
              <a:rPr lang="en-US" sz="2200" dirty="0"/>
              <a:t>Firewalls and antivirus</a:t>
            </a:r>
          </a:p>
          <a:p>
            <a:pPr lvl="1"/>
            <a:r>
              <a:rPr lang="en-US" sz="2200" dirty="0"/>
              <a:t>Limiting user access and permissions</a:t>
            </a:r>
          </a:p>
          <a:p>
            <a:pPr lvl="1"/>
            <a:r>
              <a:rPr lang="en-US" sz="2200" dirty="0"/>
              <a:t>Backups and recovery planning</a:t>
            </a:r>
          </a:p>
          <a:p>
            <a:pPr marL="0" indent="0" algn="r">
              <a:buNone/>
            </a:pPr>
            <a:r>
              <a:rPr lang="en-US" sz="2400" dirty="0">
                <a:highlight>
                  <a:srgbClr val="FCEAD3"/>
                </a:highlight>
                <a:latin typeface="+mj-lt"/>
                <a:ea typeface="+mj-ea"/>
                <a:cs typeface="+mj-cs"/>
              </a:rPr>
              <a:t>These are the “locks and alarms.”</a:t>
            </a:r>
          </a:p>
        </p:txBody>
      </p:sp>
      <p:sp>
        <p:nvSpPr>
          <p:cNvPr id="8" name="Title 7">
            <a:extLst>
              <a:ext uri="{FF2B5EF4-FFF2-40B4-BE49-F238E27FC236}">
                <a16:creationId xmlns:a16="http://schemas.microsoft.com/office/drawing/2014/main" id="{79AA3412-051F-9D9E-9E11-35542CC149FD}"/>
              </a:ext>
            </a:extLst>
          </p:cNvPr>
          <p:cNvSpPr>
            <a:spLocks noGrp="1"/>
          </p:cNvSpPr>
          <p:nvPr>
            <p:ph type="title"/>
          </p:nvPr>
        </p:nvSpPr>
        <p:spPr/>
        <p:txBody>
          <a:bodyPr>
            <a:normAutofit/>
          </a:bodyPr>
          <a:lstStyle/>
          <a:p>
            <a:r>
              <a:rPr lang="en-US" sz="3600" dirty="0">
                <a:highlight>
                  <a:srgbClr val="FCEAD3"/>
                </a:highlight>
              </a:rPr>
              <a:t>Cybersecurity (technical protection)</a:t>
            </a:r>
          </a:p>
        </p:txBody>
      </p:sp>
    </p:spTree>
    <p:extLst>
      <p:ext uri="{BB962C8B-B14F-4D97-AF65-F5344CB8AC3E}">
        <p14:creationId xmlns:p14="http://schemas.microsoft.com/office/powerpoint/2010/main" val="1437942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7B8B-0CB2-7A7D-CDD3-18CC325F8FE2}"/>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4B239BF-BD04-A95A-F8AD-7BBD1F34F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FEF21E32-9AAD-C647-F087-7B73B9420D88}"/>
              </a:ext>
            </a:extLst>
          </p:cNvPr>
          <p:cNvSpPr>
            <a:spLocks noGrp="1"/>
          </p:cNvSpPr>
          <p:nvPr>
            <p:ph idx="1"/>
          </p:nvPr>
        </p:nvSpPr>
        <p:spPr/>
        <p:txBody>
          <a:bodyPr>
            <a:normAutofit lnSpcReduction="10000"/>
          </a:bodyPr>
          <a:lstStyle/>
          <a:p>
            <a:pPr marL="0" indent="0" algn="r">
              <a:buNone/>
            </a:pPr>
            <a:r>
              <a:rPr lang="en-US" sz="2400" dirty="0"/>
              <a:t>Things that prevent </a:t>
            </a:r>
            <a:r>
              <a:rPr lang="en-US" sz="2400" i="1" dirty="0"/>
              <a:t>human error</a:t>
            </a:r>
            <a:r>
              <a:rPr lang="en-US" sz="2400" dirty="0"/>
              <a:t> or data leaks through careless actions.</a:t>
            </a:r>
          </a:p>
          <a:p>
            <a:pPr marL="0" indent="0">
              <a:buNone/>
            </a:pPr>
            <a:endParaRPr lang="en-US" sz="2400" b="1" dirty="0"/>
          </a:p>
          <a:p>
            <a:pPr marL="0" indent="0">
              <a:buNone/>
            </a:pPr>
            <a:r>
              <a:rPr lang="en-US" sz="2400" b="1" dirty="0"/>
              <a:t>Examples:</a:t>
            </a:r>
            <a:endParaRPr lang="en-US" sz="2400" dirty="0"/>
          </a:p>
          <a:p>
            <a:pPr lvl="1"/>
            <a:r>
              <a:rPr lang="en-US" sz="2200" dirty="0"/>
              <a:t>Watching what you click (phishing awareness)</a:t>
            </a:r>
          </a:p>
          <a:p>
            <a:pPr lvl="1"/>
            <a:r>
              <a:rPr lang="en-US" sz="2200" dirty="0"/>
              <a:t>Using only trusted, official sites and apps</a:t>
            </a:r>
          </a:p>
          <a:p>
            <a:pPr lvl="1"/>
            <a:r>
              <a:rPr lang="en-US" sz="2200" dirty="0"/>
              <a:t>Thinking before sharing information or uploading files</a:t>
            </a:r>
          </a:p>
          <a:p>
            <a:pPr lvl="1"/>
            <a:r>
              <a:rPr lang="en-US" sz="2200" dirty="0"/>
              <a:t>Being cautious about what’s pasted into AI tools</a:t>
            </a:r>
          </a:p>
          <a:p>
            <a:pPr lvl="1"/>
            <a:r>
              <a:rPr lang="en-US" sz="2200" dirty="0"/>
              <a:t>Checking for HTTPS and real URLs</a:t>
            </a:r>
          </a:p>
          <a:p>
            <a:pPr lvl="1"/>
            <a:r>
              <a:rPr lang="en-US" sz="2200" dirty="0"/>
              <a:t>Reviewing permissions on extensions and integrations</a:t>
            </a:r>
          </a:p>
          <a:p>
            <a:pPr marL="0" indent="0" algn="r">
              <a:buNone/>
            </a:pPr>
            <a:endParaRPr lang="en-US" sz="2400" dirty="0">
              <a:highlight>
                <a:srgbClr val="FCEAD3"/>
              </a:highlight>
              <a:latin typeface="+mj-lt"/>
              <a:ea typeface="+mj-ea"/>
              <a:cs typeface="+mj-cs"/>
            </a:endParaRPr>
          </a:p>
          <a:p>
            <a:pPr marL="0" indent="0" algn="r">
              <a:buNone/>
            </a:pPr>
            <a:r>
              <a:rPr lang="en-US" sz="2400" dirty="0">
                <a:highlight>
                  <a:srgbClr val="FCEAD3"/>
                </a:highlight>
                <a:latin typeface="+mj-lt"/>
                <a:ea typeface="+mj-ea"/>
                <a:cs typeface="+mj-cs"/>
              </a:rPr>
              <a:t>These are the “habits and awareness” side of security.</a:t>
            </a:r>
          </a:p>
        </p:txBody>
      </p:sp>
      <p:sp>
        <p:nvSpPr>
          <p:cNvPr id="8" name="Title 7">
            <a:extLst>
              <a:ext uri="{FF2B5EF4-FFF2-40B4-BE49-F238E27FC236}">
                <a16:creationId xmlns:a16="http://schemas.microsoft.com/office/drawing/2014/main" id="{6A588597-B1F5-489C-480F-2E95BFCDECAF}"/>
              </a:ext>
            </a:extLst>
          </p:cNvPr>
          <p:cNvSpPr>
            <a:spLocks noGrp="1"/>
          </p:cNvSpPr>
          <p:nvPr>
            <p:ph type="title"/>
          </p:nvPr>
        </p:nvSpPr>
        <p:spPr/>
        <p:txBody>
          <a:bodyPr/>
          <a:lstStyle/>
          <a:p>
            <a:r>
              <a:rPr lang="nb-NO" sz="3600" dirty="0">
                <a:highlight>
                  <a:srgbClr val="FCEAD3"/>
                </a:highlight>
              </a:rPr>
              <a:t>Digital Hygiene (safe online behavior)</a:t>
            </a:r>
            <a:endParaRPr lang="en-US" sz="3600" dirty="0">
              <a:highlight>
                <a:srgbClr val="FCEAD3"/>
              </a:highlight>
            </a:endParaRPr>
          </a:p>
        </p:txBody>
      </p:sp>
    </p:spTree>
    <p:extLst>
      <p:ext uri="{BB962C8B-B14F-4D97-AF65-F5344CB8AC3E}">
        <p14:creationId xmlns:p14="http://schemas.microsoft.com/office/powerpoint/2010/main" val="672724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84094-6AE8-828D-F964-26B70E12749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A261FD5-F7CB-427F-2B3A-A76E4DF3B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C9526F9D-9470-624A-DCBA-E7BBEADA8F22}"/>
              </a:ext>
            </a:extLst>
          </p:cNvPr>
          <p:cNvSpPr>
            <a:spLocks noGrp="1"/>
          </p:cNvSpPr>
          <p:nvPr>
            <p:ph idx="1"/>
          </p:nvPr>
        </p:nvSpPr>
        <p:spPr/>
        <p:txBody>
          <a:bodyPr>
            <a:normAutofit/>
          </a:bodyPr>
          <a:lstStyle/>
          <a:p>
            <a:pPr marL="0" indent="0">
              <a:buNone/>
            </a:pPr>
            <a:r>
              <a:rPr lang="en-US" sz="2400" dirty="0"/>
              <a:t>Older computer still “works,” but no longer receives security updates</a:t>
            </a:r>
          </a:p>
          <a:p>
            <a:pPr marL="0" indent="0">
              <a:buNone/>
            </a:pPr>
            <a:endParaRPr lang="en-US" sz="2400" dirty="0"/>
          </a:p>
          <a:p>
            <a:pPr marL="0" indent="0">
              <a:buNone/>
            </a:pPr>
            <a:r>
              <a:rPr lang="en-US" sz="2400" dirty="0"/>
              <a:t>Received a meeting transcript, accepting grants full calendar access</a:t>
            </a:r>
          </a:p>
          <a:p>
            <a:pPr marL="0" indent="0">
              <a:buNone/>
            </a:pPr>
            <a:endParaRPr lang="en-US" sz="2400" dirty="0"/>
          </a:p>
          <a:p>
            <a:pPr marL="0" indent="0">
              <a:buNone/>
            </a:pPr>
            <a:r>
              <a:rPr lang="en-US" sz="2400" dirty="0"/>
              <a:t>Screen sharing the entire screen instead of a single window during a meeting</a:t>
            </a:r>
          </a:p>
          <a:p>
            <a:pPr marL="0" indent="0">
              <a:buNone/>
            </a:pPr>
            <a:endParaRPr lang="en-US" sz="2400" dirty="0"/>
          </a:p>
          <a:p>
            <a:pPr marL="0" indent="0">
              <a:buNone/>
            </a:pPr>
            <a:r>
              <a:rPr lang="en-US" sz="2400" dirty="0"/>
              <a:t>Accepted broad permissions during a free AI tool trial</a:t>
            </a:r>
          </a:p>
          <a:p>
            <a:pPr marL="0" indent="0">
              <a:buNone/>
            </a:pPr>
            <a:endParaRPr lang="en-US" sz="2400" dirty="0"/>
          </a:p>
          <a:p>
            <a:pPr marL="0" indent="0">
              <a:buNone/>
            </a:pPr>
            <a:r>
              <a:rPr lang="en-US" sz="2400" dirty="0"/>
              <a:t>Colleague or boss asks for something private over email? </a:t>
            </a:r>
            <a:r>
              <a:rPr lang="en-US" sz="2400" i="1" dirty="0"/>
              <a:t>Call/text them!</a:t>
            </a:r>
            <a:endParaRPr lang="en-US" i="1" dirty="0"/>
          </a:p>
        </p:txBody>
      </p:sp>
      <p:sp>
        <p:nvSpPr>
          <p:cNvPr id="8" name="Title 7">
            <a:extLst>
              <a:ext uri="{FF2B5EF4-FFF2-40B4-BE49-F238E27FC236}">
                <a16:creationId xmlns:a16="http://schemas.microsoft.com/office/drawing/2014/main" id="{A7187328-89C1-E4A8-2B8A-EE0E9E2ADE3A}"/>
              </a:ext>
            </a:extLst>
          </p:cNvPr>
          <p:cNvSpPr>
            <a:spLocks noGrp="1"/>
          </p:cNvSpPr>
          <p:nvPr>
            <p:ph type="title"/>
          </p:nvPr>
        </p:nvSpPr>
        <p:spPr/>
        <p:txBody>
          <a:bodyPr/>
          <a:lstStyle/>
          <a:p>
            <a:r>
              <a:rPr lang="en-US" sz="3600" dirty="0">
                <a:highlight>
                  <a:srgbClr val="FCEAD3"/>
                </a:highlight>
              </a:rPr>
              <a:t>Examples From My Experience </a:t>
            </a:r>
          </a:p>
        </p:txBody>
      </p:sp>
    </p:spTree>
    <p:extLst>
      <p:ext uri="{BB962C8B-B14F-4D97-AF65-F5344CB8AC3E}">
        <p14:creationId xmlns:p14="http://schemas.microsoft.com/office/powerpoint/2010/main" val="41684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23FD8-2ECB-CA43-87FD-C10A1941C593}"/>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6BBF7242-0219-3F0E-D513-381F440B6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7A6D476-51DF-703A-A0C5-601DB0CE5400}"/>
              </a:ext>
            </a:extLst>
          </p:cNvPr>
          <p:cNvSpPr>
            <a:spLocks noGrp="1"/>
          </p:cNvSpPr>
          <p:nvPr>
            <p:ph type="title"/>
          </p:nvPr>
        </p:nvSpPr>
        <p:spPr>
          <a:xfrm>
            <a:off x="2251586" y="0"/>
            <a:ext cx="9940414" cy="943898"/>
          </a:xfrm>
        </p:spPr>
        <p:txBody>
          <a:bodyPr>
            <a:normAutofit/>
          </a:bodyPr>
          <a:lstStyle/>
          <a:p>
            <a:r>
              <a:rPr lang="en-US" dirty="0"/>
              <a:t>Hidden Risk: Shadow AI </a:t>
            </a:r>
            <a:r>
              <a:rPr lang="en-US" sz="3100" dirty="0"/>
              <a:t>(leading through it)</a:t>
            </a:r>
            <a:endParaRPr lang="en-US" dirty="0"/>
          </a:p>
        </p:txBody>
      </p:sp>
      <p:sp>
        <p:nvSpPr>
          <p:cNvPr id="3" name="Content Placeholder 2">
            <a:extLst>
              <a:ext uri="{FF2B5EF4-FFF2-40B4-BE49-F238E27FC236}">
                <a16:creationId xmlns:a16="http://schemas.microsoft.com/office/drawing/2014/main" id="{DD2729D9-92C7-B092-6D11-B9C84117F061}"/>
              </a:ext>
            </a:extLst>
          </p:cNvPr>
          <p:cNvSpPr>
            <a:spLocks noGrp="1"/>
          </p:cNvSpPr>
          <p:nvPr>
            <p:ph idx="1"/>
          </p:nvPr>
        </p:nvSpPr>
        <p:spPr>
          <a:xfrm>
            <a:off x="838200" y="1356852"/>
            <a:ext cx="11196484" cy="5112774"/>
          </a:xfrm>
        </p:spPr>
        <p:txBody>
          <a:bodyPr>
            <a:normAutofit lnSpcReduction="10000"/>
          </a:bodyPr>
          <a:lstStyle/>
          <a:p>
            <a:pPr marL="1371600" lvl="3" indent="0">
              <a:buNone/>
            </a:pPr>
            <a:r>
              <a:rPr lang="en-US" sz="2800" i="1" dirty="0"/>
              <a:t>“Know it or not, someone in your business is already using AI”</a:t>
            </a:r>
          </a:p>
          <a:p>
            <a:pPr lvl="5"/>
            <a:endParaRPr lang="en-US" sz="2600" dirty="0"/>
          </a:p>
          <a:p>
            <a:pPr marL="914400" lvl="2" indent="0" algn="r">
              <a:buNone/>
            </a:pPr>
            <a:r>
              <a:rPr lang="en-US" sz="2600" dirty="0"/>
              <a:t>Shadow AI = employees using free, unapproved tools. Left unmanaged, it can leak data, create liability, and produce inconsistent results.</a:t>
            </a:r>
          </a:p>
          <a:p>
            <a:pPr marL="0" indent="0">
              <a:buNone/>
            </a:pPr>
            <a:endParaRPr lang="en-US" sz="2600" dirty="0"/>
          </a:p>
          <a:p>
            <a:pPr marL="0" indent="0">
              <a:buNone/>
            </a:pPr>
            <a:r>
              <a:rPr lang="en-US" sz="2600" b="1" dirty="0"/>
              <a:t>The solutions isn’t to ban AI…</a:t>
            </a:r>
          </a:p>
          <a:p>
            <a:pPr marL="0" indent="0" algn="r">
              <a:spcBef>
                <a:spcPts val="0"/>
              </a:spcBef>
              <a:buNone/>
            </a:pPr>
            <a:r>
              <a:rPr lang="en-US" sz="2600" b="1" dirty="0"/>
              <a:t> …it’s to lead AI use, with simple bottom-up (and top-down) policies.</a:t>
            </a:r>
          </a:p>
          <a:p>
            <a:pPr marL="0" indent="0">
              <a:buNone/>
            </a:pPr>
            <a:endParaRPr lang="en-US" sz="2600" dirty="0"/>
          </a:p>
          <a:p>
            <a:pPr marL="0" indent="0">
              <a:buNone/>
            </a:pPr>
            <a:r>
              <a:rPr lang="en-US" sz="2600" b="1" dirty="0"/>
              <a:t>Start the conversation. </a:t>
            </a:r>
          </a:p>
          <a:p>
            <a:pPr marL="0" indent="0" algn="r">
              <a:buNone/>
            </a:pPr>
            <a:r>
              <a:rPr lang="en-US" sz="2600" u="sng" dirty="0"/>
              <a:t>Ask your staff</a:t>
            </a:r>
            <a:r>
              <a:rPr lang="en-US" sz="2600" dirty="0"/>
              <a:t>: </a:t>
            </a:r>
            <a:r>
              <a:rPr lang="en-US" sz="2600" i="1" dirty="0"/>
              <a:t>“How are you using AI today?”</a:t>
            </a:r>
            <a:r>
              <a:rPr lang="en-US" sz="2600" dirty="0"/>
              <a:t> Build strategy from there!</a:t>
            </a:r>
          </a:p>
          <a:p>
            <a:r>
              <a:rPr lang="en-US" sz="2400" dirty="0"/>
              <a:t>Create a safe, approved tool list.</a:t>
            </a:r>
          </a:p>
          <a:p>
            <a:r>
              <a:rPr lang="en-US" sz="2400" dirty="0"/>
              <a:t>Set 2–3 simple rules (no sensitive data, review outputs, keep records).</a:t>
            </a:r>
            <a:r>
              <a:rPr lang="en-US" sz="2600" dirty="0"/>
              <a:t> </a:t>
            </a:r>
          </a:p>
        </p:txBody>
      </p:sp>
    </p:spTree>
    <p:extLst>
      <p:ext uri="{BB962C8B-B14F-4D97-AF65-F5344CB8AC3E}">
        <p14:creationId xmlns:p14="http://schemas.microsoft.com/office/powerpoint/2010/main" val="27954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58D6-4AFF-6B57-27E5-157B965AD42C}"/>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66FF233A-5E45-E7F8-F119-F0EC13DE1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57E14C49-6818-40B7-8C5E-99A3CCF5D35B}"/>
              </a:ext>
            </a:extLst>
          </p:cNvPr>
          <p:cNvSpPr>
            <a:spLocks noGrp="1"/>
          </p:cNvSpPr>
          <p:nvPr>
            <p:ph idx="1"/>
          </p:nvPr>
        </p:nvSpPr>
        <p:spPr/>
        <p:txBody>
          <a:bodyPr/>
          <a:lstStyle/>
          <a:p>
            <a:pPr marL="0" indent="0">
              <a:buNone/>
            </a:pPr>
            <a:endParaRPr lang="en-US" b="1" dirty="0"/>
          </a:p>
          <a:p>
            <a:pPr marL="0" indent="0">
              <a:buNone/>
            </a:pPr>
            <a:r>
              <a:rPr lang="en-US" b="1" dirty="0"/>
              <a:t>Before using AI, ask:</a:t>
            </a:r>
          </a:p>
          <a:p>
            <a:r>
              <a:rPr lang="en-US" sz="2400" i="1" dirty="0"/>
              <a:t>Would I be okay emailing this outside my company?</a:t>
            </a:r>
          </a:p>
          <a:p>
            <a:r>
              <a:rPr lang="en-US" sz="2400" i="1" dirty="0"/>
              <a:t>Would I trust this output without checking it myself?</a:t>
            </a:r>
          </a:p>
          <a:p>
            <a:r>
              <a:rPr lang="en-US" sz="2400" i="1" dirty="0"/>
              <a:t>Would I be comfortable explaining this decision to a customer?</a:t>
            </a:r>
          </a:p>
          <a:p>
            <a:pPr marL="0" indent="0">
              <a:buNone/>
            </a:pPr>
            <a:endParaRPr lang="en-US" dirty="0"/>
          </a:p>
          <a:p>
            <a:pPr marL="0" indent="0">
              <a:buNone/>
            </a:pPr>
            <a:endParaRPr lang="en-US" dirty="0"/>
          </a:p>
          <a:p>
            <a:pPr marL="0" indent="0" algn="r">
              <a:buNone/>
            </a:pPr>
            <a:r>
              <a:rPr lang="en-US" sz="2600" dirty="0">
                <a:highlight>
                  <a:srgbClr val="FCEAD3"/>
                </a:highlight>
                <a:ea typeface="+mj-ea"/>
                <a:cs typeface="+mj-cs"/>
              </a:rPr>
              <a:t>If the answer is </a:t>
            </a:r>
            <a:r>
              <a:rPr lang="en-US" sz="2600" b="1" dirty="0">
                <a:highlight>
                  <a:srgbClr val="FCEAD3"/>
                </a:highlight>
                <a:ea typeface="+mj-ea"/>
                <a:cs typeface="+mj-cs"/>
              </a:rPr>
              <a:t>no</a:t>
            </a:r>
            <a:r>
              <a:rPr lang="en-US" sz="2600" dirty="0">
                <a:highlight>
                  <a:srgbClr val="FCEAD3"/>
                </a:highlight>
                <a:ea typeface="+mj-ea"/>
                <a:cs typeface="+mj-cs"/>
              </a:rPr>
              <a:t> to any of those, slow down.</a:t>
            </a:r>
          </a:p>
          <a:p>
            <a:pPr marL="0" indent="0">
              <a:buNone/>
            </a:pPr>
            <a:endParaRPr lang="en-US" dirty="0"/>
          </a:p>
        </p:txBody>
      </p:sp>
      <p:sp>
        <p:nvSpPr>
          <p:cNvPr id="8" name="Title 7">
            <a:extLst>
              <a:ext uri="{FF2B5EF4-FFF2-40B4-BE49-F238E27FC236}">
                <a16:creationId xmlns:a16="http://schemas.microsoft.com/office/drawing/2014/main" id="{97EC8619-BD10-1D6E-C61C-25B9C40B2FA4}"/>
              </a:ext>
            </a:extLst>
          </p:cNvPr>
          <p:cNvSpPr>
            <a:spLocks noGrp="1"/>
          </p:cNvSpPr>
          <p:nvPr>
            <p:ph type="title"/>
          </p:nvPr>
        </p:nvSpPr>
        <p:spPr/>
        <p:txBody>
          <a:bodyPr/>
          <a:lstStyle/>
          <a:p>
            <a:r>
              <a:rPr lang="en-US" sz="3600" dirty="0">
                <a:highlight>
                  <a:srgbClr val="FCEAD3"/>
                </a:highlight>
              </a:rPr>
              <a:t>The 3-Question Responsible Use Check</a:t>
            </a:r>
          </a:p>
        </p:txBody>
      </p:sp>
    </p:spTree>
    <p:extLst>
      <p:ext uri="{BB962C8B-B14F-4D97-AF65-F5344CB8AC3E}">
        <p14:creationId xmlns:p14="http://schemas.microsoft.com/office/powerpoint/2010/main" val="4235802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7961-DD91-F2E5-90D9-9E79D77A8BDF}"/>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F2BDE0D4-225B-697F-F600-7569C9B06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8" name="Title 7">
            <a:extLst>
              <a:ext uri="{FF2B5EF4-FFF2-40B4-BE49-F238E27FC236}">
                <a16:creationId xmlns:a16="http://schemas.microsoft.com/office/drawing/2014/main" id="{3BF30C23-767D-706E-400A-B311894249C6}"/>
              </a:ext>
            </a:extLst>
          </p:cNvPr>
          <p:cNvSpPr>
            <a:spLocks noGrp="1"/>
          </p:cNvSpPr>
          <p:nvPr>
            <p:ph type="title"/>
          </p:nvPr>
        </p:nvSpPr>
        <p:spPr/>
        <p:txBody>
          <a:bodyPr>
            <a:normAutofit/>
          </a:bodyPr>
          <a:lstStyle/>
          <a:p>
            <a:r>
              <a:rPr lang="en-US" sz="3600" dirty="0">
                <a:highlight>
                  <a:srgbClr val="FCEAD3"/>
                </a:highlight>
              </a:rPr>
              <a:t>Responsible vs Irresponsible AI Use</a:t>
            </a:r>
          </a:p>
        </p:txBody>
      </p:sp>
      <p:sp>
        <p:nvSpPr>
          <p:cNvPr id="2" name="Text Placeholder 1">
            <a:extLst>
              <a:ext uri="{FF2B5EF4-FFF2-40B4-BE49-F238E27FC236}">
                <a16:creationId xmlns:a16="http://schemas.microsoft.com/office/drawing/2014/main" id="{D1AFB3C0-FD47-0122-314C-8A8484F2ABDB}"/>
              </a:ext>
            </a:extLst>
          </p:cNvPr>
          <p:cNvSpPr>
            <a:spLocks noGrp="1"/>
          </p:cNvSpPr>
          <p:nvPr>
            <p:ph type="body" idx="1"/>
          </p:nvPr>
        </p:nvSpPr>
        <p:spPr>
          <a:xfrm>
            <a:off x="839788" y="1489139"/>
            <a:ext cx="5157787" cy="823912"/>
          </a:xfrm>
        </p:spPr>
        <p:txBody>
          <a:bodyPr>
            <a:normAutofit/>
          </a:bodyPr>
          <a:lstStyle/>
          <a:p>
            <a:pPr algn="ctr"/>
            <a:r>
              <a:rPr lang="en-US" sz="2800" u="sng" dirty="0"/>
              <a:t>Irresponsible</a:t>
            </a:r>
          </a:p>
        </p:txBody>
      </p:sp>
      <p:sp>
        <p:nvSpPr>
          <p:cNvPr id="6" name="Content Placeholder 5">
            <a:extLst>
              <a:ext uri="{FF2B5EF4-FFF2-40B4-BE49-F238E27FC236}">
                <a16:creationId xmlns:a16="http://schemas.microsoft.com/office/drawing/2014/main" id="{06BA270A-FACC-7816-E489-3716CFCC31EC}"/>
              </a:ext>
            </a:extLst>
          </p:cNvPr>
          <p:cNvSpPr>
            <a:spLocks noGrp="1"/>
          </p:cNvSpPr>
          <p:nvPr>
            <p:ph sz="half" idx="2"/>
          </p:nvPr>
        </p:nvSpPr>
        <p:spPr>
          <a:xfrm>
            <a:off x="839788" y="2404491"/>
            <a:ext cx="5157787" cy="3337941"/>
          </a:xfrm>
        </p:spPr>
        <p:txBody>
          <a:bodyPr>
            <a:normAutofit/>
          </a:bodyPr>
          <a:lstStyle/>
          <a:p>
            <a:r>
              <a:rPr lang="en-US" sz="2400" dirty="0"/>
              <a:t>Pasting a full customer email chain into a free chatbot</a:t>
            </a:r>
          </a:p>
          <a:p>
            <a:r>
              <a:rPr lang="en-US" sz="2400" dirty="0"/>
              <a:t>Copy-pasting AI legal language without reading it</a:t>
            </a:r>
          </a:p>
          <a:p>
            <a:r>
              <a:rPr lang="en-US" sz="2400" dirty="0"/>
              <a:t>Letting AI screen resumes with no review</a:t>
            </a:r>
          </a:p>
          <a:p>
            <a:r>
              <a:rPr lang="en-US" sz="2400" dirty="0"/>
              <a:t>Assuming AI answers are researched or cited</a:t>
            </a:r>
          </a:p>
        </p:txBody>
      </p:sp>
      <p:sp>
        <p:nvSpPr>
          <p:cNvPr id="3" name="Text Placeholder 2">
            <a:extLst>
              <a:ext uri="{FF2B5EF4-FFF2-40B4-BE49-F238E27FC236}">
                <a16:creationId xmlns:a16="http://schemas.microsoft.com/office/drawing/2014/main" id="{4CB56AA9-CED5-08DF-86C6-E3FB59A61F65}"/>
              </a:ext>
            </a:extLst>
          </p:cNvPr>
          <p:cNvSpPr>
            <a:spLocks noGrp="1"/>
          </p:cNvSpPr>
          <p:nvPr>
            <p:ph type="body" sz="quarter" idx="3"/>
          </p:nvPr>
        </p:nvSpPr>
        <p:spPr>
          <a:xfrm>
            <a:off x="6172200" y="1489139"/>
            <a:ext cx="5183188" cy="823912"/>
          </a:xfrm>
        </p:spPr>
        <p:txBody>
          <a:bodyPr>
            <a:normAutofit/>
          </a:bodyPr>
          <a:lstStyle/>
          <a:p>
            <a:pPr algn="ctr"/>
            <a:r>
              <a:rPr lang="en-US" sz="2800" u="sng" dirty="0"/>
              <a:t>Responsible</a:t>
            </a:r>
          </a:p>
        </p:txBody>
      </p:sp>
      <p:sp>
        <p:nvSpPr>
          <p:cNvPr id="5" name="Content Placeholder 4">
            <a:extLst>
              <a:ext uri="{FF2B5EF4-FFF2-40B4-BE49-F238E27FC236}">
                <a16:creationId xmlns:a16="http://schemas.microsoft.com/office/drawing/2014/main" id="{67319569-A245-0492-964B-E25804CF20D6}"/>
              </a:ext>
            </a:extLst>
          </p:cNvPr>
          <p:cNvSpPr>
            <a:spLocks noGrp="1"/>
          </p:cNvSpPr>
          <p:nvPr>
            <p:ph sz="quarter" idx="4"/>
          </p:nvPr>
        </p:nvSpPr>
        <p:spPr>
          <a:xfrm>
            <a:off x="6172200" y="2404491"/>
            <a:ext cx="5183188" cy="3337941"/>
          </a:xfrm>
        </p:spPr>
        <p:txBody>
          <a:bodyPr>
            <a:normAutofit/>
          </a:bodyPr>
          <a:lstStyle/>
          <a:p>
            <a:r>
              <a:rPr lang="en-US" sz="2400" dirty="0"/>
              <a:t>Anonymizing inputs before pasting</a:t>
            </a:r>
          </a:p>
          <a:p>
            <a:r>
              <a:rPr lang="en-US" sz="2400" dirty="0"/>
              <a:t>Using AI for first drafts, not final decisions</a:t>
            </a:r>
          </a:p>
          <a:p>
            <a:r>
              <a:rPr lang="en-US" sz="2400" dirty="0"/>
              <a:t>Treating outputs as suggestions, not answers</a:t>
            </a:r>
          </a:p>
          <a:p>
            <a:r>
              <a:rPr lang="en-US" sz="2400" dirty="0"/>
              <a:t>Adding human review as a required step</a:t>
            </a:r>
          </a:p>
          <a:p>
            <a:endParaRPr lang="en-US" sz="2400" dirty="0"/>
          </a:p>
        </p:txBody>
      </p:sp>
      <p:sp>
        <p:nvSpPr>
          <p:cNvPr id="9" name="TextBox 8">
            <a:extLst>
              <a:ext uri="{FF2B5EF4-FFF2-40B4-BE49-F238E27FC236}">
                <a16:creationId xmlns:a16="http://schemas.microsoft.com/office/drawing/2014/main" id="{DEEE8CF4-FF74-7D7A-EAF8-F5323407FBE9}"/>
              </a:ext>
            </a:extLst>
          </p:cNvPr>
          <p:cNvSpPr txBox="1"/>
          <p:nvPr/>
        </p:nvSpPr>
        <p:spPr>
          <a:xfrm>
            <a:off x="838200" y="5658350"/>
            <a:ext cx="10515600" cy="892552"/>
          </a:xfrm>
          <a:prstGeom prst="rect">
            <a:avLst/>
          </a:prstGeom>
          <a:noFill/>
        </p:spPr>
        <p:txBody>
          <a:bodyPr wrap="square">
            <a:spAutoFit/>
          </a:bodyPr>
          <a:lstStyle/>
          <a:p>
            <a:pPr marL="0" indent="0" algn="r">
              <a:spcBef>
                <a:spcPts val="1200"/>
              </a:spcBef>
              <a:buNone/>
            </a:pPr>
            <a:r>
              <a:rPr lang="en-US" sz="2600" dirty="0">
                <a:highlight>
                  <a:srgbClr val="FCEAD3"/>
                </a:highlight>
                <a:latin typeface="+mj-lt"/>
                <a:ea typeface="+mj-ea"/>
                <a:cs typeface="+mj-cs"/>
              </a:rPr>
              <a:t>A 1-page ‘usage guide’ that everybody knows, is better than a 10-page ‘policy’ that nobody reads.</a:t>
            </a:r>
          </a:p>
        </p:txBody>
      </p:sp>
    </p:spTree>
    <p:extLst>
      <p:ext uri="{BB962C8B-B14F-4D97-AF65-F5344CB8AC3E}">
        <p14:creationId xmlns:p14="http://schemas.microsoft.com/office/powerpoint/2010/main" val="1266484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1FC74-6BC1-1BCC-478E-E8560B249F56}"/>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72DC5087-34BA-CD97-D4B5-E97DA0997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5F0ACE-8326-CF52-2CD8-EA2E85A363FF}"/>
              </a:ext>
            </a:extLst>
          </p:cNvPr>
          <p:cNvSpPr>
            <a:spLocks noGrp="1"/>
          </p:cNvSpPr>
          <p:nvPr>
            <p:ph type="title"/>
          </p:nvPr>
        </p:nvSpPr>
        <p:spPr>
          <a:xfrm>
            <a:off x="2251586" y="0"/>
            <a:ext cx="9102213" cy="943898"/>
          </a:xfrm>
        </p:spPr>
        <p:txBody>
          <a:bodyPr>
            <a:normAutofit/>
          </a:bodyPr>
          <a:lstStyle/>
          <a:p>
            <a:r>
              <a:rPr lang="en-US" dirty="0"/>
              <a:t>Train Your Team &amp; Build AI Policies </a:t>
            </a:r>
          </a:p>
        </p:txBody>
      </p:sp>
      <p:sp>
        <p:nvSpPr>
          <p:cNvPr id="3" name="Content Placeholder 2">
            <a:extLst>
              <a:ext uri="{FF2B5EF4-FFF2-40B4-BE49-F238E27FC236}">
                <a16:creationId xmlns:a16="http://schemas.microsoft.com/office/drawing/2014/main" id="{982452C1-E435-3CA1-8059-3198A43F426D}"/>
              </a:ext>
            </a:extLst>
          </p:cNvPr>
          <p:cNvSpPr>
            <a:spLocks noGrp="1"/>
          </p:cNvSpPr>
          <p:nvPr>
            <p:ph idx="1"/>
          </p:nvPr>
        </p:nvSpPr>
        <p:spPr>
          <a:xfrm>
            <a:off x="630936" y="1150374"/>
            <a:ext cx="10991088" cy="5397910"/>
          </a:xfrm>
        </p:spPr>
        <p:txBody>
          <a:bodyPr>
            <a:noAutofit/>
          </a:bodyPr>
          <a:lstStyle/>
          <a:p>
            <a:pPr marL="0" indent="0">
              <a:buNone/>
            </a:pPr>
            <a:r>
              <a:rPr lang="en-US" i="1" dirty="0"/>
              <a:t>		       “Your people are your talent, AI is just the tool”</a:t>
            </a:r>
          </a:p>
          <a:p>
            <a:pPr marL="1371600" lvl="3" indent="0" algn="r">
              <a:buNone/>
            </a:pPr>
            <a:endParaRPr lang="en-US" sz="2600" i="1" dirty="0"/>
          </a:p>
          <a:p>
            <a:pPr marL="457200" lvl="1" indent="0" algn="r">
              <a:buNone/>
            </a:pPr>
            <a:r>
              <a:rPr lang="en-US" sz="2600" dirty="0"/>
              <a:t>		</a:t>
            </a:r>
            <a:r>
              <a:rPr lang="en-US" dirty="0"/>
              <a:t>AI success comes from people who know how to use it wisely. Training and policies make sure </a:t>
            </a:r>
            <a:r>
              <a:rPr lang="en-US" i="1" dirty="0"/>
              <a:t>everyone</a:t>
            </a:r>
            <a:r>
              <a:rPr lang="en-US" dirty="0"/>
              <a:t> feels confident, safe, &amp; capable.</a:t>
            </a:r>
            <a:endParaRPr lang="en-US" i="1" dirty="0"/>
          </a:p>
          <a:p>
            <a:pPr marL="0" indent="0">
              <a:buNone/>
            </a:pPr>
            <a:endParaRPr lang="en-US" sz="2200" b="1" dirty="0"/>
          </a:p>
          <a:p>
            <a:r>
              <a:rPr lang="en-US" sz="2200" b="1" dirty="0"/>
              <a:t>Set a Simple AI Guide:</a:t>
            </a:r>
            <a:r>
              <a:rPr lang="en-US" sz="2200" dirty="0"/>
              <a:t> What’s okay, what’s not, and how to handle data.</a:t>
            </a:r>
          </a:p>
          <a:p>
            <a:r>
              <a:rPr lang="en-US" sz="2200" b="1" dirty="0"/>
              <a:t>Make It Everyone’s Job:</a:t>
            </a:r>
            <a:r>
              <a:rPr lang="en-US" sz="2200" dirty="0"/>
              <a:t> AI responsibility belongs to </a:t>
            </a:r>
            <a:r>
              <a:rPr lang="en-US" sz="2200" i="1" dirty="0"/>
              <a:t>every role,</a:t>
            </a:r>
            <a:r>
              <a:rPr lang="en-US" sz="2200" dirty="0"/>
              <a:t> not just IT.</a:t>
            </a:r>
          </a:p>
          <a:p>
            <a:r>
              <a:rPr lang="en-US" sz="2200" b="1" dirty="0"/>
              <a:t>Train &amp; Upskill Together:</a:t>
            </a:r>
            <a:r>
              <a:rPr lang="en-US" sz="2200" dirty="0"/>
              <a:t> Hands-on sessions keep skills fresh and confidence high.</a:t>
            </a:r>
          </a:p>
          <a:p>
            <a:r>
              <a:rPr lang="en-US" sz="2200" b="1" dirty="0"/>
              <a:t>Create Feedback Loops:</a:t>
            </a:r>
            <a:r>
              <a:rPr lang="en-US" sz="2200" dirty="0"/>
              <a:t> Share wins, flag risks, and adjust policies as AI evolves.</a:t>
            </a:r>
          </a:p>
          <a:p>
            <a:r>
              <a:rPr lang="en-US" sz="2200" b="1" dirty="0"/>
              <a:t>Keep the Conversation Open:</a:t>
            </a:r>
            <a:r>
              <a:rPr lang="en-US" sz="2200" dirty="0"/>
              <a:t> Normalize AI use: talk about what’s working, what’s not.</a:t>
            </a:r>
            <a:endParaRPr lang="en-US" sz="2600" dirty="0"/>
          </a:p>
          <a:p>
            <a:endParaRPr lang="en-US" sz="2600" dirty="0"/>
          </a:p>
          <a:p>
            <a:pPr marL="0" indent="0" algn="r">
              <a:buNone/>
            </a:pPr>
            <a:r>
              <a:rPr lang="en-US" sz="2600" dirty="0">
                <a:highlight>
                  <a:srgbClr val="FCEAD3"/>
                </a:highlight>
                <a:latin typeface="+mj-lt"/>
                <a:ea typeface="+mj-ea"/>
                <a:cs typeface="+mj-cs"/>
              </a:rPr>
              <a:t>Clear training and policies turn AI from a risk into a real advantage.</a:t>
            </a:r>
          </a:p>
        </p:txBody>
      </p:sp>
    </p:spTree>
    <p:extLst>
      <p:ext uri="{BB962C8B-B14F-4D97-AF65-F5344CB8AC3E}">
        <p14:creationId xmlns:p14="http://schemas.microsoft.com/office/powerpoint/2010/main" val="1660362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27574-135A-0A01-0450-D3FF28440289}"/>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1F433BD3-7592-C102-C12C-CC0A882E88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B26E870-19C3-CF55-D54E-0CF58F3C371E}"/>
              </a:ext>
            </a:extLst>
          </p:cNvPr>
          <p:cNvSpPr>
            <a:spLocks noGrp="1"/>
          </p:cNvSpPr>
          <p:nvPr>
            <p:ph type="title"/>
          </p:nvPr>
        </p:nvSpPr>
        <p:spPr>
          <a:xfrm>
            <a:off x="2251586" y="0"/>
            <a:ext cx="9940414" cy="943898"/>
          </a:xfrm>
        </p:spPr>
        <p:txBody>
          <a:bodyPr>
            <a:normAutofit/>
          </a:bodyPr>
          <a:lstStyle/>
          <a:p>
            <a:r>
              <a:rPr lang="en-US" dirty="0"/>
              <a:t>Free vs. Paid AI Tools</a:t>
            </a:r>
          </a:p>
        </p:txBody>
      </p:sp>
      <p:sp>
        <p:nvSpPr>
          <p:cNvPr id="3" name="Content Placeholder 2">
            <a:extLst>
              <a:ext uri="{FF2B5EF4-FFF2-40B4-BE49-F238E27FC236}">
                <a16:creationId xmlns:a16="http://schemas.microsoft.com/office/drawing/2014/main" id="{DE7276C3-9EBA-4CC6-2AF8-20A29FD0B2F5}"/>
              </a:ext>
            </a:extLst>
          </p:cNvPr>
          <p:cNvSpPr>
            <a:spLocks noGrp="1"/>
          </p:cNvSpPr>
          <p:nvPr>
            <p:ph idx="1"/>
          </p:nvPr>
        </p:nvSpPr>
        <p:spPr>
          <a:xfrm>
            <a:off x="838200" y="1582994"/>
            <a:ext cx="11196484" cy="4593969"/>
          </a:xfrm>
        </p:spPr>
        <p:txBody>
          <a:bodyPr>
            <a:normAutofit/>
          </a:bodyPr>
          <a:lstStyle/>
          <a:p>
            <a:pPr marL="1371600" lvl="3" indent="0" algn="ctr">
              <a:buNone/>
            </a:pPr>
            <a:r>
              <a:rPr lang="en-US" sz="2800" i="1" dirty="0"/>
              <a:t>“Understand What You’re Trading”</a:t>
            </a:r>
          </a:p>
          <a:p>
            <a:pPr lvl="5"/>
            <a:endParaRPr lang="en-US" sz="2400" dirty="0"/>
          </a:p>
          <a:p>
            <a:pPr lvl="5"/>
            <a:endParaRPr lang="en-US" sz="2400" dirty="0"/>
          </a:p>
          <a:p>
            <a:pPr marL="0" indent="0">
              <a:buNone/>
            </a:pPr>
            <a:r>
              <a:rPr lang="en-US" sz="2600" b="1" dirty="0"/>
              <a:t>Reality check:</a:t>
            </a:r>
            <a:endParaRPr lang="en-US" sz="2400" b="1" dirty="0"/>
          </a:p>
          <a:p>
            <a:pPr marL="0" indent="0" algn="r">
              <a:buNone/>
            </a:pPr>
            <a:r>
              <a:rPr lang="en-US" sz="2400" dirty="0"/>
              <a:t>If you didn’t pay for it, you’re not the customer — you’re the data source</a:t>
            </a:r>
          </a:p>
          <a:p>
            <a:pPr marL="0" indent="0">
              <a:buNone/>
            </a:pPr>
            <a:endParaRPr lang="en-US" sz="2400" b="1" dirty="0"/>
          </a:p>
          <a:p>
            <a:pPr marL="0" indent="0">
              <a:buNone/>
            </a:pPr>
            <a:r>
              <a:rPr lang="en-US" sz="2400" b="1" dirty="0"/>
              <a:t>Bottom line:</a:t>
            </a:r>
          </a:p>
          <a:p>
            <a:r>
              <a:rPr lang="en-US" sz="2400" dirty="0"/>
              <a:t>Free tools are fine for learning or casual use, but risky for accountable work.</a:t>
            </a:r>
          </a:p>
          <a:p>
            <a:r>
              <a:rPr lang="en-US" sz="2400" dirty="0"/>
              <a:t>If it’s work you’re responsible for — pay for the platform that protects it.</a:t>
            </a:r>
          </a:p>
          <a:p>
            <a:r>
              <a:rPr lang="en-US" sz="2400" dirty="0"/>
              <a:t>Pricing is only one signal. Permissions and integrations matter just as much.</a:t>
            </a:r>
          </a:p>
          <a:p>
            <a:pPr marL="0" indent="0">
              <a:buNone/>
            </a:pPr>
            <a:endParaRPr lang="en-US" sz="2400" dirty="0"/>
          </a:p>
        </p:txBody>
      </p:sp>
    </p:spTree>
    <p:extLst>
      <p:ext uri="{BB962C8B-B14F-4D97-AF65-F5344CB8AC3E}">
        <p14:creationId xmlns:p14="http://schemas.microsoft.com/office/powerpoint/2010/main" val="2271443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E3E43-536E-B000-CDDB-CB3369D3800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D3406B0-636A-F190-C710-E5DF96498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BBDEFA57-14BF-871A-8F63-841B07693364}"/>
              </a:ext>
            </a:extLst>
          </p:cNvPr>
          <p:cNvSpPr>
            <a:spLocks noGrp="1"/>
          </p:cNvSpPr>
          <p:nvPr>
            <p:ph idx="1"/>
          </p:nvPr>
        </p:nvSpPr>
        <p:spPr/>
        <p:txBody>
          <a:bodyPr>
            <a:normAutofit/>
          </a:bodyPr>
          <a:lstStyle/>
          <a:p>
            <a:pPr marL="0" indent="0">
              <a:buNone/>
            </a:pPr>
            <a:r>
              <a:rPr lang="en-US" sz="2600" b="1" dirty="0"/>
              <a:t>Most AI tools make money from your data, not your subscription.</a:t>
            </a:r>
            <a:endParaRPr lang="en-US" sz="2600" dirty="0"/>
          </a:p>
          <a:p>
            <a:pPr lvl="1"/>
            <a:r>
              <a:rPr lang="en-US" sz="2200" dirty="0"/>
              <a:t>What you type, upload, or create can be stored, reviewed, and/or reused.</a:t>
            </a:r>
          </a:p>
          <a:p>
            <a:pPr lvl="1"/>
            <a:r>
              <a:rPr lang="en-US" sz="2200" dirty="0"/>
              <a:t>“Used to improve our model” means your content may train future versions.</a:t>
            </a:r>
          </a:p>
          <a:p>
            <a:pPr lvl="1"/>
            <a:r>
              <a:rPr lang="en-US" sz="2200" dirty="0"/>
              <a:t>Deleted chats aren’t always gone — logs and backups can last months.</a:t>
            </a:r>
          </a:p>
          <a:p>
            <a:pPr lvl="1"/>
            <a:r>
              <a:rPr lang="en-US" sz="2200" dirty="0"/>
              <a:t>Even “secure” tools analyze your usage to shape new features or advertising.</a:t>
            </a:r>
            <a:endParaRPr lang="en-US" sz="2600" b="1" dirty="0"/>
          </a:p>
          <a:p>
            <a:pPr marL="0" indent="0">
              <a:spcBef>
                <a:spcPts val="1200"/>
              </a:spcBef>
              <a:buNone/>
            </a:pPr>
            <a:endParaRPr lang="en-US" sz="2600" b="1" dirty="0"/>
          </a:p>
          <a:p>
            <a:pPr marL="0" indent="0" algn="r">
              <a:spcBef>
                <a:spcPts val="1200"/>
              </a:spcBef>
              <a:buNone/>
            </a:pPr>
            <a:br>
              <a:rPr lang="en-US" dirty="0"/>
            </a:br>
            <a:r>
              <a:rPr lang="en-US" sz="2600" dirty="0">
                <a:highlight>
                  <a:srgbClr val="FCEAD3"/>
                </a:highlight>
                <a:latin typeface="+mj-lt"/>
                <a:ea typeface="+mj-ea"/>
                <a:cs typeface="+mj-cs"/>
              </a:rPr>
              <a:t>Free tools offer convenience, but you give up control, privacy, and ownership of your work. But just because it’s paid, doesn’t mean it’s safe.</a:t>
            </a:r>
          </a:p>
        </p:txBody>
      </p:sp>
      <p:sp>
        <p:nvSpPr>
          <p:cNvPr id="8" name="Title 7">
            <a:extLst>
              <a:ext uri="{FF2B5EF4-FFF2-40B4-BE49-F238E27FC236}">
                <a16:creationId xmlns:a16="http://schemas.microsoft.com/office/drawing/2014/main" id="{558A8ED6-5CC2-4232-E717-A9FC226F0F92}"/>
              </a:ext>
            </a:extLst>
          </p:cNvPr>
          <p:cNvSpPr>
            <a:spLocks noGrp="1"/>
          </p:cNvSpPr>
          <p:nvPr>
            <p:ph type="title"/>
          </p:nvPr>
        </p:nvSpPr>
        <p:spPr/>
        <p:txBody>
          <a:bodyPr>
            <a:normAutofit/>
          </a:bodyPr>
          <a:lstStyle/>
          <a:p>
            <a:r>
              <a:rPr lang="en-US" sz="3600" dirty="0">
                <a:highlight>
                  <a:srgbClr val="FCEAD3"/>
                </a:highlight>
              </a:rPr>
              <a:t>When It’s Free, You’re the Product</a:t>
            </a:r>
          </a:p>
        </p:txBody>
      </p:sp>
    </p:spTree>
    <p:extLst>
      <p:ext uri="{BB962C8B-B14F-4D97-AF65-F5344CB8AC3E}">
        <p14:creationId xmlns:p14="http://schemas.microsoft.com/office/powerpoint/2010/main" val="4093621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1510A-5E87-3ED5-B082-C06045DCECEC}"/>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21DC89ED-69BC-BE43-EC9A-3CB451C73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59F33022-62ED-AECA-535E-DB68FE3C6A4E}"/>
              </a:ext>
            </a:extLst>
          </p:cNvPr>
          <p:cNvSpPr>
            <a:spLocks noGrp="1"/>
          </p:cNvSpPr>
          <p:nvPr>
            <p:ph idx="1"/>
          </p:nvPr>
        </p:nvSpPr>
        <p:spPr/>
        <p:txBody>
          <a:bodyPr>
            <a:normAutofit fontScale="92500"/>
          </a:bodyPr>
          <a:lstStyle/>
          <a:p>
            <a:pPr marL="0" indent="0">
              <a:buNone/>
            </a:pPr>
            <a:r>
              <a:rPr lang="en-US" b="1" dirty="0"/>
              <a:t>Before using any AI platform, read (or at least skim) the terms for:</a:t>
            </a:r>
            <a:endParaRPr lang="en-US" dirty="0"/>
          </a:p>
          <a:p>
            <a:pPr lvl="1"/>
            <a:r>
              <a:rPr lang="en-US" dirty="0"/>
              <a:t>Whether your data is used for training or “quality improvement”</a:t>
            </a:r>
          </a:p>
          <a:p>
            <a:pPr lvl="1"/>
            <a:r>
              <a:rPr lang="en-US" dirty="0"/>
              <a:t>How long conversations and uploads are retained</a:t>
            </a:r>
          </a:p>
          <a:p>
            <a:pPr lvl="1"/>
            <a:r>
              <a:rPr lang="en-US" dirty="0"/>
              <a:t>Whether you can delete or export your data</a:t>
            </a:r>
          </a:p>
          <a:p>
            <a:pPr lvl="1"/>
            <a:r>
              <a:rPr lang="en-US" dirty="0"/>
              <a:t>If third parties or contractors have access to your inputs</a:t>
            </a:r>
          </a:p>
          <a:p>
            <a:pPr lvl="1"/>
            <a:r>
              <a:rPr lang="en-US" dirty="0"/>
              <a:t>What encryption or security standards they mention (SOC 2, GDPR, ISO, etc.)</a:t>
            </a:r>
          </a:p>
          <a:p>
            <a:pPr marL="0" indent="0">
              <a:buNone/>
            </a:pPr>
            <a:r>
              <a:rPr lang="en-US" b="1" dirty="0"/>
              <a:t>Never put into a free AI tool:</a:t>
            </a:r>
            <a:endParaRPr lang="en-US" dirty="0"/>
          </a:p>
          <a:p>
            <a:pPr lvl="1"/>
            <a:r>
              <a:rPr lang="en-US" dirty="0"/>
              <a:t>Client names, financials, or proprietary details</a:t>
            </a:r>
          </a:p>
          <a:p>
            <a:pPr lvl="1"/>
            <a:r>
              <a:rPr lang="en-US" dirty="0"/>
              <a:t>Anything under an NDA or confidential agreement</a:t>
            </a:r>
          </a:p>
          <a:p>
            <a:pPr lvl="1"/>
            <a:r>
              <a:rPr lang="en-US" dirty="0"/>
              <a:t>Internal strategies, sensitive, or legal information</a:t>
            </a:r>
          </a:p>
          <a:p>
            <a:pPr lvl="1"/>
            <a:r>
              <a:rPr lang="en-US" dirty="0"/>
              <a:t>Personal identifiers (addresses, phone numbers, employee data)</a:t>
            </a:r>
          </a:p>
        </p:txBody>
      </p:sp>
      <p:sp>
        <p:nvSpPr>
          <p:cNvPr id="8" name="Title 7">
            <a:extLst>
              <a:ext uri="{FF2B5EF4-FFF2-40B4-BE49-F238E27FC236}">
                <a16:creationId xmlns:a16="http://schemas.microsoft.com/office/drawing/2014/main" id="{B995C47E-7AAA-B0F9-91D2-1E5ACFECFA88}"/>
              </a:ext>
            </a:extLst>
          </p:cNvPr>
          <p:cNvSpPr>
            <a:spLocks noGrp="1"/>
          </p:cNvSpPr>
          <p:nvPr>
            <p:ph type="title"/>
          </p:nvPr>
        </p:nvSpPr>
        <p:spPr/>
        <p:txBody>
          <a:bodyPr>
            <a:normAutofit/>
          </a:bodyPr>
          <a:lstStyle/>
          <a:p>
            <a:r>
              <a:rPr lang="en-US" sz="3600" dirty="0">
                <a:highlight>
                  <a:srgbClr val="FCEAD3"/>
                </a:highlight>
              </a:rPr>
              <a:t>What to Look For and What to Avoid</a:t>
            </a:r>
          </a:p>
        </p:txBody>
      </p:sp>
    </p:spTree>
    <p:extLst>
      <p:ext uri="{BB962C8B-B14F-4D97-AF65-F5344CB8AC3E}">
        <p14:creationId xmlns:p14="http://schemas.microsoft.com/office/powerpoint/2010/main" val="1959163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A1E2D-13CD-9BCA-0E41-120129B037C4}"/>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83F7F6E-A400-16A1-22A8-F6D60CC8A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5CE0C15C-2CF9-4A1F-2E15-B7A91898AAE4}"/>
              </a:ext>
            </a:extLst>
          </p:cNvPr>
          <p:cNvSpPr>
            <a:spLocks noGrp="1"/>
          </p:cNvSpPr>
          <p:nvPr>
            <p:ph idx="1"/>
          </p:nvPr>
        </p:nvSpPr>
        <p:spPr/>
        <p:txBody>
          <a:bodyPr>
            <a:normAutofit/>
          </a:bodyPr>
          <a:lstStyle/>
          <a:p>
            <a:pPr marL="0" indent="0">
              <a:buNone/>
            </a:pPr>
            <a:r>
              <a:rPr lang="en-US" sz="2400" b="1" dirty="0"/>
              <a:t>Advanced Topics We’re Not Diving Into Today</a:t>
            </a:r>
          </a:p>
          <a:p>
            <a:r>
              <a:rPr lang="en-US" sz="2400" dirty="0"/>
              <a:t>Model differences (GPT-4 vs others, open vs closed)</a:t>
            </a:r>
          </a:p>
          <a:p>
            <a:r>
              <a:rPr lang="en-US" sz="2400" dirty="0"/>
              <a:t>Data residency and geography</a:t>
            </a:r>
          </a:p>
          <a:p>
            <a:r>
              <a:rPr lang="en-US" sz="2400" dirty="0"/>
              <a:t>Encryption specifics and SOC reports</a:t>
            </a:r>
          </a:p>
          <a:p>
            <a:r>
              <a:rPr lang="en-US" sz="2400" dirty="0"/>
              <a:t>“Bring your own AI” enterprise setups</a:t>
            </a:r>
          </a:p>
          <a:p>
            <a:endParaRPr lang="en-US" sz="2400" dirty="0"/>
          </a:p>
          <a:p>
            <a:pPr marL="0" indent="0" algn="r">
              <a:buNone/>
            </a:pPr>
            <a:endParaRPr lang="en-US" sz="2400" dirty="0"/>
          </a:p>
          <a:p>
            <a:pPr marL="0" indent="0" algn="r">
              <a:buNone/>
            </a:pPr>
            <a:endParaRPr lang="en-US" sz="2400" dirty="0"/>
          </a:p>
          <a:p>
            <a:pPr marL="0" indent="0" algn="r">
              <a:buNone/>
            </a:pPr>
            <a:r>
              <a:rPr lang="en-US" sz="2400" dirty="0">
                <a:highlight>
                  <a:srgbClr val="FCEAD3"/>
                </a:highlight>
                <a:latin typeface="+mj-lt"/>
                <a:ea typeface="+mj-ea"/>
                <a:cs typeface="+mj-cs"/>
              </a:rPr>
              <a:t>Let’s get back to what you need to know today</a:t>
            </a:r>
          </a:p>
        </p:txBody>
      </p:sp>
      <p:sp>
        <p:nvSpPr>
          <p:cNvPr id="8" name="Title 7">
            <a:extLst>
              <a:ext uri="{FF2B5EF4-FFF2-40B4-BE49-F238E27FC236}">
                <a16:creationId xmlns:a16="http://schemas.microsoft.com/office/drawing/2014/main" id="{C6723FBB-8747-0C91-091A-7A3DBA5B84E7}"/>
              </a:ext>
            </a:extLst>
          </p:cNvPr>
          <p:cNvSpPr>
            <a:spLocks noGrp="1"/>
          </p:cNvSpPr>
          <p:nvPr>
            <p:ph type="title"/>
          </p:nvPr>
        </p:nvSpPr>
        <p:spPr/>
        <p:txBody>
          <a:bodyPr>
            <a:normAutofit/>
          </a:bodyPr>
          <a:lstStyle/>
          <a:p>
            <a:r>
              <a:rPr lang="en-US" sz="3600" dirty="0">
                <a:highlight>
                  <a:srgbClr val="FCEAD3"/>
                </a:highlight>
              </a:rPr>
              <a:t>Other Paid Considerations</a:t>
            </a:r>
          </a:p>
        </p:txBody>
      </p:sp>
    </p:spTree>
    <p:extLst>
      <p:ext uri="{BB962C8B-B14F-4D97-AF65-F5344CB8AC3E}">
        <p14:creationId xmlns:p14="http://schemas.microsoft.com/office/powerpoint/2010/main" val="157922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74E20-75D7-83CE-F55C-7246B422A088}"/>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87EBB12C-3BCE-513A-0527-7D8059466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2E44534-001B-F2AB-5E75-103617CE3A68}"/>
              </a:ext>
            </a:extLst>
          </p:cNvPr>
          <p:cNvSpPr>
            <a:spLocks noGrp="1"/>
          </p:cNvSpPr>
          <p:nvPr>
            <p:ph type="title"/>
          </p:nvPr>
        </p:nvSpPr>
        <p:spPr>
          <a:xfrm>
            <a:off x="2251586" y="0"/>
            <a:ext cx="9940414" cy="943898"/>
          </a:xfrm>
        </p:spPr>
        <p:txBody>
          <a:bodyPr>
            <a:normAutofit/>
          </a:bodyPr>
          <a:lstStyle/>
          <a:p>
            <a:r>
              <a:rPr lang="en-US" dirty="0"/>
              <a:t>Hallucinations: AI is a Confident Liar</a:t>
            </a:r>
          </a:p>
        </p:txBody>
      </p:sp>
      <p:sp>
        <p:nvSpPr>
          <p:cNvPr id="3" name="Content Placeholder 2">
            <a:extLst>
              <a:ext uri="{FF2B5EF4-FFF2-40B4-BE49-F238E27FC236}">
                <a16:creationId xmlns:a16="http://schemas.microsoft.com/office/drawing/2014/main" id="{747117F1-79EF-929F-3DC8-0C5827E7A757}"/>
              </a:ext>
            </a:extLst>
          </p:cNvPr>
          <p:cNvSpPr>
            <a:spLocks noGrp="1"/>
          </p:cNvSpPr>
          <p:nvPr>
            <p:ph idx="1"/>
          </p:nvPr>
        </p:nvSpPr>
        <p:spPr>
          <a:xfrm>
            <a:off x="838200" y="1582994"/>
            <a:ext cx="11196484" cy="4593969"/>
          </a:xfrm>
        </p:spPr>
        <p:txBody>
          <a:bodyPr>
            <a:noAutofit/>
          </a:bodyPr>
          <a:lstStyle/>
          <a:p>
            <a:pPr marL="1371600" lvl="3" indent="0" algn="r">
              <a:buNone/>
            </a:pPr>
            <a:r>
              <a:rPr lang="en-US" sz="2400" i="1" dirty="0"/>
              <a:t>AI doesn’t think — it predicts. </a:t>
            </a:r>
            <a:r>
              <a:rPr lang="en-US" sz="2400" dirty="0"/>
              <a:t>It’s trained on patterns, not logic or memory, so everything it says is a best guess.</a:t>
            </a:r>
          </a:p>
          <a:p>
            <a:pPr marL="0" indent="0" algn="r">
              <a:buNone/>
            </a:pPr>
            <a:endParaRPr lang="en-US" sz="2600" b="1" dirty="0"/>
          </a:p>
          <a:p>
            <a:pPr marL="0" indent="0">
              <a:buNone/>
            </a:pPr>
            <a:r>
              <a:rPr lang="en-US" sz="2400" b="1" dirty="0"/>
              <a:t>Hallucinations aren’t a bug but a feature, they’re the cost of prediction.</a:t>
            </a:r>
          </a:p>
          <a:p>
            <a:pPr lvl="1"/>
            <a:r>
              <a:rPr lang="en-US" sz="2200" dirty="0"/>
              <a:t>Fills gaps when information is missing, just like people when we assume or “smooth over” details</a:t>
            </a:r>
          </a:p>
          <a:p>
            <a:pPr lvl="1"/>
            <a:r>
              <a:rPr lang="en-US" sz="2200" dirty="0"/>
              <a:t>Sounds confident even when wrong, confidence is what it’s trained to imitate</a:t>
            </a:r>
          </a:p>
          <a:p>
            <a:pPr lvl="1"/>
            <a:r>
              <a:rPr lang="en-US" sz="2200" dirty="0"/>
              <a:t>Hallucinates more when prompts are vague or lack context</a:t>
            </a:r>
          </a:p>
          <a:p>
            <a:pPr marL="0" indent="0" algn="r">
              <a:buNone/>
            </a:pPr>
            <a:br>
              <a:rPr lang="en-US" sz="2400" dirty="0">
                <a:highlight>
                  <a:srgbClr val="FCEAD3"/>
                </a:highlight>
                <a:latin typeface="+mj-lt"/>
                <a:ea typeface="+mj-ea"/>
                <a:cs typeface="+mj-cs"/>
              </a:rPr>
            </a:br>
            <a:r>
              <a:rPr lang="en-US" sz="2400" dirty="0">
                <a:highlight>
                  <a:srgbClr val="FCEAD3"/>
                </a:highlight>
                <a:latin typeface="+mj-lt"/>
                <a:ea typeface="+mj-ea"/>
                <a:cs typeface="+mj-cs"/>
              </a:rPr>
              <a:t>Your job isn’t to avoid them, it’s to understand them, mitigate their risk, and use them wisely.</a:t>
            </a:r>
          </a:p>
        </p:txBody>
      </p:sp>
    </p:spTree>
    <p:extLst>
      <p:ext uri="{BB962C8B-B14F-4D97-AF65-F5344CB8AC3E}">
        <p14:creationId xmlns:p14="http://schemas.microsoft.com/office/powerpoint/2010/main" val="2863781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78797-6BEE-617D-ABDC-D28271793619}"/>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8FCF150-2668-6527-AB5A-93F70A4BB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478BA743-8658-1E35-4D52-B861247ED7F7}"/>
              </a:ext>
            </a:extLst>
          </p:cNvPr>
          <p:cNvSpPr>
            <a:spLocks noGrp="1"/>
          </p:cNvSpPr>
          <p:nvPr>
            <p:ph type="title"/>
          </p:nvPr>
        </p:nvSpPr>
        <p:spPr/>
        <p:txBody>
          <a:bodyPr>
            <a:normAutofit/>
          </a:bodyPr>
          <a:lstStyle/>
          <a:p>
            <a:r>
              <a:rPr lang="en-US" sz="3600" dirty="0">
                <a:highlight>
                  <a:srgbClr val="FCEAD3"/>
                </a:highlight>
              </a:rPr>
              <a:t>When Hallucinations Are Low Risk vs High Risk</a:t>
            </a:r>
          </a:p>
        </p:txBody>
      </p:sp>
      <p:sp>
        <p:nvSpPr>
          <p:cNvPr id="5" name="Text Placeholder 4">
            <a:extLst>
              <a:ext uri="{FF2B5EF4-FFF2-40B4-BE49-F238E27FC236}">
                <a16:creationId xmlns:a16="http://schemas.microsoft.com/office/drawing/2014/main" id="{71B7E604-542E-15A4-B258-B4CC8D48E58A}"/>
              </a:ext>
            </a:extLst>
          </p:cNvPr>
          <p:cNvSpPr>
            <a:spLocks noGrp="1"/>
          </p:cNvSpPr>
          <p:nvPr>
            <p:ph type="body" idx="1"/>
          </p:nvPr>
        </p:nvSpPr>
        <p:spPr/>
        <p:txBody>
          <a:bodyPr>
            <a:normAutofit/>
          </a:bodyPr>
          <a:lstStyle/>
          <a:p>
            <a:pPr algn="ctr"/>
            <a:r>
              <a:rPr lang="en-US" sz="2800" u="sng" dirty="0"/>
              <a:t>Low Risk</a:t>
            </a:r>
          </a:p>
        </p:txBody>
      </p:sp>
      <p:sp>
        <p:nvSpPr>
          <p:cNvPr id="6" name="Content Placeholder 5">
            <a:extLst>
              <a:ext uri="{FF2B5EF4-FFF2-40B4-BE49-F238E27FC236}">
                <a16:creationId xmlns:a16="http://schemas.microsoft.com/office/drawing/2014/main" id="{BAB02065-DD2B-B4C7-42C3-6FD80C61F05D}"/>
              </a:ext>
            </a:extLst>
          </p:cNvPr>
          <p:cNvSpPr>
            <a:spLocks noGrp="1"/>
          </p:cNvSpPr>
          <p:nvPr>
            <p:ph sz="half" idx="2"/>
          </p:nvPr>
        </p:nvSpPr>
        <p:spPr>
          <a:xfrm>
            <a:off x="839788" y="2715387"/>
            <a:ext cx="5157787" cy="3684588"/>
          </a:xfrm>
        </p:spPr>
        <p:txBody>
          <a:bodyPr/>
          <a:lstStyle/>
          <a:p>
            <a:r>
              <a:rPr lang="en-US" dirty="0"/>
              <a:t>Brainstorming</a:t>
            </a:r>
          </a:p>
          <a:p>
            <a:r>
              <a:rPr lang="en-US" dirty="0"/>
              <a:t>Marketing copy</a:t>
            </a:r>
          </a:p>
          <a:p>
            <a:r>
              <a:rPr lang="en-US" dirty="0"/>
              <a:t>Naming things</a:t>
            </a:r>
          </a:p>
          <a:p>
            <a:r>
              <a:rPr lang="en-US" dirty="0"/>
              <a:t>Rewriting tone</a:t>
            </a:r>
          </a:p>
          <a:p>
            <a:endParaRPr lang="en-US" dirty="0"/>
          </a:p>
        </p:txBody>
      </p:sp>
      <p:sp>
        <p:nvSpPr>
          <p:cNvPr id="7" name="Text Placeholder 6">
            <a:extLst>
              <a:ext uri="{FF2B5EF4-FFF2-40B4-BE49-F238E27FC236}">
                <a16:creationId xmlns:a16="http://schemas.microsoft.com/office/drawing/2014/main" id="{38A55F1A-7EF2-3520-DE38-8DBCBC982555}"/>
              </a:ext>
            </a:extLst>
          </p:cNvPr>
          <p:cNvSpPr>
            <a:spLocks noGrp="1"/>
          </p:cNvSpPr>
          <p:nvPr>
            <p:ph type="body" sz="quarter" idx="3"/>
          </p:nvPr>
        </p:nvSpPr>
        <p:spPr/>
        <p:txBody>
          <a:bodyPr>
            <a:normAutofit/>
          </a:bodyPr>
          <a:lstStyle/>
          <a:p>
            <a:pPr algn="ctr"/>
            <a:r>
              <a:rPr lang="en-US" sz="2800" u="sng" dirty="0"/>
              <a:t>High Risk</a:t>
            </a:r>
          </a:p>
        </p:txBody>
      </p:sp>
      <p:sp>
        <p:nvSpPr>
          <p:cNvPr id="8" name="Content Placeholder 7">
            <a:extLst>
              <a:ext uri="{FF2B5EF4-FFF2-40B4-BE49-F238E27FC236}">
                <a16:creationId xmlns:a16="http://schemas.microsoft.com/office/drawing/2014/main" id="{FA245AF8-FA69-5318-C34B-19AF3E2C4FAE}"/>
              </a:ext>
            </a:extLst>
          </p:cNvPr>
          <p:cNvSpPr>
            <a:spLocks noGrp="1"/>
          </p:cNvSpPr>
          <p:nvPr>
            <p:ph sz="quarter" idx="4"/>
          </p:nvPr>
        </p:nvSpPr>
        <p:spPr>
          <a:xfrm>
            <a:off x="6172200" y="2715387"/>
            <a:ext cx="5183188" cy="3684588"/>
          </a:xfrm>
        </p:spPr>
        <p:txBody>
          <a:bodyPr/>
          <a:lstStyle/>
          <a:p>
            <a:r>
              <a:rPr lang="en-US" dirty="0"/>
              <a:t>Legal, tax, HR advice</a:t>
            </a:r>
          </a:p>
          <a:p>
            <a:r>
              <a:rPr lang="en-US" dirty="0"/>
              <a:t>Medical or safety info</a:t>
            </a:r>
          </a:p>
          <a:p>
            <a:r>
              <a:rPr lang="en-US" dirty="0"/>
              <a:t>Financial calculations</a:t>
            </a:r>
          </a:p>
          <a:p>
            <a:r>
              <a:rPr lang="en-US" dirty="0"/>
              <a:t>Policy or compliance language</a:t>
            </a:r>
          </a:p>
          <a:p>
            <a:endParaRPr lang="en-US" dirty="0"/>
          </a:p>
        </p:txBody>
      </p:sp>
      <p:sp>
        <p:nvSpPr>
          <p:cNvPr id="10" name="TextBox 9">
            <a:extLst>
              <a:ext uri="{FF2B5EF4-FFF2-40B4-BE49-F238E27FC236}">
                <a16:creationId xmlns:a16="http://schemas.microsoft.com/office/drawing/2014/main" id="{4F522564-0FC6-7329-D45F-2215F6E914AF}"/>
              </a:ext>
            </a:extLst>
          </p:cNvPr>
          <p:cNvSpPr txBox="1"/>
          <p:nvPr/>
        </p:nvSpPr>
        <p:spPr>
          <a:xfrm>
            <a:off x="836612" y="5161895"/>
            <a:ext cx="10515600" cy="830997"/>
          </a:xfrm>
          <a:prstGeom prst="rect">
            <a:avLst/>
          </a:prstGeom>
          <a:noFill/>
        </p:spPr>
        <p:txBody>
          <a:bodyPr wrap="square">
            <a:spAutoFit/>
          </a:bodyPr>
          <a:lstStyle/>
          <a:p>
            <a:r>
              <a:rPr lang="en-US" sz="2400" dirty="0">
                <a:highlight>
                  <a:srgbClr val="FCEAD3"/>
                </a:highlight>
                <a:latin typeface="+mj-lt"/>
                <a:ea typeface="+mj-ea"/>
                <a:cs typeface="+mj-cs"/>
              </a:rPr>
              <a:t>Can be useful in creativity, storytelling, and marketing when accuracy isn’t the goal.</a:t>
            </a:r>
          </a:p>
          <a:p>
            <a:pPr algn="r"/>
            <a:r>
              <a:rPr lang="en-US" sz="2400" dirty="0">
                <a:highlight>
                  <a:srgbClr val="FCEAD3"/>
                </a:highlight>
                <a:latin typeface="+mj-lt"/>
                <a:ea typeface="+mj-ea"/>
                <a:cs typeface="+mj-cs"/>
              </a:rPr>
              <a:t>Dangerous when you confuse fluency with truth</a:t>
            </a:r>
          </a:p>
        </p:txBody>
      </p:sp>
    </p:spTree>
    <p:extLst>
      <p:ext uri="{BB962C8B-B14F-4D97-AF65-F5344CB8AC3E}">
        <p14:creationId xmlns:p14="http://schemas.microsoft.com/office/powerpoint/2010/main" val="2203123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4E15C-8E2E-6B8F-3810-377C7ECEF2F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A6A71E9-BA35-EA12-32E0-DBE29A3E62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98E806B8-868C-F68D-6137-8C22F7FB5479}"/>
              </a:ext>
            </a:extLst>
          </p:cNvPr>
          <p:cNvSpPr>
            <a:spLocks noGrp="1"/>
          </p:cNvSpPr>
          <p:nvPr>
            <p:ph idx="1"/>
          </p:nvPr>
        </p:nvSpPr>
        <p:spPr/>
        <p:txBody>
          <a:bodyPr>
            <a:noAutofit/>
          </a:bodyPr>
          <a:lstStyle/>
          <a:p>
            <a:pPr marL="0" indent="0">
              <a:buNone/>
            </a:pPr>
            <a:r>
              <a:rPr lang="en-US" sz="2400" b="1" dirty="0"/>
              <a:t>Facts</a:t>
            </a:r>
            <a:r>
              <a:rPr lang="en-US" sz="2400" dirty="0"/>
              <a:t> are objective and verifiable, like data points.</a:t>
            </a:r>
          </a:p>
          <a:p>
            <a:pPr marL="0" indent="0">
              <a:buNone/>
            </a:pPr>
            <a:r>
              <a:rPr lang="en-US" sz="2400" b="1" dirty="0"/>
              <a:t>Truth</a:t>
            </a:r>
            <a:r>
              <a:rPr lang="en-US" sz="2400" dirty="0"/>
              <a:t> is subjective, shaped by interpretation and context, beliefs and cultures.</a:t>
            </a:r>
            <a:endParaRPr lang="en-US" sz="2400" b="1" dirty="0"/>
          </a:p>
          <a:p>
            <a:pPr marL="0" indent="0" algn="r">
              <a:buNone/>
            </a:pPr>
            <a:r>
              <a:rPr lang="en-US" sz="2400" b="1" dirty="0"/>
              <a:t>AI doesn’t know truth, it predicts patterns.</a:t>
            </a:r>
            <a:br>
              <a:rPr lang="en-US" sz="2400" dirty="0"/>
            </a:br>
            <a:endParaRPr lang="en-US" sz="2400" dirty="0"/>
          </a:p>
          <a:p>
            <a:pPr marL="0" indent="0">
              <a:buNone/>
            </a:pPr>
            <a:r>
              <a:rPr lang="en-US" sz="2400" dirty="0"/>
              <a:t>It works with language, not meaning, so it often confuses facts with truth.</a:t>
            </a:r>
          </a:p>
          <a:p>
            <a:pPr lvl="1"/>
            <a:r>
              <a:rPr lang="en-US" sz="2200" dirty="0"/>
              <a:t>People use facts to build truth; AI imitates that process without judgment.</a:t>
            </a:r>
          </a:p>
          <a:p>
            <a:pPr lvl="1"/>
            <a:r>
              <a:rPr lang="en-US" sz="2200" dirty="0"/>
              <a:t>Missing or skewed facts can distort the truth AI reflects.</a:t>
            </a:r>
          </a:p>
          <a:p>
            <a:pPr lvl="1"/>
            <a:r>
              <a:rPr lang="en-US" sz="2200" dirty="0"/>
              <a:t>Truth requires human reasoning, empathy, and values—things AI doesn’t have.</a:t>
            </a:r>
          </a:p>
          <a:p>
            <a:pPr marL="0" indent="0" algn="r">
              <a:buNone/>
            </a:pPr>
            <a:br>
              <a:rPr lang="en-US" sz="2400" dirty="0"/>
            </a:br>
            <a:r>
              <a:rPr lang="en-US" sz="2400" dirty="0">
                <a:highlight>
                  <a:srgbClr val="FCEAD3"/>
                </a:highlight>
                <a:latin typeface="+mj-lt"/>
                <a:ea typeface="+mj-ea"/>
                <a:cs typeface="+mj-cs"/>
              </a:rPr>
              <a:t>Facts describe the world. Truth explains it. AI can describe, but only humans can decide what’s true.</a:t>
            </a:r>
          </a:p>
          <a:p>
            <a:pPr marL="0" indent="0">
              <a:buNone/>
            </a:pPr>
            <a:endParaRPr lang="en-US" sz="2400" dirty="0"/>
          </a:p>
        </p:txBody>
      </p:sp>
      <p:sp>
        <p:nvSpPr>
          <p:cNvPr id="8" name="Title 7">
            <a:extLst>
              <a:ext uri="{FF2B5EF4-FFF2-40B4-BE49-F238E27FC236}">
                <a16:creationId xmlns:a16="http://schemas.microsoft.com/office/drawing/2014/main" id="{B1D410E7-72EF-487D-1661-C1E91B12F5C7}"/>
              </a:ext>
            </a:extLst>
          </p:cNvPr>
          <p:cNvSpPr>
            <a:spLocks noGrp="1"/>
          </p:cNvSpPr>
          <p:nvPr>
            <p:ph type="title"/>
          </p:nvPr>
        </p:nvSpPr>
        <p:spPr/>
        <p:txBody>
          <a:bodyPr>
            <a:normAutofit/>
          </a:bodyPr>
          <a:lstStyle/>
          <a:p>
            <a:r>
              <a:rPr lang="en-US" sz="3600" dirty="0">
                <a:highlight>
                  <a:srgbClr val="FCEAD3"/>
                </a:highlight>
              </a:rPr>
              <a:t>Truth vs. Fact</a:t>
            </a:r>
          </a:p>
        </p:txBody>
      </p:sp>
    </p:spTree>
    <p:extLst>
      <p:ext uri="{BB962C8B-B14F-4D97-AF65-F5344CB8AC3E}">
        <p14:creationId xmlns:p14="http://schemas.microsoft.com/office/powerpoint/2010/main" val="2234018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2BCF2-56E1-8BDB-AE8A-057511C8F8C8}"/>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EB6BEC3-F3E3-A005-C081-4D634CA02F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646432AB-85E8-BD6C-5F68-C304775BBDDE}"/>
              </a:ext>
            </a:extLst>
          </p:cNvPr>
          <p:cNvSpPr>
            <a:spLocks noGrp="1"/>
          </p:cNvSpPr>
          <p:nvPr>
            <p:ph type="title"/>
          </p:nvPr>
        </p:nvSpPr>
        <p:spPr/>
        <p:txBody>
          <a:bodyPr>
            <a:normAutofit/>
          </a:bodyPr>
          <a:lstStyle/>
          <a:p>
            <a:r>
              <a:rPr kumimoji="0" lang="en-US" sz="3600" b="0" i="0" u="none" strike="noStrike" kern="1200" cap="none" spc="0" normalizeH="0" baseline="0" noProof="0" dirty="0">
                <a:ln>
                  <a:noFill/>
                </a:ln>
                <a:solidFill>
                  <a:prstClr val="black"/>
                </a:solidFill>
                <a:effectLst/>
                <a:highlight>
                  <a:srgbClr val="FCEAD3"/>
                </a:highlight>
                <a:uLnTx/>
                <a:uFillTx/>
                <a:latin typeface="Aptos Display" panose="02110004020202020204"/>
                <a:ea typeface="+mj-ea"/>
                <a:cs typeface="+mj-cs"/>
              </a:rPr>
              <a:t>The Internet Changes How We Understand Truth</a:t>
            </a:r>
            <a:endParaRPr lang="en-US" sz="3600" b="1" dirty="0">
              <a:highlight>
                <a:srgbClr val="FCEAD3"/>
              </a:highlight>
            </a:endParaRPr>
          </a:p>
        </p:txBody>
      </p:sp>
      <p:sp>
        <p:nvSpPr>
          <p:cNvPr id="3" name="Content Placeholder 2">
            <a:extLst>
              <a:ext uri="{FF2B5EF4-FFF2-40B4-BE49-F238E27FC236}">
                <a16:creationId xmlns:a16="http://schemas.microsoft.com/office/drawing/2014/main" id="{2927D218-F128-814B-2BA2-C4D120A74264}"/>
              </a:ext>
            </a:extLst>
          </p:cNvPr>
          <p:cNvSpPr>
            <a:spLocks noGrp="1"/>
          </p:cNvSpPr>
          <p:nvPr>
            <p:ph idx="1"/>
          </p:nvPr>
        </p:nvSpPr>
        <p:spPr>
          <a:xfrm>
            <a:off x="838199" y="1825625"/>
            <a:ext cx="10659533" cy="4667250"/>
          </a:xfrm>
        </p:spPr>
        <p:txBody>
          <a:bodyPr vert="horz" lIns="91440" tIns="45720" rIns="91440" bIns="45720" rtlCol="0" anchor="t">
            <a:normAutofit/>
          </a:bodyPr>
          <a:lstStyle/>
          <a:p>
            <a:pPr marL="0" indent="0" algn="r">
              <a:buNone/>
            </a:pPr>
            <a:r>
              <a:rPr lang="en-US" sz="2400" b="1" dirty="0"/>
              <a:t>Technically anything AI-generated is a “hallucination”</a:t>
            </a:r>
          </a:p>
          <a:p>
            <a:pPr marL="0" indent="0">
              <a:buNone/>
            </a:pPr>
            <a:endParaRPr lang="en-US" sz="2400" b="1" dirty="0"/>
          </a:p>
          <a:p>
            <a:pPr marL="0" indent="0">
              <a:buNone/>
            </a:pPr>
            <a:r>
              <a:rPr lang="en-US" sz="2400" b="1" dirty="0"/>
              <a:t>Why AI is Wrong Sometimes:</a:t>
            </a:r>
            <a:endParaRPr lang="en-US" sz="2400" i="1" dirty="0"/>
          </a:p>
          <a:p>
            <a:pPr lvl="1"/>
            <a:r>
              <a:rPr lang="en-US" sz="2000" b="1" dirty="0"/>
              <a:t>It’s an LLM. </a:t>
            </a:r>
            <a:r>
              <a:rPr lang="en-US" sz="2000" dirty="0"/>
              <a:t>Knowledge vs Prediction. Tokens &amp; Pattern Recognition.</a:t>
            </a:r>
          </a:p>
          <a:p>
            <a:pPr lvl="1"/>
            <a:r>
              <a:rPr lang="en-US" sz="2000" b="1" dirty="0"/>
              <a:t>Garbage in, garbage out. </a:t>
            </a:r>
            <a:r>
              <a:rPr lang="en-US" sz="2000" dirty="0"/>
              <a:t>Missing context &amp; Prompting. </a:t>
            </a:r>
          </a:p>
          <a:p>
            <a:pPr lvl="1"/>
            <a:r>
              <a:rPr lang="en-US" sz="2000" b="1" dirty="0"/>
              <a:t>Everything on the internet is true, right?!?!? </a:t>
            </a:r>
            <a:r>
              <a:rPr lang="en-US" sz="2000" dirty="0"/>
              <a:t>Outdated, incorrect, and fake info.</a:t>
            </a:r>
            <a:endParaRPr lang="en-US" sz="2400" dirty="0"/>
          </a:p>
          <a:p>
            <a:pPr marL="0" indent="0">
              <a:buNone/>
            </a:pPr>
            <a:endParaRPr lang="en-US" sz="2400" b="1" dirty="0"/>
          </a:p>
          <a:p>
            <a:pPr marL="0" indent="0">
              <a:buNone/>
            </a:pPr>
            <a:r>
              <a:rPr lang="en-US" sz="2400" b="1" dirty="0"/>
              <a:t>The evolution of the internet &amp; it’s content:</a:t>
            </a:r>
          </a:p>
          <a:p>
            <a:pPr marL="914400" lvl="1" indent="-457200">
              <a:buFont typeface="+mj-lt"/>
              <a:buAutoNum type="arabicPeriod"/>
            </a:pPr>
            <a:r>
              <a:rPr lang="en-US" sz="2000" dirty="0"/>
              <a:t>From the early days and the Wikipedia era, 		</a:t>
            </a:r>
            <a:r>
              <a:rPr lang="en-US" sz="2000" i="1" dirty="0"/>
              <a:t>                           </a:t>
            </a:r>
            <a:r>
              <a:rPr lang="en-US" sz="2000" i="1" dirty="0">
                <a:highlight>
                  <a:srgbClr val="FCEAD3"/>
                </a:highlight>
                <a:ea typeface="+mj-ea"/>
                <a:cs typeface="+mj-cs"/>
              </a:rPr>
              <a:t>[Fact-Centered]</a:t>
            </a:r>
          </a:p>
          <a:p>
            <a:pPr marL="914400" lvl="1" indent="-457200">
              <a:buFont typeface="+mj-lt"/>
              <a:buAutoNum type="arabicPeriod"/>
            </a:pPr>
            <a:r>
              <a:rPr lang="en-US" sz="2000" dirty="0"/>
              <a:t>to the “.com bubble” and emergence of search engines, 	                    </a:t>
            </a:r>
            <a:r>
              <a:rPr lang="en-US" sz="2000" i="1" dirty="0">
                <a:highlight>
                  <a:srgbClr val="FCEAD3"/>
                </a:highlight>
                <a:ea typeface="+mj-ea"/>
                <a:cs typeface="+mj-cs"/>
              </a:rPr>
              <a:t>[Search Optimized]</a:t>
            </a:r>
          </a:p>
          <a:p>
            <a:pPr marL="914400" lvl="1" indent="-457200">
              <a:buFont typeface="+mj-lt"/>
              <a:buAutoNum type="arabicPeriod"/>
            </a:pPr>
            <a:r>
              <a:rPr lang="en-US" sz="2000" dirty="0"/>
              <a:t>to social media, influencers, and the attention economy, 		</a:t>
            </a:r>
            <a:r>
              <a:rPr lang="en-US" sz="2000" i="1" dirty="0"/>
              <a:t>     </a:t>
            </a:r>
            <a:r>
              <a:rPr lang="en-US" sz="2000" i="1" dirty="0">
                <a:highlight>
                  <a:srgbClr val="FCEAD3"/>
                </a:highlight>
                <a:ea typeface="+mj-ea"/>
                <a:cs typeface="+mj-cs"/>
              </a:rPr>
              <a:t>[Attention-Driven]</a:t>
            </a:r>
          </a:p>
          <a:p>
            <a:pPr marL="914400" lvl="1" indent="-457200">
              <a:buFont typeface="+mj-lt"/>
              <a:buAutoNum type="arabicPeriod"/>
            </a:pPr>
            <a:r>
              <a:rPr lang="en-US" sz="2000" dirty="0"/>
              <a:t>to now, the days of “AI slop”	  </a:t>
            </a:r>
            <a:r>
              <a:rPr lang="en-US" sz="2000" i="1" dirty="0"/>
              <a:t> </a:t>
            </a:r>
            <a:r>
              <a:rPr lang="en-US" sz="2000" i="1" dirty="0">
                <a:highlight>
                  <a:srgbClr val="FCEAD3"/>
                </a:highlight>
                <a:ea typeface="+mj-ea"/>
                <a:cs typeface="+mj-cs"/>
              </a:rPr>
              <a:t>[Synthetic, Generated, Probabilistic (not fact or truth]</a:t>
            </a:r>
          </a:p>
        </p:txBody>
      </p:sp>
    </p:spTree>
    <p:extLst>
      <p:ext uri="{BB962C8B-B14F-4D97-AF65-F5344CB8AC3E}">
        <p14:creationId xmlns:p14="http://schemas.microsoft.com/office/powerpoint/2010/main" val="12455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3A7B-D72D-8535-23B1-5CC4A0DAAD6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9F5EE443-862A-52BF-60CB-D06307172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655CCC67-7D2C-C4D7-CF88-E6F461799188}"/>
              </a:ext>
            </a:extLst>
          </p:cNvPr>
          <p:cNvSpPr>
            <a:spLocks noGrp="1"/>
          </p:cNvSpPr>
          <p:nvPr>
            <p:ph idx="1"/>
          </p:nvPr>
        </p:nvSpPr>
        <p:spPr>
          <a:xfrm>
            <a:off x="838200" y="1825625"/>
            <a:ext cx="10515600" cy="4667250"/>
          </a:xfrm>
        </p:spPr>
        <p:txBody>
          <a:bodyPr>
            <a:noAutofit/>
          </a:bodyPr>
          <a:lstStyle/>
          <a:p>
            <a:pPr>
              <a:buNone/>
            </a:pPr>
            <a:r>
              <a:rPr lang="en-US" sz="2400" b="1" dirty="0"/>
              <a:t>Technology moves faster than regulation. Always has. </a:t>
            </a:r>
          </a:p>
          <a:p>
            <a:pPr algn="r">
              <a:buNone/>
            </a:pPr>
            <a:r>
              <a:rPr lang="en-US" sz="2400" dirty="0"/>
              <a:t>That means the safest organizations don’t ask “what’s allowed,” they ask “what’s responsible.”</a:t>
            </a:r>
          </a:p>
          <a:p>
            <a:r>
              <a:rPr lang="en-US" sz="2400" dirty="0"/>
              <a:t>Some laws protect </a:t>
            </a:r>
            <a:r>
              <a:rPr lang="en-US" sz="2400" b="1" dirty="0"/>
              <a:t>personal and financial data</a:t>
            </a:r>
            <a:endParaRPr lang="en-US" sz="2400" dirty="0"/>
          </a:p>
          <a:p>
            <a:r>
              <a:rPr lang="en-US" sz="2400" dirty="0"/>
              <a:t>Some laws govern </a:t>
            </a:r>
            <a:r>
              <a:rPr lang="en-US" sz="2400" b="1" dirty="0"/>
              <a:t>health, hiring, lending, and education</a:t>
            </a:r>
            <a:endParaRPr lang="en-US" sz="2400" dirty="0"/>
          </a:p>
          <a:p>
            <a:r>
              <a:rPr lang="en-US" sz="2400" dirty="0"/>
              <a:t>Some laws apply based on </a:t>
            </a:r>
            <a:r>
              <a:rPr lang="en-US" sz="2400" b="1" dirty="0"/>
              <a:t>who you serve</a:t>
            </a:r>
            <a:r>
              <a:rPr lang="en-US" sz="2400" dirty="0"/>
              <a:t>, not where you’re located</a:t>
            </a:r>
          </a:p>
          <a:p>
            <a:pPr marL="0" indent="0">
              <a:buNone/>
            </a:pPr>
            <a:r>
              <a:rPr lang="en-US" sz="2400" dirty="0"/>
              <a:t>Compliance failures usually don’t come from ignoring the law. They come from not realizing the law applied.</a:t>
            </a:r>
          </a:p>
          <a:p>
            <a:pPr>
              <a:buNone/>
            </a:pPr>
            <a:endParaRPr lang="en-US" sz="2400" dirty="0"/>
          </a:p>
          <a:p>
            <a:pPr algn="r">
              <a:buNone/>
            </a:pPr>
            <a:r>
              <a:rPr lang="en-US" sz="2400" dirty="0">
                <a:highlight>
                  <a:srgbClr val="FCEAD3"/>
                </a:highlight>
                <a:latin typeface="+mj-lt"/>
                <a:ea typeface="+mj-ea"/>
                <a:cs typeface="+mj-cs"/>
              </a:rPr>
              <a:t>Audit your data. Minimize what you share. Read vendor terms. Disclose when AI influences decisions.</a:t>
            </a:r>
          </a:p>
          <a:p>
            <a:pPr>
              <a:buNone/>
            </a:pPr>
            <a:endParaRPr lang="en-US" sz="2400" dirty="0"/>
          </a:p>
        </p:txBody>
      </p:sp>
      <p:sp>
        <p:nvSpPr>
          <p:cNvPr id="8" name="Title 7">
            <a:extLst>
              <a:ext uri="{FF2B5EF4-FFF2-40B4-BE49-F238E27FC236}">
                <a16:creationId xmlns:a16="http://schemas.microsoft.com/office/drawing/2014/main" id="{EA4CC7C5-589C-E9FC-5AF1-90087CC2ACFC}"/>
              </a:ext>
            </a:extLst>
          </p:cNvPr>
          <p:cNvSpPr>
            <a:spLocks noGrp="1"/>
          </p:cNvSpPr>
          <p:nvPr>
            <p:ph type="title"/>
          </p:nvPr>
        </p:nvSpPr>
        <p:spPr/>
        <p:txBody>
          <a:bodyPr/>
          <a:lstStyle/>
          <a:p>
            <a:r>
              <a:rPr lang="en-US" sz="3600" dirty="0">
                <a:solidFill>
                  <a:prstClr val="black"/>
                </a:solidFill>
                <a:highlight>
                  <a:srgbClr val="FCEAD3"/>
                </a:highlight>
                <a:latin typeface="Aptos Display" panose="02110004020202020204"/>
              </a:rPr>
              <a:t>AI Regulation and Compliance</a:t>
            </a:r>
          </a:p>
        </p:txBody>
      </p:sp>
    </p:spTree>
    <p:extLst>
      <p:ext uri="{BB962C8B-B14F-4D97-AF65-F5344CB8AC3E}">
        <p14:creationId xmlns:p14="http://schemas.microsoft.com/office/powerpoint/2010/main" val="3910177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27797-0E85-DF30-6900-E7A056636E3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1D42DDF2-3E98-DFB1-F3F2-650C73402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B434436E-1402-71E2-C40D-A5ABFDE61419}"/>
              </a:ext>
            </a:extLst>
          </p:cNvPr>
          <p:cNvSpPr>
            <a:spLocks noGrp="1"/>
          </p:cNvSpPr>
          <p:nvPr>
            <p:ph idx="1"/>
          </p:nvPr>
        </p:nvSpPr>
        <p:spPr>
          <a:xfrm>
            <a:off x="838200" y="1825624"/>
            <a:ext cx="10515600" cy="4767199"/>
          </a:xfrm>
        </p:spPr>
        <p:txBody>
          <a:bodyPr>
            <a:normAutofit/>
          </a:bodyPr>
          <a:lstStyle/>
          <a:p>
            <a:r>
              <a:rPr lang="en-US" sz="2200" b="1" dirty="0"/>
              <a:t>HIPAA: </a:t>
            </a:r>
            <a:r>
              <a:rPr lang="en-US" sz="2200" dirty="0"/>
              <a:t>Healthcare providers, insurers, and business associates handling patient data. Even summarizing notes or emails with health info using AI can trigger it.</a:t>
            </a:r>
          </a:p>
          <a:p>
            <a:r>
              <a:rPr lang="en-US" sz="2200" b="1" dirty="0"/>
              <a:t>GDPR and the EU AI Act: </a:t>
            </a:r>
            <a:r>
              <a:rPr lang="en-US" sz="2200" dirty="0"/>
              <a:t>apply if you serve or collect data from EU citizens. Transparency, consent, and explainability are required.</a:t>
            </a:r>
          </a:p>
          <a:p>
            <a:r>
              <a:rPr lang="en-US" sz="2200" b="1" dirty="0"/>
              <a:t>FedRAMP:</a:t>
            </a:r>
            <a:r>
              <a:rPr lang="en-US" sz="2200" dirty="0"/>
              <a:t> Federal agencies and contractors using cloud or AI tools. Only approved platforms can handle government data.</a:t>
            </a:r>
          </a:p>
          <a:p>
            <a:r>
              <a:rPr lang="en-US" sz="2200" b="1" dirty="0"/>
              <a:t>FERPA:</a:t>
            </a:r>
            <a:r>
              <a:rPr lang="en-US" sz="2200" dirty="0"/>
              <a:t> Schools, colleges, and training providers handling student records. Grades, accommodations, and student communications are protected.</a:t>
            </a:r>
          </a:p>
          <a:p>
            <a:r>
              <a:rPr lang="en-US" sz="2200" b="1" dirty="0"/>
              <a:t>GLBA (financial services):</a:t>
            </a:r>
            <a:r>
              <a:rPr lang="en-US" sz="2200" dirty="0"/>
              <a:t> Banks, lenders, and financial advisors handling customer financial information. AI tools do not change safeguarding requirements.</a:t>
            </a:r>
          </a:p>
          <a:p>
            <a:r>
              <a:rPr lang="en-US" sz="2200" b="1" dirty="0"/>
              <a:t>FTC consumer protection and bias laws: </a:t>
            </a:r>
            <a:r>
              <a:rPr lang="en-US" sz="2200" dirty="0"/>
              <a:t>Apply across industries to marketing, hiring, lending, and automated decisions. AI output can still be misleading, discriminatory, or unfair.</a:t>
            </a:r>
          </a:p>
        </p:txBody>
      </p:sp>
      <p:sp>
        <p:nvSpPr>
          <p:cNvPr id="8" name="Title 7">
            <a:extLst>
              <a:ext uri="{FF2B5EF4-FFF2-40B4-BE49-F238E27FC236}">
                <a16:creationId xmlns:a16="http://schemas.microsoft.com/office/drawing/2014/main" id="{AB664398-A76C-42CF-194A-368BAA5AF649}"/>
              </a:ext>
            </a:extLst>
          </p:cNvPr>
          <p:cNvSpPr>
            <a:spLocks noGrp="1"/>
          </p:cNvSpPr>
          <p:nvPr>
            <p:ph type="title"/>
          </p:nvPr>
        </p:nvSpPr>
        <p:spPr/>
        <p:txBody>
          <a:bodyPr>
            <a:normAutofit/>
          </a:bodyPr>
          <a:lstStyle/>
          <a:p>
            <a:r>
              <a:rPr lang="en-US" sz="3600" dirty="0">
                <a:solidFill>
                  <a:prstClr val="black"/>
                </a:solidFill>
                <a:highlight>
                  <a:srgbClr val="FCEAD3"/>
                </a:highlight>
                <a:latin typeface="Aptos Display" panose="02110004020202020204"/>
              </a:rPr>
              <a:t>AI Regulation and Compliance</a:t>
            </a:r>
          </a:p>
        </p:txBody>
      </p:sp>
    </p:spTree>
    <p:extLst>
      <p:ext uri="{BB962C8B-B14F-4D97-AF65-F5344CB8AC3E}">
        <p14:creationId xmlns:p14="http://schemas.microsoft.com/office/powerpoint/2010/main" val="3734974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53BA1-5C3E-EF88-1722-E504889207FA}"/>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9363AF9E-1D3E-28AE-8B18-0AC297FB7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28FAAE23-FA61-D722-1CAC-13786BE529D3}"/>
              </a:ext>
            </a:extLst>
          </p:cNvPr>
          <p:cNvSpPr>
            <a:spLocks noGrp="1"/>
          </p:cNvSpPr>
          <p:nvPr>
            <p:ph idx="1"/>
          </p:nvPr>
        </p:nvSpPr>
        <p:spPr>
          <a:xfrm>
            <a:off x="838200" y="1825624"/>
            <a:ext cx="10774680" cy="4849495"/>
          </a:xfrm>
        </p:spPr>
        <p:txBody>
          <a:bodyPr>
            <a:normAutofit fontScale="32500" lnSpcReduction="20000"/>
          </a:bodyPr>
          <a:lstStyle/>
          <a:p>
            <a:pPr marL="0" indent="0">
              <a:buNone/>
            </a:pPr>
            <a:r>
              <a:rPr lang="en-US" sz="6800" b="1" dirty="0"/>
              <a:t>Good regulation follows good behavior.</a:t>
            </a:r>
          </a:p>
          <a:p>
            <a:pPr marL="0" indent="0" algn="r">
              <a:buNone/>
            </a:pPr>
            <a:r>
              <a:rPr lang="en-US" sz="6800" dirty="0"/>
              <a:t>Don’t wait for laws to force what common sense already demands.</a:t>
            </a:r>
          </a:p>
          <a:p>
            <a:pPr marL="0" indent="0" algn="r">
              <a:buNone/>
            </a:pPr>
            <a:endParaRPr lang="en-US" sz="6000" dirty="0"/>
          </a:p>
          <a:p>
            <a:pPr>
              <a:lnSpc>
                <a:spcPct val="110000"/>
              </a:lnSpc>
            </a:pPr>
            <a:r>
              <a:rPr lang="en-US" sz="5500" b="1" dirty="0">
                <a:latin typeface="+mj-lt"/>
              </a:rPr>
              <a:t>Accountability is shifting. </a:t>
            </a:r>
            <a:r>
              <a:rPr lang="en-US" sz="5500" dirty="0">
                <a:latin typeface="+mj-lt"/>
              </a:rPr>
              <a:t>Expect new rules that hold businesses responsible for AI use and what it produces.</a:t>
            </a:r>
          </a:p>
          <a:p>
            <a:pPr>
              <a:lnSpc>
                <a:spcPct val="110000"/>
              </a:lnSpc>
            </a:pPr>
            <a:r>
              <a:rPr lang="en-US" sz="5500" b="1" dirty="0">
                <a:latin typeface="+mj-lt"/>
              </a:rPr>
              <a:t>Transparency is currency. </a:t>
            </a:r>
            <a:r>
              <a:rPr lang="en-US" sz="5500" dirty="0">
                <a:latin typeface="+mj-lt"/>
              </a:rPr>
              <a:t>Customers and partners trust businesses that disclose when and how AI plays a role.</a:t>
            </a:r>
          </a:p>
          <a:p>
            <a:pPr>
              <a:lnSpc>
                <a:spcPct val="110000"/>
              </a:lnSpc>
            </a:pPr>
            <a:r>
              <a:rPr lang="en-US" sz="5500" b="1" dirty="0">
                <a:latin typeface="+mj-lt"/>
              </a:rPr>
              <a:t>Vendor risk matters. </a:t>
            </a:r>
            <a:r>
              <a:rPr lang="en-US" sz="5500" dirty="0">
                <a:latin typeface="+mj-lt"/>
              </a:rPr>
              <a:t>You’re responsible for your tools. If an AI provider mishandles data, </a:t>
            </a:r>
            <a:r>
              <a:rPr lang="en-US" sz="5500" u="sng" dirty="0">
                <a:latin typeface="+mj-lt"/>
              </a:rPr>
              <a:t>your business is liable</a:t>
            </a:r>
            <a:r>
              <a:rPr lang="en-US" sz="5500" dirty="0">
                <a:latin typeface="+mj-lt"/>
              </a:rPr>
              <a:t>.</a:t>
            </a:r>
          </a:p>
          <a:p>
            <a:pPr>
              <a:lnSpc>
                <a:spcPct val="110000"/>
              </a:lnSpc>
            </a:pPr>
            <a:r>
              <a:rPr lang="en-US" sz="5500" b="1" dirty="0">
                <a:latin typeface="+mj-lt"/>
              </a:rPr>
              <a:t>Explainability will be expected. </a:t>
            </a:r>
            <a:r>
              <a:rPr lang="en-US" sz="5500" dirty="0">
                <a:latin typeface="+mj-lt"/>
              </a:rPr>
              <a:t>Regulators and clients will want to know why AI made a suggestion or decision.</a:t>
            </a:r>
          </a:p>
          <a:p>
            <a:pPr>
              <a:lnSpc>
                <a:spcPct val="110000"/>
              </a:lnSpc>
            </a:pPr>
            <a:r>
              <a:rPr lang="en-US" sz="5500" b="1" dirty="0">
                <a:latin typeface="+mj-lt"/>
              </a:rPr>
              <a:t>Certification is coming. </a:t>
            </a:r>
            <a:r>
              <a:rPr lang="en-US" sz="5500" dirty="0">
                <a:latin typeface="+mj-lt"/>
              </a:rPr>
              <a:t>“Ethical AI” and “safe use” standards will soon become competitive advantages.</a:t>
            </a:r>
          </a:p>
          <a:p>
            <a:pPr>
              <a:lnSpc>
                <a:spcPct val="110000"/>
              </a:lnSpc>
            </a:pPr>
            <a:r>
              <a:rPr lang="en-US" sz="5500" b="1" dirty="0">
                <a:latin typeface="+mj-lt"/>
              </a:rPr>
              <a:t>Documentation protects you. </a:t>
            </a:r>
            <a:r>
              <a:rPr lang="en-US" sz="5500" dirty="0">
                <a:latin typeface="+mj-lt"/>
              </a:rPr>
              <a:t>Keep basic records of prompts, decisions, and reviews to show due diligence.</a:t>
            </a:r>
            <a:endParaRPr lang="en-US" sz="3600" dirty="0"/>
          </a:p>
          <a:p>
            <a:pPr marL="0" indent="0" algn="r">
              <a:lnSpc>
                <a:spcPct val="110000"/>
              </a:lnSpc>
              <a:buNone/>
            </a:pPr>
            <a:endParaRPr lang="en-US" sz="7400" dirty="0">
              <a:highlight>
                <a:srgbClr val="FCEAD3"/>
              </a:highlight>
              <a:latin typeface="+mj-lt"/>
              <a:ea typeface="+mj-ea"/>
              <a:cs typeface="+mj-cs"/>
            </a:endParaRPr>
          </a:p>
          <a:p>
            <a:pPr marL="0" indent="0" algn="r">
              <a:lnSpc>
                <a:spcPct val="110000"/>
              </a:lnSpc>
              <a:buNone/>
            </a:pPr>
            <a:r>
              <a:rPr lang="en-US" sz="6800" dirty="0">
                <a:highlight>
                  <a:srgbClr val="FCEAD3"/>
                </a:highlight>
                <a:latin typeface="+mj-lt"/>
                <a:ea typeface="+mj-ea"/>
                <a:cs typeface="+mj-cs"/>
              </a:rPr>
              <a:t>The goal isn’t just to follow the law. It’s to build trust, credibility, and resilience before the law arrives.</a:t>
            </a:r>
          </a:p>
        </p:txBody>
      </p:sp>
      <p:sp>
        <p:nvSpPr>
          <p:cNvPr id="8" name="Title 7">
            <a:extLst>
              <a:ext uri="{FF2B5EF4-FFF2-40B4-BE49-F238E27FC236}">
                <a16:creationId xmlns:a16="http://schemas.microsoft.com/office/drawing/2014/main" id="{F422F759-24EE-2974-7087-9CC6B28B290F}"/>
              </a:ext>
            </a:extLst>
          </p:cNvPr>
          <p:cNvSpPr>
            <a:spLocks noGrp="1"/>
          </p:cNvSpPr>
          <p:nvPr>
            <p:ph type="title"/>
          </p:nvPr>
        </p:nvSpPr>
        <p:spPr/>
        <p:txBody>
          <a:bodyPr>
            <a:normAutofit/>
          </a:bodyPr>
          <a:lstStyle/>
          <a:p>
            <a:r>
              <a:rPr lang="en-US" sz="3600" dirty="0">
                <a:solidFill>
                  <a:prstClr val="black"/>
                </a:solidFill>
                <a:highlight>
                  <a:srgbClr val="FCEAD3"/>
                </a:highlight>
                <a:latin typeface="Aptos Display" panose="02110004020202020204"/>
              </a:rPr>
              <a:t>Staying Ahead of Regulation (Practical Habits)</a:t>
            </a:r>
          </a:p>
        </p:txBody>
      </p:sp>
    </p:spTree>
    <p:extLst>
      <p:ext uri="{BB962C8B-B14F-4D97-AF65-F5344CB8AC3E}">
        <p14:creationId xmlns:p14="http://schemas.microsoft.com/office/powerpoint/2010/main" val="156518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7AAEA-B98B-1B5E-A271-6B1F112FFA9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E35D841D-4944-5EC6-67FF-3A82C81390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12192000" cy="6877050"/>
          </a:xfrm>
          <a:prstGeom prst="rect">
            <a:avLst/>
          </a:prstGeom>
        </p:spPr>
      </p:pic>
      <p:sp>
        <p:nvSpPr>
          <p:cNvPr id="2" name="Title 1">
            <a:extLst>
              <a:ext uri="{FF2B5EF4-FFF2-40B4-BE49-F238E27FC236}">
                <a16:creationId xmlns:a16="http://schemas.microsoft.com/office/drawing/2014/main" id="{4B16F40B-DDB1-BED9-1A0B-AD7BEF066F4F}"/>
              </a:ext>
            </a:extLst>
          </p:cNvPr>
          <p:cNvSpPr>
            <a:spLocks noGrp="1"/>
          </p:cNvSpPr>
          <p:nvPr>
            <p:ph type="title"/>
          </p:nvPr>
        </p:nvSpPr>
        <p:spPr/>
        <p:txBody>
          <a:bodyPr>
            <a:normAutofit/>
          </a:bodyPr>
          <a:lstStyle/>
          <a:p>
            <a:r>
              <a:rPr lang="en-US" sz="3600" dirty="0">
                <a:highlight>
                  <a:srgbClr val="FCEAD3"/>
                </a:highlight>
              </a:rPr>
              <a:t>Ethics Is About Power, Not Intent</a:t>
            </a:r>
          </a:p>
        </p:txBody>
      </p:sp>
      <p:sp>
        <p:nvSpPr>
          <p:cNvPr id="3" name="Content Placeholder 2">
            <a:extLst>
              <a:ext uri="{FF2B5EF4-FFF2-40B4-BE49-F238E27FC236}">
                <a16:creationId xmlns:a16="http://schemas.microsoft.com/office/drawing/2014/main" id="{BBE7349B-FC81-FDF8-216B-DC2D4EF84996}"/>
              </a:ext>
            </a:extLst>
          </p:cNvPr>
          <p:cNvSpPr>
            <a:spLocks noGrp="1"/>
          </p:cNvSpPr>
          <p:nvPr>
            <p:ph idx="1"/>
          </p:nvPr>
        </p:nvSpPr>
        <p:spPr>
          <a:xfrm>
            <a:off x="838199" y="1825625"/>
            <a:ext cx="10893553" cy="4667250"/>
          </a:xfrm>
        </p:spPr>
        <p:txBody>
          <a:bodyPr vert="horz" lIns="91440" tIns="45720" rIns="91440" bIns="45720" rtlCol="0" anchor="t">
            <a:normAutofit fontScale="92500" lnSpcReduction="10000"/>
          </a:bodyPr>
          <a:lstStyle/>
          <a:p>
            <a:pPr marL="0" indent="0" algn="r">
              <a:buNone/>
            </a:pPr>
            <a:r>
              <a:rPr lang="en-US" sz="2400" dirty="0"/>
              <a:t>So far we’ve talked about risk, mistakes, and responsibility. Ethics is what happens when AI output affects real people.</a:t>
            </a:r>
            <a:endParaRPr lang="en-US" sz="2400" b="1" dirty="0"/>
          </a:p>
          <a:p>
            <a:pPr marL="0" indent="0">
              <a:buNone/>
            </a:pPr>
            <a:r>
              <a:rPr lang="en-US" sz="2400" b="1" dirty="0"/>
              <a:t>If AI influences:</a:t>
            </a:r>
            <a:endParaRPr lang="en-US" sz="2400" dirty="0">
              <a:highlight>
                <a:srgbClr val="FCEAD3"/>
              </a:highlight>
            </a:endParaRPr>
          </a:p>
          <a:p>
            <a:pPr lvl="1"/>
            <a:r>
              <a:rPr lang="en-US" sz="2200" dirty="0"/>
              <a:t>who gets hired</a:t>
            </a:r>
          </a:p>
          <a:p>
            <a:pPr lvl="1"/>
            <a:r>
              <a:rPr lang="en-US" sz="2200" dirty="0"/>
              <a:t>who gets approved</a:t>
            </a:r>
          </a:p>
          <a:p>
            <a:pPr lvl="1"/>
            <a:r>
              <a:rPr lang="en-US" sz="2200" dirty="0"/>
              <a:t>who gets targeted</a:t>
            </a:r>
          </a:p>
          <a:p>
            <a:pPr lvl="1"/>
            <a:r>
              <a:rPr lang="en-US" sz="2200" dirty="0"/>
              <a:t>who gets excluded</a:t>
            </a:r>
          </a:p>
          <a:p>
            <a:pPr marL="0" indent="0">
              <a:buNone/>
            </a:pPr>
            <a:r>
              <a:rPr lang="en-US" sz="2400" b="1" dirty="0"/>
              <a:t>Then you are accountable, even if AI suggested it.</a:t>
            </a:r>
          </a:p>
          <a:p>
            <a:pPr marL="0" indent="0">
              <a:buNone/>
            </a:pPr>
            <a:endParaRPr lang="en-US" sz="2400" dirty="0">
              <a:highlight>
                <a:srgbClr val="FCEAD3"/>
              </a:highlight>
            </a:endParaRPr>
          </a:p>
          <a:p>
            <a:pPr marL="0" indent="0">
              <a:buNone/>
            </a:pPr>
            <a:r>
              <a:rPr lang="en-US" sz="2400" b="1" dirty="0"/>
              <a:t>Ethical risk increases when:</a:t>
            </a:r>
          </a:p>
          <a:p>
            <a:pPr lvl="1"/>
            <a:r>
              <a:rPr lang="en-US" sz="2200" dirty="0"/>
              <a:t>decisions affect people’s livelihoods</a:t>
            </a:r>
          </a:p>
          <a:p>
            <a:pPr lvl="1"/>
            <a:r>
              <a:rPr lang="en-US" sz="2200" dirty="0"/>
              <a:t>automation replaces judgment</a:t>
            </a:r>
          </a:p>
          <a:p>
            <a:pPr lvl="1"/>
            <a:r>
              <a:rPr lang="en-US" sz="2200" dirty="0"/>
              <a:t>AI outputs go unreviewed</a:t>
            </a:r>
          </a:p>
        </p:txBody>
      </p:sp>
    </p:spTree>
    <p:extLst>
      <p:ext uri="{BB962C8B-B14F-4D97-AF65-F5344CB8AC3E}">
        <p14:creationId xmlns:p14="http://schemas.microsoft.com/office/powerpoint/2010/main" val="2628210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0CFA2-105D-E79A-3E3F-7B9B778E376F}"/>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22F5AEBC-1468-BEF0-2293-128C55731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212C21E7-E2A4-9FEF-9D26-B1C3C81CFE28}"/>
              </a:ext>
            </a:extLst>
          </p:cNvPr>
          <p:cNvSpPr>
            <a:spLocks noGrp="1"/>
          </p:cNvSpPr>
          <p:nvPr>
            <p:ph idx="1"/>
          </p:nvPr>
        </p:nvSpPr>
        <p:spPr>
          <a:xfrm>
            <a:off x="838200" y="1825625"/>
            <a:ext cx="10747248" cy="4351338"/>
          </a:xfrm>
        </p:spPr>
        <p:txBody>
          <a:bodyPr>
            <a:normAutofit fontScale="85000" lnSpcReduction="20000"/>
          </a:bodyPr>
          <a:lstStyle/>
          <a:p>
            <a:pPr marL="0" indent="0">
              <a:buNone/>
            </a:pPr>
            <a:r>
              <a:rPr lang="en-US" b="1" dirty="0"/>
              <a:t>AI reflects the world it learns from.</a:t>
            </a:r>
            <a:br>
              <a:rPr lang="en-US" dirty="0"/>
            </a:br>
            <a:endParaRPr lang="en-US" dirty="0"/>
          </a:p>
          <a:p>
            <a:pPr marL="0" indent="0">
              <a:buNone/>
            </a:pPr>
            <a:r>
              <a:rPr lang="en-US" dirty="0"/>
              <a:t>If the data is biased or incomplete, so are its outputs. Fairness starts with awareness of who and what is represented.</a:t>
            </a:r>
          </a:p>
          <a:p>
            <a:r>
              <a:rPr lang="en-US" sz="2600" dirty="0"/>
              <a:t>Bias comes from people, data, and design, not just the algorithm.</a:t>
            </a:r>
          </a:p>
          <a:p>
            <a:r>
              <a:rPr lang="en-US" sz="2600" dirty="0"/>
              <a:t>Fairness depends on context; it looks different in hiring, lending, or marketing.</a:t>
            </a:r>
          </a:p>
          <a:p>
            <a:r>
              <a:rPr lang="en-US" sz="2600" dirty="0"/>
              <a:t>Missing voices mean missing perspectives, which distort results.</a:t>
            </a:r>
          </a:p>
          <a:p>
            <a:r>
              <a:rPr lang="en-US" sz="2600" dirty="0"/>
              <a:t>Transparency about data sources builds trust and accountability.</a:t>
            </a:r>
          </a:p>
          <a:p>
            <a:r>
              <a:rPr lang="en-US" sz="2600" dirty="0"/>
              <a:t>Human oversight ensures AI serves people, not the other way around.</a:t>
            </a:r>
          </a:p>
          <a:p>
            <a:pPr marL="0" indent="0">
              <a:buNone/>
            </a:pPr>
            <a:endParaRPr lang="en-US" b="1" dirty="0"/>
          </a:p>
          <a:p>
            <a:pPr marL="0" indent="0">
              <a:buNone/>
            </a:pPr>
            <a:br>
              <a:rPr lang="en-US" dirty="0"/>
            </a:br>
            <a:r>
              <a:rPr lang="en-US" sz="3100" dirty="0">
                <a:highlight>
                  <a:srgbClr val="FCEAD3"/>
                </a:highlight>
                <a:latin typeface="+mj-lt"/>
                <a:ea typeface="+mj-ea"/>
                <a:cs typeface="+mj-cs"/>
              </a:rPr>
              <a:t>AI isn’t neutral. It’s a mirror. Our job is to decide what kind of reflection we want.</a:t>
            </a:r>
          </a:p>
          <a:p>
            <a:pPr marL="0" indent="0">
              <a:buNone/>
            </a:pPr>
            <a:endParaRPr lang="en-US" dirty="0"/>
          </a:p>
        </p:txBody>
      </p:sp>
      <p:sp>
        <p:nvSpPr>
          <p:cNvPr id="8" name="Title 7">
            <a:extLst>
              <a:ext uri="{FF2B5EF4-FFF2-40B4-BE49-F238E27FC236}">
                <a16:creationId xmlns:a16="http://schemas.microsoft.com/office/drawing/2014/main" id="{21A80D8D-4B73-B0BA-F6FC-BE91C40B4109}"/>
              </a:ext>
            </a:extLst>
          </p:cNvPr>
          <p:cNvSpPr>
            <a:spLocks noGrp="1"/>
          </p:cNvSpPr>
          <p:nvPr>
            <p:ph type="title"/>
          </p:nvPr>
        </p:nvSpPr>
        <p:spPr/>
        <p:txBody>
          <a:bodyPr>
            <a:normAutofit/>
          </a:bodyPr>
          <a:lstStyle/>
          <a:p>
            <a:r>
              <a:rPr lang="en-US" sz="3600" dirty="0">
                <a:highlight>
                  <a:srgbClr val="FCEAD3"/>
                </a:highlight>
              </a:rPr>
              <a:t>Bias, Fairness, Representation </a:t>
            </a:r>
          </a:p>
        </p:txBody>
      </p:sp>
    </p:spTree>
    <p:extLst>
      <p:ext uri="{BB962C8B-B14F-4D97-AF65-F5344CB8AC3E}">
        <p14:creationId xmlns:p14="http://schemas.microsoft.com/office/powerpoint/2010/main" val="1714435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3868-7D19-FF7D-5843-E263D8E9CBC0}"/>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8A9C6F2-FE3D-302A-2E24-82376551F2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12192000" cy="6877050"/>
          </a:xfrm>
          <a:prstGeom prst="rect">
            <a:avLst/>
          </a:prstGeom>
        </p:spPr>
      </p:pic>
      <p:sp>
        <p:nvSpPr>
          <p:cNvPr id="2" name="Title 1">
            <a:extLst>
              <a:ext uri="{FF2B5EF4-FFF2-40B4-BE49-F238E27FC236}">
                <a16:creationId xmlns:a16="http://schemas.microsoft.com/office/drawing/2014/main" id="{EEB55CBC-30F1-DC64-6695-51A94E1FBDBB}"/>
              </a:ext>
            </a:extLst>
          </p:cNvPr>
          <p:cNvSpPr>
            <a:spLocks noGrp="1"/>
          </p:cNvSpPr>
          <p:nvPr>
            <p:ph type="title"/>
          </p:nvPr>
        </p:nvSpPr>
        <p:spPr/>
        <p:txBody>
          <a:bodyPr>
            <a:normAutofit/>
          </a:bodyPr>
          <a:lstStyle/>
          <a:p>
            <a:r>
              <a:rPr lang="en-US" sz="3600" dirty="0">
                <a:highlight>
                  <a:srgbClr val="FCEAD3"/>
                </a:highlight>
              </a:rPr>
              <a:t>Common Biases to Watch For</a:t>
            </a:r>
          </a:p>
        </p:txBody>
      </p:sp>
      <p:sp>
        <p:nvSpPr>
          <p:cNvPr id="3" name="Content Placeholder 2">
            <a:extLst>
              <a:ext uri="{FF2B5EF4-FFF2-40B4-BE49-F238E27FC236}">
                <a16:creationId xmlns:a16="http://schemas.microsoft.com/office/drawing/2014/main" id="{176B27B4-A21D-8984-6560-DA1EB7AC6E16}"/>
              </a:ext>
            </a:extLst>
          </p:cNvPr>
          <p:cNvSpPr>
            <a:spLocks noGrp="1"/>
          </p:cNvSpPr>
          <p:nvPr>
            <p:ph idx="1"/>
          </p:nvPr>
        </p:nvSpPr>
        <p:spPr>
          <a:xfrm>
            <a:off x="838199" y="1825625"/>
            <a:ext cx="10893553" cy="4667250"/>
          </a:xfrm>
        </p:spPr>
        <p:txBody>
          <a:bodyPr vert="horz" lIns="91440" tIns="45720" rIns="91440" bIns="45720" rtlCol="0" anchor="t">
            <a:normAutofit/>
          </a:bodyPr>
          <a:lstStyle/>
          <a:p>
            <a:pPr marL="0" indent="0">
              <a:buNone/>
            </a:pPr>
            <a:r>
              <a:rPr lang="en-US" sz="2200" b="1" dirty="0"/>
              <a:t>Data Bias </a:t>
            </a:r>
            <a:r>
              <a:rPr lang="en-US" sz="2200" dirty="0"/>
              <a:t>AI learns from available data. Missing voices create blind spots.</a:t>
            </a:r>
          </a:p>
          <a:p>
            <a:pPr marL="0" indent="0">
              <a:buNone/>
            </a:pPr>
            <a:r>
              <a:rPr lang="en-US" sz="2200" b="1" dirty="0"/>
              <a:t>Algorithmic Bias </a:t>
            </a:r>
            <a:r>
              <a:rPr lang="en-US" sz="2200" dirty="0"/>
              <a:t>Design choices can unintentionally favor certain patterns or outcomes.</a:t>
            </a:r>
          </a:p>
          <a:p>
            <a:pPr marL="0" indent="0">
              <a:buNone/>
            </a:pPr>
            <a:r>
              <a:rPr lang="en-US" sz="2200" b="1" dirty="0"/>
              <a:t>Prompt Bias </a:t>
            </a:r>
            <a:r>
              <a:rPr lang="en-US" sz="2200" dirty="0"/>
              <a:t>How you ask shapes the answer. Wording and framing matter.</a:t>
            </a:r>
          </a:p>
          <a:p>
            <a:pPr marL="0" indent="0">
              <a:buNone/>
            </a:pPr>
            <a:r>
              <a:rPr lang="en-US" sz="2200" b="1" dirty="0"/>
              <a:t>Cultural Bias </a:t>
            </a:r>
            <a:r>
              <a:rPr lang="en-US" sz="2200" dirty="0"/>
              <a:t>AI reflects dominant cultures, languages, and norms online.</a:t>
            </a:r>
          </a:p>
          <a:p>
            <a:pPr marL="0" indent="0">
              <a:buNone/>
            </a:pPr>
            <a:r>
              <a:rPr lang="en-US" sz="2200" b="1" dirty="0"/>
              <a:t>Automation Bias </a:t>
            </a:r>
            <a:r>
              <a:rPr lang="en-US" sz="2200" dirty="0"/>
              <a:t>People over-trust AI because it sounds confident or authoritative.</a:t>
            </a:r>
          </a:p>
          <a:p>
            <a:pPr marL="0" indent="0">
              <a:buNone/>
            </a:pPr>
            <a:r>
              <a:rPr lang="en-US" sz="2200" b="1" dirty="0"/>
              <a:t>Anchoring Bias </a:t>
            </a:r>
            <a:r>
              <a:rPr lang="en-US" sz="2200" dirty="0"/>
              <a:t>The first answer shapes how everything else is interpreted.</a:t>
            </a:r>
            <a:endParaRPr lang="en-US" sz="2200" dirty="0">
              <a:highlight>
                <a:srgbClr val="FCEAD3"/>
              </a:highlight>
            </a:endParaRPr>
          </a:p>
          <a:p>
            <a:pPr marL="0" indent="0">
              <a:buNone/>
            </a:pPr>
            <a:endParaRPr lang="en-US" sz="2200" i="1" dirty="0">
              <a:solidFill>
                <a:srgbClr val="052449"/>
              </a:solidFill>
              <a:highlight>
                <a:srgbClr val="FCEAD3"/>
              </a:highlight>
            </a:endParaRPr>
          </a:p>
          <a:p>
            <a:pPr marL="0" indent="0">
              <a:buNone/>
            </a:pPr>
            <a:r>
              <a:rPr lang="en-US" sz="2400" dirty="0">
                <a:highlight>
                  <a:srgbClr val="FCEAD3"/>
                </a:highlight>
              </a:rPr>
              <a:t>AI does not remove bias. It changes where bias enters the process.</a:t>
            </a:r>
          </a:p>
          <a:p>
            <a:pPr marL="0" indent="0" algn="r">
              <a:buNone/>
            </a:pPr>
            <a:r>
              <a:rPr lang="en-US" sz="2400" dirty="0">
                <a:highlight>
                  <a:srgbClr val="FCEAD3"/>
                </a:highlight>
              </a:rPr>
              <a:t>If it matters, verify it. If it influences decisions, question it.</a:t>
            </a:r>
            <a:endParaRPr lang="en-US" sz="2400" i="1" dirty="0">
              <a:solidFill>
                <a:srgbClr val="052449"/>
              </a:solidFill>
              <a:highlight>
                <a:srgbClr val="FCEAD3"/>
              </a:highlight>
            </a:endParaRPr>
          </a:p>
          <a:p>
            <a:pPr marL="0" indent="0">
              <a:buNone/>
            </a:pPr>
            <a:endParaRPr lang="en-US" sz="2200" i="1" dirty="0">
              <a:solidFill>
                <a:srgbClr val="052449"/>
              </a:solidFill>
              <a:highlight>
                <a:srgbClr val="FCEAD3"/>
              </a:highlight>
            </a:endParaRPr>
          </a:p>
        </p:txBody>
      </p:sp>
    </p:spTree>
    <p:extLst>
      <p:ext uri="{BB962C8B-B14F-4D97-AF65-F5344CB8AC3E}">
        <p14:creationId xmlns:p14="http://schemas.microsoft.com/office/powerpoint/2010/main" val="3146786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B788C-16A8-223F-1007-0BACDAB0405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7961723-FA41-AD2B-CC01-9F8B3A1FB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97007650-AA0B-A729-A655-76CD2469DB31}"/>
              </a:ext>
            </a:extLst>
          </p:cNvPr>
          <p:cNvSpPr>
            <a:spLocks noGrp="1"/>
          </p:cNvSpPr>
          <p:nvPr>
            <p:ph idx="1"/>
          </p:nvPr>
        </p:nvSpPr>
        <p:spPr>
          <a:xfrm>
            <a:off x="838200" y="1825625"/>
            <a:ext cx="10515600" cy="4667250"/>
          </a:xfrm>
        </p:spPr>
        <p:txBody>
          <a:bodyPr>
            <a:noAutofit/>
          </a:bodyPr>
          <a:lstStyle/>
          <a:p>
            <a:pPr>
              <a:buNone/>
            </a:pPr>
            <a:endParaRPr lang="en-US" sz="1600" dirty="0"/>
          </a:p>
        </p:txBody>
      </p:sp>
      <p:sp>
        <p:nvSpPr>
          <p:cNvPr id="8" name="Title 7">
            <a:extLst>
              <a:ext uri="{FF2B5EF4-FFF2-40B4-BE49-F238E27FC236}">
                <a16:creationId xmlns:a16="http://schemas.microsoft.com/office/drawing/2014/main" id="{409843CD-7ADC-4056-B589-AA3DD0A3367A}"/>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Let’s Explore Some Real Life Examples </a:t>
            </a:r>
          </a:p>
        </p:txBody>
      </p:sp>
    </p:spTree>
    <p:extLst>
      <p:ext uri="{BB962C8B-B14F-4D97-AF65-F5344CB8AC3E}">
        <p14:creationId xmlns:p14="http://schemas.microsoft.com/office/powerpoint/2010/main" val="2535276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9378-F42E-8F5E-45AA-A21EF9C169AD}"/>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688CC144-2D3C-1654-9127-CE0DD6D9E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C4EAD7F0-BD36-8BE5-1842-F75F7E72B3A8}"/>
              </a:ext>
            </a:extLst>
          </p:cNvPr>
          <p:cNvSpPr>
            <a:spLocks noGrp="1"/>
          </p:cNvSpPr>
          <p:nvPr>
            <p:ph idx="1"/>
          </p:nvPr>
        </p:nvSpPr>
        <p:spPr/>
        <p:txBody>
          <a:bodyPr/>
          <a:lstStyle/>
          <a:p>
            <a:pPr marL="0" indent="0" algn="r">
              <a:buNone/>
            </a:pPr>
            <a:r>
              <a:rPr lang="en-US" dirty="0"/>
              <a:t>Automated moderation tools on social platforms have been shown to </a:t>
            </a:r>
            <a:r>
              <a:rPr lang="en-US" b="1" dirty="0"/>
              <a:t>flag posts from minority communities more often</a:t>
            </a:r>
            <a:r>
              <a:rPr lang="en-US" dirty="0"/>
              <a:t>, especially when language includes reclaimed terms or dialects.</a:t>
            </a:r>
          </a:p>
          <a:p>
            <a:pPr marL="0" indent="0">
              <a:buNone/>
            </a:pPr>
            <a:endParaRPr lang="en-US" dirty="0"/>
          </a:p>
          <a:p>
            <a:pPr marL="0" indent="0">
              <a:buNone/>
            </a:pPr>
            <a:r>
              <a:rPr lang="en-US" dirty="0"/>
              <a:t>Why people were surprised</a:t>
            </a:r>
          </a:p>
          <a:p>
            <a:r>
              <a:rPr lang="en-US" dirty="0"/>
              <a:t>Same rules applied to everyone</a:t>
            </a:r>
          </a:p>
          <a:p>
            <a:r>
              <a:rPr lang="en-US" dirty="0"/>
              <a:t>Results were not equal</a:t>
            </a:r>
          </a:p>
          <a:p>
            <a:pPr marL="0" indent="0" algn="r">
              <a:buNone/>
            </a:pPr>
            <a:br>
              <a:rPr lang="en-US" sz="2600" dirty="0"/>
            </a:br>
            <a:r>
              <a:rPr lang="en-US" sz="2600" dirty="0">
                <a:highlight>
                  <a:srgbClr val="FCEAD3"/>
                </a:highlight>
              </a:rPr>
              <a:t>Uniform rules can still create unequal outcomes.</a:t>
            </a:r>
          </a:p>
          <a:p>
            <a:endParaRPr lang="en-US" dirty="0"/>
          </a:p>
        </p:txBody>
      </p:sp>
      <p:sp>
        <p:nvSpPr>
          <p:cNvPr id="8" name="Title 7">
            <a:extLst>
              <a:ext uri="{FF2B5EF4-FFF2-40B4-BE49-F238E27FC236}">
                <a16:creationId xmlns:a16="http://schemas.microsoft.com/office/drawing/2014/main" id="{22BA8E11-C807-2494-4D71-CAAC575304C9}"/>
              </a:ext>
            </a:extLst>
          </p:cNvPr>
          <p:cNvSpPr>
            <a:spLocks noGrp="1"/>
          </p:cNvSpPr>
          <p:nvPr>
            <p:ph type="title"/>
          </p:nvPr>
        </p:nvSpPr>
        <p:spPr/>
        <p:txBody>
          <a:bodyPr/>
          <a:lstStyle/>
          <a:p>
            <a:r>
              <a:rPr lang="en-US" sz="3600" dirty="0">
                <a:highlight>
                  <a:srgbClr val="FCEAD3"/>
                </a:highlight>
              </a:rPr>
              <a:t>Content moderation silencing certain groups more than others</a:t>
            </a:r>
          </a:p>
        </p:txBody>
      </p:sp>
    </p:spTree>
    <p:extLst>
      <p:ext uri="{BB962C8B-B14F-4D97-AF65-F5344CB8AC3E}">
        <p14:creationId xmlns:p14="http://schemas.microsoft.com/office/powerpoint/2010/main" val="3613946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6D550-3F35-5D43-8B09-48469F48C324}"/>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F22FBE26-12E4-F452-DC4E-B68622B91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113CB147-2E08-6FCE-E138-085878F0E470}"/>
              </a:ext>
            </a:extLst>
          </p:cNvPr>
          <p:cNvSpPr>
            <a:spLocks noGrp="1"/>
          </p:cNvSpPr>
          <p:nvPr>
            <p:ph idx="1"/>
          </p:nvPr>
        </p:nvSpPr>
        <p:spPr/>
        <p:txBody>
          <a:bodyPr>
            <a:normAutofit fontScale="85000" lnSpcReduction="20000"/>
          </a:bodyPr>
          <a:lstStyle/>
          <a:p>
            <a:pPr marL="0" indent="0">
              <a:buNone/>
            </a:pPr>
            <a:r>
              <a:rPr lang="en-US" dirty="0"/>
              <a:t>Early image generators consistently produced</a:t>
            </a:r>
          </a:p>
          <a:p>
            <a:r>
              <a:rPr lang="en-US" dirty="0"/>
              <a:t>CEOs as white men</a:t>
            </a:r>
          </a:p>
          <a:p>
            <a:r>
              <a:rPr lang="en-US" dirty="0"/>
              <a:t>Nurses as women</a:t>
            </a:r>
          </a:p>
          <a:p>
            <a:r>
              <a:rPr lang="en-US" dirty="0"/>
              <a:t>Criminals as people of color</a:t>
            </a:r>
          </a:p>
          <a:p>
            <a:pPr marL="0" indent="0">
              <a:buNone/>
            </a:pPr>
            <a:endParaRPr lang="en-US" dirty="0"/>
          </a:p>
          <a:p>
            <a:pPr marL="0" indent="0">
              <a:buNone/>
            </a:pPr>
            <a:r>
              <a:rPr lang="en-US" dirty="0"/>
              <a:t>Users did not prompt for this. The bias emerged from training data.</a:t>
            </a:r>
          </a:p>
          <a:p>
            <a:pPr marL="0" indent="0">
              <a:buNone/>
            </a:pPr>
            <a:endParaRPr lang="en-US" dirty="0"/>
          </a:p>
          <a:p>
            <a:pPr marL="0" indent="0">
              <a:buNone/>
            </a:pPr>
            <a:r>
              <a:rPr lang="en-US" dirty="0"/>
              <a:t>Why people were surprised</a:t>
            </a:r>
          </a:p>
          <a:p>
            <a:r>
              <a:rPr lang="en-US" dirty="0"/>
              <a:t>Outputs looked polished and confident</a:t>
            </a:r>
          </a:p>
          <a:p>
            <a:r>
              <a:rPr lang="en-US" dirty="0"/>
              <a:t>People assumed neutrality</a:t>
            </a:r>
          </a:p>
          <a:p>
            <a:pPr marL="0" indent="0" algn="r">
              <a:buNone/>
            </a:pPr>
            <a:r>
              <a:rPr lang="en-US" sz="3100" dirty="0">
                <a:highlight>
                  <a:srgbClr val="FCEAD3"/>
                </a:highlight>
              </a:rPr>
              <a:t>AI reflects cultural patterns, not moral judgment.</a:t>
            </a:r>
          </a:p>
          <a:p>
            <a:endParaRPr lang="en-US" dirty="0"/>
          </a:p>
        </p:txBody>
      </p:sp>
      <p:sp>
        <p:nvSpPr>
          <p:cNvPr id="8" name="Title 7">
            <a:extLst>
              <a:ext uri="{FF2B5EF4-FFF2-40B4-BE49-F238E27FC236}">
                <a16:creationId xmlns:a16="http://schemas.microsoft.com/office/drawing/2014/main" id="{7F446F8A-23FD-CC30-9A03-6D940E93F12E}"/>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Image generation reinforcing stereotypes</a:t>
            </a:r>
          </a:p>
        </p:txBody>
      </p:sp>
    </p:spTree>
    <p:extLst>
      <p:ext uri="{BB962C8B-B14F-4D97-AF65-F5344CB8AC3E}">
        <p14:creationId xmlns:p14="http://schemas.microsoft.com/office/powerpoint/2010/main" val="3901707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A2C6C-2962-B0CF-70FB-D6F010E6985D}"/>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B8845D06-DA12-4346-2B6E-F4EFADC3A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F6DE5C60-5606-25A7-B2B4-4C479F048748}"/>
              </a:ext>
            </a:extLst>
          </p:cNvPr>
          <p:cNvSpPr>
            <a:spLocks noGrp="1"/>
          </p:cNvSpPr>
          <p:nvPr>
            <p:ph idx="1"/>
          </p:nvPr>
        </p:nvSpPr>
        <p:spPr/>
        <p:txBody>
          <a:bodyPr>
            <a:normAutofit fontScale="92500" lnSpcReduction="10000"/>
          </a:bodyPr>
          <a:lstStyle/>
          <a:p>
            <a:pPr marL="0" indent="0" algn="r">
              <a:buNone/>
            </a:pPr>
            <a:r>
              <a:rPr lang="en-US" dirty="0"/>
              <a:t>A widely cited healthcare AI system used cost as proxy for medical need.</a:t>
            </a:r>
            <a:br>
              <a:rPr lang="en-US" dirty="0"/>
            </a:br>
            <a:r>
              <a:rPr lang="en-US" dirty="0"/>
              <a:t>Because Black patients historically received less healthcare spending, the AI incorrectly assumed they were healthier.</a:t>
            </a:r>
          </a:p>
          <a:p>
            <a:pPr marL="0" indent="0">
              <a:buNone/>
            </a:pPr>
            <a:r>
              <a:rPr lang="en-US" dirty="0"/>
              <a:t>Result</a:t>
            </a:r>
            <a:br>
              <a:rPr lang="en-US" dirty="0"/>
            </a:br>
            <a:r>
              <a:rPr lang="en-US" dirty="0"/>
              <a:t>Millions of patients received </a:t>
            </a:r>
            <a:r>
              <a:rPr lang="en-US" b="1" dirty="0"/>
              <a:t>less care than they should have</a:t>
            </a:r>
            <a:r>
              <a:rPr lang="en-US" dirty="0"/>
              <a:t>.</a:t>
            </a:r>
          </a:p>
          <a:p>
            <a:pPr marL="0" indent="0">
              <a:buNone/>
            </a:pPr>
            <a:endParaRPr lang="en-US" dirty="0"/>
          </a:p>
          <a:p>
            <a:pPr marL="0" indent="0">
              <a:buNone/>
            </a:pPr>
            <a:r>
              <a:rPr lang="en-US" dirty="0"/>
              <a:t>Why people were surprised</a:t>
            </a:r>
          </a:p>
          <a:p>
            <a:r>
              <a:rPr lang="en-US" dirty="0"/>
              <a:t>The model was considered “objective”</a:t>
            </a:r>
          </a:p>
          <a:p>
            <a:r>
              <a:rPr lang="en-US" dirty="0"/>
              <a:t>Cost seemed like a neutral metric</a:t>
            </a:r>
          </a:p>
          <a:p>
            <a:pPr marL="0" indent="0" algn="r">
              <a:lnSpc>
                <a:spcPct val="80000"/>
              </a:lnSpc>
              <a:buNone/>
            </a:pPr>
            <a:br>
              <a:rPr lang="en-US" dirty="0"/>
            </a:br>
            <a:r>
              <a:rPr lang="en-US" dirty="0">
                <a:highlight>
                  <a:srgbClr val="FCEAD3"/>
                </a:highlight>
              </a:rPr>
              <a:t>What you measure defines who gets help.</a:t>
            </a:r>
          </a:p>
          <a:p>
            <a:endParaRPr lang="en-US" dirty="0"/>
          </a:p>
        </p:txBody>
      </p:sp>
      <p:sp>
        <p:nvSpPr>
          <p:cNvPr id="8" name="Title 7">
            <a:extLst>
              <a:ext uri="{FF2B5EF4-FFF2-40B4-BE49-F238E27FC236}">
                <a16:creationId xmlns:a16="http://schemas.microsoft.com/office/drawing/2014/main" id="{40A5C4FE-E937-12FA-B81D-7BC4050C72BE}"/>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Healthcare algorithms deprioritizing Black patients</a:t>
            </a:r>
          </a:p>
        </p:txBody>
      </p:sp>
    </p:spTree>
    <p:extLst>
      <p:ext uri="{BB962C8B-B14F-4D97-AF65-F5344CB8AC3E}">
        <p14:creationId xmlns:p14="http://schemas.microsoft.com/office/powerpoint/2010/main" val="3526734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D5461-2C12-2DAD-EFEE-407893CC81A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9391E5D1-FBA1-50D1-2407-06DC94C48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F93ACB89-E0B7-B2F6-0F0A-9B4CF6467133}"/>
              </a:ext>
            </a:extLst>
          </p:cNvPr>
          <p:cNvSpPr>
            <a:spLocks noGrp="1"/>
          </p:cNvSpPr>
          <p:nvPr>
            <p:ph idx="1"/>
          </p:nvPr>
        </p:nvSpPr>
        <p:spPr/>
        <p:txBody>
          <a:bodyPr>
            <a:normAutofit fontScale="92500" lnSpcReduction="20000"/>
          </a:bodyPr>
          <a:lstStyle/>
          <a:p>
            <a:pPr marL="0" indent="0">
              <a:buNone/>
            </a:pPr>
            <a:r>
              <a:rPr lang="en-US" b="1" dirty="0"/>
              <a:t>Algorithmic credit scoring</a:t>
            </a:r>
          </a:p>
          <a:p>
            <a:pPr marL="0" indent="0" algn="r">
              <a:buNone/>
            </a:pPr>
            <a:r>
              <a:rPr lang="en-US" dirty="0"/>
              <a:t>AI-driven lending tools have been shown to offer </a:t>
            </a:r>
            <a:r>
              <a:rPr lang="en-US" b="1" dirty="0"/>
              <a:t>worse terms to minority borrowers</a:t>
            </a:r>
            <a:r>
              <a:rPr lang="en-US" dirty="0"/>
              <a:t>, even when controlling for income and creditworthiness.</a:t>
            </a:r>
          </a:p>
          <a:p>
            <a:pPr marL="0" indent="0" algn="r">
              <a:buNone/>
            </a:pPr>
            <a:r>
              <a:rPr lang="en-US" dirty="0"/>
              <a:t>The systems never used race explicitly, but they used proxies like ZIP code, education history, or spending patterns.</a:t>
            </a:r>
          </a:p>
          <a:p>
            <a:pPr marL="0" indent="0">
              <a:buNone/>
            </a:pPr>
            <a:endParaRPr lang="en-US" dirty="0"/>
          </a:p>
          <a:p>
            <a:pPr marL="0" indent="0">
              <a:buNone/>
            </a:pPr>
            <a:r>
              <a:rPr lang="en-US" dirty="0"/>
              <a:t>Why people were surprised</a:t>
            </a:r>
          </a:p>
          <a:p>
            <a:r>
              <a:rPr lang="en-US" dirty="0"/>
              <a:t>“We never asked for race” felt like a safety guarantee</a:t>
            </a:r>
          </a:p>
          <a:p>
            <a:r>
              <a:rPr lang="en-US" dirty="0"/>
              <a:t>Bias emerged anyway</a:t>
            </a:r>
          </a:p>
          <a:p>
            <a:pPr marL="0" indent="0" algn="r">
              <a:buNone/>
            </a:pPr>
            <a:br>
              <a:rPr lang="en-US" dirty="0"/>
            </a:br>
            <a:r>
              <a:rPr lang="en-US" dirty="0">
                <a:highlight>
                  <a:srgbClr val="FCEAD3"/>
                </a:highlight>
              </a:rPr>
              <a:t>Removing sensitive fields does not remove bias.</a:t>
            </a:r>
          </a:p>
          <a:p>
            <a:endParaRPr lang="en-US" dirty="0"/>
          </a:p>
        </p:txBody>
      </p:sp>
      <p:sp>
        <p:nvSpPr>
          <p:cNvPr id="8" name="Title 7">
            <a:extLst>
              <a:ext uri="{FF2B5EF4-FFF2-40B4-BE49-F238E27FC236}">
                <a16:creationId xmlns:a16="http://schemas.microsoft.com/office/drawing/2014/main" id="{6AEABBF0-0611-E2C8-91A7-01F1534DDCC1}"/>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Credit and loan algorithms reinforcing inequality</a:t>
            </a:r>
          </a:p>
        </p:txBody>
      </p:sp>
    </p:spTree>
    <p:extLst>
      <p:ext uri="{BB962C8B-B14F-4D97-AF65-F5344CB8AC3E}">
        <p14:creationId xmlns:p14="http://schemas.microsoft.com/office/powerpoint/2010/main" val="3610481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EC8B8-A9AE-A6D3-ED67-AB3BAA9412D6}"/>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A20F761D-4A70-D2D1-F042-D5A970477B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0718905E-824F-56FC-21BA-73D520E4F0DC}"/>
              </a:ext>
            </a:extLst>
          </p:cNvPr>
          <p:cNvSpPr>
            <a:spLocks noGrp="1"/>
          </p:cNvSpPr>
          <p:nvPr>
            <p:ph idx="1"/>
          </p:nvPr>
        </p:nvSpPr>
        <p:spPr/>
        <p:txBody>
          <a:bodyPr>
            <a:normAutofit fontScale="92500" lnSpcReduction="20000"/>
          </a:bodyPr>
          <a:lstStyle/>
          <a:p>
            <a:pPr marL="0" indent="0">
              <a:buNone/>
            </a:pPr>
            <a:r>
              <a:rPr lang="en-US" b="1" dirty="0"/>
              <a:t>Police facial recognition misidentifications</a:t>
            </a:r>
          </a:p>
          <a:p>
            <a:pPr marL="0" indent="0" algn="r">
              <a:buNone/>
            </a:pPr>
            <a:r>
              <a:rPr lang="en-US" dirty="0"/>
              <a:t>Multiple studies, including work by MIT researchers, showed facial recognition systems were </a:t>
            </a:r>
            <a:r>
              <a:rPr lang="en-US" b="1" dirty="0"/>
              <a:t>far less accurate on darker-skinned faces</a:t>
            </a:r>
            <a:r>
              <a:rPr lang="en-US" dirty="0"/>
              <a:t>, especially women.</a:t>
            </a:r>
          </a:p>
          <a:p>
            <a:pPr marL="0" indent="0" algn="r">
              <a:buNone/>
            </a:pPr>
            <a:r>
              <a:rPr lang="en-US" dirty="0"/>
              <a:t>In real life, this led to </a:t>
            </a:r>
            <a:r>
              <a:rPr lang="en-US" b="1" dirty="0"/>
              <a:t>wrongful arrests</a:t>
            </a:r>
            <a:r>
              <a:rPr lang="en-US" dirty="0"/>
              <a:t> in the US where people were detained because an AI match was trusted too much.</a:t>
            </a:r>
          </a:p>
          <a:p>
            <a:pPr marL="0" indent="0">
              <a:buNone/>
            </a:pPr>
            <a:endParaRPr lang="en-US" dirty="0"/>
          </a:p>
          <a:p>
            <a:pPr marL="0" indent="0">
              <a:buNone/>
            </a:pPr>
            <a:r>
              <a:rPr lang="en-US" dirty="0"/>
              <a:t>Why people were surprised</a:t>
            </a:r>
          </a:p>
          <a:p>
            <a:r>
              <a:rPr lang="en-US" dirty="0"/>
              <a:t>The software worked “most of the time”</a:t>
            </a:r>
          </a:p>
          <a:p>
            <a:r>
              <a:rPr lang="en-US" dirty="0"/>
              <a:t>Officers assumed technical accuracy meant fairness</a:t>
            </a:r>
          </a:p>
          <a:p>
            <a:pPr marL="0" indent="0" algn="r">
              <a:buNone/>
            </a:pPr>
            <a:br>
              <a:rPr lang="en-US" dirty="0"/>
            </a:br>
            <a:r>
              <a:rPr lang="en-US" dirty="0">
                <a:highlight>
                  <a:srgbClr val="FCEAD3"/>
                </a:highlight>
              </a:rPr>
              <a:t>Accuracy averages hide who pays the price when systems fail.</a:t>
            </a:r>
          </a:p>
          <a:p>
            <a:endParaRPr lang="en-US" dirty="0"/>
          </a:p>
        </p:txBody>
      </p:sp>
      <p:sp>
        <p:nvSpPr>
          <p:cNvPr id="8" name="Title 7">
            <a:extLst>
              <a:ext uri="{FF2B5EF4-FFF2-40B4-BE49-F238E27FC236}">
                <a16:creationId xmlns:a16="http://schemas.microsoft.com/office/drawing/2014/main" id="{E541CF78-C03B-E197-B158-1E756AB0B113}"/>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Facial recognition working better on some faces than others</a:t>
            </a:r>
          </a:p>
        </p:txBody>
      </p:sp>
    </p:spTree>
    <p:extLst>
      <p:ext uri="{BB962C8B-B14F-4D97-AF65-F5344CB8AC3E}">
        <p14:creationId xmlns:p14="http://schemas.microsoft.com/office/powerpoint/2010/main" val="3644076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B27AC-6C0C-471F-6D63-81474851449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98029F1-6EF8-F5F1-3576-198EDCD26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918324AB-E06C-92AD-68E4-F3CAEC20A7AF}"/>
              </a:ext>
            </a:extLst>
          </p:cNvPr>
          <p:cNvSpPr>
            <a:spLocks noGrp="1"/>
          </p:cNvSpPr>
          <p:nvPr>
            <p:ph idx="1"/>
          </p:nvPr>
        </p:nvSpPr>
        <p:spPr/>
        <p:txBody>
          <a:bodyPr>
            <a:normAutofit fontScale="92500" lnSpcReduction="10000"/>
          </a:bodyPr>
          <a:lstStyle/>
          <a:p>
            <a:pPr marL="0" indent="0">
              <a:buNone/>
            </a:pPr>
            <a:r>
              <a:rPr lang="en-US" b="1" dirty="0"/>
              <a:t>Amazon’s AI recruiting tool</a:t>
            </a:r>
          </a:p>
          <a:p>
            <a:pPr marL="0" indent="0" algn="r">
              <a:buNone/>
            </a:pPr>
            <a:r>
              <a:rPr lang="en-US" dirty="0"/>
              <a:t>Amazon built an internal AI system to screen resumes.</a:t>
            </a:r>
            <a:br>
              <a:rPr lang="en-US" dirty="0"/>
            </a:br>
            <a:r>
              <a:rPr lang="en-US" dirty="0"/>
              <a:t>It learned from historical hiring data and began </a:t>
            </a:r>
            <a:r>
              <a:rPr lang="en-US" b="1" dirty="0"/>
              <a:t>downgrading resumes that included the word “women’s”</a:t>
            </a:r>
            <a:r>
              <a:rPr lang="en-US" dirty="0"/>
              <a:t>, such as “women’s chess club.”</a:t>
            </a:r>
          </a:p>
          <a:p>
            <a:pPr marL="0" indent="0">
              <a:buNone/>
            </a:pPr>
            <a:endParaRPr lang="en-US" dirty="0"/>
          </a:p>
          <a:p>
            <a:pPr marL="0" indent="0">
              <a:buNone/>
            </a:pPr>
            <a:r>
              <a:rPr lang="en-US" dirty="0"/>
              <a:t>Why people were surprised</a:t>
            </a:r>
          </a:p>
          <a:p>
            <a:r>
              <a:rPr lang="en-US" dirty="0"/>
              <a:t>Nobody told the system to discriminate</a:t>
            </a:r>
          </a:p>
          <a:p>
            <a:r>
              <a:rPr lang="en-US" dirty="0"/>
              <a:t>It simply learned patterns from past human behavior</a:t>
            </a:r>
          </a:p>
          <a:p>
            <a:pPr marL="0" indent="0" algn="r">
              <a:buNone/>
            </a:pPr>
            <a:br>
              <a:rPr lang="en-US" dirty="0"/>
            </a:br>
            <a:r>
              <a:rPr lang="en-US" dirty="0">
                <a:highlight>
                  <a:srgbClr val="FCEAD3"/>
                </a:highlight>
              </a:rPr>
              <a:t>AI does not discover what is fair. It discovers what historically happened.</a:t>
            </a:r>
          </a:p>
        </p:txBody>
      </p:sp>
      <p:sp>
        <p:nvSpPr>
          <p:cNvPr id="8" name="Title 7">
            <a:extLst>
              <a:ext uri="{FF2B5EF4-FFF2-40B4-BE49-F238E27FC236}">
                <a16:creationId xmlns:a16="http://schemas.microsoft.com/office/drawing/2014/main" id="{34ACD882-BA5D-9715-D8F2-36431DD4C31E}"/>
              </a:ext>
            </a:extLst>
          </p:cNvPr>
          <p:cNvSpPr>
            <a:spLocks noGrp="1"/>
          </p:cNvSpPr>
          <p:nvPr>
            <p:ph type="title"/>
          </p:nvPr>
        </p:nvSpPr>
        <p:spPr/>
        <p:txBody>
          <a:bodyPr vert="horz" lIns="91440" tIns="45720" rIns="91440" bIns="45720" rtlCol="0" anchor="ctr">
            <a:normAutofit/>
          </a:bodyPr>
          <a:lstStyle/>
          <a:p>
            <a:r>
              <a:rPr lang="en-US" sz="3600" dirty="0">
                <a:highlight>
                  <a:srgbClr val="FCEAD3"/>
                </a:highlight>
              </a:rPr>
              <a:t>Hiring algorithms quietly discriminating</a:t>
            </a:r>
          </a:p>
        </p:txBody>
      </p:sp>
    </p:spTree>
    <p:extLst>
      <p:ext uri="{BB962C8B-B14F-4D97-AF65-F5344CB8AC3E}">
        <p14:creationId xmlns:p14="http://schemas.microsoft.com/office/powerpoint/2010/main" val="104966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E8A2A-E2B4-F951-726A-77370244460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057D7C5-FFA8-0015-53B5-7014146F92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0338626E-A870-3E95-EA48-86ACDD66D01C}"/>
              </a:ext>
            </a:extLst>
          </p:cNvPr>
          <p:cNvSpPr>
            <a:spLocks noGrp="1"/>
          </p:cNvSpPr>
          <p:nvPr>
            <p:ph idx="1"/>
          </p:nvPr>
        </p:nvSpPr>
        <p:spPr>
          <a:xfrm>
            <a:off x="838200" y="1825625"/>
            <a:ext cx="10515600" cy="4667250"/>
          </a:xfrm>
        </p:spPr>
        <p:txBody>
          <a:bodyPr>
            <a:noAutofit/>
          </a:bodyPr>
          <a:lstStyle/>
          <a:p>
            <a:pPr algn="ctr">
              <a:buNone/>
            </a:pPr>
            <a:r>
              <a:rPr lang="en-US" sz="4400" dirty="0"/>
              <a:t>If these systems affected you, your family, or your business, would you accept the explanation that it was just an algorithm?</a:t>
            </a:r>
          </a:p>
        </p:txBody>
      </p:sp>
    </p:spTree>
    <p:extLst>
      <p:ext uri="{BB962C8B-B14F-4D97-AF65-F5344CB8AC3E}">
        <p14:creationId xmlns:p14="http://schemas.microsoft.com/office/powerpoint/2010/main" val="3610013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B68D5-8E7D-6A21-2577-FFB60ED2DF86}"/>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BD8BA20-D018-4ABA-5890-E4AA8D29EE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B3886DBB-40C6-38EE-2843-EAE1A6E8015D}"/>
              </a:ext>
            </a:extLst>
          </p:cNvPr>
          <p:cNvSpPr>
            <a:spLocks noGrp="1"/>
          </p:cNvSpPr>
          <p:nvPr>
            <p:ph type="title"/>
          </p:nvPr>
        </p:nvSpPr>
        <p:spPr/>
        <p:txBody>
          <a:bodyPr>
            <a:normAutofit/>
          </a:bodyPr>
          <a:lstStyle/>
          <a:p>
            <a:r>
              <a:rPr lang="en-US" dirty="0">
                <a:highlight>
                  <a:srgbClr val="FCEAD4"/>
                </a:highlight>
              </a:rPr>
              <a:t>The Real Question</a:t>
            </a:r>
          </a:p>
        </p:txBody>
      </p:sp>
      <p:sp>
        <p:nvSpPr>
          <p:cNvPr id="6" name="Content Placeholder 5">
            <a:extLst>
              <a:ext uri="{FF2B5EF4-FFF2-40B4-BE49-F238E27FC236}">
                <a16:creationId xmlns:a16="http://schemas.microsoft.com/office/drawing/2014/main" id="{ECA46581-C6CE-D1C0-1291-177045BE8240}"/>
              </a:ext>
            </a:extLst>
          </p:cNvPr>
          <p:cNvSpPr>
            <a:spLocks noGrp="1"/>
          </p:cNvSpPr>
          <p:nvPr>
            <p:ph idx="1"/>
          </p:nvPr>
        </p:nvSpPr>
        <p:spPr/>
        <p:txBody>
          <a:bodyPr>
            <a:noAutofit/>
          </a:bodyPr>
          <a:lstStyle/>
          <a:p>
            <a:pPr marL="0" indent="0" algn="r">
              <a:buNone/>
            </a:pPr>
            <a:r>
              <a:rPr lang="en-US" sz="2400" dirty="0"/>
              <a:t>AI will keep getting faster, cheaper, and more convincing.</a:t>
            </a:r>
          </a:p>
          <a:p>
            <a:pPr marL="0" indent="0">
              <a:buNone/>
            </a:pPr>
            <a:r>
              <a:rPr lang="en-US" sz="2400" dirty="0"/>
              <a:t>The question isn’t what AI can do.</a:t>
            </a:r>
          </a:p>
          <a:p>
            <a:pPr marL="0" indent="0">
              <a:buNone/>
            </a:pPr>
            <a:r>
              <a:rPr lang="en-US" sz="2400" dirty="0"/>
              <a:t>It’s </a:t>
            </a:r>
            <a:r>
              <a:rPr lang="en-US" sz="2400" b="1" dirty="0"/>
              <a:t>how we choose to use it</a:t>
            </a:r>
            <a:r>
              <a:rPr lang="en-US" sz="2400" dirty="0"/>
              <a:t>.</a:t>
            </a:r>
          </a:p>
          <a:p>
            <a:endParaRPr lang="en-US" sz="2400" dirty="0"/>
          </a:p>
          <a:p>
            <a:pPr marL="0" indent="0">
              <a:buNone/>
            </a:pPr>
            <a:r>
              <a:rPr lang="en-US" sz="2400" dirty="0"/>
              <a:t>Before you use AI, ask yourself:</a:t>
            </a:r>
          </a:p>
          <a:p>
            <a:r>
              <a:rPr lang="en-US" sz="2400" dirty="0"/>
              <a:t>Would I be comfortable explaining this decision to a customer?</a:t>
            </a:r>
          </a:p>
          <a:p>
            <a:r>
              <a:rPr lang="en-US" sz="2400" dirty="0"/>
              <a:t>Would I trust this output without checking it myself?</a:t>
            </a:r>
          </a:p>
          <a:p>
            <a:r>
              <a:rPr lang="en-US" sz="2400" dirty="0"/>
              <a:t>Would I be okay if this input became public?</a:t>
            </a:r>
          </a:p>
          <a:p>
            <a:pPr marL="0" indent="0">
              <a:buNone/>
            </a:pPr>
            <a:endParaRPr lang="en-US" sz="2400" b="1" dirty="0"/>
          </a:p>
          <a:p>
            <a:pPr marL="0" indent="0" algn="r">
              <a:buNone/>
            </a:pPr>
            <a:r>
              <a:rPr lang="en-US" sz="2600" dirty="0">
                <a:highlight>
                  <a:srgbClr val="FCEAD3"/>
                </a:highlight>
              </a:rPr>
              <a:t>AI doesn’t remove responsibility. It concentrates it.</a:t>
            </a:r>
          </a:p>
          <a:p>
            <a:pPr marL="0" indent="0" algn="ctr">
              <a:buNone/>
            </a:pPr>
            <a:endParaRPr lang="en-US" sz="2400" dirty="0"/>
          </a:p>
        </p:txBody>
      </p:sp>
    </p:spTree>
    <p:extLst>
      <p:ext uri="{BB962C8B-B14F-4D97-AF65-F5344CB8AC3E}">
        <p14:creationId xmlns:p14="http://schemas.microsoft.com/office/powerpoint/2010/main" val="42906022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1DAB-DCF0-FA87-3493-BD319C182F88}"/>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EEEDFF7C-A0CD-97E1-995F-C6E451FD3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60B123CF-0881-59AA-6D37-7A498B1906DD}"/>
              </a:ext>
            </a:extLst>
          </p:cNvPr>
          <p:cNvSpPr>
            <a:spLocks noGrp="1"/>
          </p:cNvSpPr>
          <p:nvPr>
            <p:ph type="title"/>
          </p:nvPr>
        </p:nvSpPr>
        <p:spPr/>
        <p:txBody>
          <a:bodyPr>
            <a:normAutofit/>
          </a:bodyPr>
          <a:lstStyle/>
          <a:p>
            <a:endParaRPr lang="en-US" dirty="0">
              <a:highlight>
                <a:srgbClr val="FCEAD4"/>
              </a:highlight>
            </a:endParaRPr>
          </a:p>
        </p:txBody>
      </p:sp>
      <p:sp>
        <p:nvSpPr>
          <p:cNvPr id="6" name="Content Placeholder 5">
            <a:extLst>
              <a:ext uri="{FF2B5EF4-FFF2-40B4-BE49-F238E27FC236}">
                <a16:creationId xmlns:a16="http://schemas.microsoft.com/office/drawing/2014/main" id="{E66D2265-D35C-5B34-404D-E442E9BCB79B}"/>
              </a:ext>
            </a:extLst>
          </p:cNvPr>
          <p:cNvSpPr>
            <a:spLocks noGrp="1"/>
          </p:cNvSpPr>
          <p:nvPr>
            <p:ph idx="1"/>
          </p:nvPr>
        </p:nvSpPr>
        <p:spPr/>
        <p:txBody>
          <a:bodyPr>
            <a:no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4400" dirty="0">
                <a:highlight>
                  <a:srgbClr val="FCEAD4"/>
                </a:highlight>
                <a:latin typeface="+mj-lt"/>
                <a:ea typeface="+mj-ea"/>
                <a:cs typeface="+mj-cs"/>
              </a:rPr>
              <a:t>Thoughts, Comments, Questions? </a:t>
            </a:r>
          </a:p>
        </p:txBody>
      </p:sp>
    </p:spTree>
    <p:extLst>
      <p:ext uri="{BB962C8B-B14F-4D97-AF65-F5344CB8AC3E}">
        <p14:creationId xmlns:p14="http://schemas.microsoft.com/office/powerpoint/2010/main" val="1695693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42195</TotalTime>
  <Words>4276</Words>
  <Application>Microsoft Office PowerPoint</Application>
  <PresentationFormat>Widescreen</PresentationFormat>
  <Paragraphs>485</Paragraphs>
  <Slides>47</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Aptos</vt:lpstr>
      <vt:lpstr>Aptos Display</vt:lpstr>
      <vt:lpstr>Arial</vt:lpstr>
      <vt:lpstr>Office Theme</vt:lpstr>
      <vt:lpstr>Responsible Use Privacy, Security &amp; Ethics of Using AI</vt:lpstr>
      <vt:lpstr>AI for Business</vt:lpstr>
      <vt:lpstr>Hats Off to Our Host &amp; America’s SBDC</vt:lpstr>
      <vt:lpstr>Today’s Session</vt:lpstr>
      <vt:lpstr>Responsibility Reminder</vt:lpstr>
      <vt:lpstr>Shadow AI (awareness and why leaders should care)</vt:lpstr>
      <vt:lpstr>How AI-related data leaks actually happen</vt:lpstr>
      <vt:lpstr>Let’s Explore Some Real Life Examples </vt:lpstr>
      <vt:lpstr>Toy AI accidentally exposed thousands of kids’ private chats</vt:lpstr>
      <vt:lpstr>Meta AI chatted leaks</vt:lpstr>
      <vt:lpstr>McDonald’s hiring chatbot exposed millions of job applicants’ data</vt:lpstr>
      <vt:lpstr>Samsung employees accidentally leaked confidential data into ChatGPT</vt:lpstr>
      <vt:lpstr>AI power apps leaking sensitive images and files</vt:lpstr>
      <vt:lpstr>Data Leakage and Privacy</vt:lpstr>
      <vt:lpstr>Now Let’s Shift Focus to You, the User </vt:lpstr>
      <vt:lpstr>Cybersecurity &amp; Digital Hygiene</vt:lpstr>
      <vt:lpstr>Cybersecurity (technical protection)</vt:lpstr>
      <vt:lpstr>Digital Hygiene (safe online behavior)</vt:lpstr>
      <vt:lpstr>Examples From My Experience </vt:lpstr>
      <vt:lpstr>Hidden Risk: Shadow AI (leading through it)</vt:lpstr>
      <vt:lpstr>The 3-Question Responsible Use Check</vt:lpstr>
      <vt:lpstr>Responsible vs Irresponsible AI Use</vt:lpstr>
      <vt:lpstr>Train Your Team &amp; Build AI Policies </vt:lpstr>
      <vt:lpstr>Free vs. Paid AI Tools</vt:lpstr>
      <vt:lpstr>When It’s Free, You’re the Product</vt:lpstr>
      <vt:lpstr>What to Look For and What to Avoid</vt:lpstr>
      <vt:lpstr>Other Paid Considerations</vt:lpstr>
      <vt:lpstr>Hallucinations: AI is a Confident Liar</vt:lpstr>
      <vt:lpstr>When Hallucinations Are Low Risk vs High Risk</vt:lpstr>
      <vt:lpstr>Truth vs. Fact</vt:lpstr>
      <vt:lpstr>The Internet Changes How We Understand Truth</vt:lpstr>
      <vt:lpstr>AI Regulation and Compliance</vt:lpstr>
      <vt:lpstr>AI Regulation and Compliance</vt:lpstr>
      <vt:lpstr>Staying Ahead of Regulation (Practical Habits)</vt:lpstr>
      <vt:lpstr>Ethics Is About Power, Not Intent</vt:lpstr>
      <vt:lpstr>Bias, Fairness, Representation </vt:lpstr>
      <vt:lpstr>Common Biases to Watch For</vt:lpstr>
      <vt:lpstr>Let’s Explore Some Real Life Examples </vt:lpstr>
      <vt:lpstr>Content moderation silencing certain groups more than others</vt:lpstr>
      <vt:lpstr>Image generation reinforcing stereotypes</vt:lpstr>
      <vt:lpstr>Healthcare algorithms deprioritizing Black patients</vt:lpstr>
      <vt:lpstr>Credit and loan algorithms reinforcing inequality</vt:lpstr>
      <vt:lpstr>Facial recognition working better on some faces than others</vt:lpstr>
      <vt:lpstr>Hiring algorithms quietly discriminating</vt:lpstr>
      <vt:lpstr>PowerPoint Presentation</vt:lpstr>
      <vt:lpstr>The Real Question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Carlstrom, Ian M</dc:creator>
  <cp:lastModifiedBy>Carlstrom, Ian M</cp:lastModifiedBy>
  <cp:revision>8</cp:revision>
  <cp:lastPrinted>2026-02-05T20:10:11Z</cp:lastPrinted>
  <dcterms:created xsi:type="dcterms:W3CDTF">2025-10-08T16:16:06Z</dcterms:created>
  <dcterms:modified xsi:type="dcterms:W3CDTF">2026-02-10T20:13:32Z</dcterms:modified>
</cp:coreProperties>
</file>