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75" r:id="rId5"/>
    <p:sldId id="408" r:id="rId6"/>
    <p:sldId id="409" r:id="rId7"/>
    <p:sldId id="303" r:id="rId8"/>
    <p:sldId id="407" r:id="rId9"/>
    <p:sldId id="273" r:id="rId10"/>
    <p:sldId id="30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993" autoAdjust="0"/>
  </p:normalViewPr>
  <p:slideViewPr>
    <p:cSldViewPr snapToGrid="0" snapToObjects="1">
      <p:cViewPr varScale="1">
        <p:scale>
          <a:sx n="92" d="100"/>
          <a:sy n="92" d="100"/>
        </p:scale>
        <p:origin x="259" y="72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16812-2446-4FFC-A9D5-E75EC3EC5BB7}" type="doc">
      <dgm:prSet loTypeId="urn:microsoft.com/office/officeart/2005/8/layout/venn1" loCatId="relationship" qsTypeId="urn:microsoft.com/office/officeart/2005/8/quickstyle/simple1" qsCatId="simple" csTypeId="urn:microsoft.com/office/officeart/2005/8/colors/accent3_5" csCatId="accent3" phldr="1"/>
      <dgm:spPr/>
    </dgm:pt>
    <dgm:pt modelId="{1A436B93-A8DF-497D-BA76-FB969D4415E7}">
      <dgm:prSet phldrT="[Text]"/>
      <dgm:spPr/>
      <dgm:t>
        <a:bodyPr/>
        <a:lstStyle/>
        <a:p>
          <a:r>
            <a:rPr lang="en-US" dirty="0"/>
            <a:t>State</a:t>
          </a:r>
        </a:p>
      </dgm:t>
    </dgm:pt>
    <dgm:pt modelId="{FCA53D94-F5B5-4E12-975E-DEC15439DEA2}" type="parTrans" cxnId="{DC55A2AA-811A-4FCF-88E1-51011CB5F7DF}">
      <dgm:prSet/>
      <dgm:spPr/>
      <dgm:t>
        <a:bodyPr/>
        <a:lstStyle/>
        <a:p>
          <a:endParaRPr lang="en-US"/>
        </a:p>
      </dgm:t>
    </dgm:pt>
    <dgm:pt modelId="{CC18881F-858B-42B5-B180-09D70357C178}" type="sibTrans" cxnId="{DC55A2AA-811A-4FCF-88E1-51011CB5F7DF}">
      <dgm:prSet/>
      <dgm:spPr/>
      <dgm:t>
        <a:bodyPr/>
        <a:lstStyle/>
        <a:p>
          <a:endParaRPr lang="en-US"/>
        </a:p>
      </dgm:t>
    </dgm:pt>
    <dgm:pt modelId="{DD5F3154-5F21-4412-B7EA-FC2250B7C397}">
      <dgm:prSet phldrT="[Text]"/>
      <dgm:spPr/>
      <dgm:t>
        <a:bodyPr/>
        <a:lstStyle/>
        <a:p>
          <a:r>
            <a:rPr lang="en-US" dirty="0"/>
            <a:t>Local </a:t>
          </a:r>
        </a:p>
      </dgm:t>
    </dgm:pt>
    <dgm:pt modelId="{7D2835D8-9869-490D-B1C5-21CD06FD7267}" type="parTrans" cxnId="{C962DA01-1712-4646-92A5-F82BCAEE8FFA}">
      <dgm:prSet/>
      <dgm:spPr/>
      <dgm:t>
        <a:bodyPr/>
        <a:lstStyle/>
        <a:p>
          <a:endParaRPr lang="en-US"/>
        </a:p>
      </dgm:t>
    </dgm:pt>
    <dgm:pt modelId="{1AD38738-7166-4AE2-9A0A-AA47299361DB}" type="sibTrans" cxnId="{C962DA01-1712-4646-92A5-F82BCAEE8FFA}">
      <dgm:prSet/>
      <dgm:spPr/>
      <dgm:t>
        <a:bodyPr/>
        <a:lstStyle/>
        <a:p>
          <a:endParaRPr lang="en-US"/>
        </a:p>
      </dgm:t>
    </dgm:pt>
    <dgm:pt modelId="{DB11DB51-F1FB-4485-802A-21430F6FEBFB}">
      <dgm:prSet phldrT="[Text]"/>
      <dgm:spPr/>
      <dgm:t>
        <a:bodyPr/>
        <a:lstStyle/>
        <a:p>
          <a:r>
            <a:rPr lang="en-US" dirty="0"/>
            <a:t>Federal	</a:t>
          </a:r>
        </a:p>
      </dgm:t>
    </dgm:pt>
    <dgm:pt modelId="{6DC5B51F-E3B1-49A0-B65A-564890048B1D}" type="parTrans" cxnId="{C0232D7B-1D99-4EB1-B6C5-A108499B2B16}">
      <dgm:prSet/>
      <dgm:spPr/>
      <dgm:t>
        <a:bodyPr/>
        <a:lstStyle/>
        <a:p>
          <a:endParaRPr lang="en-US"/>
        </a:p>
      </dgm:t>
    </dgm:pt>
    <dgm:pt modelId="{09C782FC-5F0F-4E37-905D-E7EB49E83692}" type="sibTrans" cxnId="{C0232D7B-1D99-4EB1-B6C5-A108499B2B16}">
      <dgm:prSet/>
      <dgm:spPr/>
      <dgm:t>
        <a:bodyPr/>
        <a:lstStyle/>
        <a:p>
          <a:endParaRPr lang="en-US"/>
        </a:p>
      </dgm:t>
    </dgm:pt>
    <dgm:pt modelId="{99178EF1-89E0-4582-9DE7-2B81567C6B2C}" type="pres">
      <dgm:prSet presAssocID="{8F816812-2446-4FFC-A9D5-E75EC3EC5BB7}" presName="compositeShape" presStyleCnt="0">
        <dgm:presLayoutVars>
          <dgm:chMax val="7"/>
          <dgm:dir/>
          <dgm:resizeHandles val="exact"/>
        </dgm:presLayoutVars>
      </dgm:prSet>
      <dgm:spPr/>
    </dgm:pt>
    <dgm:pt modelId="{12C046FF-8F2C-496C-8236-01427EA97D1E}" type="pres">
      <dgm:prSet presAssocID="{1A436B93-A8DF-497D-BA76-FB969D4415E7}" presName="circ1" presStyleLbl="vennNode1" presStyleIdx="0" presStyleCnt="3"/>
      <dgm:spPr/>
    </dgm:pt>
    <dgm:pt modelId="{3882D2B7-06C2-4B94-958E-DF51026674E5}" type="pres">
      <dgm:prSet presAssocID="{1A436B93-A8DF-497D-BA76-FB969D4415E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67EB750-4ADC-4BB5-B693-09B92124F91E}" type="pres">
      <dgm:prSet presAssocID="{DD5F3154-5F21-4412-B7EA-FC2250B7C397}" presName="circ2" presStyleLbl="vennNode1" presStyleIdx="1" presStyleCnt="3"/>
      <dgm:spPr/>
    </dgm:pt>
    <dgm:pt modelId="{40569FBD-C609-42CF-BB6F-249BACB48C17}" type="pres">
      <dgm:prSet presAssocID="{DD5F3154-5F21-4412-B7EA-FC2250B7C3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A4671D3-E117-4E49-8664-6EA88237EB39}" type="pres">
      <dgm:prSet presAssocID="{DB11DB51-F1FB-4485-802A-21430F6FEBFB}" presName="circ3" presStyleLbl="vennNode1" presStyleIdx="2" presStyleCnt="3"/>
      <dgm:spPr/>
    </dgm:pt>
    <dgm:pt modelId="{E71AEA16-2C13-4586-B137-DED7731F75A8}" type="pres">
      <dgm:prSet presAssocID="{DB11DB51-F1FB-4485-802A-21430F6FEB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962DA01-1712-4646-92A5-F82BCAEE8FFA}" srcId="{8F816812-2446-4FFC-A9D5-E75EC3EC5BB7}" destId="{DD5F3154-5F21-4412-B7EA-FC2250B7C397}" srcOrd="1" destOrd="0" parTransId="{7D2835D8-9869-490D-B1C5-21CD06FD7267}" sibTransId="{1AD38738-7166-4AE2-9A0A-AA47299361DB}"/>
    <dgm:cxn modelId="{C29AF009-9748-4DB8-A3E5-13BD04347536}" type="presOf" srcId="{DB11DB51-F1FB-4485-802A-21430F6FEBFB}" destId="{E71AEA16-2C13-4586-B137-DED7731F75A8}" srcOrd="1" destOrd="0" presId="urn:microsoft.com/office/officeart/2005/8/layout/venn1"/>
    <dgm:cxn modelId="{C52B4B25-82DB-42EE-8224-AD09FB324F0F}" type="presOf" srcId="{1A436B93-A8DF-497D-BA76-FB969D4415E7}" destId="{12C046FF-8F2C-496C-8236-01427EA97D1E}" srcOrd="0" destOrd="0" presId="urn:microsoft.com/office/officeart/2005/8/layout/venn1"/>
    <dgm:cxn modelId="{2C596933-4B56-4679-AB81-50C62B128E2B}" type="presOf" srcId="{1A436B93-A8DF-497D-BA76-FB969D4415E7}" destId="{3882D2B7-06C2-4B94-958E-DF51026674E5}" srcOrd="1" destOrd="0" presId="urn:microsoft.com/office/officeart/2005/8/layout/venn1"/>
    <dgm:cxn modelId="{C0232D7B-1D99-4EB1-B6C5-A108499B2B16}" srcId="{8F816812-2446-4FFC-A9D5-E75EC3EC5BB7}" destId="{DB11DB51-F1FB-4485-802A-21430F6FEBFB}" srcOrd="2" destOrd="0" parTransId="{6DC5B51F-E3B1-49A0-B65A-564890048B1D}" sibTransId="{09C782FC-5F0F-4E37-905D-E7EB49E83692}"/>
    <dgm:cxn modelId="{ACED16A3-5474-4B0D-AB5E-84D2CF13DC4A}" type="presOf" srcId="{DD5F3154-5F21-4412-B7EA-FC2250B7C397}" destId="{867EB750-4ADC-4BB5-B693-09B92124F91E}" srcOrd="0" destOrd="0" presId="urn:microsoft.com/office/officeart/2005/8/layout/venn1"/>
    <dgm:cxn modelId="{DC55A2AA-811A-4FCF-88E1-51011CB5F7DF}" srcId="{8F816812-2446-4FFC-A9D5-E75EC3EC5BB7}" destId="{1A436B93-A8DF-497D-BA76-FB969D4415E7}" srcOrd="0" destOrd="0" parTransId="{FCA53D94-F5B5-4E12-975E-DEC15439DEA2}" sibTransId="{CC18881F-858B-42B5-B180-09D70357C178}"/>
    <dgm:cxn modelId="{A9A515BB-36B7-436F-93AC-D0C4A2DBCE84}" type="presOf" srcId="{DB11DB51-F1FB-4485-802A-21430F6FEBFB}" destId="{AA4671D3-E117-4E49-8664-6EA88237EB39}" srcOrd="0" destOrd="0" presId="urn:microsoft.com/office/officeart/2005/8/layout/venn1"/>
    <dgm:cxn modelId="{C2B812D2-985C-41AF-A356-096D08EFFB1C}" type="presOf" srcId="{DD5F3154-5F21-4412-B7EA-FC2250B7C397}" destId="{40569FBD-C609-42CF-BB6F-249BACB48C17}" srcOrd="1" destOrd="0" presId="urn:microsoft.com/office/officeart/2005/8/layout/venn1"/>
    <dgm:cxn modelId="{9F04E5FA-3FD4-4BC2-A3F2-C67F2C3D33FE}" type="presOf" srcId="{8F816812-2446-4FFC-A9D5-E75EC3EC5BB7}" destId="{99178EF1-89E0-4582-9DE7-2B81567C6B2C}" srcOrd="0" destOrd="0" presId="urn:microsoft.com/office/officeart/2005/8/layout/venn1"/>
    <dgm:cxn modelId="{FB0C42F0-0CC6-4235-9C6F-20962706386B}" type="presParOf" srcId="{99178EF1-89E0-4582-9DE7-2B81567C6B2C}" destId="{12C046FF-8F2C-496C-8236-01427EA97D1E}" srcOrd="0" destOrd="0" presId="urn:microsoft.com/office/officeart/2005/8/layout/venn1"/>
    <dgm:cxn modelId="{B2491394-ACE8-4D11-83C9-7FDFC19DD8D3}" type="presParOf" srcId="{99178EF1-89E0-4582-9DE7-2B81567C6B2C}" destId="{3882D2B7-06C2-4B94-958E-DF51026674E5}" srcOrd="1" destOrd="0" presId="urn:microsoft.com/office/officeart/2005/8/layout/venn1"/>
    <dgm:cxn modelId="{E6D37087-9B28-409B-88DC-97DBB1B751BF}" type="presParOf" srcId="{99178EF1-89E0-4582-9DE7-2B81567C6B2C}" destId="{867EB750-4ADC-4BB5-B693-09B92124F91E}" srcOrd="2" destOrd="0" presId="urn:microsoft.com/office/officeart/2005/8/layout/venn1"/>
    <dgm:cxn modelId="{239DA000-C005-4F09-9982-910A7860C74B}" type="presParOf" srcId="{99178EF1-89E0-4582-9DE7-2B81567C6B2C}" destId="{40569FBD-C609-42CF-BB6F-249BACB48C17}" srcOrd="3" destOrd="0" presId="urn:microsoft.com/office/officeart/2005/8/layout/venn1"/>
    <dgm:cxn modelId="{DB6FD550-DFFF-425A-A256-B764DEB90AFC}" type="presParOf" srcId="{99178EF1-89E0-4582-9DE7-2B81567C6B2C}" destId="{AA4671D3-E117-4E49-8664-6EA88237EB39}" srcOrd="4" destOrd="0" presId="urn:microsoft.com/office/officeart/2005/8/layout/venn1"/>
    <dgm:cxn modelId="{9C639325-98DC-4CD5-8E1E-38EE4BEED583}" type="presParOf" srcId="{99178EF1-89E0-4582-9DE7-2B81567C6B2C}" destId="{E71AEA16-2C13-4586-B137-DED7731F75A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046FF-8F2C-496C-8236-01427EA97D1E}">
      <dsp:nvSpPr>
        <dsp:cNvPr id="0" name=""/>
        <dsp:cNvSpPr/>
      </dsp:nvSpPr>
      <dsp:spPr>
        <a:xfrm>
          <a:off x="1794625" y="62807"/>
          <a:ext cx="3014748" cy="3014748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State</a:t>
          </a:r>
        </a:p>
      </dsp:txBody>
      <dsp:txXfrm>
        <a:off x="2196592" y="590388"/>
        <a:ext cx="2210815" cy="1356636"/>
      </dsp:txXfrm>
    </dsp:sp>
    <dsp:sp modelId="{867EB750-4ADC-4BB5-B693-09B92124F91E}">
      <dsp:nvSpPr>
        <dsp:cNvPr id="0" name=""/>
        <dsp:cNvSpPr/>
      </dsp:nvSpPr>
      <dsp:spPr>
        <a:xfrm>
          <a:off x="2882447" y="1947025"/>
          <a:ext cx="3014748" cy="3014748"/>
        </a:xfrm>
        <a:prstGeom prst="ellipse">
          <a:avLst/>
        </a:prstGeom>
        <a:solidFill>
          <a:schemeClr val="accent3">
            <a:shade val="80000"/>
            <a:alpha val="50000"/>
            <a:hueOff val="-57"/>
            <a:satOff val="-596"/>
            <a:lumOff val="1984"/>
            <a:alpha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Local </a:t>
          </a:r>
        </a:p>
      </dsp:txBody>
      <dsp:txXfrm>
        <a:off x="3804458" y="2725835"/>
        <a:ext cx="1808849" cy="1658111"/>
      </dsp:txXfrm>
    </dsp:sp>
    <dsp:sp modelId="{AA4671D3-E117-4E49-8664-6EA88237EB39}">
      <dsp:nvSpPr>
        <dsp:cNvPr id="0" name=""/>
        <dsp:cNvSpPr/>
      </dsp:nvSpPr>
      <dsp:spPr>
        <a:xfrm>
          <a:off x="706803" y="1947025"/>
          <a:ext cx="3014748" cy="3014748"/>
        </a:xfrm>
        <a:prstGeom prst="ellipse">
          <a:avLst/>
        </a:prstGeom>
        <a:solidFill>
          <a:schemeClr val="accent3">
            <a:shade val="80000"/>
            <a:alpha val="50000"/>
            <a:hueOff val="-114"/>
            <a:satOff val="-1193"/>
            <a:lumOff val="3968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Federal	</a:t>
          </a:r>
        </a:p>
      </dsp:txBody>
      <dsp:txXfrm>
        <a:off x="990692" y="2725835"/>
        <a:ext cx="1808849" cy="1658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73F5E-F60B-3D42-A6DD-6D5611C2F6EE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8A1AC-D174-D44D-BB31-612041F1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7C2EF-6787-461A-8473-B28332E61238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1EF-0B74-412D-B01A-BD6171669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2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21" descr="Woman on tablet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65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7321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796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627322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67963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65" y="2330824"/>
            <a:ext cx="4693727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4" y="1468740"/>
            <a:ext cx="467215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3265" y="1468740"/>
            <a:ext cx="469516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2623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30824"/>
            <a:ext cx="5181600" cy="384613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2623" y="146874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6874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8797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1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4890578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676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3355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5080791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5582" y="5080791"/>
            <a:ext cx="3289100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2" y="4090902"/>
            <a:ext cx="4609683" cy="14847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view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noProof="0" smtClean="0"/>
              <a:t>5/13/2025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noProof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1658836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1658836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1658836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871764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877206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877206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0891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noProof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683052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83052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83052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257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22570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2257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22570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2257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22570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500441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500441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00441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6500441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500441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500441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Rectangle: Rounded Corners 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1" name="Rectangle: Rounded Corners 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98" name="Rectangle: Rounded Corners 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428792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0" name="Rectangle: Rounded Corners 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654477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2" name="Rectangle: Rounded Corners 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91907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574890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328032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807945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561087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5068709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821851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3089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3089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3089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49266" y="2366353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49266" y="3592038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949266" y="485663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8878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2488784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8878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2488784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8878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2488784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766655" y="2512451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766655" y="2265592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766655" y="3745506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766655" y="3498647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766655" y="5006270"/>
            <a:ext cx="3995035" cy="426685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766655" y="4759411"/>
            <a:ext cx="3995036" cy="365095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9F391E-143D-F948-ADAE-29AEA3C1EBFB}" type="datetimeFigureOut">
              <a:rPr lang="en-US" smtClean="0"/>
              <a:pPr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683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Picture Placeholder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4683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Picture Placeholder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4683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544641" y="2215464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1" name="Picture Placeholder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44641" y="3441149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3" name="Picture Placeholder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44641" y="4705745"/>
            <a:ext cx="369944" cy="368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7" name="Text Placeholder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13862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1213862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13862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213862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13862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213862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58765" y="2361562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358764" y="2114704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358765" y="3594617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7358764" y="3347759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58765" y="4855381"/>
            <a:ext cx="4411704" cy="365077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7358764" y="4608523"/>
            <a:ext cx="4411705" cy="312380"/>
          </a:xfrm>
        </p:spPr>
        <p:txBody>
          <a:bodyPr lIns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011522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2624" y="1507066"/>
            <a:ext cx="11369070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6824-A55C-4F44-B9CB-109B027241D7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6627B-E4D5-2947-8E88-B84039729B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76" r:id="rId5"/>
    <p:sldLayoutId id="2147483675" r:id="rId6"/>
    <p:sldLayoutId id="2147483677" r:id="rId7"/>
    <p:sldLayoutId id="2147483678" r:id="rId8"/>
    <p:sldLayoutId id="2147483679" r:id="rId9"/>
    <p:sldLayoutId id="2147483681" r:id="rId10"/>
    <p:sldLayoutId id="2147483682" r:id="rId11"/>
    <p:sldLayoutId id="2147483686" r:id="rId12"/>
    <p:sldLayoutId id="2147483663" r:id="rId13"/>
    <p:sldLayoutId id="2147483683" r:id="rId14"/>
    <p:sldLayoutId id="2147483685" r:id="rId15"/>
    <p:sldLayoutId id="2147483684" r:id="rId16"/>
    <p:sldLayoutId id="2147483680" r:id="rId17"/>
    <p:sldLayoutId id="2147483691" r:id="rId18"/>
    <p:sldLayoutId id="2147483692" r:id="rId19"/>
    <p:sldLayoutId id="2147483693" r:id="rId20"/>
    <p:sldLayoutId id="2147483694" r:id="rId21"/>
    <p:sldLayoutId id="2147483688" r:id="rId22"/>
    <p:sldLayoutId id="2147483687" r:id="rId23"/>
    <p:sldLayoutId id="2147483689" r:id="rId24"/>
    <p:sldLayoutId id="2147483690" r:id="rId25"/>
    <p:sldLayoutId id="2147483695" r:id="rId26"/>
    <p:sldLayoutId id="2147483696" r:id="rId27"/>
    <p:sldLayoutId id="2147483697" r:id="rId28"/>
    <p:sldLayoutId id="2147483698" r:id="rId29"/>
    <p:sldLayoutId id="2147483667" r:id="rId30"/>
    <p:sldLayoutId id="2147483703" r:id="rId31"/>
    <p:sldLayoutId id="2147483704" r:id="rId32"/>
    <p:sldLayoutId id="2147483705" r:id="rId33"/>
    <p:sldLayoutId id="2147483706" r:id="rId34"/>
    <p:sldLayoutId id="2147483668" r:id="rId35"/>
    <p:sldLayoutId id="2147483700" r:id="rId36"/>
    <p:sldLayoutId id="2147483699" r:id="rId37"/>
    <p:sldLayoutId id="2147483701" r:id="rId38"/>
    <p:sldLayoutId id="2147483702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119259/premium-photo-image-movement-excited-adul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xlaq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21">
            <a:extLst>
              <a:ext uri="{FF2B5EF4-FFF2-40B4-BE49-F238E27FC236}">
                <a16:creationId xmlns:a16="http://schemas.microsoft.com/office/drawing/2014/main" id="{DB20DB88-CBCC-9A4A-BA0A-4807E1B8E8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8653" b="8653"/>
          <a:stretch/>
        </p:blipFill>
        <p:spPr>
          <a:xfrm>
            <a:off x="4729019" y="1452100"/>
            <a:ext cx="6991928" cy="433641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97" y="1629757"/>
            <a:ext cx="4179376" cy="2387600"/>
          </a:xfrm>
        </p:spPr>
        <p:txBody>
          <a:bodyPr/>
          <a:lstStyle/>
          <a:p>
            <a:r>
              <a:rPr lang="en-US" dirty="0"/>
              <a:t>SBDC </a:t>
            </a:r>
            <a:br>
              <a:rPr lang="en-US" dirty="0"/>
            </a:br>
            <a:r>
              <a:rPr lang="en-US" dirty="0"/>
              <a:t>KEP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4EFD8-25B7-D5B2-208A-5AD56B6BE86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311998" y="4030549"/>
            <a:ext cx="4179375" cy="356462"/>
          </a:xfrm>
        </p:spPr>
        <p:txBody>
          <a:bodyPr/>
          <a:lstStyle/>
          <a:p>
            <a:r>
              <a:rPr lang="en-US" dirty="0"/>
              <a:t>May 2025</a:t>
            </a:r>
          </a:p>
        </p:txBody>
      </p:sp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BFA6D2-656A-6390-8E05-CDA5BA9EB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Office Small Business &amp; Innovation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5DDD0-55CA-740D-7475-266FBB882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" r="227" b="3"/>
          <a:stretch/>
        </p:blipFill>
        <p:spPr>
          <a:xfrm>
            <a:off x="5703376" y="385825"/>
            <a:ext cx="6285866" cy="626687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4A0C6E-45B7-C73C-2003-7A972E43A20C}"/>
              </a:ext>
            </a:extLst>
          </p:cNvPr>
          <p:cNvSpPr txBox="1"/>
          <p:nvPr/>
        </p:nvSpPr>
        <p:spPr>
          <a:xfrm>
            <a:off x="1524000" y="3306618"/>
            <a:ext cx="3489960" cy="3277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Increasing access to capital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Improving connectivity between businesses and resources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Expanding capacity for businesses to start and scale</a:t>
            </a:r>
          </a:p>
        </p:txBody>
      </p:sp>
    </p:spTree>
    <p:extLst>
      <p:ext uri="{BB962C8B-B14F-4D97-AF65-F5344CB8AC3E}">
        <p14:creationId xmlns:p14="http://schemas.microsoft.com/office/powerpoint/2010/main" val="226531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A15FCB-3C74-A152-A759-32ED21106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144" y="1130744"/>
            <a:ext cx="4764456" cy="637507"/>
          </a:xfrm>
        </p:spPr>
        <p:txBody>
          <a:bodyPr/>
          <a:lstStyle/>
          <a:p>
            <a:pPr algn="ctr"/>
            <a:r>
              <a:rPr lang="en-US" sz="4800" dirty="0"/>
              <a:t>The power </a:t>
            </a:r>
            <a:br>
              <a:rPr lang="en-US" sz="4800" dirty="0"/>
            </a:br>
            <a:r>
              <a:rPr lang="en-US" sz="4800" dirty="0"/>
              <a:t>of SBDC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66C138E-680E-BBFA-6F58-EB370022FF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7984975"/>
              </p:ext>
            </p:extLst>
          </p:nvPr>
        </p:nvGraphicFramePr>
        <p:xfrm>
          <a:off x="4553528" y="1228436"/>
          <a:ext cx="6604000" cy="5024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tar: 5 Points 5">
            <a:extLst>
              <a:ext uri="{FF2B5EF4-FFF2-40B4-BE49-F238E27FC236}">
                <a16:creationId xmlns:a16="http://schemas.microsoft.com/office/drawing/2014/main" id="{AD90C233-405B-9D81-8C70-C92385C55121}"/>
              </a:ext>
            </a:extLst>
          </p:cNvPr>
          <p:cNvSpPr/>
          <p:nvPr/>
        </p:nvSpPr>
        <p:spPr>
          <a:xfrm>
            <a:off x="7583055" y="3269673"/>
            <a:ext cx="544945" cy="4987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9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F5ECE-2D45-764D-A434-EA4997A38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544" y="2038649"/>
            <a:ext cx="4237983" cy="779959"/>
          </a:xfrm>
        </p:spPr>
        <p:txBody>
          <a:bodyPr/>
          <a:lstStyle/>
          <a:p>
            <a:r>
              <a:rPr lang="en-US" sz="5400" dirty="0"/>
              <a:t>Impact</a:t>
            </a:r>
            <a:endParaRPr lang="en-US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18F6A-34AE-124E-868D-D500FE5002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31544" y="3106519"/>
            <a:ext cx="4542783" cy="311961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Records Set 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Historic Funding 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State </a:t>
            </a:r>
            <a:r>
              <a:rPr lang="en-US" sz="3200" dirty="0"/>
              <a:t>Office</a:t>
            </a:r>
            <a:r>
              <a:rPr lang="en-US" sz="2800" dirty="0"/>
              <a:t>: Center Reviews, Accreditation, New Opportunities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Collaboration (MN SB Call, </a:t>
            </a:r>
            <a:r>
              <a:rPr lang="en-US" sz="2800" dirty="0" err="1"/>
              <a:t>HubZone</a:t>
            </a:r>
            <a:r>
              <a:rPr lang="en-US" sz="2800" dirty="0"/>
              <a:t>, Training, Referrals)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72E1B30-93CD-465A-917F-9412412588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601" r="11601"/>
          <a:stretch/>
        </p:blipFill>
        <p:spPr>
          <a:xfrm>
            <a:off x="6120020" y="655781"/>
            <a:ext cx="5812208" cy="5789719"/>
          </a:xfrm>
        </p:spPr>
      </p:pic>
    </p:spTree>
    <p:extLst>
      <p:ext uri="{BB962C8B-B14F-4D97-AF65-F5344CB8AC3E}">
        <p14:creationId xmlns:p14="http://schemas.microsoft.com/office/powerpoint/2010/main" val="348069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7">
            <a:extLst>
              <a:ext uri="{FF2B5EF4-FFF2-40B4-BE49-F238E27FC236}">
                <a16:creationId xmlns:a16="http://schemas.microsoft.com/office/drawing/2014/main" id="{F052F1AC-BE37-2941-839E-B43E10537A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71A034-1CDF-8B46-90C5-63321B0C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0709" y="432007"/>
            <a:ext cx="4571999" cy="280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-  Uncertain Times </a:t>
            </a:r>
          </a:p>
          <a:p>
            <a:pPr>
              <a:buFontTx/>
              <a:buChar char="-"/>
            </a:pPr>
            <a:r>
              <a:rPr lang="en-US" sz="2800" dirty="0"/>
              <a:t>Opportunity to Innovate </a:t>
            </a:r>
          </a:p>
          <a:p>
            <a:pPr>
              <a:buFontTx/>
              <a:buChar char="-"/>
            </a:pPr>
            <a:r>
              <a:rPr lang="en-US" sz="2800" dirty="0"/>
              <a:t>Onward!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5257800" cy="2806512"/>
          </a:xfrm>
        </p:spPr>
        <p:txBody>
          <a:bodyPr>
            <a:normAutofit/>
          </a:bodyPr>
          <a:lstStyle/>
          <a:p>
            <a:r>
              <a:rPr lang="en-US" sz="4400" dirty="0"/>
              <a:t>Adoptability </a:t>
            </a:r>
            <a:br>
              <a:rPr lang="en-US" sz="4400" dirty="0"/>
            </a:br>
            <a:r>
              <a:rPr lang="en-US" sz="4400" dirty="0"/>
              <a:t>&amp; Innovation </a:t>
            </a:r>
          </a:p>
        </p:txBody>
      </p:sp>
    </p:spTree>
    <p:extLst>
      <p:ext uri="{BB962C8B-B14F-4D97-AF65-F5344CB8AC3E}">
        <p14:creationId xmlns:p14="http://schemas.microsoft.com/office/powerpoint/2010/main" val="63850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7" descr="A group of people putting thier hands in a pile ">
            <a:extLst>
              <a:ext uri="{FF2B5EF4-FFF2-40B4-BE49-F238E27FC236}">
                <a16:creationId xmlns:a16="http://schemas.microsoft.com/office/drawing/2014/main" id="{F052F1AC-BE37-2941-839E-B43E10537A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71A034-1CDF-8B46-90C5-63321B0C9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644" y="374489"/>
            <a:ext cx="5014993" cy="280651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/>
              <a:t>Regional Partnerships</a:t>
            </a:r>
          </a:p>
          <a:p>
            <a:pPr>
              <a:buFontTx/>
              <a:buChar char="-"/>
            </a:pPr>
            <a:r>
              <a:rPr lang="en-US" sz="2800" dirty="0"/>
              <a:t>Referrals  </a:t>
            </a:r>
          </a:p>
          <a:p>
            <a:pPr>
              <a:buFontTx/>
              <a:buChar char="-"/>
            </a:pPr>
            <a:r>
              <a:rPr lang="en-US" sz="2800" dirty="0"/>
              <a:t> Statewide Support 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5257800" cy="2806512"/>
          </a:xfrm>
        </p:spPr>
        <p:txBody>
          <a:bodyPr>
            <a:normAutofit/>
          </a:bodyPr>
          <a:lstStyle/>
          <a:p>
            <a:r>
              <a:rPr lang="en-US" sz="4400" dirty="0"/>
              <a:t>Collaboration &amp; Partnership</a:t>
            </a:r>
          </a:p>
        </p:txBody>
      </p:sp>
    </p:spTree>
    <p:extLst>
      <p:ext uri="{BB962C8B-B14F-4D97-AF65-F5344CB8AC3E}">
        <p14:creationId xmlns:p14="http://schemas.microsoft.com/office/powerpoint/2010/main" val="216782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overview</a:t>
            </a:r>
          </a:p>
        </p:txBody>
      </p:sp>
      <p:pic>
        <p:nvPicPr>
          <p:cNvPr id="82" name="Picture Placeholder 81" descr="Call center outline">
            <a:extLst>
              <a:ext uri="{FF2B5EF4-FFF2-40B4-BE49-F238E27FC236}">
                <a16:creationId xmlns:a16="http://schemas.microsoft.com/office/drawing/2014/main" id="{BB002EF1-9F25-2D40-B395-99B429C0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/>
      </p:pic>
      <p:pic>
        <p:nvPicPr>
          <p:cNvPr id="84" name="Picture Placeholder 83" descr="Daily calendar outline">
            <a:extLst>
              <a:ext uri="{FF2B5EF4-FFF2-40B4-BE49-F238E27FC236}">
                <a16:creationId xmlns:a16="http://schemas.microsoft.com/office/drawing/2014/main" id="{2D47B889-990B-7744-B388-A04E8B71952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/>
      </p:pic>
      <p:pic>
        <p:nvPicPr>
          <p:cNvPr id="95" name="Picture Placeholder 94" descr="icon&#10;">
            <a:extLst>
              <a:ext uri="{FF2B5EF4-FFF2-40B4-BE49-F238E27FC236}">
                <a16:creationId xmlns:a16="http://schemas.microsoft.com/office/drawing/2014/main" id="{22846FFF-A603-9047-B91F-1BBE3D044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117" name="Picture Placeholder 116" descr="Telephone outline">
            <a:extLst>
              <a:ext uri="{FF2B5EF4-FFF2-40B4-BE49-F238E27FC236}">
                <a16:creationId xmlns:a16="http://schemas.microsoft.com/office/drawing/2014/main" id="{9F6066D9-99C1-EA49-8232-E0CF4DFA902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56" b="156"/>
          <a:stretch/>
        </p:blipFill>
        <p:spPr/>
      </p:pic>
      <p:pic>
        <p:nvPicPr>
          <p:cNvPr id="119" name="Picture Placeholder 118" descr="Checklist outline">
            <a:extLst>
              <a:ext uri="{FF2B5EF4-FFF2-40B4-BE49-F238E27FC236}">
                <a16:creationId xmlns:a16="http://schemas.microsoft.com/office/drawing/2014/main" id="{99C18B90-BB12-654C-AF46-B1098A1726C4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156" b="156"/>
          <a:stretch/>
        </p:blipFill>
        <p:spPr/>
      </p:pic>
      <p:pic>
        <p:nvPicPr>
          <p:cNvPr id="121" name="Picture Placeholder 120" descr="Megaphone1 outline">
            <a:extLst>
              <a:ext uri="{FF2B5EF4-FFF2-40B4-BE49-F238E27FC236}">
                <a16:creationId xmlns:a16="http://schemas.microsoft.com/office/drawing/2014/main" id="{4159F782-00CB-DC43-A1FC-7C2466361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156" b="156"/>
          <a:stretch/>
        </p:blipFill>
        <p:spPr/>
      </p:pic>
      <p:sp>
        <p:nvSpPr>
          <p:cNvPr id="250" name="Text Placeholder 249">
            <a:extLst>
              <a:ext uri="{FF2B5EF4-FFF2-40B4-BE49-F238E27FC236}">
                <a16:creationId xmlns:a16="http://schemas.microsoft.com/office/drawing/2014/main" id="{2FC5F420-06C1-8C4F-9332-B0D58D4733C9}"/>
              </a:ext>
            </a:extLst>
          </p:cNvPr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r>
              <a:rPr lang="en-US" sz="2000" dirty="0"/>
              <a:t>Small Business Assistance team</a:t>
            </a:r>
          </a:p>
        </p:txBody>
      </p:sp>
      <p:sp>
        <p:nvSpPr>
          <p:cNvPr id="294" name="Text Placeholder 293">
            <a:extLst>
              <a:ext uri="{FF2B5EF4-FFF2-40B4-BE49-F238E27FC236}">
                <a16:creationId xmlns:a16="http://schemas.microsoft.com/office/drawing/2014/main" id="{98606489-5891-5241-A48C-BB3725C75A3D}"/>
              </a:ext>
            </a:extLst>
          </p:cNvPr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en-US" sz="2000" dirty="0"/>
              <a:t>Statewide calendar </a:t>
            </a:r>
          </a:p>
        </p:txBody>
      </p:sp>
      <p:sp>
        <p:nvSpPr>
          <p:cNvPr id="296" name="Text Placeholder 295">
            <a:extLst>
              <a:ext uri="{FF2B5EF4-FFF2-40B4-BE49-F238E27FC236}">
                <a16:creationId xmlns:a16="http://schemas.microsoft.com/office/drawing/2014/main" id="{A085C71C-38D8-D24F-98A3-15D7868C8C19}"/>
              </a:ext>
            </a:extLst>
          </p:cNvPr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en-US" sz="2000" dirty="0"/>
              <a:t>Welcoming Wednesdays</a:t>
            </a:r>
          </a:p>
        </p:txBody>
      </p:sp>
      <p:sp>
        <p:nvSpPr>
          <p:cNvPr id="300" name="Text Placeholder 299">
            <a:extLst>
              <a:ext uri="{FF2B5EF4-FFF2-40B4-BE49-F238E27FC236}">
                <a16:creationId xmlns:a16="http://schemas.microsoft.com/office/drawing/2014/main" id="{6E3DA1E8-1071-DA4F-B15A-B8C4D04ED94B}"/>
              </a:ext>
            </a:extLst>
          </p:cNvPr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en-US" sz="2000" dirty="0"/>
              <a:t>MN Small Business Call </a:t>
            </a:r>
          </a:p>
        </p:txBody>
      </p:sp>
      <p:sp>
        <p:nvSpPr>
          <p:cNvPr id="302" name="Text Placeholder 301">
            <a:extLst>
              <a:ext uri="{FF2B5EF4-FFF2-40B4-BE49-F238E27FC236}">
                <a16:creationId xmlns:a16="http://schemas.microsoft.com/office/drawing/2014/main" id="{54932BF7-A47E-994E-8D38-4B3A53B38E24}"/>
              </a:ext>
            </a:extLst>
          </p:cNvPr>
          <p:cNvSpPr>
            <a:spLocks noGrp="1"/>
          </p:cNvSpPr>
          <p:nvPr>
            <p:ph type="body" idx="36"/>
          </p:nvPr>
        </p:nvSpPr>
        <p:spPr/>
        <p:txBody>
          <a:bodyPr/>
          <a:lstStyle/>
          <a:p>
            <a:r>
              <a:rPr lang="en-US" sz="2000" dirty="0"/>
              <a:t>Guidebook and resources</a:t>
            </a:r>
          </a:p>
        </p:txBody>
      </p:sp>
      <p:sp>
        <p:nvSpPr>
          <p:cNvPr id="304" name="Text Placeholder 303">
            <a:extLst>
              <a:ext uri="{FF2B5EF4-FFF2-40B4-BE49-F238E27FC236}">
                <a16:creationId xmlns:a16="http://schemas.microsoft.com/office/drawing/2014/main" id="{56A69270-6AB8-3E49-9D29-BF18A8EC0901}"/>
              </a:ext>
            </a:extLst>
          </p:cNvPr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r>
              <a:rPr lang="en-US" sz="2000" dirty="0"/>
              <a:t>Monthly newsletter</a:t>
            </a:r>
          </a:p>
        </p:txBody>
      </p:sp>
    </p:spTree>
    <p:extLst>
      <p:ext uri="{BB962C8B-B14F-4D97-AF65-F5344CB8AC3E}">
        <p14:creationId xmlns:p14="http://schemas.microsoft.com/office/powerpoint/2010/main" val="109887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our Title goes Here" id="{216E2A47-1B33-481B-B469-F891BA0BB112}" vid="{A834A686-415F-444B-99EF-70560C1C6F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0f1074-1119-4d9b-a328-fb504603d1b0" xsi:nil="true"/>
    <lcf76f155ced4ddcb4097134ff3c332f xmlns="74f1f991-e5aa-4143-8cec-9c02df0c0dd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A2392B51C0254CA01F0C85CCB2BF82" ma:contentTypeVersion="17" ma:contentTypeDescription="Create a new document." ma:contentTypeScope="" ma:versionID="2e1d912f5956023e18d691788f6d19d4">
  <xsd:schema xmlns:xsd="http://www.w3.org/2001/XMLSchema" xmlns:xs="http://www.w3.org/2001/XMLSchema" xmlns:p="http://schemas.microsoft.com/office/2006/metadata/properties" xmlns:ns2="74f1f991-e5aa-4143-8cec-9c02df0c0ddf" xmlns:ns3="af0f1074-1119-4d9b-a328-fb504603d1b0" targetNamespace="http://schemas.microsoft.com/office/2006/metadata/properties" ma:root="true" ma:fieldsID="8c90501224420d244da56ac3bba83446" ns2:_="" ns3:_="">
    <xsd:import namespace="74f1f991-e5aa-4143-8cec-9c02df0c0ddf"/>
    <xsd:import namespace="af0f1074-1119-4d9b-a328-fb504603d1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1f991-e5aa-4143-8cec-9c02df0c0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f55375-37a1-4f81-ad96-69f8821e24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0f1074-1119-4d9b-a328-fb504603d1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4035d7b-1845-4240-bf12-58a76d340b22}" ma:internalName="TaxCatchAll" ma:showField="CatchAllData" ma:web="af0f1074-1119-4d9b-a328-fb504603d1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A90AC-DFF5-4731-8C20-1D96257AB7E4}">
  <ds:schemaRefs>
    <ds:schemaRef ds:uri="http://schemas.microsoft.com/office/2006/metadata/properties"/>
    <ds:schemaRef ds:uri="http://schemas.microsoft.com/office/infopath/2007/PartnerControls"/>
    <ds:schemaRef ds:uri="af0f1074-1119-4d9b-a328-fb504603d1b0"/>
    <ds:schemaRef ds:uri="74f1f991-e5aa-4143-8cec-9c02df0c0ddf"/>
  </ds:schemaRefs>
</ds:datastoreItem>
</file>

<file path=customXml/itemProps2.xml><?xml version="1.0" encoding="utf-8"?>
<ds:datastoreItem xmlns:ds="http://schemas.openxmlformats.org/officeDocument/2006/customXml" ds:itemID="{947047E6-1F8E-4D9E-8148-257CC0CF64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E9315E-CE87-447C-868F-8ACDA110D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1f991-e5aa-4143-8cec-9c02df0c0ddf"/>
    <ds:schemaRef ds:uri="af0f1074-1119-4d9b-a328-fb504603d1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clean sophisticated presentation</Template>
  <TotalTime>4279</TotalTime>
  <Words>107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Sagona ExtraLight</vt:lpstr>
      <vt:lpstr>Speak Pro</vt:lpstr>
      <vt:lpstr>Office Theme</vt:lpstr>
      <vt:lpstr>SBDC  KEP Meeting</vt:lpstr>
      <vt:lpstr>Office Small Business &amp; Innovation </vt:lpstr>
      <vt:lpstr>The power  of SBDC </vt:lpstr>
      <vt:lpstr>Impact</vt:lpstr>
      <vt:lpstr>Adoptability  &amp; Innovation </vt:lpstr>
      <vt:lpstr>Collaboration &amp; Partnership</vt:lpstr>
      <vt:lpstr>overview</vt:lpstr>
    </vt:vector>
  </TitlesOfParts>
  <Company>State of 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Mollgaard, Neela (DEED)</dc:creator>
  <cp:lastModifiedBy>Carlstrom, Ian M</cp:lastModifiedBy>
  <cp:revision>21</cp:revision>
  <dcterms:created xsi:type="dcterms:W3CDTF">2025-05-06T12:31:46Z</dcterms:created>
  <dcterms:modified xsi:type="dcterms:W3CDTF">2025-05-13T17:07:15Z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0x0101000BA2392B51C0254CA01F0C85CCB2BF82</vt:lpwstr>
  </property>
</Properties>
</file>