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5" d="100"/>
          <a:sy n="105" d="100"/>
        </p:scale>
        <p:origin x="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5B6B7A"/>
                </a:solidFill>
                <a:latin typeface="Calibri"/>
              </a:defRPr>
            </a:pPr>
            <a:r>
              <a:rPr lang="en-US" sz="1200" b="0" i="0" u="none" strike="noStrike">
                <a:solidFill>
                  <a:srgbClr val="5B6B7A"/>
                </a:solidFill>
                <a:latin typeface="Calibri"/>
              </a:rPr>
              <a:t>Dollars per user per month, annual billing</a:t>
            </a:r>
          </a:p>
        </c:rich>
      </c:tx>
      <c:overlay val="0"/>
    </c:title>
    <c:autoTitleDeleted val="0"/>
    <c:plotArea>
      <c:layout/>
      <c:barChart>
        <c:barDir val="col"/>
        <c:grouping val="clustered"/>
        <c:varyColors val="0"/>
        <c:ser>
          <c:idx val="0"/>
          <c:order val="0"/>
          <c:tx>
            <c:strRef>
              <c:f>Sheet1!$B$1</c:f>
              <c:strCache>
                <c:ptCount val="1"/>
                <c:pt idx="0">
                  <c:v>Entry paid tier</c:v>
                </c:pt>
              </c:strCache>
            </c:strRef>
          </c:tx>
          <c:spPr>
            <a:solidFill>
              <a:srgbClr val="2E7D74"/>
            </a:solidFill>
            <a:effectLst/>
          </c:spPr>
          <c:invertIfNegative val="0"/>
          <c:dLbls>
            <c:numFmt formatCode="#,##0" sourceLinked="0"/>
            <c:spPr>
              <a:noFill/>
              <a:ln>
                <a:noFill/>
              </a:ln>
              <a:effectLst/>
            </c:spPr>
            <c:txPr>
              <a:bodyPr/>
              <a:lstStyle/>
              <a:p>
                <a:pPr>
                  <a:defRPr sz="900" b="0" i="0" u="none" strike="noStrike">
                    <a:solidFill>
                      <a:srgbClr val="2E3F50"/>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Fellow</c:v>
                </c:pt>
                <c:pt idx="1">
                  <c:v>Fireflies</c:v>
                </c:pt>
                <c:pt idx="2">
                  <c:v>Granola</c:v>
                </c:pt>
                <c:pt idx="3">
                  <c:v>Fathom</c:v>
                </c:pt>
                <c:pt idx="4">
                  <c:v>Read AI</c:v>
                </c:pt>
                <c:pt idx="5">
                  <c:v>tl;dv</c:v>
                </c:pt>
              </c:strCache>
            </c:strRef>
          </c:cat>
          <c:val>
            <c:numRef>
              <c:f>Sheet1!$B$2:$B$7</c:f>
              <c:numCache>
                <c:formatCode>General</c:formatCode>
                <c:ptCount val="6"/>
                <c:pt idx="0">
                  <c:v>7</c:v>
                </c:pt>
                <c:pt idx="1">
                  <c:v>10</c:v>
                </c:pt>
                <c:pt idx="2">
                  <c:v>14</c:v>
                </c:pt>
                <c:pt idx="3">
                  <c:v>15</c:v>
                </c:pt>
                <c:pt idx="4">
                  <c:v>15</c:v>
                </c:pt>
                <c:pt idx="5">
                  <c:v>18</c:v>
                </c:pt>
              </c:numCache>
            </c:numRef>
          </c:val>
          <c:extLst>
            <c:ext xmlns:c16="http://schemas.microsoft.com/office/drawing/2014/chart" uri="{C3380CC4-5D6E-409C-BE32-E72D297353CC}">
              <c16:uniqueId val="{00000000-3F7B-4118-8916-07F627BD57C2}"/>
            </c:ext>
          </c:extLst>
        </c:ser>
        <c:ser>
          <c:idx val="1"/>
          <c:order val="1"/>
          <c:tx>
            <c:strRef>
              <c:f>Sheet1!$C$1</c:f>
              <c:strCache>
                <c:ptCount val="1"/>
                <c:pt idx="0">
                  <c:v>Tier with org-level controls</c:v>
                </c:pt>
              </c:strCache>
            </c:strRef>
          </c:tx>
          <c:spPr>
            <a:solidFill>
              <a:srgbClr val="C8791F"/>
            </a:solidFill>
            <a:effectLst/>
          </c:spPr>
          <c:invertIfNegative val="0"/>
          <c:dLbls>
            <c:numFmt formatCode="#,##0" sourceLinked="0"/>
            <c:spPr>
              <a:noFill/>
              <a:ln>
                <a:noFill/>
              </a:ln>
              <a:effectLst/>
            </c:spPr>
            <c:txPr>
              <a:bodyPr/>
              <a:lstStyle/>
              <a:p>
                <a:pPr>
                  <a:defRPr sz="900" b="0" i="0" u="none" strike="noStrike">
                    <a:solidFill>
                      <a:srgbClr val="2E3F50"/>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Fellow</c:v>
                </c:pt>
                <c:pt idx="1">
                  <c:v>Fireflies</c:v>
                </c:pt>
                <c:pt idx="2">
                  <c:v>Granola</c:v>
                </c:pt>
                <c:pt idx="3">
                  <c:v>Fathom</c:v>
                </c:pt>
                <c:pt idx="4">
                  <c:v>Read AI</c:v>
                </c:pt>
                <c:pt idx="5">
                  <c:v>tl;dv</c:v>
                </c:pt>
              </c:strCache>
            </c:strRef>
          </c:cat>
          <c:val>
            <c:numRef>
              <c:f>Sheet1!$C$2:$C$7</c:f>
              <c:numCache>
                <c:formatCode>General</c:formatCode>
                <c:ptCount val="6"/>
                <c:pt idx="0">
                  <c:v>15</c:v>
                </c:pt>
                <c:pt idx="1">
                  <c:v>39</c:v>
                </c:pt>
                <c:pt idx="2">
                  <c:v>35</c:v>
                </c:pt>
                <c:pt idx="3">
                  <c:v>15</c:v>
                </c:pt>
                <c:pt idx="4">
                  <c:v>29.75</c:v>
                </c:pt>
                <c:pt idx="5">
                  <c:v>59</c:v>
                </c:pt>
              </c:numCache>
            </c:numRef>
          </c:val>
          <c:extLst>
            <c:ext xmlns:c16="http://schemas.microsoft.com/office/drawing/2014/chart" uri="{C3380CC4-5D6E-409C-BE32-E72D297353CC}">
              <c16:uniqueId val="{00000001-3F7B-4118-8916-07F627BD57C2}"/>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2E3F50"/>
                </a:solidFill>
                <a:latin typeface="Calibri"/>
              </a:defRPr>
            </a:pPr>
            <a:endParaRPr lang="en-US"/>
          </a:p>
        </c:txPr>
        <c:crossAx val="2094734552"/>
        <c:crosses val="autoZero"/>
        <c:auto val="1"/>
        <c:lblAlgn val="ctr"/>
        <c:lblOffset val="100"/>
        <c:noMultiLvlLbl val="1"/>
      </c:catAx>
      <c:valAx>
        <c:axId val="2094734552"/>
        <c:scaling>
          <c:orientation val="minMax"/>
          <c:max val="65"/>
          <c:min val="0"/>
        </c:scaling>
        <c:delete val="0"/>
        <c:axPos val="l"/>
        <c:majorGridlines>
          <c:spPr>
            <a:ln w="12700" cap="flat">
              <a:solidFill>
                <a:srgbClr val="DFE6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7A"/>
                </a:solidFill>
                <a:latin typeface="Calibri"/>
              </a:defRPr>
            </a:pPr>
            <a:endParaRPr lang="en-US"/>
          </a:p>
        </c:txPr>
        <c:crossAx val="2094734554"/>
        <c:crosses val="autoZero"/>
        <c:crossBetween val="between"/>
      </c:valAx>
      <c:spPr>
        <a:noFill/>
        <a:ln>
          <a:noFill/>
        </a:ln>
        <a:effectLst/>
      </c:spPr>
    </c:plotArea>
    <c:legend>
      <c:legendPos val="t"/>
      <c:overlay val="0"/>
      <c:txPr>
        <a:bodyPr/>
        <a:lstStyle/>
        <a:p>
          <a:pPr>
            <a:defRPr sz="1100">
              <a:solidFill>
                <a:srgbClr val="2E3F50"/>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6372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it up front: this isn't a session about which tool to buy. It's a session about what we're each agreeing to on our clients' behalf when we let one of these into a meeting. I'm not bringing a recommendation. I'm bringing the current facts and the questions I think we all have to answer for ourselves.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happened at once. These tools got good and cheap, and the legal question underneath them got opened up. We adopted first and are asking the questions second. That's normal, but it means the conversation is overdue rather than early.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else in this deck hangs off these three. Notice that the third one is the hardest, and it's the one no vendor can solve for you. It's a practice question, not a product question.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I'd put in front of anyone who says AI notetakers are a personal preference. We have a federal client privacy rule that names contractors and agents explicitly. Whatever we decide, we decide inside this.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One-party consent is the answer people reach for, and it's correct as far as it goes. But it answers whether you'll be prosecuted, not whether you've kept faith with a client. And the moment a participant is in California or Illinois, even the legal answer changes.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precise here and don't overstate it. No court has found Otter did anything unlawful. What matters is that the question is live, the damages math is per violation, and the theory doesn't depend on anything unique to Otter.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someone leaves today thinking the answer is 'switch off Otter,' I've failed. The exposure follows the pattern of use, not the logo on the bot.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pausing on the middle column. People assume bot-free is the privacy-friendly choice. It's better on data handling and worse on transparency, because now nothing in the room tells your client they're being recorded.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these out. They outlast any comparison table I could build, because the products change every quarter and these questions don't.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Otter is where most of the network already is, so this is the slide people will react to. Stay factual. It's a good product with a real legal cloud and a training default that runs opposite to our confidentiality posture.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that comes up most as a practical alternative. The nonprofit seat program is worth flagging for centers hosted by nonprofits rather than colleges.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example of the gap between a policy statement and enforceable governance. The policy is strong at every tier. The audit trail is not.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I'd ask people to look at hardest. The default behavior, not the policy language, is what creates the exposure.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Granola is the one people fall in love with. Be honest about the tradeoff: deleting the audio is genuinely better practice, and removing the visible bot makes disclosure entirely a discipline question.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Fellow is the surprise on this list for anyone doing a governance-first read. It's not the best-known tool, and it clears more bars than the ones that are.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centers hosted at colleges with a Microsoft or Google agreement already in place, this is often the shortest path to a defensible answer. It's also the least exciting, which is why it gets skipped.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I'd want people to photograph. Every center can afford the teal bar. Almost none of us have budgeted the amber one, and the amber one is the part that makes the tool defensible.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read this table out loud. Let people scan it and pick their fight. The two columns that matter most for us are the second and third: whether they train, and whether anyone but the individual user can stop it.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I'd expect pushback, and it's fair pushback. Nobody has budget for enterprise seats. The point isn't that free is wrong. It's that free changes what we can promise a client, and we should know that before we promise it.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people only take one slide, take this one. It's the part that's fully within our control and it holds up regardless of how the litigation lands or what tool anybody picks.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plainly. A statewide mandate isn't realistic and probably isn't appropriate. A statewide floor is both.</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here. The goal isn't consensus today. It's finding out whether there's appetite for a shared floor and who's willing to help build it.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733"/>
        </a:solidFill>
        <a:effectLst/>
      </p:bgPr>
    </p:bg>
    <p:spTree>
      <p:nvGrpSpPr>
        <p:cNvPr id="1" name=""/>
        <p:cNvGrpSpPr/>
        <p:nvPr/>
      </p:nvGrpSpPr>
      <p:grpSpPr>
        <a:xfrm>
          <a:off x="0" y="0"/>
          <a:ext cx="0" cy="0"/>
          <a:chOff x="0" y="0"/>
          <a:chExt cx="0" cy="0"/>
        </a:xfrm>
      </p:grpSpPr>
      <p:sp>
        <p:nvSpPr>
          <p:cNvPr id="2" name="Shape 0"/>
          <p:cNvSpPr/>
          <p:nvPr/>
        </p:nvSpPr>
        <p:spPr>
          <a:xfrm>
            <a:off x="9418320" y="-1371600"/>
            <a:ext cx="4754880" cy="4754880"/>
          </a:xfrm>
          <a:prstGeom prst="ellipse">
            <a:avLst/>
          </a:prstGeom>
          <a:solidFill>
            <a:srgbClr val="2E3F50"/>
          </a:solidFill>
          <a:ln w="12700">
            <a:solidFill>
              <a:srgbClr val="2E3F50"/>
            </a:solidFill>
            <a:prstDash val="solid"/>
          </a:ln>
        </p:spPr>
        <p:txBody>
          <a:bodyPr/>
          <a:lstStyle/>
          <a:p>
            <a:endParaRPr lang="en-US"/>
          </a:p>
        </p:txBody>
      </p:sp>
      <p:sp>
        <p:nvSpPr>
          <p:cNvPr id="3" name="Shape 1"/>
          <p:cNvSpPr/>
          <p:nvPr/>
        </p:nvSpPr>
        <p:spPr>
          <a:xfrm>
            <a:off x="10607040" y="4206240"/>
            <a:ext cx="2377440" cy="2377440"/>
          </a:xfrm>
          <a:prstGeom prst="ellipse">
            <a:avLst/>
          </a:prstGeom>
          <a:solidFill>
            <a:srgbClr val="C8791F"/>
          </a:solidFill>
          <a:ln w="12700">
            <a:solidFill>
              <a:srgbClr val="C8791F"/>
            </a:solidFill>
            <a:prstDash val="solid"/>
          </a:ln>
        </p:spPr>
        <p:txBody>
          <a:bodyPr/>
          <a:lstStyle/>
          <a:p>
            <a:endParaRPr lang="en-US"/>
          </a:p>
        </p:txBody>
      </p:sp>
      <p:sp>
        <p:nvSpPr>
          <p:cNvPr id="4" name="Text 2"/>
          <p:cNvSpPr/>
          <p:nvPr/>
        </p:nvSpPr>
        <p:spPr>
          <a:xfrm>
            <a:off x="640080" y="1600200"/>
            <a:ext cx="8412480" cy="320040"/>
          </a:xfrm>
          <a:prstGeom prst="rect">
            <a:avLst/>
          </a:prstGeom>
          <a:noFill/>
          <a:ln/>
        </p:spPr>
        <p:txBody>
          <a:bodyPr wrap="square" lIns="0" tIns="0" rIns="0" bIns="0" rtlCol="0" anchor="ctr"/>
          <a:lstStyle/>
          <a:p>
            <a:pPr marL="0" indent="0">
              <a:buNone/>
            </a:pPr>
            <a:r>
              <a:rPr lang="en-US" sz="1300" b="1" kern="0" spc="300" dirty="0">
                <a:solidFill>
                  <a:srgbClr val="C8791F"/>
                </a:solidFill>
                <a:latin typeface="Calibri" pitchFamily="34" charset="0"/>
                <a:ea typeface="Calibri" pitchFamily="34" charset="-122"/>
                <a:cs typeface="Calibri" pitchFamily="34" charset="-120"/>
              </a:rPr>
              <a:t>THE BOT IN THE ROOM</a:t>
            </a:r>
            <a:endParaRPr lang="en-US" sz="1300" dirty="0"/>
          </a:p>
        </p:txBody>
      </p:sp>
      <p:sp>
        <p:nvSpPr>
          <p:cNvPr id="5" name="Text 3"/>
          <p:cNvSpPr/>
          <p:nvPr/>
        </p:nvSpPr>
        <p:spPr>
          <a:xfrm>
            <a:off x="640080" y="2011680"/>
            <a:ext cx="8595360" cy="86868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AI Meeting Notetakers</a:t>
            </a:r>
            <a:endParaRPr lang="en-US" sz="4800" dirty="0"/>
          </a:p>
        </p:txBody>
      </p:sp>
      <p:sp>
        <p:nvSpPr>
          <p:cNvPr id="6" name="Text 4"/>
          <p:cNvSpPr/>
          <p:nvPr/>
        </p:nvSpPr>
        <p:spPr>
          <a:xfrm>
            <a:off x="640080" y="2926080"/>
            <a:ext cx="8595360" cy="502920"/>
          </a:xfrm>
          <a:prstGeom prst="rect">
            <a:avLst/>
          </a:prstGeom>
          <a:noFill/>
          <a:ln/>
        </p:spPr>
        <p:txBody>
          <a:bodyPr wrap="square" lIns="0" tIns="0" rIns="0" bIns="0" rtlCol="0" anchor="ctr"/>
          <a:lstStyle/>
          <a:p>
            <a:pPr marL="0" indent="0">
              <a:buNone/>
            </a:pPr>
            <a:r>
              <a:rPr lang="en-US" sz="2400" dirty="0">
                <a:solidFill>
                  <a:srgbClr val="C3CED8"/>
                </a:solidFill>
                <a:latin typeface="Cambria" pitchFamily="34" charset="0"/>
                <a:ea typeface="Cambria" pitchFamily="34" charset="-122"/>
                <a:cs typeface="Cambria" pitchFamily="34" charset="-120"/>
              </a:rPr>
              <a:t>Privacy, security, and ethics for SBDC client work</a:t>
            </a:r>
            <a:endParaRPr lang="en-US" sz="2400" dirty="0"/>
          </a:p>
        </p:txBody>
      </p:sp>
      <p:sp>
        <p:nvSpPr>
          <p:cNvPr id="7" name="Text 5"/>
          <p:cNvSpPr/>
          <p:nvPr/>
        </p:nvSpPr>
        <p:spPr>
          <a:xfrm>
            <a:off x="640080" y="4069080"/>
            <a:ext cx="7315200" cy="731520"/>
          </a:xfrm>
          <a:prstGeom prst="rect">
            <a:avLst/>
          </a:prstGeom>
          <a:noFill/>
          <a:ln/>
        </p:spPr>
        <p:txBody>
          <a:bodyPr wrap="square" lIns="0" tIns="0" rIns="0" bIns="0" rtlCol="0" anchor="ctr"/>
          <a:lstStyle/>
          <a:p>
            <a:pPr marL="0" indent="0">
              <a:lnSpc>
                <a:spcPts val="2200"/>
              </a:lnSpc>
              <a:buNone/>
            </a:pPr>
            <a:r>
              <a:rPr lang="en-US" sz="1400" dirty="0">
                <a:solidFill>
                  <a:srgbClr val="8FA0AF"/>
                </a:solidFill>
                <a:latin typeface="Calibri" pitchFamily="34" charset="0"/>
                <a:ea typeface="Calibri" pitchFamily="34" charset="-122"/>
                <a:cs typeface="Calibri" pitchFamily="34" charset="-120"/>
              </a:rPr>
              <a:t>Minnesota SBDC statewide conversation  ·  August 2026</a:t>
            </a:r>
            <a:endParaRPr lang="en-US" sz="1400" dirty="0"/>
          </a:p>
          <a:p>
            <a:pPr lvl="1">
              <a:lnSpc>
                <a:spcPts val="2200"/>
              </a:lnSpc>
            </a:pPr>
            <a:r>
              <a:rPr lang="en-US" sz="1400" i="1" dirty="0">
                <a:solidFill>
                  <a:srgbClr val="8FA0AF"/>
                </a:solidFill>
                <a:latin typeface="Calibri" pitchFamily="34" charset="0"/>
                <a:ea typeface="Calibri" pitchFamily="34" charset="-122"/>
                <a:cs typeface="Calibri" pitchFamily="34" charset="-120"/>
              </a:rPr>
              <a:t>Includes AI generated content, may contain mistakes, please double check. </a:t>
            </a:r>
            <a:endParaRPr lang="en-US" sz="14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CONTEXT</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Why we're having this conversation now</a:t>
            </a:r>
            <a:endParaRPr lang="en-US" sz="3200" dirty="0"/>
          </a:p>
        </p:txBody>
      </p:sp>
      <p:sp>
        <p:nvSpPr>
          <p:cNvPr id="4" name="Shape 2"/>
          <p:cNvSpPr/>
          <p:nvPr/>
        </p:nvSpPr>
        <p:spPr>
          <a:xfrm>
            <a:off x="640080" y="1965960"/>
            <a:ext cx="3520440" cy="2240280"/>
          </a:xfrm>
          <a:prstGeom prst="roundRect">
            <a:avLst>
              <a:gd name="adj" fmla="val 244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Text 3"/>
          <p:cNvSpPr/>
          <p:nvPr/>
        </p:nvSpPr>
        <p:spPr>
          <a:xfrm>
            <a:off x="914400" y="2148840"/>
            <a:ext cx="2971800" cy="868680"/>
          </a:xfrm>
          <a:prstGeom prst="rect">
            <a:avLst/>
          </a:prstGeom>
          <a:noFill/>
          <a:ln/>
        </p:spPr>
        <p:txBody>
          <a:bodyPr wrap="square" lIns="0" tIns="0" rIns="0" bIns="0" rtlCol="0" anchor="ctr"/>
          <a:lstStyle/>
          <a:p>
            <a:pPr marL="0" indent="0">
              <a:buNone/>
            </a:pPr>
            <a:r>
              <a:rPr lang="en-US" sz="6000" b="1" dirty="0">
                <a:solidFill>
                  <a:srgbClr val="C8791F"/>
                </a:solidFill>
                <a:latin typeface="Cambria" pitchFamily="34" charset="0"/>
                <a:ea typeface="Cambria" pitchFamily="34" charset="-122"/>
                <a:cs typeface="Cambria" pitchFamily="34" charset="-120"/>
              </a:rPr>
              <a:t>4</a:t>
            </a:r>
            <a:endParaRPr lang="en-US" sz="6000" dirty="0"/>
          </a:p>
        </p:txBody>
      </p:sp>
      <p:sp>
        <p:nvSpPr>
          <p:cNvPr id="6" name="Text 4"/>
          <p:cNvSpPr/>
          <p:nvPr/>
        </p:nvSpPr>
        <p:spPr>
          <a:xfrm>
            <a:off x="914400" y="3063240"/>
            <a:ext cx="2971800" cy="1005840"/>
          </a:xfrm>
          <a:prstGeom prst="rect">
            <a:avLst/>
          </a:prstGeom>
          <a:noFill/>
          <a:ln/>
        </p:spPr>
        <p:txBody>
          <a:bodyPr wrap="square" lIns="0" tIns="0" rIns="0" bIns="0" rtlCol="0" anchor="ctr"/>
          <a:lstStyle/>
          <a:p>
            <a:pPr marL="0" indent="0">
              <a:lnSpc>
                <a:spcPts val="1900"/>
              </a:lnSpc>
              <a:buNone/>
            </a:pPr>
            <a:r>
              <a:rPr lang="en-US" sz="1350" dirty="0">
                <a:solidFill>
                  <a:srgbClr val="2E3F50"/>
                </a:solidFill>
                <a:latin typeface="Calibri" pitchFamily="34" charset="0"/>
                <a:ea typeface="Calibri" pitchFamily="34" charset="-122"/>
                <a:cs typeface="Calibri" pitchFamily="34" charset="-120"/>
              </a:rPr>
              <a:t>class actions consolidated into one federal case testing whether an AI notetaker is an illegal wiretap</a:t>
            </a:r>
            <a:endParaRPr lang="en-US" sz="1350" dirty="0"/>
          </a:p>
        </p:txBody>
      </p:sp>
      <p:sp>
        <p:nvSpPr>
          <p:cNvPr id="7" name="Shape 5"/>
          <p:cNvSpPr/>
          <p:nvPr/>
        </p:nvSpPr>
        <p:spPr>
          <a:xfrm>
            <a:off x="4526280" y="1965960"/>
            <a:ext cx="3520440" cy="2240280"/>
          </a:xfrm>
          <a:prstGeom prst="roundRect">
            <a:avLst>
              <a:gd name="adj" fmla="val 244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8" name="Text 6"/>
          <p:cNvSpPr/>
          <p:nvPr/>
        </p:nvSpPr>
        <p:spPr>
          <a:xfrm>
            <a:off x="4800600" y="2148840"/>
            <a:ext cx="2971800" cy="868680"/>
          </a:xfrm>
          <a:prstGeom prst="rect">
            <a:avLst/>
          </a:prstGeom>
          <a:noFill/>
          <a:ln/>
        </p:spPr>
        <p:txBody>
          <a:bodyPr wrap="square" lIns="0" tIns="0" rIns="0" bIns="0" rtlCol="0" anchor="ctr"/>
          <a:lstStyle/>
          <a:p>
            <a:pPr marL="0" indent="0">
              <a:buNone/>
            </a:pPr>
            <a:r>
              <a:rPr lang="en-US" sz="6000" b="1" dirty="0">
                <a:solidFill>
                  <a:srgbClr val="A8352C"/>
                </a:solidFill>
                <a:latin typeface="Cambria" pitchFamily="34" charset="0"/>
                <a:ea typeface="Cambria" pitchFamily="34" charset="-122"/>
                <a:cs typeface="Cambria" pitchFamily="34" charset="-120"/>
              </a:rPr>
              <a:t>0</a:t>
            </a:r>
            <a:endParaRPr lang="en-US" sz="6000" dirty="0"/>
          </a:p>
        </p:txBody>
      </p:sp>
      <p:sp>
        <p:nvSpPr>
          <p:cNvPr id="9" name="Text 7"/>
          <p:cNvSpPr/>
          <p:nvPr/>
        </p:nvSpPr>
        <p:spPr>
          <a:xfrm>
            <a:off x="4800600" y="3063240"/>
            <a:ext cx="2971800" cy="1005840"/>
          </a:xfrm>
          <a:prstGeom prst="rect">
            <a:avLst/>
          </a:prstGeom>
          <a:noFill/>
          <a:ln/>
        </p:spPr>
        <p:txBody>
          <a:bodyPr wrap="square" lIns="0" tIns="0" rIns="0" bIns="0" rtlCol="0" anchor="ctr"/>
          <a:lstStyle/>
          <a:p>
            <a:pPr marL="0" indent="0">
              <a:lnSpc>
                <a:spcPts val="1900"/>
              </a:lnSpc>
              <a:buNone/>
            </a:pPr>
            <a:r>
              <a:rPr lang="en-US" sz="1350" dirty="0">
                <a:solidFill>
                  <a:srgbClr val="2E3F50"/>
                </a:solidFill>
                <a:latin typeface="Calibri" pitchFamily="34" charset="0"/>
                <a:ea typeface="Calibri" pitchFamily="34" charset="-122"/>
                <a:cs typeface="Calibri" pitchFamily="34" charset="-120"/>
              </a:rPr>
              <a:t>rulings so far, so nobody can honestly tell you this question is settled</a:t>
            </a:r>
            <a:endParaRPr lang="en-US" sz="1350" dirty="0"/>
          </a:p>
        </p:txBody>
      </p:sp>
      <p:sp>
        <p:nvSpPr>
          <p:cNvPr id="10" name="Shape 8"/>
          <p:cNvSpPr/>
          <p:nvPr/>
        </p:nvSpPr>
        <p:spPr>
          <a:xfrm>
            <a:off x="8412480" y="1965960"/>
            <a:ext cx="3520440" cy="2240280"/>
          </a:xfrm>
          <a:prstGeom prst="roundRect">
            <a:avLst>
              <a:gd name="adj" fmla="val 244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1" name="Text 9"/>
          <p:cNvSpPr/>
          <p:nvPr/>
        </p:nvSpPr>
        <p:spPr>
          <a:xfrm>
            <a:off x="8686800" y="2148840"/>
            <a:ext cx="2971800" cy="868680"/>
          </a:xfrm>
          <a:prstGeom prst="rect">
            <a:avLst/>
          </a:prstGeom>
          <a:noFill/>
          <a:ln/>
        </p:spPr>
        <p:txBody>
          <a:bodyPr wrap="square" lIns="0" tIns="0" rIns="0" bIns="0" rtlCol="0" anchor="ctr"/>
          <a:lstStyle/>
          <a:p>
            <a:pPr marL="0" indent="0">
              <a:buNone/>
            </a:pPr>
            <a:r>
              <a:rPr lang="en-US" sz="4000" b="1" dirty="0">
                <a:solidFill>
                  <a:srgbClr val="2E7D74"/>
                </a:solidFill>
                <a:latin typeface="Cambria" pitchFamily="34" charset="0"/>
                <a:ea typeface="Cambria" pitchFamily="34" charset="-122"/>
                <a:cs typeface="Cambria" pitchFamily="34" charset="-120"/>
              </a:rPr>
              <a:t>130.380</a:t>
            </a:r>
            <a:endParaRPr lang="en-US" sz="4000" dirty="0"/>
          </a:p>
        </p:txBody>
      </p:sp>
      <p:sp>
        <p:nvSpPr>
          <p:cNvPr id="12" name="Text 10"/>
          <p:cNvSpPr/>
          <p:nvPr/>
        </p:nvSpPr>
        <p:spPr>
          <a:xfrm>
            <a:off x="8686800" y="3063240"/>
            <a:ext cx="2971800" cy="1005840"/>
          </a:xfrm>
          <a:prstGeom prst="rect">
            <a:avLst/>
          </a:prstGeom>
          <a:noFill/>
          <a:ln/>
        </p:spPr>
        <p:txBody>
          <a:bodyPr wrap="square" lIns="0" tIns="0" rIns="0" bIns="0" rtlCol="0" anchor="ctr"/>
          <a:lstStyle/>
          <a:p>
            <a:pPr marL="0" indent="0">
              <a:lnSpc>
                <a:spcPts val="1900"/>
              </a:lnSpc>
              <a:buNone/>
            </a:pPr>
            <a:r>
              <a:rPr lang="en-US" sz="1350" dirty="0">
                <a:solidFill>
                  <a:srgbClr val="2E3F50"/>
                </a:solidFill>
                <a:latin typeface="Calibri" pitchFamily="34" charset="0"/>
                <a:ea typeface="Calibri" pitchFamily="34" charset="-122"/>
                <a:cs typeface="Calibri" pitchFamily="34" charset="-120"/>
              </a:rPr>
              <a:t>the federal rule on SBDC client privacy that applies to us right now, lawsuit or not</a:t>
            </a:r>
            <a:endParaRPr lang="en-US" sz="1350" dirty="0"/>
          </a:p>
        </p:txBody>
      </p:sp>
      <p:sp>
        <p:nvSpPr>
          <p:cNvPr id="13" name="Text 11"/>
          <p:cNvSpPr/>
          <p:nvPr/>
        </p:nvSpPr>
        <p:spPr>
          <a:xfrm>
            <a:off x="640080" y="4617720"/>
            <a:ext cx="10908792" cy="548640"/>
          </a:xfrm>
          <a:prstGeom prst="rect">
            <a:avLst/>
          </a:prstGeom>
          <a:noFill/>
          <a:ln/>
        </p:spPr>
        <p:txBody>
          <a:bodyPr wrap="square" lIns="0" tIns="0" rIns="0" bIns="0" rtlCol="0" anchor="ctr"/>
          <a:lstStyle/>
          <a:p>
            <a:pPr marL="0" indent="0">
              <a:buNone/>
            </a:pPr>
            <a:r>
              <a:rPr lang="en-US" sz="1600" i="1" dirty="0">
                <a:solidFill>
                  <a:srgbClr val="1B2733"/>
                </a:solidFill>
                <a:latin typeface="Calibri" pitchFamily="34" charset="0"/>
                <a:ea typeface="Calibri" pitchFamily="34" charset="-122"/>
                <a:cs typeface="Calibri" pitchFamily="34" charset="-120"/>
              </a:rPr>
              <a:t>Adoption in our network ran ahead of any guidance. Most of us are already using one of these, or sitting in meetings where somebody else is.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FRAMING</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It really comes down to three questions</a:t>
            </a:r>
            <a:endParaRPr lang="en-US" sz="3200" dirty="0"/>
          </a:p>
        </p:txBody>
      </p:sp>
      <p:sp>
        <p:nvSpPr>
          <p:cNvPr id="4" name="Shape 2"/>
          <p:cNvSpPr/>
          <p:nvPr/>
        </p:nvSpPr>
        <p:spPr>
          <a:xfrm>
            <a:off x="640080" y="1828800"/>
            <a:ext cx="10908792" cy="1188720"/>
          </a:xfrm>
          <a:prstGeom prst="roundRect">
            <a:avLst>
              <a:gd name="adj" fmla="val 4615"/>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Shape 3"/>
          <p:cNvSpPr/>
          <p:nvPr/>
        </p:nvSpPr>
        <p:spPr>
          <a:xfrm>
            <a:off x="960120" y="2231136"/>
            <a:ext cx="384048" cy="384048"/>
          </a:xfrm>
          <a:prstGeom prst="ellipse">
            <a:avLst/>
          </a:prstGeom>
          <a:solidFill>
            <a:srgbClr val="2E3F50"/>
          </a:solidFill>
          <a:ln w="12700">
            <a:solidFill>
              <a:srgbClr val="2E3F50"/>
            </a:solidFill>
            <a:prstDash val="solid"/>
          </a:ln>
        </p:spPr>
        <p:txBody>
          <a:bodyPr/>
          <a:lstStyle/>
          <a:p>
            <a:endParaRPr lang="en-US"/>
          </a:p>
        </p:txBody>
      </p:sp>
      <p:sp>
        <p:nvSpPr>
          <p:cNvPr id="6" name="Text 4"/>
          <p:cNvSpPr/>
          <p:nvPr/>
        </p:nvSpPr>
        <p:spPr>
          <a:xfrm>
            <a:off x="960120" y="223113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554480" y="2011680"/>
            <a:ext cx="3017520" cy="365760"/>
          </a:xfrm>
          <a:prstGeom prst="rect">
            <a:avLst/>
          </a:prstGeom>
          <a:noFill/>
          <a:ln/>
        </p:spPr>
        <p:txBody>
          <a:bodyPr wrap="square" lIns="0" tIns="0" rIns="0" bIns="0" rtlCol="0" anchor="ctr"/>
          <a:lstStyle/>
          <a:p>
            <a:pPr marL="0" indent="0">
              <a:buNone/>
            </a:pPr>
            <a:r>
              <a:rPr lang="en-US" sz="1800" b="1" dirty="0">
                <a:solidFill>
                  <a:srgbClr val="1B2733"/>
                </a:solidFill>
                <a:latin typeface="Cambria" pitchFamily="34" charset="0"/>
                <a:ea typeface="Cambria" pitchFamily="34" charset="-122"/>
                <a:cs typeface="Cambria" pitchFamily="34" charset="-120"/>
              </a:rPr>
              <a:t>What gets captured</a:t>
            </a:r>
            <a:endParaRPr lang="en-US" sz="1800" dirty="0"/>
          </a:p>
        </p:txBody>
      </p:sp>
      <p:sp>
        <p:nvSpPr>
          <p:cNvPr id="8" name="Text 6"/>
          <p:cNvSpPr/>
          <p:nvPr/>
        </p:nvSpPr>
        <p:spPr>
          <a:xfrm>
            <a:off x="4663440" y="1975104"/>
            <a:ext cx="6473952" cy="914400"/>
          </a:xfrm>
          <a:prstGeom prst="rect">
            <a:avLst/>
          </a:prstGeom>
          <a:noFill/>
          <a:ln/>
        </p:spPr>
        <p:txBody>
          <a:bodyPr wrap="square" lIns="0" tIns="0" rIns="0" bIns="0" rtlCol="0" anchor="ctr"/>
          <a:lstStyle/>
          <a:p>
            <a:pPr marL="0" indent="0">
              <a:lnSpc>
                <a:spcPts val="1900"/>
              </a:lnSpc>
              <a:buNone/>
            </a:pPr>
            <a:r>
              <a:rPr lang="en-US" sz="1350" dirty="0">
                <a:solidFill>
                  <a:srgbClr val="2E3F50"/>
                </a:solidFill>
                <a:latin typeface="Calibri" pitchFamily="34" charset="0"/>
                <a:ea typeface="Calibri" pitchFamily="34" charset="-122"/>
                <a:cs typeface="Calibri" pitchFamily="34" charset="-120"/>
              </a:rPr>
              <a:t>Audio, video, a verbatim transcript, a voiceprint, the chat, the screen share. Different tools capture different amounts, and the transcript is usually the least of it.</a:t>
            </a:r>
            <a:endParaRPr lang="en-US" sz="1350" dirty="0"/>
          </a:p>
        </p:txBody>
      </p:sp>
      <p:sp>
        <p:nvSpPr>
          <p:cNvPr id="9" name="Shape 7"/>
          <p:cNvSpPr/>
          <p:nvPr/>
        </p:nvSpPr>
        <p:spPr>
          <a:xfrm>
            <a:off x="640080" y="3246120"/>
            <a:ext cx="10908792" cy="1188720"/>
          </a:xfrm>
          <a:prstGeom prst="roundRect">
            <a:avLst>
              <a:gd name="adj" fmla="val 4615"/>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0" name="Shape 8"/>
          <p:cNvSpPr/>
          <p:nvPr/>
        </p:nvSpPr>
        <p:spPr>
          <a:xfrm>
            <a:off x="960120" y="3648456"/>
            <a:ext cx="384048" cy="384048"/>
          </a:xfrm>
          <a:prstGeom prst="ellipse">
            <a:avLst/>
          </a:prstGeom>
          <a:solidFill>
            <a:srgbClr val="2E3F50"/>
          </a:solidFill>
          <a:ln w="12700">
            <a:solidFill>
              <a:srgbClr val="2E3F50"/>
            </a:solidFill>
            <a:prstDash val="solid"/>
          </a:ln>
        </p:spPr>
        <p:txBody>
          <a:bodyPr/>
          <a:lstStyle/>
          <a:p>
            <a:endParaRPr lang="en-US"/>
          </a:p>
        </p:txBody>
      </p:sp>
      <p:sp>
        <p:nvSpPr>
          <p:cNvPr id="11" name="Text 9"/>
          <p:cNvSpPr/>
          <p:nvPr/>
        </p:nvSpPr>
        <p:spPr>
          <a:xfrm>
            <a:off x="960120" y="364845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2" name="Text 10"/>
          <p:cNvSpPr/>
          <p:nvPr/>
        </p:nvSpPr>
        <p:spPr>
          <a:xfrm>
            <a:off x="1554480" y="3429000"/>
            <a:ext cx="3017520" cy="365760"/>
          </a:xfrm>
          <a:prstGeom prst="rect">
            <a:avLst/>
          </a:prstGeom>
          <a:noFill/>
          <a:ln/>
        </p:spPr>
        <p:txBody>
          <a:bodyPr wrap="square" lIns="0" tIns="0" rIns="0" bIns="0" rtlCol="0" anchor="ctr"/>
          <a:lstStyle/>
          <a:p>
            <a:pPr marL="0" indent="0">
              <a:buNone/>
            </a:pPr>
            <a:r>
              <a:rPr lang="en-US" sz="1800" b="1" dirty="0">
                <a:solidFill>
                  <a:srgbClr val="1B2733"/>
                </a:solidFill>
                <a:latin typeface="Cambria" pitchFamily="34" charset="0"/>
                <a:ea typeface="Cambria" pitchFamily="34" charset="-122"/>
                <a:cs typeface="Cambria" pitchFamily="34" charset="-120"/>
              </a:rPr>
              <a:t>Where it goes and who touches it</a:t>
            </a:r>
            <a:endParaRPr lang="en-US" sz="1800" dirty="0"/>
          </a:p>
        </p:txBody>
      </p:sp>
      <p:sp>
        <p:nvSpPr>
          <p:cNvPr id="13" name="Text 11"/>
          <p:cNvSpPr/>
          <p:nvPr/>
        </p:nvSpPr>
        <p:spPr>
          <a:xfrm>
            <a:off x="4663440" y="3392424"/>
            <a:ext cx="6473952" cy="914400"/>
          </a:xfrm>
          <a:prstGeom prst="rect">
            <a:avLst/>
          </a:prstGeom>
          <a:noFill/>
          <a:ln/>
        </p:spPr>
        <p:txBody>
          <a:bodyPr wrap="square" lIns="0" tIns="0" rIns="0" bIns="0" rtlCol="0" anchor="ctr"/>
          <a:lstStyle/>
          <a:p>
            <a:pPr marL="0" indent="0">
              <a:lnSpc>
                <a:spcPts val="1900"/>
              </a:lnSpc>
              <a:buNone/>
            </a:pPr>
            <a:r>
              <a:rPr lang="en-US" sz="1350" dirty="0">
                <a:solidFill>
                  <a:srgbClr val="2E3F50"/>
                </a:solidFill>
                <a:latin typeface="Calibri" pitchFamily="34" charset="0"/>
                <a:ea typeface="Calibri" pitchFamily="34" charset="-122"/>
                <a:cs typeface="Calibri" pitchFamily="34" charset="-120"/>
              </a:rPr>
              <a:t>The vendor, their transcription provider, their model provider, sometimes a human labeling contractor. Every hop is a party to your client's confidential conversation.</a:t>
            </a:r>
            <a:endParaRPr lang="en-US" sz="1350" dirty="0"/>
          </a:p>
        </p:txBody>
      </p:sp>
      <p:sp>
        <p:nvSpPr>
          <p:cNvPr id="14" name="Shape 12"/>
          <p:cNvSpPr/>
          <p:nvPr/>
        </p:nvSpPr>
        <p:spPr>
          <a:xfrm>
            <a:off x="640080" y="4663440"/>
            <a:ext cx="10908792" cy="1188720"/>
          </a:xfrm>
          <a:prstGeom prst="roundRect">
            <a:avLst>
              <a:gd name="adj" fmla="val 4615"/>
            </a:avLst>
          </a:prstGeom>
          <a:solidFill>
            <a:srgbClr val="F6EDE2"/>
          </a:solidFill>
          <a:ln w="12700">
            <a:solidFill>
              <a:srgbClr val="F6EDE2"/>
            </a:solidFill>
            <a:prstDash val="solid"/>
          </a:ln>
          <a:effectLst>
            <a:outerShdw blurRad="101600" dist="25400" dir="5400000" algn="bl" rotWithShape="0">
              <a:srgbClr val="9AA7B2">
                <a:alpha val="35000"/>
              </a:srgbClr>
            </a:outerShdw>
          </a:effectLst>
        </p:spPr>
        <p:txBody>
          <a:bodyPr/>
          <a:lstStyle/>
          <a:p>
            <a:endParaRPr lang="en-US"/>
          </a:p>
        </p:txBody>
      </p:sp>
      <p:sp>
        <p:nvSpPr>
          <p:cNvPr id="15" name="Shape 13"/>
          <p:cNvSpPr/>
          <p:nvPr/>
        </p:nvSpPr>
        <p:spPr>
          <a:xfrm>
            <a:off x="960120" y="5065776"/>
            <a:ext cx="384048" cy="384048"/>
          </a:xfrm>
          <a:prstGeom prst="ellipse">
            <a:avLst/>
          </a:prstGeom>
          <a:solidFill>
            <a:srgbClr val="C8791F"/>
          </a:solidFill>
          <a:ln w="12700">
            <a:solidFill>
              <a:srgbClr val="C8791F"/>
            </a:solidFill>
            <a:prstDash val="solid"/>
          </a:ln>
        </p:spPr>
        <p:txBody>
          <a:bodyPr/>
          <a:lstStyle/>
          <a:p>
            <a:endParaRPr lang="en-US"/>
          </a:p>
        </p:txBody>
      </p:sp>
      <p:sp>
        <p:nvSpPr>
          <p:cNvPr id="16" name="Text 14"/>
          <p:cNvSpPr/>
          <p:nvPr/>
        </p:nvSpPr>
        <p:spPr>
          <a:xfrm>
            <a:off x="960120" y="506577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7" name="Text 15"/>
          <p:cNvSpPr/>
          <p:nvPr/>
        </p:nvSpPr>
        <p:spPr>
          <a:xfrm>
            <a:off x="1554480" y="4846320"/>
            <a:ext cx="3017520" cy="365760"/>
          </a:xfrm>
          <a:prstGeom prst="rect">
            <a:avLst/>
          </a:prstGeom>
          <a:noFill/>
          <a:ln/>
        </p:spPr>
        <p:txBody>
          <a:bodyPr wrap="square" lIns="0" tIns="0" rIns="0" bIns="0" rtlCol="0" anchor="ctr"/>
          <a:lstStyle/>
          <a:p>
            <a:pPr marL="0" indent="0">
              <a:buNone/>
            </a:pPr>
            <a:r>
              <a:rPr lang="en-US" sz="1800" b="1" dirty="0">
                <a:solidFill>
                  <a:srgbClr val="1B2733"/>
                </a:solidFill>
                <a:latin typeface="Cambria" pitchFamily="34" charset="0"/>
                <a:ea typeface="Cambria" pitchFamily="34" charset="-122"/>
                <a:cs typeface="Cambria" pitchFamily="34" charset="-120"/>
              </a:rPr>
              <a:t>Who in the room actually agreed</a:t>
            </a:r>
            <a:endParaRPr lang="en-US" sz="1800" dirty="0"/>
          </a:p>
        </p:txBody>
      </p:sp>
      <p:sp>
        <p:nvSpPr>
          <p:cNvPr id="18" name="Text 16"/>
          <p:cNvSpPr/>
          <p:nvPr/>
        </p:nvSpPr>
        <p:spPr>
          <a:xfrm>
            <a:off x="4663440" y="4809744"/>
            <a:ext cx="6473952" cy="914400"/>
          </a:xfrm>
          <a:prstGeom prst="rect">
            <a:avLst/>
          </a:prstGeom>
          <a:noFill/>
          <a:ln/>
        </p:spPr>
        <p:txBody>
          <a:bodyPr wrap="square" lIns="0" tIns="0" rIns="0" bIns="0" rtlCol="0" anchor="ctr"/>
          <a:lstStyle/>
          <a:p>
            <a:pPr marL="0" indent="0">
              <a:lnSpc>
                <a:spcPts val="1900"/>
              </a:lnSpc>
              <a:buNone/>
            </a:pPr>
            <a:r>
              <a:rPr lang="en-US" sz="1350" dirty="0">
                <a:solidFill>
                  <a:srgbClr val="2E3F50"/>
                </a:solidFill>
                <a:latin typeface="Calibri" pitchFamily="34" charset="0"/>
                <a:ea typeface="Calibri" pitchFamily="34" charset="-122"/>
                <a:cs typeface="Calibri" pitchFamily="34" charset="-120"/>
              </a:rPr>
              <a:t>You clicked the terms. Your client didn't. Neither did the banker, the accountant, or the partner you invited onto the call.</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WHAT ALREADY APPLIES TO US</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The obligation that makes us different</a:t>
            </a:r>
            <a:endParaRPr lang="en-US" sz="3200" dirty="0"/>
          </a:p>
        </p:txBody>
      </p:sp>
      <p:sp>
        <p:nvSpPr>
          <p:cNvPr id="4" name="Shape 2"/>
          <p:cNvSpPr/>
          <p:nvPr/>
        </p:nvSpPr>
        <p:spPr>
          <a:xfrm>
            <a:off x="640080" y="1783080"/>
            <a:ext cx="6766560" cy="3566160"/>
          </a:xfrm>
          <a:prstGeom prst="roundRect">
            <a:avLst>
              <a:gd name="adj" fmla="val 1538"/>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5" name="Text 3"/>
          <p:cNvSpPr/>
          <p:nvPr/>
        </p:nvSpPr>
        <p:spPr>
          <a:xfrm>
            <a:off x="1005840" y="2011680"/>
            <a:ext cx="6035040" cy="365760"/>
          </a:xfrm>
          <a:prstGeom prst="rect">
            <a:avLst/>
          </a:prstGeom>
          <a:noFill/>
          <a:ln/>
        </p:spPr>
        <p:txBody>
          <a:bodyPr wrap="square" lIns="0" tIns="0" rIns="0" bIns="0" rtlCol="0" anchor="ctr"/>
          <a:lstStyle/>
          <a:p>
            <a:pPr marL="0" indent="0">
              <a:buNone/>
            </a:pPr>
            <a:r>
              <a:rPr lang="en-US" sz="1250" b="1" kern="0" spc="150" dirty="0">
                <a:solidFill>
                  <a:srgbClr val="C8791F"/>
                </a:solidFill>
                <a:latin typeface="Calibri" pitchFamily="34" charset="0"/>
                <a:ea typeface="Calibri" pitchFamily="34" charset="-122"/>
                <a:cs typeface="Calibri" pitchFamily="34" charset="-120"/>
              </a:rPr>
              <a:t>13 CFR 130.380  ·  Client privacy</a:t>
            </a:r>
            <a:endParaRPr lang="en-US" sz="1250" dirty="0"/>
          </a:p>
        </p:txBody>
      </p:sp>
      <p:sp>
        <p:nvSpPr>
          <p:cNvPr id="6" name="Text 4"/>
          <p:cNvSpPr/>
          <p:nvPr/>
        </p:nvSpPr>
        <p:spPr>
          <a:xfrm>
            <a:off x="1005840" y="2468880"/>
            <a:ext cx="6035040" cy="1371600"/>
          </a:xfrm>
          <a:prstGeom prst="rect">
            <a:avLst/>
          </a:prstGeom>
          <a:noFill/>
          <a:ln/>
        </p:spPr>
        <p:txBody>
          <a:bodyPr wrap="square" lIns="0" tIns="0" rIns="0" bIns="0" rtlCol="0" anchor="ctr"/>
          <a:lstStyle/>
          <a:p>
            <a:pPr marL="0" indent="0">
              <a:lnSpc>
                <a:spcPts val="2700"/>
              </a:lnSpc>
              <a:buNone/>
            </a:pPr>
            <a:r>
              <a:rPr lang="en-US" sz="1900" dirty="0">
                <a:solidFill>
                  <a:srgbClr val="FFFFFF"/>
                </a:solidFill>
                <a:latin typeface="Cambria" pitchFamily="34" charset="0"/>
                <a:ea typeface="Cambria" pitchFamily="34" charset="-122"/>
                <a:cs typeface="Cambria" pitchFamily="34" charset="-120"/>
              </a:rPr>
              <a:t>SBDCs, including their contractors and other agents, may not disclose a client's name, address, email address, or telephone number to any person or entity other than the SBDC without the client's consent.</a:t>
            </a:r>
            <a:endParaRPr lang="en-US" sz="1900" dirty="0"/>
          </a:p>
        </p:txBody>
      </p:sp>
      <p:sp>
        <p:nvSpPr>
          <p:cNvPr id="7" name="Text 5"/>
          <p:cNvSpPr/>
          <p:nvPr/>
        </p:nvSpPr>
        <p:spPr>
          <a:xfrm>
            <a:off x="1005840" y="3977640"/>
            <a:ext cx="6035040" cy="731520"/>
          </a:xfrm>
          <a:prstGeom prst="rect">
            <a:avLst/>
          </a:prstGeom>
          <a:noFill/>
          <a:ln/>
        </p:spPr>
        <p:txBody>
          <a:bodyPr wrap="square" lIns="0" tIns="0" rIns="0" bIns="0" rtlCol="0" anchor="ctr"/>
          <a:lstStyle/>
          <a:p>
            <a:pPr marL="0" indent="0">
              <a:lnSpc>
                <a:spcPts val="1900"/>
              </a:lnSpc>
              <a:buNone/>
            </a:pPr>
            <a:r>
              <a:rPr lang="en-US" sz="1300" dirty="0">
                <a:solidFill>
                  <a:srgbClr val="AEBCC7"/>
                </a:solidFill>
                <a:latin typeface="Calibri" pitchFamily="34" charset="0"/>
                <a:ea typeface="Calibri" pitchFamily="34" charset="-122"/>
                <a:cs typeface="Calibri" pitchFamily="34" charset="-120"/>
              </a:rPr>
              <a:t>Narrow exceptions only: a court order in an enforcement action, a financial audit of the center, or SBA surveying clients directly.</a:t>
            </a:r>
            <a:endParaRPr lang="en-US" sz="1300" dirty="0"/>
          </a:p>
        </p:txBody>
      </p:sp>
      <p:sp>
        <p:nvSpPr>
          <p:cNvPr id="8" name="Text 6"/>
          <p:cNvSpPr/>
          <p:nvPr/>
        </p:nvSpPr>
        <p:spPr>
          <a:xfrm>
            <a:off x="1005840" y="4800600"/>
            <a:ext cx="6035040" cy="320040"/>
          </a:xfrm>
          <a:prstGeom prst="rect">
            <a:avLst/>
          </a:prstGeom>
          <a:noFill/>
          <a:ln/>
        </p:spPr>
        <p:txBody>
          <a:bodyPr wrap="square" lIns="0" tIns="0" rIns="0" bIns="0" rtlCol="0" anchor="ctr"/>
          <a:lstStyle/>
          <a:p>
            <a:pPr marL="0" indent="0">
              <a:buNone/>
            </a:pPr>
            <a:r>
              <a:rPr lang="en-US" sz="1050" i="1" dirty="0">
                <a:solidFill>
                  <a:srgbClr val="7E8E9B"/>
                </a:solidFill>
                <a:latin typeface="Calibri" pitchFamily="34" charset="0"/>
                <a:ea typeface="Calibri" pitchFamily="34" charset="-122"/>
                <a:cs typeface="Calibri" pitchFamily="34" charset="-120"/>
              </a:rPr>
              <a:t>Paraphrased. 15 U.S.C. 648(a)(7) is the statute behind it.</a:t>
            </a:r>
            <a:endParaRPr lang="en-US" sz="1050" dirty="0"/>
          </a:p>
        </p:txBody>
      </p:sp>
      <p:sp>
        <p:nvSpPr>
          <p:cNvPr id="9" name="Shape 7"/>
          <p:cNvSpPr/>
          <p:nvPr/>
        </p:nvSpPr>
        <p:spPr>
          <a:xfrm>
            <a:off x="7726680" y="1783080"/>
            <a:ext cx="3822192" cy="1097280"/>
          </a:xfrm>
          <a:prstGeom prst="roundRect">
            <a:avLst>
              <a:gd name="adj" fmla="val 5000"/>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0" name="Text 8"/>
          <p:cNvSpPr/>
          <p:nvPr/>
        </p:nvSpPr>
        <p:spPr>
          <a:xfrm>
            <a:off x="7973568" y="1911096"/>
            <a:ext cx="3383280" cy="292608"/>
          </a:xfrm>
          <a:prstGeom prst="rect">
            <a:avLst/>
          </a:prstGeom>
          <a:noFill/>
          <a:ln/>
        </p:spPr>
        <p:txBody>
          <a:bodyPr wrap="square" lIns="0" tIns="0" rIns="0" bIns="0" rtlCol="0" anchor="ctr"/>
          <a:lstStyle/>
          <a:p>
            <a:pPr marL="0" indent="0">
              <a:buNone/>
            </a:pPr>
            <a:r>
              <a:rPr lang="en-US" sz="1350" b="1" dirty="0">
                <a:solidFill>
                  <a:srgbClr val="C8791F"/>
                </a:solidFill>
                <a:latin typeface="Calibri" pitchFamily="34" charset="0"/>
                <a:ea typeface="Calibri" pitchFamily="34" charset="-122"/>
                <a:cs typeface="Calibri" pitchFamily="34" charset="-120"/>
              </a:rPr>
              <a:t>Contractors are named</a:t>
            </a:r>
            <a:endParaRPr lang="en-US" sz="1350" dirty="0"/>
          </a:p>
        </p:txBody>
      </p:sp>
      <p:sp>
        <p:nvSpPr>
          <p:cNvPr id="11" name="Text 9"/>
          <p:cNvSpPr/>
          <p:nvPr/>
        </p:nvSpPr>
        <p:spPr>
          <a:xfrm>
            <a:off x="7973568" y="2203704"/>
            <a:ext cx="3383280" cy="621792"/>
          </a:xfrm>
          <a:prstGeom prst="rect">
            <a:avLst/>
          </a:prstGeom>
          <a:noFill/>
          <a:ln/>
        </p:spPr>
        <p:txBody>
          <a:bodyPr wrap="square" lIns="0" tIns="0" rIns="0" bIns="0" rtlCol="0" anchor="ctr"/>
          <a:lstStyle/>
          <a:p>
            <a:pPr marL="0" indent="0">
              <a:lnSpc>
                <a:spcPts val="1550"/>
              </a:lnSpc>
              <a:buNone/>
            </a:pPr>
            <a:r>
              <a:rPr lang="en-US" sz="1150" dirty="0">
                <a:solidFill>
                  <a:srgbClr val="2E3F50"/>
                </a:solidFill>
                <a:latin typeface="Calibri" pitchFamily="34" charset="0"/>
                <a:ea typeface="Calibri" pitchFamily="34" charset="-122"/>
                <a:cs typeface="Calibri" pitchFamily="34" charset="-120"/>
              </a:rPr>
              <a:t>Most of our consultants are contractors. The rule reaches them directly, whatever their own business does.</a:t>
            </a:r>
            <a:endParaRPr lang="en-US" sz="1150" dirty="0"/>
          </a:p>
        </p:txBody>
      </p:sp>
      <p:sp>
        <p:nvSpPr>
          <p:cNvPr id="12" name="Shape 10"/>
          <p:cNvSpPr/>
          <p:nvPr/>
        </p:nvSpPr>
        <p:spPr>
          <a:xfrm>
            <a:off x="7726680" y="3008376"/>
            <a:ext cx="3822192" cy="1097280"/>
          </a:xfrm>
          <a:prstGeom prst="roundRect">
            <a:avLst>
              <a:gd name="adj" fmla="val 5000"/>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3" name="Text 11"/>
          <p:cNvSpPr/>
          <p:nvPr/>
        </p:nvSpPr>
        <p:spPr>
          <a:xfrm>
            <a:off x="7973568" y="3136392"/>
            <a:ext cx="3383280" cy="292608"/>
          </a:xfrm>
          <a:prstGeom prst="rect">
            <a:avLst/>
          </a:prstGeom>
          <a:noFill/>
          <a:ln/>
        </p:spPr>
        <p:txBody>
          <a:bodyPr wrap="square" lIns="0" tIns="0" rIns="0" bIns="0" rtlCol="0" anchor="ctr"/>
          <a:lstStyle/>
          <a:p>
            <a:pPr marL="0" indent="0">
              <a:buNone/>
            </a:pPr>
            <a:r>
              <a:rPr lang="en-US" sz="1350" b="1" dirty="0">
                <a:solidFill>
                  <a:srgbClr val="C8791F"/>
                </a:solidFill>
                <a:latin typeface="Calibri" pitchFamily="34" charset="0"/>
                <a:ea typeface="Calibri" pitchFamily="34" charset="-122"/>
                <a:cs typeface="Calibri" pitchFamily="34" charset="-120"/>
              </a:rPr>
              <a:t>A vendor is a third party</a:t>
            </a:r>
            <a:endParaRPr lang="en-US" sz="1350" dirty="0"/>
          </a:p>
        </p:txBody>
      </p:sp>
      <p:sp>
        <p:nvSpPr>
          <p:cNvPr id="14" name="Text 12"/>
          <p:cNvSpPr/>
          <p:nvPr/>
        </p:nvSpPr>
        <p:spPr>
          <a:xfrm>
            <a:off x="7973568" y="3429000"/>
            <a:ext cx="3383280" cy="621792"/>
          </a:xfrm>
          <a:prstGeom prst="rect">
            <a:avLst/>
          </a:prstGeom>
          <a:noFill/>
          <a:ln/>
        </p:spPr>
        <p:txBody>
          <a:bodyPr wrap="square" lIns="0" tIns="0" rIns="0" bIns="0" rtlCol="0" anchor="ctr"/>
          <a:lstStyle/>
          <a:p>
            <a:pPr marL="0" indent="0">
              <a:lnSpc>
                <a:spcPts val="1550"/>
              </a:lnSpc>
              <a:buNone/>
            </a:pPr>
            <a:r>
              <a:rPr lang="en-US" sz="1150" dirty="0">
                <a:solidFill>
                  <a:srgbClr val="2E3F50"/>
                </a:solidFill>
                <a:latin typeface="Calibri" pitchFamily="34" charset="0"/>
                <a:ea typeface="Calibri" pitchFamily="34" charset="-122"/>
                <a:cs typeface="Calibri" pitchFamily="34" charset="-120"/>
              </a:rPr>
              <a:t>A notetaker that stores and processes the conversation is an entity other than the SBDC.</a:t>
            </a:r>
            <a:endParaRPr lang="en-US" sz="1150" dirty="0"/>
          </a:p>
        </p:txBody>
      </p:sp>
      <p:sp>
        <p:nvSpPr>
          <p:cNvPr id="15" name="Shape 13"/>
          <p:cNvSpPr/>
          <p:nvPr/>
        </p:nvSpPr>
        <p:spPr>
          <a:xfrm>
            <a:off x="7726680" y="4233672"/>
            <a:ext cx="3822192" cy="1097280"/>
          </a:xfrm>
          <a:prstGeom prst="roundRect">
            <a:avLst>
              <a:gd name="adj" fmla="val 5000"/>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6" name="Text 14"/>
          <p:cNvSpPr/>
          <p:nvPr/>
        </p:nvSpPr>
        <p:spPr>
          <a:xfrm>
            <a:off x="7973568" y="4361688"/>
            <a:ext cx="3383280" cy="292608"/>
          </a:xfrm>
          <a:prstGeom prst="rect">
            <a:avLst/>
          </a:prstGeom>
          <a:noFill/>
          <a:ln/>
        </p:spPr>
        <p:txBody>
          <a:bodyPr wrap="square" lIns="0" tIns="0" rIns="0" bIns="0" rtlCol="0" anchor="ctr"/>
          <a:lstStyle/>
          <a:p>
            <a:pPr marL="0" indent="0">
              <a:buNone/>
            </a:pPr>
            <a:r>
              <a:rPr lang="en-US" sz="1350" b="1" dirty="0">
                <a:solidFill>
                  <a:srgbClr val="C8791F"/>
                </a:solidFill>
                <a:latin typeface="Calibri" pitchFamily="34" charset="0"/>
                <a:ea typeface="Calibri" pitchFamily="34" charset="-122"/>
                <a:cs typeface="Calibri" pitchFamily="34" charset="-120"/>
              </a:rPr>
              <a:t>Consent is the hinge</a:t>
            </a:r>
            <a:endParaRPr lang="en-US" sz="1350" dirty="0"/>
          </a:p>
        </p:txBody>
      </p:sp>
      <p:sp>
        <p:nvSpPr>
          <p:cNvPr id="17" name="Text 15"/>
          <p:cNvSpPr/>
          <p:nvPr/>
        </p:nvSpPr>
        <p:spPr>
          <a:xfrm>
            <a:off x="7973568" y="4654296"/>
            <a:ext cx="3383280" cy="621792"/>
          </a:xfrm>
          <a:prstGeom prst="rect">
            <a:avLst/>
          </a:prstGeom>
          <a:noFill/>
          <a:ln/>
        </p:spPr>
        <p:txBody>
          <a:bodyPr wrap="square" lIns="0" tIns="0" rIns="0" bIns="0" rtlCol="0" anchor="ctr"/>
          <a:lstStyle/>
          <a:p>
            <a:pPr marL="0" indent="0">
              <a:lnSpc>
                <a:spcPts val="1550"/>
              </a:lnSpc>
              <a:buNone/>
            </a:pPr>
            <a:r>
              <a:rPr lang="en-US" sz="1150" dirty="0">
                <a:solidFill>
                  <a:srgbClr val="2E3F50"/>
                </a:solidFill>
                <a:latin typeface="Calibri" pitchFamily="34" charset="0"/>
                <a:ea typeface="Calibri" pitchFamily="34" charset="-122"/>
                <a:cs typeface="Calibri" pitchFamily="34" charset="-120"/>
              </a:rPr>
              <a:t>The rule doesn't ban much. It conditions almost everything on the client agreeing first.</a:t>
            </a:r>
            <a:endParaRPr lang="en-US" sz="1150" dirty="0"/>
          </a:p>
        </p:txBody>
      </p:sp>
      <p:sp>
        <p:nvSpPr>
          <p:cNvPr id="18" name="Text 16"/>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The regulation names contact data specifically. Cooperative agreement language on client information is broader, and varies by host.</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LEGAL BASELINE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Consent: what Minnesota law says, and where it stops</a:t>
            </a:r>
            <a:endParaRPr lang="en-US" sz="3200" dirty="0"/>
          </a:p>
        </p:txBody>
      </p:sp>
      <p:sp>
        <p:nvSpPr>
          <p:cNvPr id="4" name="Shape 2"/>
          <p:cNvSpPr/>
          <p:nvPr/>
        </p:nvSpPr>
        <p:spPr>
          <a:xfrm>
            <a:off x="640080" y="1828800"/>
            <a:ext cx="5394960" cy="3520440"/>
          </a:xfrm>
          <a:prstGeom prst="roundRect">
            <a:avLst>
              <a:gd name="adj" fmla="val 1558"/>
            </a:avLst>
          </a:prstGeom>
          <a:solidFill>
            <a:srgbClr val="E7F0EE"/>
          </a:solidFill>
          <a:ln w="12700">
            <a:solidFill>
              <a:srgbClr val="E7F0EE"/>
            </a:solidFill>
            <a:prstDash val="solid"/>
          </a:ln>
          <a:effectLst>
            <a:outerShdw blurRad="101600" dist="25400" dir="5400000" algn="bl" rotWithShape="0">
              <a:srgbClr val="9AA7B2">
                <a:alpha val="35000"/>
              </a:srgbClr>
            </a:outerShdw>
          </a:effectLst>
        </p:spPr>
        <p:txBody>
          <a:bodyPr/>
          <a:lstStyle/>
          <a:p>
            <a:endParaRPr lang="en-US"/>
          </a:p>
        </p:txBody>
      </p:sp>
      <p:sp>
        <p:nvSpPr>
          <p:cNvPr id="5" name="Text 3"/>
          <p:cNvSpPr/>
          <p:nvPr/>
        </p:nvSpPr>
        <p:spPr>
          <a:xfrm>
            <a:off x="960120" y="2029968"/>
            <a:ext cx="4754880" cy="365760"/>
          </a:xfrm>
          <a:prstGeom prst="rect">
            <a:avLst/>
          </a:prstGeom>
          <a:noFill/>
          <a:ln/>
        </p:spPr>
        <p:txBody>
          <a:bodyPr wrap="square" lIns="0" tIns="0" rIns="0" bIns="0" rtlCol="0" anchor="ctr"/>
          <a:lstStyle/>
          <a:p>
            <a:pPr marL="0" indent="0">
              <a:buNone/>
            </a:pPr>
            <a:r>
              <a:rPr lang="en-US" sz="1900" b="1" dirty="0">
                <a:solidFill>
                  <a:srgbClr val="2E7D74"/>
                </a:solidFill>
                <a:latin typeface="Cambria" pitchFamily="34" charset="0"/>
                <a:ea typeface="Cambria" pitchFamily="34" charset="-122"/>
                <a:cs typeface="Cambria" pitchFamily="34" charset="-120"/>
              </a:rPr>
              <a:t>What the law here allows</a:t>
            </a:r>
            <a:endParaRPr lang="en-US" sz="1900" dirty="0"/>
          </a:p>
        </p:txBody>
      </p:sp>
      <p:sp>
        <p:nvSpPr>
          <p:cNvPr id="6" name="Text 4"/>
          <p:cNvSpPr/>
          <p:nvPr/>
        </p:nvSpPr>
        <p:spPr>
          <a:xfrm>
            <a:off x="960120" y="2514600"/>
            <a:ext cx="4754880" cy="2651760"/>
          </a:xfrm>
          <a:prstGeom prst="rect">
            <a:avLst/>
          </a:prstGeom>
          <a:noFill/>
          <a:ln/>
        </p:spPr>
        <p:txBody>
          <a:bodyPr wrap="square" lIns="0" tIns="0" rIns="0" bIns="0" rtlCol="0" anchor="ctr"/>
          <a:lstStyle/>
          <a:p>
            <a:pPr marL="342900" indent="-342900">
              <a:lnSpc>
                <a:spcPts val="1900"/>
              </a:lnSpc>
              <a:spcAft>
                <a:spcPts val="1000"/>
              </a:spcAft>
              <a:buSzPct val="100000"/>
              <a:buChar char="•"/>
            </a:pPr>
            <a:r>
              <a:rPr lang="en-US" sz="1350" dirty="0">
                <a:solidFill>
                  <a:srgbClr val="2E3F50"/>
                </a:solidFill>
                <a:latin typeface="Calibri" pitchFamily="34" charset="0"/>
                <a:ea typeface="Calibri" pitchFamily="34" charset="-122"/>
                <a:cs typeface="Calibri" pitchFamily="34" charset="-120"/>
              </a:rPr>
              <a:t>Minnesota and North Dakota are one-party consent states. If you're on the call, you can lawfully record it.</a:t>
            </a:r>
            <a:endParaRPr lang="en-US" sz="1350" dirty="0"/>
          </a:p>
          <a:p>
            <a:pPr marL="342900" indent="-342900">
              <a:lnSpc>
                <a:spcPts val="1900"/>
              </a:lnSpc>
              <a:spcAft>
                <a:spcPts val="1000"/>
              </a:spcAft>
              <a:buSzPct val="100000"/>
              <a:buChar char="•"/>
            </a:pPr>
            <a:r>
              <a:rPr lang="en-US" sz="1350" dirty="0">
                <a:solidFill>
                  <a:srgbClr val="2E3F50"/>
                </a:solidFill>
                <a:latin typeface="Calibri" pitchFamily="34" charset="0"/>
                <a:ea typeface="Calibri" pitchFamily="34" charset="-122"/>
                <a:cs typeface="Calibri" pitchFamily="34" charset="-120"/>
              </a:rPr>
              <a:t>No separate notice requirement in state statute for a participant recording their own conversation.</a:t>
            </a:r>
            <a:endParaRPr lang="en-US" sz="1350" dirty="0"/>
          </a:p>
          <a:p>
            <a:pPr marL="342900" indent="-342900">
              <a:lnSpc>
                <a:spcPts val="1900"/>
              </a:lnSpc>
              <a:spcAft>
                <a:spcPts val="1000"/>
              </a:spcAft>
              <a:buSzPct val="100000"/>
              <a:buChar char="•"/>
            </a:pPr>
            <a:r>
              <a:rPr lang="en-US" sz="1350" dirty="0">
                <a:solidFill>
                  <a:srgbClr val="2E3F50"/>
                </a:solidFill>
                <a:latin typeface="Calibri" pitchFamily="34" charset="0"/>
                <a:ea typeface="Calibri" pitchFamily="34" charset="-122"/>
                <a:cs typeface="Calibri" pitchFamily="34" charset="-120"/>
              </a:rPr>
              <a:t>For most of our internal and in-state client meetings, recording is legal on its face.</a:t>
            </a:r>
            <a:endParaRPr lang="en-US" sz="1350" dirty="0"/>
          </a:p>
        </p:txBody>
      </p:sp>
      <p:sp>
        <p:nvSpPr>
          <p:cNvPr id="7" name="Shape 5"/>
          <p:cNvSpPr/>
          <p:nvPr/>
        </p:nvSpPr>
        <p:spPr>
          <a:xfrm>
            <a:off x="6355080" y="1828800"/>
            <a:ext cx="5193792" cy="3520440"/>
          </a:xfrm>
          <a:prstGeom prst="roundRect">
            <a:avLst>
              <a:gd name="adj" fmla="val 1558"/>
            </a:avLst>
          </a:prstGeom>
          <a:solidFill>
            <a:srgbClr val="F7E9E7"/>
          </a:solidFill>
          <a:ln w="12700">
            <a:solidFill>
              <a:srgbClr val="F7E9E7"/>
            </a:solidFill>
            <a:prstDash val="solid"/>
          </a:ln>
          <a:effectLst>
            <a:outerShdw blurRad="101600" dist="25400" dir="5400000" algn="bl" rotWithShape="0">
              <a:srgbClr val="9AA7B2">
                <a:alpha val="35000"/>
              </a:srgbClr>
            </a:outerShdw>
          </a:effectLst>
        </p:spPr>
        <p:txBody>
          <a:bodyPr/>
          <a:lstStyle/>
          <a:p>
            <a:endParaRPr lang="en-US"/>
          </a:p>
        </p:txBody>
      </p:sp>
      <p:sp>
        <p:nvSpPr>
          <p:cNvPr id="8" name="Text 6"/>
          <p:cNvSpPr/>
          <p:nvPr/>
        </p:nvSpPr>
        <p:spPr>
          <a:xfrm>
            <a:off x="6675120" y="2029968"/>
            <a:ext cx="4572000" cy="365760"/>
          </a:xfrm>
          <a:prstGeom prst="rect">
            <a:avLst/>
          </a:prstGeom>
          <a:noFill/>
          <a:ln/>
        </p:spPr>
        <p:txBody>
          <a:bodyPr wrap="square" lIns="0" tIns="0" rIns="0" bIns="0" rtlCol="0" anchor="ctr"/>
          <a:lstStyle/>
          <a:p>
            <a:pPr marL="0" indent="0">
              <a:buNone/>
            </a:pPr>
            <a:r>
              <a:rPr lang="en-US" sz="1900" b="1" dirty="0">
                <a:solidFill>
                  <a:srgbClr val="A8352C"/>
                </a:solidFill>
                <a:latin typeface="Cambria" pitchFamily="34" charset="0"/>
                <a:ea typeface="Cambria" pitchFamily="34" charset="-122"/>
                <a:cs typeface="Cambria" pitchFamily="34" charset="-120"/>
              </a:rPr>
              <a:t>What that doesn't cover</a:t>
            </a:r>
            <a:endParaRPr lang="en-US" sz="1900" dirty="0"/>
          </a:p>
        </p:txBody>
      </p:sp>
      <p:sp>
        <p:nvSpPr>
          <p:cNvPr id="9" name="Text 7"/>
          <p:cNvSpPr/>
          <p:nvPr/>
        </p:nvSpPr>
        <p:spPr>
          <a:xfrm>
            <a:off x="6675120" y="2514600"/>
            <a:ext cx="4572000" cy="265176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250" dirty="0">
                <a:solidFill>
                  <a:srgbClr val="2E3F50"/>
                </a:solidFill>
                <a:latin typeface="Calibri" pitchFamily="34" charset="0"/>
                <a:ea typeface="Calibri" pitchFamily="34" charset="-122"/>
                <a:cs typeface="Calibri" pitchFamily="34" charset="-120"/>
              </a:rPr>
              <a:t>Participants sitting in all-party consent states. California and Illinois are the ones driving the current litigation.</a:t>
            </a:r>
            <a:endParaRPr lang="en-US" sz="1250" dirty="0"/>
          </a:p>
          <a:p>
            <a:pPr marL="342900" indent="-342900">
              <a:lnSpc>
                <a:spcPts val="1700"/>
              </a:lnSpc>
              <a:spcAft>
                <a:spcPts val="700"/>
              </a:spcAft>
              <a:buSzPct val="100000"/>
              <a:buChar char="•"/>
            </a:pPr>
            <a:r>
              <a:rPr lang="en-US" sz="1250" dirty="0">
                <a:solidFill>
                  <a:srgbClr val="2E3F50"/>
                </a:solidFill>
                <a:latin typeface="Calibri" pitchFamily="34" charset="0"/>
                <a:ea typeface="Calibri" pitchFamily="34" charset="-122"/>
                <a:cs typeface="Calibri" pitchFamily="34" charset="-120"/>
              </a:rPr>
              <a:t>Illinois biometric law, which treats a voiceprint as its own protected thing.</a:t>
            </a:r>
            <a:endParaRPr lang="en-US" sz="1250" dirty="0"/>
          </a:p>
          <a:p>
            <a:pPr marL="342900" indent="-342900">
              <a:lnSpc>
                <a:spcPts val="1700"/>
              </a:lnSpc>
              <a:spcAft>
                <a:spcPts val="700"/>
              </a:spcAft>
              <a:buSzPct val="100000"/>
              <a:buChar char="•"/>
            </a:pPr>
            <a:r>
              <a:rPr lang="en-US" sz="1250" dirty="0">
                <a:solidFill>
                  <a:srgbClr val="2E3F50"/>
                </a:solidFill>
                <a:latin typeface="Calibri" pitchFamily="34" charset="0"/>
                <a:ea typeface="Calibri" pitchFamily="34" charset="-122"/>
                <a:cs typeface="Calibri" pitchFamily="34" charset="-120"/>
              </a:rPr>
              <a:t>The vendor's terms, which your client never accepted.</a:t>
            </a:r>
            <a:endParaRPr lang="en-US" sz="1250" dirty="0"/>
          </a:p>
          <a:p>
            <a:pPr marL="342900" indent="-342900">
              <a:lnSpc>
                <a:spcPts val="1700"/>
              </a:lnSpc>
              <a:spcAft>
                <a:spcPts val="700"/>
              </a:spcAft>
              <a:buSzPct val="100000"/>
              <a:buChar char="•"/>
            </a:pPr>
            <a:r>
              <a:rPr lang="en-US" sz="1250" dirty="0">
                <a:solidFill>
                  <a:srgbClr val="2E3F50"/>
                </a:solidFill>
                <a:latin typeface="Calibri" pitchFamily="34" charset="0"/>
                <a:ea typeface="Calibri" pitchFamily="34" charset="-122"/>
                <a:cs typeface="Calibri" pitchFamily="34" charset="-120"/>
              </a:rPr>
              <a:t>Your host institution's policy, which may be stricter than the law.</a:t>
            </a:r>
            <a:endParaRPr lang="en-US" sz="1250" dirty="0"/>
          </a:p>
          <a:p>
            <a:pPr marL="342900" indent="-342900">
              <a:lnSpc>
                <a:spcPts val="1700"/>
              </a:lnSpc>
              <a:spcAft>
                <a:spcPts val="700"/>
              </a:spcAft>
              <a:buSzPct val="100000"/>
              <a:buChar char="•"/>
            </a:pPr>
            <a:r>
              <a:rPr lang="en-US" sz="1250" dirty="0">
                <a:solidFill>
                  <a:srgbClr val="2E3F50"/>
                </a:solidFill>
                <a:latin typeface="Calibri" pitchFamily="34" charset="0"/>
                <a:ea typeface="Calibri" pitchFamily="34" charset="-122"/>
                <a:cs typeface="Calibri" pitchFamily="34" charset="-120"/>
              </a:rPr>
              <a:t>What the client expected when they told you the hard truth about their finances.</a:t>
            </a:r>
            <a:endParaRPr lang="en-US" sz="1250" dirty="0"/>
          </a:p>
        </p:txBody>
      </p:sp>
      <p:sp>
        <p:nvSpPr>
          <p:cNvPr id="10" name="Text 8"/>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Legal and appropriate are different tests. Our confidentiality obligation is the stricter of the two.</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LITIGATION</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The case everyone in this category is watching</a:t>
            </a:r>
            <a:endParaRPr lang="en-US" sz="3200" dirty="0"/>
          </a:p>
        </p:txBody>
      </p:sp>
      <p:sp>
        <p:nvSpPr>
          <p:cNvPr id="4" name="Text 2"/>
          <p:cNvSpPr/>
          <p:nvPr/>
        </p:nvSpPr>
        <p:spPr>
          <a:xfrm>
            <a:off x="640080" y="1417320"/>
            <a:ext cx="10908792" cy="320040"/>
          </a:xfrm>
          <a:prstGeom prst="rect">
            <a:avLst/>
          </a:prstGeom>
          <a:noFill/>
          <a:ln/>
        </p:spPr>
        <p:txBody>
          <a:bodyPr wrap="square" lIns="0" tIns="0" rIns="0" bIns="0" rtlCol="0" anchor="ctr"/>
          <a:lstStyle/>
          <a:p>
            <a:pPr marL="0" indent="0">
              <a:buNone/>
            </a:pPr>
            <a:r>
              <a:rPr lang="en-US" sz="1400" i="1" dirty="0">
                <a:solidFill>
                  <a:srgbClr val="5B6B7A"/>
                </a:solidFill>
                <a:latin typeface="Calibri" pitchFamily="34" charset="0"/>
                <a:ea typeface="Calibri" pitchFamily="34" charset="-122"/>
                <a:cs typeface="Calibri" pitchFamily="34" charset="-120"/>
              </a:rPr>
              <a:t>In re Otter.AI Privacy Litigation, No. 5:25-cv-06911 (N.D. Cal.), Judge Eumi K. Lee</a:t>
            </a:r>
            <a:endParaRPr lang="en-US" sz="1400" dirty="0"/>
          </a:p>
        </p:txBody>
      </p:sp>
      <p:sp>
        <p:nvSpPr>
          <p:cNvPr id="5" name="Shape 3"/>
          <p:cNvSpPr/>
          <p:nvPr/>
        </p:nvSpPr>
        <p:spPr>
          <a:xfrm>
            <a:off x="640080" y="1965960"/>
            <a:ext cx="2514600" cy="2286000"/>
          </a:xfrm>
          <a:prstGeom prst="roundRect">
            <a:avLst>
              <a:gd name="adj" fmla="val 2400"/>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877824" y="2148840"/>
            <a:ext cx="2057400" cy="457200"/>
          </a:xfrm>
          <a:prstGeom prst="rect">
            <a:avLst/>
          </a:prstGeom>
          <a:noFill/>
          <a:ln/>
        </p:spPr>
        <p:txBody>
          <a:bodyPr wrap="square" lIns="0" tIns="0" rIns="0" bIns="0" rtlCol="0" anchor="ctr"/>
          <a:lstStyle/>
          <a:p>
            <a:pPr marL="0" indent="0">
              <a:buNone/>
            </a:pPr>
            <a:r>
              <a:rPr lang="en-US" sz="1250" b="1" kern="0" spc="100" dirty="0">
                <a:solidFill>
                  <a:srgbClr val="2E3F50"/>
                </a:solidFill>
                <a:latin typeface="Calibri" pitchFamily="34" charset="0"/>
                <a:ea typeface="Calibri" pitchFamily="34" charset="-122"/>
                <a:cs typeface="Calibri" pitchFamily="34" charset="-120"/>
              </a:rPr>
              <a:t>Aug to Sep 2025</a:t>
            </a:r>
            <a:endParaRPr lang="en-US" sz="1250" dirty="0"/>
          </a:p>
        </p:txBody>
      </p:sp>
      <p:sp>
        <p:nvSpPr>
          <p:cNvPr id="7" name="Text 5"/>
          <p:cNvSpPr/>
          <p:nvPr/>
        </p:nvSpPr>
        <p:spPr>
          <a:xfrm>
            <a:off x="877824" y="2651760"/>
            <a:ext cx="2057400" cy="14630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Four class actions filed. The lead plaintiff was never an Otter user. He was recorded because someone else on a sales call was running it.</a:t>
            </a:r>
            <a:endParaRPr lang="en-US" sz="1250" dirty="0"/>
          </a:p>
        </p:txBody>
      </p:sp>
      <p:sp>
        <p:nvSpPr>
          <p:cNvPr id="8" name="Shape 6"/>
          <p:cNvSpPr/>
          <p:nvPr/>
        </p:nvSpPr>
        <p:spPr>
          <a:xfrm>
            <a:off x="3438144" y="1965960"/>
            <a:ext cx="2514600" cy="2286000"/>
          </a:xfrm>
          <a:prstGeom prst="roundRect">
            <a:avLst>
              <a:gd name="adj" fmla="val 2400"/>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9" name="Text 7"/>
          <p:cNvSpPr/>
          <p:nvPr/>
        </p:nvSpPr>
        <p:spPr>
          <a:xfrm>
            <a:off x="3675888" y="2148840"/>
            <a:ext cx="2057400" cy="457200"/>
          </a:xfrm>
          <a:prstGeom prst="rect">
            <a:avLst/>
          </a:prstGeom>
          <a:noFill/>
          <a:ln/>
        </p:spPr>
        <p:txBody>
          <a:bodyPr wrap="square" lIns="0" tIns="0" rIns="0" bIns="0" rtlCol="0" anchor="ctr"/>
          <a:lstStyle/>
          <a:p>
            <a:pPr marL="0" indent="0">
              <a:buNone/>
            </a:pPr>
            <a:r>
              <a:rPr lang="en-US" sz="1250" b="1" kern="0" spc="100" dirty="0">
                <a:solidFill>
                  <a:srgbClr val="2E3F50"/>
                </a:solidFill>
                <a:latin typeface="Calibri" pitchFamily="34" charset="0"/>
                <a:ea typeface="Calibri" pitchFamily="34" charset="-122"/>
                <a:cs typeface="Calibri" pitchFamily="34" charset="-120"/>
              </a:rPr>
              <a:t>Oct to Dec 2025</a:t>
            </a:r>
            <a:endParaRPr lang="en-US" sz="1250" dirty="0"/>
          </a:p>
        </p:txBody>
      </p:sp>
      <p:sp>
        <p:nvSpPr>
          <p:cNvPr id="10" name="Text 8"/>
          <p:cNvSpPr/>
          <p:nvPr/>
        </p:nvSpPr>
        <p:spPr>
          <a:xfrm>
            <a:off x="3675888" y="2651760"/>
            <a:ext cx="2057400" cy="14630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Cases consolidated. Consolidated complaint alleges recording without all-party consent and use of the content to train Otter's models.</a:t>
            </a:r>
            <a:endParaRPr lang="en-US" sz="1250" dirty="0"/>
          </a:p>
        </p:txBody>
      </p:sp>
      <p:sp>
        <p:nvSpPr>
          <p:cNvPr id="11" name="Shape 9"/>
          <p:cNvSpPr/>
          <p:nvPr/>
        </p:nvSpPr>
        <p:spPr>
          <a:xfrm>
            <a:off x="6236208" y="1965960"/>
            <a:ext cx="2514600" cy="2286000"/>
          </a:xfrm>
          <a:prstGeom prst="roundRect">
            <a:avLst>
              <a:gd name="adj" fmla="val 2400"/>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2" name="Text 10"/>
          <p:cNvSpPr/>
          <p:nvPr/>
        </p:nvSpPr>
        <p:spPr>
          <a:xfrm>
            <a:off x="6473952" y="2148840"/>
            <a:ext cx="2057400" cy="457200"/>
          </a:xfrm>
          <a:prstGeom prst="rect">
            <a:avLst/>
          </a:prstGeom>
          <a:noFill/>
          <a:ln/>
        </p:spPr>
        <p:txBody>
          <a:bodyPr wrap="square" lIns="0" tIns="0" rIns="0" bIns="0" rtlCol="0" anchor="ctr"/>
          <a:lstStyle/>
          <a:p>
            <a:pPr marL="0" indent="0">
              <a:buNone/>
            </a:pPr>
            <a:r>
              <a:rPr lang="en-US" sz="1250" b="1" kern="0" spc="100" dirty="0">
                <a:solidFill>
                  <a:srgbClr val="2E3F50"/>
                </a:solidFill>
                <a:latin typeface="Calibri" pitchFamily="34" charset="0"/>
                <a:ea typeface="Calibri" pitchFamily="34" charset="-122"/>
                <a:cs typeface="Calibri" pitchFamily="34" charset="-120"/>
              </a:rPr>
              <a:t>Jan to May 2026</a:t>
            </a:r>
            <a:endParaRPr lang="en-US" sz="1250" dirty="0"/>
          </a:p>
        </p:txBody>
      </p:sp>
      <p:sp>
        <p:nvSpPr>
          <p:cNvPr id="13" name="Text 11"/>
          <p:cNvSpPr/>
          <p:nvPr/>
        </p:nvSpPr>
        <p:spPr>
          <a:xfrm>
            <a:off x="6473952" y="2651760"/>
            <a:ext cx="2057400" cy="14630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Otter moves to dismiss, denying any interception occurred. Fully briefed and argued in San Jose.</a:t>
            </a:r>
            <a:endParaRPr lang="en-US" sz="1250" dirty="0"/>
          </a:p>
        </p:txBody>
      </p:sp>
      <p:sp>
        <p:nvSpPr>
          <p:cNvPr id="14" name="Shape 12"/>
          <p:cNvSpPr/>
          <p:nvPr/>
        </p:nvSpPr>
        <p:spPr>
          <a:xfrm>
            <a:off x="9034272" y="1965960"/>
            <a:ext cx="2514600" cy="2286000"/>
          </a:xfrm>
          <a:prstGeom prst="roundRect">
            <a:avLst>
              <a:gd name="adj" fmla="val 2400"/>
            </a:avLst>
          </a:prstGeom>
          <a:solidFill>
            <a:srgbClr val="F6EDE2"/>
          </a:solidFill>
          <a:ln w="12700">
            <a:solidFill>
              <a:srgbClr val="F6EDE2"/>
            </a:solidFill>
            <a:prstDash val="solid"/>
          </a:ln>
          <a:effectLst>
            <a:outerShdw blurRad="101600" dist="25400" dir="5400000" algn="bl" rotWithShape="0">
              <a:srgbClr val="9AA7B2">
                <a:alpha val="35000"/>
              </a:srgbClr>
            </a:outerShdw>
          </a:effectLst>
        </p:spPr>
        <p:txBody>
          <a:bodyPr/>
          <a:lstStyle/>
          <a:p>
            <a:endParaRPr lang="en-US"/>
          </a:p>
        </p:txBody>
      </p:sp>
      <p:sp>
        <p:nvSpPr>
          <p:cNvPr id="15" name="Text 13"/>
          <p:cNvSpPr/>
          <p:nvPr/>
        </p:nvSpPr>
        <p:spPr>
          <a:xfrm>
            <a:off x="9272016" y="2148840"/>
            <a:ext cx="2057400" cy="457200"/>
          </a:xfrm>
          <a:prstGeom prst="rect">
            <a:avLst/>
          </a:prstGeom>
          <a:noFill/>
          <a:ln/>
        </p:spPr>
        <p:txBody>
          <a:bodyPr wrap="square" lIns="0" tIns="0" rIns="0" bIns="0" rtlCol="0" anchor="ctr"/>
          <a:lstStyle/>
          <a:p>
            <a:pPr marL="0" indent="0">
              <a:buNone/>
            </a:pPr>
            <a:r>
              <a:rPr lang="en-US" sz="1250" b="1" kern="0" spc="100" dirty="0">
                <a:solidFill>
                  <a:srgbClr val="C8791F"/>
                </a:solidFill>
                <a:latin typeface="Calibri" pitchFamily="34" charset="0"/>
                <a:ea typeface="Calibri" pitchFamily="34" charset="-122"/>
                <a:cs typeface="Calibri" pitchFamily="34" charset="-120"/>
              </a:rPr>
              <a:t>August 2026</a:t>
            </a:r>
            <a:endParaRPr lang="en-US" sz="1250" dirty="0"/>
          </a:p>
        </p:txBody>
      </p:sp>
      <p:sp>
        <p:nvSpPr>
          <p:cNvPr id="16" name="Text 14"/>
          <p:cNvSpPr/>
          <p:nvPr/>
        </p:nvSpPr>
        <p:spPr>
          <a:xfrm>
            <a:off x="9272016" y="2651760"/>
            <a:ext cx="2057400" cy="14630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No ruling. No certified class, no settlement, no finding either way.</a:t>
            </a:r>
            <a:endParaRPr lang="en-US" sz="1250" dirty="0"/>
          </a:p>
        </p:txBody>
      </p:sp>
      <p:sp>
        <p:nvSpPr>
          <p:cNvPr id="17" name="Shape 15"/>
          <p:cNvSpPr/>
          <p:nvPr/>
        </p:nvSpPr>
        <p:spPr>
          <a:xfrm>
            <a:off x="640080" y="4572000"/>
            <a:ext cx="10908792" cy="1234440"/>
          </a:xfrm>
          <a:prstGeom prst="roundRect">
            <a:avLst>
              <a:gd name="adj" fmla="val 4444"/>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18" name="Text 16"/>
          <p:cNvSpPr/>
          <p:nvPr/>
        </p:nvSpPr>
        <p:spPr>
          <a:xfrm>
            <a:off x="1005840" y="4754880"/>
            <a:ext cx="6263640" cy="868680"/>
          </a:xfrm>
          <a:prstGeom prst="rect">
            <a:avLst/>
          </a:prstGeom>
          <a:noFill/>
          <a:ln/>
        </p:spPr>
        <p:txBody>
          <a:bodyPr wrap="square" lIns="0" tIns="0" rIns="0" bIns="0" rtlCol="0" anchor="ctr"/>
          <a:lstStyle/>
          <a:p>
            <a:pPr marL="0" indent="0">
              <a:lnSpc>
                <a:spcPts val="1900"/>
              </a:lnSpc>
              <a:buNone/>
            </a:pPr>
            <a:r>
              <a:rPr lang="en-US" sz="1350" dirty="0">
                <a:solidFill>
                  <a:srgbClr val="FFFFFF"/>
                </a:solidFill>
                <a:latin typeface="Calibri" pitchFamily="34" charset="0"/>
                <a:ea typeface="Calibri" pitchFamily="34" charset="-122"/>
                <a:cs typeface="Calibri" pitchFamily="34" charset="-120"/>
              </a:rPr>
              <a:t>Claims include the federal Wiretap Act, the California Invasion of Privacy Act, the Computer Fraud and Abuse Act, and the Illinois biometric privacy statute.</a:t>
            </a:r>
            <a:endParaRPr lang="en-US" sz="1350" dirty="0"/>
          </a:p>
        </p:txBody>
      </p:sp>
      <p:sp>
        <p:nvSpPr>
          <p:cNvPr id="19" name="Text 17"/>
          <p:cNvSpPr/>
          <p:nvPr/>
        </p:nvSpPr>
        <p:spPr>
          <a:xfrm>
            <a:off x="7635240" y="4754880"/>
            <a:ext cx="1828800" cy="868680"/>
          </a:xfrm>
          <a:prstGeom prst="rect">
            <a:avLst/>
          </a:prstGeom>
          <a:noFill/>
          <a:ln/>
        </p:spPr>
        <p:txBody>
          <a:bodyPr wrap="square" lIns="0" tIns="0" rIns="0" bIns="0" rtlCol="0" anchor="ctr"/>
          <a:lstStyle/>
          <a:p>
            <a:pPr marL="0" indent="0">
              <a:lnSpc>
                <a:spcPts val="1800"/>
              </a:lnSpc>
              <a:buNone/>
            </a:pPr>
            <a:r>
              <a:rPr lang="en-US" sz="1300" b="1" dirty="0">
                <a:solidFill>
                  <a:srgbClr val="C8791F"/>
                </a:solidFill>
                <a:latin typeface="Cambria" pitchFamily="34" charset="0"/>
                <a:ea typeface="Cambria" pitchFamily="34" charset="-122"/>
                <a:cs typeface="Cambria" pitchFamily="34" charset="-120"/>
              </a:rPr>
              <a:t>$5,000</a:t>
            </a:r>
            <a:endParaRPr lang="en-US" sz="1300" dirty="0"/>
          </a:p>
          <a:p>
            <a:pPr marL="0" indent="0">
              <a:lnSpc>
                <a:spcPts val="1800"/>
              </a:lnSpc>
              <a:buNone/>
            </a:pPr>
            <a:r>
              <a:rPr lang="en-US" sz="1300" b="1" dirty="0">
                <a:solidFill>
                  <a:srgbClr val="C8791F"/>
                </a:solidFill>
                <a:latin typeface="Cambria" pitchFamily="34" charset="0"/>
                <a:ea typeface="Cambria" pitchFamily="34" charset="-122"/>
                <a:cs typeface="Cambria" pitchFamily="34" charset="-120"/>
              </a:rPr>
              <a:t>per violation under CIPA</a:t>
            </a:r>
            <a:endParaRPr lang="en-US" sz="1300" dirty="0"/>
          </a:p>
        </p:txBody>
      </p:sp>
      <p:sp>
        <p:nvSpPr>
          <p:cNvPr id="20" name="Text 18"/>
          <p:cNvSpPr/>
          <p:nvPr/>
        </p:nvSpPr>
        <p:spPr>
          <a:xfrm>
            <a:off x="9601200" y="4754880"/>
            <a:ext cx="1965960" cy="868680"/>
          </a:xfrm>
          <a:prstGeom prst="rect">
            <a:avLst/>
          </a:prstGeom>
          <a:noFill/>
          <a:ln/>
        </p:spPr>
        <p:txBody>
          <a:bodyPr wrap="square" lIns="0" tIns="0" rIns="0" bIns="0" rtlCol="0" anchor="ctr"/>
          <a:lstStyle/>
          <a:p>
            <a:pPr marL="0" indent="0">
              <a:lnSpc>
                <a:spcPts val="1800"/>
              </a:lnSpc>
              <a:buNone/>
            </a:pPr>
            <a:r>
              <a:rPr lang="en-US" sz="1300" b="1" dirty="0">
                <a:solidFill>
                  <a:srgbClr val="C8791F"/>
                </a:solidFill>
                <a:latin typeface="Cambria" pitchFamily="34" charset="0"/>
                <a:ea typeface="Cambria" pitchFamily="34" charset="-122"/>
                <a:cs typeface="Cambria" pitchFamily="34" charset="-120"/>
              </a:rPr>
              <a:t>$10,000</a:t>
            </a:r>
            <a:endParaRPr lang="en-US" sz="1300" dirty="0"/>
          </a:p>
          <a:p>
            <a:pPr marL="0" indent="0">
              <a:lnSpc>
                <a:spcPts val="1800"/>
              </a:lnSpc>
              <a:buNone/>
            </a:pPr>
            <a:r>
              <a:rPr lang="en-US" sz="1300" b="1" dirty="0">
                <a:solidFill>
                  <a:srgbClr val="C8791F"/>
                </a:solidFill>
                <a:latin typeface="Cambria" pitchFamily="34" charset="0"/>
                <a:ea typeface="Cambria" pitchFamily="34" charset="-122"/>
                <a:cs typeface="Cambria" pitchFamily="34" charset="-120"/>
              </a:rPr>
              <a:t>per violation under ECPA</a:t>
            </a:r>
            <a:endParaRPr lang="en-US" sz="1300" dirty="0"/>
          </a:p>
        </p:txBody>
      </p:sp>
      <p:sp>
        <p:nvSpPr>
          <p:cNvPr id="21" name="Text 19"/>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Status as of early August 2026. Verify before you repeat it. A ruling could land any week and would change this slide.</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THE BROADER POINT</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Why this isn't an Otter problem</a:t>
            </a:r>
            <a:endParaRPr lang="en-US" sz="3200" dirty="0"/>
          </a:p>
        </p:txBody>
      </p:sp>
      <p:sp>
        <p:nvSpPr>
          <p:cNvPr id="4" name="Shape 2"/>
          <p:cNvSpPr/>
          <p:nvPr/>
        </p:nvSpPr>
        <p:spPr>
          <a:xfrm>
            <a:off x="640080" y="1828800"/>
            <a:ext cx="5303520" cy="1554480"/>
          </a:xfrm>
          <a:prstGeom prst="roundRect">
            <a:avLst>
              <a:gd name="adj" fmla="val 352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Shape 3"/>
          <p:cNvSpPr/>
          <p:nvPr/>
        </p:nvSpPr>
        <p:spPr>
          <a:xfrm>
            <a:off x="914400" y="2121408"/>
            <a:ext cx="146304" cy="146304"/>
          </a:xfrm>
          <a:prstGeom prst="ellipse">
            <a:avLst/>
          </a:prstGeom>
          <a:solidFill>
            <a:srgbClr val="C8791F"/>
          </a:solidFill>
          <a:ln w="12700">
            <a:solidFill>
              <a:srgbClr val="C8791F"/>
            </a:solidFill>
            <a:prstDash val="solid"/>
          </a:ln>
        </p:spPr>
        <p:txBody>
          <a:bodyPr/>
          <a:lstStyle/>
          <a:p>
            <a:endParaRPr lang="en-US"/>
          </a:p>
        </p:txBody>
      </p:sp>
      <p:sp>
        <p:nvSpPr>
          <p:cNvPr id="6" name="Text 4"/>
          <p:cNvSpPr/>
          <p:nvPr/>
        </p:nvSpPr>
        <p:spPr>
          <a:xfrm>
            <a:off x="1207008" y="2011680"/>
            <a:ext cx="4480560" cy="384048"/>
          </a:xfrm>
          <a:prstGeom prst="rect">
            <a:avLst/>
          </a:prstGeom>
          <a:noFill/>
          <a:ln/>
        </p:spPr>
        <p:txBody>
          <a:bodyPr wrap="square" lIns="0" tIns="0" rIns="0" bIns="0" rtlCol="0" anchor="ctr"/>
          <a:lstStyle/>
          <a:p>
            <a:pPr marL="0" indent="0">
              <a:buNone/>
            </a:pPr>
            <a:r>
              <a:rPr lang="en-US" sz="1600" b="1" dirty="0">
                <a:solidFill>
                  <a:srgbClr val="1B2733"/>
                </a:solidFill>
                <a:latin typeface="Cambria" pitchFamily="34" charset="0"/>
                <a:ea typeface="Cambria" pitchFamily="34" charset="-122"/>
                <a:cs typeface="Cambria" pitchFamily="34" charset="-120"/>
              </a:rPr>
              <a:t>The theory targets a design, not a brand</a:t>
            </a:r>
            <a:endParaRPr lang="en-US" sz="1600" dirty="0"/>
          </a:p>
        </p:txBody>
      </p:sp>
      <p:sp>
        <p:nvSpPr>
          <p:cNvPr id="7" name="Text 5"/>
          <p:cNvSpPr/>
          <p:nvPr/>
        </p:nvSpPr>
        <p:spPr>
          <a:xfrm>
            <a:off x="1207008" y="2450592"/>
            <a:ext cx="4480560" cy="82296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A bot joins, records everyone, and only the host ever saw the terms. Most tools in this category are built exactly that way.</a:t>
            </a:r>
            <a:endParaRPr lang="en-US" sz="1250" dirty="0"/>
          </a:p>
        </p:txBody>
      </p:sp>
      <p:sp>
        <p:nvSpPr>
          <p:cNvPr id="8" name="Shape 6"/>
          <p:cNvSpPr/>
          <p:nvPr/>
        </p:nvSpPr>
        <p:spPr>
          <a:xfrm>
            <a:off x="6263640" y="1828800"/>
            <a:ext cx="5303520" cy="1554480"/>
          </a:xfrm>
          <a:prstGeom prst="roundRect">
            <a:avLst>
              <a:gd name="adj" fmla="val 352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9" name="Shape 7"/>
          <p:cNvSpPr/>
          <p:nvPr/>
        </p:nvSpPr>
        <p:spPr>
          <a:xfrm>
            <a:off x="6537960" y="2121408"/>
            <a:ext cx="146304" cy="146304"/>
          </a:xfrm>
          <a:prstGeom prst="ellipse">
            <a:avLst/>
          </a:prstGeom>
          <a:solidFill>
            <a:srgbClr val="C8791F"/>
          </a:solidFill>
          <a:ln w="12700">
            <a:solidFill>
              <a:srgbClr val="C8791F"/>
            </a:solidFill>
            <a:prstDash val="solid"/>
          </a:ln>
        </p:spPr>
        <p:txBody>
          <a:bodyPr/>
          <a:lstStyle/>
          <a:p>
            <a:endParaRPr lang="en-US"/>
          </a:p>
        </p:txBody>
      </p:sp>
      <p:sp>
        <p:nvSpPr>
          <p:cNvPr id="10" name="Text 8"/>
          <p:cNvSpPr/>
          <p:nvPr/>
        </p:nvSpPr>
        <p:spPr>
          <a:xfrm>
            <a:off x="6830568" y="2011680"/>
            <a:ext cx="4480560" cy="384048"/>
          </a:xfrm>
          <a:prstGeom prst="rect">
            <a:avLst/>
          </a:prstGeom>
          <a:noFill/>
          <a:ln/>
        </p:spPr>
        <p:txBody>
          <a:bodyPr wrap="square" lIns="0" tIns="0" rIns="0" bIns="0" rtlCol="0" anchor="ctr"/>
          <a:lstStyle/>
          <a:p>
            <a:pPr marL="0" indent="0">
              <a:buNone/>
            </a:pPr>
            <a:r>
              <a:rPr lang="en-US" sz="1600" b="1" dirty="0">
                <a:solidFill>
                  <a:srgbClr val="1B2733"/>
                </a:solidFill>
                <a:latin typeface="Cambria" pitchFamily="34" charset="0"/>
                <a:ea typeface="Cambria" pitchFamily="34" charset="-122"/>
                <a:cs typeface="Cambria" pitchFamily="34" charset="-120"/>
              </a:rPr>
              <a:t>Fireflies is facing its own suit</a:t>
            </a:r>
            <a:endParaRPr lang="en-US" sz="1600" dirty="0"/>
          </a:p>
        </p:txBody>
      </p:sp>
      <p:sp>
        <p:nvSpPr>
          <p:cNvPr id="11" name="Text 9"/>
          <p:cNvSpPr/>
          <p:nvPr/>
        </p:nvSpPr>
        <p:spPr>
          <a:xfrm>
            <a:off x="6830568" y="2450592"/>
            <a:ext cx="4480560" cy="82296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Separate case, different legal theory. The category is being tested from more than one direction.</a:t>
            </a:r>
            <a:endParaRPr lang="en-US" sz="1250" dirty="0"/>
          </a:p>
        </p:txBody>
      </p:sp>
      <p:sp>
        <p:nvSpPr>
          <p:cNvPr id="12" name="Shape 10"/>
          <p:cNvSpPr/>
          <p:nvPr/>
        </p:nvSpPr>
        <p:spPr>
          <a:xfrm>
            <a:off x="640080" y="3657600"/>
            <a:ext cx="5303520" cy="1554480"/>
          </a:xfrm>
          <a:prstGeom prst="roundRect">
            <a:avLst>
              <a:gd name="adj" fmla="val 352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3" name="Shape 11"/>
          <p:cNvSpPr/>
          <p:nvPr/>
        </p:nvSpPr>
        <p:spPr>
          <a:xfrm>
            <a:off x="914400" y="3950208"/>
            <a:ext cx="146304" cy="146304"/>
          </a:xfrm>
          <a:prstGeom prst="ellipse">
            <a:avLst/>
          </a:prstGeom>
          <a:solidFill>
            <a:srgbClr val="C8791F"/>
          </a:solidFill>
          <a:ln w="12700">
            <a:solidFill>
              <a:srgbClr val="C8791F"/>
            </a:solidFill>
            <a:prstDash val="solid"/>
          </a:ln>
        </p:spPr>
        <p:txBody>
          <a:bodyPr/>
          <a:lstStyle/>
          <a:p>
            <a:endParaRPr lang="en-US"/>
          </a:p>
        </p:txBody>
      </p:sp>
      <p:sp>
        <p:nvSpPr>
          <p:cNvPr id="14" name="Text 12"/>
          <p:cNvSpPr/>
          <p:nvPr/>
        </p:nvSpPr>
        <p:spPr>
          <a:xfrm>
            <a:off x="1207008" y="3840480"/>
            <a:ext cx="4480560" cy="384048"/>
          </a:xfrm>
          <a:prstGeom prst="rect">
            <a:avLst/>
          </a:prstGeom>
          <a:noFill/>
          <a:ln/>
        </p:spPr>
        <p:txBody>
          <a:bodyPr wrap="square" lIns="0" tIns="0" rIns="0" bIns="0" rtlCol="0" anchor="ctr"/>
          <a:lstStyle/>
          <a:p>
            <a:pPr marL="0" indent="0">
              <a:buNone/>
            </a:pPr>
            <a:r>
              <a:rPr lang="en-US" sz="1600" b="1" dirty="0">
                <a:solidFill>
                  <a:srgbClr val="1B2733"/>
                </a:solidFill>
                <a:latin typeface="Cambria" pitchFamily="34" charset="0"/>
                <a:ea typeface="Cambria" pitchFamily="34" charset="-122"/>
                <a:cs typeface="Cambria" pitchFamily="34" charset="-120"/>
              </a:rPr>
              <a:t>The legislative fix stalled</a:t>
            </a:r>
            <a:endParaRPr lang="en-US" sz="1600" dirty="0"/>
          </a:p>
        </p:txBody>
      </p:sp>
      <p:sp>
        <p:nvSpPr>
          <p:cNvPr id="15" name="Text 13"/>
          <p:cNvSpPr/>
          <p:nvPr/>
        </p:nvSpPr>
        <p:spPr>
          <a:xfrm>
            <a:off x="1207008" y="4279392"/>
            <a:ext cx="4480560" cy="82296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California SB 690 would have carved out commercial use from the wiretap statute. It didn't advance and can't take effect before 2027.</a:t>
            </a:r>
            <a:endParaRPr lang="en-US" sz="1250" dirty="0"/>
          </a:p>
        </p:txBody>
      </p:sp>
      <p:sp>
        <p:nvSpPr>
          <p:cNvPr id="16" name="Shape 14"/>
          <p:cNvSpPr/>
          <p:nvPr/>
        </p:nvSpPr>
        <p:spPr>
          <a:xfrm>
            <a:off x="6263640" y="3657600"/>
            <a:ext cx="5303520" cy="1554480"/>
          </a:xfrm>
          <a:prstGeom prst="roundRect">
            <a:avLst>
              <a:gd name="adj" fmla="val 352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7" name="Shape 15"/>
          <p:cNvSpPr/>
          <p:nvPr/>
        </p:nvSpPr>
        <p:spPr>
          <a:xfrm>
            <a:off x="6537960" y="3950208"/>
            <a:ext cx="146304" cy="146304"/>
          </a:xfrm>
          <a:prstGeom prst="ellipse">
            <a:avLst/>
          </a:prstGeom>
          <a:solidFill>
            <a:srgbClr val="C8791F"/>
          </a:solidFill>
          <a:ln w="12700">
            <a:solidFill>
              <a:srgbClr val="C8791F"/>
            </a:solidFill>
            <a:prstDash val="solid"/>
          </a:ln>
        </p:spPr>
        <p:txBody>
          <a:bodyPr/>
          <a:lstStyle/>
          <a:p>
            <a:endParaRPr lang="en-US"/>
          </a:p>
        </p:txBody>
      </p:sp>
      <p:sp>
        <p:nvSpPr>
          <p:cNvPr id="18" name="Text 16"/>
          <p:cNvSpPr/>
          <p:nvPr/>
        </p:nvSpPr>
        <p:spPr>
          <a:xfrm>
            <a:off x="6830568" y="3840480"/>
            <a:ext cx="4480560" cy="384048"/>
          </a:xfrm>
          <a:prstGeom prst="rect">
            <a:avLst/>
          </a:prstGeom>
          <a:noFill/>
          <a:ln/>
        </p:spPr>
        <p:txBody>
          <a:bodyPr wrap="square" lIns="0" tIns="0" rIns="0" bIns="0" rtlCol="0" anchor="ctr"/>
          <a:lstStyle/>
          <a:p>
            <a:pPr marL="0" indent="0">
              <a:buNone/>
            </a:pPr>
            <a:r>
              <a:rPr lang="en-US" sz="1600" b="1" dirty="0">
                <a:solidFill>
                  <a:srgbClr val="1B2733"/>
                </a:solidFill>
                <a:latin typeface="Cambria" pitchFamily="34" charset="0"/>
                <a:ea typeface="Cambria" pitchFamily="34" charset="-122"/>
                <a:cs typeface="Cambria" pitchFamily="34" charset="-120"/>
              </a:rPr>
              <a:t>Institutions are acting ahead of the courts</a:t>
            </a:r>
            <a:endParaRPr lang="en-US" sz="1600" dirty="0"/>
          </a:p>
        </p:txBody>
      </p:sp>
      <p:sp>
        <p:nvSpPr>
          <p:cNvPr id="19" name="Text 17"/>
          <p:cNvSpPr/>
          <p:nvPr/>
        </p:nvSpPr>
        <p:spPr>
          <a:xfrm>
            <a:off x="6830568" y="4279392"/>
            <a:ext cx="4480560" cy="82296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UMass banned Otter.ai and MeetGeek outright over all-party consent. Others have blocked auto-joining bots at the platform level.</a:t>
            </a:r>
            <a:endParaRPr lang="en-US" sz="1250" dirty="0"/>
          </a:p>
        </p:txBody>
      </p:sp>
      <p:sp>
        <p:nvSpPr>
          <p:cNvPr id="20" name="Text 18"/>
          <p:cNvSpPr/>
          <p:nvPr/>
        </p:nvSpPr>
        <p:spPr>
          <a:xfrm>
            <a:off x="640080" y="5623560"/>
            <a:ext cx="10908792" cy="457200"/>
          </a:xfrm>
          <a:prstGeom prst="rect">
            <a:avLst/>
          </a:prstGeom>
          <a:noFill/>
          <a:ln/>
        </p:spPr>
        <p:txBody>
          <a:bodyPr wrap="square" lIns="0" tIns="0" rIns="0" bIns="0" rtlCol="0" anchor="ctr"/>
          <a:lstStyle/>
          <a:p>
            <a:pPr marL="0" indent="0">
              <a:buNone/>
            </a:pPr>
            <a:r>
              <a:rPr lang="en-US" sz="1800" i="1" dirty="0">
                <a:solidFill>
                  <a:srgbClr val="C8791F"/>
                </a:solidFill>
                <a:latin typeface="Cambria" pitchFamily="34" charset="0"/>
                <a:ea typeface="Cambria" pitchFamily="34" charset="-122"/>
                <a:cs typeface="Cambria" pitchFamily="34" charset="-120"/>
              </a:rPr>
              <a:t>Picking a different vendor doesn't answer the question. Changing the practice does.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ARCHITECTURE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Three ways these tools actually work</a:t>
            </a:r>
            <a:endParaRPr lang="en-US" sz="3200" dirty="0"/>
          </a:p>
        </p:txBody>
      </p:sp>
      <p:sp>
        <p:nvSpPr>
          <p:cNvPr id="4" name="Shape 2"/>
          <p:cNvSpPr/>
          <p:nvPr/>
        </p:nvSpPr>
        <p:spPr>
          <a:xfrm>
            <a:off x="640080" y="1783080"/>
            <a:ext cx="3520440" cy="4023360"/>
          </a:xfrm>
          <a:prstGeom prst="roundRect">
            <a:avLst>
              <a:gd name="adj" fmla="val 155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Shape 3"/>
          <p:cNvSpPr/>
          <p:nvPr/>
        </p:nvSpPr>
        <p:spPr>
          <a:xfrm>
            <a:off x="640080" y="1783080"/>
            <a:ext cx="3520440" cy="658368"/>
          </a:xfrm>
          <a:prstGeom prst="roundRect">
            <a:avLst>
              <a:gd name="adj" fmla="val 8333"/>
            </a:avLst>
          </a:prstGeom>
          <a:solidFill>
            <a:srgbClr val="C8791F"/>
          </a:solidFill>
          <a:ln w="12700">
            <a:solidFill>
              <a:srgbClr val="C8791F"/>
            </a:solidFill>
            <a:prstDash val="solid"/>
          </a:ln>
        </p:spPr>
        <p:txBody>
          <a:bodyPr/>
          <a:lstStyle/>
          <a:p>
            <a:endParaRPr lang="en-US"/>
          </a:p>
        </p:txBody>
      </p:sp>
      <p:sp>
        <p:nvSpPr>
          <p:cNvPr id="6" name="Text 4"/>
          <p:cNvSpPr/>
          <p:nvPr/>
        </p:nvSpPr>
        <p:spPr>
          <a:xfrm>
            <a:off x="896112" y="1783080"/>
            <a:ext cx="3063240" cy="65836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A bot joins the call</a:t>
            </a:r>
            <a:endParaRPr lang="en-US" sz="1700" dirty="0"/>
          </a:p>
        </p:txBody>
      </p:sp>
      <p:sp>
        <p:nvSpPr>
          <p:cNvPr id="7" name="Text 5"/>
          <p:cNvSpPr/>
          <p:nvPr/>
        </p:nvSpPr>
        <p:spPr>
          <a:xfrm>
            <a:off x="896112" y="2606040"/>
            <a:ext cx="3008376" cy="548640"/>
          </a:xfrm>
          <a:prstGeom prst="rect">
            <a:avLst/>
          </a:prstGeom>
          <a:noFill/>
          <a:ln/>
        </p:spPr>
        <p:txBody>
          <a:bodyPr wrap="square" lIns="0" tIns="0" rIns="0" bIns="0" rtlCol="0" anchor="ctr"/>
          <a:lstStyle/>
          <a:p>
            <a:pPr marL="0" indent="0">
              <a:lnSpc>
                <a:spcPts val="1500"/>
              </a:lnSpc>
              <a:buNone/>
            </a:pPr>
            <a:r>
              <a:rPr lang="en-US" sz="1150" i="1" dirty="0">
                <a:solidFill>
                  <a:srgbClr val="5B6B7A"/>
                </a:solidFill>
                <a:latin typeface="Calibri" pitchFamily="34" charset="0"/>
                <a:ea typeface="Calibri" pitchFamily="34" charset="-122"/>
                <a:cs typeface="Calibri" pitchFamily="34" charset="-120"/>
              </a:rPr>
              <a:t>Otter, Fireflies, Read AI, tl;dv, Grain, Fathom</a:t>
            </a:r>
            <a:endParaRPr lang="en-US" sz="1150" dirty="0"/>
          </a:p>
        </p:txBody>
      </p:sp>
      <p:sp>
        <p:nvSpPr>
          <p:cNvPr id="8" name="Text 6"/>
          <p:cNvSpPr/>
          <p:nvPr/>
        </p:nvSpPr>
        <p:spPr>
          <a:xfrm>
            <a:off x="896112" y="3200400"/>
            <a:ext cx="3008376" cy="228600"/>
          </a:xfrm>
          <a:prstGeom prst="rect">
            <a:avLst/>
          </a:prstGeom>
          <a:noFill/>
          <a:ln/>
        </p:spPr>
        <p:txBody>
          <a:bodyPr wrap="square" lIns="0" tIns="0" rIns="0" bIns="0" rtlCol="0" anchor="ctr"/>
          <a:lstStyle/>
          <a:p>
            <a:pPr marL="0" indent="0">
              <a:buNone/>
            </a:pPr>
            <a:r>
              <a:rPr lang="en-US" sz="1050" b="1" kern="0" spc="100" dirty="0">
                <a:solidFill>
                  <a:srgbClr val="2E7D74"/>
                </a:solidFill>
                <a:latin typeface="Calibri" pitchFamily="34" charset="0"/>
                <a:ea typeface="Calibri" pitchFamily="34" charset="-122"/>
                <a:cs typeface="Calibri" pitchFamily="34" charset="-120"/>
              </a:rPr>
              <a:t>Upside</a:t>
            </a:r>
            <a:endParaRPr lang="en-US" sz="1050" dirty="0"/>
          </a:p>
        </p:txBody>
      </p:sp>
      <p:sp>
        <p:nvSpPr>
          <p:cNvPr id="9" name="Text 7"/>
          <p:cNvSpPr/>
          <p:nvPr/>
        </p:nvSpPr>
        <p:spPr>
          <a:xfrm>
            <a:off x="896112" y="3438144"/>
            <a:ext cx="3008376" cy="77724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Works across Zoom, Teams, and Meet. Everyone can see it's there.</a:t>
            </a:r>
            <a:endParaRPr lang="en-US" sz="1200" dirty="0"/>
          </a:p>
        </p:txBody>
      </p:sp>
      <p:sp>
        <p:nvSpPr>
          <p:cNvPr id="10" name="Text 8"/>
          <p:cNvSpPr/>
          <p:nvPr/>
        </p:nvSpPr>
        <p:spPr>
          <a:xfrm>
            <a:off x="896112" y="4297680"/>
            <a:ext cx="3008376" cy="228600"/>
          </a:xfrm>
          <a:prstGeom prst="rect">
            <a:avLst/>
          </a:prstGeom>
          <a:noFill/>
          <a:ln/>
        </p:spPr>
        <p:txBody>
          <a:bodyPr wrap="square" lIns="0" tIns="0" rIns="0" bIns="0" rtlCol="0" anchor="ctr"/>
          <a:lstStyle/>
          <a:p>
            <a:pPr marL="0" indent="0">
              <a:buNone/>
            </a:pPr>
            <a:r>
              <a:rPr lang="en-US" sz="1050" b="1" kern="0" spc="100" dirty="0">
                <a:solidFill>
                  <a:srgbClr val="A8352C"/>
                </a:solidFill>
                <a:latin typeface="Calibri" pitchFamily="34" charset="0"/>
                <a:ea typeface="Calibri" pitchFamily="34" charset="-122"/>
                <a:cs typeface="Calibri" pitchFamily="34" charset="-120"/>
              </a:rPr>
              <a:t>Tradeoff</a:t>
            </a:r>
            <a:endParaRPr lang="en-US" sz="1050" dirty="0"/>
          </a:p>
        </p:txBody>
      </p:sp>
      <p:sp>
        <p:nvSpPr>
          <p:cNvPr id="11" name="Text 9"/>
          <p:cNvSpPr/>
          <p:nvPr/>
        </p:nvSpPr>
        <p:spPr>
          <a:xfrm>
            <a:off x="896112" y="4535424"/>
            <a:ext cx="3008376" cy="100584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A third party is literally in the room, and the recording leaves your environment.</a:t>
            </a:r>
            <a:endParaRPr lang="en-US" sz="1200" dirty="0"/>
          </a:p>
        </p:txBody>
      </p:sp>
      <p:sp>
        <p:nvSpPr>
          <p:cNvPr id="12" name="Shape 10"/>
          <p:cNvSpPr/>
          <p:nvPr/>
        </p:nvSpPr>
        <p:spPr>
          <a:xfrm>
            <a:off x="4526280" y="1783080"/>
            <a:ext cx="3520440" cy="4023360"/>
          </a:xfrm>
          <a:prstGeom prst="roundRect">
            <a:avLst>
              <a:gd name="adj" fmla="val 155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3" name="Shape 11"/>
          <p:cNvSpPr/>
          <p:nvPr/>
        </p:nvSpPr>
        <p:spPr>
          <a:xfrm>
            <a:off x="4526280" y="1783080"/>
            <a:ext cx="3520440" cy="658368"/>
          </a:xfrm>
          <a:prstGeom prst="roundRect">
            <a:avLst>
              <a:gd name="adj" fmla="val 8333"/>
            </a:avLst>
          </a:prstGeom>
          <a:solidFill>
            <a:srgbClr val="2E7D74"/>
          </a:solidFill>
          <a:ln w="12700">
            <a:solidFill>
              <a:srgbClr val="2E7D74"/>
            </a:solidFill>
            <a:prstDash val="solid"/>
          </a:ln>
        </p:spPr>
        <p:txBody>
          <a:bodyPr/>
          <a:lstStyle/>
          <a:p>
            <a:endParaRPr lang="en-US"/>
          </a:p>
        </p:txBody>
      </p:sp>
      <p:sp>
        <p:nvSpPr>
          <p:cNvPr id="14" name="Text 12"/>
          <p:cNvSpPr/>
          <p:nvPr/>
        </p:nvSpPr>
        <p:spPr>
          <a:xfrm>
            <a:off x="4782312" y="1783080"/>
            <a:ext cx="3063240" cy="65836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Capture on your device</a:t>
            </a:r>
            <a:endParaRPr lang="en-US" sz="1700" dirty="0"/>
          </a:p>
        </p:txBody>
      </p:sp>
      <p:sp>
        <p:nvSpPr>
          <p:cNvPr id="15" name="Text 13"/>
          <p:cNvSpPr/>
          <p:nvPr/>
        </p:nvSpPr>
        <p:spPr>
          <a:xfrm>
            <a:off x="4782312" y="2606040"/>
            <a:ext cx="3008376" cy="548640"/>
          </a:xfrm>
          <a:prstGeom prst="rect">
            <a:avLst/>
          </a:prstGeom>
          <a:noFill/>
          <a:ln/>
        </p:spPr>
        <p:txBody>
          <a:bodyPr wrap="square" lIns="0" tIns="0" rIns="0" bIns="0" rtlCol="0" anchor="ctr"/>
          <a:lstStyle/>
          <a:p>
            <a:pPr marL="0" indent="0">
              <a:lnSpc>
                <a:spcPts val="1500"/>
              </a:lnSpc>
              <a:buNone/>
            </a:pPr>
            <a:r>
              <a:rPr lang="en-US" sz="1150" i="1" dirty="0">
                <a:solidFill>
                  <a:srgbClr val="5B6B7A"/>
                </a:solidFill>
                <a:latin typeface="Calibri" pitchFamily="34" charset="0"/>
                <a:ea typeface="Calibri" pitchFamily="34" charset="-122"/>
                <a:cs typeface="Calibri" pitchFamily="34" charset="-120"/>
              </a:rPr>
              <a:t>Granola, Fathom desktop, Fellow botless mode</a:t>
            </a:r>
            <a:endParaRPr lang="en-US" sz="1150" dirty="0"/>
          </a:p>
        </p:txBody>
      </p:sp>
      <p:sp>
        <p:nvSpPr>
          <p:cNvPr id="16" name="Text 14"/>
          <p:cNvSpPr/>
          <p:nvPr/>
        </p:nvSpPr>
        <p:spPr>
          <a:xfrm>
            <a:off x="4782312" y="3200400"/>
            <a:ext cx="3008376" cy="228600"/>
          </a:xfrm>
          <a:prstGeom prst="rect">
            <a:avLst/>
          </a:prstGeom>
          <a:noFill/>
          <a:ln/>
        </p:spPr>
        <p:txBody>
          <a:bodyPr wrap="square" lIns="0" tIns="0" rIns="0" bIns="0" rtlCol="0" anchor="ctr"/>
          <a:lstStyle/>
          <a:p>
            <a:pPr marL="0" indent="0">
              <a:buNone/>
            </a:pPr>
            <a:r>
              <a:rPr lang="en-US" sz="1050" b="1" kern="0" spc="100" dirty="0">
                <a:solidFill>
                  <a:srgbClr val="2E7D74"/>
                </a:solidFill>
                <a:latin typeface="Calibri" pitchFamily="34" charset="0"/>
                <a:ea typeface="Calibri" pitchFamily="34" charset="-122"/>
                <a:cs typeface="Calibri" pitchFamily="34" charset="-120"/>
              </a:rPr>
              <a:t>Upside</a:t>
            </a:r>
            <a:endParaRPr lang="en-US" sz="1050" dirty="0"/>
          </a:p>
        </p:txBody>
      </p:sp>
      <p:sp>
        <p:nvSpPr>
          <p:cNvPr id="17" name="Text 15"/>
          <p:cNvSpPr/>
          <p:nvPr/>
        </p:nvSpPr>
        <p:spPr>
          <a:xfrm>
            <a:off x="4782312" y="3438144"/>
            <a:ext cx="3008376" cy="77724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No visible participant, audio often deleted after transcription.</a:t>
            </a:r>
            <a:endParaRPr lang="en-US" sz="1200" dirty="0"/>
          </a:p>
        </p:txBody>
      </p:sp>
      <p:sp>
        <p:nvSpPr>
          <p:cNvPr id="18" name="Text 16"/>
          <p:cNvSpPr/>
          <p:nvPr/>
        </p:nvSpPr>
        <p:spPr>
          <a:xfrm>
            <a:off x="4782312" y="4297680"/>
            <a:ext cx="3008376" cy="228600"/>
          </a:xfrm>
          <a:prstGeom prst="rect">
            <a:avLst/>
          </a:prstGeom>
          <a:noFill/>
          <a:ln/>
        </p:spPr>
        <p:txBody>
          <a:bodyPr wrap="square" lIns="0" tIns="0" rIns="0" bIns="0" rtlCol="0" anchor="ctr"/>
          <a:lstStyle/>
          <a:p>
            <a:pPr marL="0" indent="0">
              <a:buNone/>
            </a:pPr>
            <a:r>
              <a:rPr lang="en-US" sz="1050" b="1" kern="0" spc="100" dirty="0">
                <a:solidFill>
                  <a:srgbClr val="A8352C"/>
                </a:solidFill>
                <a:latin typeface="Calibri" pitchFamily="34" charset="0"/>
                <a:ea typeface="Calibri" pitchFamily="34" charset="-122"/>
                <a:cs typeface="Calibri" pitchFamily="34" charset="-120"/>
              </a:rPr>
              <a:t>Tradeoff</a:t>
            </a:r>
            <a:endParaRPr lang="en-US" sz="1050" dirty="0"/>
          </a:p>
        </p:txBody>
      </p:sp>
      <p:sp>
        <p:nvSpPr>
          <p:cNvPr id="19" name="Text 17"/>
          <p:cNvSpPr/>
          <p:nvPr/>
        </p:nvSpPr>
        <p:spPr>
          <a:xfrm>
            <a:off x="4782312" y="4535424"/>
            <a:ext cx="3008376" cy="100584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No bot means no visible notice. The disclosure burden shifts entirely to you.</a:t>
            </a:r>
            <a:endParaRPr lang="en-US" sz="1200" dirty="0"/>
          </a:p>
        </p:txBody>
      </p:sp>
      <p:sp>
        <p:nvSpPr>
          <p:cNvPr id="20" name="Shape 18"/>
          <p:cNvSpPr/>
          <p:nvPr/>
        </p:nvSpPr>
        <p:spPr>
          <a:xfrm>
            <a:off x="8412480" y="1783080"/>
            <a:ext cx="3520440" cy="4023360"/>
          </a:xfrm>
          <a:prstGeom prst="roundRect">
            <a:avLst>
              <a:gd name="adj" fmla="val 155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21" name="Shape 19"/>
          <p:cNvSpPr/>
          <p:nvPr/>
        </p:nvSpPr>
        <p:spPr>
          <a:xfrm>
            <a:off x="8412480" y="1783080"/>
            <a:ext cx="3520440" cy="658368"/>
          </a:xfrm>
          <a:prstGeom prst="roundRect">
            <a:avLst>
              <a:gd name="adj" fmla="val 8333"/>
            </a:avLst>
          </a:prstGeom>
          <a:solidFill>
            <a:srgbClr val="2E3F50"/>
          </a:solidFill>
          <a:ln w="12700">
            <a:solidFill>
              <a:srgbClr val="2E3F50"/>
            </a:solidFill>
            <a:prstDash val="solid"/>
          </a:ln>
        </p:spPr>
        <p:txBody>
          <a:bodyPr/>
          <a:lstStyle/>
          <a:p>
            <a:endParaRPr lang="en-US"/>
          </a:p>
        </p:txBody>
      </p:sp>
      <p:sp>
        <p:nvSpPr>
          <p:cNvPr id="22" name="Text 20"/>
          <p:cNvSpPr/>
          <p:nvPr/>
        </p:nvSpPr>
        <p:spPr>
          <a:xfrm>
            <a:off x="8668512" y="1783080"/>
            <a:ext cx="3063240" cy="65836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Built into the platform</a:t>
            </a:r>
            <a:endParaRPr lang="en-US" sz="1700" dirty="0"/>
          </a:p>
        </p:txBody>
      </p:sp>
      <p:sp>
        <p:nvSpPr>
          <p:cNvPr id="23" name="Text 21"/>
          <p:cNvSpPr/>
          <p:nvPr/>
        </p:nvSpPr>
        <p:spPr>
          <a:xfrm>
            <a:off x="8668512" y="2606040"/>
            <a:ext cx="3008376" cy="548640"/>
          </a:xfrm>
          <a:prstGeom prst="rect">
            <a:avLst/>
          </a:prstGeom>
          <a:noFill/>
          <a:ln/>
        </p:spPr>
        <p:txBody>
          <a:bodyPr wrap="square" lIns="0" tIns="0" rIns="0" bIns="0" rtlCol="0" anchor="ctr"/>
          <a:lstStyle/>
          <a:p>
            <a:pPr marL="0" indent="0">
              <a:lnSpc>
                <a:spcPts val="1500"/>
              </a:lnSpc>
              <a:buNone/>
            </a:pPr>
            <a:r>
              <a:rPr lang="en-US" sz="1150" i="1" dirty="0">
                <a:solidFill>
                  <a:srgbClr val="5B6B7A"/>
                </a:solidFill>
                <a:latin typeface="Calibri" pitchFamily="34" charset="0"/>
                <a:ea typeface="Calibri" pitchFamily="34" charset="-122"/>
                <a:cs typeface="Calibri" pitchFamily="34" charset="-120"/>
              </a:rPr>
              <a:t>Zoom AI Companion, Teams and Copilot, Google Meet</a:t>
            </a:r>
            <a:endParaRPr lang="en-US" sz="1150" dirty="0"/>
          </a:p>
        </p:txBody>
      </p:sp>
      <p:sp>
        <p:nvSpPr>
          <p:cNvPr id="24" name="Text 22"/>
          <p:cNvSpPr/>
          <p:nvPr/>
        </p:nvSpPr>
        <p:spPr>
          <a:xfrm>
            <a:off x="8668512" y="3200400"/>
            <a:ext cx="3008376" cy="228600"/>
          </a:xfrm>
          <a:prstGeom prst="rect">
            <a:avLst/>
          </a:prstGeom>
          <a:noFill/>
          <a:ln/>
        </p:spPr>
        <p:txBody>
          <a:bodyPr wrap="square" lIns="0" tIns="0" rIns="0" bIns="0" rtlCol="0" anchor="ctr"/>
          <a:lstStyle/>
          <a:p>
            <a:pPr marL="0" indent="0">
              <a:buNone/>
            </a:pPr>
            <a:r>
              <a:rPr lang="en-US" sz="1050" b="1" kern="0" spc="100" dirty="0">
                <a:solidFill>
                  <a:srgbClr val="2E7D74"/>
                </a:solidFill>
                <a:latin typeface="Calibri" pitchFamily="34" charset="0"/>
                <a:ea typeface="Calibri" pitchFamily="34" charset="-122"/>
                <a:cs typeface="Calibri" pitchFamily="34" charset="-120"/>
              </a:rPr>
              <a:t>Upside</a:t>
            </a:r>
            <a:endParaRPr lang="en-US" sz="1050" dirty="0"/>
          </a:p>
        </p:txBody>
      </p:sp>
      <p:sp>
        <p:nvSpPr>
          <p:cNvPr id="25" name="Text 23"/>
          <p:cNvSpPr/>
          <p:nvPr/>
        </p:nvSpPr>
        <p:spPr>
          <a:xfrm>
            <a:off x="8668512" y="3438144"/>
            <a:ext cx="3008376" cy="77724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Stays inside a tenant you or your host already governs.</a:t>
            </a:r>
            <a:endParaRPr lang="en-US" sz="1200" dirty="0"/>
          </a:p>
        </p:txBody>
      </p:sp>
      <p:sp>
        <p:nvSpPr>
          <p:cNvPr id="26" name="Text 24"/>
          <p:cNvSpPr/>
          <p:nvPr/>
        </p:nvSpPr>
        <p:spPr>
          <a:xfrm>
            <a:off x="8668512" y="4297680"/>
            <a:ext cx="3008376" cy="228600"/>
          </a:xfrm>
          <a:prstGeom prst="rect">
            <a:avLst/>
          </a:prstGeom>
          <a:noFill/>
          <a:ln/>
        </p:spPr>
        <p:txBody>
          <a:bodyPr wrap="square" lIns="0" tIns="0" rIns="0" bIns="0" rtlCol="0" anchor="ctr"/>
          <a:lstStyle/>
          <a:p>
            <a:pPr marL="0" indent="0">
              <a:buNone/>
            </a:pPr>
            <a:r>
              <a:rPr lang="en-US" sz="1050" b="1" kern="0" spc="100" dirty="0">
                <a:solidFill>
                  <a:srgbClr val="A8352C"/>
                </a:solidFill>
                <a:latin typeface="Calibri" pitchFamily="34" charset="0"/>
                <a:ea typeface="Calibri" pitchFamily="34" charset="-122"/>
                <a:cs typeface="Calibri" pitchFamily="34" charset="-120"/>
              </a:rPr>
              <a:t>Tradeoff</a:t>
            </a:r>
            <a:endParaRPr lang="en-US" sz="1050" dirty="0"/>
          </a:p>
        </p:txBody>
      </p:sp>
      <p:sp>
        <p:nvSpPr>
          <p:cNvPr id="27" name="Text 25"/>
          <p:cNvSpPr/>
          <p:nvPr/>
        </p:nvSpPr>
        <p:spPr>
          <a:xfrm>
            <a:off x="8668512" y="4535424"/>
            <a:ext cx="3008376" cy="100584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Locked to that platform, and often gated behind a higher license tier.</a:t>
            </a:r>
            <a:endParaRPr lang="en-US" sz="1200" dirty="0"/>
          </a:p>
        </p:txBody>
      </p:sp>
      <p:sp>
        <p:nvSpPr>
          <p:cNvPr id="28" name="Text 26"/>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Bot-free is a product experience, not permission. It removes the notice, not the obligation to give one.</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EVALUATION</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Five questions to ask any tool on this list</a:t>
            </a:r>
            <a:endParaRPr lang="en-US" sz="3200" dirty="0"/>
          </a:p>
        </p:txBody>
      </p:sp>
      <p:sp>
        <p:nvSpPr>
          <p:cNvPr id="4" name="Shape 2"/>
          <p:cNvSpPr/>
          <p:nvPr/>
        </p:nvSpPr>
        <p:spPr>
          <a:xfrm>
            <a:off x="640080" y="1792224"/>
            <a:ext cx="384048" cy="384048"/>
          </a:xfrm>
          <a:prstGeom prst="ellipse">
            <a:avLst/>
          </a:prstGeom>
          <a:solidFill>
            <a:srgbClr val="2E3F50"/>
          </a:solidFill>
          <a:ln w="12700">
            <a:solidFill>
              <a:srgbClr val="2E3F50"/>
            </a:solidFill>
            <a:prstDash val="solid"/>
          </a:ln>
        </p:spPr>
        <p:txBody>
          <a:bodyPr/>
          <a:lstStyle/>
          <a:p>
            <a:endParaRPr lang="en-US"/>
          </a:p>
        </p:txBody>
      </p:sp>
      <p:sp>
        <p:nvSpPr>
          <p:cNvPr id="5" name="Text 3"/>
          <p:cNvSpPr/>
          <p:nvPr/>
        </p:nvSpPr>
        <p:spPr>
          <a:xfrm>
            <a:off x="640080" y="179222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207008" y="1737360"/>
            <a:ext cx="5577840" cy="457200"/>
          </a:xfrm>
          <a:prstGeom prst="rect">
            <a:avLst/>
          </a:prstGeom>
          <a:noFill/>
          <a:ln/>
        </p:spPr>
        <p:txBody>
          <a:bodyPr wrap="square" lIns="0" tIns="0" rIns="0" bIns="0" rtlCol="0" anchor="ctr"/>
          <a:lstStyle/>
          <a:p>
            <a:pPr marL="0" indent="0">
              <a:buNone/>
            </a:pPr>
            <a:r>
              <a:rPr lang="en-US" sz="1550" b="1" dirty="0">
                <a:solidFill>
                  <a:srgbClr val="1B2733"/>
                </a:solidFill>
                <a:latin typeface="Cambria" pitchFamily="34" charset="0"/>
                <a:ea typeface="Cambria" pitchFamily="34" charset="-122"/>
                <a:cs typeface="Cambria" pitchFamily="34" charset="-120"/>
              </a:rPr>
              <a:t>Where does the audio go, and who else touches it?</a:t>
            </a:r>
            <a:endParaRPr lang="en-US" sz="1550" dirty="0"/>
          </a:p>
        </p:txBody>
      </p:sp>
      <p:sp>
        <p:nvSpPr>
          <p:cNvPr id="7" name="Text 5"/>
          <p:cNvSpPr/>
          <p:nvPr/>
        </p:nvSpPr>
        <p:spPr>
          <a:xfrm>
            <a:off x="6400800" y="1737360"/>
            <a:ext cx="5120640" cy="50292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Transcription providers, model providers, and human labeling contractors are all separate hops.</a:t>
            </a:r>
            <a:endParaRPr lang="en-US" sz="1200" dirty="0"/>
          </a:p>
        </p:txBody>
      </p:sp>
      <p:sp>
        <p:nvSpPr>
          <p:cNvPr id="8" name="Shape 6"/>
          <p:cNvSpPr/>
          <p:nvPr/>
        </p:nvSpPr>
        <p:spPr>
          <a:xfrm>
            <a:off x="640080" y="2688336"/>
            <a:ext cx="384048" cy="384048"/>
          </a:xfrm>
          <a:prstGeom prst="ellipse">
            <a:avLst/>
          </a:prstGeom>
          <a:solidFill>
            <a:srgbClr val="2E3F50"/>
          </a:solidFill>
          <a:ln w="12700">
            <a:solidFill>
              <a:srgbClr val="2E3F50"/>
            </a:solidFill>
            <a:prstDash val="solid"/>
          </a:ln>
        </p:spPr>
        <p:txBody>
          <a:bodyPr/>
          <a:lstStyle/>
          <a:p>
            <a:endParaRPr lang="en-US"/>
          </a:p>
        </p:txBody>
      </p:sp>
      <p:sp>
        <p:nvSpPr>
          <p:cNvPr id="9" name="Text 7"/>
          <p:cNvSpPr/>
          <p:nvPr/>
        </p:nvSpPr>
        <p:spPr>
          <a:xfrm>
            <a:off x="640080" y="268833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207008" y="2633472"/>
            <a:ext cx="5577840" cy="457200"/>
          </a:xfrm>
          <a:prstGeom prst="rect">
            <a:avLst/>
          </a:prstGeom>
          <a:noFill/>
          <a:ln/>
        </p:spPr>
        <p:txBody>
          <a:bodyPr wrap="square" lIns="0" tIns="0" rIns="0" bIns="0" rtlCol="0" anchor="ctr"/>
          <a:lstStyle/>
          <a:p>
            <a:pPr marL="0" indent="0">
              <a:buNone/>
            </a:pPr>
            <a:r>
              <a:rPr lang="en-US" sz="1550" b="1" dirty="0">
                <a:solidFill>
                  <a:srgbClr val="1B2733"/>
                </a:solidFill>
                <a:latin typeface="Cambria" pitchFamily="34" charset="0"/>
                <a:ea typeface="Cambria" pitchFamily="34" charset="-122"/>
                <a:cs typeface="Cambria" pitchFamily="34" charset="-120"/>
              </a:rPr>
              <a:t>Does the vendor train on it, and can you turn that off for everyone?</a:t>
            </a:r>
            <a:endParaRPr lang="en-US" sz="1550" dirty="0"/>
          </a:p>
        </p:txBody>
      </p:sp>
      <p:sp>
        <p:nvSpPr>
          <p:cNvPr id="11" name="Text 9"/>
          <p:cNvSpPr/>
          <p:nvPr/>
        </p:nvSpPr>
        <p:spPr>
          <a:xfrm>
            <a:off x="6400800" y="2633472"/>
            <a:ext cx="5120640" cy="50292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A personal opt-out buried in settings doesn't cover the consultant who never found it.</a:t>
            </a:r>
            <a:endParaRPr lang="en-US" sz="1200" dirty="0"/>
          </a:p>
        </p:txBody>
      </p:sp>
      <p:sp>
        <p:nvSpPr>
          <p:cNvPr id="12" name="Shape 10"/>
          <p:cNvSpPr/>
          <p:nvPr/>
        </p:nvSpPr>
        <p:spPr>
          <a:xfrm>
            <a:off x="640080" y="3584448"/>
            <a:ext cx="384048" cy="384048"/>
          </a:xfrm>
          <a:prstGeom prst="ellipse">
            <a:avLst/>
          </a:prstGeom>
          <a:solidFill>
            <a:srgbClr val="2E3F50"/>
          </a:solidFill>
          <a:ln w="12700">
            <a:solidFill>
              <a:srgbClr val="2E3F50"/>
            </a:solidFill>
            <a:prstDash val="solid"/>
          </a:ln>
        </p:spPr>
        <p:txBody>
          <a:bodyPr/>
          <a:lstStyle/>
          <a:p>
            <a:endParaRPr lang="en-US"/>
          </a:p>
        </p:txBody>
      </p:sp>
      <p:sp>
        <p:nvSpPr>
          <p:cNvPr id="13" name="Text 11"/>
          <p:cNvSpPr/>
          <p:nvPr/>
        </p:nvSpPr>
        <p:spPr>
          <a:xfrm>
            <a:off x="640080" y="3584448"/>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207008" y="3529584"/>
            <a:ext cx="5577840" cy="457200"/>
          </a:xfrm>
          <a:prstGeom prst="rect">
            <a:avLst/>
          </a:prstGeom>
          <a:noFill/>
          <a:ln/>
        </p:spPr>
        <p:txBody>
          <a:bodyPr wrap="square" lIns="0" tIns="0" rIns="0" bIns="0" rtlCol="0" anchor="ctr"/>
          <a:lstStyle/>
          <a:p>
            <a:pPr marL="0" indent="0">
              <a:buNone/>
            </a:pPr>
            <a:r>
              <a:rPr lang="en-US" sz="1550" b="1" dirty="0">
                <a:solidFill>
                  <a:srgbClr val="1B2733"/>
                </a:solidFill>
                <a:latin typeface="Cambria" pitchFamily="34" charset="0"/>
                <a:ea typeface="Cambria" pitchFamily="34" charset="-122"/>
                <a:cs typeface="Cambria" pitchFamily="34" charset="-120"/>
              </a:rPr>
              <a:t>Which certifications apply to your tier?</a:t>
            </a:r>
            <a:endParaRPr lang="en-US" sz="1550" dirty="0"/>
          </a:p>
        </p:txBody>
      </p:sp>
      <p:sp>
        <p:nvSpPr>
          <p:cNvPr id="15" name="Text 13"/>
          <p:cNvSpPr/>
          <p:nvPr/>
        </p:nvSpPr>
        <p:spPr>
          <a:xfrm>
            <a:off x="6400800" y="3529584"/>
            <a:ext cx="5120640" cy="50292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SOC 2 Type II is an audit of controls over time. Type I is a snapshot. HIPAA and FERPA are usually enterprise-only.</a:t>
            </a:r>
            <a:endParaRPr lang="en-US" sz="1200" dirty="0"/>
          </a:p>
        </p:txBody>
      </p:sp>
      <p:sp>
        <p:nvSpPr>
          <p:cNvPr id="16" name="Shape 14"/>
          <p:cNvSpPr/>
          <p:nvPr/>
        </p:nvSpPr>
        <p:spPr>
          <a:xfrm>
            <a:off x="640080" y="4480560"/>
            <a:ext cx="384048" cy="384048"/>
          </a:xfrm>
          <a:prstGeom prst="ellipse">
            <a:avLst/>
          </a:prstGeom>
          <a:solidFill>
            <a:srgbClr val="2E3F50"/>
          </a:solidFill>
          <a:ln w="12700">
            <a:solidFill>
              <a:srgbClr val="2E3F50"/>
            </a:solidFill>
            <a:prstDash val="solid"/>
          </a:ln>
        </p:spPr>
        <p:txBody>
          <a:bodyPr/>
          <a:lstStyle/>
          <a:p>
            <a:endParaRPr lang="en-US"/>
          </a:p>
        </p:txBody>
      </p:sp>
      <p:sp>
        <p:nvSpPr>
          <p:cNvPr id="17" name="Text 15"/>
          <p:cNvSpPr/>
          <p:nvPr/>
        </p:nvSpPr>
        <p:spPr>
          <a:xfrm>
            <a:off x="640080" y="44805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207008" y="4425696"/>
            <a:ext cx="5577840" cy="457200"/>
          </a:xfrm>
          <a:prstGeom prst="rect">
            <a:avLst/>
          </a:prstGeom>
          <a:noFill/>
          <a:ln/>
        </p:spPr>
        <p:txBody>
          <a:bodyPr wrap="square" lIns="0" tIns="0" rIns="0" bIns="0" rtlCol="0" anchor="ctr"/>
          <a:lstStyle/>
          <a:p>
            <a:pPr marL="0" indent="0">
              <a:buNone/>
            </a:pPr>
            <a:r>
              <a:rPr lang="en-US" sz="1550" b="1" dirty="0">
                <a:solidFill>
                  <a:srgbClr val="1B2733"/>
                </a:solidFill>
                <a:latin typeface="Cambria" pitchFamily="34" charset="0"/>
                <a:ea typeface="Cambria" pitchFamily="34" charset="-122"/>
                <a:cs typeface="Cambria" pitchFamily="34" charset="-120"/>
              </a:rPr>
              <a:t>How long is it kept, and who can delete it?</a:t>
            </a:r>
            <a:endParaRPr lang="en-US" sz="1550" dirty="0"/>
          </a:p>
        </p:txBody>
      </p:sp>
      <p:sp>
        <p:nvSpPr>
          <p:cNvPr id="19" name="Text 17"/>
          <p:cNvSpPr/>
          <p:nvPr/>
        </p:nvSpPr>
        <p:spPr>
          <a:xfrm>
            <a:off x="6400800" y="4425696"/>
            <a:ext cx="5120640" cy="50292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Default retention on most of these is indefinite. Retention controls are almost always a paid feature.</a:t>
            </a:r>
            <a:endParaRPr lang="en-US" sz="1200" dirty="0"/>
          </a:p>
        </p:txBody>
      </p:sp>
      <p:sp>
        <p:nvSpPr>
          <p:cNvPr id="20" name="Shape 18"/>
          <p:cNvSpPr/>
          <p:nvPr/>
        </p:nvSpPr>
        <p:spPr>
          <a:xfrm>
            <a:off x="640080" y="5376672"/>
            <a:ext cx="384048" cy="384048"/>
          </a:xfrm>
          <a:prstGeom prst="ellipse">
            <a:avLst/>
          </a:prstGeom>
          <a:solidFill>
            <a:srgbClr val="C8791F"/>
          </a:solidFill>
          <a:ln w="12700">
            <a:solidFill>
              <a:srgbClr val="C8791F"/>
            </a:solidFill>
            <a:prstDash val="solid"/>
          </a:ln>
        </p:spPr>
        <p:txBody>
          <a:bodyPr/>
          <a:lstStyle/>
          <a:p>
            <a:endParaRPr lang="en-US"/>
          </a:p>
        </p:txBody>
      </p:sp>
      <p:sp>
        <p:nvSpPr>
          <p:cNvPr id="21" name="Text 19"/>
          <p:cNvSpPr/>
          <p:nvPr/>
        </p:nvSpPr>
        <p:spPr>
          <a:xfrm>
            <a:off x="640080" y="537667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207008" y="5321808"/>
            <a:ext cx="5577840" cy="457200"/>
          </a:xfrm>
          <a:prstGeom prst="rect">
            <a:avLst/>
          </a:prstGeom>
          <a:noFill/>
          <a:ln/>
        </p:spPr>
        <p:txBody>
          <a:bodyPr wrap="square" lIns="0" tIns="0" rIns="0" bIns="0" rtlCol="0" anchor="ctr"/>
          <a:lstStyle/>
          <a:p>
            <a:pPr marL="0" indent="0">
              <a:buNone/>
            </a:pPr>
            <a:r>
              <a:rPr lang="en-US" sz="1550" b="1" dirty="0">
                <a:solidFill>
                  <a:srgbClr val="1B2733"/>
                </a:solidFill>
                <a:latin typeface="Cambria" pitchFamily="34" charset="0"/>
                <a:ea typeface="Cambria" pitchFamily="34" charset="-122"/>
                <a:cs typeface="Cambria" pitchFamily="34" charset="-120"/>
              </a:rPr>
              <a:t>Who agreed, and could you show it a year from now?</a:t>
            </a:r>
            <a:endParaRPr lang="en-US" sz="1550" dirty="0"/>
          </a:p>
        </p:txBody>
      </p:sp>
      <p:sp>
        <p:nvSpPr>
          <p:cNvPr id="23" name="Text 21"/>
          <p:cNvSpPr/>
          <p:nvPr/>
        </p:nvSpPr>
        <p:spPr>
          <a:xfrm>
            <a:off x="6400800" y="5321808"/>
            <a:ext cx="5120640" cy="50292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This is the one that shows up in a complaint, and it's entirely on us.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TOOL PROFILE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Otter.ai</a:t>
            </a:r>
            <a:endParaRPr lang="en-US" sz="3200" dirty="0"/>
          </a:p>
        </p:txBody>
      </p:sp>
      <p:sp>
        <p:nvSpPr>
          <p:cNvPr id="4" name="Text 2"/>
          <p:cNvSpPr/>
          <p:nvPr/>
        </p:nvSpPr>
        <p:spPr>
          <a:xfrm>
            <a:off x="640080" y="1389888"/>
            <a:ext cx="10908792" cy="365760"/>
          </a:xfrm>
          <a:prstGeom prst="rect">
            <a:avLst/>
          </a:prstGeom>
          <a:noFill/>
          <a:ln/>
        </p:spPr>
        <p:txBody>
          <a:bodyPr wrap="square" lIns="0" tIns="0" rIns="0" bIns="0" rtlCol="0" anchor="ctr"/>
          <a:lstStyle/>
          <a:p>
            <a:pPr marL="0" indent="0">
              <a:buNone/>
            </a:pPr>
            <a:r>
              <a:rPr lang="en-US" sz="1450" i="1" dirty="0">
                <a:solidFill>
                  <a:srgbClr val="5B6B7A"/>
                </a:solidFill>
                <a:latin typeface="Calibri" pitchFamily="34" charset="0"/>
                <a:ea typeface="Calibri" pitchFamily="34" charset="-122"/>
                <a:cs typeface="Calibri" pitchFamily="34" charset="-120"/>
              </a:rPr>
              <a:t>Bot joins the call  ·  The one most people in our network already have</a:t>
            </a:r>
            <a:endParaRPr lang="en-US" sz="1450" dirty="0"/>
          </a:p>
        </p:txBody>
      </p:sp>
      <p:sp>
        <p:nvSpPr>
          <p:cNvPr id="5" name="Shape 3"/>
          <p:cNvSpPr/>
          <p:nvPr/>
        </p:nvSpPr>
        <p:spPr>
          <a:xfrm>
            <a:off x="640080" y="1874520"/>
            <a:ext cx="5486400" cy="3977640"/>
          </a:xfrm>
          <a:prstGeom prst="roundRect">
            <a:avLst>
              <a:gd name="adj" fmla="val 137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932688" y="2029968"/>
            <a:ext cx="4937760" cy="320040"/>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What it costs</a:t>
            </a:r>
            <a:endParaRPr lang="en-US" sz="1150" dirty="0"/>
          </a:p>
        </p:txBody>
      </p:sp>
      <p:sp>
        <p:nvSpPr>
          <p:cNvPr id="7" name="Text 5"/>
          <p:cNvSpPr/>
          <p:nvPr/>
        </p:nvSpPr>
        <p:spPr>
          <a:xfrm>
            <a:off x="932688" y="2450592"/>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Free</a:t>
            </a:r>
            <a:endParaRPr lang="en-US" sz="1350" dirty="0"/>
          </a:p>
        </p:txBody>
      </p:sp>
      <p:sp>
        <p:nvSpPr>
          <p:cNvPr id="8" name="Text 6"/>
          <p:cNvSpPr/>
          <p:nvPr/>
        </p:nvSpPr>
        <p:spPr>
          <a:xfrm>
            <a:off x="932688" y="2724912"/>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300 minutes a month, 30 minutes per conversation, 3 file imports ever. A one-hour client meeting gets cut in half.</a:t>
            </a:r>
            <a:endParaRPr lang="en-US" sz="1200" dirty="0"/>
          </a:p>
        </p:txBody>
      </p:sp>
      <p:sp>
        <p:nvSpPr>
          <p:cNvPr id="9" name="Shape 7"/>
          <p:cNvSpPr/>
          <p:nvPr/>
        </p:nvSpPr>
        <p:spPr>
          <a:xfrm>
            <a:off x="932688" y="3172968"/>
            <a:ext cx="4892040" cy="0"/>
          </a:xfrm>
          <a:prstGeom prst="line">
            <a:avLst/>
          </a:prstGeom>
          <a:noFill/>
          <a:ln w="12700">
            <a:solidFill>
              <a:srgbClr val="DFE6EC"/>
            </a:solidFill>
            <a:prstDash val="solid"/>
          </a:ln>
        </p:spPr>
        <p:txBody>
          <a:bodyPr/>
          <a:lstStyle/>
          <a:p>
            <a:endParaRPr lang="en-US"/>
          </a:p>
        </p:txBody>
      </p:sp>
      <p:sp>
        <p:nvSpPr>
          <p:cNvPr id="10" name="Text 8"/>
          <p:cNvSpPr/>
          <p:nvPr/>
        </p:nvSpPr>
        <p:spPr>
          <a:xfrm>
            <a:off x="932688" y="3236976"/>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Pro  $8.33</a:t>
            </a:r>
            <a:endParaRPr lang="en-US" sz="1350" dirty="0"/>
          </a:p>
        </p:txBody>
      </p:sp>
      <p:sp>
        <p:nvSpPr>
          <p:cNvPr id="11" name="Text 9"/>
          <p:cNvSpPr/>
          <p:nvPr/>
        </p:nvSpPr>
        <p:spPr>
          <a:xfrm>
            <a:off x="932688" y="3511296"/>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1,200 minutes a month, 90 minutes per meeting. $16.99 if you pay monthly.</a:t>
            </a:r>
            <a:endParaRPr lang="en-US" sz="1200" dirty="0"/>
          </a:p>
        </p:txBody>
      </p:sp>
      <p:sp>
        <p:nvSpPr>
          <p:cNvPr id="12" name="Shape 10"/>
          <p:cNvSpPr/>
          <p:nvPr/>
        </p:nvSpPr>
        <p:spPr>
          <a:xfrm>
            <a:off x="932688" y="3959352"/>
            <a:ext cx="4892040" cy="0"/>
          </a:xfrm>
          <a:prstGeom prst="line">
            <a:avLst/>
          </a:prstGeom>
          <a:noFill/>
          <a:ln w="12700">
            <a:solidFill>
              <a:srgbClr val="DFE6EC"/>
            </a:solidFill>
            <a:prstDash val="solid"/>
          </a:ln>
        </p:spPr>
        <p:txBody>
          <a:bodyPr/>
          <a:lstStyle/>
          <a:p>
            <a:endParaRPr lang="en-US"/>
          </a:p>
        </p:txBody>
      </p:sp>
      <p:sp>
        <p:nvSpPr>
          <p:cNvPr id="13" name="Text 11"/>
          <p:cNvSpPr/>
          <p:nvPr/>
        </p:nvSpPr>
        <p:spPr>
          <a:xfrm>
            <a:off x="932688" y="4023360"/>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Business  $19.99</a:t>
            </a:r>
            <a:endParaRPr lang="en-US" sz="1350" dirty="0"/>
          </a:p>
        </p:txBody>
      </p:sp>
      <p:sp>
        <p:nvSpPr>
          <p:cNvPr id="14" name="Text 12"/>
          <p:cNvSpPr/>
          <p:nvPr/>
        </p:nvSpPr>
        <p:spPr>
          <a:xfrm>
            <a:off x="932688" y="4297680"/>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meetings, 4 hours each, admin tooling. $30 monthly, 5-seat minimum.</a:t>
            </a:r>
            <a:endParaRPr lang="en-US" sz="1200" dirty="0"/>
          </a:p>
        </p:txBody>
      </p:sp>
      <p:sp>
        <p:nvSpPr>
          <p:cNvPr id="15" name="Shape 13"/>
          <p:cNvSpPr/>
          <p:nvPr/>
        </p:nvSpPr>
        <p:spPr>
          <a:xfrm>
            <a:off x="932688" y="4745736"/>
            <a:ext cx="4892040" cy="0"/>
          </a:xfrm>
          <a:prstGeom prst="line">
            <a:avLst/>
          </a:prstGeom>
          <a:noFill/>
          <a:ln w="12700">
            <a:solidFill>
              <a:srgbClr val="DFE6EC"/>
            </a:solidFill>
            <a:prstDash val="solid"/>
          </a:ln>
        </p:spPr>
        <p:txBody>
          <a:bodyPr/>
          <a:lstStyle/>
          <a:p>
            <a:endParaRPr lang="en-US"/>
          </a:p>
        </p:txBody>
      </p:sp>
      <p:sp>
        <p:nvSpPr>
          <p:cNvPr id="16" name="Text 14"/>
          <p:cNvSpPr/>
          <p:nvPr/>
        </p:nvSpPr>
        <p:spPr>
          <a:xfrm>
            <a:off x="932688" y="4809744"/>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Enterprise</a:t>
            </a:r>
            <a:endParaRPr lang="en-US" sz="1350" dirty="0"/>
          </a:p>
        </p:txBody>
      </p:sp>
      <p:sp>
        <p:nvSpPr>
          <p:cNvPr id="17" name="Text 15"/>
          <p:cNvSpPr/>
          <p:nvPr/>
        </p:nvSpPr>
        <p:spPr>
          <a:xfrm>
            <a:off x="932688" y="5084064"/>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Custom priced. Where SSO, provisioning, and domain capture live.</a:t>
            </a:r>
            <a:endParaRPr lang="en-US" sz="1200" dirty="0"/>
          </a:p>
        </p:txBody>
      </p:sp>
      <p:sp>
        <p:nvSpPr>
          <p:cNvPr id="18" name="Shape 16"/>
          <p:cNvSpPr/>
          <p:nvPr/>
        </p:nvSpPr>
        <p:spPr>
          <a:xfrm>
            <a:off x="6446520" y="1874520"/>
            <a:ext cx="5102352" cy="2331720"/>
          </a:xfrm>
          <a:prstGeom prst="roundRect">
            <a:avLst>
              <a:gd name="adj" fmla="val 2353"/>
            </a:avLst>
          </a:prstGeom>
          <a:solidFill>
            <a:srgbClr val="F1F4F6"/>
          </a:solidFill>
          <a:ln w="12700">
            <a:solidFill>
              <a:srgbClr val="F1F4F6"/>
            </a:solidFill>
            <a:prstDash val="solid"/>
          </a:ln>
          <a:effectLst>
            <a:outerShdw blurRad="101600" dist="25400" dir="5400000" algn="bl" rotWithShape="0">
              <a:srgbClr val="9AA7B2">
                <a:alpha val="35000"/>
              </a:srgbClr>
            </a:outerShdw>
          </a:effectLst>
        </p:spPr>
        <p:txBody>
          <a:bodyPr/>
          <a:lstStyle/>
          <a:p>
            <a:endParaRPr lang="en-US"/>
          </a:p>
        </p:txBody>
      </p:sp>
      <p:sp>
        <p:nvSpPr>
          <p:cNvPr id="19" name="Text 17"/>
          <p:cNvSpPr/>
          <p:nvPr/>
        </p:nvSpPr>
        <p:spPr>
          <a:xfrm>
            <a:off x="6739128" y="2029968"/>
            <a:ext cx="4480560" cy="320040"/>
          </a:xfrm>
          <a:prstGeom prst="rect">
            <a:avLst/>
          </a:prstGeom>
          <a:noFill/>
          <a:ln/>
        </p:spPr>
        <p:txBody>
          <a:bodyPr wrap="square" lIns="0" tIns="0" rIns="0" bIns="0" rtlCol="0" anchor="ctr"/>
          <a:lstStyle/>
          <a:p>
            <a:pPr marL="0" indent="0">
              <a:buNone/>
            </a:pPr>
            <a:r>
              <a:rPr lang="en-US" sz="1150" b="1" kern="0" spc="150" dirty="0">
                <a:solidFill>
                  <a:srgbClr val="2E7D74"/>
                </a:solidFill>
                <a:latin typeface="Calibri" pitchFamily="34" charset="0"/>
                <a:ea typeface="Calibri" pitchFamily="34" charset="-122"/>
                <a:cs typeface="Calibri" pitchFamily="34" charset="-120"/>
              </a:rPr>
              <a:t>Privacy posture</a:t>
            </a:r>
            <a:endParaRPr lang="en-US" sz="1150" dirty="0"/>
          </a:p>
        </p:txBody>
      </p:sp>
      <p:sp>
        <p:nvSpPr>
          <p:cNvPr id="20" name="Text 18"/>
          <p:cNvSpPr/>
          <p:nvPr/>
        </p:nvSpPr>
        <p:spPr>
          <a:xfrm>
            <a:off x="6739128" y="2395728"/>
            <a:ext cx="4480560" cy="1691640"/>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Trains its own models on de-identified user recordings and transcripts. No documented opt-out for standard users.</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Discloses sharing with AI service providers and data labeling vendors that annotate recordings.</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Named defendant in the consolidated class action.</a:t>
            </a:r>
            <a:endParaRPr lang="en-US" sz="1200" dirty="0"/>
          </a:p>
        </p:txBody>
      </p:sp>
      <p:sp>
        <p:nvSpPr>
          <p:cNvPr id="21" name="Shape 19"/>
          <p:cNvSpPr/>
          <p:nvPr/>
        </p:nvSpPr>
        <p:spPr>
          <a:xfrm>
            <a:off x="6446520" y="4370832"/>
            <a:ext cx="5102352" cy="1481328"/>
          </a:xfrm>
          <a:prstGeom prst="roundRect">
            <a:avLst>
              <a:gd name="adj" fmla="val 3704"/>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22" name="Text 20"/>
          <p:cNvSpPr/>
          <p:nvPr/>
        </p:nvSpPr>
        <p:spPr>
          <a:xfrm>
            <a:off x="6739128" y="4517136"/>
            <a:ext cx="4480560" cy="292608"/>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Where it fits, where it doesn't</a:t>
            </a:r>
            <a:endParaRPr lang="en-US" sz="1150" dirty="0"/>
          </a:p>
        </p:txBody>
      </p:sp>
      <p:sp>
        <p:nvSpPr>
          <p:cNvPr id="23" name="Text 21"/>
          <p:cNvSpPr/>
          <p:nvPr/>
        </p:nvSpPr>
        <p:spPr>
          <a:xfrm>
            <a:off x="6739128" y="4828032"/>
            <a:ext cx="4480560" cy="914400"/>
          </a:xfrm>
          <a:prstGeom prst="rect">
            <a:avLst/>
          </a:prstGeom>
          <a:noFill/>
          <a:ln/>
        </p:spPr>
        <p:txBody>
          <a:bodyPr wrap="square" lIns="0" tIns="0" rIns="0" bIns="0" rtlCol="0" anchor="ctr"/>
          <a:lstStyle/>
          <a:p>
            <a:pPr marL="0" indent="0">
              <a:lnSpc>
                <a:spcPts val="1700"/>
              </a:lnSpc>
              <a:buNone/>
            </a:pPr>
            <a:r>
              <a:rPr lang="en-US" sz="1250" dirty="0">
                <a:solidFill>
                  <a:srgbClr val="DCE3E9"/>
                </a:solidFill>
                <a:latin typeface="Calibri" pitchFamily="34" charset="0"/>
                <a:ea typeface="Calibri" pitchFamily="34" charset="-122"/>
                <a:cs typeface="Calibri" pitchFamily="34" charset="-120"/>
              </a:rPr>
              <a:t>Strongest live transcription in the category and the deepest integration bench. It also carries the most unresolved legal and training exposure of anything here. If your center uses it for client work, the training default is the thing to look at first.</a:t>
            </a:r>
            <a:endParaRPr lang="en-US" sz="1250" dirty="0"/>
          </a:p>
        </p:txBody>
      </p:sp>
      <p:sp>
        <p:nvSpPr>
          <p:cNvPr id="24" name="Text 22"/>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Pricing shown per user per month on annual billing unless noted. Confirm on the vendor's page before you buy.</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TOOL PROFILE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Fathom</a:t>
            </a:r>
            <a:endParaRPr lang="en-US" sz="3200" dirty="0"/>
          </a:p>
        </p:txBody>
      </p:sp>
      <p:sp>
        <p:nvSpPr>
          <p:cNvPr id="4" name="Text 2"/>
          <p:cNvSpPr/>
          <p:nvPr/>
        </p:nvSpPr>
        <p:spPr>
          <a:xfrm>
            <a:off x="640080" y="1389888"/>
            <a:ext cx="10908792" cy="365760"/>
          </a:xfrm>
          <a:prstGeom prst="rect">
            <a:avLst/>
          </a:prstGeom>
          <a:noFill/>
          <a:ln/>
        </p:spPr>
        <p:txBody>
          <a:bodyPr wrap="square" lIns="0" tIns="0" rIns="0" bIns="0" rtlCol="0" anchor="ctr"/>
          <a:lstStyle/>
          <a:p>
            <a:pPr marL="0" indent="0">
              <a:buNone/>
            </a:pPr>
            <a:r>
              <a:rPr lang="en-US" sz="1450" i="1" dirty="0">
                <a:solidFill>
                  <a:srgbClr val="5B6B7A"/>
                </a:solidFill>
                <a:latin typeface="Calibri" pitchFamily="34" charset="0"/>
                <a:ea typeface="Calibri" pitchFamily="34" charset="-122"/>
                <a:cs typeface="Calibri" pitchFamily="34" charset="-120"/>
              </a:rPr>
              <a:t>Bot joins the call, plus a bot-free desktop capture mode</a:t>
            </a:r>
            <a:endParaRPr lang="en-US" sz="1450" dirty="0"/>
          </a:p>
        </p:txBody>
      </p:sp>
      <p:sp>
        <p:nvSpPr>
          <p:cNvPr id="5" name="Shape 3"/>
          <p:cNvSpPr/>
          <p:nvPr/>
        </p:nvSpPr>
        <p:spPr>
          <a:xfrm>
            <a:off x="640080" y="1874520"/>
            <a:ext cx="5486400" cy="3977640"/>
          </a:xfrm>
          <a:prstGeom prst="roundRect">
            <a:avLst>
              <a:gd name="adj" fmla="val 137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932688" y="2029968"/>
            <a:ext cx="4937760" cy="320040"/>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What it costs</a:t>
            </a:r>
            <a:endParaRPr lang="en-US" sz="1150" dirty="0"/>
          </a:p>
        </p:txBody>
      </p:sp>
      <p:sp>
        <p:nvSpPr>
          <p:cNvPr id="7" name="Text 5"/>
          <p:cNvSpPr/>
          <p:nvPr/>
        </p:nvSpPr>
        <p:spPr>
          <a:xfrm>
            <a:off x="932688" y="2450592"/>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Free</a:t>
            </a:r>
            <a:endParaRPr lang="en-US" sz="1350" dirty="0"/>
          </a:p>
        </p:txBody>
      </p:sp>
      <p:sp>
        <p:nvSpPr>
          <p:cNvPr id="8" name="Text 6"/>
          <p:cNvSpPr/>
          <p:nvPr/>
        </p:nvSpPr>
        <p:spPr>
          <a:xfrm>
            <a:off x="932688" y="2724912"/>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recording, transcription, and storage. AI summaries capped at 5 meetings a month, then you get a plain chronological transcript.</a:t>
            </a:r>
            <a:endParaRPr lang="en-US" sz="1200" dirty="0"/>
          </a:p>
        </p:txBody>
      </p:sp>
      <p:sp>
        <p:nvSpPr>
          <p:cNvPr id="9" name="Shape 7"/>
          <p:cNvSpPr/>
          <p:nvPr/>
        </p:nvSpPr>
        <p:spPr>
          <a:xfrm>
            <a:off x="932688" y="3172968"/>
            <a:ext cx="4892040" cy="0"/>
          </a:xfrm>
          <a:prstGeom prst="line">
            <a:avLst/>
          </a:prstGeom>
          <a:noFill/>
          <a:ln w="12700">
            <a:solidFill>
              <a:srgbClr val="DFE6EC"/>
            </a:solidFill>
            <a:prstDash val="solid"/>
          </a:ln>
        </p:spPr>
        <p:txBody>
          <a:bodyPr/>
          <a:lstStyle/>
          <a:p>
            <a:endParaRPr lang="en-US"/>
          </a:p>
        </p:txBody>
      </p:sp>
      <p:sp>
        <p:nvSpPr>
          <p:cNvPr id="10" name="Text 8"/>
          <p:cNvSpPr/>
          <p:nvPr/>
        </p:nvSpPr>
        <p:spPr>
          <a:xfrm>
            <a:off x="932688" y="3236976"/>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Premium  $16</a:t>
            </a:r>
            <a:endParaRPr lang="en-US" sz="1350" dirty="0"/>
          </a:p>
        </p:txBody>
      </p:sp>
      <p:sp>
        <p:nvSpPr>
          <p:cNvPr id="11" name="Text 9"/>
          <p:cNvSpPr/>
          <p:nvPr/>
        </p:nvSpPr>
        <p:spPr>
          <a:xfrm>
            <a:off x="932688" y="3511296"/>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AI summaries and 15-plus summary templates. $20 monthly.</a:t>
            </a:r>
            <a:endParaRPr lang="en-US" sz="1200" dirty="0"/>
          </a:p>
        </p:txBody>
      </p:sp>
      <p:sp>
        <p:nvSpPr>
          <p:cNvPr id="12" name="Shape 10"/>
          <p:cNvSpPr/>
          <p:nvPr/>
        </p:nvSpPr>
        <p:spPr>
          <a:xfrm>
            <a:off x="932688" y="3959352"/>
            <a:ext cx="4892040" cy="0"/>
          </a:xfrm>
          <a:prstGeom prst="line">
            <a:avLst/>
          </a:prstGeom>
          <a:noFill/>
          <a:ln w="12700">
            <a:solidFill>
              <a:srgbClr val="DFE6EC"/>
            </a:solidFill>
            <a:prstDash val="solid"/>
          </a:ln>
        </p:spPr>
        <p:txBody>
          <a:bodyPr/>
          <a:lstStyle/>
          <a:p>
            <a:endParaRPr lang="en-US"/>
          </a:p>
        </p:txBody>
      </p:sp>
      <p:sp>
        <p:nvSpPr>
          <p:cNvPr id="13" name="Text 11"/>
          <p:cNvSpPr/>
          <p:nvPr/>
        </p:nvSpPr>
        <p:spPr>
          <a:xfrm>
            <a:off x="932688" y="4023360"/>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Team  $15</a:t>
            </a:r>
            <a:endParaRPr lang="en-US" sz="1350" dirty="0"/>
          </a:p>
        </p:txBody>
      </p:sp>
      <p:sp>
        <p:nvSpPr>
          <p:cNvPr id="14" name="Text 12"/>
          <p:cNvSpPr/>
          <p:nvPr/>
        </p:nvSpPr>
        <p:spPr>
          <a:xfrm>
            <a:off x="932688" y="4297680"/>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Cheaper per seat than Premium, 2-seat minimum. Adds shared workspaces and admin controls.</a:t>
            </a:r>
            <a:endParaRPr lang="en-US" sz="1200" dirty="0"/>
          </a:p>
        </p:txBody>
      </p:sp>
      <p:sp>
        <p:nvSpPr>
          <p:cNvPr id="15" name="Shape 13"/>
          <p:cNvSpPr/>
          <p:nvPr/>
        </p:nvSpPr>
        <p:spPr>
          <a:xfrm>
            <a:off x="932688" y="4745736"/>
            <a:ext cx="4892040" cy="0"/>
          </a:xfrm>
          <a:prstGeom prst="line">
            <a:avLst/>
          </a:prstGeom>
          <a:noFill/>
          <a:ln w="12700">
            <a:solidFill>
              <a:srgbClr val="DFE6EC"/>
            </a:solidFill>
            <a:prstDash val="solid"/>
          </a:ln>
        </p:spPr>
        <p:txBody>
          <a:bodyPr/>
          <a:lstStyle/>
          <a:p>
            <a:endParaRPr lang="en-US"/>
          </a:p>
        </p:txBody>
      </p:sp>
      <p:sp>
        <p:nvSpPr>
          <p:cNvPr id="16" name="Text 14"/>
          <p:cNvSpPr/>
          <p:nvPr/>
        </p:nvSpPr>
        <p:spPr>
          <a:xfrm>
            <a:off x="932688" y="4809744"/>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Business  $25</a:t>
            </a:r>
            <a:endParaRPr lang="en-US" sz="1350" dirty="0"/>
          </a:p>
        </p:txBody>
      </p:sp>
      <p:sp>
        <p:nvSpPr>
          <p:cNvPr id="17" name="Text 15"/>
          <p:cNvSpPr/>
          <p:nvPr/>
        </p:nvSpPr>
        <p:spPr>
          <a:xfrm>
            <a:off x="932688" y="5084064"/>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CRM field sync and coaching metrics. Enterprise adds SSO and provisioning by quote.</a:t>
            </a:r>
            <a:endParaRPr lang="en-US" sz="1200" dirty="0"/>
          </a:p>
        </p:txBody>
      </p:sp>
      <p:sp>
        <p:nvSpPr>
          <p:cNvPr id="18" name="Shape 16"/>
          <p:cNvSpPr/>
          <p:nvPr/>
        </p:nvSpPr>
        <p:spPr>
          <a:xfrm>
            <a:off x="6446520" y="1874520"/>
            <a:ext cx="5102352" cy="2331720"/>
          </a:xfrm>
          <a:prstGeom prst="roundRect">
            <a:avLst>
              <a:gd name="adj" fmla="val 2353"/>
            </a:avLst>
          </a:prstGeom>
          <a:solidFill>
            <a:srgbClr val="F1F4F6"/>
          </a:solidFill>
          <a:ln w="12700">
            <a:solidFill>
              <a:srgbClr val="F1F4F6"/>
            </a:solidFill>
            <a:prstDash val="solid"/>
          </a:ln>
          <a:effectLst>
            <a:outerShdw blurRad="101600" dist="25400" dir="5400000" algn="bl" rotWithShape="0">
              <a:srgbClr val="9AA7B2">
                <a:alpha val="35000"/>
              </a:srgbClr>
            </a:outerShdw>
          </a:effectLst>
        </p:spPr>
        <p:txBody>
          <a:bodyPr/>
          <a:lstStyle/>
          <a:p>
            <a:endParaRPr lang="en-US"/>
          </a:p>
        </p:txBody>
      </p:sp>
      <p:sp>
        <p:nvSpPr>
          <p:cNvPr id="19" name="Text 17"/>
          <p:cNvSpPr/>
          <p:nvPr/>
        </p:nvSpPr>
        <p:spPr>
          <a:xfrm>
            <a:off x="6739128" y="2029968"/>
            <a:ext cx="4480560" cy="320040"/>
          </a:xfrm>
          <a:prstGeom prst="rect">
            <a:avLst/>
          </a:prstGeom>
          <a:noFill/>
          <a:ln/>
        </p:spPr>
        <p:txBody>
          <a:bodyPr wrap="square" lIns="0" tIns="0" rIns="0" bIns="0" rtlCol="0" anchor="ctr"/>
          <a:lstStyle/>
          <a:p>
            <a:pPr marL="0" indent="0">
              <a:buNone/>
            </a:pPr>
            <a:r>
              <a:rPr lang="en-US" sz="1150" b="1" kern="0" spc="150" dirty="0">
                <a:solidFill>
                  <a:srgbClr val="2E7D74"/>
                </a:solidFill>
                <a:latin typeface="Calibri" pitchFamily="34" charset="0"/>
                <a:ea typeface="Calibri" pitchFamily="34" charset="-122"/>
                <a:cs typeface="Calibri" pitchFamily="34" charset="-120"/>
              </a:rPr>
              <a:t>Privacy posture</a:t>
            </a:r>
            <a:endParaRPr lang="en-US" sz="1150" dirty="0"/>
          </a:p>
        </p:txBody>
      </p:sp>
      <p:sp>
        <p:nvSpPr>
          <p:cNvPr id="20" name="Text 18"/>
          <p:cNvSpPr/>
          <p:nvPr/>
        </p:nvSpPr>
        <p:spPr>
          <a:xfrm>
            <a:off x="6739128" y="2395728"/>
            <a:ext cx="4480560" cy="1691640"/>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Contractually bars its model vendors, Anthropic, OpenAI, and Google, from training on your meeting data.</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Fathom itself uses de-identified data to improve its own models unless you opt out. Team plans can opt out an entire organization at once.</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SOC 2 Type II, GDPR, HIPAA-aligned, data stored in the United States. Free seats for nonprofits.</a:t>
            </a:r>
            <a:endParaRPr lang="en-US" sz="1200" dirty="0"/>
          </a:p>
        </p:txBody>
      </p:sp>
      <p:sp>
        <p:nvSpPr>
          <p:cNvPr id="21" name="Shape 19"/>
          <p:cNvSpPr/>
          <p:nvPr/>
        </p:nvSpPr>
        <p:spPr>
          <a:xfrm>
            <a:off x="6446520" y="4370832"/>
            <a:ext cx="5102352" cy="1481328"/>
          </a:xfrm>
          <a:prstGeom prst="roundRect">
            <a:avLst>
              <a:gd name="adj" fmla="val 3704"/>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22" name="Text 20"/>
          <p:cNvSpPr/>
          <p:nvPr/>
        </p:nvSpPr>
        <p:spPr>
          <a:xfrm>
            <a:off x="6739128" y="4517136"/>
            <a:ext cx="4480560" cy="292608"/>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Where it fits, where it doesn't</a:t>
            </a:r>
            <a:endParaRPr lang="en-US" sz="1150" dirty="0"/>
          </a:p>
        </p:txBody>
      </p:sp>
      <p:sp>
        <p:nvSpPr>
          <p:cNvPr id="23" name="Text 21"/>
          <p:cNvSpPr/>
          <p:nvPr/>
        </p:nvSpPr>
        <p:spPr>
          <a:xfrm>
            <a:off x="6739128" y="4828032"/>
            <a:ext cx="4480560" cy="914400"/>
          </a:xfrm>
          <a:prstGeom prst="rect">
            <a:avLst/>
          </a:prstGeom>
          <a:noFill/>
          <a:ln/>
        </p:spPr>
        <p:txBody>
          <a:bodyPr wrap="square" lIns="0" tIns="0" rIns="0" bIns="0" rtlCol="0" anchor="ctr"/>
          <a:lstStyle/>
          <a:p>
            <a:pPr marL="0" indent="0">
              <a:lnSpc>
                <a:spcPts val="1700"/>
              </a:lnSpc>
              <a:buNone/>
            </a:pPr>
            <a:r>
              <a:rPr lang="en-US" sz="1250" dirty="0">
                <a:solidFill>
                  <a:srgbClr val="DCE3E9"/>
                </a:solidFill>
                <a:latin typeface="Calibri" pitchFamily="34" charset="0"/>
                <a:ea typeface="Calibri" pitchFamily="34" charset="-122"/>
                <a:cs typeface="Calibri" pitchFamily="34" charset="-120"/>
              </a:rPr>
              <a:t>The most usable free tier here, and the org-wide training opt-out at $15 a seat is unusually cheap governance. The catch is that the opt-out is a setting somebody has to actually go turn on.</a:t>
            </a:r>
            <a:endParaRPr lang="en-US" sz="1250" dirty="0"/>
          </a:p>
        </p:txBody>
      </p:sp>
      <p:sp>
        <p:nvSpPr>
          <p:cNvPr id="24" name="Text 22"/>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Pricing shown per user per month on annual billing unless noted. Confirm on the vendor's page before you buy.</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TOOL PROFILE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Fireflies.ai</a:t>
            </a:r>
            <a:endParaRPr lang="en-US" sz="3200" dirty="0"/>
          </a:p>
        </p:txBody>
      </p:sp>
      <p:sp>
        <p:nvSpPr>
          <p:cNvPr id="4" name="Text 2"/>
          <p:cNvSpPr/>
          <p:nvPr/>
        </p:nvSpPr>
        <p:spPr>
          <a:xfrm>
            <a:off x="640080" y="1389888"/>
            <a:ext cx="10908792" cy="365760"/>
          </a:xfrm>
          <a:prstGeom prst="rect">
            <a:avLst/>
          </a:prstGeom>
          <a:noFill/>
          <a:ln/>
        </p:spPr>
        <p:txBody>
          <a:bodyPr wrap="square" lIns="0" tIns="0" rIns="0" bIns="0" rtlCol="0" anchor="ctr"/>
          <a:lstStyle/>
          <a:p>
            <a:pPr marL="0" indent="0">
              <a:buNone/>
            </a:pPr>
            <a:r>
              <a:rPr lang="en-US" sz="1450" i="1" dirty="0">
                <a:solidFill>
                  <a:srgbClr val="5B6B7A"/>
                </a:solidFill>
                <a:latin typeface="Calibri" pitchFamily="34" charset="0"/>
                <a:ea typeface="Calibri" pitchFamily="34" charset="-122"/>
                <a:cs typeface="Calibri" pitchFamily="34" charset="-120"/>
              </a:rPr>
              <a:t>Bot joins the call  ·  Built for teams that want everything to land somewhere else</a:t>
            </a:r>
            <a:endParaRPr lang="en-US" sz="1450" dirty="0"/>
          </a:p>
        </p:txBody>
      </p:sp>
      <p:sp>
        <p:nvSpPr>
          <p:cNvPr id="5" name="Shape 3"/>
          <p:cNvSpPr/>
          <p:nvPr/>
        </p:nvSpPr>
        <p:spPr>
          <a:xfrm>
            <a:off x="640080" y="1874520"/>
            <a:ext cx="5486400" cy="3977640"/>
          </a:xfrm>
          <a:prstGeom prst="roundRect">
            <a:avLst>
              <a:gd name="adj" fmla="val 137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932688" y="2029968"/>
            <a:ext cx="4937760" cy="320040"/>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What it costs</a:t>
            </a:r>
            <a:endParaRPr lang="en-US" sz="1150" dirty="0"/>
          </a:p>
        </p:txBody>
      </p:sp>
      <p:sp>
        <p:nvSpPr>
          <p:cNvPr id="7" name="Text 5"/>
          <p:cNvSpPr/>
          <p:nvPr/>
        </p:nvSpPr>
        <p:spPr>
          <a:xfrm>
            <a:off x="932688" y="2450592"/>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Free</a:t>
            </a:r>
            <a:endParaRPr lang="en-US" sz="1350" dirty="0"/>
          </a:p>
        </p:txBody>
      </p:sp>
      <p:sp>
        <p:nvSpPr>
          <p:cNvPr id="8" name="Text 6"/>
          <p:cNvSpPr/>
          <p:nvPr/>
        </p:nvSpPr>
        <p:spPr>
          <a:xfrm>
            <a:off x="932688" y="2724912"/>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Recording and transcription with tight storage and AI credit limits. Runs out fast with a real meeting load.</a:t>
            </a:r>
            <a:endParaRPr lang="en-US" sz="1200" dirty="0"/>
          </a:p>
        </p:txBody>
      </p:sp>
      <p:sp>
        <p:nvSpPr>
          <p:cNvPr id="9" name="Shape 7"/>
          <p:cNvSpPr/>
          <p:nvPr/>
        </p:nvSpPr>
        <p:spPr>
          <a:xfrm>
            <a:off x="932688" y="3172968"/>
            <a:ext cx="4892040" cy="0"/>
          </a:xfrm>
          <a:prstGeom prst="line">
            <a:avLst/>
          </a:prstGeom>
          <a:noFill/>
          <a:ln w="12700">
            <a:solidFill>
              <a:srgbClr val="DFE6EC"/>
            </a:solidFill>
            <a:prstDash val="solid"/>
          </a:ln>
        </p:spPr>
        <p:txBody>
          <a:bodyPr/>
          <a:lstStyle/>
          <a:p>
            <a:endParaRPr lang="en-US"/>
          </a:p>
        </p:txBody>
      </p:sp>
      <p:sp>
        <p:nvSpPr>
          <p:cNvPr id="10" name="Text 8"/>
          <p:cNvSpPr/>
          <p:nvPr/>
        </p:nvSpPr>
        <p:spPr>
          <a:xfrm>
            <a:off x="932688" y="3236976"/>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Pro  $10</a:t>
            </a:r>
            <a:endParaRPr lang="en-US" sz="1350" dirty="0"/>
          </a:p>
        </p:txBody>
      </p:sp>
      <p:sp>
        <p:nvSpPr>
          <p:cNvPr id="11" name="Text 9"/>
          <p:cNvSpPr/>
          <p:nvPr/>
        </p:nvSpPr>
        <p:spPr>
          <a:xfrm>
            <a:off x="932688" y="3511296"/>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transcription, 8,000 minutes of storage per seat, 2-hour recordings. $18 monthly.</a:t>
            </a:r>
            <a:endParaRPr lang="en-US" sz="1200" dirty="0"/>
          </a:p>
        </p:txBody>
      </p:sp>
      <p:sp>
        <p:nvSpPr>
          <p:cNvPr id="12" name="Shape 10"/>
          <p:cNvSpPr/>
          <p:nvPr/>
        </p:nvSpPr>
        <p:spPr>
          <a:xfrm>
            <a:off x="932688" y="3959352"/>
            <a:ext cx="4892040" cy="0"/>
          </a:xfrm>
          <a:prstGeom prst="line">
            <a:avLst/>
          </a:prstGeom>
          <a:noFill/>
          <a:ln w="12700">
            <a:solidFill>
              <a:srgbClr val="DFE6EC"/>
            </a:solidFill>
            <a:prstDash val="solid"/>
          </a:ln>
        </p:spPr>
        <p:txBody>
          <a:bodyPr/>
          <a:lstStyle/>
          <a:p>
            <a:endParaRPr lang="en-US"/>
          </a:p>
        </p:txBody>
      </p:sp>
      <p:sp>
        <p:nvSpPr>
          <p:cNvPr id="13" name="Text 11"/>
          <p:cNvSpPr/>
          <p:nvPr/>
        </p:nvSpPr>
        <p:spPr>
          <a:xfrm>
            <a:off x="932688" y="4023360"/>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Business  $19</a:t>
            </a:r>
            <a:endParaRPr lang="en-US" sz="1350" dirty="0"/>
          </a:p>
        </p:txBody>
      </p:sp>
      <p:sp>
        <p:nvSpPr>
          <p:cNvPr id="14" name="Text 12"/>
          <p:cNvSpPr/>
          <p:nvPr/>
        </p:nvSpPr>
        <p:spPr>
          <a:xfrm>
            <a:off x="932688" y="4297680"/>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storage, 3-hour recordings, video, team analytics. $29 monthly.</a:t>
            </a:r>
            <a:endParaRPr lang="en-US" sz="1200" dirty="0"/>
          </a:p>
        </p:txBody>
      </p:sp>
      <p:sp>
        <p:nvSpPr>
          <p:cNvPr id="15" name="Shape 13"/>
          <p:cNvSpPr/>
          <p:nvPr/>
        </p:nvSpPr>
        <p:spPr>
          <a:xfrm>
            <a:off x="932688" y="4745736"/>
            <a:ext cx="4892040" cy="0"/>
          </a:xfrm>
          <a:prstGeom prst="line">
            <a:avLst/>
          </a:prstGeom>
          <a:noFill/>
          <a:ln w="12700">
            <a:solidFill>
              <a:srgbClr val="DFE6EC"/>
            </a:solidFill>
            <a:prstDash val="solid"/>
          </a:ln>
        </p:spPr>
        <p:txBody>
          <a:bodyPr/>
          <a:lstStyle/>
          <a:p>
            <a:endParaRPr lang="en-US"/>
          </a:p>
        </p:txBody>
      </p:sp>
      <p:sp>
        <p:nvSpPr>
          <p:cNvPr id="16" name="Text 14"/>
          <p:cNvSpPr/>
          <p:nvPr/>
        </p:nvSpPr>
        <p:spPr>
          <a:xfrm>
            <a:off x="932688" y="4809744"/>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Enterprise  $39</a:t>
            </a:r>
            <a:endParaRPr lang="en-US" sz="1350" dirty="0"/>
          </a:p>
        </p:txBody>
      </p:sp>
      <p:sp>
        <p:nvSpPr>
          <p:cNvPr id="17" name="Text 15"/>
          <p:cNvSpPr/>
          <p:nvPr/>
        </p:nvSpPr>
        <p:spPr>
          <a:xfrm>
            <a:off x="932688" y="5084064"/>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Annual only. HIPAA, private storage, custom retention, audit logs, SSO with provisioning.</a:t>
            </a:r>
            <a:endParaRPr lang="en-US" sz="1200" dirty="0"/>
          </a:p>
        </p:txBody>
      </p:sp>
      <p:sp>
        <p:nvSpPr>
          <p:cNvPr id="18" name="Shape 16"/>
          <p:cNvSpPr/>
          <p:nvPr/>
        </p:nvSpPr>
        <p:spPr>
          <a:xfrm>
            <a:off x="6446520" y="1874520"/>
            <a:ext cx="5102352" cy="2331720"/>
          </a:xfrm>
          <a:prstGeom prst="roundRect">
            <a:avLst>
              <a:gd name="adj" fmla="val 2353"/>
            </a:avLst>
          </a:prstGeom>
          <a:solidFill>
            <a:srgbClr val="F1F4F6"/>
          </a:solidFill>
          <a:ln w="12700">
            <a:solidFill>
              <a:srgbClr val="F1F4F6"/>
            </a:solidFill>
            <a:prstDash val="solid"/>
          </a:ln>
          <a:effectLst>
            <a:outerShdw blurRad="101600" dist="25400" dir="5400000" algn="bl" rotWithShape="0">
              <a:srgbClr val="9AA7B2">
                <a:alpha val="35000"/>
              </a:srgbClr>
            </a:outerShdw>
          </a:effectLst>
        </p:spPr>
        <p:txBody>
          <a:bodyPr/>
          <a:lstStyle/>
          <a:p>
            <a:endParaRPr lang="en-US"/>
          </a:p>
        </p:txBody>
      </p:sp>
      <p:sp>
        <p:nvSpPr>
          <p:cNvPr id="19" name="Text 17"/>
          <p:cNvSpPr/>
          <p:nvPr/>
        </p:nvSpPr>
        <p:spPr>
          <a:xfrm>
            <a:off x="6739128" y="2029968"/>
            <a:ext cx="4480560" cy="320040"/>
          </a:xfrm>
          <a:prstGeom prst="rect">
            <a:avLst/>
          </a:prstGeom>
          <a:noFill/>
          <a:ln/>
        </p:spPr>
        <p:txBody>
          <a:bodyPr wrap="square" lIns="0" tIns="0" rIns="0" bIns="0" rtlCol="0" anchor="ctr"/>
          <a:lstStyle/>
          <a:p>
            <a:pPr marL="0" indent="0">
              <a:buNone/>
            </a:pPr>
            <a:r>
              <a:rPr lang="en-US" sz="1150" b="1" kern="0" spc="150" dirty="0">
                <a:solidFill>
                  <a:srgbClr val="2E7D74"/>
                </a:solidFill>
                <a:latin typeface="Calibri" pitchFamily="34" charset="0"/>
                <a:ea typeface="Calibri" pitchFamily="34" charset="-122"/>
                <a:cs typeface="Calibri" pitchFamily="34" charset="-120"/>
              </a:rPr>
              <a:t>Privacy posture</a:t>
            </a:r>
            <a:endParaRPr lang="en-US" sz="1150" dirty="0"/>
          </a:p>
        </p:txBody>
      </p:sp>
      <p:sp>
        <p:nvSpPr>
          <p:cNvPr id="20" name="Text 18"/>
          <p:cNvSpPr/>
          <p:nvPr/>
        </p:nvSpPr>
        <p:spPr>
          <a:xfrm>
            <a:off x="6739128" y="2395728"/>
            <a:ext cx="4480560" cy="1691640"/>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States that meeting content is never used to train any AI models, and that third-party vendors operate under zero data retention.</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SOC 2 Type II and GDPR on every tier, including free.</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Retention controls, audit logs, and private storage are enterprise-only at $39 a seat.</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Facing its own separate privacy suit on a different theory.</a:t>
            </a:r>
            <a:endParaRPr lang="en-US" sz="1200" dirty="0"/>
          </a:p>
        </p:txBody>
      </p:sp>
      <p:sp>
        <p:nvSpPr>
          <p:cNvPr id="21" name="Shape 19"/>
          <p:cNvSpPr/>
          <p:nvPr/>
        </p:nvSpPr>
        <p:spPr>
          <a:xfrm>
            <a:off x="6446520" y="4370832"/>
            <a:ext cx="5102352" cy="1481328"/>
          </a:xfrm>
          <a:prstGeom prst="roundRect">
            <a:avLst>
              <a:gd name="adj" fmla="val 3704"/>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22" name="Text 20"/>
          <p:cNvSpPr/>
          <p:nvPr/>
        </p:nvSpPr>
        <p:spPr>
          <a:xfrm>
            <a:off x="6739128" y="4517136"/>
            <a:ext cx="4480560" cy="292608"/>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Where it fits, where it doesn't</a:t>
            </a:r>
            <a:endParaRPr lang="en-US" sz="1150" dirty="0"/>
          </a:p>
        </p:txBody>
      </p:sp>
      <p:sp>
        <p:nvSpPr>
          <p:cNvPr id="23" name="Text 21"/>
          <p:cNvSpPr/>
          <p:nvPr/>
        </p:nvSpPr>
        <p:spPr>
          <a:xfrm>
            <a:off x="6739128" y="4828032"/>
            <a:ext cx="4480560" cy="914400"/>
          </a:xfrm>
          <a:prstGeom prst="rect">
            <a:avLst/>
          </a:prstGeom>
          <a:noFill/>
          <a:ln/>
        </p:spPr>
        <p:txBody>
          <a:bodyPr wrap="square" lIns="0" tIns="0" rIns="0" bIns="0" rtlCol="0" anchor="ctr"/>
          <a:lstStyle/>
          <a:p>
            <a:pPr marL="0" indent="0">
              <a:lnSpc>
                <a:spcPts val="1700"/>
              </a:lnSpc>
              <a:buNone/>
            </a:pPr>
            <a:r>
              <a:rPr lang="en-US" sz="1250" dirty="0">
                <a:solidFill>
                  <a:srgbClr val="DCE3E9"/>
                </a:solidFill>
                <a:latin typeface="Calibri" pitchFamily="34" charset="0"/>
                <a:ea typeface="Calibri" pitchFamily="34" charset="-122"/>
                <a:cs typeface="Calibri" pitchFamily="34" charset="-120"/>
              </a:rPr>
              <a:t>The clearest no-training statement of the bot-based tools, and certifications that don't disappear on the free tier. But the controls that let a center prove what happened to a recording sit four times above the entry price.</a:t>
            </a:r>
            <a:endParaRPr lang="en-US" sz="1250" dirty="0"/>
          </a:p>
        </p:txBody>
      </p:sp>
      <p:sp>
        <p:nvSpPr>
          <p:cNvPr id="24" name="Text 22"/>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Pricing shown per user per month on annual billing unless noted. Confirm on the vendor's page before you buy.</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TOOL PROFILE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Read AI</a:t>
            </a:r>
            <a:endParaRPr lang="en-US" sz="3200" dirty="0"/>
          </a:p>
        </p:txBody>
      </p:sp>
      <p:sp>
        <p:nvSpPr>
          <p:cNvPr id="4" name="Text 2"/>
          <p:cNvSpPr/>
          <p:nvPr/>
        </p:nvSpPr>
        <p:spPr>
          <a:xfrm>
            <a:off x="640080" y="1389888"/>
            <a:ext cx="10908792" cy="365760"/>
          </a:xfrm>
          <a:prstGeom prst="rect">
            <a:avLst/>
          </a:prstGeom>
          <a:noFill/>
          <a:ln/>
        </p:spPr>
        <p:txBody>
          <a:bodyPr wrap="square" lIns="0" tIns="0" rIns="0" bIns="0" rtlCol="0" anchor="ctr"/>
          <a:lstStyle/>
          <a:p>
            <a:pPr marL="0" indent="0">
              <a:buNone/>
            </a:pPr>
            <a:r>
              <a:rPr lang="en-US" sz="1450" i="1" dirty="0">
                <a:solidFill>
                  <a:srgbClr val="5B6B7A"/>
                </a:solidFill>
                <a:latin typeface="Calibri" pitchFamily="34" charset="0"/>
                <a:ea typeface="Calibri" pitchFamily="34" charset="-122"/>
                <a:cs typeface="Calibri" pitchFamily="34" charset="-120"/>
              </a:rPr>
              <a:t>Bot joins the call  ·  The one that has drawn the most institutional pushback</a:t>
            </a:r>
            <a:endParaRPr lang="en-US" sz="1450" dirty="0"/>
          </a:p>
        </p:txBody>
      </p:sp>
      <p:sp>
        <p:nvSpPr>
          <p:cNvPr id="5" name="Shape 3"/>
          <p:cNvSpPr/>
          <p:nvPr/>
        </p:nvSpPr>
        <p:spPr>
          <a:xfrm>
            <a:off x="640080" y="1874520"/>
            <a:ext cx="5486400" cy="3977640"/>
          </a:xfrm>
          <a:prstGeom prst="roundRect">
            <a:avLst>
              <a:gd name="adj" fmla="val 137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932688" y="2029968"/>
            <a:ext cx="4937760" cy="320040"/>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What it costs</a:t>
            </a:r>
            <a:endParaRPr lang="en-US" sz="1150" dirty="0"/>
          </a:p>
        </p:txBody>
      </p:sp>
      <p:sp>
        <p:nvSpPr>
          <p:cNvPr id="7" name="Text 5"/>
          <p:cNvSpPr/>
          <p:nvPr/>
        </p:nvSpPr>
        <p:spPr>
          <a:xfrm>
            <a:off x="932688" y="2450592"/>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Free</a:t>
            </a:r>
            <a:endParaRPr lang="en-US" sz="1350" dirty="0"/>
          </a:p>
        </p:txBody>
      </p:sp>
      <p:sp>
        <p:nvSpPr>
          <p:cNvPr id="8" name="Text 6"/>
          <p:cNvSpPr/>
          <p:nvPr/>
        </p:nvSpPr>
        <p:spPr>
          <a:xfrm>
            <a:off x="932688" y="2724912"/>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5 meetings a month with transcription, summaries, and search.</a:t>
            </a:r>
            <a:endParaRPr lang="en-US" sz="1200" dirty="0"/>
          </a:p>
        </p:txBody>
      </p:sp>
      <p:sp>
        <p:nvSpPr>
          <p:cNvPr id="9" name="Shape 7"/>
          <p:cNvSpPr/>
          <p:nvPr/>
        </p:nvSpPr>
        <p:spPr>
          <a:xfrm>
            <a:off x="932688" y="3172968"/>
            <a:ext cx="4892040" cy="0"/>
          </a:xfrm>
          <a:prstGeom prst="line">
            <a:avLst/>
          </a:prstGeom>
          <a:noFill/>
          <a:ln w="12700">
            <a:solidFill>
              <a:srgbClr val="DFE6EC"/>
            </a:solidFill>
            <a:prstDash val="solid"/>
          </a:ln>
        </p:spPr>
        <p:txBody>
          <a:bodyPr/>
          <a:lstStyle/>
          <a:p>
            <a:endParaRPr lang="en-US"/>
          </a:p>
        </p:txBody>
      </p:sp>
      <p:sp>
        <p:nvSpPr>
          <p:cNvPr id="10" name="Text 8"/>
          <p:cNvSpPr/>
          <p:nvPr/>
        </p:nvSpPr>
        <p:spPr>
          <a:xfrm>
            <a:off x="932688" y="3236976"/>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Pro  $15</a:t>
            </a:r>
            <a:endParaRPr lang="en-US" sz="1350" dirty="0"/>
          </a:p>
        </p:txBody>
      </p:sp>
      <p:sp>
        <p:nvSpPr>
          <p:cNvPr id="11" name="Text 9"/>
          <p:cNvSpPr/>
          <p:nvPr/>
        </p:nvSpPr>
        <p:spPr>
          <a:xfrm>
            <a:off x="932688" y="3511296"/>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meetings, premium integrations, 100 uploads a month. $19.75 monthly.</a:t>
            </a:r>
            <a:endParaRPr lang="en-US" sz="1200" dirty="0"/>
          </a:p>
        </p:txBody>
      </p:sp>
      <p:sp>
        <p:nvSpPr>
          <p:cNvPr id="12" name="Shape 10"/>
          <p:cNvSpPr/>
          <p:nvPr/>
        </p:nvSpPr>
        <p:spPr>
          <a:xfrm>
            <a:off x="932688" y="3959352"/>
            <a:ext cx="4892040" cy="0"/>
          </a:xfrm>
          <a:prstGeom prst="line">
            <a:avLst/>
          </a:prstGeom>
          <a:noFill/>
          <a:ln w="12700">
            <a:solidFill>
              <a:srgbClr val="DFE6EC"/>
            </a:solidFill>
            <a:prstDash val="solid"/>
          </a:ln>
        </p:spPr>
        <p:txBody>
          <a:bodyPr/>
          <a:lstStyle/>
          <a:p>
            <a:endParaRPr lang="en-US"/>
          </a:p>
        </p:txBody>
      </p:sp>
      <p:sp>
        <p:nvSpPr>
          <p:cNvPr id="13" name="Text 11"/>
          <p:cNvSpPr/>
          <p:nvPr/>
        </p:nvSpPr>
        <p:spPr>
          <a:xfrm>
            <a:off x="932688" y="4023360"/>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Enterprise  $22.50</a:t>
            </a:r>
            <a:endParaRPr lang="en-US" sz="1350" dirty="0"/>
          </a:p>
        </p:txBody>
      </p:sp>
      <p:sp>
        <p:nvSpPr>
          <p:cNvPr id="14" name="Text 12"/>
          <p:cNvSpPr/>
          <p:nvPr/>
        </p:nvSpPr>
        <p:spPr>
          <a:xfrm>
            <a:off x="932688" y="4297680"/>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Adds audio and video playback. $29.75 monthly.</a:t>
            </a:r>
            <a:endParaRPr lang="en-US" sz="1200" dirty="0"/>
          </a:p>
        </p:txBody>
      </p:sp>
      <p:sp>
        <p:nvSpPr>
          <p:cNvPr id="15" name="Shape 13"/>
          <p:cNvSpPr/>
          <p:nvPr/>
        </p:nvSpPr>
        <p:spPr>
          <a:xfrm>
            <a:off x="932688" y="4745736"/>
            <a:ext cx="4892040" cy="0"/>
          </a:xfrm>
          <a:prstGeom prst="line">
            <a:avLst/>
          </a:prstGeom>
          <a:noFill/>
          <a:ln w="12700">
            <a:solidFill>
              <a:srgbClr val="DFE6EC"/>
            </a:solidFill>
            <a:prstDash val="solid"/>
          </a:ln>
        </p:spPr>
        <p:txBody>
          <a:bodyPr/>
          <a:lstStyle/>
          <a:p>
            <a:endParaRPr lang="en-US"/>
          </a:p>
        </p:txBody>
      </p:sp>
      <p:sp>
        <p:nvSpPr>
          <p:cNvPr id="16" name="Text 14"/>
          <p:cNvSpPr/>
          <p:nvPr/>
        </p:nvSpPr>
        <p:spPr>
          <a:xfrm>
            <a:off x="932688" y="4809744"/>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Enterprise+  $29.75</a:t>
            </a:r>
            <a:endParaRPr lang="en-US" sz="1350" dirty="0"/>
          </a:p>
        </p:txBody>
      </p:sp>
      <p:sp>
        <p:nvSpPr>
          <p:cNvPr id="17" name="Text 15"/>
          <p:cNvSpPr/>
          <p:nvPr/>
        </p:nvSpPr>
        <p:spPr>
          <a:xfrm>
            <a:off x="932688" y="5084064"/>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HIPAA, SSO and SAML, custom retention, domain capture. 10-seat minimum.</a:t>
            </a:r>
            <a:endParaRPr lang="en-US" sz="1200" dirty="0"/>
          </a:p>
        </p:txBody>
      </p:sp>
      <p:sp>
        <p:nvSpPr>
          <p:cNvPr id="18" name="Shape 16"/>
          <p:cNvSpPr/>
          <p:nvPr/>
        </p:nvSpPr>
        <p:spPr>
          <a:xfrm>
            <a:off x="6446520" y="1874520"/>
            <a:ext cx="5102352" cy="2331720"/>
          </a:xfrm>
          <a:prstGeom prst="roundRect">
            <a:avLst>
              <a:gd name="adj" fmla="val 2353"/>
            </a:avLst>
          </a:prstGeom>
          <a:solidFill>
            <a:srgbClr val="F1F4F6"/>
          </a:solidFill>
          <a:ln w="12700">
            <a:solidFill>
              <a:srgbClr val="F1F4F6"/>
            </a:solidFill>
            <a:prstDash val="solid"/>
          </a:ln>
          <a:effectLst>
            <a:outerShdw blurRad="101600" dist="25400" dir="5400000" algn="bl" rotWithShape="0">
              <a:srgbClr val="9AA7B2">
                <a:alpha val="35000"/>
              </a:srgbClr>
            </a:outerShdw>
          </a:effectLst>
        </p:spPr>
        <p:txBody>
          <a:bodyPr/>
          <a:lstStyle/>
          <a:p>
            <a:endParaRPr lang="en-US"/>
          </a:p>
        </p:txBody>
      </p:sp>
      <p:sp>
        <p:nvSpPr>
          <p:cNvPr id="19" name="Text 17"/>
          <p:cNvSpPr/>
          <p:nvPr/>
        </p:nvSpPr>
        <p:spPr>
          <a:xfrm>
            <a:off x="6739128" y="2029968"/>
            <a:ext cx="4480560" cy="320040"/>
          </a:xfrm>
          <a:prstGeom prst="rect">
            <a:avLst/>
          </a:prstGeom>
          <a:noFill/>
          <a:ln/>
        </p:spPr>
        <p:txBody>
          <a:bodyPr wrap="square" lIns="0" tIns="0" rIns="0" bIns="0" rtlCol="0" anchor="ctr"/>
          <a:lstStyle/>
          <a:p>
            <a:pPr marL="0" indent="0">
              <a:buNone/>
            </a:pPr>
            <a:r>
              <a:rPr lang="en-US" sz="1150" b="1" kern="0" spc="150" dirty="0">
                <a:solidFill>
                  <a:srgbClr val="2E7D74"/>
                </a:solidFill>
                <a:latin typeface="Calibri" pitchFamily="34" charset="0"/>
                <a:ea typeface="Calibri" pitchFamily="34" charset="-122"/>
                <a:cs typeface="Calibri" pitchFamily="34" charset="-120"/>
              </a:rPr>
              <a:t>Privacy posture</a:t>
            </a:r>
            <a:endParaRPr lang="en-US" sz="1150" dirty="0"/>
          </a:p>
        </p:txBody>
      </p:sp>
      <p:sp>
        <p:nvSpPr>
          <p:cNvPr id="20" name="Text 18"/>
          <p:cNvSpPr/>
          <p:nvPr/>
        </p:nvSpPr>
        <p:spPr>
          <a:xfrm>
            <a:off x="6739128" y="2395728"/>
            <a:ext cx="4809744" cy="1691640"/>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States it does not train on customer data by default and holds SOC 2 Type 2.</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Independent privacy reviews flag transfers of Google Workspace data to third-party AI tools and permitted personalized model training.</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Documentation confirms the bot can join meetings from your calendar whether or not you attend, and it emails recaps to invitees.</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Organizations have blocked it at the Zoom and Teams level over consent.</a:t>
            </a:r>
            <a:endParaRPr lang="en-US" sz="1200" dirty="0"/>
          </a:p>
        </p:txBody>
      </p:sp>
      <p:sp>
        <p:nvSpPr>
          <p:cNvPr id="21" name="Shape 19"/>
          <p:cNvSpPr/>
          <p:nvPr/>
        </p:nvSpPr>
        <p:spPr>
          <a:xfrm>
            <a:off x="6446520" y="4370832"/>
            <a:ext cx="5102352" cy="1481328"/>
          </a:xfrm>
          <a:prstGeom prst="roundRect">
            <a:avLst>
              <a:gd name="adj" fmla="val 3704"/>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22" name="Text 20"/>
          <p:cNvSpPr/>
          <p:nvPr/>
        </p:nvSpPr>
        <p:spPr>
          <a:xfrm>
            <a:off x="6739128" y="4517136"/>
            <a:ext cx="4480560" cy="292608"/>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Where it fits, where it doesn't</a:t>
            </a:r>
            <a:endParaRPr lang="en-US" sz="1150" dirty="0"/>
          </a:p>
        </p:txBody>
      </p:sp>
      <p:sp>
        <p:nvSpPr>
          <p:cNvPr id="23" name="Text 21"/>
          <p:cNvSpPr/>
          <p:nvPr/>
        </p:nvSpPr>
        <p:spPr>
          <a:xfrm>
            <a:off x="6739128" y="4828032"/>
            <a:ext cx="4480560" cy="914400"/>
          </a:xfrm>
          <a:prstGeom prst="rect">
            <a:avLst/>
          </a:prstGeom>
          <a:noFill/>
          <a:ln/>
        </p:spPr>
        <p:txBody>
          <a:bodyPr wrap="square" lIns="0" tIns="0" rIns="0" bIns="0" rtlCol="0" anchor="ctr"/>
          <a:lstStyle/>
          <a:p>
            <a:pPr marL="0" indent="0">
              <a:lnSpc>
                <a:spcPts val="1700"/>
              </a:lnSpc>
              <a:buNone/>
            </a:pPr>
            <a:r>
              <a:rPr lang="en-US" sz="1250" dirty="0">
                <a:solidFill>
                  <a:srgbClr val="DCE3E9"/>
                </a:solidFill>
                <a:latin typeface="Calibri" pitchFamily="34" charset="0"/>
                <a:ea typeface="Calibri" pitchFamily="34" charset="-122"/>
                <a:cs typeface="Calibri" pitchFamily="34" charset="-120"/>
              </a:rPr>
              <a:t>The auto-join behavior is the problem for us, not the pricing. A tool that can record a client meeting you never joined, then mail the summary around, is hard to square with a consent practice.</a:t>
            </a:r>
            <a:endParaRPr lang="en-US" sz="1250" dirty="0"/>
          </a:p>
        </p:txBody>
      </p:sp>
      <p:sp>
        <p:nvSpPr>
          <p:cNvPr id="24" name="Text 22"/>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Pricing shown per user per month on annual billing unless noted. Confirm on the vendor's page before you buy.</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TOOL PROFILE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Granola</a:t>
            </a:r>
            <a:endParaRPr lang="en-US" sz="3200" dirty="0"/>
          </a:p>
        </p:txBody>
      </p:sp>
      <p:sp>
        <p:nvSpPr>
          <p:cNvPr id="4" name="Text 2"/>
          <p:cNvSpPr/>
          <p:nvPr/>
        </p:nvSpPr>
        <p:spPr>
          <a:xfrm>
            <a:off x="640080" y="1389888"/>
            <a:ext cx="10908792" cy="365760"/>
          </a:xfrm>
          <a:prstGeom prst="rect">
            <a:avLst/>
          </a:prstGeom>
          <a:noFill/>
          <a:ln/>
        </p:spPr>
        <p:txBody>
          <a:bodyPr wrap="square" lIns="0" tIns="0" rIns="0" bIns="0" rtlCol="0" anchor="ctr"/>
          <a:lstStyle/>
          <a:p>
            <a:pPr marL="0" indent="0">
              <a:buNone/>
            </a:pPr>
            <a:r>
              <a:rPr lang="en-US" sz="1450" i="1" dirty="0">
                <a:solidFill>
                  <a:srgbClr val="5B6B7A"/>
                </a:solidFill>
                <a:latin typeface="Calibri" pitchFamily="34" charset="0"/>
                <a:ea typeface="Calibri" pitchFamily="34" charset="-122"/>
                <a:cs typeface="Calibri" pitchFamily="34" charset="-120"/>
              </a:rPr>
              <a:t>Device-side capture  ·  No bot ever joins the call</a:t>
            </a:r>
            <a:endParaRPr lang="en-US" sz="1450" dirty="0"/>
          </a:p>
        </p:txBody>
      </p:sp>
      <p:sp>
        <p:nvSpPr>
          <p:cNvPr id="5" name="Shape 3"/>
          <p:cNvSpPr/>
          <p:nvPr/>
        </p:nvSpPr>
        <p:spPr>
          <a:xfrm>
            <a:off x="640080" y="1874520"/>
            <a:ext cx="5486400" cy="3977640"/>
          </a:xfrm>
          <a:prstGeom prst="roundRect">
            <a:avLst>
              <a:gd name="adj" fmla="val 1379"/>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932688" y="2029968"/>
            <a:ext cx="4937760" cy="320040"/>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What it costs</a:t>
            </a:r>
            <a:endParaRPr lang="en-US" sz="1150" dirty="0"/>
          </a:p>
        </p:txBody>
      </p:sp>
      <p:sp>
        <p:nvSpPr>
          <p:cNvPr id="7" name="Text 5"/>
          <p:cNvSpPr/>
          <p:nvPr/>
        </p:nvSpPr>
        <p:spPr>
          <a:xfrm>
            <a:off x="932688" y="2450592"/>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Free</a:t>
            </a:r>
            <a:endParaRPr lang="en-US" sz="1350" dirty="0"/>
          </a:p>
        </p:txBody>
      </p:sp>
      <p:sp>
        <p:nvSpPr>
          <p:cNvPr id="8" name="Text 6"/>
          <p:cNvSpPr/>
          <p:nvPr/>
        </p:nvSpPr>
        <p:spPr>
          <a:xfrm>
            <a:off x="932688" y="2724912"/>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Limited meeting history. Recent versions cap it around 25 notes or 30 days depending on when you signed up.</a:t>
            </a:r>
            <a:endParaRPr lang="en-US" sz="1200" dirty="0"/>
          </a:p>
        </p:txBody>
      </p:sp>
      <p:sp>
        <p:nvSpPr>
          <p:cNvPr id="9" name="Shape 7"/>
          <p:cNvSpPr/>
          <p:nvPr/>
        </p:nvSpPr>
        <p:spPr>
          <a:xfrm>
            <a:off x="932688" y="3172968"/>
            <a:ext cx="4892040" cy="0"/>
          </a:xfrm>
          <a:prstGeom prst="line">
            <a:avLst/>
          </a:prstGeom>
          <a:noFill/>
          <a:ln w="12700">
            <a:solidFill>
              <a:srgbClr val="DFE6EC"/>
            </a:solidFill>
            <a:prstDash val="solid"/>
          </a:ln>
        </p:spPr>
        <p:txBody>
          <a:bodyPr/>
          <a:lstStyle/>
          <a:p>
            <a:endParaRPr lang="en-US"/>
          </a:p>
        </p:txBody>
      </p:sp>
      <p:sp>
        <p:nvSpPr>
          <p:cNvPr id="10" name="Text 8"/>
          <p:cNvSpPr/>
          <p:nvPr/>
        </p:nvSpPr>
        <p:spPr>
          <a:xfrm>
            <a:off x="932688" y="3236976"/>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Business  $14</a:t>
            </a:r>
            <a:endParaRPr lang="en-US" sz="1350" dirty="0"/>
          </a:p>
        </p:txBody>
      </p:sp>
      <p:sp>
        <p:nvSpPr>
          <p:cNvPr id="11" name="Text 9"/>
          <p:cNvSpPr/>
          <p:nvPr/>
        </p:nvSpPr>
        <p:spPr>
          <a:xfrm>
            <a:off x="932688" y="3511296"/>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Unlimited notes and history, shared spaces, templates.</a:t>
            </a:r>
            <a:endParaRPr lang="en-US" sz="1200" dirty="0"/>
          </a:p>
        </p:txBody>
      </p:sp>
      <p:sp>
        <p:nvSpPr>
          <p:cNvPr id="12" name="Shape 10"/>
          <p:cNvSpPr/>
          <p:nvPr/>
        </p:nvSpPr>
        <p:spPr>
          <a:xfrm>
            <a:off x="932688" y="3959352"/>
            <a:ext cx="4892040" cy="0"/>
          </a:xfrm>
          <a:prstGeom prst="line">
            <a:avLst/>
          </a:prstGeom>
          <a:noFill/>
          <a:ln w="12700">
            <a:solidFill>
              <a:srgbClr val="DFE6EC"/>
            </a:solidFill>
            <a:prstDash val="solid"/>
          </a:ln>
        </p:spPr>
        <p:txBody>
          <a:bodyPr/>
          <a:lstStyle/>
          <a:p>
            <a:endParaRPr lang="en-US"/>
          </a:p>
        </p:txBody>
      </p:sp>
      <p:sp>
        <p:nvSpPr>
          <p:cNvPr id="13" name="Text 11"/>
          <p:cNvSpPr/>
          <p:nvPr/>
        </p:nvSpPr>
        <p:spPr>
          <a:xfrm>
            <a:off x="932688" y="4023360"/>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Enterprise  $35</a:t>
            </a:r>
            <a:endParaRPr lang="en-US" sz="1350" dirty="0"/>
          </a:p>
        </p:txBody>
      </p:sp>
      <p:sp>
        <p:nvSpPr>
          <p:cNvPr id="14" name="Text 12"/>
          <p:cNvSpPr/>
          <p:nvPr/>
        </p:nvSpPr>
        <p:spPr>
          <a:xfrm>
            <a:off x="932688" y="4297680"/>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The only tier where an admin can enforce the training opt-out across a team.</a:t>
            </a:r>
            <a:endParaRPr lang="en-US" sz="1200" dirty="0"/>
          </a:p>
        </p:txBody>
      </p:sp>
      <p:sp>
        <p:nvSpPr>
          <p:cNvPr id="15" name="Shape 13"/>
          <p:cNvSpPr/>
          <p:nvPr/>
        </p:nvSpPr>
        <p:spPr>
          <a:xfrm>
            <a:off x="932688" y="4745736"/>
            <a:ext cx="4892040" cy="0"/>
          </a:xfrm>
          <a:prstGeom prst="line">
            <a:avLst/>
          </a:prstGeom>
          <a:noFill/>
          <a:ln w="12700">
            <a:solidFill>
              <a:srgbClr val="DFE6EC"/>
            </a:solidFill>
            <a:prstDash val="solid"/>
          </a:ln>
        </p:spPr>
        <p:txBody>
          <a:bodyPr/>
          <a:lstStyle/>
          <a:p>
            <a:endParaRPr lang="en-US"/>
          </a:p>
        </p:txBody>
      </p:sp>
      <p:sp>
        <p:nvSpPr>
          <p:cNvPr id="16" name="Text 14"/>
          <p:cNvSpPr/>
          <p:nvPr/>
        </p:nvSpPr>
        <p:spPr>
          <a:xfrm>
            <a:off x="932688" y="4809744"/>
            <a:ext cx="1691640" cy="320040"/>
          </a:xfrm>
          <a:prstGeom prst="rect">
            <a:avLst/>
          </a:prstGeom>
          <a:noFill/>
          <a:ln/>
        </p:spPr>
        <p:txBody>
          <a:bodyPr wrap="square" lIns="0" tIns="0" rIns="0" bIns="0" rtlCol="0" anchor="ctr"/>
          <a:lstStyle/>
          <a:p>
            <a:pPr marL="0" indent="0">
              <a:buNone/>
            </a:pPr>
            <a:r>
              <a:rPr lang="en-US" sz="1350" b="1" dirty="0">
                <a:solidFill>
                  <a:srgbClr val="1B2733"/>
                </a:solidFill>
                <a:latin typeface="Calibri" pitchFamily="34" charset="0"/>
                <a:ea typeface="Calibri" pitchFamily="34" charset="-122"/>
                <a:cs typeface="Calibri" pitchFamily="34" charset="-120"/>
              </a:rPr>
              <a:t>Platforms</a:t>
            </a:r>
            <a:endParaRPr lang="en-US" sz="1350" dirty="0"/>
          </a:p>
        </p:txBody>
      </p:sp>
      <p:sp>
        <p:nvSpPr>
          <p:cNvPr id="17" name="Text 15"/>
          <p:cNvSpPr/>
          <p:nvPr/>
        </p:nvSpPr>
        <p:spPr>
          <a:xfrm>
            <a:off x="932688" y="5084064"/>
            <a:ext cx="4892040" cy="457200"/>
          </a:xfrm>
          <a:prstGeom prst="rect">
            <a:avLst/>
          </a:prstGeom>
          <a:noFill/>
          <a:ln/>
        </p:spPr>
        <p:txBody>
          <a:bodyPr wrap="square" lIns="0" tIns="0" rIns="0" bIns="0" rtlCol="0" anchor="ctr"/>
          <a:lstStyle/>
          <a:p>
            <a:pPr marL="0" indent="0">
              <a:lnSpc>
                <a:spcPts val="1600"/>
              </a:lnSpc>
              <a:buNone/>
            </a:pPr>
            <a:r>
              <a:rPr lang="en-US" sz="1200" dirty="0">
                <a:solidFill>
                  <a:srgbClr val="2E3F50"/>
                </a:solidFill>
                <a:latin typeface="Calibri" pitchFamily="34" charset="0"/>
                <a:ea typeface="Calibri" pitchFamily="34" charset="-122"/>
                <a:cs typeface="Calibri" pitchFamily="34" charset="-120"/>
              </a:rPr>
              <a:t>Mac, Windows, iOS, and Android as of July 2026. Works with Zoom, Teams, Meet, and in-person.</a:t>
            </a:r>
            <a:endParaRPr lang="en-US" sz="1200" dirty="0"/>
          </a:p>
        </p:txBody>
      </p:sp>
      <p:sp>
        <p:nvSpPr>
          <p:cNvPr id="18" name="Shape 16"/>
          <p:cNvSpPr/>
          <p:nvPr/>
        </p:nvSpPr>
        <p:spPr>
          <a:xfrm>
            <a:off x="6446520" y="1874520"/>
            <a:ext cx="5102352" cy="2331720"/>
          </a:xfrm>
          <a:prstGeom prst="roundRect">
            <a:avLst>
              <a:gd name="adj" fmla="val 2353"/>
            </a:avLst>
          </a:prstGeom>
          <a:solidFill>
            <a:srgbClr val="F1F4F6"/>
          </a:solidFill>
          <a:ln w="12700">
            <a:solidFill>
              <a:srgbClr val="F1F4F6"/>
            </a:solidFill>
            <a:prstDash val="solid"/>
          </a:ln>
          <a:effectLst>
            <a:outerShdw blurRad="101600" dist="25400" dir="5400000" algn="bl" rotWithShape="0">
              <a:srgbClr val="9AA7B2">
                <a:alpha val="35000"/>
              </a:srgbClr>
            </a:outerShdw>
          </a:effectLst>
        </p:spPr>
        <p:txBody>
          <a:bodyPr/>
          <a:lstStyle/>
          <a:p>
            <a:endParaRPr lang="en-US"/>
          </a:p>
        </p:txBody>
      </p:sp>
      <p:sp>
        <p:nvSpPr>
          <p:cNvPr id="19" name="Text 17"/>
          <p:cNvSpPr/>
          <p:nvPr/>
        </p:nvSpPr>
        <p:spPr>
          <a:xfrm>
            <a:off x="6739128" y="2029968"/>
            <a:ext cx="4480560" cy="320040"/>
          </a:xfrm>
          <a:prstGeom prst="rect">
            <a:avLst/>
          </a:prstGeom>
          <a:noFill/>
          <a:ln/>
        </p:spPr>
        <p:txBody>
          <a:bodyPr wrap="square" lIns="0" tIns="0" rIns="0" bIns="0" rtlCol="0" anchor="ctr"/>
          <a:lstStyle/>
          <a:p>
            <a:pPr marL="0" indent="0">
              <a:buNone/>
            </a:pPr>
            <a:r>
              <a:rPr lang="en-US" sz="1150" b="1" kern="0" spc="150" dirty="0">
                <a:solidFill>
                  <a:srgbClr val="2E7D74"/>
                </a:solidFill>
                <a:latin typeface="Calibri" pitchFamily="34" charset="0"/>
                <a:ea typeface="Calibri" pitchFamily="34" charset="-122"/>
                <a:cs typeface="Calibri" pitchFamily="34" charset="-120"/>
              </a:rPr>
              <a:t>Privacy posture</a:t>
            </a:r>
            <a:endParaRPr lang="en-US" sz="1150" dirty="0"/>
          </a:p>
        </p:txBody>
      </p:sp>
      <p:sp>
        <p:nvSpPr>
          <p:cNvPr id="20" name="Text 18"/>
          <p:cNvSpPr/>
          <p:nvPr/>
        </p:nvSpPr>
        <p:spPr>
          <a:xfrm>
            <a:off x="6739128" y="2395728"/>
            <a:ext cx="4480560" cy="1691640"/>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Audio is transcribed and then deleted. No video or audio recording is retained, so you can't go back and check a disputed transcript.</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Third-party model providers are barred from training on customer data. SOC 2 Type 2 since July 2025.</a:t>
            </a:r>
            <a:endParaRPr lang="en-US" sz="1200" dirty="0"/>
          </a:p>
          <a:p>
            <a:pPr marL="342900" indent="-342900">
              <a:lnSpc>
                <a:spcPts val="1600"/>
              </a:lnSpc>
              <a:spcAft>
                <a:spcPts val="600"/>
              </a:spcAft>
              <a:buSzPct val="100000"/>
              <a:buChar char="•"/>
            </a:pPr>
            <a:r>
              <a:rPr lang="en-US" sz="1200" dirty="0">
                <a:solidFill>
                  <a:srgbClr val="2E3F50"/>
                </a:solidFill>
                <a:latin typeface="Calibri" pitchFamily="34" charset="0"/>
                <a:ea typeface="Calibri" pitchFamily="34" charset="-122"/>
                <a:cs typeface="Calibri" pitchFamily="34" charset="-120"/>
              </a:rPr>
              <a:t>Granola trains on your data by default. Individual opt-out is available on every tier including free, but only Enterprise enforces it org-wide.</a:t>
            </a:r>
            <a:endParaRPr lang="en-US" sz="1200" dirty="0"/>
          </a:p>
        </p:txBody>
      </p:sp>
      <p:sp>
        <p:nvSpPr>
          <p:cNvPr id="21" name="Shape 19"/>
          <p:cNvSpPr/>
          <p:nvPr/>
        </p:nvSpPr>
        <p:spPr>
          <a:xfrm>
            <a:off x="6446520" y="4370832"/>
            <a:ext cx="5102352" cy="1481328"/>
          </a:xfrm>
          <a:prstGeom prst="roundRect">
            <a:avLst>
              <a:gd name="adj" fmla="val 3704"/>
            </a:avLst>
          </a:prstGeom>
          <a:solidFill>
            <a:srgbClr val="1B2733"/>
          </a:solidFill>
          <a:ln w="12700">
            <a:solidFill>
              <a:srgbClr val="1B2733"/>
            </a:solidFill>
            <a:prstDash val="solid"/>
          </a:ln>
          <a:effectLst>
            <a:outerShdw blurRad="101600" dist="25400" dir="5400000" algn="bl" rotWithShape="0">
              <a:srgbClr val="9AA7B2">
                <a:alpha val="35000"/>
              </a:srgbClr>
            </a:outerShdw>
          </a:effectLst>
        </p:spPr>
        <p:txBody>
          <a:bodyPr/>
          <a:lstStyle/>
          <a:p>
            <a:endParaRPr lang="en-US"/>
          </a:p>
        </p:txBody>
      </p:sp>
      <p:sp>
        <p:nvSpPr>
          <p:cNvPr id="22" name="Text 20"/>
          <p:cNvSpPr/>
          <p:nvPr/>
        </p:nvSpPr>
        <p:spPr>
          <a:xfrm>
            <a:off x="6739128" y="4517136"/>
            <a:ext cx="4480560" cy="292608"/>
          </a:xfrm>
          <a:prstGeom prst="rect">
            <a:avLst/>
          </a:prstGeom>
          <a:noFill/>
          <a:ln/>
        </p:spPr>
        <p:txBody>
          <a:bodyPr wrap="square" lIns="0" tIns="0" rIns="0" bIns="0" rtlCol="0" anchor="ctr"/>
          <a:lstStyle/>
          <a:p>
            <a:pPr marL="0" indent="0">
              <a:buNone/>
            </a:pPr>
            <a:r>
              <a:rPr lang="en-US" sz="1150" b="1" kern="0" spc="150" dirty="0">
                <a:solidFill>
                  <a:srgbClr val="C8791F"/>
                </a:solidFill>
                <a:latin typeface="Calibri" pitchFamily="34" charset="0"/>
                <a:ea typeface="Calibri" pitchFamily="34" charset="-122"/>
                <a:cs typeface="Calibri" pitchFamily="34" charset="-120"/>
              </a:rPr>
              <a:t>Where it fits, where it doesn't</a:t>
            </a:r>
            <a:endParaRPr lang="en-US" sz="1150" dirty="0"/>
          </a:p>
        </p:txBody>
      </p:sp>
      <p:sp>
        <p:nvSpPr>
          <p:cNvPr id="23" name="Text 21"/>
          <p:cNvSpPr/>
          <p:nvPr/>
        </p:nvSpPr>
        <p:spPr>
          <a:xfrm>
            <a:off x="6739128" y="4828032"/>
            <a:ext cx="4480560" cy="914400"/>
          </a:xfrm>
          <a:prstGeom prst="rect">
            <a:avLst/>
          </a:prstGeom>
          <a:noFill/>
          <a:ln/>
        </p:spPr>
        <p:txBody>
          <a:bodyPr wrap="square" lIns="0" tIns="0" rIns="0" bIns="0" rtlCol="0" anchor="ctr"/>
          <a:lstStyle/>
          <a:p>
            <a:pPr marL="0" indent="0">
              <a:lnSpc>
                <a:spcPts val="1700"/>
              </a:lnSpc>
              <a:buNone/>
            </a:pPr>
            <a:r>
              <a:rPr lang="en-US" sz="1250" dirty="0">
                <a:solidFill>
                  <a:srgbClr val="DCE3E9"/>
                </a:solidFill>
                <a:latin typeface="Calibri" pitchFamily="34" charset="0"/>
                <a:ea typeface="Calibri" pitchFamily="34" charset="-122"/>
                <a:cs typeface="Calibri" pitchFamily="34" charset="-120"/>
              </a:rPr>
              <a:t>The best data handling story on this list and the worst transparency story, because nothing tells the client anything. It also expects you to type during the meeting, which is the opposite of how most of us run a client session.</a:t>
            </a:r>
            <a:endParaRPr lang="en-US" sz="1250" dirty="0"/>
          </a:p>
        </p:txBody>
      </p:sp>
      <p:sp>
        <p:nvSpPr>
          <p:cNvPr id="24" name="Text 22"/>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Pricing shown per user per month on annual billing unless noted. Confirm on the vendor's page before you buy.</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THREE MORE</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Also worth knowing about</a:t>
            </a:r>
            <a:endParaRPr lang="en-US" sz="3200" dirty="0"/>
          </a:p>
        </p:txBody>
      </p:sp>
      <p:sp>
        <p:nvSpPr>
          <p:cNvPr id="4" name="Shape 2"/>
          <p:cNvSpPr/>
          <p:nvPr/>
        </p:nvSpPr>
        <p:spPr>
          <a:xfrm>
            <a:off x="640080" y="1783080"/>
            <a:ext cx="10908792" cy="1261872"/>
          </a:xfrm>
          <a:prstGeom prst="roundRect">
            <a:avLst>
              <a:gd name="adj" fmla="val 434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Shape 3"/>
          <p:cNvSpPr/>
          <p:nvPr/>
        </p:nvSpPr>
        <p:spPr>
          <a:xfrm>
            <a:off x="640080" y="1783080"/>
            <a:ext cx="2468880" cy="1261872"/>
          </a:xfrm>
          <a:prstGeom prst="roundRect">
            <a:avLst>
              <a:gd name="adj" fmla="val 4348"/>
            </a:avLst>
          </a:prstGeom>
          <a:solidFill>
            <a:srgbClr val="2E7D74"/>
          </a:solidFill>
          <a:ln w="12700">
            <a:solidFill>
              <a:srgbClr val="2E7D74"/>
            </a:solidFill>
            <a:prstDash val="solid"/>
          </a:ln>
        </p:spPr>
        <p:txBody>
          <a:bodyPr/>
          <a:lstStyle/>
          <a:p>
            <a:endParaRPr lang="en-US"/>
          </a:p>
        </p:txBody>
      </p:sp>
      <p:sp>
        <p:nvSpPr>
          <p:cNvPr id="6" name="Text 4"/>
          <p:cNvSpPr/>
          <p:nvPr/>
        </p:nvSpPr>
        <p:spPr>
          <a:xfrm>
            <a:off x="896112" y="1984248"/>
            <a:ext cx="2011680" cy="41148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Fellow</a:t>
            </a:r>
            <a:endParaRPr lang="en-US" sz="2200" dirty="0"/>
          </a:p>
        </p:txBody>
      </p:sp>
      <p:sp>
        <p:nvSpPr>
          <p:cNvPr id="7" name="Text 5"/>
          <p:cNvSpPr/>
          <p:nvPr/>
        </p:nvSpPr>
        <p:spPr>
          <a:xfrm>
            <a:off x="896112" y="2423160"/>
            <a:ext cx="2057400" cy="502920"/>
          </a:xfrm>
          <a:prstGeom prst="rect">
            <a:avLst/>
          </a:prstGeom>
          <a:noFill/>
          <a:ln/>
        </p:spPr>
        <p:txBody>
          <a:bodyPr wrap="square" lIns="0" tIns="0" rIns="0" bIns="0" rtlCol="0" anchor="ctr"/>
          <a:lstStyle/>
          <a:p>
            <a:pPr marL="0" indent="0">
              <a:lnSpc>
                <a:spcPts val="1300"/>
              </a:lnSpc>
              <a:buNone/>
            </a:pPr>
            <a:r>
              <a:rPr lang="en-US" sz="1000" dirty="0">
                <a:solidFill>
                  <a:srgbClr val="E2E9EE"/>
                </a:solidFill>
                <a:latin typeface="Calibri" pitchFamily="34" charset="0"/>
                <a:ea typeface="Calibri" pitchFamily="34" charset="-122"/>
                <a:cs typeface="Calibri" pitchFamily="34" charset="-120"/>
              </a:rPr>
              <a:t>Free 5 AI notes  ·  Team $7  ·  Business $15</a:t>
            </a:r>
            <a:endParaRPr lang="en-US" sz="1000" dirty="0"/>
          </a:p>
        </p:txBody>
      </p:sp>
      <p:sp>
        <p:nvSpPr>
          <p:cNvPr id="8" name="Text 6"/>
          <p:cNvSpPr/>
          <p:nvPr/>
        </p:nvSpPr>
        <p:spPr>
          <a:xfrm>
            <a:off x="3429000" y="1984248"/>
            <a:ext cx="7799832" cy="868680"/>
          </a:xfrm>
          <a:prstGeom prst="rect">
            <a:avLst/>
          </a:prstGeom>
          <a:noFill/>
          <a:ln/>
        </p:spPr>
        <p:txBody>
          <a:bodyPr wrap="square" lIns="0" tIns="0" rIns="0" bIns="0" rtlCol="0" anchor="ctr"/>
          <a:lstStyle/>
          <a:p>
            <a:pPr marL="0" indent="0">
              <a:lnSpc>
                <a:spcPts val="1800"/>
              </a:lnSpc>
              <a:buNone/>
            </a:pPr>
            <a:r>
              <a:rPr lang="en-US" sz="1300" dirty="0">
                <a:solidFill>
                  <a:srgbClr val="2E3F50"/>
                </a:solidFill>
                <a:latin typeface="Calibri" pitchFamily="34" charset="0"/>
                <a:ea typeface="Calibri" pitchFamily="34" charset="-122"/>
                <a:cs typeface="Calibri" pitchFamily="34" charset="-120"/>
              </a:rPr>
              <a:t>SOC 2 Type II, HIPAA, GDPR, documented no-training policy, admin-enforced recording controls, and a bot-free mode. On paper it clears the most governance bars at the lowest price of anything here.</a:t>
            </a:r>
            <a:endParaRPr lang="en-US" sz="1300" dirty="0"/>
          </a:p>
        </p:txBody>
      </p:sp>
      <p:sp>
        <p:nvSpPr>
          <p:cNvPr id="9" name="Shape 7"/>
          <p:cNvSpPr/>
          <p:nvPr/>
        </p:nvSpPr>
        <p:spPr>
          <a:xfrm>
            <a:off x="640080" y="3246120"/>
            <a:ext cx="10908792" cy="1261872"/>
          </a:xfrm>
          <a:prstGeom prst="roundRect">
            <a:avLst>
              <a:gd name="adj" fmla="val 434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0" name="Shape 8"/>
          <p:cNvSpPr/>
          <p:nvPr/>
        </p:nvSpPr>
        <p:spPr>
          <a:xfrm>
            <a:off x="640080" y="3246120"/>
            <a:ext cx="2468880" cy="1261872"/>
          </a:xfrm>
          <a:prstGeom prst="roundRect">
            <a:avLst>
              <a:gd name="adj" fmla="val 4348"/>
            </a:avLst>
          </a:prstGeom>
          <a:solidFill>
            <a:srgbClr val="C8791F"/>
          </a:solidFill>
          <a:ln w="12700">
            <a:solidFill>
              <a:srgbClr val="C8791F"/>
            </a:solidFill>
            <a:prstDash val="solid"/>
          </a:ln>
        </p:spPr>
        <p:txBody>
          <a:bodyPr/>
          <a:lstStyle/>
          <a:p>
            <a:endParaRPr lang="en-US"/>
          </a:p>
        </p:txBody>
      </p:sp>
      <p:sp>
        <p:nvSpPr>
          <p:cNvPr id="11" name="Text 9"/>
          <p:cNvSpPr/>
          <p:nvPr/>
        </p:nvSpPr>
        <p:spPr>
          <a:xfrm>
            <a:off x="896112" y="3447288"/>
            <a:ext cx="2011680" cy="41148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tl;dv</a:t>
            </a:r>
            <a:endParaRPr lang="en-US" sz="2200" dirty="0"/>
          </a:p>
        </p:txBody>
      </p:sp>
      <p:sp>
        <p:nvSpPr>
          <p:cNvPr id="12" name="Text 10"/>
          <p:cNvSpPr/>
          <p:nvPr/>
        </p:nvSpPr>
        <p:spPr>
          <a:xfrm>
            <a:off x="896112" y="3886200"/>
            <a:ext cx="2057400" cy="502920"/>
          </a:xfrm>
          <a:prstGeom prst="rect">
            <a:avLst/>
          </a:prstGeom>
          <a:noFill/>
          <a:ln/>
        </p:spPr>
        <p:txBody>
          <a:bodyPr wrap="square" lIns="0" tIns="0" rIns="0" bIns="0" rtlCol="0" anchor="ctr"/>
          <a:lstStyle/>
          <a:p>
            <a:pPr marL="0" indent="0">
              <a:lnSpc>
                <a:spcPts val="1300"/>
              </a:lnSpc>
              <a:buNone/>
            </a:pPr>
            <a:r>
              <a:rPr lang="en-US" sz="1000" dirty="0">
                <a:solidFill>
                  <a:srgbClr val="E2E9EE"/>
                </a:solidFill>
                <a:latin typeface="Calibri" pitchFamily="34" charset="0"/>
                <a:ea typeface="Calibri" pitchFamily="34" charset="-122"/>
                <a:cs typeface="Calibri" pitchFamily="34" charset="-120"/>
              </a:rPr>
              <a:t>Free unlimited recordings, 10 AI notes  ·  Pro $18  ·  Business $59</a:t>
            </a:r>
            <a:endParaRPr lang="en-US" sz="1000" dirty="0"/>
          </a:p>
        </p:txBody>
      </p:sp>
      <p:sp>
        <p:nvSpPr>
          <p:cNvPr id="13" name="Text 11"/>
          <p:cNvSpPr/>
          <p:nvPr/>
        </p:nvSpPr>
        <p:spPr>
          <a:xfrm>
            <a:off x="3429000" y="3447288"/>
            <a:ext cx="7799832" cy="868680"/>
          </a:xfrm>
          <a:prstGeom prst="rect">
            <a:avLst/>
          </a:prstGeom>
          <a:noFill/>
          <a:ln/>
        </p:spPr>
        <p:txBody>
          <a:bodyPr wrap="square" lIns="0" tIns="0" rIns="0" bIns="0" rtlCol="0" anchor="ctr"/>
          <a:lstStyle/>
          <a:p>
            <a:pPr marL="0" indent="0">
              <a:lnSpc>
                <a:spcPts val="1800"/>
              </a:lnSpc>
              <a:buNone/>
            </a:pPr>
            <a:r>
              <a:rPr lang="en-US" sz="1300" dirty="0">
                <a:solidFill>
                  <a:srgbClr val="2E3F50"/>
                </a:solidFill>
                <a:latin typeface="Calibri" pitchFamily="34" charset="0"/>
                <a:ea typeface="Calibri" pitchFamily="34" charset="-122"/>
                <a:cs typeface="Calibri" pitchFamily="34" charset="-120"/>
              </a:rPr>
              <a:t>Generous free tier and strong clip sharing. SOC 2 Type 1 only, not Type II, and no HIPAA. The sales coaching tier is priced for revenue teams, not for us.</a:t>
            </a:r>
            <a:endParaRPr lang="en-US" sz="1300" dirty="0"/>
          </a:p>
        </p:txBody>
      </p:sp>
      <p:sp>
        <p:nvSpPr>
          <p:cNvPr id="14" name="Shape 12"/>
          <p:cNvSpPr/>
          <p:nvPr/>
        </p:nvSpPr>
        <p:spPr>
          <a:xfrm>
            <a:off x="640080" y="4709160"/>
            <a:ext cx="10908792" cy="1261872"/>
          </a:xfrm>
          <a:prstGeom prst="roundRect">
            <a:avLst>
              <a:gd name="adj" fmla="val 434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5" name="Shape 13"/>
          <p:cNvSpPr/>
          <p:nvPr/>
        </p:nvSpPr>
        <p:spPr>
          <a:xfrm>
            <a:off x="640080" y="4709160"/>
            <a:ext cx="2468880" cy="1261872"/>
          </a:xfrm>
          <a:prstGeom prst="roundRect">
            <a:avLst>
              <a:gd name="adj" fmla="val 4348"/>
            </a:avLst>
          </a:prstGeom>
          <a:solidFill>
            <a:srgbClr val="2E3F50"/>
          </a:solidFill>
          <a:ln w="12700">
            <a:solidFill>
              <a:srgbClr val="2E3F50"/>
            </a:solidFill>
            <a:prstDash val="solid"/>
          </a:ln>
        </p:spPr>
        <p:txBody>
          <a:bodyPr/>
          <a:lstStyle/>
          <a:p>
            <a:endParaRPr lang="en-US"/>
          </a:p>
        </p:txBody>
      </p:sp>
      <p:sp>
        <p:nvSpPr>
          <p:cNvPr id="16" name="Text 14"/>
          <p:cNvSpPr/>
          <p:nvPr/>
        </p:nvSpPr>
        <p:spPr>
          <a:xfrm>
            <a:off x="896112" y="4910328"/>
            <a:ext cx="2011680" cy="41148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Grain</a:t>
            </a:r>
            <a:endParaRPr lang="en-US" sz="2200" dirty="0"/>
          </a:p>
        </p:txBody>
      </p:sp>
      <p:sp>
        <p:nvSpPr>
          <p:cNvPr id="17" name="Text 15"/>
          <p:cNvSpPr/>
          <p:nvPr/>
        </p:nvSpPr>
        <p:spPr>
          <a:xfrm>
            <a:off x="896112" y="5349240"/>
            <a:ext cx="2057400" cy="502920"/>
          </a:xfrm>
          <a:prstGeom prst="rect">
            <a:avLst/>
          </a:prstGeom>
          <a:noFill/>
          <a:ln/>
        </p:spPr>
        <p:txBody>
          <a:bodyPr wrap="square" lIns="0" tIns="0" rIns="0" bIns="0" rtlCol="0" anchor="ctr"/>
          <a:lstStyle/>
          <a:p>
            <a:pPr marL="0" indent="0">
              <a:lnSpc>
                <a:spcPts val="1300"/>
              </a:lnSpc>
              <a:buNone/>
            </a:pPr>
            <a:r>
              <a:rPr lang="en-US" sz="1000" dirty="0">
                <a:solidFill>
                  <a:srgbClr val="E2E9EE"/>
                </a:solidFill>
                <a:latin typeface="Calibri" pitchFamily="34" charset="0"/>
                <a:ea typeface="Calibri" pitchFamily="34" charset="-122"/>
                <a:cs typeface="Calibri" pitchFamily="34" charset="-120"/>
              </a:rPr>
              <a:t>Free up to 20 meetings  ·  Starter about $15  ·  Business about $29</a:t>
            </a:r>
            <a:endParaRPr lang="en-US" sz="1000" dirty="0"/>
          </a:p>
        </p:txBody>
      </p:sp>
      <p:sp>
        <p:nvSpPr>
          <p:cNvPr id="18" name="Text 16"/>
          <p:cNvSpPr/>
          <p:nvPr/>
        </p:nvSpPr>
        <p:spPr>
          <a:xfrm>
            <a:off x="3429000" y="4910328"/>
            <a:ext cx="7799832" cy="868680"/>
          </a:xfrm>
          <a:prstGeom prst="rect">
            <a:avLst/>
          </a:prstGeom>
          <a:noFill/>
          <a:ln/>
        </p:spPr>
        <p:txBody>
          <a:bodyPr wrap="square" lIns="0" tIns="0" rIns="0" bIns="0" rtlCol="0" anchor="ctr"/>
          <a:lstStyle/>
          <a:p>
            <a:pPr marL="0" indent="0">
              <a:lnSpc>
                <a:spcPts val="1800"/>
              </a:lnSpc>
              <a:buNone/>
            </a:pPr>
            <a:r>
              <a:rPr lang="en-US" sz="1300" dirty="0">
                <a:solidFill>
                  <a:srgbClr val="2E3F50"/>
                </a:solidFill>
                <a:latin typeface="Calibri" pitchFamily="34" charset="0"/>
                <a:ea typeface="Calibri" pitchFamily="34" charset="-122"/>
                <a:cs typeface="Calibri" pitchFamily="34" charset="-120"/>
              </a:rPr>
              <a:t>Really a clip-and-share tool with transcription attached. Useful if the goal is surfacing moments from a call, thin as a primary notetaker.</a:t>
            </a:r>
            <a:endParaRPr lang="en-US" sz="1300" dirty="0"/>
          </a:p>
        </p:txBody>
      </p:sp>
      <p:sp>
        <p:nvSpPr>
          <p:cNvPr id="19" name="Text 17"/>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Per user per month on annual billing. Fellow and tl;dv pricing verified against vendor comparison material in 2026; confirm before purchase.</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THE OPTION PEOPLE SKIP</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What your host may already be paying for</a:t>
            </a:r>
            <a:endParaRPr lang="en-US" sz="3200" dirty="0"/>
          </a:p>
        </p:txBody>
      </p:sp>
      <p:sp>
        <p:nvSpPr>
          <p:cNvPr id="4" name="Text 2"/>
          <p:cNvSpPr/>
          <p:nvPr/>
        </p:nvSpPr>
        <p:spPr>
          <a:xfrm>
            <a:off x="640080" y="1371600"/>
            <a:ext cx="10908792" cy="411480"/>
          </a:xfrm>
          <a:prstGeom prst="rect">
            <a:avLst/>
          </a:prstGeom>
          <a:noFill/>
          <a:ln/>
        </p:spPr>
        <p:txBody>
          <a:bodyPr wrap="square" lIns="0" tIns="0" rIns="0" bIns="0" rtlCol="0" anchor="ctr"/>
          <a:lstStyle/>
          <a:p>
            <a:pPr marL="0" indent="0">
              <a:buNone/>
            </a:pPr>
            <a:r>
              <a:rPr lang="en-US" sz="1450" i="1" dirty="0">
                <a:solidFill>
                  <a:srgbClr val="5B6B7A"/>
                </a:solidFill>
                <a:latin typeface="Calibri" pitchFamily="34" charset="0"/>
                <a:ea typeface="Calibri" pitchFamily="34" charset="-122"/>
                <a:cs typeface="Calibri" pitchFamily="34" charset="-120"/>
              </a:rPr>
              <a:t>Before adding a new vendor to a client conversation, it's worth knowing what's already inside a tenant your host institution governs.</a:t>
            </a:r>
            <a:endParaRPr lang="en-US" sz="1450" dirty="0"/>
          </a:p>
        </p:txBody>
      </p:sp>
      <p:sp>
        <p:nvSpPr>
          <p:cNvPr id="5" name="Shape 3"/>
          <p:cNvSpPr/>
          <p:nvPr/>
        </p:nvSpPr>
        <p:spPr>
          <a:xfrm>
            <a:off x="640080" y="2057400"/>
            <a:ext cx="3520440" cy="3017520"/>
          </a:xfrm>
          <a:prstGeom prst="roundRect">
            <a:avLst>
              <a:gd name="adj" fmla="val 181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4"/>
          <p:cNvSpPr/>
          <p:nvPr/>
        </p:nvSpPr>
        <p:spPr>
          <a:xfrm>
            <a:off x="896112" y="2240280"/>
            <a:ext cx="3008376" cy="640080"/>
          </a:xfrm>
          <a:prstGeom prst="rect">
            <a:avLst/>
          </a:prstGeom>
          <a:noFill/>
          <a:ln/>
        </p:spPr>
        <p:txBody>
          <a:bodyPr wrap="square" lIns="0" tIns="0" rIns="0" bIns="0" rtlCol="0" anchor="ctr"/>
          <a:lstStyle/>
          <a:p>
            <a:pPr marL="0" indent="0">
              <a:buNone/>
            </a:pPr>
            <a:r>
              <a:rPr lang="en-US" sz="1700" b="1" dirty="0">
                <a:solidFill>
                  <a:srgbClr val="1B2733"/>
                </a:solidFill>
                <a:latin typeface="Cambria" pitchFamily="34" charset="0"/>
                <a:ea typeface="Cambria" pitchFamily="34" charset="-122"/>
                <a:cs typeface="Cambria" pitchFamily="34" charset="-120"/>
              </a:rPr>
              <a:t>Zoom AI Companion</a:t>
            </a:r>
            <a:endParaRPr lang="en-US" sz="1700" dirty="0"/>
          </a:p>
        </p:txBody>
      </p:sp>
      <p:sp>
        <p:nvSpPr>
          <p:cNvPr id="7" name="Text 5"/>
          <p:cNvSpPr/>
          <p:nvPr/>
        </p:nvSpPr>
        <p:spPr>
          <a:xfrm>
            <a:off x="896112" y="2926080"/>
            <a:ext cx="3008376" cy="1005840"/>
          </a:xfrm>
          <a:prstGeom prst="rect">
            <a:avLst/>
          </a:prstGeom>
          <a:noFill/>
          <a:ln/>
        </p:spPr>
        <p:txBody>
          <a:bodyPr wrap="square" lIns="0" tIns="0" rIns="0" bIns="0" rtlCol="0" anchor="ctr"/>
          <a:lstStyle/>
          <a:p>
            <a:pPr marL="0" indent="0">
              <a:lnSpc>
                <a:spcPts val="1700"/>
              </a:lnSpc>
              <a:buNone/>
            </a:pPr>
            <a:r>
              <a:rPr lang="en-US" sz="1250" b="1" dirty="0">
                <a:solidFill>
                  <a:srgbClr val="C8791F"/>
                </a:solidFill>
                <a:latin typeface="Calibri" pitchFamily="34" charset="0"/>
                <a:ea typeface="Calibri" pitchFamily="34" charset="-122"/>
                <a:cs typeface="Calibri" pitchFamily="34" charset="-120"/>
              </a:rPr>
              <a:t>Included with paid Zoom Workplace plans from about $14.16 a seat. Standalone AI Companion runs about $8.33.</a:t>
            </a:r>
            <a:endParaRPr lang="en-US" sz="1250" dirty="0"/>
          </a:p>
        </p:txBody>
      </p:sp>
      <p:sp>
        <p:nvSpPr>
          <p:cNvPr id="8" name="Text 6"/>
          <p:cNvSpPr/>
          <p:nvPr/>
        </p:nvSpPr>
        <p:spPr>
          <a:xfrm>
            <a:off x="896112" y="3977640"/>
            <a:ext cx="3008376" cy="96012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Now captures notes across Zoom, Teams, Google Meet, and in-person through the mobile app.</a:t>
            </a:r>
            <a:endParaRPr lang="en-US" sz="1250" dirty="0"/>
          </a:p>
        </p:txBody>
      </p:sp>
      <p:sp>
        <p:nvSpPr>
          <p:cNvPr id="9" name="Shape 7"/>
          <p:cNvSpPr/>
          <p:nvPr/>
        </p:nvSpPr>
        <p:spPr>
          <a:xfrm>
            <a:off x="4526280" y="2057400"/>
            <a:ext cx="3520440" cy="3017520"/>
          </a:xfrm>
          <a:prstGeom prst="roundRect">
            <a:avLst>
              <a:gd name="adj" fmla="val 181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0" name="Text 8"/>
          <p:cNvSpPr/>
          <p:nvPr/>
        </p:nvSpPr>
        <p:spPr>
          <a:xfrm>
            <a:off x="4782312" y="2240280"/>
            <a:ext cx="3008376" cy="640080"/>
          </a:xfrm>
          <a:prstGeom prst="rect">
            <a:avLst/>
          </a:prstGeom>
          <a:noFill/>
          <a:ln/>
        </p:spPr>
        <p:txBody>
          <a:bodyPr wrap="square" lIns="0" tIns="0" rIns="0" bIns="0" rtlCol="0" anchor="ctr"/>
          <a:lstStyle/>
          <a:p>
            <a:pPr marL="0" indent="0">
              <a:buNone/>
            </a:pPr>
            <a:r>
              <a:rPr lang="en-US" sz="1700" b="1" dirty="0">
                <a:solidFill>
                  <a:srgbClr val="1B2733"/>
                </a:solidFill>
                <a:latin typeface="Cambria" pitchFamily="34" charset="0"/>
                <a:ea typeface="Cambria" pitchFamily="34" charset="-122"/>
                <a:cs typeface="Cambria" pitchFamily="34" charset="-120"/>
              </a:rPr>
              <a:t>Microsoft Teams and Copilot</a:t>
            </a:r>
            <a:endParaRPr lang="en-US" sz="1700" dirty="0"/>
          </a:p>
        </p:txBody>
      </p:sp>
      <p:sp>
        <p:nvSpPr>
          <p:cNvPr id="11" name="Text 9"/>
          <p:cNvSpPr/>
          <p:nvPr/>
        </p:nvSpPr>
        <p:spPr>
          <a:xfrm>
            <a:off x="4782312" y="2926080"/>
            <a:ext cx="3008376" cy="1005840"/>
          </a:xfrm>
          <a:prstGeom prst="rect">
            <a:avLst/>
          </a:prstGeom>
          <a:noFill/>
          <a:ln/>
        </p:spPr>
        <p:txBody>
          <a:bodyPr wrap="square" lIns="0" tIns="0" rIns="0" bIns="0" rtlCol="0" anchor="ctr"/>
          <a:lstStyle/>
          <a:p>
            <a:pPr marL="0" indent="0">
              <a:lnSpc>
                <a:spcPts val="1700"/>
              </a:lnSpc>
              <a:buNone/>
            </a:pPr>
            <a:r>
              <a:rPr lang="en-US" sz="1250" b="1" dirty="0">
                <a:solidFill>
                  <a:srgbClr val="C8791F"/>
                </a:solidFill>
                <a:latin typeface="Calibri" pitchFamily="34" charset="0"/>
                <a:ea typeface="Calibri" pitchFamily="34" charset="-122"/>
                <a:cs typeface="Calibri" pitchFamily="34" charset="-120"/>
              </a:rPr>
              <a:t>Teams Premium about $10 a seat for intelligent recap. Full Microsoft 365 Copilot runs $18 to $30.</a:t>
            </a:r>
            <a:endParaRPr lang="en-US" sz="1250" dirty="0"/>
          </a:p>
        </p:txBody>
      </p:sp>
      <p:sp>
        <p:nvSpPr>
          <p:cNvPr id="12" name="Text 10"/>
          <p:cNvSpPr/>
          <p:nvPr/>
        </p:nvSpPr>
        <p:spPr>
          <a:xfrm>
            <a:off x="4782312" y="3977640"/>
            <a:ext cx="3008376" cy="96012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Recap is Teams-only. Microsoft states prompts and responses are not used to train foundation models.</a:t>
            </a:r>
            <a:endParaRPr lang="en-US" sz="1250" dirty="0"/>
          </a:p>
        </p:txBody>
      </p:sp>
      <p:sp>
        <p:nvSpPr>
          <p:cNvPr id="13" name="Shape 11"/>
          <p:cNvSpPr/>
          <p:nvPr/>
        </p:nvSpPr>
        <p:spPr>
          <a:xfrm>
            <a:off x="8412480" y="2057400"/>
            <a:ext cx="3520440" cy="3017520"/>
          </a:xfrm>
          <a:prstGeom prst="roundRect">
            <a:avLst>
              <a:gd name="adj" fmla="val 1818"/>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4" name="Text 12"/>
          <p:cNvSpPr/>
          <p:nvPr/>
        </p:nvSpPr>
        <p:spPr>
          <a:xfrm>
            <a:off x="8668512" y="2240280"/>
            <a:ext cx="3008376" cy="640080"/>
          </a:xfrm>
          <a:prstGeom prst="rect">
            <a:avLst/>
          </a:prstGeom>
          <a:noFill/>
          <a:ln/>
        </p:spPr>
        <p:txBody>
          <a:bodyPr wrap="square" lIns="0" tIns="0" rIns="0" bIns="0" rtlCol="0" anchor="ctr"/>
          <a:lstStyle/>
          <a:p>
            <a:pPr marL="0" indent="0">
              <a:buNone/>
            </a:pPr>
            <a:r>
              <a:rPr lang="en-US" sz="1700" b="1" dirty="0">
                <a:solidFill>
                  <a:srgbClr val="1B2733"/>
                </a:solidFill>
                <a:latin typeface="Cambria" pitchFamily="34" charset="0"/>
                <a:ea typeface="Cambria" pitchFamily="34" charset="-122"/>
                <a:cs typeface="Cambria" pitchFamily="34" charset="-120"/>
              </a:rPr>
              <a:t>Google Meet with Gemini</a:t>
            </a:r>
            <a:endParaRPr lang="en-US" sz="1700" dirty="0"/>
          </a:p>
        </p:txBody>
      </p:sp>
      <p:sp>
        <p:nvSpPr>
          <p:cNvPr id="15" name="Text 13"/>
          <p:cNvSpPr/>
          <p:nvPr/>
        </p:nvSpPr>
        <p:spPr>
          <a:xfrm>
            <a:off x="8668512" y="2926080"/>
            <a:ext cx="3008376" cy="1005840"/>
          </a:xfrm>
          <a:prstGeom prst="rect">
            <a:avLst/>
          </a:prstGeom>
          <a:noFill/>
          <a:ln/>
        </p:spPr>
        <p:txBody>
          <a:bodyPr wrap="square" lIns="0" tIns="0" rIns="0" bIns="0" rtlCol="0" anchor="ctr"/>
          <a:lstStyle/>
          <a:p>
            <a:pPr marL="0" indent="0">
              <a:lnSpc>
                <a:spcPts val="1700"/>
              </a:lnSpc>
              <a:buNone/>
            </a:pPr>
            <a:r>
              <a:rPr lang="en-US" sz="1250" b="1" dirty="0">
                <a:solidFill>
                  <a:srgbClr val="C8791F"/>
                </a:solidFill>
                <a:latin typeface="Calibri" pitchFamily="34" charset="0"/>
                <a:ea typeface="Calibri" pitchFamily="34" charset="-122"/>
                <a:cs typeface="Calibri" pitchFamily="34" charset="-120"/>
              </a:rPr>
              <a:t>Included for paid Google Workspace and Google AI subscribers. Not available on free accounts.</a:t>
            </a:r>
            <a:endParaRPr lang="en-US" sz="1250" dirty="0"/>
          </a:p>
        </p:txBody>
      </p:sp>
      <p:sp>
        <p:nvSpPr>
          <p:cNvPr id="16" name="Text 14"/>
          <p:cNvSpPr/>
          <p:nvPr/>
        </p:nvSpPr>
        <p:spPr>
          <a:xfrm>
            <a:off x="8668512" y="3977640"/>
            <a:ext cx="3008376" cy="96012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Take notes for me writes to a Doc and attaches it to the calendar invite. Human review policies are worth reading.</a:t>
            </a:r>
            <a:endParaRPr lang="en-US" sz="1250" dirty="0"/>
          </a:p>
        </p:txBody>
      </p:sp>
      <p:sp>
        <p:nvSpPr>
          <p:cNvPr id="17" name="Shape 15"/>
          <p:cNvSpPr/>
          <p:nvPr/>
        </p:nvSpPr>
        <p:spPr>
          <a:xfrm>
            <a:off x="640080" y="5303520"/>
            <a:ext cx="10908792" cy="868680"/>
          </a:xfrm>
          <a:prstGeom prst="roundRect">
            <a:avLst>
              <a:gd name="adj" fmla="val 6316"/>
            </a:avLst>
          </a:prstGeom>
          <a:solidFill>
            <a:srgbClr val="F6EDE2"/>
          </a:solidFill>
          <a:ln w="12700">
            <a:solidFill>
              <a:srgbClr val="F6EDE2"/>
            </a:solidFill>
            <a:prstDash val="solid"/>
          </a:ln>
          <a:effectLst>
            <a:outerShdw blurRad="101600" dist="25400" dir="5400000" algn="bl" rotWithShape="0">
              <a:srgbClr val="9AA7B2">
                <a:alpha val="35000"/>
              </a:srgbClr>
            </a:outerShdw>
          </a:effectLst>
        </p:spPr>
        <p:txBody>
          <a:bodyPr/>
          <a:lstStyle/>
          <a:p>
            <a:endParaRPr lang="en-US"/>
          </a:p>
        </p:txBody>
      </p:sp>
      <p:sp>
        <p:nvSpPr>
          <p:cNvPr id="18" name="Text 16"/>
          <p:cNvSpPr/>
          <p:nvPr/>
        </p:nvSpPr>
        <p:spPr>
          <a:xfrm>
            <a:off x="960120" y="5413248"/>
            <a:ext cx="10268712" cy="658368"/>
          </a:xfrm>
          <a:prstGeom prst="rect">
            <a:avLst/>
          </a:prstGeom>
          <a:noFill/>
          <a:ln/>
        </p:spPr>
        <p:txBody>
          <a:bodyPr wrap="square" lIns="0" tIns="0" rIns="0" bIns="0" rtlCol="0" anchor="ctr"/>
          <a:lstStyle/>
          <a:p>
            <a:pPr marL="0" indent="0">
              <a:lnSpc>
                <a:spcPts val="1800"/>
              </a:lnSpc>
              <a:buNone/>
            </a:pPr>
            <a:r>
              <a:rPr lang="en-US" sz="1350" dirty="0">
                <a:solidFill>
                  <a:srgbClr val="1B2733"/>
                </a:solidFill>
                <a:latin typeface="Calibri" pitchFamily="34" charset="0"/>
                <a:ea typeface="Calibri" pitchFamily="34" charset="-122"/>
                <a:cs typeface="Calibri" pitchFamily="34" charset="-120"/>
              </a:rPr>
              <a:t>The governance argument: the data stays in a tenant with an admin, an audit trail, and an existing agreement. The tradeoff is that it only works where your meetings already live.</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PRICING</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What it costs to use, and what it costs to govern</a:t>
            </a:r>
            <a:endParaRPr lang="en-US" sz="3200" dirty="0"/>
          </a:p>
        </p:txBody>
      </p:sp>
      <p:graphicFrame>
        <p:nvGraphicFramePr>
          <p:cNvPr id="4" name="Chart 0"/>
          <p:cNvGraphicFramePr/>
          <p:nvPr/>
        </p:nvGraphicFramePr>
        <p:xfrm>
          <a:off x="640080" y="1737360"/>
          <a:ext cx="749808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8366760" y="1737360"/>
            <a:ext cx="3182112" cy="4023360"/>
          </a:xfrm>
          <a:prstGeom prst="roundRect">
            <a:avLst>
              <a:gd name="adj" fmla="val 1724"/>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6" name="Text 3"/>
          <p:cNvSpPr/>
          <p:nvPr/>
        </p:nvSpPr>
        <p:spPr>
          <a:xfrm>
            <a:off x="8641080" y="1920240"/>
            <a:ext cx="2651760" cy="365760"/>
          </a:xfrm>
          <a:prstGeom prst="rect">
            <a:avLst/>
          </a:prstGeom>
          <a:noFill/>
          <a:ln/>
        </p:spPr>
        <p:txBody>
          <a:bodyPr wrap="square" lIns="0" tIns="0" rIns="0" bIns="0" rtlCol="0" anchor="ctr"/>
          <a:lstStyle/>
          <a:p>
            <a:pPr marL="0" indent="0">
              <a:buNone/>
            </a:pPr>
            <a:r>
              <a:rPr lang="en-US" sz="1800" b="1" dirty="0">
                <a:solidFill>
                  <a:srgbClr val="1B2733"/>
                </a:solidFill>
                <a:latin typeface="Cambria" pitchFamily="34" charset="0"/>
                <a:ea typeface="Cambria" pitchFamily="34" charset="-122"/>
                <a:cs typeface="Cambria" pitchFamily="34" charset="-120"/>
              </a:rPr>
              <a:t>Read this gap</a:t>
            </a:r>
            <a:endParaRPr lang="en-US" sz="1800" dirty="0"/>
          </a:p>
        </p:txBody>
      </p:sp>
      <p:sp>
        <p:nvSpPr>
          <p:cNvPr id="7" name="Text 4"/>
          <p:cNvSpPr/>
          <p:nvPr/>
        </p:nvSpPr>
        <p:spPr>
          <a:xfrm>
            <a:off x="8641080" y="2377440"/>
            <a:ext cx="2651760" cy="3200400"/>
          </a:xfrm>
          <a:prstGeom prst="rect">
            <a:avLst/>
          </a:prstGeom>
          <a:noFill/>
          <a:ln/>
        </p:spPr>
        <p:txBody>
          <a:bodyPr wrap="square" lIns="0" tIns="0" rIns="0" bIns="0" rtlCol="0" anchor="ctr"/>
          <a:lstStyle/>
          <a:p>
            <a:pPr marL="342900" indent="-342900">
              <a:lnSpc>
                <a:spcPts val="1600"/>
              </a:lnSpc>
              <a:spcAft>
                <a:spcPts val="800"/>
              </a:spcAft>
              <a:buSzPct val="100000"/>
              <a:buChar char="•"/>
            </a:pPr>
            <a:r>
              <a:rPr lang="en-US" sz="1150" dirty="0">
                <a:solidFill>
                  <a:srgbClr val="2E3F50"/>
                </a:solidFill>
                <a:latin typeface="Calibri" pitchFamily="34" charset="0"/>
                <a:ea typeface="Calibri" pitchFamily="34" charset="-122"/>
                <a:cs typeface="Calibri" pitchFamily="34" charset="-120"/>
              </a:rPr>
              <a:t>The teal bar is what a consultant pays to start using the tool.</a:t>
            </a:r>
            <a:endParaRPr lang="en-US" sz="1150" dirty="0"/>
          </a:p>
          <a:p>
            <a:pPr marL="342900" indent="-342900">
              <a:lnSpc>
                <a:spcPts val="1600"/>
              </a:lnSpc>
              <a:spcAft>
                <a:spcPts val="800"/>
              </a:spcAft>
              <a:buSzPct val="100000"/>
              <a:buChar char="•"/>
            </a:pPr>
            <a:r>
              <a:rPr lang="en-US" sz="1150" dirty="0">
                <a:solidFill>
                  <a:srgbClr val="2E3F50"/>
                </a:solidFill>
                <a:latin typeface="Calibri" pitchFamily="34" charset="0"/>
                <a:ea typeface="Calibri" pitchFamily="34" charset="-122"/>
                <a:cs typeface="Calibri" pitchFamily="34" charset="-120"/>
              </a:rPr>
              <a:t>The amber bar is where retention limits, audit logs, and an enforced training opt-out actually appear.</a:t>
            </a:r>
            <a:endParaRPr lang="en-US" sz="1150" dirty="0"/>
          </a:p>
          <a:p>
            <a:pPr marL="342900" indent="-342900">
              <a:lnSpc>
                <a:spcPts val="1600"/>
              </a:lnSpc>
              <a:spcAft>
                <a:spcPts val="800"/>
              </a:spcAft>
              <a:buSzPct val="100000"/>
              <a:buChar char="•"/>
            </a:pPr>
            <a:r>
              <a:rPr lang="en-US" sz="1150" dirty="0">
                <a:solidFill>
                  <a:srgbClr val="2E3F50"/>
                </a:solidFill>
                <a:latin typeface="Calibri" pitchFamily="34" charset="0"/>
                <a:ea typeface="Calibri" pitchFamily="34" charset="-122"/>
                <a:cs typeface="Calibri" pitchFamily="34" charset="-120"/>
              </a:rPr>
              <a:t>For most of these, governance costs two to three times what use costs.</a:t>
            </a:r>
            <a:endParaRPr lang="en-US" sz="1150" dirty="0"/>
          </a:p>
          <a:p>
            <a:pPr marL="342900" indent="-342900">
              <a:lnSpc>
                <a:spcPts val="1600"/>
              </a:lnSpc>
              <a:spcAft>
                <a:spcPts val="800"/>
              </a:spcAft>
              <a:buSzPct val="100000"/>
              <a:buChar char="•"/>
            </a:pPr>
            <a:r>
              <a:rPr lang="en-US" sz="1150" dirty="0">
                <a:solidFill>
                  <a:srgbClr val="2E3F50"/>
                </a:solidFill>
                <a:latin typeface="Calibri" pitchFamily="34" charset="0"/>
                <a:ea typeface="Calibri" pitchFamily="34" charset="-122"/>
                <a:cs typeface="Calibri" pitchFamily="34" charset="-120"/>
              </a:rPr>
              <a:t>Otter isn't charted. Its org-level controls sit in a custom-priced enterprise tier.</a:t>
            </a:r>
            <a:endParaRPr lang="en-US" sz="1150" dirty="0"/>
          </a:p>
        </p:txBody>
      </p:sp>
      <p:sp>
        <p:nvSpPr>
          <p:cNvPr id="8" name="Text 5"/>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Figures compiled from vendor pricing pages and vendor comparison material, August 2026. Treat as a snapshot, not a quote.</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COMPARISON</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Privacy at a glance</a:t>
            </a:r>
            <a:endParaRPr lang="en-US" sz="3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40080" y="1783080"/>
          <a:ext cx="10908792" cy="3621024"/>
        </p:xfrm>
        <a:graphic>
          <a:graphicData uri="http://schemas.openxmlformats.org/drawingml/2006/table">
            <a:tbl>
              <a:tblPr/>
              <a:tblGrid>
                <a:gridCol w="201168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gridCol w="2514600">
                  <a:extLst>
                    <a:ext uri="{9D8B030D-6E8A-4147-A177-3AD203B41FA5}">
                      <a16:colId xmlns:a16="http://schemas.microsoft.com/office/drawing/2014/main" val="20003"/>
                    </a:ext>
                  </a:extLst>
                </a:gridCol>
                <a:gridCol w="1719072">
                  <a:extLst>
                    <a:ext uri="{9D8B030D-6E8A-4147-A177-3AD203B41FA5}">
                      <a16:colId xmlns:a16="http://schemas.microsoft.com/office/drawing/2014/main" val="20004"/>
                    </a:ext>
                  </a:extLst>
                </a:gridCol>
              </a:tblGrid>
              <a:tr h="402336">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Tool</a:t>
                      </a:r>
                      <a:endParaRPr lang="en-US" sz="120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1B27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Trains on your data</a:t>
                      </a:r>
                      <a:endParaRPr lang="en-US" sz="120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1B27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Org-wide opt-out</a:t>
                      </a:r>
                      <a:endParaRPr lang="en-US" sz="120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1B27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Certifications</a:t>
                      </a:r>
                      <a:endParaRPr lang="en-US" sz="120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1B27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Bot in the room</a:t>
                      </a:r>
                      <a:endParaRPr lang="en-US" sz="120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1B2733"/>
                    </a:solidFill>
                  </a:tcPr>
                </a:tc>
                <a:extLst>
                  <a:ext uri="{0D108BD9-81ED-4DB2-BD59-A6C34878D82A}">
                    <a16:rowId xmlns:a16="http://schemas.microsoft.com/office/drawing/2014/main" val="10000"/>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Otter.ai</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 de-identified</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Not documented</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II</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extLst>
                  <a:ext uri="{0D108BD9-81ED-4DB2-BD59-A6C34878D82A}">
                    <a16:rowId xmlns:a16="http://schemas.microsoft.com/office/drawing/2014/main" val="10001"/>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Fathom</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 unless you opt out</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 from $15</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II, HIPAA</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 or desktop</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Fireflies.ai</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States it does not</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Enterprise controls</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II all tiers</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extLst>
                  <a:ext uri="{0D108BD9-81ED-4DB2-BD59-A6C34878D82A}">
                    <a16:rowId xmlns:a16="http://schemas.microsoft.com/office/drawing/2014/main" val="10003"/>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Read AI</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Not by default</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Enterprise+</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2</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 can auto-join</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Granola</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 unless you opt out</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Enterprise only</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2</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No</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extLst>
                  <a:ext uri="{0D108BD9-81ED-4DB2-BD59-A6C34878D82A}">
                    <a16:rowId xmlns:a16="http://schemas.microsoft.com/office/drawing/2014/main" val="10005"/>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Fellow</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States it does not</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Admin enforced</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II, HIPAA</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Optional</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tl;dv</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Not clearly stated</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Not documented</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SOC 2 Type 1 only</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Yes</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5F7F9"/>
                    </a:solidFill>
                  </a:tcPr>
                </a:tc>
                <a:extLst>
                  <a:ext uri="{0D108BD9-81ED-4DB2-BD59-A6C34878D82A}">
                    <a16:rowId xmlns:a16="http://schemas.microsoft.com/office/drawing/2014/main" val="10007"/>
                  </a:ext>
                </a:extLst>
              </a:tr>
              <a:tr h="402336">
                <a:tc>
                  <a:txBody>
                    <a:bodyPr/>
                    <a:lstStyle/>
                    <a:p>
                      <a:pPr marL="0" indent="0" algn="l">
                        <a:buNone/>
                      </a:pPr>
                      <a:r>
                        <a:rPr lang="en-US" sz="1150" b="1" dirty="0">
                          <a:solidFill>
                            <a:srgbClr val="1B2733"/>
                          </a:solidFill>
                          <a:latin typeface="Calibri" pitchFamily="34" charset="0"/>
                          <a:ea typeface="Calibri" pitchFamily="34" charset="-122"/>
                          <a:cs typeface="Calibri" pitchFamily="34" charset="-120"/>
                        </a:rPr>
                        <a:t>Platform native</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Varies by vendor</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Tenant admin</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Your host's agreement</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E3F50"/>
                          </a:solidFill>
                          <a:latin typeface="Calibri" pitchFamily="34" charset="0"/>
                          <a:ea typeface="Calibri" pitchFamily="34" charset="-122"/>
                          <a:cs typeface="Calibri" pitchFamily="34" charset="-120"/>
                        </a:rPr>
                        <a:t>No</a:t>
                      </a:r>
                      <a:endParaRPr lang="en-US" sz="1150" dirty="0">
                        <a:latin typeface="Calibri" charset="0"/>
                        <a:ea typeface="Calibri" charset="0"/>
                        <a:cs typeface="Calibri" charset="0"/>
                      </a:endParaRPr>
                    </a:p>
                  </a:txBody>
                  <a:tcPr marL="101600" marR="101600" marT="50800" marB="50800" anchor="ctr">
                    <a:lnL w="12700" cap="flat" cmpd="sng" algn="ctr">
                      <a:solidFill>
                        <a:srgbClr val="DFE6EC"/>
                      </a:solidFill>
                      <a:prstDash val="solid"/>
                      <a:round/>
                      <a:headEnd type="none" w="med" len="med"/>
                      <a:tailEnd type="none" w="med" len="med"/>
                    </a:lnL>
                    <a:lnR w="12700" cap="flat" cmpd="sng" algn="ctr">
                      <a:solidFill>
                        <a:srgbClr val="DFE6EC"/>
                      </a:solidFill>
                      <a:prstDash val="solid"/>
                      <a:round/>
                      <a:headEnd type="none" w="med" len="med"/>
                      <a:tailEnd type="none" w="med" len="med"/>
                    </a:lnR>
                    <a:lnT w="12700" cap="flat" cmpd="sng" algn="ctr">
                      <a:solidFill>
                        <a:srgbClr val="DFE6EC"/>
                      </a:solidFill>
                      <a:prstDash val="solid"/>
                      <a:round/>
                      <a:headEnd type="none" w="med" len="med"/>
                      <a:tailEnd type="none" w="med" len="med"/>
                    </a:lnT>
                    <a:lnB w="12700" cap="flat" cmpd="sng" algn="ctr">
                      <a:solidFill>
                        <a:srgbClr val="DFE6E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5" name="Text 2"/>
          <p:cNvSpPr/>
          <p:nvPr/>
        </p:nvSpPr>
        <p:spPr>
          <a:xfrm>
            <a:off x="640080" y="6327648"/>
            <a:ext cx="10908792" cy="274320"/>
          </a:xfrm>
          <a:prstGeom prst="rect">
            <a:avLst/>
          </a:prstGeom>
          <a:noFill/>
          <a:ln/>
        </p:spPr>
        <p:txBody>
          <a:bodyPr wrap="square" lIns="0" tIns="0" rIns="0" bIns="0" rtlCol="0" anchor="ctr"/>
          <a:lstStyle/>
          <a:p>
            <a:pPr marL="0" indent="0">
              <a:buNone/>
            </a:pPr>
            <a:r>
              <a:rPr lang="en-US" sz="950" i="1" dirty="0">
                <a:solidFill>
                  <a:srgbClr val="5B6B7A"/>
                </a:solidFill>
                <a:latin typeface="Calibri" pitchFamily="34" charset="0"/>
                <a:ea typeface="Calibri" pitchFamily="34" charset="-122"/>
                <a:cs typeface="Calibri" pitchFamily="34" charset="-120"/>
              </a:rPr>
              <a:t>Compiled from vendor documentation and independent privacy reviews, August 2026. Vendor policies change often. Verify before you rely on any row of this.</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THE PATTERN WORTH NAMING</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What the free tier actually costs</a:t>
            </a:r>
            <a:endParaRPr lang="en-US" sz="3200" dirty="0"/>
          </a:p>
        </p:txBody>
      </p:sp>
      <p:sp>
        <p:nvSpPr>
          <p:cNvPr id="4" name="Shape 2"/>
          <p:cNvSpPr/>
          <p:nvPr/>
        </p:nvSpPr>
        <p:spPr>
          <a:xfrm>
            <a:off x="640080" y="1783080"/>
            <a:ext cx="10908792" cy="1207008"/>
          </a:xfrm>
          <a:prstGeom prst="roundRect">
            <a:avLst>
              <a:gd name="adj" fmla="val 4545"/>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Shape 3"/>
          <p:cNvSpPr/>
          <p:nvPr/>
        </p:nvSpPr>
        <p:spPr>
          <a:xfrm>
            <a:off x="960120" y="2194560"/>
            <a:ext cx="384048" cy="384048"/>
          </a:xfrm>
          <a:prstGeom prst="ellipse">
            <a:avLst/>
          </a:prstGeom>
          <a:solidFill>
            <a:srgbClr val="2E3F50"/>
          </a:solidFill>
          <a:ln w="12700">
            <a:solidFill>
              <a:srgbClr val="2E3F50"/>
            </a:solidFill>
            <a:prstDash val="solid"/>
          </a:ln>
        </p:spPr>
        <p:txBody>
          <a:bodyPr/>
          <a:lstStyle/>
          <a:p>
            <a:endParaRPr lang="en-US"/>
          </a:p>
        </p:txBody>
      </p:sp>
      <p:sp>
        <p:nvSpPr>
          <p:cNvPr id="6" name="Text 4"/>
          <p:cNvSpPr/>
          <p:nvPr/>
        </p:nvSpPr>
        <p:spPr>
          <a:xfrm>
            <a:off x="960120" y="21945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554480" y="1947672"/>
            <a:ext cx="3566160" cy="868680"/>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The free tier is where the weakest defaults live</a:t>
            </a:r>
            <a:endParaRPr lang="en-US" sz="1650" dirty="0"/>
          </a:p>
        </p:txBody>
      </p:sp>
      <p:sp>
        <p:nvSpPr>
          <p:cNvPr id="8" name="Text 6"/>
          <p:cNvSpPr/>
          <p:nvPr/>
        </p:nvSpPr>
        <p:spPr>
          <a:xfrm>
            <a:off x="5257800" y="1929384"/>
            <a:ext cx="5879592" cy="91440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Training opt-outs, retention limits, and admin controls are paid features almost everywhere. Free users get the setting buried in a menu, if they get it at all.</a:t>
            </a:r>
            <a:endParaRPr lang="en-US" sz="1250" dirty="0"/>
          </a:p>
        </p:txBody>
      </p:sp>
      <p:sp>
        <p:nvSpPr>
          <p:cNvPr id="9" name="Shape 7"/>
          <p:cNvSpPr/>
          <p:nvPr/>
        </p:nvSpPr>
        <p:spPr>
          <a:xfrm>
            <a:off x="640080" y="3200400"/>
            <a:ext cx="10908792" cy="1207008"/>
          </a:xfrm>
          <a:prstGeom prst="roundRect">
            <a:avLst>
              <a:gd name="adj" fmla="val 4545"/>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0" name="Shape 8"/>
          <p:cNvSpPr/>
          <p:nvPr/>
        </p:nvSpPr>
        <p:spPr>
          <a:xfrm>
            <a:off x="960120" y="3611880"/>
            <a:ext cx="384048" cy="384048"/>
          </a:xfrm>
          <a:prstGeom prst="ellipse">
            <a:avLst/>
          </a:prstGeom>
          <a:solidFill>
            <a:srgbClr val="2E3F50"/>
          </a:solidFill>
          <a:ln w="12700">
            <a:solidFill>
              <a:srgbClr val="2E3F50"/>
            </a:solidFill>
            <a:prstDash val="solid"/>
          </a:ln>
        </p:spPr>
        <p:txBody>
          <a:bodyPr/>
          <a:lstStyle/>
          <a:p>
            <a:endParaRPr lang="en-US"/>
          </a:p>
        </p:txBody>
      </p:sp>
      <p:sp>
        <p:nvSpPr>
          <p:cNvPr id="11" name="Text 9"/>
          <p:cNvSpPr/>
          <p:nvPr/>
        </p:nvSpPr>
        <p:spPr>
          <a:xfrm>
            <a:off x="960120" y="361188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2" name="Text 10"/>
          <p:cNvSpPr/>
          <p:nvPr/>
        </p:nvSpPr>
        <p:spPr>
          <a:xfrm>
            <a:off x="1554480" y="3364992"/>
            <a:ext cx="3566160" cy="868680"/>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Caps push behavior, not just budget</a:t>
            </a:r>
            <a:endParaRPr lang="en-US" sz="1650" dirty="0"/>
          </a:p>
        </p:txBody>
      </p:sp>
      <p:sp>
        <p:nvSpPr>
          <p:cNvPr id="13" name="Text 11"/>
          <p:cNvSpPr/>
          <p:nvPr/>
        </p:nvSpPr>
        <p:spPr>
          <a:xfrm>
            <a:off x="5257800" y="3346704"/>
            <a:ext cx="5879592" cy="91440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Otter's free tier cuts a one-hour client meeting in half. Fathom's caps summaries at five a month. People respond by making an account somewhere else, and now client conversations are spread across three vendors nobody approved.</a:t>
            </a:r>
            <a:endParaRPr lang="en-US" sz="1250" dirty="0"/>
          </a:p>
        </p:txBody>
      </p:sp>
      <p:sp>
        <p:nvSpPr>
          <p:cNvPr id="14" name="Shape 12"/>
          <p:cNvSpPr/>
          <p:nvPr/>
        </p:nvSpPr>
        <p:spPr>
          <a:xfrm>
            <a:off x="640080" y="4617720"/>
            <a:ext cx="10908792" cy="1207008"/>
          </a:xfrm>
          <a:prstGeom prst="roundRect">
            <a:avLst>
              <a:gd name="adj" fmla="val 4545"/>
            </a:avLst>
          </a:prstGeom>
          <a:solidFill>
            <a:srgbClr val="F7E9E7"/>
          </a:solidFill>
          <a:ln w="12700">
            <a:solidFill>
              <a:srgbClr val="F7E9E7"/>
            </a:solidFill>
            <a:prstDash val="solid"/>
          </a:ln>
          <a:effectLst>
            <a:outerShdw blurRad="101600" dist="25400" dir="5400000" algn="bl" rotWithShape="0">
              <a:srgbClr val="9AA7B2">
                <a:alpha val="35000"/>
              </a:srgbClr>
            </a:outerShdw>
          </a:effectLst>
        </p:spPr>
        <p:txBody>
          <a:bodyPr/>
          <a:lstStyle/>
          <a:p>
            <a:endParaRPr lang="en-US"/>
          </a:p>
        </p:txBody>
      </p:sp>
      <p:sp>
        <p:nvSpPr>
          <p:cNvPr id="15" name="Shape 13"/>
          <p:cNvSpPr/>
          <p:nvPr/>
        </p:nvSpPr>
        <p:spPr>
          <a:xfrm>
            <a:off x="960120" y="5029200"/>
            <a:ext cx="384048" cy="384048"/>
          </a:xfrm>
          <a:prstGeom prst="ellipse">
            <a:avLst/>
          </a:prstGeom>
          <a:solidFill>
            <a:srgbClr val="A8352C"/>
          </a:solidFill>
          <a:ln w="12700">
            <a:solidFill>
              <a:srgbClr val="A8352C"/>
            </a:solidFill>
            <a:prstDash val="solid"/>
          </a:ln>
        </p:spPr>
        <p:txBody>
          <a:bodyPr/>
          <a:lstStyle/>
          <a:p>
            <a:endParaRPr lang="en-US"/>
          </a:p>
        </p:txBody>
      </p:sp>
      <p:sp>
        <p:nvSpPr>
          <p:cNvPr id="16" name="Text 14"/>
          <p:cNvSpPr/>
          <p:nvPr/>
        </p:nvSpPr>
        <p:spPr>
          <a:xfrm>
            <a:off x="960120" y="502920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7" name="Text 15"/>
          <p:cNvSpPr/>
          <p:nvPr/>
        </p:nvSpPr>
        <p:spPr>
          <a:xfrm>
            <a:off x="1554480" y="4782312"/>
            <a:ext cx="3566160" cy="868680"/>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A consultant's personal account is still our exposure</a:t>
            </a:r>
            <a:endParaRPr lang="en-US" sz="1650" dirty="0"/>
          </a:p>
        </p:txBody>
      </p:sp>
      <p:sp>
        <p:nvSpPr>
          <p:cNvPr id="18" name="Text 16"/>
          <p:cNvSpPr/>
          <p:nvPr/>
        </p:nvSpPr>
        <p:spPr>
          <a:xfrm>
            <a:off x="5257800" y="4764024"/>
            <a:ext cx="5879592" cy="91440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The client didn't consent to a tool. They consented to us. The regulation names contractors and agents for exactly this reason.</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PRACTICE, NOT PRODUCT</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Consent practice that works with any tool</a:t>
            </a:r>
            <a:endParaRPr lang="en-US" sz="3200" dirty="0"/>
          </a:p>
        </p:txBody>
      </p:sp>
      <p:sp>
        <p:nvSpPr>
          <p:cNvPr id="4" name="Shape 2"/>
          <p:cNvSpPr/>
          <p:nvPr/>
        </p:nvSpPr>
        <p:spPr>
          <a:xfrm>
            <a:off x="640080" y="1874520"/>
            <a:ext cx="3566160" cy="1645920"/>
          </a:xfrm>
          <a:prstGeom prst="roundRect">
            <a:avLst>
              <a:gd name="adj" fmla="val 3333"/>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Shape 3"/>
          <p:cNvSpPr/>
          <p:nvPr/>
        </p:nvSpPr>
        <p:spPr>
          <a:xfrm>
            <a:off x="896112" y="2130552"/>
            <a:ext cx="402336" cy="402336"/>
          </a:xfrm>
          <a:prstGeom prst="ellipse">
            <a:avLst/>
          </a:prstGeom>
          <a:solidFill>
            <a:srgbClr val="2E7D74"/>
          </a:solidFill>
          <a:ln w="12700">
            <a:solidFill>
              <a:srgbClr val="2E7D74"/>
            </a:solidFill>
            <a:prstDash val="solid"/>
          </a:ln>
        </p:spPr>
        <p:txBody>
          <a:bodyPr/>
          <a:lstStyle/>
          <a:p>
            <a:endParaRPr lang="en-US"/>
          </a:p>
        </p:txBody>
      </p:sp>
      <p:sp>
        <p:nvSpPr>
          <p:cNvPr id="6" name="Text 4"/>
          <p:cNvSpPr/>
          <p:nvPr/>
        </p:nvSpPr>
        <p:spPr>
          <a:xfrm>
            <a:off x="896112" y="213055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417320" y="2130552"/>
            <a:ext cx="2606040" cy="402336"/>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Say it out loud</a:t>
            </a:r>
            <a:endParaRPr lang="en-US" sz="1650" dirty="0"/>
          </a:p>
        </p:txBody>
      </p:sp>
      <p:sp>
        <p:nvSpPr>
          <p:cNvPr id="8" name="Text 6"/>
          <p:cNvSpPr/>
          <p:nvPr/>
        </p:nvSpPr>
        <p:spPr>
          <a:xfrm>
            <a:off x="896112" y="2651760"/>
            <a:ext cx="31089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Ask at the top of the call, not in a calendar invite nobody reads.</a:t>
            </a:r>
            <a:endParaRPr lang="en-US" sz="1250" dirty="0"/>
          </a:p>
        </p:txBody>
      </p:sp>
      <p:sp>
        <p:nvSpPr>
          <p:cNvPr id="9" name="Shape 7"/>
          <p:cNvSpPr/>
          <p:nvPr/>
        </p:nvSpPr>
        <p:spPr>
          <a:xfrm>
            <a:off x="4526280" y="1874520"/>
            <a:ext cx="3566160" cy="1645920"/>
          </a:xfrm>
          <a:prstGeom prst="roundRect">
            <a:avLst>
              <a:gd name="adj" fmla="val 3333"/>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0" name="Shape 8"/>
          <p:cNvSpPr/>
          <p:nvPr/>
        </p:nvSpPr>
        <p:spPr>
          <a:xfrm>
            <a:off x="4782312" y="2130552"/>
            <a:ext cx="402336" cy="402336"/>
          </a:xfrm>
          <a:prstGeom prst="ellipse">
            <a:avLst/>
          </a:prstGeom>
          <a:solidFill>
            <a:srgbClr val="2E7D74"/>
          </a:solidFill>
          <a:ln w="12700">
            <a:solidFill>
              <a:srgbClr val="2E7D74"/>
            </a:solidFill>
            <a:prstDash val="solid"/>
          </a:ln>
        </p:spPr>
        <p:txBody>
          <a:bodyPr/>
          <a:lstStyle/>
          <a:p>
            <a:endParaRPr lang="en-US"/>
          </a:p>
        </p:txBody>
      </p:sp>
      <p:sp>
        <p:nvSpPr>
          <p:cNvPr id="11" name="Text 9"/>
          <p:cNvSpPr/>
          <p:nvPr/>
        </p:nvSpPr>
        <p:spPr>
          <a:xfrm>
            <a:off x="4782312" y="213055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2" name="Text 10"/>
          <p:cNvSpPr/>
          <p:nvPr/>
        </p:nvSpPr>
        <p:spPr>
          <a:xfrm>
            <a:off x="5303520" y="2130552"/>
            <a:ext cx="2606040" cy="402336"/>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Mean the offer</a:t>
            </a:r>
            <a:endParaRPr lang="en-US" sz="1650" dirty="0"/>
          </a:p>
        </p:txBody>
      </p:sp>
      <p:sp>
        <p:nvSpPr>
          <p:cNvPr id="13" name="Text 11"/>
          <p:cNvSpPr/>
          <p:nvPr/>
        </p:nvSpPr>
        <p:spPr>
          <a:xfrm>
            <a:off x="4782312" y="2651760"/>
            <a:ext cx="31089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If they say no, have a plan that doesn't punish them for it. Turn it off and take notes yourself.</a:t>
            </a:r>
            <a:endParaRPr lang="en-US" sz="1250" dirty="0"/>
          </a:p>
        </p:txBody>
      </p:sp>
      <p:sp>
        <p:nvSpPr>
          <p:cNvPr id="14" name="Shape 12"/>
          <p:cNvSpPr/>
          <p:nvPr/>
        </p:nvSpPr>
        <p:spPr>
          <a:xfrm>
            <a:off x="8412480" y="1874520"/>
            <a:ext cx="3566160" cy="1645920"/>
          </a:xfrm>
          <a:prstGeom prst="roundRect">
            <a:avLst>
              <a:gd name="adj" fmla="val 3333"/>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5" name="Shape 13"/>
          <p:cNvSpPr/>
          <p:nvPr/>
        </p:nvSpPr>
        <p:spPr>
          <a:xfrm>
            <a:off x="8668512" y="2130552"/>
            <a:ext cx="402336" cy="402336"/>
          </a:xfrm>
          <a:prstGeom prst="ellipse">
            <a:avLst/>
          </a:prstGeom>
          <a:solidFill>
            <a:srgbClr val="2E7D74"/>
          </a:solidFill>
          <a:ln w="12700">
            <a:solidFill>
              <a:srgbClr val="2E7D74"/>
            </a:solidFill>
            <a:prstDash val="solid"/>
          </a:ln>
        </p:spPr>
        <p:txBody>
          <a:bodyPr/>
          <a:lstStyle/>
          <a:p>
            <a:endParaRPr lang="en-US"/>
          </a:p>
        </p:txBody>
      </p:sp>
      <p:sp>
        <p:nvSpPr>
          <p:cNvPr id="16" name="Text 14"/>
          <p:cNvSpPr/>
          <p:nvPr/>
        </p:nvSpPr>
        <p:spPr>
          <a:xfrm>
            <a:off x="8668512" y="213055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7" name="Text 15"/>
          <p:cNvSpPr/>
          <p:nvPr/>
        </p:nvSpPr>
        <p:spPr>
          <a:xfrm>
            <a:off x="9189720" y="2130552"/>
            <a:ext cx="2606040" cy="402336"/>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Write it down</a:t>
            </a:r>
            <a:endParaRPr lang="en-US" sz="1650" dirty="0"/>
          </a:p>
        </p:txBody>
      </p:sp>
      <p:sp>
        <p:nvSpPr>
          <p:cNvPr id="18" name="Text 16"/>
          <p:cNvSpPr/>
          <p:nvPr/>
        </p:nvSpPr>
        <p:spPr>
          <a:xfrm>
            <a:off x="8668512" y="2651760"/>
            <a:ext cx="31089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Note that you asked and what they said, in the file. That's the record that matters later.</a:t>
            </a:r>
            <a:endParaRPr lang="en-US" sz="1250" dirty="0"/>
          </a:p>
        </p:txBody>
      </p:sp>
      <p:sp>
        <p:nvSpPr>
          <p:cNvPr id="19" name="Shape 17"/>
          <p:cNvSpPr/>
          <p:nvPr/>
        </p:nvSpPr>
        <p:spPr>
          <a:xfrm>
            <a:off x="640080" y="3794760"/>
            <a:ext cx="3566160" cy="1645920"/>
          </a:xfrm>
          <a:prstGeom prst="roundRect">
            <a:avLst>
              <a:gd name="adj" fmla="val 3333"/>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20" name="Shape 18"/>
          <p:cNvSpPr/>
          <p:nvPr/>
        </p:nvSpPr>
        <p:spPr>
          <a:xfrm>
            <a:off x="896112" y="4050792"/>
            <a:ext cx="402336" cy="402336"/>
          </a:xfrm>
          <a:prstGeom prst="ellipse">
            <a:avLst/>
          </a:prstGeom>
          <a:solidFill>
            <a:srgbClr val="2E7D74"/>
          </a:solidFill>
          <a:ln w="12700">
            <a:solidFill>
              <a:srgbClr val="2E7D74"/>
            </a:solidFill>
            <a:prstDash val="solid"/>
          </a:ln>
        </p:spPr>
        <p:txBody>
          <a:bodyPr/>
          <a:lstStyle/>
          <a:p>
            <a:endParaRPr lang="en-US"/>
          </a:p>
        </p:txBody>
      </p:sp>
      <p:sp>
        <p:nvSpPr>
          <p:cNvPr id="21" name="Text 19"/>
          <p:cNvSpPr/>
          <p:nvPr/>
        </p:nvSpPr>
        <p:spPr>
          <a:xfrm>
            <a:off x="896112" y="405079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2" name="Text 20"/>
          <p:cNvSpPr/>
          <p:nvPr/>
        </p:nvSpPr>
        <p:spPr>
          <a:xfrm>
            <a:off x="1417320" y="4050792"/>
            <a:ext cx="2606040" cy="402336"/>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Stop when they ask</a:t>
            </a:r>
            <a:endParaRPr lang="en-US" sz="1650" dirty="0"/>
          </a:p>
        </p:txBody>
      </p:sp>
      <p:sp>
        <p:nvSpPr>
          <p:cNvPr id="23" name="Text 21"/>
          <p:cNvSpPr/>
          <p:nvPr/>
        </p:nvSpPr>
        <p:spPr>
          <a:xfrm>
            <a:off x="896112" y="4572000"/>
            <a:ext cx="31089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The moment a client says off the record, it goes off the record.</a:t>
            </a:r>
            <a:endParaRPr lang="en-US" sz="1250" dirty="0"/>
          </a:p>
        </p:txBody>
      </p:sp>
      <p:sp>
        <p:nvSpPr>
          <p:cNvPr id="24" name="Shape 22"/>
          <p:cNvSpPr/>
          <p:nvPr/>
        </p:nvSpPr>
        <p:spPr>
          <a:xfrm>
            <a:off x="4526280" y="3794760"/>
            <a:ext cx="3566160" cy="1645920"/>
          </a:xfrm>
          <a:prstGeom prst="roundRect">
            <a:avLst>
              <a:gd name="adj" fmla="val 3333"/>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25" name="Shape 23"/>
          <p:cNvSpPr/>
          <p:nvPr/>
        </p:nvSpPr>
        <p:spPr>
          <a:xfrm>
            <a:off x="4782312" y="4050792"/>
            <a:ext cx="402336" cy="402336"/>
          </a:xfrm>
          <a:prstGeom prst="ellipse">
            <a:avLst/>
          </a:prstGeom>
          <a:solidFill>
            <a:srgbClr val="2E7D74"/>
          </a:solidFill>
          <a:ln w="12700">
            <a:solidFill>
              <a:srgbClr val="2E7D74"/>
            </a:solidFill>
            <a:prstDash val="solid"/>
          </a:ln>
        </p:spPr>
        <p:txBody>
          <a:bodyPr/>
          <a:lstStyle/>
          <a:p>
            <a:endParaRPr lang="en-US"/>
          </a:p>
        </p:txBody>
      </p:sp>
      <p:sp>
        <p:nvSpPr>
          <p:cNvPr id="26" name="Text 24"/>
          <p:cNvSpPr/>
          <p:nvPr/>
        </p:nvSpPr>
        <p:spPr>
          <a:xfrm>
            <a:off x="4782312" y="405079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7" name="Text 25"/>
          <p:cNvSpPr/>
          <p:nvPr/>
        </p:nvSpPr>
        <p:spPr>
          <a:xfrm>
            <a:off x="5303520" y="4050792"/>
            <a:ext cx="2606040" cy="402336"/>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Tell them where it lives</a:t>
            </a:r>
            <a:endParaRPr lang="en-US" sz="1650" dirty="0"/>
          </a:p>
        </p:txBody>
      </p:sp>
      <p:sp>
        <p:nvSpPr>
          <p:cNvPr id="28" name="Text 26"/>
          <p:cNvSpPr/>
          <p:nvPr/>
        </p:nvSpPr>
        <p:spPr>
          <a:xfrm>
            <a:off x="4782312" y="4572000"/>
            <a:ext cx="31089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What's kept, for how long, and who at the center can see it.</a:t>
            </a:r>
            <a:endParaRPr lang="en-US" sz="1250" dirty="0"/>
          </a:p>
        </p:txBody>
      </p:sp>
      <p:sp>
        <p:nvSpPr>
          <p:cNvPr id="29" name="Shape 27"/>
          <p:cNvSpPr/>
          <p:nvPr/>
        </p:nvSpPr>
        <p:spPr>
          <a:xfrm>
            <a:off x="8412480" y="3794760"/>
            <a:ext cx="3566160" cy="1645920"/>
          </a:xfrm>
          <a:prstGeom prst="roundRect">
            <a:avLst>
              <a:gd name="adj" fmla="val 3333"/>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30" name="Shape 28"/>
          <p:cNvSpPr/>
          <p:nvPr/>
        </p:nvSpPr>
        <p:spPr>
          <a:xfrm>
            <a:off x="8668512" y="4050792"/>
            <a:ext cx="402336" cy="402336"/>
          </a:xfrm>
          <a:prstGeom prst="ellipse">
            <a:avLst/>
          </a:prstGeom>
          <a:solidFill>
            <a:srgbClr val="2E7D74"/>
          </a:solidFill>
          <a:ln w="12700">
            <a:solidFill>
              <a:srgbClr val="2E7D74"/>
            </a:solidFill>
            <a:prstDash val="solid"/>
          </a:ln>
        </p:spPr>
        <p:txBody>
          <a:bodyPr/>
          <a:lstStyle/>
          <a:p>
            <a:endParaRPr lang="en-US"/>
          </a:p>
        </p:txBody>
      </p:sp>
      <p:sp>
        <p:nvSpPr>
          <p:cNvPr id="31" name="Text 29"/>
          <p:cNvSpPr/>
          <p:nvPr/>
        </p:nvSpPr>
        <p:spPr>
          <a:xfrm>
            <a:off x="8668512" y="405079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32" name="Text 30"/>
          <p:cNvSpPr/>
          <p:nvPr/>
        </p:nvSpPr>
        <p:spPr>
          <a:xfrm>
            <a:off x="9189720" y="4050792"/>
            <a:ext cx="2606040" cy="402336"/>
          </a:xfrm>
          <a:prstGeom prst="rect">
            <a:avLst/>
          </a:prstGeom>
          <a:noFill/>
          <a:ln/>
        </p:spPr>
        <p:txBody>
          <a:bodyPr wrap="square" lIns="0" tIns="0" rIns="0" bIns="0" rtlCol="0" anchor="ctr"/>
          <a:lstStyle/>
          <a:p>
            <a:pPr marL="0" indent="0">
              <a:buNone/>
            </a:pPr>
            <a:r>
              <a:rPr lang="en-US" sz="1650" b="1" dirty="0">
                <a:solidFill>
                  <a:srgbClr val="1B2733"/>
                </a:solidFill>
                <a:latin typeface="Cambria" pitchFamily="34" charset="0"/>
                <a:ea typeface="Cambria" pitchFamily="34" charset="-122"/>
                <a:cs typeface="Cambria" pitchFamily="34" charset="-120"/>
              </a:rPr>
              <a:t>Never send a bot alone</a:t>
            </a:r>
            <a:endParaRPr lang="en-US" sz="1650" dirty="0"/>
          </a:p>
        </p:txBody>
      </p:sp>
      <p:sp>
        <p:nvSpPr>
          <p:cNvPr id="33" name="Text 31"/>
          <p:cNvSpPr/>
          <p:nvPr/>
        </p:nvSpPr>
        <p:spPr>
          <a:xfrm>
            <a:off x="8668512" y="4572000"/>
            <a:ext cx="31089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If you're not in the meeting, nothing of yours should be recording it.</a:t>
            </a:r>
            <a:endParaRPr lang="en-US" sz="1250" dirty="0"/>
          </a:p>
        </p:txBody>
      </p:sp>
      <p:sp>
        <p:nvSpPr>
          <p:cNvPr id="34" name="Text 32"/>
          <p:cNvSpPr/>
          <p:nvPr/>
        </p:nvSpPr>
        <p:spPr>
          <a:xfrm>
            <a:off x="640080" y="5760720"/>
            <a:ext cx="10908792" cy="411480"/>
          </a:xfrm>
          <a:prstGeom prst="rect">
            <a:avLst/>
          </a:prstGeom>
          <a:noFill/>
          <a:ln/>
        </p:spPr>
        <p:txBody>
          <a:bodyPr wrap="square" lIns="0" tIns="0" rIns="0" bIns="0" rtlCol="0" anchor="ctr"/>
          <a:lstStyle/>
          <a:p>
            <a:pPr marL="0" indent="0">
              <a:buNone/>
            </a:pPr>
            <a:r>
              <a:rPr lang="en-US" sz="1700" i="1" dirty="0">
                <a:solidFill>
                  <a:srgbClr val="C8791F"/>
                </a:solidFill>
                <a:latin typeface="Cambria" pitchFamily="34" charset="0"/>
                <a:ea typeface="Cambria" pitchFamily="34" charset="-122"/>
                <a:cs typeface="Cambria" pitchFamily="34" charset="-120"/>
              </a:rPr>
              <a:t>None of this depends on which vendor wins the argument in court.</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84048"/>
            <a:ext cx="10908792" cy="256032"/>
          </a:xfrm>
          <a:prstGeom prst="rect">
            <a:avLst/>
          </a:prstGeom>
          <a:noFill/>
          <a:ln/>
        </p:spPr>
        <p:txBody>
          <a:bodyPr wrap="square" lIns="0" tIns="0" rIns="0" bIns="0" rtlCol="0" anchor="ctr"/>
          <a:lstStyle/>
          <a:p>
            <a:pPr marL="0" indent="0">
              <a:buNone/>
            </a:pPr>
            <a:r>
              <a:rPr lang="en-US" sz="1150" b="1" kern="0" spc="200" dirty="0">
                <a:solidFill>
                  <a:srgbClr val="C8791F"/>
                </a:solidFill>
                <a:latin typeface="Calibri" pitchFamily="34" charset="0"/>
                <a:ea typeface="Calibri" pitchFamily="34" charset="-122"/>
                <a:cs typeface="Calibri" pitchFamily="34" charset="-120"/>
              </a:rPr>
              <a:t>THE HONEST COMPLICATION</a:t>
            </a:r>
            <a:endParaRPr lang="en-US" sz="1150" dirty="0"/>
          </a:p>
        </p:txBody>
      </p:sp>
      <p:sp>
        <p:nvSpPr>
          <p:cNvPr id="3" name="Text 1"/>
          <p:cNvSpPr/>
          <p:nvPr/>
        </p:nvSpPr>
        <p:spPr>
          <a:xfrm>
            <a:off x="640080" y="658368"/>
            <a:ext cx="10908792" cy="658368"/>
          </a:xfrm>
          <a:prstGeom prst="rect">
            <a:avLst/>
          </a:prstGeom>
          <a:noFill/>
          <a:ln/>
        </p:spPr>
        <p:txBody>
          <a:bodyPr wrap="square" lIns="0" tIns="0" rIns="0" bIns="0" rtlCol="0" anchor="t"/>
          <a:lstStyle/>
          <a:p>
            <a:pPr marL="0" indent="0">
              <a:buNone/>
            </a:pPr>
            <a:r>
              <a:rPr lang="en-US" sz="3200" b="1" dirty="0">
                <a:solidFill>
                  <a:srgbClr val="1B2733"/>
                </a:solidFill>
                <a:latin typeface="Cambria" pitchFamily="34" charset="0"/>
                <a:ea typeface="Cambria" pitchFamily="34" charset="-122"/>
                <a:cs typeface="Cambria" pitchFamily="34" charset="-120"/>
              </a:rPr>
              <a:t>Why we can't just write one rule</a:t>
            </a:r>
            <a:endParaRPr lang="en-US" sz="3200" dirty="0"/>
          </a:p>
        </p:txBody>
      </p:sp>
      <p:sp>
        <p:nvSpPr>
          <p:cNvPr id="4" name="Shape 2"/>
          <p:cNvSpPr/>
          <p:nvPr/>
        </p:nvSpPr>
        <p:spPr>
          <a:xfrm>
            <a:off x="640080" y="1783080"/>
            <a:ext cx="5303520" cy="1508760"/>
          </a:xfrm>
          <a:prstGeom prst="roundRect">
            <a:avLst>
              <a:gd name="adj" fmla="val 3636"/>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5" name="Text 3"/>
          <p:cNvSpPr/>
          <p:nvPr/>
        </p:nvSpPr>
        <p:spPr>
          <a:xfrm>
            <a:off x="932688" y="1965960"/>
            <a:ext cx="4709160" cy="384048"/>
          </a:xfrm>
          <a:prstGeom prst="rect">
            <a:avLst/>
          </a:prstGeom>
          <a:noFill/>
          <a:ln/>
        </p:spPr>
        <p:txBody>
          <a:bodyPr wrap="square" lIns="0" tIns="0" rIns="0" bIns="0" rtlCol="0" anchor="ctr"/>
          <a:lstStyle/>
          <a:p>
            <a:pPr marL="0" indent="0">
              <a:buNone/>
            </a:pPr>
            <a:r>
              <a:rPr lang="en-US" sz="1650" b="1" dirty="0">
                <a:solidFill>
                  <a:srgbClr val="C8791F"/>
                </a:solidFill>
                <a:latin typeface="Cambria" pitchFamily="34" charset="0"/>
                <a:ea typeface="Cambria" pitchFamily="34" charset="-122"/>
                <a:cs typeface="Cambria" pitchFamily="34" charset="-120"/>
              </a:rPr>
              <a:t>Nine hosts, nine policies</a:t>
            </a:r>
            <a:endParaRPr lang="en-US" sz="1650" dirty="0"/>
          </a:p>
        </p:txBody>
      </p:sp>
      <p:sp>
        <p:nvSpPr>
          <p:cNvPr id="6" name="Text 4"/>
          <p:cNvSpPr/>
          <p:nvPr/>
        </p:nvSpPr>
        <p:spPr>
          <a:xfrm>
            <a:off x="932688" y="2386584"/>
            <a:ext cx="47091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A college, a university, and a nonprofit have different IT governance, different agreements, and different appetites for risk.</a:t>
            </a:r>
            <a:endParaRPr lang="en-US" sz="1250" dirty="0"/>
          </a:p>
        </p:txBody>
      </p:sp>
      <p:sp>
        <p:nvSpPr>
          <p:cNvPr id="7" name="Shape 5"/>
          <p:cNvSpPr/>
          <p:nvPr/>
        </p:nvSpPr>
        <p:spPr>
          <a:xfrm>
            <a:off x="6263640" y="1783080"/>
            <a:ext cx="5303520" cy="1508760"/>
          </a:xfrm>
          <a:prstGeom prst="roundRect">
            <a:avLst>
              <a:gd name="adj" fmla="val 3636"/>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8" name="Text 6"/>
          <p:cNvSpPr/>
          <p:nvPr/>
        </p:nvSpPr>
        <p:spPr>
          <a:xfrm>
            <a:off x="6556248" y="1965960"/>
            <a:ext cx="4709160" cy="384048"/>
          </a:xfrm>
          <a:prstGeom prst="rect">
            <a:avLst/>
          </a:prstGeom>
          <a:noFill/>
          <a:ln/>
        </p:spPr>
        <p:txBody>
          <a:bodyPr wrap="square" lIns="0" tIns="0" rIns="0" bIns="0" rtlCol="0" anchor="ctr"/>
          <a:lstStyle/>
          <a:p>
            <a:pPr marL="0" indent="0">
              <a:buNone/>
            </a:pPr>
            <a:r>
              <a:rPr lang="en-US" sz="1650" b="1" dirty="0">
                <a:solidFill>
                  <a:srgbClr val="C8791F"/>
                </a:solidFill>
                <a:latin typeface="Cambria" pitchFamily="34" charset="0"/>
                <a:ea typeface="Cambria" pitchFamily="34" charset="-122"/>
                <a:cs typeface="Cambria" pitchFamily="34" charset="-120"/>
              </a:rPr>
              <a:t>Most consultants are contractors</a:t>
            </a:r>
            <a:endParaRPr lang="en-US" sz="1650" dirty="0"/>
          </a:p>
        </p:txBody>
      </p:sp>
      <p:sp>
        <p:nvSpPr>
          <p:cNvPr id="9" name="Text 7"/>
          <p:cNvSpPr/>
          <p:nvPr/>
        </p:nvSpPr>
        <p:spPr>
          <a:xfrm>
            <a:off x="6556248" y="2386584"/>
            <a:ext cx="47091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They aren't bound by a host's staff policy the way employees are, and many run their own practices with their own tools.</a:t>
            </a:r>
            <a:endParaRPr lang="en-US" sz="1250" dirty="0"/>
          </a:p>
        </p:txBody>
      </p:sp>
      <p:sp>
        <p:nvSpPr>
          <p:cNvPr id="10" name="Shape 8"/>
          <p:cNvSpPr/>
          <p:nvPr/>
        </p:nvSpPr>
        <p:spPr>
          <a:xfrm>
            <a:off x="640080" y="3566160"/>
            <a:ext cx="5303520" cy="1508760"/>
          </a:xfrm>
          <a:prstGeom prst="roundRect">
            <a:avLst>
              <a:gd name="adj" fmla="val 3636"/>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1" name="Text 9"/>
          <p:cNvSpPr/>
          <p:nvPr/>
        </p:nvSpPr>
        <p:spPr>
          <a:xfrm>
            <a:off x="932688" y="3749040"/>
            <a:ext cx="4709160" cy="384048"/>
          </a:xfrm>
          <a:prstGeom prst="rect">
            <a:avLst/>
          </a:prstGeom>
          <a:noFill/>
          <a:ln/>
        </p:spPr>
        <p:txBody>
          <a:bodyPr wrap="square" lIns="0" tIns="0" rIns="0" bIns="0" rtlCol="0" anchor="ctr"/>
          <a:lstStyle/>
          <a:p>
            <a:pPr marL="0" indent="0">
              <a:buNone/>
            </a:pPr>
            <a:r>
              <a:rPr lang="en-US" sz="1650" b="1" dirty="0">
                <a:solidFill>
                  <a:srgbClr val="C8791F"/>
                </a:solidFill>
                <a:latin typeface="Cambria" pitchFamily="34" charset="0"/>
                <a:ea typeface="Cambria" pitchFamily="34" charset="-122"/>
                <a:cs typeface="Cambria" pitchFamily="34" charset="-120"/>
              </a:rPr>
              <a:t>Hosts often can't answer the question</a:t>
            </a:r>
            <a:endParaRPr lang="en-US" sz="1650" dirty="0"/>
          </a:p>
        </p:txBody>
      </p:sp>
      <p:sp>
        <p:nvSpPr>
          <p:cNvPr id="12" name="Text 10"/>
          <p:cNvSpPr/>
          <p:nvPr/>
        </p:nvSpPr>
        <p:spPr>
          <a:xfrm>
            <a:off x="932688" y="4169664"/>
            <a:ext cx="47091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Some of our institutions haven't approved general AI tools at all. Check with your host is honest advice that frequently dead-ends.</a:t>
            </a:r>
            <a:endParaRPr lang="en-US" sz="1250" dirty="0"/>
          </a:p>
        </p:txBody>
      </p:sp>
      <p:sp>
        <p:nvSpPr>
          <p:cNvPr id="13" name="Shape 11"/>
          <p:cNvSpPr/>
          <p:nvPr/>
        </p:nvSpPr>
        <p:spPr>
          <a:xfrm>
            <a:off x="6263640" y="3566160"/>
            <a:ext cx="5303520" cy="1508760"/>
          </a:xfrm>
          <a:prstGeom prst="roundRect">
            <a:avLst>
              <a:gd name="adj" fmla="val 3636"/>
            </a:avLst>
          </a:prstGeom>
          <a:solidFill>
            <a:srgbClr val="EEF1F4"/>
          </a:solidFill>
          <a:ln w="12700">
            <a:solidFill>
              <a:srgbClr val="EEF1F4"/>
            </a:solidFill>
            <a:prstDash val="solid"/>
          </a:ln>
          <a:effectLst>
            <a:outerShdw blurRad="101600" dist="25400" dir="5400000" algn="bl" rotWithShape="0">
              <a:srgbClr val="9AA7B2">
                <a:alpha val="35000"/>
              </a:srgbClr>
            </a:outerShdw>
          </a:effectLst>
        </p:spPr>
        <p:txBody>
          <a:bodyPr/>
          <a:lstStyle/>
          <a:p>
            <a:endParaRPr lang="en-US"/>
          </a:p>
        </p:txBody>
      </p:sp>
      <p:sp>
        <p:nvSpPr>
          <p:cNvPr id="14" name="Text 12"/>
          <p:cNvSpPr/>
          <p:nvPr/>
        </p:nvSpPr>
        <p:spPr>
          <a:xfrm>
            <a:off x="6556248" y="3749040"/>
            <a:ext cx="4709160" cy="384048"/>
          </a:xfrm>
          <a:prstGeom prst="rect">
            <a:avLst/>
          </a:prstGeom>
          <a:noFill/>
          <a:ln/>
        </p:spPr>
        <p:txBody>
          <a:bodyPr wrap="square" lIns="0" tIns="0" rIns="0" bIns="0" rtlCol="0" anchor="ctr"/>
          <a:lstStyle/>
          <a:p>
            <a:pPr marL="0" indent="0">
              <a:buNone/>
            </a:pPr>
            <a:r>
              <a:rPr lang="en-US" sz="1650" b="1" dirty="0">
                <a:solidFill>
                  <a:srgbClr val="C8791F"/>
                </a:solidFill>
                <a:latin typeface="Cambria" pitchFamily="34" charset="0"/>
                <a:ea typeface="Cambria" pitchFamily="34" charset="-122"/>
                <a:cs typeface="Cambria" pitchFamily="34" charset="-120"/>
              </a:rPr>
              <a:t>No single approval chain</a:t>
            </a:r>
            <a:endParaRPr lang="en-US" sz="1650" dirty="0"/>
          </a:p>
        </p:txBody>
      </p:sp>
      <p:sp>
        <p:nvSpPr>
          <p:cNvPr id="15" name="Text 13"/>
          <p:cNvSpPr/>
          <p:nvPr/>
        </p:nvSpPr>
        <p:spPr>
          <a:xfrm>
            <a:off x="6556248" y="4169664"/>
            <a:ext cx="4709160" cy="777240"/>
          </a:xfrm>
          <a:prstGeom prst="rect">
            <a:avLst/>
          </a:prstGeom>
          <a:noFill/>
          <a:ln/>
        </p:spPr>
        <p:txBody>
          <a:bodyPr wrap="square" lIns="0" tIns="0" rIns="0" bIns="0" rtlCol="0" anchor="ctr"/>
          <a:lstStyle/>
          <a:p>
            <a:pPr marL="0" indent="0">
              <a:lnSpc>
                <a:spcPts val="1700"/>
              </a:lnSpc>
              <a:buNone/>
            </a:pPr>
            <a:r>
              <a:rPr lang="en-US" sz="1250" dirty="0">
                <a:solidFill>
                  <a:srgbClr val="2E3F50"/>
                </a:solidFill>
                <a:latin typeface="Calibri" pitchFamily="34" charset="0"/>
                <a:ea typeface="Calibri" pitchFamily="34" charset="-122"/>
                <a:cs typeface="Calibri" pitchFamily="34" charset="-120"/>
              </a:rPr>
              <a:t>There's no one in this network who can say yes on everyone's behalf, and pretending otherwise just produces a rule nobody follows.</a:t>
            </a:r>
            <a:endParaRPr lang="en-US" sz="1250" dirty="0"/>
          </a:p>
        </p:txBody>
      </p:sp>
      <p:sp>
        <p:nvSpPr>
          <p:cNvPr id="16" name="Text 14"/>
          <p:cNvSpPr/>
          <p:nvPr/>
        </p:nvSpPr>
        <p:spPr>
          <a:xfrm>
            <a:off x="640080" y="5486400"/>
            <a:ext cx="10908792" cy="640080"/>
          </a:xfrm>
          <a:prstGeom prst="rect">
            <a:avLst/>
          </a:prstGeom>
          <a:noFill/>
          <a:ln/>
        </p:spPr>
        <p:txBody>
          <a:bodyPr wrap="square" lIns="0" tIns="0" rIns="0" bIns="0" rtlCol="0" anchor="ctr"/>
          <a:lstStyle/>
          <a:p>
            <a:pPr marL="0" indent="0">
              <a:lnSpc>
                <a:spcPts val="2100"/>
              </a:lnSpc>
              <a:buNone/>
            </a:pPr>
            <a:r>
              <a:rPr lang="en-US" sz="1500" dirty="0">
                <a:solidFill>
                  <a:srgbClr val="1B2733"/>
                </a:solidFill>
                <a:latin typeface="Calibri" pitchFamily="34" charset="0"/>
                <a:ea typeface="Calibri" pitchFamily="34" charset="-122"/>
                <a:cs typeface="Calibri" pitchFamily="34" charset="-120"/>
              </a:rPr>
              <a:t>What we can build is a shared floor, a shared set of questions, and a shared consent practice. The tool choice can stay local.</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name="Slide 22">
    <p:bg>
      <p:bgPr>
        <a:solidFill>
          <a:srgbClr val="1B2733"/>
        </a:solidFill>
        <a:effectLst/>
      </p:bgPr>
    </p:bg>
    <p:spTree>
      <p:nvGrpSpPr>
        <p:cNvPr id="1" name=""/>
        <p:cNvGrpSpPr/>
        <p:nvPr/>
      </p:nvGrpSpPr>
      <p:grpSpPr>
        <a:xfrm>
          <a:off x="0" y="0"/>
          <a:ext cx="0" cy="0"/>
          <a:chOff x="0" y="0"/>
          <a:chExt cx="0" cy="0"/>
        </a:xfrm>
      </p:grpSpPr>
      <p:sp>
        <p:nvSpPr>
          <p:cNvPr id="2" name="Shape 0"/>
          <p:cNvSpPr/>
          <p:nvPr/>
        </p:nvSpPr>
        <p:spPr>
          <a:xfrm>
            <a:off x="-1463040" y="4023360"/>
            <a:ext cx="4206240" cy="4206240"/>
          </a:xfrm>
          <a:prstGeom prst="ellipse">
            <a:avLst/>
          </a:prstGeom>
          <a:solidFill>
            <a:srgbClr val="2E3F50"/>
          </a:solidFill>
          <a:ln w="12700">
            <a:solidFill>
              <a:srgbClr val="2E3F50"/>
            </a:solidFill>
            <a:prstDash val="solid"/>
          </a:ln>
        </p:spPr>
        <p:txBody>
          <a:bodyPr/>
          <a:lstStyle/>
          <a:p>
            <a:endParaRPr lang="en-US"/>
          </a:p>
        </p:txBody>
      </p:sp>
      <p:sp>
        <p:nvSpPr>
          <p:cNvPr id="3" name="Text 1"/>
          <p:cNvSpPr/>
          <p:nvPr/>
        </p:nvSpPr>
        <p:spPr>
          <a:xfrm>
            <a:off x="640080" y="777240"/>
            <a:ext cx="9144000" cy="320040"/>
          </a:xfrm>
          <a:prstGeom prst="rect">
            <a:avLst/>
          </a:prstGeom>
          <a:noFill/>
          <a:ln/>
        </p:spPr>
        <p:txBody>
          <a:bodyPr wrap="square" lIns="0" tIns="0" rIns="0" bIns="0" rtlCol="0" anchor="ctr"/>
          <a:lstStyle/>
          <a:p>
            <a:pPr marL="0" indent="0">
              <a:buNone/>
            </a:pPr>
            <a:r>
              <a:rPr lang="en-US" sz="1300" b="1" kern="0" spc="300" dirty="0">
                <a:solidFill>
                  <a:srgbClr val="C8791F"/>
                </a:solidFill>
                <a:latin typeface="Calibri" pitchFamily="34" charset="0"/>
                <a:ea typeface="Calibri" pitchFamily="34" charset="-122"/>
                <a:cs typeface="Calibri" pitchFamily="34" charset="-120"/>
              </a:rPr>
              <a:t>WHERE I'D LIKE YOUR THINKING</a:t>
            </a:r>
            <a:endParaRPr lang="en-US" sz="1300" dirty="0"/>
          </a:p>
        </p:txBody>
      </p:sp>
      <p:sp>
        <p:nvSpPr>
          <p:cNvPr id="4" name="Text 2"/>
          <p:cNvSpPr/>
          <p:nvPr/>
        </p:nvSpPr>
        <p:spPr>
          <a:xfrm>
            <a:off x="640080" y="1188720"/>
            <a:ext cx="9601200" cy="73152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Four questions for the network</a:t>
            </a:r>
            <a:endParaRPr lang="en-US" sz="3800" dirty="0"/>
          </a:p>
        </p:txBody>
      </p:sp>
      <p:sp>
        <p:nvSpPr>
          <p:cNvPr id="5" name="Shape 3"/>
          <p:cNvSpPr/>
          <p:nvPr/>
        </p:nvSpPr>
        <p:spPr>
          <a:xfrm>
            <a:off x="640080" y="2331720"/>
            <a:ext cx="384048" cy="384048"/>
          </a:xfrm>
          <a:prstGeom prst="ellipse">
            <a:avLst/>
          </a:prstGeom>
          <a:solidFill>
            <a:srgbClr val="C8791F"/>
          </a:solidFill>
          <a:ln w="12700">
            <a:solidFill>
              <a:srgbClr val="C8791F"/>
            </a:solidFill>
            <a:prstDash val="solid"/>
          </a:ln>
        </p:spPr>
        <p:txBody>
          <a:bodyPr/>
          <a:lstStyle/>
          <a:p>
            <a:endParaRPr lang="en-US"/>
          </a:p>
        </p:txBody>
      </p:sp>
      <p:sp>
        <p:nvSpPr>
          <p:cNvPr id="6" name="Text 4"/>
          <p:cNvSpPr/>
          <p:nvPr/>
        </p:nvSpPr>
        <p:spPr>
          <a:xfrm>
            <a:off x="640080" y="2331720"/>
            <a:ext cx="384048" cy="384048"/>
          </a:xfrm>
          <a:prstGeom prst="rect">
            <a:avLst/>
          </a:prstGeom>
          <a:noFill/>
          <a:ln/>
        </p:spPr>
        <p:txBody>
          <a:bodyPr wrap="square" lIns="0" tIns="0" rIns="0" bIns="0" rtlCol="0" anchor="ctr"/>
          <a:lstStyle/>
          <a:p>
            <a:pPr marL="0" indent="0" algn="ctr">
              <a:buNone/>
            </a:pPr>
            <a:r>
              <a:rPr lang="en-US" sz="1400" b="1" dirty="0">
                <a:solidFill>
                  <a:srgbClr val="1B2733"/>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261872" y="2286000"/>
            <a:ext cx="10241280" cy="502920"/>
          </a:xfrm>
          <a:prstGeom prst="rect">
            <a:avLst/>
          </a:prstGeom>
          <a:noFill/>
          <a:ln/>
        </p:spPr>
        <p:txBody>
          <a:bodyPr wrap="square" lIns="0" tIns="0" rIns="0" bIns="0" rtlCol="0" anchor="ctr"/>
          <a:lstStyle/>
          <a:p>
            <a:pPr marL="0" indent="0">
              <a:buNone/>
            </a:pPr>
            <a:r>
              <a:rPr lang="en-US" sz="1700" dirty="0">
                <a:solidFill>
                  <a:srgbClr val="DCE3E9"/>
                </a:solidFill>
                <a:latin typeface="Calibri" pitchFamily="34" charset="0"/>
                <a:ea typeface="Calibri" pitchFamily="34" charset="-122"/>
                <a:cs typeface="Calibri" pitchFamily="34" charset="-120"/>
              </a:rPr>
              <a:t>Is there a floor we're all willing to hold to, even without a statewide policy?</a:t>
            </a:r>
            <a:endParaRPr lang="en-US" sz="1700" dirty="0"/>
          </a:p>
        </p:txBody>
      </p:sp>
      <p:sp>
        <p:nvSpPr>
          <p:cNvPr id="8" name="Shape 6"/>
          <p:cNvSpPr/>
          <p:nvPr/>
        </p:nvSpPr>
        <p:spPr>
          <a:xfrm>
            <a:off x="640080" y="3227832"/>
            <a:ext cx="384048" cy="384048"/>
          </a:xfrm>
          <a:prstGeom prst="ellipse">
            <a:avLst/>
          </a:prstGeom>
          <a:solidFill>
            <a:srgbClr val="C8791F"/>
          </a:solidFill>
          <a:ln w="12700">
            <a:solidFill>
              <a:srgbClr val="C8791F"/>
            </a:solidFill>
            <a:prstDash val="solid"/>
          </a:ln>
        </p:spPr>
        <p:txBody>
          <a:bodyPr/>
          <a:lstStyle/>
          <a:p>
            <a:endParaRPr lang="en-US"/>
          </a:p>
        </p:txBody>
      </p:sp>
      <p:sp>
        <p:nvSpPr>
          <p:cNvPr id="9" name="Text 7"/>
          <p:cNvSpPr/>
          <p:nvPr/>
        </p:nvSpPr>
        <p:spPr>
          <a:xfrm>
            <a:off x="640080" y="3227832"/>
            <a:ext cx="384048" cy="384048"/>
          </a:xfrm>
          <a:prstGeom prst="rect">
            <a:avLst/>
          </a:prstGeom>
          <a:noFill/>
          <a:ln/>
        </p:spPr>
        <p:txBody>
          <a:bodyPr wrap="square" lIns="0" tIns="0" rIns="0" bIns="0" rtlCol="0" anchor="ctr"/>
          <a:lstStyle/>
          <a:p>
            <a:pPr marL="0" indent="0" algn="ctr">
              <a:buNone/>
            </a:pPr>
            <a:r>
              <a:rPr lang="en-US" sz="1400" b="1" dirty="0">
                <a:solidFill>
                  <a:srgbClr val="1B2733"/>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261872" y="3182112"/>
            <a:ext cx="10241280" cy="502920"/>
          </a:xfrm>
          <a:prstGeom prst="rect">
            <a:avLst/>
          </a:prstGeom>
          <a:noFill/>
          <a:ln/>
        </p:spPr>
        <p:txBody>
          <a:bodyPr wrap="square" lIns="0" tIns="0" rIns="0" bIns="0" rtlCol="0" anchor="ctr"/>
          <a:lstStyle/>
          <a:p>
            <a:pPr marL="0" indent="0">
              <a:buNone/>
            </a:pPr>
            <a:r>
              <a:rPr lang="en-US" sz="1700" dirty="0">
                <a:solidFill>
                  <a:srgbClr val="DCE3E9"/>
                </a:solidFill>
                <a:latin typeface="Calibri" pitchFamily="34" charset="0"/>
                <a:ea typeface="Calibri" pitchFamily="34" charset="-122"/>
                <a:cs typeface="Calibri" pitchFamily="34" charset="-120"/>
              </a:rPr>
              <a:t>Should consent language live in our engagement agreement, or stay a verbal practice?</a:t>
            </a:r>
            <a:endParaRPr lang="en-US" sz="1700" dirty="0"/>
          </a:p>
        </p:txBody>
      </p:sp>
      <p:sp>
        <p:nvSpPr>
          <p:cNvPr id="11" name="Shape 9"/>
          <p:cNvSpPr/>
          <p:nvPr/>
        </p:nvSpPr>
        <p:spPr>
          <a:xfrm>
            <a:off x="640080" y="4123944"/>
            <a:ext cx="384048" cy="384048"/>
          </a:xfrm>
          <a:prstGeom prst="ellipse">
            <a:avLst/>
          </a:prstGeom>
          <a:solidFill>
            <a:srgbClr val="C8791F"/>
          </a:solidFill>
          <a:ln w="12700">
            <a:solidFill>
              <a:srgbClr val="C8791F"/>
            </a:solidFill>
            <a:prstDash val="solid"/>
          </a:ln>
        </p:spPr>
        <p:txBody>
          <a:bodyPr/>
          <a:lstStyle/>
          <a:p>
            <a:endParaRPr lang="en-US"/>
          </a:p>
        </p:txBody>
      </p:sp>
      <p:sp>
        <p:nvSpPr>
          <p:cNvPr id="12" name="Text 10"/>
          <p:cNvSpPr/>
          <p:nvPr/>
        </p:nvSpPr>
        <p:spPr>
          <a:xfrm>
            <a:off x="640080" y="4123944"/>
            <a:ext cx="384048" cy="384048"/>
          </a:xfrm>
          <a:prstGeom prst="rect">
            <a:avLst/>
          </a:prstGeom>
          <a:noFill/>
          <a:ln/>
        </p:spPr>
        <p:txBody>
          <a:bodyPr wrap="square" lIns="0" tIns="0" rIns="0" bIns="0" rtlCol="0" anchor="ctr"/>
          <a:lstStyle/>
          <a:p>
            <a:pPr marL="0" indent="0" algn="ctr">
              <a:buNone/>
            </a:pPr>
            <a:r>
              <a:rPr lang="en-US" sz="1400" b="1" dirty="0">
                <a:solidFill>
                  <a:srgbClr val="1B2733"/>
                </a:solidFill>
                <a:latin typeface="Calibri" pitchFamily="34" charset="0"/>
                <a:ea typeface="Calibri" pitchFamily="34" charset="-122"/>
                <a:cs typeface="Calibri" pitchFamily="34" charset="-120"/>
              </a:rPr>
              <a:t>3</a:t>
            </a:r>
            <a:endParaRPr lang="en-US" sz="1400" dirty="0"/>
          </a:p>
        </p:txBody>
      </p:sp>
      <p:sp>
        <p:nvSpPr>
          <p:cNvPr id="13" name="Text 11"/>
          <p:cNvSpPr/>
          <p:nvPr/>
        </p:nvSpPr>
        <p:spPr>
          <a:xfrm>
            <a:off x="1261872" y="4078224"/>
            <a:ext cx="10241280" cy="502920"/>
          </a:xfrm>
          <a:prstGeom prst="rect">
            <a:avLst/>
          </a:prstGeom>
          <a:noFill/>
          <a:ln/>
        </p:spPr>
        <p:txBody>
          <a:bodyPr wrap="square" lIns="0" tIns="0" rIns="0" bIns="0" rtlCol="0" anchor="ctr"/>
          <a:lstStyle/>
          <a:p>
            <a:pPr marL="0" indent="0">
              <a:buNone/>
            </a:pPr>
            <a:r>
              <a:rPr lang="en-US" sz="1700" dirty="0">
                <a:solidFill>
                  <a:srgbClr val="DCE3E9"/>
                </a:solidFill>
                <a:latin typeface="Calibri" pitchFamily="34" charset="0"/>
                <a:ea typeface="Calibri" pitchFamily="34" charset="-122"/>
                <a:cs typeface="Calibri" pitchFamily="34" charset="-120"/>
              </a:rPr>
              <a:t>Do we say anything to consultants about personal accounts on client work?</a:t>
            </a:r>
            <a:endParaRPr lang="en-US" sz="1700" dirty="0"/>
          </a:p>
        </p:txBody>
      </p:sp>
      <p:sp>
        <p:nvSpPr>
          <p:cNvPr id="14" name="Shape 12"/>
          <p:cNvSpPr/>
          <p:nvPr/>
        </p:nvSpPr>
        <p:spPr>
          <a:xfrm>
            <a:off x="640080" y="5020056"/>
            <a:ext cx="384048" cy="384048"/>
          </a:xfrm>
          <a:prstGeom prst="ellipse">
            <a:avLst/>
          </a:prstGeom>
          <a:solidFill>
            <a:srgbClr val="C8791F"/>
          </a:solidFill>
          <a:ln w="12700">
            <a:solidFill>
              <a:srgbClr val="C8791F"/>
            </a:solidFill>
            <a:prstDash val="solid"/>
          </a:ln>
        </p:spPr>
        <p:txBody>
          <a:bodyPr/>
          <a:lstStyle/>
          <a:p>
            <a:endParaRPr lang="en-US"/>
          </a:p>
        </p:txBody>
      </p:sp>
      <p:sp>
        <p:nvSpPr>
          <p:cNvPr id="15" name="Text 13"/>
          <p:cNvSpPr/>
          <p:nvPr/>
        </p:nvSpPr>
        <p:spPr>
          <a:xfrm>
            <a:off x="640080" y="5020056"/>
            <a:ext cx="384048" cy="384048"/>
          </a:xfrm>
          <a:prstGeom prst="rect">
            <a:avLst/>
          </a:prstGeom>
          <a:noFill/>
          <a:ln/>
        </p:spPr>
        <p:txBody>
          <a:bodyPr wrap="square" lIns="0" tIns="0" rIns="0" bIns="0" rtlCol="0" anchor="ctr"/>
          <a:lstStyle/>
          <a:p>
            <a:pPr marL="0" indent="0" algn="ctr">
              <a:buNone/>
            </a:pPr>
            <a:r>
              <a:rPr lang="en-US" sz="1400" b="1" dirty="0">
                <a:solidFill>
                  <a:srgbClr val="1B2733"/>
                </a:solidFill>
                <a:latin typeface="Calibri" pitchFamily="34" charset="0"/>
                <a:ea typeface="Calibri" pitchFamily="34" charset="-122"/>
                <a:cs typeface="Calibri" pitchFamily="34" charset="-120"/>
              </a:rPr>
              <a:t>4</a:t>
            </a:r>
            <a:endParaRPr lang="en-US" sz="1400" dirty="0"/>
          </a:p>
        </p:txBody>
      </p:sp>
      <p:sp>
        <p:nvSpPr>
          <p:cNvPr id="16" name="Text 14"/>
          <p:cNvSpPr/>
          <p:nvPr/>
        </p:nvSpPr>
        <p:spPr>
          <a:xfrm>
            <a:off x="1261872" y="4974336"/>
            <a:ext cx="10241280" cy="502920"/>
          </a:xfrm>
          <a:prstGeom prst="rect">
            <a:avLst/>
          </a:prstGeom>
          <a:noFill/>
          <a:ln/>
        </p:spPr>
        <p:txBody>
          <a:bodyPr wrap="square" lIns="0" tIns="0" rIns="0" bIns="0" rtlCol="0" anchor="ctr"/>
          <a:lstStyle/>
          <a:p>
            <a:pPr marL="0" indent="0">
              <a:buNone/>
            </a:pPr>
            <a:r>
              <a:rPr lang="en-US" sz="1700" dirty="0">
                <a:solidFill>
                  <a:srgbClr val="DCE3E9"/>
                </a:solidFill>
                <a:latin typeface="Calibri" pitchFamily="34" charset="0"/>
                <a:ea typeface="Calibri" pitchFamily="34" charset="-122"/>
                <a:cs typeface="Calibri" pitchFamily="34" charset="-120"/>
              </a:rPr>
              <a:t>Who's tracking the litigation and telling the rest of us when it moves?</a:t>
            </a:r>
            <a:endParaRPr lang="en-US" sz="1700" dirty="0"/>
          </a:p>
        </p:txBody>
      </p:sp>
      <p:sp>
        <p:nvSpPr>
          <p:cNvPr id="17" name="Text 15"/>
          <p:cNvSpPr/>
          <p:nvPr/>
        </p:nvSpPr>
        <p:spPr>
          <a:xfrm>
            <a:off x="640080" y="6080760"/>
            <a:ext cx="10515600" cy="457200"/>
          </a:xfrm>
          <a:prstGeom prst="rect">
            <a:avLst/>
          </a:prstGeom>
          <a:noFill/>
          <a:ln/>
        </p:spPr>
        <p:txBody>
          <a:bodyPr wrap="square" lIns="0" tIns="0" rIns="0" bIns="0" rtlCol="0" anchor="ctr"/>
          <a:lstStyle/>
          <a:p>
            <a:pPr marL="0" indent="0">
              <a:buNone/>
            </a:pPr>
            <a:r>
              <a:rPr lang="en-US" sz="1150" i="1" dirty="0">
                <a:solidFill>
                  <a:srgbClr val="8FA0AF"/>
                </a:solidFill>
                <a:latin typeface="Calibri" pitchFamily="34" charset="0"/>
                <a:ea typeface="Calibri" pitchFamily="34" charset="-122"/>
                <a:cs typeface="Calibri" pitchFamily="34" charset="-120"/>
              </a:rPr>
              <a:t>Everything in this deck is a snapshot from August 2026. Vendor terms and the litigation will both move. Re-check before you rely on it. </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10016</TotalTime>
  <Words>4436</Words>
  <Application>Microsoft Office PowerPoint</Application>
  <PresentationFormat>Widescreen</PresentationFormat>
  <Paragraphs>394</Paragraphs>
  <Slides>22</Slides>
  <Notes>22</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Meeting Notetakers: Privacy, Security, and Ethics</dc:title>
  <dc:subject>PptxGenJS Presentation</dc:subject>
  <dc:creator>West Central Minnesota SBDC</dc:creator>
  <cp:lastModifiedBy>Carlstrom, Ian M</cp:lastModifiedBy>
  <cp:revision>2</cp:revision>
  <dcterms:created xsi:type="dcterms:W3CDTF">2026-08-12T16:59:33Z</dcterms:created>
  <dcterms:modified xsi:type="dcterms:W3CDTF">2026-08-20T15:19:56Z</dcterms:modified>
</cp:coreProperties>
</file>