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528" r:id="rId3"/>
    <p:sldId id="268" r:id="rId4"/>
    <p:sldId id="314" r:id="rId5"/>
    <p:sldId id="313" r:id="rId6"/>
    <p:sldId id="526" r:id="rId7"/>
    <p:sldId id="489" r:id="rId8"/>
    <p:sldId id="508" r:id="rId9"/>
    <p:sldId id="529" r:id="rId10"/>
    <p:sldId id="530" r:id="rId11"/>
    <p:sldId id="531" r:id="rId12"/>
    <p:sldId id="533" r:id="rId13"/>
    <p:sldId id="534" r:id="rId14"/>
    <p:sldId id="535" r:id="rId15"/>
    <p:sldId id="536" r:id="rId16"/>
    <p:sldId id="537" r:id="rId17"/>
    <p:sldId id="538" r:id="rId18"/>
    <p:sldId id="539" r:id="rId19"/>
    <p:sldId id="540" r:id="rId20"/>
    <p:sldId id="541" r:id="rId21"/>
    <p:sldId id="543" r:id="rId22"/>
    <p:sldId id="544" r:id="rId23"/>
    <p:sldId id="545" r:id="rId24"/>
    <p:sldId id="527" r:id="rId2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A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A55CF35-F1D3-4CB1-AB2A-0B896EB33E73}" type="datetimeFigureOut">
              <a:rPr lang="en-US" smtClean="0"/>
              <a:t>1/21/2026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56A2986-3730-4507-AF86-DF9A2555B471}" type="slidenum">
              <a:rPr lang="en-US" smtClean="0"/>
              <a:t>‹#›</a:t>
            </a:fld>
            <a:endParaRPr lang="en-US"/>
          </a:p>
        </p:txBody>
      </p:sp>
    </p:spTree>
    <p:extLst>
      <p:ext uri="{BB962C8B-B14F-4D97-AF65-F5344CB8AC3E}">
        <p14:creationId xmlns:p14="http://schemas.microsoft.com/office/powerpoint/2010/main" val="1074817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A35E-B630-C2B7-B7FA-EBD8BBB6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2568-1783-D607-750E-175161EB3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341F7-8F55-F366-4477-601AC613085A}"/>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A13DEAA-69EE-7CFC-A4F2-36F3EBEA3276}"/>
              </a:ext>
            </a:extLst>
          </p:cNvPr>
          <p:cNvSpPr>
            <a:spLocks noGrp="1"/>
          </p:cNvSpPr>
          <p:nvPr>
            <p:ph type="sldNum" sz="quarter" idx="5"/>
          </p:nvPr>
        </p:nvSpPr>
        <p:spPr/>
        <p:txBody>
          <a:bodyPr/>
          <a:lstStyle/>
          <a:p>
            <a:fld id="{D46220C3-F18E-46BD-B934-049A08813499}" type="slidenum">
              <a:rPr lang="en-US" smtClean="0"/>
              <a:t>2</a:t>
            </a:fld>
            <a:endParaRPr lang="en-US"/>
          </a:p>
        </p:txBody>
      </p:sp>
    </p:spTree>
    <p:extLst>
      <p:ext uri="{BB962C8B-B14F-4D97-AF65-F5344CB8AC3E}">
        <p14:creationId xmlns:p14="http://schemas.microsoft.com/office/powerpoint/2010/main" val="150788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220C3-F18E-46BD-B934-049A08813499}" type="slidenum">
              <a:rPr lang="en-US" smtClean="0"/>
              <a:t>3</a:t>
            </a:fld>
            <a:endParaRPr lang="en-US"/>
          </a:p>
        </p:txBody>
      </p:sp>
    </p:spTree>
    <p:extLst>
      <p:ext uri="{BB962C8B-B14F-4D97-AF65-F5344CB8AC3E}">
        <p14:creationId xmlns:p14="http://schemas.microsoft.com/office/powerpoint/2010/main" val="58576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i="1" dirty="0"/>
          </a:p>
        </p:txBody>
      </p:sp>
      <p:sp>
        <p:nvSpPr>
          <p:cNvPr id="4" name="Slide Number Placeholder 3"/>
          <p:cNvSpPr>
            <a:spLocks noGrp="1"/>
          </p:cNvSpPr>
          <p:nvPr>
            <p:ph type="sldNum" sz="quarter" idx="5"/>
          </p:nvPr>
        </p:nvSpPr>
        <p:spPr/>
        <p:txBody>
          <a:bodyPr/>
          <a:lstStyle/>
          <a:p>
            <a:fld id="{AF987C3A-FBE5-4EB4-959A-E7BDBFD461F5}" type="slidenum">
              <a:rPr lang="en-US" smtClean="0"/>
              <a:t>5</a:t>
            </a:fld>
            <a:endParaRPr lang="en-US"/>
          </a:p>
        </p:txBody>
      </p:sp>
    </p:spTree>
    <p:extLst>
      <p:ext uri="{BB962C8B-B14F-4D97-AF65-F5344CB8AC3E}">
        <p14:creationId xmlns:p14="http://schemas.microsoft.com/office/powerpoint/2010/main" val="473553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805E8-DBA8-F64F-F48E-2E105D785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78D29-427F-BC3B-B7F0-78794D9B2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AA672-8C31-D696-2D66-C698A81A49FB}"/>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1D32962-DDDB-E8F0-BE99-6C87DA3F8EC6}"/>
              </a:ext>
            </a:extLst>
          </p:cNvPr>
          <p:cNvSpPr>
            <a:spLocks noGrp="1"/>
          </p:cNvSpPr>
          <p:nvPr>
            <p:ph type="sldNum" sz="quarter" idx="5"/>
          </p:nvPr>
        </p:nvSpPr>
        <p:spPr/>
        <p:txBody>
          <a:bodyPr/>
          <a:lstStyle/>
          <a:p>
            <a:fld id="{D46220C3-F18E-46BD-B934-049A08813499}" type="slidenum">
              <a:rPr lang="en-US" smtClean="0"/>
              <a:t>7</a:t>
            </a:fld>
            <a:endParaRPr lang="en-US"/>
          </a:p>
        </p:txBody>
      </p:sp>
    </p:spTree>
    <p:extLst>
      <p:ext uri="{BB962C8B-B14F-4D97-AF65-F5344CB8AC3E}">
        <p14:creationId xmlns:p14="http://schemas.microsoft.com/office/powerpoint/2010/main" val="1679078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CC0D6-4446-973A-D2BC-3F947561B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ED9C0-A998-B70D-3A53-C03DB9849A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209C92-B4E3-D787-113F-5447FB1ACF52}"/>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D7BD38EA-7722-1FEB-552C-25E9F3D0ADB3}"/>
              </a:ext>
            </a:extLst>
          </p:cNvPr>
          <p:cNvSpPr>
            <a:spLocks noGrp="1"/>
          </p:cNvSpPr>
          <p:nvPr>
            <p:ph type="sldNum" sz="quarter" idx="5"/>
          </p:nvPr>
        </p:nvSpPr>
        <p:spPr/>
        <p:txBody>
          <a:bodyPr/>
          <a:lstStyle/>
          <a:p>
            <a:fld id="{AF987C3A-FBE5-4EB4-959A-E7BDBFD461F5}" type="slidenum">
              <a:rPr lang="en-US" smtClean="0"/>
              <a:t>8</a:t>
            </a:fld>
            <a:endParaRPr lang="en-US"/>
          </a:p>
        </p:txBody>
      </p:sp>
    </p:spTree>
    <p:extLst>
      <p:ext uri="{BB962C8B-B14F-4D97-AF65-F5344CB8AC3E}">
        <p14:creationId xmlns:p14="http://schemas.microsoft.com/office/powerpoint/2010/main" val="2013464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4A1CA-0A4B-F8DB-89DD-8D16C29DC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76D9F-D404-1E61-29C1-90A1A3F61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DB4564-02C9-7A74-F604-052859A1F380}"/>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2AB8EF8F-D519-26D8-FF50-19F22B69BBA6}"/>
              </a:ext>
            </a:extLst>
          </p:cNvPr>
          <p:cNvSpPr>
            <a:spLocks noGrp="1"/>
          </p:cNvSpPr>
          <p:nvPr>
            <p:ph type="sldNum" sz="quarter" idx="5"/>
          </p:nvPr>
        </p:nvSpPr>
        <p:spPr/>
        <p:txBody>
          <a:bodyPr/>
          <a:lstStyle/>
          <a:p>
            <a:fld id="{D46220C3-F18E-46BD-B934-049A08813499}" type="slidenum">
              <a:rPr lang="en-US" smtClean="0"/>
              <a:t>9</a:t>
            </a:fld>
            <a:endParaRPr lang="en-US"/>
          </a:p>
        </p:txBody>
      </p:sp>
    </p:spTree>
    <p:extLst>
      <p:ext uri="{BB962C8B-B14F-4D97-AF65-F5344CB8AC3E}">
        <p14:creationId xmlns:p14="http://schemas.microsoft.com/office/powerpoint/2010/main" val="2816739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1CFF3-9C72-A25F-2342-DD47F69DC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C01D5-4C44-FDD7-4F17-4A34BA8470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D4188F-D58E-D9D9-9CEF-A9C3608C195E}"/>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A0EFE73D-D3A1-FE47-F374-D29735EC00E7}"/>
              </a:ext>
            </a:extLst>
          </p:cNvPr>
          <p:cNvSpPr>
            <a:spLocks noGrp="1"/>
          </p:cNvSpPr>
          <p:nvPr>
            <p:ph type="sldNum" sz="quarter" idx="5"/>
          </p:nvPr>
        </p:nvSpPr>
        <p:spPr/>
        <p:txBody>
          <a:bodyPr/>
          <a:lstStyle/>
          <a:p>
            <a:fld id="{AF987C3A-FBE5-4EB4-959A-E7BDBFD461F5}" type="slidenum">
              <a:rPr lang="en-US" smtClean="0"/>
              <a:t>10</a:t>
            </a:fld>
            <a:endParaRPr lang="en-US"/>
          </a:p>
        </p:txBody>
      </p:sp>
    </p:spTree>
    <p:extLst>
      <p:ext uri="{BB962C8B-B14F-4D97-AF65-F5344CB8AC3E}">
        <p14:creationId xmlns:p14="http://schemas.microsoft.com/office/powerpoint/2010/main" val="2441549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29F2-5CA9-70F6-1813-82A392ED5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B8E2D-5583-6E14-1D10-B87D5D55BD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7AAB09-CD08-ACE5-B5F7-C0BBB58F7A1E}"/>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6D2D6F3B-3F21-FE3E-59C3-07230B37D4BB}"/>
              </a:ext>
            </a:extLst>
          </p:cNvPr>
          <p:cNvSpPr>
            <a:spLocks noGrp="1"/>
          </p:cNvSpPr>
          <p:nvPr>
            <p:ph type="sldNum" sz="quarter" idx="5"/>
          </p:nvPr>
        </p:nvSpPr>
        <p:spPr/>
        <p:txBody>
          <a:bodyPr/>
          <a:lstStyle/>
          <a:p>
            <a:fld id="{D46220C3-F18E-46BD-B934-049A08813499}" type="slidenum">
              <a:rPr lang="en-US" smtClean="0"/>
              <a:t>11</a:t>
            </a:fld>
            <a:endParaRPr lang="en-US"/>
          </a:p>
        </p:txBody>
      </p:sp>
    </p:spTree>
    <p:extLst>
      <p:ext uri="{BB962C8B-B14F-4D97-AF65-F5344CB8AC3E}">
        <p14:creationId xmlns:p14="http://schemas.microsoft.com/office/powerpoint/2010/main" val="2794080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B93AD-ED1B-8B1E-9DA8-8D4CA5C7F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BFD8E-391E-AAD3-A87E-E101A35E9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0DF7E5-3CDF-450D-F5DD-8AD946F7F5D0}"/>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A46F9AF1-F72E-E2C0-E3EE-F94C52EB769C}"/>
              </a:ext>
            </a:extLst>
          </p:cNvPr>
          <p:cNvSpPr>
            <a:spLocks noGrp="1"/>
          </p:cNvSpPr>
          <p:nvPr>
            <p:ph type="sldNum" sz="quarter" idx="5"/>
          </p:nvPr>
        </p:nvSpPr>
        <p:spPr/>
        <p:txBody>
          <a:bodyPr/>
          <a:lstStyle/>
          <a:p>
            <a:fld id="{AF987C3A-FBE5-4EB4-959A-E7BDBFD461F5}" type="slidenum">
              <a:rPr lang="en-US" smtClean="0"/>
              <a:t>12</a:t>
            </a:fld>
            <a:endParaRPr lang="en-US"/>
          </a:p>
        </p:txBody>
      </p:sp>
    </p:spTree>
    <p:extLst>
      <p:ext uri="{BB962C8B-B14F-4D97-AF65-F5344CB8AC3E}">
        <p14:creationId xmlns:p14="http://schemas.microsoft.com/office/powerpoint/2010/main" val="801585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343C6-EA6F-E0EE-E48F-92C053958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A7A265-F358-69F3-2C0B-784E61CBBB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E45BEA-63A5-1321-9E79-829B3561A8DB}"/>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8DF329F4-72E7-4957-2356-C6EE65EF0A19}"/>
              </a:ext>
            </a:extLst>
          </p:cNvPr>
          <p:cNvSpPr>
            <a:spLocks noGrp="1"/>
          </p:cNvSpPr>
          <p:nvPr>
            <p:ph type="sldNum" sz="quarter" idx="5"/>
          </p:nvPr>
        </p:nvSpPr>
        <p:spPr/>
        <p:txBody>
          <a:bodyPr/>
          <a:lstStyle/>
          <a:p>
            <a:fld id="{D46220C3-F18E-46BD-B934-049A08813499}" type="slidenum">
              <a:rPr lang="en-US" smtClean="0"/>
              <a:t>13</a:t>
            </a:fld>
            <a:endParaRPr lang="en-US"/>
          </a:p>
        </p:txBody>
      </p:sp>
    </p:spTree>
    <p:extLst>
      <p:ext uri="{BB962C8B-B14F-4D97-AF65-F5344CB8AC3E}">
        <p14:creationId xmlns:p14="http://schemas.microsoft.com/office/powerpoint/2010/main" val="2499719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D000B-5112-15DA-2577-B775BF07B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F3FD0-9F13-674D-0733-EDB8704FE9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0FF0D7-3E2E-E553-2E86-032C37295101}"/>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C8C1B426-4D07-FD11-1776-20FE8BE3E3D1}"/>
              </a:ext>
            </a:extLst>
          </p:cNvPr>
          <p:cNvSpPr>
            <a:spLocks noGrp="1"/>
          </p:cNvSpPr>
          <p:nvPr>
            <p:ph type="sldNum" sz="quarter" idx="5"/>
          </p:nvPr>
        </p:nvSpPr>
        <p:spPr/>
        <p:txBody>
          <a:bodyPr/>
          <a:lstStyle/>
          <a:p>
            <a:fld id="{AF987C3A-FBE5-4EB4-959A-E7BDBFD461F5}" type="slidenum">
              <a:rPr lang="en-US" smtClean="0"/>
              <a:t>14</a:t>
            </a:fld>
            <a:endParaRPr lang="en-US"/>
          </a:p>
        </p:txBody>
      </p:sp>
    </p:spTree>
    <p:extLst>
      <p:ext uri="{BB962C8B-B14F-4D97-AF65-F5344CB8AC3E}">
        <p14:creationId xmlns:p14="http://schemas.microsoft.com/office/powerpoint/2010/main" val="800968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D58FC-7EC5-C188-B4A3-D5980D310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E329DF-0538-DBA9-3FF3-F18C955B6E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7A67A5-1AD3-2409-8B5C-F7DEBBEEA011}"/>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FDC2FDB2-C44F-0448-9F84-42C37F8FCD15}"/>
              </a:ext>
            </a:extLst>
          </p:cNvPr>
          <p:cNvSpPr>
            <a:spLocks noGrp="1"/>
          </p:cNvSpPr>
          <p:nvPr>
            <p:ph type="sldNum" sz="quarter" idx="5"/>
          </p:nvPr>
        </p:nvSpPr>
        <p:spPr/>
        <p:txBody>
          <a:bodyPr/>
          <a:lstStyle/>
          <a:p>
            <a:fld id="{D46220C3-F18E-46BD-B934-049A08813499}" type="slidenum">
              <a:rPr lang="en-US" smtClean="0"/>
              <a:t>15</a:t>
            </a:fld>
            <a:endParaRPr lang="en-US"/>
          </a:p>
        </p:txBody>
      </p:sp>
    </p:spTree>
    <p:extLst>
      <p:ext uri="{BB962C8B-B14F-4D97-AF65-F5344CB8AC3E}">
        <p14:creationId xmlns:p14="http://schemas.microsoft.com/office/powerpoint/2010/main" val="218876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AB903-F301-6BB9-958B-37AFEF96C5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70978-9423-63BC-7050-329DD8CF2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C1E73-84CD-96DC-79B9-4B90E5304865}"/>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AA67F56E-00EC-F81F-CB32-6EC0E11E1E49}"/>
              </a:ext>
            </a:extLst>
          </p:cNvPr>
          <p:cNvSpPr>
            <a:spLocks noGrp="1"/>
          </p:cNvSpPr>
          <p:nvPr>
            <p:ph type="sldNum" sz="quarter" idx="5"/>
          </p:nvPr>
        </p:nvSpPr>
        <p:spPr/>
        <p:txBody>
          <a:bodyPr/>
          <a:lstStyle/>
          <a:p>
            <a:fld id="{AF987C3A-FBE5-4EB4-959A-E7BDBFD461F5}" type="slidenum">
              <a:rPr lang="en-US" smtClean="0"/>
              <a:t>16</a:t>
            </a:fld>
            <a:endParaRPr lang="en-US"/>
          </a:p>
        </p:txBody>
      </p:sp>
    </p:spTree>
    <p:extLst>
      <p:ext uri="{BB962C8B-B14F-4D97-AF65-F5344CB8AC3E}">
        <p14:creationId xmlns:p14="http://schemas.microsoft.com/office/powerpoint/2010/main" val="695238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D2B4D-95A0-E630-3FFD-89E22C11D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A7E4C-856C-73DB-7071-24E2188E80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32EC6-81A0-D7B4-64AD-8C8516FD1D65}"/>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C0937211-C125-E6EB-B913-B15D2F1BBC8B}"/>
              </a:ext>
            </a:extLst>
          </p:cNvPr>
          <p:cNvSpPr>
            <a:spLocks noGrp="1"/>
          </p:cNvSpPr>
          <p:nvPr>
            <p:ph type="sldNum" sz="quarter" idx="5"/>
          </p:nvPr>
        </p:nvSpPr>
        <p:spPr/>
        <p:txBody>
          <a:bodyPr/>
          <a:lstStyle/>
          <a:p>
            <a:fld id="{D46220C3-F18E-46BD-B934-049A08813499}" type="slidenum">
              <a:rPr lang="en-US" smtClean="0"/>
              <a:t>17</a:t>
            </a:fld>
            <a:endParaRPr lang="en-US"/>
          </a:p>
        </p:txBody>
      </p:sp>
    </p:spTree>
    <p:extLst>
      <p:ext uri="{BB962C8B-B14F-4D97-AF65-F5344CB8AC3E}">
        <p14:creationId xmlns:p14="http://schemas.microsoft.com/office/powerpoint/2010/main" val="1794861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C0333-6F35-5B42-0347-243A9FB59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87F3D-E778-94F3-1074-9F801AE77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A142A-0907-8A4C-E392-8E5B8960A3D0}"/>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4FAA8A8C-E8BA-558E-CF55-B430E1F3BC2F}"/>
              </a:ext>
            </a:extLst>
          </p:cNvPr>
          <p:cNvSpPr>
            <a:spLocks noGrp="1"/>
          </p:cNvSpPr>
          <p:nvPr>
            <p:ph type="sldNum" sz="quarter" idx="5"/>
          </p:nvPr>
        </p:nvSpPr>
        <p:spPr/>
        <p:txBody>
          <a:bodyPr/>
          <a:lstStyle/>
          <a:p>
            <a:fld id="{AF987C3A-FBE5-4EB4-959A-E7BDBFD461F5}" type="slidenum">
              <a:rPr lang="en-US" smtClean="0"/>
              <a:t>18</a:t>
            </a:fld>
            <a:endParaRPr lang="en-US"/>
          </a:p>
        </p:txBody>
      </p:sp>
    </p:spTree>
    <p:extLst>
      <p:ext uri="{BB962C8B-B14F-4D97-AF65-F5344CB8AC3E}">
        <p14:creationId xmlns:p14="http://schemas.microsoft.com/office/powerpoint/2010/main" val="2997266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F3BEE-F5D9-537B-CA9D-00AAAA093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3F1B4-D101-7D70-F1DC-CFCBE106E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C48CD0-F48F-009B-CFE2-A430D98F1987}"/>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F35D9705-12C4-2A6F-B631-1D48632E8A35}"/>
              </a:ext>
            </a:extLst>
          </p:cNvPr>
          <p:cNvSpPr>
            <a:spLocks noGrp="1"/>
          </p:cNvSpPr>
          <p:nvPr>
            <p:ph type="sldNum" sz="quarter" idx="5"/>
          </p:nvPr>
        </p:nvSpPr>
        <p:spPr/>
        <p:txBody>
          <a:bodyPr/>
          <a:lstStyle/>
          <a:p>
            <a:fld id="{D46220C3-F18E-46BD-B934-049A08813499}" type="slidenum">
              <a:rPr lang="en-US" smtClean="0"/>
              <a:t>19</a:t>
            </a:fld>
            <a:endParaRPr lang="en-US"/>
          </a:p>
        </p:txBody>
      </p:sp>
    </p:spTree>
    <p:extLst>
      <p:ext uri="{BB962C8B-B14F-4D97-AF65-F5344CB8AC3E}">
        <p14:creationId xmlns:p14="http://schemas.microsoft.com/office/powerpoint/2010/main" val="4052575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5B34F-532E-AD1E-10BA-BA385D58A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562CB-B56F-B76B-C88B-C47A42CF6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AE7E8-9B45-BDD8-54B2-22163FCD9031}"/>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455565C1-AE3A-FDD1-F056-DC037D766738}"/>
              </a:ext>
            </a:extLst>
          </p:cNvPr>
          <p:cNvSpPr>
            <a:spLocks noGrp="1"/>
          </p:cNvSpPr>
          <p:nvPr>
            <p:ph type="sldNum" sz="quarter" idx="5"/>
          </p:nvPr>
        </p:nvSpPr>
        <p:spPr/>
        <p:txBody>
          <a:bodyPr/>
          <a:lstStyle/>
          <a:p>
            <a:fld id="{AF987C3A-FBE5-4EB4-959A-E7BDBFD461F5}" type="slidenum">
              <a:rPr lang="en-US" smtClean="0"/>
              <a:t>20</a:t>
            </a:fld>
            <a:endParaRPr lang="en-US"/>
          </a:p>
        </p:txBody>
      </p:sp>
    </p:spTree>
    <p:extLst>
      <p:ext uri="{BB962C8B-B14F-4D97-AF65-F5344CB8AC3E}">
        <p14:creationId xmlns:p14="http://schemas.microsoft.com/office/powerpoint/2010/main" val="1723919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AD454-78B3-4A59-5471-B4909B603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CAC0C-F865-1039-A6BA-3CC50FCA3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EDFE7-8CD0-BC5F-A357-DB81D816CF94}"/>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01993C6C-3D10-360C-A635-D944D8B35F6B}"/>
              </a:ext>
            </a:extLst>
          </p:cNvPr>
          <p:cNvSpPr>
            <a:spLocks noGrp="1"/>
          </p:cNvSpPr>
          <p:nvPr>
            <p:ph type="sldNum" sz="quarter" idx="5"/>
          </p:nvPr>
        </p:nvSpPr>
        <p:spPr/>
        <p:txBody>
          <a:bodyPr/>
          <a:lstStyle/>
          <a:p>
            <a:fld id="{D46220C3-F18E-46BD-B934-049A08813499}" type="slidenum">
              <a:rPr lang="en-US" smtClean="0"/>
              <a:t>21</a:t>
            </a:fld>
            <a:endParaRPr lang="en-US"/>
          </a:p>
        </p:txBody>
      </p:sp>
    </p:spTree>
    <p:extLst>
      <p:ext uri="{BB962C8B-B14F-4D97-AF65-F5344CB8AC3E}">
        <p14:creationId xmlns:p14="http://schemas.microsoft.com/office/powerpoint/2010/main" val="2967841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ADBA4-94E4-7544-4B1B-4A8AD9289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D1674-B4E9-973A-A1A4-658A8463B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B4A24-42B0-AF4E-F9CD-DCA175EA0ABB}"/>
              </a:ext>
            </a:extLst>
          </p:cNvPr>
          <p:cNvSpPr>
            <a:spLocks noGrp="1"/>
          </p:cNvSpPr>
          <p:nvPr>
            <p:ph type="body" idx="1"/>
          </p:nvPr>
        </p:nvSpPr>
        <p:spPr/>
        <p:txBody>
          <a:bodyPr/>
          <a:lstStyle/>
          <a:p>
            <a:endParaRPr lang="en-US" sz="1300" i="1" dirty="0"/>
          </a:p>
        </p:txBody>
      </p:sp>
      <p:sp>
        <p:nvSpPr>
          <p:cNvPr id="4" name="Slide Number Placeholder 3">
            <a:extLst>
              <a:ext uri="{FF2B5EF4-FFF2-40B4-BE49-F238E27FC236}">
                <a16:creationId xmlns:a16="http://schemas.microsoft.com/office/drawing/2014/main" id="{4811D6ED-CFC4-C5DE-00C0-8746B2DF45DE}"/>
              </a:ext>
            </a:extLst>
          </p:cNvPr>
          <p:cNvSpPr>
            <a:spLocks noGrp="1"/>
          </p:cNvSpPr>
          <p:nvPr>
            <p:ph type="sldNum" sz="quarter" idx="5"/>
          </p:nvPr>
        </p:nvSpPr>
        <p:spPr/>
        <p:txBody>
          <a:bodyPr/>
          <a:lstStyle/>
          <a:p>
            <a:fld id="{AF987C3A-FBE5-4EB4-959A-E7BDBFD461F5}" type="slidenum">
              <a:rPr lang="en-US" smtClean="0"/>
              <a:t>22</a:t>
            </a:fld>
            <a:endParaRPr lang="en-US"/>
          </a:p>
        </p:txBody>
      </p:sp>
    </p:spTree>
    <p:extLst>
      <p:ext uri="{BB962C8B-B14F-4D97-AF65-F5344CB8AC3E}">
        <p14:creationId xmlns:p14="http://schemas.microsoft.com/office/powerpoint/2010/main" val="4235046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CB233-7AFD-4BE4-287E-C613B49E4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9988BD-23D1-1CE6-98F7-F3BF07F81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0D044-B0BE-17A6-9D12-E13B0E102921}"/>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9037CA6-A22A-8484-98A7-B08D263C2E64}"/>
              </a:ext>
            </a:extLst>
          </p:cNvPr>
          <p:cNvSpPr>
            <a:spLocks noGrp="1"/>
          </p:cNvSpPr>
          <p:nvPr>
            <p:ph type="sldNum" sz="quarter" idx="5"/>
          </p:nvPr>
        </p:nvSpPr>
        <p:spPr/>
        <p:txBody>
          <a:bodyPr/>
          <a:lstStyle/>
          <a:p>
            <a:fld id="{D46220C3-F18E-46BD-B934-049A08813499}" type="slidenum">
              <a:rPr lang="en-US" smtClean="0"/>
              <a:t>23</a:t>
            </a:fld>
            <a:endParaRPr lang="en-US"/>
          </a:p>
        </p:txBody>
      </p:sp>
    </p:spTree>
    <p:extLst>
      <p:ext uri="{BB962C8B-B14F-4D97-AF65-F5344CB8AC3E}">
        <p14:creationId xmlns:p14="http://schemas.microsoft.com/office/powerpoint/2010/main" val="1194970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B962-FFDA-3731-0C45-8786E5248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EF746-27D3-2A08-31B1-54CC9E13CD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CF6C7-9DBD-8BD7-1323-E7AA5684390F}"/>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5CDF5E83-9618-CE62-59F5-754F24FE1C76}"/>
              </a:ext>
            </a:extLst>
          </p:cNvPr>
          <p:cNvSpPr>
            <a:spLocks noGrp="1"/>
          </p:cNvSpPr>
          <p:nvPr>
            <p:ph type="sldNum" sz="quarter" idx="5"/>
          </p:nvPr>
        </p:nvSpPr>
        <p:spPr/>
        <p:txBody>
          <a:bodyPr/>
          <a:lstStyle/>
          <a:p>
            <a:fld id="{D46220C3-F18E-46BD-B934-049A08813499}" type="slidenum">
              <a:rPr lang="en-US" smtClean="0"/>
              <a:t>24</a:t>
            </a:fld>
            <a:endParaRPr lang="en-US"/>
          </a:p>
        </p:txBody>
      </p:sp>
    </p:spTree>
    <p:extLst>
      <p:ext uri="{BB962C8B-B14F-4D97-AF65-F5344CB8AC3E}">
        <p14:creationId xmlns:p14="http://schemas.microsoft.com/office/powerpoint/2010/main" val="123339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C9FE1-A408-8DED-03F1-6DD2F01910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77ECE7-8204-6DA6-6187-0B1BE7E35D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590047-43BB-CC3F-4FB2-FBE3F9740140}"/>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5" name="Footer Placeholder 4">
            <a:extLst>
              <a:ext uri="{FF2B5EF4-FFF2-40B4-BE49-F238E27FC236}">
                <a16:creationId xmlns:a16="http://schemas.microsoft.com/office/drawing/2014/main" id="{AB02A7AF-F5D1-9519-24E4-71B51B3E6B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9EB66-04AF-44D6-EE5C-64F85B5A13B8}"/>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69610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EEB7-4542-298F-A425-7553E5BEDF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AD61AE-852F-A0BD-A6A7-C32723F3E1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E8B88-9508-1D0A-F641-02F9E0172EE0}"/>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5" name="Footer Placeholder 4">
            <a:extLst>
              <a:ext uri="{FF2B5EF4-FFF2-40B4-BE49-F238E27FC236}">
                <a16:creationId xmlns:a16="http://schemas.microsoft.com/office/drawing/2014/main" id="{55AE0D08-9FBF-9793-22F0-A141C0D090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726AF6-338D-5125-8B61-AF807A5E93CC}"/>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4261852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66B6-D110-C15B-337A-49B09C109A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03E4A5-B222-DC56-C386-BA60ECCEAF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C2F0BB-B088-0E4A-47F6-489A43128C44}"/>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5" name="Footer Placeholder 4">
            <a:extLst>
              <a:ext uri="{FF2B5EF4-FFF2-40B4-BE49-F238E27FC236}">
                <a16:creationId xmlns:a16="http://schemas.microsoft.com/office/drawing/2014/main" id="{DC373445-AE60-7E48-651B-C482C2C92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87C41E-D791-35DF-4D4D-33BF641D6187}"/>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667285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0099C-D45C-18CB-8410-B9B5E92A69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23569A-2A41-6C7F-F107-D2E4F5871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3277C8-D711-FCC1-B889-D5D2C5BDAB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B46A28-604A-10F6-2E09-2254DC5BE5E3}"/>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6" name="Footer Placeholder 5">
            <a:extLst>
              <a:ext uri="{FF2B5EF4-FFF2-40B4-BE49-F238E27FC236}">
                <a16:creationId xmlns:a16="http://schemas.microsoft.com/office/drawing/2014/main" id="{47948802-F0C7-8A6D-3F79-BFAEBE387C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85B2ED-44AE-22AE-13FE-2F8F894F56C2}"/>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019354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B2BEA-425D-3EF2-74FC-A052FE6545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10D6AC-6357-FEDD-16BE-E225A8A188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9410D8-5782-9873-C699-D9A82A62F1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991BD1-D133-BEB3-3BC8-3DC2225F65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723CE6-1A7F-E48A-EEDE-6D9A17F99C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46841C-7CFC-E21C-EA84-8002685E9D21}"/>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8" name="Footer Placeholder 7">
            <a:extLst>
              <a:ext uri="{FF2B5EF4-FFF2-40B4-BE49-F238E27FC236}">
                <a16:creationId xmlns:a16="http://schemas.microsoft.com/office/drawing/2014/main" id="{A8538C20-B626-B7E7-4D82-DFAE557966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0163DA-C254-18F7-B710-58EFB8559E41}"/>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924753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6B14A-5DC6-41E3-7D71-31620141A0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2B972B-5107-DB1F-DD5E-0EF01C3AF93F}"/>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4" name="Footer Placeholder 3">
            <a:extLst>
              <a:ext uri="{FF2B5EF4-FFF2-40B4-BE49-F238E27FC236}">
                <a16:creationId xmlns:a16="http://schemas.microsoft.com/office/drawing/2014/main" id="{20AD707B-F977-8F63-2FC8-60A9A7EDF4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C797D2-0F1F-DDD0-8DF7-006336F1BDD8}"/>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2088511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FB6B44-E0F3-8EE2-52FC-329EA3E03131}"/>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3" name="Footer Placeholder 2">
            <a:extLst>
              <a:ext uri="{FF2B5EF4-FFF2-40B4-BE49-F238E27FC236}">
                <a16:creationId xmlns:a16="http://schemas.microsoft.com/office/drawing/2014/main" id="{F53ACC2C-D6C3-FB23-6502-273628E026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278F77-E145-3EB8-EA3D-B6A987ACB90F}"/>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1201672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A708-C79D-299A-C488-71497B11BF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19E1D1-D897-D0FB-BFB9-CA799B2CD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2F38E5-5394-A7AA-34B3-A54E995FF4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0F5F8C-C96B-DAE1-21E1-73CBD3953BA2}"/>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6" name="Footer Placeholder 5">
            <a:extLst>
              <a:ext uri="{FF2B5EF4-FFF2-40B4-BE49-F238E27FC236}">
                <a16:creationId xmlns:a16="http://schemas.microsoft.com/office/drawing/2014/main" id="{4BF025C9-321D-1763-906C-F94D466C23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3755F8-EF81-99E3-75EF-122A729B0A63}"/>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742814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F9DF3-8068-72AD-9874-615AEE9FE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418674-11B3-6881-94A1-C807BE95F6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B1E2C2-A297-220A-711B-8479FFAE34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34D6FF-809F-4E9C-C738-B5F1E5E0A441}"/>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6" name="Footer Placeholder 5">
            <a:extLst>
              <a:ext uri="{FF2B5EF4-FFF2-40B4-BE49-F238E27FC236}">
                <a16:creationId xmlns:a16="http://schemas.microsoft.com/office/drawing/2014/main" id="{04979B6D-C801-C7AF-5F69-5D1D0BBFD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23FB30-DFF7-F780-5FE5-1F468A772C63}"/>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387789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24703-0B86-06EC-0935-375C61A3C7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81BFFE-2963-1650-F01B-1388780097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EF597A-591E-CBB9-B5C8-0BFAC6672D85}"/>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5" name="Footer Placeholder 4">
            <a:extLst>
              <a:ext uri="{FF2B5EF4-FFF2-40B4-BE49-F238E27FC236}">
                <a16:creationId xmlns:a16="http://schemas.microsoft.com/office/drawing/2014/main" id="{B75329C4-0265-E7B7-1540-3053A8612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A2603-1E94-7710-4DD5-11F36A51FA83}"/>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732191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D6D3A3-AF87-A220-F2E3-004155D4C2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B5069A-A706-55A1-7722-8B77790069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C7658C-ACA7-102B-0DAD-3C40B877322D}"/>
              </a:ext>
            </a:extLst>
          </p:cNvPr>
          <p:cNvSpPr>
            <a:spLocks noGrp="1"/>
          </p:cNvSpPr>
          <p:nvPr>
            <p:ph type="dt" sz="half" idx="10"/>
          </p:nvPr>
        </p:nvSpPr>
        <p:spPr/>
        <p:txBody>
          <a:bodyPr/>
          <a:lstStyle/>
          <a:p>
            <a:fld id="{EE168CC9-6768-4ABB-A7F1-6989A3D1ED94}" type="datetimeFigureOut">
              <a:rPr lang="en-US" smtClean="0"/>
              <a:t>1/21/2026</a:t>
            </a:fld>
            <a:endParaRPr lang="en-US"/>
          </a:p>
        </p:txBody>
      </p:sp>
      <p:sp>
        <p:nvSpPr>
          <p:cNvPr id="5" name="Footer Placeholder 4">
            <a:extLst>
              <a:ext uri="{FF2B5EF4-FFF2-40B4-BE49-F238E27FC236}">
                <a16:creationId xmlns:a16="http://schemas.microsoft.com/office/drawing/2014/main" id="{3F759346-DE89-19FF-FD42-59C2A02769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94334-9400-FF5F-01EF-17D7EF4CC121}"/>
              </a:ext>
            </a:extLst>
          </p:cNvPr>
          <p:cNvSpPr>
            <a:spLocks noGrp="1"/>
          </p:cNvSpPr>
          <p:nvPr>
            <p:ph type="sldNum" sz="quarter" idx="12"/>
          </p:nvPr>
        </p:nvSpPr>
        <p:spPr/>
        <p:txBody>
          <a:bodyPr/>
          <a:lstStyle/>
          <a:p>
            <a:fld id="{4AB481FD-E904-42B1-9F15-B29672E09630}" type="slidenum">
              <a:rPr lang="en-US" smtClean="0"/>
              <a:t>‹#›</a:t>
            </a:fld>
            <a:endParaRPr lang="en-US"/>
          </a:p>
        </p:txBody>
      </p:sp>
    </p:spTree>
    <p:extLst>
      <p:ext uri="{BB962C8B-B14F-4D97-AF65-F5344CB8AC3E}">
        <p14:creationId xmlns:p14="http://schemas.microsoft.com/office/powerpoint/2010/main" val="148835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CBBE6C-105A-DFBA-B672-4C62A091ED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B73F5A-C3D3-17B6-7271-D60EF438AC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9E1A0-D523-BE75-D4AE-ED24716560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168CC9-6768-4ABB-A7F1-6989A3D1ED94}" type="datetimeFigureOut">
              <a:rPr lang="en-US" smtClean="0"/>
              <a:t>1/21/2026</a:t>
            </a:fld>
            <a:endParaRPr lang="en-US"/>
          </a:p>
        </p:txBody>
      </p:sp>
      <p:sp>
        <p:nvSpPr>
          <p:cNvPr id="5" name="Footer Placeholder 4">
            <a:extLst>
              <a:ext uri="{FF2B5EF4-FFF2-40B4-BE49-F238E27FC236}">
                <a16:creationId xmlns:a16="http://schemas.microsoft.com/office/drawing/2014/main" id="{A92625FB-449E-7B66-E440-90883AA915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3E77A4-48DD-472D-5800-7854256C62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AB481FD-E904-42B1-9F15-B29672E09630}" type="slidenum">
              <a:rPr lang="en-US" smtClean="0"/>
              <a:t>‹#›</a:t>
            </a:fld>
            <a:endParaRPr lang="en-US"/>
          </a:p>
        </p:txBody>
      </p:sp>
    </p:spTree>
    <p:extLst>
      <p:ext uri="{BB962C8B-B14F-4D97-AF65-F5344CB8AC3E}">
        <p14:creationId xmlns:p14="http://schemas.microsoft.com/office/powerpoint/2010/main" val="2216942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C5D6CC37-86A1-17A3-D278-CA308C295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2" name="Title 1">
            <a:extLst>
              <a:ext uri="{FF2B5EF4-FFF2-40B4-BE49-F238E27FC236}">
                <a16:creationId xmlns:a16="http://schemas.microsoft.com/office/drawing/2014/main" id="{BF12EECE-A841-1A36-1BCF-BE1FD22CE364}"/>
              </a:ext>
            </a:extLst>
          </p:cNvPr>
          <p:cNvSpPr>
            <a:spLocks noGrp="1"/>
          </p:cNvSpPr>
          <p:nvPr>
            <p:ph type="ctrTitle"/>
          </p:nvPr>
        </p:nvSpPr>
        <p:spPr/>
        <p:txBody>
          <a:bodyPr/>
          <a:lstStyle/>
          <a:p>
            <a:r>
              <a:rPr lang="en-US" dirty="0">
                <a:highlight>
                  <a:srgbClr val="FCEAD4"/>
                </a:highlight>
              </a:rPr>
              <a:t>Level 2: Advanced Prompting</a:t>
            </a:r>
          </a:p>
        </p:txBody>
      </p:sp>
      <p:sp>
        <p:nvSpPr>
          <p:cNvPr id="3" name="Subtitle 2">
            <a:extLst>
              <a:ext uri="{FF2B5EF4-FFF2-40B4-BE49-F238E27FC236}">
                <a16:creationId xmlns:a16="http://schemas.microsoft.com/office/drawing/2014/main" id="{274ED29D-D592-6B95-2A21-75B39F5D9D6C}"/>
              </a:ext>
            </a:extLst>
          </p:cNvPr>
          <p:cNvSpPr>
            <a:spLocks noGrp="1"/>
          </p:cNvSpPr>
          <p:nvPr>
            <p:ph type="subTitle" idx="1"/>
          </p:nvPr>
        </p:nvSpPr>
        <p:spPr/>
        <p:txBody>
          <a:bodyPr/>
          <a:lstStyle/>
          <a:p>
            <a:r>
              <a:rPr lang="en-US" dirty="0" err="1"/>
              <a:t>MState</a:t>
            </a:r>
            <a:r>
              <a:rPr lang="en-US" dirty="0"/>
              <a:t> WDS &amp; West Central SBDC</a:t>
            </a:r>
          </a:p>
        </p:txBody>
      </p:sp>
    </p:spTree>
    <p:extLst>
      <p:ext uri="{BB962C8B-B14F-4D97-AF65-F5344CB8AC3E}">
        <p14:creationId xmlns:p14="http://schemas.microsoft.com/office/powerpoint/2010/main" val="383175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7EDA-DAD0-93AF-D096-8F446D720AB0}"/>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03A00065-813A-0244-F55A-37ED609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A15EBECE-DA70-1299-D550-8F74C6DEA57E}"/>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1E8804E5-6B8E-B10A-02D8-5A1EBFB145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223843BA-591D-4E86-D593-53D0785FB789}"/>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D1B1C2BD-DB81-95DA-B351-E18CE2FA2846}"/>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CD0F9E6D-FF7C-C19D-04FC-FCA5FED2D327}"/>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89F7EE03-35FF-74AB-A6FC-E419816610C6}"/>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One-Hour. Full-Day.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383BF9B-EE7E-745A-7714-182084979A71}"/>
              </a:ext>
            </a:extLst>
          </p:cNvPr>
          <p:cNvSpPr>
            <a:spLocks noGrp="1"/>
          </p:cNvSpPr>
          <p:nvPr>
            <p:ph type="title"/>
          </p:nvPr>
        </p:nvSpPr>
        <p:spPr/>
        <p:txBody>
          <a:bodyPr/>
          <a:lstStyle/>
          <a:p>
            <a:r>
              <a:rPr lang="en-US" dirty="0">
                <a:highlight>
                  <a:srgbClr val="FCEAD4"/>
                </a:highlight>
              </a:rPr>
              <a:t>AI for Business</a:t>
            </a:r>
          </a:p>
        </p:txBody>
      </p:sp>
      <p:sp>
        <p:nvSpPr>
          <p:cNvPr id="5" name="Content Placeholder 4">
            <a:extLst>
              <a:ext uri="{FF2B5EF4-FFF2-40B4-BE49-F238E27FC236}">
                <a16:creationId xmlns:a16="http://schemas.microsoft.com/office/drawing/2014/main" id="{4A19BE09-4936-D1DB-2EEB-763B9B6E235F}"/>
              </a:ext>
            </a:extLst>
          </p:cNvPr>
          <p:cNvSpPr>
            <a:spLocks noGrp="1"/>
          </p:cNvSpPr>
          <p:nvPr>
            <p:ph idx="1"/>
          </p:nvPr>
        </p:nvSpPr>
        <p:spPr>
          <a:xfrm>
            <a:off x="838200" y="1825625"/>
            <a:ext cx="6887547" cy="4351338"/>
          </a:xfrm>
        </p:spPr>
        <p:txBody>
          <a:bodyPr>
            <a:normAutofit lnSpcReduction="10000"/>
          </a:bodyPr>
          <a:lstStyle/>
          <a:p>
            <a:pPr marL="0" indent="0">
              <a:buNone/>
            </a:pPr>
            <a:r>
              <a:rPr lang="en-US" b="1" dirty="0"/>
              <a:t>A collaboration between</a:t>
            </a:r>
          </a:p>
          <a:p>
            <a:r>
              <a:rPr lang="en-US" sz="2400" i="1" dirty="0" err="1"/>
              <a:t>MState</a:t>
            </a:r>
            <a:r>
              <a:rPr lang="en-US" sz="2400" i="1" dirty="0"/>
              <a:t> Workforce Development Solutions (WDS)</a:t>
            </a:r>
          </a:p>
          <a:p>
            <a:r>
              <a:rPr lang="en-US" sz="2400" i="1" dirty="0"/>
              <a:t>West Central Minnesota SBDC </a:t>
            </a:r>
          </a:p>
          <a:p>
            <a:pPr marL="0" indent="0">
              <a:buNone/>
            </a:pPr>
            <a:endParaRPr lang="en-US" sz="2400" dirty="0"/>
          </a:p>
          <a:p>
            <a:pPr marL="0" indent="0">
              <a:buNone/>
            </a:pPr>
            <a:r>
              <a:rPr lang="en-US" sz="2400" dirty="0"/>
              <a:t>Designed to support small business AI adoption </a:t>
            </a:r>
          </a:p>
          <a:p>
            <a:pPr marL="0" indent="0" algn="r">
              <a:buNone/>
            </a:pPr>
            <a:r>
              <a:rPr lang="en-US" sz="2400" dirty="0"/>
              <a:t>For entrepreneurs, business owners, and staff</a:t>
            </a:r>
          </a:p>
          <a:p>
            <a:pPr marL="0" indent="0">
              <a:buNone/>
            </a:pPr>
            <a:endParaRPr lang="en-US" sz="2400" dirty="0"/>
          </a:p>
          <a:p>
            <a:pPr marL="0" indent="0">
              <a:buNone/>
            </a:pPr>
            <a:r>
              <a:rPr lang="en-US" sz="2400" b="1" dirty="0"/>
              <a:t>Start free! </a:t>
            </a:r>
            <a:r>
              <a:rPr lang="en-US" sz="2400" dirty="0"/>
              <a:t>Online self-paced AI Resource Lab</a:t>
            </a:r>
          </a:p>
          <a:p>
            <a:pPr marL="0" indent="0">
              <a:buNone/>
            </a:pPr>
            <a:endParaRPr lang="en-US" sz="2400" dirty="0"/>
          </a:p>
          <a:p>
            <a:pPr marL="0" indent="0">
              <a:buNone/>
            </a:pPr>
            <a:r>
              <a:rPr lang="en-US" sz="2400" i="1" dirty="0"/>
              <a:t>Practical, hands-on AI training. Without the hype. </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0430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C75DB55F-5AEC-0F61-5261-2F0DCBB30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366843E-305F-8B49-17D2-A96585AE6718}"/>
              </a:ext>
            </a:extLst>
          </p:cNvPr>
          <p:cNvSpPr>
            <a:spLocks noGrp="1"/>
          </p:cNvSpPr>
          <p:nvPr>
            <p:ph idx="1"/>
          </p:nvPr>
        </p:nvSpPr>
        <p:spPr>
          <a:xfrm>
            <a:off x="838200" y="5336352"/>
            <a:ext cx="10515600" cy="1521647"/>
          </a:xfrm>
        </p:spPr>
        <p:txBody>
          <a:bodyPr>
            <a:normAutofit/>
          </a:bodyPr>
          <a:lstStyle/>
          <a:p>
            <a:pPr marL="0" indent="0" algn="just">
              <a:buNone/>
            </a:pPr>
            <a:r>
              <a:rPr lang="en-US" sz="1200" dirty="0">
                <a:solidFill>
                  <a:schemeClr val="bg2">
                    <a:lumMod val="50000"/>
                  </a:schemeClr>
                </a:solidFill>
              </a:rPr>
              <a:t>Funded in part through a Cooperative Agreement with the U.S. Small Business Administration, the Minnesota Department of Employment and Economic Development, and regional support partners. The West Central SBDC is a proud member of the Minnesota SBDC Network. All opinions, conclusions, or recommendations expressed are those of the author(s) and do not necessarily reflect the views of the program sponsors. Programs are open to the public on a nondiscriminatory basis. Reasonable accommodations will be made upon request. Contact the West Central SBDC at (218) 299-6606.</a:t>
            </a:r>
          </a:p>
          <a:p>
            <a:pPr marL="0" indent="0" algn="just">
              <a:buNone/>
            </a:pPr>
            <a:r>
              <a:rPr lang="en-US" sz="1200" b="0" i="1" dirty="0">
                <a:solidFill>
                  <a:schemeClr val="bg2">
                    <a:lumMod val="50000"/>
                  </a:schemeClr>
                </a:solidFill>
                <a:effectLst/>
              </a:rPr>
              <a:t>Disclaimer: The tools provided by the West Central SBDC </a:t>
            </a:r>
            <a:r>
              <a:rPr lang="en-US" sz="1200" i="1" dirty="0">
                <a:solidFill>
                  <a:schemeClr val="bg2">
                    <a:lumMod val="50000"/>
                  </a:schemeClr>
                </a:solidFill>
              </a:rPr>
              <a:t>including the </a:t>
            </a:r>
            <a:r>
              <a:rPr lang="en-US" sz="1200" b="0" i="1" dirty="0">
                <a:solidFill>
                  <a:schemeClr val="bg2">
                    <a:lumMod val="50000"/>
                  </a:schemeClr>
                </a:solidFill>
                <a:effectLst/>
              </a:rPr>
              <a:t>AI Resource Lab are experimental and intended for educational purposes only. They are not designed to provide legal, financial, or professional advice. Users should always consult with a qualified professional and fact-check all outputs before making decisions. The use of these tools is at the user’s own risk, and users are solely responsible for any actions taken based on the information provided.</a:t>
            </a:r>
            <a:endParaRPr lang="en-US" sz="1200" b="0" dirty="0">
              <a:solidFill>
                <a:schemeClr val="bg2">
                  <a:lumMod val="50000"/>
                </a:schemeClr>
              </a:solidFill>
              <a:effectLst/>
            </a:endParaRPr>
          </a:p>
        </p:txBody>
      </p:sp>
      <p:pic>
        <p:nvPicPr>
          <p:cNvPr id="5" name="Picture 4" descr="A logo for a company&#10;&#10;AI-generated content may be incorrect.">
            <a:extLst>
              <a:ext uri="{FF2B5EF4-FFF2-40B4-BE49-F238E27FC236}">
                <a16:creationId xmlns:a16="http://schemas.microsoft.com/office/drawing/2014/main" id="{DF4DE248-B856-4919-85F7-ECC7F4DAC83A}"/>
              </a:ext>
            </a:extLst>
          </p:cNvPr>
          <p:cNvPicPr>
            <a:picLocks noChangeAspect="1"/>
          </p:cNvPicPr>
          <p:nvPr/>
        </p:nvPicPr>
        <p:blipFill>
          <a:blip r:embed="rId4">
            <a:extLst>
              <a:ext uri="{28A0092B-C50C-407E-A947-70E740481C1C}">
                <a14:useLocalDpi xmlns:a14="http://schemas.microsoft.com/office/drawing/2010/main" val="0"/>
              </a:ext>
            </a:extLst>
          </a:blip>
          <a:srcRect l="-1" r="677"/>
          <a:stretch/>
        </p:blipFill>
        <p:spPr>
          <a:xfrm>
            <a:off x="4804401" y="2554493"/>
            <a:ext cx="1062379" cy="1333550"/>
          </a:xfrm>
          <a:prstGeom prst="rect">
            <a:avLst/>
          </a:prstGeom>
        </p:spPr>
      </p:pic>
      <p:pic>
        <p:nvPicPr>
          <p:cNvPr id="6146" name="Picture 2">
            <a:extLst>
              <a:ext uri="{FF2B5EF4-FFF2-40B4-BE49-F238E27FC236}">
                <a16:creationId xmlns:a16="http://schemas.microsoft.com/office/drawing/2014/main" id="{C2221919-6AC5-DB69-1482-91A528031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074" y="3309369"/>
            <a:ext cx="2778363" cy="1126901"/>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a:extLst>
              <a:ext uri="{FF2B5EF4-FFF2-40B4-BE49-F238E27FC236}">
                <a16:creationId xmlns:a16="http://schemas.microsoft.com/office/drawing/2014/main" id="{F53CE20A-1F5A-881B-195B-973DC1948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254" y="1404973"/>
            <a:ext cx="4855871" cy="42084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ED37912-7C25-485A-017E-0C453ED5844B}"/>
              </a:ext>
            </a:extLst>
          </p:cNvPr>
          <p:cNvGrpSpPr/>
          <p:nvPr/>
        </p:nvGrpSpPr>
        <p:grpSpPr>
          <a:xfrm>
            <a:off x="7751125" y="3237774"/>
            <a:ext cx="2330383" cy="1371600"/>
            <a:chOff x="8311764" y="844062"/>
            <a:chExt cx="2330383" cy="1371600"/>
          </a:xfrm>
        </p:grpSpPr>
        <p:sp>
          <p:nvSpPr>
            <p:cNvPr id="9" name="Rectangle 8">
              <a:extLst>
                <a:ext uri="{FF2B5EF4-FFF2-40B4-BE49-F238E27FC236}">
                  <a16:creationId xmlns:a16="http://schemas.microsoft.com/office/drawing/2014/main" id="{6CDA6BC3-79FB-C842-0B9E-B4E49CF43AEF}"/>
                </a:ext>
              </a:extLst>
            </p:cNvPr>
            <p:cNvSpPr/>
            <p:nvPr/>
          </p:nvSpPr>
          <p:spPr>
            <a:xfrm>
              <a:off x="8311764" y="844062"/>
              <a:ext cx="2330383" cy="1371600"/>
            </a:xfrm>
            <a:prstGeom prst="rect">
              <a:avLst/>
            </a:prstGeom>
            <a:solidFill>
              <a:srgbClr val="0325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1" name="Picture 7">
              <a:extLst>
                <a:ext uri="{FF2B5EF4-FFF2-40B4-BE49-F238E27FC236}">
                  <a16:creationId xmlns:a16="http://schemas.microsoft.com/office/drawing/2014/main" id="{A1E44164-C829-0FC9-8CD7-5A8782E0E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1765" y="915657"/>
              <a:ext cx="2266061" cy="122508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a:extLst>
              <a:ext uri="{FF2B5EF4-FFF2-40B4-BE49-F238E27FC236}">
                <a16:creationId xmlns:a16="http://schemas.microsoft.com/office/drawing/2014/main" id="{D1769962-B7FB-5AEB-4088-2C4494A9236C}"/>
              </a:ext>
            </a:extLst>
          </p:cNvPr>
          <p:cNvSpPr>
            <a:spLocks noGrp="1"/>
          </p:cNvSpPr>
          <p:nvPr>
            <p:ph type="title"/>
          </p:nvPr>
        </p:nvSpPr>
        <p:spPr>
          <a:xfrm>
            <a:off x="2506662" y="1"/>
            <a:ext cx="9685338" cy="1026636"/>
          </a:xfrm>
        </p:spPr>
        <p:txBody>
          <a:bodyPr>
            <a:normAutofit/>
          </a:bodyPr>
          <a:lstStyle/>
          <a:p>
            <a:r>
              <a:rPr lang="en-US" sz="3600" b="1" i="1" dirty="0"/>
              <a:t>Hats Off to Our Host &amp; America’s SBDC</a:t>
            </a:r>
          </a:p>
        </p:txBody>
      </p:sp>
    </p:spTree>
    <p:extLst>
      <p:ext uri="{BB962C8B-B14F-4D97-AF65-F5344CB8AC3E}">
        <p14:creationId xmlns:p14="http://schemas.microsoft.com/office/powerpoint/2010/main" val="42762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78997564-E010-FAA0-3FD7-0D384E943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9" name="Title 8">
            <a:extLst>
              <a:ext uri="{FF2B5EF4-FFF2-40B4-BE49-F238E27FC236}">
                <a16:creationId xmlns:a16="http://schemas.microsoft.com/office/drawing/2014/main" id="{647C175C-9894-5F2B-2661-7E7AF93D59F1}"/>
              </a:ext>
            </a:extLst>
          </p:cNvPr>
          <p:cNvSpPr>
            <a:spLocks noGrp="1"/>
          </p:cNvSpPr>
          <p:nvPr>
            <p:ph type="title"/>
          </p:nvPr>
        </p:nvSpPr>
        <p:spPr/>
        <p:txBody>
          <a:bodyPr/>
          <a:lstStyle/>
          <a:p>
            <a:r>
              <a:rPr lang="en-US" dirty="0">
                <a:highlight>
                  <a:srgbClr val="FCEAD4"/>
                </a:highlight>
              </a:rPr>
              <a:t>AI Your Way</a:t>
            </a:r>
          </a:p>
        </p:txBody>
      </p:sp>
      <p:sp>
        <p:nvSpPr>
          <p:cNvPr id="10" name="Content Placeholder 9">
            <a:extLst>
              <a:ext uri="{FF2B5EF4-FFF2-40B4-BE49-F238E27FC236}">
                <a16:creationId xmlns:a16="http://schemas.microsoft.com/office/drawing/2014/main" id="{B57202F4-38F3-BC31-9BB5-2A3D8661CEBC}"/>
              </a:ext>
            </a:extLst>
          </p:cNvPr>
          <p:cNvSpPr>
            <a:spLocks noGrp="1"/>
          </p:cNvSpPr>
          <p:nvPr>
            <p:ph idx="1"/>
          </p:nvPr>
        </p:nvSpPr>
        <p:spPr/>
        <p:txBody>
          <a:bodyPr>
            <a:normAutofit/>
          </a:bodyPr>
          <a:lstStyle/>
          <a:p>
            <a:pPr marL="0" indent="0">
              <a:buNone/>
            </a:pPr>
            <a:r>
              <a:rPr lang="en-US" dirty="0"/>
              <a:t>We’ve already covered 18 basic prompting techniques</a:t>
            </a:r>
          </a:p>
          <a:p>
            <a:pPr marL="0" indent="0" algn="r">
              <a:buNone/>
            </a:pPr>
            <a:endParaRPr lang="en-US" dirty="0"/>
          </a:p>
          <a:p>
            <a:pPr marL="0" indent="0" algn="r">
              <a:buNone/>
            </a:pPr>
            <a:r>
              <a:rPr lang="en-US" dirty="0"/>
              <a:t>Now that you’ve seen individual prompting styles, we’ll move to frameworks — structured formulas that help you design stronger prompts every time.</a:t>
            </a:r>
          </a:p>
          <a:p>
            <a:endParaRPr lang="en-US" u="sng" dirty="0"/>
          </a:p>
          <a:p>
            <a:endParaRPr lang="en-US" dirty="0"/>
          </a:p>
          <a:p>
            <a:pPr marL="0" indent="0" algn="r">
              <a:buNone/>
            </a:pPr>
            <a:r>
              <a:rPr lang="en-US" dirty="0"/>
              <a:t>The goal: </a:t>
            </a:r>
            <a:r>
              <a:rPr lang="en-US" b="1" dirty="0"/>
              <a:t>help you find your way</a:t>
            </a:r>
            <a:r>
              <a:rPr lang="en-US" dirty="0"/>
              <a:t> in making AI work for you and your business</a:t>
            </a:r>
          </a:p>
          <a:p>
            <a:endParaRPr lang="en-US" dirty="0"/>
          </a:p>
        </p:txBody>
      </p:sp>
    </p:spTree>
    <p:extLst>
      <p:ext uri="{BB962C8B-B14F-4D97-AF65-F5344CB8AC3E}">
        <p14:creationId xmlns:p14="http://schemas.microsoft.com/office/powerpoint/2010/main" val="2235084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72123-F803-E285-5A44-6841DA68796A}"/>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EDF3DDD1-A54A-2429-9C3C-A56F8FA27F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13E6B69-93EE-09F1-69D5-1B59FA8F71D2}"/>
              </a:ext>
            </a:extLst>
          </p:cNvPr>
          <p:cNvSpPr>
            <a:spLocks noGrp="1"/>
          </p:cNvSpPr>
          <p:nvPr>
            <p:ph type="title"/>
          </p:nvPr>
        </p:nvSpPr>
        <p:spPr>
          <a:xfrm>
            <a:off x="2251586" y="0"/>
            <a:ext cx="9940414" cy="943898"/>
          </a:xfrm>
        </p:spPr>
        <p:txBody>
          <a:bodyPr>
            <a:normAutofit/>
          </a:bodyPr>
          <a:lstStyle/>
          <a:p>
            <a:r>
              <a:rPr lang="en-US" dirty="0"/>
              <a:t>What We’ll Cover: Prompting Frameworks</a:t>
            </a:r>
          </a:p>
        </p:txBody>
      </p:sp>
      <p:sp>
        <p:nvSpPr>
          <p:cNvPr id="6" name="Content Placeholder 5">
            <a:extLst>
              <a:ext uri="{FF2B5EF4-FFF2-40B4-BE49-F238E27FC236}">
                <a16:creationId xmlns:a16="http://schemas.microsoft.com/office/drawing/2014/main" id="{31F8046B-351E-2468-F6C5-AD161D948CAC}"/>
              </a:ext>
            </a:extLst>
          </p:cNvPr>
          <p:cNvSpPr>
            <a:spLocks noGrp="1"/>
          </p:cNvSpPr>
          <p:nvPr>
            <p:ph idx="1"/>
          </p:nvPr>
        </p:nvSpPr>
        <p:spPr>
          <a:xfrm>
            <a:off x="1413386" y="1078992"/>
            <a:ext cx="9940414" cy="5513832"/>
          </a:xfrm>
        </p:spPr>
        <p:txBody>
          <a:bodyPr>
            <a:normAutofit/>
          </a:bodyPr>
          <a:lstStyle/>
          <a:p>
            <a:pPr marL="1371600" lvl="3" indent="0" algn="r">
              <a:buNone/>
            </a:pPr>
            <a:r>
              <a:rPr lang="en-US" sz="2400" i="1" dirty="0"/>
              <a:t>These frameworks aren’t the only ones out there — but they’ll give you a reliable toolkit to build effective prompts consistently.</a:t>
            </a:r>
            <a:endParaRPr lang="en-US" sz="2400" i="1" kern="100" dirty="0">
              <a:ea typeface="Aptos" panose="020B0004020202020204" pitchFamily="34" charset="0"/>
              <a:cs typeface="Times New Roman" panose="02020603050405020304" pitchFamily="18" charset="0"/>
            </a:endParaRPr>
          </a:p>
          <a:p>
            <a:pPr marL="1371600" lvl="3" indent="0">
              <a:buNone/>
            </a:pPr>
            <a:endParaRPr lang="en-US" sz="2400" kern="100" dirty="0">
              <a:effectLst/>
              <a:ea typeface="Aptos" panose="020B0004020202020204" pitchFamily="34" charset="0"/>
              <a:cs typeface="Times New Roman" panose="02020603050405020304" pitchFamily="18" charset="0"/>
            </a:endParaRPr>
          </a:p>
          <a:p>
            <a:pPr marL="1371600" lvl="3" indent="0">
              <a:buNone/>
            </a:pPr>
            <a:endParaRPr lang="en-US" sz="2400" kern="100" dirty="0">
              <a:effectLst/>
              <a:ea typeface="Aptos" panose="020B0004020202020204" pitchFamily="34" charset="0"/>
              <a:cs typeface="Times New Roman" panose="02020603050405020304" pitchFamily="18" charset="0"/>
            </a:endParaRPr>
          </a:p>
          <a:p>
            <a:pPr marL="0" indent="0">
              <a:buNone/>
            </a:pPr>
            <a:r>
              <a:rPr lang="en-US" sz="2400" dirty="0"/>
              <a:t>Each framework slide will include:</a:t>
            </a:r>
          </a:p>
          <a:p>
            <a:pPr lvl="1"/>
            <a:r>
              <a:rPr lang="en-US" sz="2200" b="1" dirty="0"/>
              <a:t>What it is </a:t>
            </a:r>
            <a:r>
              <a:rPr lang="en-US" sz="2200" dirty="0"/>
              <a:t>(the acronym spelled out)</a:t>
            </a:r>
          </a:p>
          <a:p>
            <a:pPr lvl="1"/>
            <a:r>
              <a:rPr lang="en-US" sz="2200" b="1" dirty="0"/>
              <a:t>When to use it </a:t>
            </a:r>
            <a:r>
              <a:rPr lang="en-US" sz="2200" dirty="0"/>
              <a:t>(business context)</a:t>
            </a:r>
          </a:p>
          <a:p>
            <a:pPr lvl="1"/>
            <a:r>
              <a:rPr lang="en-US" sz="2200" b="1" dirty="0"/>
              <a:t>How it works </a:t>
            </a:r>
            <a:r>
              <a:rPr lang="en-US" sz="2200" dirty="0"/>
              <a:t>(business-friendly, copy-paste ready)</a:t>
            </a:r>
          </a:p>
          <a:p>
            <a:pPr marL="457200" lvl="1" indent="0">
              <a:buNone/>
            </a:pPr>
            <a:endParaRPr lang="en-US" dirty="0"/>
          </a:p>
          <a:p>
            <a:pPr marL="0" indent="0">
              <a:buNone/>
            </a:pPr>
            <a:r>
              <a:rPr lang="en-US" sz="2400" i="1" dirty="0"/>
              <a:t>Many prompting frameworks combine 2 or more prompting techniques. </a:t>
            </a:r>
          </a:p>
          <a:p>
            <a:pPr marL="0" indent="0" algn="r">
              <a:buNone/>
            </a:pPr>
            <a:r>
              <a:rPr lang="en-US" sz="2400" i="1" dirty="0"/>
              <a:t>You too could design a prompting framework that works for you.</a:t>
            </a:r>
          </a:p>
        </p:txBody>
      </p:sp>
    </p:spTree>
    <p:extLst>
      <p:ext uri="{BB962C8B-B14F-4D97-AF65-F5344CB8AC3E}">
        <p14:creationId xmlns:p14="http://schemas.microsoft.com/office/powerpoint/2010/main" val="235584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76756E45-1E11-B2C2-E565-3EEAF84DAB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2" name="Title 1">
            <a:extLst>
              <a:ext uri="{FF2B5EF4-FFF2-40B4-BE49-F238E27FC236}">
                <a16:creationId xmlns:a16="http://schemas.microsoft.com/office/drawing/2014/main" id="{95BC92E1-738E-6836-AAF3-CB08E16102AC}"/>
              </a:ext>
            </a:extLst>
          </p:cNvPr>
          <p:cNvSpPr>
            <a:spLocks noGrp="1"/>
          </p:cNvSpPr>
          <p:nvPr>
            <p:ph type="title"/>
          </p:nvPr>
        </p:nvSpPr>
        <p:spPr/>
        <p:txBody>
          <a:bodyPr/>
          <a:lstStyle/>
          <a:p>
            <a:r>
              <a:rPr lang="en-US" dirty="0">
                <a:highlight>
                  <a:srgbClr val="FCEAD4"/>
                </a:highlight>
              </a:rPr>
              <a:t>Frameworks Covered </a:t>
            </a:r>
          </a:p>
        </p:txBody>
      </p:sp>
      <p:sp>
        <p:nvSpPr>
          <p:cNvPr id="3" name="Content Placeholder 2">
            <a:extLst>
              <a:ext uri="{FF2B5EF4-FFF2-40B4-BE49-F238E27FC236}">
                <a16:creationId xmlns:a16="http://schemas.microsoft.com/office/drawing/2014/main" id="{75D57861-01CF-36AC-F65C-4D482151EA9D}"/>
              </a:ext>
            </a:extLst>
          </p:cNvPr>
          <p:cNvSpPr>
            <a:spLocks noGrp="1"/>
          </p:cNvSpPr>
          <p:nvPr>
            <p:ph sz="half" idx="1"/>
          </p:nvPr>
        </p:nvSpPr>
        <p:spPr>
          <a:xfrm>
            <a:off x="838198" y="1825625"/>
            <a:ext cx="8176491" cy="4351338"/>
          </a:xfrm>
        </p:spPr>
        <p:txBody>
          <a:bodyPr>
            <a:normAutofit/>
          </a:bodyPr>
          <a:lstStyle/>
          <a:p>
            <a:pPr marL="0" indent="0">
              <a:buNone/>
            </a:pPr>
            <a:endParaRPr lang="en-US" sz="2400" b="1" dirty="0"/>
          </a:p>
          <a:p>
            <a:pPr marL="0" indent="0">
              <a:buNone/>
            </a:pPr>
            <a:r>
              <a:rPr lang="en-US" sz="2400" b="1" dirty="0"/>
              <a:t>The following 7x frameworks are </a:t>
            </a:r>
            <a:r>
              <a:rPr lang="en-US" sz="2400" b="1" u="sng" dirty="0"/>
              <a:t>examples</a:t>
            </a:r>
            <a:r>
              <a:rPr lang="en-US" sz="2400" b="1" dirty="0"/>
              <a:t> for illustrative purposes</a:t>
            </a:r>
          </a:p>
          <a:p>
            <a:pPr lvl="1"/>
            <a:r>
              <a:rPr lang="en-US" sz="2200" dirty="0"/>
              <a:t>Some have fancy names, others have detailed instructions</a:t>
            </a:r>
          </a:p>
          <a:p>
            <a:pPr lvl="1"/>
            <a:r>
              <a:rPr lang="en-US" sz="2200" dirty="0"/>
              <a:t>Some are similar to each other, many can be used together</a:t>
            </a:r>
          </a:p>
          <a:p>
            <a:pPr marL="0" indent="0">
              <a:buNone/>
            </a:pPr>
            <a:endParaRPr lang="en-US" sz="2400" i="1" dirty="0"/>
          </a:p>
          <a:p>
            <a:pPr marL="0" indent="0">
              <a:buNone/>
            </a:pPr>
            <a:endParaRPr lang="en-US" sz="2400" i="1" dirty="0"/>
          </a:p>
          <a:p>
            <a:pPr marL="0" indent="0">
              <a:buNone/>
            </a:pPr>
            <a:endParaRPr lang="en-US" sz="2400" i="1" dirty="0"/>
          </a:p>
          <a:p>
            <a:pPr marL="0" indent="0">
              <a:buNone/>
            </a:pPr>
            <a:r>
              <a:rPr lang="en-US" sz="2400" i="1" dirty="0"/>
              <a:t>The purpose of this is NOT for you to memorize each one</a:t>
            </a:r>
          </a:p>
          <a:p>
            <a:pPr marL="0" indent="0" algn="r">
              <a:buNone/>
            </a:pPr>
            <a:r>
              <a:rPr lang="en-US" sz="2400" i="1" dirty="0"/>
              <a:t>The purpose IS to show you </a:t>
            </a:r>
            <a:r>
              <a:rPr lang="en-US" sz="2400" i="1" u="sng" dirty="0"/>
              <a:t>how to communicate with AI</a:t>
            </a:r>
            <a:endParaRPr lang="en-US" sz="2400" i="1" dirty="0"/>
          </a:p>
          <a:p>
            <a:endParaRPr lang="en-US" dirty="0"/>
          </a:p>
        </p:txBody>
      </p:sp>
      <p:sp>
        <p:nvSpPr>
          <p:cNvPr id="5" name="Content Placeholder 4">
            <a:extLst>
              <a:ext uri="{FF2B5EF4-FFF2-40B4-BE49-F238E27FC236}">
                <a16:creationId xmlns:a16="http://schemas.microsoft.com/office/drawing/2014/main" id="{5A4A4FDB-A687-3EF1-B6BA-C97D128A95CE}"/>
              </a:ext>
            </a:extLst>
          </p:cNvPr>
          <p:cNvSpPr>
            <a:spLocks noGrp="1"/>
          </p:cNvSpPr>
          <p:nvPr>
            <p:ph sz="half" idx="2"/>
          </p:nvPr>
        </p:nvSpPr>
        <p:spPr>
          <a:xfrm>
            <a:off x="9014690" y="1825625"/>
            <a:ext cx="2339109" cy="4351338"/>
          </a:xfrm>
        </p:spPr>
        <p:txBody>
          <a:bodyPr>
            <a:normAutofit/>
          </a:bodyPr>
          <a:lstStyle/>
          <a:p>
            <a:pPr marL="514350" indent="-514350">
              <a:buFont typeface="+mj-lt"/>
              <a:buAutoNum type="arabicPeriod"/>
            </a:pPr>
            <a:r>
              <a:rPr lang="en-US" dirty="0"/>
              <a:t>RIPE</a:t>
            </a:r>
          </a:p>
          <a:p>
            <a:pPr marL="514350" indent="-514350">
              <a:buFont typeface="+mj-lt"/>
              <a:buAutoNum type="arabicPeriod"/>
            </a:pPr>
            <a:r>
              <a:rPr lang="en-US" dirty="0"/>
              <a:t>COSTAR</a:t>
            </a:r>
          </a:p>
          <a:p>
            <a:pPr marL="514350" indent="-514350">
              <a:buFont typeface="+mj-lt"/>
              <a:buAutoNum type="arabicPeriod"/>
            </a:pPr>
            <a:r>
              <a:rPr lang="en-US" dirty="0"/>
              <a:t>CRAFT</a:t>
            </a:r>
          </a:p>
          <a:p>
            <a:pPr marL="514350" indent="-514350">
              <a:buFont typeface="+mj-lt"/>
              <a:buAutoNum type="arabicPeriod"/>
            </a:pPr>
            <a:r>
              <a:rPr lang="en-US" dirty="0"/>
              <a:t>CLEAR</a:t>
            </a:r>
          </a:p>
          <a:p>
            <a:pPr marL="514350" indent="-514350">
              <a:buFont typeface="+mj-lt"/>
              <a:buAutoNum type="arabicPeriod"/>
            </a:pPr>
            <a:r>
              <a:rPr lang="en-US" dirty="0"/>
              <a:t>PAIR</a:t>
            </a:r>
          </a:p>
          <a:p>
            <a:pPr marL="514350" indent="-514350">
              <a:buFont typeface="+mj-lt"/>
              <a:buAutoNum type="arabicPeriod"/>
            </a:pPr>
            <a:r>
              <a:rPr lang="en-US" dirty="0"/>
              <a:t>ICED</a:t>
            </a:r>
          </a:p>
          <a:p>
            <a:pPr marL="514350" indent="-514350">
              <a:buFont typeface="+mj-lt"/>
              <a:buAutoNum type="arabicPeriod"/>
            </a:pPr>
            <a:r>
              <a:rPr lang="en-US" dirty="0"/>
              <a:t>CUSTOM</a:t>
            </a:r>
          </a:p>
          <a:p>
            <a:endParaRPr lang="en-US" dirty="0"/>
          </a:p>
        </p:txBody>
      </p:sp>
    </p:spTree>
    <p:extLst>
      <p:ext uri="{BB962C8B-B14F-4D97-AF65-F5344CB8AC3E}">
        <p14:creationId xmlns:p14="http://schemas.microsoft.com/office/powerpoint/2010/main" val="1875196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E83DF-2D4D-935A-01D1-8782DEEE3BCB}"/>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08FAA38-BDE8-6F0D-9F61-720B33F3A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9FDEEED0-CBB7-53A6-2C1B-6E4A193C87C1}"/>
              </a:ext>
            </a:extLst>
          </p:cNvPr>
          <p:cNvSpPr>
            <a:spLocks noGrp="1"/>
          </p:cNvSpPr>
          <p:nvPr>
            <p:ph type="title"/>
          </p:nvPr>
        </p:nvSpPr>
        <p:spPr/>
        <p:txBody>
          <a:bodyPr>
            <a:normAutofit/>
          </a:bodyPr>
          <a:lstStyle/>
          <a:p>
            <a:r>
              <a:rPr lang="en-US" b="1" dirty="0">
                <a:highlight>
                  <a:srgbClr val="FCEAD4"/>
                </a:highlight>
              </a:rPr>
              <a:t>RIPE</a:t>
            </a:r>
            <a:r>
              <a:rPr lang="en-US" dirty="0">
                <a:highlight>
                  <a:srgbClr val="FCEAD4"/>
                </a:highlight>
              </a:rPr>
              <a:t> </a:t>
            </a:r>
            <a:r>
              <a:rPr lang="en-US" sz="2800" u="sng" dirty="0">
                <a:highlight>
                  <a:srgbClr val="FCEAD4"/>
                </a:highlight>
              </a:rPr>
              <a:t>R</a:t>
            </a:r>
            <a:r>
              <a:rPr lang="en-US" sz="2800" dirty="0">
                <a:highlight>
                  <a:srgbClr val="FCEAD4"/>
                </a:highlight>
              </a:rPr>
              <a:t>ole, </a:t>
            </a:r>
            <a:r>
              <a:rPr lang="en-US" sz="2800" u="sng" dirty="0">
                <a:highlight>
                  <a:srgbClr val="FCEAD4"/>
                </a:highlight>
              </a:rPr>
              <a:t>I</a:t>
            </a:r>
            <a:r>
              <a:rPr lang="en-US" sz="2800" dirty="0">
                <a:highlight>
                  <a:srgbClr val="FCEAD4"/>
                </a:highlight>
              </a:rPr>
              <a:t>nstructions, </a:t>
            </a:r>
            <a:r>
              <a:rPr lang="en-US" sz="2800" u="sng" dirty="0">
                <a:highlight>
                  <a:srgbClr val="FCEAD4"/>
                </a:highlight>
              </a:rPr>
              <a:t>P</a:t>
            </a:r>
            <a:r>
              <a:rPr lang="en-US" sz="2800" dirty="0">
                <a:highlight>
                  <a:srgbClr val="FCEAD4"/>
                </a:highlight>
              </a:rPr>
              <a:t>arameters, </a:t>
            </a:r>
            <a:r>
              <a:rPr lang="en-US" sz="2800" u="sng" dirty="0">
                <a:highlight>
                  <a:srgbClr val="FCEAD4"/>
                </a:highlight>
              </a:rPr>
              <a:t>E</a:t>
            </a:r>
            <a:r>
              <a:rPr lang="en-US" sz="2800" dirty="0">
                <a:highlight>
                  <a:srgbClr val="FCEAD4"/>
                </a:highlight>
              </a:rPr>
              <a:t>xamples</a:t>
            </a:r>
          </a:p>
        </p:txBody>
      </p:sp>
      <p:sp>
        <p:nvSpPr>
          <p:cNvPr id="6" name="Content Placeholder 5">
            <a:extLst>
              <a:ext uri="{FF2B5EF4-FFF2-40B4-BE49-F238E27FC236}">
                <a16:creationId xmlns:a16="http://schemas.microsoft.com/office/drawing/2014/main" id="{181621D9-1284-E80A-9205-693120BDF8BE}"/>
              </a:ext>
            </a:extLst>
          </p:cNvPr>
          <p:cNvSpPr>
            <a:spLocks noGrp="1"/>
          </p:cNvSpPr>
          <p:nvPr>
            <p:ph idx="1"/>
          </p:nvPr>
        </p:nvSpPr>
        <p:spPr/>
        <p:txBody>
          <a:bodyPr>
            <a:normAutofit/>
          </a:bodyPr>
          <a:lstStyle/>
          <a:p>
            <a:pPr marL="0" indent="0" algn="r">
              <a:buNone/>
            </a:pPr>
            <a:r>
              <a:rPr lang="en-US" sz="2400" dirty="0"/>
              <a:t>RIPE makes sure your prompt includes all four essentials, so the AI delivers clear and structured results.</a:t>
            </a:r>
          </a:p>
          <a:p>
            <a:pPr marL="0" indent="0">
              <a:buNone/>
            </a:pPr>
            <a:r>
              <a:rPr lang="en-US" sz="2400" b="1" dirty="0"/>
              <a:t>What makes it unique:</a:t>
            </a:r>
          </a:p>
          <a:p>
            <a:pPr lvl="1"/>
            <a:r>
              <a:rPr lang="en-US" sz="2200" dirty="0"/>
              <a:t>Defines the </a:t>
            </a:r>
            <a:r>
              <a:rPr lang="en-US" sz="2200" b="1" dirty="0"/>
              <a:t>role</a:t>
            </a:r>
            <a:r>
              <a:rPr lang="en-US" sz="2200" dirty="0"/>
              <a:t> the AI should act as.</a:t>
            </a:r>
          </a:p>
          <a:p>
            <a:pPr lvl="1"/>
            <a:r>
              <a:rPr lang="en-US" sz="2200" dirty="0"/>
              <a:t>Specifies clear </a:t>
            </a:r>
            <a:r>
              <a:rPr lang="en-US" sz="2200" b="1" dirty="0"/>
              <a:t>instructions</a:t>
            </a:r>
            <a:r>
              <a:rPr lang="en-US" sz="2200" dirty="0"/>
              <a:t> for the task.</a:t>
            </a:r>
          </a:p>
          <a:p>
            <a:pPr lvl="1"/>
            <a:r>
              <a:rPr lang="en-US" sz="2200" dirty="0"/>
              <a:t>Guides the </a:t>
            </a:r>
            <a:r>
              <a:rPr lang="en-US" sz="2200" b="1" dirty="0"/>
              <a:t>parameters</a:t>
            </a:r>
            <a:r>
              <a:rPr lang="en-US" sz="2200" dirty="0"/>
              <a:t>, </a:t>
            </a:r>
            <a:r>
              <a:rPr lang="en-US" sz="2200" b="1" dirty="0"/>
              <a:t>process</a:t>
            </a:r>
            <a:r>
              <a:rPr lang="en-US" sz="2200" dirty="0"/>
              <a:t> or </a:t>
            </a:r>
            <a:r>
              <a:rPr lang="en-US" sz="2200" b="1" dirty="0"/>
              <a:t>procedure</a:t>
            </a:r>
            <a:r>
              <a:rPr lang="en-US" sz="2200" dirty="0"/>
              <a:t> (tone, format, steps).</a:t>
            </a:r>
          </a:p>
          <a:p>
            <a:pPr lvl="1"/>
            <a:r>
              <a:rPr lang="en-US" sz="2200" dirty="0"/>
              <a:t>Provides </a:t>
            </a:r>
            <a:r>
              <a:rPr lang="en-US" sz="2200" b="1" dirty="0"/>
              <a:t>examples</a:t>
            </a:r>
            <a:r>
              <a:rPr lang="en-US" sz="2200" dirty="0"/>
              <a:t> to model the style you want.</a:t>
            </a:r>
          </a:p>
          <a:p>
            <a:pPr marL="0" indent="0">
              <a:buNone/>
            </a:pPr>
            <a:endParaRPr lang="en-US" sz="2400" b="1" dirty="0"/>
          </a:p>
          <a:p>
            <a:pPr marL="0" indent="0">
              <a:buNone/>
            </a:pPr>
            <a:r>
              <a:rPr lang="en-US" sz="2400" b="1" dirty="0"/>
              <a:t>When to use it:</a:t>
            </a:r>
            <a:br>
              <a:rPr lang="en-US" sz="2400" dirty="0"/>
            </a:br>
            <a:r>
              <a:rPr lang="en-US" sz="2200" dirty="0"/>
              <a:t>Great for HR checklists, marketing plans, or SOPs — anytime you want a complete, well-structured prompt that avoids vagueness.</a:t>
            </a:r>
          </a:p>
        </p:txBody>
      </p:sp>
    </p:spTree>
    <p:extLst>
      <p:ext uri="{BB962C8B-B14F-4D97-AF65-F5344CB8AC3E}">
        <p14:creationId xmlns:p14="http://schemas.microsoft.com/office/powerpoint/2010/main" val="3986174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015C6-F114-6685-3FB9-60A27DC23D26}"/>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A9C90F6D-0834-0DC2-53E4-AA2CDD462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3762235-A861-500B-9EF6-1536958D4025}"/>
              </a:ext>
            </a:extLst>
          </p:cNvPr>
          <p:cNvSpPr>
            <a:spLocks noGrp="1"/>
          </p:cNvSpPr>
          <p:nvPr>
            <p:ph type="title"/>
          </p:nvPr>
        </p:nvSpPr>
        <p:spPr>
          <a:xfrm>
            <a:off x="2251586" y="0"/>
            <a:ext cx="9940414" cy="943898"/>
          </a:xfrm>
        </p:spPr>
        <p:txBody>
          <a:bodyPr>
            <a:normAutofit/>
          </a:bodyPr>
          <a:lstStyle/>
          <a:p>
            <a:r>
              <a:rPr lang="en-US" dirty="0">
                <a:highlight>
                  <a:srgbClr val="FCEAD4"/>
                </a:highlight>
              </a:rPr>
              <a:t>RIPE Framework in Business </a:t>
            </a:r>
            <a:endParaRPr lang="en-US" dirty="0"/>
          </a:p>
        </p:txBody>
      </p:sp>
      <p:sp>
        <p:nvSpPr>
          <p:cNvPr id="6" name="Content Placeholder 5">
            <a:extLst>
              <a:ext uri="{FF2B5EF4-FFF2-40B4-BE49-F238E27FC236}">
                <a16:creationId xmlns:a16="http://schemas.microsoft.com/office/drawing/2014/main" id="{0B217B0B-3E15-D941-8B34-62D1C199C257}"/>
              </a:ext>
            </a:extLst>
          </p:cNvPr>
          <p:cNvSpPr>
            <a:spLocks noGrp="1"/>
          </p:cNvSpPr>
          <p:nvPr>
            <p:ph idx="1"/>
          </p:nvPr>
        </p:nvSpPr>
        <p:spPr>
          <a:xfrm>
            <a:off x="1413385" y="1078992"/>
            <a:ext cx="10329881" cy="5513832"/>
          </a:xfrm>
        </p:spPr>
        <p:txBody>
          <a:bodyPr>
            <a:normAutofit/>
          </a:bodyPr>
          <a:lstStyle/>
          <a:p>
            <a:pPr marL="914400" lvl="2" indent="0" algn="r">
              <a:buNone/>
            </a:pPr>
            <a:endParaRPr lang="en-US" sz="2400" b="1" dirty="0"/>
          </a:p>
          <a:p>
            <a:pPr marL="914400" lvl="2" indent="0" algn="r">
              <a:buNone/>
            </a:pPr>
            <a:r>
              <a:rPr lang="en-US" sz="2400" dirty="0"/>
              <a:t>Here are three RIPE prompts in action. Notice how the P can shift — parameters, process, or procedure — depending on what you need.</a:t>
            </a:r>
          </a:p>
          <a:p>
            <a:pPr marL="914400" lvl="2" indent="0" algn="r">
              <a:buNone/>
            </a:pPr>
            <a:endParaRPr lang="en-US" sz="2200" i="1" dirty="0"/>
          </a:p>
          <a:p>
            <a:pPr lvl="1"/>
            <a:r>
              <a:rPr lang="en-US" sz="2200" i="1" dirty="0"/>
              <a:t>"You are a financial advisor (Role). Create a simple budget template for a small restaurant (Instructions). Keep it under 150 words and limit to 3 categories (Parameters). Use this sample layout as an example (Examples).“</a:t>
            </a:r>
          </a:p>
          <a:p>
            <a:pPr lvl="1">
              <a:spcBef>
                <a:spcPts val="1200"/>
              </a:spcBef>
            </a:pPr>
            <a:r>
              <a:rPr lang="en-US" sz="2200" i="1" dirty="0"/>
              <a:t>"Act as a marketing consultant (Role). Draft a 4-week Instagram campaign for a café (Instructions). Generate ideas by first brainstorming 10 posts, then narrowing to the best 4 (Process). Follow this past campaign’s style [paste snippet] (Examples).“</a:t>
            </a:r>
          </a:p>
          <a:p>
            <a:pPr lvl="1">
              <a:spcBef>
                <a:spcPts val="1200"/>
              </a:spcBef>
            </a:pPr>
            <a:r>
              <a:rPr lang="en-US" sz="2200" i="1" dirty="0"/>
              <a:t>"You are an HR manager (Role). Write an onboarding checklist for new employees (Instructions). Present it in numbered steps with short explanations (Procedure). Use this sample checklist format [paste example] (Examples)."</a:t>
            </a:r>
          </a:p>
        </p:txBody>
      </p:sp>
    </p:spTree>
    <p:extLst>
      <p:ext uri="{BB962C8B-B14F-4D97-AF65-F5344CB8AC3E}">
        <p14:creationId xmlns:p14="http://schemas.microsoft.com/office/powerpoint/2010/main" val="3393398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0259D-7678-851A-AA5E-9664B8184183}"/>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1CF69806-B537-24BC-C743-133485068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35EFD9D2-6301-62CC-5E1F-1FFC3F7764D6}"/>
              </a:ext>
            </a:extLst>
          </p:cNvPr>
          <p:cNvSpPr>
            <a:spLocks noGrp="1"/>
          </p:cNvSpPr>
          <p:nvPr>
            <p:ph type="title"/>
          </p:nvPr>
        </p:nvSpPr>
        <p:spPr/>
        <p:txBody>
          <a:bodyPr/>
          <a:lstStyle/>
          <a:p>
            <a:r>
              <a:rPr lang="en-US" b="1" dirty="0">
                <a:highlight>
                  <a:srgbClr val="FCEAD4"/>
                </a:highlight>
              </a:rPr>
              <a:t>COSTAR</a:t>
            </a:r>
            <a:r>
              <a:rPr lang="en-US" dirty="0">
                <a:highlight>
                  <a:srgbClr val="FCEAD4"/>
                </a:highlight>
              </a:rPr>
              <a:t> </a:t>
            </a:r>
            <a:r>
              <a:rPr lang="fr-FR" sz="2800" u="sng" dirty="0">
                <a:highlight>
                  <a:srgbClr val="FCEAD4"/>
                </a:highlight>
              </a:rPr>
              <a:t>C</a:t>
            </a:r>
            <a:r>
              <a:rPr lang="fr-FR" sz="2800" dirty="0">
                <a:highlight>
                  <a:srgbClr val="FCEAD4"/>
                </a:highlight>
              </a:rPr>
              <a:t>ontext, </a:t>
            </a:r>
            <a:r>
              <a:rPr lang="fr-FR" sz="2800" u="sng" dirty="0">
                <a:highlight>
                  <a:srgbClr val="FCEAD4"/>
                </a:highlight>
              </a:rPr>
              <a:t>O</a:t>
            </a:r>
            <a:r>
              <a:rPr lang="fr-FR" sz="2800" dirty="0">
                <a:highlight>
                  <a:srgbClr val="FCEAD4"/>
                </a:highlight>
              </a:rPr>
              <a:t>bjective, </a:t>
            </a:r>
            <a:r>
              <a:rPr lang="fr-FR" sz="2800" u="sng" dirty="0">
                <a:highlight>
                  <a:srgbClr val="FCEAD4"/>
                </a:highlight>
              </a:rPr>
              <a:t>S</a:t>
            </a:r>
            <a:r>
              <a:rPr lang="fr-FR" sz="2800" dirty="0">
                <a:highlight>
                  <a:srgbClr val="FCEAD4"/>
                </a:highlight>
              </a:rPr>
              <a:t>tyle, </a:t>
            </a:r>
            <a:r>
              <a:rPr lang="fr-FR" sz="2800" u="sng" dirty="0">
                <a:highlight>
                  <a:srgbClr val="FCEAD4"/>
                </a:highlight>
              </a:rPr>
              <a:t>T</a:t>
            </a:r>
            <a:r>
              <a:rPr lang="fr-FR" sz="2800" dirty="0">
                <a:highlight>
                  <a:srgbClr val="FCEAD4"/>
                </a:highlight>
              </a:rPr>
              <a:t>one, </a:t>
            </a:r>
            <a:r>
              <a:rPr lang="fr-FR" sz="2800" u="sng" dirty="0">
                <a:highlight>
                  <a:srgbClr val="FCEAD4"/>
                </a:highlight>
              </a:rPr>
              <a:t>A</a:t>
            </a:r>
            <a:r>
              <a:rPr lang="fr-FR" sz="2800" dirty="0">
                <a:highlight>
                  <a:srgbClr val="FCEAD4"/>
                </a:highlight>
              </a:rPr>
              <a:t>udience, </a:t>
            </a:r>
            <a:r>
              <a:rPr lang="fr-FR" sz="2800" u="sng" dirty="0">
                <a:highlight>
                  <a:srgbClr val="FCEAD4"/>
                </a:highlight>
              </a:rPr>
              <a:t>R</a:t>
            </a:r>
            <a:r>
              <a:rPr lang="fr-FR" sz="2800" dirty="0">
                <a:highlight>
                  <a:srgbClr val="FCEAD4"/>
                </a:highlight>
              </a:rPr>
              <a:t>esponse</a:t>
            </a:r>
            <a:endParaRPr lang="en-US" dirty="0">
              <a:highlight>
                <a:srgbClr val="FCEAD4"/>
              </a:highlight>
            </a:endParaRPr>
          </a:p>
        </p:txBody>
      </p:sp>
      <p:sp>
        <p:nvSpPr>
          <p:cNvPr id="6" name="Content Placeholder 5">
            <a:extLst>
              <a:ext uri="{FF2B5EF4-FFF2-40B4-BE49-F238E27FC236}">
                <a16:creationId xmlns:a16="http://schemas.microsoft.com/office/drawing/2014/main" id="{D3BB4234-C348-FB79-792F-F434F8CA551E}"/>
              </a:ext>
            </a:extLst>
          </p:cNvPr>
          <p:cNvSpPr>
            <a:spLocks noGrp="1"/>
          </p:cNvSpPr>
          <p:nvPr>
            <p:ph idx="1"/>
          </p:nvPr>
        </p:nvSpPr>
        <p:spPr/>
        <p:txBody>
          <a:bodyPr>
            <a:normAutofit lnSpcReduction="10000"/>
          </a:bodyPr>
          <a:lstStyle/>
          <a:p>
            <a:pPr marL="0" indent="0" algn="r">
              <a:buNone/>
            </a:pPr>
            <a:r>
              <a:rPr lang="en-US" sz="2400" dirty="0"/>
              <a:t>COSTAR helps you create prompts that are clear, audience-focused, and tuned for communication.</a:t>
            </a:r>
          </a:p>
          <a:p>
            <a:pPr marL="0" indent="0">
              <a:buNone/>
            </a:pPr>
            <a:r>
              <a:rPr lang="en-US" sz="2400" b="1" dirty="0"/>
              <a:t>What makes it unique:</a:t>
            </a:r>
          </a:p>
          <a:p>
            <a:pPr lvl="1"/>
            <a:r>
              <a:rPr lang="en-US" sz="2200" dirty="0"/>
              <a:t>Begins with </a:t>
            </a:r>
            <a:r>
              <a:rPr lang="en-US" sz="2200" b="1" dirty="0"/>
              <a:t>context</a:t>
            </a:r>
            <a:r>
              <a:rPr lang="en-US" sz="2200" dirty="0"/>
              <a:t> and </a:t>
            </a:r>
            <a:r>
              <a:rPr lang="en-US" sz="2200" b="1" dirty="0"/>
              <a:t>objective</a:t>
            </a:r>
            <a:r>
              <a:rPr lang="en-US" sz="2200" dirty="0"/>
              <a:t> so the AI knows the bigger picture.</a:t>
            </a:r>
          </a:p>
          <a:p>
            <a:pPr lvl="1"/>
            <a:r>
              <a:rPr lang="en-US" sz="2200" dirty="0"/>
              <a:t>Middle letters can flex:</a:t>
            </a:r>
          </a:p>
          <a:p>
            <a:pPr lvl="2"/>
            <a:r>
              <a:rPr lang="en-US" sz="2200" b="1" dirty="0"/>
              <a:t>S = Style </a:t>
            </a:r>
            <a:r>
              <a:rPr lang="en-US" sz="2200" dirty="0"/>
              <a:t>(how it should sound) or </a:t>
            </a:r>
            <a:r>
              <a:rPr lang="en-US" sz="2200" b="1" dirty="0"/>
              <a:t>Steps</a:t>
            </a:r>
            <a:r>
              <a:rPr lang="en-US" sz="2200" dirty="0"/>
              <a:t> (process-driven tasks).</a:t>
            </a:r>
          </a:p>
          <a:p>
            <a:pPr lvl="2"/>
            <a:r>
              <a:rPr lang="en-US" sz="2200" b="1" dirty="0"/>
              <a:t>T = Tone </a:t>
            </a:r>
            <a:r>
              <a:rPr lang="en-US" sz="2200" dirty="0"/>
              <a:t>(emotional feel) or </a:t>
            </a:r>
            <a:r>
              <a:rPr lang="en-US" sz="2200" b="1" dirty="0"/>
              <a:t>Type</a:t>
            </a:r>
            <a:r>
              <a:rPr lang="en-US" sz="2200" dirty="0"/>
              <a:t> (format: blog, email, outline).</a:t>
            </a:r>
          </a:p>
          <a:p>
            <a:pPr lvl="1"/>
            <a:r>
              <a:rPr lang="en-US" sz="2200" dirty="0"/>
              <a:t>Always ends with </a:t>
            </a:r>
            <a:r>
              <a:rPr lang="en-US" sz="2200" b="1" dirty="0"/>
              <a:t>Audience</a:t>
            </a:r>
            <a:r>
              <a:rPr lang="en-US" sz="2200" dirty="0"/>
              <a:t> + </a:t>
            </a:r>
            <a:r>
              <a:rPr lang="en-US" sz="2200" b="1" dirty="0"/>
              <a:t>Response</a:t>
            </a:r>
            <a:r>
              <a:rPr lang="en-US" sz="2200" dirty="0"/>
              <a:t>, ensuring the answer is tailored and delivered in the format you want.</a:t>
            </a:r>
          </a:p>
          <a:p>
            <a:pPr marL="0" indent="0">
              <a:buNone/>
            </a:pPr>
            <a:r>
              <a:rPr lang="en-US" sz="2400" b="1" dirty="0"/>
              <a:t>When to use it:</a:t>
            </a:r>
          </a:p>
          <a:p>
            <a:pPr marL="0" indent="0">
              <a:buNone/>
            </a:pPr>
            <a:r>
              <a:rPr lang="en-US" sz="2200" dirty="0"/>
              <a:t>Best for marketing, customer communication, and professional writing — anytime tone, audience, or format are critical.</a:t>
            </a:r>
          </a:p>
        </p:txBody>
      </p:sp>
    </p:spTree>
    <p:extLst>
      <p:ext uri="{BB962C8B-B14F-4D97-AF65-F5344CB8AC3E}">
        <p14:creationId xmlns:p14="http://schemas.microsoft.com/office/powerpoint/2010/main" val="2098606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E5817-195D-549A-255D-6894C0FB08B4}"/>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033078F6-1FFE-B02A-4C6D-CA713017B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B9A697B-90E5-2823-1CB0-A549E8BF85A7}"/>
              </a:ext>
            </a:extLst>
          </p:cNvPr>
          <p:cNvSpPr>
            <a:spLocks noGrp="1"/>
          </p:cNvSpPr>
          <p:nvPr>
            <p:ph type="title"/>
          </p:nvPr>
        </p:nvSpPr>
        <p:spPr>
          <a:xfrm>
            <a:off x="2251586" y="0"/>
            <a:ext cx="9940414" cy="943898"/>
          </a:xfrm>
        </p:spPr>
        <p:txBody>
          <a:bodyPr>
            <a:normAutofit/>
          </a:bodyPr>
          <a:lstStyle/>
          <a:p>
            <a:r>
              <a:rPr lang="en-US" dirty="0">
                <a:highlight>
                  <a:srgbClr val="FCEAD4"/>
                </a:highlight>
              </a:rPr>
              <a:t>COSTAR Framework in Business </a:t>
            </a:r>
            <a:endParaRPr lang="en-US" dirty="0"/>
          </a:p>
        </p:txBody>
      </p:sp>
      <p:sp>
        <p:nvSpPr>
          <p:cNvPr id="6" name="Content Placeholder 5">
            <a:extLst>
              <a:ext uri="{FF2B5EF4-FFF2-40B4-BE49-F238E27FC236}">
                <a16:creationId xmlns:a16="http://schemas.microsoft.com/office/drawing/2014/main" id="{4D91FDF2-D6DE-602A-CC84-7E9ABE0A568B}"/>
              </a:ext>
            </a:extLst>
          </p:cNvPr>
          <p:cNvSpPr>
            <a:spLocks noGrp="1"/>
          </p:cNvSpPr>
          <p:nvPr>
            <p:ph idx="1"/>
          </p:nvPr>
        </p:nvSpPr>
        <p:spPr>
          <a:xfrm>
            <a:off x="1413385" y="1078992"/>
            <a:ext cx="10329881" cy="1197864"/>
          </a:xfrm>
        </p:spPr>
        <p:txBody>
          <a:bodyPr>
            <a:normAutofit/>
          </a:bodyPr>
          <a:lstStyle/>
          <a:p>
            <a:pPr marL="914400" lvl="2" indent="0" algn="r">
              <a:buNone/>
            </a:pPr>
            <a:endParaRPr lang="en-US" sz="2400" b="1" dirty="0"/>
          </a:p>
          <a:p>
            <a:pPr marL="914400" lvl="2" indent="0" algn="r">
              <a:buNone/>
            </a:pPr>
            <a:r>
              <a:rPr lang="en-US" sz="2400" dirty="0"/>
              <a:t>Here are three prompts using COSTAR. Notice how the ‘S’ and ‘T’ can flex — Style, Steps, Tone, or Type — depending on your goal.</a:t>
            </a:r>
          </a:p>
          <a:p>
            <a:pPr marL="914400" lvl="2" indent="0" algn="r">
              <a:buNone/>
            </a:pPr>
            <a:endParaRPr lang="en-US" sz="2200" i="1" dirty="0"/>
          </a:p>
        </p:txBody>
      </p:sp>
      <p:sp>
        <p:nvSpPr>
          <p:cNvPr id="8" name="Content Placeholder 5">
            <a:extLst>
              <a:ext uri="{FF2B5EF4-FFF2-40B4-BE49-F238E27FC236}">
                <a16:creationId xmlns:a16="http://schemas.microsoft.com/office/drawing/2014/main" id="{A1C12568-21A6-2F10-FF28-8CD2BF6A88E9}"/>
              </a:ext>
            </a:extLst>
          </p:cNvPr>
          <p:cNvSpPr txBox="1">
            <a:spLocks/>
          </p:cNvSpPr>
          <p:nvPr/>
        </p:nvSpPr>
        <p:spPr>
          <a:xfrm>
            <a:off x="338328" y="2944368"/>
            <a:ext cx="5166360" cy="3794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2400" b="1" u="sng" dirty="0"/>
              <a:t>Promo Email (Café)</a:t>
            </a:r>
            <a:endParaRPr lang="en-US" sz="2400" b="1" i="1" u="sng" dirty="0"/>
          </a:p>
          <a:p>
            <a:r>
              <a:rPr lang="en-US" sz="2200" b="1" i="1" dirty="0"/>
              <a:t>Context</a:t>
            </a:r>
            <a:r>
              <a:rPr lang="en-US" sz="2200" i="1" dirty="0"/>
              <a:t>:</a:t>
            </a:r>
            <a:r>
              <a:rPr lang="en-US" sz="2200" dirty="0"/>
              <a:t> Local café launching a fall drink menu.</a:t>
            </a:r>
          </a:p>
          <a:p>
            <a:r>
              <a:rPr lang="en-US" sz="2200" b="1" i="1" dirty="0"/>
              <a:t>Objective</a:t>
            </a:r>
            <a:r>
              <a:rPr lang="en-US" sz="2200" i="1" dirty="0"/>
              <a:t>:</a:t>
            </a:r>
            <a:r>
              <a:rPr lang="en-US" sz="2200" dirty="0"/>
              <a:t> Write a promo email.</a:t>
            </a:r>
          </a:p>
          <a:p>
            <a:r>
              <a:rPr lang="en-US" sz="2200" b="1" i="1" dirty="0"/>
              <a:t>Style</a:t>
            </a:r>
            <a:r>
              <a:rPr lang="en-US" sz="2200" i="1" dirty="0"/>
              <a:t>:</a:t>
            </a:r>
            <a:r>
              <a:rPr lang="en-US" sz="2200" dirty="0"/>
              <a:t> Concise, benefits-led.</a:t>
            </a:r>
          </a:p>
          <a:p>
            <a:r>
              <a:rPr lang="en-US" sz="2200" b="1" i="1" dirty="0"/>
              <a:t>Tone</a:t>
            </a:r>
            <a:r>
              <a:rPr lang="en-US" sz="2200" i="1" dirty="0"/>
              <a:t>:</a:t>
            </a:r>
            <a:r>
              <a:rPr lang="en-US" sz="2200" dirty="0"/>
              <a:t> Warm, inviting.</a:t>
            </a:r>
          </a:p>
          <a:p>
            <a:r>
              <a:rPr lang="en-US" sz="2200" b="1" i="1" dirty="0"/>
              <a:t>Audience</a:t>
            </a:r>
            <a:r>
              <a:rPr lang="en-US" sz="2200" i="1" dirty="0"/>
              <a:t>:</a:t>
            </a:r>
            <a:r>
              <a:rPr lang="en-US" sz="2200" dirty="0"/>
              <a:t> Neighborhood subscribers.</a:t>
            </a:r>
          </a:p>
          <a:p>
            <a:r>
              <a:rPr lang="en-US" sz="2200" b="1" i="1" dirty="0"/>
              <a:t>Response</a:t>
            </a:r>
            <a:r>
              <a:rPr lang="en-US" sz="2200" i="1" dirty="0"/>
              <a:t>:</a:t>
            </a:r>
            <a:r>
              <a:rPr lang="en-US" sz="2200" dirty="0"/>
              <a:t> 120–150-word email with subject line + CTA to reserve.</a:t>
            </a:r>
          </a:p>
        </p:txBody>
      </p:sp>
      <p:sp>
        <p:nvSpPr>
          <p:cNvPr id="9" name="Content Placeholder 5">
            <a:extLst>
              <a:ext uri="{FF2B5EF4-FFF2-40B4-BE49-F238E27FC236}">
                <a16:creationId xmlns:a16="http://schemas.microsoft.com/office/drawing/2014/main" id="{89BB3A08-414A-CBB1-ACBC-302951A88BB9}"/>
              </a:ext>
            </a:extLst>
          </p:cNvPr>
          <p:cNvSpPr txBox="1">
            <a:spLocks/>
          </p:cNvSpPr>
          <p:nvPr/>
        </p:nvSpPr>
        <p:spPr>
          <a:xfrm>
            <a:off x="5742432" y="2944368"/>
            <a:ext cx="6000834" cy="3794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Service Delay Apology (HVAC)</a:t>
            </a:r>
            <a:endParaRPr lang="en-US" sz="2400" b="1" i="1" u="sng" dirty="0"/>
          </a:p>
          <a:p>
            <a:r>
              <a:rPr lang="en-US" sz="2200" b="1" i="1" dirty="0"/>
              <a:t>Context</a:t>
            </a:r>
            <a:r>
              <a:rPr lang="en-US" sz="2200" i="1" dirty="0"/>
              <a:t>:</a:t>
            </a:r>
            <a:r>
              <a:rPr lang="en-US" sz="2200" dirty="0"/>
              <a:t> Appointment delay due to supplier issue.</a:t>
            </a:r>
          </a:p>
          <a:p>
            <a:r>
              <a:rPr lang="en-US" sz="2200" b="1" i="1" dirty="0"/>
              <a:t>Objective</a:t>
            </a:r>
            <a:r>
              <a:rPr lang="en-US" sz="2200" i="1" dirty="0"/>
              <a:t>:</a:t>
            </a:r>
            <a:r>
              <a:rPr lang="en-US" sz="2200" dirty="0"/>
              <a:t> Apologize and retain the customer.</a:t>
            </a:r>
          </a:p>
          <a:p>
            <a:r>
              <a:rPr lang="en-US" sz="2200" b="1" i="1" dirty="0"/>
              <a:t>Style</a:t>
            </a:r>
            <a:r>
              <a:rPr lang="en-US" sz="2200" i="1" dirty="0"/>
              <a:t>:</a:t>
            </a:r>
            <a:r>
              <a:rPr lang="en-US" sz="2200" dirty="0"/>
              <a:t> Plain language, no jargon.</a:t>
            </a:r>
          </a:p>
          <a:p>
            <a:r>
              <a:rPr lang="en-US" sz="2200" b="1" i="1" dirty="0"/>
              <a:t>Tone</a:t>
            </a:r>
            <a:r>
              <a:rPr lang="en-US" sz="2200" i="1" dirty="0"/>
              <a:t>:</a:t>
            </a:r>
            <a:r>
              <a:rPr lang="en-US" sz="2200" dirty="0"/>
              <a:t> Empathetic, solutions-focused.</a:t>
            </a:r>
          </a:p>
          <a:p>
            <a:r>
              <a:rPr lang="en-US" sz="2200" b="1" i="1" dirty="0"/>
              <a:t>Audience</a:t>
            </a:r>
            <a:r>
              <a:rPr lang="en-US" sz="2200" i="1" dirty="0"/>
              <a:t>:</a:t>
            </a:r>
            <a:r>
              <a:rPr lang="en-US" sz="2200" dirty="0"/>
              <a:t> Residential homeowner.</a:t>
            </a:r>
          </a:p>
          <a:p>
            <a:r>
              <a:rPr lang="en-US" sz="2200" b="1" i="1" dirty="0"/>
              <a:t>Response</a:t>
            </a:r>
            <a:r>
              <a:rPr lang="en-US" sz="2200" i="1" dirty="0"/>
              <a:t>:</a:t>
            </a:r>
            <a:r>
              <a:rPr lang="en-US" sz="2200" dirty="0"/>
              <a:t> 1 short paragraph + 3 bullet next steps + make-good offer.</a:t>
            </a:r>
          </a:p>
        </p:txBody>
      </p:sp>
    </p:spTree>
    <p:extLst>
      <p:ext uri="{BB962C8B-B14F-4D97-AF65-F5344CB8AC3E}">
        <p14:creationId xmlns:p14="http://schemas.microsoft.com/office/powerpoint/2010/main" val="118934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F775D-00CC-A6C6-B2AF-43D56C992F92}"/>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B225EEF-FD01-BB6C-C1F6-7FB77CDCE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D226478E-3089-7146-F9A7-D210FCCC8B3A}"/>
              </a:ext>
            </a:extLst>
          </p:cNvPr>
          <p:cNvSpPr>
            <a:spLocks noGrp="1"/>
          </p:cNvSpPr>
          <p:nvPr>
            <p:ph type="title"/>
          </p:nvPr>
        </p:nvSpPr>
        <p:spPr/>
        <p:txBody>
          <a:bodyPr/>
          <a:lstStyle/>
          <a:p>
            <a:r>
              <a:rPr lang="en-US" b="1" dirty="0">
                <a:highlight>
                  <a:srgbClr val="FCEAD4"/>
                </a:highlight>
              </a:rPr>
              <a:t>CRAFT</a:t>
            </a:r>
            <a:r>
              <a:rPr lang="en-US" dirty="0">
                <a:highlight>
                  <a:srgbClr val="FCEAD4"/>
                </a:highlight>
              </a:rPr>
              <a:t> </a:t>
            </a:r>
            <a:r>
              <a:rPr lang="en-US" sz="2800" u="sng" dirty="0">
                <a:highlight>
                  <a:srgbClr val="FCEAD4"/>
                </a:highlight>
              </a:rPr>
              <a:t>C</a:t>
            </a:r>
            <a:r>
              <a:rPr lang="en-US" sz="2800" dirty="0">
                <a:highlight>
                  <a:srgbClr val="FCEAD4"/>
                </a:highlight>
              </a:rPr>
              <a:t>ut, </a:t>
            </a:r>
            <a:r>
              <a:rPr lang="en-US" sz="2800" u="sng" dirty="0">
                <a:highlight>
                  <a:srgbClr val="FCEAD4"/>
                </a:highlight>
              </a:rPr>
              <a:t>R</a:t>
            </a:r>
            <a:r>
              <a:rPr lang="en-US" sz="2800" dirty="0">
                <a:highlight>
                  <a:srgbClr val="FCEAD4"/>
                </a:highlight>
              </a:rPr>
              <a:t>ewrite, </a:t>
            </a:r>
            <a:r>
              <a:rPr lang="en-US" sz="2800" u="sng" dirty="0">
                <a:highlight>
                  <a:srgbClr val="FCEAD4"/>
                </a:highlight>
              </a:rPr>
              <a:t>A</a:t>
            </a:r>
            <a:r>
              <a:rPr lang="en-US" sz="2800" dirty="0">
                <a:highlight>
                  <a:srgbClr val="FCEAD4"/>
                </a:highlight>
              </a:rPr>
              <a:t>dd, </a:t>
            </a:r>
            <a:r>
              <a:rPr lang="en-US" sz="2800" u="sng" dirty="0">
                <a:highlight>
                  <a:srgbClr val="FCEAD4"/>
                </a:highlight>
              </a:rPr>
              <a:t>F</a:t>
            </a:r>
            <a:r>
              <a:rPr lang="en-US" sz="2800" dirty="0">
                <a:highlight>
                  <a:srgbClr val="FCEAD4"/>
                </a:highlight>
              </a:rPr>
              <a:t>ormat, </a:t>
            </a:r>
            <a:r>
              <a:rPr lang="en-US" sz="2800" u="sng" dirty="0">
                <a:highlight>
                  <a:srgbClr val="FCEAD4"/>
                </a:highlight>
              </a:rPr>
              <a:t>T</a:t>
            </a:r>
            <a:r>
              <a:rPr lang="en-US" sz="2800" dirty="0">
                <a:highlight>
                  <a:srgbClr val="FCEAD4"/>
                </a:highlight>
              </a:rPr>
              <a:t>est</a:t>
            </a:r>
            <a:endParaRPr lang="en-US" dirty="0">
              <a:highlight>
                <a:srgbClr val="FCEAD4"/>
              </a:highlight>
            </a:endParaRPr>
          </a:p>
        </p:txBody>
      </p:sp>
      <p:sp>
        <p:nvSpPr>
          <p:cNvPr id="6" name="Content Placeholder 5">
            <a:extLst>
              <a:ext uri="{FF2B5EF4-FFF2-40B4-BE49-F238E27FC236}">
                <a16:creationId xmlns:a16="http://schemas.microsoft.com/office/drawing/2014/main" id="{E357C499-F22C-F942-4648-F7A6C4A9A412}"/>
              </a:ext>
            </a:extLst>
          </p:cNvPr>
          <p:cNvSpPr>
            <a:spLocks noGrp="1"/>
          </p:cNvSpPr>
          <p:nvPr>
            <p:ph idx="1"/>
          </p:nvPr>
        </p:nvSpPr>
        <p:spPr/>
        <p:txBody>
          <a:bodyPr>
            <a:normAutofit/>
          </a:bodyPr>
          <a:lstStyle/>
          <a:p>
            <a:pPr marL="0" indent="0" algn="r">
              <a:buNone/>
            </a:pPr>
            <a:r>
              <a:rPr lang="en-US" sz="2400" dirty="0"/>
              <a:t>CRAFT treats prompting as an iterative editing process — like polishing a draft step by step.</a:t>
            </a:r>
          </a:p>
          <a:p>
            <a:pPr marL="0" indent="0">
              <a:buNone/>
            </a:pPr>
            <a:r>
              <a:rPr lang="en-US" sz="2400" b="1" dirty="0"/>
              <a:t>What makes it unique:</a:t>
            </a:r>
          </a:p>
          <a:p>
            <a:pPr lvl="1"/>
            <a:r>
              <a:rPr lang="en-US" sz="2200" dirty="0"/>
              <a:t>Designed for </a:t>
            </a:r>
            <a:r>
              <a:rPr lang="en-US" sz="2200" b="1" dirty="0"/>
              <a:t>improving and refining outputs</a:t>
            </a:r>
            <a:r>
              <a:rPr lang="en-US" sz="2200" dirty="0"/>
              <a:t>, not just generating new ones.</a:t>
            </a:r>
          </a:p>
          <a:p>
            <a:pPr lvl="1"/>
            <a:r>
              <a:rPr lang="en-US" sz="2200" dirty="0"/>
              <a:t>Encourages breaking work into stages: trimming, rewriting, adding, formatting.</a:t>
            </a:r>
          </a:p>
          <a:p>
            <a:pPr lvl="1"/>
            <a:r>
              <a:rPr lang="en-US" sz="2200" dirty="0"/>
              <a:t>Ends with </a:t>
            </a:r>
            <a:r>
              <a:rPr lang="en-US" sz="2200" b="1" dirty="0"/>
              <a:t>Test</a:t>
            </a:r>
            <a:r>
              <a:rPr lang="en-US" sz="2200" dirty="0"/>
              <a:t> — making sure the output meets your real-world needs.</a:t>
            </a:r>
          </a:p>
          <a:p>
            <a:pPr marL="0" indent="0">
              <a:buNone/>
            </a:pPr>
            <a:endParaRPr lang="en-US" sz="2400" b="1" dirty="0"/>
          </a:p>
          <a:p>
            <a:pPr marL="0" indent="0">
              <a:buNone/>
            </a:pPr>
            <a:r>
              <a:rPr lang="en-US" sz="2400" b="1" dirty="0"/>
              <a:t>When to use it:</a:t>
            </a:r>
          </a:p>
          <a:p>
            <a:pPr marL="0" indent="0">
              <a:buNone/>
            </a:pPr>
            <a:r>
              <a:rPr lang="en-US" sz="2200" dirty="0"/>
              <a:t>Best for marketing copy, reports, policies, or any written material where first drafts need tightening.</a:t>
            </a:r>
          </a:p>
        </p:txBody>
      </p:sp>
    </p:spTree>
    <p:extLst>
      <p:ext uri="{BB962C8B-B14F-4D97-AF65-F5344CB8AC3E}">
        <p14:creationId xmlns:p14="http://schemas.microsoft.com/office/powerpoint/2010/main" val="3358779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DCA0F-C0F7-430B-1B12-FC4B982FC430}"/>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6C4DCB8F-16D7-E36C-4523-87C1751623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8E555A6-168E-E836-D53D-73E4C73683ED}"/>
              </a:ext>
            </a:extLst>
          </p:cNvPr>
          <p:cNvSpPr>
            <a:spLocks noGrp="1"/>
          </p:cNvSpPr>
          <p:nvPr>
            <p:ph type="title"/>
          </p:nvPr>
        </p:nvSpPr>
        <p:spPr>
          <a:xfrm>
            <a:off x="2251586" y="0"/>
            <a:ext cx="9940414" cy="943898"/>
          </a:xfrm>
        </p:spPr>
        <p:txBody>
          <a:bodyPr>
            <a:normAutofit/>
          </a:bodyPr>
          <a:lstStyle/>
          <a:p>
            <a:r>
              <a:rPr lang="en-US" dirty="0">
                <a:highlight>
                  <a:srgbClr val="FCEAD4"/>
                </a:highlight>
              </a:rPr>
              <a:t>CRAFT Framework in Business </a:t>
            </a:r>
            <a:endParaRPr lang="en-US" dirty="0"/>
          </a:p>
        </p:txBody>
      </p:sp>
      <p:sp>
        <p:nvSpPr>
          <p:cNvPr id="6" name="Content Placeholder 5">
            <a:extLst>
              <a:ext uri="{FF2B5EF4-FFF2-40B4-BE49-F238E27FC236}">
                <a16:creationId xmlns:a16="http://schemas.microsoft.com/office/drawing/2014/main" id="{12C63CCA-C253-9C04-C857-B0CBC70DA254}"/>
              </a:ext>
            </a:extLst>
          </p:cNvPr>
          <p:cNvSpPr>
            <a:spLocks noGrp="1"/>
          </p:cNvSpPr>
          <p:nvPr>
            <p:ph idx="1"/>
          </p:nvPr>
        </p:nvSpPr>
        <p:spPr>
          <a:xfrm>
            <a:off x="1413385" y="1078992"/>
            <a:ext cx="10329881" cy="5513832"/>
          </a:xfrm>
        </p:spPr>
        <p:txBody>
          <a:bodyPr>
            <a:normAutofit/>
          </a:bodyPr>
          <a:lstStyle/>
          <a:p>
            <a:pPr marL="914400" lvl="2" indent="0" algn="r">
              <a:buNone/>
            </a:pPr>
            <a:endParaRPr lang="en-US" sz="2400" b="1" dirty="0"/>
          </a:p>
          <a:p>
            <a:pPr marL="914400" lvl="2" indent="0" algn="r">
              <a:buNone/>
            </a:pPr>
            <a:r>
              <a:rPr lang="en-US" sz="2400" dirty="0"/>
              <a:t>Use CRAFT like a checklist, one step at a time — trim, rewrite, add, format, and test — until your content is business-ready.</a:t>
            </a:r>
          </a:p>
          <a:p>
            <a:pPr marL="914400" lvl="2" indent="0" algn="r">
              <a:buNone/>
            </a:pPr>
            <a:endParaRPr lang="en-US" sz="2200" i="1" dirty="0"/>
          </a:p>
          <a:p>
            <a:pPr lvl="1">
              <a:spcBef>
                <a:spcPts val="1200"/>
              </a:spcBef>
            </a:pPr>
            <a:r>
              <a:rPr lang="en-US" sz="2200" i="1" dirty="0"/>
              <a:t>"</a:t>
            </a:r>
            <a:r>
              <a:rPr lang="en-US" sz="2200" b="1" i="1" dirty="0"/>
              <a:t>Cut</a:t>
            </a:r>
            <a:r>
              <a:rPr lang="en-US" sz="2200" i="1" dirty="0"/>
              <a:t>" Take this product description and cut it down to 50 words without losing key features.</a:t>
            </a:r>
          </a:p>
          <a:p>
            <a:pPr lvl="1">
              <a:spcBef>
                <a:spcPts val="1200"/>
              </a:spcBef>
            </a:pPr>
            <a:r>
              <a:rPr lang="en-US" sz="2200" i="1" dirty="0"/>
              <a:t>"</a:t>
            </a:r>
            <a:r>
              <a:rPr lang="en-US" sz="2200" b="1" i="1" dirty="0"/>
              <a:t>Rewrite</a:t>
            </a:r>
            <a:r>
              <a:rPr lang="en-US" sz="2200" i="1" dirty="0"/>
              <a:t>" Rewrite this email to sound more professional and less salesy.</a:t>
            </a:r>
          </a:p>
          <a:p>
            <a:pPr lvl="1">
              <a:spcBef>
                <a:spcPts val="1200"/>
              </a:spcBef>
            </a:pPr>
            <a:r>
              <a:rPr lang="en-US" sz="2200" i="1" dirty="0"/>
              <a:t>"</a:t>
            </a:r>
            <a:r>
              <a:rPr lang="en-US" sz="2200" b="1" i="1" dirty="0"/>
              <a:t>Add</a:t>
            </a:r>
            <a:r>
              <a:rPr lang="en-US" sz="2200" i="1" dirty="0"/>
              <a:t>" Add two customer testimonials to this webpage draft.</a:t>
            </a:r>
          </a:p>
          <a:p>
            <a:pPr lvl="1">
              <a:spcBef>
                <a:spcPts val="1200"/>
              </a:spcBef>
            </a:pPr>
            <a:r>
              <a:rPr lang="en-US" sz="2200" i="1" dirty="0"/>
              <a:t>"</a:t>
            </a:r>
            <a:r>
              <a:rPr lang="en-US" sz="2200" b="1" i="1" dirty="0"/>
              <a:t>Format</a:t>
            </a:r>
            <a:r>
              <a:rPr lang="en-US" sz="2200" i="1" dirty="0"/>
              <a:t>" Reformat this marketing plan into a 3-column table: Strategy | Cost | Expected Impact.</a:t>
            </a:r>
          </a:p>
          <a:p>
            <a:pPr lvl="1">
              <a:spcBef>
                <a:spcPts val="1200"/>
              </a:spcBef>
            </a:pPr>
            <a:r>
              <a:rPr lang="en-US" sz="2200" i="1" dirty="0"/>
              <a:t>"</a:t>
            </a:r>
            <a:r>
              <a:rPr lang="en-US" sz="2200" b="1" i="1" dirty="0"/>
              <a:t>Test</a:t>
            </a:r>
            <a:r>
              <a:rPr lang="en-US" sz="2200" i="1" dirty="0"/>
              <a:t>" Evaluate this return policy for clarity. Score from 1–10 and suggest 3 improvements.“</a:t>
            </a:r>
          </a:p>
        </p:txBody>
      </p:sp>
    </p:spTree>
    <p:extLst>
      <p:ext uri="{BB962C8B-B14F-4D97-AF65-F5344CB8AC3E}">
        <p14:creationId xmlns:p14="http://schemas.microsoft.com/office/powerpoint/2010/main" val="1874582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63E9A-6B08-5E95-761A-1727338D5E71}"/>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2BE30E4A-3CD7-D862-798E-B1C5B3046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5B7B64E6-EDE0-4E87-F87E-DFA0D9FA8203}"/>
              </a:ext>
            </a:extLst>
          </p:cNvPr>
          <p:cNvSpPr>
            <a:spLocks noGrp="1"/>
          </p:cNvSpPr>
          <p:nvPr>
            <p:ph type="title"/>
          </p:nvPr>
        </p:nvSpPr>
        <p:spPr/>
        <p:txBody>
          <a:bodyPr/>
          <a:lstStyle/>
          <a:p>
            <a:r>
              <a:rPr lang="en-US" b="1" dirty="0">
                <a:highlight>
                  <a:srgbClr val="FCEAD4"/>
                </a:highlight>
              </a:rPr>
              <a:t>CLEAR</a:t>
            </a:r>
            <a:r>
              <a:rPr lang="en-US" dirty="0">
                <a:highlight>
                  <a:srgbClr val="FCEAD4"/>
                </a:highlight>
              </a:rPr>
              <a:t> </a:t>
            </a:r>
            <a:r>
              <a:rPr lang="fr-FR" sz="2800" u="sng" dirty="0">
                <a:highlight>
                  <a:srgbClr val="FCEAD4"/>
                </a:highlight>
              </a:rPr>
              <a:t>C</a:t>
            </a:r>
            <a:r>
              <a:rPr lang="fr-FR" sz="2800" dirty="0">
                <a:highlight>
                  <a:srgbClr val="FCEAD4"/>
                </a:highlight>
              </a:rPr>
              <a:t>ontext, </a:t>
            </a:r>
            <a:r>
              <a:rPr lang="fr-FR" sz="2800" u="sng" dirty="0">
                <a:highlight>
                  <a:srgbClr val="FCEAD4"/>
                </a:highlight>
              </a:rPr>
              <a:t>L</a:t>
            </a:r>
            <a:r>
              <a:rPr lang="fr-FR" sz="2800" dirty="0">
                <a:highlight>
                  <a:srgbClr val="FCEAD4"/>
                </a:highlight>
              </a:rPr>
              <a:t>anguage, </a:t>
            </a:r>
            <a:r>
              <a:rPr lang="fr-FR" sz="2800" u="sng" dirty="0">
                <a:highlight>
                  <a:srgbClr val="FCEAD4"/>
                </a:highlight>
              </a:rPr>
              <a:t>E</a:t>
            </a:r>
            <a:r>
              <a:rPr lang="fr-FR" sz="2800" dirty="0">
                <a:highlight>
                  <a:srgbClr val="FCEAD4"/>
                </a:highlight>
              </a:rPr>
              <a:t>xpectation, </a:t>
            </a:r>
            <a:r>
              <a:rPr lang="fr-FR" sz="2800" u="sng" dirty="0">
                <a:highlight>
                  <a:srgbClr val="FCEAD4"/>
                </a:highlight>
              </a:rPr>
              <a:t>A</a:t>
            </a:r>
            <a:r>
              <a:rPr lang="fr-FR" sz="2800" dirty="0">
                <a:highlight>
                  <a:srgbClr val="FCEAD4"/>
                </a:highlight>
              </a:rPr>
              <a:t>udience, </a:t>
            </a:r>
            <a:r>
              <a:rPr lang="fr-FR" sz="2800" u="sng" dirty="0">
                <a:highlight>
                  <a:srgbClr val="FCEAD4"/>
                </a:highlight>
              </a:rPr>
              <a:t>R</a:t>
            </a:r>
            <a:r>
              <a:rPr lang="fr-FR" sz="2800" dirty="0">
                <a:highlight>
                  <a:srgbClr val="FCEAD4"/>
                </a:highlight>
              </a:rPr>
              <a:t>esponse</a:t>
            </a:r>
            <a:endParaRPr lang="en-US" dirty="0">
              <a:highlight>
                <a:srgbClr val="FCEAD4"/>
              </a:highlight>
            </a:endParaRPr>
          </a:p>
        </p:txBody>
      </p:sp>
      <p:sp>
        <p:nvSpPr>
          <p:cNvPr id="6" name="Content Placeholder 5">
            <a:extLst>
              <a:ext uri="{FF2B5EF4-FFF2-40B4-BE49-F238E27FC236}">
                <a16:creationId xmlns:a16="http://schemas.microsoft.com/office/drawing/2014/main" id="{8F7A3B19-72B2-5345-110C-E7395614A996}"/>
              </a:ext>
            </a:extLst>
          </p:cNvPr>
          <p:cNvSpPr>
            <a:spLocks noGrp="1"/>
          </p:cNvSpPr>
          <p:nvPr>
            <p:ph idx="1"/>
          </p:nvPr>
        </p:nvSpPr>
        <p:spPr/>
        <p:txBody>
          <a:bodyPr>
            <a:normAutofit/>
          </a:bodyPr>
          <a:lstStyle/>
          <a:p>
            <a:pPr marL="0" indent="0" algn="r">
              <a:buNone/>
            </a:pPr>
            <a:r>
              <a:rPr lang="en-US" sz="2400" dirty="0"/>
              <a:t>CLEAR is all about </a:t>
            </a:r>
            <a:r>
              <a:rPr lang="en-US" sz="2400" b="1" dirty="0"/>
              <a:t>making prompts simple and easy to understand </a:t>
            </a:r>
            <a:r>
              <a:rPr lang="en-US" sz="2400" dirty="0"/>
              <a:t>— for both the AI and your end audience.</a:t>
            </a:r>
          </a:p>
          <a:p>
            <a:pPr marL="0" indent="0">
              <a:buNone/>
            </a:pPr>
            <a:r>
              <a:rPr lang="en-US" sz="2400" b="1" dirty="0"/>
              <a:t>What makes it unique:</a:t>
            </a:r>
          </a:p>
          <a:p>
            <a:pPr lvl="1"/>
            <a:r>
              <a:rPr lang="en-US" sz="2200" dirty="0"/>
              <a:t>Emphasizes </a:t>
            </a:r>
            <a:r>
              <a:rPr lang="en-US" sz="2200" b="1" dirty="0"/>
              <a:t>plain language </a:t>
            </a:r>
            <a:r>
              <a:rPr lang="en-US" sz="2200" dirty="0"/>
              <a:t>so instructions don’t get lost in complexity.</a:t>
            </a:r>
          </a:p>
          <a:p>
            <a:pPr lvl="1"/>
            <a:r>
              <a:rPr lang="en-US" sz="2200" dirty="0"/>
              <a:t>Keeps focus on the </a:t>
            </a:r>
            <a:r>
              <a:rPr lang="en-US" sz="2200" b="1" dirty="0"/>
              <a:t>audience</a:t>
            </a:r>
            <a:r>
              <a:rPr lang="en-US" sz="2200" dirty="0"/>
              <a:t>, ensuring outputs match their reading level or needs.</a:t>
            </a:r>
          </a:p>
          <a:p>
            <a:pPr lvl="1"/>
            <a:r>
              <a:rPr lang="en-US" sz="2200" dirty="0"/>
              <a:t>Helps avoid jargon and overly technical instructions.</a:t>
            </a:r>
          </a:p>
          <a:p>
            <a:pPr marL="0" indent="0">
              <a:buNone/>
            </a:pPr>
            <a:endParaRPr lang="en-US" sz="2400" b="1" dirty="0"/>
          </a:p>
          <a:p>
            <a:pPr marL="0" indent="0">
              <a:buNone/>
            </a:pPr>
            <a:r>
              <a:rPr lang="en-US" sz="2400" b="1" dirty="0"/>
              <a:t>When to use it:</a:t>
            </a:r>
          </a:p>
          <a:p>
            <a:pPr marL="0" indent="0">
              <a:buNone/>
            </a:pPr>
            <a:r>
              <a:rPr lang="en-US" sz="2400" dirty="0"/>
              <a:t>Great for customer service replies, employee instructions, or simplifying policies and reports for non-experts.</a:t>
            </a:r>
          </a:p>
        </p:txBody>
      </p:sp>
    </p:spTree>
    <p:extLst>
      <p:ext uri="{BB962C8B-B14F-4D97-AF65-F5344CB8AC3E}">
        <p14:creationId xmlns:p14="http://schemas.microsoft.com/office/powerpoint/2010/main" val="3475465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D5298-B895-4D66-4189-2B2C44AAD5F2}"/>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546BC327-50BD-D6E2-8BC6-24BA02F5DF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E876FBF-DD3D-05BE-1757-9F46195D6511}"/>
              </a:ext>
            </a:extLst>
          </p:cNvPr>
          <p:cNvSpPr>
            <a:spLocks noGrp="1"/>
          </p:cNvSpPr>
          <p:nvPr>
            <p:ph type="title"/>
          </p:nvPr>
        </p:nvSpPr>
        <p:spPr>
          <a:xfrm>
            <a:off x="2251586" y="0"/>
            <a:ext cx="9940414" cy="943898"/>
          </a:xfrm>
        </p:spPr>
        <p:txBody>
          <a:bodyPr>
            <a:normAutofit/>
          </a:bodyPr>
          <a:lstStyle/>
          <a:p>
            <a:r>
              <a:rPr lang="en-US" dirty="0">
                <a:highlight>
                  <a:srgbClr val="FCEAD4"/>
                </a:highlight>
              </a:rPr>
              <a:t>CLEAR Framework in Business </a:t>
            </a:r>
            <a:endParaRPr lang="en-US" dirty="0"/>
          </a:p>
        </p:txBody>
      </p:sp>
      <p:sp>
        <p:nvSpPr>
          <p:cNvPr id="6" name="Content Placeholder 5">
            <a:extLst>
              <a:ext uri="{FF2B5EF4-FFF2-40B4-BE49-F238E27FC236}">
                <a16:creationId xmlns:a16="http://schemas.microsoft.com/office/drawing/2014/main" id="{FF393618-703A-47E6-5855-16F840A3F8A9}"/>
              </a:ext>
            </a:extLst>
          </p:cNvPr>
          <p:cNvSpPr>
            <a:spLocks noGrp="1"/>
          </p:cNvSpPr>
          <p:nvPr>
            <p:ph idx="1"/>
          </p:nvPr>
        </p:nvSpPr>
        <p:spPr>
          <a:xfrm>
            <a:off x="1413385" y="1078992"/>
            <a:ext cx="10329881" cy="1197864"/>
          </a:xfrm>
        </p:spPr>
        <p:txBody>
          <a:bodyPr>
            <a:normAutofit/>
          </a:bodyPr>
          <a:lstStyle/>
          <a:p>
            <a:pPr marL="914400" lvl="2" indent="0" algn="r">
              <a:buNone/>
            </a:pPr>
            <a:endParaRPr lang="en-US" sz="2400" b="1" dirty="0"/>
          </a:p>
          <a:p>
            <a:pPr marL="914400" lvl="2" indent="0" algn="r">
              <a:buNone/>
            </a:pPr>
            <a:r>
              <a:rPr lang="en-US" sz="2400" dirty="0"/>
              <a:t>These prompts show how CLEAR helps simplify communication and match the right audience.</a:t>
            </a:r>
            <a:endParaRPr lang="en-US" sz="2200" i="1" dirty="0"/>
          </a:p>
        </p:txBody>
      </p:sp>
      <p:sp>
        <p:nvSpPr>
          <p:cNvPr id="8" name="Content Placeholder 5">
            <a:extLst>
              <a:ext uri="{FF2B5EF4-FFF2-40B4-BE49-F238E27FC236}">
                <a16:creationId xmlns:a16="http://schemas.microsoft.com/office/drawing/2014/main" id="{14FA0D22-899B-1183-F3FB-3B8198423B29}"/>
              </a:ext>
            </a:extLst>
          </p:cNvPr>
          <p:cNvSpPr txBox="1">
            <a:spLocks/>
          </p:cNvSpPr>
          <p:nvPr/>
        </p:nvSpPr>
        <p:spPr>
          <a:xfrm>
            <a:off x="338328" y="2944368"/>
            <a:ext cx="5166360" cy="3794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Customer Service</a:t>
            </a:r>
          </a:p>
          <a:p>
            <a:pPr marL="0" indent="0">
              <a:buNone/>
            </a:pPr>
            <a:r>
              <a:rPr lang="en-US" sz="2200" i="1" dirty="0"/>
              <a:t>"</a:t>
            </a:r>
            <a:r>
              <a:rPr lang="en-US" sz="2200" b="1" i="1" dirty="0"/>
              <a:t>Context</a:t>
            </a:r>
            <a:r>
              <a:rPr lang="en-US" sz="2200" i="1" dirty="0"/>
              <a:t>: Customer’s order is delayed by 3 days.</a:t>
            </a:r>
          </a:p>
          <a:p>
            <a:pPr marL="0" indent="0">
              <a:buNone/>
            </a:pPr>
            <a:r>
              <a:rPr lang="en-US" sz="2200" b="1" i="1" dirty="0"/>
              <a:t>Language</a:t>
            </a:r>
            <a:r>
              <a:rPr lang="en-US" sz="2200" i="1" dirty="0"/>
              <a:t>: Plain English, no jargon.</a:t>
            </a:r>
          </a:p>
          <a:p>
            <a:pPr marL="0" indent="0">
              <a:buNone/>
            </a:pPr>
            <a:r>
              <a:rPr lang="en-US" sz="2200" b="1" i="1" dirty="0"/>
              <a:t>Expectation</a:t>
            </a:r>
            <a:r>
              <a:rPr lang="en-US" sz="2200" i="1" dirty="0"/>
              <a:t>: Keep it under 100 words.</a:t>
            </a:r>
          </a:p>
          <a:p>
            <a:pPr marL="0" indent="0">
              <a:buNone/>
            </a:pPr>
            <a:r>
              <a:rPr lang="en-US" sz="2200" b="1" i="1" dirty="0"/>
              <a:t>Audience</a:t>
            </a:r>
            <a:r>
              <a:rPr lang="en-US" sz="2200" i="1" dirty="0"/>
              <a:t>: Online shopper.</a:t>
            </a:r>
          </a:p>
          <a:p>
            <a:pPr marL="0" indent="0">
              <a:buNone/>
            </a:pPr>
            <a:r>
              <a:rPr lang="en-US" sz="2200" b="1" i="1" dirty="0"/>
              <a:t>Response</a:t>
            </a:r>
            <a:r>
              <a:rPr lang="en-US" sz="2200" i="1" dirty="0"/>
              <a:t>: Draft an apology email that reassures and explains next steps."</a:t>
            </a:r>
          </a:p>
        </p:txBody>
      </p:sp>
      <p:sp>
        <p:nvSpPr>
          <p:cNvPr id="9" name="Content Placeholder 5">
            <a:extLst>
              <a:ext uri="{FF2B5EF4-FFF2-40B4-BE49-F238E27FC236}">
                <a16:creationId xmlns:a16="http://schemas.microsoft.com/office/drawing/2014/main" id="{4EBBD529-5B9A-0FF4-3B8B-C5D556B79D75}"/>
              </a:ext>
            </a:extLst>
          </p:cNvPr>
          <p:cNvSpPr txBox="1">
            <a:spLocks/>
          </p:cNvSpPr>
          <p:nvPr/>
        </p:nvSpPr>
        <p:spPr>
          <a:xfrm>
            <a:off x="5742432" y="2944368"/>
            <a:ext cx="6000834" cy="3794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Employee Instructions</a:t>
            </a:r>
          </a:p>
          <a:p>
            <a:pPr marL="0" indent="0">
              <a:buNone/>
            </a:pPr>
            <a:r>
              <a:rPr lang="en-US" sz="2200" i="1" dirty="0"/>
              <a:t>"</a:t>
            </a:r>
            <a:r>
              <a:rPr lang="en-US" sz="2200" b="1" i="1" dirty="0"/>
              <a:t>Context</a:t>
            </a:r>
            <a:r>
              <a:rPr lang="en-US" sz="2200" i="1" dirty="0"/>
              <a:t>: A retail store is updating its closing procedures.</a:t>
            </a:r>
          </a:p>
          <a:p>
            <a:pPr marL="0" indent="0">
              <a:buNone/>
            </a:pPr>
            <a:r>
              <a:rPr lang="en-US" sz="2200" b="1" i="1" dirty="0"/>
              <a:t>Language</a:t>
            </a:r>
            <a:r>
              <a:rPr lang="en-US" sz="2200" i="1" dirty="0"/>
              <a:t>: Step-by-step, simple instructions.</a:t>
            </a:r>
          </a:p>
          <a:p>
            <a:pPr marL="0" indent="0">
              <a:buNone/>
            </a:pPr>
            <a:r>
              <a:rPr lang="en-US" sz="2200" b="1" i="1" dirty="0"/>
              <a:t>Expectation</a:t>
            </a:r>
            <a:r>
              <a:rPr lang="en-US" sz="2200" i="1" dirty="0"/>
              <a:t>: Easy for a new hire to follow.</a:t>
            </a:r>
          </a:p>
          <a:p>
            <a:pPr marL="0" indent="0">
              <a:buNone/>
            </a:pPr>
            <a:r>
              <a:rPr lang="en-US" sz="2200" b="1" i="1" dirty="0"/>
              <a:t>Audience</a:t>
            </a:r>
            <a:r>
              <a:rPr lang="en-US" sz="2200" i="1" dirty="0"/>
              <a:t>: Part-time employees.</a:t>
            </a:r>
          </a:p>
          <a:p>
            <a:pPr marL="0" indent="0">
              <a:buNone/>
            </a:pPr>
            <a:r>
              <a:rPr lang="en-US" sz="2200" b="1" i="1" dirty="0"/>
              <a:t>Response</a:t>
            </a:r>
            <a:r>
              <a:rPr lang="en-US" sz="2200" i="1" dirty="0"/>
              <a:t>: Write a 6-step checklist with short sentences."</a:t>
            </a:r>
          </a:p>
        </p:txBody>
      </p:sp>
    </p:spTree>
    <p:extLst>
      <p:ext uri="{BB962C8B-B14F-4D97-AF65-F5344CB8AC3E}">
        <p14:creationId xmlns:p14="http://schemas.microsoft.com/office/powerpoint/2010/main" val="2767332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CF973-6C14-5466-C89C-FD30DE588247}"/>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4AC2F36C-7D29-5A34-94B3-F7E275011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F8F02689-7452-A278-0E0C-DCC2A9F5D33D}"/>
              </a:ext>
            </a:extLst>
          </p:cNvPr>
          <p:cNvSpPr>
            <a:spLocks noGrp="1"/>
          </p:cNvSpPr>
          <p:nvPr>
            <p:ph type="title"/>
          </p:nvPr>
        </p:nvSpPr>
        <p:spPr/>
        <p:txBody>
          <a:bodyPr/>
          <a:lstStyle/>
          <a:p>
            <a:r>
              <a:rPr lang="en-US" b="1" dirty="0">
                <a:highlight>
                  <a:srgbClr val="FCEAD4"/>
                </a:highlight>
              </a:rPr>
              <a:t>PAIR</a:t>
            </a:r>
            <a:r>
              <a:rPr lang="en-US" dirty="0">
                <a:highlight>
                  <a:srgbClr val="FCEAD4"/>
                </a:highlight>
              </a:rPr>
              <a:t> </a:t>
            </a:r>
            <a:r>
              <a:rPr lang="en-US" sz="2800" u="sng" dirty="0">
                <a:highlight>
                  <a:srgbClr val="FCEAD4"/>
                </a:highlight>
              </a:rPr>
              <a:t>P</a:t>
            </a:r>
            <a:r>
              <a:rPr lang="en-US" sz="2800" dirty="0">
                <a:highlight>
                  <a:srgbClr val="FCEAD4"/>
                </a:highlight>
              </a:rPr>
              <a:t>ersona, </a:t>
            </a:r>
            <a:r>
              <a:rPr lang="en-US" sz="2800" u="sng" dirty="0">
                <a:highlight>
                  <a:srgbClr val="FCEAD4"/>
                </a:highlight>
              </a:rPr>
              <a:t>A</a:t>
            </a:r>
            <a:r>
              <a:rPr lang="en-US" sz="2800" dirty="0">
                <a:highlight>
                  <a:srgbClr val="FCEAD4"/>
                </a:highlight>
              </a:rPr>
              <a:t>ction, </a:t>
            </a:r>
            <a:r>
              <a:rPr lang="en-US" sz="2800" u="sng" dirty="0">
                <a:highlight>
                  <a:srgbClr val="FCEAD4"/>
                </a:highlight>
              </a:rPr>
              <a:t>I</a:t>
            </a:r>
            <a:r>
              <a:rPr lang="en-US" sz="2800" dirty="0">
                <a:highlight>
                  <a:srgbClr val="FCEAD4"/>
                </a:highlight>
              </a:rPr>
              <a:t>nput, </a:t>
            </a:r>
            <a:r>
              <a:rPr lang="en-US" sz="2800" u="sng" dirty="0">
                <a:highlight>
                  <a:srgbClr val="FCEAD4"/>
                </a:highlight>
              </a:rPr>
              <a:t>R</a:t>
            </a:r>
            <a:r>
              <a:rPr lang="en-US" sz="2800" dirty="0">
                <a:highlight>
                  <a:srgbClr val="FCEAD4"/>
                </a:highlight>
              </a:rPr>
              <a:t>esponse</a:t>
            </a:r>
            <a:endParaRPr lang="en-US" dirty="0">
              <a:highlight>
                <a:srgbClr val="FCEAD4"/>
              </a:highlight>
            </a:endParaRPr>
          </a:p>
        </p:txBody>
      </p:sp>
      <p:sp>
        <p:nvSpPr>
          <p:cNvPr id="6" name="Content Placeholder 5">
            <a:extLst>
              <a:ext uri="{FF2B5EF4-FFF2-40B4-BE49-F238E27FC236}">
                <a16:creationId xmlns:a16="http://schemas.microsoft.com/office/drawing/2014/main" id="{0AEEDDF9-3D41-F606-3590-77960183DFAF}"/>
              </a:ext>
            </a:extLst>
          </p:cNvPr>
          <p:cNvSpPr>
            <a:spLocks noGrp="1"/>
          </p:cNvSpPr>
          <p:nvPr>
            <p:ph idx="1"/>
          </p:nvPr>
        </p:nvSpPr>
        <p:spPr/>
        <p:txBody>
          <a:bodyPr>
            <a:normAutofit lnSpcReduction="10000"/>
          </a:bodyPr>
          <a:lstStyle/>
          <a:p>
            <a:pPr marL="0" indent="0" algn="r">
              <a:buNone/>
            </a:pPr>
            <a:r>
              <a:rPr lang="en-US" sz="2400" dirty="0"/>
              <a:t>PAIR helps you design prompts that </a:t>
            </a:r>
            <a:r>
              <a:rPr lang="en-US" sz="2400" b="1" dirty="0"/>
              <a:t>shift perspective </a:t>
            </a:r>
            <a:r>
              <a:rPr lang="en-US" sz="2400" dirty="0"/>
              <a:t>by assigning a clear role or persona, defining the action, and controlling how the AI responds.</a:t>
            </a:r>
          </a:p>
          <a:p>
            <a:pPr marL="0" indent="0">
              <a:buNone/>
            </a:pPr>
            <a:r>
              <a:rPr lang="en-US" sz="2400" b="1" dirty="0"/>
              <a:t>What makes it unique:</a:t>
            </a:r>
          </a:p>
          <a:p>
            <a:pPr lvl="1"/>
            <a:r>
              <a:rPr lang="en-US" sz="2200" dirty="0"/>
              <a:t>Centers around </a:t>
            </a:r>
            <a:r>
              <a:rPr lang="en-US" sz="2200" b="1" dirty="0"/>
              <a:t>persona</a:t>
            </a:r>
            <a:r>
              <a:rPr lang="en-US" sz="2200" dirty="0"/>
              <a:t> — lets you frame the AI’s viewpoint (customer, manager, expert).</a:t>
            </a:r>
          </a:p>
          <a:p>
            <a:pPr lvl="1"/>
            <a:r>
              <a:rPr lang="en-US" sz="2200" dirty="0"/>
              <a:t>Clarifies the </a:t>
            </a:r>
            <a:r>
              <a:rPr lang="en-US" sz="2200" b="1" dirty="0"/>
              <a:t>action</a:t>
            </a:r>
            <a:r>
              <a:rPr lang="en-US" sz="2200" dirty="0"/>
              <a:t> to be taken — write, analyze, suggest, simulate, etc.</a:t>
            </a:r>
          </a:p>
          <a:p>
            <a:pPr lvl="1"/>
            <a:r>
              <a:rPr lang="en-US" sz="2200" dirty="0"/>
              <a:t>Keeps prompts grounded in </a:t>
            </a:r>
            <a:r>
              <a:rPr lang="en-US" sz="2200" b="1" dirty="0"/>
              <a:t>real inputs </a:t>
            </a:r>
            <a:r>
              <a:rPr lang="en-US" sz="2200" dirty="0"/>
              <a:t>(data, scenarios, or examples).</a:t>
            </a:r>
          </a:p>
          <a:p>
            <a:pPr lvl="1"/>
            <a:r>
              <a:rPr lang="en-US" sz="2200" dirty="0"/>
              <a:t>Defines the </a:t>
            </a:r>
            <a:r>
              <a:rPr lang="en-US" sz="2200" b="1" dirty="0"/>
              <a:t>response format</a:t>
            </a:r>
            <a:r>
              <a:rPr lang="en-US" sz="2200" dirty="0"/>
              <a:t>, so results are consistent and useful.</a:t>
            </a:r>
          </a:p>
          <a:p>
            <a:pPr marL="0" indent="0">
              <a:buNone/>
            </a:pPr>
            <a:endParaRPr lang="en-US" sz="2400" b="1" dirty="0"/>
          </a:p>
          <a:p>
            <a:pPr marL="0" indent="0">
              <a:buNone/>
            </a:pPr>
            <a:r>
              <a:rPr lang="en-US" sz="2400" b="1" dirty="0"/>
              <a:t>When to use it:</a:t>
            </a:r>
          </a:p>
          <a:p>
            <a:pPr marL="0" indent="0">
              <a:buNone/>
            </a:pPr>
            <a:r>
              <a:rPr lang="en-US" sz="2400" dirty="0"/>
              <a:t>Perfect for role-playing, simulations, customer interactions, staff training, or anytime you want AI to respond as someone.</a:t>
            </a:r>
          </a:p>
        </p:txBody>
      </p:sp>
    </p:spTree>
    <p:extLst>
      <p:ext uri="{BB962C8B-B14F-4D97-AF65-F5344CB8AC3E}">
        <p14:creationId xmlns:p14="http://schemas.microsoft.com/office/powerpoint/2010/main" val="816915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4127-261E-3E23-3639-59A789544C10}"/>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CF5D2074-6DB5-EC89-ED25-09F393D377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EA381F0-A076-DCFB-D771-B542131F780C}"/>
              </a:ext>
            </a:extLst>
          </p:cNvPr>
          <p:cNvSpPr>
            <a:spLocks noGrp="1"/>
          </p:cNvSpPr>
          <p:nvPr>
            <p:ph type="title"/>
          </p:nvPr>
        </p:nvSpPr>
        <p:spPr>
          <a:xfrm>
            <a:off x="2251586" y="0"/>
            <a:ext cx="9940414" cy="943898"/>
          </a:xfrm>
        </p:spPr>
        <p:txBody>
          <a:bodyPr>
            <a:normAutofit/>
          </a:bodyPr>
          <a:lstStyle/>
          <a:p>
            <a:r>
              <a:rPr lang="en-US" dirty="0">
                <a:highlight>
                  <a:srgbClr val="FCEAD4"/>
                </a:highlight>
              </a:rPr>
              <a:t>PAIR Framework in Business </a:t>
            </a:r>
            <a:endParaRPr lang="en-US" dirty="0"/>
          </a:p>
        </p:txBody>
      </p:sp>
      <p:sp>
        <p:nvSpPr>
          <p:cNvPr id="6" name="Content Placeholder 5">
            <a:extLst>
              <a:ext uri="{FF2B5EF4-FFF2-40B4-BE49-F238E27FC236}">
                <a16:creationId xmlns:a16="http://schemas.microsoft.com/office/drawing/2014/main" id="{868F9DF8-CA23-8B51-C14A-329A46720CB6}"/>
              </a:ext>
            </a:extLst>
          </p:cNvPr>
          <p:cNvSpPr>
            <a:spLocks noGrp="1"/>
          </p:cNvSpPr>
          <p:nvPr>
            <p:ph idx="1"/>
          </p:nvPr>
        </p:nvSpPr>
        <p:spPr>
          <a:xfrm>
            <a:off x="1413385" y="1078992"/>
            <a:ext cx="10329881" cy="1197864"/>
          </a:xfrm>
        </p:spPr>
        <p:txBody>
          <a:bodyPr>
            <a:normAutofit/>
          </a:bodyPr>
          <a:lstStyle/>
          <a:p>
            <a:pPr marL="914400" lvl="2" indent="0" algn="r">
              <a:buNone/>
            </a:pPr>
            <a:endParaRPr lang="en-US" sz="2400" b="1" dirty="0"/>
          </a:p>
          <a:p>
            <a:pPr marL="914400" lvl="2" indent="0" algn="r">
              <a:buNone/>
            </a:pPr>
            <a:r>
              <a:rPr lang="en-US" sz="2400" dirty="0"/>
              <a:t>These prompts use PAIR to assign a role, clarify the action, and define what kind of response you want.</a:t>
            </a:r>
            <a:endParaRPr lang="en-US" sz="2200" i="1" dirty="0"/>
          </a:p>
        </p:txBody>
      </p:sp>
      <p:sp>
        <p:nvSpPr>
          <p:cNvPr id="8" name="Content Placeholder 5">
            <a:extLst>
              <a:ext uri="{FF2B5EF4-FFF2-40B4-BE49-F238E27FC236}">
                <a16:creationId xmlns:a16="http://schemas.microsoft.com/office/drawing/2014/main" id="{58607784-DCB5-D573-2476-C261CA6FB712}"/>
              </a:ext>
            </a:extLst>
          </p:cNvPr>
          <p:cNvSpPr txBox="1">
            <a:spLocks/>
          </p:cNvSpPr>
          <p:nvPr/>
        </p:nvSpPr>
        <p:spPr>
          <a:xfrm>
            <a:off x="338328" y="2944368"/>
            <a:ext cx="5166360" cy="3794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Customer Perspective</a:t>
            </a:r>
          </a:p>
          <a:p>
            <a:pPr marL="0" indent="0">
              <a:buNone/>
            </a:pPr>
            <a:r>
              <a:rPr lang="en-US" sz="2200" i="1" dirty="0"/>
              <a:t>"</a:t>
            </a:r>
            <a:r>
              <a:rPr lang="en-US" sz="2200" b="1" i="1" dirty="0"/>
              <a:t>Persona</a:t>
            </a:r>
            <a:r>
              <a:rPr lang="en-US" sz="2200" i="1" dirty="0"/>
              <a:t>: Act as a first-time customer at our boutique.</a:t>
            </a:r>
          </a:p>
          <a:p>
            <a:pPr marL="0" indent="0">
              <a:buNone/>
            </a:pPr>
            <a:r>
              <a:rPr lang="en-US" sz="2200" b="1" i="1" dirty="0"/>
              <a:t>Action</a:t>
            </a:r>
            <a:r>
              <a:rPr lang="en-US" sz="2200" i="1" dirty="0"/>
              <a:t>: Evaluate the shopping experience from entry to checkout.</a:t>
            </a:r>
          </a:p>
          <a:p>
            <a:pPr marL="0" indent="0">
              <a:buNone/>
            </a:pPr>
            <a:r>
              <a:rPr lang="en-US" sz="2200" b="1" i="1" dirty="0"/>
              <a:t>Input</a:t>
            </a:r>
            <a:r>
              <a:rPr lang="en-US" sz="2200" i="1" dirty="0"/>
              <a:t>: We offer personalized service and local artisan products.</a:t>
            </a:r>
          </a:p>
          <a:p>
            <a:pPr marL="0" indent="0">
              <a:buNone/>
            </a:pPr>
            <a:r>
              <a:rPr lang="en-US" sz="2200" b="1" i="1" dirty="0"/>
              <a:t>Response</a:t>
            </a:r>
            <a:r>
              <a:rPr lang="en-US" sz="2200" i="1" dirty="0"/>
              <a:t>: List 3 positives and 3 improvement areas in bullet points."</a:t>
            </a:r>
          </a:p>
        </p:txBody>
      </p:sp>
      <p:sp>
        <p:nvSpPr>
          <p:cNvPr id="9" name="Content Placeholder 5">
            <a:extLst>
              <a:ext uri="{FF2B5EF4-FFF2-40B4-BE49-F238E27FC236}">
                <a16:creationId xmlns:a16="http://schemas.microsoft.com/office/drawing/2014/main" id="{3262B71A-22AF-5827-A00B-220C14203031}"/>
              </a:ext>
            </a:extLst>
          </p:cNvPr>
          <p:cNvSpPr txBox="1">
            <a:spLocks/>
          </p:cNvSpPr>
          <p:nvPr/>
        </p:nvSpPr>
        <p:spPr>
          <a:xfrm>
            <a:off x="5742432" y="2944368"/>
            <a:ext cx="6111240" cy="3794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Employee Training Simulation</a:t>
            </a:r>
          </a:p>
          <a:p>
            <a:pPr marL="0" indent="0">
              <a:buNone/>
            </a:pPr>
            <a:r>
              <a:rPr lang="en-US" sz="2200" i="1" dirty="0"/>
              <a:t>"</a:t>
            </a:r>
            <a:r>
              <a:rPr lang="en-US" sz="2200" b="1" i="1" dirty="0"/>
              <a:t>Persona</a:t>
            </a:r>
            <a:r>
              <a:rPr lang="en-US" sz="2200" i="1" dirty="0"/>
              <a:t>: You are a new employee at a hardware store.</a:t>
            </a:r>
          </a:p>
          <a:p>
            <a:pPr marL="0" indent="0">
              <a:buNone/>
            </a:pPr>
            <a:r>
              <a:rPr lang="en-US" sz="2200" b="1" i="1" dirty="0"/>
              <a:t>Action</a:t>
            </a:r>
            <a:r>
              <a:rPr lang="en-US" sz="2200" i="1" dirty="0"/>
              <a:t>: Handle a customer who’s upset about a defective tool.</a:t>
            </a:r>
          </a:p>
          <a:p>
            <a:pPr marL="0" indent="0">
              <a:buNone/>
            </a:pPr>
            <a:r>
              <a:rPr lang="en-US" sz="2200" b="1" i="1" dirty="0"/>
              <a:t>Input</a:t>
            </a:r>
            <a:r>
              <a:rPr lang="en-US" sz="2200" i="1" dirty="0"/>
              <a:t>: Customer insists it broke after 2 days of use.</a:t>
            </a:r>
          </a:p>
          <a:p>
            <a:pPr marL="0" indent="0">
              <a:buNone/>
            </a:pPr>
            <a:r>
              <a:rPr lang="en-US" sz="2200" b="1" i="1" dirty="0"/>
              <a:t>Response</a:t>
            </a:r>
            <a:r>
              <a:rPr lang="en-US" sz="2200" i="1" dirty="0"/>
              <a:t>: Write a short, realistic conversation showing empathy and problem-solving."</a:t>
            </a:r>
          </a:p>
        </p:txBody>
      </p:sp>
    </p:spTree>
    <p:extLst>
      <p:ext uri="{BB962C8B-B14F-4D97-AF65-F5344CB8AC3E}">
        <p14:creationId xmlns:p14="http://schemas.microsoft.com/office/powerpoint/2010/main" val="1337253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A73F9-FA89-3B98-20F3-EFE397BC963A}"/>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8F595388-9570-C725-9B2D-6120F6A56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0548DFFA-0C47-3B2F-18E8-62ADE53DC5A2}"/>
              </a:ext>
            </a:extLst>
          </p:cNvPr>
          <p:cNvSpPr>
            <a:spLocks noGrp="1"/>
          </p:cNvSpPr>
          <p:nvPr>
            <p:ph type="title"/>
          </p:nvPr>
        </p:nvSpPr>
        <p:spPr/>
        <p:txBody>
          <a:bodyPr/>
          <a:lstStyle/>
          <a:p>
            <a:r>
              <a:rPr lang="en-US" b="1" dirty="0">
                <a:highlight>
                  <a:srgbClr val="FCEAD4"/>
                </a:highlight>
              </a:rPr>
              <a:t>ICED</a:t>
            </a:r>
            <a:r>
              <a:rPr lang="en-US" dirty="0">
                <a:highlight>
                  <a:srgbClr val="FCEAD4"/>
                </a:highlight>
              </a:rPr>
              <a:t> </a:t>
            </a:r>
            <a:r>
              <a:rPr lang="en-US" sz="2800" u="sng" dirty="0">
                <a:highlight>
                  <a:srgbClr val="FCEAD4"/>
                </a:highlight>
              </a:rPr>
              <a:t>I</a:t>
            </a:r>
            <a:r>
              <a:rPr lang="en-US" sz="2800" dirty="0">
                <a:highlight>
                  <a:srgbClr val="FCEAD4"/>
                </a:highlight>
              </a:rPr>
              <a:t>ntent, </a:t>
            </a:r>
            <a:r>
              <a:rPr lang="en-US" sz="2800" u="sng" dirty="0">
                <a:highlight>
                  <a:srgbClr val="FCEAD4"/>
                </a:highlight>
              </a:rPr>
              <a:t>C</a:t>
            </a:r>
            <a:r>
              <a:rPr lang="en-US" sz="2800" dirty="0">
                <a:highlight>
                  <a:srgbClr val="FCEAD4"/>
                </a:highlight>
              </a:rPr>
              <a:t>ontext, </a:t>
            </a:r>
            <a:r>
              <a:rPr lang="en-US" sz="2800" u="sng" dirty="0">
                <a:highlight>
                  <a:srgbClr val="FCEAD4"/>
                </a:highlight>
              </a:rPr>
              <a:t>E</a:t>
            </a:r>
            <a:r>
              <a:rPr lang="en-US" sz="2800" dirty="0">
                <a:highlight>
                  <a:srgbClr val="FCEAD4"/>
                </a:highlight>
              </a:rPr>
              <a:t>xample, </a:t>
            </a:r>
            <a:r>
              <a:rPr lang="en-US" sz="2800" u="sng" dirty="0">
                <a:highlight>
                  <a:srgbClr val="FCEAD4"/>
                </a:highlight>
              </a:rPr>
              <a:t>D</a:t>
            </a:r>
            <a:r>
              <a:rPr lang="en-US" sz="2800" dirty="0">
                <a:highlight>
                  <a:srgbClr val="FCEAD4"/>
                </a:highlight>
              </a:rPr>
              <a:t>irection</a:t>
            </a:r>
            <a:endParaRPr lang="en-US" dirty="0">
              <a:highlight>
                <a:srgbClr val="FCEAD4"/>
              </a:highlight>
            </a:endParaRPr>
          </a:p>
        </p:txBody>
      </p:sp>
      <p:sp>
        <p:nvSpPr>
          <p:cNvPr id="6" name="Content Placeholder 5">
            <a:extLst>
              <a:ext uri="{FF2B5EF4-FFF2-40B4-BE49-F238E27FC236}">
                <a16:creationId xmlns:a16="http://schemas.microsoft.com/office/drawing/2014/main" id="{3A33106F-9562-55BC-C1E7-7BDFC7A99C38}"/>
              </a:ext>
            </a:extLst>
          </p:cNvPr>
          <p:cNvSpPr>
            <a:spLocks noGrp="1"/>
          </p:cNvSpPr>
          <p:nvPr>
            <p:ph idx="1"/>
          </p:nvPr>
        </p:nvSpPr>
        <p:spPr/>
        <p:txBody>
          <a:bodyPr>
            <a:normAutofit lnSpcReduction="10000"/>
          </a:bodyPr>
          <a:lstStyle/>
          <a:p>
            <a:pPr marL="0" indent="0" algn="r">
              <a:buNone/>
            </a:pPr>
            <a:r>
              <a:rPr lang="en-US" sz="2400" dirty="0"/>
              <a:t>ICED helps you build precise prompts by defining </a:t>
            </a:r>
            <a:r>
              <a:rPr lang="en-US" sz="2400" i="1" u="sng" dirty="0"/>
              <a:t>why</a:t>
            </a:r>
            <a:r>
              <a:rPr lang="en-US" sz="2400" dirty="0"/>
              <a:t> you’re asking, </a:t>
            </a:r>
            <a:r>
              <a:rPr lang="en-US" sz="2400" i="1" u="sng" dirty="0"/>
              <a:t>what</a:t>
            </a:r>
            <a:r>
              <a:rPr lang="en-US" sz="2400" dirty="0"/>
              <a:t> the AI needs to know, and </a:t>
            </a:r>
            <a:r>
              <a:rPr lang="en-US" sz="2400" i="1" u="sng" dirty="0"/>
              <a:t>how</a:t>
            </a:r>
            <a:r>
              <a:rPr lang="en-US" sz="2400" dirty="0"/>
              <a:t> you want it to respond.</a:t>
            </a:r>
          </a:p>
          <a:p>
            <a:pPr marL="0" indent="0">
              <a:buNone/>
            </a:pPr>
            <a:r>
              <a:rPr lang="en-US" sz="2400" b="1" dirty="0"/>
              <a:t>What makes it unique:</a:t>
            </a:r>
          </a:p>
          <a:p>
            <a:pPr lvl="1"/>
            <a:r>
              <a:rPr lang="en-US" sz="2200" dirty="0"/>
              <a:t>Starts with </a:t>
            </a:r>
            <a:r>
              <a:rPr lang="en-US" sz="2200" b="1" dirty="0"/>
              <a:t>Intent</a:t>
            </a:r>
            <a:r>
              <a:rPr lang="en-US" sz="2200" dirty="0"/>
              <a:t>, clarifying the goal or reason behind the prompt.</a:t>
            </a:r>
          </a:p>
          <a:p>
            <a:pPr lvl="1"/>
            <a:r>
              <a:rPr lang="en-US" sz="2200" dirty="0"/>
              <a:t>Adds </a:t>
            </a:r>
            <a:r>
              <a:rPr lang="en-US" sz="2200" b="1" dirty="0"/>
              <a:t>Context</a:t>
            </a:r>
            <a:r>
              <a:rPr lang="en-US" sz="2200" dirty="0"/>
              <a:t> so AI understands the situation or background.</a:t>
            </a:r>
          </a:p>
          <a:p>
            <a:pPr lvl="1"/>
            <a:r>
              <a:rPr lang="en-US" sz="2200" dirty="0"/>
              <a:t>Strengthens learning with an </a:t>
            </a:r>
            <a:r>
              <a:rPr lang="en-US" sz="2200" b="1" dirty="0"/>
              <a:t>Example</a:t>
            </a:r>
            <a:r>
              <a:rPr lang="en-US" sz="2200" dirty="0"/>
              <a:t> to guide style or output.</a:t>
            </a:r>
          </a:p>
          <a:p>
            <a:pPr lvl="1"/>
            <a:r>
              <a:rPr lang="en-US" sz="2200" dirty="0"/>
              <a:t>Ends with </a:t>
            </a:r>
            <a:r>
              <a:rPr lang="en-US" sz="2200" b="1" dirty="0"/>
              <a:t>Direction</a:t>
            </a:r>
            <a:r>
              <a:rPr lang="en-US" sz="2200" dirty="0"/>
              <a:t>, telling AI what format or tone to use.</a:t>
            </a:r>
          </a:p>
          <a:p>
            <a:pPr marL="0" indent="0">
              <a:buNone/>
            </a:pPr>
            <a:endParaRPr lang="en-US" sz="2400" b="1" dirty="0"/>
          </a:p>
          <a:p>
            <a:pPr marL="0" indent="0">
              <a:buNone/>
            </a:pPr>
            <a:r>
              <a:rPr lang="en-US" sz="2400" b="1" dirty="0"/>
              <a:t>When to use it:</a:t>
            </a:r>
          </a:p>
          <a:p>
            <a:pPr marL="0" indent="0">
              <a:buNone/>
            </a:pPr>
            <a:r>
              <a:rPr lang="en-US" sz="2400" dirty="0"/>
              <a:t>Ideal for training AI on niche business tasks, delegating specific workflows, or preparing to build custom GPTs.</a:t>
            </a:r>
          </a:p>
        </p:txBody>
      </p:sp>
    </p:spTree>
    <p:extLst>
      <p:ext uri="{BB962C8B-B14F-4D97-AF65-F5344CB8AC3E}">
        <p14:creationId xmlns:p14="http://schemas.microsoft.com/office/powerpoint/2010/main" val="188939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1DC71-EEEC-8718-8D83-205C44B33DFD}"/>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25DE53EA-20D5-7D8F-8014-9C24480E2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3086D1F-F1DE-F121-1C53-400250C1F0D1}"/>
              </a:ext>
            </a:extLst>
          </p:cNvPr>
          <p:cNvSpPr>
            <a:spLocks noGrp="1"/>
          </p:cNvSpPr>
          <p:nvPr>
            <p:ph type="title"/>
          </p:nvPr>
        </p:nvSpPr>
        <p:spPr>
          <a:xfrm>
            <a:off x="2251586" y="0"/>
            <a:ext cx="9940414" cy="943898"/>
          </a:xfrm>
        </p:spPr>
        <p:txBody>
          <a:bodyPr>
            <a:normAutofit/>
          </a:bodyPr>
          <a:lstStyle/>
          <a:p>
            <a:r>
              <a:rPr lang="en-US" dirty="0">
                <a:highlight>
                  <a:srgbClr val="FCEAD4"/>
                </a:highlight>
              </a:rPr>
              <a:t>ICED Framework in Business </a:t>
            </a:r>
            <a:endParaRPr lang="en-US" dirty="0"/>
          </a:p>
        </p:txBody>
      </p:sp>
      <p:sp>
        <p:nvSpPr>
          <p:cNvPr id="6" name="Content Placeholder 5">
            <a:extLst>
              <a:ext uri="{FF2B5EF4-FFF2-40B4-BE49-F238E27FC236}">
                <a16:creationId xmlns:a16="http://schemas.microsoft.com/office/drawing/2014/main" id="{DB5D52F1-8E8A-829E-ABFB-C04B27ECAC41}"/>
              </a:ext>
            </a:extLst>
          </p:cNvPr>
          <p:cNvSpPr>
            <a:spLocks noGrp="1"/>
          </p:cNvSpPr>
          <p:nvPr>
            <p:ph idx="1"/>
          </p:nvPr>
        </p:nvSpPr>
        <p:spPr>
          <a:xfrm>
            <a:off x="1413385" y="1078992"/>
            <a:ext cx="10329881" cy="1197864"/>
          </a:xfrm>
        </p:spPr>
        <p:txBody>
          <a:bodyPr>
            <a:normAutofit/>
          </a:bodyPr>
          <a:lstStyle/>
          <a:p>
            <a:pPr marL="914400" lvl="2" indent="0" algn="r">
              <a:buNone/>
            </a:pPr>
            <a:endParaRPr lang="en-US" sz="2400" b="1" dirty="0"/>
          </a:p>
          <a:p>
            <a:pPr marL="914400" lvl="2" indent="0" algn="r">
              <a:buNone/>
            </a:pPr>
            <a:r>
              <a:rPr lang="en-US" sz="2400" dirty="0"/>
              <a:t>This example shows how ICED creates structure and clarity for a specialized business task.</a:t>
            </a:r>
            <a:endParaRPr lang="en-US" sz="2200" i="1" dirty="0"/>
          </a:p>
        </p:txBody>
      </p:sp>
      <p:sp>
        <p:nvSpPr>
          <p:cNvPr id="8" name="Content Placeholder 5">
            <a:extLst>
              <a:ext uri="{FF2B5EF4-FFF2-40B4-BE49-F238E27FC236}">
                <a16:creationId xmlns:a16="http://schemas.microsoft.com/office/drawing/2014/main" id="{1907574B-BB05-1E40-6BEC-E5C10BFAA2BB}"/>
              </a:ext>
            </a:extLst>
          </p:cNvPr>
          <p:cNvSpPr txBox="1">
            <a:spLocks/>
          </p:cNvSpPr>
          <p:nvPr/>
        </p:nvSpPr>
        <p:spPr>
          <a:xfrm>
            <a:off x="338328" y="2606040"/>
            <a:ext cx="11404938" cy="413308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Quarterly Client Report for a Marketing Agency</a:t>
            </a:r>
          </a:p>
          <a:p>
            <a:pPr marL="0" indent="0">
              <a:buNone/>
            </a:pPr>
            <a:r>
              <a:rPr lang="en-US" sz="2200" i="1" dirty="0"/>
              <a:t>"</a:t>
            </a:r>
            <a:r>
              <a:rPr lang="en-US" sz="2200" b="1" i="1" dirty="0"/>
              <a:t>Intent</a:t>
            </a:r>
            <a:r>
              <a:rPr lang="en-US" sz="2200" i="1" dirty="0"/>
              <a:t>: Create a clear, professional summary report for a marketing client that highlights campaign results, key metrics, and next steps.</a:t>
            </a:r>
          </a:p>
          <a:p>
            <a:pPr marL="0" indent="0">
              <a:buNone/>
            </a:pPr>
            <a:r>
              <a:rPr lang="en-US" sz="2200" b="1" i="1" dirty="0"/>
              <a:t>Context</a:t>
            </a:r>
            <a:r>
              <a:rPr lang="en-US" sz="2200" i="1" dirty="0"/>
              <a:t>: Our agency manages digital ads for a local restaurant chain. This quarter’s data includes a 25% increase in web traffic, 10% rise in reservations, and 3 new social campaigns. The client is busy and prefers concise summaries over technical detail.</a:t>
            </a:r>
          </a:p>
          <a:p>
            <a:pPr marL="0" indent="0">
              <a:buNone/>
            </a:pPr>
            <a:r>
              <a:rPr lang="en-US" sz="2200" b="1" i="1" dirty="0"/>
              <a:t>Example</a:t>
            </a:r>
            <a:r>
              <a:rPr lang="en-US" sz="2200" i="1" dirty="0"/>
              <a:t>: Here’s an excerpt from last quarter’s report for reference: “We focused on brand awareness in Q2. The social ad campaign reached 85,000 local users and drove 2,400 new clicks to the website.”</a:t>
            </a:r>
          </a:p>
          <a:p>
            <a:pPr marL="0" indent="0">
              <a:buNone/>
            </a:pPr>
            <a:r>
              <a:rPr lang="en-US" sz="2200" b="1" i="1" dirty="0"/>
              <a:t>Direction</a:t>
            </a:r>
            <a:r>
              <a:rPr lang="en-US" sz="2200" i="1" dirty="0"/>
              <a:t>: Write a new summary for Q3 in a friendly, executive tone, about 200 words, with 3 short sections:</a:t>
            </a:r>
          </a:p>
          <a:p>
            <a:r>
              <a:rPr lang="en-US" sz="2200" i="1" dirty="0"/>
              <a:t>Performance Highlights (major wins)</a:t>
            </a:r>
          </a:p>
          <a:p>
            <a:r>
              <a:rPr lang="en-US" sz="2200" i="1" dirty="0"/>
              <a:t>Key Metrics (simple bullet list)</a:t>
            </a:r>
          </a:p>
          <a:p>
            <a:r>
              <a:rPr lang="en-US" sz="2200" i="1" dirty="0"/>
              <a:t>Next Steps (recommendations for Q4)”</a:t>
            </a:r>
          </a:p>
        </p:txBody>
      </p:sp>
    </p:spTree>
    <p:extLst>
      <p:ext uri="{BB962C8B-B14F-4D97-AF65-F5344CB8AC3E}">
        <p14:creationId xmlns:p14="http://schemas.microsoft.com/office/powerpoint/2010/main" val="472941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E2797-3C57-682B-274E-FEC485766C12}"/>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0FBA7BC7-A496-D78F-ED44-02DF12EAC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35401A29-3053-19A5-A0BF-0CBEF845B3E9}"/>
              </a:ext>
            </a:extLst>
          </p:cNvPr>
          <p:cNvSpPr>
            <a:spLocks noGrp="1"/>
          </p:cNvSpPr>
          <p:nvPr>
            <p:ph type="title"/>
          </p:nvPr>
        </p:nvSpPr>
        <p:spPr/>
        <p:txBody>
          <a:bodyPr/>
          <a:lstStyle/>
          <a:p>
            <a:r>
              <a:rPr lang="en-US" b="1" dirty="0">
                <a:highlight>
                  <a:srgbClr val="FCEAD4"/>
                </a:highlight>
              </a:rPr>
              <a:t>GUIDE</a:t>
            </a:r>
            <a:r>
              <a:rPr lang="en-US" dirty="0">
                <a:highlight>
                  <a:srgbClr val="FCEAD4"/>
                </a:highlight>
              </a:rPr>
              <a:t> </a:t>
            </a:r>
            <a:r>
              <a:rPr lang="en-US" sz="2800" u="sng" dirty="0">
                <a:highlight>
                  <a:srgbClr val="FCEAD4"/>
                </a:highlight>
              </a:rPr>
              <a:t>G</a:t>
            </a:r>
            <a:r>
              <a:rPr lang="en-US" sz="2800" dirty="0">
                <a:highlight>
                  <a:srgbClr val="FCEAD4"/>
                </a:highlight>
              </a:rPr>
              <a:t>oal, </a:t>
            </a:r>
            <a:r>
              <a:rPr lang="en-US" sz="2800" u="sng" dirty="0">
                <a:highlight>
                  <a:srgbClr val="FCEAD4"/>
                </a:highlight>
              </a:rPr>
              <a:t>U</a:t>
            </a:r>
            <a:r>
              <a:rPr lang="en-US" sz="2800" dirty="0">
                <a:highlight>
                  <a:srgbClr val="FCEAD4"/>
                </a:highlight>
              </a:rPr>
              <a:t>ser, </a:t>
            </a:r>
            <a:r>
              <a:rPr lang="en-US" sz="2800" u="sng" dirty="0">
                <a:highlight>
                  <a:srgbClr val="FCEAD4"/>
                </a:highlight>
              </a:rPr>
              <a:t>I</a:t>
            </a:r>
            <a:r>
              <a:rPr lang="en-US" sz="2800" dirty="0">
                <a:highlight>
                  <a:srgbClr val="FCEAD4"/>
                </a:highlight>
              </a:rPr>
              <a:t>nstructions, </a:t>
            </a:r>
            <a:r>
              <a:rPr lang="en-US" sz="2800" u="sng" dirty="0">
                <a:highlight>
                  <a:srgbClr val="FCEAD4"/>
                </a:highlight>
              </a:rPr>
              <a:t>D</a:t>
            </a:r>
            <a:r>
              <a:rPr lang="en-US" sz="2800" dirty="0">
                <a:highlight>
                  <a:srgbClr val="FCEAD4"/>
                </a:highlight>
              </a:rPr>
              <a:t>etails, </a:t>
            </a:r>
            <a:r>
              <a:rPr lang="en-US" sz="2800" u="sng" dirty="0">
                <a:highlight>
                  <a:srgbClr val="FCEAD4"/>
                </a:highlight>
              </a:rPr>
              <a:t>E</a:t>
            </a:r>
            <a:r>
              <a:rPr lang="en-US" sz="2800" dirty="0">
                <a:highlight>
                  <a:srgbClr val="FCEAD4"/>
                </a:highlight>
              </a:rPr>
              <a:t>valuation</a:t>
            </a:r>
            <a:endParaRPr lang="en-US" dirty="0">
              <a:highlight>
                <a:srgbClr val="FCEAD4"/>
              </a:highlight>
            </a:endParaRPr>
          </a:p>
        </p:txBody>
      </p:sp>
      <p:sp>
        <p:nvSpPr>
          <p:cNvPr id="6" name="Content Placeholder 5">
            <a:extLst>
              <a:ext uri="{FF2B5EF4-FFF2-40B4-BE49-F238E27FC236}">
                <a16:creationId xmlns:a16="http://schemas.microsoft.com/office/drawing/2014/main" id="{31CB5A6F-AF32-B4D4-4FF2-F3DCF4C2E923}"/>
              </a:ext>
            </a:extLst>
          </p:cNvPr>
          <p:cNvSpPr>
            <a:spLocks noGrp="1"/>
          </p:cNvSpPr>
          <p:nvPr>
            <p:ph idx="1"/>
          </p:nvPr>
        </p:nvSpPr>
        <p:spPr/>
        <p:txBody>
          <a:bodyPr>
            <a:normAutofit lnSpcReduction="10000"/>
          </a:bodyPr>
          <a:lstStyle/>
          <a:p>
            <a:pPr marL="0" indent="0" algn="r">
              <a:buNone/>
            </a:pPr>
            <a:r>
              <a:rPr lang="en-US" sz="2400" dirty="0"/>
              <a:t>GUIDE helps you design prompts that stay focused on purpose and quality — it’s about giving the AI a clear mission and a way to check its own work.</a:t>
            </a:r>
          </a:p>
          <a:p>
            <a:pPr marL="0" indent="0">
              <a:buNone/>
            </a:pPr>
            <a:r>
              <a:rPr lang="en-US" sz="2400" b="1" dirty="0"/>
              <a:t>What makes it unique:</a:t>
            </a:r>
          </a:p>
          <a:p>
            <a:pPr lvl="1"/>
            <a:r>
              <a:rPr lang="en-US" sz="2200" dirty="0"/>
              <a:t>Begins with a defined </a:t>
            </a:r>
            <a:r>
              <a:rPr lang="en-US" sz="2200" b="1" dirty="0"/>
              <a:t>Goal</a:t>
            </a:r>
            <a:r>
              <a:rPr lang="en-US" sz="2200" dirty="0"/>
              <a:t>, clarifying the desired outcome.</a:t>
            </a:r>
          </a:p>
          <a:p>
            <a:pPr lvl="1"/>
            <a:r>
              <a:rPr lang="en-US" sz="2200" dirty="0"/>
              <a:t>Includes the </a:t>
            </a:r>
            <a:r>
              <a:rPr lang="en-US" sz="2200" b="1" dirty="0"/>
              <a:t>User</a:t>
            </a:r>
            <a:r>
              <a:rPr lang="en-US" sz="2200" dirty="0"/>
              <a:t> — who the content is for or who’s asking.</a:t>
            </a:r>
          </a:p>
          <a:p>
            <a:pPr lvl="1"/>
            <a:r>
              <a:rPr lang="en-US" sz="2200" dirty="0"/>
              <a:t>Expands with </a:t>
            </a:r>
            <a:r>
              <a:rPr lang="en-US" sz="2200" b="1" dirty="0"/>
              <a:t>Instructions</a:t>
            </a:r>
            <a:r>
              <a:rPr lang="en-US" sz="2200" dirty="0"/>
              <a:t> and </a:t>
            </a:r>
            <a:r>
              <a:rPr lang="en-US" sz="2200" b="1" dirty="0"/>
              <a:t>Details</a:t>
            </a:r>
            <a:r>
              <a:rPr lang="en-US" sz="2200" dirty="0"/>
              <a:t> to provide specificity.</a:t>
            </a:r>
          </a:p>
          <a:p>
            <a:pPr lvl="1"/>
            <a:r>
              <a:rPr lang="en-US" sz="2200" dirty="0"/>
              <a:t>Ends with </a:t>
            </a:r>
            <a:r>
              <a:rPr lang="en-US" sz="2200" b="1" dirty="0"/>
              <a:t>Evaluation</a:t>
            </a:r>
            <a:r>
              <a:rPr lang="en-US" sz="2200" dirty="0"/>
              <a:t>, telling AI how to judge success or accuracy.</a:t>
            </a:r>
            <a:endParaRPr lang="en-US" sz="2400" b="1" dirty="0"/>
          </a:p>
          <a:p>
            <a:pPr marL="0" indent="0">
              <a:buNone/>
            </a:pPr>
            <a:endParaRPr lang="en-US" sz="2400" b="1" dirty="0"/>
          </a:p>
          <a:p>
            <a:pPr marL="0" indent="0">
              <a:buNone/>
            </a:pPr>
            <a:r>
              <a:rPr lang="en-US" sz="2400" b="1" dirty="0"/>
              <a:t>When to use it:</a:t>
            </a:r>
          </a:p>
          <a:p>
            <a:pPr marL="0" indent="0">
              <a:buNone/>
            </a:pPr>
            <a:r>
              <a:rPr lang="en-US" sz="2400" dirty="0"/>
              <a:t>Perfect for business owners or teams who want consistent, </a:t>
            </a:r>
            <a:r>
              <a:rPr lang="en-US" sz="2400" b="1" dirty="0"/>
              <a:t>high-quality results </a:t>
            </a:r>
            <a:r>
              <a:rPr lang="en-US" sz="2400" dirty="0"/>
              <a:t>— great for reports, proposals, or training materials where accuracy and polish matter.</a:t>
            </a:r>
          </a:p>
        </p:txBody>
      </p:sp>
    </p:spTree>
    <p:extLst>
      <p:ext uri="{BB962C8B-B14F-4D97-AF65-F5344CB8AC3E}">
        <p14:creationId xmlns:p14="http://schemas.microsoft.com/office/powerpoint/2010/main" val="461645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8E2FA-7EE7-E1C3-B3A3-12D3270956BE}"/>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EBB9530F-85F6-619C-38A9-40B87CE64A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7EA22D-43F3-495F-EF23-0AAF3B5EE65A}"/>
              </a:ext>
            </a:extLst>
          </p:cNvPr>
          <p:cNvSpPr>
            <a:spLocks noGrp="1"/>
          </p:cNvSpPr>
          <p:nvPr>
            <p:ph type="title"/>
          </p:nvPr>
        </p:nvSpPr>
        <p:spPr>
          <a:xfrm>
            <a:off x="2251586" y="0"/>
            <a:ext cx="9940414" cy="943898"/>
          </a:xfrm>
        </p:spPr>
        <p:txBody>
          <a:bodyPr>
            <a:normAutofit/>
          </a:bodyPr>
          <a:lstStyle/>
          <a:p>
            <a:r>
              <a:rPr lang="en-US" dirty="0">
                <a:highlight>
                  <a:srgbClr val="FCEAD4"/>
                </a:highlight>
              </a:rPr>
              <a:t>GUIDE Framework in Business </a:t>
            </a:r>
            <a:endParaRPr lang="en-US" dirty="0"/>
          </a:p>
        </p:txBody>
      </p:sp>
      <p:sp>
        <p:nvSpPr>
          <p:cNvPr id="6" name="Content Placeholder 5">
            <a:extLst>
              <a:ext uri="{FF2B5EF4-FFF2-40B4-BE49-F238E27FC236}">
                <a16:creationId xmlns:a16="http://schemas.microsoft.com/office/drawing/2014/main" id="{D663E5F8-5204-532B-747C-12BC8A7FC9C7}"/>
              </a:ext>
            </a:extLst>
          </p:cNvPr>
          <p:cNvSpPr>
            <a:spLocks noGrp="1"/>
          </p:cNvSpPr>
          <p:nvPr>
            <p:ph idx="1"/>
          </p:nvPr>
        </p:nvSpPr>
        <p:spPr>
          <a:xfrm>
            <a:off x="1413385" y="1078992"/>
            <a:ext cx="10329881" cy="1197864"/>
          </a:xfrm>
        </p:spPr>
        <p:txBody>
          <a:bodyPr>
            <a:normAutofit fontScale="92500"/>
          </a:bodyPr>
          <a:lstStyle/>
          <a:p>
            <a:pPr marL="914400" lvl="2" indent="0" algn="r">
              <a:buNone/>
            </a:pPr>
            <a:endParaRPr lang="en-US" sz="2400" b="1" dirty="0"/>
          </a:p>
          <a:p>
            <a:pPr marL="914400" lvl="2" indent="0" algn="r">
              <a:buNone/>
            </a:pPr>
            <a:r>
              <a:rPr lang="en-US" sz="2400" dirty="0"/>
              <a:t>This example shows how GUIDE can produce a professional, high-quality business (nonprofit) deliverable while keeping results focused and accurate.</a:t>
            </a:r>
            <a:endParaRPr lang="en-US" sz="2200" i="1" dirty="0"/>
          </a:p>
        </p:txBody>
      </p:sp>
      <p:sp>
        <p:nvSpPr>
          <p:cNvPr id="8" name="Content Placeholder 5">
            <a:extLst>
              <a:ext uri="{FF2B5EF4-FFF2-40B4-BE49-F238E27FC236}">
                <a16:creationId xmlns:a16="http://schemas.microsoft.com/office/drawing/2014/main" id="{F7B34C8C-34CE-EF41-FF1A-B10967E827DE}"/>
              </a:ext>
            </a:extLst>
          </p:cNvPr>
          <p:cNvSpPr txBox="1">
            <a:spLocks/>
          </p:cNvSpPr>
          <p:nvPr/>
        </p:nvSpPr>
        <p:spPr>
          <a:xfrm>
            <a:off x="640080" y="2606040"/>
            <a:ext cx="11103186" cy="413308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Writing a Grant Proposal Summary for a Nonprofit</a:t>
            </a:r>
          </a:p>
          <a:p>
            <a:pPr marL="0" indent="0">
              <a:buNone/>
            </a:pPr>
            <a:r>
              <a:rPr lang="en-US" sz="2200" b="1" i="1" dirty="0"/>
              <a:t>“Goal</a:t>
            </a:r>
            <a:r>
              <a:rPr lang="en-US" sz="2200" i="1" dirty="0"/>
              <a:t>: Create a compelling 1-page summary of a grant proposal focused on youth workforce training.</a:t>
            </a:r>
          </a:p>
          <a:p>
            <a:pPr marL="0" indent="0">
              <a:buNone/>
            </a:pPr>
            <a:r>
              <a:rPr lang="en-US" sz="2200" b="1" i="1" dirty="0"/>
              <a:t>User</a:t>
            </a:r>
            <a:r>
              <a:rPr lang="en-US" sz="2200" i="1" dirty="0"/>
              <a:t>: A regional nonprofit applying for funding to expand its small business mentorship program. The summary will be read by grant reviewers unfamiliar with the organization. </a:t>
            </a:r>
          </a:p>
          <a:p>
            <a:pPr marL="0" indent="0">
              <a:buNone/>
            </a:pPr>
            <a:r>
              <a:rPr lang="en-US" sz="2200" b="1" i="1" dirty="0"/>
              <a:t>Instructions</a:t>
            </a:r>
            <a:r>
              <a:rPr lang="en-US" sz="2200" i="1" dirty="0"/>
              <a:t>: Summarize the program’s purpose, measurable impact, and community benefit. Use persuasive, factual language appropriate for professional grant applications.</a:t>
            </a:r>
          </a:p>
          <a:p>
            <a:pPr marL="0" indent="0">
              <a:buNone/>
            </a:pPr>
            <a:r>
              <a:rPr lang="en-US" sz="2200" b="1" i="1" dirty="0"/>
              <a:t>Details</a:t>
            </a:r>
            <a:r>
              <a:rPr lang="en-US" sz="2200" i="1" dirty="0"/>
              <a:t>: The program trained 150 students last year, placed 60 in internships, and partners with 20 local employers. The new grant would allow expansion into two neighboring counties.</a:t>
            </a:r>
          </a:p>
          <a:p>
            <a:pPr marL="0" indent="0">
              <a:buNone/>
            </a:pPr>
            <a:r>
              <a:rPr lang="en-US" sz="2200" b="1" i="1" dirty="0"/>
              <a:t>Evaluation</a:t>
            </a:r>
            <a:r>
              <a:rPr lang="en-US" sz="2200" i="1" dirty="0"/>
              <a:t>: Ensure the tone is confident but not boastful. Check that every paragraph answers why this matters and how it aligns with community outcomes. End with a call to action that reinforces urgency and impact.”</a:t>
            </a:r>
          </a:p>
        </p:txBody>
      </p:sp>
    </p:spTree>
    <p:extLst>
      <p:ext uri="{BB962C8B-B14F-4D97-AF65-F5344CB8AC3E}">
        <p14:creationId xmlns:p14="http://schemas.microsoft.com/office/powerpoint/2010/main" val="981395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4C3BB-E6A8-9988-C334-FEF9FEECCB57}"/>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0385D908-6AD6-48D1-DD8C-11E819D66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FB141EFF-84BA-C8EC-6190-B8B6BD749D08}"/>
              </a:ext>
            </a:extLst>
          </p:cNvPr>
          <p:cNvSpPr>
            <a:spLocks noGrp="1"/>
          </p:cNvSpPr>
          <p:nvPr>
            <p:ph type="title"/>
          </p:nvPr>
        </p:nvSpPr>
        <p:spPr/>
        <p:txBody>
          <a:bodyPr/>
          <a:lstStyle/>
          <a:p>
            <a:r>
              <a:rPr lang="en-US" b="1" dirty="0">
                <a:highlight>
                  <a:srgbClr val="FCEAD4"/>
                </a:highlight>
              </a:rPr>
              <a:t>CUSTOM</a:t>
            </a:r>
            <a:r>
              <a:rPr lang="en-US" dirty="0">
                <a:highlight>
                  <a:srgbClr val="FCEAD4"/>
                </a:highlight>
              </a:rPr>
              <a:t> </a:t>
            </a:r>
            <a:r>
              <a:rPr lang="en-US" sz="2800" u="sng" dirty="0">
                <a:highlight>
                  <a:srgbClr val="FCEAD4"/>
                </a:highlight>
              </a:rPr>
              <a:t>C</a:t>
            </a:r>
            <a:r>
              <a:rPr lang="en-US" sz="2800" dirty="0">
                <a:highlight>
                  <a:srgbClr val="FCEAD4"/>
                </a:highlight>
              </a:rPr>
              <a:t>ontext, </a:t>
            </a:r>
            <a:r>
              <a:rPr lang="en-US" sz="2800" u="sng" dirty="0">
                <a:highlight>
                  <a:srgbClr val="FCEAD4"/>
                </a:highlight>
              </a:rPr>
              <a:t>U</a:t>
            </a:r>
            <a:r>
              <a:rPr lang="en-US" sz="2800" dirty="0">
                <a:highlight>
                  <a:srgbClr val="FCEAD4"/>
                </a:highlight>
              </a:rPr>
              <a:t>ser, </a:t>
            </a:r>
            <a:r>
              <a:rPr lang="en-US" sz="2800" u="sng" dirty="0">
                <a:highlight>
                  <a:srgbClr val="FCEAD4"/>
                </a:highlight>
              </a:rPr>
              <a:t>S</a:t>
            </a:r>
            <a:r>
              <a:rPr lang="en-US" sz="2800" dirty="0">
                <a:highlight>
                  <a:srgbClr val="FCEAD4"/>
                </a:highlight>
              </a:rPr>
              <a:t>tyle, </a:t>
            </a:r>
            <a:r>
              <a:rPr lang="en-US" sz="2800" u="sng" dirty="0">
                <a:highlight>
                  <a:srgbClr val="FCEAD4"/>
                </a:highlight>
              </a:rPr>
              <a:t>T</a:t>
            </a:r>
            <a:r>
              <a:rPr lang="en-US" sz="2800" dirty="0">
                <a:highlight>
                  <a:srgbClr val="FCEAD4"/>
                </a:highlight>
              </a:rPr>
              <a:t>ask, </a:t>
            </a:r>
            <a:r>
              <a:rPr lang="en-US" sz="2800" u="sng" dirty="0">
                <a:highlight>
                  <a:srgbClr val="FCEAD4"/>
                </a:highlight>
              </a:rPr>
              <a:t>O</a:t>
            </a:r>
            <a:r>
              <a:rPr lang="en-US" sz="2800" dirty="0">
                <a:highlight>
                  <a:srgbClr val="FCEAD4"/>
                </a:highlight>
              </a:rPr>
              <a:t>utput, </a:t>
            </a:r>
            <a:r>
              <a:rPr lang="en-US" sz="2800" u="sng" dirty="0">
                <a:highlight>
                  <a:srgbClr val="FCEAD4"/>
                </a:highlight>
              </a:rPr>
              <a:t>M</a:t>
            </a:r>
            <a:r>
              <a:rPr lang="en-US" sz="2800" dirty="0">
                <a:highlight>
                  <a:srgbClr val="FCEAD4"/>
                </a:highlight>
              </a:rPr>
              <a:t>easure</a:t>
            </a:r>
            <a:endParaRPr lang="en-US" dirty="0">
              <a:highlight>
                <a:srgbClr val="FCEAD4"/>
              </a:highlight>
            </a:endParaRPr>
          </a:p>
        </p:txBody>
      </p:sp>
      <p:sp>
        <p:nvSpPr>
          <p:cNvPr id="6" name="Content Placeholder 5">
            <a:extLst>
              <a:ext uri="{FF2B5EF4-FFF2-40B4-BE49-F238E27FC236}">
                <a16:creationId xmlns:a16="http://schemas.microsoft.com/office/drawing/2014/main" id="{CCD5414B-951E-517B-D091-9C435DF6CE3C}"/>
              </a:ext>
            </a:extLst>
          </p:cNvPr>
          <p:cNvSpPr>
            <a:spLocks noGrp="1"/>
          </p:cNvSpPr>
          <p:nvPr>
            <p:ph idx="1"/>
          </p:nvPr>
        </p:nvSpPr>
        <p:spPr/>
        <p:txBody>
          <a:bodyPr>
            <a:normAutofit fontScale="92500" lnSpcReduction="20000"/>
          </a:bodyPr>
          <a:lstStyle/>
          <a:p>
            <a:pPr marL="0" indent="0" algn="r">
              <a:buNone/>
            </a:pPr>
            <a:r>
              <a:rPr lang="en-US" sz="2400" dirty="0"/>
              <a:t>CUSTOM helps you move from prompting to designing — it’s the bridge between individual prompts and reusable AI assistants.</a:t>
            </a:r>
          </a:p>
          <a:p>
            <a:pPr marL="0" indent="0">
              <a:buNone/>
            </a:pPr>
            <a:r>
              <a:rPr lang="en-US" sz="2400" b="1" dirty="0"/>
              <a:t>What makes it unique:</a:t>
            </a:r>
          </a:p>
          <a:p>
            <a:pPr lvl="1"/>
            <a:r>
              <a:rPr lang="en-US" sz="2200" dirty="0"/>
              <a:t>Focuses on </a:t>
            </a:r>
            <a:r>
              <a:rPr lang="en-US" sz="2200" b="1" dirty="0"/>
              <a:t>building consistency </a:t>
            </a:r>
            <a:r>
              <a:rPr lang="en-US" sz="2200" dirty="0"/>
              <a:t>— defining context, tone, and goals once, then reusing them.</a:t>
            </a:r>
          </a:p>
          <a:p>
            <a:pPr lvl="1"/>
            <a:r>
              <a:rPr lang="en-US" sz="2200" dirty="0"/>
              <a:t>Starts with </a:t>
            </a:r>
            <a:r>
              <a:rPr lang="en-US" sz="2200" b="1" dirty="0"/>
              <a:t>User</a:t>
            </a:r>
            <a:r>
              <a:rPr lang="en-US" sz="2200" dirty="0"/>
              <a:t> — clarifying who the assistant is serving and how they’ll interact.</a:t>
            </a:r>
          </a:p>
          <a:p>
            <a:pPr lvl="1"/>
            <a:r>
              <a:rPr lang="en-US" sz="2200" dirty="0"/>
              <a:t>Ends with </a:t>
            </a:r>
            <a:r>
              <a:rPr lang="en-US" sz="2200" b="1" dirty="0"/>
              <a:t>Measure</a:t>
            </a:r>
            <a:r>
              <a:rPr lang="en-US" sz="2200" dirty="0"/>
              <a:t>, encouraging you to define what “good output” looks like (accuracy, tone, clarity).</a:t>
            </a:r>
          </a:p>
          <a:p>
            <a:pPr lvl="1"/>
            <a:r>
              <a:rPr lang="en-US" sz="2200" dirty="0"/>
              <a:t>Perfect preparation for building </a:t>
            </a:r>
            <a:r>
              <a:rPr lang="en-US" sz="2200" b="1" dirty="0"/>
              <a:t>Custom GPTs</a:t>
            </a:r>
            <a:r>
              <a:rPr lang="en-US" sz="2200" dirty="0"/>
              <a:t>, where these details become the system’s permanent behavior.</a:t>
            </a:r>
            <a:endParaRPr lang="en-US" sz="2400" b="1" dirty="0"/>
          </a:p>
          <a:p>
            <a:pPr marL="0" indent="0">
              <a:buNone/>
            </a:pPr>
            <a:endParaRPr lang="en-US" sz="2400" b="1" dirty="0"/>
          </a:p>
          <a:p>
            <a:pPr marL="0" indent="0">
              <a:buNone/>
            </a:pPr>
            <a:r>
              <a:rPr lang="en-US" sz="2400" b="1" dirty="0"/>
              <a:t>When to use it:</a:t>
            </a:r>
          </a:p>
          <a:p>
            <a:pPr marL="0" indent="0">
              <a:buNone/>
            </a:pPr>
            <a:r>
              <a:rPr lang="en-US" sz="2400" dirty="0"/>
              <a:t>Use CUSTOM when you find yourself giving the same instructions repeatedly — it’s how you turn prompts into a </a:t>
            </a:r>
            <a:r>
              <a:rPr lang="en-US" sz="2400" i="1" dirty="0"/>
              <a:t>repeatable</a:t>
            </a:r>
            <a:r>
              <a:rPr lang="en-US" sz="2400" dirty="0"/>
              <a:t> system.</a:t>
            </a:r>
          </a:p>
        </p:txBody>
      </p:sp>
    </p:spTree>
    <p:extLst>
      <p:ext uri="{BB962C8B-B14F-4D97-AF65-F5344CB8AC3E}">
        <p14:creationId xmlns:p14="http://schemas.microsoft.com/office/powerpoint/2010/main" val="1118362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AA5CB-0E16-09B3-9EA5-5CF018120481}"/>
            </a:ext>
          </a:extLst>
        </p:cNvPr>
        <p:cNvGrpSpPr/>
        <p:nvPr/>
      </p:nvGrpSpPr>
      <p:grpSpPr>
        <a:xfrm>
          <a:off x="0" y="0"/>
          <a:ext cx="0" cy="0"/>
          <a:chOff x="0" y="0"/>
          <a:chExt cx="0" cy="0"/>
        </a:xfrm>
      </p:grpSpPr>
      <p:pic>
        <p:nvPicPr>
          <p:cNvPr id="5" name="Content Placeholder 4" descr="A white background with many hats">
            <a:extLst>
              <a:ext uri="{FF2B5EF4-FFF2-40B4-BE49-F238E27FC236}">
                <a16:creationId xmlns:a16="http://schemas.microsoft.com/office/drawing/2014/main" id="{9D2B8523-B481-D72A-7936-F800F7E760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45BE834-9C4A-664A-455B-5E19AF6F470C}"/>
              </a:ext>
            </a:extLst>
          </p:cNvPr>
          <p:cNvSpPr>
            <a:spLocks noGrp="1"/>
          </p:cNvSpPr>
          <p:nvPr>
            <p:ph type="title"/>
          </p:nvPr>
        </p:nvSpPr>
        <p:spPr>
          <a:xfrm>
            <a:off x="2251586" y="0"/>
            <a:ext cx="9940414" cy="943898"/>
          </a:xfrm>
        </p:spPr>
        <p:txBody>
          <a:bodyPr>
            <a:normAutofit/>
          </a:bodyPr>
          <a:lstStyle/>
          <a:p>
            <a:r>
              <a:rPr lang="en-US" dirty="0">
                <a:highlight>
                  <a:srgbClr val="FCEAD4"/>
                </a:highlight>
              </a:rPr>
              <a:t>CUSTOM Framework in Business </a:t>
            </a:r>
            <a:endParaRPr lang="en-US" dirty="0"/>
          </a:p>
        </p:txBody>
      </p:sp>
      <p:sp>
        <p:nvSpPr>
          <p:cNvPr id="6" name="Content Placeholder 5">
            <a:extLst>
              <a:ext uri="{FF2B5EF4-FFF2-40B4-BE49-F238E27FC236}">
                <a16:creationId xmlns:a16="http://schemas.microsoft.com/office/drawing/2014/main" id="{B4351D5E-C41C-EF86-DACE-0681C17CCE2E}"/>
              </a:ext>
            </a:extLst>
          </p:cNvPr>
          <p:cNvSpPr>
            <a:spLocks noGrp="1"/>
          </p:cNvSpPr>
          <p:nvPr>
            <p:ph idx="1"/>
          </p:nvPr>
        </p:nvSpPr>
        <p:spPr>
          <a:xfrm>
            <a:off x="1413385" y="1078992"/>
            <a:ext cx="10329881" cy="1197864"/>
          </a:xfrm>
        </p:spPr>
        <p:txBody>
          <a:bodyPr>
            <a:normAutofit/>
          </a:bodyPr>
          <a:lstStyle/>
          <a:p>
            <a:pPr marL="914400" lvl="2" indent="0" algn="r">
              <a:buNone/>
            </a:pPr>
            <a:endParaRPr lang="en-US" sz="2400" b="1" dirty="0"/>
          </a:p>
          <a:p>
            <a:pPr marL="914400" lvl="2" indent="0" algn="r">
              <a:buNone/>
            </a:pPr>
            <a:r>
              <a:rPr lang="en-US" sz="2400" dirty="0"/>
              <a:t>This example shows how CUSTOM shifts from single prompts to designing a reliable AI assistant.</a:t>
            </a:r>
            <a:endParaRPr lang="en-US" sz="2200" i="1" dirty="0"/>
          </a:p>
        </p:txBody>
      </p:sp>
      <p:sp>
        <p:nvSpPr>
          <p:cNvPr id="8" name="Content Placeholder 5">
            <a:extLst>
              <a:ext uri="{FF2B5EF4-FFF2-40B4-BE49-F238E27FC236}">
                <a16:creationId xmlns:a16="http://schemas.microsoft.com/office/drawing/2014/main" id="{D5D2110C-C490-B68A-20E7-780D6C1147EF}"/>
              </a:ext>
            </a:extLst>
          </p:cNvPr>
          <p:cNvSpPr txBox="1">
            <a:spLocks/>
          </p:cNvSpPr>
          <p:nvPr/>
        </p:nvSpPr>
        <p:spPr>
          <a:xfrm>
            <a:off x="1143000" y="2606040"/>
            <a:ext cx="10600266" cy="413308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t>Designing a Custom GPT for a Marketing Coordinator Role</a:t>
            </a:r>
          </a:p>
          <a:p>
            <a:pPr marL="0" indent="0">
              <a:buNone/>
            </a:pPr>
            <a:r>
              <a:rPr lang="en-US" sz="2200" i="1" dirty="0"/>
              <a:t>“</a:t>
            </a:r>
            <a:r>
              <a:rPr lang="en-US" sz="2200" b="1" i="1" dirty="0"/>
              <a:t>Context</a:t>
            </a:r>
            <a:r>
              <a:rPr lang="en-US" sz="2200" i="1" dirty="0"/>
              <a:t>: Our SBDC marketing consultant wants an assistant to help small business clients generate social media posts that match their tone, industry, and audience.</a:t>
            </a:r>
          </a:p>
          <a:p>
            <a:pPr marL="0" indent="0">
              <a:buNone/>
            </a:pPr>
            <a:r>
              <a:rPr lang="en-US" sz="2200" b="1" i="1" dirty="0"/>
              <a:t>User</a:t>
            </a:r>
            <a:r>
              <a:rPr lang="en-US" sz="2200" i="1" dirty="0"/>
              <a:t>: Entrepreneurs and small business owners who want quick, consistent social media copy without hiring an agency.</a:t>
            </a:r>
          </a:p>
          <a:p>
            <a:pPr marL="0" indent="0">
              <a:buNone/>
            </a:pPr>
            <a:r>
              <a:rPr lang="en-US" sz="2200" b="1" i="1" dirty="0"/>
              <a:t>Style</a:t>
            </a:r>
            <a:r>
              <a:rPr lang="en-US" sz="2200" i="1" dirty="0"/>
              <a:t>: Friendly, knowledgeable, and professional — written at a 10th-grade reading level, with occasional light humor.</a:t>
            </a:r>
          </a:p>
          <a:p>
            <a:pPr marL="0" indent="0">
              <a:buNone/>
            </a:pPr>
            <a:r>
              <a:rPr lang="en-US" sz="2200" b="1" i="1" dirty="0"/>
              <a:t>Task</a:t>
            </a:r>
            <a:r>
              <a:rPr lang="en-US" sz="2200" i="1" dirty="0"/>
              <a:t>: Create short, engaging post drafts (50–100 words) for specific business types (e.g., cafés, boutiques, landscapers).</a:t>
            </a:r>
          </a:p>
          <a:p>
            <a:pPr marL="0" indent="0">
              <a:buNone/>
            </a:pPr>
            <a:r>
              <a:rPr lang="en-US" sz="2200" b="1" i="1" dirty="0"/>
              <a:t>Output</a:t>
            </a:r>
            <a:r>
              <a:rPr lang="en-US" sz="2200" i="1" dirty="0"/>
              <a:t>: Provide 3 options per request in a bulleted list with hashtags and a suggested image concept.</a:t>
            </a:r>
          </a:p>
          <a:p>
            <a:pPr marL="0" indent="0">
              <a:buNone/>
            </a:pPr>
            <a:r>
              <a:rPr lang="en-US" sz="2200" b="1" i="1" dirty="0"/>
              <a:t>Measure</a:t>
            </a:r>
            <a:r>
              <a:rPr lang="en-US" sz="2200" i="1" dirty="0"/>
              <a:t>: Evaluate each post for clarity, engagement, and tone. Ask: “Would this feel authentic for that business’s voice?”</a:t>
            </a:r>
          </a:p>
        </p:txBody>
      </p:sp>
    </p:spTree>
    <p:extLst>
      <p:ext uri="{BB962C8B-B14F-4D97-AF65-F5344CB8AC3E}">
        <p14:creationId xmlns:p14="http://schemas.microsoft.com/office/powerpoint/2010/main" val="863326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5DC60-B8AB-4481-D9AC-449D8C2AC647}"/>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95E85174-BEA7-E3B8-AC38-5B59FD77A5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96A6EBF1-7F76-9ED1-CD97-F08B233A1D96}"/>
              </a:ext>
            </a:extLst>
          </p:cNvPr>
          <p:cNvSpPr>
            <a:spLocks noGrp="1"/>
          </p:cNvSpPr>
          <p:nvPr>
            <p:ph type="title"/>
          </p:nvPr>
        </p:nvSpPr>
        <p:spPr/>
        <p:txBody>
          <a:bodyPr/>
          <a:lstStyle/>
          <a:p>
            <a:r>
              <a:rPr lang="en-US" dirty="0">
                <a:highlight>
                  <a:srgbClr val="FCEAD4"/>
                </a:highlight>
              </a:rPr>
              <a:t>Frameworks </a:t>
            </a:r>
            <a:r>
              <a:rPr lang="en-US" i="1" dirty="0">
                <a:highlight>
                  <a:srgbClr val="FCEAD4"/>
                </a:highlight>
              </a:rPr>
              <a:t>DO</a:t>
            </a:r>
            <a:r>
              <a:rPr lang="en-US" dirty="0">
                <a:highlight>
                  <a:srgbClr val="FCEAD4"/>
                </a:highlight>
              </a:rPr>
              <a:t> Overlap. That’s the Point.</a:t>
            </a:r>
          </a:p>
        </p:txBody>
      </p:sp>
      <p:sp>
        <p:nvSpPr>
          <p:cNvPr id="6" name="Content Placeholder 5">
            <a:extLst>
              <a:ext uri="{FF2B5EF4-FFF2-40B4-BE49-F238E27FC236}">
                <a16:creationId xmlns:a16="http://schemas.microsoft.com/office/drawing/2014/main" id="{95A4B9C0-97F6-94A0-0C81-3CC448D0FD1D}"/>
              </a:ext>
            </a:extLst>
          </p:cNvPr>
          <p:cNvSpPr>
            <a:spLocks noGrp="1"/>
          </p:cNvSpPr>
          <p:nvPr>
            <p:ph idx="1"/>
          </p:nvPr>
        </p:nvSpPr>
        <p:spPr/>
        <p:txBody>
          <a:bodyPr>
            <a:normAutofit/>
          </a:bodyPr>
          <a:lstStyle/>
          <a:p>
            <a:pPr marL="0" indent="0" algn="r">
              <a:buNone/>
            </a:pPr>
            <a:r>
              <a:rPr lang="en-US" sz="2400" dirty="0"/>
              <a:t>The differentiation is not the letters, it is the </a:t>
            </a:r>
            <a:r>
              <a:rPr lang="en-US" sz="2400" b="1" dirty="0"/>
              <a:t>mental move each framework forces you to make</a:t>
            </a:r>
            <a:r>
              <a:rPr lang="en-US" sz="2400" dirty="0"/>
              <a:t>.</a:t>
            </a:r>
          </a:p>
          <a:p>
            <a:pPr marL="0" indent="0">
              <a:buNone/>
            </a:pPr>
            <a:r>
              <a:rPr lang="en-US" sz="2400" dirty="0"/>
              <a:t>These frameworks are not different tools for different jobs. They are different ways of thinking about the same job.</a:t>
            </a:r>
          </a:p>
          <a:p>
            <a:pPr lvl="1"/>
            <a:r>
              <a:rPr lang="en-US" sz="2200" b="1" dirty="0"/>
              <a:t>RIPE</a:t>
            </a:r>
            <a:r>
              <a:rPr lang="en-US" sz="2200" dirty="0"/>
              <a:t> asks: </a:t>
            </a:r>
            <a:r>
              <a:rPr lang="en-US" sz="2200" i="1" dirty="0"/>
              <a:t>Did I give the AI everything it needs to do the job well?</a:t>
            </a:r>
            <a:endParaRPr lang="en-US" sz="2200" dirty="0"/>
          </a:p>
          <a:p>
            <a:pPr lvl="1"/>
            <a:r>
              <a:rPr lang="en-US" sz="2200" b="1" dirty="0"/>
              <a:t>COSTAR</a:t>
            </a:r>
            <a:r>
              <a:rPr lang="en-US" sz="2200" dirty="0"/>
              <a:t> asks: </a:t>
            </a:r>
            <a:r>
              <a:rPr lang="en-US" sz="2200" i="1" dirty="0"/>
              <a:t>Am I communicating this the right way for this situation and audience?</a:t>
            </a:r>
            <a:endParaRPr lang="en-US" sz="2200" dirty="0"/>
          </a:p>
          <a:p>
            <a:pPr lvl="1"/>
            <a:r>
              <a:rPr lang="en-US" sz="2200" b="1" dirty="0"/>
              <a:t>CRAFT</a:t>
            </a:r>
            <a:r>
              <a:rPr lang="en-US" sz="2200" dirty="0"/>
              <a:t> asks: </a:t>
            </a:r>
            <a:r>
              <a:rPr lang="en-US" sz="2200" i="1" dirty="0"/>
              <a:t>How do I improve what already exists?</a:t>
            </a:r>
            <a:endParaRPr lang="en-US" sz="2200" dirty="0"/>
          </a:p>
          <a:p>
            <a:pPr lvl="1"/>
            <a:r>
              <a:rPr lang="en-US" sz="2200" b="1" dirty="0"/>
              <a:t>CLEAR</a:t>
            </a:r>
            <a:r>
              <a:rPr lang="en-US" sz="2200" dirty="0"/>
              <a:t> asks: </a:t>
            </a:r>
            <a:r>
              <a:rPr lang="en-US" sz="2200" i="1" dirty="0"/>
              <a:t>Will a real human actually understand this without friction?</a:t>
            </a:r>
            <a:endParaRPr lang="en-US" sz="2200" dirty="0"/>
          </a:p>
          <a:p>
            <a:pPr lvl="1"/>
            <a:r>
              <a:rPr lang="en-US" sz="2200" b="1" dirty="0"/>
              <a:t>PAIR</a:t>
            </a:r>
            <a:r>
              <a:rPr lang="en-US" sz="2200" dirty="0"/>
              <a:t> asks: </a:t>
            </a:r>
            <a:r>
              <a:rPr lang="en-US" sz="2200" i="1" dirty="0"/>
              <a:t>What happens if I change perspective?</a:t>
            </a:r>
            <a:endParaRPr lang="en-US" sz="2200" dirty="0"/>
          </a:p>
          <a:p>
            <a:pPr marL="0" indent="0" algn="r">
              <a:buNone/>
            </a:pPr>
            <a:endParaRPr lang="en-US" sz="2400" dirty="0"/>
          </a:p>
        </p:txBody>
      </p:sp>
    </p:spTree>
    <p:extLst>
      <p:ext uri="{BB962C8B-B14F-4D97-AF65-F5344CB8AC3E}">
        <p14:creationId xmlns:p14="http://schemas.microsoft.com/office/powerpoint/2010/main" val="1047128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810AF-00FA-AD33-BA50-9B7B952348D9}"/>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BB66C4A4-8A0E-E3CD-2523-BDB4A938E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D9FC166C-B968-89FE-D0D6-CEF777B802E0}"/>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2A185E49-8C92-775A-7CA7-D8D4C4CC43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E84911F5-B299-201D-8DB0-6C45C385B350}"/>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E8F6904B-6842-171B-E4B1-BC0865DECD8A}"/>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0C3130BD-F450-1AFE-CD5B-BB9E53621201}"/>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9F5E37E4-96AB-DD79-BD99-A0DB36FB0C92}"/>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One-Hour. Full-Day.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6C3543B-60B5-877F-8420-E75E7ED6A7DA}"/>
              </a:ext>
            </a:extLst>
          </p:cNvPr>
          <p:cNvSpPr>
            <a:spLocks noGrp="1"/>
          </p:cNvSpPr>
          <p:nvPr>
            <p:ph type="title"/>
          </p:nvPr>
        </p:nvSpPr>
        <p:spPr/>
        <p:txBody>
          <a:bodyPr/>
          <a:lstStyle/>
          <a:p>
            <a:r>
              <a:rPr lang="en-US" dirty="0">
                <a:highlight>
                  <a:srgbClr val="FCEAD4"/>
                </a:highlight>
              </a:rPr>
              <a:t>AI for Business</a:t>
            </a:r>
          </a:p>
        </p:txBody>
      </p:sp>
      <p:sp>
        <p:nvSpPr>
          <p:cNvPr id="5" name="Content Placeholder 4">
            <a:extLst>
              <a:ext uri="{FF2B5EF4-FFF2-40B4-BE49-F238E27FC236}">
                <a16:creationId xmlns:a16="http://schemas.microsoft.com/office/drawing/2014/main" id="{FA8DFC92-786F-0243-88F1-6A19C96B9A1E}"/>
              </a:ext>
            </a:extLst>
          </p:cNvPr>
          <p:cNvSpPr>
            <a:spLocks noGrp="1"/>
          </p:cNvSpPr>
          <p:nvPr>
            <p:ph idx="1"/>
          </p:nvPr>
        </p:nvSpPr>
        <p:spPr>
          <a:xfrm>
            <a:off x="838200" y="1825625"/>
            <a:ext cx="6887547" cy="4351338"/>
          </a:xfrm>
        </p:spPr>
        <p:txBody>
          <a:bodyPr>
            <a:normAutofit lnSpcReduction="10000"/>
          </a:bodyPr>
          <a:lstStyle/>
          <a:p>
            <a:pPr marL="0" indent="0">
              <a:buNone/>
            </a:pPr>
            <a:r>
              <a:rPr lang="en-US" b="1" dirty="0"/>
              <a:t>A collaboration between</a:t>
            </a:r>
          </a:p>
          <a:p>
            <a:r>
              <a:rPr lang="en-US" sz="2400" i="1" dirty="0" err="1"/>
              <a:t>MState</a:t>
            </a:r>
            <a:r>
              <a:rPr lang="en-US" sz="2400" i="1" dirty="0"/>
              <a:t> Workforce Development Solutions (WDS)</a:t>
            </a:r>
          </a:p>
          <a:p>
            <a:r>
              <a:rPr lang="en-US" sz="2400" i="1" dirty="0"/>
              <a:t>West Central Minnesota SBDC </a:t>
            </a:r>
          </a:p>
          <a:p>
            <a:pPr marL="0" indent="0">
              <a:buNone/>
            </a:pPr>
            <a:endParaRPr lang="en-US" sz="2400" dirty="0"/>
          </a:p>
          <a:p>
            <a:pPr marL="0" indent="0">
              <a:buNone/>
            </a:pPr>
            <a:r>
              <a:rPr lang="en-US" sz="2400" dirty="0"/>
              <a:t>Designed to support small business AI adoption </a:t>
            </a:r>
          </a:p>
          <a:p>
            <a:pPr marL="0" indent="0" algn="r">
              <a:buNone/>
            </a:pPr>
            <a:r>
              <a:rPr lang="en-US" sz="2400" dirty="0"/>
              <a:t>For entrepreneurs, business owners, and staff</a:t>
            </a:r>
          </a:p>
          <a:p>
            <a:pPr marL="0" indent="0">
              <a:buNone/>
            </a:pPr>
            <a:endParaRPr lang="en-US" sz="2400" dirty="0"/>
          </a:p>
          <a:p>
            <a:pPr marL="0" indent="0">
              <a:buNone/>
            </a:pPr>
            <a:r>
              <a:rPr lang="en-US" sz="2400" b="1" dirty="0"/>
              <a:t>Start free! </a:t>
            </a:r>
            <a:r>
              <a:rPr lang="en-US" sz="2400" dirty="0"/>
              <a:t>Online self-paced AI Resource Lab</a:t>
            </a:r>
          </a:p>
          <a:p>
            <a:pPr marL="0" indent="0">
              <a:buNone/>
            </a:pPr>
            <a:endParaRPr lang="en-US" sz="2400" dirty="0"/>
          </a:p>
          <a:p>
            <a:pPr marL="0" indent="0">
              <a:buNone/>
            </a:pPr>
            <a:r>
              <a:rPr lang="en-US" sz="2400" i="1" dirty="0"/>
              <a:t>Practical, hands-on AI training. Without the hype. </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832154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45300</TotalTime>
  <Words>2866</Words>
  <Application>Microsoft Office PowerPoint</Application>
  <PresentationFormat>Widescreen</PresentationFormat>
  <Paragraphs>287</Paragraphs>
  <Slides>24</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Level 2: Advanced Prompting</vt:lpstr>
      <vt:lpstr>AI for Business</vt:lpstr>
      <vt:lpstr>Hats Off to Our Host &amp; America’s SBDC</vt:lpstr>
      <vt:lpstr>AI Your Way</vt:lpstr>
      <vt:lpstr>What We’ll Cover: Prompting Frameworks</vt:lpstr>
      <vt:lpstr>Frameworks Covered </vt:lpstr>
      <vt:lpstr>RIPE Role, Instructions, Parameters, Examples</vt:lpstr>
      <vt:lpstr>RIPE Framework in Business </vt:lpstr>
      <vt:lpstr>COSTAR Context, Objective, Style, Tone, Audience, Response</vt:lpstr>
      <vt:lpstr>COSTAR Framework in Business </vt:lpstr>
      <vt:lpstr>CRAFT Cut, Rewrite, Add, Format, Test</vt:lpstr>
      <vt:lpstr>CRAFT Framework in Business </vt:lpstr>
      <vt:lpstr>CLEAR Context, Language, Expectation, Audience, Response</vt:lpstr>
      <vt:lpstr>CLEAR Framework in Business </vt:lpstr>
      <vt:lpstr>PAIR Persona, Action, Input, Response</vt:lpstr>
      <vt:lpstr>PAIR Framework in Business </vt:lpstr>
      <vt:lpstr>ICED Intent, Context, Example, Direction</vt:lpstr>
      <vt:lpstr>ICED Framework in Business </vt:lpstr>
      <vt:lpstr>GUIDE Goal, User, Instructions, Details, Evaluation</vt:lpstr>
      <vt:lpstr>GUIDE Framework in Business </vt:lpstr>
      <vt:lpstr>CUSTOM Context, User, Style, Task, Output, Measure</vt:lpstr>
      <vt:lpstr>CUSTOM Framework in Business </vt:lpstr>
      <vt:lpstr>Frameworks DO Overlap. That’s the Point.</vt:lpstr>
      <vt:lpstr>AI for Business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Carlstrom, Ian M</dc:creator>
  <cp:lastModifiedBy>Carlstrom, Ian M</cp:lastModifiedBy>
  <cp:revision>6</cp:revision>
  <cp:lastPrinted>2026-01-22T20:08:14Z</cp:lastPrinted>
  <dcterms:created xsi:type="dcterms:W3CDTF">2025-09-29T12:16:32Z</dcterms:created>
  <dcterms:modified xsi:type="dcterms:W3CDTF">2026-01-22T20:09:39Z</dcterms:modified>
</cp:coreProperties>
</file>