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73" r:id="rId4"/>
    <p:sldId id="274" r:id="rId5"/>
    <p:sldId id="291" r:id="rId6"/>
    <p:sldId id="259" r:id="rId7"/>
    <p:sldId id="260" r:id="rId8"/>
    <p:sldId id="261" r:id="rId9"/>
    <p:sldId id="270" r:id="rId10"/>
    <p:sldId id="262" r:id="rId11"/>
    <p:sldId id="271" r:id="rId12"/>
    <p:sldId id="269" r:id="rId13"/>
    <p:sldId id="263" r:id="rId14"/>
    <p:sldId id="275" r:id="rId15"/>
    <p:sldId id="278" r:id="rId16"/>
    <p:sldId id="286" r:id="rId17"/>
    <p:sldId id="285" r:id="rId18"/>
    <p:sldId id="276" r:id="rId19"/>
    <p:sldId id="277" r:id="rId20"/>
    <p:sldId id="264" r:id="rId21"/>
    <p:sldId id="279" r:id="rId22"/>
    <p:sldId id="280" r:id="rId23"/>
    <p:sldId id="281" r:id="rId24"/>
    <p:sldId id="266" r:id="rId25"/>
    <p:sldId id="282" r:id="rId26"/>
    <p:sldId id="268" r:id="rId27"/>
    <p:sldId id="284" r:id="rId28"/>
    <p:sldId id="267" r:id="rId29"/>
    <p:sldId id="290" r:id="rId30"/>
    <p:sldId id="288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84448-FBA3-B065-87D9-C2B5C70BB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FC192-3274-5DF0-ACE0-93A755D4E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C5DC5-3ABC-863C-D04A-D386AC87F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3A02A-D09E-7A84-BA6C-52E8D6C8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CD08-17E8-30CF-E8D7-825B19CE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0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ABE8-6B94-DBFD-F0FC-2E848EDD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5BB68-91FC-B988-3E03-7C81958F9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404C-52A0-73F8-8B71-B6C1BF66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7A755-3EEB-5125-C345-B03FBBB0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AB70A-0E5E-5522-9E91-4DA5F52F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4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EADFD7-EF50-ECCF-DECC-24A94FDDF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10EA7-7AC8-36BF-C225-1D4670ED2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008C0-7EDE-147B-243A-32DB8823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A8D0C-49A7-8EA3-0203-1B5E8818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AFC38-96F2-5150-6C17-606D27A6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4DDE6-A339-A98D-E0CF-F38D262B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9EC09-9B23-DFAE-3EB1-A02AF50C1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45BE8-DCC8-166C-2FEC-38019E5C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DB7BA-1F34-B630-28AF-1340B70E3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FFAB-9AF1-ECAB-8B33-7288617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0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7689-AE30-10FF-5C3F-E1E98A4D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ABA34-7D13-45D3-AAFE-5C4942F9C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BBF69-1DCD-B0A0-DDB9-1B84DD41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8E24B-4486-043E-8EA0-01340B06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6A840-D0A5-D016-CADD-AFAD9C6C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0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5202-CB06-1F06-6A98-BF1666E3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A365D-7B67-C35F-3383-39A96049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38BE6-E32D-B7B1-60C0-E6B109816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9C88-7243-E5C3-3006-7404A8FA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F81B8-B73D-D305-B217-A22C6839E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82852-BEE1-1E79-0764-490D50F3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A47A-7021-D36B-5FA7-8C9706BE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DEF90-32F9-1347-37A2-B5A94FF3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5EEC9-DDD3-A11C-F1B0-0AADCCC6D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14F15-9C1A-FC44-AF84-F7C25B8E1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09778-208C-757D-49E2-7D790F609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28E61-8683-54E5-FADD-CABD02E8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D83641-FC52-7622-63CB-C095A10C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DF33D-FBEB-EE75-F5FE-6E6A14BD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1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533D-2003-9DC7-3671-2F06F71D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C35F6-220B-E430-9423-EB8F2CA49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E8DC7-56F6-D4FE-5F4E-FEC4564D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6116E-D845-6EEF-9197-5B3A449F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E133D-16E1-B58F-9974-BEE49DA6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BD357-66FD-4FD2-A894-2F79C748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DF4EE-AE37-D35A-C0E4-399DA14C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2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BDFB-461B-1848-EF3C-3286DB97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743F6-F668-F600-9BDC-A44E77F8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E89EB-81DC-CAF5-4905-BFA7251B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27202-9D07-F01B-727E-0AB4B4B3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7C52E-9366-7E64-F9C4-40F37EF7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0FEB0-9477-3B95-00FA-F01C4DAD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5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FE950-A04F-AA10-F3EF-1A451AEB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55B0C-CEA8-0CC6-6B67-105E81004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5D117-B304-A4A5-946A-57CCC003C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C1E73-EA7B-57F8-7D69-89C31D70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EDC0F-409F-EEB9-A8C4-870F22A2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2A3AF-9EB7-F1A6-A1AF-419C4CE3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9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84584-2369-035D-BEF5-F7C4E81E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0D2E-AA86-1D9F-21DF-F6B34591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943D2-2FE9-9029-6BDA-0128648EC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BAEA9-EAC9-4D0B-A16E-06904871D73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C58BB-800E-B1ED-5600-5213AC708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6102E-89A0-D4DC-44A2-4FF3FBEA2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4192F-2423-473C-933A-A28F46F25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estcentralmnsbdc.com/2024-kep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estcentralmnsbdc.com/2024-ke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0977-2B27-A01F-649D-8B3436DA3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37169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/>
              <a:t>Dispelling AI: </a:t>
            </a:r>
            <a:br>
              <a:rPr lang="en-US" dirty="0"/>
            </a:br>
            <a:r>
              <a:rPr lang="en-US" sz="4800" i="1" dirty="0"/>
              <a:t>Understanding AI Beyond the Hype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45CBE-376D-84AA-1A15-A968ECA1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5605"/>
            <a:ext cx="9144000" cy="1655762"/>
          </a:xfrm>
        </p:spPr>
        <p:txBody>
          <a:bodyPr/>
          <a:lstStyle/>
          <a:p>
            <a:r>
              <a:rPr lang="en-US" dirty="0"/>
              <a:t>Navigating the Foundations of Artificial Intelligence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927597E-1005-CA7D-D773-93C704E8EDCA}"/>
              </a:ext>
            </a:extLst>
          </p:cNvPr>
          <p:cNvSpPr/>
          <p:nvPr/>
        </p:nvSpPr>
        <p:spPr>
          <a:xfrm rot="-10800000">
            <a:off x="0" y="-50800"/>
            <a:ext cx="12192000" cy="3851275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3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Entertainment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Personalized Recommendations</a:t>
            </a:r>
            <a:r>
              <a:rPr lang="en-US" sz="2400" dirty="0"/>
              <a:t>: Platforms like Netflix using AI to suggest movies, Spotify curating playlists based on your preferences</a:t>
            </a:r>
          </a:p>
          <a:p>
            <a:r>
              <a:rPr lang="en-US" sz="2400" b="1" dirty="0"/>
              <a:t>Gaming Enhancements</a:t>
            </a:r>
            <a:r>
              <a:rPr lang="en-US" sz="2400" dirty="0"/>
              <a:t>: AI is used in gaming application for non-player character behavior, dynamic difficulty adjustments, and realistic graphics rendering</a:t>
            </a:r>
          </a:p>
          <a:p>
            <a:r>
              <a:rPr lang="en-US" sz="2400" b="1" dirty="0"/>
              <a:t>Deepfake Technology</a:t>
            </a:r>
            <a:r>
              <a:rPr lang="en-US" sz="2400" dirty="0"/>
              <a:t>: AI-driven deepfake technology is used for realistic face swaps in videos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EEA15B8A-271D-2D52-DAB2-EFA1EA366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Smart Home Integration</a:t>
            </a:r>
            <a:r>
              <a:rPr lang="en-US" sz="2400" dirty="0"/>
              <a:t>: AI technology integrates with smart home devices, allowing users to control lights, thermostats, and security systems</a:t>
            </a:r>
          </a:p>
          <a:p>
            <a:r>
              <a:rPr lang="en-US" sz="2400" b="1" dirty="0"/>
              <a:t>Recipe Suggestions</a:t>
            </a:r>
            <a:r>
              <a:rPr lang="en-US" sz="2400" dirty="0"/>
              <a:t>: AI suggesting recopies based on available ingredients </a:t>
            </a:r>
          </a:p>
          <a:p>
            <a:r>
              <a:rPr lang="en-US" sz="2400" b="1" dirty="0"/>
              <a:t>Smart Refrigerators</a:t>
            </a:r>
            <a:r>
              <a:rPr lang="en-US" sz="2400" dirty="0"/>
              <a:t>: AI-powered appliances tracking your grocery needs</a:t>
            </a:r>
          </a:p>
          <a:p>
            <a:r>
              <a:rPr lang="en-US" sz="2400" b="1" dirty="0"/>
              <a:t>Smart Doorbells</a:t>
            </a:r>
            <a:r>
              <a:rPr lang="en-US" sz="2400" dirty="0"/>
              <a:t>: AI recognizes motion, visitors, offers two-way communications, and enhances home security  </a:t>
            </a:r>
          </a:p>
          <a:p>
            <a:r>
              <a:rPr lang="en-US" sz="2400" b="1" dirty="0"/>
              <a:t>Automated Vacuum Cleaners</a:t>
            </a:r>
            <a:r>
              <a:rPr lang="en-US" sz="2400" dirty="0"/>
              <a:t>: AI-driven robotic vacuum cleaners map and navigate homes, avoiding obstacles, and adjusting cleaning patterns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2AF4C09D-5407-CFF4-B195-7BCDDB327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7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84387-EAAA-7FFB-77AD-C2D7FBAE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Enhancing Our Lifestyle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78CA8-940D-83E3-6197-2EE5F908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Health and Fitness Tracking</a:t>
            </a:r>
            <a:r>
              <a:rPr lang="en-US" sz="2400" dirty="0"/>
              <a:t>: Health apps use AI to analyze and interpret date, providing insights into fitness progress and health trends</a:t>
            </a:r>
          </a:p>
          <a:p>
            <a:r>
              <a:rPr lang="en-US" sz="2400" b="1" dirty="0"/>
              <a:t>Financial Services</a:t>
            </a:r>
            <a:r>
              <a:rPr lang="en-US" sz="2400" dirty="0"/>
              <a:t>: AI-powered financial apps use algorithms to analyze spending patterns, offer personalized budgeting advice, and detect potential fraud</a:t>
            </a:r>
          </a:p>
          <a:p>
            <a:r>
              <a:rPr lang="en-US" sz="2400" b="1" dirty="0"/>
              <a:t>Sleep Tracking</a:t>
            </a:r>
            <a:r>
              <a:rPr lang="en-US" sz="2400" dirty="0"/>
              <a:t>: Health and wellness apps utilize AI for sleep tracking, analyzing sleep patterns, and providing insights into improving sleep quality </a:t>
            </a:r>
          </a:p>
          <a:p>
            <a:r>
              <a:rPr lang="en-US" sz="2400" b="1" dirty="0"/>
              <a:t>Virtual Fashion Try-On</a:t>
            </a:r>
            <a:r>
              <a:rPr lang="en-US" sz="2400" dirty="0"/>
              <a:t>: AI is used in fashion apps to simulate how clothing items will look on users </a:t>
            </a:r>
          </a:p>
          <a:p>
            <a:r>
              <a:rPr lang="en-US" sz="2400" b="1" dirty="0"/>
              <a:t>Ride-Sharing</a:t>
            </a:r>
            <a:r>
              <a:rPr lang="en-US" sz="2400" dirty="0"/>
              <a:t>: Uber and Lyft use algorithms to optimize routes, estimate fares, and match drivers with passengers efficiently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CA172E19-2F3B-3914-2D4B-D00C91D6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for Small Business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Chatbots</a:t>
            </a:r>
            <a:r>
              <a:rPr lang="en-US" dirty="0"/>
              <a:t>: Customer service chatbots on websites and messaging apps use AI algorithms to understand and respond to user queries</a:t>
            </a:r>
            <a:endParaRPr lang="en-US" b="1" dirty="0"/>
          </a:p>
          <a:p>
            <a:r>
              <a:rPr lang="en-US" b="1" dirty="0"/>
              <a:t>Predictive Maintenance</a:t>
            </a:r>
            <a:r>
              <a:rPr lang="en-US" dirty="0"/>
              <a:t>: AI helps anticipate equipment failures and optimize maintenance schedules</a:t>
            </a:r>
          </a:p>
          <a:p>
            <a:r>
              <a:rPr lang="en-US" b="1" dirty="0"/>
              <a:t>Job Matching</a:t>
            </a:r>
            <a:r>
              <a:rPr lang="en-US" dirty="0"/>
              <a:t>: AI is integrated into job search platforms to match candidates with relevant job opportunities based on skills, experience, and preferences </a:t>
            </a:r>
          </a:p>
          <a:p>
            <a:r>
              <a:rPr lang="en-US" b="1" dirty="0"/>
              <a:t>Predictive Analytics for Ad Campaigns</a:t>
            </a:r>
            <a:r>
              <a:rPr lang="en-US" dirty="0"/>
              <a:t>: AI is used to analyze past ad performance and predict the success of future ad campaigns, optimizing targeting and budget allocation </a:t>
            </a:r>
          </a:p>
          <a:p>
            <a:r>
              <a:rPr lang="en-US" b="1" dirty="0"/>
              <a:t>Automated Accounting &amp; Bookkeeping</a:t>
            </a:r>
            <a:r>
              <a:rPr lang="en-US" dirty="0"/>
              <a:t>: AI-powered accounting software automates tasks such as invoice processing, expense tracking, and financial reporting, saving time and reducing errors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BDF63093-CFBF-60DE-BBEA-B9FE7E03A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0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FE3C-8259-9B4A-2E72-A4A1156C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3A20-0E47-48AB-494C-16FB9AEAC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3282"/>
          </a:xfrm>
        </p:spPr>
        <p:txBody>
          <a:bodyPr>
            <a:normAutofit/>
          </a:bodyPr>
          <a:lstStyle/>
          <a:p>
            <a:r>
              <a:rPr lang="en-US" b="1" dirty="0"/>
              <a:t>Narrow/Weak AI</a:t>
            </a:r>
            <a:r>
              <a:rPr lang="en-US" dirty="0"/>
              <a:t>: </a:t>
            </a:r>
            <a:r>
              <a:rPr lang="en-US" i="1" dirty="0"/>
              <a:t>(Here Now)</a:t>
            </a:r>
          </a:p>
          <a:p>
            <a:pPr lvl="1"/>
            <a:r>
              <a:rPr lang="en-US" sz="2200" dirty="0"/>
              <a:t>Designed for a specific task, e.g., virtual assistants</a:t>
            </a:r>
          </a:p>
          <a:p>
            <a:pPr lvl="1"/>
            <a:r>
              <a:rPr lang="en-US" sz="2200" dirty="0"/>
              <a:t>Fixed domain models provided by programmers </a:t>
            </a:r>
          </a:p>
          <a:p>
            <a:pPr lvl="1"/>
            <a:r>
              <a:rPr lang="en-US" sz="2200" dirty="0"/>
              <a:t>Learns from thousands of labeled examples</a:t>
            </a:r>
          </a:p>
          <a:p>
            <a:r>
              <a:rPr lang="en-US" b="1" dirty="0"/>
              <a:t>General/Strong AI</a:t>
            </a:r>
            <a:r>
              <a:rPr lang="en-US" dirty="0"/>
              <a:t>: </a:t>
            </a:r>
            <a:r>
              <a:rPr lang="en-US" i="1" dirty="0"/>
              <a:t>(Theoretical)</a:t>
            </a:r>
            <a:endParaRPr lang="en-US" sz="2400" i="1" dirty="0"/>
          </a:p>
          <a:p>
            <a:pPr lvl="1"/>
            <a:r>
              <a:rPr lang="en-US" sz="2200" dirty="0"/>
              <a:t>Possesses human-like intelligence, capable of handling various tasks </a:t>
            </a:r>
          </a:p>
          <a:p>
            <a:pPr lvl="1"/>
            <a:r>
              <a:rPr lang="en-US" sz="2200" dirty="0"/>
              <a:t>Self-learns and reasons with its operating environment </a:t>
            </a:r>
          </a:p>
          <a:p>
            <a:pPr lvl="1"/>
            <a:r>
              <a:rPr lang="en-US" sz="2200" dirty="0"/>
              <a:t>Learns from few examples and/or from unstructured data</a:t>
            </a:r>
          </a:p>
          <a:p>
            <a:r>
              <a:rPr lang="en-US" b="1" dirty="0"/>
              <a:t>Artificial Superintelligence</a:t>
            </a:r>
            <a:r>
              <a:rPr lang="en-US" dirty="0"/>
              <a:t>: </a:t>
            </a:r>
            <a:r>
              <a:rPr lang="en-US" i="1" dirty="0"/>
              <a:t>(Futuristic/</a:t>
            </a:r>
            <a:r>
              <a:rPr lang="en-US" i="1" dirty="0" err="1"/>
              <a:t>Scifi</a:t>
            </a:r>
            <a:r>
              <a:rPr lang="en-US" i="1" dirty="0"/>
              <a:t>)</a:t>
            </a:r>
          </a:p>
          <a:p>
            <a:pPr lvl="1"/>
            <a:r>
              <a:rPr lang="en-US" sz="2200" dirty="0"/>
              <a:t>Hypothetical AI surpassing human capabilities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F9B9B7D1-AB92-7590-ADA8-C208678A2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4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FE3C-8259-9B4A-2E72-A4A1156C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AI Misconceptions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3A20-0E47-48AB-494C-16FB9AEAC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AI is Not Human-Like</a:t>
            </a:r>
            <a:r>
              <a:rPr lang="en-US" dirty="0"/>
              <a:t>: AI lacks consciousness, emotions, and self-awareness</a:t>
            </a:r>
          </a:p>
          <a:p>
            <a:r>
              <a:rPr lang="en-US" b="1" dirty="0"/>
              <a:t>AI is a Tool</a:t>
            </a:r>
            <a:r>
              <a:rPr lang="en-US" dirty="0"/>
              <a:t>: It’s a tool created and guided by human input </a:t>
            </a:r>
          </a:p>
          <a:p>
            <a:r>
              <a:rPr lang="en-US" b="1" dirty="0"/>
              <a:t>Not Infallible</a:t>
            </a:r>
            <a:r>
              <a:rPr lang="en-US" dirty="0"/>
              <a:t>: AI models can make errors based on data quality and biases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Can it make mistakes?... YES!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1FB36B63-1803-39AF-6753-FE02BFE68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9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ogle earth fail at Aalo : r/funny">
            <a:extLst>
              <a:ext uri="{FF2B5EF4-FFF2-40B4-BE49-F238E27FC236}">
                <a16:creationId xmlns:a16="http://schemas.microsoft.com/office/drawing/2014/main" id="{7E2907D3-EF7F-867B-AE67-B47EA701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1" y="234212"/>
            <a:ext cx="10643857" cy="52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FEACEE4A-C7F3-278D-77E3-2F98F78A0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21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kle me up: Hilarious autocorrect fails, from Krispy Koreans to wet,  sloppy kids | Daily Mail Online">
            <a:extLst>
              <a:ext uri="{FF2B5EF4-FFF2-40B4-BE49-F238E27FC236}">
                <a16:creationId xmlns:a16="http://schemas.microsoft.com/office/drawing/2014/main" id="{1BB83A24-38A1-DEC8-99BE-2A740A45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61913"/>
            <a:ext cx="603885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6200C82B-A788-413F-1EFE-3A9A21777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1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FE3C-8259-9B4A-2E72-A4A1156C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3A20-0E47-48AB-494C-16FB9AEAC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Subset of AI focusing on developing algorithms and statistical models, where machines learn patterns and make decisions without explicit programming</a:t>
            </a:r>
          </a:p>
          <a:p>
            <a:pPr marL="457200" lvl="1" indent="0">
              <a:buNone/>
            </a:pPr>
            <a:r>
              <a:rPr lang="en-US" sz="2000" dirty="0"/>
              <a:t>(the capability of a machine to imitate intelligent human behavior)</a:t>
            </a:r>
          </a:p>
          <a:p>
            <a:r>
              <a:rPr lang="en-US" b="1" dirty="0"/>
              <a:t>Types</a:t>
            </a:r>
            <a:r>
              <a:rPr lang="en-US" dirty="0"/>
              <a:t>: Supervised learning, unsupervised learning, and reinforcement learning </a:t>
            </a:r>
          </a:p>
          <a:p>
            <a:r>
              <a:rPr lang="en-US" b="1" dirty="0"/>
              <a:t>Real-World Applications</a:t>
            </a:r>
            <a:r>
              <a:rPr lang="en-US" dirty="0"/>
              <a:t>: Image recognition, language translation, and recommendation systems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0E11EE40-8BD2-D47D-8E00-1ACF867FE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FE3C-8259-9B4A-2E72-A4A1156C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23A20-0E47-48AB-494C-16FB9AEAC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Subset of machine learning using neural networks to simulate human brain functions</a:t>
            </a:r>
          </a:p>
          <a:p>
            <a:pPr marL="457200" lvl="1" indent="0">
              <a:buNone/>
            </a:pPr>
            <a:r>
              <a:rPr lang="en-US" sz="2000" dirty="0"/>
              <a:t>(teaching computers to process data in a way that’s inspired by the human brain)</a:t>
            </a:r>
          </a:p>
          <a:p>
            <a:r>
              <a:rPr lang="en-US" b="1" dirty="0"/>
              <a:t>Neural Networks</a:t>
            </a:r>
            <a:r>
              <a:rPr lang="en-US" dirty="0"/>
              <a:t>: Layers of interconnected notes mimicking human neurons</a:t>
            </a:r>
          </a:p>
          <a:p>
            <a:r>
              <a:rPr lang="en-US" b="1" dirty="0"/>
              <a:t>Applications</a:t>
            </a:r>
            <a:r>
              <a:rPr lang="en-US" dirty="0"/>
              <a:t>: Speech recognition, robotics, image classification or computer vision, and natural language processing (NLP)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2171D490-45E2-F93C-6FA0-A3AEFC92A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4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2BE9-CB67-AD93-C8F0-6D54F1F6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the Foundations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A0786-681A-9708-77A7-0089023A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410323" cy="4351338"/>
          </a:xfrm>
        </p:spPr>
        <p:txBody>
          <a:bodyPr>
            <a:normAutofit/>
          </a:bodyPr>
          <a:lstStyle/>
          <a:p>
            <a:r>
              <a:rPr lang="en-US" dirty="0"/>
              <a:t>Defining AI </a:t>
            </a:r>
          </a:p>
          <a:p>
            <a:r>
              <a:rPr lang="en-US" dirty="0"/>
              <a:t>Real life examples</a:t>
            </a:r>
          </a:p>
          <a:p>
            <a:r>
              <a:rPr lang="en-US" dirty="0"/>
              <a:t>Types of AI</a:t>
            </a:r>
          </a:p>
          <a:p>
            <a:r>
              <a:rPr lang="en-US" dirty="0"/>
              <a:t>Common Misconceptions  </a:t>
            </a:r>
          </a:p>
          <a:p>
            <a:r>
              <a:rPr lang="en-US" dirty="0"/>
              <a:t>Newer more disruptive applications (</a:t>
            </a:r>
            <a:r>
              <a:rPr lang="en-US" dirty="0" err="1"/>
              <a:t>gpt</a:t>
            </a:r>
            <a:r>
              <a:rPr lang="en-US" dirty="0"/>
              <a:t>)</a:t>
            </a:r>
          </a:p>
          <a:p>
            <a:r>
              <a:rPr lang="en-US" dirty="0"/>
              <a:t>Exploring use cases of AI in the MnSBDC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I am not the expert, and we’re just scratching the surface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4D0648D2-6A32-4AB9-A06A-582843C97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Newer &amp; Disruptive AI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(Moving closer to General/Strong AI)</a:t>
            </a:r>
          </a:p>
          <a:p>
            <a:r>
              <a:rPr lang="en-US" sz="2400" b="1" dirty="0"/>
              <a:t>Introducing ChatGPT</a:t>
            </a:r>
            <a:r>
              <a:rPr lang="en-US" sz="2400" dirty="0"/>
              <a:t>: A powerful language model that can assist in various tasks (Simplifying AI: Making AI accessible for everyone) </a:t>
            </a:r>
          </a:p>
          <a:p>
            <a:r>
              <a:rPr lang="en-US" sz="2400" b="1" dirty="0"/>
              <a:t>Autonomous vehicles</a:t>
            </a:r>
            <a:r>
              <a:rPr lang="en-US" sz="2400" dirty="0"/>
              <a:t>: AI Algorithms are advancing self-driving cars and improving safety features in transportation </a:t>
            </a:r>
          </a:p>
          <a:p>
            <a:r>
              <a:rPr lang="en-US" sz="2400" b="1" dirty="0"/>
              <a:t>AI for Personalized Medicine</a:t>
            </a:r>
            <a:r>
              <a:rPr lang="en-US" sz="2400" dirty="0"/>
              <a:t>: AI analyzes genetic and patient data to tailor medical treatments, offering personalized medicine solutions based on an individual’s unique characteristics </a:t>
            </a:r>
          </a:p>
          <a:p>
            <a:r>
              <a:rPr lang="en-US" sz="2400" b="1" dirty="0"/>
              <a:t>AI for Cybersecurity</a:t>
            </a:r>
            <a:r>
              <a:rPr lang="en-US" sz="2400" dirty="0"/>
              <a:t>: AI is used to detect &amp; prevent cyber threats in real-time, using advanced algorithms to analyze network behavior, identify anomalies, enhancing overall cybersecurity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51690B0A-19C2-F42F-19BE-A7974265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5452-54CA-101E-FF89-729B8EF7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(But Not Just ChatGPT)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5E953-F009-F4C0-8497-FF0FFB6F3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State-of-the-art language modeling designed to understand human-like text (Generative Pre-trained Transformer) </a:t>
            </a:r>
          </a:p>
          <a:p>
            <a:r>
              <a:rPr lang="en-US" dirty="0"/>
              <a:t>Key Features</a:t>
            </a:r>
          </a:p>
          <a:p>
            <a:pPr lvl="1"/>
            <a:r>
              <a:rPr lang="en-US" b="1" dirty="0"/>
              <a:t>Natural Language Understanding</a:t>
            </a:r>
            <a:r>
              <a:rPr lang="en-US" dirty="0"/>
              <a:t>: comprehending and responding to natural language queries and prompts </a:t>
            </a:r>
          </a:p>
          <a:p>
            <a:pPr lvl="1"/>
            <a:r>
              <a:rPr lang="en-US" b="1" dirty="0"/>
              <a:t>Generative Text</a:t>
            </a:r>
            <a:r>
              <a:rPr lang="en-US" dirty="0"/>
              <a:t>: able to generate coherent and contextually relevant text based on inputs </a:t>
            </a:r>
          </a:p>
          <a:p>
            <a:pPr lvl="1"/>
            <a:r>
              <a:rPr lang="en-US" b="1" dirty="0"/>
              <a:t>Context Retention</a:t>
            </a:r>
            <a:r>
              <a:rPr lang="en-US" dirty="0"/>
              <a:t>: maintains context throughout a conversation, allowing it to understand and respond appropriately </a:t>
            </a:r>
          </a:p>
          <a:p>
            <a:pPr lvl="1"/>
            <a:r>
              <a:rPr lang="en-US" b="1" dirty="0"/>
              <a:t>Vast Knowledge Base</a:t>
            </a:r>
            <a:r>
              <a:rPr lang="en-US" dirty="0"/>
              <a:t>: trained on diverse internet data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CB4CF60E-92AE-840A-28A3-C3ADAD3AA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55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4E25-E05F-55FC-E5F4-4636F11C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Use Cases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62DD-6840-C165-D1C4-E583C51E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Conversational AI</a:t>
            </a:r>
            <a:r>
              <a:rPr lang="en-US" sz="2400" dirty="0"/>
              <a:t>: GPT can be employed in applications where natural in interactive conversations with users are essential, such as chatbots and virtual assistants </a:t>
            </a:r>
          </a:p>
          <a:p>
            <a:r>
              <a:rPr lang="en-US" sz="2400" b="1" dirty="0"/>
              <a:t>Content Generation: </a:t>
            </a:r>
            <a:r>
              <a:rPr lang="en-US" sz="2400" dirty="0"/>
              <a:t>It excels in content creation, including writing articles, generating creative writing pieces, and producing human-like text</a:t>
            </a:r>
          </a:p>
          <a:p>
            <a:r>
              <a:rPr lang="en-US" sz="2400" b="1" dirty="0"/>
              <a:t>Programming Assistance: </a:t>
            </a:r>
            <a:r>
              <a:rPr lang="en-US" sz="2400" dirty="0"/>
              <a:t>Developers can use GPT to get help with coding tasks, writing code snippets, or understanding programming concepts</a:t>
            </a:r>
          </a:p>
          <a:p>
            <a:r>
              <a:rPr lang="en-US" sz="2400" b="1" dirty="0"/>
              <a:t>Language Translation: </a:t>
            </a:r>
            <a:r>
              <a:rPr lang="en-US" sz="2400" dirty="0"/>
              <a:t>GPT can assist in translating text between languages, providing a valuable tool for overcoming language barriers.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4823DC24-4EDB-9B2D-A437-A6A5A0998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4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4E25-E05F-55FC-E5F4-4636F11C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Limitations and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62DD-6840-C165-D1C4-E583C51E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Contextual Sensitivity: </a:t>
            </a:r>
            <a:r>
              <a:rPr lang="en-US" sz="2400" dirty="0"/>
              <a:t>GPT might generate responses that are contextually sensitive, requiring careful input to yield accurate and desired outcomes.</a:t>
            </a:r>
          </a:p>
          <a:p>
            <a:r>
              <a:rPr lang="en-US" sz="2400" b="1" dirty="0"/>
              <a:t>Lack of Real-world Understanding: </a:t>
            </a:r>
            <a:r>
              <a:rPr lang="en-US" sz="2400" dirty="0"/>
              <a:t>While proficient in generating text, GPT lacks real-world understanding and may provide inaccurate or nonsensical answers.</a:t>
            </a:r>
          </a:p>
          <a:p>
            <a:r>
              <a:rPr lang="en-US" sz="2400" b="1" dirty="0"/>
              <a:t>Potential Bias: </a:t>
            </a:r>
            <a:r>
              <a:rPr lang="en-US" sz="2400" dirty="0"/>
              <a:t>Like any large language model, GPT may reflect biases present in the training data, emphasizing the importance of cautious and ethical use.</a:t>
            </a:r>
          </a:p>
          <a:p>
            <a:endParaRPr lang="en-US" sz="2400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A3887302-5699-1500-5104-E1BD0180C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5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Yes, ChatGPT has privacy concerns, but in all fairness have you read any of the following: </a:t>
            </a:r>
          </a:p>
          <a:p>
            <a:pPr lvl="1"/>
            <a:r>
              <a:rPr lang="en-US" dirty="0"/>
              <a:t>Facebook Terms of Service</a:t>
            </a:r>
          </a:p>
          <a:p>
            <a:pPr lvl="1"/>
            <a:r>
              <a:rPr lang="en-US" dirty="0"/>
              <a:t>Apple Media Terms and Conditions</a:t>
            </a:r>
          </a:p>
          <a:p>
            <a:pPr lvl="1"/>
            <a:r>
              <a:rPr lang="en-US" dirty="0"/>
              <a:t>iCloud legal agreement</a:t>
            </a:r>
          </a:p>
          <a:p>
            <a:pPr lvl="1"/>
            <a:r>
              <a:rPr lang="en-US" dirty="0"/>
              <a:t>Microsoft services agreement </a:t>
            </a:r>
          </a:p>
          <a:p>
            <a:pPr lvl="1"/>
            <a:r>
              <a:rPr lang="en-US" dirty="0"/>
              <a:t>Google Terms of Service </a:t>
            </a:r>
          </a:p>
          <a:p>
            <a:r>
              <a:rPr lang="en-US" dirty="0"/>
              <a:t>We’re giving away our “privacy” everyday, not just on our own devices, also being in proximity to others around us </a:t>
            </a:r>
          </a:p>
          <a:p>
            <a:r>
              <a:rPr lang="en-US" dirty="0"/>
              <a:t>Follow SBDC Code of Conduct, don’t share client sensitive info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260251E2-42FF-DF11-1997-8740C0EA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4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A6EA-9921-0669-39C4-466E7041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Experimenting with AI: Building a </a:t>
            </a:r>
            <a:r>
              <a:rPr lang="en-US" dirty="0" err="1"/>
              <a:t>ChatBot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8F48E-1EA9-B805-79D7-041667A7E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you used the “live chat” button on your favorite website?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do they have that?</a:t>
            </a:r>
          </a:p>
          <a:p>
            <a:r>
              <a:rPr lang="en-US" dirty="0"/>
              <a:t>There’s a problem, it can be a solution.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about other problems that this could be the solution for?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83049BC8-3F48-C524-BB37-B441DDAE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08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Introducing: a MN SBDC Chatbot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an experiment, you can do this too!</a:t>
            </a:r>
          </a:p>
          <a:p>
            <a:r>
              <a:rPr lang="en-US" dirty="0"/>
              <a:t>Referencing the </a:t>
            </a:r>
            <a:r>
              <a:rPr lang="en-US" dirty="0" err="1"/>
              <a:t>MnSBDC</a:t>
            </a:r>
            <a:r>
              <a:rPr lang="en-US" dirty="0"/>
              <a:t> Operations Manual (word doc)</a:t>
            </a:r>
          </a:p>
          <a:p>
            <a:r>
              <a:rPr lang="en-US" dirty="0"/>
              <a:t>Also linked to other critical/key data (websites, files, prompts)</a:t>
            </a:r>
          </a:p>
          <a:p>
            <a:r>
              <a:rPr lang="en-US" dirty="0"/>
              <a:t>It’s free, not unlimited (50 messages per day)</a:t>
            </a:r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AD37D987-9592-D049-11A5-4A2104C4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79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7A5EC-6DED-D2D7-52FD-122B3283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</a:t>
            </a:r>
            <a:r>
              <a:rPr lang="en-US" dirty="0" err="1"/>
              <a:t>ChatBot</a:t>
            </a:r>
            <a:r>
              <a:rPr lang="en-US" dirty="0"/>
              <a:t> in Under 3-Minutes</a:t>
            </a:r>
          </a:p>
        </p:txBody>
      </p:sp>
      <p:pic>
        <p:nvPicPr>
          <p:cNvPr id="10" name="video1061131201">
            <a:hlinkClick r:id="" action="ppaction://media"/>
            <a:extLst>
              <a:ext uri="{FF2B5EF4-FFF2-40B4-BE49-F238E27FC236}">
                <a16:creationId xmlns:a16="http://schemas.microsoft.com/office/drawing/2014/main" id="{E32BA4B2-C48B-F535-424D-1E7E8CFD6B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76" y="1348104"/>
            <a:ext cx="9688244" cy="5449514"/>
          </a:xfr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031A2F47-1510-8142-C249-5105E0566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&amp; Call to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Embrace AI</a:t>
            </a:r>
            <a:r>
              <a:rPr lang="en-US" sz="2400" dirty="0"/>
              <a:t>: It’s part of our everyday lives, making tasks easier and more efficient </a:t>
            </a:r>
          </a:p>
          <a:p>
            <a:r>
              <a:rPr lang="en-US" sz="2400" b="1" dirty="0"/>
              <a:t>Explore AI</a:t>
            </a:r>
            <a:r>
              <a:rPr lang="en-US" sz="2400" dirty="0"/>
              <a:t>: Discover how it can enhance your personal and professional endeavors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b="1" dirty="0"/>
              <a:t>Consider how might we embrace AI to advance the Mn SBDC? </a:t>
            </a:r>
          </a:p>
          <a:p>
            <a:pPr marL="0" indent="0" algn="ctr">
              <a:buNone/>
            </a:pPr>
            <a:r>
              <a:rPr lang="en-US" sz="2400" dirty="0"/>
              <a:t>Consulting &amp; Client Deliverables | Streamlining Internal Processes</a:t>
            </a:r>
          </a:p>
          <a:p>
            <a:pPr marL="0" indent="0" algn="ctr">
              <a:buNone/>
            </a:pPr>
            <a:r>
              <a:rPr lang="en-US" sz="2400" dirty="0"/>
              <a:t>Training &amp; Onboarding | Answering FAQs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AD6E302E-CF84-4AB5-87D1-F6CF8124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49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168" y="365125"/>
            <a:ext cx="8954632" cy="1325563"/>
          </a:xfrm>
        </p:spPr>
        <p:txBody>
          <a:bodyPr>
            <a:normAutofit/>
          </a:bodyPr>
          <a:lstStyle/>
          <a:p>
            <a:r>
              <a:rPr lang="en-US" dirty="0"/>
              <a:t>Speed Sharing to</a:t>
            </a:r>
            <a:br>
              <a:rPr lang="en-US" dirty="0"/>
            </a:br>
            <a:r>
              <a:rPr lang="en-US" dirty="0"/>
              <a:t>	User Generated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Moving traditional speed sharing into institutional knowledge</a:t>
            </a:r>
          </a:p>
          <a:p>
            <a:r>
              <a:rPr lang="en-US" dirty="0"/>
              <a:t>User generated content that can be leveraged</a:t>
            </a:r>
          </a:p>
          <a:p>
            <a:r>
              <a:rPr lang="en-US" dirty="0"/>
              <a:t>Can be made into 1-page summaries for future reference </a:t>
            </a:r>
          </a:p>
          <a:p>
            <a:r>
              <a:rPr lang="en-US" dirty="0"/>
              <a:t>Can be the learned knowledge base of a chatbot </a:t>
            </a:r>
          </a:p>
          <a:p>
            <a:endParaRPr lang="en-US" dirty="0"/>
          </a:p>
          <a:p>
            <a:r>
              <a:rPr lang="en-US" dirty="0"/>
              <a:t>What else could we do with this?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BC400C3F-412D-F971-000F-5894F8CB7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F3BD40BC-6662-ED7E-BA04-CA1B2AB8DA1A}"/>
              </a:ext>
            </a:extLst>
          </p:cNvPr>
          <p:cNvSpPr/>
          <p:nvPr/>
        </p:nvSpPr>
        <p:spPr>
          <a:xfrm rot="5400000">
            <a:off x="-2013744" y="1975642"/>
            <a:ext cx="6858000" cy="2906713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3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39B6C-0501-35D6-0B45-1C6234AF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E3606-9B88-1E05-DB83-2F8FAF17E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 of AI</a:t>
            </a:r>
            <a:r>
              <a:rPr lang="en-US" dirty="0"/>
              <a:t>: </a:t>
            </a:r>
          </a:p>
          <a:p>
            <a:pPr marL="457200" lvl="1" indent="0">
              <a:buNone/>
            </a:pPr>
            <a:r>
              <a:rPr lang="en-US" sz="2800" dirty="0"/>
              <a:t>Artificial Intelligence (AI) refers to the simulation of human intelligence in machines that are programed to think and learn</a:t>
            </a:r>
          </a:p>
          <a:p>
            <a:r>
              <a:rPr lang="en-US" b="1" dirty="0"/>
              <a:t>What does it mean to be “smart”? 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B11F5272-221D-EF20-BD0F-15E357083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7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print of a building&#10;&#10;Description automatically generated">
            <a:extLst>
              <a:ext uri="{FF2B5EF4-FFF2-40B4-BE49-F238E27FC236}">
                <a16:creationId xmlns:a16="http://schemas.microsoft.com/office/drawing/2014/main" id="{D7019EB6-F690-5DD1-2E7A-B2C3CCD3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69" y="841247"/>
            <a:ext cx="10696448" cy="601675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33D4BB0-4305-261A-F609-01238C4EA69B}"/>
              </a:ext>
            </a:extLst>
          </p:cNvPr>
          <p:cNvSpPr/>
          <p:nvPr/>
        </p:nvSpPr>
        <p:spPr>
          <a:xfrm rot="5400000">
            <a:off x="-2013744" y="1975642"/>
            <a:ext cx="6858000" cy="2906713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9BBEBB-297C-845B-54C5-C9A7186F8689}"/>
              </a:ext>
            </a:extLst>
          </p:cNvPr>
          <p:cNvSpPr txBox="1">
            <a:spLocks/>
          </p:cNvSpPr>
          <p:nvPr/>
        </p:nvSpPr>
        <p:spPr>
          <a:xfrm>
            <a:off x="3236975" y="182562"/>
            <a:ext cx="757123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2E6D"/>
                </a:solidFill>
              </a:rPr>
              <a:t>SPEED SHARING</a:t>
            </a:r>
          </a:p>
        </p:txBody>
      </p:sp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99FEFE0F-F62D-1EE1-C55C-82FDA48A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63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1" name="Add-in 40">
                <a:extLst>
                  <a:ext uri="{FF2B5EF4-FFF2-40B4-BE49-F238E27FC236}">
                    <a16:creationId xmlns:a16="http://schemas.microsoft.com/office/drawing/2014/main" id="{67DFB829-E387-313B-E4AF-4BF344031A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31356" y="3857181"/>
              <a:ext cx="4683192" cy="387864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1" name="Add-in 40">
                <a:extLst>
                  <a:ext uri="{FF2B5EF4-FFF2-40B4-BE49-F238E27FC236}">
                    <a16:creationId xmlns:a16="http://schemas.microsoft.com/office/drawing/2014/main" id="{67DFB829-E387-313B-E4AF-4BF344031A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1356" y="3857181"/>
                <a:ext cx="4683192" cy="3878643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logo with text overlay&#10;&#10;Description automatically generated">
            <a:extLst>
              <a:ext uri="{FF2B5EF4-FFF2-40B4-BE49-F238E27FC236}">
                <a16:creationId xmlns:a16="http://schemas.microsoft.com/office/drawing/2014/main" id="{CE7603F4-D17F-CF85-E7C8-8F7789DC57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0"/>
            <a:ext cx="1443238" cy="949382"/>
          </a:xfrm>
          <a:prstGeom prst="rect">
            <a:avLst/>
          </a:prstGeom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B18E1F7E-743D-73D5-2124-D516387DE2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38" y="4860868"/>
            <a:ext cx="1443238" cy="949382"/>
          </a:xfrm>
          <a:prstGeom prst="rect">
            <a:avLst/>
          </a:prstGeom>
        </p:spPr>
      </p:pic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442E38AC-AFF4-9183-94E1-7207881253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76" y="3911486"/>
            <a:ext cx="1443238" cy="949382"/>
          </a:xfrm>
          <a:prstGeom prst="rect">
            <a:avLst/>
          </a:prstGeom>
        </p:spPr>
      </p:pic>
      <p:pic>
        <p:nvPicPr>
          <p:cNvPr id="5" name="Picture 4" descr="A logo with text overlay&#10;&#10;Description automatically generated">
            <a:extLst>
              <a:ext uri="{FF2B5EF4-FFF2-40B4-BE49-F238E27FC236}">
                <a16:creationId xmlns:a16="http://schemas.microsoft.com/office/drawing/2014/main" id="{8F0475A3-23D9-8B75-8329-8FCCA8CCCA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4" y="2962104"/>
            <a:ext cx="1443238" cy="949382"/>
          </a:xfrm>
          <a:prstGeom prst="rect">
            <a:avLst/>
          </a:prstGeom>
        </p:spPr>
      </p:pic>
      <p:pic>
        <p:nvPicPr>
          <p:cNvPr id="6" name="Picture 5" descr="A logo with text overlay&#10;&#10;Description automatically generated">
            <a:extLst>
              <a:ext uri="{FF2B5EF4-FFF2-40B4-BE49-F238E27FC236}">
                <a16:creationId xmlns:a16="http://schemas.microsoft.com/office/drawing/2014/main" id="{B1783EFD-C869-D5DC-BF83-2BAF1AE9A5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486"/>
            <a:ext cx="1443238" cy="949382"/>
          </a:xfrm>
          <a:prstGeom prst="rect">
            <a:avLst/>
          </a:prstGeom>
        </p:spPr>
      </p:pic>
      <p:pic>
        <p:nvPicPr>
          <p:cNvPr id="7" name="Picture 6" descr="A logo with text overlay&#10;&#10;Description automatically generated">
            <a:extLst>
              <a:ext uri="{FF2B5EF4-FFF2-40B4-BE49-F238E27FC236}">
                <a16:creationId xmlns:a16="http://schemas.microsoft.com/office/drawing/2014/main" id="{78D0DA09-5B59-C1FF-E679-59E23A0C44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38" y="2962104"/>
            <a:ext cx="1443238" cy="949382"/>
          </a:xfrm>
          <a:prstGeom prst="rect">
            <a:avLst/>
          </a:prstGeom>
        </p:spPr>
      </p:pic>
      <p:pic>
        <p:nvPicPr>
          <p:cNvPr id="8" name="Picture 7" descr="A logo with text overlay&#10;&#10;Description automatically generated">
            <a:extLst>
              <a:ext uri="{FF2B5EF4-FFF2-40B4-BE49-F238E27FC236}">
                <a16:creationId xmlns:a16="http://schemas.microsoft.com/office/drawing/2014/main" id="{489F4CEF-7EF3-33E6-AE88-7EA32A61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76" y="2012722"/>
            <a:ext cx="1443238" cy="949382"/>
          </a:xfrm>
          <a:prstGeom prst="rect">
            <a:avLst/>
          </a:prstGeom>
        </p:spPr>
      </p:pic>
      <p:pic>
        <p:nvPicPr>
          <p:cNvPr id="9" name="Picture 8" descr="A logo with text overlay&#10;&#10;Description automatically generated">
            <a:extLst>
              <a:ext uri="{FF2B5EF4-FFF2-40B4-BE49-F238E27FC236}">
                <a16:creationId xmlns:a16="http://schemas.microsoft.com/office/drawing/2014/main" id="{F05D914B-7AFA-85C4-6E76-16A170F117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4" y="1063340"/>
            <a:ext cx="1443238" cy="949382"/>
          </a:xfrm>
          <a:prstGeom prst="rect">
            <a:avLst/>
          </a:prstGeom>
        </p:spPr>
      </p:pic>
      <p:pic>
        <p:nvPicPr>
          <p:cNvPr id="10" name="Picture 9" descr="A logo with text overlay&#10;&#10;Description automatically generated">
            <a:extLst>
              <a:ext uri="{FF2B5EF4-FFF2-40B4-BE49-F238E27FC236}">
                <a16:creationId xmlns:a16="http://schemas.microsoft.com/office/drawing/2014/main" id="{DF2B6326-3EA0-95C6-1393-B734DBA5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722"/>
            <a:ext cx="1443238" cy="949382"/>
          </a:xfrm>
          <a:prstGeom prst="rect">
            <a:avLst/>
          </a:prstGeom>
        </p:spPr>
      </p:pic>
      <p:pic>
        <p:nvPicPr>
          <p:cNvPr id="11" name="Picture 10" descr="A logo with text overlay&#10;&#10;Description automatically generated">
            <a:extLst>
              <a:ext uri="{FF2B5EF4-FFF2-40B4-BE49-F238E27FC236}">
                <a16:creationId xmlns:a16="http://schemas.microsoft.com/office/drawing/2014/main" id="{01A9716C-FD2F-438F-C100-1C3ED97458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38" y="1063340"/>
            <a:ext cx="1443238" cy="949382"/>
          </a:xfrm>
          <a:prstGeom prst="rect">
            <a:avLst/>
          </a:prstGeom>
        </p:spPr>
      </p:pic>
      <p:pic>
        <p:nvPicPr>
          <p:cNvPr id="12" name="Picture 11" descr="A logo with text overlay&#10;&#10;Description automatically generated">
            <a:extLst>
              <a:ext uri="{FF2B5EF4-FFF2-40B4-BE49-F238E27FC236}">
                <a16:creationId xmlns:a16="http://schemas.microsoft.com/office/drawing/2014/main" id="{895265DD-D164-1461-C9DD-3A637F4C24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76" y="113958"/>
            <a:ext cx="1443238" cy="949382"/>
          </a:xfrm>
          <a:prstGeom prst="rect">
            <a:avLst/>
          </a:prstGeom>
        </p:spPr>
      </p:pic>
      <p:pic>
        <p:nvPicPr>
          <p:cNvPr id="13" name="Picture 12" descr="A logo with text overlay&#10;&#10;Description automatically generated">
            <a:extLst>
              <a:ext uri="{FF2B5EF4-FFF2-40B4-BE49-F238E27FC236}">
                <a16:creationId xmlns:a16="http://schemas.microsoft.com/office/drawing/2014/main" id="{1A6D24D7-5874-1CC9-6879-7D9B0F57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4" y="-835424"/>
            <a:ext cx="1443238" cy="949382"/>
          </a:xfrm>
          <a:prstGeom prst="rect">
            <a:avLst/>
          </a:prstGeom>
        </p:spPr>
      </p:pic>
      <p:pic>
        <p:nvPicPr>
          <p:cNvPr id="14" name="Picture 13" descr="A logo with text overlay&#10;&#10;Description automatically generated">
            <a:extLst>
              <a:ext uri="{FF2B5EF4-FFF2-40B4-BE49-F238E27FC236}">
                <a16:creationId xmlns:a16="http://schemas.microsoft.com/office/drawing/2014/main" id="{63A705AD-F5BD-8F33-1D7D-D082FDDE54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58"/>
            <a:ext cx="1443238" cy="949382"/>
          </a:xfrm>
          <a:prstGeom prst="rect">
            <a:avLst/>
          </a:prstGeom>
        </p:spPr>
      </p:pic>
      <p:pic>
        <p:nvPicPr>
          <p:cNvPr id="15" name="Picture 14" descr="A logo with text overlay&#10;&#10;Description automatically generated">
            <a:extLst>
              <a:ext uri="{FF2B5EF4-FFF2-40B4-BE49-F238E27FC236}">
                <a16:creationId xmlns:a16="http://schemas.microsoft.com/office/drawing/2014/main" id="{39FAF9FD-FDC2-A0D3-93DB-F6F1B94F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38" y="-835424"/>
            <a:ext cx="1443238" cy="949382"/>
          </a:xfrm>
          <a:prstGeom prst="rect">
            <a:avLst/>
          </a:prstGeom>
        </p:spPr>
      </p:pic>
      <p:pic>
        <p:nvPicPr>
          <p:cNvPr id="16" name="Picture 15" descr="A logo with text overlay&#10;&#10;Description automatically generated">
            <a:extLst>
              <a:ext uri="{FF2B5EF4-FFF2-40B4-BE49-F238E27FC236}">
                <a16:creationId xmlns:a16="http://schemas.microsoft.com/office/drawing/2014/main" id="{918F8495-3AC5-9F83-6ED5-AA83202EFF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76" y="5810250"/>
            <a:ext cx="1443238" cy="949382"/>
          </a:xfrm>
          <a:prstGeom prst="rect">
            <a:avLst/>
          </a:prstGeom>
        </p:spPr>
      </p:pic>
      <p:pic>
        <p:nvPicPr>
          <p:cNvPr id="17" name="Picture 16" descr="A logo with text overlay&#10;&#10;Description automatically generated">
            <a:extLst>
              <a:ext uri="{FF2B5EF4-FFF2-40B4-BE49-F238E27FC236}">
                <a16:creationId xmlns:a16="http://schemas.microsoft.com/office/drawing/2014/main" id="{DA11D5D7-B0B3-76ED-F094-EC571D3B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14" y="4860868"/>
            <a:ext cx="1443238" cy="949382"/>
          </a:xfrm>
          <a:prstGeom prst="rect">
            <a:avLst/>
          </a:prstGeom>
        </p:spPr>
      </p:pic>
      <p:pic>
        <p:nvPicPr>
          <p:cNvPr id="18" name="Picture 17" descr="A logo with text overlay&#10;&#10;Description automatically generated">
            <a:extLst>
              <a:ext uri="{FF2B5EF4-FFF2-40B4-BE49-F238E27FC236}">
                <a16:creationId xmlns:a16="http://schemas.microsoft.com/office/drawing/2014/main" id="{D2A42E02-ECBE-CE5D-700C-8B64C38CD9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52" y="5810250"/>
            <a:ext cx="1443238" cy="949382"/>
          </a:xfrm>
          <a:prstGeom prst="rect">
            <a:avLst/>
          </a:prstGeom>
        </p:spPr>
      </p:pic>
      <p:pic>
        <p:nvPicPr>
          <p:cNvPr id="19" name="Picture 18" descr="A logo with text overlay&#10;&#10;Description automatically generated">
            <a:extLst>
              <a:ext uri="{FF2B5EF4-FFF2-40B4-BE49-F238E27FC236}">
                <a16:creationId xmlns:a16="http://schemas.microsoft.com/office/drawing/2014/main" id="{081179A8-EAEC-26CA-C94D-D1B0AE5CE3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90" y="4860868"/>
            <a:ext cx="1443238" cy="949382"/>
          </a:xfrm>
          <a:prstGeom prst="rect">
            <a:avLst/>
          </a:prstGeom>
        </p:spPr>
      </p:pic>
      <p:pic>
        <p:nvPicPr>
          <p:cNvPr id="20" name="Picture 19" descr="A logo with text overlay&#10;&#10;Description automatically generated">
            <a:extLst>
              <a:ext uri="{FF2B5EF4-FFF2-40B4-BE49-F238E27FC236}">
                <a16:creationId xmlns:a16="http://schemas.microsoft.com/office/drawing/2014/main" id="{A120EBCB-30BD-189E-9AE9-1261F2FE96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8" y="3911486"/>
            <a:ext cx="1443238" cy="949382"/>
          </a:xfrm>
          <a:prstGeom prst="rect">
            <a:avLst/>
          </a:prstGeom>
        </p:spPr>
      </p:pic>
      <p:pic>
        <p:nvPicPr>
          <p:cNvPr id="21" name="Picture 20" descr="A logo with text overlay&#10;&#10;Description automatically generated">
            <a:extLst>
              <a:ext uri="{FF2B5EF4-FFF2-40B4-BE49-F238E27FC236}">
                <a16:creationId xmlns:a16="http://schemas.microsoft.com/office/drawing/2014/main" id="{B7BD7C0F-E527-7B58-8838-45E38E8223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66" y="2962104"/>
            <a:ext cx="1443238" cy="949382"/>
          </a:xfrm>
          <a:prstGeom prst="rect">
            <a:avLst/>
          </a:prstGeom>
        </p:spPr>
      </p:pic>
      <p:pic>
        <p:nvPicPr>
          <p:cNvPr id="22" name="Picture 21" descr="A logo with text overlay&#10;&#10;Description automatically generated">
            <a:extLst>
              <a:ext uri="{FF2B5EF4-FFF2-40B4-BE49-F238E27FC236}">
                <a16:creationId xmlns:a16="http://schemas.microsoft.com/office/drawing/2014/main" id="{5DBA852A-6BFA-53D8-3A78-1E3FBB0B9F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52" y="3911486"/>
            <a:ext cx="1443238" cy="949382"/>
          </a:xfrm>
          <a:prstGeom prst="rect">
            <a:avLst/>
          </a:prstGeom>
        </p:spPr>
      </p:pic>
      <p:pic>
        <p:nvPicPr>
          <p:cNvPr id="23" name="Picture 22" descr="A logo with text overlay&#10;&#10;Description automatically generated">
            <a:extLst>
              <a:ext uri="{FF2B5EF4-FFF2-40B4-BE49-F238E27FC236}">
                <a16:creationId xmlns:a16="http://schemas.microsoft.com/office/drawing/2014/main" id="{0B532043-984B-6B5C-E456-AA7A2E123D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90" y="2962104"/>
            <a:ext cx="1443238" cy="949382"/>
          </a:xfrm>
          <a:prstGeom prst="rect">
            <a:avLst/>
          </a:prstGeom>
        </p:spPr>
      </p:pic>
      <p:pic>
        <p:nvPicPr>
          <p:cNvPr id="24" name="Picture 23" descr="A logo with text overlay&#10;&#10;Description automatically generated">
            <a:extLst>
              <a:ext uri="{FF2B5EF4-FFF2-40B4-BE49-F238E27FC236}">
                <a16:creationId xmlns:a16="http://schemas.microsoft.com/office/drawing/2014/main" id="{449888F8-003C-EF2B-2360-13B63BC1C7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8" y="2012722"/>
            <a:ext cx="1443238" cy="949382"/>
          </a:xfrm>
          <a:prstGeom prst="rect">
            <a:avLst/>
          </a:prstGeom>
        </p:spPr>
      </p:pic>
      <p:pic>
        <p:nvPicPr>
          <p:cNvPr id="25" name="Picture 24" descr="A logo with text overlay&#10;&#10;Description automatically generated">
            <a:extLst>
              <a:ext uri="{FF2B5EF4-FFF2-40B4-BE49-F238E27FC236}">
                <a16:creationId xmlns:a16="http://schemas.microsoft.com/office/drawing/2014/main" id="{24126294-6738-2A54-1C84-2783CD922B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66" y="1063340"/>
            <a:ext cx="1443238" cy="949382"/>
          </a:xfrm>
          <a:prstGeom prst="rect">
            <a:avLst/>
          </a:prstGeom>
        </p:spPr>
      </p:pic>
      <p:pic>
        <p:nvPicPr>
          <p:cNvPr id="26" name="Picture 25" descr="A logo with text overlay&#10;&#10;Description automatically generated">
            <a:extLst>
              <a:ext uri="{FF2B5EF4-FFF2-40B4-BE49-F238E27FC236}">
                <a16:creationId xmlns:a16="http://schemas.microsoft.com/office/drawing/2014/main" id="{76366B79-969F-88B9-AACC-D1C07A1726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52" y="2012722"/>
            <a:ext cx="1443238" cy="949382"/>
          </a:xfrm>
          <a:prstGeom prst="rect">
            <a:avLst/>
          </a:prstGeom>
        </p:spPr>
      </p:pic>
      <p:pic>
        <p:nvPicPr>
          <p:cNvPr id="27" name="Picture 26" descr="A logo with text overlay&#10;&#10;Description automatically generated">
            <a:extLst>
              <a:ext uri="{FF2B5EF4-FFF2-40B4-BE49-F238E27FC236}">
                <a16:creationId xmlns:a16="http://schemas.microsoft.com/office/drawing/2014/main" id="{01E014C1-8FA1-F7DB-59B6-036D055DE0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90" y="1063340"/>
            <a:ext cx="1443238" cy="949382"/>
          </a:xfrm>
          <a:prstGeom prst="rect">
            <a:avLst/>
          </a:prstGeom>
        </p:spPr>
      </p:pic>
      <p:pic>
        <p:nvPicPr>
          <p:cNvPr id="28" name="Picture 27" descr="A logo with text overlay&#10;&#10;Description automatically generated">
            <a:extLst>
              <a:ext uri="{FF2B5EF4-FFF2-40B4-BE49-F238E27FC236}">
                <a16:creationId xmlns:a16="http://schemas.microsoft.com/office/drawing/2014/main" id="{A3509654-96EE-BF8D-7B18-7F300E817B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8" y="113958"/>
            <a:ext cx="1443238" cy="949382"/>
          </a:xfrm>
          <a:prstGeom prst="rect">
            <a:avLst/>
          </a:prstGeom>
        </p:spPr>
      </p:pic>
      <p:pic>
        <p:nvPicPr>
          <p:cNvPr id="29" name="Picture 28" descr="A logo with text overlay&#10;&#10;Description automatically generated">
            <a:extLst>
              <a:ext uri="{FF2B5EF4-FFF2-40B4-BE49-F238E27FC236}">
                <a16:creationId xmlns:a16="http://schemas.microsoft.com/office/drawing/2014/main" id="{B78B1B96-A53F-B939-5BE0-F75BFFB714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66" y="-835424"/>
            <a:ext cx="1443238" cy="949382"/>
          </a:xfrm>
          <a:prstGeom prst="rect">
            <a:avLst/>
          </a:prstGeom>
        </p:spPr>
      </p:pic>
      <p:pic>
        <p:nvPicPr>
          <p:cNvPr id="30" name="Picture 29" descr="A logo with text overlay&#10;&#10;Description automatically generated">
            <a:extLst>
              <a:ext uri="{FF2B5EF4-FFF2-40B4-BE49-F238E27FC236}">
                <a16:creationId xmlns:a16="http://schemas.microsoft.com/office/drawing/2014/main" id="{576A10C1-AAB5-2405-A118-8F4F97F16E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52" y="113958"/>
            <a:ext cx="1443238" cy="949382"/>
          </a:xfrm>
          <a:prstGeom prst="rect">
            <a:avLst/>
          </a:prstGeom>
        </p:spPr>
      </p:pic>
      <p:pic>
        <p:nvPicPr>
          <p:cNvPr id="31" name="Picture 30" descr="A logo with text overlay&#10;&#10;Description automatically generated">
            <a:extLst>
              <a:ext uri="{FF2B5EF4-FFF2-40B4-BE49-F238E27FC236}">
                <a16:creationId xmlns:a16="http://schemas.microsoft.com/office/drawing/2014/main" id="{A152F769-A6D7-6913-69CD-CE1E2679A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90" y="-835424"/>
            <a:ext cx="1443238" cy="949382"/>
          </a:xfrm>
          <a:prstGeom prst="rect">
            <a:avLst/>
          </a:prstGeom>
        </p:spPr>
      </p:pic>
      <p:pic>
        <p:nvPicPr>
          <p:cNvPr id="32" name="Picture 31" descr="A logo with text overlay&#10;&#10;Description automatically generated">
            <a:extLst>
              <a:ext uri="{FF2B5EF4-FFF2-40B4-BE49-F238E27FC236}">
                <a16:creationId xmlns:a16="http://schemas.microsoft.com/office/drawing/2014/main" id="{2A6D3D61-0B44-7567-FE36-2CC0A7B7A4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428" y="5810250"/>
            <a:ext cx="1443238" cy="949382"/>
          </a:xfrm>
          <a:prstGeom prst="rect">
            <a:avLst/>
          </a:prstGeom>
        </p:spPr>
      </p:pic>
      <p:pic>
        <p:nvPicPr>
          <p:cNvPr id="33" name="Picture 32" descr="A logo with text overlay&#10;&#10;Description automatically generated">
            <a:extLst>
              <a:ext uri="{FF2B5EF4-FFF2-40B4-BE49-F238E27FC236}">
                <a16:creationId xmlns:a16="http://schemas.microsoft.com/office/drawing/2014/main" id="{D9C15D33-DE96-BF78-7897-C9DA744BFB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666" y="4860868"/>
            <a:ext cx="1443238" cy="949382"/>
          </a:xfrm>
          <a:prstGeom prst="rect">
            <a:avLst/>
          </a:prstGeom>
        </p:spPr>
      </p:pic>
      <p:pic>
        <p:nvPicPr>
          <p:cNvPr id="34" name="Picture 33" descr="A logo with text overlay&#10;&#10;Description automatically generated">
            <a:extLst>
              <a:ext uri="{FF2B5EF4-FFF2-40B4-BE49-F238E27FC236}">
                <a16:creationId xmlns:a16="http://schemas.microsoft.com/office/drawing/2014/main" id="{622317CF-D9D3-69B8-3667-FEAC8F69E7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04" y="3911486"/>
            <a:ext cx="1443238" cy="949382"/>
          </a:xfrm>
          <a:prstGeom prst="rect">
            <a:avLst/>
          </a:prstGeom>
        </p:spPr>
      </p:pic>
      <p:pic>
        <p:nvPicPr>
          <p:cNvPr id="35" name="Picture 34" descr="A logo with text overlay&#10;&#10;Description automatically generated">
            <a:extLst>
              <a:ext uri="{FF2B5EF4-FFF2-40B4-BE49-F238E27FC236}">
                <a16:creationId xmlns:a16="http://schemas.microsoft.com/office/drawing/2014/main" id="{EBA891CC-795A-9A38-99DA-CADA1D9CEF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04" y="2012722"/>
            <a:ext cx="1443238" cy="949382"/>
          </a:xfrm>
          <a:prstGeom prst="rect">
            <a:avLst/>
          </a:prstGeom>
        </p:spPr>
      </p:pic>
      <p:pic>
        <p:nvPicPr>
          <p:cNvPr id="36" name="Picture 35" descr="A logo with text overlay&#10;&#10;Description automatically generated">
            <a:extLst>
              <a:ext uri="{FF2B5EF4-FFF2-40B4-BE49-F238E27FC236}">
                <a16:creationId xmlns:a16="http://schemas.microsoft.com/office/drawing/2014/main" id="{06272CCC-5EF6-A62B-8ABE-6DEF77EC8B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04" y="113958"/>
            <a:ext cx="1443238" cy="949382"/>
          </a:xfrm>
          <a:prstGeom prst="rect">
            <a:avLst/>
          </a:prstGeom>
        </p:spPr>
      </p:pic>
      <p:pic>
        <p:nvPicPr>
          <p:cNvPr id="37" name="Picture 36" descr="A logo with text overlay&#10;&#10;Description automatically generated">
            <a:extLst>
              <a:ext uri="{FF2B5EF4-FFF2-40B4-BE49-F238E27FC236}">
                <a16:creationId xmlns:a16="http://schemas.microsoft.com/office/drawing/2014/main" id="{7C67C7B1-01A5-F105-B809-4BBD1401F5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04" y="5810250"/>
            <a:ext cx="1443238" cy="949382"/>
          </a:xfrm>
          <a:prstGeom prst="rect">
            <a:avLst/>
          </a:prstGeom>
        </p:spPr>
      </p:pic>
      <p:pic>
        <p:nvPicPr>
          <p:cNvPr id="39" name="Picture 38" descr="A logo with text overlay&#10;&#10;Description automatically generated">
            <a:extLst>
              <a:ext uri="{FF2B5EF4-FFF2-40B4-BE49-F238E27FC236}">
                <a16:creationId xmlns:a16="http://schemas.microsoft.com/office/drawing/2014/main" id="{0EAF3FEF-3E5A-596E-BF3C-0BF8C2909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52"/>
          <a:stretch/>
        </p:blipFill>
        <p:spPr>
          <a:xfrm>
            <a:off x="1899234" y="1006635"/>
            <a:ext cx="8393532" cy="1763997"/>
          </a:xfrm>
          <a:prstGeom prst="rect">
            <a:avLst/>
          </a:prstGeom>
        </p:spPr>
      </p:pic>
      <p:sp>
        <p:nvSpPr>
          <p:cNvPr id="38" name="Freeform 2">
            <a:extLst>
              <a:ext uri="{FF2B5EF4-FFF2-40B4-BE49-F238E27FC236}">
                <a16:creationId xmlns:a16="http://schemas.microsoft.com/office/drawing/2014/main" id="{C681D84A-2083-AA89-E153-CFB92C00164D}"/>
              </a:ext>
            </a:extLst>
          </p:cNvPr>
          <p:cNvSpPr/>
          <p:nvPr/>
        </p:nvSpPr>
        <p:spPr>
          <a:xfrm rot="-10800000">
            <a:off x="0" y="-50800"/>
            <a:ext cx="12192000" cy="3851275"/>
          </a:xfrm>
          <a:custGeom>
            <a:avLst/>
            <a:gdLst/>
            <a:ahLst/>
            <a:cxnLst/>
            <a:rect l="l" t="t" r="r" b="b"/>
            <a:pathLst>
              <a:path w="18288000" h="7315200">
                <a:moveTo>
                  <a:pt x="0" y="0"/>
                </a:moveTo>
                <a:lnTo>
                  <a:pt x="18288000" y="0"/>
                </a:lnTo>
                <a:lnTo>
                  <a:pt x="18288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9AD10B5-89DB-D414-2180-DC5CCDB88DC5}"/>
              </a:ext>
            </a:extLst>
          </p:cNvPr>
          <p:cNvSpPr txBox="1">
            <a:spLocks/>
          </p:cNvSpPr>
          <p:nvPr/>
        </p:nvSpPr>
        <p:spPr>
          <a:xfrm>
            <a:off x="1524000" y="3153576"/>
            <a:ext cx="9144000" cy="16013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Speed Sharing Session </a:t>
            </a:r>
          </a:p>
        </p:txBody>
      </p:sp>
    </p:spTree>
    <p:extLst>
      <p:ext uri="{BB962C8B-B14F-4D97-AF65-F5344CB8AC3E}">
        <p14:creationId xmlns:p14="http://schemas.microsoft.com/office/powerpoint/2010/main" val="166268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2BE9-CB67-AD93-C8F0-6D54F1F6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These “Smart”?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96EA2-4FF4-914D-92F0-BCDE94984B5A}"/>
              </a:ext>
            </a:extLst>
          </p:cNvPr>
          <p:cNvSpPr txBox="1"/>
          <p:nvPr/>
        </p:nvSpPr>
        <p:spPr>
          <a:xfrm>
            <a:off x="7168263" y="3254717"/>
            <a:ext cx="492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Programming a Robot to Back Flip</a:t>
            </a:r>
          </a:p>
        </p:txBody>
      </p:sp>
      <p:pic>
        <p:nvPicPr>
          <p:cNvPr id="4098" name="Picture 2" descr="How To Teach Your Dog To Sit | Training your dog | Dogs | Guide | Omlet US">
            <a:extLst>
              <a:ext uri="{FF2B5EF4-FFF2-40B4-BE49-F238E27FC236}">
                <a16:creationId xmlns:a16="http://schemas.microsoft.com/office/drawing/2014/main" id="{D09607D4-CD19-B7DB-B38B-269EF929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8" y="2362950"/>
            <a:ext cx="3537802" cy="235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Why Koko the Gorilla, Who Mastered Sign Language, Mattered">
            <a:extLst>
              <a:ext uri="{FF2B5EF4-FFF2-40B4-BE49-F238E27FC236}">
                <a16:creationId xmlns:a16="http://schemas.microsoft.com/office/drawing/2014/main" id="{DBE7FEC8-8A82-CA0F-0994-438159BCD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00" y="3531716"/>
            <a:ext cx="3585063" cy="2454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1806C6-C9F4-886C-E6BE-1815AA8A6035}"/>
              </a:ext>
            </a:extLst>
          </p:cNvPr>
          <p:cNvSpPr txBox="1"/>
          <p:nvPr/>
        </p:nvSpPr>
        <p:spPr>
          <a:xfrm>
            <a:off x="-386547" y="4861371"/>
            <a:ext cx="492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Training a Dog to Sit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7E109-8814-E936-8FBF-7E5D04669C6A}"/>
              </a:ext>
            </a:extLst>
          </p:cNvPr>
          <p:cNvSpPr txBox="1"/>
          <p:nvPr/>
        </p:nvSpPr>
        <p:spPr>
          <a:xfrm>
            <a:off x="3867607" y="6073723"/>
            <a:ext cx="4923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Teaching a Gorilla to Sign</a:t>
            </a:r>
          </a:p>
        </p:txBody>
      </p:sp>
      <p:pic>
        <p:nvPicPr>
          <p:cNvPr id="4102" name="Picture 6" descr="Boston Dynamics Robot Can Run, Jump And Backflip Better Than You. Watch">
            <a:extLst>
              <a:ext uri="{FF2B5EF4-FFF2-40B4-BE49-F238E27FC236}">
                <a16:creationId xmlns:a16="http://schemas.microsoft.com/office/drawing/2014/main" id="{330A4E95-7AC4-1E73-6E52-491A960BE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"/>
          <a:stretch/>
        </p:blipFill>
        <p:spPr bwMode="auto">
          <a:xfrm>
            <a:off x="7576578" y="811131"/>
            <a:ext cx="4027893" cy="235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logo with text overlay&#10;&#10;Description automatically generated">
            <a:extLst>
              <a:ext uri="{FF2B5EF4-FFF2-40B4-BE49-F238E27FC236}">
                <a16:creationId xmlns:a16="http://schemas.microsoft.com/office/drawing/2014/main" id="{B09069CF-B6BB-A059-6224-319CDF53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7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2D8C2-2521-162B-F237-D13E319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Current AI/Smart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A5253-D12E-F1CE-EA3F-B395E2E9C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en-US" dirty="0"/>
              <a:t>Welcome to the World of AI</a:t>
            </a:r>
          </a:p>
          <a:p>
            <a:r>
              <a:rPr lang="en-US" dirty="0"/>
              <a:t>New and disruptive applications are getting all the hype</a:t>
            </a:r>
          </a:p>
          <a:p>
            <a:r>
              <a:rPr lang="en-US" dirty="0"/>
              <a:t>But, in fact, AI has been a part of our lives for years</a:t>
            </a:r>
          </a:p>
          <a:p>
            <a:r>
              <a:rPr lang="en-US" dirty="0"/>
              <a:t>Let’s explore how AI has shaped our present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5515F590-EBF1-5892-20A1-D5E3968B9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6E3EE-4F46-1207-282B-454C16E8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Everyday AI 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03271-9287-761B-15A3-28D3BCD65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Spellcheck and Synonyms</a:t>
            </a:r>
            <a:r>
              <a:rPr lang="en-US" sz="2400" dirty="0"/>
              <a:t>: Tools like MS Word enhance our writing using AI algorithms</a:t>
            </a:r>
          </a:p>
          <a:p>
            <a:r>
              <a:rPr lang="en-US" sz="2400" b="1" dirty="0"/>
              <a:t>Email Filters</a:t>
            </a:r>
            <a:r>
              <a:rPr lang="en-US" sz="2400" dirty="0"/>
              <a:t>: Sorting through emails effortlessly is AI at work</a:t>
            </a:r>
          </a:p>
          <a:p>
            <a:r>
              <a:rPr lang="en-US" sz="2400" b="1" dirty="0"/>
              <a:t>Photo Editing</a:t>
            </a:r>
            <a:r>
              <a:rPr lang="en-US" sz="2400" dirty="0"/>
              <a:t>: AI-based photo editing tools automate enhancements, filters, and style transfers</a:t>
            </a:r>
          </a:p>
          <a:p>
            <a:r>
              <a:rPr lang="en-US" sz="2400" b="1" dirty="0"/>
              <a:t>Navigation and Traffic Prediction</a:t>
            </a:r>
            <a:r>
              <a:rPr lang="en-US" sz="2400" dirty="0"/>
              <a:t>: Navigation apps leverage Ai to analyze real-time traffic data and provide optimized routes 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B6CADF0C-2C10-FCFB-DA47-9AC9E5611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Your Pocket – AI in Smartphones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Facial Recognition</a:t>
            </a:r>
            <a:r>
              <a:rPr lang="en-US" sz="2400" dirty="0"/>
              <a:t>: Unlock your phone with Face ID</a:t>
            </a:r>
          </a:p>
          <a:p>
            <a:r>
              <a:rPr lang="en-US" sz="2400" b="1" dirty="0"/>
              <a:t>Predictive Text</a:t>
            </a:r>
            <a:r>
              <a:rPr lang="en-US" sz="2400" dirty="0"/>
              <a:t>: AI suggesting the next word as you type</a:t>
            </a:r>
          </a:p>
          <a:p>
            <a:r>
              <a:rPr lang="en-US" sz="2400" b="1" dirty="0"/>
              <a:t>Image Recognition</a:t>
            </a:r>
            <a:r>
              <a:rPr lang="en-US" sz="2400" dirty="0"/>
              <a:t>: AI-powered features in photo applications categorize and tag images based on content</a:t>
            </a:r>
          </a:p>
          <a:p>
            <a:r>
              <a:rPr lang="en-US" sz="2400" b="1" dirty="0"/>
              <a:t>Virtual Assistants</a:t>
            </a:r>
            <a:r>
              <a:rPr lang="en-US" sz="2400" dirty="0"/>
              <a:t>: Daily interactions with Alexa, Siri, or Google Assistant rely on AI</a:t>
            </a:r>
          </a:p>
          <a:p>
            <a:r>
              <a:rPr lang="en-US" sz="2400" b="1" dirty="0"/>
              <a:t>Voice-to-Text</a:t>
            </a:r>
            <a:r>
              <a:rPr lang="en-US" sz="2400" dirty="0"/>
              <a:t>: AI-Powered voice recognition enables accurate transcription of spoken words into text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FCE533BA-0D2D-5C20-F54D-2C58B0580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0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B68-F19E-4D4A-6378-40CBD37E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8C014-AD10-CF3E-3FB7-0633183D1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Personalized Content</a:t>
            </a:r>
            <a:r>
              <a:rPr lang="en-US" sz="2400" dirty="0"/>
              <a:t>: Algorithms showing you content tailored to your interests</a:t>
            </a:r>
          </a:p>
          <a:p>
            <a:r>
              <a:rPr lang="en-US" sz="2400" b="1" dirty="0"/>
              <a:t>Friend Recommendations</a:t>
            </a:r>
            <a:r>
              <a:rPr lang="en-US" sz="2400" dirty="0"/>
              <a:t>: AI suggesting people you may know</a:t>
            </a:r>
          </a:p>
          <a:p>
            <a:r>
              <a:rPr lang="en-US" sz="2400" b="1" dirty="0"/>
              <a:t>Social Listening</a:t>
            </a:r>
            <a:r>
              <a:rPr lang="en-US" sz="2400" dirty="0"/>
              <a:t>: AI monitors conversations to identify trends, sentiments, and discussions around specific topics, helping businesses stay informed about public opinions </a:t>
            </a:r>
          </a:p>
          <a:p>
            <a:r>
              <a:rPr lang="en-US" sz="2400" b="1" dirty="0"/>
              <a:t>Automated Content Moderation</a:t>
            </a:r>
            <a:r>
              <a:rPr lang="en-US" sz="2400" dirty="0"/>
              <a:t>: (Safe Search) AI is used to identify and filter out inappropriate content, hate speech, and spam</a:t>
            </a:r>
          </a:p>
          <a:p>
            <a:r>
              <a:rPr lang="en-US" sz="2400" b="1" dirty="0"/>
              <a:t>Facial Recognition for Tagging</a:t>
            </a:r>
            <a:r>
              <a:rPr lang="en-US" sz="2400" dirty="0"/>
              <a:t>: AI-driven facial recognition technology is employed for automatically tagging individuals in photos </a:t>
            </a:r>
          </a:p>
          <a:p>
            <a:endParaRPr lang="en-US" sz="2400" dirty="0"/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74D49915-3847-A8F5-40EC-FEF5C28D2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4B681-D9D1-5851-0BF8-DA061BC1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Learning &amp; Education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97568-BFF4-9C0A-9EA9-5FE8CA485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Language Learning</a:t>
            </a:r>
            <a:r>
              <a:rPr lang="en-US" sz="2400" dirty="0"/>
              <a:t>: AI-driven learning apps adapt to individual user progress, offering personalized lessons and adapting difficulty levels </a:t>
            </a:r>
          </a:p>
          <a:p>
            <a:r>
              <a:rPr lang="en-US" sz="2400" b="1" dirty="0"/>
              <a:t>Real-Time Translation</a:t>
            </a:r>
            <a:r>
              <a:rPr lang="en-US" sz="2400" dirty="0"/>
              <a:t>: AI facilitates real-time language translation features, enabling users to communicate seamlessly across language barriers </a:t>
            </a:r>
          </a:p>
          <a:p>
            <a:r>
              <a:rPr lang="en-US" sz="2400" b="1" dirty="0"/>
              <a:t>Plagiarism Detection</a:t>
            </a:r>
            <a:r>
              <a:rPr lang="en-US" sz="2400" dirty="0"/>
              <a:t>: AI tools assist educators in detecting plagiarism by analyzing and comparing student work against a vast database of academic content </a:t>
            </a:r>
          </a:p>
          <a:p>
            <a:r>
              <a:rPr lang="en-US" sz="2400" b="1" dirty="0"/>
              <a:t>Early Intervention Systems</a:t>
            </a:r>
            <a:r>
              <a:rPr lang="en-US" sz="2400" dirty="0"/>
              <a:t>: AI identifies students at risk of falling behind with specific concepts, allowing educators to intervene early and provide targeted support</a:t>
            </a:r>
          </a:p>
        </p:txBody>
      </p:sp>
      <p:pic>
        <p:nvPicPr>
          <p:cNvPr id="4" name="Picture 3" descr="A logo with text overlay&#10;&#10;Description automatically generated">
            <a:extLst>
              <a:ext uri="{FF2B5EF4-FFF2-40B4-BE49-F238E27FC236}">
                <a16:creationId xmlns:a16="http://schemas.microsoft.com/office/drawing/2014/main" id="{AD8D3EFF-2945-8508-F998-82405F6CB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2" y="5783090"/>
            <a:ext cx="1443238" cy="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13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webextension1.xml><?xml version="1.0" encoding="utf-8"?>
<we:webextension xmlns:we="http://schemas.microsoft.com/office/webextensions/webextension/2010/11" id="{29057B2E-ECDF-4166-ADD7-050EBF916ABC}">
  <we:reference id="wa200001661" version="2.1.0.2" store="en-US" storeType="OMEX"/>
  <we:alternateReferences>
    <we:reference id="WA200001661" version="2.1.0.2" store="WA200001661" storeType="OMEX"/>
  </we:alternateReferences>
  <we:properties>
    <we:property name="time" value="90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32237</TotalTime>
  <Words>1742</Words>
  <Application>Microsoft Office PowerPoint</Application>
  <PresentationFormat>Widescreen</PresentationFormat>
  <Paragraphs>156</Paragraphs>
  <Slides>31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Dispelling AI:  Understanding AI Beyond the Hype</vt:lpstr>
      <vt:lpstr>Navigating the Foundations of AI</vt:lpstr>
      <vt:lpstr>Introduction to AI</vt:lpstr>
      <vt:lpstr>Are These “Smart”?</vt:lpstr>
      <vt:lpstr>Exploring Current AI/Smart Applications </vt:lpstr>
      <vt:lpstr>Everyday AI Examples </vt:lpstr>
      <vt:lpstr>In Your Pocket – AI in Smartphones </vt:lpstr>
      <vt:lpstr>Social Media Insights</vt:lpstr>
      <vt:lpstr>AI in Learning &amp; Education </vt:lpstr>
      <vt:lpstr>AI in Entertainment</vt:lpstr>
      <vt:lpstr>AI in the Home</vt:lpstr>
      <vt:lpstr>AI Enhancing Our Lifestyle </vt:lpstr>
      <vt:lpstr>AI for Small Business </vt:lpstr>
      <vt:lpstr>Types of AI</vt:lpstr>
      <vt:lpstr>Common AI Misconceptions </vt:lpstr>
      <vt:lpstr>PowerPoint Presentation</vt:lpstr>
      <vt:lpstr>PowerPoint Presentation</vt:lpstr>
      <vt:lpstr>Machine Learning </vt:lpstr>
      <vt:lpstr>Deep Learning </vt:lpstr>
      <vt:lpstr>Newer &amp; Disruptive AI Applications </vt:lpstr>
      <vt:lpstr>GPT (But Not Just ChatGPT)</vt:lpstr>
      <vt:lpstr>GPT Use Cases </vt:lpstr>
      <vt:lpstr>GPT Limitations and Considerations </vt:lpstr>
      <vt:lpstr>Privacy Considerations </vt:lpstr>
      <vt:lpstr>Experimenting with AI: Building a ChatBot</vt:lpstr>
      <vt:lpstr>Introducing: a MN SBDC Chatbot </vt:lpstr>
      <vt:lpstr>Building a ChatBot in Under 3-Minutes</vt:lpstr>
      <vt:lpstr>Key Takeaways &amp; Call to Action </vt:lpstr>
      <vt:lpstr>Speed Sharing to  User Generated Content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Demystifying AI:  Understanding the Foundations</dc:title>
  <dc:creator>Ian Carlstrom</dc:creator>
  <cp:lastModifiedBy>Carlstrom, Ian M</cp:lastModifiedBy>
  <cp:revision>4</cp:revision>
  <dcterms:created xsi:type="dcterms:W3CDTF">2024-02-29T14:20:16Z</dcterms:created>
  <dcterms:modified xsi:type="dcterms:W3CDTF">2024-05-21T17:22:18Z</dcterms:modified>
</cp:coreProperties>
</file>