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56" r:id="rId5"/>
    <p:sldId id="2846" r:id="rId6"/>
    <p:sldId id="876" r:id="rId7"/>
    <p:sldId id="2847" r:id="rId8"/>
    <p:sldId id="2853" r:id="rId9"/>
    <p:sldId id="2873" r:id="rId10"/>
    <p:sldId id="2869" r:id="rId11"/>
    <p:sldId id="2877" r:id="rId12"/>
    <p:sldId id="2857" r:id="rId13"/>
    <p:sldId id="2856" r:id="rId14"/>
    <p:sldId id="2858" r:id="rId15"/>
    <p:sldId id="2851" r:id="rId16"/>
    <p:sldId id="2848" r:id="rId17"/>
    <p:sldId id="2849" r:id="rId18"/>
    <p:sldId id="2850" r:id="rId19"/>
    <p:sldId id="2854" r:id="rId20"/>
    <p:sldId id="2859" r:id="rId21"/>
    <p:sldId id="2855" r:id="rId22"/>
    <p:sldId id="2863" r:id="rId23"/>
    <p:sldId id="2868" r:id="rId24"/>
    <p:sldId id="2870" r:id="rId25"/>
    <p:sldId id="2872" r:id="rId26"/>
    <p:sldId id="262" r:id="rId27"/>
    <p:sldId id="2878" r:id="rId28"/>
    <p:sldId id="2861" r:id="rId29"/>
    <p:sldId id="2874" r:id="rId30"/>
    <p:sldId id="2875" r:id="rId31"/>
    <p:sldId id="2876" r:id="rId32"/>
    <p:sldId id="2879" r:id="rId33"/>
    <p:sldId id="328" r:id="rId34"/>
    <p:sldId id="327" r:id="rId35"/>
    <p:sldId id="2880" r:id="rId36"/>
    <p:sldId id="26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1A89F9-67F7-714F-165D-F2709E813EB2}" name="Schmiel, Anna L." initials="SL" userId="S::alschmiel@sba.gov::1ca84e7c-b942-47e7-b845-8967e9b196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Killian" initials="K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0"/>
    <a:srgbClr val="003E7F"/>
    <a:srgbClr val="007DBC"/>
    <a:srgbClr val="007EB4"/>
    <a:srgbClr val="197E4E"/>
    <a:srgbClr val="CC3538"/>
    <a:srgbClr val="898989"/>
    <a:srgbClr val="F1C400"/>
    <a:srgbClr val="1C1F2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354"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062E8F-0327-1B44-880E-F1AFCA2C073C}" type="datetimeFigureOut">
              <a:rPr lang="en-US" smtClean="0"/>
              <a:t>5/20/2024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1A873F-EF5E-994B-9976-428F934A075E}" type="slidenum">
              <a:rPr lang="en-US" smtClean="0"/>
              <a:t>‹#›</a:t>
            </a:fld>
            <a:endParaRPr lang="en-US"/>
          </a:p>
        </p:txBody>
      </p:sp>
    </p:spTree>
    <p:extLst>
      <p:ext uri="{BB962C8B-B14F-4D97-AF65-F5344CB8AC3E}">
        <p14:creationId xmlns:p14="http://schemas.microsoft.com/office/powerpoint/2010/main" val="642620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BF4D7-81BE-0B4C-B655-82AD930F9C8A}" type="datetimeFigureOut">
              <a:rPr lang="en-US" smtClean="0"/>
              <a:t>5/20/2024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140A9-11FD-AB46-B99D-C1331D8D84D1}" type="slidenum">
              <a:rPr lang="en-US" smtClean="0"/>
              <a:t>‹#›</a:t>
            </a:fld>
            <a:endParaRPr lang="en-US"/>
          </a:p>
        </p:txBody>
      </p:sp>
    </p:spTree>
    <p:extLst>
      <p:ext uri="{BB962C8B-B14F-4D97-AF65-F5344CB8AC3E}">
        <p14:creationId xmlns:p14="http://schemas.microsoft.com/office/powerpoint/2010/main" val="76007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a:t>
            </a:fld>
            <a:endParaRPr lang="en-US"/>
          </a:p>
        </p:txBody>
      </p:sp>
    </p:spTree>
    <p:extLst>
      <p:ext uri="{BB962C8B-B14F-4D97-AF65-F5344CB8AC3E}">
        <p14:creationId xmlns:p14="http://schemas.microsoft.com/office/powerpoint/2010/main" val="54177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a:t>
            </a:r>
          </a:p>
          <a:p>
            <a:pPr marL="171450" indent="-171450">
              <a:buFont typeface="Arial" charset="0"/>
              <a:buChar char="•"/>
            </a:pPr>
            <a:r>
              <a:rPr lang="en-US" sz="1200" kern="1200">
                <a:solidFill>
                  <a:schemeClr val="tx1"/>
                </a:solidFill>
                <a:effectLst/>
                <a:latin typeface="+mn-lt"/>
                <a:ea typeface="+mn-ea"/>
                <a:cs typeface="+mn-cs"/>
              </a:rPr>
              <a:t>Working with the SBA, small business owners and entrepreneurs are empowered to succeed with access to capital, valuable resources, business know-how, and the right expertise for each stage of the business lifecycle. </a:t>
            </a:r>
          </a:p>
          <a:p>
            <a:pPr marL="171450" indent="-171450">
              <a:buFont typeface="Arial" charset="0"/>
              <a:buChar char="•"/>
            </a:pPr>
            <a:r>
              <a:rPr lang="en-US" baseline="0"/>
              <a:t>Where are you in your business lifecycle? What are you looking to achieve? (lead-in to following topic slides)</a:t>
            </a:r>
          </a:p>
        </p:txBody>
      </p:sp>
      <p:sp>
        <p:nvSpPr>
          <p:cNvPr id="4" name="Slide Number Placeholder 3"/>
          <p:cNvSpPr>
            <a:spLocks noGrp="1"/>
          </p:cNvSpPr>
          <p:nvPr>
            <p:ph type="sldNum" sz="quarter" idx="10"/>
          </p:nvPr>
        </p:nvSpPr>
        <p:spPr/>
        <p:txBody>
          <a:bodyPr/>
          <a:lstStyle/>
          <a:p>
            <a:fld id="{452140A9-11FD-AB46-B99D-C1331D8D84D1}" type="slidenum">
              <a:rPr lang="en-US" smtClean="0"/>
              <a:t>2</a:t>
            </a:fld>
            <a:endParaRPr lang="en-US"/>
          </a:p>
        </p:txBody>
      </p:sp>
    </p:spTree>
    <p:extLst>
      <p:ext uri="{BB962C8B-B14F-4D97-AF65-F5344CB8AC3E}">
        <p14:creationId xmlns:p14="http://schemas.microsoft.com/office/powerpoint/2010/main" val="19092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SBA DATA from the Office of Advocacy:</a:t>
            </a:r>
          </a:p>
          <a:p>
            <a:endParaRPr lang="en-US"/>
          </a:p>
          <a:p>
            <a:r>
              <a:rPr lang="en-US"/>
              <a:t>Minnesota is home to over half a million small businesses that make up 99.4% of all Minnesota businesses.</a:t>
            </a:r>
          </a:p>
          <a:p>
            <a:r>
              <a:rPr lang="en-US"/>
              <a:t>Minnesota small Businesses employ over 1.3 million employees, making up 46 percent of all Minnesota employees.</a:t>
            </a:r>
          </a:p>
          <a:p>
            <a:endParaRPr lang="en-US"/>
          </a:p>
          <a:p>
            <a:r>
              <a:rPr lang="en-US"/>
              <a:t>Women made up 47.9 percent of workers and owned 41.1 percent of businesses. </a:t>
            </a:r>
          </a:p>
          <a:p>
            <a:r>
              <a:rPr lang="en-US"/>
              <a:t>Veterans made up 4.1 percent of workers and owned 6.9 percent of businesses. </a:t>
            </a:r>
          </a:p>
          <a:p>
            <a:r>
              <a:rPr lang="en-US"/>
              <a:t>Hispanics made up 4.9 percent of workers and owned 2.6 percent of businesses. Racial minorities made up 13.9 percent of workers and owned 10.1 percent of businesses.</a:t>
            </a:r>
          </a:p>
        </p:txBody>
      </p:sp>
      <p:sp>
        <p:nvSpPr>
          <p:cNvPr id="4" name="Slide Number Placeholder 3"/>
          <p:cNvSpPr>
            <a:spLocks noGrp="1"/>
          </p:cNvSpPr>
          <p:nvPr>
            <p:ph type="sldNum" sz="quarter" idx="5"/>
          </p:nvPr>
        </p:nvSpPr>
        <p:spPr/>
        <p:txBody>
          <a:bodyPr/>
          <a:lstStyle/>
          <a:p>
            <a:fld id="{7E8BF8B3-4B42-461D-A084-C02A3E9550E9}" type="slidenum">
              <a:rPr lang="en-US" smtClean="0"/>
              <a:t>3</a:t>
            </a:fld>
            <a:endParaRPr lang="en-US"/>
          </a:p>
        </p:txBody>
      </p:sp>
    </p:spTree>
    <p:extLst>
      <p:ext uri="{BB962C8B-B14F-4D97-AF65-F5344CB8AC3E}">
        <p14:creationId xmlns:p14="http://schemas.microsoft.com/office/powerpoint/2010/main" val="746962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THRIVE Emerging Leaders Reimagined graduated a cohort of 18 CEOs. A comment on that topic is that we will begin accepting applications for the 2023 cohort in a couple of weeks.</a:t>
            </a:r>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4</a:t>
            </a:fld>
            <a:endParaRPr lang="en-US"/>
          </a:p>
        </p:txBody>
      </p:sp>
    </p:spTree>
    <p:extLst>
      <p:ext uri="{BB962C8B-B14F-4D97-AF65-F5344CB8AC3E}">
        <p14:creationId xmlns:p14="http://schemas.microsoft.com/office/powerpoint/2010/main" val="383327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800100">
              <a:lnSpc>
                <a:spcPct val="150000"/>
              </a:lnSpc>
              <a:spcBef>
                <a:spcPct val="0"/>
              </a:spcBef>
              <a:spcAft>
                <a:spcPct val="20000"/>
              </a:spcAft>
              <a:buFontTx/>
              <a:buNone/>
            </a:pPr>
            <a:endParaRPr lang="en-US"/>
          </a:p>
          <a:p>
            <a:pPr marL="0" lvl="1" indent="0" defTabSz="800100">
              <a:lnSpc>
                <a:spcPct val="150000"/>
              </a:lnSpc>
              <a:spcBef>
                <a:spcPct val="0"/>
              </a:spcBef>
              <a:spcAft>
                <a:spcPct val="20000"/>
              </a:spcAft>
              <a:buFontTx/>
              <a:buNone/>
            </a:pPr>
            <a:r>
              <a:rPr lang="en-US" sz="1200"/>
              <a:t>SBA Financial Assistance Non-COVID Products Status </a:t>
            </a:r>
            <a:endParaRPr lang="en-US"/>
          </a:p>
          <a:p>
            <a:endParaRPr lang="en-US"/>
          </a:p>
          <a:p>
            <a:pPr marL="457200" indent="-457200">
              <a:buFont typeface="Arial" panose="020B0604020202020204" pitchFamily="34" charset="0"/>
              <a:buChar char="•"/>
            </a:pPr>
            <a:r>
              <a:rPr lang="en-US" sz="1200"/>
              <a:t>7a, 504, Community Advantage, Microloans, Cap lines, Surety Bonds, SBIR/STTR, Contracts, exports,</a:t>
            </a:r>
          </a:p>
          <a:p>
            <a:endParaRPr lang="en-US" sz="1200"/>
          </a:p>
          <a:p>
            <a:pPr marL="457200" indent="-457200">
              <a:buFont typeface="Arial" panose="020B0604020202020204" pitchFamily="34" charset="0"/>
              <a:buChar char="•"/>
            </a:pPr>
            <a:r>
              <a:rPr lang="en-US" sz="1200"/>
              <a:t>SBA financial products are non-predatory in nature so as to preserve the wealth-building capacity of the business owner with values such as affordable rates, longer repayment terms than conventional bank loans, and regulating for transparency to assure the risk is mitigated for intermediary lenders (such as non-profit lenders and community banks) and remains accessible for owners who otherwise would not get capital </a:t>
            </a:r>
          </a:p>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23</a:t>
            </a:fld>
            <a:endParaRPr lang="en-US"/>
          </a:p>
        </p:txBody>
      </p:sp>
    </p:spTree>
    <p:extLst>
      <p:ext uri="{BB962C8B-B14F-4D97-AF65-F5344CB8AC3E}">
        <p14:creationId xmlns:p14="http://schemas.microsoft.com/office/powerpoint/2010/main" val="402707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24</a:t>
            </a:fld>
            <a:endParaRPr lang="en-US"/>
          </a:p>
        </p:txBody>
      </p:sp>
    </p:spTree>
    <p:extLst>
      <p:ext uri="{BB962C8B-B14F-4D97-AF65-F5344CB8AC3E}">
        <p14:creationId xmlns:p14="http://schemas.microsoft.com/office/powerpoint/2010/main" val="144387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SBA provides financial assistance through</a:t>
            </a:r>
            <a:r>
              <a:rPr lang="en-US" baseline="0"/>
              <a:t> its loan guarantee programs. </a:t>
            </a:r>
          </a:p>
          <a:p>
            <a:endParaRPr lang="en-US" baseline="0"/>
          </a:p>
          <a:p>
            <a:r>
              <a:rPr lang="en-US" baseline="0"/>
              <a:t>The SBA will guarantee a percentage of a loan to the participating lender. </a:t>
            </a:r>
          </a:p>
          <a:p>
            <a:endParaRPr lang="en-US" baseline="0"/>
          </a:p>
          <a:p>
            <a:r>
              <a:rPr lang="en-US" baseline="0"/>
              <a:t>The guarantee allows the lender to offer more flexible terms to the borrower. </a:t>
            </a:r>
          </a:p>
          <a:p>
            <a:pPr marL="0" indent="0">
              <a:buFont typeface="Arial" charset="0"/>
              <a:buNone/>
            </a:pPr>
            <a:endParaRPr lang="en-US" sz="1200" b="0" i="0" kern="1200">
              <a:solidFill>
                <a:schemeClr val="tx1"/>
              </a:solidFill>
              <a:effectLst/>
              <a:latin typeface="+mn-lt"/>
              <a:ea typeface="+mn-ea"/>
              <a:cs typeface="+mn-cs"/>
            </a:endParaRPr>
          </a:p>
          <a:p>
            <a:pPr marL="171450" indent="-171450">
              <a:buFont typeface="Arial" charset="0"/>
              <a:buChar char="•"/>
            </a:pPr>
            <a:r>
              <a:rPr lang="en-US" sz="1200" b="0" i="0" kern="1200">
                <a:solidFill>
                  <a:schemeClr val="tx1"/>
                </a:solidFill>
                <a:effectLst/>
                <a:latin typeface="+mn-lt"/>
                <a:ea typeface="+mn-ea"/>
                <a:cs typeface="+mn-cs"/>
              </a:rPr>
              <a:t>For loans up to $5.5 million,</a:t>
            </a:r>
            <a:r>
              <a:rPr lang="en-US" sz="1200" b="0" i="0" kern="1200" baseline="0">
                <a:solidFill>
                  <a:schemeClr val="tx1"/>
                </a:solidFill>
                <a:effectLst/>
                <a:latin typeface="+mn-lt"/>
                <a:ea typeface="+mn-ea"/>
                <a:cs typeface="+mn-cs"/>
              </a:rPr>
              <a:t> SBA-backed loans </a:t>
            </a:r>
            <a:r>
              <a:rPr lang="en-US" sz="1200" b="0" i="0" kern="1200">
                <a:solidFill>
                  <a:schemeClr val="tx1"/>
                </a:solidFill>
                <a:effectLst/>
                <a:latin typeface="+mn-lt"/>
                <a:ea typeface="+mn-ea"/>
                <a:cs typeface="+mn-cs"/>
              </a:rPr>
              <a:t>can be used for most business purposes, including long-term fixed assets and operating capital. </a:t>
            </a:r>
            <a:r>
              <a:rPr lang="en-US" b="0" baseline="0"/>
              <a:t>The SBA can help you access funding through several lending programs for various uses to meet your unique business needs at any stage of your business lifecycle such as:</a:t>
            </a:r>
          </a:p>
          <a:p>
            <a:pPr marL="171450" indent="-171450">
              <a:buFont typeface="Arial" charset="0"/>
              <a:buChar char="•"/>
            </a:pPr>
            <a:endParaRPr lang="en-US" b="0" baseline="0"/>
          </a:p>
          <a:p>
            <a:pPr marL="800100" lvl="1" indent="-342900" defTabSz="914400">
              <a:lnSpc>
                <a:spcPct val="100000"/>
              </a:lnSpc>
              <a:spcBef>
                <a:spcPts val="0"/>
              </a:spcBef>
              <a:buFont typeface="Arial" panose="020B0604020202020204" pitchFamily="34" charset="0"/>
              <a:buChar char="•"/>
              <a:defRPr/>
            </a:pPr>
            <a:r>
              <a:rPr lang="en-US" sz="2200"/>
              <a:t>Launch, grow, or repair a start-up</a:t>
            </a:r>
          </a:p>
          <a:p>
            <a:pPr marL="800100" lvl="1" indent="-342900" defTabSz="914400">
              <a:lnSpc>
                <a:spcPct val="100000"/>
              </a:lnSpc>
              <a:spcBef>
                <a:spcPts val="0"/>
              </a:spcBef>
              <a:buFont typeface="Arial" panose="020B0604020202020204" pitchFamily="34" charset="0"/>
              <a:buChar char="•"/>
              <a:defRPr/>
            </a:pPr>
            <a:r>
              <a:rPr lang="en-US" sz="2200"/>
              <a:t>Start or purchase a small business</a:t>
            </a:r>
          </a:p>
          <a:p>
            <a:pPr marL="800100" lvl="1" indent="-342900" defTabSz="914400">
              <a:lnSpc>
                <a:spcPct val="100000"/>
              </a:lnSpc>
              <a:spcBef>
                <a:spcPts val="0"/>
              </a:spcBef>
              <a:buFont typeface="Arial" panose="020B0604020202020204" pitchFamily="34" charset="0"/>
              <a:buChar char="•"/>
              <a:defRPr/>
            </a:pPr>
            <a:r>
              <a:rPr lang="en-US" sz="2200"/>
              <a:t>Access revolving credit or working capital for day-to-day expenses</a:t>
            </a:r>
          </a:p>
          <a:p>
            <a:pPr marL="800100" lvl="1" indent="-342900" defTabSz="914400">
              <a:lnSpc>
                <a:spcPct val="100000"/>
              </a:lnSpc>
              <a:spcBef>
                <a:spcPts val="0"/>
              </a:spcBef>
              <a:buFont typeface="Arial" panose="020B0604020202020204" pitchFamily="34" charset="0"/>
              <a:buChar char="•"/>
              <a:defRPr/>
            </a:pPr>
            <a:r>
              <a:rPr lang="en-US" sz="2200"/>
              <a:t>Purchase, renovate, or expand facilities</a:t>
            </a:r>
          </a:p>
          <a:p>
            <a:pPr marL="800100" lvl="1" indent="-342900" defTabSz="914400">
              <a:lnSpc>
                <a:spcPct val="100000"/>
              </a:lnSpc>
              <a:spcBef>
                <a:spcPts val="0"/>
              </a:spcBef>
              <a:buFont typeface="Arial" panose="020B0604020202020204" pitchFamily="34" charset="0"/>
              <a:buChar char="•"/>
              <a:defRPr/>
            </a:pPr>
            <a:r>
              <a:rPr lang="en-US" sz="2200"/>
              <a:t>Purchase inventory, equipment, or machinery</a:t>
            </a:r>
          </a:p>
          <a:p>
            <a:pPr marL="800100" lvl="1" indent="-342900" defTabSz="914400">
              <a:lnSpc>
                <a:spcPct val="100000"/>
              </a:lnSpc>
              <a:spcBef>
                <a:spcPts val="0"/>
              </a:spcBef>
              <a:buFont typeface="Arial" panose="020B0604020202020204" pitchFamily="34" charset="0"/>
              <a:buChar char="•"/>
              <a:defRPr/>
            </a:pPr>
            <a:r>
              <a:rPr lang="en-US" sz="2200"/>
              <a:t>Purchase land or real estate</a:t>
            </a:r>
          </a:p>
          <a:p>
            <a:pPr marL="800100" lvl="1" indent="-342900" defTabSz="914400">
              <a:lnSpc>
                <a:spcPct val="100000"/>
              </a:lnSpc>
              <a:spcBef>
                <a:spcPts val="0"/>
              </a:spcBef>
              <a:buFont typeface="Arial" panose="020B0604020202020204" pitchFamily="34" charset="0"/>
              <a:buChar char="•"/>
              <a:defRPr/>
            </a:pPr>
            <a:r>
              <a:rPr lang="en-US" sz="2200"/>
              <a:t>Export a product or service</a:t>
            </a:r>
          </a:p>
          <a:p>
            <a:pPr marL="628650" lvl="1" indent="-171450">
              <a:buFont typeface="Arial" charset="0"/>
              <a:buChar char="•"/>
            </a:pPr>
            <a:endParaRPr lang="en-US" b="0" baseline="0"/>
          </a:p>
          <a:p>
            <a:pPr marL="171450" indent="-171450">
              <a:buFont typeface="Arial" charset="0"/>
              <a:buChar char="•"/>
            </a:pPr>
            <a:r>
              <a:rPr lang="en-US" sz="1200" b="0" i="0" kern="1200">
                <a:solidFill>
                  <a:schemeClr val="tx1"/>
                </a:solidFill>
                <a:effectLst/>
                <a:latin typeface="+mn-lt"/>
                <a:ea typeface="+mn-ea"/>
                <a:cs typeface="+mn-cs"/>
              </a:rPr>
              <a:t>Some loan programs set restrictions on how you can use the funds, so check with an SBA-approved lender when requesting a loan. Your SBA lender can match you with the right loan for your business needs.</a:t>
            </a:r>
            <a:endParaRPr lang="en-US" b="0" baseline="0"/>
          </a:p>
          <a:p>
            <a:pPr marL="171450" indent="-171450">
              <a:buFont typeface="Arial" charset="0"/>
              <a:buChar char="•"/>
            </a:pPr>
            <a:endParaRPr lang="en-US" b="0" baseline="0"/>
          </a:p>
          <a:p>
            <a:pPr marL="171450" indent="-171450">
              <a:buFont typeface="Arial" charset="0"/>
              <a:buChar char="•"/>
            </a:pPr>
            <a:endParaRPr lang="en-US" b="0" baseline="0"/>
          </a:p>
        </p:txBody>
      </p:sp>
      <p:sp>
        <p:nvSpPr>
          <p:cNvPr id="4" name="Slide Number Placeholder 3"/>
          <p:cNvSpPr>
            <a:spLocks noGrp="1"/>
          </p:cNvSpPr>
          <p:nvPr>
            <p:ph type="sldNum" sz="quarter" idx="10"/>
          </p:nvPr>
        </p:nvSpPr>
        <p:spPr/>
        <p:txBody>
          <a:bodyPr/>
          <a:lstStyle/>
          <a:p>
            <a:fld id="{452140A9-11FD-AB46-B99D-C1331D8D84D1}" type="slidenum">
              <a:rPr lang="en-US" smtClean="0"/>
              <a:t>30</a:t>
            </a:fld>
            <a:endParaRPr lang="en-US"/>
          </a:p>
        </p:txBody>
      </p:sp>
    </p:spTree>
    <p:extLst>
      <p:ext uri="{BB962C8B-B14F-4D97-AF65-F5344CB8AC3E}">
        <p14:creationId xmlns:p14="http://schemas.microsoft.com/office/powerpoint/2010/main" val="193054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marL="171450" indent="-171450">
              <a:buFont typeface="Arial" charset="0"/>
              <a:buChar char="•"/>
            </a:pPr>
            <a:r>
              <a:rPr lang="en-US" b="0"/>
              <a:t>We can connect you with local SCORE, SBDC, or WBC offices who will help you prepare your business</a:t>
            </a:r>
            <a:r>
              <a:rPr lang="en-US" b="0" baseline="0"/>
              <a:t> plan and loan package.</a:t>
            </a:r>
          </a:p>
          <a:p>
            <a:pPr marL="171450" indent="-171450">
              <a:buFont typeface="Arial" charset="0"/>
              <a:buChar char="•"/>
            </a:pPr>
            <a:r>
              <a:rPr lang="en-US" b="0" baseline="0"/>
              <a:t>Resource partners can help you prepare to speak with SBA Lenders, who will want to discuss your:</a:t>
            </a:r>
          </a:p>
          <a:p>
            <a:pPr marL="628650" lvl="1" indent="-171450">
              <a:buFont typeface="Arial" charset="0"/>
              <a:buChar char="•"/>
            </a:pPr>
            <a:r>
              <a:rPr lang="en-US" b="0" baseline="0"/>
              <a:t>Size and purpose of your loan</a:t>
            </a:r>
          </a:p>
          <a:p>
            <a:pPr marL="628650" lvl="1" indent="-171450">
              <a:buFont typeface="Arial" charset="0"/>
              <a:buChar char="•"/>
            </a:pPr>
            <a:r>
              <a:rPr lang="en-US" b="0" baseline="0"/>
              <a:t>Size and age of your business</a:t>
            </a:r>
          </a:p>
          <a:p>
            <a:pPr marL="628650" lvl="1" indent="-171450">
              <a:buFont typeface="Arial" charset="0"/>
              <a:buChar char="•"/>
            </a:pPr>
            <a:r>
              <a:rPr lang="en-US" b="0" baseline="0"/>
              <a:t>Credit history</a:t>
            </a:r>
          </a:p>
          <a:p>
            <a:pPr marL="628650" lvl="1" indent="-171450">
              <a:buFont typeface="Arial" charset="0"/>
              <a:buChar char="•"/>
            </a:pPr>
            <a:r>
              <a:rPr lang="en-US" b="0" baseline="0"/>
              <a:t>Collateral</a:t>
            </a:r>
          </a:p>
          <a:p>
            <a:pPr marL="628650" lvl="1" indent="-171450">
              <a:buFont typeface="Arial" charset="0"/>
              <a:buChar char="•"/>
            </a:pPr>
            <a:r>
              <a:rPr lang="en-US" b="0" baseline="0"/>
              <a:t>Financial projections</a:t>
            </a:r>
          </a:p>
          <a:p>
            <a:pPr marL="628650" lvl="1" indent="-171450">
              <a:buFont typeface="Arial" charset="0"/>
              <a:buChar char="•"/>
            </a:pPr>
            <a:r>
              <a:rPr lang="en-US" b="0" baseline="0"/>
              <a:t>Technical assistance/mentoring needs</a:t>
            </a:r>
          </a:p>
          <a:p>
            <a:pPr marL="0" lvl="0" indent="0">
              <a:buFont typeface="Arial" charset="0"/>
              <a:buNone/>
            </a:pPr>
            <a:endParaRPr lang="en-US" b="0" baseline="0"/>
          </a:p>
          <a:p>
            <a:pPr marL="171450" indent="-171450">
              <a:buFont typeface="Arial" charset="0"/>
              <a:buChar char="•"/>
            </a:pPr>
            <a:endParaRPr lang="en-US" b="0"/>
          </a:p>
        </p:txBody>
      </p:sp>
      <p:sp>
        <p:nvSpPr>
          <p:cNvPr id="4" name="Slide Number Placeholder 3"/>
          <p:cNvSpPr>
            <a:spLocks noGrp="1"/>
          </p:cNvSpPr>
          <p:nvPr>
            <p:ph type="sldNum" sz="quarter" idx="10"/>
          </p:nvPr>
        </p:nvSpPr>
        <p:spPr/>
        <p:txBody>
          <a:bodyPr/>
          <a:lstStyle/>
          <a:p>
            <a:fld id="{452140A9-11FD-AB46-B99D-C1331D8D84D1}" type="slidenum">
              <a:rPr lang="en-US" smtClean="0"/>
              <a:t>31</a:t>
            </a:fld>
            <a:endParaRPr lang="en-US"/>
          </a:p>
        </p:txBody>
      </p:sp>
    </p:spTree>
    <p:extLst>
      <p:ext uri="{BB962C8B-B14F-4D97-AF65-F5344CB8AC3E}">
        <p14:creationId xmlns:p14="http://schemas.microsoft.com/office/powerpoint/2010/main" val="824446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312" y="1606513"/>
            <a:ext cx="3353375" cy="3644973"/>
          </a:xfrm>
          <a:prstGeom prst="rect">
            <a:avLst/>
          </a:prstGeom>
        </p:spPr>
      </p:pic>
    </p:spTree>
    <p:extLst>
      <p:ext uri="{BB962C8B-B14F-4D97-AF65-F5344CB8AC3E}">
        <p14:creationId xmlns:p14="http://schemas.microsoft.com/office/powerpoint/2010/main" val="983657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7026"/>
            <a:ext cx="7886700" cy="762528"/>
          </a:xfrm>
        </p:spPr>
        <p:txBody>
          <a:bodyPr/>
          <a:lstStyle/>
          <a:p>
            <a:r>
              <a:rPr lang="en-US"/>
              <a:t>Click to edit Master title style</a:t>
            </a:r>
          </a:p>
        </p:txBody>
      </p:sp>
      <p:sp>
        <p:nvSpPr>
          <p:cNvPr id="3" name="Content Placeholder 2"/>
          <p:cNvSpPr>
            <a:spLocks noGrp="1"/>
          </p:cNvSpPr>
          <p:nvPr>
            <p:ph sz="half" idx="1"/>
          </p:nvPr>
        </p:nvSpPr>
        <p:spPr>
          <a:xfrm>
            <a:off x="628650" y="1568824"/>
            <a:ext cx="3886200" cy="4608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68824"/>
            <a:ext cx="3886200" cy="4608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t>May 20,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1746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73996"/>
            <a:ext cx="7886700" cy="1161770"/>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B1F02B-F0FB-0A4F-BFD9-D3256C53A202}" type="datetime4">
              <a:rPr lang="en-US" smtClean="0"/>
              <a:t>May 20,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6533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May 20,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3724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t>May 20,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9144000" cy="6858000"/>
          </a:xfrm>
        </p:spPr>
        <p:txBody>
          <a:bodyPr/>
          <a:lstStyle/>
          <a:p>
            <a:r>
              <a:rPr lang="en-US"/>
              <a:t>Click icon to add picture</a:t>
            </a:r>
          </a:p>
        </p:txBody>
      </p:sp>
    </p:spTree>
    <p:extLst>
      <p:ext uri="{BB962C8B-B14F-4D97-AF65-F5344CB8AC3E}">
        <p14:creationId xmlns:p14="http://schemas.microsoft.com/office/powerpoint/2010/main" val="344943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32"/>
            <a:ext cx="2949178"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211700"/>
            <a:ext cx="2949178"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0803C8E-ED71-CF4A-92C6-E7239BE1B2FF}" type="datetime4">
              <a:rPr lang="en-US" smtClean="0"/>
              <a:t>May 20,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39983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5C63769D-CC2F-864E-9501-A077951EC7AD}" type="datetime4">
              <a:rPr lang="en-US" smtClean="0"/>
              <a:t>May 20,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629841" y="987432"/>
            <a:ext cx="2949178"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629841" y="2211700"/>
            <a:ext cx="2949178"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Tree>
    <p:extLst>
      <p:ext uri="{BB962C8B-B14F-4D97-AF65-F5344CB8AC3E}">
        <p14:creationId xmlns:p14="http://schemas.microsoft.com/office/powerpoint/2010/main" val="127700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360614"/>
            <a:ext cx="6858000" cy="2387600"/>
          </a:xfrm>
        </p:spPr>
        <p:txBody>
          <a:bodyPr anchor="b">
            <a:normAutofit/>
          </a:bodyPr>
          <a:lstStyle>
            <a:lvl1pPr algn="ctr">
              <a:lnSpc>
                <a:spcPct val="75000"/>
              </a:lnSpc>
              <a:defRPr sz="6000" spc="-225">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143000" y="3748095"/>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338" y="692797"/>
            <a:ext cx="2409324" cy="6617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939655"/>
            <a:ext cx="6858000" cy="2387600"/>
          </a:xfrm>
        </p:spPr>
        <p:txBody>
          <a:bodyPr anchor="b">
            <a:normAutofit/>
          </a:bodyPr>
          <a:lstStyle>
            <a:lvl1pPr algn="ctr">
              <a:lnSpc>
                <a:spcPct val="75000"/>
              </a:lnSpc>
              <a:defRPr sz="6000" spc="-225">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143000" y="4327262"/>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338" y="692797"/>
            <a:ext cx="2409324" cy="661760"/>
          </a:xfrm>
          <a:prstGeom prst="rect">
            <a:avLst/>
          </a:prstGeom>
        </p:spPr>
      </p:pic>
    </p:spTree>
    <p:extLst>
      <p:ext uri="{BB962C8B-B14F-4D97-AF65-F5344CB8AC3E}">
        <p14:creationId xmlns:p14="http://schemas.microsoft.com/office/powerpoint/2010/main" val="31118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360614"/>
            <a:ext cx="6858000" cy="2387600"/>
          </a:xfrm>
        </p:spPr>
        <p:txBody>
          <a:bodyPr anchor="b">
            <a:normAutofit/>
          </a:bodyPr>
          <a:lstStyle>
            <a:lvl1pPr algn="ctr">
              <a:lnSpc>
                <a:spcPct val="75000"/>
              </a:lnSpc>
              <a:defRPr sz="6000" spc="-225">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143000" y="3748095"/>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8048" y="699244"/>
            <a:ext cx="2407901" cy="66137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939655"/>
            <a:ext cx="6858000" cy="2387600"/>
          </a:xfrm>
        </p:spPr>
        <p:txBody>
          <a:bodyPr anchor="b">
            <a:normAutofit/>
          </a:bodyPr>
          <a:lstStyle>
            <a:lvl1pPr algn="ctr">
              <a:lnSpc>
                <a:spcPct val="75000"/>
              </a:lnSpc>
              <a:defRPr sz="6000" spc="-225">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143000" y="6194612"/>
            <a:ext cx="6858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143000" y="4327262"/>
            <a:ext cx="6858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8048" y="699244"/>
            <a:ext cx="2407901" cy="6613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122363"/>
            <a:ext cx="6858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143000" y="1122363"/>
            <a:ext cx="6858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9597" y="1268765"/>
            <a:ext cx="6944810"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103254" y="3613579"/>
            <a:ext cx="6944810"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32719964-A6A4-B040-94EE-59D007E5DCB1}" type="datetime4">
              <a:rPr lang="en-US" smtClean="0"/>
              <a:t>May 20,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64786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628650" y="368608"/>
            <a:ext cx="78867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417815" y="6194307"/>
            <a:ext cx="1795815" cy="365125"/>
          </a:xfrm>
        </p:spPr>
        <p:txBody>
          <a:bodyPr/>
          <a:lstStyle/>
          <a:p>
            <a:fld id="{5C63769D-CC2F-864E-9501-A077951EC7AD}" type="datetime4">
              <a:rPr lang="en-US" smtClean="0"/>
              <a:t>May 20, 2024</a:t>
            </a:fld>
            <a:endParaRPr lang="en-US"/>
          </a:p>
        </p:txBody>
      </p:sp>
      <p:sp>
        <p:nvSpPr>
          <p:cNvPr id="9" name="Footer Placeholder 5"/>
          <p:cNvSpPr>
            <a:spLocks noGrp="1"/>
          </p:cNvSpPr>
          <p:nvPr>
            <p:ph type="ftr" sz="quarter" idx="11"/>
          </p:nvPr>
        </p:nvSpPr>
        <p:spPr>
          <a:xfrm>
            <a:off x="3028950" y="6194307"/>
            <a:ext cx="3086100" cy="365125"/>
          </a:xfrm>
        </p:spPr>
        <p:txBody>
          <a:bodyPr/>
          <a:lstStyle/>
          <a:p>
            <a:endParaRPr lang="en-US"/>
          </a:p>
        </p:txBody>
      </p:sp>
      <p:sp>
        <p:nvSpPr>
          <p:cNvPr id="10" name="Slide Number Placeholder 6"/>
          <p:cNvSpPr>
            <a:spLocks noGrp="1"/>
          </p:cNvSpPr>
          <p:nvPr>
            <p:ph type="sldNum" sz="quarter" idx="12"/>
          </p:nvPr>
        </p:nvSpPr>
        <p:spPr>
          <a:xfrm>
            <a:off x="6796510" y="6194307"/>
            <a:ext cx="20574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628650" y="967512"/>
            <a:ext cx="78867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94709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96552" y="84029"/>
            <a:ext cx="8950896" cy="329742"/>
            <a:chOff x="157803" y="-1075245"/>
            <a:chExt cx="8950896" cy="329742"/>
          </a:xfrm>
        </p:grpSpPr>
        <p:sp>
          <p:nvSpPr>
            <p:cNvPr id="24" name="Rectangle 23"/>
            <p:cNvSpPr/>
            <p:nvPr userDrawn="1"/>
          </p:nvSpPr>
          <p:spPr>
            <a:xfrm rot="5400000">
              <a:off x="4506856" y="-5424296"/>
              <a:ext cx="126396" cy="88245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6" name="Rectangle 25"/>
            <p:cNvSpPr/>
            <p:nvPr userDrawn="1"/>
          </p:nvSpPr>
          <p:spPr>
            <a:xfrm>
              <a:off x="89823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8" name="Rectangle 27"/>
            <p:cNvSpPr/>
            <p:nvPr userDrawn="1"/>
          </p:nvSpPr>
          <p:spPr>
            <a:xfrm>
              <a:off x="1578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6" name="Slide Number Placeholder 5"/>
          <p:cNvSpPr>
            <a:spLocks noGrp="1"/>
          </p:cNvSpPr>
          <p:nvPr>
            <p:ph type="sldNum" sz="quarter" idx="4"/>
          </p:nvPr>
        </p:nvSpPr>
        <p:spPr>
          <a:xfrm>
            <a:off x="6796510" y="6194307"/>
            <a:ext cx="20574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628650" y="367025"/>
            <a:ext cx="78867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28650" y="1585748"/>
            <a:ext cx="7886700" cy="4446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028950" y="6194307"/>
            <a:ext cx="30861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p:ph type="dt" sz="half" idx="2"/>
          </p:nvPr>
        </p:nvSpPr>
        <p:spPr>
          <a:xfrm>
            <a:off x="419100" y="6194307"/>
            <a:ext cx="1767635"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May 20, 2024</a:t>
            </a:fld>
            <a:endParaRPr lang="en-US"/>
          </a:p>
        </p:txBody>
      </p:sp>
      <p:sp>
        <p:nvSpPr>
          <p:cNvPr id="17" name="Rectangle 16"/>
          <p:cNvSpPr/>
          <p:nvPr/>
        </p:nvSpPr>
        <p:spPr>
          <a:xfrm rot="5400000">
            <a:off x="4651327" y="2502552"/>
            <a:ext cx="126396" cy="8413052"/>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1" name="Rectangle 30"/>
          <p:cNvSpPr/>
          <p:nvPr/>
        </p:nvSpPr>
        <p:spPr>
          <a:xfrm>
            <a:off x="8921052" y="6328188"/>
            <a:ext cx="126396" cy="445733"/>
          </a:xfrm>
          <a:custGeom>
            <a:avLst/>
            <a:gdLst>
              <a:gd name="connsiteX0" fmla="*/ 0 w 126396"/>
              <a:gd name="connsiteY0" fmla="*/ 0 h 445733"/>
              <a:gd name="connsiteX1" fmla="*/ 126396 w 126396"/>
              <a:gd name="connsiteY1" fmla="*/ 0 h 445733"/>
              <a:gd name="connsiteX2" fmla="*/ 126396 w 126396"/>
              <a:gd name="connsiteY2" fmla="*/ 445733 h 445733"/>
              <a:gd name="connsiteX3" fmla="*/ 0 w 126396"/>
              <a:gd name="connsiteY3" fmla="*/ 445733 h 445733"/>
              <a:gd name="connsiteX4" fmla="*/ 0 w 126396"/>
              <a:gd name="connsiteY4" fmla="*/ 0 h 445733"/>
              <a:gd name="connsiteX0" fmla="*/ 0 w 126396"/>
              <a:gd name="connsiteY0" fmla="*/ 0 h 445733"/>
              <a:gd name="connsiteX1" fmla="*/ 126396 w 126396"/>
              <a:gd name="connsiteY1" fmla="*/ 0 h 445733"/>
              <a:gd name="connsiteX2" fmla="*/ 123221 w 126396"/>
              <a:gd name="connsiteY2" fmla="*/ 325083 h 445733"/>
              <a:gd name="connsiteX3" fmla="*/ 0 w 126396"/>
              <a:gd name="connsiteY3" fmla="*/ 445733 h 445733"/>
              <a:gd name="connsiteX4" fmla="*/ 0 w 126396"/>
              <a:gd name="connsiteY4" fmla="*/ 0 h 44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5733">
                <a:moveTo>
                  <a:pt x="0" y="0"/>
                </a:moveTo>
                <a:lnTo>
                  <a:pt x="126396" y="0"/>
                </a:lnTo>
                <a:cubicBezTo>
                  <a:pt x="125338" y="108361"/>
                  <a:pt x="124279" y="216722"/>
                  <a:pt x="123221" y="325083"/>
                </a:cubicBezTo>
                <a:lnTo>
                  <a:pt x="0" y="445733"/>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32" name="Picture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97" y="6512421"/>
            <a:ext cx="332145" cy="253885"/>
          </a:xfrm>
          <a:prstGeom prst="rect">
            <a:avLst/>
          </a:prstGeom>
        </p:spPr>
      </p:pic>
    </p:spTree>
    <p:extLst>
      <p:ext uri="{BB962C8B-B14F-4D97-AF65-F5344CB8AC3E}">
        <p14:creationId xmlns:p14="http://schemas.microsoft.com/office/powerpoint/2010/main" val="145296608"/>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49" r:id="rId3"/>
    <p:sldLayoutId id="2147483668" r:id="rId4"/>
    <p:sldLayoutId id="2147483667" r:id="rId5"/>
    <p:sldLayoutId id="2147483662" r:id="rId6"/>
    <p:sldLayoutId id="2147483665" r:id="rId7"/>
    <p:sldLayoutId id="2147483651" r:id="rId8"/>
    <p:sldLayoutId id="2147483650" r:id="rId9"/>
    <p:sldLayoutId id="2147483652" r:id="rId10"/>
    <p:sldLayoutId id="2147483653" r:id="rId11"/>
    <p:sldLayoutId id="2147483654" r:id="rId12"/>
    <p:sldLayoutId id="2147483655" r:id="rId13"/>
    <p:sldLayoutId id="2147483656" r:id="rId14"/>
    <p:sldLayoutId id="2147483657" r:id="rId15"/>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s://advocacy.sba.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minnbankers.com/Lendingconf/Register/Lendingconf/Registration.aspx?hkey=21305374-db6d-4448-98a0-3071dfa360ed" TargetMode="External"/><Relationship Id="rId2" Type="http://schemas.openxmlformats.org/officeDocument/2006/relationships/hyperlink" Target="https://www.americasseedfund.us/2024-road-tour-great-lakes" TargetMode="External"/><Relationship Id="rId1" Type="http://schemas.openxmlformats.org/officeDocument/2006/relationships/slideLayout" Target="../slideLayouts/slideLayout12.xml"/><Relationship Id="rId4" Type="http://schemas.openxmlformats.org/officeDocument/2006/relationships/hyperlink" Target="https://www.minnbankers.com/MBA/Education/Upcoming_Programs/MBA/Education/EventList.aspx?hkey=89d3398e-a49e-49aa-99d3-10abf2974ef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nkedin.com/showcase/sbaminnesota/" TargetMode="External"/><Relationship Id="rId2" Type="http://schemas.openxmlformats.org/officeDocument/2006/relationships/hyperlink" Target="mailto:Minnesota@sba.gov" TargetMode="Externa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hyperlink" Target="http://www.sba.gov/m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607B814-B978-AF44-8392-493048142B3E}"/>
              </a:ext>
            </a:extLst>
          </p:cNvPr>
          <p:cNvSpPr txBox="1">
            <a:spLocks/>
          </p:cNvSpPr>
          <p:nvPr/>
        </p:nvSpPr>
        <p:spPr>
          <a:xfrm>
            <a:off x="5165901" y="4535857"/>
            <a:ext cx="367424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bg1">
                    <a:lumMod val="6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en-US" sz="1800">
              <a:solidFill>
                <a:schemeClr val="bg1"/>
              </a:solidFill>
            </a:endParaRPr>
          </a:p>
        </p:txBody>
      </p:sp>
    </p:spTree>
    <p:extLst>
      <p:ext uri="{BB962C8B-B14F-4D97-AF65-F5344CB8AC3E}">
        <p14:creationId xmlns:p14="http://schemas.microsoft.com/office/powerpoint/2010/main" val="244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C73202-836D-5DCF-69CA-FF822686A5B5}"/>
              </a:ext>
            </a:extLst>
          </p:cNvPr>
          <p:cNvSpPr>
            <a:spLocks noGrp="1"/>
          </p:cNvSpPr>
          <p:nvPr>
            <p:ph type="sldNum" sz="quarter" idx="12"/>
          </p:nvPr>
        </p:nvSpPr>
        <p:spPr/>
        <p:txBody>
          <a:bodyPr/>
          <a:lstStyle/>
          <a:p>
            <a:fld id="{B1AB44B9-F1EC-4F4B-88D4-413245C9CD3E}" type="slidenum">
              <a:rPr lang="en-US" smtClean="0"/>
              <a:t>10</a:t>
            </a:fld>
            <a:endParaRPr lang="en-US"/>
          </a:p>
        </p:txBody>
      </p:sp>
      <p:pic>
        <p:nvPicPr>
          <p:cNvPr id="4" name="Picture 3">
            <a:extLst>
              <a:ext uri="{FF2B5EF4-FFF2-40B4-BE49-F238E27FC236}">
                <a16:creationId xmlns:a16="http://schemas.microsoft.com/office/drawing/2014/main" id="{6912E1D5-CA2D-872C-5A15-8F9153AFF13B}"/>
              </a:ext>
            </a:extLst>
          </p:cNvPr>
          <p:cNvPicPr>
            <a:picLocks noChangeAspect="1"/>
          </p:cNvPicPr>
          <p:nvPr/>
        </p:nvPicPr>
        <p:blipFill>
          <a:blip r:embed="rId2"/>
          <a:stretch>
            <a:fillRect/>
          </a:stretch>
        </p:blipFill>
        <p:spPr>
          <a:xfrm>
            <a:off x="523875" y="514922"/>
            <a:ext cx="8096250" cy="5437632"/>
          </a:xfrm>
          <a:prstGeom prst="rect">
            <a:avLst/>
          </a:prstGeom>
        </p:spPr>
      </p:pic>
    </p:spTree>
    <p:extLst>
      <p:ext uri="{BB962C8B-B14F-4D97-AF65-F5344CB8AC3E}">
        <p14:creationId xmlns:p14="http://schemas.microsoft.com/office/powerpoint/2010/main" val="34215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C4D846-9666-20D0-386E-D77969713F9B}"/>
              </a:ext>
            </a:extLst>
          </p:cNvPr>
          <p:cNvSpPr>
            <a:spLocks noGrp="1"/>
          </p:cNvSpPr>
          <p:nvPr>
            <p:ph type="sldNum" sz="quarter" idx="12"/>
          </p:nvPr>
        </p:nvSpPr>
        <p:spPr/>
        <p:txBody>
          <a:bodyPr/>
          <a:lstStyle/>
          <a:p>
            <a:fld id="{B1AB44B9-F1EC-4F4B-88D4-413245C9CD3E}" type="slidenum">
              <a:rPr lang="en-US" smtClean="0"/>
              <a:t>11</a:t>
            </a:fld>
            <a:endParaRPr lang="en-US"/>
          </a:p>
        </p:txBody>
      </p:sp>
      <p:pic>
        <p:nvPicPr>
          <p:cNvPr id="4" name="Picture 3">
            <a:extLst>
              <a:ext uri="{FF2B5EF4-FFF2-40B4-BE49-F238E27FC236}">
                <a16:creationId xmlns:a16="http://schemas.microsoft.com/office/drawing/2014/main" id="{C7061E0F-46AB-2EB9-AD21-C6A9EBA98989}"/>
              </a:ext>
            </a:extLst>
          </p:cNvPr>
          <p:cNvPicPr>
            <a:picLocks noChangeAspect="1"/>
          </p:cNvPicPr>
          <p:nvPr/>
        </p:nvPicPr>
        <p:blipFill>
          <a:blip r:embed="rId2"/>
          <a:stretch>
            <a:fillRect/>
          </a:stretch>
        </p:blipFill>
        <p:spPr>
          <a:xfrm>
            <a:off x="457200" y="505397"/>
            <a:ext cx="8229600" cy="5475732"/>
          </a:xfrm>
          <a:prstGeom prst="rect">
            <a:avLst/>
          </a:prstGeom>
        </p:spPr>
      </p:pic>
    </p:spTree>
    <p:extLst>
      <p:ext uri="{BB962C8B-B14F-4D97-AF65-F5344CB8AC3E}">
        <p14:creationId xmlns:p14="http://schemas.microsoft.com/office/powerpoint/2010/main" val="3866617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463896-3CED-B191-59FA-F99A73227233}"/>
              </a:ext>
            </a:extLst>
          </p:cNvPr>
          <p:cNvSpPr>
            <a:spLocks noGrp="1"/>
          </p:cNvSpPr>
          <p:nvPr>
            <p:ph type="sldNum" sz="quarter" idx="12"/>
          </p:nvPr>
        </p:nvSpPr>
        <p:spPr/>
        <p:txBody>
          <a:bodyPr/>
          <a:lstStyle/>
          <a:p>
            <a:fld id="{B1AB44B9-F1EC-4F4B-88D4-413245C9CD3E}" type="slidenum">
              <a:rPr lang="en-US" smtClean="0"/>
              <a:t>12</a:t>
            </a:fld>
            <a:endParaRPr lang="en-US"/>
          </a:p>
        </p:txBody>
      </p:sp>
      <p:pic>
        <p:nvPicPr>
          <p:cNvPr id="6" name="Picture 5">
            <a:extLst>
              <a:ext uri="{FF2B5EF4-FFF2-40B4-BE49-F238E27FC236}">
                <a16:creationId xmlns:a16="http://schemas.microsoft.com/office/drawing/2014/main" id="{C6F50BBB-214E-395B-D2B6-A024AF18F804}"/>
              </a:ext>
            </a:extLst>
          </p:cNvPr>
          <p:cNvPicPr>
            <a:picLocks noChangeAspect="1"/>
          </p:cNvPicPr>
          <p:nvPr/>
        </p:nvPicPr>
        <p:blipFill>
          <a:blip r:embed="rId2"/>
          <a:stretch>
            <a:fillRect/>
          </a:stretch>
        </p:blipFill>
        <p:spPr>
          <a:xfrm>
            <a:off x="2105025" y="507302"/>
            <a:ext cx="4943475" cy="5833872"/>
          </a:xfrm>
          <a:prstGeom prst="rect">
            <a:avLst/>
          </a:prstGeom>
        </p:spPr>
      </p:pic>
    </p:spTree>
    <p:extLst>
      <p:ext uri="{BB962C8B-B14F-4D97-AF65-F5344CB8AC3E}">
        <p14:creationId xmlns:p14="http://schemas.microsoft.com/office/powerpoint/2010/main" val="2483674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EA9731-BE1D-ED8A-3C71-A234EFDFC9D9}"/>
              </a:ext>
            </a:extLst>
          </p:cNvPr>
          <p:cNvSpPr>
            <a:spLocks noGrp="1"/>
          </p:cNvSpPr>
          <p:nvPr>
            <p:ph type="sldNum" sz="quarter" idx="12"/>
          </p:nvPr>
        </p:nvSpPr>
        <p:spPr/>
        <p:txBody>
          <a:bodyPr/>
          <a:lstStyle/>
          <a:p>
            <a:fld id="{B1AB44B9-F1EC-4F4B-88D4-413245C9CD3E}" type="slidenum">
              <a:rPr lang="en-US" smtClean="0"/>
              <a:t>13</a:t>
            </a:fld>
            <a:endParaRPr lang="en-US"/>
          </a:p>
        </p:txBody>
      </p:sp>
      <p:pic>
        <p:nvPicPr>
          <p:cNvPr id="4" name="Picture 3">
            <a:extLst>
              <a:ext uri="{FF2B5EF4-FFF2-40B4-BE49-F238E27FC236}">
                <a16:creationId xmlns:a16="http://schemas.microsoft.com/office/drawing/2014/main" id="{8935038C-B0DF-85A0-09AA-A5DC22B2A805}"/>
              </a:ext>
            </a:extLst>
          </p:cNvPr>
          <p:cNvPicPr>
            <a:picLocks noChangeAspect="1"/>
          </p:cNvPicPr>
          <p:nvPr/>
        </p:nvPicPr>
        <p:blipFill>
          <a:blip r:embed="rId2"/>
          <a:stretch>
            <a:fillRect/>
          </a:stretch>
        </p:blipFill>
        <p:spPr>
          <a:xfrm>
            <a:off x="685800" y="495300"/>
            <a:ext cx="7772400" cy="5791200"/>
          </a:xfrm>
          <a:prstGeom prst="rect">
            <a:avLst/>
          </a:prstGeom>
        </p:spPr>
      </p:pic>
    </p:spTree>
    <p:extLst>
      <p:ext uri="{BB962C8B-B14F-4D97-AF65-F5344CB8AC3E}">
        <p14:creationId xmlns:p14="http://schemas.microsoft.com/office/powerpoint/2010/main" val="108807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3929A3-7CC4-196B-18C4-CE66191518F0}"/>
              </a:ext>
            </a:extLst>
          </p:cNvPr>
          <p:cNvSpPr>
            <a:spLocks noGrp="1"/>
          </p:cNvSpPr>
          <p:nvPr>
            <p:ph type="sldNum" sz="quarter" idx="12"/>
          </p:nvPr>
        </p:nvSpPr>
        <p:spPr/>
        <p:txBody>
          <a:bodyPr/>
          <a:lstStyle/>
          <a:p>
            <a:fld id="{B1AB44B9-F1EC-4F4B-88D4-413245C9CD3E}" type="slidenum">
              <a:rPr lang="en-US" smtClean="0"/>
              <a:t>14</a:t>
            </a:fld>
            <a:endParaRPr lang="en-US"/>
          </a:p>
        </p:txBody>
      </p:sp>
      <p:pic>
        <p:nvPicPr>
          <p:cNvPr id="4" name="Picture 3">
            <a:extLst>
              <a:ext uri="{FF2B5EF4-FFF2-40B4-BE49-F238E27FC236}">
                <a16:creationId xmlns:a16="http://schemas.microsoft.com/office/drawing/2014/main" id="{3664FEDB-1515-1514-82E5-111AFE7ADE9A}"/>
              </a:ext>
            </a:extLst>
          </p:cNvPr>
          <p:cNvPicPr>
            <a:picLocks noChangeAspect="1"/>
          </p:cNvPicPr>
          <p:nvPr/>
        </p:nvPicPr>
        <p:blipFill>
          <a:blip r:embed="rId2"/>
          <a:stretch>
            <a:fillRect/>
          </a:stretch>
        </p:blipFill>
        <p:spPr>
          <a:xfrm>
            <a:off x="676275" y="495300"/>
            <a:ext cx="7800975" cy="5867400"/>
          </a:xfrm>
          <a:prstGeom prst="rect">
            <a:avLst/>
          </a:prstGeom>
        </p:spPr>
      </p:pic>
    </p:spTree>
    <p:extLst>
      <p:ext uri="{BB962C8B-B14F-4D97-AF65-F5344CB8AC3E}">
        <p14:creationId xmlns:p14="http://schemas.microsoft.com/office/powerpoint/2010/main" val="3268014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7AA0DF-A4D8-A0AF-4180-1603C028D7ED}"/>
              </a:ext>
            </a:extLst>
          </p:cNvPr>
          <p:cNvSpPr>
            <a:spLocks noGrp="1"/>
          </p:cNvSpPr>
          <p:nvPr>
            <p:ph type="sldNum" sz="quarter" idx="12"/>
          </p:nvPr>
        </p:nvSpPr>
        <p:spPr/>
        <p:txBody>
          <a:bodyPr/>
          <a:lstStyle/>
          <a:p>
            <a:fld id="{B1AB44B9-F1EC-4F4B-88D4-413245C9CD3E}" type="slidenum">
              <a:rPr lang="en-US" smtClean="0"/>
              <a:t>15</a:t>
            </a:fld>
            <a:endParaRPr lang="en-US"/>
          </a:p>
        </p:txBody>
      </p:sp>
      <p:pic>
        <p:nvPicPr>
          <p:cNvPr id="4" name="Picture 3">
            <a:extLst>
              <a:ext uri="{FF2B5EF4-FFF2-40B4-BE49-F238E27FC236}">
                <a16:creationId xmlns:a16="http://schemas.microsoft.com/office/drawing/2014/main" id="{599D7F56-7168-42AD-0236-70DC4D9442CD}"/>
              </a:ext>
            </a:extLst>
          </p:cNvPr>
          <p:cNvPicPr>
            <a:picLocks noChangeAspect="1"/>
          </p:cNvPicPr>
          <p:nvPr/>
        </p:nvPicPr>
        <p:blipFill>
          <a:blip r:embed="rId2"/>
          <a:stretch>
            <a:fillRect/>
          </a:stretch>
        </p:blipFill>
        <p:spPr>
          <a:xfrm>
            <a:off x="495300" y="495872"/>
            <a:ext cx="8162925" cy="5504307"/>
          </a:xfrm>
          <a:prstGeom prst="rect">
            <a:avLst/>
          </a:prstGeom>
        </p:spPr>
      </p:pic>
    </p:spTree>
    <p:extLst>
      <p:ext uri="{BB962C8B-B14F-4D97-AF65-F5344CB8AC3E}">
        <p14:creationId xmlns:p14="http://schemas.microsoft.com/office/powerpoint/2010/main" val="96298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50358B-6AA6-8330-9862-EC50418FE70A}"/>
              </a:ext>
            </a:extLst>
          </p:cNvPr>
          <p:cNvSpPr>
            <a:spLocks noGrp="1"/>
          </p:cNvSpPr>
          <p:nvPr>
            <p:ph type="sldNum" sz="quarter" idx="12"/>
          </p:nvPr>
        </p:nvSpPr>
        <p:spPr/>
        <p:txBody>
          <a:bodyPr/>
          <a:lstStyle/>
          <a:p>
            <a:fld id="{B1AB44B9-F1EC-4F4B-88D4-413245C9CD3E}" type="slidenum">
              <a:rPr lang="en-US" smtClean="0"/>
              <a:t>16</a:t>
            </a:fld>
            <a:endParaRPr lang="en-US"/>
          </a:p>
        </p:txBody>
      </p:sp>
      <p:pic>
        <p:nvPicPr>
          <p:cNvPr id="5" name="Picture 4">
            <a:extLst>
              <a:ext uri="{FF2B5EF4-FFF2-40B4-BE49-F238E27FC236}">
                <a16:creationId xmlns:a16="http://schemas.microsoft.com/office/drawing/2014/main" id="{3641AA0F-8F3F-5227-04B5-A50BEE10A942}"/>
              </a:ext>
            </a:extLst>
          </p:cNvPr>
          <p:cNvPicPr>
            <a:picLocks noChangeAspect="1"/>
          </p:cNvPicPr>
          <p:nvPr/>
        </p:nvPicPr>
        <p:blipFill>
          <a:blip r:embed="rId2"/>
          <a:stretch>
            <a:fillRect/>
          </a:stretch>
        </p:blipFill>
        <p:spPr>
          <a:xfrm>
            <a:off x="771525" y="477965"/>
            <a:ext cx="7610475" cy="5730621"/>
          </a:xfrm>
          <a:prstGeom prst="rect">
            <a:avLst/>
          </a:prstGeom>
        </p:spPr>
      </p:pic>
    </p:spTree>
    <p:extLst>
      <p:ext uri="{BB962C8B-B14F-4D97-AF65-F5344CB8AC3E}">
        <p14:creationId xmlns:p14="http://schemas.microsoft.com/office/powerpoint/2010/main" val="915239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B6C41B-4224-01D7-BB20-82056319ECEE}"/>
              </a:ext>
            </a:extLst>
          </p:cNvPr>
          <p:cNvSpPr>
            <a:spLocks noGrp="1"/>
          </p:cNvSpPr>
          <p:nvPr>
            <p:ph type="sldNum" sz="quarter" idx="12"/>
          </p:nvPr>
        </p:nvSpPr>
        <p:spPr/>
        <p:txBody>
          <a:bodyPr/>
          <a:lstStyle/>
          <a:p>
            <a:fld id="{B1AB44B9-F1EC-4F4B-88D4-413245C9CD3E}" type="slidenum">
              <a:rPr lang="en-US" smtClean="0"/>
              <a:t>17</a:t>
            </a:fld>
            <a:endParaRPr lang="en-US"/>
          </a:p>
        </p:txBody>
      </p:sp>
      <p:pic>
        <p:nvPicPr>
          <p:cNvPr id="5" name="Picture 4">
            <a:extLst>
              <a:ext uri="{FF2B5EF4-FFF2-40B4-BE49-F238E27FC236}">
                <a16:creationId xmlns:a16="http://schemas.microsoft.com/office/drawing/2014/main" id="{238038E0-9EE3-7327-5FD3-F90D836C073D}"/>
              </a:ext>
            </a:extLst>
          </p:cNvPr>
          <p:cNvPicPr>
            <a:picLocks noChangeAspect="1"/>
          </p:cNvPicPr>
          <p:nvPr/>
        </p:nvPicPr>
        <p:blipFill>
          <a:blip r:embed="rId2"/>
          <a:stretch>
            <a:fillRect/>
          </a:stretch>
        </p:blipFill>
        <p:spPr>
          <a:xfrm>
            <a:off x="390525" y="476473"/>
            <a:ext cx="8372475" cy="5638354"/>
          </a:xfrm>
          <a:prstGeom prst="rect">
            <a:avLst/>
          </a:prstGeom>
        </p:spPr>
      </p:pic>
    </p:spTree>
    <p:extLst>
      <p:ext uri="{BB962C8B-B14F-4D97-AF65-F5344CB8AC3E}">
        <p14:creationId xmlns:p14="http://schemas.microsoft.com/office/powerpoint/2010/main" val="186198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DDAB0F-A353-0168-3AAE-CC9910B94528}"/>
              </a:ext>
            </a:extLst>
          </p:cNvPr>
          <p:cNvSpPr>
            <a:spLocks noGrp="1"/>
          </p:cNvSpPr>
          <p:nvPr>
            <p:ph type="sldNum" sz="quarter" idx="12"/>
          </p:nvPr>
        </p:nvSpPr>
        <p:spPr/>
        <p:txBody>
          <a:bodyPr/>
          <a:lstStyle/>
          <a:p>
            <a:fld id="{B1AB44B9-F1EC-4F4B-88D4-413245C9CD3E}" type="slidenum">
              <a:rPr lang="en-US" smtClean="0"/>
              <a:t>18</a:t>
            </a:fld>
            <a:endParaRPr lang="en-US"/>
          </a:p>
        </p:txBody>
      </p:sp>
      <p:pic>
        <p:nvPicPr>
          <p:cNvPr id="4" name="Picture 3">
            <a:extLst>
              <a:ext uri="{FF2B5EF4-FFF2-40B4-BE49-F238E27FC236}">
                <a16:creationId xmlns:a16="http://schemas.microsoft.com/office/drawing/2014/main" id="{E94B136A-01F8-4134-FEC0-49EA00A73B47}"/>
              </a:ext>
            </a:extLst>
          </p:cNvPr>
          <p:cNvPicPr>
            <a:picLocks noChangeAspect="1"/>
          </p:cNvPicPr>
          <p:nvPr/>
        </p:nvPicPr>
        <p:blipFill>
          <a:blip r:embed="rId2"/>
          <a:stretch>
            <a:fillRect/>
          </a:stretch>
        </p:blipFill>
        <p:spPr>
          <a:xfrm>
            <a:off x="504825" y="476822"/>
            <a:ext cx="8143875" cy="5428107"/>
          </a:xfrm>
          <a:prstGeom prst="rect">
            <a:avLst/>
          </a:prstGeom>
        </p:spPr>
      </p:pic>
    </p:spTree>
    <p:extLst>
      <p:ext uri="{BB962C8B-B14F-4D97-AF65-F5344CB8AC3E}">
        <p14:creationId xmlns:p14="http://schemas.microsoft.com/office/powerpoint/2010/main" val="257746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5CA3EE-8F2B-9470-2148-2611E8152063}"/>
              </a:ext>
            </a:extLst>
          </p:cNvPr>
          <p:cNvSpPr>
            <a:spLocks noGrp="1"/>
          </p:cNvSpPr>
          <p:nvPr>
            <p:ph type="sldNum" sz="quarter" idx="12"/>
          </p:nvPr>
        </p:nvSpPr>
        <p:spPr/>
        <p:txBody>
          <a:bodyPr/>
          <a:lstStyle/>
          <a:p>
            <a:fld id="{B1AB44B9-F1EC-4F4B-88D4-413245C9CD3E}" type="slidenum">
              <a:rPr lang="en-US" smtClean="0"/>
              <a:t>19</a:t>
            </a:fld>
            <a:endParaRPr lang="en-US"/>
          </a:p>
        </p:txBody>
      </p:sp>
      <p:pic>
        <p:nvPicPr>
          <p:cNvPr id="4" name="Picture 3">
            <a:extLst>
              <a:ext uri="{FF2B5EF4-FFF2-40B4-BE49-F238E27FC236}">
                <a16:creationId xmlns:a16="http://schemas.microsoft.com/office/drawing/2014/main" id="{B573C98D-7034-BE69-1FFD-4E0433D16EFF}"/>
              </a:ext>
            </a:extLst>
          </p:cNvPr>
          <p:cNvPicPr>
            <a:picLocks noChangeAspect="1"/>
          </p:cNvPicPr>
          <p:nvPr/>
        </p:nvPicPr>
        <p:blipFill>
          <a:blip r:embed="rId2"/>
          <a:stretch>
            <a:fillRect/>
          </a:stretch>
        </p:blipFill>
        <p:spPr>
          <a:xfrm>
            <a:off x="476250" y="479298"/>
            <a:ext cx="8181975" cy="5366004"/>
          </a:xfrm>
          <a:prstGeom prst="rect">
            <a:avLst/>
          </a:prstGeom>
        </p:spPr>
      </p:pic>
    </p:spTree>
    <p:extLst>
      <p:ext uri="{BB962C8B-B14F-4D97-AF65-F5344CB8AC3E}">
        <p14:creationId xmlns:p14="http://schemas.microsoft.com/office/powerpoint/2010/main" val="308326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3" y="1655477"/>
            <a:ext cx="9143999" cy="731995"/>
          </a:xfrm>
        </p:spPr>
        <p:txBody>
          <a:bodyPr>
            <a:normAutofit/>
          </a:bodyPr>
          <a:lstStyle/>
          <a:p>
            <a:r>
              <a:rPr lang="en-US" sz="2100">
                <a:solidFill>
                  <a:schemeClr val="accent5">
                    <a:lumMod val="75000"/>
                  </a:schemeClr>
                </a:solidFill>
                <a:latin typeface="Source Sans Pro"/>
                <a:ea typeface="Source Sans Pro"/>
              </a:rPr>
              <a:t>Knowledge Exchange Program (KEP)</a:t>
            </a:r>
            <a:br>
              <a:rPr lang="en-US" sz="2100">
                <a:latin typeface="Source Sans Pro"/>
                <a:ea typeface="Source Sans Pro"/>
              </a:rPr>
            </a:br>
            <a:r>
              <a:rPr lang="en-US" sz="2100">
                <a:solidFill>
                  <a:schemeClr val="accent5">
                    <a:lumMod val="75000"/>
                  </a:schemeClr>
                </a:solidFill>
                <a:latin typeface="Source Sans Pro"/>
                <a:ea typeface="Source Sans Pro"/>
              </a:rPr>
              <a:t>Thursday, May 16th | Fergus Falls, MN</a:t>
            </a:r>
            <a:endParaRPr lang="en-US" sz="2100">
              <a:solidFill>
                <a:schemeClr val="accent5">
                  <a:lumMod val="75000"/>
                </a:schemeClr>
              </a:solidFill>
            </a:endParaRPr>
          </a:p>
        </p:txBody>
      </p:sp>
      <p:sp>
        <p:nvSpPr>
          <p:cNvPr id="3" name="Slide Number Placeholder 2"/>
          <p:cNvSpPr>
            <a:spLocks noGrp="1"/>
          </p:cNvSpPr>
          <p:nvPr>
            <p:ph type="sldNum" sz="quarter" idx="12"/>
          </p:nvPr>
        </p:nvSpPr>
        <p:spPr/>
        <p:txBody>
          <a:bodyPr/>
          <a:lstStyle/>
          <a:p>
            <a:fld id="{B1AB44B9-F1EC-4F4B-88D4-413245C9CD3E}" type="slidenum">
              <a:rPr lang="en-US" smtClean="0"/>
              <a:t>2</a:t>
            </a:fld>
            <a:endParaRPr lang="en-US"/>
          </a:p>
        </p:txBody>
      </p:sp>
      <p:sp>
        <p:nvSpPr>
          <p:cNvPr id="4" name="Title 1"/>
          <p:cNvSpPr txBox="1">
            <a:spLocks/>
          </p:cNvSpPr>
          <p:nvPr/>
        </p:nvSpPr>
        <p:spPr>
          <a:xfrm>
            <a:off x="-1" y="4525182"/>
            <a:ext cx="9144000" cy="731995"/>
          </a:xfrm>
          <a:prstGeom prst="rect">
            <a:avLst/>
          </a:prstGeom>
        </p:spPr>
        <p:txBody>
          <a:bodyPr vert="horz" lIns="68580" tIns="34290" rIns="68580" bIns="3429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START </a:t>
            </a:r>
            <a:r>
              <a:rPr lang="en-US">
                <a:solidFill>
                  <a:srgbClr val="CC3538"/>
                </a:solidFill>
              </a:rPr>
              <a:t>•</a:t>
            </a:r>
            <a:r>
              <a:rPr lang="en-US">
                <a:solidFill>
                  <a:schemeClr val="accent5"/>
                </a:solidFill>
              </a:rPr>
              <a:t> </a:t>
            </a:r>
            <a:r>
              <a:rPr lang="en-US"/>
              <a:t>GROW </a:t>
            </a:r>
            <a:r>
              <a:rPr lang="en-US">
                <a:solidFill>
                  <a:srgbClr val="CC3538"/>
                </a:solidFill>
              </a:rPr>
              <a:t>•</a:t>
            </a:r>
            <a:r>
              <a:rPr lang="en-US"/>
              <a:t> EXPAND </a:t>
            </a:r>
            <a:r>
              <a:rPr lang="en-US">
                <a:solidFill>
                  <a:srgbClr val="CC3538"/>
                </a:solidFill>
              </a:rPr>
              <a:t>•</a:t>
            </a:r>
            <a:r>
              <a:rPr lang="en-US"/>
              <a:t> RECOVER</a:t>
            </a:r>
          </a:p>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72"/>
          <a:stretch/>
        </p:blipFill>
        <p:spPr>
          <a:xfrm>
            <a:off x="169981" y="2385725"/>
            <a:ext cx="8854403" cy="1175052"/>
          </a:xfrm>
          <a:prstGeom prst="rect">
            <a:avLst/>
          </a:prstGeom>
        </p:spPr>
      </p:pic>
      <p:sp>
        <p:nvSpPr>
          <p:cNvPr id="7" name="Title 1">
            <a:extLst>
              <a:ext uri="{FF2B5EF4-FFF2-40B4-BE49-F238E27FC236}">
                <a16:creationId xmlns:a16="http://schemas.microsoft.com/office/drawing/2014/main" id="{FAA4EAD9-D2D8-511D-54CF-48E6E09A344E}"/>
              </a:ext>
            </a:extLst>
          </p:cNvPr>
          <p:cNvSpPr txBox="1">
            <a:spLocks/>
          </p:cNvSpPr>
          <p:nvPr/>
        </p:nvSpPr>
        <p:spPr>
          <a:xfrm>
            <a:off x="-108585" y="5260314"/>
            <a:ext cx="9144000" cy="731995"/>
          </a:xfrm>
          <a:prstGeom prst="rect">
            <a:avLst/>
          </a:prstGeom>
        </p:spPr>
        <p:txBody>
          <a:bodyPr vert="horz" lIns="68580" tIns="34290" rIns="68580" bIns="3429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www.sba.gov</a:t>
            </a:r>
          </a:p>
        </p:txBody>
      </p:sp>
      <p:sp>
        <p:nvSpPr>
          <p:cNvPr id="9" name="TextBox 8">
            <a:extLst>
              <a:ext uri="{FF2B5EF4-FFF2-40B4-BE49-F238E27FC236}">
                <a16:creationId xmlns:a16="http://schemas.microsoft.com/office/drawing/2014/main" id="{4139CA6A-BF47-A62A-B042-6FFEAE4A892F}"/>
              </a:ext>
            </a:extLst>
          </p:cNvPr>
          <p:cNvSpPr txBox="1"/>
          <p:nvPr/>
        </p:nvSpPr>
        <p:spPr>
          <a:xfrm>
            <a:off x="0" y="432791"/>
            <a:ext cx="9144000" cy="969496"/>
          </a:xfrm>
          <a:prstGeom prst="rect">
            <a:avLst/>
          </a:prstGeom>
          <a:noFill/>
        </p:spPr>
        <p:txBody>
          <a:bodyPr wrap="square" lIns="91440" tIns="45720" rIns="91440" bIns="45720" rtlCol="0" anchor="t">
            <a:spAutoFit/>
          </a:bodyPr>
          <a:lstStyle/>
          <a:p>
            <a:pPr algn="ctr"/>
            <a:r>
              <a:rPr lang="en-US" sz="3300" b="1">
                <a:solidFill>
                  <a:srgbClr val="003F80"/>
                </a:solidFill>
                <a:latin typeface="Source Sans Pro"/>
                <a:ea typeface="Source Sans Pro"/>
              </a:rPr>
              <a:t>U.S. Small Business Administration</a:t>
            </a:r>
          </a:p>
          <a:p>
            <a:pPr algn="ctr"/>
            <a:r>
              <a:rPr lang="en-US" sz="2300" b="1">
                <a:solidFill>
                  <a:srgbClr val="003F80"/>
                </a:solidFill>
                <a:latin typeface="Source Sans Pro"/>
                <a:ea typeface="+mn-lt"/>
                <a:cs typeface="+mn-lt"/>
              </a:rPr>
              <a:t>– Minnesota District Office –</a:t>
            </a:r>
            <a:endParaRPr lang="en-US" sz="2300" b="1">
              <a:solidFill>
                <a:srgbClr val="003F80"/>
              </a:solidFill>
              <a:latin typeface="Source Sans Pro"/>
              <a:ea typeface="Source Sans Pro"/>
              <a:cs typeface="Calibri" panose="020F0502020204030204"/>
            </a:endParaRPr>
          </a:p>
        </p:txBody>
      </p:sp>
      <p:sp>
        <p:nvSpPr>
          <p:cNvPr id="10" name="TextBox 9">
            <a:extLst>
              <a:ext uri="{FF2B5EF4-FFF2-40B4-BE49-F238E27FC236}">
                <a16:creationId xmlns:a16="http://schemas.microsoft.com/office/drawing/2014/main" id="{AD35B702-1BE0-B085-AE31-F4B62B1F2AB3}"/>
              </a:ext>
            </a:extLst>
          </p:cNvPr>
          <p:cNvSpPr txBox="1"/>
          <p:nvPr/>
        </p:nvSpPr>
        <p:spPr>
          <a:xfrm>
            <a:off x="-3" y="4894783"/>
            <a:ext cx="9144002" cy="357790"/>
          </a:xfrm>
          <a:prstGeom prst="rect">
            <a:avLst/>
          </a:prstGeom>
          <a:noFill/>
        </p:spPr>
        <p:txBody>
          <a:bodyPr wrap="square" rtlCol="0">
            <a:spAutoFit/>
          </a:bodyPr>
          <a:lstStyle/>
          <a:p>
            <a:pPr algn="ctr"/>
            <a:r>
              <a:rPr lang="en-US" sz="1725" b="1">
                <a:solidFill>
                  <a:srgbClr val="003E7F"/>
                </a:solidFill>
              </a:rPr>
              <a:t>Start or buy a business - Grow a business - Expand a business – Recover or transition a business</a:t>
            </a:r>
          </a:p>
        </p:txBody>
      </p:sp>
    </p:spTree>
    <p:extLst>
      <p:ext uri="{BB962C8B-B14F-4D97-AF65-F5344CB8AC3E}">
        <p14:creationId xmlns:p14="http://schemas.microsoft.com/office/powerpoint/2010/main" val="2051722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8084F3-E3CB-E57F-F18E-41B2A7F0C607}"/>
              </a:ext>
            </a:extLst>
          </p:cNvPr>
          <p:cNvSpPr>
            <a:spLocks noGrp="1"/>
          </p:cNvSpPr>
          <p:nvPr>
            <p:ph type="sldNum" sz="quarter" idx="12"/>
          </p:nvPr>
        </p:nvSpPr>
        <p:spPr/>
        <p:txBody>
          <a:bodyPr/>
          <a:lstStyle/>
          <a:p>
            <a:fld id="{B1AB44B9-F1EC-4F4B-88D4-413245C9CD3E}" type="slidenum">
              <a:rPr lang="en-US" smtClean="0"/>
              <a:t>20</a:t>
            </a:fld>
            <a:endParaRPr lang="en-US"/>
          </a:p>
        </p:txBody>
      </p:sp>
      <p:pic>
        <p:nvPicPr>
          <p:cNvPr id="5" name="Picture 4">
            <a:extLst>
              <a:ext uri="{FF2B5EF4-FFF2-40B4-BE49-F238E27FC236}">
                <a16:creationId xmlns:a16="http://schemas.microsoft.com/office/drawing/2014/main" id="{7F9517A8-8DC9-EA6F-5107-1BD50EED3837}"/>
              </a:ext>
            </a:extLst>
          </p:cNvPr>
          <p:cNvPicPr>
            <a:picLocks noChangeAspect="1"/>
          </p:cNvPicPr>
          <p:nvPr/>
        </p:nvPicPr>
        <p:blipFill>
          <a:blip r:embed="rId2"/>
          <a:stretch>
            <a:fillRect/>
          </a:stretch>
        </p:blipFill>
        <p:spPr>
          <a:xfrm>
            <a:off x="1876425" y="475384"/>
            <a:ext cx="5391150" cy="5945332"/>
          </a:xfrm>
          <a:prstGeom prst="rect">
            <a:avLst/>
          </a:prstGeom>
        </p:spPr>
      </p:pic>
    </p:spTree>
    <p:extLst>
      <p:ext uri="{BB962C8B-B14F-4D97-AF65-F5344CB8AC3E}">
        <p14:creationId xmlns:p14="http://schemas.microsoft.com/office/powerpoint/2010/main" val="1876402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0EF0A5-19BC-8CC3-2F4B-32A2CCA026E8}"/>
              </a:ext>
            </a:extLst>
          </p:cNvPr>
          <p:cNvSpPr>
            <a:spLocks noGrp="1"/>
          </p:cNvSpPr>
          <p:nvPr>
            <p:ph type="sldNum" sz="quarter" idx="12"/>
          </p:nvPr>
        </p:nvSpPr>
        <p:spPr/>
        <p:txBody>
          <a:bodyPr/>
          <a:lstStyle/>
          <a:p>
            <a:fld id="{B1AB44B9-F1EC-4F4B-88D4-413245C9CD3E}" type="slidenum">
              <a:rPr lang="en-US" smtClean="0"/>
              <a:t>21</a:t>
            </a:fld>
            <a:endParaRPr lang="en-US"/>
          </a:p>
        </p:txBody>
      </p:sp>
      <p:pic>
        <p:nvPicPr>
          <p:cNvPr id="4" name="Picture 3">
            <a:extLst>
              <a:ext uri="{FF2B5EF4-FFF2-40B4-BE49-F238E27FC236}">
                <a16:creationId xmlns:a16="http://schemas.microsoft.com/office/drawing/2014/main" id="{7530925B-3578-A05E-2A3E-B9235E827908}"/>
              </a:ext>
            </a:extLst>
          </p:cNvPr>
          <p:cNvPicPr>
            <a:picLocks noChangeAspect="1"/>
          </p:cNvPicPr>
          <p:nvPr/>
        </p:nvPicPr>
        <p:blipFill>
          <a:blip r:embed="rId2"/>
          <a:stretch>
            <a:fillRect/>
          </a:stretch>
        </p:blipFill>
        <p:spPr>
          <a:xfrm>
            <a:off x="495300" y="485998"/>
            <a:ext cx="8153400" cy="5495479"/>
          </a:xfrm>
          <a:prstGeom prst="rect">
            <a:avLst/>
          </a:prstGeom>
        </p:spPr>
      </p:pic>
    </p:spTree>
    <p:extLst>
      <p:ext uri="{BB962C8B-B14F-4D97-AF65-F5344CB8AC3E}">
        <p14:creationId xmlns:p14="http://schemas.microsoft.com/office/powerpoint/2010/main" val="2650327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00717-F34C-6F8E-3C67-7A63E3ED42DE}"/>
              </a:ext>
            </a:extLst>
          </p:cNvPr>
          <p:cNvPicPr>
            <a:picLocks noChangeAspect="1"/>
          </p:cNvPicPr>
          <p:nvPr/>
        </p:nvPicPr>
        <p:blipFill>
          <a:blip r:embed="rId2"/>
          <a:stretch>
            <a:fillRect/>
          </a:stretch>
        </p:blipFill>
        <p:spPr>
          <a:xfrm>
            <a:off x="2838450" y="5040115"/>
            <a:ext cx="2905125" cy="1054495"/>
          </a:xfrm>
          <a:prstGeom prst="rect">
            <a:avLst/>
          </a:prstGeom>
        </p:spPr>
      </p:pic>
      <p:sp>
        <p:nvSpPr>
          <p:cNvPr id="3" name="Slide Number Placeholder 2">
            <a:extLst>
              <a:ext uri="{FF2B5EF4-FFF2-40B4-BE49-F238E27FC236}">
                <a16:creationId xmlns:a16="http://schemas.microsoft.com/office/drawing/2014/main" id="{3F483E1F-3EEC-3478-F350-9B9D1C2715D8}"/>
              </a:ext>
            </a:extLst>
          </p:cNvPr>
          <p:cNvSpPr>
            <a:spLocks noGrp="1"/>
          </p:cNvSpPr>
          <p:nvPr>
            <p:ph type="sldNum" sz="quarter" idx="12"/>
          </p:nvPr>
        </p:nvSpPr>
        <p:spPr/>
        <p:txBody>
          <a:bodyPr/>
          <a:lstStyle/>
          <a:p>
            <a:fld id="{B1AB44B9-F1EC-4F4B-88D4-413245C9CD3E}" type="slidenum">
              <a:rPr lang="en-US" smtClean="0"/>
              <a:t>22</a:t>
            </a:fld>
            <a:endParaRPr lang="en-US"/>
          </a:p>
        </p:txBody>
      </p:sp>
      <p:sp>
        <p:nvSpPr>
          <p:cNvPr id="18" name="Title 1">
            <a:extLst>
              <a:ext uri="{FF2B5EF4-FFF2-40B4-BE49-F238E27FC236}">
                <a16:creationId xmlns:a16="http://schemas.microsoft.com/office/drawing/2014/main" id="{94B8BA43-A35A-1343-C44C-31843ABE828E}"/>
              </a:ext>
            </a:extLst>
          </p:cNvPr>
          <p:cNvSpPr>
            <a:spLocks noGrp="1"/>
          </p:cNvSpPr>
          <p:nvPr>
            <p:ph type="title"/>
          </p:nvPr>
        </p:nvSpPr>
        <p:spPr>
          <a:xfrm>
            <a:off x="628650" y="367025"/>
            <a:ext cx="7886700" cy="1160039"/>
          </a:xfrm>
        </p:spPr>
        <p:txBody>
          <a:bodyPr/>
          <a:lstStyle/>
          <a:p>
            <a:r>
              <a:rPr lang="en-US">
                <a:latin typeface="Source Sans Pro"/>
                <a:ea typeface="Source Sans Pro"/>
              </a:rPr>
              <a:t>SBA RESOURCE PARTNERS IN MINNESOTA</a:t>
            </a:r>
          </a:p>
        </p:txBody>
      </p:sp>
      <p:sp>
        <p:nvSpPr>
          <p:cNvPr id="20" name="Rectangle 19">
            <a:extLst>
              <a:ext uri="{FF2B5EF4-FFF2-40B4-BE49-F238E27FC236}">
                <a16:creationId xmlns:a16="http://schemas.microsoft.com/office/drawing/2014/main" id="{E1B1E1F8-D92D-6D91-77C9-FEAF46407EFD}"/>
              </a:ext>
            </a:extLst>
          </p:cNvPr>
          <p:cNvSpPr/>
          <p:nvPr/>
        </p:nvSpPr>
        <p:spPr>
          <a:xfrm>
            <a:off x="580297" y="1102028"/>
            <a:ext cx="4086848" cy="19390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2550" tIns="22860" rIns="128016" bIns="22860" numCol="1" spcCol="1270" anchor="t" anchorCtr="0">
            <a:noAutofit/>
          </a:bodyPr>
          <a:lstStyle/>
          <a:p>
            <a:pPr marL="0" lvl="1" algn="ctr" defTabSz="800100">
              <a:lnSpc>
                <a:spcPct val="150000"/>
              </a:lnSpc>
              <a:spcBef>
                <a:spcPct val="0"/>
              </a:spcBef>
              <a:spcAft>
                <a:spcPct val="20000"/>
              </a:spcAft>
            </a:pPr>
            <a:r>
              <a:rPr lang="en-US" sz="1400">
                <a:solidFill>
                  <a:srgbClr val="1B1E29">
                    <a:hueOff val="0"/>
                    <a:satOff val="0"/>
                    <a:lumOff val="0"/>
                    <a:alphaOff val="0"/>
                  </a:srgbClr>
                </a:solidFill>
                <a:latin typeface="Source Sans Pro"/>
                <a:ea typeface="Source Sans Pro"/>
              </a:rPr>
              <a:t>SBA Resource Partners are trusted local intermediaries that play a key role in starting, growing, and building businesses. We are incredibly grateful to these amazing partners that help the Minnesota District Office reach everyone corner of our great state.</a:t>
            </a:r>
            <a:endParaRPr lang="en-US" sz="1400">
              <a:solidFill>
                <a:srgbClr val="1B1E29">
                  <a:hueOff val="0"/>
                  <a:satOff val="0"/>
                  <a:lumOff val="0"/>
                  <a:alphaOff val="0"/>
                </a:srgbClr>
              </a:solidFill>
              <a:latin typeface="Source Sans Pro"/>
              <a:ea typeface="Source Sans Pro"/>
              <a:cs typeface="Calibri"/>
            </a:endParaRPr>
          </a:p>
        </p:txBody>
      </p:sp>
      <p:sp>
        <p:nvSpPr>
          <p:cNvPr id="22" name="TextBox 21">
            <a:extLst>
              <a:ext uri="{FF2B5EF4-FFF2-40B4-BE49-F238E27FC236}">
                <a16:creationId xmlns:a16="http://schemas.microsoft.com/office/drawing/2014/main" id="{1464857D-9EC1-D29B-DC12-047B3099035A}"/>
              </a:ext>
            </a:extLst>
          </p:cNvPr>
          <p:cNvSpPr txBox="1"/>
          <p:nvPr/>
        </p:nvSpPr>
        <p:spPr>
          <a:xfrm>
            <a:off x="5050638" y="1099167"/>
            <a:ext cx="3506679" cy="1200329"/>
          </a:xfrm>
          <a:prstGeom prst="rect">
            <a:avLst/>
          </a:prstGeom>
          <a:noFill/>
        </p:spPr>
        <p:txBody>
          <a:bodyPr wrap="square" lIns="91440" tIns="45720" rIns="91440" bIns="45720" rtlCol="0" anchor="t">
            <a:spAutoFit/>
          </a:bodyPr>
          <a:lstStyle/>
          <a:p>
            <a:pPr algn="ctr"/>
            <a:r>
              <a:rPr lang="en-US">
                <a:solidFill>
                  <a:srgbClr val="1B1E29"/>
                </a:solidFill>
                <a:latin typeface="Source Sans Pro Black"/>
                <a:ea typeface="Source Sans Pro Black"/>
                <a:cs typeface="Segoe UI"/>
              </a:rPr>
              <a:t>Minnesota Resource </a:t>
            </a:r>
          </a:p>
          <a:p>
            <a:pPr algn="ctr"/>
            <a:r>
              <a:rPr lang="en-US">
                <a:solidFill>
                  <a:srgbClr val="1B1E29"/>
                </a:solidFill>
                <a:latin typeface="Source Sans Pro Black"/>
                <a:ea typeface="Source Sans Pro Black"/>
                <a:cs typeface="Segoe UI"/>
              </a:rPr>
              <a:t>Partner Impact</a:t>
            </a:r>
            <a:endParaRPr lang="en-US">
              <a:latin typeface="Source Sans Pro Black"/>
              <a:ea typeface="Source Sans Pro Black"/>
              <a:cs typeface="Segoe UI"/>
            </a:endParaRPr>
          </a:p>
          <a:p>
            <a:pPr algn="ctr"/>
            <a:r>
              <a:rPr lang="en-US" sz="1600" b="1">
                <a:solidFill>
                  <a:srgbClr val="1B1E29"/>
                </a:solidFill>
                <a:latin typeface="Source Sans Pro"/>
                <a:ea typeface="Source Sans Pro Black"/>
                <a:cs typeface="Segoe UI"/>
              </a:rPr>
              <a:t>  - FY2023 -</a:t>
            </a:r>
            <a:endParaRPr lang="en-US" sz="1600" b="1">
              <a:latin typeface="Source Sans Pro"/>
              <a:ea typeface="Source Sans Pro"/>
            </a:endParaRPr>
          </a:p>
          <a:p>
            <a:pPr algn="ctr"/>
            <a:endParaRPr lang="en-US">
              <a:latin typeface="Source Sans Pro Black" panose="020B0803030403020204" pitchFamily="34" charset="0"/>
              <a:ea typeface="Source Sans Pro Black" panose="020B0803030403020204" pitchFamily="34" charset="0"/>
            </a:endParaRPr>
          </a:p>
        </p:txBody>
      </p:sp>
      <p:graphicFrame>
        <p:nvGraphicFramePr>
          <p:cNvPr id="24" name="Table 23">
            <a:extLst>
              <a:ext uri="{FF2B5EF4-FFF2-40B4-BE49-F238E27FC236}">
                <a16:creationId xmlns:a16="http://schemas.microsoft.com/office/drawing/2014/main" id="{D0C502E5-C4F4-5F74-D643-7F446D76FD98}"/>
              </a:ext>
            </a:extLst>
          </p:cNvPr>
          <p:cNvGraphicFramePr>
            <a:graphicFrameLocks noGrp="1"/>
          </p:cNvGraphicFramePr>
          <p:nvPr>
            <p:extLst>
              <p:ext uri="{D42A27DB-BD31-4B8C-83A1-F6EECF244321}">
                <p14:modId xmlns:p14="http://schemas.microsoft.com/office/powerpoint/2010/main" val="4170275027"/>
              </p:ext>
            </p:extLst>
          </p:nvPr>
        </p:nvGraphicFramePr>
        <p:xfrm>
          <a:off x="5107802" y="2073655"/>
          <a:ext cx="3392361" cy="3094473"/>
        </p:xfrm>
        <a:graphic>
          <a:graphicData uri="http://schemas.openxmlformats.org/drawingml/2006/table">
            <a:tbl>
              <a:tblPr firstRow="1" bandRow="1">
                <a:tableStyleId>{5C22544A-7EE6-4342-B048-85BDC9FD1C3A}</a:tableStyleId>
              </a:tblPr>
              <a:tblGrid>
                <a:gridCol w="1739479">
                  <a:extLst>
                    <a:ext uri="{9D8B030D-6E8A-4147-A177-3AD203B41FA5}">
                      <a16:colId xmlns:a16="http://schemas.microsoft.com/office/drawing/2014/main" val="20000"/>
                    </a:ext>
                  </a:extLst>
                </a:gridCol>
                <a:gridCol w="1652882">
                  <a:extLst>
                    <a:ext uri="{9D8B030D-6E8A-4147-A177-3AD203B41FA5}">
                      <a16:colId xmlns:a16="http://schemas.microsoft.com/office/drawing/2014/main" val="20001"/>
                    </a:ext>
                  </a:extLst>
                </a:gridCol>
              </a:tblGrid>
              <a:tr h="675553">
                <a:tc>
                  <a:txBody>
                    <a:bodyPr/>
                    <a:lstStyle/>
                    <a:p>
                      <a:pPr algn="ctr"/>
                      <a:r>
                        <a:rPr lang="en-US">
                          <a:latin typeface="Source Sans Pro"/>
                          <a:ea typeface="Source Sans Pro"/>
                        </a:rPr>
                        <a:t>Resource Partner</a:t>
                      </a:r>
                    </a:p>
                  </a:txBody>
                  <a:tcPr>
                    <a:solidFill>
                      <a:srgbClr val="007DBC"/>
                    </a:solidFill>
                  </a:tcPr>
                </a:tc>
                <a:tc>
                  <a:txBody>
                    <a:bodyPr/>
                    <a:lstStyle/>
                    <a:p>
                      <a:pPr algn="ctr"/>
                      <a:r>
                        <a:rPr lang="en-US">
                          <a:latin typeface="Source Sans Pro"/>
                          <a:ea typeface="Source Sans Pro"/>
                        </a:rPr>
                        <a:t>Clients Served</a:t>
                      </a:r>
                    </a:p>
                  </a:txBody>
                  <a:tcPr>
                    <a:solidFill>
                      <a:srgbClr val="007DBC"/>
                    </a:solidFill>
                  </a:tcPr>
                </a:tc>
                <a:extLst>
                  <a:ext uri="{0D108BD9-81ED-4DB2-BD59-A6C34878D82A}">
                    <a16:rowId xmlns:a16="http://schemas.microsoft.com/office/drawing/2014/main" val="10000"/>
                  </a:ext>
                </a:extLst>
              </a:tr>
              <a:tr h="459950">
                <a:tc>
                  <a:txBody>
                    <a:bodyPr/>
                    <a:lstStyle/>
                    <a:p>
                      <a:pPr lvl="0" algn="r">
                        <a:buNone/>
                      </a:pPr>
                      <a:r>
                        <a:rPr lang="en-US" sz="1600" b="1">
                          <a:solidFill>
                            <a:schemeClr val="tx1"/>
                          </a:solidFill>
                          <a:latin typeface="Source Sans Pro"/>
                          <a:ea typeface="Source Sans Pro"/>
                        </a:rPr>
                        <a:t>SBDC</a:t>
                      </a:r>
                    </a:p>
                  </a:txBody>
                  <a:tcPr/>
                </a:tc>
                <a:tc>
                  <a:txBody>
                    <a:bodyPr/>
                    <a:lstStyle/>
                    <a:p>
                      <a:pPr algn="r"/>
                      <a:r>
                        <a:rPr lang="en-US" sz="1600" b="1">
                          <a:solidFill>
                            <a:schemeClr val="tx1"/>
                          </a:solidFill>
                          <a:latin typeface="Source Sans Pro"/>
                          <a:ea typeface="Source Sans Pro"/>
                        </a:rPr>
                        <a:t>4,281</a:t>
                      </a:r>
                      <a:endParaRPr lang="en-US" sz="1600" b="1">
                        <a:solidFill>
                          <a:schemeClr val="tx1"/>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1"/>
                  </a:ext>
                </a:extLst>
              </a:tr>
              <a:tr h="459950">
                <a:tc>
                  <a:txBody>
                    <a:bodyPr/>
                    <a:lstStyle/>
                    <a:p>
                      <a:pPr lvl="0" algn="r">
                        <a:buNone/>
                      </a:pPr>
                      <a:r>
                        <a:rPr lang="en-US" sz="1600" b="1">
                          <a:solidFill>
                            <a:schemeClr val="tx1"/>
                          </a:solidFill>
                          <a:latin typeface="Source Sans Pro"/>
                          <a:ea typeface="Source Sans Pro"/>
                        </a:rPr>
                        <a:t>SCORE</a:t>
                      </a:r>
                    </a:p>
                  </a:txBody>
                  <a:tcPr/>
                </a:tc>
                <a:tc>
                  <a:txBody>
                    <a:bodyPr/>
                    <a:lstStyle/>
                    <a:p>
                      <a:pPr algn="r"/>
                      <a:r>
                        <a:rPr lang="en-US" sz="1600" b="1">
                          <a:solidFill>
                            <a:schemeClr val="tx1"/>
                          </a:solidFill>
                          <a:latin typeface="Source Sans Pro"/>
                          <a:ea typeface="Source Sans Pro"/>
                        </a:rPr>
                        <a:t>2,662</a:t>
                      </a:r>
                    </a:p>
                  </a:txBody>
                  <a:tcPr/>
                </a:tc>
                <a:extLst>
                  <a:ext uri="{0D108BD9-81ED-4DB2-BD59-A6C34878D82A}">
                    <a16:rowId xmlns:a16="http://schemas.microsoft.com/office/drawing/2014/main" val="10002"/>
                  </a:ext>
                </a:extLst>
              </a:tr>
              <a:tr h="459950">
                <a:tc>
                  <a:txBody>
                    <a:bodyPr/>
                    <a:lstStyle/>
                    <a:p>
                      <a:pPr lvl="0" algn="r">
                        <a:buNone/>
                      </a:pPr>
                      <a:r>
                        <a:rPr lang="en-US" sz="1600" b="1">
                          <a:solidFill>
                            <a:schemeClr val="tx1"/>
                          </a:solidFill>
                          <a:latin typeface="Source Sans Pro"/>
                          <a:ea typeface="Source Sans Pro"/>
                        </a:rPr>
                        <a:t>VBOC &amp; Vet Outreach</a:t>
                      </a:r>
                    </a:p>
                  </a:txBody>
                  <a:tcPr/>
                </a:tc>
                <a:tc>
                  <a:txBody>
                    <a:bodyPr/>
                    <a:lstStyle/>
                    <a:p>
                      <a:pPr algn="r"/>
                      <a:r>
                        <a:rPr lang="en-US" sz="1600" b="1">
                          <a:solidFill>
                            <a:schemeClr val="tx1"/>
                          </a:solidFill>
                          <a:latin typeface="Source Sans Pro"/>
                          <a:ea typeface="Source Sans Pro"/>
                        </a:rPr>
                        <a:t>645</a:t>
                      </a:r>
                      <a:endParaRPr lang="en-US" sz="1600" b="1">
                        <a:solidFill>
                          <a:schemeClr val="tx1"/>
                        </a:solidFill>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003"/>
                  </a:ext>
                </a:extLst>
              </a:tr>
              <a:tr h="459950">
                <a:tc>
                  <a:txBody>
                    <a:bodyPr/>
                    <a:lstStyle/>
                    <a:p>
                      <a:pPr lvl="0" algn="r">
                        <a:buNone/>
                      </a:pPr>
                      <a:r>
                        <a:rPr lang="en-US" sz="1600" b="1">
                          <a:solidFill>
                            <a:schemeClr val="tx1"/>
                          </a:solidFill>
                          <a:latin typeface="Source Sans Pro"/>
                          <a:ea typeface="Source Sans Pro"/>
                        </a:rPr>
                        <a:t>WBC</a:t>
                      </a:r>
                    </a:p>
                  </a:txBody>
                  <a:tcPr/>
                </a:tc>
                <a:tc>
                  <a:txBody>
                    <a:bodyPr/>
                    <a:lstStyle/>
                    <a:p>
                      <a:pPr lvl="0" algn="r">
                        <a:buNone/>
                      </a:pPr>
                      <a:r>
                        <a:rPr lang="en-US" sz="1600" b="1">
                          <a:solidFill>
                            <a:schemeClr val="tx1"/>
                          </a:solidFill>
                          <a:latin typeface="Source Sans Pro"/>
                          <a:ea typeface="Source Sans Pro"/>
                        </a:rPr>
                        <a:t>2,280</a:t>
                      </a:r>
                    </a:p>
                  </a:txBody>
                  <a:tcPr/>
                </a:tc>
                <a:extLst>
                  <a:ext uri="{0D108BD9-81ED-4DB2-BD59-A6C34878D82A}">
                    <a16:rowId xmlns:a16="http://schemas.microsoft.com/office/drawing/2014/main" val="756888592"/>
                  </a:ext>
                </a:extLst>
              </a:tr>
              <a:tr h="459950">
                <a:tc>
                  <a:txBody>
                    <a:bodyPr/>
                    <a:lstStyle/>
                    <a:p>
                      <a:pPr algn="r"/>
                      <a:r>
                        <a:rPr lang="en-US" sz="1600" b="1">
                          <a:solidFill>
                            <a:schemeClr val="tx1"/>
                          </a:solidFill>
                          <a:latin typeface="Source Sans Pro"/>
                          <a:ea typeface="Source Sans Pro"/>
                        </a:rPr>
                        <a:t>Totals</a:t>
                      </a:r>
                    </a:p>
                  </a:txBody>
                  <a:tcPr/>
                </a:tc>
                <a:tc>
                  <a:txBody>
                    <a:bodyPr/>
                    <a:lstStyle/>
                    <a:p>
                      <a:pPr lvl="0" algn="r">
                        <a:buNone/>
                      </a:pPr>
                      <a:r>
                        <a:rPr lang="en-US" sz="1600" b="1" i="0" u="none" strike="noStrike">
                          <a:solidFill>
                            <a:srgbClr val="1B1E29"/>
                          </a:solidFill>
                          <a:effectLst/>
                          <a:latin typeface="Source Sans Pro"/>
                        </a:rPr>
                        <a:t>9,868</a:t>
                      </a:r>
                    </a:p>
                  </a:txBody>
                  <a:tcPr marL="6350" marR="6350" marT="6350" marB="0" anchor="ctr"/>
                </a:tc>
                <a:extLst>
                  <a:ext uri="{0D108BD9-81ED-4DB2-BD59-A6C34878D82A}">
                    <a16:rowId xmlns:a16="http://schemas.microsoft.com/office/drawing/2014/main" val="10004"/>
                  </a:ext>
                </a:extLst>
              </a:tr>
            </a:tbl>
          </a:graphicData>
        </a:graphic>
      </p:graphicFrame>
      <p:pic>
        <p:nvPicPr>
          <p:cNvPr id="25" name="Picture 24">
            <a:extLst>
              <a:ext uri="{FF2B5EF4-FFF2-40B4-BE49-F238E27FC236}">
                <a16:creationId xmlns:a16="http://schemas.microsoft.com/office/drawing/2014/main" id="{D4B4E1BC-5859-1B92-1688-440E641B2749}"/>
              </a:ext>
            </a:extLst>
          </p:cNvPr>
          <p:cNvPicPr>
            <a:picLocks noChangeAspect="1"/>
          </p:cNvPicPr>
          <p:nvPr/>
        </p:nvPicPr>
        <p:blipFill rotWithShape="1">
          <a:blip r:embed="rId3"/>
          <a:srcRect t="18252" r="257" b="18709"/>
          <a:stretch/>
        </p:blipFill>
        <p:spPr>
          <a:xfrm>
            <a:off x="649817" y="3292121"/>
            <a:ext cx="1910652" cy="1235404"/>
          </a:xfrm>
          <a:prstGeom prst="rect">
            <a:avLst/>
          </a:prstGeom>
        </p:spPr>
      </p:pic>
      <p:pic>
        <p:nvPicPr>
          <p:cNvPr id="26" name="Picture 25">
            <a:extLst>
              <a:ext uri="{FF2B5EF4-FFF2-40B4-BE49-F238E27FC236}">
                <a16:creationId xmlns:a16="http://schemas.microsoft.com/office/drawing/2014/main" id="{38AA69D9-D5A8-D297-BA67-2DB1E6675B11}"/>
              </a:ext>
            </a:extLst>
          </p:cNvPr>
          <p:cNvPicPr>
            <a:picLocks noChangeAspect="1"/>
          </p:cNvPicPr>
          <p:nvPr/>
        </p:nvPicPr>
        <p:blipFill rotWithShape="1">
          <a:blip r:embed="rId4"/>
          <a:srcRect t="-99" b="21776"/>
          <a:stretch/>
        </p:blipFill>
        <p:spPr>
          <a:xfrm>
            <a:off x="2931583" y="3293062"/>
            <a:ext cx="1749779" cy="1386217"/>
          </a:xfrm>
          <a:prstGeom prst="rect">
            <a:avLst/>
          </a:prstGeom>
        </p:spPr>
      </p:pic>
      <p:pic>
        <p:nvPicPr>
          <p:cNvPr id="27" name="Picture 26">
            <a:extLst>
              <a:ext uri="{FF2B5EF4-FFF2-40B4-BE49-F238E27FC236}">
                <a16:creationId xmlns:a16="http://schemas.microsoft.com/office/drawing/2014/main" id="{A75870E5-BB51-6735-AECE-D46AB90027C8}"/>
              </a:ext>
            </a:extLst>
          </p:cNvPr>
          <p:cNvPicPr>
            <a:picLocks noChangeAspect="1"/>
          </p:cNvPicPr>
          <p:nvPr/>
        </p:nvPicPr>
        <p:blipFill>
          <a:blip r:embed="rId5"/>
          <a:stretch>
            <a:fillRect/>
          </a:stretch>
        </p:blipFill>
        <p:spPr>
          <a:xfrm>
            <a:off x="734485" y="4990818"/>
            <a:ext cx="1748368" cy="1060310"/>
          </a:xfrm>
          <a:prstGeom prst="rect">
            <a:avLst/>
          </a:prstGeom>
        </p:spPr>
      </p:pic>
    </p:spTree>
    <p:extLst>
      <p:ext uri="{BB962C8B-B14F-4D97-AF65-F5344CB8AC3E}">
        <p14:creationId xmlns:p14="http://schemas.microsoft.com/office/powerpoint/2010/main" val="333721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9789AF-3212-450D-972B-A9E1CBF58695}"/>
              </a:ext>
            </a:extLst>
          </p:cNvPr>
          <p:cNvPicPr>
            <a:picLocks noChangeAspect="1"/>
          </p:cNvPicPr>
          <p:nvPr/>
        </p:nvPicPr>
        <p:blipFill>
          <a:blip r:embed="rId3"/>
          <a:stretch>
            <a:fillRect/>
          </a:stretch>
        </p:blipFill>
        <p:spPr>
          <a:xfrm>
            <a:off x="1563786" y="862392"/>
            <a:ext cx="1382465" cy="1160039"/>
          </a:xfrm>
          <a:prstGeom prst="rect">
            <a:avLst/>
          </a:prstGeom>
        </p:spPr>
      </p:pic>
      <p:sp>
        <p:nvSpPr>
          <p:cNvPr id="2" name="Title 1"/>
          <p:cNvSpPr>
            <a:spLocks noGrp="1"/>
          </p:cNvSpPr>
          <p:nvPr>
            <p:ph type="title"/>
          </p:nvPr>
        </p:nvSpPr>
        <p:spPr/>
        <p:txBody>
          <a:bodyPr/>
          <a:lstStyle/>
          <a:p>
            <a:r>
              <a:rPr lang="en-US"/>
              <a:t>SBA LOAN PROGRAMS IN MINNESOTA</a:t>
            </a:r>
          </a:p>
        </p:txBody>
      </p:sp>
      <p:sp>
        <p:nvSpPr>
          <p:cNvPr id="3" name="Slide Number Placeholder 2"/>
          <p:cNvSpPr>
            <a:spLocks noGrp="1"/>
          </p:cNvSpPr>
          <p:nvPr>
            <p:ph type="sldNum" sz="quarter" idx="12"/>
          </p:nvPr>
        </p:nvSpPr>
        <p:spPr/>
        <p:txBody>
          <a:bodyPr/>
          <a:lstStyle/>
          <a:p>
            <a:fld id="{B1AB44B9-F1EC-4F4B-88D4-413245C9CD3E}" type="slidenum">
              <a:rPr lang="en-US" smtClean="0"/>
              <a:t>23</a:t>
            </a:fld>
            <a:endParaRPr lang="en-US"/>
          </a:p>
        </p:txBody>
      </p:sp>
      <p:sp>
        <p:nvSpPr>
          <p:cNvPr id="9" name="Rectangle 8">
            <a:extLst>
              <a:ext uri="{FF2B5EF4-FFF2-40B4-BE49-F238E27FC236}">
                <a16:creationId xmlns:a16="http://schemas.microsoft.com/office/drawing/2014/main" id="{478B5BC8-3652-4BC8-A498-3DC6416E3703}"/>
              </a:ext>
            </a:extLst>
          </p:cNvPr>
          <p:cNvSpPr/>
          <p:nvPr/>
        </p:nvSpPr>
        <p:spPr>
          <a:xfrm>
            <a:off x="333352" y="2047473"/>
            <a:ext cx="4058626" cy="2425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2550" tIns="22860" rIns="128016" bIns="22860" numCol="1" spcCol="1270" anchor="t" anchorCtr="0">
            <a:noAutofit/>
          </a:bodyPr>
          <a:lstStyle/>
          <a:p>
            <a:pPr marL="0" lvl="1" defTabSz="800100">
              <a:lnSpc>
                <a:spcPct val="150000"/>
              </a:lnSpc>
              <a:spcBef>
                <a:spcPct val="0"/>
              </a:spcBef>
              <a:spcAft>
                <a:spcPct val="20000"/>
              </a:spcAft>
            </a:pPr>
            <a:r>
              <a:rPr lang="en-US" sz="1400">
                <a:solidFill>
                  <a:srgbClr val="1B1E29">
                    <a:hueOff val="0"/>
                    <a:satOff val="0"/>
                    <a:lumOff val="0"/>
                    <a:alphaOff val="0"/>
                  </a:srgbClr>
                </a:solidFill>
                <a:latin typeface="Source Sans Pro"/>
                <a:ea typeface="Source Sans Pro"/>
              </a:rPr>
              <a:t>In FY2024 the SBA provided over </a:t>
            </a:r>
            <a:r>
              <a:rPr lang="en-US" sz="1400" b="1">
                <a:solidFill>
                  <a:srgbClr val="1B1E29">
                    <a:hueOff val="0"/>
                    <a:satOff val="0"/>
                    <a:lumOff val="0"/>
                    <a:alphaOff val="0"/>
                  </a:srgbClr>
                </a:solidFill>
                <a:latin typeface="Source Sans Pro"/>
                <a:ea typeface="Source Sans Pro"/>
              </a:rPr>
              <a:t>$440 million* </a:t>
            </a:r>
            <a:r>
              <a:rPr lang="en-US" sz="1400">
                <a:solidFill>
                  <a:srgbClr val="1B1E29">
                    <a:hueOff val="0"/>
                    <a:satOff val="0"/>
                    <a:lumOff val="0"/>
                    <a:alphaOff val="0"/>
                  </a:srgbClr>
                </a:solidFill>
                <a:latin typeface="Source Sans Pro"/>
                <a:ea typeface="Source Sans Pro"/>
              </a:rPr>
              <a:t>in funding to help Minnesota small businesses start, grow, expand and recover with:</a:t>
            </a:r>
            <a:endParaRPr lang="en-US">
              <a:solidFill>
                <a:srgbClr val="1B1E29">
                  <a:hueOff val="0"/>
                  <a:satOff val="0"/>
                  <a:lumOff val="0"/>
                  <a:alphaOff val="0"/>
                </a:srgbClr>
              </a:solidFill>
              <a:latin typeface="Calibri" panose="020F0502020204030204"/>
              <a:ea typeface="Source Sans Pro"/>
              <a:cs typeface="Calibri" panose="020F0502020204030204"/>
            </a:endParaRPr>
          </a:p>
          <a:p>
            <a:pPr marL="285750" lvl="1" indent="-285750" defTabSz="800100">
              <a:lnSpc>
                <a:spcPct val="150000"/>
              </a:lnSpc>
              <a:spcBef>
                <a:spcPct val="0"/>
              </a:spcBef>
              <a:spcAft>
                <a:spcPct val="20000"/>
              </a:spcAft>
              <a:buFont typeface="Arial"/>
              <a:buChar char="•"/>
            </a:pPr>
            <a:r>
              <a:rPr lang="en-US" sz="1400">
                <a:solidFill>
                  <a:srgbClr val="1B1E29">
                    <a:hueOff val="0"/>
                    <a:satOff val="0"/>
                    <a:lumOff val="0"/>
                    <a:alphaOff val="0"/>
                  </a:srgbClr>
                </a:solidFill>
                <a:latin typeface="Source Sans Pro"/>
                <a:ea typeface="Source Sans Pro"/>
              </a:rPr>
              <a:t>7(a) General Small Business Loans</a:t>
            </a:r>
            <a:endParaRPr lang="en-US">
              <a:solidFill>
                <a:srgbClr val="1B1E29">
                  <a:hueOff val="0"/>
                  <a:satOff val="0"/>
                  <a:lumOff val="0"/>
                  <a:alphaOff val="0"/>
                </a:srgbClr>
              </a:solidFill>
              <a:latin typeface="Calibri" panose="020F0502020204030204"/>
              <a:ea typeface="Source Sans Pro"/>
              <a:cs typeface="Calibri"/>
            </a:endParaRPr>
          </a:p>
          <a:p>
            <a:pPr marL="285750" lvl="1" indent="-285750" defTabSz="800100">
              <a:lnSpc>
                <a:spcPct val="150000"/>
              </a:lnSpc>
              <a:spcBef>
                <a:spcPct val="0"/>
              </a:spcBef>
              <a:spcAft>
                <a:spcPct val="20000"/>
              </a:spcAft>
              <a:buFont typeface="Arial"/>
              <a:buChar char="•"/>
            </a:pPr>
            <a:r>
              <a:rPr lang="en-US" sz="1400">
                <a:solidFill>
                  <a:srgbClr val="1B1E29">
                    <a:hueOff val="0"/>
                    <a:satOff val="0"/>
                    <a:lumOff val="0"/>
                    <a:alphaOff val="0"/>
                  </a:srgbClr>
                </a:solidFill>
                <a:latin typeface="Source Sans Pro"/>
                <a:ea typeface="Source Sans Pro"/>
              </a:rPr>
              <a:t>504 Loan Program</a:t>
            </a:r>
            <a:endParaRPr lang="en-US">
              <a:solidFill>
                <a:srgbClr val="1B1E29">
                  <a:hueOff val="0"/>
                  <a:satOff val="0"/>
                  <a:lumOff val="0"/>
                  <a:alphaOff val="0"/>
                </a:srgbClr>
              </a:solidFill>
              <a:latin typeface="Calibri" panose="020F0502020204030204"/>
              <a:ea typeface="Source Sans Pro"/>
              <a:cs typeface="Calibri"/>
            </a:endParaRPr>
          </a:p>
          <a:p>
            <a:pPr marL="285750" lvl="1" indent="-285750" defTabSz="800100">
              <a:lnSpc>
                <a:spcPct val="150000"/>
              </a:lnSpc>
              <a:spcBef>
                <a:spcPct val="0"/>
              </a:spcBef>
              <a:spcAft>
                <a:spcPct val="20000"/>
              </a:spcAft>
              <a:buFont typeface="Arial"/>
              <a:buChar char="•"/>
            </a:pPr>
            <a:r>
              <a:rPr lang="en-US" sz="1400">
                <a:solidFill>
                  <a:srgbClr val="1B1E29">
                    <a:hueOff val="0"/>
                    <a:satOff val="0"/>
                    <a:lumOff val="0"/>
                    <a:alphaOff val="0"/>
                  </a:srgbClr>
                </a:solidFill>
                <a:latin typeface="Source Sans Pro"/>
                <a:ea typeface="Source Sans Pro"/>
              </a:rPr>
              <a:t>Microloan Program</a:t>
            </a:r>
          </a:p>
          <a:p>
            <a:pPr marL="0" lvl="1" defTabSz="800100">
              <a:lnSpc>
                <a:spcPct val="150000"/>
              </a:lnSpc>
              <a:spcBef>
                <a:spcPct val="0"/>
              </a:spcBef>
              <a:spcAft>
                <a:spcPct val="20000"/>
              </a:spcAft>
            </a:pPr>
            <a:r>
              <a:rPr lang="en-US" sz="1400">
                <a:solidFill>
                  <a:srgbClr val="1B1E29">
                    <a:hueOff val="0"/>
                    <a:satOff val="0"/>
                    <a:lumOff val="0"/>
                    <a:alphaOff val="0"/>
                  </a:srgbClr>
                </a:solidFill>
                <a:latin typeface="Source Sans Pro"/>
                <a:ea typeface="Source Sans Pro"/>
                <a:cs typeface="Calibri"/>
              </a:rPr>
              <a:t>*Data as of 3 May 2024</a:t>
            </a:r>
          </a:p>
        </p:txBody>
      </p:sp>
      <p:sp>
        <p:nvSpPr>
          <p:cNvPr id="8" name="TextBox 7">
            <a:extLst>
              <a:ext uri="{FF2B5EF4-FFF2-40B4-BE49-F238E27FC236}">
                <a16:creationId xmlns:a16="http://schemas.microsoft.com/office/drawing/2014/main" id="{5BFE3AB0-E839-9BD3-7EA4-8166A700E78D}"/>
              </a:ext>
            </a:extLst>
          </p:cNvPr>
          <p:cNvSpPr txBox="1"/>
          <p:nvPr/>
        </p:nvSpPr>
        <p:spPr>
          <a:xfrm>
            <a:off x="4786054" y="1099167"/>
            <a:ext cx="3506679" cy="892552"/>
          </a:xfrm>
          <a:prstGeom prst="rect">
            <a:avLst/>
          </a:prstGeom>
          <a:noFill/>
        </p:spPr>
        <p:txBody>
          <a:bodyPr wrap="square" lIns="91440" tIns="45720" rIns="91440" bIns="45720" rtlCol="0" anchor="t">
            <a:spAutoFit/>
          </a:bodyPr>
          <a:lstStyle/>
          <a:p>
            <a:pPr algn="ctr"/>
            <a:r>
              <a:rPr lang="en-US">
                <a:solidFill>
                  <a:srgbClr val="1B1E29"/>
                </a:solidFill>
                <a:latin typeface="Source Sans Pro Black"/>
                <a:ea typeface="Source Sans Pro Black"/>
                <a:cs typeface="Segoe UI"/>
              </a:rPr>
              <a:t>Minnesota Lender Activity</a:t>
            </a:r>
            <a:endParaRPr lang="en-US">
              <a:latin typeface="Source Sans Pro Black"/>
              <a:ea typeface="Source Sans Pro Black"/>
            </a:endParaRPr>
          </a:p>
          <a:p>
            <a:pPr algn="ctr"/>
            <a:r>
              <a:rPr lang="en-US" sz="1600" b="1">
                <a:solidFill>
                  <a:srgbClr val="1B1E29"/>
                </a:solidFill>
                <a:latin typeface="Source Sans Pro"/>
                <a:ea typeface="+mn-lt"/>
                <a:cs typeface="+mn-lt"/>
              </a:rPr>
              <a:t>  - FY2024 -</a:t>
            </a:r>
            <a:endParaRPr lang="en-US" sz="1600" b="1">
              <a:latin typeface="Source Sans Pro"/>
              <a:ea typeface="Source Sans Pro"/>
              <a:cs typeface="Calibri"/>
            </a:endParaRPr>
          </a:p>
          <a:p>
            <a:pPr algn="ctr"/>
            <a:endParaRPr lang="en-US">
              <a:latin typeface="Source Sans Pro Black" panose="020B0803030403020204" pitchFamily="34" charset="0"/>
              <a:ea typeface="Source Sans Pro Black" panose="020B0803030403020204" pitchFamily="34" charset="0"/>
            </a:endParaRPr>
          </a:p>
        </p:txBody>
      </p:sp>
      <p:graphicFrame>
        <p:nvGraphicFramePr>
          <p:cNvPr id="11" name="Table 10">
            <a:extLst>
              <a:ext uri="{FF2B5EF4-FFF2-40B4-BE49-F238E27FC236}">
                <a16:creationId xmlns:a16="http://schemas.microsoft.com/office/drawing/2014/main" id="{21E883C5-D019-ECC3-140C-737010C570DD}"/>
              </a:ext>
            </a:extLst>
          </p:cNvPr>
          <p:cNvGraphicFramePr>
            <a:graphicFrameLocks noGrp="1"/>
          </p:cNvGraphicFramePr>
          <p:nvPr>
            <p:extLst>
              <p:ext uri="{D42A27DB-BD31-4B8C-83A1-F6EECF244321}">
                <p14:modId xmlns:p14="http://schemas.microsoft.com/office/powerpoint/2010/main" val="290499747"/>
              </p:ext>
            </p:extLst>
          </p:nvPr>
        </p:nvGraphicFramePr>
        <p:xfrm>
          <a:off x="4483385" y="1798489"/>
          <a:ext cx="4109802" cy="1638300"/>
        </p:xfrm>
        <a:graphic>
          <a:graphicData uri="http://schemas.openxmlformats.org/drawingml/2006/table">
            <a:tbl>
              <a:tblPr firstRow="1" bandRow="1">
                <a:tableStyleId>{5C22544A-7EE6-4342-B048-85BDC9FD1C3A}</a:tableStyleId>
              </a:tblPr>
              <a:tblGrid>
                <a:gridCol w="1283608">
                  <a:extLst>
                    <a:ext uri="{9D8B030D-6E8A-4147-A177-3AD203B41FA5}">
                      <a16:colId xmlns:a16="http://schemas.microsoft.com/office/drawing/2014/main" val="20000"/>
                    </a:ext>
                  </a:extLst>
                </a:gridCol>
                <a:gridCol w="1219706">
                  <a:extLst>
                    <a:ext uri="{9D8B030D-6E8A-4147-A177-3AD203B41FA5}">
                      <a16:colId xmlns:a16="http://schemas.microsoft.com/office/drawing/2014/main" val="20001"/>
                    </a:ext>
                  </a:extLst>
                </a:gridCol>
                <a:gridCol w="1606488">
                  <a:extLst>
                    <a:ext uri="{9D8B030D-6E8A-4147-A177-3AD203B41FA5}">
                      <a16:colId xmlns:a16="http://schemas.microsoft.com/office/drawing/2014/main" val="20002"/>
                    </a:ext>
                  </a:extLst>
                </a:gridCol>
              </a:tblGrid>
              <a:tr h="268691">
                <a:tc>
                  <a:txBody>
                    <a:bodyPr/>
                    <a:lstStyle/>
                    <a:p>
                      <a:pPr algn="ctr"/>
                      <a:r>
                        <a:rPr lang="en-US">
                          <a:latin typeface="Source Sans Pro"/>
                          <a:ea typeface="Source Sans Pro"/>
                        </a:rPr>
                        <a:t>Loan Program</a:t>
                      </a:r>
                    </a:p>
                  </a:txBody>
                  <a:tcPr>
                    <a:solidFill>
                      <a:srgbClr val="007DBC"/>
                    </a:solidFill>
                  </a:tcPr>
                </a:tc>
                <a:tc>
                  <a:txBody>
                    <a:bodyPr/>
                    <a:lstStyle/>
                    <a:p>
                      <a:pPr algn="ctr"/>
                      <a:r>
                        <a:rPr lang="en-US">
                          <a:latin typeface="Source Sans Pro"/>
                          <a:ea typeface="Source Sans Pro"/>
                        </a:rPr>
                        <a:t>Number</a:t>
                      </a:r>
                    </a:p>
                  </a:txBody>
                  <a:tcPr>
                    <a:solidFill>
                      <a:srgbClr val="007DBC"/>
                    </a:solidFill>
                  </a:tcPr>
                </a:tc>
                <a:tc>
                  <a:txBody>
                    <a:bodyPr/>
                    <a:lstStyle/>
                    <a:p>
                      <a:pPr algn="ctr"/>
                      <a:r>
                        <a:rPr lang="en-US">
                          <a:latin typeface="Source Sans Pro"/>
                          <a:ea typeface="Source Sans Pro"/>
                        </a:rPr>
                        <a:t>Dollar</a:t>
                      </a:r>
                    </a:p>
                  </a:txBody>
                  <a:tcPr>
                    <a:solidFill>
                      <a:srgbClr val="007DBC"/>
                    </a:solidFill>
                  </a:tcPr>
                </a:tc>
                <a:extLst>
                  <a:ext uri="{0D108BD9-81ED-4DB2-BD59-A6C34878D82A}">
                    <a16:rowId xmlns:a16="http://schemas.microsoft.com/office/drawing/2014/main" val="10000"/>
                  </a:ext>
                </a:extLst>
              </a:tr>
              <a:tr h="290259">
                <a:tc>
                  <a:txBody>
                    <a:bodyPr/>
                    <a:lstStyle/>
                    <a:p>
                      <a:pPr algn="r"/>
                      <a:r>
                        <a:rPr lang="en-US" sz="1600" b="1">
                          <a:solidFill>
                            <a:schemeClr val="tx1"/>
                          </a:solidFill>
                          <a:latin typeface="Source Sans Pro"/>
                          <a:ea typeface="Source Sans Pro"/>
                        </a:rPr>
                        <a:t>504 Total</a:t>
                      </a:r>
                    </a:p>
                  </a:txBody>
                  <a:tcPr/>
                </a:tc>
                <a:tc>
                  <a:txBody>
                    <a:bodyPr/>
                    <a:lstStyle/>
                    <a:p>
                      <a:pPr lvl="0" algn="r"/>
                      <a:r>
                        <a:rPr lang="en-US" sz="1600" b="1">
                          <a:solidFill>
                            <a:schemeClr val="tx1"/>
                          </a:solidFill>
                          <a:latin typeface="Source Sans Pro"/>
                          <a:ea typeface="Source Sans Pro"/>
                        </a:rPr>
                        <a:t>104</a:t>
                      </a:r>
                      <a:endParaRPr lang="en-US" sz="1600" b="1">
                        <a:solidFill>
                          <a:schemeClr val="tx1"/>
                        </a:solidFill>
                        <a:latin typeface="Source Sans Pro" panose="020B0503030403020204" pitchFamily="34" charset="0"/>
                        <a:ea typeface="Source Sans Pro" panose="020B0503030403020204" pitchFamily="34" charset="0"/>
                      </a:endParaRPr>
                    </a:p>
                  </a:txBody>
                  <a:tcPr/>
                </a:tc>
                <a:tc>
                  <a:txBody>
                    <a:bodyPr/>
                    <a:lstStyle/>
                    <a:p>
                      <a:pPr lvl="0" algn="r">
                        <a:buNone/>
                      </a:pPr>
                      <a:r>
                        <a:rPr lang="en-US" sz="1600" b="1">
                          <a:solidFill>
                            <a:schemeClr val="tx1"/>
                          </a:solidFill>
                          <a:latin typeface="Source Sans Pro"/>
                          <a:ea typeface="Source Sans Pro"/>
                        </a:rPr>
                        <a:t>$77 million</a:t>
                      </a:r>
                    </a:p>
                  </a:txBody>
                  <a:tcPr/>
                </a:tc>
                <a:extLst>
                  <a:ext uri="{0D108BD9-81ED-4DB2-BD59-A6C34878D82A}">
                    <a16:rowId xmlns:a16="http://schemas.microsoft.com/office/drawing/2014/main" val="10001"/>
                  </a:ext>
                </a:extLst>
              </a:tr>
              <a:tr h="290259">
                <a:tc>
                  <a:txBody>
                    <a:bodyPr/>
                    <a:lstStyle/>
                    <a:p>
                      <a:pPr algn="r"/>
                      <a:r>
                        <a:rPr lang="en-US" sz="1600" b="1">
                          <a:solidFill>
                            <a:schemeClr val="tx1"/>
                          </a:solidFill>
                          <a:latin typeface="Source Sans Pro"/>
                          <a:ea typeface="Source Sans Pro"/>
                        </a:rPr>
                        <a:t>7A Total</a:t>
                      </a:r>
                    </a:p>
                  </a:txBody>
                  <a:tcPr/>
                </a:tc>
                <a:tc>
                  <a:txBody>
                    <a:bodyPr/>
                    <a:lstStyle/>
                    <a:p>
                      <a:pPr lvl="0" algn="r"/>
                      <a:r>
                        <a:rPr lang="en-US" sz="1600" b="1">
                          <a:solidFill>
                            <a:schemeClr val="tx1"/>
                          </a:solidFill>
                          <a:latin typeface="Source Sans Pro"/>
                          <a:ea typeface="Source Sans Pro"/>
                        </a:rPr>
                        <a:t>897</a:t>
                      </a:r>
                    </a:p>
                  </a:txBody>
                  <a:tcPr/>
                </a:tc>
                <a:tc>
                  <a:txBody>
                    <a:bodyPr/>
                    <a:lstStyle/>
                    <a:p>
                      <a:pPr lvl="0" algn="r"/>
                      <a:r>
                        <a:rPr lang="en-US" sz="1600" b="1">
                          <a:solidFill>
                            <a:schemeClr val="tx1"/>
                          </a:solidFill>
                          <a:latin typeface="Source Sans Pro"/>
                          <a:ea typeface="Source Sans Pro"/>
                        </a:rPr>
                        <a:t>$363 million</a:t>
                      </a:r>
                    </a:p>
                  </a:txBody>
                  <a:tcPr/>
                </a:tc>
                <a:extLst>
                  <a:ext uri="{0D108BD9-81ED-4DB2-BD59-A6C34878D82A}">
                    <a16:rowId xmlns:a16="http://schemas.microsoft.com/office/drawing/2014/main" val="10002"/>
                  </a:ext>
                </a:extLst>
              </a:tr>
              <a:tr h="290259">
                <a:tc>
                  <a:txBody>
                    <a:bodyPr/>
                    <a:lstStyle/>
                    <a:p>
                      <a:pPr algn="r"/>
                      <a:r>
                        <a:rPr lang="en-US" sz="1600" b="1">
                          <a:solidFill>
                            <a:schemeClr val="tx1"/>
                          </a:solidFill>
                          <a:latin typeface="Source Sans Pro"/>
                          <a:ea typeface="Source Sans Pro"/>
                        </a:rPr>
                        <a:t>Microloan</a:t>
                      </a:r>
                    </a:p>
                  </a:txBody>
                  <a:tcPr/>
                </a:tc>
                <a:tc>
                  <a:txBody>
                    <a:bodyPr/>
                    <a:lstStyle/>
                    <a:p>
                      <a:pPr lvl="0" algn="r"/>
                      <a:r>
                        <a:rPr lang="en-US" sz="1600" b="1">
                          <a:solidFill>
                            <a:schemeClr val="tx1"/>
                          </a:solidFill>
                          <a:latin typeface="Source Sans Pro"/>
                          <a:ea typeface="Source Sans Pro"/>
                        </a:rPr>
                        <a:t>84</a:t>
                      </a:r>
                      <a:endParaRPr lang="en-US" sz="1600" b="1">
                        <a:solidFill>
                          <a:schemeClr val="tx1"/>
                        </a:solidFill>
                        <a:latin typeface="Source Sans Pro" panose="020B0503030403020204" pitchFamily="34" charset="0"/>
                        <a:ea typeface="Source Sans Pro" panose="020B0503030403020204" pitchFamily="34" charset="0"/>
                      </a:endParaRPr>
                    </a:p>
                  </a:txBody>
                  <a:tcPr/>
                </a:tc>
                <a:tc>
                  <a:txBody>
                    <a:bodyPr/>
                    <a:lstStyle/>
                    <a:p>
                      <a:pPr lvl="0" algn="r"/>
                      <a:r>
                        <a:rPr lang="en-US" sz="1600" b="1">
                          <a:solidFill>
                            <a:schemeClr val="tx1"/>
                          </a:solidFill>
                          <a:latin typeface="Source Sans Pro"/>
                          <a:ea typeface="Source Sans Pro"/>
                        </a:rPr>
                        <a:t>$1.3 million</a:t>
                      </a:r>
                    </a:p>
                  </a:txBody>
                  <a:tcPr/>
                </a:tc>
                <a:extLst>
                  <a:ext uri="{0D108BD9-81ED-4DB2-BD59-A6C34878D82A}">
                    <a16:rowId xmlns:a16="http://schemas.microsoft.com/office/drawing/2014/main" val="10003"/>
                  </a:ext>
                </a:extLst>
              </a:tr>
              <a:tr h="290259">
                <a:tc>
                  <a:txBody>
                    <a:bodyPr/>
                    <a:lstStyle/>
                    <a:p>
                      <a:pPr algn="r"/>
                      <a:r>
                        <a:rPr lang="en-US" sz="1600" b="1">
                          <a:solidFill>
                            <a:schemeClr val="tx1"/>
                          </a:solidFill>
                          <a:latin typeface="Source Sans Pro"/>
                          <a:ea typeface="Source Sans Pro"/>
                        </a:rPr>
                        <a:t>Totals</a:t>
                      </a:r>
                    </a:p>
                  </a:txBody>
                  <a:tcPr/>
                </a:tc>
                <a:tc>
                  <a:txBody>
                    <a:bodyPr/>
                    <a:lstStyle/>
                    <a:p>
                      <a:pPr lvl="0" algn="r">
                        <a:buNone/>
                      </a:pPr>
                      <a:r>
                        <a:rPr lang="en-US" sz="1600" b="1" i="0" u="none" strike="noStrike">
                          <a:solidFill>
                            <a:srgbClr val="1B1E29"/>
                          </a:solidFill>
                          <a:effectLst/>
                          <a:latin typeface="Source Sans Pro"/>
                        </a:rPr>
                        <a:t>1,969</a:t>
                      </a:r>
                    </a:p>
                  </a:txBody>
                  <a:tcPr marL="6350" marR="6350" marT="6350" marB="0" anchor="ctr"/>
                </a:tc>
                <a:tc>
                  <a:txBody>
                    <a:bodyPr/>
                    <a:lstStyle/>
                    <a:p>
                      <a:pPr lvl="0" algn="r" rtl="0" fontAlgn="b"/>
                      <a:r>
                        <a:rPr lang="en-US" sz="1600" b="1" i="0" u="none" strike="noStrike">
                          <a:solidFill>
                            <a:srgbClr val="000000"/>
                          </a:solidFill>
                          <a:effectLst/>
                          <a:latin typeface="Source Sans Pro"/>
                        </a:rPr>
                        <a:t>$441.3 million  </a:t>
                      </a:r>
                      <a:endParaRPr lang="en-US" sz="1600" b="1" i="0" u="none" strike="noStrike">
                        <a:solidFill>
                          <a:srgbClr val="000000"/>
                        </a:solidFill>
                        <a:effectLst/>
                        <a:latin typeface="Source Sans Pro" panose="020B0503030403020204" pitchFamily="34" charset="0"/>
                      </a:endParaRPr>
                    </a:p>
                  </a:txBody>
                  <a:tcPr marL="6350" marR="6350" marT="6350" marB="0" anchor="b"/>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91BA4111-F052-E098-6932-2A1B493872FC}"/>
              </a:ext>
            </a:extLst>
          </p:cNvPr>
          <p:cNvSpPr txBox="1"/>
          <p:nvPr/>
        </p:nvSpPr>
        <p:spPr>
          <a:xfrm>
            <a:off x="1097845" y="4936067"/>
            <a:ext cx="73786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ource Sans Pro"/>
                <a:ea typeface="Source Sans Pro"/>
              </a:rPr>
              <a:t>In FY2023 the SBA 7(a) program increased the number of Minority-Owned (Black, Hispanic/Latino, AANHPI, and Native American) loans by 15%.</a:t>
            </a:r>
          </a:p>
        </p:txBody>
      </p:sp>
      <p:sp>
        <p:nvSpPr>
          <p:cNvPr id="7" name="Rectangle 6">
            <a:extLst>
              <a:ext uri="{FF2B5EF4-FFF2-40B4-BE49-F238E27FC236}">
                <a16:creationId xmlns:a16="http://schemas.microsoft.com/office/drawing/2014/main" id="{D7173196-4154-1073-9915-86878765E805}"/>
              </a:ext>
            </a:extLst>
          </p:cNvPr>
          <p:cNvSpPr/>
          <p:nvPr/>
        </p:nvSpPr>
        <p:spPr>
          <a:xfrm>
            <a:off x="846666" y="4850693"/>
            <a:ext cx="7457721" cy="8184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64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5C8A-5283-3A6F-731F-DC01C1FFE666}"/>
              </a:ext>
            </a:extLst>
          </p:cNvPr>
          <p:cNvSpPr>
            <a:spLocks noGrp="1"/>
          </p:cNvSpPr>
          <p:nvPr>
            <p:ph type="title"/>
          </p:nvPr>
        </p:nvSpPr>
        <p:spPr/>
        <p:txBody>
          <a:bodyPr/>
          <a:lstStyle/>
          <a:p>
            <a:r>
              <a:rPr lang="en-US" sz="2500">
                <a:latin typeface="Source Sans Pro"/>
                <a:ea typeface="Source Sans Pro"/>
                <a:cs typeface="Segoe UI"/>
              </a:rPr>
              <a:t>SBA Minnesota Lending Trends 504 and 7(a) Loans</a:t>
            </a:r>
            <a:br>
              <a:rPr lang="en-US" sz="2500">
                <a:latin typeface="Source Sans Pro"/>
                <a:cs typeface="Segoe UI"/>
              </a:rPr>
            </a:br>
            <a:r>
              <a:rPr lang="en-US" sz="2500">
                <a:latin typeface="Source Sans Pro"/>
                <a:ea typeface="Source Sans Pro"/>
                <a:cs typeface="Segoe UI"/>
              </a:rPr>
              <a:t>MN vs Nation vs Region 5</a:t>
            </a:r>
            <a:endParaRPr lang="en-US" sz="2500" b="0">
              <a:solidFill>
                <a:srgbClr val="1B1E29"/>
              </a:solidFill>
              <a:latin typeface="Source Sans Pro"/>
              <a:ea typeface="Source Sans Pro"/>
              <a:cs typeface="Segoe UI"/>
            </a:endParaRPr>
          </a:p>
          <a:p>
            <a:r>
              <a:rPr lang="en-US" sz="2200">
                <a:latin typeface="Source Sans Pro"/>
                <a:ea typeface="Source Sans Pro"/>
                <a:cs typeface="Segoe UI"/>
              </a:rPr>
              <a:t>- FY23 vs FY24 -</a:t>
            </a:r>
            <a:endParaRPr lang="en-US" sz="2200">
              <a:latin typeface="Source Sans Pro"/>
              <a:ea typeface="Source Sans Pro"/>
            </a:endParaRPr>
          </a:p>
        </p:txBody>
      </p:sp>
      <p:sp>
        <p:nvSpPr>
          <p:cNvPr id="3" name="Slide Number Placeholder 2">
            <a:extLst>
              <a:ext uri="{FF2B5EF4-FFF2-40B4-BE49-F238E27FC236}">
                <a16:creationId xmlns:a16="http://schemas.microsoft.com/office/drawing/2014/main" id="{23177005-F0A8-8DA6-8054-9EA2C72E649A}"/>
              </a:ext>
            </a:extLst>
          </p:cNvPr>
          <p:cNvSpPr>
            <a:spLocks noGrp="1"/>
          </p:cNvSpPr>
          <p:nvPr>
            <p:ph type="sldNum" sz="quarter" idx="12"/>
          </p:nvPr>
        </p:nvSpPr>
        <p:spPr/>
        <p:txBody>
          <a:bodyPr/>
          <a:lstStyle/>
          <a:p>
            <a:fld id="{B1AB44B9-F1EC-4F4B-88D4-413245C9CD3E}" type="slidenum">
              <a:rPr lang="en-US" smtClean="0"/>
              <a:t>24</a:t>
            </a:fld>
            <a:endParaRPr lang="en-US"/>
          </a:p>
        </p:txBody>
      </p:sp>
      <p:graphicFrame>
        <p:nvGraphicFramePr>
          <p:cNvPr id="11" name="Table 10">
            <a:extLst>
              <a:ext uri="{FF2B5EF4-FFF2-40B4-BE49-F238E27FC236}">
                <a16:creationId xmlns:a16="http://schemas.microsoft.com/office/drawing/2014/main" id="{BD91A485-88F6-C188-8602-8F9C815F7A49}"/>
              </a:ext>
            </a:extLst>
          </p:cNvPr>
          <p:cNvGraphicFramePr>
            <a:graphicFrameLocks noGrp="1"/>
          </p:cNvGraphicFramePr>
          <p:nvPr>
            <p:extLst>
              <p:ext uri="{D42A27DB-BD31-4B8C-83A1-F6EECF244321}">
                <p14:modId xmlns:p14="http://schemas.microsoft.com/office/powerpoint/2010/main" val="2268941038"/>
              </p:ext>
            </p:extLst>
          </p:nvPr>
        </p:nvGraphicFramePr>
        <p:xfrm>
          <a:off x="586596" y="1755475"/>
          <a:ext cx="7956489" cy="1949761"/>
        </p:xfrm>
        <a:graphic>
          <a:graphicData uri="http://schemas.openxmlformats.org/drawingml/2006/table">
            <a:tbl>
              <a:tblPr bandRow="1">
                <a:tableStyleId>{5C22544A-7EE6-4342-B048-85BDC9FD1C3A}</a:tableStyleId>
              </a:tblPr>
              <a:tblGrid>
                <a:gridCol w="1285335">
                  <a:extLst>
                    <a:ext uri="{9D8B030D-6E8A-4147-A177-3AD203B41FA5}">
                      <a16:colId xmlns:a16="http://schemas.microsoft.com/office/drawing/2014/main" val="2737312161"/>
                    </a:ext>
                  </a:extLst>
                </a:gridCol>
                <a:gridCol w="1500558">
                  <a:extLst>
                    <a:ext uri="{9D8B030D-6E8A-4147-A177-3AD203B41FA5}">
                      <a16:colId xmlns:a16="http://schemas.microsoft.com/office/drawing/2014/main" val="2247206439"/>
                    </a:ext>
                  </a:extLst>
                </a:gridCol>
                <a:gridCol w="1392083">
                  <a:extLst>
                    <a:ext uri="{9D8B030D-6E8A-4147-A177-3AD203B41FA5}">
                      <a16:colId xmlns:a16="http://schemas.microsoft.com/office/drawing/2014/main" val="1600608842"/>
                    </a:ext>
                  </a:extLst>
                </a:gridCol>
                <a:gridCol w="1247451">
                  <a:extLst>
                    <a:ext uri="{9D8B030D-6E8A-4147-A177-3AD203B41FA5}">
                      <a16:colId xmlns:a16="http://schemas.microsoft.com/office/drawing/2014/main" val="2900213455"/>
                    </a:ext>
                  </a:extLst>
                </a:gridCol>
                <a:gridCol w="1301689">
                  <a:extLst>
                    <a:ext uri="{9D8B030D-6E8A-4147-A177-3AD203B41FA5}">
                      <a16:colId xmlns:a16="http://schemas.microsoft.com/office/drawing/2014/main" val="480884904"/>
                    </a:ext>
                  </a:extLst>
                </a:gridCol>
                <a:gridCol w="1229373">
                  <a:extLst>
                    <a:ext uri="{9D8B030D-6E8A-4147-A177-3AD203B41FA5}">
                      <a16:colId xmlns:a16="http://schemas.microsoft.com/office/drawing/2014/main" val="2265650827"/>
                    </a:ext>
                  </a:extLst>
                </a:gridCol>
              </a:tblGrid>
              <a:tr h="470633">
                <a:tc>
                  <a:txBody>
                    <a:bodyPr/>
                    <a:lstStyle/>
                    <a:p>
                      <a:pPr algn="ctr" fontAlgn="b"/>
                      <a:endParaRPr lang="en-US" sz="1400" b="1" i="0" u="none" strike="noStrike">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Approvals FY23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Approvals FY24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(R5)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544047"/>
                  </a:ext>
                </a:extLst>
              </a:tr>
              <a:tr h="184891">
                <a:tc>
                  <a:txBody>
                    <a:bodyPr/>
                    <a:lstStyle/>
                    <a:p>
                      <a:pPr algn="l" fontAlgn="b"/>
                      <a:r>
                        <a:rPr lang="en-US" sz="1100" b="0" i="0" u="none" strike="noStrike">
                          <a:solidFill>
                            <a:srgbClr val="000000"/>
                          </a:solidFill>
                          <a:effectLst/>
                          <a:latin typeface="Calibri"/>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$58,971,400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$39,846,900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18509637"/>
                  </a:ext>
                </a:extLst>
              </a:tr>
              <a:tr h="184891">
                <a:tc>
                  <a:txBody>
                    <a:bodyPr/>
                    <a:lstStyle/>
                    <a:p>
                      <a:pPr algn="l" fontAlgn="b"/>
                      <a:r>
                        <a:rPr lang="en-US" sz="1100" b="0" i="0" u="none" strike="noStrike">
                          <a:solidFill>
                            <a:srgbClr val="000000"/>
                          </a:solidFill>
                          <a:effectLst/>
                          <a:latin typeface="Calibri"/>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$122,101,900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$112,047,100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93794951"/>
                  </a:ext>
                </a:extLst>
              </a:tr>
              <a:tr h="184891">
                <a:tc>
                  <a:txBody>
                    <a:bodyPr/>
                    <a:lstStyle/>
                    <a:p>
                      <a:pPr algn="l" fontAlgn="b"/>
                      <a:r>
                        <a:rPr lang="en-US" sz="1100" b="0" i="0" u="none" strike="noStrike">
                          <a:solidFill>
                            <a:srgbClr val="000000"/>
                          </a:solidFill>
                          <a:effectLst/>
                          <a:latin typeface="Calibri"/>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$188,606,200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$191,435,400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60372312"/>
                  </a:ext>
                </a:extLst>
              </a:tr>
              <a:tr h="184891">
                <a:tc>
                  <a:txBody>
                    <a:bodyPr/>
                    <a:lstStyle/>
                    <a:p>
                      <a:pPr algn="l" fontAlgn="b"/>
                      <a:r>
                        <a:rPr lang="en-US" sz="1100" b="0" i="0" u="none" strike="noStrike">
                          <a:solidFill>
                            <a:srgbClr val="000000"/>
                          </a:solidFill>
                          <a:effectLst/>
                          <a:latin typeface="Calibri"/>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$230,193,000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$253,129,000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06333258"/>
                  </a:ext>
                </a:extLst>
              </a:tr>
              <a:tr h="184891">
                <a:tc>
                  <a:txBody>
                    <a:bodyPr/>
                    <a:lstStyle/>
                    <a:p>
                      <a:pPr algn="l" fontAlgn="b"/>
                      <a:r>
                        <a:rPr lang="en-US" sz="1100" b="0" i="0" u="none" strike="noStrike">
                          <a:solidFill>
                            <a:srgbClr val="000000"/>
                          </a:solidFill>
                          <a:effectLst/>
                          <a:latin typeface="Calibri"/>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$288,330,100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$304,604,600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94537984"/>
                  </a:ext>
                </a:extLst>
              </a:tr>
              <a:tr h="184891">
                <a:tc>
                  <a:txBody>
                    <a:bodyPr/>
                    <a:lstStyle/>
                    <a:p>
                      <a:pPr algn="l" fontAlgn="b"/>
                      <a:r>
                        <a:rPr lang="en-US" sz="1100" b="0" i="0" u="none" strike="noStrike">
                          <a:solidFill>
                            <a:srgbClr val="000000"/>
                          </a:solidFill>
                          <a:effectLst/>
                          <a:latin typeface="Calibri"/>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$371,054,100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$362,936,600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63315641"/>
                  </a:ext>
                </a:extLst>
              </a:tr>
              <a:tr h="184891">
                <a:tc>
                  <a:txBody>
                    <a:bodyPr/>
                    <a:lstStyle/>
                    <a:p>
                      <a:pPr algn="l" fontAlgn="b"/>
                      <a:r>
                        <a:rPr lang="en-US" sz="1100" b="0" i="0" u="none" strike="noStrike">
                          <a:solidFill>
                            <a:srgbClr val="000000"/>
                          </a:solidFill>
                          <a:effectLst/>
                          <a:latin typeface="Calibri"/>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$422,210,400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$408,307,500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48109225"/>
                  </a:ext>
                </a:extLst>
              </a:tr>
              <a:tr h="184891">
                <a:tc>
                  <a:txBody>
                    <a:bodyPr/>
                    <a:lstStyle/>
                    <a:p>
                      <a:pPr algn="l" fontAlgn="b"/>
                      <a:r>
                        <a:rPr lang="en-US" sz="1100" b="0" i="0" u="none" strike="noStrike">
                          <a:solidFill>
                            <a:srgbClr val="000000"/>
                          </a:solidFill>
                          <a:effectLst/>
                          <a:latin typeface="Calibri"/>
                        </a:rPr>
                        <a:t>May </a:t>
                      </a:r>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$479,459,800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$440,032,300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08485828"/>
                  </a:ext>
                </a:extLst>
              </a:tr>
            </a:tbl>
          </a:graphicData>
        </a:graphic>
      </p:graphicFrame>
      <p:graphicFrame>
        <p:nvGraphicFramePr>
          <p:cNvPr id="13" name="Table 12">
            <a:extLst>
              <a:ext uri="{FF2B5EF4-FFF2-40B4-BE49-F238E27FC236}">
                <a16:creationId xmlns:a16="http://schemas.microsoft.com/office/drawing/2014/main" id="{6DEF78E3-1286-91EA-D4BB-D890AD88DD35}"/>
              </a:ext>
            </a:extLst>
          </p:cNvPr>
          <p:cNvGraphicFramePr>
            <a:graphicFrameLocks noGrp="1"/>
          </p:cNvGraphicFramePr>
          <p:nvPr>
            <p:extLst>
              <p:ext uri="{D42A27DB-BD31-4B8C-83A1-F6EECF244321}">
                <p14:modId xmlns:p14="http://schemas.microsoft.com/office/powerpoint/2010/main" val="16351757"/>
              </p:ext>
            </p:extLst>
          </p:nvPr>
        </p:nvGraphicFramePr>
        <p:xfrm>
          <a:off x="586596" y="4042373"/>
          <a:ext cx="7956825" cy="1917652"/>
        </p:xfrm>
        <a:graphic>
          <a:graphicData uri="http://schemas.openxmlformats.org/drawingml/2006/table">
            <a:tbl>
              <a:tblPr bandRow="1">
                <a:tableStyleId>{5C22544A-7EE6-4342-B048-85BDC9FD1C3A}</a:tableStyleId>
              </a:tblPr>
              <a:tblGrid>
                <a:gridCol w="1302588">
                  <a:extLst>
                    <a:ext uri="{9D8B030D-6E8A-4147-A177-3AD203B41FA5}">
                      <a16:colId xmlns:a16="http://schemas.microsoft.com/office/drawing/2014/main" val="946889043"/>
                    </a:ext>
                  </a:extLst>
                </a:gridCol>
                <a:gridCol w="1276931">
                  <a:extLst>
                    <a:ext uri="{9D8B030D-6E8A-4147-A177-3AD203B41FA5}">
                      <a16:colId xmlns:a16="http://schemas.microsoft.com/office/drawing/2014/main" val="1927406497"/>
                    </a:ext>
                  </a:extLst>
                </a:gridCol>
                <a:gridCol w="1527869">
                  <a:extLst>
                    <a:ext uri="{9D8B030D-6E8A-4147-A177-3AD203B41FA5}">
                      <a16:colId xmlns:a16="http://schemas.microsoft.com/office/drawing/2014/main" val="525264779"/>
                    </a:ext>
                  </a:extLst>
                </a:gridCol>
                <a:gridCol w="1289760">
                  <a:extLst>
                    <a:ext uri="{9D8B030D-6E8A-4147-A177-3AD203B41FA5}">
                      <a16:colId xmlns:a16="http://schemas.microsoft.com/office/drawing/2014/main" val="4077044931"/>
                    </a:ext>
                  </a:extLst>
                </a:gridCol>
                <a:gridCol w="1309602">
                  <a:extLst>
                    <a:ext uri="{9D8B030D-6E8A-4147-A177-3AD203B41FA5}">
                      <a16:colId xmlns:a16="http://schemas.microsoft.com/office/drawing/2014/main" val="2643788120"/>
                    </a:ext>
                  </a:extLst>
                </a:gridCol>
                <a:gridCol w="1250075">
                  <a:extLst>
                    <a:ext uri="{9D8B030D-6E8A-4147-A177-3AD203B41FA5}">
                      <a16:colId xmlns:a16="http://schemas.microsoft.com/office/drawing/2014/main" val="3417818779"/>
                    </a:ext>
                  </a:extLst>
                </a:gridCol>
              </a:tblGrid>
              <a:tr h="500332">
                <a:tc>
                  <a:txBody>
                    <a:bodyPr/>
                    <a:lstStyle/>
                    <a:p>
                      <a:pPr algn="ctr" fontAlgn="b"/>
                      <a:endParaRPr lang="en-US" sz="1400" b="1" i="0" u="none" strike="noStrike">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Approvals FY23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Approvals FY24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(R5)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8359184"/>
                  </a:ext>
                </a:extLst>
              </a:tr>
              <a:tr h="173946">
                <a:tc>
                  <a:txBody>
                    <a:bodyPr/>
                    <a:lstStyle/>
                    <a:p>
                      <a:pPr algn="l" fontAlgn="b"/>
                      <a:r>
                        <a:rPr lang="en-US" sz="1100" b="0" i="0" u="none" strike="noStrike">
                          <a:solidFill>
                            <a:srgbClr val="000000"/>
                          </a:solidFill>
                          <a:effectLst/>
                          <a:latin typeface="Calibri"/>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-34.2%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14276936"/>
                  </a:ext>
                </a:extLst>
              </a:tr>
              <a:tr h="173946">
                <a:tc>
                  <a:txBody>
                    <a:bodyPr/>
                    <a:lstStyle/>
                    <a:p>
                      <a:pPr algn="l" fontAlgn="b"/>
                      <a:r>
                        <a:rPr lang="en-US" sz="1100" b="0" i="0" u="none" strike="noStrike">
                          <a:solidFill>
                            <a:srgbClr val="000000"/>
                          </a:solidFill>
                          <a:effectLst/>
                          <a:latin typeface="Calibri"/>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33423701"/>
                  </a:ext>
                </a:extLst>
              </a:tr>
              <a:tr h="173946">
                <a:tc>
                  <a:txBody>
                    <a:bodyPr/>
                    <a:lstStyle/>
                    <a:p>
                      <a:pPr algn="l" fontAlgn="b"/>
                      <a:r>
                        <a:rPr lang="en-US" sz="1100" b="0" i="0" u="none" strike="noStrike">
                          <a:solidFill>
                            <a:srgbClr val="000000"/>
                          </a:solidFill>
                          <a:effectLst/>
                          <a:latin typeface="Calibri"/>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65482059"/>
                  </a:ext>
                </a:extLst>
              </a:tr>
              <a:tr h="173946">
                <a:tc>
                  <a:txBody>
                    <a:bodyPr/>
                    <a:lstStyle/>
                    <a:p>
                      <a:pPr algn="l" fontAlgn="b"/>
                      <a:r>
                        <a:rPr lang="en-US" sz="1100" b="0" i="0" u="none" strike="noStrike">
                          <a:solidFill>
                            <a:srgbClr val="000000"/>
                          </a:solidFill>
                          <a:effectLst/>
                          <a:latin typeface="Calibri"/>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08634817"/>
                  </a:ext>
                </a:extLst>
              </a:tr>
              <a:tr h="173946">
                <a:tc>
                  <a:txBody>
                    <a:bodyPr/>
                    <a:lstStyle/>
                    <a:p>
                      <a:pPr algn="l" fontAlgn="b"/>
                      <a:r>
                        <a:rPr lang="en-US" sz="1100" b="0" i="0" u="none" strike="noStrike">
                          <a:solidFill>
                            <a:srgbClr val="000000"/>
                          </a:solidFill>
                          <a:effectLst/>
                          <a:latin typeface="Calibri"/>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1653403"/>
                  </a:ext>
                </a:extLst>
              </a:tr>
              <a:tr h="173946">
                <a:tc>
                  <a:txBody>
                    <a:bodyPr/>
                    <a:lstStyle/>
                    <a:p>
                      <a:pPr algn="l" fontAlgn="b"/>
                      <a:r>
                        <a:rPr lang="en-US" sz="1100" b="0" i="0" u="none" strike="noStrike">
                          <a:solidFill>
                            <a:srgbClr val="000000"/>
                          </a:solidFill>
                          <a:effectLst/>
                          <a:latin typeface="Calibri"/>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883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92582743"/>
                  </a:ext>
                </a:extLst>
              </a:tr>
              <a:tr h="173946">
                <a:tc>
                  <a:txBody>
                    <a:bodyPr/>
                    <a:lstStyle/>
                    <a:p>
                      <a:pPr algn="l" fontAlgn="b"/>
                      <a:r>
                        <a:rPr lang="en-US" sz="1100" b="0" i="0" u="none" strike="noStrike">
                          <a:solidFill>
                            <a:srgbClr val="000000"/>
                          </a:solidFill>
                          <a:effectLst/>
                          <a:latin typeface="Calibri"/>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922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44865910"/>
                  </a:ext>
                </a:extLst>
              </a:tr>
              <a:tr h="173946">
                <a:tc>
                  <a:txBody>
                    <a:bodyPr/>
                    <a:lstStyle/>
                    <a:p>
                      <a:pPr algn="l" fontAlgn="b"/>
                      <a:r>
                        <a:rPr lang="en-US" sz="1100" b="0" i="0" u="none" strike="noStrike">
                          <a:solidFill>
                            <a:srgbClr val="000000"/>
                          </a:solidFill>
                          <a:effectLst/>
                          <a:latin typeface="Calibri"/>
                        </a:rPr>
                        <a:t>May </a:t>
                      </a:r>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18463550"/>
                  </a:ext>
                </a:extLst>
              </a:tr>
            </a:tbl>
          </a:graphicData>
        </a:graphic>
      </p:graphicFrame>
    </p:spTree>
    <p:extLst>
      <p:ext uri="{BB962C8B-B14F-4D97-AF65-F5344CB8AC3E}">
        <p14:creationId xmlns:p14="http://schemas.microsoft.com/office/powerpoint/2010/main" val="118294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408C1A-15B8-7240-9AC7-B62A7680B211}"/>
              </a:ext>
            </a:extLst>
          </p:cNvPr>
          <p:cNvSpPr>
            <a:spLocks noGrp="1"/>
          </p:cNvSpPr>
          <p:nvPr>
            <p:ph type="sldNum" sz="quarter" idx="12"/>
          </p:nvPr>
        </p:nvSpPr>
        <p:spPr/>
        <p:txBody>
          <a:bodyPr/>
          <a:lstStyle/>
          <a:p>
            <a:fld id="{B1AB44B9-F1EC-4F4B-88D4-413245C9CD3E}" type="slidenum">
              <a:rPr lang="en-US" smtClean="0"/>
              <a:t>25</a:t>
            </a:fld>
            <a:endParaRPr lang="en-US"/>
          </a:p>
        </p:txBody>
      </p:sp>
      <p:graphicFrame>
        <p:nvGraphicFramePr>
          <p:cNvPr id="7" name="Table 6">
            <a:extLst>
              <a:ext uri="{FF2B5EF4-FFF2-40B4-BE49-F238E27FC236}">
                <a16:creationId xmlns:a16="http://schemas.microsoft.com/office/drawing/2014/main" id="{44949A00-0A2F-940F-EEB3-6F54A5ABB15E}"/>
              </a:ext>
            </a:extLst>
          </p:cNvPr>
          <p:cNvGraphicFramePr>
            <a:graphicFrameLocks noGrp="1"/>
          </p:cNvGraphicFramePr>
          <p:nvPr>
            <p:extLst>
              <p:ext uri="{D42A27DB-BD31-4B8C-83A1-F6EECF244321}">
                <p14:modId xmlns:p14="http://schemas.microsoft.com/office/powerpoint/2010/main" val="3226437329"/>
              </p:ext>
            </p:extLst>
          </p:nvPr>
        </p:nvGraphicFramePr>
        <p:xfrm>
          <a:off x="612475" y="4000140"/>
          <a:ext cx="8108826" cy="2181228"/>
        </p:xfrm>
        <a:graphic>
          <a:graphicData uri="http://schemas.openxmlformats.org/drawingml/2006/table">
            <a:tbl>
              <a:tblPr bandRow="1">
                <a:tableStyleId>{5C22544A-7EE6-4342-B048-85BDC9FD1C3A}</a:tableStyleId>
              </a:tblPr>
              <a:tblGrid>
                <a:gridCol w="1207698">
                  <a:extLst>
                    <a:ext uri="{9D8B030D-6E8A-4147-A177-3AD203B41FA5}">
                      <a16:colId xmlns:a16="http://schemas.microsoft.com/office/drawing/2014/main" val="109338674"/>
                    </a:ext>
                  </a:extLst>
                </a:gridCol>
                <a:gridCol w="1440611">
                  <a:extLst>
                    <a:ext uri="{9D8B030D-6E8A-4147-A177-3AD203B41FA5}">
                      <a16:colId xmlns:a16="http://schemas.microsoft.com/office/drawing/2014/main" val="2149596844"/>
                    </a:ext>
                  </a:extLst>
                </a:gridCol>
                <a:gridCol w="1337094">
                  <a:extLst>
                    <a:ext uri="{9D8B030D-6E8A-4147-A177-3AD203B41FA5}">
                      <a16:colId xmlns:a16="http://schemas.microsoft.com/office/drawing/2014/main" val="50711198"/>
                    </a:ext>
                  </a:extLst>
                </a:gridCol>
                <a:gridCol w="1181816">
                  <a:extLst>
                    <a:ext uri="{9D8B030D-6E8A-4147-A177-3AD203B41FA5}">
                      <a16:colId xmlns:a16="http://schemas.microsoft.com/office/drawing/2014/main" val="325970677"/>
                    </a:ext>
                  </a:extLst>
                </a:gridCol>
                <a:gridCol w="1457864">
                  <a:extLst>
                    <a:ext uri="{9D8B030D-6E8A-4147-A177-3AD203B41FA5}">
                      <a16:colId xmlns:a16="http://schemas.microsoft.com/office/drawing/2014/main" val="1518636290"/>
                    </a:ext>
                  </a:extLst>
                </a:gridCol>
                <a:gridCol w="1483743">
                  <a:extLst>
                    <a:ext uri="{9D8B030D-6E8A-4147-A177-3AD203B41FA5}">
                      <a16:colId xmlns:a16="http://schemas.microsoft.com/office/drawing/2014/main" val="135007254"/>
                    </a:ext>
                  </a:extLst>
                </a:gridCol>
              </a:tblGrid>
              <a:tr h="522500">
                <a:tc>
                  <a:txBody>
                    <a:bodyPr/>
                    <a:lstStyle/>
                    <a:p>
                      <a:pPr algn="ctr" fontAlgn="b"/>
                      <a:r>
                        <a:rPr lang="en-US" sz="1400" b="1" i="0" u="none" strike="noStrike">
                          <a:solidFill>
                            <a:srgbClr val="000000"/>
                          </a:solidFill>
                          <a:effectLst/>
                          <a:latin typeface="Calibri" panose="020F0502020204030204" pitchFamily="34" charset="0"/>
                        </a:rPr>
                        <a:t>Fiscal Year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Approvals FY23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Approvals FY24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(R5)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2574180"/>
                  </a:ext>
                </a:extLst>
              </a:tr>
              <a:tr h="207341">
                <a:tc>
                  <a:txBody>
                    <a:bodyPr/>
                    <a:lstStyle/>
                    <a:p>
                      <a:pPr algn="l" fontAlgn="b"/>
                      <a:r>
                        <a:rPr lang="en-US" sz="1100" b="0" i="0" u="none" strike="noStrike">
                          <a:solidFill>
                            <a:srgbClr val="000000"/>
                          </a:solidFill>
                          <a:effectLst/>
                          <a:latin typeface="Calibri" panose="020F0502020204030204" pitchFamily="34" charset="0"/>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73081935"/>
                  </a:ext>
                </a:extLst>
              </a:tr>
              <a:tr h="207341">
                <a:tc>
                  <a:txBody>
                    <a:bodyPr/>
                    <a:lstStyle/>
                    <a:p>
                      <a:pPr algn="l" fontAlgn="b"/>
                      <a:r>
                        <a:rPr lang="en-US" sz="1100" b="0" i="0" u="none" strike="noStrike">
                          <a:solidFill>
                            <a:srgbClr val="000000"/>
                          </a:solidFill>
                          <a:effectLst/>
                          <a:latin typeface="Calibri" panose="020F0502020204030204" pitchFamily="34" charset="0"/>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57375728"/>
                  </a:ext>
                </a:extLst>
              </a:tr>
              <a:tr h="207341">
                <a:tc>
                  <a:txBody>
                    <a:bodyPr/>
                    <a:lstStyle/>
                    <a:p>
                      <a:pPr algn="l" fontAlgn="b"/>
                      <a:r>
                        <a:rPr lang="en-US" sz="1100" b="0" i="0" u="none" strike="noStrike">
                          <a:solidFill>
                            <a:srgbClr val="000000"/>
                          </a:solidFill>
                          <a:effectLst/>
                          <a:latin typeface="Calibri" panose="020F0502020204030204" pitchFamily="34" charset="0"/>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67634327"/>
                  </a:ext>
                </a:extLst>
              </a:tr>
              <a:tr h="207341">
                <a:tc>
                  <a:txBody>
                    <a:bodyPr/>
                    <a:lstStyle/>
                    <a:p>
                      <a:pPr algn="l" fontAlgn="b"/>
                      <a:r>
                        <a:rPr lang="en-US" sz="1100" b="0" i="0" u="none" strike="noStrike">
                          <a:solidFill>
                            <a:srgbClr val="000000"/>
                          </a:solidFill>
                          <a:effectLst/>
                          <a:latin typeface="Calibri" panose="020F0502020204030204" pitchFamily="34" charset="0"/>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51653126"/>
                  </a:ext>
                </a:extLst>
              </a:tr>
              <a:tr h="207341">
                <a:tc>
                  <a:txBody>
                    <a:bodyPr/>
                    <a:lstStyle/>
                    <a:p>
                      <a:pPr algn="l" fontAlgn="b"/>
                      <a:r>
                        <a:rPr lang="en-US" sz="1100" b="0" i="0" u="none" strike="noStrike">
                          <a:solidFill>
                            <a:srgbClr val="000000"/>
                          </a:solidFill>
                          <a:effectLst/>
                          <a:latin typeface="Calibri" panose="020F0502020204030204" pitchFamily="34" charset="0"/>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43799824"/>
                  </a:ext>
                </a:extLst>
              </a:tr>
              <a:tr h="207341">
                <a:tc>
                  <a:txBody>
                    <a:bodyPr/>
                    <a:lstStyle/>
                    <a:p>
                      <a:pPr algn="l" fontAlgn="b"/>
                      <a:r>
                        <a:rPr lang="en-US" sz="1100" b="0" i="0" u="none" strike="noStrike">
                          <a:solidFill>
                            <a:srgbClr val="000000"/>
                          </a:solidFill>
                          <a:effectLst/>
                          <a:latin typeface="Calibri" panose="020F0502020204030204" pitchFamily="34" charset="0"/>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37284138"/>
                  </a:ext>
                </a:extLst>
              </a:tr>
              <a:tr h="207341">
                <a:tc>
                  <a:txBody>
                    <a:bodyPr/>
                    <a:lstStyle/>
                    <a:p>
                      <a:pPr algn="l" fontAlgn="b"/>
                      <a:r>
                        <a:rPr lang="en-US" sz="1100" b="0" i="0" u="none" strike="noStrike">
                          <a:solidFill>
                            <a:srgbClr val="000000"/>
                          </a:solidFill>
                          <a:effectLst/>
                          <a:latin typeface="Calibri" panose="020F0502020204030204" pitchFamily="34" charset="0"/>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78105912"/>
                  </a:ext>
                </a:extLst>
              </a:tr>
              <a:tr h="207341">
                <a:tc>
                  <a:txBody>
                    <a:bodyPr/>
                    <a:lstStyle/>
                    <a:p>
                      <a:pPr algn="l" fontAlgn="b"/>
                      <a:r>
                        <a:rPr lang="en-US" sz="1100" b="0" i="0" u="none" strike="noStrike">
                          <a:solidFill>
                            <a:srgbClr val="000000"/>
                          </a:solidFill>
                          <a:effectLst/>
                          <a:latin typeface="Calibri" panose="020F0502020204030204" pitchFamily="34" charset="0"/>
                        </a:rPr>
                        <a:t>May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58423929"/>
                  </a:ext>
                </a:extLst>
              </a:tr>
            </a:tbl>
          </a:graphicData>
        </a:graphic>
      </p:graphicFrame>
      <p:graphicFrame>
        <p:nvGraphicFramePr>
          <p:cNvPr id="13" name="Table 12">
            <a:extLst>
              <a:ext uri="{FF2B5EF4-FFF2-40B4-BE49-F238E27FC236}">
                <a16:creationId xmlns:a16="http://schemas.microsoft.com/office/drawing/2014/main" id="{23A5860B-4617-1423-F92A-5908C5C0EEA0}"/>
              </a:ext>
            </a:extLst>
          </p:cNvPr>
          <p:cNvGraphicFramePr>
            <a:graphicFrameLocks noGrp="1"/>
          </p:cNvGraphicFramePr>
          <p:nvPr>
            <p:extLst>
              <p:ext uri="{D42A27DB-BD31-4B8C-83A1-F6EECF244321}">
                <p14:modId xmlns:p14="http://schemas.microsoft.com/office/powerpoint/2010/main" val="1306977197"/>
              </p:ext>
            </p:extLst>
          </p:nvPr>
        </p:nvGraphicFramePr>
        <p:xfrm>
          <a:off x="612475" y="1722766"/>
          <a:ext cx="8048513" cy="2156245"/>
        </p:xfrm>
        <a:graphic>
          <a:graphicData uri="http://schemas.openxmlformats.org/drawingml/2006/table">
            <a:tbl>
              <a:tblPr bandRow="1">
                <a:tableStyleId>{5C22544A-7EE6-4342-B048-85BDC9FD1C3A}</a:tableStyleId>
              </a:tblPr>
              <a:tblGrid>
                <a:gridCol w="1181726">
                  <a:extLst>
                    <a:ext uri="{9D8B030D-6E8A-4147-A177-3AD203B41FA5}">
                      <a16:colId xmlns:a16="http://schemas.microsoft.com/office/drawing/2014/main" val="725029726"/>
                    </a:ext>
                  </a:extLst>
                </a:gridCol>
                <a:gridCol w="1453204">
                  <a:extLst>
                    <a:ext uri="{9D8B030D-6E8A-4147-A177-3AD203B41FA5}">
                      <a16:colId xmlns:a16="http://schemas.microsoft.com/office/drawing/2014/main" val="2003236292"/>
                    </a:ext>
                  </a:extLst>
                </a:gridCol>
                <a:gridCol w="1309480">
                  <a:extLst>
                    <a:ext uri="{9D8B030D-6E8A-4147-A177-3AD203B41FA5}">
                      <a16:colId xmlns:a16="http://schemas.microsoft.com/office/drawing/2014/main" val="2350907534"/>
                    </a:ext>
                  </a:extLst>
                </a:gridCol>
                <a:gridCol w="1165757">
                  <a:extLst>
                    <a:ext uri="{9D8B030D-6E8A-4147-A177-3AD203B41FA5}">
                      <a16:colId xmlns:a16="http://schemas.microsoft.com/office/drawing/2014/main" val="1845115009"/>
                    </a:ext>
                  </a:extLst>
                </a:gridCol>
                <a:gridCol w="1469173">
                  <a:extLst>
                    <a:ext uri="{9D8B030D-6E8A-4147-A177-3AD203B41FA5}">
                      <a16:colId xmlns:a16="http://schemas.microsoft.com/office/drawing/2014/main" val="706057624"/>
                    </a:ext>
                  </a:extLst>
                </a:gridCol>
                <a:gridCol w="1469173">
                  <a:extLst>
                    <a:ext uri="{9D8B030D-6E8A-4147-A177-3AD203B41FA5}">
                      <a16:colId xmlns:a16="http://schemas.microsoft.com/office/drawing/2014/main" val="3686180815"/>
                    </a:ext>
                  </a:extLst>
                </a:gridCol>
              </a:tblGrid>
              <a:tr h="534453">
                <a:tc>
                  <a:txBody>
                    <a:bodyPr/>
                    <a:lstStyle/>
                    <a:p>
                      <a:pPr algn="ctr" fontAlgn="b"/>
                      <a:r>
                        <a:rPr lang="en-US" sz="1400" b="1" i="0" u="none" strike="noStrike">
                          <a:solidFill>
                            <a:srgbClr val="000000"/>
                          </a:solidFill>
                          <a:effectLst/>
                          <a:latin typeface="Calibri"/>
                        </a:rPr>
                        <a:t>Fiscal Year </a:t>
                      </a:r>
                      <a:endParaRPr lang="en-US" sz="14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Approvals FY23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Approvals FY24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a:rPr>
                        <a:t>% change (R5)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0489765"/>
                  </a:ext>
                </a:extLst>
              </a:tr>
              <a:tr h="202724">
                <a:tc>
                  <a:txBody>
                    <a:bodyPr/>
                    <a:lstStyle/>
                    <a:p>
                      <a:pPr algn="l" fontAlgn="b"/>
                      <a:r>
                        <a:rPr lang="en-US" sz="1100" b="0" i="0" u="none" strike="noStrike">
                          <a:solidFill>
                            <a:srgbClr val="000000"/>
                          </a:solidFill>
                          <a:effectLst/>
                          <a:latin typeface="Calibri"/>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$42,793,400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$29,098,900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05790976"/>
                  </a:ext>
                </a:extLst>
              </a:tr>
              <a:tr h="202724">
                <a:tc>
                  <a:txBody>
                    <a:bodyPr/>
                    <a:lstStyle/>
                    <a:p>
                      <a:pPr algn="l" fontAlgn="b"/>
                      <a:r>
                        <a:rPr lang="en-US" sz="1100" b="0" i="0" u="none" strike="noStrike">
                          <a:solidFill>
                            <a:srgbClr val="000000"/>
                          </a:solidFill>
                          <a:effectLst/>
                          <a:latin typeface="Calibri"/>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$85,161,900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$87,508,100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53250019"/>
                  </a:ext>
                </a:extLst>
              </a:tr>
              <a:tr h="202724">
                <a:tc>
                  <a:txBody>
                    <a:bodyPr/>
                    <a:lstStyle/>
                    <a:p>
                      <a:pPr algn="l" fontAlgn="b"/>
                      <a:r>
                        <a:rPr lang="en-US" sz="1100" b="0" i="0" u="none" strike="noStrike">
                          <a:solidFill>
                            <a:srgbClr val="000000"/>
                          </a:solidFill>
                          <a:effectLst/>
                          <a:latin typeface="Calibri"/>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$131,743,200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$156,996,400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54815108"/>
                  </a:ext>
                </a:extLst>
              </a:tr>
              <a:tr h="202724">
                <a:tc>
                  <a:txBody>
                    <a:bodyPr/>
                    <a:lstStyle/>
                    <a:p>
                      <a:pPr algn="l" fontAlgn="b"/>
                      <a:r>
                        <a:rPr lang="en-US" sz="1100" b="0" i="0" u="none" strike="noStrike">
                          <a:solidFill>
                            <a:srgbClr val="000000"/>
                          </a:solidFill>
                          <a:effectLst/>
                          <a:latin typeface="Calibri"/>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$164,355,000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$205,318,000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1346672"/>
                  </a:ext>
                </a:extLst>
              </a:tr>
              <a:tr h="202724">
                <a:tc>
                  <a:txBody>
                    <a:bodyPr/>
                    <a:lstStyle/>
                    <a:p>
                      <a:pPr algn="l" fontAlgn="b"/>
                      <a:r>
                        <a:rPr lang="en-US" sz="1100" b="0" i="0" u="none" strike="noStrike">
                          <a:solidFill>
                            <a:srgbClr val="000000"/>
                          </a:solidFill>
                          <a:effectLst/>
                          <a:latin typeface="Calibri"/>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$211,599,100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$244,695,600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74726989"/>
                  </a:ext>
                </a:extLst>
              </a:tr>
              <a:tr h="202724">
                <a:tc>
                  <a:txBody>
                    <a:bodyPr/>
                    <a:lstStyle/>
                    <a:p>
                      <a:pPr algn="l" fontAlgn="b"/>
                      <a:r>
                        <a:rPr lang="en-US" sz="1100" b="0" i="0" u="none" strike="noStrike">
                          <a:solidFill>
                            <a:srgbClr val="000000"/>
                          </a:solidFill>
                          <a:effectLst/>
                          <a:latin typeface="Calibri"/>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$280,250,100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$296,937,600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68204886"/>
                  </a:ext>
                </a:extLst>
              </a:tr>
              <a:tr h="202724">
                <a:tc>
                  <a:txBody>
                    <a:bodyPr/>
                    <a:lstStyle/>
                    <a:p>
                      <a:pPr algn="l" fontAlgn="b"/>
                      <a:r>
                        <a:rPr lang="en-US" sz="1100" b="0" i="0" u="none" strike="noStrike">
                          <a:solidFill>
                            <a:srgbClr val="000000"/>
                          </a:solidFill>
                          <a:effectLst/>
                          <a:latin typeface="Calibri"/>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$317,610,400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$337,576,500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14491773"/>
                  </a:ext>
                </a:extLst>
              </a:tr>
              <a:tr h="202724">
                <a:tc>
                  <a:txBody>
                    <a:bodyPr/>
                    <a:lstStyle/>
                    <a:p>
                      <a:pPr algn="l" fontAlgn="b"/>
                      <a:r>
                        <a:rPr lang="en-US" sz="1100" b="0" i="0" u="none" strike="noStrike">
                          <a:solidFill>
                            <a:srgbClr val="000000"/>
                          </a:solidFill>
                          <a:effectLst/>
                          <a:latin typeface="Calibri"/>
                        </a:rPr>
                        <a:t>May </a:t>
                      </a:r>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$366,787,800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a:rPr>
                        <a:t>$362,957,300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50771462"/>
                  </a:ext>
                </a:extLst>
              </a:tr>
            </a:tbl>
          </a:graphicData>
        </a:graphic>
      </p:graphicFrame>
      <p:sp>
        <p:nvSpPr>
          <p:cNvPr id="15" name="Title 1">
            <a:extLst>
              <a:ext uri="{FF2B5EF4-FFF2-40B4-BE49-F238E27FC236}">
                <a16:creationId xmlns:a16="http://schemas.microsoft.com/office/drawing/2014/main" id="{DCC8F0F5-D4A1-5F31-9DFF-5840DB67CEF0}"/>
              </a:ext>
            </a:extLst>
          </p:cNvPr>
          <p:cNvSpPr txBox="1">
            <a:spLocks/>
          </p:cNvSpPr>
          <p:nvPr/>
        </p:nvSpPr>
        <p:spPr>
          <a:xfrm>
            <a:off x="685122" y="377209"/>
            <a:ext cx="7960782" cy="884872"/>
          </a:xfrm>
          <a:prstGeom prst="rect">
            <a:avLst/>
          </a:prstGeom>
        </p:spPr>
        <p:txBody>
          <a:bodyPr vert="horz" lIns="91440" tIns="45720" rIns="91440" bIns="45720" rtlCol="0" anchor="t">
            <a:no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500">
                <a:latin typeface="Source Sans Pro"/>
                <a:ea typeface="Source Sans Pro"/>
              </a:rPr>
              <a:t>SBA Minnesota Lending Trends 7(a) Loans</a:t>
            </a:r>
            <a:br>
              <a:rPr lang="en-US" sz="2500">
                <a:latin typeface="Source Sans Pro"/>
                <a:ea typeface="Source Sans Pro"/>
              </a:rPr>
            </a:br>
            <a:r>
              <a:rPr lang="en-US" sz="2500">
                <a:latin typeface="Source Sans Pro"/>
                <a:ea typeface="Source Sans Pro"/>
              </a:rPr>
              <a:t>MN vs Nation vs Region 5</a:t>
            </a:r>
          </a:p>
          <a:p>
            <a:r>
              <a:rPr lang="en-US" sz="2200">
                <a:latin typeface="Source Sans Pro"/>
                <a:ea typeface="Source Sans Pro"/>
              </a:rPr>
              <a:t>- FY23 vs FY24 -</a:t>
            </a:r>
            <a:endParaRPr lang="en-US" sz="2200"/>
          </a:p>
        </p:txBody>
      </p:sp>
    </p:spTree>
    <p:extLst>
      <p:ext uri="{BB962C8B-B14F-4D97-AF65-F5344CB8AC3E}">
        <p14:creationId xmlns:p14="http://schemas.microsoft.com/office/powerpoint/2010/main" val="212726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A0FF9D-92DE-2F86-0A38-ECA2992E539A}"/>
              </a:ext>
            </a:extLst>
          </p:cNvPr>
          <p:cNvSpPr>
            <a:spLocks noGrp="1"/>
          </p:cNvSpPr>
          <p:nvPr>
            <p:ph type="sldNum" sz="quarter" idx="12"/>
          </p:nvPr>
        </p:nvSpPr>
        <p:spPr/>
        <p:txBody>
          <a:bodyPr/>
          <a:lstStyle/>
          <a:p>
            <a:fld id="{B1AB44B9-F1EC-4F4B-88D4-413245C9CD3E}" type="slidenum">
              <a:rPr lang="en-US" smtClean="0"/>
              <a:t>26</a:t>
            </a:fld>
            <a:endParaRPr lang="en-US"/>
          </a:p>
        </p:txBody>
      </p:sp>
      <p:sp>
        <p:nvSpPr>
          <p:cNvPr id="5" name="Title 1">
            <a:extLst>
              <a:ext uri="{FF2B5EF4-FFF2-40B4-BE49-F238E27FC236}">
                <a16:creationId xmlns:a16="http://schemas.microsoft.com/office/drawing/2014/main" id="{3352AE03-3685-06EB-AE51-29EDC110F119}"/>
              </a:ext>
            </a:extLst>
          </p:cNvPr>
          <p:cNvSpPr txBox="1">
            <a:spLocks/>
          </p:cNvSpPr>
          <p:nvPr/>
        </p:nvSpPr>
        <p:spPr>
          <a:xfrm>
            <a:off x="702375" y="442985"/>
            <a:ext cx="7903632" cy="1142047"/>
          </a:xfrm>
          <a:prstGeom prst="rect">
            <a:avLst/>
          </a:prstGeom>
        </p:spPr>
        <p:txBody>
          <a:bodyPr vert="horz" lIns="91440" tIns="45720" rIns="91440" bIns="4572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500">
                <a:latin typeface="Source Sans Pro"/>
                <a:ea typeface="Source Sans Pro"/>
              </a:rPr>
              <a:t>SBA Minnesota Lending Trends 504 Loans</a:t>
            </a:r>
            <a:br>
              <a:rPr lang="en-US" sz="2500">
                <a:latin typeface="Source Sans Pro"/>
                <a:ea typeface="Source Sans Pro"/>
              </a:rPr>
            </a:br>
            <a:r>
              <a:rPr lang="en-US" sz="2500">
                <a:latin typeface="Source Sans Pro"/>
                <a:ea typeface="Source Sans Pro"/>
              </a:rPr>
              <a:t>MN vs Nation vs Region 5</a:t>
            </a:r>
          </a:p>
          <a:p>
            <a:r>
              <a:rPr lang="en-US" sz="2200">
                <a:latin typeface="Source Sans Pro"/>
                <a:ea typeface="Source Sans Pro"/>
              </a:rPr>
              <a:t>- FY23 vs FY24 -</a:t>
            </a:r>
            <a:endParaRPr lang="en-US" sz="2200"/>
          </a:p>
        </p:txBody>
      </p:sp>
      <p:graphicFrame>
        <p:nvGraphicFramePr>
          <p:cNvPr id="7" name="Table 6">
            <a:extLst>
              <a:ext uri="{FF2B5EF4-FFF2-40B4-BE49-F238E27FC236}">
                <a16:creationId xmlns:a16="http://schemas.microsoft.com/office/drawing/2014/main" id="{840AF3D2-67AC-EEB2-C16C-1A3143D325BD}"/>
              </a:ext>
            </a:extLst>
          </p:cNvPr>
          <p:cNvGraphicFramePr>
            <a:graphicFrameLocks noGrp="1"/>
          </p:cNvGraphicFramePr>
          <p:nvPr>
            <p:extLst>
              <p:ext uri="{D42A27DB-BD31-4B8C-83A1-F6EECF244321}">
                <p14:modId xmlns:p14="http://schemas.microsoft.com/office/powerpoint/2010/main" val="942933307"/>
              </p:ext>
            </p:extLst>
          </p:nvPr>
        </p:nvGraphicFramePr>
        <p:xfrm>
          <a:off x="802257" y="1792857"/>
          <a:ext cx="7763828" cy="2061664"/>
        </p:xfrm>
        <a:graphic>
          <a:graphicData uri="http://schemas.openxmlformats.org/drawingml/2006/table">
            <a:tbl>
              <a:tblPr bandRow="1">
                <a:tableStyleId>{5C22544A-7EE6-4342-B048-85BDC9FD1C3A}</a:tableStyleId>
              </a:tblPr>
              <a:tblGrid>
                <a:gridCol w="1139927">
                  <a:extLst>
                    <a:ext uri="{9D8B030D-6E8A-4147-A177-3AD203B41FA5}">
                      <a16:colId xmlns:a16="http://schemas.microsoft.com/office/drawing/2014/main" val="3123710610"/>
                    </a:ext>
                  </a:extLst>
                </a:gridCol>
                <a:gridCol w="1401802">
                  <a:extLst>
                    <a:ext uri="{9D8B030D-6E8A-4147-A177-3AD203B41FA5}">
                      <a16:colId xmlns:a16="http://schemas.microsoft.com/office/drawing/2014/main" val="2503311772"/>
                    </a:ext>
                  </a:extLst>
                </a:gridCol>
                <a:gridCol w="1263162">
                  <a:extLst>
                    <a:ext uri="{9D8B030D-6E8A-4147-A177-3AD203B41FA5}">
                      <a16:colId xmlns:a16="http://schemas.microsoft.com/office/drawing/2014/main" val="3275503644"/>
                    </a:ext>
                  </a:extLst>
                </a:gridCol>
                <a:gridCol w="1124523">
                  <a:extLst>
                    <a:ext uri="{9D8B030D-6E8A-4147-A177-3AD203B41FA5}">
                      <a16:colId xmlns:a16="http://schemas.microsoft.com/office/drawing/2014/main" val="731595317"/>
                    </a:ext>
                  </a:extLst>
                </a:gridCol>
                <a:gridCol w="1417207">
                  <a:extLst>
                    <a:ext uri="{9D8B030D-6E8A-4147-A177-3AD203B41FA5}">
                      <a16:colId xmlns:a16="http://schemas.microsoft.com/office/drawing/2014/main" val="2088083302"/>
                    </a:ext>
                  </a:extLst>
                </a:gridCol>
                <a:gridCol w="1417207">
                  <a:extLst>
                    <a:ext uri="{9D8B030D-6E8A-4147-A177-3AD203B41FA5}">
                      <a16:colId xmlns:a16="http://schemas.microsoft.com/office/drawing/2014/main" val="3025120303"/>
                    </a:ext>
                  </a:extLst>
                </a:gridCol>
              </a:tblGrid>
              <a:tr h="530640">
                <a:tc>
                  <a:txBody>
                    <a:bodyPr/>
                    <a:lstStyle/>
                    <a:p>
                      <a:pPr algn="ctr" fontAlgn="b"/>
                      <a:r>
                        <a:rPr lang="en-US" sz="1400" b="1" i="0" u="none" strike="noStrike">
                          <a:solidFill>
                            <a:srgbClr val="000000"/>
                          </a:solidFill>
                          <a:effectLst/>
                          <a:latin typeface="Calibri" panose="020F0502020204030204" pitchFamily="34" charset="0"/>
                        </a:rPr>
                        <a:t>Fiscal Year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Approvals FY23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Approvals FY24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(R5)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6368444"/>
                  </a:ext>
                </a:extLst>
              </a:tr>
              <a:tr h="191378">
                <a:tc>
                  <a:txBody>
                    <a:bodyPr/>
                    <a:lstStyle/>
                    <a:p>
                      <a:pPr algn="l" fontAlgn="b"/>
                      <a:r>
                        <a:rPr lang="en-US" sz="1100" b="0" i="0" u="none" strike="noStrike">
                          <a:solidFill>
                            <a:srgbClr val="000000"/>
                          </a:solidFill>
                          <a:effectLst/>
                          <a:latin typeface="Calibri" panose="020F0502020204030204" pitchFamily="34" charset="0"/>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$16,178,000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$10,748,000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31235637"/>
                  </a:ext>
                </a:extLst>
              </a:tr>
              <a:tr h="191378">
                <a:tc>
                  <a:txBody>
                    <a:bodyPr/>
                    <a:lstStyle/>
                    <a:p>
                      <a:pPr algn="l" fontAlgn="b"/>
                      <a:r>
                        <a:rPr lang="en-US" sz="1100" b="0" i="0" u="none" strike="noStrike">
                          <a:solidFill>
                            <a:srgbClr val="000000"/>
                          </a:solidFill>
                          <a:effectLst/>
                          <a:latin typeface="Calibri" panose="020F0502020204030204" pitchFamily="34" charset="0"/>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$36,940,000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$24,539,000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52678340"/>
                  </a:ext>
                </a:extLst>
              </a:tr>
              <a:tr h="191378">
                <a:tc>
                  <a:txBody>
                    <a:bodyPr/>
                    <a:lstStyle/>
                    <a:p>
                      <a:pPr algn="l" fontAlgn="b"/>
                      <a:r>
                        <a:rPr lang="en-US" sz="1100" b="0" i="0" u="none" strike="noStrike">
                          <a:solidFill>
                            <a:srgbClr val="000000"/>
                          </a:solidFill>
                          <a:effectLst/>
                          <a:latin typeface="Calibri" panose="020F0502020204030204" pitchFamily="34" charset="0"/>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$56,863,000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$34,439,000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10345142"/>
                  </a:ext>
                </a:extLst>
              </a:tr>
              <a:tr h="191378">
                <a:tc>
                  <a:txBody>
                    <a:bodyPr/>
                    <a:lstStyle/>
                    <a:p>
                      <a:pPr algn="l" fontAlgn="b"/>
                      <a:r>
                        <a:rPr lang="en-US" sz="1100" b="0" i="0" u="none" strike="noStrike">
                          <a:solidFill>
                            <a:srgbClr val="000000"/>
                          </a:solidFill>
                          <a:effectLst/>
                          <a:latin typeface="Calibri" panose="020F0502020204030204" pitchFamily="34" charset="0"/>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$65,838,000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$47,811,000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46683771"/>
                  </a:ext>
                </a:extLst>
              </a:tr>
              <a:tr h="191378">
                <a:tc>
                  <a:txBody>
                    <a:bodyPr/>
                    <a:lstStyle/>
                    <a:p>
                      <a:pPr algn="l" fontAlgn="b"/>
                      <a:r>
                        <a:rPr lang="en-US" sz="1100" b="0" i="0" u="none" strike="noStrike">
                          <a:solidFill>
                            <a:srgbClr val="000000"/>
                          </a:solidFill>
                          <a:effectLst/>
                          <a:latin typeface="Calibri" panose="020F0502020204030204" pitchFamily="34" charset="0"/>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$76,731,000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$59,909,000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79277376"/>
                  </a:ext>
                </a:extLst>
              </a:tr>
              <a:tr h="191378">
                <a:tc>
                  <a:txBody>
                    <a:bodyPr/>
                    <a:lstStyle/>
                    <a:p>
                      <a:pPr algn="l" fontAlgn="b"/>
                      <a:r>
                        <a:rPr lang="en-US" sz="1100" b="0" i="0" u="none" strike="noStrike">
                          <a:solidFill>
                            <a:srgbClr val="000000"/>
                          </a:solidFill>
                          <a:effectLst/>
                          <a:latin typeface="Calibri" panose="020F0502020204030204" pitchFamily="34" charset="0"/>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$90,804,000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$65,999,000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19852994"/>
                  </a:ext>
                </a:extLst>
              </a:tr>
              <a:tr h="191378">
                <a:tc>
                  <a:txBody>
                    <a:bodyPr/>
                    <a:lstStyle/>
                    <a:p>
                      <a:pPr algn="l" fontAlgn="b"/>
                      <a:r>
                        <a:rPr lang="en-US" sz="1100" b="0" i="0" u="none" strike="noStrike">
                          <a:solidFill>
                            <a:srgbClr val="000000"/>
                          </a:solidFill>
                          <a:effectLst/>
                          <a:latin typeface="Calibri" panose="020F0502020204030204" pitchFamily="34" charset="0"/>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$104,600,000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$70,731,000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77032341"/>
                  </a:ext>
                </a:extLst>
              </a:tr>
              <a:tr h="191378">
                <a:tc>
                  <a:txBody>
                    <a:bodyPr/>
                    <a:lstStyle/>
                    <a:p>
                      <a:pPr algn="l" fontAlgn="b"/>
                      <a:r>
                        <a:rPr lang="en-US" sz="1100" b="0" i="0" u="none" strike="noStrike">
                          <a:solidFill>
                            <a:srgbClr val="000000"/>
                          </a:solidFill>
                          <a:effectLst/>
                          <a:latin typeface="Calibri" panose="020F0502020204030204" pitchFamily="34" charset="0"/>
                        </a:rPr>
                        <a:t>May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$112,672,000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$77,075,000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807480293"/>
                  </a:ext>
                </a:extLst>
              </a:tr>
            </a:tbl>
          </a:graphicData>
        </a:graphic>
      </p:graphicFrame>
      <p:graphicFrame>
        <p:nvGraphicFramePr>
          <p:cNvPr id="9" name="Table 8">
            <a:extLst>
              <a:ext uri="{FF2B5EF4-FFF2-40B4-BE49-F238E27FC236}">
                <a16:creationId xmlns:a16="http://schemas.microsoft.com/office/drawing/2014/main" id="{9D38E31C-C19D-45A8-C3C7-0345A57D637B}"/>
              </a:ext>
            </a:extLst>
          </p:cNvPr>
          <p:cNvGraphicFramePr>
            <a:graphicFrameLocks noGrp="1"/>
          </p:cNvGraphicFramePr>
          <p:nvPr>
            <p:extLst>
              <p:ext uri="{D42A27DB-BD31-4B8C-83A1-F6EECF244321}">
                <p14:modId xmlns:p14="http://schemas.microsoft.com/office/powerpoint/2010/main" val="2268321272"/>
              </p:ext>
            </p:extLst>
          </p:nvPr>
        </p:nvGraphicFramePr>
        <p:xfrm>
          <a:off x="801058" y="4020269"/>
          <a:ext cx="7774855" cy="2217042"/>
        </p:xfrm>
        <a:graphic>
          <a:graphicData uri="http://schemas.openxmlformats.org/drawingml/2006/table">
            <a:tbl>
              <a:tblPr bandRow="1">
                <a:tableStyleId>{5C22544A-7EE6-4342-B048-85BDC9FD1C3A}</a:tableStyleId>
              </a:tblPr>
              <a:tblGrid>
                <a:gridCol w="1173190">
                  <a:extLst>
                    <a:ext uri="{9D8B030D-6E8A-4147-A177-3AD203B41FA5}">
                      <a16:colId xmlns:a16="http://schemas.microsoft.com/office/drawing/2014/main" val="4109808230"/>
                    </a:ext>
                  </a:extLst>
                </a:gridCol>
                <a:gridCol w="1406103">
                  <a:extLst>
                    <a:ext uri="{9D8B030D-6E8A-4147-A177-3AD203B41FA5}">
                      <a16:colId xmlns:a16="http://schemas.microsoft.com/office/drawing/2014/main" val="2500895126"/>
                    </a:ext>
                  </a:extLst>
                </a:gridCol>
                <a:gridCol w="1250828">
                  <a:extLst>
                    <a:ext uri="{9D8B030D-6E8A-4147-A177-3AD203B41FA5}">
                      <a16:colId xmlns:a16="http://schemas.microsoft.com/office/drawing/2014/main" val="3237529730"/>
                    </a:ext>
                  </a:extLst>
                </a:gridCol>
                <a:gridCol w="1130060">
                  <a:extLst>
                    <a:ext uri="{9D8B030D-6E8A-4147-A177-3AD203B41FA5}">
                      <a16:colId xmlns:a16="http://schemas.microsoft.com/office/drawing/2014/main" val="2342133680"/>
                    </a:ext>
                  </a:extLst>
                </a:gridCol>
                <a:gridCol w="1431984">
                  <a:extLst>
                    <a:ext uri="{9D8B030D-6E8A-4147-A177-3AD203B41FA5}">
                      <a16:colId xmlns:a16="http://schemas.microsoft.com/office/drawing/2014/main" val="1205090641"/>
                    </a:ext>
                  </a:extLst>
                </a:gridCol>
                <a:gridCol w="1382690">
                  <a:extLst>
                    <a:ext uri="{9D8B030D-6E8A-4147-A177-3AD203B41FA5}">
                      <a16:colId xmlns:a16="http://schemas.microsoft.com/office/drawing/2014/main" val="2387371992"/>
                    </a:ext>
                  </a:extLst>
                </a:gridCol>
              </a:tblGrid>
              <a:tr h="716274">
                <a:tc>
                  <a:txBody>
                    <a:bodyPr/>
                    <a:lstStyle/>
                    <a:p>
                      <a:pPr algn="ctr" fontAlgn="b"/>
                      <a:r>
                        <a:rPr lang="en-US" sz="1400" b="1" i="0" u="none" strike="noStrike">
                          <a:solidFill>
                            <a:srgbClr val="000000"/>
                          </a:solidFill>
                          <a:effectLst/>
                          <a:latin typeface="Calibri" panose="020F0502020204030204" pitchFamily="34" charset="0"/>
                        </a:rPr>
                        <a:t>Fiscal Year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Approvals FY23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Approvals FY24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(National)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Calibri" panose="020F0502020204030204" pitchFamily="34" charset="0"/>
                        </a:rPr>
                        <a:t>% change (R5)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5623983"/>
                  </a:ext>
                </a:extLst>
              </a:tr>
              <a:tr h="187596">
                <a:tc>
                  <a:txBody>
                    <a:bodyPr/>
                    <a:lstStyle/>
                    <a:p>
                      <a:pPr algn="l" fontAlgn="b"/>
                      <a:r>
                        <a:rPr lang="en-US" sz="1100" b="0" i="0" u="none" strike="noStrike">
                          <a:solidFill>
                            <a:srgbClr val="000000"/>
                          </a:solidFill>
                          <a:effectLst/>
                          <a:latin typeface="Calibri" panose="020F0502020204030204" pitchFamily="34" charset="0"/>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00090154"/>
                  </a:ext>
                </a:extLst>
              </a:tr>
              <a:tr h="187596">
                <a:tc>
                  <a:txBody>
                    <a:bodyPr/>
                    <a:lstStyle/>
                    <a:p>
                      <a:pPr algn="l" fontAlgn="b"/>
                      <a:r>
                        <a:rPr lang="en-US" sz="1100" b="0" i="0" u="none" strike="noStrike">
                          <a:solidFill>
                            <a:srgbClr val="000000"/>
                          </a:solidFill>
                          <a:effectLst/>
                          <a:latin typeface="Calibri" panose="020F0502020204030204" pitchFamily="34" charset="0"/>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-19.4%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56999942"/>
                  </a:ext>
                </a:extLst>
              </a:tr>
              <a:tr h="187596">
                <a:tc>
                  <a:txBody>
                    <a:bodyPr/>
                    <a:lstStyle/>
                    <a:p>
                      <a:pPr algn="l" fontAlgn="b"/>
                      <a:r>
                        <a:rPr lang="en-US" sz="1100" b="0" i="0" u="none" strike="noStrike">
                          <a:solidFill>
                            <a:srgbClr val="000000"/>
                          </a:solidFill>
                          <a:effectLst/>
                          <a:latin typeface="Calibri" panose="020F0502020204030204" pitchFamily="34" charset="0"/>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44106444"/>
                  </a:ext>
                </a:extLst>
              </a:tr>
              <a:tr h="187596">
                <a:tc>
                  <a:txBody>
                    <a:bodyPr/>
                    <a:lstStyle/>
                    <a:p>
                      <a:pPr algn="l" fontAlgn="b"/>
                      <a:r>
                        <a:rPr lang="en-US" sz="1100" b="0" i="0" u="none" strike="noStrike">
                          <a:solidFill>
                            <a:srgbClr val="000000"/>
                          </a:solidFill>
                          <a:effectLst/>
                          <a:latin typeface="Calibri" panose="020F0502020204030204" pitchFamily="34" charset="0"/>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63708629"/>
                  </a:ext>
                </a:extLst>
              </a:tr>
              <a:tr h="187596">
                <a:tc>
                  <a:txBody>
                    <a:bodyPr/>
                    <a:lstStyle/>
                    <a:p>
                      <a:pPr algn="l" fontAlgn="b"/>
                      <a:r>
                        <a:rPr lang="en-US" sz="1100" b="0" i="0" u="none" strike="noStrike">
                          <a:solidFill>
                            <a:srgbClr val="000000"/>
                          </a:solidFill>
                          <a:effectLst/>
                          <a:latin typeface="Calibri" panose="020F0502020204030204" pitchFamily="34" charset="0"/>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96365414"/>
                  </a:ext>
                </a:extLst>
              </a:tr>
              <a:tr h="187596">
                <a:tc>
                  <a:txBody>
                    <a:bodyPr/>
                    <a:lstStyle/>
                    <a:p>
                      <a:pPr algn="l" fontAlgn="b"/>
                      <a:r>
                        <a:rPr lang="en-US" sz="1100" b="0" i="0" u="none" strike="noStrike">
                          <a:solidFill>
                            <a:srgbClr val="000000"/>
                          </a:solidFill>
                          <a:effectLst/>
                          <a:latin typeface="Calibri" panose="020F0502020204030204" pitchFamily="34" charset="0"/>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75912057"/>
                  </a:ext>
                </a:extLst>
              </a:tr>
              <a:tr h="187596">
                <a:tc>
                  <a:txBody>
                    <a:bodyPr/>
                    <a:lstStyle/>
                    <a:p>
                      <a:pPr algn="l" fontAlgn="b"/>
                      <a:r>
                        <a:rPr lang="en-US" sz="1100" b="0" i="0" u="none" strike="noStrike">
                          <a:solidFill>
                            <a:srgbClr val="000000"/>
                          </a:solidFill>
                          <a:effectLst/>
                          <a:latin typeface="Calibri" panose="020F0502020204030204" pitchFamily="34" charset="0"/>
                        </a:rPr>
                        <a:t>April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83001183"/>
                  </a:ext>
                </a:extLst>
              </a:tr>
              <a:tr h="187596">
                <a:tc>
                  <a:txBody>
                    <a:bodyPr/>
                    <a:lstStyle/>
                    <a:p>
                      <a:pPr algn="l" fontAlgn="b"/>
                      <a:r>
                        <a:rPr lang="en-US" sz="1100" b="0" i="0" u="none" strike="noStrike">
                          <a:solidFill>
                            <a:srgbClr val="000000"/>
                          </a:solidFill>
                          <a:effectLst/>
                          <a:latin typeface="Calibri" panose="020F0502020204030204" pitchFamily="34" charset="0"/>
                        </a:rPr>
                        <a:t>May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highlight>
                            <a:srgbClr val="DAEEF3"/>
                          </a:highlight>
                          <a:latin typeface="Calibri" panose="020F0502020204030204" pitchFamily="34" charset="0"/>
                        </a:rPr>
                        <a:t>-28.3%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100" b="0" i="0" u="none" strike="noStrike">
                          <a:solidFill>
                            <a:srgbClr val="000000"/>
                          </a:solidFill>
                          <a:effectLst/>
                          <a:highlight>
                            <a:srgbClr val="EBF1DE"/>
                          </a:highligh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100" b="0" i="0" u="none" strike="noStrike">
                          <a:solidFill>
                            <a:srgbClr val="000000"/>
                          </a:solidFill>
                          <a:effectLst/>
                          <a:highlight>
                            <a:srgbClr val="F2F2F2"/>
                          </a:highligh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3940222"/>
                  </a:ext>
                </a:extLst>
              </a:tr>
            </a:tbl>
          </a:graphicData>
        </a:graphic>
      </p:graphicFrame>
    </p:spTree>
    <p:extLst>
      <p:ext uri="{BB962C8B-B14F-4D97-AF65-F5344CB8AC3E}">
        <p14:creationId xmlns:p14="http://schemas.microsoft.com/office/powerpoint/2010/main" val="51423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DD80-806C-501B-AE85-7662BC3814BF}"/>
              </a:ext>
            </a:extLst>
          </p:cNvPr>
          <p:cNvSpPr>
            <a:spLocks noGrp="1"/>
          </p:cNvSpPr>
          <p:nvPr>
            <p:ph type="title"/>
          </p:nvPr>
        </p:nvSpPr>
        <p:spPr>
          <a:xfrm>
            <a:off x="628650" y="443225"/>
            <a:ext cx="7886700" cy="1160039"/>
          </a:xfrm>
        </p:spPr>
        <p:txBody>
          <a:bodyPr>
            <a:normAutofit/>
          </a:bodyPr>
          <a:lstStyle/>
          <a:p>
            <a:r>
              <a:rPr lang="en-US" sz="2500">
                <a:latin typeface="Source Sans Pro"/>
                <a:ea typeface="Source Sans Pro"/>
                <a:cs typeface="Segoe UI"/>
              </a:rPr>
              <a:t>SBA Minnesota Lending Trends 7(a) Loans</a:t>
            </a:r>
            <a:br>
              <a:rPr lang="en-US" sz="2500">
                <a:latin typeface="Source Sans Pro"/>
                <a:cs typeface="Segoe UI"/>
              </a:rPr>
            </a:br>
            <a:r>
              <a:rPr lang="en-US" sz="2500">
                <a:latin typeface="Source Sans Pro"/>
                <a:ea typeface="Source Sans Pro"/>
                <a:cs typeface="Segoe UI"/>
              </a:rPr>
              <a:t>MN Demographics</a:t>
            </a:r>
            <a:endParaRPr lang="en-US" sz="2500" b="0">
              <a:solidFill>
                <a:srgbClr val="1B1E29"/>
              </a:solidFill>
              <a:latin typeface="Source Sans Pro"/>
              <a:ea typeface="Source Sans Pro"/>
              <a:cs typeface="Segoe UI"/>
            </a:endParaRPr>
          </a:p>
          <a:p>
            <a:r>
              <a:rPr lang="en-US" sz="2200">
                <a:latin typeface="Source Sans Pro"/>
                <a:ea typeface="Source Sans Pro"/>
                <a:cs typeface="Segoe UI"/>
              </a:rPr>
              <a:t>- FY23 vs FY24 -</a:t>
            </a:r>
            <a:endParaRPr lang="en-US" sz="2200" b="0">
              <a:solidFill>
                <a:srgbClr val="1B1E29"/>
              </a:solidFill>
              <a:latin typeface="Source Sans Pro"/>
              <a:ea typeface="Source Sans Pro"/>
              <a:cs typeface="Segoe UI"/>
            </a:endParaRPr>
          </a:p>
          <a:p>
            <a:endParaRPr lang="en-US"/>
          </a:p>
        </p:txBody>
      </p:sp>
      <p:sp>
        <p:nvSpPr>
          <p:cNvPr id="3" name="Slide Number Placeholder 2">
            <a:extLst>
              <a:ext uri="{FF2B5EF4-FFF2-40B4-BE49-F238E27FC236}">
                <a16:creationId xmlns:a16="http://schemas.microsoft.com/office/drawing/2014/main" id="{1E4CBD77-665A-5776-56A3-92FD654F31B8}"/>
              </a:ext>
            </a:extLst>
          </p:cNvPr>
          <p:cNvSpPr>
            <a:spLocks noGrp="1"/>
          </p:cNvSpPr>
          <p:nvPr>
            <p:ph type="sldNum" sz="quarter" idx="12"/>
          </p:nvPr>
        </p:nvSpPr>
        <p:spPr/>
        <p:txBody>
          <a:bodyPr/>
          <a:lstStyle/>
          <a:p>
            <a:fld id="{B1AB44B9-F1EC-4F4B-88D4-413245C9CD3E}" type="slidenum">
              <a:rPr lang="en-US" smtClean="0"/>
              <a:t>27</a:t>
            </a:fld>
            <a:endParaRPr lang="en-US"/>
          </a:p>
        </p:txBody>
      </p:sp>
      <p:graphicFrame>
        <p:nvGraphicFramePr>
          <p:cNvPr id="7" name="Table 6">
            <a:extLst>
              <a:ext uri="{FF2B5EF4-FFF2-40B4-BE49-F238E27FC236}">
                <a16:creationId xmlns:a16="http://schemas.microsoft.com/office/drawing/2014/main" id="{FD8F9F7F-14B9-F014-E0CB-D8AA903A2C3B}"/>
              </a:ext>
            </a:extLst>
          </p:cNvPr>
          <p:cNvGraphicFramePr>
            <a:graphicFrameLocks noGrp="1"/>
          </p:cNvGraphicFramePr>
          <p:nvPr>
            <p:extLst>
              <p:ext uri="{D42A27DB-BD31-4B8C-83A1-F6EECF244321}">
                <p14:modId xmlns:p14="http://schemas.microsoft.com/office/powerpoint/2010/main" val="2622370209"/>
              </p:ext>
            </p:extLst>
          </p:nvPr>
        </p:nvGraphicFramePr>
        <p:xfrm>
          <a:off x="476250" y="1716670"/>
          <a:ext cx="8191500" cy="3964305"/>
        </p:xfrm>
        <a:graphic>
          <a:graphicData uri="http://schemas.openxmlformats.org/drawingml/2006/table">
            <a:tbl>
              <a:tblPr bandRow="1">
                <a:tableStyleId>{5C22544A-7EE6-4342-B048-85BDC9FD1C3A}</a:tableStyleId>
              </a:tblPr>
              <a:tblGrid>
                <a:gridCol w="723900">
                  <a:extLst>
                    <a:ext uri="{9D8B030D-6E8A-4147-A177-3AD203B41FA5}">
                      <a16:colId xmlns:a16="http://schemas.microsoft.com/office/drawing/2014/main" val="3216391286"/>
                    </a:ext>
                  </a:extLst>
                </a:gridCol>
                <a:gridCol w="812800">
                  <a:extLst>
                    <a:ext uri="{9D8B030D-6E8A-4147-A177-3AD203B41FA5}">
                      <a16:colId xmlns:a16="http://schemas.microsoft.com/office/drawing/2014/main" val="1187537210"/>
                    </a:ext>
                  </a:extLst>
                </a:gridCol>
                <a:gridCol w="812800">
                  <a:extLst>
                    <a:ext uri="{9D8B030D-6E8A-4147-A177-3AD203B41FA5}">
                      <a16:colId xmlns:a16="http://schemas.microsoft.com/office/drawing/2014/main" val="2297897114"/>
                    </a:ext>
                  </a:extLst>
                </a:gridCol>
                <a:gridCol w="609600">
                  <a:extLst>
                    <a:ext uri="{9D8B030D-6E8A-4147-A177-3AD203B41FA5}">
                      <a16:colId xmlns:a16="http://schemas.microsoft.com/office/drawing/2014/main" val="1539530364"/>
                    </a:ext>
                  </a:extLst>
                </a:gridCol>
                <a:gridCol w="711200">
                  <a:extLst>
                    <a:ext uri="{9D8B030D-6E8A-4147-A177-3AD203B41FA5}">
                      <a16:colId xmlns:a16="http://schemas.microsoft.com/office/drawing/2014/main" val="1311653850"/>
                    </a:ext>
                  </a:extLst>
                </a:gridCol>
                <a:gridCol w="685800">
                  <a:extLst>
                    <a:ext uri="{9D8B030D-6E8A-4147-A177-3AD203B41FA5}">
                      <a16:colId xmlns:a16="http://schemas.microsoft.com/office/drawing/2014/main" val="3695542481"/>
                    </a:ext>
                  </a:extLst>
                </a:gridCol>
                <a:gridCol w="673100">
                  <a:extLst>
                    <a:ext uri="{9D8B030D-6E8A-4147-A177-3AD203B41FA5}">
                      <a16:colId xmlns:a16="http://schemas.microsoft.com/office/drawing/2014/main" val="3680724791"/>
                    </a:ext>
                  </a:extLst>
                </a:gridCol>
                <a:gridCol w="596900">
                  <a:extLst>
                    <a:ext uri="{9D8B030D-6E8A-4147-A177-3AD203B41FA5}">
                      <a16:colId xmlns:a16="http://schemas.microsoft.com/office/drawing/2014/main" val="948114531"/>
                    </a:ext>
                  </a:extLst>
                </a:gridCol>
                <a:gridCol w="673100">
                  <a:extLst>
                    <a:ext uri="{9D8B030D-6E8A-4147-A177-3AD203B41FA5}">
                      <a16:colId xmlns:a16="http://schemas.microsoft.com/office/drawing/2014/main" val="4192268113"/>
                    </a:ext>
                  </a:extLst>
                </a:gridCol>
                <a:gridCol w="558800">
                  <a:extLst>
                    <a:ext uri="{9D8B030D-6E8A-4147-A177-3AD203B41FA5}">
                      <a16:colId xmlns:a16="http://schemas.microsoft.com/office/drawing/2014/main" val="812256036"/>
                    </a:ext>
                  </a:extLst>
                </a:gridCol>
                <a:gridCol w="711200">
                  <a:extLst>
                    <a:ext uri="{9D8B030D-6E8A-4147-A177-3AD203B41FA5}">
                      <a16:colId xmlns:a16="http://schemas.microsoft.com/office/drawing/2014/main" val="982898718"/>
                    </a:ext>
                  </a:extLst>
                </a:gridCol>
                <a:gridCol w="622300">
                  <a:extLst>
                    <a:ext uri="{9D8B030D-6E8A-4147-A177-3AD203B41FA5}">
                      <a16:colId xmlns:a16="http://schemas.microsoft.com/office/drawing/2014/main" val="3786399853"/>
                    </a:ext>
                  </a:extLst>
                </a:gridCol>
              </a:tblGrid>
              <a:tr h="381000">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Amount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FY 23 7(a)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FY 24 7(a)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7(a)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WOSB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VOSB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MOSB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AI/NI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AANHPI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Black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Hispanic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100" b="0" i="0" u="none" strike="noStrike">
                          <a:solidFill>
                            <a:srgbClr val="000000"/>
                          </a:solidFill>
                          <a:effectLst/>
                          <a:highlight>
                            <a:srgbClr val="A9D08E"/>
                          </a:highlight>
                          <a:latin typeface="Calibri" panose="020F0502020204030204" pitchFamily="34" charset="0"/>
                        </a:rPr>
                        <a:t>Rural %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935797214"/>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$42,793,400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$29,098,900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617949"/>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$85,161,900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$87,508,100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6456869"/>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$131,743,200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$156,996,400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92913"/>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$164,355,000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$205,318,000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4146653"/>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$211,599,100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$244,695,600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6978709"/>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$280,250,100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$296,937,600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3344613"/>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April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$317,610,400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$337,576,500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6755928"/>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$366,787,800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$362,957,300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5109422"/>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355365"/>
                  </a:ext>
                </a:extLst>
              </a:tr>
              <a:tr h="190500">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Volume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FY 23 7(a)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FY 24 7(a)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0" i="0" u="none" strike="noStrike">
                          <a:solidFill>
                            <a:srgbClr val="000000"/>
                          </a:solidFill>
                          <a:effectLst/>
                          <a:highlight>
                            <a:srgbClr val="9BC2E6"/>
                          </a:highlight>
                          <a:latin typeface="Calibri" panose="020F0502020204030204" pitchFamily="34" charset="0"/>
                        </a:rPr>
                        <a: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2046787140"/>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October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2956714"/>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November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9913681"/>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December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4560669"/>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January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7773795"/>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February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3589927"/>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5486478"/>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April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8419257"/>
                  </a:ext>
                </a:extLst>
              </a:tr>
              <a:tr h="190500">
                <a:tc>
                  <a:txBody>
                    <a:bodyPr/>
                    <a:lstStyle/>
                    <a:p>
                      <a:pPr algn="l" fontAlgn="b"/>
                      <a:r>
                        <a:rPr lang="en-US" sz="1100" b="0" i="0" u="none" strike="noStrike">
                          <a:solidFill>
                            <a:srgbClr val="000000"/>
                          </a:solidFill>
                          <a:effectLst/>
                          <a:highlight>
                            <a:srgbClr val="D9D9D9"/>
                          </a:highlight>
                          <a:latin typeface="Calibri" panose="020F0502020204030204" pitchFamily="34" charset="0"/>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a:solidFill>
                            <a:srgbClr val="000000"/>
                          </a:solidFill>
                          <a:effectLst/>
                          <a:latin typeface="Calibri" panose="020F0502020204030204" pitchFamily="34" charset="0"/>
                        </a:rPr>
                        <a:t>1022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4725132"/>
                  </a:ext>
                </a:extLst>
              </a:tr>
            </a:tbl>
          </a:graphicData>
        </a:graphic>
      </p:graphicFrame>
    </p:spTree>
    <p:extLst>
      <p:ext uri="{BB962C8B-B14F-4D97-AF65-F5344CB8AC3E}">
        <p14:creationId xmlns:p14="http://schemas.microsoft.com/office/powerpoint/2010/main" val="976879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B7ED-1D99-72B3-F6C3-0AF75A416DFE}"/>
              </a:ext>
            </a:extLst>
          </p:cNvPr>
          <p:cNvSpPr>
            <a:spLocks noGrp="1"/>
          </p:cNvSpPr>
          <p:nvPr>
            <p:ph type="title"/>
          </p:nvPr>
        </p:nvSpPr>
        <p:spPr>
          <a:xfrm>
            <a:off x="628650" y="443225"/>
            <a:ext cx="7886700" cy="1160039"/>
          </a:xfrm>
        </p:spPr>
        <p:txBody>
          <a:bodyPr vert="horz" lIns="91440" tIns="45720" rIns="91440" bIns="45720" rtlCol="0" anchor="t">
            <a:noAutofit/>
          </a:bodyPr>
          <a:lstStyle/>
          <a:p>
            <a:r>
              <a:rPr lang="en-US" sz="2500">
                <a:latin typeface="Source Sans Pro"/>
                <a:ea typeface="Source Sans Pro"/>
                <a:cs typeface="Segoe UI"/>
              </a:rPr>
              <a:t>SBA Minnesota Lending Trends 504 Loans</a:t>
            </a:r>
            <a:br>
              <a:rPr lang="en-US" sz="2500">
                <a:latin typeface="Source Sans Pro"/>
                <a:cs typeface="Segoe UI"/>
              </a:rPr>
            </a:br>
            <a:r>
              <a:rPr lang="en-US" sz="2500">
                <a:latin typeface="Source Sans Pro"/>
                <a:ea typeface="Source Sans Pro"/>
                <a:cs typeface="Segoe UI"/>
              </a:rPr>
              <a:t>MN Demographics</a:t>
            </a:r>
            <a:endParaRPr lang="en-US" sz="2500" b="0">
              <a:solidFill>
                <a:srgbClr val="1B1E29"/>
              </a:solidFill>
              <a:latin typeface="Source Sans Pro"/>
              <a:ea typeface="Source Sans Pro"/>
              <a:cs typeface="Segoe UI"/>
            </a:endParaRPr>
          </a:p>
          <a:p>
            <a:r>
              <a:rPr lang="en-US" sz="2200">
                <a:latin typeface="Source Sans Pro"/>
                <a:ea typeface="Source Sans Pro"/>
                <a:cs typeface="Segoe UI"/>
              </a:rPr>
              <a:t>- FY23 vs FY24 -</a:t>
            </a:r>
            <a:endParaRPr lang="en-US" sz="2200">
              <a:latin typeface="Source Sans Pro"/>
              <a:ea typeface="Source Sans Pro"/>
            </a:endParaRPr>
          </a:p>
        </p:txBody>
      </p:sp>
      <p:sp>
        <p:nvSpPr>
          <p:cNvPr id="3" name="Slide Number Placeholder 2">
            <a:extLst>
              <a:ext uri="{FF2B5EF4-FFF2-40B4-BE49-F238E27FC236}">
                <a16:creationId xmlns:a16="http://schemas.microsoft.com/office/drawing/2014/main" id="{EB65E013-F99F-6FF8-BB82-78FF313577E4}"/>
              </a:ext>
            </a:extLst>
          </p:cNvPr>
          <p:cNvSpPr>
            <a:spLocks noGrp="1"/>
          </p:cNvSpPr>
          <p:nvPr>
            <p:ph type="sldNum" sz="quarter" idx="12"/>
          </p:nvPr>
        </p:nvSpPr>
        <p:spPr/>
        <p:txBody>
          <a:bodyPr/>
          <a:lstStyle/>
          <a:p>
            <a:fld id="{B1AB44B9-F1EC-4F4B-88D4-413245C9CD3E}" type="slidenum">
              <a:rPr lang="en-US" smtClean="0"/>
              <a:t>28</a:t>
            </a:fld>
            <a:endParaRPr lang="en-US"/>
          </a:p>
        </p:txBody>
      </p:sp>
      <p:pic>
        <p:nvPicPr>
          <p:cNvPr id="5" name="Picture 4">
            <a:extLst>
              <a:ext uri="{FF2B5EF4-FFF2-40B4-BE49-F238E27FC236}">
                <a16:creationId xmlns:a16="http://schemas.microsoft.com/office/drawing/2014/main" id="{A4C0835C-3FC7-F904-703B-6BD12A1F9B4E}"/>
              </a:ext>
            </a:extLst>
          </p:cNvPr>
          <p:cNvPicPr>
            <a:picLocks noChangeAspect="1"/>
          </p:cNvPicPr>
          <p:nvPr/>
        </p:nvPicPr>
        <p:blipFill>
          <a:blip r:embed="rId2"/>
          <a:stretch>
            <a:fillRect/>
          </a:stretch>
        </p:blipFill>
        <p:spPr>
          <a:xfrm>
            <a:off x="433810" y="1955954"/>
            <a:ext cx="8420100" cy="3638550"/>
          </a:xfrm>
          <a:prstGeom prst="rect">
            <a:avLst/>
          </a:prstGeom>
        </p:spPr>
      </p:pic>
    </p:spTree>
    <p:extLst>
      <p:ext uri="{BB962C8B-B14F-4D97-AF65-F5344CB8AC3E}">
        <p14:creationId xmlns:p14="http://schemas.microsoft.com/office/powerpoint/2010/main" val="2329629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37C1-9C1D-F48F-538B-4DAD09F8504D}"/>
              </a:ext>
            </a:extLst>
          </p:cNvPr>
          <p:cNvSpPr>
            <a:spLocks noGrp="1"/>
          </p:cNvSpPr>
          <p:nvPr>
            <p:ph type="title"/>
          </p:nvPr>
        </p:nvSpPr>
        <p:spPr>
          <a:xfrm>
            <a:off x="628650" y="324252"/>
            <a:ext cx="7895326" cy="806356"/>
          </a:xfrm>
        </p:spPr>
        <p:txBody>
          <a:bodyPr vert="horz" lIns="91440" tIns="45720" rIns="91440" bIns="45720" rtlCol="0" anchor="t">
            <a:noAutofit/>
          </a:bodyPr>
          <a:lstStyle/>
          <a:p>
            <a:r>
              <a:rPr lang="en-US">
                <a:latin typeface="Source Sans Pro"/>
                <a:ea typeface="Source Sans Pro"/>
              </a:rPr>
              <a:t>Number of Active Lenders</a:t>
            </a:r>
            <a:br>
              <a:rPr lang="en-US">
                <a:latin typeface="Source Sans Pro"/>
                <a:ea typeface="Source Sans Pro"/>
              </a:rPr>
            </a:br>
            <a:br>
              <a:rPr lang="en-US"/>
            </a:br>
            <a:endParaRPr lang="en-US"/>
          </a:p>
        </p:txBody>
      </p:sp>
      <p:sp>
        <p:nvSpPr>
          <p:cNvPr id="3" name="Slide Number Placeholder 2">
            <a:extLst>
              <a:ext uri="{FF2B5EF4-FFF2-40B4-BE49-F238E27FC236}">
                <a16:creationId xmlns:a16="http://schemas.microsoft.com/office/drawing/2014/main" id="{D7A8DA41-6C61-0AE9-50A1-189B95873D72}"/>
              </a:ext>
            </a:extLst>
          </p:cNvPr>
          <p:cNvSpPr>
            <a:spLocks noGrp="1"/>
          </p:cNvSpPr>
          <p:nvPr>
            <p:ph type="sldNum" sz="quarter" idx="12"/>
          </p:nvPr>
        </p:nvSpPr>
        <p:spPr/>
        <p:txBody>
          <a:bodyPr/>
          <a:lstStyle/>
          <a:p>
            <a:fld id="{B1AB44B9-F1EC-4F4B-88D4-413245C9CD3E}" type="slidenum">
              <a:rPr lang="en-US" smtClean="0"/>
              <a:t>29</a:t>
            </a:fld>
            <a:endParaRPr lang="en-US"/>
          </a:p>
        </p:txBody>
      </p:sp>
      <p:sp>
        <p:nvSpPr>
          <p:cNvPr id="5" name="Title 1">
            <a:extLst>
              <a:ext uri="{FF2B5EF4-FFF2-40B4-BE49-F238E27FC236}">
                <a16:creationId xmlns:a16="http://schemas.microsoft.com/office/drawing/2014/main" id="{A63152D2-9D13-9E42-19C1-0F0D2317E1E2}"/>
              </a:ext>
            </a:extLst>
          </p:cNvPr>
          <p:cNvSpPr txBox="1">
            <a:spLocks/>
          </p:cNvSpPr>
          <p:nvPr/>
        </p:nvSpPr>
        <p:spPr>
          <a:xfrm>
            <a:off x="367847" y="4183375"/>
            <a:ext cx="7905750" cy="1160039"/>
          </a:xfrm>
          <a:prstGeom prst="rect">
            <a:avLst/>
          </a:prstGeom>
        </p:spPr>
        <p:txBody>
          <a:bodyPr vert="horz" lIns="91440" tIns="45720" rIns="91440" bIns="45720" rtlCol="0" anchor="t">
            <a:normAutofit fontScale="975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500">
                <a:latin typeface="Source Sans Pro"/>
                <a:ea typeface="Source Sans Pro"/>
              </a:rPr>
              <a:t>Microlending </a:t>
            </a:r>
            <a:endParaRPr lang="en-US" sz="2500"/>
          </a:p>
        </p:txBody>
      </p:sp>
      <p:sp>
        <p:nvSpPr>
          <p:cNvPr id="6" name="Title 1">
            <a:extLst>
              <a:ext uri="{FF2B5EF4-FFF2-40B4-BE49-F238E27FC236}">
                <a16:creationId xmlns:a16="http://schemas.microsoft.com/office/drawing/2014/main" id="{1AE7A3BB-5B39-D23F-1AEE-FEF5319B33E4}"/>
              </a:ext>
            </a:extLst>
          </p:cNvPr>
          <p:cNvSpPr txBox="1">
            <a:spLocks/>
          </p:cNvSpPr>
          <p:nvPr/>
        </p:nvSpPr>
        <p:spPr>
          <a:xfrm>
            <a:off x="511475" y="1430141"/>
            <a:ext cx="7895326" cy="797730"/>
          </a:xfrm>
          <a:prstGeom prst="rect">
            <a:avLst/>
          </a:prstGeom>
        </p:spPr>
        <p:txBody>
          <a:bodyPr vert="horz" lIns="91440" tIns="45720" rIns="91440" bIns="45720" rtlCol="0" anchor="t">
            <a:normAutofit fontScale="975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500">
                <a:latin typeface="Source Sans Pro"/>
                <a:ea typeface="Source Sans Pro"/>
              </a:rPr>
              <a:t>Top 10 Lenders</a:t>
            </a:r>
            <a:br>
              <a:rPr lang="en-US" sz="2500">
                <a:latin typeface="Source Sans Pro"/>
                <a:ea typeface="Source Sans Pro"/>
              </a:rPr>
            </a:br>
            <a:endParaRPr lang="en-US" sz="2500"/>
          </a:p>
        </p:txBody>
      </p:sp>
      <p:graphicFrame>
        <p:nvGraphicFramePr>
          <p:cNvPr id="13" name="Table 12">
            <a:extLst>
              <a:ext uri="{FF2B5EF4-FFF2-40B4-BE49-F238E27FC236}">
                <a16:creationId xmlns:a16="http://schemas.microsoft.com/office/drawing/2014/main" id="{C0947EDB-7FA4-BD2D-D5E8-0C1245B4A7E4}"/>
              </a:ext>
            </a:extLst>
          </p:cNvPr>
          <p:cNvGraphicFramePr>
            <a:graphicFrameLocks noGrp="1"/>
          </p:cNvGraphicFramePr>
          <p:nvPr>
            <p:extLst>
              <p:ext uri="{D42A27DB-BD31-4B8C-83A1-F6EECF244321}">
                <p14:modId xmlns:p14="http://schemas.microsoft.com/office/powerpoint/2010/main" val="459707967"/>
              </p:ext>
            </p:extLst>
          </p:nvPr>
        </p:nvGraphicFramePr>
        <p:xfrm>
          <a:off x="4574157" y="1905000"/>
          <a:ext cx="4343400" cy="2094781"/>
        </p:xfrm>
        <a:graphic>
          <a:graphicData uri="http://schemas.openxmlformats.org/drawingml/2006/table">
            <a:tbl>
              <a:tblPr bandRow="1">
                <a:tableStyleId>{5C22544A-7EE6-4342-B048-85BDC9FD1C3A}</a:tableStyleId>
              </a:tblPr>
              <a:tblGrid>
                <a:gridCol w="2844800">
                  <a:extLst>
                    <a:ext uri="{9D8B030D-6E8A-4147-A177-3AD203B41FA5}">
                      <a16:colId xmlns:a16="http://schemas.microsoft.com/office/drawing/2014/main" val="2634394599"/>
                    </a:ext>
                  </a:extLst>
                </a:gridCol>
                <a:gridCol w="749300">
                  <a:extLst>
                    <a:ext uri="{9D8B030D-6E8A-4147-A177-3AD203B41FA5}">
                      <a16:colId xmlns:a16="http://schemas.microsoft.com/office/drawing/2014/main" val="557195115"/>
                    </a:ext>
                  </a:extLst>
                </a:gridCol>
                <a:gridCol w="749300">
                  <a:extLst>
                    <a:ext uri="{9D8B030D-6E8A-4147-A177-3AD203B41FA5}">
                      <a16:colId xmlns:a16="http://schemas.microsoft.com/office/drawing/2014/main" val="3882959393"/>
                    </a:ext>
                  </a:extLst>
                </a:gridCol>
              </a:tblGrid>
              <a:tr h="189781">
                <a:tc>
                  <a:txBody>
                    <a:bodyPr/>
                    <a:lstStyle/>
                    <a:p>
                      <a:pPr algn="l" fontAlgn="b"/>
                      <a:r>
                        <a:rPr lang="en-US" sz="1100" b="0" i="0" u="none" strike="noStrike">
                          <a:effectLst/>
                          <a:latin typeface="Calibri" panose="020F0502020204030204" pitchFamily="34" charset="0"/>
                        </a:rPr>
                        <a:t>Lender Name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 Approved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 Approved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9324445"/>
                  </a:ext>
                </a:extLst>
              </a:tr>
              <a:tr h="190500">
                <a:tc>
                  <a:txBody>
                    <a:bodyPr/>
                    <a:lstStyle/>
                    <a:p>
                      <a:pPr algn="l" fontAlgn="b"/>
                      <a:r>
                        <a:rPr lang="en-US" sz="1100" b="0" i="0" u="none" strike="noStrike">
                          <a:effectLst/>
                          <a:latin typeface="Calibri" panose="020F0502020204030204" pitchFamily="34" charset="0"/>
                        </a:rPr>
                        <a:t>U.S. Bank, National Association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effectLst/>
                          <a:latin typeface="Calibri" panose="020F0502020204030204" pitchFamily="34" charset="0"/>
                        </a:rPr>
                        <a:t>$21,395,900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effectLst/>
                          <a:latin typeface="Calibri" panose="020F0502020204030204" pitchFamily="34" charset="0"/>
                        </a:rPr>
                        <a:t>120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26879004"/>
                  </a:ext>
                </a:extLst>
              </a:tr>
              <a:tr h="190500">
                <a:tc>
                  <a:txBody>
                    <a:bodyPr/>
                    <a:lstStyle/>
                    <a:p>
                      <a:pPr algn="l" fontAlgn="b"/>
                      <a:r>
                        <a:rPr lang="en-US" sz="1100" b="0" i="0" u="none" strike="noStrike">
                          <a:effectLst/>
                          <a:latin typeface="Calibri" panose="020F0502020204030204" pitchFamily="34" charset="0"/>
                        </a:rPr>
                        <a:t>The Huntington National Bank</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$23,550,900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114</a:t>
                      </a:r>
                    </a:p>
                  </a:txBody>
                  <a:tcPr marL="9525" marR="9525" marT="9525" marB="0" anchor="b">
                    <a:lnL>
                      <a:noFill/>
                    </a:lnL>
                    <a:lnR>
                      <a:noFill/>
                    </a:lnR>
                    <a:lnT>
                      <a:noFill/>
                    </a:lnT>
                    <a:lnB>
                      <a:noFill/>
                    </a:lnB>
                    <a:noFill/>
                  </a:tcPr>
                </a:tc>
                <a:extLst>
                  <a:ext uri="{0D108BD9-81ED-4DB2-BD59-A6C34878D82A}">
                    <a16:rowId xmlns:a16="http://schemas.microsoft.com/office/drawing/2014/main" val="160866185"/>
                  </a:ext>
                </a:extLst>
              </a:tr>
              <a:tr h="190500">
                <a:tc>
                  <a:txBody>
                    <a:bodyPr/>
                    <a:lstStyle/>
                    <a:p>
                      <a:pPr algn="l" fontAlgn="b"/>
                      <a:r>
                        <a:rPr lang="en-US" sz="1100" b="0" i="0" u="none" strike="noStrike">
                          <a:effectLst/>
                          <a:latin typeface="Calibri" panose="020F0502020204030204" pitchFamily="34" charset="0"/>
                        </a:rPr>
                        <a:t>Bankvista</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$13,452,900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38</a:t>
                      </a:r>
                    </a:p>
                  </a:txBody>
                  <a:tcPr marL="9525" marR="9525" marT="9525" marB="0" anchor="b">
                    <a:lnL>
                      <a:noFill/>
                    </a:lnL>
                    <a:lnR>
                      <a:noFill/>
                    </a:lnR>
                    <a:lnT>
                      <a:noFill/>
                    </a:lnT>
                    <a:lnB>
                      <a:noFill/>
                    </a:lnB>
                    <a:noFill/>
                  </a:tcPr>
                </a:tc>
                <a:extLst>
                  <a:ext uri="{0D108BD9-81ED-4DB2-BD59-A6C34878D82A}">
                    <a16:rowId xmlns:a16="http://schemas.microsoft.com/office/drawing/2014/main" val="217579993"/>
                  </a:ext>
                </a:extLst>
              </a:tr>
              <a:tr h="190500">
                <a:tc>
                  <a:txBody>
                    <a:bodyPr/>
                    <a:lstStyle/>
                    <a:p>
                      <a:pPr algn="l" fontAlgn="b"/>
                      <a:r>
                        <a:rPr lang="en-US" sz="1100" b="0" i="0" u="none" strike="noStrike">
                          <a:effectLst/>
                          <a:latin typeface="Calibri" panose="020F0502020204030204" pitchFamily="34" charset="0"/>
                        </a:rPr>
                        <a:t>Minnesota Business Finance Corporation</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$27,945,000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37</a:t>
                      </a:r>
                    </a:p>
                  </a:txBody>
                  <a:tcPr marL="9525" marR="9525" marT="9525" marB="0" anchor="b">
                    <a:lnL>
                      <a:noFill/>
                    </a:lnL>
                    <a:lnR>
                      <a:noFill/>
                    </a:lnR>
                    <a:lnT>
                      <a:noFill/>
                    </a:lnT>
                    <a:lnB>
                      <a:noFill/>
                    </a:lnB>
                    <a:noFill/>
                  </a:tcPr>
                </a:tc>
                <a:extLst>
                  <a:ext uri="{0D108BD9-81ED-4DB2-BD59-A6C34878D82A}">
                    <a16:rowId xmlns:a16="http://schemas.microsoft.com/office/drawing/2014/main" val="698009194"/>
                  </a:ext>
                </a:extLst>
              </a:tr>
              <a:tr h="190500">
                <a:tc>
                  <a:txBody>
                    <a:bodyPr/>
                    <a:lstStyle/>
                    <a:p>
                      <a:pPr algn="l" fontAlgn="b"/>
                      <a:r>
                        <a:rPr lang="en-US" sz="1100" b="0" i="0" u="none" strike="noStrike">
                          <a:effectLst/>
                          <a:latin typeface="Calibri" panose="020F0502020204030204" pitchFamily="34" charset="0"/>
                        </a:rPr>
                        <a:t>Twin Cities-Metro Certified Development Com</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$21,605,000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28</a:t>
                      </a:r>
                    </a:p>
                  </a:txBody>
                  <a:tcPr marL="9525" marR="9525" marT="9525" marB="0" anchor="b">
                    <a:lnL>
                      <a:noFill/>
                    </a:lnL>
                    <a:lnR>
                      <a:noFill/>
                    </a:lnR>
                    <a:lnT>
                      <a:noFill/>
                    </a:lnT>
                    <a:lnB>
                      <a:noFill/>
                    </a:lnB>
                    <a:noFill/>
                  </a:tcPr>
                </a:tc>
                <a:extLst>
                  <a:ext uri="{0D108BD9-81ED-4DB2-BD59-A6C34878D82A}">
                    <a16:rowId xmlns:a16="http://schemas.microsoft.com/office/drawing/2014/main" val="3679908727"/>
                  </a:ext>
                </a:extLst>
              </a:tr>
              <a:tr h="190500">
                <a:tc>
                  <a:txBody>
                    <a:bodyPr/>
                    <a:lstStyle/>
                    <a:p>
                      <a:pPr algn="l" fontAlgn="b"/>
                      <a:r>
                        <a:rPr lang="en-US" sz="1100" b="0" i="0" u="none" strike="noStrike">
                          <a:effectLst/>
                          <a:latin typeface="Calibri" panose="020F0502020204030204" pitchFamily="34" charset="0"/>
                        </a:rPr>
                        <a:t>Wells Fargo Bank, National Association</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$6,666,500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28</a:t>
                      </a:r>
                    </a:p>
                  </a:txBody>
                  <a:tcPr marL="9525" marR="9525" marT="9525" marB="0" anchor="b">
                    <a:lnL>
                      <a:noFill/>
                    </a:lnL>
                    <a:lnR>
                      <a:noFill/>
                    </a:lnR>
                    <a:lnT>
                      <a:noFill/>
                    </a:lnT>
                    <a:lnB>
                      <a:noFill/>
                    </a:lnB>
                    <a:noFill/>
                  </a:tcPr>
                </a:tc>
                <a:extLst>
                  <a:ext uri="{0D108BD9-81ED-4DB2-BD59-A6C34878D82A}">
                    <a16:rowId xmlns:a16="http://schemas.microsoft.com/office/drawing/2014/main" val="4243624631"/>
                  </a:ext>
                </a:extLst>
              </a:tr>
              <a:tr h="190500">
                <a:tc>
                  <a:txBody>
                    <a:bodyPr/>
                    <a:lstStyle/>
                    <a:p>
                      <a:pPr algn="l" fontAlgn="b"/>
                      <a:r>
                        <a:rPr lang="en-US" sz="1100" b="0" i="0" u="none" strike="noStrike">
                          <a:effectLst/>
                          <a:latin typeface="Calibri" panose="020F0502020204030204" pitchFamily="34" charset="0"/>
                        </a:rPr>
                        <a:t>Frandsen Bank &amp; Trust</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$15,220,400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26</a:t>
                      </a:r>
                    </a:p>
                  </a:txBody>
                  <a:tcPr marL="9525" marR="9525" marT="9525" marB="0" anchor="b">
                    <a:lnL>
                      <a:noFill/>
                    </a:lnL>
                    <a:lnR>
                      <a:noFill/>
                    </a:lnR>
                    <a:lnT>
                      <a:noFill/>
                    </a:lnT>
                    <a:lnB>
                      <a:noFill/>
                    </a:lnB>
                    <a:noFill/>
                  </a:tcPr>
                </a:tc>
                <a:extLst>
                  <a:ext uri="{0D108BD9-81ED-4DB2-BD59-A6C34878D82A}">
                    <a16:rowId xmlns:a16="http://schemas.microsoft.com/office/drawing/2014/main" val="1226853674"/>
                  </a:ext>
                </a:extLst>
              </a:tr>
              <a:tr h="190500">
                <a:tc>
                  <a:txBody>
                    <a:bodyPr/>
                    <a:lstStyle/>
                    <a:p>
                      <a:pPr algn="l" fontAlgn="b"/>
                      <a:r>
                        <a:rPr lang="en-US" sz="1100" b="0" i="0" u="none" strike="noStrike">
                          <a:effectLst/>
                          <a:latin typeface="Calibri" panose="020F0502020204030204" pitchFamily="34" charset="0"/>
                        </a:rPr>
                        <a:t>Choice Financial Group</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$13,135,000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24</a:t>
                      </a:r>
                    </a:p>
                  </a:txBody>
                  <a:tcPr marL="9525" marR="9525" marT="9525" marB="0" anchor="b">
                    <a:lnL>
                      <a:noFill/>
                    </a:lnL>
                    <a:lnR>
                      <a:noFill/>
                    </a:lnR>
                    <a:lnT>
                      <a:noFill/>
                    </a:lnT>
                    <a:lnB>
                      <a:noFill/>
                    </a:lnB>
                    <a:noFill/>
                  </a:tcPr>
                </a:tc>
                <a:extLst>
                  <a:ext uri="{0D108BD9-81ED-4DB2-BD59-A6C34878D82A}">
                    <a16:rowId xmlns:a16="http://schemas.microsoft.com/office/drawing/2014/main" val="1916055579"/>
                  </a:ext>
                </a:extLst>
              </a:tr>
              <a:tr h="190500">
                <a:tc>
                  <a:txBody>
                    <a:bodyPr/>
                    <a:lstStyle/>
                    <a:p>
                      <a:pPr algn="l" fontAlgn="b"/>
                      <a:r>
                        <a:rPr lang="en-US" sz="1100" b="0" i="0" u="none" strike="noStrike">
                          <a:effectLst/>
                          <a:latin typeface="Calibri" panose="020F0502020204030204" pitchFamily="34" charset="0"/>
                        </a:rPr>
                        <a:t>Bayfirst National Bank</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$2,958,300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24</a:t>
                      </a:r>
                    </a:p>
                  </a:txBody>
                  <a:tcPr marL="9525" marR="9525" marT="9525" marB="0" anchor="b">
                    <a:lnL>
                      <a:noFill/>
                    </a:lnL>
                    <a:lnR>
                      <a:noFill/>
                    </a:lnR>
                    <a:lnT>
                      <a:noFill/>
                    </a:lnT>
                    <a:lnB>
                      <a:noFill/>
                    </a:lnB>
                    <a:noFill/>
                  </a:tcPr>
                </a:tc>
                <a:extLst>
                  <a:ext uri="{0D108BD9-81ED-4DB2-BD59-A6C34878D82A}">
                    <a16:rowId xmlns:a16="http://schemas.microsoft.com/office/drawing/2014/main" val="1342926374"/>
                  </a:ext>
                </a:extLst>
              </a:tr>
              <a:tr h="190500">
                <a:tc>
                  <a:txBody>
                    <a:bodyPr/>
                    <a:lstStyle/>
                    <a:p>
                      <a:pPr algn="l" fontAlgn="b"/>
                      <a:r>
                        <a:rPr lang="en-US" sz="1100" b="0" i="0" u="none" strike="noStrike">
                          <a:effectLst/>
                          <a:latin typeface="Calibri" panose="020F0502020204030204" pitchFamily="34" charset="0"/>
                        </a:rPr>
                        <a:t>Amplio Economic Development Corporation</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$12,116,000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19</a:t>
                      </a:r>
                    </a:p>
                  </a:txBody>
                  <a:tcPr marL="9525" marR="9525" marT="9525" marB="0" anchor="b">
                    <a:lnL>
                      <a:noFill/>
                    </a:lnL>
                    <a:lnR>
                      <a:noFill/>
                    </a:lnR>
                    <a:lnT>
                      <a:noFill/>
                    </a:lnT>
                    <a:lnB>
                      <a:noFill/>
                    </a:lnB>
                    <a:noFill/>
                  </a:tcPr>
                </a:tc>
                <a:extLst>
                  <a:ext uri="{0D108BD9-81ED-4DB2-BD59-A6C34878D82A}">
                    <a16:rowId xmlns:a16="http://schemas.microsoft.com/office/drawing/2014/main" val="1218788797"/>
                  </a:ext>
                </a:extLst>
              </a:tr>
            </a:tbl>
          </a:graphicData>
        </a:graphic>
      </p:graphicFrame>
      <p:graphicFrame>
        <p:nvGraphicFramePr>
          <p:cNvPr id="17" name="Table 16">
            <a:extLst>
              <a:ext uri="{FF2B5EF4-FFF2-40B4-BE49-F238E27FC236}">
                <a16:creationId xmlns:a16="http://schemas.microsoft.com/office/drawing/2014/main" id="{ABEEB3D8-9659-913C-0567-E5AC869EB8E2}"/>
              </a:ext>
            </a:extLst>
          </p:cNvPr>
          <p:cNvGraphicFramePr>
            <a:graphicFrameLocks noGrp="1"/>
          </p:cNvGraphicFramePr>
          <p:nvPr>
            <p:extLst>
              <p:ext uri="{D42A27DB-BD31-4B8C-83A1-F6EECF244321}">
                <p14:modId xmlns:p14="http://schemas.microsoft.com/office/powerpoint/2010/main" val="1813436954"/>
              </p:ext>
            </p:extLst>
          </p:nvPr>
        </p:nvGraphicFramePr>
        <p:xfrm>
          <a:off x="114300" y="1905000"/>
          <a:ext cx="4343400" cy="2095500"/>
        </p:xfrm>
        <a:graphic>
          <a:graphicData uri="http://schemas.openxmlformats.org/drawingml/2006/table">
            <a:tbl>
              <a:tblPr bandRow="1">
                <a:tableStyleId>{5C22544A-7EE6-4342-B048-85BDC9FD1C3A}</a:tableStyleId>
              </a:tblPr>
              <a:tblGrid>
                <a:gridCol w="2844800">
                  <a:extLst>
                    <a:ext uri="{9D8B030D-6E8A-4147-A177-3AD203B41FA5}">
                      <a16:colId xmlns:a16="http://schemas.microsoft.com/office/drawing/2014/main" val="299762870"/>
                    </a:ext>
                  </a:extLst>
                </a:gridCol>
                <a:gridCol w="749300">
                  <a:extLst>
                    <a:ext uri="{9D8B030D-6E8A-4147-A177-3AD203B41FA5}">
                      <a16:colId xmlns:a16="http://schemas.microsoft.com/office/drawing/2014/main" val="1844031460"/>
                    </a:ext>
                  </a:extLst>
                </a:gridCol>
                <a:gridCol w="749300">
                  <a:extLst>
                    <a:ext uri="{9D8B030D-6E8A-4147-A177-3AD203B41FA5}">
                      <a16:colId xmlns:a16="http://schemas.microsoft.com/office/drawing/2014/main" val="361432998"/>
                    </a:ext>
                  </a:extLst>
                </a:gridCol>
              </a:tblGrid>
              <a:tr h="190500">
                <a:tc>
                  <a:txBody>
                    <a:bodyPr/>
                    <a:lstStyle/>
                    <a:p>
                      <a:pPr algn="l" fontAlgn="b"/>
                      <a:r>
                        <a:rPr lang="en-US" sz="1100" b="0" i="0" u="none" strike="noStrike">
                          <a:effectLst/>
                          <a:latin typeface="Calibri" panose="020F0502020204030204" pitchFamily="34" charset="0"/>
                        </a:rPr>
                        <a:t>Lender Name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 Approved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Calibri" panose="020F0502020204030204" pitchFamily="34" charset="0"/>
                        </a:rPr>
                        <a:t># Approved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5904981"/>
                  </a:ext>
                </a:extLst>
              </a:tr>
              <a:tr h="190500">
                <a:tc>
                  <a:txBody>
                    <a:bodyPr/>
                    <a:lstStyle/>
                    <a:p>
                      <a:pPr algn="l" fontAlgn="b"/>
                      <a:r>
                        <a:rPr lang="en-US" sz="1100" b="0" i="0" u="none" strike="noStrike">
                          <a:effectLst/>
                          <a:latin typeface="Calibri" panose="020F0502020204030204" pitchFamily="34" charset="0"/>
                        </a:rPr>
                        <a:t>Minnesota Business Finance Corporation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effectLst/>
                          <a:latin typeface="Calibri" panose="020F0502020204030204" pitchFamily="34" charset="0"/>
                        </a:rPr>
                        <a:t>$27,945,000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100" b="0" i="0" u="none" strike="noStrike">
                          <a:effectLst/>
                          <a:latin typeface="Calibri" panose="020F0502020204030204" pitchFamily="34" charset="0"/>
                        </a:rPr>
                        <a:t>37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74348425"/>
                  </a:ext>
                </a:extLst>
              </a:tr>
              <a:tr h="190500">
                <a:tc>
                  <a:txBody>
                    <a:bodyPr/>
                    <a:lstStyle/>
                    <a:p>
                      <a:pPr algn="l" fontAlgn="b"/>
                      <a:r>
                        <a:rPr lang="en-US" sz="1100" b="0" i="0" u="none" strike="noStrike">
                          <a:effectLst/>
                          <a:latin typeface="Calibri" panose="020F0502020204030204" pitchFamily="34" charset="0"/>
                        </a:rPr>
                        <a:t>Platinum Bank</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$24,524,300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15</a:t>
                      </a:r>
                    </a:p>
                  </a:txBody>
                  <a:tcPr marL="9525" marR="9525" marT="9525" marB="0" anchor="b">
                    <a:lnL>
                      <a:noFill/>
                    </a:lnL>
                    <a:lnR>
                      <a:noFill/>
                    </a:lnR>
                    <a:lnT>
                      <a:noFill/>
                    </a:lnT>
                    <a:lnB>
                      <a:noFill/>
                    </a:lnB>
                    <a:noFill/>
                  </a:tcPr>
                </a:tc>
                <a:extLst>
                  <a:ext uri="{0D108BD9-81ED-4DB2-BD59-A6C34878D82A}">
                    <a16:rowId xmlns:a16="http://schemas.microsoft.com/office/drawing/2014/main" val="2512606279"/>
                  </a:ext>
                </a:extLst>
              </a:tr>
              <a:tr h="190500">
                <a:tc>
                  <a:txBody>
                    <a:bodyPr/>
                    <a:lstStyle/>
                    <a:p>
                      <a:pPr algn="l" fontAlgn="b"/>
                      <a:r>
                        <a:rPr lang="en-US" sz="1100" b="0" i="0" u="none" strike="noStrike">
                          <a:effectLst/>
                          <a:latin typeface="Calibri" panose="020F0502020204030204" pitchFamily="34" charset="0"/>
                        </a:rPr>
                        <a:t>The Huntington National Bank</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$23,550,900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114</a:t>
                      </a:r>
                    </a:p>
                  </a:txBody>
                  <a:tcPr marL="9525" marR="9525" marT="9525" marB="0" anchor="b">
                    <a:lnL>
                      <a:noFill/>
                    </a:lnL>
                    <a:lnR>
                      <a:noFill/>
                    </a:lnR>
                    <a:lnT>
                      <a:noFill/>
                    </a:lnT>
                    <a:lnB>
                      <a:noFill/>
                    </a:lnB>
                    <a:noFill/>
                  </a:tcPr>
                </a:tc>
                <a:extLst>
                  <a:ext uri="{0D108BD9-81ED-4DB2-BD59-A6C34878D82A}">
                    <a16:rowId xmlns:a16="http://schemas.microsoft.com/office/drawing/2014/main" val="1502276770"/>
                  </a:ext>
                </a:extLst>
              </a:tr>
              <a:tr h="190500">
                <a:tc>
                  <a:txBody>
                    <a:bodyPr/>
                    <a:lstStyle/>
                    <a:p>
                      <a:pPr algn="l" fontAlgn="b"/>
                      <a:r>
                        <a:rPr lang="en-US" sz="1100" b="0" i="0" u="none" strike="noStrike">
                          <a:effectLst/>
                          <a:latin typeface="Calibri" panose="020F0502020204030204" pitchFamily="34" charset="0"/>
                        </a:rPr>
                        <a:t>Twin Cities-Metro Certified Development Com</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$21,605,000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28</a:t>
                      </a:r>
                    </a:p>
                  </a:txBody>
                  <a:tcPr marL="9525" marR="9525" marT="9525" marB="0" anchor="b">
                    <a:lnL>
                      <a:noFill/>
                    </a:lnL>
                    <a:lnR>
                      <a:noFill/>
                    </a:lnR>
                    <a:lnT>
                      <a:noFill/>
                    </a:lnT>
                    <a:lnB>
                      <a:noFill/>
                    </a:lnB>
                    <a:noFill/>
                  </a:tcPr>
                </a:tc>
                <a:extLst>
                  <a:ext uri="{0D108BD9-81ED-4DB2-BD59-A6C34878D82A}">
                    <a16:rowId xmlns:a16="http://schemas.microsoft.com/office/drawing/2014/main" val="3570919067"/>
                  </a:ext>
                </a:extLst>
              </a:tr>
              <a:tr h="190500">
                <a:tc>
                  <a:txBody>
                    <a:bodyPr/>
                    <a:lstStyle/>
                    <a:p>
                      <a:pPr algn="l" fontAlgn="b"/>
                      <a:r>
                        <a:rPr lang="en-US" sz="1100" b="0" i="0" u="none" strike="noStrike">
                          <a:effectLst/>
                          <a:latin typeface="Calibri" panose="020F0502020204030204" pitchFamily="34" charset="0"/>
                        </a:rPr>
                        <a:t>U.S. Bank, National Association</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$21,395,900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120</a:t>
                      </a:r>
                    </a:p>
                  </a:txBody>
                  <a:tcPr marL="9525" marR="9525" marT="9525" marB="0" anchor="b">
                    <a:lnL>
                      <a:noFill/>
                    </a:lnL>
                    <a:lnR>
                      <a:noFill/>
                    </a:lnR>
                    <a:lnT>
                      <a:noFill/>
                    </a:lnT>
                    <a:lnB>
                      <a:noFill/>
                    </a:lnB>
                    <a:noFill/>
                  </a:tcPr>
                </a:tc>
                <a:extLst>
                  <a:ext uri="{0D108BD9-81ED-4DB2-BD59-A6C34878D82A}">
                    <a16:rowId xmlns:a16="http://schemas.microsoft.com/office/drawing/2014/main" val="1234497747"/>
                  </a:ext>
                </a:extLst>
              </a:tr>
              <a:tr h="190500">
                <a:tc>
                  <a:txBody>
                    <a:bodyPr/>
                    <a:lstStyle/>
                    <a:p>
                      <a:pPr algn="l" fontAlgn="b"/>
                      <a:r>
                        <a:rPr lang="en-US" sz="1100" b="0" i="0" u="none" strike="noStrike">
                          <a:effectLst/>
                          <a:latin typeface="Calibri" panose="020F0502020204030204" pitchFamily="34" charset="0"/>
                        </a:rPr>
                        <a:t>Live Oak Banking Company</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$20,321,000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11</a:t>
                      </a:r>
                    </a:p>
                  </a:txBody>
                  <a:tcPr marL="9525" marR="9525" marT="9525" marB="0" anchor="b">
                    <a:lnL>
                      <a:noFill/>
                    </a:lnL>
                    <a:lnR>
                      <a:noFill/>
                    </a:lnR>
                    <a:lnT>
                      <a:noFill/>
                    </a:lnT>
                    <a:lnB>
                      <a:noFill/>
                    </a:lnB>
                    <a:noFill/>
                  </a:tcPr>
                </a:tc>
                <a:extLst>
                  <a:ext uri="{0D108BD9-81ED-4DB2-BD59-A6C34878D82A}">
                    <a16:rowId xmlns:a16="http://schemas.microsoft.com/office/drawing/2014/main" val="887817125"/>
                  </a:ext>
                </a:extLst>
              </a:tr>
              <a:tr h="190500">
                <a:tc>
                  <a:txBody>
                    <a:bodyPr/>
                    <a:lstStyle/>
                    <a:p>
                      <a:pPr algn="l" fontAlgn="b"/>
                      <a:r>
                        <a:rPr lang="en-US" sz="1100" b="0" i="0" u="none" strike="noStrike">
                          <a:effectLst/>
                          <a:latin typeface="Calibri" panose="020F0502020204030204" pitchFamily="34" charset="0"/>
                        </a:rPr>
                        <a:t>Frandsen Bank &amp; Trust</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$15,220,400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26</a:t>
                      </a:r>
                    </a:p>
                  </a:txBody>
                  <a:tcPr marL="9525" marR="9525" marT="9525" marB="0" anchor="b">
                    <a:lnL>
                      <a:noFill/>
                    </a:lnL>
                    <a:lnR>
                      <a:noFill/>
                    </a:lnR>
                    <a:lnT>
                      <a:noFill/>
                    </a:lnT>
                    <a:lnB>
                      <a:noFill/>
                    </a:lnB>
                    <a:noFill/>
                  </a:tcPr>
                </a:tc>
                <a:extLst>
                  <a:ext uri="{0D108BD9-81ED-4DB2-BD59-A6C34878D82A}">
                    <a16:rowId xmlns:a16="http://schemas.microsoft.com/office/drawing/2014/main" val="2065257171"/>
                  </a:ext>
                </a:extLst>
              </a:tr>
              <a:tr h="190500">
                <a:tc>
                  <a:txBody>
                    <a:bodyPr/>
                    <a:lstStyle/>
                    <a:p>
                      <a:pPr algn="l" fontAlgn="b"/>
                      <a:r>
                        <a:rPr lang="en-US" sz="1100" b="0" i="0" u="none" strike="noStrike">
                          <a:effectLst/>
                          <a:latin typeface="Calibri" panose="020F0502020204030204" pitchFamily="34" charset="0"/>
                        </a:rPr>
                        <a:t>Bremer Bank, National Association</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$15,147,500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18</a:t>
                      </a:r>
                    </a:p>
                  </a:txBody>
                  <a:tcPr marL="9525" marR="9525" marT="9525" marB="0" anchor="b">
                    <a:lnL>
                      <a:noFill/>
                    </a:lnL>
                    <a:lnR>
                      <a:noFill/>
                    </a:lnR>
                    <a:lnT>
                      <a:noFill/>
                    </a:lnT>
                    <a:lnB>
                      <a:noFill/>
                    </a:lnB>
                    <a:noFill/>
                  </a:tcPr>
                </a:tc>
                <a:extLst>
                  <a:ext uri="{0D108BD9-81ED-4DB2-BD59-A6C34878D82A}">
                    <a16:rowId xmlns:a16="http://schemas.microsoft.com/office/drawing/2014/main" val="2013961168"/>
                  </a:ext>
                </a:extLst>
              </a:tr>
              <a:tr h="190500">
                <a:tc>
                  <a:txBody>
                    <a:bodyPr/>
                    <a:lstStyle/>
                    <a:p>
                      <a:pPr algn="l" fontAlgn="b"/>
                      <a:r>
                        <a:rPr lang="en-US" sz="1100" b="0" i="0" u="none" strike="noStrike">
                          <a:effectLst/>
                          <a:latin typeface="Calibri" panose="020F0502020204030204" pitchFamily="34" charset="0"/>
                        </a:rPr>
                        <a:t>Bankvista</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$13,452,900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38</a:t>
                      </a:r>
                    </a:p>
                  </a:txBody>
                  <a:tcPr marL="9525" marR="9525" marT="9525" marB="0" anchor="b">
                    <a:lnL>
                      <a:noFill/>
                    </a:lnL>
                    <a:lnR>
                      <a:noFill/>
                    </a:lnR>
                    <a:lnT>
                      <a:noFill/>
                    </a:lnT>
                    <a:lnB>
                      <a:noFill/>
                    </a:lnB>
                    <a:noFill/>
                  </a:tcPr>
                </a:tc>
                <a:extLst>
                  <a:ext uri="{0D108BD9-81ED-4DB2-BD59-A6C34878D82A}">
                    <a16:rowId xmlns:a16="http://schemas.microsoft.com/office/drawing/2014/main" val="475574686"/>
                  </a:ext>
                </a:extLst>
              </a:tr>
              <a:tr h="190500">
                <a:tc>
                  <a:txBody>
                    <a:bodyPr/>
                    <a:lstStyle/>
                    <a:p>
                      <a:pPr algn="l" fontAlgn="b"/>
                      <a:r>
                        <a:rPr lang="en-US" sz="1100" b="0" i="0" u="none" strike="noStrike">
                          <a:effectLst/>
                          <a:latin typeface="Calibri" panose="020F0502020204030204" pitchFamily="34" charset="0"/>
                        </a:rPr>
                        <a:t>Choice Financial Group</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$13,135,000</a:t>
                      </a:r>
                    </a:p>
                  </a:txBody>
                  <a:tcPr marL="9525" marR="9525" marT="9525" marB="0" anchor="b">
                    <a:lnL>
                      <a:noFill/>
                    </a:lnL>
                    <a:lnR>
                      <a:noFill/>
                    </a:lnR>
                    <a:lnT>
                      <a:noFill/>
                    </a:lnT>
                    <a:lnB>
                      <a:noFill/>
                    </a:lnB>
                    <a:noFill/>
                  </a:tcPr>
                </a:tc>
                <a:tc>
                  <a:txBody>
                    <a:bodyPr/>
                    <a:lstStyle/>
                    <a:p>
                      <a:pPr algn="ctr" fontAlgn="b"/>
                      <a:r>
                        <a:rPr lang="en-US" sz="1100" b="0" i="0" u="none" strike="noStrike">
                          <a:effectLst/>
                          <a:latin typeface="Calibri" panose="020F0502020204030204" pitchFamily="34" charset="0"/>
                        </a:rPr>
                        <a:t>24</a:t>
                      </a:r>
                    </a:p>
                  </a:txBody>
                  <a:tcPr marL="9525" marR="9525" marT="9525" marB="0" anchor="b">
                    <a:lnL>
                      <a:noFill/>
                    </a:lnL>
                    <a:lnR>
                      <a:noFill/>
                    </a:lnR>
                    <a:lnT>
                      <a:noFill/>
                    </a:lnT>
                    <a:lnB>
                      <a:noFill/>
                    </a:lnB>
                    <a:noFill/>
                  </a:tcPr>
                </a:tc>
                <a:extLst>
                  <a:ext uri="{0D108BD9-81ED-4DB2-BD59-A6C34878D82A}">
                    <a16:rowId xmlns:a16="http://schemas.microsoft.com/office/drawing/2014/main" val="3546395212"/>
                  </a:ext>
                </a:extLst>
              </a:tr>
            </a:tbl>
          </a:graphicData>
        </a:graphic>
      </p:graphicFrame>
      <p:sp>
        <p:nvSpPr>
          <p:cNvPr id="9" name="Title 1">
            <a:extLst>
              <a:ext uri="{FF2B5EF4-FFF2-40B4-BE49-F238E27FC236}">
                <a16:creationId xmlns:a16="http://schemas.microsoft.com/office/drawing/2014/main" id="{88FCF5A1-E25E-FBE8-C0CD-62074713C003}"/>
              </a:ext>
            </a:extLst>
          </p:cNvPr>
          <p:cNvSpPr txBox="1">
            <a:spLocks/>
          </p:cNvSpPr>
          <p:nvPr/>
        </p:nvSpPr>
        <p:spPr>
          <a:xfrm>
            <a:off x="625775" y="847588"/>
            <a:ext cx="7895326" cy="806356"/>
          </a:xfrm>
          <a:prstGeom prst="rect">
            <a:avLst/>
          </a:prstGeom>
        </p:spPr>
        <p:txBody>
          <a:bodyPr vert="horz" lIns="91440" tIns="45720" rIns="91440" bIns="45720" rtlCol="0" anchor="t">
            <a:no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000">
                <a:latin typeface="Source Sans Pro"/>
                <a:ea typeface="Source Sans Pro"/>
              </a:rPr>
              <a:t>Minnesota has 138 Active Lenders as of 10 May 2024</a:t>
            </a:r>
            <a:br>
              <a:rPr lang="en-US">
                <a:latin typeface="Source Sans Pro"/>
                <a:ea typeface="Source Sans Pro"/>
              </a:rPr>
            </a:br>
            <a:br>
              <a:rPr lang="en-US"/>
            </a:br>
            <a:endParaRPr lang="en-US"/>
          </a:p>
        </p:txBody>
      </p:sp>
      <p:sp>
        <p:nvSpPr>
          <p:cNvPr id="4" name="Title 1">
            <a:extLst>
              <a:ext uri="{FF2B5EF4-FFF2-40B4-BE49-F238E27FC236}">
                <a16:creationId xmlns:a16="http://schemas.microsoft.com/office/drawing/2014/main" id="{EECA98C1-006F-BCE9-39E2-66E78178A182}"/>
              </a:ext>
            </a:extLst>
          </p:cNvPr>
          <p:cNvSpPr txBox="1">
            <a:spLocks/>
          </p:cNvSpPr>
          <p:nvPr/>
        </p:nvSpPr>
        <p:spPr>
          <a:xfrm>
            <a:off x="300392" y="4428115"/>
            <a:ext cx="8040661" cy="1767140"/>
          </a:xfrm>
          <a:prstGeom prst="rect">
            <a:avLst/>
          </a:prstGeom>
        </p:spPr>
        <p:txBody>
          <a:bodyPr vert="horz" lIns="91440" tIns="45720" rIns="91440" bIns="45720" rtlCol="0" anchor="t">
            <a:normAutofit fontScale="90000"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endParaRPr lang="en-US" sz="2100">
              <a:latin typeface="Source Sans Pro"/>
              <a:ea typeface="Source Sans Pro"/>
            </a:endParaRPr>
          </a:p>
          <a:p>
            <a:r>
              <a:rPr lang="en-US" sz="2100">
                <a:latin typeface="Source Sans Pro"/>
                <a:ea typeface="Source Sans Pro"/>
              </a:rPr>
              <a:t>In FY24 Minnesota has 8 active lenders, completing 84 microloans for $1,268,000</a:t>
            </a:r>
          </a:p>
          <a:p>
            <a:endParaRPr lang="en-US" sz="2100">
              <a:latin typeface="Source Sans Pro"/>
              <a:ea typeface="Source Sans Pro"/>
            </a:endParaRPr>
          </a:p>
          <a:p>
            <a:r>
              <a:rPr lang="en-US" sz="1600">
                <a:latin typeface="Source Sans Pro"/>
                <a:ea typeface="Source Sans Pro"/>
              </a:rPr>
              <a:t>44 loans done for women owned small businesses for $632,090</a:t>
            </a:r>
          </a:p>
          <a:p>
            <a:r>
              <a:rPr lang="en-US" sz="1600">
                <a:latin typeface="Source Sans Pro"/>
                <a:ea typeface="Source Sans Pro"/>
              </a:rPr>
              <a:t>6 loans done for black owned small businesses for $210,802</a:t>
            </a:r>
          </a:p>
          <a:p>
            <a:r>
              <a:rPr lang="en-US" sz="1600">
                <a:latin typeface="Source Sans Pro"/>
                <a:ea typeface="Source Sans Pro"/>
              </a:rPr>
              <a:t>3 loans done for Native American owned small businesses for $69546</a:t>
            </a:r>
          </a:p>
          <a:p>
            <a:r>
              <a:rPr lang="en-US" sz="1600">
                <a:latin typeface="Source Sans Pro"/>
                <a:ea typeface="Source Sans Pro"/>
              </a:rPr>
              <a:t> 2 loans done for Veteran owned small businesses for $78,500</a:t>
            </a:r>
            <a:endParaRPr lang="en-US" sz="1600"/>
          </a:p>
          <a:p>
            <a:r>
              <a:rPr lang="en-US" sz="1600">
                <a:latin typeface="Source Sans Pro"/>
                <a:ea typeface="Source Sans Pro"/>
              </a:rPr>
              <a:t>1 Loan for AANHPI small business for $50,000</a:t>
            </a:r>
            <a:endParaRPr lang="en-US" sz="1600"/>
          </a:p>
          <a:p>
            <a:pPr marL="342900" indent="-342900">
              <a:buFont typeface="Arial"/>
              <a:buChar char="•"/>
            </a:pPr>
            <a:endParaRPr lang="en-US" sz="1600"/>
          </a:p>
          <a:p>
            <a:pPr marL="342900" indent="-342900">
              <a:buFont typeface="Arial"/>
              <a:buChar char="•"/>
            </a:pPr>
            <a:endParaRPr lang="en-US" sz="1600"/>
          </a:p>
          <a:p>
            <a:pPr marL="342900" indent="-342900">
              <a:buFont typeface="Arial"/>
              <a:buChar char="•"/>
            </a:pPr>
            <a:endParaRPr lang="en-US" sz="2100"/>
          </a:p>
        </p:txBody>
      </p:sp>
    </p:spTree>
    <p:extLst>
      <p:ext uri="{BB962C8B-B14F-4D97-AF65-F5344CB8AC3E}">
        <p14:creationId xmlns:p14="http://schemas.microsoft.com/office/powerpoint/2010/main" val="410569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DA1348-81FF-0E0D-A325-962BDF9F3044}"/>
              </a:ext>
            </a:extLst>
          </p:cNvPr>
          <p:cNvPicPr>
            <a:picLocks noChangeAspect="1"/>
          </p:cNvPicPr>
          <p:nvPr/>
        </p:nvPicPr>
        <p:blipFill rotWithShape="1">
          <a:blip r:embed="rId3"/>
          <a:srcRect l="-114" t="8454" r="-74" b="-781"/>
          <a:stretch/>
        </p:blipFill>
        <p:spPr>
          <a:xfrm>
            <a:off x="467388" y="227251"/>
            <a:ext cx="8197366" cy="2254970"/>
          </a:xfrm>
          <a:prstGeom prst="rect">
            <a:avLst/>
          </a:prstGeom>
        </p:spPr>
      </p:pic>
      <p:sp>
        <p:nvSpPr>
          <p:cNvPr id="3" name="Slide Number Placeholder 2"/>
          <p:cNvSpPr>
            <a:spLocks noGrp="1"/>
          </p:cNvSpPr>
          <p:nvPr>
            <p:ph type="sldNum" sz="quarter" idx="12"/>
          </p:nvPr>
        </p:nvSpPr>
        <p:spPr/>
        <p:txBody>
          <a:bodyPr/>
          <a:lstStyle/>
          <a:p>
            <a:fld id="{B1AB44B9-F1EC-4F4B-88D4-413245C9CD3E}" type="slidenum">
              <a:rPr lang="en-US">
                <a:solidFill>
                  <a:srgbClr val="1B1E29">
                    <a:tint val="75000"/>
                  </a:srgbClr>
                </a:solidFill>
              </a:rPr>
              <a:pPr/>
              <a:t>3</a:t>
            </a:fld>
            <a:endParaRPr lang="en-US">
              <a:solidFill>
                <a:srgbClr val="1B1E29">
                  <a:tint val="75000"/>
                </a:srgbClr>
              </a:solidFill>
            </a:endParaRPr>
          </a:p>
        </p:txBody>
      </p:sp>
      <p:sp>
        <p:nvSpPr>
          <p:cNvPr id="2" name="TextBox 1">
            <a:extLst>
              <a:ext uri="{FF2B5EF4-FFF2-40B4-BE49-F238E27FC236}">
                <a16:creationId xmlns:a16="http://schemas.microsoft.com/office/drawing/2014/main" id="{D17CDD6C-72F9-66E1-811F-E8F46E223217}"/>
              </a:ext>
            </a:extLst>
          </p:cNvPr>
          <p:cNvSpPr txBox="1"/>
          <p:nvPr/>
        </p:nvSpPr>
        <p:spPr>
          <a:xfrm>
            <a:off x="462708" y="6097135"/>
            <a:ext cx="8189754" cy="369332"/>
          </a:xfrm>
          <a:prstGeom prst="rect">
            <a:avLst/>
          </a:prstGeom>
          <a:noFill/>
        </p:spPr>
        <p:txBody>
          <a:bodyPr wrap="square">
            <a:spAutoFit/>
          </a:bodyPr>
          <a:lstStyle/>
          <a:p>
            <a:r>
              <a:rPr lang="en-US">
                <a:hlinkClick r:id="rId4"/>
              </a:rPr>
              <a:t>SBA's Office of Advocacy – SBA's Office of Advocacy - https://advocacy.sba.gov/</a:t>
            </a:r>
            <a:endParaRPr lang="en-US"/>
          </a:p>
        </p:txBody>
      </p:sp>
      <p:pic>
        <p:nvPicPr>
          <p:cNvPr id="9" name="Picture 8">
            <a:extLst>
              <a:ext uri="{FF2B5EF4-FFF2-40B4-BE49-F238E27FC236}">
                <a16:creationId xmlns:a16="http://schemas.microsoft.com/office/drawing/2014/main" id="{E4B0C107-FBCD-0423-F4F8-7174552BA4E5}"/>
              </a:ext>
            </a:extLst>
          </p:cNvPr>
          <p:cNvPicPr>
            <a:picLocks noChangeAspect="1"/>
          </p:cNvPicPr>
          <p:nvPr/>
        </p:nvPicPr>
        <p:blipFill rotWithShape="1">
          <a:blip r:embed="rId5"/>
          <a:srcRect l="3831" t="3636" r="4406" b="3939"/>
          <a:stretch/>
        </p:blipFill>
        <p:spPr>
          <a:xfrm>
            <a:off x="219075" y="2683551"/>
            <a:ext cx="4743453" cy="3043822"/>
          </a:xfrm>
          <a:prstGeom prst="rect">
            <a:avLst/>
          </a:prstGeom>
        </p:spPr>
      </p:pic>
      <p:pic>
        <p:nvPicPr>
          <p:cNvPr id="6" name="Picture 5">
            <a:extLst>
              <a:ext uri="{FF2B5EF4-FFF2-40B4-BE49-F238E27FC236}">
                <a16:creationId xmlns:a16="http://schemas.microsoft.com/office/drawing/2014/main" id="{3D7D2745-03AD-187C-1E08-C90B9AB86CE9}"/>
              </a:ext>
            </a:extLst>
          </p:cNvPr>
          <p:cNvPicPr>
            <a:picLocks noChangeAspect="1"/>
          </p:cNvPicPr>
          <p:nvPr/>
        </p:nvPicPr>
        <p:blipFill rotWithShape="1">
          <a:blip r:embed="rId6"/>
          <a:srcRect t="-717" r="32500" b="283"/>
          <a:stretch/>
        </p:blipFill>
        <p:spPr>
          <a:xfrm>
            <a:off x="5029200" y="2382253"/>
            <a:ext cx="3905250" cy="3637765"/>
          </a:xfrm>
          <a:prstGeom prst="rect">
            <a:avLst/>
          </a:prstGeom>
        </p:spPr>
      </p:pic>
    </p:spTree>
    <p:extLst>
      <p:ext uri="{BB962C8B-B14F-4D97-AF65-F5344CB8AC3E}">
        <p14:creationId xmlns:p14="http://schemas.microsoft.com/office/powerpoint/2010/main" val="878349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4333"/>
            <a:ext cx="7886700" cy="598904"/>
          </a:xfrm>
        </p:spPr>
        <p:txBody>
          <a:bodyPr>
            <a:normAutofit/>
          </a:bodyPr>
          <a:lstStyle/>
          <a:p>
            <a:r>
              <a:rPr lang="en-US"/>
              <a:t>How Can an SBA-backed Loan Help You?</a:t>
            </a:r>
          </a:p>
        </p:txBody>
      </p:sp>
      <p:sp>
        <p:nvSpPr>
          <p:cNvPr id="4" name="Slide Number Placeholder 3"/>
          <p:cNvSpPr>
            <a:spLocks noGrp="1"/>
          </p:cNvSpPr>
          <p:nvPr>
            <p:ph type="sldNum" sz="quarter" idx="12"/>
          </p:nvPr>
        </p:nvSpPr>
        <p:spPr/>
        <p:txBody>
          <a:bodyPr/>
          <a:lstStyle/>
          <a:p>
            <a:fld id="{B1AB44B9-F1EC-4F4B-88D4-413245C9CD3E}" type="slidenum">
              <a:rPr lang="en-US" smtClean="0"/>
              <a:t>30</a:t>
            </a:fld>
            <a:endParaRPr lang="en-US"/>
          </a:p>
        </p:txBody>
      </p:sp>
      <p:sp>
        <p:nvSpPr>
          <p:cNvPr id="14" name="Content Placeholder 6"/>
          <p:cNvSpPr>
            <a:spLocks noGrp="1"/>
          </p:cNvSpPr>
          <p:nvPr>
            <p:ph idx="1"/>
          </p:nvPr>
        </p:nvSpPr>
        <p:spPr>
          <a:xfrm>
            <a:off x="4730365" y="4001878"/>
            <a:ext cx="3945499" cy="2544185"/>
          </a:xfrm>
          <a:noFill/>
        </p:spPr>
        <p:txBody>
          <a:bodyPr vert="horz" lIns="91440" tIns="45720" rIns="91440" bIns="45720" rtlCol="0" anchor="t">
            <a:noAutofit/>
          </a:bodyPr>
          <a:lstStyle/>
          <a:p>
            <a:pPr marL="170815" indent="-170815" defTabSz="914400">
              <a:lnSpc>
                <a:spcPct val="100000"/>
              </a:lnSpc>
              <a:spcBef>
                <a:spcPts val="0"/>
              </a:spcBef>
              <a:defRPr/>
            </a:pPr>
            <a:r>
              <a:rPr lang="en-US" sz="2000">
                <a:latin typeface="Source Sans Pro"/>
                <a:ea typeface="Source Sans Pro"/>
              </a:rPr>
              <a:t>Purchase, renovate, or expand facilities</a:t>
            </a:r>
          </a:p>
          <a:p>
            <a:pPr marL="170815" indent="-170815" defTabSz="914400">
              <a:lnSpc>
                <a:spcPct val="100000"/>
              </a:lnSpc>
              <a:spcBef>
                <a:spcPts val="0"/>
              </a:spcBef>
              <a:defRPr/>
            </a:pPr>
            <a:r>
              <a:rPr lang="en-US" sz="2000">
                <a:latin typeface="Source Sans Pro"/>
                <a:ea typeface="Source Sans Pro"/>
              </a:rPr>
              <a:t>Purchase inventory, equipment, or machinery</a:t>
            </a:r>
          </a:p>
          <a:p>
            <a:pPr marL="170815" indent="-170815" defTabSz="914400">
              <a:lnSpc>
                <a:spcPct val="100000"/>
              </a:lnSpc>
              <a:spcBef>
                <a:spcPts val="0"/>
              </a:spcBef>
              <a:defRPr/>
            </a:pPr>
            <a:r>
              <a:rPr lang="en-US" sz="2000">
                <a:latin typeface="Source Sans Pro"/>
                <a:ea typeface="Source Sans Pro"/>
              </a:rPr>
              <a:t>Purchase land or real estate</a:t>
            </a:r>
          </a:p>
          <a:p>
            <a:pPr marL="170815" indent="-170815" defTabSz="914400">
              <a:lnSpc>
                <a:spcPct val="100000"/>
              </a:lnSpc>
              <a:spcBef>
                <a:spcPts val="0"/>
              </a:spcBef>
              <a:defRPr/>
            </a:pPr>
            <a:r>
              <a:rPr lang="en-US" sz="2000">
                <a:latin typeface="Source Sans Pro"/>
                <a:ea typeface="Source Sans Pro"/>
              </a:rPr>
              <a:t>Export a product or service</a:t>
            </a:r>
          </a:p>
        </p:txBody>
      </p:sp>
      <p:sp>
        <p:nvSpPr>
          <p:cNvPr id="23" name="Content Placeholder 6"/>
          <p:cNvSpPr txBox="1">
            <a:spLocks/>
          </p:cNvSpPr>
          <p:nvPr/>
        </p:nvSpPr>
        <p:spPr>
          <a:xfrm>
            <a:off x="478012" y="4002332"/>
            <a:ext cx="3938588" cy="2563276"/>
          </a:xfrm>
          <a:prstGeom prst="rect">
            <a:avLst/>
          </a:prstGeom>
          <a:noFill/>
        </p:spPr>
        <p:txBody>
          <a:bodyPr vert="horz" lIns="91440" tIns="45720" rIns="91440" bIns="45720" rtlCol="0" anchor="t">
            <a:no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70815" indent="-170815" defTabSz="914400">
              <a:lnSpc>
                <a:spcPct val="100000"/>
              </a:lnSpc>
              <a:spcBef>
                <a:spcPts val="0"/>
              </a:spcBef>
              <a:defRPr/>
            </a:pPr>
            <a:r>
              <a:rPr lang="en-US" sz="2000">
                <a:latin typeface="Source Sans Pro"/>
                <a:ea typeface="Source Sans Pro"/>
              </a:rPr>
              <a:t>Launch, grow, or repair a start-up</a:t>
            </a:r>
          </a:p>
          <a:p>
            <a:pPr marL="170815" indent="-170815" defTabSz="914400">
              <a:lnSpc>
                <a:spcPct val="100000"/>
              </a:lnSpc>
              <a:spcBef>
                <a:spcPts val="0"/>
              </a:spcBef>
              <a:defRPr/>
            </a:pPr>
            <a:r>
              <a:rPr lang="en-US" sz="2000">
                <a:latin typeface="Source Sans Pro"/>
                <a:ea typeface="Source Sans Pro"/>
              </a:rPr>
              <a:t>Start or purchase a small business</a:t>
            </a:r>
          </a:p>
          <a:p>
            <a:pPr marL="170815" indent="-170815" defTabSz="914400">
              <a:lnSpc>
                <a:spcPct val="100000"/>
              </a:lnSpc>
              <a:spcBef>
                <a:spcPts val="0"/>
              </a:spcBef>
              <a:defRPr/>
            </a:pPr>
            <a:r>
              <a:rPr lang="en-US" sz="2000">
                <a:latin typeface="Source Sans Pro"/>
                <a:ea typeface="Source Sans Pro"/>
              </a:rPr>
              <a:t>Access revolving credit or working capital for day-to-day expenses</a:t>
            </a:r>
          </a:p>
        </p:txBody>
      </p:sp>
      <p:pic>
        <p:nvPicPr>
          <p:cNvPr id="26" name="Picture 25"/>
          <p:cNvPicPr>
            <a:picLocks noChangeAspect="1"/>
          </p:cNvPicPr>
          <p:nvPr/>
        </p:nvPicPr>
        <p:blipFill rotWithShape="1">
          <a:blip r:embed="rId3"/>
          <a:srcRect l="20549" t="8299" r="18771" b="11040"/>
          <a:stretch/>
        </p:blipFill>
        <p:spPr>
          <a:xfrm>
            <a:off x="1044193" y="1228023"/>
            <a:ext cx="2827077" cy="2504209"/>
          </a:xfrm>
          <a:prstGeom prst="rect">
            <a:avLst/>
          </a:prstGeom>
        </p:spPr>
      </p:pic>
      <p:pic>
        <p:nvPicPr>
          <p:cNvPr id="27" name="Picture 26"/>
          <p:cNvPicPr>
            <a:picLocks noChangeAspect="1"/>
          </p:cNvPicPr>
          <p:nvPr/>
        </p:nvPicPr>
        <p:blipFill rotWithShape="1">
          <a:blip r:embed="rId4"/>
          <a:srcRect l="17162" t="7711" r="16337" b="9071"/>
          <a:stretch/>
        </p:blipFill>
        <p:spPr>
          <a:xfrm>
            <a:off x="5298069" y="1227662"/>
            <a:ext cx="2999753" cy="2507039"/>
          </a:xfrm>
          <a:prstGeom prst="rect">
            <a:avLst/>
          </a:prstGeom>
        </p:spPr>
      </p:pic>
    </p:spTree>
    <p:extLst>
      <p:ext uri="{BB962C8B-B14F-4D97-AF65-F5344CB8AC3E}">
        <p14:creationId xmlns:p14="http://schemas.microsoft.com/office/powerpoint/2010/main" val="1351954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4333"/>
            <a:ext cx="7886700" cy="598904"/>
          </a:xfrm>
        </p:spPr>
        <p:txBody>
          <a:bodyPr>
            <a:normAutofit/>
          </a:bodyPr>
          <a:lstStyle/>
          <a:p>
            <a:r>
              <a:rPr lang="en-US"/>
              <a:t>Increase Your Chances of Securing a Loan</a:t>
            </a:r>
          </a:p>
        </p:txBody>
      </p:sp>
      <p:sp>
        <p:nvSpPr>
          <p:cNvPr id="4" name="Slide Number Placeholder 3"/>
          <p:cNvSpPr>
            <a:spLocks noGrp="1"/>
          </p:cNvSpPr>
          <p:nvPr>
            <p:ph type="sldNum" sz="quarter" idx="12"/>
          </p:nvPr>
        </p:nvSpPr>
        <p:spPr/>
        <p:txBody>
          <a:bodyPr/>
          <a:lstStyle/>
          <a:p>
            <a:fld id="{B1AB44B9-F1EC-4F4B-88D4-413245C9CD3E}" type="slidenum">
              <a:rPr lang="en-US" smtClean="0"/>
              <a:t>31</a:t>
            </a:fld>
            <a:endParaRPr lang="en-US"/>
          </a:p>
        </p:txBody>
      </p:sp>
      <p:pic>
        <p:nvPicPr>
          <p:cNvPr id="3" name="Picture 2"/>
          <p:cNvPicPr>
            <a:picLocks noChangeAspect="1"/>
          </p:cNvPicPr>
          <p:nvPr/>
        </p:nvPicPr>
        <p:blipFill rotWithShape="1">
          <a:blip r:embed="rId3"/>
          <a:srcRect l="30079"/>
          <a:stretch/>
        </p:blipFill>
        <p:spPr>
          <a:xfrm>
            <a:off x="1741448" y="3442102"/>
            <a:ext cx="2134787" cy="1890045"/>
          </a:xfrm>
          <a:prstGeom prst="rect">
            <a:avLst/>
          </a:prstGeom>
        </p:spPr>
      </p:pic>
      <p:sp>
        <p:nvSpPr>
          <p:cNvPr id="606" name="Content Placeholder 6"/>
          <p:cNvSpPr>
            <a:spLocks noGrp="1"/>
          </p:cNvSpPr>
          <p:nvPr>
            <p:ph idx="1"/>
          </p:nvPr>
        </p:nvSpPr>
        <p:spPr>
          <a:xfrm>
            <a:off x="628650" y="1524000"/>
            <a:ext cx="7886700" cy="1333032"/>
          </a:xfrm>
          <a:noFill/>
        </p:spPr>
        <p:txBody>
          <a:bodyPr>
            <a:noAutofit/>
          </a:bodyPr>
          <a:lstStyle/>
          <a:p>
            <a:pPr marL="0" indent="0" defTabSz="914400">
              <a:lnSpc>
                <a:spcPct val="100000"/>
              </a:lnSpc>
              <a:spcBef>
                <a:spcPts val="0"/>
              </a:spcBef>
              <a:buNone/>
            </a:pPr>
            <a:r>
              <a:rPr lang="en-US" sz="2400"/>
              <a:t>Lenders want to know they’re making a smart choice by giving you a loan. Your local SBA Resource Partners can help you develop your:</a:t>
            </a:r>
          </a:p>
        </p:txBody>
      </p:sp>
      <p:sp>
        <p:nvSpPr>
          <p:cNvPr id="609" name="Content Placeholder 6"/>
          <p:cNvSpPr txBox="1">
            <a:spLocks/>
          </p:cNvSpPr>
          <p:nvPr/>
        </p:nvSpPr>
        <p:spPr>
          <a:xfrm>
            <a:off x="4432436" y="3304515"/>
            <a:ext cx="4578248" cy="2283508"/>
          </a:xfrm>
          <a:prstGeom prst="rect">
            <a:avLst/>
          </a:prstGeom>
          <a:noFill/>
        </p:spPr>
        <p:txBody>
          <a:bodyPr vert="horz" lIns="91440" tIns="45720" rIns="91440" bIns="45720" rtlCol="0">
            <a:norm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914400">
              <a:lnSpc>
                <a:spcPct val="150000"/>
              </a:lnSpc>
              <a:spcBef>
                <a:spcPts val="0"/>
              </a:spcBef>
            </a:pPr>
            <a:r>
              <a:rPr lang="en-US" sz="2400" b="1"/>
              <a:t>Business plan</a:t>
            </a:r>
          </a:p>
          <a:p>
            <a:pPr defTabSz="914400">
              <a:lnSpc>
                <a:spcPct val="150000"/>
              </a:lnSpc>
              <a:spcBef>
                <a:spcPts val="0"/>
              </a:spcBef>
            </a:pPr>
            <a:r>
              <a:rPr lang="en-US" sz="2400" b="1"/>
              <a:t>Expense sheets</a:t>
            </a:r>
          </a:p>
          <a:p>
            <a:pPr defTabSz="914400">
              <a:lnSpc>
                <a:spcPct val="150000"/>
              </a:lnSpc>
              <a:spcBef>
                <a:spcPts val="0"/>
              </a:spcBef>
            </a:pPr>
            <a:r>
              <a:rPr lang="en-US" sz="2400" b="1"/>
              <a:t>Financial statements</a:t>
            </a:r>
          </a:p>
          <a:p>
            <a:pPr defTabSz="914400">
              <a:lnSpc>
                <a:spcPct val="150000"/>
              </a:lnSpc>
              <a:spcBef>
                <a:spcPts val="0"/>
              </a:spcBef>
            </a:pPr>
            <a:r>
              <a:rPr lang="en-US" sz="2400" b="1"/>
              <a:t>Financial projections</a:t>
            </a:r>
          </a:p>
        </p:txBody>
      </p:sp>
    </p:spTree>
    <p:extLst>
      <p:ext uri="{BB962C8B-B14F-4D97-AF65-F5344CB8AC3E}">
        <p14:creationId xmlns:p14="http://schemas.microsoft.com/office/powerpoint/2010/main" val="1557092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246D-0ED4-55F1-8868-75431FAACF71}"/>
              </a:ext>
            </a:extLst>
          </p:cNvPr>
          <p:cNvSpPr>
            <a:spLocks noGrp="1"/>
          </p:cNvSpPr>
          <p:nvPr>
            <p:ph type="title"/>
          </p:nvPr>
        </p:nvSpPr>
        <p:spPr>
          <a:xfrm>
            <a:off x="628650" y="462275"/>
            <a:ext cx="7886700" cy="1160039"/>
          </a:xfrm>
        </p:spPr>
        <p:txBody>
          <a:bodyPr/>
          <a:lstStyle/>
          <a:p>
            <a:r>
              <a:rPr lang="en-US">
                <a:latin typeface="Source Sans Pro"/>
                <a:ea typeface="Source Sans Pro"/>
              </a:rPr>
              <a:t>Looking Forward and Collaboration Opportunities</a:t>
            </a:r>
            <a:endParaRPr lang="en-US"/>
          </a:p>
        </p:txBody>
      </p:sp>
      <p:sp>
        <p:nvSpPr>
          <p:cNvPr id="3" name="Slide Number Placeholder 2">
            <a:extLst>
              <a:ext uri="{FF2B5EF4-FFF2-40B4-BE49-F238E27FC236}">
                <a16:creationId xmlns:a16="http://schemas.microsoft.com/office/drawing/2014/main" id="{F88F61C5-1906-2F8A-F193-778763C38BD9}"/>
              </a:ext>
            </a:extLst>
          </p:cNvPr>
          <p:cNvSpPr>
            <a:spLocks noGrp="1"/>
          </p:cNvSpPr>
          <p:nvPr>
            <p:ph type="sldNum" sz="quarter" idx="12"/>
          </p:nvPr>
        </p:nvSpPr>
        <p:spPr/>
        <p:txBody>
          <a:bodyPr/>
          <a:lstStyle/>
          <a:p>
            <a:fld id="{B1AB44B9-F1EC-4F4B-88D4-413245C9CD3E}" type="slidenum">
              <a:rPr lang="en-US" smtClean="0"/>
              <a:t>32</a:t>
            </a:fld>
            <a:endParaRPr lang="en-US"/>
          </a:p>
        </p:txBody>
      </p:sp>
      <p:sp>
        <p:nvSpPr>
          <p:cNvPr id="6" name="Content Placeholder 6">
            <a:extLst>
              <a:ext uri="{FF2B5EF4-FFF2-40B4-BE49-F238E27FC236}">
                <a16:creationId xmlns:a16="http://schemas.microsoft.com/office/drawing/2014/main" id="{4AA021D7-E642-CE47-FD04-1B6BB5942EBA}"/>
              </a:ext>
            </a:extLst>
          </p:cNvPr>
          <p:cNvSpPr txBox="1">
            <a:spLocks/>
          </p:cNvSpPr>
          <p:nvPr/>
        </p:nvSpPr>
        <p:spPr>
          <a:xfrm>
            <a:off x="628650" y="1352550"/>
            <a:ext cx="8229600" cy="4838232"/>
          </a:xfrm>
          <a:prstGeom prst="rect">
            <a:avLst/>
          </a:prstGeom>
          <a:noFill/>
        </p:spPr>
        <p:txBody>
          <a:bodyPr lIns="91440" tIns="45720" rIns="91440" bIns="45720" anchor="t">
            <a:noAutofit/>
          </a:bodyPr>
          <a:lst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100000"/>
              </a:lnSpc>
              <a:spcBef>
                <a:spcPts val="0"/>
              </a:spcBef>
              <a:buNone/>
            </a:pPr>
            <a:r>
              <a:rPr lang="en-US" sz="2400" b="1">
                <a:latin typeface="Source Sans Pro"/>
                <a:ea typeface="Source Sans Pro"/>
              </a:rPr>
              <a:t>U</a:t>
            </a:r>
            <a:r>
              <a:rPr lang="en-US" sz="2200" b="1">
                <a:latin typeface="Source Sans Pro"/>
                <a:ea typeface="Source Sans Pro"/>
              </a:rPr>
              <a:t>pcoming FY24 SBA MNDO Events:</a:t>
            </a:r>
          </a:p>
          <a:p>
            <a:pPr marL="342900" indent="-342900" defTabSz="914400">
              <a:lnSpc>
                <a:spcPct val="100000"/>
              </a:lnSpc>
              <a:spcBef>
                <a:spcPts val="0"/>
              </a:spcBef>
            </a:pPr>
            <a:r>
              <a:rPr lang="en-US" sz="2200">
                <a:solidFill>
                  <a:srgbClr val="1B1E29"/>
                </a:solidFill>
                <a:latin typeface="Source Sans Pro"/>
                <a:ea typeface="Source Sans Pro"/>
                <a:hlinkClick r:id="rId2"/>
              </a:rPr>
              <a:t>American's Seed Fund</a:t>
            </a:r>
            <a:r>
              <a:rPr lang="en-US" sz="2200">
                <a:solidFill>
                  <a:srgbClr val="1B1E29"/>
                </a:solidFill>
                <a:latin typeface="Source Sans Pro"/>
                <a:ea typeface="Source Sans Pro"/>
              </a:rPr>
              <a:t> – 2024 Road Tour: Great Lakes</a:t>
            </a:r>
            <a:endParaRPr lang="en-US" sz="2200">
              <a:solidFill>
                <a:srgbClr val="1B1E29"/>
              </a:solidFill>
              <a:latin typeface="Source Sans Pro"/>
              <a:ea typeface="Source Sans Pro"/>
              <a:cs typeface="Roboto"/>
            </a:endParaRPr>
          </a:p>
          <a:p>
            <a:pPr marL="685800" lvl="1" indent="-342900" defTabSz="914400">
              <a:lnSpc>
                <a:spcPct val="100000"/>
              </a:lnSpc>
              <a:spcBef>
                <a:spcPts val="0"/>
              </a:spcBef>
            </a:pPr>
            <a:r>
              <a:rPr lang="en-US" sz="2000">
                <a:solidFill>
                  <a:srgbClr val="1B1E29"/>
                </a:solidFill>
                <a:latin typeface="Source Sans Pro"/>
                <a:ea typeface="Source Sans Pro"/>
              </a:rPr>
              <a:t>July</a:t>
            </a:r>
            <a:r>
              <a:rPr lang="en-US" sz="2000">
                <a:latin typeface="Source Sans Pro"/>
                <a:ea typeface="Source Sans Pro"/>
              </a:rPr>
              <a:t> 15 – 19, 2024</a:t>
            </a:r>
            <a:endParaRPr lang="en-US"/>
          </a:p>
          <a:p>
            <a:pPr marL="342900" indent="-342900" defTabSz="914400">
              <a:lnSpc>
                <a:spcPct val="100000"/>
              </a:lnSpc>
              <a:spcBef>
                <a:spcPts val="0"/>
              </a:spcBef>
            </a:pPr>
            <a:r>
              <a:rPr lang="en-US" sz="2200">
                <a:latin typeface="Source Sans Pro"/>
                <a:ea typeface="Source Sans Pro"/>
                <a:hlinkClick r:id="rId3"/>
              </a:rPr>
              <a:t>MN Small Business Lenders Conference</a:t>
            </a:r>
            <a:endParaRPr lang="en-US" sz="2200"/>
          </a:p>
          <a:p>
            <a:pPr marL="685800" lvl="1" indent="-342900" defTabSz="914400">
              <a:lnSpc>
                <a:spcPct val="100000"/>
              </a:lnSpc>
              <a:spcBef>
                <a:spcPts val="0"/>
              </a:spcBef>
            </a:pPr>
            <a:r>
              <a:rPr lang="en-US" sz="2000">
                <a:latin typeface="Source Sans Pro"/>
                <a:ea typeface="Source Sans Pro"/>
              </a:rPr>
              <a:t>September 12, 2024</a:t>
            </a:r>
          </a:p>
          <a:p>
            <a:pPr marL="342900" indent="-342900" defTabSz="914400">
              <a:lnSpc>
                <a:spcPct val="100000"/>
              </a:lnSpc>
              <a:spcBef>
                <a:spcPts val="0"/>
              </a:spcBef>
            </a:pPr>
            <a:r>
              <a:rPr lang="en-US" sz="2200">
                <a:solidFill>
                  <a:srgbClr val="1B1E29"/>
                </a:solidFill>
                <a:latin typeface="Source Sans Pro"/>
                <a:ea typeface="Source Sans Pro"/>
                <a:cs typeface="Segoe UI"/>
                <a:hlinkClick r:id="rId4"/>
              </a:rPr>
              <a:t>MN Banker's Association (MBA) 2024 SBA Lending Workshops</a:t>
            </a:r>
            <a:endParaRPr lang="en-US" sz="2200"/>
          </a:p>
          <a:p>
            <a:pPr marL="342900" indent="-342900" defTabSz="914400">
              <a:lnSpc>
                <a:spcPct val="100000"/>
              </a:lnSpc>
              <a:spcBef>
                <a:spcPts val="0"/>
              </a:spcBef>
            </a:pPr>
            <a:r>
              <a:rPr lang="en-US" sz="2200">
                <a:latin typeface="Source Sans Pro"/>
                <a:ea typeface="Source Sans Pro"/>
              </a:rPr>
              <a:t>Region 5 Leadership Retreat</a:t>
            </a:r>
            <a:endParaRPr lang="en-US" sz="2200"/>
          </a:p>
          <a:p>
            <a:pPr marL="342900" indent="-342900" defTabSz="914400">
              <a:lnSpc>
                <a:spcPct val="100000"/>
              </a:lnSpc>
              <a:spcBef>
                <a:spcPts val="0"/>
              </a:spcBef>
            </a:pPr>
            <a:r>
              <a:rPr lang="en-US" sz="2200">
                <a:solidFill>
                  <a:srgbClr val="000000"/>
                </a:solidFill>
                <a:latin typeface="Source Sans Pro"/>
                <a:ea typeface="Source Sans Pro"/>
                <a:cs typeface="Times New Roman"/>
              </a:rPr>
              <a:t>Increasing Access to Affordable Small Dollar Lending in Minnesota</a:t>
            </a:r>
            <a:endParaRPr lang="en-US" sz="2200">
              <a:solidFill>
                <a:srgbClr val="000000"/>
              </a:solidFill>
              <a:latin typeface="Source Sans Pro"/>
              <a:cs typeface="Times New Roman"/>
            </a:endParaRPr>
          </a:p>
          <a:p>
            <a:pPr marL="685800" lvl="1" indent="-342900" defTabSz="914400">
              <a:lnSpc>
                <a:spcPct val="100000"/>
              </a:lnSpc>
              <a:spcBef>
                <a:spcPts val="0"/>
              </a:spcBef>
            </a:pPr>
            <a:r>
              <a:rPr lang="en-US" sz="2000">
                <a:solidFill>
                  <a:srgbClr val="000000"/>
                </a:solidFill>
                <a:latin typeface="Source Sans Pro"/>
                <a:ea typeface="Source Sans Pro"/>
                <a:cs typeface="Times New Roman"/>
              </a:rPr>
              <a:t>In partnership with FDIC, OCC, Minneapolis Federal Reserve Bank</a:t>
            </a:r>
          </a:p>
          <a:p>
            <a:pPr marL="342900" indent="-342900" defTabSz="914400">
              <a:lnSpc>
                <a:spcPct val="100000"/>
              </a:lnSpc>
              <a:spcBef>
                <a:spcPts val="0"/>
              </a:spcBef>
            </a:pPr>
            <a:endParaRPr lang="en-US" sz="2200">
              <a:latin typeface="Source Sans Pro"/>
              <a:ea typeface="Source Sans Pro"/>
            </a:endParaRPr>
          </a:p>
          <a:p>
            <a:pPr marL="0" indent="0" defTabSz="914400">
              <a:lnSpc>
                <a:spcPct val="100000"/>
              </a:lnSpc>
              <a:spcBef>
                <a:spcPts val="0"/>
              </a:spcBef>
              <a:buNone/>
            </a:pPr>
            <a:r>
              <a:rPr lang="en-US" sz="2200" b="1">
                <a:latin typeface="Source Sans Pro"/>
                <a:ea typeface="Source Sans Pro"/>
              </a:rPr>
              <a:t>Potential Collaborations:</a:t>
            </a:r>
            <a:endParaRPr lang="en-US" sz="2200" b="1"/>
          </a:p>
          <a:p>
            <a:pPr marL="170815" indent="-170815" defTabSz="914400">
              <a:lnSpc>
                <a:spcPct val="100000"/>
              </a:lnSpc>
              <a:spcBef>
                <a:spcPts val="0"/>
              </a:spcBef>
            </a:pPr>
            <a:r>
              <a:rPr lang="en-US" sz="2200">
                <a:latin typeface="Source Sans Pro"/>
                <a:ea typeface="Source Sans Pro"/>
              </a:rPr>
              <a:t>Training on Legacy Planning and SBA Loans</a:t>
            </a:r>
            <a:endParaRPr lang="en-US" sz="2200"/>
          </a:p>
          <a:p>
            <a:pPr marL="170815" indent="-170815" defTabSz="914400">
              <a:lnSpc>
                <a:spcPct val="100000"/>
              </a:lnSpc>
              <a:spcBef>
                <a:spcPts val="0"/>
              </a:spcBef>
            </a:pPr>
            <a:r>
              <a:rPr lang="en-US" sz="2200">
                <a:latin typeface="Source Sans Pro"/>
                <a:ea typeface="Source Sans Pro"/>
              </a:rPr>
              <a:t>SBDC Client Success Stories</a:t>
            </a:r>
            <a:endParaRPr lang="en-US" sz="2200"/>
          </a:p>
          <a:p>
            <a:pPr marL="342900" indent="-342900" defTabSz="914400">
              <a:lnSpc>
                <a:spcPct val="100000"/>
              </a:lnSpc>
              <a:spcBef>
                <a:spcPts val="0"/>
              </a:spcBef>
            </a:pPr>
            <a:endParaRPr lang="en-US" sz="2200"/>
          </a:p>
          <a:p>
            <a:pPr marL="342900" indent="-342900" defTabSz="914400">
              <a:lnSpc>
                <a:spcPct val="100000"/>
              </a:lnSpc>
              <a:spcBef>
                <a:spcPts val="0"/>
              </a:spcBef>
            </a:pPr>
            <a:endParaRPr lang="en-US" sz="2400"/>
          </a:p>
          <a:p>
            <a:pPr marL="0" indent="0" defTabSz="914400">
              <a:lnSpc>
                <a:spcPct val="100000"/>
              </a:lnSpc>
              <a:spcBef>
                <a:spcPts val="0"/>
              </a:spcBef>
              <a:buNone/>
            </a:pPr>
            <a:endParaRPr lang="en-US" sz="2400"/>
          </a:p>
        </p:txBody>
      </p:sp>
    </p:spTree>
    <p:extLst>
      <p:ext uri="{BB962C8B-B14F-4D97-AF65-F5344CB8AC3E}">
        <p14:creationId xmlns:p14="http://schemas.microsoft.com/office/powerpoint/2010/main" val="1497510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SBA MINNESOTA STAFF CONTACTS</a:t>
            </a:r>
          </a:p>
        </p:txBody>
      </p:sp>
      <p:sp>
        <p:nvSpPr>
          <p:cNvPr id="3" name="Slide Number Placeholder 2"/>
          <p:cNvSpPr>
            <a:spLocks noGrp="1"/>
          </p:cNvSpPr>
          <p:nvPr>
            <p:ph type="sldNum" sz="quarter" idx="12"/>
          </p:nvPr>
        </p:nvSpPr>
        <p:spPr/>
        <p:txBody>
          <a:bodyPr/>
          <a:lstStyle/>
          <a:p>
            <a:fld id="{B1AB44B9-F1EC-4F4B-88D4-413245C9CD3E}" type="slidenum">
              <a:rPr lang="en-US" smtClean="0"/>
              <a:t>33</a:t>
            </a:fld>
            <a:endParaRPr lang="en-US"/>
          </a:p>
        </p:txBody>
      </p:sp>
      <p:sp>
        <p:nvSpPr>
          <p:cNvPr id="4" name="TextBox 3"/>
          <p:cNvSpPr txBox="1"/>
          <p:nvPr/>
        </p:nvSpPr>
        <p:spPr>
          <a:xfrm>
            <a:off x="457200" y="1370886"/>
            <a:ext cx="5724525" cy="3170099"/>
          </a:xfrm>
          <a:prstGeom prst="rect">
            <a:avLst/>
          </a:prstGeom>
          <a:noFill/>
        </p:spPr>
        <p:txBody>
          <a:bodyPr wrap="square" rtlCol="0">
            <a:spAutoFit/>
          </a:bodyPr>
          <a:lstStyle/>
          <a:p>
            <a:pPr algn="just"/>
            <a:r>
              <a:rPr lang="en-US" sz="2000" b="1">
                <a:latin typeface="Source Sans Pro" panose="020B0503030403020204" pitchFamily="34" charset="0"/>
                <a:ea typeface="Source Sans Pro" panose="020B0503030403020204" pitchFamily="34" charset="0"/>
              </a:rPr>
              <a:t>General Questions and Help: </a:t>
            </a:r>
          </a:p>
          <a:p>
            <a:pPr algn="just"/>
            <a:r>
              <a:rPr lang="en-US" sz="2000">
                <a:latin typeface="Source Sans Pro" panose="020B0503030403020204" pitchFamily="34" charset="0"/>
                <a:ea typeface="Source Sans Pro" panose="020B0503030403020204" pitchFamily="34" charset="0"/>
                <a:hlinkClick r:id="rId2"/>
              </a:rPr>
              <a:t>Minnesota@sba.gov</a:t>
            </a:r>
            <a:r>
              <a:rPr lang="en-US" sz="2000">
                <a:latin typeface="Source Sans Pro" panose="020B0503030403020204" pitchFamily="34" charset="0"/>
                <a:ea typeface="Source Sans Pro" panose="020B0503030403020204" pitchFamily="34" charset="0"/>
              </a:rPr>
              <a:t> </a:t>
            </a:r>
          </a:p>
          <a:p>
            <a:pPr algn="just"/>
            <a:endParaRPr lang="en-US" sz="2000" b="1">
              <a:latin typeface="Source Sans Pro" panose="020B0503030403020204" pitchFamily="34" charset="0"/>
              <a:ea typeface="Source Sans Pro" panose="020B0503030403020204" pitchFamily="34" charset="0"/>
            </a:endParaRPr>
          </a:p>
          <a:p>
            <a:pPr algn="just"/>
            <a:r>
              <a:rPr lang="en-US" sz="2000" b="1">
                <a:latin typeface="Source Sans Pro" panose="020B0503030403020204" pitchFamily="34" charset="0"/>
                <a:ea typeface="Source Sans Pro" panose="020B0503030403020204" pitchFamily="34" charset="0"/>
              </a:rPr>
              <a:t>Follow on Twitter.com &amp; LinkedIn: </a:t>
            </a:r>
          </a:p>
          <a:p>
            <a:pPr algn="just"/>
            <a:r>
              <a:rPr lang="en-US" sz="2000" i="1">
                <a:latin typeface="Source Sans Pro" panose="020B0503030403020204" pitchFamily="34" charset="0"/>
                <a:ea typeface="Source Sans Pro" panose="020B0503030403020204" pitchFamily="34" charset="0"/>
              </a:rPr>
              <a:t>@SBA_Minnesota  </a:t>
            </a:r>
          </a:p>
          <a:p>
            <a:pPr algn="just"/>
            <a:endParaRPr lang="en-US" sz="2000" i="1">
              <a:latin typeface="Source Sans Pro" panose="020B0503030403020204" pitchFamily="34" charset="0"/>
              <a:ea typeface="Source Sans Pro" panose="020B0503030403020204" pitchFamily="34" charset="0"/>
            </a:endParaRPr>
          </a:p>
          <a:p>
            <a:pPr algn="just"/>
            <a:r>
              <a:rPr lang="en-US" sz="2000" i="1">
                <a:latin typeface="Source Sans Pro" panose="020B0503030403020204" pitchFamily="34" charset="0"/>
                <a:ea typeface="Source Sans Pro" panose="020B0503030403020204" pitchFamily="34" charset="0"/>
                <a:hlinkClick r:id="rId3"/>
              </a:rPr>
              <a:t>https://www.linkedin.com/showcase/sbaminnesota/</a:t>
            </a:r>
            <a:r>
              <a:rPr lang="en-US" sz="2000" i="1">
                <a:latin typeface="Source Sans Pro" panose="020B0503030403020204" pitchFamily="34" charset="0"/>
                <a:ea typeface="Source Sans Pro" panose="020B0503030403020204" pitchFamily="34" charset="0"/>
              </a:rPr>
              <a:t> </a:t>
            </a:r>
          </a:p>
          <a:p>
            <a:pPr algn="just"/>
            <a:endParaRPr lang="en-US" sz="2000" i="1">
              <a:latin typeface="Source Sans Pro" panose="020B0503030403020204" pitchFamily="34" charset="0"/>
              <a:ea typeface="Source Sans Pro" panose="020B0503030403020204" pitchFamily="34" charset="0"/>
            </a:endParaRPr>
          </a:p>
          <a:p>
            <a:pPr algn="just"/>
            <a:r>
              <a:rPr lang="en-US" sz="2000" b="1">
                <a:latin typeface="Source Sans Pro" panose="020B0503030403020204" pitchFamily="34" charset="0"/>
                <a:ea typeface="Source Sans Pro" panose="020B0503030403020204" pitchFamily="34" charset="0"/>
              </a:rPr>
              <a:t>District Website</a:t>
            </a:r>
            <a:r>
              <a:rPr lang="en-US" sz="2000" i="1">
                <a:latin typeface="Source Sans Pro" panose="020B0503030403020204" pitchFamily="34" charset="0"/>
                <a:ea typeface="Source Sans Pro" panose="020B0503030403020204" pitchFamily="34" charset="0"/>
              </a:rPr>
              <a:t>: </a:t>
            </a:r>
            <a:r>
              <a:rPr lang="en-US" sz="2000" i="1">
                <a:latin typeface="Source Sans Pro" panose="020B0503030403020204" pitchFamily="34" charset="0"/>
                <a:ea typeface="Source Sans Pro" panose="020B0503030403020204" pitchFamily="34" charset="0"/>
                <a:hlinkClick r:id="rId4"/>
              </a:rPr>
              <a:t>www.sba.gov/mn</a:t>
            </a:r>
            <a:r>
              <a:rPr lang="en-US" sz="2000" i="1">
                <a:latin typeface="Source Sans Pro" panose="020B0503030403020204" pitchFamily="34" charset="0"/>
                <a:ea typeface="Source Sans Pro" panose="020B0503030403020204" pitchFamily="34" charset="0"/>
              </a:rPr>
              <a:t> </a:t>
            </a:r>
          </a:p>
          <a:p>
            <a:pPr algn="just"/>
            <a:endParaRPr lang="en-US" sz="2000" i="1">
              <a:latin typeface="Source Sans Pro" panose="020B0503030403020204" pitchFamily="34" charset="0"/>
              <a:ea typeface="Source Sans Pro" panose="020B0503030403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859" y="1136415"/>
            <a:ext cx="2110022" cy="2296134"/>
          </a:xfrm>
          <a:prstGeom prst="rect">
            <a:avLst/>
          </a:prstGeom>
        </p:spPr>
      </p:pic>
    </p:spTree>
    <p:extLst>
      <p:ext uri="{BB962C8B-B14F-4D97-AF65-F5344CB8AC3E}">
        <p14:creationId xmlns:p14="http://schemas.microsoft.com/office/powerpoint/2010/main" val="425733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456743-A803-4B4E-AEEF-308FFAB66F19}"/>
              </a:ext>
            </a:extLst>
          </p:cNvPr>
          <p:cNvSpPr>
            <a:spLocks noGrp="1"/>
          </p:cNvSpPr>
          <p:nvPr>
            <p:ph type="sldNum" sz="quarter" idx="12"/>
          </p:nvPr>
        </p:nvSpPr>
        <p:spPr/>
        <p:txBody>
          <a:bodyPr/>
          <a:lstStyle/>
          <a:p>
            <a:fld id="{B1AB44B9-F1EC-4F4B-88D4-413245C9CD3E}" type="slidenum">
              <a:rPr lang="en-US" smtClean="0"/>
              <a:t>4</a:t>
            </a:fld>
            <a:endParaRPr lang="en-US"/>
          </a:p>
        </p:txBody>
      </p:sp>
      <p:sp>
        <p:nvSpPr>
          <p:cNvPr id="4" name="Title 1">
            <a:extLst>
              <a:ext uri="{FF2B5EF4-FFF2-40B4-BE49-F238E27FC236}">
                <a16:creationId xmlns:a16="http://schemas.microsoft.com/office/drawing/2014/main" id="{1FDD74D6-935B-4EA7-99A1-B8438C6E2D1B}"/>
              </a:ext>
            </a:extLst>
          </p:cNvPr>
          <p:cNvSpPr>
            <a:spLocks noGrp="1"/>
          </p:cNvSpPr>
          <p:nvPr>
            <p:ph type="title"/>
          </p:nvPr>
        </p:nvSpPr>
        <p:spPr>
          <a:xfrm>
            <a:off x="628650" y="366713"/>
            <a:ext cx="7886700" cy="1160462"/>
          </a:xfrm>
        </p:spPr>
        <p:txBody>
          <a:bodyPr/>
          <a:lstStyle/>
          <a:p>
            <a:r>
              <a:rPr lang="en-US">
                <a:latin typeface="Source Sans Pro"/>
                <a:ea typeface="Source Sans Pro"/>
              </a:rPr>
              <a:t>SBA Minnesota District Office Local Highlights</a:t>
            </a:r>
          </a:p>
        </p:txBody>
      </p:sp>
      <p:sp>
        <p:nvSpPr>
          <p:cNvPr id="8" name="Rectangle 7">
            <a:extLst>
              <a:ext uri="{FF2B5EF4-FFF2-40B4-BE49-F238E27FC236}">
                <a16:creationId xmlns:a16="http://schemas.microsoft.com/office/drawing/2014/main" id="{FDA44A78-95F6-45C0-9951-A12CB08182D0}"/>
              </a:ext>
            </a:extLst>
          </p:cNvPr>
          <p:cNvSpPr/>
          <p:nvPr/>
        </p:nvSpPr>
        <p:spPr>
          <a:xfrm>
            <a:off x="395679" y="968497"/>
            <a:ext cx="3865856" cy="53883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12550" tIns="22860" rIns="128016" bIns="22860" numCol="1" spcCol="1270" anchor="t" anchorCtr="0">
            <a:noAutofit/>
          </a:bodyPr>
          <a:lstStyle/>
          <a:p>
            <a:pPr marL="0" lvl="1" defTabSz="800100">
              <a:spcBef>
                <a:spcPct val="0"/>
              </a:spcBef>
              <a:spcAft>
                <a:spcPct val="20000"/>
              </a:spcAft>
            </a:pPr>
            <a:r>
              <a:rPr lang="en-US">
                <a:latin typeface="Source Sans Pro"/>
                <a:ea typeface="Source Sans Pro"/>
              </a:rPr>
              <a:t>Hosted </a:t>
            </a:r>
            <a:r>
              <a:rPr lang="en-US" b="1">
                <a:latin typeface="Source Sans Pro"/>
                <a:ea typeface="Source Sans Pro"/>
              </a:rPr>
              <a:t>43 events</a:t>
            </a:r>
            <a:r>
              <a:rPr lang="en-US">
                <a:latin typeface="Source Sans Pro"/>
                <a:ea typeface="Source Sans Pro"/>
              </a:rPr>
              <a:t>, with over </a:t>
            </a:r>
            <a:r>
              <a:rPr lang="en-US" b="1">
                <a:latin typeface="Source Sans Pro"/>
                <a:ea typeface="Source Sans Pro"/>
              </a:rPr>
              <a:t>1,400 attendees. A few highlights include:</a:t>
            </a:r>
            <a:endParaRPr lang="en-US" sz="1600" b="1">
              <a:solidFill>
                <a:srgbClr val="1B1E29"/>
              </a:solidFill>
              <a:latin typeface="Source Sans Pro"/>
              <a:ea typeface="Source Sans Pro"/>
              <a:cs typeface="Calibri"/>
            </a:endParaRPr>
          </a:p>
          <a:p>
            <a:pPr marL="0" lvl="1" defTabSz="800100">
              <a:spcBef>
                <a:spcPct val="0"/>
              </a:spcBef>
              <a:spcAft>
                <a:spcPct val="20000"/>
              </a:spcAft>
            </a:pPr>
            <a:endParaRPr lang="en-US" b="1">
              <a:solidFill>
                <a:srgbClr val="1B1E29"/>
              </a:solidFill>
              <a:latin typeface="Source Sans Pro"/>
              <a:ea typeface="Source Sans Pro"/>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THRIVE Emerging Leaders Cohort</a:t>
            </a:r>
            <a:endParaRPr lang="en-US">
              <a:latin typeface="Source Sans Pro"/>
              <a:ea typeface="Source Sans Pro"/>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Veterans Related Trainings - Boots to Business Reboots</a:t>
            </a:r>
            <a:endParaRPr lang="en-US">
              <a:latin typeface="Source Sans Pro"/>
              <a:ea typeface="Source Sans Pro"/>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FDIC </a:t>
            </a:r>
            <a:r>
              <a:rPr lang="en-US" err="1">
                <a:solidFill>
                  <a:srgbClr val="000000"/>
                </a:solidFill>
                <a:latin typeface="Source Sans Pro"/>
                <a:ea typeface="Source Sans Pro"/>
                <a:cs typeface="Calibri"/>
              </a:rPr>
              <a:t>MoneySmart</a:t>
            </a:r>
            <a:r>
              <a:rPr lang="en-US">
                <a:solidFill>
                  <a:srgbClr val="000000"/>
                </a:solidFill>
                <a:latin typeface="Source Sans Pro"/>
                <a:ea typeface="Source Sans Pro"/>
                <a:cs typeface="Calibri"/>
              </a:rPr>
              <a:t> for Small Businesses (Financial Literacy)</a:t>
            </a:r>
            <a:endParaRPr lang="en-US">
              <a:latin typeface="Source Sans Pro"/>
              <a:ea typeface="Source Sans Pro"/>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IP Basics with USPTO and SBDC</a:t>
            </a:r>
            <a:endParaRPr lang="en-US">
              <a:latin typeface="Source Sans Pro"/>
              <a:ea typeface="Source Sans Pro"/>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Small Business Saturday collaboration with BBB </a:t>
            </a: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Resource Partner Quarterly's </a:t>
            </a:r>
            <a:endParaRPr lang="en-US">
              <a:solidFill>
                <a:srgbClr val="000000"/>
              </a:solidFill>
              <a:latin typeface="Source Sans Pro" panose="020B0503030403020204" pitchFamily="34" charset="0"/>
              <a:ea typeface="Source Sans Pro" panose="020B0503030403020204" pitchFamily="34" charset="0"/>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SADBOC Procurement Fair</a:t>
            </a:r>
            <a:endParaRPr lang="en-US">
              <a:solidFill>
                <a:srgbClr val="000000"/>
              </a:solidFill>
              <a:latin typeface="Source Sans Pro" panose="020B0503030403020204" pitchFamily="34" charset="0"/>
              <a:ea typeface="Source Sans Pro" panose="020B0503030403020204" pitchFamily="34" charset="0"/>
              <a:cs typeface="Calibri"/>
            </a:endParaRPr>
          </a:p>
          <a:p>
            <a:pPr marL="285750" lvl="1" indent="-285750" defTabSz="800100">
              <a:spcBef>
                <a:spcPct val="0"/>
              </a:spcBef>
              <a:spcAft>
                <a:spcPct val="20000"/>
              </a:spcAft>
              <a:buFont typeface="Arial"/>
              <a:buChar char="•"/>
            </a:pPr>
            <a:r>
              <a:rPr lang="en-US">
                <a:solidFill>
                  <a:srgbClr val="000000"/>
                </a:solidFill>
                <a:latin typeface="Source Sans Pro"/>
                <a:ea typeface="Source Sans Pro"/>
                <a:cs typeface="Calibri"/>
              </a:rPr>
              <a:t>Increased engagement with Black and AAPI communities </a:t>
            </a:r>
            <a:endParaRPr lang="en-US">
              <a:solidFill>
                <a:srgbClr val="000000"/>
              </a:solidFill>
              <a:latin typeface="Source Sans Pro" panose="020B0503030403020204" pitchFamily="34" charset="0"/>
              <a:ea typeface="Source Sans Pro" panose="020B0503030403020204" pitchFamily="34" charset="0"/>
              <a:cs typeface="Calibri"/>
            </a:endParaRPr>
          </a:p>
          <a:p>
            <a:pPr marL="342900" lvl="1" indent="-342900" defTabSz="800100">
              <a:spcBef>
                <a:spcPct val="0"/>
              </a:spcBef>
              <a:spcAft>
                <a:spcPct val="20000"/>
              </a:spcAft>
              <a:buFont typeface="Arial" panose="020B0604020202020204" pitchFamily="34" charset="0"/>
              <a:buChar char="•"/>
            </a:pPr>
            <a:endParaRPr lang="en-US" sz="1600">
              <a:latin typeface="Source Sans Pro" panose="020B0503030403020204" pitchFamily="34" charset="0"/>
              <a:ea typeface="Source Sans Pro" panose="020B0503030403020204" pitchFamily="34" charset="0"/>
            </a:endParaRPr>
          </a:p>
          <a:p>
            <a:pPr marL="800100" lvl="2" indent="-342900" defTabSz="800100">
              <a:spcBef>
                <a:spcPct val="0"/>
              </a:spcBef>
              <a:spcAft>
                <a:spcPct val="20000"/>
              </a:spcAft>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0" lvl="1" defTabSz="800100">
              <a:lnSpc>
                <a:spcPct val="150000"/>
              </a:lnSpc>
              <a:spcBef>
                <a:spcPct val="0"/>
              </a:spcBef>
              <a:spcAft>
                <a:spcPct val="20000"/>
              </a:spcAft>
            </a:pPr>
            <a:endParaRPr lang="en-US">
              <a:latin typeface="Source Sans Pro" panose="020B0503030403020204" pitchFamily="34" charset="0"/>
              <a:ea typeface="Source Sans Pro" panose="020B0503030403020204" pitchFamily="34" charset="0"/>
            </a:endParaRPr>
          </a:p>
          <a:p>
            <a:pPr marL="342900" lvl="1" indent="-342900" defTabSz="800100">
              <a:lnSpc>
                <a:spcPct val="150000"/>
              </a:lnSpc>
              <a:spcBef>
                <a:spcPct val="0"/>
              </a:spcBef>
              <a:spcAft>
                <a:spcPct val="20000"/>
              </a:spcAft>
              <a:buFont typeface="Arial" panose="020B0604020202020204" pitchFamily="34" charset="0"/>
              <a:buChar char="•"/>
            </a:pPr>
            <a:endParaRPr lang="en-US">
              <a:latin typeface="Source Sans Pro" panose="020B0503030403020204" pitchFamily="34" charset="0"/>
              <a:ea typeface="Source Sans Pro" panose="020B0503030403020204" pitchFamily="34" charset="0"/>
            </a:endParaRPr>
          </a:p>
          <a:p>
            <a:pPr marL="342900" lvl="1" indent="-342900" defTabSz="800100">
              <a:lnSpc>
                <a:spcPct val="150000"/>
              </a:lnSpc>
              <a:spcBef>
                <a:spcPct val="0"/>
              </a:spcBef>
              <a:spcAft>
                <a:spcPct val="20000"/>
              </a:spcAft>
              <a:buFont typeface="Arial" panose="020B0604020202020204" pitchFamily="34" charset="0"/>
              <a:buChar char="•"/>
            </a:pPr>
            <a:endParaRPr lang="en-US" sz="2000">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B6BA0219-7099-B4A6-7EBA-1650C9A05BBB}"/>
              </a:ext>
            </a:extLst>
          </p:cNvPr>
          <p:cNvPicPr>
            <a:picLocks noChangeAspect="1"/>
          </p:cNvPicPr>
          <p:nvPr/>
        </p:nvPicPr>
        <p:blipFill rotWithShape="1">
          <a:blip r:embed="rId3"/>
          <a:srcRect l="21297" t="-42" r="24432" b="7580"/>
          <a:stretch/>
        </p:blipFill>
        <p:spPr>
          <a:xfrm>
            <a:off x="4383088" y="1011974"/>
            <a:ext cx="4250869" cy="5358099"/>
          </a:xfrm>
          <a:prstGeom prst="rect">
            <a:avLst/>
          </a:prstGeom>
        </p:spPr>
      </p:pic>
    </p:spTree>
    <p:extLst>
      <p:ext uri="{BB962C8B-B14F-4D97-AF65-F5344CB8AC3E}">
        <p14:creationId xmlns:p14="http://schemas.microsoft.com/office/powerpoint/2010/main" val="369351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BA56C-1597-823D-733F-9256FECA5C98}"/>
              </a:ext>
            </a:extLst>
          </p:cNvPr>
          <p:cNvSpPr>
            <a:spLocks noGrp="1"/>
          </p:cNvSpPr>
          <p:nvPr>
            <p:ph type="sldNum" sz="quarter" idx="12"/>
          </p:nvPr>
        </p:nvSpPr>
        <p:spPr/>
        <p:txBody>
          <a:bodyPr/>
          <a:lstStyle/>
          <a:p>
            <a:fld id="{B1AB44B9-F1EC-4F4B-88D4-413245C9CD3E}" type="slidenum">
              <a:rPr lang="en-US" smtClean="0"/>
              <a:t>5</a:t>
            </a:fld>
            <a:endParaRPr lang="en-US"/>
          </a:p>
        </p:txBody>
      </p:sp>
      <p:sp>
        <p:nvSpPr>
          <p:cNvPr id="10" name="Title 1">
            <a:extLst>
              <a:ext uri="{FF2B5EF4-FFF2-40B4-BE49-F238E27FC236}">
                <a16:creationId xmlns:a16="http://schemas.microsoft.com/office/drawing/2014/main" id="{2B22DC15-177A-8791-5AD9-BFF8BB5D5A14}"/>
              </a:ext>
            </a:extLst>
          </p:cNvPr>
          <p:cNvSpPr>
            <a:spLocks noGrp="1"/>
          </p:cNvSpPr>
          <p:nvPr>
            <p:ph type="title"/>
          </p:nvPr>
        </p:nvSpPr>
        <p:spPr>
          <a:xfrm>
            <a:off x="628650" y="366713"/>
            <a:ext cx="7886700" cy="512762"/>
          </a:xfrm>
        </p:spPr>
        <p:txBody>
          <a:bodyPr>
            <a:normAutofit/>
          </a:bodyPr>
          <a:lstStyle/>
          <a:p>
            <a:r>
              <a:rPr lang="en-US">
                <a:latin typeface="Source Sans Pro"/>
                <a:ea typeface="Source Sans Pro"/>
              </a:rPr>
              <a:t>SBDC Client Honored for SBA's MN Legacy Award</a:t>
            </a:r>
          </a:p>
        </p:txBody>
      </p:sp>
      <p:sp>
        <p:nvSpPr>
          <p:cNvPr id="13" name="TextBox 12">
            <a:extLst>
              <a:ext uri="{FF2B5EF4-FFF2-40B4-BE49-F238E27FC236}">
                <a16:creationId xmlns:a16="http://schemas.microsoft.com/office/drawing/2014/main" id="{24D8D1A8-50B6-69C1-BBF6-4BD7A52D8C95}"/>
              </a:ext>
            </a:extLst>
          </p:cNvPr>
          <p:cNvSpPr txBox="1"/>
          <p:nvPr/>
        </p:nvSpPr>
        <p:spPr>
          <a:xfrm>
            <a:off x="268590" y="1094619"/>
            <a:ext cx="4023178" cy="5278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Source Sans Pro"/>
                <a:ea typeface="Source Sans Pro"/>
                <a:cs typeface="Calibri"/>
              </a:rPr>
              <a:t>The Minnesota District Office celebrated the SBA's 70th Anniversary by honoring Angie's BOOMCHICKAPOP as the state's legacy business.</a:t>
            </a:r>
          </a:p>
          <a:p>
            <a:endParaRPr lang="en-US">
              <a:latin typeface="Source Sans Pro"/>
              <a:ea typeface="Source Sans Pro"/>
              <a:cs typeface="Calibri"/>
            </a:endParaRPr>
          </a:p>
          <a:p>
            <a:r>
              <a:rPr lang="en-US">
                <a:latin typeface="Source Sans Pro"/>
                <a:ea typeface="+mn-lt"/>
                <a:cs typeface="+mn-lt"/>
              </a:rPr>
              <a:t>Starting Angie's BOOMCHICKAPOP in their garage, Angie and Dan Bastian worked closely with their local SBDC from 2005 – 2012. They utilized SBA backed financing for a factory build-out enabling them to grow. During their time as owners, the Bastian's employed nearly 300 people. In October 2017, Angie's BOOMCHICKAPOP was acquired by Conagra Brands.</a:t>
            </a:r>
            <a:endParaRPr lang="en-US">
              <a:solidFill>
                <a:srgbClr val="000000"/>
              </a:solidFill>
              <a:latin typeface="Source Sans Pro"/>
              <a:ea typeface="+mn-lt"/>
              <a:cs typeface="+mn-lt"/>
            </a:endParaRPr>
          </a:p>
          <a:p>
            <a:endParaRPr lang="en-US" b="1">
              <a:latin typeface="Source Sans Pro"/>
              <a:ea typeface="Source Sans Pro"/>
              <a:cs typeface="Calibri"/>
            </a:endParaRPr>
          </a:p>
          <a:p>
            <a:endParaRPr lang="en-US" sz="1300">
              <a:latin typeface="Segoe UI"/>
              <a:ea typeface="Source Sans Pro"/>
              <a:cs typeface="Segoe UI"/>
            </a:endParaRPr>
          </a:p>
        </p:txBody>
      </p:sp>
      <p:pic>
        <p:nvPicPr>
          <p:cNvPr id="17" name="Picture 16">
            <a:extLst>
              <a:ext uri="{FF2B5EF4-FFF2-40B4-BE49-F238E27FC236}">
                <a16:creationId xmlns:a16="http://schemas.microsoft.com/office/drawing/2014/main" id="{B367ADBD-92C8-78F5-4CCA-8E43FD806115}"/>
              </a:ext>
            </a:extLst>
          </p:cNvPr>
          <p:cNvPicPr>
            <a:picLocks noChangeAspect="1"/>
          </p:cNvPicPr>
          <p:nvPr/>
        </p:nvPicPr>
        <p:blipFill>
          <a:blip r:embed="rId2"/>
          <a:stretch>
            <a:fillRect/>
          </a:stretch>
        </p:blipFill>
        <p:spPr>
          <a:xfrm>
            <a:off x="4570185" y="945243"/>
            <a:ext cx="4258129" cy="2790371"/>
          </a:xfrm>
          <a:prstGeom prst="rect">
            <a:avLst/>
          </a:prstGeom>
        </p:spPr>
      </p:pic>
      <p:pic>
        <p:nvPicPr>
          <p:cNvPr id="21" name="Picture 20">
            <a:extLst>
              <a:ext uri="{FF2B5EF4-FFF2-40B4-BE49-F238E27FC236}">
                <a16:creationId xmlns:a16="http://schemas.microsoft.com/office/drawing/2014/main" id="{A7E5BA6F-8442-0C5F-72EC-2F8880CEC920}"/>
              </a:ext>
            </a:extLst>
          </p:cNvPr>
          <p:cNvPicPr>
            <a:picLocks noChangeAspect="1"/>
          </p:cNvPicPr>
          <p:nvPr/>
        </p:nvPicPr>
        <p:blipFill>
          <a:blip r:embed="rId3"/>
          <a:stretch>
            <a:fillRect/>
          </a:stretch>
        </p:blipFill>
        <p:spPr>
          <a:xfrm>
            <a:off x="4570186" y="3739243"/>
            <a:ext cx="4258128" cy="2781299"/>
          </a:xfrm>
          <a:prstGeom prst="rect">
            <a:avLst/>
          </a:prstGeom>
        </p:spPr>
      </p:pic>
    </p:spTree>
    <p:extLst>
      <p:ext uri="{BB962C8B-B14F-4D97-AF65-F5344CB8AC3E}">
        <p14:creationId xmlns:p14="http://schemas.microsoft.com/office/powerpoint/2010/main" val="59758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249590-1ECC-92D5-CC3D-348C690EDE7B}"/>
              </a:ext>
            </a:extLst>
          </p:cNvPr>
          <p:cNvSpPr>
            <a:spLocks noGrp="1"/>
          </p:cNvSpPr>
          <p:nvPr>
            <p:ph type="sldNum" sz="quarter" idx="12"/>
          </p:nvPr>
        </p:nvSpPr>
        <p:spPr/>
        <p:txBody>
          <a:bodyPr/>
          <a:lstStyle/>
          <a:p>
            <a:fld id="{B1AB44B9-F1EC-4F4B-88D4-413245C9CD3E}" type="slidenum">
              <a:rPr lang="en-US" smtClean="0"/>
              <a:t>6</a:t>
            </a:fld>
            <a:endParaRPr lang="en-US"/>
          </a:p>
        </p:txBody>
      </p:sp>
      <p:pic>
        <p:nvPicPr>
          <p:cNvPr id="4" name="Picture 3">
            <a:extLst>
              <a:ext uri="{FF2B5EF4-FFF2-40B4-BE49-F238E27FC236}">
                <a16:creationId xmlns:a16="http://schemas.microsoft.com/office/drawing/2014/main" id="{04F3CFCD-0BF3-4344-C73A-779B78B39282}"/>
              </a:ext>
            </a:extLst>
          </p:cNvPr>
          <p:cNvPicPr>
            <a:picLocks noChangeAspect="1"/>
          </p:cNvPicPr>
          <p:nvPr/>
        </p:nvPicPr>
        <p:blipFill rotWithShape="1">
          <a:blip r:embed="rId2"/>
          <a:srcRect l="1229" t="8748" r="7374" b="452"/>
          <a:stretch/>
        </p:blipFill>
        <p:spPr>
          <a:xfrm>
            <a:off x="676275" y="485325"/>
            <a:ext cx="7782801" cy="5740468"/>
          </a:xfrm>
          <a:prstGeom prst="rect">
            <a:avLst/>
          </a:prstGeom>
        </p:spPr>
      </p:pic>
    </p:spTree>
    <p:extLst>
      <p:ext uri="{BB962C8B-B14F-4D97-AF65-F5344CB8AC3E}">
        <p14:creationId xmlns:p14="http://schemas.microsoft.com/office/powerpoint/2010/main" val="238290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FDC236-6959-3929-29E5-A5307F09E90B}"/>
              </a:ext>
            </a:extLst>
          </p:cNvPr>
          <p:cNvSpPr>
            <a:spLocks noGrp="1"/>
          </p:cNvSpPr>
          <p:nvPr>
            <p:ph type="sldNum" sz="quarter" idx="12"/>
          </p:nvPr>
        </p:nvSpPr>
        <p:spPr/>
        <p:txBody>
          <a:bodyPr/>
          <a:lstStyle/>
          <a:p>
            <a:fld id="{B1AB44B9-F1EC-4F4B-88D4-413245C9CD3E}" type="slidenum">
              <a:rPr lang="en-US" smtClean="0"/>
              <a:t>7</a:t>
            </a:fld>
            <a:endParaRPr lang="en-US"/>
          </a:p>
        </p:txBody>
      </p:sp>
      <p:pic>
        <p:nvPicPr>
          <p:cNvPr id="4" name="Picture 3">
            <a:extLst>
              <a:ext uri="{FF2B5EF4-FFF2-40B4-BE49-F238E27FC236}">
                <a16:creationId xmlns:a16="http://schemas.microsoft.com/office/drawing/2014/main" id="{491FB75F-39B1-0A17-DF69-E924E560CC9C}"/>
              </a:ext>
            </a:extLst>
          </p:cNvPr>
          <p:cNvPicPr>
            <a:picLocks noChangeAspect="1"/>
          </p:cNvPicPr>
          <p:nvPr/>
        </p:nvPicPr>
        <p:blipFill>
          <a:blip r:embed="rId2"/>
          <a:stretch>
            <a:fillRect/>
          </a:stretch>
        </p:blipFill>
        <p:spPr>
          <a:xfrm>
            <a:off x="733425" y="457200"/>
            <a:ext cx="7686675" cy="5762625"/>
          </a:xfrm>
          <a:prstGeom prst="rect">
            <a:avLst/>
          </a:prstGeom>
        </p:spPr>
      </p:pic>
    </p:spTree>
    <p:extLst>
      <p:ext uri="{BB962C8B-B14F-4D97-AF65-F5344CB8AC3E}">
        <p14:creationId xmlns:p14="http://schemas.microsoft.com/office/powerpoint/2010/main" val="72599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9B22-9F90-778B-A661-25F46D4EFC4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889106F-3003-BE20-3551-FC5BF86D0C92}"/>
              </a:ext>
            </a:extLst>
          </p:cNvPr>
          <p:cNvSpPr>
            <a:spLocks noGrp="1"/>
          </p:cNvSpPr>
          <p:nvPr>
            <p:ph type="sldNum" sz="quarter" idx="12"/>
          </p:nvPr>
        </p:nvSpPr>
        <p:spPr/>
        <p:txBody>
          <a:bodyPr/>
          <a:lstStyle/>
          <a:p>
            <a:fld id="{B1AB44B9-F1EC-4F4B-88D4-413245C9CD3E}" type="slidenum">
              <a:rPr lang="en-US" smtClean="0"/>
              <a:t>8</a:t>
            </a:fld>
            <a:endParaRPr lang="en-US"/>
          </a:p>
        </p:txBody>
      </p:sp>
      <p:pic>
        <p:nvPicPr>
          <p:cNvPr id="4" name="Picture 3">
            <a:extLst>
              <a:ext uri="{FF2B5EF4-FFF2-40B4-BE49-F238E27FC236}">
                <a16:creationId xmlns:a16="http://schemas.microsoft.com/office/drawing/2014/main" id="{E9C0826C-3CF8-809D-F272-0A6F2C8AD6A6}"/>
              </a:ext>
            </a:extLst>
          </p:cNvPr>
          <p:cNvPicPr>
            <a:picLocks noChangeAspect="1"/>
          </p:cNvPicPr>
          <p:nvPr/>
        </p:nvPicPr>
        <p:blipFill>
          <a:blip r:embed="rId2"/>
          <a:stretch>
            <a:fillRect/>
          </a:stretch>
        </p:blipFill>
        <p:spPr>
          <a:xfrm>
            <a:off x="864084" y="369934"/>
            <a:ext cx="7112298" cy="6013793"/>
          </a:xfrm>
          <a:prstGeom prst="rect">
            <a:avLst/>
          </a:prstGeom>
        </p:spPr>
      </p:pic>
    </p:spTree>
    <p:extLst>
      <p:ext uri="{BB962C8B-B14F-4D97-AF65-F5344CB8AC3E}">
        <p14:creationId xmlns:p14="http://schemas.microsoft.com/office/powerpoint/2010/main" val="3388491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A644D7-8031-36BE-957F-3B85D92B2D11}"/>
              </a:ext>
            </a:extLst>
          </p:cNvPr>
          <p:cNvSpPr>
            <a:spLocks noGrp="1"/>
          </p:cNvSpPr>
          <p:nvPr>
            <p:ph type="sldNum" sz="quarter" idx="12"/>
          </p:nvPr>
        </p:nvSpPr>
        <p:spPr/>
        <p:txBody>
          <a:bodyPr/>
          <a:lstStyle/>
          <a:p>
            <a:fld id="{B1AB44B9-F1EC-4F4B-88D4-413245C9CD3E}" type="slidenum">
              <a:rPr lang="en-US" smtClean="0"/>
              <a:t>9</a:t>
            </a:fld>
            <a:endParaRPr lang="en-US"/>
          </a:p>
        </p:txBody>
      </p:sp>
      <p:pic>
        <p:nvPicPr>
          <p:cNvPr id="6" name="Picture 5">
            <a:extLst>
              <a:ext uri="{FF2B5EF4-FFF2-40B4-BE49-F238E27FC236}">
                <a16:creationId xmlns:a16="http://schemas.microsoft.com/office/drawing/2014/main" id="{9916F1A1-F81F-DB17-1C43-4B61C4EA9D62}"/>
              </a:ext>
            </a:extLst>
          </p:cNvPr>
          <p:cNvPicPr>
            <a:picLocks noChangeAspect="1"/>
          </p:cNvPicPr>
          <p:nvPr/>
        </p:nvPicPr>
        <p:blipFill>
          <a:blip r:embed="rId2"/>
          <a:stretch>
            <a:fillRect/>
          </a:stretch>
        </p:blipFill>
        <p:spPr>
          <a:xfrm>
            <a:off x="628650" y="514922"/>
            <a:ext cx="7896225" cy="5370957"/>
          </a:xfrm>
          <a:prstGeom prst="rect">
            <a:avLst/>
          </a:prstGeom>
        </p:spPr>
      </p:pic>
    </p:spTree>
    <p:extLst>
      <p:ext uri="{BB962C8B-B14F-4D97-AF65-F5344CB8AC3E}">
        <p14:creationId xmlns:p14="http://schemas.microsoft.com/office/powerpoint/2010/main" val="849824801"/>
      </p:ext>
    </p:extLst>
  </p:cSld>
  <p:clrMapOvr>
    <a:masterClrMapping/>
  </p:clrMapOvr>
</p:sld>
</file>

<file path=ppt/theme/theme1.xml><?xml version="1.0" encoding="utf-8"?>
<a:theme xmlns:a="http://schemas.openxmlformats.org/drawingml/2006/main" name="SBA-Template-4x3">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4C470F77C996468C4FEF6B3DDD71E7" ma:contentTypeVersion="11" ma:contentTypeDescription="Create a new document." ma:contentTypeScope="" ma:versionID="d850868ee3250748640b9344fcdaee97">
  <xsd:schema xmlns:xsd="http://www.w3.org/2001/XMLSchema" xmlns:xs="http://www.w3.org/2001/XMLSchema" xmlns:p="http://schemas.microsoft.com/office/2006/metadata/properties" xmlns:ns3="50fc6a26-a7b3-4603-ab89-cb850f6f989c" xmlns:ns4="8a4e279e-fca2-4095-9956-2f725631ae53" targetNamespace="http://schemas.microsoft.com/office/2006/metadata/properties" ma:root="true" ma:fieldsID="5b24a69b884c0c9c4af90dd7a4544b88" ns3:_="" ns4:_="">
    <xsd:import namespace="50fc6a26-a7b3-4603-ab89-cb850f6f989c"/>
    <xsd:import namespace="8a4e279e-fca2-4095-9956-2f725631ae5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c6a26-a7b3-4603-ab89-cb850f6f98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4e279e-fca2-4095-9956-2f725631ae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B00DA0-421A-45B4-B627-A11A61619807}">
  <ds:schemaRefs>
    <ds:schemaRef ds:uri="50fc6a26-a7b3-4603-ab89-cb850f6f989c"/>
    <ds:schemaRef ds:uri="8a4e279e-fca2-4095-9956-2f725631ae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F679C71-29D5-41E8-AD55-6F5D555EA3DA}">
  <ds:schemaRefs>
    <ds:schemaRef ds:uri="http://schemas.microsoft.com/sharepoint/v3/contenttype/forms"/>
  </ds:schemaRefs>
</ds:datastoreItem>
</file>

<file path=customXml/itemProps3.xml><?xml version="1.0" encoding="utf-8"?>
<ds:datastoreItem xmlns:ds="http://schemas.openxmlformats.org/officeDocument/2006/customXml" ds:itemID="{7D64A1B3-E99D-44F7-A303-BED2F5E96E5E}">
  <ds:schemaRefs>
    <ds:schemaRef ds:uri="50fc6a26-a7b3-4603-ab89-cb850f6f989c"/>
    <ds:schemaRef ds:uri="8a4e279e-fca2-4095-9956-2f725631ae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SBA-Template-4x3</Template>
  <TotalTime>0</TotalTime>
  <Words>2802</Words>
  <Application>Microsoft Office PowerPoint</Application>
  <PresentationFormat>On-screen Show (4:3)</PresentationFormat>
  <Paragraphs>816</Paragraphs>
  <Slides>33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Segoe UI</vt:lpstr>
      <vt:lpstr>Source Sans Pro</vt:lpstr>
      <vt:lpstr>Source Sans Pro Black</vt:lpstr>
      <vt:lpstr>Times New Roman</vt:lpstr>
      <vt:lpstr>SBA-Template-4x3</vt:lpstr>
      <vt:lpstr>PowerPoint Presentation</vt:lpstr>
      <vt:lpstr>Knowledge Exchange Program (KEP) Thursday, May 16th | Fergus Falls, MN</vt:lpstr>
      <vt:lpstr>PowerPoint Presentation</vt:lpstr>
      <vt:lpstr>SBA Minnesota District Office Local Highlights</vt:lpstr>
      <vt:lpstr>SBDC Client Honored for SBA's MN Legacy Award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SBA RESOURCE PARTNERS IN MINNESOTA</vt:lpstr>
      <vt:lpstr>SBA LOAN PROGRAMS IN MINNESOTA</vt:lpstr>
      <vt:lpstr>SBA Minnesota Lending Trends 504 and 7(a) Loans MN vs Nation vs Region 5 - FY23 vs FY24 -</vt:lpstr>
      <vt:lpstr>PowerPoint Presentation</vt:lpstr>
      <vt:lpstr>PowerPoint Presentation</vt:lpstr>
      <vt:lpstr>SBA Minnesota Lending Trends 7(a) Loans MN Demographics - FY23 vs FY24 - </vt:lpstr>
      <vt:lpstr>SBA Minnesota Lending Trends 504 Loans MN Demographics - FY23 vs FY24 -</vt:lpstr>
      <vt:lpstr>Number of Active Lenders  </vt:lpstr>
      <vt:lpstr>How Can an SBA-backed Loan Help You?</vt:lpstr>
      <vt:lpstr>Increase Your Chances of Securing a Loan</vt:lpstr>
      <vt:lpstr>Looking Forward and Collaboration Opportunities</vt:lpstr>
      <vt:lpstr>SBA MINNESOTA STAFF CONTACTS</vt:lpstr>
    </vt:vector>
  </TitlesOfParts>
  <Company>Small Business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Kennedy, Twila G.</dc:creator>
  <cp:lastModifiedBy>Carlstrom, Ian M</cp:lastModifiedBy>
  <cp:revision>2</cp:revision>
  <cp:lastPrinted>2018-02-13T00:27:10Z</cp:lastPrinted>
  <dcterms:created xsi:type="dcterms:W3CDTF">2019-05-20T15:38:59Z</dcterms:created>
  <dcterms:modified xsi:type="dcterms:W3CDTF">2024-05-20T14:58:48Z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0x010100C24C470F77C996468C4FEF6B3DDD71E7</vt:lpwstr>
  </property>
</Properties>
</file>