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528" r:id="rId3"/>
    <p:sldId id="268" r:id="rId4"/>
    <p:sldId id="407" r:id="rId5"/>
    <p:sldId id="470" r:id="rId6"/>
    <p:sldId id="314" r:id="rId7"/>
    <p:sldId id="529" r:id="rId8"/>
    <p:sldId id="313" r:id="rId9"/>
    <p:sldId id="489" r:id="rId10"/>
    <p:sldId id="508" r:id="rId11"/>
    <p:sldId id="490" r:id="rId12"/>
    <p:sldId id="509" r:id="rId13"/>
    <p:sldId id="491" r:id="rId14"/>
    <p:sldId id="510" r:id="rId15"/>
    <p:sldId id="492" r:id="rId16"/>
    <p:sldId id="511" r:id="rId17"/>
    <p:sldId id="493" r:id="rId18"/>
    <p:sldId id="512" r:id="rId19"/>
    <p:sldId id="494" r:id="rId20"/>
    <p:sldId id="513" r:id="rId21"/>
    <p:sldId id="501" r:id="rId22"/>
    <p:sldId id="514" r:id="rId23"/>
    <p:sldId id="495" r:id="rId24"/>
    <p:sldId id="515" r:id="rId25"/>
    <p:sldId id="496" r:id="rId26"/>
    <p:sldId id="520" r:id="rId27"/>
    <p:sldId id="497" r:id="rId28"/>
    <p:sldId id="519" r:id="rId29"/>
    <p:sldId id="498" r:id="rId30"/>
    <p:sldId id="522" r:id="rId31"/>
    <p:sldId id="499" r:id="rId32"/>
    <p:sldId id="521" r:id="rId33"/>
    <p:sldId id="500" r:id="rId34"/>
    <p:sldId id="524" r:id="rId35"/>
    <p:sldId id="502" r:id="rId36"/>
    <p:sldId id="523" r:id="rId37"/>
    <p:sldId id="503" r:id="rId38"/>
    <p:sldId id="525" r:id="rId39"/>
    <p:sldId id="504" r:id="rId40"/>
    <p:sldId id="516" r:id="rId41"/>
    <p:sldId id="505" r:id="rId42"/>
    <p:sldId id="517" r:id="rId43"/>
    <p:sldId id="506" r:id="rId44"/>
    <p:sldId id="518" r:id="rId45"/>
    <p:sldId id="527" r:id="rId46"/>
    <p:sldId id="526" r:id="rId4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A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94660"/>
  </p:normalViewPr>
  <p:slideViewPr>
    <p:cSldViewPr snapToGrid="0">
      <p:cViewPr varScale="1">
        <p:scale>
          <a:sx n="105" d="100"/>
          <a:sy n="105" d="100"/>
        </p:scale>
        <p:origin x="9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A55CF35-F1D3-4CB1-AB2A-0B896EB33E73}" type="datetimeFigureOut">
              <a:rPr lang="en-US" smtClean="0"/>
              <a:t>1/12/2026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56A2986-3730-4507-AF86-DF9A2555B471}" type="slidenum">
              <a:rPr lang="en-US" smtClean="0"/>
              <a:t>‹#›</a:t>
            </a:fld>
            <a:endParaRPr lang="en-US"/>
          </a:p>
        </p:txBody>
      </p:sp>
    </p:spTree>
    <p:extLst>
      <p:ext uri="{BB962C8B-B14F-4D97-AF65-F5344CB8AC3E}">
        <p14:creationId xmlns:p14="http://schemas.microsoft.com/office/powerpoint/2010/main" val="107481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A35E-B630-C2B7-B7FA-EBD8BBB6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2568-1783-D607-750E-175161EB3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341F7-8F55-F366-4477-601AC613085A}"/>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A13DEAA-69EE-7CFC-A4F2-36F3EBEA3276}"/>
              </a:ext>
            </a:extLst>
          </p:cNvPr>
          <p:cNvSpPr>
            <a:spLocks noGrp="1"/>
          </p:cNvSpPr>
          <p:nvPr>
            <p:ph type="sldNum" sz="quarter" idx="5"/>
          </p:nvPr>
        </p:nvSpPr>
        <p:spPr/>
        <p:txBody>
          <a:bodyPr/>
          <a:lstStyle/>
          <a:p>
            <a:fld id="{D46220C3-F18E-46BD-B934-049A08813499}" type="slidenum">
              <a:rPr lang="en-US" smtClean="0"/>
              <a:t>2</a:t>
            </a:fld>
            <a:endParaRPr lang="en-US"/>
          </a:p>
        </p:txBody>
      </p:sp>
    </p:spTree>
    <p:extLst>
      <p:ext uri="{BB962C8B-B14F-4D97-AF65-F5344CB8AC3E}">
        <p14:creationId xmlns:p14="http://schemas.microsoft.com/office/powerpoint/2010/main" val="150788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220C3-F18E-46BD-B934-049A08813499}" type="slidenum">
              <a:rPr lang="en-US" smtClean="0"/>
              <a:t>3</a:t>
            </a:fld>
            <a:endParaRPr lang="en-US"/>
          </a:p>
        </p:txBody>
      </p:sp>
    </p:spTree>
    <p:extLst>
      <p:ext uri="{BB962C8B-B14F-4D97-AF65-F5344CB8AC3E}">
        <p14:creationId xmlns:p14="http://schemas.microsoft.com/office/powerpoint/2010/main" val="58576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922E67-A1E8-4224-9911-7745B5332095}" type="slidenum">
              <a:rPr lang="en-US" smtClean="0"/>
              <a:t>4</a:t>
            </a:fld>
            <a:endParaRPr lang="en-US"/>
          </a:p>
        </p:txBody>
      </p:sp>
    </p:spTree>
    <p:extLst>
      <p:ext uri="{BB962C8B-B14F-4D97-AF65-F5344CB8AC3E}">
        <p14:creationId xmlns:p14="http://schemas.microsoft.com/office/powerpoint/2010/main" val="1143537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i="1" dirty="0"/>
          </a:p>
        </p:txBody>
      </p:sp>
      <p:sp>
        <p:nvSpPr>
          <p:cNvPr id="4" name="Slide Number Placeholder 3"/>
          <p:cNvSpPr>
            <a:spLocks noGrp="1"/>
          </p:cNvSpPr>
          <p:nvPr>
            <p:ph type="sldNum" sz="quarter" idx="5"/>
          </p:nvPr>
        </p:nvSpPr>
        <p:spPr/>
        <p:txBody>
          <a:bodyPr/>
          <a:lstStyle/>
          <a:p>
            <a:fld id="{AF987C3A-FBE5-4EB4-959A-E7BDBFD461F5}" type="slidenum">
              <a:rPr lang="en-US" smtClean="0"/>
              <a:t>8</a:t>
            </a:fld>
            <a:endParaRPr lang="en-US"/>
          </a:p>
        </p:txBody>
      </p:sp>
    </p:spTree>
    <p:extLst>
      <p:ext uri="{BB962C8B-B14F-4D97-AF65-F5344CB8AC3E}">
        <p14:creationId xmlns:p14="http://schemas.microsoft.com/office/powerpoint/2010/main" val="473553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805E8-DBA8-F64F-F48E-2E105D785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78D29-427F-BC3B-B7F0-78794D9B2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AA672-8C31-D696-2D66-C698A81A49FB}"/>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1D32962-DDDB-E8F0-BE99-6C87DA3F8EC6}"/>
              </a:ext>
            </a:extLst>
          </p:cNvPr>
          <p:cNvSpPr>
            <a:spLocks noGrp="1"/>
          </p:cNvSpPr>
          <p:nvPr>
            <p:ph type="sldNum" sz="quarter" idx="5"/>
          </p:nvPr>
        </p:nvSpPr>
        <p:spPr/>
        <p:txBody>
          <a:bodyPr/>
          <a:lstStyle/>
          <a:p>
            <a:fld id="{D46220C3-F18E-46BD-B934-049A08813499}" type="slidenum">
              <a:rPr lang="en-US" smtClean="0"/>
              <a:t>9</a:t>
            </a:fld>
            <a:endParaRPr lang="en-US"/>
          </a:p>
        </p:txBody>
      </p:sp>
    </p:spTree>
    <p:extLst>
      <p:ext uri="{BB962C8B-B14F-4D97-AF65-F5344CB8AC3E}">
        <p14:creationId xmlns:p14="http://schemas.microsoft.com/office/powerpoint/2010/main" val="1679078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CC0D6-4446-973A-D2BC-3F947561B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ED9C0-A998-B70D-3A53-C03DB9849A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09C92-B4E3-D787-113F-5447FB1ACF52}"/>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D7BD38EA-7722-1FEB-552C-25E9F3D0ADB3}"/>
              </a:ext>
            </a:extLst>
          </p:cNvPr>
          <p:cNvSpPr>
            <a:spLocks noGrp="1"/>
          </p:cNvSpPr>
          <p:nvPr>
            <p:ph type="sldNum" sz="quarter" idx="5"/>
          </p:nvPr>
        </p:nvSpPr>
        <p:spPr/>
        <p:txBody>
          <a:bodyPr/>
          <a:lstStyle/>
          <a:p>
            <a:fld id="{AF987C3A-FBE5-4EB4-959A-E7BDBFD461F5}" type="slidenum">
              <a:rPr lang="en-US" smtClean="0"/>
              <a:t>10</a:t>
            </a:fld>
            <a:endParaRPr lang="en-US"/>
          </a:p>
        </p:txBody>
      </p:sp>
    </p:spTree>
    <p:extLst>
      <p:ext uri="{BB962C8B-B14F-4D97-AF65-F5344CB8AC3E}">
        <p14:creationId xmlns:p14="http://schemas.microsoft.com/office/powerpoint/2010/main" val="2013464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03DF-A3AC-6991-A4E2-BF377D0D0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57F9F-9107-AE6F-F41F-FC7ACE383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521BC-8925-C85D-5057-A5865F28BA3C}"/>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1887E867-949D-14F3-60B9-E84037CDEEC3}"/>
              </a:ext>
            </a:extLst>
          </p:cNvPr>
          <p:cNvSpPr>
            <a:spLocks noGrp="1"/>
          </p:cNvSpPr>
          <p:nvPr>
            <p:ph type="sldNum" sz="quarter" idx="5"/>
          </p:nvPr>
        </p:nvSpPr>
        <p:spPr/>
        <p:txBody>
          <a:bodyPr/>
          <a:lstStyle/>
          <a:p>
            <a:fld id="{D46220C3-F18E-46BD-B934-049A08813499}" type="slidenum">
              <a:rPr lang="en-US" smtClean="0"/>
              <a:t>11</a:t>
            </a:fld>
            <a:endParaRPr lang="en-US"/>
          </a:p>
        </p:txBody>
      </p:sp>
    </p:spTree>
    <p:extLst>
      <p:ext uri="{BB962C8B-B14F-4D97-AF65-F5344CB8AC3E}">
        <p14:creationId xmlns:p14="http://schemas.microsoft.com/office/powerpoint/2010/main" val="752029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CCA97-29B6-16CE-0457-BFA631E51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F8155-2864-572F-1747-435D2AC80B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C7DE1-4922-4EBF-A6CE-9383E8284F12}"/>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E7A34765-61F2-BB7B-0855-DEC8B41E82A9}"/>
              </a:ext>
            </a:extLst>
          </p:cNvPr>
          <p:cNvSpPr>
            <a:spLocks noGrp="1"/>
          </p:cNvSpPr>
          <p:nvPr>
            <p:ph type="sldNum" sz="quarter" idx="5"/>
          </p:nvPr>
        </p:nvSpPr>
        <p:spPr/>
        <p:txBody>
          <a:bodyPr/>
          <a:lstStyle/>
          <a:p>
            <a:fld id="{AF987C3A-FBE5-4EB4-959A-E7BDBFD461F5}" type="slidenum">
              <a:rPr lang="en-US" smtClean="0"/>
              <a:t>12</a:t>
            </a:fld>
            <a:endParaRPr lang="en-US"/>
          </a:p>
        </p:txBody>
      </p:sp>
    </p:spTree>
    <p:extLst>
      <p:ext uri="{BB962C8B-B14F-4D97-AF65-F5344CB8AC3E}">
        <p14:creationId xmlns:p14="http://schemas.microsoft.com/office/powerpoint/2010/main" val="2088992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038EE-A010-1492-50EA-47BD0D774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D258A-04EA-654D-152C-747573715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78590A-D099-3EC6-EE19-A0E45A82E945}"/>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98E0F740-CE86-D7C6-A56C-163FE1E2889E}"/>
              </a:ext>
            </a:extLst>
          </p:cNvPr>
          <p:cNvSpPr>
            <a:spLocks noGrp="1"/>
          </p:cNvSpPr>
          <p:nvPr>
            <p:ph type="sldNum" sz="quarter" idx="5"/>
          </p:nvPr>
        </p:nvSpPr>
        <p:spPr/>
        <p:txBody>
          <a:bodyPr/>
          <a:lstStyle/>
          <a:p>
            <a:fld id="{D46220C3-F18E-46BD-B934-049A08813499}" type="slidenum">
              <a:rPr lang="en-US" smtClean="0"/>
              <a:t>13</a:t>
            </a:fld>
            <a:endParaRPr lang="en-US"/>
          </a:p>
        </p:txBody>
      </p:sp>
    </p:spTree>
    <p:extLst>
      <p:ext uri="{BB962C8B-B14F-4D97-AF65-F5344CB8AC3E}">
        <p14:creationId xmlns:p14="http://schemas.microsoft.com/office/powerpoint/2010/main" val="1568540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9EDAE-E7D8-AD45-5B4B-6B57BA818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0A972-D3AC-4D38-FE2C-87A9BD858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CFFF0-CEF2-58C7-42A2-FBEB84BDDDBD}"/>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2E7B525E-AD05-DFEF-98EB-943EC65E97EC}"/>
              </a:ext>
            </a:extLst>
          </p:cNvPr>
          <p:cNvSpPr>
            <a:spLocks noGrp="1"/>
          </p:cNvSpPr>
          <p:nvPr>
            <p:ph type="sldNum" sz="quarter" idx="5"/>
          </p:nvPr>
        </p:nvSpPr>
        <p:spPr/>
        <p:txBody>
          <a:bodyPr/>
          <a:lstStyle/>
          <a:p>
            <a:fld id="{AF987C3A-FBE5-4EB4-959A-E7BDBFD461F5}" type="slidenum">
              <a:rPr lang="en-US" smtClean="0"/>
              <a:t>14</a:t>
            </a:fld>
            <a:endParaRPr lang="en-US"/>
          </a:p>
        </p:txBody>
      </p:sp>
    </p:spTree>
    <p:extLst>
      <p:ext uri="{BB962C8B-B14F-4D97-AF65-F5344CB8AC3E}">
        <p14:creationId xmlns:p14="http://schemas.microsoft.com/office/powerpoint/2010/main" val="2505113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978A3-9FCE-240D-F39C-79140BF55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0AEEE-529F-2718-7582-92D0FE1C9B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75E02-CA28-9B21-50CA-0E4E46DB0A94}"/>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82899258-24CE-245C-40AA-8FA116B8F0DB}"/>
              </a:ext>
            </a:extLst>
          </p:cNvPr>
          <p:cNvSpPr>
            <a:spLocks noGrp="1"/>
          </p:cNvSpPr>
          <p:nvPr>
            <p:ph type="sldNum" sz="quarter" idx="5"/>
          </p:nvPr>
        </p:nvSpPr>
        <p:spPr/>
        <p:txBody>
          <a:bodyPr/>
          <a:lstStyle/>
          <a:p>
            <a:fld id="{D46220C3-F18E-46BD-B934-049A08813499}" type="slidenum">
              <a:rPr lang="en-US" smtClean="0"/>
              <a:t>15</a:t>
            </a:fld>
            <a:endParaRPr lang="en-US"/>
          </a:p>
        </p:txBody>
      </p:sp>
    </p:spTree>
    <p:extLst>
      <p:ext uri="{BB962C8B-B14F-4D97-AF65-F5344CB8AC3E}">
        <p14:creationId xmlns:p14="http://schemas.microsoft.com/office/powerpoint/2010/main" val="2864525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F2DEF-7A89-FC62-AF76-D135A0419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E777A-4CA9-C06D-D35B-D67228C81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440F9F-9C97-8639-405B-7268CBF4D455}"/>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846639ED-982A-7F61-4B70-E565DEAAFF64}"/>
              </a:ext>
            </a:extLst>
          </p:cNvPr>
          <p:cNvSpPr>
            <a:spLocks noGrp="1"/>
          </p:cNvSpPr>
          <p:nvPr>
            <p:ph type="sldNum" sz="quarter" idx="5"/>
          </p:nvPr>
        </p:nvSpPr>
        <p:spPr/>
        <p:txBody>
          <a:bodyPr/>
          <a:lstStyle/>
          <a:p>
            <a:fld id="{AF987C3A-FBE5-4EB4-959A-E7BDBFD461F5}" type="slidenum">
              <a:rPr lang="en-US" smtClean="0"/>
              <a:t>16</a:t>
            </a:fld>
            <a:endParaRPr lang="en-US"/>
          </a:p>
        </p:txBody>
      </p:sp>
    </p:spTree>
    <p:extLst>
      <p:ext uri="{BB962C8B-B14F-4D97-AF65-F5344CB8AC3E}">
        <p14:creationId xmlns:p14="http://schemas.microsoft.com/office/powerpoint/2010/main" val="3469125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BD4BA-95B8-ADC1-1735-B3F0AD4D2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B2777-C5A6-C678-906A-DC5C70C63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BEB3B-0615-45BE-3B29-5489EA302F01}"/>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1CD7E283-5E7A-6163-5E4C-CA5DAED8F557}"/>
              </a:ext>
            </a:extLst>
          </p:cNvPr>
          <p:cNvSpPr>
            <a:spLocks noGrp="1"/>
          </p:cNvSpPr>
          <p:nvPr>
            <p:ph type="sldNum" sz="quarter" idx="5"/>
          </p:nvPr>
        </p:nvSpPr>
        <p:spPr/>
        <p:txBody>
          <a:bodyPr/>
          <a:lstStyle/>
          <a:p>
            <a:fld id="{D46220C3-F18E-46BD-B934-049A08813499}" type="slidenum">
              <a:rPr lang="en-US" smtClean="0"/>
              <a:t>17</a:t>
            </a:fld>
            <a:endParaRPr lang="en-US"/>
          </a:p>
        </p:txBody>
      </p:sp>
    </p:spTree>
    <p:extLst>
      <p:ext uri="{BB962C8B-B14F-4D97-AF65-F5344CB8AC3E}">
        <p14:creationId xmlns:p14="http://schemas.microsoft.com/office/powerpoint/2010/main" val="264950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DD540-FBF8-119A-F5D6-0287FC69C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551A6E-82EC-167E-3E83-17099C6FEE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5EC9B-9193-11F4-958B-C64580A6EDBD}"/>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F10262B9-755E-1E3C-5919-2FFA17E0CD92}"/>
              </a:ext>
            </a:extLst>
          </p:cNvPr>
          <p:cNvSpPr>
            <a:spLocks noGrp="1"/>
          </p:cNvSpPr>
          <p:nvPr>
            <p:ph type="sldNum" sz="quarter" idx="5"/>
          </p:nvPr>
        </p:nvSpPr>
        <p:spPr/>
        <p:txBody>
          <a:bodyPr/>
          <a:lstStyle/>
          <a:p>
            <a:fld id="{AF987C3A-FBE5-4EB4-959A-E7BDBFD461F5}" type="slidenum">
              <a:rPr lang="en-US" smtClean="0"/>
              <a:t>18</a:t>
            </a:fld>
            <a:endParaRPr lang="en-US"/>
          </a:p>
        </p:txBody>
      </p:sp>
    </p:spTree>
    <p:extLst>
      <p:ext uri="{BB962C8B-B14F-4D97-AF65-F5344CB8AC3E}">
        <p14:creationId xmlns:p14="http://schemas.microsoft.com/office/powerpoint/2010/main" val="848925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8658E-763C-DF9D-5DE6-6792D73E3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63EE3-57DF-AB89-F74B-0E3E25400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02217E-6B71-47AD-4527-1FC1BE04E57A}"/>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3AB71997-0C42-5355-3EA8-54CDC16E0AD9}"/>
              </a:ext>
            </a:extLst>
          </p:cNvPr>
          <p:cNvSpPr>
            <a:spLocks noGrp="1"/>
          </p:cNvSpPr>
          <p:nvPr>
            <p:ph type="sldNum" sz="quarter" idx="5"/>
          </p:nvPr>
        </p:nvSpPr>
        <p:spPr/>
        <p:txBody>
          <a:bodyPr/>
          <a:lstStyle/>
          <a:p>
            <a:fld id="{D46220C3-F18E-46BD-B934-049A08813499}" type="slidenum">
              <a:rPr lang="en-US" smtClean="0"/>
              <a:t>19</a:t>
            </a:fld>
            <a:endParaRPr lang="en-US"/>
          </a:p>
        </p:txBody>
      </p:sp>
    </p:spTree>
    <p:extLst>
      <p:ext uri="{BB962C8B-B14F-4D97-AF65-F5344CB8AC3E}">
        <p14:creationId xmlns:p14="http://schemas.microsoft.com/office/powerpoint/2010/main" val="599598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5BE66-2BCD-3CE5-DDE9-E5F38BF6A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84A6E-317D-8FB6-5D78-05B7A3B5F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4705D-FEF7-62C5-9766-01ECBDDF13B9}"/>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C2C775BE-96A9-40ED-11B2-A9C8BEDB3331}"/>
              </a:ext>
            </a:extLst>
          </p:cNvPr>
          <p:cNvSpPr>
            <a:spLocks noGrp="1"/>
          </p:cNvSpPr>
          <p:nvPr>
            <p:ph type="sldNum" sz="quarter" idx="5"/>
          </p:nvPr>
        </p:nvSpPr>
        <p:spPr/>
        <p:txBody>
          <a:bodyPr/>
          <a:lstStyle/>
          <a:p>
            <a:fld id="{AF987C3A-FBE5-4EB4-959A-E7BDBFD461F5}" type="slidenum">
              <a:rPr lang="en-US" smtClean="0"/>
              <a:t>20</a:t>
            </a:fld>
            <a:endParaRPr lang="en-US"/>
          </a:p>
        </p:txBody>
      </p:sp>
    </p:spTree>
    <p:extLst>
      <p:ext uri="{BB962C8B-B14F-4D97-AF65-F5344CB8AC3E}">
        <p14:creationId xmlns:p14="http://schemas.microsoft.com/office/powerpoint/2010/main" val="3911531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09D14-3BB1-49F0-3481-C3DBE906D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FA3DD-1B5C-4A07-8A1A-94CEF4590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0BFB2-B96F-2AAF-FA81-F0719DBABCBE}"/>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3BBBDA56-38C5-710A-4F97-E9D64CC89B34}"/>
              </a:ext>
            </a:extLst>
          </p:cNvPr>
          <p:cNvSpPr>
            <a:spLocks noGrp="1"/>
          </p:cNvSpPr>
          <p:nvPr>
            <p:ph type="sldNum" sz="quarter" idx="5"/>
          </p:nvPr>
        </p:nvSpPr>
        <p:spPr/>
        <p:txBody>
          <a:bodyPr/>
          <a:lstStyle/>
          <a:p>
            <a:fld id="{D46220C3-F18E-46BD-B934-049A08813499}" type="slidenum">
              <a:rPr lang="en-US" smtClean="0"/>
              <a:t>21</a:t>
            </a:fld>
            <a:endParaRPr lang="en-US"/>
          </a:p>
        </p:txBody>
      </p:sp>
    </p:spTree>
    <p:extLst>
      <p:ext uri="{BB962C8B-B14F-4D97-AF65-F5344CB8AC3E}">
        <p14:creationId xmlns:p14="http://schemas.microsoft.com/office/powerpoint/2010/main" val="3957323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D7013-EE2D-69CA-D8B2-973DD5193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8830E1-CF35-7296-79CE-693E27CD2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9EAAE-9BCC-573D-7123-05E868343991}"/>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7DAD2BEC-0AF1-AF8A-BEF0-4AE5B7BA9A05}"/>
              </a:ext>
            </a:extLst>
          </p:cNvPr>
          <p:cNvSpPr>
            <a:spLocks noGrp="1"/>
          </p:cNvSpPr>
          <p:nvPr>
            <p:ph type="sldNum" sz="quarter" idx="5"/>
          </p:nvPr>
        </p:nvSpPr>
        <p:spPr/>
        <p:txBody>
          <a:bodyPr/>
          <a:lstStyle/>
          <a:p>
            <a:fld id="{AF987C3A-FBE5-4EB4-959A-E7BDBFD461F5}" type="slidenum">
              <a:rPr lang="en-US" smtClean="0"/>
              <a:t>22</a:t>
            </a:fld>
            <a:endParaRPr lang="en-US"/>
          </a:p>
        </p:txBody>
      </p:sp>
    </p:spTree>
    <p:extLst>
      <p:ext uri="{BB962C8B-B14F-4D97-AF65-F5344CB8AC3E}">
        <p14:creationId xmlns:p14="http://schemas.microsoft.com/office/powerpoint/2010/main" val="2384551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0055F-5ED2-B867-B30E-FB9272B4E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C0548-2EF8-E046-26FC-F1C5D9E04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8B8C2-1BC5-3E25-A60F-B299801C80AA}"/>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666DBAD5-DF9A-F300-1937-3E730CF838E1}"/>
              </a:ext>
            </a:extLst>
          </p:cNvPr>
          <p:cNvSpPr>
            <a:spLocks noGrp="1"/>
          </p:cNvSpPr>
          <p:nvPr>
            <p:ph type="sldNum" sz="quarter" idx="5"/>
          </p:nvPr>
        </p:nvSpPr>
        <p:spPr/>
        <p:txBody>
          <a:bodyPr/>
          <a:lstStyle/>
          <a:p>
            <a:fld id="{D46220C3-F18E-46BD-B934-049A08813499}" type="slidenum">
              <a:rPr lang="en-US" smtClean="0"/>
              <a:t>23</a:t>
            </a:fld>
            <a:endParaRPr lang="en-US"/>
          </a:p>
        </p:txBody>
      </p:sp>
    </p:spTree>
    <p:extLst>
      <p:ext uri="{BB962C8B-B14F-4D97-AF65-F5344CB8AC3E}">
        <p14:creationId xmlns:p14="http://schemas.microsoft.com/office/powerpoint/2010/main" val="1289866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DABCE-C921-4E6B-9DFC-31584E370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9049EA-5D0B-22D5-A4CC-779AFC589F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E50FE-A350-B9FF-3D75-2DB4B1C1ACED}"/>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186BB358-0A5A-9C6C-E443-2E251CC05B9C}"/>
              </a:ext>
            </a:extLst>
          </p:cNvPr>
          <p:cNvSpPr>
            <a:spLocks noGrp="1"/>
          </p:cNvSpPr>
          <p:nvPr>
            <p:ph type="sldNum" sz="quarter" idx="5"/>
          </p:nvPr>
        </p:nvSpPr>
        <p:spPr/>
        <p:txBody>
          <a:bodyPr/>
          <a:lstStyle/>
          <a:p>
            <a:fld id="{AF987C3A-FBE5-4EB4-959A-E7BDBFD461F5}" type="slidenum">
              <a:rPr lang="en-US" smtClean="0"/>
              <a:t>24</a:t>
            </a:fld>
            <a:endParaRPr lang="en-US"/>
          </a:p>
        </p:txBody>
      </p:sp>
    </p:spTree>
    <p:extLst>
      <p:ext uri="{BB962C8B-B14F-4D97-AF65-F5344CB8AC3E}">
        <p14:creationId xmlns:p14="http://schemas.microsoft.com/office/powerpoint/2010/main" val="132713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53250-EAD4-CB6B-5E71-DDF31557D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EE1BC-14F2-B77D-027D-F482C004A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247DC-B4E5-2F57-FAF6-69332955FA02}"/>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B02ED9E8-42DD-561D-6B0E-94A29AFC9298}"/>
              </a:ext>
            </a:extLst>
          </p:cNvPr>
          <p:cNvSpPr>
            <a:spLocks noGrp="1"/>
          </p:cNvSpPr>
          <p:nvPr>
            <p:ph type="sldNum" sz="quarter" idx="5"/>
          </p:nvPr>
        </p:nvSpPr>
        <p:spPr/>
        <p:txBody>
          <a:bodyPr/>
          <a:lstStyle/>
          <a:p>
            <a:fld id="{D46220C3-F18E-46BD-B934-049A08813499}" type="slidenum">
              <a:rPr lang="en-US" smtClean="0"/>
              <a:t>25</a:t>
            </a:fld>
            <a:endParaRPr lang="en-US"/>
          </a:p>
        </p:txBody>
      </p:sp>
    </p:spTree>
    <p:extLst>
      <p:ext uri="{BB962C8B-B14F-4D97-AF65-F5344CB8AC3E}">
        <p14:creationId xmlns:p14="http://schemas.microsoft.com/office/powerpoint/2010/main" val="1839503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A9279-D449-CD3F-47FA-FE7D435B0E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C4DE9-99DD-BD3C-6B30-E99E516EB1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6D9EE-54F1-D6C0-0A00-3046F62C144F}"/>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7B29A0D0-48A7-F8AA-16C9-1C8DA3EB396A}"/>
              </a:ext>
            </a:extLst>
          </p:cNvPr>
          <p:cNvSpPr>
            <a:spLocks noGrp="1"/>
          </p:cNvSpPr>
          <p:nvPr>
            <p:ph type="sldNum" sz="quarter" idx="5"/>
          </p:nvPr>
        </p:nvSpPr>
        <p:spPr/>
        <p:txBody>
          <a:bodyPr/>
          <a:lstStyle/>
          <a:p>
            <a:fld id="{AF987C3A-FBE5-4EB4-959A-E7BDBFD461F5}" type="slidenum">
              <a:rPr lang="en-US" smtClean="0"/>
              <a:t>26</a:t>
            </a:fld>
            <a:endParaRPr lang="en-US"/>
          </a:p>
        </p:txBody>
      </p:sp>
    </p:spTree>
    <p:extLst>
      <p:ext uri="{BB962C8B-B14F-4D97-AF65-F5344CB8AC3E}">
        <p14:creationId xmlns:p14="http://schemas.microsoft.com/office/powerpoint/2010/main" val="32444190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E64AF-CDB2-F4AB-ED81-05C25A8CC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31231-5E2A-7317-3241-DABCEB89A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92C3-68A0-65B1-EB63-856A69A64058}"/>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65731E00-3E26-DABF-13E0-4E174302A5D5}"/>
              </a:ext>
            </a:extLst>
          </p:cNvPr>
          <p:cNvSpPr>
            <a:spLocks noGrp="1"/>
          </p:cNvSpPr>
          <p:nvPr>
            <p:ph type="sldNum" sz="quarter" idx="5"/>
          </p:nvPr>
        </p:nvSpPr>
        <p:spPr/>
        <p:txBody>
          <a:bodyPr/>
          <a:lstStyle/>
          <a:p>
            <a:fld id="{D46220C3-F18E-46BD-B934-049A08813499}" type="slidenum">
              <a:rPr lang="en-US" smtClean="0"/>
              <a:t>27</a:t>
            </a:fld>
            <a:endParaRPr lang="en-US"/>
          </a:p>
        </p:txBody>
      </p:sp>
    </p:spTree>
    <p:extLst>
      <p:ext uri="{BB962C8B-B14F-4D97-AF65-F5344CB8AC3E}">
        <p14:creationId xmlns:p14="http://schemas.microsoft.com/office/powerpoint/2010/main" val="3227383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003F-2374-9228-D442-36FB72656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7DA86-715B-38BD-6728-EC66DF6BB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A9F6E-F251-0490-5BE9-21481DAAC87C}"/>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9C672071-DD4A-17DA-B83C-D523484CFEC1}"/>
              </a:ext>
            </a:extLst>
          </p:cNvPr>
          <p:cNvSpPr>
            <a:spLocks noGrp="1"/>
          </p:cNvSpPr>
          <p:nvPr>
            <p:ph type="sldNum" sz="quarter" idx="5"/>
          </p:nvPr>
        </p:nvSpPr>
        <p:spPr/>
        <p:txBody>
          <a:bodyPr/>
          <a:lstStyle/>
          <a:p>
            <a:fld id="{AF987C3A-FBE5-4EB4-959A-E7BDBFD461F5}" type="slidenum">
              <a:rPr lang="en-US" smtClean="0"/>
              <a:t>28</a:t>
            </a:fld>
            <a:endParaRPr lang="en-US"/>
          </a:p>
        </p:txBody>
      </p:sp>
    </p:spTree>
    <p:extLst>
      <p:ext uri="{BB962C8B-B14F-4D97-AF65-F5344CB8AC3E}">
        <p14:creationId xmlns:p14="http://schemas.microsoft.com/office/powerpoint/2010/main" val="6869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859EB-CF01-F417-E642-04EF6DF68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4D8B8A-3E5B-5CF2-F61E-7B1741190C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70D73F-5CB5-98BF-5595-D4257888414D}"/>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BE839578-B681-8A3A-99BE-DF7B743C0457}"/>
              </a:ext>
            </a:extLst>
          </p:cNvPr>
          <p:cNvSpPr>
            <a:spLocks noGrp="1"/>
          </p:cNvSpPr>
          <p:nvPr>
            <p:ph type="sldNum" sz="quarter" idx="5"/>
          </p:nvPr>
        </p:nvSpPr>
        <p:spPr/>
        <p:txBody>
          <a:bodyPr/>
          <a:lstStyle/>
          <a:p>
            <a:fld id="{D46220C3-F18E-46BD-B934-049A08813499}" type="slidenum">
              <a:rPr lang="en-US" smtClean="0"/>
              <a:t>29</a:t>
            </a:fld>
            <a:endParaRPr lang="en-US"/>
          </a:p>
        </p:txBody>
      </p:sp>
    </p:spTree>
    <p:extLst>
      <p:ext uri="{BB962C8B-B14F-4D97-AF65-F5344CB8AC3E}">
        <p14:creationId xmlns:p14="http://schemas.microsoft.com/office/powerpoint/2010/main" val="3460948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C5633-F188-029B-B8BA-7E0F732F8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80AC4-7E65-DC8D-056F-39825870C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A6E36-BC95-EBE0-2715-2702A8185330}"/>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3DAFC0AD-B280-D95F-C7C4-EA3C3DEEA354}"/>
              </a:ext>
            </a:extLst>
          </p:cNvPr>
          <p:cNvSpPr>
            <a:spLocks noGrp="1"/>
          </p:cNvSpPr>
          <p:nvPr>
            <p:ph type="sldNum" sz="quarter" idx="5"/>
          </p:nvPr>
        </p:nvSpPr>
        <p:spPr/>
        <p:txBody>
          <a:bodyPr/>
          <a:lstStyle/>
          <a:p>
            <a:fld id="{AF987C3A-FBE5-4EB4-959A-E7BDBFD461F5}" type="slidenum">
              <a:rPr lang="en-US" smtClean="0"/>
              <a:t>30</a:t>
            </a:fld>
            <a:endParaRPr lang="en-US"/>
          </a:p>
        </p:txBody>
      </p:sp>
    </p:spTree>
    <p:extLst>
      <p:ext uri="{BB962C8B-B14F-4D97-AF65-F5344CB8AC3E}">
        <p14:creationId xmlns:p14="http://schemas.microsoft.com/office/powerpoint/2010/main" val="583757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2286C-1B10-6E54-2C7D-45416DCC2A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C7CB80-FA6A-81C8-E90D-1ED739FA40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6C49F-8E16-AA3B-2713-28466CACCD33}"/>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6640745-588E-63CF-C6E7-DB8F9EE080EF}"/>
              </a:ext>
            </a:extLst>
          </p:cNvPr>
          <p:cNvSpPr>
            <a:spLocks noGrp="1"/>
          </p:cNvSpPr>
          <p:nvPr>
            <p:ph type="sldNum" sz="quarter" idx="5"/>
          </p:nvPr>
        </p:nvSpPr>
        <p:spPr/>
        <p:txBody>
          <a:bodyPr/>
          <a:lstStyle/>
          <a:p>
            <a:fld id="{D46220C3-F18E-46BD-B934-049A08813499}" type="slidenum">
              <a:rPr lang="en-US" smtClean="0"/>
              <a:t>31</a:t>
            </a:fld>
            <a:endParaRPr lang="en-US"/>
          </a:p>
        </p:txBody>
      </p:sp>
    </p:spTree>
    <p:extLst>
      <p:ext uri="{BB962C8B-B14F-4D97-AF65-F5344CB8AC3E}">
        <p14:creationId xmlns:p14="http://schemas.microsoft.com/office/powerpoint/2010/main" val="785568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470B6-366F-394C-C753-E17E037E0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5D8C-8472-189C-42CC-DA78CF728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92446-7D27-A444-2A17-2A67A360C18C}"/>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D183D935-A9D4-2CDC-8AF3-62B93FF92460}"/>
              </a:ext>
            </a:extLst>
          </p:cNvPr>
          <p:cNvSpPr>
            <a:spLocks noGrp="1"/>
          </p:cNvSpPr>
          <p:nvPr>
            <p:ph type="sldNum" sz="quarter" idx="5"/>
          </p:nvPr>
        </p:nvSpPr>
        <p:spPr/>
        <p:txBody>
          <a:bodyPr/>
          <a:lstStyle/>
          <a:p>
            <a:fld id="{AF987C3A-FBE5-4EB4-959A-E7BDBFD461F5}" type="slidenum">
              <a:rPr lang="en-US" smtClean="0"/>
              <a:t>32</a:t>
            </a:fld>
            <a:endParaRPr lang="en-US"/>
          </a:p>
        </p:txBody>
      </p:sp>
    </p:spTree>
    <p:extLst>
      <p:ext uri="{BB962C8B-B14F-4D97-AF65-F5344CB8AC3E}">
        <p14:creationId xmlns:p14="http://schemas.microsoft.com/office/powerpoint/2010/main" val="1195878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E4590-9434-BFA5-347B-34B67A7EED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0B74A-22C7-6DE0-4216-E67F9564E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3519E-361C-B5CC-C668-D52266787B0D}"/>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19EC707-3870-23EC-2036-F9BA789281E5}"/>
              </a:ext>
            </a:extLst>
          </p:cNvPr>
          <p:cNvSpPr>
            <a:spLocks noGrp="1"/>
          </p:cNvSpPr>
          <p:nvPr>
            <p:ph type="sldNum" sz="quarter" idx="5"/>
          </p:nvPr>
        </p:nvSpPr>
        <p:spPr/>
        <p:txBody>
          <a:bodyPr/>
          <a:lstStyle/>
          <a:p>
            <a:fld id="{D46220C3-F18E-46BD-B934-049A08813499}" type="slidenum">
              <a:rPr lang="en-US" smtClean="0"/>
              <a:t>33</a:t>
            </a:fld>
            <a:endParaRPr lang="en-US"/>
          </a:p>
        </p:txBody>
      </p:sp>
    </p:spTree>
    <p:extLst>
      <p:ext uri="{BB962C8B-B14F-4D97-AF65-F5344CB8AC3E}">
        <p14:creationId xmlns:p14="http://schemas.microsoft.com/office/powerpoint/2010/main" val="608969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712A6-1368-90B8-D066-F05472820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94A6CA-7FE4-3B3D-36D1-B85C4D2E9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AE482-C0EB-8917-3296-FDC9E3D60C3A}"/>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AAA4A4E9-5621-E0F4-BE5A-9B1C198D1581}"/>
              </a:ext>
            </a:extLst>
          </p:cNvPr>
          <p:cNvSpPr>
            <a:spLocks noGrp="1"/>
          </p:cNvSpPr>
          <p:nvPr>
            <p:ph type="sldNum" sz="quarter" idx="5"/>
          </p:nvPr>
        </p:nvSpPr>
        <p:spPr/>
        <p:txBody>
          <a:bodyPr/>
          <a:lstStyle/>
          <a:p>
            <a:fld id="{AF987C3A-FBE5-4EB4-959A-E7BDBFD461F5}" type="slidenum">
              <a:rPr lang="en-US" smtClean="0"/>
              <a:t>34</a:t>
            </a:fld>
            <a:endParaRPr lang="en-US"/>
          </a:p>
        </p:txBody>
      </p:sp>
    </p:spTree>
    <p:extLst>
      <p:ext uri="{BB962C8B-B14F-4D97-AF65-F5344CB8AC3E}">
        <p14:creationId xmlns:p14="http://schemas.microsoft.com/office/powerpoint/2010/main" val="760503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CC621-5B3B-E931-C210-7D82E556D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B6BCF-958E-82AE-8B6D-7E7C3A2176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6A89A-A986-FB26-5A4D-A6E4D0545DE2}"/>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F53BF22E-CE53-7CD8-F9CC-E7B62075AD99}"/>
              </a:ext>
            </a:extLst>
          </p:cNvPr>
          <p:cNvSpPr>
            <a:spLocks noGrp="1"/>
          </p:cNvSpPr>
          <p:nvPr>
            <p:ph type="sldNum" sz="quarter" idx="5"/>
          </p:nvPr>
        </p:nvSpPr>
        <p:spPr/>
        <p:txBody>
          <a:bodyPr/>
          <a:lstStyle/>
          <a:p>
            <a:fld id="{D46220C3-F18E-46BD-B934-049A08813499}" type="slidenum">
              <a:rPr lang="en-US" smtClean="0"/>
              <a:t>35</a:t>
            </a:fld>
            <a:endParaRPr lang="en-US"/>
          </a:p>
        </p:txBody>
      </p:sp>
    </p:spTree>
    <p:extLst>
      <p:ext uri="{BB962C8B-B14F-4D97-AF65-F5344CB8AC3E}">
        <p14:creationId xmlns:p14="http://schemas.microsoft.com/office/powerpoint/2010/main" val="2155019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25C39-A108-AB4A-870F-D62C3FF49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C3688-68E6-4D97-80F4-37F5668F0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A5962-9BD9-C104-B583-392412D2A10F}"/>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674B3045-02D2-C68E-D93A-2D854B59BE5A}"/>
              </a:ext>
            </a:extLst>
          </p:cNvPr>
          <p:cNvSpPr>
            <a:spLocks noGrp="1"/>
          </p:cNvSpPr>
          <p:nvPr>
            <p:ph type="sldNum" sz="quarter" idx="5"/>
          </p:nvPr>
        </p:nvSpPr>
        <p:spPr/>
        <p:txBody>
          <a:bodyPr/>
          <a:lstStyle/>
          <a:p>
            <a:fld id="{AF987C3A-FBE5-4EB4-959A-E7BDBFD461F5}" type="slidenum">
              <a:rPr lang="en-US" smtClean="0"/>
              <a:t>36</a:t>
            </a:fld>
            <a:endParaRPr lang="en-US"/>
          </a:p>
        </p:txBody>
      </p:sp>
    </p:spTree>
    <p:extLst>
      <p:ext uri="{BB962C8B-B14F-4D97-AF65-F5344CB8AC3E}">
        <p14:creationId xmlns:p14="http://schemas.microsoft.com/office/powerpoint/2010/main" val="19815371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9E313-1669-B13A-4BEE-BEF2A3635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81D67A-FFCB-E3EE-0B48-789242248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44722E-24B2-E4A8-20A8-2D3B9837288F}"/>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078FF6C5-A1E6-2A32-ECB9-E9CEF7E75C2E}"/>
              </a:ext>
            </a:extLst>
          </p:cNvPr>
          <p:cNvSpPr>
            <a:spLocks noGrp="1"/>
          </p:cNvSpPr>
          <p:nvPr>
            <p:ph type="sldNum" sz="quarter" idx="5"/>
          </p:nvPr>
        </p:nvSpPr>
        <p:spPr/>
        <p:txBody>
          <a:bodyPr/>
          <a:lstStyle/>
          <a:p>
            <a:fld id="{D46220C3-F18E-46BD-B934-049A08813499}" type="slidenum">
              <a:rPr lang="en-US" smtClean="0"/>
              <a:t>37</a:t>
            </a:fld>
            <a:endParaRPr lang="en-US"/>
          </a:p>
        </p:txBody>
      </p:sp>
    </p:spTree>
    <p:extLst>
      <p:ext uri="{BB962C8B-B14F-4D97-AF65-F5344CB8AC3E}">
        <p14:creationId xmlns:p14="http://schemas.microsoft.com/office/powerpoint/2010/main" val="1833138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3CA6-C3AA-27D9-8C47-ACC47FC80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1A4313-C223-FA1F-3578-1043892A6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5AE086-14A5-E1A0-8E11-2DE7BC6AD260}"/>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6BC9C192-7FCC-B1E7-D414-832B7FF7D4CB}"/>
              </a:ext>
            </a:extLst>
          </p:cNvPr>
          <p:cNvSpPr>
            <a:spLocks noGrp="1"/>
          </p:cNvSpPr>
          <p:nvPr>
            <p:ph type="sldNum" sz="quarter" idx="5"/>
          </p:nvPr>
        </p:nvSpPr>
        <p:spPr/>
        <p:txBody>
          <a:bodyPr/>
          <a:lstStyle/>
          <a:p>
            <a:fld id="{AF987C3A-FBE5-4EB4-959A-E7BDBFD461F5}" type="slidenum">
              <a:rPr lang="en-US" smtClean="0"/>
              <a:t>38</a:t>
            </a:fld>
            <a:endParaRPr lang="en-US"/>
          </a:p>
        </p:txBody>
      </p:sp>
    </p:spTree>
    <p:extLst>
      <p:ext uri="{BB962C8B-B14F-4D97-AF65-F5344CB8AC3E}">
        <p14:creationId xmlns:p14="http://schemas.microsoft.com/office/powerpoint/2010/main" val="416927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730DD-3E4A-096B-A59D-2373505BD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3C5BA-2F4A-305B-B526-CC31E03DF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704816-4738-E935-A2BE-9B78BBBA3CDE}"/>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167C208A-33AD-2395-E13C-7B5130A2A560}"/>
              </a:ext>
            </a:extLst>
          </p:cNvPr>
          <p:cNvSpPr>
            <a:spLocks noGrp="1"/>
          </p:cNvSpPr>
          <p:nvPr>
            <p:ph type="sldNum" sz="quarter" idx="5"/>
          </p:nvPr>
        </p:nvSpPr>
        <p:spPr/>
        <p:txBody>
          <a:bodyPr/>
          <a:lstStyle/>
          <a:p>
            <a:fld id="{D46220C3-F18E-46BD-B934-049A08813499}" type="slidenum">
              <a:rPr lang="en-US" smtClean="0"/>
              <a:t>39</a:t>
            </a:fld>
            <a:endParaRPr lang="en-US"/>
          </a:p>
        </p:txBody>
      </p:sp>
    </p:spTree>
    <p:extLst>
      <p:ext uri="{BB962C8B-B14F-4D97-AF65-F5344CB8AC3E}">
        <p14:creationId xmlns:p14="http://schemas.microsoft.com/office/powerpoint/2010/main" val="3271437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86252-C31C-67DC-3F95-3899E4B53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06FAE-C302-42E6-0DFC-4C35C17082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0FAA6-5B5F-DA2D-4967-7156EBEFFAE0}"/>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C744FC4F-E6EF-2F17-3F75-04D9D0818985}"/>
              </a:ext>
            </a:extLst>
          </p:cNvPr>
          <p:cNvSpPr>
            <a:spLocks noGrp="1"/>
          </p:cNvSpPr>
          <p:nvPr>
            <p:ph type="sldNum" sz="quarter" idx="5"/>
          </p:nvPr>
        </p:nvSpPr>
        <p:spPr/>
        <p:txBody>
          <a:bodyPr/>
          <a:lstStyle/>
          <a:p>
            <a:fld id="{AF987C3A-FBE5-4EB4-959A-E7BDBFD461F5}" type="slidenum">
              <a:rPr lang="en-US" smtClean="0"/>
              <a:t>40</a:t>
            </a:fld>
            <a:endParaRPr lang="en-US"/>
          </a:p>
        </p:txBody>
      </p:sp>
    </p:spTree>
    <p:extLst>
      <p:ext uri="{BB962C8B-B14F-4D97-AF65-F5344CB8AC3E}">
        <p14:creationId xmlns:p14="http://schemas.microsoft.com/office/powerpoint/2010/main" val="32400704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BCBF-56E1-6E39-986E-2ECCB0265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F1D7C-5F7A-D075-1A05-C7DD80F847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4735E-2ED4-AB69-0EB8-D5B1EC50B341}"/>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B08B07A-F7B3-095E-EE45-36DF7BD6330F}"/>
              </a:ext>
            </a:extLst>
          </p:cNvPr>
          <p:cNvSpPr>
            <a:spLocks noGrp="1"/>
          </p:cNvSpPr>
          <p:nvPr>
            <p:ph type="sldNum" sz="quarter" idx="5"/>
          </p:nvPr>
        </p:nvSpPr>
        <p:spPr/>
        <p:txBody>
          <a:bodyPr/>
          <a:lstStyle/>
          <a:p>
            <a:fld id="{D46220C3-F18E-46BD-B934-049A08813499}" type="slidenum">
              <a:rPr lang="en-US" smtClean="0"/>
              <a:t>41</a:t>
            </a:fld>
            <a:endParaRPr lang="en-US"/>
          </a:p>
        </p:txBody>
      </p:sp>
    </p:spTree>
    <p:extLst>
      <p:ext uri="{BB962C8B-B14F-4D97-AF65-F5344CB8AC3E}">
        <p14:creationId xmlns:p14="http://schemas.microsoft.com/office/powerpoint/2010/main" val="697965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05991-13CD-B98D-F0E0-ADEAFF4A5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7E7AD-C251-2CEF-0B78-3791902E1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A69C0-38C2-6437-9B0C-FD094FA9CDF4}"/>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C3158E90-C5EF-BD48-3505-DAE865D7405A}"/>
              </a:ext>
            </a:extLst>
          </p:cNvPr>
          <p:cNvSpPr>
            <a:spLocks noGrp="1"/>
          </p:cNvSpPr>
          <p:nvPr>
            <p:ph type="sldNum" sz="quarter" idx="5"/>
          </p:nvPr>
        </p:nvSpPr>
        <p:spPr/>
        <p:txBody>
          <a:bodyPr/>
          <a:lstStyle/>
          <a:p>
            <a:fld id="{AF987C3A-FBE5-4EB4-959A-E7BDBFD461F5}" type="slidenum">
              <a:rPr lang="en-US" smtClean="0"/>
              <a:t>42</a:t>
            </a:fld>
            <a:endParaRPr lang="en-US"/>
          </a:p>
        </p:txBody>
      </p:sp>
    </p:spTree>
    <p:extLst>
      <p:ext uri="{BB962C8B-B14F-4D97-AF65-F5344CB8AC3E}">
        <p14:creationId xmlns:p14="http://schemas.microsoft.com/office/powerpoint/2010/main" val="1767446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4A089-B97A-FF14-ECDE-465139C7A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BA62F-7CC4-8072-E0DE-A4F8A1B99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FBF2C-3F8F-3529-70AC-5E6B89457302}"/>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D733E630-A3E6-B04C-EDEB-CE8A234F801B}"/>
              </a:ext>
            </a:extLst>
          </p:cNvPr>
          <p:cNvSpPr>
            <a:spLocks noGrp="1"/>
          </p:cNvSpPr>
          <p:nvPr>
            <p:ph type="sldNum" sz="quarter" idx="5"/>
          </p:nvPr>
        </p:nvSpPr>
        <p:spPr/>
        <p:txBody>
          <a:bodyPr/>
          <a:lstStyle/>
          <a:p>
            <a:fld id="{D46220C3-F18E-46BD-B934-049A08813499}" type="slidenum">
              <a:rPr lang="en-US" smtClean="0"/>
              <a:t>43</a:t>
            </a:fld>
            <a:endParaRPr lang="en-US"/>
          </a:p>
        </p:txBody>
      </p:sp>
    </p:spTree>
    <p:extLst>
      <p:ext uri="{BB962C8B-B14F-4D97-AF65-F5344CB8AC3E}">
        <p14:creationId xmlns:p14="http://schemas.microsoft.com/office/powerpoint/2010/main" val="6671111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EF83-F469-0C82-B3CA-B7154F765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951BF-B38C-016D-5A67-213736D83F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53408-ECC3-E20E-75CC-146976F5FF1B}"/>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9648401D-FFF9-C62C-C5AE-5B6C25A74904}"/>
              </a:ext>
            </a:extLst>
          </p:cNvPr>
          <p:cNvSpPr>
            <a:spLocks noGrp="1"/>
          </p:cNvSpPr>
          <p:nvPr>
            <p:ph type="sldNum" sz="quarter" idx="5"/>
          </p:nvPr>
        </p:nvSpPr>
        <p:spPr/>
        <p:txBody>
          <a:bodyPr/>
          <a:lstStyle/>
          <a:p>
            <a:fld id="{AF987C3A-FBE5-4EB4-959A-E7BDBFD461F5}" type="slidenum">
              <a:rPr lang="en-US" smtClean="0"/>
              <a:t>44</a:t>
            </a:fld>
            <a:endParaRPr lang="en-US"/>
          </a:p>
        </p:txBody>
      </p:sp>
    </p:spTree>
    <p:extLst>
      <p:ext uri="{BB962C8B-B14F-4D97-AF65-F5344CB8AC3E}">
        <p14:creationId xmlns:p14="http://schemas.microsoft.com/office/powerpoint/2010/main" val="33275142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B962-FFDA-3731-0C45-8786E5248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EF746-27D3-2A08-31B1-54CC9E13CD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F6C7-9DBD-8BD7-1323-E7AA5684390F}"/>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5CDF5E83-9618-CE62-59F5-754F24FE1C76}"/>
              </a:ext>
            </a:extLst>
          </p:cNvPr>
          <p:cNvSpPr>
            <a:spLocks noGrp="1"/>
          </p:cNvSpPr>
          <p:nvPr>
            <p:ph type="sldNum" sz="quarter" idx="5"/>
          </p:nvPr>
        </p:nvSpPr>
        <p:spPr/>
        <p:txBody>
          <a:bodyPr/>
          <a:lstStyle/>
          <a:p>
            <a:fld id="{D46220C3-F18E-46BD-B934-049A08813499}" type="slidenum">
              <a:rPr lang="en-US" smtClean="0"/>
              <a:t>45</a:t>
            </a:fld>
            <a:endParaRPr lang="en-US"/>
          </a:p>
        </p:txBody>
      </p:sp>
    </p:spTree>
    <p:extLst>
      <p:ext uri="{BB962C8B-B14F-4D97-AF65-F5344CB8AC3E}">
        <p14:creationId xmlns:p14="http://schemas.microsoft.com/office/powerpoint/2010/main" val="123339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C9FE1-A408-8DED-03F1-6DD2F01910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77ECE7-8204-6DA6-6187-0B1BE7E35D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90047-43BB-CC3F-4FB2-FBE3F9740140}"/>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5" name="Footer Placeholder 4">
            <a:extLst>
              <a:ext uri="{FF2B5EF4-FFF2-40B4-BE49-F238E27FC236}">
                <a16:creationId xmlns:a16="http://schemas.microsoft.com/office/drawing/2014/main" id="{AB02A7AF-F5D1-9519-24E4-71B51B3E6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9EB66-04AF-44D6-EE5C-64F85B5A13B8}"/>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69610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EEB7-4542-298F-A425-7553E5BEDF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AD61AE-852F-A0BD-A6A7-C32723F3E1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E8B88-9508-1D0A-F641-02F9E0172EE0}"/>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5" name="Footer Placeholder 4">
            <a:extLst>
              <a:ext uri="{FF2B5EF4-FFF2-40B4-BE49-F238E27FC236}">
                <a16:creationId xmlns:a16="http://schemas.microsoft.com/office/drawing/2014/main" id="{55AE0D08-9FBF-9793-22F0-A141C0D090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726AF6-338D-5125-8B61-AF807A5E93CC}"/>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4261852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66B6-D110-C15B-337A-49B09C109A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03E4A5-B222-DC56-C386-BA60ECCEAF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C2F0BB-B088-0E4A-47F6-489A43128C44}"/>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5" name="Footer Placeholder 4">
            <a:extLst>
              <a:ext uri="{FF2B5EF4-FFF2-40B4-BE49-F238E27FC236}">
                <a16:creationId xmlns:a16="http://schemas.microsoft.com/office/drawing/2014/main" id="{DC373445-AE60-7E48-651B-C482C2C92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7C41E-D791-35DF-4D4D-33BF641D6187}"/>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66728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0099C-D45C-18CB-8410-B9B5E92A69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23569A-2A41-6C7F-F107-D2E4F5871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3277C8-D711-FCC1-B889-D5D2C5BDAB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B46A28-604A-10F6-2E09-2254DC5BE5E3}"/>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6" name="Footer Placeholder 5">
            <a:extLst>
              <a:ext uri="{FF2B5EF4-FFF2-40B4-BE49-F238E27FC236}">
                <a16:creationId xmlns:a16="http://schemas.microsoft.com/office/drawing/2014/main" id="{47948802-F0C7-8A6D-3F79-BFAEBE387C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85B2ED-44AE-22AE-13FE-2F8F894F56C2}"/>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019354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B2BEA-425D-3EF2-74FC-A052FE6545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10D6AC-6357-FEDD-16BE-E225A8A188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9410D8-5782-9873-C699-D9A82A62F1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991BD1-D133-BEB3-3BC8-3DC2225F65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723CE6-1A7F-E48A-EEDE-6D9A17F99C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46841C-7CFC-E21C-EA84-8002685E9D21}"/>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8" name="Footer Placeholder 7">
            <a:extLst>
              <a:ext uri="{FF2B5EF4-FFF2-40B4-BE49-F238E27FC236}">
                <a16:creationId xmlns:a16="http://schemas.microsoft.com/office/drawing/2014/main" id="{A8538C20-B626-B7E7-4D82-DFAE557966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0163DA-C254-18F7-B710-58EFB8559E41}"/>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924753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B14A-5DC6-41E3-7D71-31620141A0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2B972B-5107-DB1F-DD5E-0EF01C3AF93F}"/>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4" name="Footer Placeholder 3">
            <a:extLst>
              <a:ext uri="{FF2B5EF4-FFF2-40B4-BE49-F238E27FC236}">
                <a16:creationId xmlns:a16="http://schemas.microsoft.com/office/drawing/2014/main" id="{20AD707B-F977-8F63-2FC8-60A9A7EDF4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C797D2-0F1F-DDD0-8DF7-006336F1BDD8}"/>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2088511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FB6B44-E0F3-8EE2-52FC-329EA3E03131}"/>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3" name="Footer Placeholder 2">
            <a:extLst>
              <a:ext uri="{FF2B5EF4-FFF2-40B4-BE49-F238E27FC236}">
                <a16:creationId xmlns:a16="http://schemas.microsoft.com/office/drawing/2014/main" id="{F53ACC2C-D6C3-FB23-6502-273628E026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278F77-E145-3EB8-EA3D-B6A987ACB90F}"/>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120167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A708-C79D-299A-C488-71497B11B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19E1D1-D897-D0FB-BFB9-CA799B2CD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2F38E5-5394-A7AA-34B3-A54E995FF4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0F5F8C-C96B-DAE1-21E1-73CBD3953BA2}"/>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6" name="Footer Placeholder 5">
            <a:extLst>
              <a:ext uri="{FF2B5EF4-FFF2-40B4-BE49-F238E27FC236}">
                <a16:creationId xmlns:a16="http://schemas.microsoft.com/office/drawing/2014/main" id="{4BF025C9-321D-1763-906C-F94D466C23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3755F8-EF81-99E3-75EF-122A729B0A63}"/>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74281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F9DF3-8068-72AD-9874-615AEE9FE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418674-11B3-6881-94A1-C807BE95F6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B1E2C2-A297-220A-711B-8479FFAE34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34D6FF-809F-4E9C-C738-B5F1E5E0A441}"/>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6" name="Footer Placeholder 5">
            <a:extLst>
              <a:ext uri="{FF2B5EF4-FFF2-40B4-BE49-F238E27FC236}">
                <a16:creationId xmlns:a16="http://schemas.microsoft.com/office/drawing/2014/main" id="{04979B6D-C801-C7AF-5F69-5D1D0BBFD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23FB30-DFF7-F780-5FE5-1F468A772C63}"/>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87789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24703-0B86-06EC-0935-375C61A3C7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81BFFE-2963-1650-F01B-1388780097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EF597A-591E-CBB9-B5C8-0BFAC6672D85}"/>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5" name="Footer Placeholder 4">
            <a:extLst>
              <a:ext uri="{FF2B5EF4-FFF2-40B4-BE49-F238E27FC236}">
                <a16:creationId xmlns:a16="http://schemas.microsoft.com/office/drawing/2014/main" id="{B75329C4-0265-E7B7-1540-3053A8612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2603-1E94-7710-4DD5-11F36A51FA83}"/>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732191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D6D3A3-AF87-A220-F2E3-004155D4C2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B5069A-A706-55A1-7722-8B77790069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7658C-ACA7-102B-0DAD-3C40B877322D}"/>
              </a:ext>
            </a:extLst>
          </p:cNvPr>
          <p:cNvSpPr>
            <a:spLocks noGrp="1"/>
          </p:cNvSpPr>
          <p:nvPr>
            <p:ph type="dt" sz="half" idx="10"/>
          </p:nvPr>
        </p:nvSpPr>
        <p:spPr/>
        <p:txBody>
          <a:bodyPr/>
          <a:lstStyle/>
          <a:p>
            <a:fld id="{EE168CC9-6768-4ABB-A7F1-6989A3D1ED94}" type="datetimeFigureOut">
              <a:rPr lang="en-US" smtClean="0"/>
              <a:t>1/12/2026</a:t>
            </a:fld>
            <a:endParaRPr lang="en-US"/>
          </a:p>
        </p:txBody>
      </p:sp>
      <p:sp>
        <p:nvSpPr>
          <p:cNvPr id="5" name="Footer Placeholder 4">
            <a:extLst>
              <a:ext uri="{FF2B5EF4-FFF2-40B4-BE49-F238E27FC236}">
                <a16:creationId xmlns:a16="http://schemas.microsoft.com/office/drawing/2014/main" id="{3F759346-DE89-19FF-FD42-59C2A02769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94334-9400-FF5F-01EF-17D7EF4CC121}"/>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148835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CBBE6C-105A-DFBA-B672-4C62A091ED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B73F5A-C3D3-17B6-7271-D60EF438AC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9E1A0-D523-BE75-D4AE-ED24716560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168CC9-6768-4ABB-A7F1-6989A3D1ED94}" type="datetimeFigureOut">
              <a:rPr lang="en-US" smtClean="0"/>
              <a:t>1/12/2026</a:t>
            </a:fld>
            <a:endParaRPr lang="en-US"/>
          </a:p>
        </p:txBody>
      </p:sp>
      <p:sp>
        <p:nvSpPr>
          <p:cNvPr id="5" name="Footer Placeholder 4">
            <a:extLst>
              <a:ext uri="{FF2B5EF4-FFF2-40B4-BE49-F238E27FC236}">
                <a16:creationId xmlns:a16="http://schemas.microsoft.com/office/drawing/2014/main" id="{A92625FB-449E-7B66-E440-90883AA915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3E77A4-48DD-472D-5800-7854256C62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B481FD-E904-42B1-9F15-B29672E09630}" type="slidenum">
              <a:rPr lang="en-US" smtClean="0"/>
              <a:t>‹#›</a:t>
            </a:fld>
            <a:endParaRPr lang="en-US"/>
          </a:p>
        </p:txBody>
      </p:sp>
    </p:spTree>
    <p:extLst>
      <p:ext uri="{BB962C8B-B14F-4D97-AF65-F5344CB8AC3E}">
        <p14:creationId xmlns:p14="http://schemas.microsoft.com/office/powerpoint/2010/main" val="2216942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C5D6CC37-86A1-17A3-D278-CA308C295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BF12EECE-A841-1A36-1BCF-BE1FD22CE364}"/>
              </a:ext>
            </a:extLst>
          </p:cNvPr>
          <p:cNvSpPr>
            <a:spLocks noGrp="1"/>
          </p:cNvSpPr>
          <p:nvPr>
            <p:ph type="ctrTitle"/>
          </p:nvPr>
        </p:nvSpPr>
        <p:spPr/>
        <p:txBody>
          <a:bodyPr/>
          <a:lstStyle/>
          <a:p>
            <a:r>
              <a:rPr lang="en-US" dirty="0">
                <a:highlight>
                  <a:srgbClr val="FCEAD4"/>
                </a:highlight>
              </a:rPr>
              <a:t>Level 1: Prompting Basics</a:t>
            </a:r>
          </a:p>
        </p:txBody>
      </p:sp>
      <p:sp>
        <p:nvSpPr>
          <p:cNvPr id="3" name="Subtitle 2">
            <a:extLst>
              <a:ext uri="{FF2B5EF4-FFF2-40B4-BE49-F238E27FC236}">
                <a16:creationId xmlns:a16="http://schemas.microsoft.com/office/drawing/2014/main" id="{274ED29D-D592-6B95-2A21-75B39F5D9D6C}"/>
              </a:ext>
            </a:extLst>
          </p:cNvPr>
          <p:cNvSpPr>
            <a:spLocks noGrp="1"/>
          </p:cNvSpPr>
          <p:nvPr>
            <p:ph type="subTitle" idx="1"/>
          </p:nvPr>
        </p:nvSpPr>
        <p:spPr/>
        <p:txBody>
          <a:bodyPr/>
          <a:lstStyle/>
          <a:p>
            <a:r>
              <a:rPr lang="en-US" dirty="0" err="1"/>
              <a:t>MState</a:t>
            </a:r>
            <a:r>
              <a:rPr lang="en-US" dirty="0"/>
              <a:t> WDS &amp; West Central SBDC</a:t>
            </a:r>
          </a:p>
        </p:txBody>
      </p:sp>
    </p:spTree>
    <p:extLst>
      <p:ext uri="{BB962C8B-B14F-4D97-AF65-F5344CB8AC3E}">
        <p14:creationId xmlns:p14="http://schemas.microsoft.com/office/powerpoint/2010/main" val="383175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7EDA-DAD0-93AF-D096-8F446D720AB0}"/>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03A00065-813A-0244-F55A-37ED609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A15EBECE-DA70-1299-D550-8F74C6DEA57E}"/>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1E8804E5-6B8E-B10A-02D8-5A1EBFB145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223843BA-591D-4E86-D593-53D0785FB789}"/>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D1B1C2BD-DB81-95DA-B351-E18CE2FA2846}"/>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CD0F9E6D-FF7C-C19D-04FC-FCA5FED2D327}"/>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89F7EE03-35FF-74AB-A6FC-E419816610C6}"/>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383BF9B-EE7E-745A-7714-182084979A71}"/>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4A19BE09-4936-D1DB-2EEB-763B9B6E235F}"/>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0430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C75DB55F-5AEC-0F61-5261-2F0DCBB30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366843E-305F-8B49-17D2-A96585AE6718}"/>
              </a:ext>
            </a:extLst>
          </p:cNvPr>
          <p:cNvSpPr>
            <a:spLocks noGrp="1"/>
          </p:cNvSpPr>
          <p:nvPr>
            <p:ph idx="1"/>
          </p:nvPr>
        </p:nvSpPr>
        <p:spPr>
          <a:xfrm>
            <a:off x="838200" y="5336352"/>
            <a:ext cx="10515600" cy="1521647"/>
          </a:xfrm>
        </p:spPr>
        <p:txBody>
          <a:bodyPr>
            <a:normAutofit/>
          </a:bodyPr>
          <a:lstStyle/>
          <a:p>
            <a:pPr marL="0" indent="0" algn="just">
              <a:buNone/>
            </a:pPr>
            <a:r>
              <a:rPr lang="en-US" sz="1200" dirty="0">
                <a:solidFill>
                  <a:schemeClr val="bg2">
                    <a:lumMod val="50000"/>
                  </a:schemeClr>
                </a:solidFill>
              </a:rPr>
              <a:t>Funded in part through a Cooperative Agreement with the U.S. Small Business Administration, the Minnesota Department of Employment and Economic Development, and regional support partners. The West Central SBDC is a proud member of the Minnesota SBDC Network. All opinions, conclusions, or recommendations expressed are those of the author(s) and do not necessarily reflect the views of the program sponsors. Programs are open to the public on a nondiscriminatory basis. Reasonable accommodations will be made upon request. Contact the West Central SBDC at (218) 299-6606.</a:t>
            </a:r>
          </a:p>
          <a:p>
            <a:pPr marL="0" indent="0" algn="just">
              <a:buNone/>
            </a:pPr>
            <a:r>
              <a:rPr lang="en-US" sz="1200" b="0" i="1" dirty="0">
                <a:solidFill>
                  <a:schemeClr val="bg2">
                    <a:lumMod val="50000"/>
                  </a:schemeClr>
                </a:solidFill>
                <a:effectLst/>
              </a:rPr>
              <a:t>Disclaimer: The tools provided by the West Central SBDC </a:t>
            </a:r>
            <a:r>
              <a:rPr lang="en-US" sz="1200" i="1" dirty="0">
                <a:solidFill>
                  <a:schemeClr val="bg2">
                    <a:lumMod val="50000"/>
                  </a:schemeClr>
                </a:solidFill>
              </a:rPr>
              <a:t>including the </a:t>
            </a:r>
            <a:r>
              <a:rPr lang="en-US" sz="1200" b="0" i="1" dirty="0">
                <a:solidFill>
                  <a:schemeClr val="bg2">
                    <a:lumMod val="50000"/>
                  </a:schemeClr>
                </a:solidFill>
                <a:effectLst/>
              </a:rPr>
              <a:t>AI Resource Lab are experimental and intended for educational purposes only. They are not designed to provide legal, financial, or professional advice. Users should always consult with a qualified professional and fact-check all outputs before making decisions. The use of these tools is at the user’s own risk, and users are solely responsible for any actions taken based on the information provided.</a:t>
            </a:r>
            <a:endParaRPr lang="en-US" sz="1200" b="0" dirty="0">
              <a:solidFill>
                <a:schemeClr val="bg2">
                  <a:lumMod val="50000"/>
                </a:schemeClr>
              </a:solidFill>
              <a:effectLst/>
            </a:endParaRPr>
          </a:p>
        </p:txBody>
      </p:sp>
      <p:pic>
        <p:nvPicPr>
          <p:cNvPr id="5" name="Picture 4" descr="A logo for a company&#10;&#10;AI-generated content may be incorrect.">
            <a:extLst>
              <a:ext uri="{FF2B5EF4-FFF2-40B4-BE49-F238E27FC236}">
                <a16:creationId xmlns:a16="http://schemas.microsoft.com/office/drawing/2014/main" id="{DF4DE248-B856-4919-85F7-ECC7F4DAC83A}"/>
              </a:ext>
            </a:extLst>
          </p:cNvPr>
          <p:cNvPicPr>
            <a:picLocks noChangeAspect="1"/>
          </p:cNvPicPr>
          <p:nvPr/>
        </p:nvPicPr>
        <p:blipFill>
          <a:blip r:embed="rId4">
            <a:extLst>
              <a:ext uri="{28A0092B-C50C-407E-A947-70E740481C1C}">
                <a14:useLocalDpi xmlns:a14="http://schemas.microsoft.com/office/drawing/2010/main" val="0"/>
              </a:ext>
            </a:extLst>
          </a:blip>
          <a:srcRect l="-1" r="677"/>
          <a:stretch/>
        </p:blipFill>
        <p:spPr>
          <a:xfrm>
            <a:off x="4804401" y="2554493"/>
            <a:ext cx="1062379" cy="1333550"/>
          </a:xfrm>
          <a:prstGeom prst="rect">
            <a:avLst/>
          </a:prstGeom>
        </p:spPr>
      </p:pic>
      <p:pic>
        <p:nvPicPr>
          <p:cNvPr id="6146" name="Picture 2">
            <a:extLst>
              <a:ext uri="{FF2B5EF4-FFF2-40B4-BE49-F238E27FC236}">
                <a16:creationId xmlns:a16="http://schemas.microsoft.com/office/drawing/2014/main" id="{C2221919-6AC5-DB69-1482-91A528031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074" y="3309369"/>
            <a:ext cx="2778363" cy="112690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a:extLst>
              <a:ext uri="{FF2B5EF4-FFF2-40B4-BE49-F238E27FC236}">
                <a16:creationId xmlns:a16="http://schemas.microsoft.com/office/drawing/2014/main" id="{F53CE20A-1F5A-881B-195B-973DC1948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254" y="1404973"/>
            <a:ext cx="4855871" cy="42084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ED37912-7C25-485A-017E-0C453ED5844B}"/>
              </a:ext>
            </a:extLst>
          </p:cNvPr>
          <p:cNvGrpSpPr/>
          <p:nvPr/>
        </p:nvGrpSpPr>
        <p:grpSpPr>
          <a:xfrm>
            <a:off x="7751125" y="3237774"/>
            <a:ext cx="2330383" cy="1371600"/>
            <a:chOff x="8311764" y="844062"/>
            <a:chExt cx="2330383" cy="1371600"/>
          </a:xfrm>
        </p:grpSpPr>
        <p:sp>
          <p:nvSpPr>
            <p:cNvPr id="9" name="Rectangle 8">
              <a:extLst>
                <a:ext uri="{FF2B5EF4-FFF2-40B4-BE49-F238E27FC236}">
                  <a16:creationId xmlns:a16="http://schemas.microsoft.com/office/drawing/2014/main" id="{6CDA6BC3-79FB-C842-0B9E-B4E49CF43AEF}"/>
                </a:ext>
              </a:extLst>
            </p:cNvPr>
            <p:cNvSpPr/>
            <p:nvPr/>
          </p:nvSpPr>
          <p:spPr>
            <a:xfrm>
              <a:off x="8311764" y="844062"/>
              <a:ext cx="2330383" cy="1371600"/>
            </a:xfrm>
            <a:prstGeom prst="rect">
              <a:avLst/>
            </a:prstGeom>
            <a:solidFill>
              <a:srgbClr val="0325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1" name="Picture 7">
              <a:extLst>
                <a:ext uri="{FF2B5EF4-FFF2-40B4-BE49-F238E27FC236}">
                  <a16:creationId xmlns:a16="http://schemas.microsoft.com/office/drawing/2014/main" id="{A1E44164-C829-0FC9-8CD7-5A8782E0E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1765" y="915657"/>
              <a:ext cx="2266061" cy="12250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D1769962-B7FB-5AEB-4088-2C4494A9236C}"/>
              </a:ext>
            </a:extLst>
          </p:cNvPr>
          <p:cNvSpPr>
            <a:spLocks noGrp="1"/>
          </p:cNvSpPr>
          <p:nvPr>
            <p:ph type="title"/>
          </p:nvPr>
        </p:nvSpPr>
        <p:spPr>
          <a:xfrm>
            <a:off x="2506662" y="1"/>
            <a:ext cx="9685338" cy="1026636"/>
          </a:xfrm>
        </p:spPr>
        <p:txBody>
          <a:bodyPr>
            <a:normAutofit/>
          </a:bodyPr>
          <a:lstStyle/>
          <a:p>
            <a:r>
              <a:rPr lang="en-US" sz="3600" b="1" i="1" dirty="0"/>
              <a:t>Hats Off to Our Host &amp; America’s SBDC</a:t>
            </a:r>
          </a:p>
        </p:txBody>
      </p:sp>
    </p:spTree>
    <p:extLst>
      <p:ext uri="{BB962C8B-B14F-4D97-AF65-F5344CB8AC3E}">
        <p14:creationId xmlns:p14="http://schemas.microsoft.com/office/powerpoint/2010/main" val="42762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675B-D88B-7355-49D8-E77A9907C98A}"/>
            </a:ext>
          </a:extLst>
        </p:cNvPr>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E384191F-D288-6862-AAB4-59115F7D8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01F5CF55-CFDE-820D-792A-9AE2F0C958E0}"/>
              </a:ext>
            </a:extLst>
          </p:cNvPr>
          <p:cNvSpPr>
            <a:spLocks noGrp="1"/>
          </p:cNvSpPr>
          <p:nvPr>
            <p:ph type="title"/>
          </p:nvPr>
        </p:nvSpPr>
        <p:spPr>
          <a:xfrm>
            <a:off x="2506662" y="1"/>
            <a:ext cx="9685338" cy="1026636"/>
          </a:xfrm>
        </p:spPr>
        <p:txBody>
          <a:bodyPr>
            <a:normAutofit/>
          </a:bodyPr>
          <a:lstStyle/>
          <a:p>
            <a:r>
              <a:rPr lang="en-US" sz="3600" b="1" dirty="0"/>
              <a:t>The Start of Your AI Journey… AI Resource Lab</a:t>
            </a:r>
            <a:endParaRPr lang="en-US" sz="3600" b="1" i="1" dirty="0"/>
          </a:p>
        </p:txBody>
      </p:sp>
      <p:sp>
        <p:nvSpPr>
          <p:cNvPr id="6" name="Content Placeholder 2">
            <a:extLst>
              <a:ext uri="{FF2B5EF4-FFF2-40B4-BE49-F238E27FC236}">
                <a16:creationId xmlns:a16="http://schemas.microsoft.com/office/drawing/2014/main" id="{196F6E30-6A93-8697-2BD4-DBC2165C74FE}"/>
              </a:ext>
            </a:extLst>
          </p:cNvPr>
          <p:cNvSpPr txBox="1">
            <a:spLocks/>
          </p:cNvSpPr>
          <p:nvPr/>
        </p:nvSpPr>
        <p:spPr>
          <a:xfrm>
            <a:off x="838200" y="1481668"/>
            <a:ext cx="10990006" cy="523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0" lvl="3" indent="0">
              <a:buNone/>
            </a:pPr>
            <a:r>
              <a:rPr lang="en-US" sz="2400" dirty="0"/>
              <a:t>Empowering small businesses to unlock the potential of AI with hands-on tools and tailored guidance for success</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b="1" i="1" dirty="0"/>
              <a:t>*AI Bootcamp</a:t>
            </a:r>
            <a:r>
              <a:rPr lang="en-US" sz="2400" dirty="0"/>
              <a:t>: 3 videos, ~30 minutes</a:t>
            </a:r>
          </a:p>
          <a:p>
            <a:pPr marL="914400" lvl="1" indent="-457200">
              <a:buFont typeface="+mj-lt"/>
              <a:buAutoNum type="arabicPeriod"/>
            </a:pPr>
            <a:r>
              <a:rPr lang="en-US" sz="2000" dirty="0"/>
              <a:t>“Demystifying AI”</a:t>
            </a:r>
          </a:p>
          <a:p>
            <a:pPr marL="914400" lvl="1" indent="-457200">
              <a:buFont typeface="+mj-lt"/>
              <a:buAutoNum type="arabicPeriod"/>
            </a:pPr>
            <a:r>
              <a:rPr lang="en-US" sz="2000" dirty="0"/>
              <a:t>“Getting Started with AI”</a:t>
            </a:r>
          </a:p>
          <a:p>
            <a:pPr marL="914400" lvl="1" indent="-457200">
              <a:buFont typeface="+mj-lt"/>
              <a:buAutoNum type="arabicPeriod"/>
            </a:pPr>
            <a:r>
              <a:rPr lang="en-US" sz="2000" dirty="0"/>
              <a:t>“Getting the Most of AI”					           </a:t>
            </a:r>
            <a:r>
              <a:rPr lang="en-US" sz="1200" dirty="0">
                <a:highlight>
                  <a:srgbClr val="FFFF00"/>
                </a:highlight>
              </a:rPr>
              <a:t>westcentralmnsbdc.com/ai-resources-lab</a:t>
            </a:r>
            <a:endParaRPr lang="en-US" sz="2000" dirty="0">
              <a:highlight>
                <a:srgbClr val="FFFF00"/>
              </a:highlight>
            </a:endParaRPr>
          </a:p>
          <a:p>
            <a:pPr marL="0" indent="0">
              <a:buFont typeface="Arial" panose="020B0604020202020204" pitchFamily="34" charset="0"/>
              <a:buNone/>
            </a:pPr>
            <a:endParaRPr lang="en-US" sz="2400" b="1" i="1" dirty="0"/>
          </a:p>
          <a:p>
            <a:pPr marL="0" indent="0">
              <a:buFont typeface="Arial" panose="020B0604020202020204" pitchFamily="34" charset="0"/>
              <a:buNone/>
            </a:pPr>
            <a:r>
              <a:rPr lang="en-US" sz="2400" b="1" i="1" dirty="0"/>
              <a:t>*Interactive AI Tools</a:t>
            </a:r>
            <a:r>
              <a:rPr lang="en-US" sz="2400" dirty="0"/>
              <a:t>: </a:t>
            </a:r>
            <a:r>
              <a:rPr lang="en-US" sz="2000" dirty="0"/>
              <a:t>tailored solutions (prebuilt GPTs) for business growth and innovation… </a:t>
            </a:r>
          </a:p>
          <a:p>
            <a:pPr marL="0" indent="0" algn="r">
              <a:buFont typeface="Arial" panose="020B0604020202020204" pitchFamily="34" charset="0"/>
              <a:buNone/>
            </a:pPr>
            <a:r>
              <a:rPr lang="en-US" sz="2000" dirty="0"/>
              <a:t>It all starts with experimentation, confidence building, and curiosity.</a:t>
            </a:r>
          </a:p>
          <a:p>
            <a:pPr marL="0" indent="0">
              <a:buFont typeface="Arial" panose="020B0604020202020204" pitchFamily="34" charset="0"/>
              <a:buNone/>
            </a:pPr>
            <a:endParaRPr lang="en-US" sz="2400" b="1" i="1" dirty="0"/>
          </a:p>
          <a:p>
            <a:pPr marL="0" indent="0">
              <a:buFont typeface="Arial" panose="020B0604020202020204" pitchFamily="34" charset="0"/>
              <a:buNone/>
            </a:pPr>
            <a:r>
              <a:rPr lang="en-US" sz="2400" b="1" i="1" dirty="0"/>
              <a:t>*Downloadable AI Toolkit</a:t>
            </a:r>
            <a:r>
              <a:rPr lang="en-US" sz="2400" dirty="0"/>
              <a:t>: </a:t>
            </a:r>
            <a:r>
              <a:rPr lang="en-US" sz="2000" dirty="0"/>
              <a:t>simple, actionable resources built for small business owners. </a:t>
            </a:r>
            <a:endParaRPr lang="en-US" sz="2400" dirty="0"/>
          </a:p>
        </p:txBody>
      </p:sp>
      <p:pic>
        <p:nvPicPr>
          <p:cNvPr id="7" name="Picture 6">
            <a:extLst>
              <a:ext uri="{FF2B5EF4-FFF2-40B4-BE49-F238E27FC236}">
                <a16:creationId xmlns:a16="http://schemas.microsoft.com/office/drawing/2014/main" id="{B0F1CB1B-1C4E-9779-0084-52C5ACAA98D0}"/>
              </a:ext>
            </a:extLst>
          </p:cNvPr>
          <p:cNvPicPr>
            <a:picLocks noChangeAspect="1"/>
          </p:cNvPicPr>
          <p:nvPr/>
        </p:nvPicPr>
        <p:blipFill>
          <a:blip r:embed="rId4"/>
          <a:stretch>
            <a:fillRect/>
          </a:stretch>
        </p:blipFill>
        <p:spPr>
          <a:xfrm>
            <a:off x="9552863" y="2162276"/>
            <a:ext cx="1480025" cy="1480025"/>
          </a:xfrm>
          <a:prstGeom prst="rect">
            <a:avLst/>
          </a:prstGeom>
        </p:spPr>
      </p:pic>
    </p:spTree>
    <p:extLst>
      <p:ext uri="{BB962C8B-B14F-4D97-AF65-F5344CB8AC3E}">
        <p14:creationId xmlns:p14="http://schemas.microsoft.com/office/powerpoint/2010/main" val="370868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575BB-818F-352B-E562-A52F7E95C6EB}"/>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8A6CE40-5A5C-E570-6046-8EC03A7B09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E29138E-F6F7-991B-2102-9C2A1EFE1A75}"/>
              </a:ext>
            </a:extLst>
          </p:cNvPr>
          <p:cNvSpPr>
            <a:spLocks noGrp="1"/>
          </p:cNvSpPr>
          <p:nvPr>
            <p:ph type="title"/>
          </p:nvPr>
        </p:nvSpPr>
        <p:spPr>
          <a:xfrm>
            <a:off x="2251586" y="0"/>
            <a:ext cx="9102213" cy="943898"/>
          </a:xfrm>
        </p:spPr>
        <p:txBody>
          <a:bodyPr>
            <a:normAutofit/>
          </a:bodyPr>
          <a:lstStyle/>
          <a:p>
            <a:r>
              <a:rPr lang="en-US" dirty="0"/>
              <a:t>Leveling Up Your Prompting Game</a:t>
            </a:r>
          </a:p>
        </p:txBody>
      </p:sp>
      <p:sp>
        <p:nvSpPr>
          <p:cNvPr id="3" name="Content Placeholder 2">
            <a:extLst>
              <a:ext uri="{FF2B5EF4-FFF2-40B4-BE49-F238E27FC236}">
                <a16:creationId xmlns:a16="http://schemas.microsoft.com/office/drawing/2014/main" id="{888AA085-A44C-1A62-B8C3-1424451555B3}"/>
              </a:ext>
            </a:extLst>
          </p:cNvPr>
          <p:cNvSpPr>
            <a:spLocks noGrp="1"/>
          </p:cNvSpPr>
          <p:nvPr>
            <p:ph idx="1"/>
          </p:nvPr>
        </p:nvSpPr>
        <p:spPr>
          <a:xfrm>
            <a:off x="838200" y="1150374"/>
            <a:ext cx="10515600" cy="5397910"/>
          </a:xfrm>
        </p:spPr>
        <p:txBody>
          <a:bodyPr>
            <a:normAutofit lnSpcReduction="10000"/>
          </a:bodyPr>
          <a:lstStyle/>
          <a:p>
            <a:pPr marL="2743200" lvl="6" indent="0">
              <a:buNone/>
            </a:pPr>
            <a:r>
              <a:rPr lang="en-US" sz="2800" i="1" dirty="0"/>
              <a:t>“Garbage in, Garbage out.”</a:t>
            </a:r>
          </a:p>
          <a:p>
            <a:pPr marL="1828800" lvl="4" indent="0">
              <a:buNone/>
            </a:pPr>
            <a:endParaRPr lang="en-US" sz="2600" dirty="0"/>
          </a:p>
          <a:p>
            <a:pPr marL="1828800" lvl="4" indent="0" algn="r">
              <a:buNone/>
            </a:pPr>
            <a:r>
              <a:rPr lang="en-US" sz="2600" dirty="0"/>
              <a:t>You’ve figured out that AI doesn’t read your mind.</a:t>
            </a:r>
          </a:p>
          <a:p>
            <a:pPr marL="0" indent="0" algn="r">
              <a:buNone/>
            </a:pPr>
            <a:r>
              <a:rPr lang="en-US" sz="2600" dirty="0"/>
              <a:t>But you can have a conversation, follow up, it remembers you...</a:t>
            </a:r>
          </a:p>
          <a:p>
            <a:pPr marL="0" indent="0">
              <a:buNone/>
            </a:pPr>
            <a:endParaRPr lang="en-US" sz="2600" b="1" dirty="0"/>
          </a:p>
          <a:p>
            <a:pPr marL="0" indent="0">
              <a:buNone/>
            </a:pPr>
            <a:r>
              <a:rPr lang="en-US" sz="2600" b="1" dirty="0"/>
              <a:t>Exploring some different prompting types or styles:</a:t>
            </a:r>
          </a:p>
          <a:p>
            <a:r>
              <a:rPr lang="en-US" sz="2400" dirty="0"/>
              <a:t>Zero-Shot &amp; Few-Shot Prompting</a:t>
            </a:r>
          </a:p>
          <a:p>
            <a:r>
              <a:rPr lang="en-US" sz="2400" dirty="0"/>
              <a:t>Instructional Prompting or </a:t>
            </a:r>
            <a:r>
              <a:rPr lang="en-US" sz="2400" dirty="0" err="1"/>
              <a:t>Backcasting</a:t>
            </a:r>
            <a:r>
              <a:rPr lang="en-US" sz="2400" dirty="0"/>
              <a:t> </a:t>
            </a:r>
          </a:p>
          <a:p>
            <a:r>
              <a:rPr lang="en-US" sz="2400" dirty="0"/>
              <a:t>Multi-Turn and Chain-of-Thought Prompting (then Tree-of-Thought…)</a:t>
            </a:r>
          </a:p>
          <a:p>
            <a:r>
              <a:rPr lang="en-US" sz="2400" dirty="0"/>
              <a:t>And many more! </a:t>
            </a:r>
          </a:p>
          <a:p>
            <a:pPr marL="457200" lvl="1" indent="0">
              <a:buNone/>
            </a:pPr>
            <a:endParaRPr lang="en-US" sz="2600" dirty="0"/>
          </a:p>
          <a:p>
            <a:pPr marL="0" indent="0" algn="r">
              <a:buNone/>
            </a:pPr>
            <a:r>
              <a:rPr lang="en-US" sz="2600" b="1" i="1" dirty="0"/>
              <a:t>It’s not about one good answer, it’s about repeatable results. </a:t>
            </a:r>
            <a:endParaRPr lang="en-US" sz="2600" i="1" dirty="0"/>
          </a:p>
          <a:p>
            <a:pPr marL="1828800" lvl="4" indent="0">
              <a:buNone/>
            </a:pPr>
            <a:endParaRPr lang="en-US" sz="2600" dirty="0"/>
          </a:p>
        </p:txBody>
      </p:sp>
    </p:spTree>
    <p:extLst>
      <p:ext uri="{BB962C8B-B14F-4D97-AF65-F5344CB8AC3E}">
        <p14:creationId xmlns:p14="http://schemas.microsoft.com/office/powerpoint/2010/main" val="1155173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78997564-E010-FAA0-3FD7-0D384E943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9" name="Title 8">
            <a:extLst>
              <a:ext uri="{FF2B5EF4-FFF2-40B4-BE49-F238E27FC236}">
                <a16:creationId xmlns:a16="http://schemas.microsoft.com/office/drawing/2014/main" id="{647C175C-9894-5F2B-2661-7E7AF93D59F1}"/>
              </a:ext>
            </a:extLst>
          </p:cNvPr>
          <p:cNvSpPr>
            <a:spLocks noGrp="1"/>
          </p:cNvSpPr>
          <p:nvPr>
            <p:ph type="title"/>
          </p:nvPr>
        </p:nvSpPr>
        <p:spPr/>
        <p:txBody>
          <a:bodyPr/>
          <a:lstStyle/>
          <a:p>
            <a:r>
              <a:rPr lang="en-US" dirty="0">
                <a:highlight>
                  <a:srgbClr val="FCEAD4"/>
                </a:highlight>
              </a:rPr>
              <a:t>AI Your Way</a:t>
            </a:r>
          </a:p>
        </p:txBody>
      </p:sp>
      <p:sp>
        <p:nvSpPr>
          <p:cNvPr id="10" name="Content Placeholder 9">
            <a:extLst>
              <a:ext uri="{FF2B5EF4-FFF2-40B4-BE49-F238E27FC236}">
                <a16:creationId xmlns:a16="http://schemas.microsoft.com/office/drawing/2014/main" id="{B57202F4-38F3-BC31-9BB5-2A3D8661CEBC}"/>
              </a:ext>
            </a:extLst>
          </p:cNvPr>
          <p:cNvSpPr>
            <a:spLocks noGrp="1"/>
          </p:cNvSpPr>
          <p:nvPr>
            <p:ph idx="1"/>
          </p:nvPr>
        </p:nvSpPr>
        <p:spPr/>
        <p:txBody>
          <a:bodyPr/>
          <a:lstStyle/>
          <a:p>
            <a:r>
              <a:rPr lang="en-US" dirty="0"/>
              <a:t>The following prompts are </a:t>
            </a:r>
            <a:r>
              <a:rPr lang="en-US" u="sng" dirty="0"/>
              <a:t>examples</a:t>
            </a:r>
            <a:r>
              <a:rPr lang="en-US" dirty="0"/>
              <a:t> for illustrative purposes</a:t>
            </a:r>
          </a:p>
          <a:p>
            <a:pPr lvl="1"/>
            <a:r>
              <a:rPr lang="en-US" dirty="0"/>
              <a:t>Some have fancy names, others have detailed instructions</a:t>
            </a:r>
          </a:p>
          <a:p>
            <a:pPr lvl="1"/>
            <a:r>
              <a:rPr lang="en-US" dirty="0"/>
              <a:t>Some are similar to each other, many can be used together</a:t>
            </a:r>
          </a:p>
          <a:p>
            <a:r>
              <a:rPr lang="en-US" dirty="0"/>
              <a:t>The purpose of this is NOT for you to memorize each one</a:t>
            </a:r>
          </a:p>
          <a:p>
            <a:r>
              <a:rPr lang="en-US" dirty="0"/>
              <a:t>The purpose IS to learn </a:t>
            </a:r>
            <a:r>
              <a:rPr lang="en-US" u="sng" dirty="0"/>
              <a:t>how to communicate with &amp; command AI</a:t>
            </a:r>
          </a:p>
          <a:p>
            <a:endParaRPr lang="en-US" dirty="0"/>
          </a:p>
          <a:p>
            <a:pPr marL="0" indent="0" algn="r">
              <a:buNone/>
            </a:pPr>
            <a:r>
              <a:rPr lang="en-US" dirty="0"/>
              <a:t>The goal: </a:t>
            </a:r>
            <a:r>
              <a:rPr lang="en-US" b="1" dirty="0"/>
              <a:t>help you find your way</a:t>
            </a:r>
            <a:r>
              <a:rPr lang="en-US" dirty="0"/>
              <a:t> in making AI work for you and your business</a:t>
            </a:r>
          </a:p>
          <a:p>
            <a:endParaRPr lang="en-US" dirty="0"/>
          </a:p>
        </p:txBody>
      </p:sp>
    </p:spTree>
    <p:extLst>
      <p:ext uri="{BB962C8B-B14F-4D97-AF65-F5344CB8AC3E}">
        <p14:creationId xmlns:p14="http://schemas.microsoft.com/office/powerpoint/2010/main" val="2235084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6756E45-1E11-B2C2-E565-3EEAF84DAB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95BC92E1-738E-6836-AAF3-CB08E16102AC}"/>
              </a:ext>
            </a:extLst>
          </p:cNvPr>
          <p:cNvSpPr>
            <a:spLocks noGrp="1"/>
          </p:cNvSpPr>
          <p:nvPr>
            <p:ph type="title"/>
          </p:nvPr>
        </p:nvSpPr>
        <p:spPr/>
        <p:txBody>
          <a:bodyPr/>
          <a:lstStyle/>
          <a:p>
            <a:r>
              <a:rPr lang="en-US" dirty="0">
                <a:highlight>
                  <a:srgbClr val="FCEAD4"/>
                </a:highlight>
              </a:rPr>
              <a:t>Prompts Covered </a:t>
            </a:r>
          </a:p>
        </p:txBody>
      </p:sp>
      <p:sp>
        <p:nvSpPr>
          <p:cNvPr id="3" name="Content Placeholder 2">
            <a:extLst>
              <a:ext uri="{FF2B5EF4-FFF2-40B4-BE49-F238E27FC236}">
                <a16:creationId xmlns:a16="http://schemas.microsoft.com/office/drawing/2014/main" id="{75D57861-01CF-36AC-F65C-4D482151EA9D}"/>
              </a:ext>
            </a:extLst>
          </p:cNvPr>
          <p:cNvSpPr>
            <a:spLocks noGrp="1"/>
          </p:cNvSpPr>
          <p:nvPr>
            <p:ph idx="1"/>
          </p:nvPr>
        </p:nvSpPr>
        <p:spPr>
          <a:xfrm>
            <a:off x="838200" y="1825625"/>
            <a:ext cx="5257800" cy="4351338"/>
          </a:xfrm>
        </p:spPr>
        <p:txBody>
          <a:bodyPr>
            <a:normAutofit lnSpcReduction="10000"/>
          </a:bodyPr>
          <a:lstStyle/>
          <a:p>
            <a:pPr marL="514350" indent="-514350">
              <a:buFont typeface="+mj-lt"/>
              <a:buAutoNum type="arabicPeriod"/>
            </a:pPr>
            <a:r>
              <a:rPr lang="en-US" dirty="0"/>
              <a:t>Zero-Shot</a:t>
            </a:r>
          </a:p>
          <a:p>
            <a:pPr marL="514350" indent="-514350">
              <a:buFont typeface="+mj-lt"/>
              <a:buAutoNum type="arabicPeriod"/>
            </a:pPr>
            <a:r>
              <a:rPr lang="en-US" dirty="0"/>
              <a:t>Few-Shot</a:t>
            </a:r>
          </a:p>
          <a:p>
            <a:pPr marL="514350" indent="-514350">
              <a:buFont typeface="+mj-lt"/>
              <a:buAutoNum type="arabicPeriod"/>
            </a:pPr>
            <a:r>
              <a:rPr lang="en-US" dirty="0"/>
              <a:t>Instructional </a:t>
            </a:r>
          </a:p>
          <a:p>
            <a:pPr marL="514350" indent="-514350">
              <a:buFont typeface="+mj-lt"/>
              <a:buAutoNum type="arabicPeriod"/>
            </a:pPr>
            <a:r>
              <a:rPr lang="en-US" dirty="0"/>
              <a:t>Exploratory </a:t>
            </a:r>
          </a:p>
          <a:p>
            <a:pPr marL="514350" indent="-514350">
              <a:buFont typeface="+mj-lt"/>
              <a:buAutoNum type="arabicPeriod"/>
            </a:pPr>
            <a:r>
              <a:rPr lang="en-US" dirty="0"/>
              <a:t>o1 Prompt</a:t>
            </a:r>
          </a:p>
          <a:p>
            <a:pPr marL="514350" indent="-514350">
              <a:buFont typeface="+mj-lt"/>
              <a:buAutoNum type="arabicPeriod"/>
            </a:pPr>
            <a:r>
              <a:rPr lang="en-US" dirty="0"/>
              <a:t>Chain-of-Thought</a:t>
            </a:r>
          </a:p>
          <a:p>
            <a:pPr marL="514350" indent="-514350">
              <a:buFont typeface="+mj-lt"/>
              <a:buAutoNum type="arabicPeriod"/>
            </a:pPr>
            <a:r>
              <a:rPr lang="en-US" dirty="0"/>
              <a:t>Tree-of-Thought</a:t>
            </a:r>
          </a:p>
          <a:p>
            <a:pPr marL="514350" indent="-514350">
              <a:buFont typeface="+mj-lt"/>
              <a:buAutoNum type="arabicPeriod"/>
            </a:pPr>
            <a:r>
              <a:rPr lang="en-US" dirty="0"/>
              <a:t>Role-Playing </a:t>
            </a:r>
          </a:p>
          <a:p>
            <a:pPr marL="514350" indent="-514350">
              <a:buFont typeface="+mj-lt"/>
              <a:buAutoNum type="arabicPeriod"/>
            </a:pPr>
            <a:r>
              <a:rPr lang="en-US" dirty="0"/>
              <a:t>Multi-Turn</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endParaRPr lang="en-US" dirty="0"/>
          </a:p>
          <a:p>
            <a:endParaRPr lang="en-US" dirty="0"/>
          </a:p>
        </p:txBody>
      </p:sp>
      <p:sp>
        <p:nvSpPr>
          <p:cNvPr id="5" name="Content Placeholder 2">
            <a:extLst>
              <a:ext uri="{FF2B5EF4-FFF2-40B4-BE49-F238E27FC236}">
                <a16:creationId xmlns:a16="http://schemas.microsoft.com/office/drawing/2014/main" id="{7C5BF8DF-8413-215F-B702-75638AED34D5}"/>
              </a:ext>
            </a:extLst>
          </p:cNvPr>
          <p:cNvSpPr txBox="1">
            <a:spLocks/>
          </p:cNvSpPr>
          <p:nvPr/>
        </p:nvSpPr>
        <p:spPr>
          <a:xfrm>
            <a:off x="5974080" y="1825625"/>
            <a:ext cx="52578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10"/>
            </a:pPr>
            <a:r>
              <a:rPr lang="en-US" dirty="0"/>
              <a:t>Meta</a:t>
            </a:r>
          </a:p>
          <a:p>
            <a:pPr marL="514350" indent="-514350">
              <a:buFont typeface="+mj-lt"/>
              <a:buAutoNum type="arabicPeriod" startAt="10"/>
            </a:pPr>
            <a:r>
              <a:rPr lang="en-US" dirty="0"/>
              <a:t>Constraint-Based</a:t>
            </a:r>
          </a:p>
          <a:p>
            <a:pPr marL="514350" indent="-514350">
              <a:buFont typeface="+mj-lt"/>
              <a:buAutoNum type="arabicPeriod" startAt="10"/>
            </a:pPr>
            <a:r>
              <a:rPr lang="en-US" dirty="0"/>
              <a:t>Analogy or Metaphor </a:t>
            </a:r>
          </a:p>
          <a:p>
            <a:pPr marL="514350" indent="-514350">
              <a:buFont typeface="+mj-lt"/>
              <a:buAutoNum type="arabicPeriod" startAt="10"/>
            </a:pPr>
            <a:r>
              <a:rPr lang="en-US" dirty="0" err="1"/>
              <a:t>Backcasting</a:t>
            </a:r>
            <a:r>
              <a:rPr lang="en-US" dirty="0"/>
              <a:t> </a:t>
            </a:r>
          </a:p>
          <a:p>
            <a:pPr marL="514350" indent="-514350">
              <a:buFont typeface="+mj-lt"/>
              <a:buAutoNum type="arabicPeriod" startAt="10"/>
            </a:pPr>
            <a:r>
              <a:rPr lang="en-US" dirty="0"/>
              <a:t>Refinement / Iterative </a:t>
            </a:r>
          </a:p>
          <a:p>
            <a:pPr marL="514350" indent="-514350">
              <a:buFont typeface="+mj-lt"/>
              <a:buAutoNum type="arabicPeriod" startAt="10"/>
            </a:pPr>
            <a:r>
              <a:rPr lang="en-US" dirty="0"/>
              <a:t>Comparison </a:t>
            </a:r>
          </a:p>
          <a:p>
            <a:pPr marL="514350" indent="-514350">
              <a:buFont typeface="+mj-lt"/>
              <a:buAutoNum type="arabicPeriod" startAt="10"/>
            </a:pPr>
            <a:r>
              <a:rPr lang="en-US" dirty="0"/>
              <a:t>Summarization </a:t>
            </a:r>
          </a:p>
          <a:p>
            <a:pPr marL="514350" indent="-514350">
              <a:buFont typeface="+mj-lt"/>
              <a:buAutoNum type="arabicPeriod" startAt="10"/>
            </a:pPr>
            <a:r>
              <a:rPr lang="en-US" dirty="0"/>
              <a:t>Critique / Evaluation</a:t>
            </a:r>
          </a:p>
          <a:p>
            <a:pPr marL="514350" indent="-514350">
              <a:buFont typeface="+mj-lt"/>
              <a:buAutoNum type="arabicPeriod" startAt="10"/>
            </a:pPr>
            <a:r>
              <a:rPr lang="en-US" dirty="0"/>
              <a:t>Brainstorming / List </a:t>
            </a:r>
          </a:p>
          <a:p>
            <a:pPr marL="514350" indent="-514350">
              <a:buFont typeface="+mj-lt"/>
              <a:buAutoNum type="arabicPeriod" startAt="10"/>
            </a:pPr>
            <a:endParaRPr lang="en-US" dirty="0"/>
          </a:p>
          <a:p>
            <a:endParaRPr lang="en-US" dirty="0"/>
          </a:p>
          <a:p>
            <a:endParaRPr lang="en-US" dirty="0"/>
          </a:p>
        </p:txBody>
      </p:sp>
    </p:spTree>
    <p:extLst>
      <p:ext uri="{BB962C8B-B14F-4D97-AF65-F5344CB8AC3E}">
        <p14:creationId xmlns:p14="http://schemas.microsoft.com/office/powerpoint/2010/main" val="2072882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72123-F803-E285-5A44-6841DA68796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EDF3DDD1-A54A-2429-9C3C-A56F8FA27F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13E6B69-93EE-09F1-69D5-1B59FA8F71D2}"/>
              </a:ext>
            </a:extLst>
          </p:cNvPr>
          <p:cNvSpPr>
            <a:spLocks noGrp="1"/>
          </p:cNvSpPr>
          <p:nvPr>
            <p:ph type="title"/>
          </p:nvPr>
        </p:nvSpPr>
        <p:spPr>
          <a:xfrm>
            <a:off x="2251586" y="0"/>
            <a:ext cx="9940414" cy="943898"/>
          </a:xfrm>
        </p:spPr>
        <p:txBody>
          <a:bodyPr>
            <a:normAutofit/>
          </a:bodyPr>
          <a:lstStyle/>
          <a:p>
            <a:r>
              <a:rPr lang="en-US" dirty="0"/>
              <a:t>What We’ll Cover: Prompting Basics</a:t>
            </a:r>
          </a:p>
        </p:txBody>
      </p:sp>
      <p:sp>
        <p:nvSpPr>
          <p:cNvPr id="6" name="Content Placeholder 5">
            <a:extLst>
              <a:ext uri="{FF2B5EF4-FFF2-40B4-BE49-F238E27FC236}">
                <a16:creationId xmlns:a16="http://schemas.microsoft.com/office/drawing/2014/main" id="{31F8046B-351E-2468-F6C5-AD161D948CAC}"/>
              </a:ext>
            </a:extLst>
          </p:cNvPr>
          <p:cNvSpPr>
            <a:spLocks noGrp="1"/>
          </p:cNvSpPr>
          <p:nvPr>
            <p:ph idx="1"/>
          </p:nvPr>
        </p:nvSpPr>
        <p:spPr>
          <a:xfrm>
            <a:off x="1413386" y="1078992"/>
            <a:ext cx="9940414" cy="5513832"/>
          </a:xfrm>
        </p:spPr>
        <p:txBody>
          <a:bodyPr>
            <a:normAutofit/>
          </a:bodyPr>
          <a:lstStyle/>
          <a:p>
            <a:pPr marL="1371600" lvl="3" indent="0">
              <a:buNone/>
            </a:pPr>
            <a:endParaRPr lang="en-US" sz="2400" kern="100" dirty="0">
              <a:effectLst/>
              <a:ea typeface="Aptos" panose="020B0004020202020204" pitchFamily="34" charset="0"/>
              <a:cs typeface="Times New Roman" panose="02020603050405020304" pitchFamily="18" charset="0"/>
            </a:endParaRPr>
          </a:p>
          <a:p>
            <a:pPr marL="914400" lvl="2" indent="0" algn="r">
              <a:buNone/>
            </a:pPr>
            <a:r>
              <a:rPr lang="en-US" sz="2400" dirty="0"/>
              <a:t>This session is about </a:t>
            </a:r>
            <a:r>
              <a:rPr lang="en-US" sz="2400" b="1" u="sng" dirty="0"/>
              <a:t>learning how to talk to AI</a:t>
            </a:r>
            <a:r>
              <a:rPr lang="en-US" sz="2400" dirty="0"/>
              <a:t> so it works better for you and your business.</a:t>
            </a:r>
          </a:p>
          <a:p>
            <a:pPr marL="1371600" lvl="3" indent="0" algn="r">
              <a:buNone/>
            </a:pPr>
            <a:endParaRPr lang="en-US" sz="2400" dirty="0"/>
          </a:p>
          <a:p>
            <a:pPr marL="0" indent="0">
              <a:buNone/>
            </a:pPr>
            <a:r>
              <a:rPr lang="en-US" sz="2400" dirty="0"/>
              <a:t>We’ll go slide by slide through 18x different </a:t>
            </a:r>
            <a:r>
              <a:rPr lang="en-US" sz="2400" b="1" dirty="0"/>
              <a:t>prompting styles</a:t>
            </a:r>
            <a:endParaRPr lang="en-US" sz="2400" dirty="0"/>
          </a:p>
          <a:p>
            <a:pPr lvl="1"/>
            <a:r>
              <a:rPr lang="en-US" dirty="0"/>
              <a:t>What it is</a:t>
            </a:r>
          </a:p>
          <a:p>
            <a:pPr lvl="1"/>
            <a:r>
              <a:rPr lang="en-US" dirty="0"/>
              <a:t>Pros &amp; cons</a:t>
            </a:r>
          </a:p>
          <a:p>
            <a:pPr lvl="1"/>
            <a:r>
              <a:rPr lang="en-US" dirty="0"/>
              <a:t>When to use it</a:t>
            </a:r>
          </a:p>
          <a:p>
            <a:pPr marL="0" indent="0">
              <a:buNone/>
            </a:pPr>
            <a:r>
              <a:rPr lang="en-US" sz="2400" dirty="0"/>
              <a:t>You’ll see </a:t>
            </a:r>
            <a:r>
              <a:rPr lang="en-US" sz="2400" b="1" dirty="0"/>
              <a:t>real business examples</a:t>
            </a:r>
            <a:r>
              <a:rPr lang="en-US" sz="2400" dirty="0"/>
              <a:t> of each style</a:t>
            </a:r>
          </a:p>
          <a:p>
            <a:pPr marL="0" indent="0">
              <a:buNone/>
            </a:pPr>
            <a:endParaRPr lang="en-US" sz="2400" dirty="0"/>
          </a:p>
          <a:p>
            <a:pPr marL="0" indent="0">
              <a:buNone/>
            </a:pPr>
            <a:r>
              <a:rPr lang="en-US" sz="2400" dirty="0"/>
              <a:t>These are </a:t>
            </a:r>
            <a:r>
              <a:rPr lang="en-US" sz="2400" b="1" dirty="0"/>
              <a:t>many (but not all)</a:t>
            </a:r>
            <a:r>
              <a:rPr lang="en-US" sz="2400" dirty="0"/>
              <a:t> of the ways you can prompt AI</a:t>
            </a:r>
          </a:p>
          <a:p>
            <a:pPr marL="0" indent="0">
              <a:buNone/>
            </a:pPr>
            <a:endParaRPr lang="en-US" sz="2400" dirty="0"/>
          </a:p>
          <a:p>
            <a:pPr marL="914400" lvl="2" indent="0" algn="r">
              <a:buNone/>
            </a:pPr>
            <a:endParaRPr lang="en-US" sz="2400" dirty="0"/>
          </a:p>
        </p:txBody>
      </p:sp>
    </p:spTree>
    <p:extLst>
      <p:ext uri="{BB962C8B-B14F-4D97-AF65-F5344CB8AC3E}">
        <p14:creationId xmlns:p14="http://schemas.microsoft.com/office/powerpoint/2010/main" val="2355841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E83DF-2D4D-935A-01D1-8782DEEE3BC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08FAA38-BDE8-6F0D-9F61-720B33F3A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9FDEEED0-CBB7-53A6-2C1B-6E4A193C87C1}"/>
              </a:ext>
            </a:extLst>
          </p:cNvPr>
          <p:cNvSpPr>
            <a:spLocks noGrp="1"/>
          </p:cNvSpPr>
          <p:nvPr>
            <p:ph type="title"/>
          </p:nvPr>
        </p:nvSpPr>
        <p:spPr/>
        <p:txBody>
          <a:bodyPr/>
          <a:lstStyle/>
          <a:p>
            <a:r>
              <a:rPr lang="en-US" dirty="0">
                <a:highlight>
                  <a:srgbClr val="FCEAD4"/>
                </a:highlight>
              </a:rPr>
              <a:t>Zero-Shot Prompt</a:t>
            </a:r>
          </a:p>
        </p:txBody>
      </p:sp>
      <p:sp>
        <p:nvSpPr>
          <p:cNvPr id="6" name="Content Placeholder 5">
            <a:extLst>
              <a:ext uri="{FF2B5EF4-FFF2-40B4-BE49-F238E27FC236}">
                <a16:creationId xmlns:a16="http://schemas.microsoft.com/office/drawing/2014/main" id="{181621D9-1284-E80A-9205-693120BDF8BE}"/>
              </a:ext>
            </a:extLst>
          </p:cNvPr>
          <p:cNvSpPr>
            <a:spLocks noGrp="1"/>
          </p:cNvSpPr>
          <p:nvPr>
            <p:ph idx="1"/>
          </p:nvPr>
        </p:nvSpPr>
        <p:spPr/>
        <p:txBody>
          <a:bodyPr>
            <a:normAutofit lnSpcReduction="10000"/>
          </a:bodyPr>
          <a:lstStyle/>
          <a:p>
            <a:pPr marL="0" indent="0">
              <a:buNone/>
            </a:pPr>
            <a:r>
              <a:rPr lang="en-US" sz="2400" dirty="0"/>
              <a:t>Ask the AI a question without providing context or examples. </a:t>
            </a:r>
          </a:p>
          <a:p>
            <a:pPr marL="0" indent="0" algn="r">
              <a:spcBef>
                <a:spcPts val="0"/>
              </a:spcBef>
              <a:buNone/>
            </a:pPr>
            <a:r>
              <a:rPr lang="en-US" sz="2400" dirty="0"/>
              <a:t>Fastest way to see what it knows, but answers may be surface-level.</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Fastest way to get an answer</a:t>
            </a:r>
          </a:p>
          <a:p>
            <a:pPr lvl="1">
              <a:buFont typeface="Aptos" panose="020B0004020202020204" pitchFamily="34" charset="0"/>
              <a:buChar char="+"/>
            </a:pPr>
            <a:r>
              <a:rPr lang="en-US" sz="2200" dirty="0"/>
              <a:t>Good for factual or straightforward tasks</a:t>
            </a:r>
          </a:p>
          <a:p>
            <a:pPr lvl="1">
              <a:buFont typeface="Aptos" panose="020B0004020202020204" pitchFamily="34" charset="0"/>
              <a:buChar char="+"/>
            </a:pPr>
            <a:r>
              <a:rPr lang="en-US" sz="2200" dirty="0"/>
              <a:t>Easy entry point for new users</a:t>
            </a:r>
          </a:p>
          <a:p>
            <a:pPr lvl="1">
              <a:buFont typeface="Aptos" panose="020B0004020202020204" pitchFamily="34" charset="0"/>
              <a:buChar char="-"/>
            </a:pPr>
            <a:r>
              <a:rPr lang="en-US" sz="2200" dirty="0"/>
              <a:t>Results may be generic or vague</a:t>
            </a:r>
          </a:p>
          <a:p>
            <a:pPr lvl="1">
              <a:buFont typeface="Aptos" panose="020B0004020202020204" pitchFamily="34" charset="0"/>
              <a:buChar char="-"/>
            </a:pPr>
            <a:r>
              <a:rPr lang="en-US" sz="2200" dirty="0"/>
              <a:t>Less accurate for complex tasks</a:t>
            </a:r>
          </a:p>
          <a:p>
            <a:pPr lvl="1">
              <a:buFont typeface="Aptos" panose="020B0004020202020204" pitchFamily="34" charset="0"/>
              <a:buChar char="-"/>
            </a:pPr>
            <a:r>
              <a:rPr lang="en-US" sz="2200" dirty="0"/>
              <a:t>Provides no customization to your business</a:t>
            </a:r>
          </a:p>
          <a:p>
            <a:pPr marL="0" indent="0">
              <a:buNone/>
            </a:pPr>
            <a:endParaRPr lang="en-US" sz="2400" dirty="0"/>
          </a:p>
          <a:p>
            <a:pPr marL="0" indent="0">
              <a:buNone/>
            </a:pPr>
            <a:r>
              <a:rPr lang="en-US" sz="2400" b="1" i="1" dirty="0"/>
              <a:t>Use when you need a quick fact, definition, or simple idea without much setup.</a:t>
            </a:r>
          </a:p>
        </p:txBody>
      </p:sp>
    </p:spTree>
    <p:extLst>
      <p:ext uri="{BB962C8B-B14F-4D97-AF65-F5344CB8AC3E}">
        <p14:creationId xmlns:p14="http://schemas.microsoft.com/office/powerpoint/2010/main" val="3986174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015C6-F114-6685-3FB9-60A27DC23D26}"/>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A9C90F6D-0834-0DC2-53E4-AA2CDD462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3762235-A861-500B-9EF6-1536958D4025}"/>
              </a:ext>
            </a:extLst>
          </p:cNvPr>
          <p:cNvSpPr>
            <a:spLocks noGrp="1"/>
          </p:cNvSpPr>
          <p:nvPr>
            <p:ph type="title"/>
          </p:nvPr>
        </p:nvSpPr>
        <p:spPr>
          <a:xfrm>
            <a:off x="2251586" y="0"/>
            <a:ext cx="9940414" cy="943898"/>
          </a:xfrm>
        </p:spPr>
        <p:txBody>
          <a:bodyPr>
            <a:normAutofit/>
          </a:bodyPr>
          <a:lstStyle/>
          <a:p>
            <a:r>
              <a:rPr lang="en-US" dirty="0"/>
              <a:t>Zero-Shot Prompts in Business</a:t>
            </a:r>
          </a:p>
        </p:txBody>
      </p:sp>
      <p:sp>
        <p:nvSpPr>
          <p:cNvPr id="6" name="Content Placeholder 5">
            <a:extLst>
              <a:ext uri="{FF2B5EF4-FFF2-40B4-BE49-F238E27FC236}">
                <a16:creationId xmlns:a16="http://schemas.microsoft.com/office/drawing/2014/main" id="{0B217B0B-3E15-D941-8B34-62D1C199C257}"/>
              </a:ext>
            </a:extLst>
          </p:cNvPr>
          <p:cNvSpPr>
            <a:spLocks noGrp="1"/>
          </p:cNvSpPr>
          <p:nvPr>
            <p:ph idx="1"/>
          </p:nvPr>
        </p:nvSpPr>
        <p:spPr>
          <a:xfrm>
            <a:off x="1413385" y="1078992"/>
            <a:ext cx="10329881" cy="5513832"/>
          </a:xfrm>
        </p:spPr>
        <p:txBody>
          <a:bodyPr>
            <a:normAutofit/>
          </a:bodyPr>
          <a:lstStyle/>
          <a:p>
            <a:pPr marL="914400" lvl="2" indent="0" algn="r">
              <a:buNone/>
            </a:pPr>
            <a:endParaRPr lang="en-US" sz="2400" b="1" dirty="0"/>
          </a:p>
          <a:p>
            <a:pPr marL="914400" lvl="2" indent="0" algn="r">
              <a:buNone/>
            </a:pPr>
            <a:r>
              <a:rPr lang="en-US" sz="2400" dirty="0"/>
              <a:t>Zero-shot prompts are the simplest type — just ask a direct question and see what the AI gives you. Great for quick ideas, facts, or inspiration.</a:t>
            </a:r>
            <a:endParaRPr lang="en-US" sz="2400" i="1" dirty="0"/>
          </a:p>
          <a:p>
            <a:pPr marL="2286000" lvl="5" indent="0">
              <a:buNone/>
            </a:pPr>
            <a:endParaRPr lang="en-US" sz="2400" i="1" dirty="0"/>
          </a:p>
          <a:p>
            <a:pPr marL="457200" lvl="1" indent="0">
              <a:buNone/>
            </a:pPr>
            <a:r>
              <a:rPr lang="en-US" b="1" u="sng" dirty="0"/>
              <a:t>Try These</a:t>
            </a:r>
          </a:p>
          <a:p>
            <a:pPr lvl="1"/>
            <a:r>
              <a:rPr lang="en-US" sz="2200" i="1" dirty="0"/>
              <a:t>“What are five low-cost ways to attract more customers to a small retail shop?”</a:t>
            </a:r>
            <a:endParaRPr lang="en-US" sz="2200" i="1" kern="100" dirty="0">
              <a:effectLst/>
              <a:ea typeface="Aptos" panose="020B0004020202020204" pitchFamily="34" charset="0"/>
              <a:cs typeface="Times New Roman" panose="02020603050405020304" pitchFamily="18" charset="0"/>
            </a:endParaRPr>
          </a:p>
          <a:p>
            <a:pPr lvl="1"/>
            <a:r>
              <a:rPr lang="en-US" sz="2200" i="1" kern="100" dirty="0">
                <a:effectLst/>
                <a:ea typeface="Aptos" panose="020B0004020202020204" pitchFamily="34" charset="0"/>
                <a:cs typeface="Times New Roman" panose="02020603050405020304" pitchFamily="18" charset="0"/>
              </a:rPr>
              <a:t>“What are three tools small businesses use for project management?”</a:t>
            </a:r>
            <a:endParaRPr lang="en-US" sz="2200" i="1" kern="100" dirty="0">
              <a:ea typeface="Aptos" panose="020B0004020202020204" pitchFamily="34" charset="0"/>
              <a:cs typeface="Times New Roman" panose="02020603050405020304" pitchFamily="18" charset="0"/>
            </a:endParaRPr>
          </a:p>
          <a:p>
            <a:pPr lvl="1"/>
            <a:r>
              <a:rPr lang="en-US" sz="2200" i="1" dirty="0"/>
              <a:t>“What is break-even analysis and why is it important?”</a:t>
            </a:r>
            <a:endParaRPr lang="en-US" sz="2200" i="1" kern="100" dirty="0">
              <a:effectLst/>
              <a:ea typeface="Aptos" panose="020B0004020202020204" pitchFamily="34" charset="0"/>
              <a:cs typeface="Times New Roman" panose="02020603050405020304" pitchFamily="18" charset="0"/>
            </a:endParaRPr>
          </a:p>
          <a:p>
            <a:pPr lvl="1"/>
            <a:r>
              <a:rPr lang="en-US" sz="2200" i="1" dirty="0"/>
              <a:t>“What social media platforms should a small restaurant focus on?</a:t>
            </a:r>
          </a:p>
          <a:p>
            <a:pPr lvl="1"/>
            <a:endParaRPr lang="en-US" i="1" dirty="0"/>
          </a:p>
          <a:p>
            <a:pPr lvl="1"/>
            <a:endParaRPr lang="en-US" i="1" dirty="0"/>
          </a:p>
          <a:p>
            <a:pPr marL="0" indent="0">
              <a:buNone/>
            </a:pPr>
            <a:r>
              <a:rPr lang="en-US" sz="2400" b="1" i="1" dirty="0"/>
              <a:t>Notice how the answers are quick but may feel generic — we’ll see how other prompting styles improve on this.”</a:t>
            </a:r>
            <a:endParaRPr lang="en-US" sz="2400" b="1" dirty="0"/>
          </a:p>
          <a:p>
            <a:pPr marL="457200" lvl="1" indent="0">
              <a:buNone/>
            </a:pPr>
            <a:endParaRPr lang="en-US" i="1" dirty="0"/>
          </a:p>
        </p:txBody>
      </p:sp>
    </p:spTree>
    <p:extLst>
      <p:ext uri="{BB962C8B-B14F-4D97-AF65-F5344CB8AC3E}">
        <p14:creationId xmlns:p14="http://schemas.microsoft.com/office/powerpoint/2010/main" val="3393398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69460-FB28-861D-896F-47112AA6C8B7}"/>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07846EE-67B6-E119-DACC-0D460AE91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12192000" cy="6877050"/>
          </a:xfrm>
          <a:prstGeom prst="rect">
            <a:avLst/>
          </a:prstGeom>
        </p:spPr>
      </p:pic>
      <p:sp>
        <p:nvSpPr>
          <p:cNvPr id="5" name="Title 4">
            <a:extLst>
              <a:ext uri="{FF2B5EF4-FFF2-40B4-BE49-F238E27FC236}">
                <a16:creationId xmlns:a16="http://schemas.microsoft.com/office/drawing/2014/main" id="{A126818B-739A-BE00-380A-65AA96A629F8}"/>
              </a:ext>
            </a:extLst>
          </p:cNvPr>
          <p:cNvSpPr>
            <a:spLocks noGrp="1"/>
          </p:cNvSpPr>
          <p:nvPr>
            <p:ph type="title"/>
          </p:nvPr>
        </p:nvSpPr>
        <p:spPr/>
        <p:txBody>
          <a:bodyPr/>
          <a:lstStyle/>
          <a:p>
            <a:r>
              <a:rPr lang="en-US" dirty="0">
                <a:highlight>
                  <a:srgbClr val="FCEAD4"/>
                </a:highlight>
              </a:rPr>
              <a:t>Few-Shot Prompt</a:t>
            </a:r>
          </a:p>
        </p:txBody>
      </p:sp>
      <p:sp>
        <p:nvSpPr>
          <p:cNvPr id="6" name="Content Placeholder 5">
            <a:extLst>
              <a:ext uri="{FF2B5EF4-FFF2-40B4-BE49-F238E27FC236}">
                <a16:creationId xmlns:a16="http://schemas.microsoft.com/office/drawing/2014/main" id="{66C6C782-FBB2-62CE-6962-2239FC9C279B}"/>
              </a:ext>
            </a:extLst>
          </p:cNvPr>
          <p:cNvSpPr>
            <a:spLocks noGrp="1"/>
          </p:cNvSpPr>
          <p:nvPr>
            <p:ph idx="1"/>
          </p:nvPr>
        </p:nvSpPr>
        <p:spPr>
          <a:xfrm>
            <a:off x="838200" y="1825625"/>
            <a:ext cx="10515600" cy="4667250"/>
          </a:xfrm>
        </p:spPr>
        <p:txBody>
          <a:bodyPr>
            <a:normAutofit/>
          </a:bodyPr>
          <a:lstStyle/>
          <a:p>
            <a:pPr marL="0" indent="0">
              <a:buNone/>
            </a:pPr>
            <a:r>
              <a:rPr lang="en-US" sz="2400" dirty="0"/>
              <a:t>Show AI a few examples, then ask it to continue in the same style or pattern. </a:t>
            </a:r>
          </a:p>
          <a:p>
            <a:pPr marL="0" indent="0" algn="r">
              <a:spcBef>
                <a:spcPts val="0"/>
              </a:spcBef>
              <a:buNone/>
            </a:pPr>
            <a:r>
              <a:rPr lang="en-US" sz="2400" dirty="0"/>
              <a:t>This helps you “teach” the AI what you want.</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Produces consistent, formatted outputs</a:t>
            </a:r>
          </a:p>
          <a:p>
            <a:pPr lvl="1">
              <a:buFont typeface="Aptos" panose="020B0004020202020204" pitchFamily="34" charset="0"/>
              <a:buChar char="+"/>
            </a:pPr>
            <a:r>
              <a:rPr lang="en-US" sz="2200" dirty="0"/>
              <a:t>Reduces guesswork for the AI</a:t>
            </a:r>
          </a:p>
          <a:p>
            <a:pPr lvl="1">
              <a:buFont typeface="Aptos" panose="020B0004020202020204" pitchFamily="34" charset="0"/>
              <a:buChar char="+"/>
            </a:pPr>
            <a:r>
              <a:rPr lang="en-US" sz="2200" dirty="0"/>
              <a:t>Great for repetitive tasks like listings or descriptions</a:t>
            </a:r>
          </a:p>
          <a:p>
            <a:pPr lvl="1">
              <a:buFont typeface="Aptos" panose="020B0004020202020204" pitchFamily="34" charset="0"/>
              <a:buChar char="-"/>
            </a:pPr>
            <a:r>
              <a:rPr lang="en-US" sz="2200" dirty="0"/>
              <a:t>Requires you to create or provide examples first</a:t>
            </a:r>
          </a:p>
          <a:p>
            <a:pPr lvl="1">
              <a:buFont typeface="Aptos" panose="020B0004020202020204" pitchFamily="34" charset="0"/>
              <a:buChar char="-"/>
            </a:pPr>
            <a:r>
              <a:rPr lang="en-US" sz="2200" dirty="0"/>
              <a:t>Can stifle creativity if too rigid</a:t>
            </a:r>
          </a:p>
          <a:p>
            <a:pPr lvl="1">
              <a:buFont typeface="Aptos" panose="020B0004020202020204" pitchFamily="34" charset="0"/>
              <a:buChar char="-"/>
            </a:pPr>
            <a:r>
              <a:rPr lang="en-US" sz="2200" dirty="0"/>
              <a:t>Limited flexibility outside the examples</a:t>
            </a:r>
          </a:p>
          <a:p>
            <a:pPr marL="0" indent="0">
              <a:buNone/>
            </a:pPr>
            <a:endParaRPr lang="en-US" sz="2400" dirty="0"/>
          </a:p>
          <a:p>
            <a:pPr marL="0" indent="0">
              <a:buNone/>
            </a:pPr>
            <a:r>
              <a:rPr lang="en-US" sz="2400" b="1" i="1" dirty="0"/>
              <a:t>Use when you want the AI to follow a template, structure, or style (e.g., job postings, product descriptions).</a:t>
            </a:r>
          </a:p>
        </p:txBody>
      </p:sp>
    </p:spTree>
    <p:extLst>
      <p:ext uri="{BB962C8B-B14F-4D97-AF65-F5344CB8AC3E}">
        <p14:creationId xmlns:p14="http://schemas.microsoft.com/office/powerpoint/2010/main" val="2330996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BA570-816B-4E29-2381-DA0A37AA3491}"/>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9063D945-1B68-605A-48FB-EC0E70215C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FB15B57-1767-240F-4384-8BFC95E6114E}"/>
              </a:ext>
            </a:extLst>
          </p:cNvPr>
          <p:cNvSpPr>
            <a:spLocks noGrp="1"/>
          </p:cNvSpPr>
          <p:nvPr>
            <p:ph type="title"/>
          </p:nvPr>
        </p:nvSpPr>
        <p:spPr>
          <a:xfrm>
            <a:off x="2251586" y="0"/>
            <a:ext cx="9940414" cy="943898"/>
          </a:xfrm>
        </p:spPr>
        <p:txBody>
          <a:bodyPr>
            <a:normAutofit/>
          </a:bodyPr>
          <a:lstStyle/>
          <a:p>
            <a:r>
              <a:rPr lang="en-US" dirty="0"/>
              <a:t>Few-Shot Prompts in Business</a:t>
            </a:r>
          </a:p>
        </p:txBody>
      </p:sp>
      <p:sp>
        <p:nvSpPr>
          <p:cNvPr id="6" name="Content Placeholder 5">
            <a:extLst>
              <a:ext uri="{FF2B5EF4-FFF2-40B4-BE49-F238E27FC236}">
                <a16:creationId xmlns:a16="http://schemas.microsoft.com/office/drawing/2014/main" id="{8E8480BE-F980-DC45-89BA-B68AE0D9CA87}"/>
              </a:ext>
            </a:extLst>
          </p:cNvPr>
          <p:cNvSpPr>
            <a:spLocks noGrp="1"/>
          </p:cNvSpPr>
          <p:nvPr>
            <p:ph idx="1"/>
          </p:nvPr>
        </p:nvSpPr>
        <p:spPr>
          <a:xfrm>
            <a:off x="1413386" y="1078992"/>
            <a:ext cx="9940414" cy="5513832"/>
          </a:xfrm>
        </p:spPr>
        <p:txBody>
          <a:bodyPr>
            <a:normAutofit lnSpcReduction="10000"/>
          </a:bodyPr>
          <a:lstStyle/>
          <a:p>
            <a:pPr marL="914400" lvl="2" indent="0" algn="r">
              <a:buNone/>
            </a:pPr>
            <a:endParaRPr lang="en-US" sz="2400" b="1" dirty="0"/>
          </a:p>
          <a:p>
            <a:pPr marL="914400" lvl="2" indent="0" algn="r">
              <a:buNone/>
            </a:pPr>
            <a:r>
              <a:rPr lang="en-US" sz="2400" dirty="0"/>
              <a:t>With Few-Shot prompting, you show AI a couple of examples, then ask it to follow the same pattern.</a:t>
            </a:r>
            <a:endParaRPr lang="en-US" sz="2400" i="1" dirty="0"/>
          </a:p>
          <a:p>
            <a:pPr marL="0" indent="0">
              <a:buNone/>
            </a:pPr>
            <a:endParaRPr lang="en-US" sz="2200" b="1" dirty="0"/>
          </a:p>
          <a:p>
            <a:pPr marL="0" indent="0">
              <a:buNone/>
            </a:pPr>
            <a:r>
              <a:rPr lang="en-US" sz="2200" b="1" u="sng" dirty="0"/>
              <a:t>Input:</a:t>
            </a:r>
            <a:endParaRPr lang="en-US" sz="2200" u="sng" dirty="0"/>
          </a:p>
          <a:p>
            <a:pPr lvl="1"/>
            <a:r>
              <a:rPr lang="en-US" sz="2200" dirty="0"/>
              <a:t>“Basic Cleaning Package – Includes vacuuming, dusting, and kitchen wipe-down. Designed for small apartments. $75 flat rate.”</a:t>
            </a:r>
          </a:p>
          <a:p>
            <a:pPr lvl="1"/>
            <a:r>
              <a:rPr lang="en-US" sz="2200" dirty="0"/>
              <a:t>“Premium Cleaning Package – Includes all Basic services plus bathroom deep-clean and fridge wipe-down. Perfect for families or offices. $150 flat rate.”</a:t>
            </a:r>
          </a:p>
          <a:p>
            <a:pPr marL="0" indent="0">
              <a:buNone/>
            </a:pPr>
            <a:r>
              <a:rPr lang="en-US" sz="2200" b="1" u="sng" dirty="0"/>
              <a:t>Prompt:</a:t>
            </a:r>
          </a:p>
          <a:p>
            <a:pPr marL="457200" lvl="1" indent="0">
              <a:buNone/>
            </a:pPr>
            <a:r>
              <a:rPr lang="en-US" sz="2200" dirty="0"/>
              <a:t>“Now create a Deluxe Package in the same style, adding carpet shampoo and window washing.”</a:t>
            </a:r>
          </a:p>
          <a:p>
            <a:pPr lvl="1"/>
            <a:endParaRPr lang="en-US" i="1" dirty="0"/>
          </a:p>
          <a:p>
            <a:pPr marL="0" indent="0">
              <a:buNone/>
            </a:pPr>
            <a:r>
              <a:rPr lang="en-US" sz="2400" b="1" i="1" dirty="0"/>
              <a:t>Few-Shot is powerful for keeping outputs consistent — great for templates, listings, and repeatable content.</a:t>
            </a:r>
            <a:endParaRPr lang="en-US" sz="2400" b="1" dirty="0"/>
          </a:p>
        </p:txBody>
      </p:sp>
    </p:spTree>
    <p:extLst>
      <p:ext uri="{BB962C8B-B14F-4D97-AF65-F5344CB8AC3E}">
        <p14:creationId xmlns:p14="http://schemas.microsoft.com/office/powerpoint/2010/main" val="344576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A0771-C262-47C3-00A4-3E26D962D6FE}"/>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128ABAB0-8F08-D02A-F232-0B76607CC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D6779296-FCEF-EDFA-6E98-E280E8601462}"/>
              </a:ext>
            </a:extLst>
          </p:cNvPr>
          <p:cNvSpPr>
            <a:spLocks noGrp="1"/>
          </p:cNvSpPr>
          <p:nvPr>
            <p:ph type="title"/>
          </p:nvPr>
        </p:nvSpPr>
        <p:spPr/>
        <p:txBody>
          <a:bodyPr/>
          <a:lstStyle/>
          <a:p>
            <a:r>
              <a:rPr lang="en-US" dirty="0">
                <a:highlight>
                  <a:srgbClr val="FCEAD4"/>
                </a:highlight>
              </a:rPr>
              <a:t>Instructional Prompt</a:t>
            </a:r>
          </a:p>
        </p:txBody>
      </p:sp>
      <p:sp>
        <p:nvSpPr>
          <p:cNvPr id="6" name="Content Placeholder 5">
            <a:extLst>
              <a:ext uri="{FF2B5EF4-FFF2-40B4-BE49-F238E27FC236}">
                <a16:creationId xmlns:a16="http://schemas.microsoft.com/office/drawing/2014/main" id="{8F1CCC26-AAE7-25E7-21DC-3DCACADB853E}"/>
              </a:ext>
            </a:extLst>
          </p:cNvPr>
          <p:cNvSpPr>
            <a:spLocks noGrp="1"/>
          </p:cNvSpPr>
          <p:nvPr>
            <p:ph idx="1"/>
          </p:nvPr>
        </p:nvSpPr>
        <p:spPr>
          <a:xfrm>
            <a:off x="838200" y="1825624"/>
            <a:ext cx="10515600" cy="4511167"/>
          </a:xfrm>
        </p:spPr>
        <p:txBody>
          <a:bodyPr>
            <a:normAutofit lnSpcReduction="10000"/>
          </a:bodyPr>
          <a:lstStyle/>
          <a:p>
            <a:pPr marL="0" indent="0" algn="r">
              <a:buNone/>
            </a:pPr>
            <a:r>
              <a:rPr lang="en-US" sz="2400" dirty="0"/>
              <a:t>Give the AI clear, step-by-step instructions, almost like assigning a task to an employee.</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Produces structured, detailed results</a:t>
            </a:r>
          </a:p>
          <a:p>
            <a:pPr lvl="1">
              <a:buFont typeface="Aptos" panose="020B0004020202020204" pitchFamily="34" charset="0"/>
              <a:buChar char="+"/>
            </a:pPr>
            <a:r>
              <a:rPr lang="en-US" sz="2200" dirty="0"/>
              <a:t>Easy to control tone, format, or length</a:t>
            </a:r>
          </a:p>
          <a:p>
            <a:pPr lvl="1">
              <a:buFont typeface="Aptos" panose="020B0004020202020204" pitchFamily="34" charset="0"/>
              <a:buChar char="+"/>
            </a:pPr>
            <a:r>
              <a:rPr lang="en-US" sz="2200" dirty="0"/>
              <a:t>Works well for business writing tasks</a:t>
            </a:r>
          </a:p>
          <a:p>
            <a:pPr lvl="1">
              <a:buFont typeface="Aptos" panose="020B0004020202020204" pitchFamily="34" charset="0"/>
              <a:buChar char="-"/>
            </a:pPr>
            <a:r>
              <a:rPr lang="en-US" sz="2200" dirty="0"/>
              <a:t>May result in robotic-sounding content if context is missing</a:t>
            </a:r>
          </a:p>
          <a:p>
            <a:pPr lvl="1">
              <a:buFont typeface="Aptos" panose="020B0004020202020204" pitchFamily="34" charset="0"/>
              <a:buChar char="-"/>
            </a:pPr>
            <a:r>
              <a:rPr lang="en-US" sz="2200" dirty="0"/>
              <a:t>Relies heavily on how specific your instructions are</a:t>
            </a:r>
          </a:p>
          <a:p>
            <a:pPr lvl="1">
              <a:buFont typeface="Aptos" panose="020B0004020202020204" pitchFamily="34" charset="0"/>
              <a:buChar char="-"/>
            </a:pPr>
            <a:r>
              <a:rPr lang="en-US" sz="2200" dirty="0"/>
              <a:t>Can feel time-consuming to write longer prompts</a:t>
            </a:r>
          </a:p>
          <a:p>
            <a:pPr marL="0" indent="0">
              <a:buNone/>
            </a:pPr>
            <a:endParaRPr lang="en-US" sz="2400" dirty="0"/>
          </a:p>
          <a:p>
            <a:pPr marL="0" indent="0">
              <a:buNone/>
            </a:pPr>
            <a:r>
              <a:rPr lang="en-US" sz="2400" b="1" i="1" dirty="0"/>
              <a:t>Use when you need professional outputs like job descriptions, emails, or procedures.</a:t>
            </a:r>
          </a:p>
        </p:txBody>
      </p:sp>
    </p:spTree>
    <p:extLst>
      <p:ext uri="{BB962C8B-B14F-4D97-AF65-F5344CB8AC3E}">
        <p14:creationId xmlns:p14="http://schemas.microsoft.com/office/powerpoint/2010/main" val="884965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3C012-8C4F-9589-7D70-C3F145EE10A9}"/>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A3528DA4-7BD0-7244-1323-2F60F09AA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528B862-08BE-5DD5-CD00-39365A061F03}"/>
              </a:ext>
            </a:extLst>
          </p:cNvPr>
          <p:cNvSpPr>
            <a:spLocks noGrp="1"/>
          </p:cNvSpPr>
          <p:nvPr>
            <p:ph type="title"/>
          </p:nvPr>
        </p:nvSpPr>
        <p:spPr>
          <a:xfrm>
            <a:off x="2251586" y="0"/>
            <a:ext cx="9940414" cy="943898"/>
          </a:xfrm>
        </p:spPr>
        <p:txBody>
          <a:bodyPr>
            <a:normAutofit/>
          </a:bodyPr>
          <a:lstStyle/>
          <a:p>
            <a:r>
              <a:rPr lang="en-US" dirty="0"/>
              <a:t>Instructional Prompts in Business</a:t>
            </a:r>
          </a:p>
        </p:txBody>
      </p:sp>
      <p:sp>
        <p:nvSpPr>
          <p:cNvPr id="6" name="Content Placeholder 5">
            <a:extLst>
              <a:ext uri="{FF2B5EF4-FFF2-40B4-BE49-F238E27FC236}">
                <a16:creationId xmlns:a16="http://schemas.microsoft.com/office/drawing/2014/main" id="{F493A263-9653-9EDE-7919-68C2F171ECFF}"/>
              </a:ext>
            </a:extLst>
          </p:cNvPr>
          <p:cNvSpPr>
            <a:spLocks noGrp="1"/>
          </p:cNvSpPr>
          <p:nvPr>
            <p:ph idx="1"/>
          </p:nvPr>
        </p:nvSpPr>
        <p:spPr>
          <a:xfrm>
            <a:off x="1413386" y="1078992"/>
            <a:ext cx="9940414" cy="5513832"/>
          </a:xfrm>
        </p:spPr>
        <p:txBody>
          <a:bodyPr>
            <a:normAutofit lnSpcReduction="10000"/>
          </a:bodyPr>
          <a:lstStyle/>
          <a:p>
            <a:pPr marL="914400" lvl="2" indent="0" algn="r">
              <a:buNone/>
            </a:pPr>
            <a:endParaRPr lang="en-US" sz="2400" dirty="0"/>
          </a:p>
          <a:p>
            <a:pPr marL="914400" lvl="2" indent="0" algn="r">
              <a:buNone/>
            </a:pPr>
            <a:r>
              <a:rPr lang="en-US" sz="2400" dirty="0"/>
              <a:t>Instructional prompts tell the AI exactly what to do, step by step — like giving a clear assignment to an employee.</a:t>
            </a:r>
            <a:endParaRPr lang="en-US" sz="2400" b="1" dirty="0"/>
          </a:p>
          <a:p>
            <a:pPr marL="457200" lvl="1" indent="0">
              <a:buNone/>
            </a:pPr>
            <a:endParaRPr lang="en-US" b="1" dirty="0"/>
          </a:p>
          <a:p>
            <a:pPr marL="457200" lvl="1" indent="0">
              <a:buNone/>
            </a:pPr>
            <a:r>
              <a:rPr lang="en-US" b="1" u="sng" dirty="0"/>
              <a:t>Marketing Email</a:t>
            </a:r>
          </a:p>
          <a:p>
            <a:pPr marL="457200" lvl="1" indent="0">
              <a:buNone/>
            </a:pPr>
            <a:r>
              <a:rPr lang="en-US" sz="2000" i="1" dirty="0"/>
              <a:t>“Write a promotional email for our new weekend brunch menu. Use a friendly and upbeat tone. Keep it under 150 words. Start with a catchy subject line, include 3 bullet points about what’s new, and end with a clear call-to-action to reserve a table online.”</a:t>
            </a:r>
            <a:endParaRPr lang="en-US" sz="2000" dirty="0"/>
          </a:p>
          <a:p>
            <a:pPr marL="457200" lvl="1" indent="0">
              <a:buNone/>
            </a:pPr>
            <a:endParaRPr lang="en-US" b="1" dirty="0"/>
          </a:p>
          <a:p>
            <a:pPr marL="457200" lvl="1" indent="0">
              <a:buNone/>
            </a:pPr>
            <a:r>
              <a:rPr lang="en-US" b="1" u="sng" dirty="0"/>
              <a:t>Policy Writing</a:t>
            </a:r>
          </a:p>
          <a:p>
            <a:pPr marL="457200" lvl="1" indent="0">
              <a:buNone/>
            </a:pPr>
            <a:r>
              <a:rPr lang="en-US" sz="2000" i="1" dirty="0"/>
              <a:t>“Write a refund policy for a small online retail business. Organize it into three sections: Eligibility, Process, and Timeline. Keep sentences short and clear. Use bullet points where possible. End with a customer support contact line.”</a:t>
            </a:r>
            <a:endParaRPr lang="en-US" sz="2000" dirty="0"/>
          </a:p>
          <a:p>
            <a:pPr marL="457200" lvl="1" indent="0">
              <a:buNone/>
            </a:pPr>
            <a:endParaRPr lang="en-US" i="1" dirty="0"/>
          </a:p>
          <a:p>
            <a:pPr marL="0" indent="0">
              <a:buNone/>
            </a:pPr>
            <a:r>
              <a:rPr lang="en-US" sz="2400" b="1" i="1" dirty="0"/>
              <a:t>Instructional prompts work best when you need clear, structured outputs — from HR documents to marketing content.</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58356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763C0-3B60-B89E-206F-B7FDF3CB88E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DD72C78-3D05-D819-E072-18C7A9DF1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E4327B7B-C1B7-1EAE-7F27-0EE577DFC5FF}"/>
              </a:ext>
            </a:extLst>
          </p:cNvPr>
          <p:cNvSpPr>
            <a:spLocks noGrp="1"/>
          </p:cNvSpPr>
          <p:nvPr>
            <p:ph type="title"/>
          </p:nvPr>
        </p:nvSpPr>
        <p:spPr/>
        <p:txBody>
          <a:bodyPr/>
          <a:lstStyle/>
          <a:p>
            <a:r>
              <a:rPr lang="en-US" dirty="0">
                <a:highlight>
                  <a:srgbClr val="FCEAD4"/>
                </a:highlight>
              </a:rPr>
              <a:t>Exploratory Prompt</a:t>
            </a:r>
          </a:p>
        </p:txBody>
      </p:sp>
      <p:sp>
        <p:nvSpPr>
          <p:cNvPr id="6" name="Content Placeholder 5">
            <a:extLst>
              <a:ext uri="{FF2B5EF4-FFF2-40B4-BE49-F238E27FC236}">
                <a16:creationId xmlns:a16="http://schemas.microsoft.com/office/drawing/2014/main" id="{94180603-4AE1-E8F5-0A37-B6D9F2D65A84}"/>
              </a:ext>
            </a:extLst>
          </p:cNvPr>
          <p:cNvSpPr>
            <a:spLocks noGrp="1"/>
          </p:cNvSpPr>
          <p:nvPr>
            <p:ph idx="1"/>
          </p:nvPr>
        </p:nvSpPr>
        <p:spPr/>
        <p:txBody>
          <a:bodyPr>
            <a:normAutofit/>
          </a:bodyPr>
          <a:lstStyle/>
          <a:p>
            <a:pPr marL="0" indent="0" algn="r">
              <a:buNone/>
            </a:pPr>
            <a:r>
              <a:rPr lang="en-US" sz="2400" dirty="0"/>
              <a:t>Ask broad, open-ended questions to spark creativity and explore new ideas.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Generates variety and fresh perspectives</a:t>
            </a:r>
          </a:p>
          <a:p>
            <a:pPr lvl="1">
              <a:buFont typeface="Aptos" panose="020B0004020202020204" pitchFamily="34" charset="0"/>
              <a:buChar char="+"/>
            </a:pPr>
            <a:r>
              <a:rPr lang="en-US" sz="2200" dirty="0"/>
              <a:t>Useful for brainstorming sessions</a:t>
            </a:r>
          </a:p>
          <a:p>
            <a:pPr lvl="1">
              <a:buFont typeface="Aptos" panose="020B0004020202020204" pitchFamily="34" charset="0"/>
              <a:buChar char="+"/>
            </a:pPr>
            <a:r>
              <a:rPr lang="en-US" sz="2200" dirty="0"/>
              <a:t>Encourages “outside the box” thinking</a:t>
            </a:r>
          </a:p>
          <a:p>
            <a:pPr lvl="1">
              <a:buFont typeface="Aptos" panose="020B0004020202020204" pitchFamily="34" charset="0"/>
              <a:buChar char="-"/>
            </a:pPr>
            <a:r>
              <a:rPr lang="en-US" sz="2200" dirty="0"/>
              <a:t>May return scattered or unfocused ideas</a:t>
            </a:r>
          </a:p>
          <a:p>
            <a:pPr lvl="1">
              <a:buFont typeface="Aptos" panose="020B0004020202020204" pitchFamily="34" charset="0"/>
              <a:buChar char="-"/>
            </a:pPr>
            <a:r>
              <a:rPr lang="en-US" sz="2200" dirty="0"/>
              <a:t>Can overwhelm with irrelevant suggestions</a:t>
            </a:r>
          </a:p>
          <a:p>
            <a:pPr lvl="1">
              <a:buFont typeface="Aptos" panose="020B0004020202020204" pitchFamily="34" charset="0"/>
              <a:buChar char="-"/>
            </a:pPr>
            <a:r>
              <a:rPr lang="en-US" sz="2200" dirty="0"/>
              <a:t>Requires follow-up to narrow down results</a:t>
            </a:r>
          </a:p>
          <a:p>
            <a:pPr marL="0" indent="0">
              <a:buNone/>
            </a:pPr>
            <a:endParaRPr lang="en-US" sz="2400" dirty="0"/>
          </a:p>
          <a:p>
            <a:pPr marL="0" indent="0">
              <a:buNone/>
            </a:pPr>
            <a:r>
              <a:rPr lang="en-US" sz="2400" b="1" i="1" dirty="0"/>
              <a:t>Use when you’re brainstorming campaigns, products, or new directions and want multiple possibilities.</a:t>
            </a:r>
          </a:p>
        </p:txBody>
      </p:sp>
    </p:spTree>
    <p:extLst>
      <p:ext uri="{BB962C8B-B14F-4D97-AF65-F5344CB8AC3E}">
        <p14:creationId xmlns:p14="http://schemas.microsoft.com/office/powerpoint/2010/main" val="2408514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1F0D4-D8E0-FCD5-ECFF-5FCB314C63F0}"/>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1BEE758E-D92B-06D1-86D8-7357E78BC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F3B1959-55E0-189F-8F71-712762038671}"/>
              </a:ext>
            </a:extLst>
          </p:cNvPr>
          <p:cNvSpPr>
            <a:spLocks noGrp="1"/>
          </p:cNvSpPr>
          <p:nvPr>
            <p:ph type="title"/>
          </p:nvPr>
        </p:nvSpPr>
        <p:spPr>
          <a:xfrm>
            <a:off x="2251586" y="0"/>
            <a:ext cx="9940414" cy="943898"/>
          </a:xfrm>
        </p:spPr>
        <p:txBody>
          <a:bodyPr>
            <a:normAutofit/>
          </a:bodyPr>
          <a:lstStyle/>
          <a:p>
            <a:r>
              <a:rPr lang="en-US" dirty="0"/>
              <a:t>Exploratory Prompts in Business</a:t>
            </a:r>
          </a:p>
        </p:txBody>
      </p:sp>
      <p:sp>
        <p:nvSpPr>
          <p:cNvPr id="6" name="Content Placeholder 5">
            <a:extLst>
              <a:ext uri="{FF2B5EF4-FFF2-40B4-BE49-F238E27FC236}">
                <a16:creationId xmlns:a16="http://schemas.microsoft.com/office/drawing/2014/main" id="{B42F5176-C140-0340-647E-30349F5D70A3}"/>
              </a:ext>
            </a:extLst>
          </p:cNvPr>
          <p:cNvSpPr>
            <a:spLocks noGrp="1"/>
          </p:cNvSpPr>
          <p:nvPr>
            <p:ph idx="1"/>
          </p:nvPr>
        </p:nvSpPr>
        <p:spPr>
          <a:xfrm>
            <a:off x="1413386" y="1078992"/>
            <a:ext cx="9940414" cy="5513832"/>
          </a:xfrm>
        </p:spPr>
        <p:txBody>
          <a:bodyPr>
            <a:normAutofit/>
          </a:bodyPr>
          <a:lstStyle/>
          <a:p>
            <a:pPr marL="914400" lvl="2" indent="0" algn="r">
              <a:buNone/>
            </a:pPr>
            <a:endParaRPr lang="en-US" sz="2400" dirty="0"/>
          </a:p>
          <a:p>
            <a:pPr marL="914400" lvl="2" indent="0" algn="r">
              <a:buNone/>
            </a:pPr>
            <a:r>
              <a:rPr lang="en-US" sz="2400" dirty="0"/>
              <a:t>Exploratory prompts are for brainstorming — you’ll often get lots of ideas to sort through.</a:t>
            </a:r>
            <a:endParaRPr lang="en-US" b="1" dirty="0"/>
          </a:p>
          <a:p>
            <a:pPr marL="457200" lvl="1" indent="0">
              <a:buNone/>
            </a:pPr>
            <a:r>
              <a:rPr lang="en-US" b="1" u="sng" dirty="0"/>
              <a:t>Examples:</a:t>
            </a:r>
          </a:p>
          <a:p>
            <a:pPr lvl="1"/>
            <a:r>
              <a:rPr lang="en-US" sz="2000" dirty="0"/>
              <a:t>“What are some creative ways a small-town bookstore could attract more customers?”</a:t>
            </a:r>
          </a:p>
          <a:p>
            <a:pPr lvl="1"/>
            <a:r>
              <a:rPr lang="en-US" sz="2000" dirty="0"/>
              <a:t>“Brainstorm unique partnerships a coffee shop could form with other local businesses.”</a:t>
            </a:r>
          </a:p>
          <a:p>
            <a:pPr lvl="1"/>
            <a:r>
              <a:rPr lang="en-US" sz="2000" dirty="0"/>
              <a:t>“What new services could a landscaping company add to increase off-season revenue?”</a:t>
            </a:r>
          </a:p>
          <a:p>
            <a:pPr lvl="1"/>
            <a:r>
              <a:rPr lang="en-US" sz="2000" dirty="0"/>
              <a:t>“What are innovative ways a 20-person manufacturing company could reduce waste while also saving money?”</a:t>
            </a:r>
            <a:endParaRPr lang="en-US" sz="2000" i="1" dirty="0"/>
          </a:p>
          <a:p>
            <a:pPr marL="0" indent="0">
              <a:buNone/>
            </a:pPr>
            <a:endParaRPr lang="en-US" sz="2400" b="1" i="1" dirty="0"/>
          </a:p>
          <a:p>
            <a:pPr marL="0" indent="0">
              <a:buNone/>
            </a:pPr>
            <a:r>
              <a:rPr lang="en-US" sz="2400" b="1" i="1" dirty="0"/>
              <a:t>Notice: you’ll get lots of possibilities here. Later we’ll learn prompting styles that help focus and refine them.</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8881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1ED84-465A-C610-0293-1D265689118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ADD8570C-27A0-C891-1A1D-E1118C277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08370E45-AFEB-CC0A-7A20-AB6454FE5C1A}"/>
              </a:ext>
            </a:extLst>
          </p:cNvPr>
          <p:cNvSpPr>
            <a:spLocks noGrp="1"/>
          </p:cNvSpPr>
          <p:nvPr>
            <p:ph type="title"/>
          </p:nvPr>
        </p:nvSpPr>
        <p:spPr/>
        <p:txBody>
          <a:bodyPr/>
          <a:lstStyle/>
          <a:p>
            <a:r>
              <a:rPr lang="en-US" dirty="0">
                <a:highlight>
                  <a:srgbClr val="FCEAD4"/>
                </a:highlight>
              </a:rPr>
              <a:t>o1 Prompt</a:t>
            </a:r>
          </a:p>
        </p:txBody>
      </p:sp>
      <p:sp>
        <p:nvSpPr>
          <p:cNvPr id="6" name="Content Placeholder 5">
            <a:extLst>
              <a:ext uri="{FF2B5EF4-FFF2-40B4-BE49-F238E27FC236}">
                <a16:creationId xmlns:a16="http://schemas.microsoft.com/office/drawing/2014/main" id="{B5823134-B2F2-570C-5D72-14ED4FBAB817}"/>
              </a:ext>
            </a:extLst>
          </p:cNvPr>
          <p:cNvSpPr>
            <a:spLocks noGrp="1"/>
          </p:cNvSpPr>
          <p:nvPr>
            <p:ph idx="1"/>
          </p:nvPr>
        </p:nvSpPr>
        <p:spPr/>
        <p:txBody>
          <a:bodyPr>
            <a:normAutofit lnSpcReduction="10000"/>
          </a:bodyPr>
          <a:lstStyle/>
          <a:p>
            <a:pPr marL="0" indent="0" algn="r">
              <a:buNone/>
            </a:pPr>
            <a:r>
              <a:rPr lang="en-US" sz="2400" dirty="0"/>
              <a:t>Add your own preferences, goals, or circumstances into the prompt so the AI tailors its output to your business situation.</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Produces highly relevant, practical results</a:t>
            </a:r>
          </a:p>
          <a:p>
            <a:pPr lvl="1">
              <a:buFont typeface="Aptos" panose="020B0004020202020204" pitchFamily="34" charset="0"/>
              <a:buChar char="+"/>
            </a:pPr>
            <a:r>
              <a:rPr lang="en-US" sz="2200" dirty="0"/>
              <a:t>Aligns answers with your goals and constraints</a:t>
            </a:r>
          </a:p>
          <a:p>
            <a:pPr lvl="1">
              <a:buFont typeface="Aptos" panose="020B0004020202020204" pitchFamily="34" charset="0"/>
              <a:buChar char="+"/>
            </a:pPr>
            <a:r>
              <a:rPr lang="en-US" sz="2200" dirty="0"/>
              <a:t>Useful for problem-solving in real-world context</a:t>
            </a:r>
          </a:p>
          <a:p>
            <a:pPr lvl="1">
              <a:buFont typeface="Aptos" panose="020B0004020202020204" pitchFamily="34" charset="0"/>
              <a:buChar char="-"/>
            </a:pPr>
            <a:r>
              <a:rPr lang="en-US" sz="2200" dirty="0"/>
              <a:t>Takes more time and detail to set up</a:t>
            </a:r>
          </a:p>
          <a:p>
            <a:pPr lvl="1">
              <a:buFont typeface="Aptos" panose="020B0004020202020204" pitchFamily="34" charset="0"/>
              <a:buChar char="-"/>
            </a:pPr>
            <a:r>
              <a:rPr lang="en-US" sz="2200" dirty="0"/>
              <a:t>Too much info can confuse the AI</a:t>
            </a:r>
          </a:p>
          <a:p>
            <a:pPr lvl="1">
              <a:buFont typeface="Aptos" panose="020B0004020202020204" pitchFamily="34" charset="0"/>
              <a:buChar char="-"/>
            </a:pPr>
            <a:r>
              <a:rPr lang="en-US" sz="2200" dirty="0"/>
              <a:t>Easy to bias results with poor input</a:t>
            </a:r>
          </a:p>
          <a:p>
            <a:pPr marL="0" indent="0">
              <a:buNone/>
            </a:pPr>
            <a:endParaRPr lang="en-US" sz="2400" dirty="0"/>
          </a:p>
          <a:p>
            <a:pPr marL="0" indent="0">
              <a:buNone/>
            </a:pPr>
            <a:r>
              <a:rPr lang="en-US" sz="2400" b="1" i="1" dirty="0"/>
              <a:t>Use when your situation or constraints matter (e.g., promotions for a specific town, budget limits).</a:t>
            </a:r>
            <a:endParaRPr lang="en-US" sz="2400" dirty="0"/>
          </a:p>
        </p:txBody>
      </p:sp>
    </p:spTree>
    <p:extLst>
      <p:ext uri="{BB962C8B-B14F-4D97-AF65-F5344CB8AC3E}">
        <p14:creationId xmlns:p14="http://schemas.microsoft.com/office/powerpoint/2010/main" val="4268839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F23A3-384E-3231-B97A-EE7D5C220F6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A930C47-9132-A321-93B4-AF69C7FC1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C04E69A-E8F8-C9F3-AB34-B6EC10544979}"/>
              </a:ext>
            </a:extLst>
          </p:cNvPr>
          <p:cNvSpPr>
            <a:spLocks noGrp="1"/>
          </p:cNvSpPr>
          <p:nvPr>
            <p:ph type="title"/>
          </p:nvPr>
        </p:nvSpPr>
        <p:spPr>
          <a:xfrm>
            <a:off x="2251586" y="0"/>
            <a:ext cx="9940414" cy="943898"/>
          </a:xfrm>
        </p:spPr>
        <p:txBody>
          <a:bodyPr>
            <a:normAutofit/>
          </a:bodyPr>
          <a:lstStyle/>
          <a:p>
            <a:r>
              <a:rPr lang="en-US" dirty="0"/>
              <a:t>o1 Prompts in Business</a:t>
            </a:r>
          </a:p>
        </p:txBody>
      </p:sp>
      <p:sp>
        <p:nvSpPr>
          <p:cNvPr id="6" name="Content Placeholder 5">
            <a:extLst>
              <a:ext uri="{FF2B5EF4-FFF2-40B4-BE49-F238E27FC236}">
                <a16:creationId xmlns:a16="http://schemas.microsoft.com/office/drawing/2014/main" id="{487FBD79-0EA0-C732-CE32-43511DB79910}"/>
              </a:ext>
            </a:extLst>
          </p:cNvPr>
          <p:cNvSpPr>
            <a:spLocks noGrp="1"/>
          </p:cNvSpPr>
          <p:nvPr>
            <p:ph idx="1"/>
          </p:nvPr>
        </p:nvSpPr>
        <p:spPr>
          <a:xfrm>
            <a:off x="1413386" y="1078992"/>
            <a:ext cx="9940414" cy="5660136"/>
          </a:xfrm>
        </p:spPr>
        <p:txBody>
          <a:bodyPr>
            <a:normAutofit fontScale="92500" lnSpcReduction="10000"/>
          </a:bodyPr>
          <a:lstStyle/>
          <a:p>
            <a:pPr marL="914400" lvl="2" indent="0" algn="r">
              <a:buNone/>
            </a:pPr>
            <a:endParaRPr lang="en-US" sz="2400" dirty="0"/>
          </a:p>
          <a:p>
            <a:pPr marL="914400" lvl="2" indent="0" algn="r">
              <a:buNone/>
            </a:pPr>
            <a:r>
              <a:rPr lang="en-US" sz="2600" dirty="0"/>
              <a:t>Tell the AI who you are, your goal, and your constraints. The more real context you add, the more the answer fits your situation.</a:t>
            </a:r>
            <a:endParaRPr lang="en-US" sz="2600" b="1" u="sng" dirty="0"/>
          </a:p>
          <a:p>
            <a:pPr marL="457200" lvl="1" indent="0">
              <a:buNone/>
            </a:pPr>
            <a:endParaRPr lang="en-US" b="1" u="sng" dirty="0"/>
          </a:p>
          <a:p>
            <a:pPr marL="457200" lvl="1" indent="0">
              <a:buNone/>
            </a:pPr>
            <a:r>
              <a:rPr lang="en-US" b="1" u="sng" dirty="0"/>
              <a:t>Policy quick-draft (auto shop, MN)</a:t>
            </a:r>
          </a:p>
          <a:p>
            <a:pPr marL="457200" lvl="1" indent="0">
              <a:buNone/>
            </a:pPr>
            <a:r>
              <a:rPr lang="en-US" sz="2200" dirty="0"/>
              <a:t>“We’re a 30-person auto shop in Minnesota with a mix of full-time and part-time staff. Draft a plain-language PTO policy with headings (Eligibility, Accrual, Use, Scheduling, Holidays, Carryover), bullet points, and a short ‘Questions’ section.”</a:t>
            </a:r>
          </a:p>
          <a:p>
            <a:pPr marL="457200" lvl="1" indent="0">
              <a:buNone/>
            </a:pPr>
            <a:endParaRPr lang="en-US" sz="2000" dirty="0"/>
          </a:p>
          <a:p>
            <a:pPr marL="457200" lvl="1" indent="0">
              <a:buNone/>
            </a:pPr>
            <a:r>
              <a:rPr lang="en-US" b="1" u="sng" dirty="0"/>
              <a:t>Seasonal demand lift (HVAC)</a:t>
            </a:r>
          </a:p>
          <a:p>
            <a:pPr marL="457200" lvl="1" indent="0">
              <a:buNone/>
            </a:pPr>
            <a:r>
              <a:rPr lang="en-US" sz="2200" dirty="0"/>
              <a:t>“I run a 25-employee HVAC company in Detroit Lakes, MN. Goal: fill shoulder-season jobs in Oct–Nov. Budget: $2,000. Target: homeowners 35–65. Tools: Facebook + email. Create a 4-week campaign plan with weekly actions, 3 post ideas/week, a simple email, and 3 measurable KPIs.”</a:t>
            </a:r>
          </a:p>
          <a:p>
            <a:pPr marL="457200" lvl="1" indent="0">
              <a:buNone/>
            </a:pPr>
            <a:endParaRPr lang="en-US" sz="2000" i="1" dirty="0"/>
          </a:p>
          <a:p>
            <a:pPr marL="0" indent="0">
              <a:buNone/>
            </a:pPr>
            <a:r>
              <a:rPr lang="en-US" sz="2600" b="1" i="1" dirty="0"/>
              <a:t>Paste your real details into the prompt—size, location, tools, budget, deadlines—and watch the answer snap to your reality. </a:t>
            </a:r>
          </a:p>
          <a:p>
            <a:pPr marL="0" indent="0" algn="r">
              <a:buNone/>
            </a:pPr>
            <a:r>
              <a:rPr lang="en-US" sz="2600" i="1" dirty="0"/>
              <a:t>Pro tip: save a 3-sentence ‘about my business’ blurb to reuse in new chats.</a:t>
            </a: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25789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6060A-8621-8CA5-6413-29034E37121A}"/>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1F6CF69F-8266-A16F-F245-02C52F9796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DBC1CC1D-E946-9E6F-6950-A60F022CDAEF}"/>
              </a:ext>
            </a:extLst>
          </p:cNvPr>
          <p:cNvSpPr>
            <a:spLocks noGrp="1"/>
          </p:cNvSpPr>
          <p:nvPr>
            <p:ph type="title"/>
          </p:nvPr>
        </p:nvSpPr>
        <p:spPr/>
        <p:txBody>
          <a:bodyPr/>
          <a:lstStyle/>
          <a:p>
            <a:r>
              <a:rPr lang="en-US" dirty="0">
                <a:highlight>
                  <a:srgbClr val="FCEAD4"/>
                </a:highlight>
              </a:rPr>
              <a:t>Chain-of-Thought Prompt</a:t>
            </a:r>
          </a:p>
        </p:txBody>
      </p:sp>
      <p:sp>
        <p:nvSpPr>
          <p:cNvPr id="6" name="Content Placeholder 5">
            <a:extLst>
              <a:ext uri="{FF2B5EF4-FFF2-40B4-BE49-F238E27FC236}">
                <a16:creationId xmlns:a16="http://schemas.microsoft.com/office/drawing/2014/main" id="{5752E10C-1ED3-19A8-F33B-2C3DAD93DAED}"/>
              </a:ext>
            </a:extLst>
          </p:cNvPr>
          <p:cNvSpPr>
            <a:spLocks noGrp="1"/>
          </p:cNvSpPr>
          <p:nvPr>
            <p:ph idx="1"/>
          </p:nvPr>
        </p:nvSpPr>
        <p:spPr/>
        <p:txBody>
          <a:bodyPr>
            <a:normAutofit/>
          </a:bodyPr>
          <a:lstStyle/>
          <a:p>
            <a:pPr marL="0" indent="0" algn="r">
              <a:buNone/>
            </a:pPr>
            <a:r>
              <a:rPr lang="en-US" sz="2400" dirty="0"/>
              <a:t>Guide the AI to think step by step by breaking down a complex problem into smaller parts.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Improves reasoning and logical flow</a:t>
            </a:r>
          </a:p>
          <a:p>
            <a:pPr lvl="1">
              <a:buFont typeface="Aptos" panose="020B0004020202020204" pitchFamily="34" charset="0"/>
              <a:buChar char="+"/>
            </a:pPr>
            <a:r>
              <a:rPr lang="en-US" sz="2200" dirty="0"/>
              <a:t>Reduces risk of oversimplified answers</a:t>
            </a:r>
          </a:p>
          <a:p>
            <a:pPr lvl="1">
              <a:buFont typeface="Aptos" panose="020B0004020202020204" pitchFamily="34" charset="0"/>
              <a:buChar char="+"/>
            </a:pPr>
            <a:r>
              <a:rPr lang="en-US" sz="2200" dirty="0"/>
              <a:t>Useful for decision-making and analysis</a:t>
            </a:r>
          </a:p>
          <a:p>
            <a:pPr lvl="1">
              <a:buFont typeface="Aptos" panose="020B0004020202020204" pitchFamily="34" charset="0"/>
              <a:buChar char="-"/>
            </a:pPr>
            <a:r>
              <a:rPr lang="en-US" sz="2200" dirty="0"/>
              <a:t>More time-consuming to write</a:t>
            </a:r>
          </a:p>
          <a:p>
            <a:pPr lvl="1">
              <a:buFont typeface="Aptos" panose="020B0004020202020204" pitchFamily="34" charset="0"/>
              <a:buChar char="-"/>
            </a:pPr>
            <a:r>
              <a:rPr lang="en-US" sz="2200" dirty="0"/>
              <a:t>Can generate long, overly detailed responses</a:t>
            </a:r>
          </a:p>
          <a:p>
            <a:pPr lvl="1">
              <a:buFont typeface="Aptos" panose="020B0004020202020204" pitchFamily="34" charset="0"/>
              <a:buChar char="-"/>
            </a:pPr>
            <a:r>
              <a:rPr lang="en-US" sz="2200" dirty="0"/>
              <a:t>Requires careful step framing</a:t>
            </a:r>
            <a:endParaRPr lang="en-US" sz="2400" dirty="0"/>
          </a:p>
          <a:p>
            <a:pPr marL="0" indent="0">
              <a:buNone/>
            </a:pPr>
            <a:endParaRPr lang="en-US" sz="2400" b="1" i="1" dirty="0"/>
          </a:p>
          <a:p>
            <a:pPr marL="0" indent="0">
              <a:buNone/>
            </a:pPr>
            <a:r>
              <a:rPr lang="en-US" sz="2400" b="1" i="1" dirty="0"/>
              <a:t>Use when solving layered problems like cost-cutting, planning, or strategy.</a:t>
            </a:r>
          </a:p>
        </p:txBody>
      </p:sp>
    </p:spTree>
    <p:extLst>
      <p:ext uri="{BB962C8B-B14F-4D97-AF65-F5344CB8AC3E}">
        <p14:creationId xmlns:p14="http://schemas.microsoft.com/office/powerpoint/2010/main" val="3565621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ACAF-EF28-0CFE-932C-FD8FBCD8AC7F}"/>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966D1329-D318-4471-0289-6E4D95074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DB5EE22-EFA8-6B1E-6B87-2FB4ADBC3A9D}"/>
              </a:ext>
            </a:extLst>
          </p:cNvPr>
          <p:cNvSpPr>
            <a:spLocks noGrp="1"/>
          </p:cNvSpPr>
          <p:nvPr>
            <p:ph type="title"/>
          </p:nvPr>
        </p:nvSpPr>
        <p:spPr>
          <a:xfrm>
            <a:off x="2251586" y="0"/>
            <a:ext cx="9940414" cy="943898"/>
          </a:xfrm>
        </p:spPr>
        <p:txBody>
          <a:bodyPr>
            <a:normAutofit/>
          </a:bodyPr>
          <a:lstStyle/>
          <a:p>
            <a:r>
              <a:rPr lang="en-US" dirty="0"/>
              <a:t>Chain-of-Thought Prompts in Business</a:t>
            </a:r>
          </a:p>
        </p:txBody>
      </p:sp>
      <p:sp>
        <p:nvSpPr>
          <p:cNvPr id="6" name="Content Placeholder 5">
            <a:extLst>
              <a:ext uri="{FF2B5EF4-FFF2-40B4-BE49-F238E27FC236}">
                <a16:creationId xmlns:a16="http://schemas.microsoft.com/office/drawing/2014/main" id="{1411ACBC-26CA-2020-36F1-1B315A45A9B2}"/>
              </a:ext>
            </a:extLst>
          </p:cNvPr>
          <p:cNvSpPr>
            <a:spLocks noGrp="1"/>
          </p:cNvSpPr>
          <p:nvPr>
            <p:ph idx="1"/>
          </p:nvPr>
        </p:nvSpPr>
        <p:spPr>
          <a:xfrm>
            <a:off x="1413386" y="1078992"/>
            <a:ext cx="9940414" cy="5513832"/>
          </a:xfrm>
        </p:spPr>
        <p:txBody>
          <a:bodyPr>
            <a:normAutofit/>
          </a:bodyPr>
          <a:lstStyle/>
          <a:p>
            <a:pPr marL="914400" lvl="2" indent="0" algn="r">
              <a:buNone/>
            </a:pPr>
            <a:endParaRPr lang="en-US" sz="2400" dirty="0"/>
          </a:p>
          <a:p>
            <a:pPr marL="914400" lvl="2" indent="0" algn="r">
              <a:buNone/>
            </a:pPr>
            <a:r>
              <a:rPr lang="en-US" sz="2400" dirty="0"/>
              <a:t>Give the model a path. Outline the steps you want it to take before it answers. You’re coaching the reasoning.</a:t>
            </a:r>
          </a:p>
          <a:p>
            <a:pPr marL="914400" lvl="2" indent="0" algn="r">
              <a:buNone/>
            </a:pPr>
            <a:endParaRPr lang="en-US" b="1" u="sng" dirty="0"/>
          </a:p>
          <a:p>
            <a:pPr marL="457200" lvl="1" indent="0">
              <a:buNone/>
            </a:pPr>
            <a:r>
              <a:rPr lang="en-US" b="1" u="sng" dirty="0"/>
              <a:t>Local Event Promotion (Restaurant)</a:t>
            </a:r>
          </a:p>
          <a:p>
            <a:pPr marL="457200" lvl="1" indent="0">
              <a:buNone/>
            </a:pPr>
            <a:r>
              <a:rPr lang="en-US" sz="2200" i="1" dirty="0"/>
              <a:t>“Think step by step:</a:t>
            </a:r>
          </a:p>
          <a:p>
            <a:pPr marL="914400" lvl="1" indent="-457200">
              <a:buFont typeface="+mj-lt"/>
              <a:buAutoNum type="arabicPeriod"/>
            </a:pPr>
            <a:r>
              <a:rPr lang="en-US" sz="2200" i="1" dirty="0"/>
              <a:t>List possible reasons a restaurant’s charity fundraiser might not draw enough attendance.</a:t>
            </a:r>
          </a:p>
          <a:p>
            <a:pPr marL="914400" lvl="1" indent="-457200">
              <a:buFont typeface="+mj-lt"/>
              <a:buAutoNum type="arabicPeriod"/>
            </a:pPr>
            <a:r>
              <a:rPr lang="en-US" sz="2200" i="1" dirty="0"/>
              <a:t>Identify which of those are controllable by the restaurant.</a:t>
            </a:r>
          </a:p>
          <a:p>
            <a:pPr marL="914400" lvl="1" indent="-457200">
              <a:buFont typeface="+mj-lt"/>
              <a:buAutoNum type="arabicPeriod"/>
            </a:pPr>
            <a:r>
              <a:rPr lang="en-US" sz="2200" i="1" dirty="0"/>
              <a:t>Suggest low-cost promotional tactics for each controllable reason.</a:t>
            </a:r>
          </a:p>
          <a:p>
            <a:pPr marL="914400" lvl="1" indent="-457200">
              <a:buFont typeface="+mj-lt"/>
              <a:buAutoNum type="arabicPeriod"/>
            </a:pPr>
            <a:r>
              <a:rPr lang="en-US" sz="2200" i="1" dirty="0"/>
              <a:t>Recommend the top 3 tactics to prioritize for the event.”</a:t>
            </a:r>
          </a:p>
          <a:p>
            <a:pPr marL="0" indent="0">
              <a:buNone/>
            </a:pPr>
            <a:endParaRPr lang="en-US" sz="2400" b="1" i="1" dirty="0"/>
          </a:p>
          <a:p>
            <a:pPr marL="0" indent="0">
              <a:buNone/>
            </a:pPr>
            <a:r>
              <a:rPr lang="en-US" sz="2400" b="1" i="1" dirty="0"/>
              <a:t>Keep steps short, numbered, and outcome-focused. Ask for assumptions, trade-offs, and a final recommendation + next 3 actions.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07403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7ED5E-77B0-1AE1-8F79-90107D6FB1DF}"/>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68F1BF35-912F-C363-07EF-ACA0828DF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0EC3A484-CC52-765A-0515-C4F5ED0930A0}"/>
              </a:ext>
            </a:extLst>
          </p:cNvPr>
          <p:cNvSpPr>
            <a:spLocks noGrp="1"/>
          </p:cNvSpPr>
          <p:nvPr>
            <p:ph type="title"/>
          </p:nvPr>
        </p:nvSpPr>
        <p:spPr/>
        <p:txBody>
          <a:bodyPr/>
          <a:lstStyle/>
          <a:p>
            <a:r>
              <a:rPr lang="en-US" dirty="0">
                <a:highlight>
                  <a:srgbClr val="FCEAD4"/>
                </a:highlight>
              </a:rPr>
              <a:t>Tree-of-Thought (</a:t>
            </a:r>
            <a:r>
              <a:rPr lang="en-US" dirty="0" err="1">
                <a:highlight>
                  <a:srgbClr val="FCEAD4"/>
                </a:highlight>
              </a:rPr>
              <a:t>ToT</a:t>
            </a:r>
            <a:r>
              <a:rPr lang="en-US" dirty="0">
                <a:highlight>
                  <a:srgbClr val="FCEAD4"/>
                </a:highlight>
              </a:rPr>
              <a:t>) Prompt</a:t>
            </a:r>
          </a:p>
        </p:txBody>
      </p:sp>
      <p:sp>
        <p:nvSpPr>
          <p:cNvPr id="6" name="Content Placeholder 5">
            <a:extLst>
              <a:ext uri="{FF2B5EF4-FFF2-40B4-BE49-F238E27FC236}">
                <a16:creationId xmlns:a16="http://schemas.microsoft.com/office/drawing/2014/main" id="{0018CEB5-F98B-30ED-9FD6-86F8AA073EE9}"/>
              </a:ext>
            </a:extLst>
          </p:cNvPr>
          <p:cNvSpPr>
            <a:spLocks noGrp="1"/>
          </p:cNvSpPr>
          <p:nvPr>
            <p:ph idx="1"/>
          </p:nvPr>
        </p:nvSpPr>
        <p:spPr/>
        <p:txBody>
          <a:bodyPr>
            <a:normAutofit/>
          </a:bodyPr>
          <a:lstStyle/>
          <a:p>
            <a:pPr marL="0" indent="0" algn="r">
              <a:buNone/>
            </a:pPr>
            <a:r>
              <a:rPr lang="en-US" sz="2400" dirty="0"/>
              <a:t>Ask the AI to branch out into multiple solution paths and explore alternatives.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Generates several strategies in one go</a:t>
            </a:r>
          </a:p>
          <a:p>
            <a:pPr lvl="1">
              <a:buFont typeface="Aptos" panose="020B0004020202020204" pitchFamily="34" charset="0"/>
              <a:buChar char="+"/>
            </a:pPr>
            <a:r>
              <a:rPr lang="en-US" sz="2200" dirty="0"/>
              <a:t>Encourages deeper, parallel thinking</a:t>
            </a:r>
          </a:p>
          <a:p>
            <a:pPr lvl="1">
              <a:buFont typeface="Aptos" panose="020B0004020202020204" pitchFamily="34" charset="0"/>
              <a:buChar char="+"/>
            </a:pPr>
            <a:r>
              <a:rPr lang="en-US" sz="2200" dirty="0"/>
              <a:t>Helps compare pros and cons of each path</a:t>
            </a:r>
          </a:p>
          <a:p>
            <a:pPr lvl="1">
              <a:buFont typeface="Aptos" panose="020B0004020202020204" pitchFamily="34" charset="0"/>
              <a:buChar char="-"/>
            </a:pPr>
            <a:r>
              <a:rPr lang="en-US" sz="2200" dirty="0"/>
              <a:t>Can overwhelm with too many branches</a:t>
            </a:r>
          </a:p>
          <a:p>
            <a:pPr lvl="1">
              <a:buFont typeface="Aptos" panose="020B0004020202020204" pitchFamily="34" charset="0"/>
              <a:buChar char="-"/>
            </a:pPr>
            <a:r>
              <a:rPr lang="en-US" sz="2200" dirty="0"/>
              <a:t>May include irrelevant ideas</a:t>
            </a:r>
          </a:p>
          <a:p>
            <a:pPr lvl="1">
              <a:buFont typeface="Aptos" panose="020B0004020202020204" pitchFamily="34" charset="0"/>
              <a:buChar char="-"/>
            </a:pPr>
            <a:r>
              <a:rPr lang="en-US" sz="2200" dirty="0"/>
              <a:t>Harder to synthesize into action</a:t>
            </a:r>
          </a:p>
          <a:p>
            <a:pPr marL="457200" lvl="1" indent="0">
              <a:buNone/>
            </a:pPr>
            <a:endParaRPr lang="en-US" sz="2200" b="1" i="1" dirty="0"/>
          </a:p>
          <a:p>
            <a:pPr marL="0" indent="0">
              <a:buNone/>
            </a:pPr>
            <a:r>
              <a:rPr lang="en-US" sz="2400" b="1" i="1" dirty="0"/>
              <a:t>Use for problem-solving with multiple possible answers.</a:t>
            </a:r>
          </a:p>
        </p:txBody>
      </p:sp>
    </p:spTree>
    <p:extLst>
      <p:ext uri="{BB962C8B-B14F-4D97-AF65-F5344CB8AC3E}">
        <p14:creationId xmlns:p14="http://schemas.microsoft.com/office/powerpoint/2010/main" val="2643039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9C957-F134-A759-7C2D-6FD3AB61EFD0}"/>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47C211E5-55ED-8BFC-6473-E8A297E83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2EE35D6-93E4-753C-C657-F8E9E948E962}"/>
              </a:ext>
            </a:extLst>
          </p:cNvPr>
          <p:cNvSpPr>
            <a:spLocks noGrp="1"/>
          </p:cNvSpPr>
          <p:nvPr>
            <p:ph type="title"/>
          </p:nvPr>
        </p:nvSpPr>
        <p:spPr>
          <a:xfrm>
            <a:off x="2251586" y="0"/>
            <a:ext cx="9940414" cy="943898"/>
          </a:xfrm>
        </p:spPr>
        <p:txBody>
          <a:bodyPr>
            <a:normAutofit/>
          </a:bodyPr>
          <a:lstStyle/>
          <a:p>
            <a:r>
              <a:rPr lang="en-US" dirty="0"/>
              <a:t>Tree-of-Thought (</a:t>
            </a:r>
            <a:r>
              <a:rPr lang="en-US" dirty="0" err="1"/>
              <a:t>ToT</a:t>
            </a:r>
            <a:r>
              <a:rPr lang="en-US" dirty="0"/>
              <a:t>) Prompts in Business</a:t>
            </a:r>
          </a:p>
        </p:txBody>
      </p:sp>
      <p:sp>
        <p:nvSpPr>
          <p:cNvPr id="6" name="Content Placeholder 5">
            <a:extLst>
              <a:ext uri="{FF2B5EF4-FFF2-40B4-BE49-F238E27FC236}">
                <a16:creationId xmlns:a16="http://schemas.microsoft.com/office/drawing/2014/main" id="{D333EAFB-8C5B-0E43-6E9B-DE61AA98FB09}"/>
              </a:ext>
            </a:extLst>
          </p:cNvPr>
          <p:cNvSpPr>
            <a:spLocks noGrp="1"/>
          </p:cNvSpPr>
          <p:nvPr>
            <p:ph idx="1"/>
          </p:nvPr>
        </p:nvSpPr>
        <p:spPr>
          <a:xfrm>
            <a:off x="1413386" y="1078992"/>
            <a:ext cx="9940414" cy="5513832"/>
          </a:xfrm>
        </p:spPr>
        <p:txBody>
          <a:bodyPr>
            <a:normAutofit/>
          </a:bodyPr>
          <a:lstStyle/>
          <a:p>
            <a:pPr marL="914400" lvl="2" indent="0" algn="r">
              <a:buNone/>
            </a:pPr>
            <a:endParaRPr lang="en-US" sz="2400" dirty="0"/>
          </a:p>
          <a:p>
            <a:pPr marL="914400" lvl="2" indent="0" algn="r">
              <a:buNone/>
            </a:pPr>
            <a:r>
              <a:rPr lang="en-US" sz="2400" dirty="0"/>
              <a:t>Tree-of-Thought prompts push the AI to branch out into different solution paths — exploring options side by side before narrowing down.</a:t>
            </a:r>
            <a:endParaRPr lang="en-US" b="1" u="sng" dirty="0"/>
          </a:p>
          <a:p>
            <a:pPr marL="457200" lvl="1" indent="0">
              <a:buNone/>
            </a:pPr>
            <a:endParaRPr lang="en-US" b="1" u="sng" dirty="0"/>
          </a:p>
          <a:p>
            <a:pPr marL="457200" lvl="1" indent="0">
              <a:buNone/>
            </a:pPr>
            <a:r>
              <a:rPr lang="en-US" b="1" u="sng" dirty="0"/>
              <a:t>Growth Path Mapping (Vehicle Wrap Service Company)</a:t>
            </a:r>
          </a:p>
          <a:p>
            <a:pPr marL="457200" lvl="1" indent="0">
              <a:buNone/>
            </a:pPr>
            <a:r>
              <a:rPr lang="en-US" sz="2000" i="1" dirty="0"/>
              <a:t>"Explore three growth paths for our vehicle wrap shop:</a:t>
            </a:r>
          </a:p>
          <a:p>
            <a:pPr lvl="1"/>
            <a:r>
              <a:rPr lang="en-US" sz="2000" b="1" i="1" dirty="0"/>
              <a:t>Path A</a:t>
            </a:r>
            <a:r>
              <a:rPr lang="en-US" sz="2000" i="1" dirty="0"/>
              <a:t>: Local marketing campaigns (billboards, wrapped demo van, social ads)</a:t>
            </a:r>
          </a:p>
          <a:p>
            <a:pPr lvl="1"/>
            <a:r>
              <a:rPr lang="en-US" sz="2000" b="1" i="1" dirty="0"/>
              <a:t>Path B</a:t>
            </a:r>
            <a:r>
              <a:rPr lang="en-US" sz="2000" i="1" dirty="0"/>
              <a:t>: Partnerships with car dealerships and fleet managers</a:t>
            </a:r>
          </a:p>
          <a:p>
            <a:pPr lvl="1"/>
            <a:r>
              <a:rPr lang="en-US" sz="2000" b="1" i="1" dirty="0"/>
              <a:t>Path C</a:t>
            </a:r>
            <a:r>
              <a:rPr lang="en-US" sz="2000" i="1" dirty="0"/>
              <a:t>: Add-on services (window tinting, custom signage, design packages)</a:t>
            </a:r>
          </a:p>
          <a:p>
            <a:pPr marL="457200" lvl="1" indent="0">
              <a:buNone/>
            </a:pPr>
            <a:r>
              <a:rPr lang="en-US" sz="2000" i="1" dirty="0"/>
              <a:t>List 2–3 ideas under each path with pros/cons, then recommend the best direction.”</a:t>
            </a:r>
          </a:p>
          <a:p>
            <a:pPr marL="0" indent="0">
              <a:buNone/>
            </a:pPr>
            <a:endParaRPr lang="en-US" sz="2400" b="1" i="1" dirty="0"/>
          </a:p>
          <a:p>
            <a:pPr marL="0" indent="0">
              <a:buNone/>
            </a:pPr>
            <a:r>
              <a:rPr lang="en-US" sz="2400" b="1" i="1" dirty="0"/>
              <a:t>It’s especially useful for strategy, investments, or major decisions.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4645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488A6-AA35-E2DB-DFD1-153B35221107}"/>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B0B179FC-E2ED-10B1-124D-45C56723D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1B689902-D418-94E4-6DA6-8DE31AB825CF}"/>
              </a:ext>
            </a:extLst>
          </p:cNvPr>
          <p:cNvSpPr>
            <a:spLocks noGrp="1"/>
          </p:cNvSpPr>
          <p:nvPr>
            <p:ph type="title"/>
          </p:nvPr>
        </p:nvSpPr>
        <p:spPr/>
        <p:txBody>
          <a:bodyPr/>
          <a:lstStyle/>
          <a:p>
            <a:r>
              <a:rPr lang="en-US" dirty="0">
                <a:highlight>
                  <a:srgbClr val="FCEAD4"/>
                </a:highlight>
              </a:rPr>
              <a:t>Role-Playing Prompt</a:t>
            </a:r>
          </a:p>
        </p:txBody>
      </p:sp>
      <p:sp>
        <p:nvSpPr>
          <p:cNvPr id="6" name="Content Placeholder 5">
            <a:extLst>
              <a:ext uri="{FF2B5EF4-FFF2-40B4-BE49-F238E27FC236}">
                <a16:creationId xmlns:a16="http://schemas.microsoft.com/office/drawing/2014/main" id="{88C544C6-7B8D-6D95-8E28-136BC3A60AD6}"/>
              </a:ext>
            </a:extLst>
          </p:cNvPr>
          <p:cNvSpPr>
            <a:spLocks noGrp="1"/>
          </p:cNvSpPr>
          <p:nvPr>
            <p:ph idx="1"/>
          </p:nvPr>
        </p:nvSpPr>
        <p:spPr/>
        <p:txBody>
          <a:bodyPr/>
          <a:lstStyle/>
          <a:p>
            <a:pPr marL="0" indent="0" algn="r">
              <a:buNone/>
            </a:pPr>
            <a:r>
              <a:rPr lang="en-US" sz="2400" dirty="0"/>
              <a:t>Assign the AI a role (consultant, customer, coach, etc.) to change its perspective and output style.</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Makes responses more engaging and realistic</a:t>
            </a:r>
          </a:p>
          <a:p>
            <a:pPr lvl="1">
              <a:buFont typeface="Aptos" panose="020B0004020202020204" pitchFamily="34" charset="0"/>
              <a:buChar char="+"/>
            </a:pPr>
            <a:r>
              <a:rPr lang="en-US" sz="2200" dirty="0"/>
              <a:t>Can simulate expert advice or feedback</a:t>
            </a:r>
          </a:p>
          <a:p>
            <a:pPr lvl="1">
              <a:buFont typeface="Aptos" panose="020B0004020202020204" pitchFamily="34" charset="0"/>
              <a:buChar char="+"/>
            </a:pPr>
            <a:r>
              <a:rPr lang="en-US" sz="2200" dirty="0"/>
              <a:t>Helps small businesses “test” scenarios or ideas</a:t>
            </a:r>
          </a:p>
          <a:p>
            <a:pPr lvl="1">
              <a:buFont typeface="Aptos" panose="020B0004020202020204" pitchFamily="34" charset="0"/>
              <a:buChar char="-"/>
            </a:pPr>
            <a:r>
              <a:rPr lang="en-US" sz="2200" dirty="0"/>
              <a:t>Needs clear role definition to work well</a:t>
            </a:r>
          </a:p>
          <a:p>
            <a:pPr lvl="1">
              <a:buFont typeface="Aptos" panose="020B0004020202020204" pitchFamily="34" charset="0"/>
              <a:buChar char="-"/>
            </a:pPr>
            <a:r>
              <a:rPr lang="en-US" sz="2200" dirty="0"/>
              <a:t>May go off-track if the role is too vague</a:t>
            </a:r>
          </a:p>
          <a:p>
            <a:pPr lvl="1">
              <a:buFont typeface="Aptos" panose="020B0004020202020204" pitchFamily="34" charset="0"/>
              <a:buChar char="-"/>
            </a:pPr>
            <a:r>
              <a:rPr lang="en-US" sz="2200" dirty="0"/>
              <a:t>Not always accurate to real-world expertise</a:t>
            </a:r>
            <a:endParaRPr lang="en-US" sz="2200" b="1" i="1" dirty="0"/>
          </a:p>
          <a:p>
            <a:pPr marL="0" indent="0">
              <a:buNone/>
            </a:pPr>
            <a:endParaRPr lang="en-US" sz="2400" b="1" i="1" dirty="0"/>
          </a:p>
          <a:p>
            <a:pPr marL="0" indent="0">
              <a:buNone/>
            </a:pPr>
            <a:r>
              <a:rPr lang="en-US" sz="2400" b="1" i="1" dirty="0"/>
              <a:t>Use when you want advice framed as if from a professional or customer.</a:t>
            </a:r>
            <a:endParaRPr lang="en-US" dirty="0"/>
          </a:p>
        </p:txBody>
      </p:sp>
    </p:spTree>
    <p:extLst>
      <p:ext uri="{BB962C8B-B14F-4D97-AF65-F5344CB8AC3E}">
        <p14:creationId xmlns:p14="http://schemas.microsoft.com/office/powerpoint/2010/main" val="613575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BDB5E-55C6-80A4-0780-8757CCD83282}"/>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8226D9A0-8C8D-BD9B-FA33-8A2D33DD1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3613D85-1071-4CB9-6F13-3EBF0E089B6D}"/>
              </a:ext>
            </a:extLst>
          </p:cNvPr>
          <p:cNvSpPr>
            <a:spLocks noGrp="1"/>
          </p:cNvSpPr>
          <p:nvPr>
            <p:ph type="title"/>
          </p:nvPr>
        </p:nvSpPr>
        <p:spPr>
          <a:xfrm>
            <a:off x="2251586" y="0"/>
            <a:ext cx="9940414" cy="943898"/>
          </a:xfrm>
        </p:spPr>
        <p:txBody>
          <a:bodyPr>
            <a:normAutofit/>
          </a:bodyPr>
          <a:lstStyle/>
          <a:p>
            <a:r>
              <a:rPr lang="en-US" dirty="0"/>
              <a:t>Role-Playing Prompts in Business</a:t>
            </a:r>
          </a:p>
        </p:txBody>
      </p:sp>
      <p:sp>
        <p:nvSpPr>
          <p:cNvPr id="6" name="Content Placeholder 5">
            <a:extLst>
              <a:ext uri="{FF2B5EF4-FFF2-40B4-BE49-F238E27FC236}">
                <a16:creationId xmlns:a16="http://schemas.microsoft.com/office/drawing/2014/main" id="{BEA78EF2-B016-B68A-2A6D-C72CCFE6362F}"/>
              </a:ext>
            </a:extLst>
          </p:cNvPr>
          <p:cNvSpPr>
            <a:spLocks noGrp="1"/>
          </p:cNvSpPr>
          <p:nvPr>
            <p:ph idx="1"/>
          </p:nvPr>
        </p:nvSpPr>
        <p:spPr>
          <a:xfrm>
            <a:off x="1413386" y="1078992"/>
            <a:ext cx="9940414" cy="5513832"/>
          </a:xfrm>
        </p:spPr>
        <p:txBody>
          <a:bodyPr>
            <a:noAutofit/>
          </a:bodyPr>
          <a:lstStyle/>
          <a:p>
            <a:pPr marL="914400" lvl="2" indent="0" algn="r">
              <a:buNone/>
            </a:pPr>
            <a:r>
              <a:rPr lang="en-US" sz="2400" dirty="0"/>
              <a:t>Role-playing prompts let AI step into another perspective — It’s a safe way to practice scenarios or see through someone else’s eyes.</a:t>
            </a:r>
          </a:p>
          <a:p>
            <a:pPr marL="914400" lvl="2" indent="0">
              <a:buNone/>
            </a:pPr>
            <a:endParaRPr lang="en-US" sz="1600" b="1" dirty="0"/>
          </a:p>
          <a:p>
            <a:pPr marL="914400" lvl="2" indent="0">
              <a:buNone/>
            </a:pPr>
            <a:r>
              <a:rPr lang="en-US" sz="2400" b="1" u="sng" dirty="0"/>
              <a:t>Examples:</a:t>
            </a:r>
            <a:endParaRPr lang="en-US" sz="2400" u="sng" dirty="0"/>
          </a:p>
          <a:p>
            <a:r>
              <a:rPr lang="en-US" sz="2200" b="1" dirty="0"/>
              <a:t>Undecided Customer</a:t>
            </a:r>
            <a:br>
              <a:rPr lang="en-US" sz="2200" dirty="0"/>
            </a:br>
            <a:r>
              <a:rPr lang="en-US" sz="2200" i="1" dirty="0"/>
              <a:t>"Pretend you are a customer shopping for a new website for your small business. You’re undecided and comparing options. Ask me the kinds of questions you’d want answered, and explain what would make you choose my company over a competitor."</a:t>
            </a:r>
            <a:endParaRPr lang="en-US" sz="2200" dirty="0"/>
          </a:p>
          <a:p>
            <a:r>
              <a:rPr lang="en-US" sz="2200" b="1" dirty="0"/>
              <a:t>Expert Role (optional for variety)</a:t>
            </a:r>
            <a:br>
              <a:rPr lang="en-US" sz="2200" dirty="0"/>
            </a:br>
            <a:r>
              <a:rPr lang="en-US" sz="2200" i="1" dirty="0"/>
              <a:t>"Act as an HR consultant. Review my employee handbook draft and suggest 5 improvements to make policies clearer and more legally sound."</a:t>
            </a:r>
            <a:endParaRPr lang="en-US" sz="2200" dirty="0"/>
          </a:p>
          <a:p>
            <a:pPr marL="0" indent="0">
              <a:buNone/>
            </a:pPr>
            <a:endParaRPr lang="en-US" sz="2400" b="1" i="1" dirty="0"/>
          </a:p>
          <a:p>
            <a:pPr marL="0" indent="0">
              <a:buNone/>
            </a:pPr>
            <a:r>
              <a:rPr lang="en-US" sz="2400" b="1" i="1" dirty="0"/>
              <a:t>Role-play is great for training staff, preparing for tough conversations, and pressure-testing your messaging before it goes out to real customers.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34565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8D5D8-2527-0281-0FD7-BDD5EFDA905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42CE68A-D3DC-DC40-40AB-4DECE5E08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CABC5B31-D51D-BDC9-EA7B-6AF5DEDB4A29}"/>
              </a:ext>
            </a:extLst>
          </p:cNvPr>
          <p:cNvSpPr>
            <a:spLocks noGrp="1"/>
          </p:cNvSpPr>
          <p:nvPr>
            <p:ph type="title"/>
          </p:nvPr>
        </p:nvSpPr>
        <p:spPr/>
        <p:txBody>
          <a:bodyPr/>
          <a:lstStyle/>
          <a:p>
            <a:r>
              <a:rPr lang="en-US" dirty="0">
                <a:highlight>
                  <a:srgbClr val="FCEAD4"/>
                </a:highlight>
              </a:rPr>
              <a:t>Multi-Turn Prompt</a:t>
            </a:r>
          </a:p>
        </p:txBody>
      </p:sp>
      <p:sp>
        <p:nvSpPr>
          <p:cNvPr id="6" name="Content Placeholder 5">
            <a:extLst>
              <a:ext uri="{FF2B5EF4-FFF2-40B4-BE49-F238E27FC236}">
                <a16:creationId xmlns:a16="http://schemas.microsoft.com/office/drawing/2014/main" id="{2275311C-2DFA-AB3F-AAFD-FCDEA47A2159}"/>
              </a:ext>
            </a:extLst>
          </p:cNvPr>
          <p:cNvSpPr>
            <a:spLocks noGrp="1"/>
          </p:cNvSpPr>
          <p:nvPr>
            <p:ph idx="1"/>
          </p:nvPr>
        </p:nvSpPr>
        <p:spPr>
          <a:xfrm>
            <a:off x="838200" y="1825625"/>
            <a:ext cx="10515600" cy="4667250"/>
          </a:xfrm>
        </p:spPr>
        <p:txBody>
          <a:bodyPr>
            <a:normAutofit/>
          </a:bodyPr>
          <a:lstStyle/>
          <a:p>
            <a:pPr marL="0" indent="0" algn="r">
              <a:buNone/>
            </a:pPr>
            <a:r>
              <a:rPr lang="en-US" sz="2400" dirty="0"/>
              <a:t>Work interactively with the AI, refining and narrowing results through multiple exchanges.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Flexible and conversational</a:t>
            </a:r>
          </a:p>
          <a:p>
            <a:pPr lvl="1">
              <a:buFont typeface="Aptos" panose="020B0004020202020204" pitchFamily="34" charset="0"/>
              <a:buChar char="+"/>
            </a:pPr>
            <a:r>
              <a:rPr lang="en-US" sz="2200" dirty="0"/>
              <a:t>Improves outputs with each turn</a:t>
            </a:r>
          </a:p>
          <a:p>
            <a:pPr lvl="1">
              <a:buFont typeface="Aptos" panose="020B0004020202020204" pitchFamily="34" charset="0"/>
              <a:buChar char="+"/>
            </a:pPr>
            <a:r>
              <a:rPr lang="en-US" sz="2200" dirty="0"/>
              <a:t>Allows you to steer the process as you go</a:t>
            </a:r>
          </a:p>
          <a:p>
            <a:pPr lvl="1">
              <a:buFont typeface="Aptos" panose="020B0004020202020204" pitchFamily="34" charset="0"/>
              <a:buChar char="-"/>
            </a:pPr>
            <a:r>
              <a:rPr lang="en-US" sz="2200" dirty="0"/>
              <a:t>Can be slower than one-shot prompts </a:t>
            </a:r>
          </a:p>
          <a:p>
            <a:pPr lvl="1">
              <a:buFont typeface="Aptos" panose="020B0004020202020204" pitchFamily="34" charset="0"/>
              <a:buChar char="-"/>
            </a:pPr>
            <a:r>
              <a:rPr lang="en-US" sz="2200" dirty="0"/>
              <a:t>Risk of drifting off-topic</a:t>
            </a:r>
          </a:p>
          <a:p>
            <a:pPr lvl="1">
              <a:buFont typeface="Aptos" panose="020B0004020202020204" pitchFamily="34" charset="0"/>
              <a:buChar char="-"/>
            </a:pPr>
            <a:r>
              <a:rPr lang="en-US" sz="2200" dirty="0"/>
              <a:t>Requires patience and focus</a:t>
            </a:r>
            <a:endParaRPr lang="en-US" sz="2400" b="1" i="1" dirty="0"/>
          </a:p>
          <a:p>
            <a:pPr marL="0" indent="0">
              <a:buNone/>
            </a:pPr>
            <a:endParaRPr lang="en-US" sz="2400" b="1" i="1" dirty="0"/>
          </a:p>
          <a:p>
            <a:pPr marL="0" indent="0">
              <a:buNone/>
            </a:pPr>
            <a:r>
              <a:rPr lang="en-US" sz="2400" b="1" i="1" dirty="0"/>
              <a:t>Use when tackling complex or evolving problems like drafting business plans or strategies.</a:t>
            </a:r>
            <a:endParaRPr lang="en-US" dirty="0"/>
          </a:p>
        </p:txBody>
      </p:sp>
    </p:spTree>
    <p:extLst>
      <p:ext uri="{BB962C8B-B14F-4D97-AF65-F5344CB8AC3E}">
        <p14:creationId xmlns:p14="http://schemas.microsoft.com/office/powerpoint/2010/main" val="3206203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C82AB-4B2D-8EBC-51BE-E6C2BA176B8E}"/>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3D225933-67ED-4ACE-BB0F-C32F55E8D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F1BBE3-E931-CCDE-5EE6-E99437D57DFA}"/>
              </a:ext>
            </a:extLst>
          </p:cNvPr>
          <p:cNvSpPr>
            <a:spLocks noGrp="1"/>
          </p:cNvSpPr>
          <p:nvPr>
            <p:ph type="title"/>
          </p:nvPr>
        </p:nvSpPr>
        <p:spPr>
          <a:xfrm>
            <a:off x="2251586" y="0"/>
            <a:ext cx="9940414" cy="943898"/>
          </a:xfrm>
        </p:spPr>
        <p:txBody>
          <a:bodyPr>
            <a:normAutofit/>
          </a:bodyPr>
          <a:lstStyle/>
          <a:p>
            <a:r>
              <a:rPr lang="en-US" dirty="0"/>
              <a:t>Multi-Turn Prompts in Business</a:t>
            </a:r>
          </a:p>
        </p:txBody>
      </p:sp>
      <p:sp>
        <p:nvSpPr>
          <p:cNvPr id="6" name="Content Placeholder 5">
            <a:extLst>
              <a:ext uri="{FF2B5EF4-FFF2-40B4-BE49-F238E27FC236}">
                <a16:creationId xmlns:a16="http://schemas.microsoft.com/office/drawing/2014/main" id="{8DAF4E0A-53FC-4B58-5A3D-F8DEFC86147E}"/>
              </a:ext>
            </a:extLst>
          </p:cNvPr>
          <p:cNvSpPr>
            <a:spLocks noGrp="1"/>
          </p:cNvSpPr>
          <p:nvPr>
            <p:ph idx="1"/>
          </p:nvPr>
        </p:nvSpPr>
        <p:spPr>
          <a:xfrm>
            <a:off x="1413386" y="1078992"/>
            <a:ext cx="9940414" cy="5513832"/>
          </a:xfrm>
        </p:spPr>
        <p:txBody>
          <a:bodyPr>
            <a:normAutofit fontScale="92500" lnSpcReduction="10000"/>
          </a:bodyPr>
          <a:lstStyle/>
          <a:p>
            <a:pPr marL="914400" lvl="2" indent="0" algn="r">
              <a:buNone/>
            </a:pPr>
            <a:r>
              <a:rPr lang="en-US" sz="2600" dirty="0"/>
              <a:t>Multi-turn prompts use back-and-forth conversation. Start broad, then refine as you go — like coaching AI toward the result you need.</a:t>
            </a:r>
            <a:endParaRPr lang="en-US" sz="2600" b="1" dirty="0"/>
          </a:p>
          <a:p>
            <a:pPr marL="914400" lvl="2" indent="0">
              <a:buNone/>
            </a:pPr>
            <a:endParaRPr lang="en-US" sz="2400" b="1" dirty="0"/>
          </a:p>
          <a:p>
            <a:pPr marL="914400" lvl="2" indent="0">
              <a:buNone/>
            </a:pPr>
            <a:r>
              <a:rPr lang="en-US" sz="2400" b="1" u="sng" dirty="0"/>
              <a:t>Examples:</a:t>
            </a:r>
            <a:endParaRPr lang="en-US" sz="2400" u="sng" dirty="0"/>
          </a:p>
          <a:p>
            <a:pPr marL="0" indent="0">
              <a:buNone/>
            </a:pPr>
            <a:r>
              <a:rPr lang="en-US" sz="2400" b="1" dirty="0"/>
              <a:t>Marketing Content</a:t>
            </a:r>
            <a:endParaRPr lang="en-US" sz="2400" dirty="0"/>
          </a:p>
          <a:p>
            <a:r>
              <a:rPr lang="en-US" sz="2200" dirty="0"/>
              <a:t>First: </a:t>
            </a:r>
            <a:r>
              <a:rPr lang="en-US" sz="2200" i="1" dirty="0"/>
              <a:t>“Give me 10 blog post ideas for a small bakery.”</a:t>
            </a:r>
            <a:endParaRPr lang="en-US" sz="2200" dirty="0"/>
          </a:p>
          <a:p>
            <a:r>
              <a:rPr lang="en-US" sz="2200" dirty="0"/>
              <a:t>Follow-up: </a:t>
            </a:r>
            <a:r>
              <a:rPr lang="en-US" sz="2200" i="1" dirty="0"/>
              <a:t>“Narrow those ideas to ones about seasonal products.”</a:t>
            </a:r>
            <a:endParaRPr lang="en-US" sz="2200" dirty="0"/>
          </a:p>
          <a:p>
            <a:r>
              <a:rPr lang="en-US" sz="2200" dirty="0"/>
              <a:t>Refine: </a:t>
            </a:r>
            <a:r>
              <a:rPr lang="en-US" sz="2200" i="1" dirty="0"/>
              <a:t>“Now outline the first idea in 3 bullet points for a short article.”</a:t>
            </a:r>
          </a:p>
          <a:p>
            <a:pPr marL="0" indent="0">
              <a:buNone/>
            </a:pPr>
            <a:r>
              <a:rPr lang="en-US" sz="2400" b="1" dirty="0"/>
              <a:t>Customer Policy</a:t>
            </a:r>
            <a:endParaRPr lang="en-US" sz="2400" dirty="0"/>
          </a:p>
          <a:p>
            <a:r>
              <a:rPr lang="en-US" sz="2200" dirty="0"/>
              <a:t>First: </a:t>
            </a:r>
            <a:r>
              <a:rPr lang="en-US" sz="2200" i="1" dirty="0"/>
              <a:t>“Draft a return policy for a small clothing store.”</a:t>
            </a:r>
            <a:endParaRPr lang="en-US" sz="2200" dirty="0"/>
          </a:p>
          <a:p>
            <a:r>
              <a:rPr lang="en-US" sz="2200" dirty="0"/>
              <a:t>Follow-up: </a:t>
            </a:r>
            <a:r>
              <a:rPr lang="en-US" sz="2200" i="1" dirty="0"/>
              <a:t>“Add details about online purchases.”</a:t>
            </a:r>
            <a:endParaRPr lang="en-US" sz="2200" dirty="0"/>
          </a:p>
          <a:p>
            <a:r>
              <a:rPr lang="en-US" sz="2200" dirty="0"/>
              <a:t>Refine: </a:t>
            </a:r>
            <a:r>
              <a:rPr lang="en-US" sz="2200" i="1" dirty="0"/>
              <a:t>“Make it clear in plain language for customers, under 150 words.”</a:t>
            </a:r>
            <a:endParaRPr lang="en-US" sz="2200" dirty="0"/>
          </a:p>
          <a:p>
            <a:pPr marL="0" indent="0">
              <a:buNone/>
            </a:pPr>
            <a:endParaRPr lang="en-US" sz="2400" b="1" i="1" dirty="0"/>
          </a:p>
          <a:p>
            <a:pPr marL="0" indent="0">
              <a:buNone/>
            </a:pPr>
            <a:r>
              <a:rPr lang="en-US" sz="2600" b="1" i="1" dirty="0"/>
              <a:t>Multi-turn prompts are most useful when you’re exploring, refining, or evolving an idea. Think of it as a conversation, not a one-shot request.</a:t>
            </a: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0618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17CF0-D735-F8E5-A689-A9363E5739CC}"/>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BEC4E37D-C2E4-B86A-699C-021D390BB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C207A6B6-D9D4-8307-AC9D-D983BA3EFC9C}"/>
              </a:ext>
            </a:extLst>
          </p:cNvPr>
          <p:cNvSpPr>
            <a:spLocks noGrp="1"/>
          </p:cNvSpPr>
          <p:nvPr>
            <p:ph type="title"/>
          </p:nvPr>
        </p:nvSpPr>
        <p:spPr/>
        <p:txBody>
          <a:bodyPr/>
          <a:lstStyle/>
          <a:p>
            <a:r>
              <a:rPr lang="en-US" dirty="0">
                <a:highlight>
                  <a:srgbClr val="FCEAD4"/>
                </a:highlight>
              </a:rPr>
              <a:t>Meta Prompt</a:t>
            </a:r>
          </a:p>
        </p:txBody>
      </p:sp>
      <p:sp>
        <p:nvSpPr>
          <p:cNvPr id="6" name="Content Placeholder 5">
            <a:extLst>
              <a:ext uri="{FF2B5EF4-FFF2-40B4-BE49-F238E27FC236}">
                <a16:creationId xmlns:a16="http://schemas.microsoft.com/office/drawing/2014/main" id="{1A919763-E312-ED54-7267-E9762633863C}"/>
              </a:ext>
            </a:extLst>
          </p:cNvPr>
          <p:cNvSpPr>
            <a:spLocks noGrp="1"/>
          </p:cNvSpPr>
          <p:nvPr>
            <p:ph idx="1"/>
          </p:nvPr>
        </p:nvSpPr>
        <p:spPr/>
        <p:txBody>
          <a:bodyPr/>
          <a:lstStyle/>
          <a:p>
            <a:pPr marL="0" indent="0" algn="r">
              <a:buNone/>
            </a:pPr>
            <a:r>
              <a:rPr lang="en-US" sz="2400" dirty="0"/>
              <a:t>Ask the AI how to write a better prompt or how it would interpret your request.</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Teaches you how to improve prompts</a:t>
            </a:r>
          </a:p>
          <a:p>
            <a:pPr lvl="1">
              <a:buFont typeface="Aptos" panose="020B0004020202020204" pitchFamily="34" charset="0"/>
              <a:buChar char="+"/>
            </a:pPr>
            <a:r>
              <a:rPr lang="en-US" sz="2200" dirty="0"/>
              <a:t>Helps clarify unclear requests</a:t>
            </a:r>
          </a:p>
          <a:p>
            <a:pPr lvl="1">
              <a:buFont typeface="Aptos" panose="020B0004020202020204" pitchFamily="34" charset="0"/>
              <a:buChar char="+"/>
            </a:pPr>
            <a:r>
              <a:rPr lang="en-US" sz="2200" dirty="0"/>
              <a:t>Encourages skill-building for users</a:t>
            </a:r>
          </a:p>
          <a:p>
            <a:pPr lvl="1">
              <a:buFont typeface="Aptos" panose="020B0004020202020204" pitchFamily="34" charset="0"/>
              <a:buChar char="-"/>
            </a:pPr>
            <a:r>
              <a:rPr lang="en-US" sz="2200" dirty="0"/>
              <a:t>May feel advanced for beginners</a:t>
            </a:r>
          </a:p>
          <a:p>
            <a:pPr lvl="1">
              <a:buFont typeface="Aptos" panose="020B0004020202020204" pitchFamily="34" charset="0"/>
              <a:buChar char="-"/>
            </a:pPr>
            <a:r>
              <a:rPr lang="en-US" sz="2200" dirty="0"/>
              <a:t>Not useful for simple, factual tasks</a:t>
            </a:r>
          </a:p>
          <a:p>
            <a:pPr lvl="1">
              <a:buFont typeface="Aptos" panose="020B0004020202020204" pitchFamily="34" charset="0"/>
              <a:buChar char="-"/>
            </a:pPr>
            <a:r>
              <a:rPr lang="en-US" sz="2200" dirty="0"/>
              <a:t>Adds extra steps instead of direct answers</a:t>
            </a:r>
          </a:p>
          <a:p>
            <a:pPr marL="457200" lvl="1" indent="0">
              <a:buNone/>
            </a:pPr>
            <a:endParaRPr lang="en-US" sz="2200" b="1" i="1" dirty="0"/>
          </a:p>
          <a:p>
            <a:pPr marL="0" indent="0">
              <a:buNone/>
            </a:pPr>
            <a:r>
              <a:rPr lang="en-US" sz="2400" b="1" i="1" dirty="0"/>
              <a:t>Use when you’re learning prompt design or struggling with unclear results.</a:t>
            </a:r>
            <a:endParaRPr lang="en-US" sz="2400" dirty="0"/>
          </a:p>
        </p:txBody>
      </p:sp>
    </p:spTree>
    <p:extLst>
      <p:ext uri="{BB962C8B-B14F-4D97-AF65-F5344CB8AC3E}">
        <p14:creationId xmlns:p14="http://schemas.microsoft.com/office/powerpoint/2010/main" val="4180896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23D10-D6DF-CB60-FA4C-B2D0C7D66B35}"/>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53838BFE-45B6-C6A1-3CD0-A0107CC0E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88EF9F-B106-DBFF-078C-DF2F2F27F197}"/>
              </a:ext>
            </a:extLst>
          </p:cNvPr>
          <p:cNvSpPr>
            <a:spLocks noGrp="1"/>
          </p:cNvSpPr>
          <p:nvPr>
            <p:ph type="title"/>
          </p:nvPr>
        </p:nvSpPr>
        <p:spPr>
          <a:xfrm>
            <a:off x="2251586" y="0"/>
            <a:ext cx="9940414" cy="943898"/>
          </a:xfrm>
        </p:spPr>
        <p:txBody>
          <a:bodyPr>
            <a:normAutofit/>
          </a:bodyPr>
          <a:lstStyle/>
          <a:p>
            <a:r>
              <a:rPr lang="en-US" dirty="0"/>
              <a:t>Meta Prompts in Business</a:t>
            </a:r>
          </a:p>
        </p:txBody>
      </p:sp>
      <p:sp>
        <p:nvSpPr>
          <p:cNvPr id="6" name="Content Placeholder 5">
            <a:extLst>
              <a:ext uri="{FF2B5EF4-FFF2-40B4-BE49-F238E27FC236}">
                <a16:creationId xmlns:a16="http://schemas.microsoft.com/office/drawing/2014/main" id="{9887AC6E-8F9E-3CDC-BE2B-704CC9F65A98}"/>
              </a:ext>
            </a:extLst>
          </p:cNvPr>
          <p:cNvSpPr>
            <a:spLocks noGrp="1"/>
          </p:cNvSpPr>
          <p:nvPr>
            <p:ph idx="1"/>
          </p:nvPr>
        </p:nvSpPr>
        <p:spPr>
          <a:xfrm>
            <a:off x="1413386" y="1078992"/>
            <a:ext cx="9940414" cy="5513832"/>
          </a:xfrm>
        </p:spPr>
        <p:txBody>
          <a:bodyPr>
            <a:noAutofit/>
          </a:bodyPr>
          <a:lstStyle/>
          <a:p>
            <a:pPr marL="914400" lvl="2" indent="0" algn="r">
              <a:buNone/>
            </a:pPr>
            <a:r>
              <a:rPr lang="en-US" sz="2400" dirty="0"/>
              <a:t>Meta prompts ask AI to improve your prompt itself. It’s like having a built-in coach for writing better instructions.</a:t>
            </a:r>
            <a:endParaRPr lang="en-US" sz="2400" b="1" u="sng" dirty="0"/>
          </a:p>
          <a:p>
            <a:pPr marL="0" indent="0">
              <a:buNone/>
            </a:pPr>
            <a:r>
              <a:rPr lang="en-US" sz="2200" b="1" dirty="0"/>
              <a:t>	</a:t>
            </a:r>
            <a:r>
              <a:rPr lang="en-US" sz="2200" b="1" u="sng" dirty="0"/>
              <a:t>Examples:</a:t>
            </a:r>
            <a:endParaRPr lang="en-US" sz="2200" u="sng" dirty="0"/>
          </a:p>
          <a:p>
            <a:pPr marL="457200" lvl="1" indent="0">
              <a:buNone/>
            </a:pPr>
            <a:r>
              <a:rPr lang="en-US" sz="2200" b="1" dirty="0"/>
              <a:t>Clarity Check</a:t>
            </a:r>
          </a:p>
          <a:p>
            <a:pPr marL="457200" lvl="1" indent="0">
              <a:buNone/>
            </a:pPr>
            <a:r>
              <a:rPr lang="en-US" sz="2000" i="1" dirty="0"/>
              <a:t>"Rewrite this prompt to make it clearer and more specific: ‘Help me with a marketing plan.’"</a:t>
            </a:r>
            <a:endParaRPr lang="en-US" sz="2000" dirty="0"/>
          </a:p>
          <a:p>
            <a:pPr marL="457200" lvl="1" indent="0">
              <a:buNone/>
            </a:pPr>
            <a:r>
              <a:rPr lang="en-US" sz="2200" b="1" dirty="0"/>
              <a:t>Optimization</a:t>
            </a:r>
          </a:p>
          <a:p>
            <a:pPr marL="457200" lvl="1" indent="0">
              <a:buNone/>
            </a:pPr>
            <a:r>
              <a:rPr lang="en-US" sz="2000" i="1" dirty="0"/>
              <a:t>"I want better results. Suggest 3 ways to improve this prompt: ‘Write a social media post about my new product launch.’"</a:t>
            </a:r>
            <a:endParaRPr lang="en-US" sz="2000" dirty="0"/>
          </a:p>
          <a:p>
            <a:pPr marL="457200" lvl="1" indent="0">
              <a:buNone/>
            </a:pPr>
            <a:r>
              <a:rPr lang="en-US" sz="2200" b="1" dirty="0"/>
              <a:t>Learning Aid</a:t>
            </a:r>
          </a:p>
          <a:p>
            <a:pPr marL="457200" lvl="1" indent="0">
              <a:buNone/>
            </a:pPr>
            <a:r>
              <a:rPr lang="en-US" sz="2000" i="1" dirty="0"/>
              <a:t>"Explain why this prompt may not work well, and show me a stronger version: ‘Tell me about cash flow.’"</a:t>
            </a:r>
            <a:endParaRPr lang="en-US" sz="2000" dirty="0"/>
          </a:p>
          <a:p>
            <a:pPr marL="0" indent="0">
              <a:buNone/>
            </a:pPr>
            <a:endParaRPr lang="en-US" sz="2400" b="1" i="1" dirty="0"/>
          </a:p>
          <a:p>
            <a:pPr marL="0" indent="0">
              <a:buNone/>
            </a:pPr>
            <a:r>
              <a:rPr lang="en-US" sz="2400" b="1" i="1" dirty="0"/>
              <a:t>Meta prompts are great when you’re stuck or want sharper results. Use them to learn how to prompt better over time.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28579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AF9C-B0C8-BE80-6325-53CDA3898930}"/>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5C35EBC-C3AF-2CD0-42E2-371D3BBA0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14466702-ECC0-6B1C-42EF-78A0960214E6}"/>
              </a:ext>
            </a:extLst>
          </p:cNvPr>
          <p:cNvSpPr>
            <a:spLocks noGrp="1"/>
          </p:cNvSpPr>
          <p:nvPr>
            <p:ph type="title"/>
          </p:nvPr>
        </p:nvSpPr>
        <p:spPr/>
        <p:txBody>
          <a:bodyPr/>
          <a:lstStyle/>
          <a:p>
            <a:r>
              <a:rPr lang="en-US" dirty="0">
                <a:highlight>
                  <a:srgbClr val="FCEAD4"/>
                </a:highlight>
              </a:rPr>
              <a:t>Constraint-Based Prompt</a:t>
            </a:r>
          </a:p>
        </p:txBody>
      </p:sp>
      <p:sp>
        <p:nvSpPr>
          <p:cNvPr id="6" name="Content Placeholder 5">
            <a:extLst>
              <a:ext uri="{FF2B5EF4-FFF2-40B4-BE49-F238E27FC236}">
                <a16:creationId xmlns:a16="http://schemas.microsoft.com/office/drawing/2014/main" id="{B319A420-5F3C-AD3E-C6C3-737340621523}"/>
              </a:ext>
            </a:extLst>
          </p:cNvPr>
          <p:cNvSpPr>
            <a:spLocks noGrp="1"/>
          </p:cNvSpPr>
          <p:nvPr>
            <p:ph idx="1"/>
          </p:nvPr>
        </p:nvSpPr>
        <p:spPr/>
        <p:txBody>
          <a:bodyPr/>
          <a:lstStyle/>
          <a:p>
            <a:pPr marL="0" indent="0" algn="r">
              <a:buNone/>
            </a:pPr>
            <a:r>
              <a:rPr lang="en-US" sz="2400" dirty="0"/>
              <a:t>Set rules for the AI — word limits, bullet points, format, or style requirements.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Produces concise, easy-to-use outputs</a:t>
            </a:r>
          </a:p>
          <a:p>
            <a:pPr lvl="1">
              <a:buFont typeface="Aptos" panose="020B0004020202020204" pitchFamily="34" charset="0"/>
              <a:buChar char="+"/>
            </a:pPr>
            <a:r>
              <a:rPr lang="en-US" sz="2200" dirty="0"/>
              <a:t>Great for professional or time-limited content</a:t>
            </a:r>
          </a:p>
          <a:p>
            <a:pPr lvl="1">
              <a:buFont typeface="Aptos" panose="020B0004020202020204" pitchFamily="34" charset="0"/>
              <a:buChar char="+"/>
            </a:pPr>
            <a:r>
              <a:rPr lang="en-US" sz="2200" dirty="0"/>
              <a:t>Helps keep AI focused</a:t>
            </a:r>
          </a:p>
          <a:p>
            <a:pPr lvl="1">
              <a:buFont typeface="Aptos" panose="020B0004020202020204" pitchFamily="34" charset="0"/>
              <a:buChar char="-"/>
            </a:pPr>
            <a:r>
              <a:rPr lang="en-US" sz="2200" dirty="0"/>
              <a:t>Can cut out useful nuance</a:t>
            </a:r>
          </a:p>
          <a:p>
            <a:pPr lvl="1">
              <a:buFont typeface="Aptos" panose="020B0004020202020204" pitchFamily="34" charset="0"/>
              <a:buChar char="-"/>
            </a:pPr>
            <a:r>
              <a:rPr lang="en-US" sz="2200" dirty="0"/>
              <a:t>May feel rigid or formulaic</a:t>
            </a:r>
          </a:p>
          <a:p>
            <a:pPr lvl="1">
              <a:buFont typeface="Aptos" panose="020B0004020202020204" pitchFamily="34" charset="0"/>
              <a:buChar char="-"/>
            </a:pPr>
            <a:r>
              <a:rPr lang="en-US" sz="2200" dirty="0"/>
              <a:t>Overuse limits creativity</a:t>
            </a:r>
            <a:endParaRPr lang="en-US" sz="2200" b="1" i="1" dirty="0"/>
          </a:p>
          <a:p>
            <a:pPr marL="0">
              <a:buNone/>
            </a:pPr>
            <a:endParaRPr lang="en-US" sz="2400" b="1" i="1" dirty="0"/>
          </a:p>
          <a:p>
            <a:pPr marL="0">
              <a:buNone/>
            </a:pPr>
            <a:r>
              <a:rPr lang="en-US" sz="2400" b="1" i="1" dirty="0"/>
              <a:t>Use when you need content that fits a format: summaries, short posts, or reports.</a:t>
            </a:r>
          </a:p>
          <a:p>
            <a:pPr marL="0" indent="0">
              <a:buNone/>
            </a:pPr>
            <a:endParaRPr lang="en-US" dirty="0"/>
          </a:p>
        </p:txBody>
      </p:sp>
    </p:spTree>
    <p:extLst>
      <p:ext uri="{BB962C8B-B14F-4D97-AF65-F5344CB8AC3E}">
        <p14:creationId xmlns:p14="http://schemas.microsoft.com/office/powerpoint/2010/main" val="3369988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B6E4A-1440-C21F-B411-6359D28F22B0}"/>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D473EB4-F155-8417-52DB-96DD5126E2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D1BADCC-10AE-3C09-BD12-A9B4EE19D9CA}"/>
              </a:ext>
            </a:extLst>
          </p:cNvPr>
          <p:cNvSpPr>
            <a:spLocks noGrp="1"/>
          </p:cNvSpPr>
          <p:nvPr>
            <p:ph type="title"/>
          </p:nvPr>
        </p:nvSpPr>
        <p:spPr>
          <a:xfrm>
            <a:off x="2251586" y="0"/>
            <a:ext cx="9940414" cy="943898"/>
          </a:xfrm>
        </p:spPr>
        <p:txBody>
          <a:bodyPr>
            <a:normAutofit/>
          </a:bodyPr>
          <a:lstStyle/>
          <a:p>
            <a:r>
              <a:rPr lang="en-US" dirty="0"/>
              <a:t>Constraint-Based Prompts in Business</a:t>
            </a:r>
          </a:p>
        </p:txBody>
      </p:sp>
      <p:sp>
        <p:nvSpPr>
          <p:cNvPr id="6" name="Content Placeholder 5">
            <a:extLst>
              <a:ext uri="{FF2B5EF4-FFF2-40B4-BE49-F238E27FC236}">
                <a16:creationId xmlns:a16="http://schemas.microsoft.com/office/drawing/2014/main" id="{174F1088-0730-94B1-D7C4-B65BAB6845A0}"/>
              </a:ext>
            </a:extLst>
          </p:cNvPr>
          <p:cNvSpPr>
            <a:spLocks noGrp="1"/>
          </p:cNvSpPr>
          <p:nvPr>
            <p:ph idx="1"/>
          </p:nvPr>
        </p:nvSpPr>
        <p:spPr>
          <a:xfrm>
            <a:off x="1413386" y="1078992"/>
            <a:ext cx="9940414" cy="5513832"/>
          </a:xfrm>
        </p:spPr>
        <p:txBody>
          <a:bodyPr>
            <a:noAutofit/>
          </a:bodyPr>
          <a:lstStyle/>
          <a:p>
            <a:pPr marL="914400" lvl="2" indent="0" algn="r">
              <a:buNone/>
            </a:pPr>
            <a:r>
              <a:rPr lang="en-US" sz="2400" dirty="0"/>
              <a:t>Constraint-based prompts tell AI to follow rules — like word limits, tone, or format — so the answer comes out clean and usable.</a:t>
            </a:r>
            <a:endParaRPr lang="en-US" sz="2400" b="1" dirty="0"/>
          </a:p>
          <a:p>
            <a:pPr marL="0" indent="0">
              <a:buNone/>
            </a:pPr>
            <a:endParaRPr lang="en-US" sz="2200" b="1" dirty="0"/>
          </a:p>
          <a:p>
            <a:pPr marL="0" indent="0">
              <a:buNone/>
            </a:pPr>
            <a:r>
              <a:rPr lang="en-US" sz="2200" b="1" dirty="0"/>
              <a:t>	</a:t>
            </a:r>
            <a:r>
              <a:rPr lang="en-US" sz="2200" b="1" u="sng" dirty="0"/>
              <a:t>Examples:</a:t>
            </a:r>
            <a:endParaRPr lang="en-US" sz="2200" u="sng" dirty="0"/>
          </a:p>
          <a:p>
            <a:pPr marL="0" indent="0">
              <a:buNone/>
            </a:pPr>
            <a:r>
              <a:rPr lang="en-US" sz="2200" b="1" dirty="0"/>
              <a:t>Executive Summary</a:t>
            </a:r>
          </a:p>
          <a:p>
            <a:pPr marL="0" indent="0">
              <a:spcBef>
                <a:spcPts val="0"/>
              </a:spcBef>
              <a:buNone/>
            </a:pPr>
            <a:r>
              <a:rPr lang="en-US" sz="2000" i="1" dirty="0"/>
              <a:t>"Summarize this business plan in exactly 5 bullet points, each under 12 words."</a:t>
            </a:r>
            <a:endParaRPr lang="en-US" sz="2000" dirty="0"/>
          </a:p>
          <a:p>
            <a:pPr marL="0" indent="0">
              <a:buNone/>
            </a:pPr>
            <a:r>
              <a:rPr lang="en-US" sz="2200" b="1" dirty="0"/>
              <a:t>Product Description</a:t>
            </a:r>
          </a:p>
          <a:p>
            <a:pPr marL="0" indent="0">
              <a:spcBef>
                <a:spcPts val="0"/>
              </a:spcBef>
              <a:buNone/>
            </a:pPr>
            <a:r>
              <a:rPr lang="en-US" sz="2000" i="1" dirty="0"/>
              <a:t>"Describe our new eco-friendly water bottle in 3 sentences: first feature, then benefit, then a short call-to-action."</a:t>
            </a:r>
            <a:endParaRPr lang="en-US" sz="2000" dirty="0"/>
          </a:p>
          <a:p>
            <a:pPr marL="0" indent="0">
              <a:buNone/>
            </a:pPr>
            <a:r>
              <a:rPr lang="en-US" sz="2200" b="1" dirty="0"/>
              <a:t>Comparison Table</a:t>
            </a:r>
          </a:p>
          <a:p>
            <a:pPr marL="0" indent="0">
              <a:spcBef>
                <a:spcPts val="0"/>
              </a:spcBef>
              <a:buNone/>
            </a:pPr>
            <a:r>
              <a:rPr lang="en-US" sz="2000" i="1" dirty="0"/>
              <a:t>"Compare Square vs. Stripe for small retail businesses in a 3-column table (features, cost, ease of use). Limit total response to under 150 words."</a:t>
            </a:r>
            <a:endParaRPr lang="en-US" sz="2000" dirty="0"/>
          </a:p>
          <a:p>
            <a:pPr marL="0" indent="0">
              <a:buNone/>
            </a:pPr>
            <a:endParaRPr lang="en-US" sz="2400" b="1" i="1" dirty="0"/>
          </a:p>
          <a:p>
            <a:pPr marL="0" indent="0">
              <a:buNone/>
            </a:pPr>
            <a:r>
              <a:rPr lang="en-US" sz="2400" b="1" i="1" dirty="0"/>
              <a:t>Use constraints when you want professional, polished outputs — the AI will respect word limits, formatting, and style to fit your needs.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32257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1A247-4AB5-9BF4-1918-9E0F17EAF3D0}"/>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0689A16-06AD-0151-E012-6E1B11910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65E571CE-A7DC-8A1C-1B29-DFF1A19EFF0D}"/>
              </a:ext>
            </a:extLst>
          </p:cNvPr>
          <p:cNvSpPr>
            <a:spLocks noGrp="1"/>
          </p:cNvSpPr>
          <p:nvPr>
            <p:ph type="title"/>
          </p:nvPr>
        </p:nvSpPr>
        <p:spPr/>
        <p:txBody>
          <a:bodyPr/>
          <a:lstStyle/>
          <a:p>
            <a:r>
              <a:rPr lang="en-US" dirty="0">
                <a:highlight>
                  <a:srgbClr val="FCEAD4"/>
                </a:highlight>
              </a:rPr>
              <a:t>Analogy or Metaphor Prompt</a:t>
            </a:r>
          </a:p>
        </p:txBody>
      </p:sp>
      <p:sp>
        <p:nvSpPr>
          <p:cNvPr id="6" name="Content Placeholder 5">
            <a:extLst>
              <a:ext uri="{FF2B5EF4-FFF2-40B4-BE49-F238E27FC236}">
                <a16:creationId xmlns:a16="http://schemas.microsoft.com/office/drawing/2014/main" id="{630C5ADB-7F93-519A-31A1-34F1919003C0}"/>
              </a:ext>
            </a:extLst>
          </p:cNvPr>
          <p:cNvSpPr>
            <a:spLocks noGrp="1"/>
          </p:cNvSpPr>
          <p:nvPr>
            <p:ph idx="1"/>
          </p:nvPr>
        </p:nvSpPr>
        <p:spPr>
          <a:xfrm>
            <a:off x="838200" y="1825625"/>
            <a:ext cx="10515600" cy="4667250"/>
          </a:xfrm>
        </p:spPr>
        <p:txBody>
          <a:bodyPr>
            <a:normAutofit/>
          </a:bodyPr>
          <a:lstStyle/>
          <a:p>
            <a:pPr marL="0" indent="0" algn="r">
              <a:buNone/>
            </a:pPr>
            <a:r>
              <a:rPr lang="en-US" sz="2400" dirty="0"/>
              <a:t>Frame the request as a metaphor or analogy to spark creativity and highlight new connections.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Encourages innovative thinking</a:t>
            </a:r>
          </a:p>
          <a:p>
            <a:pPr lvl="1">
              <a:buFont typeface="Aptos" panose="020B0004020202020204" pitchFamily="34" charset="0"/>
              <a:buChar char="+"/>
            </a:pPr>
            <a:r>
              <a:rPr lang="en-US" sz="2200" dirty="0"/>
              <a:t>Makes complex ideas more relatable</a:t>
            </a:r>
          </a:p>
          <a:p>
            <a:pPr lvl="1">
              <a:buFont typeface="Aptos" panose="020B0004020202020204" pitchFamily="34" charset="0"/>
              <a:buChar char="+"/>
            </a:pPr>
            <a:r>
              <a:rPr lang="en-US" sz="2200" dirty="0"/>
              <a:t>Engages audiences with fresh perspectives</a:t>
            </a:r>
          </a:p>
          <a:p>
            <a:pPr lvl="1">
              <a:buFont typeface="Aptos" panose="020B0004020202020204" pitchFamily="34" charset="0"/>
              <a:buChar char="-"/>
            </a:pPr>
            <a:r>
              <a:rPr lang="en-US" sz="2200" dirty="0"/>
              <a:t>Can confuse if analogy isn’t clear</a:t>
            </a:r>
          </a:p>
          <a:p>
            <a:pPr lvl="1">
              <a:buFont typeface="Aptos" panose="020B0004020202020204" pitchFamily="34" charset="0"/>
              <a:buChar char="-"/>
            </a:pPr>
            <a:r>
              <a:rPr lang="en-US" sz="2200" dirty="0"/>
              <a:t>Results may stretch too far from reality</a:t>
            </a:r>
          </a:p>
          <a:p>
            <a:pPr lvl="1">
              <a:buFont typeface="Aptos" panose="020B0004020202020204" pitchFamily="34" charset="0"/>
              <a:buChar char="-"/>
            </a:pPr>
            <a:r>
              <a:rPr lang="en-US" sz="2200" dirty="0"/>
              <a:t>Harder for factual accuracy</a:t>
            </a:r>
            <a:endParaRPr lang="en-US" sz="2400" b="1" i="1" dirty="0"/>
          </a:p>
          <a:p>
            <a:pPr marL="0">
              <a:buNone/>
            </a:pPr>
            <a:endParaRPr lang="en-US" sz="2400" b="1" i="1" dirty="0"/>
          </a:p>
          <a:p>
            <a:pPr marL="0">
              <a:buNone/>
            </a:pPr>
            <a:r>
              <a:rPr lang="en-US" sz="2400" b="1" i="1" dirty="0"/>
              <a:t>Use when explaining, brainstorming, or reframing business problems creatively.</a:t>
            </a:r>
          </a:p>
        </p:txBody>
      </p:sp>
    </p:spTree>
    <p:extLst>
      <p:ext uri="{BB962C8B-B14F-4D97-AF65-F5344CB8AC3E}">
        <p14:creationId xmlns:p14="http://schemas.microsoft.com/office/powerpoint/2010/main" val="745110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4CB68-7E2B-B2CE-5025-2F5A0C668325}"/>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3B404103-4AB0-86F7-7A4E-B7E75690EE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385FBC9-0473-FF9E-E901-EEBA4DE7025A}"/>
              </a:ext>
            </a:extLst>
          </p:cNvPr>
          <p:cNvSpPr>
            <a:spLocks noGrp="1"/>
          </p:cNvSpPr>
          <p:nvPr>
            <p:ph type="title"/>
          </p:nvPr>
        </p:nvSpPr>
        <p:spPr>
          <a:xfrm>
            <a:off x="2251586" y="0"/>
            <a:ext cx="9940414" cy="943898"/>
          </a:xfrm>
        </p:spPr>
        <p:txBody>
          <a:bodyPr>
            <a:normAutofit/>
          </a:bodyPr>
          <a:lstStyle/>
          <a:p>
            <a:r>
              <a:rPr lang="en-US" dirty="0"/>
              <a:t>Analogy or Metaphor Prompts in Business</a:t>
            </a:r>
          </a:p>
        </p:txBody>
      </p:sp>
      <p:sp>
        <p:nvSpPr>
          <p:cNvPr id="6" name="Content Placeholder 5">
            <a:extLst>
              <a:ext uri="{FF2B5EF4-FFF2-40B4-BE49-F238E27FC236}">
                <a16:creationId xmlns:a16="http://schemas.microsoft.com/office/drawing/2014/main" id="{D3556878-4653-A2C5-E785-AF5AD5F823E8}"/>
              </a:ext>
            </a:extLst>
          </p:cNvPr>
          <p:cNvSpPr>
            <a:spLocks noGrp="1"/>
          </p:cNvSpPr>
          <p:nvPr>
            <p:ph idx="1"/>
          </p:nvPr>
        </p:nvSpPr>
        <p:spPr>
          <a:xfrm>
            <a:off x="1413386" y="1078992"/>
            <a:ext cx="9940414" cy="5513832"/>
          </a:xfrm>
        </p:spPr>
        <p:txBody>
          <a:bodyPr>
            <a:normAutofit/>
          </a:bodyPr>
          <a:lstStyle/>
          <a:p>
            <a:pPr marL="914400" lvl="2" indent="0" algn="r">
              <a:buNone/>
            </a:pPr>
            <a:r>
              <a:rPr lang="en-US" sz="2400" dirty="0"/>
              <a:t>Analogy or metaphor prompts reframe your business challenge in a familiar way, helping you see fresh connections and ideas.</a:t>
            </a:r>
            <a:endParaRPr lang="en-US" sz="2200" b="1" dirty="0"/>
          </a:p>
          <a:p>
            <a:pPr marL="0" indent="0">
              <a:buNone/>
            </a:pPr>
            <a:r>
              <a:rPr lang="en-US" sz="2200" b="1" dirty="0"/>
              <a:t>	</a:t>
            </a:r>
          </a:p>
          <a:p>
            <a:pPr marL="457200" lvl="1" indent="0">
              <a:buNone/>
            </a:pPr>
            <a:r>
              <a:rPr lang="en-US" b="1" u="sng" dirty="0"/>
              <a:t>Examples:</a:t>
            </a:r>
            <a:endParaRPr lang="en-US" u="sng" dirty="0"/>
          </a:p>
          <a:p>
            <a:r>
              <a:rPr lang="en-US" sz="2200" i="1" dirty="0"/>
              <a:t>“If running my retail shop were like coaching a basketball team, what roles would marketing, sales, and operations play — and how could they ‘practice’ better together?”</a:t>
            </a:r>
          </a:p>
          <a:p>
            <a:r>
              <a:rPr lang="en-US" sz="2200" i="1" dirty="0"/>
              <a:t>“Explain cash flow to me as if it were the plumbing in a house. Show me where the leaks might happen and how to prevent them.”</a:t>
            </a:r>
          </a:p>
          <a:p>
            <a:r>
              <a:rPr lang="en-US" sz="2200" i="1" dirty="0"/>
              <a:t>“Describe the customer journey at my bakery as though it were a road trip. Highlight the pit stops (points of friction) and how to make the ride smoother.”</a:t>
            </a:r>
          </a:p>
          <a:p>
            <a:pPr marL="0" indent="0">
              <a:buNone/>
            </a:pPr>
            <a:endParaRPr lang="en-US" sz="2400" b="1" i="1" dirty="0"/>
          </a:p>
          <a:p>
            <a:pPr marL="0" indent="0">
              <a:buNone/>
            </a:pPr>
            <a:r>
              <a:rPr lang="en-US" sz="2400" b="1" i="1" dirty="0"/>
              <a:t>Use analogies/metaphors to clarity, creativity, or a new way to explain your business to yourself, your team, or your customers.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69759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5B5C3-B291-7586-2761-E863A82BD57F}"/>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30052BA-A56E-A83E-FD8C-71D320046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5695D2B4-05B9-2CB4-F58E-FD87DF250A28}"/>
              </a:ext>
            </a:extLst>
          </p:cNvPr>
          <p:cNvSpPr>
            <a:spLocks noGrp="1"/>
          </p:cNvSpPr>
          <p:nvPr>
            <p:ph type="title"/>
          </p:nvPr>
        </p:nvSpPr>
        <p:spPr/>
        <p:txBody>
          <a:bodyPr/>
          <a:lstStyle/>
          <a:p>
            <a:r>
              <a:rPr lang="en-US" dirty="0" err="1">
                <a:highlight>
                  <a:srgbClr val="FCEAD4"/>
                </a:highlight>
              </a:rPr>
              <a:t>Backcasting</a:t>
            </a:r>
            <a:r>
              <a:rPr lang="en-US" dirty="0">
                <a:highlight>
                  <a:srgbClr val="FCEAD4"/>
                </a:highlight>
              </a:rPr>
              <a:t> Prompt</a:t>
            </a:r>
          </a:p>
        </p:txBody>
      </p:sp>
      <p:sp>
        <p:nvSpPr>
          <p:cNvPr id="6" name="Content Placeholder 5">
            <a:extLst>
              <a:ext uri="{FF2B5EF4-FFF2-40B4-BE49-F238E27FC236}">
                <a16:creationId xmlns:a16="http://schemas.microsoft.com/office/drawing/2014/main" id="{9F35F97E-610E-29AF-87FD-B2B362E5909A}"/>
              </a:ext>
            </a:extLst>
          </p:cNvPr>
          <p:cNvSpPr>
            <a:spLocks noGrp="1"/>
          </p:cNvSpPr>
          <p:nvPr>
            <p:ph idx="1"/>
          </p:nvPr>
        </p:nvSpPr>
        <p:spPr/>
        <p:txBody>
          <a:bodyPr>
            <a:normAutofit/>
          </a:bodyPr>
          <a:lstStyle/>
          <a:p>
            <a:pPr marL="0" indent="0" algn="r">
              <a:buNone/>
            </a:pPr>
            <a:r>
              <a:rPr lang="en-US" sz="2400" dirty="0"/>
              <a:t>Start with the goal you want to achieve and ask the AI to map steps backwards.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Keeps focus on the end goal</a:t>
            </a:r>
          </a:p>
          <a:p>
            <a:pPr lvl="1">
              <a:buFont typeface="Aptos" panose="020B0004020202020204" pitchFamily="34" charset="0"/>
              <a:buChar char="+"/>
            </a:pPr>
            <a:r>
              <a:rPr lang="en-US" sz="2200" dirty="0"/>
              <a:t>Provides structured roadmaps</a:t>
            </a:r>
          </a:p>
          <a:p>
            <a:pPr lvl="1">
              <a:buFont typeface="Aptos" panose="020B0004020202020204" pitchFamily="34" charset="0"/>
              <a:buChar char="+"/>
            </a:pPr>
            <a:r>
              <a:rPr lang="en-US" sz="2200" dirty="0"/>
              <a:t>Encourages long-term, strategic planning</a:t>
            </a:r>
          </a:p>
          <a:p>
            <a:pPr lvl="1">
              <a:buFont typeface="Aptos" panose="020B0004020202020204" pitchFamily="34" charset="0"/>
              <a:buChar char="-"/>
            </a:pPr>
            <a:r>
              <a:rPr lang="en-US" sz="2200" dirty="0"/>
              <a:t>Only works if the goal is clear</a:t>
            </a:r>
          </a:p>
          <a:p>
            <a:pPr lvl="1">
              <a:buFont typeface="Aptos" panose="020B0004020202020204" pitchFamily="34" charset="0"/>
              <a:buChar char="-"/>
            </a:pPr>
            <a:r>
              <a:rPr lang="en-US" sz="2200" dirty="0"/>
              <a:t>Can oversimplify challenges</a:t>
            </a:r>
          </a:p>
          <a:p>
            <a:pPr lvl="1">
              <a:buFont typeface="Aptos" panose="020B0004020202020204" pitchFamily="34" charset="0"/>
              <a:buChar char="-"/>
            </a:pPr>
            <a:r>
              <a:rPr lang="en-US" sz="2200" dirty="0"/>
              <a:t>Assumes a linear path to success</a:t>
            </a:r>
            <a:endParaRPr lang="en-US" sz="2400" b="1" i="1" dirty="0"/>
          </a:p>
          <a:p>
            <a:pPr marL="0">
              <a:buNone/>
            </a:pPr>
            <a:endParaRPr lang="en-US" sz="2400" b="1" i="1" dirty="0"/>
          </a:p>
          <a:p>
            <a:pPr marL="0">
              <a:buNone/>
            </a:pPr>
            <a:r>
              <a:rPr lang="en-US" sz="2400" b="1" i="1" dirty="0"/>
              <a:t>Use when setting multi-year goals or building growth strategies.</a:t>
            </a:r>
            <a:endParaRPr lang="en-US" dirty="0"/>
          </a:p>
        </p:txBody>
      </p:sp>
    </p:spTree>
    <p:extLst>
      <p:ext uri="{BB962C8B-B14F-4D97-AF65-F5344CB8AC3E}">
        <p14:creationId xmlns:p14="http://schemas.microsoft.com/office/powerpoint/2010/main" val="517178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320A3-DCF9-C644-D4FA-B5242E0A2EF5}"/>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6DF030E9-B2B5-7333-8122-85A259902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8C411A5-7E5F-5C5B-93D1-859C3EA603A8}"/>
              </a:ext>
            </a:extLst>
          </p:cNvPr>
          <p:cNvSpPr>
            <a:spLocks noGrp="1"/>
          </p:cNvSpPr>
          <p:nvPr>
            <p:ph type="title"/>
          </p:nvPr>
        </p:nvSpPr>
        <p:spPr>
          <a:xfrm>
            <a:off x="2251586" y="0"/>
            <a:ext cx="9940414" cy="943898"/>
          </a:xfrm>
        </p:spPr>
        <p:txBody>
          <a:bodyPr>
            <a:normAutofit/>
          </a:bodyPr>
          <a:lstStyle/>
          <a:p>
            <a:r>
              <a:rPr lang="en-US" dirty="0" err="1"/>
              <a:t>Backcasting</a:t>
            </a:r>
            <a:r>
              <a:rPr lang="en-US" dirty="0"/>
              <a:t> Prompts in Business</a:t>
            </a:r>
          </a:p>
        </p:txBody>
      </p:sp>
      <p:sp>
        <p:nvSpPr>
          <p:cNvPr id="6" name="Content Placeholder 5">
            <a:extLst>
              <a:ext uri="{FF2B5EF4-FFF2-40B4-BE49-F238E27FC236}">
                <a16:creationId xmlns:a16="http://schemas.microsoft.com/office/drawing/2014/main" id="{FCBEBD5C-201F-DD47-D3D9-F3ABDD018161}"/>
              </a:ext>
            </a:extLst>
          </p:cNvPr>
          <p:cNvSpPr>
            <a:spLocks noGrp="1"/>
          </p:cNvSpPr>
          <p:nvPr>
            <p:ph idx="1"/>
          </p:nvPr>
        </p:nvSpPr>
        <p:spPr>
          <a:xfrm>
            <a:off x="1413386" y="1078992"/>
            <a:ext cx="9940414" cy="5559552"/>
          </a:xfrm>
        </p:spPr>
        <p:txBody>
          <a:bodyPr>
            <a:normAutofit fontScale="92500" lnSpcReduction="10000"/>
          </a:bodyPr>
          <a:lstStyle/>
          <a:p>
            <a:pPr marL="914400" lvl="2" indent="0" algn="r">
              <a:buNone/>
            </a:pPr>
            <a:endParaRPr lang="en-US" sz="2400" dirty="0"/>
          </a:p>
          <a:p>
            <a:pPr marL="914400" lvl="2" indent="0" algn="r">
              <a:buNone/>
            </a:pPr>
            <a:r>
              <a:rPr lang="en-US" sz="2600" dirty="0" err="1"/>
              <a:t>Backcasting</a:t>
            </a:r>
            <a:r>
              <a:rPr lang="en-US" sz="2600" dirty="0"/>
              <a:t> starts with the future you want, then works backward to map the steps needed to get there.</a:t>
            </a:r>
          </a:p>
          <a:p>
            <a:pPr marL="914400" lvl="2" indent="0" algn="r">
              <a:buNone/>
            </a:pPr>
            <a:r>
              <a:rPr lang="en-US" sz="2200" b="1" dirty="0"/>
              <a:t>	</a:t>
            </a:r>
          </a:p>
          <a:p>
            <a:pPr marL="457200" lvl="1" indent="0">
              <a:buNone/>
            </a:pPr>
            <a:r>
              <a:rPr lang="en-US" sz="2600" b="1" u="sng" dirty="0"/>
              <a:t>Examples:</a:t>
            </a:r>
            <a:endParaRPr lang="en-US" sz="2600" u="sng" dirty="0"/>
          </a:p>
          <a:p>
            <a:r>
              <a:rPr lang="en-US" sz="2400" i="1" dirty="0"/>
              <a:t>“It’s 2030 and my 10-person design agency has grown into a 50-person firm with steady profits. What key decisions did we make along the way? List them backward, step by step.”</a:t>
            </a:r>
          </a:p>
          <a:p>
            <a:r>
              <a:rPr lang="en-US" sz="2400" i="1" dirty="0"/>
              <a:t>“Imagine my café has just opened a second location in 2028. Work backwards to show what milestones we had to hit each year to get there.”</a:t>
            </a:r>
          </a:p>
          <a:p>
            <a:r>
              <a:rPr lang="en-US" sz="2400" i="1" dirty="0"/>
              <a:t>“Assume my e-commerce store has doubled revenue in 5 years. Outline the yearly goals and strategic moves that must have happened to make that possible.”</a:t>
            </a:r>
            <a:endParaRPr lang="en-US" sz="2400" b="1" i="1" dirty="0"/>
          </a:p>
          <a:p>
            <a:pPr marL="0" indent="0">
              <a:buNone/>
            </a:pPr>
            <a:endParaRPr lang="en-US" sz="2400" b="1" i="1" dirty="0"/>
          </a:p>
          <a:p>
            <a:pPr marL="0" indent="0">
              <a:buNone/>
            </a:pPr>
            <a:r>
              <a:rPr lang="en-US" sz="2600" b="1" i="1" dirty="0"/>
              <a:t>Use </a:t>
            </a:r>
            <a:r>
              <a:rPr lang="en-US" sz="2600" b="1" i="1" dirty="0" err="1"/>
              <a:t>backcasting</a:t>
            </a:r>
            <a:r>
              <a:rPr lang="en-US" sz="2600" b="1" i="1" dirty="0"/>
              <a:t> for long-term planning. Start with success, then let AI help reverse-engineer the path to reach it.</a:t>
            </a: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15372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5506C-370A-F210-D4C1-8C79A414067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57048171-87D9-F822-894D-6590D99A97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E4B6614A-53C6-1148-C638-E7022FB0B615}"/>
              </a:ext>
            </a:extLst>
          </p:cNvPr>
          <p:cNvSpPr>
            <a:spLocks noGrp="1"/>
          </p:cNvSpPr>
          <p:nvPr>
            <p:ph type="title"/>
          </p:nvPr>
        </p:nvSpPr>
        <p:spPr/>
        <p:txBody>
          <a:bodyPr/>
          <a:lstStyle/>
          <a:p>
            <a:r>
              <a:rPr lang="en-US" dirty="0">
                <a:highlight>
                  <a:srgbClr val="FCEAD4"/>
                </a:highlight>
              </a:rPr>
              <a:t>Refinement / Iterative Prompting</a:t>
            </a:r>
          </a:p>
        </p:txBody>
      </p:sp>
      <p:sp>
        <p:nvSpPr>
          <p:cNvPr id="6" name="Content Placeholder 5">
            <a:extLst>
              <a:ext uri="{FF2B5EF4-FFF2-40B4-BE49-F238E27FC236}">
                <a16:creationId xmlns:a16="http://schemas.microsoft.com/office/drawing/2014/main" id="{CD370708-DEF4-E2A7-6303-E1CF371F7404}"/>
              </a:ext>
            </a:extLst>
          </p:cNvPr>
          <p:cNvSpPr>
            <a:spLocks noGrp="1"/>
          </p:cNvSpPr>
          <p:nvPr>
            <p:ph idx="1"/>
          </p:nvPr>
        </p:nvSpPr>
        <p:spPr/>
        <p:txBody>
          <a:bodyPr/>
          <a:lstStyle/>
          <a:p>
            <a:pPr marL="0" indent="0" algn="r">
              <a:buNone/>
            </a:pPr>
            <a:r>
              <a:rPr lang="en-US" sz="2400" dirty="0"/>
              <a:t>Have the AI revise, edit, or improve its earlier responses until the content meets your needs.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Improves quality through feedback</a:t>
            </a:r>
          </a:p>
          <a:p>
            <a:pPr lvl="1">
              <a:buFont typeface="Aptos" panose="020B0004020202020204" pitchFamily="34" charset="0"/>
              <a:buChar char="+"/>
            </a:pPr>
            <a:r>
              <a:rPr lang="en-US" sz="2200" dirty="0"/>
              <a:t>Great for polishing drafts</a:t>
            </a:r>
          </a:p>
          <a:p>
            <a:pPr lvl="1">
              <a:buFont typeface="Aptos" panose="020B0004020202020204" pitchFamily="34" charset="0"/>
              <a:buChar char="+"/>
            </a:pPr>
            <a:r>
              <a:rPr lang="en-US" sz="2200" dirty="0"/>
              <a:t>Mimics real editing process</a:t>
            </a:r>
          </a:p>
          <a:p>
            <a:pPr lvl="1">
              <a:buFont typeface="Aptos" panose="020B0004020202020204" pitchFamily="34" charset="0"/>
              <a:buChar char="-"/>
            </a:pPr>
            <a:r>
              <a:rPr lang="en-US" sz="2200" dirty="0"/>
              <a:t>Requires clear feedback each round</a:t>
            </a:r>
          </a:p>
          <a:p>
            <a:pPr lvl="1">
              <a:buFont typeface="Aptos" panose="020B0004020202020204" pitchFamily="34" charset="0"/>
              <a:buChar char="-"/>
            </a:pPr>
            <a:r>
              <a:rPr lang="en-US" sz="2200" dirty="0"/>
              <a:t>Can feel repetitive</a:t>
            </a:r>
          </a:p>
          <a:p>
            <a:pPr lvl="1">
              <a:buFont typeface="Aptos" panose="020B0004020202020204" pitchFamily="34" charset="0"/>
              <a:buChar char="-"/>
            </a:pPr>
            <a:r>
              <a:rPr lang="en-US" sz="2200" dirty="0"/>
              <a:t>May loop if directions are unclear</a:t>
            </a:r>
            <a:endParaRPr lang="en-US" sz="2400" b="1" i="1" dirty="0"/>
          </a:p>
          <a:p>
            <a:pPr marL="0">
              <a:buNone/>
            </a:pPr>
            <a:endParaRPr lang="en-US" sz="2400" b="1" i="1" dirty="0"/>
          </a:p>
          <a:p>
            <a:pPr marL="0">
              <a:buNone/>
            </a:pPr>
            <a:r>
              <a:rPr lang="en-US" sz="2400" b="1" i="1" dirty="0"/>
              <a:t>Use when refining emails, marketing copy, or written reports.</a:t>
            </a:r>
            <a:endParaRPr lang="en-US" dirty="0"/>
          </a:p>
        </p:txBody>
      </p:sp>
    </p:spTree>
    <p:extLst>
      <p:ext uri="{BB962C8B-B14F-4D97-AF65-F5344CB8AC3E}">
        <p14:creationId xmlns:p14="http://schemas.microsoft.com/office/powerpoint/2010/main" val="4217546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8CBF1-26A6-C539-2367-96E7A45BC8AD}"/>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5F4AEEB0-3FC5-0D32-5D8D-0B1E0CB72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1C88A55-2ADC-EA84-583E-4420E1AEECC6}"/>
              </a:ext>
            </a:extLst>
          </p:cNvPr>
          <p:cNvSpPr>
            <a:spLocks noGrp="1"/>
          </p:cNvSpPr>
          <p:nvPr>
            <p:ph type="title"/>
          </p:nvPr>
        </p:nvSpPr>
        <p:spPr>
          <a:xfrm>
            <a:off x="2251586" y="0"/>
            <a:ext cx="9940414" cy="943898"/>
          </a:xfrm>
        </p:spPr>
        <p:txBody>
          <a:bodyPr>
            <a:normAutofit/>
          </a:bodyPr>
          <a:lstStyle/>
          <a:p>
            <a:r>
              <a:rPr lang="en-US" dirty="0"/>
              <a:t>Refinement / Iterative Prompts in Business</a:t>
            </a:r>
          </a:p>
        </p:txBody>
      </p:sp>
      <p:sp>
        <p:nvSpPr>
          <p:cNvPr id="6" name="Content Placeholder 5">
            <a:extLst>
              <a:ext uri="{FF2B5EF4-FFF2-40B4-BE49-F238E27FC236}">
                <a16:creationId xmlns:a16="http://schemas.microsoft.com/office/drawing/2014/main" id="{8FD00B01-BAA5-7C30-EA5A-A7BD97DC4BDD}"/>
              </a:ext>
            </a:extLst>
          </p:cNvPr>
          <p:cNvSpPr>
            <a:spLocks noGrp="1"/>
          </p:cNvSpPr>
          <p:nvPr>
            <p:ph idx="1"/>
          </p:nvPr>
        </p:nvSpPr>
        <p:spPr>
          <a:xfrm>
            <a:off x="1413386" y="1078992"/>
            <a:ext cx="9940414" cy="5513832"/>
          </a:xfrm>
        </p:spPr>
        <p:txBody>
          <a:bodyPr>
            <a:normAutofit fontScale="92500"/>
          </a:bodyPr>
          <a:lstStyle/>
          <a:p>
            <a:pPr marL="914400" lvl="2" indent="0" algn="r">
              <a:buNone/>
            </a:pPr>
            <a:endParaRPr lang="en-US" sz="2400" dirty="0"/>
          </a:p>
          <a:p>
            <a:pPr marL="914400" lvl="2" indent="0" algn="r">
              <a:buNone/>
            </a:pPr>
            <a:r>
              <a:rPr lang="en-US" sz="2600" dirty="0"/>
              <a:t>Refinement prompts ask AI to improve, revise, or polish its own response until it meets your needs.</a:t>
            </a:r>
          </a:p>
          <a:p>
            <a:pPr marL="914400" lvl="2" indent="0" algn="r">
              <a:buNone/>
            </a:pPr>
            <a:r>
              <a:rPr lang="en-US" sz="2200" b="1" dirty="0"/>
              <a:t>	</a:t>
            </a:r>
          </a:p>
          <a:p>
            <a:pPr marL="457200" lvl="1" indent="0">
              <a:buNone/>
            </a:pPr>
            <a:r>
              <a:rPr lang="en-US" sz="2600" b="1" u="sng" dirty="0"/>
              <a:t>Examples:</a:t>
            </a:r>
            <a:endParaRPr lang="en-US" sz="2600" u="sng" dirty="0"/>
          </a:p>
          <a:p>
            <a:r>
              <a:rPr lang="en-US" sz="2400" i="1" dirty="0"/>
              <a:t>“Rewrite this customer email to sound friendlier but still professional.”</a:t>
            </a:r>
          </a:p>
          <a:p>
            <a:r>
              <a:rPr lang="en-US" sz="2400" i="1" dirty="0"/>
              <a:t>“Take the blog draft you just wrote and shorten it into a 5-bullet LinkedIn post.”</a:t>
            </a:r>
          </a:p>
          <a:p>
            <a:r>
              <a:rPr lang="en-US" sz="2400" i="1" dirty="0"/>
              <a:t>“Improve this product description to highlight benefits more clearly and remove jargon.”</a:t>
            </a:r>
          </a:p>
          <a:p>
            <a:r>
              <a:rPr lang="en-US" sz="2400" i="1" dirty="0"/>
              <a:t>“Revise this business plan executive summary to be more concise and under 200 words.”</a:t>
            </a:r>
            <a:endParaRPr lang="en-US" sz="2400" b="1" i="1" dirty="0"/>
          </a:p>
          <a:p>
            <a:pPr marL="0" indent="0">
              <a:buNone/>
            </a:pPr>
            <a:endParaRPr lang="en-US" sz="2600" b="1" i="1" dirty="0"/>
          </a:p>
          <a:p>
            <a:pPr marL="0" indent="0">
              <a:buNone/>
            </a:pPr>
            <a:r>
              <a:rPr lang="en-US" sz="2600" b="1" i="1" dirty="0"/>
              <a:t>Use refinement prompts when you want AI to act like an editor — polishing, shortening, or reworking drafts into something sharper.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77521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A3052-065B-0A35-A9D0-860D1170770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8892285-0635-D794-192B-C498BB2F4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4FD234ED-E28C-E58A-B822-E1C542033499}"/>
              </a:ext>
            </a:extLst>
          </p:cNvPr>
          <p:cNvSpPr>
            <a:spLocks noGrp="1"/>
          </p:cNvSpPr>
          <p:nvPr>
            <p:ph type="title"/>
          </p:nvPr>
        </p:nvSpPr>
        <p:spPr/>
        <p:txBody>
          <a:bodyPr/>
          <a:lstStyle/>
          <a:p>
            <a:r>
              <a:rPr lang="en-US" dirty="0">
                <a:highlight>
                  <a:srgbClr val="FCEAD4"/>
                </a:highlight>
              </a:rPr>
              <a:t>Comparison Prompt</a:t>
            </a:r>
          </a:p>
        </p:txBody>
      </p:sp>
      <p:sp>
        <p:nvSpPr>
          <p:cNvPr id="6" name="Content Placeholder 5">
            <a:extLst>
              <a:ext uri="{FF2B5EF4-FFF2-40B4-BE49-F238E27FC236}">
                <a16:creationId xmlns:a16="http://schemas.microsoft.com/office/drawing/2014/main" id="{6EBFD7D4-448A-E5AA-60E4-C6F61BD237B7}"/>
              </a:ext>
            </a:extLst>
          </p:cNvPr>
          <p:cNvSpPr>
            <a:spLocks noGrp="1"/>
          </p:cNvSpPr>
          <p:nvPr>
            <p:ph idx="1"/>
          </p:nvPr>
        </p:nvSpPr>
        <p:spPr/>
        <p:txBody>
          <a:bodyPr/>
          <a:lstStyle/>
          <a:p>
            <a:pPr marL="0" indent="0" algn="r">
              <a:buNone/>
            </a:pPr>
            <a:r>
              <a:rPr lang="en-US" sz="2400" dirty="0"/>
              <a:t>Ask the AI to compare two or more options side by side to clarify trade-offs.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Makes decision-making easier</a:t>
            </a:r>
          </a:p>
          <a:p>
            <a:pPr lvl="1">
              <a:buFont typeface="Aptos" panose="020B0004020202020204" pitchFamily="34" charset="0"/>
              <a:buChar char="+"/>
            </a:pPr>
            <a:r>
              <a:rPr lang="en-US" sz="2200" dirty="0"/>
              <a:t>Provides structured comparisons</a:t>
            </a:r>
          </a:p>
          <a:p>
            <a:pPr lvl="1">
              <a:buFont typeface="Aptos" panose="020B0004020202020204" pitchFamily="34" charset="0"/>
              <a:buChar char="+"/>
            </a:pPr>
            <a:r>
              <a:rPr lang="en-US" sz="2200" dirty="0"/>
              <a:t>Saves research time for busy owners</a:t>
            </a:r>
          </a:p>
          <a:p>
            <a:pPr lvl="1">
              <a:buFont typeface="Aptos" panose="020B0004020202020204" pitchFamily="34" charset="0"/>
              <a:buChar char="-"/>
            </a:pPr>
            <a:r>
              <a:rPr lang="en-US" sz="2200" dirty="0"/>
              <a:t>Comparisons may lack depth</a:t>
            </a:r>
          </a:p>
          <a:p>
            <a:pPr lvl="1">
              <a:buFont typeface="Aptos" panose="020B0004020202020204" pitchFamily="34" charset="0"/>
              <a:buChar char="-"/>
            </a:pPr>
            <a:r>
              <a:rPr lang="en-US" sz="2200" dirty="0"/>
              <a:t>Limited to AI’s knowledge and data</a:t>
            </a:r>
          </a:p>
          <a:p>
            <a:pPr lvl="1">
              <a:buFont typeface="Aptos" panose="020B0004020202020204" pitchFamily="34" charset="0"/>
              <a:buChar char="-"/>
            </a:pPr>
            <a:r>
              <a:rPr lang="en-US" sz="2200" dirty="0"/>
              <a:t>Risk of oversimplification</a:t>
            </a:r>
            <a:endParaRPr lang="en-US" sz="2400" b="1" i="1" dirty="0"/>
          </a:p>
          <a:p>
            <a:pPr marL="0">
              <a:buNone/>
            </a:pPr>
            <a:endParaRPr lang="en-US" sz="2400" b="1" i="1" dirty="0"/>
          </a:p>
          <a:p>
            <a:pPr marL="0">
              <a:buNone/>
            </a:pPr>
            <a:r>
              <a:rPr lang="en-US" sz="2400" b="1" i="1" dirty="0"/>
              <a:t>Use when weighing tools, ideas, vendors, or strategies.</a:t>
            </a:r>
            <a:endParaRPr lang="en-US" dirty="0"/>
          </a:p>
        </p:txBody>
      </p:sp>
    </p:spTree>
    <p:extLst>
      <p:ext uri="{BB962C8B-B14F-4D97-AF65-F5344CB8AC3E}">
        <p14:creationId xmlns:p14="http://schemas.microsoft.com/office/powerpoint/2010/main" val="41776369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CADC1-9878-FE0B-8E2D-67024FBBD5AB}"/>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7A00A4D8-62BE-8325-E678-147282FCD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0E64C0-9206-C859-E23D-053D6EAD1741}"/>
              </a:ext>
            </a:extLst>
          </p:cNvPr>
          <p:cNvSpPr>
            <a:spLocks noGrp="1"/>
          </p:cNvSpPr>
          <p:nvPr>
            <p:ph type="title"/>
          </p:nvPr>
        </p:nvSpPr>
        <p:spPr>
          <a:xfrm>
            <a:off x="2251586" y="0"/>
            <a:ext cx="9940414" cy="943898"/>
          </a:xfrm>
        </p:spPr>
        <p:txBody>
          <a:bodyPr>
            <a:normAutofit/>
          </a:bodyPr>
          <a:lstStyle/>
          <a:p>
            <a:r>
              <a:rPr lang="en-US" dirty="0"/>
              <a:t>Comparison Prompts in Business</a:t>
            </a:r>
          </a:p>
        </p:txBody>
      </p:sp>
      <p:sp>
        <p:nvSpPr>
          <p:cNvPr id="6" name="Content Placeholder 5">
            <a:extLst>
              <a:ext uri="{FF2B5EF4-FFF2-40B4-BE49-F238E27FC236}">
                <a16:creationId xmlns:a16="http://schemas.microsoft.com/office/drawing/2014/main" id="{FC5A59D9-6268-1812-9A55-93586BD01686}"/>
              </a:ext>
            </a:extLst>
          </p:cNvPr>
          <p:cNvSpPr>
            <a:spLocks noGrp="1"/>
          </p:cNvSpPr>
          <p:nvPr>
            <p:ph idx="1"/>
          </p:nvPr>
        </p:nvSpPr>
        <p:spPr>
          <a:xfrm>
            <a:off x="1413386" y="1078992"/>
            <a:ext cx="9940414" cy="5513832"/>
          </a:xfrm>
        </p:spPr>
        <p:txBody>
          <a:bodyPr>
            <a:normAutofit fontScale="92500" lnSpcReduction="10000"/>
          </a:bodyPr>
          <a:lstStyle/>
          <a:p>
            <a:pPr marL="914400" lvl="2" indent="0" algn="r">
              <a:buNone/>
            </a:pPr>
            <a:endParaRPr lang="en-US" sz="2400" dirty="0"/>
          </a:p>
          <a:p>
            <a:pPr marL="914400" lvl="2" indent="0" algn="r">
              <a:buNone/>
            </a:pPr>
            <a:r>
              <a:rPr lang="en-US" sz="2600" dirty="0"/>
              <a:t>Comparison prompts ask AI to put options side by side, making trade-offs and differences easier to see.</a:t>
            </a:r>
          </a:p>
          <a:p>
            <a:pPr marL="914400" lvl="2" indent="0" algn="r">
              <a:buNone/>
            </a:pPr>
            <a:endParaRPr lang="en-US" sz="2200" b="1" dirty="0"/>
          </a:p>
          <a:p>
            <a:pPr marL="457200" lvl="1" indent="0">
              <a:buNone/>
            </a:pPr>
            <a:r>
              <a:rPr lang="en-US" sz="2600" b="1" u="sng" dirty="0"/>
              <a:t>Examples:</a:t>
            </a:r>
            <a:endParaRPr lang="en-US" sz="2600" u="sng" dirty="0"/>
          </a:p>
          <a:p>
            <a:r>
              <a:rPr lang="en-US" sz="2400" i="1" dirty="0"/>
              <a:t>“Compare QuickBooks, Wave, and FreshBooks for a 15-person service business. Show pros, cons, and pricing in a table.”</a:t>
            </a:r>
          </a:p>
          <a:p>
            <a:r>
              <a:rPr lang="en-US" sz="2400" i="1" dirty="0"/>
              <a:t>“List the differences between hiring a part-time bookkeeper and outsourcing to an accounting firm. Include costs, benefits, and risks.”</a:t>
            </a:r>
          </a:p>
          <a:p>
            <a:r>
              <a:rPr lang="en-US" sz="2400" i="1" dirty="0"/>
              <a:t>“Contrast 2 marketing strategies for my local gym: offering referral discounts vs. running paid Facebook ads. Which is more cost-effective for a $1,000 budget?”</a:t>
            </a:r>
          </a:p>
          <a:p>
            <a:r>
              <a:rPr lang="en-US" sz="2400" i="1" dirty="0"/>
              <a:t>“Compare leasing vs. buying a delivery van for my catering business. Outline upfront costs, monthly expenses, and long-term impact.”</a:t>
            </a:r>
            <a:endParaRPr lang="en-US" sz="2600" b="1" i="1" dirty="0"/>
          </a:p>
          <a:p>
            <a:pPr marL="0" indent="0">
              <a:buNone/>
            </a:pPr>
            <a:endParaRPr lang="en-US" sz="2600" b="1" i="1" dirty="0"/>
          </a:p>
          <a:p>
            <a:pPr marL="0" indent="0">
              <a:buNone/>
            </a:pPr>
            <a:r>
              <a:rPr lang="en-US" sz="2600" b="1" i="1" dirty="0"/>
              <a:t>Use comparison prompts when you’re weighing vendors, tools, or strategies. They save time by surfacing the key differences quickly.</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92331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3373D-46EF-0EEF-1B68-4298E7F6A9C2}"/>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ACDD947B-97FA-8BA6-5DB0-7760F1730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34C32467-75D5-26C8-103A-99AEB17012C2}"/>
              </a:ext>
            </a:extLst>
          </p:cNvPr>
          <p:cNvSpPr>
            <a:spLocks noGrp="1"/>
          </p:cNvSpPr>
          <p:nvPr>
            <p:ph type="title"/>
          </p:nvPr>
        </p:nvSpPr>
        <p:spPr/>
        <p:txBody>
          <a:bodyPr/>
          <a:lstStyle/>
          <a:p>
            <a:r>
              <a:rPr lang="en-US" dirty="0">
                <a:highlight>
                  <a:srgbClr val="FCEAD4"/>
                </a:highlight>
              </a:rPr>
              <a:t>Summarization Prompt</a:t>
            </a:r>
          </a:p>
        </p:txBody>
      </p:sp>
      <p:sp>
        <p:nvSpPr>
          <p:cNvPr id="6" name="Content Placeholder 5">
            <a:extLst>
              <a:ext uri="{FF2B5EF4-FFF2-40B4-BE49-F238E27FC236}">
                <a16:creationId xmlns:a16="http://schemas.microsoft.com/office/drawing/2014/main" id="{3CB4DF47-5821-0F0C-069E-1E6C0FEBAA67}"/>
              </a:ext>
            </a:extLst>
          </p:cNvPr>
          <p:cNvSpPr>
            <a:spLocks noGrp="1"/>
          </p:cNvSpPr>
          <p:nvPr>
            <p:ph idx="1"/>
          </p:nvPr>
        </p:nvSpPr>
        <p:spPr/>
        <p:txBody>
          <a:bodyPr>
            <a:normAutofit lnSpcReduction="10000"/>
          </a:bodyPr>
          <a:lstStyle/>
          <a:p>
            <a:pPr marL="0" indent="0" algn="r">
              <a:buNone/>
            </a:pPr>
            <a:r>
              <a:rPr lang="en-US" sz="2400" dirty="0"/>
              <a:t>Tell the AI to condense large amounts of information into shorter, usable summaries.</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Saves time quickly</a:t>
            </a:r>
          </a:p>
          <a:p>
            <a:pPr lvl="1">
              <a:buFont typeface="Aptos" panose="020B0004020202020204" pitchFamily="34" charset="0"/>
              <a:buChar char="+"/>
            </a:pPr>
            <a:r>
              <a:rPr lang="en-US" sz="2200" dirty="0"/>
              <a:t>Easy to share or reuse summaries</a:t>
            </a:r>
          </a:p>
          <a:p>
            <a:pPr lvl="1">
              <a:buFont typeface="Aptos" panose="020B0004020202020204" pitchFamily="34" charset="0"/>
              <a:buChar char="+"/>
            </a:pPr>
            <a:r>
              <a:rPr lang="en-US" sz="2200" dirty="0"/>
              <a:t>Can adapt tone or length as needed</a:t>
            </a:r>
          </a:p>
          <a:p>
            <a:pPr lvl="1">
              <a:buFont typeface="Aptos" panose="020B0004020202020204" pitchFamily="34" charset="0"/>
              <a:buChar char="-"/>
            </a:pPr>
            <a:r>
              <a:rPr lang="en-US" sz="2200" dirty="0"/>
              <a:t>May miss key details or nuance</a:t>
            </a:r>
          </a:p>
          <a:p>
            <a:pPr lvl="1">
              <a:buFont typeface="Aptos" panose="020B0004020202020204" pitchFamily="34" charset="0"/>
              <a:buChar char="-"/>
            </a:pPr>
            <a:r>
              <a:rPr lang="en-US" sz="2200" dirty="0"/>
              <a:t>Quality depends on AI’s accuracy</a:t>
            </a:r>
          </a:p>
          <a:p>
            <a:pPr lvl="1">
              <a:buFont typeface="Aptos" panose="020B0004020202020204" pitchFamily="34" charset="0"/>
              <a:buChar char="-"/>
            </a:pPr>
            <a:r>
              <a:rPr lang="en-US" sz="2200" dirty="0"/>
              <a:t>Not always suitable for sensitive content</a:t>
            </a:r>
            <a:endParaRPr lang="en-US" sz="2400" b="1" i="1" dirty="0"/>
          </a:p>
          <a:p>
            <a:pPr marL="0">
              <a:buNone/>
            </a:pPr>
            <a:endParaRPr lang="en-US" sz="2400" b="1" i="1" dirty="0"/>
          </a:p>
          <a:p>
            <a:pPr marL="0">
              <a:buNone/>
            </a:pPr>
            <a:r>
              <a:rPr lang="en-US" sz="2400" b="1" i="1" dirty="0"/>
              <a:t>Use when you need meeting notes, executive summaries, or article highlights.</a:t>
            </a:r>
            <a:endParaRPr lang="en-US" dirty="0"/>
          </a:p>
        </p:txBody>
      </p:sp>
    </p:spTree>
    <p:extLst>
      <p:ext uri="{BB962C8B-B14F-4D97-AF65-F5344CB8AC3E}">
        <p14:creationId xmlns:p14="http://schemas.microsoft.com/office/powerpoint/2010/main" val="3234788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7F8D6-5AF1-2C25-452F-CDBAC37655E9}"/>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14132851-EE17-9A01-1CDF-7599665F9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0BEF8C-81C4-FD9B-37A2-5AE20711334E}"/>
              </a:ext>
            </a:extLst>
          </p:cNvPr>
          <p:cNvSpPr>
            <a:spLocks noGrp="1"/>
          </p:cNvSpPr>
          <p:nvPr>
            <p:ph type="title"/>
          </p:nvPr>
        </p:nvSpPr>
        <p:spPr>
          <a:xfrm>
            <a:off x="2251586" y="0"/>
            <a:ext cx="9940414" cy="943898"/>
          </a:xfrm>
        </p:spPr>
        <p:txBody>
          <a:bodyPr>
            <a:normAutofit/>
          </a:bodyPr>
          <a:lstStyle/>
          <a:p>
            <a:r>
              <a:rPr lang="en-US" dirty="0"/>
              <a:t>Summarization Prompts in Business</a:t>
            </a:r>
          </a:p>
        </p:txBody>
      </p:sp>
      <p:sp>
        <p:nvSpPr>
          <p:cNvPr id="6" name="Content Placeholder 5">
            <a:extLst>
              <a:ext uri="{FF2B5EF4-FFF2-40B4-BE49-F238E27FC236}">
                <a16:creationId xmlns:a16="http://schemas.microsoft.com/office/drawing/2014/main" id="{35C2914C-698A-1965-DE44-5A922C6EEDEA}"/>
              </a:ext>
            </a:extLst>
          </p:cNvPr>
          <p:cNvSpPr>
            <a:spLocks noGrp="1"/>
          </p:cNvSpPr>
          <p:nvPr>
            <p:ph idx="1"/>
          </p:nvPr>
        </p:nvSpPr>
        <p:spPr>
          <a:xfrm>
            <a:off x="1413386" y="1078992"/>
            <a:ext cx="9940414" cy="5513832"/>
          </a:xfrm>
        </p:spPr>
        <p:txBody>
          <a:bodyPr>
            <a:normAutofit/>
          </a:bodyPr>
          <a:lstStyle/>
          <a:p>
            <a:pPr marL="914400" lvl="2" indent="0" algn="r">
              <a:buNone/>
            </a:pPr>
            <a:endParaRPr lang="en-US" sz="2400" dirty="0"/>
          </a:p>
          <a:p>
            <a:pPr marL="914400" lvl="2" indent="0" algn="r">
              <a:buNone/>
            </a:pPr>
            <a:r>
              <a:rPr lang="en-US" sz="2600" dirty="0"/>
              <a:t>Summarization prompts help you cut through the clutter. Try these business-ready use cases.</a:t>
            </a:r>
          </a:p>
          <a:p>
            <a:pPr marL="457200" lvl="1" indent="0">
              <a:buNone/>
            </a:pPr>
            <a:r>
              <a:rPr lang="en-US" sz="2600" b="1" u="sng" dirty="0"/>
              <a:t>Examples:</a:t>
            </a:r>
            <a:endParaRPr lang="en-US" sz="2600" u="sng" dirty="0"/>
          </a:p>
          <a:p>
            <a:r>
              <a:rPr lang="en-US" sz="2400" i="1" dirty="0"/>
              <a:t>“Summarize this business plan in 5 bullet points for my banker.”</a:t>
            </a:r>
          </a:p>
          <a:p>
            <a:r>
              <a:rPr lang="en-US" sz="2400" i="1" dirty="0"/>
              <a:t>“Boil these meeting notes down to 3 decisions and 3 next steps.”</a:t>
            </a:r>
          </a:p>
          <a:p>
            <a:r>
              <a:rPr lang="en-US" sz="2400" i="1" dirty="0"/>
              <a:t>“Turn this long customer review into a 2-sentence testimonial.”</a:t>
            </a:r>
          </a:p>
          <a:p>
            <a:r>
              <a:rPr lang="en-US" sz="2400" i="1" dirty="0"/>
              <a:t>“Summarize this article in plain English, under 100 words, for my staff.”</a:t>
            </a:r>
          </a:p>
          <a:p>
            <a:r>
              <a:rPr lang="en-US" sz="2400" i="1" dirty="0"/>
              <a:t>“Shorten this policy into something that a 9th grader would understand.”</a:t>
            </a:r>
          </a:p>
          <a:p>
            <a:pPr marL="0" indent="0">
              <a:buNone/>
            </a:pPr>
            <a:endParaRPr lang="en-US" sz="2600" b="1" i="1" dirty="0"/>
          </a:p>
          <a:p>
            <a:pPr marL="0" indent="0">
              <a:buNone/>
            </a:pPr>
            <a:r>
              <a:rPr lang="en-US" sz="2600" b="1" i="1" dirty="0"/>
              <a:t>Try pasting something long into AI and ask it to ‘shorten’ it for you. The output should be concise, clear, and shareable.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47684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8F912-94FC-4822-D3CB-132A218420E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29090594-5509-4AE4-80D7-3F7C449EF6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2269AD6C-4300-F3BE-8F60-9F006B2AA5DB}"/>
              </a:ext>
            </a:extLst>
          </p:cNvPr>
          <p:cNvSpPr>
            <a:spLocks noGrp="1"/>
          </p:cNvSpPr>
          <p:nvPr>
            <p:ph type="title"/>
          </p:nvPr>
        </p:nvSpPr>
        <p:spPr/>
        <p:txBody>
          <a:bodyPr/>
          <a:lstStyle/>
          <a:p>
            <a:r>
              <a:rPr lang="en-US" dirty="0">
                <a:highlight>
                  <a:srgbClr val="FCEAD4"/>
                </a:highlight>
              </a:rPr>
              <a:t>Critique / Evaluation Prompt</a:t>
            </a:r>
          </a:p>
        </p:txBody>
      </p:sp>
      <p:sp>
        <p:nvSpPr>
          <p:cNvPr id="6" name="Content Placeholder 5">
            <a:extLst>
              <a:ext uri="{FF2B5EF4-FFF2-40B4-BE49-F238E27FC236}">
                <a16:creationId xmlns:a16="http://schemas.microsoft.com/office/drawing/2014/main" id="{AAAA94A5-2E6B-6672-6A87-B356179F78B1}"/>
              </a:ext>
            </a:extLst>
          </p:cNvPr>
          <p:cNvSpPr>
            <a:spLocks noGrp="1"/>
          </p:cNvSpPr>
          <p:nvPr>
            <p:ph idx="1"/>
          </p:nvPr>
        </p:nvSpPr>
        <p:spPr/>
        <p:txBody>
          <a:bodyPr>
            <a:normAutofit/>
          </a:bodyPr>
          <a:lstStyle/>
          <a:p>
            <a:pPr marL="0" indent="0" algn="r">
              <a:buNone/>
            </a:pPr>
            <a:r>
              <a:rPr lang="en-US" sz="2400" dirty="0"/>
              <a:t>Ask the AI to review, grade, or suggest improvements for your content.</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Quick feedback without waiting for others</a:t>
            </a:r>
          </a:p>
          <a:p>
            <a:pPr lvl="1">
              <a:buFont typeface="Aptos" panose="020B0004020202020204" pitchFamily="34" charset="0"/>
              <a:buChar char="+"/>
            </a:pPr>
            <a:r>
              <a:rPr lang="en-US" sz="2200" dirty="0"/>
              <a:t>Helps polish writing and messaging</a:t>
            </a:r>
          </a:p>
          <a:p>
            <a:pPr lvl="1">
              <a:buFont typeface="Aptos" panose="020B0004020202020204" pitchFamily="34" charset="0"/>
              <a:buChar char="+"/>
            </a:pPr>
            <a:r>
              <a:rPr lang="en-US" sz="2200" dirty="0"/>
              <a:t>Can highlight blind spots</a:t>
            </a:r>
          </a:p>
          <a:p>
            <a:pPr lvl="1">
              <a:buFont typeface="Aptos" panose="020B0004020202020204" pitchFamily="34" charset="0"/>
              <a:buChar char="-"/>
            </a:pPr>
            <a:r>
              <a:rPr lang="en-US" sz="2200" dirty="0"/>
              <a:t>Feedback can be inconsistent</a:t>
            </a:r>
          </a:p>
          <a:p>
            <a:pPr lvl="1">
              <a:buFont typeface="Aptos" panose="020B0004020202020204" pitchFamily="34" charset="0"/>
              <a:buChar char="-"/>
            </a:pPr>
            <a:r>
              <a:rPr lang="en-US" sz="2200" dirty="0"/>
              <a:t>May nitpick style instead of substance</a:t>
            </a:r>
          </a:p>
          <a:p>
            <a:pPr lvl="1">
              <a:buFont typeface="Aptos" panose="020B0004020202020204" pitchFamily="34" charset="0"/>
              <a:buChar char="-"/>
            </a:pPr>
            <a:r>
              <a:rPr lang="en-US" sz="2200" dirty="0"/>
              <a:t>Doesn’t replace expert human review</a:t>
            </a:r>
            <a:endParaRPr lang="en-US" sz="2400" b="1" i="1" dirty="0"/>
          </a:p>
          <a:p>
            <a:pPr marL="0">
              <a:buNone/>
            </a:pPr>
            <a:endParaRPr lang="en-US" sz="2400" b="1" i="1" dirty="0"/>
          </a:p>
          <a:p>
            <a:pPr marL="0">
              <a:buNone/>
            </a:pPr>
            <a:r>
              <a:rPr lang="en-US" sz="2400" b="1" i="1" dirty="0"/>
              <a:t>Use when editing drafts, refining proposals, or testing messaging.</a:t>
            </a:r>
            <a:endParaRPr lang="en-US" dirty="0"/>
          </a:p>
        </p:txBody>
      </p:sp>
    </p:spTree>
    <p:extLst>
      <p:ext uri="{BB962C8B-B14F-4D97-AF65-F5344CB8AC3E}">
        <p14:creationId xmlns:p14="http://schemas.microsoft.com/office/powerpoint/2010/main" val="723743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E9825-6B42-34EA-9B64-E6A38305C011}"/>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4E885753-72FF-08B5-3EE0-E823566A4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1461331-7454-4D0F-CC1A-85B403FF0340}"/>
              </a:ext>
            </a:extLst>
          </p:cNvPr>
          <p:cNvSpPr>
            <a:spLocks noGrp="1"/>
          </p:cNvSpPr>
          <p:nvPr>
            <p:ph type="title"/>
          </p:nvPr>
        </p:nvSpPr>
        <p:spPr>
          <a:xfrm>
            <a:off x="2251586" y="0"/>
            <a:ext cx="9940414" cy="943898"/>
          </a:xfrm>
        </p:spPr>
        <p:txBody>
          <a:bodyPr>
            <a:normAutofit/>
          </a:bodyPr>
          <a:lstStyle/>
          <a:p>
            <a:r>
              <a:rPr lang="en-US" dirty="0"/>
              <a:t>Critique / Evaluation Prompts in Business</a:t>
            </a:r>
          </a:p>
        </p:txBody>
      </p:sp>
      <p:sp>
        <p:nvSpPr>
          <p:cNvPr id="6" name="Content Placeholder 5">
            <a:extLst>
              <a:ext uri="{FF2B5EF4-FFF2-40B4-BE49-F238E27FC236}">
                <a16:creationId xmlns:a16="http://schemas.microsoft.com/office/drawing/2014/main" id="{52259E81-5DCF-14C0-9023-EB02A7C3681C}"/>
              </a:ext>
            </a:extLst>
          </p:cNvPr>
          <p:cNvSpPr>
            <a:spLocks noGrp="1"/>
          </p:cNvSpPr>
          <p:nvPr>
            <p:ph idx="1"/>
          </p:nvPr>
        </p:nvSpPr>
        <p:spPr>
          <a:xfrm>
            <a:off x="1413386" y="1078992"/>
            <a:ext cx="9940414" cy="5779008"/>
          </a:xfrm>
        </p:spPr>
        <p:txBody>
          <a:bodyPr>
            <a:normAutofit fontScale="92500" lnSpcReduction="10000"/>
          </a:bodyPr>
          <a:lstStyle/>
          <a:p>
            <a:pPr marL="914400" lvl="2" indent="0" algn="r">
              <a:buNone/>
            </a:pPr>
            <a:endParaRPr lang="en-US" sz="2400" dirty="0"/>
          </a:p>
          <a:p>
            <a:pPr marL="914400" lvl="2" indent="0" algn="r">
              <a:buNone/>
            </a:pPr>
            <a:r>
              <a:rPr lang="en-US" sz="2600" dirty="0"/>
              <a:t>Critique prompts turn AI into a quick reviewer — like a second set of eyes on your work.</a:t>
            </a:r>
          </a:p>
          <a:p>
            <a:pPr marL="914400" lvl="2" indent="0" algn="r">
              <a:buNone/>
            </a:pPr>
            <a:endParaRPr lang="en-US" sz="2600" b="1" u="sng" dirty="0"/>
          </a:p>
          <a:p>
            <a:pPr marL="457200" lvl="1" indent="0">
              <a:buNone/>
            </a:pPr>
            <a:r>
              <a:rPr lang="en-US" sz="2600" b="1" u="sng" dirty="0"/>
              <a:t>Examples:</a:t>
            </a:r>
            <a:endParaRPr lang="en-US" sz="2600" u="sng" dirty="0"/>
          </a:p>
          <a:p>
            <a:r>
              <a:rPr lang="en-US" sz="2400" i="1" dirty="0"/>
              <a:t>“Review this marketing email draft. Point out anything confusing or too pushy, and suggest improvements.”</a:t>
            </a:r>
          </a:p>
          <a:p>
            <a:r>
              <a:rPr lang="en-US" sz="2400" i="1" dirty="0"/>
              <a:t>“Evaluate this job posting. Is it clear, inclusive, and attractive to candidates? Recommend edits.”</a:t>
            </a:r>
          </a:p>
          <a:p>
            <a:r>
              <a:rPr lang="en-US" sz="2400" i="1" dirty="0"/>
              <a:t>“Critique my website’s About Us page. Tell me what works well and what feels weak.”</a:t>
            </a:r>
          </a:p>
          <a:p>
            <a:r>
              <a:rPr lang="en-US" sz="2400" i="1" dirty="0"/>
              <a:t>“Score this business plan executive summary from 1–10 for clarity, and suggest 3 ways to raise the score.”</a:t>
            </a:r>
            <a:endParaRPr lang="en-US" sz="2600" b="1" i="1" dirty="0"/>
          </a:p>
          <a:p>
            <a:pPr marL="0" indent="0">
              <a:buNone/>
            </a:pPr>
            <a:endParaRPr lang="en-US" sz="2600" b="1" i="1" dirty="0"/>
          </a:p>
          <a:p>
            <a:pPr marL="0" indent="0">
              <a:buNone/>
            </a:pPr>
            <a:r>
              <a:rPr lang="en-US" sz="2600" b="1" i="1" dirty="0"/>
              <a:t>Use critique prompts when you want honest feedback before sharing content with real customers, employees, or investors.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74566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F2DDA-B613-97D7-52CA-6631FEF559D9}"/>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4B2F896-147A-8BFA-B277-0571A56C4C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D9D1E090-CE85-17E2-A3D2-E2155E75FBCB}"/>
              </a:ext>
            </a:extLst>
          </p:cNvPr>
          <p:cNvSpPr>
            <a:spLocks noGrp="1"/>
          </p:cNvSpPr>
          <p:nvPr>
            <p:ph type="title"/>
          </p:nvPr>
        </p:nvSpPr>
        <p:spPr/>
        <p:txBody>
          <a:bodyPr/>
          <a:lstStyle/>
          <a:p>
            <a:r>
              <a:rPr lang="en-US" dirty="0">
                <a:highlight>
                  <a:srgbClr val="FCEAD4"/>
                </a:highlight>
              </a:rPr>
              <a:t>Brainstorming / List Prompt</a:t>
            </a:r>
          </a:p>
        </p:txBody>
      </p:sp>
      <p:sp>
        <p:nvSpPr>
          <p:cNvPr id="6" name="Content Placeholder 5">
            <a:extLst>
              <a:ext uri="{FF2B5EF4-FFF2-40B4-BE49-F238E27FC236}">
                <a16:creationId xmlns:a16="http://schemas.microsoft.com/office/drawing/2014/main" id="{47C7D1C2-DA7F-06D8-346E-64033DF871F4}"/>
              </a:ext>
            </a:extLst>
          </p:cNvPr>
          <p:cNvSpPr>
            <a:spLocks noGrp="1"/>
          </p:cNvSpPr>
          <p:nvPr>
            <p:ph idx="1"/>
          </p:nvPr>
        </p:nvSpPr>
        <p:spPr/>
        <p:txBody>
          <a:bodyPr/>
          <a:lstStyle/>
          <a:p>
            <a:pPr marL="0" indent="0" algn="r">
              <a:buNone/>
            </a:pPr>
            <a:r>
              <a:rPr lang="en-US" sz="2400" dirty="0"/>
              <a:t>Ask the AI to generate a list of ideas or options quickly.</a:t>
            </a:r>
          </a:p>
          <a:p>
            <a:pPr marL="0" indent="0">
              <a:buNone/>
            </a:pPr>
            <a:r>
              <a:rPr lang="en-US" sz="2400" b="1" dirty="0"/>
              <a:t>Pros</a:t>
            </a:r>
            <a:r>
              <a:rPr lang="en-US" sz="2400" b="1" dirty="0">
                <a:latin typeface="Aptos" panose="020B0004020202020204" pitchFamily="34" charset="0"/>
              </a:rPr>
              <a:t> </a:t>
            </a:r>
            <a:r>
              <a:rPr lang="en-US" sz="2400" b="1" dirty="0"/>
              <a:t>&amp; Cons</a:t>
            </a:r>
          </a:p>
          <a:p>
            <a:pPr lvl="1">
              <a:buFont typeface="Aptos" panose="020B0004020202020204" pitchFamily="34" charset="0"/>
              <a:buChar char="+"/>
            </a:pPr>
            <a:r>
              <a:rPr lang="en-US" sz="2200" dirty="0"/>
              <a:t>Fast, high-volume idea generation</a:t>
            </a:r>
          </a:p>
          <a:p>
            <a:pPr lvl="1">
              <a:buFont typeface="Aptos" panose="020B0004020202020204" pitchFamily="34" charset="0"/>
              <a:buChar char="+"/>
            </a:pPr>
            <a:r>
              <a:rPr lang="en-US" sz="2200" dirty="0"/>
              <a:t>Great for breaking creative blocks</a:t>
            </a:r>
          </a:p>
          <a:p>
            <a:pPr lvl="1">
              <a:buFont typeface="Aptos" panose="020B0004020202020204" pitchFamily="34" charset="0"/>
              <a:buChar char="+"/>
            </a:pPr>
            <a:r>
              <a:rPr lang="en-US" sz="2200" dirty="0"/>
              <a:t>Wide variety of perspectives</a:t>
            </a:r>
          </a:p>
          <a:p>
            <a:pPr lvl="1">
              <a:buFont typeface="Aptos" panose="020B0004020202020204" pitchFamily="34" charset="0"/>
              <a:buChar char="-"/>
            </a:pPr>
            <a:r>
              <a:rPr lang="en-US" sz="2200" dirty="0"/>
              <a:t>Can include irrelevant or impractical ideas</a:t>
            </a:r>
          </a:p>
          <a:p>
            <a:pPr lvl="1">
              <a:buFont typeface="Aptos" panose="020B0004020202020204" pitchFamily="34" charset="0"/>
              <a:buChar char="-"/>
            </a:pPr>
            <a:r>
              <a:rPr lang="en-US" sz="2200" dirty="0"/>
              <a:t>Requires filtering to find good ones</a:t>
            </a:r>
          </a:p>
          <a:p>
            <a:pPr lvl="1">
              <a:buFont typeface="Aptos" panose="020B0004020202020204" pitchFamily="34" charset="0"/>
              <a:buChar char="-"/>
            </a:pPr>
            <a:r>
              <a:rPr lang="en-US" sz="2200" dirty="0"/>
              <a:t>May overwhelm if unorganized</a:t>
            </a:r>
            <a:endParaRPr lang="en-US" sz="2400" b="1" i="1" dirty="0"/>
          </a:p>
          <a:p>
            <a:pPr marL="0">
              <a:buNone/>
            </a:pPr>
            <a:endParaRPr lang="en-US" sz="2400" b="1" i="1" dirty="0"/>
          </a:p>
          <a:p>
            <a:pPr marL="0">
              <a:buNone/>
            </a:pPr>
            <a:r>
              <a:rPr lang="en-US" sz="2400" b="1" i="1" dirty="0"/>
              <a:t>Use when you need ideas for campaigns, events, or new products.</a:t>
            </a:r>
            <a:endParaRPr lang="en-US" dirty="0"/>
          </a:p>
        </p:txBody>
      </p:sp>
    </p:spTree>
    <p:extLst>
      <p:ext uri="{BB962C8B-B14F-4D97-AF65-F5344CB8AC3E}">
        <p14:creationId xmlns:p14="http://schemas.microsoft.com/office/powerpoint/2010/main" val="1834980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CED7D-F68D-466F-EB5A-5331863E4F32}"/>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3A3372CF-6A06-E99F-BF0C-AE68A522A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8EF86E9-2F7C-2D40-E70C-95753E65F1D1}"/>
              </a:ext>
            </a:extLst>
          </p:cNvPr>
          <p:cNvSpPr>
            <a:spLocks noGrp="1"/>
          </p:cNvSpPr>
          <p:nvPr>
            <p:ph type="title"/>
          </p:nvPr>
        </p:nvSpPr>
        <p:spPr>
          <a:xfrm>
            <a:off x="2251586" y="0"/>
            <a:ext cx="9940414" cy="943898"/>
          </a:xfrm>
        </p:spPr>
        <p:txBody>
          <a:bodyPr>
            <a:normAutofit/>
          </a:bodyPr>
          <a:lstStyle/>
          <a:p>
            <a:r>
              <a:rPr lang="en-US" dirty="0"/>
              <a:t>Brainstorming / List Prompts in Business </a:t>
            </a:r>
          </a:p>
        </p:txBody>
      </p:sp>
      <p:sp>
        <p:nvSpPr>
          <p:cNvPr id="6" name="Content Placeholder 5">
            <a:extLst>
              <a:ext uri="{FF2B5EF4-FFF2-40B4-BE49-F238E27FC236}">
                <a16:creationId xmlns:a16="http://schemas.microsoft.com/office/drawing/2014/main" id="{0ADF2DE6-25D5-3D51-DC66-FBA44775D950}"/>
              </a:ext>
            </a:extLst>
          </p:cNvPr>
          <p:cNvSpPr>
            <a:spLocks noGrp="1"/>
          </p:cNvSpPr>
          <p:nvPr>
            <p:ph idx="1"/>
          </p:nvPr>
        </p:nvSpPr>
        <p:spPr>
          <a:xfrm>
            <a:off x="1413386" y="1078992"/>
            <a:ext cx="9940414" cy="5513832"/>
          </a:xfrm>
        </p:spPr>
        <p:txBody>
          <a:bodyPr>
            <a:normAutofit fontScale="92500"/>
          </a:bodyPr>
          <a:lstStyle/>
          <a:p>
            <a:pPr marL="914400" lvl="2" indent="0" algn="r">
              <a:buNone/>
            </a:pPr>
            <a:endParaRPr lang="en-US" sz="2400" dirty="0"/>
          </a:p>
          <a:p>
            <a:pPr marL="914400" lvl="2" indent="0" algn="r">
              <a:buNone/>
            </a:pPr>
            <a:r>
              <a:rPr lang="en-US" sz="2600" dirty="0"/>
              <a:t>Brainstorming prompts generate lots of ideas fast. Use them to spark creativity and get unstuck.</a:t>
            </a:r>
          </a:p>
          <a:p>
            <a:pPr marL="914400" lvl="2" indent="0" algn="r">
              <a:buNone/>
            </a:pPr>
            <a:endParaRPr lang="en-US" sz="2600" b="1" u="sng" dirty="0"/>
          </a:p>
          <a:p>
            <a:pPr marL="457200" lvl="1" indent="0">
              <a:buNone/>
            </a:pPr>
            <a:r>
              <a:rPr lang="en-US" sz="2600" b="1" u="sng" dirty="0"/>
              <a:t>Examples:</a:t>
            </a:r>
            <a:endParaRPr lang="en-US" sz="2600" u="sng" dirty="0"/>
          </a:p>
          <a:p>
            <a:r>
              <a:rPr lang="en-US" sz="2400" i="1" dirty="0"/>
              <a:t>“Give me 10 creative promotion ideas for a grand opening event at my café.”</a:t>
            </a:r>
          </a:p>
          <a:p>
            <a:r>
              <a:rPr lang="en-US" sz="2400" i="1" dirty="0"/>
              <a:t>“List 8 ways a landscaping business could earn off-season revenue.”</a:t>
            </a:r>
          </a:p>
          <a:p>
            <a:r>
              <a:rPr lang="en-US" sz="2400" i="1" dirty="0"/>
              <a:t>“Suggest 12 social media post ideas for a local gym that only take 15 minutes to create.”</a:t>
            </a:r>
          </a:p>
          <a:p>
            <a:r>
              <a:rPr lang="en-US" sz="2400" i="1" dirty="0"/>
              <a:t>“Brainstorm 6 customer loyalty perks a small bookstore could offer on a tight budget.”</a:t>
            </a:r>
          </a:p>
          <a:p>
            <a:endParaRPr lang="en-US" sz="2600" b="1" i="1" dirty="0"/>
          </a:p>
          <a:p>
            <a:pPr marL="0" indent="0">
              <a:buNone/>
            </a:pPr>
            <a:r>
              <a:rPr lang="en-US" sz="2600" b="1" i="1" dirty="0"/>
              <a:t>Brainstorming prompts are for quantity first. Don’t expect every idea to be perfect — pick the best ones and refine from there.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37447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810AF-00FA-AD33-BA50-9B7B952348D9}"/>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BB66C4A4-8A0E-E3CD-2523-BDB4A938E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D9FC166C-B968-89FE-D0D6-CEF777B802E0}"/>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2A185E49-8C92-775A-7CA7-D8D4C4CC43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E84911F5-B299-201D-8DB0-6C45C385B350}"/>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E8F6904B-6842-171B-E4B1-BC0865DECD8A}"/>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0C3130BD-F450-1AFE-CD5B-BB9E53621201}"/>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9F5E37E4-96AB-DD79-BD99-A0DB36FB0C92}"/>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6C3543B-60B5-877F-8420-E75E7ED6A7DA}"/>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FA8DFC92-786F-0243-88F1-6A19C96B9A1E}"/>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83215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92E1-738E-6836-AAF3-CB08E16102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D57861-01CF-36AC-F65C-4D482151EA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7519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48290</TotalTime>
  <Words>4443</Words>
  <Application>Microsoft Office PowerPoint</Application>
  <PresentationFormat>Widescreen</PresentationFormat>
  <Paragraphs>562</Paragraphs>
  <Slides>46</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Aptos</vt:lpstr>
      <vt:lpstr>Aptos Display</vt:lpstr>
      <vt:lpstr>Arial</vt:lpstr>
      <vt:lpstr>Office Theme</vt:lpstr>
      <vt:lpstr>Level 1: Prompting Basics</vt:lpstr>
      <vt:lpstr>AI for Business</vt:lpstr>
      <vt:lpstr>Hats Off to Our Host &amp; America’s SBDC</vt:lpstr>
      <vt:lpstr>The Start of Your AI Journey… AI Resource Lab</vt:lpstr>
      <vt:lpstr>Leveling Up Your Prompting Game</vt:lpstr>
      <vt:lpstr>AI Your Way</vt:lpstr>
      <vt:lpstr>Prompts Covered </vt:lpstr>
      <vt:lpstr>What We’ll Cover: Prompting Basics</vt:lpstr>
      <vt:lpstr>Zero-Shot Prompt</vt:lpstr>
      <vt:lpstr>Zero-Shot Prompts in Business</vt:lpstr>
      <vt:lpstr>Few-Shot Prompt</vt:lpstr>
      <vt:lpstr>Few-Shot Prompts in Business</vt:lpstr>
      <vt:lpstr>Instructional Prompt</vt:lpstr>
      <vt:lpstr>Instructional Prompts in Business</vt:lpstr>
      <vt:lpstr>Exploratory Prompt</vt:lpstr>
      <vt:lpstr>Exploratory Prompts in Business</vt:lpstr>
      <vt:lpstr>o1 Prompt</vt:lpstr>
      <vt:lpstr>o1 Prompts in Business</vt:lpstr>
      <vt:lpstr>Chain-of-Thought Prompt</vt:lpstr>
      <vt:lpstr>Chain-of-Thought Prompts in Business</vt:lpstr>
      <vt:lpstr>Tree-of-Thought (ToT) Prompt</vt:lpstr>
      <vt:lpstr>Tree-of-Thought (ToT) Prompts in Business</vt:lpstr>
      <vt:lpstr>Role-Playing Prompt</vt:lpstr>
      <vt:lpstr>Role-Playing Prompts in Business</vt:lpstr>
      <vt:lpstr>Multi-Turn Prompt</vt:lpstr>
      <vt:lpstr>Multi-Turn Prompts in Business</vt:lpstr>
      <vt:lpstr>Meta Prompt</vt:lpstr>
      <vt:lpstr>Meta Prompts in Business</vt:lpstr>
      <vt:lpstr>Constraint-Based Prompt</vt:lpstr>
      <vt:lpstr>Constraint-Based Prompts in Business</vt:lpstr>
      <vt:lpstr>Analogy or Metaphor Prompt</vt:lpstr>
      <vt:lpstr>Analogy or Metaphor Prompts in Business</vt:lpstr>
      <vt:lpstr>Backcasting Prompt</vt:lpstr>
      <vt:lpstr>Backcasting Prompts in Business</vt:lpstr>
      <vt:lpstr>Refinement / Iterative Prompting</vt:lpstr>
      <vt:lpstr>Refinement / Iterative Prompts in Business</vt:lpstr>
      <vt:lpstr>Comparison Prompt</vt:lpstr>
      <vt:lpstr>Comparison Prompts in Business</vt:lpstr>
      <vt:lpstr>Summarization Prompt</vt:lpstr>
      <vt:lpstr>Summarization Prompts in Business</vt:lpstr>
      <vt:lpstr>Critique / Evaluation Prompt</vt:lpstr>
      <vt:lpstr>Critique / Evaluation Prompts in Business</vt:lpstr>
      <vt:lpstr>Brainstorming / List Prompt</vt:lpstr>
      <vt:lpstr>Brainstorming / List Prompts in Business </vt:lpstr>
      <vt:lpstr>AI for Business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Carlstrom, Ian M</dc:creator>
  <cp:lastModifiedBy>Carlstrom, Ian M</cp:lastModifiedBy>
  <cp:revision>7</cp:revision>
  <cp:lastPrinted>2026-01-15T20:44:11Z</cp:lastPrinted>
  <dcterms:created xsi:type="dcterms:W3CDTF">2025-09-29T12:16:32Z</dcterms:created>
  <dcterms:modified xsi:type="dcterms:W3CDTF">2026-01-15T21:14:46Z</dcterms:modified>
</cp:coreProperties>
</file>