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45" r:id="rId2"/>
    <p:sldId id="444" r:id="rId3"/>
    <p:sldId id="463" r:id="rId4"/>
    <p:sldId id="477" r:id="rId5"/>
    <p:sldId id="268" r:id="rId6"/>
    <p:sldId id="448" r:id="rId7"/>
    <p:sldId id="479" r:id="rId8"/>
    <p:sldId id="465" r:id="rId9"/>
    <p:sldId id="472" r:id="rId10"/>
    <p:sldId id="473" r:id="rId11"/>
    <p:sldId id="468" r:id="rId12"/>
    <p:sldId id="466" r:id="rId13"/>
    <p:sldId id="481" r:id="rId14"/>
    <p:sldId id="474" r:id="rId15"/>
    <p:sldId id="462" r:id="rId16"/>
    <p:sldId id="452" r:id="rId17"/>
    <p:sldId id="456" r:id="rId18"/>
    <p:sldId id="451" r:id="rId19"/>
    <p:sldId id="409" r:id="rId20"/>
    <p:sldId id="453" r:id="rId21"/>
    <p:sldId id="410" r:id="rId22"/>
    <p:sldId id="475" r:id="rId23"/>
    <p:sldId id="291" r:id="rId24"/>
    <p:sldId id="273" r:id="rId25"/>
    <p:sldId id="455" r:id="rId26"/>
    <p:sldId id="482" r:id="rId27"/>
    <p:sldId id="362" r:id="rId28"/>
    <p:sldId id="459" r:id="rId29"/>
    <p:sldId id="446" r:id="rId30"/>
    <p:sldId id="447" r:id="rId31"/>
    <p:sldId id="458" r:id="rId32"/>
    <p:sldId id="476" r:id="rId33"/>
    <p:sldId id="483" r:id="rId34"/>
    <p:sldId id="480" r:id="rId35"/>
    <p:sldId id="450" r:id="rId36"/>
    <p:sldId id="485" r:id="rId37"/>
    <p:sldId id="484" r:id="rId38"/>
    <p:sldId id="486"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CEAD3"/>
    <a:srgbClr val="FEFEFB"/>
    <a:srgbClr val="FEFDFB"/>
    <a:srgbClr val="E475B8"/>
    <a:srgbClr val="EA7471"/>
    <a:srgbClr val="E08A3B"/>
    <a:srgbClr val="E2CF26"/>
    <a:srgbClr val="0424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206" autoAdjust="0"/>
  </p:normalViewPr>
  <p:slideViewPr>
    <p:cSldViewPr snapToGrid="0">
      <p:cViewPr varScale="1">
        <p:scale>
          <a:sx n="101" d="100"/>
          <a:sy n="101" d="100"/>
        </p:scale>
        <p:origin x="990" y="102"/>
      </p:cViewPr>
      <p:guideLst/>
    </p:cSldViewPr>
  </p:slideViewPr>
  <p:notesTextViewPr>
    <p:cViewPr>
      <p:scale>
        <a:sx n="1" d="1"/>
        <a:sy n="1" d="1"/>
      </p:scale>
      <p:origin x="0" y="0"/>
    </p:cViewPr>
  </p:notesTextViewPr>
  <p:sorterViewPr>
    <p:cViewPr>
      <p:scale>
        <a:sx n="100" d="100"/>
        <a:sy n="100" d="100"/>
      </p:scale>
      <p:origin x="0" y="-840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xm4382ks\Documents\Ian\AI\ASBDC%20Workshop%202025\AI%20Con%20Attendee%20inf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xm4382ks\Documents\Ian\AI\ASBDC%20Workshop%202025\AI%20Con%20Attendee%20inf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xm4382ks\Documents\Ian\AI\ASBDC%20Workshop%202025\AI%20Con%20Attendee%20inf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xm4382ks\Documents\Ian\AI\ASBDC%20Workshop%202025\AI%20Con%20Attendee%20info.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spc="150" baseline="0">
                <a:solidFill>
                  <a:schemeClr val="tx1"/>
                </a:solidFill>
                <a:latin typeface="+mn-lt"/>
                <a:ea typeface="+mn-ea"/>
                <a:cs typeface="+mn-cs"/>
              </a:defRPr>
            </a:pPr>
            <a:r>
              <a:rPr lang="en-US" sz="2800" b="1" dirty="0">
                <a:solidFill>
                  <a:schemeClr val="tx1"/>
                </a:solidFill>
              </a:rPr>
              <a:t>AI Adoption Stage</a:t>
            </a:r>
          </a:p>
        </c:rich>
      </c:tx>
      <c:layout>
        <c:manualLayout>
          <c:xMode val="edge"/>
          <c:yMode val="edge"/>
          <c:x val="0.27531419462904333"/>
          <c:y val="0.31381644371476841"/>
        </c:manualLayout>
      </c:layout>
      <c:overlay val="0"/>
      <c:spPr>
        <a:noFill/>
        <a:ln>
          <a:noFill/>
        </a:ln>
        <a:effectLst/>
      </c:spPr>
      <c:txPr>
        <a:bodyPr rot="0" spcFirstLastPara="1" vertOverflow="ellipsis" vert="horz" wrap="square" anchor="ctr" anchorCtr="1"/>
        <a:lstStyle/>
        <a:p>
          <a:pPr>
            <a:defRPr sz="2800" b="1" i="0" u="none" strike="noStrike" kern="1200" cap="all" spc="15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bg1">
                  <a:alpha val="50000"/>
                </a:schemeClr>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Sheet2!$K$28:$K$31</c:f>
              <c:strCache>
                <c:ptCount val="4"/>
                <c:pt idx="0">
                  <c:v>Awareness</c:v>
                </c:pt>
                <c:pt idx="1">
                  <c:v>Consideration</c:v>
                </c:pt>
                <c:pt idx="2">
                  <c:v>Adoption</c:v>
                </c:pt>
                <c:pt idx="3">
                  <c:v>Integration</c:v>
                </c:pt>
              </c:strCache>
              <c:extLst/>
            </c:strRef>
          </c:cat>
          <c:val>
            <c:numRef>
              <c:f>Sheet2!$L$28:$L$31</c:f>
              <c:numCache>
                <c:formatCode>0%</c:formatCode>
                <c:ptCount val="4"/>
                <c:pt idx="0">
                  <c:v>0.54</c:v>
                </c:pt>
                <c:pt idx="1">
                  <c:v>0.37</c:v>
                </c:pt>
                <c:pt idx="2">
                  <c:v>7.0000000000000007E-2</c:v>
                </c:pt>
                <c:pt idx="3">
                  <c:v>0.02</c:v>
                </c:pt>
              </c:numCache>
              <c:extLst/>
            </c:numRef>
          </c:val>
          <c:extLst>
            <c:ext xmlns:c16="http://schemas.microsoft.com/office/drawing/2014/chart" uri="{C3380CC4-5D6E-409C-BE32-E72D297353CC}">
              <c16:uniqueId val="{00000000-53A4-4E4D-AD40-3AC630F222A6}"/>
            </c:ext>
          </c:extLst>
        </c:ser>
        <c:dLbls>
          <c:dLblPos val="inEnd"/>
          <c:showLegendKey val="0"/>
          <c:showVal val="1"/>
          <c:showCatName val="0"/>
          <c:showSerName val="0"/>
          <c:showPercent val="0"/>
          <c:showBubbleSize val="0"/>
        </c:dLbls>
        <c:gapWidth val="7"/>
        <c:overlap val="-22"/>
        <c:axId val="1367423855"/>
        <c:axId val="1367423375"/>
      </c:barChart>
      <c:catAx>
        <c:axId val="136742385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67423375"/>
        <c:crosses val="autoZero"/>
        <c:auto val="1"/>
        <c:lblAlgn val="ctr"/>
        <c:lblOffset val="100"/>
        <c:noMultiLvlLbl val="0"/>
      </c:catAx>
      <c:valAx>
        <c:axId val="1367423375"/>
        <c:scaling>
          <c:orientation val="minMax"/>
        </c:scaling>
        <c:delete val="1"/>
        <c:axPos val="l"/>
        <c:numFmt formatCode="0%" sourceLinked="1"/>
        <c:majorTickMark val="none"/>
        <c:minorTickMark val="none"/>
        <c:tickLblPos val="nextTo"/>
        <c:crossAx val="13674238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en-US">
                <a:solidFill>
                  <a:schemeClr val="tx1"/>
                </a:solidFill>
              </a:rPr>
              <a:t>Business Size</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0904-46E6-BD48-FAAA5D20ADBF}"/>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0904-46E6-BD48-FAAA5D20ADBF}"/>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0904-46E6-BD48-FAAA5D20ADBF}"/>
              </c:ext>
            </c:extLst>
          </c:dPt>
          <c:dLbls>
            <c:dLbl>
              <c:idx val="0"/>
              <c:layout>
                <c:manualLayout>
                  <c:x val="-0.19799511272055548"/>
                  <c:y val="0.20855072338605546"/>
                </c:manualLayout>
              </c:layout>
              <c:tx>
                <c:rich>
                  <a:bodyPr/>
                  <a:lstStyle/>
                  <a:p>
                    <a:fld id="{7C9BB9A4-1439-4132-924B-0BF6B8E6DCBF}" type="PERCENTAGE">
                      <a:rPr lang="en-US"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04-46E6-BD48-FAAA5D20ADBF}"/>
                </c:ext>
              </c:extLst>
            </c:dLbl>
            <c:dLbl>
              <c:idx val="1"/>
              <c:layout>
                <c:manualLayout>
                  <c:x val="-0.21590915718868475"/>
                  <c:y val="-0.1203973461650627"/>
                </c:manualLayout>
              </c:layout>
              <c:tx>
                <c:rich>
                  <a:bodyPr/>
                  <a:lstStyle/>
                  <a:p>
                    <a:fld id="{1E795AF0-004E-4B3E-A0F3-7BFEB053BF12}" type="PERCENTAGE">
                      <a:rPr lang="en-US"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904-46E6-BD48-FAAA5D20ADBF}"/>
                </c:ext>
              </c:extLst>
            </c:dLbl>
            <c:dLbl>
              <c:idx val="2"/>
              <c:tx>
                <c:rich>
                  <a:bodyPr/>
                  <a:lstStyle/>
                  <a:p>
                    <a:fld id="{5B470A17-F1BB-418E-B1EF-8C9E8A264B3D}" type="PERCENTAGE">
                      <a:rPr lang="en-US" baseline="0" smtClean="0"/>
                      <a:pPr/>
                      <a:t>[PERCENTAGE]</a:t>
                    </a:fld>
                    <a:endParaRPr lang="en-US"/>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904-46E6-BD48-FAAA5D20ADBF}"/>
                </c:ext>
              </c:extLst>
            </c:dLbl>
            <c:spPr>
              <a:solidFill>
                <a:schemeClr val="bg1">
                  <a:alpha val="50000"/>
                </a:schemeClr>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Sheet2!$K$12:$K$14</c:f>
              <c:strCache>
                <c:ptCount val="3"/>
                <c:pt idx="0">
                  <c:v>Solopreneur: it's just me!</c:v>
                </c:pt>
                <c:pt idx="1">
                  <c:v>2-5 Employees</c:v>
                </c:pt>
                <c:pt idx="2">
                  <c:v>6 or more employees</c:v>
                </c:pt>
              </c:strCache>
              <c:extLst/>
            </c:strRef>
          </c:cat>
          <c:val>
            <c:numRef>
              <c:f>Sheet2!$L$12:$L$14</c:f>
              <c:numCache>
                <c:formatCode>General</c:formatCode>
                <c:ptCount val="3"/>
                <c:pt idx="0">
                  <c:v>34</c:v>
                </c:pt>
                <c:pt idx="1">
                  <c:v>26</c:v>
                </c:pt>
                <c:pt idx="2">
                  <c:v>54</c:v>
                </c:pt>
              </c:numCache>
              <c:extLst/>
            </c:numRef>
          </c:val>
          <c:extLst>
            <c:ext xmlns:c16="http://schemas.microsoft.com/office/drawing/2014/chart" uri="{C3380CC4-5D6E-409C-BE32-E72D297353CC}">
              <c16:uniqueId val="{00000006-0904-46E6-BD48-FAAA5D20ADBF}"/>
            </c:ext>
          </c:extLst>
        </c:ser>
        <c:dLbls>
          <c:dLblPos val="ctr"/>
          <c:showLegendKey val="0"/>
          <c:showVal val="0"/>
          <c:showCatName val="1"/>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en-US" dirty="0">
                <a:solidFill>
                  <a:schemeClr val="tx1"/>
                </a:solidFill>
              </a:rPr>
              <a:t>Who Attended</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F6E3-46F6-8A03-E4BC2CF3F95D}"/>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F6E3-46F6-8A03-E4BC2CF3F95D}"/>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F6E3-46F6-8A03-E4BC2CF3F95D}"/>
              </c:ext>
            </c:extLst>
          </c:dPt>
          <c:dLbls>
            <c:dLbl>
              <c:idx val="0"/>
              <c:tx>
                <c:rich>
                  <a:bodyPr/>
                  <a:lstStyle/>
                  <a:p>
                    <a:fld id="{DBFD0627-8052-4A47-BB21-F93E81A36DBF}" type="PERCENTAGE">
                      <a:rPr lang="en-US" baseline="0" smtClean="0"/>
                      <a:pPr/>
                      <a:t>[PERCENTAGE]</a:t>
                    </a:fld>
                    <a:endParaRPr lang="en-US"/>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E3-46F6-8A03-E4BC2CF3F95D}"/>
                </c:ext>
              </c:extLst>
            </c:dLbl>
            <c:dLbl>
              <c:idx val="1"/>
              <c:tx>
                <c:rich>
                  <a:bodyPr/>
                  <a:lstStyle/>
                  <a:p>
                    <a:fld id="{4AE8EF13-E42F-443D-AA8C-C6973079C42D}" type="PERCENTAGE">
                      <a:rPr lang="en-US" baseline="0" smtClean="0"/>
                      <a:pPr/>
                      <a:t>[PERCENTAGE]</a:t>
                    </a:fld>
                    <a:endParaRPr lang="en-US"/>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E3-46F6-8A03-E4BC2CF3F95D}"/>
                </c:ext>
              </c:extLst>
            </c:dLbl>
            <c:dLbl>
              <c:idx val="2"/>
              <c:layout>
                <c:manualLayout>
                  <c:x val="6.7930640614367654E-2"/>
                  <c:y val="0.25249283075726642"/>
                </c:manualLayout>
              </c:layout>
              <c:tx>
                <c:rich>
                  <a:bodyPr/>
                  <a:lstStyle/>
                  <a:p>
                    <a:fld id="{FF5913E0-BCEF-4DE5-89FD-D32580017681}" type="PERCENTAGE">
                      <a:rPr lang="en-US" sz="1600" b="1"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6E3-46F6-8A03-E4BC2CF3F95D}"/>
                </c:ext>
              </c:extLst>
            </c:dLbl>
            <c:spPr>
              <a:solidFill>
                <a:schemeClr val="bg1">
                  <a:alpha val="50000"/>
                </a:schemeClr>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Sheet2!$K$19:$K$21</c:f>
              <c:strCache>
                <c:ptCount val="3"/>
                <c:pt idx="0">
                  <c:v>Employee</c:v>
                </c:pt>
                <c:pt idx="1">
                  <c:v>Business Owner</c:v>
                </c:pt>
                <c:pt idx="2">
                  <c:v>Entrepreneur</c:v>
                </c:pt>
              </c:strCache>
              <c:extLst/>
            </c:strRef>
          </c:cat>
          <c:val>
            <c:numRef>
              <c:f>Sheet2!$L$19:$L$21</c:f>
              <c:numCache>
                <c:formatCode>General</c:formatCode>
                <c:ptCount val="3"/>
                <c:pt idx="0">
                  <c:v>51</c:v>
                </c:pt>
                <c:pt idx="1">
                  <c:v>61</c:v>
                </c:pt>
                <c:pt idx="2">
                  <c:v>3</c:v>
                </c:pt>
              </c:numCache>
              <c:extLst/>
            </c:numRef>
          </c:val>
          <c:extLst>
            <c:ext xmlns:c16="http://schemas.microsoft.com/office/drawing/2014/chart" uri="{C3380CC4-5D6E-409C-BE32-E72D297353CC}">
              <c16:uniqueId val="{00000006-F6E3-46F6-8A03-E4BC2CF3F95D}"/>
            </c:ext>
          </c:extLst>
        </c:ser>
        <c:dLbls>
          <c:dLblPos val="ctr"/>
          <c:showLegendKey val="0"/>
          <c:showVal val="0"/>
          <c:showCatName val="1"/>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en-US" dirty="0">
                <a:solidFill>
                  <a:schemeClr val="tx1"/>
                </a:solidFill>
              </a:rPr>
              <a:t>AI Adoption Stage</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bg1">
                  <a:alpha val="50000"/>
                </a:schemeClr>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Sheet2!$K$4:$K$7</c:f>
              <c:strCache>
                <c:ptCount val="4"/>
                <c:pt idx="0">
                  <c:v>Awareness</c:v>
                </c:pt>
                <c:pt idx="1">
                  <c:v>Consideration</c:v>
                </c:pt>
                <c:pt idx="2">
                  <c:v>Adoption</c:v>
                </c:pt>
                <c:pt idx="3">
                  <c:v>Integration</c:v>
                </c:pt>
              </c:strCache>
              <c:extLst/>
            </c:strRef>
          </c:cat>
          <c:val>
            <c:numRef>
              <c:f>Sheet2!$M$4:$M$7</c:f>
              <c:numCache>
                <c:formatCode>0%</c:formatCode>
                <c:ptCount val="4"/>
                <c:pt idx="0">
                  <c:v>0.21929824561403508</c:v>
                </c:pt>
                <c:pt idx="1">
                  <c:v>0.35087719298245612</c:v>
                </c:pt>
                <c:pt idx="2">
                  <c:v>0.38596491228070173</c:v>
                </c:pt>
                <c:pt idx="3">
                  <c:v>4.3859649122807015E-2</c:v>
                </c:pt>
              </c:numCache>
              <c:extLst/>
            </c:numRef>
          </c:val>
          <c:extLst>
            <c:ext xmlns:c16="http://schemas.microsoft.com/office/drawing/2014/chart" uri="{C3380CC4-5D6E-409C-BE32-E72D297353CC}">
              <c16:uniqueId val="{00000000-E38A-483F-B4D4-1008C89D8B3C}"/>
            </c:ext>
          </c:extLst>
        </c:ser>
        <c:dLbls>
          <c:dLblPos val="inEnd"/>
          <c:showLegendKey val="0"/>
          <c:showVal val="1"/>
          <c:showCatName val="0"/>
          <c:showSerName val="0"/>
          <c:showPercent val="0"/>
          <c:showBubbleSize val="0"/>
        </c:dLbls>
        <c:gapWidth val="12"/>
        <c:overlap val="-22"/>
        <c:axId val="515224847"/>
        <c:axId val="515223887"/>
      </c:barChart>
      <c:catAx>
        <c:axId val="515224847"/>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15223887"/>
        <c:crosses val="autoZero"/>
        <c:auto val="1"/>
        <c:lblAlgn val="ctr"/>
        <c:lblOffset val="100"/>
        <c:noMultiLvlLbl val="0"/>
      </c:catAx>
      <c:valAx>
        <c:axId val="515223887"/>
        <c:scaling>
          <c:orientation val="minMax"/>
        </c:scaling>
        <c:delete val="1"/>
        <c:axPos val="l"/>
        <c:numFmt formatCode="0%" sourceLinked="1"/>
        <c:majorTickMark val="none"/>
        <c:minorTickMark val="none"/>
        <c:tickLblPos val="nextTo"/>
        <c:crossAx val="5152248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BE1E7E9-366A-4130-A5E7-DED956E9795E}" type="datetimeFigureOut">
              <a:rPr lang="en-US" smtClean="0"/>
              <a:t>8/19/2025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5E7F831-1161-404F-992C-42E49D58CE27}" type="slidenum">
              <a:rPr lang="en-US" smtClean="0"/>
              <a:t>‹#›</a:t>
            </a:fld>
            <a:endParaRPr lang="en-US"/>
          </a:p>
        </p:txBody>
      </p:sp>
    </p:spTree>
    <p:extLst>
      <p:ext uri="{BB962C8B-B14F-4D97-AF65-F5344CB8AC3E}">
        <p14:creationId xmlns:p14="http://schemas.microsoft.com/office/powerpoint/2010/main" val="399563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84347-C1EA-25B4-74D5-7499087809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F162B-318B-0683-2E72-9F4FF5E59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312626-20FB-3202-B3D3-AE6DAA2E3B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B7B832-3778-C5CF-2591-C4BA85762D63}"/>
              </a:ext>
            </a:extLst>
          </p:cNvPr>
          <p:cNvSpPr>
            <a:spLocks noGrp="1"/>
          </p:cNvSpPr>
          <p:nvPr>
            <p:ph type="sldNum" sz="quarter" idx="5"/>
          </p:nvPr>
        </p:nvSpPr>
        <p:spPr/>
        <p:txBody>
          <a:bodyPr/>
          <a:lstStyle/>
          <a:p>
            <a:fld id="{D46220C3-F18E-46BD-B934-049A08813499}" type="slidenum">
              <a:rPr lang="en-US" smtClean="0"/>
              <a:t>1</a:t>
            </a:fld>
            <a:endParaRPr lang="en-US"/>
          </a:p>
        </p:txBody>
      </p:sp>
    </p:spTree>
    <p:extLst>
      <p:ext uri="{BB962C8B-B14F-4D97-AF65-F5344CB8AC3E}">
        <p14:creationId xmlns:p14="http://schemas.microsoft.com/office/powerpoint/2010/main" val="4150658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CB083-AC1D-3D19-8DDB-B494C8E22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C2359-1A9C-44C5-5E13-D8044CFFF9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694F0-482E-2684-83AF-F47890968B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466993-DC2E-74C7-74A0-4C0D8AB132F7}"/>
              </a:ext>
            </a:extLst>
          </p:cNvPr>
          <p:cNvSpPr>
            <a:spLocks noGrp="1"/>
          </p:cNvSpPr>
          <p:nvPr>
            <p:ph type="sldNum" sz="quarter" idx="5"/>
          </p:nvPr>
        </p:nvSpPr>
        <p:spPr/>
        <p:txBody>
          <a:bodyPr/>
          <a:lstStyle/>
          <a:p>
            <a:fld id="{D46220C3-F18E-46BD-B934-049A08813499}" type="slidenum">
              <a:rPr lang="en-US" smtClean="0"/>
              <a:t>10</a:t>
            </a:fld>
            <a:endParaRPr lang="en-US"/>
          </a:p>
        </p:txBody>
      </p:sp>
    </p:spTree>
    <p:extLst>
      <p:ext uri="{BB962C8B-B14F-4D97-AF65-F5344CB8AC3E}">
        <p14:creationId xmlns:p14="http://schemas.microsoft.com/office/powerpoint/2010/main" val="127271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2BBEA-1602-80A2-FB0A-3F5BD794C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11A08-12E4-9DF5-A81D-BD0076E76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FEFD27-7F72-574A-FC5A-6921514BB6ED}"/>
              </a:ext>
            </a:extLst>
          </p:cNvPr>
          <p:cNvSpPr>
            <a:spLocks noGrp="1"/>
          </p:cNvSpPr>
          <p:nvPr>
            <p:ph type="body" idx="1"/>
          </p:nvPr>
        </p:nvSpPr>
        <p:spPr/>
        <p:txBody>
          <a:bodyPr/>
          <a:lstStyle/>
          <a:p>
            <a:r>
              <a:rPr lang="en-US" dirty="0"/>
              <a:t>October 2024</a:t>
            </a:r>
          </a:p>
        </p:txBody>
      </p:sp>
      <p:sp>
        <p:nvSpPr>
          <p:cNvPr id="4" name="Slide Number Placeholder 3">
            <a:extLst>
              <a:ext uri="{FF2B5EF4-FFF2-40B4-BE49-F238E27FC236}">
                <a16:creationId xmlns:a16="http://schemas.microsoft.com/office/drawing/2014/main" id="{BBF1773D-38E4-133E-D862-CD358E663AC5}"/>
              </a:ext>
            </a:extLst>
          </p:cNvPr>
          <p:cNvSpPr>
            <a:spLocks noGrp="1"/>
          </p:cNvSpPr>
          <p:nvPr>
            <p:ph type="sldNum" sz="quarter" idx="5"/>
          </p:nvPr>
        </p:nvSpPr>
        <p:spPr/>
        <p:txBody>
          <a:bodyPr/>
          <a:lstStyle/>
          <a:p>
            <a:fld id="{30922E67-A1E8-4224-9911-7745B5332095}" type="slidenum">
              <a:rPr lang="en-US" smtClean="0"/>
              <a:t>11</a:t>
            </a:fld>
            <a:endParaRPr lang="en-US"/>
          </a:p>
        </p:txBody>
      </p:sp>
    </p:spTree>
    <p:extLst>
      <p:ext uri="{BB962C8B-B14F-4D97-AF65-F5344CB8AC3E}">
        <p14:creationId xmlns:p14="http://schemas.microsoft.com/office/powerpoint/2010/main" val="1175673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9E299-2C26-658D-7948-824EAE4DC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5A661-CD16-5D21-74DD-1FA88B9616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350A2-8240-0926-C857-63185ADA81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628DCA-1C48-CA8B-0054-ECA813AB76C1}"/>
              </a:ext>
            </a:extLst>
          </p:cNvPr>
          <p:cNvSpPr>
            <a:spLocks noGrp="1"/>
          </p:cNvSpPr>
          <p:nvPr>
            <p:ph type="sldNum" sz="quarter" idx="5"/>
          </p:nvPr>
        </p:nvSpPr>
        <p:spPr/>
        <p:txBody>
          <a:bodyPr/>
          <a:lstStyle/>
          <a:p>
            <a:fld id="{D46220C3-F18E-46BD-B934-049A08813499}" type="slidenum">
              <a:rPr lang="en-US" smtClean="0"/>
              <a:t>12</a:t>
            </a:fld>
            <a:endParaRPr lang="en-US"/>
          </a:p>
        </p:txBody>
      </p:sp>
    </p:spTree>
    <p:extLst>
      <p:ext uri="{BB962C8B-B14F-4D97-AF65-F5344CB8AC3E}">
        <p14:creationId xmlns:p14="http://schemas.microsoft.com/office/powerpoint/2010/main" val="4178221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7C5A6-1DA7-8502-C485-DF2993B7D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96DA5-658C-B507-45FB-5532EFF3D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3802C-502A-E1E6-E737-E0C6B3A27A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5FE334-854F-15D7-AC66-C4AAD4295071}"/>
              </a:ext>
            </a:extLst>
          </p:cNvPr>
          <p:cNvSpPr>
            <a:spLocks noGrp="1"/>
          </p:cNvSpPr>
          <p:nvPr>
            <p:ph type="sldNum" sz="quarter" idx="5"/>
          </p:nvPr>
        </p:nvSpPr>
        <p:spPr/>
        <p:txBody>
          <a:bodyPr/>
          <a:lstStyle/>
          <a:p>
            <a:fld id="{D46220C3-F18E-46BD-B934-049A08813499}" type="slidenum">
              <a:rPr lang="en-US" smtClean="0"/>
              <a:t>13</a:t>
            </a:fld>
            <a:endParaRPr lang="en-US"/>
          </a:p>
        </p:txBody>
      </p:sp>
    </p:spTree>
    <p:extLst>
      <p:ext uri="{BB962C8B-B14F-4D97-AF65-F5344CB8AC3E}">
        <p14:creationId xmlns:p14="http://schemas.microsoft.com/office/powerpoint/2010/main" val="3675136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E6EEA-DABD-1226-21B8-A7460B45AC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05237-FCF9-1211-FA0B-AB25AFE308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DD9A13-02A5-6BCD-8729-5FB0B7504E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18995C-5457-16EF-A056-76B90FBFDFE2}"/>
              </a:ext>
            </a:extLst>
          </p:cNvPr>
          <p:cNvSpPr>
            <a:spLocks noGrp="1"/>
          </p:cNvSpPr>
          <p:nvPr>
            <p:ph type="sldNum" sz="quarter" idx="5"/>
          </p:nvPr>
        </p:nvSpPr>
        <p:spPr/>
        <p:txBody>
          <a:bodyPr/>
          <a:lstStyle/>
          <a:p>
            <a:fld id="{D46220C3-F18E-46BD-B934-049A08813499}" type="slidenum">
              <a:rPr lang="en-US" smtClean="0"/>
              <a:t>14</a:t>
            </a:fld>
            <a:endParaRPr lang="en-US"/>
          </a:p>
        </p:txBody>
      </p:sp>
    </p:spTree>
    <p:extLst>
      <p:ext uri="{BB962C8B-B14F-4D97-AF65-F5344CB8AC3E}">
        <p14:creationId xmlns:p14="http://schemas.microsoft.com/office/powerpoint/2010/main" val="227038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5C514-FE67-7DC7-9A42-EB55F9E52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91F3F-81F9-1069-6D8B-1224650ED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C2140-B952-874A-0DB1-51E738CBB7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7F4744-43A8-D984-577D-B499209E0815}"/>
              </a:ext>
            </a:extLst>
          </p:cNvPr>
          <p:cNvSpPr>
            <a:spLocks noGrp="1"/>
          </p:cNvSpPr>
          <p:nvPr>
            <p:ph type="sldNum" sz="quarter" idx="5"/>
          </p:nvPr>
        </p:nvSpPr>
        <p:spPr/>
        <p:txBody>
          <a:bodyPr/>
          <a:lstStyle/>
          <a:p>
            <a:fld id="{D46220C3-F18E-46BD-B934-049A08813499}" type="slidenum">
              <a:rPr lang="en-US" smtClean="0"/>
              <a:t>15</a:t>
            </a:fld>
            <a:endParaRPr lang="en-US"/>
          </a:p>
        </p:txBody>
      </p:sp>
    </p:spTree>
    <p:extLst>
      <p:ext uri="{BB962C8B-B14F-4D97-AF65-F5344CB8AC3E}">
        <p14:creationId xmlns:p14="http://schemas.microsoft.com/office/powerpoint/2010/main" val="2220264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5BC7D-991C-793D-DF4A-916A5DA9D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98C15-6B16-FBF1-DAD5-4A8BE281D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B6BDD5-92C8-F125-8C1B-BEE51BC90FDC}"/>
              </a:ext>
            </a:extLst>
          </p:cNvPr>
          <p:cNvSpPr>
            <a:spLocks noGrp="1"/>
          </p:cNvSpPr>
          <p:nvPr>
            <p:ph type="body" idx="1"/>
          </p:nvPr>
        </p:nvSpPr>
        <p:spPr/>
        <p:txBody>
          <a:bodyPr/>
          <a:lstStyle/>
          <a:p>
            <a:r>
              <a:rPr lang="en-US" dirty="0"/>
              <a:t>Refer to the marketing Demo </a:t>
            </a:r>
          </a:p>
        </p:txBody>
      </p:sp>
      <p:sp>
        <p:nvSpPr>
          <p:cNvPr id="4" name="Slide Number Placeholder 3">
            <a:extLst>
              <a:ext uri="{FF2B5EF4-FFF2-40B4-BE49-F238E27FC236}">
                <a16:creationId xmlns:a16="http://schemas.microsoft.com/office/drawing/2014/main" id="{B6B75802-0469-4BE6-FE18-22082FF954EC}"/>
              </a:ext>
            </a:extLst>
          </p:cNvPr>
          <p:cNvSpPr>
            <a:spLocks noGrp="1"/>
          </p:cNvSpPr>
          <p:nvPr>
            <p:ph type="sldNum" sz="quarter" idx="5"/>
          </p:nvPr>
        </p:nvSpPr>
        <p:spPr/>
        <p:txBody>
          <a:bodyPr/>
          <a:lstStyle/>
          <a:p>
            <a:fld id="{D46220C3-F18E-46BD-B934-049A08813499}" type="slidenum">
              <a:rPr lang="en-US" smtClean="0"/>
              <a:t>16</a:t>
            </a:fld>
            <a:endParaRPr lang="en-US"/>
          </a:p>
        </p:txBody>
      </p:sp>
    </p:spTree>
    <p:extLst>
      <p:ext uri="{BB962C8B-B14F-4D97-AF65-F5344CB8AC3E}">
        <p14:creationId xmlns:p14="http://schemas.microsoft.com/office/powerpoint/2010/main" val="1348437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A7E18-C85C-9627-9C35-16ED0251A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CD653-13B1-3621-E7F7-64F858323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FDD12F-6876-C8D8-87C6-5080201FEC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A9F458-1FE9-B533-2B44-9E8084B58E35}"/>
              </a:ext>
            </a:extLst>
          </p:cNvPr>
          <p:cNvSpPr>
            <a:spLocks noGrp="1"/>
          </p:cNvSpPr>
          <p:nvPr>
            <p:ph type="sldNum" sz="quarter" idx="5"/>
          </p:nvPr>
        </p:nvSpPr>
        <p:spPr/>
        <p:txBody>
          <a:bodyPr/>
          <a:lstStyle/>
          <a:p>
            <a:fld id="{D46220C3-F18E-46BD-B934-049A08813499}" type="slidenum">
              <a:rPr lang="en-US" smtClean="0"/>
              <a:t>17</a:t>
            </a:fld>
            <a:endParaRPr lang="en-US"/>
          </a:p>
        </p:txBody>
      </p:sp>
    </p:spTree>
    <p:extLst>
      <p:ext uri="{BB962C8B-B14F-4D97-AF65-F5344CB8AC3E}">
        <p14:creationId xmlns:p14="http://schemas.microsoft.com/office/powerpoint/2010/main" val="962023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D7343-94EF-6018-68D1-3E8CFAD41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1417F-9CB0-BB72-6F17-37758B04C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CA36C-5920-9A38-438B-B983FCCCF6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80F251-C41C-E1D0-823B-011AD86B387E}"/>
              </a:ext>
            </a:extLst>
          </p:cNvPr>
          <p:cNvSpPr>
            <a:spLocks noGrp="1"/>
          </p:cNvSpPr>
          <p:nvPr>
            <p:ph type="sldNum" sz="quarter" idx="5"/>
          </p:nvPr>
        </p:nvSpPr>
        <p:spPr/>
        <p:txBody>
          <a:bodyPr/>
          <a:lstStyle/>
          <a:p>
            <a:fld id="{D46220C3-F18E-46BD-B934-049A08813499}" type="slidenum">
              <a:rPr lang="en-US" smtClean="0"/>
              <a:t>18</a:t>
            </a:fld>
            <a:endParaRPr lang="en-US"/>
          </a:p>
        </p:txBody>
      </p:sp>
    </p:spTree>
    <p:extLst>
      <p:ext uri="{BB962C8B-B14F-4D97-AF65-F5344CB8AC3E}">
        <p14:creationId xmlns:p14="http://schemas.microsoft.com/office/powerpoint/2010/main" val="4287256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220C3-F18E-46BD-B934-049A08813499}" type="slidenum">
              <a:rPr lang="en-US" smtClean="0"/>
              <a:t>19</a:t>
            </a:fld>
            <a:endParaRPr lang="en-US"/>
          </a:p>
        </p:txBody>
      </p:sp>
    </p:spTree>
    <p:extLst>
      <p:ext uri="{BB962C8B-B14F-4D97-AF65-F5344CB8AC3E}">
        <p14:creationId xmlns:p14="http://schemas.microsoft.com/office/powerpoint/2010/main" val="374853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6220C3-F18E-46BD-B934-049A08813499}" type="slidenum">
              <a:rPr lang="en-US" smtClean="0"/>
              <a:t>2</a:t>
            </a:fld>
            <a:endParaRPr lang="en-US"/>
          </a:p>
        </p:txBody>
      </p:sp>
    </p:spTree>
    <p:extLst>
      <p:ext uri="{BB962C8B-B14F-4D97-AF65-F5344CB8AC3E}">
        <p14:creationId xmlns:p14="http://schemas.microsoft.com/office/powerpoint/2010/main" val="4226498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7B761-F899-082F-8C02-BB3287CDA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67965-7FC1-703C-E3EC-273D208F1E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6284A-BDE5-0925-2D71-04DD4A9DCA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01E623-A584-B58B-8AD4-3D089A528CCA}"/>
              </a:ext>
            </a:extLst>
          </p:cNvPr>
          <p:cNvSpPr>
            <a:spLocks noGrp="1"/>
          </p:cNvSpPr>
          <p:nvPr>
            <p:ph type="sldNum" sz="quarter" idx="5"/>
          </p:nvPr>
        </p:nvSpPr>
        <p:spPr/>
        <p:txBody>
          <a:bodyPr/>
          <a:lstStyle/>
          <a:p>
            <a:fld id="{D46220C3-F18E-46BD-B934-049A08813499}" type="slidenum">
              <a:rPr lang="en-US" smtClean="0"/>
              <a:t>20</a:t>
            </a:fld>
            <a:endParaRPr lang="en-US"/>
          </a:p>
        </p:txBody>
      </p:sp>
    </p:spTree>
    <p:extLst>
      <p:ext uri="{BB962C8B-B14F-4D97-AF65-F5344CB8AC3E}">
        <p14:creationId xmlns:p14="http://schemas.microsoft.com/office/powerpoint/2010/main" val="3859235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220C3-F18E-46BD-B934-049A08813499}" type="slidenum">
              <a:rPr lang="en-US" smtClean="0"/>
              <a:t>21</a:t>
            </a:fld>
            <a:endParaRPr lang="en-US"/>
          </a:p>
        </p:txBody>
      </p:sp>
    </p:spTree>
    <p:extLst>
      <p:ext uri="{BB962C8B-B14F-4D97-AF65-F5344CB8AC3E}">
        <p14:creationId xmlns:p14="http://schemas.microsoft.com/office/powerpoint/2010/main" val="3078193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6E0C2-D283-F594-1FD7-7D9F51A53D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07114-2402-47DC-E0B1-E16AF212D4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F3B4E-0F57-8FC6-EB10-BEE8ED1FE8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0DCD07-F0CB-163D-555F-82EA41C48EAA}"/>
              </a:ext>
            </a:extLst>
          </p:cNvPr>
          <p:cNvSpPr>
            <a:spLocks noGrp="1"/>
          </p:cNvSpPr>
          <p:nvPr>
            <p:ph type="sldNum" sz="quarter" idx="5"/>
          </p:nvPr>
        </p:nvSpPr>
        <p:spPr/>
        <p:txBody>
          <a:bodyPr/>
          <a:lstStyle/>
          <a:p>
            <a:fld id="{D46220C3-F18E-46BD-B934-049A08813499}" type="slidenum">
              <a:rPr lang="en-US" smtClean="0"/>
              <a:t>22</a:t>
            </a:fld>
            <a:endParaRPr lang="en-US"/>
          </a:p>
        </p:txBody>
      </p:sp>
    </p:spTree>
    <p:extLst>
      <p:ext uri="{BB962C8B-B14F-4D97-AF65-F5344CB8AC3E}">
        <p14:creationId xmlns:p14="http://schemas.microsoft.com/office/powerpoint/2010/main" val="861654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6220C3-F18E-46BD-B934-049A08813499}" type="slidenum">
              <a:rPr lang="en-US" smtClean="0"/>
              <a:t>23</a:t>
            </a:fld>
            <a:endParaRPr lang="en-US"/>
          </a:p>
        </p:txBody>
      </p:sp>
    </p:spTree>
    <p:extLst>
      <p:ext uri="{BB962C8B-B14F-4D97-AF65-F5344CB8AC3E}">
        <p14:creationId xmlns:p14="http://schemas.microsoft.com/office/powerpoint/2010/main" val="971974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220C3-F18E-46BD-B934-049A08813499}" type="slidenum">
              <a:rPr lang="en-US" smtClean="0"/>
              <a:t>24</a:t>
            </a:fld>
            <a:endParaRPr lang="en-US"/>
          </a:p>
        </p:txBody>
      </p:sp>
    </p:spTree>
    <p:extLst>
      <p:ext uri="{BB962C8B-B14F-4D97-AF65-F5344CB8AC3E}">
        <p14:creationId xmlns:p14="http://schemas.microsoft.com/office/powerpoint/2010/main" val="1388205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80B57-E3A8-DBDB-8D4E-2323D1426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D5BC-E511-F56B-DBC8-9BC7F2699F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1A9F01-FC5A-EDC7-6EDF-8FF38D24F6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9F2485-400B-475A-938A-1459B8A2B723}"/>
              </a:ext>
            </a:extLst>
          </p:cNvPr>
          <p:cNvSpPr>
            <a:spLocks noGrp="1"/>
          </p:cNvSpPr>
          <p:nvPr>
            <p:ph type="sldNum" sz="quarter" idx="5"/>
          </p:nvPr>
        </p:nvSpPr>
        <p:spPr/>
        <p:txBody>
          <a:bodyPr/>
          <a:lstStyle/>
          <a:p>
            <a:fld id="{D46220C3-F18E-46BD-B934-049A08813499}" type="slidenum">
              <a:rPr lang="en-US" smtClean="0"/>
              <a:t>25</a:t>
            </a:fld>
            <a:endParaRPr lang="en-US"/>
          </a:p>
        </p:txBody>
      </p:sp>
    </p:spTree>
    <p:extLst>
      <p:ext uri="{BB962C8B-B14F-4D97-AF65-F5344CB8AC3E}">
        <p14:creationId xmlns:p14="http://schemas.microsoft.com/office/powerpoint/2010/main" val="879453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5FB84-8EAA-2106-5CCA-2CFFBB95F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48FB10-F8CE-AF43-FEE9-E4B2844653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A0A449-3B4C-2473-FCA8-F3B409AB0B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F2B7B1-0C9E-20CC-14EB-62E0CAF6F750}"/>
              </a:ext>
            </a:extLst>
          </p:cNvPr>
          <p:cNvSpPr>
            <a:spLocks noGrp="1"/>
          </p:cNvSpPr>
          <p:nvPr>
            <p:ph type="sldNum" sz="quarter" idx="5"/>
          </p:nvPr>
        </p:nvSpPr>
        <p:spPr/>
        <p:txBody>
          <a:bodyPr/>
          <a:lstStyle/>
          <a:p>
            <a:fld id="{D46220C3-F18E-46BD-B934-049A08813499}" type="slidenum">
              <a:rPr lang="en-US" smtClean="0"/>
              <a:t>26</a:t>
            </a:fld>
            <a:endParaRPr lang="en-US"/>
          </a:p>
        </p:txBody>
      </p:sp>
    </p:spTree>
    <p:extLst>
      <p:ext uri="{BB962C8B-B14F-4D97-AF65-F5344CB8AC3E}">
        <p14:creationId xmlns:p14="http://schemas.microsoft.com/office/powerpoint/2010/main" val="4253895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220C3-F18E-46BD-B934-049A08813499}" type="slidenum">
              <a:rPr lang="en-US" smtClean="0"/>
              <a:t>27</a:t>
            </a:fld>
            <a:endParaRPr lang="en-US"/>
          </a:p>
        </p:txBody>
      </p:sp>
    </p:spTree>
    <p:extLst>
      <p:ext uri="{BB962C8B-B14F-4D97-AF65-F5344CB8AC3E}">
        <p14:creationId xmlns:p14="http://schemas.microsoft.com/office/powerpoint/2010/main" val="2170537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34808-DC47-5658-859D-078544D5CA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47C07-3FBD-DED9-BEC5-EFDD94385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128A3B-9103-EFD8-DAC5-08C1591CD9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F9D324-770C-9CFB-1A27-843E7F073980}"/>
              </a:ext>
            </a:extLst>
          </p:cNvPr>
          <p:cNvSpPr>
            <a:spLocks noGrp="1"/>
          </p:cNvSpPr>
          <p:nvPr>
            <p:ph type="sldNum" sz="quarter" idx="5"/>
          </p:nvPr>
        </p:nvSpPr>
        <p:spPr/>
        <p:txBody>
          <a:bodyPr/>
          <a:lstStyle/>
          <a:p>
            <a:fld id="{D46220C3-F18E-46BD-B934-049A08813499}" type="slidenum">
              <a:rPr lang="en-US" smtClean="0"/>
              <a:t>28</a:t>
            </a:fld>
            <a:endParaRPr lang="en-US"/>
          </a:p>
        </p:txBody>
      </p:sp>
    </p:spTree>
    <p:extLst>
      <p:ext uri="{BB962C8B-B14F-4D97-AF65-F5344CB8AC3E}">
        <p14:creationId xmlns:p14="http://schemas.microsoft.com/office/powerpoint/2010/main" val="4143116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A97F6-56E3-301C-79A8-BF1DEBC25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77FC3C-CB23-47DA-7A1A-3214E0127C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22DDE-B0E6-F47F-D722-5EDD68EBCB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3BC57B-87E7-8DF4-B5D2-CA90D5AC9FF6}"/>
              </a:ext>
            </a:extLst>
          </p:cNvPr>
          <p:cNvSpPr>
            <a:spLocks noGrp="1"/>
          </p:cNvSpPr>
          <p:nvPr>
            <p:ph type="sldNum" sz="quarter" idx="5"/>
          </p:nvPr>
        </p:nvSpPr>
        <p:spPr/>
        <p:txBody>
          <a:bodyPr/>
          <a:lstStyle/>
          <a:p>
            <a:fld id="{D46220C3-F18E-46BD-B934-049A08813499}" type="slidenum">
              <a:rPr lang="en-US" smtClean="0"/>
              <a:t>29</a:t>
            </a:fld>
            <a:endParaRPr lang="en-US"/>
          </a:p>
        </p:txBody>
      </p:sp>
    </p:spTree>
    <p:extLst>
      <p:ext uri="{BB962C8B-B14F-4D97-AF65-F5344CB8AC3E}">
        <p14:creationId xmlns:p14="http://schemas.microsoft.com/office/powerpoint/2010/main" val="193634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5FD9E-8EA7-4C5D-6897-67717DEB7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43264-F16B-079F-DFB9-E3973C8C20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B44F8-B4FC-E4ED-A60B-FF4DDBAB86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2DE6F7-F3DA-FEFD-A990-3F6192DF8054}"/>
              </a:ext>
            </a:extLst>
          </p:cNvPr>
          <p:cNvSpPr>
            <a:spLocks noGrp="1"/>
          </p:cNvSpPr>
          <p:nvPr>
            <p:ph type="sldNum" sz="quarter" idx="5"/>
          </p:nvPr>
        </p:nvSpPr>
        <p:spPr/>
        <p:txBody>
          <a:bodyPr/>
          <a:lstStyle/>
          <a:p>
            <a:fld id="{D46220C3-F18E-46BD-B934-049A08813499}" type="slidenum">
              <a:rPr lang="en-US" smtClean="0"/>
              <a:t>3</a:t>
            </a:fld>
            <a:endParaRPr lang="en-US"/>
          </a:p>
        </p:txBody>
      </p:sp>
    </p:spTree>
    <p:extLst>
      <p:ext uri="{BB962C8B-B14F-4D97-AF65-F5344CB8AC3E}">
        <p14:creationId xmlns:p14="http://schemas.microsoft.com/office/powerpoint/2010/main" val="2547935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C2224-BA9C-F37C-F415-014DDFBAF3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50085-9E6B-15E9-D9F9-2AC95C2D0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BFFF0-D3D0-9520-7249-38CDA82C7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0C3EFB-A0C9-411B-F464-DE4B0135B8A1}"/>
              </a:ext>
            </a:extLst>
          </p:cNvPr>
          <p:cNvSpPr>
            <a:spLocks noGrp="1"/>
          </p:cNvSpPr>
          <p:nvPr>
            <p:ph type="sldNum" sz="quarter" idx="5"/>
          </p:nvPr>
        </p:nvSpPr>
        <p:spPr/>
        <p:txBody>
          <a:bodyPr/>
          <a:lstStyle/>
          <a:p>
            <a:fld id="{D46220C3-F18E-46BD-B934-049A08813499}" type="slidenum">
              <a:rPr lang="en-US" smtClean="0"/>
              <a:t>30</a:t>
            </a:fld>
            <a:endParaRPr lang="en-US"/>
          </a:p>
        </p:txBody>
      </p:sp>
    </p:spTree>
    <p:extLst>
      <p:ext uri="{BB962C8B-B14F-4D97-AF65-F5344CB8AC3E}">
        <p14:creationId xmlns:p14="http://schemas.microsoft.com/office/powerpoint/2010/main" val="3190288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6F669-A186-8897-F743-192EDA2CB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F6EAE-0491-DDAF-E522-F292EDC7B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8F1DE-8B6D-69D4-D965-063F2430BD3F}"/>
              </a:ext>
            </a:extLst>
          </p:cNvPr>
          <p:cNvSpPr>
            <a:spLocks noGrp="1"/>
          </p:cNvSpPr>
          <p:nvPr>
            <p:ph type="body" idx="1"/>
          </p:nvPr>
        </p:nvSpPr>
        <p:spPr/>
        <p:txBody>
          <a:bodyPr/>
          <a:lstStyle/>
          <a:p>
            <a:r>
              <a:rPr lang="en-US" dirty="0"/>
              <a:t>Slowest buffalo effect </a:t>
            </a:r>
          </a:p>
        </p:txBody>
      </p:sp>
      <p:sp>
        <p:nvSpPr>
          <p:cNvPr id="4" name="Slide Number Placeholder 3">
            <a:extLst>
              <a:ext uri="{FF2B5EF4-FFF2-40B4-BE49-F238E27FC236}">
                <a16:creationId xmlns:a16="http://schemas.microsoft.com/office/drawing/2014/main" id="{28CBFF3B-DD9A-5547-9647-FEFF509515F3}"/>
              </a:ext>
            </a:extLst>
          </p:cNvPr>
          <p:cNvSpPr>
            <a:spLocks noGrp="1"/>
          </p:cNvSpPr>
          <p:nvPr>
            <p:ph type="sldNum" sz="quarter" idx="5"/>
          </p:nvPr>
        </p:nvSpPr>
        <p:spPr/>
        <p:txBody>
          <a:bodyPr/>
          <a:lstStyle/>
          <a:p>
            <a:fld id="{D46220C3-F18E-46BD-B934-049A08813499}" type="slidenum">
              <a:rPr lang="en-US" smtClean="0"/>
              <a:t>31</a:t>
            </a:fld>
            <a:endParaRPr lang="en-US"/>
          </a:p>
        </p:txBody>
      </p:sp>
    </p:spTree>
    <p:extLst>
      <p:ext uri="{BB962C8B-B14F-4D97-AF65-F5344CB8AC3E}">
        <p14:creationId xmlns:p14="http://schemas.microsoft.com/office/powerpoint/2010/main" val="4226421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E66E6-8DC4-037D-CF07-CBF7840C0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C169B-E039-8E7C-AFB8-B2473599AD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59EEC-3630-F75E-9873-BF5E50F4A3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01404A-4E0C-CF09-763B-5A14EB077008}"/>
              </a:ext>
            </a:extLst>
          </p:cNvPr>
          <p:cNvSpPr>
            <a:spLocks noGrp="1"/>
          </p:cNvSpPr>
          <p:nvPr>
            <p:ph type="sldNum" sz="quarter" idx="5"/>
          </p:nvPr>
        </p:nvSpPr>
        <p:spPr/>
        <p:txBody>
          <a:bodyPr/>
          <a:lstStyle/>
          <a:p>
            <a:fld id="{D46220C3-F18E-46BD-B934-049A08813499}" type="slidenum">
              <a:rPr lang="en-US" smtClean="0"/>
              <a:t>32</a:t>
            </a:fld>
            <a:endParaRPr lang="en-US"/>
          </a:p>
        </p:txBody>
      </p:sp>
    </p:spTree>
    <p:extLst>
      <p:ext uri="{BB962C8B-B14F-4D97-AF65-F5344CB8AC3E}">
        <p14:creationId xmlns:p14="http://schemas.microsoft.com/office/powerpoint/2010/main" val="4186412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57FE6-3F10-51BA-A0A7-C5402AEF0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D4A4A-CD36-E7F0-FBCF-EB3E4CC1D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E57D1-8088-4F31-9E9B-282C6266A0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FEF6A3-D010-25EB-BEFA-E38F0EB585FE}"/>
              </a:ext>
            </a:extLst>
          </p:cNvPr>
          <p:cNvSpPr>
            <a:spLocks noGrp="1"/>
          </p:cNvSpPr>
          <p:nvPr>
            <p:ph type="sldNum" sz="quarter" idx="5"/>
          </p:nvPr>
        </p:nvSpPr>
        <p:spPr/>
        <p:txBody>
          <a:bodyPr/>
          <a:lstStyle/>
          <a:p>
            <a:fld id="{D46220C3-F18E-46BD-B934-049A08813499}" type="slidenum">
              <a:rPr lang="en-US" smtClean="0"/>
              <a:t>33</a:t>
            </a:fld>
            <a:endParaRPr lang="en-US"/>
          </a:p>
        </p:txBody>
      </p:sp>
    </p:spTree>
    <p:extLst>
      <p:ext uri="{BB962C8B-B14F-4D97-AF65-F5344CB8AC3E}">
        <p14:creationId xmlns:p14="http://schemas.microsoft.com/office/powerpoint/2010/main" val="2356875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FB8E1-FB5A-0B32-F2B6-8EA8759CD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13DD8-8DA4-C9B7-9236-23B82A582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2E044F-AEC7-D739-026A-F47CED8D28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97E378-A6A3-7A88-DDE1-5AB10EA32AA7}"/>
              </a:ext>
            </a:extLst>
          </p:cNvPr>
          <p:cNvSpPr>
            <a:spLocks noGrp="1"/>
          </p:cNvSpPr>
          <p:nvPr>
            <p:ph type="sldNum" sz="quarter" idx="5"/>
          </p:nvPr>
        </p:nvSpPr>
        <p:spPr/>
        <p:txBody>
          <a:bodyPr/>
          <a:lstStyle/>
          <a:p>
            <a:fld id="{D46220C3-F18E-46BD-B934-049A08813499}" type="slidenum">
              <a:rPr lang="en-US" smtClean="0"/>
              <a:t>34</a:t>
            </a:fld>
            <a:endParaRPr lang="en-US"/>
          </a:p>
        </p:txBody>
      </p:sp>
    </p:spTree>
    <p:extLst>
      <p:ext uri="{BB962C8B-B14F-4D97-AF65-F5344CB8AC3E}">
        <p14:creationId xmlns:p14="http://schemas.microsoft.com/office/powerpoint/2010/main" val="2319805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AB16F-9EE6-EF06-A3DF-41C583F4D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2FFB9-C1C4-5916-2957-863EE33E4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DAF6BB-A499-C539-27DA-842F4B80CE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665068-214B-C63E-5871-F2B4443EA971}"/>
              </a:ext>
            </a:extLst>
          </p:cNvPr>
          <p:cNvSpPr>
            <a:spLocks noGrp="1"/>
          </p:cNvSpPr>
          <p:nvPr>
            <p:ph type="sldNum" sz="quarter" idx="5"/>
          </p:nvPr>
        </p:nvSpPr>
        <p:spPr/>
        <p:txBody>
          <a:bodyPr/>
          <a:lstStyle/>
          <a:p>
            <a:fld id="{D46220C3-F18E-46BD-B934-049A08813499}" type="slidenum">
              <a:rPr lang="en-US" smtClean="0"/>
              <a:t>35</a:t>
            </a:fld>
            <a:endParaRPr lang="en-US"/>
          </a:p>
        </p:txBody>
      </p:sp>
    </p:spTree>
    <p:extLst>
      <p:ext uri="{BB962C8B-B14F-4D97-AF65-F5344CB8AC3E}">
        <p14:creationId xmlns:p14="http://schemas.microsoft.com/office/powerpoint/2010/main" val="764577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A2A0C-18A6-14E6-D841-F191BBFAC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1F5904-08C2-8A5F-645F-AC2E2529A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931BD1-FD63-2194-BE13-075CE26ADE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996A42-EC93-EDA6-6615-D038E7A26EBE}"/>
              </a:ext>
            </a:extLst>
          </p:cNvPr>
          <p:cNvSpPr>
            <a:spLocks noGrp="1"/>
          </p:cNvSpPr>
          <p:nvPr>
            <p:ph type="sldNum" sz="quarter" idx="5"/>
          </p:nvPr>
        </p:nvSpPr>
        <p:spPr/>
        <p:txBody>
          <a:bodyPr/>
          <a:lstStyle/>
          <a:p>
            <a:fld id="{D46220C3-F18E-46BD-B934-049A08813499}" type="slidenum">
              <a:rPr lang="en-US" smtClean="0"/>
              <a:t>36</a:t>
            </a:fld>
            <a:endParaRPr lang="en-US"/>
          </a:p>
        </p:txBody>
      </p:sp>
    </p:spTree>
    <p:extLst>
      <p:ext uri="{BB962C8B-B14F-4D97-AF65-F5344CB8AC3E}">
        <p14:creationId xmlns:p14="http://schemas.microsoft.com/office/powerpoint/2010/main" val="4127911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39F5-04D6-9989-1720-F2E0798F5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5E174-93C9-2E71-D999-2AB6E69F1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5959DF-5D51-731C-974E-F850FF961D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1CA81D-3A18-ABE0-13F5-12A70D6A904D}"/>
              </a:ext>
            </a:extLst>
          </p:cNvPr>
          <p:cNvSpPr>
            <a:spLocks noGrp="1"/>
          </p:cNvSpPr>
          <p:nvPr>
            <p:ph type="sldNum" sz="quarter" idx="5"/>
          </p:nvPr>
        </p:nvSpPr>
        <p:spPr/>
        <p:txBody>
          <a:bodyPr/>
          <a:lstStyle/>
          <a:p>
            <a:fld id="{D46220C3-F18E-46BD-B934-049A08813499}" type="slidenum">
              <a:rPr lang="en-US" smtClean="0"/>
              <a:t>37</a:t>
            </a:fld>
            <a:endParaRPr lang="en-US"/>
          </a:p>
        </p:txBody>
      </p:sp>
    </p:spTree>
    <p:extLst>
      <p:ext uri="{BB962C8B-B14F-4D97-AF65-F5344CB8AC3E}">
        <p14:creationId xmlns:p14="http://schemas.microsoft.com/office/powerpoint/2010/main" val="3965671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CD50C-B99C-49A9-0D33-1A4367DA9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55706-E934-67C7-6FB1-CEDDD2D0C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1FB726-26AE-928E-3F8D-63CD335F14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E3952C-8CD5-94B8-8FB5-7F2687441FDB}"/>
              </a:ext>
            </a:extLst>
          </p:cNvPr>
          <p:cNvSpPr>
            <a:spLocks noGrp="1"/>
          </p:cNvSpPr>
          <p:nvPr>
            <p:ph type="sldNum" sz="quarter" idx="5"/>
          </p:nvPr>
        </p:nvSpPr>
        <p:spPr/>
        <p:txBody>
          <a:bodyPr/>
          <a:lstStyle/>
          <a:p>
            <a:fld id="{D46220C3-F18E-46BD-B934-049A08813499}" type="slidenum">
              <a:rPr lang="en-US" smtClean="0"/>
              <a:t>38</a:t>
            </a:fld>
            <a:endParaRPr lang="en-US"/>
          </a:p>
        </p:txBody>
      </p:sp>
    </p:spTree>
    <p:extLst>
      <p:ext uri="{BB962C8B-B14F-4D97-AF65-F5344CB8AC3E}">
        <p14:creationId xmlns:p14="http://schemas.microsoft.com/office/powerpoint/2010/main" val="236098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B530A-F845-871A-C996-53BB4DCAA7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9D711A-DF30-F830-6A81-3BE594DA0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44DC7-2EB5-DAA4-B458-C12288F4F6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E01F80-7A4C-EE59-E3B3-8A3C4DCA62D7}"/>
              </a:ext>
            </a:extLst>
          </p:cNvPr>
          <p:cNvSpPr>
            <a:spLocks noGrp="1"/>
          </p:cNvSpPr>
          <p:nvPr>
            <p:ph type="sldNum" sz="quarter" idx="5"/>
          </p:nvPr>
        </p:nvSpPr>
        <p:spPr/>
        <p:txBody>
          <a:bodyPr/>
          <a:lstStyle/>
          <a:p>
            <a:fld id="{D46220C3-F18E-46BD-B934-049A08813499}" type="slidenum">
              <a:rPr lang="en-US" smtClean="0"/>
              <a:t>4</a:t>
            </a:fld>
            <a:endParaRPr lang="en-US"/>
          </a:p>
        </p:txBody>
      </p:sp>
    </p:spTree>
    <p:extLst>
      <p:ext uri="{BB962C8B-B14F-4D97-AF65-F5344CB8AC3E}">
        <p14:creationId xmlns:p14="http://schemas.microsoft.com/office/powerpoint/2010/main" val="4287476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6220C3-F18E-46BD-B934-049A08813499}" type="slidenum">
              <a:rPr lang="en-US" smtClean="0"/>
              <a:t>5</a:t>
            </a:fld>
            <a:endParaRPr lang="en-US"/>
          </a:p>
        </p:txBody>
      </p:sp>
    </p:spTree>
    <p:extLst>
      <p:ext uri="{BB962C8B-B14F-4D97-AF65-F5344CB8AC3E}">
        <p14:creationId xmlns:p14="http://schemas.microsoft.com/office/powerpoint/2010/main" val="585766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5E119-02E2-F8AD-724A-402079B643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ED012B-2445-7D3E-543E-ABC0DF08F5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B8403-ED5A-E56C-1798-3EFF1F45F33A}"/>
              </a:ext>
            </a:extLst>
          </p:cNvPr>
          <p:cNvSpPr>
            <a:spLocks noGrp="1"/>
          </p:cNvSpPr>
          <p:nvPr>
            <p:ph type="body" idx="1"/>
          </p:nvPr>
        </p:nvSpPr>
        <p:spPr/>
        <p:txBody>
          <a:bodyPr/>
          <a:lstStyle/>
          <a:p>
            <a:r>
              <a:rPr lang="en-US" dirty="0"/>
              <a:t>I entered my AI Consideration Phase January 2024</a:t>
            </a:r>
          </a:p>
          <a:p>
            <a:r>
              <a:rPr lang="en-US" dirty="0"/>
              <a:t>KEP – May 2024</a:t>
            </a:r>
          </a:p>
          <a:p>
            <a:r>
              <a:rPr lang="en-US" dirty="0"/>
              <a:t>ASBDC – September 2024</a:t>
            </a:r>
          </a:p>
        </p:txBody>
      </p:sp>
      <p:sp>
        <p:nvSpPr>
          <p:cNvPr id="4" name="Slide Number Placeholder 3">
            <a:extLst>
              <a:ext uri="{FF2B5EF4-FFF2-40B4-BE49-F238E27FC236}">
                <a16:creationId xmlns:a16="http://schemas.microsoft.com/office/drawing/2014/main" id="{111D0A57-6429-5E9D-9CC4-4C25D3B19840}"/>
              </a:ext>
            </a:extLst>
          </p:cNvPr>
          <p:cNvSpPr>
            <a:spLocks noGrp="1"/>
          </p:cNvSpPr>
          <p:nvPr>
            <p:ph type="sldNum" sz="quarter" idx="5"/>
          </p:nvPr>
        </p:nvSpPr>
        <p:spPr/>
        <p:txBody>
          <a:bodyPr/>
          <a:lstStyle/>
          <a:p>
            <a:fld id="{D46220C3-F18E-46BD-B934-049A08813499}" type="slidenum">
              <a:rPr lang="en-US" smtClean="0"/>
              <a:t>6</a:t>
            </a:fld>
            <a:endParaRPr lang="en-US"/>
          </a:p>
        </p:txBody>
      </p:sp>
    </p:spTree>
    <p:extLst>
      <p:ext uri="{BB962C8B-B14F-4D97-AF65-F5344CB8AC3E}">
        <p14:creationId xmlns:p14="http://schemas.microsoft.com/office/powerpoint/2010/main" val="372801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54786-E997-969F-F9DF-EC106806D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ECB08-AF27-C8B9-E113-4636B861B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B4E3D-9C74-B136-9A36-328F1CB51646}"/>
              </a:ext>
            </a:extLst>
          </p:cNvPr>
          <p:cNvSpPr>
            <a:spLocks noGrp="1"/>
          </p:cNvSpPr>
          <p:nvPr>
            <p:ph type="body" idx="1"/>
          </p:nvPr>
        </p:nvSpPr>
        <p:spPr/>
        <p:txBody>
          <a:bodyPr/>
          <a:lstStyle/>
          <a:p>
            <a:r>
              <a:rPr lang="en-US" dirty="0"/>
              <a:t>I entered my AI Consideration Phase January 2024</a:t>
            </a:r>
          </a:p>
          <a:p>
            <a:r>
              <a:rPr lang="en-US" dirty="0"/>
              <a:t>KEP – May 2024</a:t>
            </a:r>
          </a:p>
          <a:p>
            <a:r>
              <a:rPr lang="en-US" dirty="0"/>
              <a:t>ASBDC – September 2024</a:t>
            </a:r>
          </a:p>
        </p:txBody>
      </p:sp>
      <p:sp>
        <p:nvSpPr>
          <p:cNvPr id="4" name="Slide Number Placeholder 3">
            <a:extLst>
              <a:ext uri="{FF2B5EF4-FFF2-40B4-BE49-F238E27FC236}">
                <a16:creationId xmlns:a16="http://schemas.microsoft.com/office/drawing/2014/main" id="{7BAB804F-D74B-FA41-3DB8-653F43381CCD}"/>
              </a:ext>
            </a:extLst>
          </p:cNvPr>
          <p:cNvSpPr>
            <a:spLocks noGrp="1"/>
          </p:cNvSpPr>
          <p:nvPr>
            <p:ph type="sldNum" sz="quarter" idx="5"/>
          </p:nvPr>
        </p:nvSpPr>
        <p:spPr/>
        <p:txBody>
          <a:bodyPr/>
          <a:lstStyle/>
          <a:p>
            <a:fld id="{D46220C3-F18E-46BD-B934-049A08813499}" type="slidenum">
              <a:rPr lang="en-US" smtClean="0"/>
              <a:t>7</a:t>
            </a:fld>
            <a:endParaRPr lang="en-US"/>
          </a:p>
        </p:txBody>
      </p:sp>
    </p:spTree>
    <p:extLst>
      <p:ext uri="{BB962C8B-B14F-4D97-AF65-F5344CB8AC3E}">
        <p14:creationId xmlns:p14="http://schemas.microsoft.com/office/powerpoint/2010/main" val="262405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97E52-409D-E515-2288-A11EFD6533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5302C-7F18-5247-B4C6-4031F146F9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083322-DAFE-64A9-A21D-C7A968AAD76F}"/>
              </a:ext>
            </a:extLst>
          </p:cNvPr>
          <p:cNvSpPr>
            <a:spLocks noGrp="1"/>
          </p:cNvSpPr>
          <p:nvPr>
            <p:ph type="body" idx="1"/>
          </p:nvPr>
        </p:nvSpPr>
        <p:spPr/>
        <p:txBody>
          <a:bodyPr/>
          <a:lstStyle/>
          <a:p>
            <a:pPr defTabSz="966612"/>
            <a:r>
              <a:rPr lang="en-US" dirty="0"/>
              <a:t>I entered my AI Consideration Phase January 2024</a:t>
            </a:r>
          </a:p>
          <a:p>
            <a:pPr defTabSz="966612"/>
            <a:r>
              <a:rPr lang="en-US" dirty="0"/>
              <a:t>From Zero-to-60: I very quickly began using ChatGPT daily </a:t>
            </a:r>
          </a:p>
        </p:txBody>
      </p:sp>
      <p:sp>
        <p:nvSpPr>
          <p:cNvPr id="4" name="Slide Number Placeholder 3">
            <a:extLst>
              <a:ext uri="{FF2B5EF4-FFF2-40B4-BE49-F238E27FC236}">
                <a16:creationId xmlns:a16="http://schemas.microsoft.com/office/drawing/2014/main" id="{C511015A-CDFF-C909-2851-E2D1BF89A866}"/>
              </a:ext>
            </a:extLst>
          </p:cNvPr>
          <p:cNvSpPr>
            <a:spLocks noGrp="1"/>
          </p:cNvSpPr>
          <p:nvPr>
            <p:ph type="sldNum" sz="quarter" idx="5"/>
          </p:nvPr>
        </p:nvSpPr>
        <p:spPr/>
        <p:txBody>
          <a:bodyPr/>
          <a:lstStyle/>
          <a:p>
            <a:fld id="{D46220C3-F18E-46BD-B934-049A08813499}" type="slidenum">
              <a:rPr lang="en-US" smtClean="0"/>
              <a:t>8</a:t>
            </a:fld>
            <a:endParaRPr lang="en-US"/>
          </a:p>
        </p:txBody>
      </p:sp>
    </p:spTree>
    <p:extLst>
      <p:ext uri="{BB962C8B-B14F-4D97-AF65-F5344CB8AC3E}">
        <p14:creationId xmlns:p14="http://schemas.microsoft.com/office/powerpoint/2010/main" val="359724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67D5F-AAFD-D75B-8336-F73CC5BAE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FCB8E-2F00-1A82-5BD8-4F884B2AF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02C60-9568-F77D-4CA1-E8DFF65EB5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A6EAFA-08DD-BC19-A2D6-908E5C0591BB}"/>
              </a:ext>
            </a:extLst>
          </p:cNvPr>
          <p:cNvSpPr>
            <a:spLocks noGrp="1"/>
          </p:cNvSpPr>
          <p:nvPr>
            <p:ph type="sldNum" sz="quarter" idx="5"/>
          </p:nvPr>
        </p:nvSpPr>
        <p:spPr/>
        <p:txBody>
          <a:bodyPr/>
          <a:lstStyle/>
          <a:p>
            <a:fld id="{D46220C3-F18E-46BD-B934-049A08813499}" type="slidenum">
              <a:rPr lang="en-US" smtClean="0"/>
              <a:t>9</a:t>
            </a:fld>
            <a:endParaRPr lang="en-US"/>
          </a:p>
        </p:txBody>
      </p:sp>
    </p:spTree>
    <p:extLst>
      <p:ext uri="{BB962C8B-B14F-4D97-AF65-F5344CB8AC3E}">
        <p14:creationId xmlns:p14="http://schemas.microsoft.com/office/powerpoint/2010/main" val="107340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ED7B-0EA5-40AF-49C5-6AA8238DDA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58B974-05CD-85F8-802D-F43EFD8660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5A83C3-A231-71B4-E0E5-83BF4CA53688}"/>
              </a:ext>
            </a:extLst>
          </p:cNvPr>
          <p:cNvSpPr>
            <a:spLocks noGrp="1"/>
          </p:cNvSpPr>
          <p:nvPr>
            <p:ph type="dt" sz="half" idx="10"/>
          </p:nvPr>
        </p:nvSpPr>
        <p:spPr/>
        <p:txBody>
          <a:bodyPr/>
          <a:lstStyle/>
          <a:p>
            <a:fld id="{3D8915C5-DC9E-4245-8FEF-053DC8D9180E}" type="datetimeFigureOut">
              <a:rPr lang="en-US" smtClean="0"/>
              <a:t>8/19/2025</a:t>
            </a:fld>
            <a:endParaRPr lang="en-US"/>
          </a:p>
        </p:txBody>
      </p:sp>
      <p:sp>
        <p:nvSpPr>
          <p:cNvPr id="5" name="Footer Placeholder 4">
            <a:extLst>
              <a:ext uri="{FF2B5EF4-FFF2-40B4-BE49-F238E27FC236}">
                <a16:creationId xmlns:a16="http://schemas.microsoft.com/office/drawing/2014/main" id="{7BB559CE-689E-4F42-1AC9-1DD193D40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47697-0FD6-628A-00A8-9C5C1848C012}"/>
              </a:ext>
            </a:extLst>
          </p:cNvPr>
          <p:cNvSpPr>
            <a:spLocks noGrp="1"/>
          </p:cNvSpPr>
          <p:nvPr>
            <p:ph type="sldNum" sz="quarter" idx="12"/>
          </p:nvPr>
        </p:nvSpPr>
        <p:spPr/>
        <p:txBody>
          <a:bodyPr/>
          <a:lstStyle/>
          <a:p>
            <a:fld id="{0EF638C5-4215-469A-B0CB-8E3C00B95A7C}" type="slidenum">
              <a:rPr lang="en-US" smtClean="0"/>
              <a:t>‹#›</a:t>
            </a:fld>
            <a:endParaRPr lang="en-US"/>
          </a:p>
        </p:txBody>
      </p:sp>
    </p:spTree>
    <p:extLst>
      <p:ext uri="{BB962C8B-B14F-4D97-AF65-F5344CB8AC3E}">
        <p14:creationId xmlns:p14="http://schemas.microsoft.com/office/powerpoint/2010/main" val="3076015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B4EE-E1CA-2542-DABF-08AC9C8A31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06F3C8-3124-A334-4D2B-9032972B76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EA03B-B4B1-A6DB-FFEA-210AB59AE392}"/>
              </a:ext>
            </a:extLst>
          </p:cNvPr>
          <p:cNvSpPr>
            <a:spLocks noGrp="1"/>
          </p:cNvSpPr>
          <p:nvPr>
            <p:ph type="dt" sz="half" idx="10"/>
          </p:nvPr>
        </p:nvSpPr>
        <p:spPr/>
        <p:txBody>
          <a:bodyPr/>
          <a:lstStyle/>
          <a:p>
            <a:fld id="{3D8915C5-DC9E-4245-8FEF-053DC8D9180E}" type="datetimeFigureOut">
              <a:rPr lang="en-US" smtClean="0"/>
              <a:t>8/19/2025</a:t>
            </a:fld>
            <a:endParaRPr lang="en-US"/>
          </a:p>
        </p:txBody>
      </p:sp>
      <p:sp>
        <p:nvSpPr>
          <p:cNvPr id="5" name="Footer Placeholder 4">
            <a:extLst>
              <a:ext uri="{FF2B5EF4-FFF2-40B4-BE49-F238E27FC236}">
                <a16:creationId xmlns:a16="http://schemas.microsoft.com/office/drawing/2014/main" id="{50626340-9F56-1165-F7DE-688D93F9A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EDA05-DEE9-E71C-1AB2-CB85D9FA3CE2}"/>
              </a:ext>
            </a:extLst>
          </p:cNvPr>
          <p:cNvSpPr>
            <a:spLocks noGrp="1"/>
          </p:cNvSpPr>
          <p:nvPr>
            <p:ph type="sldNum" sz="quarter" idx="12"/>
          </p:nvPr>
        </p:nvSpPr>
        <p:spPr/>
        <p:txBody>
          <a:bodyPr/>
          <a:lstStyle/>
          <a:p>
            <a:fld id="{0EF638C5-4215-469A-B0CB-8E3C00B95A7C}" type="slidenum">
              <a:rPr lang="en-US" smtClean="0"/>
              <a:t>‹#›</a:t>
            </a:fld>
            <a:endParaRPr lang="en-US"/>
          </a:p>
        </p:txBody>
      </p:sp>
    </p:spTree>
    <p:extLst>
      <p:ext uri="{BB962C8B-B14F-4D97-AF65-F5344CB8AC3E}">
        <p14:creationId xmlns:p14="http://schemas.microsoft.com/office/powerpoint/2010/main" val="88108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CCA8-E358-2D46-30AC-B8D549510C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D372A8-6430-A9A7-40E3-EB0242AFA7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B903E-F10A-A8D7-F704-AEE8ABD18C5C}"/>
              </a:ext>
            </a:extLst>
          </p:cNvPr>
          <p:cNvSpPr>
            <a:spLocks noGrp="1"/>
          </p:cNvSpPr>
          <p:nvPr>
            <p:ph type="dt" sz="half" idx="10"/>
          </p:nvPr>
        </p:nvSpPr>
        <p:spPr/>
        <p:txBody>
          <a:bodyPr/>
          <a:lstStyle/>
          <a:p>
            <a:fld id="{3D8915C5-DC9E-4245-8FEF-053DC8D9180E}" type="datetimeFigureOut">
              <a:rPr lang="en-US" smtClean="0"/>
              <a:t>8/19/2025</a:t>
            </a:fld>
            <a:endParaRPr lang="en-US"/>
          </a:p>
        </p:txBody>
      </p:sp>
      <p:sp>
        <p:nvSpPr>
          <p:cNvPr id="5" name="Footer Placeholder 4">
            <a:extLst>
              <a:ext uri="{FF2B5EF4-FFF2-40B4-BE49-F238E27FC236}">
                <a16:creationId xmlns:a16="http://schemas.microsoft.com/office/drawing/2014/main" id="{12619005-0735-93E0-88BC-6369A624A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8F5D5C-7E5D-3D24-7703-103AA149FACE}"/>
              </a:ext>
            </a:extLst>
          </p:cNvPr>
          <p:cNvSpPr>
            <a:spLocks noGrp="1"/>
          </p:cNvSpPr>
          <p:nvPr>
            <p:ph type="sldNum" sz="quarter" idx="12"/>
          </p:nvPr>
        </p:nvSpPr>
        <p:spPr/>
        <p:txBody>
          <a:bodyPr/>
          <a:lstStyle/>
          <a:p>
            <a:fld id="{0EF638C5-4215-469A-B0CB-8E3C00B95A7C}" type="slidenum">
              <a:rPr lang="en-US" smtClean="0"/>
              <a:t>‹#›</a:t>
            </a:fld>
            <a:endParaRPr lang="en-US"/>
          </a:p>
        </p:txBody>
      </p:sp>
    </p:spTree>
    <p:extLst>
      <p:ext uri="{BB962C8B-B14F-4D97-AF65-F5344CB8AC3E}">
        <p14:creationId xmlns:p14="http://schemas.microsoft.com/office/powerpoint/2010/main" val="263973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322D-3B8C-0036-2B0E-661B6650DD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D680F2-0EA3-4E19-8F1B-3193368B4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79222-8A20-B49F-E4EB-BA192FF69400}"/>
              </a:ext>
            </a:extLst>
          </p:cNvPr>
          <p:cNvSpPr>
            <a:spLocks noGrp="1"/>
          </p:cNvSpPr>
          <p:nvPr>
            <p:ph type="dt" sz="half" idx="10"/>
          </p:nvPr>
        </p:nvSpPr>
        <p:spPr/>
        <p:txBody>
          <a:bodyPr/>
          <a:lstStyle/>
          <a:p>
            <a:fld id="{3D8915C5-DC9E-4245-8FEF-053DC8D9180E}" type="datetimeFigureOut">
              <a:rPr lang="en-US" smtClean="0"/>
              <a:t>8/19/2025</a:t>
            </a:fld>
            <a:endParaRPr lang="en-US"/>
          </a:p>
        </p:txBody>
      </p:sp>
      <p:sp>
        <p:nvSpPr>
          <p:cNvPr id="5" name="Footer Placeholder 4">
            <a:extLst>
              <a:ext uri="{FF2B5EF4-FFF2-40B4-BE49-F238E27FC236}">
                <a16:creationId xmlns:a16="http://schemas.microsoft.com/office/drawing/2014/main" id="{6B6ECBE3-6A19-B622-2D69-D7B209C8F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6A5DD-C907-79BB-D99B-E1F5747416ED}"/>
              </a:ext>
            </a:extLst>
          </p:cNvPr>
          <p:cNvSpPr>
            <a:spLocks noGrp="1"/>
          </p:cNvSpPr>
          <p:nvPr>
            <p:ph type="sldNum" sz="quarter" idx="12"/>
          </p:nvPr>
        </p:nvSpPr>
        <p:spPr/>
        <p:txBody>
          <a:bodyPr/>
          <a:lstStyle/>
          <a:p>
            <a:fld id="{0EF638C5-4215-469A-B0CB-8E3C00B95A7C}" type="slidenum">
              <a:rPr lang="en-US" smtClean="0"/>
              <a:t>‹#›</a:t>
            </a:fld>
            <a:endParaRPr lang="en-US"/>
          </a:p>
        </p:txBody>
      </p:sp>
    </p:spTree>
    <p:extLst>
      <p:ext uri="{BB962C8B-B14F-4D97-AF65-F5344CB8AC3E}">
        <p14:creationId xmlns:p14="http://schemas.microsoft.com/office/powerpoint/2010/main" val="150540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E184-04C0-B05D-C38E-161BD05B95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60F2FA-FB1C-4013-7D12-043CC5192A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E31B83-3F6C-6891-E2D0-32E646529DC6}"/>
              </a:ext>
            </a:extLst>
          </p:cNvPr>
          <p:cNvSpPr>
            <a:spLocks noGrp="1"/>
          </p:cNvSpPr>
          <p:nvPr>
            <p:ph type="dt" sz="half" idx="10"/>
          </p:nvPr>
        </p:nvSpPr>
        <p:spPr/>
        <p:txBody>
          <a:bodyPr/>
          <a:lstStyle/>
          <a:p>
            <a:fld id="{3D8915C5-DC9E-4245-8FEF-053DC8D9180E}" type="datetimeFigureOut">
              <a:rPr lang="en-US" smtClean="0"/>
              <a:t>8/19/2025</a:t>
            </a:fld>
            <a:endParaRPr lang="en-US"/>
          </a:p>
        </p:txBody>
      </p:sp>
      <p:sp>
        <p:nvSpPr>
          <p:cNvPr id="5" name="Footer Placeholder 4">
            <a:extLst>
              <a:ext uri="{FF2B5EF4-FFF2-40B4-BE49-F238E27FC236}">
                <a16:creationId xmlns:a16="http://schemas.microsoft.com/office/drawing/2014/main" id="{B64AF2CE-7DD9-6830-2A1A-535681787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89BF8-4461-8AD8-E287-C7C988CBA1B0}"/>
              </a:ext>
            </a:extLst>
          </p:cNvPr>
          <p:cNvSpPr>
            <a:spLocks noGrp="1"/>
          </p:cNvSpPr>
          <p:nvPr>
            <p:ph type="sldNum" sz="quarter" idx="12"/>
          </p:nvPr>
        </p:nvSpPr>
        <p:spPr/>
        <p:txBody>
          <a:bodyPr/>
          <a:lstStyle/>
          <a:p>
            <a:fld id="{0EF638C5-4215-469A-B0CB-8E3C00B95A7C}" type="slidenum">
              <a:rPr lang="en-US" smtClean="0"/>
              <a:t>‹#›</a:t>
            </a:fld>
            <a:endParaRPr lang="en-US"/>
          </a:p>
        </p:txBody>
      </p:sp>
    </p:spTree>
    <p:extLst>
      <p:ext uri="{BB962C8B-B14F-4D97-AF65-F5344CB8AC3E}">
        <p14:creationId xmlns:p14="http://schemas.microsoft.com/office/powerpoint/2010/main" val="342886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7F38-6931-8970-69E6-18C3A735D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1F434F-595E-1FD2-65B2-09DBDB9FDD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310C21-82E0-82FF-EB80-F32CB6E65F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C79AE7-B166-608C-B62F-265CBC77B1C0}"/>
              </a:ext>
            </a:extLst>
          </p:cNvPr>
          <p:cNvSpPr>
            <a:spLocks noGrp="1"/>
          </p:cNvSpPr>
          <p:nvPr>
            <p:ph type="dt" sz="half" idx="10"/>
          </p:nvPr>
        </p:nvSpPr>
        <p:spPr/>
        <p:txBody>
          <a:bodyPr/>
          <a:lstStyle/>
          <a:p>
            <a:fld id="{3D8915C5-DC9E-4245-8FEF-053DC8D9180E}" type="datetimeFigureOut">
              <a:rPr lang="en-US" smtClean="0"/>
              <a:t>8/19/2025</a:t>
            </a:fld>
            <a:endParaRPr lang="en-US"/>
          </a:p>
        </p:txBody>
      </p:sp>
      <p:sp>
        <p:nvSpPr>
          <p:cNvPr id="6" name="Footer Placeholder 5">
            <a:extLst>
              <a:ext uri="{FF2B5EF4-FFF2-40B4-BE49-F238E27FC236}">
                <a16:creationId xmlns:a16="http://schemas.microsoft.com/office/drawing/2014/main" id="{7E697123-583C-CC66-7D72-DA9052DCB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B1C27C-9E6D-FAF6-4940-759A4EEC7DB2}"/>
              </a:ext>
            </a:extLst>
          </p:cNvPr>
          <p:cNvSpPr>
            <a:spLocks noGrp="1"/>
          </p:cNvSpPr>
          <p:nvPr>
            <p:ph type="sldNum" sz="quarter" idx="12"/>
          </p:nvPr>
        </p:nvSpPr>
        <p:spPr/>
        <p:txBody>
          <a:bodyPr/>
          <a:lstStyle/>
          <a:p>
            <a:fld id="{0EF638C5-4215-469A-B0CB-8E3C00B95A7C}" type="slidenum">
              <a:rPr lang="en-US" smtClean="0"/>
              <a:t>‹#›</a:t>
            </a:fld>
            <a:endParaRPr lang="en-US"/>
          </a:p>
        </p:txBody>
      </p:sp>
    </p:spTree>
    <p:extLst>
      <p:ext uri="{BB962C8B-B14F-4D97-AF65-F5344CB8AC3E}">
        <p14:creationId xmlns:p14="http://schemas.microsoft.com/office/powerpoint/2010/main" val="86766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9CD4-02C8-5326-19CD-1379802853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F3C82-D84B-6740-73B6-4F5AD36A1F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D0ABBD-D0EC-B94F-C4E3-463233740C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4A817E-2081-77BC-CAC9-D85A43CC18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1EC97C-17B8-A3B5-00C2-4F54E8D0FA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686106-35A2-4EC6-E69D-87D1BF0E011B}"/>
              </a:ext>
            </a:extLst>
          </p:cNvPr>
          <p:cNvSpPr>
            <a:spLocks noGrp="1"/>
          </p:cNvSpPr>
          <p:nvPr>
            <p:ph type="dt" sz="half" idx="10"/>
          </p:nvPr>
        </p:nvSpPr>
        <p:spPr/>
        <p:txBody>
          <a:bodyPr/>
          <a:lstStyle/>
          <a:p>
            <a:fld id="{3D8915C5-DC9E-4245-8FEF-053DC8D9180E}" type="datetimeFigureOut">
              <a:rPr lang="en-US" smtClean="0"/>
              <a:t>8/19/2025</a:t>
            </a:fld>
            <a:endParaRPr lang="en-US"/>
          </a:p>
        </p:txBody>
      </p:sp>
      <p:sp>
        <p:nvSpPr>
          <p:cNvPr id="8" name="Footer Placeholder 7">
            <a:extLst>
              <a:ext uri="{FF2B5EF4-FFF2-40B4-BE49-F238E27FC236}">
                <a16:creationId xmlns:a16="http://schemas.microsoft.com/office/drawing/2014/main" id="{DF0C6599-1D28-49E5-7A93-EA52F9D067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9040C1-A553-F3A3-4158-F03E7C7A638B}"/>
              </a:ext>
            </a:extLst>
          </p:cNvPr>
          <p:cNvSpPr>
            <a:spLocks noGrp="1"/>
          </p:cNvSpPr>
          <p:nvPr>
            <p:ph type="sldNum" sz="quarter" idx="12"/>
          </p:nvPr>
        </p:nvSpPr>
        <p:spPr/>
        <p:txBody>
          <a:bodyPr/>
          <a:lstStyle/>
          <a:p>
            <a:fld id="{0EF638C5-4215-469A-B0CB-8E3C00B95A7C}" type="slidenum">
              <a:rPr lang="en-US" smtClean="0"/>
              <a:t>‹#›</a:t>
            </a:fld>
            <a:endParaRPr lang="en-US"/>
          </a:p>
        </p:txBody>
      </p:sp>
    </p:spTree>
    <p:extLst>
      <p:ext uri="{BB962C8B-B14F-4D97-AF65-F5344CB8AC3E}">
        <p14:creationId xmlns:p14="http://schemas.microsoft.com/office/powerpoint/2010/main" val="247260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8D3BB-38EC-7514-483F-11CB2B52A1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5451BA-CE76-1449-F94F-FFB0ED49683F}"/>
              </a:ext>
            </a:extLst>
          </p:cNvPr>
          <p:cNvSpPr>
            <a:spLocks noGrp="1"/>
          </p:cNvSpPr>
          <p:nvPr>
            <p:ph type="dt" sz="half" idx="10"/>
          </p:nvPr>
        </p:nvSpPr>
        <p:spPr/>
        <p:txBody>
          <a:bodyPr/>
          <a:lstStyle/>
          <a:p>
            <a:fld id="{3D8915C5-DC9E-4245-8FEF-053DC8D9180E}" type="datetimeFigureOut">
              <a:rPr lang="en-US" smtClean="0"/>
              <a:t>8/19/2025</a:t>
            </a:fld>
            <a:endParaRPr lang="en-US"/>
          </a:p>
        </p:txBody>
      </p:sp>
      <p:sp>
        <p:nvSpPr>
          <p:cNvPr id="4" name="Footer Placeholder 3">
            <a:extLst>
              <a:ext uri="{FF2B5EF4-FFF2-40B4-BE49-F238E27FC236}">
                <a16:creationId xmlns:a16="http://schemas.microsoft.com/office/drawing/2014/main" id="{F25C5515-8A1D-73AD-E5AA-387F4EF939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C607A6-6AD6-9A1F-4E74-6094D1EC6B06}"/>
              </a:ext>
            </a:extLst>
          </p:cNvPr>
          <p:cNvSpPr>
            <a:spLocks noGrp="1"/>
          </p:cNvSpPr>
          <p:nvPr>
            <p:ph type="sldNum" sz="quarter" idx="12"/>
          </p:nvPr>
        </p:nvSpPr>
        <p:spPr/>
        <p:txBody>
          <a:bodyPr/>
          <a:lstStyle/>
          <a:p>
            <a:fld id="{0EF638C5-4215-469A-B0CB-8E3C00B95A7C}" type="slidenum">
              <a:rPr lang="en-US" smtClean="0"/>
              <a:t>‹#›</a:t>
            </a:fld>
            <a:endParaRPr lang="en-US"/>
          </a:p>
        </p:txBody>
      </p:sp>
    </p:spTree>
    <p:extLst>
      <p:ext uri="{BB962C8B-B14F-4D97-AF65-F5344CB8AC3E}">
        <p14:creationId xmlns:p14="http://schemas.microsoft.com/office/powerpoint/2010/main" val="414252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BD933-8F76-BAE3-0521-023AD42E10CD}"/>
              </a:ext>
            </a:extLst>
          </p:cNvPr>
          <p:cNvSpPr>
            <a:spLocks noGrp="1"/>
          </p:cNvSpPr>
          <p:nvPr>
            <p:ph type="dt" sz="half" idx="10"/>
          </p:nvPr>
        </p:nvSpPr>
        <p:spPr/>
        <p:txBody>
          <a:bodyPr/>
          <a:lstStyle/>
          <a:p>
            <a:fld id="{3D8915C5-DC9E-4245-8FEF-053DC8D9180E}" type="datetimeFigureOut">
              <a:rPr lang="en-US" smtClean="0"/>
              <a:t>8/19/2025</a:t>
            </a:fld>
            <a:endParaRPr lang="en-US"/>
          </a:p>
        </p:txBody>
      </p:sp>
      <p:sp>
        <p:nvSpPr>
          <p:cNvPr id="3" name="Footer Placeholder 2">
            <a:extLst>
              <a:ext uri="{FF2B5EF4-FFF2-40B4-BE49-F238E27FC236}">
                <a16:creationId xmlns:a16="http://schemas.microsoft.com/office/drawing/2014/main" id="{A799FAB5-B181-D623-3BE3-81B3252A7F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0E45EC-5521-15C3-5A3A-94D49EE19C54}"/>
              </a:ext>
            </a:extLst>
          </p:cNvPr>
          <p:cNvSpPr>
            <a:spLocks noGrp="1"/>
          </p:cNvSpPr>
          <p:nvPr>
            <p:ph type="sldNum" sz="quarter" idx="12"/>
          </p:nvPr>
        </p:nvSpPr>
        <p:spPr/>
        <p:txBody>
          <a:bodyPr/>
          <a:lstStyle/>
          <a:p>
            <a:fld id="{0EF638C5-4215-469A-B0CB-8E3C00B95A7C}" type="slidenum">
              <a:rPr lang="en-US" smtClean="0"/>
              <a:t>‹#›</a:t>
            </a:fld>
            <a:endParaRPr lang="en-US"/>
          </a:p>
        </p:txBody>
      </p:sp>
    </p:spTree>
    <p:extLst>
      <p:ext uri="{BB962C8B-B14F-4D97-AF65-F5344CB8AC3E}">
        <p14:creationId xmlns:p14="http://schemas.microsoft.com/office/powerpoint/2010/main" val="66341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5D4E8-96F0-3913-D91F-0BBB534334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8D23B2-E532-2C9B-2D39-071F09B807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B828A-D451-96F2-57EA-20C1402E3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6573E6-4AB2-B819-1121-6C396C73790A}"/>
              </a:ext>
            </a:extLst>
          </p:cNvPr>
          <p:cNvSpPr>
            <a:spLocks noGrp="1"/>
          </p:cNvSpPr>
          <p:nvPr>
            <p:ph type="dt" sz="half" idx="10"/>
          </p:nvPr>
        </p:nvSpPr>
        <p:spPr/>
        <p:txBody>
          <a:bodyPr/>
          <a:lstStyle/>
          <a:p>
            <a:fld id="{3D8915C5-DC9E-4245-8FEF-053DC8D9180E}" type="datetimeFigureOut">
              <a:rPr lang="en-US" smtClean="0"/>
              <a:t>8/19/2025</a:t>
            </a:fld>
            <a:endParaRPr lang="en-US"/>
          </a:p>
        </p:txBody>
      </p:sp>
      <p:sp>
        <p:nvSpPr>
          <p:cNvPr id="6" name="Footer Placeholder 5">
            <a:extLst>
              <a:ext uri="{FF2B5EF4-FFF2-40B4-BE49-F238E27FC236}">
                <a16:creationId xmlns:a16="http://schemas.microsoft.com/office/drawing/2014/main" id="{5C6746F6-6349-7778-39FC-D4CE8FBCD0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7F84BE-0A31-32F2-8C82-1FD4ECB2CD39}"/>
              </a:ext>
            </a:extLst>
          </p:cNvPr>
          <p:cNvSpPr>
            <a:spLocks noGrp="1"/>
          </p:cNvSpPr>
          <p:nvPr>
            <p:ph type="sldNum" sz="quarter" idx="12"/>
          </p:nvPr>
        </p:nvSpPr>
        <p:spPr/>
        <p:txBody>
          <a:bodyPr/>
          <a:lstStyle/>
          <a:p>
            <a:fld id="{0EF638C5-4215-469A-B0CB-8E3C00B95A7C}" type="slidenum">
              <a:rPr lang="en-US" smtClean="0"/>
              <a:t>‹#›</a:t>
            </a:fld>
            <a:endParaRPr lang="en-US"/>
          </a:p>
        </p:txBody>
      </p:sp>
    </p:spTree>
    <p:extLst>
      <p:ext uri="{BB962C8B-B14F-4D97-AF65-F5344CB8AC3E}">
        <p14:creationId xmlns:p14="http://schemas.microsoft.com/office/powerpoint/2010/main" val="233808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0A6D7-98E7-8DD2-02AF-163653E7FF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B05933-EB6A-59A0-9257-AC84C555E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C92244-30CE-1699-51A6-2F0EB1607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C7E27-E86A-2F10-AB71-FBD046AA3EBF}"/>
              </a:ext>
            </a:extLst>
          </p:cNvPr>
          <p:cNvSpPr>
            <a:spLocks noGrp="1"/>
          </p:cNvSpPr>
          <p:nvPr>
            <p:ph type="dt" sz="half" idx="10"/>
          </p:nvPr>
        </p:nvSpPr>
        <p:spPr/>
        <p:txBody>
          <a:bodyPr/>
          <a:lstStyle/>
          <a:p>
            <a:fld id="{3D8915C5-DC9E-4245-8FEF-053DC8D9180E}" type="datetimeFigureOut">
              <a:rPr lang="en-US" smtClean="0"/>
              <a:t>8/19/2025</a:t>
            </a:fld>
            <a:endParaRPr lang="en-US"/>
          </a:p>
        </p:txBody>
      </p:sp>
      <p:sp>
        <p:nvSpPr>
          <p:cNvPr id="6" name="Footer Placeholder 5">
            <a:extLst>
              <a:ext uri="{FF2B5EF4-FFF2-40B4-BE49-F238E27FC236}">
                <a16:creationId xmlns:a16="http://schemas.microsoft.com/office/drawing/2014/main" id="{75ABFC21-C820-A5B8-A27A-C9F81FB79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A3387-432C-DB3E-DA5F-01FBEFBEB413}"/>
              </a:ext>
            </a:extLst>
          </p:cNvPr>
          <p:cNvSpPr>
            <a:spLocks noGrp="1"/>
          </p:cNvSpPr>
          <p:nvPr>
            <p:ph type="sldNum" sz="quarter" idx="12"/>
          </p:nvPr>
        </p:nvSpPr>
        <p:spPr/>
        <p:txBody>
          <a:bodyPr/>
          <a:lstStyle/>
          <a:p>
            <a:fld id="{0EF638C5-4215-469A-B0CB-8E3C00B95A7C}" type="slidenum">
              <a:rPr lang="en-US" smtClean="0"/>
              <a:t>‹#›</a:t>
            </a:fld>
            <a:endParaRPr lang="en-US"/>
          </a:p>
        </p:txBody>
      </p:sp>
    </p:spTree>
    <p:extLst>
      <p:ext uri="{BB962C8B-B14F-4D97-AF65-F5344CB8AC3E}">
        <p14:creationId xmlns:p14="http://schemas.microsoft.com/office/powerpoint/2010/main" val="22661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9D8D97-63A4-6DE2-E333-355103C2AA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F8CB32-AC69-FD1D-3143-31AF1DBC5B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8FB52-EF45-0A5F-33C1-CD7807EAD0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8915C5-DC9E-4245-8FEF-053DC8D9180E}" type="datetimeFigureOut">
              <a:rPr lang="en-US" smtClean="0"/>
              <a:t>8/19/2025</a:t>
            </a:fld>
            <a:endParaRPr lang="en-US"/>
          </a:p>
        </p:txBody>
      </p:sp>
      <p:sp>
        <p:nvSpPr>
          <p:cNvPr id="5" name="Footer Placeholder 4">
            <a:extLst>
              <a:ext uri="{FF2B5EF4-FFF2-40B4-BE49-F238E27FC236}">
                <a16:creationId xmlns:a16="http://schemas.microsoft.com/office/drawing/2014/main" id="{82D90229-D982-9F86-F1CF-14EE505591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16DB9F-D274-C36B-12F4-6CCF4F61AB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F638C5-4215-469A-B0CB-8E3C00B95A7C}" type="slidenum">
              <a:rPr lang="en-US" smtClean="0"/>
              <a:t>‹#›</a:t>
            </a:fld>
            <a:endParaRPr lang="en-US"/>
          </a:p>
        </p:txBody>
      </p:sp>
    </p:spTree>
    <p:extLst>
      <p:ext uri="{BB962C8B-B14F-4D97-AF65-F5344CB8AC3E}">
        <p14:creationId xmlns:p14="http://schemas.microsoft.com/office/powerpoint/2010/main" val="4131045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2E502-B9E3-8F54-26DA-074F18E4E14C}"/>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840F006C-D4D1-E98A-2377-4D6BFF0E5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2" name="Title 1">
            <a:extLst>
              <a:ext uri="{FF2B5EF4-FFF2-40B4-BE49-F238E27FC236}">
                <a16:creationId xmlns:a16="http://schemas.microsoft.com/office/drawing/2014/main" id="{E17AF489-E82D-1DB5-7652-D7BF1103ADFD}"/>
              </a:ext>
            </a:extLst>
          </p:cNvPr>
          <p:cNvSpPr>
            <a:spLocks noGrp="1"/>
          </p:cNvSpPr>
          <p:nvPr>
            <p:ph type="ctrTitle"/>
          </p:nvPr>
        </p:nvSpPr>
        <p:spPr>
          <a:xfrm>
            <a:off x="1524000" y="570649"/>
            <a:ext cx="9144000" cy="2387600"/>
          </a:xfrm>
        </p:spPr>
        <p:txBody>
          <a:bodyPr>
            <a:normAutofit/>
          </a:bodyPr>
          <a:lstStyle/>
          <a:p>
            <a:r>
              <a:rPr lang="en-US" sz="13800" b="1" dirty="0"/>
              <a:t>10[C]hats</a:t>
            </a:r>
          </a:p>
        </p:txBody>
      </p:sp>
      <p:sp>
        <p:nvSpPr>
          <p:cNvPr id="6" name="Subtitle 5">
            <a:extLst>
              <a:ext uri="{FF2B5EF4-FFF2-40B4-BE49-F238E27FC236}">
                <a16:creationId xmlns:a16="http://schemas.microsoft.com/office/drawing/2014/main" id="{581158CC-B0E5-B58A-1999-44573835198B}"/>
              </a:ext>
            </a:extLst>
          </p:cNvPr>
          <p:cNvSpPr>
            <a:spLocks noGrp="1"/>
          </p:cNvSpPr>
          <p:nvPr>
            <p:ph type="subTitle" idx="1"/>
          </p:nvPr>
        </p:nvSpPr>
        <p:spPr>
          <a:xfrm>
            <a:off x="1524000" y="3050324"/>
            <a:ext cx="9144000" cy="1655762"/>
          </a:xfrm>
        </p:spPr>
        <p:txBody>
          <a:bodyPr>
            <a:normAutofit/>
          </a:bodyPr>
          <a:lstStyle/>
          <a:p>
            <a:r>
              <a:rPr lang="en-US" sz="4800" i="1" dirty="0">
                <a:solidFill>
                  <a:schemeClr val="tx1">
                    <a:lumMod val="75000"/>
                    <a:lumOff val="25000"/>
                  </a:schemeClr>
                </a:solidFill>
              </a:rPr>
              <a:t>AI Training that Works for SBDCs</a:t>
            </a:r>
          </a:p>
        </p:txBody>
      </p:sp>
      <p:grpSp>
        <p:nvGrpSpPr>
          <p:cNvPr id="11" name="Group 10">
            <a:extLst>
              <a:ext uri="{FF2B5EF4-FFF2-40B4-BE49-F238E27FC236}">
                <a16:creationId xmlns:a16="http://schemas.microsoft.com/office/drawing/2014/main" id="{9BF3036D-0B0D-72BE-8D49-8D7ABB70B0C3}"/>
              </a:ext>
            </a:extLst>
          </p:cNvPr>
          <p:cNvGrpSpPr/>
          <p:nvPr/>
        </p:nvGrpSpPr>
        <p:grpSpPr>
          <a:xfrm>
            <a:off x="2685924" y="4500516"/>
            <a:ext cx="6820151" cy="1786835"/>
            <a:chOff x="3000124" y="4542130"/>
            <a:chExt cx="6820151" cy="1786835"/>
          </a:xfrm>
        </p:grpSpPr>
        <p:pic>
          <p:nvPicPr>
            <p:cNvPr id="12" name="Picture 11" descr="A person with glasses smiling&#10;&#10;AI-generated content may be incorrect.">
              <a:extLst>
                <a:ext uri="{FF2B5EF4-FFF2-40B4-BE49-F238E27FC236}">
                  <a16:creationId xmlns:a16="http://schemas.microsoft.com/office/drawing/2014/main" id="{6D1E4A88-4DFA-BE85-2C78-9E960E50E6E7}"/>
                </a:ext>
              </a:extLst>
            </p:cNvPr>
            <p:cNvPicPr>
              <a:picLocks noChangeAspect="1"/>
            </p:cNvPicPr>
            <p:nvPr/>
          </p:nvPicPr>
          <p:blipFill>
            <a:blip r:embed="rId4">
              <a:extLst>
                <a:ext uri="{28A0092B-C50C-407E-A947-70E740481C1C}">
                  <a14:useLocalDpi xmlns:a14="http://schemas.microsoft.com/office/drawing/2010/main" val="0"/>
                </a:ext>
              </a:extLst>
            </a:blip>
            <a:srcRect l="-6" t="11529" r="6" b="21803"/>
            <a:stretch>
              <a:fillRect/>
            </a:stretch>
          </p:blipFill>
          <p:spPr>
            <a:xfrm>
              <a:off x="3000124" y="4629149"/>
              <a:ext cx="1543051" cy="1543051"/>
            </a:xfrm>
            <a:prstGeom prst="ellipse">
              <a:avLst/>
            </a:prstGeom>
          </p:spPr>
        </p:pic>
        <p:sp>
          <p:nvSpPr>
            <p:cNvPr id="13" name="Subtitle 5">
              <a:extLst>
                <a:ext uri="{FF2B5EF4-FFF2-40B4-BE49-F238E27FC236}">
                  <a16:creationId xmlns:a16="http://schemas.microsoft.com/office/drawing/2014/main" id="{B2664CAC-95F7-73B9-838F-EED7CE2CD873}"/>
                </a:ext>
              </a:extLst>
            </p:cNvPr>
            <p:cNvSpPr txBox="1">
              <a:spLocks/>
            </p:cNvSpPr>
            <p:nvPr/>
          </p:nvSpPr>
          <p:spPr>
            <a:xfrm>
              <a:off x="4695324" y="4542130"/>
              <a:ext cx="5124951" cy="178683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t>Ian Carlstrom</a:t>
              </a:r>
            </a:p>
            <a:p>
              <a:pPr algn="l"/>
              <a:r>
                <a:rPr lang="en-US" sz="2000" b="1" dirty="0">
                  <a:solidFill>
                    <a:schemeClr val="tx1">
                      <a:lumMod val="75000"/>
                      <a:lumOff val="25000"/>
                    </a:schemeClr>
                  </a:solidFill>
                </a:rPr>
                <a:t>West Central Minnesota SBDC</a:t>
              </a:r>
            </a:p>
            <a:p>
              <a:pPr algn="l"/>
              <a:r>
                <a:rPr lang="en-US" sz="2200" i="1" dirty="0">
                  <a:solidFill>
                    <a:schemeClr val="tx1">
                      <a:lumMod val="75000"/>
                      <a:lumOff val="25000"/>
                    </a:schemeClr>
                  </a:solidFill>
                </a:rPr>
                <a:t>Ian.Carlstrom@Minnesota.edu</a:t>
              </a:r>
            </a:p>
          </p:txBody>
        </p:sp>
      </p:grpSp>
    </p:spTree>
    <p:extLst>
      <p:ext uri="{BB962C8B-B14F-4D97-AF65-F5344CB8AC3E}">
        <p14:creationId xmlns:p14="http://schemas.microsoft.com/office/powerpoint/2010/main" val="2799240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FF8FC-6DFC-2DF8-9971-EDE9140D1C2A}"/>
            </a:ext>
          </a:extLst>
        </p:cNvPr>
        <p:cNvGrpSpPr/>
        <p:nvPr/>
      </p:nvGrpSpPr>
      <p:grpSpPr>
        <a:xfrm>
          <a:off x="0" y="0"/>
          <a:ext cx="0" cy="0"/>
          <a:chOff x="0" y="0"/>
          <a:chExt cx="0" cy="0"/>
        </a:xfrm>
      </p:grpSpPr>
      <p:pic>
        <p:nvPicPr>
          <p:cNvPr id="2" name="Content Placeholder 4" descr="A white background with many hats&#10;&#10;AI-generated content may be incorrect.">
            <a:extLst>
              <a:ext uri="{FF2B5EF4-FFF2-40B4-BE49-F238E27FC236}">
                <a16:creationId xmlns:a16="http://schemas.microsoft.com/office/drawing/2014/main" id="{AB072CB9-7EF1-B5B5-FE4F-67E72548E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C4016F10-A53B-C2EF-7750-572B8FBB6053}"/>
              </a:ext>
            </a:extLst>
          </p:cNvPr>
          <p:cNvSpPr>
            <a:spLocks noGrp="1"/>
          </p:cNvSpPr>
          <p:nvPr>
            <p:ph type="title"/>
          </p:nvPr>
        </p:nvSpPr>
        <p:spPr>
          <a:xfrm>
            <a:off x="2506662" y="1"/>
            <a:ext cx="8848725" cy="923924"/>
          </a:xfrm>
        </p:spPr>
        <p:txBody>
          <a:bodyPr>
            <a:normAutofit/>
          </a:bodyPr>
          <a:lstStyle/>
          <a:p>
            <a:r>
              <a:rPr lang="en-US" sz="3600" b="1" dirty="0"/>
              <a:t>AI Awareness &amp; Discovery Journey</a:t>
            </a:r>
          </a:p>
        </p:txBody>
      </p:sp>
      <p:sp>
        <p:nvSpPr>
          <p:cNvPr id="9" name="Text Placeholder 8">
            <a:extLst>
              <a:ext uri="{FF2B5EF4-FFF2-40B4-BE49-F238E27FC236}">
                <a16:creationId xmlns:a16="http://schemas.microsoft.com/office/drawing/2014/main" id="{DFDD0DDB-CBC7-9F91-F0ED-A0FAEA15DCF4}"/>
              </a:ext>
            </a:extLst>
          </p:cNvPr>
          <p:cNvSpPr>
            <a:spLocks noGrp="1"/>
          </p:cNvSpPr>
          <p:nvPr>
            <p:ph type="body" idx="1"/>
          </p:nvPr>
        </p:nvSpPr>
        <p:spPr>
          <a:xfrm>
            <a:off x="563564" y="2166938"/>
            <a:ext cx="5256212" cy="823912"/>
          </a:xfrm>
        </p:spPr>
        <p:txBody>
          <a:bodyPr anchor="ctr"/>
          <a:lstStyle/>
          <a:p>
            <a:pPr algn="r">
              <a:spcBef>
                <a:spcPts val="0"/>
              </a:spcBef>
            </a:pPr>
            <a:r>
              <a:rPr lang="en-US" u="sng" dirty="0">
                <a:solidFill>
                  <a:srgbClr val="002060"/>
                </a:solidFill>
              </a:rPr>
              <a:t>Phase of AI Readiness</a:t>
            </a:r>
          </a:p>
        </p:txBody>
      </p:sp>
      <p:sp>
        <p:nvSpPr>
          <p:cNvPr id="10" name="Text Placeholder 9">
            <a:extLst>
              <a:ext uri="{FF2B5EF4-FFF2-40B4-BE49-F238E27FC236}">
                <a16:creationId xmlns:a16="http://schemas.microsoft.com/office/drawing/2014/main" id="{C34C1389-9124-7239-6670-A7670FF28996}"/>
              </a:ext>
            </a:extLst>
          </p:cNvPr>
          <p:cNvSpPr>
            <a:spLocks noGrp="1"/>
          </p:cNvSpPr>
          <p:nvPr>
            <p:ph type="body" sz="quarter" idx="3"/>
          </p:nvPr>
        </p:nvSpPr>
        <p:spPr>
          <a:xfrm>
            <a:off x="6838948" y="2166938"/>
            <a:ext cx="5068889" cy="823912"/>
          </a:xfrm>
        </p:spPr>
        <p:txBody>
          <a:bodyPr anchor="ctr"/>
          <a:lstStyle/>
          <a:p>
            <a:r>
              <a:rPr lang="en-US" u="sng" dirty="0">
                <a:solidFill>
                  <a:srgbClr val="002060"/>
                </a:solidFill>
              </a:rPr>
              <a:t>SBDC Training Offering</a:t>
            </a:r>
          </a:p>
        </p:txBody>
      </p:sp>
      <p:sp>
        <p:nvSpPr>
          <p:cNvPr id="7" name="Content Placeholder 6">
            <a:extLst>
              <a:ext uri="{FF2B5EF4-FFF2-40B4-BE49-F238E27FC236}">
                <a16:creationId xmlns:a16="http://schemas.microsoft.com/office/drawing/2014/main" id="{98CD7A5A-5FA8-7E7F-59B3-EA04515CDFC7}"/>
              </a:ext>
            </a:extLst>
          </p:cNvPr>
          <p:cNvSpPr>
            <a:spLocks noGrp="1"/>
          </p:cNvSpPr>
          <p:nvPr>
            <p:ph sz="quarter" idx="4"/>
          </p:nvPr>
        </p:nvSpPr>
        <p:spPr>
          <a:xfrm>
            <a:off x="6838950" y="3038475"/>
            <a:ext cx="5068888" cy="3987800"/>
          </a:xfrm>
        </p:spPr>
        <p:txBody>
          <a:bodyPr>
            <a:normAutofit fontScale="77500" lnSpcReduction="20000"/>
          </a:bodyPr>
          <a:lstStyle/>
          <a:p>
            <a:r>
              <a:rPr lang="en-US" sz="2600" b="1" dirty="0"/>
              <a:t>AI Resource Lab </a:t>
            </a:r>
            <a:r>
              <a:rPr lang="en-US" sz="2600" dirty="0"/>
              <a:t>: </a:t>
            </a:r>
          </a:p>
          <a:p>
            <a:pPr marL="457200" lvl="1" indent="0" algn="r">
              <a:spcBef>
                <a:spcPts val="1200"/>
              </a:spcBef>
              <a:buNone/>
            </a:pPr>
            <a:r>
              <a:rPr lang="en-US" sz="2600" i="1" dirty="0"/>
              <a:t>Online, on-demand AI resources &amp; training</a:t>
            </a:r>
          </a:p>
          <a:p>
            <a:pPr>
              <a:spcBef>
                <a:spcPts val="1200"/>
              </a:spcBef>
            </a:pPr>
            <a:r>
              <a:rPr lang="en-US" sz="2600" b="1" dirty="0">
                <a:solidFill>
                  <a:schemeClr val="bg2"/>
                </a:solidFill>
              </a:rPr>
              <a:t>Exploring AI for Business: </a:t>
            </a:r>
          </a:p>
          <a:p>
            <a:pPr marL="457200" lvl="1" indent="0" algn="r">
              <a:spcBef>
                <a:spcPts val="1200"/>
              </a:spcBef>
              <a:buNone/>
            </a:pPr>
            <a:r>
              <a:rPr lang="en-US" sz="2600" i="1" dirty="0">
                <a:solidFill>
                  <a:schemeClr val="bg2"/>
                </a:solidFill>
              </a:rPr>
              <a:t>In-person focus groups, live demos and Q&amp;A</a:t>
            </a:r>
          </a:p>
          <a:p>
            <a:pPr>
              <a:spcBef>
                <a:spcPts val="1200"/>
              </a:spcBef>
            </a:pPr>
            <a:r>
              <a:rPr lang="en-US" sz="2600" b="1" dirty="0">
                <a:solidFill>
                  <a:schemeClr val="bg2"/>
                </a:solidFill>
              </a:rPr>
              <a:t>10[C]hats AI Con: </a:t>
            </a:r>
          </a:p>
          <a:p>
            <a:pPr marL="457200" lvl="1" indent="0" algn="r">
              <a:spcBef>
                <a:spcPts val="1200"/>
              </a:spcBef>
              <a:buNone/>
            </a:pPr>
            <a:r>
              <a:rPr lang="en-US" sz="2600" i="1" dirty="0">
                <a:solidFill>
                  <a:schemeClr val="bg2"/>
                </a:solidFill>
              </a:rPr>
              <a:t>Full-day, hands-on AI conference with facilitated build sessions</a:t>
            </a:r>
          </a:p>
          <a:p>
            <a:pPr>
              <a:spcBef>
                <a:spcPts val="1200"/>
              </a:spcBef>
            </a:pPr>
            <a:r>
              <a:rPr lang="en-US" sz="2600" b="1" dirty="0">
                <a:solidFill>
                  <a:schemeClr val="bg2"/>
                </a:solidFill>
              </a:rPr>
              <a:t>Customized Training: </a:t>
            </a:r>
          </a:p>
          <a:p>
            <a:pPr marL="457200" lvl="1" indent="0" algn="r">
              <a:spcBef>
                <a:spcPts val="1200"/>
              </a:spcBef>
              <a:buNone/>
            </a:pPr>
            <a:r>
              <a:rPr lang="en-US" sz="2600" i="1" dirty="0">
                <a:solidFill>
                  <a:schemeClr val="bg2"/>
                </a:solidFill>
              </a:rPr>
              <a:t>On-site, tailored AI training built for individual teams</a:t>
            </a:r>
          </a:p>
        </p:txBody>
      </p:sp>
      <p:sp>
        <p:nvSpPr>
          <p:cNvPr id="16" name="Arrow: Right 15">
            <a:extLst>
              <a:ext uri="{FF2B5EF4-FFF2-40B4-BE49-F238E27FC236}">
                <a16:creationId xmlns:a16="http://schemas.microsoft.com/office/drawing/2014/main" id="{FA6D170C-2A22-AA15-A12A-54DB9EBD3B09}"/>
              </a:ext>
            </a:extLst>
          </p:cNvPr>
          <p:cNvSpPr/>
          <p:nvPr/>
        </p:nvSpPr>
        <p:spPr>
          <a:xfrm>
            <a:off x="981870" y="2905123"/>
            <a:ext cx="5303520" cy="501653"/>
          </a:xfrm>
          <a:prstGeom prst="rightArrow">
            <a:avLst>
              <a:gd name="adj1" fmla="val 66000"/>
              <a:gd name="adj2" fmla="val 68667"/>
            </a:avLst>
          </a:prstGeom>
          <a:gradFill flip="none" rotWithShape="1">
            <a:gsLst>
              <a:gs pos="0">
                <a:schemeClr val="bg1"/>
              </a:gs>
              <a:gs pos="89000">
                <a:schemeClr val="accent1">
                  <a:lumMod val="5000"/>
                  <a:lumOff val="95000"/>
                  <a:alpha val="80000"/>
                </a:schemeClr>
              </a:gs>
              <a:gs pos="100000">
                <a:srgbClr val="04244A">
                  <a:lumMod val="87000"/>
                  <a:lumOff val="13000"/>
                  <a:alpha val="8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C42C999E-3C19-7E4D-88A7-BD8947CBDC17}"/>
              </a:ext>
            </a:extLst>
          </p:cNvPr>
          <p:cNvSpPr/>
          <p:nvPr/>
        </p:nvSpPr>
        <p:spPr>
          <a:xfrm>
            <a:off x="981870" y="3848098"/>
            <a:ext cx="5303520" cy="501653"/>
          </a:xfrm>
          <a:prstGeom prst="rightArrow">
            <a:avLst>
              <a:gd name="adj1" fmla="val 66000"/>
              <a:gd name="adj2" fmla="val 68667"/>
            </a:avLst>
          </a:prstGeom>
          <a:gradFill flip="none" rotWithShape="1">
            <a:gsLst>
              <a:gs pos="0">
                <a:schemeClr val="bg1">
                  <a:alpha val="10000"/>
                </a:schemeClr>
              </a:gs>
              <a:gs pos="89000">
                <a:schemeClr val="accent1">
                  <a:lumMod val="5000"/>
                  <a:lumOff val="95000"/>
                  <a:alpha val="10000"/>
                </a:schemeClr>
              </a:gs>
              <a:gs pos="100000">
                <a:srgbClr val="04244A">
                  <a:lumMod val="87000"/>
                  <a:lumOff val="13000"/>
                  <a:alpha val="1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FA876DAF-23E6-B405-15B7-D36A15E9387A}"/>
              </a:ext>
            </a:extLst>
          </p:cNvPr>
          <p:cNvSpPr/>
          <p:nvPr/>
        </p:nvSpPr>
        <p:spPr>
          <a:xfrm>
            <a:off x="981870" y="4791073"/>
            <a:ext cx="5303520" cy="501653"/>
          </a:xfrm>
          <a:prstGeom prst="rightArrow">
            <a:avLst>
              <a:gd name="adj1" fmla="val 66000"/>
              <a:gd name="adj2" fmla="val 68667"/>
            </a:avLst>
          </a:prstGeom>
          <a:gradFill flip="none" rotWithShape="1">
            <a:gsLst>
              <a:gs pos="0">
                <a:schemeClr val="bg1">
                  <a:alpha val="10000"/>
                </a:schemeClr>
              </a:gs>
              <a:gs pos="89000">
                <a:schemeClr val="accent1">
                  <a:lumMod val="5000"/>
                  <a:lumOff val="95000"/>
                  <a:alpha val="10000"/>
                </a:schemeClr>
              </a:gs>
              <a:gs pos="100000">
                <a:srgbClr val="04244A">
                  <a:lumMod val="87000"/>
                  <a:lumOff val="13000"/>
                  <a:alpha val="1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D1F8F909-7125-1EB6-E792-5BA189AD2405}"/>
              </a:ext>
            </a:extLst>
          </p:cNvPr>
          <p:cNvSpPr/>
          <p:nvPr/>
        </p:nvSpPr>
        <p:spPr>
          <a:xfrm>
            <a:off x="981870" y="5734048"/>
            <a:ext cx="5303520" cy="501653"/>
          </a:xfrm>
          <a:prstGeom prst="rightArrow">
            <a:avLst>
              <a:gd name="adj1" fmla="val 66000"/>
              <a:gd name="adj2" fmla="val 68667"/>
            </a:avLst>
          </a:prstGeom>
          <a:gradFill flip="none" rotWithShape="1">
            <a:gsLst>
              <a:gs pos="0">
                <a:schemeClr val="bg1">
                  <a:alpha val="10000"/>
                </a:schemeClr>
              </a:gs>
              <a:gs pos="89000">
                <a:schemeClr val="accent1">
                  <a:lumMod val="5000"/>
                  <a:lumOff val="95000"/>
                  <a:alpha val="10000"/>
                </a:schemeClr>
              </a:gs>
              <a:gs pos="100000">
                <a:srgbClr val="04244A">
                  <a:lumMod val="87000"/>
                  <a:lumOff val="13000"/>
                  <a:alpha val="1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6193E03C-74EE-972F-164C-AB9BADD9C42A}"/>
              </a:ext>
            </a:extLst>
          </p:cNvPr>
          <p:cNvSpPr>
            <a:spLocks noGrp="1"/>
          </p:cNvSpPr>
          <p:nvPr>
            <p:ph sz="half" idx="2"/>
          </p:nvPr>
        </p:nvSpPr>
        <p:spPr>
          <a:xfrm>
            <a:off x="563563" y="3038474"/>
            <a:ext cx="5256213" cy="3987795"/>
          </a:xfrm>
        </p:spPr>
        <p:txBody>
          <a:bodyPr>
            <a:normAutofit fontScale="77500" lnSpcReduction="20000"/>
          </a:bodyPr>
          <a:lstStyle/>
          <a:p>
            <a:pPr marL="365760" indent="-365760">
              <a:buFont typeface="+mj-lt"/>
              <a:buAutoNum type="arabicPeriod"/>
            </a:pPr>
            <a:r>
              <a:rPr lang="en-US" sz="2600" b="1" dirty="0"/>
              <a:t>Awareness</a:t>
            </a:r>
            <a:r>
              <a:rPr lang="en-US" sz="2600" dirty="0"/>
              <a:t>: 	</a:t>
            </a:r>
          </a:p>
          <a:p>
            <a:pPr marL="457200" lvl="1" indent="0" algn="r">
              <a:spcBef>
                <a:spcPts val="1200"/>
              </a:spcBef>
              <a:buNone/>
            </a:pPr>
            <a:r>
              <a:rPr lang="en-US" sz="2600" i="1" dirty="0"/>
              <a:t>"I’ve Heard About AI, But I Have No Idea Where to Start."</a:t>
            </a:r>
          </a:p>
          <a:p>
            <a:pPr marL="365760" indent="-365760">
              <a:spcBef>
                <a:spcPts val="1200"/>
              </a:spcBef>
              <a:buFont typeface="+mj-lt"/>
              <a:buAutoNum type="arabicPeriod"/>
            </a:pPr>
            <a:r>
              <a:rPr lang="en-US" sz="2600" b="1" dirty="0">
                <a:solidFill>
                  <a:schemeClr val="bg2"/>
                </a:solidFill>
              </a:rPr>
              <a:t>Consideration: 	</a:t>
            </a:r>
          </a:p>
          <a:p>
            <a:pPr marL="457200" lvl="1" indent="0" algn="r">
              <a:spcBef>
                <a:spcPts val="1200"/>
              </a:spcBef>
              <a:buNone/>
            </a:pPr>
            <a:r>
              <a:rPr lang="en-US" sz="2600" i="1" dirty="0">
                <a:solidFill>
                  <a:schemeClr val="bg2"/>
                </a:solidFill>
              </a:rPr>
              <a:t>"I’m Curious About AI, But I Don’t Know Which Tool to Pick."</a:t>
            </a:r>
          </a:p>
          <a:p>
            <a:pPr marL="365760" indent="-365760">
              <a:spcBef>
                <a:spcPts val="1200"/>
              </a:spcBef>
              <a:buFont typeface="+mj-lt"/>
              <a:buAutoNum type="arabicPeriod"/>
            </a:pPr>
            <a:r>
              <a:rPr lang="en-US" sz="2600" b="1" dirty="0">
                <a:solidFill>
                  <a:schemeClr val="bg2"/>
                </a:solidFill>
              </a:rPr>
              <a:t>Adoption: 		</a:t>
            </a:r>
          </a:p>
          <a:p>
            <a:pPr marL="457200" lvl="1" indent="0" algn="r">
              <a:spcBef>
                <a:spcPts val="1200"/>
              </a:spcBef>
              <a:buNone/>
            </a:pPr>
            <a:r>
              <a:rPr lang="en-US" sz="2600" i="1" dirty="0">
                <a:solidFill>
                  <a:schemeClr val="bg2"/>
                </a:solidFill>
              </a:rPr>
              <a:t>"AI Is Helping My Business, But It’s Not Fully Integrated Yet."</a:t>
            </a:r>
          </a:p>
          <a:p>
            <a:pPr marL="365760" indent="-365760">
              <a:spcBef>
                <a:spcPts val="1200"/>
              </a:spcBef>
              <a:buFont typeface="+mj-lt"/>
              <a:buAutoNum type="arabicPeriod"/>
            </a:pPr>
            <a:r>
              <a:rPr lang="en-US" sz="2600" b="1" dirty="0">
                <a:solidFill>
                  <a:schemeClr val="bg2"/>
                </a:solidFill>
              </a:rPr>
              <a:t>Integration: 	</a:t>
            </a:r>
          </a:p>
          <a:p>
            <a:pPr marL="457200" lvl="1" indent="0" algn="r">
              <a:spcBef>
                <a:spcPts val="1200"/>
              </a:spcBef>
              <a:buNone/>
            </a:pPr>
            <a:r>
              <a:rPr lang="en-US" sz="2600" i="1" dirty="0">
                <a:solidFill>
                  <a:schemeClr val="bg2"/>
                </a:solidFill>
              </a:rPr>
              <a:t>"AI Is Now a Core Part of My Business."</a:t>
            </a:r>
          </a:p>
        </p:txBody>
      </p:sp>
      <p:sp>
        <p:nvSpPr>
          <p:cNvPr id="3" name="Title 1">
            <a:extLst>
              <a:ext uri="{FF2B5EF4-FFF2-40B4-BE49-F238E27FC236}">
                <a16:creationId xmlns:a16="http://schemas.microsoft.com/office/drawing/2014/main" id="{88DCFFA7-6CBF-E4C9-6142-C39067696EB8}"/>
              </a:ext>
            </a:extLst>
          </p:cNvPr>
          <p:cNvSpPr txBox="1">
            <a:spLocks/>
          </p:cNvSpPr>
          <p:nvPr/>
        </p:nvSpPr>
        <p:spPr>
          <a:xfrm>
            <a:off x="2209800" y="1047750"/>
            <a:ext cx="9144000" cy="1047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i="1" dirty="0"/>
              <a:t>“Training That Meets Them Where They’re At”</a:t>
            </a:r>
          </a:p>
        </p:txBody>
      </p:sp>
    </p:spTree>
    <p:extLst>
      <p:ext uri="{BB962C8B-B14F-4D97-AF65-F5344CB8AC3E}">
        <p14:creationId xmlns:p14="http://schemas.microsoft.com/office/powerpoint/2010/main" val="360989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115CF-2518-3AFF-9DC9-CB264A36C648}"/>
            </a:ext>
          </a:extLst>
        </p:cNvPr>
        <p:cNvGrpSpPr/>
        <p:nvPr/>
      </p:nvGrpSpPr>
      <p:grpSpPr>
        <a:xfrm>
          <a:off x="0" y="0"/>
          <a:ext cx="0" cy="0"/>
          <a:chOff x="0" y="0"/>
          <a:chExt cx="0" cy="0"/>
        </a:xfrm>
      </p:grpSpPr>
      <p:pic>
        <p:nvPicPr>
          <p:cNvPr id="18" name="Content Placeholder 4" descr="A white background with many hats&#10;&#10;AI-generated content may be incorrect.">
            <a:extLst>
              <a:ext uri="{FF2B5EF4-FFF2-40B4-BE49-F238E27FC236}">
                <a16:creationId xmlns:a16="http://schemas.microsoft.com/office/drawing/2014/main" id="{9F4E9FD2-36E0-421B-5517-1B23951AB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2594FE02-F42D-04F6-54FD-D055A21CBACF}"/>
              </a:ext>
            </a:extLst>
          </p:cNvPr>
          <p:cNvSpPr>
            <a:spLocks noGrp="1"/>
          </p:cNvSpPr>
          <p:nvPr>
            <p:ph type="title"/>
          </p:nvPr>
        </p:nvSpPr>
        <p:spPr>
          <a:xfrm>
            <a:off x="2506662" y="1"/>
            <a:ext cx="9685338" cy="1026636"/>
          </a:xfrm>
        </p:spPr>
        <p:txBody>
          <a:bodyPr>
            <a:normAutofit/>
          </a:bodyPr>
          <a:lstStyle/>
          <a:p>
            <a:r>
              <a:rPr lang="en-US" sz="3600" b="1" dirty="0"/>
              <a:t>Launching Point: AI Resource Lab</a:t>
            </a:r>
            <a:endParaRPr lang="en-US" sz="3600" b="1" i="1" dirty="0"/>
          </a:p>
        </p:txBody>
      </p:sp>
      <p:sp>
        <p:nvSpPr>
          <p:cNvPr id="6" name="Content Placeholder 2">
            <a:extLst>
              <a:ext uri="{FF2B5EF4-FFF2-40B4-BE49-F238E27FC236}">
                <a16:creationId xmlns:a16="http://schemas.microsoft.com/office/drawing/2014/main" id="{50A15722-037D-B10B-983E-A473859240D1}"/>
              </a:ext>
            </a:extLst>
          </p:cNvPr>
          <p:cNvSpPr txBox="1">
            <a:spLocks/>
          </p:cNvSpPr>
          <p:nvPr/>
        </p:nvSpPr>
        <p:spPr>
          <a:xfrm>
            <a:off x="838200" y="1457325"/>
            <a:ext cx="10990006" cy="5400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0" lvl="3" indent="0">
              <a:buNone/>
            </a:pPr>
            <a:r>
              <a:rPr lang="en-US" sz="2400" dirty="0"/>
              <a:t>Empowering small businesses to unlock the potential of AI with hands-on tools and tailored guidance for success</a:t>
            </a:r>
          </a:p>
          <a:p>
            <a:pPr marL="0" indent="0">
              <a:buFont typeface="Arial" panose="020B0604020202020204" pitchFamily="34" charset="0"/>
              <a:buNone/>
            </a:pPr>
            <a:endParaRPr lang="en-US" sz="2400" dirty="0"/>
          </a:p>
          <a:p>
            <a:pPr marL="457200" lvl="1" indent="0">
              <a:buNone/>
            </a:pPr>
            <a:r>
              <a:rPr lang="en-US" b="1" i="1" dirty="0"/>
              <a:t>*AI Bootcamp</a:t>
            </a:r>
            <a:r>
              <a:rPr lang="en-US" dirty="0"/>
              <a:t>: 3 videos, ~30 minutes</a:t>
            </a:r>
          </a:p>
          <a:p>
            <a:pPr marL="1371600" lvl="2" indent="-457200">
              <a:buFont typeface="+mj-lt"/>
              <a:buAutoNum type="arabicPeriod"/>
            </a:pPr>
            <a:r>
              <a:rPr lang="en-US" dirty="0"/>
              <a:t>“Demystifying AI” </a:t>
            </a:r>
          </a:p>
          <a:p>
            <a:pPr marL="1371600" lvl="2" indent="-457200">
              <a:buFont typeface="+mj-lt"/>
              <a:buAutoNum type="arabicPeriod"/>
            </a:pPr>
            <a:r>
              <a:rPr lang="en-US" dirty="0"/>
              <a:t>“Getting Started with AI” </a:t>
            </a:r>
          </a:p>
          <a:p>
            <a:pPr marL="1371600" lvl="2" indent="-457200">
              <a:buFont typeface="+mj-lt"/>
              <a:buAutoNum type="arabicPeriod"/>
            </a:pPr>
            <a:r>
              <a:rPr lang="en-US" dirty="0"/>
              <a:t>“Getting the Most of AI”</a:t>
            </a:r>
            <a:r>
              <a:rPr lang="en-US" sz="1600" dirty="0"/>
              <a:t>					           </a:t>
            </a:r>
            <a:r>
              <a:rPr lang="en-US" sz="800" dirty="0">
                <a:highlight>
                  <a:srgbClr val="FCEAD3"/>
                </a:highlight>
              </a:rPr>
              <a:t>westcentralmnsbdc.com/ai-resources-lab</a:t>
            </a:r>
            <a:endParaRPr lang="en-US" sz="1600" dirty="0">
              <a:highlight>
                <a:srgbClr val="FCEAD3"/>
              </a:highlight>
            </a:endParaRPr>
          </a:p>
          <a:p>
            <a:pPr marL="0" indent="0">
              <a:buFont typeface="Arial" panose="020B0604020202020204" pitchFamily="34" charset="0"/>
              <a:buNone/>
            </a:pPr>
            <a:endParaRPr lang="en-US" sz="2400" b="1" i="1" dirty="0"/>
          </a:p>
          <a:p>
            <a:pPr marL="0" indent="0">
              <a:buFont typeface="Arial" panose="020B0604020202020204" pitchFamily="34" charset="0"/>
              <a:buNone/>
            </a:pPr>
            <a:r>
              <a:rPr lang="en-US" sz="2400" b="1" i="1" dirty="0"/>
              <a:t>*Interactive AI Tools</a:t>
            </a:r>
            <a:r>
              <a:rPr lang="en-US" sz="2400" dirty="0"/>
              <a:t>: </a:t>
            </a:r>
            <a:r>
              <a:rPr lang="en-US" sz="2000" dirty="0"/>
              <a:t>tailored solutions (prebuilt GPTs) for business growth and innovation… </a:t>
            </a:r>
          </a:p>
          <a:p>
            <a:pPr marL="0" indent="0" algn="r">
              <a:buFont typeface="Arial" panose="020B0604020202020204" pitchFamily="34" charset="0"/>
              <a:buNone/>
            </a:pPr>
            <a:r>
              <a:rPr lang="en-US" sz="2000" dirty="0"/>
              <a:t>It all starts with experimentation, confidence building, and curiosity.</a:t>
            </a:r>
          </a:p>
          <a:p>
            <a:pPr marL="0" indent="0">
              <a:buFont typeface="Arial" panose="020B0604020202020204" pitchFamily="34" charset="0"/>
              <a:buNone/>
            </a:pPr>
            <a:endParaRPr lang="en-US" sz="2400" b="1" i="1" dirty="0"/>
          </a:p>
          <a:p>
            <a:pPr marL="0" indent="0">
              <a:buFont typeface="Arial" panose="020B0604020202020204" pitchFamily="34" charset="0"/>
              <a:buNone/>
            </a:pPr>
            <a:r>
              <a:rPr lang="en-US" sz="2400" b="1" i="1" dirty="0"/>
              <a:t>*Downloadable AI Toolkit</a:t>
            </a:r>
            <a:r>
              <a:rPr lang="en-US" sz="2400" dirty="0"/>
              <a:t>: </a:t>
            </a:r>
            <a:r>
              <a:rPr lang="en-US" sz="2000" dirty="0"/>
              <a:t>simple, actionable resources built for small business owners.</a:t>
            </a:r>
          </a:p>
          <a:p>
            <a:pPr marL="0" indent="0">
              <a:spcBef>
                <a:spcPts val="0"/>
              </a:spcBef>
              <a:buFont typeface="Arial" panose="020B0604020202020204" pitchFamily="34" charset="0"/>
              <a:buNone/>
            </a:pPr>
            <a:r>
              <a:rPr lang="en-US" sz="2000" dirty="0"/>
              <a:t>	</a:t>
            </a:r>
            <a:r>
              <a:rPr lang="en-US" sz="2000" i="1" dirty="0">
                <a:solidFill>
                  <a:schemeClr val="tx1">
                    <a:lumMod val="50000"/>
                    <a:lumOff val="50000"/>
                  </a:schemeClr>
                </a:solidFill>
              </a:rPr>
              <a:t>(added later)</a:t>
            </a:r>
            <a:endParaRPr lang="en-US" sz="2400" i="1" dirty="0">
              <a:solidFill>
                <a:schemeClr val="tx1">
                  <a:lumMod val="50000"/>
                  <a:lumOff val="50000"/>
                </a:schemeClr>
              </a:solidFill>
            </a:endParaRPr>
          </a:p>
        </p:txBody>
      </p:sp>
      <p:pic>
        <p:nvPicPr>
          <p:cNvPr id="7" name="Picture 6">
            <a:extLst>
              <a:ext uri="{FF2B5EF4-FFF2-40B4-BE49-F238E27FC236}">
                <a16:creationId xmlns:a16="http://schemas.microsoft.com/office/drawing/2014/main" id="{794D459E-5910-6D2B-142F-707A5D686521}"/>
              </a:ext>
            </a:extLst>
          </p:cNvPr>
          <p:cNvPicPr>
            <a:picLocks noChangeAspect="1"/>
          </p:cNvPicPr>
          <p:nvPr/>
        </p:nvPicPr>
        <p:blipFill>
          <a:blip r:embed="rId4"/>
          <a:stretch>
            <a:fillRect/>
          </a:stretch>
        </p:blipFill>
        <p:spPr>
          <a:xfrm>
            <a:off x="9552863" y="2162276"/>
            <a:ext cx="1480025" cy="1480025"/>
          </a:xfrm>
          <a:prstGeom prst="rect">
            <a:avLst/>
          </a:prstGeom>
        </p:spPr>
      </p:pic>
    </p:spTree>
    <p:extLst>
      <p:ext uri="{BB962C8B-B14F-4D97-AF65-F5344CB8AC3E}">
        <p14:creationId xmlns:p14="http://schemas.microsoft.com/office/powerpoint/2010/main" val="190550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8B3B9-1934-75F9-D629-37FD8EC5EF76}"/>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D0EDD49B-6CA6-A3FA-F709-C4D3423F2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936A75BB-FDA1-A0CC-7AC5-5E7B39B7B5B3}"/>
              </a:ext>
            </a:extLst>
          </p:cNvPr>
          <p:cNvSpPr>
            <a:spLocks noGrp="1"/>
          </p:cNvSpPr>
          <p:nvPr>
            <p:ph type="title"/>
          </p:nvPr>
        </p:nvSpPr>
        <p:spPr/>
        <p:txBody>
          <a:bodyPr/>
          <a:lstStyle/>
          <a:p>
            <a:r>
              <a:rPr lang="en-US" b="1" dirty="0"/>
              <a:t>AI Resource Lab </a:t>
            </a:r>
            <a:r>
              <a:rPr lang="en-US" dirty="0"/>
              <a:t>| What Is It?</a:t>
            </a:r>
          </a:p>
        </p:txBody>
      </p:sp>
      <p:sp>
        <p:nvSpPr>
          <p:cNvPr id="5" name="Content Placeholder 4">
            <a:extLst>
              <a:ext uri="{FF2B5EF4-FFF2-40B4-BE49-F238E27FC236}">
                <a16:creationId xmlns:a16="http://schemas.microsoft.com/office/drawing/2014/main" id="{519ADFC3-63C8-D11A-6706-F1D5AE37283C}"/>
              </a:ext>
            </a:extLst>
          </p:cNvPr>
          <p:cNvSpPr>
            <a:spLocks noGrp="1"/>
          </p:cNvSpPr>
          <p:nvPr>
            <p:ph idx="1"/>
          </p:nvPr>
        </p:nvSpPr>
        <p:spPr/>
        <p:txBody>
          <a:bodyPr/>
          <a:lstStyle/>
          <a:p>
            <a:pPr marL="0" indent="0">
              <a:buNone/>
            </a:pPr>
            <a:r>
              <a:rPr lang="en-US" sz="2600" b="1" dirty="0"/>
              <a:t>Our way of moving from </a:t>
            </a:r>
            <a:r>
              <a:rPr lang="en-US" sz="2600" b="1" i="1" dirty="0"/>
              <a:t>AI conversations</a:t>
            </a:r>
            <a:r>
              <a:rPr lang="en-US" sz="2600" b="1" dirty="0"/>
              <a:t>, to </a:t>
            </a:r>
            <a:r>
              <a:rPr lang="en-US" sz="2600" b="1" i="1" dirty="0"/>
              <a:t>AI experiences.</a:t>
            </a:r>
          </a:p>
          <a:p>
            <a:r>
              <a:rPr lang="en-US" sz="2400" dirty="0"/>
              <a:t>Started with the </a:t>
            </a:r>
            <a:r>
              <a:rPr lang="en-US" sz="2400" b="1" dirty="0"/>
              <a:t>AI Bootcamp </a:t>
            </a:r>
            <a:r>
              <a:rPr lang="en-US" sz="2400" dirty="0"/>
              <a:t>videos &amp; </a:t>
            </a:r>
            <a:r>
              <a:rPr lang="en-US" sz="2400" b="1" dirty="0"/>
              <a:t>9x basic GPTs</a:t>
            </a:r>
            <a:r>
              <a:rPr lang="en-US" sz="1400" b="1" dirty="0"/>
              <a:t> </a:t>
            </a:r>
            <a:r>
              <a:rPr lang="en-US" sz="1400" dirty="0"/>
              <a:t>(and a disclaimer)</a:t>
            </a:r>
            <a:endParaRPr lang="en-US" sz="2400" dirty="0"/>
          </a:p>
          <a:p>
            <a:r>
              <a:rPr lang="en-US" sz="2400" dirty="0"/>
              <a:t>Nothing special. Cuts through the noise. Keeps it </a:t>
            </a:r>
            <a:r>
              <a:rPr lang="en-US" sz="2400" b="1" dirty="0"/>
              <a:t>simple</a:t>
            </a:r>
            <a:r>
              <a:rPr lang="en-US" sz="2400" dirty="0"/>
              <a:t>.</a:t>
            </a:r>
          </a:p>
          <a:p>
            <a:r>
              <a:rPr lang="en-US" sz="2400" dirty="0"/>
              <a:t>Squarely in the </a:t>
            </a:r>
            <a:r>
              <a:rPr lang="en-US" sz="2400" b="1" dirty="0"/>
              <a:t>Awareness</a:t>
            </a:r>
            <a:r>
              <a:rPr lang="en-US" sz="2400" dirty="0"/>
              <a:t> phase — Building </a:t>
            </a:r>
            <a:r>
              <a:rPr lang="en-US" sz="2400" b="1" dirty="0"/>
              <a:t>confidence &amp; curiosity</a:t>
            </a:r>
            <a:r>
              <a:rPr lang="en-US" sz="2400" dirty="0"/>
              <a:t> — the real drivers of progress at this stage</a:t>
            </a:r>
          </a:p>
          <a:p>
            <a:r>
              <a:rPr lang="en-US" sz="2400" dirty="0"/>
              <a:t>Where we send people stuck on </a:t>
            </a:r>
            <a:r>
              <a:rPr lang="en-US" sz="2400" i="1" dirty="0"/>
              <a:t>“It didn’t work for me”</a:t>
            </a:r>
            <a:r>
              <a:rPr lang="en-US" sz="2400" dirty="0"/>
              <a:t> to try again with better tools</a:t>
            </a:r>
          </a:p>
          <a:p>
            <a:r>
              <a:rPr lang="en-US" sz="2400" dirty="0"/>
              <a:t>A myth‑busting hub to replace bad info with hands‑on experience</a:t>
            </a:r>
          </a:p>
          <a:p>
            <a:r>
              <a:rPr lang="en-US" sz="2400" dirty="0"/>
              <a:t>A sandbox where they can learn at their own pace and get quick wins</a:t>
            </a:r>
          </a:p>
          <a:p>
            <a:endParaRPr lang="en-US" sz="2400" dirty="0"/>
          </a:p>
          <a:p>
            <a:endParaRPr lang="en-US" sz="2600" b="1" dirty="0"/>
          </a:p>
          <a:p>
            <a:pPr marL="0" indent="0">
              <a:buNone/>
            </a:pPr>
            <a:endParaRPr lang="en-US" dirty="0"/>
          </a:p>
        </p:txBody>
      </p:sp>
    </p:spTree>
    <p:extLst>
      <p:ext uri="{BB962C8B-B14F-4D97-AF65-F5344CB8AC3E}">
        <p14:creationId xmlns:p14="http://schemas.microsoft.com/office/powerpoint/2010/main" val="362341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239A2-CDCE-DCCC-1033-8EE942B25681}"/>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B14FD66D-8724-9705-2424-AFA0564F2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74226121-E9ED-35F4-4542-144012C625BD}"/>
              </a:ext>
            </a:extLst>
          </p:cNvPr>
          <p:cNvSpPr>
            <a:spLocks noGrp="1"/>
          </p:cNvSpPr>
          <p:nvPr>
            <p:ph type="title"/>
          </p:nvPr>
        </p:nvSpPr>
        <p:spPr>
          <a:xfrm>
            <a:off x="838199" y="365125"/>
            <a:ext cx="10772775" cy="1325563"/>
          </a:xfrm>
        </p:spPr>
        <p:txBody>
          <a:bodyPr>
            <a:normAutofit/>
          </a:bodyPr>
          <a:lstStyle/>
          <a:p>
            <a:r>
              <a:rPr lang="en-US" sz="4300" b="1" dirty="0"/>
              <a:t>AI Resource Lab </a:t>
            </a:r>
            <a:r>
              <a:rPr lang="en-US" sz="4300" dirty="0"/>
              <a:t>| Beyond What You See Online </a:t>
            </a:r>
          </a:p>
        </p:txBody>
      </p:sp>
      <p:sp>
        <p:nvSpPr>
          <p:cNvPr id="5" name="Content Placeholder 4">
            <a:extLst>
              <a:ext uri="{FF2B5EF4-FFF2-40B4-BE49-F238E27FC236}">
                <a16:creationId xmlns:a16="http://schemas.microsoft.com/office/drawing/2014/main" id="{26FF467F-35CE-702B-539F-F113911CB66C}"/>
              </a:ext>
            </a:extLst>
          </p:cNvPr>
          <p:cNvSpPr>
            <a:spLocks noGrp="1"/>
          </p:cNvSpPr>
          <p:nvPr>
            <p:ph idx="1"/>
          </p:nvPr>
        </p:nvSpPr>
        <p:spPr/>
        <p:txBody>
          <a:bodyPr>
            <a:normAutofit/>
          </a:bodyPr>
          <a:lstStyle/>
          <a:p>
            <a:r>
              <a:rPr lang="en-US" sz="2600" dirty="0"/>
              <a:t>First page of Google immediately, no paid ads or SEO needed </a:t>
            </a:r>
          </a:p>
          <a:p>
            <a:r>
              <a:rPr lang="en-US" sz="2600" dirty="0"/>
              <a:t>Added downloadable content later, can grow with us </a:t>
            </a:r>
          </a:p>
          <a:p>
            <a:r>
              <a:rPr lang="en-US" sz="2600" dirty="0"/>
              <a:t>Content Marketing. </a:t>
            </a:r>
            <a:r>
              <a:rPr lang="en-US" sz="2600" b="1" dirty="0"/>
              <a:t>Sharable</a:t>
            </a:r>
            <a:r>
              <a:rPr lang="en-US" sz="2600" dirty="0"/>
              <a:t>. For us, our stakeholders, partners </a:t>
            </a:r>
          </a:p>
          <a:p>
            <a:r>
              <a:rPr lang="en-US" sz="2600" dirty="0"/>
              <a:t>Digital asset, value to host institution, web traffic  </a:t>
            </a:r>
          </a:p>
          <a:p>
            <a:r>
              <a:rPr lang="en-US" sz="2600" b="1" dirty="0"/>
              <a:t>Consultant tip:</a:t>
            </a:r>
            <a:r>
              <a:rPr lang="en-US" sz="2600" dirty="0"/>
              <a:t> When you hear “I don’t know where to start” or “I’m not tech‑savvy,” point them here</a:t>
            </a:r>
          </a:p>
          <a:p>
            <a:r>
              <a:rPr lang="en-US" sz="2600" dirty="0"/>
              <a:t>Acts as a landing page, elevated conversations, our reputation</a:t>
            </a:r>
          </a:p>
          <a:p>
            <a:r>
              <a:rPr lang="en-US" sz="2600" dirty="0"/>
              <a:t>Saves us from repeating AI 101 — next session starts further ahead</a:t>
            </a:r>
          </a:p>
        </p:txBody>
      </p:sp>
    </p:spTree>
    <p:extLst>
      <p:ext uri="{BB962C8B-B14F-4D97-AF65-F5344CB8AC3E}">
        <p14:creationId xmlns:p14="http://schemas.microsoft.com/office/powerpoint/2010/main" val="354006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60663-8611-C4C8-8AFD-121927D49157}"/>
            </a:ext>
          </a:extLst>
        </p:cNvPr>
        <p:cNvGrpSpPr/>
        <p:nvPr/>
      </p:nvGrpSpPr>
      <p:grpSpPr>
        <a:xfrm>
          <a:off x="0" y="0"/>
          <a:ext cx="0" cy="0"/>
          <a:chOff x="0" y="0"/>
          <a:chExt cx="0" cy="0"/>
        </a:xfrm>
      </p:grpSpPr>
      <p:pic>
        <p:nvPicPr>
          <p:cNvPr id="2" name="Content Placeholder 4" descr="A white background with many hats&#10;&#10;AI-generated content may be incorrect.">
            <a:extLst>
              <a:ext uri="{FF2B5EF4-FFF2-40B4-BE49-F238E27FC236}">
                <a16:creationId xmlns:a16="http://schemas.microsoft.com/office/drawing/2014/main" id="{C189E3E8-A8D9-C0A5-16B4-B4AEDF5A2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BA14442E-10B4-FB44-332A-962CA6DA5CFA}"/>
              </a:ext>
            </a:extLst>
          </p:cNvPr>
          <p:cNvSpPr>
            <a:spLocks noGrp="1"/>
          </p:cNvSpPr>
          <p:nvPr>
            <p:ph type="title"/>
          </p:nvPr>
        </p:nvSpPr>
        <p:spPr>
          <a:xfrm>
            <a:off x="2506662" y="1"/>
            <a:ext cx="8848725" cy="923924"/>
          </a:xfrm>
        </p:spPr>
        <p:txBody>
          <a:bodyPr>
            <a:normAutofit/>
          </a:bodyPr>
          <a:lstStyle/>
          <a:p>
            <a:r>
              <a:rPr lang="en-US" sz="3600" b="1" dirty="0"/>
              <a:t>AI Awareness &amp; Discovery Journey</a:t>
            </a:r>
          </a:p>
        </p:txBody>
      </p:sp>
      <p:sp>
        <p:nvSpPr>
          <p:cNvPr id="9" name="Text Placeholder 8">
            <a:extLst>
              <a:ext uri="{FF2B5EF4-FFF2-40B4-BE49-F238E27FC236}">
                <a16:creationId xmlns:a16="http://schemas.microsoft.com/office/drawing/2014/main" id="{2BB9CAB1-6A8F-AC0E-BA0D-E0B7CA80DEA0}"/>
              </a:ext>
            </a:extLst>
          </p:cNvPr>
          <p:cNvSpPr>
            <a:spLocks noGrp="1"/>
          </p:cNvSpPr>
          <p:nvPr>
            <p:ph type="body" idx="1"/>
          </p:nvPr>
        </p:nvSpPr>
        <p:spPr>
          <a:xfrm>
            <a:off x="563564" y="2166938"/>
            <a:ext cx="5256212" cy="823912"/>
          </a:xfrm>
        </p:spPr>
        <p:txBody>
          <a:bodyPr anchor="ctr"/>
          <a:lstStyle/>
          <a:p>
            <a:pPr algn="r">
              <a:spcBef>
                <a:spcPts val="0"/>
              </a:spcBef>
            </a:pPr>
            <a:r>
              <a:rPr lang="en-US" u="sng" dirty="0">
                <a:solidFill>
                  <a:srgbClr val="002060"/>
                </a:solidFill>
              </a:rPr>
              <a:t>Phase of AI Readiness</a:t>
            </a:r>
          </a:p>
        </p:txBody>
      </p:sp>
      <p:sp>
        <p:nvSpPr>
          <p:cNvPr id="10" name="Text Placeholder 9">
            <a:extLst>
              <a:ext uri="{FF2B5EF4-FFF2-40B4-BE49-F238E27FC236}">
                <a16:creationId xmlns:a16="http://schemas.microsoft.com/office/drawing/2014/main" id="{065ACD0B-B415-1FFE-352A-BF49D145BE36}"/>
              </a:ext>
            </a:extLst>
          </p:cNvPr>
          <p:cNvSpPr>
            <a:spLocks noGrp="1"/>
          </p:cNvSpPr>
          <p:nvPr>
            <p:ph type="body" sz="quarter" idx="3"/>
          </p:nvPr>
        </p:nvSpPr>
        <p:spPr>
          <a:xfrm>
            <a:off x="6838948" y="2166938"/>
            <a:ext cx="5068889" cy="823912"/>
          </a:xfrm>
        </p:spPr>
        <p:txBody>
          <a:bodyPr anchor="ctr"/>
          <a:lstStyle/>
          <a:p>
            <a:r>
              <a:rPr lang="en-US" u="sng" dirty="0">
                <a:solidFill>
                  <a:srgbClr val="002060"/>
                </a:solidFill>
              </a:rPr>
              <a:t>SBDC Training Offering</a:t>
            </a:r>
          </a:p>
        </p:txBody>
      </p:sp>
      <p:sp>
        <p:nvSpPr>
          <p:cNvPr id="7" name="Content Placeholder 6">
            <a:extLst>
              <a:ext uri="{FF2B5EF4-FFF2-40B4-BE49-F238E27FC236}">
                <a16:creationId xmlns:a16="http://schemas.microsoft.com/office/drawing/2014/main" id="{653C16E5-80D6-107C-4637-A3529AFE25AB}"/>
              </a:ext>
            </a:extLst>
          </p:cNvPr>
          <p:cNvSpPr>
            <a:spLocks noGrp="1"/>
          </p:cNvSpPr>
          <p:nvPr>
            <p:ph sz="quarter" idx="4"/>
          </p:nvPr>
        </p:nvSpPr>
        <p:spPr>
          <a:xfrm>
            <a:off x="6838950" y="3038475"/>
            <a:ext cx="5068888" cy="3987800"/>
          </a:xfrm>
        </p:spPr>
        <p:txBody>
          <a:bodyPr>
            <a:normAutofit fontScale="77500" lnSpcReduction="20000"/>
          </a:bodyPr>
          <a:lstStyle/>
          <a:p>
            <a:r>
              <a:rPr lang="en-US" sz="2600" b="1" dirty="0">
                <a:solidFill>
                  <a:schemeClr val="bg2"/>
                </a:solidFill>
              </a:rPr>
              <a:t>AI Resource Lab </a:t>
            </a:r>
            <a:r>
              <a:rPr lang="en-US" sz="2600" dirty="0">
                <a:solidFill>
                  <a:schemeClr val="bg2"/>
                </a:solidFill>
              </a:rPr>
              <a:t>: </a:t>
            </a:r>
          </a:p>
          <a:p>
            <a:pPr marL="457200" lvl="1" indent="0" algn="r">
              <a:spcBef>
                <a:spcPts val="1200"/>
              </a:spcBef>
              <a:buNone/>
            </a:pPr>
            <a:r>
              <a:rPr lang="en-US" sz="2600" i="1" dirty="0">
                <a:solidFill>
                  <a:schemeClr val="bg2"/>
                </a:solidFill>
              </a:rPr>
              <a:t>Online, on-demand AI resources &amp; training</a:t>
            </a:r>
          </a:p>
          <a:p>
            <a:pPr>
              <a:spcBef>
                <a:spcPts val="1200"/>
              </a:spcBef>
            </a:pPr>
            <a:r>
              <a:rPr lang="en-US" sz="2600" b="1" dirty="0"/>
              <a:t>Exploring AI for Business: </a:t>
            </a:r>
          </a:p>
          <a:p>
            <a:pPr marL="457200" lvl="1" indent="0" algn="r">
              <a:spcBef>
                <a:spcPts val="1200"/>
              </a:spcBef>
              <a:buNone/>
            </a:pPr>
            <a:r>
              <a:rPr lang="en-US" sz="2600" i="1" dirty="0"/>
              <a:t>In-person focus groups, live demos and Q&amp;A</a:t>
            </a:r>
          </a:p>
          <a:p>
            <a:pPr>
              <a:spcBef>
                <a:spcPts val="1200"/>
              </a:spcBef>
            </a:pPr>
            <a:r>
              <a:rPr lang="en-US" sz="2600" b="1" dirty="0">
                <a:solidFill>
                  <a:schemeClr val="bg2"/>
                </a:solidFill>
              </a:rPr>
              <a:t>10[C]hats AI Con: </a:t>
            </a:r>
          </a:p>
          <a:p>
            <a:pPr marL="457200" lvl="1" indent="0" algn="r">
              <a:spcBef>
                <a:spcPts val="1200"/>
              </a:spcBef>
              <a:buNone/>
            </a:pPr>
            <a:r>
              <a:rPr lang="en-US" sz="2600" i="1" dirty="0">
                <a:solidFill>
                  <a:schemeClr val="bg2"/>
                </a:solidFill>
              </a:rPr>
              <a:t>Full-day, hands-on AI conference with facilitated build sessions</a:t>
            </a:r>
          </a:p>
          <a:p>
            <a:pPr>
              <a:spcBef>
                <a:spcPts val="1200"/>
              </a:spcBef>
            </a:pPr>
            <a:r>
              <a:rPr lang="en-US" sz="2600" b="1" dirty="0">
                <a:solidFill>
                  <a:schemeClr val="bg2"/>
                </a:solidFill>
              </a:rPr>
              <a:t>Customized Training: </a:t>
            </a:r>
          </a:p>
          <a:p>
            <a:pPr marL="457200" lvl="1" indent="0" algn="r">
              <a:spcBef>
                <a:spcPts val="1200"/>
              </a:spcBef>
              <a:buNone/>
            </a:pPr>
            <a:r>
              <a:rPr lang="en-US" sz="2600" i="1" dirty="0">
                <a:solidFill>
                  <a:schemeClr val="bg2"/>
                </a:solidFill>
              </a:rPr>
              <a:t>On-site, tailored AI training built for individual teams</a:t>
            </a:r>
          </a:p>
        </p:txBody>
      </p:sp>
      <p:sp>
        <p:nvSpPr>
          <p:cNvPr id="16" name="Arrow: Right 15">
            <a:extLst>
              <a:ext uri="{FF2B5EF4-FFF2-40B4-BE49-F238E27FC236}">
                <a16:creationId xmlns:a16="http://schemas.microsoft.com/office/drawing/2014/main" id="{A54B41E8-8C2F-D267-3F47-527DE38E503D}"/>
              </a:ext>
            </a:extLst>
          </p:cNvPr>
          <p:cNvSpPr/>
          <p:nvPr/>
        </p:nvSpPr>
        <p:spPr>
          <a:xfrm>
            <a:off x="981870" y="2905123"/>
            <a:ext cx="5303520" cy="501653"/>
          </a:xfrm>
          <a:prstGeom prst="rightArrow">
            <a:avLst>
              <a:gd name="adj1" fmla="val 66000"/>
              <a:gd name="adj2" fmla="val 68667"/>
            </a:avLst>
          </a:prstGeom>
          <a:gradFill flip="none" rotWithShape="1">
            <a:gsLst>
              <a:gs pos="0">
                <a:schemeClr val="bg1">
                  <a:alpha val="10000"/>
                </a:schemeClr>
              </a:gs>
              <a:gs pos="89000">
                <a:schemeClr val="accent1">
                  <a:lumMod val="5000"/>
                  <a:lumOff val="95000"/>
                  <a:alpha val="10000"/>
                </a:schemeClr>
              </a:gs>
              <a:gs pos="100000">
                <a:srgbClr val="04244A">
                  <a:lumMod val="87000"/>
                  <a:lumOff val="13000"/>
                  <a:alpha val="1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34B2EF05-3E77-4AE4-8520-5169887667E4}"/>
              </a:ext>
            </a:extLst>
          </p:cNvPr>
          <p:cNvSpPr/>
          <p:nvPr/>
        </p:nvSpPr>
        <p:spPr>
          <a:xfrm>
            <a:off x="981870" y="3848098"/>
            <a:ext cx="5303520" cy="501653"/>
          </a:xfrm>
          <a:prstGeom prst="rightArrow">
            <a:avLst>
              <a:gd name="adj1" fmla="val 66000"/>
              <a:gd name="adj2" fmla="val 68667"/>
            </a:avLst>
          </a:prstGeom>
          <a:gradFill flip="none" rotWithShape="1">
            <a:gsLst>
              <a:gs pos="0">
                <a:schemeClr val="bg1"/>
              </a:gs>
              <a:gs pos="89000">
                <a:schemeClr val="accent1">
                  <a:lumMod val="5000"/>
                  <a:lumOff val="95000"/>
                  <a:alpha val="80000"/>
                </a:schemeClr>
              </a:gs>
              <a:gs pos="100000">
                <a:srgbClr val="04244A">
                  <a:lumMod val="87000"/>
                  <a:lumOff val="13000"/>
                  <a:alpha val="8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5AB572A2-2BCD-427F-989D-5FD7DF0FC22A}"/>
              </a:ext>
            </a:extLst>
          </p:cNvPr>
          <p:cNvSpPr/>
          <p:nvPr/>
        </p:nvSpPr>
        <p:spPr>
          <a:xfrm>
            <a:off x="981870" y="4791073"/>
            <a:ext cx="5303520" cy="501653"/>
          </a:xfrm>
          <a:prstGeom prst="rightArrow">
            <a:avLst>
              <a:gd name="adj1" fmla="val 66000"/>
              <a:gd name="adj2" fmla="val 68667"/>
            </a:avLst>
          </a:prstGeom>
          <a:gradFill flip="none" rotWithShape="1">
            <a:gsLst>
              <a:gs pos="0">
                <a:schemeClr val="bg1">
                  <a:alpha val="10000"/>
                </a:schemeClr>
              </a:gs>
              <a:gs pos="89000">
                <a:schemeClr val="accent1">
                  <a:lumMod val="5000"/>
                  <a:lumOff val="95000"/>
                  <a:alpha val="10000"/>
                </a:schemeClr>
              </a:gs>
              <a:gs pos="100000">
                <a:srgbClr val="04244A">
                  <a:lumMod val="87000"/>
                  <a:lumOff val="13000"/>
                  <a:alpha val="1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D298C320-D951-0606-6571-D4C84560C625}"/>
              </a:ext>
            </a:extLst>
          </p:cNvPr>
          <p:cNvSpPr/>
          <p:nvPr/>
        </p:nvSpPr>
        <p:spPr>
          <a:xfrm>
            <a:off x="981870" y="5734048"/>
            <a:ext cx="5303520" cy="501653"/>
          </a:xfrm>
          <a:prstGeom prst="rightArrow">
            <a:avLst>
              <a:gd name="adj1" fmla="val 66000"/>
              <a:gd name="adj2" fmla="val 68667"/>
            </a:avLst>
          </a:prstGeom>
          <a:gradFill flip="none" rotWithShape="1">
            <a:gsLst>
              <a:gs pos="0">
                <a:schemeClr val="bg1">
                  <a:alpha val="10000"/>
                </a:schemeClr>
              </a:gs>
              <a:gs pos="89000">
                <a:schemeClr val="accent1">
                  <a:lumMod val="5000"/>
                  <a:lumOff val="95000"/>
                  <a:alpha val="10000"/>
                </a:schemeClr>
              </a:gs>
              <a:gs pos="100000">
                <a:srgbClr val="04244A">
                  <a:lumMod val="87000"/>
                  <a:lumOff val="13000"/>
                  <a:alpha val="1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9A2822FD-20C3-F10E-2A32-2E2AC59A5751}"/>
              </a:ext>
            </a:extLst>
          </p:cNvPr>
          <p:cNvSpPr>
            <a:spLocks noGrp="1"/>
          </p:cNvSpPr>
          <p:nvPr>
            <p:ph sz="half" idx="2"/>
          </p:nvPr>
        </p:nvSpPr>
        <p:spPr>
          <a:xfrm>
            <a:off x="563563" y="3038474"/>
            <a:ext cx="5256213" cy="3987795"/>
          </a:xfrm>
        </p:spPr>
        <p:txBody>
          <a:bodyPr>
            <a:normAutofit fontScale="77500" lnSpcReduction="20000"/>
          </a:bodyPr>
          <a:lstStyle/>
          <a:p>
            <a:pPr marL="365760" indent="-365760">
              <a:buFont typeface="+mj-lt"/>
              <a:buAutoNum type="arabicPeriod"/>
            </a:pPr>
            <a:r>
              <a:rPr lang="en-US" sz="2600" b="1" dirty="0">
                <a:solidFill>
                  <a:schemeClr val="bg2"/>
                </a:solidFill>
              </a:rPr>
              <a:t>Awareness</a:t>
            </a:r>
            <a:r>
              <a:rPr lang="en-US" sz="2600" dirty="0">
                <a:solidFill>
                  <a:schemeClr val="bg2"/>
                </a:solidFill>
              </a:rPr>
              <a:t>: 	</a:t>
            </a:r>
          </a:p>
          <a:p>
            <a:pPr marL="457200" lvl="1" indent="0" algn="r">
              <a:spcBef>
                <a:spcPts val="1200"/>
              </a:spcBef>
              <a:buNone/>
            </a:pPr>
            <a:r>
              <a:rPr lang="en-US" sz="2600" i="1" dirty="0">
                <a:solidFill>
                  <a:schemeClr val="bg2"/>
                </a:solidFill>
              </a:rPr>
              <a:t>"I’ve Heard About AI, But I Have No Idea Where to Start."</a:t>
            </a:r>
          </a:p>
          <a:p>
            <a:pPr marL="365760" indent="-365760">
              <a:spcBef>
                <a:spcPts val="1200"/>
              </a:spcBef>
              <a:buFont typeface="+mj-lt"/>
              <a:buAutoNum type="arabicPeriod"/>
            </a:pPr>
            <a:r>
              <a:rPr lang="en-US" sz="2600" b="1" dirty="0"/>
              <a:t>Consideration: 	</a:t>
            </a:r>
          </a:p>
          <a:p>
            <a:pPr marL="457200" lvl="1" indent="0" algn="r">
              <a:spcBef>
                <a:spcPts val="1200"/>
              </a:spcBef>
              <a:buNone/>
            </a:pPr>
            <a:r>
              <a:rPr lang="en-US" sz="2600" i="1" dirty="0"/>
              <a:t>"I’m Curious About AI, But I Don’t Know Which Tool to Pick."</a:t>
            </a:r>
          </a:p>
          <a:p>
            <a:pPr marL="365760" indent="-365760">
              <a:spcBef>
                <a:spcPts val="1200"/>
              </a:spcBef>
              <a:buFont typeface="+mj-lt"/>
              <a:buAutoNum type="arabicPeriod"/>
            </a:pPr>
            <a:r>
              <a:rPr lang="en-US" sz="2600" b="1" dirty="0">
                <a:solidFill>
                  <a:schemeClr val="bg2"/>
                </a:solidFill>
              </a:rPr>
              <a:t>Adoption: 		</a:t>
            </a:r>
          </a:p>
          <a:p>
            <a:pPr marL="457200" lvl="1" indent="0" algn="r">
              <a:spcBef>
                <a:spcPts val="1200"/>
              </a:spcBef>
              <a:buNone/>
            </a:pPr>
            <a:r>
              <a:rPr lang="en-US" sz="2600" i="1" dirty="0">
                <a:solidFill>
                  <a:schemeClr val="bg2"/>
                </a:solidFill>
              </a:rPr>
              <a:t>"AI Is Helping My Business, But It’s Not Fully Integrated Yet."</a:t>
            </a:r>
          </a:p>
          <a:p>
            <a:pPr marL="365760" indent="-365760">
              <a:spcBef>
                <a:spcPts val="1200"/>
              </a:spcBef>
              <a:buFont typeface="+mj-lt"/>
              <a:buAutoNum type="arabicPeriod"/>
            </a:pPr>
            <a:r>
              <a:rPr lang="en-US" sz="2600" b="1" dirty="0">
                <a:solidFill>
                  <a:schemeClr val="bg2"/>
                </a:solidFill>
              </a:rPr>
              <a:t>Integration: 	</a:t>
            </a:r>
          </a:p>
          <a:p>
            <a:pPr marL="457200" lvl="1" indent="0" algn="r">
              <a:spcBef>
                <a:spcPts val="1200"/>
              </a:spcBef>
              <a:buNone/>
            </a:pPr>
            <a:r>
              <a:rPr lang="en-US" sz="2600" i="1" dirty="0">
                <a:solidFill>
                  <a:schemeClr val="bg2"/>
                </a:solidFill>
              </a:rPr>
              <a:t>"AI Is Now a Core Part of My Business."</a:t>
            </a:r>
          </a:p>
        </p:txBody>
      </p:sp>
      <p:sp>
        <p:nvSpPr>
          <p:cNvPr id="3" name="Title 1">
            <a:extLst>
              <a:ext uri="{FF2B5EF4-FFF2-40B4-BE49-F238E27FC236}">
                <a16:creationId xmlns:a16="http://schemas.microsoft.com/office/drawing/2014/main" id="{E88423C6-AAF6-889E-FD40-0889D800AFE7}"/>
              </a:ext>
            </a:extLst>
          </p:cNvPr>
          <p:cNvSpPr txBox="1">
            <a:spLocks/>
          </p:cNvSpPr>
          <p:nvPr/>
        </p:nvSpPr>
        <p:spPr>
          <a:xfrm>
            <a:off x="2209800" y="1047750"/>
            <a:ext cx="9144000" cy="1047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i="1" dirty="0"/>
              <a:t>“Training That Meets Them Where They’re At”</a:t>
            </a:r>
          </a:p>
        </p:txBody>
      </p:sp>
    </p:spTree>
    <p:extLst>
      <p:ext uri="{BB962C8B-B14F-4D97-AF65-F5344CB8AC3E}">
        <p14:creationId xmlns:p14="http://schemas.microsoft.com/office/powerpoint/2010/main" val="396610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F89DA-7140-8630-D4B4-141BCD1C13DF}"/>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22A0D8B2-D825-CCBD-5360-4C4B31363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E76B963D-603D-E911-5700-C7CAB5D48B3A}"/>
              </a:ext>
            </a:extLst>
          </p:cNvPr>
          <p:cNvSpPr>
            <a:spLocks noGrp="1"/>
          </p:cNvSpPr>
          <p:nvPr>
            <p:ph type="title"/>
          </p:nvPr>
        </p:nvSpPr>
        <p:spPr/>
        <p:txBody>
          <a:bodyPr/>
          <a:lstStyle/>
          <a:p>
            <a:r>
              <a:rPr lang="en-US" b="1" dirty="0"/>
              <a:t>Exploring AI for Business </a:t>
            </a:r>
            <a:r>
              <a:rPr lang="en-US" dirty="0"/>
              <a:t>| What Is It? </a:t>
            </a:r>
          </a:p>
        </p:txBody>
      </p:sp>
      <p:sp>
        <p:nvSpPr>
          <p:cNvPr id="5" name="Content Placeholder 4">
            <a:extLst>
              <a:ext uri="{FF2B5EF4-FFF2-40B4-BE49-F238E27FC236}">
                <a16:creationId xmlns:a16="http://schemas.microsoft.com/office/drawing/2014/main" id="{C680BE9A-1F06-0524-DB50-699BF8A2CFBE}"/>
              </a:ext>
            </a:extLst>
          </p:cNvPr>
          <p:cNvSpPr>
            <a:spLocks noGrp="1"/>
          </p:cNvSpPr>
          <p:nvPr>
            <p:ph idx="1"/>
          </p:nvPr>
        </p:nvSpPr>
        <p:spPr/>
        <p:txBody>
          <a:bodyPr/>
          <a:lstStyle/>
          <a:p>
            <a:pPr marL="0" indent="0">
              <a:buNone/>
            </a:pPr>
            <a:r>
              <a:rPr lang="en-US" b="1" dirty="0"/>
              <a:t>Focus Groups. Live Demos with Q&amp;A.</a:t>
            </a:r>
          </a:p>
          <a:p>
            <a:r>
              <a:rPr lang="en-US" dirty="0"/>
              <a:t>10x In-Person Sessions </a:t>
            </a:r>
          </a:p>
          <a:p>
            <a:r>
              <a:rPr lang="en-US" dirty="0"/>
              <a:t>No-Cost &amp; Inclusive </a:t>
            </a:r>
            <a:r>
              <a:rPr lang="en-US" sz="2400" dirty="0"/>
              <a:t>(We wanted to see who shows up)</a:t>
            </a:r>
          </a:p>
          <a:p>
            <a:r>
              <a:rPr lang="en-US" dirty="0"/>
              <a:t>Various Communities </a:t>
            </a:r>
            <a:r>
              <a:rPr lang="en-US" sz="2400" dirty="0"/>
              <a:t>(Including Rural) </a:t>
            </a:r>
            <a:r>
              <a:rPr lang="en-US" dirty="0"/>
              <a:t>Across our Region</a:t>
            </a:r>
          </a:p>
          <a:p>
            <a:r>
              <a:rPr lang="en-US" dirty="0"/>
              <a:t>Small Groups, Informal Discussions</a:t>
            </a:r>
            <a:r>
              <a:rPr lang="en-US" sz="2400" dirty="0"/>
              <a:t> (~6-12 Participants Each)</a:t>
            </a:r>
          </a:p>
          <a:p>
            <a:r>
              <a:rPr lang="en-US" dirty="0"/>
              <a:t>Scheduled for 60-Minutes. Most ended up much longer.</a:t>
            </a:r>
          </a:p>
          <a:p>
            <a:r>
              <a:rPr lang="en-US" dirty="0"/>
              <a:t>Spent the Majority of Time </a:t>
            </a:r>
            <a:r>
              <a:rPr lang="en-US" u="sng" dirty="0"/>
              <a:t>in</a:t>
            </a:r>
            <a:r>
              <a:rPr lang="en-US" dirty="0"/>
              <a:t> AI, not </a:t>
            </a:r>
            <a:r>
              <a:rPr lang="en-US" u="sng" dirty="0"/>
              <a:t>on</a:t>
            </a:r>
            <a:r>
              <a:rPr lang="en-US" dirty="0"/>
              <a:t> AI! Show and Tell!</a:t>
            </a:r>
          </a:p>
        </p:txBody>
      </p:sp>
    </p:spTree>
    <p:extLst>
      <p:ext uri="{BB962C8B-B14F-4D97-AF65-F5344CB8AC3E}">
        <p14:creationId xmlns:p14="http://schemas.microsoft.com/office/powerpoint/2010/main" val="6475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3E2E4-A2CD-E9C2-9836-E6BDB8FA4FB1}"/>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1E8E8F7F-DEC4-60C0-0864-762FE82C3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3181216A-51AD-8AEF-2113-F08B92347A7C}"/>
              </a:ext>
            </a:extLst>
          </p:cNvPr>
          <p:cNvSpPr>
            <a:spLocks noGrp="1"/>
          </p:cNvSpPr>
          <p:nvPr>
            <p:ph type="title"/>
          </p:nvPr>
        </p:nvSpPr>
        <p:spPr/>
        <p:txBody>
          <a:bodyPr/>
          <a:lstStyle/>
          <a:p>
            <a:r>
              <a:rPr lang="en-US" b="1" dirty="0"/>
              <a:t>Exploring AI for Business </a:t>
            </a:r>
            <a:r>
              <a:rPr lang="en-US" dirty="0"/>
              <a:t>| What We Did</a:t>
            </a:r>
          </a:p>
        </p:txBody>
      </p:sp>
      <p:sp>
        <p:nvSpPr>
          <p:cNvPr id="6" name="Text Placeholder 5">
            <a:extLst>
              <a:ext uri="{FF2B5EF4-FFF2-40B4-BE49-F238E27FC236}">
                <a16:creationId xmlns:a16="http://schemas.microsoft.com/office/drawing/2014/main" id="{53F7C8EB-5B70-E201-3197-27E21F8B4410}"/>
              </a:ext>
            </a:extLst>
          </p:cNvPr>
          <p:cNvSpPr>
            <a:spLocks noGrp="1"/>
          </p:cNvSpPr>
          <p:nvPr>
            <p:ph type="body" idx="1"/>
          </p:nvPr>
        </p:nvSpPr>
        <p:spPr/>
        <p:txBody>
          <a:bodyPr anchor="ctr"/>
          <a:lstStyle/>
          <a:p>
            <a:r>
              <a:rPr lang="en-US" dirty="0"/>
              <a:t>5-slides in 15-minutes.</a:t>
            </a:r>
          </a:p>
        </p:txBody>
      </p:sp>
      <p:sp>
        <p:nvSpPr>
          <p:cNvPr id="5" name="Content Placeholder 4">
            <a:extLst>
              <a:ext uri="{FF2B5EF4-FFF2-40B4-BE49-F238E27FC236}">
                <a16:creationId xmlns:a16="http://schemas.microsoft.com/office/drawing/2014/main" id="{1F9772CE-82F0-47E2-DC93-E4F25A967921}"/>
              </a:ext>
            </a:extLst>
          </p:cNvPr>
          <p:cNvSpPr>
            <a:spLocks noGrp="1"/>
          </p:cNvSpPr>
          <p:nvPr>
            <p:ph sz="half" idx="2"/>
          </p:nvPr>
        </p:nvSpPr>
        <p:spPr/>
        <p:txBody>
          <a:bodyPr>
            <a:normAutofit fontScale="85000" lnSpcReduction="20000"/>
          </a:bodyPr>
          <a:lstStyle/>
          <a:p>
            <a:pPr marL="514350" indent="-514350">
              <a:buFont typeface="+mj-lt"/>
              <a:buAutoNum type="arabicPeriod"/>
            </a:pPr>
            <a:r>
              <a:rPr lang="en-US" b="1" dirty="0"/>
              <a:t>About SBDC </a:t>
            </a:r>
            <a:r>
              <a:rPr lang="en-US" sz="2400" i="1" dirty="0"/>
              <a:t>(AI is just one of the many ways we support small business)</a:t>
            </a:r>
          </a:p>
          <a:p>
            <a:pPr marL="514350" indent="-514350">
              <a:buFont typeface="+mj-lt"/>
              <a:buAutoNum type="arabicPeriod"/>
            </a:pPr>
            <a:r>
              <a:rPr lang="en-US" b="1" dirty="0"/>
              <a:t>Introductions</a:t>
            </a:r>
            <a:r>
              <a:rPr lang="en-US" dirty="0"/>
              <a:t> </a:t>
            </a:r>
          </a:p>
          <a:p>
            <a:pPr marL="914400" lvl="1" indent="-457200">
              <a:buFont typeface="+mj-lt"/>
              <a:buAutoNum type="arabicPeriod"/>
            </a:pPr>
            <a:r>
              <a:rPr lang="en-US" dirty="0"/>
              <a:t>About Me</a:t>
            </a:r>
          </a:p>
          <a:p>
            <a:pPr marL="914400" lvl="1" indent="-457200">
              <a:buFont typeface="+mj-lt"/>
              <a:buAutoNum type="arabicPeriod"/>
            </a:pPr>
            <a:r>
              <a:rPr lang="en-US" dirty="0"/>
              <a:t>Around the Room </a:t>
            </a:r>
            <a:r>
              <a:rPr lang="en-US" i="1" dirty="0"/>
              <a:t>(Brief Intro. What’s your experience with generative AI?)</a:t>
            </a:r>
          </a:p>
          <a:p>
            <a:pPr marL="514350" indent="-514350">
              <a:buFont typeface="+mj-lt"/>
              <a:buAutoNum type="arabicPeriod"/>
            </a:pPr>
            <a:r>
              <a:rPr lang="en-US" b="1" dirty="0"/>
              <a:t>AI Resource Lab</a:t>
            </a:r>
          </a:p>
          <a:p>
            <a:pPr marL="514350" indent="-514350">
              <a:buFont typeface="+mj-lt"/>
              <a:buAutoNum type="arabicPeriod"/>
            </a:pPr>
            <a:r>
              <a:rPr lang="en-US" b="1" dirty="0"/>
              <a:t>AI Basics</a:t>
            </a:r>
            <a:r>
              <a:rPr lang="en-US" b="1" i="1" dirty="0"/>
              <a:t> </a:t>
            </a:r>
            <a:r>
              <a:rPr lang="en-US" sz="2400" i="1" dirty="0"/>
              <a:t>(What is GenAI, Common Models, Privacy, Bias, Hallucinations, Prompting)</a:t>
            </a:r>
          </a:p>
          <a:p>
            <a:pPr marL="514350" indent="-514350">
              <a:buFont typeface="+mj-lt"/>
              <a:buAutoNum type="arabicPeriod"/>
            </a:pPr>
            <a:r>
              <a:rPr lang="en-US" b="1" dirty="0"/>
              <a:t>AI Tips &amp; Tricks</a:t>
            </a:r>
          </a:p>
        </p:txBody>
      </p:sp>
      <p:sp>
        <p:nvSpPr>
          <p:cNvPr id="7" name="Text Placeholder 6">
            <a:extLst>
              <a:ext uri="{FF2B5EF4-FFF2-40B4-BE49-F238E27FC236}">
                <a16:creationId xmlns:a16="http://schemas.microsoft.com/office/drawing/2014/main" id="{14DE02C7-6423-E1CA-F6BD-D0CFF0DE36BA}"/>
              </a:ext>
            </a:extLst>
          </p:cNvPr>
          <p:cNvSpPr>
            <a:spLocks noGrp="1"/>
          </p:cNvSpPr>
          <p:nvPr>
            <p:ph type="body" sz="quarter" idx="3"/>
          </p:nvPr>
        </p:nvSpPr>
        <p:spPr/>
        <p:txBody>
          <a:bodyPr anchor="ctr"/>
          <a:lstStyle/>
          <a:p>
            <a:r>
              <a:rPr lang="en-US" dirty="0"/>
              <a:t>2-demos in 60-Minutes.</a:t>
            </a:r>
          </a:p>
        </p:txBody>
      </p:sp>
      <p:sp>
        <p:nvSpPr>
          <p:cNvPr id="8" name="Content Placeholder 7">
            <a:extLst>
              <a:ext uri="{FF2B5EF4-FFF2-40B4-BE49-F238E27FC236}">
                <a16:creationId xmlns:a16="http://schemas.microsoft.com/office/drawing/2014/main" id="{11136F63-1CF6-6F77-D3EC-2B1CE45D911E}"/>
              </a:ext>
            </a:extLst>
          </p:cNvPr>
          <p:cNvSpPr>
            <a:spLocks noGrp="1"/>
          </p:cNvSpPr>
          <p:nvPr>
            <p:ph sz="quarter" idx="4"/>
          </p:nvPr>
        </p:nvSpPr>
        <p:spPr/>
        <p:txBody>
          <a:bodyPr>
            <a:normAutofit fontScale="85000" lnSpcReduction="20000"/>
          </a:bodyPr>
          <a:lstStyle/>
          <a:p>
            <a:pPr marL="0" indent="0">
              <a:buNone/>
            </a:pPr>
            <a:r>
              <a:rPr lang="en-US" i="1" dirty="0"/>
              <a:t>Multi-Modal AI Demos</a:t>
            </a:r>
          </a:p>
          <a:p>
            <a:pPr marL="514350" indent="-514350">
              <a:buFont typeface="+mj-lt"/>
              <a:buAutoNum type="arabicPeriod" startAt="6"/>
            </a:pPr>
            <a:r>
              <a:rPr lang="en-US" b="1" dirty="0"/>
              <a:t>Creating a Marketing Campaign</a:t>
            </a:r>
          </a:p>
          <a:p>
            <a:pPr marL="514350" indent="-514350">
              <a:buFont typeface="+mj-lt"/>
              <a:buAutoNum type="arabicPeriod" startAt="6"/>
            </a:pPr>
            <a:r>
              <a:rPr lang="en-US" b="1" dirty="0"/>
              <a:t>HR Hiring Workflow </a:t>
            </a:r>
          </a:p>
          <a:p>
            <a:pPr marL="0" indent="0">
              <a:buNone/>
            </a:pPr>
            <a:r>
              <a:rPr lang="en-US" b="1" dirty="0"/>
              <a:t>	</a:t>
            </a:r>
            <a:r>
              <a:rPr lang="en-US" i="1" dirty="0"/>
              <a:t>[see handouts]</a:t>
            </a:r>
          </a:p>
          <a:p>
            <a:pPr marL="0" indent="0">
              <a:buNone/>
            </a:pPr>
            <a:endParaRPr lang="en-US" b="1" dirty="0"/>
          </a:p>
          <a:p>
            <a:pPr marL="0" indent="0" algn="r">
              <a:buNone/>
            </a:pPr>
            <a:r>
              <a:rPr lang="en-US" b="1" dirty="0"/>
              <a:t>Discussion</a:t>
            </a:r>
          </a:p>
          <a:p>
            <a:pPr marL="0" indent="0" algn="r">
              <a:buNone/>
            </a:pPr>
            <a:r>
              <a:rPr lang="en-US" b="1" dirty="0"/>
              <a:t>Experimentation</a:t>
            </a:r>
          </a:p>
          <a:p>
            <a:pPr marL="0" indent="0" algn="r">
              <a:buNone/>
            </a:pPr>
            <a:r>
              <a:rPr lang="en-US" b="1" dirty="0"/>
              <a:t>Q&amp;A</a:t>
            </a:r>
          </a:p>
          <a:p>
            <a:pPr marL="0" indent="0" algn="r">
              <a:buNone/>
            </a:pPr>
            <a:r>
              <a:rPr lang="en-US" b="1" dirty="0"/>
              <a:t>Survey</a:t>
            </a:r>
          </a:p>
        </p:txBody>
      </p:sp>
    </p:spTree>
    <p:extLst>
      <p:ext uri="{BB962C8B-B14F-4D97-AF65-F5344CB8AC3E}">
        <p14:creationId xmlns:p14="http://schemas.microsoft.com/office/powerpoint/2010/main" val="63091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FCBCC-0FF1-28C5-512B-8A98F8BA96CD}"/>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80A89E17-7070-9915-0741-1C62FF680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471F7154-8E5A-8DF8-FF6A-EF892C6138DE}"/>
              </a:ext>
            </a:extLst>
          </p:cNvPr>
          <p:cNvSpPr>
            <a:spLocks noGrp="1"/>
          </p:cNvSpPr>
          <p:nvPr>
            <p:ph type="title"/>
          </p:nvPr>
        </p:nvSpPr>
        <p:spPr/>
        <p:txBody>
          <a:bodyPr/>
          <a:lstStyle/>
          <a:p>
            <a:r>
              <a:rPr lang="en-US" b="1" dirty="0"/>
              <a:t>Exploring AI for Business </a:t>
            </a:r>
            <a:r>
              <a:rPr lang="en-US" dirty="0"/>
              <a:t>| Survey Questions</a:t>
            </a:r>
          </a:p>
        </p:txBody>
      </p:sp>
      <p:sp>
        <p:nvSpPr>
          <p:cNvPr id="5" name="Content Placeholder 4">
            <a:extLst>
              <a:ext uri="{FF2B5EF4-FFF2-40B4-BE49-F238E27FC236}">
                <a16:creationId xmlns:a16="http://schemas.microsoft.com/office/drawing/2014/main" id="{6FAAA729-D936-5913-812A-853CB72AA008}"/>
              </a:ext>
            </a:extLst>
          </p:cNvPr>
          <p:cNvSpPr>
            <a:spLocks noGrp="1"/>
          </p:cNvSpPr>
          <p:nvPr>
            <p:ph idx="1"/>
          </p:nvPr>
        </p:nvSpPr>
        <p:spPr>
          <a:xfrm>
            <a:off x="838199" y="1825624"/>
            <a:ext cx="10741269" cy="4751021"/>
          </a:xfrm>
        </p:spPr>
        <p:txBody>
          <a:bodyPr>
            <a:normAutofit/>
          </a:bodyPr>
          <a:lstStyle/>
          <a:p>
            <a:pPr marL="342900" marR="0" indent="-342900">
              <a:lnSpc>
                <a:spcPct val="115000"/>
              </a:lnSpc>
              <a:spcAft>
                <a:spcPts val="800"/>
              </a:spcAf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What’s your experience with generative AI tools? </a:t>
            </a:r>
          </a:p>
          <a:p>
            <a:pPr marL="342900" marR="0" indent="-342900">
              <a:lnSpc>
                <a:spcPct val="115000"/>
              </a:lnSpc>
              <a:spcAft>
                <a:spcPts val="800"/>
              </a:spcAft>
              <a:buAutoNum type="arabicPeriod"/>
            </a:pPr>
            <a:r>
              <a:rPr lang="en-US" dirty="0">
                <a:latin typeface="Aptos" panose="020B0004020202020204" pitchFamily="34" charset="0"/>
                <a:ea typeface="Aptos" panose="020B0004020202020204" pitchFamily="34" charset="0"/>
                <a:cs typeface="Times New Roman" panose="02020603050405020304" pitchFamily="18" charset="0"/>
              </a:rPr>
              <a:t>How helpful was today’s live AI demonstrations?</a:t>
            </a:r>
          </a:p>
          <a:p>
            <a:pPr marL="342900" marR="0" indent="-342900">
              <a:lnSpc>
                <a:spcPct val="115000"/>
              </a:lnSpc>
              <a:spcAft>
                <a:spcPts val="800"/>
              </a:spcAf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What else would you like to learn to help you use AI effectively? </a:t>
            </a:r>
          </a:p>
          <a:p>
            <a:pPr marL="342900" marR="0" indent="-342900">
              <a:lnSpc>
                <a:spcPct val="115000"/>
              </a:lnSpc>
              <a:spcAft>
                <a:spcPts val="800"/>
              </a:spcAft>
              <a:buAutoNum type="arabicPeriod"/>
            </a:pPr>
            <a:r>
              <a:rPr lang="en-US" dirty="0">
                <a:latin typeface="Aptos" panose="020B0004020202020204" pitchFamily="34" charset="0"/>
                <a:ea typeface="Aptos" panose="020B0004020202020204" pitchFamily="34" charset="0"/>
                <a:cs typeface="Times New Roman" panose="02020603050405020304" pitchFamily="18" charset="0"/>
              </a:rPr>
              <a:t>How confident do you feel about exploring AI for your business? </a:t>
            </a:r>
          </a:p>
          <a:p>
            <a:pPr marL="342900" indent="-342900">
              <a:lnSpc>
                <a:spcPct val="115000"/>
              </a:lnSpc>
              <a:spcAft>
                <a:spcPts val="800"/>
              </a:spcAft>
              <a:buFont typeface="Arial" panose="020B0604020202020204" pitchFamily="34" charset="0"/>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Please share any additional Comments or Questions</a:t>
            </a:r>
          </a:p>
        </p:txBody>
      </p:sp>
    </p:spTree>
    <p:extLst>
      <p:ext uri="{BB962C8B-B14F-4D97-AF65-F5344CB8AC3E}">
        <p14:creationId xmlns:p14="http://schemas.microsoft.com/office/powerpoint/2010/main" val="1649630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DB926-9E4F-2639-5FF4-9EADA9EF08CF}"/>
            </a:ext>
          </a:extLst>
        </p:cNvPr>
        <p:cNvGrpSpPr/>
        <p:nvPr/>
      </p:nvGrpSpPr>
      <p:grpSpPr>
        <a:xfrm>
          <a:off x="0" y="0"/>
          <a:ext cx="0" cy="0"/>
          <a:chOff x="0" y="0"/>
          <a:chExt cx="0" cy="0"/>
        </a:xfrm>
      </p:grpSpPr>
      <p:pic>
        <p:nvPicPr>
          <p:cNvPr id="18" name="Content Placeholder 4" descr="A white background with many hats&#10;&#10;AI-generated content may be incorrect.">
            <a:extLst>
              <a:ext uri="{FF2B5EF4-FFF2-40B4-BE49-F238E27FC236}">
                <a16:creationId xmlns:a16="http://schemas.microsoft.com/office/drawing/2014/main" id="{1CF3FE6E-EDF0-4F76-1E8C-4ACCC3DFE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14FAF735-8316-AA4F-7731-5921EEAB994F}"/>
              </a:ext>
            </a:extLst>
          </p:cNvPr>
          <p:cNvSpPr>
            <a:spLocks noGrp="1"/>
          </p:cNvSpPr>
          <p:nvPr>
            <p:ph type="title"/>
          </p:nvPr>
        </p:nvSpPr>
        <p:spPr>
          <a:xfrm>
            <a:off x="2506662" y="1"/>
            <a:ext cx="9685338" cy="1026636"/>
          </a:xfrm>
        </p:spPr>
        <p:txBody>
          <a:bodyPr>
            <a:normAutofit/>
          </a:bodyPr>
          <a:lstStyle/>
          <a:p>
            <a:r>
              <a:rPr lang="en-US" sz="3600" b="1" dirty="0"/>
              <a:t>Exploring AI for Business </a:t>
            </a:r>
            <a:r>
              <a:rPr lang="en-US" sz="3600" dirty="0"/>
              <a:t>| Audience Data</a:t>
            </a:r>
            <a:endParaRPr lang="en-US" sz="3600" i="1" dirty="0"/>
          </a:p>
        </p:txBody>
      </p:sp>
      <p:sp>
        <p:nvSpPr>
          <p:cNvPr id="3" name="TextBox 2">
            <a:extLst>
              <a:ext uri="{FF2B5EF4-FFF2-40B4-BE49-F238E27FC236}">
                <a16:creationId xmlns:a16="http://schemas.microsoft.com/office/drawing/2014/main" id="{852C5E1D-9A3B-DFAD-47A1-282A0E249CB7}"/>
              </a:ext>
            </a:extLst>
          </p:cNvPr>
          <p:cNvSpPr txBox="1"/>
          <p:nvPr/>
        </p:nvSpPr>
        <p:spPr>
          <a:xfrm>
            <a:off x="6082809" y="1209377"/>
            <a:ext cx="6109191" cy="2369880"/>
          </a:xfrm>
          <a:prstGeom prst="rect">
            <a:avLst/>
          </a:prstGeom>
          <a:noFill/>
        </p:spPr>
        <p:txBody>
          <a:bodyPr wrap="square">
            <a:spAutoFit/>
          </a:bodyPr>
          <a:lstStyle/>
          <a:p>
            <a:r>
              <a:rPr kumimoji="0" lang="en-US" sz="2800" b="1" i="0" u="none" strike="noStrike" kern="1200" cap="none" spc="0" normalizeH="0" baseline="0" noProof="0" dirty="0">
                <a:ln>
                  <a:noFill/>
                </a:ln>
                <a:solidFill>
                  <a:prstClr val="black"/>
                </a:solidFill>
                <a:effectLst/>
                <a:highlight>
                  <a:srgbClr val="C0C0C0"/>
                </a:highlight>
                <a:uLnTx/>
                <a:uFillTx/>
                <a:latin typeface="Aptos Display" panose="02110004020202020204"/>
                <a:ea typeface="+mj-ea"/>
                <a:cs typeface="+mj-cs"/>
              </a:rPr>
              <a:t>The majority had </a:t>
            </a:r>
            <a:r>
              <a:rPr kumimoji="0" lang="en-US" sz="2800" b="1" i="0" u="sng" strike="noStrike" kern="1200" cap="none" spc="0" normalizeH="0" baseline="0" noProof="0" dirty="0">
                <a:ln>
                  <a:noFill/>
                </a:ln>
                <a:solidFill>
                  <a:prstClr val="black"/>
                </a:solidFill>
                <a:effectLst/>
                <a:highlight>
                  <a:srgbClr val="C0C0C0"/>
                </a:highlight>
                <a:uLnTx/>
                <a:uFillTx/>
                <a:latin typeface="Aptos Display" panose="02110004020202020204"/>
                <a:ea typeface="+mj-ea"/>
                <a:cs typeface="+mj-cs"/>
              </a:rPr>
              <a:t>little to no experience</a:t>
            </a:r>
            <a:r>
              <a:rPr kumimoji="0" lang="en-US" sz="2800" b="1" i="0" u="none" strike="noStrike" kern="1200" cap="none" spc="0" normalizeH="0" baseline="0" noProof="0" dirty="0">
                <a:ln>
                  <a:noFill/>
                </a:ln>
                <a:solidFill>
                  <a:prstClr val="black"/>
                </a:solidFill>
                <a:effectLst/>
                <a:highlight>
                  <a:srgbClr val="C0C0C0"/>
                </a:highlight>
                <a:uLnTx/>
                <a:uFillTx/>
                <a:latin typeface="Aptos Display" panose="02110004020202020204"/>
                <a:ea typeface="+mj-ea"/>
                <a:cs typeface="+mj-cs"/>
              </a:rPr>
              <a:t>:</a:t>
            </a:r>
          </a:p>
          <a:p>
            <a:pPr marL="914400" lvl="1" indent="-457200">
              <a:buFont typeface="Arial" panose="020B0604020202020204" pitchFamily="34" charset="0"/>
              <a:buChar char="•"/>
            </a:pPr>
            <a:r>
              <a:rPr lang="en-US" sz="2400" dirty="0">
                <a:solidFill>
                  <a:prstClr val="black"/>
                </a:solidFill>
                <a:latin typeface="Aptos Display" panose="02110004020202020204"/>
                <a:ea typeface="+mj-ea"/>
                <a:cs typeface="+mj-cs"/>
              </a:rPr>
              <a:t>20% had “never” used AI</a:t>
            </a:r>
          </a:p>
          <a:p>
            <a:pPr marL="914400" lvl="1" indent="-457200">
              <a:buFont typeface="Arial" panose="020B0604020202020204" pitchFamily="34" charset="0"/>
              <a:buChar char="•"/>
            </a:pPr>
            <a:r>
              <a:rPr lang="en-US" sz="2400" dirty="0">
                <a:solidFill>
                  <a:prstClr val="black"/>
                </a:solidFill>
                <a:latin typeface="Aptos Display" panose="02110004020202020204"/>
                <a:ea typeface="+mj-ea"/>
                <a:cs typeface="+mj-cs"/>
              </a:rPr>
              <a:t>34% tried it once or twice </a:t>
            </a:r>
          </a:p>
          <a:p>
            <a:pPr marL="914400" lvl="1" indent="-457200">
              <a:buFont typeface="Arial" panose="020B0604020202020204" pitchFamily="34" charset="0"/>
              <a:buChar char="•"/>
            </a:pPr>
            <a:r>
              <a:rPr lang="en-US" sz="2400" dirty="0">
                <a:solidFill>
                  <a:prstClr val="black"/>
                </a:solidFill>
                <a:latin typeface="Aptos Display" panose="02110004020202020204"/>
                <a:ea typeface="+mj-ea"/>
                <a:cs typeface="+mj-cs"/>
              </a:rPr>
              <a:t>37% somewhat familiar</a:t>
            </a:r>
          </a:p>
          <a:p>
            <a:pPr marL="914400" lvl="1" indent="-457200">
              <a:buFont typeface="Arial" panose="020B0604020202020204" pitchFamily="34" charset="0"/>
              <a:buChar char="•"/>
            </a:pPr>
            <a:r>
              <a:rPr lang="en-US" sz="2400" dirty="0">
                <a:solidFill>
                  <a:prstClr val="black"/>
                </a:solidFill>
                <a:latin typeface="Aptos Display" panose="02110004020202020204"/>
                <a:ea typeface="+mj-ea"/>
                <a:cs typeface="+mj-cs"/>
              </a:rPr>
              <a:t>9% feeling comfortable </a:t>
            </a:r>
          </a:p>
          <a:p>
            <a:pPr marL="914400" lvl="1" indent="-457200">
              <a:buFont typeface="Arial" panose="020B0604020202020204" pitchFamily="34" charset="0"/>
              <a:buChar char="•"/>
            </a:pPr>
            <a:r>
              <a:rPr lang="en-US" sz="2400" dirty="0">
                <a:solidFill>
                  <a:prstClr val="black"/>
                </a:solidFill>
                <a:latin typeface="Aptos Display" panose="02110004020202020204"/>
                <a:ea typeface="+mj-ea"/>
                <a:cs typeface="+mj-cs"/>
              </a:rPr>
              <a:t>2% using AI daily</a:t>
            </a:r>
          </a:p>
        </p:txBody>
      </p:sp>
      <p:sp>
        <p:nvSpPr>
          <p:cNvPr id="6" name="Content Placeholder 2">
            <a:extLst>
              <a:ext uri="{FF2B5EF4-FFF2-40B4-BE49-F238E27FC236}">
                <a16:creationId xmlns:a16="http://schemas.microsoft.com/office/drawing/2014/main" id="{D2452A4C-A41E-4193-A74C-41DDF52E45DF}"/>
              </a:ext>
            </a:extLst>
          </p:cNvPr>
          <p:cNvSpPr txBox="1">
            <a:spLocks/>
          </p:cNvSpPr>
          <p:nvPr/>
        </p:nvSpPr>
        <p:spPr>
          <a:xfrm>
            <a:off x="6471138" y="3880913"/>
            <a:ext cx="5720862" cy="2758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prstClr val="black"/>
                </a:solidFill>
                <a:highlight>
                  <a:srgbClr val="C0C0C0"/>
                </a:highlight>
                <a:latin typeface="Aptos Display" panose="02110004020202020204"/>
                <a:ea typeface="+mj-ea"/>
                <a:cs typeface="+mj-cs"/>
              </a:rPr>
              <a:t>What people are </a:t>
            </a:r>
            <a:r>
              <a:rPr lang="en-US" b="1" u="sng" dirty="0">
                <a:solidFill>
                  <a:prstClr val="black"/>
                </a:solidFill>
                <a:highlight>
                  <a:srgbClr val="C0C0C0"/>
                </a:highlight>
                <a:latin typeface="Aptos Display" panose="02110004020202020204"/>
                <a:ea typeface="+mj-ea"/>
                <a:cs typeface="+mj-cs"/>
              </a:rPr>
              <a:t>already using AI </a:t>
            </a:r>
            <a:r>
              <a:rPr lang="en-US" b="1" dirty="0">
                <a:solidFill>
                  <a:prstClr val="black"/>
                </a:solidFill>
                <a:highlight>
                  <a:srgbClr val="C0C0C0"/>
                </a:highlight>
                <a:latin typeface="Aptos Display" panose="02110004020202020204"/>
                <a:ea typeface="+mj-ea"/>
                <a:cs typeface="+mj-cs"/>
              </a:rPr>
              <a:t>for:</a:t>
            </a:r>
          </a:p>
          <a:p>
            <a:pPr lvl="1"/>
            <a:r>
              <a:rPr lang="en-US" dirty="0">
                <a:solidFill>
                  <a:prstClr val="black"/>
                </a:solidFill>
                <a:latin typeface="Aptos Display" panose="02110004020202020204"/>
                <a:ea typeface="+mj-ea"/>
                <a:cs typeface="+mj-cs"/>
              </a:rPr>
              <a:t>Marketing &amp; social media</a:t>
            </a:r>
          </a:p>
          <a:p>
            <a:pPr lvl="1"/>
            <a:r>
              <a:rPr lang="en-US" dirty="0">
                <a:solidFill>
                  <a:prstClr val="black"/>
                </a:solidFill>
                <a:latin typeface="Aptos Display" panose="02110004020202020204"/>
                <a:ea typeface="+mj-ea"/>
                <a:cs typeface="+mj-cs"/>
              </a:rPr>
              <a:t>Writing &amp; editing </a:t>
            </a:r>
          </a:p>
          <a:p>
            <a:pPr lvl="1"/>
            <a:r>
              <a:rPr lang="en-US" dirty="0">
                <a:solidFill>
                  <a:prstClr val="black"/>
                </a:solidFill>
                <a:latin typeface="Aptos Display" panose="02110004020202020204"/>
                <a:ea typeface="+mj-ea"/>
                <a:cs typeface="+mj-cs"/>
              </a:rPr>
              <a:t>Experimenting and dabbling </a:t>
            </a:r>
          </a:p>
          <a:p>
            <a:pPr lvl="1"/>
            <a:r>
              <a:rPr lang="en-US" dirty="0">
                <a:solidFill>
                  <a:prstClr val="black"/>
                </a:solidFill>
                <a:latin typeface="Aptos Display" panose="02110004020202020204"/>
                <a:ea typeface="+mj-ea"/>
                <a:cs typeface="+mj-cs"/>
              </a:rPr>
              <a:t>Business &amp; productivity</a:t>
            </a:r>
          </a:p>
          <a:p>
            <a:pPr lvl="1"/>
            <a:r>
              <a:rPr lang="en-US" dirty="0">
                <a:solidFill>
                  <a:prstClr val="black"/>
                </a:solidFill>
                <a:latin typeface="Aptos Display" panose="02110004020202020204"/>
                <a:ea typeface="+mj-ea"/>
                <a:cs typeface="+mj-cs"/>
              </a:rPr>
              <a:t>Creative &amp; miscellaneous </a:t>
            </a:r>
          </a:p>
        </p:txBody>
      </p:sp>
      <p:graphicFrame>
        <p:nvGraphicFramePr>
          <p:cNvPr id="5" name="Chart 4">
            <a:extLst>
              <a:ext uri="{FF2B5EF4-FFF2-40B4-BE49-F238E27FC236}">
                <a16:creationId xmlns:a16="http://schemas.microsoft.com/office/drawing/2014/main" id="{00B49778-5310-BAE2-F061-C1D00BDD151B}"/>
              </a:ext>
            </a:extLst>
          </p:cNvPr>
          <p:cNvGraphicFramePr>
            <a:graphicFrameLocks/>
          </p:cNvGraphicFramePr>
          <p:nvPr>
            <p:extLst>
              <p:ext uri="{D42A27DB-BD31-4B8C-83A1-F6EECF244321}">
                <p14:modId xmlns:p14="http://schemas.microsoft.com/office/powerpoint/2010/main" val="2234579690"/>
              </p:ext>
            </p:extLst>
          </p:nvPr>
        </p:nvGraphicFramePr>
        <p:xfrm>
          <a:off x="256440" y="1608992"/>
          <a:ext cx="6109191" cy="50299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56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CA22A-1ABB-8B74-12F1-FE8A8042940F}"/>
            </a:ext>
          </a:extLst>
        </p:cNvPr>
        <p:cNvGrpSpPr/>
        <p:nvPr/>
      </p:nvGrpSpPr>
      <p:grpSpPr>
        <a:xfrm>
          <a:off x="0" y="0"/>
          <a:ext cx="0" cy="0"/>
          <a:chOff x="0" y="0"/>
          <a:chExt cx="0" cy="0"/>
        </a:xfrm>
      </p:grpSpPr>
      <p:pic>
        <p:nvPicPr>
          <p:cNvPr id="18" name="Content Placeholder 4" descr="A white background with many hats&#10;&#10;AI-generated content may be incorrect.">
            <a:extLst>
              <a:ext uri="{FF2B5EF4-FFF2-40B4-BE49-F238E27FC236}">
                <a16:creationId xmlns:a16="http://schemas.microsoft.com/office/drawing/2014/main" id="{7E715666-87B3-5BE2-2081-F9DAD2B3A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8B2CDC5-60E1-512C-516D-9FEEDBC68D60}"/>
              </a:ext>
            </a:extLst>
          </p:cNvPr>
          <p:cNvSpPr>
            <a:spLocks noGrp="1"/>
          </p:cNvSpPr>
          <p:nvPr>
            <p:ph type="title"/>
          </p:nvPr>
        </p:nvSpPr>
        <p:spPr>
          <a:xfrm>
            <a:off x="2506662" y="1"/>
            <a:ext cx="9685338" cy="1026636"/>
          </a:xfrm>
        </p:spPr>
        <p:txBody>
          <a:bodyPr>
            <a:normAutofit/>
          </a:bodyPr>
          <a:lstStyle/>
          <a:p>
            <a:r>
              <a:rPr lang="en-US" sz="3600" b="1" dirty="0"/>
              <a:t>Exploring AI for Business </a:t>
            </a:r>
            <a:r>
              <a:rPr lang="en-US" sz="3600" dirty="0"/>
              <a:t>| Feedback</a:t>
            </a:r>
            <a:endParaRPr lang="en-US" sz="3600" i="1" dirty="0"/>
          </a:p>
        </p:txBody>
      </p:sp>
      <p:sp>
        <p:nvSpPr>
          <p:cNvPr id="6" name="Content Placeholder 2">
            <a:extLst>
              <a:ext uri="{FF2B5EF4-FFF2-40B4-BE49-F238E27FC236}">
                <a16:creationId xmlns:a16="http://schemas.microsoft.com/office/drawing/2014/main" id="{12F14D17-0852-2050-4324-15945185C14C}"/>
              </a:ext>
            </a:extLst>
          </p:cNvPr>
          <p:cNvSpPr txBox="1">
            <a:spLocks/>
          </p:cNvSpPr>
          <p:nvPr/>
        </p:nvSpPr>
        <p:spPr>
          <a:xfrm>
            <a:off x="838200" y="1347018"/>
            <a:ext cx="11353800" cy="542740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0" lvl="3" indent="0">
              <a:buNone/>
            </a:pPr>
            <a:r>
              <a:rPr kumimoji="0" lang="en-US" sz="3200" b="1" i="0" u="none" strike="noStrike" kern="1200" cap="none" spc="0" normalizeH="0" baseline="0" noProof="0" dirty="0">
                <a:ln>
                  <a:noFill/>
                </a:ln>
                <a:solidFill>
                  <a:prstClr val="black"/>
                </a:solidFill>
                <a:effectLst/>
                <a:uLnTx/>
                <a:uFillTx/>
                <a:latin typeface="Aptos Display" panose="02110004020202020204"/>
                <a:ea typeface="+mj-ea"/>
                <a:cs typeface="+mj-cs"/>
              </a:rPr>
              <a:t>	</a:t>
            </a:r>
          </a:p>
          <a:p>
            <a:pPr marL="1371600" lvl="3" indent="0">
              <a:buNone/>
            </a:pPr>
            <a:r>
              <a:rPr lang="en-US" sz="3200" b="1" dirty="0">
                <a:solidFill>
                  <a:prstClr val="black"/>
                </a:solidFill>
                <a:latin typeface="Aptos Display" panose="02110004020202020204"/>
                <a:ea typeface="+mj-ea"/>
                <a:cs typeface="+mj-cs"/>
              </a:rPr>
              <a:t>AI topics </a:t>
            </a:r>
            <a:r>
              <a:rPr lang="en-US" sz="3200" b="1" u="sng" dirty="0">
                <a:solidFill>
                  <a:prstClr val="black"/>
                </a:solidFill>
                <a:latin typeface="Aptos Display" panose="02110004020202020204"/>
                <a:ea typeface="+mj-ea"/>
                <a:cs typeface="+mj-cs"/>
              </a:rPr>
              <a:t>people WANTED to learn more</a:t>
            </a:r>
            <a:r>
              <a:rPr lang="en-US" sz="3200" b="1" dirty="0">
                <a:solidFill>
                  <a:prstClr val="black"/>
                </a:solidFill>
                <a:latin typeface="Aptos Display" panose="02110004020202020204"/>
                <a:ea typeface="+mj-ea"/>
                <a:cs typeface="+mj-cs"/>
              </a:rPr>
              <a:t> about:</a:t>
            </a:r>
          </a:p>
          <a:p>
            <a:pPr marL="1371600" lvl="3" indent="0">
              <a:buNone/>
            </a:pPr>
            <a:endParaRPr lang="en-US" sz="3200" b="1" dirty="0">
              <a:solidFill>
                <a:prstClr val="black"/>
              </a:solidFill>
              <a:latin typeface="Aptos Display" panose="02110004020202020204"/>
              <a:ea typeface="+mj-ea"/>
              <a:cs typeface="+mj-cs"/>
            </a:endParaRPr>
          </a:p>
          <a:p>
            <a:r>
              <a:rPr lang="en-US" dirty="0">
                <a:solidFill>
                  <a:prstClr val="black"/>
                </a:solidFill>
                <a:latin typeface="Aptos Display" panose="02110004020202020204"/>
                <a:ea typeface="+mj-ea"/>
                <a:cs typeface="+mj-cs"/>
              </a:rPr>
              <a:t>21% - </a:t>
            </a:r>
            <a:r>
              <a:rPr lang="en-US" b="1" dirty="0">
                <a:solidFill>
                  <a:prstClr val="black"/>
                </a:solidFill>
                <a:latin typeface="Aptos Display" panose="02110004020202020204"/>
                <a:ea typeface="+mj-ea"/>
                <a:cs typeface="+mj-cs"/>
              </a:rPr>
              <a:t>Marketing</a:t>
            </a:r>
            <a:r>
              <a:rPr lang="en-US" dirty="0">
                <a:solidFill>
                  <a:prstClr val="black"/>
                </a:solidFill>
                <a:latin typeface="Aptos Display" panose="02110004020202020204"/>
                <a:ea typeface="+mj-ea"/>
                <a:cs typeface="+mj-cs"/>
              </a:rPr>
              <a:t> &amp; customer engagement </a:t>
            </a:r>
          </a:p>
          <a:p>
            <a:pPr lvl="1"/>
            <a:r>
              <a:rPr lang="en-US" sz="2800" dirty="0">
                <a:solidFill>
                  <a:prstClr val="black"/>
                </a:solidFill>
                <a:latin typeface="Aptos Display" panose="02110004020202020204"/>
                <a:ea typeface="+mj-ea"/>
                <a:cs typeface="+mj-cs"/>
              </a:rPr>
              <a:t>16% - </a:t>
            </a:r>
            <a:r>
              <a:rPr lang="en-US" sz="2800" b="1" dirty="0">
                <a:solidFill>
                  <a:prstClr val="black"/>
                </a:solidFill>
                <a:latin typeface="Aptos Display" panose="02110004020202020204"/>
                <a:ea typeface="+mj-ea"/>
                <a:cs typeface="+mj-cs"/>
              </a:rPr>
              <a:t>Financial</a:t>
            </a:r>
            <a:r>
              <a:rPr lang="en-US" sz="2800" dirty="0">
                <a:solidFill>
                  <a:prstClr val="black"/>
                </a:solidFill>
                <a:latin typeface="Aptos Display" panose="02110004020202020204"/>
                <a:ea typeface="+mj-ea"/>
                <a:cs typeface="+mj-cs"/>
              </a:rPr>
              <a:t> planning &amp; budgeting</a:t>
            </a:r>
          </a:p>
          <a:p>
            <a:pPr lvl="2"/>
            <a:r>
              <a:rPr lang="en-US" sz="2800" dirty="0">
                <a:solidFill>
                  <a:prstClr val="black"/>
                </a:solidFill>
                <a:latin typeface="Aptos Display" panose="02110004020202020204"/>
                <a:ea typeface="+mj-ea"/>
                <a:cs typeface="+mj-cs"/>
              </a:rPr>
              <a:t>13% - </a:t>
            </a:r>
            <a:r>
              <a:rPr lang="en-US" sz="2800" b="1" dirty="0">
                <a:solidFill>
                  <a:prstClr val="black"/>
                </a:solidFill>
                <a:latin typeface="Aptos Display" panose="02110004020202020204"/>
                <a:ea typeface="+mj-ea"/>
                <a:cs typeface="+mj-cs"/>
              </a:rPr>
              <a:t>Industry specific </a:t>
            </a:r>
            <a:r>
              <a:rPr lang="en-US" sz="2800" dirty="0">
                <a:solidFill>
                  <a:prstClr val="black"/>
                </a:solidFill>
                <a:latin typeface="Aptos Display" panose="02110004020202020204"/>
                <a:ea typeface="+mj-ea"/>
                <a:cs typeface="+mj-cs"/>
              </a:rPr>
              <a:t>tools/applications</a:t>
            </a:r>
          </a:p>
          <a:p>
            <a:pPr lvl="3"/>
            <a:r>
              <a:rPr lang="en-US" sz="2800" dirty="0">
                <a:solidFill>
                  <a:prstClr val="black"/>
                </a:solidFill>
                <a:latin typeface="Aptos Display" panose="02110004020202020204"/>
                <a:ea typeface="+mj-ea"/>
                <a:cs typeface="+mj-cs"/>
              </a:rPr>
              <a:t>11% - </a:t>
            </a:r>
            <a:r>
              <a:rPr lang="en-US" sz="2800" b="1" dirty="0">
                <a:solidFill>
                  <a:prstClr val="black"/>
                </a:solidFill>
                <a:latin typeface="Aptos Display" panose="02110004020202020204"/>
                <a:ea typeface="+mj-ea"/>
                <a:cs typeface="+mj-cs"/>
              </a:rPr>
              <a:t>Prompting</a:t>
            </a:r>
            <a:r>
              <a:rPr lang="en-US" sz="2800" dirty="0">
                <a:solidFill>
                  <a:prstClr val="black"/>
                </a:solidFill>
                <a:latin typeface="Aptos Display" panose="02110004020202020204"/>
                <a:ea typeface="+mj-ea"/>
                <a:cs typeface="+mj-cs"/>
              </a:rPr>
              <a:t> for better results</a:t>
            </a:r>
          </a:p>
          <a:p>
            <a:pPr lvl="4"/>
            <a:r>
              <a:rPr lang="en-US" sz="2800" dirty="0">
                <a:solidFill>
                  <a:prstClr val="black"/>
                </a:solidFill>
                <a:latin typeface="Aptos Display" panose="02110004020202020204"/>
                <a:ea typeface="+mj-ea"/>
                <a:cs typeface="+mj-cs"/>
              </a:rPr>
              <a:t>11% - Data </a:t>
            </a:r>
            <a:r>
              <a:rPr lang="en-US" sz="2800" b="1" dirty="0">
                <a:solidFill>
                  <a:prstClr val="black"/>
                </a:solidFill>
                <a:latin typeface="Aptos Display" panose="02110004020202020204"/>
                <a:ea typeface="+mj-ea"/>
                <a:cs typeface="+mj-cs"/>
              </a:rPr>
              <a:t>security</a:t>
            </a:r>
            <a:r>
              <a:rPr lang="en-US" sz="2800" dirty="0">
                <a:solidFill>
                  <a:prstClr val="black"/>
                </a:solidFill>
                <a:latin typeface="Aptos Display" panose="02110004020202020204"/>
                <a:ea typeface="+mj-ea"/>
                <a:cs typeface="+mj-cs"/>
              </a:rPr>
              <a:t> and </a:t>
            </a:r>
            <a:r>
              <a:rPr lang="en-US" sz="2800" b="1" dirty="0">
                <a:solidFill>
                  <a:prstClr val="black"/>
                </a:solidFill>
                <a:latin typeface="Aptos Display" panose="02110004020202020204"/>
                <a:ea typeface="+mj-ea"/>
                <a:cs typeface="+mj-cs"/>
              </a:rPr>
              <a:t>privacy</a:t>
            </a:r>
            <a:r>
              <a:rPr lang="en-US" sz="2800" dirty="0">
                <a:solidFill>
                  <a:prstClr val="black"/>
                </a:solidFill>
                <a:latin typeface="Aptos Display" panose="02110004020202020204"/>
                <a:ea typeface="+mj-ea"/>
                <a:cs typeface="+mj-cs"/>
              </a:rPr>
              <a:t> </a:t>
            </a:r>
          </a:p>
          <a:p>
            <a:pPr lvl="5"/>
            <a:r>
              <a:rPr lang="en-US" sz="2800" dirty="0">
                <a:solidFill>
                  <a:prstClr val="black"/>
                </a:solidFill>
                <a:latin typeface="Aptos Display" panose="02110004020202020204"/>
                <a:ea typeface="+mj-ea"/>
                <a:cs typeface="+mj-cs"/>
              </a:rPr>
              <a:t>9% - </a:t>
            </a:r>
            <a:r>
              <a:rPr lang="en-US" sz="2800" b="1" dirty="0">
                <a:solidFill>
                  <a:prstClr val="black"/>
                </a:solidFill>
                <a:latin typeface="Aptos Display" panose="02110004020202020204"/>
                <a:ea typeface="+mj-ea"/>
                <a:cs typeface="+mj-cs"/>
              </a:rPr>
              <a:t>Integrating AI </a:t>
            </a:r>
            <a:r>
              <a:rPr lang="en-US" sz="2800" dirty="0">
                <a:solidFill>
                  <a:prstClr val="black"/>
                </a:solidFill>
                <a:latin typeface="Aptos Display" panose="02110004020202020204"/>
                <a:ea typeface="+mj-ea"/>
                <a:cs typeface="+mj-cs"/>
              </a:rPr>
              <a:t>with existing tech stacks</a:t>
            </a:r>
          </a:p>
          <a:p>
            <a:pPr lvl="6"/>
            <a:r>
              <a:rPr lang="en-US" sz="2800" dirty="0">
                <a:solidFill>
                  <a:prstClr val="black"/>
                </a:solidFill>
                <a:latin typeface="Aptos Display" panose="02110004020202020204"/>
                <a:ea typeface="+mj-ea"/>
                <a:cs typeface="+mj-cs"/>
              </a:rPr>
              <a:t>7% - </a:t>
            </a:r>
            <a:r>
              <a:rPr lang="en-US" sz="2800" b="1" dirty="0">
                <a:solidFill>
                  <a:prstClr val="black"/>
                </a:solidFill>
                <a:latin typeface="Aptos Display" panose="02110004020202020204"/>
                <a:ea typeface="+mj-ea"/>
                <a:cs typeface="+mj-cs"/>
              </a:rPr>
              <a:t>Streamlining ops </a:t>
            </a:r>
            <a:r>
              <a:rPr lang="en-US" sz="2800" dirty="0">
                <a:solidFill>
                  <a:prstClr val="black"/>
                </a:solidFill>
                <a:latin typeface="Aptos Display" panose="02110004020202020204"/>
                <a:ea typeface="+mj-ea"/>
                <a:cs typeface="+mj-cs"/>
              </a:rPr>
              <a:t>(scheduling, inventory management)</a:t>
            </a:r>
          </a:p>
          <a:p>
            <a:pPr lvl="7"/>
            <a:r>
              <a:rPr lang="en-US" sz="2800" dirty="0">
                <a:solidFill>
                  <a:prstClr val="black"/>
                </a:solidFill>
                <a:latin typeface="Aptos Display" panose="02110004020202020204"/>
                <a:ea typeface="+mj-ea"/>
                <a:cs typeface="+mj-cs"/>
              </a:rPr>
              <a:t>6% - </a:t>
            </a:r>
            <a:r>
              <a:rPr lang="en-US" sz="2800" b="1" dirty="0">
                <a:solidFill>
                  <a:prstClr val="black"/>
                </a:solidFill>
                <a:latin typeface="Aptos Display" panose="02110004020202020204"/>
                <a:ea typeface="+mj-ea"/>
                <a:cs typeface="+mj-cs"/>
              </a:rPr>
              <a:t>Customer service</a:t>
            </a:r>
          </a:p>
          <a:p>
            <a:pPr lvl="8"/>
            <a:r>
              <a:rPr lang="en-US" sz="2800" dirty="0">
                <a:solidFill>
                  <a:prstClr val="black"/>
                </a:solidFill>
                <a:latin typeface="Aptos Display" panose="02110004020202020204"/>
                <a:ea typeface="+mj-ea"/>
                <a:cs typeface="+mj-cs"/>
              </a:rPr>
              <a:t>5% - </a:t>
            </a:r>
            <a:r>
              <a:rPr lang="en-US" sz="2800" b="1" dirty="0">
                <a:solidFill>
                  <a:prstClr val="black"/>
                </a:solidFill>
                <a:latin typeface="Aptos Display" panose="02110004020202020204"/>
                <a:ea typeface="+mj-ea"/>
                <a:cs typeface="+mj-cs"/>
              </a:rPr>
              <a:t>Fact-checking</a:t>
            </a:r>
            <a:r>
              <a:rPr lang="en-US" sz="2800" dirty="0">
                <a:solidFill>
                  <a:prstClr val="black"/>
                </a:solidFill>
                <a:latin typeface="Aptos Display" panose="02110004020202020204"/>
                <a:ea typeface="+mj-ea"/>
                <a:cs typeface="+mj-cs"/>
              </a:rPr>
              <a:t> and hallucinations </a:t>
            </a:r>
          </a:p>
          <a:p>
            <a:pPr lvl="5"/>
            <a:endParaRPr lang="en-US" sz="3200" dirty="0">
              <a:solidFill>
                <a:prstClr val="black"/>
              </a:solidFill>
              <a:latin typeface="Aptos Display" panose="02110004020202020204"/>
              <a:ea typeface="+mj-ea"/>
              <a:cs typeface="+mj-cs"/>
            </a:endParaRPr>
          </a:p>
        </p:txBody>
      </p:sp>
    </p:spTree>
    <p:extLst>
      <p:ext uri="{BB962C8B-B14F-4D97-AF65-F5344CB8AC3E}">
        <p14:creationId xmlns:p14="http://schemas.microsoft.com/office/powerpoint/2010/main" val="77029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B93837EB-D85A-C37C-B0C4-3524BFB50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07B5E0A1-05BE-0B61-7E70-E5AAD1981CFB}"/>
              </a:ext>
            </a:extLst>
          </p:cNvPr>
          <p:cNvSpPr>
            <a:spLocks noGrp="1"/>
          </p:cNvSpPr>
          <p:nvPr>
            <p:ph type="title"/>
          </p:nvPr>
        </p:nvSpPr>
        <p:spPr/>
        <p:txBody>
          <a:bodyPr/>
          <a:lstStyle/>
          <a:p>
            <a:r>
              <a:rPr lang="en-US" dirty="0"/>
              <a:t>You found your way to an AI session…</a:t>
            </a:r>
          </a:p>
        </p:txBody>
      </p:sp>
      <p:sp>
        <p:nvSpPr>
          <p:cNvPr id="5" name="Content Placeholder 4">
            <a:extLst>
              <a:ext uri="{FF2B5EF4-FFF2-40B4-BE49-F238E27FC236}">
                <a16:creationId xmlns:a16="http://schemas.microsoft.com/office/drawing/2014/main" id="{10AE3265-CA26-CB0C-40C4-0C358774A41C}"/>
              </a:ext>
            </a:extLst>
          </p:cNvPr>
          <p:cNvSpPr>
            <a:spLocks noGrp="1"/>
          </p:cNvSpPr>
          <p:nvPr>
            <p:ph idx="1"/>
          </p:nvPr>
        </p:nvSpPr>
        <p:spPr/>
        <p:txBody>
          <a:bodyPr>
            <a:normAutofit/>
          </a:bodyPr>
          <a:lstStyle/>
          <a:p>
            <a:pPr marL="0" indent="0">
              <a:buNone/>
            </a:pPr>
            <a:r>
              <a:rPr lang="en-US" dirty="0"/>
              <a:t>Not just any AI session, but one built specifically for SBDCs. </a:t>
            </a:r>
          </a:p>
          <a:p>
            <a:pPr marL="0" indent="0">
              <a:buNone/>
            </a:pPr>
            <a:endParaRPr lang="en-US" dirty="0"/>
          </a:p>
          <a:p>
            <a:pPr marL="0" indent="0">
              <a:buNone/>
            </a:pPr>
            <a:r>
              <a:rPr lang="en-US" b="1" dirty="0"/>
              <a:t>That tells me two things: </a:t>
            </a:r>
          </a:p>
          <a:p>
            <a:pPr marL="514350" indent="-514350">
              <a:buFont typeface="+mj-lt"/>
              <a:buAutoNum type="arabicPeriod"/>
            </a:pPr>
            <a:r>
              <a:rPr lang="en-US" dirty="0"/>
              <a:t>You’re probably already feeling the pressure to ‘do something’ with AI back home. </a:t>
            </a:r>
          </a:p>
          <a:p>
            <a:pPr marL="514350" indent="-514350">
              <a:buFont typeface="+mj-lt"/>
              <a:buAutoNum type="arabicPeriod"/>
            </a:pPr>
            <a:r>
              <a:rPr lang="en-US" dirty="0"/>
              <a:t>You don’t just want ideas—you want something that actually works. Something you can teach, scale, and be proud of. </a:t>
            </a:r>
          </a:p>
          <a:p>
            <a:pPr marL="514350" indent="-514350">
              <a:buFont typeface="+mj-lt"/>
              <a:buAutoNum type="arabicPeriod"/>
            </a:pPr>
            <a:endParaRPr lang="en-US" dirty="0"/>
          </a:p>
          <a:p>
            <a:pPr marL="0" indent="0" algn="r">
              <a:buNone/>
            </a:pPr>
            <a:r>
              <a:rPr lang="en-US" b="1" dirty="0"/>
              <a:t>That’s what we’re going to unpack &amp; explore together today.</a:t>
            </a:r>
          </a:p>
        </p:txBody>
      </p:sp>
    </p:spTree>
    <p:extLst>
      <p:ext uri="{BB962C8B-B14F-4D97-AF65-F5344CB8AC3E}">
        <p14:creationId xmlns:p14="http://schemas.microsoft.com/office/powerpoint/2010/main" val="204664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007D0-AE2C-0D9B-62F2-DD9382080049}"/>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1CA1333F-245F-CA24-BAE1-29B73643A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3DA242B0-D5F8-6215-0A25-FFB87B3FA137}"/>
              </a:ext>
            </a:extLst>
          </p:cNvPr>
          <p:cNvSpPr>
            <a:spLocks noGrp="1"/>
          </p:cNvSpPr>
          <p:nvPr>
            <p:ph type="title"/>
          </p:nvPr>
        </p:nvSpPr>
        <p:spPr>
          <a:xfrm>
            <a:off x="838200" y="98425"/>
            <a:ext cx="10515600" cy="1325563"/>
          </a:xfrm>
        </p:spPr>
        <p:txBody>
          <a:bodyPr/>
          <a:lstStyle/>
          <a:p>
            <a:r>
              <a:rPr lang="en-US" b="1" dirty="0"/>
              <a:t>Exploring AI for Business </a:t>
            </a:r>
            <a:r>
              <a:rPr lang="en-US" dirty="0"/>
              <a:t>| What We Learned</a:t>
            </a:r>
          </a:p>
        </p:txBody>
      </p:sp>
      <p:sp>
        <p:nvSpPr>
          <p:cNvPr id="5" name="Content Placeholder 4">
            <a:extLst>
              <a:ext uri="{FF2B5EF4-FFF2-40B4-BE49-F238E27FC236}">
                <a16:creationId xmlns:a16="http://schemas.microsoft.com/office/drawing/2014/main" id="{E99C0B0A-BF8F-9C31-C096-E2C532488868}"/>
              </a:ext>
            </a:extLst>
          </p:cNvPr>
          <p:cNvSpPr>
            <a:spLocks noGrp="1"/>
          </p:cNvSpPr>
          <p:nvPr>
            <p:ph idx="1"/>
          </p:nvPr>
        </p:nvSpPr>
        <p:spPr>
          <a:xfrm>
            <a:off x="838199" y="1436687"/>
            <a:ext cx="10741269" cy="5225683"/>
          </a:xfrm>
        </p:spPr>
        <p:txBody>
          <a:bodyPr>
            <a:normAutofit/>
          </a:bodyPr>
          <a:lstStyle/>
          <a:p>
            <a:r>
              <a:rPr lang="en-US" dirty="0"/>
              <a:t>People at the </a:t>
            </a:r>
            <a:r>
              <a:rPr lang="en-US" b="1" dirty="0"/>
              <a:t>Awareness</a:t>
            </a:r>
            <a:r>
              <a:rPr lang="en-US" dirty="0"/>
              <a:t> stage ask the wildest questions</a:t>
            </a:r>
          </a:p>
          <a:p>
            <a:pPr lvl="1"/>
            <a:r>
              <a:rPr lang="en-US" dirty="0"/>
              <a:t>By definition, they have little/no real-life experience with AI </a:t>
            </a:r>
            <a:r>
              <a:rPr lang="en-US" sz="2000" dirty="0"/>
              <a:t>(no real context)</a:t>
            </a:r>
            <a:endParaRPr lang="en-US" dirty="0"/>
          </a:p>
          <a:p>
            <a:pPr lvl="1"/>
            <a:r>
              <a:rPr lang="en-US" dirty="0"/>
              <a:t>They repeat what they hear </a:t>
            </a:r>
            <a:r>
              <a:rPr lang="en-US" sz="2000" dirty="0"/>
              <a:t>(telephone game)</a:t>
            </a:r>
          </a:p>
          <a:p>
            <a:pPr lvl="1"/>
            <a:r>
              <a:rPr lang="en-US" dirty="0"/>
              <a:t>They are curious and want to learn </a:t>
            </a:r>
            <a:r>
              <a:rPr lang="en-US" sz="2000" dirty="0"/>
              <a:t>(or not, some prefer heckling, or flexing)</a:t>
            </a:r>
          </a:p>
          <a:p>
            <a:r>
              <a:rPr lang="en-US" b="1" dirty="0"/>
              <a:t>Show, Don’t Tell</a:t>
            </a:r>
            <a:r>
              <a:rPr lang="en-US" dirty="0"/>
              <a:t>. Demos Matter!</a:t>
            </a:r>
          </a:p>
          <a:p>
            <a:pPr lvl="1"/>
            <a:r>
              <a:rPr lang="en-US" dirty="0"/>
              <a:t>People will have ah-ha moments. “If it can do that, can it do this?!?!” </a:t>
            </a:r>
          </a:p>
          <a:p>
            <a:r>
              <a:rPr lang="en-US" dirty="0"/>
              <a:t>Have prompts ready to copy-paste. Skim, don’t read everything.</a:t>
            </a:r>
          </a:p>
          <a:p>
            <a:r>
              <a:rPr lang="en-US" dirty="0"/>
              <a:t>Your </a:t>
            </a:r>
            <a:r>
              <a:rPr lang="en-US" b="1" dirty="0"/>
              <a:t>Audience</a:t>
            </a:r>
            <a:r>
              <a:rPr lang="en-US" dirty="0"/>
              <a:t> can make or break your session! </a:t>
            </a:r>
            <a:r>
              <a:rPr lang="en-US" sz="2400" dirty="0"/>
              <a:t>(industry, role, stage)</a:t>
            </a:r>
            <a:r>
              <a:rPr lang="en-US" dirty="0"/>
              <a:t> </a:t>
            </a:r>
          </a:p>
          <a:p>
            <a:r>
              <a:rPr lang="en-US" dirty="0"/>
              <a:t>Your goal is to </a:t>
            </a:r>
            <a:r>
              <a:rPr lang="en-US" b="1" dirty="0"/>
              <a:t>navigate clients to &amp; through </a:t>
            </a:r>
            <a:r>
              <a:rPr lang="en-US" b="1" u="sng" dirty="0"/>
              <a:t>Consideration</a:t>
            </a:r>
            <a:r>
              <a:rPr lang="en-US" b="1" dirty="0"/>
              <a:t> stage</a:t>
            </a:r>
            <a:r>
              <a:rPr lang="en-US" dirty="0"/>
              <a:t> </a:t>
            </a:r>
          </a:p>
          <a:p>
            <a:endParaRPr lang="en-US" sz="2400" dirty="0"/>
          </a:p>
        </p:txBody>
      </p:sp>
    </p:spTree>
    <p:extLst>
      <p:ext uri="{BB962C8B-B14F-4D97-AF65-F5344CB8AC3E}">
        <p14:creationId xmlns:p14="http://schemas.microsoft.com/office/powerpoint/2010/main" val="3223433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BD4ED-42DA-1126-659F-6730140605AF}"/>
            </a:ext>
          </a:extLst>
        </p:cNvPr>
        <p:cNvGrpSpPr/>
        <p:nvPr/>
      </p:nvGrpSpPr>
      <p:grpSpPr>
        <a:xfrm>
          <a:off x="0" y="0"/>
          <a:ext cx="0" cy="0"/>
          <a:chOff x="0" y="0"/>
          <a:chExt cx="0" cy="0"/>
        </a:xfrm>
      </p:grpSpPr>
      <p:pic>
        <p:nvPicPr>
          <p:cNvPr id="18" name="Content Placeholder 4" descr="A white background with many hats&#10;&#10;AI-generated content may be incorrect.">
            <a:extLst>
              <a:ext uri="{FF2B5EF4-FFF2-40B4-BE49-F238E27FC236}">
                <a16:creationId xmlns:a16="http://schemas.microsoft.com/office/drawing/2014/main" id="{16721978-BD4D-55D4-BDFF-88F775BA3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1491BF33-277D-7B1C-D78C-F2489EB1C80A}"/>
              </a:ext>
            </a:extLst>
          </p:cNvPr>
          <p:cNvSpPr>
            <a:spLocks noGrp="1"/>
          </p:cNvSpPr>
          <p:nvPr>
            <p:ph type="title"/>
          </p:nvPr>
        </p:nvSpPr>
        <p:spPr>
          <a:xfrm>
            <a:off x="2506662" y="1"/>
            <a:ext cx="9685338" cy="1026636"/>
          </a:xfrm>
        </p:spPr>
        <p:txBody>
          <a:bodyPr>
            <a:normAutofit/>
          </a:bodyPr>
          <a:lstStyle/>
          <a:p>
            <a:r>
              <a:rPr lang="en-US" sz="3600" b="1" dirty="0"/>
              <a:t>Key Takeaway: What People Wanted More Of</a:t>
            </a:r>
            <a:endParaRPr lang="en-US" sz="3600" b="1" i="1" dirty="0"/>
          </a:p>
        </p:txBody>
      </p:sp>
      <p:sp>
        <p:nvSpPr>
          <p:cNvPr id="6" name="Content Placeholder 2">
            <a:extLst>
              <a:ext uri="{FF2B5EF4-FFF2-40B4-BE49-F238E27FC236}">
                <a16:creationId xmlns:a16="http://schemas.microsoft.com/office/drawing/2014/main" id="{AE06A678-57A6-00CC-5013-1B6294112871}"/>
              </a:ext>
            </a:extLst>
          </p:cNvPr>
          <p:cNvSpPr txBox="1">
            <a:spLocks/>
          </p:cNvSpPr>
          <p:nvPr/>
        </p:nvSpPr>
        <p:spPr>
          <a:xfrm>
            <a:off x="838199" y="504826"/>
            <a:ext cx="11353801" cy="626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0" lvl="3" indent="0">
              <a:buNone/>
            </a:pPr>
            <a:endParaRPr lang="en-US" sz="3200" i="1">
              <a:solidFill>
                <a:prstClr val="black"/>
              </a:solidFill>
              <a:latin typeface="Aptos Display" panose="02110004020202020204"/>
              <a:ea typeface="+mj-ea"/>
              <a:cs typeface="+mj-cs"/>
            </a:endParaRPr>
          </a:p>
          <a:p>
            <a:pPr marL="1371600" lvl="3" indent="0">
              <a:lnSpc>
                <a:spcPct val="150000"/>
              </a:lnSpc>
              <a:buNone/>
            </a:pPr>
            <a:r>
              <a:rPr lang="en-US" sz="3200" i="1">
                <a:solidFill>
                  <a:prstClr val="black"/>
                </a:solidFill>
                <a:latin typeface="Aptos Display" panose="02110004020202020204"/>
                <a:ea typeface="+mj-ea"/>
                <a:cs typeface="+mj-cs"/>
              </a:rPr>
              <a:t>		More </a:t>
            </a:r>
            <a:r>
              <a:rPr kumimoji="0" lang="en-US" sz="3200" b="1" i="1" strike="noStrike" kern="1200" cap="none" spc="0" normalizeH="0" baseline="0" noProof="0">
                <a:ln>
                  <a:noFill/>
                </a:ln>
                <a:solidFill>
                  <a:prstClr val="black"/>
                </a:solidFill>
                <a:effectLst/>
                <a:uLnTx/>
                <a:uFillTx/>
                <a:latin typeface="Aptos Display" panose="02110004020202020204"/>
                <a:ea typeface="+mj-ea"/>
                <a:cs typeface="+mj-cs"/>
              </a:rPr>
              <a:t>Time</a:t>
            </a:r>
            <a:r>
              <a:rPr kumimoji="0" lang="en-US" sz="3200" i="1" strike="noStrike" kern="1200" cap="none" spc="0" normalizeH="0" baseline="0" noProof="0">
                <a:ln>
                  <a:noFill/>
                </a:ln>
                <a:solidFill>
                  <a:prstClr val="black"/>
                </a:solidFill>
                <a:effectLst/>
                <a:uLnTx/>
                <a:uFillTx/>
                <a:latin typeface="Aptos Display" panose="02110004020202020204"/>
                <a:ea typeface="+mj-ea"/>
                <a:cs typeface="+mj-cs"/>
              </a:rPr>
              <a:t>,</a:t>
            </a:r>
          </a:p>
          <a:p>
            <a:pPr marL="1371600" lvl="3" indent="0">
              <a:lnSpc>
                <a:spcPct val="150000"/>
              </a:lnSpc>
              <a:buNone/>
            </a:pPr>
            <a:r>
              <a:rPr lang="en-US" sz="3200" i="1">
                <a:solidFill>
                  <a:prstClr val="black"/>
                </a:solidFill>
                <a:latin typeface="Aptos Display" panose="02110004020202020204"/>
                <a:ea typeface="+mj-ea"/>
                <a:cs typeface="+mj-cs"/>
              </a:rPr>
              <a:t>	More </a:t>
            </a:r>
            <a:r>
              <a:rPr kumimoji="0" lang="en-US" sz="3200" b="1" i="1" strike="noStrike" kern="1200" cap="none" spc="0" normalizeH="0" baseline="0" noProof="0">
                <a:ln>
                  <a:noFill/>
                </a:ln>
                <a:solidFill>
                  <a:prstClr val="black"/>
                </a:solidFill>
                <a:effectLst/>
                <a:uLnTx/>
                <a:uFillTx/>
                <a:latin typeface="Aptos Display" panose="02110004020202020204"/>
                <a:ea typeface="+mj-ea"/>
                <a:cs typeface="+mj-cs"/>
              </a:rPr>
              <a:t>hands-on</a:t>
            </a:r>
            <a:r>
              <a:rPr kumimoji="0" lang="en-US" sz="3200" i="1" strike="noStrike" kern="1200" cap="none" spc="0" normalizeH="0" baseline="0" noProof="0">
                <a:ln>
                  <a:noFill/>
                </a:ln>
                <a:solidFill>
                  <a:prstClr val="black"/>
                </a:solidFill>
                <a:effectLst/>
                <a:uLnTx/>
                <a:uFillTx/>
                <a:latin typeface="Aptos Display" panose="02110004020202020204"/>
                <a:ea typeface="+mj-ea"/>
                <a:cs typeface="+mj-cs"/>
              </a:rPr>
              <a:t> guided practice,</a:t>
            </a:r>
          </a:p>
          <a:p>
            <a:pPr marL="1371600" lvl="3" indent="0">
              <a:lnSpc>
                <a:spcPct val="150000"/>
              </a:lnSpc>
              <a:buNone/>
            </a:pPr>
            <a:r>
              <a:rPr lang="en-US" sz="3200" i="1">
                <a:solidFill>
                  <a:prstClr val="black"/>
                </a:solidFill>
                <a:latin typeface="Aptos Display" panose="02110004020202020204"/>
                <a:ea typeface="+mj-ea"/>
                <a:cs typeface="+mj-cs"/>
              </a:rPr>
              <a:t>More </a:t>
            </a:r>
            <a:r>
              <a:rPr kumimoji="0" lang="en-US" sz="3200" b="1" i="1" strike="noStrike" kern="1200" cap="none" spc="0" normalizeH="0" baseline="0" noProof="0">
                <a:ln>
                  <a:noFill/>
                </a:ln>
                <a:solidFill>
                  <a:prstClr val="black"/>
                </a:solidFill>
                <a:effectLst/>
                <a:uLnTx/>
                <a:uFillTx/>
                <a:latin typeface="Aptos Display" panose="02110004020202020204"/>
                <a:ea typeface="+mj-ea"/>
                <a:cs typeface="+mj-cs"/>
              </a:rPr>
              <a:t>examples &amp; u</a:t>
            </a:r>
            <a:r>
              <a:rPr lang="en-US" sz="3200" b="1" i="1">
                <a:solidFill>
                  <a:prstClr val="black"/>
                </a:solidFill>
                <a:latin typeface="Aptos Display" panose="02110004020202020204"/>
                <a:ea typeface="+mj-ea"/>
                <a:cs typeface="+mj-cs"/>
              </a:rPr>
              <a:t>se cases</a:t>
            </a:r>
            <a:r>
              <a:rPr kumimoji="0" lang="en-US" sz="3200" i="1" strike="noStrike" kern="1200" cap="none" spc="0" normalizeH="0" baseline="0" noProof="0">
                <a:ln>
                  <a:noFill/>
                </a:ln>
                <a:solidFill>
                  <a:prstClr val="black"/>
                </a:solidFill>
                <a:effectLst/>
                <a:uLnTx/>
                <a:uFillTx/>
                <a:latin typeface="Aptos Display" panose="02110004020202020204"/>
                <a:ea typeface="+mj-ea"/>
                <a:cs typeface="+mj-cs"/>
              </a:rPr>
              <a:t>!</a:t>
            </a:r>
          </a:p>
          <a:p>
            <a:pPr marL="1371600" lvl="3" indent="0">
              <a:buNone/>
            </a:pPr>
            <a:endParaRPr lang="en-US" sz="3200" i="1">
              <a:solidFill>
                <a:prstClr val="black"/>
              </a:solidFill>
              <a:latin typeface="Aptos Display" panose="02110004020202020204"/>
              <a:ea typeface="+mj-ea"/>
              <a:cs typeface="+mj-cs"/>
            </a:endParaRPr>
          </a:p>
          <a:p>
            <a:pPr marL="1371600" lvl="3" indent="0">
              <a:buNone/>
            </a:pPr>
            <a:endParaRPr lang="en-US" sz="3200" i="1">
              <a:solidFill>
                <a:prstClr val="black"/>
              </a:solidFill>
              <a:latin typeface="Aptos Display" panose="02110004020202020204"/>
              <a:ea typeface="+mj-ea"/>
              <a:cs typeface="+mj-cs"/>
            </a:endParaRPr>
          </a:p>
          <a:p>
            <a:pPr marL="1371600" lvl="3" indent="0">
              <a:buNone/>
            </a:pPr>
            <a:endParaRPr lang="en-US" sz="2800">
              <a:solidFill>
                <a:prstClr val="black"/>
              </a:solidFill>
              <a:latin typeface="Aptos Display" panose="02110004020202020204"/>
              <a:ea typeface="+mj-ea"/>
              <a:cs typeface="+mj-cs"/>
            </a:endParaRPr>
          </a:p>
        </p:txBody>
      </p:sp>
    </p:spTree>
    <p:extLst>
      <p:ext uri="{BB962C8B-B14F-4D97-AF65-F5344CB8AC3E}">
        <p14:creationId xmlns:p14="http://schemas.microsoft.com/office/powerpoint/2010/main" val="2021484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A6938-B858-459E-A4A2-55D599FED67F}"/>
            </a:ext>
          </a:extLst>
        </p:cNvPr>
        <p:cNvGrpSpPr/>
        <p:nvPr/>
      </p:nvGrpSpPr>
      <p:grpSpPr>
        <a:xfrm>
          <a:off x="0" y="0"/>
          <a:ext cx="0" cy="0"/>
          <a:chOff x="0" y="0"/>
          <a:chExt cx="0" cy="0"/>
        </a:xfrm>
      </p:grpSpPr>
      <p:pic>
        <p:nvPicPr>
          <p:cNvPr id="2" name="Content Placeholder 4" descr="A white background with many hats&#10;&#10;AI-generated content may be incorrect.">
            <a:extLst>
              <a:ext uri="{FF2B5EF4-FFF2-40B4-BE49-F238E27FC236}">
                <a16:creationId xmlns:a16="http://schemas.microsoft.com/office/drawing/2014/main" id="{A5475442-BF6E-880B-11AA-919363A34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55D72F49-B14D-5435-6719-F3FD859DBE86}"/>
              </a:ext>
            </a:extLst>
          </p:cNvPr>
          <p:cNvSpPr>
            <a:spLocks noGrp="1"/>
          </p:cNvSpPr>
          <p:nvPr>
            <p:ph type="title"/>
          </p:nvPr>
        </p:nvSpPr>
        <p:spPr>
          <a:xfrm>
            <a:off x="2506662" y="1"/>
            <a:ext cx="8848725" cy="923924"/>
          </a:xfrm>
        </p:spPr>
        <p:txBody>
          <a:bodyPr>
            <a:normAutofit/>
          </a:bodyPr>
          <a:lstStyle/>
          <a:p>
            <a:r>
              <a:rPr lang="en-US" sz="3600" b="1" dirty="0"/>
              <a:t>AI Awareness &amp; Discovery Journey</a:t>
            </a:r>
          </a:p>
        </p:txBody>
      </p:sp>
      <p:sp>
        <p:nvSpPr>
          <p:cNvPr id="9" name="Text Placeholder 8">
            <a:extLst>
              <a:ext uri="{FF2B5EF4-FFF2-40B4-BE49-F238E27FC236}">
                <a16:creationId xmlns:a16="http://schemas.microsoft.com/office/drawing/2014/main" id="{A98E63EC-58EE-25BE-3145-076697859B0D}"/>
              </a:ext>
            </a:extLst>
          </p:cNvPr>
          <p:cNvSpPr>
            <a:spLocks noGrp="1"/>
          </p:cNvSpPr>
          <p:nvPr>
            <p:ph type="body" idx="1"/>
          </p:nvPr>
        </p:nvSpPr>
        <p:spPr>
          <a:xfrm>
            <a:off x="563564" y="2166938"/>
            <a:ext cx="5256212" cy="823912"/>
          </a:xfrm>
        </p:spPr>
        <p:txBody>
          <a:bodyPr anchor="ctr"/>
          <a:lstStyle/>
          <a:p>
            <a:pPr algn="r">
              <a:spcBef>
                <a:spcPts val="0"/>
              </a:spcBef>
            </a:pPr>
            <a:r>
              <a:rPr lang="en-US" u="sng" dirty="0">
                <a:solidFill>
                  <a:srgbClr val="002060"/>
                </a:solidFill>
              </a:rPr>
              <a:t>Phase of AI Readiness</a:t>
            </a:r>
          </a:p>
        </p:txBody>
      </p:sp>
      <p:sp>
        <p:nvSpPr>
          <p:cNvPr id="10" name="Text Placeholder 9">
            <a:extLst>
              <a:ext uri="{FF2B5EF4-FFF2-40B4-BE49-F238E27FC236}">
                <a16:creationId xmlns:a16="http://schemas.microsoft.com/office/drawing/2014/main" id="{EDE28F22-862B-B43B-CED3-E2CACF9186B4}"/>
              </a:ext>
            </a:extLst>
          </p:cNvPr>
          <p:cNvSpPr>
            <a:spLocks noGrp="1"/>
          </p:cNvSpPr>
          <p:nvPr>
            <p:ph type="body" sz="quarter" idx="3"/>
          </p:nvPr>
        </p:nvSpPr>
        <p:spPr>
          <a:xfrm>
            <a:off x="6838948" y="2166938"/>
            <a:ext cx="5068889" cy="823912"/>
          </a:xfrm>
        </p:spPr>
        <p:txBody>
          <a:bodyPr anchor="ctr"/>
          <a:lstStyle/>
          <a:p>
            <a:r>
              <a:rPr lang="en-US" u="sng" dirty="0">
                <a:solidFill>
                  <a:srgbClr val="002060"/>
                </a:solidFill>
              </a:rPr>
              <a:t>SBDC Training Offering</a:t>
            </a:r>
          </a:p>
        </p:txBody>
      </p:sp>
      <p:sp>
        <p:nvSpPr>
          <p:cNvPr id="7" name="Content Placeholder 6">
            <a:extLst>
              <a:ext uri="{FF2B5EF4-FFF2-40B4-BE49-F238E27FC236}">
                <a16:creationId xmlns:a16="http://schemas.microsoft.com/office/drawing/2014/main" id="{168B93C6-CD98-7AC6-F49A-A89DA8F12B70}"/>
              </a:ext>
            </a:extLst>
          </p:cNvPr>
          <p:cNvSpPr>
            <a:spLocks noGrp="1"/>
          </p:cNvSpPr>
          <p:nvPr>
            <p:ph sz="quarter" idx="4"/>
          </p:nvPr>
        </p:nvSpPr>
        <p:spPr>
          <a:xfrm>
            <a:off x="6838950" y="3038475"/>
            <a:ext cx="5068888" cy="3987800"/>
          </a:xfrm>
        </p:spPr>
        <p:txBody>
          <a:bodyPr>
            <a:normAutofit fontScale="77500" lnSpcReduction="20000"/>
          </a:bodyPr>
          <a:lstStyle/>
          <a:p>
            <a:r>
              <a:rPr lang="en-US" sz="2600" b="1" dirty="0">
                <a:solidFill>
                  <a:schemeClr val="bg2"/>
                </a:solidFill>
              </a:rPr>
              <a:t>AI Resource Lab </a:t>
            </a:r>
            <a:r>
              <a:rPr lang="en-US" sz="2600" dirty="0">
                <a:solidFill>
                  <a:schemeClr val="bg2"/>
                </a:solidFill>
              </a:rPr>
              <a:t>: </a:t>
            </a:r>
          </a:p>
          <a:p>
            <a:pPr marL="457200" lvl="1" indent="0" algn="r">
              <a:spcBef>
                <a:spcPts val="1200"/>
              </a:spcBef>
              <a:buNone/>
            </a:pPr>
            <a:r>
              <a:rPr lang="en-US" sz="2600" i="1" dirty="0">
                <a:solidFill>
                  <a:schemeClr val="bg2"/>
                </a:solidFill>
              </a:rPr>
              <a:t>Online, on-demand AI resources &amp; training</a:t>
            </a:r>
          </a:p>
          <a:p>
            <a:pPr>
              <a:spcBef>
                <a:spcPts val="1200"/>
              </a:spcBef>
            </a:pPr>
            <a:r>
              <a:rPr lang="en-US" sz="2600" b="1" dirty="0">
                <a:solidFill>
                  <a:schemeClr val="bg2"/>
                </a:solidFill>
              </a:rPr>
              <a:t>Exploring AI for Business: </a:t>
            </a:r>
          </a:p>
          <a:p>
            <a:pPr marL="457200" lvl="1" indent="0" algn="r">
              <a:spcBef>
                <a:spcPts val="1200"/>
              </a:spcBef>
              <a:buNone/>
            </a:pPr>
            <a:r>
              <a:rPr lang="en-US" sz="2600" i="1" dirty="0">
                <a:solidFill>
                  <a:schemeClr val="bg2"/>
                </a:solidFill>
              </a:rPr>
              <a:t>In-person focus groups, live demos and Q&amp;A</a:t>
            </a:r>
          </a:p>
          <a:p>
            <a:pPr>
              <a:spcBef>
                <a:spcPts val="1200"/>
              </a:spcBef>
            </a:pPr>
            <a:r>
              <a:rPr lang="en-US" sz="2600" b="1" dirty="0"/>
              <a:t>10[C]hats AI Con: </a:t>
            </a:r>
          </a:p>
          <a:p>
            <a:pPr marL="457200" lvl="1" indent="0" algn="r">
              <a:spcBef>
                <a:spcPts val="1200"/>
              </a:spcBef>
              <a:buNone/>
            </a:pPr>
            <a:r>
              <a:rPr lang="en-US" sz="2600" i="1" dirty="0"/>
              <a:t>Full-day, hands-on AI conference with facilitated build sessions</a:t>
            </a:r>
          </a:p>
          <a:p>
            <a:pPr>
              <a:spcBef>
                <a:spcPts val="1200"/>
              </a:spcBef>
            </a:pPr>
            <a:r>
              <a:rPr lang="en-US" sz="2600" b="1" dirty="0">
                <a:solidFill>
                  <a:schemeClr val="bg2"/>
                </a:solidFill>
              </a:rPr>
              <a:t>Customized Training: </a:t>
            </a:r>
          </a:p>
          <a:p>
            <a:pPr marL="457200" lvl="1" indent="0" algn="r">
              <a:spcBef>
                <a:spcPts val="1200"/>
              </a:spcBef>
              <a:buNone/>
            </a:pPr>
            <a:r>
              <a:rPr lang="en-US" sz="2600" i="1" dirty="0">
                <a:solidFill>
                  <a:schemeClr val="bg2"/>
                </a:solidFill>
              </a:rPr>
              <a:t>On-site, tailored AI training built for individual teams</a:t>
            </a:r>
          </a:p>
        </p:txBody>
      </p:sp>
      <p:sp>
        <p:nvSpPr>
          <p:cNvPr id="16" name="Arrow: Right 15">
            <a:extLst>
              <a:ext uri="{FF2B5EF4-FFF2-40B4-BE49-F238E27FC236}">
                <a16:creationId xmlns:a16="http://schemas.microsoft.com/office/drawing/2014/main" id="{476352A3-2736-B175-ED62-8767E7F934BC}"/>
              </a:ext>
            </a:extLst>
          </p:cNvPr>
          <p:cNvSpPr/>
          <p:nvPr/>
        </p:nvSpPr>
        <p:spPr>
          <a:xfrm>
            <a:off x="981870" y="2905123"/>
            <a:ext cx="5303520" cy="501653"/>
          </a:xfrm>
          <a:prstGeom prst="rightArrow">
            <a:avLst>
              <a:gd name="adj1" fmla="val 66000"/>
              <a:gd name="adj2" fmla="val 68667"/>
            </a:avLst>
          </a:prstGeom>
          <a:gradFill flip="none" rotWithShape="1">
            <a:gsLst>
              <a:gs pos="0">
                <a:schemeClr val="bg1">
                  <a:alpha val="10000"/>
                </a:schemeClr>
              </a:gs>
              <a:gs pos="89000">
                <a:schemeClr val="accent1">
                  <a:lumMod val="5000"/>
                  <a:lumOff val="95000"/>
                  <a:alpha val="10000"/>
                </a:schemeClr>
              </a:gs>
              <a:gs pos="100000">
                <a:srgbClr val="04244A">
                  <a:lumMod val="87000"/>
                  <a:lumOff val="13000"/>
                  <a:alpha val="1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A43F67EE-3DD0-8763-42E7-EDA67D59DFB9}"/>
              </a:ext>
            </a:extLst>
          </p:cNvPr>
          <p:cNvSpPr/>
          <p:nvPr/>
        </p:nvSpPr>
        <p:spPr>
          <a:xfrm>
            <a:off x="981870" y="3848098"/>
            <a:ext cx="5303520" cy="501653"/>
          </a:xfrm>
          <a:prstGeom prst="rightArrow">
            <a:avLst>
              <a:gd name="adj1" fmla="val 66000"/>
              <a:gd name="adj2" fmla="val 68667"/>
            </a:avLst>
          </a:prstGeom>
          <a:gradFill flip="none" rotWithShape="1">
            <a:gsLst>
              <a:gs pos="0">
                <a:schemeClr val="bg1">
                  <a:alpha val="10000"/>
                </a:schemeClr>
              </a:gs>
              <a:gs pos="89000">
                <a:schemeClr val="accent1">
                  <a:lumMod val="5000"/>
                  <a:lumOff val="95000"/>
                  <a:alpha val="10000"/>
                </a:schemeClr>
              </a:gs>
              <a:gs pos="100000">
                <a:srgbClr val="04244A">
                  <a:lumMod val="87000"/>
                  <a:lumOff val="13000"/>
                  <a:alpha val="1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F79DBA1C-A98D-B0F0-8D17-E277E642766A}"/>
              </a:ext>
            </a:extLst>
          </p:cNvPr>
          <p:cNvSpPr/>
          <p:nvPr/>
        </p:nvSpPr>
        <p:spPr>
          <a:xfrm>
            <a:off x="981870" y="4791073"/>
            <a:ext cx="5303520" cy="501653"/>
          </a:xfrm>
          <a:prstGeom prst="rightArrow">
            <a:avLst>
              <a:gd name="adj1" fmla="val 66000"/>
              <a:gd name="adj2" fmla="val 68667"/>
            </a:avLst>
          </a:prstGeom>
          <a:gradFill flip="none" rotWithShape="1">
            <a:gsLst>
              <a:gs pos="0">
                <a:schemeClr val="bg1"/>
              </a:gs>
              <a:gs pos="89000">
                <a:schemeClr val="accent1">
                  <a:lumMod val="5000"/>
                  <a:lumOff val="95000"/>
                  <a:alpha val="80000"/>
                </a:schemeClr>
              </a:gs>
              <a:gs pos="100000">
                <a:srgbClr val="04244A">
                  <a:lumMod val="87000"/>
                  <a:lumOff val="13000"/>
                  <a:alpha val="8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4A1ACE6A-CC4B-836C-00E5-15BCB1560321}"/>
              </a:ext>
            </a:extLst>
          </p:cNvPr>
          <p:cNvSpPr/>
          <p:nvPr/>
        </p:nvSpPr>
        <p:spPr>
          <a:xfrm>
            <a:off x="981870" y="5734048"/>
            <a:ext cx="5303520" cy="501653"/>
          </a:xfrm>
          <a:prstGeom prst="rightArrow">
            <a:avLst>
              <a:gd name="adj1" fmla="val 66000"/>
              <a:gd name="adj2" fmla="val 68667"/>
            </a:avLst>
          </a:prstGeom>
          <a:gradFill flip="none" rotWithShape="1">
            <a:gsLst>
              <a:gs pos="0">
                <a:schemeClr val="bg1">
                  <a:alpha val="10000"/>
                </a:schemeClr>
              </a:gs>
              <a:gs pos="89000">
                <a:schemeClr val="accent1">
                  <a:lumMod val="5000"/>
                  <a:lumOff val="95000"/>
                  <a:alpha val="10000"/>
                </a:schemeClr>
              </a:gs>
              <a:gs pos="100000">
                <a:srgbClr val="04244A">
                  <a:lumMod val="87000"/>
                  <a:lumOff val="13000"/>
                  <a:alpha val="1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26A4D235-A8C5-E9E1-CBF9-242E9B516FCD}"/>
              </a:ext>
            </a:extLst>
          </p:cNvPr>
          <p:cNvSpPr>
            <a:spLocks noGrp="1"/>
          </p:cNvSpPr>
          <p:nvPr>
            <p:ph sz="half" idx="2"/>
          </p:nvPr>
        </p:nvSpPr>
        <p:spPr>
          <a:xfrm>
            <a:off x="563563" y="3038474"/>
            <a:ext cx="5256213" cy="3987795"/>
          </a:xfrm>
        </p:spPr>
        <p:txBody>
          <a:bodyPr>
            <a:normAutofit fontScale="77500" lnSpcReduction="20000"/>
          </a:bodyPr>
          <a:lstStyle/>
          <a:p>
            <a:pPr marL="365760" indent="-365760">
              <a:buFont typeface="+mj-lt"/>
              <a:buAutoNum type="arabicPeriod"/>
            </a:pPr>
            <a:r>
              <a:rPr lang="en-US" sz="2600" b="1" dirty="0">
                <a:solidFill>
                  <a:schemeClr val="bg2"/>
                </a:solidFill>
              </a:rPr>
              <a:t>Awareness</a:t>
            </a:r>
            <a:r>
              <a:rPr lang="en-US" sz="2600" dirty="0">
                <a:solidFill>
                  <a:schemeClr val="bg2"/>
                </a:solidFill>
              </a:rPr>
              <a:t>: 	</a:t>
            </a:r>
          </a:p>
          <a:p>
            <a:pPr marL="457200" lvl="1" indent="0" algn="r">
              <a:spcBef>
                <a:spcPts val="1200"/>
              </a:spcBef>
              <a:buNone/>
            </a:pPr>
            <a:r>
              <a:rPr lang="en-US" sz="2600" i="1" dirty="0">
                <a:solidFill>
                  <a:schemeClr val="bg2"/>
                </a:solidFill>
              </a:rPr>
              <a:t>"I’ve Heard About AI, But I Have No Idea Where to Start."</a:t>
            </a:r>
          </a:p>
          <a:p>
            <a:pPr marL="365760" indent="-365760">
              <a:spcBef>
                <a:spcPts val="1200"/>
              </a:spcBef>
              <a:buFont typeface="+mj-lt"/>
              <a:buAutoNum type="arabicPeriod"/>
            </a:pPr>
            <a:r>
              <a:rPr lang="en-US" sz="2600" b="1" dirty="0">
                <a:solidFill>
                  <a:schemeClr val="bg2"/>
                </a:solidFill>
              </a:rPr>
              <a:t>Consideration: 	</a:t>
            </a:r>
          </a:p>
          <a:p>
            <a:pPr marL="457200" lvl="1" indent="0" algn="r">
              <a:spcBef>
                <a:spcPts val="1200"/>
              </a:spcBef>
              <a:buNone/>
            </a:pPr>
            <a:r>
              <a:rPr lang="en-US" sz="2600" i="1" dirty="0">
                <a:solidFill>
                  <a:schemeClr val="bg2"/>
                </a:solidFill>
              </a:rPr>
              <a:t>"I’m Curious About AI, But I Don’t Know Which Tool to Pick."</a:t>
            </a:r>
          </a:p>
          <a:p>
            <a:pPr marL="365760" indent="-365760">
              <a:spcBef>
                <a:spcPts val="1200"/>
              </a:spcBef>
              <a:buFont typeface="+mj-lt"/>
              <a:buAutoNum type="arabicPeriod"/>
            </a:pPr>
            <a:r>
              <a:rPr lang="en-US" sz="2600" b="1" dirty="0"/>
              <a:t>Adoption: 		</a:t>
            </a:r>
          </a:p>
          <a:p>
            <a:pPr marL="457200" lvl="1" indent="0" algn="r">
              <a:spcBef>
                <a:spcPts val="1200"/>
              </a:spcBef>
              <a:buNone/>
            </a:pPr>
            <a:r>
              <a:rPr lang="en-US" sz="2600" i="1" dirty="0"/>
              <a:t>"AI Is Helping My Business, But It’s Not Fully Integrated Yet."</a:t>
            </a:r>
          </a:p>
          <a:p>
            <a:pPr marL="365760" indent="-365760">
              <a:spcBef>
                <a:spcPts val="1200"/>
              </a:spcBef>
              <a:buFont typeface="+mj-lt"/>
              <a:buAutoNum type="arabicPeriod"/>
            </a:pPr>
            <a:r>
              <a:rPr lang="en-US" sz="2600" b="1" dirty="0">
                <a:solidFill>
                  <a:schemeClr val="bg2"/>
                </a:solidFill>
              </a:rPr>
              <a:t>Integration: 	</a:t>
            </a:r>
          </a:p>
          <a:p>
            <a:pPr marL="457200" lvl="1" indent="0" algn="r">
              <a:spcBef>
                <a:spcPts val="1200"/>
              </a:spcBef>
              <a:buNone/>
            </a:pPr>
            <a:r>
              <a:rPr lang="en-US" sz="2600" i="1" dirty="0">
                <a:solidFill>
                  <a:schemeClr val="bg2"/>
                </a:solidFill>
              </a:rPr>
              <a:t>"AI Is Now a Core Part of My Business."</a:t>
            </a:r>
          </a:p>
        </p:txBody>
      </p:sp>
      <p:sp>
        <p:nvSpPr>
          <p:cNvPr id="3" name="Title 1">
            <a:extLst>
              <a:ext uri="{FF2B5EF4-FFF2-40B4-BE49-F238E27FC236}">
                <a16:creationId xmlns:a16="http://schemas.microsoft.com/office/drawing/2014/main" id="{BD57F095-548A-F7FA-4F8F-B2CF1A314552}"/>
              </a:ext>
            </a:extLst>
          </p:cNvPr>
          <p:cNvSpPr txBox="1">
            <a:spLocks/>
          </p:cNvSpPr>
          <p:nvPr/>
        </p:nvSpPr>
        <p:spPr>
          <a:xfrm>
            <a:off x="2209800" y="1047750"/>
            <a:ext cx="9144000" cy="1047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i="1" dirty="0"/>
              <a:t>“Training That Meets Them Where They’re At”</a:t>
            </a:r>
          </a:p>
        </p:txBody>
      </p:sp>
    </p:spTree>
    <p:extLst>
      <p:ext uri="{BB962C8B-B14F-4D97-AF65-F5344CB8AC3E}">
        <p14:creationId xmlns:p14="http://schemas.microsoft.com/office/powerpoint/2010/main" val="428948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Effect transition="in" filter="fade">
                                      <p:cBhvr>
                                        <p:cTn id="11" dur="500"/>
                                        <p:tgtEl>
                                          <p:spTgt spid="7">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fade">
                                      <p:cBhvr>
                                        <p:cTn id="1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C7821-F2F3-C665-1529-0534B45B24ED}"/>
            </a:ext>
          </a:extLst>
        </p:cNvPr>
        <p:cNvGrpSpPr/>
        <p:nvPr/>
      </p:nvGrpSpPr>
      <p:grpSpPr>
        <a:xfrm>
          <a:off x="0" y="0"/>
          <a:ext cx="0" cy="0"/>
          <a:chOff x="0" y="0"/>
          <a:chExt cx="0" cy="0"/>
        </a:xfrm>
      </p:grpSpPr>
      <p:pic>
        <p:nvPicPr>
          <p:cNvPr id="5" name="Picture 4" descr="A group of hats in different colors&#10;&#10;AI-generated content may be incorrect.">
            <a:extLst>
              <a:ext uri="{FF2B5EF4-FFF2-40B4-BE49-F238E27FC236}">
                <a16:creationId xmlns:a16="http://schemas.microsoft.com/office/drawing/2014/main" id="{97DEDDFA-081B-C677-6A6E-2051F039F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CEAD4"/>
              </a:gs>
              <a:gs pos="100000">
                <a:schemeClr val="accent1">
                  <a:lumMod val="30000"/>
                  <a:lumOff val="70000"/>
                </a:schemeClr>
              </a:gs>
            </a:gsLst>
            <a:lin ang="21594000" scaled="0"/>
          </a:gradFill>
        </p:spPr>
      </p:pic>
      <p:sp>
        <p:nvSpPr>
          <p:cNvPr id="7" name="Title 6">
            <a:extLst>
              <a:ext uri="{FF2B5EF4-FFF2-40B4-BE49-F238E27FC236}">
                <a16:creationId xmlns:a16="http://schemas.microsoft.com/office/drawing/2014/main" id="{3D2495F4-E4C2-7B06-9733-B3397B4EEEE3}"/>
              </a:ext>
            </a:extLst>
          </p:cNvPr>
          <p:cNvSpPr>
            <a:spLocks noGrp="1"/>
          </p:cNvSpPr>
          <p:nvPr>
            <p:ph type="ctrTitle"/>
          </p:nvPr>
        </p:nvSpPr>
        <p:spPr>
          <a:xfrm>
            <a:off x="2066925" y="1"/>
            <a:ext cx="10125075" cy="857250"/>
          </a:xfrm>
        </p:spPr>
        <p:txBody>
          <a:bodyPr>
            <a:normAutofit/>
          </a:bodyPr>
          <a:lstStyle/>
          <a:p>
            <a:pPr algn="r"/>
            <a:r>
              <a:rPr lang="en-US" sz="4000" b="1"/>
              <a:t>As an entrepreneur, you wear a lot of hats…</a:t>
            </a:r>
          </a:p>
        </p:txBody>
      </p:sp>
      <p:sp>
        <p:nvSpPr>
          <p:cNvPr id="2" name="Title 6">
            <a:extLst>
              <a:ext uri="{FF2B5EF4-FFF2-40B4-BE49-F238E27FC236}">
                <a16:creationId xmlns:a16="http://schemas.microsoft.com/office/drawing/2014/main" id="{75B14B4C-AD54-827C-9118-1BB5B1B9F48E}"/>
              </a:ext>
            </a:extLst>
          </p:cNvPr>
          <p:cNvSpPr txBox="1">
            <a:spLocks/>
          </p:cNvSpPr>
          <p:nvPr/>
        </p:nvSpPr>
        <p:spPr>
          <a:xfrm>
            <a:off x="3000375" y="957670"/>
            <a:ext cx="9744075" cy="857250"/>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t>Now instead of wearing 10 hats,</a:t>
            </a:r>
          </a:p>
        </p:txBody>
      </p:sp>
      <p:sp>
        <p:nvSpPr>
          <p:cNvPr id="3" name="Title 6">
            <a:extLst>
              <a:ext uri="{FF2B5EF4-FFF2-40B4-BE49-F238E27FC236}">
                <a16:creationId xmlns:a16="http://schemas.microsoft.com/office/drawing/2014/main" id="{ADD30F27-360B-7F81-8BB1-1098D9A7A2AD}"/>
              </a:ext>
            </a:extLst>
          </p:cNvPr>
          <p:cNvSpPr txBox="1">
            <a:spLocks/>
          </p:cNvSpPr>
          <p:nvPr/>
        </p:nvSpPr>
        <p:spPr>
          <a:xfrm>
            <a:off x="2533650" y="1486714"/>
            <a:ext cx="9934575" cy="8572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t>You can have 10 Chats.</a:t>
            </a:r>
          </a:p>
        </p:txBody>
      </p:sp>
      <p:sp>
        <p:nvSpPr>
          <p:cNvPr id="8" name="TextBox 7">
            <a:extLst>
              <a:ext uri="{FF2B5EF4-FFF2-40B4-BE49-F238E27FC236}">
                <a16:creationId xmlns:a16="http://schemas.microsoft.com/office/drawing/2014/main" id="{9B8D27A9-ACFC-C5D9-B85D-D42EC5894C20}"/>
              </a:ext>
            </a:extLst>
          </p:cNvPr>
          <p:cNvSpPr txBox="1"/>
          <p:nvPr/>
        </p:nvSpPr>
        <p:spPr>
          <a:xfrm>
            <a:off x="455072" y="3011240"/>
            <a:ext cx="3982461" cy="1846659"/>
          </a:xfrm>
          <a:prstGeom prst="rect">
            <a:avLst/>
          </a:prstGeom>
          <a:noFill/>
        </p:spPr>
        <p:txBody>
          <a:bodyPr wrap="square">
            <a:spAutoFit/>
          </a:bodyPr>
          <a:lstStyle/>
          <a:p>
            <a:pPr algn="ctr"/>
            <a:r>
              <a:rPr lang="en-US" sz="4800" b="1" dirty="0"/>
              <a:t>10[C]hats</a:t>
            </a:r>
          </a:p>
          <a:p>
            <a:pPr algn="ctr">
              <a:spcBef>
                <a:spcPts val="1200"/>
              </a:spcBef>
            </a:pPr>
            <a:r>
              <a:rPr lang="en-US" sz="2800" i="1" dirty="0"/>
              <a:t>AI Solutions</a:t>
            </a:r>
          </a:p>
          <a:p>
            <a:pPr algn="ctr"/>
            <a:r>
              <a:rPr lang="en-US" sz="2800" i="1" dirty="0"/>
              <a:t>For Every Hat You Wear</a:t>
            </a:r>
          </a:p>
        </p:txBody>
      </p:sp>
    </p:spTree>
    <p:extLst>
      <p:ext uri="{BB962C8B-B14F-4D97-AF65-F5344CB8AC3E}">
        <p14:creationId xmlns:p14="http://schemas.microsoft.com/office/powerpoint/2010/main" val="345391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2000"/>
                                        <p:tgtEl>
                                          <p:spTgt spid="8">
                                            <p:txEl>
                                              <p:pRg st="0" end="0"/>
                                            </p:txEl>
                                          </p:spTgt>
                                        </p:tgtEl>
                                      </p:cBhvr>
                                    </p:animEffect>
                                  </p:childTnLst>
                                </p:cTn>
                              </p:par>
                            </p:childTnLst>
                          </p:cTn>
                        </p:par>
                        <p:par>
                          <p:cTn id="16" fill="hold">
                            <p:stCondLst>
                              <p:cond delay="7500"/>
                            </p:stCondLst>
                            <p:childTnLst>
                              <p:par>
                                <p:cTn id="17" presetID="10" presetClass="entr" presetSubtype="0" fill="hold"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childTnLst>
                                </p:cTn>
                              </p:par>
                            </p:childTnLst>
                          </p:cTn>
                        </p:par>
                        <p:par>
                          <p:cTn id="20" fill="hold">
                            <p:stCondLst>
                              <p:cond delay="8500"/>
                            </p:stCondLst>
                            <p:childTnLst>
                              <p:par>
                                <p:cTn id="21" presetID="10" presetClass="entr" presetSubtype="0" fill="hold" nodeType="after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A group of hats in a row">
            <a:extLst>
              <a:ext uri="{FF2B5EF4-FFF2-40B4-BE49-F238E27FC236}">
                <a16:creationId xmlns:a16="http://schemas.microsoft.com/office/drawing/2014/main" id="{6B4F7DD0-1176-8D37-8406-629EA5F06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5" name="Subtitle 2">
            <a:extLst>
              <a:ext uri="{FF2B5EF4-FFF2-40B4-BE49-F238E27FC236}">
                <a16:creationId xmlns:a16="http://schemas.microsoft.com/office/drawing/2014/main" id="{035C1B79-A4A9-A0A1-E8AB-F804AD35B9EA}"/>
              </a:ext>
            </a:extLst>
          </p:cNvPr>
          <p:cNvSpPr txBox="1">
            <a:spLocks/>
          </p:cNvSpPr>
          <p:nvPr/>
        </p:nvSpPr>
        <p:spPr>
          <a:xfrm>
            <a:off x="429983" y="2705100"/>
            <a:ext cx="11049000" cy="35215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i="1" u="sng"/>
              <a:t>AI Conference 2025</a:t>
            </a:r>
          </a:p>
          <a:p>
            <a:endParaRPr lang="en-US" sz="4400" i="1"/>
          </a:p>
          <a:p>
            <a:r>
              <a:rPr lang="en-US" sz="3600" b="1"/>
              <a:t>Moorhead | June 10</a:t>
            </a:r>
            <a:r>
              <a:rPr lang="en-US" sz="3600" b="1" baseline="30000"/>
              <a:t>th</a:t>
            </a:r>
            <a:r>
              <a:rPr lang="en-US" sz="3600" b="1"/>
              <a:t> 		Carlton | June 17th</a:t>
            </a:r>
          </a:p>
          <a:p>
            <a:endParaRPr lang="en-US" sz="4400" i="1"/>
          </a:p>
          <a:p>
            <a:r>
              <a:rPr lang="en-US" sz="2800"/>
              <a:t>Put on by the West Central SBDC and Northland SBDC</a:t>
            </a:r>
            <a:endParaRPr lang="en-US" sz="3200"/>
          </a:p>
        </p:txBody>
      </p:sp>
      <p:sp>
        <p:nvSpPr>
          <p:cNvPr id="2" name="Title 1">
            <a:extLst>
              <a:ext uri="{FF2B5EF4-FFF2-40B4-BE49-F238E27FC236}">
                <a16:creationId xmlns:a16="http://schemas.microsoft.com/office/drawing/2014/main" id="{9EC79E0B-FE3C-C31D-9E4E-0FEB673FC50D}"/>
              </a:ext>
            </a:extLst>
          </p:cNvPr>
          <p:cNvSpPr>
            <a:spLocks noGrp="1"/>
          </p:cNvSpPr>
          <p:nvPr>
            <p:ph type="ctrTitle"/>
          </p:nvPr>
        </p:nvSpPr>
        <p:spPr>
          <a:xfrm>
            <a:off x="1524000" y="12014"/>
            <a:ext cx="9144000" cy="1788211"/>
          </a:xfrm>
        </p:spPr>
        <p:txBody>
          <a:bodyPr>
            <a:normAutofit/>
          </a:bodyPr>
          <a:lstStyle/>
          <a:p>
            <a:r>
              <a:rPr lang="en-US" sz="6600"/>
              <a:t>Welcome to </a:t>
            </a:r>
            <a:r>
              <a:rPr lang="en-US" sz="6600" b="1"/>
              <a:t>10 [C]hats</a:t>
            </a:r>
          </a:p>
        </p:txBody>
      </p:sp>
    </p:spTree>
    <p:extLst>
      <p:ext uri="{BB962C8B-B14F-4D97-AF65-F5344CB8AC3E}">
        <p14:creationId xmlns:p14="http://schemas.microsoft.com/office/powerpoint/2010/main" val="748827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D39B-9F41-F7F3-7D8D-E28B4E6E6AA4}"/>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9F66CE51-3F34-BED3-BEA2-4F0F674CC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1E2E777E-AFDE-DFF7-E7F1-2133A2D0ADD0}"/>
              </a:ext>
            </a:extLst>
          </p:cNvPr>
          <p:cNvSpPr>
            <a:spLocks noGrp="1"/>
          </p:cNvSpPr>
          <p:nvPr>
            <p:ph type="title"/>
          </p:nvPr>
        </p:nvSpPr>
        <p:spPr/>
        <p:txBody>
          <a:bodyPr/>
          <a:lstStyle/>
          <a:p>
            <a:r>
              <a:rPr lang="en-US" b="1" dirty="0"/>
              <a:t>AI Con </a:t>
            </a:r>
            <a:r>
              <a:rPr lang="en-US" dirty="0"/>
              <a:t>| What We Did</a:t>
            </a:r>
          </a:p>
        </p:txBody>
      </p:sp>
      <p:sp>
        <p:nvSpPr>
          <p:cNvPr id="5" name="Content Placeholder 4">
            <a:extLst>
              <a:ext uri="{FF2B5EF4-FFF2-40B4-BE49-F238E27FC236}">
                <a16:creationId xmlns:a16="http://schemas.microsoft.com/office/drawing/2014/main" id="{12F1C815-09E3-B5B7-64DF-637224A886E4}"/>
              </a:ext>
            </a:extLst>
          </p:cNvPr>
          <p:cNvSpPr>
            <a:spLocks noGrp="1"/>
          </p:cNvSpPr>
          <p:nvPr>
            <p:ph idx="1"/>
          </p:nvPr>
        </p:nvSpPr>
        <p:spPr>
          <a:xfrm>
            <a:off x="838199" y="1825624"/>
            <a:ext cx="11077576" cy="4751021"/>
          </a:xfrm>
        </p:spPr>
        <p:txBody>
          <a:bodyPr>
            <a:normAutofit/>
          </a:bodyPr>
          <a:lstStyle/>
          <a:p>
            <a:pPr marL="0" indent="0">
              <a:buNone/>
            </a:pPr>
            <a:r>
              <a:rPr lang="en-US" b="1" dirty="0"/>
              <a:t>2x (Twin), Full-Day, Hands-On AI Conferences</a:t>
            </a:r>
          </a:p>
          <a:p>
            <a:r>
              <a:rPr lang="en-US" dirty="0"/>
              <a:t>Moorhead &amp; Carlton, MN </a:t>
            </a:r>
            <a:r>
              <a:rPr lang="en-US" sz="2400" dirty="0"/>
              <a:t>(1-week apart)</a:t>
            </a:r>
          </a:p>
          <a:p>
            <a:pPr lvl="1"/>
            <a:r>
              <a:rPr lang="en-US" dirty="0"/>
              <a:t>General sessions, breakout sessions, panel discussion, “hackathon”</a:t>
            </a:r>
          </a:p>
          <a:p>
            <a:r>
              <a:rPr lang="en-US" dirty="0"/>
              <a:t>2 SBDCs collaborating, same team for both </a:t>
            </a:r>
            <a:r>
              <a:rPr lang="en-US" sz="2400" dirty="0"/>
              <a:t>(only SBDC personnel)</a:t>
            </a:r>
          </a:p>
          <a:p>
            <a:r>
              <a:rPr lang="en-US" dirty="0"/>
              <a:t>Ticket pricing </a:t>
            </a:r>
            <a:r>
              <a:rPr lang="en-US" sz="2400" dirty="0"/>
              <a:t>(various prices, discounts, freebies)</a:t>
            </a:r>
          </a:p>
          <a:p>
            <a:pPr lvl="1"/>
            <a:r>
              <a:rPr lang="en-US" b="1" dirty="0"/>
              <a:t>$99 </a:t>
            </a:r>
            <a:r>
              <a:rPr lang="en-US" sz="2000" dirty="0"/>
              <a:t>(Early Bird)</a:t>
            </a:r>
            <a:r>
              <a:rPr lang="en-US" sz="2000" b="1" dirty="0"/>
              <a:t> </a:t>
            </a:r>
            <a:r>
              <a:rPr lang="en-US" b="1" dirty="0"/>
              <a:t>$149 </a:t>
            </a:r>
            <a:r>
              <a:rPr lang="en-US" sz="2000" dirty="0"/>
              <a:t>(Full Price) </a:t>
            </a:r>
            <a:r>
              <a:rPr lang="en-US" b="1" dirty="0"/>
              <a:t>$74.50 </a:t>
            </a:r>
            <a:r>
              <a:rPr lang="en-US" sz="2000" dirty="0"/>
              <a:t>(2-for-1)</a:t>
            </a:r>
          </a:p>
          <a:p>
            <a:r>
              <a:rPr lang="en-US" dirty="0"/>
              <a:t>Coffee, lunch, snacks, SWAG</a:t>
            </a:r>
          </a:p>
          <a:p>
            <a:r>
              <a:rPr lang="en-US" dirty="0"/>
              <a:t>AI Adoption Workbook</a:t>
            </a:r>
          </a:p>
          <a:p>
            <a:pPr marL="0" indent="0">
              <a:buNone/>
            </a:pPr>
            <a:r>
              <a:rPr lang="en-US" b="1" dirty="0"/>
              <a:t>Developed a flexible AI training model, works in multiple formats </a:t>
            </a:r>
          </a:p>
          <a:p>
            <a:pPr marL="0" indent="0" algn="r">
              <a:spcBef>
                <a:spcPts val="0"/>
              </a:spcBef>
              <a:buNone/>
            </a:pPr>
            <a:r>
              <a:rPr lang="en-US" sz="2400" b="1" dirty="0"/>
              <a:t>(conference, cohort, workshop series, etc.)</a:t>
            </a:r>
            <a:endParaRPr lang="en-US" b="1" dirty="0"/>
          </a:p>
        </p:txBody>
      </p:sp>
    </p:spTree>
    <p:extLst>
      <p:ext uri="{BB962C8B-B14F-4D97-AF65-F5344CB8AC3E}">
        <p14:creationId xmlns:p14="http://schemas.microsoft.com/office/powerpoint/2010/main" val="219307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B818F-6CAA-D10A-F8CD-5826A344FBC9}"/>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85CA6154-9CFF-2A35-A314-F6810A81B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8EFB1C05-C3A8-1214-2230-74726801D889}"/>
              </a:ext>
            </a:extLst>
          </p:cNvPr>
          <p:cNvSpPr>
            <a:spLocks noGrp="1"/>
          </p:cNvSpPr>
          <p:nvPr>
            <p:ph type="title"/>
          </p:nvPr>
        </p:nvSpPr>
        <p:spPr/>
        <p:txBody>
          <a:bodyPr/>
          <a:lstStyle/>
          <a:p>
            <a:r>
              <a:rPr lang="en-US" b="1" dirty="0"/>
              <a:t>AI Con </a:t>
            </a:r>
            <a:r>
              <a:rPr lang="en-US" dirty="0"/>
              <a:t>| Pre-Planning</a:t>
            </a:r>
          </a:p>
        </p:txBody>
      </p:sp>
      <p:sp>
        <p:nvSpPr>
          <p:cNvPr id="5" name="Content Placeholder 4">
            <a:extLst>
              <a:ext uri="{FF2B5EF4-FFF2-40B4-BE49-F238E27FC236}">
                <a16:creationId xmlns:a16="http://schemas.microsoft.com/office/drawing/2014/main" id="{10AB7D69-55C6-6464-272D-2F60F1571FE2}"/>
              </a:ext>
            </a:extLst>
          </p:cNvPr>
          <p:cNvSpPr>
            <a:spLocks noGrp="1"/>
          </p:cNvSpPr>
          <p:nvPr>
            <p:ph idx="1"/>
          </p:nvPr>
        </p:nvSpPr>
        <p:spPr>
          <a:xfrm>
            <a:off x="838199" y="1825624"/>
            <a:ext cx="10741269" cy="4751021"/>
          </a:xfrm>
        </p:spPr>
        <p:txBody>
          <a:bodyPr>
            <a:normAutofit/>
          </a:bodyPr>
          <a:lstStyle/>
          <a:p>
            <a:pPr marL="0" indent="0">
              <a:buNone/>
            </a:pPr>
            <a:r>
              <a:rPr lang="en-US" b="1" dirty="0"/>
              <a:t>Behind the Scenes: Logistics and Other Early Considerations:</a:t>
            </a:r>
          </a:p>
          <a:p>
            <a:r>
              <a:rPr lang="en-US" dirty="0"/>
              <a:t>9 Person Team </a:t>
            </a:r>
            <a:r>
              <a:rPr lang="en-US" sz="2400" dirty="0"/>
              <a:t>(</a:t>
            </a:r>
            <a:r>
              <a:rPr lang="en-US" sz="2400" b="1" dirty="0"/>
              <a:t>2 Regions</a:t>
            </a:r>
            <a:r>
              <a:rPr lang="en-US" sz="2400" dirty="0"/>
              <a:t>: 2 Directors, 2 Associate Directors, 5 Consultants)</a:t>
            </a:r>
          </a:p>
          <a:p>
            <a:r>
              <a:rPr lang="en-US" dirty="0"/>
              <a:t>Plan at least 6-months ahead. </a:t>
            </a:r>
            <a:r>
              <a:rPr lang="en-US" sz="2400" dirty="0"/>
              <a:t>(You’re a project manager now.)</a:t>
            </a:r>
          </a:p>
          <a:p>
            <a:r>
              <a:rPr lang="en-US" dirty="0"/>
              <a:t>Establish roles, to do lists, deadlines, expectations, meeting cadence, etc. </a:t>
            </a:r>
            <a:r>
              <a:rPr lang="en-US" sz="2400" dirty="0"/>
              <a:t>(you never don’t have the next meeting scheduled)</a:t>
            </a:r>
          </a:p>
          <a:p>
            <a:pPr lvl="1"/>
            <a:r>
              <a:rPr lang="en-US" dirty="0"/>
              <a:t>We had our leadership be in coordination/planning roles, consultants as presenter &amp; facilitator roles. </a:t>
            </a:r>
          </a:p>
          <a:p>
            <a:pPr lvl="1"/>
            <a:r>
              <a:rPr lang="en-US" dirty="0"/>
              <a:t>We had an emcee, host coordinator, a runner, a timer, etc.</a:t>
            </a:r>
          </a:p>
          <a:p>
            <a:r>
              <a:rPr lang="en-US" dirty="0"/>
              <a:t>Share slides with each other. Everyone knows the run of show.</a:t>
            </a:r>
          </a:p>
          <a:p>
            <a:r>
              <a:rPr lang="en-US" dirty="0"/>
              <a:t>Rehearse! Schedule peer shadowing feedback sessions. </a:t>
            </a:r>
          </a:p>
          <a:p>
            <a:endParaRPr lang="en-US" dirty="0"/>
          </a:p>
          <a:p>
            <a:endParaRPr lang="en-US" dirty="0"/>
          </a:p>
        </p:txBody>
      </p:sp>
    </p:spTree>
    <p:extLst>
      <p:ext uri="{BB962C8B-B14F-4D97-AF65-F5344CB8AC3E}">
        <p14:creationId xmlns:p14="http://schemas.microsoft.com/office/powerpoint/2010/main" val="1882835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DE778-F94D-03C5-9BDF-CB1709A244D2}"/>
            </a:ext>
          </a:extLst>
        </p:cNvPr>
        <p:cNvGrpSpPr/>
        <p:nvPr/>
      </p:nvGrpSpPr>
      <p:grpSpPr>
        <a:xfrm>
          <a:off x="0" y="0"/>
          <a:ext cx="0" cy="0"/>
          <a:chOff x="0" y="0"/>
          <a:chExt cx="0" cy="0"/>
        </a:xfrm>
      </p:grpSpPr>
      <p:pic>
        <p:nvPicPr>
          <p:cNvPr id="4" name="Picture 3" descr="A group of hats in a corner">
            <a:extLst>
              <a:ext uri="{FF2B5EF4-FFF2-40B4-BE49-F238E27FC236}">
                <a16:creationId xmlns:a16="http://schemas.microsoft.com/office/drawing/2014/main" id="{4E2E2FBB-E71E-A298-4791-C450AB366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049"/>
            <a:ext cx="12192000" cy="6877050"/>
          </a:xfrm>
          <a:prstGeom prst="rect">
            <a:avLst/>
          </a:prstGeom>
        </p:spPr>
      </p:pic>
      <p:sp>
        <p:nvSpPr>
          <p:cNvPr id="2" name="Title 1">
            <a:extLst>
              <a:ext uri="{FF2B5EF4-FFF2-40B4-BE49-F238E27FC236}">
                <a16:creationId xmlns:a16="http://schemas.microsoft.com/office/drawing/2014/main" id="{236E531F-626F-95AE-1AD4-3457E54DB6E2}"/>
              </a:ext>
            </a:extLst>
          </p:cNvPr>
          <p:cNvSpPr>
            <a:spLocks noGrp="1"/>
          </p:cNvSpPr>
          <p:nvPr>
            <p:ph type="title"/>
          </p:nvPr>
        </p:nvSpPr>
        <p:spPr/>
        <p:txBody>
          <a:bodyPr/>
          <a:lstStyle/>
          <a:p>
            <a:r>
              <a:rPr lang="en-US" b="1" dirty="0"/>
              <a:t>AI Con</a:t>
            </a:r>
            <a:r>
              <a:rPr lang="en-US" dirty="0"/>
              <a:t> | Agenda</a:t>
            </a:r>
          </a:p>
        </p:txBody>
      </p:sp>
      <p:sp>
        <p:nvSpPr>
          <p:cNvPr id="3" name="Content Placeholder 2">
            <a:extLst>
              <a:ext uri="{FF2B5EF4-FFF2-40B4-BE49-F238E27FC236}">
                <a16:creationId xmlns:a16="http://schemas.microsoft.com/office/drawing/2014/main" id="{5E67C607-0A96-36F9-E84F-296DA7714EA2}"/>
              </a:ext>
            </a:extLst>
          </p:cNvPr>
          <p:cNvSpPr>
            <a:spLocks noGrp="1"/>
          </p:cNvSpPr>
          <p:nvPr>
            <p:ph idx="1"/>
          </p:nvPr>
        </p:nvSpPr>
        <p:spPr>
          <a:xfrm>
            <a:off x="838200" y="1825625"/>
            <a:ext cx="10515600" cy="4667250"/>
          </a:xfrm>
        </p:spPr>
        <p:txBody>
          <a:bodyPr>
            <a:normAutofit/>
          </a:bodyPr>
          <a:lstStyle/>
          <a:p>
            <a:pPr marL="0" indent="0">
              <a:buNone/>
            </a:pPr>
            <a:r>
              <a:rPr lang="en-US" sz="2400" b="1" dirty="0"/>
              <a:t>Interactive 3-Part Experience</a:t>
            </a:r>
          </a:p>
          <a:p>
            <a:pPr marL="0" indent="0">
              <a:buNone/>
            </a:pPr>
            <a:r>
              <a:rPr lang="en-US" sz="2600" b="1" dirty="0"/>
              <a:t>				</a:t>
            </a:r>
            <a:r>
              <a:rPr lang="en-US" sz="2000" i="1" dirty="0">
                <a:sym typeface="Wingdings" panose="05000000000000000000" pitchFamily="2" charset="2"/>
              </a:rPr>
              <a:t> [</a:t>
            </a:r>
            <a:r>
              <a:rPr lang="en-US" sz="2000" i="1" dirty="0"/>
              <a:t>coffee] </a:t>
            </a:r>
          </a:p>
          <a:p>
            <a:pPr marL="0" indent="0">
              <a:spcBef>
                <a:spcPts val="1200"/>
              </a:spcBef>
              <a:buNone/>
            </a:pPr>
            <a:r>
              <a:rPr lang="en-US" sz="2600" b="1" dirty="0"/>
              <a:t>Part 1: </a:t>
            </a:r>
            <a:r>
              <a:rPr lang="en-US" sz="2400" u="sng" dirty="0"/>
              <a:t>General session</a:t>
            </a:r>
            <a:r>
              <a:rPr lang="en-US" sz="2400" dirty="0"/>
              <a:t> </a:t>
            </a:r>
            <a:r>
              <a:rPr lang="en-US" sz="2400" dirty="0">
                <a:sym typeface="Wingdings" panose="05000000000000000000" pitchFamily="2" charset="2"/>
              </a:rPr>
              <a:t> 	</a:t>
            </a:r>
            <a:r>
              <a:rPr lang="en-US" sz="2000" i="1" dirty="0">
                <a:sym typeface="Wingdings" panose="05000000000000000000" pitchFamily="2" charset="2"/>
              </a:rPr>
              <a:t>[</a:t>
            </a:r>
            <a:r>
              <a:rPr lang="en-US" sz="2000" i="1" dirty="0"/>
              <a:t>break] </a:t>
            </a:r>
            <a:r>
              <a:rPr lang="en-US" sz="2400" i="1" dirty="0">
                <a:sym typeface="Wingdings" panose="05000000000000000000" pitchFamily="2" charset="2"/>
              </a:rPr>
              <a:t> </a:t>
            </a:r>
            <a:r>
              <a:rPr lang="en-US" sz="2400" dirty="0"/>
              <a:t>then a </a:t>
            </a:r>
            <a:r>
              <a:rPr lang="en-US" sz="2400" u="sng" dirty="0"/>
              <a:t>breakout session </a:t>
            </a:r>
          </a:p>
          <a:p>
            <a:pPr marL="0" indent="0">
              <a:spcBef>
                <a:spcPts val="1200"/>
              </a:spcBef>
              <a:buNone/>
            </a:pPr>
            <a:r>
              <a:rPr lang="en-US" sz="2400" dirty="0"/>
              <a:t>				</a:t>
            </a:r>
            <a:r>
              <a:rPr lang="en-US" sz="2000" i="1" dirty="0"/>
              <a:t>[lunch]</a:t>
            </a:r>
          </a:p>
          <a:p>
            <a:pPr marL="0" indent="0">
              <a:spcBef>
                <a:spcPts val="1200"/>
              </a:spcBef>
              <a:buNone/>
            </a:pPr>
            <a:r>
              <a:rPr lang="en-US" sz="2600" b="1" dirty="0"/>
              <a:t>Part 2: </a:t>
            </a:r>
            <a:r>
              <a:rPr lang="en-US" sz="2400" u="sng" dirty="0"/>
              <a:t>General session</a:t>
            </a:r>
            <a:r>
              <a:rPr lang="en-US" sz="2400" dirty="0"/>
              <a:t> </a:t>
            </a:r>
            <a:r>
              <a:rPr lang="en-US" sz="2400" dirty="0">
                <a:sym typeface="Wingdings" panose="05000000000000000000" pitchFamily="2" charset="2"/>
              </a:rPr>
              <a:t> </a:t>
            </a:r>
            <a:r>
              <a:rPr lang="en-US" sz="2000" dirty="0">
                <a:sym typeface="Wingdings" panose="05000000000000000000" pitchFamily="2" charset="2"/>
              </a:rPr>
              <a:t>	</a:t>
            </a:r>
            <a:r>
              <a:rPr lang="en-US" sz="2000" i="1" dirty="0">
                <a:sym typeface="Wingdings" panose="05000000000000000000" pitchFamily="2" charset="2"/>
              </a:rPr>
              <a:t>[</a:t>
            </a:r>
            <a:r>
              <a:rPr lang="en-US" sz="2000" i="1" dirty="0"/>
              <a:t>break] </a:t>
            </a:r>
            <a:r>
              <a:rPr lang="en-US" sz="2400" i="1" dirty="0">
                <a:sym typeface="Wingdings" panose="05000000000000000000" pitchFamily="2" charset="2"/>
              </a:rPr>
              <a:t> </a:t>
            </a:r>
            <a:r>
              <a:rPr lang="en-US" sz="2400" dirty="0"/>
              <a:t>then another </a:t>
            </a:r>
            <a:r>
              <a:rPr lang="en-US" sz="2400" u="sng" dirty="0"/>
              <a:t>breakout session</a:t>
            </a:r>
          </a:p>
          <a:p>
            <a:pPr marL="0" indent="0">
              <a:spcBef>
                <a:spcPts val="1200"/>
              </a:spcBef>
              <a:buNone/>
            </a:pPr>
            <a:r>
              <a:rPr lang="en-US" sz="2400" dirty="0"/>
              <a:t>				</a:t>
            </a:r>
            <a:r>
              <a:rPr lang="en-US" sz="2000" i="1" dirty="0"/>
              <a:t>[snacks]</a:t>
            </a:r>
          </a:p>
          <a:p>
            <a:pPr marL="0" indent="0">
              <a:spcBef>
                <a:spcPts val="1200"/>
              </a:spcBef>
              <a:buNone/>
            </a:pPr>
            <a:r>
              <a:rPr lang="en-US" sz="2600" b="1" dirty="0"/>
              <a:t>Part 3: </a:t>
            </a:r>
            <a:r>
              <a:rPr lang="en-US" sz="2400" u="sng" dirty="0"/>
              <a:t>Panel discussion</a:t>
            </a:r>
            <a:r>
              <a:rPr lang="en-US" sz="2400" dirty="0"/>
              <a:t> </a:t>
            </a:r>
            <a:r>
              <a:rPr lang="en-US" sz="2400" dirty="0">
                <a:sym typeface="Wingdings" panose="05000000000000000000" pitchFamily="2" charset="2"/>
              </a:rPr>
              <a:t> </a:t>
            </a:r>
            <a:r>
              <a:rPr lang="en-US" sz="2400" dirty="0"/>
              <a:t>then a hands-on </a:t>
            </a:r>
            <a:r>
              <a:rPr lang="en-US" sz="2400" u="sng" dirty="0"/>
              <a:t>hackathon challenge</a:t>
            </a:r>
            <a:endParaRPr lang="en-US" sz="2600" u="sng" dirty="0"/>
          </a:p>
          <a:p>
            <a:pPr marL="0" indent="0">
              <a:buNone/>
            </a:pPr>
            <a:endParaRPr lang="en-US" sz="2600" dirty="0"/>
          </a:p>
          <a:p>
            <a:pPr marL="0" indent="0" algn="r">
              <a:buNone/>
            </a:pPr>
            <a:r>
              <a:rPr lang="en-US" sz="2600" b="1" dirty="0"/>
              <a:t>(Let’s dive into each section and give you the play-by-play.)</a:t>
            </a:r>
          </a:p>
          <a:p>
            <a:pPr marL="0" indent="0">
              <a:buNone/>
            </a:pPr>
            <a:endParaRPr lang="en-US" i="1" dirty="0"/>
          </a:p>
        </p:txBody>
      </p:sp>
    </p:spTree>
    <p:extLst>
      <p:ext uri="{BB962C8B-B14F-4D97-AF65-F5344CB8AC3E}">
        <p14:creationId xmlns:p14="http://schemas.microsoft.com/office/powerpoint/2010/main" val="3042470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BA58F-C378-826B-4DE1-3DA7EBBE905C}"/>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DF7E0364-9BF0-068B-7255-C6C816151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26039C6F-D587-E409-430D-0C6F3509C35E}"/>
              </a:ext>
            </a:extLst>
          </p:cNvPr>
          <p:cNvSpPr>
            <a:spLocks noGrp="1"/>
          </p:cNvSpPr>
          <p:nvPr>
            <p:ph type="title"/>
          </p:nvPr>
        </p:nvSpPr>
        <p:spPr>
          <a:xfrm>
            <a:off x="839788" y="365125"/>
            <a:ext cx="5256212" cy="1325563"/>
          </a:xfrm>
        </p:spPr>
        <p:txBody>
          <a:bodyPr/>
          <a:lstStyle/>
          <a:p>
            <a:r>
              <a:rPr lang="en-US" b="1" dirty="0"/>
              <a:t>AI Con </a:t>
            </a:r>
            <a:r>
              <a:rPr lang="en-US" dirty="0"/>
              <a:t>| Play-By-Play</a:t>
            </a:r>
          </a:p>
        </p:txBody>
      </p:sp>
      <p:sp>
        <p:nvSpPr>
          <p:cNvPr id="5" name="Content Placeholder 4">
            <a:extLst>
              <a:ext uri="{FF2B5EF4-FFF2-40B4-BE49-F238E27FC236}">
                <a16:creationId xmlns:a16="http://schemas.microsoft.com/office/drawing/2014/main" id="{FEC32358-02D9-8100-DBFA-CBB751C107F4}"/>
              </a:ext>
            </a:extLst>
          </p:cNvPr>
          <p:cNvSpPr>
            <a:spLocks noGrp="1"/>
          </p:cNvSpPr>
          <p:nvPr>
            <p:ph sz="half" idx="2"/>
          </p:nvPr>
        </p:nvSpPr>
        <p:spPr>
          <a:xfrm>
            <a:off x="371477" y="1866900"/>
            <a:ext cx="5724524" cy="4768850"/>
          </a:xfrm>
        </p:spPr>
        <p:txBody>
          <a:bodyPr>
            <a:noAutofit/>
          </a:bodyPr>
          <a:lstStyle/>
          <a:p>
            <a:pPr marL="0" indent="0">
              <a:buNone/>
            </a:pPr>
            <a:r>
              <a:rPr lang="en-US" sz="2200" b="1" dirty="0">
                <a:highlight>
                  <a:srgbClr val="C0C0C0"/>
                </a:highlight>
              </a:rPr>
              <a:t>General Session #1 </a:t>
            </a:r>
            <a:r>
              <a:rPr lang="en-US" sz="2200" b="1" dirty="0"/>
              <a:t>– </a:t>
            </a:r>
            <a:r>
              <a:rPr lang="en-US" sz="2200" b="1" i="1" dirty="0"/>
              <a:t>AI Foundations </a:t>
            </a:r>
          </a:p>
          <a:p>
            <a:pPr>
              <a:spcBef>
                <a:spcPts val="0"/>
              </a:spcBef>
            </a:pPr>
            <a:r>
              <a:rPr lang="en-US" sz="2000" dirty="0"/>
              <a:t>Demystifying AI </a:t>
            </a:r>
          </a:p>
          <a:p>
            <a:pPr>
              <a:spcBef>
                <a:spcPts val="0"/>
              </a:spcBef>
            </a:pPr>
            <a:r>
              <a:rPr lang="en-US" sz="2000" dirty="0"/>
              <a:t>Intro to Generative AI &amp; Fundamentals</a:t>
            </a:r>
          </a:p>
          <a:p>
            <a:pPr>
              <a:spcBef>
                <a:spcPts val="0"/>
              </a:spcBef>
            </a:pPr>
            <a:r>
              <a:rPr lang="en-US" sz="2000" dirty="0"/>
              <a:t>Best Uses &amp; Limitations of AI</a:t>
            </a:r>
          </a:p>
          <a:p>
            <a:pPr>
              <a:spcBef>
                <a:spcPts val="0"/>
              </a:spcBef>
            </a:pPr>
            <a:r>
              <a:rPr lang="en-US" sz="2000" dirty="0"/>
              <a:t>AI Readiness &amp; Adoption </a:t>
            </a:r>
          </a:p>
          <a:p>
            <a:pPr>
              <a:spcBef>
                <a:spcPts val="0"/>
              </a:spcBef>
            </a:pPr>
            <a:endParaRPr lang="en-US" sz="2000" dirty="0"/>
          </a:p>
          <a:p>
            <a:pPr marL="0" indent="0">
              <a:buNone/>
            </a:pPr>
            <a:r>
              <a:rPr lang="en-US" sz="2200" b="1" dirty="0">
                <a:highlight>
                  <a:srgbClr val="C0C0C0"/>
                </a:highlight>
              </a:rPr>
              <a:t>General Session #2 </a:t>
            </a:r>
            <a:r>
              <a:rPr lang="en-US" sz="2200" b="1" dirty="0"/>
              <a:t>– </a:t>
            </a:r>
            <a:r>
              <a:rPr lang="en-US" sz="2200" b="1" i="1" dirty="0"/>
              <a:t>Advanced AI Concepts </a:t>
            </a:r>
          </a:p>
          <a:p>
            <a:pPr marL="0" indent="0" algn="r">
              <a:spcBef>
                <a:spcPts val="0"/>
              </a:spcBef>
              <a:buNone/>
            </a:pPr>
            <a:r>
              <a:rPr lang="en-US" sz="2200" b="1" i="1" dirty="0"/>
              <a:t>&amp; Prompting </a:t>
            </a:r>
          </a:p>
          <a:p>
            <a:pPr>
              <a:spcBef>
                <a:spcPts val="0"/>
              </a:spcBef>
            </a:pPr>
            <a:r>
              <a:rPr lang="en-US" sz="2000" dirty="0"/>
              <a:t>Prompt Engineering: Writing Effective AI Prompts</a:t>
            </a:r>
          </a:p>
          <a:p>
            <a:pPr>
              <a:spcBef>
                <a:spcPts val="0"/>
              </a:spcBef>
            </a:pPr>
            <a:r>
              <a:rPr lang="en-US" sz="2000" dirty="0"/>
              <a:t>Choosing the Right AI Tool</a:t>
            </a:r>
          </a:p>
          <a:p>
            <a:pPr>
              <a:spcBef>
                <a:spcPts val="0"/>
              </a:spcBef>
            </a:pPr>
            <a:r>
              <a:rPr lang="en-US" sz="2000" dirty="0"/>
              <a:t>Security, Privacy &amp; Ethical Considerations</a:t>
            </a:r>
          </a:p>
          <a:p>
            <a:pPr>
              <a:spcBef>
                <a:spcPts val="0"/>
              </a:spcBef>
            </a:pPr>
            <a:endParaRPr lang="en-US" sz="2000" dirty="0"/>
          </a:p>
          <a:p>
            <a:pPr marL="0" indent="0">
              <a:buNone/>
            </a:pPr>
            <a:r>
              <a:rPr lang="en-US" sz="2200" b="1" dirty="0">
                <a:highlight>
                  <a:srgbClr val="C0C0C0"/>
                </a:highlight>
              </a:rPr>
              <a:t>General Session #3</a:t>
            </a:r>
            <a:r>
              <a:rPr lang="en-US" sz="2200" b="1" dirty="0"/>
              <a:t> – </a:t>
            </a:r>
            <a:r>
              <a:rPr lang="en-US" sz="2200" b="1" i="1" dirty="0"/>
              <a:t>Panel Discussion</a:t>
            </a:r>
          </a:p>
        </p:txBody>
      </p:sp>
      <p:sp>
        <p:nvSpPr>
          <p:cNvPr id="7" name="Content Placeholder 6">
            <a:extLst>
              <a:ext uri="{FF2B5EF4-FFF2-40B4-BE49-F238E27FC236}">
                <a16:creationId xmlns:a16="http://schemas.microsoft.com/office/drawing/2014/main" id="{B450F2A2-869A-9D73-74B2-3AD9B2D504BE}"/>
              </a:ext>
            </a:extLst>
          </p:cNvPr>
          <p:cNvSpPr>
            <a:spLocks noGrp="1"/>
          </p:cNvSpPr>
          <p:nvPr>
            <p:ph sz="quarter" idx="4"/>
          </p:nvPr>
        </p:nvSpPr>
        <p:spPr>
          <a:xfrm>
            <a:off x="6296027" y="504825"/>
            <a:ext cx="5724523" cy="6130925"/>
          </a:xfrm>
        </p:spPr>
        <p:txBody>
          <a:bodyPr>
            <a:noAutofit/>
          </a:bodyPr>
          <a:lstStyle/>
          <a:p>
            <a:pPr marL="0" indent="0">
              <a:lnSpc>
                <a:spcPct val="100000"/>
              </a:lnSpc>
              <a:buNone/>
            </a:pPr>
            <a:r>
              <a:rPr lang="en-US" sz="2200" b="1" dirty="0">
                <a:highlight>
                  <a:srgbClr val="C0C0C0"/>
                </a:highlight>
              </a:rPr>
              <a:t>Facilitated Build Session #1</a:t>
            </a:r>
            <a:r>
              <a:rPr lang="en-US" sz="2200" b="1" dirty="0"/>
              <a:t> – AI Assistant </a:t>
            </a:r>
          </a:p>
          <a:p>
            <a:pPr marL="0" indent="0" algn="r">
              <a:lnSpc>
                <a:spcPct val="100000"/>
              </a:lnSpc>
              <a:spcBef>
                <a:spcPts val="0"/>
              </a:spcBef>
              <a:buNone/>
            </a:pPr>
            <a:r>
              <a:rPr lang="en-US" sz="2200" b="1" dirty="0"/>
              <a:t>Foundations </a:t>
            </a:r>
          </a:p>
          <a:p>
            <a:pPr lvl="0">
              <a:lnSpc>
                <a:spcPct val="100000"/>
              </a:lnSpc>
              <a:spcBef>
                <a:spcPts val="0"/>
              </a:spcBef>
            </a:pPr>
            <a:r>
              <a:rPr lang="en-US" sz="2000" dirty="0"/>
              <a:t>Talent Planning &amp; Acquisition</a:t>
            </a:r>
          </a:p>
          <a:p>
            <a:pPr lvl="0">
              <a:lnSpc>
                <a:spcPct val="100000"/>
              </a:lnSpc>
              <a:spcBef>
                <a:spcPts val="0"/>
              </a:spcBef>
            </a:pPr>
            <a:r>
              <a:rPr lang="en-US" sz="2000" dirty="0"/>
              <a:t>Customer Service (FAQ) Responder Chatbot</a:t>
            </a:r>
          </a:p>
          <a:p>
            <a:pPr lvl="0">
              <a:lnSpc>
                <a:spcPct val="100000"/>
              </a:lnSpc>
              <a:spcBef>
                <a:spcPts val="0"/>
              </a:spcBef>
            </a:pPr>
            <a:r>
              <a:rPr lang="en-US" sz="2000" dirty="0"/>
              <a:t>Marketing Strategy Overview</a:t>
            </a:r>
          </a:p>
          <a:p>
            <a:pPr>
              <a:lnSpc>
                <a:spcPct val="100000"/>
              </a:lnSpc>
              <a:spcBef>
                <a:spcPts val="0"/>
              </a:spcBef>
            </a:pPr>
            <a:r>
              <a:rPr lang="en-US" sz="2000" dirty="0"/>
              <a:t>Content Generation for Blogs, Social &amp; Media</a:t>
            </a:r>
          </a:p>
          <a:p>
            <a:pPr>
              <a:lnSpc>
                <a:spcPct val="100000"/>
              </a:lnSpc>
              <a:spcBef>
                <a:spcPts val="0"/>
              </a:spcBef>
            </a:pPr>
            <a:r>
              <a:rPr lang="en-US" sz="2000" dirty="0"/>
              <a:t>(Beginner 1-on-1)</a:t>
            </a:r>
          </a:p>
          <a:p>
            <a:pPr>
              <a:lnSpc>
                <a:spcPct val="100000"/>
              </a:lnSpc>
              <a:spcBef>
                <a:spcPts val="0"/>
              </a:spcBef>
            </a:pPr>
            <a:endParaRPr lang="en-US" sz="2000" dirty="0"/>
          </a:p>
          <a:p>
            <a:pPr marL="0" indent="0">
              <a:lnSpc>
                <a:spcPct val="100000"/>
              </a:lnSpc>
              <a:buNone/>
            </a:pPr>
            <a:r>
              <a:rPr lang="en-US" sz="2200" b="1" dirty="0">
                <a:highlight>
                  <a:srgbClr val="C0C0C0"/>
                </a:highlight>
              </a:rPr>
              <a:t>Facilitated Build Session #2 </a:t>
            </a:r>
            <a:r>
              <a:rPr lang="en-US" sz="2200" b="1" dirty="0"/>
              <a:t>– Customizing </a:t>
            </a:r>
          </a:p>
          <a:p>
            <a:pPr marL="0" indent="0" algn="r">
              <a:lnSpc>
                <a:spcPct val="100000"/>
              </a:lnSpc>
              <a:spcBef>
                <a:spcPts val="0"/>
              </a:spcBef>
              <a:buNone/>
            </a:pPr>
            <a:r>
              <a:rPr lang="en-US" sz="2200" b="1" dirty="0"/>
              <a:t>AI for Your Business</a:t>
            </a:r>
          </a:p>
          <a:p>
            <a:pPr lvl="0">
              <a:lnSpc>
                <a:spcPct val="100000"/>
              </a:lnSpc>
              <a:spcBef>
                <a:spcPts val="0"/>
              </a:spcBef>
            </a:pPr>
            <a:r>
              <a:rPr lang="en-US" sz="2000" dirty="0"/>
              <a:t>Talent Planning &amp; Acquisition</a:t>
            </a:r>
          </a:p>
          <a:p>
            <a:pPr lvl="0">
              <a:lnSpc>
                <a:spcPct val="100000"/>
              </a:lnSpc>
              <a:spcBef>
                <a:spcPts val="0"/>
              </a:spcBef>
            </a:pPr>
            <a:r>
              <a:rPr lang="en-US" sz="2000" dirty="0"/>
              <a:t>Customer Service (FAQ) Responder Chatbot</a:t>
            </a:r>
          </a:p>
          <a:p>
            <a:pPr lvl="0">
              <a:lnSpc>
                <a:spcPct val="100000"/>
              </a:lnSpc>
              <a:spcBef>
                <a:spcPts val="0"/>
              </a:spcBef>
            </a:pPr>
            <a:r>
              <a:rPr lang="en-US" sz="2000" dirty="0"/>
              <a:t>Marketing Strategy Overview</a:t>
            </a:r>
          </a:p>
          <a:p>
            <a:pPr>
              <a:lnSpc>
                <a:spcPct val="100000"/>
              </a:lnSpc>
              <a:spcBef>
                <a:spcPts val="0"/>
              </a:spcBef>
            </a:pPr>
            <a:r>
              <a:rPr lang="en-US" sz="2000" dirty="0"/>
              <a:t>Weekly Social Media Calendar</a:t>
            </a:r>
          </a:p>
          <a:p>
            <a:pPr>
              <a:lnSpc>
                <a:spcPct val="100000"/>
              </a:lnSpc>
              <a:spcBef>
                <a:spcPts val="0"/>
              </a:spcBef>
            </a:pPr>
            <a:r>
              <a:rPr lang="en-US" sz="2000" dirty="0"/>
              <a:t>(Beginner 1-on-1)</a:t>
            </a:r>
          </a:p>
          <a:p>
            <a:pPr>
              <a:lnSpc>
                <a:spcPct val="100000"/>
              </a:lnSpc>
              <a:spcBef>
                <a:spcPts val="0"/>
              </a:spcBef>
            </a:pPr>
            <a:endParaRPr lang="en-US" sz="2000" dirty="0"/>
          </a:p>
          <a:p>
            <a:pPr marL="0" indent="0">
              <a:lnSpc>
                <a:spcPct val="100000"/>
              </a:lnSpc>
              <a:buNone/>
            </a:pPr>
            <a:r>
              <a:rPr lang="en-US" sz="2200" b="1" dirty="0">
                <a:highlight>
                  <a:srgbClr val="C0C0C0"/>
                </a:highlight>
              </a:rPr>
              <a:t>Breakout Session #3</a:t>
            </a:r>
            <a:r>
              <a:rPr lang="en-US" sz="2200" b="1" dirty="0"/>
              <a:t> – Hackathon</a:t>
            </a:r>
          </a:p>
          <a:p>
            <a:pPr marL="0" indent="0" algn="r">
              <a:lnSpc>
                <a:spcPct val="100000"/>
              </a:lnSpc>
              <a:spcBef>
                <a:spcPts val="0"/>
              </a:spcBef>
              <a:buNone/>
            </a:pPr>
            <a:r>
              <a:rPr lang="en-US" sz="2200" b="1" dirty="0"/>
              <a:t>“100-Hour Challenge”</a:t>
            </a:r>
          </a:p>
        </p:txBody>
      </p:sp>
    </p:spTree>
    <p:extLst>
      <p:ext uri="{BB962C8B-B14F-4D97-AF65-F5344CB8AC3E}">
        <p14:creationId xmlns:p14="http://schemas.microsoft.com/office/powerpoint/2010/main" val="254514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D6CEE-5D52-2A98-BE4D-2A776551B93A}"/>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EAD37DA0-154F-8368-FE04-D8781270C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B057B444-7A27-CCDA-BF60-9CDCEAD2EFD6}"/>
              </a:ext>
            </a:extLst>
          </p:cNvPr>
          <p:cNvSpPr>
            <a:spLocks noGrp="1"/>
          </p:cNvSpPr>
          <p:nvPr>
            <p:ph type="title"/>
          </p:nvPr>
        </p:nvSpPr>
        <p:spPr/>
        <p:txBody>
          <a:bodyPr/>
          <a:lstStyle/>
          <a:p>
            <a:r>
              <a:rPr lang="en-US" dirty="0"/>
              <a:t>AI Conference: Attendee Demographics</a:t>
            </a:r>
          </a:p>
        </p:txBody>
      </p:sp>
      <p:graphicFrame>
        <p:nvGraphicFramePr>
          <p:cNvPr id="7" name="Chart 6">
            <a:extLst>
              <a:ext uri="{FF2B5EF4-FFF2-40B4-BE49-F238E27FC236}">
                <a16:creationId xmlns:a16="http://schemas.microsoft.com/office/drawing/2014/main" id="{05D3F516-C5B3-26A9-C30D-38CA201385C8}"/>
              </a:ext>
            </a:extLst>
          </p:cNvPr>
          <p:cNvGraphicFramePr>
            <a:graphicFrameLocks/>
          </p:cNvGraphicFramePr>
          <p:nvPr>
            <p:extLst>
              <p:ext uri="{D42A27DB-BD31-4B8C-83A1-F6EECF244321}">
                <p14:modId xmlns:p14="http://schemas.microsoft.com/office/powerpoint/2010/main" val="315936150"/>
              </p:ext>
            </p:extLst>
          </p:nvPr>
        </p:nvGraphicFramePr>
        <p:xfrm>
          <a:off x="114300" y="2055812"/>
          <a:ext cx="3200400"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F7E6F552-3E45-658B-4365-62B60ECB61F7}"/>
              </a:ext>
            </a:extLst>
          </p:cNvPr>
          <p:cNvGraphicFramePr>
            <a:graphicFrameLocks/>
          </p:cNvGraphicFramePr>
          <p:nvPr>
            <p:extLst>
              <p:ext uri="{D42A27DB-BD31-4B8C-83A1-F6EECF244321}">
                <p14:modId xmlns:p14="http://schemas.microsoft.com/office/powerpoint/2010/main" val="1435474850"/>
              </p:ext>
            </p:extLst>
          </p:nvPr>
        </p:nvGraphicFramePr>
        <p:xfrm>
          <a:off x="3627120" y="2055812"/>
          <a:ext cx="3200400" cy="45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93D4CDBF-B41F-692E-D5EC-1C911C66C8DA}"/>
              </a:ext>
            </a:extLst>
          </p:cNvPr>
          <p:cNvGraphicFramePr>
            <a:graphicFrameLocks/>
          </p:cNvGraphicFramePr>
          <p:nvPr>
            <p:extLst>
              <p:ext uri="{D42A27DB-BD31-4B8C-83A1-F6EECF244321}">
                <p14:modId xmlns:p14="http://schemas.microsoft.com/office/powerpoint/2010/main" val="128480995"/>
              </p:ext>
            </p:extLst>
          </p:nvPr>
        </p:nvGraphicFramePr>
        <p:xfrm>
          <a:off x="7139940" y="2055812"/>
          <a:ext cx="4937760" cy="4572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3339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B9B04-009C-DFC3-AE9C-6011906F885D}"/>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3AC59115-E9B3-76E2-9EFB-FF810765F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24CE0E2F-215E-3AF1-DB69-3942BD3B3B6E}"/>
              </a:ext>
            </a:extLst>
          </p:cNvPr>
          <p:cNvSpPr>
            <a:spLocks noGrp="1"/>
          </p:cNvSpPr>
          <p:nvPr>
            <p:ph type="title"/>
          </p:nvPr>
        </p:nvSpPr>
        <p:spPr/>
        <p:txBody>
          <a:bodyPr/>
          <a:lstStyle/>
          <a:p>
            <a:r>
              <a:rPr lang="en-US" dirty="0"/>
              <a:t>My goals for our time together today</a:t>
            </a:r>
          </a:p>
        </p:txBody>
      </p:sp>
      <p:sp>
        <p:nvSpPr>
          <p:cNvPr id="5" name="Content Placeholder 4">
            <a:extLst>
              <a:ext uri="{FF2B5EF4-FFF2-40B4-BE49-F238E27FC236}">
                <a16:creationId xmlns:a16="http://schemas.microsoft.com/office/drawing/2014/main" id="{7331AC0C-577D-E85A-432B-72E390C84D3A}"/>
              </a:ext>
            </a:extLst>
          </p:cNvPr>
          <p:cNvSpPr>
            <a:spLocks noGrp="1"/>
          </p:cNvSpPr>
          <p:nvPr>
            <p:ph idx="1"/>
          </p:nvPr>
        </p:nvSpPr>
        <p:spPr>
          <a:xfrm>
            <a:off x="838199" y="1600200"/>
            <a:ext cx="10896601" cy="4892675"/>
          </a:xfrm>
        </p:spPr>
        <p:txBody>
          <a:bodyPr>
            <a:normAutofit/>
          </a:bodyPr>
          <a:lstStyle/>
          <a:p>
            <a:pPr marL="365760"/>
            <a:r>
              <a:rPr lang="en-US" sz="2400" dirty="0"/>
              <a:t>Tell our story and give you a peek behind the scenes   </a:t>
            </a:r>
          </a:p>
          <a:p>
            <a:pPr marL="365760"/>
            <a:r>
              <a:rPr lang="en-US" sz="2400" dirty="0"/>
              <a:t>Not just another AI training session, but an AI train-the-trainer session </a:t>
            </a:r>
          </a:p>
          <a:p>
            <a:pPr marL="365760"/>
            <a:r>
              <a:rPr lang="en-US" sz="2400" dirty="0"/>
              <a:t>Share insights into what works and what doesn’t work</a:t>
            </a:r>
          </a:p>
          <a:p>
            <a:pPr marL="365760"/>
            <a:r>
              <a:rPr lang="en-US" sz="2400" dirty="0"/>
              <a:t>Share documents that you can use, tailor, and build on </a:t>
            </a:r>
          </a:p>
          <a:p>
            <a:pPr marL="365760"/>
            <a:r>
              <a:rPr lang="en-US" sz="2400" dirty="0"/>
              <a:t>Answer your questions, have a discussion, connect &amp; learn from each other </a:t>
            </a:r>
          </a:p>
          <a:p>
            <a:pPr marL="137160" indent="0">
              <a:buNone/>
            </a:pPr>
            <a:endParaRPr lang="en-US" sz="2400" dirty="0"/>
          </a:p>
          <a:p>
            <a:pPr marL="137160" indent="0">
              <a:buNone/>
            </a:pPr>
            <a:endParaRPr lang="en-US" sz="2400" dirty="0"/>
          </a:p>
          <a:p>
            <a:pPr marL="137160" indent="0" algn="r">
              <a:buNone/>
            </a:pPr>
            <a:r>
              <a:rPr lang="en-US" sz="2400" b="1" dirty="0"/>
              <a:t>This is for “R&amp;D” purposes </a:t>
            </a:r>
            <a:r>
              <a:rPr lang="en-US" sz="2400" b="1" i="1" dirty="0"/>
              <a:t>(for you to “</a:t>
            </a:r>
            <a:r>
              <a:rPr lang="en-US" sz="2400" b="1" i="1" u="sng" dirty="0"/>
              <a:t>R</a:t>
            </a:r>
            <a:r>
              <a:rPr lang="en-US" sz="2400" b="1" i="1" dirty="0"/>
              <a:t>ip-off” and “</a:t>
            </a:r>
            <a:r>
              <a:rPr lang="en-US" sz="2400" b="1" i="1" u="sng" dirty="0"/>
              <a:t>D</a:t>
            </a:r>
            <a:r>
              <a:rPr lang="en-US" sz="2400" b="1" i="1" dirty="0"/>
              <a:t>uplicate”)</a:t>
            </a:r>
          </a:p>
        </p:txBody>
      </p:sp>
    </p:spTree>
    <p:extLst>
      <p:ext uri="{BB962C8B-B14F-4D97-AF65-F5344CB8AC3E}">
        <p14:creationId xmlns:p14="http://schemas.microsoft.com/office/powerpoint/2010/main" val="208666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DD191-7A8E-F4A2-76F7-5E4DC8A6987F}"/>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7AB5E096-1E16-7009-EFE9-2AF241820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CDBE7ED4-D592-CC6E-A275-A8AEEF526394}"/>
              </a:ext>
            </a:extLst>
          </p:cNvPr>
          <p:cNvSpPr>
            <a:spLocks noGrp="1"/>
          </p:cNvSpPr>
          <p:nvPr>
            <p:ph type="title"/>
          </p:nvPr>
        </p:nvSpPr>
        <p:spPr/>
        <p:txBody>
          <a:bodyPr/>
          <a:lstStyle/>
          <a:p>
            <a:r>
              <a:rPr lang="en-US" b="1" dirty="0"/>
              <a:t>AI Con</a:t>
            </a:r>
            <a:r>
              <a:rPr lang="en-US" dirty="0"/>
              <a:t> | Industries Represented</a:t>
            </a:r>
            <a:r>
              <a:rPr lang="en-US" sz="2400" dirty="0"/>
              <a:t> (all of them)</a:t>
            </a:r>
            <a:endParaRPr lang="en-US" dirty="0"/>
          </a:p>
        </p:txBody>
      </p:sp>
      <p:sp>
        <p:nvSpPr>
          <p:cNvPr id="5" name="Content Placeholder 4">
            <a:extLst>
              <a:ext uri="{FF2B5EF4-FFF2-40B4-BE49-F238E27FC236}">
                <a16:creationId xmlns:a16="http://schemas.microsoft.com/office/drawing/2014/main" id="{33B676FD-44CE-96D7-315F-872E4966CF40}"/>
              </a:ext>
            </a:extLst>
          </p:cNvPr>
          <p:cNvSpPr>
            <a:spLocks noGrp="1"/>
          </p:cNvSpPr>
          <p:nvPr>
            <p:ph sz="half" idx="1"/>
          </p:nvPr>
        </p:nvSpPr>
        <p:spPr/>
        <p:txBody>
          <a:bodyPr>
            <a:noAutofit/>
          </a:bodyPr>
          <a:lstStyle/>
          <a:p>
            <a:r>
              <a:rPr lang="en-US" sz="2400" dirty="0"/>
              <a:t>Public Service &amp; Economic Development</a:t>
            </a:r>
          </a:p>
          <a:p>
            <a:r>
              <a:rPr lang="en-US" sz="2400" dirty="0"/>
              <a:t>Retail &amp; Consumer Services</a:t>
            </a:r>
          </a:p>
          <a:p>
            <a:r>
              <a:rPr lang="en-US" sz="2400" dirty="0"/>
              <a:t>Construction &amp; Trades</a:t>
            </a:r>
          </a:p>
          <a:p>
            <a:r>
              <a:rPr lang="en-US" sz="2400" dirty="0"/>
              <a:t>Apparel &amp; Lifestyle</a:t>
            </a:r>
          </a:p>
          <a:p>
            <a:r>
              <a:rPr lang="en-US" sz="2400" dirty="0"/>
              <a:t>Materials &amp; Energy</a:t>
            </a:r>
          </a:p>
          <a:p>
            <a:r>
              <a:rPr lang="en-US" sz="2400" dirty="0"/>
              <a:t>Financial Services</a:t>
            </a:r>
          </a:p>
          <a:p>
            <a:r>
              <a:rPr lang="en-US" sz="2400" dirty="0"/>
              <a:t>Education &amp; Arts</a:t>
            </a:r>
          </a:p>
          <a:p>
            <a:r>
              <a:rPr lang="en-US" sz="2400" dirty="0"/>
              <a:t>Manufacturing &amp; Industry</a:t>
            </a:r>
          </a:p>
          <a:p>
            <a:r>
              <a:rPr lang="en-US" sz="2400" dirty="0"/>
              <a:t>Real Estate</a:t>
            </a:r>
          </a:p>
          <a:p>
            <a:endParaRPr lang="en-US" sz="2400" dirty="0"/>
          </a:p>
          <a:p>
            <a:pPr marL="0" indent="0">
              <a:buNone/>
            </a:pPr>
            <a:endParaRPr lang="en-US" sz="2400" dirty="0"/>
          </a:p>
        </p:txBody>
      </p:sp>
      <p:sp>
        <p:nvSpPr>
          <p:cNvPr id="2" name="Content Placeholder 1">
            <a:extLst>
              <a:ext uri="{FF2B5EF4-FFF2-40B4-BE49-F238E27FC236}">
                <a16:creationId xmlns:a16="http://schemas.microsoft.com/office/drawing/2014/main" id="{202EE167-F175-51BB-7789-CE63F4F12884}"/>
              </a:ext>
            </a:extLst>
          </p:cNvPr>
          <p:cNvSpPr>
            <a:spLocks noGrp="1"/>
          </p:cNvSpPr>
          <p:nvPr>
            <p:ph sz="half" idx="2"/>
          </p:nvPr>
        </p:nvSpPr>
        <p:spPr/>
        <p:txBody>
          <a:bodyPr>
            <a:normAutofit/>
          </a:bodyPr>
          <a:lstStyle/>
          <a:p>
            <a:r>
              <a:rPr lang="en-US" sz="2400" dirty="0"/>
              <a:t>Technology</a:t>
            </a:r>
          </a:p>
          <a:p>
            <a:r>
              <a:rPr lang="en-US" sz="2400" dirty="0"/>
              <a:t>Healthcare / Health, Beauty &amp; Wellness</a:t>
            </a:r>
          </a:p>
          <a:p>
            <a:r>
              <a:rPr lang="en-US" sz="2400" dirty="0"/>
              <a:t>Consulting / Professional &amp; Business Services</a:t>
            </a:r>
          </a:p>
          <a:p>
            <a:r>
              <a:rPr lang="en-US" sz="2400" dirty="0"/>
              <a:t>Child Care</a:t>
            </a:r>
          </a:p>
          <a:p>
            <a:r>
              <a:rPr lang="en-US" sz="2400" dirty="0"/>
              <a:t>Nonprofit Organizations</a:t>
            </a:r>
          </a:p>
          <a:p>
            <a:r>
              <a:rPr lang="en-US" sz="2400" dirty="0"/>
              <a:t>Chambers &amp; Ecosystem Support</a:t>
            </a:r>
          </a:p>
          <a:p>
            <a:r>
              <a:rPr lang="en-US" sz="2400" dirty="0"/>
              <a:t>Government &amp; Public Sector</a:t>
            </a:r>
          </a:p>
          <a:p>
            <a:r>
              <a:rPr lang="en-US" sz="2400" dirty="0"/>
              <a:t>Food &amp; Hospitality</a:t>
            </a:r>
          </a:p>
        </p:txBody>
      </p:sp>
    </p:spTree>
    <p:extLst>
      <p:ext uri="{BB962C8B-B14F-4D97-AF65-F5344CB8AC3E}">
        <p14:creationId xmlns:p14="http://schemas.microsoft.com/office/powerpoint/2010/main" val="2627135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F6424-F08B-4BDB-EBC4-B6F64EAB0472}"/>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77350CF2-6FB4-A6D5-488B-5727CDB5D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7E74565F-53C8-5F3D-E652-9B8CF7BD5540}"/>
              </a:ext>
            </a:extLst>
          </p:cNvPr>
          <p:cNvSpPr>
            <a:spLocks noGrp="1"/>
          </p:cNvSpPr>
          <p:nvPr>
            <p:ph type="title"/>
          </p:nvPr>
        </p:nvSpPr>
        <p:spPr/>
        <p:txBody>
          <a:bodyPr/>
          <a:lstStyle/>
          <a:p>
            <a:r>
              <a:rPr lang="en-US" b="1" dirty="0"/>
              <a:t>AI Con </a:t>
            </a:r>
            <a:r>
              <a:rPr lang="en-US" dirty="0"/>
              <a:t>| What We Learned</a:t>
            </a:r>
          </a:p>
        </p:txBody>
      </p:sp>
      <p:sp>
        <p:nvSpPr>
          <p:cNvPr id="5" name="Content Placeholder 4">
            <a:extLst>
              <a:ext uri="{FF2B5EF4-FFF2-40B4-BE49-F238E27FC236}">
                <a16:creationId xmlns:a16="http://schemas.microsoft.com/office/drawing/2014/main" id="{59E41F3F-F258-6A0D-5770-791E734C311D}"/>
              </a:ext>
            </a:extLst>
          </p:cNvPr>
          <p:cNvSpPr>
            <a:spLocks noGrp="1"/>
          </p:cNvSpPr>
          <p:nvPr>
            <p:ph idx="1"/>
          </p:nvPr>
        </p:nvSpPr>
        <p:spPr>
          <a:xfrm>
            <a:off x="838199" y="1825624"/>
            <a:ext cx="11025250" cy="4751021"/>
          </a:xfrm>
        </p:spPr>
        <p:txBody>
          <a:bodyPr>
            <a:normAutofit/>
          </a:bodyPr>
          <a:lstStyle/>
          <a:p>
            <a:r>
              <a:rPr lang="en-US" dirty="0"/>
              <a:t>You can never be too beginner friendly. </a:t>
            </a:r>
            <a:r>
              <a:rPr lang="en-US" sz="2400" dirty="0"/>
              <a:t>(People needed help logging in)</a:t>
            </a:r>
          </a:p>
          <a:p>
            <a:r>
              <a:rPr lang="en-US" dirty="0"/>
              <a:t>Plan to give-away [up to ½ the] tickets. This is strategic marketing!</a:t>
            </a:r>
          </a:p>
          <a:p>
            <a:r>
              <a:rPr lang="en-US" dirty="0"/>
              <a:t>Consider your ticket price. What fits for your market, audience?</a:t>
            </a:r>
          </a:p>
          <a:p>
            <a:r>
              <a:rPr lang="en-US" dirty="0"/>
              <a:t>Thoughtfully design your venue &amp; setup, put yourself in their shoes.</a:t>
            </a:r>
          </a:p>
          <a:p>
            <a:r>
              <a:rPr lang="en-US" dirty="0"/>
              <a:t>Conferences are expensive, there’s no profit without major sponsors.</a:t>
            </a:r>
          </a:p>
          <a:p>
            <a:r>
              <a:rPr lang="en-US" dirty="0"/>
              <a:t>Background music sets the vibe, adds energy when people walk in.</a:t>
            </a:r>
          </a:p>
          <a:p>
            <a:r>
              <a:rPr lang="en-US" dirty="0"/>
              <a:t>Plan to actively manage time. Don’t get behind/ahead. Flex breaks. </a:t>
            </a:r>
          </a:p>
          <a:p>
            <a:r>
              <a:rPr lang="en-US" dirty="0"/>
              <a:t>Plan ahead, overprepare. There will be surprises. </a:t>
            </a:r>
          </a:p>
        </p:txBody>
      </p:sp>
    </p:spTree>
    <p:extLst>
      <p:ext uri="{BB962C8B-B14F-4D97-AF65-F5344CB8AC3E}">
        <p14:creationId xmlns:p14="http://schemas.microsoft.com/office/powerpoint/2010/main" val="1937588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BE49D-7C37-CE83-058F-3E756C0203A8}"/>
            </a:ext>
          </a:extLst>
        </p:cNvPr>
        <p:cNvGrpSpPr/>
        <p:nvPr/>
      </p:nvGrpSpPr>
      <p:grpSpPr>
        <a:xfrm>
          <a:off x="0" y="0"/>
          <a:ext cx="0" cy="0"/>
          <a:chOff x="0" y="0"/>
          <a:chExt cx="0" cy="0"/>
        </a:xfrm>
      </p:grpSpPr>
      <p:pic>
        <p:nvPicPr>
          <p:cNvPr id="2" name="Content Placeholder 4" descr="A white background with many hats&#10;&#10;AI-generated content may be incorrect.">
            <a:extLst>
              <a:ext uri="{FF2B5EF4-FFF2-40B4-BE49-F238E27FC236}">
                <a16:creationId xmlns:a16="http://schemas.microsoft.com/office/drawing/2014/main" id="{64B37084-1820-1AAF-27FC-D65FA04EB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BDD2FF5C-F61C-F7D4-684D-FB44B2A7233E}"/>
              </a:ext>
            </a:extLst>
          </p:cNvPr>
          <p:cNvSpPr>
            <a:spLocks noGrp="1"/>
          </p:cNvSpPr>
          <p:nvPr>
            <p:ph type="title"/>
          </p:nvPr>
        </p:nvSpPr>
        <p:spPr>
          <a:xfrm>
            <a:off x="2506662" y="1"/>
            <a:ext cx="8848725" cy="923924"/>
          </a:xfrm>
        </p:spPr>
        <p:txBody>
          <a:bodyPr>
            <a:normAutofit/>
          </a:bodyPr>
          <a:lstStyle/>
          <a:p>
            <a:r>
              <a:rPr lang="en-US" sz="3600" b="1" dirty="0"/>
              <a:t>AI Awareness &amp; Discovery Journey</a:t>
            </a:r>
          </a:p>
        </p:txBody>
      </p:sp>
      <p:sp>
        <p:nvSpPr>
          <p:cNvPr id="9" name="Text Placeholder 8">
            <a:extLst>
              <a:ext uri="{FF2B5EF4-FFF2-40B4-BE49-F238E27FC236}">
                <a16:creationId xmlns:a16="http://schemas.microsoft.com/office/drawing/2014/main" id="{D0182A52-2009-AFD9-DB41-B53041EF2C2B}"/>
              </a:ext>
            </a:extLst>
          </p:cNvPr>
          <p:cNvSpPr>
            <a:spLocks noGrp="1"/>
          </p:cNvSpPr>
          <p:nvPr>
            <p:ph type="body" idx="1"/>
          </p:nvPr>
        </p:nvSpPr>
        <p:spPr>
          <a:xfrm>
            <a:off x="563564" y="2166938"/>
            <a:ext cx="5256212" cy="823912"/>
          </a:xfrm>
        </p:spPr>
        <p:txBody>
          <a:bodyPr anchor="ctr"/>
          <a:lstStyle/>
          <a:p>
            <a:pPr algn="r">
              <a:spcBef>
                <a:spcPts val="0"/>
              </a:spcBef>
            </a:pPr>
            <a:r>
              <a:rPr lang="en-US" u="sng" dirty="0">
                <a:solidFill>
                  <a:srgbClr val="002060"/>
                </a:solidFill>
              </a:rPr>
              <a:t>Phase of AI Readiness</a:t>
            </a:r>
          </a:p>
        </p:txBody>
      </p:sp>
      <p:sp>
        <p:nvSpPr>
          <p:cNvPr id="10" name="Text Placeholder 9">
            <a:extLst>
              <a:ext uri="{FF2B5EF4-FFF2-40B4-BE49-F238E27FC236}">
                <a16:creationId xmlns:a16="http://schemas.microsoft.com/office/drawing/2014/main" id="{6D998620-2701-5622-54B3-2C3D16F2F250}"/>
              </a:ext>
            </a:extLst>
          </p:cNvPr>
          <p:cNvSpPr>
            <a:spLocks noGrp="1"/>
          </p:cNvSpPr>
          <p:nvPr>
            <p:ph type="body" sz="quarter" idx="3"/>
          </p:nvPr>
        </p:nvSpPr>
        <p:spPr>
          <a:xfrm>
            <a:off x="6838948" y="2166938"/>
            <a:ext cx="5068889" cy="823912"/>
          </a:xfrm>
        </p:spPr>
        <p:txBody>
          <a:bodyPr anchor="ctr"/>
          <a:lstStyle/>
          <a:p>
            <a:r>
              <a:rPr lang="en-US" u="sng" dirty="0">
                <a:solidFill>
                  <a:srgbClr val="002060"/>
                </a:solidFill>
              </a:rPr>
              <a:t>SBDC Training Offering</a:t>
            </a:r>
          </a:p>
        </p:txBody>
      </p:sp>
      <p:sp>
        <p:nvSpPr>
          <p:cNvPr id="7" name="Content Placeholder 6">
            <a:extLst>
              <a:ext uri="{FF2B5EF4-FFF2-40B4-BE49-F238E27FC236}">
                <a16:creationId xmlns:a16="http://schemas.microsoft.com/office/drawing/2014/main" id="{329E03CA-2E97-5B5B-94D8-731B7D280A9E}"/>
              </a:ext>
            </a:extLst>
          </p:cNvPr>
          <p:cNvSpPr>
            <a:spLocks noGrp="1"/>
          </p:cNvSpPr>
          <p:nvPr>
            <p:ph sz="quarter" idx="4"/>
          </p:nvPr>
        </p:nvSpPr>
        <p:spPr>
          <a:xfrm>
            <a:off x="6838950" y="3038475"/>
            <a:ext cx="5068888" cy="3987800"/>
          </a:xfrm>
        </p:spPr>
        <p:txBody>
          <a:bodyPr>
            <a:normAutofit fontScale="77500" lnSpcReduction="20000"/>
          </a:bodyPr>
          <a:lstStyle/>
          <a:p>
            <a:r>
              <a:rPr lang="en-US" sz="2600" b="1" dirty="0">
                <a:solidFill>
                  <a:schemeClr val="bg2"/>
                </a:solidFill>
              </a:rPr>
              <a:t>AI Resource Lab </a:t>
            </a:r>
            <a:r>
              <a:rPr lang="en-US" sz="2600" dirty="0">
                <a:solidFill>
                  <a:schemeClr val="bg2"/>
                </a:solidFill>
              </a:rPr>
              <a:t>: </a:t>
            </a:r>
          </a:p>
          <a:p>
            <a:pPr marL="457200" lvl="1" indent="0" algn="r">
              <a:spcBef>
                <a:spcPts val="1200"/>
              </a:spcBef>
              <a:buNone/>
            </a:pPr>
            <a:r>
              <a:rPr lang="en-US" sz="2600" i="1" dirty="0">
                <a:solidFill>
                  <a:schemeClr val="bg2"/>
                </a:solidFill>
              </a:rPr>
              <a:t>Online, on-demand AI resources &amp; training</a:t>
            </a:r>
          </a:p>
          <a:p>
            <a:pPr>
              <a:spcBef>
                <a:spcPts val="1200"/>
              </a:spcBef>
            </a:pPr>
            <a:r>
              <a:rPr lang="en-US" sz="2600" b="1" dirty="0">
                <a:solidFill>
                  <a:schemeClr val="bg2"/>
                </a:solidFill>
              </a:rPr>
              <a:t>Exploring AI for Business: </a:t>
            </a:r>
          </a:p>
          <a:p>
            <a:pPr marL="457200" lvl="1" indent="0" algn="r">
              <a:spcBef>
                <a:spcPts val="1200"/>
              </a:spcBef>
              <a:buNone/>
            </a:pPr>
            <a:r>
              <a:rPr lang="en-US" sz="2600" i="1" dirty="0">
                <a:solidFill>
                  <a:schemeClr val="bg2"/>
                </a:solidFill>
              </a:rPr>
              <a:t>In-person focus groups, live demos and Q&amp;A</a:t>
            </a:r>
          </a:p>
          <a:p>
            <a:pPr>
              <a:spcBef>
                <a:spcPts val="1200"/>
              </a:spcBef>
            </a:pPr>
            <a:r>
              <a:rPr lang="en-US" sz="2600" b="1" dirty="0">
                <a:solidFill>
                  <a:schemeClr val="bg2"/>
                </a:solidFill>
              </a:rPr>
              <a:t>10[C]hats AI Con: </a:t>
            </a:r>
          </a:p>
          <a:p>
            <a:pPr marL="457200" lvl="1" indent="0" algn="r">
              <a:spcBef>
                <a:spcPts val="1200"/>
              </a:spcBef>
              <a:buNone/>
            </a:pPr>
            <a:r>
              <a:rPr lang="en-US" sz="2600" i="1" dirty="0">
                <a:solidFill>
                  <a:schemeClr val="bg2"/>
                </a:solidFill>
              </a:rPr>
              <a:t>Full-day, hands-on AI conference with facilitated build sessions</a:t>
            </a:r>
          </a:p>
          <a:p>
            <a:pPr>
              <a:spcBef>
                <a:spcPts val="1200"/>
              </a:spcBef>
            </a:pPr>
            <a:r>
              <a:rPr lang="en-US" sz="2600" b="1" dirty="0"/>
              <a:t>Customized Training: </a:t>
            </a:r>
          </a:p>
          <a:p>
            <a:pPr marL="457200" lvl="1" indent="0" algn="r">
              <a:spcBef>
                <a:spcPts val="1200"/>
              </a:spcBef>
              <a:buNone/>
            </a:pPr>
            <a:r>
              <a:rPr lang="en-US" sz="2600" i="1" dirty="0"/>
              <a:t>On-site, tailored AI training built for individual teams</a:t>
            </a:r>
          </a:p>
        </p:txBody>
      </p:sp>
      <p:sp>
        <p:nvSpPr>
          <p:cNvPr id="16" name="Arrow: Right 15">
            <a:extLst>
              <a:ext uri="{FF2B5EF4-FFF2-40B4-BE49-F238E27FC236}">
                <a16:creationId xmlns:a16="http://schemas.microsoft.com/office/drawing/2014/main" id="{57B72C1B-E789-01EE-008F-4F07F93ABECF}"/>
              </a:ext>
            </a:extLst>
          </p:cNvPr>
          <p:cNvSpPr/>
          <p:nvPr/>
        </p:nvSpPr>
        <p:spPr>
          <a:xfrm>
            <a:off x="981870" y="2905123"/>
            <a:ext cx="5303520" cy="501653"/>
          </a:xfrm>
          <a:prstGeom prst="rightArrow">
            <a:avLst>
              <a:gd name="adj1" fmla="val 66000"/>
              <a:gd name="adj2" fmla="val 68667"/>
            </a:avLst>
          </a:prstGeom>
          <a:gradFill flip="none" rotWithShape="1">
            <a:gsLst>
              <a:gs pos="0">
                <a:schemeClr val="bg1">
                  <a:alpha val="10000"/>
                </a:schemeClr>
              </a:gs>
              <a:gs pos="89000">
                <a:schemeClr val="accent1">
                  <a:lumMod val="5000"/>
                  <a:lumOff val="95000"/>
                  <a:alpha val="10000"/>
                </a:schemeClr>
              </a:gs>
              <a:gs pos="100000">
                <a:srgbClr val="04244A">
                  <a:lumMod val="87000"/>
                  <a:lumOff val="13000"/>
                  <a:alpha val="1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2215A952-D280-750F-47F2-6078E9522B89}"/>
              </a:ext>
            </a:extLst>
          </p:cNvPr>
          <p:cNvSpPr/>
          <p:nvPr/>
        </p:nvSpPr>
        <p:spPr>
          <a:xfrm>
            <a:off x="981870" y="3848098"/>
            <a:ext cx="5303520" cy="501653"/>
          </a:xfrm>
          <a:prstGeom prst="rightArrow">
            <a:avLst>
              <a:gd name="adj1" fmla="val 66000"/>
              <a:gd name="adj2" fmla="val 68667"/>
            </a:avLst>
          </a:prstGeom>
          <a:gradFill flip="none" rotWithShape="1">
            <a:gsLst>
              <a:gs pos="0">
                <a:schemeClr val="bg1">
                  <a:alpha val="10000"/>
                </a:schemeClr>
              </a:gs>
              <a:gs pos="89000">
                <a:schemeClr val="accent1">
                  <a:lumMod val="5000"/>
                  <a:lumOff val="95000"/>
                  <a:alpha val="10000"/>
                </a:schemeClr>
              </a:gs>
              <a:gs pos="100000">
                <a:srgbClr val="04244A">
                  <a:lumMod val="87000"/>
                  <a:lumOff val="13000"/>
                  <a:alpha val="1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DB291585-3055-3A4C-A554-72EC2B290A7A}"/>
              </a:ext>
            </a:extLst>
          </p:cNvPr>
          <p:cNvSpPr/>
          <p:nvPr/>
        </p:nvSpPr>
        <p:spPr>
          <a:xfrm>
            <a:off x="981870" y="4791073"/>
            <a:ext cx="5303520" cy="501653"/>
          </a:xfrm>
          <a:prstGeom prst="rightArrow">
            <a:avLst>
              <a:gd name="adj1" fmla="val 66000"/>
              <a:gd name="adj2" fmla="val 68667"/>
            </a:avLst>
          </a:prstGeom>
          <a:gradFill flip="none" rotWithShape="1">
            <a:gsLst>
              <a:gs pos="0">
                <a:schemeClr val="bg1">
                  <a:alpha val="10000"/>
                </a:schemeClr>
              </a:gs>
              <a:gs pos="89000">
                <a:schemeClr val="accent1">
                  <a:lumMod val="5000"/>
                  <a:lumOff val="95000"/>
                  <a:alpha val="10000"/>
                </a:schemeClr>
              </a:gs>
              <a:gs pos="100000">
                <a:srgbClr val="04244A">
                  <a:lumMod val="87000"/>
                  <a:lumOff val="13000"/>
                  <a:alpha val="1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D600F4BD-7B82-E87A-14E2-65E2C7E2B617}"/>
              </a:ext>
            </a:extLst>
          </p:cNvPr>
          <p:cNvSpPr/>
          <p:nvPr/>
        </p:nvSpPr>
        <p:spPr>
          <a:xfrm>
            <a:off x="981870" y="5734048"/>
            <a:ext cx="5303520" cy="501653"/>
          </a:xfrm>
          <a:prstGeom prst="rightArrow">
            <a:avLst>
              <a:gd name="adj1" fmla="val 66000"/>
              <a:gd name="adj2" fmla="val 68667"/>
            </a:avLst>
          </a:prstGeom>
          <a:gradFill flip="none" rotWithShape="1">
            <a:gsLst>
              <a:gs pos="0">
                <a:schemeClr val="bg1"/>
              </a:gs>
              <a:gs pos="89000">
                <a:schemeClr val="accent1">
                  <a:lumMod val="5000"/>
                  <a:lumOff val="95000"/>
                  <a:alpha val="80000"/>
                </a:schemeClr>
              </a:gs>
              <a:gs pos="100000">
                <a:srgbClr val="04244A">
                  <a:lumMod val="87000"/>
                  <a:lumOff val="13000"/>
                  <a:alpha val="8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09D6A61E-8237-D7B8-BA69-1903DCA42756}"/>
              </a:ext>
            </a:extLst>
          </p:cNvPr>
          <p:cNvSpPr>
            <a:spLocks noGrp="1"/>
          </p:cNvSpPr>
          <p:nvPr>
            <p:ph sz="half" idx="2"/>
          </p:nvPr>
        </p:nvSpPr>
        <p:spPr>
          <a:xfrm>
            <a:off x="563563" y="3038474"/>
            <a:ext cx="5256213" cy="3987795"/>
          </a:xfrm>
        </p:spPr>
        <p:txBody>
          <a:bodyPr>
            <a:normAutofit fontScale="77500" lnSpcReduction="20000"/>
          </a:bodyPr>
          <a:lstStyle/>
          <a:p>
            <a:pPr marL="365760" indent="-365760">
              <a:buFont typeface="+mj-lt"/>
              <a:buAutoNum type="arabicPeriod"/>
            </a:pPr>
            <a:r>
              <a:rPr lang="en-US" sz="2600" b="1" dirty="0">
                <a:solidFill>
                  <a:schemeClr val="bg2"/>
                </a:solidFill>
              </a:rPr>
              <a:t>Awareness</a:t>
            </a:r>
            <a:r>
              <a:rPr lang="en-US" sz="2600" dirty="0">
                <a:solidFill>
                  <a:schemeClr val="bg2"/>
                </a:solidFill>
              </a:rPr>
              <a:t>: 	</a:t>
            </a:r>
          </a:p>
          <a:p>
            <a:pPr marL="457200" lvl="1" indent="0" algn="r">
              <a:spcBef>
                <a:spcPts val="1200"/>
              </a:spcBef>
              <a:buNone/>
            </a:pPr>
            <a:r>
              <a:rPr lang="en-US" sz="2600" i="1" dirty="0">
                <a:solidFill>
                  <a:schemeClr val="bg2"/>
                </a:solidFill>
              </a:rPr>
              <a:t>"I’ve Heard About AI, But I Have No Idea Where to Start."</a:t>
            </a:r>
          </a:p>
          <a:p>
            <a:pPr marL="365760" indent="-365760">
              <a:spcBef>
                <a:spcPts val="1200"/>
              </a:spcBef>
              <a:buFont typeface="+mj-lt"/>
              <a:buAutoNum type="arabicPeriod"/>
            </a:pPr>
            <a:r>
              <a:rPr lang="en-US" sz="2600" b="1" dirty="0">
                <a:solidFill>
                  <a:schemeClr val="bg2"/>
                </a:solidFill>
              </a:rPr>
              <a:t>Consideration: 	</a:t>
            </a:r>
          </a:p>
          <a:p>
            <a:pPr marL="457200" lvl="1" indent="0" algn="r">
              <a:spcBef>
                <a:spcPts val="1200"/>
              </a:spcBef>
              <a:buNone/>
            </a:pPr>
            <a:r>
              <a:rPr lang="en-US" sz="2600" i="1" dirty="0">
                <a:solidFill>
                  <a:schemeClr val="bg2"/>
                </a:solidFill>
              </a:rPr>
              <a:t>"I’m Curious About AI, But I Don’t Know Which Tool to Pick."</a:t>
            </a:r>
          </a:p>
          <a:p>
            <a:pPr marL="365760" indent="-365760">
              <a:spcBef>
                <a:spcPts val="1200"/>
              </a:spcBef>
              <a:buFont typeface="+mj-lt"/>
              <a:buAutoNum type="arabicPeriod"/>
            </a:pPr>
            <a:r>
              <a:rPr lang="en-US" sz="2600" b="1" dirty="0">
                <a:solidFill>
                  <a:schemeClr val="bg2"/>
                </a:solidFill>
              </a:rPr>
              <a:t>Adoption: 		</a:t>
            </a:r>
          </a:p>
          <a:p>
            <a:pPr marL="457200" lvl="1" indent="0" algn="r">
              <a:spcBef>
                <a:spcPts val="1200"/>
              </a:spcBef>
              <a:buNone/>
            </a:pPr>
            <a:r>
              <a:rPr lang="en-US" sz="2600" i="1" dirty="0">
                <a:solidFill>
                  <a:schemeClr val="bg2"/>
                </a:solidFill>
              </a:rPr>
              <a:t>"AI Is Helping My Business, But It’s Not Fully Integrated Yet."</a:t>
            </a:r>
          </a:p>
          <a:p>
            <a:pPr marL="365760" indent="-365760">
              <a:spcBef>
                <a:spcPts val="1200"/>
              </a:spcBef>
              <a:buFont typeface="+mj-lt"/>
              <a:buAutoNum type="arabicPeriod"/>
            </a:pPr>
            <a:r>
              <a:rPr lang="en-US" sz="2600" b="1" dirty="0"/>
              <a:t>Integration: 	</a:t>
            </a:r>
          </a:p>
          <a:p>
            <a:pPr marL="457200" lvl="1" indent="0" algn="r">
              <a:spcBef>
                <a:spcPts val="1200"/>
              </a:spcBef>
              <a:buNone/>
            </a:pPr>
            <a:r>
              <a:rPr lang="en-US" sz="2600" i="1" dirty="0"/>
              <a:t>"AI Is Now a Core Part of My Business."</a:t>
            </a:r>
          </a:p>
        </p:txBody>
      </p:sp>
      <p:sp>
        <p:nvSpPr>
          <p:cNvPr id="3" name="Title 1">
            <a:extLst>
              <a:ext uri="{FF2B5EF4-FFF2-40B4-BE49-F238E27FC236}">
                <a16:creationId xmlns:a16="http://schemas.microsoft.com/office/drawing/2014/main" id="{BBED3F74-0FAA-8C0B-04C6-2C907018ABE0}"/>
              </a:ext>
            </a:extLst>
          </p:cNvPr>
          <p:cNvSpPr txBox="1">
            <a:spLocks/>
          </p:cNvSpPr>
          <p:nvPr/>
        </p:nvSpPr>
        <p:spPr>
          <a:xfrm>
            <a:off x="2209800" y="1047750"/>
            <a:ext cx="9144000" cy="1047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i="1" dirty="0"/>
              <a:t>“Meeting Them Where They’re At”</a:t>
            </a:r>
          </a:p>
        </p:txBody>
      </p:sp>
    </p:spTree>
    <p:extLst>
      <p:ext uri="{BB962C8B-B14F-4D97-AF65-F5344CB8AC3E}">
        <p14:creationId xmlns:p14="http://schemas.microsoft.com/office/powerpoint/2010/main" val="381464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animEffect transition="in" filter="fade">
                                      <p:cBhvr>
                                        <p:cTn id="11" dur="500"/>
                                        <p:tgtEl>
                                          <p:spTgt spid="7">
                                            <p:txEl>
                                              <p:pRg st="6" end="6"/>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animEffect transition="in" filter="fade">
                                      <p:cBhvr>
                                        <p:cTn id="15"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E7741-EFD2-9EEB-B382-23515FE00AA6}"/>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F72E48CF-7915-4198-EC36-4971FCC3F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0FC9F1D9-5BA5-D77F-4A3B-9C75670F13E8}"/>
              </a:ext>
            </a:extLst>
          </p:cNvPr>
          <p:cNvSpPr>
            <a:spLocks noGrp="1"/>
          </p:cNvSpPr>
          <p:nvPr>
            <p:ph type="title"/>
          </p:nvPr>
        </p:nvSpPr>
        <p:spPr/>
        <p:txBody>
          <a:bodyPr/>
          <a:lstStyle/>
          <a:p>
            <a:r>
              <a:rPr lang="en-US" b="1" dirty="0"/>
              <a:t>Custom AI Training </a:t>
            </a:r>
            <a:r>
              <a:rPr lang="en-US" dirty="0"/>
              <a:t>| The Basics  </a:t>
            </a:r>
          </a:p>
        </p:txBody>
      </p:sp>
      <p:sp>
        <p:nvSpPr>
          <p:cNvPr id="5" name="Content Placeholder 4">
            <a:extLst>
              <a:ext uri="{FF2B5EF4-FFF2-40B4-BE49-F238E27FC236}">
                <a16:creationId xmlns:a16="http://schemas.microsoft.com/office/drawing/2014/main" id="{41A0ABF8-7A29-FB49-BC8C-C1822AA0724F}"/>
              </a:ext>
            </a:extLst>
          </p:cNvPr>
          <p:cNvSpPr>
            <a:spLocks noGrp="1"/>
          </p:cNvSpPr>
          <p:nvPr>
            <p:ph idx="1"/>
          </p:nvPr>
        </p:nvSpPr>
        <p:spPr>
          <a:xfrm>
            <a:off x="838199" y="1825625"/>
            <a:ext cx="10982325" cy="4351338"/>
          </a:xfrm>
        </p:spPr>
        <p:txBody>
          <a:bodyPr/>
          <a:lstStyle/>
          <a:p>
            <a:r>
              <a:rPr lang="en-US" dirty="0"/>
              <a:t>Paid, on-site AI training program</a:t>
            </a:r>
          </a:p>
          <a:p>
            <a:r>
              <a:rPr lang="en-US" dirty="0"/>
              <a:t>Tailored design for </a:t>
            </a:r>
            <a:r>
              <a:rPr lang="en-US" u="sng" dirty="0"/>
              <a:t>Adoption </a:t>
            </a:r>
            <a:r>
              <a:rPr lang="en-US" u="sng" dirty="0">
                <a:sym typeface="Wingdings" panose="05000000000000000000" pitchFamily="2" charset="2"/>
              </a:rPr>
              <a:t> Integration</a:t>
            </a:r>
            <a:r>
              <a:rPr lang="en-US" sz="2400" dirty="0">
                <a:sym typeface="Wingdings" panose="05000000000000000000" pitchFamily="2" charset="2"/>
              </a:rPr>
              <a:t> </a:t>
            </a:r>
          </a:p>
          <a:p>
            <a:r>
              <a:rPr lang="en-US" dirty="0"/>
              <a:t>Individualized for each training client organization </a:t>
            </a:r>
          </a:p>
          <a:p>
            <a:r>
              <a:rPr lang="en-US" dirty="0"/>
              <a:t>Designed for organizations with 6+ employees </a:t>
            </a:r>
            <a:r>
              <a:rPr lang="en-US" sz="2400" dirty="0"/>
              <a:t>(all staff)</a:t>
            </a:r>
          </a:p>
          <a:p>
            <a:r>
              <a:rPr lang="en-US" dirty="0"/>
              <a:t>Think flexible pricing </a:t>
            </a:r>
            <a:r>
              <a:rPr lang="en-US" sz="2400" dirty="0"/>
              <a:t>($500-$5,000)</a:t>
            </a:r>
            <a:r>
              <a:rPr lang="en-US" dirty="0"/>
              <a:t>, depending on scope, size</a:t>
            </a:r>
          </a:p>
          <a:p>
            <a:r>
              <a:rPr lang="en-US" dirty="0"/>
              <a:t>Host partner: Workforce Development Solutions/customized training</a:t>
            </a:r>
          </a:p>
          <a:p>
            <a:pPr marL="0" indent="0">
              <a:buNone/>
            </a:pPr>
            <a:endParaRPr lang="en-US" dirty="0"/>
          </a:p>
        </p:txBody>
      </p:sp>
    </p:spTree>
    <p:extLst>
      <p:ext uri="{BB962C8B-B14F-4D97-AF65-F5344CB8AC3E}">
        <p14:creationId xmlns:p14="http://schemas.microsoft.com/office/powerpoint/2010/main" val="3968987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EA554-A4C0-896B-31FF-9F388B8C5295}"/>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BE861A8E-8760-2A6E-98A5-A29878006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6AA9E46B-CA5D-1E10-44C7-E60B2B340A5C}"/>
              </a:ext>
            </a:extLst>
          </p:cNvPr>
          <p:cNvSpPr>
            <a:spLocks noGrp="1"/>
          </p:cNvSpPr>
          <p:nvPr>
            <p:ph type="title"/>
          </p:nvPr>
        </p:nvSpPr>
        <p:spPr/>
        <p:txBody>
          <a:bodyPr/>
          <a:lstStyle/>
          <a:p>
            <a:r>
              <a:rPr lang="en-US" b="1" dirty="0"/>
              <a:t>Custom AI Training </a:t>
            </a:r>
            <a:r>
              <a:rPr lang="en-US" dirty="0"/>
              <a:t>| What’s Included</a:t>
            </a:r>
          </a:p>
        </p:txBody>
      </p:sp>
      <p:sp>
        <p:nvSpPr>
          <p:cNvPr id="5" name="Content Placeholder 4">
            <a:extLst>
              <a:ext uri="{FF2B5EF4-FFF2-40B4-BE49-F238E27FC236}">
                <a16:creationId xmlns:a16="http://schemas.microsoft.com/office/drawing/2014/main" id="{A69C60A2-C893-EEE2-A1F0-1FCC37577B6B}"/>
              </a:ext>
            </a:extLst>
          </p:cNvPr>
          <p:cNvSpPr>
            <a:spLocks noGrp="1"/>
          </p:cNvSpPr>
          <p:nvPr>
            <p:ph idx="1"/>
          </p:nvPr>
        </p:nvSpPr>
        <p:spPr/>
        <p:txBody>
          <a:bodyPr>
            <a:noAutofit/>
          </a:bodyPr>
          <a:lstStyle/>
          <a:p>
            <a:r>
              <a:rPr lang="en-US" dirty="0"/>
              <a:t>Pre-assessment. Target outcomes.</a:t>
            </a:r>
          </a:p>
          <a:p>
            <a:r>
              <a:rPr lang="en-US" dirty="0"/>
              <a:t>Top-down and bottom-up discovery </a:t>
            </a:r>
          </a:p>
          <a:p>
            <a:r>
              <a:rPr lang="en-US" dirty="0"/>
              <a:t>Functional </a:t>
            </a:r>
            <a:r>
              <a:rPr lang="en-US" sz="2400" dirty="0"/>
              <a:t>(department) </a:t>
            </a:r>
            <a:r>
              <a:rPr lang="en-US" dirty="0"/>
              <a:t>&amp; All-staff workshops</a:t>
            </a:r>
          </a:p>
          <a:p>
            <a:r>
              <a:rPr lang="en-US" dirty="0"/>
              <a:t>Tracts for boots-on-the-ground through Leadership</a:t>
            </a:r>
          </a:p>
          <a:p>
            <a:r>
              <a:rPr lang="en-US" dirty="0"/>
              <a:t>AI usage guide &amp; policy workshop &amp; training session  </a:t>
            </a:r>
          </a:p>
          <a:p>
            <a:r>
              <a:rPr lang="en-US" dirty="0"/>
              <a:t>Customized strategic action plan. Follow-up support.</a:t>
            </a:r>
          </a:p>
          <a:p>
            <a:pPr marL="0" indent="0">
              <a:buNone/>
            </a:pPr>
            <a:endParaRPr lang="en-US" dirty="0"/>
          </a:p>
          <a:p>
            <a:pPr marL="0" indent="0">
              <a:buNone/>
            </a:pPr>
            <a:r>
              <a:rPr lang="en-US" b="1" dirty="0"/>
              <a:t>We’re giving them anything &amp; everything we’ve got, just 1-on-1 </a:t>
            </a:r>
          </a:p>
          <a:p>
            <a:pPr marL="0" indent="0" algn="r">
              <a:spcBef>
                <a:spcPts val="0"/>
              </a:spcBef>
              <a:buNone/>
            </a:pPr>
            <a:r>
              <a:rPr lang="en-US" sz="2400" i="1" dirty="0"/>
              <a:t>(AI Resource Lab, Exploring AI for Business, 10[C]hats, and more)</a:t>
            </a:r>
          </a:p>
        </p:txBody>
      </p:sp>
    </p:spTree>
    <p:extLst>
      <p:ext uri="{BB962C8B-B14F-4D97-AF65-F5344CB8AC3E}">
        <p14:creationId xmlns:p14="http://schemas.microsoft.com/office/powerpoint/2010/main" val="408416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BC6CF-C2B6-6DD1-A6AD-8504723D9986}"/>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84441D7D-D37D-E0E9-299E-ECDE085DA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graphicFrame>
        <p:nvGraphicFramePr>
          <p:cNvPr id="2" name="Table 1">
            <a:extLst>
              <a:ext uri="{FF2B5EF4-FFF2-40B4-BE49-F238E27FC236}">
                <a16:creationId xmlns:a16="http://schemas.microsoft.com/office/drawing/2014/main" id="{04311518-ABD4-10E2-25D2-4B1E0A287D5A}"/>
              </a:ext>
            </a:extLst>
          </p:cNvPr>
          <p:cNvGraphicFramePr>
            <a:graphicFrameLocks noGrp="1"/>
          </p:cNvGraphicFramePr>
          <p:nvPr>
            <p:extLst>
              <p:ext uri="{D42A27DB-BD31-4B8C-83A1-F6EECF244321}">
                <p14:modId xmlns:p14="http://schemas.microsoft.com/office/powerpoint/2010/main" val="496504076"/>
              </p:ext>
            </p:extLst>
          </p:nvPr>
        </p:nvGraphicFramePr>
        <p:xfrm>
          <a:off x="152400" y="135181"/>
          <a:ext cx="11887201" cy="6587639"/>
        </p:xfrm>
        <a:graphic>
          <a:graphicData uri="http://schemas.openxmlformats.org/drawingml/2006/table">
            <a:tbl>
              <a:tblPr firstRow="1" bandRow="1">
                <a:tableStyleId>{5C22544A-7EE6-4342-B048-85BDC9FD1C3A}</a:tableStyleId>
              </a:tblPr>
              <a:tblGrid>
                <a:gridCol w="4767527">
                  <a:extLst>
                    <a:ext uri="{9D8B030D-6E8A-4147-A177-3AD203B41FA5}">
                      <a16:colId xmlns:a16="http://schemas.microsoft.com/office/drawing/2014/main" val="4023066293"/>
                    </a:ext>
                  </a:extLst>
                </a:gridCol>
                <a:gridCol w="558653">
                  <a:extLst>
                    <a:ext uri="{9D8B030D-6E8A-4147-A177-3AD203B41FA5}">
                      <a16:colId xmlns:a16="http://schemas.microsoft.com/office/drawing/2014/main" val="43714717"/>
                    </a:ext>
                  </a:extLst>
                </a:gridCol>
                <a:gridCol w="558653">
                  <a:extLst>
                    <a:ext uri="{9D8B030D-6E8A-4147-A177-3AD203B41FA5}">
                      <a16:colId xmlns:a16="http://schemas.microsoft.com/office/drawing/2014/main" val="2780505250"/>
                    </a:ext>
                  </a:extLst>
                </a:gridCol>
                <a:gridCol w="558653">
                  <a:extLst>
                    <a:ext uri="{9D8B030D-6E8A-4147-A177-3AD203B41FA5}">
                      <a16:colId xmlns:a16="http://schemas.microsoft.com/office/drawing/2014/main" val="431847373"/>
                    </a:ext>
                  </a:extLst>
                </a:gridCol>
                <a:gridCol w="558653">
                  <a:extLst>
                    <a:ext uri="{9D8B030D-6E8A-4147-A177-3AD203B41FA5}">
                      <a16:colId xmlns:a16="http://schemas.microsoft.com/office/drawing/2014/main" val="3213665155"/>
                    </a:ext>
                  </a:extLst>
                </a:gridCol>
                <a:gridCol w="4885062">
                  <a:extLst>
                    <a:ext uri="{9D8B030D-6E8A-4147-A177-3AD203B41FA5}">
                      <a16:colId xmlns:a16="http://schemas.microsoft.com/office/drawing/2014/main" val="2986564972"/>
                    </a:ext>
                  </a:extLst>
                </a:gridCol>
              </a:tblGrid>
              <a:tr h="1466999">
                <a:tc>
                  <a:txBody>
                    <a:bodyPr/>
                    <a:lstStyle/>
                    <a:p>
                      <a:pPr algn="ctr"/>
                      <a:r>
                        <a:rPr lang="en-US" sz="3200" dirty="0"/>
                        <a:t>AI Adoption Journey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 Awareness</a:t>
                      </a:r>
                    </a:p>
                  </a:txBody>
                  <a:tcPr vert="vert27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 Consideration</a:t>
                      </a:r>
                    </a:p>
                  </a:txBody>
                  <a:tcPr vert="vert27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 Adoption</a:t>
                      </a:r>
                    </a:p>
                  </a:txBody>
                  <a:tcPr vert="vert27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 Integration</a:t>
                      </a:r>
                    </a:p>
                  </a:txBody>
                  <a:tcPr vert="vert27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kern="1200" dirty="0">
                          <a:solidFill>
                            <a:schemeClr val="lt1"/>
                          </a:solidFill>
                          <a:latin typeface="+mn-lt"/>
                          <a:ea typeface="+mn-ea"/>
                          <a:cs typeface="+mn-cs"/>
                        </a:rPr>
                        <a:t>SBDC Training Offering</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1011868"/>
                  </a:ext>
                </a:extLst>
              </a:tr>
              <a:tr h="312997">
                <a:tc>
                  <a:txBody>
                    <a:bodyPr/>
                    <a:lstStyle/>
                    <a:p>
                      <a:r>
                        <a:rPr lang="en-US" sz="1500" dirty="0"/>
                        <a:t>Demystifying AI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500" b="1" dirty="0">
                          <a:solidFill>
                            <a:schemeClr val="tx1">
                              <a:lumMod val="65000"/>
                              <a:lumOff val="35000"/>
                            </a:schemeClr>
                          </a:solidFill>
                        </a:rPr>
                        <a:t>X</a:t>
                      </a:r>
                    </a:p>
                  </a:txBody>
                  <a:tcPr>
                    <a:lnT w="12700" cap="flat" cmpd="sng" algn="ctr">
                      <a:solidFill>
                        <a:schemeClr val="tx1"/>
                      </a:solidFill>
                      <a:prstDash val="solid"/>
                      <a:round/>
                      <a:headEnd type="none" w="med" len="med"/>
                      <a:tailEnd type="none" w="med" len="med"/>
                    </a:lnT>
                  </a:tcPr>
                </a:tc>
                <a:tc>
                  <a:txBody>
                    <a:bodyPr/>
                    <a:lstStyle/>
                    <a:p>
                      <a:pPr algn="ctr"/>
                      <a:endParaRPr lang="en-US" sz="1500" dirty="0">
                        <a:solidFill>
                          <a:schemeClr val="tx1">
                            <a:lumMod val="65000"/>
                            <a:lumOff val="35000"/>
                          </a:schemeClr>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en-US" sz="1500">
                        <a:solidFill>
                          <a:schemeClr val="tx1">
                            <a:lumMod val="65000"/>
                            <a:lumOff val="35000"/>
                          </a:schemeClr>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en-US" sz="1500">
                        <a:solidFill>
                          <a:schemeClr val="tx1">
                            <a:lumMod val="65000"/>
                            <a:lumOff val="35000"/>
                          </a:schemeClr>
                        </a:solidFill>
                      </a:endParaRPr>
                    </a:p>
                  </a:txBody>
                  <a:tcPr>
                    <a:lnT w="12700" cap="flat" cmpd="sng" algn="ctr">
                      <a:solidFill>
                        <a:schemeClr val="tx1"/>
                      </a:solidFill>
                      <a:prstDash val="solid"/>
                      <a:round/>
                      <a:headEnd type="none" w="med" len="med"/>
                      <a:tailEnd type="none" w="med" len="med"/>
                    </a:lnT>
                  </a:tcPr>
                </a:tc>
                <a:tc rowSpan="4">
                  <a:txBody>
                    <a:bodyPr/>
                    <a:lstStyle/>
                    <a:p>
                      <a:pPr marL="0" algn="ctr" defTabSz="914400" rtl="0" eaLnBrk="1" latinLnBrk="0" hangingPunct="1">
                        <a:spcBef>
                          <a:spcPts val="1200"/>
                        </a:spcBef>
                      </a:pPr>
                      <a:r>
                        <a:rPr lang="en-US" sz="1800" b="1" kern="1200" dirty="0">
                          <a:solidFill>
                            <a:schemeClr val="dk1"/>
                          </a:solidFill>
                          <a:latin typeface="+mn-lt"/>
                          <a:ea typeface="+mn-ea"/>
                          <a:cs typeface="+mn-cs"/>
                        </a:rPr>
                        <a:t>AI Resource Lab: </a:t>
                      </a:r>
                    </a:p>
                    <a:p>
                      <a:pPr marL="0" algn="ctr" defTabSz="914400" rtl="0" eaLnBrk="1" latinLnBrk="0" hangingPunct="1">
                        <a:spcBef>
                          <a:spcPts val="1200"/>
                        </a:spcBef>
                      </a:pPr>
                      <a:r>
                        <a:rPr lang="en-US" sz="1800" b="0" kern="1200" dirty="0">
                          <a:solidFill>
                            <a:schemeClr val="dk1"/>
                          </a:solidFill>
                          <a:latin typeface="+mn-lt"/>
                          <a:ea typeface="+mn-ea"/>
                          <a:cs typeface="+mn-cs"/>
                        </a:rPr>
                        <a:t>Online</a:t>
                      </a:r>
                      <a:r>
                        <a:rPr lang="en-US" sz="1800" b="0" i="1" dirty="0"/>
                        <a:t>, on-demand AI resources &amp; training</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3155998"/>
                  </a:ext>
                </a:extLst>
              </a:tr>
              <a:tr h="312997">
                <a:tc>
                  <a:txBody>
                    <a:bodyPr/>
                    <a:lstStyle/>
                    <a:p>
                      <a:r>
                        <a:rPr lang="en-US" sz="1500" dirty="0"/>
                        <a:t>Intro to Generative AI </a:t>
                      </a: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lumMod val="65000"/>
                              <a:lumOff val="35000"/>
                            </a:schemeClr>
                          </a:solidFill>
                        </a:rPr>
                        <a:t>X</a:t>
                      </a:r>
                    </a:p>
                  </a:txBody>
                  <a:tcPr/>
                </a:tc>
                <a:tc>
                  <a:txBody>
                    <a:bodyPr/>
                    <a:lstStyle/>
                    <a:p>
                      <a:pPr algn="ctr"/>
                      <a:endParaRPr lang="en-US" sz="1500">
                        <a:solidFill>
                          <a:schemeClr val="tx1">
                            <a:lumMod val="65000"/>
                            <a:lumOff val="35000"/>
                          </a:schemeClr>
                        </a:solidFill>
                      </a:endParaRPr>
                    </a:p>
                  </a:txBody>
                  <a:tcPr/>
                </a:tc>
                <a:tc>
                  <a:txBody>
                    <a:bodyPr/>
                    <a:lstStyle/>
                    <a:p>
                      <a:pPr algn="ctr"/>
                      <a:endParaRPr lang="en-US" sz="1500">
                        <a:solidFill>
                          <a:schemeClr val="tx1">
                            <a:lumMod val="65000"/>
                            <a:lumOff val="35000"/>
                          </a:schemeClr>
                        </a:solidFill>
                      </a:endParaRPr>
                    </a:p>
                  </a:txBody>
                  <a:tcPr/>
                </a:tc>
                <a:tc>
                  <a:txBody>
                    <a:bodyPr/>
                    <a:lstStyle/>
                    <a:p>
                      <a:pPr algn="ctr"/>
                      <a:endParaRPr lang="en-US" sz="1500" dirty="0">
                        <a:solidFill>
                          <a:schemeClr val="tx1">
                            <a:lumMod val="65000"/>
                            <a:lumOff val="35000"/>
                          </a:schemeClr>
                        </a:solidFill>
                      </a:endParaRPr>
                    </a:p>
                  </a:txBody>
                  <a:tcPr/>
                </a:tc>
                <a:tc vMerge="1">
                  <a:txBody>
                    <a:bodyPr/>
                    <a:lstStyle/>
                    <a:p>
                      <a:pPr algn="ctr"/>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30864088"/>
                  </a:ext>
                </a:extLst>
              </a:tr>
              <a:tr h="312997">
                <a:tc>
                  <a:txBody>
                    <a:bodyPr/>
                    <a:lstStyle/>
                    <a:p>
                      <a:r>
                        <a:rPr lang="en-US" sz="1500" dirty="0"/>
                        <a:t>Basic Prompting </a:t>
                      </a: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lumMod val="65000"/>
                              <a:lumOff val="35000"/>
                            </a:schemeClr>
                          </a:solidFill>
                        </a:rPr>
                        <a:t>X</a:t>
                      </a:r>
                    </a:p>
                  </a:txBody>
                  <a:tcPr/>
                </a:tc>
                <a:tc>
                  <a:txBody>
                    <a:bodyPr/>
                    <a:lstStyle/>
                    <a:p>
                      <a:pPr algn="ctr"/>
                      <a:endParaRPr lang="en-US" sz="1500" dirty="0">
                        <a:solidFill>
                          <a:schemeClr val="tx1">
                            <a:lumMod val="65000"/>
                            <a:lumOff val="35000"/>
                          </a:schemeClr>
                        </a:solidFill>
                      </a:endParaRPr>
                    </a:p>
                  </a:txBody>
                  <a:tcPr/>
                </a:tc>
                <a:tc>
                  <a:txBody>
                    <a:bodyPr/>
                    <a:lstStyle/>
                    <a:p>
                      <a:pPr algn="ctr"/>
                      <a:endParaRPr lang="en-US" sz="1500">
                        <a:solidFill>
                          <a:schemeClr val="tx1">
                            <a:lumMod val="65000"/>
                            <a:lumOff val="35000"/>
                          </a:schemeClr>
                        </a:solidFill>
                      </a:endParaRPr>
                    </a:p>
                  </a:txBody>
                  <a:tcPr/>
                </a:tc>
                <a:tc>
                  <a:txBody>
                    <a:bodyPr/>
                    <a:lstStyle/>
                    <a:p>
                      <a:pPr algn="ctr"/>
                      <a:endParaRPr lang="en-US" sz="1500" dirty="0">
                        <a:solidFill>
                          <a:schemeClr val="tx1">
                            <a:lumMod val="65000"/>
                            <a:lumOff val="35000"/>
                          </a:schemeClr>
                        </a:solidFill>
                      </a:endParaRPr>
                    </a:p>
                  </a:txBody>
                  <a:tcPr/>
                </a:tc>
                <a:tc vMerge="1">
                  <a:txBody>
                    <a:bodyPr/>
                    <a:lstStyle/>
                    <a:p>
                      <a:pPr algn="ctr"/>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30530709"/>
                  </a:ext>
                </a:extLst>
              </a:tr>
              <a:tr h="312997">
                <a:tc>
                  <a:txBody>
                    <a:bodyPr/>
                    <a:lstStyle/>
                    <a:p>
                      <a:r>
                        <a:rPr lang="en-US" sz="1500" dirty="0"/>
                        <a:t>Getting Started with AI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lumMod val="65000"/>
                              <a:lumOff val="35000"/>
                            </a:schemeClr>
                          </a:solidFill>
                        </a:rPr>
                        <a:t>X</a:t>
                      </a:r>
                    </a:p>
                  </a:txBody>
                  <a:tcPr>
                    <a:lnB w="12700" cap="flat" cmpd="sng" algn="ctr">
                      <a:solidFill>
                        <a:schemeClr val="tx1"/>
                      </a:solidFill>
                      <a:prstDash val="solid"/>
                      <a:round/>
                      <a:headEnd type="none" w="med" len="med"/>
                      <a:tailEnd type="none" w="med" len="med"/>
                    </a:lnB>
                  </a:tcPr>
                </a:tc>
                <a:tc>
                  <a:txBody>
                    <a:bodyPr/>
                    <a:lstStyle/>
                    <a:p>
                      <a:pPr algn="ctr"/>
                      <a:endParaRPr lang="en-US" sz="1500" dirty="0">
                        <a:solidFill>
                          <a:schemeClr val="tx1">
                            <a:lumMod val="65000"/>
                            <a:lumOff val="35000"/>
                          </a:schemeClr>
                        </a:solidFill>
                      </a:endParaRPr>
                    </a:p>
                  </a:txBody>
                  <a:tcPr>
                    <a:lnB w="12700" cap="flat" cmpd="sng" algn="ctr">
                      <a:solidFill>
                        <a:schemeClr val="tx1"/>
                      </a:solidFill>
                      <a:prstDash val="solid"/>
                      <a:round/>
                      <a:headEnd type="none" w="med" len="med"/>
                      <a:tailEnd type="none" w="med" len="med"/>
                    </a:lnB>
                  </a:tcPr>
                </a:tc>
                <a:tc>
                  <a:txBody>
                    <a:bodyPr/>
                    <a:lstStyle/>
                    <a:p>
                      <a:pPr algn="ctr"/>
                      <a:endParaRPr lang="en-US" sz="1500">
                        <a:solidFill>
                          <a:schemeClr val="tx1">
                            <a:lumMod val="65000"/>
                            <a:lumOff val="35000"/>
                          </a:schemeClr>
                        </a:solidFill>
                      </a:endParaRPr>
                    </a:p>
                  </a:txBody>
                  <a:tcPr>
                    <a:lnB w="12700" cap="flat" cmpd="sng" algn="ctr">
                      <a:solidFill>
                        <a:schemeClr val="tx1"/>
                      </a:solidFill>
                      <a:prstDash val="solid"/>
                      <a:round/>
                      <a:headEnd type="none" w="med" len="med"/>
                      <a:tailEnd type="none" w="med" len="med"/>
                    </a:lnB>
                  </a:tcPr>
                </a:tc>
                <a:tc>
                  <a:txBody>
                    <a:bodyPr/>
                    <a:lstStyle/>
                    <a:p>
                      <a:pPr algn="ctr"/>
                      <a:endParaRPr lang="en-US" sz="1500" dirty="0">
                        <a:solidFill>
                          <a:schemeClr val="tx1">
                            <a:lumMod val="65000"/>
                            <a:lumOff val="35000"/>
                          </a:schemeClr>
                        </a:solidFill>
                      </a:endParaRPr>
                    </a:p>
                  </a:txBody>
                  <a:tcPr>
                    <a:lnB w="12700" cap="flat" cmpd="sng" algn="ctr">
                      <a:solidFill>
                        <a:schemeClr val="tx1"/>
                      </a:solidFill>
                      <a:prstDash val="solid"/>
                      <a:round/>
                      <a:headEnd type="none" w="med" len="med"/>
                      <a:tailEnd type="none" w="med" len="med"/>
                    </a:lnB>
                  </a:tcPr>
                </a:tc>
                <a:tc vMerge="1">
                  <a:txBody>
                    <a:bodyPr/>
                    <a:lstStyle/>
                    <a:p>
                      <a:pPr algn="ctr"/>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088392"/>
                  </a:ext>
                </a:extLst>
              </a:tr>
              <a:tr h="312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Advanced Prompting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500">
                        <a:solidFill>
                          <a:schemeClr val="tx1">
                            <a:lumMod val="65000"/>
                            <a:lumOff val="35000"/>
                          </a:schemeClr>
                        </a:solidFill>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lumMod val="65000"/>
                              <a:lumOff val="35000"/>
                            </a:schemeClr>
                          </a:solidFill>
                        </a:rPr>
                        <a:t>X</a:t>
                      </a:r>
                    </a:p>
                  </a:txBody>
                  <a:tcPr>
                    <a:lnT w="12700" cap="flat" cmpd="sng" algn="ctr">
                      <a:solidFill>
                        <a:schemeClr val="tx1"/>
                      </a:solidFill>
                      <a:prstDash val="solid"/>
                      <a:round/>
                      <a:headEnd type="none" w="med" len="med"/>
                      <a:tailEnd type="none" w="med" len="med"/>
                    </a:lnT>
                  </a:tcPr>
                </a:tc>
                <a:tc>
                  <a:txBody>
                    <a:bodyPr/>
                    <a:lstStyle/>
                    <a:p>
                      <a:pPr algn="ctr"/>
                      <a:endParaRPr lang="en-US" sz="1500">
                        <a:solidFill>
                          <a:schemeClr val="tx1">
                            <a:lumMod val="65000"/>
                            <a:lumOff val="35000"/>
                          </a:schemeClr>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en-US" sz="1500" dirty="0">
                        <a:solidFill>
                          <a:schemeClr val="tx1">
                            <a:lumMod val="65000"/>
                            <a:lumOff val="35000"/>
                          </a:schemeClr>
                        </a:solidFill>
                      </a:endParaRPr>
                    </a:p>
                  </a:txBody>
                  <a:tcPr>
                    <a:lnT w="12700" cap="flat" cmpd="sng" algn="ctr">
                      <a:solidFill>
                        <a:schemeClr val="tx1"/>
                      </a:solidFill>
                      <a:prstDash val="solid"/>
                      <a:round/>
                      <a:headEnd type="none" w="med" len="med"/>
                      <a:tailEnd type="none" w="med" len="med"/>
                    </a:lnT>
                  </a:tcPr>
                </a:tc>
                <a:tc rowSpan="4">
                  <a:txBody>
                    <a:bodyPr/>
                    <a:lstStyle/>
                    <a:p>
                      <a:pPr algn="ctr">
                        <a:spcBef>
                          <a:spcPts val="1200"/>
                        </a:spcBef>
                      </a:pPr>
                      <a:r>
                        <a:rPr lang="en-US" sz="1800" b="1" dirty="0"/>
                        <a:t>Exploring AI for Business:</a:t>
                      </a:r>
                    </a:p>
                    <a:p>
                      <a:pPr algn="ctr">
                        <a:spcBef>
                          <a:spcPts val="1200"/>
                        </a:spcBef>
                      </a:pPr>
                      <a:r>
                        <a:rPr lang="en-US" sz="1800" i="1" dirty="0"/>
                        <a:t>In-person focus groups, live demos and Q&amp;A</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0751395"/>
                  </a:ext>
                </a:extLst>
              </a:tr>
              <a:tr h="312997">
                <a:tc>
                  <a:txBody>
                    <a:bodyPr/>
                    <a:lstStyle/>
                    <a:p>
                      <a:r>
                        <a:rPr lang="en-US" sz="1500" dirty="0"/>
                        <a:t>Comparing Tools</a:t>
                      </a:r>
                    </a:p>
                  </a:txBody>
                  <a:tcPr>
                    <a:lnL w="12700" cap="flat" cmpd="sng" algn="ctr">
                      <a:solidFill>
                        <a:schemeClr val="tx1"/>
                      </a:solidFill>
                      <a:prstDash val="solid"/>
                      <a:round/>
                      <a:headEnd type="none" w="med" len="med"/>
                      <a:tailEnd type="none" w="med" len="med"/>
                    </a:lnL>
                  </a:tcPr>
                </a:tc>
                <a:tc>
                  <a:txBody>
                    <a:bodyPr/>
                    <a:lstStyle/>
                    <a:p>
                      <a:pPr algn="ctr"/>
                      <a:endParaRPr lang="en-US" sz="1500" dirty="0">
                        <a:solidFill>
                          <a:schemeClr val="tx1">
                            <a:lumMod val="65000"/>
                            <a:lumOff val="3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lumMod val="65000"/>
                              <a:lumOff val="35000"/>
                            </a:schemeClr>
                          </a:solidFill>
                        </a:rPr>
                        <a:t>X</a:t>
                      </a:r>
                    </a:p>
                  </a:txBody>
                  <a:tcPr/>
                </a:tc>
                <a:tc>
                  <a:txBody>
                    <a:bodyPr/>
                    <a:lstStyle/>
                    <a:p>
                      <a:pPr algn="ctr"/>
                      <a:endParaRPr lang="en-US" sz="1500" dirty="0">
                        <a:solidFill>
                          <a:schemeClr val="tx1">
                            <a:lumMod val="65000"/>
                            <a:lumOff val="35000"/>
                          </a:schemeClr>
                        </a:solidFill>
                      </a:endParaRPr>
                    </a:p>
                  </a:txBody>
                  <a:tcPr/>
                </a:tc>
                <a:tc>
                  <a:txBody>
                    <a:bodyPr/>
                    <a:lstStyle/>
                    <a:p>
                      <a:pPr algn="ctr"/>
                      <a:endParaRPr lang="en-US" sz="1500" dirty="0">
                        <a:solidFill>
                          <a:schemeClr val="tx1">
                            <a:lumMod val="65000"/>
                            <a:lumOff val="35000"/>
                          </a:schemeClr>
                        </a:solidFill>
                      </a:endParaRPr>
                    </a:p>
                  </a:txBody>
                  <a:tcPr/>
                </a:tc>
                <a:tc vMerge="1">
                  <a:txBody>
                    <a:bodyPr/>
                    <a:lstStyle/>
                    <a:p>
                      <a:pPr algn="ctr"/>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5800314"/>
                  </a:ext>
                </a:extLst>
              </a:tr>
              <a:tr h="312997">
                <a:tc>
                  <a:txBody>
                    <a:bodyPr/>
                    <a:lstStyle/>
                    <a:p>
                      <a:r>
                        <a:rPr lang="en-US" sz="1500" dirty="0"/>
                        <a:t>Exploring Time Savings &amp; Efficiencies </a:t>
                      </a:r>
                    </a:p>
                  </a:txBody>
                  <a:tcPr>
                    <a:lnL w="12700" cap="flat" cmpd="sng" algn="ctr">
                      <a:solidFill>
                        <a:schemeClr val="tx1"/>
                      </a:solidFill>
                      <a:prstDash val="solid"/>
                      <a:round/>
                      <a:headEnd type="none" w="med" len="med"/>
                      <a:tailEnd type="none" w="med" len="med"/>
                    </a:lnL>
                  </a:tcPr>
                </a:tc>
                <a:tc>
                  <a:txBody>
                    <a:bodyPr/>
                    <a:lstStyle/>
                    <a:p>
                      <a:pPr algn="ctr"/>
                      <a:endParaRPr lang="en-US" sz="1500">
                        <a:solidFill>
                          <a:schemeClr val="tx1">
                            <a:lumMod val="65000"/>
                            <a:lumOff val="3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lumMod val="65000"/>
                              <a:lumOff val="35000"/>
                            </a:schemeClr>
                          </a:solidFill>
                        </a:rPr>
                        <a:t>X</a:t>
                      </a:r>
                    </a:p>
                  </a:txBody>
                  <a:tcPr/>
                </a:tc>
                <a:tc>
                  <a:txBody>
                    <a:bodyPr/>
                    <a:lstStyle/>
                    <a:p>
                      <a:pPr algn="ctr"/>
                      <a:endParaRPr lang="en-US" sz="1500" dirty="0">
                        <a:solidFill>
                          <a:schemeClr val="tx1">
                            <a:lumMod val="65000"/>
                            <a:lumOff val="35000"/>
                          </a:schemeClr>
                        </a:solidFill>
                      </a:endParaRPr>
                    </a:p>
                  </a:txBody>
                  <a:tcPr/>
                </a:tc>
                <a:tc>
                  <a:txBody>
                    <a:bodyPr/>
                    <a:lstStyle/>
                    <a:p>
                      <a:pPr algn="ctr"/>
                      <a:endParaRPr lang="en-US" sz="1500" dirty="0">
                        <a:solidFill>
                          <a:schemeClr val="tx1">
                            <a:lumMod val="65000"/>
                            <a:lumOff val="35000"/>
                          </a:schemeClr>
                        </a:solidFill>
                      </a:endParaRPr>
                    </a:p>
                  </a:txBody>
                  <a:tcPr/>
                </a:tc>
                <a:tc vMerge="1">
                  <a:txBody>
                    <a:bodyPr/>
                    <a:lstStyle/>
                    <a:p>
                      <a:pPr algn="ctr"/>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7640199"/>
                  </a:ext>
                </a:extLst>
              </a:tr>
              <a:tr h="312997">
                <a:tc>
                  <a:txBody>
                    <a:bodyPr/>
                    <a:lstStyle/>
                    <a:p>
                      <a:r>
                        <a:rPr lang="en-US" sz="1500" dirty="0"/>
                        <a:t>Business Function Use Cases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500" dirty="0">
                        <a:solidFill>
                          <a:schemeClr val="tx1">
                            <a:lumMod val="65000"/>
                            <a:lumOff val="35000"/>
                          </a:schemeClr>
                        </a:solidFill>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lumMod val="65000"/>
                              <a:lumOff val="35000"/>
                            </a:schemeClr>
                          </a:solidFill>
                        </a:rPr>
                        <a:t>X</a:t>
                      </a:r>
                    </a:p>
                  </a:txBody>
                  <a:tcPr>
                    <a:lnB w="12700" cap="flat" cmpd="sng" algn="ctr">
                      <a:solidFill>
                        <a:schemeClr val="tx1"/>
                      </a:solidFill>
                      <a:prstDash val="solid"/>
                      <a:round/>
                      <a:headEnd type="none" w="med" len="med"/>
                      <a:tailEnd type="none" w="med" len="med"/>
                    </a:lnB>
                  </a:tcPr>
                </a:tc>
                <a:tc>
                  <a:txBody>
                    <a:bodyPr/>
                    <a:lstStyle/>
                    <a:p>
                      <a:pPr algn="ctr"/>
                      <a:endParaRPr lang="en-US" sz="1500" dirty="0">
                        <a:solidFill>
                          <a:schemeClr val="tx1">
                            <a:lumMod val="65000"/>
                            <a:lumOff val="35000"/>
                          </a:schemeClr>
                        </a:solidFill>
                      </a:endParaRPr>
                    </a:p>
                  </a:txBody>
                  <a:tcPr>
                    <a:lnB w="12700" cap="flat" cmpd="sng" algn="ctr">
                      <a:solidFill>
                        <a:schemeClr val="tx1"/>
                      </a:solidFill>
                      <a:prstDash val="solid"/>
                      <a:round/>
                      <a:headEnd type="none" w="med" len="med"/>
                      <a:tailEnd type="none" w="med" len="med"/>
                    </a:lnB>
                  </a:tcPr>
                </a:tc>
                <a:tc>
                  <a:txBody>
                    <a:bodyPr/>
                    <a:lstStyle/>
                    <a:p>
                      <a:pPr algn="ctr"/>
                      <a:endParaRPr lang="en-US" sz="1500" dirty="0">
                        <a:solidFill>
                          <a:schemeClr val="tx1">
                            <a:lumMod val="65000"/>
                            <a:lumOff val="35000"/>
                          </a:schemeClr>
                        </a:solidFill>
                      </a:endParaRPr>
                    </a:p>
                  </a:txBody>
                  <a:tcPr>
                    <a:lnB w="12700" cap="flat" cmpd="sng" algn="ctr">
                      <a:solidFill>
                        <a:schemeClr val="tx1"/>
                      </a:solidFill>
                      <a:prstDash val="solid"/>
                      <a:round/>
                      <a:headEnd type="none" w="med" len="med"/>
                      <a:tailEnd type="none" w="med" len="med"/>
                    </a:lnB>
                  </a:tcPr>
                </a:tc>
                <a:tc vMerge="1">
                  <a:txBody>
                    <a:bodyPr/>
                    <a:lstStyle/>
                    <a:p>
                      <a:pPr algn="ctr"/>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12501839"/>
                  </a:ext>
                </a:extLst>
              </a:tr>
              <a:tr h="312997">
                <a:tc>
                  <a:txBody>
                    <a:bodyPr/>
                    <a:lstStyle/>
                    <a:p>
                      <a:r>
                        <a:rPr lang="en-US" sz="1500" dirty="0"/>
                        <a:t>AI Routines &amp; Workflows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500" dirty="0">
                        <a:solidFill>
                          <a:schemeClr val="tx1">
                            <a:lumMod val="65000"/>
                            <a:lumOff val="35000"/>
                          </a:schemeClr>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en-US" sz="1500" dirty="0">
                        <a:solidFill>
                          <a:schemeClr val="tx1">
                            <a:lumMod val="65000"/>
                            <a:lumOff val="35000"/>
                          </a:schemeClr>
                        </a:solidFill>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lumMod val="65000"/>
                              <a:lumOff val="35000"/>
                            </a:schemeClr>
                          </a:solidFill>
                        </a:rPr>
                        <a:t>X</a:t>
                      </a:r>
                    </a:p>
                  </a:txBody>
                  <a:tcPr>
                    <a:lnT w="12700" cap="flat" cmpd="sng" algn="ctr">
                      <a:solidFill>
                        <a:schemeClr val="tx1"/>
                      </a:solidFill>
                      <a:prstDash val="solid"/>
                      <a:round/>
                      <a:headEnd type="none" w="med" len="med"/>
                      <a:tailEnd type="none" w="med" len="med"/>
                    </a:lnT>
                  </a:tcPr>
                </a:tc>
                <a:tc>
                  <a:txBody>
                    <a:bodyPr/>
                    <a:lstStyle/>
                    <a:p>
                      <a:pPr algn="ctr"/>
                      <a:endParaRPr lang="en-US" sz="1500" dirty="0">
                        <a:solidFill>
                          <a:schemeClr val="tx1">
                            <a:lumMod val="65000"/>
                            <a:lumOff val="35000"/>
                          </a:schemeClr>
                        </a:solidFill>
                      </a:endParaRPr>
                    </a:p>
                  </a:txBody>
                  <a:tcPr>
                    <a:lnT w="12700" cap="flat" cmpd="sng" algn="ctr">
                      <a:solidFill>
                        <a:schemeClr val="tx1"/>
                      </a:solidFill>
                      <a:prstDash val="solid"/>
                      <a:round/>
                      <a:headEnd type="none" w="med" len="med"/>
                      <a:tailEnd type="none" w="med" len="med"/>
                    </a:lnT>
                  </a:tcPr>
                </a:tc>
                <a:tc rowSpan="4">
                  <a:txBody>
                    <a:bodyPr/>
                    <a:lstStyle/>
                    <a:p>
                      <a:pPr algn="ctr">
                        <a:spcBef>
                          <a:spcPts val="1200"/>
                        </a:spcBef>
                      </a:pPr>
                      <a:r>
                        <a:rPr lang="en-US" sz="1800" b="1" dirty="0"/>
                        <a:t>10[C]hats AI Con:</a:t>
                      </a:r>
                    </a:p>
                    <a:p>
                      <a:pPr algn="ctr">
                        <a:spcBef>
                          <a:spcPts val="1200"/>
                        </a:spcBef>
                      </a:pPr>
                      <a:r>
                        <a:rPr lang="en-US" sz="1800" i="1" dirty="0"/>
                        <a:t>Full-day, hands-on AI conference with facilitated build sessions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7434602"/>
                  </a:ext>
                </a:extLst>
              </a:tr>
              <a:tr h="312997">
                <a:tc>
                  <a:txBody>
                    <a:bodyPr/>
                    <a:lstStyle/>
                    <a:p>
                      <a:r>
                        <a:rPr lang="en-US" sz="1500" dirty="0"/>
                        <a:t>Multimodal Uses</a:t>
                      </a:r>
                    </a:p>
                  </a:txBody>
                  <a:tcPr>
                    <a:lnL w="12700" cap="flat" cmpd="sng" algn="ctr">
                      <a:solidFill>
                        <a:schemeClr val="tx1"/>
                      </a:solidFill>
                      <a:prstDash val="solid"/>
                      <a:round/>
                      <a:headEnd type="none" w="med" len="med"/>
                      <a:tailEnd type="none" w="med" len="med"/>
                    </a:lnL>
                  </a:tcPr>
                </a:tc>
                <a:tc>
                  <a:txBody>
                    <a:bodyPr/>
                    <a:lstStyle/>
                    <a:p>
                      <a:pPr algn="ctr"/>
                      <a:endParaRPr lang="en-US" sz="1500" dirty="0">
                        <a:solidFill>
                          <a:schemeClr val="tx1">
                            <a:lumMod val="65000"/>
                            <a:lumOff val="35000"/>
                          </a:schemeClr>
                        </a:solidFill>
                      </a:endParaRPr>
                    </a:p>
                  </a:txBody>
                  <a:tcPr/>
                </a:tc>
                <a:tc>
                  <a:txBody>
                    <a:bodyPr/>
                    <a:lstStyle/>
                    <a:p>
                      <a:pPr algn="ctr"/>
                      <a:endParaRPr lang="en-US" sz="1500" dirty="0">
                        <a:solidFill>
                          <a:schemeClr val="tx1">
                            <a:lumMod val="65000"/>
                            <a:lumOff val="3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lumMod val="65000"/>
                              <a:lumOff val="35000"/>
                            </a:schemeClr>
                          </a:solidFill>
                        </a:rPr>
                        <a:t>X</a:t>
                      </a:r>
                    </a:p>
                  </a:txBody>
                  <a:tcPr/>
                </a:tc>
                <a:tc>
                  <a:txBody>
                    <a:bodyPr/>
                    <a:lstStyle/>
                    <a:p>
                      <a:pPr algn="ctr"/>
                      <a:endParaRPr lang="en-US" sz="1500" dirty="0">
                        <a:solidFill>
                          <a:schemeClr val="tx1">
                            <a:lumMod val="65000"/>
                            <a:lumOff val="35000"/>
                          </a:schemeClr>
                        </a:solidFill>
                      </a:endParaRPr>
                    </a:p>
                  </a:txBody>
                  <a:tcPr/>
                </a:tc>
                <a:tc vMerge="1">
                  <a:txBody>
                    <a:bodyPr/>
                    <a:lstStyle/>
                    <a:p>
                      <a:pPr algn="ctr"/>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17138287"/>
                  </a:ext>
                </a:extLst>
              </a:tr>
              <a:tr h="312997">
                <a:tc>
                  <a:txBody>
                    <a:bodyPr/>
                    <a:lstStyle/>
                    <a:p>
                      <a:r>
                        <a:rPr lang="en-US" sz="1500" dirty="0"/>
                        <a:t>Prompt Refinement &amp; Layering </a:t>
                      </a:r>
                    </a:p>
                  </a:txBody>
                  <a:tcPr>
                    <a:lnL w="12700" cap="flat" cmpd="sng" algn="ctr">
                      <a:solidFill>
                        <a:schemeClr val="tx1"/>
                      </a:solidFill>
                      <a:prstDash val="solid"/>
                      <a:round/>
                      <a:headEnd type="none" w="med" len="med"/>
                      <a:tailEnd type="none" w="med" len="med"/>
                    </a:lnL>
                  </a:tcPr>
                </a:tc>
                <a:tc>
                  <a:txBody>
                    <a:bodyPr/>
                    <a:lstStyle/>
                    <a:p>
                      <a:pPr algn="ctr"/>
                      <a:endParaRPr lang="en-US" sz="1500" dirty="0">
                        <a:solidFill>
                          <a:schemeClr val="tx1">
                            <a:lumMod val="65000"/>
                            <a:lumOff val="35000"/>
                          </a:schemeClr>
                        </a:solidFill>
                      </a:endParaRPr>
                    </a:p>
                  </a:txBody>
                  <a:tcPr/>
                </a:tc>
                <a:tc>
                  <a:txBody>
                    <a:bodyPr/>
                    <a:lstStyle/>
                    <a:p>
                      <a:pPr algn="ctr"/>
                      <a:endParaRPr lang="en-US" sz="1500" dirty="0">
                        <a:solidFill>
                          <a:schemeClr val="tx1">
                            <a:lumMod val="65000"/>
                            <a:lumOff val="3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lumMod val="65000"/>
                              <a:lumOff val="35000"/>
                            </a:schemeClr>
                          </a:solidFill>
                        </a:rPr>
                        <a:t>X</a:t>
                      </a:r>
                    </a:p>
                  </a:txBody>
                  <a:tcPr/>
                </a:tc>
                <a:tc>
                  <a:txBody>
                    <a:bodyPr/>
                    <a:lstStyle/>
                    <a:p>
                      <a:pPr algn="ctr"/>
                      <a:endParaRPr lang="en-US" sz="1500" dirty="0">
                        <a:solidFill>
                          <a:schemeClr val="tx1">
                            <a:lumMod val="65000"/>
                            <a:lumOff val="35000"/>
                          </a:schemeClr>
                        </a:solidFill>
                      </a:endParaRPr>
                    </a:p>
                  </a:txBody>
                  <a:tcPr/>
                </a:tc>
                <a:tc vMerge="1">
                  <a:txBody>
                    <a:bodyPr/>
                    <a:lstStyle/>
                    <a:p>
                      <a:pPr algn="ctr"/>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0977102"/>
                  </a:ext>
                </a:extLst>
              </a:tr>
              <a:tr h="312997">
                <a:tc>
                  <a:txBody>
                    <a:bodyPr/>
                    <a:lstStyle/>
                    <a:p>
                      <a:r>
                        <a:rPr lang="en-US" sz="1500" dirty="0"/>
                        <a:t>Custom GPTs &amp; SOPs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500" dirty="0">
                        <a:solidFill>
                          <a:schemeClr val="tx1">
                            <a:lumMod val="65000"/>
                            <a:lumOff val="35000"/>
                          </a:schemeClr>
                        </a:solidFill>
                      </a:endParaRPr>
                    </a:p>
                  </a:txBody>
                  <a:tcPr>
                    <a:lnB w="12700" cap="flat" cmpd="sng" algn="ctr">
                      <a:solidFill>
                        <a:schemeClr val="tx1"/>
                      </a:solidFill>
                      <a:prstDash val="solid"/>
                      <a:round/>
                      <a:headEnd type="none" w="med" len="med"/>
                      <a:tailEnd type="none" w="med" len="med"/>
                    </a:lnB>
                  </a:tcPr>
                </a:tc>
                <a:tc>
                  <a:txBody>
                    <a:bodyPr/>
                    <a:lstStyle/>
                    <a:p>
                      <a:pPr algn="ctr"/>
                      <a:endParaRPr lang="en-US" sz="1500" dirty="0">
                        <a:solidFill>
                          <a:schemeClr val="tx1">
                            <a:lumMod val="65000"/>
                            <a:lumOff val="35000"/>
                          </a:schemeClr>
                        </a:solidFill>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lumMod val="65000"/>
                              <a:lumOff val="35000"/>
                            </a:schemeClr>
                          </a:solidFill>
                        </a:rPr>
                        <a:t>X</a:t>
                      </a:r>
                    </a:p>
                  </a:txBody>
                  <a:tcPr>
                    <a:lnB w="12700" cap="flat" cmpd="sng" algn="ctr">
                      <a:solidFill>
                        <a:schemeClr val="tx1"/>
                      </a:solidFill>
                      <a:prstDash val="solid"/>
                      <a:round/>
                      <a:headEnd type="none" w="med" len="med"/>
                      <a:tailEnd type="none" w="med" len="med"/>
                    </a:lnB>
                  </a:tcPr>
                </a:tc>
                <a:tc>
                  <a:txBody>
                    <a:bodyPr/>
                    <a:lstStyle/>
                    <a:p>
                      <a:pPr algn="ctr"/>
                      <a:endParaRPr lang="en-US" sz="1500" dirty="0">
                        <a:solidFill>
                          <a:schemeClr val="tx1">
                            <a:lumMod val="65000"/>
                            <a:lumOff val="35000"/>
                          </a:schemeClr>
                        </a:solidFill>
                      </a:endParaRPr>
                    </a:p>
                  </a:txBody>
                  <a:tcPr>
                    <a:lnB w="12700" cap="flat" cmpd="sng" algn="ctr">
                      <a:solidFill>
                        <a:schemeClr val="tx1"/>
                      </a:solidFill>
                      <a:prstDash val="solid"/>
                      <a:round/>
                      <a:headEnd type="none" w="med" len="med"/>
                      <a:tailEnd type="none" w="med" len="med"/>
                    </a:lnB>
                  </a:tcPr>
                </a:tc>
                <a:tc vMerge="1">
                  <a:txBody>
                    <a:bodyPr/>
                    <a:lstStyle/>
                    <a:p>
                      <a:pPr algn="ctr"/>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0439061"/>
                  </a:ext>
                </a:extLst>
              </a:tr>
              <a:tr h="312997">
                <a:tc>
                  <a:txBody>
                    <a:bodyPr/>
                    <a:lstStyle/>
                    <a:p>
                      <a:r>
                        <a:rPr lang="en-US" sz="1500" dirty="0"/>
                        <a:t>Measuring ROI</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500" dirty="0">
                        <a:solidFill>
                          <a:schemeClr val="tx1">
                            <a:lumMod val="65000"/>
                            <a:lumOff val="35000"/>
                          </a:schemeClr>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en-US" sz="1500" dirty="0">
                        <a:solidFill>
                          <a:schemeClr val="tx1">
                            <a:lumMod val="65000"/>
                            <a:lumOff val="35000"/>
                          </a:schemeClr>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en-US" sz="1500" dirty="0">
                        <a:solidFill>
                          <a:schemeClr val="tx1">
                            <a:lumMod val="65000"/>
                            <a:lumOff val="35000"/>
                          </a:schemeClr>
                        </a:solidFill>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lumMod val="65000"/>
                              <a:lumOff val="35000"/>
                            </a:schemeClr>
                          </a:solidFill>
                        </a:rPr>
                        <a:t>X</a:t>
                      </a:r>
                    </a:p>
                  </a:txBody>
                  <a:tcPr>
                    <a:lnT w="12700" cap="flat" cmpd="sng" algn="ctr">
                      <a:solidFill>
                        <a:schemeClr val="tx1"/>
                      </a:solidFill>
                      <a:prstDash val="solid"/>
                      <a:round/>
                      <a:headEnd type="none" w="med" len="med"/>
                      <a:tailEnd type="none" w="med" len="med"/>
                    </a:lnT>
                  </a:tcPr>
                </a:tc>
                <a:tc rowSpan="4">
                  <a:txBody>
                    <a:bodyPr/>
                    <a:lstStyle/>
                    <a:p>
                      <a:pPr algn="ctr">
                        <a:spcBef>
                          <a:spcPts val="1200"/>
                        </a:spcBef>
                      </a:pPr>
                      <a:r>
                        <a:rPr lang="en-US" sz="1800" b="1" dirty="0"/>
                        <a:t>Customized Training: </a:t>
                      </a:r>
                    </a:p>
                    <a:p>
                      <a:pPr algn="ctr">
                        <a:spcBef>
                          <a:spcPts val="1200"/>
                        </a:spcBef>
                      </a:pPr>
                      <a:r>
                        <a:rPr lang="en-US" sz="1800" i="1" dirty="0"/>
                        <a:t>Tailored AI training built for individual teams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2241891"/>
                  </a:ext>
                </a:extLst>
              </a:tr>
              <a:tr h="312997">
                <a:tc>
                  <a:txBody>
                    <a:bodyPr/>
                    <a:lstStyle/>
                    <a:p>
                      <a:r>
                        <a:rPr lang="en-US" sz="1500" dirty="0"/>
                        <a:t>Shadow AI </a:t>
                      </a:r>
                    </a:p>
                  </a:txBody>
                  <a:tcPr>
                    <a:lnL w="12700" cap="flat" cmpd="sng" algn="ctr">
                      <a:solidFill>
                        <a:schemeClr val="tx1"/>
                      </a:solidFill>
                      <a:prstDash val="solid"/>
                      <a:round/>
                      <a:headEnd type="none" w="med" len="med"/>
                      <a:tailEnd type="none" w="med" len="med"/>
                    </a:lnL>
                  </a:tcPr>
                </a:tc>
                <a:tc>
                  <a:txBody>
                    <a:bodyPr/>
                    <a:lstStyle/>
                    <a:p>
                      <a:pPr algn="ctr"/>
                      <a:endParaRPr lang="en-US" sz="1500" dirty="0">
                        <a:solidFill>
                          <a:schemeClr val="tx1">
                            <a:lumMod val="65000"/>
                            <a:lumOff val="35000"/>
                          </a:schemeClr>
                        </a:solidFill>
                      </a:endParaRPr>
                    </a:p>
                  </a:txBody>
                  <a:tcPr/>
                </a:tc>
                <a:tc>
                  <a:txBody>
                    <a:bodyPr/>
                    <a:lstStyle/>
                    <a:p>
                      <a:pPr algn="ctr"/>
                      <a:endParaRPr lang="en-US" sz="1500" dirty="0">
                        <a:solidFill>
                          <a:schemeClr val="tx1">
                            <a:lumMod val="65000"/>
                            <a:lumOff val="35000"/>
                          </a:schemeClr>
                        </a:solidFill>
                      </a:endParaRPr>
                    </a:p>
                  </a:txBody>
                  <a:tcPr/>
                </a:tc>
                <a:tc>
                  <a:txBody>
                    <a:bodyPr/>
                    <a:lstStyle/>
                    <a:p>
                      <a:pPr algn="ctr"/>
                      <a:endParaRPr lang="en-US" sz="1500" dirty="0">
                        <a:solidFill>
                          <a:schemeClr val="tx1">
                            <a:lumMod val="65000"/>
                            <a:lumOff val="3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lumMod val="65000"/>
                              <a:lumOff val="35000"/>
                            </a:schemeClr>
                          </a:solidFill>
                        </a:rPr>
                        <a:t>X</a:t>
                      </a: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742423"/>
                  </a:ext>
                </a:extLst>
              </a:tr>
              <a:tr h="312997">
                <a:tc>
                  <a:txBody>
                    <a:bodyPr/>
                    <a:lstStyle/>
                    <a:p>
                      <a:r>
                        <a:rPr lang="en-US" sz="1500" dirty="0"/>
                        <a:t>Training Teams &amp; Creating Policies </a:t>
                      </a:r>
                    </a:p>
                  </a:txBody>
                  <a:tcPr>
                    <a:lnL w="12700" cap="flat" cmpd="sng" algn="ctr">
                      <a:solidFill>
                        <a:schemeClr val="tx1"/>
                      </a:solidFill>
                      <a:prstDash val="solid"/>
                      <a:round/>
                      <a:headEnd type="none" w="med" len="med"/>
                      <a:tailEnd type="none" w="med" len="med"/>
                    </a:lnL>
                  </a:tcPr>
                </a:tc>
                <a:tc>
                  <a:txBody>
                    <a:bodyPr/>
                    <a:lstStyle/>
                    <a:p>
                      <a:pPr algn="ctr"/>
                      <a:endParaRPr lang="en-US" sz="1500">
                        <a:solidFill>
                          <a:schemeClr val="tx1">
                            <a:lumMod val="65000"/>
                            <a:lumOff val="35000"/>
                          </a:schemeClr>
                        </a:solidFill>
                      </a:endParaRPr>
                    </a:p>
                  </a:txBody>
                  <a:tcPr/>
                </a:tc>
                <a:tc>
                  <a:txBody>
                    <a:bodyPr/>
                    <a:lstStyle/>
                    <a:p>
                      <a:pPr algn="ctr"/>
                      <a:endParaRPr lang="en-US" sz="1500" dirty="0">
                        <a:solidFill>
                          <a:schemeClr val="tx1">
                            <a:lumMod val="65000"/>
                            <a:lumOff val="35000"/>
                          </a:schemeClr>
                        </a:solidFill>
                      </a:endParaRPr>
                    </a:p>
                  </a:txBody>
                  <a:tcPr/>
                </a:tc>
                <a:tc>
                  <a:txBody>
                    <a:bodyPr/>
                    <a:lstStyle/>
                    <a:p>
                      <a:pPr algn="ctr"/>
                      <a:endParaRPr lang="en-US" sz="1500" dirty="0">
                        <a:solidFill>
                          <a:schemeClr val="tx1">
                            <a:lumMod val="65000"/>
                            <a:lumOff val="3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lumMod val="65000"/>
                              <a:lumOff val="35000"/>
                            </a:schemeClr>
                          </a:solidFill>
                        </a:rPr>
                        <a:t>X</a:t>
                      </a: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390207"/>
                  </a:ext>
                </a:extLst>
              </a:tr>
              <a:tr h="312997">
                <a:tc>
                  <a:txBody>
                    <a:bodyPr/>
                    <a:lstStyle/>
                    <a:p>
                      <a:r>
                        <a:rPr lang="en-US" sz="1500" dirty="0"/>
                        <a:t>Strategic Planning &amp; Long-Term Considerations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500" dirty="0">
                        <a:solidFill>
                          <a:schemeClr val="tx1">
                            <a:lumMod val="65000"/>
                            <a:lumOff val="35000"/>
                          </a:schemeClr>
                        </a:solidFill>
                      </a:endParaRPr>
                    </a:p>
                  </a:txBody>
                  <a:tcPr>
                    <a:lnB w="12700" cap="flat" cmpd="sng" algn="ctr">
                      <a:solidFill>
                        <a:schemeClr val="tx1"/>
                      </a:solidFill>
                      <a:prstDash val="solid"/>
                      <a:round/>
                      <a:headEnd type="none" w="med" len="med"/>
                      <a:tailEnd type="none" w="med" len="med"/>
                    </a:lnB>
                  </a:tcPr>
                </a:tc>
                <a:tc>
                  <a:txBody>
                    <a:bodyPr/>
                    <a:lstStyle/>
                    <a:p>
                      <a:pPr algn="ctr"/>
                      <a:endParaRPr lang="en-US" sz="1500" dirty="0">
                        <a:solidFill>
                          <a:schemeClr val="tx1">
                            <a:lumMod val="65000"/>
                            <a:lumOff val="35000"/>
                          </a:schemeClr>
                        </a:solidFill>
                      </a:endParaRPr>
                    </a:p>
                  </a:txBody>
                  <a:tcPr>
                    <a:lnB w="12700" cap="flat" cmpd="sng" algn="ctr">
                      <a:solidFill>
                        <a:schemeClr val="tx1"/>
                      </a:solidFill>
                      <a:prstDash val="solid"/>
                      <a:round/>
                      <a:headEnd type="none" w="med" len="med"/>
                      <a:tailEnd type="none" w="med" len="med"/>
                    </a:lnB>
                  </a:tcPr>
                </a:tc>
                <a:tc>
                  <a:txBody>
                    <a:bodyPr/>
                    <a:lstStyle/>
                    <a:p>
                      <a:pPr algn="ctr"/>
                      <a:endParaRPr lang="en-US" sz="1500" dirty="0">
                        <a:solidFill>
                          <a:schemeClr val="tx1">
                            <a:lumMod val="65000"/>
                            <a:lumOff val="35000"/>
                          </a:schemeClr>
                        </a:solidFill>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lumMod val="65000"/>
                              <a:lumOff val="35000"/>
                            </a:schemeClr>
                          </a:solidFill>
                        </a:rPr>
                        <a:t>X</a:t>
                      </a:r>
                    </a:p>
                  </a:txBody>
                  <a:tcPr>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8072940"/>
                  </a:ext>
                </a:extLst>
              </a:tr>
            </a:tbl>
          </a:graphicData>
        </a:graphic>
      </p:graphicFrame>
    </p:spTree>
    <p:extLst>
      <p:ext uri="{BB962C8B-B14F-4D97-AF65-F5344CB8AC3E}">
        <p14:creationId xmlns:p14="http://schemas.microsoft.com/office/powerpoint/2010/main" val="1830940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19819-79BA-45B6-AD85-C04D303A5545}"/>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B7F5C84D-24E7-B022-A9A7-1176FC9C0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6409E175-2D92-0782-381E-F48E101F9011}"/>
              </a:ext>
            </a:extLst>
          </p:cNvPr>
          <p:cNvSpPr>
            <a:spLocks noGrp="1"/>
          </p:cNvSpPr>
          <p:nvPr>
            <p:ph type="title"/>
          </p:nvPr>
        </p:nvSpPr>
        <p:spPr/>
        <p:txBody>
          <a:bodyPr/>
          <a:lstStyle/>
          <a:p>
            <a:r>
              <a:rPr lang="en-US" dirty="0"/>
              <a:t>Closing Thoughts </a:t>
            </a:r>
          </a:p>
        </p:txBody>
      </p:sp>
      <p:sp>
        <p:nvSpPr>
          <p:cNvPr id="5" name="Content Placeholder 4">
            <a:extLst>
              <a:ext uri="{FF2B5EF4-FFF2-40B4-BE49-F238E27FC236}">
                <a16:creationId xmlns:a16="http://schemas.microsoft.com/office/drawing/2014/main" id="{DB965CA2-DE55-8770-F5C0-758FABD84C39}"/>
              </a:ext>
            </a:extLst>
          </p:cNvPr>
          <p:cNvSpPr>
            <a:spLocks noGrp="1"/>
          </p:cNvSpPr>
          <p:nvPr>
            <p:ph idx="1"/>
          </p:nvPr>
        </p:nvSpPr>
        <p:spPr/>
        <p:txBody>
          <a:bodyPr>
            <a:noAutofit/>
          </a:bodyPr>
          <a:lstStyle/>
          <a:p>
            <a:pPr marL="0" indent="0" algn="r">
              <a:buNone/>
            </a:pPr>
            <a:r>
              <a:rPr lang="en-US" dirty="0"/>
              <a:t>SBDCs can lead AI adoption by meeting businesses exactly where they are—using a structured, scalable, and hands-on approach that builds curiosity, confidence, and capability.</a:t>
            </a:r>
          </a:p>
          <a:p>
            <a:pPr marL="0" indent="0">
              <a:buNone/>
            </a:pPr>
            <a:endParaRPr lang="en-US" dirty="0"/>
          </a:p>
          <a:p>
            <a:pPr marL="0" indent="0">
              <a:buNone/>
            </a:pPr>
            <a:r>
              <a:rPr lang="en-US" dirty="0"/>
              <a:t>It’s not about flashy tools—it’s about mindset, experimentation, and real-world application.</a:t>
            </a:r>
          </a:p>
          <a:p>
            <a:pPr marL="0" indent="0" algn="r">
              <a:buNone/>
            </a:pPr>
            <a:endParaRPr lang="en-US" dirty="0"/>
          </a:p>
          <a:p>
            <a:pPr marL="0" indent="0" algn="r">
              <a:buNone/>
            </a:pPr>
            <a:r>
              <a:rPr lang="en-US" dirty="0"/>
              <a:t>Use our playbook, or build your own from scratch—just start somewhere. It doesn’t have to be perfect. One intentional step at a time is how momentum begins.</a:t>
            </a:r>
          </a:p>
          <a:p>
            <a:pPr marL="0" indent="0">
              <a:buNone/>
            </a:pPr>
            <a:endParaRPr lang="en-US" dirty="0"/>
          </a:p>
          <a:p>
            <a:pPr marL="0" indent="0" algn="r">
              <a:buNone/>
            </a:pPr>
            <a:endParaRPr lang="en-US" dirty="0"/>
          </a:p>
        </p:txBody>
      </p:sp>
    </p:spTree>
    <p:extLst>
      <p:ext uri="{BB962C8B-B14F-4D97-AF65-F5344CB8AC3E}">
        <p14:creationId xmlns:p14="http://schemas.microsoft.com/office/powerpoint/2010/main" val="3368120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0255F-4F43-6BA4-F2B4-659481D977EB}"/>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22654493-2AF6-BB8F-8155-16200A5A3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C9A444E9-D881-76DD-4406-4E8655B8F4FE}"/>
              </a:ext>
            </a:extLst>
          </p:cNvPr>
          <p:cNvSpPr>
            <a:spLocks noGrp="1"/>
          </p:cNvSpPr>
          <p:nvPr>
            <p:ph type="title"/>
          </p:nvPr>
        </p:nvSpPr>
        <p:spPr/>
        <p:txBody>
          <a:bodyPr/>
          <a:lstStyle/>
          <a:p>
            <a:r>
              <a:rPr lang="en-US" b="1" dirty="0"/>
              <a:t>Check Out the APP </a:t>
            </a:r>
            <a:r>
              <a:rPr lang="en-US" dirty="0"/>
              <a:t>| Survey and Handouts</a:t>
            </a:r>
          </a:p>
        </p:txBody>
      </p:sp>
      <p:sp>
        <p:nvSpPr>
          <p:cNvPr id="5" name="Content Placeholder 4">
            <a:extLst>
              <a:ext uri="{FF2B5EF4-FFF2-40B4-BE49-F238E27FC236}">
                <a16:creationId xmlns:a16="http://schemas.microsoft.com/office/drawing/2014/main" id="{267E73D1-BB65-5AA8-EEF2-BF0C5467E58E}"/>
              </a:ext>
            </a:extLst>
          </p:cNvPr>
          <p:cNvSpPr>
            <a:spLocks noGrp="1"/>
          </p:cNvSpPr>
          <p:nvPr>
            <p:ph idx="1"/>
          </p:nvPr>
        </p:nvSpPr>
        <p:spPr>
          <a:xfrm>
            <a:off x="838200" y="1540042"/>
            <a:ext cx="10515600" cy="4952833"/>
          </a:xfrm>
        </p:spPr>
        <p:txBody>
          <a:bodyPr>
            <a:normAutofit/>
          </a:bodyPr>
          <a:lstStyle/>
          <a:p>
            <a:pPr marL="0" indent="0" algn="r">
              <a:buNone/>
            </a:pPr>
            <a:endParaRPr lang="en-US" b="1" dirty="0"/>
          </a:p>
          <a:p>
            <a:pPr marL="0" indent="0" algn="r">
              <a:buNone/>
            </a:pPr>
            <a:r>
              <a:rPr lang="en-US" b="1" dirty="0"/>
              <a:t>Please fill out the </a:t>
            </a:r>
            <a:r>
              <a:rPr lang="en-US" b="1" u="sng" dirty="0"/>
              <a:t>survey</a:t>
            </a:r>
            <a:r>
              <a:rPr lang="en-US" b="1" dirty="0"/>
              <a:t> in the app</a:t>
            </a:r>
          </a:p>
          <a:p>
            <a:pPr marL="0" indent="0">
              <a:buNone/>
            </a:pPr>
            <a:endParaRPr lang="en-US" b="1" dirty="0"/>
          </a:p>
          <a:p>
            <a:pPr marL="0" indent="0">
              <a:buNone/>
            </a:pPr>
            <a:r>
              <a:rPr lang="en-US" b="1" dirty="0"/>
              <a:t>Check out all the </a:t>
            </a:r>
            <a:r>
              <a:rPr lang="en-US" b="1" u="sng" dirty="0"/>
              <a:t>attachments</a:t>
            </a:r>
            <a:r>
              <a:rPr lang="en-US" b="1" dirty="0"/>
              <a:t>! </a:t>
            </a:r>
          </a:p>
          <a:p>
            <a:r>
              <a:rPr lang="en-US" sz="2400" i="1" dirty="0"/>
              <a:t>From today’s presentation to many of the handouts we’ve created</a:t>
            </a:r>
          </a:p>
          <a:p>
            <a:r>
              <a:rPr lang="en-US" sz="2400" i="1" dirty="0"/>
              <a:t>Download them all, use them, modify them, put your own logo on them</a:t>
            </a:r>
          </a:p>
          <a:p>
            <a:pPr marL="0" indent="0">
              <a:buNone/>
            </a:pPr>
            <a:endParaRPr lang="en-US" sz="2400" i="1" dirty="0"/>
          </a:p>
        </p:txBody>
      </p:sp>
    </p:spTree>
    <p:extLst>
      <p:ext uri="{BB962C8B-B14F-4D97-AF65-F5344CB8AC3E}">
        <p14:creationId xmlns:p14="http://schemas.microsoft.com/office/powerpoint/2010/main" val="562037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AA458-B54D-DED0-1508-A9DE24B76502}"/>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60669258-7830-F8C1-231D-4BD3E089B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77D55459-E0B1-1A79-7DD5-E59319C7A0AA}"/>
              </a:ext>
            </a:extLst>
          </p:cNvPr>
          <p:cNvSpPr>
            <a:spLocks noGrp="1"/>
          </p:cNvSpPr>
          <p:nvPr>
            <p:ph type="title"/>
          </p:nvPr>
        </p:nvSpPr>
        <p:spPr/>
        <p:txBody>
          <a:bodyPr/>
          <a:lstStyle/>
          <a:p>
            <a:r>
              <a:rPr lang="en-US" b="1" dirty="0"/>
              <a:t>Ask. Share. Connect.</a:t>
            </a:r>
          </a:p>
        </p:txBody>
      </p:sp>
      <p:grpSp>
        <p:nvGrpSpPr>
          <p:cNvPr id="2" name="Group 1">
            <a:extLst>
              <a:ext uri="{FF2B5EF4-FFF2-40B4-BE49-F238E27FC236}">
                <a16:creationId xmlns:a16="http://schemas.microsoft.com/office/drawing/2014/main" id="{7FF48F39-CD40-8998-5A31-DCA1294A31B3}"/>
              </a:ext>
            </a:extLst>
          </p:cNvPr>
          <p:cNvGrpSpPr/>
          <p:nvPr/>
        </p:nvGrpSpPr>
        <p:grpSpPr>
          <a:xfrm>
            <a:off x="1006642" y="2055812"/>
            <a:ext cx="6820151" cy="1786835"/>
            <a:chOff x="3000124" y="4542130"/>
            <a:chExt cx="6820151" cy="1786835"/>
          </a:xfrm>
        </p:grpSpPr>
        <p:pic>
          <p:nvPicPr>
            <p:cNvPr id="6" name="Picture 5" descr="A person with glasses smiling&#10;&#10;AI-generated content may be incorrect.">
              <a:extLst>
                <a:ext uri="{FF2B5EF4-FFF2-40B4-BE49-F238E27FC236}">
                  <a16:creationId xmlns:a16="http://schemas.microsoft.com/office/drawing/2014/main" id="{AEB6EE39-E958-95F6-C91D-E4F1DC2CE337}"/>
                </a:ext>
              </a:extLst>
            </p:cNvPr>
            <p:cNvPicPr>
              <a:picLocks noChangeAspect="1"/>
            </p:cNvPicPr>
            <p:nvPr/>
          </p:nvPicPr>
          <p:blipFill>
            <a:blip r:embed="rId4">
              <a:extLst>
                <a:ext uri="{28A0092B-C50C-407E-A947-70E740481C1C}">
                  <a14:useLocalDpi xmlns:a14="http://schemas.microsoft.com/office/drawing/2010/main" val="0"/>
                </a:ext>
              </a:extLst>
            </a:blip>
            <a:srcRect l="-6" t="11529" r="6" b="21803"/>
            <a:stretch>
              <a:fillRect/>
            </a:stretch>
          </p:blipFill>
          <p:spPr>
            <a:xfrm>
              <a:off x="3000124" y="4629149"/>
              <a:ext cx="1543051" cy="1543051"/>
            </a:xfrm>
            <a:prstGeom prst="ellipse">
              <a:avLst/>
            </a:prstGeom>
          </p:spPr>
        </p:pic>
        <p:sp>
          <p:nvSpPr>
            <p:cNvPr id="7" name="Subtitle 5">
              <a:extLst>
                <a:ext uri="{FF2B5EF4-FFF2-40B4-BE49-F238E27FC236}">
                  <a16:creationId xmlns:a16="http://schemas.microsoft.com/office/drawing/2014/main" id="{9826EC3C-EB79-E0CC-31F5-3EDB63C30409}"/>
                </a:ext>
              </a:extLst>
            </p:cNvPr>
            <p:cNvSpPr txBox="1">
              <a:spLocks/>
            </p:cNvSpPr>
            <p:nvPr/>
          </p:nvSpPr>
          <p:spPr>
            <a:xfrm>
              <a:off x="4695324" y="4542130"/>
              <a:ext cx="5124951" cy="178683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t>Ian Carlstrom</a:t>
              </a:r>
            </a:p>
            <a:p>
              <a:pPr algn="l"/>
              <a:r>
                <a:rPr lang="en-US" sz="2000" b="1" dirty="0">
                  <a:solidFill>
                    <a:schemeClr val="tx1">
                      <a:lumMod val="75000"/>
                      <a:lumOff val="25000"/>
                    </a:schemeClr>
                  </a:solidFill>
                </a:rPr>
                <a:t>West Central Minnesota SBDC</a:t>
              </a:r>
            </a:p>
            <a:p>
              <a:pPr algn="l"/>
              <a:r>
                <a:rPr lang="en-US" sz="2200" i="1" dirty="0">
                  <a:solidFill>
                    <a:schemeClr val="tx1">
                      <a:lumMod val="75000"/>
                      <a:lumOff val="25000"/>
                    </a:schemeClr>
                  </a:solidFill>
                </a:rPr>
                <a:t>Ian.Carlstrom@Minnesota.edu</a:t>
              </a:r>
            </a:p>
          </p:txBody>
        </p:sp>
      </p:grpSp>
    </p:spTree>
    <p:extLst>
      <p:ext uri="{BB962C8B-B14F-4D97-AF65-F5344CB8AC3E}">
        <p14:creationId xmlns:p14="http://schemas.microsoft.com/office/powerpoint/2010/main" val="192928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6860C-9EC6-9D49-9155-01FA3ACF324E}"/>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F88390EF-F9B7-48C4-5074-C3DE49098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2" name="Title 1">
            <a:extLst>
              <a:ext uri="{FF2B5EF4-FFF2-40B4-BE49-F238E27FC236}">
                <a16:creationId xmlns:a16="http://schemas.microsoft.com/office/drawing/2014/main" id="{3D81B187-6290-B5A6-F134-9F30F6B3291A}"/>
              </a:ext>
            </a:extLst>
          </p:cNvPr>
          <p:cNvSpPr>
            <a:spLocks noGrp="1"/>
          </p:cNvSpPr>
          <p:nvPr>
            <p:ph type="ctrTitle"/>
          </p:nvPr>
        </p:nvSpPr>
        <p:spPr>
          <a:xfrm>
            <a:off x="1062038" y="703999"/>
            <a:ext cx="10067925" cy="2387600"/>
          </a:xfrm>
        </p:spPr>
        <p:txBody>
          <a:bodyPr>
            <a:normAutofit/>
          </a:bodyPr>
          <a:lstStyle/>
          <a:p>
            <a:r>
              <a:rPr lang="en-US" sz="13800" b="1" dirty="0">
                <a:solidFill>
                  <a:schemeClr val="tx1">
                    <a:lumMod val="50000"/>
                    <a:lumOff val="50000"/>
                  </a:schemeClr>
                </a:solidFill>
              </a:rPr>
              <a:t>“</a:t>
            </a:r>
            <a:r>
              <a:rPr lang="en-US" sz="13800" b="1" dirty="0"/>
              <a:t>10[C]hats</a:t>
            </a:r>
            <a:r>
              <a:rPr lang="en-US" sz="13800" b="1" dirty="0">
                <a:solidFill>
                  <a:schemeClr val="tx1">
                    <a:lumMod val="50000"/>
                    <a:lumOff val="50000"/>
                  </a:schemeClr>
                </a:solidFill>
              </a:rPr>
              <a:t>”</a:t>
            </a:r>
          </a:p>
        </p:txBody>
      </p:sp>
      <p:sp>
        <p:nvSpPr>
          <p:cNvPr id="6" name="Subtitle 5">
            <a:extLst>
              <a:ext uri="{FF2B5EF4-FFF2-40B4-BE49-F238E27FC236}">
                <a16:creationId xmlns:a16="http://schemas.microsoft.com/office/drawing/2014/main" id="{9CB759B7-5E3B-653D-7805-23B8C1C17657}"/>
              </a:ext>
            </a:extLst>
          </p:cNvPr>
          <p:cNvSpPr>
            <a:spLocks noGrp="1"/>
          </p:cNvSpPr>
          <p:nvPr>
            <p:ph type="subTitle" idx="1"/>
          </p:nvPr>
        </p:nvSpPr>
        <p:spPr>
          <a:xfrm>
            <a:off x="1524000" y="3183674"/>
            <a:ext cx="9144000" cy="926248"/>
          </a:xfrm>
        </p:spPr>
        <p:txBody>
          <a:bodyPr>
            <a:normAutofit/>
          </a:bodyPr>
          <a:lstStyle/>
          <a:p>
            <a:r>
              <a:rPr lang="en-US" sz="4800" i="1" dirty="0">
                <a:solidFill>
                  <a:schemeClr val="tx1">
                    <a:lumMod val="50000"/>
                    <a:lumOff val="50000"/>
                  </a:schemeClr>
                </a:solidFill>
              </a:rPr>
              <a:t>What the heck is it?</a:t>
            </a:r>
          </a:p>
        </p:txBody>
      </p:sp>
      <p:sp>
        <p:nvSpPr>
          <p:cNvPr id="9" name="Subtitle 5">
            <a:extLst>
              <a:ext uri="{FF2B5EF4-FFF2-40B4-BE49-F238E27FC236}">
                <a16:creationId xmlns:a16="http://schemas.microsoft.com/office/drawing/2014/main" id="{304EF6B6-3F6B-543C-1161-155147FD38E0}"/>
              </a:ext>
            </a:extLst>
          </p:cNvPr>
          <p:cNvSpPr txBox="1">
            <a:spLocks/>
          </p:cNvSpPr>
          <p:nvPr/>
        </p:nvSpPr>
        <p:spPr>
          <a:xfrm>
            <a:off x="746522" y="4524375"/>
            <a:ext cx="10698956" cy="20156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t>It’s not a tool or a platform. It’s more than a skill or a shortcut.</a:t>
            </a:r>
          </a:p>
          <a:p>
            <a:pPr>
              <a:spcBef>
                <a:spcPts val="1800"/>
              </a:spcBef>
            </a:pPr>
            <a:r>
              <a:rPr lang="en-US" sz="2800" i="1" dirty="0"/>
              <a:t>It’s a mindset for success – the way you think about AI that will transform how you work with it… and how it works for you.</a:t>
            </a:r>
          </a:p>
        </p:txBody>
      </p:sp>
      <p:sp>
        <p:nvSpPr>
          <p:cNvPr id="3" name="Subtitle 5">
            <a:extLst>
              <a:ext uri="{FF2B5EF4-FFF2-40B4-BE49-F238E27FC236}">
                <a16:creationId xmlns:a16="http://schemas.microsoft.com/office/drawing/2014/main" id="{2F186DCB-7E99-DF98-DB5D-61F07DBE5A50}"/>
              </a:ext>
            </a:extLst>
          </p:cNvPr>
          <p:cNvSpPr txBox="1">
            <a:spLocks/>
          </p:cNvSpPr>
          <p:nvPr/>
        </p:nvSpPr>
        <p:spPr>
          <a:xfrm>
            <a:off x="1524000" y="240875"/>
            <a:ext cx="9144000" cy="9262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i="1" dirty="0">
                <a:solidFill>
                  <a:schemeClr val="tx1">
                    <a:lumMod val="50000"/>
                    <a:lumOff val="50000"/>
                  </a:schemeClr>
                </a:solidFill>
              </a:rPr>
              <a:t>Before we start…</a:t>
            </a:r>
          </a:p>
        </p:txBody>
      </p:sp>
    </p:spTree>
    <p:extLst>
      <p:ext uri="{BB962C8B-B14F-4D97-AF65-F5344CB8AC3E}">
        <p14:creationId xmlns:p14="http://schemas.microsoft.com/office/powerpoint/2010/main" val="299073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4" descr="A white background with many hats&#10;&#10;AI-generated content may be incorrect.">
            <a:extLst>
              <a:ext uri="{FF2B5EF4-FFF2-40B4-BE49-F238E27FC236}">
                <a16:creationId xmlns:a16="http://schemas.microsoft.com/office/drawing/2014/main" id="{C75DB55F-5AEC-0F61-5261-2F0DCBB30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366843E-305F-8B49-17D2-A96585AE6718}"/>
              </a:ext>
            </a:extLst>
          </p:cNvPr>
          <p:cNvSpPr>
            <a:spLocks noGrp="1"/>
          </p:cNvSpPr>
          <p:nvPr>
            <p:ph idx="1"/>
          </p:nvPr>
        </p:nvSpPr>
        <p:spPr>
          <a:xfrm>
            <a:off x="838200" y="5486399"/>
            <a:ext cx="10515600" cy="1371600"/>
          </a:xfrm>
        </p:spPr>
        <p:txBody>
          <a:bodyPr>
            <a:normAutofit/>
          </a:bodyPr>
          <a:lstStyle/>
          <a:p>
            <a:pPr marL="0" indent="0" algn="just">
              <a:buNone/>
            </a:pPr>
            <a:r>
              <a:rPr lang="en-US" sz="1300" dirty="0"/>
              <a:t>Funded in part through a Cooperative Agreement with the U.S. Small Business Administration, the Minnesota Department of Employment and Economic Development, and regional support partners. The West Central SBDC is a proud member of the Minnesota SBDC Network. All opinions, conclusions, or recommendations expressed are those of the author(s) and do not necessarily reflect the views of the program sponsors. Programs are open to the public on a nondiscriminatory basis. Reasonable accommodations will be made upon request. Contact the West Central SBDC at (218) 299-6606.</a:t>
            </a:r>
          </a:p>
        </p:txBody>
      </p:sp>
      <p:pic>
        <p:nvPicPr>
          <p:cNvPr id="5" name="Picture 4" descr="A logo for a company&#10;&#10;AI-generated content may be incorrect.">
            <a:extLst>
              <a:ext uri="{FF2B5EF4-FFF2-40B4-BE49-F238E27FC236}">
                <a16:creationId xmlns:a16="http://schemas.microsoft.com/office/drawing/2014/main" id="{DF4DE248-B856-4919-85F7-ECC7F4DAC83A}"/>
              </a:ext>
            </a:extLst>
          </p:cNvPr>
          <p:cNvPicPr>
            <a:picLocks noChangeAspect="1"/>
          </p:cNvPicPr>
          <p:nvPr/>
        </p:nvPicPr>
        <p:blipFill>
          <a:blip r:embed="rId4">
            <a:extLst>
              <a:ext uri="{28A0092B-C50C-407E-A947-70E740481C1C}">
                <a14:useLocalDpi xmlns:a14="http://schemas.microsoft.com/office/drawing/2010/main" val="0"/>
              </a:ext>
            </a:extLst>
          </a:blip>
          <a:srcRect l="-1" t="-3960" r="677" b="-9435"/>
          <a:stretch>
            <a:fillRect/>
          </a:stretch>
        </p:blipFill>
        <p:spPr>
          <a:xfrm>
            <a:off x="4804401" y="2501672"/>
            <a:ext cx="1062379" cy="1512188"/>
          </a:xfrm>
          <a:prstGeom prst="rect">
            <a:avLst/>
          </a:prstGeom>
        </p:spPr>
      </p:pic>
      <p:pic>
        <p:nvPicPr>
          <p:cNvPr id="6146" name="Picture 2">
            <a:extLst>
              <a:ext uri="{FF2B5EF4-FFF2-40B4-BE49-F238E27FC236}">
                <a16:creationId xmlns:a16="http://schemas.microsoft.com/office/drawing/2014/main" id="{C2221919-6AC5-DB69-1482-91A528031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4074" y="3510537"/>
            <a:ext cx="2778363" cy="112690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a:extLst>
              <a:ext uri="{FF2B5EF4-FFF2-40B4-BE49-F238E27FC236}">
                <a16:creationId xmlns:a16="http://schemas.microsoft.com/office/drawing/2014/main" id="{F53CE20A-1F5A-881B-195B-973DC194892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094" b="-31748"/>
          <a:stretch>
            <a:fillRect/>
          </a:stretch>
        </p:blipFill>
        <p:spPr bwMode="auto">
          <a:xfrm>
            <a:off x="2895254" y="1282535"/>
            <a:ext cx="4855871" cy="67689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ED37912-7C25-485A-017E-0C453ED5844B}"/>
              </a:ext>
            </a:extLst>
          </p:cNvPr>
          <p:cNvGrpSpPr/>
          <p:nvPr/>
        </p:nvGrpSpPr>
        <p:grpSpPr>
          <a:xfrm>
            <a:off x="7751125" y="3438942"/>
            <a:ext cx="2330383" cy="1371600"/>
            <a:chOff x="8311764" y="844062"/>
            <a:chExt cx="2330383" cy="1371600"/>
          </a:xfrm>
        </p:grpSpPr>
        <p:sp>
          <p:nvSpPr>
            <p:cNvPr id="9" name="Rectangle 8">
              <a:extLst>
                <a:ext uri="{FF2B5EF4-FFF2-40B4-BE49-F238E27FC236}">
                  <a16:creationId xmlns:a16="http://schemas.microsoft.com/office/drawing/2014/main" id="{6CDA6BC3-79FB-C842-0B9E-B4E49CF43AEF}"/>
                </a:ext>
              </a:extLst>
            </p:cNvPr>
            <p:cNvSpPr/>
            <p:nvPr/>
          </p:nvSpPr>
          <p:spPr>
            <a:xfrm>
              <a:off x="8311764" y="844062"/>
              <a:ext cx="2330383" cy="1371600"/>
            </a:xfrm>
            <a:prstGeom prst="rect">
              <a:avLst/>
            </a:prstGeom>
            <a:solidFill>
              <a:srgbClr val="0325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1" name="Picture 7">
              <a:extLst>
                <a:ext uri="{FF2B5EF4-FFF2-40B4-BE49-F238E27FC236}">
                  <a16:creationId xmlns:a16="http://schemas.microsoft.com/office/drawing/2014/main" id="{A1E44164-C829-0FC9-8CD7-5A8782E0E5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1765" y="915657"/>
              <a:ext cx="2266061" cy="1225089"/>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itle 1">
            <a:extLst>
              <a:ext uri="{FF2B5EF4-FFF2-40B4-BE49-F238E27FC236}">
                <a16:creationId xmlns:a16="http://schemas.microsoft.com/office/drawing/2014/main" id="{D1769962-B7FB-5AEB-4088-2C4494A9236C}"/>
              </a:ext>
            </a:extLst>
          </p:cNvPr>
          <p:cNvSpPr>
            <a:spLocks noGrp="1"/>
          </p:cNvSpPr>
          <p:nvPr>
            <p:ph type="title"/>
          </p:nvPr>
        </p:nvSpPr>
        <p:spPr>
          <a:xfrm>
            <a:off x="2506662" y="1"/>
            <a:ext cx="9685338" cy="1026636"/>
          </a:xfrm>
        </p:spPr>
        <p:txBody>
          <a:bodyPr>
            <a:normAutofit/>
          </a:bodyPr>
          <a:lstStyle/>
          <a:p>
            <a:r>
              <a:rPr lang="en-US" sz="3600" b="1" i="1" dirty="0"/>
              <a:t>Hats Off to Our Host &amp; America’s SBDC</a:t>
            </a:r>
          </a:p>
        </p:txBody>
      </p:sp>
    </p:spTree>
    <p:extLst>
      <p:ext uri="{BB962C8B-B14F-4D97-AF65-F5344CB8AC3E}">
        <p14:creationId xmlns:p14="http://schemas.microsoft.com/office/powerpoint/2010/main" val="42762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AE450-91D8-22A5-72F0-1DF60D84B26C}"/>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49300C15-198C-B98B-B8EB-4036D2E76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9654C88A-2334-C445-88E9-5C266EBACC9B}"/>
              </a:ext>
            </a:extLst>
          </p:cNvPr>
          <p:cNvSpPr>
            <a:spLocks noGrp="1"/>
          </p:cNvSpPr>
          <p:nvPr>
            <p:ph type="title"/>
          </p:nvPr>
        </p:nvSpPr>
        <p:spPr>
          <a:xfrm>
            <a:off x="838200" y="107950"/>
            <a:ext cx="10515600" cy="1063625"/>
          </a:xfrm>
        </p:spPr>
        <p:txBody>
          <a:bodyPr/>
          <a:lstStyle/>
          <a:p>
            <a:r>
              <a:rPr lang="en-US" b="1" dirty="0"/>
              <a:t>Background &amp; About Me</a:t>
            </a:r>
            <a:endParaRPr lang="en-US" dirty="0"/>
          </a:p>
        </p:txBody>
      </p:sp>
      <p:sp>
        <p:nvSpPr>
          <p:cNvPr id="5" name="Content Placeholder 4">
            <a:extLst>
              <a:ext uri="{FF2B5EF4-FFF2-40B4-BE49-F238E27FC236}">
                <a16:creationId xmlns:a16="http://schemas.microsoft.com/office/drawing/2014/main" id="{F942AC36-58F5-EE6F-5783-844330ABD849}"/>
              </a:ext>
            </a:extLst>
          </p:cNvPr>
          <p:cNvSpPr>
            <a:spLocks noGrp="1"/>
          </p:cNvSpPr>
          <p:nvPr>
            <p:ph idx="1"/>
          </p:nvPr>
        </p:nvSpPr>
        <p:spPr>
          <a:xfrm>
            <a:off x="838199" y="1171576"/>
            <a:ext cx="11096625" cy="5486400"/>
          </a:xfrm>
        </p:spPr>
        <p:txBody>
          <a:bodyPr>
            <a:normAutofit/>
          </a:bodyPr>
          <a:lstStyle/>
          <a:p>
            <a:pPr marL="0" indent="0">
              <a:buNone/>
            </a:pPr>
            <a:endParaRPr lang="en-US" b="1" dirty="0"/>
          </a:p>
          <a:p>
            <a:pPr marL="0" indent="0">
              <a:buNone/>
            </a:pPr>
            <a:r>
              <a:rPr lang="en-US" b="1" dirty="0"/>
              <a:t>Before We Ever Launched Anything</a:t>
            </a:r>
          </a:p>
          <a:p>
            <a:r>
              <a:rPr lang="en-US" sz="2400" dirty="0"/>
              <a:t>I was not an early adopter </a:t>
            </a:r>
            <a:r>
              <a:rPr lang="en-US" sz="2400" i="1" dirty="0"/>
              <a:t>(well sort of…) </a:t>
            </a:r>
            <a:r>
              <a:rPr lang="en-US" sz="2400" dirty="0"/>
              <a:t>but at first, I said “NO” to AI</a:t>
            </a:r>
          </a:p>
          <a:p>
            <a:r>
              <a:rPr lang="en-US" sz="2400" dirty="0"/>
              <a:t>Early wins and experimentation, trial and error, curiosity</a:t>
            </a:r>
          </a:p>
          <a:p>
            <a:r>
              <a:rPr lang="en-US" sz="2400" dirty="0"/>
              <a:t>Peer sharing &amp; learning, Minnesota SBDC (KEP) presentation</a:t>
            </a:r>
          </a:p>
          <a:p>
            <a:r>
              <a:rPr lang="en-US" sz="2400" dirty="0"/>
              <a:t>Pursued training, certifications, ASBDC AI U (1</a:t>
            </a:r>
            <a:r>
              <a:rPr lang="en-US" sz="2400" baseline="30000" dirty="0"/>
              <a:t>st</a:t>
            </a:r>
            <a:r>
              <a:rPr lang="en-US" sz="2400" dirty="0"/>
              <a:t> Cohort in Atlanta)</a:t>
            </a:r>
          </a:p>
          <a:p>
            <a:endParaRPr lang="en-US" sz="2400" dirty="0"/>
          </a:p>
          <a:p>
            <a:pPr marL="0" indent="0">
              <a:buNone/>
            </a:pPr>
            <a:endParaRPr lang="en-US" dirty="0"/>
          </a:p>
        </p:txBody>
      </p:sp>
    </p:spTree>
    <p:extLst>
      <p:ext uri="{BB962C8B-B14F-4D97-AF65-F5344CB8AC3E}">
        <p14:creationId xmlns:p14="http://schemas.microsoft.com/office/powerpoint/2010/main" val="386777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CF8BC-9ED5-D861-DC63-E1F64102E213}"/>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C6ADF07A-C31E-0D5B-C274-907D79736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sp>
        <p:nvSpPr>
          <p:cNvPr id="3" name="Title 2">
            <a:extLst>
              <a:ext uri="{FF2B5EF4-FFF2-40B4-BE49-F238E27FC236}">
                <a16:creationId xmlns:a16="http://schemas.microsoft.com/office/drawing/2014/main" id="{E7977CF5-8E21-5746-1E33-D2334721003A}"/>
              </a:ext>
            </a:extLst>
          </p:cNvPr>
          <p:cNvSpPr>
            <a:spLocks noGrp="1"/>
          </p:cNvSpPr>
          <p:nvPr>
            <p:ph type="title"/>
          </p:nvPr>
        </p:nvSpPr>
        <p:spPr>
          <a:xfrm>
            <a:off x="838200" y="107950"/>
            <a:ext cx="10515600" cy="1063625"/>
          </a:xfrm>
        </p:spPr>
        <p:txBody>
          <a:bodyPr/>
          <a:lstStyle/>
          <a:p>
            <a:r>
              <a:rPr lang="en-US" b="1" dirty="0"/>
              <a:t>The Principles Behind our AI Work</a:t>
            </a:r>
            <a:endParaRPr lang="en-US" dirty="0"/>
          </a:p>
        </p:txBody>
      </p:sp>
      <p:sp>
        <p:nvSpPr>
          <p:cNvPr id="5" name="Content Placeholder 4">
            <a:extLst>
              <a:ext uri="{FF2B5EF4-FFF2-40B4-BE49-F238E27FC236}">
                <a16:creationId xmlns:a16="http://schemas.microsoft.com/office/drawing/2014/main" id="{5612A9F8-E3D8-A0D4-0898-E180B6DFCB92}"/>
              </a:ext>
            </a:extLst>
          </p:cNvPr>
          <p:cNvSpPr>
            <a:spLocks noGrp="1"/>
          </p:cNvSpPr>
          <p:nvPr>
            <p:ph idx="1"/>
          </p:nvPr>
        </p:nvSpPr>
        <p:spPr>
          <a:xfrm>
            <a:off x="838200" y="1171576"/>
            <a:ext cx="10944226" cy="5486400"/>
          </a:xfrm>
        </p:spPr>
        <p:txBody>
          <a:bodyPr>
            <a:normAutofit/>
          </a:bodyPr>
          <a:lstStyle/>
          <a:p>
            <a:pPr marL="0" indent="0">
              <a:buNone/>
            </a:pPr>
            <a:endParaRPr lang="en-US" dirty="0"/>
          </a:p>
          <a:p>
            <a:pPr marL="0" indent="0">
              <a:buNone/>
            </a:pPr>
            <a:r>
              <a:rPr lang="en-US" b="1" dirty="0"/>
              <a:t>Purposefully &amp; consciously committed to:</a:t>
            </a:r>
          </a:p>
          <a:p>
            <a:r>
              <a:rPr lang="en-US" sz="2400" dirty="0"/>
              <a:t>Independent appreciation of AI. NO content regurgitation</a:t>
            </a:r>
          </a:p>
          <a:p>
            <a:r>
              <a:rPr lang="en-US" sz="2400" dirty="0"/>
              <a:t>Not convincing people to use AI. </a:t>
            </a:r>
            <a:r>
              <a:rPr lang="en-US" sz="2000" dirty="0"/>
              <a:t>(Encourage people NOT to use AI.) </a:t>
            </a:r>
          </a:p>
          <a:p>
            <a:r>
              <a:rPr lang="en-US" sz="2400" dirty="0"/>
              <a:t>Timeless over trendy. Refreshingly simple, relatable, content that ages</a:t>
            </a:r>
          </a:p>
          <a:p>
            <a:r>
              <a:rPr lang="en-US" sz="2400" dirty="0"/>
              <a:t>People before prompts. Understanding our audience and their needs</a:t>
            </a:r>
          </a:p>
          <a:p>
            <a:r>
              <a:rPr lang="en-US" sz="2400" dirty="0"/>
              <a:t>Relevance over reach. Knowing our place serving (rural) small business</a:t>
            </a:r>
          </a:p>
          <a:p>
            <a:r>
              <a:rPr lang="en-US" sz="2400" dirty="0"/>
              <a:t>Learning in public. We share wins, failures, and experiments. Be curious.</a:t>
            </a:r>
          </a:p>
          <a:p>
            <a:r>
              <a:rPr lang="en-US" sz="2400" dirty="0"/>
              <a:t>Built to outlive us. If it can’t be shared, scaled, &amp; repeated, is it worth building?</a:t>
            </a:r>
          </a:p>
          <a:p>
            <a:pPr marL="0" indent="0">
              <a:buNone/>
            </a:pPr>
            <a:endParaRPr lang="en-US" sz="2400" dirty="0"/>
          </a:p>
          <a:p>
            <a:pPr marL="0" indent="0" algn="r">
              <a:buNone/>
            </a:pPr>
            <a:r>
              <a:rPr lang="en-US" sz="2400" b="1" dirty="0"/>
              <a:t>Our work should spark momentum far beyond the room we’re in.</a:t>
            </a:r>
          </a:p>
          <a:p>
            <a:endParaRPr lang="en-US" sz="2400" dirty="0"/>
          </a:p>
        </p:txBody>
      </p:sp>
    </p:spTree>
    <p:extLst>
      <p:ext uri="{BB962C8B-B14F-4D97-AF65-F5344CB8AC3E}">
        <p14:creationId xmlns:p14="http://schemas.microsoft.com/office/powerpoint/2010/main" val="394091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EC2DE-965A-AD2B-BEED-21F24E07A0F9}"/>
            </a:ext>
          </a:extLst>
        </p:cNvPr>
        <p:cNvGrpSpPr/>
        <p:nvPr/>
      </p:nvGrpSpPr>
      <p:grpSpPr>
        <a:xfrm>
          <a:off x="0" y="0"/>
          <a:ext cx="0" cy="0"/>
          <a:chOff x="0" y="0"/>
          <a:chExt cx="0" cy="0"/>
        </a:xfrm>
      </p:grpSpPr>
      <p:pic>
        <p:nvPicPr>
          <p:cNvPr id="4" name="Content Placeholder 6" descr="A group of hats in a row&#10;&#10;AI-generated content may be incorrect.">
            <a:extLst>
              <a:ext uri="{FF2B5EF4-FFF2-40B4-BE49-F238E27FC236}">
                <a16:creationId xmlns:a16="http://schemas.microsoft.com/office/drawing/2014/main" id="{D511C471-D7ED-62EF-B14F-A11DA069F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a:solidFill>
            <a:schemeClr val="bg1"/>
          </a:solidFill>
          <a:ln>
            <a:noFill/>
          </a:ln>
        </p:spPr>
      </p:pic>
      <p:pic>
        <p:nvPicPr>
          <p:cNvPr id="7" name="Content Placeholder 3" descr="A diagram of a path">
            <a:extLst>
              <a:ext uri="{FF2B5EF4-FFF2-40B4-BE49-F238E27FC236}">
                <a16:creationId xmlns:a16="http://schemas.microsoft.com/office/drawing/2014/main" id="{10781765-63F0-E328-3B08-6D9F5432E384}"/>
              </a:ext>
            </a:extLst>
          </p:cNvPr>
          <p:cNvPicPr>
            <a:picLocks noChangeAspect="1"/>
          </p:cNvPicPr>
          <p:nvPr/>
        </p:nvPicPr>
        <p:blipFill rotWithShape="1">
          <a:blip r:embed="rId4">
            <a:alphaModFix amt="85000"/>
            <a:extLst>
              <a:ext uri="{28A0092B-C50C-407E-A947-70E740481C1C}">
                <a14:useLocalDpi xmlns:a14="http://schemas.microsoft.com/office/drawing/2010/main" val="0"/>
              </a:ext>
            </a:extLst>
          </a:blip>
          <a:srcRect t="16818" b="8865"/>
          <a:stretch/>
        </p:blipFill>
        <p:spPr bwMode="auto">
          <a:xfrm>
            <a:off x="1929842" y="752475"/>
            <a:ext cx="10262158" cy="6105524"/>
          </a:xfrm>
          <a:prstGeom prst="rect">
            <a:avLst/>
          </a:prstGeom>
          <a:noFill/>
          <a:ln w="28575">
            <a:noFill/>
          </a:ln>
          <a:extLst>
            <a:ext uri="{53640926-AAD7-44D8-BBD7-CCE9431645EC}">
              <a14:shadowObscured xmlns:a14="http://schemas.microsoft.com/office/drawing/2010/main"/>
            </a:ext>
          </a:extLst>
        </p:spPr>
      </p:pic>
      <p:pic>
        <p:nvPicPr>
          <p:cNvPr id="6" name="Content Placeholder 5" descr="A black background with blue and red text&#10;&#10;AI-generated content may be incorrect.">
            <a:extLst>
              <a:ext uri="{FF2B5EF4-FFF2-40B4-BE49-F238E27FC236}">
                <a16:creationId xmlns:a16="http://schemas.microsoft.com/office/drawing/2014/main" id="{F968C7DA-F876-CA4A-408D-C21A4590FD1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0824144" y="75989"/>
            <a:ext cx="1212525" cy="2180610"/>
          </a:xfrm>
        </p:spPr>
      </p:pic>
      <p:sp>
        <p:nvSpPr>
          <p:cNvPr id="3" name="Title 2">
            <a:extLst>
              <a:ext uri="{FF2B5EF4-FFF2-40B4-BE49-F238E27FC236}">
                <a16:creationId xmlns:a16="http://schemas.microsoft.com/office/drawing/2014/main" id="{02315C95-C63F-E222-76D2-8AD5BAEBAB20}"/>
              </a:ext>
            </a:extLst>
          </p:cNvPr>
          <p:cNvSpPr>
            <a:spLocks noGrp="1"/>
          </p:cNvSpPr>
          <p:nvPr>
            <p:ph type="title"/>
          </p:nvPr>
        </p:nvSpPr>
        <p:spPr>
          <a:xfrm>
            <a:off x="838200" y="1"/>
            <a:ext cx="10515600" cy="1247774"/>
          </a:xfrm>
        </p:spPr>
        <p:txBody>
          <a:bodyPr/>
          <a:lstStyle/>
          <a:p>
            <a:r>
              <a:rPr lang="en-US" dirty="0"/>
              <a:t>SBDC AI Readiness Assessment </a:t>
            </a:r>
          </a:p>
        </p:txBody>
      </p:sp>
      <p:sp>
        <p:nvSpPr>
          <p:cNvPr id="8" name="TextBox 7">
            <a:extLst>
              <a:ext uri="{FF2B5EF4-FFF2-40B4-BE49-F238E27FC236}">
                <a16:creationId xmlns:a16="http://schemas.microsoft.com/office/drawing/2014/main" id="{5833648E-9AE8-B9EA-7875-62434C11C7AA}"/>
              </a:ext>
            </a:extLst>
          </p:cNvPr>
          <p:cNvSpPr txBox="1"/>
          <p:nvPr/>
        </p:nvSpPr>
        <p:spPr>
          <a:xfrm>
            <a:off x="155332" y="2252144"/>
            <a:ext cx="4778618" cy="4339650"/>
          </a:xfrm>
          <a:prstGeom prst="rect">
            <a:avLst/>
          </a:prstGeom>
          <a:noFill/>
        </p:spPr>
        <p:txBody>
          <a:bodyPr wrap="square">
            <a:spAutoFit/>
          </a:bodyPr>
          <a:lstStyle/>
          <a:p>
            <a:r>
              <a:rPr lang="en-US" sz="2200" b="1" dirty="0">
                <a:solidFill>
                  <a:srgbClr val="002060"/>
                </a:solidFill>
              </a:rPr>
              <a:t>Are you </a:t>
            </a:r>
          </a:p>
          <a:p>
            <a:r>
              <a:rPr lang="en-US" sz="2200" b="1" dirty="0">
                <a:solidFill>
                  <a:srgbClr val="002060"/>
                </a:solidFill>
              </a:rPr>
              <a:t>     ready for AI?</a:t>
            </a:r>
          </a:p>
          <a:p>
            <a:endParaRPr lang="en-US" sz="2200" b="1" dirty="0">
              <a:solidFill>
                <a:srgbClr val="002060"/>
              </a:solidFill>
            </a:endParaRPr>
          </a:p>
          <a:p>
            <a:pPr>
              <a:spcBef>
                <a:spcPts val="1200"/>
              </a:spcBef>
            </a:pPr>
            <a:r>
              <a:rPr lang="en-US" sz="2200" i="1" dirty="0">
                <a:solidFill>
                  <a:srgbClr val="002060"/>
                </a:solidFill>
              </a:rPr>
              <a:t>(from the</a:t>
            </a:r>
          </a:p>
          <a:p>
            <a:r>
              <a:rPr lang="en-US" sz="2200" i="1" dirty="0">
                <a:solidFill>
                  <a:srgbClr val="002060"/>
                </a:solidFill>
              </a:rPr>
              <a:t>     </a:t>
            </a:r>
            <a:r>
              <a:rPr lang="en-US" sz="2200" b="1" i="1" dirty="0">
                <a:solidFill>
                  <a:srgbClr val="002060"/>
                </a:solidFill>
              </a:rPr>
              <a:t>AI U </a:t>
            </a:r>
            <a:r>
              <a:rPr lang="en-US" sz="2200" i="1" dirty="0">
                <a:solidFill>
                  <a:srgbClr val="002060"/>
                </a:solidFill>
              </a:rPr>
              <a:t>Toolkit)</a:t>
            </a:r>
          </a:p>
          <a:p>
            <a:pPr>
              <a:spcBef>
                <a:spcPts val="600"/>
              </a:spcBef>
            </a:pPr>
            <a:endParaRPr lang="en-US" sz="2200" dirty="0"/>
          </a:p>
          <a:p>
            <a:pPr>
              <a:spcBef>
                <a:spcPts val="600"/>
              </a:spcBef>
            </a:pPr>
            <a:endParaRPr lang="en-US" sz="2200" dirty="0"/>
          </a:p>
          <a:p>
            <a:pPr>
              <a:spcBef>
                <a:spcPts val="600"/>
              </a:spcBef>
            </a:pPr>
            <a:endParaRPr lang="en-US" sz="2200" dirty="0"/>
          </a:p>
          <a:p>
            <a:pPr>
              <a:spcBef>
                <a:spcPts val="600"/>
              </a:spcBef>
            </a:pPr>
            <a:endParaRPr lang="en-US" sz="2000" b="1" dirty="0"/>
          </a:p>
          <a:p>
            <a:pPr>
              <a:spcBef>
                <a:spcPts val="600"/>
              </a:spcBef>
            </a:pPr>
            <a:r>
              <a:rPr lang="en-US" sz="2000" b="1" i="1" dirty="0"/>
              <a:t>“The best time to start was yesterday…</a:t>
            </a:r>
          </a:p>
          <a:p>
            <a:pPr algn="r">
              <a:spcBef>
                <a:spcPts val="600"/>
              </a:spcBef>
            </a:pPr>
            <a:r>
              <a:rPr lang="en-US" sz="2000" b="1" i="1" dirty="0"/>
              <a:t>…The next best time is now!”</a:t>
            </a:r>
          </a:p>
        </p:txBody>
      </p:sp>
      <p:sp>
        <p:nvSpPr>
          <p:cNvPr id="9" name="Flowchart: Connector 8">
            <a:extLst>
              <a:ext uri="{FF2B5EF4-FFF2-40B4-BE49-F238E27FC236}">
                <a16:creationId xmlns:a16="http://schemas.microsoft.com/office/drawing/2014/main" id="{07769BD7-0005-D284-E902-57D473C16DC4}"/>
              </a:ext>
            </a:extLst>
          </p:cNvPr>
          <p:cNvSpPr/>
          <p:nvPr/>
        </p:nvSpPr>
        <p:spPr>
          <a:xfrm>
            <a:off x="2381249" y="1414981"/>
            <a:ext cx="365760" cy="365760"/>
          </a:xfrm>
          <a:prstGeom prst="flowChartConnector">
            <a:avLst/>
          </a:prstGeom>
          <a:solidFill>
            <a:srgbClr val="E2C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0" name="Flowchart: Connector 9">
            <a:extLst>
              <a:ext uri="{FF2B5EF4-FFF2-40B4-BE49-F238E27FC236}">
                <a16:creationId xmlns:a16="http://schemas.microsoft.com/office/drawing/2014/main" id="{964D0172-1369-EB15-5B66-DE6315047AFE}"/>
              </a:ext>
            </a:extLst>
          </p:cNvPr>
          <p:cNvSpPr/>
          <p:nvPr/>
        </p:nvSpPr>
        <p:spPr>
          <a:xfrm>
            <a:off x="4719679" y="2262706"/>
            <a:ext cx="365760" cy="365760"/>
          </a:xfrm>
          <a:prstGeom prst="flowChartConnector">
            <a:avLst/>
          </a:prstGeom>
          <a:solidFill>
            <a:srgbClr val="E08A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1" name="Flowchart: Connector 10">
            <a:extLst>
              <a:ext uri="{FF2B5EF4-FFF2-40B4-BE49-F238E27FC236}">
                <a16:creationId xmlns:a16="http://schemas.microsoft.com/office/drawing/2014/main" id="{01380480-A216-A32D-75D9-6D24246F1946}"/>
              </a:ext>
            </a:extLst>
          </p:cNvPr>
          <p:cNvSpPr/>
          <p:nvPr/>
        </p:nvSpPr>
        <p:spPr>
          <a:xfrm>
            <a:off x="7042803" y="1414981"/>
            <a:ext cx="365760" cy="365760"/>
          </a:xfrm>
          <a:prstGeom prst="flowChartConnector">
            <a:avLst/>
          </a:prstGeom>
          <a:solidFill>
            <a:srgbClr val="EA74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2" name="Flowchart: Connector 11">
            <a:extLst>
              <a:ext uri="{FF2B5EF4-FFF2-40B4-BE49-F238E27FC236}">
                <a16:creationId xmlns:a16="http://schemas.microsoft.com/office/drawing/2014/main" id="{170EB342-40B7-1CFC-77B0-C946E3A48828}"/>
              </a:ext>
            </a:extLst>
          </p:cNvPr>
          <p:cNvSpPr/>
          <p:nvPr/>
        </p:nvSpPr>
        <p:spPr>
          <a:xfrm>
            <a:off x="9357294" y="2265345"/>
            <a:ext cx="365760" cy="365760"/>
          </a:xfrm>
          <a:prstGeom prst="flowChartConnector">
            <a:avLst/>
          </a:prstGeom>
          <a:solidFill>
            <a:srgbClr val="E475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Tree>
    <p:extLst>
      <p:ext uri="{BB962C8B-B14F-4D97-AF65-F5344CB8AC3E}">
        <p14:creationId xmlns:p14="http://schemas.microsoft.com/office/powerpoint/2010/main" val="124027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93D7C-540F-3571-C6E1-88C79FA14424}"/>
            </a:ext>
          </a:extLst>
        </p:cNvPr>
        <p:cNvGrpSpPr/>
        <p:nvPr/>
      </p:nvGrpSpPr>
      <p:grpSpPr>
        <a:xfrm>
          <a:off x="0" y="0"/>
          <a:ext cx="0" cy="0"/>
          <a:chOff x="0" y="0"/>
          <a:chExt cx="0" cy="0"/>
        </a:xfrm>
      </p:grpSpPr>
      <p:pic>
        <p:nvPicPr>
          <p:cNvPr id="2" name="Content Placeholder 4" descr="A white background with many hats&#10;&#10;AI-generated content may be incorrect.">
            <a:extLst>
              <a:ext uri="{FF2B5EF4-FFF2-40B4-BE49-F238E27FC236}">
                <a16:creationId xmlns:a16="http://schemas.microsoft.com/office/drawing/2014/main" id="{DE15AC21-D2E9-C35E-01F7-A70EEA19A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918EF763-2BD0-EF45-3317-D21779A92E31}"/>
              </a:ext>
            </a:extLst>
          </p:cNvPr>
          <p:cNvSpPr>
            <a:spLocks noGrp="1"/>
          </p:cNvSpPr>
          <p:nvPr>
            <p:ph type="title"/>
          </p:nvPr>
        </p:nvSpPr>
        <p:spPr>
          <a:xfrm>
            <a:off x="2506662" y="1"/>
            <a:ext cx="8848725" cy="923924"/>
          </a:xfrm>
        </p:spPr>
        <p:txBody>
          <a:bodyPr>
            <a:normAutofit/>
          </a:bodyPr>
          <a:lstStyle/>
          <a:p>
            <a:r>
              <a:rPr lang="en-US" sz="3600" b="1" dirty="0"/>
              <a:t>AI Awareness &amp; Discovery Journey</a:t>
            </a:r>
          </a:p>
        </p:txBody>
      </p:sp>
      <p:sp>
        <p:nvSpPr>
          <p:cNvPr id="9" name="Text Placeholder 8">
            <a:extLst>
              <a:ext uri="{FF2B5EF4-FFF2-40B4-BE49-F238E27FC236}">
                <a16:creationId xmlns:a16="http://schemas.microsoft.com/office/drawing/2014/main" id="{E1C7C8F4-723A-8E58-DFB4-BCE120FF928F}"/>
              </a:ext>
            </a:extLst>
          </p:cNvPr>
          <p:cNvSpPr>
            <a:spLocks noGrp="1"/>
          </p:cNvSpPr>
          <p:nvPr>
            <p:ph type="body" idx="1"/>
          </p:nvPr>
        </p:nvSpPr>
        <p:spPr>
          <a:xfrm>
            <a:off x="563564" y="2166938"/>
            <a:ext cx="5256212" cy="823912"/>
          </a:xfrm>
        </p:spPr>
        <p:txBody>
          <a:bodyPr anchor="ctr"/>
          <a:lstStyle/>
          <a:p>
            <a:pPr algn="r">
              <a:spcBef>
                <a:spcPts val="0"/>
              </a:spcBef>
            </a:pPr>
            <a:r>
              <a:rPr lang="en-US" u="sng" dirty="0">
                <a:solidFill>
                  <a:srgbClr val="002060"/>
                </a:solidFill>
              </a:rPr>
              <a:t>Phase of AI Readiness</a:t>
            </a:r>
          </a:p>
        </p:txBody>
      </p:sp>
      <p:sp>
        <p:nvSpPr>
          <p:cNvPr id="10" name="Text Placeholder 9">
            <a:extLst>
              <a:ext uri="{FF2B5EF4-FFF2-40B4-BE49-F238E27FC236}">
                <a16:creationId xmlns:a16="http://schemas.microsoft.com/office/drawing/2014/main" id="{D47BDB88-290E-9860-24C0-0CE4C8390D70}"/>
              </a:ext>
            </a:extLst>
          </p:cNvPr>
          <p:cNvSpPr>
            <a:spLocks noGrp="1"/>
          </p:cNvSpPr>
          <p:nvPr>
            <p:ph type="body" sz="quarter" idx="3"/>
          </p:nvPr>
        </p:nvSpPr>
        <p:spPr>
          <a:xfrm>
            <a:off x="6838948" y="2166938"/>
            <a:ext cx="5068889" cy="823912"/>
          </a:xfrm>
        </p:spPr>
        <p:txBody>
          <a:bodyPr anchor="ctr"/>
          <a:lstStyle/>
          <a:p>
            <a:r>
              <a:rPr lang="en-US" u="sng" dirty="0">
                <a:solidFill>
                  <a:srgbClr val="002060"/>
                </a:solidFill>
              </a:rPr>
              <a:t>SBDC Training Offering</a:t>
            </a:r>
          </a:p>
        </p:txBody>
      </p:sp>
      <p:sp>
        <p:nvSpPr>
          <p:cNvPr id="7" name="Content Placeholder 6">
            <a:extLst>
              <a:ext uri="{FF2B5EF4-FFF2-40B4-BE49-F238E27FC236}">
                <a16:creationId xmlns:a16="http://schemas.microsoft.com/office/drawing/2014/main" id="{959C03B7-8CBF-BD46-B968-E0DFA0B5A191}"/>
              </a:ext>
            </a:extLst>
          </p:cNvPr>
          <p:cNvSpPr>
            <a:spLocks noGrp="1"/>
          </p:cNvSpPr>
          <p:nvPr>
            <p:ph sz="quarter" idx="4"/>
          </p:nvPr>
        </p:nvSpPr>
        <p:spPr>
          <a:xfrm>
            <a:off x="6838950" y="3038475"/>
            <a:ext cx="5068888" cy="3987800"/>
          </a:xfrm>
        </p:spPr>
        <p:txBody>
          <a:bodyPr>
            <a:normAutofit fontScale="77500" lnSpcReduction="20000"/>
          </a:bodyPr>
          <a:lstStyle/>
          <a:p>
            <a:r>
              <a:rPr lang="en-US" sz="2600" b="1" dirty="0"/>
              <a:t>AI Resource Lab </a:t>
            </a:r>
            <a:r>
              <a:rPr lang="en-US" sz="2600" dirty="0"/>
              <a:t>: </a:t>
            </a:r>
          </a:p>
          <a:p>
            <a:pPr marL="457200" lvl="1" indent="0" algn="r">
              <a:spcBef>
                <a:spcPts val="1200"/>
              </a:spcBef>
              <a:buNone/>
            </a:pPr>
            <a:r>
              <a:rPr lang="en-US" sz="2600" i="1" dirty="0"/>
              <a:t>Online, on-demand AI resources &amp; training</a:t>
            </a:r>
          </a:p>
          <a:p>
            <a:pPr>
              <a:spcBef>
                <a:spcPts val="1200"/>
              </a:spcBef>
            </a:pPr>
            <a:r>
              <a:rPr lang="en-US" sz="2600" b="1" dirty="0"/>
              <a:t>Exploring AI for Business: </a:t>
            </a:r>
          </a:p>
          <a:p>
            <a:pPr marL="457200" lvl="1" indent="0" algn="r">
              <a:spcBef>
                <a:spcPts val="1200"/>
              </a:spcBef>
              <a:buNone/>
            </a:pPr>
            <a:r>
              <a:rPr lang="en-US" sz="2600" i="1" dirty="0"/>
              <a:t>In-person focus groups, live demos and Q&amp;A</a:t>
            </a:r>
          </a:p>
          <a:p>
            <a:pPr>
              <a:spcBef>
                <a:spcPts val="1200"/>
              </a:spcBef>
            </a:pPr>
            <a:r>
              <a:rPr lang="en-US" sz="2600" b="1" dirty="0"/>
              <a:t>10[C]hats AI Con: </a:t>
            </a:r>
          </a:p>
          <a:p>
            <a:pPr marL="457200" lvl="1" indent="0" algn="r">
              <a:spcBef>
                <a:spcPts val="1200"/>
              </a:spcBef>
              <a:buNone/>
            </a:pPr>
            <a:r>
              <a:rPr lang="en-US" sz="2600" i="1" dirty="0"/>
              <a:t>Full-day, hands-on AI conference with facilitated build sessions</a:t>
            </a:r>
          </a:p>
          <a:p>
            <a:pPr>
              <a:spcBef>
                <a:spcPts val="1200"/>
              </a:spcBef>
            </a:pPr>
            <a:r>
              <a:rPr lang="en-US" sz="2600" b="1" dirty="0"/>
              <a:t>Customized Training: </a:t>
            </a:r>
          </a:p>
          <a:p>
            <a:pPr marL="457200" lvl="1" indent="0" algn="r">
              <a:spcBef>
                <a:spcPts val="1200"/>
              </a:spcBef>
              <a:buNone/>
            </a:pPr>
            <a:r>
              <a:rPr lang="en-US" sz="2600" i="1" dirty="0"/>
              <a:t>On-site, tailored AI training built for individual teams</a:t>
            </a:r>
          </a:p>
        </p:txBody>
      </p:sp>
      <p:sp>
        <p:nvSpPr>
          <p:cNvPr id="16" name="Arrow: Right 15">
            <a:extLst>
              <a:ext uri="{FF2B5EF4-FFF2-40B4-BE49-F238E27FC236}">
                <a16:creationId xmlns:a16="http://schemas.microsoft.com/office/drawing/2014/main" id="{7794E994-9D17-590A-39AB-4DC9099B88B3}"/>
              </a:ext>
            </a:extLst>
          </p:cNvPr>
          <p:cNvSpPr/>
          <p:nvPr/>
        </p:nvSpPr>
        <p:spPr>
          <a:xfrm>
            <a:off x="981870" y="2905123"/>
            <a:ext cx="5303520" cy="501653"/>
          </a:xfrm>
          <a:prstGeom prst="rightArrow">
            <a:avLst>
              <a:gd name="adj1" fmla="val 66000"/>
              <a:gd name="adj2" fmla="val 68667"/>
            </a:avLst>
          </a:prstGeom>
          <a:gradFill flip="none" rotWithShape="1">
            <a:gsLst>
              <a:gs pos="0">
                <a:schemeClr val="bg1"/>
              </a:gs>
              <a:gs pos="89000">
                <a:schemeClr val="accent1">
                  <a:lumMod val="5000"/>
                  <a:lumOff val="95000"/>
                  <a:alpha val="80000"/>
                </a:schemeClr>
              </a:gs>
              <a:gs pos="100000">
                <a:srgbClr val="04244A">
                  <a:lumMod val="87000"/>
                  <a:lumOff val="13000"/>
                  <a:alpha val="8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9D462AAD-DDC8-61C9-BC08-DF608487496A}"/>
              </a:ext>
            </a:extLst>
          </p:cNvPr>
          <p:cNvSpPr/>
          <p:nvPr/>
        </p:nvSpPr>
        <p:spPr>
          <a:xfrm>
            <a:off x="981870" y="3848098"/>
            <a:ext cx="5303520" cy="501653"/>
          </a:xfrm>
          <a:prstGeom prst="rightArrow">
            <a:avLst>
              <a:gd name="adj1" fmla="val 66000"/>
              <a:gd name="adj2" fmla="val 68667"/>
            </a:avLst>
          </a:prstGeom>
          <a:gradFill flip="none" rotWithShape="1">
            <a:gsLst>
              <a:gs pos="0">
                <a:schemeClr val="bg1"/>
              </a:gs>
              <a:gs pos="89000">
                <a:schemeClr val="accent1">
                  <a:lumMod val="5000"/>
                  <a:lumOff val="95000"/>
                  <a:alpha val="80000"/>
                </a:schemeClr>
              </a:gs>
              <a:gs pos="100000">
                <a:srgbClr val="04244A">
                  <a:lumMod val="87000"/>
                  <a:lumOff val="13000"/>
                  <a:alpha val="8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246BBAAD-CE13-E7F5-980E-6D42062F0D0A}"/>
              </a:ext>
            </a:extLst>
          </p:cNvPr>
          <p:cNvSpPr/>
          <p:nvPr/>
        </p:nvSpPr>
        <p:spPr>
          <a:xfrm>
            <a:off x="981870" y="4791073"/>
            <a:ext cx="5303520" cy="501653"/>
          </a:xfrm>
          <a:prstGeom prst="rightArrow">
            <a:avLst>
              <a:gd name="adj1" fmla="val 66000"/>
              <a:gd name="adj2" fmla="val 68667"/>
            </a:avLst>
          </a:prstGeom>
          <a:gradFill flip="none" rotWithShape="1">
            <a:gsLst>
              <a:gs pos="0">
                <a:schemeClr val="bg1"/>
              </a:gs>
              <a:gs pos="89000">
                <a:schemeClr val="accent1">
                  <a:lumMod val="5000"/>
                  <a:lumOff val="95000"/>
                  <a:alpha val="80000"/>
                </a:schemeClr>
              </a:gs>
              <a:gs pos="100000">
                <a:srgbClr val="04244A">
                  <a:lumMod val="87000"/>
                  <a:lumOff val="13000"/>
                  <a:alpha val="8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67435F4B-912F-55C6-CD4F-BF42CA3F0B59}"/>
              </a:ext>
            </a:extLst>
          </p:cNvPr>
          <p:cNvSpPr/>
          <p:nvPr/>
        </p:nvSpPr>
        <p:spPr>
          <a:xfrm>
            <a:off x="981870" y="5734048"/>
            <a:ext cx="5303520" cy="501653"/>
          </a:xfrm>
          <a:prstGeom prst="rightArrow">
            <a:avLst>
              <a:gd name="adj1" fmla="val 66000"/>
              <a:gd name="adj2" fmla="val 68667"/>
            </a:avLst>
          </a:prstGeom>
          <a:gradFill flip="none" rotWithShape="1">
            <a:gsLst>
              <a:gs pos="0">
                <a:schemeClr val="bg1"/>
              </a:gs>
              <a:gs pos="89000">
                <a:schemeClr val="accent1">
                  <a:lumMod val="5000"/>
                  <a:lumOff val="95000"/>
                  <a:alpha val="80000"/>
                </a:schemeClr>
              </a:gs>
              <a:gs pos="100000">
                <a:srgbClr val="04244A">
                  <a:lumMod val="87000"/>
                  <a:lumOff val="13000"/>
                  <a:alpha val="80000"/>
                </a:srgbClr>
              </a:gs>
            </a:gsLst>
            <a:lin ang="0" scaled="1"/>
            <a:tileRect/>
          </a:gradFill>
          <a:ln w="6350" cap="rnd">
            <a:solidFill>
              <a:srgbClr val="04244A">
                <a:alpha val="15000"/>
              </a:srgbClr>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A9FA249D-BBE2-7759-07AD-69E8CDF70712}"/>
              </a:ext>
            </a:extLst>
          </p:cNvPr>
          <p:cNvSpPr>
            <a:spLocks noGrp="1"/>
          </p:cNvSpPr>
          <p:nvPr>
            <p:ph sz="half" idx="2"/>
          </p:nvPr>
        </p:nvSpPr>
        <p:spPr>
          <a:xfrm>
            <a:off x="563563" y="3038474"/>
            <a:ext cx="5256213" cy="3987795"/>
          </a:xfrm>
        </p:spPr>
        <p:txBody>
          <a:bodyPr>
            <a:normAutofit fontScale="77500" lnSpcReduction="20000"/>
          </a:bodyPr>
          <a:lstStyle/>
          <a:p>
            <a:pPr marL="365760" indent="-365760">
              <a:buFont typeface="+mj-lt"/>
              <a:buAutoNum type="arabicPeriod"/>
            </a:pPr>
            <a:r>
              <a:rPr lang="en-US" sz="2600" b="1" dirty="0"/>
              <a:t>Awareness</a:t>
            </a:r>
            <a:r>
              <a:rPr lang="en-US" sz="2600" dirty="0"/>
              <a:t>: 	</a:t>
            </a:r>
          </a:p>
          <a:p>
            <a:pPr marL="457200" lvl="1" indent="0" algn="r">
              <a:spcBef>
                <a:spcPts val="1200"/>
              </a:spcBef>
              <a:buNone/>
            </a:pPr>
            <a:r>
              <a:rPr lang="en-US" sz="2600" i="1" dirty="0"/>
              <a:t>"I’ve Heard About AI, But I Have No Idea Where to Start."</a:t>
            </a:r>
          </a:p>
          <a:p>
            <a:pPr marL="365760" indent="-365760">
              <a:spcBef>
                <a:spcPts val="1200"/>
              </a:spcBef>
              <a:buFont typeface="+mj-lt"/>
              <a:buAutoNum type="arabicPeriod"/>
            </a:pPr>
            <a:r>
              <a:rPr lang="en-US" sz="2600" b="1" dirty="0"/>
              <a:t>Consideration: 	</a:t>
            </a:r>
          </a:p>
          <a:p>
            <a:pPr marL="457200" lvl="1" indent="0" algn="r">
              <a:spcBef>
                <a:spcPts val="1200"/>
              </a:spcBef>
              <a:buNone/>
            </a:pPr>
            <a:r>
              <a:rPr lang="en-US" sz="2600" i="1" dirty="0"/>
              <a:t>"I’m Curious About AI, But I Don’t Know Which Tool to Pick."</a:t>
            </a:r>
          </a:p>
          <a:p>
            <a:pPr marL="365760" indent="-365760">
              <a:spcBef>
                <a:spcPts val="1200"/>
              </a:spcBef>
              <a:buFont typeface="+mj-lt"/>
              <a:buAutoNum type="arabicPeriod"/>
            </a:pPr>
            <a:r>
              <a:rPr lang="en-US" sz="2600" b="1" dirty="0"/>
              <a:t>Adoption: 		</a:t>
            </a:r>
          </a:p>
          <a:p>
            <a:pPr marL="457200" lvl="1" indent="0" algn="r">
              <a:spcBef>
                <a:spcPts val="1200"/>
              </a:spcBef>
              <a:buNone/>
            </a:pPr>
            <a:r>
              <a:rPr lang="en-US" sz="2600" i="1" dirty="0"/>
              <a:t>"AI Is Helping My Business, But It’s Not Fully Integrated Yet."</a:t>
            </a:r>
          </a:p>
          <a:p>
            <a:pPr marL="365760" indent="-365760">
              <a:spcBef>
                <a:spcPts val="1200"/>
              </a:spcBef>
              <a:buFont typeface="+mj-lt"/>
              <a:buAutoNum type="arabicPeriod"/>
            </a:pPr>
            <a:r>
              <a:rPr lang="en-US" sz="2600" b="1" dirty="0"/>
              <a:t>Integration: 	</a:t>
            </a:r>
          </a:p>
          <a:p>
            <a:pPr marL="457200" lvl="1" indent="0" algn="r">
              <a:spcBef>
                <a:spcPts val="1200"/>
              </a:spcBef>
              <a:buNone/>
            </a:pPr>
            <a:r>
              <a:rPr lang="en-US" sz="2600" i="1" dirty="0"/>
              <a:t>"AI Is Now a Core Part of My Business."</a:t>
            </a:r>
          </a:p>
        </p:txBody>
      </p:sp>
      <p:sp>
        <p:nvSpPr>
          <p:cNvPr id="3" name="Title 1">
            <a:extLst>
              <a:ext uri="{FF2B5EF4-FFF2-40B4-BE49-F238E27FC236}">
                <a16:creationId xmlns:a16="http://schemas.microsoft.com/office/drawing/2014/main" id="{60C56219-35A4-D4AB-0BFF-E1B2D94C9FFB}"/>
              </a:ext>
            </a:extLst>
          </p:cNvPr>
          <p:cNvSpPr txBox="1">
            <a:spLocks/>
          </p:cNvSpPr>
          <p:nvPr/>
        </p:nvSpPr>
        <p:spPr>
          <a:xfrm>
            <a:off x="2209800" y="1047750"/>
            <a:ext cx="9144000" cy="1047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i="1" dirty="0"/>
              <a:t>“Training That Meets Them Where They’re At”</a:t>
            </a:r>
          </a:p>
        </p:txBody>
      </p:sp>
    </p:spTree>
    <p:extLst>
      <p:ext uri="{BB962C8B-B14F-4D97-AF65-F5344CB8AC3E}">
        <p14:creationId xmlns:p14="http://schemas.microsoft.com/office/powerpoint/2010/main" val="206552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500"/>
                                        <p:tgtEl>
                                          <p:spTgt spid="7">
                                            <p:txEl>
                                              <p:pRg st="2" end="2"/>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500"/>
                                        <p:tgtEl>
                                          <p:spTgt spid="7">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Effect transition="in" filter="fade">
                                      <p:cBhvr>
                                        <p:cTn id="50" dur="500"/>
                                        <p:tgtEl>
                                          <p:spTgt spid="7">
                                            <p:txEl>
                                              <p:pRg st="6" end="6"/>
                                            </p:txEl>
                                          </p:spTgt>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Effect transition="in" filter="fade">
                                      <p:cBhvr>
                                        <p:cTn id="5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33212</TotalTime>
  <Words>3395</Words>
  <Application>Microsoft Office PowerPoint</Application>
  <PresentationFormat>Widescreen</PresentationFormat>
  <Paragraphs>510</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Aptos</vt:lpstr>
      <vt:lpstr>Aptos Display</vt:lpstr>
      <vt:lpstr>Arial</vt:lpstr>
      <vt:lpstr>Wingdings</vt:lpstr>
      <vt:lpstr>Office Theme</vt:lpstr>
      <vt:lpstr>10[C]hats</vt:lpstr>
      <vt:lpstr>You found your way to an AI session…</vt:lpstr>
      <vt:lpstr>My goals for our time together today</vt:lpstr>
      <vt:lpstr>“10[C]hats”</vt:lpstr>
      <vt:lpstr>Hats Off to Our Host &amp; America’s SBDC</vt:lpstr>
      <vt:lpstr>Background &amp; About Me</vt:lpstr>
      <vt:lpstr>The Principles Behind our AI Work</vt:lpstr>
      <vt:lpstr>SBDC AI Readiness Assessment </vt:lpstr>
      <vt:lpstr>AI Awareness &amp; Discovery Journey</vt:lpstr>
      <vt:lpstr>AI Awareness &amp; Discovery Journey</vt:lpstr>
      <vt:lpstr>Launching Point: AI Resource Lab</vt:lpstr>
      <vt:lpstr>AI Resource Lab | What Is It?</vt:lpstr>
      <vt:lpstr>AI Resource Lab | Beyond What You See Online </vt:lpstr>
      <vt:lpstr>AI Awareness &amp; Discovery Journey</vt:lpstr>
      <vt:lpstr>Exploring AI for Business | What Is It? </vt:lpstr>
      <vt:lpstr>Exploring AI for Business | What We Did</vt:lpstr>
      <vt:lpstr>Exploring AI for Business | Survey Questions</vt:lpstr>
      <vt:lpstr>Exploring AI for Business | Audience Data</vt:lpstr>
      <vt:lpstr>Exploring AI for Business | Feedback</vt:lpstr>
      <vt:lpstr>Exploring AI for Business | What We Learned</vt:lpstr>
      <vt:lpstr>Key Takeaway: What People Wanted More Of</vt:lpstr>
      <vt:lpstr>AI Awareness &amp; Discovery Journey</vt:lpstr>
      <vt:lpstr>As an entrepreneur, you wear a lot of hats…</vt:lpstr>
      <vt:lpstr>Welcome to 10 [C]hats</vt:lpstr>
      <vt:lpstr>AI Con | What We Did</vt:lpstr>
      <vt:lpstr>AI Con | Pre-Planning</vt:lpstr>
      <vt:lpstr>AI Con | Agenda</vt:lpstr>
      <vt:lpstr>AI Con | Play-By-Play</vt:lpstr>
      <vt:lpstr>AI Conference: Attendee Demographics</vt:lpstr>
      <vt:lpstr>AI Con | Industries Represented (all of them)</vt:lpstr>
      <vt:lpstr>AI Con | What We Learned</vt:lpstr>
      <vt:lpstr>AI Awareness &amp; Discovery Journey</vt:lpstr>
      <vt:lpstr>Custom AI Training | The Basics  </vt:lpstr>
      <vt:lpstr>Custom AI Training | What’s Included</vt:lpstr>
      <vt:lpstr>PowerPoint Presentation</vt:lpstr>
      <vt:lpstr>Closing Thoughts </vt:lpstr>
      <vt:lpstr>Check Out the APP | Survey and Handouts</vt:lpstr>
      <vt:lpstr>Ask. Share. Connect.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Carlstrom, Ian M</dc:creator>
  <cp:lastModifiedBy>Carlstrom, Ian M</cp:lastModifiedBy>
  <cp:revision>7</cp:revision>
  <cp:lastPrinted>2025-08-19T12:48:18Z</cp:lastPrinted>
  <dcterms:created xsi:type="dcterms:W3CDTF">2025-07-29T15:35:04Z</dcterms:created>
  <dcterms:modified xsi:type="dcterms:W3CDTF">2025-08-21T17:56:59Z</dcterms:modified>
</cp:coreProperties>
</file>