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4"/>
  </p:notesMasterIdLst>
  <p:sldIdLst>
    <p:sldId id="258" r:id="rId3"/>
    <p:sldId id="257" r:id="rId4"/>
    <p:sldId id="373" r:id="rId5"/>
    <p:sldId id="336" r:id="rId6"/>
    <p:sldId id="339" r:id="rId7"/>
    <p:sldId id="343" r:id="rId8"/>
    <p:sldId id="346" r:id="rId9"/>
    <p:sldId id="341" r:id="rId10"/>
    <p:sldId id="340" r:id="rId11"/>
    <p:sldId id="342" r:id="rId12"/>
    <p:sldId id="345" r:id="rId13"/>
    <p:sldId id="338" r:id="rId14"/>
    <p:sldId id="369" r:id="rId15"/>
    <p:sldId id="370" r:id="rId16"/>
    <p:sldId id="372" r:id="rId17"/>
    <p:sldId id="365" r:id="rId18"/>
    <p:sldId id="366" r:id="rId19"/>
    <p:sldId id="349" r:id="rId20"/>
    <p:sldId id="371" r:id="rId21"/>
    <p:sldId id="350" r:id="rId22"/>
    <p:sldId id="367" r:id="rId23"/>
    <p:sldId id="351" r:id="rId24"/>
    <p:sldId id="352" r:id="rId25"/>
    <p:sldId id="304" r:id="rId26"/>
    <p:sldId id="308" r:id="rId27"/>
    <p:sldId id="291" r:id="rId28"/>
    <p:sldId id="299" r:id="rId29"/>
    <p:sldId id="368" r:id="rId30"/>
    <p:sldId id="363" r:id="rId31"/>
    <p:sldId id="364" r:id="rId32"/>
    <p:sldId id="35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1E44"/>
    <a:srgbClr val="132D45"/>
    <a:srgbClr val="3D52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167" autoAdjust="0"/>
    <p:restoredTop sz="94660"/>
  </p:normalViewPr>
  <p:slideViewPr>
    <p:cSldViewPr snapToGrid="0">
      <p:cViewPr varScale="1">
        <p:scale>
          <a:sx n="78" d="100"/>
          <a:sy n="78" d="100"/>
        </p:scale>
        <p:origin x="91"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81BF7F-344E-438D-A7A5-5C5529391662}"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7A20A7D4-4636-46A6-BE0E-8F8DC395F051}">
      <dgm:prSet/>
      <dgm:spPr/>
      <dgm:t>
        <a:bodyPr/>
        <a:lstStyle/>
        <a:p>
          <a:r>
            <a:rPr lang="en-US" b="1"/>
            <a:t>Shortage of Childcare Slots</a:t>
          </a:r>
          <a:endParaRPr lang="en-US"/>
        </a:p>
      </dgm:t>
    </dgm:pt>
    <dgm:pt modelId="{F02AD9FA-9BF2-46AD-95B4-52746D1A81FA}" type="parTrans" cxnId="{84AC11FE-D286-44B4-BDEB-2F2625A3FCA4}">
      <dgm:prSet/>
      <dgm:spPr/>
      <dgm:t>
        <a:bodyPr/>
        <a:lstStyle/>
        <a:p>
          <a:endParaRPr lang="en-US"/>
        </a:p>
      </dgm:t>
    </dgm:pt>
    <dgm:pt modelId="{E37E7F4E-223D-4C51-8B66-94F05FF298B1}" type="sibTrans" cxnId="{84AC11FE-D286-44B4-BDEB-2F2625A3FCA4}">
      <dgm:prSet/>
      <dgm:spPr/>
      <dgm:t>
        <a:bodyPr/>
        <a:lstStyle/>
        <a:p>
          <a:endParaRPr lang="en-US"/>
        </a:p>
      </dgm:t>
    </dgm:pt>
    <dgm:pt modelId="{7831CE08-C9B3-48AC-925D-C0CACA129800}">
      <dgm:prSet/>
      <dgm:spPr/>
      <dgm:t>
        <a:bodyPr/>
        <a:lstStyle/>
        <a:p>
          <a:r>
            <a:rPr lang="en-US" b="1"/>
            <a:t>162,732</a:t>
          </a:r>
          <a:r>
            <a:rPr lang="en-US"/>
            <a:t> childcare spots vs. </a:t>
          </a:r>
          <a:r>
            <a:rPr lang="en-US" b="1"/>
            <a:t>265,100</a:t>
          </a:r>
          <a:r>
            <a:rPr lang="en-US"/>
            <a:t> children (ages 0-4)</a:t>
          </a:r>
        </a:p>
      </dgm:t>
    </dgm:pt>
    <dgm:pt modelId="{09686D32-05E0-4DA7-B779-C3AEF33C0635}" type="parTrans" cxnId="{6E63AFE4-72CC-41E0-8638-061167D2C520}">
      <dgm:prSet/>
      <dgm:spPr/>
      <dgm:t>
        <a:bodyPr/>
        <a:lstStyle/>
        <a:p>
          <a:endParaRPr lang="en-US"/>
        </a:p>
      </dgm:t>
    </dgm:pt>
    <dgm:pt modelId="{CF71341F-E20F-480E-A469-C12847276A05}" type="sibTrans" cxnId="{6E63AFE4-72CC-41E0-8638-061167D2C520}">
      <dgm:prSet/>
      <dgm:spPr/>
      <dgm:t>
        <a:bodyPr/>
        <a:lstStyle/>
        <a:p>
          <a:endParaRPr lang="en-US"/>
        </a:p>
      </dgm:t>
    </dgm:pt>
    <dgm:pt modelId="{A62E9B40-A39A-461D-90B2-272222C8E965}">
      <dgm:prSet/>
      <dgm:spPr/>
      <dgm:t>
        <a:bodyPr/>
        <a:lstStyle/>
        <a:p>
          <a:r>
            <a:rPr lang="en-US" b="1"/>
            <a:t>66%</a:t>
          </a:r>
          <a:r>
            <a:rPr lang="en-US"/>
            <a:t> of KY counties are </a:t>
          </a:r>
          <a:r>
            <a:rPr lang="en-US" b="1"/>
            <a:t>childcare deserts</a:t>
          </a:r>
          <a:r>
            <a:rPr lang="en-US"/>
            <a:t> (3+ children per slot)</a:t>
          </a:r>
        </a:p>
      </dgm:t>
    </dgm:pt>
    <dgm:pt modelId="{0C4BD4E7-AF39-494D-BDFF-BF53FA956BDA}" type="parTrans" cxnId="{978BC9E2-470B-45D7-98A9-BC46651CCD2A}">
      <dgm:prSet/>
      <dgm:spPr/>
      <dgm:t>
        <a:bodyPr/>
        <a:lstStyle/>
        <a:p>
          <a:endParaRPr lang="en-US"/>
        </a:p>
      </dgm:t>
    </dgm:pt>
    <dgm:pt modelId="{B175E249-CDAB-467C-97DD-356B6E9BB04E}" type="sibTrans" cxnId="{978BC9E2-470B-45D7-98A9-BC46651CCD2A}">
      <dgm:prSet/>
      <dgm:spPr/>
      <dgm:t>
        <a:bodyPr/>
        <a:lstStyle/>
        <a:p>
          <a:endParaRPr lang="en-US"/>
        </a:p>
      </dgm:t>
    </dgm:pt>
    <dgm:pt modelId="{30A0575E-4F80-4D68-A901-C48C663D4BA7}">
      <dgm:prSet/>
      <dgm:spPr/>
      <dgm:t>
        <a:bodyPr/>
        <a:lstStyle/>
        <a:p>
          <a:r>
            <a:rPr lang="en-US" b="1"/>
            <a:t>31%</a:t>
          </a:r>
          <a:r>
            <a:rPr lang="en-US"/>
            <a:t> of childcare needs are unmet (</a:t>
          </a:r>
          <a:r>
            <a:rPr lang="en-US" b="1"/>
            <a:t>61,000+</a:t>
          </a:r>
          <a:r>
            <a:rPr lang="en-US"/>
            <a:t> children lack care)</a:t>
          </a:r>
        </a:p>
      </dgm:t>
    </dgm:pt>
    <dgm:pt modelId="{CE3E0364-8C64-4610-B545-263681348389}" type="parTrans" cxnId="{5EF8071B-7C46-4A1D-A196-28207D000E94}">
      <dgm:prSet/>
      <dgm:spPr/>
      <dgm:t>
        <a:bodyPr/>
        <a:lstStyle/>
        <a:p>
          <a:endParaRPr lang="en-US"/>
        </a:p>
      </dgm:t>
    </dgm:pt>
    <dgm:pt modelId="{F2CC8D83-EBCC-4E26-8EDE-9279A81ECA5A}" type="sibTrans" cxnId="{5EF8071B-7C46-4A1D-A196-28207D000E94}">
      <dgm:prSet/>
      <dgm:spPr/>
      <dgm:t>
        <a:bodyPr/>
        <a:lstStyle/>
        <a:p>
          <a:endParaRPr lang="en-US"/>
        </a:p>
      </dgm:t>
    </dgm:pt>
    <dgm:pt modelId="{C00B8400-ACEF-4063-B4C7-2F86633A1A0B}">
      <dgm:prSet/>
      <dgm:spPr/>
      <dgm:t>
        <a:bodyPr/>
        <a:lstStyle/>
        <a:p>
          <a:r>
            <a:rPr lang="en-US" b="1"/>
            <a:t>Educational Impact</a:t>
          </a:r>
          <a:endParaRPr lang="en-US"/>
        </a:p>
      </dgm:t>
    </dgm:pt>
    <dgm:pt modelId="{874B7D93-CDC2-43F4-AB75-F398A90AE9F3}" type="parTrans" cxnId="{52100C1E-969A-4435-95F2-17A7A329A84C}">
      <dgm:prSet/>
      <dgm:spPr/>
      <dgm:t>
        <a:bodyPr/>
        <a:lstStyle/>
        <a:p>
          <a:endParaRPr lang="en-US"/>
        </a:p>
      </dgm:t>
    </dgm:pt>
    <dgm:pt modelId="{E951BB93-547B-4FD3-80C1-D3A26D0BD4EC}" type="sibTrans" cxnId="{52100C1E-969A-4435-95F2-17A7A329A84C}">
      <dgm:prSet/>
      <dgm:spPr/>
      <dgm:t>
        <a:bodyPr/>
        <a:lstStyle/>
        <a:p>
          <a:endParaRPr lang="en-US"/>
        </a:p>
      </dgm:t>
    </dgm:pt>
    <dgm:pt modelId="{0D2DD0DF-9E16-47FF-BF54-6B75C9FFBDB2}">
      <dgm:prSet/>
      <dgm:spPr/>
      <dgm:t>
        <a:bodyPr/>
        <a:lstStyle/>
        <a:p>
          <a:r>
            <a:rPr lang="en-US" b="1"/>
            <a:t>Kindergarten readiness</a:t>
          </a:r>
          <a:r>
            <a:rPr lang="en-US"/>
            <a:t> dropped to </a:t>
          </a:r>
          <a:r>
            <a:rPr lang="en-US" b="1"/>
            <a:t>48%</a:t>
          </a:r>
          <a:r>
            <a:rPr lang="en-US"/>
            <a:t> (3% decline from pre-pandemic)</a:t>
          </a:r>
        </a:p>
      </dgm:t>
    </dgm:pt>
    <dgm:pt modelId="{9082B544-40FD-4404-A092-C52BD03A2F84}" type="parTrans" cxnId="{CD4A00F1-B902-47DE-888C-130E8F8AF6C1}">
      <dgm:prSet/>
      <dgm:spPr/>
      <dgm:t>
        <a:bodyPr/>
        <a:lstStyle/>
        <a:p>
          <a:endParaRPr lang="en-US"/>
        </a:p>
      </dgm:t>
    </dgm:pt>
    <dgm:pt modelId="{AB21D34D-B844-4DC2-B9AA-06B45E2B7F87}" type="sibTrans" cxnId="{CD4A00F1-B902-47DE-888C-130E8F8AF6C1}">
      <dgm:prSet/>
      <dgm:spPr/>
      <dgm:t>
        <a:bodyPr/>
        <a:lstStyle/>
        <a:p>
          <a:endParaRPr lang="en-US"/>
        </a:p>
      </dgm:t>
    </dgm:pt>
    <dgm:pt modelId="{CC7E62E1-8C3D-41F1-A3AB-15D94A6A1B2A}">
      <dgm:prSet/>
      <dgm:spPr/>
      <dgm:t>
        <a:bodyPr/>
        <a:lstStyle/>
        <a:p>
          <a:r>
            <a:rPr lang="en-US" b="1"/>
            <a:t>Early learning gaps</a:t>
          </a:r>
          <a:r>
            <a:rPr lang="en-US"/>
            <a:t> affect long-term academic success</a:t>
          </a:r>
        </a:p>
      </dgm:t>
    </dgm:pt>
    <dgm:pt modelId="{382A9045-7ADD-4DFD-8094-78379C1FE245}" type="parTrans" cxnId="{04CFB190-0133-43EC-8316-398C351E003D}">
      <dgm:prSet/>
      <dgm:spPr/>
      <dgm:t>
        <a:bodyPr/>
        <a:lstStyle/>
        <a:p>
          <a:endParaRPr lang="en-US"/>
        </a:p>
      </dgm:t>
    </dgm:pt>
    <dgm:pt modelId="{368C290D-0B96-49DB-949F-A2FE7D970574}" type="sibTrans" cxnId="{04CFB190-0133-43EC-8316-398C351E003D}">
      <dgm:prSet/>
      <dgm:spPr/>
      <dgm:t>
        <a:bodyPr/>
        <a:lstStyle/>
        <a:p>
          <a:endParaRPr lang="en-US"/>
        </a:p>
      </dgm:t>
    </dgm:pt>
    <dgm:pt modelId="{8B26845E-302F-4927-AF23-042503B594DF}">
      <dgm:prSet/>
      <dgm:spPr/>
      <dgm:t>
        <a:bodyPr/>
        <a:lstStyle/>
        <a:p>
          <a:r>
            <a:rPr lang="en-US" b="1"/>
            <a:t>Lower school performance</a:t>
          </a:r>
          <a:r>
            <a:rPr lang="en-US"/>
            <a:t> linked to inadequate early childhood education</a:t>
          </a:r>
        </a:p>
      </dgm:t>
    </dgm:pt>
    <dgm:pt modelId="{1E5F8885-3D29-44AC-82B6-586CB412DC35}" type="parTrans" cxnId="{E80CDA77-68EE-405B-A2AC-3F8176F22C99}">
      <dgm:prSet/>
      <dgm:spPr/>
      <dgm:t>
        <a:bodyPr/>
        <a:lstStyle/>
        <a:p>
          <a:endParaRPr lang="en-US"/>
        </a:p>
      </dgm:t>
    </dgm:pt>
    <dgm:pt modelId="{918C85E7-0857-4182-BB62-AC6A88D8A493}" type="sibTrans" cxnId="{E80CDA77-68EE-405B-A2AC-3F8176F22C99}">
      <dgm:prSet/>
      <dgm:spPr/>
      <dgm:t>
        <a:bodyPr/>
        <a:lstStyle/>
        <a:p>
          <a:endParaRPr lang="en-US"/>
        </a:p>
      </dgm:t>
    </dgm:pt>
    <dgm:pt modelId="{4E233444-06CA-420B-B3DF-8E21193451F3}">
      <dgm:prSet/>
      <dgm:spPr/>
      <dgm:t>
        <a:bodyPr/>
        <a:lstStyle/>
        <a:p>
          <a:r>
            <a:rPr lang="en-US" b="1"/>
            <a:t>Economic Impact</a:t>
          </a:r>
          <a:endParaRPr lang="en-US"/>
        </a:p>
      </dgm:t>
    </dgm:pt>
    <dgm:pt modelId="{E2252D38-A5DC-4F7D-B240-4507AC6A7563}" type="parTrans" cxnId="{0BDF0569-F756-4240-96FD-D9AD8FF172D0}">
      <dgm:prSet/>
      <dgm:spPr/>
      <dgm:t>
        <a:bodyPr/>
        <a:lstStyle/>
        <a:p>
          <a:endParaRPr lang="en-US"/>
        </a:p>
      </dgm:t>
    </dgm:pt>
    <dgm:pt modelId="{C1A6F6D8-E0E9-4B04-B6BC-6C2106411B54}" type="sibTrans" cxnId="{0BDF0569-F756-4240-96FD-D9AD8FF172D0}">
      <dgm:prSet/>
      <dgm:spPr/>
      <dgm:t>
        <a:bodyPr/>
        <a:lstStyle/>
        <a:p>
          <a:endParaRPr lang="en-US"/>
        </a:p>
      </dgm:t>
    </dgm:pt>
    <dgm:pt modelId="{1AA40C57-6B5E-425D-B0CD-ED51D94F867F}">
      <dgm:prSet/>
      <dgm:spPr/>
      <dgm:t>
        <a:bodyPr/>
        <a:lstStyle/>
        <a:p>
          <a:r>
            <a:rPr lang="en-US"/>
            <a:t>Childcare shortages contribute to </a:t>
          </a:r>
          <a:r>
            <a:rPr lang="en-US" b="1"/>
            <a:t>$2.1 - $3.2 billion</a:t>
          </a:r>
          <a:r>
            <a:rPr lang="en-US"/>
            <a:t> in projected economic losses</a:t>
          </a:r>
        </a:p>
      </dgm:t>
    </dgm:pt>
    <dgm:pt modelId="{F22B9850-BF28-4101-ACF9-A8ADA9930072}" type="parTrans" cxnId="{912E3ABB-B117-4E9F-B41C-F991B848C8EC}">
      <dgm:prSet/>
      <dgm:spPr/>
      <dgm:t>
        <a:bodyPr/>
        <a:lstStyle/>
        <a:p>
          <a:endParaRPr lang="en-US"/>
        </a:p>
      </dgm:t>
    </dgm:pt>
    <dgm:pt modelId="{A222B3A5-CC6B-4ED7-9CDD-A2F4DFA20642}" type="sibTrans" cxnId="{912E3ABB-B117-4E9F-B41C-F991B848C8EC}">
      <dgm:prSet/>
      <dgm:spPr/>
      <dgm:t>
        <a:bodyPr/>
        <a:lstStyle/>
        <a:p>
          <a:endParaRPr lang="en-US"/>
        </a:p>
      </dgm:t>
    </dgm:pt>
    <dgm:pt modelId="{460C966C-3646-48C3-9B0A-838062517D94}">
      <dgm:prSet/>
      <dgm:spPr/>
      <dgm:t>
        <a:bodyPr/>
        <a:lstStyle/>
        <a:p>
          <a:r>
            <a:rPr lang="en-US" b="1"/>
            <a:t>Limited workforce participation</a:t>
          </a:r>
          <a:r>
            <a:rPr lang="en-US"/>
            <a:t> in Eastern KY, discouraging business investment</a:t>
          </a:r>
        </a:p>
      </dgm:t>
    </dgm:pt>
    <dgm:pt modelId="{8FD037AE-75A2-48EA-A696-785D001E526D}" type="parTrans" cxnId="{1C14A8F9-6A3C-42C7-A3ED-7FED742B445D}">
      <dgm:prSet/>
      <dgm:spPr/>
      <dgm:t>
        <a:bodyPr/>
        <a:lstStyle/>
        <a:p>
          <a:endParaRPr lang="en-US"/>
        </a:p>
      </dgm:t>
    </dgm:pt>
    <dgm:pt modelId="{FF251E2B-BC8A-4669-B373-5332F2686801}" type="sibTrans" cxnId="{1C14A8F9-6A3C-42C7-A3ED-7FED742B445D}">
      <dgm:prSet/>
      <dgm:spPr/>
      <dgm:t>
        <a:bodyPr/>
        <a:lstStyle/>
        <a:p>
          <a:endParaRPr lang="en-US"/>
        </a:p>
      </dgm:t>
    </dgm:pt>
    <dgm:pt modelId="{20D13C6F-DDA3-4D32-8E47-6737AAB29FB7}" type="pres">
      <dgm:prSet presAssocID="{E281BF7F-344E-438D-A7A5-5C5529391662}" presName="Name0" presStyleCnt="0">
        <dgm:presLayoutVars>
          <dgm:dir/>
          <dgm:animLvl val="lvl"/>
          <dgm:resizeHandles val="exact"/>
        </dgm:presLayoutVars>
      </dgm:prSet>
      <dgm:spPr/>
    </dgm:pt>
    <dgm:pt modelId="{ED819533-E354-4D80-BD0E-D9FA2F99BF2B}" type="pres">
      <dgm:prSet presAssocID="{7A20A7D4-4636-46A6-BE0E-8F8DC395F051}" presName="linNode" presStyleCnt="0"/>
      <dgm:spPr/>
    </dgm:pt>
    <dgm:pt modelId="{2E909607-1D8F-4F2B-A583-9B5D7121F683}" type="pres">
      <dgm:prSet presAssocID="{7A20A7D4-4636-46A6-BE0E-8F8DC395F051}" presName="parentText" presStyleLbl="node1" presStyleIdx="0" presStyleCnt="3">
        <dgm:presLayoutVars>
          <dgm:chMax val="1"/>
          <dgm:bulletEnabled val="1"/>
        </dgm:presLayoutVars>
      </dgm:prSet>
      <dgm:spPr/>
    </dgm:pt>
    <dgm:pt modelId="{8FC33D67-39DE-43EE-A9E8-13D13B9CAF71}" type="pres">
      <dgm:prSet presAssocID="{7A20A7D4-4636-46A6-BE0E-8F8DC395F051}" presName="descendantText" presStyleLbl="alignAccFollowNode1" presStyleIdx="0" presStyleCnt="3">
        <dgm:presLayoutVars>
          <dgm:bulletEnabled val="1"/>
        </dgm:presLayoutVars>
      </dgm:prSet>
      <dgm:spPr/>
    </dgm:pt>
    <dgm:pt modelId="{40F93EA8-1DD1-4EF4-A6BD-6DD02FF58E01}" type="pres">
      <dgm:prSet presAssocID="{E37E7F4E-223D-4C51-8B66-94F05FF298B1}" presName="sp" presStyleCnt="0"/>
      <dgm:spPr/>
    </dgm:pt>
    <dgm:pt modelId="{6D1EB898-F4B5-4BD1-B330-8E6FF9C58947}" type="pres">
      <dgm:prSet presAssocID="{C00B8400-ACEF-4063-B4C7-2F86633A1A0B}" presName="linNode" presStyleCnt="0"/>
      <dgm:spPr/>
    </dgm:pt>
    <dgm:pt modelId="{52C84B62-597B-4401-91F9-993E66784DF9}" type="pres">
      <dgm:prSet presAssocID="{C00B8400-ACEF-4063-B4C7-2F86633A1A0B}" presName="parentText" presStyleLbl="node1" presStyleIdx="1" presStyleCnt="3">
        <dgm:presLayoutVars>
          <dgm:chMax val="1"/>
          <dgm:bulletEnabled val="1"/>
        </dgm:presLayoutVars>
      </dgm:prSet>
      <dgm:spPr/>
    </dgm:pt>
    <dgm:pt modelId="{ACEF0EFC-1491-4A7A-B8BD-5459DFA3EEEA}" type="pres">
      <dgm:prSet presAssocID="{C00B8400-ACEF-4063-B4C7-2F86633A1A0B}" presName="descendantText" presStyleLbl="alignAccFollowNode1" presStyleIdx="1" presStyleCnt="3">
        <dgm:presLayoutVars>
          <dgm:bulletEnabled val="1"/>
        </dgm:presLayoutVars>
      </dgm:prSet>
      <dgm:spPr/>
    </dgm:pt>
    <dgm:pt modelId="{2CD90198-58DF-461C-B9B0-28E190AD1E71}" type="pres">
      <dgm:prSet presAssocID="{E951BB93-547B-4FD3-80C1-D3A26D0BD4EC}" presName="sp" presStyleCnt="0"/>
      <dgm:spPr/>
    </dgm:pt>
    <dgm:pt modelId="{CC6BBAD2-418F-435F-8DA3-6D3FBF634643}" type="pres">
      <dgm:prSet presAssocID="{4E233444-06CA-420B-B3DF-8E21193451F3}" presName="linNode" presStyleCnt="0"/>
      <dgm:spPr/>
    </dgm:pt>
    <dgm:pt modelId="{E79509AC-52CB-4F97-81C7-DA5900135008}" type="pres">
      <dgm:prSet presAssocID="{4E233444-06CA-420B-B3DF-8E21193451F3}" presName="parentText" presStyleLbl="node1" presStyleIdx="2" presStyleCnt="3">
        <dgm:presLayoutVars>
          <dgm:chMax val="1"/>
          <dgm:bulletEnabled val="1"/>
        </dgm:presLayoutVars>
      </dgm:prSet>
      <dgm:spPr/>
    </dgm:pt>
    <dgm:pt modelId="{308A5062-BCF0-48A5-B1BD-7F2A095645A5}" type="pres">
      <dgm:prSet presAssocID="{4E233444-06CA-420B-B3DF-8E21193451F3}" presName="descendantText" presStyleLbl="alignAccFollowNode1" presStyleIdx="2" presStyleCnt="3">
        <dgm:presLayoutVars>
          <dgm:bulletEnabled val="1"/>
        </dgm:presLayoutVars>
      </dgm:prSet>
      <dgm:spPr/>
    </dgm:pt>
  </dgm:ptLst>
  <dgm:cxnLst>
    <dgm:cxn modelId="{5EF8071B-7C46-4A1D-A196-28207D000E94}" srcId="{7A20A7D4-4636-46A6-BE0E-8F8DC395F051}" destId="{30A0575E-4F80-4D68-A901-C48C663D4BA7}" srcOrd="2" destOrd="0" parTransId="{CE3E0364-8C64-4610-B545-263681348389}" sibTransId="{F2CC8D83-EBCC-4E26-8EDE-9279A81ECA5A}"/>
    <dgm:cxn modelId="{52100C1E-969A-4435-95F2-17A7A329A84C}" srcId="{E281BF7F-344E-438D-A7A5-5C5529391662}" destId="{C00B8400-ACEF-4063-B4C7-2F86633A1A0B}" srcOrd="1" destOrd="0" parTransId="{874B7D93-CDC2-43F4-AB75-F398A90AE9F3}" sibTransId="{E951BB93-547B-4FD3-80C1-D3A26D0BD4EC}"/>
    <dgm:cxn modelId="{8AF2BA45-F819-49BB-BF10-7F9B08FDC24B}" type="presOf" srcId="{C00B8400-ACEF-4063-B4C7-2F86633A1A0B}" destId="{52C84B62-597B-4401-91F9-993E66784DF9}" srcOrd="0" destOrd="0" presId="urn:microsoft.com/office/officeart/2005/8/layout/vList5"/>
    <dgm:cxn modelId="{0BDF0569-F756-4240-96FD-D9AD8FF172D0}" srcId="{E281BF7F-344E-438D-A7A5-5C5529391662}" destId="{4E233444-06CA-420B-B3DF-8E21193451F3}" srcOrd="2" destOrd="0" parTransId="{E2252D38-A5DC-4F7D-B240-4507AC6A7563}" sibTransId="{C1A6F6D8-E0E9-4B04-B6BC-6C2106411B54}"/>
    <dgm:cxn modelId="{58B61D69-1138-4061-B452-858C449FA64C}" type="presOf" srcId="{1AA40C57-6B5E-425D-B0CD-ED51D94F867F}" destId="{308A5062-BCF0-48A5-B1BD-7F2A095645A5}" srcOrd="0" destOrd="0" presId="urn:microsoft.com/office/officeart/2005/8/layout/vList5"/>
    <dgm:cxn modelId="{25DEB14A-E60E-4002-84CA-018AB969B31B}" type="presOf" srcId="{CC7E62E1-8C3D-41F1-A3AB-15D94A6A1B2A}" destId="{ACEF0EFC-1491-4A7A-B8BD-5459DFA3EEEA}" srcOrd="0" destOrd="1" presId="urn:microsoft.com/office/officeart/2005/8/layout/vList5"/>
    <dgm:cxn modelId="{A8F3706C-6EF7-4754-9D31-14B6E50A301D}" type="presOf" srcId="{0D2DD0DF-9E16-47FF-BF54-6B75C9FFBDB2}" destId="{ACEF0EFC-1491-4A7A-B8BD-5459DFA3EEEA}" srcOrd="0" destOrd="0" presId="urn:microsoft.com/office/officeart/2005/8/layout/vList5"/>
    <dgm:cxn modelId="{758F8872-0516-44F4-B1AD-807FD06B058D}" type="presOf" srcId="{7831CE08-C9B3-48AC-925D-C0CACA129800}" destId="{8FC33D67-39DE-43EE-A9E8-13D13B9CAF71}" srcOrd="0" destOrd="0" presId="urn:microsoft.com/office/officeart/2005/8/layout/vList5"/>
    <dgm:cxn modelId="{E80CDA77-68EE-405B-A2AC-3F8176F22C99}" srcId="{C00B8400-ACEF-4063-B4C7-2F86633A1A0B}" destId="{8B26845E-302F-4927-AF23-042503B594DF}" srcOrd="2" destOrd="0" parTransId="{1E5F8885-3D29-44AC-82B6-586CB412DC35}" sibTransId="{918C85E7-0857-4182-BB62-AC6A88D8A493}"/>
    <dgm:cxn modelId="{3F17D088-CEFC-41C3-8E0A-16076A1C60A2}" type="presOf" srcId="{7A20A7D4-4636-46A6-BE0E-8F8DC395F051}" destId="{2E909607-1D8F-4F2B-A583-9B5D7121F683}" srcOrd="0" destOrd="0" presId="urn:microsoft.com/office/officeart/2005/8/layout/vList5"/>
    <dgm:cxn modelId="{04CFB190-0133-43EC-8316-398C351E003D}" srcId="{C00B8400-ACEF-4063-B4C7-2F86633A1A0B}" destId="{CC7E62E1-8C3D-41F1-A3AB-15D94A6A1B2A}" srcOrd="1" destOrd="0" parTransId="{382A9045-7ADD-4DFD-8094-78379C1FE245}" sibTransId="{368C290D-0B96-49DB-949F-A2FE7D970574}"/>
    <dgm:cxn modelId="{72F422A3-1A4C-43F0-8F61-81659295717D}" type="presOf" srcId="{E281BF7F-344E-438D-A7A5-5C5529391662}" destId="{20D13C6F-DDA3-4D32-8E47-6737AAB29FB7}" srcOrd="0" destOrd="0" presId="urn:microsoft.com/office/officeart/2005/8/layout/vList5"/>
    <dgm:cxn modelId="{912E3ABB-B117-4E9F-B41C-F991B848C8EC}" srcId="{4E233444-06CA-420B-B3DF-8E21193451F3}" destId="{1AA40C57-6B5E-425D-B0CD-ED51D94F867F}" srcOrd="0" destOrd="0" parTransId="{F22B9850-BF28-4101-ACF9-A8ADA9930072}" sibTransId="{A222B3A5-CC6B-4ED7-9CDD-A2F4DFA20642}"/>
    <dgm:cxn modelId="{70FCC4BE-480E-4E02-B71D-E78A03E3FB44}" type="presOf" srcId="{30A0575E-4F80-4D68-A901-C48C663D4BA7}" destId="{8FC33D67-39DE-43EE-A9E8-13D13B9CAF71}" srcOrd="0" destOrd="2" presId="urn:microsoft.com/office/officeart/2005/8/layout/vList5"/>
    <dgm:cxn modelId="{7166DFC1-7494-4B9D-8947-3A078D4FACF9}" type="presOf" srcId="{4E233444-06CA-420B-B3DF-8E21193451F3}" destId="{E79509AC-52CB-4F97-81C7-DA5900135008}" srcOrd="0" destOrd="0" presId="urn:microsoft.com/office/officeart/2005/8/layout/vList5"/>
    <dgm:cxn modelId="{A335C0C7-597F-4B11-86CF-03E4B34C2EC3}" type="presOf" srcId="{460C966C-3646-48C3-9B0A-838062517D94}" destId="{308A5062-BCF0-48A5-B1BD-7F2A095645A5}" srcOrd="0" destOrd="1" presId="urn:microsoft.com/office/officeart/2005/8/layout/vList5"/>
    <dgm:cxn modelId="{978BC9E2-470B-45D7-98A9-BC46651CCD2A}" srcId="{7A20A7D4-4636-46A6-BE0E-8F8DC395F051}" destId="{A62E9B40-A39A-461D-90B2-272222C8E965}" srcOrd="1" destOrd="0" parTransId="{0C4BD4E7-AF39-494D-BDFF-BF53FA956BDA}" sibTransId="{B175E249-CDAB-467C-97DD-356B6E9BB04E}"/>
    <dgm:cxn modelId="{6E63AFE4-72CC-41E0-8638-061167D2C520}" srcId="{7A20A7D4-4636-46A6-BE0E-8F8DC395F051}" destId="{7831CE08-C9B3-48AC-925D-C0CACA129800}" srcOrd="0" destOrd="0" parTransId="{09686D32-05E0-4DA7-B779-C3AEF33C0635}" sibTransId="{CF71341F-E20F-480E-A469-C12847276A05}"/>
    <dgm:cxn modelId="{E3A0DBEE-C3A2-441D-924C-7676EBD1B7A6}" type="presOf" srcId="{A62E9B40-A39A-461D-90B2-272222C8E965}" destId="{8FC33D67-39DE-43EE-A9E8-13D13B9CAF71}" srcOrd="0" destOrd="1" presId="urn:microsoft.com/office/officeart/2005/8/layout/vList5"/>
    <dgm:cxn modelId="{CD4A00F1-B902-47DE-888C-130E8F8AF6C1}" srcId="{C00B8400-ACEF-4063-B4C7-2F86633A1A0B}" destId="{0D2DD0DF-9E16-47FF-BF54-6B75C9FFBDB2}" srcOrd="0" destOrd="0" parTransId="{9082B544-40FD-4404-A092-C52BD03A2F84}" sibTransId="{AB21D34D-B844-4DC2-B9AA-06B45E2B7F87}"/>
    <dgm:cxn modelId="{BEB7EBF8-2975-45D0-8B1B-06FF57F36BEE}" type="presOf" srcId="{8B26845E-302F-4927-AF23-042503B594DF}" destId="{ACEF0EFC-1491-4A7A-B8BD-5459DFA3EEEA}" srcOrd="0" destOrd="2" presId="urn:microsoft.com/office/officeart/2005/8/layout/vList5"/>
    <dgm:cxn modelId="{1C14A8F9-6A3C-42C7-A3ED-7FED742B445D}" srcId="{4E233444-06CA-420B-B3DF-8E21193451F3}" destId="{460C966C-3646-48C3-9B0A-838062517D94}" srcOrd="1" destOrd="0" parTransId="{8FD037AE-75A2-48EA-A696-785D001E526D}" sibTransId="{FF251E2B-BC8A-4669-B373-5332F2686801}"/>
    <dgm:cxn modelId="{84AC11FE-D286-44B4-BDEB-2F2625A3FCA4}" srcId="{E281BF7F-344E-438D-A7A5-5C5529391662}" destId="{7A20A7D4-4636-46A6-BE0E-8F8DC395F051}" srcOrd="0" destOrd="0" parTransId="{F02AD9FA-9BF2-46AD-95B4-52746D1A81FA}" sibTransId="{E37E7F4E-223D-4C51-8B66-94F05FF298B1}"/>
    <dgm:cxn modelId="{0E40F431-535A-4E9C-9308-833792BC1EE2}" type="presParOf" srcId="{20D13C6F-DDA3-4D32-8E47-6737AAB29FB7}" destId="{ED819533-E354-4D80-BD0E-D9FA2F99BF2B}" srcOrd="0" destOrd="0" presId="urn:microsoft.com/office/officeart/2005/8/layout/vList5"/>
    <dgm:cxn modelId="{3FD33B6C-D1D9-4A8D-89FC-C00C96B53523}" type="presParOf" srcId="{ED819533-E354-4D80-BD0E-D9FA2F99BF2B}" destId="{2E909607-1D8F-4F2B-A583-9B5D7121F683}" srcOrd="0" destOrd="0" presId="urn:microsoft.com/office/officeart/2005/8/layout/vList5"/>
    <dgm:cxn modelId="{CB214DFF-0B37-4BF5-9712-56D1D441375C}" type="presParOf" srcId="{ED819533-E354-4D80-BD0E-D9FA2F99BF2B}" destId="{8FC33D67-39DE-43EE-A9E8-13D13B9CAF71}" srcOrd="1" destOrd="0" presId="urn:microsoft.com/office/officeart/2005/8/layout/vList5"/>
    <dgm:cxn modelId="{C1665E19-A425-440A-A7CB-6E8F1092CB35}" type="presParOf" srcId="{20D13C6F-DDA3-4D32-8E47-6737AAB29FB7}" destId="{40F93EA8-1DD1-4EF4-A6BD-6DD02FF58E01}" srcOrd="1" destOrd="0" presId="urn:microsoft.com/office/officeart/2005/8/layout/vList5"/>
    <dgm:cxn modelId="{D5F9DF9B-B6C3-457D-8EA6-09B36A45FFCA}" type="presParOf" srcId="{20D13C6F-DDA3-4D32-8E47-6737AAB29FB7}" destId="{6D1EB898-F4B5-4BD1-B330-8E6FF9C58947}" srcOrd="2" destOrd="0" presId="urn:microsoft.com/office/officeart/2005/8/layout/vList5"/>
    <dgm:cxn modelId="{3D835556-3A82-4AB7-B4E2-70565B740396}" type="presParOf" srcId="{6D1EB898-F4B5-4BD1-B330-8E6FF9C58947}" destId="{52C84B62-597B-4401-91F9-993E66784DF9}" srcOrd="0" destOrd="0" presId="urn:microsoft.com/office/officeart/2005/8/layout/vList5"/>
    <dgm:cxn modelId="{36DBAAF1-838C-432A-9A83-CD5E7B4F9D06}" type="presParOf" srcId="{6D1EB898-F4B5-4BD1-B330-8E6FF9C58947}" destId="{ACEF0EFC-1491-4A7A-B8BD-5459DFA3EEEA}" srcOrd="1" destOrd="0" presId="urn:microsoft.com/office/officeart/2005/8/layout/vList5"/>
    <dgm:cxn modelId="{79BDD1D0-FA4B-43B9-8D5C-0603C3A21B26}" type="presParOf" srcId="{20D13C6F-DDA3-4D32-8E47-6737AAB29FB7}" destId="{2CD90198-58DF-461C-B9B0-28E190AD1E71}" srcOrd="3" destOrd="0" presId="urn:microsoft.com/office/officeart/2005/8/layout/vList5"/>
    <dgm:cxn modelId="{2BF262BE-69EB-4685-9B47-DC956427282D}" type="presParOf" srcId="{20D13C6F-DDA3-4D32-8E47-6737AAB29FB7}" destId="{CC6BBAD2-418F-435F-8DA3-6D3FBF634643}" srcOrd="4" destOrd="0" presId="urn:microsoft.com/office/officeart/2005/8/layout/vList5"/>
    <dgm:cxn modelId="{4E1E4B2A-CF8A-4666-BC5F-AC7F1E3AA729}" type="presParOf" srcId="{CC6BBAD2-418F-435F-8DA3-6D3FBF634643}" destId="{E79509AC-52CB-4F97-81C7-DA5900135008}" srcOrd="0" destOrd="0" presId="urn:microsoft.com/office/officeart/2005/8/layout/vList5"/>
    <dgm:cxn modelId="{CDAA7994-660B-4FC2-83D9-9636F85DD6A5}" type="presParOf" srcId="{CC6BBAD2-418F-435F-8DA3-6D3FBF634643}" destId="{308A5062-BCF0-48A5-B1BD-7F2A095645A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76CBCC-B3B7-4D50-A35B-DE18B3682931}"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3F9E2174-879D-404A-B024-90BAC789804C}">
      <dgm:prSet custT="1"/>
      <dgm:spPr/>
      <dgm:t>
        <a:bodyPr/>
        <a:lstStyle/>
        <a:p>
          <a:r>
            <a:rPr lang="en-US" sz="2000" b="1" dirty="0">
              <a:latin typeface="Berthold Akzidenz Grotesk Super"/>
            </a:rPr>
            <a:t>Child Care Aware of Kentucky</a:t>
          </a:r>
        </a:p>
      </dgm:t>
    </dgm:pt>
    <dgm:pt modelId="{EA2C6408-DB7E-420A-BE7F-711B69D14B86}" type="parTrans" cxnId="{643FD039-6E74-4252-B4F0-9E1159936816}">
      <dgm:prSet/>
      <dgm:spPr/>
      <dgm:t>
        <a:bodyPr/>
        <a:lstStyle/>
        <a:p>
          <a:endParaRPr lang="en-US"/>
        </a:p>
      </dgm:t>
    </dgm:pt>
    <dgm:pt modelId="{570FA1C5-1ACB-46AE-A8BE-7BC025526010}" type="sibTrans" cxnId="{643FD039-6E74-4252-B4F0-9E1159936816}">
      <dgm:prSet/>
      <dgm:spPr/>
      <dgm:t>
        <a:bodyPr/>
        <a:lstStyle/>
        <a:p>
          <a:endParaRPr lang="en-US"/>
        </a:p>
      </dgm:t>
    </dgm:pt>
    <dgm:pt modelId="{EA6A570A-2C54-4BB0-A789-1410F1586F10}">
      <dgm:prSet custT="1"/>
      <dgm:spPr/>
      <dgm:t>
        <a:bodyPr/>
        <a:lstStyle/>
        <a:p>
          <a:r>
            <a:rPr lang="en-US" sz="2000" b="1" dirty="0">
              <a:latin typeface="Berthold Akzidenz Grotesk Super"/>
            </a:rPr>
            <a:t>Family Child Care Network of Kentucky</a:t>
          </a:r>
        </a:p>
      </dgm:t>
    </dgm:pt>
    <dgm:pt modelId="{7FB14AF9-B2EC-47B1-9BD7-D073E54445BE}" type="parTrans" cxnId="{7BA0616E-818A-4D2E-81C8-C445C96363A5}">
      <dgm:prSet/>
      <dgm:spPr/>
      <dgm:t>
        <a:bodyPr/>
        <a:lstStyle/>
        <a:p>
          <a:endParaRPr lang="en-US"/>
        </a:p>
      </dgm:t>
    </dgm:pt>
    <dgm:pt modelId="{7CEF5C16-7F03-4A43-AF82-E7AAF04CD8BD}" type="sibTrans" cxnId="{7BA0616E-818A-4D2E-81C8-C445C96363A5}">
      <dgm:prSet/>
      <dgm:spPr/>
      <dgm:t>
        <a:bodyPr/>
        <a:lstStyle/>
        <a:p>
          <a:endParaRPr lang="en-US"/>
        </a:p>
      </dgm:t>
    </dgm:pt>
    <dgm:pt modelId="{5FD6E85C-D6A5-498A-B094-4A2F7B4DC945}">
      <dgm:prSet custT="1"/>
      <dgm:spPr/>
      <dgm:t>
        <a:bodyPr/>
        <a:lstStyle/>
        <a:p>
          <a:r>
            <a:rPr lang="en-US" sz="2000" b="1" dirty="0">
              <a:latin typeface="Berthold Akzidenz Grotesk Super"/>
            </a:rPr>
            <a:t>Kentucky Youth Advocates</a:t>
          </a:r>
        </a:p>
      </dgm:t>
    </dgm:pt>
    <dgm:pt modelId="{5A8A0995-5D52-43E5-B0BE-C69663512DC1}" type="parTrans" cxnId="{B87CF708-27F9-4B29-9354-FA1AAF8E8EFD}">
      <dgm:prSet/>
      <dgm:spPr/>
      <dgm:t>
        <a:bodyPr/>
        <a:lstStyle/>
        <a:p>
          <a:endParaRPr lang="en-US"/>
        </a:p>
      </dgm:t>
    </dgm:pt>
    <dgm:pt modelId="{DA8FF4D7-A146-4719-9A55-9240EEBB713F}" type="sibTrans" cxnId="{B87CF708-27F9-4B29-9354-FA1AAF8E8EFD}">
      <dgm:prSet/>
      <dgm:spPr/>
      <dgm:t>
        <a:bodyPr/>
        <a:lstStyle/>
        <a:p>
          <a:endParaRPr lang="en-US"/>
        </a:p>
      </dgm:t>
    </dgm:pt>
    <dgm:pt modelId="{B42B2FBC-D2D3-464D-9330-FBE81136CA21}">
      <dgm:prSet custT="1"/>
      <dgm:spPr/>
      <dgm:t>
        <a:bodyPr/>
        <a:lstStyle/>
        <a:p>
          <a:r>
            <a:rPr lang="en-US" sz="2000" b="1" dirty="0">
              <a:latin typeface="Berthold Akzidenz Grotesk Super"/>
            </a:rPr>
            <a:t>Prichard Committee for Academic Excellence</a:t>
          </a:r>
        </a:p>
      </dgm:t>
    </dgm:pt>
    <dgm:pt modelId="{9E13A182-67C9-4AF3-A548-522C6ADEB3F2}" type="parTrans" cxnId="{1FCA9279-2E03-486E-A0B4-4EE19B21B821}">
      <dgm:prSet/>
      <dgm:spPr/>
      <dgm:t>
        <a:bodyPr/>
        <a:lstStyle/>
        <a:p>
          <a:endParaRPr lang="en-US"/>
        </a:p>
      </dgm:t>
    </dgm:pt>
    <dgm:pt modelId="{F728A5BD-9EF8-4753-BF17-FE7499C40846}" type="sibTrans" cxnId="{1FCA9279-2E03-486E-A0B4-4EE19B21B821}">
      <dgm:prSet/>
      <dgm:spPr/>
      <dgm:t>
        <a:bodyPr/>
        <a:lstStyle/>
        <a:p>
          <a:endParaRPr lang="en-US"/>
        </a:p>
      </dgm:t>
    </dgm:pt>
    <dgm:pt modelId="{C512A132-D902-4482-BE88-3011A1CBBE30}">
      <dgm:prSet custT="1"/>
      <dgm:spPr/>
      <dgm:t>
        <a:bodyPr/>
        <a:lstStyle/>
        <a:p>
          <a:r>
            <a:rPr lang="en-US" sz="2000" b="1" dirty="0">
              <a:latin typeface="Berthold Akzidenz Grotesk Super" panose="020B0900000000000000"/>
            </a:rPr>
            <a:t>Kentucky Cabinet for Health and Family Services</a:t>
          </a:r>
        </a:p>
      </dgm:t>
    </dgm:pt>
    <dgm:pt modelId="{35B1162A-7A02-43FC-8BCC-6019E4D28D38}" type="parTrans" cxnId="{0AAE959D-3DEA-41C2-B802-2315C89E82E4}">
      <dgm:prSet/>
      <dgm:spPr/>
      <dgm:t>
        <a:bodyPr/>
        <a:lstStyle/>
        <a:p>
          <a:endParaRPr lang="en-US"/>
        </a:p>
      </dgm:t>
    </dgm:pt>
    <dgm:pt modelId="{8F8FFD03-C3CE-4013-BE12-962CAA98905E}" type="sibTrans" cxnId="{0AAE959D-3DEA-41C2-B802-2315C89E82E4}">
      <dgm:prSet/>
      <dgm:spPr/>
      <dgm:t>
        <a:bodyPr/>
        <a:lstStyle/>
        <a:p>
          <a:endParaRPr lang="en-US"/>
        </a:p>
      </dgm:t>
    </dgm:pt>
    <dgm:pt modelId="{D6F91FF5-CCE8-4794-9A95-2F98ACB214FA}">
      <dgm:prSet custT="1"/>
      <dgm:spPr/>
      <dgm:t>
        <a:bodyPr/>
        <a:lstStyle/>
        <a:p>
          <a:r>
            <a:rPr lang="en-US" sz="2000" b="1" dirty="0">
              <a:latin typeface="Berthold Akzidenz Grotesk Super" panose="020B0900000000000000"/>
            </a:rPr>
            <a:t>Truist</a:t>
          </a:r>
        </a:p>
      </dgm:t>
    </dgm:pt>
    <dgm:pt modelId="{AE4CE72F-0F8E-4902-9752-F8729F767377}" type="parTrans" cxnId="{8C46F9D1-BFF9-4433-A6C1-C78DE2F4FAB4}">
      <dgm:prSet/>
      <dgm:spPr/>
      <dgm:t>
        <a:bodyPr/>
        <a:lstStyle/>
        <a:p>
          <a:endParaRPr lang="en-US"/>
        </a:p>
      </dgm:t>
    </dgm:pt>
    <dgm:pt modelId="{BE0B1676-46F2-4ADB-A8B0-C7EB143E1859}" type="sibTrans" cxnId="{8C46F9D1-BFF9-4433-A6C1-C78DE2F4FAB4}">
      <dgm:prSet/>
      <dgm:spPr/>
      <dgm:t>
        <a:bodyPr/>
        <a:lstStyle/>
        <a:p>
          <a:endParaRPr lang="en-US"/>
        </a:p>
      </dgm:t>
    </dgm:pt>
    <dgm:pt modelId="{2DAF42D2-214C-4423-9B52-A4DE569EC26A}">
      <dgm:prSet custT="1"/>
      <dgm:spPr/>
      <dgm:t>
        <a:bodyPr/>
        <a:lstStyle/>
        <a:p>
          <a:r>
            <a:rPr lang="en-US" sz="1600" b="1" dirty="0">
              <a:latin typeface="Berthold Akzidenz Grotesk Super" panose="020B0900000000000000"/>
            </a:rPr>
            <a:t>Division of Childcare, Early Childcare Education – Training Resource Information System</a:t>
          </a:r>
        </a:p>
      </dgm:t>
    </dgm:pt>
    <dgm:pt modelId="{1C437A7E-A8CA-4787-8859-70513A5705A8}" type="parTrans" cxnId="{8F4A6953-AF4A-4107-8EDA-C0FCD7BAA3FC}">
      <dgm:prSet/>
      <dgm:spPr/>
      <dgm:t>
        <a:bodyPr/>
        <a:lstStyle/>
        <a:p>
          <a:endParaRPr lang="en-US"/>
        </a:p>
      </dgm:t>
    </dgm:pt>
    <dgm:pt modelId="{9E72491E-A6EF-4255-B860-6BC056ACEA15}" type="sibTrans" cxnId="{8F4A6953-AF4A-4107-8EDA-C0FCD7BAA3FC}">
      <dgm:prSet/>
      <dgm:spPr/>
      <dgm:t>
        <a:bodyPr/>
        <a:lstStyle/>
        <a:p>
          <a:endParaRPr lang="en-US"/>
        </a:p>
      </dgm:t>
    </dgm:pt>
    <dgm:pt modelId="{E79AAA45-F9C8-450C-9459-3454DA6FA1FC}">
      <dgm:prSet custT="1"/>
      <dgm:spPr/>
      <dgm:t>
        <a:bodyPr/>
        <a:lstStyle/>
        <a:p>
          <a:r>
            <a:rPr lang="en-US" sz="2000" b="1" dirty="0">
              <a:latin typeface="Berthold Akzidenz Grotesk Super" panose="020B0900000000000000"/>
            </a:rPr>
            <a:t>Appalachian Cradle to Career Partnership</a:t>
          </a:r>
        </a:p>
      </dgm:t>
    </dgm:pt>
    <dgm:pt modelId="{AC769FAB-A44C-419A-A6FA-5248E99C16C5}" type="parTrans" cxnId="{6F847F6D-C261-41CC-87A4-1B606359A7B5}">
      <dgm:prSet/>
      <dgm:spPr/>
      <dgm:t>
        <a:bodyPr/>
        <a:lstStyle/>
        <a:p>
          <a:endParaRPr lang="en-US"/>
        </a:p>
      </dgm:t>
    </dgm:pt>
    <dgm:pt modelId="{6CBAC107-3FF0-44E1-813E-257C1A427569}" type="sibTrans" cxnId="{6F847F6D-C261-41CC-87A4-1B606359A7B5}">
      <dgm:prSet/>
      <dgm:spPr/>
      <dgm:t>
        <a:bodyPr/>
        <a:lstStyle/>
        <a:p>
          <a:endParaRPr lang="en-US"/>
        </a:p>
      </dgm:t>
    </dgm:pt>
    <dgm:pt modelId="{1F1EAE42-C72F-416C-BBEE-D7011C47E6AB}">
      <dgm:prSet custT="1"/>
      <dgm:spPr/>
      <dgm:t>
        <a:bodyPr/>
        <a:lstStyle/>
        <a:p>
          <a:r>
            <a:rPr lang="en-US" sz="1800" b="1" dirty="0">
              <a:latin typeface="Berthold Akzidenz Grotesk Super" panose="020B0900000000000000"/>
            </a:rPr>
            <a:t>Cumberland Region Community Early Childhood Council: </a:t>
          </a:r>
        </a:p>
      </dgm:t>
    </dgm:pt>
    <dgm:pt modelId="{A4B96412-781F-495F-9506-7F2F5B5F0CDB}" type="parTrans" cxnId="{87502742-CB08-48DB-8173-BD62479D8717}">
      <dgm:prSet/>
      <dgm:spPr/>
      <dgm:t>
        <a:bodyPr/>
        <a:lstStyle/>
        <a:p>
          <a:endParaRPr lang="en-US"/>
        </a:p>
      </dgm:t>
    </dgm:pt>
    <dgm:pt modelId="{5E85976F-E3BF-4262-881C-F13E1AC058D1}" type="sibTrans" cxnId="{87502742-CB08-48DB-8173-BD62479D8717}">
      <dgm:prSet/>
      <dgm:spPr/>
      <dgm:t>
        <a:bodyPr/>
        <a:lstStyle/>
        <a:p>
          <a:endParaRPr lang="en-US"/>
        </a:p>
      </dgm:t>
    </dgm:pt>
    <dgm:pt modelId="{406C030B-8706-4C0F-A99F-B5B9A30B8DB7}">
      <dgm:prSet custT="1"/>
      <dgm:spPr/>
      <dgm:t>
        <a:bodyPr/>
        <a:lstStyle/>
        <a:p>
          <a:r>
            <a:rPr lang="en-US" sz="2000" b="1" dirty="0">
              <a:latin typeface="Berthold Akzidenz Grotesk Super" panose="020B0900000000000000"/>
            </a:rPr>
            <a:t>Appalachian Cradle to Career Partnership</a:t>
          </a:r>
        </a:p>
      </dgm:t>
    </dgm:pt>
    <dgm:pt modelId="{AF9581DB-D4DB-4CEE-9813-763DABDE58AA}" type="parTrans" cxnId="{1A503A66-4FC8-4351-B588-46C465F283F4}">
      <dgm:prSet/>
      <dgm:spPr/>
      <dgm:t>
        <a:bodyPr/>
        <a:lstStyle/>
        <a:p>
          <a:endParaRPr lang="en-US"/>
        </a:p>
      </dgm:t>
    </dgm:pt>
    <dgm:pt modelId="{94AD5A58-55C9-4843-97C4-A9A9126BAA4E}" type="sibTrans" cxnId="{1A503A66-4FC8-4351-B588-46C465F283F4}">
      <dgm:prSet/>
      <dgm:spPr/>
      <dgm:t>
        <a:bodyPr/>
        <a:lstStyle/>
        <a:p>
          <a:endParaRPr lang="en-US"/>
        </a:p>
      </dgm:t>
    </dgm:pt>
    <dgm:pt modelId="{2F92ED72-CFF1-4E04-B6FA-0B2B2C09751F}" type="pres">
      <dgm:prSet presAssocID="{0976CBCC-B3B7-4D50-A35B-DE18B3682931}" presName="diagram" presStyleCnt="0">
        <dgm:presLayoutVars>
          <dgm:dir/>
          <dgm:resizeHandles val="exact"/>
        </dgm:presLayoutVars>
      </dgm:prSet>
      <dgm:spPr/>
    </dgm:pt>
    <dgm:pt modelId="{EC9EC7BD-3359-43EE-9531-846222B9AEB5}" type="pres">
      <dgm:prSet presAssocID="{3F9E2174-879D-404A-B024-90BAC789804C}" presName="node" presStyleLbl="node1" presStyleIdx="0" presStyleCnt="10">
        <dgm:presLayoutVars>
          <dgm:bulletEnabled val="1"/>
        </dgm:presLayoutVars>
      </dgm:prSet>
      <dgm:spPr/>
    </dgm:pt>
    <dgm:pt modelId="{2106344F-E602-4976-80E8-689A14225B1E}" type="pres">
      <dgm:prSet presAssocID="{570FA1C5-1ACB-46AE-A8BE-7BC025526010}" presName="sibTrans" presStyleCnt="0"/>
      <dgm:spPr/>
    </dgm:pt>
    <dgm:pt modelId="{0EC519D6-094A-4092-8146-7ACC75BA4AC2}" type="pres">
      <dgm:prSet presAssocID="{EA6A570A-2C54-4BB0-A789-1410F1586F10}" presName="node" presStyleLbl="node1" presStyleIdx="1" presStyleCnt="10">
        <dgm:presLayoutVars>
          <dgm:bulletEnabled val="1"/>
        </dgm:presLayoutVars>
      </dgm:prSet>
      <dgm:spPr/>
    </dgm:pt>
    <dgm:pt modelId="{D6228C02-77DD-466C-BEB4-A5071F801850}" type="pres">
      <dgm:prSet presAssocID="{7CEF5C16-7F03-4A43-AF82-E7AAF04CD8BD}" presName="sibTrans" presStyleCnt="0"/>
      <dgm:spPr/>
    </dgm:pt>
    <dgm:pt modelId="{267EDF97-4274-4980-8298-A69FFD39186D}" type="pres">
      <dgm:prSet presAssocID="{5FD6E85C-D6A5-498A-B094-4A2F7B4DC945}" presName="node" presStyleLbl="node1" presStyleIdx="2" presStyleCnt="10">
        <dgm:presLayoutVars>
          <dgm:bulletEnabled val="1"/>
        </dgm:presLayoutVars>
      </dgm:prSet>
      <dgm:spPr/>
    </dgm:pt>
    <dgm:pt modelId="{51D3E64B-4BE0-4C7B-96C5-1D8D554E1796}" type="pres">
      <dgm:prSet presAssocID="{DA8FF4D7-A146-4719-9A55-9240EEBB713F}" presName="sibTrans" presStyleCnt="0"/>
      <dgm:spPr/>
    </dgm:pt>
    <dgm:pt modelId="{FAC3D768-718C-4FF8-BE0E-B55DB11D8D3D}" type="pres">
      <dgm:prSet presAssocID="{B42B2FBC-D2D3-464D-9330-FBE81136CA21}" presName="node" presStyleLbl="node1" presStyleIdx="3" presStyleCnt="10">
        <dgm:presLayoutVars>
          <dgm:bulletEnabled val="1"/>
        </dgm:presLayoutVars>
      </dgm:prSet>
      <dgm:spPr/>
    </dgm:pt>
    <dgm:pt modelId="{B08C9F8D-B51E-4627-A39A-0E6D42D344A7}" type="pres">
      <dgm:prSet presAssocID="{F728A5BD-9EF8-4753-BF17-FE7499C40846}" presName="sibTrans" presStyleCnt="0"/>
      <dgm:spPr/>
    </dgm:pt>
    <dgm:pt modelId="{FBD162FC-73E3-447A-A650-65DAE535F4A8}" type="pres">
      <dgm:prSet presAssocID="{C512A132-D902-4482-BE88-3011A1CBBE30}" presName="node" presStyleLbl="node1" presStyleIdx="4" presStyleCnt="10">
        <dgm:presLayoutVars>
          <dgm:bulletEnabled val="1"/>
        </dgm:presLayoutVars>
      </dgm:prSet>
      <dgm:spPr/>
    </dgm:pt>
    <dgm:pt modelId="{013E04C0-0022-4590-8FC5-669255D0FF41}" type="pres">
      <dgm:prSet presAssocID="{8F8FFD03-C3CE-4013-BE12-962CAA98905E}" presName="sibTrans" presStyleCnt="0"/>
      <dgm:spPr/>
    </dgm:pt>
    <dgm:pt modelId="{3D83FA4A-0663-4A16-BB2A-6B5A36649C78}" type="pres">
      <dgm:prSet presAssocID="{D6F91FF5-CCE8-4794-9A95-2F98ACB214FA}" presName="node" presStyleLbl="node1" presStyleIdx="5" presStyleCnt="10">
        <dgm:presLayoutVars>
          <dgm:bulletEnabled val="1"/>
        </dgm:presLayoutVars>
      </dgm:prSet>
      <dgm:spPr/>
    </dgm:pt>
    <dgm:pt modelId="{6F0B07AB-6F84-450A-A09E-E245CABDB1B3}" type="pres">
      <dgm:prSet presAssocID="{BE0B1676-46F2-4ADB-A8B0-C7EB143E1859}" presName="sibTrans" presStyleCnt="0"/>
      <dgm:spPr/>
    </dgm:pt>
    <dgm:pt modelId="{E01F1EAA-3E32-4973-97DA-48F423B1375D}" type="pres">
      <dgm:prSet presAssocID="{2DAF42D2-214C-4423-9B52-A4DE569EC26A}" presName="node" presStyleLbl="node1" presStyleIdx="6" presStyleCnt="10">
        <dgm:presLayoutVars>
          <dgm:bulletEnabled val="1"/>
        </dgm:presLayoutVars>
      </dgm:prSet>
      <dgm:spPr/>
    </dgm:pt>
    <dgm:pt modelId="{F5F9A37D-AC1E-4407-BA19-5C84348038BF}" type="pres">
      <dgm:prSet presAssocID="{9E72491E-A6EF-4255-B860-6BC056ACEA15}" presName="sibTrans" presStyleCnt="0"/>
      <dgm:spPr/>
    </dgm:pt>
    <dgm:pt modelId="{F5696F07-3051-448F-B973-E052F540E2E3}" type="pres">
      <dgm:prSet presAssocID="{E79AAA45-F9C8-450C-9459-3454DA6FA1FC}" presName="node" presStyleLbl="node1" presStyleIdx="7" presStyleCnt="10">
        <dgm:presLayoutVars>
          <dgm:bulletEnabled val="1"/>
        </dgm:presLayoutVars>
      </dgm:prSet>
      <dgm:spPr/>
    </dgm:pt>
    <dgm:pt modelId="{AB39451B-FC45-44A1-A00B-8CE64473F89A}" type="pres">
      <dgm:prSet presAssocID="{6CBAC107-3FF0-44E1-813E-257C1A427569}" presName="sibTrans" presStyleCnt="0"/>
      <dgm:spPr/>
    </dgm:pt>
    <dgm:pt modelId="{168A7D7F-29D3-4A05-91B5-9EFC95AF41D6}" type="pres">
      <dgm:prSet presAssocID="{1F1EAE42-C72F-416C-BBEE-D7011C47E6AB}" presName="node" presStyleLbl="node1" presStyleIdx="8" presStyleCnt="10">
        <dgm:presLayoutVars>
          <dgm:bulletEnabled val="1"/>
        </dgm:presLayoutVars>
      </dgm:prSet>
      <dgm:spPr/>
    </dgm:pt>
    <dgm:pt modelId="{3F1C5334-7FF1-4EEC-8DD8-8078DA00FAA2}" type="pres">
      <dgm:prSet presAssocID="{5E85976F-E3BF-4262-881C-F13E1AC058D1}" presName="sibTrans" presStyleCnt="0"/>
      <dgm:spPr/>
    </dgm:pt>
    <dgm:pt modelId="{3C36BFE8-C8DC-4D46-81FC-5ACD126D68E6}" type="pres">
      <dgm:prSet presAssocID="{406C030B-8706-4C0F-A99F-B5B9A30B8DB7}" presName="node" presStyleLbl="node1" presStyleIdx="9" presStyleCnt="10">
        <dgm:presLayoutVars>
          <dgm:bulletEnabled val="1"/>
        </dgm:presLayoutVars>
      </dgm:prSet>
      <dgm:spPr/>
    </dgm:pt>
  </dgm:ptLst>
  <dgm:cxnLst>
    <dgm:cxn modelId="{B87CF708-27F9-4B29-9354-FA1AAF8E8EFD}" srcId="{0976CBCC-B3B7-4D50-A35B-DE18B3682931}" destId="{5FD6E85C-D6A5-498A-B094-4A2F7B4DC945}" srcOrd="2" destOrd="0" parTransId="{5A8A0995-5D52-43E5-B0BE-C69663512DC1}" sibTransId="{DA8FF4D7-A146-4719-9A55-9240EEBB713F}"/>
    <dgm:cxn modelId="{FF11610C-2845-40C6-98BE-FD4FD1DB44B3}" type="presOf" srcId="{EA6A570A-2C54-4BB0-A789-1410F1586F10}" destId="{0EC519D6-094A-4092-8146-7ACC75BA4AC2}" srcOrd="0" destOrd="0" presId="urn:microsoft.com/office/officeart/2005/8/layout/default"/>
    <dgm:cxn modelId="{1880151B-4572-42E6-8E24-38C3C562A8E4}" type="presOf" srcId="{3F9E2174-879D-404A-B024-90BAC789804C}" destId="{EC9EC7BD-3359-43EE-9531-846222B9AEB5}" srcOrd="0" destOrd="0" presId="urn:microsoft.com/office/officeart/2005/8/layout/default"/>
    <dgm:cxn modelId="{F38CFE1C-1B3C-4340-A43F-C54682D1286D}" type="presOf" srcId="{5FD6E85C-D6A5-498A-B094-4A2F7B4DC945}" destId="{267EDF97-4274-4980-8298-A69FFD39186D}" srcOrd="0" destOrd="0" presId="urn:microsoft.com/office/officeart/2005/8/layout/default"/>
    <dgm:cxn modelId="{880E4533-0A1F-4B4B-A61A-BDCB24FDCA8C}" type="presOf" srcId="{1F1EAE42-C72F-416C-BBEE-D7011C47E6AB}" destId="{168A7D7F-29D3-4A05-91B5-9EFC95AF41D6}" srcOrd="0" destOrd="0" presId="urn:microsoft.com/office/officeart/2005/8/layout/default"/>
    <dgm:cxn modelId="{643FD039-6E74-4252-B4F0-9E1159936816}" srcId="{0976CBCC-B3B7-4D50-A35B-DE18B3682931}" destId="{3F9E2174-879D-404A-B024-90BAC789804C}" srcOrd="0" destOrd="0" parTransId="{EA2C6408-DB7E-420A-BE7F-711B69D14B86}" sibTransId="{570FA1C5-1ACB-46AE-A8BE-7BC025526010}"/>
    <dgm:cxn modelId="{EBDD9D3C-6EBD-413F-9837-FEECE4AA5F34}" type="presOf" srcId="{0976CBCC-B3B7-4D50-A35B-DE18B3682931}" destId="{2F92ED72-CFF1-4E04-B6FA-0B2B2C09751F}" srcOrd="0" destOrd="0" presId="urn:microsoft.com/office/officeart/2005/8/layout/default"/>
    <dgm:cxn modelId="{30C6423D-8740-41F4-8435-8BEA466AC81A}" type="presOf" srcId="{B42B2FBC-D2D3-464D-9330-FBE81136CA21}" destId="{FAC3D768-718C-4FF8-BE0E-B55DB11D8D3D}" srcOrd="0" destOrd="0" presId="urn:microsoft.com/office/officeart/2005/8/layout/default"/>
    <dgm:cxn modelId="{B8A8805B-013B-4FD9-8180-C53FFC7580D2}" type="presOf" srcId="{406C030B-8706-4C0F-A99F-B5B9A30B8DB7}" destId="{3C36BFE8-C8DC-4D46-81FC-5ACD126D68E6}" srcOrd="0" destOrd="0" presId="urn:microsoft.com/office/officeart/2005/8/layout/default"/>
    <dgm:cxn modelId="{87502742-CB08-48DB-8173-BD62479D8717}" srcId="{0976CBCC-B3B7-4D50-A35B-DE18B3682931}" destId="{1F1EAE42-C72F-416C-BBEE-D7011C47E6AB}" srcOrd="8" destOrd="0" parTransId="{A4B96412-781F-495F-9506-7F2F5B5F0CDB}" sibTransId="{5E85976F-E3BF-4262-881C-F13E1AC058D1}"/>
    <dgm:cxn modelId="{1A503A66-4FC8-4351-B588-46C465F283F4}" srcId="{0976CBCC-B3B7-4D50-A35B-DE18B3682931}" destId="{406C030B-8706-4C0F-A99F-B5B9A30B8DB7}" srcOrd="9" destOrd="0" parTransId="{AF9581DB-D4DB-4CEE-9813-763DABDE58AA}" sibTransId="{94AD5A58-55C9-4843-97C4-A9A9126BAA4E}"/>
    <dgm:cxn modelId="{6F847F6D-C261-41CC-87A4-1B606359A7B5}" srcId="{0976CBCC-B3B7-4D50-A35B-DE18B3682931}" destId="{E79AAA45-F9C8-450C-9459-3454DA6FA1FC}" srcOrd="7" destOrd="0" parTransId="{AC769FAB-A44C-419A-A6FA-5248E99C16C5}" sibTransId="{6CBAC107-3FF0-44E1-813E-257C1A427569}"/>
    <dgm:cxn modelId="{7BA0616E-818A-4D2E-81C8-C445C96363A5}" srcId="{0976CBCC-B3B7-4D50-A35B-DE18B3682931}" destId="{EA6A570A-2C54-4BB0-A789-1410F1586F10}" srcOrd="1" destOrd="0" parTransId="{7FB14AF9-B2EC-47B1-9BD7-D073E54445BE}" sibTransId="{7CEF5C16-7F03-4A43-AF82-E7AAF04CD8BD}"/>
    <dgm:cxn modelId="{8F4A6953-AF4A-4107-8EDA-C0FCD7BAA3FC}" srcId="{0976CBCC-B3B7-4D50-A35B-DE18B3682931}" destId="{2DAF42D2-214C-4423-9B52-A4DE569EC26A}" srcOrd="6" destOrd="0" parTransId="{1C437A7E-A8CA-4787-8859-70513A5705A8}" sibTransId="{9E72491E-A6EF-4255-B860-6BC056ACEA15}"/>
    <dgm:cxn modelId="{1FCA9279-2E03-486E-A0B4-4EE19B21B821}" srcId="{0976CBCC-B3B7-4D50-A35B-DE18B3682931}" destId="{B42B2FBC-D2D3-464D-9330-FBE81136CA21}" srcOrd="3" destOrd="0" parTransId="{9E13A182-67C9-4AF3-A548-522C6ADEB3F2}" sibTransId="{F728A5BD-9EF8-4753-BF17-FE7499C40846}"/>
    <dgm:cxn modelId="{547C347F-2E03-43D1-B525-AF9570D284D7}" type="presOf" srcId="{C512A132-D902-4482-BE88-3011A1CBBE30}" destId="{FBD162FC-73E3-447A-A650-65DAE535F4A8}" srcOrd="0" destOrd="0" presId="urn:microsoft.com/office/officeart/2005/8/layout/default"/>
    <dgm:cxn modelId="{0AAE959D-3DEA-41C2-B802-2315C89E82E4}" srcId="{0976CBCC-B3B7-4D50-A35B-DE18B3682931}" destId="{C512A132-D902-4482-BE88-3011A1CBBE30}" srcOrd="4" destOrd="0" parTransId="{35B1162A-7A02-43FC-8BCC-6019E4D28D38}" sibTransId="{8F8FFD03-C3CE-4013-BE12-962CAA98905E}"/>
    <dgm:cxn modelId="{3D9218B3-6EBC-4257-B8C7-2DBFCE0579D6}" type="presOf" srcId="{E79AAA45-F9C8-450C-9459-3454DA6FA1FC}" destId="{F5696F07-3051-448F-B973-E052F540E2E3}" srcOrd="0" destOrd="0" presId="urn:microsoft.com/office/officeart/2005/8/layout/default"/>
    <dgm:cxn modelId="{8FDB86BB-49F2-4836-85FB-5BE6515E40D0}" type="presOf" srcId="{2DAF42D2-214C-4423-9B52-A4DE569EC26A}" destId="{E01F1EAA-3E32-4973-97DA-48F423B1375D}" srcOrd="0" destOrd="0" presId="urn:microsoft.com/office/officeart/2005/8/layout/default"/>
    <dgm:cxn modelId="{7724A0CE-0EBC-470A-BC43-005B914AB08F}" type="presOf" srcId="{D6F91FF5-CCE8-4794-9A95-2F98ACB214FA}" destId="{3D83FA4A-0663-4A16-BB2A-6B5A36649C78}" srcOrd="0" destOrd="0" presId="urn:microsoft.com/office/officeart/2005/8/layout/default"/>
    <dgm:cxn modelId="{8C46F9D1-BFF9-4433-A6C1-C78DE2F4FAB4}" srcId="{0976CBCC-B3B7-4D50-A35B-DE18B3682931}" destId="{D6F91FF5-CCE8-4794-9A95-2F98ACB214FA}" srcOrd="5" destOrd="0" parTransId="{AE4CE72F-0F8E-4902-9752-F8729F767377}" sibTransId="{BE0B1676-46F2-4ADB-A8B0-C7EB143E1859}"/>
    <dgm:cxn modelId="{0CE14F1A-685C-4963-B3E6-4E7E4B77490E}" type="presParOf" srcId="{2F92ED72-CFF1-4E04-B6FA-0B2B2C09751F}" destId="{EC9EC7BD-3359-43EE-9531-846222B9AEB5}" srcOrd="0" destOrd="0" presId="urn:microsoft.com/office/officeart/2005/8/layout/default"/>
    <dgm:cxn modelId="{951344D6-7DCE-437E-B4B8-665A80FD5C93}" type="presParOf" srcId="{2F92ED72-CFF1-4E04-B6FA-0B2B2C09751F}" destId="{2106344F-E602-4976-80E8-689A14225B1E}" srcOrd="1" destOrd="0" presId="urn:microsoft.com/office/officeart/2005/8/layout/default"/>
    <dgm:cxn modelId="{EF651404-C76A-4BDE-A71D-AA54FA2CB6C5}" type="presParOf" srcId="{2F92ED72-CFF1-4E04-B6FA-0B2B2C09751F}" destId="{0EC519D6-094A-4092-8146-7ACC75BA4AC2}" srcOrd="2" destOrd="0" presId="urn:microsoft.com/office/officeart/2005/8/layout/default"/>
    <dgm:cxn modelId="{B64EB411-F33A-4381-93BB-96E4FEAE9742}" type="presParOf" srcId="{2F92ED72-CFF1-4E04-B6FA-0B2B2C09751F}" destId="{D6228C02-77DD-466C-BEB4-A5071F801850}" srcOrd="3" destOrd="0" presId="urn:microsoft.com/office/officeart/2005/8/layout/default"/>
    <dgm:cxn modelId="{F1EBD6AA-B6A5-4125-AA57-27293F37768B}" type="presParOf" srcId="{2F92ED72-CFF1-4E04-B6FA-0B2B2C09751F}" destId="{267EDF97-4274-4980-8298-A69FFD39186D}" srcOrd="4" destOrd="0" presId="urn:microsoft.com/office/officeart/2005/8/layout/default"/>
    <dgm:cxn modelId="{85B50157-A021-400F-837A-7D933C2E7FFE}" type="presParOf" srcId="{2F92ED72-CFF1-4E04-B6FA-0B2B2C09751F}" destId="{51D3E64B-4BE0-4C7B-96C5-1D8D554E1796}" srcOrd="5" destOrd="0" presId="urn:microsoft.com/office/officeart/2005/8/layout/default"/>
    <dgm:cxn modelId="{4BB16A0F-6E36-4485-B813-8B8839283DAE}" type="presParOf" srcId="{2F92ED72-CFF1-4E04-B6FA-0B2B2C09751F}" destId="{FAC3D768-718C-4FF8-BE0E-B55DB11D8D3D}" srcOrd="6" destOrd="0" presId="urn:microsoft.com/office/officeart/2005/8/layout/default"/>
    <dgm:cxn modelId="{8BD5F84D-CBF8-4E31-AE49-2BFCE88AEA34}" type="presParOf" srcId="{2F92ED72-CFF1-4E04-B6FA-0B2B2C09751F}" destId="{B08C9F8D-B51E-4627-A39A-0E6D42D344A7}" srcOrd="7" destOrd="0" presId="urn:microsoft.com/office/officeart/2005/8/layout/default"/>
    <dgm:cxn modelId="{AD197D44-6B00-40B8-A3FD-A287D00D01FF}" type="presParOf" srcId="{2F92ED72-CFF1-4E04-B6FA-0B2B2C09751F}" destId="{FBD162FC-73E3-447A-A650-65DAE535F4A8}" srcOrd="8" destOrd="0" presId="urn:microsoft.com/office/officeart/2005/8/layout/default"/>
    <dgm:cxn modelId="{17B440CD-A151-4984-879E-BBB9FC2BA36D}" type="presParOf" srcId="{2F92ED72-CFF1-4E04-B6FA-0B2B2C09751F}" destId="{013E04C0-0022-4590-8FC5-669255D0FF41}" srcOrd="9" destOrd="0" presId="urn:microsoft.com/office/officeart/2005/8/layout/default"/>
    <dgm:cxn modelId="{7B5A2AD3-4CC3-436D-B4B1-5725DFB767C7}" type="presParOf" srcId="{2F92ED72-CFF1-4E04-B6FA-0B2B2C09751F}" destId="{3D83FA4A-0663-4A16-BB2A-6B5A36649C78}" srcOrd="10" destOrd="0" presId="urn:microsoft.com/office/officeart/2005/8/layout/default"/>
    <dgm:cxn modelId="{8A04275F-A184-48F2-8117-261FE2BFD00D}" type="presParOf" srcId="{2F92ED72-CFF1-4E04-B6FA-0B2B2C09751F}" destId="{6F0B07AB-6F84-450A-A09E-E245CABDB1B3}" srcOrd="11" destOrd="0" presId="urn:microsoft.com/office/officeart/2005/8/layout/default"/>
    <dgm:cxn modelId="{5616FEE3-7F8A-44CC-AF7C-2A8491789CE8}" type="presParOf" srcId="{2F92ED72-CFF1-4E04-B6FA-0B2B2C09751F}" destId="{E01F1EAA-3E32-4973-97DA-48F423B1375D}" srcOrd="12" destOrd="0" presId="urn:microsoft.com/office/officeart/2005/8/layout/default"/>
    <dgm:cxn modelId="{742A0227-7C34-4BB8-B681-90F94AE30696}" type="presParOf" srcId="{2F92ED72-CFF1-4E04-B6FA-0B2B2C09751F}" destId="{F5F9A37D-AC1E-4407-BA19-5C84348038BF}" srcOrd="13" destOrd="0" presId="urn:microsoft.com/office/officeart/2005/8/layout/default"/>
    <dgm:cxn modelId="{A8C02164-D31F-444A-AAAE-A4F642D1275D}" type="presParOf" srcId="{2F92ED72-CFF1-4E04-B6FA-0B2B2C09751F}" destId="{F5696F07-3051-448F-B973-E052F540E2E3}" srcOrd="14" destOrd="0" presId="urn:microsoft.com/office/officeart/2005/8/layout/default"/>
    <dgm:cxn modelId="{16876FF4-1C1F-4EF6-889A-FF57C31CD556}" type="presParOf" srcId="{2F92ED72-CFF1-4E04-B6FA-0B2B2C09751F}" destId="{AB39451B-FC45-44A1-A00B-8CE64473F89A}" srcOrd="15" destOrd="0" presId="urn:microsoft.com/office/officeart/2005/8/layout/default"/>
    <dgm:cxn modelId="{8D8F2179-B2DC-45D8-B039-1F6500C3CA88}" type="presParOf" srcId="{2F92ED72-CFF1-4E04-B6FA-0B2B2C09751F}" destId="{168A7D7F-29D3-4A05-91B5-9EFC95AF41D6}" srcOrd="16" destOrd="0" presId="urn:microsoft.com/office/officeart/2005/8/layout/default"/>
    <dgm:cxn modelId="{FF533276-0B77-41E9-A562-6B0F81322730}" type="presParOf" srcId="{2F92ED72-CFF1-4E04-B6FA-0B2B2C09751F}" destId="{3F1C5334-7FF1-4EEC-8DD8-8078DA00FAA2}" srcOrd="17" destOrd="0" presId="urn:microsoft.com/office/officeart/2005/8/layout/default"/>
    <dgm:cxn modelId="{39658E03-3D51-4E74-BAF0-6170486E1673}" type="presParOf" srcId="{2F92ED72-CFF1-4E04-B6FA-0B2B2C09751F}" destId="{3C36BFE8-C8DC-4D46-81FC-5ACD126D68E6}"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FF7767-231E-4D20-A75A-2CCC3183B368}" type="doc">
      <dgm:prSet loTypeId="urn:microsoft.com/office/officeart/2016/7/layout/LinearBlockProcessNumbered" loCatId="process" qsTypeId="urn:microsoft.com/office/officeart/2005/8/quickstyle/simple1" qsCatId="simple" csTypeId="urn:microsoft.com/office/officeart/2005/8/colors/accent1_2" csCatId="accent1" phldr="1"/>
      <dgm:spPr/>
      <dgm:t>
        <a:bodyPr/>
        <a:lstStyle/>
        <a:p>
          <a:endParaRPr lang="en-US"/>
        </a:p>
      </dgm:t>
    </dgm:pt>
    <dgm:pt modelId="{9C9BC1A6-E5A8-4CC3-8E59-1FBCDDBB0E0A}">
      <dgm:prSet/>
      <dgm:spPr/>
      <dgm:t>
        <a:bodyPr/>
        <a:lstStyle/>
        <a:p>
          <a:r>
            <a:rPr lang="en-US"/>
            <a:t>Big Question – How do we find childcare centers in Kentucky?</a:t>
          </a:r>
        </a:p>
      </dgm:t>
    </dgm:pt>
    <dgm:pt modelId="{DC20F4FF-5DB3-4ABF-BE03-0F680341E4F7}" type="parTrans" cxnId="{2AA10727-E400-4715-8A06-6D1369AA866E}">
      <dgm:prSet/>
      <dgm:spPr/>
      <dgm:t>
        <a:bodyPr/>
        <a:lstStyle/>
        <a:p>
          <a:endParaRPr lang="en-US"/>
        </a:p>
      </dgm:t>
    </dgm:pt>
    <dgm:pt modelId="{3B3ABC2B-D853-4EC4-B6DE-AF182E1E629C}" type="sibTrans" cxnId="{2AA10727-E400-4715-8A06-6D1369AA866E}">
      <dgm:prSet phldrT="01"/>
      <dgm:spPr/>
      <dgm:t>
        <a:bodyPr/>
        <a:lstStyle/>
        <a:p>
          <a:r>
            <a:rPr lang="en-US"/>
            <a:t>01</a:t>
          </a:r>
        </a:p>
      </dgm:t>
    </dgm:pt>
    <dgm:pt modelId="{B2A6F2AC-4768-4EAF-862F-A5D1FA80DAA9}">
      <dgm:prSet/>
      <dgm:spPr/>
      <dgm:t>
        <a:bodyPr/>
        <a:lstStyle/>
        <a:p>
          <a:r>
            <a:rPr lang="en-US"/>
            <a:t>No entity had a comprehensive document containing this information</a:t>
          </a:r>
        </a:p>
      </dgm:t>
    </dgm:pt>
    <dgm:pt modelId="{D56CDB11-43B2-4A52-A177-661E72CD9272}" type="parTrans" cxnId="{72066091-C1B6-421C-82F9-5C49FC638924}">
      <dgm:prSet/>
      <dgm:spPr/>
      <dgm:t>
        <a:bodyPr/>
        <a:lstStyle/>
        <a:p>
          <a:endParaRPr lang="en-US"/>
        </a:p>
      </dgm:t>
    </dgm:pt>
    <dgm:pt modelId="{AE6C465E-B4BA-4DFB-B015-6DAB5D5B3535}" type="sibTrans" cxnId="{72066091-C1B6-421C-82F9-5C49FC638924}">
      <dgm:prSet phldrT="02"/>
      <dgm:spPr/>
      <dgm:t>
        <a:bodyPr/>
        <a:lstStyle/>
        <a:p>
          <a:r>
            <a:rPr lang="en-US"/>
            <a:t>02</a:t>
          </a:r>
        </a:p>
      </dgm:t>
    </dgm:pt>
    <dgm:pt modelId="{C7BDAC20-C7FD-4BD1-ACDD-44CDA0E6D96E}">
      <dgm:prSet/>
      <dgm:spPr/>
      <dgm:t>
        <a:bodyPr/>
        <a:lstStyle/>
        <a:p>
          <a:r>
            <a:rPr lang="en-US"/>
            <a:t>There was and is no website that lists a complete list of childcare centers in Ky</a:t>
          </a:r>
        </a:p>
      </dgm:t>
    </dgm:pt>
    <dgm:pt modelId="{961E9ACB-7A42-42D8-8CC1-DD29AD5B3D59}" type="parTrans" cxnId="{51AAFCA2-D45C-45ED-BD7C-1FAE92BEBDE8}">
      <dgm:prSet/>
      <dgm:spPr/>
      <dgm:t>
        <a:bodyPr/>
        <a:lstStyle/>
        <a:p>
          <a:endParaRPr lang="en-US"/>
        </a:p>
      </dgm:t>
    </dgm:pt>
    <dgm:pt modelId="{66B1FD26-C7E8-4B4A-BBAA-1EE753256349}" type="sibTrans" cxnId="{51AAFCA2-D45C-45ED-BD7C-1FAE92BEBDE8}">
      <dgm:prSet phldrT="03"/>
      <dgm:spPr/>
      <dgm:t>
        <a:bodyPr/>
        <a:lstStyle/>
        <a:p>
          <a:r>
            <a:rPr lang="en-US"/>
            <a:t>03</a:t>
          </a:r>
        </a:p>
      </dgm:t>
    </dgm:pt>
    <dgm:pt modelId="{FC115609-3740-423D-9718-6E150FF03A8B}">
      <dgm:prSet/>
      <dgm:spPr/>
      <dgm:t>
        <a:bodyPr/>
        <a:lstStyle/>
        <a:p>
          <a:r>
            <a:rPr lang="en-US"/>
            <a:t>So how do we find those already working in Kentucky</a:t>
          </a:r>
        </a:p>
      </dgm:t>
    </dgm:pt>
    <dgm:pt modelId="{4748F5F5-FE20-46E3-B53A-F8C97E2206D7}" type="parTrans" cxnId="{E9C3C21B-6509-4CD0-887B-74BC9F979B5E}">
      <dgm:prSet/>
      <dgm:spPr/>
      <dgm:t>
        <a:bodyPr/>
        <a:lstStyle/>
        <a:p>
          <a:endParaRPr lang="en-US"/>
        </a:p>
      </dgm:t>
    </dgm:pt>
    <dgm:pt modelId="{FBD55551-31E7-4788-9BFC-2F93A5CCA06D}" type="sibTrans" cxnId="{E9C3C21B-6509-4CD0-887B-74BC9F979B5E}">
      <dgm:prSet phldrT="04"/>
      <dgm:spPr/>
      <dgm:t>
        <a:bodyPr/>
        <a:lstStyle/>
        <a:p>
          <a:r>
            <a:rPr lang="en-US"/>
            <a:t>04</a:t>
          </a:r>
        </a:p>
      </dgm:t>
    </dgm:pt>
    <dgm:pt modelId="{F005B910-7DF7-43E2-843C-07C1EF0A3E35}" type="pres">
      <dgm:prSet presAssocID="{4CFF7767-231E-4D20-A75A-2CCC3183B368}" presName="Name0" presStyleCnt="0">
        <dgm:presLayoutVars>
          <dgm:animLvl val="lvl"/>
          <dgm:resizeHandles val="exact"/>
        </dgm:presLayoutVars>
      </dgm:prSet>
      <dgm:spPr/>
    </dgm:pt>
    <dgm:pt modelId="{E08EA231-C895-46B9-8372-9FF4356557D0}" type="pres">
      <dgm:prSet presAssocID="{9C9BC1A6-E5A8-4CC3-8E59-1FBCDDBB0E0A}" presName="compositeNode" presStyleCnt="0">
        <dgm:presLayoutVars>
          <dgm:bulletEnabled val="1"/>
        </dgm:presLayoutVars>
      </dgm:prSet>
      <dgm:spPr/>
    </dgm:pt>
    <dgm:pt modelId="{2B39FC59-562F-46D9-B9E8-9D081A5DD6CE}" type="pres">
      <dgm:prSet presAssocID="{9C9BC1A6-E5A8-4CC3-8E59-1FBCDDBB0E0A}" presName="bgRect" presStyleLbl="alignNode1" presStyleIdx="0" presStyleCnt="4"/>
      <dgm:spPr/>
    </dgm:pt>
    <dgm:pt modelId="{391C642B-A2CA-4AC0-98CB-7335B42A5C0D}" type="pres">
      <dgm:prSet presAssocID="{3B3ABC2B-D853-4EC4-B6DE-AF182E1E629C}" presName="sibTransNodeRect" presStyleLbl="alignNode1" presStyleIdx="0" presStyleCnt="4">
        <dgm:presLayoutVars>
          <dgm:chMax val="0"/>
          <dgm:bulletEnabled val="1"/>
        </dgm:presLayoutVars>
      </dgm:prSet>
      <dgm:spPr/>
    </dgm:pt>
    <dgm:pt modelId="{4C23BA17-B383-4C04-8EEA-F83B042F2002}" type="pres">
      <dgm:prSet presAssocID="{9C9BC1A6-E5A8-4CC3-8E59-1FBCDDBB0E0A}" presName="nodeRect" presStyleLbl="alignNode1" presStyleIdx="0" presStyleCnt="4">
        <dgm:presLayoutVars>
          <dgm:bulletEnabled val="1"/>
        </dgm:presLayoutVars>
      </dgm:prSet>
      <dgm:spPr/>
    </dgm:pt>
    <dgm:pt modelId="{231A8AF2-C05D-4A0C-9959-8623A3B7359B}" type="pres">
      <dgm:prSet presAssocID="{3B3ABC2B-D853-4EC4-B6DE-AF182E1E629C}" presName="sibTrans" presStyleCnt="0"/>
      <dgm:spPr/>
    </dgm:pt>
    <dgm:pt modelId="{9F481251-21D6-4E89-88CB-F585DD8E4457}" type="pres">
      <dgm:prSet presAssocID="{B2A6F2AC-4768-4EAF-862F-A5D1FA80DAA9}" presName="compositeNode" presStyleCnt="0">
        <dgm:presLayoutVars>
          <dgm:bulletEnabled val="1"/>
        </dgm:presLayoutVars>
      </dgm:prSet>
      <dgm:spPr/>
    </dgm:pt>
    <dgm:pt modelId="{611AC87F-1B56-4863-BBAF-7BB0546A64CC}" type="pres">
      <dgm:prSet presAssocID="{B2A6F2AC-4768-4EAF-862F-A5D1FA80DAA9}" presName="bgRect" presStyleLbl="alignNode1" presStyleIdx="1" presStyleCnt="4"/>
      <dgm:spPr/>
    </dgm:pt>
    <dgm:pt modelId="{605E2CB2-C173-46AC-937D-C95A574B8494}" type="pres">
      <dgm:prSet presAssocID="{AE6C465E-B4BA-4DFB-B015-6DAB5D5B3535}" presName="sibTransNodeRect" presStyleLbl="alignNode1" presStyleIdx="1" presStyleCnt="4">
        <dgm:presLayoutVars>
          <dgm:chMax val="0"/>
          <dgm:bulletEnabled val="1"/>
        </dgm:presLayoutVars>
      </dgm:prSet>
      <dgm:spPr/>
    </dgm:pt>
    <dgm:pt modelId="{93BEA991-E464-47E5-A026-43381D820983}" type="pres">
      <dgm:prSet presAssocID="{B2A6F2AC-4768-4EAF-862F-A5D1FA80DAA9}" presName="nodeRect" presStyleLbl="alignNode1" presStyleIdx="1" presStyleCnt="4">
        <dgm:presLayoutVars>
          <dgm:bulletEnabled val="1"/>
        </dgm:presLayoutVars>
      </dgm:prSet>
      <dgm:spPr/>
    </dgm:pt>
    <dgm:pt modelId="{4B60700A-619C-4AD6-86EA-40277AB62A80}" type="pres">
      <dgm:prSet presAssocID="{AE6C465E-B4BA-4DFB-B015-6DAB5D5B3535}" presName="sibTrans" presStyleCnt="0"/>
      <dgm:spPr/>
    </dgm:pt>
    <dgm:pt modelId="{3CBC175E-683A-4C50-B89C-F4FD38FF3569}" type="pres">
      <dgm:prSet presAssocID="{C7BDAC20-C7FD-4BD1-ACDD-44CDA0E6D96E}" presName="compositeNode" presStyleCnt="0">
        <dgm:presLayoutVars>
          <dgm:bulletEnabled val="1"/>
        </dgm:presLayoutVars>
      </dgm:prSet>
      <dgm:spPr/>
    </dgm:pt>
    <dgm:pt modelId="{314D1564-3487-4CF0-9F71-56663189CC57}" type="pres">
      <dgm:prSet presAssocID="{C7BDAC20-C7FD-4BD1-ACDD-44CDA0E6D96E}" presName="bgRect" presStyleLbl="alignNode1" presStyleIdx="2" presStyleCnt="4"/>
      <dgm:spPr/>
    </dgm:pt>
    <dgm:pt modelId="{5438020E-79D5-4FC3-BAD6-0FB30022313E}" type="pres">
      <dgm:prSet presAssocID="{66B1FD26-C7E8-4B4A-BBAA-1EE753256349}" presName="sibTransNodeRect" presStyleLbl="alignNode1" presStyleIdx="2" presStyleCnt="4">
        <dgm:presLayoutVars>
          <dgm:chMax val="0"/>
          <dgm:bulletEnabled val="1"/>
        </dgm:presLayoutVars>
      </dgm:prSet>
      <dgm:spPr/>
    </dgm:pt>
    <dgm:pt modelId="{432F0EFA-9A9B-42E9-9120-07C0A872269C}" type="pres">
      <dgm:prSet presAssocID="{C7BDAC20-C7FD-4BD1-ACDD-44CDA0E6D96E}" presName="nodeRect" presStyleLbl="alignNode1" presStyleIdx="2" presStyleCnt="4">
        <dgm:presLayoutVars>
          <dgm:bulletEnabled val="1"/>
        </dgm:presLayoutVars>
      </dgm:prSet>
      <dgm:spPr/>
    </dgm:pt>
    <dgm:pt modelId="{E8B67FF3-4C69-42F7-B488-7CB9F5AFAB91}" type="pres">
      <dgm:prSet presAssocID="{66B1FD26-C7E8-4B4A-BBAA-1EE753256349}" presName="sibTrans" presStyleCnt="0"/>
      <dgm:spPr/>
    </dgm:pt>
    <dgm:pt modelId="{BE2B9619-C5F6-4746-88A8-437534F81474}" type="pres">
      <dgm:prSet presAssocID="{FC115609-3740-423D-9718-6E150FF03A8B}" presName="compositeNode" presStyleCnt="0">
        <dgm:presLayoutVars>
          <dgm:bulletEnabled val="1"/>
        </dgm:presLayoutVars>
      </dgm:prSet>
      <dgm:spPr/>
    </dgm:pt>
    <dgm:pt modelId="{9B5EEB0D-541E-47A9-9FE8-DE925EABA3F2}" type="pres">
      <dgm:prSet presAssocID="{FC115609-3740-423D-9718-6E150FF03A8B}" presName="bgRect" presStyleLbl="alignNode1" presStyleIdx="3" presStyleCnt="4"/>
      <dgm:spPr/>
    </dgm:pt>
    <dgm:pt modelId="{BC2BD793-54D9-4A57-976F-D286DCD1771E}" type="pres">
      <dgm:prSet presAssocID="{FBD55551-31E7-4788-9BFC-2F93A5CCA06D}" presName="sibTransNodeRect" presStyleLbl="alignNode1" presStyleIdx="3" presStyleCnt="4">
        <dgm:presLayoutVars>
          <dgm:chMax val="0"/>
          <dgm:bulletEnabled val="1"/>
        </dgm:presLayoutVars>
      </dgm:prSet>
      <dgm:spPr/>
    </dgm:pt>
    <dgm:pt modelId="{3985CCE8-A0F5-4197-BE77-AAD8CC280C57}" type="pres">
      <dgm:prSet presAssocID="{FC115609-3740-423D-9718-6E150FF03A8B}" presName="nodeRect" presStyleLbl="alignNode1" presStyleIdx="3" presStyleCnt="4">
        <dgm:presLayoutVars>
          <dgm:bulletEnabled val="1"/>
        </dgm:presLayoutVars>
      </dgm:prSet>
      <dgm:spPr/>
    </dgm:pt>
  </dgm:ptLst>
  <dgm:cxnLst>
    <dgm:cxn modelId="{9943070A-CE30-44C8-BFFF-A44151888F2A}" type="presOf" srcId="{9C9BC1A6-E5A8-4CC3-8E59-1FBCDDBB0E0A}" destId="{2B39FC59-562F-46D9-B9E8-9D081A5DD6CE}" srcOrd="0" destOrd="0" presId="urn:microsoft.com/office/officeart/2016/7/layout/LinearBlockProcessNumbered"/>
    <dgm:cxn modelId="{E9C3C21B-6509-4CD0-887B-74BC9F979B5E}" srcId="{4CFF7767-231E-4D20-A75A-2CCC3183B368}" destId="{FC115609-3740-423D-9718-6E150FF03A8B}" srcOrd="3" destOrd="0" parTransId="{4748F5F5-FE20-46E3-B53A-F8C97E2206D7}" sibTransId="{FBD55551-31E7-4788-9BFC-2F93A5CCA06D}"/>
    <dgm:cxn modelId="{E3B7C024-2861-4BA4-9B5D-C6E9FAD0690E}" type="presOf" srcId="{9C9BC1A6-E5A8-4CC3-8E59-1FBCDDBB0E0A}" destId="{4C23BA17-B383-4C04-8EEA-F83B042F2002}" srcOrd="1" destOrd="0" presId="urn:microsoft.com/office/officeart/2016/7/layout/LinearBlockProcessNumbered"/>
    <dgm:cxn modelId="{2AA10727-E400-4715-8A06-6D1369AA866E}" srcId="{4CFF7767-231E-4D20-A75A-2CCC3183B368}" destId="{9C9BC1A6-E5A8-4CC3-8E59-1FBCDDBB0E0A}" srcOrd="0" destOrd="0" parTransId="{DC20F4FF-5DB3-4ABF-BE03-0F680341E4F7}" sibTransId="{3B3ABC2B-D853-4EC4-B6DE-AF182E1E629C}"/>
    <dgm:cxn modelId="{56964432-A9BF-43B1-926A-3A919E36C6AF}" type="presOf" srcId="{4CFF7767-231E-4D20-A75A-2CCC3183B368}" destId="{F005B910-7DF7-43E2-843C-07C1EF0A3E35}" srcOrd="0" destOrd="0" presId="urn:microsoft.com/office/officeart/2016/7/layout/LinearBlockProcessNumbered"/>
    <dgm:cxn modelId="{BBE94A34-97DF-414A-88F7-71E1177DAF18}" type="presOf" srcId="{B2A6F2AC-4768-4EAF-862F-A5D1FA80DAA9}" destId="{93BEA991-E464-47E5-A026-43381D820983}" srcOrd="1" destOrd="0" presId="urn:microsoft.com/office/officeart/2016/7/layout/LinearBlockProcessNumbered"/>
    <dgm:cxn modelId="{3D0BC334-564B-41B2-9D55-8F03558FB345}" type="presOf" srcId="{3B3ABC2B-D853-4EC4-B6DE-AF182E1E629C}" destId="{391C642B-A2CA-4AC0-98CB-7335B42A5C0D}" srcOrd="0" destOrd="0" presId="urn:microsoft.com/office/officeart/2016/7/layout/LinearBlockProcessNumbered"/>
    <dgm:cxn modelId="{BC270950-EE34-4FE5-B164-73F953CB9F5E}" type="presOf" srcId="{FC115609-3740-423D-9718-6E150FF03A8B}" destId="{3985CCE8-A0F5-4197-BE77-AAD8CC280C57}" srcOrd="1" destOrd="0" presId="urn:microsoft.com/office/officeart/2016/7/layout/LinearBlockProcessNumbered"/>
    <dgm:cxn modelId="{9B6A4355-6619-4DE8-8738-5450176D4D7B}" type="presOf" srcId="{FC115609-3740-423D-9718-6E150FF03A8B}" destId="{9B5EEB0D-541E-47A9-9FE8-DE925EABA3F2}" srcOrd="0" destOrd="0" presId="urn:microsoft.com/office/officeart/2016/7/layout/LinearBlockProcessNumbered"/>
    <dgm:cxn modelId="{3438BC81-4552-48E7-BE20-F5E1AF2D3588}" type="presOf" srcId="{66B1FD26-C7E8-4B4A-BBAA-1EE753256349}" destId="{5438020E-79D5-4FC3-BAD6-0FB30022313E}" srcOrd="0" destOrd="0" presId="urn:microsoft.com/office/officeart/2016/7/layout/LinearBlockProcessNumbered"/>
    <dgm:cxn modelId="{72066091-C1B6-421C-82F9-5C49FC638924}" srcId="{4CFF7767-231E-4D20-A75A-2CCC3183B368}" destId="{B2A6F2AC-4768-4EAF-862F-A5D1FA80DAA9}" srcOrd="1" destOrd="0" parTransId="{D56CDB11-43B2-4A52-A177-661E72CD9272}" sibTransId="{AE6C465E-B4BA-4DFB-B015-6DAB5D5B3535}"/>
    <dgm:cxn modelId="{51AAFCA2-D45C-45ED-BD7C-1FAE92BEBDE8}" srcId="{4CFF7767-231E-4D20-A75A-2CCC3183B368}" destId="{C7BDAC20-C7FD-4BD1-ACDD-44CDA0E6D96E}" srcOrd="2" destOrd="0" parTransId="{961E9ACB-7A42-42D8-8CC1-DD29AD5B3D59}" sibTransId="{66B1FD26-C7E8-4B4A-BBAA-1EE753256349}"/>
    <dgm:cxn modelId="{B6ED95A5-E7B9-4E90-85B6-D7327CB3A085}" type="presOf" srcId="{AE6C465E-B4BA-4DFB-B015-6DAB5D5B3535}" destId="{605E2CB2-C173-46AC-937D-C95A574B8494}" srcOrd="0" destOrd="0" presId="urn:microsoft.com/office/officeart/2016/7/layout/LinearBlockProcessNumbered"/>
    <dgm:cxn modelId="{545659A8-1D41-4E78-9019-F4BAB9AF4632}" type="presOf" srcId="{C7BDAC20-C7FD-4BD1-ACDD-44CDA0E6D96E}" destId="{432F0EFA-9A9B-42E9-9120-07C0A872269C}" srcOrd="1" destOrd="0" presId="urn:microsoft.com/office/officeart/2016/7/layout/LinearBlockProcessNumbered"/>
    <dgm:cxn modelId="{879C99DF-8C8C-4050-AF5A-41464F676150}" type="presOf" srcId="{FBD55551-31E7-4788-9BFC-2F93A5CCA06D}" destId="{BC2BD793-54D9-4A57-976F-D286DCD1771E}" srcOrd="0" destOrd="0" presId="urn:microsoft.com/office/officeart/2016/7/layout/LinearBlockProcessNumbered"/>
    <dgm:cxn modelId="{A7B7ABE3-AC26-425B-9DAE-E17C0D51AFBD}" type="presOf" srcId="{C7BDAC20-C7FD-4BD1-ACDD-44CDA0E6D96E}" destId="{314D1564-3487-4CF0-9F71-56663189CC57}" srcOrd="0" destOrd="0" presId="urn:microsoft.com/office/officeart/2016/7/layout/LinearBlockProcessNumbered"/>
    <dgm:cxn modelId="{495BB3F7-4E48-4D97-BE15-DC78F2C59EA9}" type="presOf" srcId="{B2A6F2AC-4768-4EAF-862F-A5D1FA80DAA9}" destId="{611AC87F-1B56-4863-BBAF-7BB0546A64CC}" srcOrd="0" destOrd="0" presId="urn:microsoft.com/office/officeart/2016/7/layout/LinearBlockProcessNumbered"/>
    <dgm:cxn modelId="{7118A3FE-9F7E-40CD-9C9B-315D0AAE6477}" type="presParOf" srcId="{F005B910-7DF7-43E2-843C-07C1EF0A3E35}" destId="{E08EA231-C895-46B9-8372-9FF4356557D0}" srcOrd="0" destOrd="0" presId="urn:microsoft.com/office/officeart/2016/7/layout/LinearBlockProcessNumbered"/>
    <dgm:cxn modelId="{746ED693-A952-4D69-A4B7-DC5463E0A57B}" type="presParOf" srcId="{E08EA231-C895-46B9-8372-9FF4356557D0}" destId="{2B39FC59-562F-46D9-B9E8-9D081A5DD6CE}" srcOrd="0" destOrd="0" presId="urn:microsoft.com/office/officeart/2016/7/layout/LinearBlockProcessNumbered"/>
    <dgm:cxn modelId="{90920DDB-9031-4FA0-99AF-D89222FD94B9}" type="presParOf" srcId="{E08EA231-C895-46B9-8372-9FF4356557D0}" destId="{391C642B-A2CA-4AC0-98CB-7335B42A5C0D}" srcOrd="1" destOrd="0" presId="urn:microsoft.com/office/officeart/2016/7/layout/LinearBlockProcessNumbered"/>
    <dgm:cxn modelId="{45E8412C-93CD-45D6-ADF2-D3233B5ED81A}" type="presParOf" srcId="{E08EA231-C895-46B9-8372-9FF4356557D0}" destId="{4C23BA17-B383-4C04-8EEA-F83B042F2002}" srcOrd="2" destOrd="0" presId="urn:microsoft.com/office/officeart/2016/7/layout/LinearBlockProcessNumbered"/>
    <dgm:cxn modelId="{28DD5243-10C7-4F68-8135-043CB21DE31B}" type="presParOf" srcId="{F005B910-7DF7-43E2-843C-07C1EF0A3E35}" destId="{231A8AF2-C05D-4A0C-9959-8623A3B7359B}" srcOrd="1" destOrd="0" presId="urn:microsoft.com/office/officeart/2016/7/layout/LinearBlockProcessNumbered"/>
    <dgm:cxn modelId="{EAA8E811-56AD-4E91-83E8-CD187D181EFF}" type="presParOf" srcId="{F005B910-7DF7-43E2-843C-07C1EF0A3E35}" destId="{9F481251-21D6-4E89-88CB-F585DD8E4457}" srcOrd="2" destOrd="0" presId="urn:microsoft.com/office/officeart/2016/7/layout/LinearBlockProcessNumbered"/>
    <dgm:cxn modelId="{0271C42A-F995-4CFC-B351-0F5B9DFCCD19}" type="presParOf" srcId="{9F481251-21D6-4E89-88CB-F585DD8E4457}" destId="{611AC87F-1B56-4863-BBAF-7BB0546A64CC}" srcOrd="0" destOrd="0" presId="urn:microsoft.com/office/officeart/2016/7/layout/LinearBlockProcessNumbered"/>
    <dgm:cxn modelId="{7C85D25A-3196-4B31-9790-693055BB2902}" type="presParOf" srcId="{9F481251-21D6-4E89-88CB-F585DD8E4457}" destId="{605E2CB2-C173-46AC-937D-C95A574B8494}" srcOrd="1" destOrd="0" presId="urn:microsoft.com/office/officeart/2016/7/layout/LinearBlockProcessNumbered"/>
    <dgm:cxn modelId="{9F0CC419-9F36-4E6E-9F56-42946D7A15B6}" type="presParOf" srcId="{9F481251-21D6-4E89-88CB-F585DD8E4457}" destId="{93BEA991-E464-47E5-A026-43381D820983}" srcOrd="2" destOrd="0" presId="urn:microsoft.com/office/officeart/2016/7/layout/LinearBlockProcessNumbered"/>
    <dgm:cxn modelId="{6B25C89A-295D-4CE8-A5C8-085D65F09F52}" type="presParOf" srcId="{F005B910-7DF7-43E2-843C-07C1EF0A3E35}" destId="{4B60700A-619C-4AD6-86EA-40277AB62A80}" srcOrd="3" destOrd="0" presId="urn:microsoft.com/office/officeart/2016/7/layout/LinearBlockProcessNumbered"/>
    <dgm:cxn modelId="{2851F62A-4D33-453A-A8E5-BA4FFB5EF03C}" type="presParOf" srcId="{F005B910-7DF7-43E2-843C-07C1EF0A3E35}" destId="{3CBC175E-683A-4C50-B89C-F4FD38FF3569}" srcOrd="4" destOrd="0" presId="urn:microsoft.com/office/officeart/2016/7/layout/LinearBlockProcessNumbered"/>
    <dgm:cxn modelId="{B5F2F188-36FD-4571-9530-49D13FB0A2CA}" type="presParOf" srcId="{3CBC175E-683A-4C50-B89C-F4FD38FF3569}" destId="{314D1564-3487-4CF0-9F71-56663189CC57}" srcOrd="0" destOrd="0" presId="urn:microsoft.com/office/officeart/2016/7/layout/LinearBlockProcessNumbered"/>
    <dgm:cxn modelId="{AFCB4662-C944-44A4-B6DD-5B1A1D1371B1}" type="presParOf" srcId="{3CBC175E-683A-4C50-B89C-F4FD38FF3569}" destId="{5438020E-79D5-4FC3-BAD6-0FB30022313E}" srcOrd="1" destOrd="0" presId="urn:microsoft.com/office/officeart/2016/7/layout/LinearBlockProcessNumbered"/>
    <dgm:cxn modelId="{E26A9DDB-5464-40A1-AA7F-363BF7689A04}" type="presParOf" srcId="{3CBC175E-683A-4C50-B89C-F4FD38FF3569}" destId="{432F0EFA-9A9B-42E9-9120-07C0A872269C}" srcOrd="2" destOrd="0" presId="urn:microsoft.com/office/officeart/2016/7/layout/LinearBlockProcessNumbered"/>
    <dgm:cxn modelId="{056A2FB8-6C69-4256-BAB8-8AF5DA6A9F0B}" type="presParOf" srcId="{F005B910-7DF7-43E2-843C-07C1EF0A3E35}" destId="{E8B67FF3-4C69-42F7-B488-7CB9F5AFAB91}" srcOrd="5" destOrd="0" presId="urn:microsoft.com/office/officeart/2016/7/layout/LinearBlockProcessNumbered"/>
    <dgm:cxn modelId="{EFBD9471-8DE6-4CFD-B9DC-8335C8545337}" type="presParOf" srcId="{F005B910-7DF7-43E2-843C-07C1EF0A3E35}" destId="{BE2B9619-C5F6-4746-88A8-437534F81474}" srcOrd="6" destOrd="0" presId="urn:microsoft.com/office/officeart/2016/7/layout/LinearBlockProcessNumbered"/>
    <dgm:cxn modelId="{6E5933F2-0852-4973-8375-477F172E5E7B}" type="presParOf" srcId="{BE2B9619-C5F6-4746-88A8-437534F81474}" destId="{9B5EEB0D-541E-47A9-9FE8-DE925EABA3F2}" srcOrd="0" destOrd="0" presId="urn:microsoft.com/office/officeart/2016/7/layout/LinearBlockProcessNumbered"/>
    <dgm:cxn modelId="{A6AFDBE7-F565-4C80-92DB-52A164E26541}" type="presParOf" srcId="{BE2B9619-C5F6-4746-88A8-437534F81474}" destId="{BC2BD793-54D9-4A57-976F-D286DCD1771E}" srcOrd="1" destOrd="0" presId="urn:microsoft.com/office/officeart/2016/7/layout/LinearBlockProcessNumbered"/>
    <dgm:cxn modelId="{48C3B65A-BFEA-42DD-A739-529CFA512926}" type="presParOf" srcId="{BE2B9619-C5F6-4746-88A8-437534F81474}" destId="{3985CCE8-A0F5-4197-BE77-AAD8CC280C57}"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7D0D0F4-E59E-4225-AD33-A5A0961470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C3A8108-4569-471B-98FD-7D53CDCF581B}">
      <dgm:prSet custT="1"/>
      <dgm:spPr/>
      <dgm:t>
        <a:bodyPr/>
        <a:lstStyle/>
        <a:p>
          <a:pPr algn="ctr"/>
          <a:r>
            <a:rPr lang="en-US" sz="3200" b="1" dirty="0"/>
            <a:t>Nationwide</a:t>
          </a:r>
          <a:endParaRPr lang="en-US" sz="3200" dirty="0"/>
        </a:p>
      </dgm:t>
    </dgm:pt>
    <dgm:pt modelId="{5CEB154B-C1C4-4195-90CA-097200C64BD6}" type="parTrans" cxnId="{9A2371B2-45AC-4AED-9DCB-FD6B6C7013D9}">
      <dgm:prSet/>
      <dgm:spPr/>
      <dgm:t>
        <a:bodyPr/>
        <a:lstStyle/>
        <a:p>
          <a:endParaRPr lang="en-US"/>
        </a:p>
      </dgm:t>
    </dgm:pt>
    <dgm:pt modelId="{ACAB7E52-2F06-43E3-BB65-B66955C0DF0C}" type="sibTrans" cxnId="{9A2371B2-45AC-4AED-9DCB-FD6B6C7013D9}">
      <dgm:prSet/>
      <dgm:spPr/>
      <dgm:t>
        <a:bodyPr/>
        <a:lstStyle/>
        <a:p>
          <a:endParaRPr lang="en-US"/>
        </a:p>
      </dgm:t>
    </dgm:pt>
    <dgm:pt modelId="{1F03CAFA-CD43-4479-BE1F-8D382237B821}">
      <dgm:prSet/>
      <dgm:spPr/>
      <dgm:t>
        <a:bodyPr/>
        <a:lstStyle/>
        <a:p>
          <a:r>
            <a:rPr lang="en-US" b="1"/>
            <a:t>Insufficient Childcare Slots: </a:t>
          </a:r>
          <a:r>
            <a:rPr lang="en-US"/>
            <a:t>In 2022 12.3 million seats needed, 8.7 million were available</a:t>
          </a:r>
        </a:p>
      </dgm:t>
    </dgm:pt>
    <dgm:pt modelId="{96EF9917-7FB6-4B6A-A941-BDED41A3ED7A}" type="parTrans" cxnId="{4C58FAB7-0933-4030-82A8-8FE422841954}">
      <dgm:prSet/>
      <dgm:spPr/>
      <dgm:t>
        <a:bodyPr/>
        <a:lstStyle/>
        <a:p>
          <a:endParaRPr lang="en-US"/>
        </a:p>
      </dgm:t>
    </dgm:pt>
    <dgm:pt modelId="{B1D375DF-E981-4BF1-8400-B8A3273D48D6}" type="sibTrans" cxnId="{4C58FAB7-0933-4030-82A8-8FE422841954}">
      <dgm:prSet/>
      <dgm:spPr/>
      <dgm:t>
        <a:bodyPr/>
        <a:lstStyle/>
        <a:p>
          <a:endParaRPr lang="en-US"/>
        </a:p>
      </dgm:t>
    </dgm:pt>
    <dgm:pt modelId="{C2257E2B-7972-476C-8416-8F2F18AE964B}">
      <dgm:prSet/>
      <dgm:spPr/>
      <dgm:t>
        <a:bodyPr/>
        <a:lstStyle/>
        <a:p>
          <a:r>
            <a:rPr lang="en-US" b="1"/>
            <a:t>Widespread Childcare Deserts: </a:t>
          </a:r>
          <a:r>
            <a:rPr lang="en-US"/>
            <a:t>51% of Americans live in a childcare desert</a:t>
          </a:r>
        </a:p>
      </dgm:t>
    </dgm:pt>
    <dgm:pt modelId="{88C2D1B5-C849-415F-A40D-FDBE86B76471}" type="parTrans" cxnId="{D89D8695-9E1E-40A6-B108-2AC90AC0CD28}">
      <dgm:prSet/>
      <dgm:spPr/>
      <dgm:t>
        <a:bodyPr/>
        <a:lstStyle/>
        <a:p>
          <a:endParaRPr lang="en-US"/>
        </a:p>
      </dgm:t>
    </dgm:pt>
    <dgm:pt modelId="{70A5452D-FA15-4EB1-AC25-93E0DDD927D2}" type="sibTrans" cxnId="{D89D8695-9E1E-40A6-B108-2AC90AC0CD28}">
      <dgm:prSet/>
      <dgm:spPr/>
      <dgm:t>
        <a:bodyPr/>
        <a:lstStyle/>
        <a:p>
          <a:endParaRPr lang="en-US"/>
        </a:p>
      </dgm:t>
    </dgm:pt>
    <dgm:pt modelId="{D8438EE2-D6D8-4F37-A3D1-BB712FCBB8F2}">
      <dgm:prSet/>
      <dgm:spPr/>
      <dgm:t>
        <a:bodyPr/>
        <a:lstStyle/>
        <a:p>
          <a:r>
            <a:rPr lang="en-US" b="1"/>
            <a:t>Workforce: </a:t>
          </a:r>
          <a:r>
            <a:rPr lang="en-US"/>
            <a:t>Since Covid the childcare industry is down over 39,000 employees</a:t>
          </a:r>
        </a:p>
      </dgm:t>
    </dgm:pt>
    <dgm:pt modelId="{9EB4407C-8BF7-4747-BC38-1025DD825686}" type="parTrans" cxnId="{65BBEB8F-7138-403F-A7E8-72A116CB5D78}">
      <dgm:prSet/>
      <dgm:spPr/>
      <dgm:t>
        <a:bodyPr/>
        <a:lstStyle/>
        <a:p>
          <a:endParaRPr lang="en-US"/>
        </a:p>
      </dgm:t>
    </dgm:pt>
    <dgm:pt modelId="{3FDB1DBA-C576-40E6-91BF-BBF1227DC70E}" type="sibTrans" cxnId="{65BBEB8F-7138-403F-A7E8-72A116CB5D78}">
      <dgm:prSet/>
      <dgm:spPr/>
      <dgm:t>
        <a:bodyPr/>
        <a:lstStyle/>
        <a:p>
          <a:endParaRPr lang="en-US"/>
        </a:p>
      </dgm:t>
    </dgm:pt>
    <dgm:pt modelId="{60E41BB5-4DE4-428F-9E74-CC893FFA3E55}">
      <dgm:prSet/>
      <dgm:spPr/>
      <dgm:t>
        <a:bodyPr/>
        <a:lstStyle/>
        <a:p>
          <a:r>
            <a:rPr lang="en-US" b="1"/>
            <a:t>Economic Impact: </a:t>
          </a:r>
          <a:r>
            <a:rPr lang="en-US"/>
            <a:t>over 1 million parents have reduced work hours or missed work due to insufficient childcare. </a:t>
          </a:r>
        </a:p>
      </dgm:t>
    </dgm:pt>
    <dgm:pt modelId="{697C9985-CF11-482F-9CFB-771BFDE4039D}" type="parTrans" cxnId="{8E576722-CECF-4C31-9593-23EB205FB443}">
      <dgm:prSet/>
      <dgm:spPr/>
      <dgm:t>
        <a:bodyPr/>
        <a:lstStyle/>
        <a:p>
          <a:endParaRPr lang="en-US"/>
        </a:p>
      </dgm:t>
    </dgm:pt>
    <dgm:pt modelId="{BED0BD5B-2C24-44D1-9495-DE71C8DDD9D8}" type="sibTrans" cxnId="{8E576722-CECF-4C31-9593-23EB205FB443}">
      <dgm:prSet/>
      <dgm:spPr/>
      <dgm:t>
        <a:bodyPr/>
        <a:lstStyle/>
        <a:p>
          <a:endParaRPr lang="en-US"/>
        </a:p>
      </dgm:t>
    </dgm:pt>
    <dgm:pt modelId="{AAF9D93D-51B3-48DB-9736-27A1F9340B47}" type="pres">
      <dgm:prSet presAssocID="{B7D0D0F4-E59E-4225-AD33-A5A096147094}" presName="linear" presStyleCnt="0">
        <dgm:presLayoutVars>
          <dgm:animLvl val="lvl"/>
          <dgm:resizeHandles val="exact"/>
        </dgm:presLayoutVars>
      </dgm:prSet>
      <dgm:spPr/>
    </dgm:pt>
    <dgm:pt modelId="{400149E7-760B-4BF3-BA2D-74C28FF3DADA}" type="pres">
      <dgm:prSet presAssocID="{DC3A8108-4569-471B-98FD-7D53CDCF581B}" presName="parentText" presStyleLbl="node1" presStyleIdx="0" presStyleCnt="5" custLinFactNeighborX="-796" custLinFactNeighborY="-77348">
        <dgm:presLayoutVars>
          <dgm:chMax val="0"/>
          <dgm:bulletEnabled val="1"/>
        </dgm:presLayoutVars>
      </dgm:prSet>
      <dgm:spPr/>
    </dgm:pt>
    <dgm:pt modelId="{366C112D-6757-4D88-840C-3BC8BFD29D07}" type="pres">
      <dgm:prSet presAssocID="{ACAB7E52-2F06-43E3-BB65-B66955C0DF0C}" presName="spacer" presStyleCnt="0"/>
      <dgm:spPr/>
    </dgm:pt>
    <dgm:pt modelId="{F44D29EE-90C4-4A1A-B939-246C894CF6FC}" type="pres">
      <dgm:prSet presAssocID="{1F03CAFA-CD43-4479-BE1F-8D382237B821}" presName="parentText" presStyleLbl="node1" presStyleIdx="1" presStyleCnt="5">
        <dgm:presLayoutVars>
          <dgm:chMax val="0"/>
          <dgm:bulletEnabled val="1"/>
        </dgm:presLayoutVars>
      </dgm:prSet>
      <dgm:spPr/>
    </dgm:pt>
    <dgm:pt modelId="{726994CA-B53A-4D7C-A0A8-E3BAB25F863B}" type="pres">
      <dgm:prSet presAssocID="{B1D375DF-E981-4BF1-8400-B8A3273D48D6}" presName="spacer" presStyleCnt="0"/>
      <dgm:spPr/>
    </dgm:pt>
    <dgm:pt modelId="{6E3EC7CA-9F25-412A-9B54-65B164D7E12D}" type="pres">
      <dgm:prSet presAssocID="{C2257E2B-7972-476C-8416-8F2F18AE964B}" presName="parentText" presStyleLbl="node1" presStyleIdx="2" presStyleCnt="5">
        <dgm:presLayoutVars>
          <dgm:chMax val="0"/>
          <dgm:bulletEnabled val="1"/>
        </dgm:presLayoutVars>
      </dgm:prSet>
      <dgm:spPr/>
    </dgm:pt>
    <dgm:pt modelId="{09691BA6-820E-4287-AC7A-5037A4EEDBE5}" type="pres">
      <dgm:prSet presAssocID="{70A5452D-FA15-4EB1-AC25-93E0DDD927D2}" presName="spacer" presStyleCnt="0"/>
      <dgm:spPr/>
    </dgm:pt>
    <dgm:pt modelId="{C57B8075-FD71-464B-949B-24FC348324C9}" type="pres">
      <dgm:prSet presAssocID="{D8438EE2-D6D8-4F37-A3D1-BB712FCBB8F2}" presName="parentText" presStyleLbl="node1" presStyleIdx="3" presStyleCnt="5">
        <dgm:presLayoutVars>
          <dgm:chMax val="0"/>
          <dgm:bulletEnabled val="1"/>
        </dgm:presLayoutVars>
      </dgm:prSet>
      <dgm:spPr/>
    </dgm:pt>
    <dgm:pt modelId="{80DC3A36-1451-4F32-ACE2-795578E3BD12}" type="pres">
      <dgm:prSet presAssocID="{3FDB1DBA-C576-40E6-91BF-BBF1227DC70E}" presName="spacer" presStyleCnt="0"/>
      <dgm:spPr/>
    </dgm:pt>
    <dgm:pt modelId="{04DEE8B7-5F17-4B85-9D15-759DEEAF5AA6}" type="pres">
      <dgm:prSet presAssocID="{60E41BB5-4DE4-428F-9E74-CC893FFA3E55}" presName="parentText" presStyleLbl="node1" presStyleIdx="4" presStyleCnt="5">
        <dgm:presLayoutVars>
          <dgm:chMax val="0"/>
          <dgm:bulletEnabled val="1"/>
        </dgm:presLayoutVars>
      </dgm:prSet>
      <dgm:spPr/>
    </dgm:pt>
  </dgm:ptLst>
  <dgm:cxnLst>
    <dgm:cxn modelId="{8E576722-CECF-4C31-9593-23EB205FB443}" srcId="{B7D0D0F4-E59E-4225-AD33-A5A096147094}" destId="{60E41BB5-4DE4-428F-9E74-CC893FFA3E55}" srcOrd="4" destOrd="0" parTransId="{697C9985-CF11-482F-9CFB-771BFDE4039D}" sibTransId="{BED0BD5B-2C24-44D1-9495-DE71C8DDD9D8}"/>
    <dgm:cxn modelId="{1B1AEA32-6763-4DA5-8370-4A9AEAB4CCAD}" type="presOf" srcId="{D8438EE2-D6D8-4F37-A3D1-BB712FCBB8F2}" destId="{C57B8075-FD71-464B-949B-24FC348324C9}" srcOrd="0" destOrd="0" presId="urn:microsoft.com/office/officeart/2005/8/layout/vList2"/>
    <dgm:cxn modelId="{88F67570-9799-444A-B6DA-C09690815D69}" type="presOf" srcId="{B7D0D0F4-E59E-4225-AD33-A5A096147094}" destId="{AAF9D93D-51B3-48DB-9736-27A1F9340B47}" srcOrd="0" destOrd="0" presId="urn:microsoft.com/office/officeart/2005/8/layout/vList2"/>
    <dgm:cxn modelId="{55683D59-DB79-409D-80D7-1AFD84110253}" type="presOf" srcId="{DC3A8108-4569-471B-98FD-7D53CDCF581B}" destId="{400149E7-760B-4BF3-BA2D-74C28FF3DADA}" srcOrd="0" destOrd="0" presId="urn:microsoft.com/office/officeart/2005/8/layout/vList2"/>
    <dgm:cxn modelId="{65BBEB8F-7138-403F-A7E8-72A116CB5D78}" srcId="{B7D0D0F4-E59E-4225-AD33-A5A096147094}" destId="{D8438EE2-D6D8-4F37-A3D1-BB712FCBB8F2}" srcOrd="3" destOrd="0" parTransId="{9EB4407C-8BF7-4747-BC38-1025DD825686}" sibTransId="{3FDB1DBA-C576-40E6-91BF-BBF1227DC70E}"/>
    <dgm:cxn modelId="{D89D8695-9E1E-40A6-B108-2AC90AC0CD28}" srcId="{B7D0D0F4-E59E-4225-AD33-A5A096147094}" destId="{C2257E2B-7972-476C-8416-8F2F18AE964B}" srcOrd="2" destOrd="0" parTransId="{88C2D1B5-C849-415F-A40D-FDBE86B76471}" sibTransId="{70A5452D-FA15-4EB1-AC25-93E0DDD927D2}"/>
    <dgm:cxn modelId="{9A2371B2-45AC-4AED-9DCB-FD6B6C7013D9}" srcId="{B7D0D0F4-E59E-4225-AD33-A5A096147094}" destId="{DC3A8108-4569-471B-98FD-7D53CDCF581B}" srcOrd="0" destOrd="0" parTransId="{5CEB154B-C1C4-4195-90CA-097200C64BD6}" sibTransId="{ACAB7E52-2F06-43E3-BB65-B66955C0DF0C}"/>
    <dgm:cxn modelId="{4C58FAB7-0933-4030-82A8-8FE422841954}" srcId="{B7D0D0F4-E59E-4225-AD33-A5A096147094}" destId="{1F03CAFA-CD43-4479-BE1F-8D382237B821}" srcOrd="1" destOrd="0" parTransId="{96EF9917-7FB6-4B6A-A941-BDED41A3ED7A}" sibTransId="{B1D375DF-E981-4BF1-8400-B8A3273D48D6}"/>
    <dgm:cxn modelId="{F09D8DE6-55A7-44D7-A988-401D517FC3A5}" type="presOf" srcId="{60E41BB5-4DE4-428F-9E74-CC893FFA3E55}" destId="{04DEE8B7-5F17-4B85-9D15-759DEEAF5AA6}" srcOrd="0" destOrd="0" presId="urn:microsoft.com/office/officeart/2005/8/layout/vList2"/>
    <dgm:cxn modelId="{3EA797FB-FA97-496C-AB94-482C74B0485A}" type="presOf" srcId="{C2257E2B-7972-476C-8416-8F2F18AE964B}" destId="{6E3EC7CA-9F25-412A-9B54-65B164D7E12D}" srcOrd="0" destOrd="0" presId="urn:microsoft.com/office/officeart/2005/8/layout/vList2"/>
    <dgm:cxn modelId="{305008FF-81F9-4616-A6BC-B0E0B616BE44}" type="presOf" srcId="{1F03CAFA-CD43-4479-BE1F-8D382237B821}" destId="{F44D29EE-90C4-4A1A-B939-246C894CF6FC}" srcOrd="0" destOrd="0" presId="urn:microsoft.com/office/officeart/2005/8/layout/vList2"/>
    <dgm:cxn modelId="{4A162F39-EBEE-418B-BBD7-2595EB44BF2D}" type="presParOf" srcId="{AAF9D93D-51B3-48DB-9736-27A1F9340B47}" destId="{400149E7-760B-4BF3-BA2D-74C28FF3DADA}" srcOrd="0" destOrd="0" presId="urn:microsoft.com/office/officeart/2005/8/layout/vList2"/>
    <dgm:cxn modelId="{426C8CC2-D5B1-4AED-AB4F-48D4D95610A2}" type="presParOf" srcId="{AAF9D93D-51B3-48DB-9736-27A1F9340B47}" destId="{366C112D-6757-4D88-840C-3BC8BFD29D07}" srcOrd="1" destOrd="0" presId="urn:microsoft.com/office/officeart/2005/8/layout/vList2"/>
    <dgm:cxn modelId="{20EEC119-8722-4354-9E6E-C87FC6BA108D}" type="presParOf" srcId="{AAF9D93D-51B3-48DB-9736-27A1F9340B47}" destId="{F44D29EE-90C4-4A1A-B939-246C894CF6FC}" srcOrd="2" destOrd="0" presId="urn:microsoft.com/office/officeart/2005/8/layout/vList2"/>
    <dgm:cxn modelId="{1AB96959-A66F-4D74-8F16-787BEBA9D21E}" type="presParOf" srcId="{AAF9D93D-51B3-48DB-9736-27A1F9340B47}" destId="{726994CA-B53A-4D7C-A0A8-E3BAB25F863B}" srcOrd="3" destOrd="0" presId="urn:microsoft.com/office/officeart/2005/8/layout/vList2"/>
    <dgm:cxn modelId="{BC8F5272-9C11-4EDC-9DF3-E27AA1E82174}" type="presParOf" srcId="{AAF9D93D-51B3-48DB-9736-27A1F9340B47}" destId="{6E3EC7CA-9F25-412A-9B54-65B164D7E12D}" srcOrd="4" destOrd="0" presId="urn:microsoft.com/office/officeart/2005/8/layout/vList2"/>
    <dgm:cxn modelId="{02C15E65-358E-4DDB-98F5-CC1D8F11A7AE}" type="presParOf" srcId="{AAF9D93D-51B3-48DB-9736-27A1F9340B47}" destId="{09691BA6-820E-4287-AC7A-5037A4EEDBE5}" srcOrd="5" destOrd="0" presId="urn:microsoft.com/office/officeart/2005/8/layout/vList2"/>
    <dgm:cxn modelId="{7FC16E86-AD62-4981-BC50-37D658746AFB}" type="presParOf" srcId="{AAF9D93D-51B3-48DB-9736-27A1F9340B47}" destId="{C57B8075-FD71-464B-949B-24FC348324C9}" srcOrd="6" destOrd="0" presId="urn:microsoft.com/office/officeart/2005/8/layout/vList2"/>
    <dgm:cxn modelId="{F583EF3C-5B87-4AD6-A082-07270DFDB458}" type="presParOf" srcId="{AAF9D93D-51B3-48DB-9736-27A1F9340B47}" destId="{80DC3A36-1451-4F32-ACE2-795578E3BD12}" srcOrd="7" destOrd="0" presId="urn:microsoft.com/office/officeart/2005/8/layout/vList2"/>
    <dgm:cxn modelId="{FF4AF2C7-4AC3-4506-9383-43DFF0DFFF82}" type="presParOf" srcId="{AAF9D93D-51B3-48DB-9736-27A1F9340B47}" destId="{04DEE8B7-5F17-4B85-9D15-759DEEAF5AA6}"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C33D67-39DE-43EE-A9E8-13D13B9CAF71}">
      <dsp:nvSpPr>
        <dsp:cNvPr id="0" name=""/>
        <dsp:cNvSpPr/>
      </dsp:nvSpPr>
      <dsp:spPr>
        <a:xfrm rot="5400000">
          <a:off x="7126148" y="-2916906"/>
          <a:ext cx="1114848" cy="7231597"/>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b="1" kern="1200"/>
            <a:t>162,732</a:t>
          </a:r>
          <a:r>
            <a:rPr lang="en-US" sz="1600" kern="1200"/>
            <a:t> childcare spots vs. </a:t>
          </a:r>
          <a:r>
            <a:rPr lang="en-US" sz="1600" b="1" kern="1200"/>
            <a:t>265,100</a:t>
          </a:r>
          <a:r>
            <a:rPr lang="en-US" sz="1600" kern="1200"/>
            <a:t> children (ages 0-4)</a:t>
          </a:r>
        </a:p>
        <a:p>
          <a:pPr marL="171450" lvl="1" indent="-171450" algn="l" defTabSz="711200">
            <a:lnSpc>
              <a:spcPct val="90000"/>
            </a:lnSpc>
            <a:spcBef>
              <a:spcPct val="0"/>
            </a:spcBef>
            <a:spcAft>
              <a:spcPct val="15000"/>
            </a:spcAft>
            <a:buChar char="•"/>
          </a:pPr>
          <a:r>
            <a:rPr lang="en-US" sz="1600" b="1" kern="1200"/>
            <a:t>66%</a:t>
          </a:r>
          <a:r>
            <a:rPr lang="en-US" sz="1600" kern="1200"/>
            <a:t> of KY counties are </a:t>
          </a:r>
          <a:r>
            <a:rPr lang="en-US" sz="1600" b="1" kern="1200"/>
            <a:t>childcare deserts</a:t>
          </a:r>
          <a:r>
            <a:rPr lang="en-US" sz="1600" kern="1200"/>
            <a:t> (3+ children per slot)</a:t>
          </a:r>
        </a:p>
        <a:p>
          <a:pPr marL="171450" lvl="1" indent="-171450" algn="l" defTabSz="711200">
            <a:lnSpc>
              <a:spcPct val="90000"/>
            </a:lnSpc>
            <a:spcBef>
              <a:spcPct val="0"/>
            </a:spcBef>
            <a:spcAft>
              <a:spcPct val="15000"/>
            </a:spcAft>
            <a:buChar char="•"/>
          </a:pPr>
          <a:r>
            <a:rPr lang="en-US" sz="1600" b="1" kern="1200"/>
            <a:t>31%</a:t>
          </a:r>
          <a:r>
            <a:rPr lang="en-US" sz="1600" kern="1200"/>
            <a:t> of childcare needs are unmet (</a:t>
          </a:r>
          <a:r>
            <a:rPr lang="en-US" sz="1600" b="1" kern="1200"/>
            <a:t>61,000+</a:t>
          </a:r>
          <a:r>
            <a:rPr lang="en-US" sz="1600" kern="1200"/>
            <a:t> children lack care)</a:t>
          </a:r>
        </a:p>
      </dsp:txBody>
      <dsp:txXfrm rot="-5400000">
        <a:off x="4067774" y="195890"/>
        <a:ext cx="7177175" cy="1006004"/>
      </dsp:txXfrm>
    </dsp:sp>
    <dsp:sp modelId="{2E909607-1D8F-4F2B-A583-9B5D7121F683}">
      <dsp:nvSpPr>
        <dsp:cNvPr id="0" name=""/>
        <dsp:cNvSpPr/>
      </dsp:nvSpPr>
      <dsp:spPr>
        <a:xfrm>
          <a:off x="0" y="2111"/>
          <a:ext cx="4067773" cy="13935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74295" rIns="148590" bIns="74295" numCol="1" spcCol="1270" anchor="ctr" anchorCtr="0">
          <a:noAutofit/>
        </a:bodyPr>
        <a:lstStyle/>
        <a:p>
          <a:pPr marL="0" lvl="0" indent="0" algn="ctr" defTabSz="1733550">
            <a:lnSpc>
              <a:spcPct val="90000"/>
            </a:lnSpc>
            <a:spcBef>
              <a:spcPct val="0"/>
            </a:spcBef>
            <a:spcAft>
              <a:spcPct val="35000"/>
            </a:spcAft>
            <a:buNone/>
          </a:pPr>
          <a:r>
            <a:rPr lang="en-US" sz="3900" b="1" kern="1200"/>
            <a:t>Shortage of Childcare Slots</a:t>
          </a:r>
          <a:endParaRPr lang="en-US" sz="3900" kern="1200"/>
        </a:p>
      </dsp:txBody>
      <dsp:txXfrm>
        <a:off x="68028" y="70139"/>
        <a:ext cx="3931717" cy="1257504"/>
      </dsp:txXfrm>
    </dsp:sp>
    <dsp:sp modelId="{ACEF0EFC-1491-4A7A-B8BD-5459DFA3EEEA}">
      <dsp:nvSpPr>
        <dsp:cNvPr id="0" name=""/>
        <dsp:cNvSpPr/>
      </dsp:nvSpPr>
      <dsp:spPr>
        <a:xfrm rot="5400000">
          <a:off x="7126148" y="-1453668"/>
          <a:ext cx="1114848" cy="7231597"/>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b="1" kern="1200"/>
            <a:t>Kindergarten readiness</a:t>
          </a:r>
          <a:r>
            <a:rPr lang="en-US" sz="1600" kern="1200"/>
            <a:t> dropped to </a:t>
          </a:r>
          <a:r>
            <a:rPr lang="en-US" sz="1600" b="1" kern="1200"/>
            <a:t>48%</a:t>
          </a:r>
          <a:r>
            <a:rPr lang="en-US" sz="1600" kern="1200"/>
            <a:t> (3% decline from pre-pandemic)</a:t>
          </a:r>
        </a:p>
        <a:p>
          <a:pPr marL="171450" lvl="1" indent="-171450" algn="l" defTabSz="711200">
            <a:lnSpc>
              <a:spcPct val="90000"/>
            </a:lnSpc>
            <a:spcBef>
              <a:spcPct val="0"/>
            </a:spcBef>
            <a:spcAft>
              <a:spcPct val="15000"/>
            </a:spcAft>
            <a:buChar char="•"/>
          </a:pPr>
          <a:r>
            <a:rPr lang="en-US" sz="1600" b="1" kern="1200"/>
            <a:t>Early learning gaps</a:t>
          </a:r>
          <a:r>
            <a:rPr lang="en-US" sz="1600" kern="1200"/>
            <a:t> affect long-term academic success</a:t>
          </a:r>
        </a:p>
        <a:p>
          <a:pPr marL="171450" lvl="1" indent="-171450" algn="l" defTabSz="711200">
            <a:lnSpc>
              <a:spcPct val="90000"/>
            </a:lnSpc>
            <a:spcBef>
              <a:spcPct val="0"/>
            </a:spcBef>
            <a:spcAft>
              <a:spcPct val="15000"/>
            </a:spcAft>
            <a:buChar char="•"/>
          </a:pPr>
          <a:r>
            <a:rPr lang="en-US" sz="1600" b="1" kern="1200"/>
            <a:t>Lower school performance</a:t>
          </a:r>
          <a:r>
            <a:rPr lang="en-US" sz="1600" kern="1200"/>
            <a:t> linked to inadequate early childhood education</a:t>
          </a:r>
        </a:p>
      </dsp:txBody>
      <dsp:txXfrm rot="-5400000">
        <a:off x="4067774" y="1659128"/>
        <a:ext cx="7177175" cy="1006004"/>
      </dsp:txXfrm>
    </dsp:sp>
    <dsp:sp modelId="{52C84B62-597B-4401-91F9-993E66784DF9}">
      <dsp:nvSpPr>
        <dsp:cNvPr id="0" name=""/>
        <dsp:cNvSpPr/>
      </dsp:nvSpPr>
      <dsp:spPr>
        <a:xfrm>
          <a:off x="0" y="1465350"/>
          <a:ext cx="4067773" cy="13935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74295" rIns="148590" bIns="74295" numCol="1" spcCol="1270" anchor="ctr" anchorCtr="0">
          <a:noAutofit/>
        </a:bodyPr>
        <a:lstStyle/>
        <a:p>
          <a:pPr marL="0" lvl="0" indent="0" algn="ctr" defTabSz="1733550">
            <a:lnSpc>
              <a:spcPct val="90000"/>
            </a:lnSpc>
            <a:spcBef>
              <a:spcPct val="0"/>
            </a:spcBef>
            <a:spcAft>
              <a:spcPct val="35000"/>
            </a:spcAft>
            <a:buNone/>
          </a:pPr>
          <a:r>
            <a:rPr lang="en-US" sz="3900" b="1" kern="1200"/>
            <a:t>Educational Impact</a:t>
          </a:r>
          <a:endParaRPr lang="en-US" sz="3900" kern="1200"/>
        </a:p>
      </dsp:txBody>
      <dsp:txXfrm>
        <a:off x="68028" y="1533378"/>
        <a:ext cx="3931717" cy="1257504"/>
      </dsp:txXfrm>
    </dsp:sp>
    <dsp:sp modelId="{308A5062-BCF0-48A5-B1BD-7F2A095645A5}">
      <dsp:nvSpPr>
        <dsp:cNvPr id="0" name=""/>
        <dsp:cNvSpPr/>
      </dsp:nvSpPr>
      <dsp:spPr>
        <a:xfrm rot="5400000">
          <a:off x="7126148" y="9570"/>
          <a:ext cx="1114848" cy="7231597"/>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a:t>Childcare shortages contribute to </a:t>
          </a:r>
          <a:r>
            <a:rPr lang="en-US" sz="1600" b="1" kern="1200"/>
            <a:t>$2.1 - $3.2 billion</a:t>
          </a:r>
          <a:r>
            <a:rPr lang="en-US" sz="1600" kern="1200"/>
            <a:t> in projected economic losses</a:t>
          </a:r>
        </a:p>
        <a:p>
          <a:pPr marL="171450" lvl="1" indent="-171450" algn="l" defTabSz="711200">
            <a:lnSpc>
              <a:spcPct val="90000"/>
            </a:lnSpc>
            <a:spcBef>
              <a:spcPct val="0"/>
            </a:spcBef>
            <a:spcAft>
              <a:spcPct val="15000"/>
            </a:spcAft>
            <a:buChar char="•"/>
          </a:pPr>
          <a:r>
            <a:rPr lang="en-US" sz="1600" b="1" kern="1200"/>
            <a:t>Limited workforce participation</a:t>
          </a:r>
          <a:r>
            <a:rPr lang="en-US" sz="1600" kern="1200"/>
            <a:t> in Eastern KY, discouraging business investment</a:t>
          </a:r>
        </a:p>
      </dsp:txBody>
      <dsp:txXfrm rot="-5400000">
        <a:off x="4067774" y="3122366"/>
        <a:ext cx="7177175" cy="1006004"/>
      </dsp:txXfrm>
    </dsp:sp>
    <dsp:sp modelId="{E79509AC-52CB-4F97-81C7-DA5900135008}">
      <dsp:nvSpPr>
        <dsp:cNvPr id="0" name=""/>
        <dsp:cNvSpPr/>
      </dsp:nvSpPr>
      <dsp:spPr>
        <a:xfrm>
          <a:off x="0" y="2928588"/>
          <a:ext cx="4067773" cy="13935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74295" rIns="148590" bIns="74295" numCol="1" spcCol="1270" anchor="ctr" anchorCtr="0">
          <a:noAutofit/>
        </a:bodyPr>
        <a:lstStyle/>
        <a:p>
          <a:pPr marL="0" lvl="0" indent="0" algn="ctr" defTabSz="1733550">
            <a:lnSpc>
              <a:spcPct val="90000"/>
            </a:lnSpc>
            <a:spcBef>
              <a:spcPct val="0"/>
            </a:spcBef>
            <a:spcAft>
              <a:spcPct val="35000"/>
            </a:spcAft>
            <a:buNone/>
          </a:pPr>
          <a:r>
            <a:rPr lang="en-US" sz="3900" b="1" kern="1200"/>
            <a:t>Economic Impact</a:t>
          </a:r>
          <a:endParaRPr lang="en-US" sz="3900" kern="1200"/>
        </a:p>
      </dsp:txBody>
      <dsp:txXfrm>
        <a:off x="68028" y="2996616"/>
        <a:ext cx="3931717" cy="12575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9EC7BD-3359-43EE-9531-846222B9AEB5}">
      <dsp:nvSpPr>
        <dsp:cNvPr id="0" name=""/>
        <dsp:cNvSpPr/>
      </dsp:nvSpPr>
      <dsp:spPr>
        <a:xfrm>
          <a:off x="1013179" y="195"/>
          <a:ext cx="1974242" cy="1184545"/>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Berthold Akzidenz Grotesk Super"/>
            </a:rPr>
            <a:t>Child Care Aware of Kentucky</a:t>
          </a:r>
        </a:p>
      </dsp:txBody>
      <dsp:txXfrm>
        <a:off x="1013179" y="195"/>
        <a:ext cx="1974242" cy="1184545"/>
      </dsp:txXfrm>
    </dsp:sp>
    <dsp:sp modelId="{0EC519D6-094A-4092-8146-7ACC75BA4AC2}">
      <dsp:nvSpPr>
        <dsp:cNvPr id="0" name=""/>
        <dsp:cNvSpPr/>
      </dsp:nvSpPr>
      <dsp:spPr>
        <a:xfrm>
          <a:off x="3184845" y="195"/>
          <a:ext cx="1974242" cy="1184545"/>
        </a:xfrm>
        <a:prstGeom prst="rect">
          <a:avLst/>
        </a:prstGeom>
        <a:solidFill>
          <a:schemeClr val="accent2">
            <a:hueOff val="715957"/>
            <a:satOff val="-2055"/>
            <a:lumOff val="-329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Berthold Akzidenz Grotesk Super"/>
            </a:rPr>
            <a:t>Family Child Care Network of Kentucky</a:t>
          </a:r>
        </a:p>
      </dsp:txBody>
      <dsp:txXfrm>
        <a:off x="3184845" y="195"/>
        <a:ext cx="1974242" cy="1184545"/>
      </dsp:txXfrm>
    </dsp:sp>
    <dsp:sp modelId="{267EDF97-4274-4980-8298-A69FFD39186D}">
      <dsp:nvSpPr>
        <dsp:cNvPr id="0" name=""/>
        <dsp:cNvSpPr/>
      </dsp:nvSpPr>
      <dsp:spPr>
        <a:xfrm>
          <a:off x="5356512" y="195"/>
          <a:ext cx="1974242" cy="1184545"/>
        </a:xfrm>
        <a:prstGeom prst="rect">
          <a:avLst/>
        </a:prstGeom>
        <a:solidFill>
          <a:schemeClr val="accent2">
            <a:hueOff val="1431914"/>
            <a:satOff val="-4110"/>
            <a:lumOff val="-658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Berthold Akzidenz Grotesk Super"/>
            </a:rPr>
            <a:t>Kentucky Youth Advocates</a:t>
          </a:r>
        </a:p>
      </dsp:txBody>
      <dsp:txXfrm>
        <a:off x="5356512" y="195"/>
        <a:ext cx="1974242" cy="1184545"/>
      </dsp:txXfrm>
    </dsp:sp>
    <dsp:sp modelId="{FAC3D768-718C-4FF8-BE0E-B55DB11D8D3D}">
      <dsp:nvSpPr>
        <dsp:cNvPr id="0" name=""/>
        <dsp:cNvSpPr/>
      </dsp:nvSpPr>
      <dsp:spPr>
        <a:xfrm>
          <a:off x="7528178" y="195"/>
          <a:ext cx="1974242" cy="1184545"/>
        </a:xfrm>
        <a:prstGeom prst="rect">
          <a:avLst/>
        </a:prstGeom>
        <a:solidFill>
          <a:schemeClr val="accent2">
            <a:hueOff val="2147871"/>
            <a:satOff val="-6164"/>
            <a:lumOff val="-987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Berthold Akzidenz Grotesk Super"/>
            </a:rPr>
            <a:t>Prichard Committee for Academic Excellence</a:t>
          </a:r>
        </a:p>
      </dsp:txBody>
      <dsp:txXfrm>
        <a:off x="7528178" y="195"/>
        <a:ext cx="1974242" cy="1184545"/>
      </dsp:txXfrm>
    </dsp:sp>
    <dsp:sp modelId="{FBD162FC-73E3-447A-A650-65DAE535F4A8}">
      <dsp:nvSpPr>
        <dsp:cNvPr id="0" name=""/>
        <dsp:cNvSpPr/>
      </dsp:nvSpPr>
      <dsp:spPr>
        <a:xfrm>
          <a:off x="1013179" y="1382165"/>
          <a:ext cx="1974242" cy="1184545"/>
        </a:xfrm>
        <a:prstGeom prst="rect">
          <a:avLst/>
        </a:prstGeom>
        <a:solidFill>
          <a:schemeClr val="accent2">
            <a:hueOff val="2863828"/>
            <a:satOff val="-8219"/>
            <a:lumOff val="-1316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Berthold Akzidenz Grotesk Super" panose="020B0900000000000000"/>
            </a:rPr>
            <a:t>Kentucky Cabinet for Health and Family Services</a:t>
          </a:r>
        </a:p>
      </dsp:txBody>
      <dsp:txXfrm>
        <a:off x="1013179" y="1382165"/>
        <a:ext cx="1974242" cy="1184545"/>
      </dsp:txXfrm>
    </dsp:sp>
    <dsp:sp modelId="{3D83FA4A-0663-4A16-BB2A-6B5A36649C78}">
      <dsp:nvSpPr>
        <dsp:cNvPr id="0" name=""/>
        <dsp:cNvSpPr/>
      </dsp:nvSpPr>
      <dsp:spPr>
        <a:xfrm>
          <a:off x="3184845" y="1382165"/>
          <a:ext cx="1974242" cy="1184545"/>
        </a:xfrm>
        <a:prstGeom prst="rect">
          <a:avLst/>
        </a:prstGeom>
        <a:solidFill>
          <a:schemeClr val="accent2">
            <a:hueOff val="3579786"/>
            <a:satOff val="-10274"/>
            <a:lumOff val="-1644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Berthold Akzidenz Grotesk Super" panose="020B0900000000000000"/>
            </a:rPr>
            <a:t>Truist</a:t>
          </a:r>
        </a:p>
      </dsp:txBody>
      <dsp:txXfrm>
        <a:off x="3184845" y="1382165"/>
        <a:ext cx="1974242" cy="1184545"/>
      </dsp:txXfrm>
    </dsp:sp>
    <dsp:sp modelId="{E01F1EAA-3E32-4973-97DA-48F423B1375D}">
      <dsp:nvSpPr>
        <dsp:cNvPr id="0" name=""/>
        <dsp:cNvSpPr/>
      </dsp:nvSpPr>
      <dsp:spPr>
        <a:xfrm>
          <a:off x="5356512" y="1382165"/>
          <a:ext cx="1974242" cy="1184545"/>
        </a:xfrm>
        <a:prstGeom prst="rect">
          <a:avLst/>
        </a:prstGeom>
        <a:solidFill>
          <a:schemeClr val="accent2">
            <a:hueOff val="4295743"/>
            <a:satOff val="-12329"/>
            <a:lumOff val="-1973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Berthold Akzidenz Grotesk Super" panose="020B0900000000000000"/>
            </a:rPr>
            <a:t>Division of Childcare, Early Childcare Education – Training Resource Information System</a:t>
          </a:r>
        </a:p>
      </dsp:txBody>
      <dsp:txXfrm>
        <a:off x="5356512" y="1382165"/>
        <a:ext cx="1974242" cy="1184545"/>
      </dsp:txXfrm>
    </dsp:sp>
    <dsp:sp modelId="{F5696F07-3051-448F-B973-E052F540E2E3}">
      <dsp:nvSpPr>
        <dsp:cNvPr id="0" name=""/>
        <dsp:cNvSpPr/>
      </dsp:nvSpPr>
      <dsp:spPr>
        <a:xfrm>
          <a:off x="7528178" y="1382165"/>
          <a:ext cx="1974242" cy="1184545"/>
        </a:xfrm>
        <a:prstGeom prst="rect">
          <a:avLst/>
        </a:prstGeom>
        <a:solidFill>
          <a:schemeClr val="accent2">
            <a:hueOff val="5011700"/>
            <a:satOff val="-14383"/>
            <a:lumOff val="-2302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Berthold Akzidenz Grotesk Super" panose="020B0900000000000000"/>
            </a:rPr>
            <a:t>Appalachian Cradle to Career Partnership</a:t>
          </a:r>
        </a:p>
      </dsp:txBody>
      <dsp:txXfrm>
        <a:off x="7528178" y="1382165"/>
        <a:ext cx="1974242" cy="1184545"/>
      </dsp:txXfrm>
    </dsp:sp>
    <dsp:sp modelId="{168A7D7F-29D3-4A05-91B5-9EFC95AF41D6}">
      <dsp:nvSpPr>
        <dsp:cNvPr id="0" name=""/>
        <dsp:cNvSpPr/>
      </dsp:nvSpPr>
      <dsp:spPr>
        <a:xfrm>
          <a:off x="3184845" y="2764134"/>
          <a:ext cx="1974242" cy="1184545"/>
        </a:xfrm>
        <a:prstGeom prst="rect">
          <a:avLst/>
        </a:prstGeom>
        <a:solidFill>
          <a:schemeClr val="accent2">
            <a:hueOff val="5727657"/>
            <a:satOff val="-16438"/>
            <a:lumOff val="-2631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Berthold Akzidenz Grotesk Super" panose="020B0900000000000000"/>
            </a:rPr>
            <a:t>Cumberland Region Community Early Childhood Council: </a:t>
          </a:r>
        </a:p>
      </dsp:txBody>
      <dsp:txXfrm>
        <a:off x="3184845" y="2764134"/>
        <a:ext cx="1974242" cy="1184545"/>
      </dsp:txXfrm>
    </dsp:sp>
    <dsp:sp modelId="{3C36BFE8-C8DC-4D46-81FC-5ACD126D68E6}">
      <dsp:nvSpPr>
        <dsp:cNvPr id="0" name=""/>
        <dsp:cNvSpPr/>
      </dsp:nvSpPr>
      <dsp:spPr>
        <a:xfrm>
          <a:off x="5356512" y="2764134"/>
          <a:ext cx="1974242" cy="1184545"/>
        </a:xfrm>
        <a:prstGeom prst="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Berthold Akzidenz Grotesk Super" panose="020B0900000000000000"/>
            </a:rPr>
            <a:t>Appalachian Cradle to Career Partnership</a:t>
          </a:r>
        </a:p>
      </dsp:txBody>
      <dsp:txXfrm>
        <a:off x="5356512" y="2764134"/>
        <a:ext cx="1974242" cy="11845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39FC59-562F-46D9-B9E8-9D081A5DD6CE}">
      <dsp:nvSpPr>
        <dsp:cNvPr id="0" name=""/>
        <dsp:cNvSpPr/>
      </dsp:nvSpPr>
      <dsp:spPr>
        <a:xfrm>
          <a:off x="213" y="550072"/>
          <a:ext cx="2577217" cy="3092660"/>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572" tIns="0" rIns="254572" bIns="330200" numCol="1" spcCol="1270" anchor="t" anchorCtr="0">
          <a:noAutofit/>
        </a:bodyPr>
        <a:lstStyle/>
        <a:p>
          <a:pPr marL="0" lvl="0" indent="0" algn="l" defTabSz="933450">
            <a:lnSpc>
              <a:spcPct val="90000"/>
            </a:lnSpc>
            <a:spcBef>
              <a:spcPct val="0"/>
            </a:spcBef>
            <a:spcAft>
              <a:spcPct val="35000"/>
            </a:spcAft>
            <a:buNone/>
          </a:pPr>
          <a:r>
            <a:rPr lang="en-US" sz="2100" kern="1200"/>
            <a:t>Big Question – How do we find childcare centers in Kentucky?</a:t>
          </a:r>
        </a:p>
      </dsp:txBody>
      <dsp:txXfrm>
        <a:off x="213" y="1787136"/>
        <a:ext cx="2577217" cy="1855596"/>
      </dsp:txXfrm>
    </dsp:sp>
    <dsp:sp modelId="{391C642B-A2CA-4AC0-98CB-7335B42A5C0D}">
      <dsp:nvSpPr>
        <dsp:cNvPr id="0" name=""/>
        <dsp:cNvSpPr/>
      </dsp:nvSpPr>
      <dsp:spPr>
        <a:xfrm>
          <a:off x="213" y="550072"/>
          <a:ext cx="2577217" cy="1237064"/>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54572" tIns="165100" rIns="254572" bIns="165100" numCol="1" spcCol="1270" anchor="ctr" anchorCtr="0">
          <a:noAutofit/>
        </a:bodyPr>
        <a:lstStyle/>
        <a:p>
          <a:pPr marL="0" lvl="0" indent="0" algn="l" defTabSz="2844800">
            <a:lnSpc>
              <a:spcPct val="90000"/>
            </a:lnSpc>
            <a:spcBef>
              <a:spcPct val="0"/>
            </a:spcBef>
            <a:spcAft>
              <a:spcPct val="35000"/>
            </a:spcAft>
            <a:buNone/>
          </a:pPr>
          <a:r>
            <a:rPr lang="en-US" sz="6400" kern="1200"/>
            <a:t>01</a:t>
          </a:r>
        </a:p>
      </dsp:txBody>
      <dsp:txXfrm>
        <a:off x="213" y="550072"/>
        <a:ext cx="2577217" cy="1237064"/>
      </dsp:txXfrm>
    </dsp:sp>
    <dsp:sp modelId="{611AC87F-1B56-4863-BBAF-7BB0546A64CC}">
      <dsp:nvSpPr>
        <dsp:cNvPr id="0" name=""/>
        <dsp:cNvSpPr/>
      </dsp:nvSpPr>
      <dsp:spPr>
        <a:xfrm>
          <a:off x="2783608" y="550072"/>
          <a:ext cx="2577217" cy="3092660"/>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572" tIns="0" rIns="254572" bIns="330200" numCol="1" spcCol="1270" anchor="t" anchorCtr="0">
          <a:noAutofit/>
        </a:bodyPr>
        <a:lstStyle/>
        <a:p>
          <a:pPr marL="0" lvl="0" indent="0" algn="l" defTabSz="933450">
            <a:lnSpc>
              <a:spcPct val="90000"/>
            </a:lnSpc>
            <a:spcBef>
              <a:spcPct val="0"/>
            </a:spcBef>
            <a:spcAft>
              <a:spcPct val="35000"/>
            </a:spcAft>
            <a:buNone/>
          </a:pPr>
          <a:r>
            <a:rPr lang="en-US" sz="2100" kern="1200"/>
            <a:t>No entity had a comprehensive document containing this information</a:t>
          </a:r>
        </a:p>
      </dsp:txBody>
      <dsp:txXfrm>
        <a:off x="2783608" y="1787136"/>
        <a:ext cx="2577217" cy="1855596"/>
      </dsp:txXfrm>
    </dsp:sp>
    <dsp:sp modelId="{605E2CB2-C173-46AC-937D-C95A574B8494}">
      <dsp:nvSpPr>
        <dsp:cNvPr id="0" name=""/>
        <dsp:cNvSpPr/>
      </dsp:nvSpPr>
      <dsp:spPr>
        <a:xfrm>
          <a:off x="2783608" y="550072"/>
          <a:ext cx="2577217" cy="1237064"/>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54572" tIns="165100" rIns="254572" bIns="165100" numCol="1" spcCol="1270" anchor="ctr" anchorCtr="0">
          <a:noAutofit/>
        </a:bodyPr>
        <a:lstStyle/>
        <a:p>
          <a:pPr marL="0" lvl="0" indent="0" algn="l" defTabSz="2844800">
            <a:lnSpc>
              <a:spcPct val="90000"/>
            </a:lnSpc>
            <a:spcBef>
              <a:spcPct val="0"/>
            </a:spcBef>
            <a:spcAft>
              <a:spcPct val="35000"/>
            </a:spcAft>
            <a:buNone/>
          </a:pPr>
          <a:r>
            <a:rPr lang="en-US" sz="6400" kern="1200"/>
            <a:t>02</a:t>
          </a:r>
        </a:p>
      </dsp:txBody>
      <dsp:txXfrm>
        <a:off x="2783608" y="550072"/>
        <a:ext cx="2577217" cy="1237064"/>
      </dsp:txXfrm>
    </dsp:sp>
    <dsp:sp modelId="{314D1564-3487-4CF0-9F71-56663189CC57}">
      <dsp:nvSpPr>
        <dsp:cNvPr id="0" name=""/>
        <dsp:cNvSpPr/>
      </dsp:nvSpPr>
      <dsp:spPr>
        <a:xfrm>
          <a:off x="5567003" y="550072"/>
          <a:ext cx="2577217" cy="3092660"/>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572" tIns="0" rIns="254572" bIns="330200" numCol="1" spcCol="1270" anchor="t" anchorCtr="0">
          <a:noAutofit/>
        </a:bodyPr>
        <a:lstStyle/>
        <a:p>
          <a:pPr marL="0" lvl="0" indent="0" algn="l" defTabSz="933450">
            <a:lnSpc>
              <a:spcPct val="90000"/>
            </a:lnSpc>
            <a:spcBef>
              <a:spcPct val="0"/>
            </a:spcBef>
            <a:spcAft>
              <a:spcPct val="35000"/>
            </a:spcAft>
            <a:buNone/>
          </a:pPr>
          <a:r>
            <a:rPr lang="en-US" sz="2100" kern="1200"/>
            <a:t>There was and is no website that lists a complete list of childcare centers in Ky</a:t>
          </a:r>
        </a:p>
      </dsp:txBody>
      <dsp:txXfrm>
        <a:off x="5567003" y="1787136"/>
        <a:ext cx="2577217" cy="1855596"/>
      </dsp:txXfrm>
    </dsp:sp>
    <dsp:sp modelId="{5438020E-79D5-4FC3-BAD6-0FB30022313E}">
      <dsp:nvSpPr>
        <dsp:cNvPr id="0" name=""/>
        <dsp:cNvSpPr/>
      </dsp:nvSpPr>
      <dsp:spPr>
        <a:xfrm>
          <a:off x="5567003" y="550072"/>
          <a:ext cx="2577217" cy="1237064"/>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54572" tIns="165100" rIns="254572" bIns="165100" numCol="1" spcCol="1270" anchor="ctr" anchorCtr="0">
          <a:noAutofit/>
        </a:bodyPr>
        <a:lstStyle/>
        <a:p>
          <a:pPr marL="0" lvl="0" indent="0" algn="l" defTabSz="2844800">
            <a:lnSpc>
              <a:spcPct val="90000"/>
            </a:lnSpc>
            <a:spcBef>
              <a:spcPct val="0"/>
            </a:spcBef>
            <a:spcAft>
              <a:spcPct val="35000"/>
            </a:spcAft>
            <a:buNone/>
          </a:pPr>
          <a:r>
            <a:rPr lang="en-US" sz="6400" kern="1200"/>
            <a:t>03</a:t>
          </a:r>
        </a:p>
      </dsp:txBody>
      <dsp:txXfrm>
        <a:off x="5567003" y="550072"/>
        <a:ext cx="2577217" cy="1237064"/>
      </dsp:txXfrm>
    </dsp:sp>
    <dsp:sp modelId="{9B5EEB0D-541E-47A9-9FE8-DE925EABA3F2}">
      <dsp:nvSpPr>
        <dsp:cNvPr id="0" name=""/>
        <dsp:cNvSpPr/>
      </dsp:nvSpPr>
      <dsp:spPr>
        <a:xfrm>
          <a:off x="8350398" y="550072"/>
          <a:ext cx="2577217" cy="3092660"/>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572" tIns="0" rIns="254572" bIns="330200" numCol="1" spcCol="1270" anchor="t" anchorCtr="0">
          <a:noAutofit/>
        </a:bodyPr>
        <a:lstStyle/>
        <a:p>
          <a:pPr marL="0" lvl="0" indent="0" algn="l" defTabSz="933450">
            <a:lnSpc>
              <a:spcPct val="90000"/>
            </a:lnSpc>
            <a:spcBef>
              <a:spcPct val="0"/>
            </a:spcBef>
            <a:spcAft>
              <a:spcPct val="35000"/>
            </a:spcAft>
            <a:buNone/>
          </a:pPr>
          <a:r>
            <a:rPr lang="en-US" sz="2100" kern="1200"/>
            <a:t>So how do we find those already working in Kentucky</a:t>
          </a:r>
        </a:p>
      </dsp:txBody>
      <dsp:txXfrm>
        <a:off x="8350398" y="1787136"/>
        <a:ext cx="2577217" cy="1855596"/>
      </dsp:txXfrm>
    </dsp:sp>
    <dsp:sp modelId="{BC2BD793-54D9-4A57-976F-D286DCD1771E}">
      <dsp:nvSpPr>
        <dsp:cNvPr id="0" name=""/>
        <dsp:cNvSpPr/>
      </dsp:nvSpPr>
      <dsp:spPr>
        <a:xfrm>
          <a:off x="8350398" y="550072"/>
          <a:ext cx="2577217" cy="1237064"/>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54572" tIns="165100" rIns="254572" bIns="165100" numCol="1" spcCol="1270" anchor="ctr" anchorCtr="0">
          <a:noAutofit/>
        </a:bodyPr>
        <a:lstStyle/>
        <a:p>
          <a:pPr marL="0" lvl="0" indent="0" algn="l" defTabSz="2844800">
            <a:lnSpc>
              <a:spcPct val="90000"/>
            </a:lnSpc>
            <a:spcBef>
              <a:spcPct val="0"/>
            </a:spcBef>
            <a:spcAft>
              <a:spcPct val="35000"/>
            </a:spcAft>
            <a:buNone/>
          </a:pPr>
          <a:r>
            <a:rPr lang="en-US" sz="6400" kern="1200"/>
            <a:t>04</a:t>
          </a:r>
        </a:p>
      </dsp:txBody>
      <dsp:txXfrm>
        <a:off x="8350398" y="550072"/>
        <a:ext cx="2577217" cy="12370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0149E7-760B-4BF3-BA2D-74C28FF3DADA}">
      <dsp:nvSpPr>
        <dsp:cNvPr id="0" name=""/>
        <dsp:cNvSpPr/>
      </dsp:nvSpPr>
      <dsp:spPr>
        <a:xfrm>
          <a:off x="0" y="0"/>
          <a:ext cx="4783755" cy="99837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t>Nationwide</a:t>
          </a:r>
          <a:endParaRPr lang="en-US" sz="3200" kern="1200" dirty="0"/>
        </a:p>
      </dsp:txBody>
      <dsp:txXfrm>
        <a:off x="48737" y="48737"/>
        <a:ext cx="4686281" cy="900901"/>
      </dsp:txXfrm>
    </dsp:sp>
    <dsp:sp modelId="{F44D29EE-90C4-4A1A-B939-246C894CF6FC}">
      <dsp:nvSpPr>
        <dsp:cNvPr id="0" name=""/>
        <dsp:cNvSpPr/>
      </dsp:nvSpPr>
      <dsp:spPr>
        <a:xfrm>
          <a:off x="0" y="1082086"/>
          <a:ext cx="4783755" cy="99837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Insufficient Childcare Slots: </a:t>
          </a:r>
          <a:r>
            <a:rPr lang="en-US" sz="1800" kern="1200"/>
            <a:t>In 2022 12.3 million seats needed, 8.7 million were available</a:t>
          </a:r>
        </a:p>
      </dsp:txBody>
      <dsp:txXfrm>
        <a:off x="48737" y="1130823"/>
        <a:ext cx="4686281" cy="900901"/>
      </dsp:txXfrm>
    </dsp:sp>
    <dsp:sp modelId="{6E3EC7CA-9F25-412A-9B54-65B164D7E12D}">
      <dsp:nvSpPr>
        <dsp:cNvPr id="0" name=""/>
        <dsp:cNvSpPr/>
      </dsp:nvSpPr>
      <dsp:spPr>
        <a:xfrm>
          <a:off x="0" y="2132301"/>
          <a:ext cx="4783755" cy="99837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Widespread Childcare Deserts: </a:t>
          </a:r>
          <a:r>
            <a:rPr lang="en-US" sz="1800" kern="1200"/>
            <a:t>51% of Americans live in a childcare desert</a:t>
          </a:r>
        </a:p>
      </dsp:txBody>
      <dsp:txXfrm>
        <a:off x="48737" y="2181038"/>
        <a:ext cx="4686281" cy="900901"/>
      </dsp:txXfrm>
    </dsp:sp>
    <dsp:sp modelId="{C57B8075-FD71-464B-949B-24FC348324C9}">
      <dsp:nvSpPr>
        <dsp:cNvPr id="0" name=""/>
        <dsp:cNvSpPr/>
      </dsp:nvSpPr>
      <dsp:spPr>
        <a:xfrm>
          <a:off x="0" y="3182517"/>
          <a:ext cx="4783755" cy="99837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Workforce: </a:t>
          </a:r>
          <a:r>
            <a:rPr lang="en-US" sz="1800" kern="1200"/>
            <a:t>Since Covid the childcare industry is down over 39,000 employees</a:t>
          </a:r>
        </a:p>
      </dsp:txBody>
      <dsp:txXfrm>
        <a:off x="48737" y="3231254"/>
        <a:ext cx="4686281" cy="900901"/>
      </dsp:txXfrm>
    </dsp:sp>
    <dsp:sp modelId="{04DEE8B7-5F17-4B85-9D15-759DEEAF5AA6}">
      <dsp:nvSpPr>
        <dsp:cNvPr id="0" name=""/>
        <dsp:cNvSpPr/>
      </dsp:nvSpPr>
      <dsp:spPr>
        <a:xfrm>
          <a:off x="0" y="4232732"/>
          <a:ext cx="4783755" cy="99837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Economic Impact: </a:t>
          </a:r>
          <a:r>
            <a:rPr lang="en-US" sz="1800" kern="1200"/>
            <a:t>over 1 million parents have reduced work hours or missed work due to insufficient childcare. </a:t>
          </a:r>
        </a:p>
      </dsp:txBody>
      <dsp:txXfrm>
        <a:off x="48737" y="4281469"/>
        <a:ext cx="4686281" cy="90090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B7AA67-7D9D-4739-989B-ED04AC6B4313}" type="datetimeFigureOut">
              <a:rPr lang="en-US" smtClean="0"/>
              <a:t>9/4/2025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FD0849-2BA6-438A-9285-E55C335D32A7}" type="slidenum">
              <a:rPr lang="en-US" smtClean="0"/>
              <a:t>‹#›</a:t>
            </a:fld>
            <a:endParaRPr lang="en-US"/>
          </a:p>
        </p:txBody>
      </p:sp>
    </p:spTree>
    <p:extLst>
      <p:ext uri="{BB962C8B-B14F-4D97-AF65-F5344CB8AC3E}">
        <p14:creationId xmlns:p14="http://schemas.microsoft.com/office/powerpoint/2010/main" val="277939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kystats.ky.gov/Latest/ECP"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datacenter.aecf.org/data/tables/6429-child-population-estimates-by-age-group#detailed/2/any/false/2048,574,1729,37,871,870,573,869,36,868/174,155/13332"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FD0849-2BA6-438A-9285-E55C335D32A7}" type="slidenum">
              <a:rPr lang="en-US" smtClean="0"/>
              <a:t>1</a:t>
            </a:fld>
            <a:endParaRPr lang="en-US"/>
          </a:p>
        </p:txBody>
      </p:sp>
    </p:spTree>
    <p:extLst>
      <p:ext uri="{BB962C8B-B14F-4D97-AF65-F5344CB8AC3E}">
        <p14:creationId xmlns:p14="http://schemas.microsoft.com/office/powerpoint/2010/main" val="3709184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6EFD0849-2BA6-438A-9285-E55C335D32A7}" type="slidenum">
              <a:rPr lang="en-US" smtClean="0"/>
              <a:t>19</a:t>
            </a:fld>
            <a:endParaRPr lang="en-US"/>
          </a:p>
        </p:txBody>
      </p:sp>
    </p:spTree>
    <p:extLst>
      <p:ext uri="{BB962C8B-B14F-4D97-AF65-F5344CB8AC3E}">
        <p14:creationId xmlns:p14="http://schemas.microsoft.com/office/powerpoint/2010/main" val="3305492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Tonya and Mike met many challenges in trying to open their center. They self-funded their center so their challenges came on the side of regulations.  We assisted </a:t>
            </a:r>
          </a:p>
        </p:txBody>
      </p:sp>
      <p:sp>
        <p:nvSpPr>
          <p:cNvPr id="4" name="Slide Number Placeholder 3"/>
          <p:cNvSpPr>
            <a:spLocks noGrp="1"/>
          </p:cNvSpPr>
          <p:nvPr>
            <p:ph type="sldNum" sz="quarter" idx="5"/>
          </p:nvPr>
        </p:nvSpPr>
        <p:spPr/>
        <p:txBody>
          <a:bodyPr/>
          <a:lstStyle/>
          <a:p>
            <a:fld id="{6EFD0849-2BA6-438A-9285-E55C335D32A7}" type="slidenum">
              <a:rPr lang="en-US" smtClean="0"/>
              <a:t>20</a:t>
            </a:fld>
            <a:endParaRPr lang="en-US"/>
          </a:p>
        </p:txBody>
      </p:sp>
    </p:spTree>
    <p:extLst>
      <p:ext uri="{BB962C8B-B14F-4D97-AF65-F5344CB8AC3E}">
        <p14:creationId xmlns:p14="http://schemas.microsoft.com/office/powerpoint/2010/main" val="141789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Cohort began in August 2023. They have Type 1 centers located in multiple counties in Central Kentucky, that care for infant to school aged children and include childcare centers within schools that provide after school childcare. Their newest facility has increased their childcare seats from 373 to 465, with the addition of a new 92 Type 1 facility. </a:t>
            </a:r>
          </a:p>
        </p:txBody>
      </p:sp>
      <p:sp>
        <p:nvSpPr>
          <p:cNvPr id="4" name="Slide Number Placeholder 3"/>
          <p:cNvSpPr>
            <a:spLocks noGrp="1"/>
          </p:cNvSpPr>
          <p:nvPr>
            <p:ph type="sldNum" sz="quarter" idx="5"/>
          </p:nvPr>
        </p:nvSpPr>
        <p:spPr/>
        <p:txBody>
          <a:bodyPr/>
          <a:lstStyle/>
          <a:p>
            <a:fld id="{6EFD0849-2BA6-438A-9285-E55C335D32A7}" type="slidenum">
              <a:rPr lang="en-US" smtClean="0"/>
              <a:t>21</a:t>
            </a:fld>
            <a:endParaRPr lang="en-US"/>
          </a:p>
        </p:txBody>
      </p:sp>
    </p:spTree>
    <p:extLst>
      <p:ext uri="{BB962C8B-B14F-4D97-AF65-F5344CB8AC3E}">
        <p14:creationId xmlns:p14="http://schemas.microsoft.com/office/powerpoint/2010/main" val="3122648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AK</a:t>
            </a:r>
          </a:p>
        </p:txBody>
      </p:sp>
      <p:sp>
        <p:nvSpPr>
          <p:cNvPr id="4" name="Slide Number Placeholder 3"/>
          <p:cNvSpPr>
            <a:spLocks noGrp="1"/>
          </p:cNvSpPr>
          <p:nvPr>
            <p:ph type="sldNum" sz="quarter" idx="5"/>
          </p:nvPr>
        </p:nvSpPr>
        <p:spPr/>
        <p:txBody>
          <a:bodyPr/>
          <a:lstStyle/>
          <a:p>
            <a:fld id="{6EFD0849-2BA6-438A-9285-E55C335D32A7}" type="slidenum">
              <a:rPr lang="en-US" smtClean="0"/>
              <a:t>22</a:t>
            </a:fld>
            <a:endParaRPr lang="en-US"/>
          </a:p>
        </p:txBody>
      </p:sp>
    </p:spTree>
    <p:extLst>
      <p:ext uri="{BB962C8B-B14F-4D97-AF65-F5344CB8AC3E}">
        <p14:creationId xmlns:p14="http://schemas.microsoft.com/office/powerpoint/2010/main" val="4001104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87B3E1-3C6D-4257-BF56-30983C2645D0}" type="slidenum">
              <a:rPr lang="en-US" smtClean="0"/>
              <a:t>24</a:t>
            </a:fld>
            <a:endParaRPr lang="en-US"/>
          </a:p>
        </p:txBody>
      </p:sp>
    </p:spTree>
    <p:extLst>
      <p:ext uri="{BB962C8B-B14F-4D97-AF65-F5344CB8AC3E}">
        <p14:creationId xmlns:p14="http://schemas.microsoft.com/office/powerpoint/2010/main" val="25091786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87B3E1-3C6D-4257-BF56-30983C2645D0}" type="slidenum">
              <a:rPr lang="en-US" smtClean="0"/>
              <a:t>25</a:t>
            </a:fld>
            <a:endParaRPr lang="en-US"/>
          </a:p>
        </p:txBody>
      </p:sp>
    </p:spTree>
    <p:extLst>
      <p:ext uri="{BB962C8B-B14F-4D97-AF65-F5344CB8AC3E}">
        <p14:creationId xmlns:p14="http://schemas.microsoft.com/office/powerpoint/2010/main" val="14056111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sent out around 900 of these. Mention Ryan, Amanda and the process it took to get this darn thing out! It isn’t easy people or a fast process – just say it nicer!</a:t>
            </a:r>
          </a:p>
        </p:txBody>
      </p:sp>
      <p:sp>
        <p:nvSpPr>
          <p:cNvPr id="4" name="Slide Number Placeholder 3"/>
          <p:cNvSpPr>
            <a:spLocks noGrp="1"/>
          </p:cNvSpPr>
          <p:nvPr>
            <p:ph type="sldNum" sz="quarter" idx="5"/>
          </p:nvPr>
        </p:nvSpPr>
        <p:spPr/>
        <p:txBody>
          <a:bodyPr/>
          <a:lstStyle/>
          <a:p>
            <a:fld id="{B887B3E1-3C6D-4257-BF56-30983C2645D0}" type="slidenum">
              <a:rPr lang="en-US" smtClean="0"/>
              <a:t>26</a:t>
            </a:fld>
            <a:endParaRPr lang="en-US"/>
          </a:p>
        </p:txBody>
      </p:sp>
    </p:spTree>
    <p:extLst>
      <p:ext uri="{BB962C8B-B14F-4D97-AF65-F5344CB8AC3E}">
        <p14:creationId xmlns:p14="http://schemas.microsoft.com/office/powerpoint/2010/main" val="13061140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87B3E1-3C6D-4257-BF56-30983C2645D0}" type="slidenum">
              <a:rPr lang="en-US" smtClean="0"/>
              <a:t>27</a:t>
            </a:fld>
            <a:endParaRPr lang="en-US"/>
          </a:p>
        </p:txBody>
      </p:sp>
    </p:spTree>
    <p:extLst>
      <p:ext uri="{BB962C8B-B14F-4D97-AF65-F5344CB8AC3E}">
        <p14:creationId xmlns:p14="http://schemas.microsoft.com/office/powerpoint/2010/main" val="38287753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MS &amp; AK</a:t>
            </a:r>
          </a:p>
          <a:p>
            <a:r>
              <a:rPr lang="en-US" dirty="0"/>
              <a:t>Child care is the workforce behind our future workforce and investments will ensure a bright future for our children and families. Child care is infrastructure that we must have in place to support local economies. Working parents need peace of mind that someone is taking care of their child and that their child has been happy while they are away. </a:t>
            </a:r>
          </a:p>
          <a:p>
            <a:endParaRPr lang="en-US" dirty="0"/>
          </a:p>
          <a:p>
            <a:r>
              <a:rPr lang="en-US" dirty="0"/>
              <a:t>Other </a:t>
            </a:r>
            <a:r>
              <a:rPr lang="en-US" b="1" dirty="0"/>
              <a:t>Small Business Development Centers (SBDCs)</a:t>
            </a:r>
            <a:r>
              <a:rPr lang="en-US" dirty="0"/>
              <a:t> across the country can model </a:t>
            </a:r>
            <a:r>
              <a:rPr lang="en-US" b="1" dirty="0"/>
              <a:t>Kentucky’s approach</a:t>
            </a:r>
            <a:r>
              <a:rPr lang="en-US" dirty="0"/>
              <a:t> to childcare support by adopting the following strategies:</a:t>
            </a:r>
          </a:p>
          <a:p>
            <a:r>
              <a:rPr lang="en-US" b="1" dirty="0"/>
              <a:t>1. Recognizing Childcare as Critical Economic Infrastructure</a:t>
            </a:r>
          </a:p>
          <a:p>
            <a:pPr>
              <a:buFont typeface="Arial" panose="020B0604020202020204" pitchFamily="34" charset="0"/>
              <a:buChar char="•"/>
            </a:pPr>
            <a:r>
              <a:rPr lang="en-US" b="1" dirty="0"/>
              <a:t>Engage business leaders &amp; policymakers</a:t>
            </a:r>
            <a:r>
              <a:rPr lang="en-US" dirty="0"/>
              <a:t> to highlight how childcare shortages impact workforce participation and economic growth.</a:t>
            </a:r>
          </a:p>
          <a:p>
            <a:pPr>
              <a:buFont typeface="Arial" panose="020B0604020202020204" pitchFamily="34" charset="0"/>
              <a:buChar char="•"/>
            </a:pPr>
            <a:r>
              <a:rPr lang="en-US" dirty="0"/>
              <a:t>Advocate for </a:t>
            </a:r>
            <a:r>
              <a:rPr lang="en-US" b="1" dirty="0"/>
              <a:t>childcare-friendly policies</a:t>
            </a:r>
            <a:r>
              <a:rPr lang="en-US" dirty="0"/>
              <a:t>, including grants, tax incentives, and loan programs for providers.</a:t>
            </a:r>
          </a:p>
          <a:p>
            <a:r>
              <a:rPr lang="en-US" b="1" dirty="0"/>
              <a:t>2. Providing Business Support for Childcare Providers</a:t>
            </a:r>
          </a:p>
          <a:p>
            <a:pPr>
              <a:buFont typeface="Arial" panose="020B0604020202020204" pitchFamily="34" charset="0"/>
              <a:buChar char="•"/>
            </a:pPr>
            <a:r>
              <a:rPr lang="en-US" dirty="0"/>
              <a:t>Offer </a:t>
            </a:r>
            <a:r>
              <a:rPr lang="en-US" b="1" dirty="0"/>
              <a:t>specialized training and resources</a:t>
            </a:r>
            <a:r>
              <a:rPr lang="en-US" dirty="0"/>
              <a:t> on business planning, financial management, and marketing tailored for childcare centers.</a:t>
            </a:r>
          </a:p>
          <a:p>
            <a:pPr>
              <a:buFont typeface="Arial" panose="020B0604020202020204" pitchFamily="34" charset="0"/>
              <a:buChar char="•"/>
            </a:pPr>
            <a:r>
              <a:rPr lang="en-US" dirty="0"/>
              <a:t>Facilitate </a:t>
            </a:r>
            <a:r>
              <a:rPr lang="en-US" b="1" dirty="0"/>
              <a:t>access to funding</a:t>
            </a:r>
            <a:r>
              <a:rPr lang="en-US" dirty="0"/>
              <a:t> through SBDC-led workshops on SBA loans, state grants, and private investment opportunities.</a:t>
            </a:r>
          </a:p>
          <a:p>
            <a:pPr>
              <a:buFont typeface="Arial" panose="020B0604020202020204" pitchFamily="34" charset="0"/>
              <a:buChar char="•"/>
            </a:pPr>
            <a:r>
              <a:rPr lang="en-US" dirty="0"/>
              <a:t>Help childcare businesses navigate </a:t>
            </a:r>
            <a:r>
              <a:rPr lang="en-US" b="1" dirty="0"/>
              <a:t>licensing and compliance</a:t>
            </a:r>
            <a:r>
              <a:rPr lang="en-US" dirty="0"/>
              <a:t> processes.</a:t>
            </a:r>
          </a:p>
          <a:p>
            <a:r>
              <a:rPr lang="en-US" b="1" dirty="0"/>
              <a:t>3. Building Statewide &amp; Regional Partnerships</a:t>
            </a:r>
          </a:p>
          <a:p>
            <a:pPr>
              <a:buFont typeface="Arial" panose="020B0604020202020204" pitchFamily="34" charset="0"/>
              <a:buChar char="•"/>
            </a:pPr>
            <a:r>
              <a:rPr lang="en-US" dirty="0"/>
              <a:t>Collaborate with </a:t>
            </a:r>
            <a:r>
              <a:rPr lang="en-US" b="1" dirty="0"/>
              <a:t>economic development agencies, workforce boards, and educational institutions</a:t>
            </a:r>
            <a:r>
              <a:rPr lang="en-US" dirty="0"/>
              <a:t> to align childcare with workforce needs.</a:t>
            </a:r>
          </a:p>
          <a:p>
            <a:pPr>
              <a:buFont typeface="Arial" panose="020B0604020202020204" pitchFamily="34" charset="0"/>
              <a:buChar char="•"/>
            </a:pPr>
            <a:r>
              <a:rPr lang="en-US" dirty="0"/>
              <a:t>Partner with local governments and nonprofit organizations to </a:t>
            </a:r>
            <a:r>
              <a:rPr lang="en-US" b="1" dirty="0"/>
              <a:t>develop sustainable childcare expansion programs</a:t>
            </a:r>
            <a:r>
              <a:rPr lang="en-US" dirty="0"/>
              <a:t>.</a:t>
            </a:r>
          </a:p>
          <a:p>
            <a:r>
              <a:rPr lang="en-US" b="1" dirty="0"/>
              <a:t>4. Implementing Data-Driven Strategies</a:t>
            </a:r>
          </a:p>
          <a:p>
            <a:pPr>
              <a:buFont typeface="Arial" panose="020B0604020202020204" pitchFamily="34" charset="0"/>
              <a:buChar char="•"/>
            </a:pPr>
            <a:r>
              <a:rPr lang="en-US" dirty="0"/>
              <a:t>Conduct </a:t>
            </a:r>
            <a:r>
              <a:rPr lang="en-US" b="1" dirty="0"/>
              <a:t>childcare supply-and-demand assessments</a:t>
            </a:r>
            <a:r>
              <a:rPr lang="en-US" dirty="0"/>
              <a:t> to identify gaps and target resources effectively.</a:t>
            </a:r>
          </a:p>
          <a:p>
            <a:pPr>
              <a:buFont typeface="Arial" panose="020B0604020202020204" pitchFamily="34" charset="0"/>
              <a:buChar char="•"/>
            </a:pPr>
            <a:r>
              <a:rPr lang="en-US" dirty="0"/>
              <a:t>Use real-time data to advocate for investment in childcare deserts.</a:t>
            </a:r>
          </a:p>
          <a:p>
            <a:r>
              <a:rPr lang="en-US" b="1" dirty="0"/>
              <a:t>5. Scaling Through Strategic Programming</a:t>
            </a:r>
          </a:p>
          <a:p>
            <a:pPr>
              <a:buFont typeface="Arial" panose="020B0604020202020204" pitchFamily="34" charset="0"/>
              <a:buChar char="•"/>
            </a:pPr>
            <a:r>
              <a:rPr lang="en-US" dirty="0"/>
              <a:t>Develop initiatives similar to Kentucky’s </a:t>
            </a:r>
            <a:r>
              <a:rPr lang="en-US" b="1" dirty="0"/>
              <a:t>Childcare Business Initiative</a:t>
            </a:r>
            <a:r>
              <a:rPr lang="en-US" dirty="0"/>
              <a:t> in partnership with economic development groups like </a:t>
            </a:r>
            <a:r>
              <a:rPr lang="en-US" b="1" dirty="0"/>
              <a:t>SKED</a:t>
            </a:r>
            <a:r>
              <a:rPr lang="en-US" dirty="0"/>
              <a:t>.</a:t>
            </a:r>
          </a:p>
          <a:p>
            <a:pPr>
              <a:buFont typeface="Arial" panose="020B0604020202020204" pitchFamily="34" charset="0"/>
              <a:buChar char="•"/>
            </a:pPr>
            <a:r>
              <a:rPr lang="en-US" dirty="0"/>
              <a:t>Launch </a:t>
            </a:r>
            <a:r>
              <a:rPr lang="en-US" b="1" dirty="0"/>
              <a:t>pilot programs</a:t>
            </a:r>
            <a:r>
              <a:rPr lang="en-US" dirty="0"/>
              <a:t> that provide direct consulting, funding assistance, and operational support to childcare businesses.</a:t>
            </a:r>
          </a:p>
          <a:p>
            <a:r>
              <a:rPr lang="en-US" dirty="0"/>
              <a:t>By implementing these strategies, </a:t>
            </a:r>
            <a:r>
              <a:rPr lang="en-US" b="1" dirty="0"/>
              <a:t>SBDCs nationwide can strengthen their childcare ecosystems</a:t>
            </a:r>
            <a:r>
              <a:rPr lang="en-US" dirty="0"/>
              <a:t>, improve workforce participation, and support small business growth in their communities.</a:t>
            </a:r>
          </a:p>
          <a:p>
            <a:endParaRPr lang="en-US" dirty="0"/>
          </a:p>
        </p:txBody>
      </p:sp>
      <p:sp>
        <p:nvSpPr>
          <p:cNvPr id="4" name="Slide Number Placeholder 3"/>
          <p:cNvSpPr>
            <a:spLocks noGrp="1"/>
          </p:cNvSpPr>
          <p:nvPr>
            <p:ph type="sldNum" sz="quarter" idx="5"/>
          </p:nvPr>
        </p:nvSpPr>
        <p:spPr/>
        <p:txBody>
          <a:bodyPr/>
          <a:lstStyle/>
          <a:p>
            <a:fld id="{6EFD0849-2BA6-438A-9285-E55C335D32A7}" type="slidenum">
              <a:rPr lang="en-US" smtClean="0"/>
              <a:t>29</a:t>
            </a:fld>
            <a:endParaRPr lang="en-US"/>
          </a:p>
        </p:txBody>
      </p:sp>
    </p:spTree>
    <p:extLst>
      <p:ext uri="{BB962C8B-B14F-4D97-AF65-F5344CB8AC3E}">
        <p14:creationId xmlns:p14="http://schemas.microsoft.com/office/powerpoint/2010/main" val="4256845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FD0849-2BA6-438A-9285-E55C335D32A7}" type="slidenum">
              <a:rPr lang="en-US" smtClean="0"/>
              <a:t>4</a:t>
            </a:fld>
            <a:endParaRPr lang="en-US"/>
          </a:p>
        </p:txBody>
      </p:sp>
    </p:spTree>
    <p:extLst>
      <p:ext uri="{BB962C8B-B14F-4D97-AF65-F5344CB8AC3E}">
        <p14:creationId xmlns:p14="http://schemas.microsoft.com/office/powerpoint/2010/main" val="2771705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FD0849-2BA6-438A-9285-E55C335D32A7}" type="slidenum">
              <a:rPr lang="en-US" smtClean="0"/>
              <a:t>6</a:t>
            </a:fld>
            <a:endParaRPr lang="en-US"/>
          </a:p>
        </p:txBody>
      </p:sp>
    </p:spTree>
    <p:extLst>
      <p:ext uri="{BB962C8B-B14F-4D97-AF65-F5344CB8AC3E}">
        <p14:creationId xmlns:p14="http://schemas.microsoft.com/office/powerpoint/2010/main" val="453234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FD0849-2BA6-438A-9285-E55C335D32A7}" type="slidenum">
              <a:rPr lang="en-US" smtClean="0"/>
              <a:t>7</a:t>
            </a:fld>
            <a:endParaRPr lang="en-US"/>
          </a:p>
        </p:txBody>
      </p:sp>
    </p:spTree>
    <p:extLst>
      <p:ext uri="{BB962C8B-B14F-4D97-AF65-F5344CB8AC3E}">
        <p14:creationId xmlns:p14="http://schemas.microsoft.com/office/powerpoint/2010/main" val="584023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FD0849-2BA6-438A-9285-E55C335D32A7}" type="slidenum">
              <a:rPr lang="en-US" smtClean="0"/>
              <a:t>8</a:t>
            </a:fld>
            <a:endParaRPr lang="en-US"/>
          </a:p>
        </p:txBody>
      </p:sp>
    </p:spTree>
    <p:extLst>
      <p:ext uri="{BB962C8B-B14F-4D97-AF65-F5344CB8AC3E}">
        <p14:creationId xmlns:p14="http://schemas.microsoft.com/office/powerpoint/2010/main" val="2849969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AK “Early Childhood Profile,” Kentucky Center for Statistics, August 2023, </a:t>
            </a:r>
            <a:r>
              <a:rPr lang="en-US">
                <a:hlinkClick r:id="rId3"/>
              </a:rPr>
              <a:t>https://kystats.ky.gov/Latest/ECP</a:t>
            </a:r>
            <a:r>
              <a:rPr lang="en-US"/>
              <a:t>. </a:t>
            </a:r>
            <a:br>
              <a:rPr lang="en-US">
                <a:cs typeface="+mn-lt"/>
              </a:rPr>
            </a:br>
            <a:r>
              <a:rPr lang="en-US"/>
              <a:t>“Kids Count Data Center,” Annie E. Casey Foundation, accessed March 15, 2024, </a:t>
            </a:r>
            <a:r>
              <a:rPr lang="en-US">
                <a:hlinkClick r:id="rId4"/>
              </a:rPr>
              <a:t>https://datacenter.aecf.org/data/tables/6429-child-population-estimates-by-age-group#detailed/2/any/false/2048,574,1729,37,871,870,573,869,36,868/174,155/13332</a:t>
            </a:r>
            <a:r>
              <a:rPr lang="en-US"/>
              <a:t>.</a:t>
            </a:r>
          </a:p>
        </p:txBody>
      </p:sp>
      <p:sp>
        <p:nvSpPr>
          <p:cNvPr id="4" name="Slide Number Placeholder 3"/>
          <p:cNvSpPr>
            <a:spLocks noGrp="1"/>
          </p:cNvSpPr>
          <p:nvPr>
            <p:ph type="sldNum" sz="quarter" idx="5"/>
          </p:nvPr>
        </p:nvSpPr>
        <p:spPr/>
        <p:txBody>
          <a:bodyPr/>
          <a:lstStyle/>
          <a:p>
            <a:fld id="{6EFD0849-2BA6-438A-9285-E55C335D32A7}" type="slidenum">
              <a:rPr lang="en-US" smtClean="0"/>
              <a:t>9</a:t>
            </a:fld>
            <a:endParaRPr lang="en-US"/>
          </a:p>
        </p:txBody>
      </p:sp>
    </p:spTree>
    <p:extLst>
      <p:ext uri="{BB962C8B-B14F-4D97-AF65-F5344CB8AC3E}">
        <p14:creationId xmlns:p14="http://schemas.microsoft.com/office/powerpoint/2010/main" val="3726251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AK</a:t>
            </a:r>
          </a:p>
        </p:txBody>
      </p:sp>
      <p:sp>
        <p:nvSpPr>
          <p:cNvPr id="4" name="Slide Number Placeholder 3"/>
          <p:cNvSpPr>
            <a:spLocks noGrp="1"/>
          </p:cNvSpPr>
          <p:nvPr>
            <p:ph type="sldNum" sz="quarter" idx="5"/>
          </p:nvPr>
        </p:nvSpPr>
        <p:spPr/>
        <p:txBody>
          <a:bodyPr/>
          <a:lstStyle/>
          <a:p>
            <a:fld id="{6EFD0849-2BA6-438A-9285-E55C335D32A7}" type="slidenum">
              <a:rPr lang="en-US" smtClean="0"/>
              <a:t>10</a:t>
            </a:fld>
            <a:endParaRPr lang="en-US"/>
          </a:p>
        </p:txBody>
      </p:sp>
    </p:spTree>
    <p:extLst>
      <p:ext uri="{BB962C8B-B14F-4D97-AF65-F5344CB8AC3E}">
        <p14:creationId xmlns:p14="http://schemas.microsoft.com/office/powerpoint/2010/main" val="3582177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AK</a:t>
            </a:r>
          </a:p>
        </p:txBody>
      </p:sp>
      <p:sp>
        <p:nvSpPr>
          <p:cNvPr id="4" name="Slide Number Placeholder 3"/>
          <p:cNvSpPr>
            <a:spLocks noGrp="1"/>
          </p:cNvSpPr>
          <p:nvPr>
            <p:ph type="sldNum" sz="quarter" idx="5"/>
          </p:nvPr>
        </p:nvSpPr>
        <p:spPr/>
        <p:txBody>
          <a:bodyPr/>
          <a:lstStyle/>
          <a:p>
            <a:fld id="{6EFD0849-2BA6-438A-9285-E55C335D32A7}" type="slidenum">
              <a:rPr lang="en-US" smtClean="0"/>
              <a:t>16</a:t>
            </a:fld>
            <a:endParaRPr lang="en-US"/>
          </a:p>
        </p:txBody>
      </p:sp>
    </p:spTree>
    <p:extLst>
      <p:ext uri="{BB962C8B-B14F-4D97-AF65-F5344CB8AC3E}">
        <p14:creationId xmlns:p14="http://schemas.microsoft.com/office/powerpoint/2010/main" val="795798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b="1"/>
              <a:t>Enhances Child Development</a:t>
            </a:r>
            <a:r>
              <a:rPr lang="en-US"/>
              <a:t> – Provides structured learning that supports cognitive, social, and emotional growth.</a:t>
            </a:r>
          </a:p>
          <a:p>
            <a:pPr marL="171450" indent="-171450">
              <a:buFont typeface="Arial"/>
              <a:buChar char="•"/>
            </a:pPr>
            <a:r>
              <a:rPr lang="en-US" b="1"/>
              <a:t>Ensures Consistency</a:t>
            </a:r>
            <a:r>
              <a:rPr lang="en-US"/>
              <a:t> – Creates a standardized approach to teaching and caregiving across classrooms.</a:t>
            </a:r>
          </a:p>
          <a:p>
            <a:pPr marL="171450" indent="-171450">
              <a:buFont typeface="Arial"/>
              <a:buChar char="•"/>
            </a:pPr>
            <a:r>
              <a:rPr lang="en-US" b="1"/>
              <a:t>Prepares Children for School</a:t>
            </a:r>
            <a:r>
              <a:rPr lang="en-US"/>
              <a:t> – Builds early literacy, math, and problem-solving skills essential for kindergarten readiness.</a:t>
            </a:r>
          </a:p>
          <a:p>
            <a:pPr marL="171450" indent="-171450">
              <a:buFont typeface="Arial"/>
              <a:buChar char="•"/>
            </a:pPr>
            <a:r>
              <a:rPr lang="en-US" b="1"/>
              <a:t>Supports Staff Training &amp; Development</a:t>
            </a:r>
            <a:r>
              <a:rPr lang="en-US"/>
              <a:t> – Gives educators clear guidelines and best practices for effective instruction. Saves the teachers hours per week and supports teacher success while avoiding burnout</a:t>
            </a:r>
          </a:p>
          <a:p>
            <a:pPr marL="171450" indent="-171450">
              <a:buFont typeface="Arial"/>
              <a:buChar char="•"/>
            </a:pPr>
            <a:r>
              <a:rPr lang="en-US" b="1"/>
              <a:t>Improves Parent Confidence</a:t>
            </a:r>
            <a:r>
              <a:rPr lang="en-US"/>
              <a:t> – Reassures families that their children are receiving high-quality education and care.</a:t>
            </a:r>
          </a:p>
          <a:p>
            <a:pPr marL="171450" indent="-171450">
              <a:buFont typeface="Arial"/>
              <a:buChar char="•"/>
            </a:pPr>
            <a:r>
              <a:rPr lang="en-US" b="1"/>
              <a:t>Increases Business Credibility</a:t>
            </a:r>
            <a:r>
              <a:rPr lang="en-US"/>
              <a:t> – Helps centers stand out and meet state licensing or accreditation standards.</a:t>
            </a:r>
          </a:p>
          <a:p>
            <a:pPr marL="171450" indent="-171450">
              <a:buFont typeface="Arial"/>
              <a:buChar char="•"/>
            </a:pPr>
            <a:r>
              <a:rPr lang="en-US" b="1"/>
              <a:t>Encourages Engagement &amp; Creativity</a:t>
            </a:r>
            <a:r>
              <a:rPr lang="en-US"/>
              <a:t> – Provides teachers with tools to create interactive and stimulating learning experiences.</a:t>
            </a:r>
          </a:p>
          <a:p>
            <a:pPr marL="171450" indent="-171450">
              <a:buFont typeface="Arial"/>
              <a:buChar char="•"/>
            </a:pPr>
            <a:r>
              <a:rPr lang="en-US" b="1"/>
              <a:t>Facilitates Ongoing Assessment</a:t>
            </a:r>
            <a:r>
              <a:rPr lang="en-US"/>
              <a:t> – Helps track children's progress and adjust teaching methods as needed.</a:t>
            </a:r>
          </a:p>
          <a:p>
            <a:endParaRPr lang="en-US"/>
          </a:p>
        </p:txBody>
      </p:sp>
      <p:sp>
        <p:nvSpPr>
          <p:cNvPr id="4" name="Slide Number Placeholder 3"/>
          <p:cNvSpPr>
            <a:spLocks noGrp="1"/>
          </p:cNvSpPr>
          <p:nvPr>
            <p:ph type="sldNum" sz="quarter" idx="5"/>
          </p:nvPr>
        </p:nvSpPr>
        <p:spPr/>
        <p:txBody>
          <a:bodyPr/>
          <a:lstStyle/>
          <a:p>
            <a:fld id="{6EFD0849-2BA6-438A-9285-E55C335D32A7}" type="slidenum">
              <a:rPr lang="en-US" smtClean="0"/>
              <a:t>17</a:t>
            </a:fld>
            <a:endParaRPr lang="en-US"/>
          </a:p>
        </p:txBody>
      </p:sp>
    </p:spTree>
    <p:extLst>
      <p:ext uri="{BB962C8B-B14F-4D97-AF65-F5344CB8AC3E}">
        <p14:creationId xmlns:p14="http://schemas.microsoft.com/office/powerpoint/2010/main" val="1058671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596AB-4779-B193-4DC8-24AF054430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C52EE5-6517-4038-B861-7F1BA9947B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B0A3A1C-EA2D-0341-1F28-5072DADAC7B9}"/>
              </a:ext>
            </a:extLst>
          </p:cNvPr>
          <p:cNvSpPr>
            <a:spLocks noGrp="1"/>
          </p:cNvSpPr>
          <p:nvPr>
            <p:ph type="dt" sz="half" idx="10"/>
          </p:nvPr>
        </p:nvSpPr>
        <p:spPr/>
        <p:txBody>
          <a:bodyPr/>
          <a:lstStyle/>
          <a:p>
            <a:fld id="{993F50D3-8F11-4724-9C0D-3473476D620A}" type="datetimeFigureOut">
              <a:rPr lang="en-US" smtClean="0"/>
              <a:t>9/4/2025</a:t>
            </a:fld>
            <a:endParaRPr lang="en-US"/>
          </a:p>
        </p:txBody>
      </p:sp>
      <p:sp>
        <p:nvSpPr>
          <p:cNvPr id="5" name="Footer Placeholder 4">
            <a:extLst>
              <a:ext uri="{FF2B5EF4-FFF2-40B4-BE49-F238E27FC236}">
                <a16:creationId xmlns:a16="http://schemas.microsoft.com/office/drawing/2014/main" id="{EC10913B-4C64-9F4D-1074-1BEA6CEB63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467D1-DFFD-C3AC-00A3-37857472D860}"/>
              </a:ext>
            </a:extLst>
          </p:cNvPr>
          <p:cNvSpPr>
            <a:spLocks noGrp="1"/>
          </p:cNvSpPr>
          <p:nvPr>
            <p:ph type="sldNum" sz="quarter" idx="12"/>
          </p:nvPr>
        </p:nvSpPr>
        <p:spPr/>
        <p:txBody>
          <a:bodyPr/>
          <a:lstStyle/>
          <a:p>
            <a:fld id="{AC50F803-CD9E-4DDA-804E-70F786CF9FCD}" type="slidenum">
              <a:rPr lang="en-US" smtClean="0"/>
              <a:t>‹#›</a:t>
            </a:fld>
            <a:endParaRPr lang="en-US"/>
          </a:p>
        </p:txBody>
      </p:sp>
    </p:spTree>
    <p:extLst>
      <p:ext uri="{BB962C8B-B14F-4D97-AF65-F5344CB8AC3E}">
        <p14:creationId xmlns:p14="http://schemas.microsoft.com/office/powerpoint/2010/main" val="996450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79C3F-4BEC-F362-55A6-774D7017BC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F8E4A9-F81A-C08C-A974-E5481E4ED0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857B67-C2BB-2A99-F2AF-AEE4C70D115B}"/>
              </a:ext>
            </a:extLst>
          </p:cNvPr>
          <p:cNvSpPr>
            <a:spLocks noGrp="1"/>
          </p:cNvSpPr>
          <p:nvPr>
            <p:ph type="dt" sz="half" idx="10"/>
          </p:nvPr>
        </p:nvSpPr>
        <p:spPr/>
        <p:txBody>
          <a:bodyPr/>
          <a:lstStyle/>
          <a:p>
            <a:fld id="{993F50D3-8F11-4724-9C0D-3473476D620A}" type="datetimeFigureOut">
              <a:rPr lang="en-US" smtClean="0"/>
              <a:t>9/4/2025</a:t>
            </a:fld>
            <a:endParaRPr lang="en-US"/>
          </a:p>
        </p:txBody>
      </p:sp>
      <p:sp>
        <p:nvSpPr>
          <p:cNvPr id="5" name="Footer Placeholder 4">
            <a:extLst>
              <a:ext uri="{FF2B5EF4-FFF2-40B4-BE49-F238E27FC236}">
                <a16:creationId xmlns:a16="http://schemas.microsoft.com/office/drawing/2014/main" id="{6433961C-5741-3DA6-27D2-E424E0C681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DCA229-A13B-AF8B-2772-80C21F22878A}"/>
              </a:ext>
            </a:extLst>
          </p:cNvPr>
          <p:cNvSpPr>
            <a:spLocks noGrp="1"/>
          </p:cNvSpPr>
          <p:nvPr>
            <p:ph type="sldNum" sz="quarter" idx="12"/>
          </p:nvPr>
        </p:nvSpPr>
        <p:spPr/>
        <p:txBody>
          <a:bodyPr/>
          <a:lstStyle/>
          <a:p>
            <a:fld id="{AC50F803-CD9E-4DDA-804E-70F786CF9FCD}" type="slidenum">
              <a:rPr lang="en-US" smtClean="0"/>
              <a:t>‹#›</a:t>
            </a:fld>
            <a:endParaRPr lang="en-US"/>
          </a:p>
        </p:txBody>
      </p:sp>
    </p:spTree>
    <p:extLst>
      <p:ext uri="{BB962C8B-B14F-4D97-AF65-F5344CB8AC3E}">
        <p14:creationId xmlns:p14="http://schemas.microsoft.com/office/powerpoint/2010/main" val="1344547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7753E3-4B8D-1F5D-9EF0-0B7E50FA0C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6726D8-4B03-AD04-579A-10CE1A0F2D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73A111-FC8E-FE02-686A-D69F3070311E}"/>
              </a:ext>
            </a:extLst>
          </p:cNvPr>
          <p:cNvSpPr>
            <a:spLocks noGrp="1"/>
          </p:cNvSpPr>
          <p:nvPr>
            <p:ph type="dt" sz="half" idx="10"/>
          </p:nvPr>
        </p:nvSpPr>
        <p:spPr/>
        <p:txBody>
          <a:bodyPr/>
          <a:lstStyle/>
          <a:p>
            <a:fld id="{993F50D3-8F11-4724-9C0D-3473476D620A}" type="datetimeFigureOut">
              <a:rPr lang="en-US" smtClean="0"/>
              <a:t>9/4/2025</a:t>
            </a:fld>
            <a:endParaRPr lang="en-US"/>
          </a:p>
        </p:txBody>
      </p:sp>
      <p:sp>
        <p:nvSpPr>
          <p:cNvPr id="5" name="Footer Placeholder 4">
            <a:extLst>
              <a:ext uri="{FF2B5EF4-FFF2-40B4-BE49-F238E27FC236}">
                <a16:creationId xmlns:a16="http://schemas.microsoft.com/office/drawing/2014/main" id="{9B4A4675-361E-3F14-8ED9-2DCD7A0016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83E0AE-78A3-B729-2704-A04581D7820A}"/>
              </a:ext>
            </a:extLst>
          </p:cNvPr>
          <p:cNvSpPr>
            <a:spLocks noGrp="1"/>
          </p:cNvSpPr>
          <p:nvPr>
            <p:ph type="sldNum" sz="quarter" idx="12"/>
          </p:nvPr>
        </p:nvSpPr>
        <p:spPr/>
        <p:txBody>
          <a:bodyPr/>
          <a:lstStyle/>
          <a:p>
            <a:fld id="{AC50F803-CD9E-4DDA-804E-70F786CF9FCD}" type="slidenum">
              <a:rPr lang="en-US" smtClean="0"/>
              <a:t>‹#›</a:t>
            </a:fld>
            <a:endParaRPr lang="en-US"/>
          </a:p>
        </p:txBody>
      </p:sp>
    </p:spTree>
    <p:extLst>
      <p:ext uri="{BB962C8B-B14F-4D97-AF65-F5344CB8AC3E}">
        <p14:creationId xmlns:p14="http://schemas.microsoft.com/office/powerpoint/2010/main" val="1392958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7846A-2C43-314A-B11E-4791FE3ECE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EFDA7E8-7DEB-6A4D-B34D-3880B45511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305642-C2BB-9943-8EF6-791B7E07EE00}"/>
              </a:ext>
            </a:extLst>
          </p:cNvPr>
          <p:cNvSpPr>
            <a:spLocks noGrp="1"/>
          </p:cNvSpPr>
          <p:nvPr>
            <p:ph type="dt" sz="half" idx="10"/>
          </p:nvPr>
        </p:nvSpPr>
        <p:spPr/>
        <p:txBody>
          <a:bodyPr/>
          <a:lstStyle/>
          <a:p>
            <a:fld id="{8F47C68D-2477-144E-91B1-629A124A8AA2}" type="datetimeFigureOut">
              <a:rPr lang="en-US" smtClean="0"/>
              <a:t>9/4/2025</a:t>
            </a:fld>
            <a:endParaRPr lang="en-US"/>
          </a:p>
        </p:txBody>
      </p:sp>
      <p:sp>
        <p:nvSpPr>
          <p:cNvPr id="5" name="Footer Placeholder 4">
            <a:extLst>
              <a:ext uri="{FF2B5EF4-FFF2-40B4-BE49-F238E27FC236}">
                <a16:creationId xmlns:a16="http://schemas.microsoft.com/office/drawing/2014/main" id="{610BBE48-0BFA-374C-B357-352CE17F05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452D0-4671-2742-A0CA-7DFA88542A6E}"/>
              </a:ext>
            </a:extLst>
          </p:cNvPr>
          <p:cNvSpPr>
            <a:spLocks noGrp="1"/>
          </p:cNvSpPr>
          <p:nvPr>
            <p:ph type="sldNum" sz="quarter" idx="12"/>
          </p:nvPr>
        </p:nvSpPr>
        <p:spPr/>
        <p:txBody>
          <a:bodyPr/>
          <a:lstStyle/>
          <a:p>
            <a:fld id="{B9192C96-F10E-7347-AF34-279E23564D18}" type="slidenum">
              <a:rPr lang="en-US" smtClean="0"/>
              <a:t>‹#›</a:t>
            </a:fld>
            <a:endParaRPr lang="en-US"/>
          </a:p>
        </p:txBody>
      </p:sp>
    </p:spTree>
    <p:extLst>
      <p:ext uri="{BB962C8B-B14F-4D97-AF65-F5344CB8AC3E}">
        <p14:creationId xmlns:p14="http://schemas.microsoft.com/office/powerpoint/2010/main" val="41057385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2EE70-6BFF-D24F-BA2A-ED6644064C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1BCEB4-4374-D94A-A479-8B114273309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7D5819-1C20-914F-95FF-8EAA8EBE3009}"/>
              </a:ext>
            </a:extLst>
          </p:cNvPr>
          <p:cNvSpPr>
            <a:spLocks noGrp="1"/>
          </p:cNvSpPr>
          <p:nvPr>
            <p:ph type="dt" sz="half" idx="10"/>
          </p:nvPr>
        </p:nvSpPr>
        <p:spPr/>
        <p:txBody>
          <a:bodyPr/>
          <a:lstStyle/>
          <a:p>
            <a:fld id="{8F47C68D-2477-144E-91B1-629A124A8AA2}" type="datetimeFigureOut">
              <a:rPr lang="en-US" smtClean="0"/>
              <a:t>9/4/2025</a:t>
            </a:fld>
            <a:endParaRPr lang="en-US"/>
          </a:p>
        </p:txBody>
      </p:sp>
      <p:sp>
        <p:nvSpPr>
          <p:cNvPr id="5" name="Footer Placeholder 4">
            <a:extLst>
              <a:ext uri="{FF2B5EF4-FFF2-40B4-BE49-F238E27FC236}">
                <a16:creationId xmlns:a16="http://schemas.microsoft.com/office/drawing/2014/main" id="{B0FD06C4-5679-F447-B34E-CAF78A2D60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21936C-0BE2-B74C-96CD-E7A57EFBBD89}"/>
              </a:ext>
            </a:extLst>
          </p:cNvPr>
          <p:cNvSpPr>
            <a:spLocks noGrp="1"/>
          </p:cNvSpPr>
          <p:nvPr>
            <p:ph type="sldNum" sz="quarter" idx="12"/>
          </p:nvPr>
        </p:nvSpPr>
        <p:spPr/>
        <p:txBody>
          <a:bodyPr/>
          <a:lstStyle/>
          <a:p>
            <a:fld id="{B9192C96-F10E-7347-AF34-279E23564D18}" type="slidenum">
              <a:rPr lang="en-US" smtClean="0"/>
              <a:t>‹#›</a:t>
            </a:fld>
            <a:endParaRPr lang="en-US"/>
          </a:p>
        </p:txBody>
      </p:sp>
    </p:spTree>
    <p:extLst>
      <p:ext uri="{BB962C8B-B14F-4D97-AF65-F5344CB8AC3E}">
        <p14:creationId xmlns:p14="http://schemas.microsoft.com/office/powerpoint/2010/main" val="4580534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9DFDF-5F06-8148-A0C5-627CD789A8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A34AEF-DC51-CB42-B4D4-1ED3F01B74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8367CAF-F9CD-2D46-957B-6FF960443F36}"/>
              </a:ext>
            </a:extLst>
          </p:cNvPr>
          <p:cNvSpPr>
            <a:spLocks noGrp="1"/>
          </p:cNvSpPr>
          <p:nvPr>
            <p:ph type="dt" sz="half" idx="10"/>
          </p:nvPr>
        </p:nvSpPr>
        <p:spPr/>
        <p:txBody>
          <a:bodyPr/>
          <a:lstStyle/>
          <a:p>
            <a:fld id="{8F47C68D-2477-144E-91B1-629A124A8AA2}" type="datetimeFigureOut">
              <a:rPr lang="en-US" smtClean="0"/>
              <a:t>9/4/2025</a:t>
            </a:fld>
            <a:endParaRPr lang="en-US"/>
          </a:p>
        </p:txBody>
      </p:sp>
      <p:sp>
        <p:nvSpPr>
          <p:cNvPr id="5" name="Footer Placeholder 4">
            <a:extLst>
              <a:ext uri="{FF2B5EF4-FFF2-40B4-BE49-F238E27FC236}">
                <a16:creationId xmlns:a16="http://schemas.microsoft.com/office/drawing/2014/main" id="{5DAF1D76-285E-074B-B66F-9FA126DE0A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637082-A103-4446-AADD-F20693095E42}"/>
              </a:ext>
            </a:extLst>
          </p:cNvPr>
          <p:cNvSpPr>
            <a:spLocks noGrp="1"/>
          </p:cNvSpPr>
          <p:nvPr>
            <p:ph type="sldNum" sz="quarter" idx="12"/>
          </p:nvPr>
        </p:nvSpPr>
        <p:spPr/>
        <p:txBody>
          <a:bodyPr/>
          <a:lstStyle/>
          <a:p>
            <a:fld id="{B9192C96-F10E-7347-AF34-279E23564D18}" type="slidenum">
              <a:rPr lang="en-US" smtClean="0"/>
              <a:t>‹#›</a:t>
            </a:fld>
            <a:endParaRPr lang="en-US"/>
          </a:p>
        </p:txBody>
      </p:sp>
    </p:spTree>
    <p:extLst>
      <p:ext uri="{BB962C8B-B14F-4D97-AF65-F5344CB8AC3E}">
        <p14:creationId xmlns:p14="http://schemas.microsoft.com/office/powerpoint/2010/main" val="387319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1AC2C-A515-A24D-B7A8-0C16DEA548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F7AB86-F330-4C42-8544-016DC16A059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54C91B-6370-3A49-8CE0-D5C78D643F4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4F62F7-4D6D-C74A-96FC-93478413994A}"/>
              </a:ext>
            </a:extLst>
          </p:cNvPr>
          <p:cNvSpPr>
            <a:spLocks noGrp="1"/>
          </p:cNvSpPr>
          <p:nvPr>
            <p:ph type="dt" sz="half" idx="10"/>
          </p:nvPr>
        </p:nvSpPr>
        <p:spPr/>
        <p:txBody>
          <a:bodyPr/>
          <a:lstStyle/>
          <a:p>
            <a:fld id="{8F47C68D-2477-144E-91B1-629A124A8AA2}" type="datetimeFigureOut">
              <a:rPr lang="en-US" smtClean="0"/>
              <a:t>9/4/2025</a:t>
            </a:fld>
            <a:endParaRPr lang="en-US"/>
          </a:p>
        </p:txBody>
      </p:sp>
      <p:sp>
        <p:nvSpPr>
          <p:cNvPr id="6" name="Footer Placeholder 5">
            <a:extLst>
              <a:ext uri="{FF2B5EF4-FFF2-40B4-BE49-F238E27FC236}">
                <a16:creationId xmlns:a16="http://schemas.microsoft.com/office/drawing/2014/main" id="{C582E328-F1A0-054F-92DD-2134F123C2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46B138-7243-E442-8456-0C9787E73A9B}"/>
              </a:ext>
            </a:extLst>
          </p:cNvPr>
          <p:cNvSpPr>
            <a:spLocks noGrp="1"/>
          </p:cNvSpPr>
          <p:nvPr>
            <p:ph type="sldNum" sz="quarter" idx="12"/>
          </p:nvPr>
        </p:nvSpPr>
        <p:spPr/>
        <p:txBody>
          <a:bodyPr/>
          <a:lstStyle/>
          <a:p>
            <a:fld id="{B9192C96-F10E-7347-AF34-279E23564D18}" type="slidenum">
              <a:rPr lang="en-US" smtClean="0"/>
              <a:t>‹#›</a:t>
            </a:fld>
            <a:endParaRPr lang="en-US"/>
          </a:p>
        </p:txBody>
      </p:sp>
    </p:spTree>
    <p:extLst>
      <p:ext uri="{BB962C8B-B14F-4D97-AF65-F5344CB8AC3E}">
        <p14:creationId xmlns:p14="http://schemas.microsoft.com/office/powerpoint/2010/main" val="30359752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A5884-E168-D140-A377-CBBE83922AB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82CEA0-3B9A-E942-96F7-1E1D8E1493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1C344D3-B63F-074F-8E39-F51B7E87F5D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7CE8F54-4D62-2F47-9498-B4001B42D2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0B7D3DB-DAD9-0F42-82CB-A26550F255A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438C6C-65A5-6049-8067-82FF5EC2E2BB}"/>
              </a:ext>
            </a:extLst>
          </p:cNvPr>
          <p:cNvSpPr>
            <a:spLocks noGrp="1"/>
          </p:cNvSpPr>
          <p:nvPr>
            <p:ph type="dt" sz="half" idx="10"/>
          </p:nvPr>
        </p:nvSpPr>
        <p:spPr/>
        <p:txBody>
          <a:bodyPr/>
          <a:lstStyle/>
          <a:p>
            <a:fld id="{8F47C68D-2477-144E-91B1-629A124A8AA2}" type="datetimeFigureOut">
              <a:rPr lang="en-US" smtClean="0"/>
              <a:t>9/4/2025</a:t>
            </a:fld>
            <a:endParaRPr lang="en-US"/>
          </a:p>
        </p:txBody>
      </p:sp>
      <p:sp>
        <p:nvSpPr>
          <p:cNvPr id="8" name="Footer Placeholder 7">
            <a:extLst>
              <a:ext uri="{FF2B5EF4-FFF2-40B4-BE49-F238E27FC236}">
                <a16:creationId xmlns:a16="http://schemas.microsoft.com/office/drawing/2014/main" id="{1A7DECFC-706F-054E-81CE-55D6FFC629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0F5A11-E891-9248-84DB-650B5C3A4BF4}"/>
              </a:ext>
            </a:extLst>
          </p:cNvPr>
          <p:cNvSpPr>
            <a:spLocks noGrp="1"/>
          </p:cNvSpPr>
          <p:nvPr>
            <p:ph type="sldNum" sz="quarter" idx="12"/>
          </p:nvPr>
        </p:nvSpPr>
        <p:spPr/>
        <p:txBody>
          <a:bodyPr/>
          <a:lstStyle/>
          <a:p>
            <a:fld id="{B9192C96-F10E-7347-AF34-279E23564D18}" type="slidenum">
              <a:rPr lang="en-US" smtClean="0"/>
              <a:t>‹#›</a:t>
            </a:fld>
            <a:endParaRPr lang="en-US"/>
          </a:p>
        </p:txBody>
      </p:sp>
    </p:spTree>
    <p:extLst>
      <p:ext uri="{BB962C8B-B14F-4D97-AF65-F5344CB8AC3E}">
        <p14:creationId xmlns:p14="http://schemas.microsoft.com/office/powerpoint/2010/main" val="25719223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EB8C2-E03E-804A-9856-D986AB6FAD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97E1EC-0F9C-5E4E-818E-D703CC5A5052}"/>
              </a:ext>
            </a:extLst>
          </p:cNvPr>
          <p:cNvSpPr>
            <a:spLocks noGrp="1"/>
          </p:cNvSpPr>
          <p:nvPr>
            <p:ph type="dt" sz="half" idx="10"/>
          </p:nvPr>
        </p:nvSpPr>
        <p:spPr/>
        <p:txBody>
          <a:bodyPr/>
          <a:lstStyle/>
          <a:p>
            <a:fld id="{8F47C68D-2477-144E-91B1-629A124A8AA2}" type="datetimeFigureOut">
              <a:rPr lang="en-US" smtClean="0"/>
              <a:t>9/4/2025</a:t>
            </a:fld>
            <a:endParaRPr lang="en-US"/>
          </a:p>
        </p:txBody>
      </p:sp>
      <p:sp>
        <p:nvSpPr>
          <p:cNvPr id="4" name="Footer Placeholder 3">
            <a:extLst>
              <a:ext uri="{FF2B5EF4-FFF2-40B4-BE49-F238E27FC236}">
                <a16:creationId xmlns:a16="http://schemas.microsoft.com/office/drawing/2014/main" id="{8539CF9C-BB4A-7044-9CC2-91E88C28F7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65D322-FD71-A047-998F-4218578BB386}"/>
              </a:ext>
            </a:extLst>
          </p:cNvPr>
          <p:cNvSpPr>
            <a:spLocks noGrp="1"/>
          </p:cNvSpPr>
          <p:nvPr>
            <p:ph type="sldNum" sz="quarter" idx="12"/>
          </p:nvPr>
        </p:nvSpPr>
        <p:spPr/>
        <p:txBody>
          <a:bodyPr/>
          <a:lstStyle/>
          <a:p>
            <a:fld id="{B9192C96-F10E-7347-AF34-279E23564D18}" type="slidenum">
              <a:rPr lang="en-US" smtClean="0"/>
              <a:t>‹#›</a:t>
            </a:fld>
            <a:endParaRPr lang="en-US"/>
          </a:p>
        </p:txBody>
      </p:sp>
    </p:spTree>
    <p:extLst>
      <p:ext uri="{BB962C8B-B14F-4D97-AF65-F5344CB8AC3E}">
        <p14:creationId xmlns:p14="http://schemas.microsoft.com/office/powerpoint/2010/main" val="30971500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3DF8FB-9C09-144A-A6F3-032D83499238}"/>
              </a:ext>
            </a:extLst>
          </p:cNvPr>
          <p:cNvSpPr>
            <a:spLocks noGrp="1"/>
          </p:cNvSpPr>
          <p:nvPr>
            <p:ph type="dt" sz="half" idx="10"/>
          </p:nvPr>
        </p:nvSpPr>
        <p:spPr/>
        <p:txBody>
          <a:bodyPr/>
          <a:lstStyle/>
          <a:p>
            <a:fld id="{8F47C68D-2477-144E-91B1-629A124A8AA2}" type="datetimeFigureOut">
              <a:rPr lang="en-US" smtClean="0"/>
              <a:t>9/4/2025</a:t>
            </a:fld>
            <a:endParaRPr lang="en-US"/>
          </a:p>
        </p:txBody>
      </p:sp>
      <p:sp>
        <p:nvSpPr>
          <p:cNvPr id="3" name="Footer Placeholder 2">
            <a:extLst>
              <a:ext uri="{FF2B5EF4-FFF2-40B4-BE49-F238E27FC236}">
                <a16:creationId xmlns:a16="http://schemas.microsoft.com/office/drawing/2014/main" id="{31CADDB0-2547-444B-8F9C-CCA2F1A72F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6DE1418-6710-CD42-B97A-D407FE79BEE8}"/>
              </a:ext>
            </a:extLst>
          </p:cNvPr>
          <p:cNvSpPr>
            <a:spLocks noGrp="1"/>
          </p:cNvSpPr>
          <p:nvPr>
            <p:ph type="sldNum" sz="quarter" idx="12"/>
          </p:nvPr>
        </p:nvSpPr>
        <p:spPr/>
        <p:txBody>
          <a:bodyPr/>
          <a:lstStyle/>
          <a:p>
            <a:fld id="{B9192C96-F10E-7347-AF34-279E23564D18}" type="slidenum">
              <a:rPr lang="en-US" smtClean="0"/>
              <a:t>‹#›</a:t>
            </a:fld>
            <a:endParaRPr lang="en-US"/>
          </a:p>
        </p:txBody>
      </p:sp>
    </p:spTree>
    <p:extLst>
      <p:ext uri="{BB962C8B-B14F-4D97-AF65-F5344CB8AC3E}">
        <p14:creationId xmlns:p14="http://schemas.microsoft.com/office/powerpoint/2010/main" val="92157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CE9BE-F853-B543-8BE1-2DF4FA4C1E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727BE4-718B-C342-8CC1-D8F91A8AF3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316E30-D1D8-6447-86FF-4C97F0E175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0144A25-A76F-954C-9167-832F9515A428}"/>
              </a:ext>
            </a:extLst>
          </p:cNvPr>
          <p:cNvSpPr>
            <a:spLocks noGrp="1"/>
          </p:cNvSpPr>
          <p:nvPr>
            <p:ph type="dt" sz="half" idx="10"/>
          </p:nvPr>
        </p:nvSpPr>
        <p:spPr/>
        <p:txBody>
          <a:bodyPr/>
          <a:lstStyle/>
          <a:p>
            <a:fld id="{8F47C68D-2477-144E-91B1-629A124A8AA2}" type="datetimeFigureOut">
              <a:rPr lang="en-US" smtClean="0"/>
              <a:t>9/4/2025</a:t>
            </a:fld>
            <a:endParaRPr lang="en-US"/>
          </a:p>
        </p:txBody>
      </p:sp>
      <p:sp>
        <p:nvSpPr>
          <p:cNvPr id="6" name="Footer Placeholder 5">
            <a:extLst>
              <a:ext uri="{FF2B5EF4-FFF2-40B4-BE49-F238E27FC236}">
                <a16:creationId xmlns:a16="http://schemas.microsoft.com/office/drawing/2014/main" id="{D93FB466-37BF-1A43-8956-DEDA4D9AAD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18FB20-18C0-A546-8AA2-1C86D3DF0F6D}"/>
              </a:ext>
            </a:extLst>
          </p:cNvPr>
          <p:cNvSpPr>
            <a:spLocks noGrp="1"/>
          </p:cNvSpPr>
          <p:nvPr>
            <p:ph type="sldNum" sz="quarter" idx="12"/>
          </p:nvPr>
        </p:nvSpPr>
        <p:spPr/>
        <p:txBody>
          <a:bodyPr/>
          <a:lstStyle/>
          <a:p>
            <a:fld id="{B9192C96-F10E-7347-AF34-279E23564D18}" type="slidenum">
              <a:rPr lang="en-US" smtClean="0"/>
              <a:t>‹#›</a:t>
            </a:fld>
            <a:endParaRPr lang="en-US"/>
          </a:p>
        </p:txBody>
      </p:sp>
    </p:spTree>
    <p:extLst>
      <p:ext uri="{BB962C8B-B14F-4D97-AF65-F5344CB8AC3E}">
        <p14:creationId xmlns:p14="http://schemas.microsoft.com/office/powerpoint/2010/main" val="1322276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8511F-3014-E7B8-1B34-C08607E35B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12F871-049E-D0DA-0101-06262130C5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4E5D01-5E36-C780-B212-843001B83FBF}"/>
              </a:ext>
            </a:extLst>
          </p:cNvPr>
          <p:cNvSpPr>
            <a:spLocks noGrp="1"/>
          </p:cNvSpPr>
          <p:nvPr>
            <p:ph type="dt" sz="half" idx="10"/>
          </p:nvPr>
        </p:nvSpPr>
        <p:spPr/>
        <p:txBody>
          <a:bodyPr/>
          <a:lstStyle/>
          <a:p>
            <a:fld id="{993F50D3-8F11-4724-9C0D-3473476D620A}" type="datetimeFigureOut">
              <a:rPr lang="en-US" smtClean="0"/>
              <a:t>9/4/2025</a:t>
            </a:fld>
            <a:endParaRPr lang="en-US"/>
          </a:p>
        </p:txBody>
      </p:sp>
      <p:sp>
        <p:nvSpPr>
          <p:cNvPr id="5" name="Footer Placeholder 4">
            <a:extLst>
              <a:ext uri="{FF2B5EF4-FFF2-40B4-BE49-F238E27FC236}">
                <a16:creationId xmlns:a16="http://schemas.microsoft.com/office/drawing/2014/main" id="{3CF22A5A-705D-26BD-D6C1-DB82D90858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D970D6-DDC2-AE1E-F488-36FA29574B0B}"/>
              </a:ext>
            </a:extLst>
          </p:cNvPr>
          <p:cNvSpPr>
            <a:spLocks noGrp="1"/>
          </p:cNvSpPr>
          <p:nvPr>
            <p:ph type="sldNum" sz="quarter" idx="12"/>
          </p:nvPr>
        </p:nvSpPr>
        <p:spPr/>
        <p:txBody>
          <a:bodyPr/>
          <a:lstStyle/>
          <a:p>
            <a:fld id="{AC50F803-CD9E-4DDA-804E-70F786CF9FCD}" type="slidenum">
              <a:rPr lang="en-US" smtClean="0"/>
              <a:t>‹#›</a:t>
            </a:fld>
            <a:endParaRPr lang="en-US"/>
          </a:p>
        </p:txBody>
      </p:sp>
    </p:spTree>
    <p:extLst>
      <p:ext uri="{BB962C8B-B14F-4D97-AF65-F5344CB8AC3E}">
        <p14:creationId xmlns:p14="http://schemas.microsoft.com/office/powerpoint/2010/main" val="2964624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DE7D9-122A-6D4D-B8D9-3F0BF06EA0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55C9F2-2028-5B47-9ABD-3D2A8C2587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271CE3-FEB8-2C4C-9F44-303AA918F4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945327E-BD36-0746-B76D-63679A5AD7EA}"/>
              </a:ext>
            </a:extLst>
          </p:cNvPr>
          <p:cNvSpPr>
            <a:spLocks noGrp="1"/>
          </p:cNvSpPr>
          <p:nvPr>
            <p:ph type="dt" sz="half" idx="10"/>
          </p:nvPr>
        </p:nvSpPr>
        <p:spPr/>
        <p:txBody>
          <a:bodyPr/>
          <a:lstStyle/>
          <a:p>
            <a:fld id="{8F47C68D-2477-144E-91B1-629A124A8AA2}" type="datetimeFigureOut">
              <a:rPr lang="en-US" smtClean="0"/>
              <a:t>9/4/2025</a:t>
            </a:fld>
            <a:endParaRPr lang="en-US"/>
          </a:p>
        </p:txBody>
      </p:sp>
      <p:sp>
        <p:nvSpPr>
          <p:cNvPr id="6" name="Footer Placeholder 5">
            <a:extLst>
              <a:ext uri="{FF2B5EF4-FFF2-40B4-BE49-F238E27FC236}">
                <a16:creationId xmlns:a16="http://schemas.microsoft.com/office/drawing/2014/main" id="{6C496AD1-BBB0-B246-8A42-145BE44E1B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D0AA05-6D6F-D340-A9FF-2B7F6D7C6D90}"/>
              </a:ext>
            </a:extLst>
          </p:cNvPr>
          <p:cNvSpPr>
            <a:spLocks noGrp="1"/>
          </p:cNvSpPr>
          <p:nvPr>
            <p:ph type="sldNum" sz="quarter" idx="12"/>
          </p:nvPr>
        </p:nvSpPr>
        <p:spPr/>
        <p:txBody>
          <a:bodyPr/>
          <a:lstStyle/>
          <a:p>
            <a:fld id="{B9192C96-F10E-7347-AF34-279E23564D18}" type="slidenum">
              <a:rPr lang="en-US" smtClean="0"/>
              <a:t>‹#›</a:t>
            </a:fld>
            <a:endParaRPr lang="en-US"/>
          </a:p>
        </p:txBody>
      </p:sp>
    </p:spTree>
    <p:extLst>
      <p:ext uri="{BB962C8B-B14F-4D97-AF65-F5344CB8AC3E}">
        <p14:creationId xmlns:p14="http://schemas.microsoft.com/office/powerpoint/2010/main" val="26740916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7197D-255B-7640-AC77-653DBD7A7D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244D08-337F-694D-BD41-5D0D26ACC5F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C4660-BBC8-8E4F-84BD-4E38FD39422D}"/>
              </a:ext>
            </a:extLst>
          </p:cNvPr>
          <p:cNvSpPr>
            <a:spLocks noGrp="1"/>
          </p:cNvSpPr>
          <p:nvPr>
            <p:ph type="dt" sz="half" idx="10"/>
          </p:nvPr>
        </p:nvSpPr>
        <p:spPr/>
        <p:txBody>
          <a:bodyPr/>
          <a:lstStyle/>
          <a:p>
            <a:fld id="{8F47C68D-2477-144E-91B1-629A124A8AA2}" type="datetimeFigureOut">
              <a:rPr lang="en-US" smtClean="0"/>
              <a:t>9/4/2025</a:t>
            </a:fld>
            <a:endParaRPr lang="en-US"/>
          </a:p>
        </p:txBody>
      </p:sp>
      <p:sp>
        <p:nvSpPr>
          <p:cNvPr id="5" name="Footer Placeholder 4">
            <a:extLst>
              <a:ext uri="{FF2B5EF4-FFF2-40B4-BE49-F238E27FC236}">
                <a16:creationId xmlns:a16="http://schemas.microsoft.com/office/drawing/2014/main" id="{8F833D0D-CCA8-3348-84A4-32D9C7E97A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5557F3-33B6-B341-BB2D-76EF34705421}"/>
              </a:ext>
            </a:extLst>
          </p:cNvPr>
          <p:cNvSpPr>
            <a:spLocks noGrp="1"/>
          </p:cNvSpPr>
          <p:nvPr>
            <p:ph type="sldNum" sz="quarter" idx="12"/>
          </p:nvPr>
        </p:nvSpPr>
        <p:spPr/>
        <p:txBody>
          <a:bodyPr/>
          <a:lstStyle/>
          <a:p>
            <a:fld id="{B9192C96-F10E-7347-AF34-279E23564D18}" type="slidenum">
              <a:rPr lang="en-US" smtClean="0"/>
              <a:t>‹#›</a:t>
            </a:fld>
            <a:endParaRPr lang="en-US"/>
          </a:p>
        </p:txBody>
      </p:sp>
    </p:spTree>
    <p:extLst>
      <p:ext uri="{BB962C8B-B14F-4D97-AF65-F5344CB8AC3E}">
        <p14:creationId xmlns:p14="http://schemas.microsoft.com/office/powerpoint/2010/main" val="34660022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2EFB22-C2CD-AA45-A2F3-B70F8AAAC76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450BDF-7BAE-BD42-9D9A-6DB19BA1C90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0E906B-49A8-E34D-BA9D-F6F1259B7F16}"/>
              </a:ext>
            </a:extLst>
          </p:cNvPr>
          <p:cNvSpPr>
            <a:spLocks noGrp="1"/>
          </p:cNvSpPr>
          <p:nvPr>
            <p:ph type="dt" sz="half" idx="10"/>
          </p:nvPr>
        </p:nvSpPr>
        <p:spPr/>
        <p:txBody>
          <a:bodyPr/>
          <a:lstStyle/>
          <a:p>
            <a:fld id="{8F47C68D-2477-144E-91B1-629A124A8AA2}" type="datetimeFigureOut">
              <a:rPr lang="en-US" smtClean="0"/>
              <a:t>9/4/2025</a:t>
            </a:fld>
            <a:endParaRPr lang="en-US"/>
          </a:p>
        </p:txBody>
      </p:sp>
      <p:sp>
        <p:nvSpPr>
          <p:cNvPr id="5" name="Footer Placeholder 4">
            <a:extLst>
              <a:ext uri="{FF2B5EF4-FFF2-40B4-BE49-F238E27FC236}">
                <a16:creationId xmlns:a16="http://schemas.microsoft.com/office/drawing/2014/main" id="{7617E3B3-512C-1A44-853E-78CF9209F2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0A9216-26F9-D54B-A412-F3F36B5C0586}"/>
              </a:ext>
            </a:extLst>
          </p:cNvPr>
          <p:cNvSpPr>
            <a:spLocks noGrp="1"/>
          </p:cNvSpPr>
          <p:nvPr>
            <p:ph type="sldNum" sz="quarter" idx="12"/>
          </p:nvPr>
        </p:nvSpPr>
        <p:spPr/>
        <p:txBody>
          <a:bodyPr/>
          <a:lstStyle/>
          <a:p>
            <a:fld id="{B9192C96-F10E-7347-AF34-279E23564D18}" type="slidenum">
              <a:rPr lang="en-US" smtClean="0"/>
              <a:t>‹#›</a:t>
            </a:fld>
            <a:endParaRPr lang="en-US"/>
          </a:p>
        </p:txBody>
      </p:sp>
    </p:spTree>
    <p:extLst>
      <p:ext uri="{BB962C8B-B14F-4D97-AF65-F5344CB8AC3E}">
        <p14:creationId xmlns:p14="http://schemas.microsoft.com/office/powerpoint/2010/main" val="3104921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A38E1-836E-FA2E-F12C-7EB60EB3FA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4F5571-AD15-5065-17C1-994B7EBABDE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9BBEBC-2CF6-BEA4-7D51-A7908ED8748A}"/>
              </a:ext>
            </a:extLst>
          </p:cNvPr>
          <p:cNvSpPr>
            <a:spLocks noGrp="1"/>
          </p:cNvSpPr>
          <p:nvPr>
            <p:ph type="dt" sz="half" idx="10"/>
          </p:nvPr>
        </p:nvSpPr>
        <p:spPr/>
        <p:txBody>
          <a:bodyPr/>
          <a:lstStyle/>
          <a:p>
            <a:fld id="{993F50D3-8F11-4724-9C0D-3473476D620A}" type="datetimeFigureOut">
              <a:rPr lang="en-US" smtClean="0"/>
              <a:t>9/4/2025</a:t>
            </a:fld>
            <a:endParaRPr lang="en-US"/>
          </a:p>
        </p:txBody>
      </p:sp>
      <p:sp>
        <p:nvSpPr>
          <p:cNvPr id="5" name="Footer Placeholder 4">
            <a:extLst>
              <a:ext uri="{FF2B5EF4-FFF2-40B4-BE49-F238E27FC236}">
                <a16:creationId xmlns:a16="http://schemas.microsoft.com/office/drawing/2014/main" id="{95409ED5-1764-0CDD-15D8-E2F1670C66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095ADF-4D63-FCE2-E4C8-EB4D7814164D}"/>
              </a:ext>
            </a:extLst>
          </p:cNvPr>
          <p:cNvSpPr>
            <a:spLocks noGrp="1"/>
          </p:cNvSpPr>
          <p:nvPr>
            <p:ph type="sldNum" sz="quarter" idx="12"/>
          </p:nvPr>
        </p:nvSpPr>
        <p:spPr/>
        <p:txBody>
          <a:bodyPr/>
          <a:lstStyle/>
          <a:p>
            <a:fld id="{AC50F803-CD9E-4DDA-804E-70F786CF9FCD}" type="slidenum">
              <a:rPr lang="en-US" smtClean="0"/>
              <a:t>‹#›</a:t>
            </a:fld>
            <a:endParaRPr lang="en-US"/>
          </a:p>
        </p:txBody>
      </p:sp>
    </p:spTree>
    <p:extLst>
      <p:ext uri="{BB962C8B-B14F-4D97-AF65-F5344CB8AC3E}">
        <p14:creationId xmlns:p14="http://schemas.microsoft.com/office/powerpoint/2010/main" val="1294295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B3E44-7FD9-FA9B-7996-1110A5544A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DB8D9D-EC97-4420-EBE9-3AEB07AB5E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00CC12-4341-EA48-B933-F73BB93480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2D1591-C6B8-EAC3-5601-47D8BEFEB2C0}"/>
              </a:ext>
            </a:extLst>
          </p:cNvPr>
          <p:cNvSpPr>
            <a:spLocks noGrp="1"/>
          </p:cNvSpPr>
          <p:nvPr>
            <p:ph type="dt" sz="half" idx="10"/>
          </p:nvPr>
        </p:nvSpPr>
        <p:spPr/>
        <p:txBody>
          <a:bodyPr/>
          <a:lstStyle/>
          <a:p>
            <a:fld id="{993F50D3-8F11-4724-9C0D-3473476D620A}" type="datetimeFigureOut">
              <a:rPr lang="en-US" smtClean="0"/>
              <a:t>9/4/2025</a:t>
            </a:fld>
            <a:endParaRPr lang="en-US"/>
          </a:p>
        </p:txBody>
      </p:sp>
      <p:sp>
        <p:nvSpPr>
          <p:cNvPr id="6" name="Footer Placeholder 5">
            <a:extLst>
              <a:ext uri="{FF2B5EF4-FFF2-40B4-BE49-F238E27FC236}">
                <a16:creationId xmlns:a16="http://schemas.microsoft.com/office/drawing/2014/main" id="{2C353326-D229-4920-A4E5-5A5A273C50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EBC162-5FC3-AB01-9D24-579A1004D459}"/>
              </a:ext>
            </a:extLst>
          </p:cNvPr>
          <p:cNvSpPr>
            <a:spLocks noGrp="1"/>
          </p:cNvSpPr>
          <p:nvPr>
            <p:ph type="sldNum" sz="quarter" idx="12"/>
          </p:nvPr>
        </p:nvSpPr>
        <p:spPr/>
        <p:txBody>
          <a:bodyPr/>
          <a:lstStyle/>
          <a:p>
            <a:fld id="{AC50F803-CD9E-4DDA-804E-70F786CF9FCD}" type="slidenum">
              <a:rPr lang="en-US" smtClean="0"/>
              <a:t>‹#›</a:t>
            </a:fld>
            <a:endParaRPr lang="en-US"/>
          </a:p>
        </p:txBody>
      </p:sp>
    </p:spTree>
    <p:extLst>
      <p:ext uri="{BB962C8B-B14F-4D97-AF65-F5344CB8AC3E}">
        <p14:creationId xmlns:p14="http://schemas.microsoft.com/office/powerpoint/2010/main" val="1180821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CF57F-0468-0C23-5602-5217064681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169997-15F0-A0CB-253F-0431A88BFD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0384C8-8B47-BC63-E16D-F29943142B2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0A89C4-2575-62B9-654E-A947C2823A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59E89B-FD38-1C33-593C-02E797A2F5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A50D44-4305-BE2D-67BB-55809DD9FF43}"/>
              </a:ext>
            </a:extLst>
          </p:cNvPr>
          <p:cNvSpPr>
            <a:spLocks noGrp="1"/>
          </p:cNvSpPr>
          <p:nvPr>
            <p:ph type="dt" sz="half" idx="10"/>
          </p:nvPr>
        </p:nvSpPr>
        <p:spPr/>
        <p:txBody>
          <a:bodyPr/>
          <a:lstStyle/>
          <a:p>
            <a:fld id="{993F50D3-8F11-4724-9C0D-3473476D620A}" type="datetimeFigureOut">
              <a:rPr lang="en-US" smtClean="0"/>
              <a:t>9/4/2025</a:t>
            </a:fld>
            <a:endParaRPr lang="en-US"/>
          </a:p>
        </p:txBody>
      </p:sp>
      <p:sp>
        <p:nvSpPr>
          <p:cNvPr id="8" name="Footer Placeholder 7">
            <a:extLst>
              <a:ext uri="{FF2B5EF4-FFF2-40B4-BE49-F238E27FC236}">
                <a16:creationId xmlns:a16="http://schemas.microsoft.com/office/drawing/2014/main" id="{6366BA9A-0914-9201-CB96-5912FF240D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9604779-9D48-6672-C843-B5B403C6A560}"/>
              </a:ext>
            </a:extLst>
          </p:cNvPr>
          <p:cNvSpPr>
            <a:spLocks noGrp="1"/>
          </p:cNvSpPr>
          <p:nvPr>
            <p:ph type="sldNum" sz="quarter" idx="12"/>
          </p:nvPr>
        </p:nvSpPr>
        <p:spPr/>
        <p:txBody>
          <a:bodyPr/>
          <a:lstStyle/>
          <a:p>
            <a:fld id="{AC50F803-CD9E-4DDA-804E-70F786CF9FCD}" type="slidenum">
              <a:rPr lang="en-US" smtClean="0"/>
              <a:t>‹#›</a:t>
            </a:fld>
            <a:endParaRPr lang="en-US"/>
          </a:p>
        </p:txBody>
      </p:sp>
    </p:spTree>
    <p:extLst>
      <p:ext uri="{BB962C8B-B14F-4D97-AF65-F5344CB8AC3E}">
        <p14:creationId xmlns:p14="http://schemas.microsoft.com/office/powerpoint/2010/main" val="89753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09FC4-9295-E481-FACC-EC173388E0C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8DF57C-559C-FAD3-EFB0-F614896B0B62}"/>
              </a:ext>
            </a:extLst>
          </p:cNvPr>
          <p:cNvSpPr>
            <a:spLocks noGrp="1"/>
          </p:cNvSpPr>
          <p:nvPr>
            <p:ph type="dt" sz="half" idx="10"/>
          </p:nvPr>
        </p:nvSpPr>
        <p:spPr/>
        <p:txBody>
          <a:bodyPr/>
          <a:lstStyle/>
          <a:p>
            <a:fld id="{993F50D3-8F11-4724-9C0D-3473476D620A}" type="datetimeFigureOut">
              <a:rPr lang="en-US" smtClean="0"/>
              <a:t>9/4/2025</a:t>
            </a:fld>
            <a:endParaRPr lang="en-US"/>
          </a:p>
        </p:txBody>
      </p:sp>
      <p:sp>
        <p:nvSpPr>
          <p:cNvPr id="4" name="Footer Placeholder 3">
            <a:extLst>
              <a:ext uri="{FF2B5EF4-FFF2-40B4-BE49-F238E27FC236}">
                <a16:creationId xmlns:a16="http://schemas.microsoft.com/office/drawing/2014/main" id="{C3040852-C733-E753-76C8-3DBF170331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AD7535-F612-6236-B219-68D0570D4819}"/>
              </a:ext>
            </a:extLst>
          </p:cNvPr>
          <p:cNvSpPr>
            <a:spLocks noGrp="1"/>
          </p:cNvSpPr>
          <p:nvPr>
            <p:ph type="sldNum" sz="quarter" idx="12"/>
          </p:nvPr>
        </p:nvSpPr>
        <p:spPr/>
        <p:txBody>
          <a:bodyPr/>
          <a:lstStyle/>
          <a:p>
            <a:fld id="{AC50F803-CD9E-4DDA-804E-70F786CF9FCD}" type="slidenum">
              <a:rPr lang="en-US" smtClean="0"/>
              <a:t>‹#›</a:t>
            </a:fld>
            <a:endParaRPr lang="en-US"/>
          </a:p>
        </p:txBody>
      </p:sp>
    </p:spTree>
    <p:extLst>
      <p:ext uri="{BB962C8B-B14F-4D97-AF65-F5344CB8AC3E}">
        <p14:creationId xmlns:p14="http://schemas.microsoft.com/office/powerpoint/2010/main" val="861771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402CD4-8EB0-692C-922D-3C212E1BCF56}"/>
              </a:ext>
            </a:extLst>
          </p:cNvPr>
          <p:cNvSpPr>
            <a:spLocks noGrp="1"/>
          </p:cNvSpPr>
          <p:nvPr>
            <p:ph type="dt" sz="half" idx="10"/>
          </p:nvPr>
        </p:nvSpPr>
        <p:spPr/>
        <p:txBody>
          <a:bodyPr/>
          <a:lstStyle/>
          <a:p>
            <a:fld id="{993F50D3-8F11-4724-9C0D-3473476D620A}" type="datetimeFigureOut">
              <a:rPr lang="en-US" smtClean="0"/>
              <a:t>9/4/2025</a:t>
            </a:fld>
            <a:endParaRPr lang="en-US"/>
          </a:p>
        </p:txBody>
      </p:sp>
      <p:sp>
        <p:nvSpPr>
          <p:cNvPr id="3" name="Footer Placeholder 2">
            <a:extLst>
              <a:ext uri="{FF2B5EF4-FFF2-40B4-BE49-F238E27FC236}">
                <a16:creationId xmlns:a16="http://schemas.microsoft.com/office/drawing/2014/main" id="{AEA1F4B9-6095-E1CD-0E23-DFC0922968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BA8A1C7-5FAB-042A-7132-C608DC751A68}"/>
              </a:ext>
            </a:extLst>
          </p:cNvPr>
          <p:cNvSpPr>
            <a:spLocks noGrp="1"/>
          </p:cNvSpPr>
          <p:nvPr>
            <p:ph type="sldNum" sz="quarter" idx="12"/>
          </p:nvPr>
        </p:nvSpPr>
        <p:spPr/>
        <p:txBody>
          <a:bodyPr/>
          <a:lstStyle/>
          <a:p>
            <a:fld id="{AC50F803-CD9E-4DDA-804E-70F786CF9FCD}" type="slidenum">
              <a:rPr lang="en-US" smtClean="0"/>
              <a:t>‹#›</a:t>
            </a:fld>
            <a:endParaRPr lang="en-US"/>
          </a:p>
        </p:txBody>
      </p:sp>
    </p:spTree>
    <p:extLst>
      <p:ext uri="{BB962C8B-B14F-4D97-AF65-F5344CB8AC3E}">
        <p14:creationId xmlns:p14="http://schemas.microsoft.com/office/powerpoint/2010/main" val="843072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49D89-35BE-D464-53FD-E8B2079F85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E1CAF6-095A-AC53-3A75-B41EC30808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37176A-521D-A61C-929B-E01EC4FAD6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E8F29E-1195-80F0-E702-F8EE764E9185}"/>
              </a:ext>
            </a:extLst>
          </p:cNvPr>
          <p:cNvSpPr>
            <a:spLocks noGrp="1"/>
          </p:cNvSpPr>
          <p:nvPr>
            <p:ph type="dt" sz="half" idx="10"/>
          </p:nvPr>
        </p:nvSpPr>
        <p:spPr/>
        <p:txBody>
          <a:bodyPr/>
          <a:lstStyle/>
          <a:p>
            <a:fld id="{993F50D3-8F11-4724-9C0D-3473476D620A}" type="datetimeFigureOut">
              <a:rPr lang="en-US" smtClean="0"/>
              <a:t>9/4/2025</a:t>
            </a:fld>
            <a:endParaRPr lang="en-US"/>
          </a:p>
        </p:txBody>
      </p:sp>
      <p:sp>
        <p:nvSpPr>
          <p:cNvPr id="6" name="Footer Placeholder 5">
            <a:extLst>
              <a:ext uri="{FF2B5EF4-FFF2-40B4-BE49-F238E27FC236}">
                <a16:creationId xmlns:a16="http://schemas.microsoft.com/office/drawing/2014/main" id="{05741D5A-F394-AE17-687B-66F9C29D17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85E544-26C0-084C-CC44-BCF043D58D28}"/>
              </a:ext>
            </a:extLst>
          </p:cNvPr>
          <p:cNvSpPr>
            <a:spLocks noGrp="1"/>
          </p:cNvSpPr>
          <p:nvPr>
            <p:ph type="sldNum" sz="quarter" idx="12"/>
          </p:nvPr>
        </p:nvSpPr>
        <p:spPr/>
        <p:txBody>
          <a:bodyPr/>
          <a:lstStyle/>
          <a:p>
            <a:fld id="{AC50F803-CD9E-4DDA-804E-70F786CF9FCD}" type="slidenum">
              <a:rPr lang="en-US" smtClean="0"/>
              <a:t>‹#›</a:t>
            </a:fld>
            <a:endParaRPr lang="en-US"/>
          </a:p>
        </p:txBody>
      </p:sp>
    </p:spTree>
    <p:extLst>
      <p:ext uri="{BB962C8B-B14F-4D97-AF65-F5344CB8AC3E}">
        <p14:creationId xmlns:p14="http://schemas.microsoft.com/office/powerpoint/2010/main" val="22045891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C4413-A609-5906-41C6-A2BF7C7E20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25D091-5CD9-8383-7D46-6170D11287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B6890F-C401-C777-B365-718321FCFA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FA16D9-9D4A-DCE3-41B7-363A93EA3AF6}"/>
              </a:ext>
            </a:extLst>
          </p:cNvPr>
          <p:cNvSpPr>
            <a:spLocks noGrp="1"/>
          </p:cNvSpPr>
          <p:nvPr>
            <p:ph type="dt" sz="half" idx="10"/>
          </p:nvPr>
        </p:nvSpPr>
        <p:spPr/>
        <p:txBody>
          <a:bodyPr/>
          <a:lstStyle/>
          <a:p>
            <a:fld id="{993F50D3-8F11-4724-9C0D-3473476D620A}" type="datetimeFigureOut">
              <a:rPr lang="en-US" smtClean="0"/>
              <a:t>9/4/2025</a:t>
            </a:fld>
            <a:endParaRPr lang="en-US"/>
          </a:p>
        </p:txBody>
      </p:sp>
      <p:sp>
        <p:nvSpPr>
          <p:cNvPr id="6" name="Footer Placeholder 5">
            <a:extLst>
              <a:ext uri="{FF2B5EF4-FFF2-40B4-BE49-F238E27FC236}">
                <a16:creationId xmlns:a16="http://schemas.microsoft.com/office/drawing/2014/main" id="{3102E7A7-BF0D-1E72-B717-8C08A0A705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4260EE-48C8-1F93-E0E7-26F241365616}"/>
              </a:ext>
            </a:extLst>
          </p:cNvPr>
          <p:cNvSpPr>
            <a:spLocks noGrp="1"/>
          </p:cNvSpPr>
          <p:nvPr>
            <p:ph type="sldNum" sz="quarter" idx="12"/>
          </p:nvPr>
        </p:nvSpPr>
        <p:spPr/>
        <p:txBody>
          <a:bodyPr/>
          <a:lstStyle/>
          <a:p>
            <a:fld id="{AC50F803-CD9E-4DDA-804E-70F786CF9FCD}" type="slidenum">
              <a:rPr lang="en-US" smtClean="0"/>
              <a:t>‹#›</a:t>
            </a:fld>
            <a:endParaRPr lang="en-US"/>
          </a:p>
        </p:txBody>
      </p:sp>
    </p:spTree>
    <p:extLst>
      <p:ext uri="{BB962C8B-B14F-4D97-AF65-F5344CB8AC3E}">
        <p14:creationId xmlns:p14="http://schemas.microsoft.com/office/powerpoint/2010/main" val="3617561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350D68-4ABA-C611-9F1B-0D2CBC9B08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7E11A8-5F57-BE6F-4BB2-FF62B95358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C1FA24-BF9B-EAB4-0810-6F5E77924D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93F50D3-8F11-4724-9C0D-3473476D620A}" type="datetimeFigureOut">
              <a:rPr lang="en-US" smtClean="0"/>
              <a:t>9/4/2025</a:t>
            </a:fld>
            <a:endParaRPr lang="en-US"/>
          </a:p>
        </p:txBody>
      </p:sp>
      <p:sp>
        <p:nvSpPr>
          <p:cNvPr id="5" name="Footer Placeholder 4">
            <a:extLst>
              <a:ext uri="{FF2B5EF4-FFF2-40B4-BE49-F238E27FC236}">
                <a16:creationId xmlns:a16="http://schemas.microsoft.com/office/drawing/2014/main" id="{FBD53174-76CF-CE22-73B7-45DE5DBD97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B2B69C8-C6AB-6A5B-6A56-8E3FB7C540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C50F803-CD9E-4DDA-804E-70F786CF9FCD}" type="slidenum">
              <a:rPr lang="en-US" smtClean="0"/>
              <a:t>‹#›</a:t>
            </a:fld>
            <a:endParaRPr lang="en-US"/>
          </a:p>
        </p:txBody>
      </p:sp>
    </p:spTree>
    <p:extLst>
      <p:ext uri="{BB962C8B-B14F-4D97-AF65-F5344CB8AC3E}">
        <p14:creationId xmlns:p14="http://schemas.microsoft.com/office/powerpoint/2010/main" val="22106333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857CA2-34CA-F742-BC40-B36AADD118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45315D-077C-9C4B-AB34-03FD1D627B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394BCB-EED1-6F46-B72A-14E1139F53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47C68D-2477-144E-91B1-629A124A8AA2}" type="datetimeFigureOut">
              <a:rPr lang="en-US" smtClean="0"/>
              <a:t>9/4/2025</a:t>
            </a:fld>
            <a:endParaRPr lang="en-US"/>
          </a:p>
        </p:txBody>
      </p:sp>
      <p:sp>
        <p:nvSpPr>
          <p:cNvPr id="5" name="Footer Placeholder 4">
            <a:extLst>
              <a:ext uri="{FF2B5EF4-FFF2-40B4-BE49-F238E27FC236}">
                <a16:creationId xmlns:a16="http://schemas.microsoft.com/office/drawing/2014/main" id="{68F80150-49F4-554E-99D5-87710A6CB8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EABF46B-1DAF-4846-BC8B-3F1347AD71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192C96-F10E-7347-AF34-279E23564D18}" type="slidenum">
              <a:rPr lang="en-US" smtClean="0"/>
              <a:t>‹#›</a:t>
            </a:fld>
            <a:endParaRPr lang="en-US"/>
          </a:p>
        </p:txBody>
      </p:sp>
    </p:spTree>
    <p:extLst>
      <p:ext uri="{BB962C8B-B14F-4D97-AF65-F5344CB8AC3E}">
        <p14:creationId xmlns:p14="http://schemas.microsoft.com/office/powerpoint/2010/main" val="14548459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28.svg"/><Relationship Id="rId5" Type="http://schemas.openxmlformats.org/officeDocument/2006/relationships/diagramQuickStyle" Target="../diagrams/quickStyle3.xml"/><Relationship Id="rId15" Type="http://schemas.openxmlformats.org/officeDocument/2006/relationships/image" Target="../media/image32.svg"/><Relationship Id="rId10" Type="http://schemas.openxmlformats.org/officeDocument/2006/relationships/image" Target="../media/image27.png"/><Relationship Id="rId4" Type="http://schemas.openxmlformats.org/officeDocument/2006/relationships/diagramLayout" Target="../diagrams/layout3.xml"/><Relationship Id="rId9" Type="http://schemas.openxmlformats.org/officeDocument/2006/relationships/image" Target="../media/image26.svg"/><Relationship Id="rId1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910D3-3CA7-B649-9C1A-1B956F134683}"/>
              </a:ext>
            </a:extLst>
          </p:cNvPr>
          <p:cNvSpPr>
            <a:spLocks noGrp="1"/>
          </p:cNvSpPr>
          <p:nvPr>
            <p:ph type="ctrTitle"/>
          </p:nvPr>
        </p:nvSpPr>
        <p:spPr>
          <a:xfrm>
            <a:off x="0" y="2755900"/>
            <a:ext cx="12192000" cy="2025650"/>
          </a:xfrm>
        </p:spPr>
        <p:txBody>
          <a:bodyPr>
            <a:noAutofit/>
          </a:bodyPr>
          <a:lstStyle/>
          <a:p>
            <a:r>
              <a:rPr lang="en-US" sz="6800" b="1" dirty="0">
                <a:solidFill>
                  <a:srgbClr val="1C325F"/>
                </a:solidFill>
                <a:latin typeface="Berthold Akzidenz Grotesk Super"/>
              </a:rPr>
              <a:t>Empowering Childcare </a:t>
            </a:r>
            <a:br>
              <a:rPr lang="en-US" sz="6800" b="1" dirty="0">
                <a:solidFill>
                  <a:srgbClr val="1C325F"/>
                </a:solidFill>
                <a:latin typeface="Berthold Akzidenz Grotesk Super"/>
              </a:rPr>
            </a:br>
            <a:r>
              <a:rPr lang="en-US" sz="6800" b="1" dirty="0">
                <a:solidFill>
                  <a:srgbClr val="1C325F"/>
                </a:solidFill>
                <a:latin typeface="Berthold Akzidenz Grotesk Super"/>
              </a:rPr>
              <a:t>Businesses:</a:t>
            </a:r>
            <a:br>
              <a:rPr lang="en-US" sz="6800" dirty="0">
                <a:latin typeface="Berthold Akzidenz Grotesk Super" panose="020B0900000000000000" pitchFamily="34" charset="0"/>
              </a:rPr>
            </a:br>
            <a:r>
              <a:rPr lang="en-US" i="1" dirty="0">
                <a:solidFill>
                  <a:srgbClr val="D21E44"/>
                </a:solidFill>
                <a:latin typeface="Berthold Akzidenz Grotesk Super"/>
              </a:rPr>
              <a:t>Strategies for Business Growth and</a:t>
            </a:r>
            <a:br>
              <a:rPr lang="en-US" i="1" dirty="0">
                <a:solidFill>
                  <a:srgbClr val="D21E44"/>
                </a:solidFill>
                <a:latin typeface="Berthold Akzidenz Grotesk Super"/>
              </a:rPr>
            </a:br>
            <a:r>
              <a:rPr lang="en-US" i="1" dirty="0">
                <a:solidFill>
                  <a:srgbClr val="D21E44"/>
                </a:solidFill>
                <a:latin typeface="Berthold Akzidenz Grotesk Super"/>
              </a:rPr>
              <a:t> Sustainability in SBDCs</a:t>
            </a:r>
            <a:endParaRPr lang="en-US" i="1" dirty="0">
              <a:solidFill>
                <a:srgbClr val="1C325F"/>
              </a:solidFill>
              <a:latin typeface="Berthold Akzidenz Grotesk Super"/>
            </a:endParaRPr>
          </a:p>
        </p:txBody>
      </p:sp>
      <p:pic>
        <p:nvPicPr>
          <p:cNvPr id="14" name="Picture 13">
            <a:extLst>
              <a:ext uri="{FF2B5EF4-FFF2-40B4-BE49-F238E27FC236}">
                <a16:creationId xmlns:a16="http://schemas.microsoft.com/office/drawing/2014/main" id="{5690D3B8-8BCE-A641-BC5F-B4C56C2413E8}"/>
              </a:ext>
            </a:extLst>
          </p:cNvPr>
          <p:cNvPicPr>
            <a:picLocks noChangeAspect="1"/>
          </p:cNvPicPr>
          <p:nvPr/>
        </p:nvPicPr>
        <p:blipFill>
          <a:blip r:embed="rId3"/>
          <a:stretch>
            <a:fillRect/>
          </a:stretch>
        </p:blipFill>
        <p:spPr>
          <a:xfrm>
            <a:off x="1698169" y="293335"/>
            <a:ext cx="8795657" cy="1159328"/>
          </a:xfrm>
          <a:prstGeom prst="rect">
            <a:avLst/>
          </a:prstGeom>
        </p:spPr>
      </p:pic>
      <p:pic>
        <p:nvPicPr>
          <p:cNvPr id="3" name="Picture 2" descr="A close-up of a logo&#10;&#10;AI-generated content may be incorrect.">
            <a:extLst>
              <a:ext uri="{FF2B5EF4-FFF2-40B4-BE49-F238E27FC236}">
                <a16:creationId xmlns:a16="http://schemas.microsoft.com/office/drawing/2014/main" id="{F1A62572-DF52-1423-3B59-AD74FDF63BD2}"/>
              </a:ext>
            </a:extLst>
          </p:cNvPr>
          <p:cNvPicPr>
            <a:picLocks noChangeAspect="1"/>
          </p:cNvPicPr>
          <p:nvPr/>
        </p:nvPicPr>
        <p:blipFill>
          <a:blip r:embed="rId4"/>
          <a:stretch>
            <a:fillRect/>
          </a:stretch>
        </p:blipFill>
        <p:spPr>
          <a:xfrm>
            <a:off x="1695450" y="5023651"/>
            <a:ext cx="9058275" cy="1525573"/>
          </a:xfrm>
          <a:prstGeom prst="rect">
            <a:avLst/>
          </a:prstGeom>
        </p:spPr>
      </p:pic>
    </p:spTree>
    <p:extLst>
      <p:ext uri="{BB962C8B-B14F-4D97-AF65-F5344CB8AC3E}">
        <p14:creationId xmlns:p14="http://schemas.microsoft.com/office/powerpoint/2010/main" val="2110818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95715E-2304-01FD-77F6-B953E3608C02}"/>
              </a:ext>
            </a:extLst>
          </p:cNvPr>
          <p:cNvSpPr>
            <a:spLocks noGrp="1"/>
          </p:cNvSpPr>
          <p:nvPr>
            <p:ph type="title"/>
          </p:nvPr>
        </p:nvSpPr>
        <p:spPr>
          <a:xfrm>
            <a:off x="838200" y="365125"/>
            <a:ext cx="10515600" cy="1325563"/>
          </a:xfrm>
        </p:spPr>
        <p:txBody>
          <a:bodyPr>
            <a:normAutofit/>
          </a:bodyPr>
          <a:lstStyle/>
          <a:p>
            <a:r>
              <a:rPr lang="en-US" sz="5400" b="1">
                <a:latin typeface="Berthold Akzidenz Grotesk Super"/>
              </a:rPr>
              <a:t>Collaboration and Partnerships</a:t>
            </a:r>
            <a:endParaRPr lang="en-US" sz="5400"/>
          </a:p>
        </p:txBody>
      </p:sp>
      <p:sp>
        <p:nvSpPr>
          <p:cNvPr id="11"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2A910FA1-EB2E-FB6E-37EB-5F0561797CE2}"/>
              </a:ext>
            </a:extLst>
          </p:cNvPr>
          <p:cNvGraphicFramePr>
            <a:graphicFrameLocks noGrp="1"/>
          </p:cNvGraphicFramePr>
          <p:nvPr>
            <p:ph idx="1"/>
            <p:extLst>
              <p:ext uri="{D42A27DB-BD31-4B8C-83A1-F6EECF244321}">
                <p14:modId xmlns:p14="http://schemas.microsoft.com/office/powerpoint/2010/main" val="2113987467"/>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59195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D826B-E4C1-C40E-D655-84BF456343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DC4DDF-E9E8-D044-8F90-3594E6519C68}"/>
              </a:ext>
            </a:extLst>
          </p:cNvPr>
          <p:cNvSpPr>
            <a:spLocks noGrp="1"/>
          </p:cNvSpPr>
          <p:nvPr>
            <p:ph type="title"/>
          </p:nvPr>
        </p:nvSpPr>
        <p:spPr>
          <a:xfrm>
            <a:off x="0" y="1857858"/>
            <a:ext cx="12192000" cy="2165502"/>
          </a:xfrm>
        </p:spPr>
        <p:txBody>
          <a:bodyPr>
            <a:noAutofit/>
          </a:bodyPr>
          <a:lstStyle/>
          <a:p>
            <a:pPr algn="ctr"/>
            <a:br>
              <a:rPr lang="en-US" sz="7200" b="1">
                <a:solidFill>
                  <a:srgbClr val="C00000"/>
                </a:solidFill>
                <a:latin typeface="Berthold Akzidenz Grotesk BE" panose="02000503030000020003" pitchFamily="2" charset="77"/>
              </a:rPr>
            </a:br>
            <a:r>
              <a:rPr lang="en-US" sz="7200" b="1">
                <a:solidFill>
                  <a:srgbClr val="002060"/>
                </a:solidFill>
                <a:latin typeface="Berthold Akzidenz Grotesk Super"/>
              </a:rPr>
              <a:t>Challenges &amp; Opportunities</a:t>
            </a:r>
            <a:br>
              <a:rPr lang="en-US" sz="7200" b="1">
                <a:solidFill>
                  <a:srgbClr val="C00000"/>
                </a:solidFill>
                <a:latin typeface="Berthold Akzidenz Grotesk Super"/>
              </a:rPr>
            </a:br>
            <a:r>
              <a:rPr lang="en-US" sz="7200" b="1">
                <a:solidFill>
                  <a:srgbClr val="C00000"/>
                </a:solidFill>
                <a:latin typeface="Berthold Akzidenz Grotesk Super"/>
              </a:rPr>
              <a:t>in Childcare Businesses</a:t>
            </a:r>
            <a:r>
              <a:rPr lang="en-US" sz="7200" b="1">
                <a:solidFill>
                  <a:srgbClr val="002060"/>
                </a:solidFill>
                <a:latin typeface="Berthold Akzidenz Grotesk Super"/>
              </a:rPr>
              <a:t> </a:t>
            </a:r>
            <a:endParaRPr lang="en-US" sz="7200" b="1">
              <a:solidFill>
                <a:srgbClr val="002060"/>
              </a:solidFill>
              <a:latin typeface="Berthold Akzidenz Grotesk Super" panose="020B0900000000000000" pitchFamily="34" charset="0"/>
            </a:endParaRPr>
          </a:p>
        </p:txBody>
      </p:sp>
      <p:pic>
        <p:nvPicPr>
          <p:cNvPr id="4" name="Picture 3">
            <a:extLst>
              <a:ext uri="{FF2B5EF4-FFF2-40B4-BE49-F238E27FC236}">
                <a16:creationId xmlns:a16="http://schemas.microsoft.com/office/drawing/2014/main" id="{07BB9974-7225-B073-DFBF-B83618C5049C}"/>
              </a:ext>
            </a:extLst>
          </p:cNvPr>
          <p:cNvPicPr>
            <a:picLocks noChangeAspect="1"/>
          </p:cNvPicPr>
          <p:nvPr/>
        </p:nvPicPr>
        <p:blipFill>
          <a:blip r:embed="rId2"/>
          <a:stretch>
            <a:fillRect/>
          </a:stretch>
        </p:blipFill>
        <p:spPr>
          <a:xfrm>
            <a:off x="1698169" y="435399"/>
            <a:ext cx="8795657" cy="1346200"/>
          </a:xfrm>
          <a:prstGeom prst="rect">
            <a:avLst/>
          </a:prstGeom>
        </p:spPr>
      </p:pic>
      <p:pic>
        <p:nvPicPr>
          <p:cNvPr id="3" name="Picture 2" descr="A close-up of a logo&#10;&#10;AI-generated content may be incorrect.">
            <a:extLst>
              <a:ext uri="{FF2B5EF4-FFF2-40B4-BE49-F238E27FC236}">
                <a16:creationId xmlns:a16="http://schemas.microsoft.com/office/drawing/2014/main" id="{8A60472D-1880-5147-0CD7-6CE3BCEEC388}"/>
              </a:ext>
            </a:extLst>
          </p:cNvPr>
          <p:cNvPicPr>
            <a:picLocks noChangeAspect="1"/>
          </p:cNvPicPr>
          <p:nvPr/>
        </p:nvPicPr>
        <p:blipFill>
          <a:blip r:embed="rId3"/>
          <a:stretch>
            <a:fillRect/>
          </a:stretch>
        </p:blipFill>
        <p:spPr>
          <a:xfrm>
            <a:off x="2106707" y="4868451"/>
            <a:ext cx="8381999" cy="1412953"/>
          </a:xfrm>
          <a:prstGeom prst="rect">
            <a:avLst/>
          </a:prstGeom>
        </p:spPr>
      </p:pic>
    </p:spTree>
    <p:extLst>
      <p:ext uri="{BB962C8B-B14F-4D97-AF65-F5344CB8AC3E}">
        <p14:creationId xmlns:p14="http://schemas.microsoft.com/office/powerpoint/2010/main" val="35091235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itle 3">
            <a:extLst>
              <a:ext uri="{FF2B5EF4-FFF2-40B4-BE49-F238E27FC236}">
                <a16:creationId xmlns:a16="http://schemas.microsoft.com/office/drawing/2014/main" id="{1BEC11E5-2D1A-399F-6C1B-77A4B000F885}"/>
              </a:ext>
            </a:extLst>
          </p:cNvPr>
          <p:cNvSpPr>
            <a:spLocks noGrp="1"/>
          </p:cNvSpPr>
          <p:nvPr>
            <p:ph type="title"/>
          </p:nvPr>
        </p:nvSpPr>
        <p:spPr>
          <a:xfrm>
            <a:off x="373856" y="305594"/>
            <a:ext cx="5911376" cy="1349375"/>
          </a:xfrm>
        </p:spPr>
        <p:txBody>
          <a:bodyPr>
            <a:noAutofit/>
          </a:bodyPr>
          <a:lstStyle/>
          <a:p>
            <a:pPr algn="ctr"/>
            <a:r>
              <a:rPr lang="en-US" sz="2800" b="1">
                <a:solidFill>
                  <a:srgbClr val="D21E44"/>
                </a:solidFill>
                <a:latin typeface="Berthold Akzidenz Grotesk Super"/>
              </a:rPr>
              <a:t>Kentucky SBDC Childcare Industry Specific Training Developed</a:t>
            </a:r>
            <a:endParaRPr lang="en-US" sz="2800">
              <a:solidFill>
                <a:srgbClr val="D21E44"/>
              </a:solidFill>
            </a:endParaRPr>
          </a:p>
        </p:txBody>
      </p:sp>
      <p:sp>
        <p:nvSpPr>
          <p:cNvPr id="5" name="Content Placeholder 4">
            <a:extLst>
              <a:ext uri="{FF2B5EF4-FFF2-40B4-BE49-F238E27FC236}">
                <a16:creationId xmlns:a16="http://schemas.microsoft.com/office/drawing/2014/main" id="{D4608204-E207-1076-4540-7D07802D28FC}"/>
              </a:ext>
            </a:extLst>
          </p:cNvPr>
          <p:cNvSpPr>
            <a:spLocks noGrp="1"/>
          </p:cNvSpPr>
          <p:nvPr>
            <p:ph idx="1"/>
          </p:nvPr>
        </p:nvSpPr>
        <p:spPr>
          <a:xfrm>
            <a:off x="581891" y="1656146"/>
            <a:ext cx="6276883" cy="4446319"/>
          </a:xfrm>
        </p:spPr>
        <p:txBody>
          <a:bodyPr vert="horz" lIns="91440" tIns="45720" rIns="91440" bIns="45720" rtlCol="0" anchor="t">
            <a:normAutofit/>
          </a:bodyPr>
          <a:lstStyle/>
          <a:p>
            <a:pPr marL="0" indent="0">
              <a:buNone/>
            </a:pPr>
            <a:r>
              <a:rPr lang="en-US" sz="2400" b="1" dirty="0">
                <a:solidFill>
                  <a:srgbClr val="132D45"/>
                </a:solidFill>
                <a:ea typeface="+mn-lt"/>
                <a:cs typeface="+mn-lt"/>
              </a:rPr>
              <a:t>We identified a critical need for training in childcare startups, financial management, and operations. In response, we developed targeted programs to equip providers with essential tools for long-term success:</a:t>
            </a:r>
            <a:endParaRPr lang="en-US" b="1">
              <a:solidFill>
                <a:srgbClr val="132D45"/>
              </a:solidFill>
            </a:endParaRPr>
          </a:p>
          <a:p>
            <a:r>
              <a:rPr lang="en-US" sz="2400" dirty="0">
                <a:solidFill>
                  <a:srgbClr val="002060"/>
                </a:solidFill>
                <a:latin typeface="Berthold Akzidenz Grotesk BE"/>
                <a:ea typeface="+mn-lt"/>
                <a:cs typeface="+mn-lt"/>
              </a:rPr>
              <a:t>Kickstart</a:t>
            </a:r>
            <a:endParaRPr lang="en-US" sz="2400" dirty="0">
              <a:latin typeface="Berthold Akzidenz Grotesk BE"/>
              <a:ea typeface="+mn-lt"/>
              <a:cs typeface="+mn-lt"/>
            </a:endParaRPr>
          </a:p>
          <a:p>
            <a:r>
              <a:rPr lang="en-US" sz="2400" dirty="0">
                <a:solidFill>
                  <a:srgbClr val="002060"/>
                </a:solidFill>
                <a:latin typeface="Berthold Akzidenz Grotesk BE"/>
                <a:ea typeface="+mn-lt"/>
                <a:cs typeface="+mn-lt"/>
              </a:rPr>
              <a:t>Building Blocks</a:t>
            </a:r>
            <a:endParaRPr lang="en-US" sz="2400" dirty="0">
              <a:latin typeface="Berthold Akzidenz Grotesk BE"/>
              <a:ea typeface="+mn-lt"/>
              <a:cs typeface="+mn-lt"/>
            </a:endParaRPr>
          </a:p>
          <a:p>
            <a:r>
              <a:rPr lang="en-US" sz="2400" dirty="0">
                <a:solidFill>
                  <a:srgbClr val="002060"/>
                </a:solidFill>
                <a:latin typeface="Berthold Akzidenz Grotesk BE"/>
                <a:ea typeface="+mn-lt"/>
                <a:cs typeface="+mn-lt"/>
              </a:rPr>
              <a:t>Strategies for Building a Strong, Committed Childcare Team</a:t>
            </a:r>
            <a:endParaRPr lang="en-US" sz="2400" dirty="0">
              <a:latin typeface="Berthold Akzidenz Grotesk BE"/>
              <a:ea typeface="+mn-lt"/>
              <a:cs typeface="+mn-lt"/>
            </a:endParaRPr>
          </a:p>
          <a:p>
            <a:r>
              <a:rPr lang="en-US" sz="2400" dirty="0">
                <a:solidFill>
                  <a:srgbClr val="002060"/>
                </a:solidFill>
                <a:latin typeface="Berthold Akzidenz Grotesk BE"/>
                <a:ea typeface="+mn-lt"/>
                <a:cs typeface="+mn-lt"/>
              </a:rPr>
              <a:t>STARs Calculator</a:t>
            </a:r>
            <a:endParaRPr lang="en-US" sz="2400" dirty="0">
              <a:latin typeface="Berthold Akzidenz Grotesk BE"/>
              <a:ea typeface="+mn-lt"/>
              <a:cs typeface="+mn-lt"/>
            </a:endParaRPr>
          </a:p>
        </p:txBody>
      </p:sp>
      <p:pic>
        <p:nvPicPr>
          <p:cNvPr id="6" name="Picture 2" descr="Building a Positive Culture in Child Care Centers - Jackrabbit Care">
            <a:extLst>
              <a:ext uri="{FF2B5EF4-FFF2-40B4-BE49-F238E27FC236}">
                <a16:creationId xmlns:a16="http://schemas.microsoft.com/office/drawing/2014/main" id="{2FB42F8F-B724-8127-A590-8EB2B21249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4891"/>
          <a:stretch/>
        </p:blipFill>
        <p:spPr bwMode="auto">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a:noFill/>
          <a:extLst>
            <a:ext uri="{909E8E84-426E-40DD-AFC4-6F175D3DCCD1}">
              <a14:hiddenFill xmlns:a14="http://schemas.microsoft.com/office/drawing/2010/main">
                <a:solidFill>
                  <a:srgbClr val="FFFFFF"/>
                </a:solidFill>
              </a14:hiddenFill>
            </a:ext>
          </a:extLst>
        </p:spPr>
      </p:pic>
      <p:sp>
        <p:nvSpPr>
          <p:cNvPr id="13"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07308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4E915B-45BF-3B1F-2678-34A83C6E12D7}"/>
              </a:ext>
            </a:extLst>
          </p:cNvPr>
          <p:cNvSpPr>
            <a:spLocks noGrp="1"/>
          </p:cNvSpPr>
          <p:nvPr>
            <p:ph type="title"/>
          </p:nvPr>
        </p:nvSpPr>
        <p:spPr>
          <a:xfrm>
            <a:off x="572493" y="238539"/>
            <a:ext cx="11047013" cy="1434415"/>
          </a:xfrm>
        </p:spPr>
        <p:txBody>
          <a:bodyPr anchor="b">
            <a:normAutofit/>
          </a:bodyPr>
          <a:lstStyle/>
          <a:p>
            <a:r>
              <a:rPr lang="en-US" sz="5400" b="1"/>
              <a:t>Childcare Business Kickstart</a:t>
            </a:r>
          </a:p>
        </p:txBody>
      </p:sp>
      <p:sp>
        <p:nvSpPr>
          <p:cNvPr id="11"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hild with painted hands&#10;&#10;Description automatically generated">
            <a:extLst>
              <a:ext uri="{FF2B5EF4-FFF2-40B4-BE49-F238E27FC236}">
                <a16:creationId xmlns:a16="http://schemas.microsoft.com/office/drawing/2014/main" id="{F007566B-B375-5521-8B24-8F44AB1B2A9B}"/>
              </a:ext>
            </a:extLst>
          </p:cNvPr>
          <p:cNvPicPr>
            <a:picLocks noChangeAspect="1"/>
          </p:cNvPicPr>
          <p:nvPr/>
        </p:nvPicPr>
        <p:blipFill>
          <a:blip r:embed="rId2"/>
          <a:srcRect l="5977" r="-3" b="-3"/>
          <a:stretch/>
        </p:blipFill>
        <p:spPr>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3" name="Content Placeholder 2">
            <a:extLst>
              <a:ext uri="{FF2B5EF4-FFF2-40B4-BE49-F238E27FC236}">
                <a16:creationId xmlns:a16="http://schemas.microsoft.com/office/drawing/2014/main" id="{15F41BF9-3807-D285-60EA-5696EFCC040C}"/>
              </a:ext>
            </a:extLst>
          </p:cNvPr>
          <p:cNvSpPr>
            <a:spLocks noGrp="1"/>
          </p:cNvSpPr>
          <p:nvPr>
            <p:ph idx="1"/>
          </p:nvPr>
        </p:nvSpPr>
        <p:spPr>
          <a:xfrm>
            <a:off x="4905955" y="2071316"/>
            <a:ext cx="6713552" cy="4114800"/>
          </a:xfrm>
        </p:spPr>
        <p:txBody>
          <a:bodyPr vert="horz" lIns="91440" tIns="45720" rIns="91440" bIns="45720" rtlCol="0" anchor="t">
            <a:normAutofit/>
          </a:bodyPr>
          <a:lstStyle/>
          <a:p>
            <a:pPr marL="0" indent="0">
              <a:buNone/>
            </a:pPr>
            <a:r>
              <a:rPr lang="en-US" sz="2200" b="1" dirty="0">
                <a:latin typeface="Berthold Akzidenz Grotesk BE"/>
                <a:cs typeface="Arial"/>
              </a:rPr>
              <a:t>1 Hour Live and On Demand Training </a:t>
            </a:r>
            <a:endParaRPr lang="en-US" sz="2200" b="1" dirty="0"/>
          </a:p>
          <a:p>
            <a:r>
              <a:rPr lang="en-US" sz="2200" dirty="0">
                <a:latin typeface="Berthold Akzidenz Grotesk BE"/>
                <a:cs typeface="Arial"/>
              </a:rPr>
              <a:t>State your “WHY”</a:t>
            </a:r>
            <a:endParaRPr lang="en-US" sz="2200" dirty="0">
              <a:latin typeface="Berthold Akzidenz Grotesk BE"/>
            </a:endParaRPr>
          </a:p>
          <a:p>
            <a:r>
              <a:rPr lang="en-US" sz="2200" dirty="0">
                <a:latin typeface="Berthold Akzidenz Grotesk BE"/>
                <a:cs typeface="Arial"/>
              </a:rPr>
              <a:t>Self-evaluation</a:t>
            </a:r>
          </a:p>
          <a:p>
            <a:r>
              <a:rPr lang="en-US" sz="2200" dirty="0">
                <a:latin typeface="Berthold Akzidenz Grotesk BE"/>
                <a:cs typeface="Arial"/>
              </a:rPr>
              <a:t>Your Credit Score</a:t>
            </a:r>
          </a:p>
          <a:p>
            <a:r>
              <a:rPr lang="en-US" sz="2200" dirty="0">
                <a:latin typeface="Berthold Akzidenz Grotesk BE"/>
                <a:cs typeface="Arial"/>
              </a:rPr>
              <a:t>Industry Terms</a:t>
            </a:r>
          </a:p>
          <a:p>
            <a:r>
              <a:rPr lang="en-US" sz="2200" dirty="0">
                <a:latin typeface="Berthold Akzidenz Grotesk BE"/>
                <a:cs typeface="Arial"/>
              </a:rPr>
              <a:t>General Regulations</a:t>
            </a:r>
          </a:p>
          <a:p>
            <a:r>
              <a:rPr lang="en-US" sz="2200" dirty="0">
                <a:latin typeface="Berthold Akzidenz Grotesk BE"/>
                <a:cs typeface="Arial"/>
              </a:rPr>
              <a:t>Market Research</a:t>
            </a:r>
          </a:p>
          <a:p>
            <a:r>
              <a:rPr lang="en-US" sz="2200" dirty="0">
                <a:latin typeface="Berthold Akzidenz Grotesk BE"/>
                <a:cs typeface="Arial"/>
              </a:rPr>
              <a:t>Introduction to "Building Blocks: A Comprehensive Guide to Launching Your Childcare Business"</a:t>
            </a:r>
            <a:endParaRPr lang="en-US" sz="2200" dirty="0">
              <a:latin typeface="Berthold Akzidenz Grotesk BE"/>
            </a:endParaRPr>
          </a:p>
        </p:txBody>
      </p:sp>
    </p:spTree>
    <p:extLst>
      <p:ext uri="{BB962C8B-B14F-4D97-AF65-F5344CB8AC3E}">
        <p14:creationId xmlns:p14="http://schemas.microsoft.com/office/powerpoint/2010/main" val="23341856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A6D0F-AC29-4047-9368-F016A620A1D3}"/>
              </a:ext>
            </a:extLst>
          </p:cNvPr>
          <p:cNvSpPr>
            <a:spLocks noGrp="1"/>
          </p:cNvSpPr>
          <p:nvPr>
            <p:ph type="title"/>
          </p:nvPr>
        </p:nvSpPr>
        <p:spPr/>
        <p:txBody>
          <a:bodyPr/>
          <a:lstStyle/>
          <a:p>
            <a:r>
              <a:rPr lang="en-US" b="1">
                <a:solidFill>
                  <a:srgbClr val="D21E44"/>
                </a:solidFill>
                <a:latin typeface="Berthold Akzidenz Grotesk BE"/>
              </a:rPr>
              <a:t>Childcare Business Building Blocks</a:t>
            </a:r>
          </a:p>
        </p:txBody>
      </p:sp>
      <p:sp>
        <p:nvSpPr>
          <p:cNvPr id="3" name="Content Placeholder 2">
            <a:extLst>
              <a:ext uri="{FF2B5EF4-FFF2-40B4-BE49-F238E27FC236}">
                <a16:creationId xmlns:a16="http://schemas.microsoft.com/office/drawing/2014/main" id="{42E9A5BD-DDC0-38C4-11F9-4A1ED867A9A3}"/>
              </a:ext>
            </a:extLst>
          </p:cNvPr>
          <p:cNvSpPr>
            <a:spLocks noGrp="1"/>
          </p:cNvSpPr>
          <p:nvPr>
            <p:ph idx="1"/>
          </p:nvPr>
        </p:nvSpPr>
        <p:spPr/>
        <p:txBody>
          <a:bodyPr vert="horz" lIns="91440" tIns="45720" rIns="91440" bIns="45720" rtlCol="0" anchor="t">
            <a:normAutofit/>
          </a:bodyPr>
          <a:lstStyle/>
          <a:p>
            <a:pPr marL="0" indent="0">
              <a:buNone/>
            </a:pPr>
            <a:r>
              <a:rPr lang="en-US" sz="3200" b="1" dirty="0">
                <a:solidFill>
                  <a:srgbClr val="132D45"/>
                </a:solidFill>
                <a:latin typeface="Berthold Akzidenz Grotesk BE"/>
              </a:rPr>
              <a:t>2 Hour Live Class offering 2 Continuing Education Credits</a:t>
            </a:r>
          </a:p>
          <a:p>
            <a:pPr marL="0" indent="0">
              <a:buNone/>
            </a:pPr>
            <a:r>
              <a:rPr lang="en-US" sz="3200" b="1" dirty="0">
                <a:solidFill>
                  <a:srgbClr val="132D45"/>
                </a:solidFill>
                <a:latin typeface="Berthold Akzidenz Grotesk BE"/>
              </a:rPr>
              <a:t>Outline:</a:t>
            </a:r>
          </a:p>
          <a:p>
            <a:pPr marL="0" indent="0">
              <a:buNone/>
            </a:pPr>
            <a:endParaRPr lang="en-US"/>
          </a:p>
        </p:txBody>
      </p:sp>
      <p:graphicFrame>
        <p:nvGraphicFramePr>
          <p:cNvPr id="4" name="Table 3">
            <a:extLst>
              <a:ext uri="{FF2B5EF4-FFF2-40B4-BE49-F238E27FC236}">
                <a16:creationId xmlns:a16="http://schemas.microsoft.com/office/drawing/2014/main" id="{84C70ABB-48CC-AA9A-4DB4-BDB1F0C94092}"/>
              </a:ext>
            </a:extLst>
          </p:cNvPr>
          <p:cNvGraphicFramePr>
            <a:graphicFrameLocks noGrp="1"/>
          </p:cNvGraphicFramePr>
          <p:nvPr/>
        </p:nvGraphicFramePr>
        <p:xfrm>
          <a:off x="862641" y="3048000"/>
          <a:ext cx="10645200" cy="3017520"/>
        </p:xfrm>
        <a:graphic>
          <a:graphicData uri="http://schemas.openxmlformats.org/drawingml/2006/table">
            <a:tbl>
              <a:tblPr firstRow="1" bandRow="1">
                <a:tableStyleId>{5C22544A-7EE6-4342-B048-85BDC9FD1C3A}</a:tableStyleId>
              </a:tblPr>
              <a:tblGrid>
                <a:gridCol w="5322600">
                  <a:extLst>
                    <a:ext uri="{9D8B030D-6E8A-4147-A177-3AD203B41FA5}">
                      <a16:colId xmlns:a16="http://schemas.microsoft.com/office/drawing/2014/main" val="721049542"/>
                    </a:ext>
                  </a:extLst>
                </a:gridCol>
                <a:gridCol w="5322600">
                  <a:extLst>
                    <a:ext uri="{9D8B030D-6E8A-4147-A177-3AD203B41FA5}">
                      <a16:colId xmlns:a16="http://schemas.microsoft.com/office/drawing/2014/main" val="1967027413"/>
                    </a:ext>
                  </a:extLst>
                </a:gridCol>
              </a:tblGrid>
              <a:tr h="370840">
                <a:tc>
                  <a:txBody>
                    <a:bodyPr/>
                    <a:lstStyle/>
                    <a:p>
                      <a:pPr marL="285750" indent="-285750">
                        <a:buFont typeface="Arial"/>
                        <a:buChar char="•"/>
                      </a:pPr>
                      <a:r>
                        <a:rPr lang="en-US" sz="3200">
                          <a:latin typeface="Berthold Akzidenz Grotesk BE"/>
                        </a:rPr>
                        <a:t>Understanding your credit</a:t>
                      </a:r>
                    </a:p>
                    <a:p>
                      <a:pPr marL="285750" lvl="0" indent="-285750">
                        <a:buFont typeface="Arial"/>
                        <a:buChar char="•"/>
                      </a:pPr>
                      <a:r>
                        <a:rPr lang="en-US" sz="3200">
                          <a:latin typeface="Berthold Akzidenz Grotesk BE"/>
                        </a:rPr>
                        <a:t>Business Plan Components</a:t>
                      </a:r>
                    </a:p>
                    <a:p>
                      <a:pPr marL="285750" lvl="0" indent="-285750">
                        <a:buFont typeface="Arial"/>
                        <a:buChar char="•"/>
                      </a:pPr>
                      <a:r>
                        <a:rPr lang="en-US" sz="3200">
                          <a:latin typeface="Berthold Akzidenz Grotesk BE"/>
                        </a:rPr>
                        <a:t>Market Analysis</a:t>
                      </a:r>
                    </a:p>
                    <a:p>
                      <a:pPr marL="285750" lvl="0" indent="-285750">
                        <a:buFont typeface="Arial"/>
                        <a:buChar char="•"/>
                      </a:pPr>
                      <a:r>
                        <a:rPr lang="en-US" sz="3200">
                          <a:latin typeface="Berthold Akzidenz Grotesk BE"/>
                        </a:rPr>
                        <a:t>Adverising</a:t>
                      </a:r>
                    </a:p>
                    <a:p>
                      <a:pPr marL="285750" lvl="0" indent="-285750">
                        <a:buFont typeface="Arial"/>
                        <a:buChar char="•"/>
                      </a:pPr>
                      <a:r>
                        <a:rPr lang="en-US" sz="3200">
                          <a:latin typeface="Berthold Akzidenz Grotesk BE"/>
                        </a:rPr>
                        <a:t>Family Engagement</a:t>
                      </a:r>
                    </a:p>
                    <a:p>
                      <a:pPr marL="285750" lvl="0" indent="-285750">
                        <a:buFont typeface="Arial"/>
                        <a:buChar char="•"/>
                      </a:pPr>
                      <a:r>
                        <a:rPr lang="en-US" sz="3200">
                          <a:latin typeface="Berthold Akzidenz Grotesk BE"/>
                        </a:rPr>
                        <a:t>Policies &amp; Procedures</a:t>
                      </a:r>
                    </a:p>
                  </a:txBody>
                  <a:tcPr/>
                </a:tc>
                <a:tc>
                  <a:txBody>
                    <a:bodyPr/>
                    <a:lstStyle/>
                    <a:p>
                      <a:pPr marL="285750" indent="-285750">
                        <a:buFont typeface="Arial"/>
                        <a:buChar char="•"/>
                      </a:pPr>
                      <a:r>
                        <a:rPr lang="en-US" sz="3200">
                          <a:latin typeface="Berthold Akzidenz Grotesk BE"/>
                        </a:rPr>
                        <a:t>Hiring Great Employees</a:t>
                      </a:r>
                    </a:p>
                    <a:p>
                      <a:pPr marL="285750" lvl="0" indent="-285750">
                        <a:buFont typeface="Arial"/>
                        <a:buChar char="•"/>
                      </a:pPr>
                      <a:r>
                        <a:rPr lang="en-US" sz="3200">
                          <a:latin typeface="Berthold Akzidenz Grotesk BE"/>
                        </a:rPr>
                        <a:t>Financial Projections</a:t>
                      </a:r>
                    </a:p>
                    <a:p>
                      <a:pPr marL="285750" lvl="0" indent="-285750">
                        <a:buFont typeface="Arial"/>
                        <a:buChar char="•"/>
                      </a:pPr>
                      <a:r>
                        <a:rPr lang="en-US" sz="3200">
                          <a:latin typeface="Berthold Akzidenz Grotesk BE"/>
                        </a:rPr>
                        <a:t>Budgeting</a:t>
                      </a:r>
                    </a:p>
                    <a:p>
                      <a:pPr marL="285750" lvl="0" indent="-285750">
                        <a:buFont typeface="Arial"/>
                        <a:buChar char="•"/>
                      </a:pPr>
                      <a:r>
                        <a:rPr lang="en-US" sz="3200">
                          <a:latin typeface="Berthold Akzidenz Grotesk BE"/>
                        </a:rPr>
                        <a:t>Expense Control</a:t>
                      </a:r>
                    </a:p>
                    <a:p>
                      <a:pPr marL="285750" lvl="0" indent="-285750">
                        <a:buFont typeface="Arial"/>
                        <a:buChar char="•"/>
                      </a:pPr>
                      <a:r>
                        <a:rPr lang="en-US" sz="3200">
                          <a:latin typeface="Berthold Akzidenz Grotesk BE"/>
                        </a:rPr>
                        <a:t>Financial Record Keeping</a:t>
                      </a:r>
                    </a:p>
                    <a:p>
                      <a:pPr marL="285750" lvl="0" indent="-285750">
                        <a:buFont typeface="Arial"/>
                        <a:buChar char="•"/>
                      </a:pPr>
                      <a:r>
                        <a:rPr lang="en-US" sz="3200">
                          <a:latin typeface="Berthold Akzidenz Grotesk BE"/>
                        </a:rPr>
                        <a:t>Childcare Standards</a:t>
                      </a:r>
                    </a:p>
                  </a:txBody>
                  <a:tcPr/>
                </a:tc>
                <a:extLst>
                  <a:ext uri="{0D108BD9-81ED-4DB2-BD59-A6C34878D82A}">
                    <a16:rowId xmlns:a16="http://schemas.microsoft.com/office/drawing/2014/main" val="3488613096"/>
                  </a:ext>
                </a:extLst>
              </a:tr>
            </a:tbl>
          </a:graphicData>
        </a:graphic>
      </p:graphicFrame>
    </p:spTree>
    <p:extLst>
      <p:ext uri="{BB962C8B-B14F-4D97-AF65-F5344CB8AC3E}">
        <p14:creationId xmlns:p14="http://schemas.microsoft.com/office/powerpoint/2010/main" val="38546449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E08B9B-CC59-54DC-E390-8FACF9E1A063}"/>
              </a:ext>
            </a:extLst>
          </p:cNvPr>
          <p:cNvSpPr>
            <a:spLocks noGrp="1"/>
          </p:cNvSpPr>
          <p:nvPr>
            <p:ph type="title"/>
          </p:nvPr>
        </p:nvSpPr>
        <p:spPr>
          <a:xfrm>
            <a:off x="572493" y="238539"/>
            <a:ext cx="11018520" cy="1434415"/>
          </a:xfrm>
        </p:spPr>
        <p:txBody>
          <a:bodyPr anchor="b">
            <a:normAutofit/>
          </a:bodyPr>
          <a:lstStyle/>
          <a:p>
            <a:r>
              <a:rPr lang="en-US" sz="4600" b="1">
                <a:latin typeface="Berthold Akzidenz Grotesk BE"/>
              </a:rPr>
              <a:t>Strategies for Building a Strong, Committed Childcare Team</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0F4746C-9C25-6798-5973-71B60AA2321D}"/>
              </a:ext>
            </a:extLst>
          </p:cNvPr>
          <p:cNvSpPr>
            <a:spLocks noGrp="1"/>
          </p:cNvSpPr>
          <p:nvPr>
            <p:ph idx="1"/>
          </p:nvPr>
        </p:nvSpPr>
        <p:spPr>
          <a:xfrm>
            <a:off x="231006" y="2071316"/>
            <a:ext cx="7444651" cy="4119172"/>
          </a:xfrm>
        </p:spPr>
        <p:txBody>
          <a:bodyPr vert="horz" lIns="91440" tIns="45720" rIns="91440" bIns="45720" rtlCol="0" anchor="t">
            <a:normAutofit/>
          </a:bodyPr>
          <a:lstStyle/>
          <a:p>
            <a:pPr>
              <a:buNone/>
            </a:pPr>
            <a:r>
              <a:rPr lang="en-US" sz="2400" b="1" dirty="0">
                <a:latin typeface="Berthold Akzidenz Grotesk BE"/>
              </a:rPr>
              <a:t>2 Hour Live Class offering 2 Continuing Education Credits</a:t>
            </a:r>
          </a:p>
          <a:p>
            <a:pPr>
              <a:buNone/>
            </a:pPr>
            <a:r>
              <a:rPr lang="en-US" sz="2400" b="1" dirty="0">
                <a:latin typeface="Berthold Akzidenz Grotesk BE"/>
              </a:rPr>
              <a:t>Outline:</a:t>
            </a:r>
          </a:p>
          <a:p>
            <a:r>
              <a:rPr lang="en-US" sz="2400" dirty="0">
                <a:latin typeface="Berthold Akzidenz Grotesk BE"/>
              </a:rPr>
              <a:t>Understanding Your Needs</a:t>
            </a:r>
          </a:p>
          <a:p>
            <a:r>
              <a:rPr lang="en-US" sz="2400" dirty="0">
                <a:latin typeface="Berthold Akzidenz Grotesk BE"/>
              </a:rPr>
              <a:t>Attracting the Right Candidates</a:t>
            </a:r>
          </a:p>
          <a:p>
            <a:r>
              <a:rPr lang="en-US" sz="2400" dirty="0">
                <a:latin typeface="Berthold Akzidenz Grotesk BE"/>
              </a:rPr>
              <a:t>Job Descriptions</a:t>
            </a:r>
          </a:p>
          <a:p>
            <a:r>
              <a:rPr lang="en-US" sz="2400" dirty="0">
                <a:latin typeface="Berthold Akzidenz Grotesk BE"/>
              </a:rPr>
              <a:t>Mock Job Interview</a:t>
            </a:r>
          </a:p>
          <a:p>
            <a:r>
              <a:rPr lang="en-US" sz="2400" dirty="0">
                <a:latin typeface="Berthold Akzidenz Grotesk BE"/>
              </a:rPr>
              <a:t>Cultural Fit, Background Checks, Reference Checks</a:t>
            </a:r>
          </a:p>
          <a:p>
            <a:r>
              <a:rPr lang="en-US" sz="2400" dirty="0">
                <a:latin typeface="Berthold Akzidenz Grotesk BE"/>
              </a:rPr>
              <a:t>Employee Development &amp; Recognition </a:t>
            </a:r>
          </a:p>
          <a:p>
            <a:r>
              <a:rPr lang="en-US" sz="2400" dirty="0">
                <a:latin typeface="Berthold Akzidenz Grotesk BE"/>
              </a:rPr>
              <a:t>Exit Interviews</a:t>
            </a:r>
          </a:p>
        </p:txBody>
      </p:sp>
      <p:pic>
        <p:nvPicPr>
          <p:cNvPr id="4" name="Picture 3" descr="A hand holding a puzzle piece&#10;&#10;AI-generated content may be incorrect.">
            <a:extLst>
              <a:ext uri="{FF2B5EF4-FFF2-40B4-BE49-F238E27FC236}">
                <a16:creationId xmlns:a16="http://schemas.microsoft.com/office/drawing/2014/main" id="{D8AD57C4-9001-428A-B1F5-52BD19861735}"/>
              </a:ext>
            </a:extLst>
          </p:cNvPr>
          <p:cNvPicPr>
            <a:picLocks noChangeAspect="1"/>
          </p:cNvPicPr>
          <p:nvPr/>
        </p:nvPicPr>
        <p:blipFill>
          <a:blip r:embed="rId2"/>
          <a:srcRect r="44" b="-3"/>
          <a:stretch/>
        </p:blipFill>
        <p:spPr>
          <a:xfrm>
            <a:off x="7675658" y="2093976"/>
            <a:ext cx="3941064" cy="4096512"/>
          </a:xfrm>
          <a:prstGeom prst="rect">
            <a:avLst/>
          </a:prstGeom>
        </p:spPr>
      </p:pic>
    </p:spTree>
    <p:extLst>
      <p:ext uri="{BB962C8B-B14F-4D97-AF65-F5344CB8AC3E}">
        <p14:creationId xmlns:p14="http://schemas.microsoft.com/office/powerpoint/2010/main" val="39180111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4E3D2E-6417-5515-B5D0-4F16EE132F0B}"/>
              </a:ext>
            </a:extLst>
          </p:cNvPr>
          <p:cNvSpPr>
            <a:spLocks noGrp="1"/>
          </p:cNvSpPr>
          <p:nvPr>
            <p:ph type="title"/>
          </p:nvPr>
        </p:nvSpPr>
        <p:spPr>
          <a:xfrm>
            <a:off x="638881" y="417576"/>
            <a:ext cx="10909640" cy="1249394"/>
          </a:xfrm>
        </p:spPr>
        <p:txBody>
          <a:bodyPr vert="horz" lIns="91440" tIns="45720" rIns="91440" bIns="45720" rtlCol="0" anchor="ctr">
            <a:normAutofit/>
          </a:bodyPr>
          <a:lstStyle/>
          <a:p>
            <a:pPr algn="ctr"/>
            <a:r>
              <a:rPr lang="en-US" sz="6600" b="1" kern="1200">
                <a:solidFill>
                  <a:schemeClr val="tx1"/>
                </a:solidFill>
                <a:latin typeface="+mj-lt"/>
                <a:ea typeface="+mj-ea"/>
                <a:cs typeface="+mj-cs"/>
              </a:rPr>
              <a:t>All STARS Calculator</a:t>
            </a:r>
          </a:p>
        </p:txBody>
      </p:sp>
      <p:sp>
        <p:nvSpPr>
          <p:cNvPr id="11"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id of numbers and words&#10;&#10;AI-generated content may be incorrect.">
            <a:extLst>
              <a:ext uri="{FF2B5EF4-FFF2-40B4-BE49-F238E27FC236}">
                <a16:creationId xmlns:a16="http://schemas.microsoft.com/office/drawing/2014/main" id="{DE188ED2-5BA2-D676-BEBA-A25F0D5BB9EF}"/>
              </a:ext>
            </a:extLst>
          </p:cNvPr>
          <p:cNvPicPr>
            <a:picLocks noChangeAspect="1"/>
          </p:cNvPicPr>
          <p:nvPr/>
        </p:nvPicPr>
        <p:blipFill>
          <a:blip r:embed="rId3"/>
          <a:stretch>
            <a:fillRect/>
          </a:stretch>
        </p:blipFill>
        <p:spPr>
          <a:xfrm>
            <a:off x="320040" y="3110579"/>
            <a:ext cx="11548872" cy="2632138"/>
          </a:xfrm>
          <a:prstGeom prst="rect">
            <a:avLst/>
          </a:prstGeom>
        </p:spPr>
      </p:pic>
    </p:spTree>
    <p:extLst>
      <p:ext uri="{BB962C8B-B14F-4D97-AF65-F5344CB8AC3E}">
        <p14:creationId xmlns:p14="http://schemas.microsoft.com/office/powerpoint/2010/main" val="1509068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FE412D6-06A9-1A9D-3232-E6E02184AC14}"/>
              </a:ext>
            </a:extLst>
          </p:cNvPr>
          <p:cNvSpPr>
            <a:spLocks noGrp="1"/>
          </p:cNvSpPr>
          <p:nvPr>
            <p:ph type="title"/>
          </p:nvPr>
        </p:nvSpPr>
        <p:spPr>
          <a:xfrm>
            <a:off x="6056278" y="71267"/>
            <a:ext cx="5861725" cy="2052522"/>
          </a:xfrm>
        </p:spPr>
        <p:txBody>
          <a:bodyPr anchor="b">
            <a:normAutofit/>
          </a:bodyPr>
          <a:lstStyle/>
          <a:p>
            <a:r>
              <a:rPr lang="en-US" sz="4300" b="1" dirty="0">
                <a:latin typeface="Berthold Akzidenz Grotesk BE"/>
              </a:rPr>
              <a:t>Why Curriculum Matters</a:t>
            </a:r>
          </a:p>
        </p:txBody>
      </p:sp>
      <p:sp>
        <p:nvSpPr>
          <p:cNvPr id="12" name="Oval 11">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hild with glasses smiling&#10;&#10;AI-generated content may be incorrect.">
            <a:extLst>
              <a:ext uri="{FF2B5EF4-FFF2-40B4-BE49-F238E27FC236}">
                <a16:creationId xmlns:a16="http://schemas.microsoft.com/office/drawing/2014/main" id="{FAECB414-F8A0-3D19-5F64-838CDD93DEF2}"/>
              </a:ext>
            </a:extLst>
          </p:cNvPr>
          <p:cNvPicPr>
            <a:picLocks noChangeAspect="1"/>
          </p:cNvPicPr>
          <p:nvPr/>
        </p:nvPicPr>
        <p:blipFill>
          <a:blip r:embed="rId3"/>
          <a:srcRect r="-3" b="-3"/>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14"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16"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3542B319-CD72-202E-99F2-948C9CFF9BB0}"/>
              </a:ext>
            </a:extLst>
          </p:cNvPr>
          <p:cNvSpPr>
            <a:spLocks noGrp="1"/>
          </p:cNvSpPr>
          <p:nvPr>
            <p:ph idx="1"/>
          </p:nvPr>
        </p:nvSpPr>
        <p:spPr>
          <a:xfrm>
            <a:off x="6570573" y="2685449"/>
            <a:ext cx="4833136" cy="3965608"/>
          </a:xfrm>
        </p:spPr>
        <p:txBody>
          <a:bodyPr vert="horz" lIns="91440" tIns="45720" rIns="91440" bIns="45720" rtlCol="0" anchor="t">
            <a:normAutofit lnSpcReduction="10000"/>
          </a:bodyPr>
          <a:lstStyle/>
          <a:p>
            <a:r>
              <a:rPr lang="en-US" sz="2400" b="1" dirty="0">
                <a:solidFill>
                  <a:schemeClr val="tx1">
                    <a:alpha val="80000"/>
                  </a:schemeClr>
                </a:solidFill>
                <a:latin typeface="Berthold Akzidenz Grotesk Super"/>
                <a:ea typeface="+mn-lt"/>
                <a:cs typeface="+mn-lt"/>
              </a:rPr>
              <a:t>Enhances Child Development</a:t>
            </a:r>
            <a:r>
              <a:rPr lang="en-US" sz="2400" dirty="0">
                <a:solidFill>
                  <a:schemeClr val="tx1">
                    <a:alpha val="80000"/>
                  </a:schemeClr>
                </a:solidFill>
                <a:latin typeface="Berthold Akzidenz Grotesk Super"/>
                <a:ea typeface="+mn-lt"/>
                <a:cs typeface="+mn-lt"/>
              </a:rPr>
              <a:t> </a:t>
            </a:r>
            <a:endParaRPr lang="en-US" sz="2400" dirty="0">
              <a:solidFill>
                <a:schemeClr val="tx1">
                  <a:alpha val="80000"/>
                </a:schemeClr>
              </a:solidFill>
              <a:latin typeface="Berthold Akzidenz Grotesk Super"/>
            </a:endParaRPr>
          </a:p>
          <a:p>
            <a:r>
              <a:rPr lang="en-US" sz="2400" b="1" dirty="0">
                <a:solidFill>
                  <a:schemeClr val="tx1">
                    <a:alpha val="80000"/>
                  </a:schemeClr>
                </a:solidFill>
                <a:latin typeface="Berthold Akzidenz Grotesk Super"/>
                <a:ea typeface="+mn-lt"/>
                <a:cs typeface="+mn-lt"/>
              </a:rPr>
              <a:t>Ensures Consistency</a:t>
            </a:r>
            <a:r>
              <a:rPr lang="en-US" sz="2400" dirty="0">
                <a:solidFill>
                  <a:schemeClr val="tx1">
                    <a:alpha val="80000"/>
                  </a:schemeClr>
                </a:solidFill>
                <a:latin typeface="Berthold Akzidenz Grotesk Super"/>
                <a:ea typeface="+mn-lt"/>
                <a:cs typeface="+mn-lt"/>
              </a:rPr>
              <a:t> </a:t>
            </a:r>
            <a:endParaRPr lang="en-US" sz="2400" dirty="0">
              <a:solidFill>
                <a:schemeClr val="tx1">
                  <a:alpha val="80000"/>
                </a:schemeClr>
              </a:solidFill>
              <a:latin typeface="Berthold Akzidenz Grotesk Super"/>
            </a:endParaRPr>
          </a:p>
          <a:p>
            <a:r>
              <a:rPr lang="en-US" sz="2400" b="1" dirty="0">
                <a:solidFill>
                  <a:schemeClr val="tx1">
                    <a:alpha val="80000"/>
                  </a:schemeClr>
                </a:solidFill>
                <a:latin typeface="Berthold Akzidenz Grotesk Super"/>
                <a:ea typeface="+mn-lt"/>
                <a:cs typeface="+mn-lt"/>
              </a:rPr>
              <a:t>Prepares Children for School</a:t>
            </a:r>
            <a:r>
              <a:rPr lang="en-US" sz="2400" dirty="0">
                <a:solidFill>
                  <a:schemeClr val="tx1">
                    <a:alpha val="80000"/>
                  </a:schemeClr>
                </a:solidFill>
                <a:latin typeface="Berthold Akzidenz Grotesk Super"/>
                <a:ea typeface="+mn-lt"/>
                <a:cs typeface="+mn-lt"/>
              </a:rPr>
              <a:t> </a:t>
            </a:r>
            <a:endParaRPr lang="en-US" sz="2400" dirty="0">
              <a:solidFill>
                <a:schemeClr val="tx1">
                  <a:alpha val="80000"/>
                </a:schemeClr>
              </a:solidFill>
              <a:latin typeface="Berthold Akzidenz Grotesk Super"/>
            </a:endParaRPr>
          </a:p>
          <a:p>
            <a:r>
              <a:rPr lang="en-US" sz="2400" b="1" dirty="0">
                <a:solidFill>
                  <a:schemeClr val="tx1">
                    <a:alpha val="80000"/>
                  </a:schemeClr>
                </a:solidFill>
                <a:latin typeface="Berthold Akzidenz Grotesk Super"/>
                <a:ea typeface="+mn-lt"/>
                <a:cs typeface="+mn-lt"/>
              </a:rPr>
              <a:t>Supports Staff Training &amp; Development</a:t>
            </a:r>
            <a:r>
              <a:rPr lang="en-US" sz="2400" dirty="0">
                <a:solidFill>
                  <a:schemeClr val="tx1">
                    <a:alpha val="80000"/>
                  </a:schemeClr>
                </a:solidFill>
                <a:latin typeface="Berthold Akzidenz Grotesk Super"/>
                <a:ea typeface="+mn-lt"/>
                <a:cs typeface="+mn-lt"/>
              </a:rPr>
              <a:t> </a:t>
            </a:r>
          </a:p>
          <a:p>
            <a:r>
              <a:rPr lang="en-US" sz="2400" b="1" dirty="0">
                <a:solidFill>
                  <a:schemeClr val="tx1">
                    <a:alpha val="80000"/>
                  </a:schemeClr>
                </a:solidFill>
                <a:latin typeface="Berthold Akzidenz Grotesk Super"/>
                <a:ea typeface="+mn-lt"/>
                <a:cs typeface="+mn-lt"/>
              </a:rPr>
              <a:t>Improves Parent Confidence</a:t>
            </a:r>
            <a:r>
              <a:rPr lang="en-US" sz="2400" dirty="0">
                <a:solidFill>
                  <a:schemeClr val="tx1">
                    <a:alpha val="80000"/>
                  </a:schemeClr>
                </a:solidFill>
                <a:latin typeface="Berthold Akzidenz Grotesk Super"/>
                <a:ea typeface="+mn-lt"/>
                <a:cs typeface="+mn-lt"/>
              </a:rPr>
              <a:t> </a:t>
            </a:r>
            <a:endParaRPr lang="en-US" sz="2400" dirty="0">
              <a:solidFill>
                <a:schemeClr val="tx1">
                  <a:alpha val="80000"/>
                </a:schemeClr>
              </a:solidFill>
              <a:latin typeface="Berthold Akzidenz Grotesk Super"/>
            </a:endParaRPr>
          </a:p>
          <a:p>
            <a:r>
              <a:rPr lang="en-US" sz="2400" b="1" dirty="0">
                <a:solidFill>
                  <a:schemeClr val="tx1">
                    <a:alpha val="80000"/>
                  </a:schemeClr>
                </a:solidFill>
                <a:latin typeface="Berthold Akzidenz Grotesk Super"/>
                <a:ea typeface="+mn-lt"/>
                <a:cs typeface="+mn-lt"/>
              </a:rPr>
              <a:t>Increases Business Credibility</a:t>
            </a:r>
            <a:r>
              <a:rPr lang="en-US" sz="2400" dirty="0">
                <a:solidFill>
                  <a:schemeClr val="tx1">
                    <a:alpha val="80000"/>
                  </a:schemeClr>
                </a:solidFill>
                <a:latin typeface="Berthold Akzidenz Grotesk Super"/>
                <a:ea typeface="+mn-lt"/>
                <a:cs typeface="+mn-lt"/>
              </a:rPr>
              <a:t> </a:t>
            </a:r>
            <a:endParaRPr lang="en-US" sz="2400" dirty="0">
              <a:solidFill>
                <a:schemeClr val="tx1">
                  <a:alpha val="80000"/>
                </a:schemeClr>
              </a:solidFill>
              <a:latin typeface="Berthold Akzidenz Grotesk Super"/>
            </a:endParaRPr>
          </a:p>
          <a:p>
            <a:r>
              <a:rPr lang="en-US" sz="2400" b="1" dirty="0">
                <a:solidFill>
                  <a:schemeClr val="tx1">
                    <a:alpha val="80000"/>
                  </a:schemeClr>
                </a:solidFill>
                <a:latin typeface="Berthold Akzidenz Grotesk Super"/>
                <a:ea typeface="+mn-lt"/>
                <a:cs typeface="+mn-lt"/>
              </a:rPr>
              <a:t>Encourages Engagement &amp; Creativity</a:t>
            </a:r>
            <a:r>
              <a:rPr lang="en-US" sz="2400" dirty="0">
                <a:solidFill>
                  <a:schemeClr val="tx1">
                    <a:alpha val="80000"/>
                  </a:schemeClr>
                </a:solidFill>
                <a:latin typeface="Berthold Akzidenz Grotesk Super"/>
                <a:ea typeface="+mn-lt"/>
                <a:cs typeface="+mn-lt"/>
              </a:rPr>
              <a:t> </a:t>
            </a:r>
            <a:endParaRPr lang="en-US" sz="2400" dirty="0">
              <a:solidFill>
                <a:schemeClr val="tx1">
                  <a:alpha val="80000"/>
                </a:schemeClr>
              </a:solidFill>
              <a:latin typeface="Berthold Akzidenz Grotesk Super"/>
            </a:endParaRPr>
          </a:p>
          <a:p>
            <a:r>
              <a:rPr lang="en-US" sz="2400" b="1" dirty="0">
                <a:solidFill>
                  <a:schemeClr val="tx1">
                    <a:alpha val="80000"/>
                  </a:schemeClr>
                </a:solidFill>
                <a:latin typeface="Berthold Akzidenz Grotesk Super"/>
                <a:ea typeface="+mn-lt"/>
                <a:cs typeface="+mn-lt"/>
              </a:rPr>
              <a:t>Facilitates Ongoing Assessment</a:t>
            </a:r>
            <a:r>
              <a:rPr lang="en-US" sz="2400" dirty="0">
                <a:solidFill>
                  <a:schemeClr val="tx1">
                    <a:alpha val="80000"/>
                  </a:schemeClr>
                </a:solidFill>
                <a:latin typeface="Berthold Akzidenz Grotesk Super"/>
                <a:ea typeface="+mn-lt"/>
                <a:cs typeface="+mn-lt"/>
              </a:rPr>
              <a:t> </a:t>
            </a:r>
            <a:endParaRPr lang="en-US" sz="2400" dirty="0">
              <a:solidFill>
                <a:schemeClr val="tx1">
                  <a:alpha val="80000"/>
                </a:schemeClr>
              </a:solidFill>
              <a:latin typeface="Berthold Akzidenz Grotesk Super"/>
            </a:endParaRPr>
          </a:p>
        </p:txBody>
      </p:sp>
      <p:sp>
        <p:nvSpPr>
          <p:cNvPr id="18"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20"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97323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80F33-284F-0FE0-8318-74F65DA390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5F632C-3482-BEDE-FA85-690F05CF1F74}"/>
              </a:ext>
            </a:extLst>
          </p:cNvPr>
          <p:cNvSpPr>
            <a:spLocks noGrp="1"/>
          </p:cNvSpPr>
          <p:nvPr>
            <p:ph type="title"/>
          </p:nvPr>
        </p:nvSpPr>
        <p:spPr>
          <a:xfrm>
            <a:off x="0" y="1949903"/>
            <a:ext cx="12192000" cy="2016579"/>
          </a:xfrm>
        </p:spPr>
        <p:txBody>
          <a:bodyPr>
            <a:noAutofit/>
          </a:bodyPr>
          <a:lstStyle/>
          <a:p>
            <a:pPr algn="ctr"/>
            <a:r>
              <a:rPr lang="en-US" sz="7200" b="1">
                <a:solidFill>
                  <a:srgbClr val="002060"/>
                </a:solidFill>
                <a:latin typeface="Berthold Akzidenz Grotesk Super"/>
              </a:rPr>
              <a:t>Case Study</a:t>
            </a:r>
            <a:r>
              <a:rPr lang="en-US" sz="7200" b="1">
                <a:solidFill>
                  <a:srgbClr val="C00000"/>
                </a:solidFill>
                <a:latin typeface="Berthold Akzidenz Grotesk Super"/>
              </a:rPr>
              <a:t> </a:t>
            </a:r>
            <a:br>
              <a:rPr lang="en-US" sz="7200" b="1">
                <a:solidFill>
                  <a:srgbClr val="C00000"/>
                </a:solidFill>
                <a:latin typeface="Berthold Akzidenz Grotesk Super"/>
              </a:rPr>
            </a:br>
            <a:r>
              <a:rPr lang="en-US" sz="7200" b="1">
                <a:solidFill>
                  <a:srgbClr val="C00000"/>
                </a:solidFill>
                <a:latin typeface="Berthold Akzidenz Grotesk Super"/>
              </a:rPr>
              <a:t>&amp; Best Practices</a:t>
            </a:r>
            <a:r>
              <a:rPr lang="en-US" sz="7200" b="1">
                <a:solidFill>
                  <a:srgbClr val="002060"/>
                </a:solidFill>
                <a:latin typeface="Berthold Akzidenz Grotesk Super"/>
              </a:rPr>
              <a:t> </a:t>
            </a:r>
            <a:endParaRPr lang="en-US" sz="7200" b="1">
              <a:solidFill>
                <a:srgbClr val="002060"/>
              </a:solidFill>
              <a:latin typeface="Berthold Akzidenz Grotesk Super" panose="020B0900000000000000" pitchFamily="34" charset="0"/>
            </a:endParaRPr>
          </a:p>
        </p:txBody>
      </p:sp>
      <p:pic>
        <p:nvPicPr>
          <p:cNvPr id="4" name="Picture 3">
            <a:extLst>
              <a:ext uri="{FF2B5EF4-FFF2-40B4-BE49-F238E27FC236}">
                <a16:creationId xmlns:a16="http://schemas.microsoft.com/office/drawing/2014/main" id="{E5CBD2AA-D60F-9C9C-0443-9052EE3ACC0F}"/>
              </a:ext>
            </a:extLst>
          </p:cNvPr>
          <p:cNvPicPr>
            <a:picLocks noChangeAspect="1"/>
          </p:cNvPicPr>
          <p:nvPr/>
        </p:nvPicPr>
        <p:blipFill>
          <a:blip r:embed="rId2"/>
          <a:stretch>
            <a:fillRect/>
          </a:stretch>
        </p:blipFill>
        <p:spPr>
          <a:xfrm>
            <a:off x="1698171" y="757917"/>
            <a:ext cx="8795657" cy="1346200"/>
          </a:xfrm>
          <a:prstGeom prst="rect">
            <a:avLst/>
          </a:prstGeom>
        </p:spPr>
      </p:pic>
      <p:pic>
        <p:nvPicPr>
          <p:cNvPr id="6" name="Picture 5" descr="A close-up of a logo&#10;&#10;AI-generated content may be incorrect.">
            <a:extLst>
              <a:ext uri="{FF2B5EF4-FFF2-40B4-BE49-F238E27FC236}">
                <a16:creationId xmlns:a16="http://schemas.microsoft.com/office/drawing/2014/main" id="{95AE16FB-1563-0484-830B-C9AE394B06C9}"/>
              </a:ext>
            </a:extLst>
          </p:cNvPr>
          <p:cNvPicPr>
            <a:picLocks noChangeAspect="1"/>
          </p:cNvPicPr>
          <p:nvPr/>
        </p:nvPicPr>
        <p:blipFill>
          <a:blip r:embed="rId3"/>
          <a:stretch>
            <a:fillRect/>
          </a:stretch>
        </p:blipFill>
        <p:spPr>
          <a:xfrm>
            <a:off x="2028265" y="4991715"/>
            <a:ext cx="8662147" cy="1446570"/>
          </a:xfrm>
          <a:prstGeom prst="rect">
            <a:avLst/>
          </a:prstGeom>
        </p:spPr>
      </p:pic>
    </p:spTree>
    <p:extLst>
      <p:ext uri="{BB962C8B-B14F-4D97-AF65-F5344CB8AC3E}">
        <p14:creationId xmlns:p14="http://schemas.microsoft.com/office/powerpoint/2010/main" val="1687199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D1AA55E-40D5-461B-A5A8-4AE8AAB71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B3CE78-55DE-4825-AED2-BAA10FF8D6DE}"/>
              </a:ext>
            </a:extLst>
          </p:cNvPr>
          <p:cNvSpPr>
            <a:spLocks noGrp="1"/>
          </p:cNvSpPr>
          <p:nvPr>
            <p:ph type="title"/>
          </p:nvPr>
        </p:nvSpPr>
        <p:spPr>
          <a:xfrm>
            <a:off x="838200" y="698643"/>
            <a:ext cx="5243394" cy="2225532"/>
          </a:xfrm>
        </p:spPr>
        <p:txBody>
          <a:bodyPr vert="horz" lIns="91440" tIns="45720" rIns="91440" bIns="45720" rtlCol="0" anchor="t">
            <a:normAutofit/>
          </a:bodyPr>
          <a:lstStyle/>
          <a:p>
            <a:r>
              <a:rPr lang="en-US" sz="4300" b="1" kern="1200">
                <a:solidFill>
                  <a:schemeClr val="tx1"/>
                </a:solidFill>
                <a:latin typeface="+mj-lt"/>
                <a:ea typeface="+mj-ea"/>
                <a:cs typeface="+mj-cs"/>
              </a:rPr>
              <a:t>The Owl's Treehouse Childcare &amp; Learning Center</a:t>
            </a:r>
          </a:p>
        </p:txBody>
      </p:sp>
      <p:cxnSp>
        <p:nvCxnSpPr>
          <p:cNvPr id="20" name="Straight Connector 19">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81934"/>
            <a:ext cx="0" cy="6476066"/>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34F88D19-C269-4F98-BE6B-CFB6207D36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10408" y="740316"/>
            <a:ext cx="465458" cy="872153"/>
            <a:chOff x="6110408" y="740316"/>
            <a:chExt cx="465458" cy="872153"/>
          </a:xfrm>
        </p:grpSpPr>
        <p:sp>
          <p:nvSpPr>
            <p:cNvPr id="23"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5948" y="74031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24"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84728" y="969611"/>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sp>
          <p:nvSpPr>
            <p:cNvPr id="25"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10408" y="1484755"/>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a:p>
          </p:txBody>
        </p:sp>
      </p:grpSp>
      <p:pic>
        <p:nvPicPr>
          <p:cNvPr id="4" name="Content Placeholder 3" descr="A logo for a childcare center&#10;&#10;AI-generated content may be incorrect.">
            <a:extLst>
              <a:ext uri="{FF2B5EF4-FFF2-40B4-BE49-F238E27FC236}">
                <a16:creationId xmlns:a16="http://schemas.microsoft.com/office/drawing/2014/main" id="{8AF8FC18-6F1B-BED9-4AF5-2247E2B17F06}"/>
              </a:ext>
            </a:extLst>
          </p:cNvPr>
          <p:cNvPicPr>
            <a:picLocks noGrp="1" noChangeAspect="1"/>
          </p:cNvPicPr>
          <p:nvPr>
            <p:ph idx="1"/>
          </p:nvPr>
        </p:nvPicPr>
        <p:blipFill>
          <a:blip r:embed="rId3"/>
          <a:stretch>
            <a:fillRect/>
          </a:stretch>
        </p:blipFill>
        <p:spPr>
          <a:xfrm>
            <a:off x="838200" y="3143812"/>
            <a:ext cx="5243391" cy="2713454"/>
          </a:xfrm>
          <a:prstGeom prst="rect">
            <a:avLst/>
          </a:prstGeom>
        </p:spPr>
      </p:pic>
      <p:sp>
        <p:nvSpPr>
          <p:cNvPr id="6" name="TextBox 5">
            <a:extLst>
              <a:ext uri="{FF2B5EF4-FFF2-40B4-BE49-F238E27FC236}">
                <a16:creationId xmlns:a16="http://schemas.microsoft.com/office/drawing/2014/main" id="{04CF1689-C7B9-0CA9-E1A9-93C66804F611}"/>
              </a:ext>
            </a:extLst>
          </p:cNvPr>
          <p:cNvSpPr txBox="1"/>
          <p:nvPr/>
        </p:nvSpPr>
        <p:spPr>
          <a:xfrm>
            <a:off x="7229042" y="1940161"/>
            <a:ext cx="4124758" cy="5120755"/>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fontScale="92500"/>
          </a:bodyPr>
          <a:lstStyle/>
          <a:p>
            <a:pPr indent="-228600">
              <a:lnSpc>
                <a:spcPct val="90000"/>
              </a:lnSpc>
              <a:spcAft>
                <a:spcPts val="1200"/>
              </a:spcAft>
              <a:buFont typeface="Arial" panose="020B0604020202020204" pitchFamily="34" charset="0"/>
              <a:buChar char="•"/>
            </a:pPr>
            <a:r>
              <a:rPr lang="en-US" sz="2400" dirty="0">
                <a:solidFill>
                  <a:schemeClr val="tx1">
                    <a:alpha val="80000"/>
                  </a:schemeClr>
                </a:solidFill>
                <a:latin typeface="Berthold Akzidenz Grotesk Super"/>
              </a:rPr>
              <a:t>Non-Profit Childcare Center in a childcare desert</a:t>
            </a:r>
          </a:p>
          <a:p>
            <a:pPr indent="-228600">
              <a:lnSpc>
                <a:spcPct val="90000"/>
              </a:lnSpc>
              <a:spcAft>
                <a:spcPts val="1200"/>
              </a:spcAft>
              <a:buFont typeface="Arial" panose="020B0604020202020204" pitchFamily="34" charset="0"/>
              <a:buChar char="•"/>
            </a:pPr>
            <a:r>
              <a:rPr lang="en-US" sz="2400" dirty="0">
                <a:solidFill>
                  <a:schemeClr val="tx1">
                    <a:alpha val="80000"/>
                  </a:schemeClr>
                </a:solidFill>
                <a:latin typeface="Berthold Akzidenz Grotesk Super"/>
              </a:rPr>
              <a:t>Assistance began in May 2024</a:t>
            </a:r>
          </a:p>
          <a:p>
            <a:pPr indent="-228600">
              <a:lnSpc>
                <a:spcPct val="90000"/>
              </a:lnSpc>
              <a:spcAft>
                <a:spcPts val="1200"/>
              </a:spcAft>
              <a:buFont typeface="Arial" panose="020B0604020202020204" pitchFamily="34" charset="0"/>
              <a:buChar char="•"/>
            </a:pPr>
            <a:r>
              <a:rPr lang="en-US" sz="2400" dirty="0">
                <a:solidFill>
                  <a:schemeClr val="tx1">
                    <a:alpha val="80000"/>
                  </a:schemeClr>
                </a:solidFill>
                <a:latin typeface="Berthold Akzidenz Grotesk Super"/>
              </a:rPr>
              <a:t>Completed 12-hour QuickBooks training focused on accounting setup and resource management</a:t>
            </a:r>
          </a:p>
          <a:p>
            <a:pPr indent="-228600">
              <a:lnSpc>
                <a:spcPct val="90000"/>
              </a:lnSpc>
              <a:spcAft>
                <a:spcPts val="1200"/>
              </a:spcAft>
              <a:buFont typeface="Arial" panose="020B0604020202020204" pitchFamily="34" charset="0"/>
              <a:buChar char="•"/>
            </a:pPr>
            <a:r>
              <a:rPr lang="en-US" sz="2400" dirty="0">
                <a:solidFill>
                  <a:schemeClr val="tx1">
                    <a:alpha val="80000"/>
                  </a:schemeClr>
                </a:solidFill>
                <a:latin typeface="Berthold Akzidenz Grotesk Super"/>
              </a:rPr>
              <a:t>Kentucky SBDC Provided equipment assistance and supported STARS curriculum implementation for startup</a:t>
            </a:r>
          </a:p>
          <a:p>
            <a:pPr indent="-228600">
              <a:lnSpc>
                <a:spcPct val="90000"/>
              </a:lnSpc>
              <a:spcAft>
                <a:spcPts val="1200"/>
              </a:spcAft>
              <a:buFont typeface="Arial" panose="020B0604020202020204" pitchFamily="34" charset="0"/>
              <a:buChar char="•"/>
            </a:pPr>
            <a:r>
              <a:rPr lang="en-US" sz="2400" dirty="0">
                <a:solidFill>
                  <a:schemeClr val="tx1">
                    <a:alpha val="80000"/>
                  </a:schemeClr>
                </a:solidFill>
                <a:latin typeface="Berthold Akzidenz Grotesk Super"/>
              </a:rPr>
              <a:t>51-seat childcare center</a:t>
            </a:r>
          </a:p>
          <a:p>
            <a:pPr indent="-228600">
              <a:lnSpc>
                <a:spcPct val="90000"/>
              </a:lnSpc>
              <a:spcAft>
                <a:spcPts val="1200"/>
              </a:spcAft>
              <a:buFont typeface="Arial" panose="020B0604020202020204" pitchFamily="34" charset="0"/>
              <a:buChar char="•"/>
            </a:pPr>
            <a:r>
              <a:rPr lang="en-US" sz="2400" dirty="0">
                <a:solidFill>
                  <a:schemeClr val="tx1">
                    <a:alpha val="80000"/>
                  </a:schemeClr>
                </a:solidFill>
                <a:latin typeface="Berthold Akzidenz Grotesk Super"/>
              </a:rPr>
              <a:t>Infants – school aged children</a:t>
            </a:r>
          </a:p>
          <a:p>
            <a:pPr indent="-228600">
              <a:lnSpc>
                <a:spcPct val="90000"/>
              </a:lnSpc>
              <a:spcAft>
                <a:spcPts val="600"/>
              </a:spcAft>
              <a:buFont typeface="Arial" panose="020B0604020202020204" pitchFamily="34" charset="0"/>
              <a:buChar char="•"/>
            </a:pPr>
            <a:r>
              <a:rPr lang="en-US" sz="2400" dirty="0">
                <a:solidFill>
                  <a:schemeClr val="tx1">
                    <a:alpha val="80000"/>
                  </a:schemeClr>
                </a:solidFill>
                <a:latin typeface="Berthold Akzidenz Grotesk Super"/>
              </a:rPr>
              <a:t>Opened in March 2025</a:t>
            </a:r>
          </a:p>
          <a:p>
            <a:pPr marL="285750" indent="-228600">
              <a:lnSpc>
                <a:spcPct val="90000"/>
              </a:lnSpc>
              <a:spcAft>
                <a:spcPts val="600"/>
              </a:spcAft>
              <a:buFont typeface="Arial" panose="020B0604020202020204" pitchFamily="34" charset="0"/>
              <a:buChar char="•"/>
            </a:pPr>
            <a:endParaRPr lang="en-US" sz="2000" dirty="0">
              <a:solidFill>
                <a:schemeClr val="tx1">
                  <a:alpha val="80000"/>
                </a:schemeClr>
              </a:solidFill>
            </a:endParaRPr>
          </a:p>
          <a:p>
            <a:pPr marL="285750" indent="-228600">
              <a:lnSpc>
                <a:spcPct val="90000"/>
              </a:lnSpc>
              <a:spcAft>
                <a:spcPts val="600"/>
              </a:spcAft>
              <a:buFont typeface="Arial" panose="020B0604020202020204" pitchFamily="34" charset="0"/>
              <a:buChar char="•"/>
            </a:pPr>
            <a:endParaRPr lang="en-US" sz="2000" dirty="0">
              <a:solidFill>
                <a:schemeClr val="tx1">
                  <a:alpha val="80000"/>
                </a:schemeClr>
              </a:solidFill>
            </a:endParaRPr>
          </a:p>
          <a:p>
            <a:pPr marL="285750" indent="-228600">
              <a:lnSpc>
                <a:spcPct val="90000"/>
              </a:lnSpc>
              <a:spcAft>
                <a:spcPts val="600"/>
              </a:spcAft>
              <a:buFont typeface="Arial" panose="020B0604020202020204" pitchFamily="34" charset="0"/>
              <a:buChar char="•"/>
            </a:pPr>
            <a:endParaRPr lang="en-US" sz="2000" dirty="0">
              <a:solidFill>
                <a:schemeClr val="tx1">
                  <a:alpha val="80000"/>
                </a:schemeClr>
              </a:solidFill>
            </a:endParaRPr>
          </a:p>
          <a:p>
            <a:pPr marL="285750" indent="-228600">
              <a:lnSpc>
                <a:spcPct val="90000"/>
              </a:lnSpc>
              <a:spcAft>
                <a:spcPts val="600"/>
              </a:spcAft>
              <a:buFont typeface="Arial" panose="020B0604020202020204" pitchFamily="34" charset="0"/>
              <a:buChar char="•"/>
            </a:pPr>
            <a:endParaRPr lang="en-US" sz="2000" dirty="0">
              <a:solidFill>
                <a:schemeClr val="tx1">
                  <a:alpha val="80000"/>
                </a:schemeClr>
              </a:solidFill>
            </a:endParaRPr>
          </a:p>
          <a:p>
            <a:pPr marL="285750" indent="-228600">
              <a:lnSpc>
                <a:spcPct val="90000"/>
              </a:lnSpc>
              <a:spcAft>
                <a:spcPts val="600"/>
              </a:spcAft>
              <a:buFont typeface="Arial" panose="020B0604020202020204" pitchFamily="34" charset="0"/>
              <a:buChar char="•"/>
            </a:pPr>
            <a:endParaRPr lang="en-US" sz="2000" dirty="0">
              <a:solidFill>
                <a:schemeClr val="tx1">
                  <a:alpha val="80000"/>
                </a:schemeClr>
              </a:solidFill>
            </a:endParaRPr>
          </a:p>
          <a:p>
            <a:pPr marL="285750" indent="-228600">
              <a:lnSpc>
                <a:spcPct val="90000"/>
              </a:lnSpc>
              <a:spcAft>
                <a:spcPts val="600"/>
              </a:spcAft>
              <a:buFont typeface="Arial" panose="020B0604020202020204" pitchFamily="34" charset="0"/>
              <a:buChar char="•"/>
            </a:pPr>
            <a:endParaRPr lang="en-US" sz="2000" dirty="0">
              <a:solidFill>
                <a:schemeClr val="tx1">
                  <a:alpha val="80000"/>
                </a:schemeClr>
              </a:solidFill>
            </a:endParaRPr>
          </a:p>
        </p:txBody>
      </p:sp>
    </p:spTree>
    <p:extLst>
      <p:ext uri="{BB962C8B-B14F-4D97-AF65-F5344CB8AC3E}">
        <p14:creationId xmlns:p14="http://schemas.microsoft.com/office/powerpoint/2010/main" val="3725090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F98CBF-A5A0-FDAA-BF4F-8BFB829A1DEC}"/>
              </a:ext>
            </a:extLst>
          </p:cNvPr>
          <p:cNvSpPr>
            <a:spLocks noGrp="1"/>
          </p:cNvSpPr>
          <p:nvPr>
            <p:ph type="ctrTitle"/>
          </p:nvPr>
        </p:nvSpPr>
        <p:spPr/>
        <p:txBody>
          <a:bodyPr/>
          <a:lstStyle/>
          <a:p>
            <a:endParaRPr lang="en-US"/>
          </a:p>
        </p:txBody>
      </p:sp>
      <p:pic>
        <p:nvPicPr>
          <p:cNvPr id="7" name="Picture 6">
            <a:extLst>
              <a:ext uri="{FF2B5EF4-FFF2-40B4-BE49-F238E27FC236}">
                <a16:creationId xmlns:a16="http://schemas.microsoft.com/office/drawing/2014/main" id="{1F7DAF14-E53F-8A56-FF6A-24068060B653}"/>
              </a:ext>
            </a:extLst>
          </p:cNvPr>
          <p:cNvPicPr>
            <a:picLocks noChangeAspect="1"/>
          </p:cNvPicPr>
          <p:nvPr/>
        </p:nvPicPr>
        <p:blipFill>
          <a:blip r:embed="rId2"/>
          <a:stretch>
            <a:fillRect/>
          </a:stretch>
        </p:blipFill>
        <p:spPr>
          <a:xfrm>
            <a:off x="0" y="390666"/>
            <a:ext cx="12192000" cy="6076668"/>
          </a:xfrm>
          <a:prstGeom prst="rect">
            <a:avLst/>
          </a:prstGeom>
        </p:spPr>
      </p:pic>
    </p:spTree>
    <p:extLst>
      <p:ext uri="{BB962C8B-B14F-4D97-AF65-F5344CB8AC3E}">
        <p14:creationId xmlns:p14="http://schemas.microsoft.com/office/powerpoint/2010/main" val="42423602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97BC1DE-8016-8511-7DC5-C0F532F36724}"/>
              </a:ext>
            </a:extLst>
          </p:cNvPr>
          <p:cNvSpPr>
            <a:spLocks noGrp="1"/>
          </p:cNvSpPr>
          <p:nvPr>
            <p:ph type="title"/>
          </p:nvPr>
        </p:nvSpPr>
        <p:spPr>
          <a:xfrm>
            <a:off x="572493" y="238539"/>
            <a:ext cx="11047013" cy="1434415"/>
          </a:xfrm>
        </p:spPr>
        <p:txBody>
          <a:bodyPr vert="horz" lIns="91440" tIns="45720" rIns="91440" bIns="45720" rtlCol="0" anchor="b">
            <a:normAutofit/>
          </a:bodyPr>
          <a:lstStyle/>
          <a:p>
            <a:r>
              <a:rPr lang="en-US" sz="4600" b="1" dirty="0">
                <a:solidFill>
                  <a:srgbClr val="132D45"/>
                </a:solidFill>
                <a:latin typeface="Berthold Akzidenz Grotesk Super"/>
              </a:rPr>
              <a:t>Lollipop </a:t>
            </a:r>
            <a:r>
              <a:rPr lang="en-US" sz="4600" b="1" dirty="0" err="1">
                <a:solidFill>
                  <a:srgbClr val="132D45"/>
                </a:solidFill>
                <a:latin typeface="Berthold Akzidenz Grotesk Super"/>
              </a:rPr>
              <a:t>Kidz</a:t>
            </a:r>
            <a:r>
              <a:rPr lang="en-US" sz="4600" b="1" dirty="0">
                <a:solidFill>
                  <a:srgbClr val="132D45"/>
                </a:solidFill>
                <a:latin typeface="Berthold Akzidenz Grotesk Super"/>
              </a:rPr>
              <a:t> Child Care Center</a:t>
            </a:r>
            <a:br>
              <a:rPr lang="en-US" sz="4600" i="1" dirty="0">
                <a:solidFill>
                  <a:srgbClr val="132D45"/>
                </a:solidFill>
                <a:latin typeface="Berthold Akzidenz Grotesk Super"/>
              </a:rPr>
            </a:br>
            <a:endParaRPr lang="en-US" sz="4600" dirty="0">
              <a:solidFill>
                <a:srgbClr val="132D45"/>
              </a:solidFill>
              <a:latin typeface="Berthold Akzidenz Grotesk Super"/>
            </a:endParaRPr>
          </a:p>
        </p:txBody>
      </p:sp>
      <p:sp>
        <p:nvSpPr>
          <p:cNvPr id="12"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erson and person on a ladder in front of a building&#10;&#10;AI-generated content may be incorrect.">
            <a:extLst>
              <a:ext uri="{FF2B5EF4-FFF2-40B4-BE49-F238E27FC236}">
                <a16:creationId xmlns:a16="http://schemas.microsoft.com/office/drawing/2014/main" id="{451E525A-00DD-F91F-5328-4FDD3B880633}"/>
              </a:ext>
            </a:extLst>
          </p:cNvPr>
          <p:cNvPicPr>
            <a:picLocks noChangeAspect="1"/>
          </p:cNvPicPr>
          <p:nvPr/>
        </p:nvPicPr>
        <p:blipFill>
          <a:blip r:embed="rId3"/>
          <a:srcRect r="6446" b="-2"/>
          <a:stretch/>
        </p:blipFill>
        <p:spPr>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5" name="Content Placeholder 4">
            <a:extLst>
              <a:ext uri="{FF2B5EF4-FFF2-40B4-BE49-F238E27FC236}">
                <a16:creationId xmlns:a16="http://schemas.microsoft.com/office/drawing/2014/main" id="{37CE531B-FD18-05A9-0820-B792A8133960}"/>
              </a:ext>
            </a:extLst>
          </p:cNvPr>
          <p:cNvSpPr>
            <a:spLocks noGrp="1"/>
          </p:cNvSpPr>
          <p:nvPr>
            <p:ph idx="1"/>
          </p:nvPr>
        </p:nvSpPr>
        <p:spPr>
          <a:xfrm>
            <a:off x="4905955" y="2071316"/>
            <a:ext cx="6713552" cy="4114800"/>
          </a:xfrm>
        </p:spPr>
        <p:txBody>
          <a:bodyPr vert="horz" lIns="91440" tIns="45720" rIns="91440" bIns="45720" rtlCol="0" anchor="t">
            <a:normAutofit/>
          </a:bodyPr>
          <a:lstStyle/>
          <a:p>
            <a:pPr>
              <a:buFont typeface="Arial"/>
              <a:buChar char="•"/>
            </a:pPr>
            <a:r>
              <a:rPr lang="en-US" sz="2000" dirty="0">
                <a:latin typeface="Berthold Akzidenz Grotesk Super"/>
                <a:ea typeface="+mn-lt"/>
                <a:cs typeface="+mn-lt"/>
              </a:rPr>
              <a:t>Former Kentucky SBDC client</a:t>
            </a:r>
            <a:endParaRPr lang="en-US" sz="2000" dirty="0">
              <a:latin typeface="Berthold Akzidenz Grotesk Super"/>
            </a:endParaRPr>
          </a:p>
          <a:p>
            <a:pPr>
              <a:buFont typeface="Arial"/>
              <a:buChar char="•"/>
            </a:pPr>
            <a:r>
              <a:rPr lang="en-US" sz="2000" dirty="0">
                <a:latin typeface="Berthold Akzidenz Grotesk Super"/>
                <a:ea typeface="+mn-lt"/>
                <a:cs typeface="+mn-lt"/>
              </a:rPr>
              <a:t>Initial meeting for this business venture held in February 2024</a:t>
            </a:r>
            <a:endParaRPr lang="en-US" sz="2000" dirty="0">
              <a:latin typeface="Berthold Akzidenz Grotesk Super"/>
            </a:endParaRPr>
          </a:p>
          <a:p>
            <a:pPr>
              <a:buFont typeface="Arial"/>
              <a:buChar char="•"/>
            </a:pPr>
            <a:r>
              <a:rPr lang="en-US" sz="2000" dirty="0">
                <a:latin typeface="Berthold Akzidenz Grotesk Super"/>
                <a:ea typeface="+mn-lt"/>
                <a:cs typeface="+mn-lt"/>
              </a:rPr>
              <a:t>Type 1 facility serving infants to 5-year-olds</a:t>
            </a:r>
            <a:endParaRPr lang="en-US" sz="2000" dirty="0">
              <a:latin typeface="Berthold Akzidenz Grotesk Super"/>
            </a:endParaRPr>
          </a:p>
          <a:p>
            <a:pPr>
              <a:buFont typeface="Arial"/>
              <a:buChar char="•"/>
            </a:pPr>
            <a:r>
              <a:rPr lang="en-US" sz="2000" dirty="0">
                <a:latin typeface="Berthold Akzidenz Grotesk Super"/>
                <a:ea typeface="+mn-lt"/>
                <a:cs typeface="+mn-lt"/>
              </a:rPr>
              <a:t>Capacity 20 seats</a:t>
            </a:r>
            <a:endParaRPr lang="en-US" sz="2000" dirty="0">
              <a:latin typeface="Berthold Akzidenz Grotesk Super"/>
            </a:endParaRPr>
          </a:p>
          <a:p>
            <a:pPr>
              <a:buFont typeface="Arial"/>
              <a:buChar char="•"/>
            </a:pPr>
            <a:r>
              <a:rPr lang="en-US" sz="2000" dirty="0">
                <a:latin typeface="Berthold Akzidenz Grotesk Super"/>
                <a:ea typeface="+mn-lt"/>
                <a:cs typeface="+mn-lt"/>
              </a:rPr>
              <a:t>Self-funded startup</a:t>
            </a:r>
            <a:endParaRPr lang="en-US" sz="2000" dirty="0">
              <a:latin typeface="Berthold Akzidenz Grotesk Super"/>
            </a:endParaRPr>
          </a:p>
          <a:p>
            <a:pPr>
              <a:buFont typeface="Arial"/>
              <a:buChar char="•"/>
            </a:pPr>
            <a:r>
              <a:rPr lang="en-US" sz="2000" dirty="0">
                <a:latin typeface="Berthold Akzidenz Grotesk Super"/>
                <a:ea typeface="+mn-lt"/>
                <a:cs typeface="+mn-lt"/>
              </a:rPr>
              <a:t>Navigated multiple challenges to launch</a:t>
            </a:r>
            <a:endParaRPr lang="en-US" sz="2000" dirty="0">
              <a:latin typeface="Berthold Akzidenz Grotesk Super"/>
            </a:endParaRPr>
          </a:p>
          <a:p>
            <a:pPr>
              <a:buFont typeface="Arial"/>
              <a:buChar char="•"/>
            </a:pPr>
            <a:r>
              <a:rPr lang="en-US" sz="2000" dirty="0">
                <a:latin typeface="Berthold Akzidenz Grotesk Super"/>
                <a:ea typeface="+mn-lt"/>
                <a:cs typeface="+mn-lt"/>
              </a:rPr>
              <a:t>Kentucky SBDC provided equipment assistance and s</a:t>
            </a:r>
            <a:r>
              <a:rPr lang="en-US" sz="2000" dirty="0">
                <a:ea typeface="+mn-lt"/>
                <a:cs typeface="+mn-lt"/>
              </a:rPr>
              <a:t>upported STARS curriculum implementation for startup</a:t>
            </a:r>
            <a:endParaRPr lang="en-US" sz="2000" dirty="0">
              <a:latin typeface="Berthold Akzidenz Grotesk Super"/>
              <a:ea typeface="+mn-lt"/>
              <a:cs typeface="+mn-lt"/>
            </a:endParaRPr>
          </a:p>
          <a:p>
            <a:pPr>
              <a:buFont typeface="Arial"/>
              <a:buChar char="•"/>
            </a:pPr>
            <a:r>
              <a:rPr lang="en-US" sz="2000" dirty="0">
                <a:latin typeface="Berthold Akzidenz Grotesk Super"/>
                <a:ea typeface="+mn-lt"/>
                <a:cs typeface="+mn-lt"/>
              </a:rPr>
              <a:t>Scheduled to opened in May 2025</a:t>
            </a:r>
            <a:endParaRPr lang="en-US" sz="2000" dirty="0">
              <a:latin typeface="Berthold Akzidenz Grotesk Super"/>
            </a:endParaRPr>
          </a:p>
          <a:p>
            <a:pPr>
              <a:buFont typeface="Arial"/>
              <a:buChar char="•"/>
            </a:pPr>
            <a:endParaRPr lang="en-US" sz="2000" dirty="0"/>
          </a:p>
          <a:p>
            <a:pPr marL="0" indent="0">
              <a:buNone/>
            </a:pPr>
            <a:endParaRPr lang="en-US" sz="2000" dirty="0"/>
          </a:p>
          <a:p>
            <a:endParaRPr lang="en-US" sz="2000" dirty="0"/>
          </a:p>
          <a:p>
            <a:endParaRPr lang="en-US" sz="2000" dirty="0"/>
          </a:p>
          <a:p>
            <a:endParaRPr lang="en-US" sz="2000" dirty="0"/>
          </a:p>
        </p:txBody>
      </p:sp>
    </p:spTree>
    <p:extLst>
      <p:ext uri="{BB962C8B-B14F-4D97-AF65-F5344CB8AC3E}">
        <p14:creationId xmlns:p14="http://schemas.microsoft.com/office/powerpoint/2010/main" val="4897557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8654E7-D6A5-6998-90C4-8698391B390D}"/>
              </a:ext>
            </a:extLst>
          </p:cNvPr>
          <p:cNvSpPr>
            <a:spLocks noGrp="1"/>
          </p:cNvSpPr>
          <p:nvPr>
            <p:ph idx="1"/>
          </p:nvPr>
        </p:nvSpPr>
        <p:spPr>
          <a:xfrm>
            <a:off x="527627" y="995363"/>
            <a:ext cx="6219825" cy="3998913"/>
          </a:xfrm>
        </p:spPr>
        <p:txBody>
          <a:bodyPr vert="horz" lIns="91440" tIns="45720" rIns="91440" bIns="45720" rtlCol="0" anchor="t">
            <a:normAutofit/>
          </a:bodyPr>
          <a:lstStyle/>
          <a:p>
            <a:endParaRPr lang="en-US"/>
          </a:p>
          <a:p>
            <a:endParaRPr lang="en-US"/>
          </a:p>
        </p:txBody>
      </p:sp>
      <p:pic>
        <p:nvPicPr>
          <p:cNvPr id="4" name="Picture 3" descr="A building with a sign on the front&#10;&#10;AI-generated content may be incorrect.">
            <a:extLst>
              <a:ext uri="{FF2B5EF4-FFF2-40B4-BE49-F238E27FC236}">
                <a16:creationId xmlns:a16="http://schemas.microsoft.com/office/drawing/2014/main" id="{6F664BBE-CB8F-68F1-C046-D5A579FAD511}"/>
              </a:ext>
            </a:extLst>
          </p:cNvPr>
          <p:cNvPicPr>
            <a:picLocks noChangeAspect="1"/>
          </p:cNvPicPr>
          <p:nvPr/>
        </p:nvPicPr>
        <p:blipFill>
          <a:blip r:embed="rId3"/>
          <a:srcRect b="22779"/>
          <a:stretch/>
        </p:blipFill>
        <p:spPr>
          <a:xfrm>
            <a:off x="2576117" y="71248"/>
            <a:ext cx="7042929" cy="4096492"/>
          </a:xfrm>
          <a:prstGeom prst="rect">
            <a:avLst/>
          </a:prstGeom>
        </p:spPr>
      </p:pic>
      <p:pic>
        <p:nvPicPr>
          <p:cNvPr id="9" name="Picture 8" descr="A logo with a butterfly on it&#10;&#10;AI-generated content may be incorrect.">
            <a:extLst>
              <a:ext uri="{FF2B5EF4-FFF2-40B4-BE49-F238E27FC236}">
                <a16:creationId xmlns:a16="http://schemas.microsoft.com/office/drawing/2014/main" id="{91130E8C-E30D-0B0A-BF90-7DE53BFBD33C}"/>
              </a:ext>
            </a:extLst>
          </p:cNvPr>
          <p:cNvPicPr>
            <a:picLocks noChangeAspect="1"/>
          </p:cNvPicPr>
          <p:nvPr/>
        </p:nvPicPr>
        <p:blipFill>
          <a:blip r:embed="rId4"/>
          <a:stretch>
            <a:fillRect/>
          </a:stretch>
        </p:blipFill>
        <p:spPr>
          <a:xfrm>
            <a:off x="4909729" y="-236996"/>
            <a:ext cx="1990725" cy="1952625"/>
          </a:xfrm>
          <a:prstGeom prst="rect">
            <a:avLst/>
          </a:prstGeom>
        </p:spPr>
      </p:pic>
      <p:sp>
        <p:nvSpPr>
          <p:cNvPr id="2" name="TextBox 1">
            <a:extLst>
              <a:ext uri="{FF2B5EF4-FFF2-40B4-BE49-F238E27FC236}">
                <a16:creationId xmlns:a16="http://schemas.microsoft.com/office/drawing/2014/main" id="{70F8627A-43C2-BC2F-4039-75D5A8D2A1E9}"/>
              </a:ext>
            </a:extLst>
          </p:cNvPr>
          <p:cNvSpPr txBox="1"/>
          <p:nvPr/>
        </p:nvSpPr>
        <p:spPr>
          <a:xfrm>
            <a:off x="276225" y="4475984"/>
            <a:ext cx="5819775"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dirty="0">
                <a:solidFill>
                  <a:srgbClr val="132D45"/>
                </a:solidFill>
                <a:latin typeface="Berthold Akzidenz Grotesk Super"/>
                <a:ea typeface="+mn-lt"/>
                <a:cs typeface="+mn-lt"/>
              </a:rPr>
              <a:t>Completed 8-week Early Education Cohort in 2023</a:t>
            </a:r>
            <a:endParaRPr lang="en-US" sz="2400" dirty="0">
              <a:solidFill>
                <a:srgbClr val="132D45"/>
              </a:solidFill>
              <a:latin typeface="Berthold Akzidenz Grotesk Super"/>
            </a:endParaRPr>
          </a:p>
          <a:p>
            <a:pPr marL="285750" indent="-285750">
              <a:buFont typeface="Arial"/>
              <a:buChar char="•"/>
            </a:pPr>
            <a:r>
              <a:rPr lang="en-US" sz="2400" dirty="0">
                <a:solidFill>
                  <a:srgbClr val="132D45"/>
                </a:solidFill>
                <a:latin typeface="Berthold Akzidenz Grotesk Super"/>
                <a:ea typeface="+mn-lt"/>
                <a:cs typeface="+mn-lt"/>
              </a:rPr>
              <a:t>Actively participates in ongoing Kentucky SBDC childcare trainings</a:t>
            </a:r>
            <a:endParaRPr lang="en-US" sz="2400" dirty="0">
              <a:solidFill>
                <a:srgbClr val="132D45"/>
              </a:solidFill>
              <a:latin typeface="Berthold Akzidenz Grotesk Super"/>
            </a:endParaRPr>
          </a:p>
          <a:p>
            <a:pPr marL="285750" indent="-285750">
              <a:buFont typeface="Arial"/>
              <a:buChar char="•"/>
            </a:pPr>
            <a:r>
              <a:rPr lang="en-US" sz="2400" dirty="0">
                <a:solidFill>
                  <a:srgbClr val="132D45"/>
                </a:solidFill>
                <a:latin typeface="Berthold Akzidenz Grotesk Super"/>
                <a:ea typeface="+mn-lt"/>
                <a:cs typeface="+mn-lt"/>
              </a:rPr>
              <a:t>Opened their 6th location in December 2024</a:t>
            </a:r>
            <a:endParaRPr lang="en-US" sz="2400" dirty="0">
              <a:solidFill>
                <a:srgbClr val="132D45"/>
              </a:solidFill>
              <a:latin typeface="Berthold Akzidenz Grotesk Super"/>
            </a:endParaRPr>
          </a:p>
        </p:txBody>
      </p:sp>
      <p:sp>
        <p:nvSpPr>
          <p:cNvPr id="5" name="TextBox 4">
            <a:extLst>
              <a:ext uri="{FF2B5EF4-FFF2-40B4-BE49-F238E27FC236}">
                <a16:creationId xmlns:a16="http://schemas.microsoft.com/office/drawing/2014/main" id="{50177BA5-34CD-3308-F5D6-BF776F765A47}"/>
              </a:ext>
            </a:extLst>
          </p:cNvPr>
          <p:cNvSpPr txBox="1"/>
          <p:nvPr/>
        </p:nvSpPr>
        <p:spPr>
          <a:xfrm>
            <a:off x="6096000" y="4475984"/>
            <a:ext cx="5819775"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dirty="0">
                <a:solidFill>
                  <a:srgbClr val="132D45"/>
                </a:solidFill>
                <a:latin typeface="Berthold Akzidenz Grotesk Super"/>
                <a:ea typeface="+mn-lt"/>
                <a:cs typeface="+mn-lt"/>
              </a:rPr>
              <a:t>Operates six locations with a total of 465 childcare seats in Kentucky</a:t>
            </a:r>
            <a:endParaRPr lang="en-US" sz="2400" dirty="0">
              <a:solidFill>
                <a:srgbClr val="132D45"/>
              </a:solidFill>
              <a:latin typeface="Berthold Akzidenz Grotesk Super"/>
            </a:endParaRPr>
          </a:p>
          <a:p>
            <a:pPr marL="285750" indent="-285750">
              <a:buFont typeface="Arial"/>
              <a:buChar char="•"/>
            </a:pPr>
            <a:r>
              <a:rPr lang="en-US" sz="2400" dirty="0">
                <a:solidFill>
                  <a:srgbClr val="132D45"/>
                </a:solidFill>
                <a:latin typeface="Berthold Akzidenz Grotesk Super"/>
                <a:ea typeface="+mn-lt"/>
                <a:cs typeface="+mn-lt"/>
              </a:rPr>
              <a:t>Participated in QuickBooks training</a:t>
            </a:r>
            <a:endParaRPr lang="en-US" sz="2400" dirty="0">
              <a:solidFill>
                <a:srgbClr val="132D45"/>
              </a:solidFill>
              <a:latin typeface="Berthold Akzidenz Grotesk Super"/>
            </a:endParaRPr>
          </a:p>
          <a:p>
            <a:pPr marL="285750" indent="-285750">
              <a:buFont typeface="Arial"/>
              <a:buChar char="•"/>
            </a:pPr>
            <a:r>
              <a:rPr lang="en-US" sz="2400" dirty="0">
                <a:solidFill>
                  <a:srgbClr val="132D45"/>
                </a:solidFill>
                <a:latin typeface="Berthold Akzidenz Grotesk Super"/>
                <a:ea typeface="+mn-lt"/>
                <a:cs typeface="+mn-lt"/>
              </a:rPr>
              <a:t>Received equipment assistance and s</a:t>
            </a:r>
            <a:r>
              <a:rPr lang="en-US" sz="2400" dirty="0">
                <a:solidFill>
                  <a:srgbClr val="132D45"/>
                </a:solidFill>
                <a:ea typeface="+mn-lt"/>
                <a:cs typeface="+mn-lt"/>
              </a:rPr>
              <a:t>upport for STARS curriculum implementation for all childcare centers</a:t>
            </a:r>
          </a:p>
          <a:p>
            <a:pPr marL="285750" indent="-285750">
              <a:buFont typeface="Arial"/>
              <a:buChar char="•"/>
            </a:pPr>
            <a:endParaRPr lang="en-US" sz="2400" dirty="0">
              <a:solidFill>
                <a:srgbClr val="132D45"/>
              </a:solidFill>
            </a:endParaRPr>
          </a:p>
        </p:txBody>
      </p:sp>
    </p:spTree>
    <p:extLst>
      <p:ext uri="{BB962C8B-B14F-4D97-AF65-F5344CB8AC3E}">
        <p14:creationId xmlns:p14="http://schemas.microsoft.com/office/powerpoint/2010/main" val="13258854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FB44F6-C644-849F-E269-40C095E50173}"/>
              </a:ext>
            </a:extLst>
          </p:cNvPr>
          <p:cNvSpPr>
            <a:spLocks noGrp="1"/>
          </p:cNvSpPr>
          <p:nvPr>
            <p:ph type="title"/>
          </p:nvPr>
        </p:nvSpPr>
        <p:spPr>
          <a:xfrm>
            <a:off x="686834" y="1153572"/>
            <a:ext cx="3200400" cy="4461163"/>
          </a:xfrm>
        </p:spPr>
        <p:txBody>
          <a:bodyPr>
            <a:normAutofit/>
          </a:bodyPr>
          <a:lstStyle/>
          <a:p>
            <a:r>
              <a:rPr lang="en-US" sz="4100" b="1" dirty="0">
                <a:solidFill>
                  <a:srgbClr val="FFFFFF"/>
                </a:solidFill>
                <a:latin typeface="Berthold Akzidenz Grotesk Super"/>
              </a:rPr>
              <a:t>Childcare in a Box: A Turnkey Solution for Communities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EE452C8-1EFB-A1B3-D017-0ABC130F0BA8}"/>
              </a:ext>
            </a:extLst>
          </p:cNvPr>
          <p:cNvSpPr>
            <a:spLocks noGrp="1"/>
          </p:cNvSpPr>
          <p:nvPr>
            <p:ph idx="1"/>
          </p:nvPr>
        </p:nvSpPr>
        <p:spPr>
          <a:xfrm>
            <a:off x="4447308" y="591344"/>
            <a:ext cx="6906491" cy="5585619"/>
          </a:xfrm>
        </p:spPr>
        <p:txBody>
          <a:bodyPr anchor="ctr">
            <a:normAutofit fontScale="92500" lnSpcReduction="20000"/>
          </a:bodyPr>
          <a:lstStyle/>
          <a:p>
            <a:pPr>
              <a:buFont typeface="Arial" panose="020B0604020202020204" pitchFamily="34" charset="0"/>
              <a:buChar char="•"/>
            </a:pPr>
            <a:r>
              <a:rPr lang="en-US" sz="2400" b="1" dirty="0">
                <a:latin typeface="Berthold Akzidenz Grotesk Super"/>
              </a:rPr>
              <a:t>Ready-Made Childcare Business Model</a:t>
            </a:r>
            <a:r>
              <a:rPr lang="en-US" sz="2400" dirty="0">
                <a:latin typeface="Berthold Akzidenz Grotesk Super"/>
              </a:rPr>
              <a:t> – A fully developed plan for launching a childcare center quickly and efficiently.</a:t>
            </a:r>
          </a:p>
          <a:p>
            <a:pPr>
              <a:buFont typeface="Arial" panose="020B0604020202020204" pitchFamily="34" charset="0"/>
              <a:buChar char="•"/>
            </a:pPr>
            <a:r>
              <a:rPr lang="en-US" sz="2400" b="1" dirty="0">
                <a:latin typeface="Berthold Akzidenz Grotesk Super"/>
              </a:rPr>
              <a:t>Standardized Floor Plan &amp; Building Design</a:t>
            </a:r>
            <a:r>
              <a:rPr lang="en-US" sz="2400" dirty="0">
                <a:latin typeface="Berthold Akzidenz Grotesk Super"/>
              </a:rPr>
              <a:t> – Simplified construction process similar to retail chain models.</a:t>
            </a:r>
          </a:p>
          <a:p>
            <a:pPr>
              <a:buFont typeface="Arial" panose="020B0604020202020204" pitchFamily="34" charset="0"/>
              <a:buChar char="•"/>
            </a:pPr>
            <a:r>
              <a:rPr lang="en-US" sz="2400" b="1" dirty="0">
                <a:latin typeface="Berthold Akzidenz Grotesk Super"/>
              </a:rPr>
              <a:t>Comprehensive Business Plan</a:t>
            </a:r>
            <a:r>
              <a:rPr lang="en-US" sz="2400" dirty="0">
                <a:latin typeface="Berthold Akzidenz Grotesk Super"/>
              </a:rPr>
              <a:t> – Includes financial projections, licensing guidance, and operational templates.</a:t>
            </a:r>
          </a:p>
          <a:p>
            <a:pPr>
              <a:buFont typeface="Arial" panose="020B0604020202020204" pitchFamily="34" charset="0"/>
              <a:buChar char="•"/>
            </a:pPr>
            <a:r>
              <a:rPr lang="en-US" sz="2400" b="1" dirty="0">
                <a:latin typeface="Berthold Akzidenz Grotesk Super"/>
              </a:rPr>
              <a:t>Scalable &amp; Community-Focused</a:t>
            </a:r>
            <a:r>
              <a:rPr lang="en-US" sz="2400" dirty="0">
                <a:latin typeface="Berthold Akzidenz Grotesk Super"/>
              </a:rPr>
              <a:t> – Designed to be easily adapted for different town sizes and demographics.</a:t>
            </a:r>
          </a:p>
          <a:p>
            <a:pPr>
              <a:buFont typeface="Arial" panose="020B0604020202020204" pitchFamily="34" charset="0"/>
              <a:buChar char="•"/>
            </a:pPr>
            <a:r>
              <a:rPr lang="en-US" sz="2400" b="1" dirty="0">
                <a:latin typeface="Berthold Akzidenz Grotesk Super"/>
              </a:rPr>
              <a:t>Workforce &amp; Training Support</a:t>
            </a:r>
            <a:r>
              <a:rPr lang="en-US" sz="2400" dirty="0">
                <a:latin typeface="Berthold Akzidenz Grotesk Super"/>
              </a:rPr>
              <a:t> – Provides hiring guidelines, staff training materials, and curriculum recommendations.</a:t>
            </a:r>
          </a:p>
          <a:p>
            <a:pPr>
              <a:buFont typeface="Arial" panose="020B0604020202020204" pitchFamily="34" charset="0"/>
              <a:buChar char="•"/>
            </a:pPr>
            <a:r>
              <a:rPr lang="en-US" sz="2400" b="1" dirty="0">
                <a:latin typeface="Berthold Akzidenz Grotesk Super"/>
              </a:rPr>
              <a:t>Addresses Childcare Deserts</a:t>
            </a:r>
            <a:r>
              <a:rPr lang="en-US" sz="2400" dirty="0">
                <a:latin typeface="Berthold Akzidenz Grotesk Super"/>
              </a:rPr>
              <a:t> – Helps underserved areas establish high-quality childcare options.</a:t>
            </a:r>
          </a:p>
          <a:p>
            <a:pPr>
              <a:buFont typeface="Arial" panose="020B0604020202020204" pitchFamily="34" charset="0"/>
              <a:buChar char="•"/>
            </a:pPr>
            <a:r>
              <a:rPr lang="en-US" sz="2400" b="1" dirty="0">
                <a:latin typeface="Berthold Akzidenz Grotesk Super"/>
              </a:rPr>
              <a:t>Investment &amp; Partnership Ready</a:t>
            </a:r>
            <a:r>
              <a:rPr lang="en-US" sz="2400" dirty="0">
                <a:latin typeface="Berthold Akzidenz Grotesk Super"/>
              </a:rPr>
              <a:t> – A plug-and-play model that can attract funding from local governments, economic development groups, and private investors.</a:t>
            </a:r>
          </a:p>
        </p:txBody>
      </p:sp>
    </p:spTree>
    <p:extLst>
      <p:ext uri="{BB962C8B-B14F-4D97-AF65-F5344CB8AC3E}">
        <p14:creationId xmlns:p14="http://schemas.microsoft.com/office/powerpoint/2010/main" val="29929066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75FA5-3119-D4C9-6977-679049D895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FA8854-E2FF-6725-5246-8F52A37957D6}"/>
              </a:ext>
            </a:extLst>
          </p:cNvPr>
          <p:cNvSpPr>
            <a:spLocks noGrp="1"/>
          </p:cNvSpPr>
          <p:nvPr>
            <p:ph type="title"/>
          </p:nvPr>
        </p:nvSpPr>
        <p:spPr>
          <a:xfrm>
            <a:off x="0" y="1995948"/>
            <a:ext cx="12192000" cy="1622323"/>
          </a:xfrm>
        </p:spPr>
        <p:txBody>
          <a:bodyPr>
            <a:noAutofit/>
          </a:bodyPr>
          <a:lstStyle/>
          <a:p>
            <a:pPr algn="ctr"/>
            <a:r>
              <a:rPr lang="en-US" sz="7200" b="1" dirty="0">
                <a:solidFill>
                  <a:srgbClr val="C00000"/>
                </a:solidFill>
                <a:latin typeface="Berthold Akzidenz Grotesk Super"/>
              </a:rPr>
              <a:t>Maximizing Impact</a:t>
            </a:r>
            <a:r>
              <a:rPr lang="en-US" sz="7200" b="1" dirty="0">
                <a:solidFill>
                  <a:srgbClr val="002060"/>
                </a:solidFill>
                <a:latin typeface="Berthold Akzidenz Grotesk Super"/>
              </a:rPr>
              <a:t> </a:t>
            </a:r>
            <a:endParaRPr lang="en-US" sz="7200" b="1" dirty="0">
              <a:solidFill>
                <a:srgbClr val="002060"/>
              </a:solidFill>
              <a:latin typeface="Berthold Akzidenz Grotesk Super" panose="020B0900000000000000" pitchFamily="34" charset="0"/>
            </a:endParaRPr>
          </a:p>
        </p:txBody>
      </p:sp>
      <p:pic>
        <p:nvPicPr>
          <p:cNvPr id="4" name="Picture 3">
            <a:extLst>
              <a:ext uri="{FF2B5EF4-FFF2-40B4-BE49-F238E27FC236}">
                <a16:creationId xmlns:a16="http://schemas.microsoft.com/office/drawing/2014/main" id="{71B64DA6-C831-A7B9-E5B0-FA9EEDD3809C}"/>
              </a:ext>
            </a:extLst>
          </p:cNvPr>
          <p:cNvPicPr>
            <a:picLocks noChangeAspect="1"/>
          </p:cNvPicPr>
          <p:nvPr/>
        </p:nvPicPr>
        <p:blipFill>
          <a:blip r:embed="rId2"/>
          <a:stretch>
            <a:fillRect/>
          </a:stretch>
        </p:blipFill>
        <p:spPr>
          <a:xfrm>
            <a:off x="1698171" y="757917"/>
            <a:ext cx="8795657" cy="1346200"/>
          </a:xfrm>
          <a:prstGeom prst="rect">
            <a:avLst/>
          </a:prstGeom>
        </p:spPr>
      </p:pic>
      <p:pic>
        <p:nvPicPr>
          <p:cNvPr id="6" name="Picture 5" descr="A close-up of a logo&#10;&#10;AI-generated content may be incorrect.">
            <a:extLst>
              <a:ext uri="{FF2B5EF4-FFF2-40B4-BE49-F238E27FC236}">
                <a16:creationId xmlns:a16="http://schemas.microsoft.com/office/drawing/2014/main" id="{792683AA-3CF0-2420-8ABB-E819A6A0B1EA}"/>
              </a:ext>
            </a:extLst>
          </p:cNvPr>
          <p:cNvPicPr>
            <a:picLocks noChangeAspect="1"/>
          </p:cNvPicPr>
          <p:nvPr/>
        </p:nvPicPr>
        <p:blipFill>
          <a:blip r:embed="rId3"/>
          <a:stretch>
            <a:fillRect/>
          </a:stretch>
        </p:blipFill>
        <p:spPr>
          <a:xfrm>
            <a:off x="2218765" y="4991715"/>
            <a:ext cx="8269941" cy="1390542"/>
          </a:xfrm>
          <a:prstGeom prst="rect">
            <a:avLst/>
          </a:prstGeom>
        </p:spPr>
      </p:pic>
    </p:spTree>
    <p:extLst>
      <p:ext uri="{BB962C8B-B14F-4D97-AF65-F5344CB8AC3E}">
        <p14:creationId xmlns:p14="http://schemas.microsoft.com/office/powerpoint/2010/main" val="8563424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24F3ED-3C9B-DD4D-3515-BD556E81A4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E3D04C-4784-B8DF-4B09-AF9D0F699D85}"/>
              </a:ext>
            </a:extLst>
          </p:cNvPr>
          <p:cNvSpPr>
            <a:spLocks noGrp="1"/>
          </p:cNvSpPr>
          <p:nvPr>
            <p:ph type="title"/>
          </p:nvPr>
        </p:nvSpPr>
        <p:spPr>
          <a:xfrm>
            <a:off x="1371597" y="348865"/>
            <a:ext cx="10044023" cy="877729"/>
          </a:xfrm>
        </p:spPr>
        <p:txBody>
          <a:bodyPr anchor="ctr">
            <a:noAutofit/>
          </a:bodyPr>
          <a:lstStyle/>
          <a:p>
            <a:pPr algn="ctr"/>
            <a:r>
              <a:rPr lang="en-US" sz="4800" b="1" dirty="0">
                <a:solidFill>
                  <a:srgbClr val="C00000"/>
                </a:solidFill>
                <a:latin typeface="Aptos Display"/>
              </a:rPr>
              <a:t>Key Challenges Identified in Year One</a:t>
            </a:r>
            <a:endParaRPr lang="en-US" sz="4800" b="1" i="0" dirty="0">
              <a:solidFill>
                <a:srgbClr val="C00000"/>
              </a:solidFill>
              <a:latin typeface="Aptos Display" panose="020B0004020202020204" pitchFamily="34" charset="0"/>
            </a:endParaRPr>
          </a:p>
        </p:txBody>
      </p:sp>
      <p:graphicFrame>
        <p:nvGraphicFramePr>
          <p:cNvPr id="7" name="TextBox 4">
            <a:extLst>
              <a:ext uri="{FF2B5EF4-FFF2-40B4-BE49-F238E27FC236}">
                <a16:creationId xmlns:a16="http://schemas.microsoft.com/office/drawing/2014/main" id="{C9D98049-DC59-5D9E-4A0C-54EAD1CF1E53}"/>
              </a:ext>
            </a:extLst>
          </p:cNvPr>
          <p:cNvGraphicFramePr/>
          <p:nvPr/>
        </p:nvGraphicFramePr>
        <p:xfrm>
          <a:off x="632085" y="2489096"/>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descr="Rattle">
            <a:extLst>
              <a:ext uri="{FF2B5EF4-FFF2-40B4-BE49-F238E27FC236}">
                <a16:creationId xmlns:a16="http://schemas.microsoft.com/office/drawing/2014/main" id="{97BD48ED-D561-6211-0DF8-62B9D377854F}"/>
              </a:ext>
            </a:extLst>
          </p:cNvPr>
          <p:cNvSpPr/>
          <p:nvPr/>
        </p:nvSpPr>
        <p:spPr>
          <a:xfrm>
            <a:off x="1250250" y="1762727"/>
            <a:ext cx="1075229" cy="1075229"/>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8" name="Rectangle 7" descr="Document">
            <a:extLst>
              <a:ext uri="{FF2B5EF4-FFF2-40B4-BE49-F238E27FC236}">
                <a16:creationId xmlns:a16="http://schemas.microsoft.com/office/drawing/2014/main" id="{33F0C6EB-D01B-F922-C496-ADAB6F79839E}"/>
              </a:ext>
            </a:extLst>
          </p:cNvPr>
          <p:cNvSpPr/>
          <p:nvPr/>
        </p:nvSpPr>
        <p:spPr>
          <a:xfrm>
            <a:off x="4057795" y="1762727"/>
            <a:ext cx="1075229" cy="1075229"/>
          </a:xfrm>
          <a:prstGeom prst="rect">
            <a:avLst/>
          </a:prstGeom>
          <a: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9" name="Rectangle 8" descr="Parent and Child">
            <a:extLst>
              <a:ext uri="{FF2B5EF4-FFF2-40B4-BE49-F238E27FC236}">
                <a16:creationId xmlns:a16="http://schemas.microsoft.com/office/drawing/2014/main" id="{3BD3A0C3-1D10-4B99-36EC-A584F186D6E9}"/>
              </a:ext>
            </a:extLst>
          </p:cNvPr>
          <p:cNvSpPr/>
          <p:nvPr/>
        </p:nvSpPr>
        <p:spPr>
          <a:xfrm>
            <a:off x="6865339" y="1762727"/>
            <a:ext cx="1075229" cy="1075229"/>
          </a:xfrm>
          <a:prstGeom prst="rect">
            <a:avLst/>
          </a:prstGeom>
          <a: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0" name="Rectangle 9" descr="Head with Gears">
            <a:extLst>
              <a:ext uri="{FF2B5EF4-FFF2-40B4-BE49-F238E27FC236}">
                <a16:creationId xmlns:a16="http://schemas.microsoft.com/office/drawing/2014/main" id="{86786307-9160-A7E8-BB6C-52E8C0958B73}"/>
              </a:ext>
            </a:extLst>
          </p:cNvPr>
          <p:cNvSpPr/>
          <p:nvPr/>
        </p:nvSpPr>
        <p:spPr>
          <a:xfrm>
            <a:off x="9672884" y="1762727"/>
            <a:ext cx="1075229" cy="1075229"/>
          </a:xfrm>
          <a:prstGeom prst="rect">
            <a:avLst/>
          </a:prstGeom>
          <a: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39806227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2A92A-88B7-956F-D451-205096FB7D5A}"/>
              </a:ext>
            </a:extLst>
          </p:cNvPr>
          <p:cNvSpPr>
            <a:spLocks noGrp="1"/>
          </p:cNvSpPr>
          <p:nvPr>
            <p:ph type="title"/>
          </p:nvPr>
        </p:nvSpPr>
        <p:spPr>
          <a:xfrm>
            <a:off x="1002725" y="-55713"/>
            <a:ext cx="4646904" cy="1624520"/>
          </a:xfrm>
        </p:spPr>
        <p:txBody>
          <a:bodyPr anchor="ctr">
            <a:normAutofit/>
          </a:bodyPr>
          <a:lstStyle/>
          <a:p>
            <a:pPr algn="ctr"/>
            <a:r>
              <a:rPr lang="en-US" sz="4000" b="1" dirty="0">
                <a:solidFill>
                  <a:srgbClr val="FF0000"/>
                </a:solidFill>
              </a:rPr>
              <a:t>THE LIST! </a:t>
            </a:r>
          </a:p>
        </p:txBody>
      </p:sp>
      <p:sp>
        <p:nvSpPr>
          <p:cNvPr id="7" name="Content Placeholder 2">
            <a:extLst>
              <a:ext uri="{FF2B5EF4-FFF2-40B4-BE49-F238E27FC236}">
                <a16:creationId xmlns:a16="http://schemas.microsoft.com/office/drawing/2014/main" id="{4F581081-280B-766D-5402-12D793A48D50}"/>
              </a:ext>
            </a:extLst>
          </p:cNvPr>
          <p:cNvSpPr>
            <a:spLocks noGrp="1"/>
          </p:cNvSpPr>
          <p:nvPr>
            <p:ph idx="1"/>
          </p:nvPr>
        </p:nvSpPr>
        <p:spPr>
          <a:xfrm>
            <a:off x="179566" y="1727200"/>
            <a:ext cx="6293223" cy="5130800"/>
          </a:xfrm>
        </p:spPr>
        <p:txBody>
          <a:bodyPr anchor="ctr">
            <a:noAutofit/>
          </a:bodyPr>
          <a:lstStyle/>
          <a:p>
            <a:pPr marL="0" indent="0">
              <a:buNone/>
            </a:pPr>
            <a:endParaRPr lang="en-US" sz="2400" b="1" dirty="0">
              <a:latin typeface="Berthold Akzidenz Grotesk BE"/>
            </a:endParaRPr>
          </a:p>
          <a:p>
            <a:pPr marL="0" indent="0">
              <a:lnSpc>
                <a:spcPct val="100000"/>
              </a:lnSpc>
              <a:buNone/>
            </a:pPr>
            <a:r>
              <a:rPr lang="en-US" b="1" dirty="0">
                <a:latin typeface="Berthold Akzidenz Grotesk BE"/>
              </a:rPr>
              <a:t>Comprehensive List of Registered Childcare Centers in Kentucky</a:t>
            </a:r>
          </a:p>
          <a:p>
            <a:pPr marL="0" indent="0">
              <a:lnSpc>
                <a:spcPct val="100000"/>
              </a:lnSpc>
              <a:buNone/>
            </a:pPr>
            <a:endParaRPr lang="en-US" sz="2400" b="1" dirty="0">
              <a:latin typeface="Berthold Akzidenz Grotesk BE"/>
            </a:endParaRPr>
          </a:p>
          <a:p>
            <a:pPr marL="0" indent="0" eaLnBrk="0" fontAlgn="base" hangingPunct="0">
              <a:lnSpc>
                <a:spcPct val="100000"/>
              </a:lnSpc>
              <a:spcBef>
                <a:spcPct val="0"/>
              </a:spcBef>
              <a:spcAft>
                <a:spcPct val="0"/>
              </a:spcAft>
              <a:buNone/>
              <a:defRPr/>
            </a:pPr>
            <a:r>
              <a:rPr kumimoji="0" lang="en-US" altLang="en-US" sz="2400" b="1" i="0" u="none" strike="noStrike" kern="1200" cap="none" spc="0" normalizeH="0" baseline="0" noProof="0" dirty="0">
                <a:ln>
                  <a:noFill/>
                </a:ln>
                <a:solidFill>
                  <a:prstClr val="black"/>
                </a:solidFill>
                <a:effectLst/>
                <a:uLnTx/>
                <a:uFillTx/>
                <a:latin typeface="Berthold Akzidenz Grotesk BE"/>
              </a:rPr>
              <a:t>Objective:</a:t>
            </a:r>
            <a:r>
              <a:rPr kumimoji="0" lang="en-US" altLang="en-US" sz="2400" b="0" i="0" u="none" strike="noStrike" kern="1200" cap="none" spc="0" normalizeH="0" baseline="0" noProof="0" dirty="0">
                <a:ln>
                  <a:noFill/>
                </a:ln>
                <a:solidFill>
                  <a:prstClr val="black"/>
                </a:solidFill>
                <a:effectLst/>
                <a:uLnTx/>
                <a:uFillTx/>
                <a:latin typeface="Berthold Akzidenz Grotesk BE"/>
              </a:rPr>
              <a:t> Ensure all centers are reachable and informed</a:t>
            </a:r>
          </a:p>
          <a:p>
            <a:pPr marL="457200" lvl="1" indent="0" eaLnBrk="0" fontAlgn="base" hangingPunct="0">
              <a:lnSpc>
                <a:spcPct val="100000"/>
              </a:lnSpc>
              <a:spcBef>
                <a:spcPct val="0"/>
              </a:spcBef>
              <a:spcAft>
                <a:spcPct val="0"/>
              </a:spcAft>
              <a:buNone/>
              <a:defRPr/>
            </a:pPr>
            <a:r>
              <a:rPr kumimoji="0" lang="en-US" altLang="en-US" b="1" i="0" u="none" strike="noStrike" kern="1200" cap="none" spc="0" normalizeH="0" baseline="0" noProof="0" dirty="0">
                <a:ln>
                  <a:noFill/>
                </a:ln>
                <a:solidFill>
                  <a:prstClr val="black"/>
                </a:solidFill>
                <a:effectLst/>
                <a:uLnTx/>
                <a:uFillTx/>
                <a:latin typeface="Berthold Akzidenz Grotesk BE"/>
              </a:rPr>
              <a:t>Scope:</a:t>
            </a:r>
            <a:r>
              <a:rPr kumimoji="0" lang="en-US" altLang="en-US" b="0" i="0" u="none" strike="noStrike" kern="1200" cap="none" spc="0" normalizeH="0" baseline="0" noProof="0" dirty="0">
                <a:ln>
                  <a:noFill/>
                </a:ln>
                <a:solidFill>
                  <a:prstClr val="black"/>
                </a:solidFill>
                <a:effectLst/>
                <a:uLnTx/>
                <a:uFillTx/>
                <a:latin typeface="Berthold Akzidenz Grotesk BE"/>
              </a:rPr>
              <a:t> Covers all 120 Kentucky counties</a:t>
            </a:r>
          </a:p>
          <a:p>
            <a:pPr marL="457200" lvl="1" indent="0" eaLnBrk="0" fontAlgn="base" hangingPunct="0">
              <a:lnSpc>
                <a:spcPct val="100000"/>
              </a:lnSpc>
              <a:spcBef>
                <a:spcPct val="0"/>
              </a:spcBef>
              <a:spcAft>
                <a:spcPct val="0"/>
              </a:spcAft>
              <a:buNone/>
              <a:defRPr/>
            </a:pPr>
            <a:r>
              <a:rPr kumimoji="0" lang="en-US" altLang="en-US" b="1" i="0" u="none" strike="noStrike" kern="1200" cap="none" spc="0" normalizeH="0" baseline="0" noProof="0" dirty="0">
                <a:ln>
                  <a:noFill/>
                </a:ln>
                <a:solidFill>
                  <a:prstClr val="black"/>
                </a:solidFill>
                <a:effectLst/>
                <a:uLnTx/>
                <a:uFillTx/>
                <a:latin typeface="Berthold Akzidenz Grotesk BE"/>
              </a:rPr>
              <a:t>Key Data Collected:</a:t>
            </a:r>
            <a:endParaRPr kumimoji="0" lang="en-US" altLang="en-US" b="0" i="0" u="none" strike="noStrike" kern="1200" cap="none" spc="0" normalizeH="0" baseline="0" noProof="0" dirty="0">
              <a:ln>
                <a:noFill/>
              </a:ln>
              <a:solidFill>
                <a:prstClr val="black"/>
              </a:solidFill>
              <a:effectLst/>
              <a:uLnTx/>
              <a:uFillTx/>
              <a:latin typeface="Berthold Akzidenz Grotesk BE"/>
            </a:endParaRPr>
          </a:p>
          <a:p>
            <a:pPr lvl="2" eaLnBrk="0" fontAlgn="base" hangingPunct="0">
              <a:lnSpc>
                <a:spcPct val="100000"/>
              </a:lnSpc>
              <a:spcBef>
                <a:spcPct val="0"/>
              </a:spcBef>
              <a:spcAft>
                <a:spcPct val="0"/>
              </a:spcAft>
              <a:defRPr/>
            </a:pPr>
            <a:r>
              <a:rPr kumimoji="0" lang="en-US" altLang="en-US" sz="2400" b="0" i="0" u="none" strike="noStrike" kern="1200" cap="none" spc="0" normalizeH="0" baseline="0" noProof="0" dirty="0">
                <a:ln>
                  <a:noFill/>
                </a:ln>
                <a:solidFill>
                  <a:prstClr val="black"/>
                </a:solidFill>
                <a:effectLst/>
                <a:uLnTx/>
                <a:uFillTx/>
                <a:latin typeface="Berthold Akzidenz Grotesk BE"/>
              </a:rPr>
              <a:t>Name, address, phone number</a:t>
            </a:r>
          </a:p>
          <a:p>
            <a:pPr lvl="2" eaLnBrk="0" fontAlgn="base" hangingPunct="0">
              <a:lnSpc>
                <a:spcPct val="100000"/>
              </a:lnSpc>
              <a:spcBef>
                <a:spcPct val="0"/>
              </a:spcBef>
              <a:spcAft>
                <a:spcPct val="0"/>
              </a:spcAft>
              <a:defRPr/>
            </a:pPr>
            <a:r>
              <a:rPr kumimoji="0" lang="en-US" altLang="en-US" sz="2400" b="0" i="0" u="none" strike="noStrike" kern="1200" cap="none" spc="0" normalizeH="0" baseline="0" noProof="0" dirty="0">
                <a:ln>
                  <a:noFill/>
                </a:ln>
                <a:solidFill>
                  <a:prstClr val="black"/>
                </a:solidFill>
                <a:effectLst/>
                <a:uLnTx/>
                <a:uFillTx/>
                <a:latin typeface="Berthold Akzidenz Grotesk BE"/>
              </a:rPr>
              <a:t>STARS rating &amp; director’s name</a:t>
            </a:r>
          </a:p>
          <a:p>
            <a:pPr marL="914400" lvl="2" indent="0" eaLnBrk="0" fontAlgn="base" hangingPunct="0">
              <a:lnSpc>
                <a:spcPct val="100000"/>
              </a:lnSpc>
              <a:spcBef>
                <a:spcPct val="0"/>
              </a:spcBef>
              <a:spcAft>
                <a:spcPct val="0"/>
              </a:spcAft>
              <a:buFontTx/>
              <a:buChar char="•"/>
              <a:defRPr/>
            </a:pPr>
            <a:r>
              <a:rPr kumimoji="0" lang="en-US" altLang="en-US" sz="2400" b="0" i="0" u="none" strike="noStrike" kern="1200" cap="none" spc="0" normalizeH="0" baseline="0" noProof="0" dirty="0">
                <a:ln>
                  <a:noFill/>
                </a:ln>
                <a:solidFill>
                  <a:prstClr val="black"/>
                </a:solidFill>
                <a:effectLst/>
                <a:uLnTx/>
                <a:uFillTx/>
                <a:latin typeface="Berthold Akzidenz Grotesk BE"/>
              </a:rPr>
              <a:t>Capacity &amp; center type</a:t>
            </a:r>
          </a:p>
          <a:p>
            <a:pPr marL="914400" lvl="2" indent="0" eaLnBrk="0" fontAlgn="base" hangingPunct="0">
              <a:lnSpc>
                <a:spcPct val="100000"/>
              </a:lnSpc>
              <a:spcBef>
                <a:spcPct val="0"/>
              </a:spcBef>
              <a:spcAft>
                <a:spcPct val="0"/>
              </a:spcAft>
              <a:buFontTx/>
              <a:buChar char="•"/>
              <a:defRPr/>
            </a:pPr>
            <a:r>
              <a:rPr kumimoji="0" lang="en-US" altLang="en-US" sz="2400" b="0" i="0" u="none" strike="noStrike" kern="1200" cap="none" spc="0" normalizeH="0" baseline="0" noProof="0" dirty="0">
                <a:ln>
                  <a:noFill/>
                </a:ln>
                <a:solidFill>
                  <a:prstClr val="black"/>
                </a:solidFill>
                <a:effectLst/>
                <a:uLnTx/>
                <a:uFillTx/>
                <a:latin typeface="Berthold Akzidenz Grotesk BE"/>
              </a:rPr>
              <a:t>Website (if available) &amp; digital footprint notes</a:t>
            </a:r>
          </a:p>
          <a:p>
            <a:pPr marL="0" indent="0">
              <a:lnSpc>
                <a:spcPct val="100000"/>
              </a:lnSpc>
              <a:buNone/>
            </a:pPr>
            <a:r>
              <a:rPr lang="en-US" sz="2400" dirty="0">
                <a:latin typeface="Berthold Akzidenz Grotesk BE" panose="02000503030000020003"/>
              </a:rPr>
              <a:t>Building this list was a time-intensive process</a:t>
            </a:r>
          </a:p>
          <a:p>
            <a:pPr marL="457200" lvl="1" indent="0" eaLnBrk="0" fontAlgn="base" hangingPunct="0">
              <a:lnSpc>
                <a:spcPct val="100000"/>
              </a:lnSpc>
              <a:spcBef>
                <a:spcPct val="0"/>
              </a:spcBef>
              <a:spcAft>
                <a:spcPct val="0"/>
              </a:spcAft>
              <a:buNone/>
              <a:defRPr/>
            </a:pPr>
            <a:endParaRPr kumimoji="0" lang="en-US" altLang="en-US" sz="2800" b="0" i="0" u="none" strike="noStrike" kern="1200" cap="none" spc="0" normalizeH="0" baseline="0" noProof="0" dirty="0">
              <a:ln>
                <a:noFill/>
              </a:ln>
              <a:solidFill>
                <a:prstClr val="black"/>
              </a:solidFill>
              <a:effectLst/>
              <a:uLnTx/>
              <a:uFillTx/>
              <a:latin typeface="Berthold Akzidenz Grotesk BE"/>
            </a:endParaRPr>
          </a:p>
          <a:p>
            <a:endParaRPr lang="en-US" sz="2400" b="1" dirty="0">
              <a:latin typeface="Berthold Akzidenz Grotesk BE"/>
            </a:endParaRPr>
          </a:p>
        </p:txBody>
      </p:sp>
      <p:pic>
        <p:nvPicPr>
          <p:cNvPr id="8" name="Picture 7" descr="Sticky notes on a wall">
            <a:extLst>
              <a:ext uri="{FF2B5EF4-FFF2-40B4-BE49-F238E27FC236}">
                <a16:creationId xmlns:a16="http://schemas.microsoft.com/office/drawing/2014/main" id="{437C3887-9EC6-1143-9C24-52F67E8A7684}"/>
              </a:ext>
            </a:extLst>
          </p:cNvPr>
          <p:cNvPicPr>
            <a:picLocks noChangeAspect="1"/>
          </p:cNvPicPr>
          <p:nvPr/>
        </p:nvPicPr>
        <p:blipFill>
          <a:blip r:embed="rId3"/>
          <a:srcRect l="18834" r="19097" b="1"/>
          <a:stretch/>
        </p:blipFill>
        <p:spPr>
          <a:xfrm>
            <a:off x="6652355" y="0"/>
            <a:ext cx="6102825" cy="6858000"/>
          </a:xfrm>
          <a:prstGeom prst="rect">
            <a:avLst/>
          </a:prstGeom>
        </p:spPr>
      </p:pic>
    </p:spTree>
    <p:extLst>
      <p:ext uri="{BB962C8B-B14F-4D97-AF65-F5344CB8AC3E}">
        <p14:creationId xmlns:p14="http://schemas.microsoft.com/office/powerpoint/2010/main" val="41485402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541DB91-0B10-46D9-B34B-7BFF96026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9CF7FE1C-8BC5-4B0C-A2BC-93AB72C90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5" name="Content Placeholder 4" descr="A close-up of a flyer&#10;&#10;Description automatically generated">
            <a:extLst>
              <a:ext uri="{FF2B5EF4-FFF2-40B4-BE49-F238E27FC236}">
                <a16:creationId xmlns:a16="http://schemas.microsoft.com/office/drawing/2014/main" id="{F59CD946-6A25-740C-64C4-2E67B77D9A7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18176" y="1031192"/>
            <a:ext cx="6207916" cy="4795615"/>
          </a:xfrm>
          <a:prstGeom prst="rect">
            <a:avLst/>
          </a:prstGeom>
        </p:spPr>
      </p:pic>
      <p:sp>
        <p:nvSpPr>
          <p:cNvPr id="3" name="Rectangle 1">
            <a:extLst>
              <a:ext uri="{FF2B5EF4-FFF2-40B4-BE49-F238E27FC236}">
                <a16:creationId xmlns:a16="http://schemas.microsoft.com/office/drawing/2014/main" id="{63C9CC8D-CFD2-47B9-1A4C-F4D74E5BB9E0}"/>
              </a:ext>
            </a:extLst>
          </p:cNvPr>
          <p:cNvSpPr>
            <a:spLocks noChangeArrowheads="1"/>
          </p:cNvSpPr>
          <p:nvPr/>
        </p:nvSpPr>
        <p:spPr bwMode="auto">
          <a:xfrm>
            <a:off x="7044267" y="1183907"/>
            <a:ext cx="4309533" cy="499305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t" anchorCtr="0" compatLnSpc="1">
            <a:prstTxWarp prst="textNoShape">
              <a:avLst/>
            </a:prstTxWarp>
            <a:normAutofit/>
          </a:bodyPr>
          <a:lstStyle/>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sz="2400" b="0" i="0" u="none" strike="noStrike" cap="none" normalizeH="0" baseline="0" dirty="0">
                <a:ln>
                  <a:noFill/>
                </a:ln>
                <a:solidFill>
                  <a:srgbClr val="132D45"/>
                </a:solidFill>
                <a:effectLst/>
                <a:latin typeface="Berthold Akzidenz Grotesk Super"/>
              </a:rPr>
              <a:t>Our mailing list allowed us to reach every childcare center across Kentucky.</a:t>
            </a: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sz="2400" b="0" i="0" u="none" strike="noStrike" cap="none" normalizeH="0" baseline="0" dirty="0">
                <a:ln>
                  <a:noFill/>
                </a:ln>
                <a:solidFill>
                  <a:srgbClr val="132D45"/>
                </a:solidFill>
                <a:effectLst/>
                <a:latin typeface="Berthold Akzidenz Grotesk Super"/>
              </a:rPr>
              <a:t>We gathered valuable feedback and expanded our network of childcare providers.</a:t>
            </a: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sz="2400" b="0" i="0" u="none" strike="noStrike" cap="none" normalizeH="0" baseline="0" dirty="0">
                <a:ln>
                  <a:noFill/>
                </a:ln>
                <a:solidFill>
                  <a:srgbClr val="132D45"/>
                </a:solidFill>
                <a:effectLst/>
                <a:latin typeface="Berthold Akzidenz Grotesk Super"/>
              </a:rPr>
              <a:t>Centers had the opportunity to win a free QuickBooks license to support their business operations.</a:t>
            </a: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sz="2400" b="0" i="0" u="none" strike="noStrike" cap="none" normalizeH="0" baseline="0" dirty="0">
                <a:ln>
                  <a:noFill/>
                </a:ln>
                <a:solidFill>
                  <a:srgbClr val="132D45"/>
                </a:solidFill>
                <a:effectLst/>
                <a:latin typeface="Berthold Akzidenz Grotesk Super"/>
              </a:rPr>
              <a:t>This initiative helped us establish trust and strengthen relationships with childcare centers statewide. </a:t>
            </a:r>
          </a:p>
        </p:txBody>
      </p:sp>
      <p:sp>
        <p:nvSpPr>
          <p:cNvPr id="2" name="TextBox 1">
            <a:extLst>
              <a:ext uri="{FF2B5EF4-FFF2-40B4-BE49-F238E27FC236}">
                <a16:creationId xmlns:a16="http://schemas.microsoft.com/office/drawing/2014/main" id="{F33FFD10-0499-F52A-32B3-AF5ED1531E46}"/>
              </a:ext>
            </a:extLst>
          </p:cNvPr>
          <p:cNvSpPr txBox="1"/>
          <p:nvPr/>
        </p:nvSpPr>
        <p:spPr>
          <a:xfrm>
            <a:off x="3387773" y="14515"/>
            <a:ext cx="5515292" cy="923330"/>
          </a:xfrm>
          <a:prstGeom prst="rect">
            <a:avLst/>
          </a:prstGeom>
          <a:noFill/>
        </p:spPr>
        <p:txBody>
          <a:bodyPr wrap="none" rtlCol="0">
            <a:spAutoFit/>
          </a:bodyPr>
          <a:lstStyle/>
          <a:p>
            <a:r>
              <a:rPr lang="en-US" sz="5400" b="1" dirty="0">
                <a:solidFill>
                  <a:srgbClr val="D21E44"/>
                </a:solidFill>
                <a:latin typeface="Berthold Akzidenz Grotesk BE"/>
              </a:rPr>
              <a:t>Strategic Outreach</a:t>
            </a:r>
          </a:p>
        </p:txBody>
      </p:sp>
    </p:spTree>
    <p:extLst>
      <p:ext uri="{BB962C8B-B14F-4D97-AF65-F5344CB8AC3E}">
        <p14:creationId xmlns:p14="http://schemas.microsoft.com/office/powerpoint/2010/main" val="20827864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8C684-9BA8-A391-8554-01E59E19688F}"/>
              </a:ext>
            </a:extLst>
          </p:cNvPr>
          <p:cNvSpPr>
            <a:spLocks noGrp="1"/>
          </p:cNvSpPr>
          <p:nvPr>
            <p:ph type="title"/>
          </p:nvPr>
        </p:nvSpPr>
        <p:spPr>
          <a:xfrm>
            <a:off x="-123893" y="178514"/>
            <a:ext cx="6074456" cy="2057043"/>
          </a:xfrm>
        </p:spPr>
        <p:txBody>
          <a:bodyPr vert="horz" lIns="91440" tIns="45720" rIns="91440" bIns="45720" rtlCol="0" anchor="ctr">
            <a:normAutofit/>
          </a:bodyPr>
          <a:lstStyle/>
          <a:p>
            <a:pPr algn="ctr"/>
            <a:r>
              <a:rPr lang="en-US" sz="3600" b="1" kern="1200" dirty="0">
                <a:solidFill>
                  <a:srgbClr val="D21E44"/>
                </a:solidFill>
                <a:latin typeface="Berthold Akzidenz Grotesk BE"/>
              </a:rPr>
              <a:t>Kentucky SBDC Childcare </a:t>
            </a:r>
            <a:br>
              <a:rPr lang="en-US" sz="3600" b="1" kern="1200" dirty="0">
                <a:latin typeface="Berthold Akzidenz Grotesk BE"/>
              </a:rPr>
            </a:br>
            <a:r>
              <a:rPr lang="en-US" sz="3600" b="1" kern="1200" dirty="0">
                <a:solidFill>
                  <a:srgbClr val="D21E44"/>
                </a:solidFill>
                <a:latin typeface="Berthold Akzidenz Grotesk BE"/>
              </a:rPr>
              <a:t>Initiative Rack Card</a:t>
            </a:r>
          </a:p>
        </p:txBody>
      </p:sp>
      <p:pic>
        <p:nvPicPr>
          <p:cNvPr id="5" name="Content Placeholder 4" descr="A close-up of a flyer&#10;&#10;Description automatically generated">
            <a:extLst>
              <a:ext uri="{FF2B5EF4-FFF2-40B4-BE49-F238E27FC236}">
                <a16:creationId xmlns:a16="http://schemas.microsoft.com/office/drawing/2014/main" id="{EEC33690-628A-80F4-90C7-98524FE152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2896" y="185363"/>
            <a:ext cx="2805782" cy="6321595"/>
          </a:xfrm>
          <a:prstGeom prst="rect">
            <a:avLst/>
          </a:prstGeom>
        </p:spPr>
      </p:pic>
      <p:pic>
        <p:nvPicPr>
          <p:cNvPr id="9" name="Content Placeholder 8" descr="A brochure of a group of people&#10;&#10;Description automatically generated">
            <a:extLst>
              <a:ext uri="{FF2B5EF4-FFF2-40B4-BE49-F238E27FC236}">
                <a16:creationId xmlns:a16="http://schemas.microsoft.com/office/drawing/2014/main" id="{3D2029F0-B621-6848-FBBB-37D235FF65C5}"/>
              </a:ext>
            </a:extLst>
          </p:cNvPr>
          <p:cNvPicPr>
            <a:picLocks noChangeAspect="1"/>
          </p:cNvPicPr>
          <p:nvPr/>
        </p:nvPicPr>
        <p:blipFill>
          <a:blip r:embed="rId4"/>
          <a:stretch>
            <a:fillRect/>
          </a:stretch>
        </p:blipFill>
        <p:spPr>
          <a:xfrm>
            <a:off x="9027680" y="185363"/>
            <a:ext cx="2923737" cy="6321595"/>
          </a:xfrm>
          <a:prstGeom prst="rect">
            <a:avLst/>
          </a:prstGeom>
        </p:spPr>
      </p:pic>
      <p:pic>
        <p:nvPicPr>
          <p:cNvPr id="10" name="Content Placeholder 9" descr="A group of children playing with play dough&#10;&#10;Description automatically generated">
            <a:extLst>
              <a:ext uri="{FF2B5EF4-FFF2-40B4-BE49-F238E27FC236}">
                <a16:creationId xmlns:a16="http://schemas.microsoft.com/office/drawing/2014/main" id="{788E808F-67AA-2BA6-879A-5ED094564468}"/>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t="151" b="151"/>
          <a:stretch/>
        </p:blipFill>
        <p:spPr>
          <a:xfrm>
            <a:off x="805527" y="2230104"/>
            <a:ext cx="4215614" cy="4262477"/>
          </a:xfrm>
          <a:prstGeom prst="rect">
            <a:avLst/>
          </a:prstGeom>
        </p:spPr>
      </p:pic>
    </p:spTree>
    <p:extLst>
      <p:ext uri="{BB962C8B-B14F-4D97-AF65-F5344CB8AC3E}">
        <p14:creationId xmlns:p14="http://schemas.microsoft.com/office/powerpoint/2010/main" val="31823722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89CA18-F13C-0368-A8FA-6B2DA880233A}"/>
              </a:ext>
            </a:extLst>
          </p:cNvPr>
          <p:cNvSpPr>
            <a:spLocks noGrp="1"/>
          </p:cNvSpPr>
          <p:nvPr>
            <p:ph type="title"/>
          </p:nvPr>
        </p:nvSpPr>
        <p:spPr>
          <a:xfrm>
            <a:off x="572493" y="238539"/>
            <a:ext cx="11018520" cy="1434415"/>
          </a:xfrm>
        </p:spPr>
        <p:txBody>
          <a:bodyPr anchor="b">
            <a:normAutofit/>
          </a:bodyPr>
          <a:lstStyle/>
          <a:p>
            <a:r>
              <a:rPr lang="en-US" sz="4600" b="1" dirty="0">
                <a:solidFill>
                  <a:srgbClr val="132D45"/>
                </a:solidFill>
                <a:latin typeface="Berthold Akzidenz Grotesk Super" panose="020B0900000000000000"/>
              </a:rPr>
              <a:t>Kentucky SBDC Childcare Initiative Impact</a:t>
            </a:r>
          </a:p>
        </p:txBody>
      </p:sp>
      <p:sp>
        <p:nvSpPr>
          <p:cNvPr id="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54B5374-0167-23D0-0880-840C295FE607}"/>
              </a:ext>
            </a:extLst>
          </p:cNvPr>
          <p:cNvSpPr>
            <a:spLocks noGrp="1"/>
          </p:cNvSpPr>
          <p:nvPr>
            <p:ph idx="1"/>
          </p:nvPr>
        </p:nvSpPr>
        <p:spPr>
          <a:xfrm>
            <a:off x="572493" y="2071316"/>
            <a:ext cx="6713552" cy="4119172"/>
          </a:xfrm>
        </p:spPr>
        <p:txBody>
          <a:bodyPr vert="horz" lIns="91440" tIns="45720" rIns="91440" bIns="45720" rtlCol="0" anchor="t">
            <a:normAutofit lnSpcReduction="10000"/>
          </a:bodyPr>
          <a:lstStyle/>
          <a:p>
            <a:r>
              <a:rPr lang="en-US" sz="2200" b="1" dirty="0">
                <a:latin typeface="Berthold Akzidenz Grotesk Super"/>
                <a:ea typeface="+mn-lt"/>
                <a:cs typeface="+mn-lt"/>
              </a:rPr>
              <a:t>18 months of Impact February 2024 – June 30, 2025</a:t>
            </a:r>
          </a:p>
          <a:p>
            <a:r>
              <a:rPr lang="en-US" sz="2200" b="1" dirty="0">
                <a:latin typeface="Berthold Akzidenz Grotesk Super"/>
                <a:ea typeface="+mn-lt"/>
                <a:cs typeface="+mn-lt"/>
              </a:rPr>
              <a:t>Trainings Conducted -</a:t>
            </a:r>
            <a:r>
              <a:rPr lang="en-US" sz="2200" dirty="0">
                <a:latin typeface="Berthold Akzidenz Grotesk Super"/>
                <a:ea typeface="+mn-lt"/>
                <a:cs typeface="+mn-lt"/>
              </a:rPr>
              <a:t> 24</a:t>
            </a:r>
            <a:endParaRPr lang="en-US" sz="2200" dirty="0">
              <a:latin typeface="Berthold Akzidenz Grotesk Super"/>
              <a:cs typeface="Arial"/>
            </a:endParaRPr>
          </a:p>
          <a:p>
            <a:r>
              <a:rPr lang="en-US" sz="2200" b="1" dirty="0">
                <a:latin typeface="Berthold Akzidenz Grotesk Super"/>
                <a:ea typeface="+mn-lt"/>
                <a:cs typeface="+mn-lt"/>
              </a:rPr>
              <a:t>Total Attendees -</a:t>
            </a:r>
            <a:r>
              <a:rPr lang="en-US" sz="2200" dirty="0">
                <a:latin typeface="Berthold Akzidenz Grotesk Super"/>
                <a:ea typeface="+mn-lt"/>
                <a:cs typeface="+mn-lt"/>
              </a:rPr>
              <a:t> 211</a:t>
            </a:r>
          </a:p>
          <a:p>
            <a:r>
              <a:rPr lang="en-US" sz="2200" b="1" dirty="0">
                <a:latin typeface="Berthold Akzidenz Grotesk Super"/>
                <a:ea typeface="+mn-lt"/>
                <a:cs typeface="+mn-lt"/>
              </a:rPr>
              <a:t>Technical Assistance Hours -</a:t>
            </a:r>
            <a:r>
              <a:rPr lang="en-US" sz="2200" dirty="0">
                <a:latin typeface="Berthold Akzidenz Grotesk Super"/>
                <a:ea typeface="+mn-lt"/>
                <a:cs typeface="+mn-lt"/>
              </a:rPr>
              <a:t>1,451</a:t>
            </a:r>
            <a:endParaRPr lang="en-US" sz="2200" dirty="0">
              <a:latin typeface="Berthold Akzidenz Grotesk Super"/>
            </a:endParaRPr>
          </a:p>
          <a:p>
            <a:r>
              <a:rPr lang="en-US" sz="2200" b="1" dirty="0">
                <a:latin typeface="Berthold Akzidenz Grotesk Super"/>
                <a:ea typeface="+mn-lt"/>
                <a:cs typeface="+mn-lt"/>
              </a:rPr>
              <a:t>Clients Served -</a:t>
            </a:r>
            <a:r>
              <a:rPr lang="en-US" sz="2200" dirty="0">
                <a:latin typeface="Berthold Akzidenz Grotesk Super"/>
                <a:ea typeface="+mn-lt"/>
                <a:cs typeface="+mn-lt"/>
              </a:rPr>
              <a:t>247</a:t>
            </a:r>
            <a:endParaRPr lang="en-US" sz="2200" dirty="0">
              <a:latin typeface="Berthold Akzidenz Grotesk Super"/>
            </a:endParaRPr>
          </a:p>
          <a:p>
            <a:r>
              <a:rPr lang="en-US" sz="2200" b="1" dirty="0">
                <a:latin typeface="Berthold Akzidenz Grotesk Super"/>
                <a:ea typeface="+mn-lt"/>
                <a:cs typeface="+mn-lt"/>
              </a:rPr>
              <a:t>New Businesses Started -</a:t>
            </a:r>
            <a:r>
              <a:rPr lang="en-US" sz="2200" dirty="0">
                <a:latin typeface="Berthold Akzidenz Grotesk Super"/>
                <a:ea typeface="+mn-lt"/>
                <a:cs typeface="+mn-lt"/>
              </a:rPr>
              <a:t>10</a:t>
            </a:r>
            <a:endParaRPr lang="en-US" sz="2200" dirty="0">
              <a:latin typeface="Berthold Akzidenz Grotesk Super"/>
            </a:endParaRPr>
          </a:p>
          <a:p>
            <a:r>
              <a:rPr lang="en-US" sz="2200" b="1" dirty="0">
                <a:latin typeface="Berthold Akzidenz Grotesk Super"/>
                <a:ea typeface="+mn-lt"/>
                <a:cs typeface="+mn-lt"/>
              </a:rPr>
              <a:t>Jobs Created -</a:t>
            </a:r>
            <a:r>
              <a:rPr lang="en-US" sz="2200" dirty="0">
                <a:latin typeface="Berthold Akzidenz Grotesk Super"/>
                <a:ea typeface="+mn-lt"/>
                <a:cs typeface="+mn-lt"/>
              </a:rPr>
              <a:t>87</a:t>
            </a:r>
          </a:p>
          <a:p>
            <a:r>
              <a:rPr lang="en-US" sz="2200" b="1" dirty="0">
                <a:latin typeface="Berthold Akzidenz Grotesk Super"/>
              </a:rPr>
              <a:t>Jobs Supported </a:t>
            </a:r>
            <a:r>
              <a:rPr lang="en-US" sz="2200" dirty="0">
                <a:latin typeface="Berthold Akzidenz Grotesk Super"/>
              </a:rPr>
              <a:t>- 424</a:t>
            </a:r>
          </a:p>
          <a:p>
            <a:r>
              <a:rPr lang="en-US" sz="2200" b="1" dirty="0">
                <a:latin typeface="Berthold Akzidenz Grotesk Super"/>
                <a:ea typeface="+mn-lt"/>
                <a:cs typeface="+mn-lt"/>
              </a:rPr>
              <a:t>Capital Funding Secured - $5.1 million</a:t>
            </a:r>
          </a:p>
          <a:p>
            <a:r>
              <a:rPr lang="en-US" sz="2200" b="1" dirty="0">
                <a:latin typeface="Berthold Akzidenz Grotesk Super"/>
                <a:ea typeface="+mn-lt"/>
                <a:cs typeface="+mn-lt"/>
              </a:rPr>
              <a:t>Lives Impacted -</a:t>
            </a:r>
            <a:r>
              <a:rPr lang="en-US" sz="2200" dirty="0">
                <a:latin typeface="Berthold Akzidenz Grotesk Super"/>
                <a:ea typeface="+mn-lt"/>
                <a:cs typeface="+mn-lt"/>
              </a:rPr>
              <a:t> </a:t>
            </a:r>
            <a:r>
              <a:rPr lang="en-US" sz="2200" b="1" i="1" dirty="0">
                <a:solidFill>
                  <a:srgbClr val="D21E44"/>
                </a:solidFill>
                <a:latin typeface="Berthold Akzidenz Grotesk Super"/>
                <a:ea typeface="+mn-lt"/>
                <a:cs typeface="+mn-lt"/>
              </a:rPr>
              <a:t>6,467</a:t>
            </a:r>
            <a:endParaRPr lang="en-US" sz="2200" b="1" i="1" dirty="0">
              <a:solidFill>
                <a:srgbClr val="D21E44"/>
              </a:solidFill>
              <a:latin typeface="Berthold Akzidenz Grotesk Super"/>
            </a:endParaRPr>
          </a:p>
          <a:p>
            <a:endParaRPr lang="en-US" sz="2200" dirty="0">
              <a:latin typeface="Aptos"/>
              <a:cs typeface="Arial"/>
            </a:endParaRPr>
          </a:p>
        </p:txBody>
      </p:sp>
      <p:pic>
        <p:nvPicPr>
          <p:cNvPr id="6" name="Picture 5" descr="university student ...">
            <a:extLst>
              <a:ext uri="{FF2B5EF4-FFF2-40B4-BE49-F238E27FC236}">
                <a16:creationId xmlns:a16="http://schemas.microsoft.com/office/drawing/2014/main" id="{B6E670F9-25C0-4FAF-6DF6-4CAF0608AACC}"/>
              </a:ext>
            </a:extLst>
          </p:cNvPr>
          <p:cNvPicPr>
            <a:picLocks noChangeAspect="1"/>
          </p:cNvPicPr>
          <p:nvPr/>
        </p:nvPicPr>
        <p:blipFill>
          <a:blip r:embed="rId2"/>
          <a:srcRect l="28108" r="7871" b="-1"/>
          <a:stretch/>
        </p:blipFill>
        <p:spPr>
          <a:xfrm>
            <a:off x="7675658" y="2093976"/>
            <a:ext cx="3941064" cy="4096512"/>
          </a:xfrm>
          <a:prstGeom prst="rect">
            <a:avLst/>
          </a:prstGeom>
        </p:spPr>
      </p:pic>
    </p:spTree>
    <p:extLst>
      <p:ext uri="{BB962C8B-B14F-4D97-AF65-F5344CB8AC3E}">
        <p14:creationId xmlns:p14="http://schemas.microsoft.com/office/powerpoint/2010/main" val="13050651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C1AC-F2E3-4EF0-8D51-2C8148D05A01}"/>
              </a:ext>
            </a:extLst>
          </p:cNvPr>
          <p:cNvSpPr>
            <a:spLocks noGrp="1"/>
          </p:cNvSpPr>
          <p:nvPr>
            <p:ph type="title"/>
          </p:nvPr>
        </p:nvSpPr>
        <p:spPr>
          <a:xfrm>
            <a:off x="3628" y="165554"/>
            <a:ext cx="12175671" cy="1343705"/>
          </a:xfrm>
        </p:spPr>
        <p:txBody>
          <a:bodyPr>
            <a:normAutofit/>
          </a:bodyPr>
          <a:lstStyle/>
          <a:p>
            <a:pPr algn="ctr"/>
            <a:r>
              <a:rPr lang="en-US" sz="5400" b="1" dirty="0">
                <a:solidFill>
                  <a:srgbClr val="3D5265"/>
                </a:solidFill>
                <a:latin typeface="Berthold Akzidenz Grotesk Super"/>
                <a:ea typeface="+mj-lt"/>
                <a:cs typeface="+mj-lt"/>
              </a:rPr>
              <a:t>A Model for America's SBDCs</a:t>
            </a:r>
            <a:endParaRPr lang="en-US" dirty="0">
              <a:solidFill>
                <a:srgbClr val="3D5265"/>
              </a:solidFill>
            </a:endParaRPr>
          </a:p>
        </p:txBody>
      </p:sp>
      <p:sp>
        <p:nvSpPr>
          <p:cNvPr id="7" name="TextBox 6">
            <a:extLst>
              <a:ext uri="{FF2B5EF4-FFF2-40B4-BE49-F238E27FC236}">
                <a16:creationId xmlns:a16="http://schemas.microsoft.com/office/drawing/2014/main" id="{B261B350-0585-0020-B8CF-B56F4D3EC2AA}"/>
              </a:ext>
            </a:extLst>
          </p:cNvPr>
          <p:cNvSpPr txBox="1"/>
          <p:nvPr/>
        </p:nvSpPr>
        <p:spPr>
          <a:xfrm>
            <a:off x="6497052" y="1509258"/>
            <a:ext cx="5268869" cy="5262979"/>
          </a:xfrm>
          <a:prstGeom prst="rect">
            <a:avLst/>
          </a:prstGeom>
          <a:noFill/>
        </p:spPr>
        <p:txBody>
          <a:bodyPr wrap="square" rtlCol="0">
            <a:spAutoFit/>
          </a:bodyPr>
          <a:lstStyle/>
          <a:p>
            <a:r>
              <a:rPr lang="en-US" sz="2400" dirty="0">
                <a:solidFill>
                  <a:srgbClr val="132D45"/>
                </a:solidFill>
                <a:latin typeface="Berthold Akzidenz Grotesk Super" panose="020B0900000000000000"/>
              </a:rPr>
              <a:t>Other </a:t>
            </a:r>
            <a:r>
              <a:rPr lang="en-US" sz="2400" b="1" dirty="0">
                <a:solidFill>
                  <a:srgbClr val="132D45"/>
                </a:solidFill>
                <a:latin typeface="Berthold Akzidenz Grotesk Super" panose="020B0900000000000000"/>
              </a:rPr>
              <a:t>Small Business Development Centers (SBDCs)</a:t>
            </a:r>
            <a:r>
              <a:rPr lang="en-US" sz="2400" dirty="0">
                <a:solidFill>
                  <a:srgbClr val="132D45"/>
                </a:solidFill>
                <a:latin typeface="Berthold Akzidenz Grotesk Super" panose="020B0900000000000000"/>
              </a:rPr>
              <a:t> across the country can model </a:t>
            </a:r>
            <a:r>
              <a:rPr lang="en-US" sz="2400" b="1" dirty="0">
                <a:solidFill>
                  <a:srgbClr val="132D45"/>
                </a:solidFill>
                <a:latin typeface="Berthold Akzidenz Grotesk Super" panose="020B0900000000000000"/>
              </a:rPr>
              <a:t>Kentucky’s approach</a:t>
            </a:r>
            <a:r>
              <a:rPr lang="en-US" sz="2400" dirty="0">
                <a:solidFill>
                  <a:srgbClr val="132D45"/>
                </a:solidFill>
                <a:latin typeface="Berthold Akzidenz Grotesk Super" panose="020B0900000000000000"/>
              </a:rPr>
              <a:t> to childcare support by adopting the following strategies:</a:t>
            </a:r>
          </a:p>
          <a:p>
            <a:pPr marL="342900" indent="-342900">
              <a:buAutoNum type="arabicPeriod"/>
            </a:pPr>
            <a:r>
              <a:rPr lang="en-US" sz="2400" dirty="0">
                <a:solidFill>
                  <a:srgbClr val="132D45"/>
                </a:solidFill>
                <a:latin typeface="Berthold Akzidenz Grotesk Super" panose="020B0900000000000000"/>
              </a:rPr>
              <a:t>Recognizing Childcare as Critical Economic Infrastructure</a:t>
            </a:r>
          </a:p>
          <a:p>
            <a:pPr marL="342900" indent="-342900">
              <a:buAutoNum type="arabicPeriod"/>
            </a:pPr>
            <a:r>
              <a:rPr lang="en-US" sz="2400" dirty="0">
                <a:solidFill>
                  <a:srgbClr val="132D45"/>
                </a:solidFill>
                <a:latin typeface="Berthold Akzidenz Grotesk Super" panose="020B0900000000000000"/>
              </a:rPr>
              <a:t>Providing Business Support for Childcare Providers</a:t>
            </a:r>
          </a:p>
          <a:p>
            <a:pPr marL="342900" indent="-342900">
              <a:buAutoNum type="arabicPeriod"/>
            </a:pPr>
            <a:r>
              <a:rPr lang="en-US" sz="2400" dirty="0">
                <a:solidFill>
                  <a:srgbClr val="132D45"/>
                </a:solidFill>
                <a:latin typeface="Berthold Akzidenz Grotesk Super" panose="020B0900000000000000"/>
              </a:rPr>
              <a:t>Building Statewide &amp; Regional Partnerships</a:t>
            </a:r>
          </a:p>
          <a:p>
            <a:pPr marL="342900" indent="-342900">
              <a:buAutoNum type="arabicPeriod"/>
            </a:pPr>
            <a:r>
              <a:rPr lang="en-US" sz="2400" dirty="0">
                <a:solidFill>
                  <a:srgbClr val="132D45"/>
                </a:solidFill>
                <a:latin typeface="Berthold Akzidenz Grotesk Super" panose="020B0900000000000000"/>
              </a:rPr>
              <a:t>Implementing Data-Driven Strategies</a:t>
            </a:r>
          </a:p>
          <a:p>
            <a:pPr marL="342900" indent="-342900">
              <a:buAutoNum type="arabicPeriod"/>
            </a:pPr>
            <a:r>
              <a:rPr lang="en-US" sz="2400" dirty="0">
                <a:solidFill>
                  <a:srgbClr val="132D45"/>
                </a:solidFill>
                <a:latin typeface="Berthold Akzidenz Grotesk Super" panose="020B0900000000000000"/>
              </a:rPr>
              <a:t>Scaling Through Strategic Programming</a:t>
            </a:r>
          </a:p>
        </p:txBody>
      </p:sp>
      <p:graphicFrame>
        <p:nvGraphicFramePr>
          <p:cNvPr id="9" name="TextBox 3">
            <a:extLst>
              <a:ext uri="{FF2B5EF4-FFF2-40B4-BE49-F238E27FC236}">
                <a16:creationId xmlns:a16="http://schemas.microsoft.com/office/drawing/2014/main" id="{8C023335-FD6A-740F-19F0-3F7BFCBB4B9D}"/>
              </a:ext>
            </a:extLst>
          </p:cNvPr>
          <p:cNvGraphicFramePr/>
          <p:nvPr>
            <p:extLst>
              <p:ext uri="{D42A27DB-BD31-4B8C-83A1-F6EECF244321}">
                <p14:modId xmlns:p14="http://schemas.microsoft.com/office/powerpoint/2010/main" val="3639097323"/>
              </p:ext>
            </p:extLst>
          </p:nvPr>
        </p:nvGraphicFramePr>
        <p:xfrm>
          <a:off x="327259" y="1509259"/>
          <a:ext cx="4783755" cy="52629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84218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F80C2-B208-E5B7-2D42-4C5B37D42DF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6E08CAA2-68ED-C61C-8EBF-0551E3AB1276}"/>
              </a:ext>
            </a:extLst>
          </p:cNvPr>
          <p:cNvSpPr>
            <a:spLocks noGrp="1"/>
          </p:cNvSpPr>
          <p:nvPr>
            <p:ph type="body" idx="1"/>
          </p:nvPr>
        </p:nvSpPr>
        <p:spPr>
          <a:xfrm>
            <a:off x="654675" y="4890782"/>
            <a:ext cx="5157787" cy="1033770"/>
          </a:xfrm>
        </p:spPr>
        <p:txBody>
          <a:bodyPr>
            <a:noAutofit/>
          </a:bodyPr>
          <a:lstStyle/>
          <a:p>
            <a:pPr algn="ctr"/>
            <a:r>
              <a:rPr lang="en-US" sz="1600" dirty="0">
                <a:solidFill>
                  <a:srgbClr val="FF0000"/>
                </a:solidFill>
              </a:rPr>
              <a:t>Michelle Spriggs</a:t>
            </a:r>
          </a:p>
          <a:p>
            <a:pPr algn="ctr"/>
            <a:r>
              <a:rPr lang="en-US" sz="1600" dirty="0">
                <a:solidFill>
                  <a:srgbClr val="FF0000"/>
                </a:solidFill>
              </a:rPr>
              <a:t>Center Director, Kentucky SBDC in Eastern Kentucky</a:t>
            </a:r>
          </a:p>
          <a:p>
            <a:pPr algn="ctr"/>
            <a:r>
              <a:rPr lang="en-US" sz="1600" dirty="0">
                <a:solidFill>
                  <a:srgbClr val="FF0000"/>
                </a:solidFill>
              </a:rPr>
              <a:t>Team Lead of the Kentucky SBDC Childcare Initiative</a:t>
            </a:r>
          </a:p>
        </p:txBody>
      </p:sp>
      <p:pic>
        <p:nvPicPr>
          <p:cNvPr id="10" name="Content Placeholder 9" descr="A person wearing glasses and a black jacket&#10;&#10;AI-generated content may be incorrect.">
            <a:extLst>
              <a:ext uri="{FF2B5EF4-FFF2-40B4-BE49-F238E27FC236}">
                <a16:creationId xmlns:a16="http://schemas.microsoft.com/office/drawing/2014/main" id="{AB3CB8EA-66EA-0F48-FFC9-74E20D9BC29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22313" y="1118173"/>
            <a:ext cx="5157787" cy="3438967"/>
          </a:xfrm>
        </p:spPr>
      </p:pic>
      <p:sp>
        <p:nvSpPr>
          <p:cNvPr id="5" name="Text Placeholder 4">
            <a:extLst>
              <a:ext uri="{FF2B5EF4-FFF2-40B4-BE49-F238E27FC236}">
                <a16:creationId xmlns:a16="http://schemas.microsoft.com/office/drawing/2014/main" id="{D85D7BF6-97CD-6078-E383-8BA9D357E0BF}"/>
              </a:ext>
            </a:extLst>
          </p:cNvPr>
          <p:cNvSpPr>
            <a:spLocks noGrp="1"/>
          </p:cNvSpPr>
          <p:nvPr>
            <p:ph type="body" sz="quarter" idx="3"/>
          </p:nvPr>
        </p:nvSpPr>
        <p:spPr>
          <a:xfrm>
            <a:off x="6160636" y="5154206"/>
            <a:ext cx="5183188" cy="823912"/>
          </a:xfrm>
        </p:spPr>
        <p:txBody>
          <a:bodyPr vert="horz" lIns="91440" tIns="45720" rIns="91440" bIns="45720" rtlCol="0" anchor="b">
            <a:noAutofit/>
          </a:bodyPr>
          <a:lstStyle/>
          <a:p>
            <a:pPr algn="ctr"/>
            <a:r>
              <a:rPr lang="en-US" sz="1600" dirty="0">
                <a:solidFill>
                  <a:srgbClr val="132D45"/>
                </a:solidFill>
              </a:rPr>
              <a:t>Amanda Kelly</a:t>
            </a:r>
          </a:p>
          <a:p>
            <a:pPr algn="ctr"/>
            <a:r>
              <a:rPr lang="en-US" sz="1600" dirty="0">
                <a:solidFill>
                  <a:srgbClr val="132D45"/>
                </a:solidFill>
              </a:rPr>
              <a:t>Small Business Training Director</a:t>
            </a:r>
          </a:p>
          <a:p>
            <a:pPr algn="ctr"/>
            <a:r>
              <a:rPr lang="en-US" sz="1600" dirty="0">
                <a:solidFill>
                  <a:srgbClr val="132D45"/>
                </a:solidFill>
              </a:rPr>
              <a:t>Southeast Kentucky Economic Development Corporation</a:t>
            </a:r>
          </a:p>
        </p:txBody>
      </p:sp>
      <p:pic>
        <p:nvPicPr>
          <p:cNvPr id="2" name="Content Placeholder 1" descr="A person with blonde hair smiling&#10;&#10;AI-generated content may be incorrect.">
            <a:extLst>
              <a:ext uri="{FF2B5EF4-FFF2-40B4-BE49-F238E27FC236}">
                <a16:creationId xmlns:a16="http://schemas.microsoft.com/office/drawing/2014/main" id="{25D02F58-4A4D-C14E-06B4-DEC27055180C}"/>
              </a:ext>
            </a:extLst>
          </p:cNvPr>
          <p:cNvPicPr>
            <a:picLocks noGrp="1" noChangeAspect="1"/>
          </p:cNvPicPr>
          <p:nvPr>
            <p:ph sz="quarter" idx="4"/>
          </p:nvPr>
        </p:nvPicPr>
        <p:blipFill>
          <a:blip r:embed="rId3"/>
          <a:stretch>
            <a:fillRect/>
          </a:stretch>
        </p:blipFill>
        <p:spPr>
          <a:xfrm>
            <a:off x="6744464" y="1122851"/>
            <a:ext cx="4419600" cy="3438525"/>
          </a:xfrm>
        </p:spPr>
      </p:pic>
    </p:spTree>
    <p:extLst>
      <p:ext uri="{BB962C8B-B14F-4D97-AF65-F5344CB8AC3E}">
        <p14:creationId xmlns:p14="http://schemas.microsoft.com/office/powerpoint/2010/main" val="3873493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7EC1AC-F2E3-4EF0-8D51-2C8148D05A01}"/>
              </a:ext>
            </a:extLst>
          </p:cNvPr>
          <p:cNvSpPr>
            <a:spLocks noGrp="1"/>
          </p:cNvSpPr>
          <p:nvPr>
            <p:ph type="title"/>
          </p:nvPr>
        </p:nvSpPr>
        <p:spPr>
          <a:xfrm>
            <a:off x="466722" y="586855"/>
            <a:ext cx="3201366" cy="3387497"/>
          </a:xfrm>
        </p:spPr>
        <p:txBody>
          <a:bodyPr anchor="b">
            <a:normAutofit/>
          </a:bodyPr>
          <a:lstStyle/>
          <a:p>
            <a:pPr algn="r"/>
            <a:r>
              <a:rPr lang="en-US" sz="4000" b="1">
                <a:solidFill>
                  <a:srgbClr val="FFFFFF"/>
                </a:solidFill>
                <a:latin typeface="Berthold Akzidenz Grotesk Super"/>
                <a:ea typeface="+mj-lt"/>
                <a:cs typeface="+mj-lt"/>
              </a:rPr>
              <a:t>A Model for America's SBDCs</a:t>
            </a:r>
            <a:endParaRPr lang="en-US" sz="4000">
              <a:solidFill>
                <a:srgbClr val="FFFFFF"/>
              </a:solidFill>
            </a:endParaRPr>
          </a:p>
        </p:txBody>
      </p:sp>
      <p:sp>
        <p:nvSpPr>
          <p:cNvPr id="3" name="Content Placeholder 2">
            <a:extLst>
              <a:ext uri="{FF2B5EF4-FFF2-40B4-BE49-F238E27FC236}">
                <a16:creationId xmlns:a16="http://schemas.microsoft.com/office/drawing/2014/main" id="{313ED9A2-AB8E-4390-A2A2-CE3195D14F18}"/>
              </a:ext>
            </a:extLst>
          </p:cNvPr>
          <p:cNvSpPr>
            <a:spLocks noGrp="1"/>
          </p:cNvSpPr>
          <p:nvPr>
            <p:ph idx="1"/>
          </p:nvPr>
        </p:nvSpPr>
        <p:spPr>
          <a:xfrm>
            <a:off x="4810259" y="649480"/>
            <a:ext cx="6555347" cy="5546047"/>
          </a:xfrm>
        </p:spPr>
        <p:txBody>
          <a:bodyPr vert="horz" lIns="91440" tIns="45720" rIns="91440" bIns="45720" rtlCol="0" anchor="ctr">
            <a:normAutofit/>
          </a:bodyPr>
          <a:lstStyle/>
          <a:p>
            <a:pPr marL="457200" lvl="1" indent="0">
              <a:spcBef>
                <a:spcPts val="0"/>
              </a:spcBef>
              <a:buNone/>
            </a:pPr>
            <a:endParaRPr lang="en-US" sz="1900">
              <a:latin typeface="Berthold Akzidenz Grotesk Super" panose="020B0900000000000000"/>
              <a:ea typeface="+mn-lt"/>
              <a:cs typeface="+mn-lt"/>
            </a:endParaRPr>
          </a:p>
          <a:p>
            <a:pPr marL="0" indent="0">
              <a:buNone/>
            </a:pPr>
            <a:r>
              <a:rPr lang="en-US" sz="1900">
                <a:latin typeface="Berthold Akzidenz Grotesk Super" panose="020B0900000000000000"/>
              </a:rPr>
              <a:t>To address the childcare crisis, linking childcare access to workforce and economic development has been critical. Childcare impacts every community, influences workforce participation, attracts investments, and is more widely recognized as essential infrastructure when framed within economic growth.</a:t>
            </a:r>
          </a:p>
          <a:p>
            <a:pPr marL="0" indent="0">
              <a:buNone/>
            </a:pPr>
            <a:r>
              <a:rPr lang="en-US" sz="1900">
                <a:latin typeface="Berthold Akzidenz Grotesk Super" panose="020B0900000000000000"/>
              </a:rPr>
              <a:t>To make this a success, three things are of utmost importance:</a:t>
            </a:r>
          </a:p>
          <a:p>
            <a:pPr>
              <a:buFont typeface="Arial" panose="020B0604020202020204" pitchFamily="34" charset="0"/>
              <a:buChar char="•"/>
            </a:pPr>
            <a:r>
              <a:rPr lang="en-US" sz="1900" b="1">
                <a:latin typeface="Berthold Akzidenz Grotesk Super" panose="020B0900000000000000"/>
              </a:rPr>
              <a:t>Support from State and Regional Agencies</a:t>
            </a:r>
            <a:r>
              <a:rPr lang="en-US" sz="1900">
                <a:latin typeface="Berthold Akzidenz Grotesk Super" panose="020B0900000000000000"/>
              </a:rPr>
              <a:t> to ensure funding, policy alignment, and sustainability.</a:t>
            </a:r>
          </a:p>
          <a:p>
            <a:pPr>
              <a:buFont typeface="Arial" panose="020B0604020202020204" pitchFamily="34" charset="0"/>
              <a:buChar char="•"/>
            </a:pPr>
            <a:r>
              <a:rPr lang="en-US" sz="1900" b="1">
                <a:latin typeface="Berthold Akzidenz Grotesk Super" panose="020B0900000000000000"/>
              </a:rPr>
              <a:t>A collaborative team approach</a:t>
            </a:r>
            <a:r>
              <a:rPr lang="en-US" sz="1900">
                <a:latin typeface="Berthold Akzidenz Grotesk Super" panose="020B0900000000000000"/>
              </a:rPr>
              <a:t> strategically spread across Kentucky to assess needs, implement solutions, and advocate effectively.</a:t>
            </a:r>
          </a:p>
          <a:p>
            <a:pPr>
              <a:buFont typeface="Arial" panose="020B0604020202020204" pitchFamily="34" charset="0"/>
              <a:buChar char="•"/>
            </a:pPr>
            <a:r>
              <a:rPr lang="en-US" sz="1900" b="1">
                <a:latin typeface="Berthold Akzidenz Grotesk Super" panose="020B0900000000000000"/>
              </a:rPr>
              <a:t>Strategic programming and partnerships</a:t>
            </a:r>
            <a:r>
              <a:rPr lang="en-US" sz="1900">
                <a:latin typeface="Berthold Akzidenz Grotesk Super" panose="020B0900000000000000"/>
              </a:rPr>
              <a:t>, such as those with </a:t>
            </a:r>
            <a:r>
              <a:rPr lang="en-US" sz="1900" b="1">
                <a:latin typeface="Berthold Akzidenz Grotesk Super" panose="020B0900000000000000"/>
              </a:rPr>
              <a:t>Kentucky SBDC, SKED, and other key stakeholders</a:t>
            </a:r>
            <a:r>
              <a:rPr lang="en-US" sz="1900">
                <a:latin typeface="Berthold Akzidenz Grotesk Super" panose="020B0900000000000000"/>
              </a:rPr>
              <a:t>, to provide resources, training, and business development support for childcare providers.</a:t>
            </a:r>
          </a:p>
          <a:p>
            <a:pPr marL="1428750" lvl="2" indent="-514350">
              <a:spcBef>
                <a:spcPts val="0"/>
              </a:spcBef>
              <a:buAutoNum type="romanUcPeriod"/>
            </a:pPr>
            <a:endParaRPr lang="en-US" sz="1900">
              <a:latin typeface="Berthold Akzidenz Grotesk Super"/>
              <a:cs typeface="Calibri"/>
            </a:endParaRPr>
          </a:p>
        </p:txBody>
      </p:sp>
    </p:spTree>
    <p:extLst>
      <p:ext uri="{BB962C8B-B14F-4D97-AF65-F5344CB8AC3E}">
        <p14:creationId xmlns:p14="http://schemas.microsoft.com/office/powerpoint/2010/main" val="10600237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EC592-E61E-FAA9-3CDD-5EA969D468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A7621E-6F19-D909-C26F-D8D7BFCAAA95}"/>
              </a:ext>
            </a:extLst>
          </p:cNvPr>
          <p:cNvSpPr>
            <a:spLocks noGrp="1"/>
          </p:cNvSpPr>
          <p:nvPr>
            <p:ph type="title"/>
          </p:nvPr>
        </p:nvSpPr>
        <p:spPr>
          <a:xfrm>
            <a:off x="0" y="2244436"/>
            <a:ext cx="12192000" cy="1688087"/>
          </a:xfrm>
        </p:spPr>
        <p:txBody>
          <a:bodyPr>
            <a:noAutofit/>
          </a:bodyPr>
          <a:lstStyle/>
          <a:p>
            <a:pPr algn="ctr"/>
            <a:br>
              <a:rPr lang="en-US" sz="7200" b="1" dirty="0">
                <a:solidFill>
                  <a:srgbClr val="C00000"/>
                </a:solidFill>
                <a:latin typeface="Berthold Akzidenz Grotesk BE" panose="02000503030000020003" pitchFamily="2" charset="77"/>
              </a:rPr>
            </a:br>
            <a:br>
              <a:rPr lang="en-US" sz="7200" b="1" dirty="0">
                <a:solidFill>
                  <a:srgbClr val="C00000"/>
                </a:solidFill>
                <a:latin typeface="Berthold Akzidenz Grotesk BE" panose="02000503030000020003" pitchFamily="2" charset="77"/>
              </a:rPr>
            </a:br>
            <a:r>
              <a:rPr lang="en-US" sz="8800" b="1" dirty="0">
                <a:solidFill>
                  <a:srgbClr val="C00000"/>
                </a:solidFill>
                <a:latin typeface="Berthold Akzidenz Grotesk Super"/>
              </a:rPr>
              <a:t>Open Q&amp;A</a:t>
            </a:r>
            <a:br>
              <a:rPr lang="en-US" sz="8800" b="1" dirty="0">
                <a:solidFill>
                  <a:srgbClr val="C00000"/>
                </a:solidFill>
                <a:latin typeface="Berthold Akzidenz Grotesk Super"/>
              </a:rPr>
            </a:br>
            <a:r>
              <a:rPr lang="en-US" sz="8800" b="1" dirty="0">
                <a:solidFill>
                  <a:srgbClr val="132D45"/>
                </a:solidFill>
                <a:latin typeface="Berthold Akzidenz Grotesk Super"/>
              </a:rPr>
              <a:t>Session Wrap Up</a:t>
            </a:r>
            <a:endParaRPr lang="en-US" sz="8800" b="1" dirty="0">
              <a:solidFill>
                <a:srgbClr val="132D45"/>
              </a:solidFill>
              <a:latin typeface="Berthold Akzidenz Grotesk Super" panose="020B0900000000000000" pitchFamily="34" charset="0"/>
            </a:endParaRPr>
          </a:p>
        </p:txBody>
      </p:sp>
      <p:pic>
        <p:nvPicPr>
          <p:cNvPr id="4" name="Picture 3">
            <a:extLst>
              <a:ext uri="{FF2B5EF4-FFF2-40B4-BE49-F238E27FC236}">
                <a16:creationId xmlns:a16="http://schemas.microsoft.com/office/drawing/2014/main" id="{B2992DCA-8DFE-8007-CE81-AA05F42015EE}"/>
              </a:ext>
            </a:extLst>
          </p:cNvPr>
          <p:cNvPicPr>
            <a:picLocks noChangeAspect="1"/>
          </p:cNvPicPr>
          <p:nvPr/>
        </p:nvPicPr>
        <p:blipFill>
          <a:blip r:embed="rId2"/>
          <a:stretch>
            <a:fillRect/>
          </a:stretch>
        </p:blipFill>
        <p:spPr>
          <a:xfrm>
            <a:off x="1698171" y="757917"/>
            <a:ext cx="8795657" cy="1346200"/>
          </a:xfrm>
          <a:prstGeom prst="rect">
            <a:avLst/>
          </a:prstGeom>
        </p:spPr>
      </p:pic>
      <p:pic>
        <p:nvPicPr>
          <p:cNvPr id="6" name="Picture 5" descr="A close-up of a logo&#10;&#10;AI-generated content may be incorrect.">
            <a:extLst>
              <a:ext uri="{FF2B5EF4-FFF2-40B4-BE49-F238E27FC236}">
                <a16:creationId xmlns:a16="http://schemas.microsoft.com/office/drawing/2014/main" id="{276924F6-A980-8397-C1B4-0914CE55CC91}"/>
              </a:ext>
            </a:extLst>
          </p:cNvPr>
          <p:cNvPicPr>
            <a:picLocks noChangeAspect="1"/>
          </p:cNvPicPr>
          <p:nvPr/>
        </p:nvPicPr>
        <p:blipFill>
          <a:blip r:embed="rId3"/>
          <a:stretch>
            <a:fillRect/>
          </a:stretch>
        </p:blipFill>
        <p:spPr>
          <a:xfrm>
            <a:off x="1703294" y="4352979"/>
            <a:ext cx="8751794" cy="1536218"/>
          </a:xfrm>
          <a:prstGeom prst="rect">
            <a:avLst/>
          </a:prstGeom>
        </p:spPr>
      </p:pic>
    </p:spTree>
    <p:extLst>
      <p:ext uri="{BB962C8B-B14F-4D97-AF65-F5344CB8AC3E}">
        <p14:creationId xmlns:p14="http://schemas.microsoft.com/office/powerpoint/2010/main" val="795480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table&#10;&#10;AI-generated content may be incorrect.">
            <a:extLst>
              <a:ext uri="{FF2B5EF4-FFF2-40B4-BE49-F238E27FC236}">
                <a16:creationId xmlns:a16="http://schemas.microsoft.com/office/drawing/2014/main" id="{ABEEF57B-D414-27E5-81BB-8217F7A5AC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4338" y="575066"/>
            <a:ext cx="5707867" cy="5707867"/>
          </a:xfrm>
          <a:prstGeom prst="rect">
            <a:avLst/>
          </a:prstGeom>
        </p:spPr>
      </p:pic>
      <p:pic>
        <p:nvPicPr>
          <p:cNvPr id="5" name="Content Placeholder 4">
            <a:extLst>
              <a:ext uri="{FF2B5EF4-FFF2-40B4-BE49-F238E27FC236}">
                <a16:creationId xmlns:a16="http://schemas.microsoft.com/office/drawing/2014/main" id="{10DD2383-2780-044A-87CF-119AA4C11519}"/>
              </a:ext>
            </a:extLst>
          </p:cNvPr>
          <p:cNvPicPr>
            <a:picLocks noGrp="1" noChangeAspect="1"/>
          </p:cNvPicPr>
          <p:nvPr>
            <p:ph idx="1"/>
          </p:nvPr>
        </p:nvPicPr>
        <p:blipFill>
          <a:blip r:embed="rId4">
            <a:alphaModFix amt="35000"/>
          </a:blip>
          <a:stretch>
            <a:fillRect/>
          </a:stretch>
        </p:blipFill>
        <p:spPr>
          <a:xfrm>
            <a:off x="3933357" y="162415"/>
            <a:ext cx="6993476" cy="6956427"/>
          </a:xfrm>
        </p:spPr>
      </p:pic>
      <p:sp>
        <p:nvSpPr>
          <p:cNvPr id="2" name="Title 1">
            <a:extLst>
              <a:ext uri="{FF2B5EF4-FFF2-40B4-BE49-F238E27FC236}">
                <a16:creationId xmlns:a16="http://schemas.microsoft.com/office/drawing/2014/main" id="{10F273CC-6A5F-1A40-9597-779E0B44E20F}"/>
              </a:ext>
            </a:extLst>
          </p:cNvPr>
          <p:cNvSpPr>
            <a:spLocks noGrp="1"/>
          </p:cNvSpPr>
          <p:nvPr>
            <p:ph type="title"/>
          </p:nvPr>
        </p:nvSpPr>
        <p:spPr>
          <a:xfrm>
            <a:off x="0" y="31861"/>
            <a:ext cx="12192000" cy="1325563"/>
          </a:xfrm>
        </p:spPr>
        <p:txBody>
          <a:bodyPr>
            <a:normAutofit/>
          </a:bodyPr>
          <a:lstStyle/>
          <a:p>
            <a:pPr algn="ctr"/>
            <a:r>
              <a:rPr lang="en-US" sz="5400" b="1" dirty="0">
                <a:solidFill>
                  <a:srgbClr val="C00000"/>
                </a:solidFill>
                <a:latin typeface="Berthold Akzidenz Grotesk Super"/>
              </a:rPr>
              <a:t>Table of Contents</a:t>
            </a:r>
          </a:p>
        </p:txBody>
      </p:sp>
      <p:sp>
        <p:nvSpPr>
          <p:cNvPr id="6" name="TextBox 5">
            <a:extLst>
              <a:ext uri="{FF2B5EF4-FFF2-40B4-BE49-F238E27FC236}">
                <a16:creationId xmlns:a16="http://schemas.microsoft.com/office/drawing/2014/main" id="{8F72EA51-765D-4A4C-B7DE-324CA1717680}"/>
              </a:ext>
            </a:extLst>
          </p:cNvPr>
          <p:cNvSpPr txBox="1"/>
          <p:nvPr/>
        </p:nvSpPr>
        <p:spPr>
          <a:xfrm>
            <a:off x="-90039" y="938324"/>
            <a:ext cx="7766304" cy="9387185"/>
          </a:xfrm>
          <a:prstGeom prst="rect">
            <a:avLst/>
          </a:prstGeom>
          <a:noFill/>
        </p:spPr>
        <p:txBody>
          <a:bodyPr wrap="square" lIns="91440" tIns="45720" rIns="91440" bIns="45720" rtlCol="0" anchor="t">
            <a:spAutoFit/>
          </a:bodyPr>
          <a:lstStyle/>
          <a:p>
            <a:pPr lvl="1"/>
            <a:r>
              <a:rPr lang="en-US" sz="2000" b="1" dirty="0">
                <a:solidFill>
                  <a:srgbClr val="C00000"/>
                </a:solidFill>
                <a:latin typeface="Berthold Akzidenz Grotesk Super" panose="020B0900000000000000"/>
              </a:rPr>
              <a:t>Creating A Childcare SBDC Initiative</a:t>
            </a:r>
          </a:p>
          <a:p>
            <a:pPr marL="1257300" lvl="2" indent="-342900">
              <a:buFont typeface="Arial" panose="020B0604020202020204" pitchFamily="34" charset="0"/>
              <a:buChar char="•"/>
            </a:pPr>
            <a:r>
              <a:rPr lang="en-US" sz="2000" dirty="0">
                <a:latin typeface="Berthold Akzidenz Grotesk Super" panose="020B0900000000000000"/>
              </a:rPr>
              <a:t>   Our Methodology &amp; Services</a:t>
            </a:r>
          </a:p>
          <a:p>
            <a:pPr marL="1257300" lvl="2" indent="-342900">
              <a:buFont typeface="Arial" panose="020B0604020202020204" pitchFamily="34" charset="0"/>
              <a:buChar char="•"/>
            </a:pPr>
            <a:r>
              <a:rPr lang="en-US" sz="2000" dirty="0">
                <a:solidFill>
                  <a:srgbClr val="1C325F"/>
                </a:solidFill>
                <a:latin typeface="Berthold Akzidenz Grotesk Super" panose="020B0900000000000000"/>
              </a:rPr>
              <a:t>   Key session takeaways</a:t>
            </a:r>
          </a:p>
          <a:p>
            <a:pPr marL="1428750" lvl="2" indent="-514350">
              <a:buFont typeface="Arial"/>
              <a:buChar char="•"/>
            </a:pPr>
            <a:r>
              <a:rPr lang="en-US" sz="2000" dirty="0">
                <a:solidFill>
                  <a:srgbClr val="1C325F"/>
                </a:solidFill>
                <a:latin typeface="Berthold Akzidenz Grotesk Super" panose="020B0900000000000000"/>
              </a:rPr>
              <a:t>Why childcare businesses matter</a:t>
            </a:r>
          </a:p>
          <a:p>
            <a:pPr marL="1428750" lvl="2" indent="-514350">
              <a:buFont typeface="Arial"/>
              <a:buChar char="•"/>
            </a:pPr>
            <a:r>
              <a:rPr lang="en-US" sz="2000" dirty="0">
                <a:solidFill>
                  <a:srgbClr val="1C325F"/>
                </a:solidFill>
                <a:latin typeface="Berthold Akzidenz Grotesk Super" panose="020B0900000000000000"/>
              </a:rPr>
              <a:t>Collaboration and Partnerships</a:t>
            </a:r>
          </a:p>
          <a:p>
            <a:pPr lvl="1"/>
            <a:r>
              <a:rPr lang="en-US" sz="2000" b="1" dirty="0">
                <a:solidFill>
                  <a:srgbClr val="C00000"/>
                </a:solidFill>
                <a:latin typeface="Berthold Akzidenz Grotesk Super" panose="020B0900000000000000"/>
              </a:rPr>
              <a:t> Challenges &amp; Opportunities in Childcare Businesses</a:t>
            </a:r>
          </a:p>
          <a:p>
            <a:pPr marL="1428750" lvl="2" indent="-514350">
              <a:buFont typeface="Arial"/>
              <a:buChar char="•"/>
            </a:pPr>
            <a:r>
              <a:rPr lang="en-US" sz="2000" dirty="0">
                <a:solidFill>
                  <a:srgbClr val="1C325F"/>
                </a:solidFill>
                <a:latin typeface="Berthold Akzidenz Grotesk Super" panose="020B0900000000000000"/>
              </a:rPr>
              <a:t>Industry Specific Training Developed </a:t>
            </a:r>
          </a:p>
          <a:p>
            <a:pPr marL="1428750" lvl="2" indent="-514350">
              <a:buFont typeface="Arial"/>
              <a:buChar char="•"/>
            </a:pPr>
            <a:r>
              <a:rPr lang="en-US" sz="2000" dirty="0">
                <a:solidFill>
                  <a:srgbClr val="1C325F"/>
                </a:solidFill>
                <a:latin typeface="Berthold Akzidenz Grotesk Super" panose="020B0900000000000000"/>
              </a:rPr>
              <a:t>All STARs Calculator </a:t>
            </a:r>
          </a:p>
          <a:p>
            <a:pPr marL="1428750" lvl="2" indent="-514350">
              <a:buFont typeface="Arial"/>
              <a:buChar char="•"/>
            </a:pPr>
            <a:r>
              <a:rPr lang="en-US" sz="2000" dirty="0">
                <a:solidFill>
                  <a:srgbClr val="1C325F"/>
                </a:solidFill>
                <a:latin typeface="Berthold Akzidenz Grotesk Super" panose="020B0900000000000000"/>
              </a:rPr>
              <a:t>Why Curriculum Matters</a:t>
            </a:r>
          </a:p>
          <a:p>
            <a:pPr lvl="1"/>
            <a:r>
              <a:rPr lang="en-US" sz="2000" b="1" dirty="0">
                <a:solidFill>
                  <a:srgbClr val="C00000"/>
                </a:solidFill>
                <a:latin typeface="Berthold Akzidenz Grotesk Super" panose="020B0900000000000000"/>
              </a:rPr>
              <a:t> Case Study &amp; Best Practices </a:t>
            </a:r>
          </a:p>
          <a:p>
            <a:pPr marL="1428750" lvl="2" indent="-514350">
              <a:buFont typeface="Arial"/>
              <a:buChar char="•"/>
            </a:pPr>
            <a:r>
              <a:rPr lang="en-US" sz="2000" dirty="0">
                <a:solidFill>
                  <a:srgbClr val="1C325F"/>
                </a:solidFill>
                <a:latin typeface="Berthold Akzidenz Grotesk Super" panose="020B0900000000000000"/>
              </a:rPr>
              <a:t>Kentucky SBDC Childcare Initiative success stories</a:t>
            </a:r>
          </a:p>
          <a:p>
            <a:pPr marL="1428750" lvl="2" indent="-514350">
              <a:buFont typeface="Arial"/>
              <a:buChar char="•"/>
            </a:pPr>
            <a:r>
              <a:rPr lang="en-US" sz="2000" dirty="0">
                <a:solidFill>
                  <a:srgbClr val="1C325F"/>
                </a:solidFill>
                <a:latin typeface="Berthold Akzidenz Grotesk Super" panose="020B0900000000000000"/>
              </a:rPr>
              <a:t>Childcare in a Box</a:t>
            </a:r>
          </a:p>
          <a:p>
            <a:pPr lvl="1"/>
            <a:r>
              <a:rPr lang="en-US" sz="2000" b="1" dirty="0">
                <a:solidFill>
                  <a:srgbClr val="C00000"/>
                </a:solidFill>
                <a:latin typeface="Berthold Akzidenz Grotesk Super" panose="020B0900000000000000"/>
              </a:rPr>
              <a:t>Maximizing Impact</a:t>
            </a:r>
            <a:endParaRPr lang="en-US" sz="2000" dirty="0">
              <a:solidFill>
                <a:srgbClr val="132D45"/>
              </a:solidFill>
              <a:latin typeface="Berthold Akzidenz Grotesk Super" panose="020B0900000000000000"/>
            </a:endParaRPr>
          </a:p>
          <a:p>
            <a:pPr marL="1428750" lvl="2" indent="-514350">
              <a:buFont typeface="Arial"/>
              <a:buChar char="•"/>
            </a:pPr>
            <a:r>
              <a:rPr lang="en-US" sz="2000" dirty="0">
                <a:solidFill>
                  <a:srgbClr val="132D45"/>
                </a:solidFill>
                <a:latin typeface="Berthold Akzidenz Grotesk Super" panose="020B0900000000000000"/>
              </a:rPr>
              <a:t>Key Challenges Identified</a:t>
            </a:r>
          </a:p>
          <a:p>
            <a:pPr marL="1428750" lvl="2" indent="-514350">
              <a:buFont typeface="Arial"/>
              <a:buChar char="•"/>
            </a:pPr>
            <a:r>
              <a:rPr lang="en-US" sz="2000" dirty="0">
                <a:solidFill>
                  <a:srgbClr val="132D45"/>
                </a:solidFill>
                <a:latin typeface="Berthold Akzidenz Grotesk Super" panose="020B0900000000000000"/>
              </a:rPr>
              <a:t>Strategic Outreach</a:t>
            </a:r>
          </a:p>
          <a:p>
            <a:pPr marL="1428750" lvl="2" indent="-514350">
              <a:buFont typeface="Arial"/>
              <a:buChar char="•"/>
            </a:pPr>
            <a:r>
              <a:rPr lang="en-US" sz="2000" dirty="0">
                <a:solidFill>
                  <a:srgbClr val="132D45"/>
                </a:solidFill>
                <a:latin typeface="Berthold Akzidenz Grotesk Super" panose="020B0900000000000000"/>
              </a:rPr>
              <a:t>Our Impact</a:t>
            </a:r>
          </a:p>
          <a:p>
            <a:pPr marL="1428750" lvl="2" indent="-514350">
              <a:buFont typeface="Arial"/>
              <a:buChar char="•"/>
            </a:pPr>
            <a:r>
              <a:rPr lang="en-US" sz="2000" dirty="0">
                <a:solidFill>
                  <a:srgbClr val="132D45"/>
                </a:solidFill>
                <a:latin typeface="Berthold Akzidenz Grotesk Super" panose="020B0900000000000000"/>
              </a:rPr>
              <a:t>A Model for America’s SBDCs</a:t>
            </a:r>
          </a:p>
          <a:p>
            <a:pPr lvl="1"/>
            <a:r>
              <a:rPr lang="en-US" sz="2000" b="1" dirty="0">
                <a:solidFill>
                  <a:srgbClr val="C00000"/>
                </a:solidFill>
                <a:latin typeface="Berthold Akzidenz Grotesk Super" panose="020B0900000000000000"/>
              </a:rPr>
              <a:t>Call For Questions</a:t>
            </a:r>
          </a:p>
          <a:p>
            <a:pPr marL="1257300" lvl="2" indent="-342900">
              <a:buFont typeface="Arial"/>
              <a:buChar char="•"/>
            </a:pPr>
            <a:r>
              <a:rPr lang="en-US" sz="2000" dirty="0">
                <a:solidFill>
                  <a:srgbClr val="002060"/>
                </a:solidFill>
                <a:latin typeface="Berthold Akzidenz Grotesk Super" panose="020B0900000000000000"/>
              </a:rPr>
              <a:t>Open Q&amp;A and session wrap-up</a:t>
            </a:r>
            <a:endParaRPr lang="en-US" sz="2000" b="1" dirty="0">
              <a:solidFill>
                <a:srgbClr val="C00000"/>
              </a:solidFill>
              <a:latin typeface="Berthold Akzidenz Grotesk Super" panose="020B0900000000000000"/>
            </a:endParaRPr>
          </a:p>
          <a:p>
            <a:pPr marL="1028700" lvl="1" indent="-571500">
              <a:buFont typeface="Arial"/>
              <a:buChar char="•"/>
            </a:pPr>
            <a:endParaRPr lang="en-US" sz="4000" dirty="0">
              <a:solidFill>
                <a:srgbClr val="1C325F"/>
              </a:solidFill>
              <a:latin typeface="Berthold Akzidenz Grotesk BE" panose="02000503030000020003" pitchFamily="2" charset="77"/>
            </a:endParaRPr>
          </a:p>
          <a:p>
            <a:pPr lvl="1"/>
            <a:endParaRPr lang="en-US" sz="4000" dirty="0">
              <a:solidFill>
                <a:srgbClr val="1C325F"/>
              </a:solidFill>
              <a:latin typeface="Berthold Akzidenz Grotesk BE" panose="02000503030000020003" pitchFamily="2" charset="77"/>
            </a:endParaRPr>
          </a:p>
          <a:p>
            <a:pPr marL="971550" lvl="1" indent="-514350">
              <a:buAutoNum type="romanUcPeriod"/>
            </a:pPr>
            <a:endParaRPr lang="en-US" sz="2400" dirty="0">
              <a:solidFill>
                <a:srgbClr val="1C325F"/>
              </a:solidFill>
              <a:latin typeface="Berthold Akzidenz Grotesk BE" panose="02000503030000020003" pitchFamily="2" charset="77"/>
            </a:endParaRPr>
          </a:p>
          <a:p>
            <a:pPr lvl="1"/>
            <a:endParaRPr lang="en-US" sz="2400" dirty="0">
              <a:solidFill>
                <a:srgbClr val="1C325F"/>
              </a:solidFill>
              <a:latin typeface="Berthold Akzidenz Grotesk BE" panose="02000503030000020003" pitchFamily="2" charset="77"/>
            </a:endParaRPr>
          </a:p>
          <a:p>
            <a:endParaRPr lang="en-US" sz="2400" dirty="0">
              <a:solidFill>
                <a:srgbClr val="1C325F"/>
              </a:solidFill>
              <a:latin typeface="Berthold Akzidenz Grotesk BE" panose="02000503030000020003" pitchFamily="2" charset="77"/>
            </a:endParaRPr>
          </a:p>
          <a:p>
            <a:endParaRPr lang="en-US" sz="2400" dirty="0">
              <a:solidFill>
                <a:srgbClr val="1C325F"/>
              </a:solidFill>
              <a:latin typeface="Berthold Akzidenz Grotesk BE" panose="02000503030000020003" pitchFamily="2" charset="77"/>
            </a:endParaRPr>
          </a:p>
          <a:p>
            <a:pPr marL="285750" indent="-285750">
              <a:buFont typeface="Arial" panose="020B0604020202020204" pitchFamily="34" charset="0"/>
              <a:buChar char="•"/>
            </a:pPr>
            <a:endParaRPr lang="en-US" sz="2400" dirty="0">
              <a:solidFill>
                <a:srgbClr val="1C325F"/>
              </a:solidFill>
              <a:latin typeface="Berthold Akzidenz Grotesk BE" panose="02000503030000020003" pitchFamily="2" charset="77"/>
            </a:endParaRPr>
          </a:p>
          <a:p>
            <a:pPr marL="285750" indent="-285750">
              <a:buFont typeface="Arial" panose="020B0604020202020204" pitchFamily="34" charset="0"/>
              <a:buChar char="•"/>
            </a:pPr>
            <a:endParaRPr lang="en-US" sz="2400" dirty="0">
              <a:solidFill>
                <a:srgbClr val="1C325F"/>
              </a:solidFill>
              <a:latin typeface="Berthold Akzidenz Grotesk BE" panose="02000503030000020003" pitchFamily="2" charset="77"/>
            </a:endParaRPr>
          </a:p>
        </p:txBody>
      </p:sp>
    </p:spTree>
    <p:extLst>
      <p:ext uri="{BB962C8B-B14F-4D97-AF65-F5344CB8AC3E}">
        <p14:creationId xmlns:p14="http://schemas.microsoft.com/office/powerpoint/2010/main" val="2287173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9222A-CE84-2C46-9062-57A41B4DC6E5}"/>
              </a:ext>
            </a:extLst>
          </p:cNvPr>
          <p:cNvSpPr>
            <a:spLocks noGrp="1"/>
          </p:cNvSpPr>
          <p:nvPr>
            <p:ph type="title"/>
          </p:nvPr>
        </p:nvSpPr>
        <p:spPr>
          <a:xfrm>
            <a:off x="0" y="2492828"/>
            <a:ext cx="12192000" cy="1873704"/>
          </a:xfrm>
        </p:spPr>
        <p:txBody>
          <a:bodyPr>
            <a:noAutofit/>
          </a:bodyPr>
          <a:lstStyle/>
          <a:p>
            <a:pPr algn="ctr"/>
            <a:r>
              <a:rPr lang="en-US" sz="7200" b="1">
                <a:solidFill>
                  <a:srgbClr val="002060"/>
                </a:solidFill>
                <a:latin typeface="Berthold Akzidenz Grotesk Super"/>
              </a:rPr>
              <a:t>Creating A</a:t>
            </a:r>
            <a:r>
              <a:rPr lang="en-US" sz="7200" b="1">
                <a:solidFill>
                  <a:srgbClr val="C00000"/>
                </a:solidFill>
                <a:latin typeface="Berthold Akzidenz Grotesk Super"/>
              </a:rPr>
              <a:t> </a:t>
            </a:r>
            <a:br>
              <a:rPr lang="en-US" sz="7200" b="1">
                <a:solidFill>
                  <a:srgbClr val="C00000"/>
                </a:solidFill>
                <a:latin typeface="Berthold Akzidenz Grotesk Super"/>
              </a:rPr>
            </a:br>
            <a:r>
              <a:rPr lang="en-US" sz="7200" b="1">
                <a:solidFill>
                  <a:srgbClr val="C00000"/>
                </a:solidFill>
                <a:latin typeface="Berthold Akzidenz Grotesk Super"/>
              </a:rPr>
              <a:t>SBDC Childcare Initiative</a:t>
            </a:r>
            <a:r>
              <a:rPr lang="en-US" sz="7200" b="1">
                <a:solidFill>
                  <a:srgbClr val="002060"/>
                </a:solidFill>
                <a:latin typeface="Berthold Akzidenz Grotesk Super"/>
              </a:rPr>
              <a:t> </a:t>
            </a:r>
            <a:endParaRPr lang="en-US" sz="7200" b="1">
              <a:solidFill>
                <a:srgbClr val="002060"/>
              </a:solidFill>
              <a:latin typeface="Berthold Akzidenz Grotesk Super" panose="020B0900000000000000" pitchFamily="34" charset="0"/>
            </a:endParaRPr>
          </a:p>
        </p:txBody>
      </p:sp>
      <p:pic>
        <p:nvPicPr>
          <p:cNvPr id="4" name="Picture 3">
            <a:extLst>
              <a:ext uri="{FF2B5EF4-FFF2-40B4-BE49-F238E27FC236}">
                <a16:creationId xmlns:a16="http://schemas.microsoft.com/office/drawing/2014/main" id="{98594C76-8E44-054D-8640-061521633CD0}"/>
              </a:ext>
            </a:extLst>
          </p:cNvPr>
          <p:cNvPicPr>
            <a:picLocks noChangeAspect="1"/>
          </p:cNvPicPr>
          <p:nvPr/>
        </p:nvPicPr>
        <p:blipFill>
          <a:blip r:embed="rId2"/>
          <a:stretch>
            <a:fillRect/>
          </a:stretch>
        </p:blipFill>
        <p:spPr>
          <a:xfrm>
            <a:off x="1698171" y="757917"/>
            <a:ext cx="8795657" cy="1346200"/>
          </a:xfrm>
          <a:prstGeom prst="rect">
            <a:avLst/>
          </a:prstGeom>
        </p:spPr>
      </p:pic>
      <p:pic>
        <p:nvPicPr>
          <p:cNvPr id="3" name="Picture 2" descr="A close-up of a logo&#10;&#10;AI-generated content may be incorrect.">
            <a:extLst>
              <a:ext uri="{FF2B5EF4-FFF2-40B4-BE49-F238E27FC236}">
                <a16:creationId xmlns:a16="http://schemas.microsoft.com/office/drawing/2014/main" id="{339948F8-CA16-76BC-D3B1-519615D8ED9C}"/>
              </a:ext>
            </a:extLst>
          </p:cNvPr>
          <p:cNvPicPr>
            <a:picLocks noChangeAspect="1"/>
          </p:cNvPicPr>
          <p:nvPr/>
        </p:nvPicPr>
        <p:blipFill>
          <a:blip r:embed="rId3"/>
          <a:stretch>
            <a:fillRect/>
          </a:stretch>
        </p:blipFill>
        <p:spPr>
          <a:xfrm>
            <a:off x="1905000" y="4946891"/>
            <a:ext cx="8370794" cy="1480189"/>
          </a:xfrm>
          <a:prstGeom prst="rect">
            <a:avLst/>
          </a:prstGeom>
        </p:spPr>
      </p:pic>
    </p:spTree>
    <p:extLst>
      <p:ext uri="{BB962C8B-B14F-4D97-AF65-F5344CB8AC3E}">
        <p14:creationId xmlns:p14="http://schemas.microsoft.com/office/powerpoint/2010/main" val="2597826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32D45"/>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AEF93B-6A63-6B1F-0038-15111EDF5C4C}"/>
              </a:ext>
            </a:extLst>
          </p:cNvPr>
          <p:cNvSpPr>
            <a:spLocks noGrp="1"/>
          </p:cNvSpPr>
          <p:nvPr>
            <p:ph type="title"/>
          </p:nvPr>
        </p:nvSpPr>
        <p:spPr>
          <a:xfrm>
            <a:off x="913872" y="1271531"/>
            <a:ext cx="4426755" cy="761271"/>
          </a:xfrm>
        </p:spPr>
        <p:txBody>
          <a:bodyPr>
            <a:normAutofit/>
          </a:bodyPr>
          <a:lstStyle/>
          <a:p>
            <a:r>
              <a:rPr lang="en-US" sz="3200" b="1" dirty="0">
                <a:latin typeface="Berthold Akzidenz Grotesk Super"/>
              </a:rPr>
              <a:t>Our Methodology</a:t>
            </a:r>
            <a:endParaRPr lang="en-US" sz="3200" dirty="0"/>
          </a:p>
        </p:txBody>
      </p:sp>
      <p:sp>
        <p:nvSpPr>
          <p:cNvPr id="5" name="Content Placeholder 4">
            <a:extLst>
              <a:ext uri="{FF2B5EF4-FFF2-40B4-BE49-F238E27FC236}">
                <a16:creationId xmlns:a16="http://schemas.microsoft.com/office/drawing/2014/main" id="{9EB04BAB-793E-6F23-D310-4968D5CAB326}"/>
              </a:ext>
            </a:extLst>
          </p:cNvPr>
          <p:cNvSpPr>
            <a:spLocks noGrp="1"/>
          </p:cNvSpPr>
          <p:nvPr>
            <p:ph idx="1"/>
          </p:nvPr>
        </p:nvSpPr>
        <p:spPr>
          <a:xfrm>
            <a:off x="913872" y="2110721"/>
            <a:ext cx="4426757" cy="2020825"/>
          </a:xfrm>
        </p:spPr>
        <p:txBody>
          <a:bodyPr anchor="t">
            <a:normAutofit/>
          </a:bodyPr>
          <a:lstStyle/>
          <a:p>
            <a:pPr marL="0" indent="0">
              <a:buNone/>
            </a:pPr>
            <a:r>
              <a:rPr lang="en-US" sz="1800" dirty="0">
                <a:latin typeface="Berthold Akzidenz Grotesk BE"/>
              </a:rPr>
              <a:t>B</a:t>
            </a:r>
            <a:r>
              <a:rPr lang="en-US" sz="1800" dirty="0">
                <a:latin typeface="Berthold Akzidenz Grotesk BE" panose="02000503030000020003" pitchFamily="2" charset="77"/>
              </a:rPr>
              <a:t>ecause we knew that there was significant need for focused services in the childcare industry, the Kentucky SBDC partnered with SKED, and created a concerted team called </a:t>
            </a:r>
            <a:r>
              <a:rPr kumimoji="0" lang="en-US" sz="1800" b="1" i="0" u="none" strike="noStrike" kern="1200" cap="none" spc="0" normalizeH="0" baseline="0" noProof="0" dirty="0">
                <a:ln>
                  <a:noFill/>
                </a:ln>
                <a:effectLst/>
                <a:uLnTx/>
                <a:uFillTx/>
                <a:latin typeface="Berthold Akzidenz Grotesk Super"/>
                <a:ea typeface="+mj-ea"/>
                <a:cs typeface="+mj-cs"/>
              </a:rPr>
              <a:t>The Kentucky SBDC Childcare Initiative.</a:t>
            </a:r>
            <a:r>
              <a:rPr lang="en-US" sz="1800" dirty="0">
                <a:latin typeface="Berthold Akzidenz Grotesk BE"/>
                <a:cs typeface="Calibri"/>
              </a:rPr>
              <a:t> </a:t>
            </a:r>
          </a:p>
          <a:p>
            <a:pPr marL="0" indent="0">
              <a:buNone/>
            </a:pPr>
            <a:endParaRPr lang="en-US" sz="1800" dirty="0"/>
          </a:p>
        </p:txBody>
      </p:sp>
      <p:sp>
        <p:nvSpPr>
          <p:cNvPr id="27" name="Oval 26">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7383"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person in a black coat&#10;&#10;AI-generated content may be incorrect.">
            <a:extLst>
              <a:ext uri="{FF2B5EF4-FFF2-40B4-BE49-F238E27FC236}">
                <a16:creationId xmlns:a16="http://schemas.microsoft.com/office/drawing/2014/main" id="{763705F4-9855-BFC0-472F-3095EAA969CB}"/>
              </a:ext>
            </a:extLst>
          </p:cNvPr>
          <p:cNvPicPr>
            <a:picLocks noChangeAspect="1"/>
          </p:cNvPicPr>
          <p:nvPr/>
        </p:nvPicPr>
        <p:blipFill>
          <a:blip r:embed="rId3">
            <a:extLst>
              <a:ext uri="{28A0092B-C50C-407E-A947-70E740481C1C}">
                <a14:useLocalDpi xmlns:a14="http://schemas.microsoft.com/office/drawing/2010/main" val="0"/>
              </a:ext>
            </a:extLst>
          </a:blip>
          <a:srcRect t="563" r="4" b="32690"/>
          <a:stretch/>
        </p:blipFill>
        <p:spPr>
          <a:xfrm>
            <a:off x="5761975"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29" name="Freeform: Shape 28">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196" y="2550745"/>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person smiling at camera&#10;&#10;AI-generated content may be incorrect.">
            <a:extLst>
              <a:ext uri="{FF2B5EF4-FFF2-40B4-BE49-F238E27FC236}">
                <a16:creationId xmlns:a16="http://schemas.microsoft.com/office/drawing/2014/main" id="{5E5271BA-53F8-FD43-7827-221F94A868CA}"/>
              </a:ext>
            </a:extLst>
          </p:cNvPr>
          <p:cNvPicPr>
            <a:picLocks noChangeAspect="1"/>
          </p:cNvPicPr>
          <p:nvPr/>
        </p:nvPicPr>
        <p:blipFill>
          <a:blip r:embed="rId4">
            <a:extLst>
              <a:ext uri="{28A0092B-C50C-407E-A947-70E740481C1C}">
                <a14:useLocalDpi xmlns:a14="http://schemas.microsoft.com/office/drawing/2010/main" val="0"/>
              </a:ext>
            </a:extLst>
          </a:blip>
          <a:srcRect r="-2" b="33249"/>
          <a:stretch/>
        </p:blipFill>
        <p:spPr>
          <a:xfrm>
            <a:off x="5933788" y="2715337"/>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17" name="Picture 16" descr="A person in a black dress&#10;&#10;AI-generated content may be incorrect.">
            <a:extLst>
              <a:ext uri="{FF2B5EF4-FFF2-40B4-BE49-F238E27FC236}">
                <a16:creationId xmlns:a16="http://schemas.microsoft.com/office/drawing/2014/main" id="{894EC3B3-8EE9-B183-1838-5A97B628D648}"/>
              </a:ext>
            </a:extLst>
          </p:cNvPr>
          <p:cNvPicPr>
            <a:picLocks noChangeAspect="1"/>
          </p:cNvPicPr>
          <p:nvPr/>
        </p:nvPicPr>
        <p:blipFill>
          <a:blip r:embed="rId5">
            <a:extLst>
              <a:ext uri="{28A0092B-C50C-407E-A947-70E740481C1C}">
                <a14:useLocalDpi xmlns:a14="http://schemas.microsoft.com/office/drawing/2010/main" val="0"/>
              </a:ext>
            </a:extLst>
          </a:blip>
          <a:srcRect t="2306" b="41931"/>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33" name="Freeform: Shape 32">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0930" y="4604085"/>
            <a:ext cx="4281112" cy="2253913"/>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0640CCAE-325C-4DD0-BB26-38BF690F3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0935"/>
            <a:ext cx="1732108" cy="2175118"/>
          </a:xfrm>
          <a:custGeom>
            <a:avLst/>
            <a:gdLst>
              <a:gd name="connsiteX0" fmla="*/ 644549 w 1732108"/>
              <a:gd name="connsiteY0" fmla="*/ 0 h 2175118"/>
              <a:gd name="connsiteX1" fmla="*/ 1732108 w 1732108"/>
              <a:gd name="connsiteY1" fmla="*/ 1087559 h 2175118"/>
              <a:gd name="connsiteX2" fmla="*/ 644549 w 1732108"/>
              <a:gd name="connsiteY2" fmla="*/ 2175118 h 2175118"/>
              <a:gd name="connsiteX3" fmla="*/ 36485 w 1732108"/>
              <a:gd name="connsiteY3" fmla="*/ 1989380 h 2175118"/>
              <a:gd name="connsiteX4" fmla="*/ 0 w 1732108"/>
              <a:gd name="connsiteY4" fmla="*/ 1959278 h 2175118"/>
              <a:gd name="connsiteX5" fmla="*/ 0 w 1732108"/>
              <a:gd name="connsiteY5" fmla="*/ 215841 h 2175118"/>
              <a:gd name="connsiteX6" fmla="*/ 36485 w 1732108"/>
              <a:gd name="connsiteY6" fmla="*/ 185738 h 2175118"/>
              <a:gd name="connsiteX7" fmla="*/ 644549 w 1732108"/>
              <a:gd name="connsiteY7" fmla="*/ 0 h 2175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2108" h="2175118">
                <a:moveTo>
                  <a:pt x="644549" y="0"/>
                </a:moveTo>
                <a:cubicBezTo>
                  <a:pt x="1245191" y="0"/>
                  <a:pt x="1732108" y="486917"/>
                  <a:pt x="1732108" y="1087559"/>
                </a:cubicBezTo>
                <a:cubicBezTo>
                  <a:pt x="1732108" y="1688201"/>
                  <a:pt x="1245191" y="2175118"/>
                  <a:pt x="644549" y="2175118"/>
                </a:cubicBezTo>
                <a:cubicBezTo>
                  <a:pt x="419308" y="2175118"/>
                  <a:pt x="210060" y="2106646"/>
                  <a:pt x="36485" y="1989380"/>
                </a:cubicBezTo>
                <a:lnTo>
                  <a:pt x="0" y="1959278"/>
                </a:lnTo>
                <a:lnTo>
                  <a:pt x="0" y="215841"/>
                </a:lnTo>
                <a:lnTo>
                  <a:pt x="36485" y="185738"/>
                </a:lnTo>
                <a:cubicBezTo>
                  <a:pt x="210060" y="68473"/>
                  <a:pt x="419308" y="0"/>
                  <a:pt x="64454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erson smiling at camera&#10;&#10;AI-generated content may be incorrect.">
            <a:extLst>
              <a:ext uri="{FF2B5EF4-FFF2-40B4-BE49-F238E27FC236}">
                <a16:creationId xmlns:a16="http://schemas.microsoft.com/office/drawing/2014/main" id="{4DF0034F-DE3D-A7AA-9323-09727276EA0E}"/>
              </a:ext>
            </a:extLst>
          </p:cNvPr>
          <p:cNvPicPr>
            <a:picLocks noChangeAspect="1"/>
          </p:cNvPicPr>
          <p:nvPr/>
        </p:nvPicPr>
        <p:blipFill>
          <a:blip r:embed="rId6">
            <a:extLst>
              <a:ext uri="{28A0092B-C50C-407E-A947-70E740481C1C}">
                <a14:useLocalDpi xmlns:a14="http://schemas.microsoft.com/office/drawing/2010/main" val="0"/>
              </a:ext>
            </a:extLst>
          </a:blip>
          <a:srcRect r="1" b="21374"/>
          <a:stretch/>
        </p:blipFill>
        <p:spPr>
          <a:xfrm>
            <a:off x="20" y="4414950"/>
            <a:ext cx="1568072" cy="1847088"/>
          </a:xfrm>
          <a:custGeom>
            <a:avLst/>
            <a:gdLst/>
            <a:ahLst/>
            <a:cxnLst/>
            <a:rect l="l" t="t" r="r" b="b"/>
            <a:pathLst>
              <a:path w="1568092" h="1847088">
                <a:moveTo>
                  <a:pt x="644548" y="0"/>
                </a:moveTo>
                <a:cubicBezTo>
                  <a:pt x="1154607" y="0"/>
                  <a:pt x="1568092" y="413485"/>
                  <a:pt x="1568092" y="923544"/>
                </a:cubicBezTo>
                <a:cubicBezTo>
                  <a:pt x="1568092" y="1433603"/>
                  <a:pt x="1154607" y="1847088"/>
                  <a:pt x="644548" y="1847088"/>
                </a:cubicBezTo>
                <a:cubicBezTo>
                  <a:pt x="453276" y="1847088"/>
                  <a:pt x="275584" y="1788942"/>
                  <a:pt x="128186" y="1689361"/>
                </a:cubicBezTo>
                <a:lnTo>
                  <a:pt x="0" y="1583598"/>
                </a:lnTo>
                <a:lnTo>
                  <a:pt x="0" y="263490"/>
                </a:lnTo>
                <a:lnTo>
                  <a:pt x="128186" y="157727"/>
                </a:lnTo>
                <a:cubicBezTo>
                  <a:pt x="275584" y="58147"/>
                  <a:pt x="453276" y="0"/>
                  <a:pt x="644548" y="0"/>
                </a:cubicBezTo>
                <a:close/>
              </a:path>
            </a:pathLst>
          </a:custGeom>
        </p:spPr>
      </p:pic>
      <p:pic>
        <p:nvPicPr>
          <p:cNvPr id="15" name="Picture 14" descr="A person in a black dress&#10;&#10;AI-generated content may be incorrect.">
            <a:extLst>
              <a:ext uri="{FF2B5EF4-FFF2-40B4-BE49-F238E27FC236}">
                <a16:creationId xmlns:a16="http://schemas.microsoft.com/office/drawing/2014/main" id="{8801BB12-1F3D-D64A-1C4C-FF4A94C25A19}"/>
              </a:ext>
            </a:extLst>
          </p:cNvPr>
          <p:cNvPicPr>
            <a:picLocks noChangeAspect="1"/>
          </p:cNvPicPr>
          <p:nvPr/>
        </p:nvPicPr>
        <p:blipFill>
          <a:blip r:embed="rId7">
            <a:extLst>
              <a:ext uri="{28A0092B-C50C-407E-A947-70E740481C1C}">
                <a14:useLocalDpi xmlns:a14="http://schemas.microsoft.com/office/drawing/2010/main" val="0"/>
              </a:ext>
            </a:extLst>
          </a:blip>
          <a:srcRect t="8667" r="1" b="56043"/>
          <a:stretch/>
        </p:blipFill>
        <p:spPr>
          <a:xfrm>
            <a:off x="1866382" y="4769536"/>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sp>
        <p:nvSpPr>
          <p:cNvPr id="37" name="Freeform: Shape 36">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A person in a beige jacket&#10;&#10;AI-generated content may be incorrect.">
            <a:extLst>
              <a:ext uri="{FF2B5EF4-FFF2-40B4-BE49-F238E27FC236}">
                <a16:creationId xmlns:a16="http://schemas.microsoft.com/office/drawing/2014/main" id="{39687980-4DDD-7816-CEAA-F6F86DA3EDA3}"/>
              </a:ext>
            </a:extLst>
          </p:cNvPr>
          <p:cNvPicPr>
            <a:picLocks noChangeAspect="1"/>
          </p:cNvPicPr>
          <p:nvPr/>
        </p:nvPicPr>
        <p:blipFill>
          <a:blip r:embed="rId8">
            <a:extLst>
              <a:ext uri="{28A0092B-C50C-407E-A947-70E740481C1C}">
                <a14:useLocalDpi xmlns:a14="http://schemas.microsoft.com/office/drawing/2010/main" val="0"/>
              </a:ext>
            </a:extLst>
          </a:blip>
          <a:srcRect t="1626" b="41125"/>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extLst>
      <p:ext uri="{BB962C8B-B14F-4D97-AF65-F5344CB8AC3E}">
        <p14:creationId xmlns:p14="http://schemas.microsoft.com/office/powerpoint/2010/main" val="1754609353"/>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Content Placeholder 9">
            <a:extLst>
              <a:ext uri="{FF2B5EF4-FFF2-40B4-BE49-F238E27FC236}">
                <a16:creationId xmlns:a16="http://schemas.microsoft.com/office/drawing/2014/main" id="{CFD55A16-B979-0655-BEA0-578027372546}"/>
              </a:ext>
            </a:extLst>
          </p:cNvPr>
          <p:cNvSpPr>
            <a:spLocks noGrp="1"/>
          </p:cNvSpPr>
          <p:nvPr>
            <p:ph idx="1"/>
          </p:nvPr>
        </p:nvSpPr>
        <p:spPr>
          <a:xfrm>
            <a:off x="523983" y="758514"/>
            <a:ext cx="5393361" cy="5488282"/>
          </a:xfrm>
        </p:spPr>
        <p:txBody>
          <a:bodyPr vert="horz" lIns="91440" tIns="45720" rIns="91440" bIns="45720" rtlCol="0">
            <a:normAutofit/>
          </a:bodyPr>
          <a:lstStyle/>
          <a:p>
            <a:pPr marL="0" indent="0">
              <a:buNone/>
            </a:pPr>
            <a:r>
              <a:rPr lang="en-US" sz="2200" b="1" dirty="0">
                <a:solidFill>
                  <a:srgbClr val="132D45"/>
                </a:solidFill>
                <a:latin typeface="Berthold Akzidenz Grotesk BE" panose="02000503030000020003" pitchFamily="2" charset="77"/>
              </a:rPr>
              <a:t>The Kentucky SBDC Childcare Initiative </a:t>
            </a:r>
            <a:r>
              <a:rPr lang="en-US" sz="2200" dirty="0">
                <a:solidFill>
                  <a:srgbClr val="132D45"/>
                </a:solidFill>
                <a:latin typeface="Berthold Akzidenz Grotesk BE"/>
              </a:rPr>
              <a:t>provides personalized business coaching services to support the success of childcare centers in Kentucky. We provide:</a:t>
            </a:r>
          </a:p>
          <a:p>
            <a:pPr marL="0" indent="0">
              <a:buNone/>
            </a:pPr>
            <a:r>
              <a:rPr lang="en-US" sz="2200" b="1" dirty="0">
                <a:solidFill>
                  <a:srgbClr val="132D45"/>
                </a:solidFill>
                <a:latin typeface="Berthold Akzidenz Grotesk BE" panose="02000503030000020003" pitchFamily="2" charset="77"/>
              </a:rPr>
              <a:t>Guidance: </a:t>
            </a:r>
            <a:r>
              <a:rPr lang="en-US" sz="2200" dirty="0">
                <a:solidFill>
                  <a:srgbClr val="132D45"/>
                </a:solidFill>
                <a:latin typeface="Berthold Akzidenz Grotesk BE"/>
              </a:rPr>
              <a:t>Properly establishing the business side of a new childcare center.</a:t>
            </a:r>
          </a:p>
          <a:p>
            <a:pPr marL="0" indent="0">
              <a:buNone/>
            </a:pPr>
            <a:r>
              <a:rPr lang="en-US" sz="2200" b="1" dirty="0">
                <a:solidFill>
                  <a:srgbClr val="132D45"/>
                </a:solidFill>
                <a:latin typeface="Berthold Akzidenz Grotesk BE" panose="02000503030000020003" pitchFamily="2" charset="77"/>
              </a:rPr>
              <a:t>Support: </a:t>
            </a:r>
            <a:r>
              <a:rPr lang="en-US" sz="2200" dirty="0">
                <a:solidFill>
                  <a:srgbClr val="132D45"/>
                </a:solidFill>
                <a:latin typeface="Berthold Akzidenz Grotesk BE"/>
              </a:rPr>
              <a:t> Improving operations and financial management for existing centers.</a:t>
            </a:r>
          </a:p>
          <a:p>
            <a:pPr marL="0" indent="0">
              <a:buNone/>
            </a:pPr>
            <a:r>
              <a:rPr lang="en-US" sz="2200" b="1" dirty="0">
                <a:solidFill>
                  <a:srgbClr val="132D45"/>
                </a:solidFill>
                <a:latin typeface="Berthold Akzidenz Grotesk BE" panose="02000503030000020003" pitchFamily="2" charset="77"/>
              </a:rPr>
              <a:t>Strategies: </a:t>
            </a:r>
            <a:r>
              <a:rPr lang="en-US" sz="2200" dirty="0">
                <a:solidFill>
                  <a:srgbClr val="132D45"/>
                </a:solidFill>
                <a:latin typeface="Berthold Akzidenz Grotesk BE"/>
              </a:rPr>
              <a:t>Enhancing the overall sustainability of childcare businesses.</a:t>
            </a:r>
          </a:p>
          <a:p>
            <a:pPr marL="0" indent="0">
              <a:buNone/>
            </a:pPr>
            <a:r>
              <a:rPr lang="en-US" sz="2200" b="1" dirty="0">
                <a:solidFill>
                  <a:srgbClr val="132D45"/>
                </a:solidFill>
                <a:latin typeface="Berthold Akzidenz Grotesk BE"/>
              </a:rPr>
              <a:t>Assistance: </a:t>
            </a:r>
            <a:r>
              <a:rPr lang="en-US" sz="2200" dirty="0">
                <a:solidFill>
                  <a:srgbClr val="132D45"/>
                </a:solidFill>
                <a:latin typeface="Berthold Akzidenz Grotesk BE"/>
              </a:rPr>
              <a:t>Increasing </a:t>
            </a:r>
            <a:r>
              <a:rPr lang="en-US" sz="2200" dirty="0" err="1">
                <a:solidFill>
                  <a:srgbClr val="132D45"/>
                </a:solidFill>
                <a:latin typeface="Berthold Akzidenz Grotesk BE"/>
              </a:rPr>
              <a:t>All-STARS</a:t>
            </a:r>
            <a:r>
              <a:rPr lang="en-US" sz="2200" dirty="0">
                <a:solidFill>
                  <a:srgbClr val="132D45"/>
                </a:solidFill>
                <a:latin typeface="Berthold Akzidenz Grotesk BE"/>
              </a:rPr>
              <a:t> ratings within a childcare center. </a:t>
            </a:r>
          </a:p>
          <a:p>
            <a:pPr marL="0" indent="0">
              <a:buNone/>
            </a:pPr>
            <a:r>
              <a:rPr lang="en-US" sz="2200" b="1" dirty="0">
                <a:solidFill>
                  <a:srgbClr val="132D45"/>
                </a:solidFill>
                <a:latin typeface="Berthold Akzidenz Grotesk BE" panose="02000503030000020003" pitchFamily="2" charset="77"/>
              </a:rPr>
              <a:t>Trainings: </a:t>
            </a:r>
            <a:r>
              <a:rPr lang="en-US" sz="2200" dirty="0">
                <a:solidFill>
                  <a:srgbClr val="132D45"/>
                </a:solidFill>
                <a:latin typeface="Berthold Akzidenz Grotesk BE"/>
              </a:rPr>
              <a:t>Training programs are designed to support the growth and success of childcare centers in Kentucky.</a:t>
            </a:r>
          </a:p>
          <a:p>
            <a:pPr marL="0" indent="0">
              <a:buNone/>
            </a:pPr>
            <a:endParaRPr lang="en-US" sz="1800" dirty="0"/>
          </a:p>
        </p:txBody>
      </p:sp>
      <p:pic>
        <p:nvPicPr>
          <p:cNvPr id="6" name="Content Placeholder 4" descr="A group of colorful letters on a wood surface&#10;&#10;Description automatically generated">
            <a:extLst>
              <a:ext uri="{FF2B5EF4-FFF2-40B4-BE49-F238E27FC236}">
                <a16:creationId xmlns:a16="http://schemas.microsoft.com/office/drawing/2014/main" id="{70FC8B36-5FA1-4B07-91DD-76654040BE65}"/>
              </a:ext>
            </a:extLst>
          </p:cNvPr>
          <p:cNvPicPr>
            <a:picLocks noChangeAspect="1"/>
          </p:cNvPicPr>
          <p:nvPr/>
        </p:nvPicPr>
        <p:blipFill rotWithShape="1">
          <a:blip r:embed="rId3"/>
          <a:srcRect l="24125" r="19626" b="2"/>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22"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478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520F5E-8CA7-A80D-0F46-E92035096229}"/>
              </a:ext>
            </a:extLst>
          </p:cNvPr>
          <p:cNvSpPr>
            <a:spLocks noGrp="1"/>
          </p:cNvSpPr>
          <p:nvPr>
            <p:ph type="title"/>
          </p:nvPr>
        </p:nvSpPr>
        <p:spPr>
          <a:xfrm>
            <a:off x="640080" y="325369"/>
            <a:ext cx="4368602" cy="1956841"/>
          </a:xfrm>
        </p:spPr>
        <p:txBody>
          <a:bodyPr anchor="b">
            <a:normAutofit/>
          </a:bodyPr>
          <a:lstStyle/>
          <a:p>
            <a:r>
              <a:rPr lang="en-US" sz="5400" b="1">
                <a:solidFill>
                  <a:srgbClr val="C00000"/>
                </a:solidFill>
                <a:latin typeface="Berthold Akzidenz Grotesk Super"/>
              </a:rPr>
              <a:t>Key Session Takeaways</a:t>
            </a:r>
            <a:endParaRPr lang="en-US" sz="5400"/>
          </a:p>
        </p:txBody>
      </p:sp>
      <p:sp>
        <p:nvSpPr>
          <p:cNvPr id="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E9A328F-6854-25E2-D653-A48583FD9366}"/>
              </a:ext>
            </a:extLst>
          </p:cNvPr>
          <p:cNvSpPr>
            <a:spLocks noGrp="1"/>
          </p:cNvSpPr>
          <p:nvPr>
            <p:ph idx="1"/>
          </p:nvPr>
        </p:nvSpPr>
        <p:spPr>
          <a:xfrm>
            <a:off x="640080" y="2872899"/>
            <a:ext cx="4243589" cy="3320668"/>
          </a:xfrm>
        </p:spPr>
        <p:txBody>
          <a:bodyPr>
            <a:normAutofit/>
          </a:bodyPr>
          <a:lstStyle/>
          <a:p>
            <a:r>
              <a:rPr lang="en-US" sz="1900">
                <a:solidFill>
                  <a:srgbClr val="002060"/>
                </a:solidFill>
                <a:latin typeface="Berthold Akzidenz Grotesk BE"/>
                <a:ea typeface="+mn-lt"/>
                <a:cs typeface="+mn-lt"/>
              </a:rPr>
              <a:t>Understand the unique challenges and opportunities in the childcare industry</a:t>
            </a:r>
          </a:p>
          <a:p>
            <a:r>
              <a:rPr lang="en-US" sz="1900">
                <a:solidFill>
                  <a:srgbClr val="002060"/>
                </a:solidFill>
                <a:latin typeface="Berthold Akzidenz Grotesk BE"/>
                <a:ea typeface="+mn-lt"/>
                <a:cs typeface="+mn-lt"/>
              </a:rPr>
              <a:t>Explore strategies to enhance financial sustainability and operational efficiency</a:t>
            </a:r>
          </a:p>
          <a:p>
            <a:r>
              <a:rPr lang="en-US" sz="1900">
                <a:solidFill>
                  <a:srgbClr val="002060"/>
                </a:solidFill>
                <a:latin typeface="Berthold Akzidenz Grotesk BE"/>
                <a:ea typeface="+mn-lt"/>
                <a:cs typeface="+mn-lt"/>
              </a:rPr>
              <a:t>Learn from successful case studies of the Kentucky SBDC Childcare Initiative</a:t>
            </a:r>
          </a:p>
          <a:p>
            <a:r>
              <a:rPr lang="en-US" sz="1900">
                <a:solidFill>
                  <a:srgbClr val="002060"/>
                </a:solidFill>
                <a:latin typeface="Berthold Akzidenz Grotesk BE"/>
                <a:ea typeface="+mn-lt"/>
                <a:cs typeface="+mn-lt"/>
              </a:rPr>
              <a:t>Discover ways to build strong community partnerships for business resilience and growth</a:t>
            </a:r>
            <a:endParaRPr lang="en-US" sz="1900">
              <a:solidFill>
                <a:srgbClr val="002060"/>
              </a:solidFill>
            </a:endParaRPr>
          </a:p>
        </p:txBody>
      </p:sp>
      <p:pic>
        <p:nvPicPr>
          <p:cNvPr id="4" name="Picture 3">
            <a:extLst>
              <a:ext uri="{FF2B5EF4-FFF2-40B4-BE49-F238E27FC236}">
                <a16:creationId xmlns:a16="http://schemas.microsoft.com/office/drawing/2014/main" id="{4C19D28D-E799-35A7-9FBA-0B486E6F857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20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0806460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273CC-6A5F-1A40-9597-779E0B44E20F}"/>
              </a:ext>
            </a:extLst>
          </p:cNvPr>
          <p:cNvSpPr>
            <a:spLocks noGrp="1"/>
          </p:cNvSpPr>
          <p:nvPr>
            <p:ph type="title"/>
          </p:nvPr>
        </p:nvSpPr>
        <p:spPr>
          <a:xfrm>
            <a:off x="0" y="182336"/>
            <a:ext cx="12192000" cy="1325563"/>
          </a:xfrm>
        </p:spPr>
        <p:txBody>
          <a:bodyPr>
            <a:normAutofit/>
          </a:bodyPr>
          <a:lstStyle/>
          <a:p>
            <a:pPr algn="ctr"/>
            <a:r>
              <a:rPr lang="en-US" sz="5400" b="1" dirty="0">
                <a:solidFill>
                  <a:srgbClr val="D21E44"/>
                </a:solidFill>
                <a:latin typeface="Berthold Akzidenz Grotesk Super"/>
              </a:rPr>
              <a:t>Why Childcare Businesses Matter</a:t>
            </a:r>
          </a:p>
        </p:txBody>
      </p:sp>
      <p:sp>
        <p:nvSpPr>
          <p:cNvPr id="7" name="TextBox 6">
            <a:extLst>
              <a:ext uri="{FF2B5EF4-FFF2-40B4-BE49-F238E27FC236}">
                <a16:creationId xmlns:a16="http://schemas.microsoft.com/office/drawing/2014/main" id="{4B607187-87ED-73ED-E86B-461104127E3F}"/>
              </a:ext>
            </a:extLst>
          </p:cNvPr>
          <p:cNvSpPr txBox="1"/>
          <p:nvPr/>
        </p:nvSpPr>
        <p:spPr>
          <a:xfrm>
            <a:off x="3308381" y="1152693"/>
            <a:ext cx="5437386" cy="800219"/>
          </a:xfrm>
          <a:prstGeom prst="rect">
            <a:avLst/>
          </a:prstGeom>
          <a:noFill/>
        </p:spPr>
        <p:txBody>
          <a:bodyPr wrap="none" rtlCol="0">
            <a:spAutoFit/>
          </a:bodyPr>
          <a:lstStyle/>
          <a:p>
            <a:r>
              <a:rPr lang="en-US" sz="2800" b="1" dirty="0">
                <a:solidFill>
                  <a:srgbClr val="132D45"/>
                </a:solidFill>
                <a:latin typeface="Berthold Akzidenz Grotesk Super" panose="020B0900000000000000"/>
              </a:rPr>
              <a:t>Kentucky Childcare Crisis: Key Facts</a:t>
            </a:r>
          </a:p>
          <a:p>
            <a:endParaRPr lang="en-US" dirty="0"/>
          </a:p>
        </p:txBody>
      </p:sp>
      <p:graphicFrame>
        <p:nvGraphicFramePr>
          <p:cNvPr id="9" name="TextBox 5">
            <a:extLst>
              <a:ext uri="{FF2B5EF4-FFF2-40B4-BE49-F238E27FC236}">
                <a16:creationId xmlns:a16="http://schemas.microsoft.com/office/drawing/2014/main" id="{45508689-FD4D-2E90-0A50-DB548CBBD0C1}"/>
              </a:ext>
            </a:extLst>
          </p:cNvPr>
          <p:cNvGraphicFramePr/>
          <p:nvPr>
            <p:extLst>
              <p:ext uri="{D42A27DB-BD31-4B8C-83A1-F6EECF244321}">
                <p14:modId xmlns:p14="http://schemas.microsoft.com/office/powerpoint/2010/main" val="1693556525"/>
              </p:ext>
            </p:extLst>
          </p:nvPr>
        </p:nvGraphicFramePr>
        <p:xfrm>
          <a:off x="300618" y="1952912"/>
          <a:ext cx="11299371" cy="43242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366456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7293</TotalTime>
  <Words>2168</Words>
  <Application>Microsoft Office PowerPoint</Application>
  <PresentationFormat>Widescreen</PresentationFormat>
  <Paragraphs>274</Paragraphs>
  <Slides>31</Slides>
  <Notes>18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31</vt:i4>
      </vt:variant>
    </vt:vector>
  </HeadingPairs>
  <TitlesOfParts>
    <vt:vector size="40" baseType="lpstr">
      <vt:lpstr>Aptos</vt:lpstr>
      <vt:lpstr>Aptos Display</vt:lpstr>
      <vt:lpstr>Arial</vt:lpstr>
      <vt:lpstr>Berthold Akzidenz Grotesk BE</vt:lpstr>
      <vt:lpstr>Berthold Akzidenz Grotesk Super</vt:lpstr>
      <vt:lpstr>Calibri</vt:lpstr>
      <vt:lpstr>Calibri Light</vt:lpstr>
      <vt:lpstr>Office Theme</vt:lpstr>
      <vt:lpstr>1_Office Theme</vt:lpstr>
      <vt:lpstr>Empowering Childcare  Businesses: Strategies for Business Growth and  Sustainability in SBDCs</vt:lpstr>
      <vt:lpstr>PowerPoint Presentation</vt:lpstr>
      <vt:lpstr>PowerPoint Presentation</vt:lpstr>
      <vt:lpstr>Table of Contents</vt:lpstr>
      <vt:lpstr>Creating A  SBDC Childcare Initiative </vt:lpstr>
      <vt:lpstr>Our Methodology</vt:lpstr>
      <vt:lpstr>PowerPoint Presentation</vt:lpstr>
      <vt:lpstr>Key Session Takeaways</vt:lpstr>
      <vt:lpstr>Why Childcare Businesses Matter</vt:lpstr>
      <vt:lpstr>Collaboration and Partnerships</vt:lpstr>
      <vt:lpstr> Challenges &amp; Opportunities in Childcare Businesses </vt:lpstr>
      <vt:lpstr>Kentucky SBDC Childcare Industry Specific Training Developed</vt:lpstr>
      <vt:lpstr>Childcare Business Kickstart</vt:lpstr>
      <vt:lpstr>Childcare Business Building Blocks</vt:lpstr>
      <vt:lpstr>Strategies for Building a Strong, Committed Childcare Team</vt:lpstr>
      <vt:lpstr>All STARS Calculator</vt:lpstr>
      <vt:lpstr>Why Curriculum Matters</vt:lpstr>
      <vt:lpstr>Case Study  &amp; Best Practices </vt:lpstr>
      <vt:lpstr>The Owl's Treehouse Childcare &amp; Learning Center</vt:lpstr>
      <vt:lpstr>Lollipop Kidz Child Care Center </vt:lpstr>
      <vt:lpstr>PowerPoint Presentation</vt:lpstr>
      <vt:lpstr>Childcare in a Box: A Turnkey Solution for Communities</vt:lpstr>
      <vt:lpstr>Maximizing Impact </vt:lpstr>
      <vt:lpstr>Key Challenges Identified in Year One</vt:lpstr>
      <vt:lpstr>THE LIST! </vt:lpstr>
      <vt:lpstr>PowerPoint Presentation</vt:lpstr>
      <vt:lpstr>Kentucky SBDC Childcare  Initiative Rack Card</vt:lpstr>
      <vt:lpstr>Kentucky SBDC Childcare Initiative Impact</vt:lpstr>
      <vt:lpstr>A Model for America's SBDCs</vt:lpstr>
      <vt:lpstr>A Model for America's SBDCs</vt:lpstr>
      <vt:lpstr>  Open Q&amp;A Session Wrap Up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Spriggs, Michelle</dc:creator>
  <cp:lastModifiedBy>Carlstrom, Ian M</cp:lastModifiedBy>
  <cp:revision>342</cp:revision>
  <dcterms:created xsi:type="dcterms:W3CDTF">2025-02-13T16:24:21Z</dcterms:created>
  <dcterms:modified xsi:type="dcterms:W3CDTF">2025-09-04T18:07:07Z</dcterms:modified>
</cp:coreProperties>
</file>