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layfair Display" charset="1" panose="00000500000000000000"/>
      <p:regular r:id="rId10"/>
    </p:embeddedFont>
    <p:embeddedFont>
      <p:font typeface="Playfair Display Bold" charset="1" panose="00000800000000000000"/>
      <p:regular r:id="rId11"/>
    </p:embeddedFont>
    <p:embeddedFont>
      <p:font typeface="Playfair Display Italics" charset="1" panose="00000500000000000000"/>
      <p:regular r:id="rId12"/>
    </p:embeddedFont>
    <p:embeddedFont>
      <p:font typeface="Playfair Display Bold Italics" charset="1" panose="00000800000000000000"/>
      <p:regular r:id="rId13"/>
    </p:embeddedFont>
    <p:embeddedFont>
      <p:font typeface="Playfair Display Heavy" charset="1" panose="00000A00000000000000"/>
      <p:regular r:id="rId14"/>
    </p:embeddedFont>
    <p:embeddedFont>
      <p:font typeface="Playfair Display Heavy Italics" charset="1" panose="00000A00000000000000"/>
      <p:regular r:id="rId15"/>
    </p:embeddedFont>
    <p:embeddedFont>
      <p:font typeface="Canva Sans" charset="1" panose="020B0503030501040103"/>
      <p:regular r:id="rId16"/>
    </p:embeddedFont>
    <p:embeddedFont>
      <p:font typeface="Canva Sans Bold" charset="1" panose="020B0803030501040103"/>
      <p:regular r:id="rId17"/>
    </p:embeddedFont>
    <p:embeddedFont>
      <p:font typeface="Canva Sans Italics" charset="1" panose="020B0503030501040103"/>
      <p:regular r:id="rId18"/>
    </p:embeddedFont>
    <p:embeddedFont>
      <p:font typeface="Canva Sans Bold Italics" charset="1" panose="020B0803030501040103"/>
      <p:regular r:id="rId19"/>
    </p:embeddedFont>
    <p:embeddedFont>
      <p:font typeface="Canva Sans Medium" charset="1" panose="020B0603030501040103"/>
      <p:regular r:id="rId20"/>
    </p:embeddedFont>
    <p:embeddedFont>
      <p:font typeface="Canva Sans Medium Italics" charset="1" panose="020B06030305010401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notesSlides/notesSlide2.xml" Type="http://schemas.openxmlformats.org/officeDocument/2006/relationships/notesSlide"/><Relationship Id="rId38" Target="notesSlides/notesSlide3.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planning for the launch of flowerverse to be at the Fig House in Los Angeles, CA. The fig house has a beautiful outdoor space that matches the theme of the projected product we are presenting. </a:t>
            </a:r>
          </a:p>
          <a:p>
            <a:r>
              <a:rPr lang="en-US"/>
              <a:t/>
            </a:r>
          </a:p>
          <a:p>
            <a:r>
              <a:rPr lang="en-US"/>
              <a:t>With Natural Sunlight in their grand Hall to the stunning outdoor space at The garden it's a perfect location to hold the event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getting Sponsorship contributions from the following: </a:t>
            </a:r>
          </a:p>
          <a:p>
            <a:r>
              <a:rPr lang="en-US"/>
              <a:t/>
            </a:r>
          </a:p>
          <a:p>
            <a:r>
              <a:rPr lang="en-US"/>
              <a:t>Rose $25,000:</a:t>
            </a:r>
          </a:p>
          <a:p>
            <a:r>
              <a:rPr lang="en-US"/>
              <a:t/>
            </a:r>
          </a:p>
          <a:p>
            <a:r>
              <a:rPr lang="en-US"/>
              <a:t>Netflix </a:t>
            </a:r>
          </a:p>
          <a:p>
            <a:r>
              <a:rPr lang="en-US"/>
              <a:t>Cvent </a:t>
            </a:r>
          </a:p>
          <a:p>
            <a:r>
              <a:rPr lang="en-US"/>
              <a:t>1-800 Flowers ( donating an additional $5,000 for flower decor) </a:t>
            </a:r>
          </a:p>
          <a:p>
            <a:r>
              <a:rPr lang="en-US"/>
              <a:t/>
            </a:r>
          </a:p>
          <a:p>
            <a:r>
              <a:rPr lang="en-US"/>
              <a:t>Tulip $10,000 : </a:t>
            </a:r>
          </a:p>
          <a:p>
            <a:r>
              <a:rPr lang="en-US"/>
              <a:t/>
            </a:r>
          </a:p>
          <a:p>
            <a:r>
              <a:rPr lang="en-US"/>
              <a:t>Social Tables </a:t>
            </a:r>
          </a:p>
          <a:p>
            <a:r>
              <a:rPr lang="en-US"/>
              <a:t>Society of American Florist </a:t>
            </a:r>
          </a:p>
          <a:p>
            <a:r>
              <a:rPr lang="en-US"/>
              <a:t>Burpee Seeds </a:t>
            </a:r>
          </a:p>
          <a:p>
            <a:r>
              <a:rPr lang="en-US"/>
              <a:t/>
            </a:r>
          </a:p>
          <a:p>
            <a:r>
              <a:rPr lang="en-US"/>
              <a:t>Daffodil $5,000: </a:t>
            </a:r>
          </a:p>
          <a:p>
            <a:r>
              <a:rPr lang="en-US"/>
              <a:t> </a:t>
            </a:r>
          </a:p>
          <a:p>
            <a:r>
              <a:rPr lang="en-US"/>
              <a:t>KetelOne Vodka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6.jpeg" Type="http://schemas.openxmlformats.org/officeDocument/2006/relationships/image"/><Relationship Id="rId4" Target="../media/image3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14.png" Type="http://schemas.openxmlformats.org/officeDocument/2006/relationships/image"/><Relationship Id="rId2" Target="../notesSlides/notesSlide1.xml" Type="http://schemas.openxmlformats.org/officeDocument/2006/relationships/notesSlide"/><Relationship Id="rId3" Target="../media/image1.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 Id="rId4" Target="../media/image15.png" Type="http://schemas.openxmlformats.org/officeDocument/2006/relationships/image"/><Relationship Id="rId5" Target="../media/image16.jpeg" Type="http://schemas.openxmlformats.org/officeDocument/2006/relationships/image"/><Relationship Id="rId6"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png" Type="http://schemas.openxmlformats.org/officeDocument/2006/relationships/image"/><Relationship Id="rId12" Target="../media/image32.png" Type="http://schemas.openxmlformats.org/officeDocument/2006/relationships/image"/><Relationship Id="rId13" Target="../media/image33.png" Type="http://schemas.openxmlformats.org/officeDocument/2006/relationships/image"/><Relationship Id="rId14" Target="../media/image34.png" Type="http://schemas.openxmlformats.org/officeDocument/2006/relationships/image"/><Relationship Id="rId15" Target="../media/image35.svg" Type="http://schemas.openxmlformats.org/officeDocument/2006/relationships/image"/><Relationship Id="rId2" Target="../notesSlides/notesSlide3.xml" Type="http://schemas.openxmlformats.org/officeDocument/2006/relationships/notesSlide"/><Relationship Id="rId3" Target="../media/image1.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media/image2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TextBox 3" id="3"/>
          <p:cNvSpPr txBox="true"/>
          <p:nvPr/>
        </p:nvSpPr>
        <p:spPr>
          <a:xfrm rot="0">
            <a:off x="5067272" y="3678935"/>
            <a:ext cx="8153457" cy="1464565"/>
          </a:xfrm>
          <a:prstGeom prst="rect">
            <a:avLst/>
          </a:prstGeom>
        </p:spPr>
        <p:txBody>
          <a:bodyPr anchor="t" rtlCol="false" tIns="0" lIns="0" bIns="0" rIns="0">
            <a:spAutoFit/>
          </a:bodyPr>
          <a:lstStyle/>
          <a:p>
            <a:pPr algn="ctr" marL="0" indent="0" lvl="0">
              <a:lnSpc>
                <a:spcPts val="11067"/>
              </a:lnSpc>
              <a:spcBef>
                <a:spcPct val="0"/>
              </a:spcBef>
            </a:pPr>
            <a:r>
              <a:rPr lang="en-US" sz="10957">
                <a:solidFill>
                  <a:srgbClr val="B8C29C"/>
                </a:solidFill>
                <a:latin typeface="Playfair Display Bold"/>
              </a:rPr>
              <a:t>Flowerverse</a:t>
            </a:r>
          </a:p>
        </p:txBody>
      </p:sp>
      <p:sp>
        <p:nvSpPr>
          <p:cNvPr name="Freeform 4" id="4"/>
          <p:cNvSpPr/>
          <p:nvPr/>
        </p:nvSpPr>
        <p:spPr>
          <a:xfrm flipH="false" flipV="false" rot="-2174329">
            <a:off x="12561457" y="1650970"/>
            <a:ext cx="7535529" cy="10864864"/>
          </a:xfrm>
          <a:custGeom>
            <a:avLst/>
            <a:gdLst/>
            <a:ahLst/>
            <a:cxnLst/>
            <a:rect r="r" b="b" t="t" l="l"/>
            <a:pathLst>
              <a:path h="10864864" w="7535529">
                <a:moveTo>
                  <a:pt x="0" y="0"/>
                </a:moveTo>
                <a:lnTo>
                  <a:pt x="7535529" y="0"/>
                </a:lnTo>
                <a:lnTo>
                  <a:pt x="7535529" y="10864864"/>
                </a:lnTo>
                <a:lnTo>
                  <a:pt x="0" y="10864864"/>
                </a:lnTo>
                <a:lnTo>
                  <a:pt x="0" y="0"/>
                </a:lnTo>
                <a:close/>
              </a:path>
            </a:pathLst>
          </a:custGeom>
          <a:blipFill>
            <a:blip r:embed="rId3"/>
            <a:stretch>
              <a:fillRect l="0" t="-1066" r="0" b="0"/>
            </a:stretch>
          </a:blipFill>
        </p:spPr>
      </p:sp>
      <p:sp>
        <p:nvSpPr>
          <p:cNvPr name="Freeform 5" id="5"/>
          <p:cNvSpPr/>
          <p:nvPr/>
        </p:nvSpPr>
        <p:spPr>
          <a:xfrm flipH="true" flipV="false" rot="1699051">
            <a:off x="-3078987" y="-2561445"/>
            <a:ext cx="9533309" cy="13745299"/>
          </a:xfrm>
          <a:custGeom>
            <a:avLst/>
            <a:gdLst/>
            <a:ahLst/>
            <a:cxnLst/>
            <a:rect r="r" b="b" t="t" l="l"/>
            <a:pathLst>
              <a:path h="13745299" w="9533309">
                <a:moveTo>
                  <a:pt x="9533308" y="0"/>
                </a:moveTo>
                <a:lnTo>
                  <a:pt x="0" y="0"/>
                </a:lnTo>
                <a:lnTo>
                  <a:pt x="0" y="13745300"/>
                </a:lnTo>
                <a:lnTo>
                  <a:pt x="9533308" y="13745300"/>
                </a:lnTo>
                <a:lnTo>
                  <a:pt x="9533308" y="0"/>
                </a:lnTo>
                <a:close/>
              </a:path>
            </a:pathLst>
          </a:custGeom>
          <a:blipFill>
            <a:blip r:embed="rId3"/>
            <a:stretch>
              <a:fillRect l="0" t="-1066" r="0" b="0"/>
            </a:stretch>
          </a:blipFill>
        </p:spPr>
      </p:sp>
      <p:sp>
        <p:nvSpPr>
          <p:cNvPr name="TextBox 6" id="6"/>
          <p:cNvSpPr txBox="true"/>
          <p:nvPr/>
        </p:nvSpPr>
        <p:spPr>
          <a:xfrm rot="0">
            <a:off x="4807309" y="7278176"/>
            <a:ext cx="8673383" cy="1980124"/>
          </a:xfrm>
          <a:prstGeom prst="rect">
            <a:avLst/>
          </a:prstGeom>
        </p:spPr>
        <p:txBody>
          <a:bodyPr anchor="t" rtlCol="false" tIns="0" lIns="0" bIns="0" rIns="0">
            <a:spAutoFit/>
          </a:bodyPr>
          <a:lstStyle/>
          <a:p>
            <a:pPr algn="ctr">
              <a:lnSpc>
                <a:spcPts val="5309"/>
              </a:lnSpc>
              <a:spcBef>
                <a:spcPct val="0"/>
              </a:spcBef>
            </a:pPr>
            <a:r>
              <a:rPr lang="en-US" sz="3792">
                <a:solidFill>
                  <a:srgbClr val="FFFFFF"/>
                </a:solidFill>
                <a:latin typeface="Playfair Display Bold"/>
              </a:rPr>
              <a:t>Chelsea Wagner, Molly Zygmunt, Kaylee Woodhull, Jason Lee, &amp; Cameron Turak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9370738" y="2785160"/>
            <a:ext cx="8194303" cy="6186699"/>
          </a:xfrm>
          <a:custGeom>
            <a:avLst/>
            <a:gdLst/>
            <a:ahLst/>
            <a:cxnLst/>
            <a:rect r="r" b="b" t="t" l="l"/>
            <a:pathLst>
              <a:path h="6186699" w="8194303">
                <a:moveTo>
                  <a:pt x="0" y="0"/>
                </a:moveTo>
                <a:lnTo>
                  <a:pt x="8194303" y="0"/>
                </a:lnTo>
                <a:lnTo>
                  <a:pt x="8194303" y="6186700"/>
                </a:lnTo>
                <a:lnTo>
                  <a:pt x="0" y="6186700"/>
                </a:lnTo>
                <a:lnTo>
                  <a:pt x="0" y="0"/>
                </a:lnTo>
                <a:close/>
              </a:path>
            </a:pathLst>
          </a:custGeom>
          <a:blipFill>
            <a:blip r:embed="rId3"/>
            <a:stretch>
              <a:fillRect l="0" t="0" r="0" b="0"/>
            </a:stretch>
          </a:blipFill>
        </p:spPr>
      </p:sp>
      <p:sp>
        <p:nvSpPr>
          <p:cNvPr name="Freeform 4" id="4"/>
          <p:cNvSpPr/>
          <p:nvPr/>
        </p:nvSpPr>
        <p:spPr>
          <a:xfrm flipH="false" flipV="false" rot="0">
            <a:off x="511888" y="2568119"/>
            <a:ext cx="8289632" cy="6403740"/>
          </a:xfrm>
          <a:custGeom>
            <a:avLst/>
            <a:gdLst/>
            <a:ahLst/>
            <a:cxnLst/>
            <a:rect r="r" b="b" t="t" l="l"/>
            <a:pathLst>
              <a:path h="6403740" w="8289632">
                <a:moveTo>
                  <a:pt x="0" y="0"/>
                </a:moveTo>
                <a:lnTo>
                  <a:pt x="8289632" y="0"/>
                </a:lnTo>
                <a:lnTo>
                  <a:pt x="8289632" y="6403741"/>
                </a:lnTo>
                <a:lnTo>
                  <a:pt x="0" y="6403741"/>
                </a:lnTo>
                <a:lnTo>
                  <a:pt x="0" y="0"/>
                </a:lnTo>
                <a:close/>
              </a:path>
            </a:pathLst>
          </a:custGeom>
          <a:blipFill>
            <a:blip r:embed="rId4"/>
            <a:stretch>
              <a:fillRect l="0" t="0" r="0" b="0"/>
            </a:stretch>
          </a:blipFill>
        </p:spPr>
      </p:sp>
      <p:sp>
        <p:nvSpPr>
          <p:cNvPr name="TextBox 5" id="5"/>
          <p:cNvSpPr txBox="true"/>
          <p:nvPr/>
        </p:nvSpPr>
        <p:spPr>
          <a:xfrm rot="0">
            <a:off x="6424389" y="151130"/>
            <a:ext cx="5439221"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Projected VR look</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924315" y="2124345"/>
            <a:ext cx="6535511" cy="3143250"/>
            <a:chOff x="0" y="0"/>
            <a:chExt cx="1721287" cy="827852"/>
          </a:xfrm>
        </p:grpSpPr>
        <p:sp>
          <p:nvSpPr>
            <p:cNvPr name="Freeform 4" id="4"/>
            <p:cNvSpPr/>
            <p:nvPr/>
          </p:nvSpPr>
          <p:spPr>
            <a:xfrm flipH="false" flipV="false" rot="0">
              <a:off x="0" y="0"/>
              <a:ext cx="1721287" cy="827852"/>
            </a:xfrm>
            <a:custGeom>
              <a:avLst/>
              <a:gdLst/>
              <a:ahLst/>
              <a:cxnLst/>
              <a:rect r="r" b="b" t="t" l="l"/>
              <a:pathLst>
                <a:path h="827852" w="1721287">
                  <a:moveTo>
                    <a:pt x="60414" y="0"/>
                  </a:moveTo>
                  <a:lnTo>
                    <a:pt x="1660873" y="0"/>
                  </a:lnTo>
                  <a:cubicBezTo>
                    <a:pt x="1694238" y="0"/>
                    <a:pt x="1721287" y="27048"/>
                    <a:pt x="1721287" y="60414"/>
                  </a:cubicBezTo>
                  <a:lnTo>
                    <a:pt x="1721287" y="767438"/>
                  </a:lnTo>
                  <a:cubicBezTo>
                    <a:pt x="1721287" y="800803"/>
                    <a:pt x="1694238" y="827852"/>
                    <a:pt x="1660873" y="827852"/>
                  </a:cubicBezTo>
                  <a:lnTo>
                    <a:pt x="60414" y="827852"/>
                  </a:lnTo>
                  <a:cubicBezTo>
                    <a:pt x="27048" y="827852"/>
                    <a:pt x="0" y="800803"/>
                    <a:pt x="0" y="767438"/>
                  </a:cubicBezTo>
                  <a:lnTo>
                    <a:pt x="0" y="60414"/>
                  </a:lnTo>
                  <a:cubicBezTo>
                    <a:pt x="0" y="27048"/>
                    <a:pt x="27048" y="0"/>
                    <a:pt x="60414" y="0"/>
                  </a:cubicBezTo>
                  <a:close/>
                </a:path>
              </a:pathLst>
            </a:custGeom>
            <a:solidFill>
              <a:srgbClr val="B8C29C"/>
            </a:solidFill>
            <a:ln w="38100" cap="rnd">
              <a:solidFill>
                <a:srgbClr val="FAF0E0"/>
              </a:solidFill>
              <a:prstDash val="solid"/>
              <a:round/>
            </a:ln>
          </p:spPr>
        </p:sp>
        <p:sp>
          <p:nvSpPr>
            <p:cNvPr name="TextBox 5" id="5"/>
            <p:cNvSpPr txBox="true"/>
            <p:nvPr/>
          </p:nvSpPr>
          <p:spPr>
            <a:xfrm>
              <a:off x="0" y="-38100"/>
              <a:ext cx="1721287" cy="865952"/>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5138045" y="6097711"/>
            <a:ext cx="3884851" cy="4484677"/>
          </a:xfrm>
          <a:custGeom>
            <a:avLst/>
            <a:gdLst/>
            <a:ahLst/>
            <a:cxnLst/>
            <a:rect r="r" b="b" t="t" l="l"/>
            <a:pathLst>
              <a:path h="4484677" w="3884851">
                <a:moveTo>
                  <a:pt x="0" y="0"/>
                </a:moveTo>
                <a:lnTo>
                  <a:pt x="3884851" y="0"/>
                </a:lnTo>
                <a:lnTo>
                  <a:pt x="3884851" y="4484677"/>
                </a:lnTo>
                <a:lnTo>
                  <a:pt x="0" y="4484677"/>
                </a:lnTo>
                <a:lnTo>
                  <a:pt x="0" y="0"/>
                </a:lnTo>
                <a:close/>
              </a:path>
            </a:pathLst>
          </a:custGeom>
          <a:blipFill>
            <a:blip r:embed="rId3"/>
            <a:stretch>
              <a:fillRect l="0" t="0" r="0" b="0"/>
            </a:stretch>
          </a:blipFill>
        </p:spPr>
      </p:sp>
      <p:grpSp>
        <p:nvGrpSpPr>
          <p:cNvPr name="Group 7" id="7"/>
          <p:cNvGrpSpPr/>
          <p:nvPr/>
        </p:nvGrpSpPr>
        <p:grpSpPr>
          <a:xfrm rot="0">
            <a:off x="9410385" y="2527611"/>
            <a:ext cx="6453868" cy="6105795"/>
            <a:chOff x="0" y="0"/>
            <a:chExt cx="1699784" cy="1608111"/>
          </a:xfrm>
        </p:grpSpPr>
        <p:sp>
          <p:nvSpPr>
            <p:cNvPr name="Freeform 8" id="8"/>
            <p:cNvSpPr/>
            <p:nvPr/>
          </p:nvSpPr>
          <p:spPr>
            <a:xfrm flipH="false" flipV="false" rot="0">
              <a:off x="0" y="0"/>
              <a:ext cx="1699784" cy="1608111"/>
            </a:xfrm>
            <a:custGeom>
              <a:avLst/>
              <a:gdLst/>
              <a:ahLst/>
              <a:cxnLst/>
              <a:rect r="r" b="b" t="t" l="l"/>
              <a:pathLst>
                <a:path h="1608111" w="1699784">
                  <a:moveTo>
                    <a:pt x="61178" y="0"/>
                  </a:moveTo>
                  <a:lnTo>
                    <a:pt x="1638606" y="0"/>
                  </a:lnTo>
                  <a:cubicBezTo>
                    <a:pt x="1654831" y="0"/>
                    <a:pt x="1670392" y="6446"/>
                    <a:pt x="1681865" y="17919"/>
                  </a:cubicBezTo>
                  <a:cubicBezTo>
                    <a:pt x="1693339" y="29392"/>
                    <a:pt x="1699784" y="44953"/>
                    <a:pt x="1699784" y="61178"/>
                  </a:cubicBezTo>
                  <a:lnTo>
                    <a:pt x="1699784" y="1546932"/>
                  </a:lnTo>
                  <a:cubicBezTo>
                    <a:pt x="1699784" y="1563158"/>
                    <a:pt x="1693339" y="1578719"/>
                    <a:pt x="1681865" y="1590192"/>
                  </a:cubicBezTo>
                  <a:cubicBezTo>
                    <a:pt x="1670392" y="1601665"/>
                    <a:pt x="1654831" y="1608111"/>
                    <a:pt x="1638606" y="1608111"/>
                  </a:cubicBezTo>
                  <a:lnTo>
                    <a:pt x="61178" y="1608111"/>
                  </a:lnTo>
                  <a:cubicBezTo>
                    <a:pt x="27391" y="1608111"/>
                    <a:pt x="0" y="1580720"/>
                    <a:pt x="0" y="1546932"/>
                  </a:cubicBezTo>
                  <a:lnTo>
                    <a:pt x="0" y="61178"/>
                  </a:lnTo>
                  <a:cubicBezTo>
                    <a:pt x="0" y="44953"/>
                    <a:pt x="6446" y="29392"/>
                    <a:pt x="17919" y="17919"/>
                  </a:cubicBezTo>
                  <a:cubicBezTo>
                    <a:pt x="29392" y="6446"/>
                    <a:pt x="44953" y="0"/>
                    <a:pt x="61178" y="0"/>
                  </a:cubicBezTo>
                  <a:close/>
                </a:path>
              </a:pathLst>
            </a:custGeom>
            <a:solidFill>
              <a:srgbClr val="B8C29C"/>
            </a:solidFill>
            <a:ln w="38100" cap="rnd">
              <a:solidFill>
                <a:srgbClr val="FAF0E0"/>
              </a:solidFill>
              <a:prstDash val="solid"/>
              <a:round/>
            </a:ln>
          </p:spPr>
        </p:sp>
        <p:sp>
          <p:nvSpPr>
            <p:cNvPr name="TextBox 9" id="9"/>
            <p:cNvSpPr txBox="true"/>
            <p:nvPr/>
          </p:nvSpPr>
          <p:spPr>
            <a:xfrm>
              <a:off x="0" y="-38100"/>
              <a:ext cx="1699784" cy="164621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true" flipV="false" rot="0">
            <a:off x="-448344" y="-1776119"/>
            <a:ext cx="3361851" cy="4992848"/>
          </a:xfrm>
          <a:custGeom>
            <a:avLst/>
            <a:gdLst/>
            <a:ahLst/>
            <a:cxnLst/>
            <a:rect r="r" b="b" t="t" l="l"/>
            <a:pathLst>
              <a:path h="4992848" w="3361851">
                <a:moveTo>
                  <a:pt x="3361851" y="0"/>
                </a:moveTo>
                <a:lnTo>
                  <a:pt x="0" y="0"/>
                </a:lnTo>
                <a:lnTo>
                  <a:pt x="0" y="4992848"/>
                </a:lnTo>
                <a:lnTo>
                  <a:pt x="3361851" y="4992848"/>
                </a:lnTo>
                <a:lnTo>
                  <a:pt x="3361851" y="0"/>
                </a:lnTo>
                <a:close/>
              </a:path>
            </a:pathLst>
          </a:custGeom>
          <a:blipFill>
            <a:blip r:embed="rId4"/>
            <a:stretch>
              <a:fillRect l="0" t="0" r="0" b="0"/>
            </a:stretch>
          </a:blipFill>
        </p:spPr>
      </p:sp>
      <p:sp>
        <p:nvSpPr>
          <p:cNvPr name="TextBox 11" id="11"/>
          <p:cNvSpPr txBox="true"/>
          <p:nvPr/>
        </p:nvSpPr>
        <p:spPr>
          <a:xfrm rot="0">
            <a:off x="6961436" y="404177"/>
            <a:ext cx="4365129"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Financial Plan</a:t>
            </a:r>
          </a:p>
        </p:txBody>
      </p:sp>
      <p:sp>
        <p:nvSpPr>
          <p:cNvPr name="TextBox 12" id="12"/>
          <p:cNvSpPr txBox="true"/>
          <p:nvPr/>
        </p:nvSpPr>
        <p:spPr>
          <a:xfrm rot="0">
            <a:off x="1028700" y="2314845"/>
            <a:ext cx="6326741" cy="2647949"/>
          </a:xfrm>
          <a:prstGeom prst="rect">
            <a:avLst/>
          </a:prstGeom>
        </p:spPr>
        <p:txBody>
          <a:bodyPr anchor="t" rtlCol="false" tIns="0" lIns="0" bIns="0" rIns="0">
            <a:spAutoFit/>
          </a:bodyPr>
          <a:lstStyle/>
          <a:p>
            <a:pPr algn="ctr">
              <a:lnSpc>
                <a:spcPts val="4200"/>
              </a:lnSpc>
            </a:pPr>
            <a:r>
              <a:rPr lang="en-US" sz="3000" u="sng">
                <a:solidFill>
                  <a:srgbClr val="000000"/>
                </a:solidFill>
                <a:latin typeface="Playfair Display"/>
              </a:rPr>
              <a:t>Revenues</a:t>
            </a:r>
            <a:r>
              <a:rPr lang="en-US" sz="3000">
                <a:solidFill>
                  <a:srgbClr val="000000"/>
                </a:solidFill>
                <a:latin typeface="Playfair Display"/>
              </a:rPr>
              <a:t>:</a:t>
            </a:r>
          </a:p>
          <a:p>
            <a:pPr algn="ctr">
              <a:lnSpc>
                <a:spcPts val="4200"/>
              </a:lnSpc>
            </a:pPr>
            <a:r>
              <a:rPr lang="en-US" sz="3000">
                <a:solidFill>
                  <a:srgbClr val="000000"/>
                </a:solidFill>
                <a:latin typeface="Playfair Display"/>
              </a:rPr>
              <a:t>We will be funding the event through ticket sales and sponsorship contributions. There is an expected revenue of about  $3,215,338.00.</a:t>
            </a:r>
          </a:p>
        </p:txBody>
      </p:sp>
      <p:sp>
        <p:nvSpPr>
          <p:cNvPr name="TextBox 13" id="13"/>
          <p:cNvSpPr txBox="true"/>
          <p:nvPr/>
        </p:nvSpPr>
        <p:spPr>
          <a:xfrm rot="0">
            <a:off x="9884344" y="2627758"/>
            <a:ext cx="5762185" cy="5848349"/>
          </a:xfrm>
          <a:prstGeom prst="rect">
            <a:avLst/>
          </a:prstGeom>
        </p:spPr>
        <p:txBody>
          <a:bodyPr anchor="t" rtlCol="false" tIns="0" lIns="0" bIns="0" rIns="0">
            <a:spAutoFit/>
          </a:bodyPr>
          <a:lstStyle/>
          <a:p>
            <a:pPr algn="ctr">
              <a:lnSpc>
                <a:spcPts val="4200"/>
              </a:lnSpc>
            </a:pPr>
            <a:r>
              <a:rPr lang="en-US" sz="3000" u="sng">
                <a:solidFill>
                  <a:srgbClr val="000000"/>
                </a:solidFill>
                <a:latin typeface="Playfair Display"/>
              </a:rPr>
              <a:t>Expenses</a:t>
            </a:r>
            <a:r>
              <a:rPr lang="en-US" sz="3000">
                <a:solidFill>
                  <a:srgbClr val="000000"/>
                </a:solidFill>
                <a:latin typeface="Playfair Display"/>
              </a:rPr>
              <a:t>:</a:t>
            </a:r>
          </a:p>
          <a:p>
            <a:pPr algn="ctr">
              <a:lnSpc>
                <a:spcPts val="4200"/>
              </a:lnSpc>
            </a:pPr>
            <a:r>
              <a:rPr lang="en-US" sz="3000">
                <a:solidFill>
                  <a:srgbClr val="000000"/>
                </a:solidFill>
                <a:latin typeface="Playfair Display"/>
              </a:rPr>
              <a:t>We will be expecting expenses from the venue rental, guest speaker fee and accommodations, staff salaries, staff accommodations, shuttle bus rentals, catering, valet parking, advertisement costs, and a contingency expense of 5%. There is an expected expense of about $594,762.00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6396746" y="3749882"/>
            <a:ext cx="5494508" cy="7488257"/>
          </a:xfrm>
          <a:custGeom>
            <a:avLst/>
            <a:gdLst/>
            <a:ahLst/>
            <a:cxnLst/>
            <a:rect r="r" b="b" t="t" l="l"/>
            <a:pathLst>
              <a:path h="7488257" w="5494508">
                <a:moveTo>
                  <a:pt x="0" y="0"/>
                </a:moveTo>
                <a:lnTo>
                  <a:pt x="5494508" y="0"/>
                </a:lnTo>
                <a:lnTo>
                  <a:pt x="5494508" y="7488257"/>
                </a:lnTo>
                <a:lnTo>
                  <a:pt x="0" y="7488257"/>
                </a:lnTo>
                <a:lnTo>
                  <a:pt x="0" y="0"/>
                </a:lnTo>
                <a:close/>
              </a:path>
            </a:pathLst>
          </a:custGeom>
          <a:blipFill>
            <a:blip r:embed="rId3"/>
            <a:stretch>
              <a:fillRect l="0" t="0" r="0" b="0"/>
            </a:stretch>
          </a:blipFill>
        </p:spPr>
      </p:sp>
      <p:sp>
        <p:nvSpPr>
          <p:cNvPr name="TextBox 4" id="4"/>
          <p:cNvSpPr txBox="true"/>
          <p:nvPr/>
        </p:nvSpPr>
        <p:spPr>
          <a:xfrm rot="0">
            <a:off x="4293245" y="2102349"/>
            <a:ext cx="9701510" cy="1101726"/>
          </a:xfrm>
          <a:prstGeom prst="rect">
            <a:avLst/>
          </a:prstGeom>
        </p:spPr>
        <p:txBody>
          <a:bodyPr anchor="t" rtlCol="false" tIns="0" lIns="0" bIns="0" rIns="0">
            <a:spAutoFit/>
          </a:bodyPr>
          <a:lstStyle/>
          <a:p>
            <a:pPr algn="ctr">
              <a:lnSpc>
                <a:spcPts val="9099"/>
              </a:lnSpc>
            </a:pPr>
            <a:r>
              <a:rPr lang="en-US" sz="6499">
                <a:solidFill>
                  <a:srgbClr val="7A9352"/>
                </a:solidFill>
                <a:latin typeface="Playfair Display Bold"/>
              </a:rPr>
              <a:t>Thank you for your time!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1481531">
            <a:off x="14698835" y="-527016"/>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3"/>
            <a:stretch>
              <a:fillRect l="0" t="0" r="0" b="0"/>
            </a:stretch>
          </a:blipFill>
        </p:spPr>
      </p:sp>
      <p:grpSp>
        <p:nvGrpSpPr>
          <p:cNvPr name="Group 4" id="4"/>
          <p:cNvGrpSpPr/>
          <p:nvPr/>
        </p:nvGrpSpPr>
        <p:grpSpPr>
          <a:xfrm rot="0">
            <a:off x="11543790" y="1424623"/>
            <a:ext cx="5868854" cy="6780439"/>
            <a:chOff x="0" y="0"/>
            <a:chExt cx="1545706" cy="1785795"/>
          </a:xfrm>
        </p:grpSpPr>
        <p:sp>
          <p:nvSpPr>
            <p:cNvPr name="Freeform 5" id="5"/>
            <p:cNvSpPr/>
            <p:nvPr/>
          </p:nvSpPr>
          <p:spPr>
            <a:xfrm flipH="false" flipV="false" rot="0">
              <a:off x="0" y="0"/>
              <a:ext cx="1545706" cy="1785795"/>
            </a:xfrm>
            <a:custGeom>
              <a:avLst/>
              <a:gdLst/>
              <a:ahLst/>
              <a:cxnLst/>
              <a:rect r="r" b="b" t="t" l="l"/>
              <a:pathLst>
                <a:path h="1785795" w="1545706">
                  <a:moveTo>
                    <a:pt x="515514" y="19070"/>
                  </a:moveTo>
                  <a:cubicBezTo>
                    <a:pt x="594502" y="7556"/>
                    <a:pt x="684849" y="0"/>
                    <a:pt x="773269" y="0"/>
                  </a:cubicBezTo>
                  <a:cubicBezTo>
                    <a:pt x="861693" y="0"/>
                    <a:pt x="946778" y="6476"/>
                    <a:pt x="1025187" y="17990"/>
                  </a:cubicBezTo>
                  <a:cubicBezTo>
                    <a:pt x="1026857" y="18350"/>
                    <a:pt x="1028525" y="18350"/>
                    <a:pt x="1030192" y="18710"/>
                  </a:cubicBezTo>
                  <a:cubicBezTo>
                    <a:pt x="1324652" y="64765"/>
                    <a:pt x="1541536" y="186379"/>
                    <a:pt x="1545706" y="350115"/>
                  </a:cubicBezTo>
                  <a:lnTo>
                    <a:pt x="1545706" y="1785795"/>
                  </a:lnTo>
                  <a:lnTo>
                    <a:pt x="0" y="1785795"/>
                  </a:lnTo>
                  <a:lnTo>
                    <a:pt x="0" y="351180"/>
                  </a:lnTo>
                  <a:cubicBezTo>
                    <a:pt x="4171" y="185660"/>
                    <a:pt x="217717" y="64045"/>
                    <a:pt x="515514" y="19070"/>
                  </a:cubicBezTo>
                  <a:close/>
                </a:path>
              </a:pathLst>
            </a:custGeom>
            <a:solidFill>
              <a:srgbClr val="B8C29C"/>
            </a:solidFill>
            <a:ln w="38100" cap="sq">
              <a:solidFill>
                <a:srgbClr val="FAF0E0"/>
              </a:solidFill>
              <a:prstDash val="solid"/>
              <a:miter/>
            </a:ln>
          </p:spPr>
        </p:sp>
        <p:sp>
          <p:nvSpPr>
            <p:cNvPr name="TextBox 6" id="6"/>
            <p:cNvSpPr txBox="true"/>
            <p:nvPr/>
          </p:nvSpPr>
          <p:spPr>
            <a:xfrm>
              <a:off x="0" y="88900"/>
              <a:ext cx="1545706" cy="169689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277832" y="2018003"/>
            <a:ext cx="8671169" cy="1569781"/>
            <a:chOff x="0" y="0"/>
            <a:chExt cx="2244876" cy="406400"/>
          </a:xfrm>
        </p:grpSpPr>
        <p:sp>
          <p:nvSpPr>
            <p:cNvPr name="Freeform 8" id="8"/>
            <p:cNvSpPr/>
            <p:nvPr/>
          </p:nvSpPr>
          <p:spPr>
            <a:xfrm flipH="false" flipV="false" rot="0">
              <a:off x="0" y="0"/>
              <a:ext cx="2244876" cy="406400"/>
            </a:xfrm>
            <a:custGeom>
              <a:avLst/>
              <a:gdLst/>
              <a:ahLst/>
              <a:cxnLst/>
              <a:rect r="r" b="b" t="t" l="l"/>
              <a:pathLst>
                <a:path h="406400" w="2244876">
                  <a:moveTo>
                    <a:pt x="2041676" y="0"/>
                  </a:moveTo>
                  <a:cubicBezTo>
                    <a:pt x="2153901" y="0"/>
                    <a:pt x="2244876" y="90976"/>
                    <a:pt x="2244876" y="203200"/>
                  </a:cubicBezTo>
                  <a:cubicBezTo>
                    <a:pt x="2244876" y="315424"/>
                    <a:pt x="2153901" y="406400"/>
                    <a:pt x="2041676" y="406400"/>
                  </a:cubicBezTo>
                  <a:lnTo>
                    <a:pt x="203200" y="406400"/>
                  </a:lnTo>
                  <a:cubicBezTo>
                    <a:pt x="90976" y="406400"/>
                    <a:pt x="0" y="315424"/>
                    <a:pt x="0" y="203200"/>
                  </a:cubicBezTo>
                  <a:cubicBezTo>
                    <a:pt x="0" y="90976"/>
                    <a:pt x="90976" y="0"/>
                    <a:pt x="203200" y="0"/>
                  </a:cubicBezTo>
                  <a:close/>
                </a:path>
              </a:pathLst>
            </a:custGeom>
            <a:solidFill>
              <a:srgbClr val="B8C29C"/>
            </a:solidFill>
            <a:ln w="38100" cap="sq">
              <a:solidFill>
                <a:srgbClr val="FAF0E0"/>
              </a:solidFill>
              <a:prstDash val="solid"/>
              <a:miter/>
            </a:ln>
          </p:spPr>
        </p:sp>
        <p:sp>
          <p:nvSpPr>
            <p:cNvPr name="TextBox 9" id="9"/>
            <p:cNvSpPr txBox="true"/>
            <p:nvPr/>
          </p:nvSpPr>
          <p:spPr>
            <a:xfrm>
              <a:off x="0" y="-38100"/>
              <a:ext cx="2244876" cy="444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640171">
            <a:off x="-1407302" y="3171333"/>
            <a:ext cx="5119502" cy="7576252"/>
          </a:xfrm>
          <a:custGeom>
            <a:avLst/>
            <a:gdLst/>
            <a:ahLst/>
            <a:cxnLst/>
            <a:rect r="r" b="b" t="t" l="l"/>
            <a:pathLst>
              <a:path h="7576252" w="5119502">
                <a:moveTo>
                  <a:pt x="0" y="0"/>
                </a:moveTo>
                <a:lnTo>
                  <a:pt x="5119501" y="0"/>
                </a:lnTo>
                <a:lnTo>
                  <a:pt x="5119501" y="7576252"/>
                </a:lnTo>
                <a:lnTo>
                  <a:pt x="0" y="7576252"/>
                </a:lnTo>
                <a:lnTo>
                  <a:pt x="0" y="0"/>
                </a:lnTo>
                <a:close/>
              </a:path>
            </a:pathLst>
          </a:custGeom>
          <a:blipFill>
            <a:blip r:embed="rId4"/>
            <a:stretch>
              <a:fillRect l="-809" t="0" r="-809" b="0"/>
            </a:stretch>
          </a:blipFill>
        </p:spPr>
      </p:sp>
      <p:grpSp>
        <p:nvGrpSpPr>
          <p:cNvPr name="Group 11" id="11"/>
          <p:cNvGrpSpPr/>
          <p:nvPr/>
        </p:nvGrpSpPr>
        <p:grpSpPr>
          <a:xfrm rot="0">
            <a:off x="334736" y="5723418"/>
            <a:ext cx="10422651" cy="2481644"/>
            <a:chOff x="0" y="0"/>
            <a:chExt cx="2745060" cy="653602"/>
          </a:xfrm>
        </p:grpSpPr>
        <p:sp>
          <p:nvSpPr>
            <p:cNvPr name="Freeform 12" id="12"/>
            <p:cNvSpPr/>
            <p:nvPr/>
          </p:nvSpPr>
          <p:spPr>
            <a:xfrm flipH="false" flipV="false" rot="0">
              <a:off x="0" y="0"/>
              <a:ext cx="2745060" cy="653602"/>
            </a:xfrm>
            <a:custGeom>
              <a:avLst/>
              <a:gdLst/>
              <a:ahLst/>
              <a:cxnLst/>
              <a:rect r="r" b="b" t="t" l="l"/>
              <a:pathLst>
                <a:path h="653602" w="2745060">
                  <a:moveTo>
                    <a:pt x="0" y="0"/>
                  </a:moveTo>
                  <a:lnTo>
                    <a:pt x="2745060" y="0"/>
                  </a:lnTo>
                  <a:lnTo>
                    <a:pt x="2745060" y="653602"/>
                  </a:lnTo>
                  <a:lnTo>
                    <a:pt x="0" y="653602"/>
                  </a:lnTo>
                  <a:close/>
                </a:path>
              </a:pathLst>
            </a:custGeom>
            <a:solidFill>
              <a:srgbClr val="B8C29C"/>
            </a:solidFill>
            <a:ln w="38100" cap="sq">
              <a:solidFill>
                <a:srgbClr val="FAF0E0"/>
              </a:solidFill>
              <a:prstDash val="solid"/>
              <a:miter/>
            </a:ln>
          </p:spPr>
        </p:sp>
        <p:sp>
          <p:nvSpPr>
            <p:cNvPr name="TextBox 13" id="13"/>
            <p:cNvSpPr txBox="true"/>
            <p:nvPr/>
          </p:nvSpPr>
          <p:spPr>
            <a:xfrm>
              <a:off x="0" y="-38100"/>
              <a:ext cx="2745060" cy="691702"/>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7189291" y="151130"/>
            <a:ext cx="3909417"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Introduction</a:t>
            </a:r>
          </a:p>
        </p:txBody>
      </p:sp>
      <p:sp>
        <p:nvSpPr>
          <p:cNvPr name="TextBox 15" id="15"/>
          <p:cNvSpPr txBox="true"/>
          <p:nvPr/>
        </p:nvSpPr>
        <p:spPr>
          <a:xfrm rot="0">
            <a:off x="402091" y="5956164"/>
            <a:ext cx="10287940" cy="2479040"/>
          </a:xfrm>
          <a:prstGeom prst="rect">
            <a:avLst/>
          </a:prstGeom>
        </p:spPr>
        <p:txBody>
          <a:bodyPr anchor="t" rtlCol="false" tIns="0" lIns="0" bIns="0" rIns="0">
            <a:spAutoFit/>
          </a:bodyPr>
          <a:lstStyle/>
          <a:p>
            <a:pPr algn="ctr">
              <a:lnSpc>
                <a:spcPts val="4199"/>
              </a:lnSpc>
            </a:pPr>
            <a:r>
              <a:rPr lang="en-US" sz="2999">
                <a:solidFill>
                  <a:srgbClr val="000000"/>
                </a:solidFill>
                <a:latin typeface="Playfair Display"/>
              </a:rPr>
              <a:t>Event Mission: </a:t>
            </a:r>
          </a:p>
          <a:p>
            <a:pPr algn="ctr">
              <a:lnSpc>
                <a:spcPts val="3919"/>
              </a:lnSpc>
            </a:pPr>
            <a:r>
              <a:rPr lang="en-US" sz="2799">
                <a:solidFill>
                  <a:srgbClr val="000000"/>
                </a:solidFill>
                <a:latin typeface="Playfair Display"/>
              </a:rPr>
              <a:t>Our mission is to create an event to introduce the Flowerverse program to floral designers and educate guests on how to use the program so they can integrate it into their careers.</a:t>
            </a:r>
            <a:r>
              <a:rPr lang="en-US" sz="2799">
                <a:solidFill>
                  <a:srgbClr val="55643C"/>
                </a:solidFill>
                <a:latin typeface="Playfair Display"/>
              </a:rPr>
              <a:t> </a:t>
            </a:r>
          </a:p>
          <a:p>
            <a:pPr algn="ctr">
              <a:lnSpc>
                <a:spcPts val="3919"/>
              </a:lnSpc>
            </a:pPr>
          </a:p>
        </p:txBody>
      </p:sp>
      <p:sp>
        <p:nvSpPr>
          <p:cNvPr name="TextBox 16" id="16"/>
          <p:cNvSpPr txBox="true"/>
          <p:nvPr/>
        </p:nvSpPr>
        <p:spPr>
          <a:xfrm rot="0">
            <a:off x="11396673" y="1970378"/>
            <a:ext cx="6015970" cy="5946140"/>
          </a:xfrm>
          <a:prstGeom prst="rect">
            <a:avLst/>
          </a:prstGeom>
        </p:spPr>
        <p:txBody>
          <a:bodyPr anchor="t" rtlCol="false" tIns="0" lIns="0" bIns="0" rIns="0">
            <a:spAutoFit/>
          </a:bodyPr>
          <a:lstStyle/>
          <a:p>
            <a:pPr algn="ctr">
              <a:lnSpc>
                <a:spcPts val="4199"/>
              </a:lnSpc>
            </a:pPr>
            <a:r>
              <a:rPr lang="en-US" sz="2999">
                <a:solidFill>
                  <a:srgbClr val="000000"/>
                </a:solidFill>
                <a:latin typeface="Playfair Display"/>
              </a:rPr>
              <a:t>Goals: </a:t>
            </a:r>
          </a:p>
          <a:p>
            <a:pPr algn="ctr" marL="604518" indent="-302259" lvl="1">
              <a:lnSpc>
                <a:spcPts val="3919"/>
              </a:lnSpc>
              <a:buFont typeface="Arial"/>
              <a:buChar char="•"/>
            </a:pPr>
            <a:r>
              <a:rPr lang="en-US" sz="2799">
                <a:solidFill>
                  <a:srgbClr val="000000"/>
                </a:solidFill>
                <a:latin typeface="Playfair Display"/>
              </a:rPr>
              <a:t>Make floral planning more sustainable through the use of Flowerverse to limit the use of real flowers and ultimately producing less waste. </a:t>
            </a:r>
          </a:p>
          <a:p>
            <a:pPr algn="ctr" marL="604518" indent="-302259" lvl="1">
              <a:lnSpc>
                <a:spcPts val="3919"/>
              </a:lnSpc>
              <a:buFont typeface="Arial"/>
              <a:buChar char="•"/>
            </a:pPr>
            <a:r>
              <a:rPr lang="en-US" sz="2799">
                <a:solidFill>
                  <a:srgbClr val="000000"/>
                </a:solidFill>
                <a:latin typeface="Playfair Display"/>
              </a:rPr>
              <a:t>Introduce florists to the Flowerverse program to assist in creating floral design. </a:t>
            </a:r>
          </a:p>
          <a:p>
            <a:pPr algn="ctr" marL="604518" indent="-302259" lvl="1">
              <a:lnSpc>
                <a:spcPts val="3919"/>
              </a:lnSpc>
              <a:buFont typeface="Arial"/>
              <a:buChar char="•"/>
            </a:pPr>
            <a:r>
              <a:rPr lang="en-US" sz="2799">
                <a:solidFill>
                  <a:srgbClr val="000000"/>
                </a:solidFill>
                <a:latin typeface="Playfair Display"/>
              </a:rPr>
              <a:t>Florist leave the event educated on Flowerverse and how it can assist them in their careers. </a:t>
            </a:r>
          </a:p>
        </p:txBody>
      </p:sp>
      <p:sp>
        <p:nvSpPr>
          <p:cNvPr name="TextBox 17" id="17"/>
          <p:cNvSpPr txBox="true"/>
          <p:nvPr/>
        </p:nvSpPr>
        <p:spPr>
          <a:xfrm rot="0">
            <a:off x="1202312" y="2231462"/>
            <a:ext cx="8822208" cy="1047750"/>
          </a:xfrm>
          <a:prstGeom prst="rect">
            <a:avLst/>
          </a:prstGeom>
        </p:spPr>
        <p:txBody>
          <a:bodyPr anchor="t" rtlCol="false" tIns="0" lIns="0" bIns="0" rIns="0">
            <a:spAutoFit/>
          </a:bodyPr>
          <a:lstStyle/>
          <a:p>
            <a:pPr algn="ctr">
              <a:lnSpc>
                <a:spcPts val="4200"/>
              </a:lnSpc>
            </a:pPr>
            <a:r>
              <a:rPr lang="en-US" sz="3000">
                <a:solidFill>
                  <a:srgbClr val="000000"/>
                </a:solidFill>
                <a:latin typeface="Playfair Display"/>
              </a:rPr>
              <a:t>Two day hybrid event at The Fig House in Los Angeles, CA to launch program Flowerverse </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348773">
            <a:off x="11946880" y="1383305"/>
            <a:ext cx="7504029" cy="9879138"/>
          </a:xfrm>
          <a:custGeom>
            <a:avLst/>
            <a:gdLst/>
            <a:ahLst/>
            <a:cxnLst/>
            <a:rect r="r" b="b" t="t" l="l"/>
            <a:pathLst>
              <a:path h="9879138" w="7504029">
                <a:moveTo>
                  <a:pt x="0" y="0"/>
                </a:moveTo>
                <a:lnTo>
                  <a:pt x="7504028" y="0"/>
                </a:lnTo>
                <a:lnTo>
                  <a:pt x="7504028" y="9879138"/>
                </a:lnTo>
                <a:lnTo>
                  <a:pt x="0" y="9879138"/>
                </a:lnTo>
                <a:lnTo>
                  <a:pt x="0" y="0"/>
                </a:lnTo>
                <a:close/>
              </a:path>
            </a:pathLst>
          </a:custGeom>
          <a:blipFill>
            <a:blip r:embed="rId3"/>
            <a:stretch>
              <a:fillRect l="0" t="0" r="0" b="0"/>
            </a:stretch>
          </a:blipFill>
        </p:spPr>
      </p:sp>
      <p:grpSp>
        <p:nvGrpSpPr>
          <p:cNvPr name="Group 4" id="4"/>
          <p:cNvGrpSpPr/>
          <p:nvPr/>
        </p:nvGrpSpPr>
        <p:grpSpPr>
          <a:xfrm rot="0">
            <a:off x="8588131" y="4310641"/>
            <a:ext cx="8671169" cy="2150808"/>
            <a:chOff x="0" y="0"/>
            <a:chExt cx="11561559" cy="2867745"/>
          </a:xfrm>
        </p:grpSpPr>
        <p:grpSp>
          <p:nvGrpSpPr>
            <p:cNvPr name="Group 5" id="5"/>
            <p:cNvGrpSpPr/>
            <p:nvPr/>
          </p:nvGrpSpPr>
          <p:grpSpPr>
            <a:xfrm rot="0">
              <a:off x="0" y="0"/>
              <a:ext cx="11561559" cy="2867745"/>
              <a:chOff x="0" y="0"/>
              <a:chExt cx="2178771" cy="540425"/>
            </a:xfrm>
          </p:grpSpPr>
          <p:sp>
            <p:nvSpPr>
              <p:cNvPr name="Freeform 6" id="6"/>
              <p:cNvSpPr/>
              <p:nvPr/>
            </p:nvSpPr>
            <p:spPr>
              <a:xfrm flipH="false" flipV="false" rot="0">
                <a:off x="0" y="0"/>
                <a:ext cx="2178771" cy="540425"/>
              </a:xfrm>
              <a:custGeom>
                <a:avLst/>
                <a:gdLst/>
                <a:ahLst/>
                <a:cxnLst/>
                <a:rect r="r" b="b" t="t" l="l"/>
                <a:pathLst>
                  <a:path h="540425" w="2178771">
                    <a:moveTo>
                      <a:pt x="1975571" y="0"/>
                    </a:moveTo>
                    <a:cubicBezTo>
                      <a:pt x="2087796" y="0"/>
                      <a:pt x="2178771" y="120978"/>
                      <a:pt x="2178771" y="270213"/>
                    </a:cubicBezTo>
                    <a:cubicBezTo>
                      <a:pt x="2178771" y="419447"/>
                      <a:pt x="2087796" y="540425"/>
                      <a:pt x="1975571" y="540425"/>
                    </a:cubicBezTo>
                    <a:lnTo>
                      <a:pt x="203200" y="540425"/>
                    </a:lnTo>
                    <a:cubicBezTo>
                      <a:pt x="90976" y="540425"/>
                      <a:pt x="0" y="419447"/>
                      <a:pt x="0" y="270213"/>
                    </a:cubicBezTo>
                    <a:cubicBezTo>
                      <a:pt x="0" y="120978"/>
                      <a:pt x="90976" y="0"/>
                      <a:pt x="203200" y="0"/>
                    </a:cubicBezTo>
                    <a:close/>
                  </a:path>
                </a:pathLst>
              </a:custGeom>
              <a:solidFill>
                <a:srgbClr val="B8C29C"/>
              </a:solidFill>
              <a:ln w="38100" cap="sq">
                <a:solidFill>
                  <a:srgbClr val="FAF0E0"/>
                </a:solidFill>
                <a:prstDash val="solid"/>
                <a:miter/>
              </a:ln>
            </p:spPr>
          </p:sp>
          <p:sp>
            <p:nvSpPr>
              <p:cNvPr name="TextBox 7" id="7"/>
              <p:cNvSpPr txBox="true"/>
              <p:nvPr/>
            </p:nvSpPr>
            <p:spPr>
              <a:xfrm>
                <a:off x="0" y="-38100"/>
                <a:ext cx="2178771" cy="578525"/>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41498" y="328970"/>
              <a:ext cx="10979608" cy="2089150"/>
            </a:xfrm>
            <a:prstGeom prst="rect">
              <a:avLst/>
            </a:prstGeom>
          </p:spPr>
          <p:txBody>
            <a:bodyPr anchor="t" rtlCol="false" tIns="0" lIns="0" bIns="0" rIns="0">
              <a:spAutoFit/>
            </a:bodyPr>
            <a:lstStyle/>
            <a:p>
              <a:pPr algn="ctr">
                <a:lnSpc>
                  <a:spcPts val="4200"/>
                </a:lnSpc>
              </a:pPr>
              <a:r>
                <a:rPr lang="en-US" sz="3000">
                  <a:solidFill>
                    <a:srgbClr val="000000"/>
                  </a:solidFill>
                  <a:latin typeface="Playfair Display"/>
                </a:rPr>
                <a:t>As of 2022, research found that 93% of adult consumers said they were curious about the metaverse</a:t>
              </a:r>
            </a:p>
          </p:txBody>
        </p:sp>
      </p:grpSp>
      <p:sp>
        <p:nvSpPr>
          <p:cNvPr name="TextBox 9" id="9"/>
          <p:cNvSpPr txBox="true"/>
          <p:nvPr/>
        </p:nvSpPr>
        <p:spPr>
          <a:xfrm rot="0">
            <a:off x="6165056" y="547052"/>
            <a:ext cx="5957888"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Landscape Analysis</a:t>
            </a:r>
          </a:p>
        </p:txBody>
      </p:sp>
      <p:sp>
        <p:nvSpPr>
          <p:cNvPr name="Freeform 10" id="10"/>
          <p:cNvSpPr/>
          <p:nvPr/>
        </p:nvSpPr>
        <p:spPr>
          <a:xfrm flipH="true" flipV="false" rot="0">
            <a:off x="-550644" y="3576421"/>
            <a:ext cx="5364284" cy="7062141"/>
          </a:xfrm>
          <a:custGeom>
            <a:avLst/>
            <a:gdLst/>
            <a:ahLst/>
            <a:cxnLst/>
            <a:rect r="r" b="b" t="t" l="l"/>
            <a:pathLst>
              <a:path h="7062141" w="5364284">
                <a:moveTo>
                  <a:pt x="5364284" y="0"/>
                </a:moveTo>
                <a:lnTo>
                  <a:pt x="0" y="0"/>
                </a:lnTo>
                <a:lnTo>
                  <a:pt x="0" y="7062141"/>
                </a:lnTo>
                <a:lnTo>
                  <a:pt x="5364284" y="7062141"/>
                </a:lnTo>
                <a:lnTo>
                  <a:pt x="5364284" y="0"/>
                </a:lnTo>
                <a:close/>
              </a:path>
            </a:pathLst>
          </a:custGeom>
          <a:blipFill>
            <a:blip r:embed="rId3"/>
            <a:stretch>
              <a:fillRect l="0" t="0" r="0" b="0"/>
            </a:stretch>
          </a:blipFill>
        </p:spPr>
      </p:sp>
      <p:grpSp>
        <p:nvGrpSpPr>
          <p:cNvPr name="Group 11" id="11"/>
          <p:cNvGrpSpPr/>
          <p:nvPr/>
        </p:nvGrpSpPr>
        <p:grpSpPr>
          <a:xfrm rot="0">
            <a:off x="1028700" y="7107492"/>
            <a:ext cx="8671169" cy="2150808"/>
            <a:chOff x="0" y="0"/>
            <a:chExt cx="11561559" cy="2867745"/>
          </a:xfrm>
        </p:grpSpPr>
        <p:grpSp>
          <p:nvGrpSpPr>
            <p:cNvPr name="Group 12" id="12"/>
            <p:cNvGrpSpPr/>
            <p:nvPr/>
          </p:nvGrpSpPr>
          <p:grpSpPr>
            <a:xfrm rot="0">
              <a:off x="0" y="0"/>
              <a:ext cx="11561559" cy="2867745"/>
              <a:chOff x="0" y="0"/>
              <a:chExt cx="2178771" cy="540425"/>
            </a:xfrm>
          </p:grpSpPr>
          <p:sp>
            <p:nvSpPr>
              <p:cNvPr name="Freeform 13" id="13"/>
              <p:cNvSpPr/>
              <p:nvPr/>
            </p:nvSpPr>
            <p:spPr>
              <a:xfrm flipH="false" flipV="false" rot="0">
                <a:off x="0" y="0"/>
                <a:ext cx="2178771" cy="540425"/>
              </a:xfrm>
              <a:custGeom>
                <a:avLst/>
                <a:gdLst/>
                <a:ahLst/>
                <a:cxnLst/>
                <a:rect r="r" b="b" t="t" l="l"/>
                <a:pathLst>
                  <a:path h="540425" w="2178771">
                    <a:moveTo>
                      <a:pt x="1975571" y="0"/>
                    </a:moveTo>
                    <a:cubicBezTo>
                      <a:pt x="2087796" y="0"/>
                      <a:pt x="2178771" y="120978"/>
                      <a:pt x="2178771" y="270213"/>
                    </a:cubicBezTo>
                    <a:cubicBezTo>
                      <a:pt x="2178771" y="419447"/>
                      <a:pt x="2087796" y="540425"/>
                      <a:pt x="1975571" y="540425"/>
                    </a:cubicBezTo>
                    <a:lnTo>
                      <a:pt x="203200" y="540425"/>
                    </a:lnTo>
                    <a:cubicBezTo>
                      <a:pt x="90976" y="540425"/>
                      <a:pt x="0" y="419447"/>
                      <a:pt x="0" y="270213"/>
                    </a:cubicBezTo>
                    <a:cubicBezTo>
                      <a:pt x="0" y="120978"/>
                      <a:pt x="90976" y="0"/>
                      <a:pt x="203200" y="0"/>
                    </a:cubicBezTo>
                    <a:close/>
                  </a:path>
                </a:pathLst>
              </a:custGeom>
              <a:solidFill>
                <a:srgbClr val="B8C29C"/>
              </a:solidFill>
              <a:ln w="38100" cap="sq">
                <a:solidFill>
                  <a:srgbClr val="FAF0E0"/>
                </a:solidFill>
                <a:prstDash val="solid"/>
                <a:miter/>
              </a:ln>
            </p:spPr>
          </p:sp>
          <p:sp>
            <p:nvSpPr>
              <p:cNvPr name="TextBox 14" id="14"/>
              <p:cNvSpPr txBox="true"/>
              <p:nvPr/>
            </p:nvSpPr>
            <p:spPr>
              <a:xfrm>
                <a:off x="0" y="-38100"/>
                <a:ext cx="2178771" cy="578525"/>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218836" y="328970"/>
              <a:ext cx="11034217" cy="2089150"/>
            </a:xfrm>
            <a:prstGeom prst="rect">
              <a:avLst/>
            </a:prstGeom>
          </p:spPr>
          <p:txBody>
            <a:bodyPr anchor="t" rtlCol="false" tIns="0" lIns="0" bIns="0" rIns="0">
              <a:spAutoFit/>
            </a:bodyPr>
            <a:lstStyle/>
            <a:p>
              <a:pPr algn="ctr">
                <a:lnSpc>
                  <a:spcPts val="4200"/>
                </a:lnSpc>
              </a:pPr>
              <a:r>
                <a:rPr lang="en-US" sz="3000">
                  <a:solidFill>
                    <a:srgbClr val="000000"/>
                  </a:solidFill>
                  <a:latin typeface="Playfair Display"/>
                </a:rPr>
                <a:t>A Vancouver report found that traditional floristry produces up to 100,000 tons of plastic waste each year</a:t>
              </a:r>
            </a:p>
          </p:txBody>
        </p:sp>
      </p:grpSp>
      <p:grpSp>
        <p:nvGrpSpPr>
          <p:cNvPr name="Group 16" id="16"/>
          <p:cNvGrpSpPr/>
          <p:nvPr/>
        </p:nvGrpSpPr>
        <p:grpSpPr>
          <a:xfrm rot="0">
            <a:off x="1028700" y="2094819"/>
            <a:ext cx="8671169" cy="1569781"/>
            <a:chOff x="0" y="0"/>
            <a:chExt cx="11561559" cy="2093041"/>
          </a:xfrm>
        </p:grpSpPr>
        <p:grpSp>
          <p:nvGrpSpPr>
            <p:cNvPr name="Group 17" id="17"/>
            <p:cNvGrpSpPr/>
            <p:nvPr/>
          </p:nvGrpSpPr>
          <p:grpSpPr>
            <a:xfrm rot="0">
              <a:off x="0" y="0"/>
              <a:ext cx="11561559" cy="2093041"/>
              <a:chOff x="0" y="0"/>
              <a:chExt cx="2244876" cy="406400"/>
            </a:xfrm>
          </p:grpSpPr>
          <p:sp>
            <p:nvSpPr>
              <p:cNvPr name="Freeform 18" id="18"/>
              <p:cNvSpPr/>
              <p:nvPr/>
            </p:nvSpPr>
            <p:spPr>
              <a:xfrm flipH="false" flipV="false" rot="0">
                <a:off x="0" y="0"/>
                <a:ext cx="2244876" cy="406400"/>
              </a:xfrm>
              <a:custGeom>
                <a:avLst/>
                <a:gdLst/>
                <a:ahLst/>
                <a:cxnLst/>
                <a:rect r="r" b="b" t="t" l="l"/>
                <a:pathLst>
                  <a:path h="406400" w="2244876">
                    <a:moveTo>
                      <a:pt x="2041676" y="0"/>
                    </a:moveTo>
                    <a:cubicBezTo>
                      <a:pt x="2153901" y="0"/>
                      <a:pt x="2244876" y="90976"/>
                      <a:pt x="2244876" y="203200"/>
                    </a:cubicBezTo>
                    <a:cubicBezTo>
                      <a:pt x="2244876" y="315424"/>
                      <a:pt x="2153901" y="406400"/>
                      <a:pt x="2041676" y="406400"/>
                    </a:cubicBezTo>
                    <a:lnTo>
                      <a:pt x="203200" y="406400"/>
                    </a:lnTo>
                    <a:cubicBezTo>
                      <a:pt x="90976" y="406400"/>
                      <a:pt x="0" y="315424"/>
                      <a:pt x="0" y="203200"/>
                    </a:cubicBezTo>
                    <a:cubicBezTo>
                      <a:pt x="0" y="90976"/>
                      <a:pt x="90976" y="0"/>
                      <a:pt x="203200" y="0"/>
                    </a:cubicBezTo>
                    <a:close/>
                  </a:path>
                </a:pathLst>
              </a:custGeom>
              <a:solidFill>
                <a:srgbClr val="B8C29C"/>
              </a:solidFill>
              <a:ln w="38100" cap="sq">
                <a:solidFill>
                  <a:srgbClr val="FAF0E0"/>
                </a:solidFill>
                <a:prstDash val="solid"/>
                <a:miter/>
              </a:ln>
            </p:spPr>
          </p:sp>
          <p:sp>
            <p:nvSpPr>
              <p:cNvPr name="TextBox 19" id="19"/>
              <p:cNvSpPr txBox="true"/>
              <p:nvPr/>
            </p:nvSpPr>
            <p:spPr>
              <a:xfrm>
                <a:off x="0" y="-38100"/>
                <a:ext cx="2244876" cy="444500"/>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248825" y="328970"/>
              <a:ext cx="11063909" cy="1377950"/>
            </a:xfrm>
            <a:prstGeom prst="rect">
              <a:avLst/>
            </a:prstGeom>
          </p:spPr>
          <p:txBody>
            <a:bodyPr anchor="t" rtlCol="false" tIns="0" lIns="0" bIns="0" rIns="0">
              <a:spAutoFit/>
            </a:bodyPr>
            <a:lstStyle/>
            <a:p>
              <a:pPr algn="ctr">
                <a:lnSpc>
                  <a:spcPts val="4200"/>
                </a:lnSpc>
              </a:pPr>
              <a:r>
                <a:rPr lang="en-US" sz="3000">
                  <a:solidFill>
                    <a:srgbClr val="000000"/>
                  </a:solidFill>
                  <a:latin typeface="Playfair Display"/>
                </a:rPr>
                <a:t>The cut flower market is projected to reach value of $52 Billion by 2031 </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1230290">
            <a:off x="-709510" y="4242923"/>
            <a:ext cx="5976747" cy="8229600"/>
          </a:xfrm>
          <a:custGeom>
            <a:avLst/>
            <a:gdLst/>
            <a:ahLst/>
            <a:cxnLst/>
            <a:rect r="r" b="b" t="t" l="l"/>
            <a:pathLst>
              <a:path h="8229600" w="5976747">
                <a:moveTo>
                  <a:pt x="0" y="0"/>
                </a:moveTo>
                <a:lnTo>
                  <a:pt x="5976747" y="0"/>
                </a:lnTo>
                <a:lnTo>
                  <a:pt x="5976747"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8250904">
            <a:off x="13344543" y="-2344310"/>
            <a:ext cx="5976747" cy="8229600"/>
          </a:xfrm>
          <a:custGeom>
            <a:avLst/>
            <a:gdLst/>
            <a:ahLst/>
            <a:cxnLst/>
            <a:rect r="r" b="b" t="t" l="l"/>
            <a:pathLst>
              <a:path h="8229600" w="5976747">
                <a:moveTo>
                  <a:pt x="0" y="0"/>
                </a:moveTo>
                <a:lnTo>
                  <a:pt x="5976747" y="0"/>
                </a:lnTo>
                <a:lnTo>
                  <a:pt x="5976747" y="8229600"/>
                </a:lnTo>
                <a:lnTo>
                  <a:pt x="0" y="8229600"/>
                </a:lnTo>
                <a:lnTo>
                  <a:pt x="0" y="0"/>
                </a:lnTo>
                <a:close/>
              </a:path>
            </a:pathLst>
          </a:custGeom>
          <a:blipFill>
            <a:blip r:embed="rId3"/>
            <a:stretch>
              <a:fillRect l="0" t="0" r="0" b="0"/>
            </a:stretch>
          </a:blipFill>
        </p:spPr>
      </p:sp>
      <p:grpSp>
        <p:nvGrpSpPr>
          <p:cNvPr name="Group 5" id="5"/>
          <p:cNvGrpSpPr/>
          <p:nvPr/>
        </p:nvGrpSpPr>
        <p:grpSpPr>
          <a:xfrm rot="0">
            <a:off x="916516" y="1770490"/>
            <a:ext cx="16454969" cy="8204438"/>
            <a:chOff x="0" y="0"/>
            <a:chExt cx="21939958" cy="10939250"/>
          </a:xfrm>
        </p:grpSpPr>
        <p:grpSp>
          <p:nvGrpSpPr>
            <p:cNvPr name="Group 6" id="6"/>
            <p:cNvGrpSpPr/>
            <p:nvPr/>
          </p:nvGrpSpPr>
          <p:grpSpPr>
            <a:xfrm rot="0">
              <a:off x="0" y="0"/>
              <a:ext cx="21939958" cy="2875246"/>
              <a:chOff x="0" y="0"/>
              <a:chExt cx="4005710" cy="524951"/>
            </a:xfrm>
          </p:grpSpPr>
          <p:sp>
            <p:nvSpPr>
              <p:cNvPr name="Freeform 7" id="7"/>
              <p:cNvSpPr/>
              <p:nvPr/>
            </p:nvSpPr>
            <p:spPr>
              <a:xfrm flipH="false" flipV="false" rot="0">
                <a:off x="0" y="0"/>
                <a:ext cx="4005710" cy="524951"/>
              </a:xfrm>
              <a:custGeom>
                <a:avLst/>
                <a:gdLst/>
                <a:ahLst/>
                <a:cxnLst/>
                <a:rect r="r" b="b" t="t" l="l"/>
                <a:pathLst>
                  <a:path h="524951" w="4005710">
                    <a:moveTo>
                      <a:pt x="3802510" y="0"/>
                    </a:moveTo>
                    <a:cubicBezTo>
                      <a:pt x="3914734" y="0"/>
                      <a:pt x="4005710" y="117514"/>
                      <a:pt x="4005710" y="262475"/>
                    </a:cubicBezTo>
                    <a:cubicBezTo>
                      <a:pt x="4005710" y="407437"/>
                      <a:pt x="3914734" y="524951"/>
                      <a:pt x="3802510" y="524951"/>
                    </a:cubicBezTo>
                    <a:lnTo>
                      <a:pt x="203200" y="524951"/>
                    </a:lnTo>
                    <a:cubicBezTo>
                      <a:pt x="90976" y="524951"/>
                      <a:pt x="0" y="407437"/>
                      <a:pt x="0" y="262475"/>
                    </a:cubicBezTo>
                    <a:cubicBezTo>
                      <a:pt x="0" y="117514"/>
                      <a:pt x="90976" y="0"/>
                      <a:pt x="203200" y="0"/>
                    </a:cubicBezTo>
                    <a:close/>
                  </a:path>
                </a:pathLst>
              </a:custGeom>
              <a:solidFill>
                <a:srgbClr val="B8C29C"/>
              </a:solidFill>
              <a:ln w="38100" cap="sq">
                <a:solidFill>
                  <a:srgbClr val="FAF0E0"/>
                </a:solidFill>
                <a:prstDash val="solid"/>
                <a:miter/>
              </a:ln>
            </p:spPr>
          </p:sp>
          <p:sp>
            <p:nvSpPr>
              <p:cNvPr name="TextBox 8" id="8"/>
              <p:cNvSpPr txBox="true"/>
              <p:nvPr/>
            </p:nvSpPr>
            <p:spPr>
              <a:xfrm>
                <a:off x="0" y="-38100"/>
                <a:ext cx="4005710" cy="563051"/>
              </a:xfrm>
              <a:prstGeom prst="rect">
                <a:avLst/>
              </a:prstGeom>
            </p:spPr>
            <p:txBody>
              <a:bodyPr anchor="ctr" rtlCol="false" tIns="52434" lIns="52434" bIns="52434" rIns="52434"/>
              <a:lstStyle/>
              <a:p>
                <a:pPr algn="ctr">
                  <a:lnSpc>
                    <a:spcPts val="2660"/>
                  </a:lnSpc>
                </a:pPr>
              </a:p>
            </p:txBody>
          </p:sp>
        </p:grpSp>
        <p:sp>
          <p:nvSpPr>
            <p:cNvPr name="TextBox 9" id="9"/>
            <p:cNvSpPr txBox="true"/>
            <p:nvPr/>
          </p:nvSpPr>
          <p:spPr>
            <a:xfrm rot="0">
              <a:off x="415277" y="331867"/>
              <a:ext cx="20939241" cy="2164046"/>
            </a:xfrm>
            <a:prstGeom prst="rect">
              <a:avLst/>
            </a:prstGeom>
          </p:spPr>
          <p:txBody>
            <a:bodyPr anchor="t" rtlCol="false" tIns="0" lIns="0" bIns="0" rIns="0">
              <a:spAutoFit/>
            </a:bodyPr>
            <a:lstStyle/>
            <a:p>
              <a:pPr algn="ctr">
                <a:lnSpc>
                  <a:spcPts val="4335"/>
                </a:lnSpc>
              </a:pPr>
              <a:r>
                <a:rPr lang="en-US" sz="3096">
                  <a:solidFill>
                    <a:srgbClr val="000000"/>
                  </a:solidFill>
                  <a:latin typeface="Playfair Display"/>
                </a:rPr>
                <a:t> To encapsulate our vision, we will be hosting a two-day floral event at the Fig House that will incorporate the Metaverse throughout the event. Through our two-day hybrid event, the attendees will be able to see how AI can benefit the floral community.</a:t>
              </a:r>
            </a:p>
          </p:txBody>
        </p:sp>
        <p:grpSp>
          <p:nvGrpSpPr>
            <p:cNvPr name="Group 10" id="10"/>
            <p:cNvGrpSpPr/>
            <p:nvPr/>
          </p:nvGrpSpPr>
          <p:grpSpPr>
            <a:xfrm rot="0">
              <a:off x="1175135" y="3300696"/>
              <a:ext cx="19589688" cy="3550379"/>
              <a:chOff x="0" y="0"/>
              <a:chExt cx="4060848" cy="735976"/>
            </a:xfrm>
          </p:grpSpPr>
          <p:sp>
            <p:nvSpPr>
              <p:cNvPr name="Freeform 11" id="11"/>
              <p:cNvSpPr/>
              <p:nvPr/>
            </p:nvSpPr>
            <p:spPr>
              <a:xfrm flipH="false" flipV="false" rot="0">
                <a:off x="0" y="0"/>
                <a:ext cx="4060848" cy="735976"/>
              </a:xfrm>
              <a:custGeom>
                <a:avLst/>
                <a:gdLst/>
                <a:ahLst/>
                <a:cxnLst/>
                <a:rect r="r" b="b" t="t" l="l"/>
                <a:pathLst>
                  <a:path h="735976" w="4060848">
                    <a:moveTo>
                      <a:pt x="3857648" y="0"/>
                    </a:moveTo>
                    <a:cubicBezTo>
                      <a:pt x="3969872" y="0"/>
                      <a:pt x="4060848" y="164754"/>
                      <a:pt x="4060848" y="367988"/>
                    </a:cubicBezTo>
                    <a:cubicBezTo>
                      <a:pt x="4060848" y="571222"/>
                      <a:pt x="3969872" y="735976"/>
                      <a:pt x="3857648" y="735976"/>
                    </a:cubicBezTo>
                    <a:lnTo>
                      <a:pt x="203200" y="735976"/>
                    </a:lnTo>
                    <a:cubicBezTo>
                      <a:pt x="90976" y="735976"/>
                      <a:pt x="0" y="571222"/>
                      <a:pt x="0" y="367988"/>
                    </a:cubicBezTo>
                    <a:cubicBezTo>
                      <a:pt x="0" y="164754"/>
                      <a:pt x="90976" y="0"/>
                      <a:pt x="203200" y="0"/>
                    </a:cubicBezTo>
                    <a:close/>
                  </a:path>
                </a:pathLst>
              </a:custGeom>
              <a:solidFill>
                <a:srgbClr val="B8C29C"/>
              </a:solidFill>
              <a:ln w="38100" cap="sq">
                <a:solidFill>
                  <a:srgbClr val="FAF0E0"/>
                </a:solidFill>
                <a:prstDash val="solid"/>
                <a:miter/>
              </a:ln>
            </p:spPr>
          </p:sp>
          <p:sp>
            <p:nvSpPr>
              <p:cNvPr name="TextBox 12" id="12"/>
              <p:cNvSpPr txBox="true"/>
              <p:nvPr/>
            </p:nvSpPr>
            <p:spPr>
              <a:xfrm>
                <a:off x="0" y="-38100"/>
                <a:ext cx="4060848" cy="774076"/>
              </a:xfrm>
              <a:prstGeom prst="rect">
                <a:avLst/>
              </a:prstGeom>
            </p:spPr>
            <p:txBody>
              <a:bodyPr anchor="ctr" rtlCol="false" tIns="46182" lIns="46182" bIns="46182" rIns="46182"/>
              <a:lstStyle/>
              <a:p>
                <a:pPr algn="ctr">
                  <a:lnSpc>
                    <a:spcPts val="2659"/>
                  </a:lnSpc>
                </a:pPr>
              </a:p>
            </p:txBody>
          </p:sp>
        </p:grpSp>
        <p:sp>
          <p:nvSpPr>
            <p:cNvPr name="TextBox 13" id="13"/>
            <p:cNvSpPr txBox="true"/>
            <p:nvPr/>
          </p:nvSpPr>
          <p:spPr>
            <a:xfrm rot="0">
              <a:off x="1545927" y="3585038"/>
              <a:ext cx="18696170" cy="2857288"/>
            </a:xfrm>
            <a:prstGeom prst="rect">
              <a:avLst/>
            </a:prstGeom>
          </p:spPr>
          <p:txBody>
            <a:bodyPr anchor="t" rtlCol="false" tIns="0" lIns="0" bIns="0" rIns="0">
              <a:spAutoFit/>
            </a:bodyPr>
            <a:lstStyle/>
            <a:p>
              <a:pPr algn="ctr">
                <a:lnSpc>
                  <a:spcPts val="4339"/>
                </a:lnSpc>
              </a:pPr>
              <a:r>
                <a:rPr lang="en-US" sz="3099">
                  <a:solidFill>
                    <a:srgbClr val="000000"/>
                  </a:solidFill>
                  <a:latin typeface="Playfair Display"/>
                </a:rPr>
                <a:t> On day one, we will be providing a verbal step-by-step process on how to use the Flowerverse and then we will have to our speaker, Kristen Griffith-Vanderyacht, proceed with the rest of the walkthrough by showing the guests how the Flowerverse can create beautiful floral arrangements.</a:t>
              </a:r>
            </a:p>
          </p:txBody>
        </p:sp>
        <p:grpSp>
          <p:nvGrpSpPr>
            <p:cNvPr name="Group 14" id="14"/>
            <p:cNvGrpSpPr/>
            <p:nvPr/>
          </p:nvGrpSpPr>
          <p:grpSpPr>
            <a:xfrm rot="0">
              <a:off x="2440611" y="7276525"/>
              <a:ext cx="17058737" cy="3662725"/>
              <a:chOff x="0" y="0"/>
              <a:chExt cx="3080657" cy="661456"/>
            </a:xfrm>
          </p:grpSpPr>
          <p:sp>
            <p:nvSpPr>
              <p:cNvPr name="Freeform 15" id="15"/>
              <p:cNvSpPr/>
              <p:nvPr/>
            </p:nvSpPr>
            <p:spPr>
              <a:xfrm flipH="false" flipV="false" rot="0">
                <a:off x="0" y="0"/>
                <a:ext cx="3080657" cy="661456"/>
              </a:xfrm>
              <a:custGeom>
                <a:avLst/>
                <a:gdLst/>
                <a:ahLst/>
                <a:cxnLst/>
                <a:rect r="r" b="b" t="t" l="l"/>
                <a:pathLst>
                  <a:path h="661456" w="3080657">
                    <a:moveTo>
                      <a:pt x="2877457" y="0"/>
                    </a:moveTo>
                    <a:cubicBezTo>
                      <a:pt x="2989682" y="0"/>
                      <a:pt x="3080657" y="148072"/>
                      <a:pt x="3080657" y="330728"/>
                    </a:cubicBezTo>
                    <a:cubicBezTo>
                      <a:pt x="3080657" y="513384"/>
                      <a:pt x="2989682" y="661456"/>
                      <a:pt x="2877457" y="661456"/>
                    </a:cubicBezTo>
                    <a:lnTo>
                      <a:pt x="203200" y="661456"/>
                    </a:lnTo>
                    <a:cubicBezTo>
                      <a:pt x="90976" y="661456"/>
                      <a:pt x="0" y="513384"/>
                      <a:pt x="0" y="330728"/>
                    </a:cubicBezTo>
                    <a:cubicBezTo>
                      <a:pt x="0" y="148072"/>
                      <a:pt x="90976" y="0"/>
                      <a:pt x="203200" y="0"/>
                    </a:cubicBezTo>
                    <a:close/>
                  </a:path>
                </a:pathLst>
              </a:custGeom>
              <a:solidFill>
                <a:srgbClr val="B8C29C"/>
              </a:solidFill>
              <a:ln w="38100" cap="sq">
                <a:solidFill>
                  <a:srgbClr val="FAF0E0"/>
                </a:solidFill>
                <a:prstDash val="solid"/>
                <a:miter/>
              </a:ln>
            </p:spPr>
          </p:sp>
          <p:sp>
            <p:nvSpPr>
              <p:cNvPr name="TextBox 16" id="16"/>
              <p:cNvSpPr txBox="true"/>
              <p:nvPr/>
            </p:nvSpPr>
            <p:spPr>
              <a:xfrm>
                <a:off x="0" y="-38100"/>
                <a:ext cx="3080657" cy="699556"/>
              </a:xfrm>
              <a:prstGeom prst="rect">
                <a:avLst/>
              </a:prstGeom>
            </p:spPr>
            <p:txBody>
              <a:bodyPr anchor="ctr" rtlCol="false" tIns="53011" lIns="53011" bIns="53011" rIns="53011"/>
              <a:lstStyle/>
              <a:p>
                <a:pPr algn="ctr">
                  <a:lnSpc>
                    <a:spcPts val="2660"/>
                  </a:lnSpc>
                </a:pPr>
              </a:p>
            </p:txBody>
          </p:sp>
        </p:grpSp>
        <p:sp>
          <p:nvSpPr>
            <p:cNvPr name="TextBox 17" id="17"/>
            <p:cNvSpPr txBox="true"/>
            <p:nvPr/>
          </p:nvSpPr>
          <p:spPr>
            <a:xfrm rot="0">
              <a:off x="2763497" y="7612772"/>
              <a:ext cx="16280660" cy="2857288"/>
            </a:xfrm>
            <a:prstGeom prst="rect">
              <a:avLst/>
            </a:prstGeom>
          </p:spPr>
          <p:txBody>
            <a:bodyPr anchor="t" rtlCol="false" tIns="0" lIns="0" bIns="0" rIns="0">
              <a:spAutoFit/>
            </a:bodyPr>
            <a:lstStyle/>
            <a:p>
              <a:pPr algn="ctr">
                <a:lnSpc>
                  <a:spcPts val="4339"/>
                </a:lnSpc>
              </a:pPr>
              <a:r>
                <a:rPr lang="en-US" sz="3099">
                  <a:solidFill>
                    <a:srgbClr val="000000"/>
                  </a:solidFill>
                  <a:latin typeface="Playfair Display"/>
                </a:rPr>
                <a:t> Day two will start with another brief description of the Flowerverse so that our attendees have it fresh in their minds, and after that, we will be inviting the attendees create designs of their using Flowerverse.</a:t>
              </a:r>
            </a:p>
          </p:txBody>
        </p:sp>
      </p:grpSp>
      <p:sp>
        <p:nvSpPr>
          <p:cNvPr name="TextBox 18" id="18"/>
          <p:cNvSpPr txBox="true"/>
          <p:nvPr/>
        </p:nvSpPr>
        <p:spPr>
          <a:xfrm rot="0">
            <a:off x="6937995" y="547052"/>
            <a:ext cx="4412010"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Event Concept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8111" r="0" b="-8111"/>
            </a:stretch>
          </a:blipFill>
        </p:spPr>
      </p:sp>
      <p:sp>
        <p:nvSpPr>
          <p:cNvPr name="Freeform 3" id="3"/>
          <p:cNvSpPr/>
          <p:nvPr/>
        </p:nvSpPr>
        <p:spPr>
          <a:xfrm flipH="false" flipV="false" rot="0">
            <a:off x="602647" y="4228983"/>
            <a:ext cx="5029317" cy="5029317"/>
          </a:xfrm>
          <a:custGeom>
            <a:avLst/>
            <a:gdLst/>
            <a:ahLst/>
            <a:cxnLst/>
            <a:rect r="r" b="b" t="t" l="l"/>
            <a:pathLst>
              <a:path h="5029317" w="5029317">
                <a:moveTo>
                  <a:pt x="0" y="0"/>
                </a:moveTo>
                <a:lnTo>
                  <a:pt x="5029316" y="0"/>
                </a:lnTo>
                <a:lnTo>
                  <a:pt x="5029316" y="5029317"/>
                </a:lnTo>
                <a:lnTo>
                  <a:pt x="0" y="5029317"/>
                </a:lnTo>
                <a:lnTo>
                  <a:pt x="0" y="0"/>
                </a:lnTo>
                <a:close/>
              </a:path>
            </a:pathLst>
          </a:custGeom>
          <a:blipFill>
            <a:blip r:embed="rId4"/>
            <a:stretch>
              <a:fillRect l="0" t="0" r="0" b="0"/>
            </a:stretch>
          </a:blipFill>
        </p:spPr>
      </p:sp>
      <p:sp>
        <p:nvSpPr>
          <p:cNvPr name="Freeform 4" id="4"/>
          <p:cNvSpPr/>
          <p:nvPr/>
        </p:nvSpPr>
        <p:spPr>
          <a:xfrm flipH="false" flipV="false" rot="0">
            <a:off x="5631963" y="4228983"/>
            <a:ext cx="6070564" cy="4900862"/>
          </a:xfrm>
          <a:custGeom>
            <a:avLst/>
            <a:gdLst/>
            <a:ahLst/>
            <a:cxnLst/>
            <a:rect r="r" b="b" t="t" l="l"/>
            <a:pathLst>
              <a:path h="4900862" w="6070564">
                <a:moveTo>
                  <a:pt x="0" y="0"/>
                </a:moveTo>
                <a:lnTo>
                  <a:pt x="6070564" y="0"/>
                </a:lnTo>
                <a:lnTo>
                  <a:pt x="6070564" y="4900862"/>
                </a:lnTo>
                <a:lnTo>
                  <a:pt x="0" y="4900862"/>
                </a:lnTo>
                <a:lnTo>
                  <a:pt x="0" y="0"/>
                </a:lnTo>
                <a:close/>
              </a:path>
            </a:pathLst>
          </a:custGeom>
          <a:blipFill>
            <a:blip r:embed="rId5"/>
            <a:stretch>
              <a:fillRect l="0" t="0" r="-21317" b="0"/>
            </a:stretch>
          </a:blipFill>
        </p:spPr>
      </p:sp>
      <p:sp>
        <p:nvSpPr>
          <p:cNvPr name="Freeform 5" id="5"/>
          <p:cNvSpPr/>
          <p:nvPr/>
        </p:nvSpPr>
        <p:spPr>
          <a:xfrm flipH="false" flipV="false" rot="0">
            <a:off x="11702527" y="4293211"/>
            <a:ext cx="5982827" cy="4900862"/>
          </a:xfrm>
          <a:custGeom>
            <a:avLst/>
            <a:gdLst/>
            <a:ahLst/>
            <a:cxnLst/>
            <a:rect r="r" b="b" t="t" l="l"/>
            <a:pathLst>
              <a:path h="4900862" w="5982827">
                <a:moveTo>
                  <a:pt x="0" y="0"/>
                </a:moveTo>
                <a:lnTo>
                  <a:pt x="5982826" y="0"/>
                </a:lnTo>
                <a:lnTo>
                  <a:pt x="5982826" y="4900861"/>
                </a:lnTo>
                <a:lnTo>
                  <a:pt x="0" y="4900861"/>
                </a:lnTo>
                <a:lnTo>
                  <a:pt x="0" y="0"/>
                </a:lnTo>
                <a:close/>
              </a:path>
            </a:pathLst>
          </a:custGeom>
          <a:blipFill>
            <a:blip r:embed="rId6"/>
            <a:stretch>
              <a:fillRect l="0" t="0" r="-23097" b="0"/>
            </a:stretch>
          </a:blipFill>
        </p:spPr>
      </p:sp>
      <p:sp>
        <p:nvSpPr>
          <p:cNvPr name="Freeform 6" id="6"/>
          <p:cNvSpPr/>
          <p:nvPr/>
        </p:nvSpPr>
        <p:spPr>
          <a:xfrm flipH="false" flipV="false" rot="0">
            <a:off x="-863912" y="-36603"/>
            <a:ext cx="2933117" cy="2922451"/>
          </a:xfrm>
          <a:custGeom>
            <a:avLst/>
            <a:gdLst/>
            <a:ahLst/>
            <a:cxnLst/>
            <a:rect r="r" b="b" t="t" l="l"/>
            <a:pathLst>
              <a:path h="2922451" w="2933117">
                <a:moveTo>
                  <a:pt x="0" y="0"/>
                </a:moveTo>
                <a:lnTo>
                  <a:pt x="2933117" y="0"/>
                </a:lnTo>
                <a:lnTo>
                  <a:pt x="2933117" y="2922451"/>
                </a:lnTo>
                <a:lnTo>
                  <a:pt x="0" y="29224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2640604" y="2082029"/>
            <a:ext cx="13304752" cy="1888785"/>
            <a:chOff x="0" y="0"/>
            <a:chExt cx="17739669" cy="2518380"/>
          </a:xfrm>
        </p:grpSpPr>
        <p:grpSp>
          <p:nvGrpSpPr>
            <p:cNvPr name="Group 8" id="8"/>
            <p:cNvGrpSpPr/>
            <p:nvPr/>
          </p:nvGrpSpPr>
          <p:grpSpPr>
            <a:xfrm rot="0">
              <a:off x="0" y="0"/>
              <a:ext cx="17739669" cy="2518380"/>
              <a:chOff x="0" y="0"/>
              <a:chExt cx="3697796" cy="524951"/>
            </a:xfrm>
          </p:grpSpPr>
          <p:sp>
            <p:nvSpPr>
              <p:cNvPr name="Freeform 9" id="9"/>
              <p:cNvSpPr/>
              <p:nvPr/>
            </p:nvSpPr>
            <p:spPr>
              <a:xfrm flipH="false" flipV="false" rot="0">
                <a:off x="0" y="0"/>
                <a:ext cx="3697796" cy="524951"/>
              </a:xfrm>
              <a:custGeom>
                <a:avLst/>
                <a:gdLst/>
                <a:ahLst/>
                <a:cxnLst/>
                <a:rect r="r" b="b" t="t" l="l"/>
                <a:pathLst>
                  <a:path h="524951" w="3697796">
                    <a:moveTo>
                      <a:pt x="3494596" y="0"/>
                    </a:moveTo>
                    <a:cubicBezTo>
                      <a:pt x="3606820" y="0"/>
                      <a:pt x="3697796" y="117514"/>
                      <a:pt x="3697796" y="262475"/>
                    </a:cubicBezTo>
                    <a:cubicBezTo>
                      <a:pt x="3697796" y="407437"/>
                      <a:pt x="3606820" y="524951"/>
                      <a:pt x="3494596" y="524951"/>
                    </a:cubicBezTo>
                    <a:lnTo>
                      <a:pt x="203200" y="524951"/>
                    </a:lnTo>
                    <a:cubicBezTo>
                      <a:pt x="90976" y="524951"/>
                      <a:pt x="0" y="407437"/>
                      <a:pt x="0" y="262475"/>
                    </a:cubicBezTo>
                    <a:cubicBezTo>
                      <a:pt x="0" y="117514"/>
                      <a:pt x="90976" y="0"/>
                      <a:pt x="203200" y="0"/>
                    </a:cubicBezTo>
                    <a:close/>
                  </a:path>
                </a:pathLst>
              </a:custGeom>
              <a:solidFill>
                <a:srgbClr val="B8C29C"/>
              </a:solidFill>
              <a:ln w="38100" cap="sq">
                <a:solidFill>
                  <a:srgbClr val="FAF0E0"/>
                </a:solidFill>
                <a:prstDash val="solid"/>
                <a:miter/>
              </a:ln>
            </p:spPr>
          </p:sp>
          <p:sp>
            <p:nvSpPr>
              <p:cNvPr name="TextBox 10" id="10"/>
              <p:cNvSpPr txBox="true"/>
              <p:nvPr/>
            </p:nvSpPr>
            <p:spPr>
              <a:xfrm>
                <a:off x="0" y="-38100"/>
                <a:ext cx="3697796" cy="563051"/>
              </a:xfrm>
              <a:prstGeom prst="rect">
                <a:avLst/>
              </a:prstGeom>
            </p:spPr>
            <p:txBody>
              <a:bodyPr anchor="ctr" rtlCol="false" tIns="52434" lIns="52434" bIns="52434" rIns="52434"/>
              <a:lstStyle/>
              <a:p>
                <a:pPr algn="ctr">
                  <a:lnSpc>
                    <a:spcPts val="2660"/>
                  </a:lnSpc>
                </a:pPr>
              </a:p>
            </p:txBody>
          </p:sp>
        </p:grpSp>
        <p:sp>
          <p:nvSpPr>
            <p:cNvPr name="TextBox 11" id="11"/>
            <p:cNvSpPr txBox="true"/>
            <p:nvPr/>
          </p:nvSpPr>
          <p:spPr>
            <a:xfrm rot="0">
              <a:off x="335775" y="301452"/>
              <a:ext cx="16930533" cy="598741"/>
            </a:xfrm>
            <a:prstGeom prst="rect">
              <a:avLst/>
            </a:prstGeom>
          </p:spPr>
          <p:txBody>
            <a:bodyPr anchor="t" rtlCol="false" tIns="0" lIns="0" bIns="0" rIns="0">
              <a:spAutoFit/>
            </a:bodyPr>
            <a:lstStyle/>
            <a:p>
              <a:pPr algn="ctr">
                <a:lnSpc>
                  <a:spcPts val="3797"/>
                </a:lnSpc>
              </a:pPr>
            </a:p>
          </p:txBody>
        </p:sp>
      </p:grpSp>
      <p:sp>
        <p:nvSpPr>
          <p:cNvPr name="Freeform 12" id="12"/>
          <p:cNvSpPr/>
          <p:nvPr/>
        </p:nvSpPr>
        <p:spPr>
          <a:xfrm flipH="false" flipV="false" rot="-766424">
            <a:off x="15264067" y="24629"/>
            <a:ext cx="3598580" cy="4114800"/>
          </a:xfrm>
          <a:custGeom>
            <a:avLst/>
            <a:gdLst/>
            <a:ahLst/>
            <a:cxnLst/>
            <a:rect r="r" b="b" t="t" l="l"/>
            <a:pathLst>
              <a:path h="4114800" w="3598580">
                <a:moveTo>
                  <a:pt x="0" y="0"/>
                </a:moveTo>
                <a:lnTo>
                  <a:pt x="3598580" y="0"/>
                </a:lnTo>
                <a:lnTo>
                  <a:pt x="35985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4436228" y="6743642"/>
            <a:ext cx="8219313" cy="8229600"/>
          </a:xfrm>
          <a:custGeom>
            <a:avLst/>
            <a:gdLst/>
            <a:ahLst/>
            <a:cxnLst/>
            <a:rect r="r" b="b" t="t" l="l"/>
            <a:pathLst>
              <a:path h="8229600" w="8219313">
                <a:moveTo>
                  <a:pt x="0" y="0"/>
                </a:moveTo>
                <a:lnTo>
                  <a:pt x="8219313" y="0"/>
                </a:lnTo>
                <a:lnTo>
                  <a:pt x="8219313" y="8229600"/>
                </a:lnTo>
                <a:lnTo>
                  <a:pt x="0" y="8229600"/>
                </a:lnTo>
                <a:lnTo>
                  <a:pt x="0" y="0"/>
                </a:lnTo>
                <a:close/>
              </a:path>
            </a:pathLst>
          </a:custGeom>
          <a:blipFill>
            <a:blip r:embed="rId11"/>
            <a:stretch>
              <a:fillRect l="0" t="0" r="0" b="0"/>
            </a:stretch>
          </a:blipFill>
        </p:spPr>
      </p:sp>
      <p:sp>
        <p:nvSpPr>
          <p:cNvPr name="TextBox 14" id="14"/>
          <p:cNvSpPr txBox="true"/>
          <p:nvPr/>
        </p:nvSpPr>
        <p:spPr>
          <a:xfrm rot="0">
            <a:off x="4281980" y="942975"/>
            <a:ext cx="9724041" cy="877570"/>
          </a:xfrm>
          <a:prstGeom prst="rect">
            <a:avLst/>
          </a:prstGeom>
        </p:spPr>
        <p:txBody>
          <a:bodyPr anchor="t" rtlCol="false" tIns="0" lIns="0" bIns="0" rIns="0">
            <a:spAutoFit/>
          </a:bodyPr>
          <a:lstStyle/>
          <a:p>
            <a:pPr algn="ctr">
              <a:lnSpc>
                <a:spcPts val="7279"/>
              </a:lnSpc>
              <a:spcBef>
                <a:spcPct val="0"/>
              </a:spcBef>
            </a:pPr>
            <a:r>
              <a:rPr lang="en-US" sz="5199">
                <a:solidFill>
                  <a:srgbClr val="000000"/>
                </a:solidFill>
                <a:latin typeface="Playfair Display Bold"/>
              </a:rPr>
              <a:t>Event Project Plan  </a:t>
            </a:r>
          </a:p>
        </p:txBody>
      </p:sp>
      <p:sp>
        <p:nvSpPr>
          <p:cNvPr name="TextBox 15" id="15"/>
          <p:cNvSpPr txBox="true"/>
          <p:nvPr/>
        </p:nvSpPr>
        <p:spPr>
          <a:xfrm rot="0">
            <a:off x="2860535" y="2543117"/>
            <a:ext cx="13084820" cy="877570"/>
          </a:xfrm>
          <a:prstGeom prst="rect">
            <a:avLst/>
          </a:prstGeom>
        </p:spPr>
        <p:txBody>
          <a:bodyPr anchor="t" rtlCol="false" tIns="0" lIns="0" bIns="0" rIns="0">
            <a:spAutoFit/>
          </a:bodyPr>
          <a:lstStyle/>
          <a:p>
            <a:pPr algn="ctr">
              <a:lnSpc>
                <a:spcPts val="7279"/>
              </a:lnSpc>
              <a:spcBef>
                <a:spcPct val="0"/>
              </a:spcBef>
            </a:pPr>
            <a:r>
              <a:rPr lang="en-US" sz="5199">
                <a:solidFill>
                  <a:srgbClr val="000000"/>
                </a:solidFill>
                <a:latin typeface="Playfair Display Bold"/>
              </a:rPr>
              <a:t>The Fig House located in Los Angeles, CA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8111" r="0" b="-8111"/>
            </a:stretch>
          </a:blipFill>
        </p:spPr>
      </p:sp>
      <p:sp>
        <p:nvSpPr>
          <p:cNvPr name="Freeform 3" id="3"/>
          <p:cNvSpPr/>
          <p:nvPr/>
        </p:nvSpPr>
        <p:spPr>
          <a:xfrm flipH="false" flipV="false" rot="-10800000">
            <a:off x="-975813" y="-1409538"/>
            <a:ext cx="3438735" cy="4057505"/>
          </a:xfrm>
          <a:custGeom>
            <a:avLst/>
            <a:gdLst/>
            <a:ahLst/>
            <a:cxnLst/>
            <a:rect r="r" b="b" t="t" l="l"/>
            <a:pathLst>
              <a:path h="4057505" w="3438735">
                <a:moveTo>
                  <a:pt x="0" y="0"/>
                </a:moveTo>
                <a:lnTo>
                  <a:pt x="3438736" y="0"/>
                </a:lnTo>
                <a:lnTo>
                  <a:pt x="3438736" y="4057505"/>
                </a:lnTo>
                <a:lnTo>
                  <a:pt x="0" y="4057505"/>
                </a:lnTo>
                <a:lnTo>
                  <a:pt x="0" y="0"/>
                </a:lnTo>
                <a:close/>
              </a:path>
            </a:pathLst>
          </a:custGeom>
          <a:blipFill>
            <a:blip r:embed="rId4"/>
            <a:stretch>
              <a:fillRect l="0" t="0" r="0" b="0"/>
            </a:stretch>
          </a:blipFill>
        </p:spPr>
      </p:sp>
      <p:grpSp>
        <p:nvGrpSpPr>
          <p:cNvPr name="Group 4" id="4"/>
          <p:cNvGrpSpPr/>
          <p:nvPr/>
        </p:nvGrpSpPr>
        <p:grpSpPr>
          <a:xfrm rot="0">
            <a:off x="8119915" y="7226556"/>
            <a:ext cx="6365132" cy="1409762"/>
            <a:chOff x="0" y="0"/>
            <a:chExt cx="8486843" cy="1879683"/>
          </a:xfrm>
        </p:grpSpPr>
        <p:grpSp>
          <p:nvGrpSpPr>
            <p:cNvPr name="Group 5" id="5"/>
            <p:cNvGrpSpPr/>
            <p:nvPr/>
          </p:nvGrpSpPr>
          <p:grpSpPr>
            <a:xfrm rot="0">
              <a:off x="0" y="0"/>
              <a:ext cx="8486843" cy="1879683"/>
              <a:chOff x="0" y="0"/>
              <a:chExt cx="2370175" cy="524951"/>
            </a:xfrm>
          </p:grpSpPr>
          <p:sp>
            <p:nvSpPr>
              <p:cNvPr name="Freeform 6" id="6"/>
              <p:cNvSpPr/>
              <p:nvPr/>
            </p:nvSpPr>
            <p:spPr>
              <a:xfrm flipH="false" flipV="false" rot="0">
                <a:off x="0" y="0"/>
                <a:ext cx="2370175" cy="524951"/>
              </a:xfrm>
              <a:custGeom>
                <a:avLst/>
                <a:gdLst/>
                <a:ahLst/>
                <a:cxnLst/>
                <a:rect r="r" b="b" t="t" l="l"/>
                <a:pathLst>
                  <a:path h="524951" w="2370175">
                    <a:moveTo>
                      <a:pt x="2166975" y="0"/>
                    </a:moveTo>
                    <a:cubicBezTo>
                      <a:pt x="2279199" y="0"/>
                      <a:pt x="2370175" y="117514"/>
                      <a:pt x="2370175" y="262475"/>
                    </a:cubicBezTo>
                    <a:cubicBezTo>
                      <a:pt x="2370175" y="407437"/>
                      <a:pt x="2279199" y="524951"/>
                      <a:pt x="2166975" y="524951"/>
                    </a:cubicBezTo>
                    <a:lnTo>
                      <a:pt x="203200" y="524951"/>
                    </a:lnTo>
                    <a:cubicBezTo>
                      <a:pt x="90976" y="524951"/>
                      <a:pt x="0" y="407437"/>
                      <a:pt x="0" y="262475"/>
                    </a:cubicBezTo>
                    <a:cubicBezTo>
                      <a:pt x="0" y="117514"/>
                      <a:pt x="90976" y="0"/>
                      <a:pt x="203200" y="0"/>
                    </a:cubicBezTo>
                    <a:close/>
                  </a:path>
                </a:pathLst>
              </a:custGeom>
              <a:solidFill>
                <a:srgbClr val="B8C29C"/>
              </a:solidFill>
              <a:ln w="38100" cap="sq">
                <a:solidFill>
                  <a:srgbClr val="FAF0E0"/>
                </a:solidFill>
                <a:prstDash val="solid"/>
                <a:miter/>
              </a:ln>
            </p:spPr>
          </p:sp>
          <p:sp>
            <p:nvSpPr>
              <p:cNvPr name="TextBox 7" id="7"/>
              <p:cNvSpPr txBox="true"/>
              <p:nvPr/>
            </p:nvSpPr>
            <p:spPr>
              <a:xfrm>
                <a:off x="0" y="-38100"/>
                <a:ext cx="2370175" cy="563051"/>
              </a:xfrm>
              <a:prstGeom prst="rect">
                <a:avLst/>
              </a:prstGeom>
            </p:spPr>
            <p:txBody>
              <a:bodyPr anchor="ctr" rtlCol="false" tIns="52434" lIns="52434" bIns="52434" rIns="52434"/>
              <a:lstStyle/>
              <a:p>
                <a:pPr algn="ctr">
                  <a:lnSpc>
                    <a:spcPts val="2660"/>
                  </a:lnSpc>
                </a:pPr>
              </a:p>
            </p:txBody>
          </p:sp>
        </p:grpSp>
        <p:sp>
          <p:nvSpPr>
            <p:cNvPr name="TextBox 8" id="8"/>
            <p:cNvSpPr txBox="true"/>
            <p:nvPr/>
          </p:nvSpPr>
          <p:spPr>
            <a:xfrm rot="0">
              <a:off x="160638" y="222446"/>
              <a:ext cx="8099744" cy="449445"/>
            </a:xfrm>
            <a:prstGeom prst="rect">
              <a:avLst/>
            </a:prstGeom>
          </p:spPr>
          <p:txBody>
            <a:bodyPr anchor="t" rtlCol="false" tIns="0" lIns="0" bIns="0" rIns="0">
              <a:spAutoFit/>
            </a:bodyPr>
            <a:lstStyle/>
            <a:p>
              <a:pPr algn="ctr">
                <a:lnSpc>
                  <a:spcPts val="2834"/>
                </a:lnSpc>
              </a:pPr>
            </a:p>
          </p:txBody>
        </p:sp>
      </p:grpSp>
      <p:grpSp>
        <p:nvGrpSpPr>
          <p:cNvPr name="Group 9" id="9"/>
          <p:cNvGrpSpPr/>
          <p:nvPr/>
        </p:nvGrpSpPr>
        <p:grpSpPr>
          <a:xfrm rot="0">
            <a:off x="1274655" y="8299744"/>
            <a:ext cx="6405415" cy="1551959"/>
            <a:chOff x="0" y="0"/>
            <a:chExt cx="8540553" cy="2069279"/>
          </a:xfrm>
        </p:grpSpPr>
        <p:grpSp>
          <p:nvGrpSpPr>
            <p:cNvPr name="Group 10" id="10"/>
            <p:cNvGrpSpPr/>
            <p:nvPr/>
          </p:nvGrpSpPr>
          <p:grpSpPr>
            <a:xfrm rot="0">
              <a:off x="0" y="0"/>
              <a:ext cx="8540553" cy="2069279"/>
              <a:chOff x="0" y="0"/>
              <a:chExt cx="2166635" cy="524951"/>
            </a:xfrm>
          </p:grpSpPr>
          <p:sp>
            <p:nvSpPr>
              <p:cNvPr name="Freeform 11" id="11"/>
              <p:cNvSpPr/>
              <p:nvPr/>
            </p:nvSpPr>
            <p:spPr>
              <a:xfrm flipH="false" flipV="false" rot="0">
                <a:off x="0" y="0"/>
                <a:ext cx="2166635" cy="524951"/>
              </a:xfrm>
              <a:custGeom>
                <a:avLst/>
                <a:gdLst/>
                <a:ahLst/>
                <a:cxnLst/>
                <a:rect r="r" b="b" t="t" l="l"/>
                <a:pathLst>
                  <a:path h="524951" w="2166635">
                    <a:moveTo>
                      <a:pt x="1963435" y="0"/>
                    </a:moveTo>
                    <a:cubicBezTo>
                      <a:pt x="2075659" y="0"/>
                      <a:pt x="2166635" y="117514"/>
                      <a:pt x="2166635" y="262475"/>
                    </a:cubicBezTo>
                    <a:cubicBezTo>
                      <a:pt x="2166635" y="407437"/>
                      <a:pt x="2075659" y="524951"/>
                      <a:pt x="1963435" y="524951"/>
                    </a:cubicBezTo>
                    <a:lnTo>
                      <a:pt x="203200" y="524951"/>
                    </a:lnTo>
                    <a:cubicBezTo>
                      <a:pt x="90976" y="524951"/>
                      <a:pt x="0" y="407437"/>
                      <a:pt x="0" y="262475"/>
                    </a:cubicBezTo>
                    <a:cubicBezTo>
                      <a:pt x="0" y="117514"/>
                      <a:pt x="90976" y="0"/>
                      <a:pt x="203200" y="0"/>
                    </a:cubicBezTo>
                    <a:close/>
                  </a:path>
                </a:pathLst>
              </a:custGeom>
              <a:solidFill>
                <a:srgbClr val="B8C29C"/>
              </a:solidFill>
              <a:ln w="38100" cap="sq">
                <a:solidFill>
                  <a:srgbClr val="FAF0E0"/>
                </a:solidFill>
                <a:prstDash val="solid"/>
                <a:miter/>
              </a:ln>
            </p:spPr>
          </p:sp>
          <p:sp>
            <p:nvSpPr>
              <p:cNvPr name="TextBox 12" id="12"/>
              <p:cNvSpPr txBox="true"/>
              <p:nvPr/>
            </p:nvSpPr>
            <p:spPr>
              <a:xfrm>
                <a:off x="0" y="-38100"/>
                <a:ext cx="2166635" cy="563051"/>
              </a:xfrm>
              <a:prstGeom prst="rect">
                <a:avLst/>
              </a:prstGeom>
            </p:spPr>
            <p:txBody>
              <a:bodyPr anchor="ctr" rtlCol="false" tIns="52434" lIns="52434" bIns="52434" rIns="52434"/>
              <a:lstStyle/>
              <a:p>
                <a:pPr algn="ctr">
                  <a:lnSpc>
                    <a:spcPts val="2659"/>
                  </a:lnSpc>
                </a:pPr>
              </a:p>
            </p:txBody>
          </p:sp>
        </p:grpSp>
        <p:sp>
          <p:nvSpPr>
            <p:cNvPr name="TextBox 13" id="13"/>
            <p:cNvSpPr txBox="true"/>
            <p:nvPr/>
          </p:nvSpPr>
          <p:spPr>
            <a:xfrm rot="0">
              <a:off x="161655" y="248726"/>
              <a:ext cx="8151004" cy="490936"/>
            </a:xfrm>
            <a:prstGeom prst="rect">
              <a:avLst/>
            </a:prstGeom>
          </p:spPr>
          <p:txBody>
            <a:bodyPr anchor="t" rtlCol="false" tIns="0" lIns="0" bIns="0" rIns="0">
              <a:spAutoFit/>
            </a:bodyPr>
            <a:lstStyle/>
            <a:p>
              <a:pPr algn="ctr">
                <a:lnSpc>
                  <a:spcPts val="3119"/>
                </a:lnSpc>
              </a:pPr>
            </a:p>
          </p:txBody>
        </p:sp>
      </p:grpSp>
      <p:sp>
        <p:nvSpPr>
          <p:cNvPr name="Freeform 14" id="14"/>
          <p:cNvSpPr/>
          <p:nvPr/>
        </p:nvSpPr>
        <p:spPr>
          <a:xfrm flipH="false" flipV="false" rot="0">
            <a:off x="515559" y="2374819"/>
            <a:ext cx="7496787" cy="5613536"/>
          </a:xfrm>
          <a:custGeom>
            <a:avLst/>
            <a:gdLst/>
            <a:ahLst/>
            <a:cxnLst/>
            <a:rect r="r" b="b" t="t" l="l"/>
            <a:pathLst>
              <a:path h="5613536" w="7496787">
                <a:moveTo>
                  <a:pt x="0" y="0"/>
                </a:moveTo>
                <a:lnTo>
                  <a:pt x="7496787" y="0"/>
                </a:lnTo>
                <a:lnTo>
                  <a:pt x="7496787" y="5613536"/>
                </a:lnTo>
                <a:lnTo>
                  <a:pt x="0" y="5613536"/>
                </a:lnTo>
                <a:lnTo>
                  <a:pt x="0" y="0"/>
                </a:lnTo>
                <a:close/>
              </a:path>
            </a:pathLst>
          </a:custGeom>
          <a:blipFill>
            <a:blip r:embed="rId5"/>
            <a:stretch>
              <a:fillRect l="0" t="0" r="0" b="0"/>
            </a:stretch>
          </a:blipFill>
          <a:ln w="38100" cap="sq">
            <a:solidFill>
              <a:srgbClr val="B8C29C"/>
            </a:solidFill>
            <a:prstDash val="solid"/>
            <a:miter/>
          </a:ln>
        </p:spPr>
      </p:sp>
      <p:sp>
        <p:nvSpPr>
          <p:cNvPr name="Freeform 15" id="15"/>
          <p:cNvSpPr/>
          <p:nvPr/>
        </p:nvSpPr>
        <p:spPr>
          <a:xfrm flipH="false" flipV="false" rot="0">
            <a:off x="15169636" y="7273110"/>
            <a:ext cx="4179329" cy="4931361"/>
          </a:xfrm>
          <a:custGeom>
            <a:avLst/>
            <a:gdLst/>
            <a:ahLst/>
            <a:cxnLst/>
            <a:rect r="r" b="b" t="t" l="l"/>
            <a:pathLst>
              <a:path h="4931361" w="4179329">
                <a:moveTo>
                  <a:pt x="0" y="0"/>
                </a:moveTo>
                <a:lnTo>
                  <a:pt x="4179328" y="0"/>
                </a:lnTo>
                <a:lnTo>
                  <a:pt x="4179328" y="4931361"/>
                </a:lnTo>
                <a:lnTo>
                  <a:pt x="0" y="4931361"/>
                </a:lnTo>
                <a:lnTo>
                  <a:pt x="0" y="0"/>
                </a:lnTo>
                <a:close/>
              </a:path>
            </a:pathLst>
          </a:custGeom>
          <a:blipFill>
            <a:blip r:embed="rId4"/>
            <a:stretch>
              <a:fillRect l="0" t="0" r="0" b="0"/>
            </a:stretch>
          </a:blipFill>
        </p:spPr>
      </p:sp>
      <p:sp>
        <p:nvSpPr>
          <p:cNvPr name="Freeform 16" id="16"/>
          <p:cNvSpPr/>
          <p:nvPr/>
        </p:nvSpPr>
        <p:spPr>
          <a:xfrm flipH="false" flipV="false" rot="0">
            <a:off x="8363977" y="2374819"/>
            <a:ext cx="9714846" cy="4671061"/>
          </a:xfrm>
          <a:custGeom>
            <a:avLst/>
            <a:gdLst/>
            <a:ahLst/>
            <a:cxnLst/>
            <a:rect r="r" b="b" t="t" l="l"/>
            <a:pathLst>
              <a:path h="4671061" w="9714846">
                <a:moveTo>
                  <a:pt x="0" y="0"/>
                </a:moveTo>
                <a:lnTo>
                  <a:pt x="9714847" y="0"/>
                </a:lnTo>
                <a:lnTo>
                  <a:pt x="9714847" y="4671061"/>
                </a:lnTo>
                <a:lnTo>
                  <a:pt x="0" y="4671061"/>
                </a:lnTo>
                <a:lnTo>
                  <a:pt x="0" y="0"/>
                </a:lnTo>
                <a:close/>
              </a:path>
            </a:pathLst>
          </a:custGeom>
          <a:blipFill>
            <a:blip r:embed="rId6"/>
            <a:stretch>
              <a:fillRect l="-2157" t="0" r="-2157" b="0"/>
            </a:stretch>
          </a:blipFill>
          <a:ln w="38100" cap="sq">
            <a:solidFill>
              <a:srgbClr val="B8C29C"/>
            </a:solidFill>
            <a:prstDash val="solid"/>
            <a:miter/>
          </a:ln>
        </p:spPr>
      </p:sp>
      <p:sp>
        <p:nvSpPr>
          <p:cNvPr name="TextBox 17" id="17"/>
          <p:cNvSpPr txBox="true"/>
          <p:nvPr/>
        </p:nvSpPr>
        <p:spPr>
          <a:xfrm rot="0">
            <a:off x="5670872" y="495390"/>
            <a:ext cx="6946255" cy="1053585"/>
          </a:xfrm>
          <a:prstGeom prst="rect">
            <a:avLst/>
          </a:prstGeom>
        </p:spPr>
        <p:txBody>
          <a:bodyPr anchor="t" rtlCol="false" tIns="0" lIns="0" bIns="0" rIns="0">
            <a:spAutoFit/>
          </a:bodyPr>
          <a:lstStyle/>
          <a:p>
            <a:pPr algn="ctr">
              <a:lnSpc>
                <a:spcPts val="8603"/>
              </a:lnSpc>
              <a:spcBef>
                <a:spcPct val="0"/>
              </a:spcBef>
            </a:pPr>
            <a:r>
              <a:rPr lang="en-US" sz="6145">
                <a:solidFill>
                  <a:srgbClr val="000000"/>
                </a:solidFill>
                <a:latin typeface="Playfair Display Bold"/>
              </a:rPr>
              <a:t>Schedule of Events </a:t>
            </a:r>
          </a:p>
        </p:txBody>
      </p:sp>
      <p:sp>
        <p:nvSpPr>
          <p:cNvPr name="TextBox 18" id="18"/>
          <p:cNvSpPr txBox="true"/>
          <p:nvPr/>
        </p:nvSpPr>
        <p:spPr>
          <a:xfrm rot="0">
            <a:off x="1964846" y="8336456"/>
            <a:ext cx="5025033" cy="1402334"/>
          </a:xfrm>
          <a:prstGeom prst="rect">
            <a:avLst/>
          </a:prstGeom>
        </p:spPr>
        <p:txBody>
          <a:bodyPr anchor="t" rtlCol="false" tIns="0" lIns="0" bIns="0" rIns="0">
            <a:spAutoFit/>
          </a:bodyPr>
          <a:lstStyle/>
          <a:p>
            <a:pPr algn="ctr">
              <a:lnSpc>
                <a:spcPts val="5656"/>
              </a:lnSpc>
            </a:pPr>
            <a:r>
              <a:rPr lang="en-US" sz="4040">
                <a:solidFill>
                  <a:srgbClr val="000000"/>
                </a:solidFill>
                <a:latin typeface="Canva Sans Bold"/>
              </a:rPr>
              <a:t>Day 1: 11am-7:30pm</a:t>
            </a:r>
          </a:p>
          <a:p>
            <a:pPr algn="ctr">
              <a:lnSpc>
                <a:spcPts val="5656"/>
              </a:lnSpc>
              <a:spcBef>
                <a:spcPct val="0"/>
              </a:spcBef>
            </a:pPr>
            <a:r>
              <a:rPr lang="en-US" sz="4040">
                <a:solidFill>
                  <a:srgbClr val="000000"/>
                </a:solidFill>
                <a:latin typeface="Canva Sans Bold"/>
              </a:rPr>
              <a:t>“The Garden”   </a:t>
            </a:r>
          </a:p>
        </p:txBody>
      </p:sp>
      <p:sp>
        <p:nvSpPr>
          <p:cNvPr name="TextBox 19" id="19"/>
          <p:cNvSpPr txBox="true"/>
          <p:nvPr/>
        </p:nvSpPr>
        <p:spPr>
          <a:xfrm rot="0">
            <a:off x="9144000" y="7196910"/>
            <a:ext cx="4316962" cy="1392854"/>
          </a:xfrm>
          <a:prstGeom prst="rect">
            <a:avLst/>
          </a:prstGeom>
        </p:spPr>
        <p:txBody>
          <a:bodyPr anchor="t" rtlCol="false" tIns="0" lIns="0" bIns="0" rIns="0">
            <a:spAutoFit/>
          </a:bodyPr>
          <a:lstStyle/>
          <a:p>
            <a:pPr algn="ctr">
              <a:lnSpc>
                <a:spcPts val="5662"/>
              </a:lnSpc>
            </a:pPr>
            <a:r>
              <a:rPr lang="en-US" sz="4044">
                <a:solidFill>
                  <a:srgbClr val="000000"/>
                </a:solidFill>
                <a:latin typeface="Canva Sans Bold"/>
              </a:rPr>
              <a:t>Day 2: 11am-5pm</a:t>
            </a:r>
          </a:p>
          <a:p>
            <a:pPr algn="ctr">
              <a:lnSpc>
                <a:spcPts val="5662"/>
              </a:lnSpc>
              <a:spcBef>
                <a:spcPct val="0"/>
              </a:spcBef>
            </a:pPr>
            <a:r>
              <a:rPr lang="en-US" sz="4044">
                <a:solidFill>
                  <a:srgbClr val="000000"/>
                </a:solidFill>
                <a:latin typeface="Canva Sans Bold"/>
              </a:rPr>
              <a:t>“The Grand Hall”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sp>
        <p:nvSpPr>
          <p:cNvPr name="Freeform 3" id="3"/>
          <p:cNvSpPr/>
          <p:nvPr/>
        </p:nvSpPr>
        <p:spPr>
          <a:xfrm flipH="false" flipV="false" rot="0">
            <a:off x="462772" y="1847436"/>
            <a:ext cx="5622620" cy="5622620"/>
          </a:xfrm>
          <a:custGeom>
            <a:avLst/>
            <a:gdLst/>
            <a:ahLst/>
            <a:cxnLst/>
            <a:rect r="r" b="b" t="t" l="l"/>
            <a:pathLst>
              <a:path h="5622620" w="5622620">
                <a:moveTo>
                  <a:pt x="0" y="0"/>
                </a:moveTo>
                <a:lnTo>
                  <a:pt x="5622619" y="0"/>
                </a:lnTo>
                <a:lnTo>
                  <a:pt x="5622619" y="5622619"/>
                </a:lnTo>
                <a:lnTo>
                  <a:pt x="0" y="5622619"/>
                </a:lnTo>
                <a:lnTo>
                  <a:pt x="0" y="0"/>
                </a:lnTo>
                <a:close/>
              </a:path>
            </a:pathLst>
          </a:custGeom>
          <a:blipFill>
            <a:blip r:embed="rId3"/>
            <a:stretch>
              <a:fillRect l="0" t="0" r="0" b="0"/>
            </a:stretch>
          </a:blipFill>
        </p:spPr>
      </p:sp>
      <p:sp>
        <p:nvSpPr>
          <p:cNvPr name="Freeform 4" id="4"/>
          <p:cNvSpPr/>
          <p:nvPr/>
        </p:nvSpPr>
        <p:spPr>
          <a:xfrm flipH="false" flipV="false" rot="0">
            <a:off x="12018380" y="1847436"/>
            <a:ext cx="5622620" cy="5622620"/>
          </a:xfrm>
          <a:custGeom>
            <a:avLst/>
            <a:gdLst/>
            <a:ahLst/>
            <a:cxnLst/>
            <a:rect r="r" b="b" t="t" l="l"/>
            <a:pathLst>
              <a:path h="5622620" w="5622620">
                <a:moveTo>
                  <a:pt x="0" y="0"/>
                </a:moveTo>
                <a:lnTo>
                  <a:pt x="5622619" y="0"/>
                </a:lnTo>
                <a:lnTo>
                  <a:pt x="5622619" y="5622619"/>
                </a:lnTo>
                <a:lnTo>
                  <a:pt x="0" y="5622619"/>
                </a:lnTo>
                <a:lnTo>
                  <a:pt x="0" y="0"/>
                </a:lnTo>
                <a:close/>
              </a:path>
            </a:pathLst>
          </a:custGeom>
          <a:blipFill>
            <a:blip r:embed="rId4"/>
            <a:stretch>
              <a:fillRect l="0" t="0" r="0" b="0"/>
            </a:stretch>
          </a:blipFill>
        </p:spPr>
      </p:sp>
      <p:sp>
        <p:nvSpPr>
          <p:cNvPr name="Freeform 5" id="5"/>
          <p:cNvSpPr/>
          <p:nvPr/>
        </p:nvSpPr>
        <p:spPr>
          <a:xfrm flipH="false" flipV="false" rot="0">
            <a:off x="6806261" y="1847436"/>
            <a:ext cx="4491249" cy="7984443"/>
          </a:xfrm>
          <a:custGeom>
            <a:avLst/>
            <a:gdLst/>
            <a:ahLst/>
            <a:cxnLst/>
            <a:rect r="r" b="b" t="t" l="l"/>
            <a:pathLst>
              <a:path h="7984443" w="4491249">
                <a:moveTo>
                  <a:pt x="0" y="0"/>
                </a:moveTo>
                <a:lnTo>
                  <a:pt x="4491249" y="0"/>
                </a:lnTo>
                <a:lnTo>
                  <a:pt x="4491249" y="7984443"/>
                </a:lnTo>
                <a:lnTo>
                  <a:pt x="0" y="7984443"/>
                </a:lnTo>
                <a:lnTo>
                  <a:pt x="0" y="0"/>
                </a:lnTo>
                <a:close/>
              </a:path>
            </a:pathLst>
          </a:custGeom>
          <a:blipFill>
            <a:blip r:embed="rId5"/>
            <a:stretch>
              <a:fillRect l="0" t="0" r="0" b="0"/>
            </a:stretch>
          </a:blipFill>
        </p:spPr>
      </p:sp>
      <p:grpSp>
        <p:nvGrpSpPr>
          <p:cNvPr name="Group 6" id="6"/>
          <p:cNvGrpSpPr/>
          <p:nvPr/>
        </p:nvGrpSpPr>
        <p:grpSpPr>
          <a:xfrm rot="0">
            <a:off x="311361" y="7826964"/>
            <a:ext cx="5943600" cy="1943100"/>
            <a:chOff x="0" y="0"/>
            <a:chExt cx="1565393" cy="511763"/>
          </a:xfrm>
        </p:grpSpPr>
        <p:sp>
          <p:nvSpPr>
            <p:cNvPr name="Freeform 7" id="7"/>
            <p:cNvSpPr/>
            <p:nvPr/>
          </p:nvSpPr>
          <p:spPr>
            <a:xfrm flipH="false" flipV="false" rot="0">
              <a:off x="0" y="0"/>
              <a:ext cx="1565393" cy="511763"/>
            </a:xfrm>
            <a:custGeom>
              <a:avLst/>
              <a:gdLst/>
              <a:ahLst/>
              <a:cxnLst/>
              <a:rect r="r" b="b" t="t" l="l"/>
              <a:pathLst>
                <a:path h="511763" w="1565393">
                  <a:moveTo>
                    <a:pt x="66431" y="0"/>
                  </a:moveTo>
                  <a:lnTo>
                    <a:pt x="1498962" y="0"/>
                  </a:lnTo>
                  <a:cubicBezTo>
                    <a:pt x="1535651" y="0"/>
                    <a:pt x="1565393" y="29742"/>
                    <a:pt x="1565393" y="66431"/>
                  </a:cubicBezTo>
                  <a:lnTo>
                    <a:pt x="1565393" y="445332"/>
                  </a:lnTo>
                  <a:cubicBezTo>
                    <a:pt x="1565393" y="462951"/>
                    <a:pt x="1558394" y="479848"/>
                    <a:pt x="1545935" y="492306"/>
                  </a:cubicBezTo>
                  <a:cubicBezTo>
                    <a:pt x="1533477" y="504764"/>
                    <a:pt x="1516580" y="511763"/>
                    <a:pt x="1498962" y="511763"/>
                  </a:cubicBezTo>
                  <a:lnTo>
                    <a:pt x="66431" y="511763"/>
                  </a:lnTo>
                  <a:cubicBezTo>
                    <a:pt x="29742" y="511763"/>
                    <a:pt x="0" y="482021"/>
                    <a:pt x="0" y="445332"/>
                  </a:cubicBezTo>
                  <a:lnTo>
                    <a:pt x="0" y="66431"/>
                  </a:lnTo>
                  <a:cubicBezTo>
                    <a:pt x="0" y="48812"/>
                    <a:pt x="6999" y="31915"/>
                    <a:pt x="19457" y="19457"/>
                  </a:cubicBezTo>
                  <a:cubicBezTo>
                    <a:pt x="31915" y="6999"/>
                    <a:pt x="48812" y="0"/>
                    <a:pt x="66431" y="0"/>
                  </a:cubicBezTo>
                  <a:close/>
                </a:path>
              </a:pathLst>
            </a:custGeom>
            <a:solidFill>
              <a:srgbClr val="B8C29C"/>
            </a:solidFill>
            <a:ln w="38100" cap="rnd">
              <a:solidFill>
                <a:srgbClr val="FAF0E0"/>
              </a:solidFill>
              <a:prstDash val="solid"/>
              <a:round/>
            </a:ln>
          </p:spPr>
        </p:sp>
        <p:sp>
          <p:nvSpPr>
            <p:cNvPr name="TextBox 8" id="8"/>
            <p:cNvSpPr txBox="true"/>
            <p:nvPr/>
          </p:nvSpPr>
          <p:spPr>
            <a:xfrm>
              <a:off x="0" y="-38100"/>
              <a:ext cx="1565393" cy="54986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4137050" y="404177"/>
            <a:ext cx="10013900"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Target Market &amp; Marketing Plan</a:t>
            </a:r>
          </a:p>
        </p:txBody>
      </p:sp>
      <p:sp>
        <p:nvSpPr>
          <p:cNvPr name="TextBox 10" id="10"/>
          <p:cNvSpPr txBox="true"/>
          <p:nvPr/>
        </p:nvSpPr>
        <p:spPr>
          <a:xfrm rot="0">
            <a:off x="377987" y="8043500"/>
            <a:ext cx="5792189" cy="1462405"/>
          </a:xfrm>
          <a:prstGeom prst="rect">
            <a:avLst/>
          </a:prstGeom>
        </p:spPr>
        <p:txBody>
          <a:bodyPr anchor="t" rtlCol="false" tIns="0" lIns="0" bIns="0" rIns="0">
            <a:spAutoFit/>
          </a:bodyPr>
          <a:lstStyle/>
          <a:p>
            <a:pPr algn="ctr">
              <a:lnSpc>
                <a:spcPts val="3920"/>
              </a:lnSpc>
            </a:pPr>
            <a:r>
              <a:rPr lang="en-US" sz="2800">
                <a:solidFill>
                  <a:srgbClr val="000000"/>
                </a:solidFill>
                <a:latin typeface="Playfair Display"/>
              </a:rPr>
              <a:t>Reach our target market on social media platforms and promotional emails.</a:t>
            </a:r>
          </a:p>
        </p:txBody>
      </p:sp>
      <p:grpSp>
        <p:nvGrpSpPr>
          <p:cNvPr name="Group 11" id="11"/>
          <p:cNvGrpSpPr/>
          <p:nvPr/>
        </p:nvGrpSpPr>
        <p:grpSpPr>
          <a:xfrm rot="0">
            <a:off x="11857890" y="7633063"/>
            <a:ext cx="5943600" cy="2330904"/>
            <a:chOff x="0" y="0"/>
            <a:chExt cx="1565393" cy="613901"/>
          </a:xfrm>
        </p:grpSpPr>
        <p:sp>
          <p:nvSpPr>
            <p:cNvPr name="Freeform 12" id="12"/>
            <p:cNvSpPr/>
            <p:nvPr/>
          </p:nvSpPr>
          <p:spPr>
            <a:xfrm flipH="false" flipV="false" rot="0">
              <a:off x="0" y="0"/>
              <a:ext cx="1565393" cy="613901"/>
            </a:xfrm>
            <a:custGeom>
              <a:avLst/>
              <a:gdLst/>
              <a:ahLst/>
              <a:cxnLst/>
              <a:rect r="r" b="b" t="t" l="l"/>
              <a:pathLst>
                <a:path h="613901" w="1565393">
                  <a:moveTo>
                    <a:pt x="66431" y="0"/>
                  </a:moveTo>
                  <a:lnTo>
                    <a:pt x="1498962" y="0"/>
                  </a:lnTo>
                  <a:cubicBezTo>
                    <a:pt x="1535651" y="0"/>
                    <a:pt x="1565393" y="29742"/>
                    <a:pt x="1565393" y="66431"/>
                  </a:cubicBezTo>
                  <a:lnTo>
                    <a:pt x="1565393" y="547470"/>
                  </a:lnTo>
                  <a:cubicBezTo>
                    <a:pt x="1565393" y="565088"/>
                    <a:pt x="1558394" y="581985"/>
                    <a:pt x="1545935" y="594443"/>
                  </a:cubicBezTo>
                  <a:cubicBezTo>
                    <a:pt x="1533477" y="606902"/>
                    <a:pt x="1516580" y="613901"/>
                    <a:pt x="1498962" y="613901"/>
                  </a:cubicBezTo>
                  <a:lnTo>
                    <a:pt x="66431" y="613901"/>
                  </a:lnTo>
                  <a:cubicBezTo>
                    <a:pt x="29742" y="613901"/>
                    <a:pt x="0" y="584158"/>
                    <a:pt x="0" y="547470"/>
                  </a:cubicBezTo>
                  <a:lnTo>
                    <a:pt x="0" y="66431"/>
                  </a:lnTo>
                  <a:cubicBezTo>
                    <a:pt x="0" y="48812"/>
                    <a:pt x="6999" y="31915"/>
                    <a:pt x="19457" y="19457"/>
                  </a:cubicBezTo>
                  <a:cubicBezTo>
                    <a:pt x="31915" y="6999"/>
                    <a:pt x="48812" y="0"/>
                    <a:pt x="66431" y="0"/>
                  </a:cubicBezTo>
                  <a:close/>
                </a:path>
              </a:pathLst>
            </a:custGeom>
            <a:solidFill>
              <a:srgbClr val="B8C29C"/>
            </a:solidFill>
            <a:ln w="38100" cap="rnd">
              <a:solidFill>
                <a:srgbClr val="FAF0E0"/>
              </a:solidFill>
              <a:prstDash val="solid"/>
              <a:round/>
            </a:ln>
          </p:spPr>
        </p:sp>
        <p:sp>
          <p:nvSpPr>
            <p:cNvPr name="TextBox 13" id="13"/>
            <p:cNvSpPr txBox="true"/>
            <p:nvPr/>
          </p:nvSpPr>
          <p:spPr>
            <a:xfrm>
              <a:off x="0" y="-38100"/>
              <a:ext cx="1565393" cy="652001"/>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11933595" y="7795850"/>
            <a:ext cx="5792189" cy="1957705"/>
          </a:xfrm>
          <a:prstGeom prst="rect">
            <a:avLst/>
          </a:prstGeom>
        </p:spPr>
        <p:txBody>
          <a:bodyPr anchor="t" rtlCol="false" tIns="0" lIns="0" bIns="0" rIns="0">
            <a:spAutoFit/>
          </a:bodyPr>
          <a:lstStyle/>
          <a:p>
            <a:pPr algn="ctr">
              <a:lnSpc>
                <a:spcPts val="3920"/>
              </a:lnSpc>
            </a:pPr>
            <a:r>
              <a:rPr lang="en-US" sz="2800">
                <a:solidFill>
                  <a:srgbClr val="000000"/>
                </a:solidFill>
                <a:latin typeface="Playfair Display"/>
              </a:rPr>
              <a:t>Our target market are florists &amp;  women aged 25-60 years old . </a:t>
            </a:r>
          </a:p>
          <a:p>
            <a:pPr algn="ctr">
              <a:lnSpc>
                <a:spcPts val="3920"/>
              </a:lnSpc>
            </a:pPr>
            <a:r>
              <a:rPr lang="en-US" sz="2800">
                <a:solidFill>
                  <a:srgbClr val="000000"/>
                </a:solidFill>
                <a:latin typeface="Playfair Display"/>
              </a:rPr>
              <a:t>80% of flower sales come from women.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11" r="0" b="-8111"/>
            </a:stretch>
          </a:blipFill>
        </p:spPr>
      </p:sp>
      <p:grpSp>
        <p:nvGrpSpPr>
          <p:cNvPr name="Group 3" id="3"/>
          <p:cNvGrpSpPr/>
          <p:nvPr/>
        </p:nvGrpSpPr>
        <p:grpSpPr>
          <a:xfrm rot="0">
            <a:off x="348414" y="2141510"/>
            <a:ext cx="5847860" cy="7940309"/>
            <a:chOff x="0" y="0"/>
            <a:chExt cx="1540177" cy="2091275"/>
          </a:xfrm>
        </p:grpSpPr>
        <p:sp>
          <p:nvSpPr>
            <p:cNvPr name="Freeform 4" id="4"/>
            <p:cNvSpPr/>
            <p:nvPr/>
          </p:nvSpPr>
          <p:spPr>
            <a:xfrm flipH="false" flipV="false" rot="0">
              <a:off x="0" y="0"/>
              <a:ext cx="1540177" cy="2091275"/>
            </a:xfrm>
            <a:custGeom>
              <a:avLst/>
              <a:gdLst/>
              <a:ahLst/>
              <a:cxnLst/>
              <a:rect r="r" b="b" t="t" l="l"/>
              <a:pathLst>
                <a:path h="2091275" w="1540177">
                  <a:moveTo>
                    <a:pt x="67518" y="0"/>
                  </a:moveTo>
                  <a:lnTo>
                    <a:pt x="1472659" y="0"/>
                  </a:lnTo>
                  <a:cubicBezTo>
                    <a:pt x="1509948" y="0"/>
                    <a:pt x="1540177" y="30229"/>
                    <a:pt x="1540177" y="67518"/>
                  </a:cubicBezTo>
                  <a:lnTo>
                    <a:pt x="1540177" y="2023757"/>
                  </a:lnTo>
                  <a:cubicBezTo>
                    <a:pt x="1540177" y="2061046"/>
                    <a:pt x="1509948" y="2091275"/>
                    <a:pt x="1472659" y="2091275"/>
                  </a:cubicBezTo>
                  <a:lnTo>
                    <a:pt x="67518" y="2091275"/>
                  </a:lnTo>
                  <a:cubicBezTo>
                    <a:pt x="49611" y="2091275"/>
                    <a:pt x="32438" y="2084161"/>
                    <a:pt x="19776" y="2071499"/>
                  </a:cubicBezTo>
                  <a:cubicBezTo>
                    <a:pt x="7114" y="2058837"/>
                    <a:pt x="0" y="2041664"/>
                    <a:pt x="0" y="2023757"/>
                  </a:cubicBezTo>
                  <a:lnTo>
                    <a:pt x="0" y="67518"/>
                  </a:lnTo>
                  <a:cubicBezTo>
                    <a:pt x="0" y="30229"/>
                    <a:pt x="30229" y="0"/>
                    <a:pt x="67518" y="0"/>
                  </a:cubicBezTo>
                  <a:close/>
                </a:path>
              </a:pathLst>
            </a:custGeom>
            <a:solidFill>
              <a:srgbClr val="B8C29C"/>
            </a:solidFill>
            <a:ln w="38100" cap="rnd">
              <a:solidFill>
                <a:srgbClr val="FAF0E0"/>
              </a:solidFill>
              <a:prstDash val="solid"/>
              <a:round/>
            </a:ln>
          </p:spPr>
        </p:sp>
        <p:sp>
          <p:nvSpPr>
            <p:cNvPr name="TextBox 5" id="5"/>
            <p:cNvSpPr txBox="true"/>
            <p:nvPr/>
          </p:nvSpPr>
          <p:spPr>
            <a:xfrm>
              <a:off x="0" y="-38100"/>
              <a:ext cx="1540177" cy="212937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6544973" y="2136624"/>
            <a:ext cx="5730942" cy="7940309"/>
            <a:chOff x="0" y="0"/>
            <a:chExt cx="1509384" cy="2091275"/>
          </a:xfrm>
        </p:grpSpPr>
        <p:sp>
          <p:nvSpPr>
            <p:cNvPr name="Freeform 7" id="7"/>
            <p:cNvSpPr/>
            <p:nvPr/>
          </p:nvSpPr>
          <p:spPr>
            <a:xfrm flipH="false" flipV="false" rot="0">
              <a:off x="0" y="0"/>
              <a:ext cx="1509384" cy="2091275"/>
            </a:xfrm>
            <a:custGeom>
              <a:avLst/>
              <a:gdLst/>
              <a:ahLst/>
              <a:cxnLst/>
              <a:rect r="r" b="b" t="t" l="l"/>
              <a:pathLst>
                <a:path h="2091275" w="1509384">
                  <a:moveTo>
                    <a:pt x="68896" y="0"/>
                  </a:moveTo>
                  <a:lnTo>
                    <a:pt x="1440488" y="0"/>
                  </a:lnTo>
                  <a:cubicBezTo>
                    <a:pt x="1478538" y="0"/>
                    <a:pt x="1509384" y="30846"/>
                    <a:pt x="1509384" y="68896"/>
                  </a:cubicBezTo>
                  <a:lnTo>
                    <a:pt x="1509384" y="2022379"/>
                  </a:lnTo>
                  <a:cubicBezTo>
                    <a:pt x="1509384" y="2060429"/>
                    <a:pt x="1478538" y="2091275"/>
                    <a:pt x="1440488" y="2091275"/>
                  </a:cubicBezTo>
                  <a:lnTo>
                    <a:pt x="68896" y="2091275"/>
                  </a:lnTo>
                  <a:cubicBezTo>
                    <a:pt x="30846" y="2091275"/>
                    <a:pt x="0" y="2060429"/>
                    <a:pt x="0" y="2022379"/>
                  </a:cubicBezTo>
                  <a:lnTo>
                    <a:pt x="0" y="68896"/>
                  </a:lnTo>
                  <a:cubicBezTo>
                    <a:pt x="0" y="30846"/>
                    <a:pt x="30846" y="0"/>
                    <a:pt x="68896" y="0"/>
                  </a:cubicBezTo>
                  <a:close/>
                </a:path>
              </a:pathLst>
            </a:custGeom>
            <a:solidFill>
              <a:srgbClr val="B8C29C"/>
            </a:solidFill>
            <a:ln w="38100" cap="rnd">
              <a:solidFill>
                <a:srgbClr val="FAF0E0"/>
              </a:solidFill>
              <a:prstDash val="solid"/>
              <a:round/>
            </a:ln>
          </p:spPr>
        </p:sp>
        <p:sp>
          <p:nvSpPr>
            <p:cNvPr name="TextBox 8" id="8"/>
            <p:cNvSpPr txBox="true"/>
            <p:nvPr/>
          </p:nvSpPr>
          <p:spPr>
            <a:xfrm>
              <a:off x="0" y="-38100"/>
              <a:ext cx="1509384" cy="2129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6544973" y="2099041"/>
            <a:ext cx="5515815" cy="7797165"/>
          </a:xfrm>
          <a:prstGeom prst="rect">
            <a:avLst/>
          </a:prstGeom>
        </p:spPr>
        <p:txBody>
          <a:bodyPr anchor="t" rtlCol="false" tIns="0" lIns="0" bIns="0" rIns="0">
            <a:spAutoFit/>
          </a:bodyPr>
          <a:lstStyle/>
          <a:p>
            <a:pPr algn="ctr">
              <a:lnSpc>
                <a:spcPts val="5179"/>
              </a:lnSpc>
            </a:pPr>
            <a:r>
              <a:rPr lang="en-US" sz="3699">
                <a:solidFill>
                  <a:srgbClr val="000000"/>
                </a:solidFill>
                <a:latin typeface="Playfair Display"/>
              </a:rPr>
              <a:t>$10,000 </a:t>
            </a:r>
          </a:p>
          <a:p>
            <a:pPr algn="ctr" marL="518165" indent="-259082" lvl="1">
              <a:lnSpc>
                <a:spcPts val="3360"/>
              </a:lnSpc>
              <a:buFont typeface="Arial"/>
              <a:buChar char="•"/>
            </a:pPr>
            <a:r>
              <a:rPr lang="en-US" sz="2400">
                <a:solidFill>
                  <a:srgbClr val="000000"/>
                </a:solidFill>
                <a:latin typeface="Playfair Display"/>
              </a:rPr>
              <a:t>All benefits of Daffodil and also include the following: </a:t>
            </a:r>
          </a:p>
          <a:p>
            <a:pPr algn="ctr" marL="518165" indent="-259082" lvl="1">
              <a:lnSpc>
                <a:spcPts val="3360"/>
              </a:lnSpc>
              <a:buFont typeface="Arial"/>
              <a:buChar char="•"/>
            </a:pPr>
            <a:r>
              <a:rPr lang="en-US" sz="2400">
                <a:solidFill>
                  <a:srgbClr val="000000"/>
                </a:solidFill>
                <a:latin typeface="Playfair Display"/>
              </a:rPr>
              <a:t>Logo Placement: Enhanced logo visibility on the event website and promotional materials. Exclusive Content: Option to provide branded content or information in event attendee packets. </a:t>
            </a:r>
          </a:p>
          <a:p>
            <a:pPr algn="ctr" marL="518165" indent="-259082" lvl="1">
              <a:lnSpc>
                <a:spcPts val="3360"/>
              </a:lnSpc>
              <a:buFont typeface="Arial"/>
              <a:buChar char="•"/>
            </a:pPr>
            <a:r>
              <a:rPr lang="en-US" sz="2400">
                <a:solidFill>
                  <a:srgbClr val="000000"/>
                </a:solidFill>
                <a:latin typeface="Playfair Display"/>
              </a:rPr>
              <a:t>Speaking Opportunity: Opportunity to deliver a brief presentation or participate in a panel discussion. </a:t>
            </a:r>
          </a:p>
          <a:p>
            <a:pPr algn="ctr" marL="518165" indent="-259082" lvl="1">
              <a:lnSpc>
                <a:spcPts val="3360"/>
              </a:lnSpc>
              <a:buFont typeface="Arial"/>
              <a:buChar char="•"/>
            </a:pPr>
            <a:r>
              <a:rPr lang="en-US" sz="2400">
                <a:solidFill>
                  <a:srgbClr val="000000"/>
                </a:solidFill>
                <a:latin typeface="Playfair Display"/>
              </a:rPr>
              <a:t>Tickets: 10 complimentary event tickets for company representatives. </a:t>
            </a:r>
          </a:p>
          <a:p>
            <a:pPr algn="ctr" marL="518165" indent="-259082" lvl="1">
              <a:lnSpc>
                <a:spcPts val="3360"/>
              </a:lnSpc>
              <a:buFont typeface="Arial"/>
              <a:buChar char="•"/>
            </a:pPr>
            <a:r>
              <a:rPr lang="en-US" sz="2400">
                <a:solidFill>
                  <a:srgbClr val="000000"/>
                </a:solidFill>
                <a:latin typeface="Playfair Display"/>
              </a:rPr>
              <a:t>VIP Treatment: Exclusive access to the VIP lounge and designated seating area. </a:t>
            </a:r>
          </a:p>
          <a:p>
            <a:pPr algn="ctr">
              <a:lnSpc>
                <a:spcPts val="3640"/>
              </a:lnSpc>
            </a:pPr>
          </a:p>
        </p:txBody>
      </p:sp>
      <p:grpSp>
        <p:nvGrpSpPr>
          <p:cNvPr name="Group 10" id="10"/>
          <p:cNvGrpSpPr/>
          <p:nvPr/>
        </p:nvGrpSpPr>
        <p:grpSpPr>
          <a:xfrm rot="0">
            <a:off x="12597230" y="2156191"/>
            <a:ext cx="5498843" cy="7940309"/>
            <a:chOff x="0" y="0"/>
            <a:chExt cx="1448255" cy="2091275"/>
          </a:xfrm>
        </p:grpSpPr>
        <p:sp>
          <p:nvSpPr>
            <p:cNvPr name="Freeform 11" id="11"/>
            <p:cNvSpPr/>
            <p:nvPr/>
          </p:nvSpPr>
          <p:spPr>
            <a:xfrm flipH="false" flipV="false" rot="0">
              <a:off x="0" y="0"/>
              <a:ext cx="1448255" cy="2091275"/>
            </a:xfrm>
            <a:custGeom>
              <a:avLst/>
              <a:gdLst/>
              <a:ahLst/>
              <a:cxnLst/>
              <a:rect r="r" b="b" t="t" l="l"/>
              <a:pathLst>
                <a:path h="2091275" w="1448255">
                  <a:moveTo>
                    <a:pt x="71804" y="0"/>
                  </a:moveTo>
                  <a:lnTo>
                    <a:pt x="1376451" y="0"/>
                  </a:lnTo>
                  <a:cubicBezTo>
                    <a:pt x="1395495" y="0"/>
                    <a:pt x="1413758" y="7565"/>
                    <a:pt x="1427224" y="21031"/>
                  </a:cubicBezTo>
                  <a:cubicBezTo>
                    <a:pt x="1440690" y="34497"/>
                    <a:pt x="1448255" y="52760"/>
                    <a:pt x="1448255" y="71804"/>
                  </a:cubicBezTo>
                  <a:lnTo>
                    <a:pt x="1448255" y="2019471"/>
                  </a:lnTo>
                  <a:cubicBezTo>
                    <a:pt x="1448255" y="2059127"/>
                    <a:pt x="1416107" y="2091275"/>
                    <a:pt x="1376451" y="2091275"/>
                  </a:cubicBezTo>
                  <a:lnTo>
                    <a:pt x="71804" y="2091275"/>
                  </a:lnTo>
                  <a:cubicBezTo>
                    <a:pt x="52760" y="2091275"/>
                    <a:pt x="34497" y="2083710"/>
                    <a:pt x="21031" y="2070244"/>
                  </a:cubicBezTo>
                  <a:cubicBezTo>
                    <a:pt x="7565" y="2056778"/>
                    <a:pt x="0" y="2038515"/>
                    <a:pt x="0" y="2019471"/>
                  </a:cubicBezTo>
                  <a:lnTo>
                    <a:pt x="0" y="71804"/>
                  </a:lnTo>
                  <a:cubicBezTo>
                    <a:pt x="0" y="32148"/>
                    <a:pt x="32148" y="0"/>
                    <a:pt x="71804" y="0"/>
                  </a:cubicBezTo>
                  <a:close/>
                </a:path>
              </a:pathLst>
            </a:custGeom>
            <a:solidFill>
              <a:srgbClr val="B8C29C"/>
            </a:solidFill>
            <a:ln w="38100" cap="rnd">
              <a:solidFill>
                <a:srgbClr val="FAF0E0"/>
              </a:solidFill>
              <a:prstDash val="solid"/>
              <a:round/>
            </a:ln>
          </p:spPr>
        </p:sp>
        <p:sp>
          <p:nvSpPr>
            <p:cNvPr name="TextBox 12" id="12"/>
            <p:cNvSpPr txBox="true"/>
            <p:nvPr/>
          </p:nvSpPr>
          <p:spPr>
            <a:xfrm>
              <a:off x="0" y="-38100"/>
              <a:ext cx="1448255" cy="2129375"/>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0755932" y="1120399"/>
            <a:ext cx="1057206" cy="1754699"/>
          </a:xfrm>
          <a:custGeom>
            <a:avLst/>
            <a:gdLst/>
            <a:ahLst/>
            <a:cxnLst/>
            <a:rect r="r" b="b" t="t" l="l"/>
            <a:pathLst>
              <a:path h="1754699" w="1057206">
                <a:moveTo>
                  <a:pt x="0" y="0"/>
                </a:moveTo>
                <a:lnTo>
                  <a:pt x="1057206" y="0"/>
                </a:lnTo>
                <a:lnTo>
                  <a:pt x="1057206" y="1754698"/>
                </a:lnTo>
                <a:lnTo>
                  <a:pt x="0" y="1754698"/>
                </a:lnTo>
                <a:lnTo>
                  <a:pt x="0" y="0"/>
                </a:lnTo>
                <a:close/>
              </a:path>
            </a:pathLst>
          </a:custGeom>
          <a:blipFill>
            <a:blip r:embed="rId3"/>
            <a:stretch>
              <a:fillRect l="0" t="0" r="0" b="0"/>
            </a:stretch>
          </a:blipFill>
        </p:spPr>
      </p:sp>
      <p:sp>
        <p:nvSpPr>
          <p:cNvPr name="Freeform 14" id="14"/>
          <p:cNvSpPr/>
          <p:nvPr/>
        </p:nvSpPr>
        <p:spPr>
          <a:xfrm flipH="false" flipV="false" rot="0">
            <a:off x="4636771" y="1120399"/>
            <a:ext cx="861515" cy="1509770"/>
          </a:xfrm>
          <a:custGeom>
            <a:avLst/>
            <a:gdLst/>
            <a:ahLst/>
            <a:cxnLst/>
            <a:rect r="r" b="b" t="t" l="l"/>
            <a:pathLst>
              <a:path h="1509770" w="861515">
                <a:moveTo>
                  <a:pt x="0" y="0"/>
                </a:moveTo>
                <a:lnTo>
                  <a:pt x="861515" y="0"/>
                </a:lnTo>
                <a:lnTo>
                  <a:pt x="861515" y="1509770"/>
                </a:lnTo>
                <a:lnTo>
                  <a:pt x="0" y="1509770"/>
                </a:lnTo>
                <a:lnTo>
                  <a:pt x="0" y="0"/>
                </a:lnTo>
                <a:close/>
              </a:path>
            </a:pathLst>
          </a:custGeom>
          <a:blipFill>
            <a:blip r:embed="rId4"/>
            <a:stretch>
              <a:fillRect l="0" t="0" r="0" b="-17654"/>
            </a:stretch>
          </a:blipFill>
        </p:spPr>
      </p:sp>
      <p:sp>
        <p:nvSpPr>
          <p:cNvPr name="Freeform 15" id="15"/>
          <p:cNvSpPr/>
          <p:nvPr/>
        </p:nvSpPr>
        <p:spPr>
          <a:xfrm flipH="false" flipV="false" rot="0">
            <a:off x="16926036" y="1028700"/>
            <a:ext cx="939544" cy="1723933"/>
          </a:xfrm>
          <a:custGeom>
            <a:avLst/>
            <a:gdLst/>
            <a:ahLst/>
            <a:cxnLst/>
            <a:rect r="r" b="b" t="t" l="l"/>
            <a:pathLst>
              <a:path h="1723933" w="939544">
                <a:moveTo>
                  <a:pt x="0" y="0"/>
                </a:moveTo>
                <a:lnTo>
                  <a:pt x="939544" y="0"/>
                </a:lnTo>
                <a:lnTo>
                  <a:pt x="939544" y="1723933"/>
                </a:lnTo>
                <a:lnTo>
                  <a:pt x="0" y="1723933"/>
                </a:lnTo>
                <a:lnTo>
                  <a:pt x="0" y="0"/>
                </a:lnTo>
                <a:close/>
              </a:path>
            </a:pathLst>
          </a:custGeom>
          <a:blipFill>
            <a:blip r:embed="rId5"/>
            <a:stretch>
              <a:fillRect l="0" t="0" r="0" b="0"/>
            </a:stretch>
          </a:blipFill>
        </p:spPr>
      </p:sp>
      <p:sp>
        <p:nvSpPr>
          <p:cNvPr name="TextBox 16" id="16"/>
          <p:cNvSpPr txBox="true"/>
          <p:nvPr/>
        </p:nvSpPr>
        <p:spPr>
          <a:xfrm rot="0">
            <a:off x="418009" y="2081678"/>
            <a:ext cx="5708669" cy="8207526"/>
          </a:xfrm>
          <a:prstGeom prst="rect">
            <a:avLst/>
          </a:prstGeom>
        </p:spPr>
        <p:txBody>
          <a:bodyPr anchor="t" rtlCol="false" tIns="0" lIns="0" bIns="0" rIns="0">
            <a:spAutoFit/>
          </a:bodyPr>
          <a:lstStyle/>
          <a:p>
            <a:pPr algn="ctr">
              <a:lnSpc>
                <a:spcPts val="5179"/>
              </a:lnSpc>
            </a:pPr>
            <a:r>
              <a:rPr lang="en-US" sz="3699">
                <a:solidFill>
                  <a:srgbClr val="000000"/>
                </a:solidFill>
                <a:latin typeface="Playfair Display"/>
              </a:rPr>
              <a:t>$25,000 </a:t>
            </a:r>
          </a:p>
          <a:p>
            <a:pPr algn="ctr" marL="518160" indent="-259080" lvl="1">
              <a:lnSpc>
                <a:spcPts val="3359"/>
              </a:lnSpc>
              <a:buFont typeface="Arial"/>
              <a:buChar char="•"/>
            </a:pPr>
            <a:r>
              <a:rPr lang="en-US" sz="2400">
                <a:solidFill>
                  <a:srgbClr val="000000"/>
                </a:solidFill>
                <a:latin typeface="Playfair Display"/>
              </a:rPr>
              <a:t>All benefits of Daffodil and Tulip and also include the following:</a:t>
            </a:r>
          </a:p>
          <a:p>
            <a:pPr algn="ctr" marL="518160" indent="-259080" lvl="1">
              <a:lnSpc>
                <a:spcPts val="3359"/>
              </a:lnSpc>
              <a:buFont typeface="Arial"/>
              <a:buChar char="•"/>
            </a:pPr>
            <a:r>
              <a:rPr lang="en-US" sz="2400">
                <a:solidFill>
                  <a:srgbClr val="000000"/>
                </a:solidFill>
                <a:latin typeface="Playfair Display"/>
              </a:rPr>
              <a:t> Logo Placement: Prominent logo placement on the event website, promotional materials, and banners. </a:t>
            </a:r>
          </a:p>
          <a:p>
            <a:pPr algn="ctr" marL="518160" indent="-259080" lvl="1">
              <a:lnSpc>
                <a:spcPts val="3359"/>
              </a:lnSpc>
              <a:buFont typeface="Arial"/>
              <a:buChar char="•"/>
            </a:pPr>
            <a:r>
              <a:rPr lang="en-US" sz="2400">
                <a:solidFill>
                  <a:srgbClr val="000000"/>
                </a:solidFill>
                <a:latin typeface="Playfair Display"/>
              </a:rPr>
              <a:t>Exclusive Branding: Exclusive branding of specific event elements (e.g., registration area, networking breaks). </a:t>
            </a:r>
          </a:p>
          <a:p>
            <a:pPr algn="ctr" marL="518160" indent="-259080" lvl="1">
              <a:lnSpc>
                <a:spcPts val="3359"/>
              </a:lnSpc>
              <a:buFont typeface="Arial"/>
              <a:buChar char="•"/>
            </a:pPr>
            <a:r>
              <a:rPr lang="en-US" sz="2400">
                <a:solidFill>
                  <a:srgbClr val="000000"/>
                </a:solidFill>
                <a:latin typeface="Playfair Display"/>
              </a:rPr>
              <a:t>Premium Speaking Opportunity: Keynote speaking slot or exclusive panel participation. </a:t>
            </a:r>
          </a:p>
          <a:p>
            <a:pPr algn="ctr" marL="518160" indent="-259080" lvl="1">
              <a:lnSpc>
                <a:spcPts val="3359"/>
              </a:lnSpc>
              <a:buFont typeface="Arial"/>
              <a:buChar char="•"/>
            </a:pPr>
            <a:r>
              <a:rPr lang="en-US" sz="2400">
                <a:solidFill>
                  <a:srgbClr val="000000"/>
                </a:solidFill>
                <a:latin typeface="Playfair Display"/>
              </a:rPr>
              <a:t>Tickets: 15 complimentary event tickets for company representatives. </a:t>
            </a:r>
          </a:p>
          <a:p>
            <a:pPr algn="ctr" marL="518160" indent="-259080" lvl="1">
              <a:lnSpc>
                <a:spcPts val="3359"/>
              </a:lnSpc>
              <a:buFont typeface="Arial"/>
              <a:buChar char="•"/>
            </a:pPr>
            <a:r>
              <a:rPr lang="en-US" sz="2400">
                <a:solidFill>
                  <a:srgbClr val="000000"/>
                </a:solidFill>
                <a:latin typeface="Playfair Display"/>
              </a:rPr>
              <a:t>Post-event Recognition: Additional social media and email newsletter recognition. </a:t>
            </a:r>
          </a:p>
          <a:p>
            <a:pPr algn="ctr">
              <a:lnSpc>
                <a:spcPts val="3553"/>
              </a:lnSpc>
            </a:pPr>
          </a:p>
        </p:txBody>
      </p:sp>
      <p:sp>
        <p:nvSpPr>
          <p:cNvPr name="TextBox 17" id="17"/>
          <p:cNvSpPr txBox="true"/>
          <p:nvPr/>
        </p:nvSpPr>
        <p:spPr>
          <a:xfrm rot="0">
            <a:off x="5739408" y="151130"/>
            <a:ext cx="6809184"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Sponsorship packages</a:t>
            </a:r>
          </a:p>
        </p:txBody>
      </p:sp>
      <p:sp>
        <p:nvSpPr>
          <p:cNvPr name="TextBox 18" id="18"/>
          <p:cNvSpPr txBox="true"/>
          <p:nvPr/>
        </p:nvSpPr>
        <p:spPr>
          <a:xfrm rot="0">
            <a:off x="2258897" y="1270944"/>
            <a:ext cx="1401068" cy="788036"/>
          </a:xfrm>
          <a:prstGeom prst="rect">
            <a:avLst/>
          </a:prstGeom>
        </p:spPr>
        <p:txBody>
          <a:bodyPr anchor="t" rtlCol="false" tIns="0" lIns="0" bIns="0" rIns="0">
            <a:spAutoFit/>
          </a:bodyPr>
          <a:lstStyle/>
          <a:p>
            <a:pPr algn="ctr">
              <a:lnSpc>
                <a:spcPts val="6439"/>
              </a:lnSpc>
            </a:pPr>
            <a:r>
              <a:rPr lang="en-US" sz="4599">
                <a:solidFill>
                  <a:srgbClr val="000000"/>
                </a:solidFill>
                <a:latin typeface="Playfair Display"/>
              </a:rPr>
              <a:t>Rose </a:t>
            </a:r>
          </a:p>
        </p:txBody>
      </p:sp>
      <p:sp>
        <p:nvSpPr>
          <p:cNvPr name="TextBox 19" id="19"/>
          <p:cNvSpPr txBox="true"/>
          <p:nvPr/>
        </p:nvSpPr>
        <p:spPr>
          <a:xfrm rot="0">
            <a:off x="8559105" y="1396040"/>
            <a:ext cx="1169789" cy="662940"/>
          </a:xfrm>
          <a:prstGeom prst="rect">
            <a:avLst/>
          </a:prstGeom>
        </p:spPr>
        <p:txBody>
          <a:bodyPr anchor="t" rtlCol="false" tIns="0" lIns="0" bIns="0" rIns="0">
            <a:spAutoFit/>
          </a:bodyPr>
          <a:lstStyle/>
          <a:p>
            <a:pPr algn="ctr">
              <a:lnSpc>
                <a:spcPts val="5459"/>
              </a:lnSpc>
            </a:pPr>
            <a:r>
              <a:rPr lang="en-US" sz="3899">
                <a:solidFill>
                  <a:srgbClr val="000000"/>
                </a:solidFill>
                <a:latin typeface="Playfair Display"/>
              </a:rPr>
              <a:t>Tulip</a:t>
            </a:r>
          </a:p>
        </p:txBody>
      </p:sp>
      <p:sp>
        <p:nvSpPr>
          <p:cNvPr name="TextBox 20" id="20"/>
          <p:cNvSpPr txBox="true"/>
          <p:nvPr/>
        </p:nvSpPr>
        <p:spPr>
          <a:xfrm rot="0">
            <a:off x="14510823" y="1396040"/>
            <a:ext cx="1779389" cy="662940"/>
          </a:xfrm>
          <a:prstGeom prst="rect">
            <a:avLst/>
          </a:prstGeom>
        </p:spPr>
        <p:txBody>
          <a:bodyPr anchor="t" rtlCol="false" tIns="0" lIns="0" bIns="0" rIns="0">
            <a:spAutoFit/>
          </a:bodyPr>
          <a:lstStyle/>
          <a:p>
            <a:pPr algn="ctr">
              <a:lnSpc>
                <a:spcPts val="5459"/>
              </a:lnSpc>
            </a:pPr>
            <a:r>
              <a:rPr lang="en-US" sz="3899">
                <a:solidFill>
                  <a:srgbClr val="000000"/>
                </a:solidFill>
                <a:latin typeface="Playfair Display"/>
              </a:rPr>
              <a:t>Daffodil</a:t>
            </a:r>
          </a:p>
        </p:txBody>
      </p:sp>
      <p:sp>
        <p:nvSpPr>
          <p:cNvPr name="TextBox 21" id="21"/>
          <p:cNvSpPr txBox="true"/>
          <p:nvPr/>
        </p:nvSpPr>
        <p:spPr>
          <a:xfrm rot="0">
            <a:off x="12548592" y="2099041"/>
            <a:ext cx="5212608" cy="6958965"/>
          </a:xfrm>
          <a:prstGeom prst="rect">
            <a:avLst/>
          </a:prstGeom>
        </p:spPr>
        <p:txBody>
          <a:bodyPr anchor="t" rtlCol="false" tIns="0" lIns="0" bIns="0" rIns="0">
            <a:spAutoFit/>
          </a:bodyPr>
          <a:lstStyle/>
          <a:p>
            <a:pPr algn="ctr">
              <a:lnSpc>
                <a:spcPts val="5179"/>
              </a:lnSpc>
            </a:pPr>
            <a:r>
              <a:rPr lang="en-US" sz="3699">
                <a:solidFill>
                  <a:srgbClr val="000000"/>
                </a:solidFill>
                <a:latin typeface="Playfair Display"/>
              </a:rPr>
              <a:t>$5,000</a:t>
            </a:r>
          </a:p>
          <a:p>
            <a:pPr algn="ctr" marL="518165" indent="-259082" lvl="1">
              <a:lnSpc>
                <a:spcPts val="3360"/>
              </a:lnSpc>
              <a:buFont typeface="Arial"/>
              <a:buChar char="•"/>
            </a:pPr>
            <a:r>
              <a:rPr lang="en-US" sz="2400">
                <a:solidFill>
                  <a:srgbClr val="000000"/>
                </a:solidFill>
                <a:latin typeface="Playfair Display"/>
              </a:rPr>
              <a:t>Logo Placement: Company logo </a:t>
            </a:r>
            <a:r>
              <a:rPr lang="en-US" sz="2400">
                <a:solidFill>
                  <a:srgbClr val="000000"/>
                </a:solidFill>
                <a:latin typeface="Playfair Display"/>
              </a:rPr>
              <a:t>displayed on event website and promotional materials. </a:t>
            </a:r>
          </a:p>
          <a:p>
            <a:pPr algn="ctr" marL="518165" indent="-259082" lvl="1">
              <a:lnSpc>
                <a:spcPts val="3360"/>
              </a:lnSpc>
              <a:buFont typeface="Arial"/>
              <a:buChar char="•"/>
            </a:pPr>
            <a:r>
              <a:rPr lang="en-US" sz="2400">
                <a:solidFill>
                  <a:srgbClr val="000000"/>
                </a:solidFill>
                <a:latin typeface="Playfair Display"/>
              </a:rPr>
              <a:t>Social Media Exposure Mention and recognition on event's social media platforms. </a:t>
            </a:r>
          </a:p>
          <a:p>
            <a:pPr algn="ctr" marL="518165" indent="-259082" lvl="1">
              <a:lnSpc>
                <a:spcPts val="3360"/>
              </a:lnSpc>
              <a:buFont typeface="Arial"/>
              <a:buChar char="•"/>
            </a:pPr>
            <a:r>
              <a:rPr lang="en-US" sz="2400">
                <a:solidFill>
                  <a:srgbClr val="000000"/>
                </a:solidFill>
                <a:latin typeface="Playfair Display"/>
              </a:rPr>
              <a:t>Recognition: Acknowledgment during event opening and closing remarks. </a:t>
            </a:r>
          </a:p>
          <a:p>
            <a:pPr algn="ctr" marL="518165" indent="-259082" lvl="1">
              <a:lnSpc>
                <a:spcPts val="3360"/>
              </a:lnSpc>
              <a:buFont typeface="Arial"/>
              <a:buChar char="•"/>
            </a:pPr>
            <a:r>
              <a:rPr lang="en-US" sz="2400">
                <a:solidFill>
                  <a:srgbClr val="000000"/>
                </a:solidFill>
                <a:latin typeface="Playfair Display"/>
              </a:rPr>
              <a:t>Tickets: 5 complimentary event tickets for company representatives. </a:t>
            </a:r>
          </a:p>
          <a:p>
            <a:pPr algn="ctr" marL="518165" indent="-259082" lvl="1">
              <a:lnSpc>
                <a:spcPts val="3360"/>
              </a:lnSpc>
              <a:buFont typeface="Arial"/>
              <a:buChar char="•"/>
            </a:pPr>
            <a:r>
              <a:rPr lang="en-US" sz="2400">
                <a:solidFill>
                  <a:srgbClr val="000000"/>
                </a:solidFill>
                <a:latin typeface="Playfair Display"/>
              </a:rPr>
              <a:t>Networking Opportunities Access to pre-event networking sessions. </a:t>
            </a:r>
          </a:p>
          <a:p>
            <a:pPr algn="ctr">
              <a:lnSpc>
                <a:spcPts val="364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8111" r="0" b="-8111"/>
            </a:stretch>
          </a:blipFill>
        </p:spPr>
      </p:sp>
      <p:sp>
        <p:nvSpPr>
          <p:cNvPr name="Freeform 3" id="3"/>
          <p:cNvSpPr/>
          <p:nvPr/>
        </p:nvSpPr>
        <p:spPr>
          <a:xfrm flipH="false" flipV="false" rot="7047490">
            <a:off x="-1799287" y="-1808459"/>
            <a:ext cx="1856803" cy="4114800"/>
          </a:xfrm>
          <a:custGeom>
            <a:avLst/>
            <a:gdLst/>
            <a:ahLst/>
            <a:cxnLst/>
            <a:rect r="r" b="b" t="t" l="l"/>
            <a:pathLst>
              <a:path h="4114800" w="1856803">
                <a:moveTo>
                  <a:pt x="0" y="0"/>
                </a:moveTo>
                <a:lnTo>
                  <a:pt x="1856804" y="0"/>
                </a:lnTo>
                <a:lnTo>
                  <a:pt x="18568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766604">
            <a:off x="-810454" y="8947048"/>
            <a:ext cx="1620907" cy="3592039"/>
          </a:xfrm>
          <a:custGeom>
            <a:avLst/>
            <a:gdLst/>
            <a:ahLst/>
            <a:cxnLst/>
            <a:rect r="r" b="b" t="t" l="l"/>
            <a:pathLst>
              <a:path h="3592039" w="1620907">
                <a:moveTo>
                  <a:pt x="0" y="0"/>
                </a:moveTo>
                <a:lnTo>
                  <a:pt x="1620908" y="0"/>
                </a:lnTo>
                <a:lnTo>
                  <a:pt x="1620908" y="3592039"/>
                </a:lnTo>
                <a:lnTo>
                  <a:pt x="0" y="35920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756972" y="2402697"/>
            <a:ext cx="2673065" cy="1336533"/>
          </a:xfrm>
          <a:custGeom>
            <a:avLst/>
            <a:gdLst/>
            <a:ahLst/>
            <a:cxnLst/>
            <a:rect r="r" b="b" t="t" l="l"/>
            <a:pathLst>
              <a:path h="1336533" w="2673065">
                <a:moveTo>
                  <a:pt x="0" y="0"/>
                </a:moveTo>
                <a:lnTo>
                  <a:pt x="2673065" y="0"/>
                </a:lnTo>
                <a:lnTo>
                  <a:pt x="2673065" y="1336533"/>
                </a:lnTo>
                <a:lnTo>
                  <a:pt x="0" y="1336533"/>
                </a:lnTo>
                <a:lnTo>
                  <a:pt x="0" y="0"/>
                </a:lnTo>
                <a:close/>
              </a:path>
            </a:pathLst>
          </a:custGeom>
          <a:blipFill>
            <a:blip r:embed="rId6"/>
            <a:stretch>
              <a:fillRect l="0" t="0" r="0" b="0"/>
            </a:stretch>
          </a:blipFill>
        </p:spPr>
      </p:sp>
      <p:sp>
        <p:nvSpPr>
          <p:cNvPr name="Freeform 6" id="6"/>
          <p:cNvSpPr/>
          <p:nvPr/>
        </p:nvSpPr>
        <p:spPr>
          <a:xfrm flipH="false" flipV="false" rot="0">
            <a:off x="1477764" y="4120230"/>
            <a:ext cx="3231481" cy="1887602"/>
          </a:xfrm>
          <a:custGeom>
            <a:avLst/>
            <a:gdLst/>
            <a:ahLst/>
            <a:cxnLst/>
            <a:rect r="r" b="b" t="t" l="l"/>
            <a:pathLst>
              <a:path h="1887602" w="3231481">
                <a:moveTo>
                  <a:pt x="0" y="0"/>
                </a:moveTo>
                <a:lnTo>
                  <a:pt x="3231481" y="0"/>
                </a:lnTo>
                <a:lnTo>
                  <a:pt x="3231481" y="1887602"/>
                </a:lnTo>
                <a:lnTo>
                  <a:pt x="0" y="1887602"/>
                </a:lnTo>
                <a:lnTo>
                  <a:pt x="0" y="0"/>
                </a:lnTo>
                <a:close/>
              </a:path>
            </a:pathLst>
          </a:custGeom>
          <a:blipFill>
            <a:blip r:embed="rId7"/>
            <a:stretch>
              <a:fillRect l="-24479" t="-20278" r="-28428" b="-27037"/>
            </a:stretch>
          </a:blipFill>
        </p:spPr>
      </p:sp>
      <p:sp>
        <p:nvSpPr>
          <p:cNvPr name="Freeform 7" id="7"/>
          <p:cNvSpPr/>
          <p:nvPr/>
        </p:nvSpPr>
        <p:spPr>
          <a:xfrm flipH="false" flipV="false" rot="0">
            <a:off x="1021410" y="6406018"/>
            <a:ext cx="4144190" cy="1976425"/>
          </a:xfrm>
          <a:custGeom>
            <a:avLst/>
            <a:gdLst/>
            <a:ahLst/>
            <a:cxnLst/>
            <a:rect r="r" b="b" t="t" l="l"/>
            <a:pathLst>
              <a:path h="1976425" w="4144190">
                <a:moveTo>
                  <a:pt x="0" y="0"/>
                </a:moveTo>
                <a:lnTo>
                  <a:pt x="4144190" y="0"/>
                </a:lnTo>
                <a:lnTo>
                  <a:pt x="4144190" y="1976425"/>
                </a:lnTo>
                <a:lnTo>
                  <a:pt x="0" y="1976425"/>
                </a:lnTo>
                <a:lnTo>
                  <a:pt x="0" y="0"/>
                </a:lnTo>
                <a:close/>
              </a:path>
            </a:pathLst>
          </a:custGeom>
          <a:blipFill>
            <a:blip r:embed="rId8"/>
            <a:stretch>
              <a:fillRect l="-6135" t="-20803" r="-23818" b="0"/>
            </a:stretch>
          </a:blipFill>
        </p:spPr>
      </p:sp>
      <p:sp>
        <p:nvSpPr>
          <p:cNvPr name="Freeform 8" id="8"/>
          <p:cNvSpPr/>
          <p:nvPr/>
        </p:nvSpPr>
        <p:spPr>
          <a:xfrm flipH="false" flipV="false" rot="0">
            <a:off x="6338520" y="2748275"/>
            <a:ext cx="4831717" cy="645376"/>
          </a:xfrm>
          <a:custGeom>
            <a:avLst/>
            <a:gdLst/>
            <a:ahLst/>
            <a:cxnLst/>
            <a:rect r="r" b="b" t="t" l="l"/>
            <a:pathLst>
              <a:path h="645376" w="4831717">
                <a:moveTo>
                  <a:pt x="0" y="0"/>
                </a:moveTo>
                <a:lnTo>
                  <a:pt x="4831717" y="0"/>
                </a:lnTo>
                <a:lnTo>
                  <a:pt x="4831717" y="645377"/>
                </a:lnTo>
                <a:lnTo>
                  <a:pt x="0" y="645377"/>
                </a:lnTo>
                <a:lnTo>
                  <a:pt x="0" y="0"/>
                </a:lnTo>
                <a:close/>
              </a:path>
            </a:pathLst>
          </a:custGeom>
          <a:blipFill>
            <a:blip r:embed="rId9"/>
            <a:stretch>
              <a:fillRect l="0" t="0" r="0" b="0"/>
            </a:stretch>
          </a:blipFill>
        </p:spPr>
      </p:sp>
      <p:sp>
        <p:nvSpPr>
          <p:cNvPr name="Freeform 9" id="9"/>
          <p:cNvSpPr/>
          <p:nvPr/>
        </p:nvSpPr>
        <p:spPr>
          <a:xfrm flipH="false" flipV="false" rot="0">
            <a:off x="6653005" y="4031827"/>
            <a:ext cx="4202746" cy="1681099"/>
          </a:xfrm>
          <a:custGeom>
            <a:avLst/>
            <a:gdLst/>
            <a:ahLst/>
            <a:cxnLst/>
            <a:rect r="r" b="b" t="t" l="l"/>
            <a:pathLst>
              <a:path h="1681099" w="4202746">
                <a:moveTo>
                  <a:pt x="0" y="0"/>
                </a:moveTo>
                <a:lnTo>
                  <a:pt x="4202747" y="0"/>
                </a:lnTo>
                <a:lnTo>
                  <a:pt x="4202747" y="1681098"/>
                </a:lnTo>
                <a:lnTo>
                  <a:pt x="0" y="1681098"/>
                </a:lnTo>
                <a:lnTo>
                  <a:pt x="0" y="0"/>
                </a:lnTo>
                <a:close/>
              </a:path>
            </a:pathLst>
          </a:custGeom>
          <a:blipFill>
            <a:blip r:embed="rId10"/>
            <a:stretch>
              <a:fillRect l="0" t="0" r="0" b="0"/>
            </a:stretch>
          </a:blipFill>
        </p:spPr>
      </p:sp>
      <p:sp>
        <p:nvSpPr>
          <p:cNvPr name="Freeform 10" id="10"/>
          <p:cNvSpPr/>
          <p:nvPr/>
        </p:nvSpPr>
        <p:spPr>
          <a:xfrm flipH="false" flipV="false" rot="0">
            <a:off x="6381245" y="6547727"/>
            <a:ext cx="5984517" cy="1693008"/>
          </a:xfrm>
          <a:custGeom>
            <a:avLst/>
            <a:gdLst/>
            <a:ahLst/>
            <a:cxnLst/>
            <a:rect r="r" b="b" t="t" l="l"/>
            <a:pathLst>
              <a:path h="1693008" w="5984517">
                <a:moveTo>
                  <a:pt x="0" y="0"/>
                </a:moveTo>
                <a:lnTo>
                  <a:pt x="5984517" y="0"/>
                </a:lnTo>
                <a:lnTo>
                  <a:pt x="5984517" y="1693008"/>
                </a:lnTo>
                <a:lnTo>
                  <a:pt x="0" y="1693008"/>
                </a:lnTo>
                <a:lnTo>
                  <a:pt x="0" y="0"/>
                </a:lnTo>
                <a:close/>
              </a:path>
            </a:pathLst>
          </a:custGeom>
          <a:blipFill>
            <a:blip r:embed="rId11"/>
            <a:stretch>
              <a:fillRect l="-5254" t="-50878" r="-7072" b="-19289"/>
            </a:stretch>
          </a:blipFill>
        </p:spPr>
      </p:sp>
      <p:sp>
        <p:nvSpPr>
          <p:cNvPr name="Freeform 11" id="11"/>
          <p:cNvSpPr/>
          <p:nvPr/>
        </p:nvSpPr>
        <p:spPr>
          <a:xfrm flipH="false" flipV="false" rot="0">
            <a:off x="13046438" y="2968247"/>
            <a:ext cx="4259002" cy="2095784"/>
          </a:xfrm>
          <a:custGeom>
            <a:avLst/>
            <a:gdLst/>
            <a:ahLst/>
            <a:cxnLst/>
            <a:rect r="r" b="b" t="t" l="l"/>
            <a:pathLst>
              <a:path h="2095784" w="4259002">
                <a:moveTo>
                  <a:pt x="0" y="0"/>
                </a:moveTo>
                <a:lnTo>
                  <a:pt x="4259002" y="0"/>
                </a:lnTo>
                <a:lnTo>
                  <a:pt x="4259002" y="2095784"/>
                </a:lnTo>
                <a:lnTo>
                  <a:pt x="0" y="2095784"/>
                </a:lnTo>
                <a:lnTo>
                  <a:pt x="0" y="0"/>
                </a:lnTo>
                <a:close/>
              </a:path>
            </a:pathLst>
          </a:custGeom>
          <a:blipFill>
            <a:blip r:embed="rId12"/>
            <a:stretch>
              <a:fillRect l="0" t="0" r="0" b="0"/>
            </a:stretch>
          </a:blipFill>
        </p:spPr>
      </p:sp>
      <p:grpSp>
        <p:nvGrpSpPr>
          <p:cNvPr name="Group 12" id="12"/>
          <p:cNvGrpSpPr/>
          <p:nvPr/>
        </p:nvGrpSpPr>
        <p:grpSpPr>
          <a:xfrm rot="0">
            <a:off x="14360569" y="6192915"/>
            <a:ext cx="2415044" cy="4379057"/>
            <a:chOff x="0" y="0"/>
            <a:chExt cx="3220058" cy="5838743"/>
          </a:xfrm>
        </p:grpSpPr>
        <p:sp>
          <p:nvSpPr>
            <p:cNvPr name="Freeform 13" id="13"/>
            <p:cNvSpPr/>
            <p:nvPr/>
          </p:nvSpPr>
          <p:spPr>
            <a:xfrm flipH="false" flipV="false" rot="-112651">
              <a:off x="77707" y="34043"/>
              <a:ext cx="2156458" cy="4778854"/>
            </a:xfrm>
            <a:custGeom>
              <a:avLst/>
              <a:gdLst/>
              <a:ahLst/>
              <a:cxnLst/>
              <a:rect r="r" b="b" t="t" l="l"/>
              <a:pathLst>
                <a:path h="4778854" w="2156458">
                  <a:moveTo>
                    <a:pt x="0" y="0"/>
                  </a:moveTo>
                  <a:lnTo>
                    <a:pt x="2156458" y="0"/>
                  </a:lnTo>
                  <a:lnTo>
                    <a:pt x="2156458" y="4778855"/>
                  </a:lnTo>
                  <a:lnTo>
                    <a:pt x="0" y="47788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600758" y="837693"/>
              <a:ext cx="2619300" cy="5001050"/>
            </a:xfrm>
            <a:custGeom>
              <a:avLst/>
              <a:gdLst/>
              <a:ahLst/>
              <a:cxnLst/>
              <a:rect r="r" b="b" t="t" l="l"/>
              <a:pathLst>
                <a:path h="5001050" w="2619300">
                  <a:moveTo>
                    <a:pt x="0" y="0"/>
                  </a:moveTo>
                  <a:lnTo>
                    <a:pt x="2619300" y="0"/>
                  </a:lnTo>
                  <a:lnTo>
                    <a:pt x="2619300" y="5001050"/>
                  </a:lnTo>
                  <a:lnTo>
                    <a:pt x="0" y="5001050"/>
                  </a:lnTo>
                  <a:lnTo>
                    <a:pt x="0" y="0"/>
                  </a:lnTo>
                  <a:close/>
                </a:path>
              </a:pathLst>
            </a:custGeom>
            <a:blipFill>
              <a:blip r:embed="rId13"/>
              <a:stretch>
                <a:fillRect l="0" t="0" r="0" b="0"/>
              </a:stretch>
            </a:blipFill>
          </p:spPr>
        </p:sp>
        <p:sp>
          <p:nvSpPr>
            <p:cNvPr name="Freeform 15" id="15"/>
            <p:cNvSpPr/>
            <p:nvPr/>
          </p:nvSpPr>
          <p:spPr>
            <a:xfrm flipH="false" flipV="false" rot="-596721">
              <a:off x="462600" y="1889115"/>
              <a:ext cx="1526980" cy="3735731"/>
            </a:xfrm>
            <a:custGeom>
              <a:avLst/>
              <a:gdLst/>
              <a:ahLst/>
              <a:cxnLst/>
              <a:rect r="r" b="b" t="t" l="l"/>
              <a:pathLst>
                <a:path h="3735731" w="1526980">
                  <a:moveTo>
                    <a:pt x="0" y="0"/>
                  </a:moveTo>
                  <a:lnTo>
                    <a:pt x="1526980" y="0"/>
                  </a:lnTo>
                  <a:lnTo>
                    <a:pt x="1526980" y="3735731"/>
                  </a:lnTo>
                  <a:lnTo>
                    <a:pt x="0" y="373573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sp>
        <p:nvSpPr>
          <p:cNvPr name="TextBox 16" id="16"/>
          <p:cNvSpPr txBox="true"/>
          <p:nvPr/>
        </p:nvSpPr>
        <p:spPr>
          <a:xfrm rot="0">
            <a:off x="6740500" y="-85725"/>
            <a:ext cx="4807000" cy="877570"/>
          </a:xfrm>
          <a:prstGeom prst="rect">
            <a:avLst/>
          </a:prstGeom>
        </p:spPr>
        <p:txBody>
          <a:bodyPr anchor="t" rtlCol="false" tIns="0" lIns="0" bIns="0" rIns="0">
            <a:spAutoFit/>
          </a:bodyPr>
          <a:lstStyle/>
          <a:p>
            <a:pPr algn="ctr">
              <a:lnSpc>
                <a:spcPts val="7279"/>
              </a:lnSpc>
            </a:pPr>
            <a:r>
              <a:rPr lang="en-US" sz="5199">
                <a:solidFill>
                  <a:srgbClr val="000000"/>
                </a:solidFill>
                <a:latin typeface="Playfair Display Bold"/>
              </a:rPr>
              <a:t> Sponsors From</a:t>
            </a:r>
          </a:p>
        </p:txBody>
      </p:sp>
      <p:sp>
        <p:nvSpPr>
          <p:cNvPr name="TextBox 17" id="17"/>
          <p:cNvSpPr txBox="true"/>
          <p:nvPr/>
        </p:nvSpPr>
        <p:spPr>
          <a:xfrm rot="0">
            <a:off x="2485244" y="1358484"/>
            <a:ext cx="1216521" cy="662940"/>
          </a:xfrm>
          <a:prstGeom prst="rect">
            <a:avLst/>
          </a:prstGeom>
        </p:spPr>
        <p:txBody>
          <a:bodyPr anchor="t" rtlCol="false" tIns="0" lIns="0" bIns="0" rIns="0">
            <a:spAutoFit/>
          </a:bodyPr>
          <a:lstStyle/>
          <a:p>
            <a:pPr algn="ctr">
              <a:lnSpc>
                <a:spcPts val="5459"/>
              </a:lnSpc>
            </a:pPr>
            <a:r>
              <a:rPr lang="en-US" sz="3899">
                <a:solidFill>
                  <a:srgbClr val="000000"/>
                </a:solidFill>
                <a:latin typeface="Playfair Display Bold"/>
              </a:rPr>
              <a:t>Rose </a:t>
            </a:r>
          </a:p>
        </p:txBody>
      </p:sp>
      <p:sp>
        <p:nvSpPr>
          <p:cNvPr name="TextBox 18" id="18"/>
          <p:cNvSpPr txBox="true"/>
          <p:nvPr/>
        </p:nvSpPr>
        <p:spPr>
          <a:xfrm rot="0">
            <a:off x="8135253" y="1358484"/>
            <a:ext cx="1238250" cy="662940"/>
          </a:xfrm>
          <a:prstGeom prst="rect">
            <a:avLst/>
          </a:prstGeom>
        </p:spPr>
        <p:txBody>
          <a:bodyPr anchor="t" rtlCol="false" tIns="0" lIns="0" bIns="0" rIns="0">
            <a:spAutoFit/>
          </a:bodyPr>
          <a:lstStyle/>
          <a:p>
            <a:pPr algn="ctr">
              <a:lnSpc>
                <a:spcPts val="5459"/>
              </a:lnSpc>
            </a:pPr>
            <a:r>
              <a:rPr lang="en-US" sz="3899">
                <a:solidFill>
                  <a:srgbClr val="000000"/>
                </a:solidFill>
                <a:latin typeface="Playfair Display Bold"/>
              </a:rPr>
              <a:t>Tulip</a:t>
            </a:r>
          </a:p>
        </p:txBody>
      </p:sp>
      <p:sp>
        <p:nvSpPr>
          <p:cNvPr name="TextBox 19" id="19"/>
          <p:cNvSpPr txBox="true"/>
          <p:nvPr/>
        </p:nvSpPr>
        <p:spPr>
          <a:xfrm rot="0">
            <a:off x="14238024" y="1651855"/>
            <a:ext cx="1875830" cy="662940"/>
          </a:xfrm>
          <a:prstGeom prst="rect">
            <a:avLst/>
          </a:prstGeom>
        </p:spPr>
        <p:txBody>
          <a:bodyPr anchor="t" rtlCol="false" tIns="0" lIns="0" bIns="0" rIns="0">
            <a:spAutoFit/>
          </a:bodyPr>
          <a:lstStyle/>
          <a:p>
            <a:pPr algn="ctr">
              <a:lnSpc>
                <a:spcPts val="5459"/>
              </a:lnSpc>
            </a:pPr>
            <a:r>
              <a:rPr lang="en-US" sz="3899">
                <a:solidFill>
                  <a:srgbClr val="000000"/>
                </a:solidFill>
                <a:latin typeface="Playfair Display Bold"/>
              </a:rPr>
              <a:t>Daffodil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DAF0EIAlAP8</dc:identifier>
  <dcterms:modified xsi:type="dcterms:W3CDTF">2011-08-01T06:04:30Z</dcterms:modified>
  <cp:revision>1</cp:revision>
  <dc:title>Fast deck</dc:title>
</cp:coreProperties>
</file>