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25" r:id="rId3"/>
    <p:sldId id="406" r:id="rId4"/>
    <p:sldId id="408" r:id="rId5"/>
    <p:sldId id="420" r:id="rId6"/>
    <p:sldId id="435" r:id="rId7"/>
    <p:sldId id="442" r:id="rId8"/>
    <p:sldId id="412" r:id="rId9"/>
    <p:sldId id="437" r:id="rId10"/>
    <p:sldId id="440" r:id="rId11"/>
    <p:sldId id="436" r:id="rId12"/>
    <p:sldId id="434" r:id="rId13"/>
    <p:sldId id="439" r:id="rId14"/>
    <p:sldId id="410" r:id="rId15"/>
    <p:sldId id="419" r:id="rId16"/>
    <p:sldId id="421" r:id="rId17"/>
    <p:sldId id="443" r:id="rId18"/>
    <p:sldId id="422" r:id="rId19"/>
    <p:sldId id="423" r:id="rId20"/>
    <p:sldId id="424" r:id="rId21"/>
    <p:sldId id="426" r:id="rId22"/>
    <p:sldId id="413" r:id="rId23"/>
  </p:sldIdLst>
  <p:sldSz cx="9144000" cy="6858000" type="screen4x3"/>
  <p:notesSz cx="7096125" cy="93821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C254A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4372" autoAdjust="0"/>
  </p:normalViewPr>
  <p:slideViewPr>
    <p:cSldViewPr>
      <p:cViewPr varScale="1">
        <p:scale>
          <a:sx n="47" d="100"/>
          <a:sy n="47" d="100"/>
        </p:scale>
        <p:origin x="65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5630" cy="469268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8890" y="1"/>
            <a:ext cx="3075630" cy="469268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325E2997-BBC5-4288-A44A-07CDC27A9264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1245"/>
            <a:ext cx="3075630" cy="469268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8890" y="8911245"/>
            <a:ext cx="3075630" cy="469268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745512DA-0742-4790-BF9C-86661F932A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5630" cy="469268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8890" y="1"/>
            <a:ext cx="3075630" cy="469268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2FC14F9A-06A5-4B65-9D74-940287F5C54B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89475" cy="351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56" y="4457236"/>
            <a:ext cx="5675614" cy="4221795"/>
          </a:xfrm>
          <a:prstGeom prst="rect">
            <a:avLst/>
          </a:prstGeom>
        </p:spPr>
        <p:txBody>
          <a:bodyPr vert="horz" lIns="92400" tIns="46200" rIns="92400" bIns="462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1245"/>
            <a:ext cx="3075630" cy="469268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8890" y="8911245"/>
            <a:ext cx="3075630" cy="469268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0F4960B4-D5AE-45AE-95FD-8141C548C7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8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96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0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0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87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87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0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07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85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8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71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0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55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74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13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9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60B4-D5AE-45AE-95FD-8141C548C7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C268AAC-A89A-4D9C-B74A-A25012323BA0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35D468A-68BE-47FD-A0E2-22519B85B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945" y="5257800"/>
            <a:ext cx="473950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04800" y="4800600"/>
            <a:ext cx="8305800" cy="0"/>
          </a:xfrm>
          <a:prstGeom prst="line">
            <a:avLst/>
          </a:prstGeom>
          <a:ln>
            <a:solidFill>
              <a:srgbClr val="1C2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3600" y="1219200"/>
            <a:ext cx="4267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Planned Giving: What to Keep in Mind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1400" b="1" dirty="0"/>
              <a:t>Johanna J. Allex, Esq.</a:t>
            </a:r>
          </a:p>
          <a:p>
            <a:pPr algn="ctr"/>
            <a:r>
              <a:rPr lang="en-US" sz="1400" b="1" dirty="0"/>
              <a:t>Stafford Rosenbaum LLP</a:t>
            </a:r>
          </a:p>
          <a:p>
            <a:pPr algn="ctr"/>
            <a:r>
              <a:rPr lang="en-US" sz="1400" b="1" dirty="0"/>
              <a:t>222 W. Washington Ave., Suite 900</a:t>
            </a:r>
          </a:p>
          <a:p>
            <a:pPr algn="ctr"/>
            <a:r>
              <a:rPr lang="en-US" sz="1400" b="1" dirty="0"/>
              <a:t>Madison, WI 53701</a:t>
            </a:r>
          </a:p>
          <a:p>
            <a:pPr algn="ctr"/>
            <a:r>
              <a:rPr lang="en-US" sz="1400" b="1" dirty="0"/>
              <a:t>608-259-2664</a:t>
            </a:r>
          </a:p>
        </p:txBody>
      </p:sp>
    </p:spTree>
    <p:extLst>
      <p:ext uri="{BB962C8B-B14F-4D97-AF65-F5344CB8AC3E}">
        <p14:creationId xmlns:p14="http://schemas.microsoft.com/office/powerpoint/2010/main" val="583676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" y="5334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848600" cy="2051304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Gifts: Tools (cont.)</a:t>
            </a:r>
          </a:p>
          <a:p>
            <a:pPr marL="731520" lvl="1" indent="-457200">
              <a:buAutoNum type="arabicPeriod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AutoNum type="arabicPeriod" startAt="5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IRA Qualified Charitable Distribution (“QCD”)</a:t>
            </a:r>
          </a:p>
          <a:p>
            <a:pPr marL="731520" lvl="1" indent="-45720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7320" lvl="2" indent="-457200">
              <a:buAutoNum type="alphaL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Donor can make a rollover gift to a charity of up to $100,000 if the donor is over 70.5 years of age.</a:t>
            </a:r>
          </a:p>
          <a:p>
            <a:pPr marL="1417320" lvl="2" indent="-457200">
              <a:buAutoNum type="alphaL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7320" lvl="2" indent="-457200">
              <a:buAutoNum type="alphaL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Donor can exclude the QCD from their taxable income for the year of the gift.</a:t>
            </a:r>
          </a:p>
          <a:p>
            <a:pPr marL="1417320" lvl="2" indent="-45720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algn="ctr">
              <a:buNone/>
            </a:pPr>
            <a:endParaRPr lang="en-US" sz="2400" b="1" dirty="0">
              <a:latin typeface="Book Antiqua" pitchFamily="18" charset="0"/>
              <a:cs typeface="Arial" panose="020B0604020202020204" pitchFamily="34" charset="0"/>
            </a:endParaRPr>
          </a:p>
          <a:p>
            <a:pPr marL="1417320" lvl="2" indent="-457200">
              <a:buNone/>
            </a:pPr>
            <a:endParaRPr lang="en-US" sz="2000" dirty="0"/>
          </a:p>
          <a:p>
            <a:pPr lvl="1">
              <a:buNone/>
            </a:pPr>
            <a:r>
              <a:rPr lang="en-US" dirty="0">
                <a:latin typeface="Book Antiqua" pitchFamily="18" charset="0"/>
              </a:rPr>
              <a:t>	</a:t>
            </a:r>
            <a:endParaRPr lang="en-US" b="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6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" y="5334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848600" cy="2051304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Expectancies: Tools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algn="just">
              <a:buNone/>
            </a:pPr>
            <a:r>
              <a:rPr lang="en-US" sz="2400" b="1" dirty="0" smtClean="0">
                <a:cs typeface="Arial" panose="020B0604020202020204" pitchFamily="34" charset="0"/>
              </a:rPr>
              <a:t>Bequests – Will or Revocable Trust Agreement</a:t>
            </a:r>
            <a:endParaRPr lang="en-US" sz="2400" b="1" dirty="0"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Specific: </a:t>
            </a:r>
            <a:endParaRPr lang="en-US" dirty="0"/>
          </a:p>
          <a:p>
            <a:pPr marL="1417320" lvl="3" indent="0">
              <a:buNone/>
            </a:pPr>
            <a:r>
              <a:rPr lang="en-US" sz="2000" dirty="0"/>
              <a:t>I give Fifteen Thousand Dollars ($15,000) to the Peach Valley Public Library Foundation, Inc.,….to purchase books and chairs for </a:t>
            </a:r>
            <a:r>
              <a:rPr lang="en-US" sz="2000" dirty="0" smtClean="0"/>
              <a:t>the Children’s Reading Nook.</a:t>
            </a:r>
            <a:endParaRPr lang="en-US" sz="2000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2.</a:t>
            </a:r>
            <a:r>
              <a:rPr lang="en-US" b="1" dirty="0" smtClean="0"/>
              <a:t>	Residual:</a:t>
            </a:r>
            <a:endParaRPr lang="en-US" b="1" dirty="0"/>
          </a:p>
          <a:p>
            <a:pPr marL="1417320" lvl="3" indent="0">
              <a:buNone/>
            </a:pPr>
            <a:r>
              <a:rPr lang="en-US" sz="2000" dirty="0" smtClean="0"/>
              <a:t>Ten </a:t>
            </a:r>
            <a:r>
              <a:rPr lang="en-US" sz="2000" dirty="0"/>
              <a:t>percent (10%) of the Net Trust Estate shall be distributed to the Peach Valley Public Library Foundation, Inc,…to purchase books and chairs for </a:t>
            </a:r>
            <a:r>
              <a:rPr lang="en-US" sz="2000" dirty="0" smtClean="0"/>
              <a:t>the Children’s Reading Nook.</a:t>
            </a:r>
            <a:endParaRPr lang="en-US" sz="2000" dirty="0"/>
          </a:p>
          <a:p>
            <a:pPr marL="1417320" lvl="2" indent="-457200"/>
            <a:endParaRPr lang="en-US" sz="2000" dirty="0"/>
          </a:p>
          <a:p>
            <a:pPr lvl="1">
              <a:buNone/>
            </a:pPr>
            <a:r>
              <a:rPr lang="en-US" dirty="0">
                <a:latin typeface="Book Antiqua" pitchFamily="18" charset="0"/>
              </a:rPr>
              <a:t>	</a:t>
            </a:r>
            <a:endParaRPr lang="en-US" b="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6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" y="5334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848600" cy="2051304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en-US" b="1" dirty="0">
                <a:latin typeface="Book Antiqua" pitchFamily="18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Expectancies: Tools (cont.)</a:t>
            </a:r>
          </a:p>
          <a:p>
            <a:pPr lvl="1"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algn="just">
              <a:buNone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Retirement Plans </a:t>
            </a:r>
          </a:p>
          <a:p>
            <a:pPr marL="1417320" lvl="2" indent="-457200" algn="just">
              <a:buFont typeface="+mj-lt"/>
              <a:buAutoNum type="alphaL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Donor can name a charity as a beneficiary of a retirement account.</a:t>
            </a:r>
          </a:p>
          <a:p>
            <a:pPr marL="1417320" lvl="2" indent="-457200" algn="just">
              <a:buFont typeface="+mj-lt"/>
              <a:buAutoNum type="alphaL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Donor does not have to part with the retirement account while they are alive.</a:t>
            </a:r>
          </a:p>
          <a:p>
            <a:pPr marL="960120" lvl="2" indent="0" algn="just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algn="just">
              <a:buNone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Life Insurance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417320" lvl="2" indent="-457200" algn="just">
              <a:buFont typeface="+mj-lt"/>
              <a:buAutoNum type="alphaL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Donor can gift an existing policy or a new policy to a charity while the donor is alive.</a:t>
            </a:r>
          </a:p>
          <a:p>
            <a:pPr marL="1417320" lvl="2" indent="-457200" algn="just">
              <a:buFont typeface="+mj-lt"/>
              <a:buAutoNum type="alphaL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Donor can name a charity as the beneficiary of a policy.</a:t>
            </a:r>
            <a:endParaRPr lang="en-US" dirty="0" smtClean="0"/>
          </a:p>
          <a:p>
            <a:pPr lvl="1">
              <a:buNone/>
            </a:pPr>
            <a:r>
              <a:rPr lang="en-US" dirty="0">
                <a:latin typeface="Book Antiqua" pitchFamily="18" charset="0"/>
              </a:rPr>
              <a:t>	</a:t>
            </a:r>
            <a:endParaRPr lang="en-US" b="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5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" y="5334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848600" cy="2051304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en-US" b="1" dirty="0">
                <a:latin typeface="Book Antiqua" pitchFamily="18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Deferred Gifts: Charitable Gift Annuity</a:t>
            </a:r>
          </a:p>
          <a:p>
            <a:pPr marL="1417320" lvl="2" indent="-457200" algn="just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Contract between a donor and a charity – in return for contributed property, the charity agrees to pay a fixed amount of money each year for the lifetime of one or two people.</a:t>
            </a:r>
          </a:p>
          <a:p>
            <a:pPr marL="731520" lvl="1" indent="-457200" algn="just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payment is dependent upon number of people covered and their life expectancies.</a:t>
            </a:r>
          </a:p>
          <a:p>
            <a:pPr marL="731520" lvl="1" indent="-457200" algn="just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regulated.</a:t>
            </a:r>
          </a:p>
          <a:p>
            <a:pPr marL="1417320" lvl="2" indent="-457200" algn="just">
              <a:buFont typeface="+mj-lt"/>
              <a:buAutoNum type="alphaL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dirty="0">
                <a:latin typeface="Book Antiqua" pitchFamily="18" charset="0"/>
              </a:rPr>
              <a:t>	</a:t>
            </a:r>
            <a:endParaRPr lang="en-US" b="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5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6705600" cy="30480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u="sng" dirty="0"/>
              <a:t>Ten </a:t>
            </a:r>
            <a:r>
              <a:rPr lang="en-US" sz="8000" u="sng" dirty="0" smtClean="0"/>
              <a:t>Planned Giving Tips</a:t>
            </a:r>
          </a:p>
          <a:p>
            <a:endParaRPr lang="en-US" sz="8000" dirty="0"/>
          </a:p>
          <a:p>
            <a:r>
              <a:rPr lang="en-US" sz="8000" b="0" dirty="0" smtClean="0"/>
              <a:t>1.</a:t>
            </a:r>
            <a:r>
              <a:rPr lang="en-US" sz="8000" dirty="0" smtClean="0"/>
              <a:t>	</a:t>
            </a:r>
            <a:r>
              <a:rPr lang="en-US" sz="8000" b="0" dirty="0" smtClean="0"/>
              <a:t>Do </a:t>
            </a:r>
            <a:r>
              <a:rPr lang="en-US" sz="8000" b="0" dirty="0"/>
              <a:t>your own estate planning first. </a:t>
            </a:r>
          </a:p>
          <a:p>
            <a:r>
              <a:rPr lang="en-US" sz="8000" b="0" dirty="0" smtClean="0"/>
              <a:t>2</a:t>
            </a:r>
            <a:r>
              <a:rPr lang="en-US" sz="8000" b="0" dirty="0"/>
              <a:t>.	</a:t>
            </a:r>
            <a:r>
              <a:rPr lang="en-US" sz="8000" b="0" dirty="0" smtClean="0"/>
              <a:t>Get your organization ready and ask for help if 	needed.</a:t>
            </a:r>
          </a:p>
          <a:p>
            <a:r>
              <a:rPr lang="en-US" sz="8000" b="0" dirty="0" smtClean="0"/>
              <a:t>3.	Update </a:t>
            </a:r>
            <a:r>
              <a:rPr lang="en-US" sz="8000" b="0" dirty="0"/>
              <a:t>your website and be present on social 	media.</a:t>
            </a:r>
          </a:p>
          <a:p>
            <a:r>
              <a:rPr lang="en-US" sz="8000" b="0" dirty="0" smtClean="0"/>
              <a:t>4.	“</a:t>
            </a:r>
            <a:r>
              <a:rPr lang="en-US" sz="8000" b="0" dirty="0"/>
              <a:t>Prepare the flower bed” by creating a </a:t>
            </a:r>
            <a:r>
              <a:rPr lang="en-US" sz="8000" b="0" dirty="0" smtClean="0"/>
              <a:t>planned 	giving </a:t>
            </a:r>
            <a:r>
              <a:rPr lang="en-US" sz="8000" b="0" dirty="0"/>
              <a:t>community.</a:t>
            </a:r>
          </a:p>
          <a:p>
            <a:r>
              <a:rPr lang="en-US" sz="8000" b="0" dirty="0" smtClean="0"/>
              <a:t>5</a:t>
            </a:r>
            <a:r>
              <a:rPr lang="en-US" sz="8000" b="0" dirty="0"/>
              <a:t>.	Listen carefully to the goals, passions, fears, 	of the potential donor that you are speaking 	with.</a:t>
            </a:r>
          </a:p>
          <a:p>
            <a:r>
              <a:rPr lang="en-US" sz="8000" dirty="0"/>
              <a:t> </a:t>
            </a:r>
          </a:p>
          <a:p>
            <a:r>
              <a:rPr lang="en-US" sz="7200" dirty="0"/>
              <a:t> </a:t>
            </a:r>
          </a:p>
          <a:p>
            <a:pPr marL="914400" lvl="1" indent="-457200">
              <a:buNone/>
            </a:pPr>
            <a:endParaRPr lang="en-US" sz="5000" b="0" dirty="0"/>
          </a:p>
          <a:p>
            <a:pPr marL="457200" indent="-457200">
              <a:buAutoNum type="arabicPeriod"/>
            </a:pPr>
            <a:endParaRPr lang="en-US" sz="5000" dirty="0">
              <a:latin typeface="Book Antiqua" pitchFamily="18" charset="0"/>
            </a:endParaRPr>
          </a:p>
          <a:p>
            <a:endParaRPr lang="en-US" b="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6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6705600" cy="30480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u="sng" dirty="0"/>
              <a:t>Ten </a:t>
            </a:r>
            <a:r>
              <a:rPr lang="en-US" sz="8000" u="sng" dirty="0" smtClean="0"/>
              <a:t>Planned Giving Tips</a:t>
            </a:r>
          </a:p>
          <a:p>
            <a:endParaRPr lang="en-US" sz="8000" dirty="0"/>
          </a:p>
          <a:p>
            <a:r>
              <a:rPr lang="en-US" sz="8000" b="0" dirty="0" smtClean="0"/>
              <a:t>6</a:t>
            </a:r>
            <a:r>
              <a:rPr lang="en-US" sz="8000" b="0" dirty="0"/>
              <a:t>.</a:t>
            </a:r>
            <a:r>
              <a:rPr lang="en-US" sz="8000" dirty="0"/>
              <a:t>	</a:t>
            </a:r>
            <a:r>
              <a:rPr lang="en-US" sz="8000" b="0" dirty="0" smtClean="0"/>
              <a:t>Consider </a:t>
            </a:r>
            <a:r>
              <a:rPr lang="en-US" sz="8000" b="0" dirty="0"/>
              <a:t>baby steps – beneficiary 	designations, Will bequest.</a:t>
            </a:r>
          </a:p>
          <a:p>
            <a:r>
              <a:rPr lang="en-US" sz="8000" b="0" dirty="0" smtClean="0"/>
              <a:t>7.	Be </a:t>
            </a:r>
            <a:r>
              <a:rPr lang="en-US" sz="8000" b="0" dirty="0"/>
              <a:t>sensitive to timing.</a:t>
            </a:r>
          </a:p>
          <a:p>
            <a:r>
              <a:rPr lang="en-US" sz="8000" b="0" dirty="0" smtClean="0"/>
              <a:t>8.	Explain </a:t>
            </a:r>
            <a:r>
              <a:rPr lang="en-US" sz="8000" b="0" dirty="0"/>
              <a:t>the process and options in 	understandable terms and know when to ask 	for help from the experts. </a:t>
            </a:r>
          </a:p>
          <a:p>
            <a:r>
              <a:rPr lang="en-US" sz="8000" b="0" dirty="0" smtClean="0"/>
              <a:t>9.	Include </a:t>
            </a:r>
            <a:r>
              <a:rPr lang="en-US" sz="8000" b="0" dirty="0"/>
              <a:t>other family members in planned 	giving meetings, if possible.</a:t>
            </a:r>
          </a:p>
          <a:p>
            <a:r>
              <a:rPr lang="en-US" sz="8000" b="0" dirty="0" smtClean="0"/>
              <a:t>10</a:t>
            </a:r>
            <a:r>
              <a:rPr lang="en-US" sz="8000" b="0" dirty="0"/>
              <a:t>.	Paint a picture of the ultimate </a:t>
            </a:r>
            <a:r>
              <a:rPr lang="en-US" sz="8000" b="0" dirty="0" smtClean="0"/>
              <a:t>result and tie it to 	your organization’s vision.</a:t>
            </a:r>
            <a:endParaRPr lang="en-US" sz="8000" b="0" dirty="0"/>
          </a:p>
          <a:p>
            <a:pPr marL="914400" lvl="1" indent="-457200">
              <a:buNone/>
            </a:pPr>
            <a:endParaRPr lang="en-US" sz="5000" b="0" dirty="0"/>
          </a:p>
          <a:p>
            <a:pPr marL="457200" indent="-457200">
              <a:buAutoNum type="arabicPeriod"/>
            </a:pPr>
            <a:endParaRPr lang="en-US" sz="5000" dirty="0">
              <a:latin typeface="Book Antiqua" pitchFamily="18" charset="0"/>
            </a:endParaRPr>
          </a:p>
          <a:p>
            <a:endParaRPr lang="en-US" b="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08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76400"/>
            <a:ext cx="7543800" cy="3048000"/>
          </a:xfrm>
        </p:spPr>
        <p:txBody>
          <a:bodyPr>
            <a:normAutofit/>
          </a:bodyPr>
          <a:lstStyle/>
          <a:p>
            <a:pPr marL="914400" lvl="1" indent="-457200" algn="ctr">
              <a:buNone/>
            </a:pPr>
            <a:r>
              <a:rPr lang="en-US" sz="2400" b="0" dirty="0" smtClean="0"/>
              <a:t>River Arts Center /River Arts Center Gallery – Prairie du Sac, Wisconsin</a:t>
            </a:r>
          </a:p>
          <a:p>
            <a:pPr marL="914400" lvl="1" indent="-457200" algn="ctr">
              <a:buNone/>
            </a:pPr>
            <a:endParaRPr lang="en-US" sz="5000" dirty="0">
              <a:latin typeface="Book Antiqua" pitchFamily="18" charset="0"/>
            </a:endParaRPr>
          </a:p>
          <a:p>
            <a:endParaRPr lang="en-US" b="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554200" y="10668000"/>
            <a:ext cx="232064" cy="152400"/>
          </a:xfrm>
          <a:prstGeom prst="rect">
            <a:avLst/>
          </a:prstGeom>
        </p:spPr>
      </p:pic>
      <p:pic>
        <p:nvPicPr>
          <p:cNvPr id="1026" name="Picture 2" descr="http://saukcountyhistory.org/images/545_History_Center_2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895600"/>
            <a:ext cx="3048000" cy="18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590800"/>
            <a:ext cx="5410200" cy="35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2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76400"/>
            <a:ext cx="7543800" cy="3048000"/>
          </a:xfrm>
        </p:spPr>
        <p:txBody>
          <a:bodyPr>
            <a:normAutofit/>
          </a:bodyPr>
          <a:lstStyle/>
          <a:p>
            <a:pPr marL="914400" lvl="1" indent="-457200" algn="ctr">
              <a:buNone/>
            </a:pPr>
            <a:r>
              <a:rPr lang="en-US" sz="2400" b="0" dirty="0" smtClean="0"/>
              <a:t>Sauk County Historical Society History Center – Pillars of Progress – Baraboo, Wisconsin</a:t>
            </a:r>
          </a:p>
          <a:p>
            <a:pPr marL="914400" lvl="1" indent="-457200" algn="ctr">
              <a:buNone/>
            </a:pPr>
            <a:endParaRPr lang="en-US" sz="5000" dirty="0">
              <a:latin typeface="Book Antiqua" pitchFamily="18" charset="0"/>
            </a:endParaRPr>
          </a:p>
          <a:p>
            <a:endParaRPr lang="en-US" b="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554200" y="10668000"/>
            <a:ext cx="232064" cy="152400"/>
          </a:xfrm>
          <a:prstGeom prst="rect">
            <a:avLst/>
          </a:prstGeom>
        </p:spPr>
      </p:pic>
      <p:pic>
        <p:nvPicPr>
          <p:cNvPr id="1026" name="Picture 2" descr="http://saukcountyhistory.org/images/545_History_Center_2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51911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7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3048000"/>
          </a:xfrm>
        </p:spPr>
        <p:txBody>
          <a:bodyPr>
            <a:normAutofit/>
          </a:bodyPr>
          <a:lstStyle/>
          <a:p>
            <a:pPr marL="914400" lvl="1" indent="-457200" algn="ctr">
              <a:buNone/>
            </a:pPr>
            <a:r>
              <a:rPr lang="en-US" sz="2400" b="0" dirty="0" smtClean="0"/>
              <a:t>Sauk City Public Library – Sauk City, Wisconsin</a:t>
            </a:r>
            <a:endParaRPr lang="en-US" sz="2400" b="0" dirty="0"/>
          </a:p>
          <a:p>
            <a:pPr marL="457200" indent="-457200">
              <a:buAutoNum type="arabicPeriod"/>
            </a:pPr>
            <a:endParaRPr lang="en-US" sz="5000" dirty="0">
              <a:latin typeface="Book Antiqua" pitchFamily="18" charset="0"/>
            </a:endParaRPr>
          </a:p>
          <a:p>
            <a:endParaRPr lang="en-US" b="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58" r="95522"/>
          <a:stretch/>
        </p:blipFill>
        <p:spPr>
          <a:xfrm>
            <a:off x="10744200" y="6934200"/>
            <a:ext cx="228600" cy="1025715"/>
          </a:xfrm>
          <a:prstGeom prst="rect">
            <a:avLst/>
          </a:prstGeom>
        </p:spPr>
      </p:pic>
      <p:pic>
        <p:nvPicPr>
          <p:cNvPr id="2050" name="Picture 2" descr="Image result for picture of sauk city public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629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9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705600" cy="3048000"/>
          </a:xfrm>
        </p:spPr>
        <p:txBody>
          <a:bodyPr>
            <a:normAutofit/>
          </a:bodyPr>
          <a:lstStyle/>
          <a:p>
            <a:pPr marL="914400" lvl="1" indent="-457200" algn="ctr">
              <a:buNone/>
            </a:pPr>
            <a:r>
              <a:rPr lang="en-US" sz="2400" b="0" dirty="0"/>
              <a:t>Governor Dodge State Park </a:t>
            </a:r>
          </a:p>
          <a:p>
            <a:pPr marL="914400" lvl="1" indent="-457200" algn="ctr">
              <a:buNone/>
            </a:pPr>
            <a:r>
              <a:rPr lang="en-US" sz="2400" b="0" dirty="0"/>
              <a:t>Dodgeville, Wisconsin</a:t>
            </a:r>
          </a:p>
          <a:p>
            <a:pPr marL="457200" indent="-457200">
              <a:buAutoNum type="arabicPeriod"/>
            </a:pPr>
            <a:endParaRPr lang="en-US" sz="5000" dirty="0">
              <a:latin typeface="Book Antiqua" pitchFamily="18" charset="0"/>
            </a:endParaRPr>
          </a:p>
          <a:p>
            <a:endParaRPr lang="en-US" b="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184125"/>
            <a:ext cx="5105400" cy="21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06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6705600" cy="3048000"/>
          </a:xfrm>
        </p:spPr>
        <p:txBody>
          <a:bodyPr>
            <a:normAutofit/>
          </a:bodyPr>
          <a:lstStyle/>
          <a:p>
            <a:pPr marL="914400" lvl="1" indent="-457200" algn="ctr">
              <a:buNone/>
            </a:pPr>
            <a:r>
              <a:rPr lang="en-US" sz="2400" b="0" dirty="0"/>
              <a:t>Wally Bauman Woods: University of Wisconsin</a:t>
            </a:r>
            <a:r>
              <a:rPr lang="en-US" sz="2400" dirty="0"/>
              <a:t>-Madison </a:t>
            </a:r>
          </a:p>
          <a:p>
            <a:pPr marL="914400" lvl="1" indent="-457200" algn="ctr">
              <a:buNone/>
            </a:pPr>
            <a:r>
              <a:rPr lang="en-US" sz="2400" b="0" dirty="0"/>
              <a:t>Lakeshore Nature Preserve</a:t>
            </a:r>
          </a:p>
          <a:p>
            <a:pPr marL="457200" indent="-457200">
              <a:buAutoNum type="arabicPeriod"/>
            </a:pPr>
            <a:endParaRPr lang="en-US" sz="5000" dirty="0">
              <a:latin typeface="Book Antiqua" pitchFamily="18" charset="0"/>
            </a:endParaRPr>
          </a:p>
          <a:p>
            <a:endParaRPr lang="en-US" b="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76600"/>
            <a:ext cx="4876800" cy="26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6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48968"/>
            <a:ext cx="6705600" cy="3048000"/>
          </a:xfrm>
        </p:spPr>
        <p:txBody>
          <a:bodyPr>
            <a:normAutofit/>
          </a:bodyPr>
          <a:lstStyle/>
          <a:p>
            <a:pPr marL="914400" lvl="1" indent="-457200" algn="ctr">
              <a:buNone/>
            </a:pPr>
            <a:r>
              <a:rPr lang="en-US" sz="2400" b="0" dirty="0"/>
              <a:t>University of Wisconsin Paul P. Carbone Comprehensive Cancer Center, University of Wisconsin-Madison</a:t>
            </a:r>
          </a:p>
          <a:p>
            <a:pPr marL="457200" indent="-457200">
              <a:buAutoNum type="arabicPeriod"/>
            </a:pPr>
            <a:endParaRPr lang="en-US" sz="5000" dirty="0">
              <a:latin typeface="Book Antiqua" pitchFamily="18" charset="0"/>
            </a:endParaRPr>
          </a:p>
          <a:p>
            <a:endParaRPr lang="en-US" b="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72968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10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705600" cy="3048000"/>
          </a:xfrm>
        </p:spPr>
        <p:txBody>
          <a:bodyPr>
            <a:normAutofit/>
          </a:bodyPr>
          <a:lstStyle/>
          <a:p>
            <a:pPr marL="914400" lvl="1" indent="-457200" algn="ctr">
              <a:buNone/>
            </a:pPr>
            <a:r>
              <a:rPr lang="en-US" sz="2800" b="0" dirty="0"/>
              <a:t>University of </a:t>
            </a:r>
            <a:r>
              <a:rPr lang="en-US" sz="2800" b="0" dirty="0" smtClean="0"/>
              <a:t>Wisconsin – </a:t>
            </a:r>
          </a:p>
          <a:p>
            <a:pPr marL="914400" lvl="1" indent="-457200" algn="ctr">
              <a:buNone/>
            </a:pPr>
            <a:r>
              <a:rPr lang="en-US" sz="2800" b="0" dirty="0" smtClean="0"/>
              <a:t>Baraboo/Sauk County</a:t>
            </a:r>
            <a:endParaRPr lang="en-US" sz="2800" dirty="0">
              <a:latin typeface="Book Antiqua" pitchFamily="18" charset="0"/>
            </a:endParaRPr>
          </a:p>
          <a:p>
            <a:endParaRPr lang="en-US" b="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25" y="3184125"/>
            <a:ext cx="2166148" cy="21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3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945" y="5257800"/>
            <a:ext cx="473950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04800" y="4800600"/>
            <a:ext cx="8305800" cy="0"/>
          </a:xfrm>
          <a:prstGeom prst="line">
            <a:avLst/>
          </a:prstGeom>
          <a:ln>
            <a:solidFill>
              <a:srgbClr val="1C2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3600" y="1219200"/>
            <a:ext cx="426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Questions?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Thank you!</a:t>
            </a:r>
          </a:p>
          <a:p>
            <a:pPr algn="ctr"/>
            <a:endParaRPr lang="en-US" sz="2400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1400" b="1" dirty="0"/>
              <a:t>Johanna J. Allex, Esq.</a:t>
            </a:r>
          </a:p>
          <a:p>
            <a:pPr algn="ctr"/>
            <a:r>
              <a:rPr lang="en-US" sz="1400" b="1" dirty="0"/>
              <a:t>Stafford Rosenbaum LLP</a:t>
            </a:r>
          </a:p>
          <a:p>
            <a:pPr algn="ctr"/>
            <a:r>
              <a:rPr lang="en-US" sz="1400" b="1" dirty="0"/>
              <a:t>222 W. Washington Ave., Suite 900</a:t>
            </a:r>
          </a:p>
          <a:p>
            <a:pPr algn="ctr"/>
            <a:r>
              <a:rPr lang="en-US" sz="1400" b="1" dirty="0"/>
              <a:t>Madison, WI 53701</a:t>
            </a:r>
          </a:p>
          <a:p>
            <a:pPr algn="ctr"/>
            <a:r>
              <a:rPr lang="en-US" sz="1400" b="1" dirty="0"/>
              <a:t>608-259-2664</a:t>
            </a:r>
          </a:p>
        </p:txBody>
      </p:sp>
    </p:spTree>
    <p:extLst>
      <p:ext uri="{BB962C8B-B14F-4D97-AF65-F5344CB8AC3E}">
        <p14:creationId xmlns:p14="http://schemas.microsoft.com/office/powerpoint/2010/main" val="583676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5943600" cy="2286000"/>
          </a:xfrm>
        </p:spPr>
        <p:txBody>
          <a:bodyPr>
            <a:noAutofit/>
          </a:bodyPr>
          <a:lstStyle/>
          <a:p>
            <a:r>
              <a:rPr lang="en-US" sz="2400" i="1" dirty="0"/>
              <a:t>For Today…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is a planned gift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Tips on preparing your organization to start a planned giving program.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Common </a:t>
            </a:r>
            <a:r>
              <a:rPr lang="en-US" dirty="0"/>
              <a:t>planned giving </a:t>
            </a:r>
            <a:r>
              <a:rPr lang="en-US" dirty="0" smtClean="0"/>
              <a:t>tools.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Wrap </a:t>
            </a:r>
            <a:r>
              <a:rPr lang="en-US" dirty="0"/>
              <a:t>up/Questions.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606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382000" cy="27432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b="1" dirty="0">
                <a:latin typeface="Book Antiqua" pitchFamily="18" charset="0"/>
              </a:rPr>
              <a:t>	</a:t>
            </a:r>
            <a:r>
              <a:rPr lang="en-US" b="1" dirty="0" smtClean="0"/>
              <a:t>1.</a:t>
            </a:r>
            <a:r>
              <a:rPr lang="en-US" b="1" dirty="0" smtClean="0">
                <a:latin typeface="Book Antiqua" pitchFamily="18" charset="0"/>
              </a:rPr>
              <a:t>	</a:t>
            </a:r>
            <a:r>
              <a:rPr lang="en-US" sz="2400" b="1" dirty="0" smtClean="0"/>
              <a:t>What </a:t>
            </a:r>
            <a:r>
              <a:rPr lang="en-US" sz="2400" b="1" dirty="0"/>
              <a:t>is a planned gift?</a:t>
            </a:r>
          </a:p>
          <a:p>
            <a:pPr lvl="1" algn="ctr"/>
            <a:endParaRPr lang="en-US" b="1" dirty="0"/>
          </a:p>
          <a:p>
            <a:pPr marL="1485900" lvl="2" indent="-342900">
              <a:buFont typeface="+mj-lt"/>
              <a:buAutoNum type="alphaLcPeriod"/>
            </a:pPr>
            <a:r>
              <a:rPr lang="en-US" sz="2000" dirty="0"/>
              <a:t>Major to the </a:t>
            </a:r>
            <a:r>
              <a:rPr lang="en-US" sz="2000" dirty="0" smtClean="0"/>
              <a:t>donor; and </a:t>
            </a:r>
            <a:endParaRPr lang="en-US" sz="2000" dirty="0"/>
          </a:p>
          <a:p>
            <a:pPr marL="1485900" lvl="2" indent="-342900">
              <a:buFont typeface="+mj-lt"/>
              <a:buAutoNum type="alphaLcPeriod"/>
            </a:pPr>
            <a:r>
              <a:rPr lang="en-US" sz="2000" dirty="0"/>
              <a:t>Part of </a:t>
            </a:r>
            <a:r>
              <a:rPr lang="en-US" sz="2000" dirty="0" smtClean="0"/>
              <a:t>the donor’s financial </a:t>
            </a:r>
            <a:r>
              <a:rPr lang="en-US" sz="2000" dirty="0"/>
              <a:t>or </a:t>
            </a:r>
            <a:r>
              <a:rPr lang="en-US" sz="2000" dirty="0" smtClean="0"/>
              <a:t>estate plan.</a:t>
            </a:r>
            <a:endParaRPr lang="en-US" sz="2000" dirty="0"/>
          </a:p>
          <a:p>
            <a:pPr lvl="1" algn="ctr">
              <a:buNone/>
            </a:pPr>
            <a:endParaRPr lang="en-US" sz="2400" b="1" dirty="0"/>
          </a:p>
          <a:p>
            <a:pPr marL="457200" indent="-457200" algn="ctr"/>
            <a:r>
              <a:rPr lang="en-US" sz="2400" b="1" dirty="0" smtClean="0"/>
              <a:t>2.	Why </a:t>
            </a:r>
            <a:r>
              <a:rPr lang="en-US" sz="2400" b="1" dirty="0"/>
              <a:t>is a planned gift </a:t>
            </a:r>
            <a:r>
              <a:rPr lang="en-US" sz="2400" b="1" dirty="0" smtClean="0"/>
              <a:t>different from other gifts?</a:t>
            </a:r>
            <a:endParaRPr lang="en-US" sz="2400" b="1" dirty="0"/>
          </a:p>
          <a:p>
            <a:pPr lvl="1" algn="ctr">
              <a:buNone/>
            </a:pPr>
            <a:endParaRPr lang="en-US" sz="2400" b="1" dirty="0"/>
          </a:p>
          <a:p>
            <a:pPr marL="1417320" lvl="2" indent="-457200">
              <a:buFont typeface="+mj-lt"/>
              <a:buAutoNum type="alphaLcPeriod"/>
            </a:pPr>
            <a:r>
              <a:rPr lang="en-US" sz="2000" dirty="0"/>
              <a:t>Requires more planning, counsel, </a:t>
            </a:r>
            <a:r>
              <a:rPr lang="en-US" sz="2000" dirty="0" smtClean="0"/>
              <a:t>negotiation;</a:t>
            </a:r>
            <a:endParaRPr lang="en-US" sz="2000" dirty="0"/>
          </a:p>
          <a:p>
            <a:pPr marL="1417320" lvl="2" indent="-457200">
              <a:buFont typeface="+mj-lt"/>
              <a:buAutoNum type="alphaLcPeriod"/>
            </a:pPr>
            <a:r>
              <a:rPr lang="en-US" sz="2000" dirty="0" smtClean="0"/>
              <a:t>Typically larger </a:t>
            </a:r>
            <a:r>
              <a:rPr lang="en-US" sz="2000" dirty="0"/>
              <a:t>in </a:t>
            </a:r>
            <a:r>
              <a:rPr lang="en-US" sz="2000" dirty="0" smtClean="0"/>
              <a:t>size or impact; and</a:t>
            </a:r>
            <a:endParaRPr lang="en-US" sz="2000" dirty="0"/>
          </a:p>
          <a:p>
            <a:pPr marL="1417320" lvl="2" indent="-457200">
              <a:buFont typeface="+mj-lt"/>
              <a:buAutoNum type="alphaLcPeriod"/>
            </a:pPr>
            <a:r>
              <a:rPr lang="en-US" sz="2000" dirty="0"/>
              <a:t>Different focus: “vision gifting</a:t>
            </a:r>
            <a:r>
              <a:rPr lang="en-US" sz="2000" dirty="0" smtClean="0"/>
              <a:t>”.</a:t>
            </a:r>
            <a:endParaRPr lang="en-US" sz="2000" dirty="0"/>
          </a:p>
          <a:p>
            <a:pPr lvl="1" algn="ctr"/>
            <a:endParaRPr lang="en-US" b="1" dirty="0"/>
          </a:p>
          <a:p>
            <a:pPr lvl="1" algn="ctr"/>
            <a:endParaRPr lang="en-US" b="1" dirty="0"/>
          </a:p>
          <a:p>
            <a:pPr lvl="1" algn="ctr">
              <a:buNone/>
            </a:pPr>
            <a:endParaRPr lang="en-US" sz="2400" b="1" dirty="0"/>
          </a:p>
          <a:p>
            <a:pPr lvl="1" algn="ctr">
              <a:buNone/>
            </a:pPr>
            <a:endParaRPr lang="en-US" b="1" dirty="0"/>
          </a:p>
          <a:p>
            <a:pPr lvl="1" algn="ctr">
              <a:buNone/>
            </a:pPr>
            <a:endParaRPr lang="en-US" dirty="0"/>
          </a:p>
          <a:p>
            <a:pPr lvl="1">
              <a:buNone/>
            </a:pPr>
            <a:r>
              <a:rPr lang="en-US" sz="2400" dirty="0"/>
              <a:t>	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71606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27432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b="1" dirty="0">
                <a:latin typeface="Book Antiqua" pitchFamily="18" charset="0"/>
              </a:rPr>
              <a:t>	</a:t>
            </a:r>
            <a:r>
              <a:rPr lang="en-US" sz="2400" b="1" dirty="0" smtClean="0"/>
              <a:t>1.	What </a:t>
            </a:r>
            <a:r>
              <a:rPr lang="en-US" sz="2400" b="1" dirty="0"/>
              <a:t>must you know about planned gifts?</a:t>
            </a:r>
          </a:p>
          <a:p>
            <a:pPr lvl="1">
              <a:buNone/>
            </a:pPr>
            <a:endParaRPr lang="en-US" sz="1800" b="1" dirty="0"/>
          </a:p>
          <a:p>
            <a:pPr marL="1417320" lvl="2" indent="-457200">
              <a:buFont typeface="+mj-lt"/>
              <a:buAutoNum type="alphaLcPeriod"/>
            </a:pPr>
            <a:r>
              <a:rPr lang="en-US" sz="2000" dirty="0" smtClean="0"/>
              <a:t>Made during </a:t>
            </a:r>
            <a:r>
              <a:rPr lang="en-US" sz="2000" dirty="0"/>
              <a:t>lifetime and/or death.</a:t>
            </a:r>
          </a:p>
          <a:p>
            <a:pPr marL="1417320" lvl="2" indent="-457200">
              <a:buFont typeface="+mj-lt"/>
              <a:buAutoNum type="alphaLcPeriod"/>
            </a:pPr>
            <a:r>
              <a:rPr lang="en-US" sz="2000" dirty="0" smtClean="0"/>
              <a:t>Three giving options: current outright gifts, expectancies, and deferred gifts.</a:t>
            </a:r>
            <a:endParaRPr lang="en-US" sz="2000" dirty="0"/>
          </a:p>
          <a:p>
            <a:pPr lvl="1" algn="ctr">
              <a:buNone/>
            </a:pPr>
            <a:endParaRPr lang="en-US" sz="2400" b="1" dirty="0"/>
          </a:p>
          <a:p>
            <a:pPr lvl="1">
              <a:buNone/>
            </a:pPr>
            <a:r>
              <a:rPr lang="en-US" sz="2400" b="1" dirty="0" smtClean="0"/>
              <a:t>2.	What </a:t>
            </a:r>
            <a:r>
              <a:rPr lang="en-US" sz="2400" b="1" dirty="0"/>
              <a:t>assets might be used to make a planned </a:t>
            </a:r>
            <a:r>
              <a:rPr lang="en-US" sz="2400" b="1" dirty="0" smtClean="0"/>
              <a:t>	gift</a:t>
            </a:r>
            <a:r>
              <a:rPr lang="en-US" sz="2400" b="1" dirty="0"/>
              <a:t>?</a:t>
            </a:r>
          </a:p>
          <a:p>
            <a:pPr marL="731520" lvl="1" indent="-457200" algn="ctr">
              <a:buNone/>
            </a:pPr>
            <a:endParaRPr lang="en-US" dirty="0" smtClean="0"/>
          </a:p>
          <a:p>
            <a:pPr marL="731520" lvl="1" indent="-457200" algn="ctr">
              <a:buNone/>
            </a:pPr>
            <a:r>
              <a:rPr lang="en-US" dirty="0" smtClean="0"/>
              <a:t>	Cash</a:t>
            </a:r>
            <a:r>
              <a:rPr lang="en-US" dirty="0"/>
              <a:t>, appreciated securities, business interests, life </a:t>
            </a:r>
            <a:r>
              <a:rPr lang="en-US" dirty="0" smtClean="0"/>
              <a:t>insurance, personal </a:t>
            </a:r>
            <a:r>
              <a:rPr lang="en-US" dirty="0"/>
              <a:t>property, real estate, </a:t>
            </a:r>
            <a:r>
              <a:rPr lang="en-US" dirty="0" smtClean="0"/>
              <a:t>and retirement plans.</a:t>
            </a:r>
            <a:endParaRPr lang="en-US" sz="2400" b="1" dirty="0"/>
          </a:p>
          <a:p>
            <a:pPr lvl="1" algn="ctr">
              <a:buNone/>
            </a:pPr>
            <a:endParaRPr lang="en-US" sz="2400" b="1" dirty="0"/>
          </a:p>
          <a:p>
            <a:pPr lvl="1" algn="ctr">
              <a:buNone/>
            </a:pPr>
            <a:endParaRPr lang="en-US" sz="2400" b="1" dirty="0"/>
          </a:p>
          <a:p>
            <a:pPr lvl="1" algn="ctr">
              <a:buNone/>
            </a:pPr>
            <a:endParaRPr lang="en-US" dirty="0"/>
          </a:p>
          <a:p>
            <a:pPr lvl="1">
              <a:buNone/>
            </a:pPr>
            <a:r>
              <a:rPr lang="en-US" sz="2400" dirty="0"/>
              <a:t>	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80356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27432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b="1" dirty="0">
                <a:latin typeface="Book Antiqua" pitchFamily="18" charset="0"/>
              </a:rPr>
              <a:t>	</a:t>
            </a:r>
            <a:r>
              <a:rPr lang="en-US" sz="2400" b="1" dirty="0" smtClean="0"/>
              <a:t>Some Tips to Starting a Planned Giving Program</a:t>
            </a:r>
          </a:p>
          <a:p>
            <a:pPr marL="731520" lvl="1" indent="-457200">
              <a:buAutoNum type="arabicPeriod"/>
            </a:pPr>
            <a:endParaRPr lang="en-US" b="1" dirty="0" smtClean="0"/>
          </a:p>
          <a:p>
            <a:pPr lvl="1"/>
            <a:r>
              <a:rPr lang="en-US" sz="2400" b="1" dirty="0" smtClean="0"/>
              <a:t>Institutional Readiness:</a:t>
            </a:r>
          </a:p>
          <a:p>
            <a:pPr marL="274320" lvl="1" indent="0">
              <a:buNone/>
            </a:pPr>
            <a:endParaRPr lang="en-US" sz="2400" b="1" dirty="0" smtClean="0"/>
          </a:p>
          <a:p>
            <a:pPr marL="1417320" lvl="2" indent="-457200"/>
            <a:r>
              <a:rPr lang="en-US" sz="2000" dirty="0" smtClean="0"/>
              <a:t>Clarify your mission/vision;</a:t>
            </a:r>
          </a:p>
          <a:p>
            <a:pPr marL="1417320" lvl="2" indent="-457200"/>
            <a:r>
              <a:rPr lang="en-US" sz="2000" dirty="0" smtClean="0"/>
              <a:t>Be financially accountable; </a:t>
            </a:r>
          </a:p>
          <a:p>
            <a:pPr marL="1417320" lvl="2" indent="-457200"/>
            <a:r>
              <a:rPr lang="en-US" sz="2000" dirty="0" smtClean="0"/>
              <a:t>Be sure to have board support; and</a:t>
            </a:r>
          </a:p>
          <a:p>
            <a:pPr marL="1417320" lvl="2" indent="-457200"/>
            <a:r>
              <a:rPr lang="en-US" sz="2000" dirty="0" smtClean="0"/>
              <a:t>Plan out your communication strategy.</a:t>
            </a:r>
          </a:p>
          <a:p>
            <a:pPr marL="731520" lvl="1" indent="-457200">
              <a:buAutoNum type="arabicPeriod"/>
            </a:pPr>
            <a:endParaRPr lang="en-US" b="1" dirty="0" smtClean="0"/>
          </a:p>
          <a:p>
            <a:pPr marL="274320" lvl="1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  <a:p>
            <a:pPr lvl="1" algn="ctr">
              <a:buNone/>
            </a:pPr>
            <a:endParaRPr lang="en-US" sz="1800" b="1" dirty="0"/>
          </a:p>
          <a:p>
            <a:pPr lvl="1" algn="ctr">
              <a:buNone/>
            </a:pPr>
            <a:endParaRPr lang="en-US" sz="2400" b="1" dirty="0"/>
          </a:p>
          <a:p>
            <a:pPr lvl="1" algn="ctr">
              <a:buNone/>
            </a:pPr>
            <a:endParaRPr lang="en-US" sz="2400" b="1" dirty="0"/>
          </a:p>
          <a:p>
            <a:pPr lvl="1" algn="ctr">
              <a:buNone/>
            </a:pPr>
            <a:endParaRPr lang="en-US" dirty="0"/>
          </a:p>
          <a:p>
            <a:pPr lvl="1">
              <a:buNone/>
            </a:pPr>
            <a:r>
              <a:rPr lang="en-US" sz="2400" dirty="0"/>
              <a:t>	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80356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27432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b="1" dirty="0">
                <a:latin typeface="Book Antiqua" pitchFamily="18" charset="0"/>
              </a:rPr>
              <a:t>	</a:t>
            </a:r>
            <a:r>
              <a:rPr lang="en-US" sz="2400" b="1" dirty="0" smtClean="0"/>
              <a:t>Some Tips to Starting a Planned Giving Program</a:t>
            </a:r>
          </a:p>
          <a:p>
            <a:pPr marL="960120" lvl="2" indent="0">
              <a:buNone/>
            </a:pPr>
            <a:endParaRPr lang="en-US" b="1" dirty="0"/>
          </a:p>
          <a:p>
            <a:pPr lvl="1"/>
            <a:r>
              <a:rPr lang="en-US" sz="2400" b="1" dirty="0" smtClean="0"/>
              <a:t>Policies and Guidelines:</a:t>
            </a:r>
          </a:p>
          <a:p>
            <a:pPr marL="274320" lvl="1" indent="0">
              <a:buNone/>
            </a:pPr>
            <a:endParaRPr lang="en-US" sz="2400" b="1" dirty="0" smtClean="0"/>
          </a:p>
          <a:p>
            <a:pPr marL="1417320" lvl="2" indent="-457200"/>
            <a:r>
              <a:rPr lang="en-US" sz="2000" dirty="0" smtClean="0"/>
              <a:t>Adopt a Gift Acceptance Policy; </a:t>
            </a:r>
          </a:p>
          <a:p>
            <a:pPr marL="1874520" lvl="3" indent="-457200"/>
            <a:r>
              <a:rPr lang="en-US" sz="2000" dirty="0" smtClean="0"/>
              <a:t>Determine the scope of your planned giving options.</a:t>
            </a:r>
          </a:p>
          <a:p>
            <a:pPr marL="1874520" lvl="3" indent="-457200"/>
            <a:r>
              <a:rPr lang="en-US" sz="2000" dirty="0" smtClean="0"/>
              <a:t>Prior approval by your board should be considered.</a:t>
            </a:r>
          </a:p>
          <a:p>
            <a:pPr marL="1874520" lvl="3" indent="-457200"/>
            <a:endParaRPr lang="en-US" sz="2000" b="1" dirty="0"/>
          </a:p>
          <a:p>
            <a:pPr marL="1417320" lvl="2" indent="-457200"/>
            <a:r>
              <a:rPr lang="en-US" sz="2000" dirty="0" smtClean="0"/>
              <a:t>Adopt an Investment Policy.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  <a:p>
            <a:pPr lvl="1" algn="ctr">
              <a:buNone/>
            </a:pPr>
            <a:endParaRPr lang="en-US" sz="1800" b="1" dirty="0"/>
          </a:p>
          <a:p>
            <a:pPr lvl="1" algn="ctr">
              <a:buNone/>
            </a:pPr>
            <a:endParaRPr lang="en-US" sz="2400" b="1" dirty="0"/>
          </a:p>
          <a:p>
            <a:pPr lvl="1" algn="ctr">
              <a:buNone/>
            </a:pPr>
            <a:endParaRPr lang="en-US" sz="2400" b="1" dirty="0"/>
          </a:p>
          <a:p>
            <a:pPr lvl="1" algn="ctr">
              <a:buNone/>
            </a:pPr>
            <a:endParaRPr lang="en-US" dirty="0"/>
          </a:p>
          <a:p>
            <a:pPr lvl="1">
              <a:buNone/>
            </a:pPr>
            <a:r>
              <a:rPr lang="en-US" sz="2400" dirty="0"/>
              <a:t>	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705607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" y="5334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848600" cy="2051304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Gifts: Tools</a:t>
            </a:r>
          </a:p>
          <a:p>
            <a:pPr marL="731520" lvl="1" indent="-457200">
              <a:buAutoNum type="arabicPeriod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Cash – King!</a:t>
            </a:r>
          </a:p>
          <a:p>
            <a:pPr marL="731520" lvl="1" indent="-457200">
              <a:buAutoNum type="arabicPeriod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Gift of Appreciated Stock (publicly traded or privately 	held)</a:t>
            </a:r>
          </a:p>
          <a:p>
            <a:pPr marL="731520" lvl="1" indent="-457200">
              <a:buAutoNum type="arabicPeriod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Gift of Real Estate</a:t>
            </a:r>
          </a:p>
          <a:p>
            <a:pPr marL="1417320" lvl="2" indent="-457200">
              <a:buNone/>
            </a:pPr>
            <a:endParaRPr lang="en-US" sz="2000" dirty="0"/>
          </a:p>
          <a:p>
            <a:pPr lvl="1">
              <a:buNone/>
            </a:pPr>
            <a:r>
              <a:rPr lang="en-US" dirty="0">
                <a:latin typeface="Book Antiqua" pitchFamily="18" charset="0"/>
              </a:rPr>
              <a:t>	</a:t>
            </a:r>
            <a:endParaRPr lang="en-US" b="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6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" y="533400"/>
            <a:ext cx="8991600" cy="685482"/>
          </a:xfrm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Planned Giving: What to Keep in Mind</a:t>
            </a:r>
            <a:endParaRPr lang="en-US" sz="24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848600" cy="2051304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Gifts: Tools (cont.)</a:t>
            </a:r>
          </a:p>
          <a:p>
            <a:pPr marL="731520" lvl="1" indent="-457200">
              <a:buAutoNum type="arabicPeriod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AutoNum type="arabicPeriod" startAt="4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Donor-Advised Fund</a:t>
            </a:r>
          </a:p>
          <a:p>
            <a:pPr marL="731520" lvl="1" indent="-45720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7320" lvl="2" indent="-457200">
              <a:buAutoNum type="alphaL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Donor makes a gift to a specific purpose fund held and administered by a charity.</a:t>
            </a:r>
          </a:p>
          <a:p>
            <a:pPr marL="960120" lvl="2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7320" lvl="2" indent="-457200">
              <a:buAutoNum type="alphaL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Charity makes grants to recipients to satisfy the fund’s purpose.</a:t>
            </a:r>
          </a:p>
          <a:p>
            <a:pPr marL="1417320" lvl="2" indent="-457200">
              <a:buAutoNum type="alphaLcPeriod" startAt="4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7320" lvl="2" indent="-457200">
              <a:buAutoNum type="alphaLcPeriod" startAt="4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Donor may make recommendations (or may designate who may make recommendations) to the charity.</a:t>
            </a:r>
          </a:p>
          <a:p>
            <a:pPr marL="1417320" lvl="2" indent="-45720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algn="ctr">
              <a:buNone/>
            </a:pPr>
            <a:endParaRPr lang="en-US" sz="2400" b="1" dirty="0">
              <a:latin typeface="Book Antiqua" pitchFamily="18" charset="0"/>
              <a:cs typeface="Arial" panose="020B0604020202020204" pitchFamily="34" charset="0"/>
            </a:endParaRPr>
          </a:p>
          <a:p>
            <a:pPr marL="1417320" lvl="2" indent="-457200">
              <a:buNone/>
            </a:pPr>
            <a:endParaRPr lang="en-US" sz="2000" dirty="0"/>
          </a:p>
          <a:p>
            <a:pPr lvl="1">
              <a:buNone/>
            </a:pPr>
            <a:r>
              <a:rPr lang="en-US" dirty="0">
                <a:latin typeface="Book Antiqua" pitchFamily="18" charset="0"/>
              </a:rPr>
              <a:t>	</a:t>
            </a:r>
            <a:endParaRPr lang="en-US" b="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6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008"/>
  <p:tag name="AS_OS" val="Microsoft Windows NT 6.1.7601 Service Pack 1"/>
  <p:tag name="AS_RELEASE_DATE" val="2015.07.22"/>
  <p:tag name="AS_TITLE" val="Aspose.Slides for .NET 4.0"/>
  <p:tag name="AS_VERSION" val="15.6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11">
      <a:dk1>
        <a:srgbClr val="1C254A"/>
      </a:dk1>
      <a:lt1>
        <a:srgbClr val="FFFFFF"/>
      </a:lt1>
      <a:dk2>
        <a:srgbClr val="B485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  <a:tileRect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484</Words>
  <PresentationFormat>On-screen Show (4:3)</PresentationFormat>
  <Paragraphs>219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Book Antiqua</vt:lpstr>
      <vt:lpstr>Calibri</vt:lpstr>
      <vt:lpstr>Essential</vt:lpstr>
      <vt:lpstr>PowerPoint Presentation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Planned Giving: What to Keep in Mind</vt:lpstr>
      <vt:lpstr>PowerPoint Presentation</vt:lpstr>
    </vt:vector>
  </TitlesOfParts>
  <Manager/>
  <Company/>
  <LinksUpToDate>false</LinksUpToDate>
  <SharedDoc>false</SharedDoc>
  <HyperlinkBase/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cp:keywords/>
  <dc:description/>
  <cp:revision>1</cp:revision>
  <cp:category/>
  <cp:contentStatus/>
  <dc:language/>
  <cp:version/>
</cp:coreProperties>
</file>