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38" d="100"/>
          <a:sy n="38" d="100"/>
        </p:scale>
        <p:origin x="10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0002-D0C4-494E-BE2F-2B308CBDD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19683-5682-476C-B3C1-ED7926E9E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8CD45-BB1D-4790-B4F1-7FFA56DE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A57D0-9D51-4B46-8C27-C3371BF7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2093F-B555-4681-9B94-AE22CF51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0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DBF3-560F-4B56-BBDA-3B9437EA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082F7-BCB3-428D-A161-B44CC60DF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625CA-B577-4A5D-94E3-8F8C8803A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0FBDD-284B-447B-97E3-71F05A73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B6475-074A-40F9-A644-F37807FF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9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0AA7D8-2201-4E03-866E-21AA232B3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7D4CA-421D-4DF5-A97C-C3FE630D0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1FA9E-0884-4812-BF4D-EAC8B5B6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6413C-7D39-4326-8AE2-56A77FC0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63C80-A47C-41FE-B463-0A359CC0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4B9E-B76E-4406-9654-79CF9852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690D4-91E8-4ADF-B7D2-06A5C6575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CB841-6364-4679-A598-0F293601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F872B-520E-4795-901D-8E920A3F8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A803-01F7-4EB8-9A99-D3F80792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1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BC3C5-D000-480C-B4BE-5F320A3FD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3A774-0DE7-4662-A68D-5A667B61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FEE1-2CA6-402A-8F92-2C7525BB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298CD-DD9B-46D3-B54D-43344D40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03EAD-81C8-4EF9-9AB3-265E1C6F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6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A7C20-4529-4737-B4FB-AC635CF1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A32B-4D2E-4897-8BD9-FFFBEF7F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EE30F4-6593-4237-AA83-84C1E0E8D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4A182-BC3C-40DB-AB65-68EBA6BE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37DF0-24D1-4DB8-BA4F-C30D17BA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BACC5-A729-44F1-9A27-F29479B8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698C2-021B-4656-BEA4-1D0CC413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FE2A1-62EF-4E6B-815A-A3C4F0070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BD6EE-0936-43FD-8660-48CD5AACB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320B75-226F-4612-A2ED-ACE9C88E4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B54091-8A5D-4CD7-B606-5F3493F34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E0779-8601-4762-9C91-25ADE650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C70713-5F5E-4D30-A230-2F4117CA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F4EC4-A39B-45C5-83FA-9FDA0EEF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51364-D99E-401D-A090-82AE7711D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5EB92-C29C-4957-B6F6-DEA1F098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CB2FC-022D-4DD4-BC54-5EBFD16D4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3A969-4E74-4A17-AD55-8704021A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7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47FCC2-84D5-4114-A58F-FF961826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7B27DB-7E8A-4BBD-A273-CF0756915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85148-E65F-4771-811C-5BA1BDAA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2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24C1-CBF8-4C77-A1CF-610203AE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031E-6541-4DF3-B2C1-474F2CA9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368E0-E3FF-43BE-9DA7-FFF969044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0AB40-5B53-4465-9590-7FCA1475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614F5-B036-4859-A91E-EFEAE7A38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E5A1A-7AFE-4DAA-A87C-9EBF0A96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5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52C00-76C5-4561-A148-57C30659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6803C-C41B-42CA-A975-E5A967AE5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11D51-25F2-4771-AE6F-C9AABD030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A3360-F51B-4D2C-8CB8-A0F93141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87E79-8D87-494A-90F9-9C03EE8A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54064-83DD-4D9F-B1F2-2F75D98D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3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8D0F7C-E48B-411B-BFAE-4999F7B77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3DA1D-4184-4A2B-9363-FE91A3710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C1402-A7BA-446E-A42A-EC31F4E7A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81336-ABCC-4F65-90CD-46DF6439BAA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FD1E5-4E20-447D-8199-F632D37E0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0983-1138-4F07-8EEA-13825D30C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1A4C-5911-48A6-84E5-BF303B537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4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950C-D496-4DC6-A422-30AE8FA41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178" y="462116"/>
            <a:ext cx="11585643" cy="4892357"/>
          </a:xfrm>
        </p:spPr>
        <p:txBody>
          <a:bodyPr>
            <a:normAutofit/>
          </a:bodyPr>
          <a:lstStyle/>
          <a:p>
            <a:pPr marL="0" marR="0"/>
            <a:r>
              <a:rPr lang="en-US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Investors’ Roundtable: Everything’s Coming up Green </a:t>
            </a:r>
            <a:br>
              <a:rPr lang="en-US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</a:br>
            <a:br>
              <a:rPr lang="en-US" sz="4000" b="1" dirty="0">
                <a:latin typeface="+mn-lt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IMN 7</a:t>
            </a:r>
            <a:r>
              <a:rPr lang="en-US" sz="3100" b="1" baseline="300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th</a:t>
            </a:r>
            <a:r>
              <a:rPr lang="en-US" sz="31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 Annual Green &amp; SRI Investing Symposium</a:t>
            </a:r>
            <a:br>
              <a:rPr lang="en-US" sz="3100" b="1" dirty="0">
                <a:latin typeface="+mn-lt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New York, NY </a:t>
            </a:r>
            <a:br>
              <a:rPr lang="en-US" sz="31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+mn-lt"/>
                <a:ea typeface="Times New Roman" panose="02020603050405020304" pitchFamily="18" charset="0"/>
              </a:rPr>
              <a:t>April 9, 2019 </a:t>
            </a:r>
            <a:b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3F6DD8-C726-4C19-A719-842F1E2FD1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08" y="4744634"/>
            <a:ext cx="4166381" cy="1576966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163261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27189-051D-4354-8053-81BCCDD2E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78"/>
            <a:ext cx="10515600" cy="902748"/>
          </a:xfrm>
        </p:spPr>
        <p:txBody>
          <a:bodyPr>
            <a:normAutofit/>
          </a:bodyPr>
          <a:lstStyle/>
          <a:p>
            <a:pPr marL="0" marR="0" algn="ctr"/>
            <a:r>
              <a:rPr lang="en-US" sz="4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 Few Random But Relevant Data Points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7B864-E354-4940-A88F-59522A61E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2" y="846307"/>
            <a:ext cx="11313268" cy="6099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u="sng" dirty="0"/>
              <a:t>The Demand Side</a:t>
            </a:r>
            <a:r>
              <a:rPr lang="en-US" sz="2600" b="1" dirty="0"/>
              <a:t>:</a:t>
            </a:r>
          </a:p>
          <a:p>
            <a:pPr marL="465137" indent="-342900">
              <a:buClr>
                <a:srgbClr val="FF0000"/>
              </a:buClr>
              <a:buSzPct val="125000"/>
            </a:pPr>
            <a:r>
              <a:rPr lang="en-US" sz="2100" b="1" dirty="0"/>
              <a:t> </a:t>
            </a:r>
            <a:r>
              <a:rPr lang="en-US" sz="1900" b="1" dirty="0"/>
              <a:t>&gt; $22 Trillion in new investment needed to meet global carbon reduction goals over next 20 years</a:t>
            </a:r>
            <a:r>
              <a:rPr lang="en-US" sz="2100" b="1" dirty="0"/>
              <a:t> </a:t>
            </a:r>
            <a:r>
              <a:rPr lang="en-US" sz="1100" b="1" i="1" dirty="0"/>
              <a:t>[Source: Citi, “Energy Darwinism II,” Aug. 2015] </a:t>
            </a:r>
          </a:p>
          <a:p>
            <a:pPr marL="465137" indent="-342900">
              <a:buClr>
                <a:srgbClr val="FF0000"/>
              </a:buClr>
              <a:buSzPct val="125000"/>
            </a:pPr>
            <a:r>
              <a:rPr lang="en-US" sz="1900" b="1" dirty="0"/>
              <a:t>At current rate of conversion from fossil fuels to renewables, world is on track to complete decarbonization in 400 years </a:t>
            </a:r>
            <a:r>
              <a:rPr lang="en-US" sz="1100" b="1" i="1" dirty="0"/>
              <a:t>[Source: James Temple, MIT, 2018, as quoted in “The Cautious Case for Climate Optimism,” by David Wallace-Wells, New York Magazine, February 4, 2019]</a:t>
            </a:r>
          </a:p>
          <a:p>
            <a:pPr marL="465137" indent="-342900">
              <a:buClr>
                <a:srgbClr val="FF0000"/>
              </a:buClr>
              <a:buSzPct val="125000"/>
            </a:pPr>
            <a:r>
              <a:rPr lang="en-US" sz="1900" b="1" dirty="0"/>
              <a:t>Current investment in decarbonizing the economy already &gt; $300 Billion/year, just to build out renewable energy—a sizeable sum, but less than the amount of losses in U.S. from climate disasters in 2017</a:t>
            </a:r>
            <a:r>
              <a:rPr lang="en-US" sz="2100" b="1" dirty="0"/>
              <a:t>  </a:t>
            </a:r>
            <a:r>
              <a:rPr lang="en-US" sz="1100" b="1" i="1" dirty="0"/>
              <a:t>[Source: “The Race of our Lives Revisited,” by Jeremy Grantham, of GMO, Aug. 2018]</a:t>
            </a:r>
          </a:p>
          <a:p>
            <a:pPr marL="465137" indent="-342900">
              <a:buClr>
                <a:srgbClr val="FF0000"/>
              </a:buClr>
              <a:buSzPct val="125000"/>
            </a:pPr>
            <a:r>
              <a:rPr lang="en-US" sz="1900" b="1" dirty="0"/>
              <a:t>This sum will increase each year, and by 2050 we will need $2 Trillion per year (in current USD) to completely decarbonize our society </a:t>
            </a:r>
            <a:r>
              <a:rPr lang="en-US" sz="1100" b="1" i="1" dirty="0"/>
              <a:t>[Source: “The Race of our Lives Revisited”]</a:t>
            </a:r>
          </a:p>
          <a:p>
            <a:pPr marL="465137" indent="-342900">
              <a:buClr>
                <a:srgbClr val="FF0000"/>
              </a:buClr>
              <a:buSzPct val="125000"/>
            </a:pPr>
            <a:r>
              <a:rPr lang="en-US" sz="1900" b="1" dirty="0"/>
              <a:t>Carbon capture technology invented by Carbon Engineering (a company backed by Bill Gates) is theoretically capable of removing carbon from atmosphere at under $100 per ton, at total cost of ~ $3 Trillion</a:t>
            </a:r>
            <a:r>
              <a:rPr lang="en-US" sz="2100" b="1" dirty="0"/>
              <a:t> </a:t>
            </a:r>
            <a:r>
              <a:rPr lang="en-US" sz="1100" b="1" i="1" dirty="0"/>
              <a:t>[Source: “The Cautious Case for Climate Optimism” ] </a:t>
            </a:r>
          </a:p>
          <a:p>
            <a:pPr marL="0" lvl="0" indent="0">
              <a:buNone/>
            </a:pPr>
            <a:r>
              <a:rPr lang="en-US" sz="2600" b="1" u="sng" dirty="0">
                <a:solidFill>
                  <a:prstClr val="black"/>
                </a:solidFill>
              </a:rPr>
              <a:t>The Supply Side</a:t>
            </a:r>
            <a:r>
              <a:rPr lang="en-US" sz="2600" b="1" dirty="0">
                <a:solidFill>
                  <a:prstClr val="black"/>
                </a:solidFill>
              </a:rPr>
              <a:t>:</a:t>
            </a:r>
            <a:endParaRPr lang="en-US" sz="2600" b="1" dirty="0"/>
          </a:p>
          <a:p>
            <a:pPr marL="504825" lvl="0" indent="-342900">
              <a:buClr>
                <a:schemeClr val="accent6"/>
              </a:buClr>
              <a:buSzPct val="125000"/>
            </a:pPr>
            <a:r>
              <a:rPr lang="en-US" sz="1900" b="1" dirty="0">
                <a:solidFill>
                  <a:prstClr val="black"/>
                </a:solidFill>
              </a:rPr>
              <a:t>Institutional investors willing to invest in renewable energy and energy efficiency have AUM &gt; $22 Trillion </a:t>
            </a:r>
            <a:r>
              <a:rPr lang="en-US" sz="1100" b="1" i="1" dirty="0">
                <a:solidFill>
                  <a:prstClr val="black"/>
                </a:solidFill>
              </a:rPr>
              <a:t>[Source: “Energy Darwinism II”]</a:t>
            </a:r>
          </a:p>
          <a:p>
            <a:pPr marL="504825" lvl="0" indent="-342900">
              <a:buClr>
                <a:schemeClr val="accent6"/>
              </a:buClr>
              <a:buSzPct val="125000"/>
            </a:pPr>
            <a:r>
              <a:rPr lang="en-US" sz="1900" b="1" dirty="0">
                <a:solidFill>
                  <a:prstClr val="black"/>
                </a:solidFill>
              </a:rPr>
              <a:t> Over $42 Trillion of fixed income securities outstanding in US market at end of 2017 </a:t>
            </a:r>
            <a:r>
              <a:rPr lang="en-US" sz="1100" b="1" i="1" dirty="0">
                <a:solidFill>
                  <a:prstClr val="black"/>
                </a:solidFill>
              </a:rPr>
              <a:t>[Source: SIFMA]</a:t>
            </a:r>
          </a:p>
          <a:p>
            <a:pPr marL="504825" lvl="0" indent="-342900">
              <a:buClr>
                <a:schemeClr val="accent6"/>
              </a:buClr>
              <a:buSzPct val="125000"/>
            </a:pPr>
            <a:r>
              <a:rPr lang="en-US" sz="1900" b="1" dirty="0">
                <a:solidFill>
                  <a:prstClr val="black"/>
                </a:solidFill>
              </a:rPr>
              <a:t> Over $32 Trillion of equity securities outstanding in US market at end of 2017 </a:t>
            </a:r>
            <a:r>
              <a:rPr lang="en-US" sz="1100" b="1" i="1" dirty="0">
                <a:solidFill>
                  <a:prstClr val="black"/>
                </a:solidFill>
              </a:rPr>
              <a:t>[Source: SIFMA]</a:t>
            </a:r>
          </a:p>
          <a:p>
            <a:pPr marL="504825" lvl="0" indent="-342900">
              <a:buClr>
                <a:schemeClr val="accent6"/>
              </a:buClr>
              <a:buSzPct val="125000"/>
            </a:pPr>
            <a:r>
              <a:rPr lang="en-US" sz="1900" b="1" dirty="0">
                <a:solidFill>
                  <a:prstClr val="black"/>
                </a:solidFill>
              </a:rPr>
              <a:t> Of $2.7 Trillion of new issuance volume (equity and debt) in US capital markets in 2017, fixed income issuance was $2.4 Trillion </a:t>
            </a:r>
            <a:r>
              <a:rPr lang="en-US" sz="1100" b="1" i="1" dirty="0">
                <a:solidFill>
                  <a:prstClr val="black"/>
                </a:solidFill>
              </a:rPr>
              <a:t>[Source: SIFMA]</a:t>
            </a:r>
          </a:p>
          <a:p>
            <a:pPr marL="504825" lvl="0" indent="-342900">
              <a:buClr>
                <a:schemeClr val="accent6"/>
              </a:buClr>
              <a:buSzPct val="125000"/>
            </a:pPr>
            <a:r>
              <a:rPr lang="en-US" sz="1900" b="1" dirty="0">
                <a:solidFill>
                  <a:prstClr val="black"/>
                </a:solidFill>
              </a:rPr>
              <a:t> To date, only 0.4% of available institutional capital is invested in clean energy </a:t>
            </a:r>
            <a:r>
              <a:rPr lang="en-US" sz="1100" b="1" i="1" dirty="0">
                <a:solidFill>
                  <a:prstClr val="black"/>
                </a:solidFill>
              </a:rPr>
              <a:t>[Source: World Economic Forum]</a:t>
            </a:r>
          </a:p>
          <a:p>
            <a:pPr marL="407987" indent="-285750">
              <a:buClr>
                <a:schemeClr val="accent6"/>
              </a:buClr>
              <a:buSzPct val="125000"/>
            </a:pPr>
            <a:endParaRPr lang="en-US" sz="1500" i="1" dirty="0"/>
          </a:p>
          <a:p>
            <a:pPr marL="122237" indent="0">
              <a:buSzPct val="12500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9456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Investors’ Roundtable: Everything’s Coming up Green   IMN 7th Annual Green &amp; SRI Investing Symposium New York, NY  April 9, 2019  </vt:lpstr>
      <vt:lpstr>A Few Random But Relevant Data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Investors’ Roundtable: Everything’s Coming up Green  IMN 7th Annual Green &amp; SRI Investing Symposium New York, NY April 9, 2019</dc:title>
  <dc:creator>Nadine</dc:creator>
  <cp:lastModifiedBy>Nadine Muckleroy</cp:lastModifiedBy>
  <cp:revision>12</cp:revision>
  <dcterms:created xsi:type="dcterms:W3CDTF">2019-04-03T15:58:36Z</dcterms:created>
  <dcterms:modified xsi:type="dcterms:W3CDTF">2019-05-08T17:51:21Z</dcterms:modified>
</cp:coreProperties>
</file>