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340" r:id="rId2"/>
    <p:sldId id="341" r:id="rId3"/>
    <p:sldId id="339" r:id="rId4"/>
    <p:sldId id="351" r:id="rId5"/>
    <p:sldId id="362" r:id="rId6"/>
    <p:sldId id="361" r:id="rId7"/>
    <p:sldId id="1820" r:id="rId8"/>
    <p:sldId id="1822" r:id="rId9"/>
    <p:sldId id="360" r:id="rId10"/>
    <p:sldId id="345" r:id="rId11"/>
    <p:sldId id="346" r:id="rId12"/>
    <p:sldId id="378" r:id="rId13"/>
    <p:sldId id="347" r:id="rId14"/>
    <p:sldId id="348" r:id="rId15"/>
    <p:sldId id="343" r:id="rId16"/>
    <p:sldId id="350"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D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405" autoAdjust="0"/>
  </p:normalViewPr>
  <p:slideViewPr>
    <p:cSldViewPr snapToGrid="0" snapToObjects="1">
      <p:cViewPr varScale="1">
        <p:scale>
          <a:sx n="76" d="100"/>
          <a:sy n="76" d="100"/>
        </p:scale>
        <p:origin x="1416" y="84"/>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6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illbeierwaltes:Library:Containers:com.apple.mail:Data:Library:Mail%20Downloads:data%201%2019%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illbeierwaltes:Library:Mail%20Downloads:BioChar%20Analysis%20100911.xlsx.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Water Retention results from SW Colorado Mines</a:t>
            </a:r>
          </a:p>
        </c:rich>
      </c:tx>
      <c:layout>
        <c:manualLayout>
          <c:xMode val="edge"/>
          <c:yMode val="edge"/>
          <c:x val="0.116091080086791"/>
          <c:y val="2.5450689289501598E-2"/>
        </c:manualLayout>
      </c:layout>
      <c:overlay val="0"/>
    </c:title>
    <c:autoTitleDeleted val="0"/>
    <c:plotArea>
      <c:layout/>
      <c:barChart>
        <c:barDir val="col"/>
        <c:grouping val="clustered"/>
        <c:varyColors val="0"/>
        <c:ser>
          <c:idx val="0"/>
          <c:order val="0"/>
          <c:tx>
            <c:v>Biochar Amended Soil</c:v>
          </c:tx>
          <c:invertIfNegative val="0"/>
          <c:cat>
            <c:strRef>
              <c:f>'MSI Mine Site Trials'!$C$3:$H$3</c:f>
              <c:strCache>
                <c:ptCount val="6"/>
                <c:pt idx="0">
                  <c:v>Bonner</c:v>
                </c:pt>
                <c:pt idx="1">
                  <c:v>Highland Mary</c:v>
                </c:pt>
                <c:pt idx="2">
                  <c:v>Joe John</c:v>
                </c:pt>
                <c:pt idx="3">
                  <c:v>Bonner</c:v>
                </c:pt>
                <c:pt idx="4">
                  <c:v>Highland Mary</c:v>
                </c:pt>
                <c:pt idx="5">
                  <c:v>Joe John</c:v>
                </c:pt>
              </c:strCache>
            </c:strRef>
          </c:cat>
          <c:val>
            <c:numRef>
              <c:f>'MSI Mine Site Trials'!$C$4:$E$4</c:f>
              <c:numCache>
                <c:formatCode>0%</c:formatCode>
                <c:ptCount val="3"/>
                <c:pt idx="0">
                  <c:v>0.42</c:v>
                </c:pt>
                <c:pt idx="1">
                  <c:v>0.28000000000000003</c:v>
                </c:pt>
                <c:pt idx="2">
                  <c:v>0.38</c:v>
                </c:pt>
              </c:numCache>
            </c:numRef>
          </c:val>
          <c:extLst>
            <c:ext xmlns:c16="http://schemas.microsoft.com/office/drawing/2014/chart" uri="{C3380CC4-5D6E-409C-BE32-E72D297353CC}">
              <c16:uniqueId val="{00000000-0D86-42B7-8074-FB252F444A1B}"/>
            </c:ext>
          </c:extLst>
        </c:ser>
        <c:ser>
          <c:idx val="1"/>
          <c:order val="1"/>
          <c:tx>
            <c:v>Soil [Control]</c:v>
          </c:tx>
          <c:invertIfNegative val="0"/>
          <c:val>
            <c:numRef>
              <c:f>'MSI Mine Site Trials'!$F$4:$H$4</c:f>
              <c:numCache>
                <c:formatCode>0%</c:formatCode>
                <c:ptCount val="3"/>
                <c:pt idx="0">
                  <c:v>0.18</c:v>
                </c:pt>
                <c:pt idx="1">
                  <c:v>0.11</c:v>
                </c:pt>
                <c:pt idx="2">
                  <c:v>0.21</c:v>
                </c:pt>
              </c:numCache>
            </c:numRef>
          </c:val>
          <c:extLst>
            <c:ext xmlns:c16="http://schemas.microsoft.com/office/drawing/2014/chart" uri="{C3380CC4-5D6E-409C-BE32-E72D297353CC}">
              <c16:uniqueId val="{00000001-0D86-42B7-8074-FB252F444A1B}"/>
            </c:ext>
          </c:extLst>
        </c:ser>
        <c:dLbls>
          <c:showLegendKey val="0"/>
          <c:showVal val="0"/>
          <c:showCatName val="0"/>
          <c:showSerName val="0"/>
          <c:showPercent val="0"/>
          <c:showBubbleSize val="0"/>
        </c:dLbls>
        <c:gapWidth val="150"/>
        <c:axId val="2115291240"/>
        <c:axId val="2115296840"/>
      </c:barChart>
      <c:catAx>
        <c:axId val="2115291240"/>
        <c:scaling>
          <c:orientation val="minMax"/>
        </c:scaling>
        <c:delete val="0"/>
        <c:axPos val="b"/>
        <c:title>
          <c:tx>
            <c:rich>
              <a:bodyPr/>
              <a:lstStyle/>
              <a:p>
                <a:pPr>
                  <a:defRPr sz="1200"/>
                </a:pPr>
                <a:r>
                  <a:rPr lang="en-US" sz="1200"/>
                  <a:t>Biochar Amended Soil compared to Mine Site Control Soil</a:t>
                </a:r>
              </a:p>
            </c:rich>
          </c:tx>
          <c:overlay val="0"/>
        </c:title>
        <c:numFmt formatCode="General" sourceLinked="0"/>
        <c:majorTickMark val="out"/>
        <c:minorTickMark val="none"/>
        <c:tickLblPos val="nextTo"/>
        <c:txPr>
          <a:bodyPr/>
          <a:lstStyle/>
          <a:p>
            <a:pPr>
              <a:defRPr sz="1200"/>
            </a:pPr>
            <a:endParaRPr lang="en-US"/>
          </a:p>
        </c:txPr>
        <c:crossAx val="2115296840"/>
        <c:crosses val="autoZero"/>
        <c:auto val="1"/>
        <c:lblAlgn val="ctr"/>
        <c:lblOffset val="100"/>
        <c:noMultiLvlLbl val="0"/>
      </c:catAx>
      <c:valAx>
        <c:axId val="2115296840"/>
        <c:scaling>
          <c:orientation val="minMax"/>
        </c:scaling>
        <c:delete val="0"/>
        <c:axPos val="l"/>
        <c:majorGridlines/>
        <c:title>
          <c:tx>
            <c:rich>
              <a:bodyPr rot="-5400000" vert="horz"/>
              <a:lstStyle/>
              <a:p>
                <a:pPr>
                  <a:defRPr sz="1200"/>
                </a:pPr>
                <a:r>
                  <a:rPr lang="en-US" sz="1200"/>
                  <a:t>Volumetric Water Content (%)</a:t>
                </a:r>
              </a:p>
            </c:rich>
          </c:tx>
          <c:overlay val="0"/>
        </c:title>
        <c:numFmt formatCode="0%" sourceLinked="1"/>
        <c:majorTickMark val="out"/>
        <c:minorTickMark val="none"/>
        <c:tickLblPos val="nextTo"/>
        <c:crossAx val="2115291240"/>
        <c:crosses val="autoZero"/>
        <c:crossBetween val="between"/>
      </c:valAx>
    </c:plotArea>
    <c:legend>
      <c:legendPos val="r"/>
      <c:overlay val="0"/>
      <c:txPr>
        <a:bodyPr/>
        <a:lstStyle/>
        <a:p>
          <a:pPr>
            <a:defRPr sz="1100"/>
          </a:pPr>
          <a:endParaRPr lang="en-US"/>
        </a:p>
      </c:txPr>
    </c:legend>
    <c:plotVisOnly val="1"/>
    <c:dispBlanksAs val="gap"/>
    <c:showDLblsOverMax val="0"/>
  </c:chart>
  <c:spPr>
    <a:solidFill>
      <a:srgbClr val="FFFFFF"/>
    </a:solidFill>
    <a:ln>
      <a:solidFill>
        <a:srgbClr val="895D1D"/>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Profit &amp; Loss Highlights</a:t>
            </a:r>
          </a:p>
        </c:rich>
      </c:tx>
      <c:layout>
        <c:manualLayout>
          <c:xMode val="edge"/>
          <c:yMode val="edge"/>
          <c:x val="0.32954514979030702"/>
          <c:y val="3.09597523219814E-2"/>
        </c:manualLayout>
      </c:layout>
      <c:overlay val="0"/>
      <c:spPr>
        <a:noFill/>
        <a:ln w="25400">
          <a:noFill/>
        </a:ln>
      </c:spPr>
    </c:title>
    <c:autoTitleDeleted val="0"/>
    <c:plotArea>
      <c:layout>
        <c:manualLayout>
          <c:layoutTarget val="inner"/>
          <c:xMode val="edge"/>
          <c:yMode val="edge"/>
          <c:x val="0.15340894904031599"/>
          <c:y val="0.142414860681115"/>
          <c:w val="0.823862874475769"/>
          <c:h val="0.671826625386997"/>
        </c:manualLayout>
      </c:layout>
      <c:lineChart>
        <c:grouping val="standard"/>
        <c:varyColors val="0"/>
        <c:ser>
          <c:idx val="0"/>
          <c:order val="0"/>
          <c:tx>
            <c:strRef>
              <c:f>'Profit and Loss'!$B$42</c:f>
              <c:strCache>
                <c:ptCount val="1"/>
                <c:pt idx="0">
                  <c:v>Revenue</c:v>
                </c:pt>
              </c:strCache>
            </c:strRef>
          </c:tx>
          <c:spPr>
            <a:ln w="25400">
              <a:solidFill>
                <a:srgbClr val="666699"/>
              </a:solidFill>
              <a:prstDash val="solid"/>
            </a:ln>
          </c:spPr>
          <c:marker>
            <c:symbol val="none"/>
          </c:marker>
          <c:cat>
            <c:numRef>
              <c:f>'Profit and Loss'!$C$41:$G$41</c:f>
              <c:numCache>
                <c:formatCode>General</c:formatCode>
                <c:ptCount val="5"/>
                <c:pt idx="0">
                  <c:v>2012</c:v>
                </c:pt>
                <c:pt idx="1">
                  <c:v>2013</c:v>
                </c:pt>
                <c:pt idx="2">
                  <c:v>2014</c:v>
                </c:pt>
                <c:pt idx="3">
                  <c:v>2015</c:v>
                </c:pt>
                <c:pt idx="4">
                  <c:v>2016</c:v>
                </c:pt>
              </c:numCache>
            </c:numRef>
          </c:cat>
          <c:val>
            <c:numRef>
              <c:f>'Profit and Loss'!$C$42:$G$42</c:f>
              <c:numCache>
                <c:formatCode>"$"#,##0_);[Red]\("$"#,##0\)</c:formatCode>
                <c:ptCount val="5"/>
                <c:pt idx="0">
                  <c:v>7606600</c:v>
                </c:pt>
                <c:pt idx="1">
                  <c:v>28632240</c:v>
                </c:pt>
                <c:pt idx="2">
                  <c:v>65356200</c:v>
                </c:pt>
                <c:pt idx="3">
                  <c:v>117018720</c:v>
                </c:pt>
                <c:pt idx="4">
                  <c:v>183619800</c:v>
                </c:pt>
              </c:numCache>
            </c:numRef>
          </c:val>
          <c:smooth val="0"/>
          <c:extLst>
            <c:ext xmlns:c16="http://schemas.microsoft.com/office/drawing/2014/chart" uri="{C3380CC4-5D6E-409C-BE32-E72D297353CC}">
              <c16:uniqueId val="{00000000-34CA-45B7-9D64-B4D9F0DC44B0}"/>
            </c:ext>
          </c:extLst>
        </c:ser>
        <c:ser>
          <c:idx val="1"/>
          <c:order val="1"/>
          <c:tx>
            <c:strRef>
              <c:f>'Profit and Loss'!$B$43</c:f>
              <c:strCache>
                <c:ptCount val="1"/>
                <c:pt idx="0">
                  <c:v>Earnings Before Taxes</c:v>
                </c:pt>
              </c:strCache>
            </c:strRef>
          </c:tx>
          <c:spPr>
            <a:ln w="25400">
              <a:solidFill>
                <a:srgbClr val="993366"/>
              </a:solidFill>
              <a:prstDash val="solid"/>
            </a:ln>
          </c:spPr>
          <c:marker>
            <c:symbol val="none"/>
          </c:marker>
          <c:cat>
            <c:numRef>
              <c:f>'Profit and Loss'!$C$41:$G$41</c:f>
              <c:numCache>
                <c:formatCode>General</c:formatCode>
                <c:ptCount val="5"/>
                <c:pt idx="0">
                  <c:v>2012</c:v>
                </c:pt>
                <c:pt idx="1">
                  <c:v>2013</c:v>
                </c:pt>
                <c:pt idx="2">
                  <c:v>2014</c:v>
                </c:pt>
                <c:pt idx="3">
                  <c:v>2015</c:v>
                </c:pt>
                <c:pt idx="4">
                  <c:v>2016</c:v>
                </c:pt>
              </c:numCache>
            </c:numRef>
          </c:cat>
          <c:val>
            <c:numRef>
              <c:f>'Profit and Loss'!$C$43:$G$43</c:f>
              <c:numCache>
                <c:formatCode>"$"#,##0_);[Red]\("$"#,##0\)</c:formatCode>
                <c:ptCount val="5"/>
                <c:pt idx="0">
                  <c:v>4947716.3286584904</c:v>
                </c:pt>
                <c:pt idx="1">
                  <c:v>21314848.913633</c:v>
                </c:pt>
                <c:pt idx="2">
                  <c:v>49389220.783803999</c:v>
                </c:pt>
                <c:pt idx="3">
                  <c:v>88766741.812276497</c:v>
                </c:pt>
                <c:pt idx="4">
                  <c:v>140697655.32990301</c:v>
                </c:pt>
              </c:numCache>
            </c:numRef>
          </c:val>
          <c:smooth val="0"/>
          <c:extLst>
            <c:ext xmlns:c16="http://schemas.microsoft.com/office/drawing/2014/chart" uri="{C3380CC4-5D6E-409C-BE32-E72D297353CC}">
              <c16:uniqueId val="{00000001-34CA-45B7-9D64-B4D9F0DC44B0}"/>
            </c:ext>
          </c:extLst>
        </c:ser>
        <c:ser>
          <c:idx val="2"/>
          <c:order val="2"/>
          <c:tx>
            <c:strRef>
              <c:f>'Profit and Loss'!$B$44</c:f>
              <c:strCache>
                <c:ptCount val="1"/>
                <c:pt idx="0">
                  <c:v>Cost of goods sold</c:v>
                </c:pt>
              </c:strCache>
            </c:strRef>
          </c:tx>
          <c:spPr>
            <a:ln w="25400">
              <a:solidFill>
                <a:srgbClr val="99CC00"/>
              </a:solidFill>
              <a:prstDash val="solid"/>
            </a:ln>
          </c:spPr>
          <c:marker>
            <c:symbol val="none"/>
          </c:marker>
          <c:cat>
            <c:numRef>
              <c:f>'Profit and Loss'!$C$41:$G$41</c:f>
              <c:numCache>
                <c:formatCode>General</c:formatCode>
                <c:ptCount val="5"/>
                <c:pt idx="0">
                  <c:v>2012</c:v>
                </c:pt>
                <c:pt idx="1">
                  <c:v>2013</c:v>
                </c:pt>
                <c:pt idx="2">
                  <c:v>2014</c:v>
                </c:pt>
                <c:pt idx="3">
                  <c:v>2015</c:v>
                </c:pt>
                <c:pt idx="4">
                  <c:v>2016</c:v>
                </c:pt>
              </c:numCache>
            </c:numRef>
          </c:cat>
          <c:val>
            <c:numRef>
              <c:f>'Profit and Loss'!$C$44:$G$44</c:f>
              <c:numCache>
                <c:formatCode>"$"#,##0_);[Red]\("$"#,##0\)</c:formatCode>
                <c:ptCount val="5"/>
                <c:pt idx="0">
                  <c:v>1701720.98487276</c:v>
                </c:pt>
                <c:pt idx="1">
                  <c:v>5599456.6863670498</c:v>
                </c:pt>
                <c:pt idx="2">
                  <c:v>12699169.216196001</c:v>
                </c:pt>
                <c:pt idx="3">
                  <c:v>22693588.9877235</c:v>
                </c:pt>
                <c:pt idx="4">
                  <c:v>35577352.670097098</c:v>
                </c:pt>
              </c:numCache>
            </c:numRef>
          </c:val>
          <c:smooth val="0"/>
          <c:extLst>
            <c:ext xmlns:c16="http://schemas.microsoft.com/office/drawing/2014/chart" uri="{C3380CC4-5D6E-409C-BE32-E72D297353CC}">
              <c16:uniqueId val="{00000002-34CA-45B7-9D64-B4D9F0DC44B0}"/>
            </c:ext>
          </c:extLst>
        </c:ser>
        <c:ser>
          <c:idx val="3"/>
          <c:order val="3"/>
          <c:tx>
            <c:strRef>
              <c:f>'Profit and Loss'!$B$45</c:f>
              <c:strCache>
                <c:ptCount val="1"/>
                <c:pt idx="0">
                  <c:v>G&amp;A</c:v>
                </c:pt>
              </c:strCache>
            </c:strRef>
          </c:tx>
          <c:spPr>
            <a:ln w="25400">
              <a:solidFill>
                <a:srgbClr val="666699"/>
              </a:solidFill>
              <a:prstDash val="solid"/>
            </a:ln>
          </c:spPr>
          <c:marker>
            <c:symbol val="none"/>
          </c:marker>
          <c:cat>
            <c:numRef>
              <c:f>'Profit and Loss'!$C$41:$G$41</c:f>
              <c:numCache>
                <c:formatCode>General</c:formatCode>
                <c:ptCount val="5"/>
                <c:pt idx="0">
                  <c:v>2012</c:v>
                </c:pt>
                <c:pt idx="1">
                  <c:v>2013</c:v>
                </c:pt>
                <c:pt idx="2">
                  <c:v>2014</c:v>
                </c:pt>
                <c:pt idx="3">
                  <c:v>2015</c:v>
                </c:pt>
                <c:pt idx="4">
                  <c:v>2016</c:v>
                </c:pt>
              </c:numCache>
            </c:numRef>
          </c:cat>
          <c:val>
            <c:numRef>
              <c:f>'Profit and Loss'!$C$45:$G$45</c:f>
              <c:numCache>
                <c:formatCode>"$"#,##0_);[Red]\("$"#,##0\)</c:formatCode>
                <c:ptCount val="5"/>
                <c:pt idx="0">
                  <c:v>957162.68646874989</c:v>
                </c:pt>
                <c:pt idx="1">
                  <c:v>1717934.4</c:v>
                </c:pt>
                <c:pt idx="2">
                  <c:v>3267810</c:v>
                </c:pt>
                <c:pt idx="3">
                  <c:v>5558389.2000000002</c:v>
                </c:pt>
                <c:pt idx="4">
                  <c:v>7344792</c:v>
                </c:pt>
              </c:numCache>
            </c:numRef>
          </c:val>
          <c:smooth val="0"/>
          <c:extLst>
            <c:ext xmlns:c16="http://schemas.microsoft.com/office/drawing/2014/chart" uri="{C3380CC4-5D6E-409C-BE32-E72D297353CC}">
              <c16:uniqueId val="{00000003-34CA-45B7-9D64-B4D9F0DC44B0}"/>
            </c:ext>
          </c:extLst>
        </c:ser>
        <c:dLbls>
          <c:showLegendKey val="0"/>
          <c:showVal val="0"/>
          <c:showCatName val="0"/>
          <c:showSerName val="0"/>
          <c:showPercent val="0"/>
          <c:showBubbleSize val="0"/>
        </c:dLbls>
        <c:smooth val="0"/>
        <c:axId val="2136410072"/>
        <c:axId val="2136415352"/>
      </c:lineChart>
      <c:catAx>
        <c:axId val="2136410072"/>
        <c:scaling>
          <c:orientation val="minMax"/>
        </c:scaling>
        <c:delete val="0"/>
        <c:axPos val="b"/>
        <c:numFmt formatCode="General" sourceLinked="1"/>
        <c:majorTickMark val="out"/>
        <c:minorTickMark val="none"/>
        <c:tickLblPos val="nextTo"/>
        <c:spPr>
          <a:ln w="3175">
            <a:solidFill>
              <a:srgbClr val="808080"/>
            </a:solidFill>
            <a:prstDash val="solid"/>
          </a:ln>
        </c:spPr>
        <c:crossAx val="2136415352"/>
        <c:crosses val="autoZero"/>
        <c:auto val="1"/>
        <c:lblAlgn val="ctr"/>
        <c:lblOffset val="100"/>
        <c:noMultiLvlLbl val="0"/>
      </c:catAx>
      <c:valAx>
        <c:axId val="2136415352"/>
        <c:scaling>
          <c:orientation val="minMax"/>
        </c:scaling>
        <c:delete val="0"/>
        <c:axPos val="l"/>
        <c:majorGridlines>
          <c:spPr>
            <a:ln w="3175">
              <a:solidFill>
                <a:srgbClr val="808080"/>
              </a:solidFill>
              <a:prstDash val="solid"/>
            </a:ln>
          </c:spPr>
        </c:majorGridlines>
        <c:numFmt formatCode="&quot;$&quot;#,##0_);[Red]\(&quot;$&quot;#,##0\)" sourceLinked="1"/>
        <c:majorTickMark val="out"/>
        <c:minorTickMark val="none"/>
        <c:tickLblPos val="nextTo"/>
        <c:spPr>
          <a:ln w="3175">
            <a:solidFill>
              <a:srgbClr val="808080"/>
            </a:solidFill>
            <a:prstDash val="solid"/>
          </a:ln>
        </c:spPr>
        <c:crossAx val="2136410072"/>
        <c:crosses val="autoZero"/>
        <c:crossBetween val="between"/>
      </c:valAx>
      <c:spPr>
        <a:solidFill>
          <a:srgbClr val="FFFFFF"/>
        </a:solidFill>
        <a:ln w="25400">
          <a:noFill/>
        </a:ln>
      </c:spPr>
    </c:plotArea>
    <c:legend>
      <c:legendPos val="r"/>
      <c:layout>
        <c:manualLayout>
          <c:xMode val="edge"/>
          <c:yMode val="edge"/>
          <c:x val="0.130681697330639"/>
          <c:y val="0.92260061919504599"/>
          <c:w val="0.71212055356986004"/>
          <c:h val="5.5727554179566603E-2"/>
        </c:manualLayout>
      </c:layout>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EF4FF-EEB2-1F4F-B0CE-1BF703321449}" type="datetimeFigureOut">
              <a:rPr lang="en-US" smtClean="0"/>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B461C-434B-EC4D-9530-C4E65F9D48EF}" type="slidenum">
              <a:rPr lang="en-US" smtClean="0"/>
              <a:t>‹#›</a:t>
            </a:fld>
            <a:endParaRPr lang="en-US"/>
          </a:p>
        </p:txBody>
      </p:sp>
    </p:spTree>
    <p:extLst>
      <p:ext uri="{BB962C8B-B14F-4D97-AF65-F5344CB8AC3E}">
        <p14:creationId xmlns:p14="http://schemas.microsoft.com/office/powerpoint/2010/main" val="3936614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Biochar NOW! confidential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Biochar NOW! confidential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Biochar NOW! confidential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Biochar NOW! confidential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Biochar NOW! confidential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1/7/2020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1/7/2020</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015" y="1910539"/>
            <a:ext cx="7772400" cy="2387123"/>
          </a:xfrm>
        </p:spPr>
        <p:txBody>
          <a:bodyPr>
            <a:noAutofit/>
          </a:bodyPr>
          <a:lstStyle/>
          <a:p>
            <a:r>
              <a:rPr lang="en-US" sz="6600" dirty="0"/>
              <a:t>Biochar Now</a:t>
            </a:r>
            <a:br>
              <a:rPr lang="en-US" sz="6600" dirty="0"/>
            </a:br>
            <a:br>
              <a:rPr lang="en-US" sz="6600" dirty="0"/>
            </a:br>
            <a:endParaRPr lang="en-US" sz="3200" dirty="0"/>
          </a:p>
        </p:txBody>
      </p:sp>
      <p:sp>
        <p:nvSpPr>
          <p:cNvPr id="3" name="Subtitle 2"/>
          <p:cNvSpPr>
            <a:spLocks noGrp="1"/>
          </p:cNvSpPr>
          <p:nvPr>
            <p:ph type="subTitle" idx="1"/>
          </p:nvPr>
        </p:nvSpPr>
        <p:spPr>
          <a:xfrm>
            <a:off x="1371600" y="5071725"/>
            <a:ext cx="6400800" cy="1278283"/>
          </a:xfrm>
        </p:spPr>
        <p:txBody>
          <a:bodyPr>
            <a:normAutofit/>
          </a:bodyPr>
          <a:lstStyle/>
          <a:p>
            <a:r>
              <a:rPr lang="en-US" sz="1800" dirty="0"/>
              <a:t>OMRI certified </a:t>
            </a:r>
          </a:p>
          <a:p>
            <a:r>
              <a:rPr lang="en-US" sz="1800" dirty="0"/>
              <a:t>USDA Bio-preferred </a:t>
            </a:r>
          </a:p>
          <a:p>
            <a:r>
              <a:rPr lang="en-US" sz="1800" dirty="0"/>
              <a:t>TSCA Listed</a:t>
            </a:r>
          </a:p>
          <a:p>
            <a:endParaRPr lang="en-US" sz="1800" dirty="0"/>
          </a:p>
        </p:txBody>
      </p:sp>
    </p:spTree>
    <p:extLst>
      <p:ext uri="{BB962C8B-B14F-4D97-AF65-F5344CB8AC3E}">
        <p14:creationId xmlns:p14="http://schemas.microsoft.com/office/powerpoint/2010/main" val="278015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17" y="570156"/>
            <a:ext cx="8201510" cy="1054250"/>
          </a:xfrm>
        </p:spPr>
        <p:txBody>
          <a:bodyPr>
            <a:noAutofit/>
          </a:bodyPr>
          <a:lstStyle/>
          <a:p>
            <a:r>
              <a:rPr lang="en-US" sz="3600" dirty="0"/>
              <a:t>Biochar Increases Tree Root Growth</a:t>
            </a:r>
          </a:p>
        </p:txBody>
      </p:sp>
      <p:sp>
        <p:nvSpPr>
          <p:cNvPr id="3" name="Content Placeholder 2"/>
          <p:cNvSpPr>
            <a:spLocks noGrp="1"/>
          </p:cNvSpPr>
          <p:nvPr>
            <p:ph idx="1"/>
          </p:nvPr>
        </p:nvSpPr>
        <p:spPr>
          <a:xfrm>
            <a:off x="1075630" y="2144356"/>
            <a:ext cx="7151761" cy="749021"/>
          </a:xfrm>
        </p:spPr>
        <p:txBody>
          <a:bodyPr>
            <a:normAutofit/>
          </a:bodyPr>
          <a:lstStyle/>
          <a:p>
            <a:pPr marL="0" indent="0">
              <a:buNone/>
            </a:pPr>
            <a:r>
              <a:rPr lang="en-US" sz="1200" dirty="0">
                <a:solidFill>
                  <a:schemeClr val="accent1"/>
                </a:solidFill>
              </a:rPr>
              <a:t>Root growth of honey locust seedlings growing in compacted soil after 18 months of no treatment (left) and an application of biochar top-dressing (right). Photo: Morton Arboretum Soil Science Laboratory</a:t>
            </a:r>
          </a:p>
          <a:p>
            <a:endParaRPr lang="en-US" dirty="0">
              <a:solidFill>
                <a:schemeClr val="accent1"/>
              </a:solidFill>
            </a:endParaRP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72584" y="2782947"/>
            <a:ext cx="6036365" cy="3843135"/>
          </a:xfrm>
          <a:prstGeom prst="rect">
            <a:avLst/>
          </a:prstGeom>
          <a:noFill/>
          <a:ln>
            <a:noFill/>
          </a:ln>
        </p:spPr>
      </p:pic>
    </p:spTree>
    <p:extLst>
      <p:ext uri="{BB962C8B-B14F-4D97-AF65-F5344CB8AC3E}">
        <p14:creationId xmlns:p14="http://schemas.microsoft.com/office/powerpoint/2010/main" val="256822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Biochar Increases Smaller Plant Root Growth</a:t>
            </a:r>
          </a:p>
        </p:txBody>
      </p:sp>
      <p:pic>
        <p:nvPicPr>
          <p:cNvPr id="4" name="Content Placeholder 3" descr="photo.jpeg"/>
          <p:cNvPicPr>
            <a:picLocks noChangeAspect="1"/>
          </p:cNvPicPr>
          <p:nvPr/>
        </p:nvPicPr>
        <p:blipFill>
          <a:blip r:embed="rId2" cstate="screen">
            <a:extLst>
              <a:ext uri="{28A0092B-C50C-407E-A947-70E740481C1C}">
                <a14:useLocalDpi xmlns:a14="http://schemas.microsoft.com/office/drawing/2010/main"/>
              </a:ext>
            </a:extLst>
          </a:blip>
          <a:srcRect l="-81407" r="-81407"/>
          <a:stretch>
            <a:fillRect/>
          </a:stretch>
        </p:blipFill>
        <p:spPr>
          <a:xfrm>
            <a:off x="-1796287" y="2225543"/>
            <a:ext cx="8688948" cy="4350706"/>
          </a:xfrm>
          <a:prstGeom prst="rect">
            <a:avLst/>
          </a:prstGeom>
        </p:spPr>
      </p:pic>
      <p:pic>
        <p:nvPicPr>
          <p:cNvPr id="6" name="Picture 5"/>
          <p:cNvPicPr>
            <a:picLocks noChangeAspect="1"/>
          </p:cNvPicPr>
          <p:nvPr/>
        </p:nvPicPr>
        <p:blipFill>
          <a:blip r:embed="rId3"/>
          <a:stretch>
            <a:fillRect/>
          </a:stretch>
        </p:blipFill>
        <p:spPr>
          <a:xfrm>
            <a:off x="4510498" y="2709067"/>
            <a:ext cx="3779966" cy="2838995"/>
          </a:xfrm>
          <a:prstGeom prst="rect">
            <a:avLst/>
          </a:prstGeom>
        </p:spPr>
      </p:pic>
      <p:sp>
        <p:nvSpPr>
          <p:cNvPr id="7" name="Content Placeholder 2"/>
          <p:cNvSpPr txBox="1">
            <a:spLocks/>
          </p:cNvSpPr>
          <p:nvPr/>
        </p:nvSpPr>
        <p:spPr>
          <a:xfrm>
            <a:off x="4228863" y="6170159"/>
            <a:ext cx="1304875"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1800" dirty="0">
                <a:solidFill>
                  <a:schemeClr val="accent1"/>
                </a:solidFill>
              </a:rPr>
              <a:t>Corn</a:t>
            </a:r>
            <a:endParaRPr lang="en-US" sz="3600" dirty="0">
              <a:solidFill>
                <a:schemeClr val="accent1"/>
              </a:solidFill>
            </a:endParaRPr>
          </a:p>
        </p:txBody>
      </p:sp>
      <p:sp>
        <p:nvSpPr>
          <p:cNvPr id="8" name="Content Placeholder 2"/>
          <p:cNvSpPr txBox="1">
            <a:spLocks/>
          </p:cNvSpPr>
          <p:nvPr/>
        </p:nvSpPr>
        <p:spPr>
          <a:xfrm>
            <a:off x="6785216" y="5611364"/>
            <a:ext cx="1504009"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r">
              <a:buFont typeface="Wingdings" pitchFamily="2" charset="2"/>
              <a:buNone/>
            </a:pPr>
            <a:r>
              <a:rPr lang="en-US" sz="1800" dirty="0">
                <a:solidFill>
                  <a:schemeClr val="accent1"/>
                </a:solidFill>
              </a:rPr>
              <a:t>Strawberries</a:t>
            </a:r>
            <a:endParaRPr lang="en-US" sz="3600" dirty="0">
              <a:solidFill>
                <a:schemeClr val="accent1"/>
              </a:solidFill>
            </a:endParaRPr>
          </a:p>
        </p:txBody>
      </p:sp>
    </p:spTree>
    <p:extLst>
      <p:ext uri="{BB962C8B-B14F-4D97-AF65-F5344CB8AC3E}">
        <p14:creationId xmlns:p14="http://schemas.microsoft.com/office/powerpoint/2010/main" val="217723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Biochar NOW! confidential</a:t>
            </a:r>
          </a:p>
        </p:txBody>
      </p:sp>
      <p:sp>
        <p:nvSpPr>
          <p:cNvPr id="3" name="Title 2"/>
          <p:cNvSpPr>
            <a:spLocks noGrp="1"/>
          </p:cNvSpPr>
          <p:nvPr>
            <p:ph type="title"/>
          </p:nvPr>
        </p:nvSpPr>
        <p:spPr>
          <a:xfrm>
            <a:off x="693868" y="426518"/>
            <a:ext cx="7756263" cy="1054250"/>
          </a:xfrm>
        </p:spPr>
        <p:txBody>
          <a:bodyPr/>
          <a:lstStyle/>
          <a:p>
            <a:r>
              <a:rPr lang="en-US" sz="4000" dirty="0"/>
              <a:t>Lawn &amp; Landscape</a:t>
            </a:r>
            <a:br>
              <a:rPr lang="en-US" sz="4000" dirty="0"/>
            </a:br>
            <a:r>
              <a:rPr lang="en-US" sz="2400" dirty="0">
                <a:solidFill>
                  <a:srgbClr val="895D1D"/>
                </a:solidFill>
              </a:rPr>
              <a:t>Top 20 service companies (2016)</a:t>
            </a:r>
            <a:br>
              <a:rPr lang="en-US" sz="2000" dirty="0">
                <a:solidFill>
                  <a:srgbClr val="895D1D"/>
                </a:solidFill>
              </a:rPr>
            </a:br>
            <a:endParaRPr lang="en-US" sz="4000" dirty="0"/>
          </a:p>
        </p:txBody>
      </p:sp>
      <p:graphicFrame>
        <p:nvGraphicFramePr>
          <p:cNvPr id="4" name="Chart 3"/>
          <p:cNvGraphicFramePr>
            <a:graphicFrameLocks/>
          </p:cNvGraphicFramePr>
          <p:nvPr/>
        </p:nvGraphicFramePr>
        <p:xfrm>
          <a:off x="8261994" y="5682664"/>
          <a:ext cx="0" cy="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9143D03B-A50F-4609-8AAA-1191E4906CC3}"/>
              </a:ext>
            </a:extLst>
          </p:cNvPr>
          <p:cNvPicPr>
            <a:picLocks noChangeAspect="1"/>
          </p:cNvPicPr>
          <p:nvPr/>
        </p:nvPicPr>
        <p:blipFill>
          <a:blip r:embed="rId3"/>
          <a:stretch>
            <a:fillRect/>
          </a:stretch>
        </p:blipFill>
        <p:spPr>
          <a:xfrm>
            <a:off x="2179609" y="2230965"/>
            <a:ext cx="6204489" cy="4402669"/>
          </a:xfrm>
          <a:prstGeom prst="rect">
            <a:avLst/>
          </a:prstGeom>
        </p:spPr>
      </p:pic>
      <p:sp>
        <p:nvSpPr>
          <p:cNvPr id="12" name="Slide Number Placeholder 11">
            <a:extLst>
              <a:ext uri="{FF2B5EF4-FFF2-40B4-BE49-F238E27FC236}">
                <a16:creationId xmlns:a16="http://schemas.microsoft.com/office/drawing/2014/main" id="{D9607056-207D-4513-B3E4-A6683BFFB5AD}"/>
              </a:ext>
            </a:extLst>
          </p:cNvPr>
          <p:cNvSpPr>
            <a:spLocks noGrp="1"/>
          </p:cNvSpPr>
          <p:nvPr>
            <p:ph type="sldNum" sz="quarter" idx="12"/>
          </p:nvPr>
        </p:nvSpPr>
        <p:spPr/>
        <p:txBody>
          <a:bodyPr/>
          <a:lstStyle/>
          <a:p>
            <a:fld id="{F36DD0FD-55B0-48C4-8AF2-8A69533EDFC3}" type="slidenum">
              <a:rPr lang="en-US" smtClean="0"/>
              <a:pPr/>
              <a:t>12</a:t>
            </a:fld>
            <a:endParaRPr lang="en-US" dirty="0"/>
          </a:p>
        </p:txBody>
      </p:sp>
      <p:sp>
        <p:nvSpPr>
          <p:cNvPr id="11" name="TextBox 10"/>
          <p:cNvSpPr txBox="1"/>
          <p:nvPr/>
        </p:nvSpPr>
        <p:spPr bwMode="auto">
          <a:xfrm>
            <a:off x="88900" y="4432300"/>
            <a:ext cx="1964615" cy="584776"/>
          </a:xfrm>
          <a:prstGeom prst="rect">
            <a:avLst/>
          </a:prstGeom>
          <a:solidFill>
            <a:schemeClr val="bg1"/>
          </a:solidFill>
          <a:ln w="9525">
            <a:solidFill>
              <a:srgbClr val="0000FF"/>
            </a:solidFill>
            <a:miter lim="800000"/>
            <a:headEnd/>
            <a:tailEnd/>
          </a:ln>
        </p:spPr>
        <p:txBody>
          <a:bodyPr vert="horz" wrap="square" lIns="91440" tIns="45720" rIns="91440" bIns="45720" numCol="1" rtlCol="0" anchor="t" anchorCtr="0" compatLnSpc="1">
            <a:prstTxWarp prst="textNoShape">
              <a:avLst/>
            </a:prstTxWarp>
            <a:spAutoFit/>
          </a:bodyPr>
          <a:lstStyle/>
          <a:p>
            <a:pPr algn="ctr">
              <a:spcBef>
                <a:spcPts val="0"/>
              </a:spcBef>
              <a:spcAft>
                <a:spcPts val="0"/>
              </a:spcAft>
            </a:pPr>
            <a:r>
              <a:rPr lang="en-US" sz="1600" dirty="0">
                <a:solidFill>
                  <a:schemeClr val="accent1"/>
                </a:solidFill>
                <a:latin typeface="+mn-lt"/>
              </a:rPr>
              <a:t>Top 100 provider </a:t>
            </a:r>
          </a:p>
          <a:p>
            <a:pPr algn="ctr">
              <a:spcBef>
                <a:spcPts val="0"/>
              </a:spcBef>
              <a:spcAft>
                <a:spcPts val="0"/>
              </a:spcAft>
            </a:pPr>
            <a:r>
              <a:rPr lang="en-US" sz="1600" dirty="0">
                <a:solidFill>
                  <a:schemeClr val="accent1"/>
                </a:solidFill>
                <a:latin typeface="+mn-lt"/>
              </a:rPr>
              <a:t>market size is $8B</a:t>
            </a:r>
          </a:p>
        </p:txBody>
      </p:sp>
      <p:sp>
        <p:nvSpPr>
          <p:cNvPr id="13" name="TextBox 12"/>
          <p:cNvSpPr txBox="1"/>
          <p:nvPr/>
        </p:nvSpPr>
        <p:spPr bwMode="auto">
          <a:xfrm>
            <a:off x="88900" y="2591260"/>
            <a:ext cx="1964615" cy="1077218"/>
          </a:xfrm>
          <a:prstGeom prst="rect">
            <a:avLst/>
          </a:prstGeom>
          <a:solidFill>
            <a:schemeClr val="bg1"/>
          </a:solidFill>
          <a:ln w="9525">
            <a:solidFill>
              <a:srgbClr val="0000FF"/>
            </a:solidFill>
            <a:miter lim="800000"/>
            <a:headEnd/>
            <a:tailEnd/>
          </a:ln>
        </p:spPr>
        <p:txBody>
          <a:bodyPr vert="horz" wrap="square" lIns="91440" tIns="45720" rIns="91440" bIns="45720" numCol="1" rtlCol="0" anchor="t" anchorCtr="0" compatLnSpc="1">
            <a:prstTxWarp prst="textNoShape">
              <a:avLst/>
            </a:prstTxWarp>
            <a:spAutoFit/>
          </a:bodyPr>
          <a:lstStyle/>
          <a:p>
            <a:pPr algn="ctr">
              <a:spcBef>
                <a:spcPts val="0"/>
              </a:spcBef>
              <a:spcAft>
                <a:spcPts val="0"/>
              </a:spcAft>
            </a:pPr>
            <a:r>
              <a:rPr lang="en-US" sz="1600" dirty="0">
                <a:solidFill>
                  <a:schemeClr val="accent1"/>
                </a:solidFill>
              </a:rPr>
              <a:t>2 of top</a:t>
            </a:r>
            <a:r>
              <a:rPr lang="en-US" sz="1600" dirty="0">
                <a:solidFill>
                  <a:schemeClr val="accent1"/>
                </a:solidFill>
                <a:latin typeface="+mn-lt"/>
              </a:rPr>
              <a:t> 4 providers have </a:t>
            </a:r>
            <a:r>
              <a:rPr lang="en-US" sz="1600">
                <a:solidFill>
                  <a:schemeClr val="accent1"/>
                </a:solidFill>
                <a:latin typeface="+mn-lt"/>
              </a:rPr>
              <a:t>approved </a:t>
            </a:r>
            <a:r>
              <a:rPr lang="en-US" sz="1600">
                <a:solidFill>
                  <a:schemeClr val="accent1"/>
                </a:solidFill>
              </a:rPr>
              <a:t>our</a:t>
            </a:r>
            <a:r>
              <a:rPr lang="en-US" sz="1600">
                <a:solidFill>
                  <a:schemeClr val="accent1"/>
                </a:solidFill>
                <a:latin typeface="+mn-lt"/>
              </a:rPr>
              <a:t> </a:t>
            </a:r>
            <a:r>
              <a:rPr lang="en-US" sz="1600" dirty="0" err="1">
                <a:solidFill>
                  <a:schemeClr val="accent1"/>
                </a:solidFill>
                <a:latin typeface="+mn-lt"/>
              </a:rPr>
              <a:t>biochar</a:t>
            </a:r>
            <a:r>
              <a:rPr lang="en-US" sz="1600" dirty="0">
                <a:solidFill>
                  <a:schemeClr val="accent1"/>
                </a:solidFill>
                <a:latin typeface="+mn-lt"/>
              </a:rPr>
              <a:t> for national rollout</a:t>
            </a:r>
          </a:p>
        </p:txBody>
      </p:sp>
    </p:spTree>
    <p:extLst>
      <p:ext uri="{BB962C8B-B14F-4D97-AF65-F5344CB8AC3E}">
        <p14:creationId xmlns:p14="http://schemas.microsoft.com/office/powerpoint/2010/main" val="32806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Disease Combative Potential</a:t>
            </a:r>
          </a:p>
        </p:txBody>
      </p:sp>
      <p:sp>
        <p:nvSpPr>
          <p:cNvPr id="3" name="Content Placeholder 2"/>
          <p:cNvSpPr>
            <a:spLocks noGrp="1"/>
          </p:cNvSpPr>
          <p:nvPr>
            <p:ph idx="1"/>
          </p:nvPr>
        </p:nvSpPr>
        <p:spPr>
          <a:xfrm>
            <a:off x="820726" y="2055836"/>
            <a:ext cx="7745505" cy="1118767"/>
          </a:xfrm>
        </p:spPr>
        <p:txBody>
          <a:bodyPr>
            <a:normAutofit/>
          </a:bodyPr>
          <a:lstStyle/>
          <a:p>
            <a:pPr marL="0" indent="0">
              <a:spcAft>
                <a:spcPts val="1000"/>
              </a:spcAft>
              <a:buNone/>
            </a:pPr>
            <a:r>
              <a:rPr lang="en-US" sz="2400" dirty="0" err="1">
                <a:solidFill>
                  <a:srgbClr val="895D1D"/>
                </a:solidFill>
              </a:rPr>
              <a:t>Vinca</a:t>
            </a:r>
            <a:r>
              <a:rPr lang="en-US" sz="2400" dirty="0">
                <a:solidFill>
                  <a:srgbClr val="895D1D"/>
                </a:solidFill>
              </a:rPr>
              <a:t> and Gardenia inoculated with </a:t>
            </a:r>
            <a:r>
              <a:rPr lang="en-US" sz="2400" i="1" dirty="0" err="1">
                <a:solidFill>
                  <a:srgbClr val="895D1D"/>
                </a:solidFill>
              </a:rPr>
              <a:t>Phytophthora</a:t>
            </a:r>
            <a:endParaRPr lang="en-US" sz="2400" i="1" dirty="0">
              <a:solidFill>
                <a:srgbClr val="895D1D"/>
              </a:solidFill>
            </a:endParaRPr>
          </a:p>
          <a:p>
            <a:pPr marL="0" indent="0">
              <a:buNone/>
            </a:pPr>
            <a:r>
              <a:rPr lang="en-US" sz="2400" i="1" dirty="0">
                <a:solidFill>
                  <a:srgbClr val="895D1D"/>
                </a:solidFill>
              </a:rPr>
              <a:t>      Control 		    Compost 	  	   Biochar</a:t>
            </a:r>
            <a:endParaRPr lang="en-US" dirty="0">
              <a:solidFill>
                <a:schemeClr val="bg1"/>
              </a:solidFill>
            </a:endParaRPr>
          </a:p>
        </p:txBody>
      </p:sp>
      <p:grpSp>
        <p:nvGrpSpPr>
          <p:cNvPr id="4" name="Group 3"/>
          <p:cNvGrpSpPr/>
          <p:nvPr/>
        </p:nvGrpSpPr>
        <p:grpSpPr>
          <a:xfrm>
            <a:off x="533718" y="3273991"/>
            <a:ext cx="7937500" cy="3060700"/>
            <a:chOff x="304800" y="2819400"/>
            <a:chExt cx="8610600" cy="3657600"/>
          </a:xfrm>
        </p:grpSpPr>
        <p:pic>
          <p:nvPicPr>
            <p:cNvPr id="5" name="Picture 4" descr="\\QUERCUS\Q Drive\kfite\Charcoal\Phytophthora\vinca gardenia\IMG_207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6600" y="2819400"/>
              <a:ext cx="2743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QUERCUS\Q Drive\kfite\Charcoal\Phytophthora\vinca gardenia\IMG_207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819400"/>
              <a:ext cx="2743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QUERCUS\Q Drive\kfite\Charcoal\Phytophthora\vinca gardenia\IMG_207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2819400"/>
              <a:ext cx="2743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5956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Powder Application</a:t>
            </a:r>
          </a:p>
        </p:txBody>
      </p:sp>
      <p:pic>
        <p:nvPicPr>
          <p:cNvPr id="4" name="Content Placeholder 3"/>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00778" y="4549911"/>
            <a:ext cx="3154017" cy="1967349"/>
          </a:xfrm>
          <a:prstGeom prst="rect">
            <a:avLst/>
          </a:prstGeom>
          <a:noFill/>
          <a:ln>
            <a:noFill/>
          </a:ln>
        </p:spPr>
      </p:pic>
      <p:pic>
        <p:nvPicPr>
          <p:cNvPr id="5" name="Picture 4"/>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778" y="2330171"/>
            <a:ext cx="3154017" cy="2090549"/>
          </a:xfrm>
          <a:prstGeom prst="rect">
            <a:avLst/>
          </a:prstGeom>
          <a:noFill/>
          <a:ln>
            <a:noFill/>
          </a:ln>
        </p:spPr>
      </p:pic>
      <p:sp>
        <p:nvSpPr>
          <p:cNvPr id="6" name="Rectangle 5"/>
          <p:cNvSpPr/>
          <p:nvPr/>
        </p:nvSpPr>
        <p:spPr>
          <a:xfrm>
            <a:off x="4174447" y="2208171"/>
            <a:ext cx="4457889" cy="1292662"/>
          </a:xfrm>
          <a:prstGeom prst="rect">
            <a:avLst/>
          </a:prstGeom>
        </p:spPr>
        <p:txBody>
          <a:bodyPr wrap="square">
            <a:spAutoFit/>
          </a:bodyPr>
          <a:lstStyle/>
          <a:p>
            <a:pPr algn="just"/>
            <a:r>
              <a:rPr lang="en-US" sz="1300" dirty="0">
                <a:solidFill>
                  <a:srgbClr val="873624"/>
                </a:solidFill>
              </a:rPr>
              <a:t>The powder Biochar mixed and suspended within one minute.  The product went through the filter when transferred to the back tank. It was then mixed with liquid fertilizer and transferred back to the front tank. Then the material was pumped back through the system and injected into the ground.</a:t>
            </a:r>
            <a:r>
              <a:rPr lang="en-US" sz="1300" dirty="0">
                <a:solidFill>
                  <a:srgbClr val="873624"/>
                </a:solidFill>
                <a:effectLst/>
              </a:rPr>
              <a:t> </a:t>
            </a:r>
            <a:endParaRPr lang="en-US" sz="1300" dirty="0">
              <a:solidFill>
                <a:srgbClr val="873624"/>
              </a:solidFill>
            </a:endParaRPr>
          </a:p>
        </p:txBody>
      </p:sp>
      <p:pic>
        <p:nvPicPr>
          <p:cNvPr id="7" name="Content Placeholder 3"/>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3999" y="3728910"/>
            <a:ext cx="4368338" cy="2788350"/>
          </a:xfrm>
          <a:prstGeom prst="rect">
            <a:avLst/>
          </a:prstGeom>
          <a:noFill/>
          <a:ln>
            <a:noFill/>
          </a:ln>
        </p:spPr>
      </p:pic>
    </p:spTree>
    <p:extLst>
      <p:ext uri="{BB962C8B-B14F-4D97-AF65-F5344CB8AC3E}">
        <p14:creationId xmlns:p14="http://schemas.microsoft.com/office/powerpoint/2010/main" val="37360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73" y="570156"/>
            <a:ext cx="8277697" cy="1054250"/>
          </a:xfrm>
        </p:spPr>
        <p:txBody>
          <a:bodyPr/>
          <a:lstStyle/>
          <a:p>
            <a:r>
              <a:rPr lang="en-US" sz="4000" dirty="0"/>
              <a:t>Biochar Retains Toxins and Helps Restore Sterile Soils</a:t>
            </a:r>
          </a:p>
        </p:txBody>
      </p:sp>
      <p:pic>
        <p:nvPicPr>
          <p:cNvPr id="5" name="Content Placeholder 6" descr="Screen Shot 2012-09-21 at 3.40.53 PM.png"/>
          <p:cNvPicPr>
            <a:picLocks noGrp="1" noChangeAspect="1"/>
          </p:cNvPicPr>
          <p:nvPr>
            <p:ph idx="1"/>
          </p:nvPr>
        </p:nvPicPr>
        <p:blipFill>
          <a:blip r:embed="rId2" cstate="screen">
            <a:extLst>
              <a:ext uri="{28A0092B-C50C-407E-A947-70E740481C1C}">
                <a14:useLocalDpi xmlns:a14="http://schemas.microsoft.com/office/drawing/2010/main"/>
              </a:ext>
            </a:extLst>
          </a:blip>
          <a:srcRect l="-13988" r="-13988"/>
          <a:stretch>
            <a:fillRect/>
          </a:stretch>
        </p:blipFill>
        <p:spPr>
          <a:xfrm>
            <a:off x="483687" y="2208876"/>
            <a:ext cx="4191000" cy="2098077"/>
          </a:xfrm>
        </p:spPr>
      </p:pic>
      <p:pic>
        <p:nvPicPr>
          <p:cNvPr id="6" name="Content Placeholder 6" descr="_La404onL1PDwV9OX5d5Z5p6_OjPONEEgxVHGJihlLo.jpeg"/>
          <p:cNvPicPr>
            <a:picLocks noChangeAspect="1"/>
          </p:cNvPicPr>
          <p:nvPr/>
        </p:nvPicPr>
        <p:blipFill>
          <a:blip r:embed="rId3" cstate="screen">
            <a:extLst>
              <a:ext uri="{28A0092B-C50C-407E-A947-70E740481C1C}">
                <a14:useLocalDpi xmlns:a14="http://schemas.microsoft.com/office/drawing/2010/main"/>
              </a:ext>
            </a:extLst>
          </a:blip>
          <a:srcRect l="-24908" r="-24908"/>
          <a:stretch>
            <a:fillRect/>
          </a:stretch>
        </p:blipFill>
        <p:spPr>
          <a:xfrm>
            <a:off x="2271071" y="4428437"/>
            <a:ext cx="4542733" cy="2274159"/>
          </a:xfrm>
          <a:prstGeom prst="rect">
            <a:avLst/>
          </a:prstGeom>
        </p:spPr>
      </p:pic>
      <p:pic>
        <p:nvPicPr>
          <p:cNvPr id="7" name="Content Placeholder 5" descr="Screen Shot 2012-09-21 at 3.58.24 PM.png"/>
          <p:cNvPicPr>
            <a:picLocks noChangeAspect="1"/>
          </p:cNvPicPr>
          <p:nvPr/>
        </p:nvPicPr>
        <p:blipFill>
          <a:blip r:embed="rId4" cstate="screen">
            <a:extLst>
              <a:ext uri="{28A0092B-C50C-407E-A947-70E740481C1C}">
                <a14:useLocalDpi xmlns:a14="http://schemas.microsoft.com/office/drawing/2010/main"/>
              </a:ext>
            </a:extLst>
          </a:blip>
          <a:srcRect l="-13763" r="-13763"/>
          <a:stretch>
            <a:fillRect/>
          </a:stretch>
        </p:blipFill>
        <p:spPr>
          <a:xfrm>
            <a:off x="4586343" y="2164704"/>
            <a:ext cx="4379844" cy="2192615"/>
          </a:xfrm>
          <a:prstGeom prst="rect">
            <a:avLst/>
          </a:prstGeom>
        </p:spPr>
      </p:pic>
      <p:sp>
        <p:nvSpPr>
          <p:cNvPr id="8" name="TextBox 7"/>
          <p:cNvSpPr txBox="1"/>
          <p:nvPr/>
        </p:nvSpPr>
        <p:spPr>
          <a:xfrm>
            <a:off x="3546892" y="4450523"/>
            <a:ext cx="2476500" cy="307777"/>
          </a:xfrm>
          <a:prstGeom prst="rect">
            <a:avLst/>
          </a:prstGeom>
          <a:noFill/>
        </p:spPr>
        <p:txBody>
          <a:bodyPr wrap="square" rtlCol="0">
            <a:spAutoFit/>
          </a:bodyPr>
          <a:lstStyle/>
          <a:p>
            <a:pPr algn="r"/>
            <a:r>
              <a:rPr lang="en-US" sz="1400" dirty="0">
                <a:solidFill>
                  <a:srgbClr val="FFFFFF"/>
                </a:solidFill>
                <a:latin typeface="Arial"/>
                <a:cs typeface="Arial"/>
              </a:rPr>
              <a:t>September 2012</a:t>
            </a:r>
          </a:p>
        </p:txBody>
      </p:sp>
    </p:spTree>
    <p:extLst>
      <p:ext uri="{BB962C8B-B14F-4D97-AF65-F5344CB8AC3E}">
        <p14:creationId xmlns:p14="http://schemas.microsoft.com/office/powerpoint/2010/main" val="104547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dirty="0"/>
              <a:t>Proven Product</a:t>
            </a:r>
          </a:p>
        </p:txBody>
      </p:sp>
      <p:sp>
        <p:nvSpPr>
          <p:cNvPr id="2" name="Footer Placeholder 1"/>
          <p:cNvSpPr>
            <a:spLocks noGrp="1"/>
          </p:cNvSpPr>
          <p:nvPr>
            <p:ph type="ftr" sz="quarter" idx="11"/>
          </p:nvPr>
        </p:nvSpPr>
        <p:spPr>
          <a:xfrm>
            <a:off x="3124200" y="6343650"/>
            <a:ext cx="2895600" cy="365125"/>
          </a:xfrm>
        </p:spPr>
        <p:txBody>
          <a:bodyPr/>
          <a:lstStyle/>
          <a:p>
            <a:pPr>
              <a:defRPr/>
            </a:pPr>
            <a:r>
              <a:rPr lang="en-US" dirty="0"/>
              <a:t>Biochar NOW! confidential</a:t>
            </a:r>
          </a:p>
        </p:txBody>
      </p:sp>
      <p:sp>
        <p:nvSpPr>
          <p:cNvPr id="3" name="Slide Number Placeholder 2"/>
          <p:cNvSpPr>
            <a:spLocks noGrp="1"/>
          </p:cNvSpPr>
          <p:nvPr>
            <p:ph type="sldNum" sz="quarter" idx="12"/>
          </p:nvPr>
        </p:nvSpPr>
        <p:spPr/>
        <p:txBody>
          <a:bodyPr/>
          <a:lstStyle/>
          <a:p>
            <a:pPr>
              <a:defRPr/>
            </a:pPr>
            <a:fld id="{912D54EE-D841-487C-B905-7412CF0DEA8F}"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26927265"/>
              </p:ext>
            </p:extLst>
          </p:nvPr>
        </p:nvGraphicFramePr>
        <p:xfrm>
          <a:off x="3014039" y="2173391"/>
          <a:ext cx="3115922" cy="4027281"/>
        </p:xfrm>
        <a:graphic>
          <a:graphicData uri="http://schemas.openxmlformats.org/drawingml/2006/table">
            <a:tbl>
              <a:tblPr/>
              <a:tblGrid>
                <a:gridCol w="1008389">
                  <a:extLst>
                    <a:ext uri="{9D8B030D-6E8A-4147-A177-3AD203B41FA5}">
                      <a16:colId xmlns:a16="http://schemas.microsoft.com/office/drawing/2014/main" val="20000"/>
                    </a:ext>
                  </a:extLst>
                </a:gridCol>
                <a:gridCol w="514278">
                  <a:extLst>
                    <a:ext uri="{9D8B030D-6E8A-4147-A177-3AD203B41FA5}">
                      <a16:colId xmlns:a16="http://schemas.microsoft.com/office/drawing/2014/main" val="20001"/>
                    </a:ext>
                  </a:extLst>
                </a:gridCol>
                <a:gridCol w="756292">
                  <a:extLst>
                    <a:ext uri="{9D8B030D-6E8A-4147-A177-3AD203B41FA5}">
                      <a16:colId xmlns:a16="http://schemas.microsoft.com/office/drawing/2014/main" val="20002"/>
                    </a:ext>
                  </a:extLst>
                </a:gridCol>
                <a:gridCol w="836963">
                  <a:extLst>
                    <a:ext uri="{9D8B030D-6E8A-4147-A177-3AD203B41FA5}">
                      <a16:colId xmlns:a16="http://schemas.microsoft.com/office/drawing/2014/main" val="20003"/>
                    </a:ext>
                  </a:extLst>
                </a:gridCol>
              </a:tblGrid>
              <a:tr h="625201">
                <a:tc gridSpan="4">
                  <a:txBody>
                    <a:bodyPr/>
                    <a:lstStyle/>
                    <a:p>
                      <a:pPr algn="ctr" fontAlgn="ctr"/>
                      <a:r>
                        <a:rPr lang="en-US" sz="1000" b="1" i="0" u="none" strike="noStrike" dirty="0">
                          <a:solidFill>
                            <a:srgbClr val="000000"/>
                          </a:solidFill>
                          <a:effectLst/>
                          <a:latin typeface="Calibri"/>
                        </a:rPr>
                        <a:t>Metals and Other Materials Removed from a Dirty Water Solutions Using Biochar Now biochar </a:t>
                      </a:r>
                      <a:br>
                        <a:rPr lang="en-US" sz="1000" b="1" i="0" u="none" strike="noStrike" dirty="0">
                          <a:solidFill>
                            <a:srgbClr val="000000"/>
                          </a:solidFill>
                          <a:effectLst/>
                          <a:latin typeface="Calibri"/>
                        </a:rPr>
                      </a:br>
                      <a:r>
                        <a:rPr lang="en-US" sz="1000" b="1" i="0" u="none" strike="noStrike" dirty="0">
                          <a:solidFill>
                            <a:srgbClr val="000000"/>
                          </a:solidFill>
                          <a:effectLst/>
                          <a:latin typeface="Calibri"/>
                        </a:rPr>
                        <a:t> Independent Test Results</a:t>
                      </a:r>
                    </a:p>
                  </a:txBody>
                  <a:tcPr marL="10084" marR="10084" marT="10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5292">
                <a:tc gridSpan="4">
                  <a:txBody>
                    <a:bodyPr/>
                    <a:lstStyle/>
                    <a:p>
                      <a:pPr algn="ctr" fontAlgn="ctr"/>
                      <a:r>
                        <a:rPr lang="en-US" sz="1000" b="0" i="0" u="none" strike="noStrike" dirty="0">
                          <a:solidFill>
                            <a:srgbClr val="000000"/>
                          </a:solidFill>
                          <a:effectLst/>
                          <a:latin typeface="Calibri"/>
                        </a:rPr>
                        <a:t> </a:t>
                      </a:r>
                    </a:p>
                  </a:txBody>
                  <a:tcPr marL="10084" marR="10084" marT="10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517">
                <a:tc>
                  <a:txBody>
                    <a:bodyPr/>
                    <a:lstStyle/>
                    <a:p>
                      <a:pPr algn="ctr" fontAlgn="ctr"/>
                      <a:r>
                        <a:rPr lang="en-US" sz="1000" b="1" i="0" u="none" strike="noStrike" dirty="0">
                          <a:solidFill>
                            <a:schemeClr val="bg1"/>
                          </a:solidFill>
                          <a:effectLst/>
                          <a:latin typeface="Calibri"/>
                        </a:rPr>
                        <a:t>Metals</a:t>
                      </a:r>
                    </a:p>
                  </a:txBody>
                  <a:tcPr marL="10084" marR="10084" marT="100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000" b="1" i="0" u="none" strike="noStrike">
                          <a:solidFill>
                            <a:srgbClr val="000000"/>
                          </a:solidFill>
                          <a:effectLst/>
                          <a:latin typeface="Calibri"/>
                        </a:rPr>
                        <a:t> </a:t>
                      </a:r>
                    </a:p>
                  </a:txBody>
                  <a:tcPr marL="10084" marR="10084" marT="10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a:txBody>
                    <a:bodyPr/>
                    <a:lstStyle/>
                    <a:p>
                      <a:pPr algn="ctr" fontAlgn="ctr"/>
                      <a:r>
                        <a:rPr lang="en-US" sz="1000" b="1" i="0" u="none" strike="noStrike">
                          <a:solidFill>
                            <a:srgbClr val="000000"/>
                          </a:solidFill>
                          <a:effectLst/>
                          <a:latin typeface="Calibri"/>
                        </a:rPr>
                        <a:t>Starting </a:t>
                      </a:r>
                      <a:br>
                        <a:rPr lang="en-US" sz="1000" b="1" i="0" u="none" strike="noStrike">
                          <a:solidFill>
                            <a:srgbClr val="000000"/>
                          </a:solidFill>
                          <a:effectLst/>
                          <a:latin typeface="Calibri"/>
                        </a:rPr>
                      </a:br>
                      <a:r>
                        <a:rPr lang="en-US" sz="1000" b="1" i="0" u="none" strike="noStrike">
                          <a:solidFill>
                            <a:srgbClr val="000000"/>
                          </a:solidFill>
                          <a:effectLst/>
                          <a:latin typeface="Calibri"/>
                        </a:rPr>
                        <a:t>mg/L</a:t>
                      </a:r>
                    </a:p>
                  </a:txBody>
                  <a:tcPr marL="10084" marR="10084" marT="10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a:txBody>
                    <a:bodyPr/>
                    <a:lstStyle/>
                    <a:p>
                      <a:pPr algn="ctr" fontAlgn="ctr"/>
                      <a:r>
                        <a:rPr lang="en-US" sz="1000" b="1" i="0" u="none" strike="noStrike">
                          <a:solidFill>
                            <a:srgbClr val="000000"/>
                          </a:solidFill>
                          <a:effectLst/>
                          <a:latin typeface="Calibri"/>
                        </a:rPr>
                        <a:t>% Removed</a:t>
                      </a:r>
                    </a:p>
                  </a:txBody>
                  <a:tcPr marL="10084" marR="10084" marT="100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extLst>
                  <a:ext uri="{0D108BD9-81ED-4DB2-BD59-A6C34878D82A}">
                    <a16:rowId xmlns:a16="http://schemas.microsoft.com/office/drawing/2014/main" val="10002"/>
                  </a:ext>
                </a:extLst>
              </a:tr>
              <a:tr h="155292">
                <a:tc>
                  <a:txBody>
                    <a:bodyPr/>
                    <a:lstStyle/>
                    <a:p>
                      <a:pPr algn="l" fontAlgn="b"/>
                      <a:r>
                        <a:rPr lang="en-US" sz="1000" b="0" i="0" u="none" strike="noStrike" dirty="0">
                          <a:solidFill>
                            <a:srgbClr val="000000"/>
                          </a:solidFill>
                          <a:effectLst/>
                          <a:latin typeface="Calibri"/>
                        </a:rPr>
                        <a:t>Aluminum</a:t>
                      </a:r>
                    </a:p>
                  </a:txBody>
                  <a:tcPr marL="121007" marR="10084" marT="100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6F2D9"/>
                    </a:solidFill>
                  </a:tcPr>
                </a:tc>
                <a:tc>
                  <a:txBody>
                    <a:bodyPr/>
                    <a:lstStyle/>
                    <a:p>
                      <a:pPr algn="ctr" fontAlgn="b"/>
                      <a:r>
                        <a:rPr lang="en-US" sz="1000" b="0" i="0" u="none" strike="noStrike">
                          <a:solidFill>
                            <a:srgbClr val="000000"/>
                          </a:solidFill>
                          <a:effectLst/>
                          <a:latin typeface="Calibri"/>
                        </a:rPr>
                        <a:t>Al</a:t>
                      </a:r>
                    </a:p>
                  </a:txBody>
                  <a:tcPr marL="10084" marR="10084" marT="10084" marB="0" anchor="b">
                    <a:lnL>
                      <a:noFill/>
                    </a:lnL>
                    <a:lnR>
                      <a:noFill/>
                    </a:lnR>
                    <a:lnT w="6350" cap="flat" cmpd="sng" algn="ctr">
                      <a:solidFill>
                        <a:srgbClr val="000000"/>
                      </a:solidFill>
                      <a:prstDash val="solid"/>
                      <a:round/>
                      <a:headEnd type="none" w="med" len="med"/>
                      <a:tailEnd type="none" w="med" len="med"/>
                    </a:lnT>
                    <a:lnB>
                      <a:noFill/>
                    </a:lnB>
                    <a:solidFill>
                      <a:srgbClr val="F6F2D9"/>
                    </a:solidFill>
                  </a:tcPr>
                </a:tc>
                <a:tc>
                  <a:txBody>
                    <a:bodyPr/>
                    <a:lstStyle/>
                    <a:p>
                      <a:pPr algn="ctr" fontAlgn="b"/>
                      <a:r>
                        <a:rPr lang="en-US" sz="1000" b="0" i="0" u="none" strike="noStrike">
                          <a:solidFill>
                            <a:srgbClr val="000000"/>
                          </a:solidFill>
                          <a:effectLst/>
                          <a:latin typeface="Calibri"/>
                        </a:rPr>
                        <a:t>638</a:t>
                      </a:r>
                    </a:p>
                  </a:txBody>
                  <a:tcPr marL="10084" marR="10084" marT="10084" marB="0" anchor="b">
                    <a:lnL>
                      <a:noFill/>
                    </a:lnL>
                    <a:lnR>
                      <a:noFill/>
                    </a:lnR>
                    <a:lnT w="6350" cap="flat" cmpd="sng" algn="ctr">
                      <a:solidFill>
                        <a:srgbClr val="000000"/>
                      </a:solidFill>
                      <a:prstDash val="solid"/>
                      <a:round/>
                      <a:headEnd type="none" w="med" len="med"/>
                      <a:tailEnd type="none" w="med" len="med"/>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6F2D9"/>
                    </a:solidFill>
                  </a:tcPr>
                </a:tc>
                <a:extLst>
                  <a:ext uri="{0D108BD9-81ED-4DB2-BD59-A6C34878D82A}">
                    <a16:rowId xmlns:a16="http://schemas.microsoft.com/office/drawing/2014/main" val="10003"/>
                  </a:ext>
                </a:extLst>
              </a:tr>
              <a:tr h="155292">
                <a:tc>
                  <a:txBody>
                    <a:bodyPr/>
                    <a:lstStyle/>
                    <a:p>
                      <a:pPr algn="l" fontAlgn="b"/>
                      <a:r>
                        <a:rPr lang="en-US" sz="1000" b="0" i="0" u="none" strike="noStrike" dirty="0">
                          <a:solidFill>
                            <a:srgbClr val="000000"/>
                          </a:solidFill>
                          <a:effectLst/>
                          <a:latin typeface="Calibri"/>
                        </a:rPr>
                        <a:t>Arsenic</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As</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203</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4"/>
                  </a:ext>
                </a:extLst>
              </a:tr>
              <a:tr h="155292">
                <a:tc>
                  <a:txBody>
                    <a:bodyPr/>
                    <a:lstStyle/>
                    <a:p>
                      <a:pPr algn="l" fontAlgn="b"/>
                      <a:r>
                        <a:rPr lang="en-US" sz="1000" b="0" i="0" u="none" strike="noStrike" dirty="0">
                          <a:solidFill>
                            <a:srgbClr val="000000"/>
                          </a:solidFill>
                          <a:effectLst/>
                          <a:latin typeface="Calibri"/>
                        </a:rPr>
                        <a:t>Barium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Ba</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0.17</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66.0%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5"/>
                  </a:ext>
                </a:extLst>
              </a:tr>
              <a:tr h="155292">
                <a:tc>
                  <a:txBody>
                    <a:bodyPr/>
                    <a:lstStyle/>
                    <a:p>
                      <a:pPr algn="l" fontAlgn="b"/>
                      <a:r>
                        <a:rPr lang="en-US" sz="1000" b="0" i="0" u="none" strike="noStrike" dirty="0">
                          <a:solidFill>
                            <a:srgbClr val="000000"/>
                          </a:solidFill>
                          <a:effectLst/>
                          <a:latin typeface="Calibri"/>
                        </a:rPr>
                        <a:t>Beryllium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Be</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0.16</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99.0%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6"/>
                  </a:ext>
                </a:extLst>
              </a:tr>
              <a:tr h="155292">
                <a:tc>
                  <a:txBody>
                    <a:bodyPr/>
                    <a:lstStyle/>
                    <a:p>
                      <a:pPr algn="l" fontAlgn="b"/>
                      <a:r>
                        <a:rPr lang="en-US" sz="1000" b="0" i="0" u="none" strike="noStrike" dirty="0">
                          <a:solidFill>
                            <a:srgbClr val="000000"/>
                          </a:solidFill>
                          <a:effectLst/>
                          <a:latin typeface="Calibri"/>
                        </a:rPr>
                        <a:t>Cadmium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Cd</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0.015</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7"/>
                  </a:ext>
                </a:extLst>
              </a:tr>
              <a:tr h="155292">
                <a:tc>
                  <a:txBody>
                    <a:bodyPr/>
                    <a:lstStyle/>
                    <a:p>
                      <a:pPr algn="l" fontAlgn="b"/>
                      <a:r>
                        <a:rPr lang="en-US" sz="1000" b="0" i="0" u="none" strike="noStrike">
                          <a:solidFill>
                            <a:srgbClr val="000000"/>
                          </a:solidFill>
                          <a:effectLst/>
                          <a:latin typeface="Calibri"/>
                        </a:rPr>
                        <a:t>Chromium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Cr</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166</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8"/>
                  </a:ext>
                </a:extLst>
              </a:tr>
              <a:tr h="155292">
                <a:tc>
                  <a:txBody>
                    <a:bodyPr/>
                    <a:lstStyle/>
                    <a:p>
                      <a:pPr algn="l" fontAlgn="b"/>
                      <a:r>
                        <a:rPr lang="en-US" sz="1000" b="0" i="0" u="none" strike="noStrike">
                          <a:solidFill>
                            <a:srgbClr val="000000"/>
                          </a:solidFill>
                          <a:effectLst/>
                          <a:latin typeface="Calibri"/>
                        </a:rPr>
                        <a:t>Cobalt</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Co</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219</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9"/>
                  </a:ext>
                </a:extLst>
              </a:tr>
              <a:tr h="155292">
                <a:tc>
                  <a:txBody>
                    <a:bodyPr/>
                    <a:lstStyle/>
                    <a:p>
                      <a:pPr algn="l" fontAlgn="b"/>
                      <a:r>
                        <a:rPr lang="en-US" sz="1000" b="0" i="0" u="none" strike="noStrike">
                          <a:solidFill>
                            <a:srgbClr val="000000"/>
                          </a:solidFill>
                          <a:effectLst/>
                          <a:latin typeface="Calibri"/>
                        </a:rPr>
                        <a:t>Copper</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Cu</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99.7%</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0"/>
                  </a:ext>
                </a:extLst>
              </a:tr>
              <a:tr h="155292">
                <a:tc>
                  <a:txBody>
                    <a:bodyPr/>
                    <a:lstStyle/>
                    <a:p>
                      <a:pPr algn="l" fontAlgn="b"/>
                      <a:r>
                        <a:rPr lang="en-US" sz="1000" b="0" i="0" u="none" strike="noStrike">
                          <a:solidFill>
                            <a:srgbClr val="000000"/>
                          </a:solidFill>
                          <a:effectLst/>
                          <a:latin typeface="Calibri"/>
                        </a:rPr>
                        <a:t>Iron</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Fe</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66</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99.6%</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1"/>
                  </a:ext>
                </a:extLst>
              </a:tr>
              <a:tr h="155292">
                <a:tc>
                  <a:txBody>
                    <a:bodyPr/>
                    <a:lstStyle/>
                    <a:p>
                      <a:pPr algn="l" fontAlgn="b"/>
                      <a:r>
                        <a:rPr lang="en-US" sz="1000" b="0" i="0" u="none" strike="noStrike">
                          <a:solidFill>
                            <a:srgbClr val="000000"/>
                          </a:solidFill>
                          <a:effectLst/>
                          <a:latin typeface="Calibri"/>
                        </a:rPr>
                        <a:t>Lead</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err="1">
                          <a:solidFill>
                            <a:srgbClr val="000000"/>
                          </a:solidFill>
                          <a:effectLst/>
                          <a:latin typeface="Calibri"/>
                        </a:rPr>
                        <a:t>Pb</a:t>
                      </a:r>
                      <a:endParaRPr lang="en-US" sz="1000" b="0" i="0" u="none" strike="noStrike" dirty="0">
                        <a:solidFill>
                          <a:srgbClr val="000000"/>
                        </a:solidFill>
                        <a:effectLst/>
                        <a:latin typeface="Calibri"/>
                      </a:endParaRP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45</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2"/>
                  </a:ext>
                </a:extLst>
              </a:tr>
              <a:tr h="155292">
                <a:tc>
                  <a:txBody>
                    <a:bodyPr/>
                    <a:lstStyle/>
                    <a:p>
                      <a:pPr algn="l" fontAlgn="b"/>
                      <a:r>
                        <a:rPr lang="en-US" sz="1000" b="0" i="0" u="none" strike="noStrike">
                          <a:solidFill>
                            <a:srgbClr val="000000"/>
                          </a:solidFill>
                          <a:effectLst/>
                          <a:latin typeface="Calibri"/>
                        </a:rPr>
                        <a:t>Lithium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Li</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0.17</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39.0%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3"/>
                  </a:ext>
                </a:extLst>
              </a:tr>
              <a:tr h="155292">
                <a:tc>
                  <a:txBody>
                    <a:bodyPr/>
                    <a:lstStyle/>
                    <a:p>
                      <a:pPr algn="l" fontAlgn="b"/>
                      <a:r>
                        <a:rPr lang="en-US" sz="1000" b="0" i="0" u="none" strike="noStrike">
                          <a:solidFill>
                            <a:srgbClr val="000000"/>
                          </a:solidFill>
                          <a:effectLst/>
                          <a:latin typeface="Calibri"/>
                        </a:rPr>
                        <a:t>Magnesium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Mg</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3</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69.2%</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4"/>
                  </a:ext>
                </a:extLst>
              </a:tr>
              <a:tr h="155292">
                <a:tc>
                  <a:txBody>
                    <a:bodyPr/>
                    <a:lstStyle/>
                    <a:p>
                      <a:pPr algn="l" fontAlgn="b"/>
                      <a:r>
                        <a:rPr lang="en-US" sz="1000" b="0" i="0" u="none" strike="noStrike">
                          <a:solidFill>
                            <a:srgbClr val="000000"/>
                          </a:solidFill>
                          <a:effectLst/>
                          <a:latin typeface="Calibri"/>
                        </a:rPr>
                        <a:t>Molybdenum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Mo</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96</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5"/>
                  </a:ext>
                </a:extLst>
              </a:tr>
              <a:tr h="155292">
                <a:tc>
                  <a:txBody>
                    <a:bodyPr/>
                    <a:lstStyle/>
                    <a:p>
                      <a:pPr algn="l" fontAlgn="b"/>
                      <a:r>
                        <a:rPr lang="en-US" sz="1000" b="0" i="0" u="none" strike="noStrike">
                          <a:solidFill>
                            <a:srgbClr val="000000"/>
                          </a:solidFill>
                          <a:effectLst/>
                          <a:latin typeface="Calibri"/>
                        </a:rPr>
                        <a:t>Nickel</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Ni</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211</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6"/>
                  </a:ext>
                </a:extLst>
              </a:tr>
              <a:tr h="155292">
                <a:tc>
                  <a:txBody>
                    <a:bodyPr/>
                    <a:lstStyle/>
                    <a:p>
                      <a:pPr algn="l" fontAlgn="b"/>
                      <a:r>
                        <a:rPr lang="en-US" sz="1000" b="0" i="0" u="none" strike="noStrike">
                          <a:solidFill>
                            <a:srgbClr val="000000"/>
                          </a:solidFill>
                          <a:effectLst/>
                          <a:latin typeface="Calibri"/>
                        </a:rPr>
                        <a:t>Selenium </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Se</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215</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7"/>
                  </a:ext>
                </a:extLst>
              </a:tr>
              <a:tr h="155292">
                <a:tc>
                  <a:txBody>
                    <a:bodyPr/>
                    <a:lstStyle/>
                    <a:p>
                      <a:pPr algn="l" fontAlgn="b"/>
                      <a:r>
                        <a:rPr lang="en-US" sz="1000" b="0" i="0" u="none" strike="noStrike">
                          <a:solidFill>
                            <a:srgbClr val="000000"/>
                          </a:solidFill>
                          <a:effectLst/>
                          <a:latin typeface="Calibri"/>
                        </a:rPr>
                        <a:t>Tin</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Sn</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0.17</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100%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8"/>
                  </a:ext>
                </a:extLst>
              </a:tr>
              <a:tr h="155292">
                <a:tc>
                  <a:txBody>
                    <a:bodyPr/>
                    <a:lstStyle/>
                    <a:p>
                      <a:pPr algn="l" fontAlgn="b"/>
                      <a:r>
                        <a:rPr lang="en-US" sz="1000" b="0" i="0" u="none" strike="noStrike">
                          <a:solidFill>
                            <a:srgbClr val="000000"/>
                          </a:solidFill>
                          <a:effectLst/>
                          <a:latin typeface="Calibri"/>
                        </a:rPr>
                        <a:t>Vanadium</a:t>
                      </a:r>
                    </a:p>
                  </a:txBody>
                  <a:tcPr marL="121007" marR="10084" marT="10084" marB="0" anchor="b">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b"/>
                      <a:r>
                        <a:rPr lang="en-US" sz="1000" b="0" i="0" u="none" strike="noStrike">
                          <a:solidFill>
                            <a:srgbClr val="000000"/>
                          </a:solidFill>
                          <a:effectLst/>
                          <a:latin typeface="Calibri"/>
                        </a:rPr>
                        <a:t>V</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0.15</a:t>
                      </a:r>
                    </a:p>
                  </a:txBody>
                  <a:tcPr marL="10084" marR="10084" marT="10084" marB="0" anchor="b">
                    <a:lnL>
                      <a:noFill/>
                    </a:lnL>
                    <a:lnR>
                      <a:noFill/>
                    </a:lnR>
                    <a:lnT>
                      <a:noFill/>
                    </a:lnT>
                    <a:lnB>
                      <a:noFill/>
                    </a:lnB>
                    <a:solidFill>
                      <a:srgbClr val="F6F2D9"/>
                    </a:solidFill>
                  </a:tcPr>
                </a:tc>
                <a:tc>
                  <a:txBody>
                    <a:bodyPr/>
                    <a:lstStyle/>
                    <a:p>
                      <a:pPr algn="ctr" fontAlgn="b"/>
                      <a:r>
                        <a:rPr lang="en-US" sz="1000" b="0" i="0" u="none" strike="noStrike" dirty="0">
                          <a:solidFill>
                            <a:srgbClr val="000000"/>
                          </a:solidFill>
                          <a:effectLst/>
                          <a:latin typeface="Calibri"/>
                        </a:rPr>
                        <a:t>75.0%</a:t>
                      </a:r>
                    </a:p>
                  </a:txBody>
                  <a:tcPr marL="10084" marR="10084" marT="10084" marB="0" anchor="b">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19"/>
                  </a:ext>
                </a:extLst>
              </a:tr>
              <a:tr h="155292">
                <a:tc>
                  <a:txBody>
                    <a:bodyPr/>
                    <a:lstStyle/>
                    <a:p>
                      <a:pPr algn="l" fontAlgn="b"/>
                      <a:r>
                        <a:rPr lang="en-US" sz="1000" b="0" i="0" u="none" strike="noStrike">
                          <a:solidFill>
                            <a:srgbClr val="000000"/>
                          </a:solidFill>
                          <a:effectLst/>
                          <a:latin typeface="Calibri"/>
                        </a:rPr>
                        <a:t>Zinc</a:t>
                      </a:r>
                    </a:p>
                  </a:txBody>
                  <a:tcPr marL="121007" marR="10084" marT="1008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6F2D9"/>
                    </a:solidFill>
                  </a:tcPr>
                </a:tc>
                <a:tc>
                  <a:txBody>
                    <a:bodyPr/>
                    <a:lstStyle/>
                    <a:p>
                      <a:pPr algn="ctr" fontAlgn="b"/>
                      <a:r>
                        <a:rPr lang="en-US" sz="1000" b="0" i="0" u="none" strike="noStrike">
                          <a:solidFill>
                            <a:srgbClr val="000000"/>
                          </a:solidFill>
                          <a:effectLst/>
                          <a:latin typeface="Calibri"/>
                        </a:rPr>
                        <a:t>Zn</a:t>
                      </a:r>
                    </a:p>
                  </a:txBody>
                  <a:tcPr marL="10084" marR="10084" marT="10084" marB="0" anchor="b">
                    <a:lnL>
                      <a:noFill/>
                    </a:lnL>
                    <a:lnR>
                      <a:noFill/>
                    </a:lnR>
                    <a:lnT>
                      <a:noFill/>
                    </a:lnT>
                    <a:lnB w="6350" cap="flat" cmpd="sng" algn="ctr">
                      <a:solidFill>
                        <a:srgbClr val="000000"/>
                      </a:solidFill>
                      <a:prstDash val="solid"/>
                      <a:round/>
                      <a:headEnd type="none" w="med" len="med"/>
                      <a:tailEnd type="none" w="med" len="med"/>
                    </a:lnB>
                    <a:solidFill>
                      <a:srgbClr val="F6F2D9"/>
                    </a:solidFill>
                  </a:tcPr>
                </a:tc>
                <a:tc>
                  <a:txBody>
                    <a:bodyPr/>
                    <a:lstStyle/>
                    <a:p>
                      <a:pPr algn="ctr" fontAlgn="b"/>
                      <a:r>
                        <a:rPr lang="en-US" sz="1000" b="0" i="0" u="none" strike="noStrike" dirty="0">
                          <a:solidFill>
                            <a:srgbClr val="000000"/>
                          </a:solidFill>
                          <a:effectLst/>
                          <a:latin typeface="Calibri"/>
                        </a:rPr>
                        <a:t>75</a:t>
                      </a:r>
                    </a:p>
                  </a:txBody>
                  <a:tcPr marL="10084" marR="10084" marT="10084" marB="0" anchor="b">
                    <a:lnL>
                      <a:noFill/>
                    </a:lnL>
                    <a:lnR>
                      <a:noFill/>
                    </a:lnR>
                    <a:lnT>
                      <a:noFill/>
                    </a:lnT>
                    <a:lnB w="6350" cap="flat" cmpd="sng" algn="ctr">
                      <a:solidFill>
                        <a:srgbClr val="000000"/>
                      </a:solidFill>
                      <a:prstDash val="solid"/>
                      <a:round/>
                      <a:headEnd type="none" w="med" len="med"/>
                      <a:tailEnd type="none" w="med" len="med"/>
                    </a:lnB>
                    <a:solidFill>
                      <a:srgbClr val="F6F2D9"/>
                    </a:solidFill>
                  </a:tcPr>
                </a:tc>
                <a:tc>
                  <a:txBody>
                    <a:bodyPr/>
                    <a:lstStyle/>
                    <a:p>
                      <a:pPr algn="ctr" fontAlgn="b"/>
                      <a:r>
                        <a:rPr lang="en-US" sz="1000" b="0" i="0" u="none" strike="noStrike" dirty="0">
                          <a:solidFill>
                            <a:srgbClr val="000000"/>
                          </a:solidFill>
                          <a:effectLst/>
                          <a:latin typeface="Calibri"/>
                        </a:rPr>
                        <a:t>99.7%</a:t>
                      </a:r>
                    </a:p>
                  </a:txBody>
                  <a:tcPr marL="10084" marR="10084" marT="1008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6F2D9"/>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36941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a:t>
            </a:r>
          </a:p>
        </p:txBody>
      </p:sp>
    </p:spTree>
    <p:extLst>
      <p:ext uri="{BB962C8B-B14F-4D97-AF65-F5344CB8AC3E}">
        <p14:creationId xmlns:p14="http://schemas.microsoft.com/office/powerpoint/2010/main" val="75342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Electron Microscope Image</a:t>
            </a:r>
            <a:endParaRPr lang="en-US" sz="6000" dirty="0"/>
          </a:p>
        </p:txBody>
      </p:sp>
      <p:sp>
        <p:nvSpPr>
          <p:cNvPr id="3" name="Content Placeholder 2"/>
          <p:cNvSpPr>
            <a:spLocks noGrp="1"/>
          </p:cNvSpPr>
          <p:nvPr>
            <p:ph idx="1"/>
          </p:nvPr>
        </p:nvSpPr>
        <p:spPr>
          <a:xfrm>
            <a:off x="5148470" y="2080792"/>
            <a:ext cx="2933148" cy="2955033"/>
          </a:xfrm>
        </p:spPr>
        <p:txBody>
          <a:bodyPr>
            <a:normAutofit/>
          </a:bodyPr>
          <a:lstStyle/>
          <a:p>
            <a:pPr marL="0" indent="0" algn="just">
              <a:lnSpc>
                <a:spcPct val="120000"/>
              </a:lnSpc>
              <a:buNone/>
            </a:pPr>
            <a:r>
              <a:rPr lang="en-US" sz="1600" dirty="0" err="1">
                <a:solidFill>
                  <a:srgbClr val="873624"/>
                </a:solidFill>
              </a:rPr>
              <a:t>Cation</a:t>
            </a:r>
            <a:r>
              <a:rPr lang="en-US" sz="1600" dirty="0">
                <a:solidFill>
                  <a:srgbClr val="873624"/>
                </a:solidFill>
              </a:rPr>
              <a:t> Exchange Property allows nutrient and water molecules to lightly bind to the empty walls until the plant root takes up the molecules.</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964" y="2241827"/>
            <a:ext cx="3703525" cy="42946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txBox="1">
            <a:spLocks/>
          </p:cNvSpPr>
          <p:nvPr/>
        </p:nvSpPr>
        <p:spPr>
          <a:xfrm>
            <a:off x="5123380" y="4998425"/>
            <a:ext cx="2596006"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1800" dirty="0">
                <a:solidFill>
                  <a:schemeClr val="accent1"/>
                </a:solidFill>
              </a:rPr>
              <a:t>Biochar Now at 1200X</a:t>
            </a:r>
            <a:endParaRPr lang="en-US" sz="3600" dirty="0">
              <a:solidFill>
                <a:schemeClr val="accent1"/>
              </a:solidFill>
            </a:endParaRPr>
          </a:p>
        </p:txBody>
      </p:sp>
    </p:spTree>
    <p:extLst>
      <p:ext uri="{BB962C8B-B14F-4D97-AF65-F5344CB8AC3E}">
        <p14:creationId xmlns:p14="http://schemas.microsoft.com/office/powerpoint/2010/main" val="80351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4 Sizes Available – Each targeted for differing applications</a:t>
            </a:r>
          </a:p>
        </p:txBody>
      </p:sp>
      <p:pic>
        <p:nvPicPr>
          <p:cNvPr id="2" name="Picture 1" descr="four sizes of biochar.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10800000">
            <a:off x="2074343" y="2349496"/>
            <a:ext cx="5503332" cy="4127499"/>
          </a:xfrm>
          <a:prstGeom prst="rect">
            <a:avLst/>
          </a:prstGeom>
        </p:spPr>
      </p:pic>
      <p:sp>
        <p:nvSpPr>
          <p:cNvPr id="5" name="Content Placeholder 2"/>
          <p:cNvSpPr txBox="1">
            <a:spLocks/>
          </p:cNvSpPr>
          <p:nvPr/>
        </p:nvSpPr>
        <p:spPr>
          <a:xfrm>
            <a:off x="750160" y="3197100"/>
            <a:ext cx="1304875"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r">
              <a:buFont typeface="Wingdings" pitchFamily="2" charset="2"/>
              <a:buNone/>
            </a:pPr>
            <a:r>
              <a:rPr lang="en-US" sz="1800" dirty="0">
                <a:solidFill>
                  <a:schemeClr val="accent1"/>
                </a:solidFill>
              </a:rPr>
              <a:t>medium</a:t>
            </a:r>
            <a:endParaRPr lang="en-US" sz="3600" dirty="0">
              <a:solidFill>
                <a:schemeClr val="accent1"/>
              </a:solidFill>
            </a:endParaRPr>
          </a:p>
        </p:txBody>
      </p:sp>
      <p:sp>
        <p:nvSpPr>
          <p:cNvPr id="7" name="Content Placeholder 2"/>
          <p:cNvSpPr txBox="1">
            <a:spLocks/>
          </p:cNvSpPr>
          <p:nvPr/>
        </p:nvSpPr>
        <p:spPr>
          <a:xfrm>
            <a:off x="758982" y="5295508"/>
            <a:ext cx="1304875"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r">
              <a:buFont typeface="Wingdings" pitchFamily="2" charset="2"/>
              <a:buNone/>
            </a:pPr>
            <a:r>
              <a:rPr lang="en-US" sz="1800" dirty="0">
                <a:solidFill>
                  <a:schemeClr val="accent1"/>
                </a:solidFill>
              </a:rPr>
              <a:t>small</a:t>
            </a:r>
            <a:endParaRPr lang="en-US" sz="3600" dirty="0">
              <a:solidFill>
                <a:schemeClr val="accent1"/>
              </a:solidFill>
            </a:endParaRPr>
          </a:p>
        </p:txBody>
      </p:sp>
      <p:sp>
        <p:nvSpPr>
          <p:cNvPr id="8" name="Content Placeholder 2"/>
          <p:cNvSpPr txBox="1">
            <a:spLocks/>
          </p:cNvSpPr>
          <p:nvPr/>
        </p:nvSpPr>
        <p:spPr>
          <a:xfrm>
            <a:off x="7607299" y="5321865"/>
            <a:ext cx="1304875"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1800" dirty="0">
                <a:solidFill>
                  <a:schemeClr val="accent1"/>
                </a:solidFill>
              </a:rPr>
              <a:t>powder</a:t>
            </a:r>
            <a:endParaRPr lang="en-US" sz="3600" dirty="0">
              <a:solidFill>
                <a:schemeClr val="accent1"/>
              </a:solidFill>
            </a:endParaRPr>
          </a:p>
        </p:txBody>
      </p:sp>
      <p:sp>
        <p:nvSpPr>
          <p:cNvPr id="9" name="Content Placeholder 2"/>
          <p:cNvSpPr txBox="1">
            <a:spLocks/>
          </p:cNvSpPr>
          <p:nvPr/>
        </p:nvSpPr>
        <p:spPr>
          <a:xfrm>
            <a:off x="7607299" y="3219186"/>
            <a:ext cx="1304875" cy="40609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1800" dirty="0">
                <a:solidFill>
                  <a:schemeClr val="accent1"/>
                </a:solidFill>
              </a:rPr>
              <a:t>Chip</a:t>
            </a:r>
            <a:endParaRPr lang="en-US" sz="3600" dirty="0">
              <a:solidFill>
                <a:schemeClr val="accent1"/>
              </a:solidFill>
            </a:endParaRPr>
          </a:p>
        </p:txBody>
      </p:sp>
    </p:spTree>
    <p:extLst>
      <p:ext uri="{BB962C8B-B14F-4D97-AF65-F5344CB8AC3E}">
        <p14:creationId xmlns:p14="http://schemas.microsoft.com/office/powerpoint/2010/main" val="37067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43650"/>
            <a:ext cx="2895600" cy="365125"/>
          </a:xfrm>
        </p:spPr>
        <p:txBody>
          <a:bodyPr/>
          <a:lstStyle/>
          <a:p>
            <a:pPr>
              <a:defRPr/>
            </a:pPr>
            <a:r>
              <a:rPr lang="en-US" dirty="0"/>
              <a:t>Biochar NOW! confidential</a:t>
            </a:r>
          </a:p>
        </p:txBody>
      </p:sp>
      <p:sp>
        <p:nvSpPr>
          <p:cNvPr id="3" name="Slide Number Placeholder 2"/>
          <p:cNvSpPr>
            <a:spLocks noGrp="1"/>
          </p:cNvSpPr>
          <p:nvPr>
            <p:ph type="sldNum" sz="quarter" idx="12"/>
          </p:nvPr>
        </p:nvSpPr>
        <p:spPr/>
        <p:txBody>
          <a:bodyPr/>
          <a:lstStyle/>
          <a:p>
            <a:pPr>
              <a:defRPr/>
            </a:pPr>
            <a:fld id="{912D54EE-D841-487C-B905-7412CF0DEA8F}" type="slidenum">
              <a:rPr lang="en-US" smtClean="0"/>
              <a:pPr>
                <a:defRPr/>
              </a:pPr>
              <a:t>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60490780"/>
              </p:ext>
            </p:extLst>
          </p:nvPr>
        </p:nvGraphicFramePr>
        <p:xfrm>
          <a:off x="482600" y="2818537"/>
          <a:ext cx="4089400" cy="2341880"/>
        </p:xfrm>
        <a:graphic>
          <a:graphicData uri="http://schemas.openxmlformats.org/drawingml/2006/table">
            <a:tbl>
              <a:tblPr/>
              <a:tblGrid>
                <a:gridCol w="11049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tblGrid>
              <a:tr h="787400">
                <a:tc gridSpan="4">
                  <a:txBody>
                    <a:bodyPr/>
                    <a:lstStyle/>
                    <a:p>
                      <a:pPr algn="ctr" fontAlgn="ctr"/>
                      <a:r>
                        <a:rPr lang="en-US" sz="1200" b="1" i="0" u="none" strike="noStrike" dirty="0">
                          <a:solidFill>
                            <a:srgbClr val="000000"/>
                          </a:solidFill>
                          <a:effectLst/>
                          <a:latin typeface="Calibri"/>
                        </a:rPr>
                        <a:t>Ag Nutrients Removed from Dirty Water Solutions </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Using Biochar Now biochar </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Independent Test Results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4">
                  <a:txBody>
                    <a:bodyPr/>
                    <a:lstStyle/>
                    <a:p>
                      <a:pPr algn="ctr" fontAlgn="ctr"/>
                      <a:r>
                        <a:rPr lang="en-US"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algn="ctr" fontAlgn="ctr"/>
                      <a:r>
                        <a:rPr lang="en-US" sz="1200" b="1" i="0" u="none" strike="noStrike" dirty="0">
                          <a:solidFill>
                            <a:srgbClr val="FFFFFF"/>
                          </a:solidFill>
                          <a:effectLst/>
                          <a:latin typeface="Calibri"/>
                        </a:rPr>
                        <a:t>Nutrients</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5D1D"/>
                    </a:solidFill>
                  </a:tcPr>
                </a:tc>
                <a:tc>
                  <a:txBody>
                    <a:bodyPr/>
                    <a:lstStyle/>
                    <a:p>
                      <a:pPr algn="ctr" fontAlgn="ctr"/>
                      <a:r>
                        <a:rPr lang="en-US" sz="1200" b="1" i="0" u="none" strike="noStrike" dirty="0">
                          <a:solidFill>
                            <a:srgbClr val="000000"/>
                          </a:solidFill>
                          <a:effectLst/>
                          <a:latin typeface="Calibri"/>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200" b="1" i="0" u="none" strike="noStrike">
                          <a:solidFill>
                            <a:srgbClr val="000000"/>
                          </a:solidFill>
                          <a:effectLst/>
                          <a:latin typeface="Calibri"/>
                        </a:rPr>
                        <a:t>Starting</a:t>
                      </a:r>
                      <a:br>
                        <a:rPr lang="en-US" sz="1200" b="1" i="0" u="none" strike="noStrike">
                          <a:solidFill>
                            <a:srgbClr val="000000"/>
                          </a:solidFill>
                          <a:effectLst/>
                          <a:latin typeface="Calibri"/>
                        </a:rPr>
                      </a:br>
                      <a:r>
                        <a:rPr lang="en-US" sz="1200" b="1" i="0" u="none" strike="noStrike">
                          <a:solidFill>
                            <a:srgbClr val="000000"/>
                          </a:solidFill>
                          <a:effectLst/>
                          <a:latin typeface="Calibri"/>
                        </a:rPr>
                        <a:t>mg/L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200" b="1" i="0" u="none" strike="noStrike">
                          <a:solidFill>
                            <a:srgbClr val="000000"/>
                          </a:solidFill>
                          <a:effectLst/>
                          <a:latin typeface="Calibri"/>
                        </a:rPr>
                        <a:t>% Adsorbed</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190500">
                <a:tc>
                  <a:txBody>
                    <a:bodyPr/>
                    <a:lstStyle/>
                    <a:p>
                      <a:pPr algn="l" fontAlgn="b"/>
                      <a:r>
                        <a:rPr lang="en-US" sz="1200" b="0" i="0" u="none" strike="noStrike">
                          <a:solidFill>
                            <a:srgbClr val="000000"/>
                          </a:solidFill>
                          <a:effectLst/>
                          <a:latin typeface="Calibri"/>
                        </a:rPr>
                        <a:t>Phosphorus</a:t>
                      </a:r>
                    </a:p>
                  </a:txBody>
                  <a:tcPr marL="1524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non-soluble P</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200" b="0" i="0" u="none" strike="noStrike">
                          <a:solidFill>
                            <a:srgbClr val="000000"/>
                          </a:solidFill>
                          <a:effectLst/>
                          <a:latin typeface="Calibri"/>
                        </a:rPr>
                        <a:t>27</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99.9%</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extLst>
                  <a:ext uri="{0D108BD9-81ED-4DB2-BD59-A6C34878D82A}">
                    <a16:rowId xmlns:a16="http://schemas.microsoft.com/office/drawing/2014/main" val="10003"/>
                  </a:ext>
                </a:extLst>
              </a:tr>
              <a:tr h="190500">
                <a:tc>
                  <a:txBody>
                    <a:bodyPr/>
                    <a:lstStyle/>
                    <a:p>
                      <a:pPr algn="l" fontAlgn="b"/>
                      <a:r>
                        <a:rPr lang="en-US" sz="1200" b="0" i="0" u="none" strike="noStrike">
                          <a:solidFill>
                            <a:srgbClr val="000000"/>
                          </a:solidFill>
                          <a:effectLst/>
                          <a:latin typeface="Calibri"/>
                        </a:rPr>
                        <a:t>Phosphorus</a:t>
                      </a:r>
                    </a:p>
                  </a:txBody>
                  <a:tcPr marL="152400" marR="12700" marT="12700"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P</a:t>
                      </a:r>
                    </a:p>
                  </a:txBody>
                  <a:tcPr marL="12700" marR="12700" marT="12700" marB="0" anchor="b">
                    <a:lnL>
                      <a:noFill/>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27</a:t>
                      </a:r>
                    </a:p>
                  </a:txBody>
                  <a:tcPr marL="12700" marR="12700" marT="12700" marB="0" anchor="b">
                    <a:lnL>
                      <a:noFill/>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99.8%</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10004"/>
                  </a:ext>
                </a:extLst>
              </a:tr>
              <a:tr h="190500">
                <a:tc>
                  <a:txBody>
                    <a:bodyPr/>
                    <a:lstStyle/>
                    <a:p>
                      <a:pPr algn="l" fontAlgn="b"/>
                      <a:r>
                        <a:rPr lang="en-US" sz="1200" b="0" i="0" u="none" strike="noStrike">
                          <a:solidFill>
                            <a:srgbClr val="000000"/>
                          </a:solidFill>
                          <a:effectLst/>
                          <a:latin typeface="Calibri"/>
                        </a:rPr>
                        <a:t>Phosphate</a:t>
                      </a:r>
                    </a:p>
                  </a:txBody>
                  <a:tcPr marL="152400" marR="12700" marT="12700"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PO4-P</a:t>
                      </a:r>
                    </a:p>
                  </a:txBody>
                  <a:tcPr marL="12700" marR="12700" marT="12700" marB="0" anchor="b">
                    <a:lnL>
                      <a:noFill/>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284</a:t>
                      </a:r>
                    </a:p>
                  </a:txBody>
                  <a:tcPr marL="12700" marR="12700" marT="12700" marB="0" anchor="b">
                    <a:lnL>
                      <a:noFill/>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86.6%</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10005"/>
                  </a:ext>
                </a:extLst>
              </a:tr>
              <a:tr h="190500">
                <a:tc>
                  <a:txBody>
                    <a:bodyPr/>
                    <a:lstStyle/>
                    <a:p>
                      <a:pPr algn="l" fontAlgn="b"/>
                      <a:r>
                        <a:rPr lang="en-US" sz="1200" b="0" i="0" u="none" strike="noStrike">
                          <a:solidFill>
                            <a:srgbClr val="000000"/>
                          </a:solidFill>
                          <a:effectLst/>
                          <a:latin typeface="Calibri"/>
                        </a:rPr>
                        <a:t>Ammonia</a:t>
                      </a:r>
                    </a:p>
                  </a:txBody>
                  <a:tcPr marL="152400" marR="12700" marT="12700"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N</a:t>
                      </a:r>
                    </a:p>
                  </a:txBody>
                  <a:tcPr marL="12700" marR="12700" marT="12700" marB="0" anchor="b">
                    <a:lnL>
                      <a:noFill/>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1.1</a:t>
                      </a:r>
                    </a:p>
                  </a:txBody>
                  <a:tcPr marL="12700" marR="12700" marT="12700" marB="0" anchor="b">
                    <a:lnL>
                      <a:noFill/>
                    </a:lnL>
                    <a:lnR>
                      <a:noFill/>
                    </a:lnR>
                    <a:lnT>
                      <a:noFill/>
                    </a:lnT>
                    <a:lnB>
                      <a:noFill/>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89.7%</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20000"/>
                        <a:lumOff val="80000"/>
                      </a:schemeClr>
                    </a:solidFill>
                  </a:tcPr>
                </a:tc>
                <a:extLst>
                  <a:ext uri="{0D108BD9-81ED-4DB2-BD59-A6C34878D82A}">
                    <a16:rowId xmlns:a16="http://schemas.microsoft.com/office/drawing/2014/main" val="10006"/>
                  </a:ext>
                </a:extLst>
              </a:tr>
              <a:tr h="190500">
                <a:tc>
                  <a:txBody>
                    <a:bodyPr/>
                    <a:lstStyle/>
                    <a:p>
                      <a:pPr algn="l" fontAlgn="b"/>
                      <a:r>
                        <a:rPr lang="en-US" sz="1200" b="0" i="0" u="none" strike="noStrike">
                          <a:solidFill>
                            <a:srgbClr val="000000"/>
                          </a:solidFill>
                          <a:effectLst/>
                          <a:latin typeface="Calibri"/>
                        </a:rPr>
                        <a:t>Nitrate </a:t>
                      </a:r>
                    </a:p>
                  </a:txBody>
                  <a:tcPr marL="1524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a:solidFill>
                            <a:srgbClr val="000000"/>
                          </a:solidFill>
                          <a:effectLst/>
                          <a:latin typeface="Calibri"/>
                        </a:rPr>
                        <a:t>NO3-N</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52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rgbClr val="000000"/>
                          </a:solidFill>
                          <a:effectLst/>
                          <a:latin typeface="Calibri"/>
                        </a:rPr>
                        <a:t>64.3%</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96157553"/>
              </p:ext>
            </p:extLst>
          </p:nvPr>
        </p:nvGraphicFramePr>
        <p:xfrm>
          <a:off x="4873625" y="2818537"/>
          <a:ext cx="3898900" cy="1950720"/>
        </p:xfrm>
        <a:graphic>
          <a:graphicData uri="http://schemas.openxmlformats.org/drawingml/2006/table">
            <a:tbl>
              <a:tblPr/>
              <a:tblGrid>
                <a:gridCol w="10160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tblGrid>
              <a:tr h="787400">
                <a:tc gridSpan="4">
                  <a:txBody>
                    <a:bodyPr/>
                    <a:lstStyle/>
                    <a:p>
                      <a:pPr algn="ctr" fontAlgn="ctr"/>
                      <a:r>
                        <a:rPr lang="en-US" sz="1200" b="1" i="0" u="none" strike="noStrike" dirty="0">
                          <a:solidFill>
                            <a:srgbClr val="000000"/>
                          </a:solidFill>
                          <a:effectLst/>
                          <a:latin typeface="Calibri"/>
                        </a:rPr>
                        <a:t>Solids Removed from a Dirty Water Solutions</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Using Biochar Now biochar </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Independent Test Results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4">
                  <a:txBody>
                    <a:bodyPr/>
                    <a:lstStyle/>
                    <a:p>
                      <a:pPr algn="ctr" fontAlgn="ctr"/>
                      <a:r>
                        <a:rPr lang="en-US"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algn="ctr" fontAlgn="ctr"/>
                      <a:r>
                        <a:rPr lang="en-US" sz="1200" b="1" i="0" u="none" strike="noStrike" dirty="0">
                          <a:solidFill>
                            <a:srgbClr val="FFFFFF"/>
                          </a:solidFill>
                          <a:effectLst/>
                          <a:latin typeface="Calibri"/>
                        </a:rPr>
                        <a:t>Solids</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5D1D"/>
                    </a:solidFill>
                  </a:tcPr>
                </a:tc>
                <a:tc>
                  <a:txBody>
                    <a:bodyPr/>
                    <a:lstStyle/>
                    <a:p>
                      <a:pPr algn="ctr" fontAlgn="ctr"/>
                      <a:r>
                        <a:rPr lang="en-US" sz="1200" b="1" i="0" u="none" strike="noStrike" dirty="0">
                          <a:solidFill>
                            <a:srgbClr val="000000"/>
                          </a:solidFill>
                          <a:effectLst/>
                          <a:latin typeface="Calibri"/>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a:txBody>
                    <a:bodyPr/>
                    <a:lstStyle/>
                    <a:p>
                      <a:pPr algn="ctr" fontAlgn="ctr"/>
                      <a:r>
                        <a:rPr lang="en-US" sz="1200" b="1" i="0" u="none" strike="noStrike">
                          <a:solidFill>
                            <a:srgbClr val="000000"/>
                          </a:solidFill>
                          <a:effectLst/>
                          <a:latin typeface="Calibri"/>
                        </a:rPr>
                        <a:t>Starting </a:t>
                      </a:r>
                      <a:br>
                        <a:rPr lang="en-US" sz="1200" b="1" i="0" u="none" strike="noStrike">
                          <a:solidFill>
                            <a:srgbClr val="000000"/>
                          </a:solidFill>
                          <a:effectLst/>
                          <a:latin typeface="Calibri"/>
                        </a:rPr>
                      </a:br>
                      <a:r>
                        <a:rPr lang="en-US" sz="1200" b="1" i="0" u="none" strike="noStrike">
                          <a:solidFill>
                            <a:srgbClr val="000000"/>
                          </a:solidFill>
                          <a:effectLst/>
                          <a:latin typeface="Calibri"/>
                        </a:rPr>
                        <a:t>mg/L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tc>
                  <a:txBody>
                    <a:bodyPr/>
                    <a:lstStyle/>
                    <a:p>
                      <a:pPr algn="ctr" fontAlgn="ctr"/>
                      <a:r>
                        <a:rPr lang="en-US" sz="1200" b="1" i="0" u="none" strike="noStrike">
                          <a:solidFill>
                            <a:srgbClr val="000000"/>
                          </a:solidFill>
                          <a:effectLst/>
                          <a:latin typeface="Calibri"/>
                        </a:rPr>
                        <a:t>% Removed</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extLst>
                  <a:ext uri="{0D108BD9-81ED-4DB2-BD59-A6C34878D82A}">
                    <a16:rowId xmlns:a16="http://schemas.microsoft.com/office/drawing/2014/main" val="10002"/>
                  </a:ext>
                </a:extLst>
              </a:tr>
              <a:tr h="190500">
                <a:tc>
                  <a:txBody>
                    <a:bodyPr/>
                    <a:lstStyle/>
                    <a:p>
                      <a:pPr algn="l" fontAlgn="b"/>
                      <a:r>
                        <a:rPr lang="en-US" sz="1200" b="0" i="0" u="none" strike="noStrike">
                          <a:solidFill>
                            <a:srgbClr val="000000"/>
                          </a:solidFill>
                          <a:effectLst/>
                          <a:latin typeface="Calibri"/>
                        </a:rPr>
                        <a:t>Turbidity</a:t>
                      </a:r>
                    </a:p>
                  </a:txBody>
                  <a:tcPr marL="1524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6F2D9"/>
                    </a:solidFill>
                  </a:tcPr>
                </a:tc>
                <a:tc>
                  <a:txBody>
                    <a:bodyPr/>
                    <a:lstStyle/>
                    <a:p>
                      <a:pPr algn="ctr" fontAlgn="b"/>
                      <a:r>
                        <a:rPr lang="en-US" sz="1200" b="0" i="0" u="none" strike="noStrike" dirty="0">
                          <a:solidFill>
                            <a:srgbClr val="000000"/>
                          </a:solidFill>
                          <a:effectLst/>
                          <a:latin typeface="Calibri"/>
                        </a:rPr>
                        <a:t>NTU*</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6F2D9"/>
                    </a:solidFill>
                  </a:tcPr>
                </a:tc>
                <a:tc>
                  <a:txBody>
                    <a:bodyPr/>
                    <a:lstStyle/>
                    <a:p>
                      <a:pPr algn="ctr" fontAlgn="b"/>
                      <a:r>
                        <a:rPr lang="en-US" sz="1200" b="0" i="0" u="none" strike="noStrike">
                          <a:solidFill>
                            <a:srgbClr val="000000"/>
                          </a:solidFill>
                          <a:effectLst/>
                          <a:latin typeface="Calibri"/>
                        </a:rPr>
                        <a:t>68 NTU</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6F2D9"/>
                    </a:solidFill>
                  </a:tcPr>
                </a:tc>
                <a:tc>
                  <a:txBody>
                    <a:bodyPr/>
                    <a:lstStyle/>
                    <a:p>
                      <a:pPr algn="ctr" fontAlgn="b"/>
                      <a:r>
                        <a:rPr lang="en-US" sz="1200" b="0" i="0" u="none" strike="noStrike" dirty="0">
                          <a:solidFill>
                            <a:srgbClr val="000000"/>
                          </a:solidFill>
                          <a:effectLst/>
                          <a:latin typeface="Calibri"/>
                        </a:rPr>
                        <a:t>99.9%</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6F2D9"/>
                    </a:solidFill>
                  </a:tcPr>
                </a:tc>
                <a:extLst>
                  <a:ext uri="{0D108BD9-81ED-4DB2-BD59-A6C34878D82A}">
                    <a16:rowId xmlns:a16="http://schemas.microsoft.com/office/drawing/2014/main" val="10003"/>
                  </a:ext>
                </a:extLst>
              </a:tr>
              <a:tr h="190500">
                <a:tc>
                  <a:txBody>
                    <a:bodyPr/>
                    <a:lstStyle/>
                    <a:p>
                      <a:pPr algn="l" fontAlgn="ctr"/>
                      <a:r>
                        <a:rPr lang="en-US" sz="1200" b="0" i="0" u="none" strike="noStrike">
                          <a:solidFill>
                            <a:srgbClr val="000000"/>
                          </a:solidFill>
                          <a:effectLst/>
                          <a:latin typeface="Calibri"/>
                        </a:rPr>
                        <a:t>Phosphorus</a:t>
                      </a:r>
                    </a:p>
                  </a:txBody>
                  <a:tcPr marL="152400" marR="12700" marT="12700" marB="0" anchor="ctr">
                    <a:lnL w="6350" cap="flat" cmpd="sng" algn="ctr">
                      <a:solidFill>
                        <a:srgbClr val="000000"/>
                      </a:solidFill>
                      <a:prstDash val="solid"/>
                      <a:round/>
                      <a:headEnd type="none" w="med" len="med"/>
                      <a:tailEnd type="none" w="med" len="med"/>
                    </a:lnL>
                    <a:lnR>
                      <a:noFill/>
                    </a:lnR>
                    <a:lnT>
                      <a:noFill/>
                    </a:lnT>
                    <a:lnB>
                      <a:noFill/>
                    </a:lnB>
                    <a:solidFill>
                      <a:srgbClr val="F6F2D9"/>
                    </a:solidFill>
                  </a:tcPr>
                </a:tc>
                <a:tc>
                  <a:txBody>
                    <a:bodyPr/>
                    <a:lstStyle/>
                    <a:p>
                      <a:pPr algn="ctr" fontAlgn="ctr"/>
                      <a:r>
                        <a:rPr lang="en-US" sz="1200" b="0" i="0" u="none" strike="noStrike" dirty="0">
                          <a:solidFill>
                            <a:srgbClr val="000000"/>
                          </a:solidFill>
                          <a:effectLst/>
                          <a:latin typeface="Calibri"/>
                        </a:rPr>
                        <a:t>Non-soluble P</a:t>
                      </a:r>
                    </a:p>
                  </a:txBody>
                  <a:tcPr marL="12700" marR="12700" marT="12700" marB="0" anchor="ctr">
                    <a:lnL>
                      <a:noFill/>
                    </a:lnL>
                    <a:lnR>
                      <a:noFill/>
                    </a:lnR>
                    <a:lnT>
                      <a:noFill/>
                    </a:lnT>
                    <a:lnB>
                      <a:noFill/>
                    </a:lnB>
                    <a:solidFill>
                      <a:srgbClr val="F6F2D9"/>
                    </a:solidFill>
                  </a:tcPr>
                </a:tc>
                <a:tc>
                  <a:txBody>
                    <a:bodyPr/>
                    <a:lstStyle/>
                    <a:p>
                      <a:pPr algn="ctr" fontAlgn="ctr"/>
                      <a:r>
                        <a:rPr lang="en-US" sz="1200" b="0" i="0" u="none" strike="noStrike" dirty="0">
                          <a:solidFill>
                            <a:srgbClr val="000000"/>
                          </a:solidFill>
                          <a:effectLst/>
                          <a:latin typeface="Calibri"/>
                        </a:rPr>
                        <a:t>27</a:t>
                      </a:r>
                    </a:p>
                  </a:txBody>
                  <a:tcPr marL="12700" marR="12700" marT="12700" marB="0" anchor="ctr">
                    <a:lnL>
                      <a:noFill/>
                    </a:lnL>
                    <a:lnR>
                      <a:noFill/>
                    </a:lnR>
                    <a:lnT>
                      <a:noFill/>
                    </a:lnT>
                    <a:lnB>
                      <a:noFill/>
                    </a:lnB>
                    <a:solidFill>
                      <a:srgbClr val="F6F2D9"/>
                    </a:solidFill>
                  </a:tcPr>
                </a:tc>
                <a:tc>
                  <a:txBody>
                    <a:bodyPr/>
                    <a:lstStyle/>
                    <a:p>
                      <a:pPr algn="ctr" fontAlgn="ctr"/>
                      <a:r>
                        <a:rPr lang="en-US" sz="1200" b="0" i="0" u="none" strike="noStrike" dirty="0">
                          <a:solidFill>
                            <a:srgbClr val="000000"/>
                          </a:solidFill>
                          <a:effectLst/>
                          <a:latin typeface="Calibri"/>
                        </a:rPr>
                        <a:t>99.9%</a:t>
                      </a:r>
                    </a:p>
                  </a:txBody>
                  <a:tcPr marL="12700" marR="12700" marT="12700" marB="0" anchor="ctr">
                    <a:lnL>
                      <a:noFill/>
                    </a:lnL>
                    <a:lnR w="6350" cap="flat" cmpd="sng" algn="ctr">
                      <a:solidFill>
                        <a:srgbClr val="000000"/>
                      </a:solidFill>
                      <a:prstDash val="solid"/>
                      <a:round/>
                      <a:headEnd type="none" w="med" len="med"/>
                      <a:tailEnd type="none" w="med" len="med"/>
                    </a:lnR>
                    <a:lnT>
                      <a:noFill/>
                    </a:lnT>
                    <a:lnB>
                      <a:noFill/>
                    </a:lnB>
                    <a:solidFill>
                      <a:srgbClr val="F6F2D9"/>
                    </a:solidFill>
                  </a:tcPr>
                </a:tc>
                <a:extLst>
                  <a:ext uri="{0D108BD9-81ED-4DB2-BD59-A6C34878D82A}">
                    <a16:rowId xmlns:a16="http://schemas.microsoft.com/office/drawing/2014/main" val="10004"/>
                  </a:ext>
                </a:extLst>
              </a:tr>
              <a:tr h="190500">
                <a:tc>
                  <a:txBody>
                    <a:bodyPr/>
                    <a:lstStyle/>
                    <a:p>
                      <a:pPr algn="l" fontAlgn="ctr"/>
                      <a:r>
                        <a:rPr lang="en-US" sz="1200" b="0" i="0" u="none" strike="noStrike" dirty="0">
                          <a:solidFill>
                            <a:srgbClr val="000000"/>
                          </a:solidFill>
                          <a:effectLst/>
                          <a:latin typeface="Calibri"/>
                        </a:rPr>
                        <a:t>Solids</a:t>
                      </a:r>
                    </a:p>
                  </a:txBody>
                  <a:tcPr marL="1524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6F2D9"/>
                    </a:solidFill>
                  </a:tcPr>
                </a:tc>
                <a:tc>
                  <a:txBody>
                    <a:bodyPr/>
                    <a:lstStyle/>
                    <a:p>
                      <a:pPr algn="ctr" fontAlgn="b"/>
                      <a:r>
                        <a:rPr lang="en-US" sz="1200" b="0" i="0" u="none" strike="noStrike" dirty="0">
                          <a:solidFill>
                            <a:srgbClr val="000000"/>
                          </a:solidFill>
                          <a:effectLst/>
                          <a:latin typeface="Calibri"/>
                        </a:rPr>
                        <a:t>SS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6F2D9"/>
                    </a:solidFill>
                  </a:tcPr>
                </a:tc>
                <a:tc>
                  <a:txBody>
                    <a:bodyPr/>
                    <a:lstStyle/>
                    <a:p>
                      <a:pPr algn="ctr" fontAlgn="ctr"/>
                      <a:r>
                        <a:rPr lang="en-US" sz="1200" b="0" i="0" u="none" strike="noStrike" dirty="0">
                          <a:solidFill>
                            <a:srgbClr val="000000"/>
                          </a:solidFill>
                          <a:effectLst/>
                          <a:latin typeface="Calibri"/>
                        </a:rPr>
                        <a:t>506</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rgbClr val="F6F2D9"/>
                    </a:solidFill>
                  </a:tcPr>
                </a:tc>
                <a:tc>
                  <a:txBody>
                    <a:bodyPr/>
                    <a:lstStyle/>
                    <a:p>
                      <a:pPr algn="ctr" fontAlgn="ctr"/>
                      <a:r>
                        <a:rPr lang="en-US" sz="1200" b="0" i="0" u="none" strike="noStrike" dirty="0">
                          <a:solidFill>
                            <a:srgbClr val="000000"/>
                          </a:solidFill>
                          <a:effectLst/>
                          <a:latin typeface="Calibri"/>
                        </a:rPr>
                        <a:t>80.2%</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6F2D9"/>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65280075"/>
              </p:ext>
            </p:extLst>
          </p:nvPr>
        </p:nvGraphicFramePr>
        <p:xfrm>
          <a:off x="4873625" y="4954976"/>
          <a:ext cx="3898900" cy="195580"/>
        </p:xfrm>
        <a:graphic>
          <a:graphicData uri="http://schemas.openxmlformats.org/drawingml/2006/table">
            <a:tbl>
              <a:tblPr/>
              <a:tblGrid>
                <a:gridCol w="3898900">
                  <a:extLst>
                    <a:ext uri="{9D8B030D-6E8A-4147-A177-3AD203B41FA5}">
                      <a16:colId xmlns:a16="http://schemas.microsoft.com/office/drawing/2014/main" val="20000"/>
                    </a:ext>
                  </a:extLst>
                </a:gridCol>
              </a:tblGrid>
              <a:tr h="185719">
                <a:tc>
                  <a:txBody>
                    <a:bodyPr/>
                    <a:lstStyle/>
                    <a:p>
                      <a:pPr algn="ctr" fontAlgn="ctr"/>
                      <a:r>
                        <a:rPr lang="en-US" sz="1200" b="0" i="0" u="none" strike="noStrike" dirty="0">
                          <a:solidFill>
                            <a:srgbClr val="000000"/>
                          </a:solidFill>
                          <a:effectLst/>
                          <a:latin typeface="Calibri"/>
                        </a:rPr>
                        <a:t>Water holding capacity = 5.6 x the weight of biochar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2D9"/>
                    </a:solidFill>
                  </a:tcPr>
                </a:tc>
                <a:extLst>
                  <a:ext uri="{0D108BD9-81ED-4DB2-BD59-A6C34878D82A}">
                    <a16:rowId xmlns:a16="http://schemas.microsoft.com/office/drawing/2014/main" val="10000"/>
                  </a:ext>
                </a:extLst>
              </a:tr>
            </a:tbl>
          </a:graphicData>
        </a:graphic>
      </p:graphicFrame>
      <p:sp>
        <p:nvSpPr>
          <p:cNvPr id="11" name="Title 2"/>
          <p:cNvSpPr>
            <a:spLocks noGrp="1"/>
          </p:cNvSpPr>
          <p:nvPr>
            <p:ph type="title"/>
          </p:nvPr>
        </p:nvSpPr>
        <p:spPr>
          <a:xfrm>
            <a:off x="688975" y="569913"/>
            <a:ext cx="7756525" cy="1054100"/>
          </a:xfrm>
        </p:spPr>
        <p:txBody>
          <a:bodyPr/>
          <a:lstStyle/>
          <a:p>
            <a:r>
              <a:rPr lang="en-US" dirty="0"/>
              <a:t>Proven Product</a:t>
            </a:r>
          </a:p>
        </p:txBody>
      </p:sp>
    </p:spTree>
    <p:extLst>
      <p:ext uri="{BB962C8B-B14F-4D97-AF65-F5344CB8AC3E}">
        <p14:creationId xmlns:p14="http://schemas.microsoft.com/office/powerpoint/2010/main" val="27503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9525" y="5149852"/>
            <a:ext cx="6934200" cy="1549400"/>
          </a:xfrm>
        </p:spPr>
        <p:txBody>
          <a:bodyPr>
            <a:normAutofit lnSpcReduction="10000"/>
          </a:bodyPr>
          <a:lstStyle/>
          <a:p>
            <a:pPr lvl="1">
              <a:spcBef>
                <a:spcPts val="0"/>
              </a:spcBef>
              <a:spcAft>
                <a:spcPts val="400"/>
              </a:spcAft>
              <a:buFont typeface="Wingdings" pitchFamily="2" charset="2"/>
              <a:buChar char="§"/>
            </a:pPr>
            <a:r>
              <a:rPr lang="en-US" sz="1800" dirty="0">
                <a:solidFill>
                  <a:srgbClr val="873624"/>
                </a:solidFill>
              </a:rPr>
              <a:t>California golf course tested 1 acre with Biochar Now biochar</a:t>
            </a:r>
          </a:p>
          <a:p>
            <a:pPr lvl="1">
              <a:spcBef>
                <a:spcPts val="0"/>
              </a:spcBef>
              <a:spcAft>
                <a:spcPts val="400"/>
              </a:spcAft>
              <a:buFont typeface="Wingdings" pitchFamily="2" charset="2"/>
              <a:buChar char="§"/>
            </a:pPr>
            <a:r>
              <a:rPr lang="en-US" sz="1800" dirty="0">
                <a:solidFill>
                  <a:srgbClr val="873624"/>
                </a:solidFill>
              </a:rPr>
              <a:t>Main course needed 3 </a:t>
            </a:r>
            <a:r>
              <a:rPr lang="en-US" sz="1800" dirty="0" err="1">
                <a:solidFill>
                  <a:srgbClr val="873624"/>
                </a:solidFill>
              </a:rPr>
              <a:t>waterings</a:t>
            </a:r>
            <a:r>
              <a:rPr lang="en-US" sz="1800" dirty="0">
                <a:solidFill>
                  <a:srgbClr val="873624"/>
                </a:solidFill>
              </a:rPr>
              <a:t> per week</a:t>
            </a:r>
          </a:p>
          <a:p>
            <a:pPr lvl="1">
              <a:spcBef>
                <a:spcPts val="0"/>
              </a:spcBef>
              <a:spcAft>
                <a:spcPts val="400"/>
              </a:spcAft>
              <a:buFont typeface="Wingdings" pitchFamily="2" charset="2"/>
              <a:buChar char="§"/>
            </a:pPr>
            <a:r>
              <a:rPr lang="en-US" sz="1800" dirty="0">
                <a:solidFill>
                  <a:srgbClr val="873624"/>
                </a:solidFill>
              </a:rPr>
              <a:t>Biochar Now biochar acre needed 1 watering per week</a:t>
            </a:r>
          </a:p>
          <a:p>
            <a:pPr lvl="1">
              <a:spcBef>
                <a:spcPts val="0"/>
              </a:spcBef>
              <a:spcAft>
                <a:spcPts val="400"/>
              </a:spcAft>
              <a:buFont typeface="Wingdings" pitchFamily="2" charset="2"/>
              <a:buChar char="§"/>
            </a:pPr>
            <a:r>
              <a:rPr lang="en-US" sz="1800" dirty="0">
                <a:solidFill>
                  <a:srgbClr val="873624"/>
                </a:solidFill>
              </a:rPr>
              <a:t>Water savings:  67%!</a:t>
            </a:r>
          </a:p>
        </p:txBody>
      </p:sp>
      <p:sp>
        <p:nvSpPr>
          <p:cNvPr id="56322" name="Title 2"/>
          <p:cNvSpPr>
            <a:spLocks noGrp="1"/>
          </p:cNvSpPr>
          <p:nvPr>
            <p:ph type="title"/>
          </p:nvPr>
        </p:nvSpPr>
        <p:spPr/>
        <p:txBody>
          <a:bodyPr/>
          <a:lstStyle/>
          <a:p>
            <a:r>
              <a:rPr lang="en-US" dirty="0"/>
              <a:t>Water Conservation</a:t>
            </a:r>
          </a:p>
        </p:txBody>
      </p:sp>
      <p:sp>
        <p:nvSpPr>
          <p:cNvPr id="4" name="Slide Number Placeholder 3"/>
          <p:cNvSpPr>
            <a:spLocks noGrp="1"/>
          </p:cNvSpPr>
          <p:nvPr>
            <p:ph type="sldNum" sz="quarter" idx="12"/>
          </p:nvPr>
        </p:nvSpPr>
        <p:spPr/>
        <p:txBody>
          <a:bodyPr/>
          <a:lstStyle/>
          <a:p>
            <a:pPr>
              <a:defRPr/>
            </a:pPr>
            <a:fld id="{912D54EE-D841-487C-B905-7412CF0DEA8F}" type="slidenum">
              <a:rPr lang="en-US" smtClean="0"/>
              <a:pPr>
                <a:defRPr/>
              </a:pPr>
              <a:t>5</a:t>
            </a:fld>
            <a:endParaRPr lang="en-US" dirty="0"/>
          </a:p>
        </p:txBody>
      </p:sp>
      <p:pic>
        <p:nvPicPr>
          <p:cNvPr id="5" name="Picture 4" descr="Macintosh HD:private:var:folders:96:q5p6jg_n1rj_j9qg69kqgdzh0000gn:T:TemporaryItems:YorbaLinda_Home_01.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13572" y="2392999"/>
            <a:ext cx="5414328" cy="2496501"/>
          </a:xfrm>
          <a:prstGeom prst="rect">
            <a:avLst/>
          </a:prstGeom>
          <a:noFill/>
          <a:ln>
            <a:noFill/>
          </a:ln>
        </p:spPr>
      </p:pic>
    </p:spTree>
    <p:extLst>
      <p:ext uri="{BB962C8B-B14F-4D97-AF65-F5344CB8AC3E}">
        <p14:creationId xmlns:p14="http://schemas.microsoft.com/office/powerpoint/2010/main" val="10083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Biochar Water Retention </a:t>
            </a:r>
            <a:br>
              <a:rPr lang="en-US" sz="4000" dirty="0"/>
            </a:b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887716"/>
              </p:ext>
            </p:extLst>
          </p:nvPr>
        </p:nvGraphicFramePr>
        <p:xfrm>
          <a:off x="1063957" y="2936462"/>
          <a:ext cx="7030901" cy="346875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785675" y="1886042"/>
            <a:ext cx="7756263" cy="1054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Plants withstand longer drought conditions</a:t>
            </a:r>
          </a:p>
        </p:txBody>
      </p:sp>
    </p:spTree>
    <p:extLst>
      <p:ext uri="{BB962C8B-B14F-4D97-AF65-F5344CB8AC3E}">
        <p14:creationId xmlns:p14="http://schemas.microsoft.com/office/powerpoint/2010/main" val="41313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688975" y="569913"/>
            <a:ext cx="8048625" cy="1054100"/>
          </a:xfrm>
          <a:prstGeom prst="rect">
            <a:avLst/>
          </a:prstGeom>
          <a:noFill/>
          <a:ln w="9525">
            <a:noFill/>
            <a:miter lim="800000"/>
            <a:headEnd/>
            <a:tailEnd/>
          </a:ln>
        </p:spPr>
        <p:txBody>
          <a:bodyPr anchor="ctr"/>
          <a:lstStyle/>
          <a:p>
            <a:pPr algn="ctr"/>
            <a:r>
              <a:rPr lang="en-US" sz="5400" dirty="0">
                <a:solidFill>
                  <a:schemeClr val="tx2"/>
                </a:solidFill>
                <a:latin typeface="Book Antiqua" pitchFamily="18" charset="0"/>
              </a:rPr>
              <a:t>Cornell Experiment</a:t>
            </a:r>
          </a:p>
        </p:txBody>
      </p:sp>
      <p:sp>
        <p:nvSpPr>
          <p:cNvPr id="4" name="Slide Number Placeholder 3"/>
          <p:cNvSpPr>
            <a:spLocks noGrp="1"/>
          </p:cNvSpPr>
          <p:nvPr>
            <p:ph type="sldNum" sz="quarter" idx="12"/>
          </p:nvPr>
        </p:nvSpPr>
        <p:spPr/>
        <p:txBody>
          <a:bodyPr/>
          <a:lstStyle/>
          <a:p>
            <a:pPr>
              <a:defRPr/>
            </a:pPr>
            <a:fld id="{912D54EE-D841-487C-B905-7412CF0DEA8F}" type="slidenum">
              <a:rPr lang="en-US" smtClean="0"/>
              <a:pPr>
                <a:defRPr/>
              </a:pPr>
              <a:t>7</a:t>
            </a:fld>
            <a:endParaRPr lang="en-US"/>
          </a:p>
        </p:txBody>
      </p:sp>
      <p:graphicFrame>
        <p:nvGraphicFramePr>
          <p:cNvPr id="2" name="Table 1"/>
          <p:cNvGraphicFramePr>
            <a:graphicFrameLocks noGrp="1"/>
          </p:cNvGraphicFramePr>
          <p:nvPr/>
        </p:nvGraphicFramePr>
        <p:xfrm>
          <a:off x="1485900" y="207010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Control Plot</a:t>
                      </a:r>
                    </a:p>
                  </a:txBody>
                  <a:tcPr/>
                </a:tc>
                <a:tc>
                  <a:txBody>
                    <a:bodyPr/>
                    <a:lstStyle/>
                    <a:p>
                      <a:r>
                        <a:rPr lang="en-US" dirty="0"/>
                        <a:t> Fertilized Plot</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11" name="Picture 10" descr="Screen Shot 2015-01-18 at 9.46.4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516" y="2532630"/>
            <a:ext cx="3919201" cy="2801370"/>
          </a:xfrm>
          <a:prstGeom prst="rect">
            <a:avLst/>
          </a:prstGeom>
          <a:effectLst>
            <a:outerShdw blurRad="292100" dist="139700" dir="2700000" algn="tl" rotWithShape="0">
              <a:srgbClr val="000000">
                <a:alpha val="65000"/>
              </a:srgbClr>
            </a:outerShdw>
          </a:effectLst>
        </p:spPr>
      </p:pic>
      <p:grpSp>
        <p:nvGrpSpPr>
          <p:cNvPr id="13" name="Group 12"/>
          <p:cNvGrpSpPr/>
          <p:nvPr/>
        </p:nvGrpSpPr>
        <p:grpSpPr>
          <a:xfrm>
            <a:off x="4673600" y="2463801"/>
            <a:ext cx="3682998" cy="2844799"/>
            <a:chOff x="1759001" y="2387309"/>
            <a:chExt cx="5757333" cy="3566611"/>
          </a:xfrm>
        </p:grpSpPr>
        <p:pic>
          <p:nvPicPr>
            <p:cNvPr id="14" name="Picture 13" descr="Screen Shot 2015-01-18 at 10.22.42 A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59001" y="2440598"/>
              <a:ext cx="5757333" cy="3513322"/>
            </a:xfrm>
            <a:prstGeom prst="rect">
              <a:avLst/>
            </a:prstGeom>
            <a:effectLst>
              <a:outerShdw blurRad="292100" dist="139700" dir="2700000" algn="tl" rotWithShape="0">
                <a:srgbClr val="000000">
                  <a:alpha val="65000"/>
                </a:srgbClr>
              </a:outerShdw>
            </a:effectLst>
          </p:spPr>
        </p:pic>
        <p:sp>
          <p:nvSpPr>
            <p:cNvPr id="15" name="Oval 14"/>
            <p:cNvSpPr/>
            <p:nvPr/>
          </p:nvSpPr>
          <p:spPr>
            <a:xfrm rot="4270949">
              <a:off x="1700837" y="3042012"/>
              <a:ext cx="2741572" cy="1432165"/>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bwMode="auto">
          <a:xfrm>
            <a:off x="129994" y="5727700"/>
            <a:ext cx="8956298" cy="64633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dirty="0">
                <a:solidFill>
                  <a:schemeClr val="tx2"/>
                </a:solidFill>
                <a:latin typeface="Book Antiqua" pitchFamily="18" charset="0"/>
              </a:rPr>
              <a:t>Cornell has used Biochar Now </a:t>
            </a:r>
            <a:r>
              <a:rPr lang="en-US" dirty="0" err="1">
                <a:solidFill>
                  <a:schemeClr val="tx2"/>
                </a:solidFill>
                <a:latin typeface="Book Antiqua" pitchFamily="18" charset="0"/>
              </a:rPr>
              <a:t>biochar</a:t>
            </a:r>
            <a:r>
              <a:rPr lang="en-US" dirty="0">
                <a:solidFill>
                  <a:schemeClr val="tx2"/>
                </a:solidFill>
                <a:latin typeface="Book Antiqua" pitchFamily="18" charset="0"/>
              </a:rPr>
              <a:t> in many different experiments over the years </a:t>
            </a:r>
            <a:r>
              <a:rPr lang="mr-IN" dirty="0">
                <a:solidFill>
                  <a:schemeClr val="tx2"/>
                </a:solidFill>
                <a:latin typeface="Book Antiqua" pitchFamily="18" charset="0"/>
              </a:rPr>
              <a:t>–</a:t>
            </a:r>
            <a:r>
              <a:rPr lang="en-US" dirty="0">
                <a:solidFill>
                  <a:schemeClr val="tx2"/>
                </a:solidFill>
                <a:latin typeface="Book Antiqua" pitchFamily="18" charset="0"/>
              </a:rPr>
              <a:t> </a:t>
            </a:r>
          </a:p>
          <a:p>
            <a:pPr algn="ctr"/>
            <a:r>
              <a:rPr lang="en-US" dirty="0">
                <a:solidFill>
                  <a:schemeClr val="tx2"/>
                </a:solidFill>
                <a:latin typeface="Book Antiqua" pitchFamily="18" charset="0"/>
              </a:rPr>
              <a:t>the current experiments focus on our use as a carbon negative concrete additive.</a:t>
            </a:r>
          </a:p>
        </p:txBody>
      </p:sp>
    </p:spTree>
    <p:extLst>
      <p:ext uri="{BB962C8B-B14F-4D97-AF65-F5344CB8AC3E}">
        <p14:creationId xmlns:p14="http://schemas.microsoft.com/office/powerpoint/2010/main" val="195842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688975" y="569913"/>
            <a:ext cx="7756525" cy="1054100"/>
          </a:xfrm>
          <a:prstGeom prst="rect">
            <a:avLst/>
          </a:prstGeom>
          <a:noFill/>
          <a:ln w="9525">
            <a:noFill/>
            <a:miter lim="800000"/>
            <a:headEnd/>
            <a:tailEnd/>
          </a:ln>
        </p:spPr>
        <p:txBody>
          <a:bodyPr anchor="ctr"/>
          <a:lstStyle/>
          <a:p>
            <a:pPr algn="ctr"/>
            <a:r>
              <a:rPr lang="en-US" sz="5400" dirty="0">
                <a:solidFill>
                  <a:schemeClr val="tx2"/>
                </a:solidFill>
                <a:latin typeface="Book Antiqua" pitchFamily="18" charset="0"/>
              </a:rPr>
              <a:t>Cornell Experiment</a:t>
            </a:r>
          </a:p>
        </p:txBody>
      </p:sp>
      <p:sp>
        <p:nvSpPr>
          <p:cNvPr id="4" name="Slide Number Placeholder 3"/>
          <p:cNvSpPr>
            <a:spLocks noGrp="1"/>
          </p:cNvSpPr>
          <p:nvPr>
            <p:ph type="sldNum" sz="quarter" idx="12"/>
          </p:nvPr>
        </p:nvSpPr>
        <p:spPr/>
        <p:txBody>
          <a:bodyPr/>
          <a:lstStyle/>
          <a:p>
            <a:pPr>
              <a:defRPr/>
            </a:pPr>
            <a:fld id="{912D54EE-D841-487C-B905-7412CF0DEA8F}" type="slidenum">
              <a:rPr lang="en-US" smtClean="0"/>
              <a:pPr>
                <a:defRPr/>
              </a:pPr>
              <a:t>8</a:t>
            </a:fld>
            <a:endParaRPr lang="en-US"/>
          </a:p>
        </p:txBody>
      </p:sp>
      <p:pic>
        <p:nvPicPr>
          <p:cNvPr id="8" name="Picture 7" descr="Screen Shot 2015-01-18 at 9.54.1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9693" y="2442869"/>
            <a:ext cx="7314142" cy="3511205"/>
          </a:xfrm>
          <a:prstGeom prst="rect">
            <a:avLst/>
          </a:prstGeom>
          <a:effectLst>
            <a:outerShdw blurRad="292100" dist="139700" dir="2700000" algn="tl" rotWithShape="0">
              <a:srgbClr val="000000">
                <a:alpha val="65000"/>
              </a:srgbClr>
            </a:outerShdw>
          </a:effectLst>
        </p:spPr>
      </p:pic>
      <p:sp>
        <p:nvSpPr>
          <p:cNvPr id="10" name="Title 1"/>
          <p:cNvSpPr txBox="1">
            <a:spLocks/>
          </p:cNvSpPr>
          <p:nvPr/>
        </p:nvSpPr>
        <p:spPr bwMode="auto">
          <a:xfrm>
            <a:off x="691444" y="5925042"/>
            <a:ext cx="7796389" cy="817072"/>
          </a:xfrm>
          <a:prstGeom prst="rect">
            <a:avLst/>
          </a:prstGeom>
          <a:noFill/>
          <a:ln w="9525">
            <a:noFill/>
            <a:miter lim="800000"/>
            <a:headEnd/>
            <a:tailEnd/>
          </a:ln>
        </p:spPr>
        <p:txBody>
          <a:bodyPr anchor="ctr"/>
          <a:lstStyle/>
          <a:p>
            <a:pPr algn="ctr">
              <a:lnSpc>
                <a:spcPct val="110000"/>
              </a:lnSpc>
            </a:pPr>
            <a:endParaRPr lang="en-US" b="1" dirty="0">
              <a:solidFill>
                <a:schemeClr val="tx2"/>
              </a:solidFill>
              <a:latin typeface="Book Antiqua" pitchFamily="18" charset="0"/>
            </a:endParaRPr>
          </a:p>
          <a:p>
            <a:pPr algn="ctr">
              <a:lnSpc>
                <a:spcPct val="110000"/>
              </a:lnSpc>
            </a:pPr>
            <a:r>
              <a:rPr lang="en-US" dirty="0">
                <a:solidFill>
                  <a:schemeClr val="tx2"/>
                </a:solidFill>
                <a:latin typeface="Book Antiqua" pitchFamily="18" charset="0"/>
              </a:rPr>
              <a:t>Native soil, same NPK fertilizer, biochar added</a:t>
            </a:r>
          </a:p>
        </p:txBody>
      </p:sp>
      <p:sp>
        <p:nvSpPr>
          <p:cNvPr id="6" name="Title 1"/>
          <p:cNvSpPr txBox="1">
            <a:spLocks/>
          </p:cNvSpPr>
          <p:nvPr/>
        </p:nvSpPr>
        <p:spPr bwMode="auto">
          <a:xfrm>
            <a:off x="473584" y="1935820"/>
            <a:ext cx="5571616" cy="646113"/>
          </a:xfrm>
          <a:prstGeom prst="rect">
            <a:avLst/>
          </a:prstGeom>
          <a:noFill/>
          <a:ln w="9525">
            <a:noFill/>
            <a:miter lim="800000"/>
            <a:headEnd/>
            <a:tailEnd/>
          </a:ln>
        </p:spPr>
        <p:txBody>
          <a:bodyPr anchor="ctr"/>
          <a:lstStyle/>
          <a:p>
            <a:pPr>
              <a:lnSpc>
                <a:spcPct val="120000"/>
              </a:lnSpc>
            </a:pPr>
            <a:r>
              <a:rPr lang="en-US" dirty="0">
                <a:solidFill>
                  <a:schemeClr val="tx2"/>
                </a:solidFill>
                <a:latin typeface="Book Antiqua" pitchFamily="18" charset="0"/>
              </a:rPr>
              <a:t>10% Biochar by Volume in Root Zone with Fertilizer</a:t>
            </a:r>
          </a:p>
        </p:txBody>
      </p:sp>
      <p:sp>
        <p:nvSpPr>
          <p:cNvPr id="7" name="Title 1"/>
          <p:cNvSpPr txBox="1">
            <a:spLocks/>
          </p:cNvSpPr>
          <p:nvPr/>
        </p:nvSpPr>
        <p:spPr bwMode="auto">
          <a:xfrm>
            <a:off x="919692" y="4927600"/>
            <a:ext cx="7314143" cy="604889"/>
          </a:xfrm>
          <a:prstGeom prst="rect">
            <a:avLst/>
          </a:prstGeom>
          <a:solidFill>
            <a:schemeClr val="accent2">
              <a:alpha val="91000"/>
            </a:schemeClr>
          </a:solidFill>
          <a:ln w="9525">
            <a:noFill/>
            <a:miter lim="800000"/>
            <a:headEnd/>
            <a:tailEnd/>
          </a:ln>
        </p:spPr>
        <p:txBody>
          <a:bodyPr anchor="ctr"/>
          <a:lstStyle/>
          <a:p>
            <a:pPr algn="ctr">
              <a:lnSpc>
                <a:spcPct val="110000"/>
              </a:lnSpc>
            </a:pPr>
            <a:r>
              <a:rPr lang="en-US" sz="2400" b="1" dirty="0">
                <a:solidFill>
                  <a:schemeClr val="bg1"/>
                </a:solidFill>
                <a:latin typeface="Book Antiqua" pitchFamily="18" charset="0"/>
              </a:rPr>
              <a:t>880% yield improvement over fertilized plot</a:t>
            </a:r>
          </a:p>
        </p:txBody>
      </p:sp>
    </p:spTree>
    <p:extLst>
      <p:ext uri="{BB962C8B-B14F-4D97-AF65-F5344CB8AC3E}">
        <p14:creationId xmlns:p14="http://schemas.microsoft.com/office/powerpoint/2010/main" val="35720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65039"/>
            <a:ext cx="7756263" cy="1469797"/>
          </a:xfrm>
        </p:spPr>
        <p:txBody>
          <a:bodyPr>
            <a:normAutofit fontScale="90000"/>
          </a:bodyPr>
          <a:lstStyle/>
          <a:p>
            <a:r>
              <a:rPr lang="en-US" sz="3600" b="1" dirty="0"/>
              <a:t>Biochar Nutrient Retention Efficiency 	  </a:t>
            </a:r>
            <a:br>
              <a:rPr lang="en-US" sz="3600" b="1" dirty="0"/>
            </a:br>
            <a:r>
              <a:rPr lang="en-US" sz="2700" b="1" dirty="0"/>
              <a:t>(after 20 Complete Rinses) </a:t>
            </a:r>
            <a:endParaRPr lang="en-US" dirty="0"/>
          </a:p>
        </p:txBody>
      </p:sp>
      <p:sp>
        <p:nvSpPr>
          <p:cNvPr id="3" name="Content Placeholder 2"/>
          <p:cNvSpPr>
            <a:spLocks noGrp="1"/>
          </p:cNvSpPr>
          <p:nvPr>
            <p:ph idx="1"/>
          </p:nvPr>
        </p:nvSpPr>
        <p:spPr>
          <a:xfrm>
            <a:off x="512420" y="2433624"/>
            <a:ext cx="8229600" cy="1718709"/>
          </a:xfrm>
        </p:spPr>
        <p:txBody>
          <a:bodyPr>
            <a:normAutofit/>
          </a:bodyPr>
          <a:lstStyle/>
          <a:p>
            <a:pPr marL="0" indent="0" algn="ctr" defTabSz="914400" fontAlgn="base">
              <a:spcBef>
                <a:spcPct val="0"/>
              </a:spcBef>
              <a:spcAft>
                <a:spcPct val="0"/>
              </a:spcAft>
              <a:buNone/>
            </a:pPr>
            <a:r>
              <a:rPr lang="en-US" sz="2000" dirty="0">
                <a:solidFill>
                  <a:srgbClr val="873624"/>
                </a:solidFill>
                <a:latin typeface="Book Antiqua"/>
                <a:cs typeface="Arial" charset="0"/>
              </a:rPr>
              <a:t>Ammonia	    77%</a:t>
            </a:r>
          </a:p>
          <a:p>
            <a:pPr marL="0" indent="0" algn="ctr" defTabSz="914400" fontAlgn="base">
              <a:spcBef>
                <a:spcPct val="0"/>
              </a:spcBef>
              <a:spcAft>
                <a:spcPct val="0"/>
              </a:spcAft>
              <a:buNone/>
            </a:pPr>
            <a:r>
              <a:rPr lang="en-US" sz="2000" dirty="0">
                <a:solidFill>
                  <a:srgbClr val="873624"/>
                </a:solidFill>
                <a:latin typeface="Book Antiqua"/>
                <a:cs typeface="Arial" charset="0"/>
              </a:rPr>
              <a:t>Nitrate	                  77%</a:t>
            </a:r>
          </a:p>
          <a:p>
            <a:pPr marL="0" indent="0" algn="ctr" defTabSz="914400" fontAlgn="base">
              <a:spcBef>
                <a:spcPct val="0"/>
              </a:spcBef>
              <a:spcAft>
                <a:spcPct val="0"/>
              </a:spcAft>
              <a:buNone/>
            </a:pPr>
            <a:r>
              <a:rPr lang="en-US" sz="2000" dirty="0">
                <a:solidFill>
                  <a:srgbClr val="873624"/>
                </a:solidFill>
                <a:latin typeface="Book Antiqua"/>
                <a:cs typeface="Arial" charset="0"/>
              </a:rPr>
              <a:t>Phosphorus	   81%</a:t>
            </a:r>
          </a:p>
          <a:p>
            <a:pPr marL="0" indent="0" algn="ctr" defTabSz="914400" fontAlgn="base">
              <a:spcBef>
                <a:spcPct val="0"/>
              </a:spcBef>
              <a:spcAft>
                <a:spcPct val="0"/>
              </a:spcAft>
              <a:buNone/>
            </a:pPr>
            <a:r>
              <a:rPr lang="en-US" sz="2000" dirty="0">
                <a:solidFill>
                  <a:srgbClr val="873624"/>
                </a:solidFill>
                <a:latin typeface="Book Antiqua"/>
                <a:cs typeface="Arial" charset="0"/>
              </a:rPr>
              <a:t>Potassium	     5%</a:t>
            </a:r>
          </a:p>
          <a:p>
            <a:pPr marL="0" indent="0" algn="ctr" defTabSz="914400" fontAlgn="base">
              <a:spcBef>
                <a:spcPct val="0"/>
              </a:spcBef>
              <a:spcAft>
                <a:spcPct val="0"/>
              </a:spcAft>
              <a:buNone/>
            </a:pPr>
            <a:r>
              <a:rPr lang="en-US" sz="2000" dirty="0">
                <a:solidFill>
                  <a:srgbClr val="873624"/>
                </a:solidFill>
                <a:latin typeface="Book Antiqua"/>
                <a:cs typeface="Arial" charset="0"/>
              </a:rPr>
              <a:t>Sulfate	                  81%</a:t>
            </a:r>
          </a:p>
          <a:p>
            <a:pPr marL="571500" indent="-571500" algn="ctr" defTabSz="914400" fontAlgn="base">
              <a:spcBef>
                <a:spcPct val="0"/>
              </a:spcBef>
              <a:spcAft>
                <a:spcPct val="0"/>
              </a:spcAft>
              <a:buFont typeface="Wingdings" panose="05000000000000000000" pitchFamily="2" charset="2"/>
              <a:buChar char="Ø"/>
            </a:pPr>
            <a:endParaRPr lang="en-US" sz="2000" dirty="0">
              <a:latin typeface="Book Antiqua"/>
              <a:cs typeface="Arial" charset="0"/>
            </a:endParaRPr>
          </a:p>
        </p:txBody>
      </p:sp>
      <p:sp>
        <p:nvSpPr>
          <p:cNvPr id="4" name="Content Placeholder 2"/>
          <p:cNvSpPr txBox="1">
            <a:spLocks/>
          </p:cNvSpPr>
          <p:nvPr/>
        </p:nvSpPr>
        <p:spPr>
          <a:xfrm>
            <a:off x="872434" y="4240667"/>
            <a:ext cx="7388087" cy="229297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fontAlgn="base">
              <a:spcBef>
                <a:spcPct val="0"/>
              </a:spcBef>
              <a:spcAft>
                <a:spcPct val="0"/>
              </a:spcAft>
              <a:buFont typeface="Wingdings" pitchFamily="2" charset="2"/>
              <a:buNone/>
            </a:pPr>
            <a:endParaRPr lang="en-US" sz="2000" dirty="0">
              <a:latin typeface="Book Antiqua"/>
              <a:cs typeface="Arial" charset="0"/>
            </a:endParaRPr>
          </a:p>
          <a:p>
            <a:pPr marL="0" indent="0" algn="just" fontAlgn="base">
              <a:spcBef>
                <a:spcPct val="0"/>
              </a:spcBef>
              <a:spcAft>
                <a:spcPct val="0"/>
              </a:spcAft>
              <a:buFont typeface="Wingdings" pitchFamily="2" charset="2"/>
              <a:buNone/>
            </a:pPr>
            <a:r>
              <a:rPr lang="en-US" sz="1800" dirty="0">
                <a:solidFill>
                  <a:srgbClr val="873624"/>
                </a:solidFill>
                <a:latin typeface="Book Antiqua"/>
                <a:cs typeface="Arial" charset="0"/>
              </a:rPr>
              <a:t>Tests performed to simulated multi-inch rain with each rinse.  Average of 1% of most nutrients leached with each rinse.  Compare to commercial fertilizer retention, which will largely rinse from soil after a couple of rinses.  Biochar is a long term nutrient release mechanism.</a:t>
            </a:r>
            <a:endParaRPr lang="en-US" sz="1800" dirty="0">
              <a:solidFill>
                <a:srgbClr val="873624"/>
              </a:solidFill>
            </a:endParaRPr>
          </a:p>
        </p:txBody>
      </p:sp>
    </p:spTree>
    <p:extLst>
      <p:ext uri="{BB962C8B-B14F-4D97-AF65-F5344CB8AC3E}">
        <p14:creationId xmlns:p14="http://schemas.microsoft.com/office/powerpoint/2010/main" val="15397951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14403</TotalTime>
  <Words>703</Words>
  <Application>Microsoft Office PowerPoint</Application>
  <PresentationFormat>On-screen Show (4:3)</PresentationFormat>
  <Paragraphs>197</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Calibri</vt:lpstr>
      <vt:lpstr>Wingdings</vt:lpstr>
      <vt:lpstr>Hardcover</vt:lpstr>
      <vt:lpstr>Biochar Now  </vt:lpstr>
      <vt:lpstr>Electron Microscope Image</vt:lpstr>
      <vt:lpstr>4 Sizes Available – Each targeted for differing applications</vt:lpstr>
      <vt:lpstr>Proven Product</vt:lpstr>
      <vt:lpstr>Water Conservation</vt:lpstr>
      <vt:lpstr>Biochar Water Retention  </vt:lpstr>
      <vt:lpstr>PowerPoint Presentation</vt:lpstr>
      <vt:lpstr>PowerPoint Presentation</vt:lpstr>
      <vt:lpstr>Biochar Nutrient Retention Efficiency     (after 20 Complete Rinses) </vt:lpstr>
      <vt:lpstr>Biochar Increases Tree Root Growth</vt:lpstr>
      <vt:lpstr>Biochar Increases Smaller Plant Root Growth</vt:lpstr>
      <vt:lpstr>Lawn &amp; Landscape Top 20 service companies (2016) </vt:lpstr>
      <vt:lpstr>Disease Combative Potential</vt:lpstr>
      <vt:lpstr>Powder Application</vt:lpstr>
      <vt:lpstr>Biochar Retains Toxins and Helps Restore Sterile Soils</vt:lpstr>
      <vt:lpstr>Proven Product</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Bill Beierwaltes</dc:creator>
  <cp:keywords/>
  <dc:description/>
  <cp:lastModifiedBy>James Gaspard</cp:lastModifiedBy>
  <cp:revision>55</cp:revision>
  <dcterms:created xsi:type="dcterms:W3CDTF">2013-09-21T22:59:41Z</dcterms:created>
  <dcterms:modified xsi:type="dcterms:W3CDTF">2020-01-07T15:04:09Z</dcterms:modified>
  <cp:category/>
</cp:coreProperties>
</file>