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</p:sldMasterIdLst>
  <p:notesMasterIdLst>
    <p:notesMasterId r:id="rId31"/>
  </p:notesMasterIdLst>
  <p:sldIdLst>
    <p:sldId id="256" r:id="rId7"/>
    <p:sldId id="262" r:id="rId8"/>
    <p:sldId id="690" r:id="rId9"/>
    <p:sldId id="268" r:id="rId10"/>
    <p:sldId id="266" r:id="rId11"/>
    <p:sldId id="691" r:id="rId12"/>
    <p:sldId id="692" r:id="rId13"/>
    <p:sldId id="271" r:id="rId14"/>
    <p:sldId id="270" r:id="rId15"/>
    <p:sldId id="682" r:id="rId16"/>
    <p:sldId id="683" r:id="rId17"/>
    <p:sldId id="693" r:id="rId18"/>
    <p:sldId id="274" r:id="rId19"/>
    <p:sldId id="695" r:id="rId20"/>
    <p:sldId id="696" r:id="rId21"/>
    <p:sldId id="697" r:id="rId22"/>
    <p:sldId id="698" r:id="rId23"/>
    <p:sldId id="700" r:id="rId24"/>
    <p:sldId id="273" r:id="rId25"/>
    <p:sldId id="689" r:id="rId26"/>
    <p:sldId id="694" r:id="rId27"/>
    <p:sldId id="701" r:id="rId28"/>
    <p:sldId id="702" r:id="rId29"/>
    <p:sldId id="2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39DAE-1FD0-0E4B-ABEE-91607820FB00}" type="datetimeFigureOut">
              <a:rPr lang="en-BR" smtClean="0"/>
              <a:t>04/12/2025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5442B-5D45-EB4D-B599-C45D7476A41E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0956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CDAB7A12-C41A-8446-9A14-175BE2A23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889"/>
            <a:ext cx="637103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1BC42665-EE02-5B43-84FB-F5B43CD49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27973F4C-9B19-5E43-8911-9A90382716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629" y="456106"/>
            <a:ext cx="639857" cy="13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0DB4A156-2DB3-1147-B087-6772998E5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5585791" y="6513183"/>
            <a:ext cx="6180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 DES NATIONS UNIES POUR LE DÉVELOPPEMENT</a:t>
            </a:r>
            <a:endParaRPr lang="en-US" sz="600" b="0" dirty="0">
              <a:solidFill>
                <a:schemeClr val="tx1">
                  <a:alpha val="75000"/>
                </a:schemeClr>
              </a:solidFill>
            </a:endParaRP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4CB944C-A913-3F42-B103-DC3E880FF90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83207"/>
            <a:ext cx="485112" cy="9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C3784482-F066-7240-A0AF-84F9ACBB96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27112" y="92933"/>
            <a:ext cx="494011" cy="1004435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F8B44FA-611E-FC40-916A-FFE5928E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BEF93-168F-F346-9651-858AF63594A6}"/>
              </a:ext>
            </a:extLst>
          </p:cNvPr>
          <p:cNvSpPr txBox="1"/>
          <p:nvPr userDrawn="1"/>
        </p:nvSpPr>
        <p:spPr>
          <a:xfrm>
            <a:off x="5585791" y="6513183"/>
            <a:ext cx="6180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 DES NATIONS UNIES POUR LE DÉVELOPPEMENT</a:t>
            </a:r>
            <a:endParaRPr lang="en-US" sz="600" b="0" dirty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sdgintegration.undp.org/" TargetMode="External"/><Relationship Id="rId3" Type="http://schemas.openxmlformats.org/officeDocument/2006/relationships/hyperlink" Target="https://www.undp.org/pt/brazil/news/publica%C3%A7%C3%A3o-ressalta-papel-do-legislativo-na-implementa%C3%A7%C3%A3o-dos-ods" TargetMode="External"/><Relationship Id="rId7" Type="http://schemas.openxmlformats.org/officeDocument/2006/relationships/hyperlink" Target="https://cursoagenda2030.com.b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undp.org/pt/brazil/publications/mulheres-resilientes-cidades-resilientes" TargetMode="External"/><Relationship Id="rId5" Type="http://schemas.openxmlformats.org/officeDocument/2006/relationships/hyperlink" Target="https://www.undp.org/sites/g/files/zskgke326/files/2023-09/metodologia_abde_pnud_de_alinhamento_do_sistema_nacional_3.pdf" TargetMode="External"/><Relationship Id="rId4" Type="http://schemas.openxmlformats.org/officeDocument/2006/relationships/hyperlink" Target="https://www.undp.org/pt/brazil/publications/mapeamento-de-solucoes-inovadoras-de-financiamento-para-projetos-e-politicas-voltados-ao-desenvolvimento-sustentavel" TargetMode="External"/><Relationship Id="rId9" Type="http://schemas.openxmlformats.org/officeDocument/2006/relationships/hyperlink" Target="https://sdgdiagnostics.data.undp.org/BRA/synergies-and-tradeoff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92" y="3031435"/>
            <a:ext cx="11384280" cy="10222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+mj-lt"/>
              </a:rPr>
              <a:t>Territorialização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Integração</a:t>
            </a:r>
            <a:r>
              <a:rPr lang="en-US" dirty="0">
                <a:latin typeface="+mj-lt"/>
              </a:rPr>
              <a:t> da Agenda 2030</a:t>
            </a:r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905435" y="656948"/>
            <a:ext cx="99785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endParaRPr lang="pt-B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F22EFD-09E7-6450-F67A-F00569D8AE68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8627872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3600" dirty="0">
                <a:solidFill>
                  <a:schemeClr val="accent1"/>
                </a:solidFill>
                <a:latin typeface="+mj-lt"/>
              </a:rPr>
              <a:t>ODS como quadro inicial para orientar políticas públicas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ACD5AC0-6172-57EA-C242-D5CD4E07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4" y="2084832"/>
            <a:ext cx="4256941" cy="407840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3678B13-826F-5CE4-538C-EA1E6F7EC960}"/>
              </a:ext>
            </a:extLst>
          </p:cNvPr>
          <p:cNvSpPr txBox="1"/>
          <p:nvPr/>
        </p:nvSpPr>
        <p:spPr>
          <a:xfrm>
            <a:off x="5305244" y="2727248"/>
            <a:ext cx="58832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Os ODS não são vinculantes, mas 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são ferramentas de planejamento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 médio e longo prazo que viabilizam o alinhamento nacional e subnacional de políticas sociais, ambientais e econômicas.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50B7CA2-1961-42B8-9418-BED1F06776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 t="5346" r="11731" b="19821"/>
          <a:stretch/>
        </p:blipFill>
        <p:spPr>
          <a:xfrm>
            <a:off x="1378576" y="2977623"/>
            <a:ext cx="2347415" cy="22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5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905435" y="656948"/>
            <a:ext cx="99785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62172-5077-1318-CCB0-174BECA068BC}"/>
              </a:ext>
            </a:extLst>
          </p:cNvPr>
          <p:cNvSpPr txBox="1">
            <a:spLocks/>
          </p:cNvSpPr>
          <p:nvPr/>
        </p:nvSpPr>
        <p:spPr>
          <a:xfrm>
            <a:off x="905435" y="585216"/>
            <a:ext cx="8746565" cy="7146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3600" dirty="0">
                <a:solidFill>
                  <a:schemeClr val="accent1"/>
                </a:solidFill>
              </a:rPr>
              <a:t>Territorialização da Agenda 2030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9696FC-CD5B-9664-95C2-0D53F0085CC8}"/>
              </a:ext>
            </a:extLst>
          </p:cNvPr>
          <p:cNvSpPr txBox="1"/>
          <p:nvPr/>
        </p:nvSpPr>
        <p:spPr>
          <a:xfrm>
            <a:off x="4096871" y="1828800"/>
            <a:ext cx="7821760" cy="367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+mj-lt"/>
                <a:cs typeface="Arial" panose="020B0604020202020204" pitchFamily="34" charset="0"/>
              </a:rPr>
              <a:t>“Territorialização” 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é o </a:t>
            </a:r>
            <a:r>
              <a:rPr lang="pt-BR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processo de adaptação dos Objetivos de Desenvolvimento Sustentável à realidade de cada território. Trata-se de traduzir os ODS em planos, políticas e estratégias locais, respeitando as necessidades, prioridades e contextos de cada região.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Esse processo vai desde a definição de metas e meios de implementação, até a criação de indicadores locais para acompanhar o progresso.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B2C49B-491D-8D2C-394E-A2F35B312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4832"/>
            <a:ext cx="3725991" cy="407840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6BB3E8E6-D9CA-BCE3-4274-F9A728F5BC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 t="5346" r="11731" b="19821"/>
          <a:stretch/>
        </p:blipFill>
        <p:spPr>
          <a:xfrm>
            <a:off x="821411" y="2977623"/>
            <a:ext cx="2114034" cy="22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F1C1762-71C5-753D-FE0A-0785B99CD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43" y="747288"/>
            <a:ext cx="10396911" cy="3941685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Bef>
                <a:spcPts val="600"/>
              </a:spcBef>
            </a:pPr>
            <a:r>
              <a:rPr lang="pt-BR" b="1" dirty="0">
                <a:solidFill>
                  <a:schemeClr val="bg1"/>
                </a:solidFill>
                <a:latin typeface="Gill Sans MT" panose="020B0502020104020203" pitchFamily="34" charset="0"/>
              </a:rPr>
              <a:t>A promoção do desenvolvimento econômico, social e ambiental não é uma responsabilidade apenas do governo federal. Os entes subnacionais podem integrar os ODS em seus planos de governo (Plano Plurianual, Planos Setoriais, Plano Diretor, entre outros), assim como o terceiro setor e as empresas também podem alinhar os seus trabalhos com as metas previstas na Agenda 2030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3D3C9-8316-FE57-BD41-C38233AC7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7245" y="1363131"/>
            <a:ext cx="8358893" cy="308344"/>
          </a:xfrm>
        </p:spPr>
        <p:txBody>
          <a:bodyPr>
            <a:noAutofit/>
          </a:bodyPr>
          <a:lstStyle/>
          <a:p>
            <a:pPr algn="l" fontAlgn="base">
              <a:lnSpc>
                <a:spcPct val="100000"/>
              </a:lnSpc>
              <a:spcBef>
                <a:spcPts val="600"/>
              </a:spcBef>
            </a:pPr>
            <a:r>
              <a:rPr lang="pt-BR" sz="3600" b="1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Atenção!</a:t>
            </a:r>
            <a:endParaRPr lang="pt-BR" sz="3600" b="0" i="0" dirty="0">
              <a:solidFill>
                <a:schemeClr val="bg1"/>
              </a:solidFill>
              <a:effectLst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7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 fontAlgn="base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7581FA-F3D3-2891-0CC2-158586D67A0A}"/>
              </a:ext>
            </a:extLst>
          </p:cNvPr>
          <p:cNvSpPr txBox="1"/>
          <p:nvPr/>
        </p:nvSpPr>
        <p:spPr>
          <a:xfrm>
            <a:off x="733245" y="462805"/>
            <a:ext cx="83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Como localizar os ODS?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83C9BA6-7C7E-0B38-0080-839245C0DA14}"/>
              </a:ext>
            </a:extLst>
          </p:cNvPr>
          <p:cNvSpPr txBox="1"/>
          <p:nvPr/>
        </p:nvSpPr>
        <p:spPr>
          <a:xfrm>
            <a:off x="574430" y="1518249"/>
            <a:ext cx="102172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+mj-lt"/>
              </a:rPr>
              <a:t>PASSO 1 – Realize um Diagnóstico da Realidade Local</a:t>
            </a:r>
          </a:p>
          <a:p>
            <a:pPr algn="just"/>
            <a:endParaRPr lang="pt-BR" sz="2000" b="1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📌 O diagnóstico de indicadores ODS são fundamentais para sistematizar informações e dados que ajudam a identificar lacunas e problemas da localidade. A maioria das 169 metas pode ter seu alcance medido por meio de dados estatísticos.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Identificar quais áreas estão mais frágeis e precisam, portanto, de programas mais eficientes e com maiores investimentos.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Alocação de recursos de forma mais eficiente, pois o município pode estar investindo muito em áreas que já possuem excelentes indicadores e investindo pouco ou não investindo, em áreas que estão com péssimos indicadores.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251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 fontAlgn="base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7581FA-F3D3-2891-0CC2-158586D67A0A}"/>
              </a:ext>
            </a:extLst>
          </p:cNvPr>
          <p:cNvSpPr txBox="1"/>
          <p:nvPr/>
        </p:nvSpPr>
        <p:spPr>
          <a:xfrm>
            <a:off x="733245" y="462805"/>
            <a:ext cx="83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Como localizar os ODS?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83C9BA6-7C7E-0B38-0080-839245C0DA14}"/>
              </a:ext>
            </a:extLst>
          </p:cNvPr>
          <p:cNvSpPr txBox="1"/>
          <p:nvPr/>
        </p:nvSpPr>
        <p:spPr>
          <a:xfrm>
            <a:off x="574430" y="1518249"/>
            <a:ext cx="102172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+mj-lt"/>
              </a:rPr>
              <a:t>PASSO 2 – Alinhe os instrumentos de Planejamento aos ODS</a:t>
            </a:r>
          </a:p>
          <a:p>
            <a:pPr algn="just"/>
            <a:endParaRPr lang="pt-BR" sz="2000" b="1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📌Os ODS devem ser incorporados aos </a:t>
            </a:r>
            <a:r>
              <a:rPr lang="pt-BR" sz="2000" b="1" dirty="0">
                <a:latin typeface="+mj-lt"/>
              </a:rPr>
              <a:t>instrumentos de planejamento público</a:t>
            </a:r>
            <a:r>
              <a:rPr lang="pt-BR" sz="2000" dirty="0">
                <a:latin typeface="+mj-lt"/>
              </a:rPr>
              <a:t>, como: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Plano Plurianual (PPA),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Lei de Diretrizes Orçamentárias (LDO),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Orçamentos municipais.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✨ Sugestão: Crie um </a:t>
            </a:r>
            <a:r>
              <a:rPr lang="pt-BR" sz="2000" b="1" dirty="0">
                <a:latin typeface="+mj-lt"/>
              </a:rPr>
              <a:t>grupo de trabalho intersetorial</a:t>
            </a:r>
            <a:r>
              <a:rPr lang="pt-BR" sz="2000" dirty="0">
                <a:latin typeface="+mj-lt"/>
              </a:rPr>
              <a:t> para acompanhar a integração da Agenda 2030 ao planejamento local.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1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 fontAlgn="base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7581FA-F3D3-2891-0CC2-158586D67A0A}"/>
              </a:ext>
            </a:extLst>
          </p:cNvPr>
          <p:cNvSpPr txBox="1"/>
          <p:nvPr/>
        </p:nvSpPr>
        <p:spPr>
          <a:xfrm>
            <a:off x="733245" y="462805"/>
            <a:ext cx="83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Como localizar os ODS?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83C9BA6-7C7E-0B38-0080-839245C0DA14}"/>
              </a:ext>
            </a:extLst>
          </p:cNvPr>
          <p:cNvSpPr txBox="1"/>
          <p:nvPr/>
        </p:nvSpPr>
        <p:spPr>
          <a:xfrm>
            <a:off x="574430" y="1518249"/>
            <a:ext cx="1021721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+mj-lt"/>
              </a:rPr>
              <a:t>PASSO 3 – Sensibilize e Mobilize a População</a:t>
            </a:r>
          </a:p>
          <a:p>
            <a:pPr algn="just"/>
            <a:endParaRPr lang="pt-BR" sz="2000" b="1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📌Os ODS só serão alcançados com o </a:t>
            </a:r>
            <a:r>
              <a:rPr lang="pt-BR" sz="2000" b="1" dirty="0">
                <a:latin typeface="+mj-lt"/>
              </a:rPr>
              <a:t>engajamento das pessoas</a:t>
            </a:r>
            <a:r>
              <a:rPr lang="pt-BR" sz="2000" dirty="0">
                <a:latin typeface="+mj-lt"/>
              </a:rPr>
              <a:t>.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Estimule a </a:t>
            </a:r>
            <a:r>
              <a:rPr lang="pt-BR" sz="2000" b="1" dirty="0">
                <a:latin typeface="+mj-lt"/>
              </a:rPr>
              <a:t>participação cidadã</a:t>
            </a:r>
            <a:r>
              <a:rPr lang="pt-BR" sz="2000" dirty="0">
                <a:latin typeface="+mj-lt"/>
              </a:rPr>
              <a:t>, por meio de conselhos, audiências públicas e fóruns sociais;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</a:rPr>
              <a:t>Empodere a população</a:t>
            </a:r>
            <a:r>
              <a:rPr lang="pt-BR" sz="2000" dirty="0">
                <a:latin typeface="+mj-lt"/>
              </a:rPr>
              <a:t> para que participe ativamente da construção das soluções;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Promova </a:t>
            </a:r>
            <a:r>
              <a:rPr lang="pt-BR" sz="2000" b="1" dirty="0">
                <a:latin typeface="+mj-lt"/>
              </a:rPr>
              <a:t>campanhas de mobilização</a:t>
            </a:r>
            <a:r>
              <a:rPr lang="pt-BR" sz="2000" dirty="0">
                <a:latin typeface="+mj-lt"/>
              </a:rPr>
              <a:t> com linguagem acessível, incentivando ações locais e colaborativas;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Valorize os instrumentos de </a:t>
            </a:r>
            <a:r>
              <a:rPr lang="pt-BR" sz="2000" b="1" dirty="0">
                <a:latin typeface="+mj-lt"/>
              </a:rPr>
              <a:t>controle social</a:t>
            </a:r>
            <a:r>
              <a:rPr lang="pt-BR" sz="2000" dirty="0">
                <a:latin typeface="+mj-lt"/>
              </a:rPr>
              <a:t> como parte essencial da governança.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345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 fontAlgn="base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7581FA-F3D3-2891-0CC2-158586D67A0A}"/>
              </a:ext>
            </a:extLst>
          </p:cNvPr>
          <p:cNvSpPr txBox="1"/>
          <p:nvPr/>
        </p:nvSpPr>
        <p:spPr>
          <a:xfrm>
            <a:off x="733245" y="462805"/>
            <a:ext cx="83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Como localizar os ODS?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83C9BA6-7C7E-0B38-0080-839245C0DA14}"/>
              </a:ext>
            </a:extLst>
          </p:cNvPr>
          <p:cNvSpPr txBox="1"/>
          <p:nvPr/>
        </p:nvSpPr>
        <p:spPr>
          <a:xfrm>
            <a:off x="574430" y="1518249"/>
            <a:ext cx="102172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+mj-lt"/>
              </a:rPr>
              <a:t>PASSO 4 – Construa Mecanismos de Governança</a:t>
            </a:r>
          </a:p>
          <a:p>
            <a:pPr algn="just"/>
            <a:endParaRPr lang="pt-BR" sz="2000" b="1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📌A governança é o pilar que sustenta a efetivação dos ODS no território.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Crie </a:t>
            </a:r>
            <a:r>
              <a:rPr lang="pt-BR" sz="2000" b="1" dirty="0">
                <a:latin typeface="+mj-lt"/>
              </a:rPr>
              <a:t>plataformas de governança multinível</a:t>
            </a:r>
            <a:r>
              <a:rPr lang="pt-BR" sz="2000" dirty="0">
                <a:latin typeface="+mj-lt"/>
              </a:rPr>
              <a:t>, promovendo a coerência entre as políticas locais, regionais e nacionais;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Estimule a </a:t>
            </a:r>
            <a:r>
              <a:rPr lang="pt-BR" sz="2000" b="1" dirty="0">
                <a:latin typeface="+mj-lt"/>
              </a:rPr>
              <a:t>cooperação intermunicipal</a:t>
            </a:r>
            <a:r>
              <a:rPr lang="pt-BR" sz="2000" dirty="0">
                <a:latin typeface="+mj-lt"/>
              </a:rPr>
              <a:t> para o planejamento regional;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Estabeleça </a:t>
            </a:r>
            <a:r>
              <a:rPr lang="pt-BR" sz="2000" b="1" dirty="0">
                <a:latin typeface="+mj-lt"/>
              </a:rPr>
              <a:t>mecanismos de governança multissetorial</a:t>
            </a:r>
            <a:r>
              <a:rPr lang="pt-BR" sz="2000" dirty="0">
                <a:latin typeface="+mj-lt"/>
              </a:rPr>
              <a:t>, envolvendo o setor privado, sociedade civil, universidades e outros atores – sempre com </a:t>
            </a:r>
            <a:r>
              <a:rPr lang="pt-BR" sz="2000" b="1" dirty="0">
                <a:latin typeface="+mj-lt"/>
              </a:rPr>
              <a:t>transparência e inclusão</a:t>
            </a:r>
            <a:r>
              <a:rPr lang="pt-BR" sz="2000" dirty="0">
                <a:latin typeface="+mj-lt"/>
              </a:rPr>
              <a:t>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800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 fontAlgn="base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7581FA-F3D3-2891-0CC2-158586D67A0A}"/>
              </a:ext>
            </a:extLst>
          </p:cNvPr>
          <p:cNvSpPr txBox="1"/>
          <p:nvPr/>
        </p:nvSpPr>
        <p:spPr>
          <a:xfrm>
            <a:off x="733245" y="462805"/>
            <a:ext cx="83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Como localizar os ODS?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83C9BA6-7C7E-0B38-0080-839245C0DA14}"/>
              </a:ext>
            </a:extLst>
          </p:cNvPr>
          <p:cNvSpPr txBox="1"/>
          <p:nvPr/>
        </p:nvSpPr>
        <p:spPr>
          <a:xfrm>
            <a:off x="574430" y="1518249"/>
            <a:ext cx="1021721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+mj-lt"/>
              </a:rPr>
              <a:t>PASSO 5 – Monitore e Avalie os Resultados</a:t>
            </a:r>
          </a:p>
          <a:p>
            <a:pPr algn="just"/>
            <a:endParaRPr lang="pt-BR" sz="2000" b="1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📌Avaliação contínua é essencial para ajustar rotas e garantir a efetividade.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</a:rPr>
              <a:t>Defina metas locais específicas e mensuráveis</a:t>
            </a:r>
            <a:r>
              <a:rPr lang="pt-BR" sz="2000" dirty="0">
                <a:latin typeface="+mj-lt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Avalie a </a:t>
            </a:r>
            <a:r>
              <a:rPr lang="pt-BR" sz="2000" b="1" dirty="0">
                <a:latin typeface="+mj-lt"/>
              </a:rPr>
              <a:t>efetividade</a:t>
            </a:r>
            <a:r>
              <a:rPr lang="pt-BR" sz="2000" dirty="0">
                <a:latin typeface="+mj-lt"/>
              </a:rPr>
              <a:t> das ações implementadas;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Adote a </a:t>
            </a:r>
            <a:r>
              <a:rPr lang="pt-BR" sz="2000" b="1" dirty="0">
                <a:latin typeface="+mj-lt"/>
              </a:rPr>
              <a:t>avaliação participativa</a:t>
            </a:r>
            <a:r>
              <a:rPr lang="pt-BR" sz="2000" dirty="0">
                <a:latin typeface="+mj-lt"/>
              </a:rPr>
              <a:t>, com envolvimento da comunidade e dos órgãos de controle social.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81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 fontAlgn="base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7581FA-F3D3-2891-0CC2-158586D67A0A}"/>
              </a:ext>
            </a:extLst>
          </p:cNvPr>
          <p:cNvSpPr txBox="1"/>
          <p:nvPr/>
        </p:nvSpPr>
        <p:spPr>
          <a:xfrm>
            <a:off x="733245" y="462805"/>
            <a:ext cx="8340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Projeto BRA/19/003 - Agenda 2030 do Estado do Piauí.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1F1063-068A-E9B8-3F66-09B9A5D87A4D}"/>
              </a:ext>
            </a:extLst>
          </p:cNvPr>
          <p:cNvSpPr txBox="1"/>
          <p:nvPr/>
        </p:nvSpPr>
        <p:spPr>
          <a:xfrm>
            <a:off x="733245" y="2044460"/>
            <a:ext cx="992900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2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poiar o governo do estado na avaliação, formulação e implementação de políticas de desenvolvimento territorial alinhadas aos Objetivos de Desenvolvimento Sustentável, os ODS.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pt-BR" sz="2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stimular a cooperação entre governo, sociedade civil e organizações sociais e privadas, promovendo a construção conjunta de soluções capazes de influenciar positivamente a trajetória de desenvolvimento do estado.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723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endParaRPr lang="pt-BR" dirty="0"/>
          </a:p>
        </p:txBody>
      </p:sp>
      <p:grpSp>
        <p:nvGrpSpPr>
          <p:cNvPr id="5" name="Google Shape;189;p10">
            <a:extLst>
              <a:ext uri="{FF2B5EF4-FFF2-40B4-BE49-F238E27FC236}">
                <a16:creationId xmlns:a16="http://schemas.microsoft.com/office/drawing/2014/main" id="{7D392469-EA20-D3A5-1B8C-855824AFB0CA}"/>
              </a:ext>
            </a:extLst>
          </p:cNvPr>
          <p:cNvGrpSpPr/>
          <p:nvPr/>
        </p:nvGrpSpPr>
        <p:grpSpPr>
          <a:xfrm>
            <a:off x="134471" y="1443839"/>
            <a:ext cx="2910480" cy="1635136"/>
            <a:chOff x="125980" y="1189989"/>
            <a:chExt cx="2726700" cy="1635136"/>
          </a:xfrm>
        </p:grpSpPr>
        <p:sp>
          <p:nvSpPr>
            <p:cNvPr id="7" name="Google Shape;190;p10">
              <a:extLst>
                <a:ext uri="{FF2B5EF4-FFF2-40B4-BE49-F238E27FC236}">
                  <a16:creationId xmlns:a16="http://schemas.microsoft.com/office/drawing/2014/main" id="{BB6CAD49-2DEE-E7DC-5CC2-92C5387F33BF}"/>
                </a:ext>
              </a:extLst>
            </p:cNvPr>
            <p:cNvSpPr/>
            <p:nvPr/>
          </p:nvSpPr>
          <p:spPr>
            <a:xfrm>
              <a:off x="12598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017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 dirty="0">
                  <a:solidFill>
                    <a:srgbClr val="FFFFFF"/>
                  </a:solidFill>
                  <a:latin typeface="+mj-lt"/>
                  <a:ea typeface="Raleway"/>
                  <a:cs typeface="Raleway"/>
                  <a:sym typeface="Raleway"/>
                </a:rPr>
                <a:t>Diagnóstico</a:t>
              </a:r>
              <a:endParaRPr sz="1400" b="1" i="0" u="none" strike="noStrike" cap="none" dirty="0">
                <a:solidFill>
                  <a:srgbClr val="FFFFFF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" name="Google Shape;191;p10">
              <a:extLst>
                <a:ext uri="{FF2B5EF4-FFF2-40B4-BE49-F238E27FC236}">
                  <a16:creationId xmlns:a16="http://schemas.microsoft.com/office/drawing/2014/main" id="{7DE59A51-98CE-A82D-E0D7-B9DF2958CD3D}"/>
                </a:ext>
              </a:extLst>
            </p:cNvPr>
            <p:cNvSpPr txBox="1"/>
            <p:nvPr/>
          </p:nvSpPr>
          <p:spPr>
            <a:xfrm>
              <a:off x="410850" y="2057125"/>
              <a:ext cx="19050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400" b="0" i="0" u="none" strike="noStrike" cap="none" dirty="0">
                  <a:solidFill>
                    <a:srgbClr val="000000"/>
                  </a:solidFill>
                  <a:ea typeface="Raleway"/>
                  <a:cs typeface="Raleway"/>
                  <a:sym typeface="Raleway"/>
                </a:rPr>
                <a:t>Estudos Técnicos, Oficinas, Entrevistas.</a:t>
              </a:r>
              <a:endParaRPr sz="1400" b="0" i="0" u="none" strike="noStrike" cap="none" dirty="0">
                <a:solidFill>
                  <a:srgbClr val="000000"/>
                </a:solidFill>
                <a:ea typeface="Raleway"/>
                <a:cs typeface="Raleway"/>
                <a:sym typeface="Raleway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" name="Google Shape;192;p10">
            <a:extLst>
              <a:ext uri="{FF2B5EF4-FFF2-40B4-BE49-F238E27FC236}">
                <a16:creationId xmlns:a16="http://schemas.microsoft.com/office/drawing/2014/main" id="{2DB6B14B-7C3A-7208-88FD-15612F5D7DBE}"/>
              </a:ext>
            </a:extLst>
          </p:cNvPr>
          <p:cNvGrpSpPr/>
          <p:nvPr/>
        </p:nvGrpSpPr>
        <p:grpSpPr>
          <a:xfrm>
            <a:off x="2263417" y="1443625"/>
            <a:ext cx="2910551" cy="1381850"/>
            <a:chOff x="2263425" y="1189775"/>
            <a:chExt cx="2541300" cy="1381850"/>
          </a:xfrm>
        </p:grpSpPr>
        <p:sp>
          <p:nvSpPr>
            <p:cNvPr id="11" name="Google Shape;193;p10">
              <a:extLst>
                <a:ext uri="{FF2B5EF4-FFF2-40B4-BE49-F238E27FC236}">
                  <a16:creationId xmlns:a16="http://schemas.microsoft.com/office/drawing/2014/main" id="{282A159B-6DF6-3FF1-23F3-EDAEA5FDE111}"/>
                </a:ext>
              </a:extLst>
            </p:cNvPr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0A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 dirty="0">
                  <a:solidFill>
                    <a:srgbClr val="FFFFFF"/>
                  </a:solidFill>
                  <a:latin typeface="+mj-lt"/>
                  <a:ea typeface="Raleway"/>
                  <a:cs typeface="Raleway"/>
                  <a:sym typeface="Raleway"/>
                </a:rPr>
                <a:t>Vetores Estratégicos</a:t>
              </a:r>
              <a:endParaRPr sz="1400" b="1" i="0" u="none" strike="noStrike" cap="none" dirty="0">
                <a:solidFill>
                  <a:srgbClr val="FFFFFF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" name="Google Shape;194;p10">
              <a:extLst>
                <a:ext uri="{FF2B5EF4-FFF2-40B4-BE49-F238E27FC236}">
                  <a16:creationId xmlns:a16="http://schemas.microsoft.com/office/drawing/2014/main" id="{6AF97701-6412-A89C-0C83-4182056131CC}"/>
                </a:ext>
              </a:extLst>
            </p:cNvPr>
            <p:cNvSpPr txBox="1"/>
            <p:nvPr/>
          </p:nvSpPr>
          <p:spPr>
            <a:xfrm>
              <a:off x="2512200" y="2057125"/>
              <a:ext cx="1905000" cy="51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400" b="0" i="0" u="none" strike="noStrike" cap="none" dirty="0">
                  <a:solidFill>
                    <a:srgbClr val="000000"/>
                  </a:solidFill>
                  <a:latin typeface="+mj-lt"/>
                  <a:ea typeface="Raleway"/>
                  <a:cs typeface="Raleway"/>
                  <a:sym typeface="Raleway"/>
                </a:rPr>
                <a:t>Identificados por meio do diagnóstico.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Raleway"/>
                <a:cs typeface="Raleway"/>
                <a:sym typeface="Raleway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" name="Google Shape;195;p10">
            <a:extLst>
              <a:ext uri="{FF2B5EF4-FFF2-40B4-BE49-F238E27FC236}">
                <a16:creationId xmlns:a16="http://schemas.microsoft.com/office/drawing/2014/main" id="{307234E5-F626-5D98-3860-24F5BBBC42F9}"/>
              </a:ext>
            </a:extLst>
          </p:cNvPr>
          <p:cNvGrpSpPr/>
          <p:nvPr/>
        </p:nvGrpSpPr>
        <p:grpSpPr>
          <a:xfrm>
            <a:off x="4652089" y="1443838"/>
            <a:ext cx="2785296" cy="1480563"/>
            <a:chOff x="4329974" y="1189775"/>
            <a:chExt cx="2541300" cy="1480563"/>
          </a:xfrm>
        </p:grpSpPr>
        <p:sp>
          <p:nvSpPr>
            <p:cNvPr id="14" name="Google Shape;196;p10">
              <a:extLst>
                <a:ext uri="{FF2B5EF4-FFF2-40B4-BE49-F238E27FC236}">
                  <a16:creationId xmlns:a16="http://schemas.microsoft.com/office/drawing/2014/main" id="{B86E5CE8-DB75-3156-E562-0F15BD092BE3}"/>
                </a:ext>
              </a:extLst>
            </p:cNvPr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17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 dirty="0">
                  <a:solidFill>
                    <a:srgbClr val="FFFFFF"/>
                  </a:solidFill>
                  <a:latin typeface="+mj-lt"/>
                  <a:ea typeface="Raleway"/>
                  <a:cs typeface="Raleway"/>
                  <a:sym typeface="Raleway"/>
                </a:rPr>
                <a:t>Barreiras Estruturais</a:t>
              </a:r>
              <a:endParaRPr sz="1400" b="1" i="0" u="none" strike="noStrike" cap="none" dirty="0">
                <a:solidFill>
                  <a:srgbClr val="FFFFFF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" name="Google Shape;197;p10">
              <a:extLst>
                <a:ext uri="{FF2B5EF4-FFF2-40B4-BE49-F238E27FC236}">
                  <a16:creationId xmlns:a16="http://schemas.microsoft.com/office/drawing/2014/main" id="{26F184DB-3D0E-6A96-A8E0-D3DA3DA2D620}"/>
                </a:ext>
              </a:extLst>
            </p:cNvPr>
            <p:cNvSpPr txBox="1"/>
            <p:nvPr/>
          </p:nvSpPr>
          <p:spPr>
            <a:xfrm>
              <a:off x="4471765" y="2057138"/>
              <a:ext cx="22578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400" b="0" i="0" u="none" strike="noStrike" cap="none" dirty="0">
                  <a:solidFill>
                    <a:srgbClr val="000000"/>
                  </a:solidFill>
                  <a:ea typeface="Raleway"/>
                  <a:cs typeface="Raleway"/>
                  <a:sym typeface="Raleway"/>
                </a:rPr>
                <a:t>Principais fatores que travam o desenvolvimento sustentável</a:t>
              </a:r>
              <a:endParaRPr sz="1400" b="0" i="0" u="none" strike="noStrike" cap="none" dirty="0">
                <a:solidFill>
                  <a:srgbClr val="000000"/>
                </a:solidFill>
                <a:ea typeface="Raleway"/>
                <a:cs typeface="Raleway"/>
                <a:sym typeface="Raleway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" name="Google Shape;198;p10">
            <a:extLst>
              <a:ext uri="{FF2B5EF4-FFF2-40B4-BE49-F238E27FC236}">
                <a16:creationId xmlns:a16="http://schemas.microsoft.com/office/drawing/2014/main" id="{51177203-ABBC-152C-0F16-B4C3C25DE3E1}"/>
              </a:ext>
            </a:extLst>
          </p:cNvPr>
          <p:cNvGrpSpPr/>
          <p:nvPr/>
        </p:nvGrpSpPr>
        <p:grpSpPr>
          <a:xfrm>
            <a:off x="7061634" y="1443838"/>
            <a:ext cx="3220883" cy="1381850"/>
            <a:chOff x="6396739" y="1189775"/>
            <a:chExt cx="2541300" cy="1381850"/>
          </a:xfrm>
        </p:grpSpPr>
        <p:sp>
          <p:nvSpPr>
            <p:cNvPr id="17" name="Google Shape;199;p10">
              <a:extLst>
                <a:ext uri="{FF2B5EF4-FFF2-40B4-BE49-F238E27FC236}">
                  <a16:creationId xmlns:a16="http://schemas.microsoft.com/office/drawing/2014/main" id="{3309096B-31CD-B41B-C7CF-0CF29335F7C2}"/>
                </a:ext>
              </a:extLst>
            </p:cNvPr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0A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 dirty="0">
                  <a:solidFill>
                    <a:srgbClr val="FFFFFF"/>
                  </a:solidFill>
                  <a:latin typeface="+mj-lt"/>
                  <a:ea typeface="Raleway"/>
                  <a:cs typeface="Raleway"/>
                  <a:sym typeface="Raleway"/>
                </a:rPr>
                <a:t>Ações Estratégicas</a:t>
              </a:r>
              <a:endParaRPr sz="1400" b="1" i="0" u="none" strike="noStrike" cap="none" dirty="0">
                <a:solidFill>
                  <a:srgbClr val="FFFFFF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" name="Google Shape;200;p10">
              <a:extLst>
                <a:ext uri="{FF2B5EF4-FFF2-40B4-BE49-F238E27FC236}">
                  <a16:creationId xmlns:a16="http://schemas.microsoft.com/office/drawing/2014/main" id="{75718299-FF94-08EB-2338-BC99B7808FD0}"/>
                </a:ext>
              </a:extLst>
            </p:cNvPr>
            <p:cNvSpPr txBox="1"/>
            <p:nvPr/>
          </p:nvSpPr>
          <p:spPr>
            <a:xfrm>
              <a:off x="6714900" y="2057125"/>
              <a:ext cx="1905000" cy="51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400" i="0" u="none" strike="noStrike" cap="none" dirty="0">
                  <a:solidFill>
                    <a:srgbClr val="000000"/>
                  </a:solidFill>
                  <a:latin typeface="+mj-lt"/>
                  <a:ea typeface="Raleway"/>
                  <a:cs typeface="Raleway"/>
                  <a:sym typeface="Raleway"/>
                </a:rPr>
                <a:t>Ações para superar as Barreiras.</a:t>
              </a:r>
              <a:endParaRPr sz="1400" i="0" u="none" strike="noStrike" cap="none" dirty="0">
                <a:solidFill>
                  <a:srgbClr val="000000"/>
                </a:solidFill>
                <a:latin typeface="+mj-lt"/>
                <a:ea typeface="Raleway"/>
                <a:cs typeface="Raleway"/>
                <a:sym typeface="Raleway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9" name="Google Shape;201;p10">
            <a:extLst>
              <a:ext uri="{FF2B5EF4-FFF2-40B4-BE49-F238E27FC236}">
                <a16:creationId xmlns:a16="http://schemas.microsoft.com/office/drawing/2014/main" id="{C5552F45-9DF6-7C9A-5285-A0A7720ED009}"/>
              </a:ext>
            </a:extLst>
          </p:cNvPr>
          <p:cNvGrpSpPr/>
          <p:nvPr/>
        </p:nvGrpSpPr>
        <p:grpSpPr>
          <a:xfrm>
            <a:off x="58597" y="3135789"/>
            <a:ext cx="2726699" cy="1910961"/>
            <a:chOff x="58597" y="1189989"/>
            <a:chExt cx="2726699" cy="1910961"/>
          </a:xfrm>
        </p:grpSpPr>
        <p:sp>
          <p:nvSpPr>
            <p:cNvPr id="20" name="Google Shape;202;p10">
              <a:extLst>
                <a:ext uri="{FF2B5EF4-FFF2-40B4-BE49-F238E27FC236}">
                  <a16:creationId xmlns:a16="http://schemas.microsoft.com/office/drawing/2014/main" id="{F5475328-1C95-C1B7-F536-D3BF6FA174A1}"/>
                </a:ext>
              </a:extLst>
            </p:cNvPr>
            <p:cNvSpPr/>
            <p:nvPr/>
          </p:nvSpPr>
          <p:spPr>
            <a:xfrm>
              <a:off x="58597" y="1189989"/>
              <a:ext cx="2726699" cy="669000"/>
            </a:xfrm>
            <a:prstGeom prst="homePlate">
              <a:avLst>
                <a:gd name="adj" fmla="val 50000"/>
              </a:avLst>
            </a:prstGeom>
            <a:solidFill>
              <a:srgbClr val="017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 dirty="0">
                  <a:solidFill>
                    <a:srgbClr val="FFFFFF"/>
                  </a:solidFill>
                  <a:latin typeface="+mj-lt"/>
                  <a:ea typeface="Raleway"/>
                  <a:cs typeface="Raleway"/>
                  <a:sym typeface="Raleway"/>
                </a:rPr>
                <a:t>Eixos Estratégicos</a:t>
              </a:r>
              <a:endParaRPr sz="1400" b="1" i="0" u="none" strike="noStrike" cap="none" dirty="0">
                <a:solidFill>
                  <a:srgbClr val="FFFFFF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" name="Google Shape;203;p10">
              <a:extLst>
                <a:ext uri="{FF2B5EF4-FFF2-40B4-BE49-F238E27FC236}">
                  <a16:creationId xmlns:a16="http://schemas.microsoft.com/office/drawing/2014/main" id="{97058DB4-713C-A42C-1D48-1E2F940A5BED}"/>
                </a:ext>
              </a:extLst>
            </p:cNvPr>
            <p:cNvSpPr txBox="1"/>
            <p:nvPr/>
          </p:nvSpPr>
          <p:spPr>
            <a:xfrm>
              <a:off x="410850" y="2076150"/>
              <a:ext cx="1905000" cy="10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400" b="0" i="0" u="none" strike="noStrike" cap="none" dirty="0">
                  <a:solidFill>
                    <a:srgbClr val="000000"/>
                  </a:solidFill>
                  <a:ea typeface="Raleway"/>
                  <a:cs typeface="Raleway"/>
                  <a:sym typeface="Raleway"/>
                </a:rPr>
                <a:t>Divisão das Ações Estratégicas.</a:t>
              </a:r>
              <a:endParaRPr sz="1400" b="0" i="0" u="none" strike="noStrike" cap="none" dirty="0">
                <a:solidFill>
                  <a:srgbClr val="000000"/>
                </a:solidFill>
                <a:ea typeface="Raleway"/>
                <a:cs typeface="Raleway"/>
                <a:sym typeface="Raleway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2" name="Google Shape;204;p10">
            <a:extLst>
              <a:ext uri="{FF2B5EF4-FFF2-40B4-BE49-F238E27FC236}">
                <a16:creationId xmlns:a16="http://schemas.microsoft.com/office/drawing/2014/main" id="{E538B880-7D9B-F81D-5F7F-7483007B1BDF}"/>
              </a:ext>
            </a:extLst>
          </p:cNvPr>
          <p:cNvSpPr/>
          <p:nvPr/>
        </p:nvSpPr>
        <p:spPr>
          <a:xfrm>
            <a:off x="2263424" y="3135575"/>
            <a:ext cx="2726699" cy="669000"/>
          </a:xfrm>
          <a:prstGeom prst="chevron">
            <a:avLst>
              <a:gd name="adj" fmla="val 50000"/>
            </a:avLst>
          </a:prstGeom>
          <a:solidFill>
            <a:srgbClr val="00A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rgbClr val="FFFFFF"/>
                </a:solidFill>
                <a:latin typeface="+mj-lt"/>
                <a:ea typeface="Raleway"/>
                <a:cs typeface="Raleway"/>
                <a:sym typeface="Raleway"/>
              </a:rPr>
              <a:t>Programas</a:t>
            </a:r>
            <a:endParaRPr sz="1400" b="1" i="0" u="none" strike="noStrike" cap="none" dirty="0">
              <a:solidFill>
                <a:srgbClr val="FFFFFF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23" name="Google Shape;205;p10">
            <a:extLst>
              <a:ext uri="{FF2B5EF4-FFF2-40B4-BE49-F238E27FC236}">
                <a16:creationId xmlns:a16="http://schemas.microsoft.com/office/drawing/2014/main" id="{DC3E3BC6-D452-E9BC-3C63-6FB5732C0E18}"/>
              </a:ext>
            </a:extLst>
          </p:cNvPr>
          <p:cNvSpPr/>
          <p:nvPr/>
        </p:nvSpPr>
        <p:spPr>
          <a:xfrm>
            <a:off x="4601979" y="3135575"/>
            <a:ext cx="2785297" cy="669000"/>
          </a:xfrm>
          <a:prstGeom prst="chevron">
            <a:avLst>
              <a:gd name="adj" fmla="val 50000"/>
            </a:avLst>
          </a:prstGeom>
          <a:solidFill>
            <a:srgbClr val="0177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rgbClr val="FFFFFF"/>
                </a:solidFill>
                <a:latin typeface="+mj-lt"/>
                <a:ea typeface="Raleway"/>
                <a:cs typeface="Raleway"/>
                <a:sym typeface="Raleway"/>
              </a:rPr>
              <a:t>Projetos</a:t>
            </a:r>
            <a:r>
              <a:rPr lang="pt-BR" sz="14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400" b="1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206;p10">
            <a:extLst>
              <a:ext uri="{FF2B5EF4-FFF2-40B4-BE49-F238E27FC236}">
                <a16:creationId xmlns:a16="http://schemas.microsoft.com/office/drawing/2014/main" id="{BA67F208-ADA9-3A77-627D-D9F00A56C3EE}"/>
              </a:ext>
            </a:extLst>
          </p:cNvPr>
          <p:cNvSpPr/>
          <p:nvPr/>
        </p:nvSpPr>
        <p:spPr>
          <a:xfrm>
            <a:off x="7022774" y="3135575"/>
            <a:ext cx="3412143" cy="669000"/>
          </a:xfrm>
          <a:prstGeom prst="chevron">
            <a:avLst>
              <a:gd name="adj" fmla="val 50000"/>
            </a:avLst>
          </a:prstGeom>
          <a:solidFill>
            <a:srgbClr val="00A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rgbClr val="FFFFFF"/>
                </a:solidFill>
                <a:latin typeface="+mj-lt"/>
                <a:ea typeface="Raleway"/>
                <a:cs typeface="Raleway"/>
                <a:sym typeface="Raleway"/>
              </a:rPr>
              <a:t>Ações</a:t>
            </a:r>
            <a:endParaRPr sz="1400" b="1" i="0" u="none" strike="noStrike" cap="none" dirty="0">
              <a:solidFill>
                <a:srgbClr val="FFFFFF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207;p10">
            <a:extLst>
              <a:ext uri="{FF2B5EF4-FFF2-40B4-BE49-F238E27FC236}">
                <a16:creationId xmlns:a16="http://schemas.microsoft.com/office/drawing/2014/main" id="{4667E314-51D7-7746-111B-B5053AA678A3}"/>
              </a:ext>
            </a:extLst>
          </p:cNvPr>
          <p:cNvSpPr txBox="1"/>
          <p:nvPr/>
        </p:nvSpPr>
        <p:spPr>
          <a:xfrm>
            <a:off x="2263425" y="4015750"/>
            <a:ext cx="2406000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+mj-lt"/>
                <a:ea typeface="Raleway"/>
                <a:cs typeface="Raleway"/>
                <a:sym typeface="Raleway"/>
              </a:rPr>
              <a:t>Programas a serem adotados para superar barreiras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" name="Google Shape;208;p10">
            <a:extLst>
              <a:ext uri="{FF2B5EF4-FFF2-40B4-BE49-F238E27FC236}">
                <a16:creationId xmlns:a16="http://schemas.microsoft.com/office/drawing/2014/main" id="{437AC90A-376C-2745-7D86-E356689CDEF4}"/>
              </a:ext>
            </a:extLst>
          </p:cNvPr>
          <p:cNvSpPr txBox="1"/>
          <p:nvPr/>
        </p:nvSpPr>
        <p:spPr>
          <a:xfrm>
            <a:off x="4652100" y="4015750"/>
            <a:ext cx="2346000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+mj-lt"/>
                <a:ea typeface="Raleway"/>
                <a:cs typeface="Raleway"/>
                <a:sym typeface="Raleway"/>
              </a:rPr>
              <a:t>Projetos para atingir cumprimento dos Programas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09;p10">
            <a:extLst>
              <a:ext uri="{FF2B5EF4-FFF2-40B4-BE49-F238E27FC236}">
                <a16:creationId xmlns:a16="http://schemas.microsoft.com/office/drawing/2014/main" id="{CA11A429-FFFD-A7E6-24BD-9636192DBBC9}"/>
              </a:ext>
            </a:extLst>
          </p:cNvPr>
          <p:cNvSpPr txBox="1"/>
          <p:nvPr/>
        </p:nvSpPr>
        <p:spPr>
          <a:xfrm>
            <a:off x="6939375" y="4021500"/>
            <a:ext cx="1905000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+mj-lt"/>
                <a:ea typeface="Raleway"/>
                <a:cs typeface="Raleway"/>
                <a:sym typeface="Raleway"/>
              </a:rPr>
              <a:t>Ações diretas para cumprir com Projetos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1705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951E84E-95C1-4A63-CCBA-048D4DF5C5D8}"/>
              </a:ext>
            </a:extLst>
          </p:cNvPr>
          <p:cNvSpPr txBox="1"/>
          <p:nvPr/>
        </p:nvSpPr>
        <p:spPr>
          <a:xfrm>
            <a:off x="512064" y="462805"/>
            <a:ext cx="10067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latin typeface="+mj-lt"/>
              </a:rPr>
              <a:t>Programa das Nações Unidas para o Desenvolvimento – PNUD</a:t>
            </a:r>
          </a:p>
          <a:p>
            <a:endParaRPr lang="pt-BR" sz="3600" b="1" dirty="0">
              <a:latin typeface="+mj-lt"/>
            </a:endParaRPr>
          </a:p>
          <a:p>
            <a:endParaRPr lang="pt-BR" sz="36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F7959D-6752-96ED-4095-8BC83F8560BC}"/>
              </a:ext>
            </a:extLst>
          </p:cNvPr>
          <p:cNvSpPr txBox="1"/>
          <p:nvPr/>
        </p:nvSpPr>
        <p:spPr>
          <a:xfrm>
            <a:off x="512064" y="1782139"/>
            <a:ext cx="100675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  <a:cs typeface="Revisal"/>
              </a:rPr>
              <a:t>O PNUD é a agência da ONU para o desenvolvimento global, atuando em </a:t>
            </a:r>
            <a:r>
              <a:rPr lang="pt-BR" sz="2000" b="1" dirty="0">
                <a:latin typeface="+mj-lt"/>
                <a:cs typeface="Revisal"/>
              </a:rPr>
              <a:t>170 países e</a:t>
            </a:r>
            <a:r>
              <a:rPr lang="pt-BR" sz="2000" dirty="0">
                <a:latin typeface="+mj-lt"/>
                <a:cs typeface="Revisal"/>
              </a:rPr>
              <a:t> contribuindo para a </a:t>
            </a:r>
            <a:r>
              <a:rPr lang="pt-BR" sz="2000" b="1" dirty="0">
                <a:latin typeface="+mj-lt"/>
                <a:cs typeface="Revisal"/>
              </a:rPr>
              <a:t>erradicação da pobreza, redução das desigualdades e da exclusão social. </a:t>
            </a:r>
            <a:r>
              <a:rPr lang="pt-BR" sz="2000" dirty="0">
                <a:latin typeface="+mj-lt"/>
                <a:cs typeface="Revisal"/>
              </a:rPr>
              <a:t>Seu mandato, definido pela Assembleia Geral da ONU, é atuar como integrador dos Objetivos de Desenvolvimento Sustentável (ODS).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</a:rPr>
              <a:t>Presente no Brasil desde o início da década de 1960, o PNUD apoia a implementação e execução de projetos, buscando responder aos desafios e demandas específicas do país por meio de uma visão integrada de desenvolvimento.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effectLst/>
                <a:latin typeface="+mj-lt"/>
                <a:ea typeface="Arial" panose="020B0604020202020204" pitchFamily="34" charset="0"/>
              </a:rPr>
              <a:t>O PNUD colabora com diferentes esferas de governo – nacional, estadual e municipal – no fortalecimento de capacidades para a formulação, implementação, monitoramento e avaliação de políticas, com foco especial nos grupos sociais mais vulneráveis respondendo ao chamado da Agenda 2030 de não deixar ninguém para trás.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32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C84BF2-9A58-8BBF-22AD-F740C296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284905"/>
            <a:ext cx="8543364" cy="43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 fontAlgn="base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800" b="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7581FA-F3D3-2891-0CC2-158586D67A0A}"/>
              </a:ext>
            </a:extLst>
          </p:cNvPr>
          <p:cNvSpPr txBox="1"/>
          <p:nvPr/>
        </p:nvSpPr>
        <p:spPr>
          <a:xfrm>
            <a:off x="1121434" y="374842"/>
            <a:ext cx="8829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Plano Piauí 2030 – Uma visão do futuro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1E3EA9-1A9A-7841-E8C6-7418823E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0" y="2031730"/>
            <a:ext cx="2142885" cy="320691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DCC72E8-29CD-68CA-A988-2B925D7C32FE}"/>
              </a:ext>
            </a:extLst>
          </p:cNvPr>
          <p:cNvSpPr txBox="1"/>
          <p:nvPr/>
        </p:nvSpPr>
        <p:spPr>
          <a:xfrm>
            <a:off x="456880" y="5360894"/>
            <a:ext cx="225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https://www.undp.org/pt/brazil/publications/plano-piaui-2030-eixo-1-meio-ambiente-e-mudanca-global-do-clima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C67BABF-B4A2-248B-0F0E-69A9B3E32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704" y="2031730"/>
            <a:ext cx="2220711" cy="320691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40B7E03-BCD2-9B52-6604-F90ADBCBF2C1}"/>
              </a:ext>
            </a:extLst>
          </p:cNvPr>
          <p:cNvSpPr txBox="1"/>
          <p:nvPr/>
        </p:nvSpPr>
        <p:spPr>
          <a:xfrm>
            <a:off x="3189704" y="5432208"/>
            <a:ext cx="2256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https://www.undp.org/pt/brazil/publications/plano-piaui-2030-eixo-2-trabalho-emprego-e-renda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5A2BF72-594F-9609-180A-98030DC45279}"/>
              </a:ext>
            </a:extLst>
          </p:cNvPr>
          <p:cNvSpPr txBox="1"/>
          <p:nvPr/>
        </p:nvSpPr>
        <p:spPr>
          <a:xfrm>
            <a:off x="5922529" y="5466983"/>
            <a:ext cx="2220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https://www.undp.org/pt/brazil/publications/plano-piaui-2030-eixo-3-infraestrutura-0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7EBBA72-698D-C1E6-DF1E-674FE6AE8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970" y="2031732"/>
            <a:ext cx="2220711" cy="320691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F6B6FAB-B509-1F46-FCFD-B9BFDF942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337" y="2031731"/>
            <a:ext cx="2220711" cy="3206914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A678772-793A-46FE-FCAD-3A63941FC047}"/>
              </a:ext>
            </a:extLst>
          </p:cNvPr>
          <p:cNvSpPr txBox="1"/>
          <p:nvPr/>
        </p:nvSpPr>
        <p:spPr>
          <a:xfrm>
            <a:off x="8655353" y="5432208"/>
            <a:ext cx="2220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https://www.undp.org/pt/brazil/publications/plano-piaui-2030-eixo-4-reducao-das-desigualdades</a:t>
            </a:r>
          </a:p>
        </p:txBody>
      </p:sp>
    </p:spTree>
    <p:extLst>
      <p:ext uri="{BB962C8B-B14F-4D97-AF65-F5344CB8AC3E}">
        <p14:creationId xmlns:p14="http://schemas.microsoft.com/office/powerpoint/2010/main" val="2531734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Conteúdos disponíveis</a:t>
            </a:r>
          </a:p>
        </p:txBody>
      </p:sp>
      <p:pic>
        <p:nvPicPr>
          <p:cNvPr id="2" name="Imagem 1" descr="Tela de celular com aplicativo aberto&#10;&#10;Descrição gerada automaticamente com confiança média">
            <a:extLst>
              <a:ext uri="{FF2B5EF4-FFF2-40B4-BE49-F238E27FC236}">
                <a16:creationId xmlns:a16="http://schemas.microsoft.com/office/drawing/2014/main" id="{D5EB7A1E-F9C1-19B7-D383-9CD67CF7F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01" y="1782139"/>
            <a:ext cx="2273482" cy="3199089"/>
          </a:xfrm>
          <a:prstGeom prst="rect">
            <a:avLst/>
          </a:prstGeom>
        </p:spPr>
      </p:pic>
      <p:pic>
        <p:nvPicPr>
          <p:cNvPr id="3" name="Imagem 2" descr="Imagem de texto no celular&#10;&#10;Descrição gerada automaticamente com confiança baixa">
            <a:extLst>
              <a:ext uri="{FF2B5EF4-FFF2-40B4-BE49-F238E27FC236}">
                <a16:creationId xmlns:a16="http://schemas.microsoft.com/office/drawing/2014/main" id="{B97CD234-3B13-54DD-1CA5-E600C52C0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073" y="1782138"/>
            <a:ext cx="2280707" cy="3199089"/>
          </a:xfrm>
          <a:prstGeom prst="rect">
            <a:avLst/>
          </a:prstGeom>
        </p:spPr>
      </p:pic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F9266164-EB32-97CE-C6A2-79F36F176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647" y="1768873"/>
            <a:ext cx="2286084" cy="3225617"/>
          </a:xfrm>
          <a:prstGeom prst="rect">
            <a:avLst/>
          </a:prstGeom>
        </p:spPr>
      </p:pic>
      <p:pic>
        <p:nvPicPr>
          <p:cNvPr id="7" name="Imagem 6" descr="Uma imagem contendo pessoa, homem, tábua, andando de&#10;&#10;Descrição gerada automaticamente">
            <a:extLst>
              <a:ext uri="{FF2B5EF4-FFF2-40B4-BE49-F238E27FC236}">
                <a16:creationId xmlns:a16="http://schemas.microsoft.com/office/drawing/2014/main" id="{C72C01D5-E780-2E63-640B-FF4A0A082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5778" y="1768873"/>
            <a:ext cx="2272904" cy="322561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56E7D1E-C8CD-17FC-17AD-0F4AB962E6BC}"/>
              </a:ext>
            </a:extLst>
          </p:cNvPr>
          <p:cNvSpPr txBox="1"/>
          <p:nvPr/>
        </p:nvSpPr>
        <p:spPr>
          <a:xfrm>
            <a:off x="812300" y="5426015"/>
            <a:ext cx="2353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https://www.undp.org/sites/g/files/zskgke326/files/migration/br/d2b759d4cd785cb56fe02b71ef766fb10d0c1bc8fa58fc61444ac68ab6b7db84.pdf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46D2715-A9B3-B62C-980F-31C9725280BA}"/>
              </a:ext>
            </a:extLst>
          </p:cNvPr>
          <p:cNvSpPr txBox="1"/>
          <p:nvPr/>
        </p:nvSpPr>
        <p:spPr>
          <a:xfrm>
            <a:off x="3356026" y="5426015"/>
            <a:ext cx="235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https://www.undp.org/sites/g/files/zskgke326/files/migration/br/384db03988186aa3a3a28400fc295710333674b62e05d8a1815c1ac415457925.pdf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34745C9-C70A-7B25-7443-C200BC5D081E}"/>
              </a:ext>
            </a:extLst>
          </p:cNvPr>
          <p:cNvSpPr txBox="1"/>
          <p:nvPr/>
        </p:nvSpPr>
        <p:spPr>
          <a:xfrm>
            <a:off x="5961204" y="5426015"/>
            <a:ext cx="2544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https://www.undp.org/sites/g/files/zskgke326/files/migration/br/db96f51dffdc78f4575f90306e0b0a7d6a87f5b5cf87fc4a3a9afba301620569.pdf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F8A9A76-2B11-B633-7141-B36D0B264362}"/>
              </a:ext>
            </a:extLst>
          </p:cNvPr>
          <p:cNvSpPr txBox="1"/>
          <p:nvPr/>
        </p:nvSpPr>
        <p:spPr>
          <a:xfrm>
            <a:off x="8692618" y="5339751"/>
            <a:ext cx="235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https://www.undp.org/sites/g/files/zskgke326/files/migration/br/41f8667b149dfabff4d0a25d23e9c68500adc5efd73516a77beb5ed35a5fab3a.pdf</a:t>
            </a:r>
          </a:p>
        </p:txBody>
      </p:sp>
    </p:spTree>
    <p:extLst>
      <p:ext uri="{BB962C8B-B14F-4D97-AF65-F5344CB8AC3E}">
        <p14:creationId xmlns:p14="http://schemas.microsoft.com/office/powerpoint/2010/main" val="1442251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962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Conteúdos disponíveis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A1DB8B-556F-CB44-4165-1F36B40D8CAD}"/>
              </a:ext>
            </a:extLst>
          </p:cNvPr>
          <p:cNvSpPr txBox="1"/>
          <p:nvPr/>
        </p:nvSpPr>
        <p:spPr>
          <a:xfrm>
            <a:off x="371523" y="1457865"/>
            <a:ext cx="1034248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effectLst/>
                <a:latin typeface="+mj-lt"/>
                <a:ea typeface="Times New Roman" panose="02020603050405020304" pitchFamily="18" charset="0"/>
              </a:rPr>
              <a:t>Guia sobre parlamentares e ODS:</a:t>
            </a:r>
            <a:endParaRPr lang="en-US" sz="1600" b="1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u="sng" dirty="0">
                <a:effectLst/>
                <a:latin typeface="+mj-lt"/>
                <a:ea typeface="Calibri" panose="020F0502020204030204" pitchFamily="34" charset="0"/>
                <a:hlinkClick r:id="rId3"/>
              </a:rPr>
              <a:t>https://www.undp.org/pt/brazil/news/publica%C3%A7%C3%A3o-ressalta-papel-do-legislativo-na-implementa%C3%A7%C3%A3o-dos-ods</a:t>
            </a:r>
            <a:endParaRPr lang="en-US" sz="160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effectLst/>
                <a:latin typeface="+mj-lt"/>
                <a:ea typeface="Times New Roman" panose="02020603050405020304" pitchFamily="18" charset="0"/>
              </a:rPr>
              <a:t>Relatório sobre soluções inovadoras de financiamento para ODS:</a:t>
            </a:r>
            <a:endParaRPr lang="en-US" sz="1600" b="1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u="sng" dirty="0">
                <a:effectLst/>
                <a:latin typeface="+mj-lt"/>
                <a:ea typeface="Calibri" panose="020F0502020204030204" pitchFamily="34" charset="0"/>
                <a:hlinkClick r:id="rId4"/>
              </a:rPr>
              <a:t>https://www.undp.org/pt/brazil/publications/mapeamento-de-solucoes-inovadoras-de-financiamento-para-projetos-e-politicas-voltados-ao-desenvolvimento-sustentavel</a:t>
            </a:r>
            <a:endParaRPr lang="en-US" sz="160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latin typeface="+mj-lt"/>
                <a:ea typeface="Times New Roman" panose="02020603050405020304" pitchFamily="18" charset="0"/>
              </a:rPr>
              <a:t>Me</a:t>
            </a:r>
            <a:r>
              <a:rPr lang="pt-BR" sz="1600" b="1" dirty="0">
                <a:effectLst/>
                <a:latin typeface="+mj-lt"/>
                <a:ea typeface="Times New Roman" panose="02020603050405020304" pitchFamily="18" charset="0"/>
              </a:rPr>
              <a:t>todologia para análise do Sistema financeiro/fomento e ODS:</a:t>
            </a:r>
            <a:endParaRPr lang="en-US" sz="1600" b="1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u="sng" dirty="0">
                <a:effectLst/>
                <a:latin typeface="+mj-lt"/>
                <a:ea typeface="Calibri" panose="020F0502020204030204" pitchFamily="34" charset="0"/>
                <a:hlinkClick r:id="rId5"/>
              </a:rPr>
              <a:t>https://www.undp.org/sites/g/files/zskgke326/files/2023-09/metodologia_abde_pnud_de_alinhamento_do_sistema_nacional_3.pdf</a:t>
            </a:r>
            <a:endParaRPr lang="pt-BR" sz="1600" u="sng" dirty="0">
              <a:latin typeface="+mj-lt"/>
              <a:ea typeface="Calibri" panose="020F0502020204030204" pitchFamily="34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effectLst/>
                <a:latin typeface="+mj-lt"/>
                <a:ea typeface="Times New Roman" panose="02020603050405020304" pitchFamily="18" charset="0"/>
              </a:rPr>
              <a:t>Exemplo de um pacote acelerador ODS:</a:t>
            </a:r>
            <a:endParaRPr lang="en-US" sz="1600" b="1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u="sng" dirty="0">
                <a:effectLst/>
                <a:latin typeface="+mj-lt"/>
                <a:ea typeface="Calibri" panose="020F0502020204030204" pitchFamily="34" charset="0"/>
                <a:hlinkClick r:id="rId6"/>
              </a:rPr>
              <a:t>https://www.undp.org/pt/brazil/publications/mulheres-resilientes-cidades-resilientes</a:t>
            </a:r>
            <a:endParaRPr lang="en-US" sz="160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effectLst/>
                <a:latin typeface="+mj-lt"/>
                <a:ea typeface="Times New Roman" panose="02020603050405020304" pitchFamily="18" charset="0"/>
              </a:rPr>
              <a:t>Curso de capacitação on-line gratuito e self-</a:t>
            </a:r>
            <a:r>
              <a:rPr lang="pt-BR" sz="1600" b="1" dirty="0" err="1">
                <a:effectLst/>
                <a:latin typeface="+mj-lt"/>
                <a:ea typeface="Times New Roman" panose="02020603050405020304" pitchFamily="18" charset="0"/>
              </a:rPr>
              <a:t>paced</a:t>
            </a:r>
            <a:r>
              <a:rPr lang="pt-BR" sz="1600" b="1" dirty="0"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pt-BR" sz="1600" u="sng" dirty="0">
                <a:effectLst/>
                <a:latin typeface="+mj-lt"/>
                <a:ea typeface="Calibri" panose="020F0502020204030204" pitchFamily="34" charset="0"/>
                <a:hlinkClick r:id="rId7"/>
              </a:rPr>
              <a:t>https://cursoagenda2030.com.br/</a:t>
            </a:r>
            <a:endParaRPr lang="pt-BR" sz="1600" u="sng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effectLst/>
                <a:latin typeface="+mj-lt"/>
                <a:ea typeface="Calibri" panose="020F0502020204030204" pitchFamily="34" charset="0"/>
              </a:rPr>
              <a:t>SDG </a:t>
            </a:r>
            <a:r>
              <a:rPr lang="pt-BR" sz="1600" b="1" dirty="0" err="1">
                <a:effectLst/>
                <a:latin typeface="+mj-lt"/>
                <a:ea typeface="Calibri" panose="020F0502020204030204" pitchFamily="34" charset="0"/>
              </a:rPr>
              <a:t>Integration</a:t>
            </a:r>
            <a:r>
              <a:rPr lang="pt-BR" sz="1600" b="1" dirty="0">
                <a:effectLst/>
                <a:latin typeface="+mj-lt"/>
                <a:ea typeface="Calibri" panose="020F0502020204030204" pitchFamily="34" charset="0"/>
              </a:rPr>
              <a:t> – Plataforma de Conhecimento do PNUD sobre ODS</a:t>
            </a:r>
            <a:r>
              <a:rPr lang="pt-BR" sz="1600" b="1" dirty="0">
                <a:latin typeface="+mj-lt"/>
                <a:ea typeface="Calibri" panose="020F0502020204030204" pitchFamily="34" charset="0"/>
              </a:rPr>
              <a:t>:</a:t>
            </a:r>
            <a:r>
              <a:rPr lang="pt-BR" sz="1600" dirty="0">
                <a:latin typeface="+mj-lt"/>
                <a:ea typeface="Calibri" panose="020F0502020204030204" pitchFamily="34" charset="0"/>
              </a:rPr>
              <a:t> </a:t>
            </a:r>
            <a:r>
              <a:rPr lang="pt-BR" sz="1600" u="sng" dirty="0">
                <a:latin typeface="+mj-lt"/>
                <a:ea typeface="Calibri" panose="020F0502020204030204" pitchFamily="34" charset="0"/>
                <a:hlinkClick r:id="rId8"/>
              </a:rPr>
              <a:t>https://sdgintegration.undp.org/</a:t>
            </a:r>
            <a:r>
              <a:rPr lang="pt-BR" sz="1600" u="sng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latin typeface="+mj-lt"/>
                <a:ea typeface="Calibri" panose="020F0502020204030204" pitchFamily="34" charset="0"/>
              </a:rPr>
              <a:t>SDG Data: </a:t>
            </a:r>
            <a:r>
              <a:rPr lang="pt-BR" sz="1600" u="sng" dirty="0">
                <a:latin typeface="+mj-lt"/>
                <a:ea typeface="Calibri" panose="020F0502020204030204" pitchFamily="34" charset="0"/>
                <a:hlinkClick r:id="rId9"/>
              </a:rPr>
              <a:t>https://sdgdiagnostics.data.undp.org/BRA/synergies-and-tradeoffs</a:t>
            </a:r>
            <a:r>
              <a:rPr lang="pt-BR" sz="1600" u="sng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latin typeface="+mj-lt"/>
                <a:ea typeface="Calibri" panose="020F0502020204030204" pitchFamily="34" charset="0"/>
              </a:rPr>
              <a:t>SDG Local </a:t>
            </a:r>
            <a:r>
              <a:rPr lang="pt-BR" sz="1600" b="1" dirty="0" err="1">
                <a:latin typeface="+mj-lt"/>
                <a:ea typeface="Calibri" panose="020F0502020204030204" pitchFamily="34" charset="0"/>
              </a:rPr>
              <a:t>Actions</a:t>
            </a:r>
            <a:r>
              <a:rPr lang="pt-BR" sz="1600" b="1" dirty="0">
                <a:latin typeface="+mj-lt"/>
                <a:ea typeface="Calibri" panose="020F0502020204030204" pitchFamily="34" charset="0"/>
              </a:rPr>
              <a:t>: </a:t>
            </a:r>
            <a:r>
              <a:rPr lang="pt-BR" sz="1600" u="sng" dirty="0">
                <a:latin typeface="+mj-lt"/>
                <a:ea typeface="Calibri" panose="020F0502020204030204" pitchFamily="34" charset="0"/>
              </a:rPr>
              <a:t>https://sdglocalaction.org/about/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1062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1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5886155" cy="573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b="1" dirty="0">
              <a:solidFill>
                <a:schemeClr val="tx2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b="1" dirty="0">
              <a:solidFill>
                <a:schemeClr val="tx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Conceito: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pt-BR" sz="2000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o desenvolvimento que procura satisfazer as necessidades da geração atual, sem comprometer a capacidade das gerações futuras de satisfazerem as suas próprias necessidades.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Para que o desenvolvimento sustentável seja alcançado, é crucial harmonizar três elementos centrais, que </a:t>
            </a:r>
            <a:r>
              <a:rPr lang="pt-B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são fundamentais para o bem-estar dos indivíduos e das sociedades.</a:t>
            </a:r>
          </a:p>
          <a:p>
            <a:endParaRPr lang="pt-BR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effectLst/>
              <a:cs typeface="Calibri"/>
            </a:endParaRPr>
          </a:p>
          <a:p>
            <a:pPr algn="just"/>
            <a:endParaRPr lang="pt-BR" sz="2000" b="0" i="0" u="sng" dirty="0">
              <a:effectLst/>
              <a:cs typeface="Calibri"/>
            </a:endParaRP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A125327-5483-44F3-A840-F561E0DDAE9F}"/>
              </a:ext>
            </a:extLst>
          </p:cNvPr>
          <p:cNvSpPr txBox="1"/>
          <p:nvPr/>
        </p:nvSpPr>
        <p:spPr>
          <a:xfrm>
            <a:off x="1882588" y="656948"/>
            <a:ext cx="764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solidFill>
                  <a:schemeClr val="accent1"/>
                </a:solidFill>
                <a:latin typeface="+mj-lt"/>
              </a:rPr>
              <a:t>Desenvolvimento Sustentável</a:t>
            </a:r>
          </a:p>
        </p:txBody>
      </p:sp>
      <p:sp>
        <p:nvSpPr>
          <p:cNvPr id="3" name="Oval 30">
            <a:extLst>
              <a:ext uri="{FF2B5EF4-FFF2-40B4-BE49-F238E27FC236}">
                <a16:creationId xmlns:a16="http://schemas.microsoft.com/office/drawing/2014/main" id="{C44015AC-04D1-F4AB-5A6F-B82302A2F3F6}"/>
              </a:ext>
            </a:extLst>
          </p:cNvPr>
          <p:cNvSpPr/>
          <p:nvPr/>
        </p:nvSpPr>
        <p:spPr>
          <a:xfrm>
            <a:off x="8049916" y="1891553"/>
            <a:ext cx="2567283" cy="2571539"/>
          </a:xfrm>
          <a:prstGeom prst="ellipse">
            <a:avLst/>
          </a:prstGeom>
          <a:solidFill>
            <a:srgbClr val="F7921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itchFamily="34" charset="0"/>
                <a:ea typeface="Lato" pitchFamily="34" charset="0"/>
                <a:cs typeface="Arial" pitchFamily="34" charset="0"/>
              </a:rPr>
              <a:t>INCLUSÃO SOCIAL</a:t>
            </a:r>
          </a:p>
        </p:txBody>
      </p:sp>
      <p:sp>
        <p:nvSpPr>
          <p:cNvPr id="4" name="Oval 34">
            <a:extLst>
              <a:ext uri="{FF2B5EF4-FFF2-40B4-BE49-F238E27FC236}">
                <a16:creationId xmlns:a16="http://schemas.microsoft.com/office/drawing/2014/main" id="{1A3009A1-E1BD-2DC1-833A-73CEB2C590D8}"/>
              </a:ext>
            </a:extLst>
          </p:cNvPr>
          <p:cNvSpPr/>
          <p:nvPr/>
        </p:nvSpPr>
        <p:spPr>
          <a:xfrm>
            <a:off x="9174913" y="3384999"/>
            <a:ext cx="2567283" cy="2542476"/>
          </a:xfrm>
          <a:prstGeom prst="ellipse">
            <a:avLst/>
          </a:prstGeom>
          <a:solidFill>
            <a:srgbClr val="1A75B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itchFamily="34" charset="0"/>
                <a:ea typeface="Lato" pitchFamily="34" charset="0"/>
                <a:cs typeface="Arial" pitchFamily="34" charset="0"/>
              </a:rPr>
              <a:t>DESENVOLVIMENTO ECONÔMICO</a:t>
            </a:r>
          </a:p>
        </p:txBody>
      </p:sp>
      <p:sp>
        <p:nvSpPr>
          <p:cNvPr id="5" name="Oval 32">
            <a:extLst>
              <a:ext uri="{FF2B5EF4-FFF2-40B4-BE49-F238E27FC236}">
                <a16:creationId xmlns:a16="http://schemas.microsoft.com/office/drawing/2014/main" id="{6912EA49-85A7-FA37-7814-C5285722A84E}"/>
              </a:ext>
            </a:extLst>
          </p:cNvPr>
          <p:cNvSpPr/>
          <p:nvPr/>
        </p:nvSpPr>
        <p:spPr>
          <a:xfrm>
            <a:off x="6924920" y="3384999"/>
            <a:ext cx="2567283" cy="2542476"/>
          </a:xfrm>
          <a:prstGeom prst="ellipse">
            <a:avLst/>
          </a:prstGeom>
          <a:solidFill>
            <a:srgbClr val="00934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itchFamily="34" charset="0"/>
                <a:ea typeface="Lato" pitchFamily="34" charset="0"/>
                <a:cs typeface="Arial" pitchFamily="34" charset="0"/>
              </a:rPr>
              <a:t>SUSTENTABILIDADE</a:t>
            </a:r>
          </a:p>
        </p:txBody>
      </p:sp>
    </p:spTree>
    <p:extLst>
      <p:ext uri="{BB962C8B-B14F-4D97-AF65-F5344CB8AC3E}">
        <p14:creationId xmlns:p14="http://schemas.microsoft.com/office/powerpoint/2010/main" val="248285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Declaração do Milênio e dos Objetivos de Desenvolvimento do Milênio (ODM)</a:t>
            </a:r>
          </a:p>
          <a:p>
            <a:endParaRPr lang="pt-BR" sz="36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provada pelos Estados-membros da ONU durante a Cúpula do Milênio, realizada em 2000, em Nova Iorque.</a:t>
            </a:r>
          </a:p>
          <a:p>
            <a:pPr algn="just"/>
            <a:endParaRPr lang="pt-BR" sz="20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8 Objetivos de Desenvolvimento do Milênio voltados à redução da extrema pobreza.</a:t>
            </a:r>
          </a:p>
          <a:p>
            <a:pPr algn="just"/>
            <a:endParaRPr lang="pt-BR" sz="2000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Aprovados por 191 países.</a:t>
            </a:r>
          </a:p>
          <a:p>
            <a:pPr algn="just"/>
            <a:endParaRPr lang="pt-BR" sz="2000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pt-BR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rimeiro grande arcabouço global de políticas voltadas ao desenvolvimento humano.</a:t>
            </a:r>
          </a:p>
          <a:p>
            <a:pPr algn="just"/>
            <a:endParaRPr lang="pt-BR" sz="20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Orientou ações de governos em todos os níveis — internacional, nacional e local — durante 15 anos, de 2000 a 2015.</a:t>
            </a:r>
          </a:p>
          <a:p>
            <a:pPr algn="just"/>
            <a:endParaRPr lang="pt-BR" sz="2000" b="1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047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solidFill>
                  <a:schemeClr val="accent1"/>
                </a:solidFill>
                <a:latin typeface="+mj-lt"/>
              </a:rPr>
              <a:t>Objetivos de Desenvolvimento do Milênio (ODM)</a:t>
            </a:r>
          </a:p>
        </p:txBody>
      </p:sp>
      <p:pic>
        <p:nvPicPr>
          <p:cNvPr id="2" name="Picture 2" descr="http://www.cariacica.es.gov.br/wp-content/uploads/2014/07/ODM.jpg">
            <a:extLst>
              <a:ext uri="{FF2B5EF4-FFF2-40B4-BE49-F238E27FC236}">
                <a16:creationId xmlns:a16="http://schemas.microsoft.com/office/drawing/2014/main" id="{A4C4B836-0474-3E09-3D0F-1AE762A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27" y="2048849"/>
            <a:ext cx="8006097" cy="38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655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3600" b="1" cap="all" spc="100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rPr>
              <a:t>2012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pt-BR" sz="2000" b="1" cap="all" spc="1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Conferência das Nações Unidas sobre Desenvolvimento Sustentável, conhecida como Rio+20;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Declaração Final da Conferência, intitulada </a:t>
            </a:r>
            <a:r>
              <a:rPr lang="pt-BR" sz="2000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“O Futuro que Queremos”</a:t>
            </a:r>
            <a:endParaRPr lang="pt-BR" sz="2000" b="1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Abriu-se um processo de consulta global para a construção de um conjunto de objetivos universais de desenvolvimento sustentável para além de 2015.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3600" b="1" cap="all" spc="100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rPr>
              <a:t>2015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pt-BR" sz="2000" b="1" cap="all" spc="1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Representantes de 193 países-membros das Nações Unidas reuniram-se em sua sede, em Nova York, e aprovaram um plano de ação para erradicar a pobreza, alcançar a paz e a prosperidade. </a:t>
            </a:r>
          </a:p>
          <a:p>
            <a:endParaRPr lang="pt-BR" sz="2000" b="1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129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65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pt-BR" sz="2000" b="1" cap="all" spc="1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Adoção da nova agenda global: “Transformando o nosso mundo: a Agenda 2030 para o Desenvolvimento Sustentável”.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+mj-lt"/>
                <a:cs typeface="Times New Roman" panose="02020603050405020304" pitchFamily="18" charset="0"/>
              </a:rPr>
              <a:t>Principal meta a erradicação da pobreza e a promoção do desenvolvimento sustentável — ambiental, social e econômico — em escala global até 2030.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 Agenda 2030 consiste em quatro partes principais: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Preâmbulo;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Princípios da Agenda;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17 Objetivos de Desenvolvimento Sustentável – ODS;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169 metas.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Os ODS são integrados e indivisíveis, </a:t>
            </a:r>
            <a:r>
              <a:rPr lang="pt-BR" sz="2000" dirty="0">
                <a:latin typeface="+mj-lt"/>
              </a:rPr>
              <a:t>mesclam, de forma equilibrada, as três dimensões do desenvolvimento sustentável, são </a:t>
            </a:r>
            <a:r>
              <a:rPr lang="pt-B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o núcleo da Agenda e deverão ser alcançados até o ano 2030.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305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solidFill>
                  <a:schemeClr val="accent1"/>
                </a:solidFill>
                <a:latin typeface="+mj-lt"/>
              </a:rPr>
              <a:t>Objetivos de Desenvolvimento Sustentável (ODS)</a:t>
            </a:r>
          </a:p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endParaRPr lang="pt-BR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EE7D4BD6-71A1-460E-C146-C7FBC7DB7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53" y="2086251"/>
            <a:ext cx="8866093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7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ll, player, drawing, food&#10;&#10;Description automatically generated">
            <a:extLst>
              <a:ext uri="{FF2B5EF4-FFF2-40B4-BE49-F238E27FC236}">
                <a16:creationId xmlns:a16="http://schemas.microsoft.com/office/drawing/2014/main" id="{8854E433-0301-EA4A-924C-917EC82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2" y="462805"/>
            <a:ext cx="648888" cy="13193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68A04-0647-B129-0D24-A2DB818A2AE7}"/>
              </a:ext>
            </a:extLst>
          </p:cNvPr>
          <p:cNvSpPr txBox="1"/>
          <p:nvPr/>
        </p:nvSpPr>
        <p:spPr>
          <a:xfrm>
            <a:off x="541538" y="656948"/>
            <a:ext cx="10342485" cy="643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Objetivo Principal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pt-BR" sz="2800" b="1" cap="all" spc="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40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 objetivo principal da Agenda 2030, é </a:t>
            </a:r>
            <a:r>
              <a:rPr lang="pt-BR" sz="4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não deixar ninguém para trás </a:t>
            </a:r>
            <a:r>
              <a:rPr lang="pt-BR" sz="40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em termos de desenvolvimento, alcançando todas as pessoas, independentemente de gênero, raça, cor, etnia, nacionalidade, religião ou qualquer outra condição. </a:t>
            </a:r>
          </a:p>
          <a:p>
            <a:endParaRPr lang="pt-BR" sz="2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pPr algn="just"/>
            <a:endParaRPr lang="pt-BR" sz="2000" b="0" i="0" u="sng" dirty="0">
              <a:solidFill>
                <a:schemeClr val="accent1"/>
              </a:solidFill>
              <a:effectLst/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19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UNITPB-486-54016</_dlc_DocId>
    <_dlc_DocIdUrl xmlns="059678d3-0933-4798-85ce-4e8030ba05bc">
      <Url>https://intranet.undp.org/unit/pb/communicate/_layouts/15/DocIdRedir.aspx?ID=UNITPB-486-54016</Url>
      <Description>UNITPB-486-54016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7991EE-06BA-40B5-92E0-9C2D6B19385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B89FE45-A877-4FD4-9986-6DC25D6500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A9A019-D786-4D6B-8ABA-DAF28757CBF5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</ds:schemaRefs>
</ds:datastoreItem>
</file>

<file path=customXml/itemProps4.xml><?xml version="1.0" encoding="utf-8"?>
<ds:datastoreItem xmlns:ds="http://schemas.openxmlformats.org/officeDocument/2006/customXml" ds:itemID="{8E451D60-531C-4B1E-A7F2-5A2DC2175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1618</Words>
  <Application>Microsoft Office PowerPoint</Application>
  <PresentationFormat>Widescreen</PresentationFormat>
  <Paragraphs>191</Paragraphs>
  <Slides>24</Slides>
  <Notes>0</Notes>
  <HiddenSlides>5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Gill Sans MT</vt:lpstr>
      <vt:lpstr>Raleway</vt:lpstr>
      <vt:lpstr>Roboto</vt:lpstr>
      <vt:lpstr>Wingdings</vt:lpstr>
      <vt:lpstr>Office Theme</vt:lpstr>
      <vt:lpstr>Custom Design</vt:lpstr>
      <vt:lpstr>Territorialização e Integração da Agenda 2030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Atenção!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Aline Bacelar</cp:lastModifiedBy>
  <cp:revision>62</cp:revision>
  <dcterms:created xsi:type="dcterms:W3CDTF">2020-05-07T16:23:44Z</dcterms:created>
  <dcterms:modified xsi:type="dcterms:W3CDTF">2025-04-14T15:11:25Z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58d7dacc-2053-438f-ad84-d34f0a7eb5f4</vt:lpwstr>
  </property>
  <property fmtid="{D5CDD505-2E9C-101B-9397-08002B2CF9AE}" pid="3" name="ContentTypeId">
    <vt:lpwstr>0x010100B4981E8A26D6C246AE44E9FDAFE54C35</vt:lpwstr>
  </property>
</Properties>
</file>