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72" r:id="rId1"/>
  </p:sldMasterIdLst>
  <p:notesMasterIdLst>
    <p:notesMasterId r:id="rId14"/>
  </p:notesMasterIdLst>
  <p:sldIdLst>
    <p:sldId id="262" r:id="rId2"/>
    <p:sldId id="277" r:id="rId3"/>
    <p:sldId id="278" r:id="rId4"/>
    <p:sldId id="279" r:id="rId5"/>
    <p:sldId id="281" r:id="rId6"/>
    <p:sldId id="280" r:id="rId7"/>
    <p:sldId id="282" r:id="rId8"/>
    <p:sldId id="283" r:id="rId9"/>
    <p:sldId id="284" r:id="rId10"/>
    <p:sldId id="285" r:id="rId11"/>
    <p:sldId id="286" r:id="rId12"/>
    <p:sldId id="287" r:id="rId1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F30D"/>
    <a:srgbClr val="000099"/>
    <a:srgbClr val="CCECFF"/>
    <a:srgbClr val="BF002E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54" autoAdjust="0"/>
  </p:normalViewPr>
  <p:slideViewPr>
    <p:cSldViewPr>
      <p:cViewPr>
        <p:scale>
          <a:sx n="100" d="100"/>
          <a:sy n="100" d="100"/>
        </p:scale>
        <p:origin x="1950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735" cy="46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30" rIns="92257" bIns="46130" numCol="1" anchor="t" anchorCtr="0" compatLnSpc="1">
            <a:prstTxWarp prst="textNoShape">
              <a:avLst/>
            </a:prstTxWarp>
          </a:bodyPr>
          <a:lstStyle>
            <a:lvl1pPr defTabSz="922287">
              <a:defRPr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083" y="0"/>
            <a:ext cx="3037735" cy="46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30" rIns="92257" bIns="46130" numCol="1" anchor="t" anchorCtr="0" compatLnSpc="1">
            <a:prstTxWarp prst="textNoShape">
              <a:avLst/>
            </a:prstTxWarp>
          </a:bodyPr>
          <a:lstStyle>
            <a:lvl1pPr algn="r" defTabSz="922287">
              <a:defRPr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0407" y="4416742"/>
            <a:ext cx="5609588" cy="4182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30" rIns="92257" bIns="461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313"/>
            <a:ext cx="3037735" cy="46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30" rIns="92257" bIns="46130" numCol="1" anchor="b" anchorCtr="0" compatLnSpc="1">
            <a:prstTxWarp prst="textNoShape">
              <a:avLst/>
            </a:prstTxWarp>
          </a:bodyPr>
          <a:lstStyle>
            <a:lvl1pPr defTabSz="922287">
              <a:defRPr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083" y="8830313"/>
            <a:ext cx="3037735" cy="464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30" rIns="92257" bIns="46130" numCol="1" anchor="b" anchorCtr="0" compatLnSpc="1">
            <a:prstTxWarp prst="textNoShape">
              <a:avLst/>
            </a:prstTxWarp>
          </a:bodyPr>
          <a:lstStyle>
            <a:lvl1pPr algn="r" defTabSz="922287">
              <a:defRPr b="0"/>
            </a:lvl1pPr>
          </a:lstStyle>
          <a:p>
            <a:pPr>
              <a:defRPr/>
            </a:pPr>
            <a:fld id="{B9E736D4-525F-415B-B896-9CDCCC9A15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019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87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78B35-CF74-C197-FF6E-6D0FE6E39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F79FE-7A02-B360-267D-4D7FA7221C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420D8D-0DB7-4558-AAA5-7610F18F70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721AF-AF91-B749-40F3-1A2BE8251C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89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6FAE-194C-3768-1E69-24A521BC2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C85BDD-77FF-7DA5-78CB-702874403E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BC079A-F826-1810-0679-EA19FAFF9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703E7-3622-5B60-9EB1-85392173EF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57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9A0F2-BA39-B43B-B111-E52B98C5C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F3A499-4DDD-A719-CB0C-D40DB855D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7DA38A-4645-89EA-3795-7920711FE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22F4C-BB21-6B12-F8C0-894543D596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24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2A7EE-BD6B-BB69-39D5-07823C4B9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4B6494-CE2B-B9D3-1E7C-AB7337AED3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D2BB8-C9CF-5C89-9D8F-85F8A70F4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64F4A-AFE1-1D25-8B0C-10F02F24E0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275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729BC-A4A5-E092-D81D-B062153AC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5E1028-DDDB-4EF4-793A-523DFB5C3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7A9CE-F6E2-B9C0-43E6-A5A0FD18F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ED6F7-EF68-766E-1B9B-00E126A61D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57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04C0F-67FE-256E-985D-F85E04F87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57353E-8D87-F789-FC7F-00B22D504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43350-8FA5-8995-10C6-10216C853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DC8B9-9A5C-43F6-914E-92CDB6D3A2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09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4222A-996B-4773-8B92-392C3D585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8767E9-C77A-C46E-07E5-0B1C0D616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C42816-4076-B87A-4356-87429753B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19620-0743-CADC-4DE9-072476174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40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67453-82E0-BC8F-CC5F-275F79F52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7C67B-C1FF-5912-2133-BEA5EDCDE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D412E0-CBE9-C967-B3D6-13B9CD27F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95468-08C9-7D41-78CF-5E9736177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386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339B9-990F-BF70-CEF0-4639F2FD8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60C5F9-0AC9-FAD0-E138-DEE677B2C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14C5DD-14EF-9F13-BE07-05121B1EC5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E3115-7BC9-BAA8-BCFF-0E6FF31406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15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2E7B2-9027-98E8-4210-557ED539F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425E3-510D-82B7-8DA2-CF82A537C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A02D7D-C95E-41D3-571F-9030CCB96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D0B4C-9611-9B84-1942-D3FC025151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88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B3F9A-1FF3-A98E-CEE3-40B1426C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947FC-C4AD-2585-A341-24D9607A1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EED2D-9E32-988F-9AE9-E33E58F969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9D49F-423D-9C1A-899A-2DBCB1FB31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736D4-525F-415B-B896-9CDCCC9A153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1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b="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 userDrawn="1"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gradFill rotWithShape="1">
                <a:gsLst>
                  <a:gs pos="0">
                    <a:srgbClr val="0000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gradFill rotWithShape="1">
                <a:gsLst>
                  <a:gs pos="0">
                    <a:srgbClr val="000099"/>
                  </a:gs>
                  <a:gs pos="100000">
                    <a:srgbClr val="000099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gradFill rotWithShape="1">
                <a:gsLst>
                  <a:gs pos="0">
                    <a:srgbClr val="000099"/>
                  </a:gs>
                  <a:gs pos="100000">
                    <a:srgbClr val="000099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gradFill rotWithShape="1">
                <a:gsLst>
                  <a:gs pos="0">
                    <a:srgbClr val="0000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gradFill rotWithShape="1">
                <a:gsLst>
                  <a:gs pos="0">
                    <a:srgbClr val="000099">
                      <a:alpha val="3100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gradFill rotWithShape="1">
                <a:gsLst>
                  <a:gs pos="0">
                    <a:srgbClr val="000099"/>
                  </a:gs>
                  <a:gs pos="100000">
                    <a:srgbClr val="000099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rgbClr val="0000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gradFill rotWithShape="1">
                <a:gsLst>
                  <a:gs pos="0">
                    <a:srgbClr val="000099">
                      <a:alpha val="48000"/>
                    </a:srgbClr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gradFill rotWithShape="1">
                <a:gsLst>
                  <a:gs pos="0">
                    <a:srgbClr val="000099"/>
                  </a:gs>
                  <a:gs pos="100000">
                    <a:srgbClr val="000099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gradFill rotWithShape="1">
                <a:gsLst>
                  <a:gs pos="0">
                    <a:srgbClr val="000099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b="0">
                  <a:latin typeface="Times New Roman" pitchFamily="18" charset="0"/>
                </a:endParaRPr>
              </a:p>
            </p:txBody>
          </p:sp>
        </p:grpSp>
      </p:grpSp>
      <p:sp>
        <p:nvSpPr>
          <p:cNvPr id="45072" name="Rectangle 16"/>
          <p:cNvSpPr>
            <a:spLocks noGrp="1" noChangeArrowheads="1"/>
          </p:cNvSpPr>
          <p:nvPr>
            <p:ph type="ctrTitle"/>
          </p:nvPr>
        </p:nvSpPr>
        <p:spPr bwMode="auto">
          <a:xfrm>
            <a:off x="2819400" y="1676400"/>
            <a:ext cx="6324600" cy="2514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66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45073" name="Rectangle 17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267200"/>
            <a:ext cx="74676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6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INTERNATIONAL, INC.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 anchor="t"/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fld id="{273C66BA-3A4A-4612-B702-57AD7C3972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 userDrawn="1"/>
        </p:nvSpPr>
        <p:spPr bwMode="auto">
          <a:xfrm>
            <a:off x="3" y="3"/>
            <a:ext cx="184731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 userDrawn="1"/>
        </p:nvSpPr>
        <p:spPr bwMode="auto">
          <a:xfrm>
            <a:off x="0" y="638178"/>
            <a:ext cx="22794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>
                <a:latin typeface="Arial" pitchFamily="34" charset="0"/>
                <a:ea typeface="Times New Roman" pitchFamily="18" charset="0"/>
              </a:rPr>
              <a:t> </a:t>
            </a:r>
            <a:endParaRPr lang="en-US">
              <a:latin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 userDrawn="1"/>
        </p:nvSpPr>
        <p:spPr bwMode="auto">
          <a:xfrm>
            <a:off x="0" y="1285878"/>
            <a:ext cx="22794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>
                <a:latin typeface="Arial" pitchFamily="34" charset="0"/>
                <a:ea typeface="Times New Roman" pitchFamily="18" charset="0"/>
              </a:rPr>
              <a:t> </a:t>
            </a:r>
            <a:endParaRPr lang="en-US">
              <a:latin typeface="Arial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1924053"/>
            <a:ext cx="22794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>
                <a:latin typeface="Arial" pitchFamily="34" charset="0"/>
                <a:ea typeface="Times New Roman" pitchFamily="18" charset="0"/>
              </a:rPr>
              <a:t> </a:t>
            </a:r>
            <a:endParaRPr lang="en-US">
              <a:latin typeface="Arial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2562228"/>
            <a:ext cx="26000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en-US">
                <a:latin typeface="Arial" pitchFamily="34" charset="0"/>
                <a:ea typeface="Times New Roman" pitchFamily="18" charset="0"/>
              </a:rPr>
              <a:t> </a:t>
            </a:r>
            <a:r>
              <a:rPr lang="en-US" sz="900">
                <a:latin typeface="Arial" pitchFamily="34" charset="0"/>
              </a:rPr>
              <a:t> 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94563-E14A-4307-AEA7-C86125CAF6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DFD10-4FE4-4A89-9AD5-EEECE1917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2CF29-69BF-4ECD-B594-D5CBE229D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BD616-D9E6-435B-8411-072A60C9C0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A00A74-4569-423D-B2AF-8C28B0A9D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A5433-E3AB-4E10-BBF6-7F6BB9CEDD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8D7E52-9E41-4009-BC4A-F30D3AE76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7F241-2F46-4685-B435-C7E782C24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5927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592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EEFA1-893C-4892-BF7A-3C19E80BAA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b="0">
                <a:latin typeface="Arial Black" pitchFamily="34" charset="0"/>
              </a:defRPr>
            </a:lvl1pPr>
          </a:lstStyle>
          <a:p>
            <a:pPr>
              <a:defRPr/>
            </a:pPr>
            <a:fld id="{623FBF70-8BBC-4170-A010-EE46F1B4C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0" y="0"/>
            <a:ext cx="9144000" cy="685800"/>
            <a:chOff x="0" y="0"/>
            <a:chExt cx="5760" cy="344"/>
          </a:xfrm>
        </p:grpSpPr>
        <p:sp>
          <p:nvSpPr>
            <p:cNvPr id="44036" name="Rectangle 4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44037" name="Rectangle 5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44038" name="Rectangle 6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b="0">
                <a:solidFill>
                  <a:schemeClr val="hlink"/>
                </a:solidFill>
              </a:endParaRPr>
            </a:p>
          </p:txBody>
        </p:sp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b="0">
                <a:solidFill>
                  <a:schemeClr val="hlink"/>
                </a:solidFill>
              </a:endParaRPr>
            </a:p>
          </p:txBody>
        </p:sp>
        <p:sp>
          <p:nvSpPr>
            <p:cNvPr id="44040" name="Rectangle 8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b="0">
                <a:solidFill>
                  <a:schemeClr val="accent2"/>
                </a:solidFill>
              </a:endParaRPr>
            </a:p>
          </p:txBody>
        </p:sp>
        <p:sp>
          <p:nvSpPr>
            <p:cNvPr id="44041" name="Rectangle 9"/>
            <p:cNvSpPr>
              <a:spLocks noChangeArrowheads="1"/>
            </p:cNvSpPr>
            <p:nvPr/>
          </p:nvSpPr>
          <p:spPr bwMode="auto">
            <a:xfrm>
              <a:off x="173" y="173"/>
              <a:ext cx="86" cy="88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b="0">
                <a:solidFill>
                  <a:schemeClr val="hlink"/>
                </a:solidFill>
              </a:endParaRPr>
            </a:p>
          </p:txBody>
        </p:sp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44043" name="Rectangle 11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b="0">
                <a:solidFill>
                  <a:schemeClr val="accent2"/>
                </a:solidFill>
              </a:endParaRPr>
            </a:p>
          </p:txBody>
        </p:sp>
        <p:sp>
          <p:nvSpPr>
            <p:cNvPr id="44044" name="Rectangle 12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gradFill rotWithShape="1">
              <a:gsLst>
                <a:gs pos="0">
                  <a:srgbClr val="000099"/>
                </a:gs>
                <a:gs pos="100000">
                  <a:srgbClr val="FFFFFF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800" b="0">
                <a:solidFill>
                  <a:schemeClr val="accent2"/>
                </a:solidFill>
              </a:endParaRPr>
            </a:p>
          </p:txBody>
        </p:sp>
      </p:grpSp>
      <p:sp>
        <p:nvSpPr>
          <p:cNvPr id="1028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048" name="Text Box 16"/>
          <p:cNvSpPr txBox="1">
            <a:spLocks noChangeArrowheads="1"/>
          </p:cNvSpPr>
          <p:nvPr userDrawn="1"/>
        </p:nvSpPr>
        <p:spPr bwMode="auto">
          <a:xfrm>
            <a:off x="1143000" y="1630366"/>
            <a:ext cx="708660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r">
              <a:spcBef>
                <a:spcPct val="50000"/>
              </a:spcBef>
              <a:defRPr/>
            </a:pPr>
            <a:endParaRPr lang="en-US" b="0">
              <a:latin typeface="Arial Black" pitchFamily="34" charset="0"/>
            </a:endParaRPr>
          </a:p>
        </p:txBody>
      </p:sp>
      <p:sp>
        <p:nvSpPr>
          <p:cNvPr id="44050" name="Text Box 18"/>
          <p:cNvSpPr txBox="1">
            <a:spLocks noChangeArrowheads="1"/>
          </p:cNvSpPr>
          <p:nvPr userDrawn="1"/>
        </p:nvSpPr>
        <p:spPr bwMode="auto">
          <a:xfrm>
            <a:off x="7239000" y="122242"/>
            <a:ext cx="16002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CC0000"/>
                </a:solidFill>
                <a:latin typeface="Photina Casual Black" pitchFamily="18" charset="0"/>
              </a:rPr>
              <a:t>HAYNES </a:t>
            </a:r>
          </a:p>
          <a:p>
            <a:pPr algn="ctr">
              <a:defRPr/>
            </a:pPr>
            <a:r>
              <a:rPr lang="en-US">
                <a:solidFill>
                  <a:srgbClr val="CC0000"/>
                </a:solidFill>
                <a:latin typeface="Photina Casual Black" pitchFamily="18" charset="0"/>
              </a:rPr>
              <a:t>International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Photina Casual Black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0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81473" y="6242447"/>
            <a:ext cx="3381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>
                <a:solidFill>
                  <a:schemeClr val="bg2">
                    <a:lumMod val="40000"/>
                    <a:lumOff val="60000"/>
                  </a:schemeClr>
                </a:solidFill>
              </a:rPr>
              <a:t>Rex&amp;GG 2026, Hamilton, Ontario</a:t>
            </a:r>
            <a:endParaRPr lang="en-US" sz="1600" i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7C0B14-DB41-F0FA-9E33-CF8A895E7089}"/>
              </a:ext>
            </a:extLst>
          </p:cNvPr>
          <p:cNvSpPr txBox="1"/>
          <p:nvPr/>
        </p:nvSpPr>
        <p:spPr>
          <a:xfrm>
            <a:off x="8874374" y="6581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8486B7-7CCF-D626-1869-0C50F7ADEC44}"/>
              </a:ext>
            </a:extLst>
          </p:cNvPr>
          <p:cNvSpPr txBox="1"/>
          <p:nvPr/>
        </p:nvSpPr>
        <p:spPr>
          <a:xfrm>
            <a:off x="664520" y="1752600"/>
            <a:ext cx="78149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Abnormal grain growth in polycrystalline Ni-base superalloys –</a:t>
            </a:r>
          </a:p>
          <a:p>
            <a:pPr algn="ctr"/>
            <a:r>
              <a:rPr lang="en-US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an industry perspective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67933E-744B-86D8-2558-5DE132C7CAA6}"/>
              </a:ext>
            </a:extLst>
          </p:cNvPr>
          <p:cNvSpPr txBox="1"/>
          <p:nvPr/>
        </p:nvSpPr>
        <p:spPr>
          <a:xfrm>
            <a:off x="1551525" y="3259723"/>
            <a:ext cx="60409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M. G. Fahrmann, D.A. Metzler, T. R. Mann, and A. H. Hernandez</a:t>
            </a:r>
          </a:p>
          <a:p>
            <a:endParaRPr lang="en-US" sz="1600" b="0" dirty="0"/>
          </a:p>
          <a:p>
            <a:pPr algn="ctr"/>
            <a:r>
              <a:rPr lang="en-US" sz="1600" b="0" dirty="0"/>
              <a:t>Haynes International, Inc.</a:t>
            </a:r>
          </a:p>
          <a:p>
            <a:pPr algn="ctr"/>
            <a:r>
              <a:rPr lang="en-US" sz="1600" b="0" dirty="0"/>
              <a:t>Research &amp; Technology Dept.</a:t>
            </a:r>
          </a:p>
          <a:p>
            <a:pPr algn="ctr"/>
            <a:r>
              <a:rPr lang="en-US" sz="1600" b="0" dirty="0"/>
              <a:t>Kokomo, IN, USA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1C232-C7BB-8A73-4E59-41FFEB75B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AA1D9825-A6A6-B6A8-4E5A-C1AAAEAA802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D3E0E5-687A-55E5-CB2A-77BA9F94B23A}"/>
              </a:ext>
            </a:extLst>
          </p:cNvPr>
          <p:cNvSpPr txBox="1"/>
          <p:nvPr/>
        </p:nvSpPr>
        <p:spPr>
          <a:xfrm>
            <a:off x="382390" y="956370"/>
            <a:ext cx="8379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Processing of polycrystalline Ni-base superalloys, cast &amp; wrought and P/M,</a:t>
            </a:r>
          </a:p>
          <a:p>
            <a:pPr algn="ctr"/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industry essentially encounters three types of AGG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3F8F9B-9C6A-5C44-95A0-0149F7C02362}"/>
              </a:ext>
            </a:extLst>
          </p:cNvPr>
          <p:cNvSpPr txBox="1"/>
          <p:nvPr/>
        </p:nvSpPr>
        <p:spPr>
          <a:xfrm>
            <a:off x="8808466" y="6581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007D1-19B8-332C-8CFD-F3C22B6D443E}"/>
              </a:ext>
            </a:extLst>
          </p:cNvPr>
          <p:cNvSpPr txBox="1"/>
          <p:nvPr/>
        </p:nvSpPr>
        <p:spPr>
          <a:xfrm>
            <a:off x="152400" y="2362200"/>
            <a:ext cx="301717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Annealing of lightly worked</a:t>
            </a:r>
          </a:p>
          <a:p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  <a:latin typeface="Symbol" panose="05050102010706020507" pitchFamily="18" charset="2"/>
              </a:rPr>
              <a:t>e</a:t>
            </a:r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~ 5-10 %) areas of </a:t>
            </a:r>
          </a:p>
          <a:p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certain components</a:t>
            </a:r>
          </a:p>
          <a:p>
            <a:endParaRPr lang="en-US" sz="1600" b="0" dirty="0"/>
          </a:p>
          <a:p>
            <a:r>
              <a:rPr lang="en-US" sz="1600" b="0" dirty="0"/>
              <a:t>Example:</a:t>
            </a:r>
          </a:p>
          <a:p>
            <a:r>
              <a:rPr lang="en-US" sz="1600" b="0" dirty="0"/>
              <a:t>formed sheet metal combustor </a:t>
            </a:r>
          </a:p>
          <a:p>
            <a:r>
              <a:rPr lang="en-US" sz="1600" b="0" dirty="0"/>
              <a:t>cans in gas turbines - typically</a:t>
            </a:r>
          </a:p>
          <a:p>
            <a:r>
              <a:rPr lang="en-US" sz="1600" b="0" dirty="0"/>
              <a:t>single-phase solid-solution</a:t>
            </a:r>
          </a:p>
          <a:p>
            <a:r>
              <a:rPr lang="en-US" sz="1600" b="0" dirty="0"/>
              <a:t>alloys like X, 617, 230… </a:t>
            </a:r>
          </a:p>
          <a:p>
            <a:endParaRPr lang="en-US" sz="1600" b="0" dirty="0"/>
          </a:p>
          <a:p>
            <a:endParaRPr lang="en-US" sz="16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E14538-4656-29E8-E775-237475B1FF48}"/>
              </a:ext>
            </a:extLst>
          </p:cNvPr>
          <p:cNvSpPr txBox="1"/>
          <p:nvPr/>
        </p:nvSpPr>
        <p:spPr>
          <a:xfrm>
            <a:off x="3409662" y="2362200"/>
            <a:ext cx="238238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Super-solvus annealing</a:t>
            </a:r>
          </a:p>
          <a:p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of TMP components</a:t>
            </a:r>
          </a:p>
          <a:p>
            <a:endParaRPr lang="en-US" sz="1600" b="0" dirty="0"/>
          </a:p>
          <a:p>
            <a:endParaRPr lang="en-US" sz="1600" b="0" dirty="0"/>
          </a:p>
          <a:p>
            <a:r>
              <a:rPr lang="en-US" sz="1600" b="0" dirty="0"/>
              <a:t>Example:</a:t>
            </a:r>
          </a:p>
          <a:p>
            <a:r>
              <a:rPr lang="en-US" sz="1600" b="0" dirty="0"/>
              <a:t>forged P/M RR 1000</a:t>
            </a:r>
          </a:p>
          <a:p>
            <a:r>
              <a:rPr lang="en-US" sz="1600" b="0" dirty="0"/>
              <a:t>gas turbine disks – </a:t>
            </a:r>
          </a:p>
          <a:p>
            <a:r>
              <a:rPr lang="en-US" sz="1600" b="0" dirty="0"/>
              <a:t>annealed slightly above </a:t>
            </a:r>
          </a:p>
          <a:p>
            <a:r>
              <a:rPr lang="en-US" sz="1600" b="0" dirty="0"/>
              <a:t>gamma-prime solvus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8B1CF6-3C93-F314-05C2-DB97FC81A09C}"/>
              </a:ext>
            </a:extLst>
          </p:cNvPr>
          <p:cNvSpPr txBox="1"/>
          <p:nvPr/>
        </p:nvSpPr>
        <p:spPr>
          <a:xfrm>
            <a:off x="6730695" y="2362200"/>
            <a:ext cx="2193229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1" dirty="0">
                <a:solidFill>
                  <a:srgbClr val="FF0000"/>
                </a:solidFill>
              </a:rPr>
              <a:t>Sub-solvus annealing</a:t>
            </a:r>
          </a:p>
          <a:p>
            <a:r>
              <a:rPr lang="en-US" sz="1600" b="0" i="1" dirty="0">
                <a:solidFill>
                  <a:srgbClr val="FF0000"/>
                </a:solidFill>
              </a:rPr>
              <a:t>of TMP components</a:t>
            </a:r>
          </a:p>
          <a:p>
            <a:endParaRPr lang="en-US" sz="1600" b="0" dirty="0"/>
          </a:p>
          <a:p>
            <a:endParaRPr lang="en-US" sz="1600" b="0" dirty="0"/>
          </a:p>
          <a:p>
            <a:r>
              <a:rPr lang="en-US" sz="1600" b="0" dirty="0"/>
              <a:t>Examples:</a:t>
            </a:r>
          </a:p>
          <a:p>
            <a:r>
              <a:rPr lang="en-US" sz="1600" b="0" dirty="0"/>
              <a:t>“</a:t>
            </a:r>
            <a:r>
              <a:rPr lang="en-US" sz="1600" b="0" dirty="0" err="1"/>
              <a:t>Gatorized</a:t>
            </a:r>
            <a:r>
              <a:rPr lang="en-US" sz="1600" b="0" dirty="0"/>
              <a:t>” MERL76 -</a:t>
            </a:r>
          </a:p>
          <a:p>
            <a:r>
              <a:rPr lang="en-US" sz="1600" b="0" dirty="0"/>
              <a:t>primary gamma-prime</a:t>
            </a:r>
          </a:p>
          <a:p>
            <a:endParaRPr lang="en-US" sz="1600" b="0" dirty="0"/>
          </a:p>
          <a:p>
            <a:r>
              <a:rPr lang="en-US" sz="1600" b="0" dirty="0"/>
              <a:t>“</a:t>
            </a:r>
            <a:r>
              <a:rPr lang="en-US" sz="1600" b="0" dirty="0" err="1"/>
              <a:t>Minigrain</a:t>
            </a:r>
            <a:r>
              <a:rPr lang="en-US" sz="1600" b="0" dirty="0"/>
              <a:t>” 718 -</a:t>
            </a:r>
          </a:p>
          <a:p>
            <a:r>
              <a:rPr lang="en-US" sz="1600" b="0" dirty="0"/>
              <a:t>delta</a:t>
            </a:r>
          </a:p>
          <a:p>
            <a:endParaRPr lang="en-US" sz="1600" b="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0F22F4-D891-5450-3ECB-7E17896F2D44}"/>
              </a:ext>
            </a:extLst>
          </p:cNvPr>
          <p:cNvCxnSpPr>
            <a:stCxn id="2" idx="2"/>
            <a:endCxn id="4" idx="0"/>
          </p:cNvCxnSpPr>
          <p:nvPr/>
        </p:nvCxnSpPr>
        <p:spPr bwMode="auto">
          <a:xfrm flipH="1">
            <a:off x="1660987" y="1602701"/>
            <a:ext cx="2911012" cy="759499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944AD91-F2ED-46A7-B408-2FE5361CF87F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 bwMode="auto">
          <a:xfrm>
            <a:off x="4571999" y="1602701"/>
            <a:ext cx="28855" cy="759499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D13CDB-7B2C-280C-910E-BBFCFFAA0307}"/>
              </a:ext>
            </a:extLst>
          </p:cNvPr>
          <p:cNvCxnSpPr>
            <a:cxnSpLocks/>
            <a:stCxn id="2" idx="2"/>
            <a:endCxn id="7" idx="0"/>
          </p:cNvCxnSpPr>
          <p:nvPr/>
        </p:nvCxnSpPr>
        <p:spPr bwMode="auto">
          <a:xfrm>
            <a:off x="4571999" y="1602701"/>
            <a:ext cx="3255311" cy="759499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866445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47CA0-F9F5-8363-7E4A-2E9D0C3DA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3FE717AB-3776-7766-67FD-DAFAB561A5D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43C6F7-6653-0896-2FCC-3838FC05D1FE}"/>
              </a:ext>
            </a:extLst>
          </p:cNvPr>
          <p:cNvSpPr txBox="1"/>
          <p:nvPr/>
        </p:nvSpPr>
        <p:spPr>
          <a:xfrm>
            <a:off x="1406197" y="1066800"/>
            <a:ext cx="633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Examples of AGG encountered in various Haynes alloys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3A29CB-9F62-AA3D-204E-F2E5CB4C39D9}"/>
              </a:ext>
            </a:extLst>
          </p:cNvPr>
          <p:cNvSpPr txBox="1"/>
          <p:nvPr/>
        </p:nvSpPr>
        <p:spPr>
          <a:xfrm>
            <a:off x="8808466" y="6581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3FAC94-30C7-ED8F-3100-B9A3CC4479A9}"/>
              </a:ext>
            </a:extLst>
          </p:cNvPr>
          <p:cNvSpPr txBox="1"/>
          <p:nvPr/>
        </p:nvSpPr>
        <p:spPr>
          <a:xfrm>
            <a:off x="502456" y="2161719"/>
            <a:ext cx="37951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HAYNES 244 alloy hot-rolled bar</a:t>
            </a:r>
          </a:p>
          <a:p>
            <a:r>
              <a:rPr lang="en-US" sz="1600" b="0" dirty="0"/>
              <a:t>GB-pinning precipitates=mu phase</a:t>
            </a:r>
          </a:p>
          <a:p>
            <a:r>
              <a:rPr lang="en-US" sz="1600" b="0" dirty="0"/>
              <a:t>matrix grain size ASTM ~ 10</a:t>
            </a:r>
          </a:p>
          <a:p>
            <a:endParaRPr lang="en-US" sz="1600" b="0" dirty="0"/>
          </a:p>
          <a:p>
            <a:endParaRPr lang="en-US" sz="16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877E0B-31F2-E10F-5DC7-B60D8A5D4173}"/>
              </a:ext>
            </a:extLst>
          </p:cNvPr>
          <p:cNvSpPr txBox="1"/>
          <p:nvPr/>
        </p:nvSpPr>
        <p:spPr>
          <a:xfrm>
            <a:off x="5125153" y="2159261"/>
            <a:ext cx="35525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HAYNES 233 alloy hot-rolled plate</a:t>
            </a:r>
          </a:p>
          <a:p>
            <a:r>
              <a:rPr lang="en-US" sz="1600" b="0" dirty="0"/>
              <a:t>GB-pinning ppts=secondary carbides</a:t>
            </a:r>
          </a:p>
          <a:p>
            <a:r>
              <a:rPr lang="en-US" sz="1600" b="0" dirty="0"/>
              <a:t>matrix grain size ASTM ~10</a:t>
            </a:r>
          </a:p>
          <a:p>
            <a:endParaRPr lang="en-US" sz="1600" b="0" dirty="0"/>
          </a:p>
          <a:p>
            <a:endParaRPr lang="en-US" sz="1600" b="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5E5F2E-A1FC-A827-C7D5-8A7312B2BB88}"/>
              </a:ext>
            </a:extLst>
          </p:cNvPr>
          <p:cNvCxnSpPr>
            <a:cxnSpLocks/>
            <a:stCxn id="2" idx="2"/>
            <a:endCxn id="4" idx="0"/>
          </p:cNvCxnSpPr>
          <p:nvPr/>
        </p:nvCxnSpPr>
        <p:spPr bwMode="auto">
          <a:xfrm flipH="1">
            <a:off x="2400026" y="1436132"/>
            <a:ext cx="2171974" cy="725587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0DFFB86-3307-ACF9-1EBD-89241DF0C359}"/>
              </a:ext>
            </a:extLst>
          </p:cNvPr>
          <p:cNvCxnSpPr>
            <a:cxnSpLocks/>
            <a:stCxn id="2" idx="2"/>
            <a:endCxn id="6" idx="0"/>
          </p:cNvCxnSpPr>
          <p:nvPr/>
        </p:nvCxnSpPr>
        <p:spPr bwMode="auto">
          <a:xfrm>
            <a:off x="4572000" y="1436132"/>
            <a:ext cx="2329441" cy="723129"/>
          </a:xfrm>
          <a:prstGeom prst="straightConnector1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D8B388DA-D70B-7179-3BE9-B4C4664473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30538"/>
            <a:ext cx="3909578" cy="2930525"/>
          </a:xfrm>
          <a:prstGeom prst="rect">
            <a:avLst/>
          </a:prstGeom>
        </p:spPr>
      </p:pic>
      <p:pic>
        <p:nvPicPr>
          <p:cNvPr id="32" name="Picture 31" descr="A grey and white image of a grey surface&#10;&#10;AI-generated content may be incorrect.">
            <a:extLst>
              <a:ext uri="{FF2B5EF4-FFF2-40B4-BE49-F238E27FC236}">
                <a16:creationId xmlns:a16="http://schemas.microsoft.com/office/drawing/2014/main" id="{8881A393-F612-297E-06EC-24B17BFB9C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824" y="3030539"/>
            <a:ext cx="3906650" cy="2930524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6BBBC94-14E9-19CD-F4D5-1E5BB799EFDF}"/>
              </a:ext>
            </a:extLst>
          </p:cNvPr>
          <p:cNvSpPr txBox="1"/>
          <p:nvPr/>
        </p:nvSpPr>
        <p:spPr>
          <a:xfrm>
            <a:off x="641275" y="6114045"/>
            <a:ext cx="7933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Common footprint</a:t>
            </a:r>
            <a:r>
              <a:rPr lang="en-US" sz="1600" b="0" dirty="0"/>
              <a:t>: abnormally large (~10x matrix grain size), heavily twinned grains</a:t>
            </a:r>
          </a:p>
          <a:p>
            <a:r>
              <a:rPr lang="en-US" sz="1600" b="0" dirty="0"/>
              <a:t>                                 with precipitates delineating the original matrix GBs</a:t>
            </a:r>
          </a:p>
        </p:txBody>
      </p:sp>
    </p:spTree>
    <p:extLst>
      <p:ext uri="{BB962C8B-B14F-4D97-AF65-F5344CB8AC3E}">
        <p14:creationId xmlns:p14="http://schemas.microsoft.com/office/powerpoint/2010/main" val="4104442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EBB33-1101-0361-0B56-35BB0D25A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30734D5-3549-ADF3-6448-8EEBAC09AF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55AD89-1357-289E-5912-183F6ECE4E1B}"/>
              </a:ext>
            </a:extLst>
          </p:cNvPr>
          <p:cNvSpPr txBox="1"/>
          <p:nvPr/>
        </p:nvSpPr>
        <p:spPr>
          <a:xfrm>
            <a:off x="1457493" y="857818"/>
            <a:ext cx="6229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Another important commonality – AGG incubation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BA5411-DD01-43EC-A630-9FEA2EB97B72}"/>
              </a:ext>
            </a:extLst>
          </p:cNvPr>
          <p:cNvSpPr txBox="1"/>
          <p:nvPr/>
        </p:nvSpPr>
        <p:spPr>
          <a:xfrm>
            <a:off x="8808466" y="6581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9AFAB5-DF4F-F842-A133-6E20862DBC51}"/>
              </a:ext>
            </a:extLst>
          </p:cNvPr>
          <p:cNvSpPr txBox="1"/>
          <p:nvPr/>
        </p:nvSpPr>
        <p:spPr>
          <a:xfrm>
            <a:off x="1227106" y="5059260"/>
            <a:ext cx="6925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Incubation time</a:t>
            </a:r>
            <a:r>
              <a:rPr lang="en-US" sz="1600" b="0" dirty="0"/>
              <a:t>: - temperature-dependent =&gt; thermally activated process</a:t>
            </a:r>
          </a:p>
          <a:p>
            <a:r>
              <a:rPr lang="en-US" sz="1600" b="0" dirty="0"/>
              <a:t>                            - dependent on prior TMP</a:t>
            </a:r>
          </a:p>
        </p:txBody>
      </p:sp>
      <p:pic>
        <p:nvPicPr>
          <p:cNvPr id="5" name="Picture 4" descr="A close-up of a grey speckled surface&#10;&#10;AI-generated content may be incorrect.">
            <a:extLst>
              <a:ext uri="{FF2B5EF4-FFF2-40B4-BE49-F238E27FC236}">
                <a16:creationId xmlns:a16="http://schemas.microsoft.com/office/drawing/2014/main" id="{DD56B5CF-D322-AC0F-D90F-BAB6D976B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91" y="2152683"/>
            <a:ext cx="2811444" cy="210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4192E109-1FAC-B181-FE21-18EF4B5C5A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657" y="2152683"/>
            <a:ext cx="2810653" cy="210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B33F683A-90B3-088F-6F9D-E002CF8756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332" y="2152683"/>
            <a:ext cx="2811442" cy="210818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558B7FD-1703-9DE0-6445-E8A88ABED8DA}"/>
              </a:ext>
            </a:extLst>
          </p:cNvPr>
          <p:cNvSpPr txBox="1"/>
          <p:nvPr/>
        </p:nvSpPr>
        <p:spPr>
          <a:xfrm>
            <a:off x="1063728" y="1506352"/>
            <a:ext cx="7088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Sub-solvus annealed 233 alloy hot-rolled plate (as-rolled DRX GS ASTM 10)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92B658-0DBB-A1ED-FCC2-212D87EBEE11}"/>
              </a:ext>
            </a:extLst>
          </p:cNvPr>
          <p:cNvSpPr txBox="1"/>
          <p:nvPr/>
        </p:nvSpPr>
        <p:spPr>
          <a:xfrm>
            <a:off x="304800" y="4260870"/>
            <a:ext cx="12155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1093</a:t>
            </a:r>
            <a:r>
              <a:rPr lang="en-US" sz="1400" b="0" baseline="30000" dirty="0"/>
              <a:t>o</a:t>
            </a:r>
            <a:r>
              <a:rPr lang="en-US" sz="1400" b="0" dirty="0"/>
              <a:t>C/15 min - GS 8, no AGG         1093</a:t>
            </a:r>
            <a:r>
              <a:rPr lang="en-US" sz="1400" b="0" baseline="30000" dirty="0"/>
              <a:t>o</a:t>
            </a:r>
            <a:r>
              <a:rPr lang="en-US" sz="1400" b="0" dirty="0"/>
              <a:t>C/30 min - GS 8, no AGG            1093</a:t>
            </a:r>
            <a:r>
              <a:rPr lang="en-US" sz="1400" b="0" baseline="30000" dirty="0"/>
              <a:t>o</a:t>
            </a:r>
            <a:r>
              <a:rPr lang="en-US" sz="1400" b="0" dirty="0"/>
              <a:t>C/60 min – </a:t>
            </a:r>
            <a:r>
              <a:rPr lang="en-US" sz="1400" b="0" dirty="0">
                <a:solidFill>
                  <a:srgbClr val="FF0000"/>
                </a:solidFill>
              </a:rPr>
              <a:t>massive AGG</a:t>
            </a:r>
            <a:r>
              <a:rPr lang="en-US" sz="1400" b="0" dirty="0"/>
              <a:t>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71034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A2885-F6A6-661B-929A-A2D2AE5BA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93D4CD0-F926-D323-EAE6-07AED3F826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8B7161-2F65-6D58-3FFF-E1060A4F9FB8}"/>
              </a:ext>
            </a:extLst>
          </p:cNvPr>
          <p:cNvSpPr txBox="1"/>
          <p:nvPr/>
        </p:nvSpPr>
        <p:spPr>
          <a:xfrm>
            <a:off x="2477003" y="705095"/>
            <a:ext cx="4189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Commonality – AGG incubation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0BDD96-C4B4-809E-3B59-867476347031}"/>
              </a:ext>
            </a:extLst>
          </p:cNvPr>
          <p:cNvSpPr txBox="1"/>
          <p:nvPr/>
        </p:nvSpPr>
        <p:spPr>
          <a:xfrm>
            <a:off x="8808466" y="6581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49A3D9-DE7E-B655-581E-CBF8F1E832F0}"/>
              </a:ext>
            </a:extLst>
          </p:cNvPr>
          <p:cNvSpPr txBox="1"/>
          <p:nvPr/>
        </p:nvSpPr>
        <p:spPr>
          <a:xfrm>
            <a:off x="1760973" y="1141167"/>
            <a:ext cx="5622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Sub-solvus annealed 233 alloy 18 mm dia. cold-worked bar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460329-C50C-A668-4C82-E6B1C8D40C3E}"/>
              </a:ext>
            </a:extLst>
          </p:cNvPr>
          <p:cNvSpPr txBox="1"/>
          <p:nvPr/>
        </p:nvSpPr>
        <p:spPr>
          <a:xfrm>
            <a:off x="6157511" y="4228720"/>
            <a:ext cx="28340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/>
              <a:t>1107</a:t>
            </a:r>
            <a:r>
              <a:rPr lang="en-US" sz="1400" b="0" baseline="30000" dirty="0"/>
              <a:t>o</a:t>
            </a:r>
            <a:r>
              <a:rPr lang="en-US" sz="1400" b="0" dirty="0"/>
              <a:t>C/80 min – </a:t>
            </a:r>
            <a:r>
              <a:rPr lang="en-US" sz="1400" b="0" dirty="0">
                <a:solidFill>
                  <a:srgbClr val="FF0000"/>
                </a:solidFill>
              </a:rPr>
              <a:t>AGG spreading                                                                      </a:t>
            </a:r>
          </a:p>
        </p:txBody>
      </p:sp>
      <p:pic>
        <p:nvPicPr>
          <p:cNvPr id="9" name="Picture 8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DF4F0B51-5118-7566-4305-6CF5645C13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07" y="2053626"/>
            <a:ext cx="2865171" cy="2148878"/>
          </a:xfrm>
          <a:prstGeom prst="rect">
            <a:avLst/>
          </a:prstGeom>
        </p:spPr>
      </p:pic>
      <p:pic>
        <p:nvPicPr>
          <p:cNvPr id="10" name="Picture 9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472886F9-13C9-B734-1EA0-7FF14C3D9C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955" y="2053626"/>
            <a:ext cx="2870200" cy="2152650"/>
          </a:xfrm>
          <a:prstGeom prst="rect">
            <a:avLst/>
          </a:prstGeom>
        </p:spPr>
      </p:pic>
      <p:pic>
        <p:nvPicPr>
          <p:cNvPr id="13" name="Picture 12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B6143B38-6E75-5E76-DDCC-EF6D5F114E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209" y="2053626"/>
            <a:ext cx="2870201" cy="21526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3DA38E-C75B-1F21-5295-68A66532AA4F}"/>
              </a:ext>
            </a:extLst>
          </p:cNvPr>
          <p:cNvSpPr txBox="1"/>
          <p:nvPr/>
        </p:nvSpPr>
        <p:spPr>
          <a:xfrm>
            <a:off x="207521" y="4231065"/>
            <a:ext cx="2709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/>
              <a:t>1107</a:t>
            </a:r>
            <a:r>
              <a:rPr lang="en-US" sz="1400" b="0" baseline="30000" dirty="0"/>
              <a:t>o</a:t>
            </a:r>
            <a:r>
              <a:rPr lang="en-US" sz="1400" b="0" dirty="0"/>
              <a:t>C/15 min - GS 8, no AGG</a:t>
            </a:r>
            <a:endParaRPr lang="en-US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D21830-A0AE-B0A4-AE7D-21C1A6BDE083}"/>
              </a:ext>
            </a:extLst>
          </p:cNvPr>
          <p:cNvSpPr txBox="1"/>
          <p:nvPr/>
        </p:nvSpPr>
        <p:spPr>
          <a:xfrm>
            <a:off x="3154955" y="4228720"/>
            <a:ext cx="2834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/>
              <a:t>1107</a:t>
            </a:r>
            <a:r>
              <a:rPr lang="en-US" sz="1400" b="0" baseline="30000" dirty="0"/>
              <a:t>o</a:t>
            </a:r>
            <a:r>
              <a:rPr lang="en-US" sz="1400" b="0" dirty="0"/>
              <a:t>C/30 min – GS 8, </a:t>
            </a:r>
            <a:r>
              <a:rPr lang="en-US" sz="1400" b="0" dirty="0">
                <a:solidFill>
                  <a:srgbClr val="FF0000"/>
                </a:solidFill>
              </a:rPr>
              <a:t>commencing AGG</a:t>
            </a: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CAC5CB-2E63-F09A-CCF1-1BE6C3179448}"/>
              </a:ext>
            </a:extLst>
          </p:cNvPr>
          <p:cNvSpPr txBox="1"/>
          <p:nvPr/>
        </p:nvSpPr>
        <p:spPr>
          <a:xfrm>
            <a:off x="1497279" y="5201539"/>
            <a:ext cx="6149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Like in hot-rolled plate, incubation found to be thermally activated!</a:t>
            </a:r>
          </a:p>
        </p:txBody>
      </p:sp>
    </p:spTree>
    <p:extLst>
      <p:ext uri="{BB962C8B-B14F-4D97-AF65-F5344CB8AC3E}">
        <p14:creationId xmlns:p14="http://schemas.microsoft.com/office/powerpoint/2010/main" val="3886564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A16FD-C7BA-E0DC-2578-CCBE9664E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FCC0C683-B3B7-AC70-B5D4-5F67270CC9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693CD9-82E3-AFF2-C636-8589BD619C99}"/>
              </a:ext>
            </a:extLst>
          </p:cNvPr>
          <p:cNvSpPr txBox="1"/>
          <p:nvPr/>
        </p:nvSpPr>
        <p:spPr>
          <a:xfrm>
            <a:off x="2194584" y="729258"/>
            <a:ext cx="4826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AGG progression past the incubation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2572BA-177C-971C-DF8D-9D098B19FEE3}"/>
              </a:ext>
            </a:extLst>
          </p:cNvPr>
          <p:cNvSpPr txBox="1"/>
          <p:nvPr/>
        </p:nvSpPr>
        <p:spPr>
          <a:xfrm>
            <a:off x="8808466" y="6581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7F2C839-9F29-BFA4-222C-83C473049F42}"/>
              </a:ext>
            </a:extLst>
          </p:cNvPr>
          <p:cNvSpPr txBox="1"/>
          <p:nvPr/>
        </p:nvSpPr>
        <p:spPr>
          <a:xfrm>
            <a:off x="472958" y="5559359"/>
            <a:ext cx="8270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AGG progression</a:t>
            </a:r>
            <a:r>
              <a:rPr lang="en-US" sz="1600" b="0" dirty="0"/>
              <a:t>: - speed is temperature-dependent =&gt; thermally activated</a:t>
            </a:r>
          </a:p>
          <a:p>
            <a:r>
              <a:rPr lang="en-US" sz="1600" b="0" dirty="0"/>
              <a:t>                                - speed apparently only weakly orientation-dependent – straight front</a:t>
            </a:r>
          </a:p>
          <a:p>
            <a:r>
              <a:rPr lang="en-US" sz="1600" b="0" dirty="0"/>
              <a:t>                                - comparable speeds in sub-solvus annealed plate and bar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C2F0D0-EB9E-71CC-C103-C4EB962D7BAC}"/>
              </a:ext>
            </a:extLst>
          </p:cNvPr>
          <p:cNvSpPr txBox="1"/>
          <p:nvPr/>
        </p:nvSpPr>
        <p:spPr>
          <a:xfrm>
            <a:off x="2696326" y="1298641"/>
            <a:ext cx="3751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233 alloy hot-rolled plate – unique case</a:t>
            </a:r>
          </a:p>
        </p:txBody>
      </p:sp>
      <p:pic>
        <p:nvPicPr>
          <p:cNvPr id="4" name="Picture 3" descr="A grey speckled surface with black dots&#10;&#10;AI-generated content may be incorrect.">
            <a:extLst>
              <a:ext uri="{FF2B5EF4-FFF2-40B4-BE49-F238E27FC236}">
                <a16:creationId xmlns:a16="http://schemas.microsoft.com/office/drawing/2014/main" id="{0DE4E75D-7685-4069-37C5-3DC81455E6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10" y="1933560"/>
            <a:ext cx="3895395" cy="2596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6A2C54-ACDB-C12A-F354-7B7EB49B1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460" y="1933560"/>
            <a:ext cx="4659630" cy="33832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AD09AE-A3B8-469B-3D65-75EA170CE3FF}"/>
              </a:ext>
            </a:extLst>
          </p:cNvPr>
          <p:cNvSpPr txBox="1"/>
          <p:nvPr/>
        </p:nvSpPr>
        <p:spPr>
          <a:xfrm>
            <a:off x="339780" y="4530028"/>
            <a:ext cx="3528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0" dirty="0"/>
              <a:t>almost straight AGG fronts growing </a:t>
            </a:r>
          </a:p>
          <a:p>
            <a:pPr algn="ctr"/>
            <a:r>
              <a:rPr lang="en-US" sz="1600" b="0" dirty="0"/>
              <a:t>uniformly inward from both surfaces </a:t>
            </a:r>
          </a:p>
        </p:txBody>
      </p:sp>
    </p:spTree>
    <p:extLst>
      <p:ext uri="{BB962C8B-B14F-4D97-AF65-F5344CB8AC3E}">
        <p14:creationId xmlns:p14="http://schemas.microsoft.com/office/powerpoint/2010/main" val="266176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30969-70EC-1949-9368-E07130E4D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AF513245-3315-6E7F-5056-DAF673C261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8FCF79-466C-68BA-8B39-48D8AF6A2168}"/>
              </a:ext>
            </a:extLst>
          </p:cNvPr>
          <p:cNvSpPr txBox="1"/>
          <p:nvPr/>
        </p:nvSpPr>
        <p:spPr>
          <a:xfrm>
            <a:off x="1638302" y="618770"/>
            <a:ext cx="5917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Microstructure evolution during the incubation time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D8FD56-1303-6C52-F698-A01C373A6240}"/>
              </a:ext>
            </a:extLst>
          </p:cNvPr>
          <p:cNvSpPr txBox="1"/>
          <p:nvPr/>
        </p:nvSpPr>
        <p:spPr>
          <a:xfrm>
            <a:off x="8808466" y="6581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ACF5AA-FC4D-8CCD-C089-D9AD974189E7}"/>
              </a:ext>
            </a:extLst>
          </p:cNvPr>
          <p:cNvSpPr txBox="1"/>
          <p:nvPr/>
        </p:nvSpPr>
        <p:spPr>
          <a:xfrm>
            <a:off x="537167" y="1106311"/>
            <a:ext cx="8119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Typical 233 alloy microstructure – both product forms - before commencement of AGG </a:t>
            </a:r>
          </a:p>
        </p:txBody>
      </p:sp>
      <p:pic>
        <p:nvPicPr>
          <p:cNvPr id="5" name="Picture 4" descr="A close-up of a grey surface&#10;&#10;AI-generated content may be incorrect.">
            <a:extLst>
              <a:ext uri="{FF2B5EF4-FFF2-40B4-BE49-F238E27FC236}">
                <a16:creationId xmlns:a16="http://schemas.microsoft.com/office/drawing/2014/main" id="{238ED8D9-3886-DD64-9061-3EB42CF32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757516"/>
            <a:ext cx="5181600" cy="38862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2EF183-4DD0-4708-2E08-63CBB1B84B8B}"/>
              </a:ext>
            </a:extLst>
          </p:cNvPr>
          <p:cNvSpPr txBox="1"/>
          <p:nvPr/>
        </p:nvSpPr>
        <p:spPr>
          <a:xfrm>
            <a:off x="261094" y="5867400"/>
            <a:ext cx="8682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/>
              <a:t>Concurrence of precipitation and SRX – many GBs pinned but several broke away from ppts –</a:t>
            </a:r>
          </a:p>
          <a:p>
            <a:pPr algn="ctr"/>
            <a:r>
              <a:rPr lang="en-US" sz="1600" b="0" dirty="0"/>
              <a:t>then grain structure remains static until first abnormally large grains nucleated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E6F2A0B-B4C5-DD93-0E34-C44647139B90}"/>
              </a:ext>
            </a:extLst>
          </p:cNvPr>
          <p:cNvSpPr/>
          <p:nvPr/>
        </p:nvSpPr>
        <p:spPr bwMode="auto">
          <a:xfrm>
            <a:off x="5181600" y="2819400"/>
            <a:ext cx="990600" cy="99301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191EB71-A9D0-D6DD-8A24-F0B4867B1AA8}"/>
              </a:ext>
            </a:extLst>
          </p:cNvPr>
          <p:cNvSpPr/>
          <p:nvPr/>
        </p:nvSpPr>
        <p:spPr bwMode="auto">
          <a:xfrm>
            <a:off x="4038600" y="1757516"/>
            <a:ext cx="990600" cy="99301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901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6EA60-8058-A8B6-9C86-0741F2051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73FFA8A-9EE1-9FD3-5907-2B572861B91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6AF482-02D5-88D8-B6BE-4E497E58995B}"/>
              </a:ext>
            </a:extLst>
          </p:cNvPr>
          <p:cNvSpPr txBox="1"/>
          <p:nvPr/>
        </p:nvSpPr>
        <p:spPr>
          <a:xfrm>
            <a:off x="1512837" y="637857"/>
            <a:ext cx="6442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What controls the nucleation of abnormally large grains?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DBB308-86F8-2D34-D670-F4D3D144BF20}"/>
              </a:ext>
            </a:extLst>
          </p:cNvPr>
          <p:cNvSpPr txBox="1"/>
          <p:nvPr/>
        </p:nvSpPr>
        <p:spPr>
          <a:xfrm>
            <a:off x="8808466" y="6531617"/>
            <a:ext cx="335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23B69E-CA1B-42CD-0C62-8B30B084BD92}"/>
              </a:ext>
            </a:extLst>
          </p:cNvPr>
          <p:cNvSpPr txBox="1"/>
          <p:nvPr/>
        </p:nvSpPr>
        <p:spPr>
          <a:xfrm>
            <a:off x="1437711" y="5931452"/>
            <a:ext cx="661270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EBSD maps</a:t>
            </a:r>
            <a:r>
              <a:rPr lang="en-US" sz="1400" b="0" dirty="0"/>
              <a:t>: - significant reduction in stored energy </a:t>
            </a:r>
            <a:r>
              <a:rPr lang="en-US" sz="1400" b="0" u="sng" dirty="0"/>
              <a:t>early</a:t>
            </a:r>
            <a:r>
              <a:rPr lang="en-US" sz="1400" b="0" dirty="0"/>
              <a:t> in incubation period</a:t>
            </a:r>
          </a:p>
          <a:p>
            <a:r>
              <a:rPr lang="en-US" sz="1400" b="0" dirty="0"/>
              <a:t>                         (max GOS of ~ 14 degrees as-hot-rolled!) – then very little change</a:t>
            </a:r>
          </a:p>
          <a:p>
            <a:endParaRPr lang="en-US" sz="14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5E0DC-AC3B-26C6-D401-365B5B5EE5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19201"/>
            <a:ext cx="5963265" cy="2242596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9CC241-CF40-44E7-DAE1-7A71C9A7C299}"/>
              </a:ext>
            </a:extLst>
          </p:cNvPr>
          <p:cNvSpPr txBox="1"/>
          <p:nvPr/>
        </p:nvSpPr>
        <p:spPr>
          <a:xfrm>
            <a:off x="304800" y="1949653"/>
            <a:ext cx="1366080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1093</a:t>
            </a:r>
            <a:r>
              <a:rPr lang="en-US" sz="1400" b="0" baseline="30000" dirty="0"/>
              <a:t>o</a:t>
            </a:r>
            <a:r>
              <a:rPr lang="en-US" sz="1400" b="0" dirty="0"/>
              <a:t>C/15 min</a:t>
            </a:r>
          </a:p>
          <a:p>
            <a:r>
              <a:rPr lang="en-US" sz="1400" b="0" dirty="0"/>
              <a:t>no AGG</a:t>
            </a:r>
          </a:p>
          <a:p>
            <a:r>
              <a:rPr lang="en-US" sz="1400" b="0" dirty="0"/>
              <a:t>max GOS ~ 3</a:t>
            </a:r>
            <a:r>
              <a:rPr lang="en-US" sz="1400" b="0" baseline="30000" dirty="0"/>
              <a:t>o</a:t>
            </a:r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endParaRPr lang="en-US" sz="1400" b="0" dirty="0"/>
          </a:p>
          <a:p>
            <a:r>
              <a:rPr lang="en-US" sz="1400" b="0" dirty="0"/>
              <a:t>1093</a:t>
            </a:r>
            <a:r>
              <a:rPr lang="en-US" sz="1400" b="0" baseline="30000" dirty="0"/>
              <a:t>o</a:t>
            </a:r>
            <a:r>
              <a:rPr lang="en-US" sz="1400" b="0" dirty="0"/>
              <a:t>C/90 min</a:t>
            </a:r>
          </a:p>
          <a:p>
            <a:r>
              <a:rPr lang="en-US" sz="1400" b="0" dirty="0"/>
              <a:t>massive AGG</a:t>
            </a:r>
          </a:p>
          <a:p>
            <a:r>
              <a:rPr lang="en-US" sz="1400" b="0" dirty="0"/>
              <a:t>max GOS ~ 4</a:t>
            </a:r>
            <a:r>
              <a:rPr lang="en-US" sz="1400" b="0" baseline="30000" dirty="0"/>
              <a:t>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61FF98-F20F-F8B1-F91E-E53A677C70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265" y="3503925"/>
            <a:ext cx="5943600" cy="2244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5545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80A57-9061-E70D-0F21-8E7FCCC62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612BB19-A786-B0BA-42AB-495F3589C6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5CD150-9978-9ADD-95B6-F8B46424DDF3}"/>
              </a:ext>
            </a:extLst>
          </p:cNvPr>
          <p:cNvSpPr txBox="1"/>
          <p:nvPr/>
        </p:nvSpPr>
        <p:spPr>
          <a:xfrm>
            <a:off x="1181488" y="692497"/>
            <a:ext cx="7071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Additional thoughts on nucleation of abnormally large grains…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38E8B3-D49B-2DE9-D4C4-0B08DC824F91}"/>
              </a:ext>
            </a:extLst>
          </p:cNvPr>
          <p:cNvSpPr txBox="1"/>
          <p:nvPr/>
        </p:nvSpPr>
        <p:spPr>
          <a:xfrm>
            <a:off x="8808466" y="6531617"/>
            <a:ext cx="335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06DE20-F50A-D831-FDB4-C54577522F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366" y="2788860"/>
            <a:ext cx="5963265" cy="224259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F68AAC-50DE-8064-6022-750E0E1AB2A3}"/>
              </a:ext>
            </a:extLst>
          </p:cNvPr>
          <p:cNvSpPr txBox="1"/>
          <p:nvPr/>
        </p:nvSpPr>
        <p:spPr>
          <a:xfrm>
            <a:off x="1181488" y="1219200"/>
            <a:ext cx="7520007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Abnormally large grains consume on the order of 10</a:t>
            </a:r>
            <a:r>
              <a:rPr lang="en-US" sz="1600" b="0" baseline="30000" dirty="0"/>
              <a:t>4</a:t>
            </a:r>
            <a:r>
              <a:rPr lang="en-US" sz="1600" b="0" dirty="0"/>
              <a:t> or more matrix</a:t>
            </a:r>
          </a:p>
          <a:p>
            <a:r>
              <a:rPr lang="en-US" sz="1600" b="0" dirty="0"/>
              <a:t>     grains before impinging on other abnormally large grains – then static GS</a:t>
            </a:r>
          </a:p>
          <a:p>
            <a:endParaRPr lang="en-U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The number density of low-stored-energy “blue” grains surrounded by</a:t>
            </a:r>
          </a:p>
          <a:p>
            <a:r>
              <a:rPr lang="en-US" sz="1600" b="0" dirty="0"/>
              <a:t>      higher stored energy grains seems much greater than the density of</a:t>
            </a:r>
          </a:p>
          <a:p>
            <a:r>
              <a:rPr lang="en-US" sz="1600" b="0" dirty="0"/>
              <a:t>      the AGG nuclei</a:t>
            </a:r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endParaRPr lang="en-US" sz="16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dirty="0"/>
              <a:t>Apparently, additional conditions (local texture, locally highly mobile GBs…)</a:t>
            </a:r>
          </a:p>
          <a:p>
            <a:r>
              <a:rPr lang="en-US" sz="1600" b="0" dirty="0"/>
              <a:t>     must be met for nucleation:</a:t>
            </a:r>
          </a:p>
          <a:p>
            <a:r>
              <a:rPr lang="en-US" sz="1600" b="0" dirty="0"/>
              <a:t>     p(AGG nucleus) = p(favorable local stored energy) * p(favorable local texture)</a:t>
            </a:r>
          </a:p>
          <a:p>
            <a:r>
              <a:rPr lang="en-US" sz="1600" b="0" dirty="0"/>
              <a:t>                                   * p(favorable local GB mobility) *… &lt;&lt; 1!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0DCE67B-77C3-42DE-D6F7-03B88E561313}"/>
              </a:ext>
            </a:extLst>
          </p:cNvPr>
          <p:cNvSpPr/>
          <p:nvPr/>
        </p:nvSpPr>
        <p:spPr bwMode="auto">
          <a:xfrm>
            <a:off x="8077200" y="3276600"/>
            <a:ext cx="228600" cy="533400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CB50BD6-0BC8-EE30-594D-2455CA7C6E91}"/>
              </a:ext>
            </a:extLst>
          </p:cNvPr>
          <p:cNvSpPr/>
          <p:nvPr/>
        </p:nvSpPr>
        <p:spPr bwMode="auto">
          <a:xfrm>
            <a:off x="6565265" y="3048000"/>
            <a:ext cx="304800" cy="3048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EE5DA53-EC96-FA2F-7872-E7ABBB1327E1}"/>
              </a:ext>
            </a:extLst>
          </p:cNvPr>
          <p:cNvSpPr/>
          <p:nvPr/>
        </p:nvSpPr>
        <p:spPr bwMode="auto">
          <a:xfrm>
            <a:off x="6009039" y="2842230"/>
            <a:ext cx="304800" cy="3048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BAE2DFB-71B2-C02C-5C5B-58B33DAA7237}"/>
              </a:ext>
            </a:extLst>
          </p:cNvPr>
          <p:cNvSpPr/>
          <p:nvPr/>
        </p:nvSpPr>
        <p:spPr bwMode="auto">
          <a:xfrm>
            <a:off x="7174865" y="3147030"/>
            <a:ext cx="304800" cy="3048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F7DE54-2AFB-2CBF-2636-B17E9971A8A9}"/>
              </a:ext>
            </a:extLst>
          </p:cNvPr>
          <p:cNvSpPr/>
          <p:nvPr/>
        </p:nvSpPr>
        <p:spPr bwMode="auto">
          <a:xfrm>
            <a:off x="5334000" y="3276600"/>
            <a:ext cx="304800" cy="3048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1B4EF1-F031-E421-6A71-B15535A272EA}"/>
              </a:ext>
            </a:extLst>
          </p:cNvPr>
          <p:cNvSpPr/>
          <p:nvPr/>
        </p:nvSpPr>
        <p:spPr bwMode="auto">
          <a:xfrm>
            <a:off x="6477000" y="3962400"/>
            <a:ext cx="304800" cy="3048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4B837B-A4DC-FACA-5BB1-DAA341218CBD}"/>
              </a:ext>
            </a:extLst>
          </p:cNvPr>
          <p:cNvSpPr/>
          <p:nvPr/>
        </p:nvSpPr>
        <p:spPr bwMode="auto">
          <a:xfrm>
            <a:off x="6629400" y="4358520"/>
            <a:ext cx="304800" cy="304800"/>
          </a:xfrm>
          <a:prstGeom prst="ellipse">
            <a:avLst/>
          </a:prstGeom>
          <a:noFill/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385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3B6AB-8487-B7FB-1475-3371A7914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9A1505E-FFAA-4676-D974-A9E4E69EB6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814E01-B20B-FC01-23F7-32D4813716F4}"/>
              </a:ext>
            </a:extLst>
          </p:cNvPr>
          <p:cNvSpPr txBox="1"/>
          <p:nvPr/>
        </p:nvSpPr>
        <p:spPr>
          <a:xfrm>
            <a:off x="1371600" y="726043"/>
            <a:ext cx="6660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Unabated growth of abnormally large grains – critical size?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63EB0A-DC86-24A6-20D5-9A1FE6AE0815}"/>
              </a:ext>
            </a:extLst>
          </p:cNvPr>
          <p:cNvSpPr txBox="1"/>
          <p:nvPr/>
        </p:nvSpPr>
        <p:spPr>
          <a:xfrm>
            <a:off x="8686800" y="6531617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EDD80D-D5DB-C587-B673-BDA77ACF4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630" y="1257300"/>
            <a:ext cx="5870740" cy="426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055D51-E257-D9FC-AB21-E94827632405}"/>
              </a:ext>
            </a:extLst>
          </p:cNvPr>
          <p:cNvSpPr txBox="1"/>
          <p:nvPr/>
        </p:nvSpPr>
        <p:spPr>
          <a:xfrm>
            <a:off x="612894" y="5705475"/>
            <a:ext cx="79349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Conceptual framework</a:t>
            </a:r>
            <a:r>
              <a:rPr lang="en-US" sz="1400" b="0" dirty="0"/>
              <a:t>: - matrix GS &lt;&lt; Zener limit -&gt; many nuclei -&gt; normal grain growth</a:t>
            </a:r>
          </a:p>
          <a:p>
            <a:r>
              <a:rPr lang="en-US" sz="1400" b="0" dirty="0"/>
              <a:t>                                         - matrix GS ~ 0.8*Zener limit -&gt; AGG nucleus ~ 5*matrix GS –&gt; only few</a:t>
            </a:r>
          </a:p>
          <a:p>
            <a:r>
              <a:rPr lang="en-US" sz="1400" b="0" dirty="0"/>
              <a:t>                                         - matrix GS &gt; Zener limit -&gt;  no AGG, stable grain structure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D5ECB7-E2AF-6440-F808-B1F80200F51F}"/>
              </a:ext>
            </a:extLst>
          </p:cNvPr>
          <p:cNvSpPr/>
          <p:nvPr/>
        </p:nvSpPr>
        <p:spPr bwMode="auto">
          <a:xfrm>
            <a:off x="5867400" y="2590800"/>
            <a:ext cx="990600" cy="121920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62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B1085-D28B-B6DC-538A-B943AADAF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E877504-8A9C-E383-D749-6A9942CA752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5A518D-F050-1F51-04EC-661EC28C5AC2}"/>
              </a:ext>
            </a:extLst>
          </p:cNvPr>
          <p:cNvSpPr txBox="1"/>
          <p:nvPr/>
        </p:nvSpPr>
        <p:spPr>
          <a:xfrm>
            <a:off x="2406471" y="609600"/>
            <a:ext cx="4331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Control of AGG in industrial practice?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599192-1A7C-020A-07DE-E79E65E77E1E}"/>
              </a:ext>
            </a:extLst>
          </p:cNvPr>
          <p:cNvSpPr txBox="1"/>
          <p:nvPr/>
        </p:nvSpPr>
        <p:spPr>
          <a:xfrm>
            <a:off x="8763000" y="6531617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CFFAE2-CA7D-0B1C-0C03-F1CCD20E6FA1}"/>
              </a:ext>
            </a:extLst>
          </p:cNvPr>
          <p:cNvSpPr txBox="1"/>
          <p:nvPr/>
        </p:nvSpPr>
        <p:spPr>
          <a:xfrm>
            <a:off x="725561" y="5574268"/>
            <a:ext cx="76928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Risk management</a:t>
            </a:r>
            <a:r>
              <a:rPr lang="en-US" sz="1400" b="0" dirty="0"/>
              <a:t>:   AGG-prone region of hot-worked products corresponds to a combination </a:t>
            </a:r>
          </a:p>
          <a:p>
            <a:r>
              <a:rPr lang="en-US" sz="1400" b="0" dirty="0"/>
              <a:t>                                   of fine DRX grain size and near-solvus annealing, consistent with </a:t>
            </a:r>
          </a:p>
          <a:p>
            <a:r>
              <a:rPr lang="en-US" sz="1400" b="0" dirty="0"/>
              <a:t>                                   the proposed framework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3B0F0-D836-C9F6-C045-959749B2D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967" y="1219200"/>
            <a:ext cx="547878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02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EA0E8-F4C7-7DFC-6B07-84FAA170E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26D0075C-6C8F-1304-F276-6482059DE0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  <a:noFill/>
        </p:spPr>
        <p:txBody>
          <a:bodyPr/>
          <a:lstStyle/>
          <a:p>
            <a:fld id="{142E9DDF-1529-49C2-B7B6-9788197A8C9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6202C0-F827-0E23-443E-D3B905DBA290}"/>
              </a:ext>
            </a:extLst>
          </p:cNvPr>
          <p:cNvSpPr txBox="1"/>
          <p:nvPr/>
        </p:nvSpPr>
        <p:spPr>
          <a:xfrm>
            <a:off x="3011312" y="914400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Summary and 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8ACF27-F12E-F7E4-F1FA-5C4D98D3F805}"/>
              </a:ext>
            </a:extLst>
          </p:cNvPr>
          <p:cNvSpPr txBox="1"/>
          <p:nvPr/>
        </p:nvSpPr>
        <p:spPr>
          <a:xfrm>
            <a:off x="8763000" y="6531617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12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02857A-67DB-1E06-2174-38E7041773BC}"/>
              </a:ext>
            </a:extLst>
          </p:cNvPr>
          <p:cNvSpPr txBox="1"/>
          <p:nvPr/>
        </p:nvSpPr>
        <p:spPr>
          <a:xfrm>
            <a:off x="423787" y="1600200"/>
            <a:ext cx="8510663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b="0" dirty="0"/>
              <a:t>Of the several types of AGG encountered in polycrystalline Ni-base superalloys, </a:t>
            </a:r>
          </a:p>
          <a:p>
            <a:r>
              <a:rPr lang="en-US" sz="1600" b="0" dirty="0"/>
              <a:t>      the one in the presence of potentially grain boundary pinning precipitates is perhaps </a:t>
            </a:r>
          </a:p>
          <a:p>
            <a:r>
              <a:rPr lang="en-US" sz="1600" b="0" dirty="0"/>
              <a:t>      the most perplexing.</a:t>
            </a:r>
          </a:p>
          <a:p>
            <a:endParaRPr lang="en-US" sz="1600" b="0" dirty="0"/>
          </a:p>
          <a:p>
            <a:pPr marL="342900" indent="-342900">
              <a:buAutoNum type="arabicPeriod" startAt="2"/>
            </a:pPr>
            <a:r>
              <a:rPr lang="en-US" sz="1600" b="0" dirty="0"/>
              <a:t>Once certain grains exceeded a critical size, their growth was unabated,</a:t>
            </a:r>
          </a:p>
          <a:p>
            <a:r>
              <a:rPr lang="en-US" sz="1600" b="0" dirty="0"/>
              <a:t>      sweeping across the “minefield” of the precipitates.</a:t>
            </a:r>
          </a:p>
          <a:p>
            <a:endParaRPr lang="en-US" sz="1600" b="0" dirty="0"/>
          </a:p>
          <a:p>
            <a:pPr marL="342900" indent="-342900">
              <a:buAutoNum type="arabicPeriod" startAt="3"/>
            </a:pPr>
            <a:r>
              <a:rPr lang="en-US" sz="1600" b="0" dirty="0"/>
              <a:t>The conditions that favor nucleation of these abnormally large grains remain</a:t>
            </a:r>
          </a:p>
          <a:p>
            <a:r>
              <a:rPr lang="en-US" sz="1600" b="0" dirty="0"/>
              <a:t>      elusive – it appears to be a combination of several local factors.</a:t>
            </a:r>
          </a:p>
          <a:p>
            <a:endParaRPr lang="en-US" sz="1600" b="0" dirty="0"/>
          </a:p>
          <a:p>
            <a:pPr marL="342900" indent="-342900">
              <a:buAutoNum type="arabicPeriod" startAt="4"/>
            </a:pPr>
            <a:r>
              <a:rPr lang="en-US" sz="1600" b="0" dirty="0"/>
              <a:t>Due to the present lack of predictability of AGG under those circumstances, </a:t>
            </a:r>
          </a:p>
          <a:p>
            <a:r>
              <a:rPr lang="en-US" sz="1600" b="0" dirty="0"/>
              <a:t>      the best recourse for industry might be risk management by means of processing maps.</a:t>
            </a:r>
          </a:p>
          <a:p>
            <a:r>
              <a:rPr lang="en-US" sz="1600" b="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101599856"/>
      </p:ext>
    </p:extLst>
  </p:cSld>
  <p:clrMapOvr>
    <a:masterClrMapping/>
  </p:clrMapOvr>
</p:sld>
</file>

<file path=ppt/theme/theme1.xml><?xml version="1.0" encoding="utf-8"?>
<a:theme xmlns:a="http://schemas.openxmlformats.org/drawingml/2006/main" name="2_Pixel">
  <a:themeElements>
    <a:clrScheme name="2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2_Pixel">
      <a:majorFont>
        <a:latin typeface="Photina Casu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b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50507</TotalTime>
  <Words>849</Words>
  <Application>Microsoft Office PowerPoint</Application>
  <PresentationFormat>On-screen Show (4:3)</PresentationFormat>
  <Paragraphs>165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Photina Casual Black</vt:lpstr>
      <vt:lpstr>Symbol</vt:lpstr>
      <vt:lpstr>Times New Roman</vt:lpstr>
      <vt:lpstr>Wingdings</vt:lpstr>
      <vt:lpstr>2_Pixel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Haynes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Fahrmann</dc:creator>
  <cp:lastModifiedBy>Michael Fahrmann</cp:lastModifiedBy>
  <cp:revision>687</cp:revision>
  <cp:lastPrinted>2026-03-06T13:17:35Z</cp:lastPrinted>
  <dcterms:created xsi:type="dcterms:W3CDTF">2007-02-05T15:45:23Z</dcterms:created>
  <dcterms:modified xsi:type="dcterms:W3CDTF">2026-05-21T20:09:55Z</dcterms:modified>
</cp:coreProperties>
</file>