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ff">
        <a:font>
          <a:latin typeface="Bradley Hand ITC TT-Bold"/>
          <a:ea typeface="Bradley Hand ITC TT-Bold"/>
          <a:cs typeface="Bradley Hand ITC TT-Bold"/>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627791">
              <a:alpha val="16000"/>
            </a:srgbClr>
          </a:solidFill>
        </a:fill>
      </a:tcStyle>
    </a:band2H>
    <a:firstCol>
      <a:tcTxStyle b="on" i="off">
        <a:font>
          <a:latin typeface="Bradley Hand ITC TT-Bold"/>
          <a:ea typeface="Bradley Hand ITC TT-Bold"/>
          <a:cs typeface="Bradley Hand ITC TT-Bold"/>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n" i="off">
        <a:font>
          <a:latin typeface="Bradley Hand ITC TT-Bold"/>
          <a:ea typeface="Bradley Hand ITC TT-Bold"/>
          <a:cs typeface="Bradley Hand ITC TT-Bold"/>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n" i="off">
        <a:font>
          <a:latin typeface="Bradley Hand ITC TT-Bold"/>
          <a:ea typeface="Bradley Hand ITC TT-Bold"/>
          <a:cs typeface="Bradley Hand ITC TT-Bold"/>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787400" y="2387600"/>
            <a:ext cx="11430000" cy="2908300"/>
          </a:xfrm>
          <a:prstGeom prst="rect">
            <a:avLst/>
          </a:prstGeom>
          <a:effectLst>
            <a:outerShdw sx="100000" sy="100000" kx="0" ky="0" algn="b" rotWithShape="0" blurRad="25400" dist="12700" dir="16200000">
              <a:srgbClr val="000000"/>
            </a:outerShdw>
          </a:effectLst>
        </p:spPr>
        <p:txBody>
          <a:bodyPr anchor="b"/>
          <a:lstStyle>
            <a:lvl1pPr>
              <a:defRPr sz="8400">
                <a:solidFill>
                  <a:srgbClr val="DEE8F1"/>
                </a:solidFill>
              </a:defRPr>
            </a:lvl1pPr>
          </a:lstStyle>
          <a:p>
            <a:pPr/>
            <a:r>
              <a:t>Title Text</a:t>
            </a:r>
          </a:p>
        </p:txBody>
      </p:sp>
      <p:sp>
        <p:nvSpPr>
          <p:cNvPr id="12" name="Body Level One…"/>
          <p:cNvSpPr txBox="1"/>
          <p:nvPr>
            <p:ph type="body" sz="half" idx="1"/>
          </p:nvPr>
        </p:nvSpPr>
        <p:spPr>
          <a:xfrm>
            <a:off x="787400" y="5397500"/>
            <a:ext cx="11430000" cy="3187700"/>
          </a:xfrm>
          <a:prstGeom prst="rect">
            <a:avLst/>
          </a:prstGeom>
          <a:effectLst>
            <a:outerShdw sx="100000" sy="100000" kx="0" ky="0" algn="b" rotWithShape="0" blurRad="25400" dist="12700" dir="16200000">
              <a:srgbClr val="000000"/>
            </a:outerShdw>
          </a:effectLst>
        </p:spPr>
        <p:txBody>
          <a:bodyPr anchor="t"/>
          <a:lstStyle>
            <a:lvl1pPr marL="0" indent="0" algn="ctr">
              <a:spcBef>
                <a:spcPts val="0"/>
              </a:spcBef>
              <a:buSzTx/>
              <a:buFontTx/>
              <a:buNone/>
              <a:defRPr sz="3200">
                <a:solidFill>
                  <a:srgbClr val="DEE8F1"/>
                </a:solidFill>
                <a:latin typeface="+mn-lt"/>
                <a:ea typeface="+mn-ea"/>
                <a:cs typeface="+mn-cs"/>
                <a:sym typeface="Stone Sans Sem ITC TT-Semi"/>
              </a:defRPr>
            </a:lvl1pPr>
            <a:lvl2pPr marL="0" indent="0" algn="ctr">
              <a:spcBef>
                <a:spcPts val="0"/>
              </a:spcBef>
              <a:buSzTx/>
              <a:buFontTx/>
              <a:buNone/>
              <a:defRPr sz="3200">
                <a:solidFill>
                  <a:srgbClr val="DEE8F1"/>
                </a:solidFill>
                <a:latin typeface="+mn-lt"/>
                <a:ea typeface="+mn-ea"/>
                <a:cs typeface="+mn-cs"/>
                <a:sym typeface="Stone Sans Sem ITC TT-Semi"/>
              </a:defRPr>
            </a:lvl2pPr>
            <a:lvl3pPr marL="0" indent="0" algn="ctr">
              <a:spcBef>
                <a:spcPts val="0"/>
              </a:spcBef>
              <a:buSzTx/>
              <a:buFontTx/>
              <a:buNone/>
              <a:defRPr sz="3200">
                <a:solidFill>
                  <a:srgbClr val="DEE8F1"/>
                </a:solidFill>
                <a:latin typeface="+mn-lt"/>
                <a:ea typeface="+mn-ea"/>
                <a:cs typeface="+mn-cs"/>
                <a:sym typeface="Stone Sans Sem ITC TT-Semi"/>
              </a:defRPr>
            </a:lvl3pPr>
            <a:lvl4pPr marL="0" indent="0" algn="ctr">
              <a:spcBef>
                <a:spcPts val="0"/>
              </a:spcBef>
              <a:buSzTx/>
              <a:buFontTx/>
              <a:buNone/>
              <a:defRPr sz="3200">
                <a:solidFill>
                  <a:srgbClr val="DEE8F1"/>
                </a:solidFill>
                <a:latin typeface="+mn-lt"/>
                <a:ea typeface="+mn-ea"/>
                <a:cs typeface="+mn-cs"/>
                <a:sym typeface="Stone Sans Sem ITC TT-Semi"/>
              </a:defRPr>
            </a:lvl4pPr>
            <a:lvl5pPr marL="0" indent="0" algn="ctr">
              <a:spcBef>
                <a:spcPts val="0"/>
              </a:spcBef>
              <a:buSzTx/>
              <a:buFontTx/>
              <a:buNone/>
              <a:defRPr sz="3200">
                <a:solidFill>
                  <a:srgbClr val="DEE8F1"/>
                </a:solidFill>
                <a:latin typeface="+mn-lt"/>
                <a:ea typeface="+mn-ea"/>
                <a:cs typeface="+mn-cs"/>
                <a:sym typeface="Stone Sans Sem ITC TT-Semi"/>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91" name="Image"/>
          <p:cNvSpPr/>
          <p:nvPr>
            <p:ph type="pic" sz="half" idx="13"/>
          </p:nvPr>
        </p:nvSpPr>
        <p:spPr>
          <a:xfrm>
            <a:off x="5638800" y="3302000"/>
            <a:ext cx="7103692" cy="5334000"/>
          </a:xfrm>
          <a:prstGeom prst="rect">
            <a:avLst/>
          </a:prstGeom>
          <a:ln w="9525">
            <a:round/>
          </a:ln>
        </p:spPr>
        <p:txBody>
          <a:bodyPr lIns="91439" tIns="45719" rIns="91439" bIns="45719" anchor="t"/>
          <a:lstStyle/>
          <a:p>
            <a:pPr/>
          </a:p>
        </p:txBody>
      </p:sp>
      <p:sp>
        <p:nvSpPr>
          <p:cNvPr id="92" name="Title Text"/>
          <p:cNvSpPr txBox="1"/>
          <p:nvPr>
            <p:ph type="title"/>
          </p:nvPr>
        </p:nvSpPr>
        <p:spPr>
          <a:prstGeom prst="rect">
            <a:avLst/>
          </a:prstGeom>
        </p:spPr>
        <p:txBody>
          <a:bodyPr/>
          <a:lstStyle>
            <a:lvl1pPr algn="l"/>
          </a:lstStyle>
          <a:p>
            <a:pPr/>
            <a:r>
              <a:t>Title Text</a:t>
            </a:r>
          </a:p>
        </p:txBody>
      </p:sp>
      <p:sp>
        <p:nvSpPr>
          <p:cNvPr id="93" name="Body Level One…"/>
          <p:cNvSpPr txBox="1"/>
          <p:nvPr>
            <p:ph type="body" sz="half" idx="1"/>
          </p:nvPr>
        </p:nvSpPr>
        <p:spPr>
          <a:xfrm>
            <a:off x="1447800" y="3124200"/>
            <a:ext cx="4635500" cy="5664200"/>
          </a:xfrm>
          <a:prstGeom prst="rect">
            <a:avLst/>
          </a:prstGeom>
        </p:spPr>
        <p:txBody>
          <a:bodyPr/>
          <a:lstStyle>
            <a:lvl1pPr marL="782355" indent="-566455">
              <a:spcBef>
                <a:spcPts val="3400"/>
              </a:spcBef>
              <a:buBlip>
                <a:blip r:embed="rId2"/>
              </a:buBlip>
              <a:defRPr sz="3200"/>
            </a:lvl1pPr>
            <a:lvl2pPr marL="1413122" indent="-566455">
              <a:spcBef>
                <a:spcPts val="3400"/>
              </a:spcBef>
              <a:buBlip>
                <a:blip r:embed="rId2"/>
              </a:buBlip>
              <a:defRPr sz="3200"/>
            </a:lvl2pPr>
            <a:lvl3pPr marL="2022723" indent="-566455">
              <a:spcBef>
                <a:spcPts val="3400"/>
              </a:spcBef>
              <a:buBlip>
                <a:blip r:embed="rId2"/>
              </a:buBlip>
              <a:defRPr sz="3200"/>
            </a:lvl3pPr>
            <a:lvl4pPr marL="2649255" indent="-566455">
              <a:spcBef>
                <a:spcPts val="3400"/>
              </a:spcBef>
              <a:buBlip>
                <a:blip r:embed="rId2"/>
              </a:buBlip>
              <a:defRPr sz="3200"/>
            </a:lvl4pPr>
            <a:lvl5pPr marL="3258855" indent="-566455">
              <a:spcBef>
                <a:spcPts val="34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01" name="Title Text"/>
          <p:cNvSpPr txBox="1"/>
          <p:nvPr>
            <p:ph type="title"/>
          </p:nvPr>
        </p:nvSpPr>
        <p:spPr>
          <a:prstGeom prst="rect">
            <a:avLst/>
          </a:prstGeom>
        </p:spPr>
        <p:txBody>
          <a:bodyPr/>
          <a:lstStyle>
            <a:lvl1pPr algn="l"/>
          </a:lstStyle>
          <a:p>
            <a:pPr/>
            <a:r>
              <a:t>Title Text</a:t>
            </a:r>
          </a:p>
        </p:txBody>
      </p:sp>
      <p:sp>
        <p:nvSpPr>
          <p:cNvPr id="102" name="Body Level One…"/>
          <p:cNvSpPr txBox="1"/>
          <p:nvPr>
            <p:ph type="body" sz="half" idx="1"/>
          </p:nvPr>
        </p:nvSpPr>
        <p:spPr>
          <a:xfrm>
            <a:off x="1447800" y="3124200"/>
            <a:ext cx="4635500" cy="5664200"/>
          </a:xfrm>
          <a:prstGeom prst="rect">
            <a:avLst/>
          </a:prstGeom>
        </p:spPr>
        <p:txBody>
          <a:bodyPr/>
          <a:lstStyle>
            <a:lvl1pPr marL="782355" indent="-566455">
              <a:spcBef>
                <a:spcPts val="3400"/>
              </a:spcBef>
              <a:buBlip>
                <a:blip r:embed="rId2"/>
              </a:buBlip>
              <a:defRPr sz="3200"/>
            </a:lvl1pPr>
            <a:lvl2pPr marL="1413122" indent="-566455">
              <a:spcBef>
                <a:spcPts val="3400"/>
              </a:spcBef>
              <a:buBlip>
                <a:blip r:embed="rId2"/>
              </a:buBlip>
              <a:defRPr sz="3200"/>
            </a:lvl2pPr>
            <a:lvl3pPr marL="2022723" indent="-566455">
              <a:spcBef>
                <a:spcPts val="3400"/>
              </a:spcBef>
              <a:buBlip>
                <a:blip r:embed="rId2"/>
              </a:buBlip>
              <a:defRPr sz="3200"/>
            </a:lvl3pPr>
            <a:lvl4pPr marL="2649255" indent="-566455">
              <a:spcBef>
                <a:spcPts val="3400"/>
              </a:spcBef>
              <a:buBlip>
                <a:blip r:embed="rId2"/>
              </a:buBlip>
              <a:defRPr sz="3200"/>
            </a:lvl4pPr>
            <a:lvl5pPr marL="3258855" indent="-566455">
              <a:spcBef>
                <a:spcPts val="34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10" name="Title Text"/>
          <p:cNvSpPr txBox="1"/>
          <p:nvPr>
            <p:ph type="title"/>
          </p:nvPr>
        </p:nvSpPr>
        <p:spPr>
          <a:prstGeom prst="rect">
            <a:avLst/>
          </a:prstGeom>
        </p:spPr>
        <p:txBody>
          <a:bodyPr/>
          <a:lstStyle/>
          <a:p>
            <a:pPr/>
            <a:r>
              <a:t>Title Text</a:t>
            </a:r>
          </a:p>
        </p:txBody>
      </p:sp>
      <p:sp>
        <p:nvSpPr>
          <p:cNvPr id="111" name="Body Level One…"/>
          <p:cNvSpPr txBox="1"/>
          <p:nvPr>
            <p:ph type="body" sz="quarter" idx="1"/>
          </p:nvPr>
        </p:nvSpPr>
        <p:spPr>
          <a:xfrm>
            <a:off x="8051800" y="3124200"/>
            <a:ext cx="3683000" cy="5664200"/>
          </a:xfrm>
          <a:prstGeom prst="rect">
            <a:avLst/>
          </a:prstGeom>
        </p:spPr>
        <p:txBody>
          <a:bodyPr/>
          <a:lstStyle>
            <a:lvl1pPr marL="782355" indent="-566455">
              <a:spcBef>
                <a:spcPts val="3400"/>
              </a:spcBef>
              <a:buBlip>
                <a:blip r:embed="rId2"/>
              </a:buBlip>
              <a:defRPr sz="3200"/>
            </a:lvl1pPr>
            <a:lvl2pPr marL="1413122" indent="-566455">
              <a:spcBef>
                <a:spcPts val="3400"/>
              </a:spcBef>
              <a:buBlip>
                <a:blip r:embed="rId2"/>
              </a:buBlip>
              <a:defRPr sz="3200"/>
            </a:lvl2pPr>
            <a:lvl3pPr marL="2022723" indent="-566455">
              <a:spcBef>
                <a:spcPts val="3400"/>
              </a:spcBef>
              <a:buBlip>
                <a:blip r:embed="rId2"/>
              </a:buBlip>
              <a:defRPr sz="3200"/>
            </a:lvl3pPr>
            <a:lvl4pPr marL="2649255" indent="-566455">
              <a:spcBef>
                <a:spcPts val="3400"/>
              </a:spcBef>
              <a:buBlip>
                <a:blip r:embed="rId2"/>
              </a:buBlip>
              <a:defRPr sz="3200"/>
            </a:lvl4pPr>
            <a:lvl5pPr marL="3258855" indent="-566455">
              <a:spcBef>
                <a:spcPts val="34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lvl1pPr algn="l"/>
          </a:lstStyle>
          <a:p>
            <a:pPr/>
            <a:r>
              <a:t>Title Text</a:t>
            </a:r>
          </a:p>
        </p:txBody>
      </p:sp>
      <p:sp>
        <p:nvSpPr>
          <p:cNvPr id="21" name="Body Level One…"/>
          <p:cNvSpPr txBox="1"/>
          <p:nvPr>
            <p:ph type="body" idx="1"/>
          </p:nvPr>
        </p:nvSpPr>
        <p:spPr>
          <a:xfrm>
            <a:off x="1270000" y="3124200"/>
            <a:ext cx="10464800" cy="5664200"/>
          </a:xfrm>
          <a:prstGeom prst="rect">
            <a:avLst/>
          </a:prstGeom>
        </p:spPr>
        <p:txBody>
          <a:bodyPr/>
          <a:lstStyle>
            <a:lvl1pPr>
              <a:spcBef>
                <a:spcPts val="2000"/>
              </a:spcBef>
              <a:buBlip>
                <a:blip r:embed="rId2"/>
              </a:buBlip>
            </a:lvl1pPr>
            <a:lvl2pPr>
              <a:spcBef>
                <a:spcPts val="2000"/>
              </a:spcBef>
              <a:buBlip>
                <a:blip r:embed="rId2"/>
              </a:buBlip>
            </a:lvl2pPr>
            <a:lvl3pPr>
              <a:spcBef>
                <a:spcPts val="2000"/>
              </a:spcBef>
              <a:buBlip>
                <a:blip r:embed="rId2"/>
              </a:buBlip>
            </a:lvl3pPr>
            <a:lvl4pPr>
              <a:spcBef>
                <a:spcPts val="2000"/>
              </a:spcBef>
              <a:buBlip>
                <a:blip r:embed="rId2"/>
              </a:buBlip>
            </a:lvl4pPr>
            <a:lvl5pPr>
              <a:spcBef>
                <a:spcPts val="20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lvl1pPr algn="l"/>
          </a:lstStyle>
          <a:p>
            <a:pPr/>
            <a:r>
              <a:t>Title Text</a:t>
            </a:r>
          </a:p>
        </p:txBody>
      </p:sp>
      <p:sp>
        <p:nvSpPr>
          <p:cNvPr id="30" name="Body Level One…"/>
          <p:cNvSpPr txBox="1"/>
          <p:nvPr>
            <p:ph type="body" idx="1"/>
          </p:nvPr>
        </p:nvSpPr>
        <p:spPr>
          <a:xfrm>
            <a:off x="1270000" y="3124200"/>
            <a:ext cx="10464800" cy="5664200"/>
          </a:xfrm>
          <a:prstGeom prst="rect">
            <a:avLst/>
          </a:prstGeom>
        </p:spPr>
        <p:txBody>
          <a:bodyPr numCol="2" spcCol="523240" anchor="t"/>
          <a:lstStyle>
            <a:lvl1pPr marL="782355" indent="-566455">
              <a:spcBef>
                <a:spcPts val="3400"/>
              </a:spcBef>
              <a:buBlip>
                <a:blip r:embed="rId2"/>
              </a:buBlip>
              <a:defRPr sz="3200"/>
            </a:lvl1pPr>
            <a:lvl2pPr marL="1413122" indent="-566455">
              <a:spcBef>
                <a:spcPts val="3400"/>
              </a:spcBef>
              <a:buBlip>
                <a:blip r:embed="rId2"/>
              </a:buBlip>
              <a:defRPr sz="3200"/>
            </a:lvl2pPr>
            <a:lvl3pPr marL="2022723" indent="-566455">
              <a:spcBef>
                <a:spcPts val="3400"/>
              </a:spcBef>
              <a:buBlip>
                <a:blip r:embed="rId2"/>
              </a:buBlip>
              <a:defRPr sz="3200"/>
            </a:lvl3pPr>
            <a:lvl4pPr marL="2649255" indent="-566455">
              <a:spcBef>
                <a:spcPts val="3400"/>
              </a:spcBef>
              <a:buBlip>
                <a:blip r:embed="rId2"/>
              </a:buBlip>
              <a:defRPr sz="3200"/>
            </a:lvl4pPr>
            <a:lvl5pPr marL="3258855" indent="-566455">
              <a:spcBef>
                <a:spcPts val="34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1" name="Title Text"/>
          <p:cNvSpPr txBox="1"/>
          <p:nvPr>
            <p:ph type="title"/>
          </p:nvPr>
        </p:nvSpPr>
        <p:spPr>
          <a:xfrm>
            <a:off x="787400" y="3568700"/>
            <a:ext cx="11430000" cy="2908300"/>
          </a:xfrm>
          <a:prstGeom prst="rect">
            <a:avLst/>
          </a:prstGeom>
          <a:effectLst>
            <a:outerShdw sx="100000" sy="100000" kx="0" ky="0" algn="b" rotWithShape="0" blurRad="25400" dist="12700" dir="16200000">
              <a:srgbClr val="000000"/>
            </a:outerShdw>
          </a:effectLst>
        </p:spPr>
        <p:txBody>
          <a:bodyPr/>
          <a:lstStyle>
            <a:lvl1pPr>
              <a:defRPr sz="8400">
                <a:solidFill>
                  <a:srgbClr val="DEE8F1"/>
                </a:solidFill>
              </a:defRPr>
            </a:lvl1pPr>
          </a:lstStyle>
          <a:p>
            <a:pPr/>
            <a:r>
              <a:t>Title Text</a:t>
            </a:r>
          </a:p>
        </p:txBody>
      </p:sp>
      <p:sp>
        <p:nvSpPr>
          <p:cNvPr id="62" name="Slide Number"/>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Image"/>
          <p:cNvSpPr/>
          <p:nvPr>
            <p:ph type="pic" sz="quarter" idx="13"/>
          </p:nvPr>
        </p:nvSpPr>
        <p:spPr>
          <a:xfrm>
            <a:off x="3784600" y="3124200"/>
            <a:ext cx="5448300" cy="4091005"/>
          </a:xfrm>
          <a:prstGeom prst="rect">
            <a:avLst/>
          </a:prstGeom>
          <a:ln w="9525">
            <a:round/>
          </a:ln>
        </p:spPr>
        <p:txBody>
          <a:bodyPr lIns="91439" tIns="45719" rIns="91439" bIns="45719" anchor="t"/>
          <a:lstStyle/>
          <a:p>
            <a:pPr/>
          </a:p>
        </p:txBody>
      </p:sp>
      <p:sp>
        <p:nvSpPr>
          <p:cNvPr id="70" name="Title Text"/>
          <p:cNvSpPr txBox="1"/>
          <p:nvPr>
            <p:ph type="title"/>
          </p:nvPr>
        </p:nvSpPr>
        <p:spPr>
          <a:xfrm>
            <a:off x="787400" y="7543800"/>
            <a:ext cx="11430000" cy="1689100"/>
          </a:xfrm>
          <a:prstGeom prst="rect">
            <a:avLst/>
          </a:prstGeom>
          <a:effectLst>
            <a:outerShdw sx="100000" sy="100000" kx="0" ky="0" algn="b" rotWithShape="0" blurRad="25400" dist="12700" dir="16200000">
              <a:srgbClr val="000000"/>
            </a:outerShdw>
          </a:effectLst>
        </p:spPr>
        <p:txBody>
          <a:bodyPr/>
          <a:lstStyle>
            <a:lvl1pPr>
              <a:defRPr sz="7600">
                <a:solidFill>
                  <a:srgbClr val="DEE8F1"/>
                </a:solidFill>
              </a:defRPr>
            </a:lvl1pPr>
          </a:lstStyle>
          <a:p>
            <a:pPr/>
            <a:r>
              <a:t>Title Text</a:t>
            </a:r>
          </a:p>
        </p:txBody>
      </p:sp>
      <p:sp>
        <p:nvSpPr>
          <p:cNvPr id="71" name="Slide Number"/>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80" name="Group"/>
          <p:cNvGrpSpPr/>
          <p:nvPr/>
        </p:nvGrpSpPr>
        <p:grpSpPr>
          <a:xfrm>
            <a:off x="0" y="0"/>
            <a:ext cx="13004800" cy="9753600"/>
            <a:chOff x="0" y="0"/>
            <a:chExt cx="13004800" cy="9753600"/>
          </a:xfrm>
        </p:grpSpPr>
        <p:pic>
          <p:nvPicPr>
            <p:cNvPr id="78" name="notebook_photo-v_base.pdf" descr="notebook_photo-v_base.pdf"/>
            <p:cNvPicPr>
              <a:picLocks noChangeAspect="1"/>
            </p:cNvPicPr>
            <p:nvPr/>
          </p:nvPicPr>
          <p:blipFill>
            <a:blip r:embed="rId3">
              <a:extLst/>
            </a:blip>
            <a:stretch>
              <a:fillRect/>
            </a:stretch>
          </p:blipFill>
          <p:spPr>
            <a:xfrm>
              <a:off x="0" y="0"/>
              <a:ext cx="13004800" cy="9753600"/>
            </a:xfrm>
            <a:prstGeom prst="rect">
              <a:avLst/>
            </a:prstGeom>
            <a:ln w="12700" cap="flat">
              <a:noFill/>
              <a:miter lim="400000"/>
            </a:ln>
            <a:effectLst/>
          </p:spPr>
        </p:pic>
        <p:pic>
          <p:nvPicPr>
            <p:cNvPr id="79" name="notebook_photo-v_top.tiff" descr="notebook_photo-v_top.tiff"/>
            <p:cNvPicPr>
              <a:picLocks noChangeAspect="1"/>
            </p:cNvPicPr>
            <p:nvPr/>
          </p:nvPicPr>
          <p:blipFill>
            <a:blip r:embed="rId4">
              <a:extLst/>
            </a:blip>
            <a:stretch>
              <a:fillRect/>
            </a:stretch>
          </p:blipFill>
          <p:spPr>
            <a:xfrm>
              <a:off x="6832600" y="2222500"/>
              <a:ext cx="4724400" cy="6057900"/>
            </a:xfrm>
            <a:prstGeom prst="rect">
              <a:avLst/>
            </a:prstGeom>
            <a:ln w="12700" cap="flat">
              <a:noFill/>
              <a:miter lim="400000"/>
            </a:ln>
            <a:effectLst/>
          </p:spPr>
        </p:pic>
      </p:grpSp>
      <p:sp>
        <p:nvSpPr>
          <p:cNvPr id="81" name="Image"/>
          <p:cNvSpPr/>
          <p:nvPr>
            <p:ph type="pic" sz="half" idx="13"/>
          </p:nvPr>
        </p:nvSpPr>
        <p:spPr>
          <a:xfrm>
            <a:off x="5537200" y="2476500"/>
            <a:ext cx="7239000" cy="5435600"/>
          </a:xfrm>
          <a:prstGeom prst="rect">
            <a:avLst/>
          </a:prstGeom>
          <a:ln w="9525">
            <a:round/>
          </a:ln>
        </p:spPr>
        <p:txBody>
          <a:bodyPr lIns="91439" tIns="45719" rIns="91439" bIns="45719" anchor="t"/>
          <a:lstStyle/>
          <a:p>
            <a:pPr/>
          </a:p>
        </p:txBody>
      </p:sp>
      <p:sp>
        <p:nvSpPr>
          <p:cNvPr id="82" name="Title Text"/>
          <p:cNvSpPr txBox="1"/>
          <p:nvPr>
            <p:ph type="title"/>
          </p:nvPr>
        </p:nvSpPr>
        <p:spPr>
          <a:xfrm>
            <a:off x="444500" y="2476500"/>
            <a:ext cx="6248400" cy="2819400"/>
          </a:xfrm>
          <a:prstGeom prst="rect">
            <a:avLst/>
          </a:prstGeom>
          <a:effectLst>
            <a:outerShdw sx="100000" sy="100000" kx="0" ky="0" algn="b" rotWithShape="0" blurRad="25400" dist="12700" dir="16200000">
              <a:srgbClr val="000000"/>
            </a:outerShdw>
          </a:effectLst>
        </p:spPr>
        <p:txBody>
          <a:bodyPr anchor="b"/>
          <a:lstStyle>
            <a:lvl1pPr>
              <a:defRPr sz="7600">
                <a:solidFill>
                  <a:srgbClr val="DEE8F1"/>
                </a:solidFill>
              </a:defRPr>
            </a:lvl1pPr>
          </a:lstStyle>
          <a:p>
            <a:pPr/>
            <a:r>
              <a:t>Title Text</a:t>
            </a:r>
          </a:p>
        </p:txBody>
      </p:sp>
      <p:sp>
        <p:nvSpPr>
          <p:cNvPr id="83" name="Body Level One…"/>
          <p:cNvSpPr txBox="1"/>
          <p:nvPr>
            <p:ph type="body" sz="quarter" idx="1"/>
          </p:nvPr>
        </p:nvSpPr>
        <p:spPr>
          <a:xfrm>
            <a:off x="444500" y="5397500"/>
            <a:ext cx="6248400" cy="2514600"/>
          </a:xfrm>
          <a:prstGeom prst="rect">
            <a:avLst/>
          </a:prstGeom>
          <a:effectLst>
            <a:outerShdw sx="100000" sy="100000" kx="0" ky="0" algn="b" rotWithShape="0" blurRad="25400" dist="12700" dir="16200000">
              <a:srgbClr val="000000"/>
            </a:outerShdw>
          </a:effectLst>
        </p:spPr>
        <p:txBody>
          <a:bodyPr anchor="t"/>
          <a:lstStyle>
            <a:lvl1pPr marL="0" indent="0" algn="ctr">
              <a:spcBef>
                <a:spcPts val="0"/>
              </a:spcBef>
              <a:buSzTx/>
              <a:buFontTx/>
              <a:buNone/>
              <a:defRPr sz="3600">
                <a:solidFill>
                  <a:srgbClr val="DEE8F1"/>
                </a:solidFill>
                <a:latin typeface="+mn-lt"/>
                <a:ea typeface="+mn-ea"/>
                <a:cs typeface="+mn-cs"/>
                <a:sym typeface="Stone Sans Sem ITC TT-Semi"/>
              </a:defRPr>
            </a:lvl1pPr>
            <a:lvl2pPr marL="0" indent="0" algn="ctr">
              <a:spcBef>
                <a:spcPts val="0"/>
              </a:spcBef>
              <a:buSzTx/>
              <a:buFontTx/>
              <a:buNone/>
              <a:defRPr sz="3600">
                <a:solidFill>
                  <a:srgbClr val="DEE8F1"/>
                </a:solidFill>
                <a:latin typeface="+mn-lt"/>
                <a:ea typeface="+mn-ea"/>
                <a:cs typeface="+mn-cs"/>
                <a:sym typeface="Stone Sans Sem ITC TT-Semi"/>
              </a:defRPr>
            </a:lvl2pPr>
            <a:lvl3pPr marL="0" indent="0" algn="ctr">
              <a:spcBef>
                <a:spcPts val="0"/>
              </a:spcBef>
              <a:buSzTx/>
              <a:buFontTx/>
              <a:buNone/>
              <a:defRPr sz="3600">
                <a:solidFill>
                  <a:srgbClr val="DEE8F1"/>
                </a:solidFill>
                <a:latin typeface="+mn-lt"/>
                <a:ea typeface="+mn-ea"/>
                <a:cs typeface="+mn-cs"/>
                <a:sym typeface="Stone Sans Sem ITC TT-Semi"/>
              </a:defRPr>
            </a:lvl3pPr>
            <a:lvl4pPr marL="0" indent="0" algn="ctr">
              <a:spcBef>
                <a:spcPts val="0"/>
              </a:spcBef>
              <a:buSzTx/>
              <a:buFontTx/>
              <a:buNone/>
              <a:defRPr sz="3600">
                <a:solidFill>
                  <a:srgbClr val="DEE8F1"/>
                </a:solidFill>
                <a:latin typeface="+mn-lt"/>
                <a:ea typeface="+mn-ea"/>
                <a:cs typeface="+mn-cs"/>
                <a:sym typeface="Stone Sans Sem ITC TT-Semi"/>
              </a:defRPr>
            </a:lvl4pPr>
            <a:lvl5pPr marL="0" indent="0" algn="ctr">
              <a:spcBef>
                <a:spcPts val="0"/>
              </a:spcBef>
              <a:buSzTx/>
              <a:buFontTx/>
              <a:buNone/>
              <a:defRPr sz="3600">
                <a:solidFill>
                  <a:srgbClr val="DEE8F1"/>
                </a:solidFill>
                <a:latin typeface="+mn-lt"/>
                <a:ea typeface="+mn-ea"/>
                <a:cs typeface="+mn-cs"/>
                <a:sym typeface="Stone Sans Sem ITC TT-Semi"/>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727200"/>
            <a:ext cx="10464800" cy="706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866900" y="1409700"/>
            <a:ext cx="9271000" cy="171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12280899" y="8940800"/>
            <a:ext cx="440437" cy="482600"/>
          </a:xfrm>
          <a:prstGeom prst="rect">
            <a:avLst/>
          </a:prstGeom>
          <a:ln w="12700">
            <a:miter lim="400000"/>
          </a:ln>
        </p:spPr>
        <p:txBody>
          <a:bodyPr wrap="none" lIns="50800" tIns="50800" rIns="50800" bIns="50800">
            <a:spAutoFit/>
          </a:bodyPr>
          <a:lstStyle>
            <a:lvl1pPr algn="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1pPr>
      <a:lvl2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2pPr>
      <a:lvl3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3pPr>
      <a:lvl4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4pPr>
      <a:lvl5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5pPr>
      <a:lvl6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6pPr>
      <a:lvl7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7pPr>
      <a:lvl8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8pPr>
      <a:lvl9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9pPr>
    </p:titleStyle>
    <p:bodyStyle>
      <a:lvl1pPr marL="8636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1pPr>
      <a:lvl2pPr marL="1494369"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2pPr>
      <a:lvl3pPr marL="2103969"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3pPr>
      <a:lvl4pPr marL="27305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4pPr>
      <a:lvl5pPr marL="33401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5pPr>
      <a:lvl6pPr marL="36957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6pPr>
      <a:lvl7pPr marL="40513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7pPr>
      <a:lvl8pPr marL="44069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8pPr>
      <a:lvl9pPr marL="47625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1pPr>
      <a:lvl2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2pPr>
      <a:lvl3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3pPr>
      <a:lvl4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4pPr>
      <a:lvl5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5pPr>
      <a:lvl6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6pPr>
      <a:lvl7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7pPr>
      <a:lvl8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8pPr>
      <a:lvl9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Mount Wade Baptist Church…"/>
          <p:cNvSpPr txBox="1"/>
          <p:nvPr>
            <p:ph type="subTitle" sz="half" idx="1"/>
          </p:nvPr>
        </p:nvSpPr>
        <p:spPr>
          <a:xfrm>
            <a:off x="6515100" y="1308100"/>
            <a:ext cx="6083300" cy="8293100"/>
          </a:xfrm>
          <a:prstGeom prst="rect">
            <a:avLst/>
          </a:prstGeom>
        </p:spPr>
        <p:txBody>
          <a:bodyPr/>
          <a:lstStyle/>
          <a:p>
            <a:pPr>
              <a:defRPr sz="3500">
                <a:solidFill>
                  <a:srgbClr val="FFFFFF"/>
                </a:solidFill>
              </a:defRPr>
            </a:pPr>
            <a:r>
              <a:t>Mount Wade Baptist Church</a:t>
            </a:r>
          </a:p>
          <a:p>
            <a:pPr>
              <a:defRPr sz="2600">
                <a:solidFill>
                  <a:srgbClr val="FFFFFF"/>
                </a:solidFill>
              </a:defRPr>
            </a:pPr>
            <a:r>
              <a:t>749 North Jackson Street</a:t>
            </a:r>
          </a:p>
          <a:p>
            <a:pPr>
              <a:defRPr sz="2600">
                <a:solidFill>
                  <a:srgbClr val="FFFFFF"/>
                </a:solidFill>
              </a:defRPr>
            </a:pPr>
            <a:r>
              <a:t>Brookhaven, Mississippi</a:t>
            </a:r>
          </a:p>
          <a:p>
            <a:pPr/>
          </a:p>
          <a:p>
            <a:pPr>
              <a:defRPr>
                <a:solidFill>
                  <a:srgbClr val="FFFFFF"/>
                </a:solidFill>
                <a:latin typeface="Snell Roundhand Bold"/>
                <a:ea typeface="Snell Roundhand Bold"/>
                <a:cs typeface="Snell Roundhand Bold"/>
                <a:sym typeface="Snell Roundhand Bold"/>
              </a:defRPr>
            </a:pPr>
            <a:r>
              <a:t>Dr. P. Randolph Hamilton, Sr.</a:t>
            </a:r>
          </a:p>
          <a:p>
            <a:pPr>
              <a:defRPr>
                <a:solidFill>
                  <a:srgbClr val="FFFFFF"/>
                </a:solidFill>
                <a:latin typeface="Snell Roundhand Bold"/>
                <a:ea typeface="Snell Roundhand Bold"/>
                <a:cs typeface="Snell Roundhand Bold"/>
                <a:sym typeface="Snell Roundhand Bold"/>
              </a:defRPr>
            </a:pPr>
            <a:r>
              <a:t>Pastor-Teacher</a:t>
            </a:r>
          </a:p>
          <a:p>
            <a:pPr>
              <a:defRPr>
                <a:solidFill>
                  <a:srgbClr val="FFFFFF"/>
                </a:solidFill>
              </a:defRPr>
            </a:pPr>
          </a:p>
          <a:p>
            <a:pPr>
              <a:defRPr>
                <a:solidFill>
                  <a:srgbClr val="FFFFFF"/>
                </a:solidFill>
              </a:defRPr>
            </a:pPr>
          </a:p>
          <a:p>
            <a:pPr>
              <a:defRPr>
                <a:solidFill>
                  <a:srgbClr val="FFFFFF"/>
                </a:solidFill>
              </a:defRPr>
            </a:pPr>
          </a:p>
          <a:p>
            <a:pPr>
              <a:defRPr>
                <a:solidFill>
                  <a:srgbClr val="FFFFFF"/>
                </a:solidFill>
              </a:defRPr>
            </a:pPr>
          </a:p>
          <a:p>
            <a:pPr>
              <a:defRPr>
                <a:solidFill>
                  <a:srgbClr val="FFFFFF"/>
                </a:solidFill>
              </a:defRPr>
            </a:pPr>
            <a:r>
              <a:t>THE MT. WADE CHRISTIAN EDUCATION MINISTRY </a:t>
            </a:r>
          </a:p>
          <a:p>
            <a:pPr>
              <a:defRPr>
                <a:solidFill>
                  <a:srgbClr val="FFFFFF"/>
                </a:solidFill>
              </a:defRPr>
            </a:pPr>
            <a:r>
              <a:t>ADULT BIBLE STUDY CLASS</a:t>
            </a:r>
          </a:p>
          <a:p>
            <a:pPr>
              <a:defRPr>
                <a:solidFill>
                  <a:srgbClr val="FFFFFF"/>
                </a:solidFill>
              </a:defRPr>
            </a:pPr>
          </a:p>
          <a:p>
            <a:pPr>
              <a:defRPr>
                <a:solidFill>
                  <a:srgbClr val="FFFFFF"/>
                </a:solidFill>
              </a:defRPr>
            </a:pPr>
          </a:p>
        </p:txBody>
      </p:sp>
      <p:pic>
        <p:nvPicPr>
          <p:cNvPr id="122" name="url?sa=i&amp;rct=j&amp;q=&amp;esrc=s&amp;source=images&amp;cd=&amp;ved=0CAcQjRxqFQoTCIPrnpfe2McCFcGJDQodmeQETg&amp;url=http%3A%2F%2Fwww.amazon.tiff" descr="url?sa=i&amp;rct=j&amp;q=&amp;esrc=s&amp;source=images&amp;cd=&amp;ved=0CAcQjRxqFQoTCIPrnpfe2McCFcGJDQodmeQETg&amp;url=http%3A%2F%2Fwww.amazon.tiff"/>
          <p:cNvPicPr>
            <a:picLocks noChangeAspect="1"/>
          </p:cNvPicPr>
          <p:nvPr/>
        </p:nvPicPr>
        <p:blipFill>
          <a:blip r:embed="rId2">
            <a:extLst/>
          </a:blip>
          <a:stretch>
            <a:fillRect/>
          </a:stretch>
        </p:blipFill>
        <p:spPr>
          <a:xfrm>
            <a:off x="342900" y="1282700"/>
            <a:ext cx="5892800" cy="828824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Chapter 1 - Page 9"/>
          <p:cNvSpPr txBox="1"/>
          <p:nvPr>
            <p:ph type="title"/>
          </p:nvPr>
        </p:nvSpPr>
        <p:spPr>
          <a:xfrm>
            <a:off x="355600" y="1409700"/>
            <a:ext cx="12141200" cy="1117600"/>
          </a:xfrm>
          <a:prstGeom prst="rect">
            <a:avLst/>
          </a:prstGeom>
        </p:spPr>
        <p:txBody>
          <a:bodyPr/>
          <a:lstStyle/>
          <a:p>
            <a:pPr/>
            <a:r>
              <a:t>Chapter 1 - Page 9</a:t>
            </a:r>
          </a:p>
          <a:p>
            <a:pPr/>
          </a:p>
          <a:p>
            <a:pPr/>
          </a:p>
          <a:p>
            <a:pPr/>
          </a:p>
        </p:txBody>
      </p:sp>
      <p:sp>
        <p:nvSpPr>
          <p:cNvPr id="149" name="place in our churche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place in our churches.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Biblical church membership gives without qualification. Biblical membership views the tithes and offerings as joyous giving. There are no strings attached. Biblical church membership serves and ministers as a natural way of doing things.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Biblical church membership is functioning membership.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Again, let’s return to 1 Corinthians 12 to grasp this concept more fully. When Paul was using the metaphor of the body to speak of the church, he did so for two primary reasons. First, the body is a unified whole. Likewise, the church is to be unified in its mission, purposes, ministries, and activities.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Second, the body is not only unified, it is made up of many parts. Think about the parts noted in 1 Corinthians 12:12–26: </a:t>
            </a:r>
          </a:p>
          <a:p>
            <a:pPr marL="0" indent="0" defTabSz="457200">
              <a:spcBef>
                <a:spcPts val="0"/>
              </a:spcBef>
              <a:buSzTx/>
              <a:buFont typeface="Helvetica"/>
              <a:buNone/>
              <a:tabLst>
                <a:tab pos="228600" algn="l"/>
                <a:tab pos="4572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The foot. </a:t>
            </a:r>
          </a:p>
          <a:p>
            <a:pPr marL="0" indent="0" defTabSz="457200">
              <a:spcBef>
                <a:spcPts val="0"/>
              </a:spcBef>
              <a:buSzTx/>
              <a:buFont typeface="Helvetica"/>
              <a:buNone/>
              <a:tabLst>
                <a:tab pos="228600" algn="l"/>
                <a:tab pos="4572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The hand. </a:t>
            </a:r>
          </a:p>
          <a:p>
            <a:pPr marL="0" indent="0" defTabSz="457200">
              <a:spcBef>
                <a:spcPts val="0"/>
              </a:spcBef>
              <a:buSzTx/>
              <a:buFont typeface="Helvetica"/>
              <a:buNone/>
              <a:tabLst>
                <a:tab pos="228600" algn="l"/>
                <a:tab pos="4572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The ear.</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Chapter 1 - Page 10"/>
          <p:cNvSpPr txBox="1"/>
          <p:nvPr>
            <p:ph type="title"/>
          </p:nvPr>
        </p:nvSpPr>
        <p:spPr>
          <a:xfrm>
            <a:off x="355600" y="1409700"/>
            <a:ext cx="12141200" cy="1117600"/>
          </a:xfrm>
          <a:prstGeom prst="rect">
            <a:avLst/>
          </a:prstGeom>
        </p:spPr>
        <p:txBody>
          <a:bodyPr/>
          <a:lstStyle/>
          <a:p>
            <a:pPr/>
            <a:r>
              <a:t>Chapter 1 - Page 10</a:t>
            </a:r>
          </a:p>
          <a:p>
            <a:pPr/>
          </a:p>
          <a:p>
            <a:pPr/>
          </a:p>
          <a:p>
            <a:pPr/>
          </a:p>
        </p:txBody>
      </p:sp>
      <p:sp>
        <p:nvSpPr>
          <p:cNvPr id="152" name="The ey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228600" algn="l"/>
                <a:tab pos="4572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The eye. </a:t>
            </a:r>
          </a:p>
          <a:p>
            <a:pPr marL="0" indent="0" defTabSz="457200">
              <a:spcBef>
                <a:spcPts val="0"/>
              </a:spcBef>
              <a:buSzTx/>
              <a:buNone/>
              <a:tabLst>
                <a:tab pos="228600" algn="l"/>
                <a:tab pos="4572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The nose (at least indirectly by referring to the sense of smell).</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Each of these parts is supposed to function. The foot is to walk. The hand is to grasp and hold. The ear is to hear. The eye is to see. The nose is to smell.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We who are church members are all supposed to function in the church. The concept of an inactive church member is an oxymoron. Biblically, no such church member really exists.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Such is the reason we are exhorted to know our gifts and abilities, so we can use them best to serve the church for the glory of God. The fact that there is so much diversity in our church is our strength. Everyone has a function. Everyone should be functioning. Everyone should have a role.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Because we are all different with different gifts and abilities, we will function differently from other members. But if we are true and biblical</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Chapter 1 - Page 11"/>
          <p:cNvSpPr txBox="1"/>
          <p:nvPr>
            <p:ph type="title"/>
          </p:nvPr>
        </p:nvSpPr>
        <p:spPr>
          <a:xfrm>
            <a:off x="355600" y="1409700"/>
            <a:ext cx="12141200" cy="1117600"/>
          </a:xfrm>
          <a:prstGeom prst="rect">
            <a:avLst/>
          </a:prstGeom>
        </p:spPr>
        <p:txBody>
          <a:bodyPr/>
          <a:lstStyle/>
          <a:p>
            <a:pPr/>
            <a:r>
              <a:t>Chapter 1 - Page 11</a:t>
            </a:r>
          </a:p>
          <a:p>
            <a:pPr/>
          </a:p>
          <a:p>
            <a:pPr/>
          </a:p>
          <a:p>
            <a:pPr/>
          </a:p>
        </p:txBody>
      </p:sp>
      <p:sp>
        <p:nvSpPr>
          <p:cNvPr id="155" name="church members, we will be functioning member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church members, we will be functioning members.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One of the ongoing questions you should ask yourself and God in prayer is: “How can I best serve my church?” You should never ask yourself if you should be serving your church.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If you are a member, you must be a functioning member. It’s just that simple.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232323"/>
                </a:solidFill>
                <a:latin typeface="Arial"/>
                <a:ea typeface="Arial"/>
                <a:cs typeface="Arial"/>
                <a:sym typeface="Arial"/>
              </a:defRPr>
            </a:pPr>
            <a:r>
              <a:t>The First Pledge</a:t>
            </a:r>
            <a:r>
              <a:rPr b="0"/>
              <a:t> </a:t>
            </a:r>
            <a:endParaRPr b="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It’s hard to know for certain. Church membership rolls are not always easy to research, and some churches just refuse to face reality. But, by our best estimates, we think most church rolls are overinflated by a factor of three.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That’s big. Really big.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Chapter 1 - Page 12"/>
          <p:cNvSpPr txBox="1"/>
          <p:nvPr>
            <p:ph type="title"/>
          </p:nvPr>
        </p:nvSpPr>
        <p:spPr>
          <a:xfrm>
            <a:off x="355600" y="1409700"/>
            <a:ext cx="12141200" cy="1117600"/>
          </a:xfrm>
          <a:prstGeom prst="rect">
            <a:avLst/>
          </a:prstGeom>
        </p:spPr>
        <p:txBody>
          <a:bodyPr/>
          <a:lstStyle/>
          <a:p>
            <a:pPr/>
            <a:r>
              <a:t>Chapter 1 - Page 12</a:t>
            </a:r>
          </a:p>
          <a:p>
            <a:pPr/>
          </a:p>
          <a:p>
            <a:pPr/>
          </a:p>
          <a:p>
            <a:pPr/>
          </a:p>
        </p:txBody>
      </p:sp>
      <p:sp>
        <p:nvSpPr>
          <p:cNvPr id="158" name="What that means is, if your church has three hundred members on its rolls, it probably only has a hundred real biblical members. Only one-third are functioning members. Only one out of three gives abundantly and serves without hesitation.…"/>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What that means is, if your church has three hundred members on its rolls, it probably only has a hundred real biblical members. Only one-third are functioning members. Only one out of three gives abundantly and serves without hesitation.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In fact, I bet many people will question our own numbers as being overstated. They will question if as many as one out of three members are biblical, functioning members.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But you are making a different commitment.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You are making a pledge to be a member the way the Bible speaks and the way God designed it.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You are committing to giving cheerfully and abundantly. You are committing</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hapter 1 - Page 12"/>
          <p:cNvSpPr txBox="1"/>
          <p:nvPr>
            <p:ph type="title"/>
          </p:nvPr>
        </p:nvSpPr>
        <p:spPr>
          <a:xfrm>
            <a:off x="355600" y="1409700"/>
            <a:ext cx="12141200" cy="1117600"/>
          </a:xfrm>
          <a:prstGeom prst="rect">
            <a:avLst/>
          </a:prstGeom>
        </p:spPr>
        <p:txBody>
          <a:bodyPr/>
          <a:lstStyle/>
          <a:p>
            <a:pPr/>
            <a:r>
              <a:t>Chapter 1 - Page 12</a:t>
            </a:r>
          </a:p>
          <a:p>
            <a:pPr/>
          </a:p>
          <a:p>
            <a:pPr/>
          </a:p>
          <a:p>
            <a:pPr/>
          </a:p>
        </p:txBody>
      </p:sp>
      <p:sp>
        <p:nvSpPr>
          <p:cNvPr id="161" name="giving cheerfully and abundantly. You are committing to serving and ministering without hesitation.…"/>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rPr>
                <a:latin typeface="Times New Roman"/>
                <a:ea typeface="Times New Roman"/>
                <a:cs typeface="Times New Roman"/>
                <a:sym typeface="Times New Roman"/>
              </a:rPr>
              <a:t>giving cheerfully and abundantly. You are committing to serving and ministering without hesitation. </a:t>
            </a:r>
            <a:endParaRPr>
              <a:latin typeface="Times New Roman"/>
              <a:ea typeface="Times New Roman"/>
              <a:cs typeface="Times New Roman"/>
              <a:sym typeface="Times New Roman"/>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Times New Roman"/>
                <a:ea typeface="Times New Roman"/>
                <a:cs typeface="Times New Roman"/>
                <a:sym typeface="Times New Roman"/>
              </a:defRPr>
            </a:pPr>
            <a:r>
              <a:t>You are pledging to be a functioning church member.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Mount Wade Baptist Church…"/>
          <p:cNvSpPr txBox="1"/>
          <p:nvPr>
            <p:ph type="subTitle" sz="half" idx="1"/>
          </p:nvPr>
        </p:nvSpPr>
        <p:spPr>
          <a:xfrm>
            <a:off x="6515100" y="1308100"/>
            <a:ext cx="6083300" cy="8293100"/>
          </a:xfrm>
          <a:prstGeom prst="rect">
            <a:avLst/>
          </a:prstGeom>
        </p:spPr>
        <p:txBody>
          <a:bodyPr/>
          <a:lstStyle/>
          <a:p>
            <a:pPr>
              <a:defRPr sz="3500">
                <a:solidFill>
                  <a:srgbClr val="FFFFFF"/>
                </a:solidFill>
              </a:defRPr>
            </a:pPr>
            <a:r>
              <a:t>Mount Wade Baptist Church</a:t>
            </a:r>
          </a:p>
          <a:p>
            <a:pPr>
              <a:defRPr sz="2600">
                <a:solidFill>
                  <a:srgbClr val="FFFFFF"/>
                </a:solidFill>
              </a:defRPr>
            </a:pPr>
            <a:r>
              <a:t>749 North Jackson Street</a:t>
            </a:r>
          </a:p>
          <a:p>
            <a:pPr>
              <a:defRPr sz="2600">
                <a:solidFill>
                  <a:srgbClr val="FFFFFF"/>
                </a:solidFill>
              </a:defRPr>
            </a:pPr>
            <a:r>
              <a:t>Brookhaven, Mississippi</a:t>
            </a:r>
          </a:p>
          <a:p>
            <a:pPr/>
          </a:p>
          <a:p>
            <a:pPr>
              <a:defRPr>
                <a:solidFill>
                  <a:srgbClr val="FFFFFF"/>
                </a:solidFill>
                <a:latin typeface="Snell Roundhand Bold"/>
                <a:ea typeface="Snell Roundhand Bold"/>
                <a:cs typeface="Snell Roundhand Bold"/>
                <a:sym typeface="Snell Roundhand Bold"/>
              </a:defRPr>
            </a:pPr>
            <a:r>
              <a:t>Dr. P. Randolph Hamilton, Sr.</a:t>
            </a:r>
          </a:p>
          <a:p>
            <a:pPr>
              <a:defRPr>
                <a:solidFill>
                  <a:srgbClr val="FFFFFF"/>
                </a:solidFill>
                <a:latin typeface="Snell Roundhand Bold"/>
                <a:ea typeface="Snell Roundhand Bold"/>
                <a:cs typeface="Snell Roundhand Bold"/>
                <a:sym typeface="Snell Roundhand Bold"/>
              </a:defRPr>
            </a:pPr>
            <a:r>
              <a:t>Pastor-Teacher</a:t>
            </a:r>
          </a:p>
          <a:p>
            <a:pPr>
              <a:defRPr>
                <a:solidFill>
                  <a:srgbClr val="FFFFFF"/>
                </a:solidFill>
              </a:defRPr>
            </a:pPr>
          </a:p>
          <a:p>
            <a:pPr>
              <a:defRPr>
                <a:solidFill>
                  <a:srgbClr val="FFFFFF"/>
                </a:solidFill>
              </a:defRPr>
            </a:pPr>
          </a:p>
          <a:p>
            <a:pPr>
              <a:defRPr>
                <a:solidFill>
                  <a:srgbClr val="FFFFFF"/>
                </a:solidFill>
              </a:defRPr>
            </a:pPr>
            <a:r>
              <a:t>THE MT. WADE CHRISTIAN EDUCATION MINISTRY ADULT BIBLE STUDY CLASS</a:t>
            </a:r>
          </a:p>
          <a:p>
            <a:pPr>
              <a:defRPr>
                <a:solidFill>
                  <a:srgbClr val="FFFFFF"/>
                </a:solidFill>
              </a:defRPr>
            </a:pPr>
          </a:p>
          <a:p>
            <a:pPr>
              <a:defRPr>
                <a:solidFill>
                  <a:srgbClr val="FFFFFF"/>
                </a:solidFill>
              </a:defRPr>
            </a:pPr>
            <a:r>
              <a:t>Wednesday @ </a:t>
            </a:r>
          </a:p>
          <a:p>
            <a:pPr>
              <a:defRPr>
                <a:solidFill>
                  <a:srgbClr val="FFFFFF"/>
                </a:solidFill>
              </a:defRPr>
            </a:pPr>
            <a:r>
              <a:t>12:00 p.m &amp; 6:00 p.m.</a:t>
            </a:r>
          </a:p>
          <a:p>
            <a:pPr>
              <a:defRPr>
                <a:solidFill>
                  <a:srgbClr val="FFFFFF"/>
                </a:solidFill>
              </a:defRPr>
            </a:pPr>
          </a:p>
        </p:txBody>
      </p:sp>
      <p:pic>
        <p:nvPicPr>
          <p:cNvPr id="164" name="url?sa=i&amp;rct=j&amp;q=&amp;esrc=s&amp;source=images&amp;cd=&amp;ved=0CAcQjRxqFQoTCIPrnpfe2McCFcGJDQodmeQETg&amp;url=http%3A%2F%2Fwww.amazon.tiff" descr="url?sa=i&amp;rct=j&amp;q=&amp;esrc=s&amp;source=images&amp;cd=&amp;ved=0CAcQjRxqFQoTCIPrnpfe2McCFcGJDQodmeQETg&amp;url=http%3A%2F%2Fwww.amazon.tiff"/>
          <p:cNvPicPr>
            <a:picLocks noChangeAspect="1"/>
          </p:cNvPicPr>
          <p:nvPr/>
        </p:nvPicPr>
        <p:blipFill>
          <a:blip r:embed="rId2">
            <a:extLst/>
          </a:blip>
          <a:stretch>
            <a:fillRect/>
          </a:stretch>
        </p:blipFill>
        <p:spPr>
          <a:xfrm>
            <a:off x="342900" y="1282700"/>
            <a:ext cx="5892800" cy="82882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Chapter 1…"/>
          <p:cNvSpPr txBox="1"/>
          <p:nvPr>
            <p:ph type="body" idx="1"/>
          </p:nvPr>
        </p:nvSpPr>
        <p:spPr>
          <a:xfrm>
            <a:off x="368300" y="2730500"/>
            <a:ext cx="12141200" cy="6375400"/>
          </a:xfrm>
          <a:prstGeom prst="rect">
            <a:avLst/>
          </a:prstGeom>
        </p:spPr>
        <p:txBody>
          <a:bodyPr/>
          <a:lstStyle/>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latin typeface="Times New Roman"/>
                <a:ea typeface="Times New Roman"/>
                <a:cs typeface="Times New Roman"/>
                <a:sym typeface="Times New Roman"/>
              </a:defRPr>
            </a:pPr>
            <a:r>
              <a:t>Chapter 1</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rPr b="1" i="1"/>
              <a:t>What is a functioning church member?</a:t>
            </a:r>
            <a:r>
              <a:t>  A functioning member is one who is more focused on being a servant, rather than being served.  One who seeks to discover what they can do for the church, prior to what the church can do for them.  They strive to work as a unified team rather than a solo performer.  (1) </a:t>
            </a:r>
            <a:r>
              <a:rPr b="1">
                <a:solidFill>
                  <a:srgbClr val="FF2D22"/>
                </a:solidFill>
              </a:rPr>
              <a:t>NO PERSON CAN PERFORM THE FUNCTIONS OF THE CHURCH ALONE.  </a:t>
            </a:r>
            <a:r>
              <a:rPr b="1"/>
              <a:t>(2) </a:t>
            </a:r>
            <a:r>
              <a:rPr b="1">
                <a:solidFill>
                  <a:srgbClr val="FF2D22"/>
                </a:solidFill>
              </a:rPr>
              <a:t>THE CHURCH IS A BODY AND MEMBERS ARE PARTS OF THE BODY.  TOGETHER WE CAN BE MOST EFFECTIVE.  </a:t>
            </a:r>
            <a:endParaRPr b="1">
              <a:solidFill>
                <a:srgbClr val="FF2D22"/>
              </a:solid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endParaRPr b="1">
              <a:solidFill>
                <a:srgbClr val="FF2D22"/>
              </a:solid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A functioning members wants the church to be lifted up and do not seek to elevate themselves.  </a:t>
            </a:r>
            <a:r>
              <a:rPr b="1">
                <a:solidFill>
                  <a:srgbClr val="FF2D22"/>
                </a:solidFill>
              </a:rPr>
              <a:t>A FUNCTIONING CHURCH MEMBER WLL PUT THE CHURCH AHEAD AND ABOVE HIMSELF.</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The church has failed to grow adequately due to a disfunctional membership in the body of Christ.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latin typeface="Times New Roman"/>
                <a:ea typeface="Times New Roman"/>
                <a:cs typeface="Times New Roman"/>
                <a:sym typeface="Times New Roman"/>
              </a:defRPr>
            </a:pPr>
            <a:r>
              <a:t>Q:  Should the church be growing slower than the community in which it dwells?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Research shows that 9 out of 10 church in American are declining or growing at a slower pace than the community is growing.  </a:t>
            </a:r>
            <a:r>
              <a:rPr b="1"/>
              <a:t>This creates the potential for more unsaved and unchurched people living within a community than there are believers.</a:t>
            </a: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latin typeface="Times New Roman"/>
                <a:ea typeface="Times New Roman"/>
                <a:cs typeface="Times New Roman"/>
                <a:sym typeface="Times New Roman"/>
              </a:defRPr>
            </a:pPr>
            <a:r>
              <a:t>THERE ARE 34,950 PEOPLE LIVING IN LINCOLN COUNTY.  12,515 PEOPLE LIVING IN THE CITY OF BROOKHAVEN.  THERE ARE 16,740 ( 5 YR FORECAST 17,006) MEN AND 18,210 (5 YR FORECAST 18,483) WOMEN LIVING IN LINCOLN COUNTY.  THERE ARE 10,320 ( 5 YR FORECAST 10,369) AFRICAN AMERICANS LIVING IN LINCOLN COUNTY.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latin typeface="Times New Roman"/>
                <a:ea typeface="Times New Roman"/>
                <a:cs typeface="Times New Roman"/>
                <a:sym typeface="Times New Roman"/>
              </a:defRPr>
            </a:pPr>
            <a:r>
              <a:t>APPROXIMATELY 30 AFRICAN AMERICAN CHURCHES - AVERAGE OF 344 MEMBERS PER CHURCH.  WE SHOULD HAVE A MINIMUM OF 344 MEMBERS.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latin typeface="Times New Roman"/>
                <a:ea typeface="Times New Roman"/>
                <a:cs typeface="Times New Roman"/>
                <a:sym typeface="Times New Roman"/>
              </a:defRPr>
            </a:pP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latin typeface="Times New Roman"/>
                <a:ea typeface="Times New Roman"/>
                <a:cs typeface="Times New Roman"/>
                <a:sym typeface="Times New Roman"/>
              </a:defRPr>
            </a:pPr>
            <a:r>
              <a:t>What is danger of the church not growing at the pace of the community (at minimum)?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This creates an environment based on the characteristics of those who dwell within the immediate area.  If the residents of the neighborhood have no concern for God, it will be a godless neighborhood.  If the residents of the neighborhood are spiritually led and bible fed, the neighborhood will have a spiritual atmosphere reducing the potential for ungodly activities.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latin typeface="Times New Roman"/>
                <a:ea typeface="Times New Roman"/>
                <a:cs typeface="Times New Roman"/>
                <a:sym typeface="Times New Roman"/>
              </a:defRPr>
            </a:pPr>
            <a:r>
              <a:t>THE KEY TO REDUCING THE CRIME RATE IS THE CHURCH.  THE CHURCH MUST BE ABOUT SEEKING AND SAVING THE LOST AND STRENGTHENING SAINTS.</a:t>
            </a:r>
            <a:endParaRPr>
              <a:solidFill>
                <a:srgbClr val="000000"/>
              </a:solid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rPr b="1"/>
              <a:t>Statistic show that when crime in a certain area increase, it is connected to the character and conduct of individuals living within the community or surrounding area.</a:t>
            </a:r>
            <a:r>
              <a:t>  If the church is not having an impact on the community, the community will have an impact on the church/congregation.  It will not be long before members of the congregation experience the chaos of an unchurched/unsaved community/neighborhood.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latin typeface="Times New Roman"/>
                <a:ea typeface="Times New Roman"/>
                <a:cs typeface="Times New Roman"/>
                <a:sym typeface="Times New Roman"/>
              </a:defRPr>
            </a:pPr>
            <a:r>
              <a:t>Q:  Has the church failed the Lord, society, and each other as it relates to the churches </a:t>
            </a:r>
            <a:r>
              <a:rPr u="sng">
                <a:uFill>
                  <a:solidFill>
                    <a:srgbClr val="000000"/>
                  </a:solidFill>
                </a:uFill>
              </a:rPr>
              <a:t>positive</a:t>
            </a:r>
            <a:r>
              <a:rPr>
                <a:uFill>
                  <a:solidFill>
                    <a:srgbClr val="000000"/>
                  </a:solidFill>
                </a:uFill>
              </a:rPr>
              <a:t> impact on the community?</a:t>
            </a:r>
            <a:endParaRPr>
              <a:uFill>
                <a:solidFill>
                  <a:srgbClr val="000000"/>
                </a:solidFill>
              </a:u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uFill>
                  <a:solidFill>
                    <a:srgbClr val="000000"/>
                  </a:solidFill>
                </a:uFill>
                <a:latin typeface="Times New Roman"/>
                <a:ea typeface="Times New Roman"/>
                <a:cs typeface="Times New Roman"/>
                <a:sym typeface="Times New Roman"/>
              </a:defRPr>
            </a:pPr>
            <a:r>
              <a:t>IS THE CHURCH RESPONSIBLE FOR THE PROBLEMS OF THE WORLD TODAY?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George Barna Church Research Group states that “only 2% of the church in America and an active effective evangelism ministry.  That means on 2 of 100 church have an effective evangelism ministry.  Most church that experience growth do not experience growth because of evangelism.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Q:  It was ways does the church experience growth?</a:t>
            </a:r>
            <a:r>
              <a:rPr b="0" i="0"/>
              <a:t> </a:t>
            </a:r>
            <a:endParaRPr b="0" i="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Transfer growt</a:t>
            </a:r>
            <a:r>
              <a:t>h - Believers who are seeking a place of worship</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Reproductive growth</a:t>
            </a:r>
            <a:r>
              <a:t> - Church members who give birth and their children become members</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Transitional growth</a:t>
            </a:r>
            <a:r>
              <a:t> - This includes individuals who move into the area for occupational, educational, or family related reasons.</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Evangelical growth </a:t>
            </a:r>
            <a:r>
              <a:t>- Individuals who are converted from sinners to saints throw and effective church evangelism ministry and unite with a local church.</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An Unhealthy Church</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Many churches across America are unhealthy.  In an unhealthy church, members are more concerned about....</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receiving rather than giving</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being served, instead of serving</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membership rights over membership responsibilities</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entitlements instead of sacrifices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That was never GOD’S original plan for the church.  God’s original plan for the church is the total opposite.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rPr i="0"/>
              <a:t>Have you ever seen someone who joined the local church and immediately request some type of financial assistance?  These individuals area seeking to be served, but often are not found willing to serve.  </a:t>
            </a:r>
            <a:r>
              <a:t>(Illustration:   A few weeks ago, I had someone to come to the church and ask for some financial assistance.  He stated that he was willing to work or do whatever was needed around the church.  I told him to comeback the next morning and we would have some work for him to do and would pay him minimum wage.  He then asked could he get some money to buy him something to eat and he would be back tomorrow morning to work.  I offered to buy him dinner, but I did not offer him cash.  I told him that I would be off in about an hour and will gladly get him some dinner.  He was welcome to wait inside or come back in an hour.  The gentlemen left the church and has not returned.  He did not come back and get his dinner for the night, did not come back the next morning and do the work, nor has he come back and requested further assistance.) </a:t>
            </a:r>
            <a:r>
              <a:rPr i="0"/>
              <a:t> Often people come to church ready to receive, but not willing to give.</a:t>
            </a:r>
            <a:endParaRPr i="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Often we have church members who believe that church membership means they should be served, rather than being a servant.  The book </a:t>
            </a:r>
            <a:r>
              <a:rPr i="1"/>
              <a:t>(I Am A Church Member)</a:t>
            </a:r>
            <a:r>
              <a:t> talks about a “Country Club Membership.”  Often church members treat the church like a “Country Club.”  They want every one to serve them and they want every thing to be according to their wishes and desires.  They see their giving as paying dues to receive certain benefits rather than the responsibilities of a servant who gives their tithes and offerings faithfully and joyfully.  </a:t>
            </a:r>
            <a:r>
              <a:rPr i="1"/>
              <a:t>(Note:  Heaven cannot be bought, rented, or leased.  There is no amount of money that one can give to buy there way into heaven.)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Q:  What do you owe God and the Church/Congregation?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If you cannot answer this question, its likely that you may not be fulfilling your responsibilities to God or the Church/Congregation.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In 1 Cor. 12, Paul uses the metaphor of the church as being a body with many members.  In 1 Cor. 13, he established love as the central attitude and action that all members should have.  And in 1 Cor. 14, he also let them know their concept of membership was all wrong.  In the bible every member is important because we are one body and no one part of the body is more important than another.  This is different from the culture in which we live.  A person importance is often determined by their position, popularity, financial status, influence, etc.  As a member of the “body of Christ,” I am a vital part of the bodies functions.  Without me, the body cannot function as designed.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Helvetica"/>
                <a:ea typeface="Helvetica"/>
                <a:cs typeface="Helvetica"/>
                <a:sym typeface="Helvetica"/>
              </a:defRPr>
            </a:pPr>
            <a:endParaRPr>
              <a:latin typeface="Times New Roman"/>
              <a:ea typeface="Times New Roman"/>
              <a:cs typeface="Times New Roman"/>
              <a:sym typeface="Times New Roman"/>
            </a:endParaRP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MEMBERSHIP MEANS WE ARE ALL </a:t>
            </a: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NECESSARY PARTS OF THE WHOLE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Q:  Do you feel apart of the church?  Do you feel wanted and needed?</a:t>
            </a:r>
            <a:r>
              <a:t>  I have not always felt that I was important to the church.  When I was growing up as a child, it appeared to me that the Pastor, deacons, trustee, choir, and church mothers where the church.  The rest of us attended their church, but if we did not show up it really would not make a difference.  I was never made to feel if I where a valuable asset to the church.  If I did not come to church, not one called me and the next Sunday, no one even seems to have notice that I was not there the previous Sunday.  I felt that I was just a member on the roll, but not a important part of the church.</a:t>
            </a:r>
            <a:endParaRPr b="1" i="1"/>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Q:  Do you feel that you are an asset or a liability?</a:t>
            </a:r>
            <a:r>
              <a:t>  I have experience being an asset and a liability.  Now I believe I am an asset because of my desire to serve God and the church/congregation.</a:t>
            </a:r>
            <a:endParaRPr b="1" i="1"/>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Church has become big business.</a:t>
            </a:r>
            <a:r>
              <a:t>  Often the church is treated more like a business than a body.  When the church is treated like a business, the only people who feel important, involved, and of necessity or the business leaders (the Ministry Leaders, Church Officers, etc.)  Many of the so called Mega Churches have lost there identity as a church and have become more business oriented to the point where God has to be fit in to there format of activities.  Many people have been disillusioned by spirited church services that are held at some of these mega venues.  Now, many of our smaller churches have patterned there church and ministry after the Mega Church with hopes of drawing a bigger crowd.  The problem with spirited services is that because they are spirited does not mean they are spiritual.  If God is not the center of the worship, it may be spirited but is not spiritual and does not bring glory and honor to God.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The church is not an “organization” it is an “organism.”  </a:t>
            </a:r>
            <a:r>
              <a:t>A living, functioning, organism, made up of many members with different functions.  However, there still must be organization within the organism.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 Big Picture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i="1"/>
              <a:t>No one person is the church.</a:t>
            </a:r>
            <a:r>
              <a:t>  No matter your position in the church, you are only a part of the body and without the other members you are incomplete.  As a member or part of the body, you have a function that is designed work together with other parts or members of the body (church).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Helvetica"/>
                <a:ea typeface="Helvetica"/>
                <a:cs typeface="Helvetica"/>
                <a:sym typeface="Helvetica"/>
              </a:defRPr>
            </a:pPr>
            <a:endParaRPr>
              <a:latin typeface="Times New Roman"/>
              <a:ea typeface="Times New Roman"/>
              <a:cs typeface="Times New Roman"/>
              <a:sym typeface="Times New Roman"/>
            </a:endParaRP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MEMBERSHIP MEANS WE ARE DIFFERENT, </a:t>
            </a: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BUT WE STILL WORK TOGETHER</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In 1 Corinthians 12:15-26, Paul explains that a body has many parts and no part can say that it is not part of the body.  The parts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member of the body (church) has a different function.  Again, let me remind you that authentic membership are those who have been born again (redeemed/saved).  Everyone with their name on the local church role should b saved, but they may not be saved.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saved church member has been given a spiritual gift to be used for the edification (building up) of the church.  Each member is a </a:t>
            </a:r>
            <a:r>
              <a:rPr b="1" u="sng"/>
              <a:t>part of the whole</a:t>
            </a:r>
            <a:r>
              <a:t>.  Each member is responsible for doing there part (performing there function) in the body.  Each member is a necessary part of the whole.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Illustration:  How many of you have ridden a bicycle?  A bicycle has many parts functioning together.  If one of the smallest parts on the bicycle does not function properly, it can cause the bike to become inoperable.  In the rims of the bicycle, there are a set of ball bearings that allow the wheels to rotate properly.  If the ball bearings become dried out and come apart from the setting, the wheel will no rotate, making the bike inoperable.  The churches proper function is hindered even when the small part does not work properly.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Q:  Have you been function within the body properly to prevent malfunctions?  Are you the cause of the churches struggles?</a:t>
            </a:r>
            <a:r>
              <a:rPr b="0" i="0"/>
              <a:t>  </a:t>
            </a:r>
            <a:endParaRPr b="0" i="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This is a question that ever church member must ask themselves about their function in the body.  </a:t>
            </a:r>
            <a:r>
              <a:rPr b="1" i="1"/>
              <a:t>Help or Hinder!</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It is important for members to understand there purpose, role, or function in the body of Christ.  If a person is working out place, it can be just and dangerous to the body as the function not being performed at all.  There is no function in the body (church) that is not important.  All functions work together, but not necessarily at the same time.  The eyes may be closed during sleep, but the lungs continue to function.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 function is more important, but all functions must work in unity with the body.  There is only one mouth on the body.  When it speaks, the rest of the body does not interrupt or try to talk in place of the mouth.  When the mouth piece in the church is talking (the Pastor), Paul said the rest of the function should cease.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God values each member and their gift. </a:t>
            </a:r>
            <a:r>
              <a:t> Man place emphasis on certain gift and categories certain one’s as more important.  That cause people to desire certain gifts over others.  This causes members with lesser gifts to feel unimportant, insignificant, and less beneficial.  However, such feelings and thoughts are totally untrue.  "The body is not one [significant] member, but many [members].  "Every person who truly belongs to the body of Christ (the church) is significant and important to GOD and has a gift and function in the body that is vital to the bodies (churches) success.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There are four significant facts about the church, the body of Christ.</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Each member is necessary. </a:t>
            </a:r>
            <a:r>
              <a:t> The feet may not be gifted like the hand in handling things, but the feet takes you to the point of grasping.  The ear may not be able to envision things like the eye, but the ear often hears it before you see it.</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Each member has an essential function.</a:t>
            </a:r>
            <a:r>
              <a:t>  The eye, the ear, and the nose; they all have their function.</a:t>
            </a:r>
          </a:p>
          <a:p>
            <a:pPr marL="0" indent="-635" defTabSz="457200">
              <a:spcBef>
                <a:spcPts val="0"/>
              </a:spcBef>
              <a:buSzTx/>
              <a:buFont typeface="Helvetica"/>
              <a:buNone/>
              <a:tabLst>
                <a:tab pos="3429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None can do the function of the other.  Each member has its function, and no other member can do the function of the other member.  God has given you something to do in the church, that no one else can do.  If you don’t do what God has given you to do, the church is missing a vital part of what God has given to the body.</a:t>
            </a:r>
          </a:p>
          <a:p>
            <a:pPr marL="0" indent="-635" defTabSz="457200">
              <a:spcBef>
                <a:spcPts val="0"/>
              </a:spcBef>
              <a:buSzTx/>
              <a:buFont typeface="Helvetica"/>
              <a:buNone/>
              <a:tabLst>
                <a:tab pos="3429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If the whole body were only an eye, it would be a freak: inoperative, dysfunctional, and useless.  It would be an atrocity.  If every one in the church were exactly the same, doing the same thing, acting the same way, performing the same function, it would be awful.</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Each member is set "in the body" as GOD wills </a:t>
            </a:r>
            <a:r>
              <a:rPr b="1" i="1"/>
              <a:t>(desire, intellectual reasoning)</a:t>
            </a:r>
            <a:r>
              <a:rPr b="1"/>
              <a:t>.</a:t>
            </a:r>
            <a:r>
              <a:t>  The eye sees because GOD gave it the ability to see.  The ear hears because GOD gave it the ability to hear.  The same is true in the church.  Notice the words "every one of them "every member has been set in the church by GOD and gifted by GOD. GOD has not just set the more prominent members in the church. GOD has set "every one" of us in the church, and has gifted us for an essential function. And note: what we are called and gifted to do is GOD’S will. We are who we are and have the gifts we have because GOD willed us to be unique.  </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member is distinct, but together there is only one body.  If only one member existed, where would the body be?  Of course, there would be no body.  The same happens within the church.  If there is only one member in the church, he would be significant and the most important person around.  But where would the church be?  The church is not one significant and important person. The church is many members and all of them are significant and important.  The church is diversified, yet unified!</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church is often handicapped by members who are not serving according to their gift.  The most effective church is the church were members are working faithfully as servants of God according to their calling.</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Helvetica"/>
                <a:ea typeface="Helvetica"/>
                <a:cs typeface="Helvetica"/>
                <a:sym typeface="Helvetica"/>
              </a:defRPr>
            </a:pPr>
            <a:endParaRPr>
              <a:latin typeface="Times New Roman"/>
              <a:ea typeface="Times New Roman"/>
              <a:cs typeface="Times New Roman"/>
              <a:sym typeface="Times New Roman"/>
            </a:endParaRP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MEMBERSHIP MEANS EVERYTHING WE SAY  AND DO IS BASED ON THE BIBLICAL FOUNDATION OF LOVE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1 Cor. 13:1-13 is known as the love chapter of the Bible.  However, the chapter is more about the members of the church relationship with one another.  This is how we are to respond to each other as we work in unity to build up the church.  The Greek work for charity in 1 Cor. 13 means love, benevolence, and affection.  According to 1 Cor. 13: 1-13, a person can...</a:t>
            </a:r>
          </a:p>
          <a:p>
            <a:pPr marL="0" indent="0" defTabSz="457200">
              <a:spcBef>
                <a:spcPts val="0"/>
              </a:spcBef>
              <a:buSzTx/>
              <a:buFont typeface="Helvetica"/>
              <a:buNone/>
              <a:tabLst>
                <a:tab pos="12700" algn="l"/>
                <a:tab pos="215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Possess the gift and ability to speak and share Christ in all the languages of the world.  However, if he does not have love, he becomes only a clanging and tinkling noise. So what that means is the person and their gift become meaningless.  </a:t>
            </a:r>
            <a:r>
              <a:rPr b="1" i="1"/>
              <a:t>This is a crucial point:</a:t>
            </a:r>
            <a:r>
              <a:t> the gifted person's speech is not only meaningless but the person himself becomes meaningless.  He becomes useless in his life and for ministry.  Love is far more superior than the gift of tongues.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Three particular gifts are contrasted with love</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There is the gift of prophecy:</a:t>
            </a:r>
            <a:r>
              <a:t>  A person may have the gift of speaking under the inspiration of God's Spirit, both predicting the future and proclaiming the truth of God's Word. He may possess all the charisma, stature, eloquence, and descriptive language in the world; but if he does not have love, he is nothing. Not only is his gift of prophecy nothing, but he is nothing.</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There is the gift of understanding "all mysteries and all knowledge":</a:t>
            </a:r>
            <a:r>
              <a:t>  The entirety of what GOD has ever revealed and all that man has ever learned, discovered, and developed.  A person possessing all the knowledge in the world, yet, if he does not have love, he would be nothing!  Not only would his understanding and knowledge be nothing, he would be nothing.</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There is the gift of faith:</a:t>
            </a:r>
            <a:r>
              <a:t>  That is, the very special gift of faith that is given by the Holy Spirit to remove mountains and to do great and miraculous things for GOD.  Notice the word "all".  The word all is a definite article, which simply means to have absolute or total sum of what it references.  Imagine if a person possessing "all faith"; yet, if he did not possess love, he would be nothing.</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Paul continues from here to point out that no matter what gift you have, there is nothing greater than love (charity).  Love is designed to create an atmosphere of unity, respect, synergy, bonding, affection, etc.</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CHURCH MEMBERSHIP, FUNCTIONING MEMBERSHIP</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How does the church retain members?</a:t>
            </a:r>
            <a:r>
              <a:t>  Have you ever seen people join the church and after a few weeks they are MIA (missing in action)?  Some of them are never seen again and no one in the church makes an effort to seek them out and encourage them to come back to church.  Retaining members is what is ofter referred to as “Closing The Back Door.”  Members often come in the front door and go out the back.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Another concern is, do you know how to maintain you membership in a biblical church?  Most church “active” and “inactive” rosters.  This allows the church to keep track of individuals who actively support the church spiritual, physically, and financially.  It allows them to identify members who they can count on the pray, participate, and pay their tithes.  If you do these things, it is easy to maintain you name on the roster of most churches.  However, if you become a C.E.O. Christian who only attends at Christmas &amp; Easter Only, you might get dropped from the roll.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Notice the writers question was “how do we maintain biblical church membership.”  That is totally different from what most churchea have in there bi-laws.  There are no strings attached to biblical church membership.  Giving is joyous, serving is natural, and ministering to needs is a part of church life.  Biblical church membership is a </a:t>
            </a:r>
            <a:r>
              <a:rPr u="sng"/>
              <a:t>functioning membership.</a:t>
            </a: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Just as body has different body parts with different functions, the members of the church are many with different functions.  Each member should be functioning in the body.  The concept of a inactive church member is an </a:t>
            </a:r>
            <a:r>
              <a:rPr b="1" u="sng"/>
              <a:t>OXYMORON.</a:t>
            </a:r>
            <a:r>
              <a:t>  There is no such church member!  That is why it is so important for us to know our gift and use them to best serve the church for the glory of God.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It’s a team effort.  </a:t>
            </a:r>
            <a:r>
              <a:t>The strength of the church is diversity.  For example, take a good football team.  The quarterback gets a lot of recognition, but without the offensive line, he would not have time to throw the ball; with good wide receivers, he would not have anyone to catch the ball.  Without a strong defense, the team could never win championships.  And without an intelligent coaching staff, the game plan would never work.  It takes everyone on the team to be successful, not just one popular player.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church is bigger than any one person and no one can do it alone.  The church can only be successful when each member plays there position well.</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Helvetica"/>
                <a:ea typeface="Helvetica"/>
                <a:cs typeface="Helvetica"/>
                <a:sym typeface="Helvetica"/>
              </a:defRPr>
            </a:pPr>
            <a:endParaRPr>
              <a:latin typeface="Times New Roman"/>
              <a:ea typeface="Times New Roman"/>
              <a:cs typeface="Times New Roman"/>
              <a:sym typeface="Times New Roman"/>
            </a:endParaR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 FIRST PLEDGE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At most churches, the member count is overstated.  Normally, we have about 1/3 of the people on our rolls who are functioning members.  That mean only 1 of 3 people who are members of your church are functioning members.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How many of you are willing to make a pledge to be the kind of member the Bible speak about and the way God designed?  That means that you are willing to give cheerfully and abundantly; committed to serving and ministering without hesitation.  You are pledging to be a functioning church member.</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 First Pledge I am a church member. I like the metaphor of membership. It’s not membership as in a civic organization or a country club. It’s the kind of membership given to us in 1 Corinthians 12: “Now you are the body of Christ, and individual members of it” (1 Cor. 12: 27). Because I am a member of the body of Christ, I must be a functioning member, whether I am an “eye,” an “ear,” or a “hand.” As a functioning member, I will give. I will serve. I will minister. I will evangelize. I will study. I will seek to be a blessing to others. I will remember that “if one member suffers, all the members suffer with it; if one member is honored, all the members rejoice with it” (1 Cor. 12: 26). </a:t>
            </a: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_____________________________________________ </a:t>
            </a: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Sign and Date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p:txBody>
      </p:sp>
      <p:pic>
        <p:nvPicPr>
          <p:cNvPr id="167"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WILL PUT THE CHURCH AHEAD AND ABOVE SELF.  THEY ARE HUMBLE AND UNSELFISH IN THEIR SERVIC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rPr b="1">
                <a:solidFill>
                  <a:srgbClr val="FF2D22"/>
                </a:solidFill>
              </a:rPr>
              <a:t>WILL PUT THE CHURCH AHEAD AND ABOVE SELF.  THEY ARE HUMBLE AND UNSELFISH IN THEIR SERVICE.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The church has failed to grow adequately due to a disfunctional membership in the body of Christ.  </a:t>
            </a:r>
            <a:r>
              <a:rPr b="1">
                <a:solidFill>
                  <a:srgbClr val="E32400"/>
                </a:solidFill>
              </a:rPr>
              <a:t>Improper functions as a whole.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latin typeface="Times New Roman"/>
                <a:ea typeface="Times New Roman"/>
                <a:cs typeface="Times New Roman"/>
                <a:sym typeface="Times New Roman"/>
              </a:defRPr>
            </a:pPr>
            <a:r>
              <a:t>Q:  Should the church be growing slower than the community in which it dwells?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Research shows that 9 out of 10 church in American are declining or growing at a slower pace than the community is growing.  </a:t>
            </a:r>
            <a:r>
              <a:rPr b="1"/>
              <a:t>This creates the potential for more unsaved and unchurched people living within a community than there are believers.</a:t>
            </a:r>
          </a:p>
        </p:txBody>
      </p:sp>
      <p:pic>
        <p:nvPicPr>
          <p:cNvPr id="170"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HERE ARE 34,950 PEOPLE LIVING IN LINCOLN COUNTY.  12,515 PEOPLE LIVING IN THE CITY OF BROOKHAVEN.  THERE ARE 16,740 (5 YR FORECAST 17,006) MEN AND 18,210 (5 YR FORECAST 18,483) WOMEN LIVING IN LINCOLN COUNTY.  THERE ARE 10,320 (5 YR FORECAST 10,369) AFRICAN AMERICANS LIVING IN LINCOLN COUNTY.…"/>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solidFill>
                  <a:srgbClr val="FF2D22"/>
                </a:solidFill>
                <a:latin typeface="Times New Roman"/>
                <a:ea typeface="Times New Roman"/>
                <a:cs typeface="Times New Roman"/>
                <a:sym typeface="Times New Roman"/>
              </a:defRPr>
            </a:pPr>
            <a:r>
              <a:t>THERE ARE 34,950 PEOPLE LIVING IN LINCOLN COUNTY.  12,515 PEOPLE LIVING IN THE CITY OF BROOKHAVEN.  THERE ARE 16,740 </a:t>
            </a:r>
            <a:r>
              <a:rPr i="1"/>
              <a:t>(5 YR FORECAST 17,006)</a:t>
            </a:r>
            <a:r>
              <a:t> MEN AND 18,210 </a:t>
            </a:r>
            <a:r>
              <a:rPr i="1"/>
              <a:t>(5 YR FORECAST 18,483)</a:t>
            </a:r>
            <a:r>
              <a:t> WOMEN LIVING IN LINCOLN COUNTY.  THERE ARE </a:t>
            </a:r>
            <a:r>
              <a:rPr u="sng"/>
              <a:t>10,320</a:t>
            </a:r>
            <a:r>
              <a:t> </a:t>
            </a:r>
            <a:r>
              <a:rPr i="1"/>
              <a:t>(5 YR FORECAST </a:t>
            </a:r>
            <a:r>
              <a:rPr i="1" u="sng"/>
              <a:t>10,369</a:t>
            </a:r>
            <a:r>
              <a:rPr i="1"/>
              <a:t>)</a:t>
            </a:r>
            <a:r>
              <a:t> AFRICAN AMERICANS LIVING IN LINCOLN COUNTY.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solidFill>
                  <a:srgbClr val="FF2D22"/>
                </a:solid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solidFill>
                  <a:srgbClr val="FF2D22"/>
                </a:solidFill>
                <a:latin typeface="Times New Roman"/>
                <a:ea typeface="Times New Roman"/>
                <a:cs typeface="Times New Roman"/>
                <a:sym typeface="Times New Roman"/>
              </a:defRPr>
            </a:pPr>
            <a:r>
              <a:t>THER ARE APPROXIMATELY 30 AFRICAN AMERICAN CHURCHES.  WE SHOULD HAVE A MINIMUM AVERAGE OF 344 PARISHIONERS EACH SUNDAY</a:t>
            </a:r>
            <a:r>
              <a:rPr i="1"/>
              <a:t>(all churches being equal).</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FF2D22"/>
                </a:solidFill>
                <a:latin typeface="Times New Roman"/>
                <a:ea typeface="Times New Roman"/>
                <a:cs typeface="Times New Roman"/>
                <a:sym typeface="Times New Roman"/>
              </a:defRPr>
            </a:pP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latin typeface="Times New Roman"/>
                <a:ea typeface="Times New Roman"/>
                <a:cs typeface="Times New Roman"/>
                <a:sym typeface="Times New Roman"/>
              </a:defRPr>
            </a:pPr>
            <a:r>
              <a:t>What is danger of the church not growing at the pace of the community (at minimum)? </a:t>
            </a:r>
          </a:p>
        </p:txBody>
      </p:sp>
      <p:pic>
        <p:nvPicPr>
          <p:cNvPr id="173"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his creates an environment based on the characteristics of those who dwell within the immediate area.  If the residents of the neighborhood have no concern for God, it will be a godless neighborhood.  If the residents of the neighborhood are spiritually led and bible fed, the neighborhood will have a spiritual atmosphere reducing the potential for ungodly activitie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t>This creates an environment based on the characteristics of those who dwell within the immediate area.  If the residents of the neighborhood have no concern for God, it will be a godless neighborhood.  If the residents of the neighborhood are spiritually led and bible fed, the neighborhood will have a spiritual atmosphere reducing the potential for ungodly activities.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solidFill>
                  <a:srgbClr val="FF2D22"/>
                </a:solidFill>
                <a:latin typeface="Times New Roman"/>
                <a:ea typeface="Times New Roman"/>
                <a:cs typeface="Times New Roman"/>
                <a:sym typeface="Times New Roman"/>
              </a:defRPr>
            </a:pPr>
            <a:r>
              <a:t>THE KEY TO REDUCING THE CRIME RATE IS THE CHURCH.  THE CHURCH MUST BE ABOUT SEEKING AND SAVING THE LOST AND STRENGTHENING SAINTS.</a:t>
            </a:r>
            <a:endParaRPr>
              <a:solidFill>
                <a:srgbClr val="000000"/>
              </a:solid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rPr b="1"/>
              <a:t>Statistic show that when crime in a certain area increase, it is connected to the character and conduct of individuals living within </a:t>
            </a:r>
          </a:p>
        </p:txBody>
      </p:sp>
      <p:pic>
        <p:nvPicPr>
          <p:cNvPr id="176"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Chapter 1"/>
          <p:cNvSpPr txBox="1"/>
          <p:nvPr>
            <p:ph type="title"/>
          </p:nvPr>
        </p:nvSpPr>
        <p:spPr>
          <a:xfrm>
            <a:off x="355600" y="1409700"/>
            <a:ext cx="12141200" cy="1117600"/>
          </a:xfrm>
          <a:prstGeom prst="rect">
            <a:avLst/>
          </a:prstGeom>
        </p:spPr>
        <p:txBody>
          <a:bodyPr/>
          <a:lstStyle/>
          <a:p>
            <a:pPr/>
            <a:r>
              <a:t>Chapter 1</a:t>
            </a:r>
          </a:p>
        </p:txBody>
      </p:sp>
      <p:sp>
        <p:nvSpPr>
          <p:cNvPr id="125" name="It was a big deal for this young boy living in the small Southern town. I didn’t know what a country club was, but I knew one was coming to town. And it included a swimming pool, a dining area, and meeting rooms. The owners also promised to build a small golf course, a promise they would fulfill a couple of years later.…"/>
          <p:cNvSpPr txBox="1"/>
          <p:nvPr>
            <p:ph type="body" idx="1"/>
          </p:nvPr>
        </p:nvSpPr>
        <p:spPr>
          <a:xfrm>
            <a:off x="368300" y="2730500"/>
            <a:ext cx="12141200" cy="60579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It was a big deal for this young boy living in the small Southern town. I didn’t know what a country club was, but I knew one was coming to town. And it included a swimming pool, a dining area, and meeting rooms. The owners also promised to build a small golf course, a promise they would fulfill a couple of years later.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Now don’t get the wrong impression. This country club was not the typical upscale clubs we often envision. It was really a small private enterprise trying to make a few bucks in a small town by offering a few amenities.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But I was overwhelmed. My parents were middle-class in income, so they could afford the small monthly fee. From my perspective, though, I had it made. I could now go to a swimming pool. I didn’t know of anyone who had their own pool in town, so this amenity was exciting. I could order a burger from the dining area. And we could have birthday parties in the pool or the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he community or surrounding area.  If the church is not having an impact on the community, the community will have an impact on the church/congregation.  It will not be long before members of the congregation experience the chaos of an unchurched/unsaved community/neighborhood.…"/>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r>
              <a:rPr b="1"/>
              <a:t>the community or surrounding area.</a:t>
            </a:r>
            <a:r>
              <a:t>  If the church is not having an impact on the community, the community will have an impact on the church/congregation.  It will not be long before members of the congregation experience the chaos of an unchurched/unsaved community/neighborhood.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latin typeface="Times New Roman"/>
                <a:ea typeface="Times New Roman"/>
                <a:cs typeface="Times New Roman"/>
                <a:sym typeface="Times New Roman"/>
              </a:defRPr>
            </a:pPr>
            <a:r>
              <a:t>Q:  Has the church failed the Lord, society, and each other as it relates to the churches </a:t>
            </a:r>
            <a:r>
              <a:rPr u="sng">
                <a:uFill>
                  <a:solidFill>
                    <a:srgbClr val="000000"/>
                  </a:solidFill>
                </a:uFill>
              </a:rPr>
              <a:t>positive</a:t>
            </a:r>
            <a:r>
              <a:rPr>
                <a:uFill>
                  <a:solidFill>
                    <a:srgbClr val="000000"/>
                  </a:solidFill>
                </a:uFill>
              </a:rPr>
              <a:t> impact on the community?</a:t>
            </a:r>
            <a:endParaRPr>
              <a:uFill>
                <a:solidFill>
                  <a:srgbClr val="000000"/>
                </a:solidFill>
              </a:u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solidFill>
                  <a:srgbClr val="FF2D22"/>
                </a:solidFill>
                <a:uFill>
                  <a:solidFill>
                    <a:srgbClr val="000000"/>
                  </a:solidFill>
                </a:uFill>
                <a:latin typeface="Times New Roman"/>
                <a:ea typeface="Times New Roman"/>
                <a:cs typeface="Times New Roman"/>
                <a:sym typeface="Times New Roman"/>
              </a:defRPr>
            </a:pPr>
            <a:r>
              <a:t>IS THE CHURCH RESPONSIBLE FOR THE PROBLEMS OF THE WORLD TODAY? </a:t>
            </a:r>
          </a:p>
        </p:txBody>
      </p:sp>
      <p:pic>
        <p:nvPicPr>
          <p:cNvPr id="179"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he George Barna Church Research Group states that “only 2% of the church in America and an active effective evangelism ministry.  That means only 2 of 100 church have an effective evangelism ministry.  Most churches that experience growth do not experience growth because of evangelism.  (98% of churches growth is not a result of evangelism.)…"/>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George Barna Church Research Group states that “only 2% of the church in America and an active </a:t>
            </a:r>
            <a:r>
              <a:rPr b="1" i="1"/>
              <a:t>effective evangelism ministry</a:t>
            </a:r>
            <a:r>
              <a:t>.  That means only </a:t>
            </a:r>
            <a:r>
              <a:rPr b="1"/>
              <a:t>2 of 100</a:t>
            </a:r>
            <a:r>
              <a:t> church have an effective evangelism ministry.  Most churches that experience growth do not experience growth because of evangelism.  </a:t>
            </a:r>
            <a:r>
              <a:rPr b="1" i="1">
                <a:solidFill>
                  <a:srgbClr val="B51A00"/>
                </a:solidFill>
                <a:uFill>
                  <a:solidFill>
                    <a:srgbClr val="B51A00"/>
                  </a:solidFill>
                </a:uFill>
              </a:rPr>
              <a:t>(98% of churches growth is not a result of evangelism.)</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Q:  In was ways does the church experience growth?</a:t>
            </a:r>
            <a:r>
              <a:rPr b="0" i="0"/>
              <a:t> </a:t>
            </a:r>
            <a:endParaRPr b="0" i="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Transfer growt</a:t>
            </a:r>
            <a:r>
              <a:t>h - Believers who are seeking a place of worship</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Reproductive growth</a:t>
            </a:r>
            <a:r>
              <a:t> - Church members who give birth and their children become members</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Transitional growth</a:t>
            </a:r>
            <a:r>
              <a:t> - This includes individuals who move into the area for occupational, educational, or family related reasons.</a:t>
            </a:r>
          </a:p>
        </p:txBody>
      </p:sp>
      <p:pic>
        <p:nvPicPr>
          <p:cNvPr id="182"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Evangelical growth - Individuals who are converted from sinners to saints throw and effective church evangelism ministry and unite with a local church.…"/>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Evangelical growth </a:t>
            </a:r>
            <a:r>
              <a:t>- Individuals who are converted from sinners to saints throw and effective church evangelism ministry and unite with a local church.</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8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800">
                <a:uFill>
                  <a:solidFill>
                    <a:srgbClr val="000000"/>
                  </a:solidFill>
                </a:uFill>
                <a:latin typeface="Times New Roman"/>
                <a:ea typeface="Times New Roman"/>
                <a:cs typeface="Times New Roman"/>
                <a:sym typeface="Times New Roman"/>
              </a:defRPr>
            </a:pPr>
            <a:r>
              <a:t>An Unhealthy Church</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Many churches across America are unhealthy.  In an unhealthy church, members are more concerned about....</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receiving rather than giving</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being served, instead of serving</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membership rights over membership responsibilities</a:t>
            </a:r>
          </a:p>
          <a:p>
            <a:pPr marL="0" indent="0" defTabSz="457200">
              <a:spcBef>
                <a:spcPts val="0"/>
              </a:spcBef>
              <a:buSzTx/>
              <a:buFont typeface="Helvetica"/>
              <a:buNone/>
              <a:tabLst>
                <a:tab pos="2286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entitlements instead of sacrifices</a:t>
            </a:r>
          </a:p>
        </p:txBody>
      </p:sp>
      <p:pic>
        <p:nvPicPr>
          <p:cNvPr id="185"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hat was never GOD’S original plan for the church.  God’s original plan for the church is the total opposit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That was never GOD’S original plan for the church.  God’s original plan for the church is the total opposite.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rPr i="0"/>
              <a:t>Have you ever seen someone who joined the local church and immediately requested some type of financial assistance?  These individuals area seeking to be served, but often are not found willing to serve.  </a:t>
            </a:r>
            <a:r>
              <a:t>(Illustration:   A few months ago, I had someone to come to the church and ask for some financial assistance.  He stated that he was willing to work or do whatever was needed around the church.  I told him to comeback the next morning and we would have some work for him to do and would pay him minimum wage.  He then asked could he get some money to buy him something to eat and he would be back tomorrow morning to work.  I offered to buy him dinner, but I did not</a:t>
            </a:r>
          </a:p>
        </p:txBody>
      </p:sp>
      <p:pic>
        <p:nvPicPr>
          <p:cNvPr id="188"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offer him cash.  I told him that I would be off in about an hour and will gladly get him some dinner.  He was welcome to wait inside or come back in an hour.  The gentlemen left the church and has not returned.  He did not come back and get his dinner for the night, did not come back the next morning and do the work, nor has he come back and requested further assistance.)  Often people come to church ready to receive, but not willing to give (serv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uFill>
                  <a:solidFill>
                    <a:srgbClr val="000000"/>
                  </a:solidFill>
                </a:uFill>
                <a:latin typeface="Times New Roman"/>
                <a:ea typeface="Times New Roman"/>
                <a:cs typeface="Times New Roman"/>
                <a:sym typeface="Times New Roman"/>
              </a:defRPr>
            </a:pPr>
            <a:r>
              <a:t>offer him cash.  I told him that I would be off in about an hour and will gladly get him some dinner.  He was welcome to wait inside or come back in an hour.  The gentlemen left the church and has not returned.  He did not come back and get his dinner for the night, did not come back the next morning and do the work, nor has he come back and requested further assistance.) </a:t>
            </a:r>
            <a:r>
              <a:rPr i="0"/>
              <a:t> Often people come to church ready to receive, but not willing to give (serve).  </a:t>
            </a:r>
            <a:endParaRPr i="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Often we have church members who believe that church membership means they should be served, rather than being a servant</a:t>
            </a:r>
            <a:r>
              <a:t>.  The book </a:t>
            </a:r>
            <a:r>
              <a:rPr i="1"/>
              <a:t>(I Am A Church Member)</a:t>
            </a:r>
            <a:r>
              <a:t> talks about a “Country Club Membership.”  Often church members treat the church like a “Country Club.”  They want every one to serve them and they want every thing to be according</a:t>
            </a:r>
          </a:p>
        </p:txBody>
      </p:sp>
      <p:pic>
        <p:nvPicPr>
          <p:cNvPr id="191"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o their wishes and desires.  They see their giving as paying dues to receive certain benefits rather than the responsibilities of a servant who gives their tithes and offerings faithfully and joyfully.  (Note:  Heaven cannot be bought, rented, or leased.  There is no amount of money that one can give to buy there way into heaven.)…"/>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to their wishes and desires.  They see their giving as paying dues to receive certain benefits rather than the responsibilities of a servant who gives their tithes and offerings faithfully and joyfully.</a:t>
            </a:r>
            <a:r>
              <a:rPr b="1"/>
              <a:t>  </a:t>
            </a:r>
            <a:r>
              <a:rPr b="1" i="1">
                <a:solidFill>
                  <a:srgbClr val="B51A00"/>
                </a:solidFill>
                <a:uFill>
                  <a:solidFill>
                    <a:srgbClr val="B51A00"/>
                  </a:solidFill>
                </a:uFill>
              </a:rPr>
              <a:t>(Note:  Heaven cannot be bought, rented, or leased.  There is no amount of money that one can give to buy there way into heaven.)</a:t>
            </a:r>
            <a:endParaRPr b="1">
              <a:solidFill>
                <a:srgbClr val="B51A00"/>
              </a:solidFill>
              <a:uFill>
                <a:solidFill>
                  <a:srgbClr val="B51A00"/>
                </a:solidFill>
              </a:u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Q:  What do you owe God and the Church/Congregation?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If you cannot answer this question, its likely that you may not be fulfilling your responsibilities to God or the Church/Congregation.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In 1 Cor. 12, Paul uses the metaphor of the church as being a body with many members.  In 1 Cor. 13, he established love as the central attitude</a:t>
            </a:r>
          </a:p>
        </p:txBody>
      </p:sp>
      <p:pic>
        <p:nvPicPr>
          <p:cNvPr id="194"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and action that all members should have.  And in 1 Cor. 14, he also let them know their concept of membership was all wrong.  In the bible every member is important because we are one body and no one part of the body is more important than another.  This is different from the culture in which we live.  A person importance is often determined by their position, popularity, financial status, influence, etc.  As a member of the “body of Christ,” I am a vital part of the bodies functions regardless of my finances, social status, political position, or education.  Without me, the body cannot function as designed because I am a member of the body who has a designed function."/>
          <p:cNvSpPr txBox="1"/>
          <p:nvPr>
            <p:ph type="body" idx="1"/>
          </p:nvPr>
        </p:nvSpPr>
        <p:spPr>
          <a:xfrm>
            <a:off x="368300" y="2730500"/>
            <a:ext cx="12141200" cy="6375400"/>
          </a:xfrm>
          <a:prstGeom prst="rect">
            <a:avLst/>
          </a:prstGeom>
        </p:spPr>
        <p:txBody>
          <a:bodyPr/>
          <a:lstStyle>
            <a:lvl1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lvl1pPr>
          </a:lstStyle>
          <a:p>
            <a:pPr/>
            <a:r>
              <a:t>and action that all members should have.  And in 1 Cor. 14, he also let them know their concept of membership was all wrong.  In the bible every member is important because we are one body and no one part of the body is more important than another.  This is different from the culture in which we live.  A person importance is often determined by their position, popularity, financial status, influence, etc.  As a member of the “body of Christ,” I am a vital part of the bodies functions regardless of my finances, social status, political position, or education.  Without me, the body cannot function as designed because I am a member of the body who has a designed function.</a:t>
            </a:r>
          </a:p>
        </p:txBody>
      </p:sp>
      <p:pic>
        <p:nvPicPr>
          <p:cNvPr id="197"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MEMBERSHIP MEANS WE ARE ALL…"/>
          <p:cNvSpPr txBox="1"/>
          <p:nvPr>
            <p:ph type="body" idx="1"/>
          </p:nvPr>
        </p:nvSpPr>
        <p:spPr>
          <a:xfrm>
            <a:off x="368300" y="2730500"/>
            <a:ext cx="12141200" cy="6375400"/>
          </a:xfrm>
          <a:prstGeom prst="rect">
            <a:avLst/>
          </a:prstGeom>
        </p:spPr>
        <p:txBody>
          <a:bodyPr/>
          <a:lstStyle/>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700">
                <a:solidFill>
                  <a:srgbClr val="61177C"/>
                </a:solidFill>
                <a:uFill>
                  <a:solidFill>
                    <a:srgbClr val="61177C"/>
                  </a:solidFill>
                </a:uFill>
                <a:latin typeface="Times New Roman"/>
                <a:ea typeface="Times New Roman"/>
                <a:cs typeface="Times New Roman"/>
                <a:sym typeface="Times New Roman"/>
              </a:defRPr>
            </a:pPr>
            <a:r>
              <a:t>MEMBERSHIP MEANS WE ARE ALL </a:t>
            </a: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700">
                <a:solidFill>
                  <a:srgbClr val="61177C"/>
                </a:solidFill>
                <a:uFill>
                  <a:solidFill>
                    <a:srgbClr val="61177C"/>
                  </a:solidFill>
                </a:uFill>
                <a:latin typeface="Times New Roman"/>
                <a:ea typeface="Times New Roman"/>
                <a:cs typeface="Times New Roman"/>
                <a:sym typeface="Times New Roman"/>
              </a:defRPr>
            </a:pPr>
            <a:r>
              <a:t>NECESSARY PARTS OF THE WHOLE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Q:  Do you feel apart of the church?  Do you feel wanted and needed?</a:t>
            </a: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 have not always felt that I was important to the church.  When I was growing up as a child, it appeared to me that the Pastor, deacons, trustee, choir, and church mothers where the church.  The rest of us attended their church, but if we did not show up it really would not make a difference.  I was never made to feel if I where a valuable asset to the church.  If I did not come to church, no one called me and the next Sunday, no one even seems to have noticed that I was not there the previous Sunday.  I felt that I was just a member on the roll, but not an</a:t>
            </a:r>
          </a:p>
        </p:txBody>
      </p:sp>
      <p:pic>
        <p:nvPicPr>
          <p:cNvPr id="200"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important part of the church.  How many people feel that way today?…"/>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important part of the church.  </a:t>
            </a:r>
            <a:r>
              <a:rPr b="1" i="1">
                <a:solidFill>
                  <a:srgbClr val="B51A00"/>
                </a:solidFill>
                <a:uFill>
                  <a:solidFill>
                    <a:srgbClr val="B51A00"/>
                  </a:solidFill>
                </a:uFill>
              </a:rPr>
              <a:t>How many people feel that way today?</a:t>
            </a:r>
            <a:endParaRPr b="1" i="1"/>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Q:  Do you feel that you are an asset or a liability?</a:t>
            </a:r>
            <a:r>
              <a:t>  I have experience being an asset and a liability.  Now I believe I am an asset because of my desire to serve God and the church/congregation.</a:t>
            </a:r>
            <a:endParaRPr b="1" i="1"/>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Church has become big business.</a:t>
            </a:r>
            <a:r>
              <a:t>  Often the church is treated more like a business than a body.  When the church is treated like a business, the only people who feel important, involved, and of necessity or the business leaders (the Ministry Leaders, Church Officers, etc.)  Many of the so called Mega Churches have lost there identity as a church and have become more business oriented to the point where God has to be fit in to there format of activities.  Many people have been disillusioned</a:t>
            </a:r>
          </a:p>
        </p:txBody>
      </p:sp>
      <p:pic>
        <p:nvPicPr>
          <p:cNvPr id="203"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by spirited church services that are held at some of these mega venues.  Now, many of our smaller churches have patterned there church and ministry after the Mega Church with hopes of drawing a bigger crowd.  The problem with spirited services is that just because they are spirited does not mean they are spiritual.  If God is not the center of the worship, it may be spirited but it is not spiritual and does not bring glory and honor to God.  Read Isaiah 1:11-18 and you will discover that God is not please with any type of worship.  He requires worship given in spirit and in truth.…"/>
          <p:cNvSpPr txBox="1"/>
          <p:nvPr>
            <p:ph type="body" idx="1"/>
          </p:nvPr>
        </p:nvSpPr>
        <p:spPr>
          <a:xfrm>
            <a:off x="368300" y="2654300"/>
            <a:ext cx="12141200" cy="67183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by spirited church services that are held at some of these mega venues.  Now, many of our smaller churches have patterned there church and ministry after the Mega Church with hopes of drawing a bigger crowd.  The problem with spirited services is that just because they are spirited does not mean they are spiritual.  If God is not the center of the worship, it may be </a:t>
            </a:r>
            <a:r>
              <a:rPr b="1"/>
              <a:t>spirited</a:t>
            </a:r>
            <a:r>
              <a:t> but it is </a:t>
            </a:r>
            <a:r>
              <a:rPr b="1"/>
              <a:t>not spiritual</a:t>
            </a:r>
            <a:r>
              <a:t> and does not bring glory and honor to God.  </a:t>
            </a:r>
            <a:r>
              <a:rPr b="1" i="1">
                <a:solidFill>
                  <a:srgbClr val="B51A00"/>
                </a:solidFill>
                <a:uFill>
                  <a:solidFill>
                    <a:srgbClr val="B51A00"/>
                  </a:solidFill>
                </a:uFill>
              </a:rPr>
              <a:t>Read Isaiah 1:11-18 and you will discover that God is not please with any type of worship.  He requires worship given in spirit and in truth.</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The church is not an “organization” it is an “organism.”  </a:t>
            </a:r>
            <a:r>
              <a:t>A living, functioning, organism, made up of many members with different functions.  However, there still must be organization within the organism.</a:t>
            </a:r>
          </a:p>
        </p:txBody>
      </p:sp>
      <p:pic>
        <p:nvPicPr>
          <p:cNvPr id="206"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Chapter 1 - Page 2"/>
          <p:cNvSpPr txBox="1"/>
          <p:nvPr>
            <p:ph type="title"/>
          </p:nvPr>
        </p:nvSpPr>
        <p:spPr>
          <a:xfrm>
            <a:off x="355600" y="1409700"/>
            <a:ext cx="12141200" cy="1117600"/>
          </a:xfrm>
          <a:prstGeom prst="rect">
            <a:avLst/>
          </a:prstGeom>
        </p:spPr>
        <p:txBody>
          <a:bodyPr/>
          <a:lstStyle/>
          <a:p>
            <a:pPr/>
            <a:r>
              <a:t>Chapter 1 - Page 2</a:t>
            </a:r>
          </a:p>
        </p:txBody>
      </p:sp>
      <p:sp>
        <p:nvSpPr>
          <p:cNvPr id="128" name="meeting rooms.…"/>
          <p:cNvSpPr txBox="1"/>
          <p:nvPr>
            <p:ph type="body" idx="1"/>
          </p:nvPr>
        </p:nvSpPr>
        <p:spPr>
          <a:xfrm>
            <a:off x="368300" y="2730500"/>
            <a:ext cx="12141200" cy="60579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meeting rooms.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I began to learn a lesson. Membership means perks. Membership means privileges. Membership means others will serve me. Just pay the going rate, and you can have others taking care of you while you enjoy a life of leisure.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And, tragically, this understanding of membership is what many church members hold.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“This is my church, so you have to play the music just the way I want it.” “Look pastor, you need to remember who pays your salary.”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“If you don’t do this program, I’ll withhold my check to the church.”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“I’ve been a member of this church for over thirty years, so I have a right to get what I want.”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“I don’t pay good money to this church to listen to sermons that long.”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Okay, you get the picture. Those unfortunately typical comments come from members of churches who have an unbiblical view of membership.</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he Big Pictur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700" u="sng">
                <a:solidFill>
                  <a:srgbClr val="450E59"/>
                </a:solidFill>
                <a:uFill>
                  <a:solidFill>
                    <a:srgbClr val="450E59"/>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700" u="sng">
                <a:solidFill>
                  <a:srgbClr val="450E59"/>
                </a:solidFill>
                <a:uFill>
                  <a:solidFill>
                    <a:srgbClr val="450E59"/>
                  </a:solidFill>
                </a:uFill>
                <a:latin typeface="Times New Roman"/>
                <a:ea typeface="Times New Roman"/>
                <a:cs typeface="Times New Roman"/>
                <a:sym typeface="Times New Roman"/>
              </a:defRPr>
            </a:pPr>
            <a:r>
              <a:t>The Big Picture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No one person is the church.</a:t>
            </a:r>
            <a:r>
              <a:t>  No matter your position in the church, you are only a part of the body and without the other members you are incomplete.  As a member or part of the body, you have a function that is designed to work together with other parts or members of the body (church).   </a:t>
            </a:r>
          </a:p>
        </p:txBody>
      </p:sp>
      <p:pic>
        <p:nvPicPr>
          <p:cNvPr id="209"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MEMBERSHIP MEANS WE ARE DIFFERENT,…"/>
          <p:cNvSpPr txBox="1"/>
          <p:nvPr>
            <p:ph type="body" idx="1"/>
          </p:nvPr>
        </p:nvSpPr>
        <p:spPr>
          <a:xfrm>
            <a:off x="368300" y="2730500"/>
            <a:ext cx="12141200" cy="6375400"/>
          </a:xfrm>
          <a:prstGeom prst="rect">
            <a:avLst/>
          </a:prstGeom>
        </p:spPr>
        <p:txBody>
          <a:bodyPr/>
          <a:lstStyle/>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solidFill>
                  <a:srgbClr val="450E59"/>
                </a:solidFill>
                <a:uFill>
                  <a:solidFill>
                    <a:srgbClr val="450E59"/>
                  </a:solidFill>
                </a:uFill>
                <a:latin typeface="Times New Roman"/>
                <a:ea typeface="Times New Roman"/>
                <a:cs typeface="Times New Roman"/>
                <a:sym typeface="Times New Roman"/>
              </a:defRPr>
            </a:pPr>
            <a:r>
              <a:t>MEMBERSHIP MEANS WE ARE DIFFERENT, </a:t>
            </a: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solidFill>
                  <a:srgbClr val="450E59"/>
                </a:solidFill>
                <a:uFill>
                  <a:solidFill>
                    <a:srgbClr val="450E59"/>
                  </a:solidFill>
                </a:uFill>
                <a:latin typeface="Times New Roman"/>
                <a:ea typeface="Times New Roman"/>
                <a:cs typeface="Times New Roman"/>
                <a:sym typeface="Times New Roman"/>
              </a:defRPr>
            </a:pPr>
            <a:r>
              <a:t>BUT WE STILL WORK TOGETHER</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In 1 Corinthians 12:15-26, Paul explains that a body has many parts and no part can say that it is not part of the body.</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member of the body (church) has a different function.  Again, let me remind you that authentic membership are those who have been born again (redeemed/saved).  Everyone with their name on the local church role should be saved, but they may not be saved.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saved church member has been given a spiritual gift to be used for</a:t>
            </a:r>
          </a:p>
        </p:txBody>
      </p:sp>
      <p:pic>
        <p:nvPicPr>
          <p:cNvPr id="212"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he edification (building up) of the church.  Each member is a part of the whole.  Each member is responsible for doing there part (performing there function) in the body.  Each member is a necessary part of the whole.  You have something to offer the body.…"/>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edification (building up) of the church.  Each member is a </a:t>
            </a:r>
            <a:r>
              <a:rPr b="1" u="sng"/>
              <a:t>part of the whole</a:t>
            </a:r>
            <a:r>
              <a:t>.  Each member is responsible for doing there part (performing there function) in the body.  Each member is a necessary part of the whole.  </a:t>
            </a:r>
            <a:r>
              <a:rPr b="1" i="1">
                <a:solidFill>
                  <a:srgbClr val="B51A00"/>
                </a:solidFill>
                <a:uFill>
                  <a:solidFill>
                    <a:srgbClr val="B51A00"/>
                  </a:solidFill>
                </a:uFill>
              </a:rPr>
              <a:t>You have something to offer the body.</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Illustration:</a:t>
            </a:r>
            <a:r>
              <a:t>  How many of you have ridden a bicycle?  A bicycle has many parts functioning together.  If one of the smallest parts on the bicycle does not function properly, it can cause the bike to become inoperable.  In the rims of the bicycle, there are a set of ball bearings that allow the wheels to rotate properly.  If the ball bearings become dried out and come apart from the setting, the wheel will no rotate, making the bike inoperable.  The churches proper function is hindered even when small parts do not work properly.</a:t>
            </a:r>
          </a:p>
        </p:txBody>
      </p:sp>
      <p:pic>
        <p:nvPicPr>
          <p:cNvPr id="215"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Q:  Have you been functioning within the body properly to prevent malfunctions?  Are you the cause of the churches struggle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Q:  Have you been functioning within the body properly to prevent malfunctions?  Are you the cause of the churches struggles?</a:t>
            </a:r>
            <a:r>
              <a:rPr b="0" i="0"/>
              <a:t>   </a:t>
            </a:r>
            <a:endParaRPr b="0" i="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This is a question that ever church member must ask themselves about their function in the body. </a:t>
            </a:r>
            <a:r>
              <a:rPr b="1" i="1"/>
              <a:t> Am I a Help or Hinder!</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It is important for members to understand their purpose, role, or function in the body of Christ.  If a person is working out of place, it can be just as dangerous to the body as the function not being performed at all.  There is no function in the body (church) that is not important.  All functions work together, but not necessarily at the same time.  The eyes may be closed during sleep, but the lungs continue to function.</a:t>
            </a:r>
          </a:p>
        </p:txBody>
      </p:sp>
      <p:pic>
        <p:nvPicPr>
          <p:cNvPr id="218"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No function is more important, but all functions must work in unity with the body.  There is only one mouth on the body.  When it speaks, the rest of the body does not interrupt or try to talk in place of the mouth.  When the mouth piece in the church is talking (the Pastor), Paul said the rest of the function should cease. (1 Corinthians 14 -When God’s Word is being proclaimed.)…"/>
          <p:cNvSpPr txBox="1"/>
          <p:nvPr>
            <p:ph type="body" idx="1"/>
          </p:nvPr>
        </p:nvSpPr>
        <p:spPr>
          <a:xfrm>
            <a:off x="368300" y="2501900"/>
            <a:ext cx="12141200" cy="6756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 function is more important, but all functions must work in unity with the body.  There is only one mouth on the body.  When it speaks, the rest of the body does not interrupt or try to talk in place of the mouth.  When the mouth piece in the church is talking (the Pastor), Paul said the rest of the function should cease. </a:t>
            </a:r>
            <a:r>
              <a:rPr b="1" i="1">
                <a:solidFill>
                  <a:srgbClr val="B51A00"/>
                </a:solidFill>
                <a:uFill>
                  <a:solidFill>
                    <a:srgbClr val="B51A00"/>
                  </a:solidFill>
                </a:uFill>
              </a:rPr>
              <a:t>(1 Corinthians 14 -When God’s Word is being proclaimed.)</a:t>
            </a:r>
            <a:endParaRPr b="1" i="1">
              <a:solidFill>
                <a:srgbClr val="B51A00"/>
              </a:solidFill>
              <a:uFill>
                <a:solidFill>
                  <a:srgbClr val="B51A00"/>
                </a:solidFill>
              </a:uFill>
            </a:endParaR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God values each member and their gift. </a:t>
            </a:r>
            <a:r>
              <a:t> Man places emphasis on certain gifts and categories certain one’s as more important.  That cause people to desire certain gifts over others.  This causes members with </a:t>
            </a:r>
            <a:r>
              <a:rPr u="sng"/>
              <a:t>so called</a:t>
            </a:r>
            <a:r>
              <a:t> lesser gifts to feel unimportant, insignificant, and less beneficial.  However, such feelings and thoughts are totally untrue.  "The body is not one [significant] member, but many [members].  "Every person who truly belongs to the body of Christ (the church) is significant and</a:t>
            </a:r>
          </a:p>
        </p:txBody>
      </p:sp>
      <p:pic>
        <p:nvPicPr>
          <p:cNvPr id="221"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important to GOD; and has a gift or function in the body that is vital to the bodies (churches) succes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important to GOD; and has a gift or function in the body that is vital to the bodies (churches) success.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There are four significant facts about the church, the body of Christ.</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Each member is necessary. </a:t>
            </a:r>
            <a:r>
              <a:t> The feet may not be gifted like the hand in handling things, but the feet takes you to the point of grasping.  The ear may not be able to envision things like the eye, but the ear often hears it before you see it.</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Each member has an essential function.</a:t>
            </a:r>
            <a:r>
              <a:t>  The eye, the ear, and the nose; they all have their function.</a:t>
            </a:r>
          </a:p>
        </p:txBody>
      </p:sp>
      <p:pic>
        <p:nvPicPr>
          <p:cNvPr id="224"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None can do the function of the other.  Each member has its function, and no other member can do the function of the other member.  God has given you something to do in the church, that no one else can do.  If you don’t do what God has given you to do, the church is missing a vital part of what God has given to the body.…"/>
          <p:cNvSpPr txBox="1"/>
          <p:nvPr>
            <p:ph type="body" idx="1"/>
          </p:nvPr>
        </p:nvSpPr>
        <p:spPr>
          <a:xfrm>
            <a:off x="368300" y="2730500"/>
            <a:ext cx="12141200" cy="6375400"/>
          </a:xfrm>
          <a:prstGeom prst="rect">
            <a:avLst/>
          </a:prstGeom>
        </p:spPr>
        <p:txBody>
          <a:bodyPr/>
          <a:lstStyle/>
          <a:p>
            <a:pPr marL="0" indent="-635" defTabSz="457200">
              <a:spcBef>
                <a:spcPts val="0"/>
              </a:spcBef>
              <a:buSzTx/>
              <a:buNone/>
              <a:tabLst>
                <a:tab pos="3429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None can do the function of the other.  Each member has its function, and no other member can do the function of the other member.  God has given you something to do in the church, that no one else can do.  If you don’t do what God has given you to do, the church is missing a vital part of what God has given to the body.</a:t>
            </a:r>
          </a:p>
          <a:p>
            <a:pPr marL="0" indent="-635" defTabSz="457200">
              <a:spcBef>
                <a:spcPts val="0"/>
              </a:spcBef>
              <a:buSzTx/>
              <a:buFont typeface="Helvetica"/>
              <a:buNone/>
              <a:tabLst>
                <a:tab pos="3429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If the whole body were only an eye, it would be a freak: inoperative, dysfunctional, and useless.  It would be an atrocity.  If every one in the church were exactly the same, doing the same thing, acting the same way, performing the same function, it would be awful.</a:t>
            </a:r>
          </a:p>
          <a:p>
            <a:pPr marL="0" indent="-635" defTabSz="457200">
              <a:spcBef>
                <a:spcPts val="0"/>
              </a:spcBef>
              <a:buSzTx/>
              <a:buFont typeface="Helvetica"/>
              <a:buNone/>
              <a:tabLst>
                <a:tab pos="342900" algn="l"/>
                <a:tab pos="5715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a:t>Each member is set "in the body" as GOD wills </a:t>
            </a:r>
            <a:r>
              <a:rPr b="1" i="1"/>
              <a:t>(desire, intellectual reasoning)</a:t>
            </a:r>
            <a:r>
              <a:rPr b="1"/>
              <a:t>.</a:t>
            </a:r>
            <a:r>
              <a:t>  The eye sees because GOD gave it the ability to see.  The ear hears because GOD gave it the ability to hear.  The same is true in the church.  Notice the words "every one of them "every member has been set in the church by GOD and gifted by GOD. GOD has not just set the more prominent members in the church. GOD has set "every one" of us in the church, and has gifted us for an essential function. And note: what we are called and gifted to do is GOD’S will. We are who we are and have the gifts we have because GOD willed us to be unique.  </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member is distinct, but together there is only one body.  If only one member existed, where would the body be?  Of course, there would be no body.  The same happens within the church.  If there is only one member in the church, he would be significant and the most important person around.  But where would the church be?  The church is not one significant and important person. The church is many members and all of them are significant and important.  The church is diversified, yet unified!</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church is often handicapped by members who are not serving according to their gift.  The most effective church is the church were members are working faithfully as servants of God according to their calling.</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Helvetica"/>
                <a:ea typeface="Helvetica"/>
                <a:cs typeface="Helvetica"/>
                <a:sym typeface="Helvetica"/>
              </a:defRPr>
            </a:pPr>
            <a:endParaRPr>
              <a:latin typeface="Times New Roman"/>
              <a:ea typeface="Times New Roman"/>
              <a:cs typeface="Times New Roman"/>
              <a:sym typeface="Times New Roman"/>
            </a:endParaRPr>
          </a:p>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MEMBERSHIP MEANS EVERYTHING WE SAY  AND DO IS BASED ON THE BIBLICAL FOUNDATION OF LOVE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1 Cor. 13:1-13 is known as the love chapter of the Bible.  However, the chapter is more about the members of the church relationship with one another.  This is how we are to respond to each other as we work in unity to build up the church.  The Greek work for charity in 1 Cor. 13 means love, benevolence, and affection.  According to 1 Cor. 13: 1-13, a person can...</a:t>
            </a:r>
          </a:p>
          <a:p>
            <a:pPr marL="0" indent="0" defTabSz="457200">
              <a:spcBef>
                <a:spcPts val="0"/>
              </a:spcBef>
              <a:buSzTx/>
              <a:buFont typeface="Helvetica"/>
              <a:buNone/>
              <a:tabLst>
                <a:tab pos="12700" algn="l"/>
                <a:tab pos="215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Possess the gift and ability to speak and share Christ in all the languages of the world.  However, if he does not have love, he becomes only a clanging and tinkling noise. So what that means is the person and their gift become meaningless.  </a:t>
            </a:r>
            <a:r>
              <a:rPr b="1" i="1"/>
              <a:t>This is a crucial point:</a:t>
            </a:r>
            <a:r>
              <a:t> the gifted person's speech is not only meaningless but the person himself becomes meaningless.  He becomes useless in his life and for ministry.  Love is far more superior than the gift of tongues.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Three particular gifts are contrasted with love</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There is the gift of prophecy:</a:t>
            </a:r>
            <a:r>
              <a:t>  A person may have the gift of speaking under the inspiration of God's Spirit, both predicting the future and proclaiming the truth of God's Word. He may possess all the charisma, stature, eloquence, and descriptive language in the world; but if he does not have love, he is nothing. Not only is his gift of prophecy nothing, but he is nothing.</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There is the gift of understanding "all mysteries and all knowledge":</a:t>
            </a:r>
            <a:r>
              <a:t>  The entirety of what GOD has ever revealed and all that man has ever learned, discovered, and developed.  A person possessing all the knowledge in the world, yet, if he does not have love, he would be nothing!  Not only would his understanding and knowledge be nothing, he would be nothing.</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u="sng"/>
              <a:t>There is the gift of faith:</a:t>
            </a:r>
            <a:r>
              <a:t>  That is, the very special gift of faith that is given by the Holy Spirit to remove mountains and to do great and miraculous things for GOD.  Notice the word "all".  The word all is a definite article, which simply means to have absolute or total sum of what it references.  Imagine if a person possessing "all faith"; yet, if he did not possess love, he would be nothing.</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Paul continues from here to point out that no matter what gift you have, there is nothing greater than love (charity).  Love is designed to create an atmosphere of unity, respect, synergy, bonding, affection, etc.</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CHURCH MEMBERSHIP, FUNCTIONING MEMBERSHIP</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How does the church retain members?</a:t>
            </a:r>
            <a:r>
              <a:t>  Have you ever seen people join the church and after a few weeks they are MIA (missing in action)?  Some of them are never seen again and no one in the church makes an effort to seek them out and encourage them to come back to church.  Retaining members is what is ofter referred to as “Closing The Back Door.”  Members often come in the front door and go out the back.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Another concern is, do you know how to maintain you membership in a biblical church?  Most church “active” and “inactive” rosters.  This allows the church to keep track of individuals who actively support the church spiritual, physically, and financially.  It allows them to identify members who they can count on the pray, participate, and pay their tithes.  If you do these things, it is easy to maintain you name on the roster of most churches.  However, if you become a C.E.O. Christian who only attends at Christmas &amp; Easter Only, you might get dropped from the roll.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Notice the writers question was “how do we maintain biblical church membership.”  That is totally different from what most churchea have in there bi-laws.  There are no strings attached to biblical church membership.  Giving is joyous, serving is natural, and ministering to needs is a part of church life.  Biblical church membership is a </a:t>
            </a:r>
            <a:r>
              <a:rPr u="sng"/>
              <a:t>functioning membership.</a:t>
            </a: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Just as body has different body parts with different functions, the members of the church are many with different functions.  Each member should be functioning in the body.  The concept of a inactive church member is an </a:t>
            </a:r>
            <a:r>
              <a:rPr b="1" u="sng"/>
              <a:t>OXYMORON.</a:t>
            </a:r>
            <a:r>
              <a:t>  There is no such church member!  That is why it is so important for us to know our gift and use them to best serve the church for the glory of God.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It’s a team effort.  </a:t>
            </a:r>
            <a:r>
              <a:t>The strength of the church is diversity.  For example, take a good football team.  The quarterback gets a lot of recognition, but without the offensive line, he would not have time to throw the ball; with good wide receivers, he would not have anyone to catch the ball.  Without a strong defense, the team could never win championships.  And without an intelligent coaching staff, the game plan would never work.  It takes everyone on the team to be successful, not just one popular player.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church is bigger than any one person and no one can do it alone.  The church can only be successful when each member plays there position well.</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Helvetica"/>
                <a:ea typeface="Helvetica"/>
                <a:cs typeface="Helvetica"/>
                <a:sym typeface="Helvetica"/>
              </a:defRPr>
            </a:pPr>
            <a:endParaRPr>
              <a:latin typeface="Times New Roman"/>
              <a:ea typeface="Times New Roman"/>
              <a:cs typeface="Times New Roman"/>
              <a:sym typeface="Times New Roman"/>
            </a:endParaR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 FIRST PLEDGE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At most churches, the member count is overstated.  Normally, we have about 1/3 of the people on our rolls who are functioning members.  That mean only 1 of 3 people who are members of your church are functioning members.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How many of you are willing to make a pledge to be the kind of member the Bible speak about and the way God designed?  That means that you are willing to give cheerfully and abundantly; committed to serving and ministering without hesitation.  You are pledging to be a functioning church member.</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 First Pledge I am a church member. I like the metaphor of membership. It’s not membership as in a civic organization or a country club. It’s the kind of membership given to us in 1 Corinthians 12: “Now you are the body of Christ, and individual members of it” (1 Cor. 12: 27). Because I am a member of the body of Christ, I must be a functioning member, whether I am an “eye,” an “ear,” or a “hand.” As a functioning member, I will give. I will serve. I will minister. I will evangelize. I will study. I will seek to be a blessing to others. I will remember that “if one member suffers, all the members suffer with it; if one member is honored, all the members rejoice with it” (1 Cor. 12: 26). </a:t>
            </a: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_____________________________________________ </a:t>
            </a: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Sign and Date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p:txBody>
      </p:sp>
      <p:pic>
        <p:nvPicPr>
          <p:cNvPr id="227"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ame is true in the church.  Notice the words &quot;every one of them &quot;every member has been set in the church by GOD and gifted by GOD.  GOD has not just set the more prominent members in the church.  GOD has set &quot;every one&quot; of us in the church, and has gifted us for an essential function.  And note: what we are called and gifted to do is GOD’S will.  We are who we are and have the gifts we have because GOD willed us to be uniqu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same is true in the church.  Notice the words "every one of them "every member has been set in the church by GOD and gifted by GOD.  GOD has not just set the more prominent members in the church.  GOD has set "every one" of us in the church, and has gifted us for an essential function.  And note: what we are called and gifted to do is GOD’S will.  We are who we are and have the gifts we have because GOD willed us to be unique.  </a:t>
            </a:r>
          </a:p>
          <a:p>
            <a:pPr marL="0" indent="0" defTabSz="457200">
              <a:spcBef>
                <a:spcPts val="0"/>
              </a:spcBef>
              <a:buSzTx/>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Each member is distinct, but together there is only one body.  If only one member existed, where would the body be?  Of course, there would be no body.  The same happens within the church.  If there is only one member in the church, he would be significant and the most important person around.  But where would the church be?  The</a:t>
            </a:r>
          </a:p>
        </p:txBody>
      </p:sp>
      <p:pic>
        <p:nvPicPr>
          <p:cNvPr id="230"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church is not one significant and important person.  The church is many members and all of them are significant and important.  The church is diversified, yet unified!  We are not the same, but we have the same overall purpos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church is not one significant and important person.  The church is many members and all of them are significant and important.  The church is diversified, yet unified!  We are not the same, but we have the same overall purpose.</a:t>
            </a:r>
          </a:p>
          <a:p>
            <a:pPr marL="0" indent="0" defTabSz="457200">
              <a:spcBef>
                <a:spcPts val="0"/>
              </a:spcBef>
              <a:buSzTx/>
              <a:buFont typeface="Helvetica"/>
              <a:buNone/>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church is often handicapped by members who are not serving according to their gift.  </a:t>
            </a:r>
            <a:r>
              <a:rPr i="1">
                <a:solidFill>
                  <a:srgbClr val="B51A00"/>
                </a:solidFill>
                <a:uFill>
                  <a:solidFill>
                    <a:srgbClr val="B51A00"/>
                  </a:solidFill>
                </a:uFill>
              </a:rPr>
              <a:t>(During this lesson in the coming weeks, you will receive some information on how to perform a gift analysis to help determine where you should be functioning in the body.)</a:t>
            </a:r>
            <a:r>
              <a:t>  The most effective church is the church were members are working faithfully as servants of God according to their calling.  </a:t>
            </a:r>
            <a:r>
              <a:rPr b="1" i="1">
                <a:solidFill>
                  <a:srgbClr val="B51A00"/>
                </a:solidFill>
                <a:uFill>
                  <a:solidFill>
                    <a:srgbClr val="B51A00"/>
                  </a:solidFill>
                </a:uFill>
              </a:rPr>
              <a:t>(Illustration:  Skitter driver and saw operator.)</a:t>
            </a:r>
          </a:p>
        </p:txBody>
      </p:sp>
      <p:pic>
        <p:nvPicPr>
          <p:cNvPr id="233"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Mount Wade Baptist Church…"/>
          <p:cNvSpPr txBox="1"/>
          <p:nvPr>
            <p:ph type="subTitle" sz="half" idx="1"/>
          </p:nvPr>
        </p:nvSpPr>
        <p:spPr>
          <a:xfrm>
            <a:off x="6515100" y="1308100"/>
            <a:ext cx="6083300" cy="8293100"/>
          </a:xfrm>
          <a:prstGeom prst="rect">
            <a:avLst/>
          </a:prstGeom>
        </p:spPr>
        <p:txBody>
          <a:bodyPr/>
          <a:lstStyle/>
          <a:p>
            <a:pPr>
              <a:defRPr sz="3500">
                <a:solidFill>
                  <a:srgbClr val="FFFFFF"/>
                </a:solidFill>
              </a:defRPr>
            </a:pPr>
            <a:r>
              <a:t>Mount Wade Baptist Church</a:t>
            </a:r>
          </a:p>
          <a:p>
            <a:pPr>
              <a:defRPr sz="2600">
                <a:solidFill>
                  <a:srgbClr val="FFFFFF"/>
                </a:solidFill>
              </a:defRPr>
            </a:pPr>
            <a:r>
              <a:t>749 North Jackson Street</a:t>
            </a:r>
          </a:p>
          <a:p>
            <a:pPr>
              <a:defRPr sz="2600">
                <a:solidFill>
                  <a:srgbClr val="FFFFFF"/>
                </a:solidFill>
              </a:defRPr>
            </a:pPr>
            <a:r>
              <a:t>Brookhaven, Mississippi</a:t>
            </a:r>
          </a:p>
          <a:p>
            <a:pPr/>
          </a:p>
          <a:p>
            <a:pPr>
              <a:defRPr>
                <a:solidFill>
                  <a:srgbClr val="FFFFFF"/>
                </a:solidFill>
                <a:latin typeface="Snell Roundhand Bold"/>
                <a:ea typeface="Snell Roundhand Bold"/>
                <a:cs typeface="Snell Roundhand Bold"/>
                <a:sym typeface="Snell Roundhand Bold"/>
              </a:defRPr>
            </a:pPr>
            <a:r>
              <a:t>Dr. P. Randolph Hamilton, Sr.</a:t>
            </a:r>
          </a:p>
          <a:p>
            <a:pPr>
              <a:defRPr>
                <a:solidFill>
                  <a:srgbClr val="FFFFFF"/>
                </a:solidFill>
                <a:latin typeface="Snell Roundhand Bold"/>
                <a:ea typeface="Snell Roundhand Bold"/>
                <a:cs typeface="Snell Roundhand Bold"/>
                <a:sym typeface="Snell Roundhand Bold"/>
              </a:defRPr>
            </a:pPr>
            <a:r>
              <a:t>Pastor-Teacher</a:t>
            </a:r>
          </a:p>
          <a:p>
            <a:pPr>
              <a:defRPr>
                <a:solidFill>
                  <a:srgbClr val="FFFFFF"/>
                </a:solidFill>
              </a:defRPr>
            </a:pPr>
          </a:p>
          <a:p>
            <a:pPr>
              <a:defRPr>
                <a:solidFill>
                  <a:srgbClr val="FFFFFF"/>
                </a:solidFill>
              </a:defRPr>
            </a:pPr>
          </a:p>
          <a:p>
            <a:pPr>
              <a:defRPr>
                <a:solidFill>
                  <a:srgbClr val="FFFFFF"/>
                </a:solidFill>
              </a:defRPr>
            </a:pPr>
            <a:r>
              <a:t>THE MT. WADE CHRISTIAN EDUCATION MINISTRY ADULT BIBLE STUDY CLASS</a:t>
            </a:r>
          </a:p>
          <a:p>
            <a:pPr>
              <a:defRPr>
                <a:solidFill>
                  <a:srgbClr val="FFFFFF"/>
                </a:solidFill>
              </a:defRPr>
            </a:pPr>
          </a:p>
          <a:p>
            <a:pPr>
              <a:defRPr>
                <a:solidFill>
                  <a:srgbClr val="FFFFFF"/>
                </a:solidFill>
              </a:defRPr>
            </a:pPr>
            <a:r>
              <a:t>Wednesday @ </a:t>
            </a:r>
          </a:p>
          <a:p>
            <a:pPr>
              <a:defRPr>
                <a:solidFill>
                  <a:srgbClr val="FFFFFF"/>
                </a:solidFill>
              </a:defRPr>
            </a:pPr>
            <a:r>
              <a:t>12:00 p.m &amp; 6:00 p.m.</a:t>
            </a:r>
          </a:p>
          <a:p>
            <a:pPr>
              <a:defRPr>
                <a:solidFill>
                  <a:srgbClr val="FFFFFF"/>
                </a:solidFill>
              </a:defRPr>
            </a:pPr>
          </a:p>
        </p:txBody>
      </p:sp>
      <p:pic>
        <p:nvPicPr>
          <p:cNvPr id="236" name="url?sa=i&amp;rct=j&amp;q=&amp;esrc=s&amp;source=images&amp;cd=&amp;ved=0CAcQjRxqFQoTCIPrnpfe2McCFcGJDQodmeQETg&amp;url=http%3A%2F%2Fwww.amazon.tiff" descr="url?sa=i&amp;rct=j&amp;q=&amp;esrc=s&amp;source=images&amp;cd=&amp;ved=0CAcQjRxqFQoTCIPrnpfe2McCFcGJDQodmeQETg&amp;url=http%3A%2F%2Fwww.amazon.tiff"/>
          <p:cNvPicPr>
            <a:picLocks noChangeAspect="1"/>
          </p:cNvPicPr>
          <p:nvPr/>
        </p:nvPicPr>
        <p:blipFill>
          <a:blip r:embed="rId2">
            <a:extLst/>
          </a:blip>
          <a:stretch>
            <a:fillRect/>
          </a:stretch>
        </p:blipFill>
        <p:spPr>
          <a:xfrm>
            <a:off x="342900" y="1282700"/>
            <a:ext cx="5892800" cy="82882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Chapter 1 - Page 3"/>
          <p:cNvSpPr txBox="1"/>
          <p:nvPr>
            <p:ph type="title"/>
          </p:nvPr>
        </p:nvSpPr>
        <p:spPr>
          <a:xfrm>
            <a:off x="355600" y="1409700"/>
            <a:ext cx="12141200" cy="1117600"/>
          </a:xfrm>
          <a:prstGeom prst="rect">
            <a:avLst/>
          </a:prstGeom>
        </p:spPr>
        <p:txBody>
          <a:bodyPr/>
          <a:lstStyle/>
          <a:p>
            <a:pPr/>
            <a:r>
              <a:t>Chapter 1 - Page 3</a:t>
            </a:r>
          </a:p>
        </p:txBody>
      </p:sp>
      <p:sp>
        <p:nvSpPr>
          <p:cNvPr id="131" name="Their view of membership is more aligned with country club membership.…"/>
          <p:cNvSpPr txBox="1"/>
          <p:nvPr>
            <p:ph type="body" idx="1"/>
          </p:nvPr>
        </p:nvSpPr>
        <p:spPr>
          <a:xfrm>
            <a:off x="368300" y="2730500"/>
            <a:ext cx="12141200" cy="62992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Their view of membership is more aligned with country club membership.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For them, membership is about receiving instead of giving, being served instead of serving, rights instead of responsibilities, and entitlements instead of sacrifices. This wrongful view of membership sees the tithes and offerings as membership dues that entitle members to a never-ending list of privileges and expectations, instead of an unconditional cheerful gift to God.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So, what does the Bible say about church membership? I’m glad you asked.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232323"/>
                </a:solidFill>
                <a:latin typeface="Arial"/>
                <a:ea typeface="Arial"/>
                <a:cs typeface="Arial"/>
                <a:sym typeface="Arial"/>
              </a:defRPr>
            </a:pPr>
            <a:r>
              <a:t>Membership Means We Are All Necessary Parts of the Whole</a:t>
            </a:r>
            <a:r>
              <a:rPr b="0"/>
              <a:t> </a:t>
            </a:r>
            <a:endParaRPr b="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There are a number of places in the New Testament where we can see a clear picture of church membership. One of the more voluminous sections is 1 Corinthians 12 to 14. In 1 Corinthians 12, Paul explains the metaphor of</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MEMBERSHIP MEANS EVERYTHING WE SAY  AND DO IS BASED ON THE BIBLICAL FOUNDATION OF LOVE…"/>
          <p:cNvSpPr txBox="1"/>
          <p:nvPr>
            <p:ph type="body" idx="1"/>
          </p:nvPr>
        </p:nvSpPr>
        <p:spPr>
          <a:xfrm>
            <a:off x="368300" y="2730500"/>
            <a:ext cx="12141200" cy="6375400"/>
          </a:xfrm>
          <a:prstGeom prst="rect">
            <a:avLst/>
          </a:prstGeom>
        </p:spPr>
        <p:txBody>
          <a:bodyPr/>
          <a:lstStyle/>
          <a:p>
            <a:pPr marL="0" indent="0" algn="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400">
                <a:solidFill>
                  <a:srgbClr val="450E59"/>
                </a:solidFill>
                <a:uFill>
                  <a:solidFill>
                    <a:srgbClr val="450E59"/>
                  </a:solidFill>
                </a:uFill>
                <a:latin typeface="Times New Roman"/>
                <a:ea typeface="Times New Roman"/>
                <a:cs typeface="Times New Roman"/>
                <a:sym typeface="Times New Roman"/>
              </a:defRPr>
            </a:pPr>
            <a:r>
              <a:t>MEMBERSHIP MEANS EVERYTHING WE SAY  AND DO IS BASED ON THE BIBLICAL FOUNDATION OF LOVE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1 Cor. 13:1-13 is known as the love chapter of the Bible.  However, the chapter is more about the members of the church relationship with one another.  This is how we are to respond to each other as we work in unity to build up the church.  The Greek word for charity in 1 Cor. 13 means love, benevolence, and affection.  According to 1 Cor. 13: 1-13, a person can...</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Possess the gift and ability to speak and share Christ in all the languages of the world.  However, if he does not have love, he becomes only a clanging and tinkling noise. So what that means is the person and their</a:t>
            </a:r>
          </a:p>
        </p:txBody>
      </p:sp>
      <p:pic>
        <p:nvPicPr>
          <p:cNvPr id="239"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gift become meaningless.  This is a crucial point: the gifted person's speech is not only meaningless but the person himself becomes meaningless.  He becomes useless in his life and for ministry.  Love is far more superior than the gift of tongue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12700" algn="l"/>
                <a:tab pos="215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gift become meaningless.  </a:t>
            </a:r>
            <a:r>
              <a:rPr b="1" i="1"/>
              <a:t>This is a crucial point:</a:t>
            </a:r>
            <a:r>
              <a:t> the gifted person's speech is not only meaningless but the person himself becomes meaningless.  He becomes useless in his life and for ministry.  Love is far more superior than the gift of tongues.</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r>
              <a:t>Three particular gifts are contrasted with love</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1"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u="sng"/>
              <a:t>There is the gift of prophecy:</a:t>
            </a:r>
            <a:r>
              <a:t>  A person may have the gift of speaking under the inspiration of God's Spirit, both predicting the future and proclaiming the truth of God's Word. He may possess all the charisma, stature, eloquence, and descriptive language in the world; but if he does not have love, he is nothing. Not only is his gift of prophecy nothing, but he is nothing.</a:t>
            </a:r>
          </a:p>
        </p:txBody>
      </p:sp>
      <p:pic>
        <p:nvPicPr>
          <p:cNvPr id="242"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here is the gift of understanding &quot;all mysteries and all knowledge&quot;:  The entirety of what GOD has ever revealed and all that man has ever learned, discovered, and developed.  A person possessing all the knowledge in the world, yet, if he does not have love, he would be nothing!  Not only would his understanding and knowledge be nothing, he would be nothing.…"/>
          <p:cNvSpPr txBox="1"/>
          <p:nvPr>
            <p:ph type="body" idx="1"/>
          </p:nvPr>
        </p:nvSpPr>
        <p:spPr>
          <a:xfrm>
            <a:off x="368300" y="2730500"/>
            <a:ext cx="12141200" cy="6375400"/>
          </a:xfrm>
          <a:prstGeom prst="rect">
            <a:avLst/>
          </a:prstGeom>
        </p:spPr>
        <p:txBody>
          <a:bodyPr/>
          <a:lstStyle/>
          <a:p>
            <a:pPr marL="457200" indent="-457200" defTabSz="457200">
              <a:spcBef>
                <a:spcPts val="0"/>
              </a:spcBef>
              <a:buSzPct val="100000"/>
              <a:buAutoNum type="arabicPeriod" startAt="2"/>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u="sng"/>
              <a:t>There is the gift of understanding "all mysteries and all knowledge":</a:t>
            </a:r>
            <a:r>
              <a:t>  The entirety of what GOD has ever revealed and all that man has ever learned, discovered, and developed.  A person possessing all the knowledge in the world, yet, if he does not have love, he would be nothing!  Not only would his understanding and knowledge be nothing, he would be nothing.</a:t>
            </a: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Font typeface="Helvetica"/>
              <a:buNone/>
              <a:tabLst>
                <a:tab pos="12700" algn="l"/>
                <a:tab pos="2413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u="sng"/>
              <a:t>There is the gift of faith:</a:t>
            </a:r>
            <a:r>
              <a:t>  That is, the very special gift of faith that is given by the Holy Spirit to remove mountains and to do great and miraculous things for GOD.  Notice the word "all".  The word all is a definite article, which simply means to have absolute or total sum of what it references.  Imagine if a person possessing "all faith"; yet, if he did not possess love, he would be nothing.</a:t>
            </a:r>
          </a:p>
        </p:txBody>
      </p:sp>
      <p:pic>
        <p:nvPicPr>
          <p:cNvPr id="245"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Paul continues from here to point out that no matter what gift you have, there is nothing greater than love (charity).  Love is designed to create an atmosphere of unity, respect, synergy, bonding, affection, etc.…"/>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Paul continues from here to point out that no matter what gift you have, there is nothing greater than love (charity).  Love is designed to create an atmosphere of unity, respect, synergy, bonding, affection, etc.</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solidFill>
                  <a:srgbClr val="61177C"/>
                </a:solidFill>
                <a:uFill>
                  <a:solidFill>
                    <a:srgbClr val="61177C"/>
                  </a:solidFill>
                </a:uFill>
                <a:latin typeface="Times New Roman"/>
                <a:ea typeface="Times New Roman"/>
                <a:cs typeface="Times New Roman"/>
                <a:sym typeface="Times New Roman"/>
              </a:defRPr>
            </a:pPr>
            <a:r>
              <a:t>CHURCH MEMBERSHIP, FUNCTIONING MEMBERSHIP</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How does the church retain members?</a:t>
            </a:r>
            <a:r>
              <a:t>  Have you ever seen people join the church and after a few weeks they are MIA (missing in action)?  Some of them are never seen again and no one in the church makes an effort to seek them out and encourage them to come back to church.  Retaining members is what is ofter referred to as </a:t>
            </a:r>
            <a:r>
              <a:rPr b="1" i="1"/>
              <a:t>“Closing The Back Door.”</a:t>
            </a:r>
            <a:r>
              <a:t>  Members often come in the front door and go out the back.</a:t>
            </a:r>
          </a:p>
        </p:txBody>
      </p:sp>
      <p:pic>
        <p:nvPicPr>
          <p:cNvPr id="248"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Another concern is, do you know how to maintain your membership in a biblical church?  Most church have “active” and “inactive” rosters.  This allows the church to keep track of individuals who actively support the church spiritual, physically, and financially.  It allows them to identify members who can be counted on to pray, participate, and pay their tithes.  If you do these things, it is easy to maintain your name on the roster of most churches.  However, if you become a C.E.O. Christian who only attends at Christmas &amp; Easter Only, you might get dropped from the roll.…"/>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Another concern is, do you know how to maintain your membership in a biblical church?  Most church have “active” and “inactive” rosters.  This allows the church to keep track of individuals who actively support the church spiritual, physically, and financially.  It allows them to identify members who can be counted on to pray, participate, and pay their tithes.  If you do these things, it is easy to maintain your name on the roster of most churches.  However, if you become a C.E.O. Christian who only attends at Christmas &amp; Easter Only, you might get dropped from the roll.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Notice the writers question was </a:t>
            </a:r>
            <a:r>
              <a:rPr b="1" i="1"/>
              <a:t>“How do we maintain biblical church membership?”</a:t>
            </a:r>
            <a:r>
              <a:t>  That is totally different from what most churches have in there bi-laws.  There are no strings attached to biblical church membership.  Giving is joyous, serving is natural, and ministering to</a:t>
            </a:r>
          </a:p>
        </p:txBody>
      </p:sp>
      <p:pic>
        <p:nvPicPr>
          <p:cNvPr id="251"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needs is a part of membership.  Giving is joyous, serving is natural, and ministering to needs is a part of church life.  Biblical church membership is a functioning membership.…"/>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needs is a part of membership.  Giving is joyous, serving is natural, and ministering to needs is a part of church life.  Biblical church membership is a </a:t>
            </a:r>
            <a:r>
              <a:rPr b="1" u="sng"/>
              <a:t>functioning membership.</a:t>
            </a:r>
            <a:r>
              <a:rPr b="1"/>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Just as the body has different body parts with different functions, the members of the church are many with different functions.  Each member should be functioning in the body.  The concept of an inactive church member is an </a:t>
            </a:r>
            <a:r>
              <a:rPr b="1" u="sng"/>
              <a:t>OXYMORON</a:t>
            </a:r>
            <a:r>
              <a:rPr b="1"/>
              <a:t>.</a:t>
            </a:r>
            <a:r>
              <a:t>  There is no such church member!  That is why it is so important for us to know our gift and use them to best serve the church for the glory of God.</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rPr b="1" i="1"/>
              <a:t>It’s a team effort.  </a:t>
            </a:r>
            <a:r>
              <a:t>The strength of the church is diversity.  For example, take a good football team.  The quarterback gets a lot of recognition, but</a:t>
            </a:r>
          </a:p>
        </p:txBody>
      </p:sp>
      <p:pic>
        <p:nvPicPr>
          <p:cNvPr id="254"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without the offensive line, he would not have time to throw the ball.  Without a good wide receivers, he would not have anyone to catch the ball.  Without a strong defense, the team could never win championships.  And without an intelligent coaching staff, the game plan would never work.  It takes everyone on the team to be successful, not just one popular player.  (Note:  Often the Pastor gets a lot of recognition for the progress of the church.  An effective Pastor realizes that without the congregations support and help, he could never be successful alone.)…"/>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without the offensive line, he would not have time to throw the ball.  Without a good wide receivers, he would not have anyone to catch the ball.  Without a strong defense, the team could never win championships.  And without an intelligent coaching staff, the game plan would never work.  It takes everyone on the team to be successful, not just one popular player.  </a:t>
            </a:r>
            <a:r>
              <a:rPr b="1" i="1">
                <a:solidFill>
                  <a:srgbClr val="B51A00"/>
                </a:solidFill>
                <a:uFill>
                  <a:solidFill>
                    <a:srgbClr val="B51A00"/>
                  </a:solidFill>
                </a:uFill>
              </a:rPr>
              <a:t>(Note:  Often the Pastor gets a lot of recognition for the progress of the church.  An effective Pastor realizes that without the congregations support and help, he could never be successful alone.)</a:t>
            </a:r>
            <a:r>
              <a:t>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The church is bigger than any one person and no one can do it alone.  The church can only be successful when each member plays there position well.</a:t>
            </a:r>
          </a:p>
        </p:txBody>
      </p:sp>
      <p:pic>
        <p:nvPicPr>
          <p:cNvPr id="257" name="In Will Be A Functioning Church Member In Will Be A Functioning Church Member" descr="In Will Be A Functioning Church Member In Will Be A Functioning Church Member"/>
          <p:cNvPicPr>
            <a:picLocks noChangeAspect="0"/>
          </p:cNvPicPr>
          <p:nvPr/>
        </p:nvPicPr>
        <p:blipFill>
          <a:blip r:embed="rId2">
            <a:extLst/>
          </a:blip>
          <a:stretch>
            <a:fillRect/>
          </a:stretch>
        </p:blipFill>
        <p:spPr>
          <a:xfrm>
            <a:off x="355600" y="1409700"/>
            <a:ext cx="12230101" cy="1333500"/>
          </a:xfrm>
          <a:prstGeom prst="rect">
            <a:avLst/>
          </a:prstGeom>
          <a:effectLst>
            <a:outerShdw sx="100000" sy="100000" kx="0" ky="0" algn="b" rotWithShape="0" blurRad="127000" dist="76200" dir="2700000">
              <a:srgbClr val="FFFB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At most churches, the member count is overstated.  Normally, we have about 1/3 of the people on our rolls who are functioning members.  That means only 1 of 3 people who are members of the church are functioning members.…"/>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At most churches, the member count is overstated.  Normally, we have about 1/3 of the people on our rolls who are functioning members.  That means only 1 of 3 people who are members of the church are functioning members.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uFill>
                  <a:solidFill>
                    <a:srgbClr val="000000"/>
                  </a:solidFill>
                </a:uFill>
                <a:latin typeface="Times New Roman"/>
                <a:ea typeface="Times New Roman"/>
                <a:cs typeface="Times New Roman"/>
                <a:sym typeface="Times New Roman"/>
              </a:defRPr>
            </a:pPr>
            <a:r>
              <a:t>How many of you are willing to make a pledge to be the kind of member the Bible speak about and the way God designed?  That means that you are willing to give cheerfully and abundantly; committed to serving and ministering without hesitation.  You are pledging to be a functioning church member.</a:t>
            </a:r>
          </a:p>
        </p:txBody>
      </p:sp>
      <p:pic>
        <p:nvPicPr>
          <p:cNvPr id="260" name="The First Pledge The First Pledge" descr="The First Pledge The First Pledge"/>
          <p:cNvPicPr>
            <a:picLocks noChangeAspect="0"/>
          </p:cNvPicPr>
          <p:nvPr/>
        </p:nvPicPr>
        <p:blipFill>
          <a:blip r:embed="rId2">
            <a:extLst/>
          </a:blip>
          <a:stretch>
            <a:fillRect/>
          </a:stretch>
        </p:blipFill>
        <p:spPr>
          <a:xfrm>
            <a:off x="355600" y="1409700"/>
            <a:ext cx="12230101" cy="133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The First Pledge"/>
          <p:cNvSpPr txBox="1"/>
          <p:nvPr>
            <p:ph type="title"/>
          </p:nvPr>
        </p:nvSpPr>
        <p:spPr>
          <a:xfrm>
            <a:off x="355600" y="1409700"/>
            <a:ext cx="12141200" cy="1117600"/>
          </a:xfrm>
          <a:prstGeom prst="rect">
            <a:avLst/>
          </a:prstGeom>
          <a:ln w="9525">
            <a:round/>
          </a:ln>
        </p:spPr>
        <p:txBody>
          <a:bodyPr/>
          <a:lstStyle>
            <a:lvl1pPr algn="ctr">
              <a:defRPr sz="5200">
                <a:solidFill>
                  <a:srgbClr val="000000"/>
                </a:solidFill>
              </a:defRPr>
            </a:lvl1pPr>
          </a:lstStyle>
          <a:p>
            <a:pPr/>
            <a:r>
              <a:t>The First Pledge</a:t>
            </a:r>
          </a:p>
        </p:txBody>
      </p:sp>
      <p:sp>
        <p:nvSpPr>
          <p:cNvPr id="263" name="The First Pledge I am a church member. I like the metaphor of membership. It’s not membership as in a civic organization or a country club. It’s the kind of membership given to us in 1 Corinthians 12: “Now you are the body of Christ, and individual members of it” (1 Cor. 12: 27). Because I am a member of the body of Christ, I must be a functioning member, whether I am an “eye,” an “ear,” or a “hand.” As a functioning member, I will give. I will serve. I will minister. I will evangelize. I will study. I will seek to be a blessing to others. I will remember that “if one member suffers, all the members suffer with it; if one member is honored, all the members rejoice with it” (1 Cor. 12: 26)."/>
          <p:cNvSpPr txBox="1"/>
          <p:nvPr>
            <p:ph type="body" idx="1"/>
          </p:nvPr>
        </p:nvSpPr>
        <p:spPr>
          <a:xfrm>
            <a:off x="368300" y="2730500"/>
            <a:ext cx="12141200" cy="6375400"/>
          </a:xfrm>
          <a:prstGeom prst="rect">
            <a:avLst/>
          </a:prstGeom>
        </p:spPr>
        <p:txBody>
          <a:bodyPr/>
          <a:lstStyle/>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p>
          <a:p>
            <a:pPr marL="0" indent="0" algn="ctr"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uFill>
                  <a:solidFill>
                    <a:srgbClr val="000000"/>
                  </a:solidFill>
                </a:uFill>
                <a:latin typeface="Times New Roman"/>
                <a:ea typeface="Times New Roman"/>
                <a:cs typeface="Times New Roman"/>
                <a:sym typeface="Times New Roman"/>
              </a:defRPr>
            </a:pPr>
            <a:r>
              <a:t>The First Pledge I am a church member. I like the metaphor of membership. It’s not membership as in a civic organization or a country club. It’s the kind of membership given to us in 1 Corinthians 12: “Now you are the body of Christ, and individual members of it” (1 Cor. 12: 27). Because I am a member of the body of Christ, I must be a functioning member, whether I am an “eye,” an “ear,” or a “hand.” As a functioning member, I will give. I will serve. I will minister. I will evangelize. I will study. I will seek to be a blessing to others. I will remember that “if one member suffers, all the members suffer with it; if one member is honored, all the members rejoice with it” (1 Cor. 12: 26).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Chapter 1 - Page 4"/>
          <p:cNvSpPr txBox="1"/>
          <p:nvPr>
            <p:ph type="title"/>
          </p:nvPr>
        </p:nvSpPr>
        <p:spPr>
          <a:xfrm>
            <a:off x="355600" y="1409700"/>
            <a:ext cx="12141200" cy="1117600"/>
          </a:xfrm>
          <a:prstGeom prst="rect">
            <a:avLst/>
          </a:prstGeom>
        </p:spPr>
        <p:txBody>
          <a:bodyPr/>
          <a:lstStyle/>
          <a:p>
            <a:pPr/>
            <a:r>
              <a:t>Chapter 1 - Page 4</a:t>
            </a:r>
          </a:p>
        </p:txBody>
      </p:sp>
      <p:sp>
        <p:nvSpPr>
          <p:cNvPr id="134" name="the church being a body with many members. In 1 Corinthians 13, he established love as the central attitude and action all members should have. And in 1 Corinthians 14, he returns to the messed-up church at Corinth that has the concept of membership all wrong.…"/>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the church being a body with many members. In 1 Corinthians 13, he established love as the central attitude and action all members should have. And in 1 Corinthians 14, he returns to the messed-up church at Corinth that has the concept of membership all wrong.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Some church leaders and members view membership as a modern business or organizational concept, so they reject the label as unbiblical. Membership, to the contrary, is very biblical.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The Bible explains “members” differently than secular culture. For example, look at the term in 1 Corinthians 12:27–28: “Now you are the body of Christ, and individual members of it. And God has placed these in the church.”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Do you get the difference? Members of a church comprise the whole and are essential parts of it. The apostle Paul would carry the body metaphor further and explain that members are individual parts of the body. Some are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Chapter 1 - Page 5"/>
          <p:cNvSpPr txBox="1"/>
          <p:nvPr>
            <p:ph type="title"/>
          </p:nvPr>
        </p:nvSpPr>
        <p:spPr>
          <a:xfrm>
            <a:off x="355600" y="1409700"/>
            <a:ext cx="12141200" cy="1117600"/>
          </a:xfrm>
          <a:prstGeom prst="rect">
            <a:avLst/>
          </a:prstGeom>
        </p:spPr>
        <p:txBody>
          <a:bodyPr/>
          <a:lstStyle/>
          <a:p>
            <a:pPr/>
            <a:r>
              <a:t>Chapter 1 - Page 5</a:t>
            </a:r>
          </a:p>
        </p:txBody>
      </p:sp>
      <p:sp>
        <p:nvSpPr>
          <p:cNvPr id="137" name="eyes; others are ears. Some are feet; still others are hands. That is why he concludes: “For as the body is one and has many parts, and all the parts of that body, though many are one body—so also is Christ” (1 Cor. 12:12).…"/>
          <p:cNvSpPr txBox="1"/>
          <p:nvPr>
            <p:ph type="body" idx="1"/>
          </p:nvPr>
        </p:nvSpPr>
        <p:spPr>
          <a:xfrm>
            <a:off x="368300" y="2730500"/>
            <a:ext cx="12141200" cy="60579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eyes; others are ears. Some are feet; still others are hands. That is why he concludes: “For as the body is one and has many parts, and all the parts of that body, though many are one body—so also is Christ” (1 Cor. 12:12).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232323"/>
                </a:solidFill>
                <a:latin typeface="Arial"/>
                <a:ea typeface="Arial"/>
                <a:cs typeface="Arial"/>
                <a:sym typeface="Arial"/>
              </a:defRPr>
            </a:pPr>
            <a:r>
              <a:t>Membership Means We Are Different but We Still Work Together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With a country club membership you pay others to do the work for you. With church membership, everyone has a role or function. That is why some are hands, feet, ears, or eyes. We are all different, but we are necessary parts of the whole.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Each part, therefore, has to do its work, or the whole body suffers. There is a beautiful diversity in the midst of unity in church membership. The Bible makes it clear that if one part does not do its job, the whole body does not function well. But if one part does its job well, the whole body rejoices and is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Chapter 1 - Page 6"/>
          <p:cNvSpPr txBox="1"/>
          <p:nvPr>
            <p:ph type="title"/>
          </p:nvPr>
        </p:nvSpPr>
        <p:spPr>
          <a:xfrm>
            <a:off x="355600" y="1409700"/>
            <a:ext cx="12141200" cy="1117600"/>
          </a:xfrm>
          <a:prstGeom prst="rect">
            <a:avLst/>
          </a:prstGeom>
        </p:spPr>
        <p:txBody>
          <a:bodyPr/>
          <a:lstStyle/>
          <a:p>
            <a:pPr/>
            <a:r>
              <a:t>Chapter 1 - Page 6</a:t>
            </a:r>
          </a:p>
          <a:p>
            <a:pPr/>
          </a:p>
        </p:txBody>
      </p:sp>
      <p:sp>
        <p:nvSpPr>
          <p:cNvPr id="140" name="stronger: “So if one member suffers, all the members suffer with it; if one member is honored, all the members rejoice with it” (1 Cor. 12:26).…"/>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stronger: “So if one member suffers, all the members suffer with it; if one member is honored, all the members rejoice with it” (1 Cor. 12:26).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232323"/>
                </a:solidFill>
                <a:latin typeface="Arial"/>
                <a:ea typeface="Arial"/>
                <a:cs typeface="Arial"/>
                <a:sym typeface="Arial"/>
              </a:defRPr>
            </a:pPr>
            <a:r>
              <a:t>Membership Means Everything We Say and Do Is Based on a Biblical Foundation of Love</a:t>
            </a:r>
            <a:r>
              <a:rPr b="0"/>
              <a:t> </a:t>
            </a:r>
            <a:endParaRPr b="0"/>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Most Bible readers will speak glowingly of 1 Corinthians 13, commonly known as “the love chapter.” It is read at weddings. It is used for a husband to declare his love for a wife, or vice versa. It is preached to demonstrate a fuller meaning of agape or unconditional love.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While there is nothing wrong with using the love chapter in these contexts, its original meaning was to demonstrate how church members relate one to another. Can you imagine 1 Corinthians 13 being read at an acrimonious church meeting? In its full biblical context that might be the best place to read it.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Chapter 1 - Page 7"/>
          <p:cNvSpPr txBox="1"/>
          <p:nvPr>
            <p:ph type="title"/>
          </p:nvPr>
        </p:nvSpPr>
        <p:spPr>
          <a:xfrm>
            <a:off x="355600" y="1409700"/>
            <a:ext cx="12141200" cy="1117600"/>
          </a:xfrm>
          <a:prstGeom prst="rect">
            <a:avLst/>
          </a:prstGeom>
        </p:spPr>
        <p:txBody>
          <a:bodyPr/>
          <a:lstStyle/>
          <a:p>
            <a:pPr/>
            <a:r>
              <a:t>Chapter 1 - Page 7</a:t>
            </a:r>
          </a:p>
          <a:p>
            <a:pPr/>
          </a:p>
          <a:p>
            <a:pPr/>
          </a:p>
        </p:txBody>
      </p:sp>
      <p:sp>
        <p:nvSpPr>
          <p:cNvPr id="143" name="If we could just abide by the principles of the love chapter, we would have completely healthy churches. It would be a revolution!…"/>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If we could just abide by the principles of the love chapter, we would have completely healthy churches. It would be a revolution!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Just look at some of the relational principles of 1 Corinthians 13: “Love is patient, love is kind. Love does not envy, is not boastful, is not conceited, does not act improperly, is not selfish, is not provoked, and does not keep a record of wrongs” (vv. 4–5).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The principles of these two verses alone are sufficient to cause a revival in most churches! We are not to love fellow church members just because they are lovable. We are to love the unlovable as well. We are not to pray for and encourage our pastors just when they are doing things we like. We are to pray for and encourage them when they do things we don’t like. We are not to serve the church only when others are joining in. We are to serve the church even if we are alone in doing so.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Church membership is founded on love. Authentic, biblical, unconditional love.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Chapter 1 - Page 8"/>
          <p:cNvSpPr txBox="1"/>
          <p:nvPr>
            <p:ph type="title"/>
          </p:nvPr>
        </p:nvSpPr>
        <p:spPr>
          <a:xfrm>
            <a:off x="355600" y="1409700"/>
            <a:ext cx="12141200" cy="1117600"/>
          </a:xfrm>
          <a:prstGeom prst="rect">
            <a:avLst/>
          </a:prstGeom>
        </p:spPr>
        <p:txBody>
          <a:bodyPr/>
          <a:lstStyle/>
          <a:p>
            <a:pPr/>
            <a:r>
              <a:t>Chapter 1 - Page 8</a:t>
            </a:r>
          </a:p>
          <a:p>
            <a:pPr/>
          </a:p>
          <a:p>
            <a:pPr/>
          </a:p>
        </p:txBody>
      </p:sp>
      <p:sp>
        <p:nvSpPr>
          <p:cNvPr id="146" name="Church Membership Is Functioning Membership…"/>
          <p:cNvSpPr txBox="1"/>
          <p:nvPr>
            <p:ph type="body" idx="1"/>
          </p:nvPr>
        </p:nvSpPr>
        <p:spPr>
          <a:xfrm>
            <a:off x="368300" y="2730500"/>
            <a:ext cx="12141200" cy="6375400"/>
          </a:xfrm>
          <a:prstGeom prst="rect">
            <a:avLst/>
          </a:prstGeom>
        </p:spPr>
        <p:txBody>
          <a:bodyPr/>
          <a:lstStyle/>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232323"/>
                </a:solidFill>
                <a:latin typeface="Arial"/>
                <a:ea typeface="Arial"/>
                <a:cs typeface="Arial"/>
                <a:sym typeface="Arial"/>
              </a:defRPr>
            </a:pPr>
            <a:r>
              <a:t>Church Membership Is Functioning Membership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Do you know how to remain a member of a country club? Pay your dues. Do that and people will be available to serve you. Do you know how to remain a biblical member of a church? Give abundantly and serve without hesitation.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Note the italicized word: biblical . Sure, you can remain on the rolls of many churches and never show up or give. You can remain an “active” member in other churches by being a CEO Christian: Christmas and Easter Only. You can even be a revered member in a number of churches by giving a nice sum to the church each year, even though you never lift a finger in service or ministry. </a:t>
            </a:r>
          </a:p>
          <a:p>
            <a:pPr marL="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232323"/>
                </a:solidFill>
                <a:latin typeface="Arial"/>
                <a:ea typeface="Arial"/>
                <a:cs typeface="Arial"/>
                <a:sym typeface="Arial"/>
              </a:defRPr>
            </a:pPr>
            <a:r>
              <a:t>     But please understand. That type of membership is not biblical membership. That approach to membership is man-made, man-centered, and man-maintained. It is totally contrary to what the Bible teaches. It has no</a:t>
            </a:r>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Stone Sans Sem ITC TT-Semi"/>
        <a:ea typeface="Stone Sans Sem ITC TT-Semi"/>
        <a:cs typeface="Stone Sans Sem ITC TT-Semi"/>
      </a:majorFont>
      <a:minorFont>
        <a:latin typeface="Stone Sans Sem ITC TT-Semi"/>
        <a:ea typeface="Stone Sans Sem ITC TT-Semi"/>
        <a:cs typeface="Stone Sans Sem ITC TT-Sem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EE8F1"/>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Stone Sans Sem ITC TT-Semi"/>
        <a:ea typeface="Stone Sans Sem ITC TT-Semi"/>
        <a:cs typeface="Stone Sans Sem ITC TT-Semi"/>
      </a:majorFont>
      <a:minorFont>
        <a:latin typeface="Stone Sans Sem ITC TT-Semi"/>
        <a:ea typeface="Stone Sans Sem ITC TT-Semi"/>
        <a:cs typeface="Stone Sans Sem ITC TT-Sem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EE8F1"/>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