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7"/>
  </p:notesMasterIdLst>
  <p:sldIdLst>
    <p:sldId id="256" r:id="rId2"/>
    <p:sldId id="257" r:id="rId3"/>
    <p:sldId id="260" r:id="rId4"/>
    <p:sldId id="303" r:id="rId5"/>
    <p:sldId id="299" r:id="rId6"/>
    <p:sldId id="267" r:id="rId7"/>
    <p:sldId id="308" r:id="rId8"/>
    <p:sldId id="262" r:id="rId9"/>
    <p:sldId id="259" r:id="rId10"/>
    <p:sldId id="298" r:id="rId11"/>
    <p:sldId id="271" r:id="rId12"/>
    <p:sldId id="263" r:id="rId13"/>
    <p:sldId id="278" r:id="rId14"/>
    <p:sldId id="311" r:id="rId15"/>
    <p:sldId id="301" r:id="rId16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B7B8"/>
    <a:srgbClr val="D3AF2D"/>
    <a:srgbClr val="BEBDBE"/>
    <a:srgbClr val="868383"/>
    <a:srgbClr val="FFFFFF"/>
    <a:srgbClr val="B2A544"/>
    <a:srgbClr val="B9AB47"/>
    <a:srgbClr val="918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A0595-455E-4637-A3B7-76740E3F95A9}" type="datetimeFigureOut">
              <a:rPr lang="en-CA" smtClean="0"/>
              <a:t>2025-12-27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34E52-2DE8-4EEF-93C9-8E77BF4BD1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215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9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7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1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4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8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9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8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1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12/27/2025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14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15" r:id="rId5"/>
    <p:sldLayoutId id="2147483720" r:id="rId6"/>
    <p:sldLayoutId id="2147483716" r:id="rId7"/>
    <p:sldLayoutId id="2147483717" r:id="rId8"/>
    <p:sldLayoutId id="2147483718" r:id="rId9"/>
    <p:sldLayoutId id="2147483719" r:id="rId10"/>
    <p:sldLayoutId id="214748372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AEA0B-7045-9C2A-0096-A6ABF1EB4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07227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TAUT PORPHRY </a:t>
            </a:r>
            <a:r>
              <a:rPr lang="en-US" sz="28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br>
              <a:rPr lang="en-US" sz="28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COPPER-Gold</a:t>
            </a:r>
            <a:br>
              <a:rPr lang="en-US" sz="40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Molybdenum</a:t>
            </a:r>
            <a:br>
              <a:rPr lang="en-US" sz="48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CA" sz="28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YUKON – WHITEHORSE MINING DISTRICT</a:t>
            </a:r>
            <a:endParaRPr lang="en-CA" sz="2400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B8886-0664-F45C-CF8E-15B2524FC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776" y="3804250"/>
            <a:ext cx="5668124" cy="2181983"/>
          </a:xfrm>
        </p:spPr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Roger Hulstein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(867) 335-1261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-mail: rogerwhulstein@gmail.com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William Mann	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(867) 334-2343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-mail: wdmgeology@gmail.com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1ED6AAA-CF6E-9BF8-5F16-25CBDD79EAF7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Several tents on a grassy hill&#10;&#10;AI-generated content may be incorrect.">
            <a:extLst>
              <a:ext uri="{FF2B5EF4-FFF2-40B4-BE49-F238E27FC236}">
                <a16:creationId xmlns:a16="http://schemas.microsoft.com/office/drawing/2014/main" id="{EAB45C66-2E30-DA91-0A77-1168ECC7C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6"/>
          <a:stretch>
            <a:fillRect/>
          </a:stretch>
        </p:blipFill>
        <p:spPr>
          <a:xfrm>
            <a:off x="399122" y="819729"/>
            <a:ext cx="5292000" cy="52185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352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6D2C30-7ECD-38AD-8343-B602CD660768}"/>
              </a:ext>
            </a:extLst>
          </p:cNvPr>
          <p:cNvSpPr/>
          <p:nvPr/>
        </p:nvSpPr>
        <p:spPr>
          <a:xfrm>
            <a:off x="6921032" y="2656390"/>
            <a:ext cx="197398" cy="1562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D77331-F075-826D-FD0D-01227B185922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FD111-053A-6E36-4505-9FD4581EF4FA}"/>
              </a:ext>
            </a:extLst>
          </p:cNvPr>
          <p:cNvSpPr txBox="1"/>
          <p:nvPr/>
        </p:nvSpPr>
        <p:spPr>
          <a:xfrm rot="16200000">
            <a:off x="369324" y="1420255"/>
            <a:ext cx="19230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Geology</a:t>
            </a:r>
          </a:p>
        </p:txBody>
      </p:sp>
      <p:pic>
        <p:nvPicPr>
          <p:cNvPr id="16" name="Picture 15" descr="A map of a mountain range&#10;&#10;AI-generated content may be incorrect.">
            <a:extLst>
              <a:ext uri="{FF2B5EF4-FFF2-40B4-BE49-F238E27FC236}">
                <a16:creationId xmlns:a16="http://schemas.microsoft.com/office/drawing/2014/main" id="{39BED6CA-4913-EBDD-3982-EC8C23AC3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7383" y="-1036901"/>
            <a:ext cx="5966693" cy="9019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8F7A5A6-E958-EF24-5167-68DAE03C2D23}"/>
              </a:ext>
            </a:extLst>
          </p:cNvPr>
          <p:cNvSpPr txBox="1"/>
          <p:nvPr/>
        </p:nvSpPr>
        <p:spPr>
          <a:xfrm rot="16200000">
            <a:off x="1911426" y="3572476"/>
            <a:ext cx="1923015" cy="443198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Multiple Zones: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Ribbon  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Mystery  Bowl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Overburden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Drilled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South Ridge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Andesite Porphyry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Age 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Gold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NW Trend</a:t>
            </a:r>
          </a:p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76200">
                  <a:schemeClr val="bg1"/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83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A4860A-B2AD-0819-9E40-98BD27B75F89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 descr="A close-up of a map&#10;&#10;AI-generated content may be incorrect.">
            <a:extLst>
              <a:ext uri="{FF2B5EF4-FFF2-40B4-BE49-F238E27FC236}">
                <a16:creationId xmlns:a16="http://schemas.microsoft.com/office/drawing/2014/main" id="{25FE070D-F546-8DA3-CEE7-2BBA5D113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18496" y="-1343832"/>
            <a:ext cx="6195000" cy="939416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0129B3-D814-2E0F-737C-805E62ECC5D1}"/>
              </a:ext>
            </a:extLst>
          </p:cNvPr>
          <p:cNvSpPr txBox="1"/>
          <p:nvPr/>
        </p:nvSpPr>
        <p:spPr>
          <a:xfrm rot="16200000">
            <a:off x="-1166146" y="2505670"/>
            <a:ext cx="5250325" cy="184665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 </a:t>
            </a:r>
          </a:p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Geochemistry</a:t>
            </a:r>
          </a:p>
          <a:p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74</a:t>
            </a: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CA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B-C Horizon soil samples </a:t>
            </a:r>
          </a:p>
          <a:p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 Ah Horizon soil samples</a:t>
            </a:r>
          </a:p>
          <a:p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Anomaly 3.5km by 2km (&gt;5  to 1018 ppb Au)</a:t>
            </a:r>
          </a:p>
        </p:txBody>
      </p:sp>
    </p:spTree>
    <p:extLst>
      <p:ext uri="{BB962C8B-B14F-4D97-AF65-F5344CB8AC3E}">
        <p14:creationId xmlns:p14="http://schemas.microsoft.com/office/powerpoint/2010/main" val="113490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-1091430" y="2975716"/>
            <a:ext cx="597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values centered over the Mystery Bowl Target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EB1418-6C7E-1CA5-4851-B7685DFBC19F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CB0DC-57BE-DFCA-E8D9-057FFF55EFD3}"/>
              </a:ext>
            </a:extLst>
          </p:cNvPr>
          <p:cNvSpPr txBox="1"/>
          <p:nvPr/>
        </p:nvSpPr>
        <p:spPr>
          <a:xfrm rot="16200000">
            <a:off x="-546782" y="3432928"/>
            <a:ext cx="31496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Copper Geochemistry</a:t>
            </a:r>
            <a:endParaRPr lang="en-CA" sz="2500" dirty="0"/>
          </a:p>
        </p:txBody>
      </p:sp>
      <p:pic>
        <p:nvPicPr>
          <p:cNvPr id="5" name="Picture 4" descr="A close-up of a map&#10;&#10;AI-generated content may be incorrect.">
            <a:extLst>
              <a:ext uri="{FF2B5EF4-FFF2-40B4-BE49-F238E27FC236}">
                <a16:creationId xmlns:a16="http://schemas.microsoft.com/office/drawing/2014/main" id="{AB423476-834E-B93E-66B0-E556E9B22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7716" y="-1165086"/>
            <a:ext cx="5975951" cy="906199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825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97927" y="1319717"/>
            <a:ext cx="4586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-1173802" y="3322069"/>
            <a:ext cx="5116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Rock grab samples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E27A2B-4A13-2C65-1202-DBD0DDDA93F8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91C15-F861-F6EC-DD70-E6E24AB0511C}"/>
              </a:ext>
            </a:extLst>
          </p:cNvPr>
          <p:cNvSpPr txBox="1"/>
          <p:nvPr/>
        </p:nvSpPr>
        <p:spPr>
          <a:xfrm rot="16200000">
            <a:off x="-1197033" y="3659218"/>
            <a:ext cx="40085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Molybdenum Geochemistry</a:t>
            </a:r>
            <a:endParaRPr lang="en-CA" sz="2500" dirty="0"/>
          </a:p>
        </p:txBody>
      </p:sp>
      <p:pic>
        <p:nvPicPr>
          <p:cNvPr id="5" name="Picture 4" descr="A close-up of a map&#10;&#10;AI-generated content may be incorrect.">
            <a:extLst>
              <a:ext uri="{FF2B5EF4-FFF2-40B4-BE49-F238E27FC236}">
                <a16:creationId xmlns:a16="http://schemas.microsoft.com/office/drawing/2014/main" id="{71F2D1F7-835F-5F40-8F01-C5C759A31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0837" y="-1110593"/>
            <a:ext cx="5987286" cy="907918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85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0FDE-C69C-B601-9D7B-67C45FDF6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04503D-FFD7-9B31-AD34-A20AE79EC107}"/>
              </a:ext>
            </a:extLst>
          </p:cNvPr>
          <p:cNvSpPr/>
          <p:nvPr/>
        </p:nvSpPr>
        <p:spPr>
          <a:xfrm>
            <a:off x="7197927" y="1319717"/>
            <a:ext cx="4586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BB5CBE-3EA2-7CB8-7C83-05B7B6133F35}"/>
              </a:ext>
            </a:extLst>
          </p:cNvPr>
          <p:cNvSpPr/>
          <p:nvPr/>
        </p:nvSpPr>
        <p:spPr>
          <a:xfrm rot="16200000">
            <a:off x="-1173802" y="3322069"/>
            <a:ext cx="5116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Rock grab samples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D4C7F-C1C7-FAA7-2695-EE862DBD4825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9FF68-2E4A-9D96-EEC1-B466251E135E}"/>
              </a:ext>
            </a:extLst>
          </p:cNvPr>
          <p:cNvSpPr txBox="1"/>
          <p:nvPr/>
        </p:nvSpPr>
        <p:spPr>
          <a:xfrm rot="16200000">
            <a:off x="-1197033" y="3659218"/>
            <a:ext cx="40085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 Geochemistry</a:t>
            </a:r>
            <a:endParaRPr lang="en-CA" sz="2500" dirty="0"/>
          </a:p>
        </p:txBody>
      </p:sp>
      <p:pic>
        <p:nvPicPr>
          <p:cNvPr id="6" name="Picture 5" descr="A map of a mountain range&#10;&#10;AI-generated content may be incorrect.">
            <a:extLst>
              <a:ext uri="{FF2B5EF4-FFF2-40B4-BE49-F238E27FC236}">
                <a16:creationId xmlns:a16="http://schemas.microsoft.com/office/drawing/2014/main" id="{8071726F-DAFB-4B7C-CEC4-6AEFB0F3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5847" y="-1119626"/>
            <a:ext cx="5999200" cy="909725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433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CB2B8F-9519-280E-36E0-601B16A5412F}"/>
              </a:ext>
            </a:extLst>
          </p:cNvPr>
          <p:cNvSpPr txBox="1"/>
          <p:nvPr/>
        </p:nvSpPr>
        <p:spPr>
          <a:xfrm>
            <a:off x="517793" y="1209938"/>
            <a:ext cx="114905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Never adequately explored for gold prior to 2019.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First identified as a calc alkaline porphyry intrusion copper – gold – molybdenum target in 1979.  Porphyry deposit is the exploration model.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Favorable geological and structural setting including:</a:t>
            </a:r>
          </a:p>
          <a:p>
            <a:pPr marL="914400" indent="-452438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Late Cretaceous intrusion</a:t>
            </a:r>
          </a:p>
          <a:p>
            <a:pPr marL="914400" indent="-452438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On the margin of the </a:t>
            </a:r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Stikinia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 Terrane, bounded by northwest trending regional long-lived strike slip faults.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CA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Drill ready.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Recommended future work includes detailed magnetics, radiometrics, Lidar, additional IP. </a:t>
            </a:r>
          </a:p>
          <a:p>
            <a:endParaRPr lang="en-CA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Historical and recent dataset available including geological and structural mapping, geochemistry (silt, soil, rock, drill core), geophysics (regional airborne magnetics, 3 lines of IP).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Previous work is available in assessment reports. 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83BF59-B8AD-E3C7-62D9-C51D239846C2}"/>
              </a:ext>
            </a:extLst>
          </p:cNvPr>
          <p:cNvSpPr txBox="1"/>
          <p:nvPr/>
        </p:nvSpPr>
        <p:spPr>
          <a:xfrm>
            <a:off x="792479" y="746535"/>
            <a:ext cx="107345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TAUT Project Key Points</a:t>
            </a:r>
            <a:endParaRPr lang="en-CA" sz="2500" dirty="0"/>
          </a:p>
        </p:txBody>
      </p:sp>
    </p:spTree>
    <p:extLst>
      <p:ext uri="{BB962C8B-B14F-4D97-AF65-F5344CB8AC3E}">
        <p14:creationId xmlns:p14="http://schemas.microsoft.com/office/powerpoint/2010/main" val="1046836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7AABFE-BDE5-2C8C-E534-CA6F4AD2384B}"/>
              </a:ext>
            </a:extLst>
          </p:cNvPr>
          <p:cNvSpPr txBox="1"/>
          <p:nvPr/>
        </p:nvSpPr>
        <p:spPr>
          <a:xfrm>
            <a:off x="1131849" y="752552"/>
            <a:ext cx="3721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Location</a:t>
            </a:r>
            <a:endParaRPr lang="en-CA" sz="2500" b="1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3F9CA-4AAE-4576-C1F3-C40FACC7A0C2}"/>
              </a:ext>
            </a:extLst>
          </p:cNvPr>
          <p:cNvSpPr txBox="1"/>
          <p:nvPr/>
        </p:nvSpPr>
        <p:spPr>
          <a:xfrm>
            <a:off x="451842" y="1229606"/>
            <a:ext cx="4523289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marR="0" indent="-34290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Traditional Territory of the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Little Salmon Carmacks First Nation (LSCFN) and the Champagne and Aishihik First Nation (CAFN)</a:t>
            </a: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627063" marR="0" indent="-34290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Whitehorse Mining District, Yukon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marR="0" indent="-34290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kilometres northwest of Whitehorse</a:t>
            </a: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 km southwest of Carmacks, </a:t>
            </a: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Yukon (and Klondike highway). </a:t>
            </a:r>
          </a:p>
          <a:p>
            <a:pPr marL="627063" marR="0" indent="-34290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 minute helicopter trip from Whitehorse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34541-837E-2CC9-23F0-EDE56E950F81}"/>
              </a:ext>
            </a:extLst>
          </p:cNvPr>
          <p:cNvSpPr txBox="1"/>
          <p:nvPr/>
        </p:nvSpPr>
        <p:spPr>
          <a:xfrm>
            <a:off x="3249352" y="5478328"/>
            <a:ext cx="192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Location map: Taut Project, Yukon Territory</a:t>
            </a:r>
            <a:endParaRPr lang="en-CA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9C178-4181-9EFC-A264-F510BBC346DD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map of land with black and white text&#10;&#10;AI-generated content may be incorrect.">
            <a:extLst>
              <a:ext uri="{FF2B5EF4-FFF2-40B4-BE49-F238E27FC236}">
                <a16:creationId xmlns:a16="http://schemas.microsoft.com/office/drawing/2014/main" id="{6A579F63-CFE6-83C7-20EC-2ABCD733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71" y="818750"/>
            <a:ext cx="3755263" cy="52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30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65B6B6-7665-1923-A308-51AED96C5037}"/>
              </a:ext>
            </a:extLst>
          </p:cNvPr>
          <p:cNvSpPr txBox="1"/>
          <p:nvPr/>
        </p:nvSpPr>
        <p:spPr>
          <a:xfrm>
            <a:off x="421535" y="2841428"/>
            <a:ext cx="4993386" cy="2369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0188"/>
            <a:r>
              <a:rPr lang="en-C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aeromagnetic signature of a calc-alkaline porphyry intrusion system</a:t>
            </a:r>
          </a:p>
          <a:p>
            <a:endParaRPr lang="en-CA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agnetic annular low surrounding a number of magnetic highs.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CA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Quartz veins containing molybdenum.</a:t>
            </a:r>
          </a:p>
          <a:p>
            <a:endParaRPr lang="en-CA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 g</a:t>
            </a: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 anomaly in area of 76.12 Ma age dated porphyry intrusion.</a:t>
            </a:r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16FFB-5A8C-9F97-2837-6984790E9786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BE6334-5B7A-BD1D-27C7-7F9D282B875B}"/>
              </a:ext>
            </a:extLst>
          </p:cNvPr>
          <p:cNvSpPr txBox="1"/>
          <p:nvPr/>
        </p:nvSpPr>
        <p:spPr>
          <a:xfrm>
            <a:off x="792480" y="746535"/>
            <a:ext cx="316992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Under Explored Calc Alkaline Porphyry Intrusion Related Gold-Copper-Molybdenum System</a:t>
            </a:r>
            <a:endParaRPr lang="en-CA" sz="2500" b="1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lose-up of a map&#10;&#10;AI-generated content may be incorrect.">
            <a:extLst>
              <a:ext uri="{FF2B5EF4-FFF2-40B4-BE49-F238E27FC236}">
                <a16:creationId xmlns:a16="http://schemas.microsoft.com/office/drawing/2014/main" id="{701D5FB7-D3C6-F621-2526-F969C73E2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59" y="0"/>
            <a:ext cx="5629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92479" y="1970124"/>
            <a:ext cx="461079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Gravity lows (light crust) are thought to be underlain by Late Cretaceous granitoid intrusions.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Porphyry and vein deposits are located on margins of lows (granitoid intrusions) where rheology contrasts are greatest.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Regional strike slip faults provide structural conduits for intrusions and mineralizing fluids.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8F1E0-6255-A6AB-93F2-9D0312E38226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DE50A-3F25-9548-B711-9BE5062DB6BF}"/>
              </a:ext>
            </a:extLst>
          </p:cNvPr>
          <p:cNvSpPr txBox="1"/>
          <p:nvPr/>
        </p:nvSpPr>
        <p:spPr>
          <a:xfrm>
            <a:off x="792479" y="746535"/>
            <a:ext cx="54581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Gravity </a:t>
            </a:r>
          </a:p>
        </p:txBody>
      </p:sp>
      <p:pic>
        <p:nvPicPr>
          <p:cNvPr id="3" name="Picture 2" descr="A map of the earth&#10;&#10;AI-generated content may be incorrect.">
            <a:extLst>
              <a:ext uri="{FF2B5EF4-FFF2-40B4-BE49-F238E27FC236}">
                <a16:creationId xmlns:a16="http://schemas.microsoft.com/office/drawing/2014/main" id="{B0E10DEB-8E34-265C-1A2A-E439344A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0"/>
            <a:ext cx="5629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7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DAE4B5-0824-BDD2-E5ED-2E4BC827A71B}"/>
              </a:ext>
            </a:extLst>
          </p:cNvPr>
          <p:cNvSpPr/>
          <p:nvPr/>
        </p:nvSpPr>
        <p:spPr>
          <a:xfrm>
            <a:off x="10124105" y="4397633"/>
            <a:ext cx="516873" cy="146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3D93EE-0405-14FC-14B5-13FE865093D9}"/>
              </a:ext>
            </a:extLst>
          </p:cNvPr>
          <p:cNvSpPr/>
          <p:nvPr/>
        </p:nvSpPr>
        <p:spPr>
          <a:xfrm>
            <a:off x="906207" y="1812310"/>
            <a:ext cx="3481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margin of Whitehorse Trough, near the boundary between </a:t>
            </a:r>
            <a:r>
              <a:rPr lang="en-C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Stikinia</a:t>
            </a: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Yukon – Tanana Terranes.</a:t>
            </a:r>
          </a:p>
          <a:p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00F77F-6E5B-8B19-9896-8C9E11DFCD42}"/>
              </a:ext>
            </a:extLst>
          </p:cNvPr>
          <p:cNvGrpSpPr/>
          <p:nvPr/>
        </p:nvGrpSpPr>
        <p:grpSpPr>
          <a:xfrm>
            <a:off x="4315774" y="851647"/>
            <a:ext cx="7024266" cy="5260918"/>
            <a:chOff x="4457585" y="851647"/>
            <a:chExt cx="6882455" cy="515470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97BFEA0-0B0A-6D55-5727-6B24CFF44417}"/>
                </a:ext>
              </a:extLst>
            </p:cNvPr>
            <p:cNvGrpSpPr/>
            <p:nvPr/>
          </p:nvGrpSpPr>
          <p:grpSpPr>
            <a:xfrm>
              <a:off x="4457585" y="851647"/>
              <a:ext cx="6882455" cy="5154706"/>
              <a:chOff x="4808795" y="969003"/>
              <a:chExt cx="6289143" cy="471033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B581036-7E9A-A502-72BC-047883A9E532}"/>
                  </a:ext>
                </a:extLst>
              </p:cNvPr>
              <p:cNvGrpSpPr/>
              <p:nvPr/>
            </p:nvGrpSpPr>
            <p:grpSpPr>
              <a:xfrm>
                <a:off x="4808795" y="969003"/>
                <a:ext cx="6289143" cy="4710337"/>
                <a:chOff x="7266737" y="3119725"/>
                <a:chExt cx="3760656" cy="2816593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0F81893-9D39-70F9-4D13-2737311B9BC5}"/>
                    </a:ext>
                  </a:extLst>
                </p:cNvPr>
                <p:cNvSpPr/>
                <p:nvPr/>
              </p:nvSpPr>
              <p:spPr>
                <a:xfrm>
                  <a:off x="9986489" y="3151583"/>
                  <a:ext cx="659964" cy="941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5EB8AA7-C2ED-C9F4-AB5E-22A9B9B29073}"/>
                    </a:ext>
                  </a:extLst>
                </p:cNvPr>
                <p:cNvGrpSpPr/>
                <p:nvPr/>
              </p:nvGrpSpPr>
              <p:grpSpPr>
                <a:xfrm>
                  <a:off x="7266737" y="3119725"/>
                  <a:ext cx="3760656" cy="2816593"/>
                  <a:chOff x="6089516" y="3223758"/>
                  <a:chExt cx="3760656" cy="2816593"/>
                </a:xfrm>
              </p:grpSpPr>
              <p:pic>
                <p:nvPicPr>
                  <p:cNvPr id="13" name="Picture 2" descr="1.FIG Betsi">
                    <a:extLst>
                      <a:ext uri="{FF2B5EF4-FFF2-40B4-BE49-F238E27FC236}">
                        <a16:creationId xmlns:a16="http://schemas.microsoft.com/office/drawing/2014/main" id="{C3E4624C-BBD7-8B01-5C22-FBD8DB13F6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3027" r="21746" b="-108"/>
                  <a:stretch/>
                </p:blipFill>
                <p:spPr bwMode="auto">
                  <a:xfrm>
                    <a:off x="6089516" y="3255616"/>
                    <a:ext cx="3264451" cy="278473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" name="Picture 6" descr="1.FIG Betsi">
                    <a:extLst>
                      <a:ext uri="{FF2B5EF4-FFF2-40B4-BE49-F238E27FC236}">
                        <a16:creationId xmlns:a16="http://schemas.microsoft.com/office/drawing/2014/main" id="{7A8C8803-FA7C-BCDB-5A3E-C7E40C88628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9517" t="68292" r="7180" b="26606"/>
                  <a:stretch/>
                </p:blipFill>
                <p:spPr bwMode="auto">
                  <a:xfrm>
                    <a:off x="8870733" y="3223758"/>
                    <a:ext cx="979439" cy="250731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B2331C7-F463-05DC-C4D0-935D26C7C711}"/>
                    </a:ext>
                  </a:extLst>
                </p:cNvPr>
                <p:cNvSpPr/>
                <p:nvPr/>
              </p:nvSpPr>
              <p:spPr>
                <a:xfrm>
                  <a:off x="10129580" y="4414059"/>
                  <a:ext cx="516873" cy="1469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pic>
            <p:nvPicPr>
              <p:cNvPr id="2052" name="Picture 4" descr="1.FIG Betsi">
                <a:extLst>
                  <a:ext uri="{FF2B5EF4-FFF2-40B4-BE49-F238E27FC236}">
                    <a16:creationId xmlns:a16="http://schemas.microsoft.com/office/drawing/2014/main" id="{E15AAAEB-56CF-531D-10CE-825AAFF23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22" t="7296" r="8992" b="38562"/>
              <a:stretch/>
            </p:blipFill>
            <p:spPr bwMode="auto">
              <a:xfrm>
                <a:off x="9535054" y="1363789"/>
                <a:ext cx="1487799" cy="37854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</p:pic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CCCD7AF5-753B-A797-B24B-F9AC043F60BA}"/>
                  </a:ext>
                </a:extLst>
              </p:cNvPr>
              <p:cNvSpPr/>
              <p:nvPr/>
            </p:nvSpPr>
            <p:spPr>
              <a:xfrm>
                <a:off x="5777948" y="1924291"/>
                <a:ext cx="72475" cy="767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CD62E251-90F7-0122-88CB-CCA7784711B2}"/>
                  </a:ext>
                </a:extLst>
              </p:cNvPr>
              <p:cNvSpPr/>
              <p:nvPr/>
            </p:nvSpPr>
            <p:spPr>
              <a:xfrm>
                <a:off x="6979698" y="2394232"/>
                <a:ext cx="72475" cy="767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BA907CE4-989B-88A4-9E0D-25C79428C341}"/>
                  </a:ext>
                </a:extLst>
              </p:cNvPr>
              <p:cNvSpPr/>
              <p:nvPr/>
            </p:nvSpPr>
            <p:spPr>
              <a:xfrm>
                <a:off x="7160429" y="4653311"/>
                <a:ext cx="72475" cy="767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4B3FB07C-3018-7CCD-C3A9-C26895551BB7}"/>
                  </a:ext>
                </a:extLst>
              </p:cNvPr>
              <p:cNvSpPr/>
              <p:nvPr/>
            </p:nvSpPr>
            <p:spPr>
              <a:xfrm>
                <a:off x="9618566" y="5164087"/>
                <a:ext cx="72475" cy="76787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7E61C97-F1A5-B0AE-DE9F-BF98AFBF8C70}"/>
                  </a:ext>
                </a:extLst>
              </p:cNvPr>
              <p:cNvSpPr/>
              <p:nvPr/>
            </p:nvSpPr>
            <p:spPr>
              <a:xfrm>
                <a:off x="9512271" y="1113183"/>
                <a:ext cx="1441697" cy="1129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9" name="5-Point Star 9">
              <a:extLst>
                <a:ext uri="{FF2B5EF4-FFF2-40B4-BE49-F238E27FC236}">
                  <a16:creationId xmlns:a16="http://schemas.microsoft.com/office/drawing/2014/main" id="{FA836E02-BF18-B167-725F-09E122068B6C}"/>
                </a:ext>
              </a:extLst>
            </p:cNvPr>
            <p:cNvSpPr/>
            <p:nvPr/>
          </p:nvSpPr>
          <p:spPr>
            <a:xfrm>
              <a:off x="6402278" y="3556237"/>
              <a:ext cx="266700" cy="23622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D57179-8870-09FF-E772-A693D0E42E88}"/>
                </a:ext>
              </a:extLst>
            </p:cNvPr>
            <p:cNvSpPr/>
            <p:nvPr/>
          </p:nvSpPr>
          <p:spPr>
            <a:xfrm>
              <a:off x="5024500" y="3546159"/>
              <a:ext cx="1420564" cy="3317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Franklin Gothic Demi" panose="020B0703020102020204" pitchFamily="34" charset="0"/>
                  <a:cs typeface="Aharoni" panose="02010803020104030203" pitchFamily="2" charset="-79"/>
                </a:rPr>
                <a:t>Taut Project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FE40148-D290-5631-1524-DBC197F792EF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26DC5-DF95-A2DB-6BE9-4D500BAA8953}"/>
              </a:ext>
            </a:extLst>
          </p:cNvPr>
          <p:cNvSpPr txBox="1"/>
          <p:nvPr/>
        </p:nvSpPr>
        <p:spPr>
          <a:xfrm>
            <a:off x="792480" y="746535"/>
            <a:ext cx="3251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Tectonic Setting</a:t>
            </a:r>
            <a:endParaRPr lang="en-CA" sz="2800" b="1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73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0543" y="1547091"/>
            <a:ext cx="4547667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Taut Project claims cover one of many Casino aged (72.12 +/- 0.72 Ma) porphyry copper-gold-molybdenum porphyry  and precious metal deposits and occurrences.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Casino aged mineralization found in a northwest trending arc extending over 200 km.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on a along a long-lived northwest trending fault structure on the margin of the highly prospective Stikine Terrane (Whitehorse Trough).</a:t>
            </a:r>
          </a:p>
          <a:p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0E684-4F36-B961-7C6C-63340DE20423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D7AB9-4A38-B482-938F-D6955F993311}"/>
              </a:ext>
            </a:extLst>
          </p:cNvPr>
          <p:cNvSpPr txBox="1"/>
          <p:nvPr/>
        </p:nvSpPr>
        <p:spPr>
          <a:xfrm>
            <a:off x="792480" y="746535"/>
            <a:ext cx="2661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Overview</a:t>
            </a:r>
            <a:endParaRPr lang="en-CA" sz="2500" b="1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map of a river&#10;&#10;AI-generated content may be incorrect.">
            <a:extLst>
              <a:ext uri="{FF2B5EF4-FFF2-40B4-BE49-F238E27FC236}">
                <a16:creationId xmlns:a16="http://schemas.microsoft.com/office/drawing/2014/main" id="{158B4924-7200-F68F-D258-8981CCDAD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23" y="414068"/>
            <a:ext cx="5090380" cy="6107502"/>
          </a:xfrm>
          <a:prstGeom prst="rect">
            <a:avLst/>
          </a:prstGeom>
          <a:ln w="158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473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land with different directions&#10;&#10;AI-generated content may be incorrect.">
            <a:extLst>
              <a:ext uri="{FF2B5EF4-FFF2-40B4-BE49-F238E27FC236}">
                <a16:creationId xmlns:a16="http://schemas.microsoft.com/office/drawing/2014/main" id="{9758D3CB-F0D6-0CC9-BA5B-BB8916215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19" y="191521"/>
            <a:ext cx="4962235" cy="6421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F0A993-CCBA-293F-70F9-D846C518ABF9}"/>
              </a:ext>
            </a:extLst>
          </p:cNvPr>
          <p:cNvSpPr txBox="1"/>
          <p:nvPr/>
        </p:nvSpPr>
        <p:spPr>
          <a:xfrm>
            <a:off x="838201" y="987682"/>
            <a:ext cx="4820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52 mineral claims (Yukon Quartz Claims)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approximately 1086 hectares (2683 acres)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William Mann, 100% registered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 incumbrances on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Class 1 Exploration Permit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on NTS map sheet 115H/15 and 115H/10 in the Whitehorse Mining District, Yukon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C9364-5C27-6410-7C4F-6EC264395005}"/>
              </a:ext>
            </a:extLst>
          </p:cNvPr>
          <p:cNvSpPr txBox="1"/>
          <p:nvPr/>
        </p:nvSpPr>
        <p:spPr>
          <a:xfrm>
            <a:off x="1131849" y="752552"/>
            <a:ext cx="37213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Tenure</a:t>
            </a:r>
            <a:endParaRPr lang="en-CA" sz="2500" b="1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16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3759" y="1286282"/>
            <a:ext cx="512118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diamond drill holes - </a:t>
            </a: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271 m total testing for porphyry mineralization (1980):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Noranda in late 1970’s explored project area by mapping, stream sediment &amp; soil geochemistry, ground geophysics, and 3 exploration drill holes testing IP anomalies.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CA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IP survey in 2013 confirmed and refined the Noranda IP chargeability anomaly. Two of the Noranda drill holes are on the margins of the strongest IP anomalies.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CA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1980 Noranda drilled three shallow diamond drill holes (total 271 m) testing IP anomalies in the overburden covered Mystery Bowl target. Overburden in the drill holes ranged from 11 m to 26.5 m.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CA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values in reanalysis of drill core: 170 ppb Au, 1134 ppm Cu, 229 ppm Mo.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Previous work is available in assessment reports. Core stored at YGS core library.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B851F9-9164-EE1B-B105-793988DAE8AD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C39DB-4B12-D06D-ED44-5A94A9E46CE6}"/>
              </a:ext>
            </a:extLst>
          </p:cNvPr>
          <p:cNvSpPr txBox="1"/>
          <p:nvPr/>
        </p:nvSpPr>
        <p:spPr>
          <a:xfrm>
            <a:off x="792479" y="746535"/>
            <a:ext cx="38349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 Occurrence History</a:t>
            </a:r>
            <a:endParaRPr lang="en-CA" sz="2500" b="1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lose-up of rocks&#10;&#10;AI-generated content may be incorrect.">
            <a:extLst>
              <a:ext uri="{FF2B5EF4-FFF2-40B4-BE49-F238E27FC236}">
                <a16:creationId xmlns:a16="http://schemas.microsoft.com/office/drawing/2014/main" id="{44512329-22B0-79D9-0323-3A6023A56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50" y="2779007"/>
            <a:ext cx="4389118" cy="32918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close-up of a pile of rocks&#10;&#10;AI-generated content may be incorrect.">
            <a:extLst>
              <a:ext uri="{FF2B5EF4-FFF2-40B4-BE49-F238E27FC236}">
                <a16:creationId xmlns:a16="http://schemas.microsoft.com/office/drawing/2014/main" id="{C8DE8C0F-FDE2-0B23-D70D-9F25E76A5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10" y="279154"/>
            <a:ext cx="4718263" cy="35386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279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0ACFD1-C318-6F79-C5C9-F8A9D84B3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1242062"/>
            <a:ext cx="10623665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Prospective metal rich area bounded in part by regional northwest trending strike-slip faults and intruded by a by a Late Cretaceous (72.12 +/- 0.72 Ma) Casino age granitoid </a:t>
            </a:r>
            <a:r>
              <a:rPr lang="en-C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intrusion</a:t>
            </a:r>
            <a:r>
              <a:rPr lang="en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CA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CA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Never explored as a precious metal target prior to 2019, g</a:t>
            </a:r>
            <a:r>
              <a:rPr lang="en-CA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 soil anomaly (&gt;5 ppb  to 1018.2 ppb Au) extends 3.5 km northwest by 2 km in width. </a:t>
            </a: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CA" alt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CA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Resampling of remaining drill core in 2010 yielded an intersection of 65.53 m with 60 ppb Au, 549 ppm Cu and 46 ppm Mo (including 7.5 m of missing core with no values). Highest values 170 ppb Au, 1134 ppm Cu, 223 ppm Mo. </a:t>
            </a:r>
          </a:p>
          <a:p>
            <a:pPr marL="342900" marR="0" lvl="0" indent="-3429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n-CA" alt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CA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overburden covered Mystery Bowl is approximately 1300 m in diameter.</a:t>
            </a:r>
            <a:endParaRPr kumimoji="0" lang="en-CA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A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aeromagnetic signature of a calc alkaline porphyry Cu-Au-Mo system; an annular low surrounding a number of magnetic highs.</a:t>
            </a: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CA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Highly anomalous gold </a:t>
            </a:r>
            <a:r>
              <a:rPr lang="en-C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 located south and north of the Mystery Bowl. </a:t>
            </a:r>
            <a:endParaRPr lang="en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CA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162FE-1A8D-21D4-67B9-353751F2BA50}"/>
              </a:ext>
            </a:extLst>
          </p:cNvPr>
          <p:cNvSpPr/>
          <p:nvPr/>
        </p:nvSpPr>
        <p:spPr>
          <a:xfrm>
            <a:off x="0" y="0"/>
            <a:ext cx="399122" cy="6858000"/>
          </a:xfrm>
          <a:prstGeom prst="rect">
            <a:avLst/>
          </a:prstGeom>
          <a:solidFill>
            <a:srgbClr val="D3A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9E321-4172-E91F-4706-098798BBCB43}"/>
              </a:ext>
            </a:extLst>
          </p:cNvPr>
          <p:cNvSpPr txBox="1"/>
          <p:nvPr/>
        </p:nvSpPr>
        <p:spPr>
          <a:xfrm>
            <a:off x="792480" y="746535"/>
            <a:ext cx="97748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2A5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Prospective Ground Intruded by Late Cretaceous (Casino age) Granitoid</a:t>
            </a:r>
            <a:endParaRPr lang="en-CA" sz="2500" b="1" dirty="0">
              <a:solidFill>
                <a:srgbClr val="B2A5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29512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41243E"/>
      </a:dk2>
      <a:lt2>
        <a:srgbClr val="E2E6E8"/>
      </a:lt2>
      <a:accent1>
        <a:srgbClr val="C39983"/>
      </a:accent1>
      <a:accent2>
        <a:srgbClr val="BF7A7F"/>
      </a:accent2>
      <a:accent3>
        <a:srgbClr val="CB92AE"/>
      </a:accent3>
      <a:accent4>
        <a:srgbClr val="BF7AB9"/>
      </a:accent4>
      <a:accent5>
        <a:srgbClr val="B892CB"/>
      </a:accent5>
      <a:accent6>
        <a:srgbClr val="8B7ABF"/>
      </a:accent6>
      <a:hlink>
        <a:srgbClr val="5B879D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14546</TotalTime>
  <Words>861</Words>
  <Application>Microsoft Office PowerPoint</Application>
  <PresentationFormat>Widescreen</PresentationFormat>
  <Paragraphs>125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Calisto MT</vt:lpstr>
      <vt:lpstr>Franklin Gothic Demi</vt:lpstr>
      <vt:lpstr>Univers Condensed</vt:lpstr>
      <vt:lpstr>Wingdings</vt:lpstr>
      <vt:lpstr>ChronicleVTI</vt:lpstr>
      <vt:lpstr>TAUT PORPHRY  _______________  COPPER-Gold Molybdenum    YUKON – WHITEHORSE MINING DISTRICT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GOLDORAK PROJECT   _______________   YUKON – MAYO MINING DISTRICT</dc:title>
  <dc:creator>JEROME DE PASQUALE</dc:creator>
  <cp:lastModifiedBy>Roger Hulstein</cp:lastModifiedBy>
  <cp:revision>233</cp:revision>
  <cp:lastPrinted>2023-02-25T04:17:15Z</cp:lastPrinted>
  <dcterms:created xsi:type="dcterms:W3CDTF">2023-02-12T10:26:22Z</dcterms:created>
  <dcterms:modified xsi:type="dcterms:W3CDTF">2025-12-27T23:41:52Z</dcterms:modified>
</cp:coreProperties>
</file>