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9" r:id="rId1"/>
  </p:sldMasterIdLst>
  <p:notesMasterIdLst>
    <p:notesMasterId r:id="rId24"/>
  </p:notesMasterIdLst>
  <p:sldIdLst>
    <p:sldId id="256" r:id="rId2"/>
    <p:sldId id="263" r:id="rId3"/>
    <p:sldId id="264" r:id="rId4"/>
    <p:sldId id="260" r:id="rId5"/>
    <p:sldId id="262" r:id="rId6"/>
    <p:sldId id="261" r:id="rId7"/>
    <p:sldId id="257" r:id="rId8"/>
    <p:sldId id="274" r:id="rId9"/>
    <p:sldId id="275" r:id="rId10"/>
    <p:sldId id="276" r:id="rId11"/>
    <p:sldId id="277" r:id="rId12"/>
    <p:sldId id="258" r:id="rId13"/>
    <p:sldId id="259" r:id="rId14"/>
    <p:sldId id="271" r:id="rId15"/>
    <p:sldId id="272" r:id="rId16"/>
    <p:sldId id="273" r:id="rId17"/>
    <p:sldId id="265" r:id="rId18"/>
    <p:sldId id="268" r:id="rId19"/>
    <p:sldId id="267" r:id="rId20"/>
    <p:sldId id="269" r:id="rId21"/>
    <p:sldId id="266" r:id="rId22"/>
    <p:sldId id="270"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2000" autoAdjust="0"/>
  </p:normalViewPr>
  <p:slideViewPr>
    <p:cSldViewPr snapToGrid="0">
      <p:cViewPr varScale="1">
        <p:scale>
          <a:sx n="60" d="100"/>
          <a:sy n="60" d="100"/>
        </p:scale>
        <p:origin x="1550" y="4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216A4AD-C152-4CC4-9ED6-0E055FAD9167}" type="datetimeFigureOut">
              <a:rPr lang="en-US" smtClean="0"/>
              <a:t>4/21/2025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506F3F-19C8-4086-96B3-EE108EC13154}" type="slidenum">
              <a:rPr lang="en-US" smtClean="0"/>
              <a:t>‹#›</a:t>
            </a:fld>
            <a:endParaRPr lang="en-US"/>
          </a:p>
        </p:txBody>
      </p:sp>
    </p:spTree>
    <p:extLst>
      <p:ext uri="{BB962C8B-B14F-4D97-AF65-F5344CB8AC3E}">
        <p14:creationId xmlns:p14="http://schemas.microsoft.com/office/powerpoint/2010/main" val="13737851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8" Type="http://schemas.openxmlformats.org/officeDocument/2006/relationships/hyperlink" Target="https://www.cityofpasadena.net/wp-content/uploads/sites/29/Urban-Forestry-FAQ_FINAL.pdf?utm_source=chatgpt.com" TargetMode="External"/><Relationship Id="rId3" Type="http://schemas.openxmlformats.org/officeDocument/2006/relationships/hyperlink" Target="https://www.cnps.org/wp-content/uploads/2018/04/CBAI-93b_POLICY-WITH-REGARD-TO-PLANT-COLLECTING-EDUCATION_Updated20210605_final-to-post.pdf?utm_source=chatgpt.com" TargetMode="External"/><Relationship Id="rId7" Type="http://schemas.openxmlformats.org/officeDocument/2006/relationships/hyperlink" Target="https://library.municode.com/ca/pasadena/codes/code_of_ordinances?nodeId=TIT3CIEVFA_CH3.32ARSEPULA&amp;utm_source=chatgpt.com" TargetMode="External"/><Relationship Id="rId2" Type="http://schemas.openxmlformats.org/officeDocument/2006/relationships/slide" Target="../slides/slide19.xml"/><Relationship Id="rId1" Type="http://schemas.openxmlformats.org/officeDocument/2006/relationships/notesMaster" Target="../notesMasters/notesMaster1.xml"/><Relationship Id="rId6" Type="http://schemas.openxmlformats.org/officeDocument/2006/relationships/hyperlink" Target="https://ww2.cityofpasadena.net/2015%20Agendas/Sep_21_15/AR%2021%20ORDINANCE.pdf?utm_source=chatgpt.com" TargetMode="External"/><Relationship Id="rId5" Type="http://schemas.openxmlformats.org/officeDocument/2006/relationships/hyperlink" Target="https://law.justia.com/codes/california/code-fgc/division-2/chapter-10/section-1913/?utm_source=chatgpt.com" TargetMode="External"/><Relationship Id="rId4" Type="http://schemas.openxmlformats.org/officeDocument/2006/relationships/hyperlink" Target="https://law.justia.com/codes/california/2009/fgc/1900-1913.html?utm_source=chatgpt.com"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audubon.org/field-guide/bird/northern-mockingbird?utm_source=chatgpt.com" TargetMode="External"/><Relationship Id="rId7" Type="http://schemas.openxmlformats.org/officeDocument/2006/relationships/hyperlink" Target="https://nrm.dfg.ca.gov/FileHandler.ashx?DocumentID=2033&amp;utm_source=chatgpt.com" TargetMode="External"/><Relationship Id="rId2" Type="http://schemas.openxmlformats.org/officeDocument/2006/relationships/slide" Target="../slides/slide8.xml"/><Relationship Id="rId1" Type="http://schemas.openxmlformats.org/officeDocument/2006/relationships/notesMaster" Target="../notesMasters/notesMaster1.xml"/><Relationship Id="rId6" Type="http://schemas.openxmlformats.org/officeDocument/2006/relationships/hyperlink" Target="https://www.csusb.edu/biology/birds/view/535737?utm_source=chatgpt.com" TargetMode="External"/><Relationship Id="rId5" Type="http://schemas.openxmlformats.org/officeDocument/2006/relationships/hyperlink" Target="https://www.csusb.edu/biology/birds/view/221556?utm_source=chatgpt.com" TargetMode="External"/><Relationship Id="rId4" Type="http://schemas.openxmlformats.org/officeDocument/2006/relationships/hyperlink" Target="https://www.csusb.edu/biology/birds/view/535730?utm_source=chatgpt.com" TargetMode="Externa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pasadenaaudubon.org/?q=natbirds&amp;utm_source=chatgpt.com"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6506F3F-19C8-4086-96B3-EE108EC13154}" type="slidenum">
              <a:rPr lang="en-US" smtClean="0"/>
              <a:t>1</a:t>
            </a:fld>
            <a:endParaRPr lang="en-US"/>
          </a:p>
        </p:txBody>
      </p:sp>
    </p:spTree>
    <p:extLst>
      <p:ext uri="{BB962C8B-B14F-4D97-AF65-F5344CB8AC3E}">
        <p14:creationId xmlns:p14="http://schemas.microsoft.com/office/powerpoint/2010/main" val="19068377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C46F77-41E2-B025-31E6-66B302E439B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A7BD3C3-6D64-3F65-1BE2-9F63AA04817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A8C4A22-E8F3-D045-2BF1-449E8CF482DE}"/>
              </a:ext>
            </a:extLst>
          </p:cNvPr>
          <p:cNvSpPr>
            <a:spLocks noGrp="1"/>
          </p:cNvSpPr>
          <p:nvPr>
            <p:ph type="body" idx="1"/>
          </p:nvPr>
        </p:nvSpPr>
        <p:spPr/>
        <p:txBody>
          <a:bodyPr/>
          <a:lstStyle/>
          <a:p>
            <a:pPr>
              <a:buFont typeface="+mj-lt"/>
              <a:buAutoNum type="arabicPeriod"/>
            </a:pPr>
            <a:r>
              <a:rPr lang="en-US" b="0"/>
              <a:t>Territory Defense</a:t>
            </a:r>
          </a:p>
          <a:p>
            <a:pPr>
              <a:buFont typeface="+mj-lt"/>
              <a:buAutoNum type="arabicPeriod"/>
            </a:pPr>
            <a:endParaRPr lang="en-US" b="0"/>
          </a:p>
          <a:p>
            <a:pPr marL="742950" lvl="1" indent="-285750">
              <a:buFont typeface="+mj-lt"/>
              <a:buAutoNum type="arabicPeriod"/>
            </a:pPr>
            <a:r>
              <a:rPr lang="en-US" b="0"/>
              <a:t>Songs let other birds know “This patch of trees (or yard) is taken!”</a:t>
            </a:r>
          </a:p>
          <a:p>
            <a:pPr marL="742950" lvl="1" indent="-285750">
              <a:buFont typeface="+mj-lt"/>
              <a:buAutoNum type="arabicPeriod"/>
            </a:pPr>
            <a:r>
              <a:rPr lang="en-US" b="0"/>
              <a:t>A strong, loud song can keep rivals away without a fight.</a:t>
            </a:r>
          </a:p>
          <a:p>
            <a:pPr>
              <a:buFont typeface="+mj-lt"/>
              <a:buAutoNum type="arabicPeriod"/>
            </a:pPr>
            <a:endParaRPr lang="en-US" b="0"/>
          </a:p>
          <a:p>
            <a:pPr>
              <a:buFont typeface="+mj-lt"/>
              <a:buAutoNum type="arabicPeriod"/>
            </a:pPr>
            <a:r>
              <a:rPr lang="en-US" b="0"/>
              <a:t>Mate Attraction</a:t>
            </a:r>
          </a:p>
          <a:p>
            <a:pPr marL="742950" lvl="1" indent="-285750">
              <a:buFont typeface="+mj-lt"/>
              <a:buAutoNum type="arabicPeriod"/>
            </a:pPr>
            <a:r>
              <a:rPr lang="en-US" b="0"/>
              <a:t>Males often sing elaborate tunes to show off their health, stamina, and “good genes.”</a:t>
            </a:r>
          </a:p>
          <a:p>
            <a:pPr marL="742950" lvl="1" indent="-285750">
              <a:buFont typeface="+mj-lt"/>
              <a:buAutoNum type="arabicPeriod"/>
            </a:pPr>
            <a:r>
              <a:rPr lang="en-US" b="0"/>
              <a:t>The richer or more complex the song, the more likely a female is to choose him.</a:t>
            </a:r>
          </a:p>
          <a:p>
            <a:pPr>
              <a:buFont typeface="+mj-lt"/>
              <a:buAutoNum type="arabicPeriod"/>
            </a:pPr>
            <a:endParaRPr lang="en-US" b="0"/>
          </a:p>
          <a:p>
            <a:pPr>
              <a:buFont typeface="+mj-lt"/>
              <a:buAutoNum type="arabicPeriod"/>
            </a:pPr>
            <a:r>
              <a:rPr lang="en-US" b="0"/>
              <a:t>Alarm &amp; Warning Calls</a:t>
            </a:r>
          </a:p>
          <a:p>
            <a:pPr marL="742950" lvl="1" indent="-285750">
              <a:buFont typeface="+mj-lt"/>
              <a:buAutoNum type="arabicPeriod"/>
            </a:pPr>
            <a:r>
              <a:rPr lang="en-US" b="0"/>
              <a:t>Sharp, abrupt calls (e.g., “kree!” or “chip‑chip”) alert others to predators—hawks, cats, or even humans.</a:t>
            </a:r>
          </a:p>
          <a:p>
            <a:pPr marL="742950" lvl="1" indent="-285750">
              <a:buFont typeface="+mj-lt"/>
              <a:buAutoNum type="arabicPeriod"/>
            </a:pPr>
            <a:r>
              <a:rPr lang="en-US" b="0"/>
              <a:t>Different calls can signal different threats (air vs. ground).</a:t>
            </a:r>
          </a:p>
          <a:p>
            <a:pPr>
              <a:buFont typeface="+mj-lt"/>
              <a:buAutoNum type="arabicPeriod"/>
            </a:pPr>
            <a:endParaRPr lang="en-US" b="0"/>
          </a:p>
          <a:p>
            <a:pPr>
              <a:buFont typeface="+mj-lt"/>
              <a:buAutoNum type="arabicPeriod"/>
            </a:pPr>
            <a:r>
              <a:rPr lang="en-US" b="0"/>
              <a:t>Contact &amp; Flock Cohesion</a:t>
            </a:r>
          </a:p>
          <a:p>
            <a:pPr marL="742950" lvl="1" indent="-285750">
              <a:buFont typeface="+mj-lt"/>
              <a:buAutoNum type="arabicPeriod"/>
            </a:pPr>
            <a:r>
              <a:rPr lang="en-US" b="0"/>
              <a:t>Soft “chip” or “see-see” calls help birds keep track of each other in flight or while feeding.</a:t>
            </a:r>
          </a:p>
          <a:p>
            <a:pPr marL="742950" lvl="1" indent="-285750">
              <a:buFont typeface="+mj-lt"/>
              <a:buAutoNum type="arabicPeriod"/>
            </a:pPr>
            <a:r>
              <a:rPr lang="en-US" b="0"/>
              <a:t>Especially important in dense foliage or low light.</a:t>
            </a:r>
          </a:p>
          <a:p>
            <a:pPr>
              <a:buFont typeface="+mj-lt"/>
              <a:buAutoNum type="arabicPeriod"/>
            </a:pPr>
            <a:endParaRPr lang="en-US" b="0"/>
          </a:p>
          <a:p>
            <a:pPr>
              <a:buFont typeface="+mj-lt"/>
              <a:buAutoNum type="arabicPeriod"/>
            </a:pPr>
            <a:r>
              <a:rPr lang="en-US" b="0"/>
              <a:t>Begging &amp; Parent‑Offspring Communication</a:t>
            </a:r>
          </a:p>
          <a:p>
            <a:pPr marL="742950" lvl="1" indent="-285750">
              <a:buFont typeface="+mj-lt"/>
              <a:buAutoNum type="arabicPeriod"/>
            </a:pPr>
            <a:r>
              <a:rPr lang="en-US" b="0"/>
              <a:t>Fuzzy nestlings peep incessantly to tell parents “Feed me!”</a:t>
            </a:r>
          </a:p>
          <a:p>
            <a:pPr marL="742950" lvl="1" indent="-285750">
              <a:buFont typeface="+mj-lt"/>
              <a:buAutoNum type="arabicPeriod"/>
            </a:pPr>
            <a:r>
              <a:rPr lang="en-US" b="0"/>
              <a:t>Parents use specific calls to locate or corral chicks.</a:t>
            </a:r>
            <a:endParaRPr lang="en-US" b="0" dirty="0"/>
          </a:p>
        </p:txBody>
      </p:sp>
      <p:sp>
        <p:nvSpPr>
          <p:cNvPr id="4" name="Slide Number Placeholder 3">
            <a:extLst>
              <a:ext uri="{FF2B5EF4-FFF2-40B4-BE49-F238E27FC236}">
                <a16:creationId xmlns:a16="http://schemas.microsoft.com/office/drawing/2014/main" id="{19CBB575-AEC6-97D6-DB47-0C9081681EC6}"/>
              </a:ext>
            </a:extLst>
          </p:cNvPr>
          <p:cNvSpPr>
            <a:spLocks noGrp="1"/>
          </p:cNvSpPr>
          <p:nvPr>
            <p:ph type="sldNum" sz="quarter" idx="5"/>
          </p:nvPr>
        </p:nvSpPr>
        <p:spPr/>
        <p:txBody>
          <a:bodyPr/>
          <a:lstStyle/>
          <a:p>
            <a:fld id="{A6506F3F-19C8-4086-96B3-EE108EC13154}" type="slidenum">
              <a:rPr lang="en-US" smtClean="0"/>
              <a:t>10</a:t>
            </a:fld>
            <a:endParaRPr lang="en-US"/>
          </a:p>
        </p:txBody>
      </p:sp>
    </p:spTree>
    <p:extLst>
      <p:ext uri="{BB962C8B-B14F-4D97-AF65-F5344CB8AC3E}">
        <p14:creationId xmlns:p14="http://schemas.microsoft.com/office/powerpoint/2010/main" val="1535000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5ECE87-2307-24A4-4816-03B36846E01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09017FD-2F39-54F8-E2FE-3E1DCBD243A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2412DAC-6D3C-10E4-8915-AA1E4D410718}"/>
              </a:ext>
            </a:extLst>
          </p:cNvPr>
          <p:cNvSpPr>
            <a:spLocks noGrp="1"/>
          </p:cNvSpPr>
          <p:nvPr>
            <p:ph type="body" idx="1"/>
          </p:nvPr>
        </p:nvSpPr>
        <p:spPr/>
        <p:txBody>
          <a:bodyPr/>
          <a:lstStyle/>
          <a:p>
            <a:pPr>
              <a:buNone/>
            </a:pPr>
            <a:r>
              <a:rPr lang="en-US" b="1" dirty="0"/>
              <a:t>Songs</a:t>
            </a:r>
          </a:p>
          <a:p>
            <a:pPr>
              <a:buNone/>
            </a:pPr>
            <a:r>
              <a:rPr lang="en-US" b="0" dirty="0"/>
              <a:t>Usually longer (several seconds), with distinct phrases or “stanzas.”</a:t>
            </a:r>
          </a:p>
          <a:p>
            <a:pPr>
              <a:buNone/>
            </a:pPr>
            <a:r>
              <a:rPr lang="en-US" b="0" dirty="0"/>
              <a:t>Often learned from tutors (dad or neighboring adults) during a “critical period.”</a:t>
            </a:r>
          </a:p>
          <a:p>
            <a:pPr>
              <a:buNone/>
            </a:pPr>
            <a:r>
              <a:rPr lang="en-US" b="0" dirty="0"/>
              <a:t>Many songbirds have a repertoire—several different song types they can switch between.</a:t>
            </a:r>
          </a:p>
          <a:p>
            <a:pPr>
              <a:buFont typeface="Arial" panose="020B0604020202020204" pitchFamily="34" charset="0"/>
              <a:buNone/>
            </a:pPr>
            <a:endParaRPr lang="en-US" b="0" dirty="0"/>
          </a:p>
          <a:p>
            <a:pPr>
              <a:buFont typeface="Arial" panose="020B0604020202020204" pitchFamily="34" charset="0"/>
              <a:buNone/>
            </a:pPr>
            <a:r>
              <a:rPr lang="en-US" b="1" dirty="0"/>
              <a:t>Calls</a:t>
            </a:r>
          </a:p>
          <a:p>
            <a:pPr>
              <a:buFont typeface="Arial" panose="020B0604020202020204" pitchFamily="34" charset="0"/>
              <a:buNone/>
            </a:pPr>
            <a:r>
              <a:rPr lang="en-US" b="0" dirty="0"/>
              <a:t>Shorter, simpler, and more hard‑wired (innate).</a:t>
            </a:r>
          </a:p>
          <a:p>
            <a:pPr>
              <a:buFont typeface="Arial" panose="020B0604020202020204" pitchFamily="34" charset="0"/>
              <a:buNone/>
            </a:pPr>
            <a:r>
              <a:rPr lang="en-US" b="0" dirty="0"/>
              <a:t>Designed for quick, clear transmission—think of them as “emergency alerts” or “text messages,” not full symphonies.</a:t>
            </a:r>
          </a:p>
          <a:p>
            <a:pPr>
              <a:buNone/>
            </a:pPr>
            <a:endParaRPr lang="en-US" b="0" dirty="0"/>
          </a:p>
          <a:p>
            <a:pPr>
              <a:buNone/>
            </a:pPr>
            <a:r>
              <a:rPr lang="en-US" b="1" dirty="0"/>
              <a:t>Repetition vs. Variation</a:t>
            </a:r>
          </a:p>
          <a:p>
            <a:pPr>
              <a:buFont typeface="Arial" panose="020B0604020202020204" pitchFamily="34" charset="0"/>
              <a:buNone/>
            </a:pPr>
            <a:endParaRPr lang="en-US" b="0" dirty="0"/>
          </a:p>
          <a:p>
            <a:pPr>
              <a:buFont typeface="Arial" panose="020B0604020202020204" pitchFamily="34" charset="0"/>
              <a:buNone/>
            </a:pPr>
            <a:r>
              <a:rPr lang="en-US" b="1" dirty="0"/>
              <a:t>Why Repeat?</a:t>
            </a:r>
          </a:p>
          <a:p>
            <a:pPr>
              <a:buFont typeface="Arial" panose="020B0604020202020204" pitchFamily="34" charset="0"/>
              <a:buNone/>
            </a:pPr>
            <a:r>
              <a:rPr lang="en-US" b="0" dirty="0"/>
              <a:t>Repeating a phrase several times (e.g., 2–6 times) makes it easier for listeners to catch the message, especially over background noise.</a:t>
            </a:r>
          </a:p>
          <a:p>
            <a:pPr>
              <a:buFont typeface="Arial" panose="020B0604020202020204" pitchFamily="34" charset="0"/>
              <a:buNone/>
            </a:pPr>
            <a:r>
              <a:rPr lang="en-US" b="0" dirty="0"/>
              <a:t>Many birds stick to a pattern: “Phrase A” three times, then “Phrase B” twice, and so on.</a:t>
            </a:r>
          </a:p>
          <a:p>
            <a:pPr>
              <a:buFont typeface="Arial" panose="020B0604020202020204" pitchFamily="34" charset="0"/>
              <a:buNone/>
            </a:pPr>
            <a:endParaRPr lang="en-US" b="0" dirty="0"/>
          </a:p>
          <a:p>
            <a:pPr>
              <a:buFont typeface="Arial" panose="020B0604020202020204" pitchFamily="34" charset="0"/>
              <a:buNone/>
            </a:pPr>
            <a:r>
              <a:rPr lang="en-US" b="1" dirty="0"/>
              <a:t>Where’s the Variety?</a:t>
            </a:r>
          </a:p>
          <a:p>
            <a:pPr marL="0" lvl="0" indent="0">
              <a:buFont typeface="Arial" panose="020B0604020202020204" pitchFamily="34" charset="0"/>
              <a:buNone/>
            </a:pPr>
            <a:r>
              <a:rPr lang="en-US" b="0" dirty="0"/>
              <a:t>Repertoire Size: Some species (like Northern Mockingbirds) have dozens—even hundreds—of different phrases they can string together.</a:t>
            </a:r>
          </a:p>
          <a:p>
            <a:pPr marL="0" lvl="0" indent="0">
              <a:buFont typeface="Arial" panose="020B0604020202020204" pitchFamily="34" charset="0"/>
              <a:buNone/>
            </a:pPr>
            <a:r>
              <a:rPr lang="en-US" b="0" dirty="0"/>
              <a:t>Dialects: Populations in different areas sing slightly different versions of the “same” song. A Song Sparrow in Pasadena might have a subtly different tune than one in San Diego.</a:t>
            </a:r>
          </a:p>
          <a:p>
            <a:pPr marL="0" lvl="0" indent="0">
              <a:buFont typeface="Arial" panose="020B0604020202020204" pitchFamily="34" charset="0"/>
              <a:buNone/>
            </a:pPr>
            <a:r>
              <a:rPr lang="en-US" b="0" dirty="0"/>
              <a:t>Improvisation &amp; Mimicry: Mockingbirds and starlings literally copy sounds from other species (and even car alarms!).</a:t>
            </a:r>
          </a:p>
          <a:p>
            <a:pPr marL="0" lvl="0" indent="0">
              <a:buFont typeface="Arial" panose="020B0604020202020204" pitchFamily="34" charset="0"/>
              <a:buNone/>
            </a:pPr>
            <a:r>
              <a:rPr lang="en-US" b="0" dirty="0"/>
              <a:t>Seasonal Changes: Young birds may practice and refine their songs each spring; older birds sometimes tweak their tunes year to year.</a:t>
            </a:r>
          </a:p>
          <a:p>
            <a:pPr>
              <a:buNone/>
            </a:pPr>
            <a:endParaRPr lang="en-US" b="0" dirty="0"/>
          </a:p>
          <a:p>
            <a:pPr>
              <a:buNone/>
            </a:pPr>
            <a:r>
              <a:rPr lang="en-US" b="0" dirty="0"/>
              <a:t>Fun Activities:</a:t>
            </a:r>
          </a:p>
          <a:p>
            <a:pPr>
              <a:buFont typeface="Arial" panose="020B0604020202020204" pitchFamily="34" charset="0"/>
              <a:buNone/>
            </a:pPr>
            <a:r>
              <a:rPr lang="en-US" b="0" dirty="0"/>
              <a:t>Record &amp; Compare: Use your phone to capture a bird’s song, then replay it—count how many times they repeat a phrase.</a:t>
            </a:r>
          </a:p>
          <a:p>
            <a:pPr>
              <a:buFont typeface="Arial" panose="020B0604020202020204" pitchFamily="34" charset="0"/>
              <a:buNone/>
            </a:pPr>
            <a:r>
              <a:rPr lang="en-US" b="0" dirty="0"/>
              <a:t>Repertoire Hunt: See how many distinct phrases a single mockingbird uses in one song bout.</a:t>
            </a:r>
          </a:p>
          <a:p>
            <a:pPr>
              <a:buFont typeface="Arial" panose="020B0604020202020204" pitchFamily="34" charset="0"/>
              <a:buNone/>
            </a:pPr>
            <a:r>
              <a:rPr lang="en-US" b="0" dirty="0"/>
              <a:t>Dialect Detective: Compare recordings from different Pasadena parks—do the songs “sound” the same?</a:t>
            </a:r>
          </a:p>
          <a:p>
            <a:pPr>
              <a:buNone/>
            </a:pPr>
            <a:endParaRPr lang="en-US" b="0" dirty="0"/>
          </a:p>
          <a:p>
            <a:pPr>
              <a:buNone/>
            </a:pPr>
            <a:r>
              <a:rPr lang="en-US" b="0" dirty="0"/>
              <a:t>Bottom Line</a:t>
            </a:r>
          </a:p>
          <a:p>
            <a:r>
              <a:rPr lang="en-US" b="0" dirty="0"/>
              <a:t>Bird sounds are purposeful “messages,” and while repetition helps ensure the message gets through, most songbirds mix it up with multiple song types, regional dialects, or even borrowed sounds. Next time you hear that “cheer‑up, cheerily,” pay attention—not just to what they’re saying, but how they’re saying it!</a:t>
            </a:r>
          </a:p>
          <a:p>
            <a:endParaRPr lang="en-US" b="0" dirty="0"/>
          </a:p>
          <a:p>
            <a:endParaRPr lang="en-US" b="0" dirty="0"/>
          </a:p>
        </p:txBody>
      </p:sp>
      <p:sp>
        <p:nvSpPr>
          <p:cNvPr id="4" name="Slide Number Placeholder 3">
            <a:extLst>
              <a:ext uri="{FF2B5EF4-FFF2-40B4-BE49-F238E27FC236}">
                <a16:creationId xmlns:a16="http://schemas.microsoft.com/office/drawing/2014/main" id="{1DE80B8E-8445-E734-FEDD-EAAF1EC8F0A3}"/>
              </a:ext>
            </a:extLst>
          </p:cNvPr>
          <p:cNvSpPr>
            <a:spLocks noGrp="1"/>
          </p:cNvSpPr>
          <p:nvPr>
            <p:ph type="sldNum" sz="quarter" idx="5"/>
          </p:nvPr>
        </p:nvSpPr>
        <p:spPr/>
        <p:txBody>
          <a:bodyPr/>
          <a:lstStyle/>
          <a:p>
            <a:fld id="{A6506F3F-19C8-4086-96B3-EE108EC13154}" type="slidenum">
              <a:rPr lang="en-US" smtClean="0"/>
              <a:t>11</a:t>
            </a:fld>
            <a:endParaRPr lang="en-US"/>
          </a:p>
        </p:txBody>
      </p:sp>
    </p:spTree>
    <p:extLst>
      <p:ext uri="{BB962C8B-B14F-4D97-AF65-F5344CB8AC3E}">
        <p14:creationId xmlns:p14="http://schemas.microsoft.com/office/powerpoint/2010/main" val="26484741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Native plants are species that have grown in Pasadena for thousands of years before people built houses and roads, so they’re perfectly suited to our hot, dry summers and cool, wet winters. Because they’re used to this climate, they need much less extra water than plants from far away and can survive droughts more easily. These plants also provide food and shelter for local wildlife like bees, butterflies, and birds: for example, bright orange California poppies bloom in spring to feed native bees, and toyon shrubs produce red berries that hungry birds love in winter. Their deep roots help hold the soil in place on our hillsides, and their strong branches and leaves resist pests and diseases common here. By planting natives such as fragrant Cleveland sage or mighty coast live oak trees, we create beautiful gardens that save water, protect our environment, and celebrate the nature that makes Pasadena special.</a:t>
            </a:r>
          </a:p>
        </p:txBody>
      </p:sp>
      <p:sp>
        <p:nvSpPr>
          <p:cNvPr id="4" name="Slide Number Placeholder 3"/>
          <p:cNvSpPr>
            <a:spLocks noGrp="1"/>
          </p:cNvSpPr>
          <p:nvPr>
            <p:ph type="sldNum" sz="quarter" idx="5"/>
          </p:nvPr>
        </p:nvSpPr>
        <p:spPr/>
        <p:txBody>
          <a:bodyPr/>
          <a:lstStyle/>
          <a:p>
            <a:fld id="{A6506F3F-19C8-4086-96B3-EE108EC13154}" type="slidenum">
              <a:rPr lang="en-US" smtClean="0"/>
              <a:t>12</a:t>
            </a:fld>
            <a:endParaRPr lang="en-US"/>
          </a:p>
        </p:txBody>
      </p:sp>
    </p:spTree>
    <p:extLst>
      <p:ext uri="{BB962C8B-B14F-4D97-AF65-F5344CB8AC3E}">
        <p14:creationId xmlns:p14="http://schemas.microsoft.com/office/powerpoint/2010/main" val="21210213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US" dirty="0"/>
              <a:t>Imagine stepping into a sun‑dappled canyon in Pasadena and looking up to see a grand Coast Live Oak, its leathery, dark‑green leaves forming a broad, evergreen canopy that shelters wrens, squirrels, and your own afternoon picnic. These oaks, along with their cousins the Valley Oak and Canyon Live Oak, are champions of our Mediterranean climate—they send roots deep into the dry hillside, tap into hidden water sources, and stand green year‑round. Each species has its own flair: the Valley Oak’s lobed leaves turn golden in autumn before they drop, while the Coast Live Oak’s glossy foliage and sturdy branches create a sense of permanence that feels timeless.</a:t>
            </a:r>
          </a:p>
          <a:p>
            <a:endParaRPr lang="en-US" dirty="0"/>
          </a:p>
          <a:p>
            <a:r>
              <a:rPr lang="en-US" dirty="0"/>
              <a:t>Not far away, you might find the California Sycamore, a deciduous beauty that’s all about drama and contrast. Its huge, maple‑like leaves unfold in spring, then flutter and rustle in the breeze, and come fall they blaze yellow before falling away. The sycamore’s bark is a work of art—patches of creamy white, gray, and cinnamon peel away like layers of watercolor, revealing a new pattern each season. Together, these native oaks and sycamores aren’t just trees; they’re living monuments to Pasadena’s wild past and green future, offering shade, habitat, and a touch of natural elegance wherever they grow.</a:t>
            </a:r>
          </a:p>
          <a:p>
            <a:endParaRPr lang="en-US" dirty="0"/>
          </a:p>
        </p:txBody>
      </p:sp>
      <p:sp>
        <p:nvSpPr>
          <p:cNvPr id="4" name="Slide Number Placeholder 3"/>
          <p:cNvSpPr>
            <a:spLocks noGrp="1"/>
          </p:cNvSpPr>
          <p:nvPr>
            <p:ph type="sldNum" sz="quarter" idx="5"/>
          </p:nvPr>
        </p:nvSpPr>
        <p:spPr/>
        <p:txBody>
          <a:bodyPr/>
          <a:lstStyle/>
          <a:p>
            <a:fld id="{A6506F3F-19C8-4086-96B3-EE108EC13154}" type="slidenum">
              <a:rPr lang="en-US" smtClean="0"/>
              <a:t>13</a:t>
            </a:fld>
            <a:endParaRPr lang="en-US"/>
          </a:p>
        </p:txBody>
      </p:sp>
    </p:spTree>
    <p:extLst>
      <p:ext uri="{BB962C8B-B14F-4D97-AF65-F5344CB8AC3E}">
        <p14:creationId xmlns:p14="http://schemas.microsoft.com/office/powerpoint/2010/main" val="19095605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Videos:</a:t>
            </a:r>
          </a:p>
          <a:p>
            <a:r>
              <a:rPr lang="en-US" dirty="0"/>
              <a:t>https://www.google.com/search?q=how+can+you+tell+a+a+coastal+live+oak+tree+from&amp;rlz=1C1GCEA_enUS1058US1060&amp;oq=how+can+you+tell+a+a+coastal+live+oak+tree+from+&amp;gs_lcrp=EgZjaHJvbWUyBggAEEUYOTIJCAEQIRgKGKABMgkIAhAhGAoYoAEyCQgDECEYChigATIJCAQQIRgKGKABMgkIBRAhGAoYoAEyBwgGECEYqwIyBwgHECEYjwLSAQkxNDI1MGowajeoAgCwAgA&amp;sourceid=chrome&amp;ie=UTF-8#fpstate=ive&amp;vld=cid:47e09c14,vid:MvIl96n_X2k,st:0</a:t>
            </a:r>
          </a:p>
          <a:p>
            <a:endParaRPr lang="en-US" dirty="0"/>
          </a:p>
        </p:txBody>
      </p:sp>
      <p:sp>
        <p:nvSpPr>
          <p:cNvPr id="4" name="Slide Number Placeholder 3"/>
          <p:cNvSpPr>
            <a:spLocks noGrp="1"/>
          </p:cNvSpPr>
          <p:nvPr>
            <p:ph type="sldNum" sz="quarter" idx="5"/>
          </p:nvPr>
        </p:nvSpPr>
        <p:spPr/>
        <p:txBody>
          <a:bodyPr/>
          <a:lstStyle/>
          <a:p>
            <a:fld id="{A6506F3F-19C8-4086-96B3-EE108EC13154}" type="slidenum">
              <a:rPr lang="en-US" smtClean="0"/>
              <a:t>14</a:t>
            </a:fld>
            <a:endParaRPr lang="en-US"/>
          </a:p>
        </p:txBody>
      </p:sp>
    </p:spTree>
    <p:extLst>
      <p:ext uri="{BB962C8B-B14F-4D97-AF65-F5344CB8AC3E}">
        <p14:creationId xmlns:p14="http://schemas.microsoft.com/office/powerpoint/2010/main" val="25772217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720DEC-6601-3072-774B-04EA2ECB870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2168971-EF65-4B86-3AAA-71D827EE6BF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C589323-1F98-4973-96FB-C716ABF34A47}"/>
              </a:ext>
            </a:extLst>
          </p:cNvPr>
          <p:cNvSpPr>
            <a:spLocks noGrp="1"/>
          </p:cNvSpPr>
          <p:nvPr>
            <p:ph type="body" idx="1"/>
          </p:nvPr>
        </p:nvSpPr>
        <p:spPr/>
        <p:txBody>
          <a:bodyPr/>
          <a:lstStyle/>
          <a:p>
            <a:endParaRPr lang="en-US" dirty="0"/>
          </a:p>
          <a:p>
            <a:r>
              <a:rPr lang="en-US" dirty="0"/>
              <a:t>Videos:</a:t>
            </a:r>
          </a:p>
          <a:p>
            <a:r>
              <a:rPr lang="en-US" dirty="0"/>
              <a:t>https://www.google.com/search?q=how+can+you+tell+a+a+coastal+live+oak+tree+from&amp;rlz=1C1GCEA_enUS1058US1060&amp;oq=how+can+you+tell+a+a+coastal+live+oak+tree+from+&amp;gs_lcrp=EgZjaHJvbWUyBggAEEUYOTIJCAEQIRgKGKABMgkIAhAhGAoYoAEyCQgDECEYChigATIJCAQQIRgKGKABMgkIBRAhGAoYoAEyBwgGECEYqwIyBwgHECEYjwLSAQkxNDI1MGowajeoAgCwAgA&amp;sourceid=chrome&amp;ie=UTF-8#fpstate=ive&amp;vld=cid:47e09c14,vid:MvIl96n_X2k,st:0</a:t>
            </a:r>
          </a:p>
          <a:p>
            <a:endParaRPr lang="en-US" dirty="0"/>
          </a:p>
        </p:txBody>
      </p:sp>
      <p:sp>
        <p:nvSpPr>
          <p:cNvPr id="4" name="Slide Number Placeholder 3">
            <a:extLst>
              <a:ext uri="{FF2B5EF4-FFF2-40B4-BE49-F238E27FC236}">
                <a16:creationId xmlns:a16="http://schemas.microsoft.com/office/drawing/2014/main" id="{63FEACE9-D7E9-5770-421F-29FF01D83ADB}"/>
              </a:ext>
            </a:extLst>
          </p:cNvPr>
          <p:cNvSpPr>
            <a:spLocks noGrp="1"/>
          </p:cNvSpPr>
          <p:nvPr>
            <p:ph type="sldNum" sz="quarter" idx="5"/>
          </p:nvPr>
        </p:nvSpPr>
        <p:spPr/>
        <p:txBody>
          <a:bodyPr/>
          <a:lstStyle/>
          <a:p>
            <a:fld id="{A6506F3F-19C8-4086-96B3-EE108EC13154}" type="slidenum">
              <a:rPr lang="en-US" smtClean="0"/>
              <a:t>15</a:t>
            </a:fld>
            <a:endParaRPr lang="en-US"/>
          </a:p>
        </p:txBody>
      </p:sp>
    </p:spTree>
    <p:extLst>
      <p:ext uri="{BB962C8B-B14F-4D97-AF65-F5344CB8AC3E}">
        <p14:creationId xmlns:p14="http://schemas.microsoft.com/office/powerpoint/2010/main" val="932845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D9C044-BBF7-8635-4A8B-12E47F2D42B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7949486-2CDA-192A-F679-2ECE0A73BC3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8690883-AAE9-484F-115B-42824F559185}"/>
              </a:ext>
            </a:extLst>
          </p:cNvPr>
          <p:cNvSpPr>
            <a:spLocks noGrp="1"/>
          </p:cNvSpPr>
          <p:nvPr>
            <p:ph type="body" idx="1"/>
          </p:nvPr>
        </p:nvSpPr>
        <p:spPr/>
        <p:txBody>
          <a:bodyPr/>
          <a:lstStyle/>
          <a:p>
            <a:endParaRPr lang="en-US" dirty="0"/>
          </a:p>
          <a:p>
            <a:r>
              <a:rPr lang="en-US" dirty="0"/>
              <a:t>Videos:</a:t>
            </a:r>
          </a:p>
          <a:p>
            <a:r>
              <a:rPr lang="en-US" dirty="0"/>
              <a:t>https://www.google.com/search?q=how+can+you+tell+a+a+coastal+live+oak+tree+from&amp;rlz=1C1GCEA_enUS1058US1060&amp;oq=how+can+you+tell+a+a+coastal+live+oak+tree+from+&amp;gs_lcrp=EgZjaHJvbWUyBggAEEUYOTIJCAEQIRgKGKABMgkIAhAhGAoYoAEyCQgDECEYChigATIJCAQQIRgKGKABMgkIBRAhGAoYoAEyBwgGECEYqwIyBwgHECEYjwLSAQkxNDI1MGowajeoAgCwAgA&amp;sourceid=chrome&amp;ie=UTF-8#fpstate=ive&amp;vld=cid:47e09c14,vid:MvIl96n_X2k,st:0</a:t>
            </a:r>
          </a:p>
          <a:p>
            <a:endParaRPr lang="en-US" dirty="0"/>
          </a:p>
        </p:txBody>
      </p:sp>
      <p:sp>
        <p:nvSpPr>
          <p:cNvPr id="4" name="Slide Number Placeholder 3">
            <a:extLst>
              <a:ext uri="{FF2B5EF4-FFF2-40B4-BE49-F238E27FC236}">
                <a16:creationId xmlns:a16="http://schemas.microsoft.com/office/drawing/2014/main" id="{035F167A-2729-A98A-E4CE-F58A27968833}"/>
              </a:ext>
            </a:extLst>
          </p:cNvPr>
          <p:cNvSpPr>
            <a:spLocks noGrp="1"/>
          </p:cNvSpPr>
          <p:nvPr>
            <p:ph type="sldNum" sz="quarter" idx="5"/>
          </p:nvPr>
        </p:nvSpPr>
        <p:spPr/>
        <p:txBody>
          <a:bodyPr/>
          <a:lstStyle/>
          <a:p>
            <a:fld id="{A6506F3F-19C8-4086-96B3-EE108EC13154}" type="slidenum">
              <a:rPr lang="en-US" smtClean="0"/>
              <a:t>16</a:t>
            </a:fld>
            <a:endParaRPr lang="en-US"/>
          </a:p>
        </p:txBody>
      </p:sp>
    </p:spTree>
    <p:extLst>
      <p:ext uri="{BB962C8B-B14F-4D97-AF65-F5344CB8AC3E}">
        <p14:creationId xmlns:p14="http://schemas.microsoft.com/office/powerpoint/2010/main" val="35411215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6506F3F-19C8-4086-96B3-EE108EC13154}" type="slidenum">
              <a:rPr lang="en-US" smtClean="0"/>
              <a:t>17</a:t>
            </a:fld>
            <a:endParaRPr lang="en-US"/>
          </a:p>
        </p:txBody>
      </p:sp>
    </p:spTree>
    <p:extLst>
      <p:ext uri="{BB962C8B-B14F-4D97-AF65-F5344CB8AC3E}">
        <p14:creationId xmlns:p14="http://schemas.microsoft.com/office/powerpoint/2010/main" val="23326803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US" dirty="0"/>
              <a:t>Hello friends, we’re going to create a little open‑top terrarium together using things you probably already have at home—even without activated charcoal. </a:t>
            </a:r>
          </a:p>
          <a:p>
            <a:pPr>
              <a:buNone/>
            </a:pPr>
            <a:endParaRPr lang="en-US" dirty="0"/>
          </a:p>
          <a:p>
            <a:pPr>
              <a:buNone/>
            </a:pPr>
            <a:r>
              <a:rPr lang="en-US" dirty="0"/>
              <a:t>1 First, find a clear container like an old glass jar or bowl. </a:t>
            </a:r>
          </a:p>
          <a:p>
            <a:pPr>
              <a:buNone/>
            </a:pPr>
            <a:r>
              <a:rPr lang="en-US" dirty="0"/>
              <a:t>2. Pour in a generous layer of pebbles or small rocks—this rocky bed acts just like good drainage in your garden, letting extra water slip away so plant roots don’t sit in soggy soil. </a:t>
            </a:r>
          </a:p>
          <a:p>
            <a:pPr>
              <a:buNone/>
            </a:pPr>
            <a:r>
              <a:rPr lang="en-US" dirty="0"/>
              <a:t>If you have a coffee filter or a piece of fine mesh, tuck it over the pebbles to keep the soil from washing down.</a:t>
            </a:r>
          </a:p>
          <a:p>
            <a:r>
              <a:rPr lang="en-US" dirty="0"/>
              <a:t>3. Next, add a few inches of potting mix on top—if you have sand or perlite, stir in a bit to help water pass through more quickly. Leave the top open so any extra moisture can evaporate and fresh air can circulate; this simple step keeps mold and mildew from setting in. </a:t>
            </a:r>
          </a:p>
          <a:p>
            <a:r>
              <a:rPr lang="en-US" dirty="0"/>
              <a:t>Choose small plants that enjoy drier, airier conditions—little succulents or air plants work beautifully here. Water sparingly by misting or dribbling just a few drops at the soil’s edge, then let the soil dry a bit before you water again. Every week, take a quick look: remove any yellowing leaves, brush away debris, and give your terrarium a gentle airing if it seems too damp. With good drainage, well‑draining soil, and the right plants, you’ll have a charming, low‑maintenance garden on your table to enjoy every day.</a:t>
            </a:r>
          </a:p>
          <a:p>
            <a:endParaRPr lang="en-US" dirty="0"/>
          </a:p>
        </p:txBody>
      </p:sp>
      <p:sp>
        <p:nvSpPr>
          <p:cNvPr id="4" name="Slide Number Placeholder 3"/>
          <p:cNvSpPr>
            <a:spLocks noGrp="1"/>
          </p:cNvSpPr>
          <p:nvPr>
            <p:ph type="sldNum" sz="quarter" idx="5"/>
          </p:nvPr>
        </p:nvSpPr>
        <p:spPr/>
        <p:txBody>
          <a:bodyPr/>
          <a:lstStyle/>
          <a:p>
            <a:fld id="{A6506F3F-19C8-4086-96B3-EE108EC13154}" type="slidenum">
              <a:rPr lang="en-US" smtClean="0"/>
              <a:t>18</a:t>
            </a:fld>
            <a:endParaRPr lang="en-US"/>
          </a:p>
        </p:txBody>
      </p:sp>
    </p:spTree>
    <p:extLst>
      <p:ext uri="{BB962C8B-B14F-4D97-AF65-F5344CB8AC3E}">
        <p14:creationId xmlns:p14="http://schemas.microsoft.com/office/powerpoint/2010/main" val="35515668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US" dirty="0"/>
              <a:t>Here’s how to gather a handful of native blooms or sprigs for a bouquet—without running afoul of Pasadena’s rules or California law:</a:t>
            </a:r>
          </a:p>
          <a:p>
            <a:pPr>
              <a:buNone/>
            </a:pPr>
            <a:endParaRPr lang="en-US" b="1" dirty="0"/>
          </a:p>
          <a:p>
            <a:pPr>
              <a:buNone/>
            </a:pPr>
            <a:r>
              <a:rPr lang="en-US" b="1" dirty="0"/>
              <a:t>Do’s &amp; Don’ts for Responsible Picking</a:t>
            </a:r>
            <a:endParaRPr lang="en-US" dirty="0"/>
          </a:p>
          <a:p>
            <a:pPr>
              <a:buFont typeface="Arial" panose="020B0604020202020204" pitchFamily="34" charset="0"/>
              <a:buChar char="•"/>
            </a:pPr>
            <a:r>
              <a:rPr lang="en-US" b="1" dirty="0"/>
              <a:t>Do</a:t>
            </a:r>
            <a:r>
              <a:rPr lang="en-US" dirty="0"/>
              <a:t> ask permission before collecting on </a:t>
            </a:r>
            <a:r>
              <a:rPr lang="en-US" b="1" dirty="0"/>
              <a:t>private</a:t>
            </a:r>
            <a:r>
              <a:rPr lang="en-US" dirty="0"/>
              <a:t> land—taking plants without the owner’s OK can be trespass or petty theft </a:t>
            </a:r>
            <a:r>
              <a:rPr lang="en-US" dirty="0" err="1">
                <a:hlinkClick r:id="rId3"/>
              </a:rPr>
              <a:t>cnps</a:t>
            </a:r>
            <a:r>
              <a:rPr lang="en-US" dirty="0"/>
              <a:t>.</a:t>
            </a:r>
          </a:p>
          <a:p>
            <a:pPr>
              <a:buFont typeface="Arial" panose="020B0604020202020204" pitchFamily="34" charset="0"/>
              <a:buChar char="•"/>
            </a:pPr>
            <a:r>
              <a:rPr lang="en-US" b="1" dirty="0"/>
              <a:t>Do</a:t>
            </a:r>
            <a:r>
              <a:rPr lang="en-US" dirty="0"/>
              <a:t> choose </a:t>
            </a:r>
            <a:r>
              <a:rPr lang="en-US" b="1" dirty="0"/>
              <a:t>abundant</a:t>
            </a:r>
            <a:r>
              <a:rPr lang="en-US" dirty="0"/>
              <a:t> species and take only a few stems (e.g., one flower per 10–20 plants) so populations stay healthy.</a:t>
            </a:r>
          </a:p>
          <a:p>
            <a:pPr>
              <a:buFont typeface="Arial" panose="020B0604020202020204" pitchFamily="34" charset="0"/>
              <a:buChar char="•"/>
            </a:pPr>
            <a:r>
              <a:rPr lang="en-US" b="1" dirty="0"/>
              <a:t>Do</a:t>
            </a:r>
            <a:r>
              <a:rPr lang="en-US" dirty="0"/>
              <a:t> favor your own yard, a friend’s garden, or a local nursery whenever possible.</a:t>
            </a:r>
          </a:p>
          <a:p>
            <a:pPr>
              <a:buFont typeface="Arial" panose="020B0604020202020204" pitchFamily="34" charset="0"/>
              <a:buChar char="•"/>
            </a:pPr>
            <a:r>
              <a:rPr lang="en-US" b="1" dirty="0"/>
              <a:t>Don’t</a:t>
            </a:r>
            <a:r>
              <a:rPr lang="en-US" dirty="0"/>
              <a:t> yank up whole plants—snip just what you need and leave roots and plenty of foliage behind.</a:t>
            </a:r>
          </a:p>
          <a:p>
            <a:pPr>
              <a:buFont typeface="Arial" panose="020B0604020202020204" pitchFamily="34" charset="0"/>
              <a:buChar char="•"/>
            </a:pPr>
            <a:r>
              <a:rPr lang="en-US" b="1" dirty="0"/>
              <a:t>Don’t</a:t>
            </a:r>
            <a:r>
              <a:rPr lang="en-US" dirty="0"/>
              <a:t> collect </a:t>
            </a:r>
            <a:r>
              <a:rPr lang="en-US" b="1" dirty="0"/>
              <a:t>endangered or rare</a:t>
            </a:r>
            <a:r>
              <a:rPr lang="en-US" dirty="0"/>
              <a:t> species—removing them is prohibited under California Fish &amp; Game Code unless you hold a special permit </a:t>
            </a:r>
            <a:r>
              <a:rPr lang="en-US" dirty="0" err="1">
                <a:hlinkClick r:id="rId4"/>
              </a:rPr>
              <a:t>law.justia</a:t>
            </a:r>
            <a:r>
              <a:rPr lang="en-US" dirty="0" err="1">
                <a:hlinkClick r:id="rId5"/>
              </a:rPr>
              <a:t>law.justia</a:t>
            </a:r>
            <a:r>
              <a:rPr lang="en-US" dirty="0"/>
              <a:t>.</a:t>
            </a:r>
          </a:p>
          <a:p>
            <a:pPr>
              <a:buNone/>
            </a:pPr>
            <a:r>
              <a:rPr lang="en-US" b="1" dirty="0"/>
              <a:t>Pasadena Rules &amp; Permits</a:t>
            </a:r>
          </a:p>
          <a:p>
            <a:pPr>
              <a:buNone/>
            </a:pPr>
            <a:endParaRPr lang="en-US" b="1" dirty="0"/>
          </a:p>
          <a:p>
            <a:pPr>
              <a:buFont typeface="Arial" panose="020B0604020202020204" pitchFamily="34" charset="0"/>
              <a:buChar char="•"/>
            </a:pPr>
            <a:r>
              <a:rPr lang="en-US" b="1" dirty="0"/>
              <a:t>City Parks &amp; Public Grounds (PMC 3.24.110):</a:t>
            </a:r>
            <a:br>
              <a:rPr lang="en-US" dirty="0"/>
            </a:br>
            <a:r>
              <a:rPr lang="en-US" dirty="0"/>
              <a:t>“To cut or remove any wood, turf, grass, rock, flowers, trees, shrubs, sand or gravel, </a:t>
            </a:r>
            <a:r>
              <a:rPr lang="en-US" b="1" dirty="0"/>
              <a:t>except by permit</a:t>
            </a:r>
            <a:r>
              <a:rPr lang="en-US" dirty="0"/>
              <a:t> from the Director of Public Works” is prohibited in any city park </a:t>
            </a:r>
            <a:r>
              <a:rPr lang="en-US" dirty="0">
                <a:hlinkClick r:id="rId6"/>
              </a:rPr>
              <a:t>ww2.cityofpasadenaww2.cityofpasadena</a:t>
            </a:r>
            <a:r>
              <a:rPr lang="en-US" dirty="0"/>
              <a:t>.</a:t>
            </a:r>
          </a:p>
          <a:p>
            <a:pPr>
              <a:buFont typeface="Arial" panose="020B0604020202020204" pitchFamily="34" charset="0"/>
              <a:buChar char="•"/>
            </a:pPr>
            <a:r>
              <a:rPr lang="en-US" b="1" dirty="0"/>
              <a:t>Arroyo Seco Public Lands (PMC 3.32):</a:t>
            </a:r>
            <a:br>
              <a:rPr lang="en-US" dirty="0"/>
            </a:br>
            <a:r>
              <a:rPr lang="en-US" dirty="0"/>
              <a:t>In the Arroyo Seco Natural Park, </a:t>
            </a:r>
            <a:r>
              <a:rPr lang="en-US" b="1" dirty="0"/>
              <a:t>no plants may be removed</a:t>
            </a:r>
            <a:r>
              <a:rPr lang="en-US" dirty="0"/>
              <a:t> without written city approval </a:t>
            </a:r>
            <a:r>
              <a:rPr lang="en-US" dirty="0" err="1">
                <a:hlinkClick r:id="rId7"/>
              </a:rPr>
              <a:t>library.municodelibrary.municode</a:t>
            </a:r>
            <a:r>
              <a:rPr lang="en-US" dirty="0"/>
              <a:t>.</a:t>
            </a:r>
          </a:p>
          <a:p>
            <a:pPr>
              <a:buFont typeface="Arial" panose="020B0604020202020204" pitchFamily="34" charset="0"/>
              <a:buChar char="•"/>
            </a:pPr>
            <a:r>
              <a:rPr lang="en-US" b="1" dirty="0"/>
              <a:t>City Trees &amp; Tree Protection (PMC 8.52):</a:t>
            </a:r>
            <a:br>
              <a:rPr lang="en-US" dirty="0"/>
            </a:br>
            <a:r>
              <a:rPr lang="en-US" dirty="0"/>
              <a:t>Only City‐authorized crews may prune or remove public trees—</a:t>
            </a:r>
            <a:r>
              <a:rPr lang="en-US" b="1" dirty="0"/>
              <a:t>any</a:t>
            </a:r>
            <a:r>
              <a:rPr lang="en-US" dirty="0"/>
              <a:t> unauthorized work (including cutting fallen branches in the parkway) is subject to fines and citations </a:t>
            </a:r>
            <a:r>
              <a:rPr lang="en-US" dirty="0" err="1">
                <a:hlinkClick r:id="rId8"/>
              </a:rPr>
              <a:t>cityofpasadena</a:t>
            </a:r>
            <a:r>
              <a:rPr lang="en-US" dirty="0"/>
              <a:t>.</a:t>
            </a:r>
          </a:p>
          <a:p>
            <a:pPr>
              <a:buNone/>
            </a:pPr>
            <a:endParaRPr lang="en-US" b="1" dirty="0"/>
          </a:p>
          <a:p>
            <a:pPr>
              <a:buNone/>
            </a:pPr>
            <a:r>
              <a:rPr lang="en-US" b="1" dirty="0"/>
              <a:t>California State Law</a:t>
            </a:r>
          </a:p>
          <a:p>
            <a:pPr>
              <a:buNone/>
            </a:pPr>
            <a:endParaRPr lang="en-US" b="1" dirty="0"/>
          </a:p>
          <a:p>
            <a:pPr>
              <a:buFont typeface="Arial" panose="020B0604020202020204" pitchFamily="34" charset="0"/>
              <a:buChar char="•"/>
            </a:pPr>
            <a:r>
              <a:rPr lang="en-US" b="1" dirty="0"/>
              <a:t>Endangered &amp; Rare Plants:</a:t>
            </a:r>
            <a:br>
              <a:rPr lang="en-US" dirty="0"/>
            </a:br>
            <a:r>
              <a:rPr lang="en-US" dirty="0"/>
              <a:t>Under California Fish &amp; Game Code § 1900 et seq., taking endangered or rare native plants from the wild is illegal without a permit; landowners must even notify CDFW 10 days before changing land use if such plants are present, to allow for salvage </a:t>
            </a:r>
            <a:r>
              <a:rPr lang="en-US" dirty="0" err="1">
                <a:hlinkClick r:id="rId4"/>
              </a:rPr>
              <a:t>law.justia</a:t>
            </a:r>
            <a:r>
              <a:rPr lang="en-US" dirty="0" err="1">
                <a:hlinkClick r:id="rId5"/>
              </a:rPr>
              <a:t>law.justia</a:t>
            </a:r>
            <a:r>
              <a:rPr lang="en-US" dirty="0"/>
              <a:t>.</a:t>
            </a:r>
          </a:p>
          <a:p>
            <a:pPr>
              <a:buNone/>
            </a:pPr>
            <a:endParaRPr lang="en-US" b="1" dirty="0"/>
          </a:p>
          <a:p>
            <a:pPr>
              <a:buNone/>
            </a:pPr>
            <a:r>
              <a:rPr lang="en-US" b="1" dirty="0"/>
              <a:t>Bottom Line:</a:t>
            </a:r>
            <a:br>
              <a:rPr lang="en-US" dirty="0"/>
            </a:br>
            <a:r>
              <a:rPr lang="en-US" dirty="0"/>
              <a:t>If you stick to cutting a few stems of common natives on private property (with permission), or purchase from nurseries, you’ll avoid breaking park and city‐tree ordinances (PMC 3.24.110, 3.32, 8.52) and state wildlife laws (FGC § 1900+). Always leave plenty behind, respect habitat, and when in doubt—ask!</a:t>
            </a:r>
          </a:p>
        </p:txBody>
      </p:sp>
      <p:sp>
        <p:nvSpPr>
          <p:cNvPr id="4" name="Slide Number Placeholder 3"/>
          <p:cNvSpPr>
            <a:spLocks noGrp="1"/>
          </p:cNvSpPr>
          <p:nvPr>
            <p:ph type="sldNum" sz="quarter" idx="5"/>
          </p:nvPr>
        </p:nvSpPr>
        <p:spPr/>
        <p:txBody>
          <a:bodyPr/>
          <a:lstStyle/>
          <a:p>
            <a:fld id="{A6506F3F-19C8-4086-96B3-EE108EC13154}" type="slidenum">
              <a:rPr lang="en-US" smtClean="0"/>
              <a:t>19</a:t>
            </a:fld>
            <a:endParaRPr lang="en-US"/>
          </a:p>
        </p:txBody>
      </p:sp>
    </p:spTree>
    <p:extLst>
      <p:ext uri="{BB962C8B-B14F-4D97-AF65-F5344CB8AC3E}">
        <p14:creationId xmlns:p14="http://schemas.microsoft.com/office/powerpoint/2010/main" val="3805911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6506F3F-19C8-4086-96B3-EE108EC13154}" type="slidenum">
              <a:rPr lang="en-US" smtClean="0"/>
              <a:t>2</a:t>
            </a:fld>
            <a:endParaRPr lang="en-US"/>
          </a:p>
        </p:txBody>
      </p:sp>
    </p:spTree>
    <p:extLst>
      <p:ext uri="{BB962C8B-B14F-4D97-AF65-F5344CB8AC3E}">
        <p14:creationId xmlns:p14="http://schemas.microsoft.com/office/powerpoint/2010/main" val="14575710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6506F3F-19C8-4086-96B3-EE108EC13154}" type="slidenum">
              <a:rPr lang="en-US" smtClean="0"/>
              <a:t>20</a:t>
            </a:fld>
            <a:endParaRPr lang="en-US"/>
          </a:p>
        </p:txBody>
      </p:sp>
    </p:spTree>
    <p:extLst>
      <p:ext uri="{BB962C8B-B14F-4D97-AF65-F5344CB8AC3E}">
        <p14:creationId xmlns:p14="http://schemas.microsoft.com/office/powerpoint/2010/main" val="39977960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6506F3F-19C8-4086-96B3-EE108EC13154}" type="slidenum">
              <a:rPr lang="en-US" smtClean="0"/>
              <a:t>21</a:t>
            </a:fld>
            <a:endParaRPr lang="en-US"/>
          </a:p>
        </p:txBody>
      </p:sp>
    </p:spTree>
    <p:extLst>
      <p:ext uri="{BB962C8B-B14F-4D97-AF65-F5344CB8AC3E}">
        <p14:creationId xmlns:p14="http://schemas.microsoft.com/office/powerpoint/2010/main" val="253572091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6506F3F-19C8-4086-96B3-EE108EC13154}" type="slidenum">
              <a:rPr lang="en-US" smtClean="0"/>
              <a:t>22</a:t>
            </a:fld>
            <a:endParaRPr lang="en-US"/>
          </a:p>
        </p:txBody>
      </p:sp>
    </p:spTree>
    <p:extLst>
      <p:ext uri="{BB962C8B-B14F-4D97-AF65-F5344CB8AC3E}">
        <p14:creationId xmlns:p14="http://schemas.microsoft.com/office/powerpoint/2010/main" val="6032405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6506F3F-19C8-4086-96B3-EE108EC13154}" type="slidenum">
              <a:rPr lang="en-US" smtClean="0"/>
              <a:t>3</a:t>
            </a:fld>
            <a:endParaRPr lang="en-US"/>
          </a:p>
        </p:txBody>
      </p:sp>
    </p:spTree>
    <p:extLst>
      <p:ext uri="{BB962C8B-B14F-4D97-AF65-F5344CB8AC3E}">
        <p14:creationId xmlns:p14="http://schemas.microsoft.com/office/powerpoint/2010/main" val="17708461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US" dirty="0"/>
              <a:t>Here are the top rules for hikes: </a:t>
            </a:r>
          </a:p>
          <a:p>
            <a:pPr>
              <a:buNone/>
            </a:pPr>
            <a:endParaRPr lang="en-US" dirty="0"/>
          </a:p>
          <a:p>
            <a:pPr marL="685800" lvl="1" indent="-228600">
              <a:buFont typeface="+mj-lt"/>
              <a:buAutoNum type="arabicPeriod"/>
            </a:pPr>
            <a:r>
              <a:rPr lang="en-US" dirty="0"/>
              <a:t>Plan Ahead &amp; Tell Someone - Know your route, check trail conditions, and let a friend or family member know when and where you’re going. </a:t>
            </a:r>
          </a:p>
          <a:p>
            <a:pPr marL="685800" lvl="1" indent="-228600">
              <a:buFont typeface="+mj-lt"/>
              <a:buAutoNum type="arabicPeriod"/>
            </a:pPr>
            <a:r>
              <a:rPr lang="en-US" dirty="0"/>
              <a:t>Check the Weather - Dress in layers, pack rain gear if needed, and be ready for sudden changes. </a:t>
            </a:r>
          </a:p>
          <a:p>
            <a:pPr marL="685800" lvl="1" indent="-228600">
              <a:buFont typeface="+mj-lt"/>
              <a:buAutoNum type="arabicPeriod"/>
            </a:pPr>
            <a:r>
              <a:rPr lang="en-US" dirty="0"/>
              <a:t>Carry the Essentials - At minimum: water, snacks, map/GPS, headlamp or flashlight, first‑aid kit, sun protection, and a multi‑tool. </a:t>
            </a:r>
          </a:p>
          <a:p>
            <a:pPr marL="685800" lvl="1" indent="-228600">
              <a:buFont typeface="+mj-lt"/>
              <a:buAutoNum type="arabicPeriod"/>
            </a:pPr>
            <a:r>
              <a:rPr lang="en-US" dirty="0"/>
              <a:t>Stay on the Trail - Avoid shortcuts—staying on marked paths protects you and the environment. </a:t>
            </a:r>
          </a:p>
          <a:p>
            <a:pPr marL="685800" lvl="1" indent="-228600">
              <a:buFont typeface="+mj-lt"/>
              <a:buAutoNum type="arabicPeriod"/>
            </a:pPr>
            <a:r>
              <a:rPr lang="en-US" dirty="0"/>
              <a:t>Leave No Trace - Pack out all trash, respect wildlife (observe from a distance), and leave plants and rocks as you found them. </a:t>
            </a:r>
          </a:p>
          <a:p>
            <a:pPr marL="685800" lvl="1" indent="-228600">
              <a:buFont typeface="+mj-lt"/>
              <a:buAutoNum type="arabicPeriod"/>
            </a:pPr>
            <a:r>
              <a:rPr lang="en-US" dirty="0"/>
              <a:t>Know Your Limits - Pick a trail that matches your fitness and experience. Turn back early if you feel tired or the weather turns. </a:t>
            </a:r>
          </a:p>
          <a:p>
            <a:pPr marL="685800" lvl="1" indent="-228600">
              <a:buFont typeface="+mj-lt"/>
              <a:buAutoNum type="arabicPeriod"/>
            </a:pPr>
            <a:r>
              <a:rPr lang="en-US" dirty="0"/>
              <a:t>Stay Hydrated &amp; Fueled - Sip water regularly, snack every hour or so, and carry extra in case your hike takes longer than planned. </a:t>
            </a:r>
          </a:p>
          <a:p>
            <a:pPr marL="0" indent="0">
              <a:buFont typeface="+mj-lt"/>
              <a:buNone/>
            </a:pPr>
            <a:endParaRPr lang="en-US" b="0" dirty="0">
              <a:solidFill>
                <a:schemeClr val="tx1"/>
              </a:solidFill>
            </a:endParaRPr>
          </a:p>
        </p:txBody>
      </p:sp>
      <p:sp>
        <p:nvSpPr>
          <p:cNvPr id="4" name="Slide Number Placeholder 3"/>
          <p:cNvSpPr>
            <a:spLocks noGrp="1"/>
          </p:cNvSpPr>
          <p:nvPr>
            <p:ph type="sldNum" sz="quarter" idx="5"/>
          </p:nvPr>
        </p:nvSpPr>
        <p:spPr/>
        <p:txBody>
          <a:bodyPr/>
          <a:lstStyle/>
          <a:p>
            <a:fld id="{A6506F3F-19C8-4086-96B3-EE108EC13154}" type="slidenum">
              <a:rPr lang="en-US" smtClean="0"/>
              <a:t>4</a:t>
            </a:fld>
            <a:endParaRPr lang="en-US"/>
          </a:p>
        </p:txBody>
      </p:sp>
    </p:spTree>
    <p:extLst>
      <p:ext uri="{BB962C8B-B14F-4D97-AF65-F5344CB8AC3E}">
        <p14:creationId xmlns:p14="http://schemas.microsoft.com/office/powerpoint/2010/main" val="37166672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US" dirty="0"/>
              <a:t>Top rules for a virtual hike (streaming a guided trail tour, exploring via Google Earth, or trekking in VR)</a:t>
            </a:r>
          </a:p>
          <a:p>
            <a:pPr>
              <a:buNone/>
            </a:pPr>
            <a:r>
              <a:rPr lang="en-US" dirty="0"/>
              <a:t> </a:t>
            </a:r>
          </a:p>
          <a:p>
            <a:pPr marL="228600" indent="-228600">
              <a:buFont typeface="+mj-lt"/>
              <a:buAutoNum type="arabicPeriod"/>
            </a:pPr>
            <a:r>
              <a:rPr lang="en-US" dirty="0"/>
              <a:t>Test Your Tech First </a:t>
            </a:r>
          </a:p>
          <a:p>
            <a:pPr marL="685800" lvl="1" indent="-228600">
              <a:buFont typeface="Arial" panose="020B0604020202020204" pitchFamily="34" charset="0"/>
              <a:buChar char="•"/>
            </a:pPr>
            <a:r>
              <a:rPr lang="en-US" dirty="0"/>
              <a:t>Ensure your internet connection is stable and your device (computer, tablet, headset) is fully charged. </a:t>
            </a:r>
          </a:p>
          <a:p>
            <a:pPr marL="685800" lvl="1" indent="-228600">
              <a:buFont typeface="Arial" panose="020B0604020202020204" pitchFamily="34" charset="0"/>
              <a:buChar char="•"/>
            </a:pPr>
            <a:r>
              <a:rPr lang="en-US" dirty="0"/>
              <a:t>Check audio/video: headphones or speakers, camera (if needed), and any required apps or plugins.</a:t>
            </a:r>
          </a:p>
          <a:p>
            <a:pPr marL="457200" lvl="1" indent="0">
              <a:buFont typeface="Arial" panose="020B0604020202020204" pitchFamily="34" charset="0"/>
              <a:buNone/>
            </a:pPr>
            <a:r>
              <a:rPr lang="en-US" dirty="0"/>
              <a:t> </a:t>
            </a:r>
          </a:p>
          <a:p>
            <a:pPr marL="228600" indent="-228600">
              <a:buFont typeface="+mj-lt"/>
              <a:buAutoNum type="arabicPeriod"/>
            </a:pPr>
            <a:r>
              <a:rPr lang="en-US" dirty="0"/>
              <a:t>Pick the Right Platform &amp; Content </a:t>
            </a:r>
          </a:p>
          <a:p>
            <a:pPr marL="685800" lvl="1" indent="-228600">
              <a:buFont typeface="Arial" panose="020B0604020202020204" pitchFamily="34" charset="0"/>
              <a:buChar char="•"/>
            </a:pPr>
            <a:r>
              <a:rPr lang="en-US" dirty="0"/>
              <a:t>Choose a high‑quality stream or VR app with good reviews (e.g. National Park Service virtual tours, Google Earth Voyager, or dedicated VR hiking apps). </a:t>
            </a:r>
          </a:p>
          <a:p>
            <a:pPr marL="228600" indent="-228600">
              <a:buFont typeface="+mj-lt"/>
              <a:buAutoNum type="arabicPeriod"/>
            </a:pPr>
            <a:endParaRPr lang="en-US" dirty="0"/>
          </a:p>
          <a:p>
            <a:pPr marL="228600" indent="-228600">
              <a:buFont typeface="+mj-lt"/>
              <a:buAutoNum type="arabicPeriod"/>
            </a:pPr>
            <a:r>
              <a:rPr lang="en-US" dirty="0"/>
              <a:t>Make sure the terrain and narration match your interests and skill level. </a:t>
            </a:r>
          </a:p>
          <a:p>
            <a:pPr marL="228600" indent="-228600">
              <a:buFont typeface="+mj-lt"/>
              <a:buAutoNum type="arabicPeriod"/>
            </a:pPr>
            <a:endParaRPr lang="en-US" dirty="0"/>
          </a:p>
          <a:p>
            <a:pPr marL="228600" indent="-228600">
              <a:buFont typeface="+mj-lt"/>
              <a:buAutoNum type="arabicPeriod"/>
            </a:pPr>
            <a:r>
              <a:rPr lang="en-US" dirty="0"/>
              <a:t>Set Up an Immersive Space </a:t>
            </a:r>
          </a:p>
          <a:p>
            <a:pPr marL="685800" lvl="1" indent="-228600">
              <a:buFont typeface="Arial" panose="020B0604020202020204" pitchFamily="34" charset="0"/>
              <a:buChar char="•"/>
            </a:pPr>
            <a:r>
              <a:rPr lang="en-US" dirty="0"/>
              <a:t>Clear distractions: close unrelated tabs, put your phone on silent, and dim bright lights. </a:t>
            </a:r>
          </a:p>
          <a:p>
            <a:pPr marL="685800" lvl="1" indent="-228600">
              <a:buFont typeface="Arial" panose="020B0604020202020204" pitchFamily="34" charset="0"/>
              <a:buChar char="•"/>
            </a:pPr>
            <a:r>
              <a:rPr lang="en-US" dirty="0"/>
              <a:t>If possible, go full‑screen or “theater mode” to focus on the scenery. </a:t>
            </a:r>
          </a:p>
          <a:p>
            <a:pPr marL="685800" lvl="1" indent="-228600">
              <a:buFont typeface="Arial" panose="020B0604020202020204" pitchFamily="34" charset="0"/>
              <a:buChar char="•"/>
            </a:pPr>
            <a:r>
              <a:rPr lang="en-US" dirty="0"/>
              <a:t>Follow “Trail Etiquette” Online </a:t>
            </a:r>
          </a:p>
          <a:p>
            <a:pPr marL="685800" lvl="1" indent="-228600">
              <a:buFont typeface="Arial" panose="020B0604020202020204" pitchFamily="34" charset="0"/>
              <a:buChar char="•"/>
            </a:pPr>
            <a:r>
              <a:rPr lang="en-US" dirty="0"/>
              <a:t>Mute yourself when you’re not speaking in a group tour. </a:t>
            </a:r>
          </a:p>
          <a:p>
            <a:pPr marL="685800" lvl="1" indent="-228600">
              <a:buFont typeface="Arial" panose="020B0604020202020204" pitchFamily="34" charset="0"/>
              <a:buChar char="•"/>
            </a:pPr>
            <a:r>
              <a:rPr lang="en-US" dirty="0"/>
              <a:t>Use chat or Q&amp;A features to ask questions without interrupting the guide. </a:t>
            </a:r>
          </a:p>
          <a:p>
            <a:pPr marL="685800" lvl="1" indent="-228600">
              <a:buFont typeface="Arial" panose="020B0604020202020204" pitchFamily="34" charset="0"/>
              <a:buChar char="•"/>
            </a:pPr>
            <a:r>
              <a:rPr lang="en-US" dirty="0"/>
              <a:t>Be punctual—join a few minutes early so you don’t miss the start. </a:t>
            </a:r>
          </a:p>
          <a:p>
            <a:pPr marL="228600" indent="-228600">
              <a:buFont typeface="+mj-lt"/>
              <a:buAutoNum type="arabicPeriod"/>
            </a:pPr>
            <a:endParaRPr lang="en-US" dirty="0"/>
          </a:p>
          <a:p>
            <a:pPr marL="228600" indent="-228600">
              <a:buFont typeface="+mj-lt"/>
              <a:buAutoNum type="arabicPeriod"/>
            </a:pPr>
            <a:r>
              <a:rPr lang="en-US" dirty="0"/>
              <a:t>Stay Engaged &amp; Interactive </a:t>
            </a:r>
          </a:p>
          <a:p>
            <a:pPr marL="685800" lvl="1" indent="-228600">
              <a:buFont typeface="Arial" panose="020B0604020202020204" pitchFamily="34" charset="0"/>
              <a:buChar char="•"/>
            </a:pPr>
            <a:r>
              <a:rPr lang="en-US" dirty="0"/>
              <a:t>Take notes or screenshots of interesting landmarks, flora, or wildlife. </a:t>
            </a:r>
          </a:p>
          <a:p>
            <a:pPr marL="685800" lvl="1" indent="-228600">
              <a:buFont typeface="Arial" panose="020B0604020202020204" pitchFamily="34" charset="0"/>
              <a:buChar char="•"/>
            </a:pPr>
            <a:r>
              <a:rPr lang="en-US" dirty="0"/>
              <a:t>Share observations in chat or with fellow hikers—“I love that waterfall view!” </a:t>
            </a:r>
          </a:p>
          <a:p>
            <a:pPr marL="685800" lvl="1" indent="-228600">
              <a:buFont typeface="Arial" panose="020B0604020202020204" pitchFamily="34" charset="0"/>
              <a:buChar char="•"/>
            </a:pPr>
            <a:r>
              <a:rPr lang="en-US" dirty="0"/>
              <a:t>If the platform allows, pause to explore 360° panoramas or “click” into side trails. </a:t>
            </a:r>
          </a:p>
          <a:p>
            <a:pPr marL="228600" indent="-228600">
              <a:buFont typeface="+mj-lt"/>
              <a:buAutoNum type="arabicPeriod"/>
            </a:pPr>
            <a:endParaRPr lang="en-US" dirty="0"/>
          </a:p>
          <a:p>
            <a:pPr marL="228600" indent="-228600">
              <a:buFont typeface="+mj-lt"/>
              <a:buAutoNum type="arabicPeriod"/>
            </a:pPr>
            <a:r>
              <a:rPr lang="en-US" dirty="0"/>
              <a:t>Mind Your Comfort &amp; Health </a:t>
            </a:r>
          </a:p>
          <a:p>
            <a:pPr marL="685800" lvl="1" indent="-228600">
              <a:buFont typeface="Arial" panose="020B0604020202020204" pitchFamily="34" charset="0"/>
              <a:buChar char="•"/>
            </a:pPr>
            <a:r>
              <a:rPr lang="en-US" dirty="0"/>
              <a:t>Stand up, stretch, or even walk in place during long sessions to keep blood flowing. </a:t>
            </a:r>
          </a:p>
          <a:p>
            <a:pPr marL="685800" lvl="1" indent="-228600">
              <a:buFont typeface="Arial" panose="020B0604020202020204" pitchFamily="34" charset="0"/>
              <a:buChar char="•"/>
            </a:pPr>
            <a:r>
              <a:rPr lang="en-US" dirty="0"/>
              <a:t>Keep water and a light snack nearby—just like on a real hike! </a:t>
            </a:r>
          </a:p>
          <a:p>
            <a:pPr marL="685800" lvl="1" indent="-228600">
              <a:buFont typeface="Arial" panose="020B0604020202020204" pitchFamily="34" charset="0"/>
              <a:buChar char="•"/>
            </a:pPr>
            <a:r>
              <a:rPr lang="en-US" dirty="0"/>
              <a:t>Adjust volume and brightness to avoid eye and ear strain. </a:t>
            </a:r>
          </a:p>
          <a:p>
            <a:pPr marL="228600" indent="-228600">
              <a:buFont typeface="+mj-lt"/>
              <a:buAutoNum type="arabicPeriod"/>
            </a:pPr>
            <a:endParaRPr lang="en-US" dirty="0"/>
          </a:p>
          <a:p>
            <a:pPr marL="228600" indent="-228600">
              <a:buFont typeface="+mj-lt"/>
              <a:buAutoNum type="arabicPeriod"/>
            </a:pPr>
            <a:r>
              <a:rPr lang="en-US" dirty="0"/>
              <a:t>Reflect &amp; “Log” Your Hike </a:t>
            </a:r>
          </a:p>
          <a:p>
            <a:pPr marL="685800" lvl="1" indent="-228600">
              <a:buFont typeface="Arial" panose="020B0604020202020204" pitchFamily="34" charset="0"/>
              <a:buChar char="•"/>
            </a:pPr>
            <a:r>
              <a:rPr lang="en-US" dirty="0"/>
              <a:t>Jot down what you saw, learned, or want to explore next time. </a:t>
            </a:r>
          </a:p>
          <a:p>
            <a:pPr marL="685800" lvl="1" indent="-228600">
              <a:buFont typeface="Arial" panose="020B0604020202020204" pitchFamily="34" charset="0"/>
              <a:buChar char="•"/>
            </a:pPr>
            <a:r>
              <a:rPr lang="en-US" dirty="0"/>
              <a:t>Bookmark favorite virtual trails or add them to a shared list for friends. </a:t>
            </a:r>
          </a:p>
          <a:p>
            <a:pPr marL="0" indent="0">
              <a:buFont typeface="+mj-lt"/>
              <a:buNone/>
            </a:pPr>
            <a:endParaRPr lang="en-US" dirty="0"/>
          </a:p>
          <a:p>
            <a:pPr marL="0" indent="0">
              <a:buFont typeface="+mj-lt"/>
              <a:buNone/>
            </a:pPr>
            <a:r>
              <a:rPr lang="en-US" dirty="0"/>
              <a:t>With these rules, your virtual hike will be as engaging—and as rejuvenating—as hitting the real trails. Lace up your comfiest chair, fire up that stream, and enjoy the view! </a:t>
            </a:r>
          </a:p>
          <a:p>
            <a:endParaRPr lang="en-US" dirty="0"/>
          </a:p>
        </p:txBody>
      </p:sp>
      <p:sp>
        <p:nvSpPr>
          <p:cNvPr id="4" name="Slide Number Placeholder 3"/>
          <p:cNvSpPr>
            <a:spLocks noGrp="1"/>
          </p:cNvSpPr>
          <p:nvPr>
            <p:ph type="sldNum" sz="quarter" idx="5"/>
          </p:nvPr>
        </p:nvSpPr>
        <p:spPr/>
        <p:txBody>
          <a:bodyPr/>
          <a:lstStyle/>
          <a:p>
            <a:fld id="{A6506F3F-19C8-4086-96B3-EE108EC13154}" type="slidenum">
              <a:rPr lang="en-US" smtClean="0"/>
              <a:t>5</a:t>
            </a:fld>
            <a:endParaRPr lang="en-US"/>
          </a:p>
        </p:txBody>
      </p:sp>
    </p:spTree>
    <p:extLst>
      <p:ext uri="{BB962C8B-B14F-4D97-AF65-F5344CB8AC3E}">
        <p14:creationId xmlns:p14="http://schemas.microsoft.com/office/powerpoint/2010/main" val="19226775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US" b="0" dirty="0"/>
              <a:t>1. Welcome &amp; Overview</a:t>
            </a:r>
          </a:p>
          <a:p>
            <a:pPr>
              <a:buFont typeface="Arial" panose="020B0604020202020204" pitchFamily="34" charset="0"/>
              <a:buChar char="•"/>
            </a:pPr>
            <a:r>
              <a:rPr lang="en-US" b="0" dirty="0"/>
              <a:t>Intro Letter: Briefly explain the goals (“explore Yosemite’s waterfalls via Google Earth,” “get some steps in place,” or “spot wildlife in 360° video”).</a:t>
            </a:r>
          </a:p>
          <a:p>
            <a:pPr>
              <a:buFont typeface="Arial" panose="020B0604020202020204" pitchFamily="34" charset="0"/>
              <a:buChar char="•"/>
            </a:pPr>
            <a:r>
              <a:rPr lang="en-US" b="0" dirty="0"/>
              <a:t>How to Use This Packet: Quick “start here” guide.</a:t>
            </a:r>
          </a:p>
          <a:p>
            <a:pPr>
              <a:buNone/>
            </a:pPr>
            <a:endParaRPr lang="en-US" b="0" dirty="0"/>
          </a:p>
          <a:p>
            <a:pPr>
              <a:buNone/>
            </a:pPr>
            <a:r>
              <a:rPr lang="en-US" b="0" dirty="0"/>
              <a:t>2. Technical Requirements</a:t>
            </a:r>
          </a:p>
          <a:p>
            <a:pPr>
              <a:buFont typeface="Arial" panose="020B0604020202020204" pitchFamily="34" charset="0"/>
              <a:buChar char="•"/>
            </a:pPr>
            <a:r>
              <a:rPr lang="en-US" b="0" dirty="0"/>
              <a:t>Device Checklist: Computer/tablet/VR headset, charged battery or power cord.</a:t>
            </a:r>
          </a:p>
          <a:p>
            <a:pPr>
              <a:buFont typeface="Arial" panose="020B0604020202020204" pitchFamily="34" charset="0"/>
              <a:buChar char="•"/>
            </a:pPr>
            <a:r>
              <a:rPr lang="en-US" b="0" dirty="0"/>
              <a:t>Internet Needs: Recommended bandwidth (e.g. 10 Mbps+).</a:t>
            </a:r>
          </a:p>
          <a:p>
            <a:pPr>
              <a:buFont typeface="Arial" panose="020B0604020202020204" pitchFamily="34" charset="0"/>
              <a:buChar char="•"/>
            </a:pPr>
            <a:r>
              <a:rPr lang="en-US" b="0" dirty="0"/>
              <a:t>Software &amp; Apps:</a:t>
            </a:r>
          </a:p>
          <a:p>
            <a:pPr marL="742950" lvl="1" indent="-285750">
              <a:buFont typeface="Arial" panose="020B0604020202020204" pitchFamily="34" charset="0"/>
              <a:buChar char="•"/>
            </a:pPr>
            <a:r>
              <a:rPr lang="en-US" b="0" dirty="0"/>
              <a:t>Google Earth (free) – desktop or mobile</a:t>
            </a:r>
          </a:p>
          <a:p>
            <a:pPr marL="742950" lvl="1" indent="-285750">
              <a:buFont typeface="Arial" panose="020B0604020202020204" pitchFamily="34" charset="0"/>
              <a:buChar char="•"/>
            </a:pPr>
            <a:r>
              <a:rPr lang="en-US" b="0" dirty="0"/>
              <a:t>YouTube 360° – for immersive trail videos</a:t>
            </a:r>
          </a:p>
          <a:p>
            <a:pPr marL="742950" lvl="1" indent="-285750">
              <a:buFont typeface="Arial" panose="020B0604020202020204" pitchFamily="34" charset="0"/>
              <a:buChar char="•"/>
            </a:pPr>
            <a:r>
              <a:rPr lang="en-US" b="0" dirty="0" err="1"/>
              <a:t>Komoot</a:t>
            </a:r>
            <a:r>
              <a:rPr lang="en-US" b="0" dirty="0"/>
              <a:t> or </a:t>
            </a:r>
            <a:r>
              <a:rPr lang="en-US" b="0" dirty="0" err="1"/>
              <a:t>AllTrails</a:t>
            </a:r>
            <a:r>
              <a:rPr lang="en-US" b="0" dirty="0"/>
              <a:t> – for interactive maps and elevation profiles</a:t>
            </a:r>
          </a:p>
          <a:p>
            <a:pPr marL="742950" lvl="1" indent="-285750">
              <a:buFont typeface="Arial" panose="020B0604020202020204" pitchFamily="34" charset="0"/>
              <a:buChar char="•"/>
            </a:pPr>
            <a:r>
              <a:rPr lang="en-US" b="0" dirty="0"/>
              <a:t>Zoom/Teams/Discord – if you’re doing a guided group hike</a:t>
            </a:r>
          </a:p>
          <a:p>
            <a:pPr>
              <a:buNone/>
            </a:pPr>
            <a:endParaRPr lang="en-US" b="0" dirty="0"/>
          </a:p>
          <a:p>
            <a:pPr>
              <a:buNone/>
            </a:pPr>
            <a:r>
              <a:rPr lang="en-US" b="0" dirty="0"/>
              <a:t>3. Pre‑Hike Checklist</a:t>
            </a:r>
          </a:p>
          <a:p>
            <a:pPr>
              <a:buNone/>
            </a:pPr>
            <a:r>
              <a:rPr lang="en-US" b="0" dirty="0"/>
              <a:t>Item Why It </a:t>
            </a:r>
            <a:r>
              <a:rPr lang="en-US" b="0" dirty="0" err="1"/>
              <a:t>MattersWater</a:t>
            </a:r>
            <a:r>
              <a:rPr lang="en-US" b="0" dirty="0"/>
              <a:t> bottle &amp; </a:t>
            </a:r>
            <a:r>
              <a:rPr lang="en-US" b="0" dirty="0" err="1"/>
              <a:t>snackStay</a:t>
            </a:r>
            <a:r>
              <a:rPr lang="en-US" b="0" dirty="0"/>
              <a:t> hydrated and energized—yes, even at your </a:t>
            </a:r>
            <a:r>
              <a:rPr lang="en-US" b="0" dirty="0" err="1"/>
              <a:t>desk!Headphones</a:t>
            </a:r>
            <a:r>
              <a:rPr lang="en-US" b="0" dirty="0"/>
              <a:t> or </a:t>
            </a:r>
            <a:r>
              <a:rPr lang="en-US" b="0" dirty="0" err="1"/>
              <a:t>speakersBetter</a:t>
            </a:r>
            <a:r>
              <a:rPr lang="en-US" b="0" dirty="0"/>
              <a:t> soundscape </a:t>
            </a:r>
            <a:r>
              <a:rPr lang="en-US" b="0" dirty="0" err="1"/>
              <a:t>immersionComfy</a:t>
            </a:r>
            <a:r>
              <a:rPr lang="en-US" b="0" dirty="0"/>
              <a:t> chair or </a:t>
            </a:r>
            <a:r>
              <a:rPr lang="en-US" b="0" dirty="0" err="1"/>
              <a:t>matFeel</a:t>
            </a:r>
            <a:r>
              <a:rPr lang="en-US" b="0" dirty="0"/>
              <a:t> free to stand/stretch as you “</a:t>
            </a:r>
            <a:r>
              <a:rPr lang="en-US" b="0" dirty="0" err="1"/>
              <a:t>climb”Notebook</a:t>
            </a:r>
            <a:r>
              <a:rPr lang="en-US" b="0" dirty="0"/>
              <a:t> &amp; </a:t>
            </a:r>
            <a:r>
              <a:rPr lang="en-US" b="0" dirty="0" err="1"/>
              <a:t>penJot</a:t>
            </a:r>
            <a:r>
              <a:rPr lang="en-US" b="0" dirty="0"/>
              <a:t> down observations and sketch </a:t>
            </a:r>
            <a:r>
              <a:rPr lang="en-US" b="0" dirty="0" err="1"/>
              <a:t>viewsActivity</a:t>
            </a:r>
            <a:r>
              <a:rPr lang="en-US" b="0" dirty="0"/>
              <a:t> print‑</a:t>
            </a:r>
            <a:r>
              <a:rPr lang="en-US" b="0" dirty="0" err="1"/>
              <a:t>outsScavenger</a:t>
            </a:r>
            <a:r>
              <a:rPr lang="en-US" b="0" dirty="0"/>
              <a:t> hunt sheet, journaling prompts</a:t>
            </a:r>
          </a:p>
          <a:p>
            <a:pPr>
              <a:buNone/>
            </a:pPr>
            <a:endParaRPr lang="en-US" b="0" dirty="0"/>
          </a:p>
          <a:p>
            <a:pPr>
              <a:buNone/>
            </a:pPr>
            <a:r>
              <a:rPr lang="en-US" b="0" dirty="0"/>
              <a:t>4. Virtual Trail Guides &amp; Maps</a:t>
            </a:r>
          </a:p>
          <a:p>
            <a:pPr>
              <a:buFont typeface="Arial" panose="020B0604020202020204" pitchFamily="34" charset="0"/>
              <a:buChar char="•"/>
            </a:pPr>
            <a:r>
              <a:rPr lang="en-US" b="0" dirty="0"/>
              <a:t>Interactive Map Links:</a:t>
            </a:r>
          </a:p>
          <a:p>
            <a:pPr marL="742950" lvl="1" indent="-285750">
              <a:buFont typeface="Arial" panose="020B0604020202020204" pitchFamily="34" charset="0"/>
              <a:buChar char="•"/>
            </a:pPr>
            <a:r>
              <a:rPr lang="en-US" b="0" dirty="0"/>
              <a:t>“Half‑Dome Loop” in Google Earth Voyager</a:t>
            </a:r>
          </a:p>
          <a:p>
            <a:pPr marL="742950" lvl="1" indent="-285750">
              <a:buFont typeface="Arial" panose="020B0604020202020204" pitchFamily="34" charset="0"/>
              <a:buChar char="•"/>
            </a:pPr>
            <a:r>
              <a:rPr lang="en-US" b="0" dirty="0"/>
              <a:t>“Mist Trail” 360° YouTube playlist</a:t>
            </a:r>
          </a:p>
          <a:p>
            <a:pPr>
              <a:buFont typeface="Arial" panose="020B0604020202020204" pitchFamily="34" charset="0"/>
              <a:buChar char="•"/>
            </a:pPr>
            <a:r>
              <a:rPr lang="en-US" b="0" dirty="0"/>
              <a:t>Elevation Profile PDF: Shows total “ascent” and distance so you can time breaks.</a:t>
            </a:r>
          </a:p>
          <a:p>
            <a:pPr>
              <a:buFont typeface="Arial" panose="020B0604020202020204" pitchFamily="34" charset="0"/>
              <a:buChar char="•"/>
            </a:pPr>
            <a:r>
              <a:rPr lang="en-US" b="0" dirty="0"/>
              <a:t>Landmark Call‑Outs: Screenshots of key waypoints (e.g., Nevada Fall, Liberty Cap).</a:t>
            </a:r>
          </a:p>
          <a:p>
            <a:pPr>
              <a:buNone/>
            </a:pPr>
            <a:endParaRPr lang="en-US" b="0" dirty="0"/>
          </a:p>
          <a:p>
            <a:pPr>
              <a:buNone/>
            </a:pPr>
            <a:r>
              <a:rPr lang="en-US" b="0" dirty="0"/>
              <a:t>5. Flora &amp; Fauna Cheat‑Sheet</a:t>
            </a:r>
          </a:p>
          <a:p>
            <a:pPr>
              <a:buFont typeface="Arial" panose="020B0604020202020204" pitchFamily="34" charset="0"/>
              <a:buChar char="•"/>
            </a:pPr>
            <a:r>
              <a:rPr lang="en-US" b="0" dirty="0"/>
              <a:t>Common Plants: Ponderosa Pine, Manzanita, Wildflowers (with photos).</a:t>
            </a:r>
          </a:p>
          <a:p>
            <a:pPr>
              <a:buFont typeface="Arial" panose="020B0604020202020204" pitchFamily="34" charset="0"/>
              <a:buChar char="•"/>
            </a:pPr>
            <a:r>
              <a:rPr lang="en-US" b="0" dirty="0"/>
              <a:t>Wildlife Watchlist:</a:t>
            </a:r>
          </a:p>
          <a:p>
            <a:pPr marL="742950" lvl="1" indent="-285750">
              <a:buFont typeface="Arial" panose="020B0604020202020204" pitchFamily="34" charset="0"/>
              <a:buChar char="•"/>
            </a:pPr>
            <a:r>
              <a:rPr lang="en-US" b="0" dirty="0"/>
              <a:t>Marmot (whistle‑like call)</a:t>
            </a:r>
          </a:p>
          <a:p>
            <a:pPr marL="742950" lvl="1" indent="-285750">
              <a:buFont typeface="Arial" panose="020B0604020202020204" pitchFamily="34" charset="0"/>
              <a:buChar char="•"/>
            </a:pPr>
            <a:r>
              <a:rPr lang="en-US" b="0" dirty="0"/>
              <a:t>Steller’s Jay (bright blue, raucous “shack‑shack”)</a:t>
            </a:r>
          </a:p>
          <a:p>
            <a:pPr marL="742950" lvl="1" indent="-285750">
              <a:buFont typeface="Arial" panose="020B0604020202020204" pitchFamily="34" charset="0"/>
              <a:buChar char="•"/>
            </a:pPr>
            <a:r>
              <a:rPr lang="en-US" b="0" dirty="0"/>
              <a:t>Black Bear (spotting tips &amp; safety reminder)</a:t>
            </a:r>
          </a:p>
          <a:p>
            <a:pPr>
              <a:buFont typeface="Arial" panose="020B0604020202020204" pitchFamily="34" charset="0"/>
              <a:buChar char="•"/>
            </a:pPr>
            <a:r>
              <a:rPr lang="en-US" b="0" dirty="0"/>
              <a:t>Sound Clips: QR codes or links to short audio files so you can “hear” them.</a:t>
            </a:r>
          </a:p>
          <a:p>
            <a:pPr>
              <a:buNone/>
            </a:pPr>
            <a:endParaRPr lang="en-US" b="0" dirty="0"/>
          </a:p>
          <a:p>
            <a:pPr>
              <a:buNone/>
            </a:pPr>
            <a:r>
              <a:rPr lang="en-US" b="0" dirty="0"/>
              <a:t>6. Interactive Activities</a:t>
            </a:r>
          </a:p>
          <a:p>
            <a:pPr>
              <a:buFont typeface="Arial" panose="020B0604020202020204" pitchFamily="34" charset="0"/>
              <a:buChar char="•"/>
            </a:pPr>
            <a:r>
              <a:rPr lang="en-US" b="0" dirty="0"/>
              <a:t>Photo Scavenger Hunt: “Find a close‑up of moss,” “capture a 360° view of a waterfall,” or “snap a screengrab of a soaring eagle.”</a:t>
            </a:r>
          </a:p>
          <a:p>
            <a:pPr>
              <a:buFont typeface="Arial" panose="020B0604020202020204" pitchFamily="34" charset="0"/>
              <a:buChar char="•"/>
            </a:pPr>
            <a:r>
              <a:rPr lang="en-US" b="0" dirty="0"/>
              <a:t>Journaling Prompts:</a:t>
            </a:r>
          </a:p>
          <a:p>
            <a:pPr marL="742950" lvl="1" indent="-285750">
              <a:buFont typeface="Arial" panose="020B0604020202020204" pitchFamily="34" charset="0"/>
              <a:buChar char="•"/>
            </a:pPr>
            <a:r>
              <a:rPr lang="en-US" b="0" dirty="0"/>
              <a:t>“Describe how the light changes as you ‘climb’.”</a:t>
            </a:r>
          </a:p>
          <a:p>
            <a:pPr marL="742950" lvl="1" indent="-285750">
              <a:buFont typeface="Arial" panose="020B0604020202020204" pitchFamily="34" charset="0"/>
              <a:buChar char="•"/>
            </a:pPr>
            <a:r>
              <a:rPr lang="en-US" b="0" dirty="0"/>
              <a:t>“What sounds surprised you the most?”</a:t>
            </a:r>
          </a:p>
          <a:p>
            <a:pPr>
              <a:buFont typeface="Arial" panose="020B0604020202020204" pitchFamily="34" charset="0"/>
              <a:buChar char="•"/>
            </a:pPr>
            <a:r>
              <a:rPr lang="en-US" b="0" dirty="0"/>
              <a:t>Step‑Counter Challenge: Match the trail’s elevation gain with in‑place marching or stair‑climbing reps.</a:t>
            </a:r>
          </a:p>
          <a:p>
            <a:pPr>
              <a:buNone/>
            </a:pPr>
            <a:endParaRPr lang="en-US" b="0" dirty="0"/>
          </a:p>
          <a:p>
            <a:pPr>
              <a:buNone/>
            </a:pPr>
            <a:r>
              <a:rPr lang="en-US" b="0" dirty="0"/>
              <a:t>7. Trail Etiquette &amp; Safety (Virtual Edition)</a:t>
            </a:r>
          </a:p>
          <a:p>
            <a:pPr>
              <a:buFont typeface="Arial" panose="020B0604020202020204" pitchFamily="34" charset="0"/>
              <a:buChar char="•"/>
            </a:pPr>
            <a:r>
              <a:rPr lang="en-US" b="0" dirty="0"/>
              <a:t>Mute Your Mic when not speaking in group sessions.</a:t>
            </a:r>
          </a:p>
          <a:p>
            <a:pPr>
              <a:buFont typeface="Arial" panose="020B0604020202020204" pitchFamily="34" charset="0"/>
              <a:buChar char="•"/>
            </a:pPr>
            <a:r>
              <a:rPr lang="en-US" b="0" dirty="0"/>
              <a:t>Stay “On Trail”: Don’t click off into unrelated Google Earth layers—keep to the curated route.</a:t>
            </a:r>
          </a:p>
          <a:p>
            <a:pPr>
              <a:buFont typeface="Arial" panose="020B0604020202020204" pitchFamily="34" charset="0"/>
              <a:buChar char="•"/>
            </a:pPr>
            <a:r>
              <a:rPr lang="en-US" b="0" dirty="0"/>
              <a:t>Be Respectful: Chat kindly, share observations, and don’t spoil surprises for late joiners.</a:t>
            </a:r>
          </a:p>
          <a:p>
            <a:pPr>
              <a:buNone/>
            </a:pPr>
            <a:endParaRPr lang="en-US" b="0" dirty="0"/>
          </a:p>
          <a:p>
            <a:pPr>
              <a:buNone/>
            </a:pPr>
            <a:r>
              <a:rPr lang="en-US" b="0" dirty="0"/>
              <a:t>8. Post‑Hike Reflection</a:t>
            </a:r>
          </a:p>
          <a:p>
            <a:pPr>
              <a:buFont typeface="Arial" panose="020B0604020202020204" pitchFamily="34" charset="0"/>
              <a:buChar char="•"/>
            </a:pPr>
            <a:r>
              <a:rPr lang="en-US" b="0" dirty="0"/>
              <a:t>Share Your “Views”: Invite participants to post their favorite screenshots or sketches in a group chat or forum.</a:t>
            </a:r>
          </a:p>
          <a:p>
            <a:pPr>
              <a:buFont typeface="Arial" panose="020B0604020202020204" pitchFamily="34" charset="0"/>
              <a:buChar char="•"/>
            </a:pPr>
            <a:r>
              <a:rPr lang="en-US" b="0" dirty="0"/>
              <a:t>Feedback Survey: What worked? What would you add next time?</a:t>
            </a:r>
          </a:p>
          <a:p>
            <a:pPr>
              <a:buFont typeface="Arial" panose="020B0604020202020204" pitchFamily="34" charset="0"/>
              <a:buChar char="•"/>
            </a:pPr>
            <a:r>
              <a:rPr lang="en-US" b="0" dirty="0"/>
              <a:t>Next Hike Teaser: Link to your next virtual destination.</a:t>
            </a:r>
          </a:p>
          <a:p>
            <a:pPr>
              <a:buNone/>
            </a:pPr>
            <a:endParaRPr lang="en-US" b="0" dirty="0"/>
          </a:p>
          <a:p>
            <a:pPr>
              <a:buNone/>
            </a:pPr>
            <a:r>
              <a:rPr lang="en-US" b="0" dirty="0"/>
              <a:t>Putting It Together</a:t>
            </a:r>
          </a:p>
          <a:p>
            <a:pPr>
              <a:buFont typeface="+mj-lt"/>
              <a:buAutoNum type="arabicPeriod"/>
            </a:pPr>
            <a:r>
              <a:rPr lang="en-US" b="0" dirty="0"/>
              <a:t>Compile each section as a separate PDF (or a single multi‑page PDF).</a:t>
            </a:r>
          </a:p>
          <a:p>
            <a:pPr>
              <a:buFont typeface="+mj-lt"/>
              <a:buAutoNum type="arabicPeriod"/>
            </a:pPr>
            <a:r>
              <a:rPr lang="en-US" b="0" dirty="0"/>
              <a:t>Host on Google Drive, Dropbox, or your LMS.</a:t>
            </a:r>
          </a:p>
          <a:p>
            <a:pPr>
              <a:buFont typeface="+mj-lt"/>
              <a:buAutoNum type="arabicPeriod"/>
            </a:pPr>
            <a:r>
              <a:rPr lang="en-US" b="0" dirty="0"/>
              <a:t>Share the folder link along with any meeting invites or “trailhead” URLs.</a:t>
            </a:r>
          </a:p>
          <a:p>
            <a:r>
              <a:rPr lang="en-US" b="0" dirty="0"/>
              <a:t>With this packet, your virtual hikers will have everything they need—gear, guides, and games—to turn a screen‑time session into a real sense of adventure. Happy trails (from your desk)!</a:t>
            </a:r>
          </a:p>
          <a:p>
            <a:endParaRPr lang="en-US" b="0" dirty="0"/>
          </a:p>
        </p:txBody>
      </p:sp>
      <p:sp>
        <p:nvSpPr>
          <p:cNvPr id="4" name="Slide Number Placeholder 3"/>
          <p:cNvSpPr>
            <a:spLocks noGrp="1"/>
          </p:cNvSpPr>
          <p:nvPr>
            <p:ph type="sldNum" sz="quarter" idx="5"/>
          </p:nvPr>
        </p:nvSpPr>
        <p:spPr/>
        <p:txBody>
          <a:bodyPr/>
          <a:lstStyle/>
          <a:p>
            <a:fld id="{A6506F3F-19C8-4086-96B3-EE108EC13154}" type="slidenum">
              <a:rPr lang="en-US" smtClean="0"/>
              <a:t>6</a:t>
            </a:fld>
            <a:endParaRPr lang="en-US"/>
          </a:p>
        </p:txBody>
      </p:sp>
    </p:spTree>
    <p:extLst>
      <p:ext uri="{BB962C8B-B14F-4D97-AF65-F5344CB8AC3E}">
        <p14:creationId xmlns:p14="http://schemas.microsoft.com/office/powerpoint/2010/main" val="27261289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6506F3F-19C8-4086-96B3-EE108EC13154}" type="slidenum">
              <a:rPr lang="en-US" smtClean="0"/>
              <a:t>7</a:t>
            </a:fld>
            <a:endParaRPr lang="en-US"/>
          </a:p>
        </p:txBody>
      </p:sp>
    </p:spTree>
    <p:extLst>
      <p:ext uri="{BB962C8B-B14F-4D97-AF65-F5344CB8AC3E}">
        <p14:creationId xmlns:p14="http://schemas.microsoft.com/office/powerpoint/2010/main" val="30592315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9ACED-4E95-7F6E-91D5-32BBA26CC0F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5F75615-C55A-005F-5E4A-B60C7515D7D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3628A6F-9B4F-0171-8304-D4BF9E298483}"/>
              </a:ext>
            </a:extLst>
          </p:cNvPr>
          <p:cNvSpPr>
            <a:spLocks noGrp="1"/>
          </p:cNvSpPr>
          <p:nvPr>
            <p:ph type="body" idx="1"/>
          </p:nvPr>
        </p:nvSpPr>
        <p:spPr/>
        <p:txBody>
          <a:bodyPr/>
          <a:lstStyle/>
          <a:p>
            <a:pPr>
              <a:buNone/>
            </a:pPr>
            <a:r>
              <a:rPr lang="en-US" b="0" dirty="0"/>
              <a:t>Here are five common songbirds you’re likely to encounter around Pasadena:</a:t>
            </a:r>
          </a:p>
          <a:p>
            <a:pPr>
              <a:buNone/>
            </a:pPr>
            <a:endParaRPr lang="en-US" b="0" dirty="0"/>
          </a:p>
          <a:p>
            <a:pPr>
              <a:buFont typeface="+mj-lt"/>
              <a:buAutoNum type="arabicPeriod"/>
            </a:pPr>
            <a:r>
              <a:rPr lang="en-US" b="0" dirty="0"/>
              <a:t>Northern Mockingbird (Mimus </a:t>
            </a:r>
            <a:r>
              <a:rPr lang="en-US" b="0" dirty="0" err="1"/>
              <a:t>polyglottos</a:t>
            </a:r>
            <a:r>
              <a:rPr lang="en-US" b="0" dirty="0"/>
              <a:t>)</a:t>
            </a:r>
          </a:p>
          <a:p>
            <a:pPr marL="742950" lvl="1" indent="-285750">
              <a:buFont typeface="+mj-lt"/>
              <a:buAutoNum type="arabicPeriod"/>
            </a:pPr>
            <a:r>
              <a:rPr lang="en-US" b="0" dirty="0"/>
              <a:t>Song: A dazzling medley of flutelike phrases and mimicry—often repeating each phrase 2–4 times before switching.</a:t>
            </a:r>
          </a:p>
          <a:p>
            <a:pPr marL="742950" lvl="1" indent="-285750">
              <a:buFont typeface="+mj-lt"/>
              <a:buAutoNum type="arabicPeriod"/>
            </a:pPr>
            <a:r>
              <a:rPr lang="en-US" b="0" dirty="0"/>
              <a:t>Where to Hear: Parks, yards, street trees—often singing all day and even at night. </a:t>
            </a:r>
            <a:r>
              <a:rPr lang="en-US" b="0" dirty="0">
                <a:hlinkClick r:id="rId3"/>
              </a:rPr>
              <a:t>Audubon</a:t>
            </a:r>
            <a:endParaRPr lang="en-US" b="0" dirty="0"/>
          </a:p>
          <a:p>
            <a:pPr marL="457200" lvl="1" indent="0">
              <a:buFont typeface="+mj-lt"/>
              <a:buNone/>
            </a:pPr>
            <a:endParaRPr lang="en-US" b="0" dirty="0"/>
          </a:p>
          <a:p>
            <a:pPr>
              <a:buFont typeface="+mj-lt"/>
              <a:buAutoNum type="arabicPeriod"/>
            </a:pPr>
            <a:r>
              <a:rPr lang="en-US" b="0" dirty="0"/>
              <a:t>American Robin (Turdus </a:t>
            </a:r>
            <a:r>
              <a:rPr lang="en-US" b="0" dirty="0" err="1"/>
              <a:t>migratorius</a:t>
            </a:r>
            <a:r>
              <a:rPr lang="en-US" b="0" dirty="0"/>
              <a:t>)</a:t>
            </a:r>
          </a:p>
          <a:p>
            <a:pPr marL="742950" lvl="1" indent="-285750">
              <a:buFont typeface="+mj-lt"/>
              <a:buAutoNum type="arabicPeriod"/>
            </a:pPr>
            <a:r>
              <a:rPr lang="en-US" b="0" dirty="0"/>
              <a:t>Song: A cheerful series of clear “cheer-up, cheerily” carols, especially at dawn.</a:t>
            </a:r>
          </a:p>
          <a:p>
            <a:pPr marL="742950" lvl="1" indent="-285750">
              <a:buFont typeface="+mj-lt"/>
              <a:buAutoNum type="arabicPeriod"/>
            </a:pPr>
            <a:r>
              <a:rPr lang="en-US" b="0" dirty="0"/>
              <a:t>Where to Hear: Lawns and open grassy areas as they forage for worms. </a:t>
            </a:r>
            <a:r>
              <a:rPr lang="en-US" b="0" dirty="0" err="1">
                <a:hlinkClick r:id="rId4"/>
              </a:rPr>
              <a:t>Csusb</a:t>
            </a:r>
            <a:endParaRPr lang="en-US" b="0" dirty="0"/>
          </a:p>
          <a:p>
            <a:pPr marL="457200" lvl="1" indent="0">
              <a:buFont typeface="+mj-lt"/>
              <a:buNone/>
            </a:pPr>
            <a:endParaRPr lang="en-US" b="0" dirty="0"/>
          </a:p>
          <a:p>
            <a:pPr>
              <a:buFont typeface="+mj-lt"/>
              <a:buAutoNum type="arabicPeriod"/>
            </a:pPr>
            <a:r>
              <a:rPr lang="en-US" b="0" dirty="0"/>
              <a:t>Song Sparrow (</a:t>
            </a:r>
            <a:r>
              <a:rPr lang="en-US" b="0" dirty="0" err="1"/>
              <a:t>Melospiza</a:t>
            </a:r>
            <a:r>
              <a:rPr lang="en-US" b="0" dirty="0"/>
              <a:t> </a:t>
            </a:r>
            <a:r>
              <a:rPr lang="en-US" b="0" dirty="0" err="1"/>
              <a:t>melodia</a:t>
            </a:r>
            <a:r>
              <a:rPr lang="en-US" b="0" dirty="0"/>
              <a:t>)</a:t>
            </a:r>
          </a:p>
          <a:p>
            <a:pPr marL="742950" lvl="1" indent="-285750">
              <a:buFont typeface="+mj-lt"/>
              <a:buAutoNum type="arabicPeriod"/>
            </a:pPr>
            <a:r>
              <a:rPr lang="en-US" b="0" dirty="0"/>
              <a:t>Song: A rich, musical trill that often ends with a buzzy flourish—imagine “Ma‑</a:t>
            </a:r>
            <a:r>
              <a:rPr lang="en-US" b="0" dirty="0" err="1"/>
              <a:t>ry</a:t>
            </a:r>
            <a:r>
              <a:rPr lang="en-US" b="0" dirty="0"/>
              <a:t>‑Ma‑</a:t>
            </a:r>
            <a:r>
              <a:rPr lang="en-US" b="0" dirty="0" err="1"/>
              <a:t>ry</a:t>
            </a:r>
            <a:r>
              <a:rPr lang="en-US" b="0" dirty="0"/>
              <a:t>‑Ma‑ry.”</a:t>
            </a:r>
          </a:p>
          <a:p>
            <a:pPr marL="742950" lvl="1" indent="-285750">
              <a:buFont typeface="+mj-lt"/>
              <a:buAutoNum type="arabicPeriod"/>
            </a:pPr>
            <a:r>
              <a:rPr lang="en-US" b="0" dirty="0"/>
              <a:t>Where to Hear: Shrubby hedges, garden edges, riparian thickets. </a:t>
            </a:r>
            <a:r>
              <a:rPr lang="en-US" b="0" dirty="0" err="1">
                <a:hlinkClick r:id="rId5"/>
              </a:rPr>
              <a:t>Csusb</a:t>
            </a:r>
            <a:endParaRPr lang="en-US" b="0" dirty="0"/>
          </a:p>
          <a:p>
            <a:pPr marL="457200" lvl="1" indent="0">
              <a:buFont typeface="+mj-lt"/>
              <a:buNone/>
            </a:pPr>
            <a:endParaRPr lang="en-US" b="0" dirty="0"/>
          </a:p>
          <a:p>
            <a:pPr>
              <a:buFont typeface="+mj-lt"/>
              <a:buAutoNum type="arabicPeriod"/>
            </a:pPr>
            <a:r>
              <a:rPr lang="en-US" b="0" dirty="0"/>
              <a:t>House Finch (</a:t>
            </a:r>
            <a:r>
              <a:rPr lang="en-US" b="0" dirty="0" err="1"/>
              <a:t>Haemorhous</a:t>
            </a:r>
            <a:r>
              <a:rPr lang="en-US" b="0" dirty="0"/>
              <a:t> mexicanus)</a:t>
            </a:r>
          </a:p>
          <a:p>
            <a:pPr marL="742950" lvl="1" indent="-285750">
              <a:buFont typeface="+mj-lt"/>
              <a:buAutoNum type="arabicPeriod"/>
            </a:pPr>
            <a:r>
              <a:rPr lang="en-US" b="0" dirty="0"/>
              <a:t>Song: A long, warbling twitter with high-pitched, squeaky notes—often delivered from treetops or power lines.</a:t>
            </a:r>
          </a:p>
          <a:p>
            <a:pPr marL="742950" lvl="1" indent="-285750">
              <a:buFont typeface="+mj-lt"/>
              <a:buAutoNum type="arabicPeriod"/>
            </a:pPr>
            <a:r>
              <a:rPr lang="en-US" b="0" dirty="0"/>
              <a:t>Where to Hear: Backyards, feeders, urban greenery. </a:t>
            </a:r>
            <a:r>
              <a:rPr lang="en-US" b="0" dirty="0" err="1">
                <a:hlinkClick r:id="rId6"/>
              </a:rPr>
              <a:t>Csusb</a:t>
            </a:r>
            <a:endParaRPr lang="en-US" b="0" dirty="0"/>
          </a:p>
          <a:p>
            <a:pPr marL="457200" lvl="1" indent="0">
              <a:buFont typeface="+mj-lt"/>
              <a:buNone/>
            </a:pPr>
            <a:endParaRPr lang="en-US" b="0" dirty="0"/>
          </a:p>
          <a:p>
            <a:pPr>
              <a:buFont typeface="+mj-lt"/>
              <a:buAutoNum type="arabicPeriod"/>
            </a:pPr>
            <a:r>
              <a:rPr lang="en-US" b="0" dirty="0"/>
              <a:t>Bewick’s Wren (</a:t>
            </a:r>
            <a:r>
              <a:rPr lang="en-US" b="0" dirty="0" err="1"/>
              <a:t>Thryomanes</a:t>
            </a:r>
            <a:r>
              <a:rPr lang="en-US" b="0" dirty="0"/>
              <a:t> </a:t>
            </a:r>
            <a:r>
              <a:rPr lang="en-US" b="0" dirty="0" err="1"/>
              <a:t>bewickii</a:t>
            </a:r>
            <a:r>
              <a:rPr lang="en-US" b="0" dirty="0"/>
              <a:t>)</a:t>
            </a:r>
          </a:p>
          <a:p>
            <a:pPr marL="742950" lvl="1" indent="-285750">
              <a:buFont typeface="+mj-lt"/>
              <a:buAutoNum type="arabicPeriod"/>
            </a:pPr>
            <a:r>
              <a:rPr lang="en-US" b="0" dirty="0"/>
              <a:t>Song: Begins with a few sharp, high “chip” notes, drops into a low, scratchy growl, then ends in a bubbly warble.</a:t>
            </a:r>
          </a:p>
          <a:p>
            <a:pPr marL="742950" lvl="1" indent="-285750">
              <a:buFont typeface="+mj-lt"/>
              <a:buAutoNum type="arabicPeriod"/>
            </a:pPr>
            <a:r>
              <a:rPr lang="en-US" b="0" dirty="0"/>
              <a:t>Where to Hear: Chaparral patches, dense shrubs, garden thickets. </a:t>
            </a:r>
            <a:r>
              <a:rPr lang="en-US" b="0" dirty="0">
                <a:hlinkClick r:id="rId7"/>
              </a:rPr>
              <a:t>nrm.dfg.ca</a:t>
            </a:r>
            <a:endParaRPr lang="en-US" b="0" dirty="0"/>
          </a:p>
        </p:txBody>
      </p:sp>
      <p:sp>
        <p:nvSpPr>
          <p:cNvPr id="4" name="Slide Number Placeholder 3">
            <a:extLst>
              <a:ext uri="{FF2B5EF4-FFF2-40B4-BE49-F238E27FC236}">
                <a16:creationId xmlns:a16="http://schemas.microsoft.com/office/drawing/2014/main" id="{0F76EDFE-1875-750A-4254-3CD57778580B}"/>
              </a:ext>
            </a:extLst>
          </p:cNvPr>
          <p:cNvSpPr>
            <a:spLocks noGrp="1"/>
          </p:cNvSpPr>
          <p:nvPr>
            <p:ph type="sldNum" sz="quarter" idx="5"/>
          </p:nvPr>
        </p:nvSpPr>
        <p:spPr/>
        <p:txBody>
          <a:bodyPr/>
          <a:lstStyle/>
          <a:p>
            <a:fld id="{A6506F3F-19C8-4086-96B3-EE108EC13154}" type="slidenum">
              <a:rPr lang="en-US" smtClean="0"/>
              <a:t>8</a:t>
            </a:fld>
            <a:endParaRPr lang="en-US"/>
          </a:p>
        </p:txBody>
      </p:sp>
    </p:spTree>
    <p:extLst>
      <p:ext uri="{BB962C8B-B14F-4D97-AF65-F5344CB8AC3E}">
        <p14:creationId xmlns:p14="http://schemas.microsoft.com/office/powerpoint/2010/main" val="20770088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134921-FCD3-4153-57B4-97123635419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818C5D2-086C-7FFA-7DDE-4A89F111063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5870735-7B63-7DC9-C9D5-918A4E971D5E}"/>
              </a:ext>
            </a:extLst>
          </p:cNvPr>
          <p:cNvSpPr>
            <a:spLocks noGrp="1"/>
          </p:cNvSpPr>
          <p:nvPr>
            <p:ph type="body" idx="1"/>
          </p:nvPr>
        </p:nvSpPr>
        <p:spPr/>
        <p:txBody>
          <a:bodyPr/>
          <a:lstStyle/>
          <a:p>
            <a:pPr marL="0" indent="0">
              <a:buFont typeface="+mj-lt"/>
              <a:buNone/>
            </a:pPr>
            <a:r>
              <a:rPr lang="en-US" b="0" dirty="0"/>
              <a:t>Tips for Listening in Pasadena</a:t>
            </a:r>
          </a:p>
          <a:p>
            <a:pPr marL="0" indent="0">
              <a:buFont typeface="+mj-lt"/>
              <a:buNone/>
            </a:pPr>
            <a:endParaRPr lang="en-US" b="0" dirty="0"/>
          </a:p>
          <a:p>
            <a:pPr marL="228600" indent="-228600">
              <a:buFont typeface="+mj-lt"/>
              <a:buAutoNum type="arabicPeriod"/>
            </a:pPr>
            <a:r>
              <a:rPr lang="en-US" b="0" dirty="0"/>
              <a:t>Best Time: Aim for dawn (around 6 AM) when birds are most vocal.</a:t>
            </a:r>
          </a:p>
          <a:p>
            <a:pPr marL="228600" indent="-228600">
              <a:buFont typeface="+mj-lt"/>
              <a:buAutoNum type="arabicPeriod"/>
            </a:pPr>
            <a:r>
              <a:rPr lang="en-US" b="0" dirty="0"/>
              <a:t>Top Spots: Eaton Canyon, </a:t>
            </a:r>
            <a:r>
              <a:rPr lang="en-US" b="0" dirty="0" err="1"/>
              <a:t>Hahamongna</a:t>
            </a:r>
            <a:r>
              <a:rPr lang="en-US" b="0" dirty="0"/>
              <a:t> Watershed Park, our front and back yards! </a:t>
            </a:r>
            <a:r>
              <a:rPr lang="en-US" b="0" dirty="0" err="1">
                <a:hlinkClick r:id="rId3"/>
              </a:rPr>
              <a:t>pasadenaaudubon</a:t>
            </a:r>
            <a:r>
              <a:rPr lang="en-US" b="0" dirty="0"/>
              <a:t>.</a:t>
            </a:r>
          </a:p>
          <a:p>
            <a:pPr marL="228600" indent="-228600">
              <a:buFont typeface="+mj-lt"/>
              <a:buAutoNum type="arabicPeriod"/>
            </a:pPr>
            <a:r>
              <a:rPr lang="en-US" b="0" dirty="0"/>
              <a:t>Gear Up: Use a smartphone with the Merlin Bird ID app (Cornell Lab) or Audubon Bird Guide to record and visually compare sonograms.</a:t>
            </a:r>
          </a:p>
          <a:p>
            <a:pPr marL="228600" indent="-228600">
              <a:buFont typeface="+mj-lt"/>
              <a:buAutoNum type="arabicPeriod"/>
            </a:pPr>
            <a:r>
              <a:rPr lang="en-US" b="0" dirty="0"/>
              <a:t>Stay Quiet: Find a secluded spot, switch your phone to silent, and let your ears do the work.</a:t>
            </a:r>
          </a:p>
          <a:p>
            <a:pPr marL="0" indent="0">
              <a:buFont typeface="Arial" panose="020B0604020202020204" pitchFamily="34" charset="0"/>
              <a:buNone/>
            </a:pPr>
            <a:endParaRPr lang="en-US" b="0" dirty="0"/>
          </a:p>
          <a:p>
            <a:pPr marL="0" indent="0">
              <a:buFont typeface="Arial" panose="020B0604020202020204" pitchFamily="34" charset="0"/>
              <a:buNone/>
            </a:pPr>
            <a:r>
              <a:rPr lang="en-US" b="0" dirty="0"/>
              <a:t>Fun Activities</a:t>
            </a:r>
          </a:p>
          <a:p>
            <a:pPr marL="0" indent="0">
              <a:buFont typeface="Arial" panose="020B0604020202020204" pitchFamily="34" charset="0"/>
              <a:buNone/>
            </a:pPr>
            <a:r>
              <a:rPr lang="en-US" b="0" dirty="0"/>
              <a:t> </a:t>
            </a:r>
          </a:p>
          <a:p>
            <a:pPr marL="228600" lvl="0" indent="-228600">
              <a:buFont typeface="+mj-lt"/>
              <a:buAutoNum type="arabicPeriod"/>
            </a:pPr>
            <a:r>
              <a:rPr lang="en-US" b="0" dirty="0"/>
              <a:t>Mimic &amp; Record: Try whistling back a robin’s carol or a wren’s warble. Record yourself and compare it to the real deal!</a:t>
            </a:r>
          </a:p>
          <a:p>
            <a:pPr marL="228600" lvl="0" indent="-228600">
              <a:buFont typeface="+mj-lt"/>
              <a:buAutoNum type="arabicPeriod"/>
            </a:pPr>
            <a:r>
              <a:rPr lang="en-US" b="0" dirty="0"/>
              <a:t>Field Journal: Note date, time, location, species, and sketch or describe each song.</a:t>
            </a:r>
          </a:p>
          <a:p>
            <a:pPr marL="228600" lvl="0" indent="-228600">
              <a:buFont typeface="+mj-lt"/>
              <a:buAutoNum type="arabicPeriod"/>
            </a:pPr>
            <a:r>
              <a:rPr lang="en-US" b="0" dirty="0"/>
              <a:t>Song Swap: Teach a friend a mockingbird phrase and quiz each other in the park.</a:t>
            </a:r>
          </a:p>
          <a:p>
            <a:pPr marL="0" indent="0">
              <a:buFont typeface="Arial" panose="020B0604020202020204" pitchFamily="34" charset="0"/>
              <a:buNone/>
            </a:pPr>
            <a:endParaRPr lang="en-US" b="0" dirty="0"/>
          </a:p>
          <a:p>
            <a:pPr marL="0" indent="0">
              <a:buFont typeface="Arial" panose="020B0604020202020204" pitchFamily="34" charset="0"/>
              <a:buNone/>
            </a:pPr>
            <a:r>
              <a:rPr lang="en-US" b="0" dirty="0"/>
              <a:t>Resources</a:t>
            </a:r>
          </a:p>
          <a:p>
            <a:pPr marL="0" indent="0">
              <a:buFont typeface="Arial" panose="020B0604020202020204" pitchFamily="34" charset="0"/>
              <a:buNone/>
            </a:pPr>
            <a:endParaRPr lang="en-US" b="0" dirty="0"/>
          </a:p>
          <a:p>
            <a:pPr marL="228600" lvl="0" indent="-228600">
              <a:buFont typeface="+mj-lt"/>
              <a:buAutoNum type="arabicPeriod"/>
            </a:pPr>
            <a:r>
              <a:rPr lang="en-US" b="0" dirty="0"/>
              <a:t>Merlin Bird ID (Cornell Lab) – Sound ID and sonogram features.</a:t>
            </a:r>
          </a:p>
          <a:p>
            <a:pPr marL="228600" lvl="0" indent="-228600">
              <a:buFont typeface="+mj-lt"/>
              <a:buAutoNum type="arabicPeriod"/>
            </a:pPr>
            <a:r>
              <a:rPr lang="en-US" b="0" dirty="0"/>
              <a:t>eBird – Submit your sightings and listen to community recordings.</a:t>
            </a:r>
          </a:p>
          <a:p>
            <a:pPr marL="228600" lvl="0" indent="-228600">
              <a:buFont typeface="+mj-lt"/>
              <a:buAutoNum type="arabicPeriod"/>
            </a:pPr>
            <a:r>
              <a:rPr lang="en-US" b="0" dirty="0"/>
              <a:t>Pasadena Audubon Society – Local birding tips, guided walks, and habitat info </a:t>
            </a:r>
            <a:r>
              <a:rPr lang="en-US" b="0" dirty="0" err="1">
                <a:hlinkClick r:id="rId3"/>
              </a:rPr>
              <a:t>pasadenaaudubon</a:t>
            </a:r>
            <a:r>
              <a:rPr lang="en-US" b="0" dirty="0"/>
              <a:t>.</a:t>
            </a:r>
          </a:p>
          <a:p>
            <a:pPr>
              <a:buNone/>
            </a:pPr>
            <a:endParaRPr lang="en-US" dirty="0"/>
          </a:p>
          <a:p>
            <a:pPr>
              <a:buNone/>
            </a:pPr>
            <a:r>
              <a:rPr lang="en-US" dirty="0"/>
              <a:t>Happy birding—tune in, turn up the volume on nature’s greatest hits, and let those songs be your guide!</a:t>
            </a:r>
          </a:p>
        </p:txBody>
      </p:sp>
      <p:sp>
        <p:nvSpPr>
          <p:cNvPr id="4" name="Slide Number Placeholder 3">
            <a:extLst>
              <a:ext uri="{FF2B5EF4-FFF2-40B4-BE49-F238E27FC236}">
                <a16:creationId xmlns:a16="http://schemas.microsoft.com/office/drawing/2014/main" id="{BD523C63-7F5B-8C07-7339-D874E5B95A92}"/>
              </a:ext>
            </a:extLst>
          </p:cNvPr>
          <p:cNvSpPr>
            <a:spLocks noGrp="1"/>
          </p:cNvSpPr>
          <p:nvPr>
            <p:ph type="sldNum" sz="quarter" idx="5"/>
          </p:nvPr>
        </p:nvSpPr>
        <p:spPr/>
        <p:txBody>
          <a:bodyPr/>
          <a:lstStyle/>
          <a:p>
            <a:fld id="{A6506F3F-19C8-4086-96B3-EE108EC13154}" type="slidenum">
              <a:rPr lang="en-US" smtClean="0"/>
              <a:t>9</a:t>
            </a:fld>
            <a:endParaRPr lang="en-US"/>
          </a:p>
        </p:txBody>
      </p:sp>
    </p:spTree>
    <p:extLst>
      <p:ext uri="{BB962C8B-B14F-4D97-AF65-F5344CB8AC3E}">
        <p14:creationId xmlns:p14="http://schemas.microsoft.com/office/powerpoint/2010/main" val="41668154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48D7368D-31D9-8101-473D-CD39E706FD22}"/>
              </a:ext>
              <a:ext uri="{C183D7F6-B498-43B3-948B-1728B52AA6E4}">
                <adec:decorative xmlns:adec="http://schemas.microsoft.com/office/drawing/2017/decorative" val="1"/>
              </a:ext>
            </a:extLst>
          </p:cNvPr>
          <p:cNvSpPr/>
          <p:nvPr/>
        </p:nvSpPr>
        <p:spPr>
          <a:xfrm>
            <a:off x="5796401" y="3378954"/>
            <a:ext cx="6394567" cy="3479046"/>
          </a:xfrm>
          <a:custGeom>
            <a:avLst/>
            <a:gdLst>
              <a:gd name="connsiteX0" fmla="*/ 5171297 w 6394567"/>
              <a:gd name="connsiteY0" fmla="*/ 284 h 3479046"/>
              <a:gd name="connsiteX1" fmla="*/ 6394290 w 6394567"/>
              <a:gd name="connsiteY1" fmla="*/ 430072 h 3479046"/>
              <a:gd name="connsiteX2" fmla="*/ 6394567 w 6394567"/>
              <a:gd name="connsiteY2" fmla="*/ 430316 h 3479046"/>
              <a:gd name="connsiteX3" fmla="*/ 6394567 w 6394567"/>
              <a:gd name="connsiteY3" fmla="*/ 3479046 h 3479046"/>
              <a:gd name="connsiteX4" fmla="*/ 0 w 6394567"/>
              <a:gd name="connsiteY4" fmla="*/ 3479046 h 3479046"/>
              <a:gd name="connsiteX5" fmla="*/ 3916974 w 6394567"/>
              <a:gd name="connsiteY5" fmla="*/ 405504 h 3479046"/>
              <a:gd name="connsiteX6" fmla="*/ 3959456 w 6394567"/>
              <a:gd name="connsiteY6" fmla="*/ 373857 h 3479046"/>
              <a:gd name="connsiteX7" fmla="*/ 5052215 w 6394567"/>
              <a:gd name="connsiteY7" fmla="*/ 1756 h 3479046"/>
              <a:gd name="connsiteX8" fmla="*/ 5171297 w 6394567"/>
              <a:gd name="connsiteY8" fmla="*/ 284 h 3479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94567" h="3479046">
                <a:moveTo>
                  <a:pt x="5171297" y="284"/>
                </a:moveTo>
                <a:cubicBezTo>
                  <a:pt x="5607674" y="7531"/>
                  <a:pt x="6039042" y="153650"/>
                  <a:pt x="6394290" y="430072"/>
                </a:cubicBezTo>
                <a:lnTo>
                  <a:pt x="6394567" y="430316"/>
                </a:lnTo>
                <a:lnTo>
                  <a:pt x="6394567" y="3479046"/>
                </a:lnTo>
                <a:lnTo>
                  <a:pt x="0" y="3479046"/>
                </a:lnTo>
                <a:lnTo>
                  <a:pt x="3916974" y="405504"/>
                </a:lnTo>
                <a:lnTo>
                  <a:pt x="3959456" y="373857"/>
                </a:lnTo>
                <a:cubicBezTo>
                  <a:pt x="4291086" y="139664"/>
                  <a:pt x="4671097" y="17528"/>
                  <a:pt x="5052215" y="1756"/>
                </a:cubicBezTo>
                <a:cubicBezTo>
                  <a:pt x="5091916" y="114"/>
                  <a:pt x="5131627" y="-375"/>
                  <a:pt x="5171297" y="284"/>
                </a:cubicBezTo>
                <a:close/>
              </a:path>
            </a:pathLst>
          </a:custGeom>
          <a:gradFill>
            <a:gsLst>
              <a:gs pos="39000">
                <a:schemeClr val="bg2"/>
              </a:gs>
              <a:gs pos="100000">
                <a:schemeClr val="accent1">
                  <a:lumMod val="60000"/>
                  <a:lumOff val="40000"/>
                </a:scheme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9FF32C74-82F4-2A29-889B-EF23CEE6AA4F}"/>
              </a:ext>
            </a:extLst>
          </p:cNvPr>
          <p:cNvSpPr>
            <a:spLocks noGrp="1"/>
          </p:cNvSpPr>
          <p:nvPr>
            <p:ph type="ctrTitle"/>
          </p:nvPr>
        </p:nvSpPr>
        <p:spPr>
          <a:xfrm>
            <a:off x="1066801" y="1122363"/>
            <a:ext cx="6211185" cy="2305246"/>
          </a:xfrm>
        </p:spPr>
        <p:txBody>
          <a:bodyPr anchor="b">
            <a:normAutofit/>
          </a:bodyPr>
          <a:lstStyle>
            <a:lvl1pPr algn="l">
              <a:lnSpc>
                <a:spcPct val="100000"/>
              </a:lnSpc>
              <a:defRPr sz="36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74ACADD6-278F-604C-8A38-BBBAFC6754E8}"/>
              </a:ext>
            </a:extLst>
          </p:cNvPr>
          <p:cNvSpPr>
            <a:spLocks noGrp="1"/>
          </p:cNvSpPr>
          <p:nvPr>
            <p:ph type="subTitle" idx="1"/>
          </p:nvPr>
        </p:nvSpPr>
        <p:spPr>
          <a:xfrm>
            <a:off x="1066802" y="3549048"/>
            <a:ext cx="5029198" cy="1956278"/>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DC43946B-3F5A-C916-B62B-8D5938EA8285}"/>
              </a:ext>
            </a:extLst>
          </p:cNvPr>
          <p:cNvSpPr>
            <a:spLocks noGrp="1"/>
          </p:cNvSpPr>
          <p:nvPr>
            <p:ph type="dt" sz="half" idx="10"/>
          </p:nvPr>
        </p:nvSpPr>
        <p:spPr/>
        <p:txBody>
          <a:bodyPr/>
          <a:lstStyle/>
          <a:p>
            <a:fld id="{1E351CED-465B-40B5-ADCE-957C918F227B}" type="datetimeFigureOut">
              <a:rPr lang="en-US" smtClean="0"/>
              <a:t>4/21/2025</a:t>
            </a:fld>
            <a:endParaRPr lang="en-US"/>
          </a:p>
        </p:txBody>
      </p:sp>
      <p:sp>
        <p:nvSpPr>
          <p:cNvPr id="5" name="Footer Placeholder 4">
            <a:extLst>
              <a:ext uri="{FF2B5EF4-FFF2-40B4-BE49-F238E27FC236}">
                <a16:creationId xmlns:a16="http://schemas.microsoft.com/office/drawing/2014/main" id="{5986539F-2DB8-FCDA-C884-9C3CD29B8C4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DAA7B3-5D3B-D493-8F6F-1FEBB8576D62}"/>
              </a:ext>
            </a:extLst>
          </p:cNvPr>
          <p:cNvSpPr>
            <a:spLocks noGrp="1"/>
          </p:cNvSpPr>
          <p:nvPr>
            <p:ph type="sldNum" sz="quarter" idx="12"/>
          </p:nvPr>
        </p:nvSpPr>
        <p:spPr/>
        <p:txBody>
          <a:bodyPr/>
          <a:lstStyle/>
          <a:p>
            <a:fld id="{5A33CB2A-1702-4C1D-9CC4-8D472D39F19E}" type="slidenum">
              <a:rPr lang="en-US" smtClean="0"/>
              <a:t>‹#›</a:t>
            </a:fld>
            <a:endParaRPr lang="en-US"/>
          </a:p>
        </p:txBody>
      </p:sp>
    </p:spTree>
    <p:extLst>
      <p:ext uri="{BB962C8B-B14F-4D97-AF65-F5344CB8AC3E}">
        <p14:creationId xmlns:p14="http://schemas.microsoft.com/office/powerpoint/2010/main" val="38697531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650D2E-0561-F284-F89A-AAE3CD09AC24}"/>
              </a:ext>
            </a:extLst>
          </p:cNvPr>
          <p:cNvSpPr>
            <a:spLocks noGrp="1"/>
          </p:cNvSpPr>
          <p:nvPr>
            <p:ph type="title"/>
          </p:nvPr>
        </p:nvSpPr>
        <p:spPr>
          <a:xfrm>
            <a:off x="1066800" y="936841"/>
            <a:ext cx="10239338" cy="953669"/>
          </a:xfr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2657C4C-16EC-2477-6332-830F53011D33}"/>
              </a:ext>
            </a:extLst>
          </p:cNvPr>
          <p:cNvSpPr>
            <a:spLocks noGrp="1"/>
          </p:cNvSpPr>
          <p:nvPr>
            <p:ph type="body" orient="vert" idx="1"/>
          </p:nvPr>
        </p:nvSpPr>
        <p:spPr>
          <a:xfrm>
            <a:off x="1069848" y="2139696"/>
            <a:ext cx="10239338" cy="367768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B0940D3-6996-1C08-F1AF-87C354657912}"/>
              </a:ext>
            </a:extLst>
          </p:cNvPr>
          <p:cNvSpPr>
            <a:spLocks noGrp="1"/>
          </p:cNvSpPr>
          <p:nvPr>
            <p:ph type="dt" sz="half" idx="10"/>
          </p:nvPr>
        </p:nvSpPr>
        <p:spPr/>
        <p:txBody>
          <a:bodyPr/>
          <a:lstStyle/>
          <a:p>
            <a:fld id="{1E351CED-465B-40B5-ADCE-957C918F227B}" type="datetimeFigureOut">
              <a:rPr lang="en-US" smtClean="0"/>
              <a:t>4/21/2025</a:t>
            </a:fld>
            <a:endParaRPr lang="en-US"/>
          </a:p>
        </p:txBody>
      </p:sp>
      <p:sp>
        <p:nvSpPr>
          <p:cNvPr id="5" name="Footer Placeholder 4">
            <a:extLst>
              <a:ext uri="{FF2B5EF4-FFF2-40B4-BE49-F238E27FC236}">
                <a16:creationId xmlns:a16="http://schemas.microsoft.com/office/drawing/2014/main" id="{4C3676C3-588F-B636-8CE0-AA2CBFBCE96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8CEF8A9-EB1E-B344-A4B8-B58D0633630B}"/>
              </a:ext>
            </a:extLst>
          </p:cNvPr>
          <p:cNvSpPr>
            <a:spLocks noGrp="1"/>
          </p:cNvSpPr>
          <p:nvPr>
            <p:ph type="sldNum" sz="quarter" idx="12"/>
          </p:nvPr>
        </p:nvSpPr>
        <p:spPr/>
        <p:txBody>
          <a:bodyPr/>
          <a:lstStyle/>
          <a:p>
            <a:fld id="{5A33CB2A-1702-4C1D-9CC4-8D472D39F19E}" type="slidenum">
              <a:rPr lang="en-US" smtClean="0"/>
              <a:t>‹#›</a:t>
            </a:fld>
            <a:endParaRPr lang="en-US"/>
          </a:p>
        </p:txBody>
      </p:sp>
    </p:spTree>
    <p:extLst>
      <p:ext uri="{BB962C8B-B14F-4D97-AF65-F5344CB8AC3E}">
        <p14:creationId xmlns:p14="http://schemas.microsoft.com/office/powerpoint/2010/main" val="10437260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DEF3A28-33E4-2796-AE7A-1234569F5CE0}"/>
              </a:ext>
            </a:extLst>
          </p:cNvPr>
          <p:cNvSpPr>
            <a:spLocks noGrp="1"/>
          </p:cNvSpPr>
          <p:nvPr>
            <p:ph type="title" orient="vert"/>
          </p:nvPr>
        </p:nvSpPr>
        <p:spPr>
          <a:xfrm>
            <a:off x="8844950" y="1081177"/>
            <a:ext cx="2508849" cy="4633823"/>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A6D185FC-2BBB-E997-A5CD-F2C6CF6B7C68}"/>
              </a:ext>
            </a:extLst>
          </p:cNvPr>
          <p:cNvSpPr>
            <a:spLocks noGrp="1"/>
          </p:cNvSpPr>
          <p:nvPr>
            <p:ph type="body" orient="vert" idx="1"/>
          </p:nvPr>
        </p:nvSpPr>
        <p:spPr>
          <a:xfrm>
            <a:off x="1066800" y="1081177"/>
            <a:ext cx="7505700" cy="463382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5E314B3C-96CD-071C-C2AD-2C7E04F819C0}"/>
              </a:ext>
            </a:extLst>
          </p:cNvPr>
          <p:cNvSpPr>
            <a:spLocks noGrp="1"/>
          </p:cNvSpPr>
          <p:nvPr>
            <p:ph type="dt" sz="half" idx="10"/>
          </p:nvPr>
        </p:nvSpPr>
        <p:spPr/>
        <p:txBody>
          <a:bodyPr/>
          <a:lstStyle/>
          <a:p>
            <a:fld id="{1E351CED-465B-40B5-ADCE-957C918F227B}" type="datetimeFigureOut">
              <a:rPr lang="en-US" smtClean="0"/>
              <a:t>4/21/2025</a:t>
            </a:fld>
            <a:endParaRPr lang="en-US"/>
          </a:p>
        </p:txBody>
      </p:sp>
      <p:sp>
        <p:nvSpPr>
          <p:cNvPr id="5" name="Footer Placeholder 4">
            <a:extLst>
              <a:ext uri="{FF2B5EF4-FFF2-40B4-BE49-F238E27FC236}">
                <a16:creationId xmlns:a16="http://schemas.microsoft.com/office/drawing/2014/main" id="{F5AA2B04-F5E0-C5A3-C77D-6AE9A9E9132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6155BC2-C712-C4A4-50EC-E10D88344310}"/>
              </a:ext>
            </a:extLst>
          </p:cNvPr>
          <p:cNvSpPr>
            <a:spLocks noGrp="1"/>
          </p:cNvSpPr>
          <p:nvPr>
            <p:ph type="sldNum" sz="quarter" idx="12"/>
          </p:nvPr>
        </p:nvSpPr>
        <p:spPr/>
        <p:txBody>
          <a:bodyPr/>
          <a:lstStyle/>
          <a:p>
            <a:fld id="{5A33CB2A-1702-4C1D-9CC4-8D472D39F19E}" type="slidenum">
              <a:rPr lang="en-US" smtClean="0"/>
              <a:t>‹#›</a:t>
            </a:fld>
            <a:endParaRPr lang="en-US"/>
          </a:p>
        </p:txBody>
      </p:sp>
    </p:spTree>
    <p:extLst>
      <p:ext uri="{BB962C8B-B14F-4D97-AF65-F5344CB8AC3E}">
        <p14:creationId xmlns:p14="http://schemas.microsoft.com/office/powerpoint/2010/main" val="31129774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EA4769-9A55-AF9B-4CE4-DFA07E711CF6}"/>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CE45D9E-DBB4-B890-88D5-B4C03599EC0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4AE15260-1C0B-A965-3114-D7C40D18BDF4}"/>
              </a:ext>
            </a:extLst>
          </p:cNvPr>
          <p:cNvSpPr>
            <a:spLocks noGrp="1"/>
          </p:cNvSpPr>
          <p:nvPr>
            <p:ph type="dt" sz="half" idx="10"/>
          </p:nvPr>
        </p:nvSpPr>
        <p:spPr/>
        <p:txBody>
          <a:bodyPr/>
          <a:lstStyle/>
          <a:p>
            <a:fld id="{1E351CED-465B-40B5-ADCE-957C918F227B}" type="datetimeFigureOut">
              <a:rPr lang="en-US" smtClean="0"/>
              <a:t>4/21/2025</a:t>
            </a:fld>
            <a:endParaRPr lang="en-US"/>
          </a:p>
        </p:txBody>
      </p:sp>
      <p:sp>
        <p:nvSpPr>
          <p:cNvPr id="5" name="Footer Placeholder 4">
            <a:extLst>
              <a:ext uri="{FF2B5EF4-FFF2-40B4-BE49-F238E27FC236}">
                <a16:creationId xmlns:a16="http://schemas.microsoft.com/office/drawing/2014/main" id="{19AAF4D1-0334-3F24-69B4-06C7BD7426F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D8BA76D-3B8B-429D-9B32-54D6A6297C0A}"/>
              </a:ext>
            </a:extLst>
          </p:cNvPr>
          <p:cNvSpPr>
            <a:spLocks noGrp="1"/>
          </p:cNvSpPr>
          <p:nvPr>
            <p:ph type="sldNum" sz="quarter" idx="12"/>
          </p:nvPr>
        </p:nvSpPr>
        <p:spPr/>
        <p:txBody>
          <a:bodyPr/>
          <a:lstStyle/>
          <a:p>
            <a:fld id="{5A33CB2A-1702-4C1D-9CC4-8D472D39F19E}" type="slidenum">
              <a:rPr lang="en-US" smtClean="0"/>
              <a:t>‹#›</a:t>
            </a:fld>
            <a:endParaRPr lang="en-US"/>
          </a:p>
        </p:txBody>
      </p:sp>
    </p:spTree>
    <p:extLst>
      <p:ext uri="{BB962C8B-B14F-4D97-AF65-F5344CB8AC3E}">
        <p14:creationId xmlns:p14="http://schemas.microsoft.com/office/powerpoint/2010/main" val="29207519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D8D9C414-4A2F-78AF-ED60-6130D4C563B3}"/>
              </a:ext>
            </a:extLst>
          </p:cNvPr>
          <p:cNvSpPr/>
          <p:nvPr/>
        </p:nvSpPr>
        <p:spPr>
          <a:xfrm>
            <a:off x="6284115" y="3378954"/>
            <a:ext cx="5907885" cy="3479046"/>
          </a:xfrm>
          <a:custGeom>
            <a:avLst/>
            <a:gdLst>
              <a:gd name="connsiteX0" fmla="*/ 5171297 w 5907885"/>
              <a:gd name="connsiteY0" fmla="*/ 284 h 3479046"/>
              <a:gd name="connsiteX1" fmla="*/ 5813217 w 5907885"/>
              <a:gd name="connsiteY1" fmla="*/ 114238 h 3479046"/>
              <a:gd name="connsiteX2" fmla="*/ 5907885 w 5907885"/>
              <a:gd name="connsiteY2" fmla="*/ 151524 h 3479046"/>
              <a:gd name="connsiteX3" fmla="*/ 5907885 w 5907885"/>
              <a:gd name="connsiteY3" fmla="*/ 3479046 h 3479046"/>
              <a:gd name="connsiteX4" fmla="*/ 0 w 5907885"/>
              <a:gd name="connsiteY4" fmla="*/ 3479046 h 3479046"/>
              <a:gd name="connsiteX5" fmla="*/ 3916974 w 5907885"/>
              <a:gd name="connsiteY5" fmla="*/ 405504 h 3479046"/>
              <a:gd name="connsiteX6" fmla="*/ 3959456 w 5907885"/>
              <a:gd name="connsiteY6" fmla="*/ 373857 h 3479046"/>
              <a:gd name="connsiteX7" fmla="*/ 5052215 w 5907885"/>
              <a:gd name="connsiteY7" fmla="*/ 1756 h 3479046"/>
              <a:gd name="connsiteX8" fmla="*/ 5171297 w 5907885"/>
              <a:gd name="connsiteY8" fmla="*/ 284 h 3479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07885" h="3479046">
                <a:moveTo>
                  <a:pt x="5171297" y="284"/>
                </a:moveTo>
                <a:cubicBezTo>
                  <a:pt x="5389485" y="3908"/>
                  <a:pt x="5606422" y="42249"/>
                  <a:pt x="5813217" y="114238"/>
                </a:cubicBezTo>
                <a:lnTo>
                  <a:pt x="5907885" y="151524"/>
                </a:lnTo>
                <a:lnTo>
                  <a:pt x="5907885" y="3479046"/>
                </a:lnTo>
                <a:lnTo>
                  <a:pt x="0" y="3479046"/>
                </a:lnTo>
                <a:lnTo>
                  <a:pt x="3916974" y="405504"/>
                </a:lnTo>
                <a:lnTo>
                  <a:pt x="3959456" y="373857"/>
                </a:lnTo>
                <a:cubicBezTo>
                  <a:pt x="4291086" y="139664"/>
                  <a:pt x="4671097" y="17528"/>
                  <a:pt x="5052215" y="1756"/>
                </a:cubicBezTo>
                <a:cubicBezTo>
                  <a:pt x="5091916" y="114"/>
                  <a:pt x="5131627" y="-375"/>
                  <a:pt x="5171297" y="284"/>
                </a:cubicBezTo>
                <a:close/>
              </a:path>
            </a:pathLst>
          </a:custGeom>
          <a:gradFill>
            <a:gsLst>
              <a:gs pos="23000">
                <a:schemeClr val="bg2"/>
              </a:gs>
              <a:gs pos="100000">
                <a:schemeClr val="accent1">
                  <a:lumMod val="60000"/>
                  <a:lumOff val="40000"/>
                </a:schemeClr>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13410AE4-7FC7-589E-B6D3-0DA7B5FC5CE3}"/>
              </a:ext>
            </a:extLst>
          </p:cNvPr>
          <p:cNvSpPr/>
          <p:nvPr/>
        </p:nvSpPr>
        <p:spPr>
          <a:xfrm flipH="1" flipV="1">
            <a:off x="0" y="0"/>
            <a:ext cx="2923855" cy="1479128"/>
          </a:xfrm>
          <a:custGeom>
            <a:avLst/>
            <a:gdLst>
              <a:gd name="connsiteX0" fmla="*/ 2923855 w 2923855"/>
              <a:gd name="connsiteY0" fmla="*/ 1479128 h 1479128"/>
              <a:gd name="connsiteX1" fmla="*/ 0 w 2923855"/>
              <a:gd name="connsiteY1" fmla="*/ 1479128 h 1479128"/>
              <a:gd name="connsiteX2" fmla="*/ 1368245 w 2923855"/>
              <a:gd name="connsiteY2" fmla="*/ 405504 h 1479128"/>
              <a:gd name="connsiteX3" fmla="*/ 1410727 w 2923855"/>
              <a:gd name="connsiteY3" fmla="*/ 373857 h 1479128"/>
              <a:gd name="connsiteX4" fmla="*/ 2503486 w 2923855"/>
              <a:gd name="connsiteY4" fmla="*/ 1756 h 1479128"/>
              <a:gd name="connsiteX5" fmla="*/ 2622568 w 2923855"/>
              <a:gd name="connsiteY5" fmla="*/ 284 h 1479128"/>
              <a:gd name="connsiteX6" fmla="*/ 2785835 w 2923855"/>
              <a:gd name="connsiteY6" fmla="*/ 9494 h 1479128"/>
              <a:gd name="connsiteX7" fmla="*/ 2923855 w 2923855"/>
              <a:gd name="connsiteY7" fmla="*/ 28352 h 1479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23855" h="1479128">
                <a:moveTo>
                  <a:pt x="2923855" y="1479128"/>
                </a:moveTo>
                <a:lnTo>
                  <a:pt x="0" y="1479128"/>
                </a:lnTo>
                <a:lnTo>
                  <a:pt x="1368245" y="405504"/>
                </a:lnTo>
                <a:lnTo>
                  <a:pt x="1410727" y="373857"/>
                </a:lnTo>
                <a:cubicBezTo>
                  <a:pt x="1742357" y="139664"/>
                  <a:pt x="2122368" y="17528"/>
                  <a:pt x="2503486" y="1756"/>
                </a:cubicBezTo>
                <a:cubicBezTo>
                  <a:pt x="2543187" y="114"/>
                  <a:pt x="2582898" y="-375"/>
                  <a:pt x="2622568" y="284"/>
                </a:cubicBezTo>
                <a:cubicBezTo>
                  <a:pt x="2677115" y="1190"/>
                  <a:pt x="2731584" y="4266"/>
                  <a:pt x="2785835" y="9494"/>
                </a:cubicBezTo>
                <a:lnTo>
                  <a:pt x="2923855" y="28352"/>
                </a:lnTo>
                <a:close/>
              </a:path>
            </a:pathLst>
          </a:custGeom>
          <a:gradFill>
            <a:gsLst>
              <a:gs pos="33000">
                <a:schemeClr val="bg2"/>
              </a:gs>
              <a:gs pos="100000">
                <a:schemeClr val="accent1">
                  <a:lumMod val="60000"/>
                  <a:lumOff val="4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FB381CBD-08D9-3C9A-7620-24F2D6404893}"/>
              </a:ext>
            </a:extLst>
          </p:cNvPr>
          <p:cNvSpPr>
            <a:spLocks noGrp="1"/>
          </p:cNvSpPr>
          <p:nvPr>
            <p:ph type="title"/>
          </p:nvPr>
        </p:nvSpPr>
        <p:spPr>
          <a:xfrm>
            <a:off x="1066800" y="1709738"/>
            <a:ext cx="6455434" cy="2981274"/>
          </a:xfrm>
        </p:spPr>
        <p:txBody>
          <a:bodyPr anchor="b">
            <a:normAutofit/>
          </a:bodyPr>
          <a:lstStyle>
            <a:lvl1pPr>
              <a:defRPr sz="48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ED5AE2B-1716-CEEC-73F8-E81F59192562}"/>
              </a:ext>
            </a:extLst>
          </p:cNvPr>
          <p:cNvSpPr>
            <a:spLocks noGrp="1"/>
          </p:cNvSpPr>
          <p:nvPr>
            <p:ph type="body" idx="1"/>
          </p:nvPr>
        </p:nvSpPr>
        <p:spPr>
          <a:xfrm>
            <a:off x="1066800" y="4759252"/>
            <a:ext cx="5397260" cy="955748"/>
          </a:xfrm>
        </p:spPr>
        <p:txBody>
          <a:bodyP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5CF3052-6EE8-979F-04FB-1B8DF81F29B9}"/>
              </a:ext>
            </a:extLst>
          </p:cNvPr>
          <p:cNvSpPr>
            <a:spLocks noGrp="1"/>
          </p:cNvSpPr>
          <p:nvPr>
            <p:ph type="dt" sz="half" idx="10"/>
          </p:nvPr>
        </p:nvSpPr>
        <p:spPr/>
        <p:txBody>
          <a:bodyPr/>
          <a:lstStyle/>
          <a:p>
            <a:fld id="{1E351CED-465B-40B5-ADCE-957C918F227B}" type="datetimeFigureOut">
              <a:rPr lang="en-US" smtClean="0"/>
              <a:t>4/21/2025</a:t>
            </a:fld>
            <a:endParaRPr lang="en-US"/>
          </a:p>
        </p:txBody>
      </p:sp>
      <p:sp>
        <p:nvSpPr>
          <p:cNvPr id="5" name="Footer Placeholder 4">
            <a:extLst>
              <a:ext uri="{FF2B5EF4-FFF2-40B4-BE49-F238E27FC236}">
                <a16:creationId xmlns:a16="http://schemas.microsoft.com/office/drawing/2014/main" id="{7D986285-161A-6869-27C2-0A159C23440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B7ED64F-5DAB-238D-C34A-1DCCB12221DD}"/>
              </a:ext>
            </a:extLst>
          </p:cNvPr>
          <p:cNvSpPr>
            <a:spLocks noGrp="1"/>
          </p:cNvSpPr>
          <p:nvPr>
            <p:ph type="sldNum" sz="quarter" idx="12"/>
          </p:nvPr>
        </p:nvSpPr>
        <p:spPr/>
        <p:txBody>
          <a:bodyPr/>
          <a:lstStyle/>
          <a:p>
            <a:fld id="{5A33CB2A-1702-4C1D-9CC4-8D472D39F19E}" type="slidenum">
              <a:rPr lang="en-US" smtClean="0"/>
              <a:t>‹#›</a:t>
            </a:fld>
            <a:endParaRPr lang="en-US"/>
          </a:p>
        </p:txBody>
      </p:sp>
    </p:spTree>
    <p:extLst>
      <p:ext uri="{BB962C8B-B14F-4D97-AF65-F5344CB8AC3E}">
        <p14:creationId xmlns:p14="http://schemas.microsoft.com/office/powerpoint/2010/main" val="34650171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F484D0-7460-7B08-F1EE-96EABE40212A}"/>
              </a:ext>
            </a:extLst>
          </p:cNvPr>
          <p:cNvSpPr>
            <a:spLocks noGrp="1"/>
          </p:cNvSpPr>
          <p:nvPr>
            <p:ph type="title"/>
          </p:nvPr>
        </p:nvSpPr>
        <p:spPr>
          <a:xfrm>
            <a:off x="1066799" y="936841"/>
            <a:ext cx="10092477" cy="953669"/>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780B7F9-8ECB-7079-A11E-51D3903E2B1A}"/>
              </a:ext>
            </a:extLst>
          </p:cNvPr>
          <p:cNvSpPr>
            <a:spLocks noGrp="1"/>
          </p:cNvSpPr>
          <p:nvPr>
            <p:ph sz="half" idx="1"/>
          </p:nvPr>
        </p:nvSpPr>
        <p:spPr>
          <a:xfrm>
            <a:off x="1066800" y="2117341"/>
            <a:ext cx="4809482" cy="37601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E4E97161-CAF5-CA48-D814-7ACD43AB99E1}"/>
              </a:ext>
            </a:extLst>
          </p:cNvPr>
          <p:cNvSpPr>
            <a:spLocks noGrp="1"/>
          </p:cNvSpPr>
          <p:nvPr>
            <p:ph sz="half" idx="2"/>
          </p:nvPr>
        </p:nvSpPr>
        <p:spPr>
          <a:xfrm>
            <a:off x="6349795" y="2117341"/>
            <a:ext cx="4809482" cy="37601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623BD680-4E7A-5155-3CAE-6BD44EE8BA83}"/>
              </a:ext>
            </a:extLst>
          </p:cNvPr>
          <p:cNvSpPr>
            <a:spLocks noGrp="1"/>
          </p:cNvSpPr>
          <p:nvPr>
            <p:ph type="dt" sz="half" idx="10"/>
          </p:nvPr>
        </p:nvSpPr>
        <p:spPr/>
        <p:txBody>
          <a:bodyPr/>
          <a:lstStyle/>
          <a:p>
            <a:fld id="{1E351CED-465B-40B5-ADCE-957C918F227B}" type="datetimeFigureOut">
              <a:rPr lang="en-US" smtClean="0"/>
              <a:t>4/21/2025</a:t>
            </a:fld>
            <a:endParaRPr lang="en-US"/>
          </a:p>
        </p:txBody>
      </p:sp>
      <p:sp>
        <p:nvSpPr>
          <p:cNvPr id="6" name="Footer Placeholder 5">
            <a:extLst>
              <a:ext uri="{FF2B5EF4-FFF2-40B4-BE49-F238E27FC236}">
                <a16:creationId xmlns:a16="http://schemas.microsoft.com/office/drawing/2014/main" id="{4F6A152D-EFF2-B3AA-3F25-14E1136734A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0BD6032-FD7A-BFFD-9BE5-48EDBEFBD147}"/>
              </a:ext>
            </a:extLst>
          </p:cNvPr>
          <p:cNvSpPr>
            <a:spLocks noGrp="1"/>
          </p:cNvSpPr>
          <p:nvPr>
            <p:ph type="sldNum" sz="quarter" idx="12"/>
          </p:nvPr>
        </p:nvSpPr>
        <p:spPr/>
        <p:txBody>
          <a:bodyPr/>
          <a:lstStyle/>
          <a:p>
            <a:fld id="{5A33CB2A-1702-4C1D-9CC4-8D472D39F19E}" type="slidenum">
              <a:rPr lang="en-US" smtClean="0"/>
              <a:t>‹#›</a:t>
            </a:fld>
            <a:endParaRPr lang="en-US"/>
          </a:p>
        </p:txBody>
      </p:sp>
    </p:spTree>
    <p:extLst>
      <p:ext uri="{BB962C8B-B14F-4D97-AF65-F5344CB8AC3E}">
        <p14:creationId xmlns:p14="http://schemas.microsoft.com/office/powerpoint/2010/main" val="1791216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647F4D-4855-340E-03F3-4860885EC671}"/>
              </a:ext>
            </a:extLst>
          </p:cNvPr>
          <p:cNvSpPr>
            <a:spLocks noGrp="1"/>
          </p:cNvSpPr>
          <p:nvPr>
            <p:ph type="title"/>
          </p:nvPr>
        </p:nvSpPr>
        <p:spPr>
          <a:xfrm>
            <a:off x="1066800" y="963283"/>
            <a:ext cx="10096500" cy="916004"/>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D3CEB472-7426-C288-B5F6-0A1232DCED65}"/>
              </a:ext>
            </a:extLst>
          </p:cNvPr>
          <p:cNvSpPr>
            <a:spLocks noGrp="1"/>
          </p:cNvSpPr>
          <p:nvPr>
            <p:ph type="body" idx="1"/>
          </p:nvPr>
        </p:nvSpPr>
        <p:spPr>
          <a:xfrm>
            <a:off x="1066801" y="1879287"/>
            <a:ext cx="4739628" cy="582117"/>
          </a:xfrm>
        </p:spPr>
        <p:txBody>
          <a:bodyPr anchor="b">
            <a:noAutofit/>
          </a:bodyPr>
          <a:lstStyle>
            <a:lvl1pPr marL="0" indent="0">
              <a:buNone/>
              <a:defRPr sz="1400" b="1" cap="all" spc="25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3194F9C-B6FA-97C3-F618-0CF956CB53B2}"/>
              </a:ext>
            </a:extLst>
          </p:cNvPr>
          <p:cNvSpPr>
            <a:spLocks noGrp="1"/>
          </p:cNvSpPr>
          <p:nvPr>
            <p:ph sz="half" idx="2"/>
          </p:nvPr>
        </p:nvSpPr>
        <p:spPr>
          <a:xfrm>
            <a:off x="1066801" y="2505075"/>
            <a:ext cx="4739628" cy="338964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8F5665C-7910-AFA2-350F-42C06ED5AF47}"/>
              </a:ext>
            </a:extLst>
          </p:cNvPr>
          <p:cNvSpPr>
            <a:spLocks noGrp="1"/>
          </p:cNvSpPr>
          <p:nvPr>
            <p:ph type="body" sz="quarter" idx="3"/>
          </p:nvPr>
        </p:nvSpPr>
        <p:spPr>
          <a:xfrm>
            <a:off x="6400330" y="1879287"/>
            <a:ext cx="4762970" cy="582117"/>
          </a:xfrm>
        </p:spPr>
        <p:txBody>
          <a:bodyPr anchor="b">
            <a:noAutofit/>
          </a:bodyPr>
          <a:lstStyle>
            <a:lvl1pPr marL="0" indent="0">
              <a:buNone/>
              <a:defRPr sz="1400" b="1" cap="all" spc="25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D71352E-1DE0-F0CD-6F81-1D8FF59C2B0D}"/>
              </a:ext>
            </a:extLst>
          </p:cNvPr>
          <p:cNvSpPr>
            <a:spLocks noGrp="1"/>
          </p:cNvSpPr>
          <p:nvPr>
            <p:ph sz="quarter" idx="4"/>
          </p:nvPr>
        </p:nvSpPr>
        <p:spPr>
          <a:xfrm>
            <a:off x="6400330" y="2505075"/>
            <a:ext cx="4762970" cy="338964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D38F7E4-7D9E-4736-3269-4F0C46996125}"/>
              </a:ext>
            </a:extLst>
          </p:cNvPr>
          <p:cNvSpPr>
            <a:spLocks noGrp="1"/>
          </p:cNvSpPr>
          <p:nvPr>
            <p:ph type="dt" sz="half" idx="10"/>
          </p:nvPr>
        </p:nvSpPr>
        <p:spPr/>
        <p:txBody>
          <a:bodyPr/>
          <a:lstStyle/>
          <a:p>
            <a:fld id="{1E351CED-465B-40B5-ADCE-957C918F227B}" type="datetimeFigureOut">
              <a:rPr lang="en-US" smtClean="0"/>
              <a:t>4/21/2025</a:t>
            </a:fld>
            <a:endParaRPr lang="en-US"/>
          </a:p>
        </p:txBody>
      </p:sp>
      <p:sp>
        <p:nvSpPr>
          <p:cNvPr id="8" name="Footer Placeholder 7">
            <a:extLst>
              <a:ext uri="{FF2B5EF4-FFF2-40B4-BE49-F238E27FC236}">
                <a16:creationId xmlns:a16="http://schemas.microsoft.com/office/drawing/2014/main" id="{218386CF-9A84-8D2A-BC47-C951DD99492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980844D-FE1F-49E7-3BBD-527FB72ECD1D}"/>
              </a:ext>
            </a:extLst>
          </p:cNvPr>
          <p:cNvSpPr>
            <a:spLocks noGrp="1"/>
          </p:cNvSpPr>
          <p:nvPr>
            <p:ph type="sldNum" sz="quarter" idx="12"/>
          </p:nvPr>
        </p:nvSpPr>
        <p:spPr/>
        <p:txBody>
          <a:bodyPr/>
          <a:lstStyle/>
          <a:p>
            <a:fld id="{5A33CB2A-1702-4C1D-9CC4-8D472D39F19E}" type="slidenum">
              <a:rPr lang="en-US" smtClean="0"/>
              <a:t>‹#›</a:t>
            </a:fld>
            <a:endParaRPr lang="en-US"/>
          </a:p>
        </p:txBody>
      </p:sp>
    </p:spTree>
    <p:extLst>
      <p:ext uri="{BB962C8B-B14F-4D97-AF65-F5344CB8AC3E}">
        <p14:creationId xmlns:p14="http://schemas.microsoft.com/office/powerpoint/2010/main" val="22260183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EF691C-93A5-1364-00A9-A470C289F365}"/>
              </a:ext>
            </a:extLst>
          </p:cNvPr>
          <p:cNvSpPr>
            <a:spLocks noGrp="1"/>
          </p:cNvSpPr>
          <p:nvPr>
            <p:ph type="title"/>
          </p:nvPr>
        </p:nvSpPr>
        <p:spPr>
          <a:xfrm>
            <a:off x="1066800" y="1357223"/>
            <a:ext cx="8886884" cy="1043078"/>
          </a:xfrm>
        </p:spPr>
        <p:txBody>
          <a:bodyPr anchor="t"/>
          <a:lstStyle/>
          <a:p>
            <a:r>
              <a:rPr lang="en-US"/>
              <a:t>Click to edit Master title style</a:t>
            </a:r>
            <a:endParaRPr lang="en-US" dirty="0"/>
          </a:p>
        </p:txBody>
      </p:sp>
      <p:sp>
        <p:nvSpPr>
          <p:cNvPr id="3" name="Date Placeholder 2">
            <a:extLst>
              <a:ext uri="{FF2B5EF4-FFF2-40B4-BE49-F238E27FC236}">
                <a16:creationId xmlns:a16="http://schemas.microsoft.com/office/drawing/2014/main" id="{76E055BD-4154-B9D1-0B5B-B1E3A06B6B31}"/>
              </a:ext>
            </a:extLst>
          </p:cNvPr>
          <p:cNvSpPr>
            <a:spLocks noGrp="1"/>
          </p:cNvSpPr>
          <p:nvPr>
            <p:ph type="dt" sz="half" idx="10"/>
          </p:nvPr>
        </p:nvSpPr>
        <p:spPr/>
        <p:txBody>
          <a:bodyPr/>
          <a:lstStyle/>
          <a:p>
            <a:fld id="{1E351CED-465B-40B5-ADCE-957C918F227B}" type="datetimeFigureOut">
              <a:rPr lang="en-US" smtClean="0"/>
              <a:t>4/21/2025</a:t>
            </a:fld>
            <a:endParaRPr lang="en-US"/>
          </a:p>
        </p:txBody>
      </p:sp>
      <p:sp>
        <p:nvSpPr>
          <p:cNvPr id="4" name="Footer Placeholder 3">
            <a:extLst>
              <a:ext uri="{FF2B5EF4-FFF2-40B4-BE49-F238E27FC236}">
                <a16:creationId xmlns:a16="http://schemas.microsoft.com/office/drawing/2014/main" id="{0C2A9E4A-03D1-7A8B-233D-014A3248F0B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82CEFC4-D276-DF45-F395-F5BD2EA70114}"/>
              </a:ext>
            </a:extLst>
          </p:cNvPr>
          <p:cNvSpPr>
            <a:spLocks noGrp="1"/>
          </p:cNvSpPr>
          <p:nvPr>
            <p:ph type="sldNum" sz="quarter" idx="12"/>
          </p:nvPr>
        </p:nvSpPr>
        <p:spPr/>
        <p:txBody>
          <a:bodyPr/>
          <a:lstStyle/>
          <a:p>
            <a:fld id="{5A33CB2A-1702-4C1D-9CC4-8D472D39F19E}" type="slidenum">
              <a:rPr lang="en-US" smtClean="0"/>
              <a:t>‹#›</a:t>
            </a:fld>
            <a:endParaRPr lang="en-US"/>
          </a:p>
        </p:txBody>
      </p:sp>
    </p:spTree>
    <p:extLst>
      <p:ext uri="{BB962C8B-B14F-4D97-AF65-F5344CB8AC3E}">
        <p14:creationId xmlns:p14="http://schemas.microsoft.com/office/powerpoint/2010/main" val="2379924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712C0AD-76F4-FCE4-2717-0A9AA4351B6D}"/>
              </a:ext>
            </a:extLst>
          </p:cNvPr>
          <p:cNvSpPr>
            <a:spLocks noGrp="1"/>
          </p:cNvSpPr>
          <p:nvPr>
            <p:ph type="dt" sz="half" idx="10"/>
          </p:nvPr>
        </p:nvSpPr>
        <p:spPr/>
        <p:txBody>
          <a:bodyPr/>
          <a:lstStyle/>
          <a:p>
            <a:fld id="{1E351CED-465B-40B5-ADCE-957C918F227B}" type="datetimeFigureOut">
              <a:rPr lang="en-US" smtClean="0"/>
              <a:t>4/21/2025</a:t>
            </a:fld>
            <a:endParaRPr lang="en-US"/>
          </a:p>
        </p:txBody>
      </p:sp>
      <p:sp>
        <p:nvSpPr>
          <p:cNvPr id="3" name="Footer Placeholder 2">
            <a:extLst>
              <a:ext uri="{FF2B5EF4-FFF2-40B4-BE49-F238E27FC236}">
                <a16:creationId xmlns:a16="http://schemas.microsoft.com/office/drawing/2014/main" id="{BE83BB66-3F41-7F1D-5108-B3F679A88E6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FAA6DA0-07AE-4BE4-B82F-7936D0E3E37D}"/>
              </a:ext>
            </a:extLst>
          </p:cNvPr>
          <p:cNvSpPr>
            <a:spLocks noGrp="1"/>
          </p:cNvSpPr>
          <p:nvPr>
            <p:ph type="sldNum" sz="quarter" idx="12"/>
          </p:nvPr>
        </p:nvSpPr>
        <p:spPr/>
        <p:txBody>
          <a:bodyPr/>
          <a:lstStyle/>
          <a:p>
            <a:fld id="{5A33CB2A-1702-4C1D-9CC4-8D472D39F19E}" type="slidenum">
              <a:rPr lang="en-US" smtClean="0"/>
              <a:t>‹#›</a:t>
            </a:fld>
            <a:endParaRPr lang="en-US"/>
          </a:p>
        </p:txBody>
      </p:sp>
    </p:spTree>
    <p:extLst>
      <p:ext uri="{BB962C8B-B14F-4D97-AF65-F5344CB8AC3E}">
        <p14:creationId xmlns:p14="http://schemas.microsoft.com/office/powerpoint/2010/main" val="15910561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CBFB75-C953-0BD0-4E2E-717767426228}"/>
              </a:ext>
            </a:extLst>
          </p:cNvPr>
          <p:cNvSpPr>
            <a:spLocks noGrp="1"/>
          </p:cNvSpPr>
          <p:nvPr>
            <p:ph type="title"/>
          </p:nvPr>
        </p:nvSpPr>
        <p:spPr>
          <a:xfrm>
            <a:off x="1066800" y="770626"/>
            <a:ext cx="3705225" cy="1286774"/>
          </a:xfrm>
        </p:spPr>
        <p:txBody>
          <a:bodyPr anchor="b">
            <a:normAutofit/>
          </a:bodyPr>
          <a:lstStyle>
            <a:lvl1pPr>
              <a:defRPr sz="28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8E1AA52-60F3-40F2-673B-5848F4253FF0}"/>
              </a:ext>
            </a:extLst>
          </p:cNvPr>
          <p:cNvSpPr>
            <a:spLocks noGrp="1"/>
          </p:cNvSpPr>
          <p:nvPr>
            <p:ph idx="1"/>
          </p:nvPr>
        </p:nvSpPr>
        <p:spPr>
          <a:xfrm>
            <a:off x="5183188" y="1075426"/>
            <a:ext cx="5980112" cy="476837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F40167E8-C561-5A72-AED3-442F66DDEE31}"/>
              </a:ext>
            </a:extLst>
          </p:cNvPr>
          <p:cNvSpPr>
            <a:spLocks noGrp="1"/>
          </p:cNvSpPr>
          <p:nvPr>
            <p:ph type="body" sz="half" idx="2"/>
          </p:nvPr>
        </p:nvSpPr>
        <p:spPr>
          <a:xfrm>
            <a:off x="1066800" y="2057400"/>
            <a:ext cx="370522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FDBFED3-7CB3-1B8B-9504-13A121CAD015}"/>
              </a:ext>
            </a:extLst>
          </p:cNvPr>
          <p:cNvSpPr>
            <a:spLocks noGrp="1"/>
          </p:cNvSpPr>
          <p:nvPr>
            <p:ph type="dt" sz="half" idx="10"/>
          </p:nvPr>
        </p:nvSpPr>
        <p:spPr/>
        <p:txBody>
          <a:bodyPr/>
          <a:lstStyle/>
          <a:p>
            <a:fld id="{1E351CED-465B-40B5-ADCE-957C918F227B}" type="datetimeFigureOut">
              <a:rPr lang="en-US" smtClean="0"/>
              <a:t>4/21/2025</a:t>
            </a:fld>
            <a:endParaRPr lang="en-US"/>
          </a:p>
        </p:txBody>
      </p:sp>
      <p:sp>
        <p:nvSpPr>
          <p:cNvPr id="6" name="Footer Placeholder 5">
            <a:extLst>
              <a:ext uri="{FF2B5EF4-FFF2-40B4-BE49-F238E27FC236}">
                <a16:creationId xmlns:a16="http://schemas.microsoft.com/office/drawing/2014/main" id="{152456C9-19A0-4441-B1AF-B7AFBF642FC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A8898EA-84CC-411C-0012-D314953696B9}"/>
              </a:ext>
            </a:extLst>
          </p:cNvPr>
          <p:cNvSpPr>
            <a:spLocks noGrp="1"/>
          </p:cNvSpPr>
          <p:nvPr>
            <p:ph type="sldNum" sz="quarter" idx="12"/>
          </p:nvPr>
        </p:nvSpPr>
        <p:spPr/>
        <p:txBody>
          <a:bodyPr/>
          <a:lstStyle/>
          <a:p>
            <a:fld id="{5A33CB2A-1702-4C1D-9CC4-8D472D39F19E}" type="slidenum">
              <a:rPr lang="en-US" smtClean="0"/>
              <a:t>‹#›</a:t>
            </a:fld>
            <a:endParaRPr lang="en-US"/>
          </a:p>
        </p:txBody>
      </p:sp>
    </p:spTree>
    <p:extLst>
      <p:ext uri="{BB962C8B-B14F-4D97-AF65-F5344CB8AC3E}">
        <p14:creationId xmlns:p14="http://schemas.microsoft.com/office/powerpoint/2010/main" val="42502252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AC1E10-1458-2553-05B4-313F7E26D210}"/>
              </a:ext>
            </a:extLst>
          </p:cNvPr>
          <p:cNvSpPr>
            <a:spLocks noGrp="1"/>
          </p:cNvSpPr>
          <p:nvPr>
            <p:ph type="title"/>
          </p:nvPr>
        </p:nvSpPr>
        <p:spPr>
          <a:xfrm>
            <a:off x="1066800" y="782128"/>
            <a:ext cx="3705225" cy="1275272"/>
          </a:xfrm>
        </p:spPr>
        <p:txBody>
          <a:bodyPr anchor="b">
            <a:normAutofit/>
          </a:bodyPr>
          <a:lstStyle>
            <a:lvl1pPr>
              <a:defRPr sz="28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43C0F677-F177-6DED-1920-685B9D9FF254}"/>
              </a:ext>
            </a:extLst>
          </p:cNvPr>
          <p:cNvSpPr>
            <a:spLocks noGrp="1"/>
          </p:cNvSpPr>
          <p:nvPr>
            <p:ph type="pic" idx="1"/>
          </p:nvPr>
        </p:nvSpPr>
        <p:spPr>
          <a:xfrm>
            <a:off x="5183188" y="1143000"/>
            <a:ext cx="5980112" cy="4572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BC4D1CB1-2109-480E-8904-4077C94D6E7D}"/>
              </a:ext>
            </a:extLst>
          </p:cNvPr>
          <p:cNvSpPr>
            <a:spLocks noGrp="1"/>
          </p:cNvSpPr>
          <p:nvPr>
            <p:ph type="body" sz="half" idx="2"/>
          </p:nvPr>
        </p:nvSpPr>
        <p:spPr>
          <a:xfrm>
            <a:off x="1066800" y="2057400"/>
            <a:ext cx="3705225" cy="36576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5B0DB38-7CB9-2140-BC21-6D2E7DD0B6B5}"/>
              </a:ext>
            </a:extLst>
          </p:cNvPr>
          <p:cNvSpPr>
            <a:spLocks noGrp="1"/>
          </p:cNvSpPr>
          <p:nvPr>
            <p:ph type="dt" sz="half" idx="10"/>
          </p:nvPr>
        </p:nvSpPr>
        <p:spPr/>
        <p:txBody>
          <a:bodyPr/>
          <a:lstStyle/>
          <a:p>
            <a:fld id="{1E351CED-465B-40B5-ADCE-957C918F227B}" type="datetimeFigureOut">
              <a:rPr lang="en-US" smtClean="0"/>
              <a:t>4/21/2025</a:t>
            </a:fld>
            <a:endParaRPr lang="en-US"/>
          </a:p>
        </p:txBody>
      </p:sp>
      <p:sp>
        <p:nvSpPr>
          <p:cNvPr id="6" name="Footer Placeholder 5">
            <a:extLst>
              <a:ext uri="{FF2B5EF4-FFF2-40B4-BE49-F238E27FC236}">
                <a16:creationId xmlns:a16="http://schemas.microsoft.com/office/drawing/2014/main" id="{C7B448AD-3B1D-4B5E-CAB9-BB5FD2CDEBC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BEEF53D-CF5A-87A2-E973-3B8CCDEBAA2B}"/>
              </a:ext>
            </a:extLst>
          </p:cNvPr>
          <p:cNvSpPr>
            <a:spLocks noGrp="1"/>
          </p:cNvSpPr>
          <p:nvPr>
            <p:ph type="sldNum" sz="quarter" idx="12"/>
          </p:nvPr>
        </p:nvSpPr>
        <p:spPr/>
        <p:txBody>
          <a:bodyPr/>
          <a:lstStyle/>
          <a:p>
            <a:fld id="{5A33CB2A-1702-4C1D-9CC4-8D472D39F19E}" type="slidenum">
              <a:rPr lang="en-US" smtClean="0"/>
              <a:t>‹#›</a:t>
            </a:fld>
            <a:endParaRPr lang="en-US"/>
          </a:p>
        </p:txBody>
      </p:sp>
    </p:spTree>
    <p:extLst>
      <p:ext uri="{BB962C8B-B14F-4D97-AF65-F5344CB8AC3E}">
        <p14:creationId xmlns:p14="http://schemas.microsoft.com/office/powerpoint/2010/main" val="14005134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21F4A25-A386-9574-775C-E5E5F9FC352A}"/>
              </a:ext>
            </a:extLst>
          </p:cNvPr>
          <p:cNvSpPr>
            <a:spLocks noGrp="1"/>
          </p:cNvSpPr>
          <p:nvPr>
            <p:ph type="title"/>
          </p:nvPr>
        </p:nvSpPr>
        <p:spPr>
          <a:xfrm>
            <a:off x="1066800" y="936841"/>
            <a:ext cx="8886884" cy="953669"/>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C4F7885F-2B7B-74DB-9996-E0ACEBC9DB25}"/>
              </a:ext>
            </a:extLst>
          </p:cNvPr>
          <p:cNvSpPr>
            <a:spLocks noGrp="1"/>
          </p:cNvSpPr>
          <p:nvPr>
            <p:ph type="body" idx="1"/>
          </p:nvPr>
        </p:nvSpPr>
        <p:spPr>
          <a:xfrm>
            <a:off x="1069848" y="2139696"/>
            <a:ext cx="8883836" cy="36776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6804F519-BA47-2B81-CC1C-7E1F119EC69E}"/>
              </a:ext>
            </a:extLst>
          </p:cNvPr>
          <p:cNvSpPr>
            <a:spLocks noGrp="1"/>
          </p:cNvSpPr>
          <p:nvPr>
            <p:ph type="dt" sz="half" idx="2"/>
          </p:nvPr>
        </p:nvSpPr>
        <p:spPr>
          <a:xfrm rot="5400000">
            <a:off x="10477379" y="4629744"/>
            <a:ext cx="2653508" cy="365125"/>
          </a:xfrm>
          <a:prstGeom prst="rect">
            <a:avLst/>
          </a:prstGeom>
        </p:spPr>
        <p:txBody>
          <a:bodyPr vert="horz" lIns="91440" tIns="45720" rIns="91440" bIns="45720" rtlCol="0" anchor="ctr"/>
          <a:lstStyle>
            <a:lvl1pPr algn="r">
              <a:defRPr sz="900">
                <a:solidFill>
                  <a:schemeClr val="tx1"/>
                </a:solidFill>
              </a:defRPr>
            </a:lvl1pPr>
          </a:lstStyle>
          <a:p>
            <a:fld id="{1E351CED-465B-40B5-ADCE-957C918F227B}" type="datetimeFigureOut">
              <a:rPr lang="en-US" smtClean="0"/>
              <a:t>4/21/2025</a:t>
            </a:fld>
            <a:endParaRPr lang="en-US"/>
          </a:p>
        </p:txBody>
      </p:sp>
      <p:sp>
        <p:nvSpPr>
          <p:cNvPr id="5" name="Footer Placeholder 4">
            <a:extLst>
              <a:ext uri="{FF2B5EF4-FFF2-40B4-BE49-F238E27FC236}">
                <a16:creationId xmlns:a16="http://schemas.microsoft.com/office/drawing/2014/main" id="{BE952D7B-C352-1630-4C3D-7D5983C04D4A}"/>
              </a:ext>
            </a:extLst>
          </p:cNvPr>
          <p:cNvSpPr>
            <a:spLocks noGrp="1"/>
          </p:cNvSpPr>
          <p:nvPr>
            <p:ph type="ftr" sz="quarter" idx="3"/>
          </p:nvPr>
        </p:nvSpPr>
        <p:spPr>
          <a:xfrm>
            <a:off x="8610602" y="6318446"/>
            <a:ext cx="2743198" cy="365125"/>
          </a:xfrm>
          <a:prstGeom prst="rect">
            <a:avLst/>
          </a:prstGeom>
        </p:spPr>
        <p:txBody>
          <a:bodyPr vert="horz" lIns="91440" tIns="45720" rIns="91440" bIns="45720" rtlCol="0" anchor="ctr"/>
          <a:lstStyle>
            <a:lvl1pPr algn="r">
              <a:defRPr sz="900">
                <a:solidFill>
                  <a:schemeClr val="tx1"/>
                </a:solidFill>
              </a:defRPr>
            </a:lvl1pPr>
          </a:lstStyle>
          <a:p>
            <a:endParaRPr lang="en-US"/>
          </a:p>
        </p:txBody>
      </p:sp>
      <p:sp>
        <p:nvSpPr>
          <p:cNvPr id="6" name="Slide Number Placeholder 5">
            <a:extLst>
              <a:ext uri="{FF2B5EF4-FFF2-40B4-BE49-F238E27FC236}">
                <a16:creationId xmlns:a16="http://schemas.microsoft.com/office/drawing/2014/main" id="{F96E04F0-DF9B-480B-CC46-BAE7A81FB7E6}"/>
              </a:ext>
            </a:extLst>
          </p:cNvPr>
          <p:cNvSpPr>
            <a:spLocks noGrp="1"/>
          </p:cNvSpPr>
          <p:nvPr>
            <p:ph type="sldNum" sz="quarter" idx="4"/>
          </p:nvPr>
        </p:nvSpPr>
        <p:spPr>
          <a:xfrm>
            <a:off x="11353800" y="6318446"/>
            <a:ext cx="615696" cy="365125"/>
          </a:xfrm>
          <a:prstGeom prst="rect">
            <a:avLst/>
          </a:prstGeom>
        </p:spPr>
        <p:txBody>
          <a:bodyPr vert="horz" lIns="91440" tIns="45720" rIns="91440" bIns="45720" rtlCol="0" anchor="ctr"/>
          <a:lstStyle>
            <a:lvl1pPr algn="r">
              <a:defRPr sz="1600" b="1">
                <a:solidFill>
                  <a:schemeClr val="tx1"/>
                </a:solidFill>
              </a:defRPr>
            </a:lvl1pPr>
          </a:lstStyle>
          <a:p>
            <a:fld id="{5A33CB2A-1702-4C1D-9CC4-8D472D39F19E}" type="slidenum">
              <a:rPr lang="en-US" smtClean="0"/>
              <a:t>‹#›</a:t>
            </a:fld>
            <a:endParaRPr lang="en-US"/>
          </a:p>
        </p:txBody>
      </p:sp>
    </p:spTree>
    <p:extLst>
      <p:ext uri="{BB962C8B-B14F-4D97-AF65-F5344CB8AC3E}">
        <p14:creationId xmlns:p14="http://schemas.microsoft.com/office/powerpoint/2010/main" val="3803231069"/>
      </p:ext>
    </p:extLst>
  </p:cSld>
  <p:clrMap bg1="lt1" tx1="dk1" bg2="lt2" tx2="dk2" accent1="accent1" accent2="accent2" accent3="accent3" accent4="accent4" accent5="accent5" accent6="accent6" hlink="hlink" folHlink="folHlink"/>
  <p:sldLayoutIdLst>
    <p:sldLayoutId id="2147483784" r:id="rId1"/>
    <p:sldLayoutId id="2147483785" r:id="rId2"/>
    <p:sldLayoutId id="2147483786" r:id="rId3"/>
    <p:sldLayoutId id="2147483787" r:id="rId4"/>
    <p:sldLayoutId id="2147483788" r:id="rId5"/>
    <p:sldLayoutId id="2147483782" r:id="rId6"/>
    <p:sldLayoutId id="2147483778" r:id="rId7"/>
    <p:sldLayoutId id="2147483779" r:id="rId8"/>
    <p:sldLayoutId id="2147483780" r:id="rId9"/>
    <p:sldLayoutId id="2147483781" r:id="rId10"/>
    <p:sldLayoutId id="2147483783" r:id="rId11"/>
  </p:sldLayoutIdLst>
  <p:txStyles>
    <p:titleStyle>
      <a:lvl1pPr algn="l" defTabSz="914400" rtl="0" eaLnBrk="1" latinLnBrk="0" hangingPunct="1">
        <a:lnSpc>
          <a:spcPct val="90000"/>
        </a:lnSpc>
        <a:spcBef>
          <a:spcPct val="0"/>
        </a:spcBef>
        <a:buNone/>
        <a:defRPr sz="3200" b="1" kern="120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1800" kern="1200">
          <a:solidFill>
            <a:schemeClr val="tx1"/>
          </a:solidFill>
          <a:latin typeface="+mn-lt"/>
          <a:ea typeface="+mn-ea"/>
          <a:cs typeface="+mn-cs"/>
        </a:defRPr>
      </a:lvl1pPr>
      <a:lvl2pPr marL="548640" indent="-228600" algn="l" defTabSz="914400" rtl="0" eaLnBrk="1" latinLnBrk="0" hangingPunct="1">
        <a:lnSpc>
          <a:spcPct val="120000"/>
        </a:lnSpc>
        <a:spcBef>
          <a:spcPts val="500"/>
        </a:spcBef>
        <a:buFont typeface="Neue Haas Grotesk Text Pro" panose="020B0504020202020204" pitchFamily="34" charset="0"/>
        <a:buChar char="–"/>
        <a:defRPr sz="1600" kern="1200">
          <a:solidFill>
            <a:schemeClr val="tx1"/>
          </a:solidFill>
          <a:latin typeface="+mn-lt"/>
          <a:ea typeface="+mn-ea"/>
          <a:cs typeface="+mn-cs"/>
        </a:defRPr>
      </a:lvl2pPr>
      <a:lvl3pPr marL="77724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3pPr>
      <a:lvl4pPr marL="914400" indent="-228600" algn="l" defTabSz="914400" rtl="0" eaLnBrk="1" latinLnBrk="0" hangingPunct="1">
        <a:lnSpc>
          <a:spcPct val="120000"/>
        </a:lnSpc>
        <a:spcBef>
          <a:spcPts val="500"/>
        </a:spcBef>
        <a:buFont typeface="Neue Haas Grotesk Text Pro" panose="020B0504020202020204" pitchFamily="34" charset="0"/>
        <a:buChar char="–"/>
        <a:defRPr sz="1200" kern="1200">
          <a:solidFill>
            <a:schemeClr val="tx1"/>
          </a:solidFill>
          <a:latin typeface="+mn-lt"/>
          <a:ea typeface="+mn-ea"/>
          <a:cs typeface="+mn-cs"/>
        </a:defRPr>
      </a:lvl4pPr>
      <a:lvl5pPr marL="109728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google.com/search?rlz=1C1GCEA_enUS1058US1060&amp;cs=0&amp;sca_esv=95bab2cd303f9fdc&amp;sxsrf=AHTn8zrNDmphzmJ5vOFMrtP8zTLaUY_03w%3A1744554223150&amp;q=Tongva+people&amp;sa=X&amp;ved=2ahUKEwjY2PD1mtWMAxWF38kDHXYgFecQxccNegQIBBAB&amp;mstk=AUtExfBpkyBX6nyI8Z9LcRcur79-1RH-pzAeAP8GS7YDxtVJBqi2Y9Mq4aLoqv85YSMliNMfZZ5TbTPCU61F_xGY16dEckV7AjwdX9hiiHJI1ON0_g_V6Ekez-acCfYAIw8iKllzUpHINamQ-NZ6g5DIkRI7h-QQ9IPvYBatDPO1JrNMBkc&amp;csui=3" TargetMode="External"/><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hyperlink" Target="https://www.google.com/search?rlz=1C1GCEA_enUS1058US1060&amp;cs=0&amp;sca_esv=95bab2cd303f9fdc&amp;sxsrf=AHTn8zrNDmphzmJ5vOFMrtP8zTLaUY_03w%3A1744554223150&amp;q=Tongva+people&amp;sa=X&amp;ved=2ahUKEwjY2PD1mtWMAxWF38kDHXYgFecQxccNegQIBBAB&amp;mstk=AUtExfBpkyBX6nyI8Z9LcRcur79-1RH-pzAeAP8GS7YDxtVJBqi2Y9Mq4aLoqv85YSMliNMfZZ5TbTPCU61F_xGY16dEckV7AjwdX9hiiHJI1ON0_g_V6Ekez-acCfYAIw8iKllzUpHINamQ-NZ6g5DIkRI7h-QQ9IPvYBatDPO1JrNMBkc&amp;csui=3" TargetMode="External"/><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hyperlink" Target="https://www.google.com/search?rlz=1C1GCEA_enUS1058US1060&amp;cs=0&amp;sca_esv=95bab2cd303f9fdc&amp;sxsrf=AHTn8zrNDmphzmJ5vOFMrtP8zTLaUY_03w%3A1744554223150&amp;q=Tongva+people&amp;sa=X&amp;ved=2ahUKEwjY2PD1mtWMAxWF38kDHXYgFecQxccNegQIBBAB&amp;mstk=AUtExfBpkyBX6nyI8Z9LcRcur79-1RH-pzAeAP8GS7YDxtVJBqi2Y9Mq4aLoqv85YSMliNMfZZ5TbTPCU61F_xGY16dEckV7AjwdX9hiiHJI1ON0_g_V6Ekez-acCfYAIw8iKllzUpHINamQ-NZ6g5DIkRI7h-QQ9IPvYBatDPO1JrNMBkc&amp;csui=3" TargetMode="External"/><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 name="Rectangle 38">
            <a:extLst>
              <a:ext uri="{FF2B5EF4-FFF2-40B4-BE49-F238E27FC236}">
                <a16:creationId xmlns:a16="http://schemas.microsoft.com/office/drawing/2014/main" id="{C4F049F8-87E1-403E-2A50-2F4544BF85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Isolated twigs and flowers on a white surface">
            <a:extLst>
              <a:ext uri="{FF2B5EF4-FFF2-40B4-BE49-F238E27FC236}">
                <a16:creationId xmlns:a16="http://schemas.microsoft.com/office/drawing/2014/main" id="{2CF84B30-7B9F-1563-D1BA-9B94A345216C}"/>
              </a:ext>
            </a:extLst>
          </p:cNvPr>
          <p:cNvPicPr>
            <a:picLocks noChangeAspect="1"/>
          </p:cNvPicPr>
          <p:nvPr/>
        </p:nvPicPr>
        <p:blipFill>
          <a:blip r:embed="rId3"/>
          <a:srcRect t="19355"/>
          <a:stretch/>
        </p:blipFill>
        <p:spPr>
          <a:xfrm>
            <a:off x="20" y="10"/>
            <a:ext cx="12191979" cy="6857989"/>
          </a:xfrm>
          <a:prstGeom prst="rect">
            <a:avLst/>
          </a:prstGeom>
        </p:spPr>
      </p:pic>
      <p:sp>
        <p:nvSpPr>
          <p:cNvPr id="40" name="Freeform: Shape 39">
            <a:extLst>
              <a:ext uri="{FF2B5EF4-FFF2-40B4-BE49-F238E27FC236}">
                <a16:creationId xmlns:a16="http://schemas.microsoft.com/office/drawing/2014/main" id="{DD29B6E1-6E86-A1A0-2491-E5B84B3AAD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540000" flipH="1">
            <a:off x="1035555" y="1445436"/>
            <a:ext cx="11191887" cy="5509960"/>
          </a:xfrm>
          <a:custGeom>
            <a:avLst/>
            <a:gdLst>
              <a:gd name="connsiteX0" fmla="*/ 75794 w 11191887"/>
              <a:gd name="connsiteY0" fmla="*/ 5509960 h 5509960"/>
              <a:gd name="connsiteX1" fmla="*/ 11191887 w 11191887"/>
              <a:gd name="connsiteY1" fmla="*/ 5315928 h 5509960"/>
              <a:gd name="connsiteX2" fmla="*/ 5163097 w 11191887"/>
              <a:gd name="connsiteY2" fmla="*/ 753031 h 5509960"/>
              <a:gd name="connsiteX3" fmla="*/ 5078820 w 11191887"/>
              <a:gd name="connsiteY3" fmla="*/ 692507 h 5509960"/>
              <a:gd name="connsiteX4" fmla="*/ 2926071 w 11191887"/>
              <a:gd name="connsiteY4" fmla="*/ 1150 h 5509960"/>
              <a:gd name="connsiteX5" fmla="*/ 2692814 w 11191887"/>
              <a:gd name="connsiteY5" fmla="*/ 2336 h 5509960"/>
              <a:gd name="connsiteX6" fmla="*/ 95718 w 11191887"/>
              <a:gd name="connsiteY6" fmla="*/ 1073885 h 5509960"/>
              <a:gd name="connsiteX7" fmla="*/ 0 w 11191887"/>
              <a:gd name="connsiteY7" fmla="*/ 1167726 h 5509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91887" h="5509960">
                <a:moveTo>
                  <a:pt x="75794" y="5509960"/>
                </a:moveTo>
                <a:lnTo>
                  <a:pt x="11191887" y="5315928"/>
                </a:lnTo>
                <a:lnTo>
                  <a:pt x="5163097" y="753031"/>
                </a:lnTo>
                <a:lnTo>
                  <a:pt x="5078820" y="692507"/>
                </a:lnTo>
                <a:cubicBezTo>
                  <a:pt x="4421358" y="245206"/>
                  <a:pt x="3672983" y="19009"/>
                  <a:pt x="2926071" y="1150"/>
                </a:cubicBezTo>
                <a:cubicBezTo>
                  <a:pt x="2848268" y="-711"/>
                  <a:pt x="2770480" y="-310"/>
                  <a:pt x="2692814" y="2336"/>
                </a:cubicBezTo>
                <a:cubicBezTo>
                  <a:pt x="1746244" y="34591"/>
                  <a:pt x="817542" y="400481"/>
                  <a:pt x="95718" y="1073885"/>
                </a:cubicBezTo>
                <a:lnTo>
                  <a:pt x="0" y="1167726"/>
                </a:lnTo>
                <a:close/>
              </a:path>
            </a:pathLst>
          </a:custGeom>
          <a:gradFill>
            <a:gsLst>
              <a:gs pos="23000">
                <a:schemeClr val="bg2">
                  <a:alpha val="68000"/>
                </a:schemeClr>
              </a:gs>
              <a:gs pos="100000">
                <a:schemeClr val="accent1">
                  <a:lumMod val="60000"/>
                  <a:lumOff val="40000"/>
                  <a:alpha val="7800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CD13E065-C409-937A-CBA6-90651EFDFA40}"/>
              </a:ext>
            </a:extLst>
          </p:cNvPr>
          <p:cNvSpPr>
            <a:spLocks noGrp="1"/>
          </p:cNvSpPr>
          <p:nvPr>
            <p:ph type="ctrTitle"/>
          </p:nvPr>
        </p:nvSpPr>
        <p:spPr>
          <a:xfrm>
            <a:off x="7112000" y="2057857"/>
            <a:ext cx="4683954" cy="2142559"/>
          </a:xfrm>
        </p:spPr>
        <p:txBody>
          <a:bodyPr>
            <a:normAutofit/>
          </a:bodyPr>
          <a:lstStyle/>
          <a:p>
            <a:pPr algn="r">
              <a:lnSpc>
                <a:spcPct val="90000"/>
              </a:lnSpc>
            </a:pPr>
            <a:r>
              <a:rPr lang="en-US" sz="4800" dirty="0"/>
              <a:t>the Outdoors, Indoors</a:t>
            </a:r>
          </a:p>
        </p:txBody>
      </p:sp>
      <p:sp>
        <p:nvSpPr>
          <p:cNvPr id="3" name="Subtitle 2">
            <a:extLst>
              <a:ext uri="{FF2B5EF4-FFF2-40B4-BE49-F238E27FC236}">
                <a16:creationId xmlns:a16="http://schemas.microsoft.com/office/drawing/2014/main" id="{DC2EDD6D-724A-4A74-F81A-B2822CC8DC8B}"/>
              </a:ext>
            </a:extLst>
          </p:cNvPr>
          <p:cNvSpPr>
            <a:spLocks noGrp="1"/>
          </p:cNvSpPr>
          <p:nvPr>
            <p:ph type="subTitle" idx="1"/>
          </p:nvPr>
        </p:nvSpPr>
        <p:spPr>
          <a:xfrm>
            <a:off x="6870700" y="4523551"/>
            <a:ext cx="4878269" cy="1483549"/>
          </a:xfrm>
        </p:spPr>
        <p:txBody>
          <a:bodyPr>
            <a:noAutofit/>
          </a:bodyPr>
          <a:lstStyle/>
          <a:p>
            <a:pPr algn="r">
              <a:lnSpc>
                <a:spcPct val="100000"/>
              </a:lnSpc>
            </a:pPr>
            <a:r>
              <a:rPr lang="en-US" sz="1800" dirty="0"/>
              <a:t>By Alicia Leilani Randall</a:t>
            </a:r>
          </a:p>
          <a:p>
            <a:pPr algn="r">
              <a:lnSpc>
                <a:spcPct val="100000"/>
              </a:lnSpc>
              <a:spcBef>
                <a:spcPts val="0"/>
              </a:spcBef>
            </a:pPr>
            <a:r>
              <a:rPr lang="en-US" sz="1800" dirty="0"/>
              <a:t>Girl Scout Troop #4601 </a:t>
            </a:r>
            <a:endParaRPr lang="en-US" sz="1800" dirty="0">
              <a:latin typeface="Arial Black" panose="020B0A04020102020204" pitchFamily="34" charset="0"/>
            </a:endParaRPr>
          </a:p>
          <a:p>
            <a:pPr algn="r">
              <a:lnSpc>
                <a:spcPct val="100000"/>
              </a:lnSpc>
              <a:spcBef>
                <a:spcPts val="0"/>
              </a:spcBef>
            </a:pPr>
            <a:r>
              <a:rPr lang="en-US" sz="1800" dirty="0"/>
              <a:t>Gold Award Project, April 2025</a:t>
            </a:r>
          </a:p>
          <a:p>
            <a:pPr algn="r">
              <a:lnSpc>
                <a:spcPct val="100000"/>
              </a:lnSpc>
              <a:spcBef>
                <a:spcPts val="0"/>
              </a:spcBef>
            </a:pPr>
            <a:r>
              <a:rPr lang="en-US" sz="1800" dirty="0"/>
              <a:t>Crown Poppy Service Unit </a:t>
            </a:r>
          </a:p>
          <a:p>
            <a:pPr algn="r">
              <a:lnSpc>
                <a:spcPct val="100000"/>
              </a:lnSpc>
              <a:spcBef>
                <a:spcPts val="0"/>
              </a:spcBef>
            </a:pPr>
            <a:r>
              <a:rPr lang="en-US" sz="1800" dirty="0"/>
              <a:t>Pasadena, CA</a:t>
            </a:r>
          </a:p>
        </p:txBody>
      </p:sp>
      <p:pic>
        <p:nvPicPr>
          <p:cNvPr id="6" name="Picture 5" descr="A person using a cardboard box&#10;&#10;AI-generated content may be incorrect.">
            <a:extLst>
              <a:ext uri="{FF2B5EF4-FFF2-40B4-BE49-F238E27FC236}">
                <a16:creationId xmlns:a16="http://schemas.microsoft.com/office/drawing/2014/main" id="{6A655D84-BC5B-1CF4-A73E-722D6EDC513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8379" y="2742607"/>
            <a:ext cx="7310021" cy="4115383"/>
          </a:xfrm>
          <a:prstGeom prst="rect">
            <a:avLst/>
          </a:prstGeom>
        </p:spPr>
      </p:pic>
      <p:sp>
        <p:nvSpPr>
          <p:cNvPr id="7" name="TextBox 6">
            <a:extLst>
              <a:ext uri="{FF2B5EF4-FFF2-40B4-BE49-F238E27FC236}">
                <a16:creationId xmlns:a16="http://schemas.microsoft.com/office/drawing/2014/main" id="{55E9BE86-7C4D-5270-E052-E61BCF36F594}"/>
              </a:ext>
            </a:extLst>
          </p:cNvPr>
          <p:cNvSpPr txBox="1"/>
          <p:nvPr/>
        </p:nvSpPr>
        <p:spPr>
          <a:xfrm>
            <a:off x="5973480" y="1574864"/>
            <a:ext cx="5481920" cy="1554272"/>
          </a:xfrm>
          <a:prstGeom prst="rect">
            <a:avLst/>
          </a:prstGeom>
          <a:noFill/>
        </p:spPr>
        <p:txBody>
          <a:bodyPr wrap="square" rtlCol="0">
            <a:spAutoFit/>
          </a:bodyPr>
          <a:lstStyle/>
          <a:p>
            <a:r>
              <a:rPr lang="en-US" sz="9500" dirty="0">
                <a:latin typeface="Fave Script Bold Pro" pitchFamily="2" charset="0"/>
              </a:rPr>
              <a:t>Enjoying</a:t>
            </a:r>
          </a:p>
        </p:txBody>
      </p:sp>
    </p:spTree>
    <p:extLst>
      <p:ext uri="{BB962C8B-B14F-4D97-AF65-F5344CB8AC3E}">
        <p14:creationId xmlns:p14="http://schemas.microsoft.com/office/powerpoint/2010/main" val="16047000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FEC7F4C-C5CA-8114-055E-0F98CBD41C91}"/>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A6E2ED8-5209-9EC7-D968-E751BDDE3A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3B82C28-8C4D-AC86-E9E9-25737B2AD77E}"/>
              </a:ext>
            </a:extLst>
          </p:cNvPr>
          <p:cNvSpPr>
            <a:spLocks noGrp="1"/>
          </p:cNvSpPr>
          <p:nvPr>
            <p:ph type="title"/>
          </p:nvPr>
        </p:nvSpPr>
        <p:spPr>
          <a:xfrm>
            <a:off x="1066800" y="4107693"/>
            <a:ext cx="4305892" cy="1805111"/>
          </a:xfrm>
        </p:spPr>
        <p:txBody>
          <a:bodyPr anchor="ctr">
            <a:normAutofit/>
          </a:bodyPr>
          <a:lstStyle/>
          <a:p>
            <a:pPr>
              <a:buNone/>
            </a:pPr>
            <a:r>
              <a:rPr lang="en-US" b="1" dirty="0"/>
              <a:t>Why Birds Make Sounds</a:t>
            </a:r>
          </a:p>
        </p:txBody>
      </p:sp>
      <p:sp>
        <p:nvSpPr>
          <p:cNvPr id="10" name="Freeform: Shape 9">
            <a:extLst>
              <a:ext uri="{FF2B5EF4-FFF2-40B4-BE49-F238E27FC236}">
                <a16:creationId xmlns:a16="http://schemas.microsoft.com/office/drawing/2014/main" id="{D29D147D-5DA3-9CCF-9475-A7308AA8AC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540000" flipV="1">
            <a:off x="-23526" y="-55243"/>
            <a:ext cx="6407229" cy="3479258"/>
          </a:xfrm>
          <a:custGeom>
            <a:avLst/>
            <a:gdLst>
              <a:gd name="connsiteX0" fmla="*/ 53408 w 6407229"/>
              <a:gd name="connsiteY0" fmla="*/ 3479258 h 3479258"/>
              <a:gd name="connsiteX1" fmla="*/ 6407229 w 6407229"/>
              <a:gd name="connsiteY1" fmla="*/ 3368352 h 3479258"/>
              <a:gd name="connsiteX2" fmla="*/ 2513111 w 6407229"/>
              <a:gd name="connsiteY2" fmla="*/ 401274 h 3479258"/>
              <a:gd name="connsiteX3" fmla="*/ 2468202 w 6407229"/>
              <a:gd name="connsiteY3" fmla="*/ 369022 h 3479258"/>
              <a:gd name="connsiteX4" fmla="*/ 1321050 w 6407229"/>
              <a:gd name="connsiteY4" fmla="*/ 613 h 3479258"/>
              <a:gd name="connsiteX5" fmla="*/ 1196752 w 6407229"/>
              <a:gd name="connsiteY5" fmla="*/ 1245 h 3479258"/>
              <a:gd name="connsiteX6" fmla="*/ 56027 w 6407229"/>
              <a:gd name="connsiteY6" fmla="*/ 376720 h 3479258"/>
              <a:gd name="connsiteX7" fmla="*/ 0 w 6407229"/>
              <a:gd name="connsiteY7" fmla="*/ 419528 h 3479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07229" h="3479258">
                <a:moveTo>
                  <a:pt x="53408" y="3479258"/>
                </a:moveTo>
                <a:lnTo>
                  <a:pt x="6407229" y="3368352"/>
                </a:lnTo>
                <a:lnTo>
                  <a:pt x="2513111" y="401274"/>
                </a:lnTo>
                <a:lnTo>
                  <a:pt x="2468202" y="369022"/>
                </a:lnTo>
                <a:cubicBezTo>
                  <a:pt x="2117855" y="130665"/>
                  <a:pt x="1719063" y="10130"/>
                  <a:pt x="1321050" y="613"/>
                </a:cubicBezTo>
                <a:cubicBezTo>
                  <a:pt x="1279590" y="-379"/>
                  <a:pt x="1238139" y="-165"/>
                  <a:pt x="1196752" y="1245"/>
                </a:cubicBezTo>
                <a:cubicBezTo>
                  <a:pt x="793227" y="14995"/>
                  <a:pt x="395796" y="142529"/>
                  <a:pt x="56027" y="376720"/>
                </a:cubicBezTo>
                <a:lnTo>
                  <a:pt x="0" y="419528"/>
                </a:lnTo>
                <a:close/>
              </a:path>
            </a:pathLst>
          </a:custGeom>
          <a:gradFill>
            <a:gsLst>
              <a:gs pos="32000">
                <a:schemeClr val="bg2"/>
              </a:gs>
              <a:gs pos="100000">
                <a:schemeClr val="accent1">
                  <a:lumMod val="60000"/>
                  <a:lumOff val="4000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92414776-F4A7-0CD2-AD26-D5003FCBD2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740000" flipV="1">
            <a:off x="7884803" y="5010325"/>
            <a:ext cx="4324338" cy="1889417"/>
          </a:xfrm>
          <a:custGeom>
            <a:avLst/>
            <a:gdLst>
              <a:gd name="connsiteX0" fmla="*/ 26412 w 4324338"/>
              <a:gd name="connsiteY0" fmla="*/ 1889417 h 1889417"/>
              <a:gd name="connsiteX1" fmla="*/ 4324338 w 4324338"/>
              <a:gd name="connsiteY1" fmla="*/ 1814397 h 1889417"/>
              <a:gd name="connsiteX2" fmla="*/ 2459858 w 4324338"/>
              <a:gd name="connsiteY2" fmla="*/ 403264 h 1889417"/>
              <a:gd name="connsiteX3" fmla="*/ 2414726 w 4324338"/>
              <a:gd name="connsiteY3" fmla="*/ 370852 h 1889417"/>
              <a:gd name="connsiteX4" fmla="*/ 1261883 w 4324338"/>
              <a:gd name="connsiteY4" fmla="*/ 615 h 1889417"/>
              <a:gd name="connsiteX5" fmla="*/ 70385 w 4324338"/>
              <a:gd name="connsiteY5" fmla="*/ 326182 h 1889417"/>
              <a:gd name="connsiteX6" fmla="*/ 0 w 4324338"/>
              <a:gd name="connsiteY6" fmla="*/ 376291 h 1889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24338" h="1889417">
                <a:moveTo>
                  <a:pt x="26412" y="1889417"/>
                </a:moveTo>
                <a:lnTo>
                  <a:pt x="4324338" y="1814397"/>
                </a:lnTo>
                <a:lnTo>
                  <a:pt x="2459858" y="403264"/>
                </a:lnTo>
                <a:lnTo>
                  <a:pt x="2414726" y="370852"/>
                </a:lnTo>
                <a:cubicBezTo>
                  <a:pt x="2062641" y="131313"/>
                  <a:pt x="1661870" y="10180"/>
                  <a:pt x="1261883" y="615"/>
                </a:cubicBezTo>
                <a:cubicBezTo>
                  <a:pt x="845229" y="-9347"/>
                  <a:pt x="429425" y="101751"/>
                  <a:pt x="70385" y="326182"/>
                </a:cubicBezTo>
                <a:lnTo>
                  <a:pt x="0" y="376291"/>
                </a:lnTo>
                <a:close/>
              </a:path>
            </a:pathLst>
          </a:custGeom>
          <a:gradFill>
            <a:gsLst>
              <a:gs pos="32000">
                <a:schemeClr val="bg2"/>
              </a:gs>
              <a:gs pos="100000">
                <a:schemeClr val="accent1">
                  <a:lumMod val="60000"/>
                  <a:lumOff val="4000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1DDA017B-7A9A-8CA7-FCDD-C3DAF5007B74}"/>
              </a:ext>
            </a:extLst>
          </p:cNvPr>
          <p:cNvSpPr>
            <a:spLocks noGrp="1"/>
          </p:cNvSpPr>
          <p:nvPr>
            <p:ph idx="1"/>
          </p:nvPr>
        </p:nvSpPr>
        <p:spPr>
          <a:xfrm>
            <a:off x="6096000" y="1143000"/>
            <a:ext cx="4953000" cy="3829733"/>
          </a:xfrm>
        </p:spPr>
        <p:txBody>
          <a:bodyPr>
            <a:normAutofit/>
          </a:bodyPr>
          <a:lstStyle/>
          <a:p>
            <a:pPr marL="342900" indent="-342900">
              <a:buFont typeface="+mj-lt"/>
              <a:buAutoNum type="arabicPeriod"/>
            </a:pPr>
            <a:r>
              <a:rPr lang="en-US" b="0" dirty="0"/>
              <a:t>Territory Defense</a:t>
            </a:r>
          </a:p>
          <a:p>
            <a:pPr marL="342900" indent="-342900">
              <a:buFont typeface="+mj-lt"/>
              <a:buAutoNum type="arabicPeriod"/>
            </a:pPr>
            <a:r>
              <a:rPr lang="en-US" b="0" dirty="0"/>
              <a:t>Mate Attraction</a:t>
            </a:r>
          </a:p>
          <a:p>
            <a:pPr marL="342900" indent="-342900">
              <a:buFont typeface="+mj-lt"/>
              <a:buAutoNum type="arabicPeriod"/>
            </a:pPr>
            <a:r>
              <a:rPr lang="en-US" b="0" dirty="0"/>
              <a:t>Alarm &amp; Warning Calls</a:t>
            </a:r>
          </a:p>
          <a:p>
            <a:pPr marL="342900" indent="-342900">
              <a:buFont typeface="+mj-lt"/>
              <a:buAutoNum type="arabicPeriod"/>
            </a:pPr>
            <a:r>
              <a:rPr lang="en-US" b="0" dirty="0"/>
              <a:t>Contact &amp; Flock Cohesion</a:t>
            </a:r>
          </a:p>
          <a:p>
            <a:pPr marL="342900" indent="-342900">
              <a:buFont typeface="+mj-lt"/>
              <a:buAutoNum type="arabicPeriod"/>
            </a:pPr>
            <a:r>
              <a:rPr lang="en-US" b="0" dirty="0"/>
              <a:t>Begging &amp; Parent‑Offspring Communication</a:t>
            </a:r>
          </a:p>
        </p:txBody>
      </p:sp>
    </p:spTree>
    <p:extLst>
      <p:ext uri="{BB962C8B-B14F-4D97-AF65-F5344CB8AC3E}">
        <p14:creationId xmlns:p14="http://schemas.microsoft.com/office/powerpoint/2010/main" val="32291666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949BC88-62C8-BCFE-B4DD-E6AAFE9E29AB}"/>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E1F6706-B302-8C97-CA01-37ABF13A11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CBF46F8-C7C8-08C3-7E12-8C151F2E1518}"/>
              </a:ext>
            </a:extLst>
          </p:cNvPr>
          <p:cNvSpPr>
            <a:spLocks noGrp="1"/>
          </p:cNvSpPr>
          <p:nvPr>
            <p:ph type="title"/>
          </p:nvPr>
        </p:nvSpPr>
        <p:spPr>
          <a:xfrm>
            <a:off x="1066800" y="4107693"/>
            <a:ext cx="4305892" cy="1805111"/>
          </a:xfrm>
        </p:spPr>
        <p:txBody>
          <a:bodyPr anchor="ctr">
            <a:normAutofit/>
          </a:bodyPr>
          <a:lstStyle/>
          <a:p>
            <a:pPr>
              <a:buNone/>
            </a:pPr>
            <a:r>
              <a:rPr lang="en-US" b="1" dirty="0"/>
              <a:t>Songs vs. Calls: Structure &amp; Stereotypy</a:t>
            </a:r>
          </a:p>
        </p:txBody>
      </p:sp>
      <p:sp>
        <p:nvSpPr>
          <p:cNvPr id="10" name="Freeform: Shape 9">
            <a:extLst>
              <a:ext uri="{FF2B5EF4-FFF2-40B4-BE49-F238E27FC236}">
                <a16:creationId xmlns:a16="http://schemas.microsoft.com/office/drawing/2014/main" id="{3573B889-1229-6816-65E1-0E53B5E9D7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540000" flipV="1">
            <a:off x="-23526" y="-55243"/>
            <a:ext cx="6407229" cy="3479258"/>
          </a:xfrm>
          <a:custGeom>
            <a:avLst/>
            <a:gdLst>
              <a:gd name="connsiteX0" fmla="*/ 53408 w 6407229"/>
              <a:gd name="connsiteY0" fmla="*/ 3479258 h 3479258"/>
              <a:gd name="connsiteX1" fmla="*/ 6407229 w 6407229"/>
              <a:gd name="connsiteY1" fmla="*/ 3368352 h 3479258"/>
              <a:gd name="connsiteX2" fmla="*/ 2513111 w 6407229"/>
              <a:gd name="connsiteY2" fmla="*/ 401274 h 3479258"/>
              <a:gd name="connsiteX3" fmla="*/ 2468202 w 6407229"/>
              <a:gd name="connsiteY3" fmla="*/ 369022 h 3479258"/>
              <a:gd name="connsiteX4" fmla="*/ 1321050 w 6407229"/>
              <a:gd name="connsiteY4" fmla="*/ 613 h 3479258"/>
              <a:gd name="connsiteX5" fmla="*/ 1196752 w 6407229"/>
              <a:gd name="connsiteY5" fmla="*/ 1245 h 3479258"/>
              <a:gd name="connsiteX6" fmla="*/ 56027 w 6407229"/>
              <a:gd name="connsiteY6" fmla="*/ 376720 h 3479258"/>
              <a:gd name="connsiteX7" fmla="*/ 0 w 6407229"/>
              <a:gd name="connsiteY7" fmla="*/ 419528 h 3479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07229" h="3479258">
                <a:moveTo>
                  <a:pt x="53408" y="3479258"/>
                </a:moveTo>
                <a:lnTo>
                  <a:pt x="6407229" y="3368352"/>
                </a:lnTo>
                <a:lnTo>
                  <a:pt x="2513111" y="401274"/>
                </a:lnTo>
                <a:lnTo>
                  <a:pt x="2468202" y="369022"/>
                </a:lnTo>
                <a:cubicBezTo>
                  <a:pt x="2117855" y="130665"/>
                  <a:pt x="1719063" y="10130"/>
                  <a:pt x="1321050" y="613"/>
                </a:cubicBezTo>
                <a:cubicBezTo>
                  <a:pt x="1279590" y="-379"/>
                  <a:pt x="1238139" y="-165"/>
                  <a:pt x="1196752" y="1245"/>
                </a:cubicBezTo>
                <a:cubicBezTo>
                  <a:pt x="793227" y="14995"/>
                  <a:pt x="395796" y="142529"/>
                  <a:pt x="56027" y="376720"/>
                </a:cubicBezTo>
                <a:lnTo>
                  <a:pt x="0" y="419528"/>
                </a:lnTo>
                <a:close/>
              </a:path>
            </a:pathLst>
          </a:custGeom>
          <a:gradFill>
            <a:gsLst>
              <a:gs pos="32000">
                <a:schemeClr val="bg2"/>
              </a:gs>
              <a:gs pos="100000">
                <a:schemeClr val="accent1">
                  <a:lumMod val="60000"/>
                  <a:lumOff val="4000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E986EC56-D01E-5155-6240-B64FFA72A5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740000" flipV="1">
            <a:off x="7884803" y="5010325"/>
            <a:ext cx="4324338" cy="1889417"/>
          </a:xfrm>
          <a:custGeom>
            <a:avLst/>
            <a:gdLst>
              <a:gd name="connsiteX0" fmla="*/ 26412 w 4324338"/>
              <a:gd name="connsiteY0" fmla="*/ 1889417 h 1889417"/>
              <a:gd name="connsiteX1" fmla="*/ 4324338 w 4324338"/>
              <a:gd name="connsiteY1" fmla="*/ 1814397 h 1889417"/>
              <a:gd name="connsiteX2" fmla="*/ 2459858 w 4324338"/>
              <a:gd name="connsiteY2" fmla="*/ 403264 h 1889417"/>
              <a:gd name="connsiteX3" fmla="*/ 2414726 w 4324338"/>
              <a:gd name="connsiteY3" fmla="*/ 370852 h 1889417"/>
              <a:gd name="connsiteX4" fmla="*/ 1261883 w 4324338"/>
              <a:gd name="connsiteY4" fmla="*/ 615 h 1889417"/>
              <a:gd name="connsiteX5" fmla="*/ 70385 w 4324338"/>
              <a:gd name="connsiteY5" fmla="*/ 326182 h 1889417"/>
              <a:gd name="connsiteX6" fmla="*/ 0 w 4324338"/>
              <a:gd name="connsiteY6" fmla="*/ 376291 h 1889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24338" h="1889417">
                <a:moveTo>
                  <a:pt x="26412" y="1889417"/>
                </a:moveTo>
                <a:lnTo>
                  <a:pt x="4324338" y="1814397"/>
                </a:lnTo>
                <a:lnTo>
                  <a:pt x="2459858" y="403264"/>
                </a:lnTo>
                <a:lnTo>
                  <a:pt x="2414726" y="370852"/>
                </a:lnTo>
                <a:cubicBezTo>
                  <a:pt x="2062641" y="131313"/>
                  <a:pt x="1661870" y="10180"/>
                  <a:pt x="1261883" y="615"/>
                </a:cubicBezTo>
                <a:cubicBezTo>
                  <a:pt x="845229" y="-9347"/>
                  <a:pt x="429425" y="101751"/>
                  <a:pt x="70385" y="326182"/>
                </a:cubicBezTo>
                <a:lnTo>
                  <a:pt x="0" y="376291"/>
                </a:lnTo>
                <a:close/>
              </a:path>
            </a:pathLst>
          </a:custGeom>
          <a:gradFill>
            <a:gsLst>
              <a:gs pos="32000">
                <a:schemeClr val="bg2"/>
              </a:gs>
              <a:gs pos="100000">
                <a:schemeClr val="accent1">
                  <a:lumMod val="60000"/>
                  <a:lumOff val="4000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7D7AC8CC-FEAB-CDF6-DF85-F3043AA48EED}"/>
              </a:ext>
            </a:extLst>
          </p:cNvPr>
          <p:cNvSpPr>
            <a:spLocks noGrp="1"/>
          </p:cNvSpPr>
          <p:nvPr>
            <p:ph idx="1"/>
          </p:nvPr>
        </p:nvSpPr>
        <p:spPr>
          <a:xfrm>
            <a:off x="4571147" y="640804"/>
            <a:ext cx="6084153" cy="2838858"/>
          </a:xfrm>
        </p:spPr>
        <p:txBody>
          <a:bodyPr>
            <a:normAutofit/>
          </a:bodyPr>
          <a:lstStyle/>
          <a:p>
            <a:pPr marL="342900" indent="-342900">
              <a:buFont typeface="+mj-lt"/>
              <a:buAutoNum type="arabicPeriod"/>
            </a:pPr>
            <a:r>
              <a:rPr lang="en-US" b="0" dirty="0"/>
              <a:t>Territory Defense</a:t>
            </a:r>
          </a:p>
          <a:p>
            <a:pPr marL="342900" indent="-342900">
              <a:buFont typeface="+mj-lt"/>
              <a:buAutoNum type="arabicPeriod"/>
            </a:pPr>
            <a:r>
              <a:rPr lang="en-US" b="0" dirty="0"/>
              <a:t>Mate Attraction</a:t>
            </a:r>
          </a:p>
          <a:p>
            <a:pPr marL="342900" indent="-342900">
              <a:buFont typeface="+mj-lt"/>
              <a:buAutoNum type="arabicPeriod"/>
            </a:pPr>
            <a:r>
              <a:rPr lang="en-US" b="0" dirty="0"/>
              <a:t>Alarm &amp; Warning Calls</a:t>
            </a:r>
          </a:p>
          <a:p>
            <a:pPr marL="342900" indent="-342900">
              <a:buFont typeface="+mj-lt"/>
              <a:buAutoNum type="arabicPeriod"/>
            </a:pPr>
            <a:r>
              <a:rPr lang="en-US" b="0" dirty="0"/>
              <a:t>Contact &amp; Flock Cohesion</a:t>
            </a:r>
          </a:p>
          <a:p>
            <a:pPr marL="342900" indent="-342900">
              <a:buFont typeface="+mj-lt"/>
              <a:buAutoNum type="arabicPeriod"/>
            </a:pPr>
            <a:r>
              <a:rPr lang="en-US" b="0" dirty="0"/>
              <a:t>Begging &amp; Parent‑Offspring Communication</a:t>
            </a:r>
          </a:p>
        </p:txBody>
      </p:sp>
      <p:graphicFrame>
        <p:nvGraphicFramePr>
          <p:cNvPr id="5" name="Table 4">
            <a:extLst>
              <a:ext uri="{FF2B5EF4-FFF2-40B4-BE49-F238E27FC236}">
                <a16:creationId xmlns:a16="http://schemas.microsoft.com/office/drawing/2014/main" id="{6441C9FB-3305-3B17-D3BF-665283863306}"/>
              </a:ext>
            </a:extLst>
          </p:cNvPr>
          <p:cNvGraphicFramePr>
            <a:graphicFrameLocks noGrp="1"/>
          </p:cNvGraphicFramePr>
          <p:nvPr>
            <p:extLst>
              <p:ext uri="{D42A27DB-BD31-4B8C-83A1-F6EECF244321}">
                <p14:modId xmlns:p14="http://schemas.microsoft.com/office/powerpoint/2010/main" val="1035294358"/>
              </p:ext>
            </p:extLst>
          </p:nvPr>
        </p:nvGraphicFramePr>
        <p:xfrm>
          <a:off x="5041047" y="3111906"/>
          <a:ext cx="6084153" cy="2501029"/>
        </p:xfrm>
        <a:graphic>
          <a:graphicData uri="http://schemas.openxmlformats.org/drawingml/2006/table">
            <a:tbl>
              <a:tblPr firstRow="1" bandRow="1">
                <a:tableStyleId>{5C22544A-7EE6-4342-B048-85BDC9FD1C3A}</a:tableStyleId>
              </a:tblPr>
              <a:tblGrid>
                <a:gridCol w="845543">
                  <a:extLst>
                    <a:ext uri="{9D8B030D-6E8A-4147-A177-3AD203B41FA5}">
                      <a16:colId xmlns:a16="http://schemas.microsoft.com/office/drawing/2014/main" val="1036285077"/>
                    </a:ext>
                  </a:extLst>
                </a:gridCol>
                <a:gridCol w="1155700">
                  <a:extLst>
                    <a:ext uri="{9D8B030D-6E8A-4147-A177-3AD203B41FA5}">
                      <a16:colId xmlns:a16="http://schemas.microsoft.com/office/drawing/2014/main" val="3621323345"/>
                    </a:ext>
                  </a:extLst>
                </a:gridCol>
                <a:gridCol w="990600">
                  <a:extLst>
                    <a:ext uri="{9D8B030D-6E8A-4147-A177-3AD203B41FA5}">
                      <a16:colId xmlns:a16="http://schemas.microsoft.com/office/drawing/2014/main" val="4266495386"/>
                    </a:ext>
                  </a:extLst>
                </a:gridCol>
                <a:gridCol w="857110">
                  <a:extLst>
                    <a:ext uri="{9D8B030D-6E8A-4147-A177-3AD203B41FA5}">
                      <a16:colId xmlns:a16="http://schemas.microsoft.com/office/drawing/2014/main" val="1842630473"/>
                    </a:ext>
                  </a:extLst>
                </a:gridCol>
                <a:gridCol w="723343">
                  <a:extLst>
                    <a:ext uri="{9D8B030D-6E8A-4147-A177-3AD203B41FA5}">
                      <a16:colId xmlns:a16="http://schemas.microsoft.com/office/drawing/2014/main" val="3084408272"/>
                    </a:ext>
                  </a:extLst>
                </a:gridCol>
                <a:gridCol w="1511857">
                  <a:extLst>
                    <a:ext uri="{9D8B030D-6E8A-4147-A177-3AD203B41FA5}">
                      <a16:colId xmlns:a16="http://schemas.microsoft.com/office/drawing/2014/main" val="1894220983"/>
                    </a:ext>
                  </a:extLst>
                </a:gridCol>
              </a:tblGrid>
              <a:tr h="297897">
                <a:tc>
                  <a:txBody>
                    <a:bodyPr/>
                    <a:lstStyle/>
                    <a:p>
                      <a:r>
                        <a:rPr lang="en-US" sz="1100" b="1" dirty="0"/>
                        <a:t>Species</a:t>
                      </a:r>
                    </a:p>
                  </a:txBody>
                  <a:tcPr/>
                </a:tc>
                <a:tc>
                  <a:txBody>
                    <a:bodyPr/>
                    <a:lstStyle/>
                    <a:p>
                      <a:r>
                        <a:rPr lang="en-US" sz="1100" b="1" dirty="0"/>
                        <a:t>Repetition</a:t>
                      </a:r>
                    </a:p>
                  </a:txBody>
                  <a:tcPr/>
                </a:tc>
                <a:tc>
                  <a:txBody>
                    <a:bodyPr/>
                    <a:lstStyle/>
                    <a:p>
                      <a:r>
                        <a:rPr lang="en-US" sz="1100" b="1" dirty="0"/>
                        <a:t>Pattern</a:t>
                      </a:r>
                    </a:p>
                  </a:txBody>
                  <a:tcPr/>
                </a:tc>
                <a:tc>
                  <a:txBody>
                    <a:bodyPr/>
                    <a:lstStyle/>
                    <a:p>
                      <a:r>
                        <a:rPr lang="en-US" sz="1100" b="1" dirty="0"/>
                        <a:t>Variation</a:t>
                      </a:r>
                    </a:p>
                  </a:txBody>
                  <a:tcPr/>
                </a:tc>
                <a:tc>
                  <a:txBody>
                    <a:bodyPr/>
                    <a:lstStyle/>
                    <a:p>
                      <a:r>
                        <a:rPr lang="en-US" sz="1100" b="1" dirty="0"/>
                        <a:t>Notes</a:t>
                      </a:r>
                    </a:p>
                  </a:txBody>
                  <a:tcPr/>
                </a:tc>
                <a:tc>
                  <a:txBody>
                    <a:bodyPr/>
                    <a:lstStyle/>
                    <a:p>
                      <a:r>
                        <a:rPr lang="en-US" sz="1100" b="1" dirty="0"/>
                        <a:t>Song</a:t>
                      </a:r>
                    </a:p>
                  </a:txBody>
                  <a:tcPr/>
                </a:tc>
                <a:extLst>
                  <a:ext uri="{0D108BD9-81ED-4DB2-BD59-A6C34878D82A}">
                    <a16:rowId xmlns:a16="http://schemas.microsoft.com/office/drawing/2014/main" val="1464524616"/>
                  </a:ext>
                </a:extLst>
              </a:tr>
              <a:tr h="557212">
                <a:tc>
                  <a:txBody>
                    <a:bodyPr/>
                    <a:lstStyle/>
                    <a:p>
                      <a:r>
                        <a:rPr lang="en-US" sz="900" dirty="0"/>
                        <a:t>Sparrow</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dirty="0"/>
                        <a:t>3-5 Repeating Trills + Buzzy end</a:t>
                      </a:r>
                    </a:p>
                    <a:p>
                      <a:endParaRPr lang="en-US" sz="900" dirty="0"/>
                    </a:p>
                  </a:txBody>
                  <a:tcPr/>
                </a:tc>
                <a:tc>
                  <a:txBody>
                    <a:bodyPr/>
                    <a:lstStyle/>
                    <a:p>
                      <a:endParaRPr lang="en-US" sz="900" dirty="0"/>
                    </a:p>
                  </a:txBody>
                  <a:tcPr/>
                </a:tc>
                <a:tc>
                  <a:txBody>
                    <a:bodyPr/>
                    <a:lstStyle/>
                    <a:p>
                      <a:endParaRPr lang="en-US" sz="900" dirty="0"/>
                    </a:p>
                  </a:txBody>
                  <a:tcPr/>
                </a:tc>
                <a:tc>
                  <a:txBody>
                    <a:bodyPr/>
                    <a:lstStyle/>
                    <a:p>
                      <a:endParaRPr lang="en-US" sz="900" dirty="0"/>
                    </a:p>
                  </a:txBody>
                  <a:tcPr/>
                </a:tc>
                <a:tc>
                  <a:txBody>
                    <a:bodyPr/>
                    <a:lstStyle/>
                    <a:p>
                      <a:r>
                        <a:rPr lang="en-US" sz="900" b="0" dirty="0"/>
                        <a:t>Each male has ~5–10 song “types” in his repertoire</a:t>
                      </a:r>
                      <a:endParaRPr lang="en-US" sz="900" dirty="0"/>
                    </a:p>
                  </a:txBody>
                  <a:tcPr/>
                </a:tc>
                <a:extLst>
                  <a:ext uri="{0D108BD9-81ED-4DB2-BD59-A6C34878D82A}">
                    <a16:rowId xmlns:a16="http://schemas.microsoft.com/office/drawing/2014/main" val="3916570651"/>
                  </a:ext>
                </a:extLst>
              </a:tr>
              <a:tr h="427114">
                <a:tc>
                  <a:txBody>
                    <a:bodyPr/>
                    <a:lstStyle/>
                    <a:p>
                      <a:r>
                        <a:rPr lang="en-US" sz="900" b="0" dirty="0"/>
                        <a:t>Northern Mockingbird </a:t>
                      </a:r>
                      <a:endParaRPr lang="en-US" sz="9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b="0" dirty="0"/>
                        <a:t>Repeats each phrase 2–4 times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b="0" dirty="0"/>
                        <a:t>Mimics other birds, frogs, even machinery</a:t>
                      </a:r>
                    </a:p>
                  </a:txBody>
                  <a:tcPr/>
                </a:tc>
                <a:tc>
                  <a:txBody>
                    <a:bodyPr/>
                    <a:lstStyle/>
                    <a:p>
                      <a:endParaRPr lang="en-US" sz="900" dirty="0"/>
                    </a:p>
                  </a:txBody>
                  <a:tcPr/>
                </a:tc>
                <a:tc>
                  <a:txBody>
                    <a:bodyPr/>
                    <a:lstStyle/>
                    <a:p>
                      <a:endParaRPr lang="en-US" sz="900"/>
                    </a:p>
                  </a:txBody>
                  <a:tcPr/>
                </a:tc>
                <a:tc>
                  <a:txBody>
                    <a:bodyPr/>
                    <a:lstStyle/>
                    <a:p>
                      <a:r>
                        <a:rPr lang="en-US" sz="900" b="0" dirty="0"/>
                        <a:t>Song stays pretty consistent, but intensity varies with mood</a:t>
                      </a:r>
                      <a:endParaRPr lang="en-US" sz="900" dirty="0"/>
                    </a:p>
                  </a:txBody>
                  <a:tcPr/>
                </a:tc>
                <a:extLst>
                  <a:ext uri="{0D108BD9-81ED-4DB2-BD59-A6C34878D82A}">
                    <a16:rowId xmlns:a16="http://schemas.microsoft.com/office/drawing/2014/main" val="228646397"/>
                  </a:ext>
                </a:extLst>
              </a:tr>
              <a:tr h="42711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b="0" dirty="0"/>
                        <a:t>American Robin</a:t>
                      </a:r>
                    </a:p>
                    <a:p>
                      <a:endParaRPr lang="en-US" sz="900" dirty="0"/>
                    </a:p>
                  </a:txBody>
                  <a:tcPr/>
                </a:tc>
                <a:tc>
                  <a:txBody>
                    <a:bodyPr/>
                    <a:lstStyle/>
                    <a:p>
                      <a:r>
                        <a:rPr lang="en-US" sz="900" b="0" dirty="0"/>
                        <a:t>2–3 clear whistles</a:t>
                      </a:r>
                      <a:endParaRPr lang="en-US" sz="900" dirty="0"/>
                    </a:p>
                  </a:txBody>
                  <a:tcPr/>
                </a:tc>
                <a:tc>
                  <a:txBody>
                    <a:bodyPr/>
                    <a:lstStyle/>
                    <a:p>
                      <a:r>
                        <a:rPr lang="en-US" sz="900" b="0" dirty="0"/>
                        <a:t>pause, repeat</a:t>
                      </a:r>
                      <a:endParaRPr lang="en-US" sz="900" dirty="0"/>
                    </a:p>
                  </a:txBody>
                  <a:tcPr/>
                </a:tc>
                <a:tc>
                  <a:txBody>
                    <a:bodyPr/>
                    <a:lstStyle/>
                    <a:p>
                      <a:endParaRPr lang="en-US" sz="900" dirty="0"/>
                    </a:p>
                  </a:txBody>
                  <a:tcPr/>
                </a:tc>
                <a:tc>
                  <a:txBody>
                    <a:bodyPr/>
                    <a:lstStyle/>
                    <a:p>
                      <a:endParaRPr lang="en-US" sz="900"/>
                    </a:p>
                  </a:txBody>
                  <a:tcPr/>
                </a:tc>
                <a:tc>
                  <a:txBody>
                    <a:bodyPr/>
                    <a:lstStyle/>
                    <a:p>
                      <a:endParaRPr lang="en-US" sz="900" dirty="0"/>
                    </a:p>
                  </a:txBody>
                  <a:tcPr/>
                </a:tc>
                <a:extLst>
                  <a:ext uri="{0D108BD9-81ED-4DB2-BD59-A6C34878D82A}">
                    <a16:rowId xmlns:a16="http://schemas.microsoft.com/office/drawing/2014/main" val="1574092072"/>
                  </a:ext>
                </a:extLst>
              </a:tr>
              <a:tr h="427114">
                <a:tc>
                  <a:txBody>
                    <a:bodyPr/>
                    <a:lstStyle/>
                    <a:p>
                      <a:r>
                        <a:rPr lang="en-US" sz="900" b="0" dirty="0"/>
                        <a:t>Red‑winged Blackbird</a:t>
                      </a:r>
                      <a:endParaRPr lang="en-US" sz="9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b="0" dirty="0"/>
                        <a:t>Conk‑la‑</a:t>
                      </a:r>
                      <a:r>
                        <a:rPr lang="en-US" sz="900" b="0" dirty="0" err="1"/>
                        <a:t>ree</a:t>
                      </a:r>
                      <a:r>
                        <a:rPr lang="en-US" sz="900" b="0" dirty="0"/>
                        <a:t>! repeated up to 10× </a:t>
                      </a:r>
                      <a:endParaRPr lang="en-US" sz="900" dirty="0"/>
                    </a:p>
                  </a:txBody>
                  <a:tcPr/>
                </a:tc>
                <a:tc>
                  <a:txBody>
                    <a:bodyPr/>
                    <a:lstStyle/>
                    <a:p>
                      <a:endParaRPr lang="en-US" sz="900" dirty="0"/>
                    </a:p>
                  </a:txBody>
                  <a:tcPr/>
                </a:tc>
                <a:tc>
                  <a:txBody>
                    <a:bodyPr/>
                    <a:lstStyle/>
                    <a:p>
                      <a:endParaRPr lang="en-US" sz="900" dirty="0"/>
                    </a:p>
                  </a:txBody>
                  <a:tcPr/>
                </a:tc>
                <a:tc>
                  <a:txBody>
                    <a:bodyPr/>
                    <a:lstStyle/>
                    <a:p>
                      <a:endParaRPr lang="en-US" sz="900" dirty="0"/>
                    </a:p>
                  </a:txBody>
                  <a:tcPr/>
                </a:tc>
                <a:tc>
                  <a:txBody>
                    <a:bodyPr/>
                    <a:lstStyle/>
                    <a:p>
                      <a:r>
                        <a:rPr lang="en-US" sz="900" b="0" dirty="0"/>
                        <a:t>Flashes red epaulet while singing to assert dominance</a:t>
                      </a:r>
                      <a:endParaRPr lang="en-US" sz="900" dirty="0"/>
                    </a:p>
                  </a:txBody>
                  <a:tcPr/>
                </a:tc>
                <a:extLst>
                  <a:ext uri="{0D108BD9-81ED-4DB2-BD59-A6C34878D82A}">
                    <a16:rowId xmlns:a16="http://schemas.microsoft.com/office/drawing/2014/main" val="2508900677"/>
                  </a:ext>
                </a:extLst>
              </a:tr>
            </a:tbl>
          </a:graphicData>
        </a:graphic>
      </p:graphicFrame>
    </p:spTree>
    <p:extLst>
      <p:ext uri="{BB962C8B-B14F-4D97-AF65-F5344CB8AC3E}">
        <p14:creationId xmlns:p14="http://schemas.microsoft.com/office/powerpoint/2010/main" val="34147650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48D7368D-31D9-8101-473D-CD39E706FD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6401" y="3378954"/>
            <a:ext cx="6394567" cy="3479046"/>
          </a:xfrm>
          <a:custGeom>
            <a:avLst/>
            <a:gdLst/>
            <a:ahLst/>
            <a:cxnLst/>
            <a:rect l="l" t="t" r="r" b="b"/>
            <a:pathLst>
              <a:path w="6394567" h="3479046">
                <a:moveTo>
                  <a:pt x="5171297" y="284"/>
                </a:moveTo>
                <a:cubicBezTo>
                  <a:pt x="5607674" y="7531"/>
                  <a:pt x="6039042" y="153650"/>
                  <a:pt x="6394290" y="430072"/>
                </a:cubicBezTo>
                <a:lnTo>
                  <a:pt x="6394567" y="430316"/>
                </a:lnTo>
                <a:lnTo>
                  <a:pt x="6394567" y="3479046"/>
                </a:lnTo>
                <a:lnTo>
                  <a:pt x="0" y="3479046"/>
                </a:lnTo>
                <a:lnTo>
                  <a:pt x="3916974" y="405504"/>
                </a:lnTo>
                <a:lnTo>
                  <a:pt x="3959456" y="373857"/>
                </a:lnTo>
                <a:cubicBezTo>
                  <a:pt x="4291086" y="139664"/>
                  <a:pt x="4671097" y="17528"/>
                  <a:pt x="5052215" y="1756"/>
                </a:cubicBezTo>
                <a:cubicBezTo>
                  <a:pt x="5091916" y="114"/>
                  <a:pt x="5131627" y="-375"/>
                  <a:pt x="5171297" y="284"/>
                </a:cubicBezTo>
                <a:close/>
              </a:path>
            </a:pathLst>
          </a:custGeom>
          <a:gradFill>
            <a:gsLst>
              <a:gs pos="39000">
                <a:schemeClr val="bg2"/>
              </a:gs>
              <a:gs pos="100000">
                <a:schemeClr val="accent1">
                  <a:lumMod val="60000"/>
                  <a:lumOff val="40000"/>
                </a:scheme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11" name="Rectangle 10">
            <a:extLst>
              <a:ext uri="{FF2B5EF4-FFF2-40B4-BE49-F238E27FC236}">
                <a16:creationId xmlns:a16="http://schemas.microsoft.com/office/drawing/2014/main" id="{CAA37442-EAE9-6CFC-AC74-44222B37FA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Top view of a green plant">
            <a:extLst>
              <a:ext uri="{FF2B5EF4-FFF2-40B4-BE49-F238E27FC236}">
                <a16:creationId xmlns:a16="http://schemas.microsoft.com/office/drawing/2014/main" id="{252159E0-2DB9-422C-612B-C1DFD86BA5F0}"/>
              </a:ext>
            </a:extLst>
          </p:cNvPr>
          <p:cNvPicPr>
            <a:picLocks noChangeAspect="1"/>
          </p:cNvPicPr>
          <p:nvPr/>
        </p:nvPicPr>
        <p:blipFill>
          <a:blip r:embed="rId3"/>
          <a:srcRect t="15730"/>
          <a:stretch/>
        </p:blipFill>
        <p:spPr>
          <a:xfrm>
            <a:off x="20" y="10"/>
            <a:ext cx="12191979" cy="6857990"/>
          </a:xfrm>
          <a:prstGeom prst="rect">
            <a:avLst/>
          </a:prstGeom>
        </p:spPr>
      </p:pic>
      <p:sp>
        <p:nvSpPr>
          <p:cNvPr id="13" name="Rectangle 12">
            <a:extLst>
              <a:ext uri="{FF2B5EF4-FFF2-40B4-BE49-F238E27FC236}">
                <a16:creationId xmlns:a16="http://schemas.microsoft.com/office/drawing/2014/main" id="{54117A24-9D5E-A791-A2F4-8C81AC603C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960265" y="-960268"/>
            <a:ext cx="6857998" cy="8778533"/>
          </a:xfrm>
          <a:prstGeom prst="rect">
            <a:avLst/>
          </a:prstGeom>
          <a:gradFill>
            <a:gsLst>
              <a:gs pos="0">
                <a:srgbClr val="000000">
                  <a:alpha val="0"/>
                </a:srgbClr>
              </a:gs>
              <a:gs pos="56000">
                <a:srgbClr val="000000">
                  <a:alpha val="58000"/>
                </a:srgbClr>
              </a:gs>
              <a:gs pos="100000">
                <a:srgbClr val="000000">
                  <a:alpha val="51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4988DF8-A082-4B9D-9C59-71A621444465}"/>
              </a:ext>
            </a:extLst>
          </p:cNvPr>
          <p:cNvSpPr>
            <a:spLocks noGrp="1"/>
          </p:cNvSpPr>
          <p:nvPr>
            <p:ph type="title"/>
          </p:nvPr>
        </p:nvSpPr>
        <p:spPr>
          <a:xfrm>
            <a:off x="1066802" y="1122363"/>
            <a:ext cx="5029198" cy="2305246"/>
          </a:xfrm>
        </p:spPr>
        <p:txBody>
          <a:bodyPr vert="horz" lIns="91440" tIns="45720" rIns="91440" bIns="45720" rtlCol="0" anchor="b">
            <a:normAutofit/>
          </a:bodyPr>
          <a:lstStyle/>
          <a:p>
            <a:pPr>
              <a:lnSpc>
                <a:spcPct val="100000"/>
              </a:lnSpc>
            </a:pPr>
            <a:r>
              <a:rPr lang="en-US" sz="3600">
                <a:solidFill>
                  <a:srgbClr val="FFFFFF"/>
                </a:solidFill>
              </a:rPr>
              <a:t>Native Plants</a:t>
            </a:r>
          </a:p>
        </p:txBody>
      </p:sp>
    </p:spTree>
    <p:extLst>
      <p:ext uri="{BB962C8B-B14F-4D97-AF65-F5344CB8AC3E}">
        <p14:creationId xmlns:p14="http://schemas.microsoft.com/office/powerpoint/2010/main" val="1295293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48D7368D-31D9-8101-473D-CD39E706FD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6401" y="3378954"/>
            <a:ext cx="6394567" cy="3479046"/>
          </a:xfrm>
          <a:custGeom>
            <a:avLst/>
            <a:gdLst/>
            <a:ahLst/>
            <a:cxnLst/>
            <a:rect l="l" t="t" r="r" b="b"/>
            <a:pathLst>
              <a:path w="6394567" h="3479046">
                <a:moveTo>
                  <a:pt x="5171297" y="284"/>
                </a:moveTo>
                <a:cubicBezTo>
                  <a:pt x="5607674" y="7531"/>
                  <a:pt x="6039042" y="153650"/>
                  <a:pt x="6394290" y="430072"/>
                </a:cubicBezTo>
                <a:lnTo>
                  <a:pt x="6394567" y="430316"/>
                </a:lnTo>
                <a:lnTo>
                  <a:pt x="6394567" y="3479046"/>
                </a:lnTo>
                <a:lnTo>
                  <a:pt x="0" y="3479046"/>
                </a:lnTo>
                <a:lnTo>
                  <a:pt x="3916974" y="405504"/>
                </a:lnTo>
                <a:lnTo>
                  <a:pt x="3959456" y="373857"/>
                </a:lnTo>
                <a:cubicBezTo>
                  <a:pt x="4291086" y="139664"/>
                  <a:pt x="4671097" y="17528"/>
                  <a:pt x="5052215" y="1756"/>
                </a:cubicBezTo>
                <a:cubicBezTo>
                  <a:pt x="5091916" y="114"/>
                  <a:pt x="5131627" y="-375"/>
                  <a:pt x="5171297" y="284"/>
                </a:cubicBezTo>
                <a:close/>
              </a:path>
            </a:pathLst>
          </a:custGeom>
          <a:gradFill>
            <a:gsLst>
              <a:gs pos="39000">
                <a:schemeClr val="bg2"/>
              </a:gs>
              <a:gs pos="100000">
                <a:schemeClr val="accent1">
                  <a:lumMod val="60000"/>
                  <a:lumOff val="40000"/>
                </a:scheme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Rectangle 16">
            <a:extLst>
              <a:ext uri="{FF2B5EF4-FFF2-40B4-BE49-F238E27FC236}">
                <a16:creationId xmlns:a16="http://schemas.microsoft.com/office/drawing/2014/main" id="{789EBE4E-5983-B393-1D5E-731351065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descr="Trees covering a road">
            <a:extLst>
              <a:ext uri="{FF2B5EF4-FFF2-40B4-BE49-F238E27FC236}">
                <a16:creationId xmlns:a16="http://schemas.microsoft.com/office/drawing/2014/main" id="{01EC6C7A-01A8-8C4A-3CB4-CC6C6D413547}"/>
              </a:ext>
            </a:extLst>
          </p:cNvPr>
          <p:cNvPicPr>
            <a:picLocks noChangeAspect="1"/>
          </p:cNvPicPr>
          <p:nvPr/>
        </p:nvPicPr>
        <p:blipFill>
          <a:blip r:embed="rId3"/>
          <a:srcRect t="12629" b="3101"/>
          <a:stretch/>
        </p:blipFill>
        <p:spPr>
          <a:xfrm>
            <a:off x="20" y="10"/>
            <a:ext cx="12191979" cy="6857989"/>
          </a:xfrm>
          <a:prstGeom prst="rect">
            <a:avLst/>
          </a:prstGeom>
        </p:spPr>
      </p:pic>
      <p:sp>
        <p:nvSpPr>
          <p:cNvPr id="19" name="Freeform: Shape 18">
            <a:extLst>
              <a:ext uri="{FF2B5EF4-FFF2-40B4-BE49-F238E27FC236}">
                <a16:creationId xmlns:a16="http://schemas.microsoft.com/office/drawing/2014/main" id="{2CEF5482-568A-9463-C672-BC6D644DF9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540000" flipV="1">
            <a:off x="-39511" y="-72076"/>
            <a:ext cx="8582352" cy="4875036"/>
          </a:xfrm>
          <a:custGeom>
            <a:avLst/>
            <a:gdLst>
              <a:gd name="connsiteX0" fmla="*/ 1259133 w 8582352"/>
              <a:gd name="connsiteY0" fmla="*/ 1707 h 4875036"/>
              <a:gd name="connsiteX1" fmla="*/ 29139 w 8582352"/>
              <a:gd name="connsiteY1" fmla="*/ 317762 h 4875036"/>
              <a:gd name="connsiteX2" fmla="*/ 0 w 8582352"/>
              <a:gd name="connsiteY2" fmla="*/ 333585 h 4875036"/>
              <a:gd name="connsiteX3" fmla="*/ 79271 w 8582352"/>
              <a:gd name="connsiteY3" fmla="*/ 4875036 h 4875036"/>
              <a:gd name="connsiteX4" fmla="*/ 8582352 w 8582352"/>
              <a:gd name="connsiteY4" fmla="*/ 4726614 h 4875036"/>
              <a:gd name="connsiteX5" fmla="*/ 3064323 w 8582352"/>
              <a:gd name="connsiteY5" fmla="*/ 550287 h 4875036"/>
              <a:gd name="connsiteX6" fmla="*/ 3002736 w 8582352"/>
              <a:gd name="connsiteY6" fmla="*/ 506058 h 4875036"/>
              <a:gd name="connsiteX7" fmla="*/ 1429589 w 8582352"/>
              <a:gd name="connsiteY7" fmla="*/ 840 h 4875036"/>
              <a:gd name="connsiteX8" fmla="*/ 1259133 w 8582352"/>
              <a:gd name="connsiteY8" fmla="*/ 1707 h 4875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82352" h="4875036">
                <a:moveTo>
                  <a:pt x="1259133" y="1707"/>
                </a:moveTo>
                <a:cubicBezTo>
                  <a:pt x="833461" y="16212"/>
                  <a:pt x="412733" y="123046"/>
                  <a:pt x="29139" y="317762"/>
                </a:cubicBezTo>
                <a:lnTo>
                  <a:pt x="0" y="333585"/>
                </a:lnTo>
                <a:lnTo>
                  <a:pt x="79271" y="4875036"/>
                </a:lnTo>
                <a:lnTo>
                  <a:pt x="8582352" y="4726614"/>
                </a:lnTo>
                <a:lnTo>
                  <a:pt x="3064323" y="550287"/>
                </a:lnTo>
                <a:lnTo>
                  <a:pt x="3002736" y="506058"/>
                </a:lnTo>
                <a:cubicBezTo>
                  <a:pt x="2522288" y="179187"/>
                  <a:pt x="1975404" y="13891"/>
                  <a:pt x="1429589" y="840"/>
                </a:cubicBezTo>
                <a:cubicBezTo>
                  <a:pt x="1372734" y="-519"/>
                  <a:pt x="1315889" y="-227"/>
                  <a:pt x="1259133" y="1707"/>
                </a:cubicBezTo>
                <a:close/>
              </a:path>
            </a:pathLst>
          </a:custGeom>
          <a:gradFill>
            <a:gsLst>
              <a:gs pos="22000">
                <a:schemeClr val="bg2">
                  <a:alpha val="80000"/>
                </a:schemeClr>
              </a:gs>
              <a:gs pos="100000">
                <a:schemeClr val="accent1">
                  <a:lumMod val="60000"/>
                  <a:lumOff val="40000"/>
                  <a:alpha val="8600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A893972E-4031-8609-8F77-A0639D7E0CEB}"/>
              </a:ext>
            </a:extLst>
          </p:cNvPr>
          <p:cNvSpPr>
            <a:spLocks noGrp="1"/>
          </p:cNvSpPr>
          <p:nvPr>
            <p:ph type="title"/>
          </p:nvPr>
        </p:nvSpPr>
        <p:spPr>
          <a:xfrm>
            <a:off x="950791" y="739101"/>
            <a:ext cx="4213437" cy="1772279"/>
          </a:xfrm>
        </p:spPr>
        <p:txBody>
          <a:bodyPr vert="horz" lIns="91440" tIns="45720" rIns="91440" bIns="45720" rtlCol="0" anchor="b">
            <a:normAutofit/>
          </a:bodyPr>
          <a:lstStyle/>
          <a:p>
            <a:pPr>
              <a:lnSpc>
                <a:spcPct val="100000"/>
              </a:lnSpc>
            </a:pPr>
            <a:r>
              <a:rPr lang="en-US" sz="3600" dirty="0"/>
              <a:t>Common Trees in Arroyo Seco</a:t>
            </a:r>
          </a:p>
        </p:txBody>
      </p:sp>
      <p:sp>
        <p:nvSpPr>
          <p:cNvPr id="15" name="Freeform: Shape 14">
            <a:extLst>
              <a:ext uri="{FF2B5EF4-FFF2-40B4-BE49-F238E27FC236}">
                <a16:creationId xmlns:a16="http://schemas.microsoft.com/office/drawing/2014/main" id="{D38784C3-11AE-0BE2-6339-1A2BDAC7F0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740000" flipV="1">
            <a:off x="7888979" y="5020683"/>
            <a:ext cx="4324338" cy="1889417"/>
          </a:xfrm>
          <a:custGeom>
            <a:avLst/>
            <a:gdLst>
              <a:gd name="connsiteX0" fmla="*/ 26412 w 4324338"/>
              <a:gd name="connsiteY0" fmla="*/ 1889417 h 1889417"/>
              <a:gd name="connsiteX1" fmla="*/ 4324338 w 4324338"/>
              <a:gd name="connsiteY1" fmla="*/ 1814397 h 1889417"/>
              <a:gd name="connsiteX2" fmla="*/ 2459858 w 4324338"/>
              <a:gd name="connsiteY2" fmla="*/ 403264 h 1889417"/>
              <a:gd name="connsiteX3" fmla="*/ 2414726 w 4324338"/>
              <a:gd name="connsiteY3" fmla="*/ 370852 h 1889417"/>
              <a:gd name="connsiteX4" fmla="*/ 1261883 w 4324338"/>
              <a:gd name="connsiteY4" fmla="*/ 615 h 1889417"/>
              <a:gd name="connsiteX5" fmla="*/ 70385 w 4324338"/>
              <a:gd name="connsiteY5" fmla="*/ 326182 h 1889417"/>
              <a:gd name="connsiteX6" fmla="*/ 0 w 4324338"/>
              <a:gd name="connsiteY6" fmla="*/ 376291 h 1889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24338" h="1889417">
                <a:moveTo>
                  <a:pt x="26412" y="1889417"/>
                </a:moveTo>
                <a:lnTo>
                  <a:pt x="4324338" y="1814397"/>
                </a:lnTo>
                <a:lnTo>
                  <a:pt x="2459858" y="403264"/>
                </a:lnTo>
                <a:lnTo>
                  <a:pt x="2414726" y="370852"/>
                </a:lnTo>
                <a:cubicBezTo>
                  <a:pt x="2062641" y="131313"/>
                  <a:pt x="1661870" y="10180"/>
                  <a:pt x="1261883" y="615"/>
                </a:cubicBezTo>
                <a:cubicBezTo>
                  <a:pt x="845229" y="-9347"/>
                  <a:pt x="429425" y="101751"/>
                  <a:pt x="70385" y="326182"/>
                </a:cubicBezTo>
                <a:lnTo>
                  <a:pt x="0" y="376291"/>
                </a:lnTo>
                <a:close/>
              </a:path>
            </a:pathLst>
          </a:custGeom>
          <a:gradFill>
            <a:gsLst>
              <a:gs pos="27000">
                <a:schemeClr val="bg2">
                  <a:alpha val="70000"/>
                </a:schemeClr>
              </a:gs>
              <a:gs pos="100000">
                <a:schemeClr val="accent1">
                  <a:lumMod val="60000"/>
                  <a:lumOff val="40000"/>
                  <a:alpha val="7700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9944163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5796D6-81B1-A1CC-D610-D85B31CD3E4B}"/>
              </a:ext>
            </a:extLst>
          </p:cNvPr>
          <p:cNvSpPr>
            <a:spLocks noGrp="1"/>
          </p:cNvSpPr>
          <p:nvPr>
            <p:ph type="title"/>
          </p:nvPr>
        </p:nvSpPr>
        <p:spPr/>
        <p:txBody>
          <a:bodyPr/>
          <a:lstStyle/>
          <a:p>
            <a:r>
              <a:rPr lang="en-US" dirty="0"/>
              <a:t>Coastal Live Oak (Quercus </a:t>
            </a:r>
            <a:r>
              <a:rPr lang="en-US" dirty="0" err="1"/>
              <a:t>Agrifolia</a:t>
            </a:r>
            <a:r>
              <a:rPr lang="en-US" dirty="0"/>
              <a:t>)</a:t>
            </a:r>
          </a:p>
        </p:txBody>
      </p:sp>
      <p:sp>
        <p:nvSpPr>
          <p:cNvPr id="3" name="Picture Placeholder 2">
            <a:extLst>
              <a:ext uri="{FF2B5EF4-FFF2-40B4-BE49-F238E27FC236}">
                <a16:creationId xmlns:a16="http://schemas.microsoft.com/office/drawing/2014/main" id="{35F2B5FE-6773-307E-C094-4ACACA15C3BA}"/>
              </a:ext>
            </a:extLst>
          </p:cNvPr>
          <p:cNvSpPr>
            <a:spLocks noGrp="1"/>
          </p:cNvSpPr>
          <p:nvPr>
            <p:ph type="pic" idx="1"/>
          </p:nvPr>
        </p:nvSpPr>
        <p:spPr/>
        <p:txBody>
          <a:bodyPr/>
          <a:lstStyle/>
          <a:p>
            <a:endParaRPr lang="en-US" dirty="0"/>
          </a:p>
        </p:txBody>
      </p:sp>
      <p:sp>
        <p:nvSpPr>
          <p:cNvPr id="4" name="Text Placeholder 3">
            <a:extLst>
              <a:ext uri="{FF2B5EF4-FFF2-40B4-BE49-F238E27FC236}">
                <a16:creationId xmlns:a16="http://schemas.microsoft.com/office/drawing/2014/main" id="{E7CDD030-9243-47F0-6B9E-126F347C22B7}"/>
              </a:ext>
            </a:extLst>
          </p:cNvPr>
          <p:cNvSpPr>
            <a:spLocks noGrp="1"/>
          </p:cNvSpPr>
          <p:nvPr>
            <p:ph type="body" sz="half" idx="2"/>
          </p:nvPr>
        </p:nvSpPr>
        <p:spPr/>
        <p:txBody>
          <a:bodyPr/>
          <a:lstStyle/>
          <a:p>
            <a:r>
              <a:rPr lang="en-US" b="0" i="0" dirty="0">
                <a:solidFill>
                  <a:srgbClr val="001D35"/>
                </a:solidFill>
                <a:effectLst/>
                <a:latin typeface="Google Sans"/>
              </a:rPr>
              <a:t>supporting diverse species </a:t>
            </a:r>
          </a:p>
          <a:p>
            <a:r>
              <a:rPr lang="en-US" b="0" i="0" dirty="0">
                <a:solidFill>
                  <a:srgbClr val="001D35"/>
                </a:solidFill>
                <a:effectLst/>
                <a:latin typeface="Google Sans"/>
              </a:rPr>
              <a:t>historically providing food and shelter for the </a:t>
            </a:r>
            <a:r>
              <a:rPr lang="en-US" b="0" i="0" dirty="0">
                <a:solidFill>
                  <a:srgbClr val="001D35"/>
                </a:solidFill>
                <a:effectLst/>
                <a:latin typeface="Google Sans"/>
                <a:hlinkClick r:id="rId3"/>
              </a:rPr>
              <a:t>Tongva people</a:t>
            </a:r>
            <a:endParaRPr lang="en-US" dirty="0"/>
          </a:p>
        </p:txBody>
      </p:sp>
    </p:spTree>
    <p:extLst>
      <p:ext uri="{BB962C8B-B14F-4D97-AF65-F5344CB8AC3E}">
        <p14:creationId xmlns:p14="http://schemas.microsoft.com/office/powerpoint/2010/main" val="42437977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0C21DB-3E4E-4E0C-B72E-AFEA4669CBA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CBE2023-4097-491E-03EE-E95A5980C46B}"/>
              </a:ext>
            </a:extLst>
          </p:cNvPr>
          <p:cNvSpPr>
            <a:spLocks noGrp="1"/>
          </p:cNvSpPr>
          <p:nvPr>
            <p:ph type="title"/>
          </p:nvPr>
        </p:nvSpPr>
        <p:spPr/>
        <p:txBody>
          <a:bodyPr/>
          <a:lstStyle/>
          <a:p>
            <a:r>
              <a:rPr lang="en-US" dirty="0"/>
              <a:t>California Sycamore</a:t>
            </a:r>
          </a:p>
        </p:txBody>
      </p:sp>
      <p:sp>
        <p:nvSpPr>
          <p:cNvPr id="3" name="Picture Placeholder 2">
            <a:extLst>
              <a:ext uri="{FF2B5EF4-FFF2-40B4-BE49-F238E27FC236}">
                <a16:creationId xmlns:a16="http://schemas.microsoft.com/office/drawing/2014/main" id="{C9417B02-E6D4-A27C-E76F-E45304388C46}"/>
              </a:ext>
            </a:extLst>
          </p:cNvPr>
          <p:cNvSpPr>
            <a:spLocks noGrp="1"/>
          </p:cNvSpPr>
          <p:nvPr>
            <p:ph type="pic" idx="1"/>
          </p:nvPr>
        </p:nvSpPr>
        <p:spPr/>
        <p:txBody>
          <a:bodyPr/>
          <a:lstStyle/>
          <a:p>
            <a:endParaRPr lang="en-US" dirty="0"/>
          </a:p>
        </p:txBody>
      </p:sp>
      <p:sp>
        <p:nvSpPr>
          <p:cNvPr id="4" name="Text Placeholder 3">
            <a:extLst>
              <a:ext uri="{FF2B5EF4-FFF2-40B4-BE49-F238E27FC236}">
                <a16:creationId xmlns:a16="http://schemas.microsoft.com/office/drawing/2014/main" id="{1D977858-94FF-0DB6-367E-BB38F4532728}"/>
              </a:ext>
            </a:extLst>
          </p:cNvPr>
          <p:cNvSpPr>
            <a:spLocks noGrp="1"/>
          </p:cNvSpPr>
          <p:nvPr>
            <p:ph type="body" sz="half" idx="2"/>
          </p:nvPr>
        </p:nvSpPr>
        <p:spPr/>
        <p:txBody>
          <a:bodyPr/>
          <a:lstStyle/>
          <a:p>
            <a:r>
              <a:rPr lang="en-US" b="0" i="0" dirty="0">
                <a:solidFill>
                  <a:srgbClr val="001D35"/>
                </a:solidFill>
                <a:effectLst/>
                <a:latin typeface="Google Sans"/>
              </a:rPr>
              <a:t>supporting diverse species </a:t>
            </a:r>
          </a:p>
          <a:p>
            <a:r>
              <a:rPr lang="en-US" b="0" i="0" dirty="0">
                <a:solidFill>
                  <a:srgbClr val="001D35"/>
                </a:solidFill>
                <a:effectLst/>
                <a:latin typeface="Google Sans"/>
              </a:rPr>
              <a:t>historically providing food and shelter for the </a:t>
            </a:r>
            <a:r>
              <a:rPr lang="en-US" b="0" i="0" dirty="0">
                <a:solidFill>
                  <a:srgbClr val="001D35"/>
                </a:solidFill>
                <a:effectLst/>
                <a:latin typeface="Google Sans"/>
                <a:hlinkClick r:id="rId3"/>
              </a:rPr>
              <a:t>Tongva people</a:t>
            </a:r>
            <a:endParaRPr lang="en-US" dirty="0"/>
          </a:p>
        </p:txBody>
      </p:sp>
    </p:spTree>
    <p:extLst>
      <p:ext uri="{BB962C8B-B14F-4D97-AF65-F5344CB8AC3E}">
        <p14:creationId xmlns:p14="http://schemas.microsoft.com/office/powerpoint/2010/main" val="26389555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F74A12-BE02-F1E6-B9A8-00C142AC1C7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18E15B0-FCBF-5E58-4517-8C6D4182790A}"/>
              </a:ext>
            </a:extLst>
          </p:cNvPr>
          <p:cNvSpPr>
            <a:spLocks noGrp="1"/>
          </p:cNvSpPr>
          <p:nvPr>
            <p:ph type="title"/>
          </p:nvPr>
        </p:nvSpPr>
        <p:spPr/>
        <p:txBody>
          <a:bodyPr/>
          <a:lstStyle/>
          <a:p>
            <a:r>
              <a:rPr lang="en-US" dirty="0"/>
              <a:t>California Sycamore</a:t>
            </a:r>
          </a:p>
        </p:txBody>
      </p:sp>
      <p:sp>
        <p:nvSpPr>
          <p:cNvPr id="3" name="Picture Placeholder 2">
            <a:extLst>
              <a:ext uri="{FF2B5EF4-FFF2-40B4-BE49-F238E27FC236}">
                <a16:creationId xmlns:a16="http://schemas.microsoft.com/office/drawing/2014/main" id="{F3A59C0D-329C-41CB-7845-116506812E2F}"/>
              </a:ext>
            </a:extLst>
          </p:cNvPr>
          <p:cNvSpPr>
            <a:spLocks noGrp="1"/>
          </p:cNvSpPr>
          <p:nvPr>
            <p:ph type="pic" idx="1"/>
          </p:nvPr>
        </p:nvSpPr>
        <p:spPr/>
        <p:txBody>
          <a:bodyPr/>
          <a:lstStyle/>
          <a:p>
            <a:endParaRPr lang="en-US" dirty="0"/>
          </a:p>
        </p:txBody>
      </p:sp>
      <p:sp>
        <p:nvSpPr>
          <p:cNvPr id="4" name="Text Placeholder 3">
            <a:extLst>
              <a:ext uri="{FF2B5EF4-FFF2-40B4-BE49-F238E27FC236}">
                <a16:creationId xmlns:a16="http://schemas.microsoft.com/office/drawing/2014/main" id="{64FBC6B4-CF7F-BAA4-74C5-3E3142AB0C10}"/>
              </a:ext>
            </a:extLst>
          </p:cNvPr>
          <p:cNvSpPr>
            <a:spLocks noGrp="1"/>
          </p:cNvSpPr>
          <p:nvPr>
            <p:ph type="body" sz="half" idx="2"/>
          </p:nvPr>
        </p:nvSpPr>
        <p:spPr/>
        <p:txBody>
          <a:bodyPr/>
          <a:lstStyle/>
          <a:p>
            <a:r>
              <a:rPr lang="en-US" b="0" i="0" dirty="0">
                <a:solidFill>
                  <a:srgbClr val="001D35"/>
                </a:solidFill>
                <a:effectLst/>
                <a:latin typeface="Google Sans"/>
              </a:rPr>
              <a:t>supporting diverse species </a:t>
            </a:r>
          </a:p>
          <a:p>
            <a:r>
              <a:rPr lang="en-US" b="0" i="0" dirty="0">
                <a:solidFill>
                  <a:srgbClr val="001D35"/>
                </a:solidFill>
                <a:effectLst/>
                <a:latin typeface="Google Sans"/>
              </a:rPr>
              <a:t>historically providing food and shelter for the </a:t>
            </a:r>
            <a:r>
              <a:rPr lang="en-US" b="0" i="0" dirty="0">
                <a:solidFill>
                  <a:srgbClr val="001D35"/>
                </a:solidFill>
                <a:effectLst/>
                <a:latin typeface="Google Sans"/>
                <a:hlinkClick r:id="rId3"/>
              </a:rPr>
              <a:t>Tongva people</a:t>
            </a:r>
            <a:endParaRPr lang="en-US" dirty="0"/>
          </a:p>
        </p:txBody>
      </p:sp>
    </p:spTree>
    <p:extLst>
      <p:ext uri="{BB962C8B-B14F-4D97-AF65-F5344CB8AC3E}">
        <p14:creationId xmlns:p14="http://schemas.microsoft.com/office/powerpoint/2010/main" val="29003018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D00CB3E-22D8-C88A-E699-CC9736BC98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FE9781D-5CF3-1D73-71C7-74951A9126B4}"/>
              </a:ext>
            </a:extLst>
          </p:cNvPr>
          <p:cNvSpPr>
            <a:spLocks noGrp="1"/>
          </p:cNvSpPr>
          <p:nvPr>
            <p:ph type="title"/>
          </p:nvPr>
        </p:nvSpPr>
        <p:spPr>
          <a:xfrm>
            <a:off x="1066799" y="1132367"/>
            <a:ext cx="7608074" cy="1257299"/>
          </a:xfrm>
        </p:spPr>
        <p:txBody>
          <a:bodyPr anchor="ctr">
            <a:normAutofit/>
          </a:bodyPr>
          <a:lstStyle/>
          <a:p>
            <a:r>
              <a:rPr lang="en-US" sz="4100"/>
              <a:t>Virtual Hike Using DIY Headset</a:t>
            </a:r>
          </a:p>
        </p:txBody>
      </p:sp>
      <p:sp>
        <p:nvSpPr>
          <p:cNvPr id="10" name="Freeform: Shape 9">
            <a:extLst>
              <a:ext uri="{FF2B5EF4-FFF2-40B4-BE49-F238E27FC236}">
                <a16:creationId xmlns:a16="http://schemas.microsoft.com/office/drawing/2014/main" id="{4625E526-838B-DBE7-6600-D159BFBCE1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540000" flipH="1">
            <a:off x="5827306" y="3434599"/>
            <a:ext cx="6407229" cy="3479258"/>
          </a:xfrm>
          <a:custGeom>
            <a:avLst/>
            <a:gdLst>
              <a:gd name="connsiteX0" fmla="*/ 53408 w 6407229"/>
              <a:gd name="connsiteY0" fmla="*/ 3479258 h 3479258"/>
              <a:gd name="connsiteX1" fmla="*/ 6407229 w 6407229"/>
              <a:gd name="connsiteY1" fmla="*/ 3368352 h 3479258"/>
              <a:gd name="connsiteX2" fmla="*/ 2513111 w 6407229"/>
              <a:gd name="connsiteY2" fmla="*/ 401274 h 3479258"/>
              <a:gd name="connsiteX3" fmla="*/ 2468202 w 6407229"/>
              <a:gd name="connsiteY3" fmla="*/ 369022 h 3479258"/>
              <a:gd name="connsiteX4" fmla="*/ 1321050 w 6407229"/>
              <a:gd name="connsiteY4" fmla="*/ 613 h 3479258"/>
              <a:gd name="connsiteX5" fmla="*/ 1196752 w 6407229"/>
              <a:gd name="connsiteY5" fmla="*/ 1245 h 3479258"/>
              <a:gd name="connsiteX6" fmla="*/ 56027 w 6407229"/>
              <a:gd name="connsiteY6" fmla="*/ 376720 h 3479258"/>
              <a:gd name="connsiteX7" fmla="*/ 0 w 6407229"/>
              <a:gd name="connsiteY7" fmla="*/ 419528 h 3479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07229" h="3479258">
                <a:moveTo>
                  <a:pt x="53408" y="3479258"/>
                </a:moveTo>
                <a:lnTo>
                  <a:pt x="6407229" y="3368352"/>
                </a:lnTo>
                <a:lnTo>
                  <a:pt x="2513111" y="401274"/>
                </a:lnTo>
                <a:lnTo>
                  <a:pt x="2468202" y="369022"/>
                </a:lnTo>
                <a:cubicBezTo>
                  <a:pt x="2117855" y="130665"/>
                  <a:pt x="1719063" y="10130"/>
                  <a:pt x="1321050" y="613"/>
                </a:cubicBezTo>
                <a:cubicBezTo>
                  <a:pt x="1279590" y="-379"/>
                  <a:pt x="1238139" y="-165"/>
                  <a:pt x="1196752" y="1245"/>
                </a:cubicBezTo>
                <a:cubicBezTo>
                  <a:pt x="793227" y="14995"/>
                  <a:pt x="395796" y="142529"/>
                  <a:pt x="56027" y="376720"/>
                </a:cubicBezTo>
                <a:lnTo>
                  <a:pt x="0" y="419528"/>
                </a:lnTo>
                <a:close/>
              </a:path>
            </a:pathLst>
          </a:custGeom>
          <a:gradFill>
            <a:gsLst>
              <a:gs pos="32000">
                <a:schemeClr val="bg2"/>
              </a:gs>
              <a:gs pos="100000">
                <a:schemeClr val="accent1">
                  <a:lumMod val="60000"/>
                  <a:lumOff val="4000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512F4824-99AC-A50C-3D79-1B2E7F6A8AA1}"/>
              </a:ext>
            </a:extLst>
          </p:cNvPr>
          <p:cNvSpPr>
            <a:spLocks noGrp="1"/>
          </p:cNvSpPr>
          <p:nvPr>
            <p:ph idx="1"/>
          </p:nvPr>
        </p:nvSpPr>
        <p:spPr>
          <a:xfrm>
            <a:off x="1066800" y="2736850"/>
            <a:ext cx="5029200" cy="2978152"/>
          </a:xfrm>
        </p:spPr>
        <p:txBody>
          <a:bodyPr>
            <a:normAutofit/>
          </a:bodyPr>
          <a:lstStyle/>
          <a:p>
            <a:endParaRPr lang="en-US"/>
          </a:p>
        </p:txBody>
      </p:sp>
    </p:spTree>
    <p:extLst>
      <p:ext uri="{BB962C8B-B14F-4D97-AF65-F5344CB8AC3E}">
        <p14:creationId xmlns:p14="http://schemas.microsoft.com/office/powerpoint/2010/main" val="9849449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48D7368D-31D9-8101-473D-CD39E706FD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6401" y="3378954"/>
            <a:ext cx="6394567" cy="3479046"/>
          </a:xfrm>
          <a:custGeom>
            <a:avLst/>
            <a:gdLst/>
            <a:ahLst/>
            <a:cxnLst/>
            <a:rect l="l" t="t" r="r" b="b"/>
            <a:pathLst>
              <a:path w="6394567" h="3479046">
                <a:moveTo>
                  <a:pt x="5171297" y="284"/>
                </a:moveTo>
                <a:cubicBezTo>
                  <a:pt x="5607674" y="7531"/>
                  <a:pt x="6039042" y="153650"/>
                  <a:pt x="6394290" y="430072"/>
                </a:cubicBezTo>
                <a:lnTo>
                  <a:pt x="6394567" y="430316"/>
                </a:lnTo>
                <a:lnTo>
                  <a:pt x="6394567" y="3479046"/>
                </a:lnTo>
                <a:lnTo>
                  <a:pt x="0" y="3479046"/>
                </a:lnTo>
                <a:lnTo>
                  <a:pt x="3916974" y="405504"/>
                </a:lnTo>
                <a:lnTo>
                  <a:pt x="3959456" y="373857"/>
                </a:lnTo>
                <a:cubicBezTo>
                  <a:pt x="4291086" y="139664"/>
                  <a:pt x="4671097" y="17528"/>
                  <a:pt x="5052215" y="1756"/>
                </a:cubicBezTo>
                <a:cubicBezTo>
                  <a:pt x="5091916" y="114"/>
                  <a:pt x="5131627" y="-375"/>
                  <a:pt x="5171297" y="284"/>
                </a:cubicBezTo>
                <a:close/>
              </a:path>
            </a:pathLst>
          </a:custGeom>
          <a:gradFill>
            <a:gsLst>
              <a:gs pos="39000">
                <a:schemeClr val="bg2"/>
              </a:gs>
              <a:gs pos="100000">
                <a:schemeClr val="accent1">
                  <a:lumMod val="60000"/>
                  <a:lumOff val="40000"/>
                </a:scheme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Rectangle 10">
            <a:extLst>
              <a:ext uri="{FF2B5EF4-FFF2-40B4-BE49-F238E27FC236}">
                <a16:creationId xmlns:a16="http://schemas.microsoft.com/office/drawing/2014/main" id="{789EBE4E-5983-B393-1D5E-731351065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Tropical island papercraft">
            <a:extLst>
              <a:ext uri="{FF2B5EF4-FFF2-40B4-BE49-F238E27FC236}">
                <a16:creationId xmlns:a16="http://schemas.microsoft.com/office/drawing/2014/main" id="{2EE72432-27EB-674F-208D-04550BDF3096}"/>
              </a:ext>
            </a:extLst>
          </p:cNvPr>
          <p:cNvPicPr>
            <a:picLocks noChangeAspect="1"/>
          </p:cNvPicPr>
          <p:nvPr/>
        </p:nvPicPr>
        <p:blipFill>
          <a:blip r:embed="rId3"/>
          <a:srcRect t="15730"/>
          <a:stretch/>
        </p:blipFill>
        <p:spPr>
          <a:xfrm>
            <a:off x="20" y="10"/>
            <a:ext cx="12191979" cy="6857989"/>
          </a:xfrm>
          <a:prstGeom prst="rect">
            <a:avLst/>
          </a:prstGeom>
        </p:spPr>
      </p:pic>
      <p:sp>
        <p:nvSpPr>
          <p:cNvPr id="13" name="Freeform: Shape 12">
            <a:extLst>
              <a:ext uri="{FF2B5EF4-FFF2-40B4-BE49-F238E27FC236}">
                <a16:creationId xmlns:a16="http://schemas.microsoft.com/office/drawing/2014/main" id="{2CEF5482-568A-9463-C672-BC6D644DF9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540000" flipV="1">
            <a:off x="-39511" y="-72076"/>
            <a:ext cx="8582352" cy="4875036"/>
          </a:xfrm>
          <a:custGeom>
            <a:avLst/>
            <a:gdLst>
              <a:gd name="connsiteX0" fmla="*/ 1259133 w 8582352"/>
              <a:gd name="connsiteY0" fmla="*/ 1707 h 4875036"/>
              <a:gd name="connsiteX1" fmla="*/ 29139 w 8582352"/>
              <a:gd name="connsiteY1" fmla="*/ 317762 h 4875036"/>
              <a:gd name="connsiteX2" fmla="*/ 0 w 8582352"/>
              <a:gd name="connsiteY2" fmla="*/ 333585 h 4875036"/>
              <a:gd name="connsiteX3" fmla="*/ 79271 w 8582352"/>
              <a:gd name="connsiteY3" fmla="*/ 4875036 h 4875036"/>
              <a:gd name="connsiteX4" fmla="*/ 8582352 w 8582352"/>
              <a:gd name="connsiteY4" fmla="*/ 4726614 h 4875036"/>
              <a:gd name="connsiteX5" fmla="*/ 3064323 w 8582352"/>
              <a:gd name="connsiteY5" fmla="*/ 550287 h 4875036"/>
              <a:gd name="connsiteX6" fmla="*/ 3002736 w 8582352"/>
              <a:gd name="connsiteY6" fmla="*/ 506058 h 4875036"/>
              <a:gd name="connsiteX7" fmla="*/ 1429589 w 8582352"/>
              <a:gd name="connsiteY7" fmla="*/ 840 h 4875036"/>
              <a:gd name="connsiteX8" fmla="*/ 1259133 w 8582352"/>
              <a:gd name="connsiteY8" fmla="*/ 1707 h 4875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82352" h="4875036">
                <a:moveTo>
                  <a:pt x="1259133" y="1707"/>
                </a:moveTo>
                <a:cubicBezTo>
                  <a:pt x="833461" y="16212"/>
                  <a:pt x="412733" y="123046"/>
                  <a:pt x="29139" y="317762"/>
                </a:cubicBezTo>
                <a:lnTo>
                  <a:pt x="0" y="333585"/>
                </a:lnTo>
                <a:lnTo>
                  <a:pt x="79271" y="4875036"/>
                </a:lnTo>
                <a:lnTo>
                  <a:pt x="8582352" y="4726614"/>
                </a:lnTo>
                <a:lnTo>
                  <a:pt x="3064323" y="550287"/>
                </a:lnTo>
                <a:lnTo>
                  <a:pt x="3002736" y="506058"/>
                </a:lnTo>
                <a:cubicBezTo>
                  <a:pt x="2522288" y="179187"/>
                  <a:pt x="1975404" y="13891"/>
                  <a:pt x="1429589" y="840"/>
                </a:cubicBezTo>
                <a:cubicBezTo>
                  <a:pt x="1372734" y="-519"/>
                  <a:pt x="1315889" y="-227"/>
                  <a:pt x="1259133" y="1707"/>
                </a:cubicBezTo>
                <a:close/>
              </a:path>
            </a:pathLst>
          </a:custGeom>
          <a:gradFill>
            <a:gsLst>
              <a:gs pos="22000">
                <a:schemeClr val="bg2">
                  <a:alpha val="80000"/>
                </a:schemeClr>
              </a:gs>
              <a:gs pos="100000">
                <a:schemeClr val="accent1">
                  <a:lumMod val="60000"/>
                  <a:lumOff val="40000"/>
                  <a:alpha val="8600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38005917-0DA6-F0FA-4DD9-016828A8CDFD}"/>
              </a:ext>
            </a:extLst>
          </p:cNvPr>
          <p:cNvSpPr>
            <a:spLocks noGrp="1"/>
          </p:cNvSpPr>
          <p:nvPr>
            <p:ph type="title"/>
          </p:nvPr>
        </p:nvSpPr>
        <p:spPr>
          <a:xfrm>
            <a:off x="950791" y="739101"/>
            <a:ext cx="4213437" cy="1772279"/>
          </a:xfrm>
        </p:spPr>
        <p:txBody>
          <a:bodyPr vert="horz" lIns="91440" tIns="45720" rIns="91440" bIns="45720" rtlCol="0" anchor="b">
            <a:normAutofit/>
          </a:bodyPr>
          <a:lstStyle/>
          <a:p>
            <a:pPr>
              <a:lnSpc>
                <a:spcPct val="100000"/>
              </a:lnSpc>
            </a:pPr>
            <a:r>
              <a:rPr lang="en-US" sz="3600"/>
              <a:t>Creating a Terrarium</a:t>
            </a:r>
          </a:p>
        </p:txBody>
      </p:sp>
      <p:sp>
        <p:nvSpPr>
          <p:cNvPr id="15" name="Freeform: Shape 14">
            <a:extLst>
              <a:ext uri="{FF2B5EF4-FFF2-40B4-BE49-F238E27FC236}">
                <a16:creationId xmlns:a16="http://schemas.microsoft.com/office/drawing/2014/main" id="{D38784C3-11AE-0BE2-6339-1A2BDAC7F0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740000" flipV="1">
            <a:off x="7888979" y="5020683"/>
            <a:ext cx="4324338" cy="1889417"/>
          </a:xfrm>
          <a:custGeom>
            <a:avLst/>
            <a:gdLst>
              <a:gd name="connsiteX0" fmla="*/ 26412 w 4324338"/>
              <a:gd name="connsiteY0" fmla="*/ 1889417 h 1889417"/>
              <a:gd name="connsiteX1" fmla="*/ 4324338 w 4324338"/>
              <a:gd name="connsiteY1" fmla="*/ 1814397 h 1889417"/>
              <a:gd name="connsiteX2" fmla="*/ 2459858 w 4324338"/>
              <a:gd name="connsiteY2" fmla="*/ 403264 h 1889417"/>
              <a:gd name="connsiteX3" fmla="*/ 2414726 w 4324338"/>
              <a:gd name="connsiteY3" fmla="*/ 370852 h 1889417"/>
              <a:gd name="connsiteX4" fmla="*/ 1261883 w 4324338"/>
              <a:gd name="connsiteY4" fmla="*/ 615 h 1889417"/>
              <a:gd name="connsiteX5" fmla="*/ 70385 w 4324338"/>
              <a:gd name="connsiteY5" fmla="*/ 326182 h 1889417"/>
              <a:gd name="connsiteX6" fmla="*/ 0 w 4324338"/>
              <a:gd name="connsiteY6" fmla="*/ 376291 h 1889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24338" h="1889417">
                <a:moveTo>
                  <a:pt x="26412" y="1889417"/>
                </a:moveTo>
                <a:lnTo>
                  <a:pt x="4324338" y="1814397"/>
                </a:lnTo>
                <a:lnTo>
                  <a:pt x="2459858" y="403264"/>
                </a:lnTo>
                <a:lnTo>
                  <a:pt x="2414726" y="370852"/>
                </a:lnTo>
                <a:cubicBezTo>
                  <a:pt x="2062641" y="131313"/>
                  <a:pt x="1661870" y="10180"/>
                  <a:pt x="1261883" y="615"/>
                </a:cubicBezTo>
                <a:cubicBezTo>
                  <a:pt x="845229" y="-9347"/>
                  <a:pt x="429425" y="101751"/>
                  <a:pt x="70385" y="326182"/>
                </a:cubicBezTo>
                <a:lnTo>
                  <a:pt x="0" y="376291"/>
                </a:lnTo>
                <a:close/>
              </a:path>
            </a:pathLst>
          </a:custGeom>
          <a:gradFill>
            <a:gsLst>
              <a:gs pos="27000">
                <a:schemeClr val="bg2">
                  <a:alpha val="70000"/>
                </a:schemeClr>
              </a:gs>
              <a:gs pos="100000">
                <a:schemeClr val="accent1">
                  <a:lumMod val="60000"/>
                  <a:lumOff val="40000"/>
                  <a:alpha val="7700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9911689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48D7368D-31D9-8101-473D-CD39E706FD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6401" y="3378954"/>
            <a:ext cx="6394567" cy="3479046"/>
          </a:xfrm>
          <a:custGeom>
            <a:avLst/>
            <a:gdLst/>
            <a:ahLst/>
            <a:cxnLst/>
            <a:rect l="l" t="t" r="r" b="b"/>
            <a:pathLst>
              <a:path w="6394567" h="3479046">
                <a:moveTo>
                  <a:pt x="5171297" y="284"/>
                </a:moveTo>
                <a:cubicBezTo>
                  <a:pt x="5607674" y="7531"/>
                  <a:pt x="6039042" y="153650"/>
                  <a:pt x="6394290" y="430072"/>
                </a:cubicBezTo>
                <a:lnTo>
                  <a:pt x="6394567" y="430316"/>
                </a:lnTo>
                <a:lnTo>
                  <a:pt x="6394567" y="3479046"/>
                </a:lnTo>
                <a:lnTo>
                  <a:pt x="0" y="3479046"/>
                </a:lnTo>
                <a:lnTo>
                  <a:pt x="3916974" y="405504"/>
                </a:lnTo>
                <a:lnTo>
                  <a:pt x="3959456" y="373857"/>
                </a:lnTo>
                <a:cubicBezTo>
                  <a:pt x="4291086" y="139664"/>
                  <a:pt x="4671097" y="17528"/>
                  <a:pt x="5052215" y="1756"/>
                </a:cubicBezTo>
                <a:cubicBezTo>
                  <a:pt x="5091916" y="114"/>
                  <a:pt x="5131627" y="-375"/>
                  <a:pt x="5171297" y="284"/>
                </a:cubicBezTo>
                <a:close/>
              </a:path>
            </a:pathLst>
          </a:custGeom>
          <a:gradFill>
            <a:gsLst>
              <a:gs pos="39000">
                <a:schemeClr val="bg2"/>
              </a:gs>
              <a:gs pos="100000">
                <a:schemeClr val="accent1">
                  <a:lumMod val="60000"/>
                  <a:lumOff val="40000"/>
                </a:scheme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Rectangle 23">
            <a:extLst>
              <a:ext uri="{FF2B5EF4-FFF2-40B4-BE49-F238E27FC236}">
                <a16:creationId xmlns:a16="http://schemas.microsoft.com/office/drawing/2014/main" id="{789EBE4E-5983-B393-1D5E-731351065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Flowers on a vase">
            <a:extLst>
              <a:ext uri="{FF2B5EF4-FFF2-40B4-BE49-F238E27FC236}">
                <a16:creationId xmlns:a16="http://schemas.microsoft.com/office/drawing/2014/main" id="{15481F2A-89CF-5E08-F66F-36DFBCE94F87}"/>
              </a:ext>
            </a:extLst>
          </p:cNvPr>
          <p:cNvPicPr>
            <a:picLocks noChangeAspect="1"/>
          </p:cNvPicPr>
          <p:nvPr/>
        </p:nvPicPr>
        <p:blipFill>
          <a:blip r:embed="rId3"/>
          <a:srcRect t="4662" b="11068"/>
          <a:stretch/>
        </p:blipFill>
        <p:spPr>
          <a:xfrm>
            <a:off x="20" y="10"/>
            <a:ext cx="12191979" cy="6857989"/>
          </a:xfrm>
          <a:prstGeom prst="rect">
            <a:avLst/>
          </a:prstGeom>
        </p:spPr>
      </p:pic>
      <p:sp>
        <p:nvSpPr>
          <p:cNvPr id="25" name="Freeform: Shape 24">
            <a:extLst>
              <a:ext uri="{FF2B5EF4-FFF2-40B4-BE49-F238E27FC236}">
                <a16:creationId xmlns:a16="http://schemas.microsoft.com/office/drawing/2014/main" id="{2CEF5482-568A-9463-C672-BC6D644DF9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540000" flipV="1">
            <a:off x="-39511" y="-72076"/>
            <a:ext cx="8582352" cy="4875036"/>
          </a:xfrm>
          <a:custGeom>
            <a:avLst/>
            <a:gdLst>
              <a:gd name="connsiteX0" fmla="*/ 1259133 w 8582352"/>
              <a:gd name="connsiteY0" fmla="*/ 1707 h 4875036"/>
              <a:gd name="connsiteX1" fmla="*/ 29139 w 8582352"/>
              <a:gd name="connsiteY1" fmla="*/ 317762 h 4875036"/>
              <a:gd name="connsiteX2" fmla="*/ 0 w 8582352"/>
              <a:gd name="connsiteY2" fmla="*/ 333585 h 4875036"/>
              <a:gd name="connsiteX3" fmla="*/ 79271 w 8582352"/>
              <a:gd name="connsiteY3" fmla="*/ 4875036 h 4875036"/>
              <a:gd name="connsiteX4" fmla="*/ 8582352 w 8582352"/>
              <a:gd name="connsiteY4" fmla="*/ 4726614 h 4875036"/>
              <a:gd name="connsiteX5" fmla="*/ 3064323 w 8582352"/>
              <a:gd name="connsiteY5" fmla="*/ 550287 h 4875036"/>
              <a:gd name="connsiteX6" fmla="*/ 3002736 w 8582352"/>
              <a:gd name="connsiteY6" fmla="*/ 506058 h 4875036"/>
              <a:gd name="connsiteX7" fmla="*/ 1429589 w 8582352"/>
              <a:gd name="connsiteY7" fmla="*/ 840 h 4875036"/>
              <a:gd name="connsiteX8" fmla="*/ 1259133 w 8582352"/>
              <a:gd name="connsiteY8" fmla="*/ 1707 h 4875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82352" h="4875036">
                <a:moveTo>
                  <a:pt x="1259133" y="1707"/>
                </a:moveTo>
                <a:cubicBezTo>
                  <a:pt x="833461" y="16212"/>
                  <a:pt x="412733" y="123046"/>
                  <a:pt x="29139" y="317762"/>
                </a:cubicBezTo>
                <a:lnTo>
                  <a:pt x="0" y="333585"/>
                </a:lnTo>
                <a:lnTo>
                  <a:pt x="79271" y="4875036"/>
                </a:lnTo>
                <a:lnTo>
                  <a:pt x="8582352" y="4726614"/>
                </a:lnTo>
                <a:lnTo>
                  <a:pt x="3064323" y="550287"/>
                </a:lnTo>
                <a:lnTo>
                  <a:pt x="3002736" y="506058"/>
                </a:lnTo>
                <a:cubicBezTo>
                  <a:pt x="2522288" y="179187"/>
                  <a:pt x="1975404" y="13891"/>
                  <a:pt x="1429589" y="840"/>
                </a:cubicBezTo>
                <a:cubicBezTo>
                  <a:pt x="1372734" y="-519"/>
                  <a:pt x="1315889" y="-227"/>
                  <a:pt x="1259133" y="1707"/>
                </a:cubicBezTo>
                <a:close/>
              </a:path>
            </a:pathLst>
          </a:custGeom>
          <a:gradFill>
            <a:gsLst>
              <a:gs pos="22000">
                <a:schemeClr val="bg2">
                  <a:alpha val="80000"/>
                </a:schemeClr>
              </a:gs>
              <a:gs pos="100000">
                <a:schemeClr val="accent1">
                  <a:lumMod val="60000"/>
                  <a:lumOff val="40000"/>
                  <a:alpha val="8600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45E79F11-5D1D-C859-282E-D0550AF68B82}"/>
              </a:ext>
            </a:extLst>
          </p:cNvPr>
          <p:cNvSpPr>
            <a:spLocks noGrp="1"/>
          </p:cNvSpPr>
          <p:nvPr>
            <p:ph type="title"/>
          </p:nvPr>
        </p:nvSpPr>
        <p:spPr>
          <a:xfrm>
            <a:off x="950791" y="739101"/>
            <a:ext cx="4213437" cy="1772279"/>
          </a:xfrm>
        </p:spPr>
        <p:txBody>
          <a:bodyPr vert="horz" lIns="91440" tIns="45720" rIns="91440" bIns="45720" rtlCol="0" anchor="b">
            <a:normAutofit/>
          </a:bodyPr>
          <a:lstStyle/>
          <a:p>
            <a:pPr>
              <a:lnSpc>
                <a:spcPct val="100000"/>
              </a:lnSpc>
            </a:pPr>
            <a:r>
              <a:rPr lang="en-US" sz="3600"/>
              <a:t>Designing a Native Plant Bouquet</a:t>
            </a:r>
          </a:p>
        </p:txBody>
      </p:sp>
      <p:sp>
        <p:nvSpPr>
          <p:cNvPr id="22" name="Freeform: Shape 21">
            <a:extLst>
              <a:ext uri="{FF2B5EF4-FFF2-40B4-BE49-F238E27FC236}">
                <a16:creationId xmlns:a16="http://schemas.microsoft.com/office/drawing/2014/main" id="{D38784C3-11AE-0BE2-6339-1A2BDAC7F0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740000" flipV="1">
            <a:off x="7888979" y="5020683"/>
            <a:ext cx="4324338" cy="1889417"/>
          </a:xfrm>
          <a:custGeom>
            <a:avLst/>
            <a:gdLst>
              <a:gd name="connsiteX0" fmla="*/ 26412 w 4324338"/>
              <a:gd name="connsiteY0" fmla="*/ 1889417 h 1889417"/>
              <a:gd name="connsiteX1" fmla="*/ 4324338 w 4324338"/>
              <a:gd name="connsiteY1" fmla="*/ 1814397 h 1889417"/>
              <a:gd name="connsiteX2" fmla="*/ 2459858 w 4324338"/>
              <a:gd name="connsiteY2" fmla="*/ 403264 h 1889417"/>
              <a:gd name="connsiteX3" fmla="*/ 2414726 w 4324338"/>
              <a:gd name="connsiteY3" fmla="*/ 370852 h 1889417"/>
              <a:gd name="connsiteX4" fmla="*/ 1261883 w 4324338"/>
              <a:gd name="connsiteY4" fmla="*/ 615 h 1889417"/>
              <a:gd name="connsiteX5" fmla="*/ 70385 w 4324338"/>
              <a:gd name="connsiteY5" fmla="*/ 326182 h 1889417"/>
              <a:gd name="connsiteX6" fmla="*/ 0 w 4324338"/>
              <a:gd name="connsiteY6" fmla="*/ 376291 h 1889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24338" h="1889417">
                <a:moveTo>
                  <a:pt x="26412" y="1889417"/>
                </a:moveTo>
                <a:lnTo>
                  <a:pt x="4324338" y="1814397"/>
                </a:lnTo>
                <a:lnTo>
                  <a:pt x="2459858" y="403264"/>
                </a:lnTo>
                <a:lnTo>
                  <a:pt x="2414726" y="370852"/>
                </a:lnTo>
                <a:cubicBezTo>
                  <a:pt x="2062641" y="131313"/>
                  <a:pt x="1661870" y="10180"/>
                  <a:pt x="1261883" y="615"/>
                </a:cubicBezTo>
                <a:cubicBezTo>
                  <a:pt x="845229" y="-9347"/>
                  <a:pt x="429425" y="101751"/>
                  <a:pt x="70385" y="326182"/>
                </a:cubicBezTo>
                <a:lnTo>
                  <a:pt x="0" y="376291"/>
                </a:lnTo>
                <a:close/>
              </a:path>
            </a:pathLst>
          </a:custGeom>
          <a:gradFill>
            <a:gsLst>
              <a:gs pos="27000">
                <a:schemeClr val="bg2">
                  <a:alpha val="70000"/>
                </a:schemeClr>
              </a:gs>
              <a:gs pos="100000">
                <a:schemeClr val="accent1">
                  <a:lumMod val="60000"/>
                  <a:lumOff val="40000"/>
                  <a:alpha val="7700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29813919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C4086F5-5AAC-F692-73E3-87A47A6520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F5F7134-EF82-673C-E490-060D6CAB8F9E}"/>
              </a:ext>
            </a:extLst>
          </p:cNvPr>
          <p:cNvSpPr>
            <a:spLocks noGrp="1"/>
          </p:cNvSpPr>
          <p:nvPr>
            <p:ph type="title"/>
          </p:nvPr>
        </p:nvSpPr>
        <p:spPr>
          <a:xfrm>
            <a:off x="1066800" y="4107693"/>
            <a:ext cx="4305892" cy="1805111"/>
          </a:xfrm>
        </p:spPr>
        <p:txBody>
          <a:bodyPr anchor="ctr">
            <a:normAutofit/>
          </a:bodyPr>
          <a:lstStyle/>
          <a:p>
            <a:r>
              <a:rPr lang="en-US" dirty="0"/>
              <a:t>About My Project</a:t>
            </a:r>
          </a:p>
        </p:txBody>
      </p:sp>
      <p:sp>
        <p:nvSpPr>
          <p:cNvPr id="10" name="Freeform: Shape 9">
            <a:extLst>
              <a:ext uri="{FF2B5EF4-FFF2-40B4-BE49-F238E27FC236}">
                <a16:creationId xmlns:a16="http://schemas.microsoft.com/office/drawing/2014/main" id="{3351B06F-42FD-3E0A-3AA8-C510826446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540000" flipV="1">
            <a:off x="-23526" y="-55243"/>
            <a:ext cx="6407229" cy="3479258"/>
          </a:xfrm>
          <a:custGeom>
            <a:avLst/>
            <a:gdLst>
              <a:gd name="connsiteX0" fmla="*/ 53408 w 6407229"/>
              <a:gd name="connsiteY0" fmla="*/ 3479258 h 3479258"/>
              <a:gd name="connsiteX1" fmla="*/ 6407229 w 6407229"/>
              <a:gd name="connsiteY1" fmla="*/ 3368352 h 3479258"/>
              <a:gd name="connsiteX2" fmla="*/ 2513111 w 6407229"/>
              <a:gd name="connsiteY2" fmla="*/ 401274 h 3479258"/>
              <a:gd name="connsiteX3" fmla="*/ 2468202 w 6407229"/>
              <a:gd name="connsiteY3" fmla="*/ 369022 h 3479258"/>
              <a:gd name="connsiteX4" fmla="*/ 1321050 w 6407229"/>
              <a:gd name="connsiteY4" fmla="*/ 613 h 3479258"/>
              <a:gd name="connsiteX5" fmla="*/ 1196752 w 6407229"/>
              <a:gd name="connsiteY5" fmla="*/ 1245 h 3479258"/>
              <a:gd name="connsiteX6" fmla="*/ 56027 w 6407229"/>
              <a:gd name="connsiteY6" fmla="*/ 376720 h 3479258"/>
              <a:gd name="connsiteX7" fmla="*/ 0 w 6407229"/>
              <a:gd name="connsiteY7" fmla="*/ 419528 h 3479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07229" h="3479258">
                <a:moveTo>
                  <a:pt x="53408" y="3479258"/>
                </a:moveTo>
                <a:lnTo>
                  <a:pt x="6407229" y="3368352"/>
                </a:lnTo>
                <a:lnTo>
                  <a:pt x="2513111" y="401274"/>
                </a:lnTo>
                <a:lnTo>
                  <a:pt x="2468202" y="369022"/>
                </a:lnTo>
                <a:cubicBezTo>
                  <a:pt x="2117855" y="130665"/>
                  <a:pt x="1719063" y="10130"/>
                  <a:pt x="1321050" y="613"/>
                </a:cubicBezTo>
                <a:cubicBezTo>
                  <a:pt x="1279590" y="-379"/>
                  <a:pt x="1238139" y="-165"/>
                  <a:pt x="1196752" y="1245"/>
                </a:cubicBezTo>
                <a:cubicBezTo>
                  <a:pt x="793227" y="14995"/>
                  <a:pt x="395796" y="142529"/>
                  <a:pt x="56027" y="376720"/>
                </a:cubicBezTo>
                <a:lnTo>
                  <a:pt x="0" y="419528"/>
                </a:lnTo>
                <a:close/>
              </a:path>
            </a:pathLst>
          </a:custGeom>
          <a:gradFill>
            <a:gsLst>
              <a:gs pos="32000">
                <a:schemeClr val="bg2"/>
              </a:gs>
              <a:gs pos="100000">
                <a:schemeClr val="accent1">
                  <a:lumMod val="60000"/>
                  <a:lumOff val="4000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9CF32190-1DF5-5FFF-D532-889495A9BE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740000" flipV="1">
            <a:off x="7884803" y="5010325"/>
            <a:ext cx="4324338" cy="1889417"/>
          </a:xfrm>
          <a:custGeom>
            <a:avLst/>
            <a:gdLst>
              <a:gd name="connsiteX0" fmla="*/ 26412 w 4324338"/>
              <a:gd name="connsiteY0" fmla="*/ 1889417 h 1889417"/>
              <a:gd name="connsiteX1" fmla="*/ 4324338 w 4324338"/>
              <a:gd name="connsiteY1" fmla="*/ 1814397 h 1889417"/>
              <a:gd name="connsiteX2" fmla="*/ 2459858 w 4324338"/>
              <a:gd name="connsiteY2" fmla="*/ 403264 h 1889417"/>
              <a:gd name="connsiteX3" fmla="*/ 2414726 w 4324338"/>
              <a:gd name="connsiteY3" fmla="*/ 370852 h 1889417"/>
              <a:gd name="connsiteX4" fmla="*/ 1261883 w 4324338"/>
              <a:gd name="connsiteY4" fmla="*/ 615 h 1889417"/>
              <a:gd name="connsiteX5" fmla="*/ 70385 w 4324338"/>
              <a:gd name="connsiteY5" fmla="*/ 326182 h 1889417"/>
              <a:gd name="connsiteX6" fmla="*/ 0 w 4324338"/>
              <a:gd name="connsiteY6" fmla="*/ 376291 h 1889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24338" h="1889417">
                <a:moveTo>
                  <a:pt x="26412" y="1889417"/>
                </a:moveTo>
                <a:lnTo>
                  <a:pt x="4324338" y="1814397"/>
                </a:lnTo>
                <a:lnTo>
                  <a:pt x="2459858" y="403264"/>
                </a:lnTo>
                <a:lnTo>
                  <a:pt x="2414726" y="370852"/>
                </a:lnTo>
                <a:cubicBezTo>
                  <a:pt x="2062641" y="131313"/>
                  <a:pt x="1661870" y="10180"/>
                  <a:pt x="1261883" y="615"/>
                </a:cubicBezTo>
                <a:cubicBezTo>
                  <a:pt x="845229" y="-9347"/>
                  <a:pt x="429425" y="101751"/>
                  <a:pt x="70385" y="326182"/>
                </a:cubicBezTo>
                <a:lnTo>
                  <a:pt x="0" y="376291"/>
                </a:lnTo>
                <a:close/>
              </a:path>
            </a:pathLst>
          </a:custGeom>
          <a:gradFill>
            <a:gsLst>
              <a:gs pos="32000">
                <a:schemeClr val="bg2"/>
              </a:gs>
              <a:gs pos="100000">
                <a:schemeClr val="accent1">
                  <a:lumMod val="60000"/>
                  <a:lumOff val="4000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0A47A2BD-5CFE-4BFB-C620-A8D32F4CF971}"/>
              </a:ext>
            </a:extLst>
          </p:cNvPr>
          <p:cNvSpPr>
            <a:spLocks noGrp="1"/>
          </p:cNvSpPr>
          <p:nvPr>
            <p:ph idx="1"/>
          </p:nvPr>
        </p:nvSpPr>
        <p:spPr>
          <a:xfrm>
            <a:off x="6096000" y="1143000"/>
            <a:ext cx="4953000" cy="3829733"/>
          </a:xfrm>
        </p:spPr>
        <p:txBody>
          <a:bodyPr>
            <a:normAutofit/>
          </a:bodyPr>
          <a:lstStyle/>
          <a:p>
            <a:pPr>
              <a:lnSpc>
                <a:spcPct val="110000"/>
              </a:lnSpc>
            </a:pPr>
            <a:r>
              <a:rPr lang="en-US" dirty="0"/>
              <a:t>Overview of Project</a:t>
            </a:r>
          </a:p>
          <a:p>
            <a:pPr>
              <a:lnSpc>
                <a:spcPct val="110000"/>
              </a:lnSpc>
            </a:pPr>
            <a:r>
              <a:rPr lang="en-US" dirty="0"/>
              <a:t>Reason I Chose this Issue</a:t>
            </a:r>
          </a:p>
          <a:p>
            <a:pPr>
              <a:lnSpc>
                <a:spcPct val="110000"/>
              </a:lnSpc>
            </a:pPr>
            <a:r>
              <a:rPr lang="en-US" dirty="0"/>
              <a:t>Root Cause of the Issue</a:t>
            </a:r>
          </a:p>
          <a:p>
            <a:pPr>
              <a:lnSpc>
                <a:spcPct val="110000"/>
              </a:lnSpc>
            </a:pPr>
            <a:r>
              <a:rPr lang="en-US" dirty="0"/>
              <a:t>I Address the Root Cause by</a:t>
            </a:r>
          </a:p>
          <a:p>
            <a:pPr>
              <a:lnSpc>
                <a:spcPct val="110000"/>
              </a:lnSpc>
            </a:pPr>
            <a:r>
              <a:rPr lang="en-US" dirty="0"/>
              <a:t>Target Audience</a:t>
            </a:r>
          </a:p>
          <a:p>
            <a:pPr>
              <a:lnSpc>
                <a:spcPct val="110000"/>
              </a:lnSpc>
            </a:pPr>
            <a:r>
              <a:rPr lang="en-US" dirty="0"/>
              <a:t>Capture Feedback and Attitude Change</a:t>
            </a:r>
          </a:p>
          <a:p>
            <a:pPr>
              <a:lnSpc>
                <a:spcPct val="110000"/>
              </a:lnSpc>
            </a:pPr>
            <a:r>
              <a:rPr lang="en-US" dirty="0"/>
              <a:t>Proposed Impact—National and/or Global</a:t>
            </a:r>
          </a:p>
          <a:p>
            <a:pPr>
              <a:lnSpc>
                <a:spcPct val="110000"/>
              </a:lnSpc>
            </a:pPr>
            <a:r>
              <a:rPr lang="en-US" dirty="0"/>
              <a:t>Community Project Goals</a:t>
            </a:r>
          </a:p>
          <a:p>
            <a:pPr>
              <a:lnSpc>
                <a:spcPct val="110000"/>
              </a:lnSpc>
            </a:pPr>
            <a:r>
              <a:rPr lang="en-US" dirty="0"/>
              <a:t>Impact-Sustainability</a:t>
            </a:r>
          </a:p>
          <a:p>
            <a:pPr>
              <a:lnSpc>
                <a:spcPct val="110000"/>
              </a:lnSpc>
            </a:pPr>
            <a:endParaRPr lang="en-US" dirty="0"/>
          </a:p>
          <a:p>
            <a:pPr>
              <a:lnSpc>
                <a:spcPct val="110000"/>
              </a:lnSpc>
            </a:pPr>
            <a:endParaRPr lang="en-US" dirty="0"/>
          </a:p>
          <a:p>
            <a:pPr>
              <a:lnSpc>
                <a:spcPct val="110000"/>
              </a:lnSpc>
            </a:pPr>
            <a:endParaRPr lang="en-US" dirty="0"/>
          </a:p>
        </p:txBody>
      </p:sp>
    </p:spTree>
    <p:extLst>
      <p:ext uri="{BB962C8B-B14F-4D97-AF65-F5344CB8AC3E}">
        <p14:creationId xmlns:p14="http://schemas.microsoft.com/office/powerpoint/2010/main" val="16166354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063577F-2949-C31E-B4B0-5E250230FD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17E4A51B-BAF6-3729-A2C0-89331F2FB7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0365" y="-318"/>
            <a:ext cx="5907885" cy="3479046"/>
          </a:xfrm>
          <a:custGeom>
            <a:avLst/>
            <a:gdLst>
              <a:gd name="connsiteX0" fmla="*/ 5171297 w 5907885"/>
              <a:gd name="connsiteY0" fmla="*/ 284 h 3479046"/>
              <a:gd name="connsiteX1" fmla="*/ 5813217 w 5907885"/>
              <a:gd name="connsiteY1" fmla="*/ 114238 h 3479046"/>
              <a:gd name="connsiteX2" fmla="*/ 5907885 w 5907885"/>
              <a:gd name="connsiteY2" fmla="*/ 151524 h 3479046"/>
              <a:gd name="connsiteX3" fmla="*/ 5907885 w 5907885"/>
              <a:gd name="connsiteY3" fmla="*/ 3479046 h 3479046"/>
              <a:gd name="connsiteX4" fmla="*/ 0 w 5907885"/>
              <a:gd name="connsiteY4" fmla="*/ 3479046 h 3479046"/>
              <a:gd name="connsiteX5" fmla="*/ 3916974 w 5907885"/>
              <a:gd name="connsiteY5" fmla="*/ 405504 h 3479046"/>
              <a:gd name="connsiteX6" fmla="*/ 3959456 w 5907885"/>
              <a:gd name="connsiteY6" fmla="*/ 373857 h 3479046"/>
              <a:gd name="connsiteX7" fmla="*/ 5052215 w 5907885"/>
              <a:gd name="connsiteY7" fmla="*/ 1756 h 3479046"/>
              <a:gd name="connsiteX8" fmla="*/ 5171297 w 5907885"/>
              <a:gd name="connsiteY8" fmla="*/ 284 h 3479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07885" h="3479046">
                <a:moveTo>
                  <a:pt x="5171297" y="284"/>
                </a:moveTo>
                <a:cubicBezTo>
                  <a:pt x="5389485" y="3908"/>
                  <a:pt x="5606422" y="42249"/>
                  <a:pt x="5813217" y="114238"/>
                </a:cubicBezTo>
                <a:lnTo>
                  <a:pt x="5907885" y="151524"/>
                </a:lnTo>
                <a:lnTo>
                  <a:pt x="5907885" y="3479046"/>
                </a:lnTo>
                <a:lnTo>
                  <a:pt x="0" y="3479046"/>
                </a:lnTo>
                <a:lnTo>
                  <a:pt x="3916974" y="405504"/>
                </a:lnTo>
                <a:lnTo>
                  <a:pt x="3959456" y="373857"/>
                </a:lnTo>
                <a:cubicBezTo>
                  <a:pt x="4291086" y="139664"/>
                  <a:pt x="4671097" y="17528"/>
                  <a:pt x="5052215" y="1756"/>
                </a:cubicBezTo>
                <a:cubicBezTo>
                  <a:pt x="5091916" y="114"/>
                  <a:pt x="5131627" y="-375"/>
                  <a:pt x="5171297" y="284"/>
                </a:cubicBezTo>
                <a:close/>
              </a:path>
            </a:pathLst>
          </a:custGeom>
          <a:gradFill>
            <a:gsLst>
              <a:gs pos="40000">
                <a:schemeClr val="bg2"/>
              </a:gs>
              <a:gs pos="100000">
                <a:schemeClr val="accent1">
                  <a:lumMod val="60000"/>
                  <a:lumOff val="40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E31D701A-5306-9B51-8848-D668FC84BE01}"/>
              </a:ext>
            </a:extLst>
          </p:cNvPr>
          <p:cNvSpPr>
            <a:spLocks noGrp="1"/>
          </p:cNvSpPr>
          <p:nvPr>
            <p:ph type="title"/>
          </p:nvPr>
        </p:nvSpPr>
        <p:spPr>
          <a:xfrm>
            <a:off x="1066800" y="1030311"/>
            <a:ext cx="8905141" cy="1359356"/>
          </a:xfrm>
        </p:spPr>
        <p:txBody>
          <a:bodyPr anchor="ctr">
            <a:normAutofit/>
          </a:bodyPr>
          <a:lstStyle/>
          <a:p>
            <a:r>
              <a:rPr lang="en-US" sz="4800"/>
              <a:t>Drawing/Painting Oak Trees</a:t>
            </a:r>
          </a:p>
        </p:txBody>
      </p:sp>
      <p:sp>
        <p:nvSpPr>
          <p:cNvPr id="3" name="Content Placeholder 2">
            <a:extLst>
              <a:ext uri="{FF2B5EF4-FFF2-40B4-BE49-F238E27FC236}">
                <a16:creationId xmlns:a16="http://schemas.microsoft.com/office/drawing/2014/main" id="{26E832E3-6B25-DC87-E4CE-91B957812DFE}"/>
              </a:ext>
            </a:extLst>
          </p:cNvPr>
          <p:cNvSpPr>
            <a:spLocks noGrp="1"/>
          </p:cNvSpPr>
          <p:nvPr>
            <p:ph idx="1"/>
          </p:nvPr>
        </p:nvSpPr>
        <p:spPr>
          <a:xfrm>
            <a:off x="4210493" y="2750127"/>
            <a:ext cx="5761449" cy="2964873"/>
          </a:xfrm>
        </p:spPr>
        <p:txBody>
          <a:bodyPr>
            <a:normAutofit/>
          </a:bodyPr>
          <a:lstStyle/>
          <a:p>
            <a:endParaRPr lang="en-US"/>
          </a:p>
        </p:txBody>
      </p:sp>
    </p:spTree>
    <p:extLst>
      <p:ext uri="{BB962C8B-B14F-4D97-AF65-F5344CB8AC3E}">
        <p14:creationId xmlns:p14="http://schemas.microsoft.com/office/powerpoint/2010/main" val="15847294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48D7368D-31D9-8101-473D-CD39E706FD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6401" y="3378954"/>
            <a:ext cx="6394567" cy="3479046"/>
          </a:xfrm>
          <a:custGeom>
            <a:avLst/>
            <a:gdLst/>
            <a:ahLst/>
            <a:cxnLst/>
            <a:rect l="l" t="t" r="r" b="b"/>
            <a:pathLst>
              <a:path w="6394567" h="3479046">
                <a:moveTo>
                  <a:pt x="5171297" y="284"/>
                </a:moveTo>
                <a:cubicBezTo>
                  <a:pt x="5607674" y="7531"/>
                  <a:pt x="6039042" y="153650"/>
                  <a:pt x="6394290" y="430072"/>
                </a:cubicBezTo>
                <a:lnTo>
                  <a:pt x="6394567" y="430316"/>
                </a:lnTo>
                <a:lnTo>
                  <a:pt x="6394567" y="3479046"/>
                </a:lnTo>
                <a:lnTo>
                  <a:pt x="0" y="3479046"/>
                </a:lnTo>
                <a:lnTo>
                  <a:pt x="3916974" y="405504"/>
                </a:lnTo>
                <a:lnTo>
                  <a:pt x="3959456" y="373857"/>
                </a:lnTo>
                <a:cubicBezTo>
                  <a:pt x="4291086" y="139664"/>
                  <a:pt x="4671097" y="17528"/>
                  <a:pt x="5052215" y="1756"/>
                </a:cubicBezTo>
                <a:cubicBezTo>
                  <a:pt x="5091916" y="114"/>
                  <a:pt x="5131627" y="-375"/>
                  <a:pt x="5171297" y="284"/>
                </a:cubicBezTo>
                <a:close/>
              </a:path>
            </a:pathLst>
          </a:custGeom>
          <a:gradFill>
            <a:gsLst>
              <a:gs pos="39000">
                <a:schemeClr val="bg2"/>
              </a:gs>
              <a:gs pos="100000">
                <a:schemeClr val="accent1">
                  <a:lumMod val="60000"/>
                  <a:lumOff val="40000"/>
                </a:scheme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2" name="Picture 11" descr="Time compass on hand">
            <a:extLst>
              <a:ext uri="{FF2B5EF4-FFF2-40B4-BE49-F238E27FC236}">
                <a16:creationId xmlns:a16="http://schemas.microsoft.com/office/drawing/2014/main" id="{860D708A-C8A9-F5D7-8A2D-94766DF75200}"/>
              </a:ext>
            </a:extLst>
          </p:cNvPr>
          <p:cNvPicPr>
            <a:picLocks noChangeAspect="1"/>
          </p:cNvPicPr>
          <p:nvPr/>
        </p:nvPicPr>
        <p:blipFill>
          <a:blip r:embed="rId3"/>
          <a:srcRect t="15431"/>
          <a:stretch/>
        </p:blipFill>
        <p:spPr>
          <a:xfrm>
            <a:off x="20" y="10"/>
            <a:ext cx="12191980" cy="6856539"/>
          </a:xfrm>
          <a:prstGeom prst="rect">
            <a:avLst/>
          </a:prstGeom>
        </p:spPr>
      </p:pic>
      <p:sp useBgFill="1">
        <p:nvSpPr>
          <p:cNvPr id="18" name="Freeform: Shape 17">
            <a:extLst>
              <a:ext uri="{FF2B5EF4-FFF2-40B4-BE49-F238E27FC236}">
                <a16:creationId xmlns:a16="http://schemas.microsoft.com/office/drawing/2014/main" id="{4C17FB6D-1600-4E66-7284-B891E8CAE3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2509220 h 6858000"/>
              <a:gd name="connsiteX3" fmla="*/ 12101547 w 12192000"/>
              <a:gd name="connsiteY3" fmla="*/ 2423585 h 6858000"/>
              <a:gd name="connsiteX4" fmla="*/ 9486146 w 12192000"/>
              <a:gd name="connsiteY4" fmla="*/ 1397525 h 6858000"/>
              <a:gd name="connsiteX5" fmla="*/ 9252903 w 12192000"/>
              <a:gd name="connsiteY5" fmla="*/ 1400410 h 6858000"/>
              <a:gd name="connsiteX6" fmla="*/ 7112548 w 12192000"/>
              <a:gd name="connsiteY6" fmla="*/ 2129232 h 6858000"/>
              <a:gd name="connsiteX7" fmla="*/ 7029340 w 12192000"/>
              <a:gd name="connsiteY7" fmla="*/ 2191218 h 6858000"/>
              <a:gd name="connsiteX8" fmla="*/ 1081914 w 12192000"/>
              <a:gd name="connsiteY8" fmla="*/ 6858000 h 6858000"/>
              <a:gd name="connsiteX9" fmla="*/ 0 w 12192000"/>
              <a:gd name="connsiteY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8000">
                <a:moveTo>
                  <a:pt x="0" y="0"/>
                </a:moveTo>
                <a:lnTo>
                  <a:pt x="12192000" y="0"/>
                </a:lnTo>
                <a:lnTo>
                  <a:pt x="12192000" y="2509220"/>
                </a:lnTo>
                <a:lnTo>
                  <a:pt x="12101547" y="2423585"/>
                </a:lnTo>
                <a:cubicBezTo>
                  <a:pt x="11368081" y="1762881"/>
                  <a:pt x="10433134" y="1413255"/>
                  <a:pt x="9486146" y="1397525"/>
                </a:cubicBezTo>
                <a:cubicBezTo>
                  <a:pt x="9408445" y="1396235"/>
                  <a:pt x="9330662" y="1397191"/>
                  <a:pt x="9252903" y="1400410"/>
                </a:cubicBezTo>
                <a:cubicBezTo>
                  <a:pt x="8506417" y="1431302"/>
                  <a:pt x="7762104" y="1670525"/>
                  <a:pt x="7112548" y="2129232"/>
                </a:cubicBezTo>
                <a:lnTo>
                  <a:pt x="7029340" y="2191218"/>
                </a:lnTo>
                <a:lnTo>
                  <a:pt x="1081914" y="6858000"/>
                </a:lnTo>
                <a:lnTo>
                  <a:pt x="0" y="6858000"/>
                </a:lnTo>
                <a:close/>
              </a:path>
            </a:pathLst>
          </a:cu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1F27583-0325-8641-00E9-7DACE1DFF7A7}"/>
              </a:ext>
            </a:extLst>
          </p:cNvPr>
          <p:cNvSpPr>
            <a:spLocks noGrp="1"/>
          </p:cNvSpPr>
          <p:nvPr>
            <p:ph type="title"/>
          </p:nvPr>
        </p:nvSpPr>
        <p:spPr>
          <a:xfrm>
            <a:off x="973880" y="784747"/>
            <a:ext cx="4808561" cy="1555842"/>
          </a:xfrm>
        </p:spPr>
        <p:txBody>
          <a:bodyPr vert="horz" lIns="91440" tIns="45720" rIns="91440" bIns="45720" rtlCol="0" anchor="b">
            <a:normAutofit/>
          </a:bodyPr>
          <a:lstStyle/>
          <a:p>
            <a:pPr>
              <a:lnSpc>
                <a:spcPct val="100000"/>
              </a:lnSpc>
            </a:pPr>
            <a:r>
              <a:rPr lang="en-US" sz="3600"/>
              <a:t>Post-Hike Survey</a:t>
            </a:r>
          </a:p>
        </p:txBody>
      </p:sp>
    </p:spTree>
    <p:extLst>
      <p:ext uri="{BB962C8B-B14F-4D97-AF65-F5344CB8AC3E}">
        <p14:creationId xmlns:p14="http://schemas.microsoft.com/office/powerpoint/2010/main" val="24984136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110BA01-8798-D640-C7DD-78DBE72D96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06D6472-0C02-B23E-3245-186D5E68702D}"/>
              </a:ext>
            </a:extLst>
          </p:cNvPr>
          <p:cNvSpPr>
            <a:spLocks noGrp="1"/>
          </p:cNvSpPr>
          <p:nvPr>
            <p:ph type="title"/>
          </p:nvPr>
        </p:nvSpPr>
        <p:spPr>
          <a:xfrm>
            <a:off x="3459637" y="1132368"/>
            <a:ext cx="7703663" cy="1257300"/>
          </a:xfrm>
        </p:spPr>
        <p:txBody>
          <a:bodyPr anchor="ctr">
            <a:normAutofit/>
          </a:bodyPr>
          <a:lstStyle/>
          <a:p>
            <a:pPr algn="r"/>
            <a:r>
              <a:rPr lang="en-US" sz="4800"/>
              <a:t>Thank You!</a:t>
            </a:r>
          </a:p>
        </p:txBody>
      </p:sp>
      <p:sp>
        <p:nvSpPr>
          <p:cNvPr id="10" name="Freeform: Shape 9">
            <a:extLst>
              <a:ext uri="{FF2B5EF4-FFF2-40B4-BE49-F238E27FC236}">
                <a16:creationId xmlns:a16="http://schemas.microsoft.com/office/drawing/2014/main" id="{8598B132-658A-928F-C688-90609E4EA0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0" y="0"/>
            <a:ext cx="2923855" cy="1479128"/>
          </a:xfrm>
          <a:custGeom>
            <a:avLst/>
            <a:gdLst>
              <a:gd name="connsiteX0" fmla="*/ 2923855 w 2923855"/>
              <a:gd name="connsiteY0" fmla="*/ 1479128 h 1479128"/>
              <a:gd name="connsiteX1" fmla="*/ 0 w 2923855"/>
              <a:gd name="connsiteY1" fmla="*/ 1479128 h 1479128"/>
              <a:gd name="connsiteX2" fmla="*/ 1368245 w 2923855"/>
              <a:gd name="connsiteY2" fmla="*/ 405504 h 1479128"/>
              <a:gd name="connsiteX3" fmla="*/ 1410727 w 2923855"/>
              <a:gd name="connsiteY3" fmla="*/ 373857 h 1479128"/>
              <a:gd name="connsiteX4" fmla="*/ 2503486 w 2923855"/>
              <a:gd name="connsiteY4" fmla="*/ 1756 h 1479128"/>
              <a:gd name="connsiteX5" fmla="*/ 2622568 w 2923855"/>
              <a:gd name="connsiteY5" fmla="*/ 284 h 1479128"/>
              <a:gd name="connsiteX6" fmla="*/ 2785835 w 2923855"/>
              <a:gd name="connsiteY6" fmla="*/ 9494 h 1479128"/>
              <a:gd name="connsiteX7" fmla="*/ 2923855 w 2923855"/>
              <a:gd name="connsiteY7" fmla="*/ 28352 h 1479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23855" h="1479128">
                <a:moveTo>
                  <a:pt x="2923855" y="1479128"/>
                </a:moveTo>
                <a:lnTo>
                  <a:pt x="0" y="1479128"/>
                </a:lnTo>
                <a:lnTo>
                  <a:pt x="1368245" y="405504"/>
                </a:lnTo>
                <a:lnTo>
                  <a:pt x="1410727" y="373857"/>
                </a:lnTo>
                <a:cubicBezTo>
                  <a:pt x="1742357" y="139664"/>
                  <a:pt x="2122368" y="17528"/>
                  <a:pt x="2503486" y="1756"/>
                </a:cubicBezTo>
                <a:cubicBezTo>
                  <a:pt x="2543187" y="114"/>
                  <a:pt x="2582898" y="-375"/>
                  <a:pt x="2622568" y="284"/>
                </a:cubicBezTo>
                <a:cubicBezTo>
                  <a:pt x="2677115" y="1190"/>
                  <a:pt x="2731584" y="4266"/>
                  <a:pt x="2785835" y="9494"/>
                </a:cubicBezTo>
                <a:lnTo>
                  <a:pt x="2923855" y="28352"/>
                </a:lnTo>
                <a:close/>
              </a:path>
            </a:pathLst>
          </a:custGeom>
          <a:gradFill>
            <a:gsLst>
              <a:gs pos="33000">
                <a:schemeClr val="bg2"/>
              </a:gs>
              <a:gs pos="100000">
                <a:schemeClr val="accent1">
                  <a:lumMod val="60000"/>
                  <a:lumOff val="4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D4D7F64D-A805-C939-F215-C47E61D38644}"/>
              </a:ext>
            </a:extLst>
          </p:cNvPr>
          <p:cNvSpPr>
            <a:spLocks noGrp="1"/>
          </p:cNvSpPr>
          <p:nvPr>
            <p:ph idx="1"/>
          </p:nvPr>
        </p:nvSpPr>
        <p:spPr>
          <a:xfrm>
            <a:off x="1066800" y="2701636"/>
            <a:ext cx="5012011" cy="3104524"/>
          </a:xfrm>
        </p:spPr>
        <p:txBody>
          <a:bodyPr>
            <a:normAutofit/>
          </a:bodyPr>
          <a:lstStyle/>
          <a:p>
            <a:r>
              <a:rPr lang="en-US" dirty="0"/>
              <a:t>Participants</a:t>
            </a:r>
          </a:p>
          <a:p>
            <a:r>
              <a:rPr lang="en-US" dirty="0"/>
              <a:t>Mentors</a:t>
            </a:r>
          </a:p>
          <a:p>
            <a:r>
              <a:rPr lang="en-US" dirty="0"/>
              <a:t>Girl Scout Troop</a:t>
            </a:r>
          </a:p>
        </p:txBody>
      </p:sp>
      <p:sp>
        <p:nvSpPr>
          <p:cNvPr id="12" name="Freeform: Shape 11">
            <a:extLst>
              <a:ext uri="{FF2B5EF4-FFF2-40B4-BE49-F238E27FC236}">
                <a16:creationId xmlns:a16="http://schemas.microsoft.com/office/drawing/2014/main" id="{14AD37D4-765C-FCFF-FC09-2E36C2A25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84115" y="3378954"/>
            <a:ext cx="5907885" cy="3479046"/>
          </a:xfrm>
          <a:custGeom>
            <a:avLst/>
            <a:gdLst>
              <a:gd name="connsiteX0" fmla="*/ 5171297 w 5907885"/>
              <a:gd name="connsiteY0" fmla="*/ 284 h 3479046"/>
              <a:gd name="connsiteX1" fmla="*/ 5813217 w 5907885"/>
              <a:gd name="connsiteY1" fmla="*/ 114238 h 3479046"/>
              <a:gd name="connsiteX2" fmla="*/ 5907885 w 5907885"/>
              <a:gd name="connsiteY2" fmla="*/ 151524 h 3479046"/>
              <a:gd name="connsiteX3" fmla="*/ 5907885 w 5907885"/>
              <a:gd name="connsiteY3" fmla="*/ 3479046 h 3479046"/>
              <a:gd name="connsiteX4" fmla="*/ 0 w 5907885"/>
              <a:gd name="connsiteY4" fmla="*/ 3479046 h 3479046"/>
              <a:gd name="connsiteX5" fmla="*/ 3916974 w 5907885"/>
              <a:gd name="connsiteY5" fmla="*/ 405504 h 3479046"/>
              <a:gd name="connsiteX6" fmla="*/ 3959456 w 5907885"/>
              <a:gd name="connsiteY6" fmla="*/ 373857 h 3479046"/>
              <a:gd name="connsiteX7" fmla="*/ 5052215 w 5907885"/>
              <a:gd name="connsiteY7" fmla="*/ 1756 h 3479046"/>
              <a:gd name="connsiteX8" fmla="*/ 5171297 w 5907885"/>
              <a:gd name="connsiteY8" fmla="*/ 284 h 3479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07885" h="3479046">
                <a:moveTo>
                  <a:pt x="5171297" y="284"/>
                </a:moveTo>
                <a:cubicBezTo>
                  <a:pt x="5389485" y="3908"/>
                  <a:pt x="5606422" y="42249"/>
                  <a:pt x="5813217" y="114238"/>
                </a:cubicBezTo>
                <a:lnTo>
                  <a:pt x="5907885" y="151524"/>
                </a:lnTo>
                <a:lnTo>
                  <a:pt x="5907885" y="3479046"/>
                </a:lnTo>
                <a:lnTo>
                  <a:pt x="0" y="3479046"/>
                </a:lnTo>
                <a:lnTo>
                  <a:pt x="3916974" y="405504"/>
                </a:lnTo>
                <a:lnTo>
                  <a:pt x="3959456" y="373857"/>
                </a:lnTo>
                <a:cubicBezTo>
                  <a:pt x="4291086" y="139664"/>
                  <a:pt x="4671097" y="17528"/>
                  <a:pt x="5052215" y="1756"/>
                </a:cubicBezTo>
                <a:cubicBezTo>
                  <a:pt x="5091916" y="114"/>
                  <a:pt x="5131627" y="-375"/>
                  <a:pt x="5171297" y="284"/>
                </a:cubicBezTo>
                <a:close/>
              </a:path>
            </a:pathLst>
          </a:custGeom>
          <a:gradFill>
            <a:gsLst>
              <a:gs pos="23000">
                <a:schemeClr val="bg2"/>
              </a:gs>
              <a:gs pos="100000">
                <a:schemeClr val="accent1">
                  <a:lumMod val="60000"/>
                  <a:lumOff val="40000"/>
                </a:schemeClr>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14204825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D00CB3E-22D8-C88A-E699-CC9736BC98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E1DC5BE-3E06-47CB-86DF-F1E338C2F960}"/>
              </a:ext>
            </a:extLst>
          </p:cNvPr>
          <p:cNvSpPr>
            <a:spLocks noGrp="1"/>
          </p:cNvSpPr>
          <p:nvPr>
            <p:ph type="title"/>
          </p:nvPr>
        </p:nvSpPr>
        <p:spPr>
          <a:xfrm>
            <a:off x="1066799" y="1132367"/>
            <a:ext cx="7608074" cy="1257299"/>
          </a:xfrm>
        </p:spPr>
        <p:txBody>
          <a:bodyPr anchor="ctr">
            <a:normAutofit/>
          </a:bodyPr>
          <a:lstStyle/>
          <a:p>
            <a:r>
              <a:rPr lang="en-US" sz="4800"/>
              <a:t>Pre-Hike Survey</a:t>
            </a:r>
          </a:p>
        </p:txBody>
      </p:sp>
      <p:sp>
        <p:nvSpPr>
          <p:cNvPr id="10" name="Freeform: Shape 9">
            <a:extLst>
              <a:ext uri="{FF2B5EF4-FFF2-40B4-BE49-F238E27FC236}">
                <a16:creationId xmlns:a16="http://schemas.microsoft.com/office/drawing/2014/main" id="{4625E526-838B-DBE7-6600-D159BFBCE1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540000" flipH="1">
            <a:off x="5827306" y="3434599"/>
            <a:ext cx="6407229" cy="3479258"/>
          </a:xfrm>
          <a:custGeom>
            <a:avLst/>
            <a:gdLst>
              <a:gd name="connsiteX0" fmla="*/ 53408 w 6407229"/>
              <a:gd name="connsiteY0" fmla="*/ 3479258 h 3479258"/>
              <a:gd name="connsiteX1" fmla="*/ 6407229 w 6407229"/>
              <a:gd name="connsiteY1" fmla="*/ 3368352 h 3479258"/>
              <a:gd name="connsiteX2" fmla="*/ 2513111 w 6407229"/>
              <a:gd name="connsiteY2" fmla="*/ 401274 h 3479258"/>
              <a:gd name="connsiteX3" fmla="*/ 2468202 w 6407229"/>
              <a:gd name="connsiteY3" fmla="*/ 369022 h 3479258"/>
              <a:gd name="connsiteX4" fmla="*/ 1321050 w 6407229"/>
              <a:gd name="connsiteY4" fmla="*/ 613 h 3479258"/>
              <a:gd name="connsiteX5" fmla="*/ 1196752 w 6407229"/>
              <a:gd name="connsiteY5" fmla="*/ 1245 h 3479258"/>
              <a:gd name="connsiteX6" fmla="*/ 56027 w 6407229"/>
              <a:gd name="connsiteY6" fmla="*/ 376720 h 3479258"/>
              <a:gd name="connsiteX7" fmla="*/ 0 w 6407229"/>
              <a:gd name="connsiteY7" fmla="*/ 419528 h 3479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07229" h="3479258">
                <a:moveTo>
                  <a:pt x="53408" y="3479258"/>
                </a:moveTo>
                <a:lnTo>
                  <a:pt x="6407229" y="3368352"/>
                </a:lnTo>
                <a:lnTo>
                  <a:pt x="2513111" y="401274"/>
                </a:lnTo>
                <a:lnTo>
                  <a:pt x="2468202" y="369022"/>
                </a:lnTo>
                <a:cubicBezTo>
                  <a:pt x="2117855" y="130665"/>
                  <a:pt x="1719063" y="10130"/>
                  <a:pt x="1321050" y="613"/>
                </a:cubicBezTo>
                <a:cubicBezTo>
                  <a:pt x="1279590" y="-379"/>
                  <a:pt x="1238139" y="-165"/>
                  <a:pt x="1196752" y="1245"/>
                </a:cubicBezTo>
                <a:cubicBezTo>
                  <a:pt x="793227" y="14995"/>
                  <a:pt x="395796" y="142529"/>
                  <a:pt x="56027" y="376720"/>
                </a:cubicBezTo>
                <a:lnTo>
                  <a:pt x="0" y="419528"/>
                </a:lnTo>
                <a:close/>
              </a:path>
            </a:pathLst>
          </a:custGeom>
          <a:gradFill>
            <a:gsLst>
              <a:gs pos="32000">
                <a:schemeClr val="bg2"/>
              </a:gs>
              <a:gs pos="100000">
                <a:schemeClr val="accent1">
                  <a:lumMod val="60000"/>
                  <a:lumOff val="4000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9033151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48D7368D-31D9-8101-473D-CD39E706FD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6401" y="3378954"/>
            <a:ext cx="6394567" cy="3479046"/>
          </a:xfrm>
          <a:custGeom>
            <a:avLst/>
            <a:gdLst/>
            <a:ahLst/>
            <a:cxnLst/>
            <a:rect l="l" t="t" r="r" b="b"/>
            <a:pathLst>
              <a:path w="6394567" h="3479046">
                <a:moveTo>
                  <a:pt x="5171297" y="284"/>
                </a:moveTo>
                <a:cubicBezTo>
                  <a:pt x="5607674" y="7531"/>
                  <a:pt x="6039042" y="153650"/>
                  <a:pt x="6394290" y="430072"/>
                </a:cubicBezTo>
                <a:lnTo>
                  <a:pt x="6394567" y="430316"/>
                </a:lnTo>
                <a:lnTo>
                  <a:pt x="6394567" y="3479046"/>
                </a:lnTo>
                <a:lnTo>
                  <a:pt x="0" y="3479046"/>
                </a:lnTo>
                <a:lnTo>
                  <a:pt x="3916974" y="405504"/>
                </a:lnTo>
                <a:lnTo>
                  <a:pt x="3959456" y="373857"/>
                </a:lnTo>
                <a:cubicBezTo>
                  <a:pt x="4291086" y="139664"/>
                  <a:pt x="4671097" y="17528"/>
                  <a:pt x="5052215" y="1756"/>
                </a:cubicBezTo>
                <a:cubicBezTo>
                  <a:pt x="5091916" y="114"/>
                  <a:pt x="5131627" y="-375"/>
                  <a:pt x="5171297" y="284"/>
                </a:cubicBezTo>
                <a:close/>
              </a:path>
            </a:pathLst>
          </a:custGeom>
          <a:gradFill>
            <a:gsLst>
              <a:gs pos="39000">
                <a:schemeClr val="bg2"/>
              </a:gs>
              <a:gs pos="100000">
                <a:schemeClr val="accent1">
                  <a:lumMod val="60000"/>
                  <a:lumOff val="40000"/>
                </a:scheme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Rectangle 10">
            <a:extLst>
              <a:ext uri="{FF2B5EF4-FFF2-40B4-BE49-F238E27FC236}">
                <a16:creationId xmlns:a16="http://schemas.microsoft.com/office/drawing/2014/main" id="{789EBE4E-5983-B393-1D5E-731351065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ssorted items on a floor">
            <a:extLst>
              <a:ext uri="{FF2B5EF4-FFF2-40B4-BE49-F238E27FC236}">
                <a16:creationId xmlns:a16="http://schemas.microsoft.com/office/drawing/2014/main" id="{1C011216-C7F7-B978-05CC-3DF8F4DA6B9F}"/>
              </a:ext>
            </a:extLst>
          </p:cNvPr>
          <p:cNvPicPr>
            <a:picLocks noChangeAspect="1"/>
          </p:cNvPicPr>
          <p:nvPr/>
        </p:nvPicPr>
        <p:blipFill>
          <a:blip r:embed="rId3"/>
          <a:srcRect t="4768" b="10963"/>
          <a:stretch/>
        </p:blipFill>
        <p:spPr>
          <a:xfrm>
            <a:off x="20" y="10"/>
            <a:ext cx="12191979" cy="6857989"/>
          </a:xfrm>
          <a:prstGeom prst="rect">
            <a:avLst/>
          </a:prstGeom>
        </p:spPr>
      </p:pic>
      <p:sp>
        <p:nvSpPr>
          <p:cNvPr id="13" name="Freeform: Shape 12">
            <a:extLst>
              <a:ext uri="{FF2B5EF4-FFF2-40B4-BE49-F238E27FC236}">
                <a16:creationId xmlns:a16="http://schemas.microsoft.com/office/drawing/2014/main" id="{2CEF5482-568A-9463-C672-BC6D644DF9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540000" flipV="1">
            <a:off x="-39511" y="-72076"/>
            <a:ext cx="8582352" cy="4875036"/>
          </a:xfrm>
          <a:custGeom>
            <a:avLst/>
            <a:gdLst>
              <a:gd name="connsiteX0" fmla="*/ 1259133 w 8582352"/>
              <a:gd name="connsiteY0" fmla="*/ 1707 h 4875036"/>
              <a:gd name="connsiteX1" fmla="*/ 29139 w 8582352"/>
              <a:gd name="connsiteY1" fmla="*/ 317762 h 4875036"/>
              <a:gd name="connsiteX2" fmla="*/ 0 w 8582352"/>
              <a:gd name="connsiteY2" fmla="*/ 333585 h 4875036"/>
              <a:gd name="connsiteX3" fmla="*/ 79271 w 8582352"/>
              <a:gd name="connsiteY3" fmla="*/ 4875036 h 4875036"/>
              <a:gd name="connsiteX4" fmla="*/ 8582352 w 8582352"/>
              <a:gd name="connsiteY4" fmla="*/ 4726614 h 4875036"/>
              <a:gd name="connsiteX5" fmla="*/ 3064323 w 8582352"/>
              <a:gd name="connsiteY5" fmla="*/ 550287 h 4875036"/>
              <a:gd name="connsiteX6" fmla="*/ 3002736 w 8582352"/>
              <a:gd name="connsiteY6" fmla="*/ 506058 h 4875036"/>
              <a:gd name="connsiteX7" fmla="*/ 1429589 w 8582352"/>
              <a:gd name="connsiteY7" fmla="*/ 840 h 4875036"/>
              <a:gd name="connsiteX8" fmla="*/ 1259133 w 8582352"/>
              <a:gd name="connsiteY8" fmla="*/ 1707 h 4875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82352" h="4875036">
                <a:moveTo>
                  <a:pt x="1259133" y="1707"/>
                </a:moveTo>
                <a:cubicBezTo>
                  <a:pt x="833461" y="16212"/>
                  <a:pt x="412733" y="123046"/>
                  <a:pt x="29139" y="317762"/>
                </a:cubicBezTo>
                <a:lnTo>
                  <a:pt x="0" y="333585"/>
                </a:lnTo>
                <a:lnTo>
                  <a:pt x="79271" y="4875036"/>
                </a:lnTo>
                <a:lnTo>
                  <a:pt x="8582352" y="4726614"/>
                </a:lnTo>
                <a:lnTo>
                  <a:pt x="3064323" y="550287"/>
                </a:lnTo>
                <a:lnTo>
                  <a:pt x="3002736" y="506058"/>
                </a:lnTo>
                <a:cubicBezTo>
                  <a:pt x="2522288" y="179187"/>
                  <a:pt x="1975404" y="13891"/>
                  <a:pt x="1429589" y="840"/>
                </a:cubicBezTo>
                <a:cubicBezTo>
                  <a:pt x="1372734" y="-519"/>
                  <a:pt x="1315889" y="-227"/>
                  <a:pt x="1259133" y="1707"/>
                </a:cubicBezTo>
                <a:close/>
              </a:path>
            </a:pathLst>
          </a:custGeom>
          <a:gradFill>
            <a:gsLst>
              <a:gs pos="22000">
                <a:schemeClr val="bg2">
                  <a:alpha val="80000"/>
                </a:schemeClr>
              </a:gs>
              <a:gs pos="100000">
                <a:schemeClr val="accent1">
                  <a:lumMod val="60000"/>
                  <a:lumOff val="40000"/>
                  <a:alpha val="8600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92F036EC-94E6-6C22-B6FD-60A463130A38}"/>
              </a:ext>
            </a:extLst>
          </p:cNvPr>
          <p:cNvSpPr>
            <a:spLocks noGrp="1"/>
          </p:cNvSpPr>
          <p:nvPr>
            <p:ph type="title"/>
          </p:nvPr>
        </p:nvSpPr>
        <p:spPr>
          <a:xfrm>
            <a:off x="950791" y="739101"/>
            <a:ext cx="4213437" cy="1772279"/>
          </a:xfrm>
        </p:spPr>
        <p:txBody>
          <a:bodyPr vert="horz" lIns="91440" tIns="45720" rIns="91440" bIns="45720" rtlCol="0" anchor="b">
            <a:normAutofit/>
          </a:bodyPr>
          <a:lstStyle/>
          <a:p>
            <a:pPr>
              <a:lnSpc>
                <a:spcPct val="100000"/>
              </a:lnSpc>
            </a:pPr>
            <a:r>
              <a:rPr lang="en-US" sz="3600" dirty="0"/>
              <a:t>Rules of Hiking</a:t>
            </a:r>
          </a:p>
        </p:txBody>
      </p:sp>
      <p:sp>
        <p:nvSpPr>
          <p:cNvPr id="15" name="Freeform: Shape 14">
            <a:extLst>
              <a:ext uri="{FF2B5EF4-FFF2-40B4-BE49-F238E27FC236}">
                <a16:creationId xmlns:a16="http://schemas.microsoft.com/office/drawing/2014/main" id="{D38784C3-11AE-0BE2-6339-1A2BDAC7F0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740000" flipV="1">
            <a:off x="7888979" y="5020683"/>
            <a:ext cx="4324338" cy="1889417"/>
          </a:xfrm>
          <a:custGeom>
            <a:avLst/>
            <a:gdLst>
              <a:gd name="connsiteX0" fmla="*/ 26412 w 4324338"/>
              <a:gd name="connsiteY0" fmla="*/ 1889417 h 1889417"/>
              <a:gd name="connsiteX1" fmla="*/ 4324338 w 4324338"/>
              <a:gd name="connsiteY1" fmla="*/ 1814397 h 1889417"/>
              <a:gd name="connsiteX2" fmla="*/ 2459858 w 4324338"/>
              <a:gd name="connsiteY2" fmla="*/ 403264 h 1889417"/>
              <a:gd name="connsiteX3" fmla="*/ 2414726 w 4324338"/>
              <a:gd name="connsiteY3" fmla="*/ 370852 h 1889417"/>
              <a:gd name="connsiteX4" fmla="*/ 1261883 w 4324338"/>
              <a:gd name="connsiteY4" fmla="*/ 615 h 1889417"/>
              <a:gd name="connsiteX5" fmla="*/ 70385 w 4324338"/>
              <a:gd name="connsiteY5" fmla="*/ 326182 h 1889417"/>
              <a:gd name="connsiteX6" fmla="*/ 0 w 4324338"/>
              <a:gd name="connsiteY6" fmla="*/ 376291 h 1889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24338" h="1889417">
                <a:moveTo>
                  <a:pt x="26412" y="1889417"/>
                </a:moveTo>
                <a:lnTo>
                  <a:pt x="4324338" y="1814397"/>
                </a:lnTo>
                <a:lnTo>
                  <a:pt x="2459858" y="403264"/>
                </a:lnTo>
                <a:lnTo>
                  <a:pt x="2414726" y="370852"/>
                </a:lnTo>
                <a:cubicBezTo>
                  <a:pt x="2062641" y="131313"/>
                  <a:pt x="1661870" y="10180"/>
                  <a:pt x="1261883" y="615"/>
                </a:cubicBezTo>
                <a:cubicBezTo>
                  <a:pt x="845229" y="-9347"/>
                  <a:pt x="429425" y="101751"/>
                  <a:pt x="70385" y="326182"/>
                </a:cubicBezTo>
                <a:lnTo>
                  <a:pt x="0" y="376291"/>
                </a:lnTo>
                <a:close/>
              </a:path>
            </a:pathLst>
          </a:custGeom>
          <a:gradFill>
            <a:gsLst>
              <a:gs pos="27000">
                <a:schemeClr val="bg2">
                  <a:alpha val="70000"/>
                </a:schemeClr>
              </a:gs>
              <a:gs pos="100000">
                <a:schemeClr val="accent1">
                  <a:lumMod val="60000"/>
                  <a:lumOff val="40000"/>
                  <a:alpha val="7700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7096036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C4086F5-5AAC-F692-73E3-87A47A6520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18BAEF0-0EE3-8C01-4F15-173E889A93A3}"/>
              </a:ext>
            </a:extLst>
          </p:cNvPr>
          <p:cNvSpPr>
            <a:spLocks noGrp="1"/>
          </p:cNvSpPr>
          <p:nvPr>
            <p:ph type="title"/>
          </p:nvPr>
        </p:nvSpPr>
        <p:spPr>
          <a:xfrm>
            <a:off x="1066800" y="4107693"/>
            <a:ext cx="4305892" cy="1805111"/>
          </a:xfrm>
        </p:spPr>
        <p:txBody>
          <a:bodyPr anchor="ctr">
            <a:normAutofit/>
          </a:bodyPr>
          <a:lstStyle/>
          <a:p>
            <a:r>
              <a:rPr lang="en-US" dirty="0"/>
              <a:t>Preparing for a Virtual Hike</a:t>
            </a:r>
          </a:p>
        </p:txBody>
      </p:sp>
      <p:sp>
        <p:nvSpPr>
          <p:cNvPr id="10" name="Freeform: Shape 9">
            <a:extLst>
              <a:ext uri="{FF2B5EF4-FFF2-40B4-BE49-F238E27FC236}">
                <a16:creationId xmlns:a16="http://schemas.microsoft.com/office/drawing/2014/main" id="{3351B06F-42FD-3E0A-3AA8-C510826446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540000" flipV="1">
            <a:off x="-23526" y="-55243"/>
            <a:ext cx="6407229" cy="3479258"/>
          </a:xfrm>
          <a:custGeom>
            <a:avLst/>
            <a:gdLst>
              <a:gd name="connsiteX0" fmla="*/ 53408 w 6407229"/>
              <a:gd name="connsiteY0" fmla="*/ 3479258 h 3479258"/>
              <a:gd name="connsiteX1" fmla="*/ 6407229 w 6407229"/>
              <a:gd name="connsiteY1" fmla="*/ 3368352 h 3479258"/>
              <a:gd name="connsiteX2" fmla="*/ 2513111 w 6407229"/>
              <a:gd name="connsiteY2" fmla="*/ 401274 h 3479258"/>
              <a:gd name="connsiteX3" fmla="*/ 2468202 w 6407229"/>
              <a:gd name="connsiteY3" fmla="*/ 369022 h 3479258"/>
              <a:gd name="connsiteX4" fmla="*/ 1321050 w 6407229"/>
              <a:gd name="connsiteY4" fmla="*/ 613 h 3479258"/>
              <a:gd name="connsiteX5" fmla="*/ 1196752 w 6407229"/>
              <a:gd name="connsiteY5" fmla="*/ 1245 h 3479258"/>
              <a:gd name="connsiteX6" fmla="*/ 56027 w 6407229"/>
              <a:gd name="connsiteY6" fmla="*/ 376720 h 3479258"/>
              <a:gd name="connsiteX7" fmla="*/ 0 w 6407229"/>
              <a:gd name="connsiteY7" fmla="*/ 419528 h 3479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07229" h="3479258">
                <a:moveTo>
                  <a:pt x="53408" y="3479258"/>
                </a:moveTo>
                <a:lnTo>
                  <a:pt x="6407229" y="3368352"/>
                </a:lnTo>
                <a:lnTo>
                  <a:pt x="2513111" y="401274"/>
                </a:lnTo>
                <a:lnTo>
                  <a:pt x="2468202" y="369022"/>
                </a:lnTo>
                <a:cubicBezTo>
                  <a:pt x="2117855" y="130665"/>
                  <a:pt x="1719063" y="10130"/>
                  <a:pt x="1321050" y="613"/>
                </a:cubicBezTo>
                <a:cubicBezTo>
                  <a:pt x="1279590" y="-379"/>
                  <a:pt x="1238139" y="-165"/>
                  <a:pt x="1196752" y="1245"/>
                </a:cubicBezTo>
                <a:cubicBezTo>
                  <a:pt x="793227" y="14995"/>
                  <a:pt x="395796" y="142529"/>
                  <a:pt x="56027" y="376720"/>
                </a:cubicBezTo>
                <a:lnTo>
                  <a:pt x="0" y="419528"/>
                </a:lnTo>
                <a:close/>
              </a:path>
            </a:pathLst>
          </a:custGeom>
          <a:gradFill>
            <a:gsLst>
              <a:gs pos="32000">
                <a:schemeClr val="bg2"/>
              </a:gs>
              <a:gs pos="100000">
                <a:schemeClr val="accent1">
                  <a:lumMod val="60000"/>
                  <a:lumOff val="4000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9CF32190-1DF5-5FFF-D532-889495A9BE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740000" flipV="1">
            <a:off x="7884803" y="5010325"/>
            <a:ext cx="4324338" cy="1889417"/>
          </a:xfrm>
          <a:custGeom>
            <a:avLst/>
            <a:gdLst>
              <a:gd name="connsiteX0" fmla="*/ 26412 w 4324338"/>
              <a:gd name="connsiteY0" fmla="*/ 1889417 h 1889417"/>
              <a:gd name="connsiteX1" fmla="*/ 4324338 w 4324338"/>
              <a:gd name="connsiteY1" fmla="*/ 1814397 h 1889417"/>
              <a:gd name="connsiteX2" fmla="*/ 2459858 w 4324338"/>
              <a:gd name="connsiteY2" fmla="*/ 403264 h 1889417"/>
              <a:gd name="connsiteX3" fmla="*/ 2414726 w 4324338"/>
              <a:gd name="connsiteY3" fmla="*/ 370852 h 1889417"/>
              <a:gd name="connsiteX4" fmla="*/ 1261883 w 4324338"/>
              <a:gd name="connsiteY4" fmla="*/ 615 h 1889417"/>
              <a:gd name="connsiteX5" fmla="*/ 70385 w 4324338"/>
              <a:gd name="connsiteY5" fmla="*/ 326182 h 1889417"/>
              <a:gd name="connsiteX6" fmla="*/ 0 w 4324338"/>
              <a:gd name="connsiteY6" fmla="*/ 376291 h 1889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24338" h="1889417">
                <a:moveTo>
                  <a:pt x="26412" y="1889417"/>
                </a:moveTo>
                <a:lnTo>
                  <a:pt x="4324338" y="1814397"/>
                </a:lnTo>
                <a:lnTo>
                  <a:pt x="2459858" y="403264"/>
                </a:lnTo>
                <a:lnTo>
                  <a:pt x="2414726" y="370852"/>
                </a:lnTo>
                <a:cubicBezTo>
                  <a:pt x="2062641" y="131313"/>
                  <a:pt x="1661870" y="10180"/>
                  <a:pt x="1261883" y="615"/>
                </a:cubicBezTo>
                <a:cubicBezTo>
                  <a:pt x="845229" y="-9347"/>
                  <a:pt x="429425" y="101751"/>
                  <a:pt x="70385" y="326182"/>
                </a:cubicBezTo>
                <a:lnTo>
                  <a:pt x="0" y="376291"/>
                </a:lnTo>
                <a:close/>
              </a:path>
            </a:pathLst>
          </a:custGeom>
          <a:gradFill>
            <a:gsLst>
              <a:gs pos="32000">
                <a:schemeClr val="bg2"/>
              </a:gs>
              <a:gs pos="100000">
                <a:schemeClr val="accent1">
                  <a:lumMod val="60000"/>
                  <a:lumOff val="4000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07E8828E-DF7B-C581-7CF6-B13048D28F8F}"/>
              </a:ext>
            </a:extLst>
          </p:cNvPr>
          <p:cNvSpPr>
            <a:spLocks noGrp="1"/>
          </p:cNvSpPr>
          <p:nvPr>
            <p:ph idx="1"/>
          </p:nvPr>
        </p:nvSpPr>
        <p:spPr>
          <a:xfrm>
            <a:off x="6096000" y="1143000"/>
            <a:ext cx="4953000" cy="3829733"/>
          </a:xfrm>
        </p:spPr>
        <p:txBody>
          <a:bodyPr>
            <a:normAutofit/>
          </a:bodyPr>
          <a:lstStyle/>
          <a:p>
            <a:r>
              <a:rPr lang="en-US" dirty="0"/>
              <a:t>How I created the virtual hikes</a:t>
            </a:r>
          </a:p>
          <a:p>
            <a:r>
              <a:rPr lang="en-US" dirty="0"/>
              <a:t>Hardware and software I used</a:t>
            </a:r>
          </a:p>
          <a:p>
            <a:r>
              <a:rPr lang="en-US" dirty="0"/>
              <a:t>Where the videos are posted</a:t>
            </a:r>
          </a:p>
          <a:p>
            <a:r>
              <a:rPr lang="en-US" dirty="0"/>
              <a:t>How to use Virtual Reality (VR) Headset</a:t>
            </a:r>
          </a:p>
          <a:p>
            <a:r>
              <a:rPr lang="en-US" dirty="0"/>
              <a:t>What you should expect</a:t>
            </a:r>
          </a:p>
        </p:txBody>
      </p:sp>
    </p:spTree>
    <p:extLst>
      <p:ext uri="{BB962C8B-B14F-4D97-AF65-F5344CB8AC3E}">
        <p14:creationId xmlns:p14="http://schemas.microsoft.com/office/powerpoint/2010/main" val="14871778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48D7368D-31D9-8101-473D-CD39E706FD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6401" y="3378954"/>
            <a:ext cx="6394567" cy="3479046"/>
          </a:xfrm>
          <a:custGeom>
            <a:avLst/>
            <a:gdLst/>
            <a:ahLst/>
            <a:cxnLst/>
            <a:rect l="l" t="t" r="r" b="b"/>
            <a:pathLst>
              <a:path w="6394567" h="3479046">
                <a:moveTo>
                  <a:pt x="5171297" y="284"/>
                </a:moveTo>
                <a:cubicBezTo>
                  <a:pt x="5607674" y="7531"/>
                  <a:pt x="6039042" y="153650"/>
                  <a:pt x="6394290" y="430072"/>
                </a:cubicBezTo>
                <a:lnTo>
                  <a:pt x="6394567" y="430316"/>
                </a:lnTo>
                <a:lnTo>
                  <a:pt x="6394567" y="3479046"/>
                </a:lnTo>
                <a:lnTo>
                  <a:pt x="0" y="3479046"/>
                </a:lnTo>
                <a:lnTo>
                  <a:pt x="3916974" y="405504"/>
                </a:lnTo>
                <a:lnTo>
                  <a:pt x="3959456" y="373857"/>
                </a:lnTo>
                <a:cubicBezTo>
                  <a:pt x="4291086" y="139664"/>
                  <a:pt x="4671097" y="17528"/>
                  <a:pt x="5052215" y="1756"/>
                </a:cubicBezTo>
                <a:cubicBezTo>
                  <a:pt x="5091916" y="114"/>
                  <a:pt x="5131627" y="-375"/>
                  <a:pt x="5171297" y="284"/>
                </a:cubicBezTo>
                <a:close/>
              </a:path>
            </a:pathLst>
          </a:custGeom>
          <a:gradFill>
            <a:gsLst>
              <a:gs pos="39000">
                <a:schemeClr val="bg2"/>
              </a:gs>
              <a:gs pos="100000">
                <a:schemeClr val="accent1">
                  <a:lumMod val="60000"/>
                  <a:lumOff val="40000"/>
                </a:scheme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Rectangle 24">
            <a:extLst>
              <a:ext uri="{FF2B5EF4-FFF2-40B4-BE49-F238E27FC236}">
                <a16:creationId xmlns:a16="http://schemas.microsoft.com/office/drawing/2014/main" id="{C4F049F8-87E1-403E-2A50-2F4544BF85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Beddings in a car">
            <a:extLst>
              <a:ext uri="{FF2B5EF4-FFF2-40B4-BE49-F238E27FC236}">
                <a16:creationId xmlns:a16="http://schemas.microsoft.com/office/drawing/2014/main" id="{994B381C-3051-6386-CB6B-C323757EB87E}"/>
              </a:ext>
            </a:extLst>
          </p:cNvPr>
          <p:cNvPicPr>
            <a:picLocks noChangeAspect="1"/>
          </p:cNvPicPr>
          <p:nvPr/>
        </p:nvPicPr>
        <p:blipFill>
          <a:blip r:embed="rId3"/>
          <a:srcRect t="3831" b="11900"/>
          <a:stretch/>
        </p:blipFill>
        <p:spPr>
          <a:xfrm>
            <a:off x="20" y="10"/>
            <a:ext cx="12191979" cy="6857989"/>
          </a:xfrm>
          <a:prstGeom prst="rect">
            <a:avLst/>
          </a:prstGeom>
        </p:spPr>
      </p:pic>
      <p:sp>
        <p:nvSpPr>
          <p:cNvPr id="26" name="Freeform: Shape 25">
            <a:extLst>
              <a:ext uri="{FF2B5EF4-FFF2-40B4-BE49-F238E27FC236}">
                <a16:creationId xmlns:a16="http://schemas.microsoft.com/office/drawing/2014/main" id="{DD29B6E1-6E86-A1A0-2491-E5B84B3AAD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540000" flipH="1">
            <a:off x="1035555" y="1445436"/>
            <a:ext cx="11191887" cy="5509960"/>
          </a:xfrm>
          <a:custGeom>
            <a:avLst/>
            <a:gdLst>
              <a:gd name="connsiteX0" fmla="*/ 75794 w 11191887"/>
              <a:gd name="connsiteY0" fmla="*/ 5509960 h 5509960"/>
              <a:gd name="connsiteX1" fmla="*/ 11191887 w 11191887"/>
              <a:gd name="connsiteY1" fmla="*/ 5315928 h 5509960"/>
              <a:gd name="connsiteX2" fmla="*/ 5163097 w 11191887"/>
              <a:gd name="connsiteY2" fmla="*/ 753031 h 5509960"/>
              <a:gd name="connsiteX3" fmla="*/ 5078820 w 11191887"/>
              <a:gd name="connsiteY3" fmla="*/ 692507 h 5509960"/>
              <a:gd name="connsiteX4" fmla="*/ 2926071 w 11191887"/>
              <a:gd name="connsiteY4" fmla="*/ 1150 h 5509960"/>
              <a:gd name="connsiteX5" fmla="*/ 2692814 w 11191887"/>
              <a:gd name="connsiteY5" fmla="*/ 2336 h 5509960"/>
              <a:gd name="connsiteX6" fmla="*/ 95718 w 11191887"/>
              <a:gd name="connsiteY6" fmla="*/ 1073885 h 5509960"/>
              <a:gd name="connsiteX7" fmla="*/ 0 w 11191887"/>
              <a:gd name="connsiteY7" fmla="*/ 1167726 h 5509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91887" h="5509960">
                <a:moveTo>
                  <a:pt x="75794" y="5509960"/>
                </a:moveTo>
                <a:lnTo>
                  <a:pt x="11191887" y="5315928"/>
                </a:lnTo>
                <a:lnTo>
                  <a:pt x="5163097" y="753031"/>
                </a:lnTo>
                <a:lnTo>
                  <a:pt x="5078820" y="692507"/>
                </a:lnTo>
                <a:cubicBezTo>
                  <a:pt x="4421358" y="245206"/>
                  <a:pt x="3672983" y="19009"/>
                  <a:pt x="2926071" y="1150"/>
                </a:cubicBezTo>
                <a:cubicBezTo>
                  <a:pt x="2848268" y="-711"/>
                  <a:pt x="2770480" y="-310"/>
                  <a:pt x="2692814" y="2336"/>
                </a:cubicBezTo>
                <a:cubicBezTo>
                  <a:pt x="1746244" y="34591"/>
                  <a:pt x="817542" y="400481"/>
                  <a:pt x="95718" y="1073885"/>
                </a:cubicBezTo>
                <a:lnTo>
                  <a:pt x="0" y="1167726"/>
                </a:lnTo>
                <a:close/>
              </a:path>
            </a:pathLst>
          </a:custGeom>
          <a:gradFill>
            <a:gsLst>
              <a:gs pos="23000">
                <a:schemeClr val="bg2">
                  <a:alpha val="40000"/>
                </a:schemeClr>
              </a:gs>
              <a:gs pos="100000">
                <a:schemeClr val="accent1">
                  <a:lumMod val="60000"/>
                  <a:lumOff val="40000"/>
                  <a:alpha val="7500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50C0FD85-2A97-18FB-1CD7-5CD221F90FBC}"/>
              </a:ext>
            </a:extLst>
          </p:cNvPr>
          <p:cNvSpPr>
            <a:spLocks noGrp="1"/>
          </p:cNvSpPr>
          <p:nvPr>
            <p:ph type="title"/>
          </p:nvPr>
        </p:nvSpPr>
        <p:spPr>
          <a:xfrm>
            <a:off x="5554554" y="2999465"/>
            <a:ext cx="5757182" cy="2215534"/>
          </a:xfrm>
        </p:spPr>
        <p:txBody>
          <a:bodyPr vert="horz" lIns="91440" tIns="45720" rIns="91440" bIns="45720" rtlCol="0" anchor="b">
            <a:normAutofit/>
          </a:bodyPr>
          <a:lstStyle/>
          <a:p>
            <a:pPr algn="r">
              <a:lnSpc>
                <a:spcPct val="100000"/>
              </a:lnSpc>
            </a:pPr>
            <a:r>
              <a:rPr lang="en-US" sz="4800"/>
              <a:t>Hiking Care Pack</a:t>
            </a:r>
          </a:p>
        </p:txBody>
      </p:sp>
    </p:spTree>
    <p:extLst>
      <p:ext uri="{BB962C8B-B14F-4D97-AF65-F5344CB8AC3E}">
        <p14:creationId xmlns:p14="http://schemas.microsoft.com/office/powerpoint/2010/main" val="22650670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48D7368D-31D9-8101-473D-CD39E706FD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6401" y="3378954"/>
            <a:ext cx="6394567" cy="3479046"/>
          </a:xfrm>
          <a:custGeom>
            <a:avLst/>
            <a:gdLst/>
            <a:ahLst/>
            <a:cxnLst/>
            <a:rect l="l" t="t" r="r" b="b"/>
            <a:pathLst>
              <a:path w="6394567" h="3479046">
                <a:moveTo>
                  <a:pt x="5171297" y="284"/>
                </a:moveTo>
                <a:cubicBezTo>
                  <a:pt x="5607674" y="7531"/>
                  <a:pt x="6039042" y="153650"/>
                  <a:pt x="6394290" y="430072"/>
                </a:cubicBezTo>
                <a:lnTo>
                  <a:pt x="6394567" y="430316"/>
                </a:lnTo>
                <a:lnTo>
                  <a:pt x="6394567" y="3479046"/>
                </a:lnTo>
                <a:lnTo>
                  <a:pt x="0" y="3479046"/>
                </a:lnTo>
                <a:lnTo>
                  <a:pt x="3916974" y="405504"/>
                </a:lnTo>
                <a:lnTo>
                  <a:pt x="3959456" y="373857"/>
                </a:lnTo>
                <a:cubicBezTo>
                  <a:pt x="4291086" y="139664"/>
                  <a:pt x="4671097" y="17528"/>
                  <a:pt x="5052215" y="1756"/>
                </a:cubicBezTo>
                <a:cubicBezTo>
                  <a:pt x="5091916" y="114"/>
                  <a:pt x="5131627" y="-375"/>
                  <a:pt x="5171297" y="284"/>
                </a:cubicBezTo>
                <a:close/>
              </a:path>
            </a:pathLst>
          </a:custGeom>
          <a:gradFill>
            <a:gsLst>
              <a:gs pos="39000">
                <a:schemeClr val="bg2"/>
              </a:gs>
              <a:gs pos="100000">
                <a:schemeClr val="accent1">
                  <a:lumMod val="60000"/>
                  <a:lumOff val="40000"/>
                </a:scheme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Rectangle 10">
            <a:extLst>
              <a:ext uri="{FF2B5EF4-FFF2-40B4-BE49-F238E27FC236}">
                <a16:creationId xmlns:a16="http://schemas.microsoft.com/office/drawing/2014/main" id="{789EBE4E-5983-B393-1D5E-731351065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Robin, bird with a red chest, perched on some twigs">
            <a:extLst>
              <a:ext uri="{FF2B5EF4-FFF2-40B4-BE49-F238E27FC236}">
                <a16:creationId xmlns:a16="http://schemas.microsoft.com/office/drawing/2014/main" id="{A22CD050-A34B-C69E-A481-BD356E9E6E06}"/>
              </a:ext>
            </a:extLst>
          </p:cNvPr>
          <p:cNvPicPr>
            <a:picLocks noChangeAspect="1"/>
          </p:cNvPicPr>
          <p:nvPr/>
        </p:nvPicPr>
        <p:blipFill>
          <a:blip r:embed="rId3"/>
          <a:srcRect t="15730"/>
          <a:stretch/>
        </p:blipFill>
        <p:spPr>
          <a:xfrm>
            <a:off x="20" y="10"/>
            <a:ext cx="12191979" cy="6857989"/>
          </a:xfrm>
          <a:prstGeom prst="rect">
            <a:avLst/>
          </a:prstGeom>
        </p:spPr>
      </p:pic>
      <p:sp>
        <p:nvSpPr>
          <p:cNvPr id="13" name="Freeform: Shape 12">
            <a:extLst>
              <a:ext uri="{FF2B5EF4-FFF2-40B4-BE49-F238E27FC236}">
                <a16:creationId xmlns:a16="http://schemas.microsoft.com/office/drawing/2014/main" id="{2CEF5482-568A-9463-C672-BC6D644DF9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540000" flipV="1">
            <a:off x="-39511" y="-72076"/>
            <a:ext cx="8582352" cy="4875036"/>
          </a:xfrm>
          <a:custGeom>
            <a:avLst/>
            <a:gdLst>
              <a:gd name="connsiteX0" fmla="*/ 1259133 w 8582352"/>
              <a:gd name="connsiteY0" fmla="*/ 1707 h 4875036"/>
              <a:gd name="connsiteX1" fmla="*/ 29139 w 8582352"/>
              <a:gd name="connsiteY1" fmla="*/ 317762 h 4875036"/>
              <a:gd name="connsiteX2" fmla="*/ 0 w 8582352"/>
              <a:gd name="connsiteY2" fmla="*/ 333585 h 4875036"/>
              <a:gd name="connsiteX3" fmla="*/ 79271 w 8582352"/>
              <a:gd name="connsiteY3" fmla="*/ 4875036 h 4875036"/>
              <a:gd name="connsiteX4" fmla="*/ 8582352 w 8582352"/>
              <a:gd name="connsiteY4" fmla="*/ 4726614 h 4875036"/>
              <a:gd name="connsiteX5" fmla="*/ 3064323 w 8582352"/>
              <a:gd name="connsiteY5" fmla="*/ 550287 h 4875036"/>
              <a:gd name="connsiteX6" fmla="*/ 3002736 w 8582352"/>
              <a:gd name="connsiteY6" fmla="*/ 506058 h 4875036"/>
              <a:gd name="connsiteX7" fmla="*/ 1429589 w 8582352"/>
              <a:gd name="connsiteY7" fmla="*/ 840 h 4875036"/>
              <a:gd name="connsiteX8" fmla="*/ 1259133 w 8582352"/>
              <a:gd name="connsiteY8" fmla="*/ 1707 h 4875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82352" h="4875036">
                <a:moveTo>
                  <a:pt x="1259133" y="1707"/>
                </a:moveTo>
                <a:cubicBezTo>
                  <a:pt x="833461" y="16212"/>
                  <a:pt x="412733" y="123046"/>
                  <a:pt x="29139" y="317762"/>
                </a:cubicBezTo>
                <a:lnTo>
                  <a:pt x="0" y="333585"/>
                </a:lnTo>
                <a:lnTo>
                  <a:pt x="79271" y="4875036"/>
                </a:lnTo>
                <a:lnTo>
                  <a:pt x="8582352" y="4726614"/>
                </a:lnTo>
                <a:lnTo>
                  <a:pt x="3064323" y="550287"/>
                </a:lnTo>
                <a:lnTo>
                  <a:pt x="3002736" y="506058"/>
                </a:lnTo>
                <a:cubicBezTo>
                  <a:pt x="2522288" y="179187"/>
                  <a:pt x="1975404" y="13891"/>
                  <a:pt x="1429589" y="840"/>
                </a:cubicBezTo>
                <a:cubicBezTo>
                  <a:pt x="1372734" y="-519"/>
                  <a:pt x="1315889" y="-227"/>
                  <a:pt x="1259133" y="1707"/>
                </a:cubicBezTo>
                <a:close/>
              </a:path>
            </a:pathLst>
          </a:custGeom>
          <a:gradFill>
            <a:gsLst>
              <a:gs pos="22000">
                <a:schemeClr val="bg2">
                  <a:alpha val="80000"/>
                </a:schemeClr>
              </a:gs>
              <a:gs pos="100000">
                <a:schemeClr val="accent1">
                  <a:lumMod val="60000"/>
                  <a:lumOff val="40000"/>
                  <a:alpha val="8600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24F71FEB-C4D4-2AE0-AD5F-CE1CD57AA9D9}"/>
              </a:ext>
            </a:extLst>
          </p:cNvPr>
          <p:cNvSpPr>
            <a:spLocks noGrp="1"/>
          </p:cNvSpPr>
          <p:nvPr>
            <p:ph type="title"/>
          </p:nvPr>
        </p:nvSpPr>
        <p:spPr>
          <a:xfrm>
            <a:off x="950791" y="739101"/>
            <a:ext cx="4213437" cy="1772279"/>
          </a:xfrm>
        </p:spPr>
        <p:txBody>
          <a:bodyPr vert="horz" lIns="91440" tIns="45720" rIns="91440" bIns="45720" rtlCol="0" anchor="b">
            <a:normAutofit/>
          </a:bodyPr>
          <a:lstStyle/>
          <a:p>
            <a:pPr>
              <a:lnSpc>
                <a:spcPct val="100000"/>
              </a:lnSpc>
            </a:pPr>
            <a:r>
              <a:rPr lang="en-US" sz="3600" dirty="0"/>
              <a:t>Common Types of Birds</a:t>
            </a:r>
          </a:p>
        </p:txBody>
      </p:sp>
      <p:sp>
        <p:nvSpPr>
          <p:cNvPr id="15" name="Freeform: Shape 14">
            <a:extLst>
              <a:ext uri="{FF2B5EF4-FFF2-40B4-BE49-F238E27FC236}">
                <a16:creationId xmlns:a16="http://schemas.microsoft.com/office/drawing/2014/main" id="{D38784C3-11AE-0BE2-6339-1A2BDAC7F0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740000" flipV="1">
            <a:off x="7888979" y="5020683"/>
            <a:ext cx="4324338" cy="1889417"/>
          </a:xfrm>
          <a:custGeom>
            <a:avLst/>
            <a:gdLst>
              <a:gd name="connsiteX0" fmla="*/ 26412 w 4324338"/>
              <a:gd name="connsiteY0" fmla="*/ 1889417 h 1889417"/>
              <a:gd name="connsiteX1" fmla="*/ 4324338 w 4324338"/>
              <a:gd name="connsiteY1" fmla="*/ 1814397 h 1889417"/>
              <a:gd name="connsiteX2" fmla="*/ 2459858 w 4324338"/>
              <a:gd name="connsiteY2" fmla="*/ 403264 h 1889417"/>
              <a:gd name="connsiteX3" fmla="*/ 2414726 w 4324338"/>
              <a:gd name="connsiteY3" fmla="*/ 370852 h 1889417"/>
              <a:gd name="connsiteX4" fmla="*/ 1261883 w 4324338"/>
              <a:gd name="connsiteY4" fmla="*/ 615 h 1889417"/>
              <a:gd name="connsiteX5" fmla="*/ 70385 w 4324338"/>
              <a:gd name="connsiteY5" fmla="*/ 326182 h 1889417"/>
              <a:gd name="connsiteX6" fmla="*/ 0 w 4324338"/>
              <a:gd name="connsiteY6" fmla="*/ 376291 h 1889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24338" h="1889417">
                <a:moveTo>
                  <a:pt x="26412" y="1889417"/>
                </a:moveTo>
                <a:lnTo>
                  <a:pt x="4324338" y="1814397"/>
                </a:lnTo>
                <a:lnTo>
                  <a:pt x="2459858" y="403264"/>
                </a:lnTo>
                <a:lnTo>
                  <a:pt x="2414726" y="370852"/>
                </a:lnTo>
                <a:cubicBezTo>
                  <a:pt x="2062641" y="131313"/>
                  <a:pt x="1661870" y="10180"/>
                  <a:pt x="1261883" y="615"/>
                </a:cubicBezTo>
                <a:cubicBezTo>
                  <a:pt x="845229" y="-9347"/>
                  <a:pt x="429425" y="101751"/>
                  <a:pt x="70385" y="326182"/>
                </a:cubicBezTo>
                <a:lnTo>
                  <a:pt x="0" y="376291"/>
                </a:lnTo>
                <a:close/>
              </a:path>
            </a:pathLst>
          </a:custGeom>
          <a:gradFill>
            <a:gsLst>
              <a:gs pos="27000">
                <a:schemeClr val="bg2">
                  <a:alpha val="70000"/>
                </a:schemeClr>
              </a:gs>
              <a:gs pos="100000">
                <a:schemeClr val="accent1">
                  <a:lumMod val="60000"/>
                  <a:lumOff val="40000"/>
                  <a:alpha val="7700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13722371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AF15049-C196-3062-BB48-7EB7FCFE63D8}"/>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21E6A3-0D1B-C91B-829E-05541F812F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F67DE72-B400-3551-3892-2023162E3A77}"/>
              </a:ext>
            </a:extLst>
          </p:cNvPr>
          <p:cNvSpPr>
            <a:spLocks noGrp="1"/>
          </p:cNvSpPr>
          <p:nvPr>
            <p:ph type="title"/>
          </p:nvPr>
        </p:nvSpPr>
        <p:spPr>
          <a:xfrm>
            <a:off x="1066800" y="4107693"/>
            <a:ext cx="4305892" cy="1805111"/>
          </a:xfrm>
        </p:spPr>
        <p:txBody>
          <a:bodyPr anchor="ctr">
            <a:normAutofit/>
          </a:bodyPr>
          <a:lstStyle/>
          <a:p>
            <a:pPr>
              <a:buNone/>
            </a:pPr>
            <a:r>
              <a:rPr lang="en-US" b="1" dirty="0"/>
              <a:t>Top 5 Bird Songs to Hear in Pasadena</a:t>
            </a:r>
          </a:p>
        </p:txBody>
      </p:sp>
      <p:sp>
        <p:nvSpPr>
          <p:cNvPr id="10" name="Freeform: Shape 9">
            <a:extLst>
              <a:ext uri="{FF2B5EF4-FFF2-40B4-BE49-F238E27FC236}">
                <a16:creationId xmlns:a16="http://schemas.microsoft.com/office/drawing/2014/main" id="{00173894-FCDD-23F1-268F-548DC283F8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540000" flipV="1">
            <a:off x="-23526" y="-55243"/>
            <a:ext cx="6407229" cy="3479258"/>
          </a:xfrm>
          <a:custGeom>
            <a:avLst/>
            <a:gdLst>
              <a:gd name="connsiteX0" fmla="*/ 53408 w 6407229"/>
              <a:gd name="connsiteY0" fmla="*/ 3479258 h 3479258"/>
              <a:gd name="connsiteX1" fmla="*/ 6407229 w 6407229"/>
              <a:gd name="connsiteY1" fmla="*/ 3368352 h 3479258"/>
              <a:gd name="connsiteX2" fmla="*/ 2513111 w 6407229"/>
              <a:gd name="connsiteY2" fmla="*/ 401274 h 3479258"/>
              <a:gd name="connsiteX3" fmla="*/ 2468202 w 6407229"/>
              <a:gd name="connsiteY3" fmla="*/ 369022 h 3479258"/>
              <a:gd name="connsiteX4" fmla="*/ 1321050 w 6407229"/>
              <a:gd name="connsiteY4" fmla="*/ 613 h 3479258"/>
              <a:gd name="connsiteX5" fmla="*/ 1196752 w 6407229"/>
              <a:gd name="connsiteY5" fmla="*/ 1245 h 3479258"/>
              <a:gd name="connsiteX6" fmla="*/ 56027 w 6407229"/>
              <a:gd name="connsiteY6" fmla="*/ 376720 h 3479258"/>
              <a:gd name="connsiteX7" fmla="*/ 0 w 6407229"/>
              <a:gd name="connsiteY7" fmla="*/ 419528 h 3479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07229" h="3479258">
                <a:moveTo>
                  <a:pt x="53408" y="3479258"/>
                </a:moveTo>
                <a:lnTo>
                  <a:pt x="6407229" y="3368352"/>
                </a:lnTo>
                <a:lnTo>
                  <a:pt x="2513111" y="401274"/>
                </a:lnTo>
                <a:lnTo>
                  <a:pt x="2468202" y="369022"/>
                </a:lnTo>
                <a:cubicBezTo>
                  <a:pt x="2117855" y="130665"/>
                  <a:pt x="1719063" y="10130"/>
                  <a:pt x="1321050" y="613"/>
                </a:cubicBezTo>
                <a:cubicBezTo>
                  <a:pt x="1279590" y="-379"/>
                  <a:pt x="1238139" y="-165"/>
                  <a:pt x="1196752" y="1245"/>
                </a:cubicBezTo>
                <a:cubicBezTo>
                  <a:pt x="793227" y="14995"/>
                  <a:pt x="395796" y="142529"/>
                  <a:pt x="56027" y="376720"/>
                </a:cubicBezTo>
                <a:lnTo>
                  <a:pt x="0" y="419528"/>
                </a:lnTo>
                <a:close/>
              </a:path>
            </a:pathLst>
          </a:custGeom>
          <a:gradFill>
            <a:gsLst>
              <a:gs pos="32000">
                <a:schemeClr val="bg2"/>
              </a:gs>
              <a:gs pos="100000">
                <a:schemeClr val="accent1">
                  <a:lumMod val="60000"/>
                  <a:lumOff val="4000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A2A9DF2D-2018-BC89-2BB2-77AEBD90A1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740000" flipV="1">
            <a:off x="7884803" y="5010325"/>
            <a:ext cx="4324338" cy="1889417"/>
          </a:xfrm>
          <a:custGeom>
            <a:avLst/>
            <a:gdLst>
              <a:gd name="connsiteX0" fmla="*/ 26412 w 4324338"/>
              <a:gd name="connsiteY0" fmla="*/ 1889417 h 1889417"/>
              <a:gd name="connsiteX1" fmla="*/ 4324338 w 4324338"/>
              <a:gd name="connsiteY1" fmla="*/ 1814397 h 1889417"/>
              <a:gd name="connsiteX2" fmla="*/ 2459858 w 4324338"/>
              <a:gd name="connsiteY2" fmla="*/ 403264 h 1889417"/>
              <a:gd name="connsiteX3" fmla="*/ 2414726 w 4324338"/>
              <a:gd name="connsiteY3" fmla="*/ 370852 h 1889417"/>
              <a:gd name="connsiteX4" fmla="*/ 1261883 w 4324338"/>
              <a:gd name="connsiteY4" fmla="*/ 615 h 1889417"/>
              <a:gd name="connsiteX5" fmla="*/ 70385 w 4324338"/>
              <a:gd name="connsiteY5" fmla="*/ 326182 h 1889417"/>
              <a:gd name="connsiteX6" fmla="*/ 0 w 4324338"/>
              <a:gd name="connsiteY6" fmla="*/ 376291 h 1889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24338" h="1889417">
                <a:moveTo>
                  <a:pt x="26412" y="1889417"/>
                </a:moveTo>
                <a:lnTo>
                  <a:pt x="4324338" y="1814397"/>
                </a:lnTo>
                <a:lnTo>
                  <a:pt x="2459858" y="403264"/>
                </a:lnTo>
                <a:lnTo>
                  <a:pt x="2414726" y="370852"/>
                </a:lnTo>
                <a:cubicBezTo>
                  <a:pt x="2062641" y="131313"/>
                  <a:pt x="1661870" y="10180"/>
                  <a:pt x="1261883" y="615"/>
                </a:cubicBezTo>
                <a:cubicBezTo>
                  <a:pt x="845229" y="-9347"/>
                  <a:pt x="429425" y="101751"/>
                  <a:pt x="70385" y="326182"/>
                </a:cubicBezTo>
                <a:lnTo>
                  <a:pt x="0" y="376291"/>
                </a:lnTo>
                <a:close/>
              </a:path>
            </a:pathLst>
          </a:custGeom>
          <a:gradFill>
            <a:gsLst>
              <a:gs pos="32000">
                <a:schemeClr val="bg2"/>
              </a:gs>
              <a:gs pos="100000">
                <a:schemeClr val="accent1">
                  <a:lumMod val="60000"/>
                  <a:lumOff val="4000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0A05694B-0CD7-97BD-8C4F-754A8741518F}"/>
              </a:ext>
            </a:extLst>
          </p:cNvPr>
          <p:cNvSpPr>
            <a:spLocks noGrp="1"/>
          </p:cNvSpPr>
          <p:nvPr>
            <p:ph idx="1"/>
          </p:nvPr>
        </p:nvSpPr>
        <p:spPr>
          <a:xfrm>
            <a:off x="6096000" y="1143000"/>
            <a:ext cx="4953000" cy="3829733"/>
          </a:xfrm>
        </p:spPr>
        <p:txBody>
          <a:bodyPr>
            <a:normAutofit/>
          </a:bodyPr>
          <a:lstStyle/>
          <a:p>
            <a:r>
              <a:rPr lang="en-US" dirty="0"/>
              <a:t>How I created the virtual hikes</a:t>
            </a:r>
          </a:p>
          <a:p>
            <a:r>
              <a:rPr lang="en-US" dirty="0"/>
              <a:t>Hardware and software I used</a:t>
            </a:r>
          </a:p>
          <a:p>
            <a:r>
              <a:rPr lang="en-US" dirty="0"/>
              <a:t>Where the videos are posted</a:t>
            </a:r>
          </a:p>
          <a:p>
            <a:r>
              <a:rPr lang="en-US" dirty="0"/>
              <a:t>How to use Virtual Reality (VR) Headset</a:t>
            </a:r>
          </a:p>
          <a:p>
            <a:r>
              <a:rPr lang="en-US" dirty="0"/>
              <a:t>What you should expect</a:t>
            </a:r>
          </a:p>
        </p:txBody>
      </p:sp>
    </p:spTree>
    <p:extLst>
      <p:ext uri="{BB962C8B-B14F-4D97-AF65-F5344CB8AC3E}">
        <p14:creationId xmlns:p14="http://schemas.microsoft.com/office/powerpoint/2010/main" val="33635010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2568296-B7D3-990E-D20F-A964008F770F}"/>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E140A1D-A4FB-CF72-D5CE-18574DE113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ADDF401-0817-4288-0A23-235FD1D1703B}"/>
              </a:ext>
            </a:extLst>
          </p:cNvPr>
          <p:cNvSpPr>
            <a:spLocks noGrp="1"/>
          </p:cNvSpPr>
          <p:nvPr>
            <p:ph type="title"/>
          </p:nvPr>
        </p:nvSpPr>
        <p:spPr>
          <a:xfrm>
            <a:off x="1066800" y="4107693"/>
            <a:ext cx="4305892" cy="1805111"/>
          </a:xfrm>
        </p:spPr>
        <p:txBody>
          <a:bodyPr anchor="ctr">
            <a:normAutofit/>
          </a:bodyPr>
          <a:lstStyle/>
          <a:p>
            <a:pPr>
              <a:buNone/>
            </a:pPr>
            <a:r>
              <a:rPr lang="en-US" b="1" dirty="0"/>
              <a:t>Tips for Listening in Pasadena</a:t>
            </a:r>
          </a:p>
        </p:txBody>
      </p:sp>
      <p:sp>
        <p:nvSpPr>
          <p:cNvPr id="10" name="Freeform: Shape 9">
            <a:extLst>
              <a:ext uri="{FF2B5EF4-FFF2-40B4-BE49-F238E27FC236}">
                <a16:creationId xmlns:a16="http://schemas.microsoft.com/office/drawing/2014/main" id="{893DEDA8-EA7F-EDA3-B9DE-8DB7AA1CD9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540000" flipV="1">
            <a:off x="-23526" y="-55243"/>
            <a:ext cx="6407229" cy="3479258"/>
          </a:xfrm>
          <a:custGeom>
            <a:avLst/>
            <a:gdLst>
              <a:gd name="connsiteX0" fmla="*/ 53408 w 6407229"/>
              <a:gd name="connsiteY0" fmla="*/ 3479258 h 3479258"/>
              <a:gd name="connsiteX1" fmla="*/ 6407229 w 6407229"/>
              <a:gd name="connsiteY1" fmla="*/ 3368352 h 3479258"/>
              <a:gd name="connsiteX2" fmla="*/ 2513111 w 6407229"/>
              <a:gd name="connsiteY2" fmla="*/ 401274 h 3479258"/>
              <a:gd name="connsiteX3" fmla="*/ 2468202 w 6407229"/>
              <a:gd name="connsiteY3" fmla="*/ 369022 h 3479258"/>
              <a:gd name="connsiteX4" fmla="*/ 1321050 w 6407229"/>
              <a:gd name="connsiteY4" fmla="*/ 613 h 3479258"/>
              <a:gd name="connsiteX5" fmla="*/ 1196752 w 6407229"/>
              <a:gd name="connsiteY5" fmla="*/ 1245 h 3479258"/>
              <a:gd name="connsiteX6" fmla="*/ 56027 w 6407229"/>
              <a:gd name="connsiteY6" fmla="*/ 376720 h 3479258"/>
              <a:gd name="connsiteX7" fmla="*/ 0 w 6407229"/>
              <a:gd name="connsiteY7" fmla="*/ 419528 h 3479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07229" h="3479258">
                <a:moveTo>
                  <a:pt x="53408" y="3479258"/>
                </a:moveTo>
                <a:lnTo>
                  <a:pt x="6407229" y="3368352"/>
                </a:lnTo>
                <a:lnTo>
                  <a:pt x="2513111" y="401274"/>
                </a:lnTo>
                <a:lnTo>
                  <a:pt x="2468202" y="369022"/>
                </a:lnTo>
                <a:cubicBezTo>
                  <a:pt x="2117855" y="130665"/>
                  <a:pt x="1719063" y="10130"/>
                  <a:pt x="1321050" y="613"/>
                </a:cubicBezTo>
                <a:cubicBezTo>
                  <a:pt x="1279590" y="-379"/>
                  <a:pt x="1238139" y="-165"/>
                  <a:pt x="1196752" y="1245"/>
                </a:cubicBezTo>
                <a:cubicBezTo>
                  <a:pt x="793227" y="14995"/>
                  <a:pt x="395796" y="142529"/>
                  <a:pt x="56027" y="376720"/>
                </a:cubicBezTo>
                <a:lnTo>
                  <a:pt x="0" y="419528"/>
                </a:lnTo>
                <a:close/>
              </a:path>
            </a:pathLst>
          </a:custGeom>
          <a:gradFill>
            <a:gsLst>
              <a:gs pos="32000">
                <a:schemeClr val="bg2"/>
              </a:gs>
              <a:gs pos="100000">
                <a:schemeClr val="accent1">
                  <a:lumMod val="60000"/>
                  <a:lumOff val="4000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2B411C78-405F-14EE-CE7F-67C04452D7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740000" flipV="1">
            <a:off x="7884803" y="5010325"/>
            <a:ext cx="4324338" cy="1889417"/>
          </a:xfrm>
          <a:custGeom>
            <a:avLst/>
            <a:gdLst>
              <a:gd name="connsiteX0" fmla="*/ 26412 w 4324338"/>
              <a:gd name="connsiteY0" fmla="*/ 1889417 h 1889417"/>
              <a:gd name="connsiteX1" fmla="*/ 4324338 w 4324338"/>
              <a:gd name="connsiteY1" fmla="*/ 1814397 h 1889417"/>
              <a:gd name="connsiteX2" fmla="*/ 2459858 w 4324338"/>
              <a:gd name="connsiteY2" fmla="*/ 403264 h 1889417"/>
              <a:gd name="connsiteX3" fmla="*/ 2414726 w 4324338"/>
              <a:gd name="connsiteY3" fmla="*/ 370852 h 1889417"/>
              <a:gd name="connsiteX4" fmla="*/ 1261883 w 4324338"/>
              <a:gd name="connsiteY4" fmla="*/ 615 h 1889417"/>
              <a:gd name="connsiteX5" fmla="*/ 70385 w 4324338"/>
              <a:gd name="connsiteY5" fmla="*/ 326182 h 1889417"/>
              <a:gd name="connsiteX6" fmla="*/ 0 w 4324338"/>
              <a:gd name="connsiteY6" fmla="*/ 376291 h 1889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24338" h="1889417">
                <a:moveTo>
                  <a:pt x="26412" y="1889417"/>
                </a:moveTo>
                <a:lnTo>
                  <a:pt x="4324338" y="1814397"/>
                </a:lnTo>
                <a:lnTo>
                  <a:pt x="2459858" y="403264"/>
                </a:lnTo>
                <a:lnTo>
                  <a:pt x="2414726" y="370852"/>
                </a:lnTo>
                <a:cubicBezTo>
                  <a:pt x="2062641" y="131313"/>
                  <a:pt x="1661870" y="10180"/>
                  <a:pt x="1261883" y="615"/>
                </a:cubicBezTo>
                <a:cubicBezTo>
                  <a:pt x="845229" y="-9347"/>
                  <a:pt x="429425" y="101751"/>
                  <a:pt x="70385" y="326182"/>
                </a:cubicBezTo>
                <a:lnTo>
                  <a:pt x="0" y="376291"/>
                </a:lnTo>
                <a:close/>
              </a:path>
            </a:pathLst>
          </a:custGeom>
          <a:gradFill>
            <a:gsLst>
              <a:gs pos="32000">
                <a:schemeClr val="bg2"/>
              </a:gs>
              <a:gs pos="100000">
                <a:schemeClr val="accent1">
                  <a:lumMod val="60000"/>
                  <a:lumOff val="4000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7120D50D-2316-A264-CD38-51DF8D7059C9}"/>
              </a:ext>
            </a:extLst>
          </p:cNvPr>
          <p:cNvSpPr>
            <a:spLocks noGrp="1"/>
          </p:cNvSpPr>
          <p:nvPr>
            <p:ph idx="1"/>
          </p:nvPr>
        </p:nvSpPr>
        <p:spPr>
          <a:xfrm>
            <a:off x="6096000" y="1143000"/>
            <a:ext cx="4953000" cy="3829733"/>
          </a:xfrm>
        </p:spPr>
        <p:txBody>
          <a:bodyPr>
            <a:normAutofit/>
          </a:bodyPr>
          <a:lstStyle/>
          <a:p>
            <a:r>
              <a:rPr lang="en-US" dirty="0"/>
              <a:t>Best Time</a:t>
            </a:r>
          </a:p>
          <a:p>
            <a:r>
              <a:rPr lang="en-US" dirty="0"/>
              <a:t>Top Stops</a:t>
            </a:r>
          </a:p>
          <a:p>
            <a:r>
              <a:rPr lang="en-US" dirty="0"/>
              <a:t>Gear Up</a:t>
            </a:r>
          </a:p>
          <a:p>
            <a:r>
              <a:rPr lang="en-US" dirty="0"/>
              <a:t>Stay Quiet</a:t>
            </a:r>
          </a:p>
          <a:p>
            <a:r>
              <a:rPr lang="en-US" dirty="0"/>
              <a:t>Mimic &amp; Record</a:t>
            </a:r>
          </a:p>
          <a:p>
            <a:r>
              <a:rPr lang="en-US" dirty="0"/>
              <a:t>Field Journal </a:t>
            </a:r>
          </a:p>
          <a:p>
            <a:r>
              <a:rPr lang="en-US" dirty="0"/>
              <a:t>Song Swap</a:t>
            </a:r>
          </a:p>
          <a:p>
            <a:r>
              <a:rPr lang="en-US" dirty="0"/>
              <a:t>Use Apps and Resources</a:t>
            </a:r>
          </a:p>
        </p:txBody>
      </p:sp>
    </p:spTree>
    <p:extLst>
      <p:ext uri="{BB962C8B-B14F-4D97-AF65-F5344CB8AC3E}">
        <p14:creationId xmlns:p14="http://schemas.microsoft.com/office/powerpoint/2010/main" val="4141671100"/>
      </p:ext>
    </p:extLst>
  </p:cSld>
  <p:clrMapOvr>
    <a:masterClrMapping/>
  </p:clrMapOvr>
</p:sld>
</file>

<file path=ppt/theme/theme1.xml><?xml version="1.0" encoding="utf-8"?>
<a:theme xmlns:a="http://schemas.openxmlformats.org/drawingml/2006/main" name="SwellVTI">
  <a:themeElements>
    <a:clrScheme name="Swell">
      <a:dk1>
        <a:sysClr val="windowText" lastClr="000000"/>
      </a:dk1>
      <a:lt1>
        <a:sysClr val="window" lastClr="FFFFFF"/>
      </a:lt1>
      <a:dk2>
        <a:srgbClr val="233B47"/>
      </a:dk2>
      <a:lt2>
        <a:srgbClr val="FEEFD9"/>
      </a:lt2>
      <a:accent1>
        <a:srgbClr val="16AEA7"/>
      </a:accent1>
      <a:accent2>
        <a:srgbClr val="618F88"/>
      </a:accent2>
      <a:accent3>
        <a:srgbClr val="7A9973"/>
      </a:accent3>
      <a:accent4>
        <a:srgbClr val="8AAE8E"/>
      </a:accent4>
      <a:accent5>
        <a:srgbClr val="EB8F60"/>
      </a:accent5>
      <a:accent6>
        <a:srgbClr val="E57A6F"/>
      </a:accent6>
      <a:hlink>
        <a:srgbClr val="13968F"/>
      </a:hlink>
      <a:folHlink>
        <a:srgbClr val="E56152"/>
      </a:folHlink>
    </a:clrScheme>
    <a:fontScheme name="Neue Haas">
      <a:majorFont>
        <a:latin typeface="Neue Haas Grotesk Text Pro"/>
        <a:ea typeface=""/>
        <a:cs typeface=""/>
      </a:majorFont>
      <a:minorFont>
        <a:latin typeface="Neue Haas Grotesk Tex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wellVTI" id="{8361A04D-931A-43DC-973B-1B0B1DD5DECC}" vid="{6DDB23E8-D18E-4BDA-98D6-324466149EB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2898</TotalTime>
  <Words>3981</Words>
  <Application>Microsoft Office PowerPoint</Application>
  <PresentationFormat>Widescreen</PresentationFormat>
  <Paragraphs>340</Paragraphs>
  <Slides>22</Slides>
  <Notes>22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Aptos</vt:lpstr>
      <vt:lpstr>Arial</vt:lpstr>
      <vt:lpstr>Arial Black</vt:lpstr>
      <vt:lpstr>Fave Script Bold Pro</vt:lpstr>
      <vt:lpstr>Google Sans</vt:lpstr>
      <vt:lpstr>Neue Haas Grotesk Text Pro</vt:lpstr>
      <vt:lpstr>SwellVTI</vt:lpstr>
      <vt:lpstr>the Outdoors, Indoors</vt:lpstr>
      <vt:lpstr>About My Project</vt:lpstr>
      <vt:lpstr>Pre-Hike Survey</vt:lpstr>
      <vt:lpstr>Rules of Hiking</vt:lpstr>
      <vt:lpstr>Preparing for a Virtual Hike</vt:lpstr>
      <vt:lpstr>Hiking Care Pack</vt:lpstr>
      <vt:lpstr>Common Types of Birds</vt:lpstr>
      <vt:lpstr>Top 5 Bird Songs to Hear in Pasadena</vt:lpstr>
      <vt:lpstr>Tips for Listening in Pasadena</vt:lpstr>
      <vt:lpstr>Why Birds Make Sounds</vt:lpstr>
      <vt:lpstr>Songs vs. Calls: Structure &amp; Stereotypy</vt:lpstr>
      <vt:lpstr>Native Plants</vt:lpstr>
      <vt:lpstr>Common Trees in Arroyo Seco</vt:lpstr>
      <vt:lpstr>Coastal Live Oak (Quercus Agrifolia)</vt:lpstr>
      <vt:lpstr>California Sycamore</vt:lpstr>
      <vt:lpstr>California Sycamore</vt:lpstr>
      <vt:lpstr>Virtual Hike Using DIY Headset</vt:lpstr>
      <vt:lpstr>Creating a Terrarium</vt:lpstr>
      <vt:lpstr>Designing a Native Plant Bouquet</vt:lpstr>
      <vt:lpstr>Drawing/Painting Oak Trees</vt:lpstr>
      <vt:lpstr>Post-Hike Survey</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Randall, Ayesha K</dc:creator>
  <cp:lastModifiedBy>Randall, Ayesha K</cp:lastModifiedBy>
  <cp:revision>21</cp:revision>
  <dcterms:created xsi:type="dcterms:W3CDTF">2025-04-11T12:35:30Z</dcterms:created>
  <dcterms:modified xsi:type="dcterms:W3CDTF">2025-04-22T03:06:52Z</dcterms:modified>
</cp:coreProperties>
</file>