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5"/>
  </p:notesMasterIdLst>
  <p:handoutMasterIdLst>
    <p:handoutMasterId r:id="rId16"/>
  </p:handoutMasterIdLst>
  <p:sldIdLst>
    <p:sldId id="314" r:id="rId5"/>
    <p:sldId id="315" r:id="rId6"/>
    <p:sldId id="318" r:id="rId7"/>
    <p:sldId id="320" r:id="rId8"/>
    <p:sldId id="321" r:id="rId9"/>
    <p:sldId id="325" r:id="rId10"/>
    <p:sldId id="322" r:id="rId11"/>
    <p:sldId id="323" r:id="rId12"/>
    <p:sldId id="324" r:id="rId13"/>
    <p:sldId id="30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88" autoAdjust="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>
        <p:guide orient="horz" pos="3360"/>
        <p:guide pos="3840"/>
      </p:guideLst>
    </p:cSldViewPr>
  </p:slideViewPr>
  <p:outlineViewPr>
    <p:cViewPr>
      <p:scale>
        <a:sx n="33" d="100"/>
        <a:sy n="33" d="100"/>
      </p:scale>
      <p:origin x="0" y="-126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37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6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6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42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26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29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1ACEB-C618-9734-00B8-650CC17C8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E86597-AF0E-725B-E273-D4CEFD819C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EEA620-863D-972C-FFF1-925D45B699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F0A68-C304-9CCC-B899-D823DD9DD8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79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B02BE-4280-8EF8-09A5-39E84BBE7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0F1900-9FF4-78FE-A470-6F486F71D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5B3879-9CB1-90F2-CCE3-2ECF33AD6B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A1EBE-A280-7D98-47D5-87C9E004C7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52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BFD25-ED1D-6A58-27E5-F83ADDB9C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DD1150-C8CB-2493-6EC4-E1470AFFF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443FD2-1459-C984-C64A-3497798F1A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36BC5-841A-DFDF-6091-AFD7F6C84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78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A3A10-3251-F499-3E59-5BA9A8629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F38FAA-D8C0-2F3F-8CA5-E941ABDF8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672268-7338-C9C7-6136-36C434EAF8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F713A-B462-8D37-194D-11DE29B845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46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74996-9779-1D0F-B5C6-7FE85FFF1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773681"/>
            <a:ext cx="5674360" cy="3200400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6B97173-A601-1D66-1651-4FE0D76A0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54" t="1728"/>
          <a:stretch/>
        </p:blipFill>
        <p:spPr>
          <a:xfrm>
            <a:off x="-1" y="0"/>
            <a:ext cx="8264995" cy="5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E5D17C7-3503-7305-8191-20863B738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824" b="26760"/>
          <a:stretch/>
        </p:blipFill>
        <p:spPr>
          <a:xfrm>
            <a:off x="9229725" y="1835240"/>
            <a:ext cx="2962275" cy="50227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76E1AE6-3E01-1CBD-CAEC-11056D00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3413" y="1835240"/>
            <a:ext cx="7000875" cy="4279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E28F03-2149-7C50-779B-6A2D8D78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903" r="75060" b="10347"/>
          <a:stretch/>
        </p:blipFill>
        <p:spPr>
          <a:xfrm rot="16200000">
            <a:off x="149650" y="-149653"/>
            <a:ext cx="1672375" cy="197167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A4CAE4E-4252-8471-C50B-1DD5AFBFEC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10363202" cy="16034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493CE42-5465-91AC-A1F4-A4821AE37A9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3299013" cy="391491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0"/>
            </a:lvl1pPr>
            <a:lvl2pPr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spcBef>
                <a:spcPts val="0"/>
              </a:spcBef>
              <a:spcAft>
                <a:spcPts val="1200"/>
              </a:spcAft>
              <a:defRPr sz="1600" b="0"/>
            </a:lvl3pPr>
            <a:lvl4pPr>
              <a:spcBef>
                <a:spcPts val="0"/>
              </a:spcBef>
              <a:spcAft>
                <a:spcPts val="1200"/>
              </a:spcAft>
              <a:defRPr sz="1400" b="0"/>
            </a:lvl4pPr>
            <a:lvl5pPr>
              <a:spcBef>
                <a:spcPts val="0"/>
              </a:spcBef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56A00B1-F3E3-B7FF-58F4-61DE3EF07C07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4602163" y="2017713"/>
            <a:ext cx="6675437" cy="393223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1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3A42171-0D82-07BF-4667-498861CC2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83" t="34408" r="46636" b="1"/>
          <a:stretch/>
        </p:blipFill>
        <p:spPr>
          <a:xfrm flipH="1" flipV="1">
            <a:off x="10506072" y="3984078"/>
            <a:ext cx="1685928" cy="28739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3C71A0D-EE6D-54C4-71DE-04BE28558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718" t="47145" r="39389" b="8754"/>
          <a:stretch/>
        </p:blipFill>
        <p:spPr>
          <a:xfrm rot="5400000" flipV="1">
            <a:off x="9781526" y="-311511"/>
            <a:ext cx="2098964" cy="272198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F82FA92-501B-5A05-E15F-2FB9BCEBE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1990" y="434225"/>
            <a:ext cx="9524998" cy="149962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463EEE0-BE31-122C-586C-8BA8D90371E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6257366" cy="391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 b="0"/>
            </a:lvl1pPr>
            <a:lvl2pPr marL="228600">
              <a:spcBef>
                <a:spcPts val="0"/>
              </a:spcBef>
              <a:spcAft>
                <a:spcPts val="1200"/>
              </a:spcAft>
              <a:defRPr sz="2000" b="0"/>
            </a:lvl2pPr>
            <a:lvl3pPr marL="685800">
              <a:spcBef>
                <a:spcPts val="0"/>
              </a:spcBef>
              <a:spcAft>
                <a:spcPts val="1200"/>
              </a:spcAft>
              <a:defRPr sz="1800" b="0"/>
            </a:lvl3pPr>
            <a:lvl4pPr marL="914400">
              <a:spcBef>
                <a:spcPts val="0"/>
              </a:spcBef>
              <a:spcAft>
                <a:spcPts val="1200"/>
              </a:spcAft>
              <a:defRPr sz="1600" b="0"/>
            </a:lvl4pPr>
            <a:lvl5pPr marL="1143000">
              <a:spcBef>
                <a:spcPts val="0"/>
              </a:spcBef>
              <a:spcAft>
                <a:spcPts val="1200"/>
              </a:spcAft>
              <a:defRPr sz="16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52C157D5-2C68-BA6A-033B-A4CC016CA68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7475" y="2018119"/>
            <a:ext cx="2449514" cy="393191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1"/>
            </a:lvl1pPr>
            <a:lvl2pPr marL="411480">
              <a:spcBef>
                <a:spcPts val="0"/>
              </a:spcBef>
              <a:spcAft>
                <a:spcPts val="1200"/>
              </a:spcAft>
              <a:defRPr sz="1800" b="1"/>
            </a:lvl2pPr>
            <a:lvl3pPr marL="502920">
              <a:spcBef>
                <a:spcPts val="0"/>
              </a:spcBef>
              <a:spcAft>
                <a:spcPts val="1200"/>
              </a:spcAft>
              <a:defRPr sz="1600" b="1"/>
            </a:lvl3pPr>
            <a:lvl4pPr marL="594360">
              <a:spcBef>
                <a:spcPts val="0"/>
              </a:spcBef>
              <a:spcAft>
                <a:spcPts val="1200"/>
              </a:spcAft>
              <a:defRPr sz="1400" b="1"/>
            </a:lvl4pPr>
            <a:lvl5pPr marL="685800">
              <a:spcBef>
                <a:spcPts val="0"/>
              </a:spcBef>
              <a:spcAft>
                <a:spcPts val="1200"/>
              </a:spcAft>
              <a:defRPr sz="1400" b="1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42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5CC9A46-E0E7-B31D-3E27-6F4303A45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83" t="18052" r="46636"/>
          <a:stretch/>
        </p:blipFill>
        <p:spPr>
          <a:xfrm rot="16200000" flipH="1" flipV="1">
            <a:off x="9553763" y="-952310"/>
            <a:ext cx="1685928" cy="359054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67669DC-4C7F-9B50-FCC0-F2AF5B2A9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545" y="584477"/>
            <a:ext cx="10354052" cy="120976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BEF581C2-7562-2E21-E6DD-20AEFC43AAB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23545" y="2009775"/>
            <a:ext cx="10354052" cy="393192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A3E8B6-2BD8-19E0-7F51-7A25EF836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515" y="374090"/>
            <a:ext cx="5057104" cy="362498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F96043-F6A4-F581-7DB8-96138F0E40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1514" y="4172989"/>
            <a:ext cx="5057103" cy="251936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2pPr>
            <a:lvl3pPr marL="12001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3pPr>
            <a:lvl4pPr marL="16573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aseline="0">
                <a:solidFill>
                  <a:schemeClr val="bg1"/>
                </a:solidFill>
              </a:defRPr>
            </a:lvl4pPr>
            <a:lvl5pPr marL="200025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805DE67-EFB0-F6F3-6C08-2FE90284C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51" r="18577"/>
          <a:stretch/>
        </p:blipFill>
        <p:spPr>
          <a:xfrm flipH="1">
            <a:off x="0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4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DFB311A-EAAD-7656-C753-E8C739948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533" t="18691" r="1" b="-131"/>
          <a:stretch/>
        </p:blipFill>
        <p:spPr>
          <a:xfrm rot="5400000">
            <a:off x="7851419" y="-1244552"/>
            <a:ext cx="3096029" cy="5585137"/>
          </a:xfrm>
          <a:custGeom>
            <a:avLst/>
            <a:gdLst>
              <a:gd name="connsiteX0" fmla="*/ 0 w 1756624"/>
              <a:gd name="connsiteY0" fmla="*/ 0 h 6858000"/>
              <a:gd name="connsiteX1" fmla="*/ 1756624 w 1756624"/>
              <a:gd name="connsiteY1" fmla="*/ 0 h 6858000"/>
              <a:gd name="connsiteX2" fmla="*/ 1756624 w 1756624"/>
              <a:gd name="connsiteY2" fmla="*/ 6858000 h 6858000"/>
              <a:gd name="connsiteX3" fmla="*/ 0 w 175662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624" h="6858000">
                <a:moveTo>
                  <a:pt x="0" y="0"/>
                </a:moveTo>
                <a:lnTo>
                  <a:pt x="1756624" y="0"/>
                </a:lnTo>
                <a:lnTo>
                  <a:pt x="17566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612F0DE-D367-10BB-1F71-60AA6527C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51" r="18577"/>
          <a:stretch/>
        </p:blipFill>
        <p:spPr>
          <a:xfrm>
            <a:off x="7010400" y="0"/>
            <a:ext cx="5181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4F5799-FC34-2F2D-D11E-9B472CAF0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15533"/>
            <a:ext cx="5181600" cy="237686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75025C-084B-CD7A-F546-0E13BA13CF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2844800"/>
            <a:ext cx="5181600" cy="31289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5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5DE041D-A3BF-94FF-029C-719D4DADA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300" t="13815"/>
          <a:stretch/>
        </p:blipFill>
        <p:spPr>
          <a:xfrm>
            <a:off x="0" y="-1"/>
            <a:ext cx="4239206" cy="37761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E605D-0584-F71C-A97D-B672F13E3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0640"/>
            <a:ext cx="5181600" cy="3368819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9AF635C-89E6-F6EF-FA6A-417A9A84BF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5840" y="-10159"/>
            <a:ext cx="6116320" cy="6868160"/>
          </a:xfrm>
          <a:custGeom>
            <a:avLst/>
            <a:gdLst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2052320 w 6116320"/>
              <a:gd name="connsiteY3" fmla="*/ 6880225 h 6880225"/>
              <a:gd name="connsiteX4" fmla="*/ 0 w 6116320"/>
              <a:gd name="connsiteY4" fmla="*/ 0 h 688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6320" h="6880225">
                <a:moveTo>
                  <a:pt x="0" y="0"/>
                </a:moveTo>
                <a:lnTo>
                  <a:pt x="6116320" y="0"/>
                </a:lnTo>
                <a:lnTo>
                  <a:pt x="6116320" y="6880225"/>
                </a:lnTo>
                <a:lnTo>
                  <a:pt x="2052320" y="6880225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73678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B74EE53-DB22-C27E-074F-A7129585F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158" t="-5374" b="78533"/>
          <a:stretch/>
        </p:blipFill>
        <p:spPr>
          <a:xfrm rot="10800000">
            <a:off x="6324600" y="0"/>
            <a:ext cx="5867400" cy="1647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8AEF0C-FA4B-8C23-0132-5529EC244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0" y="1310639"/>
            <a:ext cx="4805997" cy="268962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DD4867-9B0B-647C-1F78-5E50BF30F0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016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05384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40538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F4D65D-965A-5E86-4D91-C72D1D03A8B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6163" y="4172990"/>
            <a:ext cx="4805997" cy="238973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36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4C9F686-E069-3B60-9625-01EE6A41D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239"/>
          <a:stretch/>
        </p:blipFill>
        <p:spPr>
          <a:xfrm flipH="1">
            <a:off x="9135414" y="0"/>
            <a:ext cx="3056586" cy="6858000"/>
          </a:xfrm>
          <a:custGeom>
            <a:avLst/>
            <a:gdLst>
              <a:gd name="connsiteX0" fmla="*/ 4284372 w 4284372"/>
              <a:gd name="connsiteY0" fmla="*/ 0 h 6858000"/>
              <a:gd name="connsiteX1" fmla="*/ 0 w 4284372"/>
              <a:gd name="connsiteY1" fmla="*/ 0 h 6858000"/>
              <a:gd name="connsiteX2" fmla="*/ 0 w 4284372"/>
              <a:gd name="connsiteY2" fmla="*/ 6858000 h 6858000"/>
              <a:gd name="connsiteX3" fmla="*/ 4284372 w 42843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4372" h="6858000">
                <a:moveTo>
                  <a:pt x="4284372" y="0"/>
                </a:moveTo>
                <a:lnTo>
                  <a:pt x="0" y="0"/>
                </a:lnTo>
                <a:lnTo>
                  <a:pt x="0" y="6858000"/>
                </a:lnTo>
                <a:lnTo>
                  <a:pt x="4284372" y="685800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D7227F9-50F9-820B-69B7-924C02120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330"/>
          <a:stretch/>
        </p:blipFill>
        <p:spPr>
          <a:xfrm>
            <a:off x="7810500" y="3025140"/>
            <a:ext cx="4381500" cy="3832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D1E69-316E-A8E1-7ADA-040A0E4907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7273637" cy="164655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1069CA0-E0AB-99C6-10DB-13AAC019DD7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11363"/>
            <a:ext cx="7273638" cy="415575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1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left Imag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589277D-BC14-E7E0-5822-5575F563E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039100" y="228600"/>
            <a:ext cx="4381500" cy="392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B1BDE-C8F3-ACC0-740B-CBD81287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75285"/>
            <a:ext cx="4896678" cy="362498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28597A3-47D0-F393-55D9-07FFD951F3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586 w 6096586"/>
              <a:gd name="connsiteY0" fmla="*/ 0 h 6858000"/>
              <a:gd name="connsiteX1" fmla="*/ 4054426 w 6096586"/>
              <a:gd name="connsiteY1" fmla="*/ 0 h 6858000"/>
              <a:gd name="connsiteX2" fmla="*/ 6096586 w 6096586"/>
              <a:gd name="connsiteY2" fmla="*/ 6858000 h 6858000"/>
              <a:gd name="connsiteX3" fmla="*/ 586 w 6096586"/>
              <a:gd name="connsiteY3" fmla="*/ 6858000 h 6858000"/>
              <a:gd name="connsiteX4" fmla="*/ 586 w 6096586"/>
              <a:gd name="connsiteY4" fmla="*/ 3669792 h 6858000"/>
              <a:gd name="connsiteX5" fmla="*/ 586 w 6096586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053840" y="0"/>
                </a:lnTo>
                <a:lnTo>
                  <a:pt x="6096000" y="6858000"/>
                </a:lnTo>
                <a:lnTo>
                  <a:pt x="950976" y="6858000"/>
                </a:lnTo>
                <a:lnTo>
                  <a:pt x="0" y="3669792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4BF260CE-C6E3-AE7A-DB8E-A72A1CF5B5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4172990"/>
            <a:ext cx="4896677" cy="230972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911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6E20435-B9A5-359D-133D-5D3EED409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55" t="41988" r="53993" b="33420"/>
          <a:stretch/>
        </p:blipFill>
        <p:spPr>
          <a:xfrm rot="10800000">
            <a:off x="9198864" y="-5"/>
            <a:ext cx="2993136" cy="151790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B99CAE4-AA9B-52BA-7DE8-8245CE705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445" t="24819" r="46503"/>
          <a:stretch/>
        </p:blipFill>
        <p:spPr>
          <a:xfrm rot="16200000">
            <a:off x="961221" y="4525179"/>
            <a:ext cx="1371600" cy="329404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8DFE681-710B-6FE5-B8E0-3BC9DB9F1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10363201" cy="162960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FE383D3-6A16-1891-FF52-470B26B9404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499270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74B5EB04-CA6E-7417-56DF-A55B21E94B7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84891" y="2022250"/>
            <a:ext cx="499270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9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83FA55-EF1D-66CF-8FD5-29086D71E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1" t="40714" r="61027" b="44471"/>
          <a:stretch/>
        </p:blipFill>
        <p:spPr>
          <a:xfrm rot="10800000" flipV="1">
            <a:off x="-26830" y="5950040"/>
            <a:ext cx="2513521" cy="9144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42CEFED-8DE0-0155-A5B6-A44051A6D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883" t="18052" r="46636"/>
          <a:stretch/>
        </p:blipFill>
        <p:spPr>
          <a:xfrm rot="16200000" flipH="1" flipV="1">
            <a:off x="9553763" y="-952310"/>
            <a:ext cx="1685928" cy="359054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7FC493E-284F-ADBA-D92D-883CAB13A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125"/>
            <a:ext cx="10439401" cy="161701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B8B2035-4AA9-D25E-9F15-3ED36F734D1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331012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1"/>
            </a:lvl1pPr>
            <a:lvl2pPr>
              <a:spcBef>
                <a:spcPts val="0"/>
              </a:spcBef>
              <a:spcAft>
                <a:spcPts val="1200"/>
              </a:spcAft>
              <a:defRPr sz="1800" b="1"/>
            </a:lvl2pPr>
            <a:lvl3pPr>
              <a:spcBef>
                <a:spcPts val="0"/>
              </a:spcBef>
              <a:spcAft>
                <a:spcPts val="1200"/>
              </a:spcAft>
              <a:defRPr sz="1600" b="1"/>
            </a:lvl3pPr>
            <a:lvl4pPr>
              <a:spcBef>
                <a:spcPts val="0"/>
              </a:spcBef>
              <a:spcAft>
                <a:spcPts val="1200"/>
              </a:spcAft>
              <a:defRPr sz="1400" b="1"/>
            </a:lvl4pPr>
            <a:lvl5pPr>
              <a:spcBef>
                <a:spcPts val="0"/>
              </a:spcBef>
              <a:spcAft>
                <a:spcPts val="1200"/>
              </a:spcAft>
              <a:defRPr sz="1400" b="1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6A694422-6B3E-3D80-AC41-FD1CED52ACA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02310" y="2018120"/>
            <a:ext cx="675148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1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right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8DBD2A1-633E-7A22-751B-5CEFCA93F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703" t="485" b="67543"/>
          <a:stretch/>
        </p:blipFill>
        <p:spPr>
          <a:xfrm rot="5400000">
            <a:off x="-115162" y="115164"/>
            <a:ext cx="1895058" cy="166473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E7BF4D0-D641-9859-157D-B9094EF3D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385" y="446313"/>
            <a:ext cx="5179615" cy="144874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115AE488-757F-4C5A-7733-85C1D1EA98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5181600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0"/>
            </a:lvl1pPr>
            <a:lvl2pPr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spcBef>
                <a:spcPts val="0"/>
              </a:spcBef>
              <a:spcAft>
                <a:spcPts val="1200"/>
              </a:spcAft>
              <a:defRPr sz="1600" b="0"/>
            </a:lvl3pPr>
            <a:lvl4pPr>
              <a:spcBef>
                <a:spcPts val="0"/>
              </a:spcBef>
              <a:spcAft>
                <a:spcPts val="1200"/>
              </a:spcAft>
              <a:defRPr sz="1400" b="0"/>
            </a:lvl4pPr>
            <a:lvl5pPr>
              <a:spcBef>
                <a:spcPts val="0"/>
              </a:spcBef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9DD264F-42B5-DBB0-9839-DB4C6827ED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6950" y="0"/>
            <a:ext cx="6115050" cy="6868886"/>
          </a:xfrm>
          <a:custGeom>
            <a:avLst/>
            <a:gdLst>
              <a:gd name="connsiteX0" fmla="*/ 0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0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2024742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3603171 h 6858000"/>
              <a:gd name="connsiteX3" fmla="*/ 6115050 w 6115050"/>
              <a:gd name="connsiteY3" fmla="*/ 6858000 h 6858000"/>
              <a:gd name="connsiteX4" fmla="*/ 0 w 6115050"/>
              <a:gd name="connsiteY4" fmla="*/ 6858000 h 6858000"/>
              <a:gd name="connsiteX5" fmla="*/ 2024742 w 6115050"/>
              <a:gd name="connsiteY5" fmla="*/ 0 h 6858000"/>
              <a:gd name="connsiteX0" fmla="*/ 2024742 w 6115050"/>
              <a:gd name="connsiteY0" fmla="*/ 0 h 6868886"/>
              <a:gd name="connsiteX1" fmla="*/ 6115050 w 6115050"/>
              <a:gd name="connsiteY1" fmla="*/ 0 h 6868886"/>
              <a:gd name="connsiteX2" fmla="*/ 6115050 w 6115050"/>
              <a:gd name="connsiteY2" fmla="*/ 3603171 h 6868886"/>
              <a:gd name="connsiteX3" fmla="*/ 5157107 w 6115050"/>
              <a:gd name="connsiteY3" fmla="*/ 6868886 h 6868886"/>
              <a:gd name="connsiteX4" fmla="*/ 0 w 6115050"/>
              <a:gd name="connsiteY4" fmla="*/ 6858000 h 6868886"/>
              <a:gd name="connsiteX5" fmla="*/ 2024742 w 6115050"/>
              <a:gd name="connsiteY5" fmla="*/ 0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15050" h="6868886">
                <a:moveTo>
                  <a:pt x="2024742" y="0"/>
                </a:moveTo>
                <a:lnTo>
                  <a:pt x="6115050" y="0"/>
                </a:lnTo>
                <a:lnTo>
                  <a:pt x="6115050" y="3603171"/>
                </a:lnTo>
                <a:lnTo>
                  <a:pt x="5157107" y="6868886"/>
                </a:lnTo>
                <a:lnTo>
                  <a:pt x="0" y="6858000"/>
                </a:lnTo>
                <a:lnTo>
                  <a:pt x="2024742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0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0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jonathankorn71@yahoo.com" TargetMode="External"/><Relationship Id="rId5" Type="http://schemas.openxmlformats.org/officeDocument/2006/relationships/hyperlink" Target="mailto:mattkorn10@gmail.com" TargetMode="External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0D96-BFFB-05BD-30ED-0352500C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343698"/>
            <a:ext cx="6096000" cy="1603248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Blackhole Transmission Network (BHTN)</a:t>
            </a:r>
            <a:br>
              <a:rPr lang="en-US" sz="2000" b="1" dirty="0"/>
            </a:br>
            <a:r>
              <a:rPr lang="en-US" sz="2000" b="1" dirty="0"/>
              <a:t>Zero-Residency Data Architecture (ZRDA) Platform</a:t>
            </a:r>
            <a:br>
              <a:rPr lang="en-US" sz="2000" b="1" dirty="0"/>
            </a:br>
            <a:endParaRPr 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35EE4-12B1-3AA7-D882-BBB0BDB5BD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43" r="3143"/>
          <a:stretch/>
        </p:blipFill>
        <p:spPr>
          <a:xfrm>
            <a:off x="10376397" y="657542"/>
            <a:ext cx="1095270" cy="1075536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61CA18-5B8F-01CD-9CB6-B1871BBC9762}"/>
              </a:ext>
            </a:extLst>
          </p:cNvPr>
          <p:cNvSpPr txBox="1"/>
          <p:nvPr/>
        </p:nvSpPr>
        <p:spPr>
          <a:xfrm>
            <a:off x="6096000" y="4095901"/>
            <a:ext cx="5996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A new foundational layer for secure data movement that eliminates data-at-rest entirely.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0CB42-13A8-31A0-EBFC-F0AFCA7BC5F0}"/>
              </a:ext>
            </a:extLst>
          </p:cNvPr>
          <p:cNvSpPr txBox="1"/>
          <p:nvPr/>
        </p:nvSpPr>
        <p:spPr>
          <a:xfrm>
            <a:off x="8226552" y="5765344"/>
            <a:ext cx="396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BHTN Technologies, Inc (Est. 2025)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Matthew Korn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Dr. Jonathan Wayne Korn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9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7B52831-0916-294C-0ACB-9774B9805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51" r="18577"/>
          <a:stretch/>
        </p:blipFill>
        <p:spPr>
          <a:xfrm flipH="1">
            <a:off x="0" y="0"/>
            <a:ext cx="51816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82E216E-9EE0-9D3F-D692-083F575A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515" y="374090"/>
            <a:ext cx="5057104" cy="3624984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398FDD-E639-CF6A-B875-443655F2B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1514" y="4172989"/>
            <a:ext cx="5057103" cy="2519363"/>
          </a:xfrm>
        </p:spPr>
        <p:txBody>
          <a:bodyPr/>
          <a:lstStyle/>
          <a:p>
            <a:r>
              <a:rPr lang="en-US" dirty="0"/>
              <a:t>Matthew Korn </a:t>
            </a:r>
          </a:p>
          <a:p>
            <a:r>
              <a:rPr lang="en-US" dirty="0"/>
              <a:t>631-456-9901</a:t>
            </a:r>
          </a:p>
          <a:p>
            <a:r>
              <a:rPr lang="en-US" dirty="0">
                <a:hlinkClick r:id="rId5"/>
              </a:rPr>
              <a:t>mattkorn10@gmail.com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Dr. Jonathan Wayne Korn</a:t>
            </a:r>
          </a:p>
          <a:p>
            <a:r>
              <a:rPr lang="en-US" dirty="0"/>
              <a:t>631-210-4162</a:t>
            </a:r>
          </a:p>
          <a:p>
            <a:r>
              <a:rPr lang="en-US" dirty="0">
                <a:hlinkClick r:id="rId6"/>
              </a:rPr>
              <a:t>jonathankorn71@yahoo.com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01B9D0-C77B-2F91-ED18-CBEF644F830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143" r="3143"/>
          <a:stretch/>
        </p:blipFill>
        <p:spPr>
          <a:xfrm>
            <a:off x="10600982" y="374090"/>
            <a:ext cx="1095270" cy="10755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6993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74D05E-8A36-8D9F-519E-DB514A69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38670"/>
            <a:ext cx="5181600" cy="973329"/>
          </a:xfrm>
        </p:spPr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C1E08-E337-110E-DB8E-41BA4A3341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314206"/>
            <a:ext cx="5852160" cy="37299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Data at rest is the single greatest liability in modern computing, it creates:</a:t>
            </a:r>
          </a:p>
          <a:p>
            <a:pPr marL="1028700" lvl="1" indent="-342900"/>
            <a:r>
              <a:rPr lang="en-US" dirty="0"/>
              <a:t> ransomware exposure, </a:t>
            </a:r>
          </a:p>
          <a:p>
            <a:pPr marL="1028700" lvl="1" indent="-342900"/>
            <a:r>
              <a:rPr lang="en-US" dirty="0"/>
              <a:t>breach vulnerability, </a:t>
            </a:r>
          </a:p>
          <a:p>
            <a:pPr marL="1028700" lvl="1" indent="-342900"/>
            <a:r>
              <a:rPr lang="en-US" dirty="0"/>
              <a:t>insider access risk, </a:t>
            </a:r>
          </a:p>
          <a:p>
            <a:pPr marL="1028700" lvl="1" indent="-342900"/>
            <a:r>
              <a:rPr lang="en-US" dirty="0"/>
              <a:t>compliance overhead,</a:t>
            </a:r>
          </a:p>
          <a:p>
            <a:pPr marL="1028700" lvl="1" indent="-342900"/>
            <a:r>
              <a:rPr lang="en-US" dirty="0"/>
              <a:t>and centralized attack surfaces.</a:t>
            </a:r>
          </a:p>
          <a:p>
            <a:r>
              <a:rPr lang="en-US" dirty="0"/>
              <a:t>No matter how well it’s encrypted, monitored, or segmented… if data exists at rest, it can be stolen, locked, leaked, or misused.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255621-1D81-03E6-507B-CB20E0703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BD272-60B8-3345-4AB9-7AAF1AC9A0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43" r="3143"/>
          <a:stretch/>
        </p:blipFill>
        <p:spPr>
          <a:xfrm>
            <a:off x="366765" y="163134"/>
            <a:ext cx="1095270" cy="10755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4205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E4F0B-A6EB-861C-1C34-CAA9BDE47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Breakthrough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97739-E0DF-24F3-7886-013A799A52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38526" y="1609027"/>
            <a:ext cx="7699249" cy="4755197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cap="none" dirty="0">
                <a:cs typeface="Calibri"/>
              </a:rPr>
              <a:t>Zero-Residency Data Architecture (ZRDA)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cap="none" dirty="0">
                <a:cs typeface="Calibri"/>
              </a:rPr>
              <a:t>The world’s first architecture that eliminates </a:t>
            </a:r>
            <a:r>
              <a:rPr lang="en-US" sz="2000" cap="none" dirty="0" err="1">
                <a:cs typeface="Calibri"/>
              </a:rPr>
              <a:t>reconstructible</a:t>
            </a:r>
            <a:r>
              <a:rPr lang="en-US" sz="2000" cap="none" dirty="0">
                <a:cs typeface="Calibri"/>
              </a:rPr>
              <a:t> data at rest entirely.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i="1" cap="none" dirty="0">
                <a:cs typeface="Calibri"/>
              </a:rPr>
              <a:t>Data never sits. Data never accumulates. Data never becomes an attack surface.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cap="none" dirty="0">
                <a:cs typeface="Calibri"/>
              </a:rPr>
              <a:t>Instead: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cap="none" dirty="0">
                <a:cs typeface="Calibri"/>
              </a:rPr>
              <a:t>Data exists only in encrypted motion, continuously distributed across a dynamic, self-healing mesh.</a:t>
            </a:r>
          </a:p>
          <a:p>
            <a:pPr lvl="1"/>
            <a:r>
              <a:rPr lang="en-US" cap="none" dirty="0">
                <a:cs typeface="Calibri"/>
              </a:rPr>
              <a:t>No files.</a:t>
            </a:r>
          </a:p>
          <a:p>
            <a:pPr lvl="1"/>
            <a:r>
              <a:rPr lang="en-US" cap="none" dirty="0">
                <a:cs typeface="Calibri"/>
              </a:rPr>
              <a:t>No storage.</a:t>
            </a:r>
          </a:p>
          <a:p>
            <a:pPr lvl="1"/>
            <a:r>
              <a:rPr lang="en-US" cap="none" dirty="0">
                <a:cs typeface="Calibri"/>
              </a:rPr>
              <a:t>No persistence.</a:t>
            </a:r>
          </a:p>
          <a:p>
            <a:pPr lvl="1"/>
            <a:r>
              <a:rPr lang="en-US" cap="none" dirty="0">
                <a:cs typeface="Calibri"/>
              </a:rPr>
              <a:t>No </a:t>
            </a:r>
            <a:r>
              <a:rPr lang="en-US" cap="none" dirty="0" err="1">
                <a:cs typeface="Calibri"/>
              </a:rPr>
              <a:t>reconstructible</a:t>
            </a:r>
            <a:r>
              <a:rPr lang="en-US" cap="none" dirty="0">
                <a:cs typeface="Calibri"/>
              </a:rPr>
              <a:t> artifacts.</a:t>
            </a:r>
          </a:p>
          <a:p>
            <a:pPr lvl="1"/>
            <a:r>
              <a:rPr lang="en-US" cap="none" dirty="0">
                <a:cs typeface="Calibri"/>
              </a:rPr>
              <a:t>Nothing an attacker can steal, encrypt, exfiltrate, or ransom.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cap="none" dirty="0">
                <a:cs typeface="Calibri"/>
              </a:rPr>
              <a:t>ZRDA is not storage.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cap="none" dirty="0">
                <a:cs typeface="Calibri"/>
              </a:rPr>
              <a:t>ZRDA is not compute.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cap="none" dirty="0">
                <a:cs typeface="Calibri"/>
              </a:rPr>
              <a:t>ZRDA is a new category: data-in-motion architecture.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0D061-7327-A55C-AF6A-A95C24DD8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31A6A-F139-04DE-66C5-B6F863C5EE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43" r="3143"/>
          <a:stretch/>
        </p:blipFill>
        <p:spPr>
          <a:xfrm>
            <a:off x="366764" y="5091584"/>
            <a:ext cx="1095270" cy="10755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200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D586-3F7C-3202-E4F4-1F65B9A7D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65125"/>
            <a:ext cx="10363201" cy="1629601"/>
          </a:xfrm>
        </p:spPr>
        <p:txBody>
          <a:bodyPr/>
          <a:lstStyle/>
          <a:p>
            <a:r>
              <a:rPr lang="en-US" dirty="0"/>
              <a:t>Core Innovation (High-Level)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DADF2-8E4D-6C0E-0FA2-C5228AF29C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1670159"/>
            <a:ext cx="4992709" cy="3747180"/>
          </a:xfrm>
        </p:spPr>
        <p:txBody>
          <a:bodyPr>
            <a:noAutofit/>
          </a:bodyPr>
          <a:lstStyle/>
          <a:p>
            <a:r>
              <a:rPr lang="en-US" sz="1400" b="1" noProof="1"/>
              <a:t>Zero Residency</a:t>
            </a:r>
          </a:p>
          <a:p>
            <a:pPr lvl="1"/>
            <a:r>
              <a:rPr lang="en-US" sz="1400" noProof="1"/>
              <a:t>No reconstructible data at rest—anywhere.</a:t>
            </a:r>
          </a:p>
          <a:p>
            <a:pPr lvl="1"/>
            <a:r>
              <a:rPr lang="en-US" sz="1400" noProof="1"/>
              <a:t>Data never becomes a static asset.</a:t>
            </a:r>
          </a:p>
          <a:p>
            <a:pPr lvl="1"/>
            <a:r>
              <a:rPr lang="en-US" sz="1400" noProof="1"/>
              <a:t>The attack surface collapses to zero.</a:t>
            </a:r>
          </a:p>
          <a:p>
            <a:r>
              <a:rPr lang="en-US" sz="1400" b="1" noProof="1"/>
              <a:t>Fragment Motion</a:t>
            </a:r>
          </a:p>
          <a:p>
            <a:pPr lvl="1"/>
            <a:r>
              <a:rPr lang="en-US" sz="1400" noProof="1"/>
              <a:t>Data is encrypted, atomized, and kept in continuous motion across the mesh.</a:t>
            </a:r>
          </a:p>
          <a:p>
            <a:pPr lvl="1"/>
            <a:r>
              <a:rPr lang="en-US" sz="1400" noProof="1"/>
              <a:t>Nothing sits. Nothing accumulates. Nothing can be stolen.</a:t>
            </a:r>
          </a:p>
          <a:p>
            <a:r>
              <a:rPr lang="en-US" sz="1400" b="1" noProof="1"/>
              <a:t>Distributed Mesh</a:t>
            </a:r>
          </a:p>
          <a:p>
            <a:pPr lvl="1"/>
            <a:r>
              <a:rPr lang="en-US" sz="1400" noProof="1"/>
              <a:t>A dynamic WAN/LAN network where fragments circulate, self-heal, rebalance, and evaporate.No central store.</a:t>
            </a:r>
          </a:p>
          <a:p>
            <a:pPr lvl="1"/>
            <a:r>
              <a:rPr lang="en-US" sz="1400" noProof="1"/>
              <a:t> No single point of compromise.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FFC83-A1E8-FCEA-2C47-38C5ADAEA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8C2798-DD31-ACB1-CFBA-3201EEFB39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43" r="3143"/>
          <a:stretch/>
        </p:blipFill>
        <p:spPr>
          <a:xfrm>
            <a:off x="10931133" y="5572787"/>
            <a:ext cx="1095270" cy="1075536"/>
          </a:xfrm>
          <a:prstGeom prst="ellipse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1C89A6-279E-53DE-210F-DEC11F036843}"/>
              </a:ext>
            </a:extLst>
          </p:cNvPr>
          <p:cNvSpPr txBox="1">
            <a:spLocks/>
          </p:cNvSpPr>
          <p:nvPr/>
        </p:nvSpPr>
        <p:spPr>
          <a:xfrm>
            <a:off x="6095999" y="1670159"/>
            <a:ext cx="4992709" cy="4224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noProof="1"/>
              <a:t>Client-Side Compute</a:t>
            </a:r>
          </a:p>
          <a:p>
            <a:pPr lvl="1"/>
            <a:r>
              <a:rPr lang="en-US" sz="1400" noProof="1"/>
              <a:t>All encryption, fragmentation, and reconstruction occur only in volatile client memory.</a:t>
            </a:r>
          </a:p>
          <a:p>
            <a:pPr lvl="1"/>
            <a:r>
              <a:rPr lang="en-US" sz="1400" noProof="1"/>
              <a:t>No server ever sees plaintext, keys, or reconstructible data.</a:t>
            </a:r>
          </a:p>
          <a:p>
            <a:r>
              <a:rPr lang="en-US" sz="1400" b="1" noProof="1"/>
              <a:t>HSM-Backed Tokenization</a:t>
            </a:r>
          </a:p>
          <a:p>
            <a:pPr lvl="1"/>
            <a:r>
              <a:rPr lang="en-US" sz="1400" noProof="1"/>
              <a:t>Keys never touch the mesh.</a:t>
            </a:r>
          </a:p>
          <a:p>
            <a:pPr lvl="1"/>
            <a:r>
              <a:rPr lang="en-US" sz="1400" noProof="1"/>
              <a:t>Hardware-rooted tokens authorize reconstruction without exposing secrets.Ephemeral, single-use, tamper-proof.</a:t>
            </a:r>
          </a:p>
          <a:p>
            <a:r>
              <a:rPr lang="en-US" sz="1400" b="1" noProof="1"/>
              <a:t>Automatic Evaporation</a:t>
            </a:r>
          </a:p>
          <a:p>
            <a:r>
              <a:rPr lang="en-US" sz="1400" noProof="1"/>
              <a:t>Fragments self-expire via deterministic TTL logic.</a:t>
            </a:r>
          </a:p>
          <a:p>
            <a:r>
              <a:rPr lang="en-US" sz="1400" noProof="1"/>
              <a:t>Keys are destroyed after use.</a:t>
            </a:r>
          </a:p>
          <a:p>
            <a:r>
              <a:rPr lang="en-US" sz="1400" noProof="1"/>
              <a:t>Data disintegrates automatically—even if no one deletes it.</a:t>
            </a:r>
          </a:p>
        </p:txBody>
      </p:sp>
    </p:spTree>
    <p:extLst>
      <p:ext uri="{BB962C8B-B14F-4D97-AF65-F5344CB8AC3E}">
        <p14:creationId xmlns:p14="http://schemas.microsoft.com/office/powerpoint/2010/main" val="43040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B0AE-5ADD-1975-6BDD-38608925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65125"/>
            <a:ext cx="10439401" cy="1617017"/>
          </a:xfrm>
        </p:spPr>
        <p:txBody>
          <a:bodyPr/>
          <a:lstStyle/>
          <a:p>
            <a:r>
              <a:rPr lang="en-US" dirty="0"/>
              <a:t>Prototype Milestones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C2F4A-ABC8-39B2-B7BB-36C02B7A454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11054" y="1773936"/>
            <a:ext cx="8345594" cy="394413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LAN Mesh Prototype — Completed</a:t>
            </a:r>
          </a:p>
          <a:p>
            <a:pPr lvl="1"/>
            <a:r>
              <a:rPr lang="en-US" dirty="0"/>
              <a:t>Fully functional fragment-motion mesh running in RAM only.</a:t>
            </a:r>
          </a:p>
          <a:p>
            <a:pPr lvl="1"/>
            <a:r>
              <a:rPr lang="en-US" dirty="0"/>
              <a:t>Demonstrated secure upload, distributed motion, TTL evaporation, and reconstruction.</a:t>
            </a:r>
          </a:p>
          <a:p>
            <a:r>
              <a:rPr lang="en-US" b="1" dirty="0"/>
              <a:t>WAN + LAN Unified Mesh — In Progress</a:t>
            </a:r>
          </a:p>
          <a:p>
            <a:pPr lvl="1"/>
            <a:r>
              <a:rPr lang="en-US" dirty="0"/>
              <a:t>Global distributed mesh with NAT-safe WAN peers integrating into LAN topology.</a:t>
            </a:r>
          </a:p>
          <a:p>
            <a:pPr lvl="1"/>
            <a:r>
              <a:rPr lang="en-US" dirty="0"/>
              <a:t>Cloudflare-based discovery, unified peer tables, and WAN fragment motion.</a:t>
            </a:r>
          </a:p>
          <a:p>
            <a:r>
              <a:rPr lang="en-US" b="1" dirty="0"/>
              <a:t>Client-Side ZRDA Architecture — Completed</a:t>
            </a:r>
          </a:p>
          <a:p>
            <a:pPr lvl="1"/>
            <a:r>
              <a:rPr lang="en-US" dirty="0"/>
              <a:t>Local-only encryption, fragmentation, and reconstruction in volatile memory.</a:t>
            </a:r>
          </a:p>
          <a:p>
            <a:pPr lvl="1"/>
            <a:r>
              <a:rPr lang="en-US" dirty="0"/>
              <a:t>Enables true end-to-end zero residency with no server-side plaintext exposure.</a:t>
            </a:r>
          </a:p>
          <a:p>
            <a:r>
              <a:rPr lang="en-US" b="1" dirty="0"/>
              <a:t>Provisional Patent Filed — ZRDA + BHTN Architecture </a:t>
            </a:r>
            <a:r>
              <a:rPr lang="en-US" i="1" dirty="0"/>
              <a:t>(Application #63/930,024)</a:t>
            </a:r>
          </a:p>
          <a:p>
            <a:pPr lvl="1"/>
            <a:r>
              <a:rPr lang="en-US" dirty="0"/>
              <a:t>Comprehensive IP submitted covering zero-residency architecture, fragment motion, distributed reconstruction, and tokenized key release.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7E5DB-AFB6-9088-87C9-1F671C0B0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B21557-6475-2415-AB1B-200503241E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43" r="3143"/>
          <a:stretch/>
        </p:blipFill>
        <p:spPr>
          <a:xfrm>
            <a:off x="10806164" y="5318825"/>
            <a:ext cx="1095270" cy="10755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6969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A4D41-26CA-6033-C74C-80BFF6E04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17FE62F-21A7-3FC6-A82D-0CCCFC9C2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51" r="18577"/>
          <a:stretch/>
        </p:blipFill>
        <p:spPr>
          <a:xfrm flipH="1">
            <a:off x="0" y="0"/>
            <a:ext cx="51816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B512E68-4867-86F0-F88A-B03A1069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231" y="-82931"/>
            <a:ext cx="7690106" cy="1617017"/>
          </a:xfrm>
        </p:spPr>
        <p:txBody>
          <a:bodyPr/>
          <a:lstStyle/>
          <a:p>
            <a:r>
              <a:rPr lang="en-US" dirty="0"/>
              <a:t>Architecture </a:t>
            </a:r>
            <a:br>
              <a:rPr lang="en-US" dirty="0"/>
            </a:br>
            <a:r>
              <a:rPr lang="en-US" sz="3600" dirty="0"/>
              <a:t>(Redacted High-Level Diagram)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0BD208-75AF-638F-6FFE-861ADB8E7B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43" r="3143"/>
          <a:stretch/>
        </p:blipFill>
        <p:spPr>
          <a:xfrm>
            <a:off x="10806164" y="5318825"/>
            <a:ext cx="1095270" cy="1075536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174B57-1F6E-29B9-A416-A44B6E6F9B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9885" y="1683253"/>
            <a:ext cx="5074797" cy="485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9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C5E55-2149-9811-427D-6EFBAE017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B43900-B115-6C06-CE9C-AD8669CDD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465" y="418591"/>
            <a:ext cx="5181600" cy="644145"/>
          </a:xfrm>
        </p:spPr>
        <p:txBody>
          <a:bodyPr/>
          <a:lstStyle/>
          <a:p>
            <a:r>
              <a:rPr lang="en-US" dirty="0"/>
              <a:t>Market Impact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4599E-CBA0-A132-C4EE-DB639E5D66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2920" y="1362456"/>
            <a:ext cx="6455664" cy="47548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50" b="1" dirty="0"/>
              <a:t>Secure File Transfer (Zero-Residency)</a:t>
            </a:r>
          </a:p>
          <a:p>
            <a:pPr marL="1028700" lvl="1" indent="-342900"/>
            <a:r>
              <a:rPr lang="en-US" sz="1000" dirty="0"/>
              <a:t>End-to-end encrypted, ephemeral, client-side reconstructed transfers. Perfect for finance, legal, government, and enterprise workflows. No server ever holds retrievable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50" b="1" dirty="0"/>
              <a:t>Medical, EHR &amp; PHI Delivery</a:t>
            </a:r>
          </a:p>
          <a:p>
            <a:pPr marL="1028700" lvl="1" indent="-342900"/>
            <a:r>
              <a:rPr lang="en-US" sz="1000" dirty="0"/>
              <a:t>Compliant-by-design data movement. PHI exists only in volatile memory—never stored, never retained. Eliminates HIPAA breach vectors and audit burdens.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50" b="1" dirty="0"/>
              <a:t>CDN-Grade Artifact Delivery (RAM-Only)</a:t>
            </a:r>
          </a:p>
          <a:p>
            <a:pPr marL="1028700" lvl="1" indent="-342900"/>
            <a:r>
              <a:rPr lang="en-US" sz="1000" dirty="0"/>
              <a:t>Software artifacts, binaries, media, and updates delivered via a motion-based mesh. No origin storage, no repository compromise, no tamper surface.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50" b="1" dirty="0"/>
              <a:t>Zero-Trust Communications (Messaging + Email)</a:t>
            </a:r>
          </a:p>
          <a:p>
            <a:pPr marL="1028700" lvl="1" indent="-342900"/>
            <a:r>
              <a:rPr lang="en-US" sz="1000" dirty="0"/>
              <a:t>Messages transmitted as vanishing encrypted fragments. No inboxes, no servers holding content, no breach blast radius. A redefinition of secure communication.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50" b="1" dirty="0"/>
              <a:t>Decentralized Storage Alternative</a:t>
            </a:r>
          </a:p>
          <a:p>
            <a:pPr marL="1028700" lvl="1" indent="-342900"/>
            <a:r>
              <a:rPr lang="en-US" sz="1000" dirty="0"/>
              <a:t>Not storage — post-storage architecture. Data never sits, never rests, never accumulates. A distributed mesh replaces the need for centralized stores.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50" b="1" dirty="0"/>
              <a:t>AI Model + Dataset Distribution</a:t>
            </a:r>
          </a:p>
          <a:p>
            <a:pPr marL="1028700" lvl="1" indent="-342900"/>
            <a:r>
              <a:rPr lang="en-US" sz="1000" dirty="0"/>
              <a:t>A secure distribution layer for LLM weights, embeddings, datasets, and inference artifacts. Protects proprietary models and sensitive training data. Eliminates IP leak risk and central repository exposure.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F627E-087E-8A70-CEF7-40F3558B1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1B505-4315-47A7-1307-E20B59FDEB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43" r="3143"/>
          <a:stretch/>
        </p:blipFill>
        <p:spPr>
          <a:xfrm>
            <a:off x="366765" y="163134"/>
            <a:ext cx="1095270" cy="10755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1784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A03A1-A4E5-23E3-75AF-F0993F6C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463F-60FF-1FA2-4ACB-4F50050B3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83972"/>
            <a:ext cx="7273637" cy="813816"/>
          </a:xfrm>
        </p:spPr>
        <p:txBody>
          <a:bodyPr/>
          <a:lstStyle/>
          <a:p>
            <a:r>
              <a:rPr lang="en-US" dirty="0"/>
              <a:t>Why We Are Reaching Out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2A9C8-5D79-B05B-E19C-88DBC74DF6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97278" y="1131736"/>
            <a:ext cx="8439913" cy="52626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1. Strategic Alignment With </a:t>
            </a:r>
            <a:r>
              <a:rPr lang="en-US" b="1" dirty="0" err="1"/>
              <a:t>Vast’s</a:t>
            </a:r>
            <a:r>
              <a:rPr lang="en-US" b="1" dirty="0"/>
              <a:t> Vision</a:t>
            </a:r>
          </a:p>
          <a:p>
            <a:pPr lvl="1"/>
            <a:r>
              <a:rPr lang="en-US" dirty="0"/>
              <a:t>Vast is building a global, disaggregated data platform. </a:t>
            </a:r>
          </a:p>
          <a:p>
            <a:pPr lvl="1"/>
            <a:r>
              <a:rPr lang="en-US" dirty="0"/>
              <a:t>ZRDA introduces the next evolution: </a:t>
            </a:r>
            <a:r>
              <a:rPr lang="en-US" i="1" dirty="0"/>
              <a:t>a data layer where nothing ever resides — only moves. </a:t>
            </a:r>
          </a:p>
          <a:p>
            <a:pPr lvl="1"/>
            <a:r>
              <a:rPr lang="en-US" dirty="0"/>
              <a:t>This extends </a:t>
            </a:r>
            <a:r>
              <a:rPr lang="en-US" dirty="0" err="1"/>
              <a:t>Vast’s</a:t>
            </a:r>
            <a:r>
              <a:rPr lang="en-US" dirty="0"/>
              <a:t> architecture into the post-storage frontier.</a:t>
            </a:r>
          </a:p>
          <a:p>
            <a:pPr marL="0" indent="0">
              <a:buNone/>
            </a:pPr>
            <a:r>
              <a:rPr lang="en-US" b="1" dirty="0"/>
              <a:t>2. Next-Generation Distributed Compute</a:t>
            </a:r>
          </a:p>
          <a:p>
            <a:pPr lvl="1"/>
            <a:r>
              <a:rPr lang="en-US" dirty="0"/>
              <a:t>BHTN moves the industry from: </a:t>
            </a:r>
            <a:r>
              <a:rPr lang="en-US" i="1" dirty="0"/>
              <a:t>data-at-rest → data-in-motion, static stores → self-healing meshes, centralized persistence → dynamic, ephemeral compute.</a:t>
            </a:r>
          </a:p>
          <a:p>
            <a:pPr lvl="1"/>
            <a:r>
              <a:rPr lang="en-US" dirty="0"/>
              <a:t>Aligned with </a:t>
            </a:r>
            <a:r>
              <a:rPr lang="en-US" dirty="0" err="1"/>
              <a:t>Vast's</a:t>
            </a:r>
            <a:r>
              <a:rPr lang="en-US" dirty="0"/>
              <a:t> push toward Exabyte-scale, global data fabrics.</a:t>
            </a:r>
          </a:p>
          <a:p>
            <a:pPr marL="0" indent="0">
              <a:buNone/>
            </a:pPr>
            <a:r>
              <a:rPr lang="en-US" b="1" dirty="0"/>
              <a:t>3. Zero-Trust &amp; Zero Data-at-Rest Future</a:t>
            </a:r>
          </a:p>
          <a:p>
            <a:pPr lvl="1"/>
            <a:r>
              <a:rPr lang="en-US" dirty="0"/>
              <a:t>Regulators, enterprises, and governments are shifting toward architectures that eliminate breach surfaces.</a:t>
            </a:r>
          </a:p>
          <a:p>
            <a:pPr lvl="2"/>
            <a:r>
              <a:rPr lang="en-US" dirty="0"/>
              <a:t>ZRDA enables: </a:t>
            </a:r>
            <a:r>
              <a:rPr lang="en-US" i="1" dirty="0"/>
              <a:t>zero-residency, zero persistence, zero </a:t>
            </a:r>
            <a:r>
              <a:rPr lang="en-US" i="1" dirty="0" err="1"/>
              <a:t>reconstructible</a:t>
            </a:r>
            <a:r>
              <a:rPr lang="en-US" i="1" dirty="0"/>
              <a:t> artifacts</a:t>
            </a:r>
          </a:p>
          <a:p>
            <a:pPr lvl="1"/>
            <a:r>
              <a:rPr lang="en-US" dirty="0"/>
              <a:t>This directly complements </a:t>
            </a:r>
            <a:r>
              <a:rPr lang="en-US" dirty="0" err="1"/>
              <a:t>Vast's</a:t>
            </a:r>
            <a:r>
              <a:rPr lang="en-US" dirty="0"/>
              <a:t> security posture and long-term cloud strategy.</a:t>
            </a:r>
          </a:p>
          <a:p>
            <a:pPr marL="0" indent="0">
              <a:buNone/>
            </a:pPr>
            <a:r>
              <a:rPr lang="en-US" b="1" dirty="0"/>
              <a:t>4. Potential for Integration, Partnership, or Co-Development</a:t>
            </a:r>
          </a:p>
          <a:p>
            <a:pPr lvl="1"/>
            <a:r>
              <a:rPr lang="en-US" dirty="0"/>
              <a:t>BHTN is not competing with storage — it redefines the layer above it.</a:t>
            </a:r>
          </a:p>
          <a:p>
            <a:pPr lvl="1"/>
            <a:r>
              <a:rPr lang="en-US" b="1" dirty="0"/>
              <a:t>Opportunities include: </a:t>
            </a:r>
            <a:r>
              <a:rPr lang="en-US" i="1" dirty="0"/>
              <a:t>Secure motion layer integrated with </a:t>
            </a:r>
            <a:r>
              <a:rPr lang="en-US" i="1" dirty="0" err="1"/>
              <a:t>Vast’s</a:t>
            </a:r>
            <a:r>
              <a:rPr lang="en-US" i="1" dirty="0"/>
              <a:t> global namespace, Joint innovation around ephemeral compute fabrics, Co-branded government/enterprise offerings, Strategic investment or acquisition pathway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9E237-308D-86A9-D487-87BA36F84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F5A7C-29BF-3556-AF8F-A7AB74AAD1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43" r="3143"/>
          <a:stretch/>
        </p:blipFill>
        <p:spPr>
          <a:xfrm>
            <a:off x="88942" y="5188496"/>
            <a:ext cx="1095270" cy="10755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8624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679CE-78D2-DFCB-E491-D8504E904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C0C5-B638-4C19-6707-A7930C33B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07" y="-84265"/>
            <a:ext cx="10363201" cy="1629601"/>
          </a:xfrm>
        </p:spPr>
        <p:txBody>
          <a:bodyPr/>
          <a:lstStyle/>
          <a:p>
            <a:r>
              <a:rPr lang="en-US" dirty="0"/>
              <a:t>What We Can Show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7B0E8-6989-4680-55F7-5B1F0E7239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1234440"/>
            <a:ext cx="9418321" cy="45349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noProof="1"/>
              <a:t>1. A 15-Minute Technical Deep-Dive </a:t>
            </a:r>
            <a:r>
              <a:rPr lang="en-US" b="1" i="1" noProof="1"/>
              <a:t>(Non-Sensitive) </a:t>
            </a:r>
          </a:p>
          <a:p>
            <a:pPr lvl="1"/>
            <a:r>
              <a:rPr lang="en-US" noProof="1"/>
              <a:t>A clear high-level walkthrough of ZRDA and BHTN:</a:t>
            </a:r>
          </a:p>
          <a:p>
            <a:pPr lvl="2"/>
            <a:r>
              <a:rPr lang="en-US" noProof="1"/>
              <a:t>Why zero-residency is a new category, How data-in-motion replaces data-at-rest, How tokenized reconstruction works without revealing IP, How the mesh eliminates traditional storage risks</a:t>
            </a:r>
          </a:p>
          <a:p>
            <a:pPr lvl="1"/>
            <a:r>
              <a:rPr lang="en-US" noProof="1"/>
              <a:t>Designed to respect NDAs and protect our proprietary mechanisms.</a:t>
            </a:r>
          </a:p>
          <a:p>
            <a:pPr marL="0" indent="0">
              <a:buNone/>
            </a:pPr>
            <a:r>
              <a:rPr lang="en-US" b="1" noProof="1"/>
              <a:t>2. Architectural Strategy &amp; Integration Potential</a:t>
            </a:r>
          </a:p>
          <a:p>
            <a:pPr lvl="1"/>
            <a:r>
              <a:rPr lang="en-US" noProof="1"/>
              <a:t>We outline the future state:</a:t>
            </a:r>
          </a:p>
          <a:p>
            <a:pPr lvl="2"/>
            <a:r>
              <a:rPr lang="en-US" noProof="1"/>
              <a:t>How a zero-residency mesh complements Vast’s global namespace, How ephemeral compute aligns with Vast’s disaggregated architecture, Where ZRDA fits within modern data, AI, and security ecosystems, Pathways for partnership, co-development, or strategic investment</a:t>
            </a:r>
          </a:p>
          <a:p>
            <a:pPr lvl="1"/>
            <a:r>
              <a:rPr lang="en-US" noProof="1"/>
              <a:t>This positions the conversation at a strategic, visionary level.</a:t>
            </a:r>
          </a:p>
          <a:p>
            <a:pPr marL="0" indent="0">
              <a:buNone/>
            </a:pPr>
            <a:r>
              <a:rPr lang="en-US" b="1" noProof="1"/>
              <a:t>3. Live Prototype Demonstration</a:t>
            </a:r>
          </a:p>
          <a:p>
            <a:pPr lvl="1"/>
            <a:r>
              <a:rPr lang="en-US" noProof="1"/>
              <a:t>We can demonstrate core functions of the working MVP:</a:t>
            </a:r>
          </a:p>
          <a:p>
            <a:pPr lvl="2"/>
            <a:r>
              <a:rPr lang="en-US" noProof="1"/>
              <a:t>Client-side ZRDA encryption + fragmentation in RAM, WAN + LAN mesh fragment motion, Real-time TTL evaporation, Tokenized reconstruction, End-to-end ephemeral data delivery.</a:t>
            </a:r>
          </a:p>
          <a:p>
            <a:pPr lvl="1"/>
            <a:r>
              <a:rPr lang="en-US" noProof="1"/>
              <a:t>No mockups. No animations. A real, running system. This shows credibility, execution ability, and technical depth.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B9F11-57B0-F72C-7615-B4D5D701E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036B47-B847-E11F-2277-1CDC67D3B6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43" r="3143"/>
          <a:stretch/>
        </p:blipFill>
        <p:spPr>
          <a:xfrm>
            <a:off x="10729965" y="5417339"/>
            <a:ext cx="1095270" cy="10755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0838419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_win32_SL_V9" id="{8502042B-488E-4F33-AD20-77B40A1BC1AA}" vid="{A90C26AF-23CA-48C5-BFF9-84DC7B1C91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045227-5724-4DBF-9712-031B1BFB2C3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7B39BD0-040C-43BE-B0E4-512B09E800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2457D9-12AC-4794-A05E-F1B90FCD8D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{200625B3-1A29-4848-826F-BDD6B18453AA}TF44172dc5-d19e-4d2a-aaf3-e2c69a283fd81f4275d0_win32-950e754c5494</Template>
  <TotalTime>90</TotalTime>
  <Words>1109</Words>
  <Application>Microsoft Office PowerPoint</Application>
  <PresentationFormat>Widescreen</PresentationFormat>
  <Paragraphs>128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Tenorite</vt:lpstr>
      <vt:lpstr>Wingdings</vt:lpstr>
      <vt:lpstr>Custom</vt:lpstr>
      <vt:lpstr>Blackhole Transmission Network (BHTN) Zero-Residency Data Architecture (ZRDA) Platform </vt:lpstr>
      <vt:lpstr>The Problem</vt:lpstr>
      <vt:lpstr>The Breakthrough </vt:lpstr>
      <vt:lpstr>Core Innovation (High-Level)</vt:lpstr>
      <vt:lpstr>Prototype Milestones</vt:lpstr>
      <vt:lpstr>Architecture  (Redacted High-Level Diagram)</vt:lpstr>
      <vt:lpstr>Market Impact</vt:lpstr>
      <vt:lpstr>Why We Are Reaching Out</vt:lpstr>
      <vt:lpstr>What We Can Show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Korn, Jonathan</dc:creator>
  <cp:lastModifiedBy>Korn, Jonathan</cp:lastModifiedBy>
  <cp:revision>2</cp:revision>
  <dcterms:created xsi:type="dcterms:W3CDTF">2025-12-04T18:32:47Z</dcterms:created>
  <dcterms:modified xsi:type="dcterms:W3CDTF">2025-12-04T20:03:10Z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