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836" r:id="rId2"/>
  </p:sldMasterIdLst>
  <p:notesMasterIdLst>
    <p:notesMasterId r:id="rId15"/>
  </p:notesMasterIdLst>
  <p:sldIdLst>
    <p:sldId id="270" r:id="rId3"/>
    <p:sldId id="275" r:id="rId4"/>
    <p:sldId id="290" r:id="rId5"/>
    <p:sldId id="289" r:id="rId6"/>
    <p:sldId id="268" r:id="rId7"/>
    <p:sldId id="283" r:id="rId8"/>
    <p:sldId id="287" r:id="rId9"/>
    <p:sldId id="284" r:id="rId10"/>
    <p:sldId id="327" r:id="rId11"/>
    <p:sldId id="279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CC00"/>
    <a:srgbClr val="1248B4"/>
    <a:srgbClr val="3333FF"/>
    <a:srgbClr val="0000FF"/>
    <a:srgbClr val="0066CC"/>
    <a:srgbClr val="BF5711"/>
    <a:srgbClr val="0058B0"/>
    <a:srgbClr val="11A7A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2" autoAdjust="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F0D79-BCF3-4F91-A8FC-88D1F9603B17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36ED2C2-6423-45ED-99A3-3D3257442A95}">
      <dgm:prSet/>
      <dgm:spPr/>
      <dgm:t>
        <a:bodyPr/>
        <a:lstStyle/>
        <a:p>
          <a:endParaRPr lang="en-US"/>
        </a:p>
      </dgm:t>
    </dgm:pt>
    <dgm:pt modelId="{1C8E49A0-0D45-47E3-8CE6-AC9CC2A93BBB}" type="parTrans" cxnId="{F7FA10B8-5875-461C-B282-427CE2F51598}">
      <dgm:prSet/>
      <dgm:spPr/>
      <dgm:t>
        <a:bodyPr/>
        <a:lstStyle/>
        <a:p>
          <a:endParaRPr lang="en-US"/>
        </a:p>
      </dgm:t>
    </dgm:pt>
    <dgm:pt modelId="{C2D75D6C-2F13-4D18-8AD1-BD13F94593AE}" type="sibTrans" cxnId="{F7FA10B8-5875-461C-B282-427CE2F51598}">
      <dgm:prSet/>
      <dgm:spPr/>
      <dgm:t>
        <a:bodyPr/>
        <a:lstStyle/>
        <a:p>
          <a:endParaRPr lang="en-US"/>
        </a:p>
      </dgm:t>
    </dgm:pt>
    <dgm:pt modelId="{999ABC62-4E36-4E05-884F-5AE7F39532FA}">
      <dgm:prSet/>
      <dgm:spPr/>
      <dgm:t>
        <a:bodyPr/>
        <a:lstStyle/>
        <a:p>
          <a:r>
            <a:rPr lang="es-ES"/>
            <a:t>• Consolidador de resultados multiempresa (administración de sucursales y 	franquicias).</a:t>
          </a:r>
          <a:endParaRPr lang="en-US"/>
        </a:p>
      </dgm:t>
    </dgm:pt>
    <dgm:pt modelId="{A61F30C2-A365-4B22-AE0A-7D34D58641D3}" type="parTrans" cxnId="{B21B5BA4-BD2B-4256-8776-C67468416021}">
      <dgm:prSet/>
      <dgm:spPr/>
      <dgm:t>
        <a:bodyPr/>
        <a:lstStyle/>
        <a:p>
          <a:endParaRPr lang="en-US"/>
        </a:p>
      </dgm:t>
    </dgm:pt>
    <dgm:pt modelId="{F8FA4FAC-CB7F-4B93-BEED-7EEFD3BD9D19}" type="sibTrans" cxnId="{B21B5BA4-BD2B-4256-8776-C67468416021}">
      <dgm:prSet/>
      <dgm:spPr/>
      <dgm:t>
        <a:bodyPr/>
        <a:lstStyle/>
        <a:p>
          <a:endParaRPr lang="en-US"/>
        </a:p>
      </dgm:t>
    </dgm:pt>
    <dgm:pt modelId="{A8F0B0B3-8C81-4A38-9462-AF7AB97481A6}">
      <dgm:prSet/>
      <dgm:spPr/>
      <dgm:t>
        <a:bodyPr/>
        <a:lstStyle/>
        <a:p>
          <a:r>
            <a:rPr lang="es-ES"/>
            <a:t>• Multi-sector con comunicación entre departamentos, sectores, empresas y aprendizaje a 	distancia a través de la agenda colaborativa en la nube.</a:t>
          </a:r>
          <a:endParaRPr lang="en-US"/>
        </a:p>
      </dgm:t>
    </dgm:pt>
    <dgm:pt modelId="{16D08D02-5595-44F4-9863-3C4793D429CD}" type="parTrans" cxnId="{AF364B9D-7F2B-4CD3-BA7B-DE46839F7DAA}">
      <dgm:prSet/>
      <dgm:spPr/>
      <dgm:t>
        <a:bodyPr/>
        <a:lstStyle/>
        <a:p>
          <a:endParaRPr lang="en-US"/>
        </a:p>
      </dgm:t>
    </dgm:pt>
    <dgm:pt modelId="{4AC195D0-BC48-43DD-8DA9-19D6A2AB7060}" type="sibTrans" cxnId="{AF364B9D-7F2B-4CD3-BA7B-DE46839F7DAA}">
      <dgm:prSet/>
      <dgm:spPr/>
      <dgm:t>
        <a:bodyPr/>
        <a:lstStyle/>
        <a:p>
          <a:endParaRPr lang="en-US"/>
        </a:p>
      </dgm:t>
    </dgm:pt>
    <dgm:pt modelId="{4197030B-CFBA-44EE-B25D-318D366AE715}">
      <dgm:prSet/>
      <dgm:spPr/>
      <dgm:t>
        <a:bodyPr/>
        <a:lstStyle/>
        <a:p>
          <a:r>
            <a:rPr lang="es-ES"/>
            <a:t>• Multi-inventarios permite la gestión de stocks físicos y virtuales, lotes, validez, 	seguimiento, productos, compuestos y fracciones.</a:t>
          </a:r>
          <a:endParaRPr lang="en-US"/>
        </a:p>
      </dgm:t>
    </dgm:pt>
    <dgm:pt modelId="{CB11121B-5592-44AD-9D3E-C11F032B4364}" type="parTrans" cxnId="{34096565-E204-477A-99EF-A11B5E5E7A1F}">
      <dgm:prSet/>
      <dgm:spPr/>
      <dgm:t>
        <a:bodyPr/>
        <a:lstStyle/>
        <a:p>
          <a:endParaRPr lang="en-US"/>
        </a:p>
      </dgm:t>
    </dgm:pt>
    <dgm:pt modelId="{E55BB4B3-FBCF-4A69-83DD-E57687E0050F}" type="sibTrans" cxnId="{34096565-E204-477A-99EF-A11B5E5E7A1F}">
      <dgm:prSet/>
      <dgm:spPr/>
      <dgm:t>
        <a:bodyPr/>
        <a:lstStyle/>
        <a:p>
          <a:endParaRPr lang="en-US"/>
        </a:p>
      </dgm:t>
    </dgm:pt>
    <dgm:pt modelId="{32AA02B5-9FE8-47AE-A3D8-7675C9BCC195}">
      <dgm:prSet/>
      <dgm:spPr/>
      <dgm:t>
        <a:bodyPr/>
        <a:lstStyle/>
        <a:p>
          <a:r>
            <a:rPr lang="es-ES"/>
            <a:t>• Tamaños múltiples que permiten cualquier tamaño de la compañía con crecimiento del 	negocio y escalabilidad.</a:t>
          </a:r>
          <a:endParaRPr lang="en-US"/>
        </a:p>
      </dgm:t>
    </dgm:pt>
    <dgm:pt modelId="{310E5542-C8AD-4F56-BC77-2D74A536ACBC}" type="parTrans" cxnId="{6ADEFCB0-A1EF-467D-A64C-CEE6782790A4}">
      <dgm:prSet/>
      <dgm:spPr/>
      <dgm:t>
        <a:bodyPr/>
        <a:lstStyle/>
        <a:p>
          <a:endParaRPr lang="en-US"/>
        </a:p>
      </dgm:t>
    </dgm:pt>
    <dgm:pt modelId="{197DF004-3E57-464D-95AB-0D949A51D4C0}" type="sibTrans" cxnId="{6ADEFCB0-A1EF-467D-A64C-CEE6782790A4}">
      <dgm:prSet/>
      <dgm:spPr/>
      <dgm:t>
        <a:bodyPr/>
        <a:lstStyle/>
        <a:p>
          <a:endParaRPr lang="en-US"/>
        </a:p>
      </dgm:t>
    </dgm:pt>
    <dgm:pt modelId="{1B958D40-55D1-4011-B547-E34976E6BF19}" type="pres">
      <dgm:prSet presAssocID="{B5FF0D79-BCF3-4F91-A8FC-88D1F9603B17}" presName="linear" presStyleCnt="0">
        <dgm:presLayoutVars>
          <dgm:dir/>
          <dgm:animLvl val="lvl"/>
          <dgm:resizeHandles val="exact"/>
        </dgm:presLayoutVars>
      </dgm:prSet>
      <dgm:spPr/>
    </dgm:pt>
    <dgm:pt modelId="{935A63AF-0EDF-4BFE-BBFC-66DBF92DDB9D}" type="pres">
      <dgm:prSet presAssocID="{736ED2C2-6423-45ED-99A3-3D3257442A95}" presName="parentLin" presStyleCnt="0"/>
      <dgm:spPr/>
    </dgm:pt>
    <dgm:pt modelId="{44278891-4EA6-4F76-88E7-9BE3FB9C523D}" type="pres">
      <dgm:prSet presAssocID="{736ED2C2-6423-45ED-99A3-3D3257442A95}" presName="parentLeftMargin" presStyleLbl="node1" presStyleIdx="0" presStyleCnt="1"/>
      <dgm:spPr/>
    </dgm:pt>
    <dgm:pt modelId="{DC712423-692D-4A12-961B-E2A0D5C688D4}" type="pres">
      <dgm:prSet presAssocID="{736ED2C2-6423-45ED-99A3-3D3257442A9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71F39D-50E8-4A7B-B32D-B34212A7F7BA}" type="pres">
      <dgm:prSet presAssocID="{736ED2C2-6423-45ED-99A3-3D3257442A95}" presName="negativeSpace" presStyleCnt="0"/>
      <dgm:spPr/>
    </dgm:pt>
    <dgm:pt modelId="{872EE753-D1F8-4517-9DAD-B9C3F37118A2}" type="pres">
      <dgm:prSet presAssocID="{736ED2C2-6423-45ED-99A3-3D3257442A9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4096565-E204-477A-99EF-A11B5E5E7A1F}" srcId="{736ED2C2-6423-45ED-99A3-3D3257442A95}" destId="{4197030B-CFBA-44EE-B25D-318D366AE715}" srcOrd="2" destOrd="0" parTransId="{CB11121B-5592-44AD-9D3E-C11F032B4364}" sibTransId="{E55BB4B3-FBCF-4A69-83DD-E57687E0050F}"/>
    <dgm:cxn modelId="{16C3ED54-317E-4778-8889-A50F30857F20}" type="presOf" srcId="{4197030B-CFBA-44EE-B25D-318D366AE715}" destId="{872EE753-D1F8-4517-9DAD-B9C3F37118A2}" srcOrd="0" destOrd="2" presId="urn:microsoft.com/office/officeart/2005/8/layout/list1"/>
    <dgm:cxn modelId="{56C6877B-7017-4599-85D9-F01E0C5F3F5D}" type="presOf" srcId="{999ABC62-4E36-4E05-884F-5AE7F39532FA}" destId="{872EE753-D1F8-4517-9DAD-B9C3F37118A2}" srcOrd="0" destOrd="0" presId="urn:microsoft.com/office/officeart/2005/8/layout/list1"/>
    <dgm:cxn modelId="{08CFF17B-F420-4397-B7AE-1A5083E6F809}" type="presOf" srcId="{32AA02B5-9FE8-47AE-A3D8-7675C9BCC195}" destId="{872EE753-D1F8-4517-9DAD-B9C3F37118A2}" srcOrd="0" destOrd="3" presId="urn:microsoft.com/office/officeart/2005/8/layout/list1"/>
    <dgm:cxn modelId="{1B782689-FAED-4689-927C-0A8B9304302C}" type="presOf" srcId="{736ED2C2-6423-45ED-99A3-3D3257442A95}" destId="{44278891-4EA6-4F76-88E7-9BE3FB9C523D}" srcOrd="0" destOrd="0" presId="urn:microsoft.com/office/officeart/2005/8/layout/list1"/>
    <dgm:cxn modelId="{AF364B9D-7F2B-4CD3-BA7B-DE46839F7DAA}" srcId="{736ED2C2-6423-45ED-99A3-3D3257442A95}" destId="{A8F0B0B3-8C81-4A38-9462-AF7AB97481A6}" srcOrd="1" destOrd="0" parTransId="{16D08D02-5595-44F4-9863-3C4793D429CD}" sibTransId="{4AC195D0-BC48-43DD-8DA9-19D6A2AB7060}"/>
    <dgm:cxn modelId="{8ADA849F-0E2E-491F-BD68-B2286170231F}" type="presOf" srcId="{736ED2C2-6423-45ED-99A3-3D3257442A95}" destId="{DC712423-692D-4A12-961B-E2A0D5C688D4}" srcOrd="1" destOrd="0" presId="urn:microsoft.com/office/officeart/2005/8/layout/list1"/>
    <dgm:cxn modelId="{B21B5BA4-BD2B-4256-8776-C67468416021}" srcId="{736ED2C2-6423-45ED-99A3-3D3257442A95}" destId="{999ABC62-4E36-4E05-884F-5AE7F39532FA}" srcOrd="0" destOrd="0" parTransId="{A61F30C2-A365-4B22-AE0A-7D34D58641D3}" sibTransId="{F8FA4FAC-CB7F-4B93-BEED-7EEFD3BD9D19}"/>
    <dgm:cxn modelId="{6ADEFCB0-A1EF-467D-A64C-CEE6782790A4}" srcId="{736ED2C2-6423-45ED-99A3-3D3257442A95}" destId="{32AA02B5-9FE8-47AE-A3D8-7675C9BCC195}" srcOrd="3" destOrd="0" parTransId="{310E5542-C8AD-4F56-BC77-2D74A536ACBC}" sibTransId="{197DF004-3E57-464D-95AB-0D949A51D4C0}"/>
    <dgm:cxn modelId="{F7FA10B8-5875-461C-B282-427CE2F51598}" srcId="{B5FF0D79-BCF3-4F91-A8FC-88D1F9603B17}" destId="{736ED2C2-6423-45ED-99A3-3D3257442A95}" srcOrd="0" destOrd="0" parTransId="{1C8E49A0-0D45-47E3-8CE6-AC9CC2A93BBB}" sibTransId="{C2D75D6C-2F13-4D18-8AD1-BD13F94593AE}"/>
    <dgm:cxn modelId="{9FB529B8-970F-4A2C-AED8-0E112BECE951}" type="presOf" srcId="{A8F0B0B3-8C81-4A38-9462-AF7AB97481A6}" destId="{872EE753-D1F8-4517-9DAD-B9C3F37118A2}" srcOrd="0" destOrd="1" presId="urn:microsoft.com/office/officeart/2005/8/layout/list1"/>
    <dgm:cxn modelId="{09DBE4E6-C290-4DEB-ACAC-FEF9473CE471}" type="presOf" srcId="{B5FF0D79-BCF3-4F91-A8FC-88D1F9603B17}" destId="{1B958D40-55D1-4011-B547-E34976E6BF19}" srcOrd="0" destOrd="0" presId="urn:microsoft.com/office/officeart/2005/8/layout/list1"/>
    <dgm:cxn modelId="{ECCBEC5A-1C1D-4CB6-801C-3AE9B12D8B14}" type="presParOf" srcId="{1B958D40-55D1-4011-B547-E34976E6BF19}" destId="{935A63AF-0EDF-4BFE-BBFC-66DBF92DDB9D}" srcOrd="0" destOrd="0" presId="urn:microsoft.com/office/officeart/2005/8/layout/list1"/>
    <dgm:cxn modelId="{542E0BDC-67EF-4DC0-A0B6-4578285ECF8D}" type="presParOf" srcId="{935A63AF-0EDF-4BFE-BBFC-66DBF92DDB9D}" destId="{44278891-4EA6-4F76-88E7-9BE3FB9C523D}" srcOrd="0" destOrd="0" presId="urn:microsoft.com/office/officeart/2005/8/layout/list1"/>
    <dgm:cxn modelId="{F7706FE4-ABAA-4FDF-B0B6-B2C067D92FD0}" type="presParOf" srcId="{935A63AF-0EDF-4BFE-BBFC-66DBF92DDB9D}" destId="{DC712423-692D-4A12-961B-E2A0D5C688D4}" srcOrd="1" destOrd="0" presId="urn:microsoft.com/office/officeart/2005/8/layout/list1"/>
    <dgm:cxn modelId="{ADC33501-9ACA-4196-B230-9ABBEA27A0F5}" type="presParOf" srcId="{1B958D40-55D1-4011-B547-E34976E6BF19}" destId="{7A71F39D-50E8-4A7B-B32D-B34212A7F7BA}" srcOrd="1" destOrd="0" presId="urn:microsoft.com/office/officeart/2005/8/layout/list1"/>
    <dgm:cxn modelId="{971F6DFB-29AF-4345-BE6D-D780A09C9C8F}" type="presParOf" srcId="{1B958D40-55D1-4011-B547-E34976E6BF19}" destId="{872EE753-D1F8-4517-9DAD-B9C3F37118A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EE753-D1F8-4517-9DAD-B9C3F37118A2}">
      <dsp:nvSpPr>
        <dsp:cNvPr id="0" name=""/>
        <dsp:cNvSpPr/>
      </dsp:nvSpPr>
      <dsp:spPr>
        <a:xfrm>
          <a:off x="0" y="351366"/>
          <a:ext cx="6467866" cy="299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978" tIns="354076" rIns="50197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• Consolidador de resultados multiempresa (administración de sucursales y 	franquicias).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• Multi-sector con comunicación entre departamentos, sectores, empresas y aprendizaje a 	distancia a través de la agenda colaborativa en la nube.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• Multi-inventarios permite la gestión de stocks físicos y virtuales, lotes, validez, 	seguimiento, productos, compuestos y fracciones.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• Tamaños múltiples que permiten cualquier tamaño de la compañía con crecimiento del 	negocio y escalabilidad.</a:t>
          </a:r>
          <a:endParaRPr lang="en-US" sz="1700" kern="1200"/>
        </a:p>
      </dsp:txBody>
      <dsp:txXfrm>
        <a:off x="0" y="351366"/>
        <a:ext cx="6467866" cy="2998800"/>
      </dsp:txXfrm>
    </dsp:sp>
    <dsp:sp modelId="{DC712423-692D-4A12-961B-E2A0D5C688D4}">
      <dsp:nvSpPr>
        <dsp:cNvPr id="0" name=""/>
        <dsp:cNvSpPr/>
      </dsp:nvSpPr>
      <dsp:spPr>
        <a:xfrm>
          <a:off x="323393" y="100446"/>
          <a:ext cx="4527506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129" tIns="0" rIns="1711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47891" y="124944"/>
        <a:ext cx="447851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A88DF-6D83-42B8-94B1-D2E8E98E943D}" type="datetimeFigureOut">
              <a:rPr lang="pt-BR" smtClean="0"/>
              <a:pPr/>
              <a:t>07/03/2020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9EB2B-6312-4B1D-9E31-1B2EB0117B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44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9EB2B-6312-4B1D-9E31-1B2EB0117BC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76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9EB2B-6312-4B1D-9E31-1B2EB0117BC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09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9EB2B-6312-4B1D-9E31-1B2EB0117BC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51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C6078-BBC3-40C7-B759-289B442DDC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549D20-94AC-4553-8B3F-81BC31C5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Módulo SmartX da Plataforma C  - Confidential Copyright Smartx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0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0016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796853" y="6242290"/>
            <a:ext cx="1292515" cy="53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519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3000375"/>
            <a:ext cx="9810750" cy="5035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2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0016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796853" y="6242290"/>
            <a:ext cx="1292515" cy="53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2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0016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796853" y="6242290"/>
            <a:ext cx="1292515" cy="53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94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0016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796853" y="6242290"/>
            <a:ext cx="1292515" cy="53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38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0016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796853" y="6242290"/>
            <a:ext cx="1292515" cy="53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88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A794-7182-154B-B43A-AA96DA5C2052}" type="datetimeFigureOut">
              <a:rPr lang="pt-BR" smtClean="0"/>
              <a:pPr/>
              <a:t>07/03/2020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8ECE-B824-2942-8EE7-64E73EA788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8ECE-B824-2942-8EE7-64E73EA788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8ECE-B824-2942-8EE7-64E73EA788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0016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796853" y="6242290"/>
            <a:ext cx="1292515" cy="53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7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519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–Jaime Silveira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3000375"/>
            <a:ext cx="9810750" cy="5035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“Digite uma citação aqui.”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07" y="1203961"/>
            <a:ext cx="10972800" cy="4876799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buClr>
                <a:srgbClr val="FCBE00"/>
              </a:buClr>
              <a:defRPr sz="2400" b="0">
                <a:latin typeface="Calibri" panose="020F0502020204030204" pitchFamily="34" charset="0"/>
              </a:defRPr>
            </a:lvl1pPr>
            <a:lvl2pPr>
              <a:spcAft>
                <a:spcPts val="300"/>
              </a:spcAft>
              <a:buClr>
                <a:srgbClr val="FCBE00"/>
              </a:buClr>
              <a:defRPr sz="1800" b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spcAft>
                <a:spcPts val="300"/>
              </a:spcAft>
              <a:buClr>
                <a:srgbClr val="FCBE00"/>
              </a:buClr>
              <a:defRPr sz="1600" b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spcAft>
                <a:spcPts val="300"/>
              </a:spcAft>
              <a:buClr>
                <a:srgbClr val="FA9712"/>
              </a:buClr>
              <a:defRPr sz="1600" b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spcAft>
                <a:spcPts val="300"/>
              </a:spcAft>
              <a:buClr>
                <a:srgbClr val="FCBE00"/>
              </a:buClr>
              <a:defRPr sz="1600" b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121921"/>
            <a:ext cx="11207751" cy="90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24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33871" y="224117"/>
            <a:ext cx="156868" cy="839299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alphaModFix amt="77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Cement trans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279296" y="226093"/>
            <a:ext cx="1048083" cy="83846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84" r:id="rId19"/>
    <p:sldLayoutId id="2147483809" r:id="rId20"/>
    <p:sldLayoutId id="2147483822" r:id="rId21"/>
    <p:sldLayoutId id="2147483835" r:id="rId22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8ECE-B824-2942-8EE7-64E73EA788A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79296" y="226093"/>
            <a:ext cx="1048083" cy="8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hyperlink" Target="http://www.equinix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c1.net.br/solucoes.asp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jpeg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emf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asted-image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917" y="3425755"/>
            <a:ext cx="1903919" cy="151200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  <a:reflection blurRad="889000" stA="38000" endPos="55000" dist="1028700" dir="5400000" sy="-100000" algn="bl" rotWithShape="0"/>
          </a:effectLst>
        </p:spPr>
      </p:pic>
      <p:sp>
        <p:nvSpPr>
          <p:cNvPr id="2" name="Retângulo 1"/>
          <p:cNvSpPr/>
          <p:nvPr/>
        </p:nvSpPr>
        <p:spPr>
          <a:xfrm>
            <a:off x="484293" y="1145004"/>
            <a:ext cx="901471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dirty="0">
                <a:latin typeface="+mj-lt"/>
              </a:rPr>
              <a:t>CONTINUOS1 Provider Platform C modelo multiempresa</a:t>
            </a:r>
          </a:p>
          <a:p>
            <a:r>
              <a:rPr lang="pt-BR" dirty="0">
                <a:latin typeface="+mj-lt"/>
                <a:hlinkClick r:id="rId4"/>
              </a:rPr>
              <a:t>Alojado en Equinix </a:t>
            </a:r>
            <a:endParaRPr lang="pt-BR" dirty="0">
              <a:latin typeface="+mj-lt"/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62265" y="300059"/>
            <a:ext cx="1019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La infraestructura 24 x 7 CONTINUOS1</a:t>
            </a:r>
          </a:p>
        </p:txBody>
      </p:sp>
      <p:pic>
        <p:nvPicPr>
          <p:cNvPr id="71" name="pasted-image.pdf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94318" y="1606669"/>
            <a:ext cx="7731453" cy="46645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60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 idx="4294967295"/>
          </p:nvPr>
        </p:nvSpPr>
        <p:spPr>
          <a:xfrm>
            <a:off x="1136428" y="62756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67359">
              <a:defRPr sz="6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defTabSz="914400"/>
            <a:r>
              <a:rPr lang="en-US" sz="4400" b="1" dirty="0" err="1">
                <a:latin typeface="+mj-lt"/>
                <a:ea typeface="+mj-ea"/>
                <a:cs typeface="+mj-cs"/>
              </a:rPr>
              <a:t>Principales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latin typeface="+mj-lt"/>
                <a:ea typeface="+mj-ea"/>
                <a:cs typeface="+mj-cs"/>
              </a:rPr>
              <a:t>diferenciales</a:t>
            </a:r>
            <a:endParaRPr lang="en-US" dirty="0" err="1">
              <a:ea typeface="+mj-ea"/>
            </a:endParaRPr>
          </a:p>
        </p:txBody>
      </p:sp>
      <p:sp>
        <p:nvSpPr>
          <p:cNvPr id="155" name="Rectangle 9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16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A8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2526"/>
            <a:ext cx="1462088" cy="432948"/>
          </a:xfrm>
          <a:prstGeom prst="rect">
            <a:avLst/>
          </a:pr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68974E4-E660-4CBB-96CB-D5BBC0FBF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729988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55" y="5641112"/>
            <a:ext cx="1209368" cy="80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209" y="1176042"/>
            <a:ext cx="990807" cy="977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605" y="3611425"/>
            <a:ext cx="1613183" cy="129054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 idx="4294967295"/>
          </p:nvPr>
        </p:nvSpPr>
        <p:spPr>
          <a:xfrm>
            <a:off x="3106389" y="0"/>
            <a:ext cx="3323908" cy="512696"/>
          </a:xfrm>
          <a:prstGeom prst="rect">
            <a:avLst/>
          </a:prstGeom>
        </p:spPr>
        <p:txBody>
          <a:bodyPr anchor="b">
            <a:noAutofit/>
          </a:bodyPr>
          <a:lstStyle>
            <a:lvl1pPr defTabSz="467359">
              <a:defRPr sz="6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pt-BR" sz="2400" b="1" dirty="0">
                <a:latin typeface="+mj-lt"/>
              </a:rPr>
              <a:t>Otros puntos destacados</a:t>
            </a:r>
            <a:endParaRPr sz="2400" b="1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6980" y="856825"/>
            <a:ext cx="113021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Pre-contabilidad gerencial por grupos fiscales con módulo de acceso al contable</a:t>
            </a:r>
          </a:p>
          <a:p>
            <a:pPr>
              <a:spcAft>
                <a:spcPts val="0"/>
              </a:spcAft>
            </a:pP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Módulo de fidelización con calificación selectiva para acceso VIP al cliente</a:t>
            </a:r>
          </a:p>
          <a:p>
            <a:pPr>
              <a:spcAft>
                <a:spcPts val="0"/>
              </a:spcAft>
            </a:pP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"destacar" la comunicación en el área principal de la agenda colaborativa en la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s-E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Pantalla Play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Aft>
                <a:spcPts val="0"/>
              </a:spcAft>
            </a:pP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Metodología simplificada para la futura gestión de tesorería y proyección de inventario</a:t>
            </a:r>
          </a:p>
          <a:p>
            <a:pPr>
              <a:spcAft>
                <a:spcPts val="0"/>
              </a:spcAft>
            </a:pPr>
            <a:endParaRPr lang="es-E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Tratamiento de importaciones, cotizaciones, multi-monedas y multi-idiomas</a:t>
            </a:r>
          </a:p>
          <a:p>
            <a:pPr>
              <a:spcAft>
                <a:spcPts val="0"/>
              </a:spcAft>
            </a:pP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Gestión de productos compuestos, perecederos y fraccionarios</a:t>
            </a:r>
          </a:p>
          <a:p>
            <a:pPr>
              <a:spcAft>
                <a:spcPts val="0"/>
              </a:spcAft>
            </a:pPr>
            <a:endParaRPr lang="es-E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Número de serie y control de equidad</a:t>
            </a:r>
          </a:p>
          <a:p>
            <a:endParaRPr lang="es-E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s-E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Centro comercial con formación de precios, memorias de las últimas compras y “Smart Orders "</a:t>
            </a:r>
          </a:p>
          <a:p>
            <a:pPr>
              <a:spcAft>
                <a:spcPts val="0"/>
              </a:spcAft>
            </a:pPr>
            <a:endParaRPr lang="es-ES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i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nheta C1 Edi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8437" y="2941637"/>
            <a:ext cx="487363" cy="4873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835" y="1329651"/>
            <a:ext cx="4763165" cy="381053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25481" y="4210521"/>
            <a:ext cx="603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		 Gestión en la </a:t>
            </a:r>
            <a:r>
              <a:rPr lang="pt-BR" dirty="0">
                <a:latin typeface="+mj-lt"/>
                <a:hlinkClick r:id="rId6"/>
              </a:rPr>
              <a:t>Plataforma Cloud C1</a:t>
            </a:r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     		</a:t>
            </a:r>
            <a:r>
              <a:rPr lang="es-ES" dirty="0">
                <a:latin typeface="+mj-lt"/>
              </a:rPr>
              <a:t> ¡ No hay límites para soñar y crecer!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png"/>
          <p:cNvPicPr>
            <a:picLocks noChangeAspect="1"/>
          </p:cNvPicPr>
          <p:nvPr/>
        </p:nvPicPr>
        <p:blipFill>
          <a:blip r:embed="rId2"/>
          <a:srcRect l="5865" t="5865" r="5865" b="5865"/>
          <a:stretch>
            <a:fillRect/>
          </a:stretch>
        </p:blipFill>
        <p:spPr>
          <a:xfrm>
            <a:off x="2292468" y="1805753"/>
            <a:ext cx="1842835" cy="125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ng" descr="Banco de dados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3620" y="2400159"/>
            <a:ext cx="2550653" cy="2550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445" y="1993073"/>
            <a:ext cx="383451" cy="378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445" y="3321709"/>
            <a:ext cx="383451" cy="37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686" y="4721636"/>
            <a:ext cx="383451" cy="37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555" y="3080572"/>
            <a:ext cx="1458368" cy="140105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3400141" y="2680512"/>
            <a:ext cx="1569432" cy="919183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9" name="Shape 169"/>
          <p:cNvSpPr/>
          <p:nvPr/>
        </p:nvSpPr>
        <p:spPr>
          <a:xfrm>
            <a:off x="913606" y="4585851"/>
            <a:ext cx="1280692" cy="47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406104" y="3619829"/>
            <a:ext cx="2550653" cy="14397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2" name="Shape 172"/>
          <p:cNvSpPr>
            <a:spLocks noGrp="1"/>
          </p:cNvSpPr>
          <p:nvPr>
            <p:ph type="title" idx="4294967295"/>
          </p:nvPr>
        </p:nvSpPr>
        <p:spPr>
          <a:xfrm>
            <a:off x="563269" y="2084439"/>
            <a:ext cx="1842835" cy="590935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defTabSz="397256">
              <a:defRPr sz="204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pt-BR" dirty="0">
                <a:latin typeface="+mj-lt"/>
              </a:rPr>
              <a:t>Portal integrado App vía email</a:t>
            </a:r>
            <a:endParaRPr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 rot="5400000">
            <a:off x="9064643" y="3016037"/>
            <a:ext cx="2969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      	</a:t>
            </a:r>
          </a:p>
          <a:p>
            <a:r>
              <a:rPr lang="pt-BR" dirty="0">
                <a:latin typeface="+mj-lt"/>
              </a:rPr>
              <a:t> Funciona incluso </a:t>
            </a:r>
            <a:r>
              <a:rPr lang="pt-BR" dirty="0" err="1">
                <a:latin typeface="+mj-lt"/>
              </a:rPr>
              <a:t>sin</a:t>
            </a:r>
            <a:r>
              <a:rPr lang="pt-BR" dirty="0">
                <a:latin typeface="+mj-lt"/>
              </a:rPr>
              <a:t> Internet</a:t>
            </a:r>
          </a:p>
          <a:p>
            <a:r>
              <a:rPr lang="pt-BR" dirty="0">
                <a:latin typeface="+mj-lt"/>
              </a:rPr>
              <a:t>   Frente comercial integrado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B98451-EED3-4FE0-9515-6C885623681D}"/>
              </a:ext>
            </a:extLst>
          </p:cNvPr>
          <p:cNvSpPr/>
          <p:nvPr/>
        </p:nvSpPr>
        <p:spPr>
          <a:xfrm>
            <a:off x="4212132" y="672648"/>
            <a:ext cx="3173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Es simple, es seguro</a:t>
            </a:r>
            <a:r>
              <a:rPr lang="pt-BR" sz="2400" dirty="0"/>
              <a:t>!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268AFE-90FA-4009-BE3E-4398424D3656}"/>
              </a:ext>
            </a:extLst>
          </p:cNvPr>
          <p:cNvSpPr/>
          <p:nvPr/>
        </p:nvSpPr>
        <p:spPr>
          <a:xfrm>
            <a:off x="34886" y="3918100"/>
            <a:ext cx="2414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Sitio integrado</a:t>
            </a:r>
          </a:p>
          <a:p>
            <a:r>
              <a:rPr lang="pt-BR" dirty="0"/>
              <a:t>Tienda virtual integrada</a:t>
            </a:r>
          </a:p>
        </p:txBody>
      </p:sp>
      <p:sp>
        <p:nvSpPr>
          <p:cNvPr id="17" name="Shape 168">
            <a:extLst>
              <a:ext uri="{FF2B5EF4-FFF2-40B4-BE49-F238E27FC236}">
                <a16:creationId xmlns:a16="http://schemas.microsoft.com/office/drawing/2014/main" id="{13C06C84-8196-4B97-8A3B-7D0E18EE274A}"/>
              </a:ext>
            </a:extLst>
          </p:cNvPr>
          <p:cNvSpPr/>
          <p:nvPr/>
        </p:nvSpPr>
        <p:spPr>
          <a:xfrm flipV="1">
            <a:off x="6448319" y="2371792"/>
            <a:ext cx="2954125" cy="1253922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" name="Shape 168">
            <a:extLst>
              <a:ext uri="{FF2B5EF4-FFF2-40B4-BE49-F238E27FC236}">
                <a16:creationId xmlns:a16="http://schemas.microsoft.com/office/drawing/2014/main" id="{445BC729-9954-42EA-BE05-5A35B4F4826F}"/>
              </a:ext>
            </a:extLst>
          </p:cNvPr>
          <p:cNvSpPr/>
          <p:nvPr/>
        </p:nvSpPr>
        <p:spPr>
          <a:xfrm flipV="1">
            <a:off x="6448319" y="3599694"/>
            <a:ext cx="2954125" cy="100731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Shape 168">
            <a:extLst>
              <a:ext uri="{FF2B5EF4-FFF2-40B4-BE49-F238E27FC236}">
                <a16:creationId xmlns:a16="http://schemas.microsoft.com/office/drawing/2014/main" id="{E417DCC1-3991-49CB-99EF-1F400F6CE6CD}"/>
              </a:ext>
            </a:extLst>
          </p:cNvPr>
          <p:cNvSpPr/>
          <p:nvPr/>
        </p:nvSpPr>
        <p:spPr>
          <a:xfrm>
            <a:off x="6448319" y="3808529"/>
            <a:ext cx="2954125" cy="1253922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786E04F-FED2-43DB-843F-72CA02B86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382" y="1326530"/>
            <a:ext cx="1081129" cy="1081129"/>
          </a:xfrm>
          <a:prstGeom prst="rect">
            <a:avLst/>
          </a:prstGeom>
        </p:spPr>
      </p:pic>
      <p:pic>
        <p:nvPicPr>
          <p:cNvPr id="3074" name="Picture 2" descr="Resultado de imagem para Logo Linux">
            <a:extLst>
              <a:ext uri="{FF2B5EF4-FFF2-40B4-BE49-F238E27FC236}">
                <a16:creationId xmlns:a16="http://schemas.microsoft.com/office/drawing/2014/main" id="{09ADAA81-4091-479F-A663-F5AE79A22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17" y="2520410"/>
            <a:ext cx="524854" cy="5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m para Logo Linux">
            <a:extLst>
              <a:ext uri="{FF2B5EF4-FFF2-40B4-BE49-F238E27FC236}">
                <a16:creationId xmlns:a16="http://schemas.microsoft.com/office/drawing/2014/main" id="{67840502-3744-4155-8E2E-1A4BB621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16" y="3931157"/>
            <a:ext cx="524854" cy="5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7D9079-FD40-4BAD-AB39-A4864BC89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056" y="5100353"/>
            <a:ext cx="1733550" cy="1152525"/>
          </a:xfrm>
          <a:prstGeom prst="rect">
            <a:avLst/>
          </a:prstGeom>
        </p:spPr>
      </p:pic>
      <p:sp>
        <p:nvSpPr>
          <p:cNvPr id="26" name="Shape 168">
            <a:extLst>
              <a:ext uri="{FF2B5EF4-FFF2-40B4-BE49-F238E27FC236}">
                <a16:creationId xmlns:a16="http://schemas.microsoft.com/office/drawing/2014/main" id="{EBCDF6A1-DAF7-4D05-9A88-CB6EFDDF6901}"/>
              </a:ext>
            </a:extLst>
          </p:cNvPr>
          <p:cNvSpPr/>
          <p:nvPr/>
        </p:nvSpPr>
        <p:spPr>
          <a:xfrm flipV="1">
            <a:off x="1681316" y="3681135"/>
            <a:ext cx="3324797" cy="1929930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A37D05A-0490-4F86-A62D-B33DCF93AACD}"/>
              </a:ext>
            </a:extLst>
          </p:cNvPr>
          <p:cNvSpPr/>
          <p:nvPr/>
        </p:nvSpPr>
        <p:spPr>
          <a:xfrm>
            <a:off x="150008" y="6106114"/>
            <a:ext cx="240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Proveedores integrados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AA9DF03-E092-4386-B54D-39D1B3A1D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07707">
            <a:off x="6180656" y="5467808"/>
            <a:ext cx="954146" cy="77544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E392306-7A60-4CA0-ACD0-4D00671CA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083361" flipV="1">
            <a:off x="4098230" y="5456280"/>
            <a:ext cx="1051370" cy="854464"/>
          </a:xfrm>
          <a:prstGeom prst="rect">
            <a:avLst/>
          </a:prstGeom>
        </p:spPr>
      </p:pic>
      <p:sp>
        <p:nvSpPr>
          <p:cNvPr id="34" name="Shape 168">
            <a:extLst>
              <a:ext uri="{FF2B5EF4-FFF2-40B4-BE49-F238E27FC236}">
                <a16:creationId xmlns:a16="http://schemas.microsoft.com/office/drawing/2014/main" id="{0B4421C5-DCAC-4FE1-975C-0F8E582F588B}"/>
              </a:ext>
            </a:extLst>
          </p:cNvPr>
          <p:cNvSpPr/>
          <p:nvPr/>
        </p:nvSpPr>
        <p:spPr>
          <a:xfrm>
            <a:off x="5860942" y="4696991"/>
            <a:ext cx="857258" cy="779543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5" name="Shape 168">
            <a:extLst>
              <a:ext uri="{FF2B5EF4-FFF2-40B4-BE49-F238E27FC236}">
                <a16:creationId xmlns:a16="http://schemas.microsoft.com/office/drawing/2014/main" id="{CCC9A526-2FD4-4403-83FE-C77DC0C8D39B}"/>
              </a:ext>
            </a:extLst>
          </p:cNvPr>
          <p:cNvSpPr/>
          <p:nvPr/>
        </p:nvSpPr>
        <p:spPr>
          <a:xfrm flipH="1">
            <a:off x="4529133" y="4721636"/>
            <a:ext cx="942554" cy="716448"/>
          </a:xfrm>
          <a:prstGeom prst="line">
            <a:avLst/>
          </a:prstGeom>
          <a:ln w="38100" cap="rnd">
            <a:solidFill>
              <a:schemeClr val="accent1"/>
            </a:solidFill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3082" name="Picture 10" descr="Resultado de imagem para Logo Microsoft Cloud">
            <a:extLst>
              <a:ext uri="{FF2B5EF4-FFF2-40B4-BE49-F238E27FC236}">
                <a16:creationId xmlns:a16="http://schemas.microsoft.com/office/drawing/2014/main" id="{87E95242-8E0B-4DCF-9C25-CDDBAB28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15" y="2132470"/>
            <a:ext cx="1113861" cy="4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36EF83B2-3B37-44FF-8FF5-C027F7BA5D17}"/>
              </a:ext>
            </a:extLst>
          </p:cNvPr>
          <p:cNvSpPr/>
          <p:nvPr/>
        </p:nvSpPr>
        <p:spPr>
          <a:xfrm>
            <a:off x="4372263" y="6301191"/>
            <a:ext cx="257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Logística directa e inversa</a:t>
            </a:r>
          </a:p>
        </p:txBody>
      </p:sp>
    </p:spTree>
    <p:extLst>
      <p:ext uri="{BB962C8B-B14F-4D97-AF65-F5344CB8AC3E}">
        <p14:creationId xmlns:p14="http://schemas.microsoft.com/office/powerpoint/2010/main" val="31388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53747" y="238890"/>
            <a:ext cx="6572204" cy="78409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88630" y="1387013"/>
            <a:ext cx="11274970" cy="479853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Shape 169"/>
          <p:cNvSpPr/>
          <p:nvPr/>
        </p:nvSpPr>
        <p:spPr>
          <a:xfrm>
            <a:off x="913606" y="4585851"/>
            <a:ext cx="1280692" cy="47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418494" y="0"/>
            <a:ext cx="6867089" cy="864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>
            <a:noAutofit/>
          </a:bodyPr>
          <a:lstStyle>
            <a:lvl1pPr defTabSz="467359">
              <a:defRPr sz="6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itchFamily="34" charset="0"/>
              </a:rPr>
              <a:t>Lo que hay en la nube C1</a:t>
            </a:r>
            <a:endParaRPr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8183D0-AF8A-451D-961D-7BB88CEBB35F}"/>
              </a:ext>
            </a:extLst>
          </p:cNvPr>
          <p:cNvSpPr/>
          <p:nvPr/>
        </p:nvSpPr>
        <p:spPr>
          <a:xfrm>
            <a:off x="267083" y="1663618"/>
            <a:ext cx="11490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6526" y="1384478"/>
            <a:ext cx="11117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ERP *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Completa en nube compuesta por los siguientes módulos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AC12410-81E5-4A2E-A561-5BAE0D450323}"/>
              </a:ext>
            </a:extLst>
          </p:cNvPr>
          <p:cNvSpPr/>
          <p:nvPr/>
        </p:nvSpPr>
        <p:spPr>
          <a:xfrm>
            <a:off x="728400" y="2278777"/>
            <a:ext cx="10528885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Gestor financiero completo (persona jurídica y física) Gestor de inventarios (productos y servicios que pueden ser distribuidos en varios stocks)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Gerente de ventas completas (comisiones, propuestas 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1400" dirty="0">
                <a:solidFill>
                  <a:schemeClr val="accent2"/>
                </a:solidFill>
              </a:rPr>
              <a:t>CRM</a:t>
            </a:r>
            <a:r>
              <a:rPr lang="es-ES" sz="1400" dirty="0">
                <a:solidFill>
                  <a:srgbClr val="000000"/>
                </a:solidFill>
              </a:rPr>
              <a:t>)</a:t>
            </a:r>
            <a:endParaRPr lang="es-E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Gestor de compras completo (pedidos, provisiones, proyecciones y control automático de averías y perecederos)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Agenda colaborativa en la que participan todas las áreas, extensibles para socios, proveedores y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Generador de reportes – usted elige cómo será su información gráfica o analítica (exportable)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Business Manager – le permite tener más de un negocio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Accounting Manager – le permite pre financiar su negocio e integrarse con su Área contable</a:t>
            </a:r>
            <a:endParaRPr lang="es-E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Gerente fiscal – le permite emitir recibos electrónicos directamente desde la nube a su cliente o proveedor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1F7289-F1BC-4EB4-B33F-F3C8B00B8339}"/>
              </a:ext>
            </a:extLst>
          </p:cNvPr>
          <p:cNvSpPr/>
          <p:nvPr/>
        </p:nvSpPr>
        <p:spPr>
          <a:xfrm>
            <a:off x="606964" y="5509056"/>
            <a:ext cx="10773506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800" b="1" dirty="0">
                <a:solidFill>
                  <a:srgbClr val="222222"/>
                </a:solidFill>
                <a:latin typeface="arial"/>
                <a:cs typeface="arial"/>
              </a:rPr>
              <a:t>* Enterprise resource planning</a:t>
            </a:r>
            <a:r>
              <a:rPr lang="en-US" sz="800" dirty="0">
                <a:solidFill>
                  <a:srgbClr val="222222"/>
                </a:solidFill>
                <a:latin typeface="arial"/>
                <a:cs typeface="arial"/>
              </a:rPr>
              <a:t> (ERP) is business process management software that allows an organization to use a system of integrated applications to manage the business and automate many back office functions related to technology, services and human resources.</a:t>
            </a:r>
            <a:endParaRPr lang="pt-BR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1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 advClick="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327051" y="250479"/>
            <a:ext cx="6911488" cy="75486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Shape 169"/>
          <p:cNvSpPr/>
          <p:nvPr/>
        </p:nvSpPr>
        <p:spPr>
          <a:xfrm>
            <a:off x="913606" y="4585851"/>
            <a:ext cx="1280692" cy="47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8183D0-AF8A-451D-961D-7BB88CEBB35F}"/>
              </a:ext>
            </a:extLst>
          </p:cNvPr>
          <p:cNvSpPr/>
          <p:nvPr/>
        </p:nvSpPr>
        <p:spPr>
          <a:xfrm>
            <a:off x="668532" y="2075202"/>
            <a:ext cx="113338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pt-BR" sz="17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endParaRPr lang="pt-BR" sz="17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endParaRPr lang="pt-BR" sz="17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endParaRPr lang="pt-BR" sz="17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endParaRPr lang="pt-BR" sz="17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sz="17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45211" y="-95461"/>
            <a:ext cx="6778484" cy="91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>
            <a:noAutofit/>
          </a:bodyPr>
          <a:lstStyle>
            <a:lvl1pPr defTabSz="467359">
              <a:defRPr sz="6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El ERP que personalizas</a:t>
            </a:r>
            <a:endParaRPr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42196" y="1373343"/>
            <a:ext cx="1010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Unidades con reglas de contabilidad programables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22581" y="1241639"/>
            <a:ext cx="10912089" cy="49783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F263EC-E5EE-416E-8842-26A53E6F8AAE}"/>
              </a:ext>
            </a:extLst>
          </p:cNvPr>
          <p:cNvSpPr/>
          <p:nvPr/>
        </p:nvSpPr>
        <p:spPr>
          <a:xfrm>
            <a:off x="1019925" y="1778854"/>
            <a:ext cx="10628671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Cajero con movimiento contable posterior por usuario; Número ilimitado de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Flujo de caja futuro con control de cuentas bancarias o billeteras ilimitadas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Árbol contable montable con hasta seis niveles de sub-cuentas; Número de cuentas ilimitadas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Control de títulos habilitados en efectivo para documentos restringidos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Gestión de valores en tres niveles Pré-Contábeis; Emisión, liquidación y apropiación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Autorización de gastos por proveedor con incorporación en el cajero de la 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Control de centro de coste individual o consolidado por grupo de empresas o distribuidores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Regístrese con historial de movimientos por cliente, proveedor, entidad o asociado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Automatización de los pasos iniciales de recolección, facturación, cajero, cliente y inventario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Generación de calendario específica para lanzamientos de costos fijos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Programación financiera para el control de tareas asignadas, programables o competidoras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Control de horas de servicios externos e internos con comunicados contables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Control de regalías u otras formas de comisiones por tipo de operación financiera o tipo de usuario</a:t>
            </a:r>
            <a:endParaRPr lang="es-E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Programa de contrato financiero con asignación de tablas de interés y descuentos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9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 advClick="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E91F42B-BE4E-4FCF-BE9D-4E1FF1081B91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67" y="562235"/>
            <a:ext cx="9204595" cy="451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" name="Shape 124"/>
          <p:cNvSpPr>
            <a:spLocks noGrp="1"/>
          </p:cNvSpPr>
          <p:nvPr>
            <p:ph type="body" sz="quarter" idx="13"/>
          </p:nvPr>
        </p:nvSpPr>
        <p:spPr>
          <a:xfrm>
            <a:off x="784805" y="855239"/>
            <a:ext cx="3436408" cy="3693319"/>
          </a:xfrm>
          <a:prstGeom prst="rect">
            <a:avLst/>
          </a:prstGeom>
        </p:spPr>
        <p:txBody>
          <a:bodyPr/>
          <a:lstStyle/>
          <a:p>
            <a:r>
              <a:rPr lang="es-ES" sz="2000" dirty="0">
                <a:latin typeface="+mj-lt"/>
              </a:rPr>
              <a:t>Gestión de proyectos con “TimeSheet. “</a:t>
            </a:r>
          </a:p>
          <a:p>
            <a:endParaRPr lang="es-ES" sz="2000" dirty="0">
              <a:latin typeface="+mj-lt"/>
            </a:endParaRPr>
          </a:p>
          <a:p>
            <a:r>
              <a:rPr lang="es-ES" sz="2000" dirty="0">
                <a:latin typeface="+mj-lt"/>
              </a:rPr>
              <a:t>Tiempo de induración </a:t>
            </a:r>
          </a:p>
          <a:p>
            <a:endParaRPr lang="es-ES" sz="2000" dirty="0">
              <a:latin typeface="+mj-lt"/>
            </a:endParaRPr>
          </a:p>
          <a:p>
            <a:r>
              <a:rPr lang="es-ES" sz="2000" dirty="0">
                <a:latin typeface="+mj-lt"/>
              </a:rPr>
              <a:t>Tecla de inicio </a:t>
            </a:r>
          </a:p>
          <a:p>
            <a:endParaRPr lang="es-ES" sz="2000" dirty="0">
              <a:latin typeface="+mj-lt"/>
            </a:endParaRPr>
          </a:p>
          <a:p>
            <a:r>
              <a:rPr lang="es-ES" sz="2000" dirty="0">
                <a:latin typeface="+mj-lt"/>
              </a:rPr>
              <a:t>de parada</a:t>
            </a:r>
          </a:p>
          <a:p>
            <a:endParaRPr lang="es-ES" sz="2000" dirty="0">
              <a:latin typeface="+mj-lt"/>
            </a:endParaRPr>
          </a:p>
          <a:p>
            <a:r>
              <a:rPr lang="es-ES" sz="2000" dirty="0">
                <a:latin typeface="+mj-lt"/>
              </a:rPr>
              <a:t> simplifica todo!</a:t>
            </a:r>
          </a:p>
          <a:p>
            <a:endParaRPr lang="es-ES" sz="2000" dirty="0">
              <a:latin typeface="+mj-lt"/>
            </a:endParaRPr>
          </a:p>
          <a:p>
            <a:r>
              <a:rPr lang="es-ES" sz="2000" dirty="0">
                <a:latin typeface="+mj-lt"/>
              </a:rPr>
              <a:t>Pantalla de reproducción</a:t>
            </a:r>
          </a:p>
          <a:p>
            <a:r>
              <a:rPr lang="es-ES" sz="2000" dirty="0">
                <a:latin typeface="+mj-lt"/>
              </a:rPr>
              <a:t> personalizable</a:t>
            </a:r>
            <a:endParaRPr sz="2000" dirty="0">
              <a:latin typeface="+mj-lt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4569877" y="394803"/>
            <a:ext cx="637212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3164" dirty="0"/>
          </a:p>
        </p:txBody>
      </p:sp>
      <p:sp>
        <p:nvSpPr>
          <p:cNvPr id="3" name="Retângulo 2"/>
          <p:cNvSpPr/>
          <p:nvPr/>
        </p:nvSpPr>
        <p:spPr>
          <a:xfrm>
            <a:off x="63003" y="38474"/>
            <a:ext cx="1060793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800" b="1" dirty="0">
                <a:latin typeface="+mj-lt"/>
              </a:rPr>
              <a:t>							</a:t>
            </a:r>
            <a:r>
              <a:rPr lang="es-ES" sz="2400" b="1" dirty="0">
                <a:latin typeface="+mj-lt"/>
              </a:rPr>
              <a:t>Gestión del tiempo y costos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Imagem 5" descr="Uma imagem contendo objeto, interior, relógio&#10;&#10;Descrição gerada com alta confiança">
            <a:extLst>
              <a:ext uri="{FF2B5EF4-FFF2-40B4-BE49-F238E27FC236}">
                <a16:creationId xmlns:a16="http://schemas.microsoft.com/office/drawing/2014/main" id="{6499FCC2-6567-4E63-AFAC-F0B99C601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89" y="2064177"/>
            <a:ext cx="1381627" cy="14872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55A12BE-0AF2-424B-B6C5-0C3334601914}"/>
              </a:ext>
            </a:extLst>
          </p:cNvPr>
          <p:cNvSpPr/>
          <p:nvPr/>
        </p:nvSpPr>
        <p:spPr>
          <a:xfrm>
            <a:off x="7718567" y="2094005"/>
            <a:ext cx="2722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Administración simplificada  </a:t>
            </a:r>
          </a:p>
          <a:p>
            <a:endParaRPr lang="pt-BR" dirty="0"/>
          </a:p>
          <a:p>
            <a:r>
              <a:rPr lang="pt-BR" dirty="0"/>
              <a:t>Generador de informes   </a:t>
            </a:r>
          </a:p>
          <a:p>
            <a:endParaRPr lang="pt-BR" dirty="0"/>
          </a:p>
          <a:p>
            <a:r>
              <a:rPr lang="pt-BR" dirty="0"/>
              <a:t>Agenda de colaboración </a:t>
            </a:r>
          </a:p>
          <a:p>
            <a:endParaRPr lang="pt-BR" dirty="0"/>
          </a:p>
          <a:p>
            <a:r>
              <a:rPr lang="pt-BR" dirty="0"/>
              <a:t>Correo electrónico automático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CAE93D-3C27-4F54-B8B5-F3134A80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642" y="2297540"/>
            <a:ext cx="353540" cy="2853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C84CC8-B1A6-43A0-A1C8-DF9C1E650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832" y="2794923"/>
            <a:ext cx="378350" cy="285313"/>
          </a:xfrm>
          <a:prstGeom prst="rect">
            <a:avLst/>
          </a:prstGeom>
        </p:spPr>
      </p:pic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52A6CC61-7238-4619-A9E6-7A78A15D9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280958"/>
              </p:ext>
            </p:extLst>
          </p:nvPr>
        </p:nvGraphicFramePr>
        <p:xfrm>
          <a:off x="937117" y="5069372"/>
          <a:ext cx="75977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Worksheet" r:id="rId7" imgW="7597175" imgH="1394366" progId="Excel.Sheet.12">
                  <p:embed/>
                </p:oleObj>
              </mc:Choice>
              <mc:Fallback>
                <p:oleObj name="Worksheet" r:id="rId7" imgW="7597175" imgH="1394366" progId="Excel.Sheet.12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52A6CC61-7238-4619-A9E6-7A78A15D9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7117" y="5069372"/>
                        <a:ext cx="75977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4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8EC7C9-3139-453F-A022-CF891E90A2D2}"/>
              </a:ext>
            </a:extLst>
          </p:cNvPr>
          <p:cNvSpPr/>
          <p:nvPr/>
        </p:nvSpPr>
        <p:spPr>
          <a:xfrm>
            <a:off x="871380" y="159696"/>
            <a:ext cx="763725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TimeSheet</a:t>
            </a:r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C1</a:t>
            </a:r>
            <a:r>
              <a:rPr lang="pt-B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</a:t>
            </a:r>
          </a:p>
          <a:p>
            <a:pPr algn="ctr"/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37C2A1A-C0AE-4A5C-B749-5D36A1D4DDED}"/>
              </a:ext>
            </a:extLst>
          </p:cNvPr>
          <p:cNvSpPr/>
          <p:nvPr/>
        </p:nvSpPr>
        <p:spPr>
          <a:xfrm>
            <a:off x="432620" y="1362899"/>
            <a:ext cx="85544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333333"/>
                </a:solidFill>
                <a:latin typeface="+mj-lt"/>
              </a:rPr>
              <a:t>Tener acceso a información de gestión estratégica</a:t>
            </a:r>
          </a:p>
          <a:p>
            <a:endParaRPr lang="pt-BR" sz="2400" dirty="0">
              <a:solidFill>
                <a:srgbClr val="333333"/>
              </a:solidFill>
              <a:latin typeface="+mj-lt"/>
            </a:endParaRPr>
          </a:p>
          <a:p>
            <a:r>
              <a:rPr lang="es-ES" dirty="0">
                <a:solidFill>
                  <a:srgbClr val="465259"/>
                </a:solidFill>
                <a:latin typeface="+mj-lt"/>
              </a:rPr>
              <a:t>Al adoptar este modelo de control de tiempo usted tiene acceso a varios reportes de desempeño, por proyecto, actividades internas y de terceros, empleados y vendedores. Esta información permite una visión completa del negocio y del equipo, que puede ser utilizado de una manera estratégica para mejorar la gestión.</a:t>
            </a:r>
          </a:p>
          <a:p>
            <a:endParaRPr lang="pt-BR" dirty="0">
              <a:solidFill>
                <a:srgbClr val="465259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259"/>
                </a:solidFill>
                <a:latin typeface="+mj-lt"/>
              </a:rPr>
              <a:t>Servicios internos-externos Compras-Outsourcing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259"/>
                </a:solidFill>
                <a:latin typeface="+mj-lt"/>
              </a:rPr>
              <a:t>Gestión de proyectos y contratos – DOWNTIME/tiempo de actividad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259"/>
                </a:solidFill>
                <a:latin typeface="+mj-lt"/>
              </a:rPr>
              <a:t>Agenda-colaboración para todas las áreas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259"/>
                </a:solidFill>
                <a:latin typeface="+mj-lt"/>
              </a:rPr>
              <a:t>Gestión de materiales-productos tangibles/intangibles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259"/>
                </a:solidFill>
                <a:latin typeface="+mj-lt"/>
              </a:rPr>
              <a:t>Coste por sector-contrato-cliente-sub-servicios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465259"/>
                </a:solidFill>
                <a:latin typeface="+mj-lt"/>
              </a:rPr>
              <a:t>Centro de control en cualquier momento Anyware 24x7</a:t>
            </a:r>
            <a:endParaRPr lang="pt-BR" b="1" dirty="0">
              <a:solidFill>
                <a:srgbClr val="465259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5259"/>
              </a:solidFill>
              <a:latin typeface="Roboto"/>
            </a:endParaRPr>
          </a:p>
          <a:p>
            <a:endParaRPr lang="pt-BR" b="0" i="0" u="none" strike="noStrike" dirty="0">
              <a:solidFill>
                <a:srgbClr val="465259"/>
              </a:solidFill>
              <a:effectLst/>
              <a:latin typeface="Roboto"/>
            </a:endParaRPr>
          </a:p>
          <a:p>
            <a:pPr algn="ctr"/>
            <a:endParaRPr lang="pt-BR" b="0" i="0" u="none" strike="noStrike" dirty="0">
              <a:solidFill>
                <a:srgbClr val="465259"/>
              </a:solidFill>
              <a:effectLst/>
              <a:latin typeface="Roboto"/>
            </a:endParaRPr>
          </a:p>
        </p:txBody>
      </p:sp>
      <p:pic>
        <p:nvPicPr>
          <p:cNvPr id="8" name="Imagem 7" descr="Uma imagem contendo relógio, objeto, interior, edifício&#10;&#10;Descrição gerada com muito alta confiança">
            <a:extLst>
              <a:ext uri="{FF2B5EF4-FFF2-40B4-BE49-F238E27FC236}">
                <a16:creationId xmlns:a16="http://schemas.microsoft.com/office/drawing/2014/main" id="{BAC3E0EE-1F1B-4B70-9F43-7F06874C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26" y="0"/>
            <a:ext cx="886279" cy="1180060"/>
          </a:xfrm>
          <a:prstGeom prst="rect">
            <a:avLst/>
          </a:prstGeom>
        </p:spPr>
      </p:pic>
      <p:pic>
        <p:nvPicPr>
          <p:cNvPr id="11" name="Imagem 10" descr="Uma imagem contendo interior, relógio&#10;&#10;Descrição gerada com alta confiança">
            <a:extLst>
              <a:ext uri="{FF2B5EF4-FFF2-40B4-BE49-F238E27FC236}">
                <a16:creationId xmlns:a16="http://schemas.microsoft.com/office/drawing/2014/main" id="{6D054B6F-7321-4FCA-AAF5-C98EB3DDC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015" y="1465007"/>
            <a:ext cx="1737605" cy="309048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FBB22F3-3CB0-4402-B65C-487CCA4E3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706" y="4676241"/>
            <a:ext cx="5327701" cy="11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8EC7C9-3139-453F-A022-CF891E90A2D2}"/>
              </a:ext>
            </a:extLst>
          </p:cNvPr>
          <p:cNvSpPr/>
          <p:nvPr/>
        </p:nvSpPr>
        <p:spPr>
          <a:xfrm>
            <a:off x="2913382" y="255823"/>
            <a:ext cx="695113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Pantalha Play Time Sheet C1</a:t>
            </a: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                                            </a:t>
            </a:r>
            <a:endParaRPr lang="pt-B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Imagem 3" descr="Uma imagem contendo interior, sentado, bicicleta, objeto&#10;&#10;Descrição gerada com alta confiança">
            <a:extLst>
              <a:ext uri="{FF2B5EF4-FFF2-40B4-BE49-F238E27FC236}">
                <a16:creationId xmlns:a16="http://schemas.microsoft.com/office/drawing/2014/main" id="{98A90F5D-02D4-4AE0-9FF0-E146D683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16" y="0"/>
            <a:ext cx="895314" cy="11919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53F257-117B-48E3-8F66-75C7F9CF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23" y="1290457"/>
            <a:ext cx="10515601" cy="493612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795DD02-9EE1-4410-9896-AFEAE213FD39}"/>
              </a:ext>
            </a:extLst>
          </p:cNvPr>
          <p:cNvSpPr/>
          <p:nvPr/>
        </p:nvSpPr>
        <p:spPr>
          <a:xfrm>
            <a:off x="2762863" y="1552067"/>
            <a:ext cx="7108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Filtros de gran alcance y colores para fijar como usted tiene gusto</a:t>
            </a: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04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8EC7C9-3139-453F-A022-CF891E90A2D2}"/>
              </a:ext>
            </a:extLst>
          </p:cNvPr>
          <p:cNvSpPr/>
          <p:nvPr/>
        </p:nvSpPr>
        <p:spPr>
          <a:xfrm>
            <a:off x="871380" y="159696"/>
            <a:ext cx="763725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TimeSheet C1 Top Performers</a:t>
            </a:r>
            <a:r>
              <a:rPr lang="pt-B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</a:t>
            </a:r>
          </a:p>
          <a:p>
            <a:pPr algn="ctr"/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Imagem 7" descr="Uma imagem contendo relógio, objeto, interior, edifício&#10;&#10;Descrição gerada com muito alta confiança">
            <a:extLst>
              <a:ext uri="{FF2B5EF4-FFF2-40B4-BE49-F238E27FC236}">
                <a16:creationId xmlns:a16="http://schemas.microsoft.com/office/drawing/2014/main" id="{BAC3E0EE-1F1B-4B70-9F43-7F06874C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620" y="176601"/>
            <a:ext cx="588736" cy="783889"/>
          </a:xfrm>
          <a:prstGeom prst="rect">
            <a:avLst/>
          </a:prstGeom>
        </p:spPr>
      </p:pic>
      <p:pic>
        <p:nvPicPr>
          <p:cNvPr id="4" name="Imagem 3" descr="Uma imagem contendo captura de tela, interior&#10;&#10;Descrição gerada com alta confiança">
            <a:extLst>
              <a:ext uri="{FF2B5EF4-FFF2-40B4-BE49-F238E27FC236}">
                <a16:creationId xmlns:a16="http://schemas.microsoft.com/office/drawing/2014/main" id="{2651F7C5-BBE2-4183-83B2-343C89025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44" y="960490"/>
            <a:ext cx="10859945" cy="537148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EDB63C-5DC7-449E-8277-E44B1C385655}"/>
              </a:ext>
            </a:extLst>
          </p:cNvPr>
          <p:cNvSpPr/>
          <p:nvPr/>
        </p:nvSpPr>
        <p:spPr>
          <a:xfrm>
            <a:off x="1297857" y="5022278"/>
            <a:ext cx="86599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Generador y constructor de informes dinámicos analíticos y gráficos</a:t>
            </a:r>
            <a:endParaRPr lang="pt-BR" sz="24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0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Módulo C1 gestión de activos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Comunidad del Internet de cosas - Internet of Things (IoT).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scontent.fpoa8-1.fna.fbcdn.net/v/t1.0-9/32293870_1811244072272431_8604754260690731008_n.jpg?_nc_cat=0&amp;oh=4d6e16f91d691efafa94d4ed932b4a10&amp;oe=5C3B5852">
            <a:extLst>
              <a:ext uri="{FF2B5EF4-FFF2-40B4-BE49-F238E27FC236}">
                <a16:creationId xmlns:a16="http://schemas.microsoft.com/office/drawing/2014/main" id="{D7674218-F606-4D1B-9E91-661C9B73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023" y="2811104"/>
            <a:ext cx="3366480" cy="17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7"/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Control y seguimiento de activos en áreas internas y externas de manera eficiente y automática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Inventarios precisos con la consecuente mejora de los costos inmovilizados con reducción de compras innecesaria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Mayor seguridad y control de activos críticos, con información, empleando alertas electrónicas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Mayor eficiencia en la expedición, recepción y proceso de devolución de los activos.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Facilita el seguimiento del equipo arrendado asegurando su regreso en el tiempo adecuado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Control de flujo de mantenimiento mejorado y calibración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Menor costo para auditorías, producción de pruebas, informes y certificaciones y estándares requeridos (por ejemplo, Sarbanes-Oxley)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+mn-lt"/>
              </a:rPr>
              <a:t> Mejora de la gestión del inventario y reducción de la escasez de productos (stock-out)</a:t>
            </a:r>
          </a:p>
        </p:txBody>
      </p:sp>
    </p:spTree>
    <p:extLst>
      <p:ext uri="{BB962C8B-B14F-4D97-AF65-F5344CB8AC3E}">
        <p14:creationId xmlns:p14="http://schemas.microsoft.com/office/powerpoint/2010/main" val="3570866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4084C4-3EB7-4C2D-AD56-F734EF0C62FE}">
  <we:reference id="wa104379251" version="1.1.0.0" store="pt-BR" storeType="OMEX"/>
  <we:alternateReferences>
    <we:reference id="wa104379251" version="1.1.0.0" store="wa10437925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Proposta 7 Sindilojas Porto Alegre 270517</Template>
  <TotalTime>0</TotalTime>
  <Words>960</Words>
  <Application>Microsoft Office PowerPoint</Application>
  <PresentationFormat>Widescreen</PresentationFormat>
  <Paragraphs>118</Paragraphs>
  <Slides>12</Slides>
  <Notes>4</Notes>
  <HiddenSlides>0</HiddenSlides>
  <MMClips>1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4" baseType="lpstr">
      <vt:lpstr>Arial</vt:lpstr>
      <vt:lpstr>Arial</vt:lpstr>
      <vt:lpstr>Bradley Hand ITC TT-Bold</vt:lpstr>
      <vt:lpstr>Calibri</vt:lpstr>
      <vt:lpstr>Calibri Light</vt:lpstr>
      <vt:lpstr>Century Gothic</vt:lpstr>
      <vt:lpstr>Helvetica</vt:lpstr>
      <vt:lpstr>Roboto</vt:lpstr>
      <vt:lpstr>Wingdings 3</vt:lpstr>
      <vt:lpstr>Íon</vt:lpstr>
      <vt:lpstr>Tema do Office</vt:lpstr>
      <vt:lpstr>Worksheet</vt:lpstr>
      <vt:lpstr>Apresentação do PowerPoint</vt:lpstr>
      <vt:lpstr>Portal integrado App vía email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Módulo C1 gestión de activos Comunidad del Internet de cosas - Internet of Things (IoT).</vt:lpstr>
      <vt:lpstr>Principales diferenciales</vt:lpstr>
      <vt:lpstr>Otros puntos destacados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84</cp:revision>
  <dcterms:created xsi:type="dcterms:W3CDTF">2017-05-30T23:21:19Z</dcterms:created>
  <dcterms:modified xsi:type="dcterms:W3CDTF">2020-03-07T22:24:29Z</dcterms:modified>
  <cp:contentStatus/>
</cp:coreProperties>
</file>