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00DCED-4255-4F8C-9E5E-573E1A21C6AC}" v="1" dt="2026-08-09T02:31:11.0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5679" autoAdjust="0"/>
  </p:normalViewPr>
  <p:slideViewPr>
    <p:cSldViewPr snapToGrid="0" snapToObjects="1">
      <p:cViewPr varScale="1">
        <p:scale>
          <a:sx n="95" d="100"/>
          <a:sy n="95" d="100"/>
        </p:scale>
        <p:origin x="10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 Meyers" userId="e7c3bc8a70690f60" providerId="LiveId" clId="{13DBCD18-600D-4656-B731-0A7B26DB7A4D}"/>
    <pc:docChg chg="custSel modSld">
      <pc:chgData name="Justin Meyers" userId="e7c3bc8a70690f60" providerId="LiveId" clId="{13DBCD18-600D-4656-B731-0A7B26DB7A4D}" dt="2026-08-09T02:35:11.840" v="356"/>
      <pc:docMkLst>
        <pc:docMk/>
      </pc:docMkLst>
      <pc:sldChg chg="addSp modSp mod modAnim modNotesTx">
        <pc:chgData name="Justin Meyers" userId="e7c3bc8a70690f60" providerId="LiveId" clId="{13DBCD18-600D-4656-B731-0A7B26DB7A4D}" dt="2026-08-09T02:35:11.840" v="356"/>
        <pc:sldMkLst>
          <pc:docMk/>
          <pc:sldMk cId="0"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196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Educational Review. Offers, an, embedded, and scripted, first-look. Presentation, assumes, and considers, audience, might, be, a future, investor. Covers, service-analysis from the perspective of leadership. Provides, background, information. Characteristics, target clients, and competitors. Additionally, analyzes strategy. Suggests, ways the firm, and others, can increase profitably. Justification for private, equity, markets, and extrapolations. Importance of contingency, planning, towards sustainability. </a:t>
            </a:r>
            <a:r>
              <a:rPr lang="en-US"/>
              <a:t>Economics, disruptions, and the need, behind, protecting reputational value.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QELmSn0s4qc?feature=oembed" TargetMode="External"/><Relationship Id="rId5" Type="http://schemas.openxmlformats.org/officeDocument/2006/relationships/image" Target="../media/image1.jpeg"/><Relationship Id="rId4" Type="http://schemas.openxmlformats.org/officeDocument/2006/relationships/hyperlink" Target="https://www.youtube.com/watch?v=QELmSn0s4qc"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7.sv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svg"/><Relationship Id="rId5" Type="http://schemas.openxmlformats.org/officeDocument/2006/relationships/image" Target="../media/image30.sv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svg"/></Relationships>
</file>

<file path=ppt/slides/_rels/slide8.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slides/_rels/slide9.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10.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11.xml.rels><?xml version="1.0" encoding="UTF-8" standalone="yes"?>
<Relationships xmlns="http://schemas.openxmlformats.org/package/2006/relationships"><Relationship Id="rId3" Type="http://schemas.openxmlformats.org/officeDocument/2006/relationships/image" Target="../media/image54.svg"/><Relationship Id="rId7" Type="http://schemas.openxmlformats.org/officeDocument/2006/relationships/image" Target="../media/image58.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12.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61.svg"/><Relationship Id="rId4" Type="http://schemas.openxmlformats.org/officeDocument/2006/relationships/image" Target="../media/image60.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gradFill rotWithShape="1">
            <a:gsLst>
              <a:gs pos="0">
                <a:srgbClr val="0A1628">
                  <a:alpha val="97000"/>
                </a:srgbClr>
              </a:gs>
              <a:gs pos="40000">
                <a:srgbClr val="0A1628">
                  <a:alpha val="94000"/>
                </a:srgbClr>
              </a:gs>
              <a:gs pos="65000">
                <a:srgbClr val="0A1628">
                  <a:alpha val="78000"/>
                </a:srgbClr>
              </a:gs>
              <a:gs pos="85000">
                <a:srgbClr val="0A1628">
                  <a:alpha val="55000"/>
                </a:srgbClr>
              </a:gs>
              <a:gs pos="100000">
                <a:srgbClr val="0A1628">
                  <a:alpha val="40000"/>
                </a:srgbClr>
              </a:gs>
            </a:gsLst>
            <a:lin ang="0" scaled="1"/>
          </a:gradFill>
          <a:ln/>
        </p:spPr>
        <p:txBody>
          <a:bodyPr wrap="square" rtlCol="0" anchor="t"/>
          <a:lstStyle/>
          <a:p>
            <a:pPr marL="0" indent="0">
              <a:buNone/>
            </a:pPr>
            <a:endParaRPr lang="en-US" dirty="0"/>
          </a:p>
        </p:txBody>
      </p:sp>
      <p:sp>
        <p:nvSpPr>
          <p:cNvPr id="3" name="Text 1">
            <a:hlinkClick r:id="rId4"/>
          </p:cNvPr>
          <p:cNvSpPr/>
          <p:nvPr/>
        </p:nvSpPr>
        <p:spPr>
          <a:xfrm>
            <a:off x="0" y="15628"/>
            <a:ext cx="9144000" cy="5143500"/>
          </a:xfrm>
          <a:prstGeom prst="rect">
            <a:avLst/>
          </a:prstGeom>
          <a:gradFill rotWithShape="1">
            <a:gsLst>
              <a:gs pos="0">
                <a:srgbClr val="0A1628">
                  <a:alpha val="30000"/>
                </a:srgbClr>
              </a:gs>
              <a:gs pos="50000">
                <a:srgbClr val="0A1628">
                  <a:alpha val="10000"/>
                </a:srgbClr>
              </a:gs>
              <a:gs pos="100000">
                <a:srgbClr val="0A1628">
                  <a:alpha val="50000"/>
                </a:srgbClr>
              </a:gs>
            </a:gsLst>
            <a:lin ang="5400000" scaled="1"/>
          </a:gradFill>
          <a:ln/>
        </p:spPr>
        <p:txBody>
          <a:bodyPr wrap="square" rtlCol="0" anchor="t"/>
          <a:lstStyle/>
          <a:p>
            <a:pPr marL="0" indent="0">
              <a:buNone/>
            </a:pPr>
            <a:endParaRPr lang="en-US" dirty="0"/>
          </a:p>
        </p:txBody>
      </p:sp>
      <p:sp>
        <p:nvSpPr>
          <p:cNvPr id="4" name="Text 2"/>
          <p:cNvSpPr/>
          <p:nvPr/>
        </p:nvSpPr>
        <p:spPr>
          <a:xfrm>
            <a:off x="0" y="5121920"/>
            <a:ext cx="9144000" cy="21580"/>
          </a:xfrm>
          <a:prstGeom prst="rect">
            <a:avLst/>
          </a:prstGeom>
          <a:gradFill rotWithShape="1">
            <a:gsLst>
              <a:gs pos="0">
                <a:srgbClr val="000000">
                  <a:alpha val="0"/>
                </a:srgbClr>
              </a:gs>
              <a:gs pos="30000">
                <a:srgbClr val="C9A84C"/>
              </a:gs>
              <a:gs pos="70000">
                <a:srgbClr val="C9A84C"/>
              </a:gs>
              <a:gs pos="100000">
                <a:srgbClr val="000000">
                  <a:alpha val="0"/>
                </a:srgbClr>
              </a:gs>
            </a:gsLst>
            <a:lin ang="0" scaled="1"/>
          </a:gradFill>
          <a:ln/>
        </p:spPr>
        <p:txBody>
          <a:bodyPr wrap="none" rtlCol="0" anchor="t"/>
          <a:lstStyle/>
          <a:p>
            <a:pPr marL="0" indent="0">
              <a:buNone/>
            </a:pPr>
            <a:endParaRPr lang="en-US" dirty="0"/>
          </a:p>
        </p:txBody>
      </p:sp>
      <p:sp>
        <p:nvSpPr>
          <p:cNvPr id="5" name="Text 3"/>
          <p:cNvSpPr/>
          <p:nvPr/>
        </p:nvSpPr>
        <p:spPr>
          <a:xfrm rot="2700000">
            <a:off x="571500" y="285750"/>
            <a:ext cx="57150" cy="57150"/>
          </a:xfrm>
          <a:prstGeom prst="rect">
            <a:avLst/>
          </a:prstGeom>
          <a:solidFill>
            <a:srgbClr val="C9A84C"/>
          </a:solidFill>
          <a:ln/>
        </p:spPr>
        <p:txBody>
          <a:bodyPr wrap="none" rtlCol="0" anchor="t"/>
          <a:lstStyle/>
          <a:p>
            <a:pPr marL="0" indent="0">
              <a:buNone/>
            </a:pPr>
            <a:endParaRPr lang="en-US" dirty="0"/>
          </a:p>
        </p:txBody>
      </p:sp>
      <p:sp>
        <p:nvSpPr>
          <p:cNvPr id="6" name="Text 4"/>
          <p:cNvSpPr/>
          <p:nvPr/>
        </p:nvSpPr>
        <p:spPr>
          <a:xfrm>
            <a:off x="714970" y="307330"/>
            <a:ext cx="342900" cy="13841"/>
          </a:xfrm>
          <a:prstGeom prst="rect">
            <a:avLst/>
          </a:prstGeom>
          <a:solidFill>
            <a:srgbClr val="C9A84C"/>
          </a:solidFill>
          <a:ln/>
        </p:spPr>
        <p:txBody>
          <a:bodyPr wrap="none" rtlCol="0" anchor="t"/>
          <a:lstStyle/>
          <a:p>
            <a:pPr marL="0" indent="0">
              <a:buNone/>
            </a:pPr>
            <a:endParaRPr lang="en-US" dirty="0"/>
          </a:p>
        </p:txBody>
      </p:sp>
      <p:sp>
        <p:nvSpPr>
          <p:cNvPr id="7" name="Text 5"/>
          <p:cNvSpPr/>
          <p:nvPr/>
        </p:nvSpPr>
        <p:spPr>
          <a:xfrm>
            <a:off x="571500" y="1732657"/>
            <a:ext cx="5400675" cy="409277"/>
          </a:xfrm>
          <a:prstGeom prst="rect">
            <a:avLst/>
          </a:prstGeom>
          <a:noFill/>
          <a:ln/>
        </p:spPr>
        <p:txBody>
          <a:bodyPr wrap="none" lIns="0" tIns="0" rIns="0" bIns="0" rtlCol="0" anchor="t"/>
          <a:lstStyle/>
          <a:p>
            <a:pPr marL="0" indent="0" algn="l">
              <a:lnSpc>
                <a:spcPts val="3223"/>
              </a:lnSpc>
              <a:buNone/>
            </a:pPr>
            <a:r>
              <a:rPr lang="en-US" sz="2930" b="1" kern="0" spc="30" dirty="0">
                <a:solidFill>
                  <a:srgbClr val="F1F5F9"/>
                </a:solidFill>
                <a:latin typeface="Constantia" pitchFamily="34" charset="0"/>
                <a:ea typeface="Constantia" pitchFamily="34" charset="-122"/>
                <a:cs typeface="Constantia" pitchFamily="34" charset="-120"/>
              </a:rPr>
              <a:t>Goldman &amp; Sache</a:t>
            </a:r>
            <a:endParaRPr lang="en-US" sz="2930" dirty="0"/>
          </a:p>
        </p:txBody>
      </p:sp>
      <p:sp>
        <p:nvSpPr>
          <p:cNvPr id="8" name="Text 6"/>
          <p:cNvSpPr/>
          <p:nvPr/>
        </p:nvSpPr>
        <p:spPr>
          <a:xfrm>
            <a:off x="571500" y="2199084"/>
            <a:ext cx="5657850" cy="204639"/>
          </a:xfrm>
          <a:prstGeom prst="rect">
            <a:avLst/>
          </a:prstGeom>
          <a:noFill/>
          <a:ln/>
        </p:spPr>
        <p:txBody>
          <a:bodyPr wrap="none" lIns="0" tIns="0" rIns="0" bIns="0" rtlCol="0" anchor="t"/>
          <a:lstStyle/>
          <a:p>
            <a:pPr marL="0" indent="0" algn="l">
              <a:lnSpc>
                <a:spcPts val="1612"/>
              </a:lnSpc>
              <a:spcBef>
                <a:spcPts val="450"/>
              </a:spcBef>
              <a:buNone/>
            </a:pPr>
            <a:r>
              <a:rPr lang="en-US" sz="1240" kern="0" spc="170" dirty="0">
                <a:solidFill>
                  <a:srgbClr val="94A3B8"/>
                </a:solidFill>
                <a:latin typeface="Constantia" pitchFamily="34" charset="0"/>
                <a:ea typeface="Constantia" pitchFamily="34" charset="-122"/>
                <a:cs typeface="Constantia" pitchFamily="34" charset="-120"/>
              </a:rPr>
              <a:t>HOLDINGS LTD CO.</a:t>
            </a:r>
            <a:endParaRPr lang="en-US" sz="1240" dirty="0"/>
          </a:p>
        </p:txBody>
      </p:sp>
      <p:sp>
        <p:nvSpPr>
          <p:cNvPr id="9" name="Text 7"/>
          <p:cNvSpPr/>
          <p:nvPr/>
        </p:nvSpPr>
        <p:spPr>
          <a:xfrm>
            <a:off x="571500" y="2653903"/>
            <a:ext cx="342900" cy="13841"/>
          </a:xfrm>
          <a:prstGeom prst="rect">
            <a:avLst/>
          </a:prstGeom>
          <a:solidFill>
            <a:srgbClr val="C9A84C"/>
          </a:solidFill>
          <a:ln/>
        </p:spPr>
        <p:txBody>
          <a:bodyPr wrap="none" rtlCol="0" anchor="t"/>
          <a:lstStyle/>
          <a:p>
            <a:pPr marL="0" indent="0">
              <a:buNone/>
            </a:pPr>
            <a:endParaRPr lang="en-US" dirty="0"/>
          </a:p>
        </p:txBody>
      </p:sp>
      <p:sp>
        <p:nvSpPr>
          <p:cNvPr id="10" name="Text 8"/>
          <p:cNvSpPr/>
          <p:nvPr/>
        </p:nvSpPr>
        <p:spPr>
          <a:xfrm rot="2700000">
            <a:off x="1028700" y="2632323"/>
            <a:ext cx="57150" cy="57150"/>
          </a:xfrm>
          <a:prstGeom prst="rect">
            <a:avLst/>
          </a:prstGeom>
          <a:solidFill>
            <a:srgbClr val="C9A84C"/>
          </a:solidFill>
          <a:ln/>
        </p:spPr>
        <p:txBody>
          <a:bodyPr wrap="none" rtlCol="0" anchor="t"/>
          <a:lstStyle/>
          <a:p>
            <a:pPr marL="0" indent="0">
              <a:buNone/>
            </a:pPr>
            <a:endParaRPr lang="en-US" dirty="0"/>
          </a:p>
        </p:txBody>
      </p:sp>
      <p:sp>
        <p:nvSpPr>
          <p:cNvPr id="11" name="Text 9"/>
          <p:cNvSpPr/>
          <p:nvPr/>
        </p:nvSpPr>
        <p:spPr>
          <a:xfrm>
            <a:off x="1200150" y="2657029"/>
            <a:ext cx="3858220" cy="7590"/>
          </a:xfrm>
          <a:prstGeom prst="rect">
            <a:avLst/>
          </a:prstGeom>
          <a:gradFill rotWithShape="1">
            <a:gsLst>
              <a:gs pos="0">
                <a:srgbClr val="C9A84C"/>
              </a:gs>
              <a:gs pos="100000">
                <a:srgbClr val="000000">
                  <a:alpha val="0"/>
                </a:srgbClr>
              </a:gs>
            </a:gsLst>
            <a:lin ang="0" scaled="1"/>
          </a:gradFill>
          <a:ln/>
        </p:spPr>
        <p:txBody>
          <a:bodyPr wrap="none" rtlCol="0" anchor="t"/>
          <a:lstStyle/>
          <a:p>
            <a:pPr marL="0" indent="0">
              <a:buNone/>
            </a:pPr>
            <a:endParaRPr lang="en-US" dirty="0"/>
          </a:p>
        </p:txBody>
      </p:sp>
      <p:sp>
        <p:nvSpPr>
          <p:cNvPr id="12" name="Text 10"/>
          <p:cNvSpPr/>
          <p:nvPr/>
        </p:nvSpPr>
        <p:spPr>
          <a:xfrm>
            <a:off x="571500" y="2918073"/>
            <a:ext cx="5657850" cy="257175"/>
          </a:xfrm>
          <a:prstGeom prst="rect">
            <a:avLst/>
          </a:prstGeom>
          <a:noFill/>
          <a:ln/>
        </p:spPr>
        <p:txBody>
          <a:bodyPr wrap="none" lIns="0" tIns="0" rIns="0" bIns="0" rtlCol="0" anchor="t"/>
          <a:lstStyle/>
          <a:p>
            <a:pPr marL="0" indent="0" algn="l">
              <a:lnSpc>
                <a:spcPts val="2025"/>
              </a:lnSpc>
              <a:buNone/>
            </a:pPr>
            <a:r>
              <a:rPr lang="en-US" sz="1350" kern="0" spc="50" dirty="0">
                <a:solidFill>
                  <a:srgbClr val="94A3B8"/>
                </a:solidFill>
                <a:latin typeface="Calibri" pitchFamily="34" charset="0"/>
                <a:ea typeface="Calibri" pitchFamily="34" charset="-122"/>
                <a:cs typeface="Calibri" pitchFamily="34" charset="-120"/>
              </a:rPr>
              <a:t>Investor Presentation</a:t>
            </a:r>
            <a:endParaRPr lang="en-US" sz="1350" dirty="0"/>
          </a:p>
        </p:txBody>
      </p:sp>
      <p:sp>
        <p:nvSpPr>
          <p:cNvPr id="13" name="Text 11"/>
          <p:cNvSpPr/>
          <p:nvPr/>
        </p:nvSpPr>
        <p:spPr>
          <a:xfrm>
            <a:off x="571500" y="3218408"/>
            <a:ext cx="5657850" cy="192435"/>
          </a:xfrm>
          <a:prstGeom prst="rect">
            <a:avLst/>
          </a:prstGeom>
          <a:noFill/>
          <a:ln/>
        </p:spPr>
        <p:txBody>
          <a:bodyPr wrap="none" lIns="0" tIns="0" rIns="0" bIns="0" rtlCol="0" anchor="t"/>
          <a:lstStyle/>
          <a:p>
            <a:pPr marL="0" indent="0" algn="l">
              <a:lnSpc>
                <a:spcPts val="1515"/>
              </a:lnSpc>
              <a:spcBef>
                <a:spcPts val="340"/>
              </a:spcBef>
              <a:buNone/>
            </a:pPr>
            <a:r>
              <a:rPr lang="en-US" sz="1010" kern="0" spc="30" dirty="0">
                <a:solidFill>
                  <a:srgbClr val="94A3B8">
                    <a:alpha val="85000"/>
                  </a:srgbClr>
                </a:solidFill>
                <a:latin typeface="Calibri" pitchFamily="34" charset="0"/>
                <a:ea typeface="Calibri" pitchFamily="34" charset="-122"/>
                <a:cs typeface="Calibri" pitchFamily="34" charset="-120"/>
              </a:rPr>
              <a:t>Service Analysis &amp; Growth Strategy</a:t>
            </a:r>
            <a:endParaRPr lang="en-US" sz="1010" dirty="0"/>
          </a:p>
        </p:txBody>
      </p:sp>
      <p:sp>
        <p:nvSpPr>
          <p:cNvPr id="14" name="Text 12"/>
          <p:cNvSpPr/>
          <p:nvPr/>
        </p:nvSpPr>
        <p:spPr>
          <a:xfrm>
            <a:off x="571500" y="4746724"/>
            <a:ext cx="3346415" cy="139005"/>
          </a:xfrm>
          <a:prstGeom prst="rect">
            <a:avLst/>
          </a:prstGeom>
          <a:noFill/>
          <a:ln/>
        </p:spPr>
        <p:txBody>
          <a:bodyPr wrap="none" lIns="0" tIns="0" rIns="0" bIns="0" rtlCol="0" anchor="ctr"/>
          <a:lstStyle/>
          <a:p>
            <a:pPr marL="0" indent="0" algn="l">
              <a:lnSpc>
                <a:spcPts val="1095"/>
              </a:lnSpc>
              <a:buNone/>
            </a:pPr>
            <a:r>
              <a:rPr lang="en-US" sz="730" kern="0" spc="140" dirty="0">
                <a:solidFill>
                  <a:srgbClr val="94A3B8">
                    <a:alpha val="70000"/>
                  </a:srgbClr>
                </a:solidFill>
                <a:latin typeface="Calibri" pitchFamily="34" charset="0"/>
                <a:ea typeface="Calibri" pitchFamily="34" charset="-122"/>
                <a:cs typeface="Calibri" pitchFamily="34" charset="-120"/>
              </a:rPr>
              <a:t>DALLAS, TEXAS </a:t>
            </a:r>
            <a:r>
              <a:rPr lang="en-US" sz="730" kern="0" spc="140" dirty="0">
                <a:solidFill>
                  <a:srgbClr val="C9A84C">
                    <a:alpha val="70000"/>
                  </a:srgbClr>
                </a:solidFill>
                <a:latin typeface="Calibri" pitchFamily="34" charset="0"/>
                <a:ea typeface="Calibri" pitchFamily="34" charset="-122"/>
                <a:cs typeface="Calibri" pitchFamily="34" charset="-120"/>
              </a:rPr>
              <a:t>|</a:t>
            </a:r>
            <a:r>
              <a:rPr lang="en-US" sz="730" kern="0" spc="140" dirty="0">
                <a:solidFill>
                  <a:srgbClr val="94A3B8">
                    <a:alpha val="70000"/>
                  </a:srgbClr>
                </a:solidFill>
                <a:latin typeface="Calibri" pitchFamily="34" charset="0"/>
                <a:ea typeface="Calibri" pitchFamily="34" charset="-122"/>
                <a:cs typeface="Calibri" pitchFamily="34" charset="-120"/>
              </a:rPr>
              <a:t> APRIL 2026 </a:t>
            </a:r>
            <a:r>
              <a:rPr lang="en-US" sz="730" kern="0" spc="140" dirty="0">
                <a:solidFill>
                  <a:srgbClr val="C9A84C">
                    <a:alpha val="70000"/>
                  </a:srgbClr>
                </a:solidFill>
                <a:latin typeface="Calibri" pitchFamily="34" charset="0"/>
                <a:ea typeface="Calibri" pitchFamily="34" charset="-122"/>
                <a:cs typeface="Calibri" pitchFamily="34" charset="-120"/>
              </a:rPr>
              <a:t>|</a:t>
            </a:r>
            <a:r>
              <a:rPr lang="en-US" sz="730" kern="0" spc="140" dirty="0">
                <a:solidFill>
                  <a:srgbClr val="94A3B8">
                    <a:alpha val="70000"/>
                  </a:srgbClr>
                </a:solidFill>
                <a:latin typeface="Calibri" pitchFamily="34" charset="0"/>
                <a:ea typeface="Calibri" pitchFamily="34" charset="-122"/>
                <a:cs typeface="Calibri" pitchFamily="34" charset="-120"/>
              </a:rPr>
              <a:t> CONFIDENTIAL</a:t>
            </a:r>
            <a:endParaRPr lang="en-US" sz="730" dirty="0"/>
          </a:p>
        </p:txBody>
      </p:sp>
      <p:sp>
        <p:nvSpPr>
          <p:cNvPr id="15" name="Text 13"/>
          <p:cNvSpPr/>
          <p:nvPr/>
        </p:nvSpPr>
        <p:spPr>
          <a:xfrm>
            <a:off x="8194179" y="4809232"/>
            <a:ext cx="285750" cy="13841"/>
          </a:xfrm>
          <a:prstGeom prst="rect">
            <a:avLst/>
          </a:prstGeom>
          <a:solidFill>
            <a:srgbClr val="C9A84C">
              <a:alpha val="50000"/>
            </a:srgbClr>
          </a:solidFill>
          <a:ln/>
        </p:spPr>
        <p:txBody>
          <a:bodyPr wrap="none" rtlCol="0" anchor="t"/>
          <a:lstStyle/>
          <a:p>
            <a:pPr marL="0" indent="0">
              <a:buNone/>
            </a:pPr>
            <a:endParaRPr lang="en-US" dirty="0"/>
          </a:p>
        </p:txBody>
      </p:sp>
      <p:sp>
        <p:nvSpPr>
          <p:cNvPr id="16" name="Text 14"/>
          <p:cNvSpPr/>
          <p:nvPr/>
        </p:nvSpPr>
        <p:spPr>
          <a:xfrm rot="2700000">
            <a:off x="8537079" y="4798516"/>
            <a:ext cx="35421" cy="35421"/>
          </a:xfrm>
          <a:prstGeom prst="rect">
            <a:avLst/>
          </a:prstGeom>
          <a:solidFill>
            <a:srgbClr val="C9A84C">
              <a:alpha val="50000"/>
            </a:srgbClr>
          </a:solidFill>
          <a:ln/>
        </p:spPr>
        <p:txBody>
          <a:bodyPr wrap="none" rtlCol="0" anchor="t"/>
          <a:lstStyle/>
          <a:p>
            <a:pPr marL="0" indent="0">
              <a:buNone/>
            </a:pPr>
            <a:endParaRPr lang="en-US" dirty="0"/>
          </a:p>
        </p:txBody>
      </p:sp>
      <p:pic>
        <p:nvPicPr>
          <p:cNvPr id="17" name="Online Media 16" title="Lloyd Blankfein on Private Equity, Trump, and Next Global Reckoning">
            <a:hlinkClick r:id="" action="ppaction://media"/>
            <a:extLst>
              <a:ext uri="{FF2B5EF4-FFF2-40B4-BE49-F238E27FC236}">
                <a16:creationId xmlns:a16="http://schemas.microsoft.com/office/drawing/2014/main" id="{AEFABCDB-E517-A165-1E54-89629751E349}"/>
              </a:ext>
            </a:extLst>
          </p:cNvPr>
          <p:cNvPicPr>
            <a:picLocks noRot="1" noChangeAspect="1"/>
          </p:cNvPicPr>
          <p:nvPr>
            <a:videoFile r:link="rId1"/>
          </p:nvPr>
        </p:nvPicPr>
        <p:blipFill>
          <a:blip r:embed="rId5"/>
          <a:stretch>
            <a:fillRect/>
          </a:stretch>
        </p:blipFill>
        <p:spPr>
          <a:xfrm>
            <a:off x="4298751" y="1705329"/>
            <a:ext cx="4592043" cy="25924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
                </p:tgtEl>
              </p:cMediaNode>
            </p:vide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7715250" y="0"/>
            <a:ext cx="1428750" cy="1428750"/>
          </a:xfrm>
          <a:prstGeom prst="rect">
            <a:avLst/>
          </a:prstGeom>
          <a:gradFill rotWithShape="1">
            <a:gsLst>
              <a:gs pos="0">
                <a:srgbClr val="C9A84C">
                  <a:alpha val="4000"/>
                </a:srgbClr>
              </a:gs>
              <a:gs pos="70000">
                <a:srgbClr val="000000">
                  <a:alpha val="0"/>
                </a:srgbClr>
              </a:gs>
            </a:gsLst>
            <a:path path="circle">
              <a:fillToRect t="100000" r="100000"/>
            </a:path>
          </a:gradFill>
          <a:ln/>
        </p:spPr>
        <p:txBody>
          <a:bodyPr wrap="square" rtlCol="0" anchor="t"/>
          <a:lstStyle/>
          <a:p>
            <a:pPr marL="0" indent="0">
              <a:buNone/>
            </a:pPr>
            <a:endParaRPr lang="en-US" dirty="0"/>
          </a:p>
        </p:txBody>
      </p:sp>
      <p:sp>
        <p:nvSpPr>
          <p:cNvPr id="3" name="Text 1"/>
          <p:cNvSpPr/>
          <p:nvPr/>
        </p:nvSpPr>
        <p:spPr>
          <a:xfrm>
            <a:off x="457200" y="448270"/>
            <a:ext cx="457200" cy="21580"/>
          </a:xfrm>
          <a:prstGeom prst="roundRect">
            <a:avLst>
              <a:gd name="adj" fmla="val 64736"/>
            </a:avLst>
          </a:prstGeom>
          <a:solidFill>
            <a:srgbClr val="C9A84C"/>
          </a:solidFill>
          <a:ln/>
        </p:spPr>
        <p:txBody>
          <a:bodyPr wrap="none" rtlCol="0" anchor="t"/>
          <a:lstStyle/>
          <a:p>
            <a:pPr marL="0" indent="0">
              <a:buNone/>
            </a:pPr>
            <a:endParaRPr lang="en-US" dirty="0"/>
          </a:p>
        </p:txBody>
      </p:sp>
      <p:sp>
        <p:nvSpPr>
          <p:cNvPr id="4" name="Text 2"/>
          <p:cNvSpPr/>
          <p:nvPr/>
        </p:nvSpPr>
        <p:spPr>
          <a:xfrm>
            <a:off x="1000720" y="400050"/>
            <a:ext cx="1013371" cy="118021"/>
          </a:xfrm>
          <a:prstGeom prst="rect">
            <a:avLst/>
          </a:prstGeom>
          <a:noFill/>
          <a:ln/>
        </p:spPr>
        <p:txBody>
          <a:bodyPr wrap="none" lIns="0" tIns="0" rIns="0" bIns="0" rtlCol="0" anchor="ctr"/>
          <a:lstStyle/>
          <a:p>
            <a:pPr marL="0" indent="0" algn="l">
              <a:lnSpc>
                <a:spcPts val="930"/>
              </a:lnSpc>
              <a:buNone/>
            </a:pPr>
            <a:r>
              <a:rPr lang="en-US" sz="620" b="1" dirty="0">
                <a:solidFill>
                  <a:srgbClr val="C9A84C"/>
                </a:solidFill>
                <a:latin typeface="Calibri" pitchFamily="34" charset="0"/>
                <a:ea typeface="Calibri" pitchFamily="34" charset="-122"/>
                <a:cs typeface="Calibri" pitchFamily="34" charset="-120"/>
              </a:rPr>
              <a:t>ABOUT THE FIRM</a:t>
            </a:r>
            <a:endParaRPr lang="en-US" sz="620" dirty="0"/>
          </a:p>
        </p:txBody>
      </p:sp>
      <p:sp>
        <p:nvSpPr>
          <p:cNvPr id="5" name="Text 3"/>
          <p:cNvSpPr/>
          <p:nvPr/>
        </p:nvSpPr>
        <p:spPr>
          <a:xfrm>
            <a:off x="457200" y="604391"/>
            <a:ext cx="8805672" cy="428625"/>
          </a:xfrm>
          <a:prstGeom prst="rect">
            <a:avLst/>
          </a:prstGeom>
          <a:noFill/>
          <a:ln/>
        </p:spPr>
        <p:txBody>
          <a:bodyPr wrap="none" lIns="0" tIns="0" rIns="0" bIns="0" rtlCol="0" anchor="t"/>
          <a:lstStyle/>
          <a:p>
            <a:pPr marL="0" indent="0" algn="l">
              <a:lnSpc>
                <a:spcPts val="3375"/>
              </a:lnSpc>
              <a:spcAft>
                <a:spcPts val="790"/>
              </a:spcAft>
              <a:buNone/>
            </a:pPr>
            <a:r>
              <a:rPr lang="en-US" sz="2250" b="1" kern="0" spc="-30" dirty="0">
                <a:solidFill>
                  <a:srgbClr val="F1F5F9"/>
                </a:solidFill>
                <a:latin typeface="Constantia" pitchFamily="34" charset="0"/>
                <a:ea typeface="Constantia" pitchFamily="34" charset="-122"/>
                <a:cs typeface="Constantia" pitchFamily="34" charset="-120"/>
              </a:rPr>
              <a:t>Company Overview</a:t>
            </a:r>
            <a:endParaRPr lang="en-US" sz="2250" dirty="0"/>
          </a:p>
        </p:txBody>
      </p:sp>
      <p:sp>
        <p:nvSpPr>
          <p:cNvPr id="6" name="Text 4"/>
          <p:cNvSpPr/>
          <p:nvPr/>
        </p:nvSpPr>
        <p:spPr>
          <a:xfrm>
            <a:off x="457200" y="1133326"/>
            <a:ext cx="3789045" cy="383798"/>
          </a:xfrm>
          <a:prstGeom prst="rect">
            <a:avLst/>
          </a:prstGeom>
          <a:noFill/>
          <a:ln/>
        </p:spPr>
        <p:txBody>
          <a:bodyPr wrap="square" lIns="0" tIns="0" rIns="0" bIns="0" rtlCol="0" anchor="t"/>
          <a:lstStyle/>
          <a:p>
            <a:pPr marL="0" indent="0" algn="l">
              <a:lnSpc>
                <a:spcPts val="1440"/>
              </a:lnSpc>
              <a:buNone/>
            </a:pPr>
            <a:r>
              <a:rPr lang="en-US" sz="900" dirty="0">
                <a:solidFill>
                  <a:srgbClr val="94A3B8"/>
                </a:solidFill>
                <a:latin typeface="Calibri" pitchFamily="34" charset="0"/>
                <a:ea typeface="Calibri" pitchFamily="34" charset="-122"/>
                <a:cs typeface="Calibri" pitchFamily="34" charset="-120"/>
              </a:rPr>
              <a:t>A diversified holdings and business advisory firm delivering institutional-grade solutions to small and mid-market enterprises.</a:t>
            </a:r>
            <a:endParaRPr lang="en-US" sz="900" dirty="0"/>
          </a:p>
        </p:txBody>
      </p:sp>
      <p:sp>
        <p:nvSpPr>
          <p:cNvPr id="7" name="Text 5"/>
          <p:cNvSpPr/>
          <p:nvPr/>
        </p:nvSpPr>
        <p:spPr>
          <a:xfrm>
            <a:off x="457200" y="1756618"/>
            <a:ext cx="4043065" cy="1248370"/>
          </a:xfrm>
          <a:prstGeom prst="roundRect">
            <a:avLst>
              <a:gd name="adj" fmla="val 6918"/>
            </a:avLst>
          </a:prstGeom>
          <a:solidFill>
            <a:srgbClr val="152238"/>
          </a:solidFill>
          <a:ln/>
        </p:spPr>
        <p:txBody>
          <a:bodyPr wrap="square" rtlCol="0" anchor="t"/>
          <a:lstStyle/>
          <a:p>
            <a:pPr marL="0" indent="0">
              <a:buNone/>
            </a:pPr>
            <a:endParaRPr lang="en-US" dirty="0"/>
          </a:p>
        </p:txBody>
      </p:sp>
      <p:sp>
        <p:nvSpPr>
          <p:cNvPr id="8" name="Text 6"/>
          <p:cNvSpPr/>
          <p:nvPr/>
        </p:nvSpPr>
        <p:spPr>
          <a:xfrm>
            <a:off x="457200" y="1756618"/>
            <a:ext cx="19050" cy="1248370"/>
          </a:xfrm>
          <a:custGeom>
            <a:avLst/>
            <a:gdLst/>
            <a:ahLst/>
            <a:cxnLst/>
            <a:rect l="l" t="t" r="r" b="b"/>
            <a:pathLst>
              <a:path w="19050" h="1248370">
                <a:moveTo>
                  <a:pt x="0" y="86360"/>
                </a:moveTo>
                <a:lnTo>
                  <a:pt x="2381" y="66220"/>
                </a:lnTo>
                <a:lnTo>
                  <a:pt x="4763" y="58078"/>
                </a:lnTo>
                <a:lnTo>
                  <a:pt x="7144" y="51968"/>
                </a:lnTo>
                <a:lnTo>
                  <a:pt x="9525" y="46934"/>
                </a:lnTo>
                <a:lnTo>
                  <a:pt x="11906" y="42603"/>
                </a:lnTo>
                <a:lnTo>
                  <a:pt x="14288" y="38783"/>
                </a:lnTo>
                <a:lnTo>
                  <a:pt x="16669" y="35358"/>
                </a:lnTo>
                <a:lnTo>
                  <a:pt x="19050" y="32254"/>
                </a:lnTo>
                <a:lnTo>
                  <a:pt x="19050" y="1216116"/>
                </a:lnTo>
                <a:lnTo>
                  <a:pt x="16669" y="1213012"/>
                </a:lnTo>
                <a:lnTo>
                  <a:pt x="14288" y="1209588"/>
                </a:lnTo>
                <a:lnTo>
                  <a:pt x="11906" y="1205767"/>
                </a:lnTo>
                <a:lnTo>
                  <a:pt x="9525" y="1201437"/>
                </a:lnTo>
                <a:lnTo>
                  <a:pt x="7144" y="1196403"/>
                </a:lnTo>
                <a:lnTo>
                  <a:pt x="4763" y="1190293"/>
                </a:lnTo>
                <a:lnTo>
                  <a:pt x="2381" y="1182150"/>
                </a:lnTo>
                <a:lnTo>
                  <a:pt x="0" y="1162010"/>
                </a:lnTo>
                <a:close/>
              </a:path>
            </a:pathLst>
          </a:custGeom>
          <a:solidFill>
            <a:srgbClr val="C9A84C"/>
          </a:solidFill>
          <a:ln/>
        </p:spPr>
        <p:txBody>
          <a:bodyPr wrap="square" rtlCol="0" anchor="t"/>
          <a:lstStyle/>
          <a:p>
            <a:pPr marL="0" indent="0">
              <a:buNone/>
            </a:pPr>
            <a:endParaRPr lang="en-US" dirty="0"/>
          </a:p>
        </p:txBody>
      </p:sp>
      <p:sp>
        <p:nvSpPr>
          <p:cNvPr id="9" name="Text 7"/>
          <p:cNvSpPr/>
          <p:nvPr/>
        </p:nvSpPr>
        <p:spPr>
          <a:xfrm>
            <a:off x="704850" y="1957239"/>
            <a:ext cx="372070" cy="372070"/>
          </a:xfrm>
          <a:prstGeom prst="ellipse">
            <a:avLst/>
          </a:prstGeom>
          <a:solidFill>
            <a:srgbClr val="C9A84C">
              <a:alpha val="10000"/>
            </a:srgbClr>
          </a:solidFill>
          <a:ln w="9525">
            <a:solidFill>
              <a:srgbClr val="C9A84C">
                <a:alpha val="30000"/>
              </a:srgbClr>
            </a:solidFill>
          </a:ln>
        </p:spPr>
        <p:txBody>
          <a:bodyPr wrap="square" rtlCol="0" anchor="t"/>
          <a:lstStyle/>
          <a:p>
            <a:pPr marL="0" indent="0">
              <a:buNone/>
            </a:pPr>
            <a:endParaRPr lang="en-US" dirty="0"/>
          </a:p>
        </p:txBody>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4591" y="2076980"/>
            <a:ext cx="132588" cy="132588"/>
          </a:xfrm>
          <a:prstGeom prst="rect">
            <a:avLst/>
          </a:prstGeom>
        </p:spPr>
      </p:pic>
      <p:sp>
        <p:nvSpPr>
          <p:cNvPr id="11" name="Text 8"/>
          <p:cNvSpPr/>
          <p:nvPr/>
        </p:nvSpPr>
        <p:spPr>
          <a:xfrm>
            <a:off x="1248370" y="1957239"/>
            <a:ext cx="3325624" cy="118021"/>
          </a:xfrm>
          <a:prstGeom prst="rect">
            <a:avLst/>
          </a:prstGeom>
          <a:noFill/>
          <a:ln/>
        </p:spPr>
        <p:txBody>
          <a:bodyPr wrap="none" lIns="0" tIns="0" rIns="0" bIns="0" rtlCol="0" anchor="t"/>
          <a:lstStyle/>
          <a:p>
            <a:pPr marL="0" indent="0" algn="l">
              <a:lnSpc>
                <a:spcPts val="930"/>
              </a:lnSpc>
              <a:buNone/>
            </a:pPr>
            <a:r>
              <a:rPr lang="en-US" sz="620" b="1" kern="0" spc="110" dirty="0">
                <a:solidFill>
                  <a:srgbClr val="C9A84C"/>
                </a:solidFill>
                <a:latin typeface="Constantia" pitchFamily="34" charset="0"/>
                <a:ea typeface="Constantia" pitchFamily="34" charset="-122"/>
                <a:cs typeface="Constantia" pitchFamily="34" charset="-120"/>
              </a:rPr>
              <a:t>FOUNDED</a:t>
            </a:r>
            <a:endParaRPr lang="en-US" sz="620" dirty="0"/>
          </a:p>
        </p:txBody>
      </p:sp>
      <p:sp>
        <p:nvSpPr>
          <p:cNvPr id="12" name="Text 9"/>
          <p:cNvSpPr/>
          <p:nvPr/>
        </p:nvSpPr>
        <p:spPr>
          <a:xfrm>
            <a:off x="1248370" y="2118420"/>
            <a:ext cx="3325624" cy="158353"/>
          </a:xfrm>
          <a:prstGeom prst="rect">
            <a:avLst/>
          </a:prstGeom>
          <a:noFill/>
          <a:ln/>
        </p:spPr>
        <p:txBody>
          <a:bodyPr wrap="none" lIns="0" tIns="0" rIns="0" bIns="0" rtlCol="0" anchor="t"/>
          <a:lstStyle/>
          <a:p>
            <a:pPr marL="0" indent="0" algn="l">
              <a:lnSpc>
                <a:spcPts val="1248"/>
              </a:lnSpc>
              <a:buNone/>
            </a:pPr>
            <a:r>
              <a:rPr lang="en-US" sz="960" b="1" dirty="0">
                <a:solidFill>
                  <a:srgbClr val="F1F5F9"/>
                </a:solidFill>
                <a:latin typeface="Constantia" pitchFamily="34" charset="0"/>
                <a:ea typeface="Constantia" pitchFamily="34" charset="-122"/>
                <a:cs typeface="Constantia" pitchFamily="34" charset="-120"/>
              </a:rPr>
              <a:t>Multi-Service Holdings Company</a:t>
            </a:r>
            <a:endParaRPr lang="en-US" sz="960" dirty="0"/>
          </a:p>
        </p:txBody>
      </p:sp>
      <p:sp>
        <p:nvSpPr>
          <p:cNvPr id="13" name="Text 10"/>
          <p:cNvSpPr/>
          <p:nvPr/>
        </p:nvSpPr>
        <p:spPr>
          <a:xfrm>
            <a:off x="1248370" y="2319933"/>
            <a:ext cx="3083760" cy="508657"/>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Providing strategic advisory, risk management, and operational consulting to small and mid-market businesses across Texas and beyond.</a:t>
            </a:r>
            <a:endParaRPr lang="en-US" sz="820" dirty="0"/>
          </a:p>
        </p:txBody>
      </p:sp>
      <p:sp>
        <p:nvSpPr>
          <p:cNvPr id="14" name="Text 11"/>
          <p:cNvSpPr/>
          <p:nvPr/>
        </p:nvSpPr>
        <p:spPr>
          <a:xfrm>
            <a:off x="4643735" y="1756618"/>
            <a:ext cx="4043065" cy="1248370"/>
          </a:xfrm>
          <a:prstGeom prst="roundRect">
            <a:avLst>
              <a:gd name="adj" fmla="val 6918"/>
            </a:avLst>
          </a:prstGeom>
          <a:solidFill>
            <a:srgbClr val="152238"/>
          </a:solidFill>
          <a:ln/>
        </p:spPr>
        <p:txBody>
          <a:bodyPr wrap="square" rtlCol="0" anchor="t"/>
          <a:lstStyle/>
          <a:p>
            <a:pPr marL="0" indent="0">
              <a:buNone/>
            </a:pPr>
            <a:endParaRPr lang="en-US" dirty="0"/>
          </a:p>
        </p:txBody>
      </p:sp>
      <p:sp>
        <p:nvSpPr>
          <p:cNvPr id="15" name="Text 12"/>
          <p:cNvSpPr/>
          <p:nvPr/>
        </p:nvSpPr>
        <p:spPr>
          <a:xfrm>
            <a:off x="4643735" y="1756618"/>
            <a:ext cx="19050" cy="1248370"/>
          </a:xfrm>
          <a:custGeom>
            <a:avLst/>
            <a:gdLst/>
            <a:ahLst/>
            <a:cxnLst/>
            <a:rect l="l" t="t" r="r" b="b"/>
            <a:pathLst>
              <a:path w="19050" h="1248370">
                <a:moveTo>
                  <a:pt x="0" y="86360"/>
                </a:moveTo>
                <a:lnTo>
                  <a:pt x="2381" y="66220"/>
                </a:lnTo>
                <a:lnTo>
                  <a:pt x="4763" y="58078"/>
                </a:lnTo>
                <a:lnTo>
                  <a:pt x="7144" y="51968"/>
                </a:lnTo>
                <a:lnTo>
                  <a:pt x="9525" y="46934"/>
                </a:lnTo>
                <a:lnTo>
                  <a:pt x="11906" y="42603"/>
                </a:lnTo>
                <a:lnTo>
                  <a:pt x="14288" y="38783"/>
                </a:lnTo>
                <a:lnTo>
                  <a:pt x="16669" y="35358"/>
                </a:lnTo>
                <a:lnTo>
                  <a:pt x="19050" y="32254"/>
                </a:lnTo>
                <a:lnTo>
                  <a:pt x="19050" y="1216116"/>
                </a:lnTo>
                <a:lnTo>
                  <a:pt x="16669" y="1213012"/>
                </a:lnTo>
                <a:lnTo>
                  <a:pt x="14288" y="1209588"/>
                </a:lnTo>
                <a:lnTo>
                  <a:pt x="11906" y="1205767"/>
                </a:lnTo>
                <a:lnTo>
                  <a:pt x="9525" y="1201437"/>
                </a:lnTo>
                <a:lnTo>
                  <a:pt x="7144" y="1196403"/>
                </a:lnTo>
                <a:lnTo>
                  <a:pt x="4763" y="1190293"/>
                </a:lnTo>
                <a:lnTo>
                  <a:pt x="2381" y="1182150"/>
                </a:lnTo>
                <a:lnTo>
                  <a:pt x="0" y="1162010"/>
                </a:lnTo>
                <a:close/>
              </a:path>
            </a:pathLst>
          </a:custGeom>
          <a:solidFill>
            <a:srgbClr val="C9A84C"/>
          </a:solidFill>
          <a:ln/>
        </p:spPr>
        <p:txBody>
          <a:bodyPr wrap="square" rtlCol="0" anchor="t"/>
          <a:lstStyle/>
          <a:p>
            <a:pPr marL="0" indent="0">
              <a:buNone/>
            </a:pPr>
            <a:endParaRPr lang="en-US" dirty="0"/>
          </a:p>
        </p:txBody>
      </p:sp>
      <p:sp>
        <p:nvSpPr>
          <p:cNvPr id="16" name="Text 13"/>
          <p:cNvSpPr/>
          <p:nvPr/>
        </p:nvSpPr>
        <p:spPr>
          <a:xfrm>
            <a:off x="4891385" y="1957239"/>
            <a:ext cx="372070" cy="372070"/>
          </a:xfrm>
          <a:prstGeom prst="ellipse">
            <a:avLst/>
          </a:prstGeom>
          <a:solidFill>
            <a:srgbClr val="C9A84C">
              <a:alpha val="10000"/>
            </a:srgbClr>
          </a:solidFill>
          <a:ln w="9525">
            <a:solidFill>
              <a:srgbClr val="C9A84C">
                <a:alpha val="30000"/>
              </a:srgbClr>
            </a:solidFill>
          </a:ln>
        </p:spPr>
        <p:txBody>
          <a:bodyPr wrap="square" rtlCol="0" anchor="t"/>
          <a:lstStyle/>
          <a:p>
            <a:pPr marL="0" indent="0">
              <a:buNone/>
            </a:pPr>
            <a:endParaRPr lang="en-US" dirty="0"/>
          </a:p>
        </p:txBody>
      </p:sp>
      <p:pic>
        <p:nvPicPr>
          <p:cNvPr id="1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11126" y="2076980"/>
            <a:ext cx="132588" cy="132588"/>
          </a:xfrm>
          <a:prstGeom prst="rect">
            <a:avLst/>
          </a:prstGeom>
        </p:spPr>
      </p:pic>
      <p:sp>
        <p:nvSpPr>
          <p:cNvPr id="18" name="Text 14"/>
          <p:cNvSpPr/>
          <p:nvPr/>
        </p:nvSpPr>
        <p:spPr>
          <a:xfrm>
            <a:off x="5434905" y="1957239"/>
            <a:ext cx="3325624" cy="118021"/>
          </a:xfrm>
          <a:prstGeom prst="rect">
            <a:avLst/>
          </a:prstGeom>
          <a:noFill/>
          <a:ln/>
        </p:spPr>
        <p:txBody>
          <a:bodyPr wrap="none" lIns="0" tIns="0" rIns="0" bIns="0" rtlCol="0" anchor="t"/>
          <a:lstStyle/>
          <a:p>
            <a:pPr marL="0" indent="0" algn="l">
              <a:lnSpc>
                <a:spcPts val="930"/>
              </a:lnSpc>
              <a:buNone/>
            </a:pPr>
            <a:r>
              <a:rPr lang="en-US" sz="620" b="1" kern="0" spc="110" dirty="0">
                <a:solidFill>
                  <a:srgbClr val="C9A84C"/>
                </a:solidFill>
                <a:latin typeface="Constantia" pitchFamily="34" charset="0"/>
                <a:ea typeface="Constantia" pitchFamily="34" charset="-122"/>
                <a:cs typeface="Constantia" pitchFamily="34" charset="-120"/>
              </a:rPr>
              <a:t>HEADQUARTERS</a:t>
            </a:r>
            <a:endParaRPr lang="en-US" sz="620" dirty="0"/>
          </a:p>
        </p:txBody>
      </p:sp>
      <p:sp>
        <p:nvSpPr>
          <p:cNvPr id="19" name="Text 15"/>
          <p:cNvSpPr/>
          <p:nvPr/>
        </p:nvSpPr>
        <p:spPr>
          <a:xfrm>
            <a:off x="5434905" y="2118420"/>
            <a:ext cx="3325624" cy="158353"/>
          </a:xfrm>
          <a:prstGeom prst="rect">
            <a:avLst/>
          </a:prstGeom>
          <a:noFill/>
          <a:ln/>
        </p:spPr>
        <p:txBody>
          <a:bodyPr wrap="none" lIns="0" tIns="0" rIns="0" bIns="0" rtlCol="0" anchor="t"/>
          <a:lstStyle/>
          <a:p>
            <a:pPr marL="0" indent="0" algn="l">
              <a:lnSpc>
                <a:spcPts val="1248"/>
              </a:lnSpc>
              <a:buNone/>
            </a:pPr>
            <a:r>
              <a:rPr lang="en-US" sz="960" b="1" dirty="0">
                <a:solidFill>
                  <a:srgbClr val="F1F5F9"/>
                </a:solidFill>
                <a:latin typeface="Constantia" pitchFamily="34" charset="0"/>
                <a:ea typeface="Constantia" pitchFamily="34" charset="-122"/>
                <a:cs typeface="Constantia" pitchFamily="34" charset="-120"/>
              </a:rPr>
              <a:t>Dallas Financial District</a:t>
            </a:r>
            <a:endParaRPr lang="en-US" sz="960" dirty="0"/>
          </a:p>
        </p:txBody>
      </p:sp>
      <p:sp>
        <p:nvSpPr>
          <p:cNvPr id="20" name="Text 16"/>
          <p:cNvSpPr/>
          <p:nvPr/>
        </p:nvSpPr>
        <p:spPr>
          <a:xfrm>
            <a:off x="5434905" y="2319933"/>
            <a:ext cx="3083760" cy="339105"/>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701 Commerce St, Ste 500, Dallas, TX 75202 — strategically positioned in the heart of the Dallas financial district.</a:t>
            </a:r>
            <a:endParaRPr lang="en-US" sz="820" dirty="0"/>
          </a:p>
        </p:txBody>
      </p:sp>
      <p:sp>
        <p:nvSpPr>
          <p:cNvPr id="21" name="Text 17"/>
          <p:cNvSpPr/>
          <p:nvPr/>
        </p:nvSpPr>
        <p:spPr>
          <a:xfrm>
            <a:off x="457200" y="3148459"/>
            <a:ext cx="4043065" cy="1248370"/>
          </a:xfrm>
          <a:prstGeom prst="roundRect">
            <a:avLst>
              <a:gd name="adj" fmla="val 6918"/>
            </a:avLst>
          </a:prstGeom>
          <a:solidFill>
            <a:srgbClr val="152238"/>
          </a:solidFill>
          <a:ln/>
        </p:spPr>
        <p:txBody>
          <a:bodyPr wrap="square" rtlCol="0" anchor="t"/>
          <a:lstStyle/>
          <a:p>
            <a:pPr marL="0" indent="0">
              <a:buNone/>
            </a:pPr>
            <a:endParaRPr lang="en-US" dirty="0"/>
          </a:p>
        </p:txBody>
      </p:sp>
      <p:sp>
        <p:nvSpPr>
          <p:cNvPr id="22" name="Text 18"/>
          <p:cNvSpPr/>
          <p:nvPr/>
        </p:nvSpPr>
        <p:spPr>
          <a:xfrm>
            <a:off x="457200" y="3148459"/>
            <a:ext cx="19050" cy="1248370"/>
          </a:xfrm>
          <a:custGeom>
            <a:avLst/>
            <a:gdLst/>
            <a:ahLst/>
            <a:cxnLst/>
            <a:rect l="l" t="t" r="r" b="b"/>
            <a:pathLst>
              <a:path w="19050" h="1248370">
                <a:moveTo>
                  <a:pt x="0" y="86360"/>
                </a:moveTo>
                <a:lnTo>
                  <a:pt x="2381" y="66220"/>
                </a:lnTo>
                <a:lnTo>
                  <a:pt x="4763" y="58078"/>
                </a:lnTo>
                <a:lnTo>
                  <a:pt x="7144" y="51968"/>
                </a:lnTo>
                <a:lnTo>
                  <a:pt x="9525" y="46934"/>
                </a:lnTo>
                <a:lnTo>
                  <a:pt x="11906" y="42603"/>
                </a:lnTo>
                <a:lnTo>
                  <a:pt x="14288" y="38783"/>
                </a:lnTo>
                <a:lnTo>
                  <a:pt x="16669" y="35358"/>
                </a:lnTo>
                <a:lnTo>
                  <a:pt x="19050" y="32254"/>
                </a:lnTo>
                <a:lnTo>
                  <a:pt x="19050" y="1216116"/>
                </a:lnTo>
                <a:lnTo>
                  <a:pt x="16669" y="1213012"/>
                </a:lnTo>
                <a:lnTo>
                  <a:pt x="14288" y="1209588"/>
                </a:lnTo>
                <a:lnTo>
                  <a:pt x="11906" y="1205767"/>
                </a:lnTo>
                <a:lnTo>
                  <a:pt x="9525" y="1201437"/>
                </a:lnTo>
                <a:lnTo>
                  <a:pt x="7144" y="1196403"/>
                </a:lnTo>
                <a:lnTo>
                  <a:pt x="4763" y="1190293"/>
                </a:lnTo>
                <a:lnTo>
                  <a:pt x="2381" y="1182150"/>
                </a:lnTo>
                <a:lnTo>
                  <a:pt x="0" y="1162010"/>
                </a:lnTo>
                <a:close/>
              </a:path>
            </a:pathLst>
          </a:custGeom>
          <a:solidFill>
            <a:srgbClr val="C9A84C"/>
          </a:solidFill>
          <a:ln/>
        </p:spPr>
        <p:txBody>
          <a:bodyPr wrap="square" rtlCol="0" anchor="t"/>
          <a:lstStyle/>
          <a:p>
            <a:pPr marL="0" indent="0">
              <a:buNone/>
            </a:pPr>
            <a:endParaRPr lang="en-US" dirty="0"/>
          </a:p>
        </p:txBody>
      </p:sp>
      <p:sp>
        <p:nvSpPr>
          <p:cNvPr id="23" name="Text 19"/>
          <p:cNvSpPr/>
          <p:nvPr/>
        </p:nvSpPr>
        <p:spPr>
          <a:xfrm>
            <a:off x="704850" y="3349079"/>
            <a:ext cx="372070" cy="372070"/>
          </a:xfrm>
          <a:prstGeom prst="ellipse">
            <a:avLst/>
          </a:prstGeom>
          <a:solidFill>
            <a:srgbClr val="C9A84C">
              <a:alpha val="10000"/>
            </a:srgbClr>
          </a:solidFill>
          <a:ln w="9525">
            <a:solidFill>
              <a:srgbClr val="C9A84C">
                <a:alpha val="30000"/>
              </a:srgbClr>
            </a:solidFill>
          </a:ln>
        </p:spPr>
        <p:txBody>
          <a:bodyPr wrap="square" rtlCol="0" anchor="t"/>
          <a:lstStyle/>
          <a:p>
            <a:pPr marL="0" indent="0">
              <a:buNone/>
            </a:pPr>
            <a:endParaRPr lang="en-US" dirty="0"/>
          </a:p>
        </p:txBody>
      </p:sp>
      <p:pic>
        <p:nvPicPr>
          <p:cNvPr id="2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4591" y="3468820"/>
            <a:ext cx="132588" cy="132588"/>
          </a:xfrm>
          <a:prstGeom prst="rect">
            <a:avLst/>
          </a:prstGeom>
        </p:spPr>
      </p:pic>
      <p:sp>
        <p:nvSpPr>
          <p:cNvPr id="25" name="Text 20"/>
          <p:cNvSpPr/>
          <p:nvPr/>
        </p:nvSpPr>
        <p:spPr>
          <a:xfrm>
            <a:off x="1248370" y="3349079"/>
            <a:ext cx="3325624" cy="118021"/>
          </a:xfrm>
          <a:prstGeom prst="rect">
            <a:avLst/>
          </a:prstGeom>
          <a:noFill/>
          <a:ln/>
        </p:spPr>
        <p:txBody>
          <a:bodyPr wrap="none" lIns="0" tIns="0" rIns="0" bIns="0" rtlCol="0" anchor="t"/>
          <a:lstStyle/>
          <a:p>
            <a:pPr marL="0" indent="0" algn="l">
              <a:lnSpc>
                <a:spcPts val="930"/>
              </a:lnSpc>
              <a:buNone/>
            </a:pPr>
            <a:r>
              <a:rPr lang="en-US" sz="620" b="1" kern="0" spc="110" dirty="0">
                <a:solidFill>
                  <a:srgbClr val="C9A84C"/>
                </a:solidFill>
                <a:latin typeface="Constantia" pitchFamily="34" charset="0"/>
                <a:ea typeface="Constantia" pitchFamily="34" charset="-122"/>
                <a:cs typeface="Constantia" pitchFamily="34" charset="-120"/>
              </a:rPr>
              <a:t>MISSION</a:t>
            </a:r>
            <a:endParaRPr lang="en-US" sz="620" dirty="0"/>
          </a:p>
        </p:txBody>
      </p:sp>
      <p:sp>
        <p:nvSpPr>
          <p:cNvPr id="26" name="Text 21"/>
          <p:cNvSpPr/>
          <p:nvPr/>
        </p:nvSpPr>
        <p:spPr>
          <a:xfrm>
            <a:off x="1248370" y="3510260"/>
            <a:ext cx="3325624" cy="158353"/>
          </a:xfrm>
          <a:prstGeom prst="rect">
            <a:avLst/>
          </a:prstGeom>
          <a:noFill/>
          <a:ln/>
        </p:spPr>
        <p:txBody>
          <a:bodyPr wrap="none" lIns="0" tIns="0" rIns="0" bIns="0" rtlCol="0" anchor="t"/>
          <a:lstStyle/>
          <a:p>
            <a:pPr marL="0" indent="0" algn="l">
              <a:lnSpc>
                <a:spcPts val="1248"/>
              </a:lnSpc>
              <a:buNone/>
            </a:pPr>
            <a:r>
              <a:rPr lang="en-US" sz="960" b="1" dirty="0">
                <a:solidFill>
                  <a:srgbClr val="F1F5F9"/>
                </a:solidFill>
                <a:latin typeface="Constantia" pitchFamily="34" charset="0"/>
                <a:ea typeface="Constantia" pitchFamily="34" charset="-122"/>
                <a:cs typeface="Constantia" pitchFamily="34" charset="-120"/>
              </a:rPr>
              <a:t>Institutional-Grade Advisory</a:t>
            </a:r>
            <a:endParaRPr lang="en-US" sz="960" dirty="0"/>
          </a:p>
        </p:txBody>
      </p:sp>
      <p:sp>
        <p:nvSpPr>
          <p:cNvPr id="27" name="Text 22"/>
          <p:cNvSpPr/>
          <p:nvPr/>
        </p:nvSpPr>
        <p:spPr>
          <a:xfrm>
            <a:off x="1248370" y="3711773"/>
            <a:ext cx="3083760" cy="508657"/>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To deliver institutional-grade advisory services and asset protection strategies to underserved small and mid-market enterprises.</a:t>
            </a:r>
            <a:endParaRPr lang="en-US" sz="820" dirty="0"/>
          </a:p>
        </p:txBody>
      </p:sp>
      <p:sp>
        <p:nvSpPr>
          <p:cNvPr id="28" name="Text 23"/>
          <p:cNvSpPr/>
          <p:nvPr/>
        </p:nvSpPr>
        <p:spPr>
          <a:xfrm>
            <a:off x="4643735" y="3148459"/>
            <a:ext cx="4043065" cy="1248370"/>
          </a:xfrm>
          <a:prstGeom prst="roundRect">
            <a:avLst>
              <a:gd name="adj" fmla="val 6918"/>
            </a:avLst>
          </a:prstGeom>
          <a:solidFill>
            <a:srgbClr val="152238"/>
          </a:solidFill>
          <a:ln/>
        </p:spPr>
        <p:txBody>
          <a:bodyPr wrap="square" rtlCol="0" anchor="t"/>
          <a:lstStyle/>
          <a:p>
            <a:pPr marL="0" indent="0">
              <a:buNone/>
            </a:pPr>
            <a:endParaRPr lang="en-US" dirty="0"/>
          </a:p>
        </p:txBody>
      </p:sp>
      <p:sp>
        <p:nvSpPr>
          <p:cNvPr id="29" name="Text 24"/>
          <p:cNvSpPr/>
          <p:nvPr/>
        </p:nvSpPr>
        <p:spPr>
          <a:xfrm>
            <a:off x="4643735" y="3148459"/>
            <a:ext cx="19050" cy="1248370"/>
          </a:xfrm>
          <a:custGeom>
            <a:avLst/>
            <a:gdLst/>
            <a:ahLst/>
            <a:cxnLst/>
            <a:rect l="l" t="t" r="r" b="b"/>
            <a:pathLst>
              <a:path w="19050" h="1248370">
                <a:moveTo>
                  <a:pt x="0" y="86360"/>
                </a:moveTo>
                <a:lnTo>
                  <a:pt x="2381" y="66220"/>
                </a:lnTo>
                <a:lnTo>
                  <a:pt x="4763" y="58078"/>
                </a:lnTo>
                <a:lnTo>
                  <a:pt x="7144" y="51968"/>
                </a:lnTo>
                <a:lnTo>
                  <a:pt x="9525" y="46934"/>
                </a:lnTo>
                <a:lnTo>
                  <a:pt x="11906" y="42603"/>
                </a:lnTo>
                <a:lnTo>
                  <a:pt x="14288" y="38783"/>
                </a:lnTo>
                <a:lnTo>
                  <a:pt x="16669" y="35358"/>
                </a:lnTo>
                <a:lnTo>
                  <a:pt x="19050" y="32254"/>
                </a:lnTo>
                <a:lnTo>
                  <a:pt x="19050" y="1216116"/>
                </a:lnTo>
                <a:lnTo>
                  <a:pt x="16669" y="1213012"/>
                </a:lnTo>
                <a:lnTo>
                  <a:pt x="14288" y="1209588"/>
                </a:lnTo>
                <a:lnTo>
                  <a:pt x="11906" y="1205767"/>
                </a:lnTo>
                <a:lnTo>
                  <a:pt x="9525" y="1201437"/>
                </a:lnTo>
                <a:lnTo>
                  <a:pt x="7144" y="1196403"/>
                </a:lnTo>
                <a:lnTo>
                  <a:pt x="4763" y="1190293"/>
                </a:lnTo>
                <a:lnTo>
                  <a:pt x="2381" y="1182150"/>
                </a:lnTo>
                <a:lnTo>
                  <a:pt x="0" y="1162010"/>
                </a:lnTo>
                <a:close/>
              </a:path>
            </a:pathLst>
          </a:custGeom>
          <a:solidFill>
            <a:srgbClr val="C9A84C"/>
          </a:solidFill>
          <a:ln/>
        </p:spPr>
        <p:txBody>
          <a:bodyPr wrap="square" rtlCol="0" anchor="t"/>
          <a:lstStyle/>
          <a:p>
            <a:pPr marL="0" indent="0">
              <a:buNone/>
            </a:pPr>
            <a:endParaRPr lang="en-US" dirty="0"/>
          </a:p>
        </p:txBody>
      </p:sp>
      <p:sp>
        <p:nvSpPr>
          <p:cNvPr id="30" name="Text 25"/>
          <p:cNvSpPr/>
          <p:nvPr/>
        </p:nvSpPr>
        <p:spPr>
          <a:xfrm>
            <a:off x="4891385" y="3349079"/>
            <a:ext cx="372070" cy="372070"/>
          </a:xfrm>
          <a:prstGeom prst="ellipse">
            <a:avLst/>
          </a:prstGeom>
          <a:solidFill>
            <a:srgbClr val="C9A84C">
              <a:alpha val="10000"/>
            </a:srgbClr>
          </a:solidFill>
          <a:ln w="9525">
            <a:solidFill>
              <a:srgbClr val="C9A84C">
                <a:alpha val="30000"/>
              </a:srgbClr>
            </a:solidFill>
          </a:ln>
        </p:spPr>
        <p:txBody>
          <a:bodyPr wrap="square" rtlCol="0" anchor="t"/>
          <a:lstStyle/>
          <a:p>
            <a:pPr marL="0" indent="0">
              <a:buNone/>
            </a:pPr>
            <a:endParaRPr lang="en-US" dirty="0"/>
          </a:p>
        </p:txBody>
      </p:sp>
      <p:pic>
        <p:nvPicPr>
          <p:cNvPr id="3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11126" y="3468820"/>
            <a:ext cx="132588" cy="132588"/>
          </a:xfrm>
          <a:prstGeom prst="rect">
            <a:avLst/>
          </a:prstGeom>
        </p:spPr>
      </p:pic>
      <p:sp>
        <p:nvSpPr>
          <p:cNvPr id="32" name="Text 26"/>
          <p:cNvSpPr/>
          <p:nvPr/>
        </p:nvSpPr>
        <p:spPr>
          <a:xfrm>
            <a:off x="5434905" y="3349079"/>
            <a:ext cx="3325624" cy="118021"/>
          </a:xfrm>
          <a:prstGeom prst="rect">
            <a:avLst/>
          </a:prstGeom>
          <a:noFill/>
          <a:ln/>
        </p:spPr>
        <p:txBody>
          <a:bodyPr wrap="none" lIns="0" tIns="0" rIns="0" bIns="0" rtlCol="0" anchor="t"/>
          <a:lstStyle/>
          <a:p>
            <a:pPr marL="0" indent="0" algn="l">
              <a:lnSpc>
                <a:spcPts val="930"/>
              </a:lnSpc>
              <a:buNone/>
            </a:pPr>
            <a:r>
              <a:rPr lang="en-US" sz="620" b="1" kern="0" spc="110" dirty="0">
                <a:solidFill>
                  <a:srgbClr val="C9A84C"/>
                </a:solidFill>
                <a:latin typeface="Constantia" pitchFamily="34" charset="0"/>
                <a:ea typeface="Constantia" pitchFamily="34" charset="-122"/>
                <a:cs typeface="Constantia" pitchFamily="34" charset="-120"/>
              </a:rPr>
              <a:t>CORE PHILOSOPHY</a:t>
            </a:r>
            <a:endParaRPr lang="en-US" sz="620" dirty="0"/>
          </a:p>
        </p:txBody>
      </p:sp>
      <p:sp>
        <p:nvSpPr>
          <p:cNvPr id="33" name="Text 27"/>
          <p:cNvSpPr/>
          <p:nvPr/>
        </p:nvSpPr>
        <p:spPr>
          <a:xfrm>
            <a:off x="5434905" y="3510260"/>
            <a:ext cx="3325624" cy="158353"/>
          </a:xfrm>
          <a:prstGeom prst="rect">
            <a:avLst/>
          </a:prstGeom>
          <a:noFill/>
          <a:ln/>
        </p:spPr>
        <p:txBody>
          <a:bodyPr wrap="none" lIns="0" tIns="0" rIns="0" bIns="0" rtlCol="0" anchor="t"/>
          <a:lstStyle/>
          <a:p>
            <a:pPr marL="0" indent="0" algn="l">
              <a:lnSpc>
                <a:spcPts val="1248"/>
              </a:lnSpc>
              <a:buNone/>
            </a:pPr>
            <a:r>
              <a:rPr lang="en-US" sz="960" b="1" dirty="0">
                <a:solidFill>
                  <a:srgbClr val="F1F5F9"/>
                </a:solidFill>
                <a:latin typeface="Constantia" pitchFamily="34" charset="0"/>
                <a:ea typeface="Constantia" pitchFamily="34" charset="-122"/>
                <a:cs typeface="Constantia" pitchFamily="34" charset="-120"/>
              </a:rPr>
              <a:t>Disciplined Value Creation</a:t>
            </a:r>
            <a:endParaRPr lang="en-US" sz="960" dirty="0"/>
          </a:p>
        </p:txBody>
      </p:sp>
      <p:sp>
        <p:nvSpPr>
          <p:cNvPr id="34" name="Text 28"/>
          <p:cNvSpPr/>
          <p:nvPr/>
        </p:nvSpPr>
        <p:spPr>
          <a:xfrm>
            <a:off x="5434905" y="3711773"/>
            <a:ext cx="3083760" cy="508657"/>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Proactive risk mitigation, regulatory compliance, and value creation through disciplined management — protecting and growing client assets.</a:t>
            </a:r>
            <a:endParaRPr lang="en-US" sz="820" dirty="0"/>
          </a:p>
        </p:txBody>
      </p:sp>
      <p:sp>
        <p:nvSpPr>
          <p:cNvPr id="35" name="Text 29"/>
          <p:cNvSpPr/>
          <p:nvPr/>
        </p:nvSpPr>
        <p:spPr>
          <a:xfrm>
            <a:off x="457200" y="4597450"/>
            <a:ext cx="8229600" cy="9525"/>
          </a:xfrm>
          <a:prstGeom prst="rect">
            <a:avLst/>
          </a:prstGeom>
          <a:solidFill>
            <a:srgbClr val="C9A84C">
              <a:alpha val="15000"/>
            </a:srgbClr>
          </a:solidFill>
          <a:ln/>
        </p:spPr>
        <p:txBody>
          <a:bodyPr wrap="none" rtlCol="0" anchor="t"/>
          <a:lstStyle/>
          <a:p>
            <a:pPr marL="0" indent="0">
              <a:buNone/>
            </a:pPr>
            <a:endParaRPr lang="en-US" dirty="0"/>
          </a:p>
        </p:txBody>
      </p:sp>
      <p:sp>
        <p:nvSpPr>
          <p:cNvPr id="36" name="Text 30"/>
          <p:cNvSpPr/>
          <p:nvPr/>
        </p:nvSpPr>
        <p:spPr>
          <a:xfrm>
            <a:off x="457200" y="4779913"/>
            <a:ext cx="43160" cy="43160"/>
          </a:xfrm>
          <a:prstGeom prst="ellipse">
            <a:avLst/>
          </a:prstGeom>
          <a:solidFill>
            <a:srgbClr val="C9A84C"/>
          </a:solidFill>
          <a:ln/>
        </p:spPr>
        <p:txBody>
          <a:bodyPr wrap="none" rtlCol="0" anchor="t"/>
          <a:lstStyle/>
          <a:p>
            <a:pPr marL="0" indent="0">
              <a:buNone/>
            </a:pPr>
            <a:endParaRPr lang="en-US" dirty="0"/>
          </a:p>
        </p:txBody>
      </p:sp>
      <p:sp>
        <p:nvSpPr>
          <p:cNvPr id="37" name="Text 31"/>
          <p:cNvSpPr/>
          <p:nvPr/>
        </p:nvSpPr>
        <p:spPr>
          <a:xfrm>
            <a:off x="557510" y="4726037"/>
            <a:ext cx="2194054" cy="129480"/>
          </a:xfrm>
          <a:prstGeom prst="rect">
            <a:avLst/>
          </a:prstGeom>
          <a:noFill/>
          <a:ln/>
        </p:spPr>
        <p:txBody>
          <a:bodyPr wrap="none" lIns="0" tIns="0" rIns="0" bIns="0" rtlCol="0" anchor="ctr"/>
          <a:lstStyle/>
          <a:p>
            <a:pPr marL="0" indent="0" algn="l">
              <a:lnSpc>
                <a:spcPts val="1020"/>
              </a:lnSpc>
              <a:buNone/>
            </a:pPr>
            <a:r>
              <a:rPr lang="en-US" sz="680" dirty="0">
                <a:solidFill>
                  <a:srgbClr val="94A3B8"/>
                </a:solidFill>
                <a:latin typeface="Calibri" pitchFamily="34" charset="0"/>
                <a:ea typeface="Calibri" pitchFamily="34" charset="-122"/>
                <a:cs typeface="Calibri" pitchFamily="34" charset="-120"/>
              </a:rPr>
              <a:t>GOLDMAN &amp; SACHE HOLDINGS LTD CO.</a:t>
            </a:r>
            <a:endParaRPr lang="en-US" sz="680" dirty="0"/>
          </a:p>
        </p:txBody>
      </p:sp>
      <p:sp>
        <p:nvSpPr>
          <p:cNvPr id="38" name="Text 32"/>
          <p:cNvSpPr/>
          <p:nvPr/>
        </p:nvSpPr>
        <p:spPr>
          <a:xfrm>
            <a:off x="6231434" y="4721275"/>
            <a:ext cx="2700903" cy="139005"/>
          </a:xfrm>
          <a:prstGeom prst="rect">
            <a:avLst/>
          </a:prstGeom>
          <a:noFill/>
          <a:ln/>
        </p:spPr>
        <p:txBody>
          <a:bodyPr wrap="none" lIns="0" tIns="0" rIns="0" bIns="0" rtlCol="0" anchor="ctr"/>
          <a:lstStyle/>
          <a:p>
            <a:pPr marL="0" indent="0" algn="l">
              <a:lnSpc>
                <a:spcPts val="1095"/>
              </a:lnSpc>
              <a:buNone/>
            </a:pPr>
            <a:r>
              <a:rPr lang="en-US" sz="730" i="1" dirty="0">
                <a:solidFill>
                  <a:srgbClr val="94A3B8"/>
                </a:solidFill>
                <a:latin typeface="Constantia" pitchFamily="34" charset="0"/>
                <a:ea typeface="Constantia" pitchFamily="34" charset="-122"/>
                <a:cs typeface="Constantia" pitchFamily="34" charset="-120"/>
              </a:rPr>
              <a:t>Advisory · Risk Management · Financial Structuring · Compliance</a:t>
            </a:r>
            <a:endParaRPr lang="en-US" sz="73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457200" y="372070"/>
            <a:ext cx="8805672" cy="312390"/>
          </a:xfrm>
          <a:prstGeom prst="rect">
            <a:avLst/>
          </a:prstGeom>
          <a:noFill/>
          <a:ln/>
        </p:spPr>
        <p:txBody>
          <a:bodyPr wrap="none" lIns="0" tIns="0" rIns="0" bIns="0" rtlCol="0" anchor="t"/>
          <a:lstStyle/>
          <a:p>
            <a:pPr marL="0" indent="0" algn="l">
              <a:lnSpc>
                <a:spcPts val="2461"/>
              </a:lnSpc>
              <a:buNone/>
            </a:pPr>
            <a:r>
              <a:rPr lang="en-US" sz="2140" b="1" kern="0" spc="-43" dirty="0">
                <a:solidFill>
                  <a:srgbClr val="F1F5F9"/>
                </a:solidFill>
                <a:latin typeface="Constantia" pitchFamily="34" charset="0"/>
                <a:ea typeface="Constantia" pitchFamily="34" charset="-122"/>
                <a:cs typeface="Constantia" pitchFamily="34" charset="-120"/>
              </a:rPr>
              <a:t>Services Portfolio</a:t>
            </a:r>
            <a:endParaRPr lang="en-US" sz="2140" dirty="0"/>
          </a:p>
        </p:txBody>
      </p:sp>
      <p:sp>
        <p:nvSpPr>
          <p:cNvPr id="3" name="Text 1"/>
          <p:cNvSpPr/>
          <p:nvPr/>
        </p:nvSpPr>
        <p:spPr>
          <a:xfrm>
            <a:off x="457200" y="755452"/>
            <a:ext cx="342900" cy="21580"/>
          </a:xfrm>
          <a:prstGeom prst="rect">
            <a:avLst/>
          </a:prstGeom>
          <a:solidFill>
            <a:srgbClr val="C9A84C"/>
          </a:solidFill>
          <a:ln/>
        </p:spPr>
        <p:txBody>
          <a:bodyPr wrap="none" rtlCol="0" anchor="t"/>
          <a:lstStyle/>
          <a:p>
            <a:pPr marL="0" indent="0">
              <a:buNone/>
            </a:pPr>
            <a:endParaRPr lang="en-US" dirty="0"/>
          </a:p>
        </p:txBody>
      </p:sp>
      <p:sp>
        <p:nvSpPr>
          <p:cNvPr id="4" name="Text 2"/>
          <p:cNvSpPr/>
          <p:nvPr/>
        </p:nvSpPr>
        <p:spPr>
          <a:xfrm>
            <a:off x="457200" y="1034802"/>
            <a:ext cx="4029075" cy="1641872"/>
          </a:xfrm>
          <a:prstGeom prst="roundRect">
            <a:avLst>
              <a:gd name="adj" fmla="val 5260"/>
            </a:avLst>
          </a:prstGeom>
          <a:solidFill>
            <a:srgbClr val="152238"/>
          </a:solidFill>
          <a:ln w="9525">
            <a:solidFill>
              <a:srgbClr val="C9A84C">
                <a:alpha val="10000"/>
              </a:srgbClr>
            </a:solidFill>
          </a:ln>
        </p:spPr>
        <p:txBody>
          <a:bodyPr wrap="square" rtlCol="0" anchor="t"/>
          <a:lstStyle/>
          <a:p>
            <a:pPr marL="0" indent="0">
              <a:buNone/>
            </a:pPr>
            <a:endParaRPr lang="en-US" dirty="0"/>
          </a:p>
        </p:txBody>
      </p:sp>
      <p:sp>
        <p:nvSpPr>
          <p:cNvPr id="5" name="Text 3"/>
          <p:cNvSpPr/>
          <p:nvPr/>
        </p:nvSpPr>
        <p:spPr>
          <a:xfrm>
            <a:off x="667345" y="1272927"/>
            <a:ext cx="372070" cy="372070"/>
          </a:xfrm>
          <a:prstGeom prst="ellipse">
            <a:avLst/>
          </a:prstGeom>
          <a:solidFill>
            <a:srgbClr val="C9A84C">
              <a:alpha val="12000"/>
            </a:srgbClr>
          </a:solidFill>
          <a:ln/>
        </p:spPr>
        <p:txBody>
          <a:bodyPr wrap="square" rtlCol="0" anchor="t"/>
          <a:lstStyle/>
          <a:p>
            <a:pPr marL="0" indent="0">
              <a:buNone/>
            </a:pPr>
            <a:endParaRPr lang="en-US"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878" y="1389459"/>
            <a:ext cx="139005" cy="139005"/>
          </a:xfrm>
          <a:prstGeom prst="rect">
            <a:avLst/>
          </a:prstGeom>
        </p:spPr>
      </p:pic>
      <p:sp>
        <p:nvSpPr>
          <p:cNvPr id="7" name="Text 4"/>
          <p:cNvSpPr/>
          <p:nvPr/>
        </p:nvSpPr>
        <p:spPr>
          <a:xfrm>
            <a:off x="667345" y="1759297"/>
            <a:ext cx="3969663" cy="160288"/>
          </a:xfrm>
          <a:prstGeom prst="rect">
            <a:avLst/>
          </a:prstGeom>
          <a:noFill/>
          <a:ln/>
        </p:spPr>
        <p:txBody>
          <a:bodyPr wrap="none" lIns="0" tIns="0" rIns="0" bIns="0" rtlCol="0" anchor="t"/>
          <a:lstStyle/>
          <a:p>
            <a:pPr marL="0" indent="0" algn="l">
              <a:lnSpc>
                <a:spcPts val="1262"/>
              </a:lnSpc>
              <a:buNone/>
            </a:pPr>
            <a:r>
              <a:rPr lang="en-US" sz="1010" b="1" dirty="0">
                <a:solidFill>
                  <a:srgbClr val="F1F5F9"/>
                </a:solidFill>
                <a:latin typeface="Constantia" pitchFamily="34" charset="0"/>
                <a:ea typeface="Constantia" pitchFamily="34" charset="-122"/>
                <a:cs typeface="Constantia" pitchFamily="34" charset="-120"/>
              </a:rPr>
              <a:t>Business Advisory &amp; Consulting</a:t>
            </a:r>
            <a:endParaRPr lang="en-US" sz="1010" dirty="0"/>
          </a:p>
        </p:txBody>
      </p:sp>
      <p:sp>
        <p:nvSpPr>
          <p:cNvPr id="8" name="Text 5"/>
          <p:cNvSpPr/>
          <p:nvPr/>
        </p:nvSpPr>
        <p:spPr>
          <a:xfrm>
            <a:off x="667345" y="1990576"/>
            <a:ext cx="3680960" cy="508657"/>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Strategic planning, operational optimization, and growth advisory for small and mid-market companies. Hands-on engagement model with dedicated advisory teams.</a:t>
            </a:r>
            <a:endParaRPr lang="en-US" sz="820" dirty="0"/>
          </a:p>
        </p:txBody>
      </p:sp>
      <p:sp>
        <p:nvSpPr>
          <p:cNvPr id="9" name="Text 6"/>
          <p:cNvSpPr/>
          <p:nvPr/>
        </p:nvSpPr>
        <p:spPr>
          <a:xfrm>
            <a:off x="4657725" y="1034802"/>
            <a:ext cx="4029075" cy="1641872"/>
          </a:xfrm>
          <a:prstGeom prst="roundRect">
            <a:avLst>
              <a:gd name="adj" fmla="val 5260"/>
            </a:avLst>
          </a:prstGeom>
          <a:solidFill>
            <a:srgbClr val="152238"/>
          </a:solidFill>
          <a:ln w="9525">
            <a:solidFill>
              <a:srgbClr val="C9A84C">
                <a:alpha val="10000"/>
              </a:srgbClr>
            </a:solidFill>
          </a:ln>
        </p:spPr>
        <p:txBody>
          <a:bodyPr wrap="square" rtlCol="0" anchor="t"/>
          <a:lstStyle/>
          <a:p>
            <a:pPr marL="0" indent="0">
              <a:buNone/>
            </a:pPr>
            <a:endParaRPr lang="en-US" dirty="0"/>
          </a:p>
        </p:txBody>
      </p:sp>
      <p:sp>
        <p:nvSpPr>
          <p:cNvPr id="10" name="Text 7"/>
          <p:cNvSpPr/>
          <p:nvPr/>
        </p:nvSpPr>
        <p:spPr>
          <a:xfrm>
            <a:off x="4867870" y="1272927"/>
            <a:ext cx="372070" cy="372070"/>
          </a:xfrm>
          <a:prstGeom prst="ellipse">
            <a:avLst/>
          </a:prstGeom>
          <a:solidFill>
            <a:srgbClr val="C9A84C">
              <a:alpha val="12000"/>
            </a:srgbClr>
          </a:solidFill>
          <a:ln/>
        </p:spPr>
        <p:txBody>
          <a:bodyPr wrap="square" rtlCol="0" anchor="t"/>
          <a:lstStyle/>
          <a:p>
            <a:pPr marL="0" indent="0">
              <a:buNone/>
            </a:pPr>
            <a:endParaRPr lang="en-US" dirty="0"/>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84403" y="1389459"/>
            <a:ext cx="139005" cy="139005"/>
          </a:xfrm>
          <a:prstGeom prst="rect">
            <a:avLst/>
          </a:prstGeom>
        </p:spPr>
      </p:pic>
      <p:sp>
        <p:nvSpPr>
          <p:cNvPr id="12" name="Text 8"/>
          <p:cNvSpPr/>
          <p:nvPr/>
        </p:nvSpPr>
        <p:spPr>
          <a:xfrm>
            <a:off x="4867870" y="1759297"/>
            <a:ext cx="3969663" cy="160288"/>
          </a:xfrm>
          <a:prstGeom prst="rect">
            <a:avLst/>
          </a:prstGeom>
          <a:noFill/>
          <a:ln/>
        </p:spPr>
        <p:txBody>
          <a:bodyPr wrap="none" lIns="0" tIns="0" rIns="0" bIns="0" rtlCol="0" anchor="t"/>
          <a:lstStyle/>
          <a:p>
            <a:pPr marL="0" indent="0" algn="l">
              <a:lnSpc>
                <a:spcPts val="1262"/>
              </a:lnSpc>
              <a:buNone/>
            </a:pPr>
            <a:r>
              <a:rPr lang="en-US" sz="1010" b="1" dirty="0">
                <a:solidFill>
                  <a:srgbClr val="F1F5F9"/>
                </a:solidFill>
                <a:latin typeface="Constantia" pitchFamily="34" charset="0"/>
                <a:ea typeface="Constantia" pitchFamily="34" charset="-122"/>
                <a:cs typeface="Constantia" pitchFamily="34" charset="-120"/>
              </a:rPr>
              <a:t>Risk Management &amp; Insurance Advocacy</a:t>
            </a:r>
            <a:endParaRPr lang="en-US" sz="1010" dirty="0"/>
          </a:p>
        </p:txBody>
      </p:sp>
      <p:sp>
        <p:nvSpPr>
          <p:cNvPr id="13" name="Text 9"/>
          <p:cNvSpPr/>
          <p:nvPr/>
        </p:nvSpPr>
        <p:spPr>
          <a:xfrm>
            <a:off x="4867870" y="1990576"/>
            <a:ext cx="3680960" cy="508657"/>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End-to-end claims management, carrier negotiation, regulatory filings (TDI, state DOI), and policyholder advocacy. Maximizing recovery and ensuring carrier accountability.</a:t>
            </a:r>
            <a:endParaRPr lang="en-US" sz="820" dirty="0"/>
          </a:p>
        </p:txBody>
      </p:sp>
      <p:sp>
        <p:nvSpPr>
          <p:cNvPr id="14" name="Text 10"/>
          <p:cNvSpPr/>
          <p:nvPr/>
        </p:nvSpPr>
        <p:spPr>
          <a:xfrm>
            <a:off x="457200" y="2848124"/>
            <a:ext cx="4029075" cy="1642021"/>
          </a:xfrm>
          <a:prstGeom prst="roundRect">
            <a:avLst>
              <a:gd name="adj" fmla="val 5259"/>
            </a:avLst>
          </a:prstGeom>
          <a:solidFill>
            <a:srgbClr val="152238"/>
          </a:solidFill>
          <a:ln w="9525">
            <a:solidFill>
              <a:srgbClr val="C9A84C">
                <a:alpha val="10000"/>
              </a:srgbClr>
            </a:solidFill>
          </a:ln>
        </p:spPr>
        <p:txBody>
          <a:bodyPr wrap="square" rtlCol="0" anchor="t"/>
          <a:lstStyle/>
          <a:p>
            <a:pPr marL="0" indent="0">
              <a:buNone/>
            </a:pPr>
            <a:endParaRPr lang="en-US" dirty="0"/>
          </a:p>
        </p:txBody>
      </p:sp>
      <p:sp>
        <p:nvSpPr>
          <p:cNvPr id="15" name="Text 11"/>
          <p:cNvSpPr/>
          <p:nvPr/>
        </p:nvSpPr>
        <p:spPr>
          <a:xfrm>
            <a:off x="667345" y="3086249"/>
            <a:ext cx="372070" cy="372070"/>
          </a:xfrm>
          <a:prstGeom prst="ellipse">
            <a:avLst/>
          </a:prstGeom>
          <a:solidFill>
            <a:srgbClr val="C9A84C">
              <a:alpha val="12000"/>
            </a:srgbClr>
          </a:solidFill>
          <a:ln/>
        </p:spPr>
        <p:txBody>
          <a:bodyPr wrap="square" rtlCol="0" anchor="t"/>
          <a:lstStyle/>
          <a:p>
            <a:pPr marL="0" indent="0">
              <a:buNone/>
            </a:pPr>
            <a:endParaRPr lang="en-US" dirty="0"/>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3878" y="3202781"/>
            <a:ext cx="139005" cy="139005"/>
          </a:xfrm>
          <a:prstGeom prst="rect">
            <a:avLst/>
          </a:prstGeom>
        </p:spPr>
      </p:pic>
      <p:sp>
        <p:nvSpPr>
          <p:cNvPr id="17" name="Text 12"/>
          <p:cNvSpPr/>
          <p:nvPr/>
        </p:nvSpPr>
        <p:spPr>
          <a:xfrm>
            <a:off x="667345" y="3572619"/>
            <a:ext cx="3969663" cy="160288"/>
          </a:xfrm>
          <a:prstGeom prst="rect">
            <a:avLst/>
          </a:prstGeom>
          <a:noFill/>
          <a:ln/>
        </p:spPr>
        <p:txBody>
          <a:bodyPr wrap="none" lIns="0" tIns="0" rIns="0" bIns="0" rtlCol="0" anchor="t"/>
          <a:lstStyle/>
          <a:p>
            <a:pPr marL="0" indent="0" algn="l">
              <a:lnSpc>
                <a:spcPts val="1262"/>
              </a:lnSpc>
              <a:buNone/>
            </a:pPr>
            <a:r>
              <a:rPr lang="en-US" sz="1010" b="1" dirty="0">
                <a:solidFill>
                  <a:srgbClr val="F1F5F9"/>
                </a:solidFill>
                <a:latin typeface="Constantia" pitchFamily="34" charset="0"/>
                <a:ea typeface="Constantia" pitchFamily="34" charset="-122"/>
                <a:cs typeface="Constantia" pitchFamily="34" charset="-120"/>
              </a:rPr>
              <a:t>Financial Structuring &amp; Loan Services</a:t>
            </a:r>
            <a:endParaRPr lang="en-US" sz="1010" dirty="0"/>
          </a:p>
        </p:txBody>
      </p:sp>
      <p:sp>
        <p:nvSpPr>
          <p:cNvPr id="18" name="Text 13"/>
          <p:cNvSpPr/>
          <p:nvPr/>
        </p:nvSpPr>
        <p:spPr>
          <a:xfrm>
            <a:off x="667345" y="3803898"/>
            <a:ext cx="3680960" cy="508657"/>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Loan modification, co-obligor structuring, debt restructuring, and capital advisory. Helping businesses access and optimize capital for sustainable growth.</a:t>
            </a:r>
            <a:endParaRPr lang="en-US" sz="820" dirty="0"/>
          </a:p>
        </p:txBody>
      </p:sp>
      <p:sp>
        <p:nvSpPr>
          <p:cNvPr id="19" name="Text 14"/>
          <p:cNvSpPr/>
          <p:nvPr/>
        </p:nvSpPr>
        <p:spPr>
          <a:xfrm>
            <a:off x="4657725" y="2848124"/>
            <a:ext cx="4029075" cy="1642021"/>
          </a:xfrm>
          <a:prstGeom prst="roundRect">
            <a:avLst>
              <a:gd name="adj" fmla="val 5259"/>
            </a:avLst>
          </a:prstGeom>
          <a:solidFill>
            <a:srgbClr val="152238"/>
          </a:solidFill>
          <a:ln w="9525">
            <a:solidFill>
              <a:srgbClr val="C9A84C">
                <a:alpha val="10000"/>
              </a:srgbClr>
            </a:solidFill>
          </a:ln>
        </p:spPr>
        <p:txBody>
          <a:bodyPr wrap="square" rtlCol="0" anchor="t"/>
          <a:lstStyle/>
          <a:p>
            <a:pPr marL="0" indent="0">
              <a:buNone/>
            </a:pPr>
            <a:endParaRPr lang="en-US" dirty="0"/>
          </a:p>
        </p:txBody>
      </p:sp>
      <p:sp>
        <p:nvSpPr>
          <p:cNvPr id="20" name="Text 15"/>
          <p:cNvSpPr/>
          <p:nvPr/>
        </p:nvSpPr>
        <p:spPr>
          <a:xfrm>
            <a:off x="4867870" y="3086249"/>
            <a:ext cx="372070" cy="372070"/>
          </a:xfrm>
          <a:prstGeom prst="ellipse">
            <a:avLst/>
          </a:prstGeom>
          <a:solidFill>
            <a:srgbClr val="C9A84C">
              <a:alpha val="12000"/>
            </a:srgbClr>
          </a:solidFill>
          <a:ln/>
        </p:spPr>
        <p:txBody>
          <a:bodyPr wrap="square" rtlCol="0" anchor="t"/>
          <a:lstStyle/>
          <a:p>
            <a:pPr marL="0" indent="0">
              <a:buNone/>
            </a:pPr>
            <a:endParaRPr lang="en-US" dirty="0"/>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84403" y="3202781"/>
            <a:ext cx="139005" cy="139005"/>
          </a:xfrm>
          <a:prstGeom prst="rect">
            <a:avLst/>
          </a:prstGeom>
        </p:spPr>
      </p:pic>
      <p:sp>
        <p:nvSpPr>
          <p:cNvPr id="22" name="Text 16"/>
          <p:cNvSpPr/>
          <p:nvPr/>
        </p:nvSpPr>
        <p:spPr>
          <a:xfrm>
            <a:off x="4867870" y="3572619"/>
            <a:ext cx="3969663" cy="160288"/>
          </a:xfrm>
          <a:prstGeom prst="rect">
            <a:avLst/>
          </a:prstGeom>
          <a:noFill/>
          <a:ln/>
        </p:spPr>
        <p:txBody>
          <a:bodyPr wrap="none" lIns="0" tIns="0" rIns="0" bIns="0" rtlCol="0" anchor="t"/>
          <a:lstStyle/>
          <a:p>
            <a:pPr marL="0" indent="0" algn="l">
              <a:lnSpc>
                <a:spcPts val="1262"/>
              </a:lnSpc>
              <a:buNone/>
            </a:pPr>
            <a:r>
              <a:rPr lang="en-US" sz="1010" b="1" dirty="0">
                <a:solidFill>
                  <a:srgbClr val="F1F5F9"/>
                </a:solidFill>
                <a:latin typeface="Constantia" pitchFamily="34" charset="0"/>
                <a:ea typeface="Constantia" pitchFamily="34" charset="-122"/>
                <a:cs typeface="Constantia" pitchFamily="34" charset="-120"/>
              </a:rPr>
              <a:t>Regulatory Compliance &amp; Legal Strategy</a:t>
            </a:r>
            <a:endParaRPr lang="en-US" sz="1010" dirty="0"/>
          </a:p>
        </p:txBody>
      </p:sp>
      <p:sp>
        <p:nvSpPr>
          <p:cNvPr id="23" name="Text 17"/>
          <p:cNvSpPr/>
          <p:nvPr/>
        </p:nvSpPr>
        <p:spPr>
          <a:xfrm>
            <a:off x="4867870" y="3803898"/>
            <a:ext cx="3680960" cy="508657"/>
          </a:xfrm>
          <a:prstGeom prst="rect">
            <a:avLst/>
          </a:prstGeom>
          <a:noFill/>
          <a:ln/>
        </p:spPr>
        <p:txBody>
          <a:bodyPr wrap="square" lIns="0" tIns="0" rIns="0" bIns="0" rtlCol="0" anchor="t"/>
          <a:lstStyle/>
          <a:p>
            <a:pPr marL="0" indent="0" algn="l">
              <a:lnSpc>
                <a:spcPts val="1271"/>
              </a:lnSpc>
              <a:buNone/>
            </a:pPr>
            <a:r>
              <a:rPr lang="en-US" sz="820" dirty="0">
                <a:solidFill>
                  <a:srgbClr val="94A3B8"/>
                </a:solidFill>
                <a:latin typeface="Calibri" pitchFamily="34" charset="0"/>
                <a:ea typeface="Calibri" pitchFamily="34" charset="-122"/>
                <a:cs typeface="Calibri" pitchFamily="34" charset="-120"/>
              </a:rPr>
              <a:t>Navigating state and federal regulatory frameworks, pre-litigation strategy, statutory compliance (Texas Insurance Code, DTPA), and administrative proceedings.</a:t>
            </a:r>
            <a:endParaRPr lang="en-US" sz="820" dirty="0"/>
          </a:p>
        </p:txBody>
      </p:sp>
      <p:sp>
        <p:nvSpPr>
          <p:cNvPr id="24" name="Text 18"/>
          <p:cNvSpPr/>
          <p:nvPr/>
        </p:nvSpPr>
        <p:spPr>
          <a:xfrm>
            <a:off x="457200" y="4727228"/>
            <a:ext cx="2961680" cy="7590"/>
          </a:xfrm>
          <a:prstGeom prst="rect">
            <a:avLst/>
          </a:prstGeom>
          <a:gradFill rotWithShape="1">
            <a:gsLst>
              <a:gs pos="0">
                <a:srgbClr val="C9A84C"/>
              </a:gs>
              <a:gs pos="100000">
                <a:srgbClr val="000000">
                  <a:alpha val="0"/>
                </a:srgbClr>
              </a:gs>
            </a:gsLst>
            <a:lin ang="0" scaled="1"/>
          </a:gradFill>
          <a:ln/>
        </p:spPr>
        <p:txBody>
          <a:bodyPr wrap="none" rtlCol="0" anchor="t"/>
          <a:lstStyle/>
          <a:p>
            <a:pPr marL="0" indent="0">
              <a:buNone/>
            </a:pPr>
            <a:endParaRPr lang="en-US" dirty="0"/>
          </a:p>
        </p:txBody>
      </p:sp>
      <p:sp>
        <p:nvSpPr>
          <p:cNvPr id="25" name="Text 19"/>
          <p:cNvSpPr/>
          <p:nvPr/>
        </p:nvSpPr>
        <p:spPr>
          <a:xfrm>
            <a:off x="3505200" y="4661595"/>
            <a:ext cx="2346960" cy="139005"/>
          </a:xfrm>
          <a:prstGeom prst="rect">
            <a:avLst/>
          </a:prstGeom>
          <a:noFill/>
          <a:ln/>
        </p:spPr>
        <p:txBody>
          <a:bodyPr wrap="none" lIns="0" tIns="0" rIns="0" bIns="0" rtlCol="0" anchor="ctr"/>
          <a:lstStyle/>
          <a:p>
            <a:pPr marL="0" indent="0" algn="l">
              <a:lnSpc>
                <a:spcPts val="1095"/>
              </a:lnSpc>
              <a:buNone/>
            </a:pPr>
            <a:r>
              <a:rPr lang="en-US" sz="730" dirty="0">
                <a:solidFill>
                  <a:srgbClr val="94A3B8"/>
                </a:solidFill>
                <a:latin typeface="Constantia" pitchFamily="34" charset="0"/>
                <a:ea typeface="Constantia" pitchFamily="34" charset="-122"/>
                <a:cs typeface="Constantia" pitchFamily="34" charset="-120"/>
              </a:rPr>
              <a:t>INTEGRATED SOLUTIONS UNDER ONE ROOF</a:t>
            </a:r>
            <a:endParaRPr lang="en-US" sz="730" dirty="0"/>
          </a:p>
        </p:txBody>
      </p:sp>
      <p:sp>
        <p:nvSpPr>
          <p:cNvPr id="26" name="Text 20"/>
          <p:cNvSpPr/>
          <p:nvPr/>
        </p:nvSpPr>
        <p:spPr>
          <a:xfrm>
            <a:off x="5725120" y="4727228"/>
            <a:ext cx="2961680" cy="7590"/>
          </a:xfrm>
          <a:prstGeom prst="rect">
            <a:avLst/>
          </a:prstGeom>
          <a:gradFill rotWithShape="1">
            <a:gsLst>
              <a:gs pos="0">
                <a:srgbClr val="C9A84C"/>
              </a:gs>
              <a:gs pos="100000">
                <a:srgbClr val="000000">
                  <a:alpha val="0"/>
                </a:srgbClr>
              </a:gs>
            </a:gsLst>
            <a:lin ang="10800000" scaled="1"/>
          </a:gradFill>
          <a:ln/>
        </p:spPr>
        <p:txBody>
          <a:bodyPr wrap="none" rtlCol="0" anchor="t"/>
          <a:lstStyle/>
          <a:p>
            <a:pPr marL="0" indent="0">
              <a:buNone/>
            </a:pPr>
            <a:endParaRPr lang="en-US" dirty="0"/>
          </a:p>
        </p:txBody>
      </p:sp>
      <p:sp>
        <p:nvSpPr>
          <p:cNvPr id="27" name="Text 21"/>
          <p:cNvSpPr/>
          <p:nvPr/>
        </p:nvSpPr>
        <p:spPr>
          <a:xfrm>
            <a:off x="466725" y="1044327"/>
            <a:ext cx="4010025" cy="21580"/>
          </a:xfrm>
          <a:custGeom>
            <a:avLst/>
            <a:gdLst/>
            <a:ahLst/>
            <a:cxnLst/>
            <a:rect l="l" t="t" r="r" b="b"/>
            <a:pathLst>
              <a:path w="4010025" h="21580">
                <a:moveTo>
                  <a:pt x="86360" y="0"/>
                </a:moveTo>
                <a:lnTo>
                  <a:pt x="3923665" y="0"/>
                </a:lnTo>
                <a:lnTo>
                  <a:pt x="3945081" y="2698"/>
                </a:lnTo>
                <a:lnTo>
                  <a:pt x="3953710" y="5395"/>
                </a:lnTo>
                <a:lnTo>
                  <a:pt x="3960165" y="8093"/>
                </a:lnTo>
                <a:lnTo>
                  <a:pt x="3965465" y="10790"/>
                </a:lnTo>
                <a:lnTo>
                  <a:pt x="3970008" y="13488"/>
                </a:lnTo>
                <a:lnTo>
                  <a:pt x="3973999" y="16185"/>
                </a:lnTo>
                <a:lnTo>
                  <a:pt x="3977562" y="18883"/>
                </a:lnTo>
                <a:lnTo>
                  <a:pt x="3980775"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
        <p:nvSpPr>
          <p:cNvPr id="28" name="Text 22"/>
          <p:cNvSpPr/>
          <p:nvPr/>
        </p:nvSpPr>
        <p:spPr>
          <a:xfrm>
            <a:off x="4667250" y="1044327"/>
            <a:ext cx="4010025" cy="21580"/>
          </a:xfrm>
          <a:custGeom>
            <a:avLst/>
            <a:gdLst/>
            <a:ahLst/>
            <a:cxnLst/>
            <a:rect l="l" t="t" r="r" b="b"/>
            <a:pathLst>
              <a:path w="4010025" h="21580">
                <a:moveTo>
                  <a:pt x="86360" y="0"/>
                </a:moveTo>
                <a:lnTo>
                  <a:pt x="3923665" y="0"/>
                </a:lnTo>
                <a:lnTo>
                  <a:pt x="3945081" y="2698"/>
                </a:lnTo>
                <a:lnTo>
                  <a:pt x="3953710" y="5395"/>
                </a:lnTo>
                <a:lnTo>
                  <a:pt x="3960165" y="8093"/>
                </a:lnTo>
                <a:lnTo>
                  <a:pt x="3965465" y="10790"/>
                </a:lnTo>
                <a:lnTo>
                  <a:pt x="3970008" y="13488"/>
                </a:lnTo>
                <a:lnTo>
                  <a:pt x="3973999" y="16185"/>
                </a:lnTo>
                <a:lnTo>
                  <a:pt x="3977562" y="18883"/>
                </a:lnTo>
                <a:lnTo>
                  <a:pt x="3980775"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
        <p:nvSpPr>
          <p:cNvPr id="29" name="Text 23"/>
          <p:cNvSpPr/>
          <p:nvPr/>
        </p:nvSpPr>
        <p:spPr>
          <a:xfrm>
            <a:off x="466725" y="2857649"/>
            <a:ext cx="4010025" cy="21580"/>
          </a:xfrm>
          <a:custGeom>
            <a:avLst/>
            <a:gdLst/>
            <a:ahLst/>
            <a:cxnLst/>
            <a:rect l="l" t="t" r="r" b="b"/>
            <a:pathLst>
              <a:path w="4010025" h="21580">
                <a:moveTo>
                  <a:pt x="86360" y="0"/>
                </a:moveTo>
                <a:lnTo>
                  <a:pt x="3923665" y="0"/>
                </a:lnTo>
                <a:lnTo>
                  <a:pt x="3945081" y="2698"/>
                </a:lnTo>
                <a:lnTo>
                  <a:pt x="3953710" y="5395"/>
                </a:lnTo>
                <a:lnTo>
                  <a:pt x="3960165" y="8093"/>
                </a:lnTo>
                <a:lnTo>
                  <a:pt x="3965465" y="10790"/>
                </a:lnTo>
                <a:lnTo>
                  <a:pt x="3970008" y="13488"/>
                </a:lnTo>
                <a:lnTo>
                  <a:pt x="3973999" y="16185"/>
                </a:lnTo>
                <a:lnTo>
                  <a:pt x="3977562" y="18883"/>
                </a:lnTo>
                <a:lnTo>
                  <a:pt x="3980775"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
        <p:nvSpPr>
          <p:cNvPr id="30" name="Text 24"/>
          <p:cNvSpPr/>
          <p:nvPr/>
        </p:nvSpPr>
        <p:spPr>
          <a:xfrm>
            <a:off x="4667250" y="2857649"/>
            <a:ext cx="4010025" cy="21580"/>
          </a:xfrm>
          <a:custGeom>
            <a:avLst/>
            <a:gdLst/>
            <a:ahLst/>
            <a:cxnLst/>
            <a:rect l="l" t="t" r="r" b="b"/>
            <a:pathLst>
              <a:path w="4010025" h="21580">
                <a:moveTo>
                  <a:pt x="86360" y="0"/>
                </a:moveTo>
                <a:lnTo>
                  <a:pt x="3923665" y="0"/>
                </a:lnTo>
                <a:lnTo>
                  <a:pt x="3945081" y="2698"/>
                </a:lnTo>
                <a:lnTo>
                  <a:pt x="3953710" y="5395"/>
                </a:lnTo>
                <a:lnTo>
                  <a:pt x="3960165" y="8093"/>
                </a:lnTo>
                <a:lnTo>
                  <a:pt x="3965465" y="10790"/>
                </a:lnTo>
                <a:lnTo>
                  <a:pt x="3970008" y="13488"/>
                </a:lnTo>
                <a:lnTo>
                  <a:pt x="3973999" y="16185"/>
                </a:lnTo>
                <a:lnTo>
                  <a:pt x="3977562" y="18883"/>
                </a:lnTo>
                <a:lnTo>
                  <a:pt x="3980775"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9114830" y="571500"/>
            <a:ext cx="29170" cy="4000500"/>
          </a:xfrm>
          <a:prstGeom prst="roundRect">
            <a:avLst>
              <a:gd name="adj" fmla="val 47892"/>
            </a:avLst>
          </a:prstGeom>
          <a:gradFill rotWithShape="1">
            <a:gsLst>
              <a:gs pos="0">
                <a:srgbClr val="000000">
                  <a:alpha val="0"/>
                </a:srgbClr>
              </a:gs>
              <a:gs pos="30000">
                <a:srgbClr val="C9A84C">
                  <a:alpha val="30000"/>
                </a:srgbClr>
              </a:gs>
              <a:gs pos="70000">
                <a:srgbClr val="C9A84C">
                  <a:alpha val="30000"/>
                </a:srgbClr>
              </a:gs>
              <a:gs pos="100000">
                <a:srgbClr val="000000">
                  <a:alpha val="0"/>
                </a:srgbClr>
              </a:gs>
            </a:gsLst>
            <a:lin ang="5400000" scaled="1"/>
          </a:gradFill>
          <a:ln/>
        </p:spPr>
        <p:txBody>
          <a:bodyPr wrap="square" rtlCol="0" anchor="t"/>
          <a:lstStyle/>
          <a:p>
            <a:pPr marL="0" indent="0">
              <a:buNone/>
            </a:pPr>
            <a:endParaRPr lang="en-US" dirty="0"/>
          </a:p>
        </p:txBody>
      </p:sp>
      <p:sp>
        <p:nvSpPr>
          <p:cNvPr id="3" name="Text 1"/>
          <p:cNvSpPr/>
          <p:nvPr/>
        </p:nvSpPr>
        <p:spPr>
          <a:xfrm rot="2700000">
            <a:off x="8730109" y="200620"/>
            <a:ext cx="70991" cy="70991"/>
          </a:xfrm>
          <a:prstGeom prst="rect">
            <a:avLst/>
          </a:prstGeom>
          <a:solidFill>
            <a:srgbClr val="C9A84C">
              <a:alpha val="50000"/>
            </a:srgbClr>
          </a:solidFill>
          <a:ln/>
        </p:spPr>
        <p:txBody>
          <a:bodyPr wrap="none" rtlCol="0" anchor="t"/>
          <a:lstStyle/>
          <a:p>
            <a:pPr marL="0" indent="0">
              <a:buNone/>
            </a:pPr>
            <a:endParaRPr lang="en-US" dirty="0"/>
          </a:p>
        </p:txBody>
      </p:sp>
      <p:sp>
        <p:nvSpPr>
          <p:cNvPr id="4" name="Text 2"/>
          <p:cNvSpPr/>
          <p:nvPr/>
        </p:nvSpPr>
        <p:spPr>
          <a:xfrm>
            <a:off x="457200" y="342900"/>
            <a:ext cx="9052560" cy="139005"/>
          </a:xfrm>
          <a:prstGeom prst="rect">
            <a:avLst/>
          </a:prstGeom>
          <a:noFill/>
          <a:ln/>
        </p:spPr>
        <p:txBody>
          <a:bodyPr wrap="none" lIns="0" tIns="0" rIns="0" bIns="0" rtlCol="0" anchor="t"/>
          <a:lstStyle/>
          <a:p>
            <a:pPr marL="0" indent="0" algn="l">
              <a:lnSpc>
                <a:spcPts val="1095"/>
              </a:lnSpc>
              <a:buNone/>
            </a:pPr>
            <a:r>
              <a:rPr lang="en-US" sz="730" b="1" kern="0" spc="140" dirty="0">
                <a:solidFill>
                  <a:srgbClr val="C9A84C"/>
                </a:solidFill>
                <a:latin typeface="Calibri" pitchFamily="34" charset="0"/>
                <a:ea typeface="Calibri" pitchFamily="34" charset="-122"/>
                <a:cs typeface="Calibri" pitchFamily="34" charset="-120"/>
              </a:rPr>
              <a:t>EXECUTIVE ANALYSIS</a:t>
            </a:r>
            <a:endParaRPr lang="en-US" sz="730" dirty="0"/>
          </a:p>
        </p:txBody>
      </p:sp>
      <p:sp>
        <p:nvSpPr>
          <p:cNvPr id="5" name="Text 3"/>
          <p:cNvSpPr/>
          <p:nvPr/>
        </p:nvSpPr>
        <p:spPr>
          <a:xfrm>
            <a:off x="457200" y="525066"/>
            <a:ext cx="457200" cy="21580"/>
          </a:xfrm>
          <a:prstGeom prst="roundRect">
            <a:avLst>
              <a:gd name="adj" fmla="val 64736"/>
            </a:avLst>
          </a:prstGeom>
          <a:solidFill>
            <a:srgbClr val="C9A84C"/>
          </a:solidFill>
          <a:ln/>
        </p:spPr>
        <p:txBody>
          <a:bodyPr wrap="none" rtlCol="0" anchor="t"/>
          <a:lstStyle/>
          <a:p>
            <a:pPr marL="0" indent="0">
              <a:buNone/>
            </a:pPr>
            <a:endParaRPr lang="en-US" dirty="0"/>
          </a:p>
        </p:txBody>
      </p:sp>
      <p:sp>
        <p:nvSpPr>
          <p:cNvPr id="6" name="Text 4"/>
          <p:cNvSpPr/>
          <p:nvPr/>
        </p:nvSpPr>
        <p:spPr>
          <a:xfrm>
            <a:off x="457200" y="603796"/>
            <a:ext cx="8805672" cy="312390"/>
          </a:xfrm>
          <a:prstGeom prst="rect">
            <a:avLst/>
          </a:prstGeom>
          <a:noFill/>
          <a:ln/>
        </p:spPr>
        <p:txBody>
          <a:bodyPr wrap="none" lIns="0" tIns="0" rIns="0" bIns="0" rtlCol="0" anchor="t"/>
          <a:lstStyle/>
          <a:p>
            <a:pPr marL="0" indent="0" algn="l">
              <a:lnSpc>
                <a:spcPts val="2461"/>
              </a:lnSpc>
              <a:spcAft>
                <a:spcPts val="230"/>
              </a:spcAft>
              <a:buNone/>
            </a:pPr>
            <a:r>
              <a:rPr lang="en-US" sz="2140" b="1" dirty="0">
                <a:solidFill>
                  <a:srgbClr val="F1F5F9"/>
                </a:solidFill>
                <a:latin typeface="Constantia" pitchFamily="34" charset="0"/>
                <a:ea typeface="Constantia" pitchFamily="34" charset="-122"/>
                <a:cs typeface="Constantia" pitchFamily="34" charset="-120"/>
              </a:rPr>
              <a:t>Service Characteristics</a:t>
            </a:r>
            <a:endParaRPr lang="en-US" sz="2140" dirty="0"/>
          </a:p>
        </p:txBody>
      </p:sp>
      <p:sp>
        <p:nvSpPr>
          <p:cNvPr id="7" name="Text 5"/>
          <p:cNvSpPr/>
          <p:nvPr/>
        </p:nvSpPr>
        <p:spPr>
          <a:xfrm>
            <a:off x="457200" y="945356"/>
            <a:ext cx="9052560" cy="159990"/>
          </a:xfrm>
          <a:prstGeom prst="rect">
            <a:avLst/>
          </a:prstGeom>
          <a:noFill/>
          <a:ln/>
        </p:spPr>
        <p:txBody>
          <a:bodyPr wrap="none" lIns="0" tIns="0" rIns="0" bIns="0" rtlCol="0" anchor="t"/>
          <a:lstStyle/>
          <a:p>
            <a:pPr marL="0" indent="0" algn="l">
              <a:lnSpc>
                <a:spcPts val="1260"/>
              </a:lnSpc>
              <a:spcAft>
                <a:spcPts val="1800"/>
              </a:spcAft>
              <a:buNone/>
            </a:pPr>
            <a:r>
              <a:rPr lang="en-US" sz="840" i="1" dirty="0">
                <a:solidFill>
                  <a:srgbClr val="94A3B8"/>
                </a:solidFill>
                <a:latin typeface="Calibri" pitchFamily="34" charset="0"/>
                <a:ea typeface="Calibri" pitchFamily="34" charset="-122"/>
                <a:cs typeface="Calibri" pitchFamily="34" charset="-120"/>
              </a:rPr>
              <a:t>What makes Goldman &amp; Sache's service delivery distinctively effective</a:t>
            </a:r>
            <a:endParaRPr lang="en-US" sz="840" dirty="0"/>
          </a:p>
        </p:txBody>
      </p:sp>
      <p:sp>
        <p:nvSpPr>
          <p:cNvPr id="8" name="Text 6"/>
          <p:cNvSpPr/>
          <p:nvPr/>
        </p:nvSpPr>
        <p:spPr>
          <a:xfrm>
            <a:off x="457200" y="1534567"/>
            <a:ext cx="8229600" cy="611684"/>
          </a:xfrm>
          <a:prstGeom prst="roundRect">
            <a:avLst>
              <a:gd name="adj" fmla="val 11627"/>
            </a:avLst>
          </a:prstGeom>
          <a:solidFill>
            <a:srgbClr val="152238"/>
          </a:solidFill>
          <a:ln/>
        </p:spPr>
        <p:txBody>
          <a:bodyPr wrap="square" rtlCol="0" anchor="t"/>
          <a:lstStyle/>
          <a:p>
            <a:pPr marL="0" indent="0">
              <a:buNone/>
            </a:pPr>
            <a:endParaRPr lang="en-US" dirty="0"/>
          </a:p>
        </p:txBody>
      </p:sp>
      <p:sp>
        <p:nvSpPr>
          <p:cNvPr id="9" name="Text 7"/>
          <p:cNvSpPr/>
          <p:nvPr/>
        </p:nvSpPr>
        <p:spPr>
          <a:xfrm>
            <a:off x="457200" y="1534567"/>
            <a:ext cx="19050" cy="611684"/>
          </a:xfrm>
          <a:custGeom>
            <a:avLst/>
            <a:gdLst/>
            <a:ahLst/>
            <a:cxnLst/>
            <a:rect l="l" t="t" r="r" b="b"/>
            <a:pathLst>
              <a:path w="19050" h="611684">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589007"/>
                </a:lnTo>
                <a:lnTo>
                  <a:pt x="16669" y="586314"/>
                </a:lnTo>
                <a:lnTo>
                  <a:pt x="14288" y="583320"/>
                </a:lnTo>
                <a:lnTo>
                  <a:pt x="11906" y="579956"/>
                </a:lnTo>
                <a:lnTo>
                  <a:pt x="9525" y="576118"/>
                </a:lnTo>
                <a:lnTo>
                  <a:pt x="7144" y="571630"/>
                </a:lnTo>
                <a:lnTo>
                  <a:pt x="4763" y="566151"/>
                </a:lnTo>
                <a:lnTo>
                  <a:pt x="2381" y="558813"/>
                </a:lnTo>
                <a:lnTo>
                  <a:pt x="0" y="540564"/>
                </a:lnTo>
                <a:close/>
              </a:path>
            </a:pathLst>
          </a:custGeom>
          <a:solidFill>
            <a:srgbClr val="C9A84C"/>
          </a:solidFill>
          <a:ln/>
        </p:spPr>
        <p:txBody>
          <a:bodyPr wrap="square" rtlCol="0" anchor="t"/>
          <a:lstStyle/>
          <a:p>
            <a:pPr marL="0" indent="0">
              <a:buNone/>
            </a:pPr>
            <a:endParaRPr lang="en-US" dirty="0"/>
          </a:p>
        </p:txBody>
      </p:sp>
      <p:sp>
        <p:nvSpPr>
          <p:cNvPr id="10" name="Text 8"/>
          <p:cNvSpPr/>
          <p:nvPr/>
        </p:nvSpPr>
        <p:spPr>
          <a:xfrm>
            <a:off x="647700" y="1662708"/>
            <a:ext cx="314920" cy="314920"/>
          </a:xfrm>
          <a:prstGeom prst="roundRect">
            <a:avLst>
              <a:gd name="adj" fmla="val 22584"/>
            </a:avLst>
          </a:prstGeom>
          <a:solidFill>
            <a:srgbClr val="C9A84C">
              <a:alpha val="15000"/>
            </a:srgbClr>
          </a:solidFill>
          <a:ln/>
        </p:spPr>
        <p:txBody>
          <a:bodyPr wrap="square" rtlCol="0" anchor="t"/>
          <a:lstStyle/>
          <a:p>
            <a:pPr marL="0" indent="0">
              <a:buNone/>
            </a:pPr>
            <a:endParaRPr lang="en-US" dirty="0"/>
          </a:p>
        </p:txBody>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5657" y="1750665"/>
            <a:ext cx="139005" cy="139005"/>
          </a:xfrm>
          <a:prstGeom prst="rect">
            <a:avLst/>
          </a:prstGeom>
        </p:spPr>
      </p:pic>
      <p:sp>
        <p:nvSpPr>
          <p:cNvPr id="12" name="Text 9"/>
          <p:cNvSpPr/>
          <p:nvPr/>
        </p:nvSpPr>
        <p:spPr>
          <a:xfrm>
            <a:off x="1106091" y="1662708"/>
            <a:ext cx="7945056" cy="182761"/>
          </a:xfrm>
          <a:prstGeom prst="rect">
            <a:avLst/>
          </a:prstGeom>
          <a:noFill/>
          <a:ln/>
        </p:spPr>
        <p:txBody>
          <a:bodyPr wrap="none" lIns="0" tIns="0" rIns="0" bIns="0" rtlCol="0" anchor="t"/>
          <a:lstStyle/>
          <a:p>
            <a:pPr marL="0" indent="0" algn="l">
              <a:lnSpc>
                <a:spcPts val="1440"/>
              </a:lnSpc>
              <a:spcAft>
                <a:spcPts val="170"/>
              </a:spcAft>
              <a:buNone/>
            </a:pPr>
            <a:r>
              <a:rPr lang="en-US" sz="960" b="1" dirty="0">
                <a:solidFill>
                  <a:srgbClr val="F1F5F9"/>
                </a:solidFill>
                <a:latin typeface="Constantia" pitchFamily="34" charset="0"/>
                <a:ea typeface="Constantia" pitchFamily="34" charset="-122"/>
                <a:cs typeface="Constantia" pitchFamily="34" charset="-120"/>
              </a:rPr>
              <a:t>High-Touch, Relationship-Driven</a:t>
            </a:r>
            <a:endParaRPr lang="en-US" sz="960" dirty="0"/>
          </a:p>
        </p:txBody>
      </p:sp>
      <p:sp>
        <p:nvSpPr>
          <p:cNvPr id="13" name="Text 10"/>
          <p:cNvSpPr/>
          <p:nvPr/>
        </p:nvSpPr>
        <p:spPr>
          <a:xfrm>
            <a:off x="1106091" y="1867049"/>
            <a:ext cx="7945056" cy="151061"/>
          </a:xfrm>
          <a:prstGeom prst="rect">
            <a:avLst/>
          </a:prstGeom>
          <a:noFill/>
          <a:ln/>
        </p:spPr>
        <p:txBody>
          <a:bodyPr wrap="none" lIns="0" tIns="0" rIns="0" bIns="0" rtlCol="0" anchor="t"/>
          <a:lstStyle/>
          <a:p>
            <a:pPr marL="0" indent="0" algn="l">
              <a:lnSpc>
                <a:spcPts val="1189"/>
              </a:lnSpc>
              <a:buNone/>
            </a:pPr>
            <a:r>
              <a:rPr lang="en-US" sz="820" dirty="0">
                <a:solidFill>
                  <a:srgbClr val="94A3B8"/>
                </a:solidFill>
                <a:latin typeface="Calibri" pitchFamily="34" charset="0"/>
                <a:ea typeface="Calibri" pitchFamily="34" charset="-122"/>
                <a:cs typeface="Calibri" pitchFamily="34" charset="-120"/>
              </a:rPr>
              <a:t>Every engagement is managed by a </a:t>
            </a:r>
            <a:r>
              <a:rPr lang="en-US" sz="820" b="1" dirty="0">
                <a:solidFill>
                  <a:srgbClr val="C9A84C"/>
                </a:solidFill>
                <a:latin typeface="Calibri" pitchFamily="34" charset="0"/>
                <a:ea typeface="Calibri" pitchFamily="34" charset="-122"/>
                <a:cs typeface="Calibri" pitchFamily="34" charset="-120"/>
              </a:rPr>
              <a:t>senior advisor</a:t>
            </a:r>
            <a:r>
              <a:rPr lang="en-US" sz="820" dirty="0">
                <a:solidFill>
                  <a:srgbClr val="94A3B8"/>
                </a:solidFill>
                <a:latin typeface="Calibri" pitchFamily="34" charset="0"/>
                <a:ea typeface="Calibri" pitchFamily="34" charset="-122"/>
                <a:cs typeface="Calibri" pitchFamily="34" charset="-120"/>
              </a:rPr>
              <a:t> with direct client access. No call centers, no ticket queues — dedicated personal attention from day one.</a:t>
            </a:r>
            <a:endParaRPr lang="en-US" sz="820" dirty="0"/>
          </a:p>
        </p:txBody>
      </p:sp>
      <p:sp>
        <p:nvSpPr>
          <p:cNvPr id="14" name="Text 11"/>
          <p:cNvSpPr/>
          <p:nvPr/>
        </p:nvSpPr>
        <p:spPr>
          <a:xfrm>
            <a:off x="457200" y="2260550"/>
            <a:ext cx="8229600" cy="611684"/>
          </a:xfrm>
          <a:prstGeom prst="roundRect">
            <a:avLst>
              <a:gd name="adj" fmla="val 11627"/>
            </a:avLst>
          </a:prstGeom>
          <a:solidFill>
            <a:srgbClr val="152238"/>
          </a:solidFill>
          <a:ln/>
        </p:spPr>
        <p:txBody>
          <a:bodyPr wrap="square" rtlCol="0" anchor="t"/>
          <a:lstStyle/>
          <a:p>
            <a:pPr marL="0" indent="0">
              <a:buNone/>
            </a:pPr>
            <a:endParaRPr lang="en-US" dirty="0"/>
          </a:p>
        </p:txBody>
      </p:sp>
      <p:sp>
        <p:nvSpPr>
          <p:cNvPr id="15" name="Text 12"/>
          <p:cNvSpPr/>
          <p:nvPr/>
        </p:nvSpPr>
        <p:spPr>
          <a:xfrm>
            <a:off x="457200" y="2260550"/>
            <a:ext cx="19050" cy="611684"/>
          </a:xfrm>
          <a:custGeom>
            <a:avLst/>
            <a:gdLst/>
            <a:ahLst/>
            <a:cxnLst/>
            <a:rect l="l" t="t" r="r" b="b"/>
            <a:pathLst>
              <a:path w="19050" h="611684">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589007"/>
                </a:lnTo>
                <a:lnTo>
                  <a:pt x="16669" y="586314"/>
                </a:lnTo>
                <a:lnTo>
                  <a:pt x="14288" y="583320"/>
                </a:lnTo>
                <a:lnTo>
                  <a:pt x="11906" y="579956"/>
                </a:lnTo>
                <a:lnTo>
                  <a:pt x="9525" y="576118"/>
                </a:lnTo>
                <a:lnTo>
                  <a:pt x="7144" y="571630"/>
                </a:lnTo>
                <a:lnTo>
                  <a:pt x="4763" y="566151"/>
                </a:lnTo>
                <a:lnTo>
                  <a:pt x="2381" y="558813"/>
                </a:lnTo>
                <a:lnTo>
                  <a:pt x="0" y="540564"/>
                </a:lnTo>
                <a:close/>
              </a:path>
            </a:pathLst>
          </a:custGeom>
          <a:solidFill>
            <a:srgbClr val="D4AF3A"/>
          </a:solidFill>
          <a:ln/>
        </p:spPr>
        <p:txBody>
          <a:bodyPr wrap="square" rtlCol="0" anchor="t"/>
          <a:lstStyle/>
          <a:p>
            <a:pPr marL="0" indent="0">
              <a:buNone/>
            </a:pPr>
            <a:endParaRPr lang="en-US" dirty="0"/>
          </a:p>
        </p:txBody>
      </p:sp>
      <p:sp>
        <p:nvSpPr>
          <p:cNvPr id="16" name="Text 13"/>
          <p:cNvSpPr/>
          <p:nvPr/>
        </p:nvSpPr>
        <p:spPr>
          <a:xfrm>
            <a:off x="647700" y="2388691"/>
            <a:ext cx="314920" cy="314920"/>
          </a:xfrm>
          <a:prstGeom prst="roundRect">
            <a:avLst>
              <a:gd name="adj" fmla="val 22584"/>
            </a:avLst>
          </a:prstGeom>
          <a:solidFill>
            <a:srgbClr val="D4AF3A">
              <a:alpha val="12000"/>
            </a:srgbClr>
          </a:solidFill>
          <a:ln/>
        </p:spPr>
        <p:txBody>
          <a:bodyPr wrap="square" rtlCol="0" anchor="t"/>
          <a:lstStyle/>
          <a:p>
            <a:pPr marL="0" indent="0">
              <a:buNone/>
            </a:pPr>
            <a:endParaRPr lang="en-US" dirty="0"/>
          </a:p>
        </p:txBody>
      </p:sp>
      <p:pic>
        <p:nvPicPr>
          <p:cNvPr id="1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5657" y="2476649"/>
            <a:ext cx="139005" cy="139005"/>
          </a:xfrm>
          <a:prstGeom prst="rect">
            <a:avLst/>
          </a:prstGeom>
        </p:spPr>
      </p:pic>
      <p:sp>
        <p:nvSpPr>
          <p:cNvPr id="18" name="Text 14"/>
          <p:cNvSpPr/>
          <p:nvPr/>
        </p:nvSpPr>
        <p:spPr>
          <a:xfrm>
            <a:off x="1106091" y="2388691"/>
            <a:ext cx="7906256" cy="182761"/>
          </a:xfrm>
          <a:prstGeom prst="rect">
            <a:avLst/>
          </a:prstGeom>
          <a:noFill/>
          <a:ln/>
        </p:spPr>
        <p:txBody>
          <a:bodyPr wrap="none" lIns="0" tIns="0" rIns="0" bIns="0" rtlCol="0" anchor="t"/>
          <a:lstStyle/>
          <a:p>
            <a:pPr marL="0" indent="0" algn="l">
              <a:lnSpc>
                <a:spcPts val="1440"/>
              </a:lnSpc>
              <a:spcAft>
                <a:spcPts val="170"/>
              </a:spcAft>
              <a:buNone/>
            </a:pPr>
            <a:r>
              <a:rPr lang="en-US" sz="960" b="1" dirty="0">
                <a:solidFill>
                  <a:srgbClr val="F1F5F9"/>
                </a:solidFill>
                <a:latin typeface="Constantia" pitchFamily="34" charset="0"/>
                <a:ea typeface="Constantia" pitchFamily="34" charset="-122"/>
                <a:cs typeface="Constantia" pitchFamily="34" charset="-120"/>
              </a:rPr>
              <a:t>Outcome-Based Delivery</a:t>
            </a:r>
            <a:endParaRPr lang="en-US" sz="960" dirty="0"/>
          </a:p>
        </p:txBody>
      </p:sp>
      <p:sp>
        <p:nvSpPr>
          <p:cNvPr id="19" name="Text 15"/>
          <p:cNvSpPr/>
          <p:nvPr/>
        </p:nvSpPr>
        <p:spPr>
          <a:xfrm>
            <a:off x="1106091" y="2593032"/>
            <a:ext cx="7906256" cy="151061"/>
          </a:xfrm>
          <a:prstGeom prst="rect">
            <a:avLst/>
          </a:prstGeom>
          <a:noFill/>
          <a:ln/>
        </p:spPr>
        <p:txBody>
          <a:bodyPr wrap="none" lIns="0" tIns="0" rIns="0" bIns="0" rtlCol="0" anchor="t"/>
          <a:lstStyle/>
          <a:p>
            <a:pPr marL="0" indent="0" algn="l">
              <a:lnSpc>
                <a:spcPts val="1189"/>
              </a:lnSpc>
              <a:buNone/>
            </a:pPr>
            <a:r>
              <a:rPr lang="en-US" sz="820" dirty="0">
                <a:solidFill>
                  <a:srgbClr val="94A3B8"/>
                </a:solidFill>
                <a:latin typeface="Calibri" pitchFamily="34" charset="0"/>
                <a:ea typeface="Calibri" pitchFamily="34" charset="-122"/>
                <a:cs typeface="Calibri" pitchFamily="34" charset="-120"/>
              </a:rPr>
              <a:t>Services structured around </a:t>
            </a:r>
            <a:r>
              <a:rPr lang="en-US" sz="820" b="1" dirty="0">
                <a:solidFill>
                  <a:srgbClr val="C9A84C"/>
                </a:solidFill>
                <a:latin typeface="Calibri" pitchFamily="34" charset="0"/>
                <a:ea typeface="Calibri" pitchFamily="34" charset="-122"/>
                <a:cs typeface="Calibri" pitchFamily="34" charset="-120"/>
              </a:rPr>
              <a:t>measurable client outcomes</a:t>
            </a:r>
            <a:r>
              <a:rPr lang="en-US" sz="820" dirty="0">
                <a:solidFill>
                  <a:srgbClr val="94A3B8"/>
                </a:solidFill>
                <a:latin typeface="Calibri" pitchFamily="34" charset="0"/>
                <a:ea typeface="Calibri" pitchFamily="34" charset="-122"/>
                <a:cs typeface="Calibri" pitchFamily="34" charset="-120"/>
              </a:rPr>
              <a:t>: dollars recovered, claims resolved, loans restructured. Results define success, not billable hours.</a:t>
            </a:r>
            <a:endParaRPr lang="en-US" sz="820" dirty="0"/>
          </a:p>
        </p:txBody>
      </p:sp>
      <p:sp>
        <p:nvSpPr>
          <p:cNvPr id="20" name="Text 16"/>
          <p:cNvSpPr/>
          <p:nvPr/>
        </p:nvSpPr>
        <p:spPr>
          <a:xfrm>
            <a:off x="457200" y="2986534"/>
            <a:ext cx="8229600" cy="611684"/>
          </a:xfrm>
          <a:prstGeom prst="roundRect">
            <a:avLst>
              <a:gd name="adj" fmla="val 11627"/>
            </a:avLst>
          </a:prstGeom>
          <a:solidFill>
            <a:srgbClr val="152238"/>
          </a:solidFill>
          <a:ln/>
        </p:spPr>
        <p:txBody>
          <a:bodyPr wrap="square" rtlCol="0" anchor="t"/>
          <a:lstStyle/>
          <a:p>
            <a:pPr marL="0" indent="0">
              <a:buNone/>
            </a:pPr>
            <a:endParaRPr lang="en-US" dirty="0"/>
          </a:p>
        </p:txBody>
      </p:sp>
      <p:sp>
        <p:nvSpPr>
          <p:cNvPr id="21" name="Text 17"/>
          <p:cNvSpPr/>
          <p:nvPr/>
        </p:nvSpPr>
        <p:spPr>
          <a:xfrm>
            <a:off x="457200" y="2986534"/>
            <a:ext cx="19050" cy="611684"/>
          </a:xfrm>
          <a:custGeom>
            <a:avLst/>
            <a:gdLst/>
            <a:ahLst/>
            <a:cxnLst/>
            <a:rect l="l" t="t" r="r" b="b"/>
            <a:pathLst>
              <a:path w="19050" h="611684">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589007"/>
                </a:lnTo>
                <a:lnTo>
                  <a:pt x="16669" y="586314"/>
                </a:lnTo>
                <a:lnTo>
                  <a:pt x="14288" y="583320"/>
                </a:lnTo>
                <a:lnTo>
                  <a:pt x="11906" y="579956"/>
                </a:lnTo>
                <a:lnTo>
                  <a:pt x="9525" y="576118"/>
                </a:lnTo>
                <a:lnTo>
                  <a:pt x="7144" y="571630"/>
                </a:lnTo>
                <a:lnTo>
                  <a:pt x="4763" y="566151"/>
                </a:lnTo>
                <a:lnTo>
                  <a:pt x="2381" y="558813"/>
                </a:lnTo>
                <a:lnTo>
                  <a:pt x="0" y="540564"/>
                </a:lnTo>
                <a:close/>
              </a:path>
            </a:pathLst>
          </a:custGeom>
          <a:solidFill>
            <a:srgbClr val="5B9DB8"/>
          </a:solidFill>
          <a:ln/>
        </p:spPr>
        <p:txBody>
          <a:bodyPr wrap="square" rtlCol="0" anchor="t"/>
          <a:lstStyle/>
          <a:p>
            <a:pPr marL="0" indent="0">
              <a:buNone/>
            </a:pPr>
            <a:endParaRPr lang="en-US" dirty="0"/>
          </a:p>
        </p:txBody>
      </p:sp>
      <p:sp>
        <p:nvSpPr>
          <p:cNvPr id="22" name="Text 18"/>
          <p:cNvSpPr/>
          <p:nvPr/>
        </p:nvSpPr>
        <p:spPr>
          <a:xfrm>
            <a:off x="647700" y="3114675"/>
            <a:ext cx="314920" cy="314920"/>
          </a:xfrm>
          <a:prstGeom prst="roundRect">
            <a:avLst>
              <a:gd name="adj" fmla="val 22584"/>
            </a:avLst>
          </a:prstGeom>
          <a:solidFill>
            <a:srgbClr val="5B9DB8">
              <a:alpha val="15000"/>
            </a:srgbClr>
          </a:solidFill>
          <a:ln/>
        </p:spPr>
        <p:txBody>
          <a:bodyPr wrap="square" rtlCol="0" anchor="t"/>
          <a:lstStyle/>
          <a:p>
            <a:pPr marL="0" indent="0">
              <a:buNone/>
            </a:pPr>
            <a:endParaRPr lang="en-US" dirty="0"/>
          </a:p>
        </p:txBody>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5657" y="3202632"/>
            <a:ext cx="139005" cy="139005"/>
          </a:xfrm>
          <a:prstGeom prst="rect">
            <a:avLst/>
          </a:prstGeom>
        </p:spPr>
      </p:pic>
      <p:sp>
        <p:nvSpPr>
          <p:cNvPr id="24" name="Text 19"/>
          <p:cNvSpPr/>
          <p:nvPr/>
        </p:nvSpPr>
        <p:spPr>
          <a:xfrm>
            <a:off x="1106091" y="3114675"/>
            <a:ext cx="7711276" cy="182761"/>
          </a:xfrm>
          <a:prstGeom prst="rect">
            <a:avLst/>
          </a:prstGeom>
          <a:noFill/>
          <a:ln/>
        </p:spPr>
        <p:txBody>
          <a:bodyPr wrap="none" lIns="0" tIns="0" rIns="0" bIns="0" rtlCol="0" anchor="t"/>
          <a:lstStyle/>
          <a:p>
            <a:pPr marL="0" indent="0" algn="l">
              <a:lnSpc>
                <a:spcPts val="1440"/>
              </a:lnSpc>
              <a:spcAft>
                <a:spcPts val="170"/>
              </a:spcAft>
              <a:buNone/>
            </a:pPr>
            <a:r>
              <a:rPr lang="en-US" sz="960" b="1" dirty="0">
                <a:solidFill>
                  <a:srgbClr val="F1F5F9"/>
                </a:solidFill>
                <a:latin typeface="Constantia" pitchFamily="34" charset="0"/>
                <a:ea typeface="Constantia" pitchFamily="34" charset="-122"/>
                <a:cs typeface="Constantia" pitchFamily="34" charset="-120"/>
              </a:rPr>
              <a:t>Regulatory Expertise as a Core Competency</a:t>
            </a:r>
            <a:endParaRPr lang="en-US" sz="960" dirty="0"/>
          </a:p>
        </p:txBody>
      </p:sp>
      <p:sp>
        <p:nvSpPr>
          <p:cNvPr id="25" name="Text 20"/>
          <p:cNvSpPr/>
          <p:nvPr/>
        </p:nvSpPr>
        <p:spPr>
          <a:xfrm>
            <a:off x="1106091" y="3319016"/>
            <a:ext cx="7711276" cy="151061"/>
          </a:xfrm>
          <a:prstGeom prst="rect">
            <a:avLst/>
          </a:prstGeom>
          <a:noFill/>
          <a:ln/>
        </p:spPr>
        <p:txBody>
          <a:bodyPr wrap="none" lIns="0" tIns="0" rIns="0" bIns="0" rtlCol="0" anchor="t"/>
          <a:lstStyle/>
          <a:p>
            <a:pPr marL="0" indent="0" algn="l">
              <a:lnSpc>
                <a:spcPts val="1189"/>
              </a:lnSpc>
              <a:buNone/>
            </a:pPr>
            <a:r>
              <a:rPr lang="en-US" sz="820" dirty="0">
                <a:solidFill>
                  <a:srgbClr val="94A3B8"/>
                </a:solidFill>
                <a:latin typeface="Calibri" pitchFamily="34" charset="0"/>
                <a:ea typeface="Calibri" pitchFamily="34" charset="-122"/>
                <a:cs typeface="Calibri" pitchFamily="34" charset="-120"/>
              </a:rPr>
              <a:t>Deep institutional knowledge of </a:t>
            </a:r>
            <a:r>
              <a:rPr lang="en-US" sz="820" b="1" dirty="0">
                <a:solidFill>
                  <a:srgbClr val="C9A84C"/>
                </a:solidFill>
                <a:latin typeface="Calibri" pitchFamily="34" charset="0"/>
                <a:ea typeface="Calibri" pitchFamily="34" charset="-122"/>
                <a:cs typeface="Calibri" pitchFamily="34" charset="-120"/>
              </a:rPr>
              <a:t>Texas Insurance Code, DTPA</a:t>
            </a:r>
            <a:r>
              <a:rPr lang="en-US" sz="820" dirty="0">
                <a:solidFill>
                  <a:srgbClr val="94A3B8"/>
                </a:solidFill>
                <a:latin typeface="Calibri" pitchFamily="34" charset="0"/>
                <a:ea typeface="Calibri" pitchFamily="34" charset="-122"/>
                <a:cs typeface="Calibri" pitchFamily="34" charset="-120"/>
              </a:rPr>
              <a:t>, prompt payment statutes, and state regulatory processes — a true structural advantage.</a:t>
            </a:r>
            <a:endParaRPr lang="en-US" sz="820" dirty="0"/>
          </a:p>
        </p:txBody>
      </p:sp>
      <p:sp>
        <p:nvSpPr>
          <p:cNvPr id="26" name="Text 21"/>
          <p:cNvSpPr/>
          <p:nvPr/>
        </p:nvSpPr>
        <p:spPr>
          <a:xfrm>
            <a:off x="457200" y="3712518"/>
            <a:ext cx="8229600" cy="611684"/>
          </a:xfrm>
          <a:prstGeom prst="roundRect">
            <a:avLst>
              <a:gd name="adj" fmla="val 11627"/>
            </a:avLst>
          </a:prstGeom>
          <a:solidFill>
            <a:srgbClr val="152238"/>
          </a:solidFill>
          <a:ln/>
        </p:spPr>
        <p:txBody>
          <a:bodyPr wrap="square" rtlCol="0" anchor="t"/>
          <a:lstStyle/>
          <a:p>
            <a:pPr marL="0" indent="0">
              <a:buNone/>
            </a:pPr>
            <a:endParaRPr lang="en-US" dirty="0"/>
          </a:p>
        </p:txBody>
      </p:sp>
      <p:sp>
        <p:nvSpPr>
          <p:cNvPr id="27" name="Text 22"/>
          <p:cNvSpPr/>
          <p:nvPr/>
        </p:nvSpPr>
        <p:spPr>
          <a:xfrm>
            <a:off x="457200" y="3712518"/>
            <a:ext cx="19050" cy="611684"/>
          </a:xfrm>
          <a:custGeom>
            <a:avLst/>
            <a:gdLst/>
            <a:ahLst/>
            <a:cxnLst/>
            <a:rect l="l" t="t" r="r" b="b"/>
            <a:pathLst>
              <a:path w="19050" h="611684">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589007"/>
                </a:lnTo>
                <a:lnTo>
                  <a:pt x="16669" y="586314"/>
                </a:lnTo>
                <a:lnTo>
                  <a:pt x="14288" y="583320"/>
                </a:lnTo>
                <a:lnTo>
                  <a:pt x="11906" y="579956"/>
                </a:lnTo>
                <a:lnTo>
                  <a:pt x="9525" y="576118"/>
                </a:lnTo>
                <a:lnTo>
                  <a:pt x="7144" y="571630"/>
                </a:lnTo>
                <a:lnTo>
                  <a:pt x="4763" y="566151"/>
                </a:lnTo>
                <a:lnTo>
                  <a:pt x="2381" y="558813"/>
                </a:lnTo>
                <a:lnTo>
                  <a:pt x="0" y="540564"/>
                </a:lnTo>
                <a:close/>
              </a:path>
            </a:pathLst>
          </a:custGeom>
          <a:solidFill>
            <a:srgbClr val="7C98C4"/>
          </a:solidFill>
          <a:ln/>
        </p:spPr>
        <p:txBody>
          <a:bodyPr wrap="square" rtlCol="0" anchor="t"/>
          <a:lstStyle/>
          <a:p>
            <a:pPr marL="0" indent="0">
              <a:buNone/>
            </a:pPr>
            <a:endParaRPr lang="en-US" dirty="0"/>
          </a:p>
        </p:txBody>
      </p:sp>
      <p:sp>
        <p:nvSpPr>
          <p:cNvPr id="28" name="Text 23"/>
          <p:cNvSpPr/>
          <p:nvPr/>
        </p:nvSpPr>
        <p:spPr>
          <a:xfrm>
            <a:off x="647700" y="3840659"/>
            <a:ext cx="314920" cy="314920"/>
          </a:xfrm>
          <a:prstGeom prst="roundRect">
            <a:avLst>
              <a:gd name="adj" fmla="val 22584"/>
            </a:avLst>
          </a:prstGeom>
          <a:solidFill>
            <a:srgbClr val="7C98C4">
              <a:alpha val="15000"/>
            </a:srgbClr>
          </a:solidFill>
          <a:ln/>
        </p:spPr>
        <p:txBody>
          <a:bodyPr wrap="square" rtlCol="0" anchor="t"/>
          <a:lstStyle/>
          <a:p>
            <a:pPr marL="0" indent="0">
              <a:buNone/>
            </a:pPr>
            <a:endParaRPr lang="en-US" dirty="0"/>
          </a:p>
        </p:txBody>
      </p:sp>
      <p:pic>
        <p:nvPicPr>
          <p:cNvPr id="2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5657" y="3928616"/>
            <a:ext cx="139005" cy="139005"/>
          </a:xfrm>
          <a:prstGeom prst="rect">
            <a:avLst/>
          </a:prstGeom>
        </p:spPr>
      </p:pic>
      <p:sp>
        <p:nvSpPr>
          <p:cNvPr id="30" name="Text 24"/>
          <p:cNvSpPr/>
          <p:nvPr/>
        </p:nvSpPr>
        <p:spPr>
          <a:xfrm>
            <a:off x="1106091" y="3840659"/>
            <a:ext cx="7465710" cy="182761"/>
          </a:xfrm>
          <a:prstGeom prst="rect">
            <a:avLst/>
          </a:prstGeom>
          <a:noFill/>
          <a:ln/>
        </p:spPr>
        <p:txBody>
          <a:bodyPr wrap="none" lIns="0" tIns="0" rIns="0" bIns="0" rtlCol="0" anchor="t"/>
          <a:lstStyle/>
          <a:p>
            <a:pPr marL="0" indent="0" algn="l">
              <a:lnSpc>
                <a:spcPts val="1440"/>
              </a:lnSpc>
              <a:spcAft>
                <a:spcPts val="170"/>
              </a:spcAft>
              <a:buNone/>
            </a:pPr>
            <a:r>
              <a:rPr lang="en-US" sz="960" b="1" dirty="0">
                <a:solidFill>
                  <a:srgbClr val="F1F5F9"/>
                </a:solidFill>
                <a:latin typeface="Constantia" pitchFamily="34" charset="0"/>
                <a:ea typeface="Constantia" pitchFamily="34" charset="-122"/>
                <a:cs typeface="Constantia" pitchFamily="34" charset="-120"/>
              </a:rPr>
              <a:t>Integrated Service Model</a:t>
            </a:r>
            <a:endParaRPr lang="en-US" sz="960" dirty="0"/>
          </a:p>
        </p:txBody>
      </p:sp>
      <p:sp>
        <p:nvSpPr>
          <p:cNvPr id="31" name="Text 25"/>
          <p:cNvSpPr/>
          <p:nvPr/>
        </p:nvSpPr>
        <p:spPr>
          <a:xfrm>
            <a:off x="1106091" y="4045000"/>
            <a:ext cx="7465710" cy="151061"/>
          </a:xfrm>
          <a:prstGeom prst="rect">
            <a:avLst/>
          </a:prstGeom>
          <a:noFill/>
          <a:ln/>
        </p:spPr>
        <p:txBody>
          <a:bodyPr wrap="none" lIns="0" tIns="0" rIns="0" bIns="0" rtlCol="0" anchor="t"/>
          <a:lstStyle/>
          <a:p>
            <a:pPr marL="0" indent="0" algn="l">
              <a:lnSpc>
                <a:spcPts val="1189"/>
              </a:lnSpc>
              <a:buNone/>
            </a:pPr>
            <a:r>
              <a:rPr lang="en-US" sz="820" dirty="0">
                <a:solidFill>
                  <a:srgbClr val="94A3B8"/>
                </a:solidFill>
                <a:latin typeface="Calibri" pitchFamily="34" charset="0"/>
                <a:ea typeface="Calibri" pitchFamily="34" charset="-122"/>
                <a:cs typeface="Calibri" pitchFamily="34" charset="-120"/>
              </a:rPr>
              <a:t>Clients benefit from </a:t>
            </a:r>
            <a:r>
              <a:rPr lang="en-US" sz="820" b="1" dirty="0">
                <a:solidFill>
                  <a:srgbClr val="C9A84C"/>
                </a:solidFill>
                <a:latin typeface="Calibri" pitchFamily="34" charset="0"/>
                <a:ea typeface="Calibri" pitchFamily="34" charset="-122"/>
                <a:cs typeface="Calibri" pitchFamily="34" charset="-120"/>
              </a:rPr>
              <a:t>cross-service synergies</a:t>
            </a:r>
            <a:r>
              <a:rPr lang="en-US" sz="820" dirty="0">
                <a:solidFill>
                  <a:srgbClr val="94A3B8"/>
                </a:solidFill>
                <a:latin typeface="Calibri" pitchFamily="34" charset="0"/>
                <a:ea typeface="Calibri" pitchFamily="34" charset="-122"/>
                <a:cs typeface="Calibri" pitchFamily="34" charset="-120"/>
              </a:rPr>
              <a:t> — a risk management engagement naturally feeds into financial structuring and compliance advisory.</a:t>
            </a:r>
            <a:endParaRPr lang="en-US" sz="820" dirty="0"/>
          </a:p>
        </p:txBody>
      </p:sp>
      <p:sp>
        <p:nvSpPr>
          <p:cNvPr id="32" name="Text 26"/>
          <p:cNvSpPr/>
          <p:nvPr/>
        </p:nvSpPr>
        <p:spPr>
          <a:xfrm>
            <a:off x="457200" y="4438501"/>
            <a:ext cx="8229600" cy="611684"/>
          </a:xfrm>
          <a:prstGeom prst="roundRect">
            <a:avLst>
              <a:gd name="adj" fmla="val 11627"/>
            </a:avLst>
          </a:prstGeom>
          <a:solidFill>
            <a:srgbClr val="152238"/>
          </a:solidFill>
          <a:ln/>
        </p:spPr>
        <p:txBody>
          <a:bodyPr wrap="square" rtlCol="0" anchor="t"/>
          <a:lstStyle/>
          <a:p>
            <a:pPr marL="0" indent="0">
              <a:buNone/>
            </a:pPr>
            <a:endParaRPr lang="en-US" dirty="0"/>
          </a:p>
        </p:txBody>
      </p:sp>
      <p:sp>
        <p:nvSpPr>
          <p:cNvPr id="33" name="Text 27"/>
          <p:cNvSpPr/>
          <p:nvPr/>
        </p:nvSpPr>
        <p:spPr>
          <a:xfrm>
            <a:off x="457200" y="4438501"/>
            <a:ext cx="19050" cy="611684"/>
          </a:xfrm>
          <a:custGeom>
            <a:avLst/>
            <a:gdLst/>
            <a:ahLst/>
            <a:cxnLst/>
            <a:rect l="l" t="t" r="r" b="b"/>
            <a:pathLst>
              <a:path w="19050" h="611684">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589007"/>
                </a:lnTo>
                <a:lnTo>
                  <a:pt x="16669" y="586314"/>
                </a:lnTo>
                <a:lnTo>
                  <a:pt x="14288" y="583320"/>
                </a:lnTo>
                <a:lnTo>
                  <a:pt x="11906" y="579956"/>
                </a:lnTo>
                <a:lnTo>
                  <a:pt x="9525" y="576118"/>
                </a:lnTo>
                <a:lnTo>
                  <a:pt x="7144" y="571630"/>
                </a:lnTo>
                <a:lnTo>
                  <a:pt x="4763" y="566151"/>
                </a:lnTo>
                <a:lnTo>
                  <a:pt x="2381" y="558813"/>
                </a:lnTo>
                <a:lnTo>
                  <a:pt x="0" y="540564"/>
                </a:lnTo>
                <a:close/>
              </a:path>
            </a:pathLst>
          </a:custGeom>
          <a:solidFill>
            <a:srgbClr val="A78BFA"/>
          </a:solidFill>
          <a:ln/>
        </p:spPr>
        <p:txBody>
          <a:bodyPr wrap="square" rtlCol="0" anchor="t"/>
          <a:lstStyle/>
          <a:p>
            <a:pPr marL="0" indent="0">
              <a:buNone/>
            </a:pPr>
            <a:endParaRPr lang="en-US" dirty="0"/>
          </a:p>
        </p:txBody>
      </p:sp>
      <p:sp>
        <p:nvSpPr>
          <p:cNvPr id="34" name="Text 28"/>
          <p:cNvSpPr/>
          <p:nvPr/>
        </p:nvSpPr>
        <p:spPr>
          <a:xfrm>
            <a:off x="647700" y="4566642"/>
            <a:ext cx="314920" cy="314920"/>
          </a:xfrm>
          <a:prstGeom prst="roundRect">
            <a:avLst>
              <a:gd name="adj" fmla="val 22584"/>
            </a:avLst>
          </a:prstGeom>
          <a:solidFill>
            <a:srgbClr val="A78BFA">
              <a:alpha val="15000"/>
            </a:srgbClr>
          </a:solidFill>
          <a:ln/>
        </p:spPr>
        <p:txBody>
          <a:bodyPr wrap="square" rtlCol="0" anchor="t"/>
          <a:lstStyle/>
          <a:p>
            <a:pPr marL="0" indent="0">
              <a:buNone/>
            </a:pPr>
            <a:endParaRPr lang="en-US" dirty="0"/>
          </a:p>
        </p:txBody>
      </p:sp>
      <p:pic>
        <p:nvPicPr>
          <p:cNvPr id="3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5657" y="4654600"/>
            <a:ext cx="139005" cy="139005"/>
          </a:xfrm>
          <a:prstGeom prst="rect">
            <a:avLst/>
          </a:prstGeom>
        </p:spPr>
      </p:pic>
      <p:sp>
        <p:nvSpPr>
          <p:cNvPr id="36" name="Text 29"/>
          <p:cNvSpPr/>
          <p:nvPr/>
        </p:nvSpPr>
        <p:spPr>
          <a:xfrm>
            <a:off x="1106091" y="4566642"/>
            <a:ext cx="6735723" cy="182761"/>
          </a:xfrm>
          <a:prstGeom prst="rect">
            <a:avLst/>
          </a:prstGeom>
          <a:noFill/>
          <a:ln/>
        </p:spPr>
        <p:txBody>
          <a:bodyPr wrap="none" lIns="0" tIns="0" rIns="0" bIns="0" rtlCol="0" anchor="t"/>
          <a:lstStyle/>
          <a:p>
            <a:pPr marL="0" indent="0" algn="l">
              <a:lnSpc>
                <a:spcPts val="1440"/>
              </a:lnSpc>
              <a:spcAft>
                <a:spcPts val="170"/>
              </a:spcAft>
              <a:buNone/>
            </a:pPr>
            <a:r>
              <a:rPr lang="en-US" sz="960" b="1" dirty="0">
                <a:solidFill>
                  <a:srgbClr val="F1F5F9"/>
                </a:solidFill>
                <a:latin typeface="Constantia" pitchFamily="34" charset="0"/>
                <a:ea typeface="Constantia" pitchFamily="34" charset="-122"/>
                <a:cs typeface="Constantia" pitchFamily="34" charset="-120"/>
              </a:rPr>
              <a:t>Scalable but Personalized</a:t>
            </a:r>
            <a:endParaRPr lang="en-US" sz="960" dirty="0"/>
          </a:p>
        </p:txBody>
      </p:sp>
      <p:sp>
        <p:nvSpPr>
          <p:cNvPr id="37" name="Text 30"/>
          <p:cNvSpPr/>
          <p:nvPr/>
        </p:nvSpPr>
        <p:spPr>
          <a:xfrm>
            <a:off x="1106091" y="4770983"/>
            <a:ext cx="6735723" cy="151061"/>
          </a:xfrm>
          <a:prstGeom prst="rect">
            <a:avLst/>
          </a:prstGeom>
          <a:noFill/>
          <a:ln/>
        </p:spPr>
        <p:txBody>
          <a:bodyPr wrap="none" lIns="0" tIns="0" rIns="0" bIns="0" rtlCol="0" anchor="t"/>
          <a:lstStyle/>
          <a:p>
            <a:pPr marL="0" indent="0" algn="l">
              <a:lnSpc>
                <a:spcPts val="1189"/>
              </a:lnSpc>
              <a:buNone/>
            </a:pPr>
            <a:r>
              <a:rPr lang="en-US" sz="820" b="1" dirty="0">
                <a:solidFill>
                  <a:srgbClr val="C9A84C"/>
                </a:solidFill>
                <a:latin typeface="Calibri" pitchFamily="34" charset="0"/>
                <a:ea typeface="Calibri" pitchFamily="34" charset="-122"/>
                <a:cs typeface="Calibri" pitchFamily="34" charset="-120"/>
              </a:rPr>
              <a:t>Standardized frameworks and playbooks</a:t>
            </a:r>
            <a:r>
              <a:rPr lang="en-US" sz="820" dirty="0">
                <a:solidFill>
                  <a:srgbClr val="94A3B8"/>
                </a:solidFill>
                <a:latin typeface="Calibri" pitchFamily="34" charset="0"/>
                <a:ea typeface="Calibri" pitchFamily="34" charset="-122"/>
                <a:cs typeface="Calibri" pitchFamily="34" charset="-120"/>
              </a:rPr>
              <a:t> allow consistent delivery at scale while maintaining bespoke, white-glove client attention.</a:t>
            </a:r>
            <a:endParaRPr lang="en-US" sz="820" dirty="0"/>
          </a:p>
        </p:txBody>
      </p:sp>
      <p:sp>
        <p:nvSpPr>
          <p:cNvPr id="38" name="Text 31"/>
          <p:cNvSpPr/>
          <p:nvPr/>
        </p:nvSpPr>
        <p:spPr>
          <a:xfrm>
            <a:off x="457200" y="5245001"/>
            <a:ext cx="2104668" cy="129480"/>
          </a:xfrm>
          <a:prstGeom prst="rect">
            <a:avLst/>
          </a:prstGeom>
          <a:noFill/>
          <a:ln/>
        </p:spPr>
        <p:txBody>
          <a:bodyPr wrap="none" lIns="0" tIns="0" rIns="0" bIns="0" rtlCol="0" anchor="ctr"/>
          <a:lstStyle/>
          <a:p>
            <a:pPr marL="0" indent="0" algn="l">
              <a:lnSpc>
                <a:spcPts val="1020"/>
              </a:lnSpc>
              <a:buNone/>
            </a:pPr>
            <a:r>
              <a:rPr lang="en-US" sz="680" dirty="0">
                <a:solidFill>
                  <a:srgbClr val="94A3B8"/>
                </a:solidFill>
                <a:latin typeface="Calibri" pitchFamily="34" charset="0"/>
                <a:ea typeface="Calibri" pitchFamily="34" charset="-122"/>
                <a:cs typeface="Calibri" pitchFamily="34" charset="-120"/>
              </a:rPr>
              <a:t>GOLDMAN &amp; SACHE HOLDINGS LTD CO.</a:t>
            </a:r>
            <a:endParaRPr lang="en-US" sz="680" dirty="0"/>
          </a:p>
        </p:txBody>
      </p:sp>
      <p:sp>
        <p:nvSpPr>
          <p:cNvPr id="39" name="Text 32"/>
          <p:cNvSpPr/>
          <p:nvPr/>
        </p:nvSpPr>
        <p:spPr>
          <a:xfrm>
            <a:off x="8231684" y="5245001"/>
            <a:ext cx="500628" cy="129480"/>
          </a:xfrm>
          <a:prstGeom prst="rect">
            <a:avLst/>
          </a:prstGeom>
          <a:noFill/>
          <a:ln/>
        </p:spPr>
        <p:txBody>
          <a:bodyPr wrap="none" lIns="0" tIns="0" rIns="0" bIns="0" rtlCol="0" anchor="ctr"/>
          <a:lstStyle/>
          <a:p>
            <a:pPr marL="0" indent="0" algn="l">
              <a:lnSpc>
                <a:spcPts val="1020"/>
              </a:lnSpc>
              <a:buNone/>
            </a:pPr>
            <a:r>
              <a:rPr lang="en-US" sz="680" dirty="0">
                <a:solidFill>
                  <a:srgbClr val="94A3B8">
                    <a:alpha val="50000"/>
                  </a:srgbClr>
                </a:solidFill>
                <a:latin typeface="Calibri" pitchFamily="34" charset="0"/>
                <a:ea typeface="Calibri" pitchFamily="34" charset="-122"/>
                <a:cs typeface="Calibri" pitchFamily="34" charset="-120"/>
              </a:rPr>
              <a:t>Confidential</a:t>
            </a:r>
            <a:endParaRPr lang="en-US" sz="6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400050" y="407343"/>
            <a:ext cx="29170" cy="257770"/>
          </a:xfrm>
          <a:prstGeom prst="roundRect">
            <a:avLst>
              <a:gd name="adj" fmla="val 47892"/>
            </a:avLst>
          </a:prstGeom>
          <a:solidFill>
            <a:srgbClr val="C9A84C"/>
          </a:solidFill>
          <a:ln/>
        </p:spPr>
        <p:txBody>
          <a:bodyPr wrap="none" rtlCol="0" anchor="t"/>
          <a:lstStyle/>
          <a:p>
            <a:pPr marL="0" indent="0">
              <a:buNone/>
            </a:pPr>
            <a:endParaRPr lang="en-US" dirty="0"/>
          </a:p>
        </p:txBody>
      </p:sp>
      <p:sp>
        <p:nvSpPr>
          <p:cNvPr id="3" name="Text 1"/>
          <p:cNvSpPr/>
          <p:nvPr/>
        </p:nvSpPr>
        <p:spPr>
          <a:xfrm>
            <a:off x="543520" y="342900"/>
            <a:ext cx="3118835" cy="386655"/>
          </a:xfrm>
          <a:prstGeom prst="rect">
            <a:avLst/>
          </a:prstGeom>
          <a:noFill/>
          <a:ln/>
        </p:spPr>
        <p:txBody>
          <a:bodyPr wrap="none" lIns="0" tIns="0" rIns="0" bIns="0" rtlCol="0" anchor="ctr"/>
          <a:lstStyle/>
          <a:p>
            <a:pPr marL="0" indent="0" algn="l">
              <a:lnSpc>
                <a:spcPts val="3045"/>
              </a:lnSpc>
              <a:buNone/>
            </a:pPr>
            <a:r>
              <a:rPr lang="en-US" sz="2030" b="1" kern="0" spc="-20" dirty="0">
                <a:solidFill>
                  <a:srgbClr val="F1F5F9"/>
                </a:solidFill>
                <a:latin typeface="Constantia" pitchFamily="34" charset="0"/>
                <a:ea typeface="Constantia" pitchFamily="34" charset="-122"/>
                <a:cs typeface="Constantia" pitchFamily="34" charset="-120"/>
              </a:rPr>
              <a:t>Target Customer Segments</a:t>
            </a:r>
            <a:endParaRPr lang="en-US" sz="2030" dirty="0"/>
          </a:p>
        </p:txBody>
      </p:sp>
      <p:sp>
        <p:nvSpPr>
          <p:cNvPr id="4" name="Text 2"/>
          <p:cNvSpPr/>
          <p:nvPr/>
        </p:nvSpPr>
        <p:spPr>
          <a:xfrm>
            <a:off x="400050" y="958155"/>
            <a:ext cx="3785741" cy="3143250"/>
          </a:xfrm>
          <a:prstGeom prst="roundRect">
            <a:avLst>
              <a:gd name="adj" fmla="val 2747"/>
            </a:avLst>
          </a:prstGeom>
          <a:solidFill>
            <a:srgbClr val="152238"/>
          </a:solidFill>
          <a:ln w="9525">
            <a:solidFill>
              <a:srgbClr val="C9A84C">
                <a:alpha val="15000"/>
              </a:srgbClr>
            </a:solidFill>
          </a:ln>
        </p:spPr>
        <p:txBody>
          <a:bodyPr wrap="square" rtlCol="0" anchor="t"/>
          <a:lstStyle/>
          <a:p>
            <a:pPr marL="0" indent="0">
              <a:buNone/>
            </a:pPr>
            <a:endParaRPr lang="en-US" dirty="0"/>
          </a:p>
        </p:txBody>
      </p:sp>
      <p:sp>
        <p:nvSpPr>
          <p:cNvPr id="5" name="Text 3"/>
          <p:cNvSpPr/>
          <p:nvPr/>
        </p:nvSpPr>
        <p:spPr>
          <a:xfrm>
            <a:off x="624185" y="1196280"/>
            <a:ext cx="314920" cy="314920"/>
          </a:xfrm>
          <a:prstGeom prst="ellipse">
            <a:avLst/>
          </a:prstGeom>
          <a:solidFill>
            <a:srgbClr val="C9A84C">
              <a:alpha val="12000"/>
            </a:srgbClr>
          </a:solidFill>
          <a:ln/>
        </p:spPr>
        <p:txBody>
          <a:bodyPr wrap="square" rtlCol="0" anchor="t"/>
          <a:lstStyle/>
          <a:p>
            <a:pPr marL="0" indent="0">
              <a:buNone/>
            </a:pPr>
            <a:endParaRPr lang="en-US"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5351" y="1287447"/>
            <a:ext cx="132588" cy="132588"/>
          </a:xfrm>
          <a:prstGeom prst="rect">
            <a:avLst/>
          </a:prstGeom>
        </p:spPr>
      </p:pic>
      <p:sp>
        <p:nvSpPr>
          <p:cNvPr id="7" name="Text 4"/>
          <p:cNvSpPr/>
          <p:nvPr/>
        </p:nvSpPr>
        <p:spPr>
          <a:xfrm>
            <a:off x="1039416" y="1235571"/>
            <a:ext cx="1757601" cy="236190"/>
          </a:xfrm>
          <a:prstGeom prst="rect">
            <a:avLst/>
          </a:prstGeom>
          <a:noFill/>
          <a:ln/>
        </p:spPr>
        <p:txBody>
          <a:bodyPr wrap="none" lIns="0" tIns="0" rIns="0" bIns="0" rtlCol="0" anchor="t"/>
          <a:lstStyle/>
          <a:p>
            <a:pPr marL="0" indent="0" algn="l">
              <a:lnSpc>
                <a:spcPts val="1860"/>
              </a:lnSpc>
              <a:buNone/>
            </a:pPr>
            <a:r>
              <a:rPr lang="en-US" sz="1240" b="1" kern="0" spc="12" dirty="0">
                <a:solidFill>
                  <a:srgbClr val="F1F5F9"/>
                </a:solidFill>
                <a:latin typeface="Constantia" pitchFamily="34" charset="0"/>
                <a:ea typeface="Constantia" pitchFamily="34" charset="-122"/>
                <a:cs typeface="Constantia" pitchFamily="34" charset="-120"/>
              </a:rPr>
              <a:t>Small Business Owners</a:t>
            </a:r>
            <a:endParaRPr lang="en-US" sz="1240" dirty="0"/>
          </a:p>
        </p:txBody>
      </p:sp>
      <p:sp>
        <p:nvSpPr>
          <p:cNvPr id="8" name="Text 5"/>
          <p:cNvSpPr/>
          <p:nvPr/>
        </p:nvSpPr>
        <p:spPr>
          <a:xfrm>
            <a:off x="624185" y="1639342"/>
            <a:ext cx="3404220" cy="208806"/>
          </a:xfrm>
          <a:prstGeom prst="roundRect">
            <a:avLst>
              <a:gd name="adj" fmla="val 68729"/>
            </a:avLst>
          </a:prstGeom>
          <a:solidFill>
            <a:srgbClr val="C9A84C">
              <a:alpha val="12000"/>
            </a:srgbClr>
          </a:solidFill>
          <a:ln/>
        </p:spPr>
        <p:txBody>
          <a:bodyPr wrap="none" lIns="100330" tIns="29210" rIns="100330" bIns="29210" rtlCol="0" anchor="t"/>
          <a:lstStyle/>
          <a:p>
            <a:pPr marL="0" indent="0" algn="l">
              <a:buNone/>
            </a:pPr>
            <a:r>
              <a:rPr lang="en-US" sz="790" b="1" kern="0" spc="24" dirty="0">
                <a:solidFill>
                  <a:srgbClr val="C9A84C"/>
                </a:solidFill>
                <a:latin typeface="Calibri" pitchFamily="34" charset="0"/>
                <a:ea typeface="Calibri" pitchFamily="34" charset="-122"/>
                <a:cs typeface="Calibri" pitchFamily="34" charset="-120"/>
              </a:rPr>
              <a:t>$500K – $10M Revenue</a:t>
            </a:r>
            <a:endParaRPr lang="en-US" sz="790" dirty="0"/>
          </a:p>
        </p:txBody>
      </p:sp>
      <p:sp>
        <p:nvSpPr>
          <p:cNvPr id="9" name="Text 6"/>
          <p:cNvSpPr/>
          <p:nvPr/>
        </p:nvSpPr>
        <p:spPr>
          <a:xfrm>
            <a:off x="624185" y="2062758"/>
            <a:ext cx="3671218" cy="118021"/>
          </a:xfrm>
          <a:prstGeom prst="rect">
            <a:avLst/>
          </a:prstGeom>
          <a:noFill/>
          <a:ln/>
        </p:spPr>
        <p:txBody>
          <a:bodyPr wrap="none" lIns="0" tIns="0" rIns="0" bIns="0" rtlCol="0" anchor="t"/>
          <a:lstStyle/>
          <a:p>
            <a:pPr marL="0" indent="0" algn="l">
              <a:lnSpc>
                <a:spcPts val="930"/>
              </a:lnSpc>
              <a:buNone/>
            </a:pPr>
            <a:r>
              <a:rPr lang="en-US" sz="620" b="1" kern="0" spc="74" dirty="0">
                <a:solidFill>
                  <a:srgbClr val="C9A84C"/>
                </a:solidFill>
                <a:latin typeface="Calibri" pitchFamily="34" charset="0"/>
                <a:ea typeface="Calibri" pitchFamily="34" charset="-122"/>
                <a:cs typeface="Calibri" pitchFamily="34" charset="-120"/>
              </a:rPr>
              <a:t>INDUSTRIES</a:t>
            </a:r>
            <a:endParaRPr lang="en-US" sz="620" dirty="0"/>
          </a:p>
        </p:txBody>
      </p:sp>
      <p:sp>
        <p:nvSpPr>
          <p:cNvPr id="10" name="Text 7"/>
          <p:cNvSpPr/>
          <p:nvPr/>
        </p:nvSpPr>
        <p:spPr>
          <a:xfrm>
            <a:off x="624185" y="2223939"/>
            <a:ext cx="369243"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Retail</a:t>
            </a:r>
            <a:endParaRPr lang="en-US" sz="700" dirty="0"/>
          </a:p>
        </p:txBody>
      </p:sp>
      <p:sp>
        <p:nvSpPr>
          <p:cNvPr id="11" name="Text 8"/>
          <p:cNvSpPr/>
          <p:nvPr/>
        </p:nvSpPr>
        <p:spPr>
          <a:xfrm>
            <a:off x="1036588" y="2223939"/>
            <a:ext cx="551855"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Hospitality</a:t>
            </a:r>
            <a:endParaRPr lang="en-US" sz="700" dirty="0"/>
          </a:p>
        </p:txBody>
      </p:sp>
      <p:sp>
        <p:nvSpPr>
          <p:cNvPr id="12" name="Text 9"/>
          <p:cNvSpPr/>
          <p:nvPr/>
        </p:nvSpPr>
        <p:spPr>
          <a:xfrm>
            <a:off x="1631603" y="2223939"/>
            <a:ext cx="482798"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Services</a:t>
            </a:r>
            <a:endParaRPr lang="en-US" sz="700" dirty="0"/>
          </a:p>
        </p:txBody>
      </p:sp>
      <p:sp>
        <p:nvSpPr>
          <p:cNvPr id="13" name="Text 10"/>
          <p:cNvSpPr/>
          <p:nvPr/>
        </p:nvSpPr>
        <p:spPr>
          <a:xfrm>
            <a:off x="2157561" y="2223939"/>
            <a:ext cx="665411"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E-Commerce</a:t>
            </a:r>
            <a:endParaRPr lang="en-US" sz="700" dirty="0"/>
          </a:p>
        </p:txBody>
      </p:sp>
      <p:sp>
        <p:nvSpPr>
          <p:cNvPr id="14" name="Text 11"/>
          <p:cNvSpPr/>
          <p:nvPr/>
        </p:nvSpPr>
        <p:spPr>
          <a:xfrm>
            <a:off x="2866132" y="2223939"/>
            <a:ext cx="601414"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Real Estate</a:t>
            </a:r>
            <a:endParaRPr lang="en-US" sz="700" dirty="0"/>
          </a:p>
        </p:txBody>
      </p:sp>
      <p:sp>
        <p:nvSpPr>
          <p:cNvPr id="15" name="Text 12"/>
          <p:cNvSpPr/>
          <p:nvPr/>
        </p:nvSpPr>
        <p:spPr>
          <a:xfrm>
            <a:off x="624185" y="2514451"/>
            <a:ext cx="3671218" cy="118021"/>
          </a:xfrm>
          <a:prstGeom prst="rect">
            <a:avLst/>
          </a:prstGeom>
          <a:noFill/>
          <a:ln/>
        </p:spPr>
        <p:txBody>
          <a:bodyPr wrap="none" lIns="0" tIns="0" rIns="0" bIns="0" rtlCol="0" anchor="t"/>
          <a:lstStyle/>
          <a:p>
            <a:pPr marL="0" indent="0" algn="l">
              <a:lnSpc>
                <a:spcPts val="930"/>
              </a:lnSpc>
              <a:buNone/>
            </a:pPr>
            <a:r>
              <a:rPr lang="en-US" sz="620" b="1" kern="0" spc="74" dirty="0">
                <a:solidFill>
                  <a:srgbClr val="C9A84C"/>
                </a:solidFill>
                <a:latin typeface="Calibri" pitchFamily="34" charset="0"/>
                <a:ea typeface="Calibri" pitchFamily="34" charset="-122"/>
                <a:cs typeface="Calibri" pitchFamily="34" charset="-120"/>
              </a:rPr>
              <a:t>PAIN POINTS</a:t>
            </a:r>
            <a:endParaRPr lang="en-US" sz="620" dirty="0"/>
          </a:p>
        </p:txBody>
      </p:sp>
      <p:sp>
        <p:nvSpPr>
          <p:cNvPr id="16" name="Text 13"/>
          <p:cNvSpPr/>
          <p:nvPr/>
        </p:nvSpPr>
        <p:spPr>
          <a:xfrm>
            <a:off x="624185" y="2718792"/>
            <a:ext cx="35421" cy="35421"/>
          </a:xfrm>
          <a:prstGeom prst="ellipse">
            <a:avLst/>
          </a:prstGeom>
          <a:solidFill>
            <a:srgbClr val="C9A84C"/>
          </a:solidFill>
          <a:ln/>
        </p:spPr>
        <p:txBody>
          <a:bodyPr wrap="none" rtlCol="0" anchor="t"/>
          <a:lstStyle/>
          <a:p>
            <a:pPr marL="0" indent="0">
              <a:buNone/>
            </a:pPr>
            <a:endParaRPr lang="en-US" dirty="0"/>
          </a:p>
        </p:txBody>
      </p:sp>
      <p:sp>
        <p:nvSpPr>
          <p:cNvPr id="17" name="Text 14"/>
          <p:cNvSpPr/>
          <p:nvPr/>
        </p:nvSpPr>
        <p:spPr>
          <a:xfrm>
            <a:off x="716756" y="2675632"/>
            <a:ext cx="1698010"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Underserved by large advisory firms</a:t>
            </a:r>
            <a:endParaRPr lang="en-US" sz="760" dirty="0"/>
          </a:p>
        </p:txBody>
      </p:sp>
      <p:sp>
        <p:nvSpPr>
          <p:cNvPr id="18" name="Text 15"/>
          <p:cNvSpPr/>
          <p:nvPr/>
        </p:nvSpPr>
        <p:spPr>
          <a:xfrm>
            <a:off x="624185" y="2894261"/>
            <a:ext cx="35421" cy="35421"/>
          </a:xfrm>
          <a:prstGeom prst="ellipse">
            <a:avLst/>
          </a:prstGeom>
          <a:solidFill>
            <a:srgbClr val="C9A84C"/>
          </a:solidFill>
          <a:ln/>
        </p:spPr>
        <p:txBody>
          <a:bodyPr wrap="none" rtlCol="0" anchor="t"/>
          <a:lstStyle/>
          <a:p>
            <a:pPr marL="0" indent="0">
              <a:buNone/>
            </a:pPr>
            <a:endParaRPr lang="en-US" dirty="0"/>
          </a:p>
        </p:txBody>
      </p:sp>
      <p:sp>
        <p:nvSpPr>
          <p:cNvPr id="19" name="Text 16"/>
          <p:cNvSpPr/>
          <p:nvPr/>
        </p:nvSpPr>
        <p:spPr>
          <a:xfrm>
            <a:off x="716756" y="2851100"/>
            <a:ext cx="2058010"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Lack in-house risk management capabilities</a:t>
            </a:r>
            <a:endParaRPr lang="en-US" sz="760" dirty="0"/>
          </a:p>
        </p:txBody>
      </p:sp>
      <p:sp>
        <p:nvSpPr>
          <p:cNvPr id="20" name="Text 17"/>
          <p:cNvSpPr/>
          <p:nvPr/>
        </p:nvSpPr>
        <p:spPr>
          <a:xfrm>
            <a:off x="624185" y="3069729"/>
            <a:ext cx="35421" cy="35421"/>
          </a:xfrm>
          <a:prstGeom prst="ellipse">
            <a:avLst/>
          </a:prstGeom>
          <a:solidFill>
            <a:srgbClr val="C9A84C"/>
          </a:solidFill>
          <a:ln/>
        </p:spPr>
        <p:txBody>
          <a:bodyPr wrap="none" rtlCol="0" anchor="t"/>
          <a:lstStyle/>
          <a:p>
            <a:pPr marL="0" indent="0">
              <a:buNone/>
            </a:pPr>
            <a:endParaRPr lang="en-US" dirty="0"/>
          </a:p>
        </p:txBody>
      </p:sp>
      <p:sp>
        <p:nvSpPr>
          <p:cNvPr id="21" name="Text 18"/>
          <p:cNvSpPr/>
          <p:nvPr/>
        </p:nvSpPr>
        <p:spPr>
          <a:xfrm>
            <a:off x="716756" y="3026569"/>
            <a:ext cx="1865486"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Vulnerable to insurance carrier disputes</a:t>
            </a:r>
            <a:endParaRPr lang="en-US" sz="760" dirty="0"/>
          </a:p>
        </p:txBody>
      </p:sp>
      <p:sp>
        <p:nvSpPr>
          <p:cNvPr id="22" name="Text 19"/>
          <p:cNvSpPr/>
          <p:nvPr/>
        </p:nvSpPr>
        <p:spPr>
          <a:xfrm>
            <a:off x="624185" y="3245197"/>
            <a:ext cx="35421" cy="35421"/>
          </a:xfrm>
          <a:prstGeom prst="ellipse">
            <a:avLst/>
          </a:prstGeom>
          <a:solidFill>
            <a:srgbClr val="C9A84C"/>
          </a:solidFill>
          <a:ln/>
        </p:spPr>
        <p:txBody>
          <a:bodyPr wrap="none" rtlCol="0" anchor="t"/>
          <a:lstStyle/>
          <a:p>
            <a:pPr marL="0" indent="0">
              <a:buNone/>
            </a:pPr>
            <a:endParaRPr lang="en-US" dirty="0"/>
          </a:p>
        </p:txBody>
      </p:sp>
      <p:sp>
        <p:nvSpPr>
          <p:cNvPr id="23" name="Text 20"/>
          <p:cNvSpPr/>
          <p:nvPr/>
        </p:nvSpPr>
        <p:spPr>
          <a:xfrm>
            <a:off x="716756" y="3202037"/>
            <a:ext cx="1668869"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Need capital restructuring guidance</a:t>
            </a:r>
            <a:endParaRPr lang="en-US" sz="760" dirty="0"/>
          </a:p>
        </p:txBody>
      </p:sp>
      <p:sp>
        <p:nvSpPr>
          <p:cNvPr id="24" name="Text 21"/>
          <p:cNvSpPr/>
          <p:nvPr/>
        </p:nvSpPr>
        <p:spPr>
          <a:xfrm>
            <a:off x="624185" y="3477816"/>
            <a:ext cx="3671218" cy="118021"/>
          </a:xfrm>
          <a:prstGeom prst="rect">
            <a:avLst/>
          </a:prstGeom>
          <a:noFill/>
          <a:ln/>
        </p:spPr>
        <p:txBody>
          <a:bodyPr wrap="none" lIns="0" tIns="0" rIns="0" bIns="0" rtlCol="0" anchor="t"/>
          <a:lstStyle/>
          <a:p>
            <a:pPr marL="0" indent="0" algn="l">
              <a:lnSpc>
                <a:spcPts val="930"/>
              </a:lnSpc>
              <a:buNone/>
            </a:pPr>
            <a:r>
              <a:rPr lang="en-US" sz="620" b="1" kern="0" spc="74" dirty="0">
                <a:solidFill>
                  <a:srgbClr val="C9A84C"/>
                </a:solidFill>
                <a:latin typeface="Calibri" pitchFamily="34" charset="0"/>
                <a:ea typeface="Calibri" pitchFamily="34" charset="-122"/>
                <a:cs typeface="Calibri" pitchFamily="34" charset="-120"/>
              </a:rPr>
              <a:t>TYPICAL ENGAGEMENT</a:t>
            </a:r>
            <a:endParaRPr lang="en-US" sz="620" dirty="0"/>
          </a:p>
        </p:txBody>
      </p:sp>
      <p:sp>
        <p:nvSpPr>
          <p:cNvPr id="25" name="Text 22"/>
          <p:cNvSpPr/>
          <p:nvPr/>
        </p:nvSpPr>
        <p:spPr>
          <a:xfrm>
            <a:off x="624185" y="3638996"/>
            <a:ext cx="3404220" cy="253305"/>
          </a:xfrm>
          <a:prstGeom prst="rect">
            <a:avLst/>
          </a:prstGeom>
          <a:solidFill>
            <a:srgbClr val="C9A84C">
              <a:alpha val="6000"/>
            </a:srgbClr>
          </a:solidFill>
          <a:ln/>
        </p:spPr>
        <p:txBody>
          <a:bodyPr wrap="none" lIns="86360" tIns="57150" rIns="86360" bIns="57150" rtlCol="0" anchor="t"/>
          <a:lstStyle/>
          <a:p>
            <a:pPr marL="0" indent="0" algn="l">
              <a:buNone/>
            </a:pPr>
            <a:r>
              <a:rPr lang="en-US" sz="730" dirty="0">
                <a:solidFill>
                  <a:srgbClr val="F1F5F9"/>
                </a:solidFill>
                <a:latin typeface="Calibri" pitchFamily="34" charset="0"/>
                <a:ea typeface="Calibri" pitchFamily="34" charset="-122"/>
                <a:cs typeface="Calibri" pitchFamily="34" charset="-120"/>
              </a:rPr>
              <a:t>Insurance claims advocacy, regulatory filings, loan modification</a:t>
            </a:r>
            <a:endParaRPr lang="en-US" sz="730" dirty="0"/>
          </a:p>
        </p:txBody>
      </p:sp>
      <p:sp>
        <p:nvSpPr>
          <p:cNvPr id="26" name="Text 23"/>
          <p:cNvSpPr/>
          <p:nvPr/>
        </p:nvSpPr>
        <p:spPr>
          <a:xfrm>
            <a:off x="624185" y="3638996"/>
            <a:ext cx="9525" cy="253305"/>
          </a:xfrm>
          <a:prstGeom prst="rect">
            <a:avLst/>
          </a:prstGeom>
          <a:solidFill>
            <a:srgbClr val="C9A84C"/>
          </a:solidFill>
          <a:ln/>
        </p:spPr>
        <p:txBody>
          <a:bodyPr wrap="none" rtlCol="0" anchor="t"/>
          <a:lstStyle/>
          <a:p>
            <a:pPr marL="0" indent="0">
              <a:buNone/>
            </a:pPr>
            <a:endParaRPr lang="en-US" dirty="0"/>
          </a:p>
        </p:txBody>
      </p:sp>
      <p:sp>
        <p:nvSpPr>
          <p:cNvPr id="27" name="Text 24"/>
          <p:cNvSpPr/>
          <p:nvPr/>
        </p:nvSpPr>
        <p:spPr>
          <a:xfrm>
            <a:off x="4386411" y="958155"/>
            <a:ext cx="13841" cy="3407866"/>
          </a:xfrm>
          <a:prstGeom prst="roundRect">
            <a:avLst>
              <a:gd name="adj" fmla="val 55054"/>
            </a:avLst>
          </a:prstGeom>
          <a:solidFill>
            <a:srgbClr val="C9A84C">
              <a:alpha val="18000"/>
            </a:srgbClr>
          </a:solidFill>
          <a:ln/>
        </p:spPr>
        <p:txBody>
          <a:bodyPr wrap="square" rtlCol="0" anchor="t"/>
          <a:lstStyle/>
          <a:p>
            <a:pPr marL="0" indent="0">
              <a:buNone/>
            </a:pPr>
            <a:endParaRPr lang="en-US" dirty="0"/>
          </a:p>
        </p:txBody>
      </p:sp>
      <p:sp>
        <p:nvSpPr>
          <p:cNvPr id="28" name="Text 25"/>
          <p:cNvSpPr/>
          <p:nvPr/>
        </p:nvSpPr>
        <p:spPr>
          <a:xfrm>
            <a:off x="4600873" y="958155"/>
            <a:ext cx="3785741" cy="3143250"/>
          </a:xfrm>
          <a:prstGeom prst="roundRect">
            <a:avLst>
              <a:gd name="adj" fmla="val 2747"/>
            </a:avLst>
          </a:prstGeom>
          <a:solidFill>
            <a:srgbClr val="152238"/>
          </a:solidFill>
          <a:ln w="9525">
            <a:solidFill>
              <a:srgbClr val="C9A84C">
                <a:alpha val="15000"/>
              </a:srgbClr>
            </a:solidFill>
          </a:ln>
        </p:spPr>
        <p:txBody>
          <a:bodyPr wrap="square" rtlCol="0" anchor="t"/>
          <a:lstStyle/>
          <a:p>
            <a:pPr marL="0" indent="0">
              <a:buNone/>
            </a:pPr>
            <a:endParaRPr lang="en-US" dirty="0"/>
          </a:p>
        </p:txBody>
      </p:sp>
      <p:sp>
        <p:nvSpPr>
          <p:cNvPr id="29" name="Text 26"/>
          <p:cNvSpPr/>
          <p:nvPr/>
        </p:nvSpPr>
        <p:spPr>
          <a:xfrm>
            <a:off x="4825008" y="1196280"/>
            <a:ext cx="314920" cy="314920"/>
          </a:xfrm>
          <a:prstGeom prst="ellipse">
            <a:avLst/>
          </a:prstGeom>
          <a:solidFill>
            <a:srgbClr val="C9A84C">
              <a:alpha val="12000"/>
            </a:srgbClr>
          </a:solidFill>
          <a:ln/>
        </p:spPr>
        <p:txBody>
          <a:bodyPr wrap="square" rtlCol="0" anchor="t"/>
          <a:lstStyle/>
          <a:p>
            <a:pPr marL="0" indent="0">
              <a:buNone/>
            </a:pPr>
            <a:endParaRPr lang="en-US" dirty="0"/>
          </a:p>
        </p:txBody>
      </p:sp>
      <p:pic>
        <p:nvPicPr>
          <p:cNvPr id="3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16174" y="1287447"/>
            <a:ext cx="132588" cy="132588"/>
          </a:xfrm>
          <a:prstGeom prst="rect">
            <a:avLst/>
          </a:prstGeom>
        </p:spPr>
      </p:pic>
      <p:sp>
        <p:nvSpPr>
          <p:cNvPr id="31" name="Text 27"/>
          <p:cNvSpPr/>
          <p:nvPr/>
        </p:nvSpPr>
        <p:spPr>
          <a:xfrm>
            <a:off x="5240238" y="1235571"/>
            <a:ext cx="1859593" cy="236190"/>
          </a:xfrm>
          <a:prstGeom prst="rect">
            <a:avLst/>
          </a:prstGeom>
          <a:noFill/>
          <a:ln/>
        </p:spPr>
        <p:txBody>
          <a:bodyPr wrap="none" lIns="0" tIns="0" rIns="0" bIns="0" rtlCol="0" anchor="t"/>
          <a:lstStyle/>
          <a:p>
            <a:pPr marL="0" indent="0" algn="l">
              <a:lnSpc>
                <a:spcPts val="1860"/>
              </a:lnSpc>
              <a:buNone/>
            </a:pPr>
            <a:r>
              <a:rPr lang="en-US" sz="1240" b="1" kern="0" spc="12" dirty="0">
                <a:solidFill>
                  <a:srgbClr val="F1F5F9"/>
                </a:solidFill>
                <a:latin typeface="Constantia" pitchFamily="34" charset="0"/>
                <a:ea typeface="Constantia" pitchFamily="34" charset="-122"/>
                <a:cs typeface="Constantia" pitchFamily="34" charset="-120"/>
              </a:rPr>
              <a:t>Mid-Market Enterprises</a:t>
            </a:r>
            <a:endParaRPr lang="en-US" sz="1240" dirty="0"/>
          </a:p>
        </p:txBody>
      </p:sp>
      <p:sp>
        <p:nvSpPr>
          <p:cNvPr id="32" name="Text 28"/>
          <p:cNvSpPr/>
          <p:nvPr/>
        </p:nvSpPr>
        <p:spPr>
          <a:xfrm>
            <a:off x="4825008" y="1639342"/>
            <a:ext cx="3404220" cy="208806"/>
          </a:xfrm>
          <a:prstGeom prst="roundRect">
            <a:avLst>
              <a:gd name="adj" fmla="val 68729"/>
            </a:avLst>
          </a:prstGeom>
          <a:solidFill>
            <a:srgbClr val="C9A84C">
              <a:alpha val="12000"/>
            </a:srgbClr>
          </a:solidFill>
          <a:ln/>
        </p:spPr>
        <p:txBody>
          <a:bodyPr wrap="none" lIns="100330" tIns="29210" rIns="100330" bIns="29210" rtlCol="0" anchor="t"/>
          <a:lstStyle/>
          <a:p>
            <a:pPr marL="0" indent="0" algn="l">
              <a:buNone/>
            </a:pPr>
            <a:r>
              <a:rPr lang="en-US" sz="790" b="1" kern="0" spc="24" dirty="0">
                <a:solidFill>
                  <a:srgbClr val="C9A84C"/>
                </a:solidFill>
                <a:latin typeface="Calibri" pitchFamily="34" charset="0"/>
                <a:ea typeface="Calibri" pitchFamily="34" charset="-122"/>
                <a:cs typeface="Calibri" pitchFamily="34" charset="-120"/>
              </a:rPr>
              <a:t>$10M – $100M Revenue</a:t>
            </a:r>
            <a:endParaRPr lang="en-US" sz="790" dirty="0"/>
          </a:p>
        </p:txBody>
      </p:sp>
      <p:sp>
        <p:nvSpPr>
          <p:cNvPr id="33" name="Text 29"/>
          <p:cNvSpPr/>
          <p:nvPr/>
        </p:nvSpPr>
        <p:spPr>
          <a:xfrm>
            <a:off x="4825008" y="2062758"/>
            <a:ext cx="3671218" cy="118021"/>
          </a:xfrm>
          <a:prstGeom prst="rect">
            <a:avLst/>
          </a:prstGeom>
          <a:noFill/>
          <a:ln/>
        </p:spPr>
        <p:txBody>
          <a:bodyPr wrap="none" lIns="0" tIns="0" rIns="0" bIns="0" rtlCol="0" anchor="t"/>
          <a:lstStyle/>
          <a:p>
            <a:pPr marL="0" indent="0" algn="l">
              <a:lnSpc>
                <a:spcPts val="930"/>
              </a:lnSpc>
              <a:buNone/>
            </a:pPr>
            <a:r>
              <a:rPr lang="en-US" sz="620" b="1" kern="0" spc="74" dirty="0">
                <a:solidFill>
                  <a:srgbClr val="C9A84C"/>
                </a:solidFill>
                <a:latin typeface="Calibri" pitchFamily="34" charset="0"/>
                <a:ea typeface="Calibri" pitchFamily="34" charset="-122"/>
                <a:cs typeface="Calibri" pitchFamily="34" charset="-120"/>
              </a:rPr>
              <a:t>INDUSTRIES</a:t>
            </a:r>
            <a:endParaRPr lang="en-US" sz="620" dirty="0"/>
          </a:p>
        </p:txBody>
      </p:sp>
      <p:sp>
        <p:nvSpPr>
          <p:cNvPr id="34" name="Text 30"/>
          <p:cNvSpPr/>
          <p:nvPr/>
        </p:nvSpPr>
        <p:spPr>
          <a:xfrm>
            <a:off x="4825008" y="2223939"/>
            <a:ext cx="705148"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Manufacturing</a:t>
            </a:r>
            <a:endParaRPr lang="en-US" sz="700" dirty="0"/>
          </a:p>
        </p:txBody>
      </p:sp>
      <p:sp>
        <p:nvSpPr>
          <p:cNvPr id="35" name="Text 31"/>
          <p:cNvSpPr/>
          <p:nvPr/>
        </p:nvSpPr>
        <p:spPr>
          <a:xfrm>
            <a:off x="5573316" y="2223939"/>
            <a:ext cx="487710"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Logistics</a:t>
            </a:r>
            <a:endParaRPr lang="en-US" sz="700" dirty="0"/>
          </a:p>
        </p:txBody>
      </p:sp>
      <p:sp>
        <p:nvSpPr>
          <p:cNvPr id="36" name="Text 32"/>
          <p:cNvSpPr/>
          <p:nvPr/>
        </p:nvSpPr>
        <p:spPr>
          <a:xfrm>
            <a:off x="6104186" y="2223939"/>
            <a:ext cx="571798"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Healthcare</a:t>
            </a:r>
            <a:endParaRPr lang="en-US" sz="700" dirty="0"/>
          </a:p>
        </p:txBody>
      </p:sp>
      <p:sp>
        <p:nvSpPr>
          <p:cNvPr id="37" name="Text 33"/>
          <p:cNvSpPr/>
          <p:nvPr/>
        </p:nvSpPr>
        <p:spPr>
          <a:xfrm>
            <a:off x="6719143" y="2223939"/>
            <a:ext cx="764084"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Commercial RE</a:t>
            </a:r>
            <a:endParaRPr lang="en-US" sz="700" dirty="0"/>
          </a:p>
        </p:txBody>
      </p:sp>
      <p:sp>
        <p:nvSpPr>
          <p:cNvPr id="38" name="Text 34"/>
          <p:cNvSpPr/>
          <p:nvPr/>
        </p:nvSpPr>
        <p:spPr>
          <a:xfrm>
            <a:off x="4825008" y="2443460"/>
            <a:ext cx="695027" cy="193997"/>
          </a:xfrm>
          <a:prstGeom prst="roundRect">
            <a:avLst>
              <a:gd name="adj" fmla="val 22258"/>
            </a:avLst>
          </a:prstGeom>
          <a:solidFill>
            <a:srgbClr val="94A3B8">
              <a:alpha val="10000"/>
            </a:srgbClr>
          </a:solidFill>
          <a:ln/>
        </p:spPr>
        <p:txBody>
          <a:bodyPr wrap="none" lIns="0" tIns="0" rIns="0" bIns="0" rtlCol="0" anchor="ctr"/>
          <a:lstStyle/>
          <a:p>
            <a:pPr marL="0" indent="0" algn="ctr">
              <a:buNone/>
            </a:pPr>
            <a:r>
              <a:rPr lang="en-US" sz="700" dirty="0">
                <a:solidFill>
                  <a:srgbClr val="94A3B8"/>
                </a:solidFill>
                <a:latin typeface="Calibri" pitchFamily="34" charset="0"/>
                <a:ea typeface="Calibri" pitchFamily="34" charset="-122"/>
                <a:cs typeface="Calibri" pitchFamily="34" charset="-120"/>
              </a:rPr>
              <a:t>Prof. Services</a:t>
            </a:r>
            <a:endParaRPr lang="en-US" sz="700" dirty="0"/>
          </a:p>
        </p:txBody>
      </p:sp>
      <p:sp>
        <p:nvSpPr>
          <p:cNvPr id="39" name="Text 35"/>
          <p:cNvSpPr/>
          <p:nvPr/>
        </p:nvSpPr>
        <p:spPr>
          <a:xfrm>
            <a:off x="4825008" y="2733973"/>
            <a:ext cx="3671218" cy="118021"/>
          </a:xfrm>
          <a:prstGeom prst="rect">
            <a:avLst/>
          </a:prstGeom>
          <a:noFill/>
          <a:ln/>
        </p:spPr>
        <p:txBody>
          <a:bodyPr wrap="none" lIns="0" tIns="0" rIns="0" bIns="0" rtlCol="0" anchor="t"/>
          <a:lstStyle/>
          <a:p>
            <a:pPr marL="0" indent="0" algn="l">
              <a:lnSpc>
                <a:spcPts val="930"/>
              </a:lnSpc>
              <a:buNone/>
            </a:pPr>
            <a:r>
              <a:rPr lang="en-US" sz="620" b="1" kern="0" spc="74" dirty="0">
                <a:solidFill>
                  <a:srgbClr val="C9A84C"/>
                </a:solidFill>
                <a:latin typeface="Calibri" pitchFamily="34" charset="0"/>
                <a:ea typeface="Calibri" pitchFamily="34" charset="-122"/>
                <a:cs typeface="Calibri" pitchFamily="34" charset="-120"/>
              </a:rPr>
              <a:t>PAIN POINTS</a:t>
            </a:r>
            <a:endParaRPr lang="en-US" sz="620" dirty="0"/>
          </a:p>
        </p:txBody>
      </p:sp>
      <p:sp>
        <p:nvSpPr>
          <p:cNvPr id="40" name="Text 36"/>
          <p:cNvSpPr/>
          <p:nvPr/>
        </p:nvSpPr>
        <p:spPr>
          <a:xfrm>
            <a:off x="4825008" y="2938314"/>
            <a:ext cx="35421" cy="35421"/>
          </a:xfrm>
          <a:prstGeom prst="ellipse">
            <a:avLst/>
          </a:prstGeom>
          <a:solidFill>
            <a:srgbClr val="C9A84C"/>
          </a:solidFill>
          <a:ln/>
        </p:spPr>
        <p:txBody>
          <a:bodyPr wrap="none" rtlCol="0" anchor="t"/>
          <a:lstStyle/>
          <a:p>
            <a:pPr marL="0" indent="0">
              <a:buNone/>
            </a:pPr>
            <a:endParaRPr lang="en-US" dirty="0"/>
          </a:p>
        </p:txBody>
      </p:sp>
      <p:sp>
        <p:nvSpPr>
          <p:cNvPr id="41" name="Text 37"/>
          <p:cNvSpPr/>
          <p:nvPr/>
        </p:nvSpPr>
        <p:spPr>
          <a:xfrm>
            <a:off x="4917579" y="2895154"/>
            <a:ext cx="1822103"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Growing regulatory compliance burden</a:t>
            </a:r>
            <a:endParaRPr lang="en-US" sz="760" dirty="0"/>
          </a:p>
        </p:txBody>
      </p:sp>
      <p:sp>
        <p:nvSpPr>
          <p:cNvPr id="42" name="Text 38"/>
          <p:cNvSpPr/>
          <p:nvPr/>
        </p:nvSpPr>
        <p:spPr>
          <a:xfrm>
            <a:off x="4825008" y="3113782"/>
            <a:ext cx="35421" cy="35421"/>
          </a:xfrm>
          <a:prstGeom prst="ellipse">
            <a:avLst/>
          </a:prstGeom>
          <a:solidFill>
            <a:srgbClr val="C9A84C"/>
          </a:solidFill>
          <a:ln/>
        </p:spPr>
        <p:txBody>
          <a:bodyPr wrap="none" rtlCol="0" anchor="t"/>
          <a:lstStyle/>
          <a:p>
            <a:pPr marL="0" indent="0">
              <a:buNone/>
            </a:pPr>
            <a:endParaRPr lang="en-US" dirty="0"/>
          </a:p>
        </p:txBody>
      </p:sp>
      <p:sp>
        <p:nvSpPr>
          <p:cNvPr id="43" name="Text 39"/>
          <p:cNvSpPr/>
          <p:nvPr/>
        </p:nvSpPr>
        <p:spPr>
          <a:xfrm>
            <a:off x="4917579" y="3070622"/>
            <a:ext cx="1975009"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Complex multi-carrier insurance programs</a:t>
            </a:r>
            <a:endParaRPr lang="en-US" sz="760" dirty="0"/>
          </a:p>
        </p:txBody>
      </p:sp>
      <p:sp>
        <p:nvSpPr>
          <p:cNvPr id="44" name="Text 40"/>
          <p:cNvSpPr/>
          <p:nvPr/>
        </p:nvSpPr>
        <p:spPr>
          <a:xfrm>
            <a:off x="4825008" y="3289250"/>
            <a:ext cx="35421" cy="35421"/>
          </a:xfrm>
          <a:prstGeom prst="ellipse">
            <a:avLst/>
          </a:prstGeom>
          <a:solidFill>
            <a:srgbClr val="C9A84C"/>
          </a:solidFill>
          <a:ln/>
        </p:spPr>
        <p:txBody>
          <a:bodyPr wrap="none" rtlCol="0" anchor="t"/>
          <a:lstStyle/>
          <a:p>
            <a:pPr marL="0" indent="0">
              <a:buNone/>
            </a:pPr>
            <a:endParaRPr lang="en-US" dirty="0"/>
          </a:p>
        </p:txBody>
      </p:sp>
      <p:sp>
        <p:nvSpPr>
          <p:cNvPr id="45" name="Text 41"/>
          <p:cNvSpPr/>
          <p:nvPr/>
        </p:nvSpPr>
        <p:spPr>
          <a:xfrm>
            <a:off x="4917579" y="3246090"/>
            <a:ext cx="1686550"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Capital structure optimization needs</a:t>
            </a:r>
            <a:endParaRPr lang="en-US" sz="760" dirty="0"/>
          </a:p>
        </p:txBody>
      </p:sp>
      <p:sp>
        <p:nvSpPr>
          <p:cNvPr id="46" name="Text 42"/>
          <p:cNvSpPr/>
          <p:nvPr/>
        </p:nvSpPr>
        <p:spPr>
          <a:xfrm>
            <a:off x="4825008" y="3464719"/>
            <a:ext cx="35421" cy="35421"/>
          </a:xfrm>
          <a:prstGeom prst="ellipse">
            <a:avLst/>
          </a:prstGeom>
          <a:solidFill>
            <a:srgbClr val="C9A84C"/>
          </a:solidFill>
          <a:ln/>
        </p:spPr>
        <p:txBody>
          <a:bodyPr wrap="none" rtlCol="0" anchor="t"/>
          <a:lstStyle/>
          <a:p>
            <a:pPr marL="0" indent="0">
              <a:buNone/>
            </a:pPr>
            <a:endParaRPr lang="en-US" dirty="0"/>
          </a:p>
        </p:txBody>
      </p:sp>
      <p:sp>
        <p:nvSpPr>
          <p:cNvPr id="47" name="Text 43"/>
          <p:cNvSpPr/>
          <p:nvPr/>
        </p:nvSpPr>
        <p:spPr>
          <a:xfrm>
            <a:off x="4917579" y="3421559"/>
            <a:ext cx="1904613"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Need institutional-grade advisory access</a:t>
            </a:r>
            <a:endParaRPr lang="en-US" sz="760" dirty="0"/>
          </a:p>
        </p:txBody>
      </p:sp>
      <p:sp>
        <p:nvSpPr>
          <p:cNvPr id="48" name="Text 44"/>
          <p:cNvSpPr/>
          <p:nvPr/>
        </p:nvSpPr>
        <p:spPr>
          <a:xfrm>
            <a:off x="4825008" y="3697337"/>
            <a:ext cx="3671218" cy="118021"/>
          </a:xfrm>
          <a:prstGeom prst="rect">
            <a:avLst/>
          </a:prstGeom>
          <a:noFill/>
          <a:ln/>
        </p:spPr>
        <p:txBody>
          <a:bodyPr wrap="none" lIns="0" tIns="0" rIns="0" bIns="0" rtlCol="0" anchor="t"/>
          <a:lstStyle/>
          <a:p>
            <a:pPr marL="0" indent="0" algn="l">
              <a:lnSpc>
                <a:spcPts val="930"/>
              </a:lnSpc>
              <a:buNone/>
            </a:pPr>
            <a:r>
              <a:rPr lang="en-US" sz="620" b="1" kern="0" spc="74" dirty="0">
                <a:solidFill>
                  <a:srgbClr val="C9A84C"/>
                </a:solidFill>
                <a:latin typeface="Calibri" pitchFamily="34" charset="0"/>
                <a:ea typeface="Calibri" pitchFamily="34" charset="-122"/>
                <a:cs typeface="Calibri" pitchFamily="34" charset="-120"/>
              </a:rPr>
              <a:t>TYPICAL ENGAGEMENT</a:t>
            </a:r>
            <a:endParaRPr lang="en-US" sz="620" dirty="0"/>
          </a:p>
        </p:txBody>
      </p:sp>
      <p:sp>
        <p:nvSpPr>
          <p:cNvPr id="49" name="Text 45"/>
          <p:cNvSpPr/>
          <p:nvPr/>
        </p:nvSpPr>
        <p:spPr>
          <a:xfrm>
            <a:off x="4825008" y="3858518"/>
            <a:ext cx="3404224" cy="242888"/>
          </a:xfrm>
          <a:prstGeom prst="rect">
            <a:avLst/>
          </a:prstGeom>
          <a:solidFill>
            <a:srgbClr val="C9A84C">
              <a:alpha val="6000"/>
            </a:srgbClr>
          </a:solidFill>
          <a:ln/>
        </p:spPr>
        <p:txBody>
          <a:bodyPr wrap="none" lIns="86360" tIns="57150" rIns="86360" bIns="57150" rtlCol="0" anchor="t"/>
          <a:lstStyle/>
          <a:p>
            <a:pPr marL="0" indent="0" algn="l">
              <a:buNone/>
            </a:pPr>
            <a:r>
              <a:rPr lang="en-US" sz="730" dirty="0">
                <a:solidFill>
                  <a:srgbClr val="F1F5F9"/>
                </a:solidFill>
                <a:latin typeface="Calibri" pitchFamily="34" charset="0"/>
                <a:ea typeface="Calibri" pitchFamily="34" charset="-122"/>
                <a:cs typeface="Calibri" pitchFamily="34" charset="-120"/>
              </a:rPr>
              <a:t>Full-service advisory retainer, regulatory compliance program, financial restructuring</a:t>
            </a:r>
            <a:endParaRPr lang="en-US" sz="730" dirty="0"/>
          </a:p>
        </p:txBody>
      </p:sp>
      <p:sp>
        <p:nvSpPr>
          <p:cNvPr id="50" name="Text 46"/>
          <p:cNvSpPr/>
          <p:nvPr/>
        </p:nvSpPr>
        <p:spPr>
          <a:xfrm>
            <a:off x="4825008" y="3858518"/>
            <a:ext cx="9525" cy="392311"/>
          </a:xfrm>
          <a:prstGeom prst="rect">
            <a:avLst/>
          </a:prstGeom>
          <a:solidFill>
            <a:srgbClr val="C9A84C"/>
          </a:solidFill>
          <a:ln/>
        </p:spPr>
        <p:txBody>
          <a:bodyPr wrap="square" rtlCol="0" anchor="t"/>
          <a:lstStyle/>
          <a:p>
            <a:pPr marL="0" indent="0">
              <a:buNone/>
            </a:pPr>
            <a:endParaRPr lang="en-US" dirty="0"/>
          </a:p>
        </p:txBody>
      </p:sp>
      <p:sp>
        <p:nvSpPr>
          <p:cNvPr id="51" name="Text 47"/>
          <p:cNvSpPr/>
          <p:nvPr/>
        </p:nvSpPr>
        <p:spPr>
          <a:xfrm>
            <a:off x="400050" y="4509492"/>
            <a:ext cx="8343900" cy="376238"/>
          </a:xfrm>
          <a:prstGeom prst="roundRect">
            <a:avLst>
              <a:gd name="adj" fmla="val 15190"/>
            </a:avLst>
          </a:prstGeom>
          <a:solidFill>
            <a:srgbClr val="C9A84C">
              <a:alpha val="8000"/>
            </a:srgbClr>
          </a:solidFill>
          <a:ln w="9525">
            <a:solidFill>
              <a:srgbClr val="C9A84C">
                <a:alpha val="15000"/>
              </a:srgbClr>
            </a:solidFill>
          </a:ln>
        </p:spPr>
        <p:txBody>
          <a:bodyPr wrap="square" rtlCol="0" anchor="t"/>
          <a:lstStyle/>
          <a:p>
            <a:pPr marL="0" indent="0">
              <a:buNone/>
            </a:pPr>
            <a:endParaRPr lang="en-US" dirty="0"/>
          </a:p>
        </p:txBody>
      </p:sp>
      <p:pic>
        <p:nvPicPr>
          <p:cNvPr id="5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532" y="4631243"/>
            <a:ext cx="132588" cy="132588"/>
          </a:xfrm>
          <a:prstGeom prst="rect">
            <a:avLst/>
          </a:prstGeom>
        </p:spPr>
      </p:pic>
      <p:sp>
        <p:nvSpPr>
          <p:cNvPr id="53" name="Text 48"/>
          <p:cNvSpPr/>
          <p:nvPr/>
        </p:nvSpPr>
        <p:spPr>
          <a:xfrm>
            <a:off x="774948" y="4622304"/>
            <a:ext cx="1010588" cy="150465"/>
          </a:xfrm>
          <a:prstGeom prst="rect">
            <a:avLst/>
          </a:prstGeom>
          <a:noFill/>
          <a:ln/>
        </p:spPr>
        <p:txBody>
          <a:bodyPr wrap="none" lIns="0" tIns="0" rIns="0" bIns="0" rtlCol="0" anchor="ctr"/>
          <a:lstStyle/>
          <a:p>
            <a:pPr marL="0" indent="0" algn="l">
              <a:lnSpc>
                <a:spcPts val="1185"/>
              </a:lnSpc>
              <a:buNone/>
            </a:pPr>
            <a:r>
              <a:rPr lang="en-US" sz="790" dirty="0">
                <a:solidFill>
                  <a:srgbClr val="94A3B8"/>
                </a:solidFill>
                <a:latin typeface="Calibri" pitchFamily="34" charset="0"/>
                <a:ea typeface="Calibri" pitchFamily="34" charset="-122"/>
                <a:cs typeface="Calibri" pitchFamily="34" charset="-120"/>
              </a:rPr>
              <a:t>Addressable Market:</a:t>
            </a:r>
            <a:endParaRPr lang="en-US" sz="790" dirty="0"/>
          </a:p>
        </p:txBody>
      </p:sp>
      <p:sp>
        <p:nvSpPr>
          <p:cNvPr id="54" name="Text 49"/>
          <p:cNvSpPr/>
          <p:nvPr/>
        </p:nvSpPr>
        <p:spPr>
          <a:xfrm>
            <a:off x="1779984" y="4590008"/>
            <a:ext cx="727040" cy="215205"/>
          </a:xfrm>
          <a:prstGeom prst="rect">
            <a:avLst/>
          </a:prstGeom>
          <a:noFill/>
          <a:ln/>
        </p:spPr>
        <p:txBody>
          <a:bodyPr wrap="none" lIns="0" tIns="0" rIns="0" bIns="0" rtlCol="0" anchor="ctr"/>
          <a:lstStyle/>
          <a:p>
            <a:pPr marL="0" indent="0" algn="l">
              <a:lnSpc>
                <a:spcPts val="1695"/>
              </a:lnSpc>
              <a:buNone/>
            </a:pPr>
            <a:r>
              <a:rPr lang="en-US" sz="1130" b="1" dirty="0">
                <a:solidFill>
                  <a:srgbClr val="C9A84C"/>
                </a:solidFill>
                <a:latin typeface="Constantia" pitchFamily="34" charset="0"/>
                <a:ea typeface="Constantia" pitchFamily="34" charset="-122"/>
                <a:cs typeface="Constantia" pitchFamily="34" charset="-120"/>
              </a:rPr>
              <a:t>3.3 Million</a:t>
            </a:r>
            <a:endParaRPr lang="en-US" sz="1130" dirty="0"/>
          </a:p>
        </p:txBody>
      </p:sp>
      <p:sp>
        <p:nvSpPr>
          <p:cNvPr id="55" name="Text 50"/>
          <p:cNvSpPr/>
          <p:nvPr/>
        </p:nvSpPr>
        <p:spPr>
          <a:xfrm>
            <a:off x="2527250" y="4622304"/>
            <a:ext cx="1571952" cy="150465"/>
          </a:xfrm>
          <a:prstGeom prst="rect">
            <a:avLst/>
          </a:prstGeom>
          <a:noFill/>
          <a:ln/>
        </p:spPr>
        <p:txBody>
          <a:bodyPr wrap="none" lIns="0" tIns="0" rIns="0" bIns="0" rtlCol="0" anchor="ctr"/>
          <a:lstStyle/>
          <a:p>
            <a:pPr marL="0" indent="0" algn="l">
              <a:lnSpc>
                <a:spcPts val="1185"/>
              </a:lnSpc>
              <a:buNone/>
            </a:pPr>
            <a:r>
              <a:rPr lang="en-US" sz="790" dirty="0">
                <a:solidFill>
                  <a:srgbClr val="94A3B8"/>
                </a:solidFill>
                <a:latin typeface="Calibri" pitchFamily="34" charset="0"/>
                <a:ea typeface="Calibri" pitchFamily="34" charset="-122"/>
                <a:cs typeface="Calibri" pitchFamily="34" charset="-120"/>
              </a:rPr>
              <a:t>small businesses in Texas alone</a:t>
            </a:r>
            <a:endParaRPr lang="en-US" sz="790" dirty="0"/>
          </a:p>
        </p:txBody>
      </p:sp>
      <p:sp>
        <p:nvSpPr>
          <p:cNvPr id="56" name="Text 51"/>
          <p:cNvSpPr/>
          <p:nvPr/>
        </p:nvSpPr>
        <p:spPr>
          <a:xfrm>
            <a:off x="6913662" y="4632871"/>
            <a:ext cx="1814245" cy="129480"/>
          </a:xfrm>
          <a:prstGeom prst="rect">
            <a:avLst/>
          </a:prstGeom>
          <a:noFill/>
          <a:ln/>
        </p:spPr>
        <p:txBody>
          <a:bodyPr wrap="none" lIns="0" tIns="0" rIns="0" bIns="0" rtlCol="0" anchor="ctr"/>
          <a:lstStyle/>
          <a:p>
            <a:pPr marL="0" indent="0" algn="l">
              <a:lnSpc>
                <a:spcPts val="1020"/>
              </a:lnSpc>
              <a:buNone/>
            </a:pPr>
            <a:r>
              <a:rPr lang="en-US" sz="680" dirty="0">
                <a:solidFill>
                  <a:srgbClr val="94A3B8">
                    <a:alpha val="50000"/>
                  </a:srgbClr>
                </a:solidFill>
                <a:latin typeface="Calibri" pitchFamily="34" charset="0"/>
                <a:ea typeface="Calibri" pitchFamily="34" charset="-122"/>
                <a:cs typeface="Calibri" pitchFamily="34" charset="-120"/>
              </a:rPr>
              <a:t>Source: U.S. SBA Office of Advocacy, 2024</a:t>
            </a:r>
            <a:endParaRPr lang="en-US" sz="680" dirty="0"/>
          </a:p>
        </p:txBody>
      </p:sp>
      <p:sp>
        <p:nvSpPr>
          <p:cNvPr id="57" name="Text 52"/>
          <p:cNvSpPr/>
          <p:nvPr/>
        </p:nvSpPr>
        <p:spPr>
          <a:xfrm>
            <a:off x="409575" y="967680"/>
            <a:ext cx="3766690" cy="21580"/>
          </a:xfrm>
          <a:custGeom>
            <a:avLst/>
            <a:gdLst/>
            <a:ahLst/>
            <a:cxnLst/>
            <a:rect l="l" t="t" r="r" b="b"/>
            <a:pathLst>
              <a:path w="3766690" h="21580">
                <a:moveTo>
                  <a:pt x="86360" y="0"/>
                </a:moveTo>
                <a:lnTo>
                  <a:pt x="3680330" y="0"/>
                </a:lnTo>
                <a:lnTo>
                  <a:pt x="3701746" y="2698"/>
                </a:lnTo>
                <a:lnTo>
                  <a:pt x="3710375" y="5395"/>
                </a:lnTo>
                <a:lnTo>
                  <a:pt x="3716830" y="8093"/>
                </a:lnTo>
                <a:lnTo>
                  <a:pt x="3722130" y="10790"/>
                </a:lnTo>
                <a:lnTo>
                  <a:pt x="3726673" y="13488"/>
                </a:lnTo>
                <a:lnTo>
                  <a:pt x="3730664" y="16185"/>
                </a:lnTo>
                <a:lnTo>
                  <a:pt x="3734226" y="18883"/>
                </a:lnTo>
                <a:lnTo>
                  <a:pt x="3737440"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solidFill>
            <a:srgbClr val="C9A84C"/>
          </a:solidFill>
          <a:ln/>
        </p:spPr>
        <p:txBody>
          <a:bodyPr wrap="none" rtlCol="0" anchor="t"/>
          <a:lstStyle/>
          <a:p>
            <a:pPr marL="0" indent="0">
              <a:buNone/>
            </a:pPr>
            <a:endParaRPr lang="en-US" dirty="0"/>
          </a:p>
        </p:txBody>
      </p:sp>
      <p:sp>
        <p:nvSpPr>
          <p:cNvPr id="58" name="Text 53"/>
          <p:cNvSpPr/>
          <p:nvPr/>
        </p:nvSpPr>
        <p:spPr>
          <a:xfrm>
            <a:off x="4610398" y="967680"/>
            <a:ext cx="3766690" cy="21580"/>
          </a:xfrm>
          <a:custGeom>
            <a:avLst/>
            <a:gdLst/>
            <a:ahLst/>
            <a:cxnLst/>
            <a:rect l="l" t="t" r="r" b="b"/>
            <a:pathLst>
              <a:path w="3766690" h="21580">
                <a:moveTo>
                  <a:pt x="86360" y="0"/>
                </a:moveTo>
                <a:lnTo>
                  <a:pt x="3680330" y="0"/>
                </a:lnTo>
                <a:lnTo>
                  <a:pt x="3701746" y="2698"/>
                </a:lnTo>
                <a:lnTo>
                  <a:pt x="3710375" y="5395"/>
                </a:lnTo>
                <a:lnTo>
                  <a:pt x="3716830" y="8093"/>
                </a:lnTo>
                <a:lnTo>
                  <a:pt x="3722130" y="10790"/>
                </a:lnTo>
                <a:lnTo>
                  <a:pt x="3726673" y="13488"/>
                </a:lnTo>
                <a:lnTo>
                  <a:pt x="3730664" y="16185"/>
                </a:lnTo>
                <a:lnTo>
                  <a:pt x="3734226" y="18883"/>
                </a:lnTo>
                <a:lnTo>
                  <a:pt x="3737440"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solidFill>
            <a:srgbClr val="C9A84C"/>
          </a:solidFill>
          <a:ln/>
        </p:spPr>
        <p:txBody>
          <a:bodyPr wrap="none" rtlCol="0" anchor="t"/>
          <a:lstStyle/>
          <a:p>
            <a:pPr marL="0" indent="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457200" y="342900"/>
            <a:ext cx="8805672" cy="298847"/>
          </a:xfrm>
          <a:prstGeom prst="rect">
            <a:avLst/>
          </a:prstGeom>
          <a:noFill/>
          <a:ln/>
        </p:spPr>
        <p:txBody>
          <a:bodyPr wrap="none" lIns="0" tIns="0" rIns="0" bIns="0" rtlCol="0" anchor="t"/>
          <a:lstStyle/>
          <a:p>
            <a:pPr marL="0" indent="0" algn="l">
              <a:lnSpc>
                <a:spcPts val="2354"/>
              </a:lnSpc>
              <a:buNone/>
            </a:pPr>
            <a:r>
              <a:rPr lang="en-US" sz="2140" b="1" dirty="0">
                <a:solidFill>
                  <a:srgbClr val="F1F5F9"/>
                </a:solidFill>
                <a:latin typeface="Constantia" pitchFamily="34" charset="0"/>
                <a:ea typeface="Constantia" pitchFamily="34" charset="-122"/>
                <a:cs typeface="Constantia" pitchFamily="34" charset="-120"/>
              </a:rPr>
              <a:t>Competitive Positioning</a:t>
            </a:r>
            <a:endParaRPr lang="en-US" sz="2140" dirty="0"/>
          </a:p>
        </p:txBody>
      </p:sp>
      <p:sp>
        <p:nvSpPr>
          <p:cNvPr id="3" name="Text 1"/>
          <p:cNvSpPr/>
          <p:nvPr/>
        </p:nvSpPr>
        <p:spPr>
          <a:xfrm>
            <a:off x="457200" y="712738"/>
            <a:ext cx="429220" cy="21580"/>
          </a:xfrm>
          <a:prstGeom prst="roundRect">
            <a:avLst>
              <a:gd name="adj" fmla="val 64736"/>
            </a:avLst>
          </a:prstGeom>
          <a:solidFill>
            <a:srgbClr val="C9A84C"/>
          </a:solidFill>
          <a:ln/>
        </p:spPr>
        <p:txBody>
          <a:bodyPr wrap="none" rtlCol="0" anchor="t"/>
          <a:lstStyle/>
          <a:p>
            <a:pPr marL="0" indent="0">
              <a:buNone/>
            </a:pPr>
            <a:endParaRPr lang="en-US" dirty="0"/>
          </a:p>
        </p:txBody>
      </p:sp>
      <p:sp>
        <p:nvSpPr>
          <p:cNvPr id="4" name="Text 2"/>
          <p:cNvSpPr/>
          <p:nvPr/>
        </p:nvSpPr>
        <p:spPr>
          <a:xfrm>
            <a:off x="4572000" y="1691878"/>
            <a:ext cx="7590" cy="2571750"/>
          </a:xfrm>
          <a:prstGeom prst="rect">
            <a:avLst/>
          </a:prstGeom>
          <a:gradFill rotWithShape="1">
            <a:gsLst>
              <a:gs pos="0">
                <a:srgbClr val="000000">
                  <a:alpha val="0"/>
                </a:srgbClr>
              </a:gs>
              <a:gs pos="15000">
                <a:srgbClr val="C9A84C">
                  <a:alpha val="30000"/>
                </a:srgbClr>
              </a:gs>
              <a:gs pos="85000">
                <a:srgbClr val="C9A84C">
                  <a:alpha val="30000"/>
                </a:srgbClr>
              </a:gs>
              <a:gs pos="100000">
                <a:srgbClr val="000000">
                  <a:alpha val="0"/>
                </a:srgbClr>
              </a:gs>
            </a:gsLst>
            <a:lin ang="5400000" scaled="1"/>
          </a:gradFill>
          <a:ln/>
        </p:spPr>
        <p:txBody>
          <a:bodyPr wrap="square" rtlCol="0" anchor="t"/>
          <a:lstStyle/>
          <a:p>
            <a:pPr marL="0" indent="0">
              <a:buNone/>
            </a:pPr>
            <a:endParaRPr lang="en-US" dirty="0"/>
          </a:p>
        </p:txBody>
      </p:sp>
      <p:sp>
        <p:nvSpPr>
          <p:cNvPr id="5" name="Text 3"/>
          <p:cNvSpPr/>
          <p:nvPr/>
        </p:nvSpPr>
        <p:spPr>
          <a:xfrm>
            <a:off x="457200" y="905768"/>
            <a:ext cx="3905631" cy="325041"/>
          </a:xfrm>
          <a:prstGeom prst="rect">
            <a:avLst/>
          </a:prstGeom>
          <a:noFill/>
          <a:ln/>
        </p:spPr>
        <p:txBody>
          <a:bodyPr wrap="none" lIns="0" tIns="0" rIns="0" bIns="100330" rtlCol="0" anchor="t"/>
          <a:lstStyle/>
          <a:p>
            <a:pPr marL="0" indent="0" algn="l">
              <a:buNone/>
            </a:pPr>
            <a:r>
              <a:rPr lang="en-US" sz="1130" b="1" kern="0" spc="30" dirty="0">
                <a:solidFill>
                  <a:srgbClr val="C9A84C"/>
                </a:solidFill>
                <a:latin typeface="Constantia" pitchFamily="34" charset="0"/>
                <a:ea typeface="Constantia" pitchFamily="34" charset="-122"/>
                <a:cs typeface="Constantia" pitchFamily="34" charset="-120"/>
              </a:rPr>
              <a:t>GOLDMAN &amp; SACHE</a:t>
            </a:r>
            <a:endParaRPr lang="en-US" sz="1130" dirty="0"/>
          </a:p>
        </p:txBody>
      </p:sp>
      <p:sp>
        <p:nvSpPr>
          <p:cNvPr id="6" name="Text 4"/>
          <p:cNvSpPr/>
          <p:nvPr/>
        </p:nvSpPr>
        <p:spPr>
          <a:xfrm>
            <a:off x="457200" y="1221284"/>
            <a:ext cx="3829050" cy="9525"/>
          </a:xfrm>
          <a:prstGeom prst="rect">
            <a:avLst/>
          </a:prstGeom>
          <a:solidFill>
            <a:srgbClr val="C9A84C"/>
          </a:solidFill>
          <a:ln/>
        </p:spPr>
        <p:txBody>
          <a:bodyPr wrap="none" rtlCol="0" anchor="t"/>
          <a:lstStyle/>
          <a:p>
            <a:pPr marL="0" indent="0">
              <a:buNone/>
            </a:pPr>
            <a:endParaRPr lang="en-US" dirty="0"/>
          </a:p>
        </p:txBody>
      </p:sp>
      <p:sp>
        <p:nvSpPr>
          <p:cNvPr id="7" name="Text 5"/>
          <p:cNvSpPr/>
          <p:nvPr/>
        </p:nvSpPr>
        <p:spPr>
          <a:xfrm>
            <a:off x="457200" y="1366540"/>
            <a:ext cx="200620" cy="200620"/>
          </a:xfrm>
          <a:prstGeom prst="roundRect">
            <a:avLst>
              <a:gd name="adj" fmla="val 21523"/>
            </a:avLst>
          </a:prstGeom>
          <a:solidFill>
            <a:srgbClr val="C9A84C">
              <a:alpha val="15000"/>
            </a:srgbClr>
          </a:solidFill>
          <a:ln/>
        </p:spPr>
        <p:txBody>
          <a:bodyPr wrap="none" rtlCol="0" anchor="t"/>
          <a:lstStyle/>
          <a:p>
            <a:pPr marL="0" indent="0">
              <a:buNone/>
            </a:pPr>
            <a:endParaRPr lang="en-US"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1216" y="1400556"/>
            <a:ext cx="132588" cy="132588"/>
          </a:xfrm>
          <a:prstGeom prst="rect">
            <a:avLst/>
          </a:prstGeom>
        </p:spPr>
      </p:pic>
      <p:sp>
        <p:nvSpPr>
          <p:cNvPr id="9" name="Text 6"/>
          <p:cNvSpPr/>
          <p:nvPr/>
        </p:nvSpPr>
        <p:spPr>
          <a:xfrm>
            <a:off x="744141" y="1358950"/>
            <a:ext cx="3223632"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Integrated Multi-Service Platform</a:t>
            </a:r>
            <a:endParaRPr lang="en-US" sz="840" dirty="0"/>
          </a:p>
        </p:txBody>
      </p:sp>
      <p:sp>
        <p:nvSpPr>
          <p:cNvPr id="10" name="Text 7"/>
          <p:cNvSpPr/>
          <p:nvPr/>
        </p:nvSpPr>
        <p:spPr>
          <a:xfrm>
            <a:off x="744141" y="1511498"/>
            <a:ext cx="3223632"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Advisory, risk management, finance, and compliance under one roof.</a:t>
            </a:r>
            <a:endParaRPr lang="en-US" sz="760" dirty="0"/>
          </a:p>
        </p:txBody>
      </p:sp>
      <p:sp>
        <p:nvSpPr>
          <p:cNvPr id="11" name="Text 8"/>
          <p:cNvSpPr/>
          <p:nvPr/>
        </p:nvSpPr>
        <p:spPr>
          <a:xfrm>
            <a:off x="457200" y="1773436"/>
            <a:ext cx="200620" cy="200620"/>
          </a:xfrm>
          <a:prstGeom prst="roundRect">
            <a:avLst>
              <a:gd name="adj" fmla="val 21523"/>
            </a:avLst>
          </a:prstGeom>
          <a:solidFill>
            <a:srgbClr val="C9A84C">
              <a:alpha val="15000"/>
            </a:srgbClr>
          </a:solidFill>
          <a:ln/>
        </p:spPr>
        <p:txBody>
          <a:bodyPr wrap="none" rtlCol="0" anchor="t"/>
          <a:lstStyle/>
          <a:p>
            <a:pPr marL="0" indent="0">
              <a:buNone/>
            </a:pPr>
            <a:endParaRPr lang="en-US" dirty="0"/>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1216" y="1807452"/>
            <a:ext cx="132588" cy="132588"/>
          </a:xfrm>
          <a:prstGeom prst="rect">
            <a:avLst/>
          </a:prstGeom>
        </p:spPr>
      </p:pic>
      <p:sp>
        <p:nvSpPr>
          <p:cNvPr id="13" name="Text 9"/>
          <p:cNvSpPr/>
          <p:nvPr/>
        </p:nvSpPr>
        <p:spPr>
          <a:xfrm>
            <a:off x="744141" y="1765846"/>
            <a:ext cx="3013427"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Deep Texas Regulatory Expertise</a:t>
            </a:r>
            <a:endParaRPr lang="en-US" sz="840" dirty="0"/>
          </a:p>
        </p:txBody>
      </p:sp>
      <p:sp>
        <p:nvSpPr>
          <p:cNvPr id="14" name="Text 10"/>
          <p:cNvSpPr/>
          <p:nvPr/>
        </p:nvSpPr>
        <p:spPr>
          <a:xfrm>
            <a:off x="744141" y="1918395"/>
            <a:ext cx="3013427"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Dedicated knowledge of TDI, Texas Insurance Code, and DTPA.</a:t>
            </a:r>
            <a:endParaRPr lang="en-US" sz="760" dirty="0"/>
          </a:p>
        </p:txBody>
      </p:sp>
      <p:sp>
        <p:nvSpPr>
          <p:cNvPr id="15" name="Text 11"/>
          <p:cNvSpPr/>
          <p:nvPr/>
        </p:nvSpPr>
        <p:spPr>
          <a:xfrm>
            <a:off x="457200" y="2180332"/>
            <a:ext cx="200620" cy="200620"/>
          </a:xfrm>
          <a:prstGeom prst="roundRect">
            <a:avLst>
              <a:gd name="adj" fmla="val 21523"/>
            </a:avLst>
          </a:prstGeom>
          <a:solidFill>
            <a:srgbClr val="C9A84C">
              <a:alpha val="15000"/>
            </a:srgbClr>
          </a:solidFill>
          <a:ln/>
        </p:spPr>
        <p:txBody>
          <a:bodyPr wrap="none" rtlCol="0" anchor="t"/>
          <a:lstStyle/>
          <a:p>
            <a:pPr marL="0" indent="0">
              <a:buNone/>
            </a:pPr>
            <a:endParaRPr lang="en-US" dirty="0"/>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216" y="2214348"/>
            <a:ext cx="132588" cy="132588"/>
          </a:xfrm>
          <a:prstGeom prst="rect">
            <a:avLst/>
          </a:prstGeom>
        </p:spPr>
      </p:pic>
      <p:sp>
        <p:nvSpPr>
          <p:cNvPr id="17" name="Text 12"/>
          <p:cNvSpPr/>
          <p:nvPr/>
        </p:nvSpPr>
        <p:spPr>
          <a:xfrm>
            <a:off x="744141" y="2172742"/>
            <a:ext cx="3207588"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Outcome-Based Pricing Options</a:t>
            </a:r>
            <a:endParaRPr lang="en-US" sz="840" dirty="0"/>
          </a:p>
        </p:txBody>
      </p:sp>
      <p:sp>
        <p:nvSpPr>
          <p:cNvPr id="18" name="Text 13"/>
          <p:cNvSpPr/>
          <p:nvPr/>
        </p:nvSpPr>
        <p:spPr>
          <a:xfrm>
            <a:off x="744141" y="2325291"/>
            <a:ext cx="3207588"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Alignment of interests with clients — fees tied to measurable results.</a:t>
            </a:r>
            <a:endParaRPr lang="en-US" sz="760" dirty="0"/>
          </a:p>
        </p:txBody>
      </p:sp>
      <p:sp>
        <p:nvSpPr>
          <p:cNvPr id="19" name="Text 14"/>
          <p:cNvSpPr/>
          <p:nvPr/>
        </p:nvSpPr>
        <p:spPr>
          <a:xfrm>
            <a:off x="457200" y="2587228"/>
            <a:ext cx="200620" cy="200620"/>
          </a:xfrm>
          <a:prstGeom prst="roundRect">
            <a:avLst>
              <a:gd name="adj" fmla="val 21523"/>
            </a:avLst>
          </a:prstGeom>
          <a:solidFill>
            <a:srgbClr val="C9A84C">
              <a:alpha val="15000"/>
            </a:srgbClr>
          </a:solidFill>
          <a:ln/>
        </p:spPr>
        <p:txBody>
          <a:bodyPr wrap="none" rtlCol="0" anchor="t"/>
          <a:lstStyle/>
          <a:p>
            <a:pPr marL="0" indent="0">
              <a:buNone/>
            </a:pPr>
            <a:endParaRPr lang="en-US" dirty="0"/>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216" y="2621244"/>
            <a:ext cx="132588" cy="132588"/>
          </a:xfrm>
          <a:prstGeom prst="rect">
            <a:avLst/>
          </a:prstGeom>
        </p:spPr>
      </p:pic>
      <p:sp>
        <p:nvSpPr>
          <p:cNvPr id="21" name="Text 15"/>
          <p:cNvSpPr/>
          <p:nvPr/>
        </p:nvSpPr>
        <p:spPr>
          <a:xfrm>
            <a:off x="744141" y="2579638"/>
            <a:ext cx="2928625"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Senior-Level Attention on Every Engagement</a:t>
            </a:r>
            <a:endParaRPr lang="en-US" sz="840" dirty="0"/>
          </a:p>
        </p:txBody>
      </p:sp>
      <p:sp>
        <p:nvSpPr>
          <p:cNvPr id="22" name="Text 16"/>
          <p:cNvSpPr/>
          <p:nvPr/>
        </p:nvSpPr>
        <p:spPr>
          <a:xfrm>
            <a:off x="744141" y="2732187"/>
            <a:ext cx="2928625"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No junior handoffs — experienced advisors from start to finish.</a:t>
            </a:r>
            <a:endParaRPr lang="en-US" sz="760" dirty="0"/>
          </a:p>
        </p:txBody>
      </p:sp>
      <p:sp>
        <p:nvSpPr>
          <p:cNvPr id="23" name="Text 17"/>
          <p:cNvSpPr/>
          <p:nvPr/>
        </p:nvSpPr>
        <p:spPr>
          <a:xfrm>
            <a:off x="457200" y="2994124"/>
            <a:ext cx="200620" cy="200620"/>
          </a:xfrm>
          <a:prstGeom prst="roundRect">
            <a:avLst>
              <a:gd name="adj" fmla="val 21523"/>
            </a:avLst>
          </a:prstGeom>
          <a:solidFill>
            <a:srgbClr val="C9A84C">
              <a:alpha val="15000"/>
            </a:srgbClr>
          </a:solidFill>
          <a:ln/>
        </p:spPr>
        <p:txBody>
          <a:bodyPr wrap="none" rtlCol="0" anchor="t"/>
          <a:lstStyle/>
          <a:p>
            <a:pPr marL="0" indent="0">
              <a:buNone/>
            </a:pPr>
            <a:endParaRPr lang="en-US" dirty="0"/>
          </a:p>
        </p:txBody>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1216" y="3028140"/>
            <a:ext cx="132588" cy="132588"/>
          </a:xfrm>
          <a:prstGeom prst="rect">
            <a:avLst/>
          </a:prstGeom>
        </p:spPr>
      </p:pic>
      <p:sp>
        <p:nvSpPr>
          <p:cNvPr id="25" name="Text 18"/>
          <p:cNvSpPr/>
          <p:nvPr/>
        </p:nvSpPr>
        <p:spPr>
          <a:xfrm>
            <a:off x="744141" y="2986534"/>
            <a:ext cx="3219867"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Policyholder Advocacy DNA</a:t>
            </a:r>
            <a:endParaRPr lang="en-US" sz="840" dirty="0"/>
          </a:p>
        </p:txBody>
      </p:sp>
      <p:sp>
        <p:nvSpPr>
          <p:cNvPr id="26" name="Text 19"/>
          <p:cNvSpPr/>
          <p:nvPr/>
        </p:nvSpPr>
        <p:spPr>
          <a:xfrm>
            <a:off x="744141" y="3139083"/>
            <a:ext cx="3219867"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Built to fight for the client, not the carrier. Advocacy is the foundation.</a:t>
            </a:r>
            <a:endParaRPr lang="en-US" sz="760" dirty="0"/>
          </a:p>
        </p:txBody>
      </p:sp>
      <p:sp>
        <p:nvSpPr>
          <p:cNvPr id="27" name="Text 20"/>
          <p:cNvSpPr/>
          <p:nvPr/>
        </p:nvSpPr>
        <p:spPr>
          <a:xfrm>
            <a:off x="4857750" y="905768"/>
            <a:ext cx="3905631" cy="325041"/>
          </a:xfrm>
          <a:prstGeom prst="rect">
            <a:avLst/>
          </a:prstGeom>
          <a:noFill/>
          <a:ln/>
        </p:spPr>
        <p:txBody>
          <a:bodyPr wrap="none" lIns="0" tIns="0" rIns="0" bIns="100330" rtlCol="0" anchor="t"/>
          <a:lstStyle/>
          <a:p>
            <a:pPr marL="0" indent="0" algn="l">
              <a:buNone/>
            </a:pPr>
            <a:r>
              <a:rPr lang="en-US" sz="1130" b="1" kern="0" spc="30" dirty="0">
                <a:solidFill>
                  <a:srgbClr val="94A3B8"/>
                </a:solidFill>
                <a:latin typeface="Constantia" pitchFamily="34" charset="0"/>
                <a:ea typeface="Constantia" pitchFamily="34" charset="-122"/>
                <a:cs typeface="Constantia" pitchFamily="34" charset="-120"/>
              </a:rPr>
              <a:t>TRADITIONAL COMPETITORS</a:t>
            </a:r>
            <a:endParaRPr lang="en-US" sz="1130" dirty="0"/>
          </a:p>
        </p:txBody>
      </p:sp>
      <p:sp>
        <p:nvSpPr>
          <p:cNvPr id="28" name="Text 21"/>
          <p:cNvSpPr/>
          <p:nvPr/>
        </p:nvSpPr>
        <p:spPr>
          <a:xfrm>
            <a:off x="4857750" y="1221284"/>
            <a:ext cx="3829050" cy="9525"/>
          </a:xfrm>
          <a:prstGeom prst="rect">
            <a:avLst/>
          </a:prstGeom>
          <a:solidFill>
            <a:srgbClr val="EF4444"/>
          </a:solidFill>
          <a:ln/>
        </p:spPr>
        <p:txBody>
          <a:bodyPr wrap="none" rtlCol="0" anchor="t"/>
          <a:lstStyle/>
          <a:p>
            <a:pPr marL="0" indent="0">
              <a:buNone/>
            </a:pPr>
            <a:endParaRPr lang="en-US" dirty="0"/>
          </a:p>
        </p:txBody>
      </p:sp>
      <p:sp>
        <p:nvSpPr>
          <p:cNvPr id="29" name="Text 22"/>
          <p:cNvSpPr/>
          <p:nvPr/>
        </p:nvSpPr>
        <p:spPr>
          <a:xfrm>
            <a:off x="4857750" y="1366540"/>
            <a:ext cx="200620" cy="200620"/>
          </a:xfrm>
          <a:prstGeom prst="roundRect">
            <a:avLst>
              <a:gd name="adj" fmla="val 21523"/>
            </a:avLst>
          </a:prstGeom>
          <a:solidFill>
            <a:srgbClr val="EF4444">
              <a:alpha val="12000"/>
            </a:srgbClr>
          </a:solidFill>
          <a:ln/>
        </p:spPr>
        <p:txBody>
          <a:bodyPr wrap="none" rtlCol="0" anchor="t"/>
          <a:lstStyle/>
          <a:p>
            <a:pPr marL="0" indent="0">
              <a:buNone/>
            </a:pPr>
            <a:endParaRPr lang="en-US" dirty="0"/>
          </a:p>
        </p:txBody>
      </p:sp>
      <p:pic>
        <p:nvPicPr>
          <p:cNvPr id="3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91766" y="1400556"/>
            <a:ext cx="132588" cy="132588"/>
          </a:xfrm>
          <a:prstGeom prst="rect">
            <a:avLst/>
          </a:prstGeom>
        </p:spPr>
      </p:pic>
      <p:sp>
        <p:nvSpPr>
          <p:cNvPr id="31" name="Text 23"/>
          <p:cNvSpPr/>
          <p:nvPr/>
        </p:nvSpPr>
        <p:spPr>
          <a:xfrm>
            <a:off x="5144691" y="1358950"/>
            <a:ext cx="3896320"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Siloed Services</a:t>
            </a:r>
            <a:endParaRPr lang="en-US" sz="840" dirty="0"/>
          </a:p>
        </p:txBody>
      </p:sp>
      <p:sp>
        <p:nvSpPr>
          <p:cNvPr id="32" name="Text 24"/>
          <p:cNvSpPr/>
          <p:nvPr/>
        </p:nvSpPr>
        <p:spPr>
          <a:xfrm>
            <a:off x="5144691" y="1511498"/>
            <a:ext cx="3612952" cy="294099"/>
          </a:xfrm>
          <a:prstGeom prst="rect">
            <a:avLst/>
          </a:prstGeom>
          <a:noFill/>
          <a:ln/>
        </p:spPr>
        <p:txBody>
          <a:bodyPr wrap="squar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Separate firms for legal, insurance, and financial advisory — fragmented experience.</a:t>
            </a:r>
            <a:endParaRPr lang="en-US" sz="760" dirty="0"/>
          </a:p>
        </p:txBody>
      </p:sp>
      <p:sp>
        <p:nvSpPr>
          <p:cNvPr id="33" name="Text 25"/>
          <p:cNvSpPr/>
          <p:nvPr/>
        </p:nvSpPr>
        <p:spPr>
          <a:xfrm>
            <a:off x="4857750" y="1913483"/>
            <a:ext cx="200620" cy="200620"/>
          </a:xfrm>
          <a:prstGeom prst="roundRect">
            <a:avLst>
              <a:gd name="adj" fmla="val 21523"/>
            </a:avLst>
          </a:prstGeom>
          <a:solidFill>
            <a:srgbClr val="EF4444">
              <a:alpha val="12000"/>
            </a:srgbClr>
          </a:solidFill>
          <a:ln/>
        </p:spPr>
        <p:txBody>
          <a:bodyPr wrap="none" rtlCol="0" anchor="t"/>
          <a:lstStyle/>
          <a:p>
            <a:pPr marL="0" indent="0">
              <a:buNone/>
            </a:pPr>
            <a:endParaRPr lang="en-US" dirty="0"/>
          </a:p>
        </p:txBody>
      </p:sp>
      <p:pic>
        <p:nvPicPr>
          <p:cNvPr id="34"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91766" y="1947499"/>
            <a:ext cx="132588" cy="132588"/>
          </a:xfrm>
          <a:prstGeom prst="rect">
            <a:avLst/>
          </a:prstGeom>
        </p:spPr>
      </p:pic>
      <p:sp>
        <p:nvSpPr>
          <p:cNvPr id="35" name="Text 26"/>
          <p:cNvSpPr/>
          <p:nvPr/>
        </p:nvSpPr>
        <p:spPr>
          <a:xfrm>
            <a:off x="5144691" y="1905893"/>
            <a:ext cx="2960057"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Generalist Knowledge</a:t>
            </a:r>
            <a:endParaRPr lang="en-US" sz="840" dirty="0"/>
          </a:p>
        </p:txBody>
      </p:sp>
      <p:sp>
        <p:nvSpPr>
          <p:cNvPr id="36" name="Text 27"/>
          <p:cNvSpPr/>
          <p:nvPr/>
        </p:nvSpPr>
        <p:spPr>
          <a:xfrm>
            <a:off x="5144691" y="2058442"/>
            <a:ext cx="2960057"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No state-specific regulatory depth — one-size-fits-all approach.</a:t>
            </a:r>
            <a:endParaRPr lang="en-US" sz="760" dirty="0"/>
          </a:p>
        </p:txBody>
      </p:sp>
      <p:sp>
        <p:nvSpPr>
          <p:cNvPr id="37" name="Text 28"/>
          <p:cNvSpPr/>
          <p:nvPr/>
        </p:nvSpPr>
        <p:spPr>
          <a:xfrm>
            <a:off x="4857750" y="2320379"/>
            <a:ext cx="200620" cy="200620"/>
          </a:xfrm>
          <a:prstGeom prst="roundRect">
            <a:avLst>
              <a:gd name="adj" fmla="val 21523"/>
            </a:avLst>
          </a:prstGeom>
          <a:solidFill>
            <a:srgbClr val="EF4444">
              <a:alpha val="12000"/>
            </a:srgbClr>
          </a:solidFill>
          <a:ln/>
        </p:spPr>
        <p:txBody>
          <a:bodyPr wrap="none" rtlCol="0" anchor="t"/>
          <a:lstStyle/>
          <a:p>
            <a:pPr marL="0" indent="0">
              <a:buNone/>
            </a:pPr>
            <a:endParaRPr lang="en-US" dirty="0"/>
          </a:p>
        </p:txBody>
      </p:sp>
      <p:pic>
        <p:nvPicPr>
          <p:cNvPr id="3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891766" y="2354395"/>
            <a:ext cx="132588" cy="132588"/>
          </a:xfrm>
          <a:prstGeom prst="rect">
            <a:avLst/>
          </a:prstGeom>
        </p:spPr>
      </p:pic>
      <p:sp>
        <p:nvSpPr>
          <p:cNvPr id="39" name="Text 29"/>
          <p:cNvSpPr/>
          <p:nvPr/>
        </p:nvSpPr>
        <p:spPr>
          <a:xfrm>
            <a:off x="5144691" y="2312789"/>
            <a:ext cx="3089717"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Hourly Billing Only</a:t>
            </a:r>
            <a:endParaRPr lang="en-US" sz="840" dirty="0"/>
          </a:p>
        </p:txBody>
      </p:sp>
      <p:sp>
        <p:nvSpPr>
          <p:cNvPr id="40" name="Text 30"/>
          <p:cNvSpPr/>
          <p:nvPr/>
        </p:nvSpPr>
        <p:spPr>
          <a:xfrm>
            <a:off x="5144691" y="2465338"/>
            <a:ext cx="3089717"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No skin in the game — fees accrue regardless of client outcomes.</a:t>
            </a:r>
            <a:endParaRPr lang="en-US" sz="760" dirty="0"/>
          </a:p>
        </p:txBody>
      </p:sp>
      <p:sp>
        <p:nvSpPr>
          <p:cNvPr id="41" name="Text 31"/>
          <p:cNvSpPr/>
          <p:nvPr/>
        </p:nvSpPr>
        <p:spPr>
          <a:xfrm>
            <a:off x="4857750" y="2727275"/>
            <a:ext cx="200620" cy="200620"/>
          </a:xfrm>
          <a:prstGeom prst="roundRect">
            <a:avLst>
              <a:gd name="adj" fmla="val 21523"/>
            </a:avLst>
          </a:prstGeom>
          <a:solidFill>
            <a:srgbClr val="EF4444">
              <a:alpha val="12000"/>
            </a:srgbClr>
          </a:solidFill>
          <a:ln/>
        </p:spPr>
        <p:txBody>
          <a:bodyPr wrap="none" rtlCol="0" anchor="t"/>
          <a:lstStyle/>
          <a:p>
            <a:pPr marL="0" indent="0">
              <a:buNone/>
            </a:pPr>
            <a:endParaRPr lang="en-US" dirty="0"/>
          </a:p>
        </p:txBody>
      </p:sp>
      <p:pic>
        <p:nvPicPr>
          <p:cNvPr id="42"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891766" y="2761292"/>
            <a:ext cx="132588" cy="132588"/>
          </a:xfrm>
          <a:prstGeom prst="rect">
            <a:avLst/>
          </a:prstGeom>
        </p:spPr>
      </p:pic>
      <p:sp>
        <p:nvSpPr>
          <p:cNvPr id="43" name="Text 32"/>
          <p:cNvSpPr/>
          <p:nvPr/>
        </p:nvSpPr>
        <p:spPr>
          <a:xfrm>
            <a:off x="5144691" y="2719685"/>
            <a:ext cx="2842186"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Large Firm Bureaucracy</a:t>
            </a:r>
            <a:endParaRPr lang="en-US" sz="840" dirty="0"/>
          </a:p>
        </p:txBody>
      </p:sp>
      <p:sp>
        <p:nvSpPr>
          <p:cNvPr id="44" name="Text 33"/>
          <p:cNvSpPr/>
          <p:nvPr/>
        </p:nvSpPr>
        <p:spPr>
          <a:xfrm>
            <a:off x="5144691" y="2872234"/>
            <a:ext cx="2842186"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Clients lost in the pipeline — layers of process before action.</a:t>
            </a:r>
            <a:endParaRPr lang="en-US" sz="760" dirty="0"/>
          </a:p>
        </p:txBody>
      </p:sp>
      <p:sp>
        <p:nvSpPr>
          <p:cNvPr id="45" name="Text 34"/>
          <p:cNvSpPr/>
          <p:nvPr/>
        </p:nvSpPr>
        <p:spPr>
          <a:xfrm>
            <a:off x="4857750" y="3134171"/>
            <a:ext cx="200620" cy="200620"/>
          </a:xfrm>
          <a:prstGeom prst="roundRect">
            <a:avLst>
              <a:gd name="adj" fmla="val 21523"/>
            </a:avLst>
          </a:prstGeom>
          <a:solidFill>
            <a:srgbClr val="EF4444">
              <a:alpha val="12000"/>
            </a:srgbClr>
          </a:solidFill>
          <a:ln/>
        </p:spPr>
        <p:txBody>
          <a:bodyPr wrap="none" rtlCol="0" anchor="t"/>
          <a:lstStyle/>
          <a:p>
            <a:pPr marL="0" indent="0">
              <a:buNone/>
            </a:pPr>
            <a:endParaRPr lang="en-US" dirty="0"/>
          </a:p>
        </p:txBody>
      </p:sp>
      <p:pic>
        <p:nvPicPr>
          <p:cNvPr id="46"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891766" y="3168188"/>
            <a:ext cx="132588" cy="132588"/>
          </a:xfrm>
          <a:prstGeom prst="rect">
            <a:avLst/>
          </a:prstGeom>
        </p:spPr>
      </p:pic>
      <p:sp>
        <p:nvSpPr>
          <p:cNvPr id="47" name="Text 35"/>
          <p:cNvSpPr/>
          <p:nvPr/>
        </p:nvSpPr>
        <p:spPr>
          <a:xfrm>
            <a:off x="5144691" y="3126581"/>
            <a:ext cx="3596729"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Carrier-Aligned Public Adjusters</a:t>
            </a:r>
            <a:endParaRPr lang="en-US" sz="840" dirty="0"/>
          </a:p>
        </p:txBody>
      </p:sp>
      <p:sp>
        <p:nvSpPr>
          <p:cNvPr id="48" name="Text 36"/>
          <p:cNvSpPr/>
          <p:nvPr/>
        </p:nvSpPr>
        <p:spPr>
          <a:xfrm>
            <a:off x="5144691" y="3279130"/>
            <a:ext cx="3596729" cy="140047"/>
          </a:xfrm>
          <a:prstGeom prst="rect">
            <a:avLst/>
          </a:prstGeom>
          <a:noFill/>
          <a:ln/>
        </p:spPr>
        <p:txBody>
          <a:bodyPr wrap="none" lIns="0" tIns="0" rIns="0" bIns="0" rtlCol="0" anchor="t"/>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Conflicted incentives — often working closer with carriers than policyholders.</a:t>
            </a:r>
            <a:endParaRPr lang="en-US" sz="760" dirty="0"/>
          </a:p>
        </p:txBody>
      </p:sp>
      <p:sp>
        <p:nvSpPr>
          <p:cNvPr id="49" name="Text 37"/>
          <p:cNvSpPr/>
          <p:nvPr/>
        </p:nvSpPr>
        <p:spPr>
          <a:xfrm>
            <a:off x="4857750" y="3562648"/>
            <a:ext cx="4211955" cy="118021"/>
          </a:xfrm>
          <a:prstGeom prst="rect">
            <a:avLst/>
          </a:prstGeom>
          <a:noFill/>
          <a:ln/>
        </p:spPr>
        <p:txBody>
          <a:bodyPr wrap="none" lIns="0" tIns="0" rIns="0" bIns="0" rtlCol="0" anchor="t"/>
          <a:lstStyle/>
          <a:p>
            <a:pPr marL="0" indent="0" algn="l">
              <a:lnSpc>
                <a:spcPts val="930"/>
              </a:lnSpc>
              <a:buNone/>
            </a:pPr>
            <a:r>
              <a:rPr lang="en-US" sz="620" b="1" kern="0" spc="60" dirty="0">
                <a:solidFill>
                  <a:srgbClr val="94A3B8"/>
                </a:solidFill>
                <a:latin typeface="Calibri" pitchFamily="34" charset="0"/>
                <a:ea typeface="Calibri" pitchFamily="34" charset="-122"/>
                <a:cs typeface="Calibri" pitchFamily="34" charset="-120"/>
              </a:rPr>
              <a:t>COMPETITOR CATEGORIES</a:t>
            </a:r>
            <a:endParaRPr lang="en-US" sz="620" dirty="0"/>
          </a:p>
        </p:txBody>
      </p:sp>
      <p:sp>
        <p:nvSpPr>
          <p:cNvPr id="50" name="Text 38"/>
          <p:cNvSpPr/>
          <p:nvPr/>
        </p:nvSpPr>
        <p:spPr>
          <a:xfrm>
            <a:off x="4857750" y="3737818"/>
            <a:ext cx="1921371" cy="198254"/>
          </a:xfrm>
          <a:prstGeom prst="roundRect">
            <a:avLst>
              <a:gd name="adj" fmla="val 72387"/>
            </a:avLst>
          </a:prstGeom>
          <a:solidFill>
            <a:srgbClr val="94A3B8">
              <a:alpha val="10000"/>
            </a:srgbClr>
          </a:solidFill>
          <a:ln w="9525">
            <a:solidFill>
              <a:srgbClr val="94A3B8">
                <a:alpha val="20000"/>
              </a:srgbClr>
            </a:solidFill>
          </a:ln>
        </p:spPr>
        <p:txBody>
          <a:bodyPr wrap="none" lIns="0" tIns="0" rIns="0" bIns="0" rtlCol="0" anchor="ctr"/>
          <a:lstStyle/>
          <a:p>
            <a:pPr marL="0" indent="0" algn="ctr">
              <a:buNone/>
            </a:pPr>
            <a:r>
              <a:rPr lang="en-US" sz="620" dirty="0">
                <a:solidFill>
                  <a:srgbClr val="94A3B8"/>
                </a:solidFill>
                <a:latin typeface="Calibri" pitchFamily="34" charset="0"/>
                <a:ea typeface="Calibri" pitchFamily="34" charset="-122"/>
                <a:cs typeface="Calibri" pitchFamily="34" charset="-120"/>
              </a:rPr>
              <a:t>Large National Consultancies (Deloitte, Accenture)</a:t>
            </a:r>
            <a:endParaRPr lang="en-US" sz="620" dirty="0"/>
          </a:p>
        </p:txBody>
      </p:sp>
      <p:sp>
        <p:nvSpPr>
          <p:cNvPr id="51" name="Text 39"/>
          <p:cNvSpPr/>
          <p:nvPr/>
        </p:nvSpPr>
        <p:spPr>
          <a:xfrm>
            <a:off x="6822281" y="3737818"/>
            <a:ext cx="1179016" cy="198254"/>
          </a:xfrm>
          <a:prstGeom prst="roundRect">
            <a:avLst>
              <a:gd name="adj" fmla="val 72387"/>
            </a:avLst>
          </a:prstGeom>
          <a:solidFill>
            <a:srgbClr val="94A3B8">
              <a:alpha val="10000"/>
            </a:srgbClr>
          </a:solidFill>
          <a:ln w="9525">
            <a:solidFill>
              <a:srgbClr val="94A3B8">
                <a:alpha val="20000"/>
              </a:srgbClr>
            </a:solidFill>
          </a:ln>
        </p:spPr>
        <p:txBody>
          <a:bodyPr wrap="none" lIns="0" tIns="0" rIns="0" bIns="0" rtlCol="0" anchor="ctr"/>
          <a:lstStyle/>
          <a:p>
            <a:pPr marL="0" indent="0" algn="ctr">
              <a:buNone/>
            </a:pPr>
            <a:r>
              <a:rPr lang="en-US" sz="620" dirty="0">
                <a:solidFill>
                  <a:srgbClr val="94A3B8"/>
                </a:solidFill>
                <a:latin typeface="Calibri" pitchFamily="34" charset="0"/>
                <a:ea typeface="Calibri" pitchFamily="34" charset="-122"/>
                <a:cs typeface="Calibri" pitchFamily="34" charset="-120"/>
              </a:rPr>
              <a:t>Independent Public Adjusters</a:t>
            </a:r>
            <a:endParaRPr lang="en-US" sz="620" dirty="0"/>
          </a:p>
        </p:txBody>
      </p:sp>
      <p:sp>
        <p:nvSpPr>
          <p:cNvPr id="52" name="Text 40"/>
          <p:cNvSpPr/>
          <p:nvPr/>
        </p:nvSpPr>
        <p:spPr>
          <a:xfrm>
            <a:off x="4857750" y="3961209"/>
            <a:ext cx="1275159" cy="198254"/>
          </a:xfrm>
          <a:prstGeom prst="roundRect">
            <a:avLst>
              <a:gd name="adj" fmla="val 72387"/>
            </a:avLst>
          </a:prstGeom>
          <a:solidFill>
            <a:srgbClr val="94A3B8">
              <a:alpha val="10000"/>
            </a:srgbClr>
          </a:solidFill>
          <a:ln w="9525">
            <a:solidFill>
              <a:srgbClr val="94A3B8">
                <a:alpha val="20000"/>
              </a:srgbClr>
            </a:solidFill>
          </a:ln>
        </p:spPr>
        <p:txBody>
          <a:bodyPr wrap="none" lIns="0" tIns="0" rIns="0" bIns="0" rtlCol="0" anchor="ctr"/>
          <a:lstStyle/>
          <a:p>
            <a:pPr marL="0" indent="0" algn="ctr">
              <a:buNone/>
            </a:pPr>
            <a:r>
              <a:rPr lang="en-US" sz="620" dirty="0">
                <a:solidFill>
                  <a:srgbClr val="94A3B8"/>
                </a:solidFill>
                <a:latin typeface="Calibri" pitchFamily="34" charset="0"/>
                <a:ea typeface="Calibri" pitchFamily="34" charset="-122"/>
                <a:cs typeface="Calibri" pitchFamily="34" charset="-120"/>
              </a:rPr>
              <a:t>Standalone Insurance Attorneys</a:t>
            </a:r>
            <a:endParaRPr lang="en-US" sz="620" dirty="0"/>
          </a:p>
        </p:txBody>
      </p:sp>
      <p:sp>
        <p:nvSpPr>
          <p:cNvPr id="53" name="Text 41"/>
          <p:cNvSpPr/>
          <p:nvPr/>
        </p:nvSpPr>
        <p:spPr>
          <a:xfrm>
            <a:off x="6176070" y="3961209"/>
            <a:ext cx="963216" cy="198254"/>
          </a:xfrm>
          <a:prstGeom prst="roundRect">
            <a:avLst>
              <a:gd name="adj" fmla="val 72387"/>
            </a:avLst>
          </a:prstGeom>
          <a:solidFill>
            <a:srgbClr val="94A3B8">
              <a:alpha val="10000"/>
            </a:srgbClr>
          </a:solidFill>
          <a:ln w="9525">
            <a:solidFill>
              <a:srgbClr val="94A3B8">
                <a:alpha val="20000"/>
              </a:srgbClr>
            </a:solidFill>
          </a:ln>
        </p:spPr>
        <p:txBody>
          <a:bodyPr wrap="none" lIns="0" tIns="0" rIns="0" bIns="0" rtlCol="0" anchor="ctr"/>
          <a:lstStyle/>
          <a:p>
            <a:pPr marL="0" indent="0" algn="ctr">
              <a:buNone/>
            </a:pPr>
            <a:r>
              <a:rPr lang="en-US" sz="620" dirty="0">
                <a:solidFill>
                  <a:srgbClr val="94A3B8"/>
                </a:solidFill>
                <a:latin typeface="Calibri" pitchFamily="34" charset="0"/>
                <a:ea typeface="Calibri" pitchFamily="34" charset="-122"/>
                <a:cs typeface="Calibri" pitchFamily="34" charset="-120"/>
              </a:rPr>
              <a:t>General Practice CPAs</a:t>
            </a:r>
            <a:endParaRPr lang="en-US" sz="620" dirty="0"/>
          </a:p>
        </p:txBody>
      </p:sp>
      <p:sp>
        <p:nvSpPr>
          <p:cNvPr id="54" name="Text 42"/>
          <p:cNvSpPr/>
          <p:nvPr/>
        </p:nvSpPr>
        <p:spPr>
          <a:xfrm>
            <a:off x="0" y="5121920"/>
            <a:ext cx="9144000" cy="21580"/>
          </a:xfrm>
          <a:prstGeom prst="rect">
            <a:avLst/>
          </a:prstGeom>
          <a:gradFill rotWithShape="1">
            <a:gsLst>
              <a:gs pos="0">
                <a:srgbClr val="C9A84C"/>
              </a:gs>
              <a:gs pos="100000">
                <a:srgbClr val="000000">
                  <a:alpha val="0"/>
                </a:srgbClr>
              </a:gs>
            </a:gsLst>
            <a:lin ang="0" scaled="1"/>
          </a:gradFill>
          <a:ln/>
        </p:spPr>
        <p:txBody>
          <a:bodyPr wrap="none" rtlCol="0" anchor="t"/>
          <a:lstStyle/>
          <a:p>
            <a:pPr marL="0" indent="0">
              <a:buNone/>
            </a:pPr>
            <a:endParaRPr lang="en-US" dirty="0"/>
          </a:p>
        </p:txBody>
      </p:sp>
      <p:sp>
        <p:nvSpPr>
          <p:cNvPr id="55" name="Text 43"/>
          <p:cNvSpPr/>
          <p:nvPr/>
        </p:nvSpPr>
        <p:spPr>
          <a:xfrm>
            <a:off x="4414540" y="2677418"/>
            <a:ext cx="314920" cy="346412"/>
          </a:xfrm>
          <a:prstGeom prst="ellipse">
            <a:avLst/>
          </a:prstGeom>
          <a:solidFill>
            <a:srgbClr val="0A1628"/>
          </a:solidFill>
          <a:ln w="9525">
            <a:solidFill>
              <a:srgbClr val="C9A84C">
                <a:alpha val="40000"/>
              </a:srgbClr>
            </a:solidFill>
          </a:ln>
        </p:spPr>
        <p:txBody>
          <a:bodyPr wrap="none" lIns="0" tIns="0" rIns="0" bIns="0" rtlCol="0" anchor="ctr"/>
          <a:lstStyle/>
          <a:p>
            <a:pPr marL="0" indent="0" algn="ctr">
              <a:buNone/>
            </a:pPr>
            <a:r>
              <a:rPr lang="en-US" sz="790" b="1" kern="0" spc="60" dirty="0">
                <a:solidFill>
                  <a:srgbClr val="C9A84C"/>
                </a:solidFill>
                <a:latin typeface="Constantia" pitchFamily="34" charset="0"/>
                <a:ea typeface="Constantia" pitchFamily="34" charset="-122"/>
                <a:cs typeface="Constantia" pitchFamily="34" charset="-120"/>
              </a:rPr>
              <a:t>VS</a:t>
            </a:r>
            <a:endParaRPr lang="en-US" sz="79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628"/>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7200" y="490091"/>
            <a:ext cx="150465" cy="150465"/>
          </a:xfrm>
          <a:prstGeom prst="rect">
            <a:avLst/>
          </a:prstGeom>
        </p:spPr>
      </p:pic>
      <p:sp>
        <p:nvSpPr>
          <p:cNvPr id="3" name="Text 0"/>
          <p:cNvSpPr/>
          <p:nvPr/>
        </p:nvSpPr>
        <p:spPr>
          <a:xfrm>
            <a:off x="707975" y="372070"/>
            <a:ext cx="3012299" cy="386655"/>
          </a:xfrm>
          <a:prstGeom prst="rect">
            <a:avLst/>
          </a:prstGeom>
          <a:noFill/>
          <a:ln/>
        </p:spPr>
        <p:txBody>
          <a:bodyPr wrap="none" lIns="0" tIns="0" rIns="0" bIns="0" rtlCol="0" anchor="ctr"/>
          <a:lstStyle/>
          <a:p>
            <a:pPr marL="0" indent="0" algn="l">
              <a:lnSpc>
                <a:spcPts val="3045"/>
              </a:lnSpc>
              <a:buNone/>
            </a:pPr>
            <a:r>
              <a:rPr lang="en-US" sz="2030" b="1" kern="0" spc="-30" dirty="0">
                <a:solidFill>
                  <a:srgbClr val="F1F5F9"/>
                </a:solidFill>
                <a:latin typeface="Constantia" pitchFamily="34" charset="0"/>
                <a:ea typeface="Constantia" pitchFamily="34" charset="-122"/>
                <a:cs typeface="Constantia" pitchFamily="34" charset="-120"/>
              </a:rPr>
              <a:t>Current Pricing Strategies</a:t>
            </a:r>
            <a:endParaRPr lang="en-US" sz="2030" dirty="0"/>
          </a:p>
        </p:txBody>
      </p:sp>
      <p:sp>
        <p:nvSpPr>
          <p:cNvPr id="4" name="Text 1"/>
          <p:cNvSpPr/>
          <p:nvPr/>
        </p:nvSpPr>
        <p:spPr>
          <a:xfrm>
            <a:off x="457200" y="815876"/>
            <a:ext cx="429220" cy="17711"/>
          </a:xfrm>
          <a:prstGeom prst="rect">
            <a:avLst/>
          </a:prstGeom>
          <a:solidFill>
            <a:srgbClr val="C9A84C"/>
          </a:solidFill>
          <a:ln/>
        </p:spPr>
        <p:txBody>
          <a:bodyPr wrap="none" rtlCol="0" anchor="t"/>
          <a:lstStyle/>
          <a:p>
            <a:pPr marL="0" indent="0">
              <a:buNone/>
            </a:pPr>
            <a:endParaRPr lang="en-US" dirty="0"/>
          </a:p>
        </p:txBody>
      </p:sp>
      <p:sp>
        <p:nvSpPr>
          <p:cNvPr id="5" name="Text 2"/>
          <p:cNvSpPr/>
          <p:nvPr/>
        </p:nvSpPr>
        <p:spPr>
          <a:xfrm>
            <a:off x="457200" y="919907"/>
            <a:ext cx="9052560" cy="159990"/>
          </a:xfrm>
          <a:prstGeom prst="rect">
            <a:avLst/>
          </a:prstGeom>
          <a:noFill/>
          <a:ln/>
        </p:spPr>
        <p:txBody>
          <a:bodyPr wrap="none" lIns="0" tIns="0" rIns="0" bIns="0" rtlCol="0" anchor="t"/>
          <a:lstStyle/>
          <a:p>
            <a:pPr marL="0" indent="0" algn="l">
              <a:lnSpc>
                <a:spcPts val="1260"/>
              </a:lnSpc>
              <a:spcBef>
                <a:spcPts val="680"/>
              </a:spcBef>
              <a:buNone/>
            </a:pPr>
            <a:r>
              <a:rPr lang="en-US" sz="840" kern="0" spc="10" dirty="0">
                <a:solidFill>
                  <a:srgbClr val="94A3B8"/>
                </a:solidFill>
                <a:latin typeface="Calibri" pitchFamily="34" charset="0"/>
                <a:ea typeface="Calibri" pitchFamily="34" charset="-122"/>
                <a:cs typeface="Calibri" pitchFamily="34" charset="-120"/>
              </a:rPr>
              <a:t>Flexible engagement models designed to align firm incentives with client outcomes</a:t>
            </a:r>
            <a:endParaRPr lang="en-US" sz="840" dirty="0"/>
          </a:p>
        </p:txBody>
      </p:sp>
      <p:sp>
        <p:nvSpPr>
          <p:cNvPr id="6" name="Text 3"/>
          <p:cNvSpPr/>
          <p:nvPr/>
        </p:nvSpPr>
        <p:spPr>
          <a:xfrm>
            <a:off x="457200" y="1337667"/>
            <a:ext cx="1949797" cy="3056632"/>
          </a:xfrm>
          <a:prstGeom prst="roundRect">
            <a:avLst>
              <a:gd name="adj" fmla="val 4429"/>
            </a:avLst>
          </a:prstGeom>
          <a:solidFill>
            <a:srgbClr val="152238"/>
          </a:solidFill>
          <a:ln w="9525">
            <a:solidFill>
              <a:srgbClr val="C9A84C">
                <a:alpha val="15000"/>
              </a:srgbClr>
            </a:solidFill>
          </a:ln>
        </p:spPr>
        <p:txBody>
          <a:bodyPr wrap="square" rtlCol="0" anchor="t"/>
          <a:lstStyle/>
          <a:p>
            <a:pPr marL="0" indent="0">
              <a:buNone/>
            </a:pPr>
            <a:endParaRPr lang="en-US" dirty="0"/>
          </a:p>
        </p:txBody>
      </p:sp>
      <p:sp>
        <p:nvSpPr>
          <p:cNvPr id="7" name="Text 4"/>
          <p:cNvSpPr/>
          <p:nvPr/>
        </p:nvSpPr>
        <p:spPr>
          <a:xfrm>
            <a:off x="638175" y="1547813"/>
            <a:ext cx="314920" cy="314920"/>
          </a:xfrm>
          <a:prstGeom prst="roundRect">
            <a:avLst>
              <a:gd name="adj" fmla="val 22584"/>
            </a:avLst>
          </a:prstGeom>
          <a:solidFill>
            <a:srgbClr val="C9A84C">
              <a:alpha val="10000"/>
            </a:srgbClr>
          </a:solidFill>
          <a:ln/>
        </p:spPr>
        <p:txBody>
          <a:bodyPr wrap="square" rtlCol="0" anchor="t"/>
          <a:lstStyle/>
          <a:p>
            <a:pPr marL="0" indent="0">
              <a:buNone/>
            </a:pPr>
            <a:endParaRPr lang="en-US"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9267" y="1638904"/>
            <a:ext cx="132588" cy="132588"/>
          </a:xfrm>
          <a:prstGeom prst="rect">
            <a:avLst/>
          </a:prstGeom>
        </p:spPr>
      </p:pic>
      <p:sp>
        <p:nvSpPr>
          <p:cNvPr id="9" name="Text 5"/>
          <p:cNvSpPr/>
          <p:nvPr/>
        </p:nvSpPr>
        <p:spPr>
          <a:xfrm>
            <a:off x="638175" y="1977033"/>
            <a:ext cx="1746632" cy="118021"/>
          </a:xfrm>
          <a:prstGeom prst="rect">
            <a:avLst/>
          </a:prstGeom>
          <a:noFill/>
          <a:ln/>
        </p:spPr>
        <p:txBody>
          <a:bodyPr wrap="none" lIns="0" tIns="0" rIns="0" bIns="0" rtlCol="0" anchor="t"/>
          <a:lstStyle/>
          <a:p>
            <a:pPr marL="0" indent="0" algn="l">
              <a:lnSpc>
                <a:spcPts val="930"/>
              </a:lnSpc>
              <a:buNone/>
            </a:pPr>
            <a:r>
              <a:rPr lang="en-US" sz="620" b="1" kern="0" spc="100" dirty="0">
                <a:solidFill>
                  <a:srgbClr val="94A3B8"/>
                </a:solidFill>
                <a:latin typeface="Calibri" pitchFamily="34" charset="0"/>
                <a:ea typeface="Calibri" pitchFamily="34" charset="-122"/>
                <a:cs typeface="Calibri" pitchFamily="34" charset="-120"/>
              </a:rPr>
              <a:t>RECURRING</a:t>
            </a:r>
            <a:endParaRPr lang="en-US" sz="620" dirty="0"/>
          </a:p>
        </p:txBody>
      </p:sp>
      <p:sp>
        <p:nvSpPr>
          <p:cNvPr id="10" name="Text 6"/>
          <p:cNvSpPr/>
          <p:nvPr/>
        </p:nvSpPr>
        <p:spPr>
          <a:xfrm>
            <a:off x="638175" y="2138214"/>
            <a:ext cx="1746632" cy="152251"/>
          </a:xfrm>
          <a:prstGeom prst="rect">
            <a:avLst/>
          </a:prstGeom>
          <a:noFill/>
          <a:ln/>
        </p:spPr>
        <p:txBody>
          <a:bodyPr wrap="none" lIns="0" tIns="0" rIns="0" bIns="0" rtlCol="0" anchor="t"/>
          <a:lstStyle/>
          <a:p>
            <a:pPr marL="0" indent="0" algn="l">
              <a:lnSpc>
                <a:spcPts val="1200"/>
              </a:lnSpc>
              <a:buNone/>
            </a:pPr>
            <a:r>
              <a:rPr lang="en-US" sz="960" b="1" dirty="0">
                <a:solidFill>
                  <a:srgbClr val="F1F5F9"/>
                </a:solidFill>
                <a:latin typeface="Constantia" pitchFamily="34" charset="0"/>
                <a:ea typeface="Constantia" pitchFamily="34" charset="-122"/>
                <a:cs typeface="Constantia" pitchFamily="34" charset="-120"/>
              </a:rPr>
              <a:t>Retainer-Based Advisory</a:t>
            </a:r>
            <a:endParaRPr lang="en-US" sz="960" dirty="0"/>
          </a:p>
        </p:txBody>
      </p:sp>
      <p:sp>
        <p:nvSpPr>
          <p:cNvPr id="11" name="Text 7"/>
          <p:cNvSpPr/>
          <p:nvPr/>
        </p:nvSpPr>
        <p:spPr>
          <a:xfrm>
            <a:off x="638175" y="2361456"/>
            <a:ext cx="1698997" cy="220563"/>
          </a:xfrm>
          <a:prstGeom prst="rect">
            <a:avLst/>
          </a:prstGeom>
          <a:noFill/>
          <a:ln/>
        </p:spPr>
        <p:txBody>
          <a:bodyPr wrap="none" lIns="0" tIns="0" rIns="0" bIns="0" rtlCol="0" anchor="t"/>
          <a:lstStyle/>
          <a:p>
            <a:pPr marL="0" indent="0" algn="l">
              <a:lnSpc>
                <a:spcPts val="1738"/>
              </a:lnSpc>
              <a:buNone/>
            </a:pPr>
            <a:r>
              <a:rPr lang="en-US" sz="1580" dirty="0">
                <a:solidFill>
                  <a:srgbClr val="C9A84C"/>
                </a:solidFill>
                <a:latin typeface="Constantia" pitchFamily="34" charset="0"/>
                <a:ea typeface="Constantia" pitchFamily="34" charset="-122"/>
                <a:cs typeface="Constantia" pitchFamily="34" charset="-120"/>
              </a:rPr>
              <a:t>$5K–$15K</a:t>
            </a:r>
            <a:r>
              <a:rPr lang="en-US" sz="790" dirty="0">
                <a:solidFill>
                  <a:srgbClr val="94A3B8"/>
                </a:solidFill>
                <a:latin typeface="Constantia" pitchFamily="34" charset="0"/>
                <a:ea typeface="Constantia" pitchFamily="34" charset="-122"/>
                <a:cs typeface="Constantia" pitchFamily="34" charset="-120"/>
              </a:rPr>
              <a:t>/month</a:t>
            </a:r>
            <a:endParaRPr lang="en-US" sz="1580" dirty="0"/>
          </a:p>
        </p:txBody>
      </p:sp>
      <p:sp>
        <p:nvSpPr>
          <p:cNvPr id="12" name="Text 8"/>
          <p:cNvSpPr/>
          <p:nvPr/>
        </p:nvSpPr>
        <p:spPr>
          <a:xfrm>
            <a:off x="638175" y="2682329"/>
            <a:ext cx="285750" cy="13841"/>
          </a:xfrm>
          <a:prstGeom prst="rect">
            <a:avLst/>
          </a:prstGeom>
          <a:solidFill>
            <a:srgbClr val="C9A84C">
              <a:alpha val="50000"/>
            </a:srgbClr>
          </a:solidFill>
          <a:ln/>
        </p:spPr>
        <p:txBody>
          <a:bodyPr wrap="none" rtlCol="0" anchor="t"/>
          <a:lstStyle/>
          <a:p>
            <a:pPr marL="0" indent="0">
              <a:buNone/>
            </a:pPr>
            <a:endParaRPr lang="en-US" dirty="0"/>
          </a:p>
        </p:txBody>
      </p:sp>
      <p:sp>
        <p:nvSpPr>
          <p:cNvPr id="13" name="Text 9"/>
          <p:cNvSpPr/>
          <p:nvPr/>
        </p:nvSpPr>
        <p:spPr>
          <a:xfrm>
            <a:off x="638175" y="2796480"/>
            <a:ext cx="1619604" cy="785254"/>
          </a:xfrm>
          <a:prstGeom prst="rect">
            <a:avLst/>
          </a:prstGeom>
          <a:noFill/>
          <a:ln/>
        </p:spPr>
        <p:txBody>
          <a:bodyPr wrap="square" lIns="0" tIns="0" rIns="0" bIns="0" rtlCol="0" anchor="t"/>
          <a:lstStyle/>
          <a:p>
            <a:pPr marL="0" indent="0" algn="l">
              <a:lnSpc>
                <a:spcPts val="1178"/>
              </a:lnSpc>
              <a:buNone/>
            </a:pPr>
            <a:r>
              <a:rPr lang="en-US" sz="760" dirty="0">
                <a:solidFill>
                  <a:srgbClr val="94A3B8"/>
                </a:solidFill>
                <a:latin typeface="Calibri" pitchFamily="34" charset="0"/>
                <a:ea typeface="Calibri" pitchFamily="34" charset="-122"/>
                <a:cs typeface="Calibri" pitchFamily="34" charset="-120"/>
              </a:rPr>
              <a:t>Ongoing strategic advisory and compliance monitoring for mid-market clients. Predictable recurring revenue with dedicated senior advisor access.</a:t>
            </a:r>
            <a:endParaRPr lang="en-US" sz="760" dirty="0"/>
          </a:p>
        </p:txBody>
      </p:sp>
      <p:sp>
        <p:nvSpPr>
          <p:cNvPr id="14" name="Text 10"/>
          <p:cNvSpPr/>
          <p:nvPr/>
        </p:nvSpPr>
        <p:spPr>
          <a:xfrm>
            <a:off x="2550468" y="1337667"/>
            <a:ext cx="1949797" cy="3056632"/>
          </a:xfrm>
          <a:prstGeom prst="roundRect">
            <a:avLst>
              <a:gd name="adj" fmla="val 4429"/>
            </a:avLst>
          </a:prstGeom>
          <a:solidFill>
            <a:srgbClr val="152238"/>
          </a:solidFill>
          <a:ln w="9525">
            <a:solidFill>
              <a:srgbClr val="C9A84C">
                <a:alpha val="15000"/>
              </a:srgbClr>
            </a:solidFill>
          </a:ln>
        </p:spPr>
        <p:txBody>
          <a:bodyPr wrap="square" rtlCol="0" anchor="t"/>
          <a:lstStyle/>
          <a:p>
            <a:pPr marL="0" indent="0">
              <a:buNone/>
            </a:pPr>
            <a:endParaRPr lang="en-US" dirty="0"/>
          </a:p>
        </p:txBody>
      </p:sp>
      <p:sp>
        <p:nvSpPr>
          <p:cNvPr id="15" name="Text 11"/>
          <p:cNvSpPr/>
          <p:nvPr/>
        </p:nvSpPr>
        <p:spPr>
          <a:xfrm>
            <a:off x="2731443" y="1547813"/>
            <a:ext cx="314920" cy="314920"/>
          </a:xfrm>
          <a:prstGeom prst="roundRect">
            <a:avLst>
              <a:gd name="adj" fmla="val 22584"/>
            </a:avLst>
          </a:prstGeom>
          <a:solidFill>
            <a:srgbClr val="C9A84C">
              <a:alpha val="10000"/>
            </a:srgbClr>
          </a:solidFill>
          <a:ln/>
        </p:spPr>
        <p:txBody>
          <a:bodyPr wrap="square" rtlCol="0" anchor="t"/>
          <a:lstStyle/>
          <a:p>
            <a:pPr marL="0" indent="0">
              <a:buNone/>
            </a:pPr>
            <a:endParaRPr lang="en-US" dirty="0"/>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22534" y="1638904"/>
            <a:ext cx="132588" cy="132588"/>
          </a:xfrm>
          <a:prstGeom prst="rect">
            <a:avLst/>
          </a:prstGeom>
        </p:spPr>
      </p:pic>
      <p:sp>
        <p:nvSpPr>
          <p:cNvPr id="17" name="Text 12"/>
          <p:cNvSpPr/>
          <p:nvPr/>
        </p:nvSpPr>
        <p:spPr>
          <a:xfrm>
            <a:off x="2731443" y="1977033"/>
            <a:ext cx="1746632" cy="118021"/>
          </a:xfrm>
          <a:prstGeom prst="rect">
            <a:avLst/>
          </a:prstGeom>
          <a:noFill/>
          <a:ln/>
        </p:spPr>
        <p:txBody>
          <a:bodyPr wrap="none" lIns="0" tIns="0" rIns="0" bIns="0" rtlCol="0" anchor="t"/>
          <a:lstStyle/>
          <a:p>
            <a:pPr marL="0" indent="0" algn="l">
              <a:lnSpc>
                <a:spcPts val="930"/>
              </a:lnSpc>
              <a:buNone/>
            </a:pPr>
            <a:r>
              <a:rPr lang="en-US" sz="620" b="1" kern="0" spc="100" dirty="0">
                <a:solidFill>
                  <a:srgbClr val="94A3B8"/>
                </a:solidFill>
                <a:latin typeface="Calibri" pitchFamily="34" charset="0"/>
                <a:ea typeface="Calibri" pitchFamily="34" charset="-122"/>
                <a:cs typeface="Calibri" pitchFamily="34" charset="-120"/>
              </a:rPr>
              <a:t>PERFORMANCE</a:t>
            </a:r>
            <a:endParaRPr lang="en-US" sz="620" dirty="0"/>
          </a:p>
        </p:txBody>
      </p:sp>
      <p:sp>
        <p:nvSpPr>
          <p:cNvPr id="18" name="Text 13"/>
          <p:cNvSpPr/>
          <p:nvPr/>
        </p:nvSpPr>
        <p:spPr>
          <a:xfrm>
            <a:off x="2731443" y="2138214"/>
            <a:ext cx="1746632" cy="152251"/>
          </a:xfrm>
          <a:prstGeom prst="rect">
            <a:avLst/>
          </a:prstGeom>
          <a:noFill/>
          <a:ln/>
        </p:spPr>
        <p:txBody>
          <a:bodyPr wrap="none" lIns="0" tIns="0" rIns="0" bIns="0" rtlCol="0" anchor="t"/>
          <a:lstStyle/>
          <a:p>
            <a:pPr marL="0" indent="0" algn="l">
              <a:lnSpc>
                <a:spcPts val="1200"/>
              </a:lnSpc>
              <a:buNone/>
            </a:pPr>
            <a:r>
              <a:rPr lang="en-US" sz="960" b="1" dirty="0">
                <a:solidFill>
                  <a:srgbClr val="F1F5F9"/>
                </a:solidFill>
                <a:latin typeface="Constantia" pitchFamily="34" charset="0"/>
                <a:ea typeface="Constantia" pitchFamily="34" charset="-122"/>
                <a:cs typeface="Constantia" pitchFamily="34" charset="-120"/>
              </a:rPr>
              <a:t>Contingency &amp; Success Fees</a:t>
            </a:r>
            <a:endParaRPr lang="en-US" sz="960" dirty="0"/>
          </a:p>
        </p:txBody>
      </p:sp>
      <p:sp>
        <p:nvSpPr>
          <p:cNvPr id="19" name="Text 14"/>
          <p:cNvSpPr/>
          <p:nvPr/>
        </p:nvSpPr>
        <p:spPr>
          <a:xfrm>
            <a:off x="2731443" y="2361456"/>
            <a:ext cx="1698997" cy="220563"/>
          </a:xfrm>
          <a:prstGeom prst="rect">
            <a:avLst/>
          </a:prstGeom>
          <a:noFill/>
          <a:ln/>
        </p:spPr>
        <p:txBody>
          <a:bodyPr wrap="none" lIns="0" tIns="0" rIns="0" bIns="0" rtlCol="0" anchor="t"/>
          <a:lstStyle/>
          <a:p>
            <a:pPr marL="0" indent="0" algn="l">
              <a:lnSpc>
                <a:spcPts val="1738"/>
              </a:lnSpc>
              <a:buNone/>
            </a:pPr>
            <a:r>
              <a:rPr lang="en-US" sz="1580" dirty="0">
                <a:solidFill>
                  <a:srgbClr val="C9A84C"/>
                </a:solidFill>
                <a:latin typeface="Constantia" pitchFamily="34" charset="0"/>
                <a:ea typeface="Constantia" pitchFamily="34" charset="-122"/>
                <a:cs typeface="Constantia" pitchFamily="34" charset="-120"/>
              </a:rPr>
              <a:t>15%–30%</a:t>
            </a:r>
            <a:r>
              <a:rPr lang="en-US" sz="790" dirty="0">
                <a:solidFill>
                  <a:srgbClr val="94A3B8"/>
                </a:solidFill>
                <a:latin typeface="Constantia" pitchFamily="34" charset="0"/>
                <a:ea typeface="Constantia" pitchFamily="34" charset="-122"/>
                <a:cs typeface="Constantia" pitchFamily="34" charset="-120"/>
              </a:rPr>
              <a:t> of Recovery</a:t>
            </a:r>
            <a:endParaRPr lang="en-US" sz="1580" dirty="0"/>
          </a:p>
        </p:txBody>
      </p:sp>
      <p:sp>
        <p:nvSpPr>
          <p:cNvPr id="20" name="Text 15"/>
          <p:cNvSpPr/>
          <p:nvPr/>
        </p:nvSpPr>
        <p:spPr>
          <a:xfrm>
            <a:off x="2731443" y="2682329"/>
            <a:ext cx="285750" cy="13841"/>
          </a:xfrm>
          <a:prstGeom prst="rect">
            <a:avLst/>
          </a:prstGeom>
          <a:solidFill>
            <a:srgbClr val="C9A84C">
              <a:alpha val="50000"/>
            </a:srgbClr>
          </a:solidFill>
          <a:ln/>
        </p:spPr>
        <p:txBody>
          <a:bodyPr wrap="none" rtlCol="0" anchor="t"/>
          <a:lstStyle/>
          <a:p>
            <a:pPr marL="0" indent="0">
              <a:buNone/>
            </a:pPr>
            <a:endParaRPr lang="en-US" dirty="0"/>
          </a:p>
        </p:txBody>
      </p:sp>
      <p:sp>
        <p:nvSpPr>
          <p:cNvPr id="21" name="Text 16"/>
          <p:cNvSpPr/>
          <p:nvPr/>
        </p:nvSpPr>
        <p:spPr>
          <a:xfrm>
            <a:off x="2731443" y="2796480"/>
            <a:ext cx="1619604" cy="785254"/>
          </a:xfrm>
          <a:prstGeom prst="rect">
            <a:avLst/>
          </a:prstGeom>
          <a:noFill/>
          <a:ln/>
        </p:spPr>
        <p:txBody>
          <a:bodyPr wrap="square" lIns="0" tIns="0" rIns="0" bIns="0" rtlCol="0" anchor="t"/>
          <a:lstStyle/>
          <a:p>
            <a:pPr marL="0" indent="0" algn="l">
              <a:lnSpc>
                <a:spcPts val="1178"/>
              </a:lnSpc>
              <a:buNone/>
            </a:pPr>
            <a:r>
              <a:rPr lang="en-US" sz="760" dirty="0">
                <a:solidFill>
                  <a:srgbClr val="94A3B8"/>
                </a:solidFill>
                <a:latin typeface="Calibri" pitchFamily="34" charset="0"/>
                <a:ea typeface="Calibri" pitchFamily="34" charset="-122"/>
                <a:cs typeface="Calibri" pitchFamily="34" charset="-120"/>
              </a:rPr>
              <a:t>Insurance advocacy and claims recovery engagements. Fee earned only upon successful outcome — aligns firm and client interests completely.</a:t>
            </a:r>
            <a:endParaRPr lang="en-US" sz="760" dirty="0"/>
          </a:p>
        </p:txBody>
      </p:sp>
      <p:sp>
        <p:nvSpPr>
          <p:cNvPr id="22" name="Text 17"/>
          <p:cNvSpPr/>
          <p:nvPr/>
        </p:nvSpPr>
        <p:spPr>
          <a:xfrm>
            <a:off x="4643735" y="1337667"/>
            <a:ext cx="1949797" cy="3056632"/>
          </a:xfrm>
          <a:prstGeom prst="roundRect">
            <a:avLst>
              <a:gd name="adj" fmla="val 4429"/>
            </a:avLst>
          </a:prstGeom>
          <a:solidFill>
            <a:srgbClr val="152238"/>
          </a:solidFill>
          <a:ln w="9525">
            <a:solidFill>
              <a:srgbClr val="C9A84C">
                <a:alpha val="15000"/>
              </a:srgbClr>
            </a:solidFill>
          </a:ln>
        </p:spPr>
        <p:txBody>
          <a:bodyPr wrap="square" rtlCol="0" anchor="t"/>
          <a:lstStyle/>
          <a:p>
            <a:pPr marL="0" indent="0">
              <a:buNone/>
            </a:pPr>
            <a:endParaRPr lang="en-US" dirty="0"/>
          </a:p>
        </p:txBody>
      </p:sp>
      <p:sp>
        <p:nvSpPr>
          <p:cNvPr id="23" name="Text 18"/>
          <p:cNvSpPr/>
          <p:nvPr/>
        </p:nvSpPr>
        <p:spPr>
          <a:xfrm>
            <a:off x="4824710" y="1547813"/>
            <a:ext cx="314920" cy="314920"/>
          </a:xfrm>
          <a:prstGeom prst="roundRect">
            <a:avLst>
              <a:gd name="adj" fmla="val 22584"/>
            </a:avLst>
          </a:prstGeom>
          <a:solidFill>
            <a:srgbClr val="C9A84C">
              <a:alpha val="10000"/>
            </a:srgbClr>
          </a:solidFill>
          <a:ln/>
        </p:spPr>
        <p:txBody>
          <a:bodyPr wrap="square" rtlCol="0" anchor="t"/>
          <a:lstStyle/>
          <a:p>
            <a:pPr marL="0" indent="0">
              <a:buNone/>
            </a:pPr>
            <a:endParaRPr lang="en-US" dirty="0"/>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5802" y="1638904"/>
            <a:ext cx="132588" cy="132588"/>
          </a:xfrm>
          <a:prstGeom prst="rect">
            <a:avLst/>
          </a:prstGeom>
        </p:spPr>
      </p:pic>
      <p:sp>
        <p:nvSpPr>
          <p:cNvPr id="25" name="Text 19"/>
          <p:cNvSpPr/>
          <p:nvPr/>
        </p:nvSpPr>
        <p:spPr>
          <a:xfrm>
            <a:off x="4824710" y="1977033"/>
            <a:ext cx="1746632" cy="118021"/>
          </a:xfrm>
          <a:prstGeom prst="rect">
            <a:avLst/>
          </a:prstGeom>
          <a:noFill/>
          <a:ln/>
        </p:spPr>
        <p:txBody>
          <a:bodyPr wrap="none" lIns="0" tIns="0" rIns="0" bIns="0" rtlCol="0" anchor="t"/>
          <a:lstStyle/>
          <a:p>
            <a:pPr marL="0" indent="0" algn="l">
              <a:lnSpc>
                <a:spcPts val="930"/>
              </a:lnSpc>
              <a:buNone/>
            </a:pPr>
            <a:r>
              <a:rPr lang="en-US" sz="620" b="1" kern="0" spc="100" dirty="0">
                <a:solidFill>
                  <a:srgbClr val="94A3B8"/>
                </a:solidFill>
                <a:latin typeface="Calibri" pitchFamily="34" charset="0"/>
                <a:ea typeface="Calibri" pitchFamily="34" charset="-122"/>
                <a:cs typeface="Calibri" pitchFamily="34" charset="-120"/>
              </a:rPr>
              <a:t>FIXED SCOPE</a:t>
            </a:r>
            <a:endParaRPr lang="en-US" sz="620" dirty="0"/>
          </a:p>
        </p:txBody>
      </p:sp>
      <p:sp>
        <p:nvSpPr>
          <p:cNvPr id="26" name="Text 20"/>
          <p:cNvSpPr/>
          <p:nvPr/>
        </p:nvSpPr>
        <p:spPr>
          <a:xfrm>
            <a:off x="4824710" y="2138214"/>
            <a:ext cx="1746632" cy="152251"/>
          </a:xfrm>
          <a:prstGeom prst="rect">
            <a:avLst/>
          </a:prstGeom>
          <a:noFill/>
          <a:ln/>
        </p:spPr>
        <p:txBody>
          <a:bodyPr wrap="none" lIns="0" tIns="0" rIns="0" bIns="0" rtlCol="0" anchor="t"/>
          <a:lstStyle/>
          <a:p>
            <a:pPr marL="0" indent="0" algn="l">
              <a:lnSpc>
                <a:spcPts val="1200"/>
              </a:lnSpc>
              <a:buNone/>
            </a:pPr>
            <a:r>
              <a:rPr lang="en-US" sz="960" b="1" dirty="0">
                <a:solidFill>
                  <a:srgbClr val="F1F5F9"/>
                </a:solidFill>
                <a:latin typeface="Constantia" pitchFamily="34" charset="0"/>
                <a:ea typeface="Constantia" pitchFamily="34" charset="-122"/>
                <a:cs typeface="Constantia" pitchFamily="34" charset="-120"/>
              </a:rPr>
              <a:t>Project-Based Engagements</a:t>
            </a:r>
            <a:endParaRPr lang="en-US" sz="960" dirty="0"/>
          </a:p>
        </p:txBody>
      </p:sp>
      <p:sp>
        <p:nvSpPr>
          <p:cNvPr id="27" name="Text 21"/>
          <p:cNvSpPr/>
          <p:nvPr/>
        </p:nvSpPr>
        <p:spPr>
          <a:xfrm>
            <a:off x="4824710" y="2361456"/>
            <a:ext cx="1698997" cy="220563"/>
          </a:xfrm>
          <a:prstGeom prst="rect">
            <a:avLst/>
          </a:prstGeom>
          <a:noFill/>
          <a:ln/>
        </p:spPr>
        <p:txBody>
          <a:bodyPr wrap="none" lIns="0" tIns="0" rIns="0" bIns="0" rtlCol="0" anchor="t"/>
          <a:lstStyle/>
          <a:p>
            <a:pPr marL="0" indent="0" algn="l">
              <a:lnSpc>
                <a:spcPts val="1738"/>
              </a:lnSpc>
              <a:buNone/>
            </a:pPr>
            <a:r>
              <a:rPr lang="en-US" sz="1580" dirty="0">
                <a:solidFill>
                  <a:srgbClr val="C9A84C"/>
                </a:solidFill>
                <a:latin typeface="Constantia" pitchFamily="34" charset="0"/>
                <a:ea typeface="Constantia" pitchFamily="34" charset="-122"/>
                <a:cs typeface="Constantia" pitchFamily="34" charset="-120"/>
              </a:rPr>
              <a:t>$10K–$75K</a:t>
            </a:r>
            <a:r>
              <a:rPr lang="en-US" sz="790" dirty="0">
                <a:solidFill>
                  <a:srgbClr val="94A3B8"/>
                </a:solidFill>
                <a:latin typeface="Constantia" pitchFamily="34" charset="0"/>
                <a:ea typeface="Constantia" pitchFamily="34" charset="-122"/>
                <a:cs typeface="Constantia" pitchFamily="34" charset="-120"/>
              </a:rPr>
              <a:t> per project</a:t>
            </a:r>
            <a:endParaRPr lang="en-US" sz="1580" dirty="0"/>
          </a:p>
        </p:txBody>
      </p:sp>
      <p:sp>
        <p:nvSpPr>
          <p:cNvPr id="28" name="Text 22"/>
          <p:cNvSpPr/>
          <p:nvPr/>
        </p:nvSpPr>
        <p:spPr>
          <a:xfrm>
            <a:off x="4824710" y="2682329"/>
            <a:ext cx="285750" cy="13841"/>
          </a:xfrm>
          <a:prstGeom prst="rect">
            <a:avLst/>
          </a:prstGeom>
          <a:solidFill>
            <a:srgbClr val="C9A84C">
              <a:alpha val="50000"/>
            </a:srgbClr>
          </a:solidFill>
          <a:ln/>
        </p:spPr>
        <p:txBody>
          <a:bodyPr wrap="none" rtlCol="0" anchor="t"/>
          <a:lstStyle/>
          <a:p>
            <a:pPr marL="0" indent="0">
              <a:buNone/>
            </a:pPr>
            <a:endParaRPr lang="en-US" dirty="0"/>
          </a:p>
        </p:txBody>
      </p:sp>
      <p:sp>
        <p:nvSpPr>
          <p:cNvPr id="29" name="Text 23"/>
          <p:cNvSpPr/>
          <p:nvPr/>
        </p:nvSpPr>
        <p:spPr>
          <a:xfrm>
            <a:off x="4824710" y="2796480"/>
            <a:ext cx="1619604" cy="628204"/>
          </a:xfrm>
          <a:prstGeom prst="rect">
            <a:avLst/>
          </a:prstGeom>
          <a:noFill/>
          <a:ln/>
        </p:spPr>
        <p:txBody>
          <a:bodyPr wrap="square" lIns="0" tIns="0" rIns="0" bIns="0" rtlCol="0" anchor="t"/>
          <a:lstStyle/>
          <a:p>
            <a:pPr marL="0" indent="0" algn="l">
              <a:lnSpc>
                <a:spcPts val="1178"/>
              </a:lnSpc>
              <a:buNone/>
            </a:pPr>
            <a:r>
              <a:rPr lang="en-US" sz="760" dirty="0">
                <a:solidFill>
                  <a:srgbClr val="94A3B8"/>
                </a:solidFill>
                <a:latin typeface="Calibri" pitchFamily="34" charset="0"/>
                <a:ea typeface="Calibri" pitchFamily="34" charset="-122"/>
                <a:cs typeface="Calibri" pitchFamily="34" charset="-120"/>
              </a:rPr>
              <a:t>Loan modifications, regulatory filings, one-time compliance audits, and financial restructuring. Defined scope and deliverables.</a:t>
            </a:r>
            <a:endParaRPr lang="en-US" sz="760" dirty="0"/>
          </a:p>
        </p:txBody>
      </p:sp>
      <p:sp>
        <p:nvSpPr>
          <p:cNvPr id="30" name="Text 24"/>
          <p:cNvSpPr/>
          <p:nvPr/>
        </p:nvSpPr>
        <p:spPr>
          <a:xfrm>
            <a:off x="6737003" y="1337667"/>
            <a:ext cx="1949797" cy="3056632"/>
          </a:xfrm>
          <a:prstGeom prst="roundRect">
            <a:avLst>
              <a:gd name="adj" fmla="val 4429"/>
            </a:avLst>
          </a:prstGeom>
          <a:solidFill>
            <a:srgbClr val="152238"/>
          </a:solidFill>
          <a:ln w="9525">
            <a:solidFill>
              <a:srgbClr val="C9A84C">
                <a:alpha val="35000"/>
              </a:srgbClr>
            </a:solidFill>
          </a:ln>
        </p:spPr>
        <p:txBody>
          <a:bodyPr wrap="square" rtlCol="0" anchor="t"/>
          <a:lstStyle/>
          <a:p>
            <a:pPr marL="0" indent="0">
              <a:buNone/>
            </a:pPr>
            <a:endParaRPr lang="en-US" dirty="0"/>
          </a:p>
        </p:txBody>
      </p:sp>
      <p:sp>
        <p:nvSpPr>
          <p:cNvPr id="31" name="Text 25"/>
          <p:cNvSpPr/>
          <p:nvPr/>
        </p:nvSpPr>
        <p:spPr>
          <a:xfrm>
            <a:off x="6746528" y="1347192"/>
            <a:ext cx="1930747" cy="21580"/>
          </a:xfrm>
          <a:prstGeom prst="rect">
            <a:avLst/>
          </a:prstGeom>
          <a:gradFill rotWithShape="1">
            <a:gsLst>
              <a:gs pos="0">
                <a:srgbClr val="C9A84C"/>
              </a:gs>
              <a:gs pos="100000">
                <a:srgbClr val="C9A84C"/>
              </a:gs>
            </a:gsLst>
            <a:lin ang="0" scaled="1"/>
          </a:gradFill>
          <a:ln/>
        </p:spPr>
        <p:txBody>
          <a:bodyPr wrap="none" rtlCol="0" anchor="t"/>
          <a:lstStyle/>
          <a:p>
            <a:pPr marL="0" indent="0">
              <a:buNone/>
            </a:pPr>
            <a:endParaRPr lang="en-US" dirty="0"/>
          </a:p>
        </p:txBody>
      </p:sp>
      <p:sp>
        <p:nvSpPr>
          <p:cNvPr id="32" name="Text 26"/>
          <p:cNvSpPr/>
          <p:nvPr/>
        </p:nvSpPr>
        <p:spPr>
          <a:xfrm>
            <a:off x="6917978" y="1547813"/>
            <a:ext cx="314920" cy="314920"/>
          </a:xfrm>
          <a:prstGeom prst="roundRect">
            <a:avLst>
              <a:gd name="adj" fmla="val 22584"/>
            </a:avLst>
          </a:prstGeom>
          <a:solidFill>
            <a:srgbClr val="C9A84C">
              <a:alpha val="18000"/>
            </a:srgbClr>
          </a:solidFill>
          <a:ln/>
        </p:spPr>
        <p:txBody>
          <a:bodyPr wrap="square" rtlCol="0" anchor="t"/>
          <a:lstStyle/>
          <a:p>
            <a:pPr marL="0" indent="0">
              <a:buNone/>
            </a:pPr>
            <a:endParaRPr lang="en-US" dirty="0"/>
          </a:p>
        </p:txBody>
      </p:sp>
      <p:pic>
        <p:nvPicPr>
          <p:cNvPr id="3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09069" y="1638904"/>
            <a:ext cx="132588" cy="132588"/>
          </a:xfrm>
          <a:prstGeom prst="rect">
            <a:avLst/>
          </a:prstGeom>
        </p:spPr>
      </p:pic>
      <p:sp>
        <p:nvSpPr>
          <p:cNvPr id="34" name="Text 27"/>
          <p:cNvSpPr/>
          <p:nvPr/>
        </p:nvSpPr>
        <p:spPr>
          <a:xfrm>
            <a:off x="6917978" y="1977033"/>
            <a:ext cx="1746632" cy="118021"/>
          </a:xfrm>
          <a:prstGeom prst="rect">
            <a:avLst/>
          </a:prstGeom>
          <a:noFill/>
          <a:ln/>
        </p:spPr>
        <p:txBody>
          <a:bodyPr wrap="none" lIns="0" tIns="0" rIns="0" bIns="0" rtlCol="0" anchor="t"/>
          <a:lstStyle/>
          <a:p>
            <a:pPr marL="0" indent="0" algn="l">
              <a:lnSpc>
                <a:spcPts val="930"/>
              </a:lnSpc>
              <a:buNone/>
            </a:pPr>
            <a:r>
              <a:rPr lang="en-US" sz="620" b="1" kern="0" spc="100" dirty="0">
                <a:solidFill>
                  <a:srgbClr val="C9A84C"/>
                </a:solidFill>
                <a:latin typeface="Calibri" pitchFamily="34" charset="0"/>
                <a:ea typeface="Calibri" pitchFamily="34" charset="-122"/>
                <a:cs typeface="Calibri" pitchFamily="34" charset="-120"/>
              </a:rPr>
              <a:t>HYBRID</a:t>
            </a:r>
            <a:endParaRPr lang="en-US" sz="620" dirty="0"/>
          </a:p>
        </p:txBody>
      </p:sp>
      <p:sp>
        <p:nvSpPr>
          <p:cNvPr id="35" name="Text 28"/>
          <p:cNvSpPr/>
          <p:nvPr/>
        </p:nvSpPr>
        <p:spPr>
          <a:xfrm>
            <a:off x="6917978" y="2138214"/>
            <a:ext cx="1746632" cy="152251"/>
          </a:xfrm>
          <a:prstGeom prst="rect">
            <a:avLst/>
          </a:prstGeom>
          <a:noFill/>
          <a:ln/>
        </p:spPr>
        <p:txBody>
          <a:bodyPr wrap="none" lIns="0" tIns="0" rIns="0" bIns="0" rtlCol="0" anchor="t"/>
          <a:lstStyle/>
          <a:p>
            <a:pPr marL="0" indent="0" algn="l">
              <a:lnSpc>
                <a:spcPts val="1200"/>
              </a:lnSpc>
              <a:buNone/>
            </a:pPr>
            <a:r>
              <a:rPr lang="en-US" sz="960" b="1" dirty="0">
                <a:solidFill>
                  <a:srgbClr val="F1F5F9"/>
                </a:solidFill>
                <a:latin typeface="Constantia" pitchFamily="34" charset="0"/>
                <a:ea typeface="Constantia" pitchFamily="34" charset="-122"/>
                <a:cs typeface="Constantia" pitchFamily="34" charset="-120"/>
              </a:rPr>
              <a:t>Blended Model</a:t>
            </a:r>
            <a:endParaRPr lang="en-US" sz="960" dirty="0"/>
          </a:p>
        </p:txBody>
      </p:sp>
      <p:sp>
        <p:nvSpPr>
          <p:cNvPr id="36" name="Text 29"/>
          <p:cNvSpPr/>
          <p:nvPr/>
        </p:nvSpPr>
        <p:spPr>
          <a:xfrm>
            <a:off x="6917978" y="2361456"/>
            <a:ext cx="1746632" cy="173087"/>
          </a:xfrm>
          <a:prstGeom prst="rect">
            <a:avLst/>
          </a:prstGeom>
          <a:noFill/>
          <a:ln/>
        </p:spPr>
        <p:txBody>
          <a:bodyPr wrap="none" lIns="0" tIns="0" rIns="0" bIns="0" rtlCol="0" anchor="ctr"/>
          <a:lstStyle/>
          <a:p>
            <a:pPr marL="0" indent="0" algn="l">
              <a:lnSpc>
                <a:spcPts val="1364"/>
              </a:lnSpc>
              <a:buNone/>
            </a:pPr>
            <a:r>
              <a:rPr lang="en-US" sz="1240" b="1" dirty="0">
                <a:solidFill>
                  <a:srgbClr val="C9A84C"/>
                </a:solidFill>
                <a:latin typeface="Constantia" pitchFamily="34" charset="0"/>
                <a:ea typeface="Constantia" pitchFamily="34" charset="-122"/>
                <a:cs typeface="Constantia" pitchFamily="34" charset="-120"/>
              </a:rPr>
              <a:t>Retainer </a:t>
            </a:r>
            <a:r>
              <a:rPr lang="en-US" sz="1010" b="1" dirty="0">
                <a:solidFill>
                  <a:srgbClr val="C9A84C"/>
                </a:solidFill>
                <a:latin typeface="Constantia" pitchFamily="34" charset="0"/>
                <a:ea typeface="Constantia" pitchFamily="34" charset="-122"/>
                <a:cs typeface="Constantia" pitchFamily="34" charset="-120"/>
              </a:rPr>
              <a:t>+</a:t>
            </a:r>
            <a:r>
              <a:rPr lang="en-US" sz="1240" b="1" dirty="0">
                <a:solidFill>
                  <a:srgbClr val="C9A84C"/>
                </a:solidFill>
                <a:latin typeface="Constantia" pitchFamily="34" charset="0"/>
                <a:ea typeface="Constantia" pitchFamily="34" charset="-122"/>
                <a:cs typeface="Constantia" pitchFamily="34" charset="-120"/>
              </a:rPr>
              <a:t> Success Fee</a:t>
            </a:r>
            <a:endParaRPr lang="en-US" sz="1240" dirty="0"/>
          </a:p>
        </p:txBody>
      </p:sp>
      <p:sp>
        <p:nvSpPr>
          <p:cNvPr id="37" name="Text 30"/>
          <p:cNvSpPr/>
          <p:nvPr/>
        </p:nvSpPr>
        <p:spPr>
          <a:xfrm>
            <a:off x="6917978" y="2634853"/>
            <a:ext cx="285750" cy="13841"/>
          </a:xfrm>
          <a:prstGeom prst="rect">
            <a:avLst/>
          </a:prstGeom>
          <a:solidFill>
            <a:srgbClr val="C9A84C">
              <a:alpha val="70000"/>
            </a:srgbClr>
          </a:solidFill>
          <a:ln/>
        </p:spPr>
        <p:txBody>
          <a:bodyPr wrap="none" rtlCol="0" anchor="t"/>
          <a:lstStyle/>
          <a:p>
            <a:pPr marL="0" indent="0">
              <a:buNone/>
            </a:pPr>
            <a:endParaRPr lang="en-US" dirty="0"/>
          </a:p>
        </p:txBody>
      </p:sp>
      <p:sp>
        <p:nvSpPr>
          <p:cNvPr id="38" name="Text 31"/>
          <p:cNvSpPr/>
          <p:nvPr/>
        </p:nvSpPr>
        <p:spPr>
          <a:xfrm>
            <a:off x="6917978" y="2749004"/>
            <a:ext cx="1619604" cy="785254"/>
          </a:xfrm>
          <a:prstGeom prst="rect">
            <a:avLst/>
          </a:prstGeom>
          <a:noFill/>
          <a:ln/>
        </p:spPr>
        <p:txBody>
          <a:bodyPr wrap="square" lIns="0" tIns="0" rIns="0" bIns="0" rtlCol="0" anchor="t"/>
          <a:lstStyle/>
          <a:p>
            <a:pPr marL="0" indent="0" algn="l">
              <a:lnSpc>
                <a:spcPts val="1178"/>
              </a:lnSpc>
              <a:buNone/>
            </a:pPr>
            <a:r>
              <a:rPr lang="en-US" sz="760" dirty="0">
                <a:solidFill>
                  <a:srgbClr val="94A3B8"/>
                </a:solidFill>
                <a:latin typeface="Calibri" pitchFamily="34" charset="0"/>
                <a:ea typeface="Calibri" pitchFamily="34" charset="-122"/>
                <a:cs typeface="Calibri" pitchFamily="34" charset="-120"/>
              </a:rPr>
              <a:t>Hybrid structure for complex, multi-phase engagements. Base retainer plus upside participation — maximizes client value and firm revenue.</a:t>
            </a:r>
            <a:endParaRPr lang="en-US" sz="760" dirty="0"/>
          </a:p>
        </p:txBody>
      </p:sp>
      <p:sp>
        <p:nvSpPr>
          <p:cNvPr id="39" name="Text 32"/>
          <p:cNvSpPr/>
          <p:nvPr/>
        </p:nvSpPr>
        <p:spPr>
          <a:xfrm>
            <a:off x="457200" y="4565749"/>
            <a:ext cx="8229600" cy="9525"/>
          </a:xfrm>
          <a:prstGeom prst="rect">
            <a:avLst/>
          </a:prstGeom>
          <a:solidFill>
            <a:srgbClr val="C9A84C">
              <a:alpha val="12000"/>
            </a:srgbClr>
          </a:solidFill>
          <a:ln/>
        </p:spPr>
        <p:txBody>
          <a:bodyPr wrap="none" rtlCol="0" anchor="t"/>
          <a:lstStyle/>
          <a:p>
            <a:pPr marL="0" indent="0">
              <a:buNone/>
            </a:pPr>
            <a:endParaRPr lang="en-US" dirty="0"/>
          </a:p>
        </p:txBody>
      </p:sp>
      <p:pic>
        <p:nvPicPr>
          <p:cNvPr id="4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33769" y="4692783"/>
            <a:ext cx="132588" cy="132588"/>
          </a:xfrm>
          <a:prstGeom prst="rect">
            <a:avLst/>
          </a:prstGeom>
        </p:spPr>
      </p:pic>
      <p:sp>
        <p:nvSpPr>
          <p:cNvPr id="41" name="Text 33"/>
          <p:cNvSpPr/>
          <p:nvPr/>
        </p:nvSpPr>
        <p:spPr>
          <a:xfrm>
            <a:off x="600075" y="4689574"/>
            <a:ext cx="1879074" cy="139005"/>
          </a:xfrm>
          <a:prstGeom prst="rect">
            <a:avLst/>
          </a:prstGeom>
          <a:noFill/>
          <a:ln/>
        </p:spPr>
        <p:txBody>
          <a:bodyPr wrap="none" lIns="0" tIns="0" rIns="0" bIns="0" rtlCol="0" anchor="ctr"/>
          <a:lstStyle/>
          <a:p>
            <a:pPr marL="0" indent="0" algn="l">
              <a:lnSpc>
                <a:spcPts val="1095"/>
              </a:lnSpc>
              <a:buNone/>
            </a:pPr>
            <a:r>
              <a:rPr lang="en-US" sz="730" dirty="0">
                <a:solidFill>
                  <a:srgbClr val="94A3B8"/>
                </a:solidFill>
                <a:latin typeface="Calibri" pitchFamily="34" charset="0"/>
                <a:ea typeface="Calibri" pitchFamily="34" charset="-122"/>
                <a:cs typeface="Calibri" pitchFamily="34" charset="-120"/>
              </a:rPr>
              <a:t>Fee structures aligned with client success</a:t>
            </a:r>
            <a:endParaRPr lang="en-US" sz="730" dirty="0"/>
          </a:p>
        </p:txBody>
      </p:sp>
      <p:sp>
        <p:nvSpPr>
          <p:cNvPr id="42" name="Text 34"/>
          <p:cNvSpPr/>
          <p:nvPr/>
        </p:nvSpPr>
        <p:spPr>
          <a:xfrm>
            <a:off x="2451795" y="4708922"/>
            <a:ext cx="7590" cy="100310"/>
          </a:xfrm>
          <a:prstGeom prst="rect">
            <a:avLst/>
          </a:prstGeom>
          <a:solidFill>
            <a:srgbClr val="94A3B8">
              <a:alpha val="25000"/>
            </a:srgbClr>
          </a:solidFill>
          <a:ln/>
        </p:spPr>
        <p:txBody>
          <a:bodyPr wrap="none" rtlCol="0" anchor="t"/>
          <a:lstStyle/>
          <a:p>
            <a:pPr marL="0" indent="0">
              <a:buNone/>
            </a:pPr>
            <a:endParaRPr lang="en-US" dirty="0"/>
          </a:p>
        </p:txBody>
      </p:sp>
      <p:pic>
        <p:nvPicPr>
          <p:cNvPr id="43"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579424" y="4692783"/>
            <a:ext cx="132588" cy="132588"/>
          </a:xfrm>
          <a:prstGeom prst="rect">
            <a:avLst/>
          </a:prstGeom>
        </p:spPr>
      </p:pic>
      <p:sp>
        <p:nvSpPr>
          <p:cNvPr id="44" name="Text 35"/>
          <p:cNvSpPr/>
          <p:nvPr/>
        </p:nvSpPr>
        <p:spPr>
          <a:xfrm>
            <a:off x="2745730" y="4689574"/>
            <a:ext cx="1498446" cy="139005"/>
          </a:xfrm>
          <a:prstGeom prst="rect">
            <a:avLst/>
          </a:prstGeom>
          <a:noFill/>
          <a:ln/>
        </p:spPr>
        <p:txBody>
          <a:bodyPr wrap="none" lIns="0" tIns="0" rIns="0" bIns="0" rtlCol="0" anchor="ctr"/>
          <a:lstStyle/>
          <a:p>
            <a:pPr marL="0" indent="0" algn="l">
              <a:lnSpc>
                <a:spcPts val="1095"/>
              </a:lnSpc>
              <a:buNone/>
            </a:pPr>
            <a:r>
              <a:rPr lang="en-US" sz="730" dirty="0">
                <a:solidFill>
                  <a:srgbClr val="94A3B8"/>
                </a:solidFill>
                <a:latin typeface="Calibri" pitchFamily="34" charset="0"/>
                <a:ea typeface="Calibri" pitchFamily="34" charset="-122"/>
                <a:cs typeface="Calibri" pitchFamily="34" charset="-120"/>
              </a:rPr>
              <a:t>No hidden fees or junior handoffs</a:t>
            </a:r>
            <a:endParaRPr lang="en-US" sz="730" dirty="0"/>
          </a:p>
        </p:txBody>
      </p:sp>
      <p:sp>
        <p:nvSpPr>
          <p:cNvPr id="45" name="Text 36"/>
          <p:cNvSpPr/>
          <p:nvPr/>
        </p:nvSpPr>
        <p:spPr>
          <a:xfrm>
            <a:off x="4251424" y="4708922"/>
            <a:ext cx="7590" cy="100310"/>
          </a:xfrm>
          <a:prstGeom prst="rect">
            <a:avLst/>
          </a:prstGeom>
          <a:solidFill>
            <a:srgbClr val="94A3B8">
              <a:alpha val="25000"/>
            </a:srgbClr>
          </a:solidFill>
          <a:ln/>
        </p:spPr>
        <p:txBody>
          <a:bodyPr wrap="none" rtlCol="0" anchor="t"/>
          <a:lstStyle/>
          <a:p>
            <a:pPr marL="0" indent="0">
              <a:buNone/>
            </a:pPr>
            <a:endParaRPr lang="en-US" dirty="0"/>
          </a:p>
        </p:txBody>
      </p:sp>
      <p:pic>
        <p:nvPicPr>
          <p:cNvPr id="46"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79053" y="4692783"/>
            <a:ext cx="132588" cy="132588"/>
          </a:xfrm>
          <a:prstGeom prst="rect">
            <a:avLst/>
          </a:prstGeom>
        </p:spPr>
      </p:pic>
      <p:sp>
        <p:nvSpPr>
          <p:cNvPr id="47" name="Text 37"/>
          <p:cNvSpPr/>
          <p:nvPr/>
        </p:nvSpPr>
        <p:spPr>
          <a:xfrm>
            <a:off x="4545360" y="4689574"/>
            <a:ext cx="2711381" cy="139005"/>
          </a:xfrm>
          <a:prstGeom prst="rect">
            <a:avLst/>
          </a:prstGeom>
          <a:noFill/>
          <a:ln/>
        </p:spPr>
        <p:txBody>
          <a:bodyPr wrap="none" lIns="0" tIns="0" rIns="0" bIns="0" rtlCol="0" anchor="ctr"/>
          <a:lstStyle/>
          <a:p>
            <a:pPr marL="0" indent="0" algn="l">
              <a:lnSpc>
                <a:spcPts val="1095"/>
              </a:lnSpc>
              <a:buNone/>
            </a:pPr>
            <a:r>
              <a:rPr lang="en-US" sz="730" dirty="0">
                <a:solidFill>
                  <a:srgbClr val="94A3B8"/>
                </a:solidFill>
                <a:latin typeface="Calibri" pitchFamily="34" charset="0"/>
                <a:ea typeface="Calibri" pitchFamily="34" charset="-122"/>
                <a:cs typeface="Calibri" pitchFamily="34" charset="-120"/>
              </a:rPr>
              <a:t>Custom arrangements available for enterprise engagements</a:t>
            </a:r>
            <a:endParaRPr lang="en-US" sz="730" dirty="0"/>
          </a:p>
        </p:txBody>
      </p:sp>
      <p:sp>
        <p:nvSpPr>
          <p:cNvPr id="48" name="Text 38"/>
          <p:cNvSpPr/>
          <p:nvPr/>
        </p:nvSpPr>
        <p:spPr>
          <a:xfrm>
            <a:off x="7285881" y="4699992"/>
            <a:ext cx="1541011" cy="118021"/>
          </a:xfrm>
          <a:prstGeom prst="rect">
            <a:avLst/>
          </a:prstGeom>
          <a:noFill/>
          <a:ln/>
        </p:spPr>
        <p:txBody>
          <a:bodyPr wrap="none" lIns="0" tIns="0" rIns="0" bIns="0" rtlCol="0" anchor="ctr"/>
          <a:lstStyle/>
          <a:p>
            <a:pPr marL="0" indent="0" algn="l">
              <a:lnSpc>
                <a:spcPts val="930"/>
              </a:lnSpc>
              <a:buNone/>
            </a:pPr>
            <a:r>
              <a:rPr lang="en-US" sz="620" b="1" kern="0" spc="60" dirty="0">
                <a:solidFill>
                  <a:srgbClr val="94A3B8">
                    <a:alpha val="40000"/>
                  </a:srgbClr>
                </a:solidFill>
                <a:latin typeface="Calibri" pitchFamily="34" charset="0"/>
                <a:ea typeface="Calibri" pitchFamily="34" charset="-122"/>
                <a:cs typeface="Calibri" pitchFamily="34" charset="-120"/>
              </a:rPr>
              <a:t>GOLDMAN &amp; SACHE HOLDINGS</a:t>
            </a:r>
            <a:endParaRPr lang="en-US" sz="620" dirty="0"/>
          </a:p>
        </p:txBody>
      </p:sp>
      <p:sp>
        <p:nvSpPr>
          <p:cNvPr id="49" name="Text 39"/>
          <p:cNvSpPr/>
          <p:nvPr/>
        </p:nvSpPr>
        <p:spPr>
          <a:xfrm>
            <a:off x="466725" y="1347192"/>
            <a:ext cx="1930746" cy="21580"/>
          </a:xfrm>
          <a:custGeom>
            <a:avLst/>
            <a:gdLst/>
            <a:ahLst/>
            <a:cxnLst/>
            <a:rect l="l" t="t" r="r" b="b"/>
            <a:pathLst>
              <a:path w="1930746" h="21580">
                <a:moveTo>
                  <a:pt x="86360" y="0"/>
                </a:moveTo>
                <a:lnTo>
                  <a:pt x="1844386" y="0"/>
                </a:lnTo>
                <a:lnTo>
                  <a:pt x="1865802" y="2698"/>
                </a:lnTo>
                <a:lnTo>
                  <a:pt x="1874431" y="5395"/>
                </a:lnTo>
                <a:lnTo>
                  <a:pt x="1880886" y="8093"/>
                </a:lnTo>
                <a:lnTo>
                  <a:pt x="1886186" y="10790"/>
                </a:lnTo>
                <a:lnTo>
                  <a:pt x="1890729" y="13488"/>
                </a:lnTo>
                <a:lnTo>
                  <a:pt x="1894720" y="16185"/>
                </a:lnTo>
                <a:lnTo>
                  <a:pt x="1898283" y="18883"/>
                </a:lnTo>
                <a:lnTo>
                  <a:pt x="1901497"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
        <p:nvSpPr>
          <p:cNvPr id="50" name="Text 40"/>
          <p:cNvSpPr/>
          <p:nvPr/>
        </p:nvSpPr>
        <p:spPr>
          <a:xfrm>
            <a:off x="2559993" y="1347192"/>
            <a:ext cx="1930746" cy="21580"/>
          </a:xfrm>
          <a:custGeom>
            <a:avLst/>
            <a:gdLst/>
            <a:ahLst/>
            <a:cxnLst/>
            <a:rect l="l" t="t" r="r" b="b"/>
            <a:pathLst>
              <a:path w="1930746" h="21580">
                <a:moveTo>
                  <a:pt x="86360" y="0"/>
                </a:moveTo>
                <a:lnTo>
                  <a:pt x="1844386" y="0"/>
                </a:lnTo>
                <a:lnTo>
                  <a:pt x="1865802" y="2698"/>
                </a:lnTo>
                <a:lnTo>
                  <a:pt x="1874431" y="5395"/>
                </a:lnTo>
                <a:lnTo>
                  <a:pt x="1880886" y="8093"/>
                </a:lnTo>
                <a:lnTo>
                  <a:pt x="1886186" y="10790"/>
                </a:lnTo>
                <a:lnTo>
                  <a:pt x="1890729" y="13488"/>
                </a:lnTo>
                <a:lnTo>
                  <a:pt x="1894720" y="16185"/>
                </a:lnTo>
                <a:lnTo>
                  <a:pt x="1898283" y="18883"/>
                </a:lnTo>
                <a:lnTo>
                  <a:pt x="1901497"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
        <p:nvSpPr>
          <p:cNvPr id="51" name="Text 41"/>
          <p:cNvSpPr/>
          <p:nvPr/>
        </p:nvSpPr>
        <p:spPr>
          <a:xfrm>
            <a:off x="4653260" y="1347192"/>
            <a:ext cx="1930746" cy="21580"/>
          </a:xfrm>
          <a:custGeom>
            <a:avLst/>
            <a:gdLst/>
            <a:ahLst/>
            <a:cxnLst/>
            <a:rect l="l" t="t" r="r" b="b"/>
            <a:pathLst>
              <a:path w="1930746" h="21580">
                <a:moveTo>
                  <a:pt x="86360" y="0"/>
                </a:moveTo>
                <a:lnTo>
                  <a:pt x="1844386" y="0"/>
                </a:lnTo>
                <a:lnTo>
                  <a:pt x="1865802" y="2698"/>
                </a:lnTo>
                <a:lnTo>
                  <a:pt x="1874431" y="5395"/>
                </a:lnTo>
                <a:lnTo>
                  <a:pt x="1880886" y="8093"/>
                </a:lnTo>
                <a:lnTo>
                  <a:pt x="1886186" y="10790"/>
                </a:lnTo>
                <a:lnTo>
                  <a:pt x="1890729" y="13488"/>
                </a:lnTo>
                <a:lnTo>
                  <a:pt x="1894720" y="16185"/>
                </a:lnTo>
                <a:lnTo>
                  <a:pt x="1898283" y="18883"/>
                </a:lnTo>
                <a:lnTo>
                  <a:pt x="1901497"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
        <p:nvSpPr>
          <p:cNvPr id="52" name="Text 42"/>
          <p:cNvSpPr/>
          <p:nvPr/>
        </p:nvSpPr>
        <p:spPr>
          <a:xfrm>
            <a:off x="6746528" y="1347192"/>
            <a:ext cx="1930746" cy="21580"/>
          </a:xfrm>
          <a:custGeom>
            <a:avLst/>
            <a:gdLst/>
            <a:ahLst/>
            <a:cxnLst/>
            <a:rect l="l" t="t" r="r" b="b"/>
            <a:pathLst>
              <a:path w="1930746" h="21580">
                <a:moveTo>
                  <a:pt x="86360" y="0"/>
                </a:moveTo>
                <a:lnTo>
                  <a:pt x="1844386" y="0"/>
                </a:lnTo>
                <a:lnTo>
                  <a:pt x="1865802" y="2698"/>
                </a:lnTo>
                <a:lnTo>
                  <a:pt x="1874431" y="5395"/>
                </a:lnTo>
                <a:lnTo>
                  <a:pt x="1880886" y="8093"/>
                </a:lnTo>
                <a:lnTo>
                  <a:pt x="1886186" y="10790"/>
                </a:lnTo>
                <a:lnTo>
                  <a:pt x="1890729" y="13488"/>
                </a:lnTo>
                <a:lnTo>
                  <a:pt x="1894720" y="16185"/>
                </a:lnTo>
                <a:lnTo>
                  <a:pt x="1898283" y="18883"/>
                </a:lnTo>
                <a:lnTo>
                  <a:pt x="1901497" y="21580"/>
                </a:lnTo>
                <a:lnTo>
                  <a:pt x="29250" y="21580"/>
                </a:lnTo>
                <a:lnTo>
                  <a:pt x="32463" y="18883"/>
                </a:lnTo>
                <a:lnTo>
                  <a:pt x="36026" y="16185"/>
                </a:lnTo>
                <a:lnTo>
                  <a:pt x="40017" y="13488"/>
                </a:lnTo>
                <a:lnTo>
                  <a:pt x="44560" y="10790"/>
                </a:lnTo>
                <a:lnTo>
                  <a:pt x="49860" y="8093"/>
                </a:lnTo>
                <a:lnTo>
                  <a:pt x="56315" y="5395"/>
                </a:lnTo>
                <a:lnTo>
                  <a:pt x="64944" y="2698"/>
                </a:lnTo>
                <a:close/>
              </a:path>
            </a:pathLst>
          </a:cu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400050" y="400943"/>
            <a:ext cx="314920" cy="314920"/>
          </a:xfrm>
          <a:prstGeom prst="roundRect">
            <a:avLst>
              <a:gd name="adj" fmla="val 27423"/>
            </a:avLst>
          </a:prstGeom>
          <a:solidFill>
            <a:srgbClr val="C9A84C">
              <a:alpha val="15000"/>
            </a:srgbClr>
          </a:solidFill>
          <a:ln/>
        </p:spPr>
        <p:txBody>
          <a:bodyPr wrap="square" rtlCol="0" anchor="t"/>
          <a:lstStyle/>
          <a:p>
            <a:pPr marL="0" indent="0">
              <a:buNone/>
            </a:pPr>
            <a:endParaRPr lang="en-US"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1216" y="492109"/>
            <a:ext cx="132588" cy="132588"/>
          </a:xfrm>
          <a:prstGeom prst="rect">
            <a:avLst/>
          </a:prstGeom>
        </p:spPr>
      </p:pic>
      <p:sp>
        <p:nvSpPr>
          <p:cNvPr id="4" name="Text 1"/>
          <p:cNvSpPr/>
          <p:nvPr/>
        </p:nvSpPr>
        <p:spPr>
          <a:xfrm>
            <a:off x="829270" y="342900"/>
            <a:ext cx="3210879" cy="251371"/>
          </a:xfrm>
          <a:prstGeom prst="rect">
            <a:avLst/>
          </a:prstGeom>
          <a:noFill/>
          <a:ln/>
        </p:spPr>
        <p:txBody>
          <a:bodyPr wrap="none" lIns="0" tIns="0" rIns="0" bIns="0" rtlCol="0" anchor="ctr"/>
          <a:lstStyle/>
          <a:p>
            <a:pPr marL="0" indent="0" algn="l">
              <a:lnSpc>
                <a:spcPts val="1980"/>
              </a:lnSpc>
              <a:buNone/>
            </a:pPr>
            <a:r>
              <a:rPr lang="en-US" sz="1800" b="1" kern="0" spc="-30" dirty="0">
                <a:solidFill>
                  <a:srgbClr val="F1F5F9"/>
                </a:solidFill>
                <a:latin typeface="Constantia" pitchFamily="34" charset="0"/>
                <a:ea typeface="Constantia" pitchFamily="34" charset="-122"/>
                <a:cs typeface="Constantia" pitchFamily="34" charset="-120"/>
              </a:rPr>
              <a:t>How We Have Increased Profits</a:t>
            </a:r>
            <a:endParaRPr lang="en-US" sz="1800" dirty="0"/>
          </a:p>
        </p:txBody>
      </p:sp>
      <p:sp>
        <p:nvSpPr>
          <p:cNvPr id="5" name="Text 2"/>
          <p:cNvSpPr/>
          <p:nvPr/>
        </p:nvSpPr>
        <p:spPr>
          <a:xfrm>
            <a:off x="829270" y="623441"/>
            <a:ext cx="3300904" cy="150465"/>
          </a:xfrm>
          <a:prstGeom prst="rect">
            <a:avLst/>
          </a:prstGeom>
          <a:noFill/>
          <a:ln/>
        </p:spPr>
        <p:txBody>
          <a:bodyPr wrap="none" lIns="0" tIns="0" rIns="0" bIns="0" rtlCol="0" anchor="ctr"/>
          <a:lstStyle/>
          <a:p>
            <a:pPr marL="0" indent="0" algn="l">
              <a:lnSpc>
                <a:spcPts val="1185"/>
              </a:lnSpc>
              <a:spcBef>
                <a:spcPts val="230"/>
              </a:spcBef>
              <a:buNone/>
            </a:pPr>
            <a:r>
              <a:rPr lang="en-US" sz="790" dirty="0">
                <a:solidFill>
                  <a:srgbClr val="94A3B8"/>
                </a:solidFill>
                <a:latin typeface="Calibri" pitchFamily="34" charset="0"/>
                <a:ea typeface="Calibri" pitchFamily="34" charset="-122"/>
                <a:cs typeface="Calibri" pitchFamily="34" charset="-120"/>
              </a:rPr>
              <a:t>Key strategies driving profitability — Manager's Perspective</a:t>
            </a:r>
            <a:endParaRPr lang="en-US" sz="790" dirty="0"/>
          </a:p>
        </p:txBody>
      </p:sp>
      <p:sp>
        <p:nvSpPr>
          <p:cNvPr id="6" name="Text 3"/>
          <p:cNvSpPr/>
          <p:nvPr/>
        </p:nvSpPr>
        <p:spPr>
          <a:xfrm>
            <a:off x="400050" y="903387"/>
            <a:ext cx="571500" cy="13841"/>
          </a:xfrm>
          <a:prstGeom prst="roundRect">
            <a:avLst>
              <a:gd name="adj" fmla="val 100932"/>
            </a:avLst>
          </a:prstGeom>
          <a:solidFill>
            <a:srgbClr val="C9A84C"/>
          </a:solidFill>
          <a:ln/>
        </p:spPr>
        <p:txBody>
          <a:bodyPr wrap="none" rtlCol="0" anchor="t"/>
          <a:lstStyle/>
          <a:p>
            <a:pPr marL="0" indent="0">
              <a:buNone/>
            </a:pPr>
            <a:endParaRPr lang="en-US" dirty="0"/>
          </a:p>
        </p:txBody>
      </p:sp>
      <p:sp>
        <p:nvSpPr>
          <p:cNvPr id="7" name="Text 4"/>
          <p:cNvSpPr/>
          <p:nvPr/>
        </p:nvSpPr>
        <p:spPr>
          <a:xfrm>
            <a:off x="400050" y="1060698"/>
            <a:ext cx="4686300" cy="561082"/>
          </a:xfrm>
          <a:prstGeom prst="roundRect">
            <a:avLst>
              <a:gd name="adj" fmla="val 15392"/>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8" name="Text 5"/>
          <p:cNvSpPr/>
          <p:nvPr/>
        </p:nvSpPr>
        <p:spPr>
          <a:xfrm>
            <a:off x="553045" y="1198364"/>
            <a:ext cx="285750" cy="285750"/>
          </a:xfrm>
          <a:prstGeom prst="roundRect">
            <a:avLst>
              <a:gd name="adj" fmla="val 24889"/>
            </a:avLst>
          </a:prstGeom>
          <a:solidFill>
            <a:srgbClr val="C9A84C">
              <a:alpha val="15000"/>
            </a:srgbClr>
          </a:solidFill>
          <a:ln/>
        </p:spPr>
        <p:txBody>
          <a:bodyPr wrap="square" rtlCol="0" anchor="t"/>
          <a:lstStyle/>
          <a:p>
            <a:pPr marL="0" indent="0">
              <a:buNone/>
            </a:pPr>
            <a:endParaRPr lang="en-US"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9552" y="1274871"/>
            <a:ext cx="132588" cy="132588"/>
          </a:xfrm>
          <a:prstGeom prst="rect">
            <a:avLst/>
          </a:prstGeom>
        </p:spPr>
      </p:pic>
      <p:sp>
        <p:nvSpPr>
          <p:cNvPr id="10" name="Text 6"/>
          <p:cNvSpPr/>
          <p:nvPr/>
        </p:nvSpPr>
        <p:spPr>
          <a:xfrm>
            <a:off x="953095" y="1198364"/>
            <a:ext cx="4378285" cy="127992"/>
          </a:xfrm>
          <a:prstGeom prst="rect">
            <a:avLst/>
          </a:prstGeom>
          <a:noFill/>
          <a:ln/>
        </p:spPr>
        <p:txBody>
          <a:bodyPr wrap="none" lIns="0" tIns="0" rIns="0" bIns="0" rtlCol="0" anchor="t"/>
          <a:lstStyle/>
          <a:p>
            <a:pPr marL="0" indent="0" algn="l">
              <a:lnSpc>
                <a:spcPts val="1008"/>
              </a:lnSpc>
              <a:spcAft>
                <a:spcPts val="170"/>
              </a:spcAft>
              <a:buNone/>
            </a:pPr>
            <a:r>
              <a:rPr lang="en-US" sz="840" b="1" dirty="0">
                <a:solidFill>
                  <a:srgbClr val="F1F5F9"/>
                </a:solidFill>
                <a:latin typeface="Constantia" pitchFamily="34" charset="0"/>
                <a:ea typeface="Constantia" pitchFamily="34" charset="-122"/>
                <a:cs typeface="Constantia" pitchFamily="34" charset="-120"/>
              </a:rPr>
              <a:t>Service Bundling</a:t>
            </a:r>
            <a:endParaRPr lang="en-US" sz="840" dirty="0"/>
          </a:p>
        </p:txBody>
      </p:sp>
      <p:sp>
        <p:nvSpPr>
          <p:cNvPr id="11" name="Text 7"/>
          <p:cNvSpPr/>
          <p:nvPr/>
        </p:nvSpPr>
        <p:spPr>
          <a:xfrm>
            <a:off x="953095" y="1347936"/>
            <a:ext cx="4378285" cy="124271"/>
          </a:xfrm>
          <a:prstGeom prst="rect">
            <a:avLst/>
          </a:prstGeom>
          <a:noFill/>
          <a:ln/>
        </p:spPr>
        <p:txBody>
          <a:bodyPr wrap="none" lIns="0" tIns="0" rIns="0" bIns="0" rtlCol="0" anchor="t"/>
          <a:lstStyle/>
          <a:p>
            <a:pPr marL="0" indent="0" algn="l">
              <a:lnSpc>
                <a:spcPts val="980"/>
              </a:lnSpc>
              <a:buNone/>
            </a:pPr>
            <a:r>
              <a:rPr lang="en-US" sz="700" dirty="0">
                <a:solidFill>
                  <a:srgbClr val="94A3B8"/>
                </a:solidFill>
                <a:latin typeface="Calibri" pitchFamily="34" charset="0"/>
                <a:ea typeface="Calibri" pitchFamily="34" charset="-122"/>
                <a:cs typeface="Calibri" pitchFamily="34" charset="-120"/>
              </a:rPr>
              <a:t>Cross-selling integrated engagements increases avg. revenue per client by </a:t>
            </a:r>
            <a:r>
              <a:rPr lang="en-US" sz="700" b="1" dirty="0">
                <a:solidFill>
                  <a:srgbClr val="C9A84C"/>
                </a:solidFill>
                <a:latin typeface="Constantia" pitchFamily="34" charset="0"/>
                <a:ea typeface="Constantia" pitchFamily="34" charset="-122"/>
                <a:cs typeface="Constantia" pitchFamily="34" charset="-120"/>
              </a:rPr>
              <a:t>2.4×</a:t>
            </a:r>
            <a:endParaRPr lang="en-US" sz="700" dirty="0"/>
          </a:p>
        </p:txBody>
      </p:sp>
      <p:sp>
        <p:nvSpPr>
          <p:cNvPr id="12" name="Text 8"/>
          <p:cNvSpPr/>
          <p:nvPr/>
        </p:nvSpPr>
        <p:spPr>
          <a:xfrm>
            <a:off x="400050" y="1692771"/>
            <a:ext cx="4686300" cy="561082"/>
          </a:xfrm>
          <a:prstGeom prst="roundRect">
            <a:avLst>
              <a:gd name="adj" fmla="val 15392"/>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13" name="Text 9"/>
          <p:cNvSpPr/>
          <p:nvPr/>
        </p:nvSpPr>
        <p:spPr>
          <a:xfrm>
            <a:off x="553045" y="1830437"/>
            <a:ext cx="285750" cy="285750"/>
          </a:xfrm>
          <a:prstGeom prst="roundRect">
            <a:avLst>
              <a:gd name="adj" fmla="val 24889"/>
            </a:avLst>
          </a:prstGeom>
          <a:solidFill>
            <a:srgbClr val="C9A84C">
              <a:alpha val="15000"/>
            </a:srgbClr>
          </a:solidFill>
          <a:ln/>
        </p:spPr>
        <p:txBody>
          <a:bodyPr wrap="square" rtlCol="0" anchor="t"/>
          <a:lstStyle/>
          <a:p>
            <a:pPr marL="0" indent="0">
              <a:buNone/>
            </a:pPr>
            <a:endParaRPr lang="en-US" dirty="0"/>
          </a:p>
        </p:txBody>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9552" y="1906944"/>
            <a:ext cx="132588" cy="132588"/>
          </a:xfrm>
          <a:prstGeom prst="rect">
            <a:avLst/>
          </a:prstGeom>
        </p:spPr>
      </p:pic>
      <p:sp>
        <p:nvSpPr>
          <p:cNvPr id="15" name="Text 10"/>
          <p:cNvSpPr/>
          <p:nvPr/>
        </p:nvSpPr>
        <p:spPr>
          <a:xfrm>
            <a:off x="953095" y="1830437"/>
            <a:ext cx="4378285" cy="127992"/>
          </a:xfrm>
          <a:prstGeom prst="rect">
            <a:avLst/>
          </a:prstGeom>
          <a:noFill/>
          <a:ln/>
        </p:spPr>
        <p:txBody>
          <a:bodyPr wrap="none" lIns="0" tIns="0" rIns="0" bIns="0" rtlCol="0" anchor="t"/>
          <a:lstStyle/>
          <a:p>
            <a:pPr marL="0" indent="0" algn="l">
              <a:lnSpc>
                <a:spcPts val="1008"/>
              </a:lnSpc>
              <a:spcAft>
                <a:spcPts val="170"/>
              </a:spcAft>
              <a:buNone/>
            </a:pPr>
            <a:r>
              <a:rPr lang="en-US" sz="840" b="1" dirty="0">
                <a:solidFill>
                  <a:srgbClr val="F1F5F9"/>
                </a:solidFill>
                <a:latin typeface="Constantia" pitchFamily="34" charset="0"/>
                <a:ea typeface="Constantia" pitchFamily="34" charset="-122"/>
                <a:cs typeface="Constantia" pitchFamily="34" charset="-120"/>
              </a:rPr>
              <a:t>Contingency Fee Upside</a:t>
            </a:r>
            <a:endParaRPr lang="en-US" sz="840" dirty="0"/>
          </a:p>
        </p:txBody>
      </p:sp>
      <p:sp>
        <p:nvSpPr>
          <p:cNvPr id="16" name="Text 11"/>
          <p:cNvSpPr/>
          <p:nvPr/>
        </p:nvSpPr>
        <p:spPr>
          <a:xfrm>
            <a:off x="953095" y="1980009"/>
            <a:ext cx="4378285" cy="124271"/>
          </a:xfrm>
          <a:prstGeom prst="rect">
            <a:avLst/>
          </a:prstGeom>
          <a:noFill/>
          <a:ln/>
        </p:spPr>
        <p:txBody>
          <a:bodyPr wrap="none" lIns="0" tIns="0" rIns="0" bIns="0" rtlCol="0" anchor="t"/>
          <a:lstStyle/>
          <a:p>
            <a:pPr marL="0" indent="0" algn="l">
              <a:lnSpc>
                <a:spcPts val="980"/>
              </a:lnSpc>
              <a:buNone/>
            </a:pPr>
            <a:r>
              <a:rPr lang="en-US" sz="700" dirty="0">
                <a:solidFill>
                  <a:srgbClr val="94A3B8"/>
                </a:solidFill>
                <a:latin typeface="Calibri" pitchFamily="34" charset="0"/>
                <a:ea typeface="Calibri" pitchFamily="34" charset="-122"/>
                <a:cs typeface="Calibri" pitchFamily="34" charset="-120"/>
              </a:rPr>
              <a:t>Success-based pricing on high-value claims — e.g., $315K claim = up to </a:t>
            </a:r>
            <a:r>
              <a:rPr lang="en-US" sz="700" b="1" dirty="0">
                <a:solidFill>
                  <a:srgbClr val="C9A84C"/>
                </a:solidFill>
                <a:latin typeface="Constantia" pitchFamily="34" charset="0"/>
                <a:ea typeface="Constantia" pitchFamily="34" charset="-122"/>
                <a:cs typeface="Constantia" pitchFamily="34" charset="-120"/>
              </a:rPr>
              <a:t>$94.5K</a:t>
            </a:r>
            <a:r>
              <a:rPr lang="en-US" sz="700" dirty="0">
                <a:solidFill>
                  <a:srgbClr val="94A3B8"/>
                </a:solidFill>
                <a:latin typeface="Calibri" pitchFamily="34" charset="0"/>
                <a:ea typeface="Calibri" pitchFamily="34" charset="-122"/>
                <a:cs typeface="Calibri" pitchFamily="34" charset="-120"/>
              </a:rPr>
              <a:t> in fees</a:t>
            </a:r>
            <a:endParaRPr lang="en-US" sz="700" dirty="0"/>
          </a:p>
        </p:txBody>
      </p:sp>
      <p:sp>
        <p:nvSpPr>
          <p:cNvPr id="17" name="Text 12"/>
          <p:cNvSpPr/>
          <p:nvPr/>
        </p:nvSpPr>
        <p:spPr>
          <a:xfrm>
            <a:off x="400050" y="2324844"/>
            <a:ext cx="4686300" cy="561082"/>
          </a:xfrm>
          <a:prstGeom prst="roundRect">
            <a:avLst>
              <a:gd name="adj" fmla="val 15392"/>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18" name="Text 13"/>
          <p:cNvSpPr/>
          <p:nvPr/>
        </p:nvSpPr>
        <p:spPr>
          <a:xfrm>
            <a:off x="553045" y="2462510"/>
            <a:ext cx="285750" cy="285750"/>
          </a:xfrm>
          <a:prstGeom prst="roundRect">
            <a:avLst>
              <a:gd name="adj" fmla="val 24889"/>
            </a:avLst>
          </a:prstGeom>
          <a:solidFill>
            <a:srgbClr val="C9A84C">
              <a:alpha val="15000"/>
            </a:srgbClr>
          </a:solidFill>
          <a:ln/>
        </p:spPr>
        <p:txBody>
          <a:bodyPr wrap="square" rtlCol="0" anchor="t"/>
          <a:lstStyle/>
          <a:p>
            <a:pPr marL="0" indent="0">
              <a:buNone/>
            </a:pPr>
            <a:endParaRPr lang="en-US" dirty="0"/>
          </a:p>
        </p:txBody>
      </p:sp>
      <p:pic>
        <p:nvPicPr>
          <p:cNvPr id="1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9552" y="2539017"/>
            <a:ext cx="132588" cy="132588"/>
          </a:xfrm>
          <a:prstGeom prst="rect">
            <a:avLst/>
          </a:prstGeom>
        </p:spPr>
      </p:pic>
      <p:sp>
        <p:nvSpPr>
          <p:cNvPr id="20" name="Text 14"/>
          <p:cNvSpPr/>
          <p:nvPr/>
        </p:nvSpPr>
        <p:spPr>
          <a:xfrm>
            <a:off x="953095" y="2462510"/>
            <a:ext cx="4378285" cy="127992"/>
          </a:xfrm>
          <a:prstGeom prst="rect">
            <a:avLst/>
          </a:prstGeom>
          <a:noFill/>
          <a:ln/>
        </p:spPr>
        <p:txBody>
          <a:bodyPr wrap="none" lIns="0" tIns="0" rIns="0" bIns="0" rtlCol="0" anchor="t"/>
          <a:lstStyle/>
          <a:p>
            <a:pPr marL="0" indent="0" algn="l">
              <a:lnSpc>
                <a:spcPts val="1008"/>
              </a:lnSpc>
              <a:spcAft>
                <a:spcPts val="170"/>
              </a:spcAft>
              <a:buNone/>
            </a:pPr>
            <a:r>
              <a:rPr lang="en-US" sz="840" b="1" dirty="0">
                <a:solidFill>
                  <a:srgbClr val="F1F5F9"/>
                </a:solidFill>
                <a:latin typeface="Constantia" pitchFamily="34" charset="0"/>
                <a:ea typeface="Constantia" pitchFamily="34" charset="-122"/>
                <a:cs typeface="Constantia" pitchFamily="34" charset="-120"/>
              </a:rPr>
              <a:t>Recurring Revenue Shift</a:t>
            </a:r>
            <a:endParaRPr lang="en-US" sz="840" dirty="0"/>
          </a:p>
        </p:txBody>
      </p:sp>
      <p:sp>
        <p:nvSpPr>
          <p:cNvPr id="21" name="Text 15"/>
          <p:cNvSpPr/>
          <p:nvPr/>
        </p:nvSpPr>
        <p:spPr>
          <a:xfrm>
            <a:off x="953095" y="2612082"/>
            <a:ext cx="4378285" cy="124271"/>
          </a:xfrm>
          <a:prstGeom prst="rect">
            <a:avLst/>
          </a:prstGeom>
          <a:noFill/>
          <a:ln/>
        </p:spPr>
        <p:txBody>
          <a:bodyPr wrap="none" lIns="0" tIns="0" rIns="0" bIns="0" rtlCol="0" anchor="t"/>
          <a:lstStyle/>
          <a:p>
            <a:pPr marL="0" indent="0" algn="l">
              <a:lnSpc>
                <a:spcPts val="980"/>
              </a:lnSpc>
              <a:buNone/>
            </a:pPr>
            <a:r>
              <a:rPr lang="en-US" sz="700" dirty="0">
                <a:solidFill>
                  <a:srgbClr val="94A3B8"/>
                </a:solidFill>
                <a:latin typeface="Calibri" pitchFamily="34" charset="0"/>
                <a:ea typeface="Calibri" pitchFamily="34" charset="-122"/>
                <a:cs typeface="Calibri" pitchFamily="34" charset="-120"/>
              </a:rPr>
              <a:t>Monthly retainers create predictable cash flow &amp; increase lifetime client value</a:t>
            </a:r>
            <a:endParaRPr lang="en-US" sz="700" dirty="0"/>
          </a:p>
        </p:txBody>
      </p:sp>
      <p:sp>
        <p:nvSpPr>
          <p:cNvPr id="22" name="Text 16"/>
          <p:cNvSpPr/>
          <p:nvPr/>
        </p:nvSpPr>
        <p:spPr>
          <a:xfrm>
            <a:off x="400050" y="2956917"/>
            <a:ext cx="4686300" cy="561082"/>
          </a:xfrm>
          <a:prstGeom prst="roundRect">
            <a:avLst>
              <a:gd name="adj" fmla="val 15392"/>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23" name="Text 17"/>
          <p:cNvSpPr/>
          <p:nvPr/>
        </p:nvSpPr>
        <p:spPr>
          <a:xfrm>
            <a:off x="553045" y="3094583"/>
            <a:ext cx="285750" cy="285750"/>
          </a:xfrm>
          <a:prstGeom prst="roundRect">
            <a:avLst>
              <a:gd name="adj" fmla="val 24889"/>
            </a:avLst>
          </a:prstGeom>
          <a:solidFill>
            <a:srgbClr val="C9A84C">
              <a:alpha val="15000"/>
            </a:srgbClr>
          </a:solidFill>
          <a:ln/>
        </p:spPr>
        <p:txBody>
          <a:bodyPr wrap="square" rtlCol="0" anchor="t"/>
          <a:lstStyle/>
          <a:p>
            <a:pPr marL="0" indent="0">
              <a:buNone/>
            </a:pPr>
            <a:endParaRPr lang="en-US" dirty="0"/>
          </a:p>
        </p:txBody>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9552" y="3171090"/>
            <a:ext cx="132588" cy="132588"/>
          </a:xfrm>
          <a:prstGeom prst="rect">
            <a:avLst/>
          </a:prstGeom>
        </p:spPr>
      </p:pic>
      <p:sp>
        <p:nvSpPr>
          <p:cNvPr id="25" name="Text 18"/>
          <p:cNvSpPr/>
          <p:nvPr/>
        </p:nvSpPr>
        <p:spPr>
          <a:xfrm>
            <a:off x="953095" y="3094583"/>
            <a:ext cx="4378285" cy="127992"/>
          </a:xfrm>
          <a:prstGeom prst="rect">
            <a:avLst/>
          </a:prstGeom>
          <a:noFill/>
          <a:ln/>
        </p:spPr>
        <p:txBody>
          <a:bodyPr wrap="none" lIns="0" tIns="0" rIns="0" bIns="0" rtlCol="0" anchor="t"/>
          <a:lstStyle/>
          <a:p>
            <a:pPr marL="0" indent="0" algn="l">
              <a:lnSpc>
                <a:spcPts val="1008"/>
              </a:lnSpc>
              <a:spcAft>
                <a:spcPts val="170"/>
              </a:spcAft>
              <a:buNone/>
            </a:pPr>
            <a:r>
              <a:rPr lang="en-US" sz="840" b="1" dirty="0">
                <a:solidFill>
                  <a:srgbClr val="F1F5F9"/>
                </a:solidFill>
                <a:latin typeface="Constantia" pitchFamily="34" charset="0"/>
                <a:ea typeface="Constantia" pitchFamily="34" charset="-122"/>
                <a:cs typeface="Constantia" pitchFamily="34" charset="-120"/>
              </a:rPr>
              <a:t>Operational Leverage</a:t>
            </a:r>
            <a:endParaRPr lang="en-US" sz="840" dirty="0"/>
          </a:p>
        </p:txBody>
      </p:sp>
      <p:sp>
        <p:nvSpPr>
          <p:cNvPr id="26" name="Text 19"/>
          <p:cNvSpPr/>
          <p:nvPr/>
        </p:nvSpPr>
        <p:spPr>
          <a:xfrm>
            <a:off x="953095" y="3244155"/>
            <a:ext cx="4378285" cy="124271"/>
          </a:xfrm>
          <a:prstGeom prst="rect">
            <a:avLst/>
          </a:prstGeom>
          <a:noFill/>
          <a:ln/>
        </p:spPr>
        <p:txBody>
          <a:bodyPr wrap="none" lIns="0" tIns="0" rIns="0" bIns="0" rtlCol="0" anchor="t"/>
          <a:lstStyle/>
          <a:p>
            <a:pPr marL="0" indent="0" algn="l">
              <a:lnSpc>
                <a:spcPts val="980"/>
              </a:lnSpc>
              <a:buNone/>
            </a:pPr>
            <a:r>
              <a:rPr lang="en-US" sz="700" dirty="0">
                <a:solidFill>
                  <a:srgbClr val="94A3B8"/>
                </a:solidFill>
                <a:latin typeface="Calibri" pitchFamily="34" charset="0"/>
                <a:ea typeface="Calibri" pitchFamily="34" charset="-122"/>
                <a:cs typeface="Calibri" pitchFamily="34" charset="-120"/>
              </a:rPr>
              <a:t>Standardized playbooks &amp; templates reduce delivery cost by ~</a:t>
            </a:r>
            <a:r>
              <a:rPr lang="en-US" sz="700" b="1" dirty="0">
                <a:solidFill>
                  <a:srgbClr val="C9A84C"/>
                </a:solidFill>
                <a:latin typeface="Constantia" pitchFamily="34" charset="0"/>
                <a:ea typeface="Constantia" pitchFamily="34" charset="-122"/>
                <a:cs typeface="Constantia" pitchFamily="34" charset="-120"/>
              </a:rPr>
              <a:t>35%</a:t>
            </a:r>
            <a:endParaRPr lang="en-US" sz="700" dirty="0"/>
          </a:p>
        </p:txBody>
      </p:sp>
      <p:sp>
        <p:nvSpPr>
          <p:cNvPr id="27" name="Text 20"/>
          <p:cNvSpPr/>
          <p:nvPr/>
        </p:nvSpPr>
        <p:spPr>
          <a:xfrm>
            <a:off x="400050" y="3588990"/>
            <a:ext cx="4686300" cy="561082"/>
          </a:xfrm>
          <a:prstGeom prst="roundRect">
            <a:avLst>
              <a:gd name="adj" fmla="val 15392"/>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28" name="Text 21"/>
          <p:cNvSpPr/>
          <p:nvPr/>
        </p:nvSpPr>
        <p:spPr>
          <a:xfrm>
            <a:off x="553045" y="3726656"/>
            <a:ext cx="285750" cy="285750"/>
          </a:xfrm>
          <a:prstGeom prst="roundRect">
            <a:avLst>
              <a:gd name="adj" fmla="val 24889"/>
            </a:avLst>
          </a:prstGeom>
          <a:solidFill>
            <a:srgbClr val="C9A84C">
              <a:alpha val="15000"/>
            </a:srgbClr>
          </a:solidFill>
          <a:ln/>
        </p:spPr>
        <p:txBody>
          <a:bodyPr wrap="square" rtlCol="0" anchor="t"/>
          <a:lstStyle/>
          <a:p>
            <a:pPr marL="0" indent="0">
              <a:buNone/>
            </a:pPr>
            <a:endParaRPr lang="en-US" dirty="0"/>
          </a:p>
        </p:txBody>
      </p:sp>
      <p:pic>
        <p:nvPicPr>
          <p:cNvPr id="2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9552" y="3803163"/>
            <a:ext cx="132588" cy="132588"/>
          </a:xfrm>
          <a:prstGeom prst="rect">
            <a:avLst/>
          </a:prstGeom>
        </p:spPr>
      </p:pic>
      <p:sp>
        <p:nvSpPr>
          <p:cNvPr id="30" name="Text 22"/>
          <p:cNvSpPr/>
          <p:nvPr/>
        </p:nvSpPr>
        <p:spPr>
          <a:xfrm>
            <a:off x="953095" y="3726656"/>
            <a:ext cx="4378285" cy="127992"/>
          </a:xfrm>
          <a:prstGeom prst="rect">
            <a:avLst/>
          </a:prstGeom>
          <a:noFill/>
          <a:ln/>
        </p:spPr>
        <p:txBody>
          <a:bodyPr wrap="none" lIns="0" tIns="0" rIns="0" bIns="0" rtlCol="0" anchor="t"/>
          <a:lstStyle/>
          <a:p>
            <a:pPr marL="0" indent="0" algn="l">
              <a:lnSpc>
                <a:spcPts val="1008"/>
              </a:lnSpc>
              <a:spcAft>
                <a:spcPts val="170"/>
              </a:spcAft>
              <a:buNone/>
            </a:pPr>
            <a:r>
              <a:rPr lang="en-US" sz="840" b="1" dirty="0">
                <a:solidFill>
                  <a:srgbClr val="F1F5F9"/>
                </a:solidFill>
                <a:latin typeface="Constantia" pitchFamily="34" charset="0"/>
                <a:ea typeface="Constantia" pitchFamily="34" charset="-122"/>
                <a:cs typeface="Constantia" pitchFamily="34" charset="-120"/>
              </a:rPr>
              <a:t>Strategic Case Selection</a:t>
            </a:r>
            <a:endParaRPr lang="en-US" sz="840" dirty="0"/>
          </a:p>
        </p:txBody>
      </p:sp>
      <p:sp>
        <p:nvSpPr>
          <p:cNvPr id="31" name="Text 23"/>
          <p:cNvSpPr/>
          <p:nvPr/>
        </p:nvSpPr>
        <p:spPr>
          <a:xfrm>
            <a:off x="953095" y="3876229"/>
            <a:ext cx="4378285" cy="124271"/>
          </a:xfrm>
          <a:prstGeom prst="rect">
            <a:avLst/>
          </a:prstGeom>
          <a:noFill/>
          <a:ln/>
        </p:spPr>
        <p:txBody>
          <a:bodyPr wrap="none" lIns="0" tIns="0" rIns="0" bIns="0" rtlCol="0" anchor="t"/>
          <a:lstStyle/>
          <a:p>
            <a:pPr marL="0" indent="0" algn="l">
              <a:lnSpc>
                <a:spcPts val="980"/>
              </a:lnSpc>
              <a:buNone/>
            </a:pPr>
            <a:r>
              <a:rPr lang="en-US" sz="700" dirty="0">
                <a:solidFill>
                  <a:srgbClr val="94A3B8"/>
                </a:solidFill>
                <a:latin typeface="Calibri" pitchFamily="34" charset="0"/>
                <a:ea typeface="Calibri" pitchFamily="34" charset="-122"/>
                <a:cs typeface="Calibri" pitchFamily="34" charset="-120"/>
              </a:rPr>
              <a:t>Focusing on claims with strong statutory support increases win rates &amp; avg. recovery</a:t>
            </a:r>
            <a:endParaRPr lang="en-US" sz="700" dirty="0"/>
          </a:p>
        </p:txBody>
      </p:sp>
      <p:sp>
        <p:nvSpPr>
          <p:cNvPr id="32" name="Text 24"/>
          <p:cNvSpPr/>
          <p:nvPr/>
        </p:nvSpPr>
        <p:spPr>
          <a:xfrm>
            <a:off x="5314950" y="1060698"/>
            <a:ext cx="3429000" cy="2754511"/>
          </a:xfrm>
          <a:prstGeom prst="roundRect">
            <a:avLst>
              <a:gd name="adj" fmla="val 3642"/>
            </a:avLst>
          </a:prstGeom>
          <a:solidFill>
            <a:srgbClr val="152238"/>
          </a:solidFill>
          <a:ln w="9525">
            <a:solidFill>
              <a:srgbClr val="C9A84C">
                <a:alpha val="10000"/>
              </a:srgbClr>
            </a:solidFill>
          </a:ln>
        </p:spPr>
        <p:txBody>
          <a:bodyPr wrap="square" rtlCol="0" anchor="t"/>
          <a:lstStyle/>
          <a:p>
            <a:pPr marL="0" indent="0">
              <a:buNone/>
            </a:pPr>
            <a:endParaRPr lang="en-US" dirty="0"/>
          </a:p>
        </p:txBody>
      </p:sp>
      <p:sp>
        <p:nvSpPr>
          <p:cNvPr id="33" name="Text 25"/>
          <p:cNvSpPr/>
          <p:nvPr/>
        </p:nvSpPr>
        <p:spPr>
          <a:xfrm>
            <a:off x="5525095" y="1241673"/>
            <a:ext cx="1659374" cy="129480"/>
          </a:xfrm>
          <a:prstGeom prst="rect">
            <a:avLst/>
          </a:prstGeom>
          <a:noFill/>
          <a:ln/>
        </p:spPr>
        <p:txBody>
          <a:bodyPr wrap="none" lIns="0" tIns="0" rIns="0" bIns="0" rtlCol="0" anchor="ctr"/>
          <a:lstStyle/>
          <a:p>
            <a:pPr marL="0" indent="0" algn="l">
              <a:lnSpc>
                <a:spcPts val="1020"/>
              </a:lnSpc>
              <a:buNone/>
            </a:pPr>
            <a:r>
              <a:rPr lang="en-US" sz="680" b="1" kern="0" spc="68" dirty="0">
                <a:solidFill>
                  <a:srgbClr val="94A3B8"/>
                </a:solidFill>
                <a:latin typeface="Calibri" pitchFamily="34" charset="0"/>
                <a:ea typeface="Calibri" pitchFamily="34" charset="-122"/>
                <a:cs typeface="Calibri" pitchFamily="34" charset="-120"/>
              </a:rPr>
              <a:t>PROFIT IMPACT BY STRATEGY</a:t>
            </a:r>
            <a:endParaRPr lang="en-US" sz="680" dirty="0"/>
          </a:p>
        </p:txBody>
      </p:sp>
      <p:sp>
        <p:nvSpPr>
          <p:cNvPr id="34" name="Text 26"/>
          <p:cNvSpPr/>
          <p:nvPr/>
        </p:nvSpPr>
        <p:spPr>
          <a:xfrm>
            <a:off x="7739211" y="1247329"/>
            <a:ext cx="874053" cy="118021"/>
          </a:xfrm>
          <a:prstGeom prst="rect">
            <a:avLst/>
          </a:prstGeom>
          <a:noFill/>
          <a:ln/>
        </p:spPr>
        <p:txBody>
          <a:bodyPr wrap="none" lIns="0" tIns="0" rIns="0" bIns="0" rtlCol="0" anchor="ctr"/>
          <a:lstStyle/>
          <a:p>
            <a:pPr marL="0" indent="0" algn="l">
              <a:lnSpc>
                <a:spcPts val="930"/>
              </a:lnSpc>
              <a:buNone/>
            </a:pPr>
            <a:r>
              <a:rPr lang="en-US" sz="620" b="1" dirty="0">
                <a:solidFill>
                  <a:srgbClr val="C9A84C"/>
                </a:solidFill>
                <a:latin typeface="Calibri" pitchFamily="34" charset="0"/>
                <a:ea typeface="Calibri" pitchFamily="34" charset="-122"/>
                <a:cs typeface="Calibri" pitchFamily="34" charset="-120"/>
              </a:rPr>
              <a:t>Relative Contribution</a:t>
            </a:r>
            <a:endParaRPr lang="en-US" sz="620" dirty="0"/>
          </a:p>
        </p:txBody>
      </p:sp>
      <p:sp>
        <p:nvSpPr>
          <p:cNvPr id="35" name="Text 27"/>
          <p:cNvSpPr/>
          <p:nvPr/>
        </p:nvSpPr>
        <p:spPr>
          <a:xfrm>
            <a:off x="5414352" y="1867495"/>
            <a:ext cx="1218173" cy="111175"/>
          </a:xfrm>
          <a:prstGeom prst="rect">
            <a:avLst/>
          </a:prstGeom>
          <a:noFill/>
          <a:ln/>
        </p:spPr>
        <p:txBody>
          <a:bodyPr wrap="none" lIns="0" tIns="0" rIns="0" bIns="0" rtlCol="0" anchor="ctr"/>
          <a:lstStyle/>
          <a:p>
            <a:pPr marL="0" indent="0" algn="r">
              <a:lnSpc>
                <a:spcPts val="876"/>
              </a:lnSpc>
              <a:buNone/>
            </a:pPr>
            <a:r>
              <a:rPr lang="en-US" sz="730" b="1" dirty="0">
                <a:solidFill>
                  <a:srgbClr val="94A3B8"/>
                </a:solidFill>
                <a:latin typeface="Calibri" pitchFamily="34" charset="0"/>
                <a:ea typeface="Calibri" pitchFamily="34" charset="-122"/>
                <a:cs typeface="Calibri" pitchFamily="34" charset="-120"/>
              </a:rPr>
              <a:t>Service Bundling</a:t>
            </a:r>
            <a:endParaRPr lang="en-US" sz="730" dirty="0"/>
          </a:p>
        </p:txBody>
      </p:sp>
      <p:sp>
        <p:nvSpPr>
          <p:cNvPr id="36" name="Text 28"/>
          <p:cNvSpPr/>
          <p:nvPr/>
        </p:nvSpPr>
        <p:spPr>
          <a:xfrm>
            <a:off x="6718846" y="1873002"/>
            <a:ext cx="1814959" cy="157460"/>
          </a:xfrm>
          <a:prstGeom prst="roundRect">
            <a:avLst>
              <a:gd name="adj" fmla="val 27423"/>
            </a:avLst>
          </a:prstGeom>
          <a:solidFill>
            <a:srgbClr val="FFFFFF">
              <a:alpha val="4000"/>
            </a:srgbClr>
          </a:solidFill>
          <a:ln/>
        </p:spPr>
        <p:txBody>
          <a:bodyPr wrap="none" rtlCol="0" anchor="t"/>
          <a:lstStyle/>
          <a:p>
            <a:pPr marL="0" indent="0">
              <a:buNone/>
            </a:pPr>
            <a:endParaRPr lang="en-US" dirty="0"/>
          </a:p>
        </p:txBody>
      </p:sp>
      <p:sp>
        <p:nvSpPr>
          <p:cNvPr id="37" name="Text 29"/>
          <p:cNvSpPr/>
          <p:nvPr/>
        </p:nvSpPr>
        <p:spPr>
          <a:xfrm>
            <a:off x="6718846" y="1873002"/>
            <a:ext cx="1669703" cy="162184"/>
          </a:xfrm>
          <a:prstGeom prst="roundRect">
            <a:avLst>
              <a:gd name="adj" fmla="val 26624"/>
            </a:avLst>
          </a:prstGeom>
          <a:gradFill rotWithShape="1">
            <a:gsLst>
              <a:gs pos="0">
                <a:srgbClr val="C9A84C">
                  <a:alpha val="60000"/>
                </a:srgbClr>
              </a:gs>
              <a:gs pos="100000">
                <a:srgbClr val="C9A84C"/>
              </a:gs>
            </a:gsLst>
            <a:lin ang="0" scaled="1"/>
          </a:gradFill>
          <a:ln/>
        </p:spPr>
        <p:txBody>
          <a:bodyPr wrap="none" lIns="0" tIns="0" rIns="71120" bIns="0" rtlCol="0" anchor="ctr"/>
          <a:lstStyle/>
          <a:p>
            <a:pPr marL="0" indent="0" algn="r">
              <a:buNone/>
            </a:pPr>
            <a:r>
              <a:rPr lang="en-US" sz="680" b="1" dirty="0">
                <a:solidFill>
                  <a:srgbClr val="0A1628"/>
                </a:solidFill>
                <a:latin typeface="Calibri" pitchFamily="34" charset="0"/>
                <a:ea typeface="Calibri" pitchFamily="34" charset="-122"/>
                <a:cs typeface="Calibri" pitchFamily="34" charset="-120"/>
              </a:rPr>
              <a:t>2.4×</a:t>
            </a:r>
            <a:endParaRPr lang="en-US" sz="680" dirty="0"/>
          </a:p>
        </p:txBody>
      </p:sp>
      <p:sp>
        <p:nvSpPr>
          <p:cNvPr id="38" name="Text 30"/>
          <p:cNvSpPr/>
          <p:nvPr/>
        </p:nvSpPr>
        <p:spPr>
          <a:xfrm>
            <a:off x="5414352" y="2196257"/>
            <a:ext cx="1218173" cy="111175"/>
          </a:xfrm>
          <a:prstGeom prst="rect">
            <a:avLst/>
          </a:prstGeom>
          <a:noFill/>
          <a:ln/>
        </p:spPr>
        <p:txBody>
          <a:bodyPr wrap="none" lIns="0" tIns="0" rIns="0" bIns="0" rtlCol="0" anchor="ctr"/>
          <a:lstStyle/>
          <a:p>
            <a:pPr marL="0" indent="0" algn="r">
              <a:lnSpc>
                <a:spcPts val="876"/>
              </a:lnSpc>
              <a:buNone/>
            </a:pPr>
            <a:r>
              <a:rPr lang="en-US" sz="730" b="1" dirty="0">
                <a:solidFill>
                  <a:srgbClr val="94A3B8"/>
                </a:solidFill>
                <a:latin typeface="Calibri" pitchFamily="34" charset="0"/>
                <a:ea typeface="Calibri" pitchFamily="34" charset="-122"/>
                <a:cs typeface="Calibri" pitchFamily="34" charset="-120"/>
              </a:rPr>
              <a:t>Contingency Fees</a:t>
            </a:r>
            <a:endParaRPr lang="en-US" sz="730" dirty="0"/>
          </a:p>
        </p:txBody>
      </p:sp>
      <p:sp>
        <p:nvSpPr>
          <p:cNvPr id="39" name="Text 31"/>
          <p:cNvSpPr/>
          <p:nvPr/>
        </p:nvSpPr>
        <p:spPr>
          <a:xfrm>
            <a:off x="6718846" y="2201763"/>
            <a:ext cx="1814959" cy="157460"/>
          </a:xfrm>
          <a:prstGeom prst="roundRect">
            <a:avLst>
              <a:gd name="adj" fmla="val 27423"/>
            </a:avLst>
          </a:prstGeom>
          <a:solidFill>
            <a:srgbClr val="FFFFFF">
              <a:alpha val="4000"/>
            </a:srgbClr>
          </a:solidFill>
          <a:ln/>
        </p:spPr>
        <p:txBody>
          <a:bodyPr wrap="none" rtlCol="0" anchor="t"/>
          <a:lstStyle/>
          <a:p>
            <a:pPr marL="0" indent="0">
              <a:buNone/>
            </a:pPr>
            <a:endParaRPr lang="en-US" dirty="0"/>
          </a:p>
        </p:txBody>
      </p:sp>
      <p:sp>
        <p:nvSpPr>
          <p:cNvPr id="40" name="Text 32"/>
          <p:cNvSpPr/>
          <p:nvPr/>
        </p:nvSpPr>
        <p:spPr>
          <a:xfrm>
            <a:off x="6718846" y="2201763"/>
            <a:ext cx="1415653" cy="162184"/>
          </a:xfrm>
          <a:prstGeom prst="roundRect">
            <a:avLst>
              <a:gd name="adj" fmla="val 26624"/>
            </a:avLst>
          </a:prstGeom>
          <a:gradFill rotWithShape="1">
            <a:gsLst>
              <a:gs pos="0">
                <a:srgbClr val="C9A84C">
                  <a:alpha val="60000"/>
                </a:srgbClr>
              </a:gs>
              <a:gs pos="100000">
                <a:srgbClr val="C9A84C"/>
              </a:gs>
            </a:gsLst>
            <a:lin ang="0" scaled="1"/>
          </a:gradFill>
          <a:ln/>
        </p:spPr>
        <p:txBody>
          <a:bodyPr wrap="none" lIns="0" tIns="0" rIns="71120" bIns="0" rtlCol="0" anchor="ctr"/>
          <a:lstStyle/>
          <a:p>
            <a:pPr marL="0" indent="0" algn="r">
              <a:buNone/>
            </a:pPr>
            <a:r>
              <a:rPr lang="en-US" sz="680" b="1" dirty="0">
                <a:solidFill>
                  <a:srgbClr val="0A1628"/>
                </a:solidFill>
                <a:latin typeface="Calibri" pitchFamily="34" charset="0"/>
                <a:ea typeface="Calibri" pitchFamily="34" charset="-122"/>
                <a:cs typeface="Calibri" pitchFamily="34" charset="-120"/>
              </a:rPr>
              <a:t>30%</a:t>
            </a:r>
            <a:endParaRPr lang="en-US" sz="680" dirty="0"/>
          </a:p>
        </p:txBody>
      </p:sp>
      <p:sp>
        <p:nvSpPr>
          <p:cNvPr id="41" name="Text 33"/>
          <p:cNvSpPr/>
          <p:nvPr/>
        </p:nvSpPr>
        <p:spPr>
          <a:xfrm>
            <a:off x="5414352" y="2525018"/>
            <a:ext cx="1218173" cy="111175"/>
          </a:xfrm>
          <a:prstGeom prst="rect">
            <a:avLst/>
          </a:prstGeom>
          <a:noFill/>
          <a:ln/>
        </p:spPr>
        <p:txBody>
          <a:bodyPr wrap="none" lIns="0" tIns="0" rIns="0" bIns="0" rtlCol="0" anchor="ctr"/>
          <a:lstStyle/>
          <a:p>
            <a:pPr marL="0" indent="0" algn="r">
              <a:lnSpc>
                <a:spcPts val="876"/>
              </a:lnSpc>
              <a:buNone/>
            </a:pPr>
            <a:r>
              <a:rPr lang="en-US" sz="730" b="1" dirty="0">
                <a:solidFill>
                  <a:srgbClr val="94A3B8"/>
                </a:solidFill>
                <a:latin typeface="Calibri" pitchFamily="34" charset="0"/>
                <a:ea typeface="Calibri" pitchFamily="34" charset="-122"/>
                <a:cs typeface="Calibri" pitchFamily="34" charset="-120"/>
              </a:rPr>
              <a:t>Recurring Revenue</a:t>
            </a:r>
            <a:endParaRPr lang="en-US" sz="730" dirty="0"/>
          </a:p>
        </p:txBody>
      </p:sp>
      <p:sp>
        <p:nvSpPr>
          <p:cNvPr id="42" name="Text 34"/>
          <p:cNvSpPr/>
          <p:nvPr/>
        </p:nvSpPr>
        <p:spPr>
          <a:xfrm>
            <a:off x="6718846" y="2530525"/>
            <a:ext cx="1814959" cy="157460"/>
          </a:xfrm>
          <a:prstGeom prst="roundRect">
            <a:avLst>
              <a:gd name="adj" fmla="val 27423"/>
            </a:avLst>
          </a:prstGeom>
          <a:solidFill>
            <a:srgbClr val="FFFFFF">
              <a:alpha val="4000"/>
            </a:srgbClr>
          </a:solidFill>
          <a:ln/>
        </p:spPr>
        <p:txBody>
          <a:bodyPr wrap="none" rtlCol="0" anchor="t"/>
          <a:lstStyle/>
          <a:p>
            <a:pPr marL="0" indent="0">
              <a:buNone/>
            </a:pPr>
            <a:endParaRPr lang="en-US" dirty="0"/>
          </a:p>
        </p:txBody>
      </p:sp>
      <p:sp>
        <p:nvSpPr>
          <p:cNvPr id="43" name="Text 35"/>
          <p:cNvSpPr/>
          <p:nvPr/>
        </p:nvSpPr>
        <p:spPr>
          <a:xfrm>
            <a:off x="6718846" y="2530525"/>
            <a:ext cx="1270397" cy="162184"/>
          </a:xfrm>
          <a:prstGeom prst="roundRect">
            <a:avLst>
              <a:gd name="adj" fmla="val 26624"/>
            </a:avLst>
          </a:prstGeom>
          <a:gradFill rotWithShape="1">
            <a:gsLst>
              <a:gs pos="0">
                <a:srgbClr val="C9A84C">
                  <a:alpha val="60000"/>
                </a:srgbClr>
              </a:gs>
              <a:gs pos="100000">
                <a:srgbClr val="C9A84C"/>
              </a:gs>
            </a:gsLst>
            <a:lin ang="0" scaled="1"/>
          </a:gradFill>
          <a:ln/>
        </p:spPr>
        <p:txBody>
          <a:bodyPr wrap="none" lIns="0" tIns="0" rIns="71120" bIns="0" rtlCol="0" anchor="ctr"/>
          <a:lstStyle/>
          <a:p>
            <a:pPr marL="0" indent="0" algn="r">
              <a:buNone/>
            </a:pPr>
            <a:r>
              <a:rPr lang="en-US" sz="680" b="1" dirty="0">
                <a:solidFill>
                  <a:srgbClr val="0A1628"/>
                </a:solidFill>
                <a:latin typeface="Calibri" pitchFamily="34" charset="0"/>
                <a:ea typeface="Calibri" pitchFamily="34" charset="-122"/>
                <a:cs typeface="Calibri" pitchFamily="34" charset="-120"/>
              </a:rPr>
              <a:t>LTV ↑</a:t>
            </a:r>
            <a:endParaRPr lang="en-US" sz="680" dirty="0"/>
          </a:p>
        </p:txBody>
      </p:sp>
      <p:sp>
        <p:nvSpPr>
          <p:cNvPr id="44" name="Text 36"/>
          <p:cNvSpPr/>
          <p:nvPr/>
        </p:nvSpPr>
        <p:spPr>
          <a:xfrm>
            <a:off x="5414352" y="2853779"/>
            <a:ext cx="1218173" cy="111175"/>
          </a:xfrm>
          <a:prstGeom prst="rect">
            <a:avLst/>
          </a:prstGeom>
          <a:noFill/>
          <a:ln/>
        </p:spPr>
        <p:txBody>
          <a:bodyPr wrap="none" lIns="0" tIns="0" rIns="0" bIns="0" rtlCol="0" anchor="ctr"/>
          <a:lstStyle/>
          <a:p>
            <a:pPr marL="0" indent="0" algn="r">
              <a:lnSpc>
                <a:spcPts val="876"/>
              </a:lnSpc>
              <a:buNone/>
            </a:pPr>
            <a:r>
              <a:rPr lang="en-US" sz="730" b="1" dirty="0">
                <a:solidFill>
                  <a:srgbClr val="94A3B8"/>
                </a:solidFill>
                <a:latin typeface="Calibri" pitchFamily="34" charset="0"/>
                <a:ea typeface="Calibri" pitchFamily="34" charset="-122"/>
                <a:cs typeface="Calibri" pitchFamily="34" charset="-120"/>
              </a:rPr>
              <a:t>Op. Leverage</a:t>
            </a:r>
            <a:endParaRPr lang="en-US" sz="730" dirty="0"/>
          </a:p>
        </p:txBody>
      </p:sp>
      <p:sp>
        <p:nvSpPr>
          <p:cNvPr id="45" name="Text 37"/>
          <p:cNvSpPr/>
          <p:nvPr/>
        </p:nvSpPr>
        <p:spPr>
          <a:xfrm>
            <a:off x="6718846" y="2859286"/>
            <a:ext cx="1814959" cy="157460"/>
          </a:xfrm>
          <a:prstGeom prst="roundRect">
            <a:avLst>
              <a:gd name="adj" fmla="val 27423"/>
            </a:avLst>
          </a:prstGeom>
          <a:solidFill>
            <a:srgbClr val="FFFFFF">
              <a:alpha val="4000"/>
            </a:srgbClr>
          </a:solidFill>
          <a:ln/>
        </p:spPr>
        <p:txBody>
          <a:bodyPr wrap="none" rtlCol="0" anchor="t"/>
          <a:lstStyle/>
          <a:p>
            <a:pPr marL="0" indent="0">
              <a:buNone/>
            </a:pPr>
            <a:endParaRPr lang="en-US" dirty="0"/>
          </a:p>
        </p:txBody>
      </p:sp>
      <p:sp>
        <p:nvSpPr>
          <p:cNvPr id="46" name="Text 38"/>
          <p:cNvSpPr/>
          <p:nvPr/>
        </p:nvSpPr>
        <p:spPr>
          <a:xfrm>
            <a:off x="6718846" y="2859286"/>
            <a:ext cx="1052661" cy="162184"/>
          </a:xfrm>
          <a:prstGeom prst="roundRect">
            <a:avLst>
              <a:gd name="adj" fmla="val 26624"/>
            </a:avLst>
          </a:prstGeom>
          <a:gradFill rotWithShape="1">
            <a:gsLst>
              <a:gs pos="0">
                <a:srgbClr val="C9A84C">
                  <a:alpha val="60000"/>
                </a:srgbClr>
              </a:gs>
              <a:gs pos="100000">
                <a:srgbClr val="C9A84C"/>
              </a:gs>
            </a:gsLst>
            <a:lin ang="0" scaled="1"/>
          </a:gradFill>
          <a:ln/>
        </p:spPr>
        <p:txBody>
          <a:bodyPr wrap="none" lIns="0" tIns="0" rIns="71120" bIns="0" rtlCol="0" anchor="ctr"/>
          <a:lstStyle/>
          <a:p>
            <a:pPr marL="0" indent="0" algn="r">
              <a:buNone/>
            </a:pPr>
            <a:r>
              <a:rPr lang="en-US" sz="680" b="1" dirty="0">
                <a:solidFill>
                  <a:srgbClr val="0A1628"/>
                </a:solidFill>
                <a:latin typeface="Calibri" pitchFamily="34" charset="0"/>
                <a:ea typeface="Calibri" pitchFamily="34" charset="-122"/>
                <a:cs typeface="Calibri" pitchFamily="34" charset="-120"/>
              </a:rPr>
              <a:t>–35%</a:t>
            </a:r>
            <a:endParaRPr lang="en-US" sz="680" dirty="0"/>
          </a:p>
        </p:txBody>
      </p:sp>
      <p:sp>
        <p:nvSpPr>
          <p:cNvPr id="47" name="Text 39"/>
          <p:cNvSpPr/>
          <p:nvPr/>
        </p:nvSpPr>
        <p:spPr>
          <a:xfrm>
            <a:off x="5414352" y="3182541"/>
            <a:ext cx="1218173" cy="111175"/>
          </a:xfrm>
          <a:prstGeom prst="rect">
            <a:avLst/>
          </a:prstGeom>
          <a:noFill/>
          <a:ln/>
        </p:spPr>
        <p:txBody>
          <a:bodyPr wrap="none" lIns="0" tIns="0" rIns="0" bIns="0" rtlCol="0" anchor="ctr"/>
          <a:lstStyle/>
          <a:p>
            <a:pPr marL="0" indent="0" algn="r">
              <a:lnSpc>
                <a:spcPts val="876"/>
              </a:lnSpc>
              <a:buNone/>
            </a:pPr>
            <a:r>
              <a:rPr lang="en-US" sz="730" b="1" dirty="0">
                <a:solidFill>
                  <a:srgbClr val="94A3B8"/>
                </a:solidFill>
                <a:latin typeface="Calibri" pitchFamily="34" charset="0"/>
                <a:ea typeface="Calibri" pitchFamily="34" charset="-122"/>
                <a:cs typeface="Calibri" pitchFamily="34" charset="-120"/>
              </a:rPr>
              <a:t>Case Selection</a:t>
            </a:r>
            <a:endParaRPr lang="en-US" sz="730" dirty="0"/>
          </a:p>
        </p:txBody>
      </p:sp>
      <p:sp>
        <p:nvSpPr>
          <p:cNvPr id="48" name="Text 40"/>
          <p:cNvSpPr/>
          <p:nvPr/>
        </p:nvSpPr>
        <p:spPr>
          <a:xfrm>
            <a:off x="6718846" y="3188047"/>
            <a:ext cx="1814959" cy="157460"/>
          </a:xfrm>
          <a:prstGeom prst="roundRect">
            <a:avLst>
              <a:gd name="adj" fmla="val 27423"/>
            </a:avLst>
          </a:prstGeom>
          <a:solidFill>
            <a:srgbClr val="FFFFFF">
              <a:alpha val="4000"/>
            </a:srgbClr>
          </a:solidFill>
          <a:ln/>
        </p:spPr>
        <p:txBody>
          <a:bodyPr wrap="none" rtlCol="0" anchor="t"/>
          <a:lstStyle/>
          <a:p>
            <a:pPr marL="0" indent="0">
              <a:buNone/>
            </a:pPr>
            <a:endParaRPr lang="en-US" dirty="0"/>
          </a:p>
        </p:txBody>
      </p:sp>
      <p:sp>
        <p:nvSpPr>
          <p:cNvPr id="49" name="Text 41"/>
          <p:cNvSpPr/>
          <p:nvPr/>
        </p:nvSpPr>
        <p:spPr>
          <a:xfrm>
            <a:off x="6718846" y="3188047"/>
            <a:ext cx="1179612" cy="162184"/>
          </a:xfrm>
          <a:prstGeom prst="roundRect">
            <a:avLst>
              <a:gd name="adj" fmla="val 26624"/>
            </a:avLst>
          </a:prstGeom>
          <a:gradFill rotWithShape="1">
            <a:gsLst>
              <a:gs pos="0">
                <a:srgbClr val="C9A84C">
                  <a:alpha val="60000"/>
                </a:srgbClr>
              </a:gs>
              <a:gs pos="100000">
                <a:srgbClr val="C9A84C"/>
              </a:gs>
            </a:gsLst>
            <a:lin ang="0" scaled="1"/>
          </a:gradFill>
          <a:ln/>
        </p:spPr>
        <p:txBody>
          <a:bodyPr wrap="none" lIns="0" tIns="0" rIns="71120" bIns="0" rtlCol="0" anchor="ctr"/>
          <a:lstStyle/>
          <a:p>
            <a:pPr marL="0" indent="0" algn="r">
              <a:buNone/>
            </a:pPr>
            <a:r>
              <a:rPr lang="en-US" sz="680" b="1" dirty="0">
                <a:solidFill>
                  <a:srgbClr val="0A1628"/>
                </a:solidFill>
                <a:latin typeface="Calibri" pitchFamily="34" charset="0"/>
                <a:ea typeface="Calibri" pitchFamily="34" charset="-122"/>
                <a:cs typeface="Calibri" pitchFamily="34" charset="-120"/>
              </a:rPr>
              <a:t>Win ↑</a:t>
            </a:r>
            <a:endParaRPr lang="en-US" sz="680" dirty="0"/>
          </a:p>
        </p:txBody>
      </p:sp>
      <p:sp>
        <p:nvSpPr>
          <p:cNvPr id="50" name="Text 42"/>
          <p:cNvSpPr/>
          <p:nvPr/>
        </p:nvSpPr>
        <p:spPr>
          <a:xfrm>
            <a:off x="5314950" y="3929509"/>
            <a:ext cx="1085404" cy="716798"/>
          </a:xfrm>
          <a:prstGeom prst="roundRect">
            <a:avLst>
              <a:gd name="adj" fmla="val 12048"/>
            </a:avLst>
          </a:prstGeom>
          <a:solidFill>
            <a:srgbClr val="152238"/>
          </a:solidFill>
          <a:ln w="9525">
            <a:solidFill>
              <a:srgbClr val="C9A84C">
                <a:alpha val="10000"/>
              </a:srgbClr>
            </a:solidFill>
          </a:ln>
        </p:spPr>
        <p:txBody>
          <a:bodyPr wrap="square" lIns="128270" tIns="114300" rIns="128270" bIns="114300" rtlCol="0" anchor="t"/>
          <a:lstStyle/>
          <a:p>
            <a:pPr marL="0" indent="0" algn="ctr">
              <a:buNone/>
            </a:pPr>
            <a:r>
              <a:rPr lang="en-US" sz="1580" b="1" dirty="0">
                <a:solidFill>
                  <a:srgbClr val="C9A84C"/>
                </a:solidFill>
                <a:latin typeface="Constantia" pitchFamily="34" charset="0"/>
                <a:ea typeface="Constantia" pitchFamily="34" charset="-122"/>
                <a:cs typeface="Constantia" pitchFamily="34" charset="-120"/>
              </a:rPr>
              <a:t>2.4×</a:t>
            </a:r>
            <a:endParaRPr lang="en-US" sz="1580" dirty="0"/>
          </a:p>
          <a:p>
            <a:pPr marL="0" indent="0" algn="ctr">
              <a:buNone/>
            </a:pPr>
            <a:r>
              <a:rPr lang="en-US" sz="620" kern="0" spc="31" dirty="0">
                <a:solidFill>
                  <a:srgbClr val="94A3B8"/>
                </a:solidFill>
                <a:latin typeface="Calibri" pitchFamily="34" charset="0"/>
                <a:ea typeface="Calibri" pitchFamily="34" charset="-122"/>
                <a:cs typeface="Calibri" pitchFamily="34" charset="-120"/>
              </a:rPr>
              <a:t>REVENUE PER</a:t>
            </a:r>
            <a:br/>
            <a:r>
              <a:rPr lang="en-US" sz="620" kern="0" spc="31" dirty="0">
                <a:solidFill>
                  <a:srgbClr val="94A3B8"/>
                </a:solidFill>
                <a:latin typeface="Calibri" pitchFamily="34" charset="0"/>
                <a:ea typeface="Calibri" pitchFamily="34" charset="-122"/>
                <a:cs typeface="Calibri" pitchFamily="34" charset="-120"/>
              </a:rPr>
              <a:t>BUNDLED CLIENT</a:t>
            </a:r>
            <a:endParaRPr lang="en-US" sz="1580" dirty="0"/>
          </a:p>
        </p:txBody>
      </p:sp>
      <p:sp>
        <p:nvSpPr>
          <p:cNvPr id="51" name="Text 43"/>
          <p:cNvSpPr/>
          <p:nvPr/>
        </p:nvSpPr>
        <p:spPr>
          <a:xfrm>
            <a:off x="6486674" y="3929509"/>
            <a:ext cx="1085552" cy="716798"/>
          </a:xfrm>
          <a:prstGeom prst="roundRect">
            <a:avLst>
              <a:gd name="adj" fmla="val 12048"/>
            </a:avLst>
          </a:prstGeom>
          <a:solidFill>
            <a:srgbClr val="152238"/>
          </a:solidFill>
          <a:ln w="9525">
            <a:solidFill>
              <a:srgbClr val="C9A84C">
                <a:alpha val="10000"/>
              </a:srgbClr>
            </a:solidFill>
          </a:ln>
        </p:spPr>
        <p:txBody>
          <a:bodyPr wrap="square" lIns="128270" tIns="114300" rIns="128270" bIns="114300" rtlCol="0" anchor="t"/>
          <a:lstStyle/>
          <a:p>
            <a:pPr marL="0" indent="0" algn="ctr">
              <a:buNone/>
            </a:pPr>
            <a:r>
              <a:rPr lang="en-US" sz="1580" b="1" dirty="0">
                <a:solidFill>
                  <a:srgbClr val="C9A84C"/>
                </a:solidFill>
                <a:latin typeface="Constantia" pitchFamily="34" charset="0"/>
                <a:ea typeface="Constantia" pitchFamily="34" charset="-122"/>
                <a:cs typeface="Constantia" pitchFamily="34" charset="-120"/>
              </a:rPr>
              <a:t>35%</a:t>
            </a:r>
            <a:endParaRPr lang="en-US" sz="1580" dirty="0"/>
          </a:p>
          <a:p>
            <a:pPr marL="0" indent="0" algn="ctr">
              <a:buNone/>
            </a:pPr>
            <a:r>
              <a:rPr lang="en-US" sz="620" kern="0" spc="31" dirty="0">
                <a:solidFill>
                  <a:srgbClr val="94A3B8"/>
                </a:solidFill>
                <a:latin typeface="Calibri" pitchFamily="34" charset="0"/>
                <a:ea typeface="Calibri" pitchFamily="34" charset="-122"/>
                <a:cs typeface="Calibri" pitchFamily="34" charset="-120"/>
              </a:rPr>
              <a:t>COST REDUCTION</a:t>
            </a:r>
            <a:br/>
            <a:r>
              <a:rPr lang="en-US" sz="620" kern="0" spc="31" dirty="0">
                <a:solidFill>
                  <a:srgbClr val="94A3B8"/>
                </a:solidFill>
                <a:latin typeface="Calibri" pitchFamily="34" charset="0"/>
                <a:ea typeface="Calibri" pitchFamily="34" charset="-122"/>
                <a:cs typeface="Calibri" pitchFamily="34" charset="-120"/>
              </a:rPr>
              <a:t>PER ENGAGEMENT</a:t>
            </a:r>
            <a:endParaRPr lang="en-US" sz="1580" dirty="0"/>
          </a:p>
        </p:txBody>
      </p:sp>
      <p:sp>
        <p:nvSpPr>
          <p:cNvPr id="52" name="Text 44"/>
          <p:cNvSpPr/>
          <p:nvPr/>
        </p:nvSpPr>
        <p:spPr>
          <a:xfrm>
            <a:off x="7658546" y="3929509"/>
            <a:ext cx="1085404" cy="716798"/>
          </a:xfrm>
          <a:prstGeom prst="roundRect">
            <a:avLst>
              <a:gd name="adj" fmla="val 12048"/>
            </a:avLst>
          </a:prstGeom>
          <a:solidFill>
            <a:srgbClr val="152238"/>
          </a:solidFill>
          <a:ln w="9525">
            <a:solidFill>
              <a:srgbClr val="C9A84C">
                <a:alpha val="10000"/>
              </a:srgbClr>
            </a:solidFill>
          </a:ln>
        </p:spPr>
        <p:txBody>
          <a:bodyPr wrap="square" lIns="128270" tIns="114300" rIns="128270" bIns="114300" rtlCol="0" anchor="t"/>
          <a:lstStyle/>
          <a:p>
            <a:pPr marL="0" indent="0" algn="ctr">
              <a:buNone/>
            </a:pPr>
            <a:r>
              <a:rPr lang="en-US" sz="1580" b="1" dirty="0">
                <a:solidFill>
                  <a:srgbClr val="C9A84C"/>
                </a:solidFill>
                <a:latin typeface="Constantia" pitchFamily="34" charset="0"/>
                <a:ea typeface="Constantia" pitchFamily="34" charset="-122"/>
                <a:cs typeface="Constantia" pitchFamily="34" charset="-120"/>
              </a:rPr>
              <a:t>$94.5K</a:t>
            </a:r>
            <a:endParaRPr lang="en-US" sz="1580" dirty="0"/>
          </a:p>
          <a:p>
            <a:pPr marL="0" indent="0" algn="ctr">
              <a:buNone/>
            </a:pPr>
            <a:r>
              <a:rPr lang="en-US" sz="620" kern="0" spc="31" dirty="0">
                <a:solidFill>
                  <a:srgbClr val="94A3B8"/>
                </a:solidFill>
                <a:latin typeface="Calibri" pitchFamily="34" charset="0"/>
                <a:ea typeface="Calibri" pitchFamily="34" charset="-122"/>
                <a:cs typeface="Calibri" pitchFamily="34" charset="-120"/>
              </a:rPr>
              <a:t>MAX FEE ON</a:t>
            </a:r>
            <a:br/>
            <a:r>
              <a:rPr lang="en-US" sz="620" kern="0" spc="31" dirty="0">
                <a:solidFill>
                  <a:srgbClr val="94A3B8"/>
                </a:solidFill>
                <a:latin typeface="Calibri" pitchFamily="34" charset="0"/>
                <a:ea typeface="Calibri" pitchFamily="34" charset="-122"/>
                <a:cs typeface="Calibri" pitchFamily="34" charset="-120"/>
              </a:rPr>
              <a:t>$315K CLAIM</a:t>
            </a:r>
            <a:endParaRPr lang="en-US" sz="1580" dirty="0"/>
          </a:p>
        </p:txBody>
      </p:sp>
      <p:sp>
        <p:nvSpPr>
          <p:cNvPr id="53" name="Text 45"/>
          <p:cNvSpPr/>
          <p:nvPr/>
        </p:nvSpPr>
        <p:spPr>
          <a:xfrm>
            <a:off x="400050" y="4794945"/>
            <a:ext cx="3180011" cy="7590"/>
          </a:xfrm>
          <a:prstGeom prst="rect">
            <a:avLst/>
          </a:prstGeom>
          <a:gradFill rotWithShape="1">
            <a:gsLst>
              <a:gs pos="0">
                <a:srgbClr val="C9A84C"/>
              </a:gs>
              <a:gs pos="100000">
                <a:srgbClr val="000000">
                  <a:alpha val="0"/>
                </a:srgbClr>
              </a:gs>
            </a:gsLst>
            <a:lin ang="0" scaled="1"/>
          </a:gradFill>
          <a:ln/>
        </p:spPr>
        <p:txBody>
          <a:bodyPr wrap="none" rtlCol="0" anchor="t"/>
          <a:lstStyle/>
          <a:p>
            <a:pPr marL="0" indent="0">
              <a:buNone/>
            </a:pPr>
            <a:endParaRPr lang="en-US" dirty="0"/>
          </a:p>
        </p:txBody>
      </p:sp>
      <p:sp>
        <p:nvSpPr>
          <p:cNvPr id="54" name="Text 46"/>
          <p:cNvSpPr/>
          <p:nvPr/>
        </p:nvSpPr>
        <p:spPr>
          <a:xfrm>
            <a:off x="3666381" y="4739729"/>
            <a:ext cx="1992362" cy="118021"/>
          </a:xfrm>
          <a:prstGeom prst="rect">
            <a:avLst/>
          </a:prstGeom>
          <a:noFill/>
          <a:ln/>
        </p:spPr>
        <p:txBody>
          <a:bodyPr wrap="none" lIns="0" tIns="0" rIns="0" bIns="0" rtlCol="0" anchor="ctr"/>
          <a:lstStyle/>
          <a:p>
            <a:pPr marL="0" indent="0" algn="l">
              <a:lnSpc>
                <a:spcPts val="930"/>
              </a:lnSpc>
              <a:buNone/>
            </a:pPr>
            <a:r>
              <a:rPr lang="en-US" sz="620" dirty="0">
                <a:solidFill>
                  <a:srgbClr val="94A3B8"/>
                </a:solidFill>
                <a:latin typeface="Calibri" pitchFamily="34" charset="0"/>
                <a:ea typeface="Calibri" pitchFamily="34" charset="-122"/>
                <a:cs typeface="Calibri" pitchFamily="34" charset="-120"/>
              </a:rPr>
              <a:t>Goldman &amp; Sache Holdings LTD Co. — Confidential</a:t>
            </a:r>
            <a:endParaRPr lang="en-US" sz="620" dirty="0"/>
          </a:p>
        </p:txBody>
      </p:sp>
      <p:sp>
        <p:nvSpPr>
          <p:cNvPr id="55" name="Text 47"/>
          <p:cNvSpPr/>
          <p:nvPr/>
        </p:nvSpPr>
        <p:spPr>
          <a:xfrm>
            <a:off x="5563939" y="4794945"/>
            <a:ext cx="3180011" cy="7590"/>
          </a:xfrm>
          <a:prstGeom prst="rect">
            <a:avLst/>
          </a:prstGeom>
          <a:gradFill rotWithShape="1">
            <a:gsLst>
              <a:gs pos="0">
                <a:srgbClr val="C9A84C"/>
              </a:gs>
              <a:gs pos="100000">
                <a:srgbClr val="000000">
                  <a:alpha val="0"/>
                </a:srgbClr>
              </a:gs>
            </a:gsLst>
            <a:lin ang="10800000" scaled="1"/>
          </a:gradFill>
          <a:ln/>
        </p:spPr>
        <p:txBody>
          <a:bodyPr wrap="none" rtlCol="0" anchor="t"/>
          <a:lstStyle/>
          <a:p>
            <a:pPr marL="0" indent="0">
              <a:buNone/>
            </a:pPr>
            <a:endParaRPr lang="en-US" dirty="0"/>
          </a:p>
        </p:txBody>
      </p:sp>
      <p:sp>
        <p:nvSpPr>
          <p:cNvPr id="56" name="Text 48"/>
          <p:cNvSpPr/>
          <p:nvPr/>
        </p:nvSpPr>
        <p:spPr>
          <a:xfrm>
            <a:off x="409575" y="1070223"/>
            <a:ext cx="21580" cy="542032"/>
          </a:xfrm>
          <a:custGeom>
            <a:avLst/>
            <a:gdLst/>
            <a:ahLst/>
            <a:cxnLst/>
            <a:rect l="l" t="t" r="r" b="b"/>
            <a:pathLst>
              <a:path w="21580" h="542032">
                <a:moveTo>
                  <a:pt x="0" y="86360"/>
                </a:moveTo>
                <a:lnTo>
                  <a:pt x="2698" y="64944"/>
                </a:lnTo>
                <a:lnTo>
                  <a:pt x="5395" y="56315"/>
                </a:lnTo>
                <a:lnTo>
                  <a:pt x="8093" y="49860"/>
                </a:lnTo>
                <a:lnTo>
                  <a:pt x="10790" y="44560"/>
                </a:lnTo>
                <a:lnTo>
                  <a:pt x="13488" y="40017"/>
                </a:lnTo>
                <a:lnTo>
                  <a:pt x="16185" y="36026"/>
                </a:lnTo>
                <a:lnTo>
                  <a:pt x="18883" y="32463"/>
                </a:lnTo>
                <a:lnTo>
                  <a:pt x="21580" y="29250"/>
                </a:lnTo>
                <a:lnTo>
                  <a:pt x="21580" y="512782"/>
                </a:lnTo>
                <a:lnTo>
                  <a:pt x="18883" y="509568"/>
                </a:lnTo>
                <a:lnTo>
                  <a:pt x="16185" y="506006"/>
                </a:lnTo>
                <a:lnTo>
                  <a:pt x="13488" y="502014"/>
                </a:lnTo>
                <a:lnTo>
                  <a:pt x="10790" y="497471"/>
                </a:lnTo>
                <a:lnTo>
                  <a:pt x="8093" y="492172"/>
                </a:lnTo>
                <a:lnTo>
                  <a:pt x="5395" y="485717"/>
                </a:lnTo>
                <a:lnTo>
                  <a:pt x="2698" y="477087"/>
                </a:lnTo>
                <a:lnTo>
                  <a:pt x="0" y="455672"/>
                </a:lnTo>
                <a:close/>
              </a:path>
            </a:pathLst>
          </a:custGeom>
          <a:solidFill>
            <a:srgbClr val="C9A84C"/>
          </a:solidFill>
          <a:ln/>
        </p:spPr>
        <p:txBody>
          <a:bodyPr wrap="square" rtlCol="0" anchor="t"/>
          <a:lstStyle/>
          <a:p>
            <a:pPr marL="0" indent="0">
              <a:buNone/>
            </a:pPr>
            <a:endParaRPr lang="en-US" dirty="0"/>
          </a:p>
        </p:txBody>
      </p:sp>
      <p:sp>
        <p:nvSpPr>
          <p:cNvPr id="57" name="Text 49"/>
          <p:cNvSpPr/>
          <p:nvPr/>
        </p:nvSpPr>
        <p:spPr>
          <a:xfrm>
            <a:off x="409575" y="1702296"/>
            <a:ext cx="21580" cy="542032"/>
          </a:xfrm>
          <a:custGeom>
            <a:avLst/>
            <a:gdLst/>
            <a:ahLst/>
            <a:cxnLst/>
            <a:rect l="l" t="t" r="r" b="b"/>
            <a:pathLst>
              <a:path w="21580" h="542032">
                <a:moveTo>
                  <a:pt x="0" y="86360"/>
                </a:moveTo>
                <a:lnTo>
                  <a:pt x="2698" y="64944"/>
                </a:lnTo>
                <a:lnTo>
                  <a:pt x="5395" y="56315"/>
                </a:lnTo>
                <a:lnTo>
                  <a:pt x="8093" y="49860"/>
                </a:lnTo>
                <a:lnTo>
                  <a:pt x="10790" y="44560"/>
                </a:lnTo>
                <a:lnTo>
                  <a:pt x="13488" y="40017"/>
                </a:lnTo>
                <a:lnTo>
                  <a:pt x="16185" y="36026"/>
                </a:lnTo>
                <a:lnTo>
                  <a:pt x="18883" y="32463"/>
                </a:lnTo>
                <a:lnTo>
                  <a:pt x="21580" y="29250"/>
                </a:lnTo>
                <a:lnTo>
                  <a:pt x="21580" y="512782"/>
                </a:lnTo>
                <a:lnTo>
                  <a:pt x="18883" y="509568"/>
                </a:lnTo>
                <a:lnTo>
                  <a:pt x="16185" y="506006"/>
                </a:lnTo>
                <a:lnTo>
                  <a:pt x="13488" y="502014"/>
                </a:lnTo>
                <a:lnTo>
                  <a:pt x="10790" y="497471"/>
                </a:lnTo>
                <a:lnTo>
                  <a:pt x="8093" y="492172"/>
                </a:lnTo>
                <a:lnTo>
                  <a:pt x="5395" y="485717"/>
                </a:lnTo>
                <a:lnTo>
                  <a:pt x="2698" y="477087"/>
                </a:lnTo>
                <a:lnTo>
                  <a:pt x="0" y="455672"/>
                </a:lnTo>
                <a:close/>
              </a:path>
            </a:pathLst>
          </a:custGeom>
          <a:solidFill>
            <a:srgbClr val="C9A84C"/>
          </a:solidFill>
          <a:ln/>
        </p:spPr>
        <p:txBody>
          <a:bodyPr wrap="square" rtlCol="0" anchor="t"/>
          <a:lstStyle/>
          <a:p>
            <a:pPr marL="0" indent="0">
              <a:buNone/>
            </a:pPr>
            <a:endParaRPr lang="en-US" dirty="0"/>
          </a:p>
        </p:txBody>
      </p:sp>
      <p:sp>
        <p:nvSpPr>
          <p:cNvPr id="58" name="Text 50"/>
          <p:cNvSpPr/>
          <p:nvPr/>
        </p:nvSpPr>
        <p:spPr>
          <a:xfrm>
            <a:off x="409575" y="2334369"/>
            <a:ext cx="21580" cy="542032"/>
          </a:xfrm>
          <a:custGeom>
            <a:avLst/>
            <a:gdLst/>
            <a:ahLst/>
            <a:cxnLst/>
            <a:rect l="l" t="t" r="r" b="b"/>
            <a:pathLst>
              <a:path w="21580" h="542032">
                <a:moveTo>
                  <a:pt x="0" y="86360"/>
                </a:moveTo>
                <a:lnTo>
                  <a:pt x="2698" y="64944"/>
                </a:lnTo>
                <a:lnTo>
                  <a:pt x="5395" y="56315"/>
                </a:lnTo>
                <a:lnTo>
                  <a:pt x="8093" y="49860"/>
                </a:lnTo>
                <a:lnTo>
                  <a:pt x="10790" y="44560"/>
                </a:lnTo>
                <a:lnTo>
                  <a:pt x="13488" y="40017"/>
                </a:lnTo>
                <a:lnTo>
                  <a:pt x="16185" y="36026"/>
                </a:lnTo>
                <a:lnTo>
                  <a:pt x="18883" y="32463"/>
                </a:lnTo>
                <a:lnTo>
                  <a:pt x="21580" y="29250"/>
                </a:lnTo>
                <a:lnTo>
                  <a:pt x="21580" y="512782"/>
                </a:lnTo>
                <a:lnTo>
                  <a:pt x="18883" y="509568"/>
                </a:lnTo>
                <a:lnTo>
                  <a:pt x="16185" y="506006"/>
                </a:lnTo>
                <a:lnTo>
                  <a:pt x="13488" y="502014"/>
                </a:lnTo>
                <a:lnTo>
                  <a:pt x="10790" y="497471"/>
                </a:lnTo>
                <a:lnTo>
                  <a:pt x="8093" y="492172"/>
                </a:lnTo>
                <a:lnTo>
                  <a:pt x="5395" y="485717"/>
                </a:lnTo>
                <a:lnTo>
                  <a:pt x="2698" y="477087"/>
                </a:lnTo>
                <a:lnTo>
                  <a:pt x="0" y="455672"/>
                </a:lnTo>
                <a:close/>
              </a:path>
            </a:pathLst>
          </a:custGeom>
          <a:solidFill>
            <a:srgbClr val="C9A84C"/>
          </a:solidFill>
          <a:ln/>
        </p:spPr>
        <p:txBody>
          <a:bodyPr wrap="square" rtlCol="0" anchor="t"/>
          <a:lstStyle/>
          <a:p>
            <a:pPr marL="0" indent="0">
              <a:buNone/>
            </a:pPr>
            <a:endParaRPr lang="en-US" dirty="0"/>
          </a:p>
        </p:txBody>
      </p:sp>
      <p:sp>
        <p:nvSpPr>
          <p:cNvPr id="59" name="Text 51"/>
          <p:cNvSpPr/>
          <p:nvPr/>
        </p:nvSpPr>
        <p:spPr>
          <a:xfrm>
            <a:off x="409575" y="2966442"/>
            <a:ext cx="21580" cy="542032"/>
          </a:xfrm>
          <a:custGeom>
            <a:avLst/>
            <a:gdLst/>
            <a:ahLst/>
            <a:cxnLst/>
            <a:rect l="l" t="t" r="r" b="b"/>
            <a:pathLst>
              <a:path w="21580" h="542032">
                <a:moveTo>
                  <a:pt x="0" y="86360"/>
                </a:moveTo>
                <a:lnTo>
                  <a:pt x="2698" y="64944"/>
                </a:lnTo>
                <a:lnTo>
                  <a:pt x="5395" y="56315"/>
                </a:lnTo>
                <a:lnTo>
                  <a:pt x="8093" y="49860"/>
                </a:lnTo>
                <a:lnTo>
                  <a:pt x="10790" y="44560"/>
                </a:lnTo>
                <a:lnTo>
                  <a:pt x="13488" y="40017"/>
                </a:lnTo>
                <a:lnTo>
                  <a:pt x="16185" y="36026"/>
                </a:lnTo>
                <a:lnTo>
                  <a:pt x="18883" y="32463"/>
                </a:lnTo>
                <a:lnTo>
                  <a:pt x="21580" y="29250"/>
                </a:lnTo>
                <a:lnTo>
                  <a:pt x="21580" y="512782"/>
                </a:lnTo>
                <a:lnTo>
                  <a:pt x="18883" y="509568"/>
                </a:lnTo>
                <a:lnTo>
                  <a:pt x="16185" y="506006"/>
                </a:lnTo>
                <a:lnTo>
                  <a:pt x="13488" y="502014"/>
                </a:lnTo>
                <a:lnTo>
                  <a:pt x="10790" y="497471"/>
                </a:lnTo>
                <a:lnTo>
                  <a:pt x="8093" y="492172"/>
                </a:lnTo>
                <a:lnTo>
                  <a:pt x="5395" y="485717"/>
                </a:lnTo>
                <a:lnTo>
                  <a:pt x="2698" y="477087"/>
                </a:lnTo>
                <a:lnTo>
                  <a:pt x="0" y="455672"/>
                </a:lnTo>
                <a:close/>
              </a:path>
            </a:pathLst>
          </a:custGeom>
          <a:solidFill>
            <a:srgbClr val="C9A84C"/>
          </a:solidFill>
          <a:ln/>
        </p:spPr>
        <p:txBody>
          <a:bodyPr wrap="square" rtlCol="0" anchor="t"/>
          <a:lstStyle/>
          <a:p>
            <a:pPr marL="0" indent="0">
              <a:buNone/>
            </a:pPr>
            <a:endParaRPr lang="en-US" dirty="0"/>
          </a:p>
        </p:txBody>
      </p:sp>
      <p:sp>
        <p:nvSpPr>
          <p:cNvPr id="60" name="Text 52"/>
          <p:cNvSpPr/>
          <p:nvPr/>
        </p:nvSpPr>
        <p:spPr>
          <a:xfrm>
            <a:off x="409575" y="3598515"/>
            <a:ext cx="21580" cy="542032"/>
          </a:xfrm>
          <a:custGeom>
            <a:avLst/>
            <a:gdLst/>
            <a:ahLst/>
            <a:cxnLst/>
            <a:rect l="l" t="t" r="r" b="b"/>
            <a:pathLst>
              <a:path w="21580" h="542032">
                <a:moveTo>
                  <a:pt x="0" y="86360"/>
                </a:moveTo>
                <a:lnTo>
                  <a:pt x="2698" y="64944"/>
                </a:lnTo>
                <a:lnTo>
                  <a:pt x="5395" y="56315"/>
                </a:lnTo>
                <a:lnTo>
                  <a:pt x="8093" y="49860"/>
                </a:lnTo>
                <a:lnTo>
                  <a:pt x="10790" y="44560"/>
                </a:lnTo>
                <a:lnTo>
                  <a:pt x="13488" y="40017"/>
                </a:lnTo>
                <a:lnTo>
                  <a:pt x="16185" y="36026"/>
                </a:lnTo>
                <a:lnTo>
                  <a:pt x="18883" y="32463"/>
                </a:lnTo>
                <a:lnTo>
                  <a:pt x="21580" y="29250"/>
                </a:lnTo>
                <a:lnTo>
                  <a:pt x="21580" y="512782"/>
                </a:lnTo>
                <a:lnTo>
                  <a:pt x="18883" y="509568"/>
                </a:lnTo>
                <a:lnTo>
                  <a:pt x="16185" y="506006"/>
                </a:lnTo>
                <a:lnTo>
                  <a:pt x="13488" y="502014"/>
                </a:lnTo>
                <a:lnTo>
                  <a:pt x="10790" y="497471"/>
                </a:lnTo>
                <a:lnTo>
                  <a:pt x="8093" y="492172"/>
                </a:lnTo>
                <a:lnTo>
                  <a:pt x="5395" y="485717"/>
                </a:lnTo>
                <a:lnTo>
                  <a:pt x="2698" y="477087"/>
                </a:lnTo>
                <a:lnTo>
                  <a:pt x="0" y="455672"/>
                </a:lnTo>
                <a:close/>
              </a:path>
            </a:pathLst>
          </a:custGeom>
          <a:solidFill>
            <a:srgbClr val="C9A84C"/>
          </a:solidFill>
          <a:ln/>
        </p:spPr>
        <p:txBody>
          <a:bodyPr wrap="square" rtlCol="0" anchor="t"/>
          <a:lstStyle/>
          <a:p>
            <a:pPr marL="0" indent="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2071390" y="964138"/>
            <a:ext cx="5001220" cy="3572470"/>
          </a:xfrm>
          <a:prstGeom prst="rect">
            <a:avLst/>
          </a:prstGeom>
          <a:gradFill rotWithShape="1">
            <a:gsLst>
              <a:gs pos="0">
                <a:srgbClr val="C9A84C">
                  <a:alpha val="4000"/>
                </a:srgbClr>
              </a:gs>
              <a:gs pos="70000">
                <a:srgbClr val="000000">
                  <a:alpha val="0"/>
                </a:srgbClr>
              </a:gs>
            </a:gsLst>
            <a:path path="circle">
              <a:fillToRect l="50000" t="50000" r="50000" b="50000"/>
            </a:path>
          </a:gradFill>
          <a:ln/>
        </p:spPr>
        <p:txBody>
          <a:bodyPr wrap="square" rtlCol="0" anchor="t"/>
          <a:lstStyle/>
          <a:p>
            <a:pPr marL="0" indent="0">
              <a:buNone/>
            </a:pPr>
            <a:endParaRPr lang="en-US" dirty="0"/>
          </a:p>
        </p:txBody>
      </p:sp>
      <p:sp>
        <p:nvSpPr>
          <p:cNvPr id="3" name="Text 1"/>
          <p:cNvSpPr/>
          <p:nvPr/>
        </p:nvSpPr>
        <p:spPr>
          <a:xfrm>
            <a:off x="438745" y="1178719"/>
            <a:ext cx="2647055" cy="21580"/>
          </a:xfrm>
          <a:custGeom>
            <a:avLst/>
            <a:gdLst/>
            <a:ahLst/>
            <a:cxnLst/>
            <a:rect l="l" t="t" r="r" b="b"/>
            <a:pathLst>
              <a:path w="2647055" h="21580">
                <a:moveTo>
                  <a:pt x="114300" y="0"/>
                </a:moveTo>
                <a:lnTo>
                  <a:pt x="2532755" y="0"/>
                </a:lnTo>
                <a:lnTo>
                  <a:pt x="2557440" y="2698"/>
                </a:lnTo>
                <a:lnTo>
                  <a:pt x="2567456" y="5395"/>
                </a:lnTo>
                <a:lnTo>
                  <a:pt x="2574998" y="8093"/>
                </a:lnTo>
                <a:lnTo>
                  <a:pt x="2581233" y="10790"/>
                </a:lnTo>
                <a:lnTo>
                  <a:pt x="2586619" y="13488"/>
                </a:lnTo>
                <a:lnTo>
                  <a:pt x="2591389" y="16185"/>
                </a:lnTo>
                <a:lnTo>
                  <a:pt x="2595683" y="18883"/>
                </a:lnTo>
                <a:lnTo>
                  <a:pt x="2599594" y="21580"/>
                </a:lnTo>
                <a:lnTo>
                  <a:pt x="47461" y="21580"/>
                </a:lnTo>
                <a:lnTo>
                  <a:pt x="51372" y="18883"/>
                </a:lnTo>
                <a:lnTo>
                  <a:pt x="55666" y="16185"/>
                </a:lnTo>
                <a:lnTo>
                  <a:pt x="60436" y="13488"/>
                </a:lnTo>
                <a:lnTo>
                  <a:pt x="65821" y="10790"/>
                </a:lnTo>
                <a:lnTo>
                  <a:pt x="72057" y="8093"/>
                </a:lnTo>
                <a:lnTo>
                  <a:pt x="79599" y="5395"/>
                </a:lnTo>
                <a:lnTo>
                  <a:pt x="89615" y="2698"/>
                </a:lnTo>
                <a:close/>
              </a:path>
            </a:pathLst>
          </a:custGeom>
          <a:gradFill rotWithShape="1">
            <a:gsLst>
              <a:gs pos="0">
                <a:srgbClr val="C9A84C"/>
              </a:gs>
              <a:gs pos="100000">
                <a:srgbClr val="C9A84C">
                  <a:alpha val="20000"/>
                </a:srgbClr>
              </a:gs>
            </a:gsLst>
            <a:lin ang="0" scaled="1"/>
          </a:gradFill>
          <a:ln/>
        </p:spPr>
        <p:txBody>
          <a:bodyPr wrap="none" rtlCol="0" anchor="t"/>
          <a:lstStyle/>
          <a:p>
            <a:pPr marL="0" indent="0">
              <a:buNone/>
            </a:pPr>
            <a:endParaRPr lang="en-US" dirty="0"/>
          </a:p>
        </p:txBody>
      </p:sp>
      <p:sp>
        <p:nvSpPr>
          <p:cNvPr id="4" name="Text 2"/>
          <p:cNvSpPr/>
          <p:nvPr/>
        </p:nvSpPr>
        <p:spPr>
          <a:xfrm>
            <a:off x="3248323" y="1178719"/>
            <a:ext cx="2647207" cy="21580"/>
          </a:xfrm>
          <a:custGeom>
            <a:avLst/>
            <a:gdLst/>
            <a:ahLst/>
            <a:cxnLst/>
            <a:rect l="l" t="t" r="r" b="b"/>
            <a:pathLst>
              <a:path w="2647207" h="21580">
                <a:moveTo>
                  <a:pt x="114300" y="0"/>
                </a:moveTo>
                <a:lnTo>
                  <a:pt x="2532907" y="0"/>
                </a:lnTo>
                <a:lnTo>
                  <a:pt x="2557593" y="2698"/>
                </a:lnTo>
                <a:lnTo>
                  <a:pt x="2567609" y="5395"/>
                </a:lnTo>
                <a:lnTo>
                  <a:pt x="2575150" y="8093"/>
                </a:lnTo>
                <a:lnTo>
                  <a:pt x="2581386" y="10790"/>
                </a:lnTo>
                <a:lnTo>
                  <a:pt x="2586771" y="13488"/>
                </a:lnTo>
                <a:lnTo>
                  <a:pt x="2591541" y="16185"/>
                </a:lnTo>
                <a:lnTo>
                  <a:pt x="2595836" y="18883"/>
                </a:lnTo>
                <a:lnTo>
                  <a:pt x="2599746" y="21580"/>
                </a:lnTo>
                <a:lnTo>
                  <a:pt x="47461" y="21580"/>
                </a:lnTo>
                <a:lnTo>
                  <a:pt x="51372" y="18883"/>
                </a:lnTo>
                <a:lnTo>
                  <a:pt x="55666" y="16185"/>
                </a:lnTo>
                <a:lnTo>
                  <a:pt x="60436" y="13488"/>
                </a:lnTo>
                <a:lnTo>
                  <a:pt x="65821" y="10790"/>
                </a:lnTo>
                <a:lnTo>
                  <a:pt x="72057" y="8093"/>
                </a:lnTo>
                <a:lnTo>
                  <a:pt x="79599" y="5395"/>
                </a:lnTo>
                <a:lnTo>
                  <a:pt x="89615" y="2698"/>
                </a:lnTo>
                <a:close/>
              </a:path>
            </a:pathLst>
          </a:custGeom>
          <a:gradFill rotWithShape="1">
            <a:gsLst>
              <a:gs pos="0">
                <a:srgbClr val="C9A84C"/>
              </a:gs>
              <a:gs pos="100000">
                <a:srgbClr val="C9A84C">
                  <a:alpha val="20000"/>
                </a:srgbClr>
              </a:gs>
            </a:gsLst>
            <a:lin ang="0" scaled="1"/>
          </a:gradFill>
          <a:ln/>
        </p:spPr>
        <p:txBody>
          <a:bodyPr wrap="none" rtlCol="0" anchor="t"/>
          <a:lstStyle/>
          <a:p>
            <a:pPr marL="0" indent="0">
              <a:buNone/>
            </a:pPr>
            <a:endParaRPr lang="en-US" dirty="0"/>
          </a:p>
        </p:txBody>
      </p:sp>
      <p:sp>
        <p:nvSpPr>
          <p:cNvPr id="5" name="Text 3"/>
          <p:cNvSpPr/>
          <p:nvPr/>
        </p:nvSpPr>
        <p:spPr>
          <a:xfrm>
            <a:off x="6058049" y="1178719"/>
            <a:ext cx="2647055" cy="21580"/>
          </a:xfrm>
          <a:custGeom>
            <a:avLst/>
            <a:gdLst/>
            <a:ahLst/>
            <a:cxnLst/>
            <a:rect l="l" t="t" r="r" b="b"/>
            <a:pathLst>
              <a:path w="2647055" h="21580">
                <a:moveTo>
                  <a:pt x="114300" y="0"/>
                </a:moveTo>
                <a:lnTo>
                  <a:pt x="2532755" y="0"/>
                </a:lnTo>
                <a:lnTo>
                  <a:pt x="2557440" y="2698"/>
                </a:lnTo>
                <a:lnTo>
                  <a:pt x="2567456" y="5395"/>
                </a:lnTo>
                <a:lnTo>
                  <a:pt x="2574998" y="8093"/>
                </a:lnTo>
                <a:lnTo>
                  <a:pt x="2581233" y="10790"/>
                </a:lnTo>
                <a:lnTo>
                  <a:pt x="2586619" y="13488"/>
                </a:lnTo>
                <a:lnTo>
                  <a:pt x="2591389" y="16185"/>
                </a:lnTo>
                <a:lnTo>
                  <a:pt x="2595683" y="18883"/>
                </a:lnTo>
                <a:lnTo>
                  <a:pt x="2599594" y="21580"/>
                </a:lnTo>
                <a:lnTo>
                  <a:pt x="47461" y="21580"/>
                </a:lnTo>
                <a:lnTo>
                  <a:pt x="51372" y="18883"/>
                </a:lnTo>
                <a:lnTo>
                  <a:pt x="55666" y="16185"/>
                </a:lnTo>
                <a:lnTo>
                  <a:pt x="60436" y="13488"/>
                </a:lnTo>
                <a:lnTo>
                  <a:pt x="65821" y="10790"/>
                </a:lnTo>
                <a:lnTo>
                  <a:pt x="72057" y="8093"/>
                </a:lnTo>
                <a:lnTo>
                  <a:pt x="79599" y="5395"/>
                </a:lnTo>
                <a:lnTo>
                  <a:pt x="89615" y="2698"/>
                </a:lnTo>
                <a:close/>
              </a:path>
            </a:pathLst>
          </a:custGeom>
          <a:gradFill rotWithShape="1">
            <a:gsLst>
              <a:gs pos="0">
                <a:srgbClr val="C9A84C"/>
              </a:gs>
              <a:gs pos="100000">
                <a:srgbClr val="C9A84C">
                  <a:alpha val="20000"/>
                </a:srgbClr>
              </a:gs>
            </a:gsLst>
            <a:lin ang="0" scaled="1"/>
          </a:gradFill>
          <a:ln/>
        </p:spPr>
        <p:txBody>
          <a:bodyPr wrap="none" rtlCol="0" anchor="t"/>
          <a:lstStyle/>
          <a:p>
            <a:pPr marL="0" indent="0">
              <a:buNone/>
            </a:pPr>
            <a:endParaRPr lang="en-US" dirty="0"/>
          </a:p>
        </p:txBody>
      </p:sp>
      <p:sp>
        <p:nvSpPr>
          <p:cNvPr id="6" name="Text 4"/>
          <p:cNvSpPr/>
          <p:nvPr/>
        </p:nvSpPr>
        <p:spPr>
          <a:xfrm>
            <a:off x="438745" y="2938611"/>
            <a:ext cx="2647055" cy="21580"/>
          </a:xfrm>
          <a:custGeom>
            <a:avLst/>
            <a:gdLst/>
            <a:ahLst/>
            <a:cxnLst/>
            <a:rect l="l" t="t" r="r" b="b"/>
            <a:pathLst>
              <a:path w="2647055" h="21580">
                <a:moveTo>
                  <a:pt x="114300" y="0"/>
                </a:moveTo>
                <a:lnTo>
                  <a:pt x="2532755" y="0"/>
                </a:lnTo>
                <a:lnTo>
                  <a:pt x="2557440" y="2698"/>
                </a:lnTo>
                <a:lnTo>
                  <a:pt x="2567456" y="5395"/>
                </a:lnTo>
                <a:lnTo>
                  <a:pt x="2574998" y="8093"/>
                </a:lnTo>
                <a:lnTo>
                  <a:pt x="2581233" y="10790"/>
                </a:lnTo>
                <a:lnTo>
                  <a:pt x="2586619" y="13488"/>
                </a:lnTo>
                <a:lnTo>
                  <a:pt x="2591389" y="16185"/>
                </a:lnTo>
                <a:lnTo>
                  <a:pt x="2595683" y="18883"/>
                </a:lnTo>
                <a:lnTo>
                  <a:pt x="2599594" y="21580"/>
                </a:lnTo>
                <a:lnTo>
                  <a:pt x="47461" y="21580"/>
                </a:lnTo>
                <a:lnTo>
                  <a:pt x="51372" y="18883"/>
                </a:lnTo>
                <a:lnTo>
                  <a:pt x="55666" y="16185"/>
                </a:lnTo>
                <a:lnTo>
                  <a:pt x="60436" y="13488"/>
                </a:lnTo>
                <a:lnTo>
                  <a:pt x="65821" y="10790"/>
                </a:lnTo>
                <a:lnTo>
                  <a:pt x="72057" y="8093"/>
                </a:lnTo>
                <a:lnTo>
                  <a:pt x="79599" y="5395"/>
                </a:lnTo>
                <a:lnTo>
                  <a:pt x="89615" y="2698"/>
                </a:lnTo>
                <a:close/>
              </a:path>
            </a:pathLst>
          </a:custGeom>
          <a:gradFill rotWithShape="1">
            <a:gsLst>
              <a:gs pos="0">
                <a:srgbClr val="C9A84C"/>
              </a:gs>
              <a:gs pos="100000">
                <a:srgbClr val="C9A84C">
                  <a:alpha val="20000"/>
                </a:srgbClr>
              </a:gs>
            </a:gsLst>
            <a:lin ang="0" scaled="1"/>
          </a:gradFill>
          <a:ln/>
        </p:spPr>
        <p:txBody>
          <a:bodyPr wrap="none" rtlCol="0" anchor="t"/>
          <a:lstStyle/>
          <a:p>
            <a:pPr marL="0" indent="0">
              <a:buNone/>
            </a:pPr>
            <a:endParaRPr lang="en-US" dirty="0"/>
          </a:p>
        </p:txBody>
      </p:sp>
      <p:sp>
        <p:nvSpPr>
          <p:cNvPr id="7" name="Text 5"/>
          <p:cNvSpPr/>
          <p:nvPr/>
        </p:nvSpPr>
        <p:spPr>
          <a:xfrm>
            <a:off x="3248323" y="2938611"/>
            <a:ext cx="2647207" cy="21580"/>
          </a:xfrm>
          <a:custGeom>
            <a:avLst/>
            <a:gdLst/>
            <a:ahLst/>
            <a:cxnLst/>
            <a:rect l="l" t="t" r="r" b="b"/>
            <a:pathLst>
              <a:path w="2647207" h="21580">
                <a:moveTo>
                  <a:pt x="114300" y="0"/>
                </a:moveTo>
                <a:lnTo>
                  <a:pt x="2532907" y="0"/>
                </a:lnTo>
                <a:lnTo>
                  <a:pt x="2557593" y="2698"/>
                </a:lnTo>
                <a:lnTo>
                  <a:pt x="2567609" y="5395"/>
                </a:lnTo>
                <a:lnTo>
                  <a:pt x="2575150" y="8093"/>
                </a:lnTo>
                <a:lnTo>
                  <a:pt x="2581386" y="10790"/>
                </a:lnTo>
                <a:lnTo>
                  <a:pt x="2586771" y="13488"/>
                </a:lnTo>
                <a:lnTo>
                  <a:pt x="2591541" y="16185"/>
                </a:lnTo>
                <a:lnTo>
                  <a:pt x="2595836" y="18883"/>
                </a:lnTo>
                <a:lnTo>
                  <a:pt x="2599746" y="21580"/>
                </a:lnTo>
                <a:lnTo>
                  <a:pt x="47461" y="21580"/>
                </a:lnTo>
                <a:lnTo>
                  <a:pt x="51372" y="18883"/>
                </a:lnTo>
                <a:lnTo>
                  <a:pt x="55666" y="16185"/>
                </a:lnTo>
                <a:lnTo>
                  <a:pt x="60436" y="13488"/>
                </a:lnTo>
                <a:lnTo>
                  <a:pt x="65821" y="10790"/>
                </a:lnTo>
                <a:lnTo>
                  <a:pt x="72057" y="8093"/>
                </a:lnTo>
                <a:lnTo>
                  <a:pt x="79599" y="5395"/>
                </a:lnTo>
                <a:lnTo>
                  <a:pt x="89615" y="2698"/>
                </a:lnTo>
                <a:close/>
              </a:path>
            </a:pathLst>
          </a:custGeom>
          <a:gradFill rotWithShape="1">
            <a:gsLst>
              <a:gs pos="0">
                <a:srgbClr val="C9A84C"/>
              </a:gs>
              <a:gs pos="100000">
                <a:srgbClr val="C9A84C">
                  <a:alpha val="20000"/>
                </a:srgbClr>
              </a:gs>
            </a:gsLst>
            <a:lin ang="0" scaled="1"/>
          </a:gradFill>
          <a:ln/>
        </p:spPr>
        <p:txBody>
          <a:bodyPr wrap="none" rtlCol="0" anchor="t"/>
          <a:lstStyle/>
          <a:p>
            <a:pPr marL="0" indent="0">
              <a:buNone/>
            </a:pPr>
            <a:endParaRPr lang="en-US" dirty="0"/>
          </a:p>
        </p:txBody>
      </p:sp>
      <p:sp>
        <p:nvSpPr>
          <p:cNvPr id="8" name="Text 6"/>
          <p:cNvSpPr/>
          <p:nvPr/>
        </p:nvSpPr>
        <p:spPr>
          <a:xfrm>
            <a:off x="6058049" y="2938611"/>
            <a:ext cx="2647055" cy="21580"/>
          </a:xfrm>
          <a:custGeom>
            <a:avLst/>
            <a:gdLst/>
            <a:ahLst/>
            <a:cxnLst/>
            <a:rect l="l" t="t" r="r" b="b"/>
            <a:pathLst>
              <a:path w="2647055" h="21580">
                <a:moveTo>
                  <a:pt x="114300" y="0"/>
                </a:moveTo>
                <a:lnTo>
                  <a:pt x="2532755" y="0"/>
                </a:lnTo>
                <a:lnTo>
                  <a:pt x="2557440" y="2698"/>
                </a:lnTo>
                <a:lnTo>
                  <a:pt x="2567456" y="5395"/>
                </a:lnTo>
                <a:lnTo>
                  <a:pt x="2574998" y="8093"/>
                </a:lnTo>
                <a:lnTo>
                  <a:pt x="2581233" y="10790"/>
                </a:lnTo>
                <a:lnTo>
                  <a:pt x="2586619" y="13488"/>
                </a:lnTo>
                <a:lnTo>
                  <a:pt x="2591389" y="16185"/>
                </a:lnTo>
                <a:lnTo>
                  <a:pt x="2595683" y="18883"/>
                </a:lnTo>
                <a:lnTo>
                  <a:pt x="2599594" y="21580"/>
                </a:lnTo>
                <a:lnTo>
                  <a:pt x="47461" y="21580"/>
                </a:lnTo>
                <a:lnTo>
                  <a:pt x="51372" y="18883"/>
                </a:lnTo>
                <a:lnTo>
                  <a:pt x="55666" y="16185"/>
                </a:lnTo>
                <a:lnTo>
                  <a:pt x="60436" y="13488"/>
                </a:lnTo>
                <a:lnTo>
                  <a:pt x="65821" y="10790"/>
                </a:lnTo>
                <a:lnTo>
                  <a:pt x="72057" y="8093"/>
                </a:lnTo>
                <a:lnTo>
                  <a:pt x="79599" y="5395"/>
                </a:lnTo>
                <a:lnTo>
                  <a:pt x="89615" y="2698"/>
                </a:lnTo>
                <a:close/>
              </a:path>
            </a:pathLst>
          </a:custGeom>
          <a:gradFill rotWithShape="1">
            <a:gsLst>
              <a:gs pos="0">
                <a:srgbClr val="C9A84C"/>
              </a:gs>
              <a:gs pos="100000">
                <a:srgbClr val="C9A84C">
                  <a:alpha val="20000"/>
                </a:srgbClr>
              </a:gs>
            </a:gsLst>
            <a:lin ang="0" scaled="1"/>
          </a:gradFill>
          <a:ln/>
        </p:spPr>
        <p:txBody>
          <a:bodyPr wrap="none" rtlCol="0" anchor="t"/>
          <a:lstStyle/>
          <a:p>
            <a:pPr marL="0" indent="0">
              <a:buNone/>
            </a:pPr>
            <a:endParaRPr lang="en-US" dirty="0"/>
          </a:p>
        </p:txBody>
      </p:sp>
      <p:sp>
        <p:nvSpPr>
          <p:cNvPr id="9" name="Text 7"/>
          <p:cNvSpPr/>
          <p:nvPr/>
        </p:nvSpPr>
        <p:spPr>
          <a:xfrm>
            <a:off x="429220" y="342900"/>
            <a:ext cx="9114115" cy="118021"/>
          </a:xfrm>
          <a:prstGeom prst="rect">
            <a:avLst/>
          </a:prstGeom>
          <a:noFill/>
          <a:ln/>
        </p:spPr>
        <p:txBody>
          <a:bodyPr wrap="none" lIns="0" tIns="0" rIns="0" bIns="0" rtlCol="0" anchor="ctr"/>
          <a:lstStyle/>
          <a:p>
            <a:pPr marL="0" indent="0" algn="l">
              <a:lnSpc>
                <a:spcPts val="1800"/>
              </a:lnSpc>
              <a:buNone/>
            </a:pPr>
            <a:r>
              <a:rPr lang="en-US" sz="620" b="1" kern="0" spc="112" dirty="0">
                <a:solidFill>
                  <a:srgbClr val="C9A84C"/>
                </a:solidFill>
                <a:latin typeface="Calibri" pitchFamily="34" charset="0"/>
                <a:ea typeface="Calibri" pitchFamily="34" charset="-122"/>
                <a:cs typeface="Calibri" pitchFamily="34" charset="-120"/>
              </a:rPr>
              <a:t>PERFORMANCE DASHBOARD</a:t>
            </a:r>
            <a:endParaRPr lang="en-US" sz="1200" dirty="0"/>
          </a:p>
        </p:txBody>
      </p:sp>
      <p:sp>
        <p:nvSpPr>
          <p:cNvPr id="10" name="Text 8"/>
          <p:cNvSpPr/>
          <p:nvPr/>
        </p:nvSpPr>
        <p:spPr>
          <a:xfrm>
            <a:off x="429220" y="504081"/>
            <a:ext cx="8865549" cy="328613"/>
          </a:xfrm>
          <a:prstGeom prst="rect">
            <a:avLst/>
          </a:prstGeom>
          <a:noFill/>
          <a:ln/>
        </p:spPr>
        <p:txBody>
          <a:bodyPr wrap="none" lIns="0" tIns="0" rIns="0" bIns="0" rtlCol="0" anchor="t"/>
          <a:lstStyle/>
          <a:p>
            <a:pPr marL="0" indent="0" algn="l">
              <a:lnSpc>
                <a:spcPts val="2587"/>
              </a:lnSpc>
              <a:buNone/>
            </a:pPr>
            <a:r>
              <a:rPr lang="en-US" sz="2250" b="1" dirty="0">
                <a:solidFill>
                  <a:srgbClr val="F1F5F9"/>
                </a:solidFill>
                <a:latin typeface="Constantia" pitchFamily="34" charset="0"/>
                <a:ea typeface="Constantia" pitchFamily="34" charset="-122"/>
                <a:cs typeface="Constantia" pitchFamily="34" charset="-120"/>
              </a:rPr>
              <a:t>Traction &amp; Key Metrics</a:t>
            </a:r>
            <a:endParaRPr lang="en-US" sz="2250" dirty="0"/>
          </a:p>
        </p:txBody>
      </p:sp>
      <p:sp>
        <p:nvSpPr>
          <p:cNvPr id="11" name="Text 9"/>
          <p:cNvSpPr/>
          <p:nvPr/>
        </p:nvSpPr>
        <p:spPr>
          <a:xfrm>
            <a:off x="429220" y="919014"/>
            <a:ext cx="457200" cy="21580"/>
          </a:xfrm>
          <a:prstGeom prst="roundRect">
            <a:avLst>
              <a:gd name="adj" fmla="val 64736"/>
            </a:avLst>
          </a:prstGeom>
          <a:gradFill rotWithShape="1">
            <a:gsLst>
              <a:gs pos="0">
                <a:srgbClr val="C9A84C"/>
              </a:gs>
              <a:gs pos="100000">
                <a:srgbClr val="C9A84C">
                  <a:alpha val="30000"/>
                </a:srgbClr>
              </a:gs>
            </a:gsLst>
            <a:lin ang="0" scaled="1"/>
          </a:gradFill>
          <a:ln/>
        </p:spPr>
        <p:txBody>
          <a:bodyPr wrap="none" rtlCol="0" anchor="t"/>
          <a:lstStyle/>
          <a:p>
            <a:pPr marL="0" indent="0">
              <a:buNone/>
            </a:pPr>
            <a:endParaRPr lang="en-US" dirty="0"/>
          </a:p>
        </p:txBody>
      </p:sp>
      <p:sp>
        <p:nvSpPr>
          <p:cNvPr id="12" name="Text 10"/>
          <p:cNvSpPr/>
          <p:nvPr/>
        </p:nvSpPr>
        <p:spPr>
          <a:xfrm>
            <a:off x="429220" y="1169194"/>
            <a:ext cx="2666107" cy="1616422"/>
          </a:xfrm>
          <a:prstGeom prst="roundRect">
            <a:avLst>
              <a:gd name="adj" fmla="val 7071"/>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13" name="Text 11"/>
          <p:cNvSpPr/>
          <p:nvPr/>
        </p:nvSpPr>
        <p:spPr>
          <a:xfrm>
            <a:off x="610195" y="1379339"/>
            <a:ext cx="285750" cy="285750"/>
          </a:xfrm>
          <a:prstGeom prst="roundRect">
            <a:avLst>
              <a:gd name="adj" fmla="val 24889"/>
            </a:avLst>
          </a:prstGeom>
          <a:solidFill>
            <a:srgbClr val="C9A84C">
              <a:alpha val="10000"/>
            </a:srgbClr>
          </a:solidFill>
          <a:ln/>
        </p:spPr>
        <p:txBody>
          <a:bodyPr wrap="square" rtlCol="0" anchor="t"/>
          <a:lstStyle/>
          <a:p>
            <a:pPr marL="0" indent="0">
              <a:buNone/>
            </a:pPr>
            <a:endParaRPr lang="en-US" dirty="0"/>
          </a:p>
        </p:txBody>
      </p:sp>
      <p:pic>
        <p:nvPicPr>
          <p:cNvPr id="1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6702" y="1455846"/>
            <a:ext cx="132588" cy="132588"/>
          </a:xfrm>
          <a:prstGeom prst="rect">
            <a:avLst/>
          </a:prstGeom>
        </p:spPr>
      </p:pic>
      <p:sp>
        <p:nvSpPr>
          <p:cNvPr id="15" name="Text 12"/>
          <p:cNvSpPr/>
          <p:nvPr/>
        </p:nvSpPr>
        <p:spPr>
          <a:xfrm>
            <a:off x="610195" y="1779389"/>
            <a:ext cx="2419365" cy="314920"/>
          </a:xfrm>
          <a:prstGeom prst="rect">
            <a:avLst/>
          </a:prstGeom>
          <a:noFill/>
          <a:ln/>
        </p:spPr>
        <p:txBody>
          <a:bodyPr wrap="none" lIns="0" tIns="0" rIns="0" bIns="0" rtlCol="0" anchor="t"/>
          <a:lstStyle/>
          <a:p>
            <a:pPr marL="0" indent="0" algn="l">
              <a:lnSpc>
                <a:spcPts val="2480"/>
              </a:lnSpc>
              <a:buNone/>
            </a:pPr>
            <a:r>
              <a:rPr lang="en-US" sz="2480" b="1" kern="0" spc="-50" dirty="0">
                <a:solidFill>
                  <a:srgbClr val="C9A84C"/>
                </a:solidFill>
                <a:latin typeface="Constantia" pitchFamily="34" charset="0"/>
                <a:ea typeface="Constantia" pitchFamily="34" charset="-122"/>
                <a:cs typeface="Constantia" pitchFamily="34" charset="-120"/>
              </a:rPr>
              <a:t>87%</a:t>
            </a:r>
            <a:endParaRPr lang="en-US" sz="2480" dirty="0"/>
          </a:p>
        </p:txBody>
      </p:sp>
      <p:sp>
        <p:nvSpPr>
          <p:cNvPr id="16" name="Text 13"/>
          <p:cNvSpPr/>
          <p:nvPr/>
        </p:nvSpPr>
        <p:spPr>
          <a:xfrm>
            <a:off x="610195" y="2165300"/>
            <a:ext cx="2534573"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Claims Recovery Rate</a:t>
            </a:r>
            <a:endParaRPr lang="en-US" sz="840" dirty="0"/>
          </a:p>
        </p:txBody>
      </p:sp>
      <p:sp>
        <p:nvSpPr>
          <p:cNvPr id="17" name="Text 14"/>
          <p:cNvSpPr/>
          <p:nvPr/>
        </p:nvSpPr>
        <p:spPr>
          <a:xfrm>
            <a:off x="610195" y="2347168"/>
            <a:ext cx="2350240" cy="270346"/>
          </a:xfrm>
          <a:prstGeom prst="rect">
            <a:avLst/>
          </a:prstGeom>
          <a:noFill/>
          <a:ln/>
        </p:spPr>
        <p:txBody>
          <a:bodyPr wrap="square" lIns="0" tIns="0" rIns="0" bIns="0" rtlCol="0" anchor="t"/>
          <a:lstStyle/>
          <a:p>
            <a:pPr marL="0" indent="0" algn="l">
              <a:lnSpc>
                <a:spcPts val="1015"/>
              </a:lnSpc>
              <a:buNone/>
            </a:pPr>
            <a:r>
              <a:rPr lang="en-US" sz="700" dirty="0">
                <a:solidFill>
                  <a:srgbClr val="94A3B8"/>
                </a:solidFill>
                <a:latin typeface="Calibri" pitchFamily="34" charset="0"/>
                <a:ea typeface="Calibri" pitchFamily="34" charset="-122"/>
                <a:cs typeface="Calibri" pitchFamily="34" charset="-120"/>
              </a:rPr>
              <a:t>Percentage of pursued claims resulting in positive recovery for clients</a:t>
            </a:r>
            <a:endParaRPr lang="en-US" sz="700" dirty="0"/>
          </a:p>
        </p:txBody>
      </p:sp>
      <p:sp>
        <p:nvSpPr>
          <p:cNvPr id="18" name="Text 15"/>
          <p:cNvSpPr/>
          <p:nvPr/>
        </p:nvSpPr>
        <p:spPr>
          <a:xfrm>
            <a:off x="3238798" y="1169194"/>
            <a:ext cx="2666256" cy="1616422"/>
          </a:xfrm>
          <a:prstGeom prst="roundRect">
            <a:avLst>
              <a:gd name="adj" fmla="val 7071"/>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19" name="Text 16"/>
          <p:cNvSpPr/>
          <p:nvPr/>
        </p:nvSpPr>
        <p:spPr>
          <a:xfrm>
            <a:off x="3419773" y="1379339"/>
            <a:ext cx="285750" cy="285750"/>
          </a:xfrm>
          <a:prstGeom prst="roundRect">
            <a:avLst>
              <a:gd name="adj" fmla="val 24889"/>
            </a:avLst>
          </a:prstGeom>
          <a:solidFill>
            <a:srgbClr val="C9A84C">
              <a:alpha val="10000"/>
            </a:srgbClr>
          </a:solidFill>
          <a:ln/>
        </p:spPr>
        <p:txBody>
          <a:bodyPr wrap="square" rtlCol="0" anchor="t"/>
          <a:lstStyle/>
          <a:p>
            <a:pPr marL="0" indent="0">
              <a:buNone/>
            </a:pPr>
            <a:endParaRPr lang="en-US" dirty="0"/>
          </a:p>
        </p:txBody>
      </p:sp>
      <p:pic>
        <p:nvPicPr>
          <p:cNvPr id="2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96279" y="1455846"/>
            <a:ext cx="132588" cy="132588"/>
          </a:xfrm>
          <a:prstGeom prst="rect">
            <a:avLst/>
          </a:prstGeom>
        </p:spPr>
      </p:pic>
      <p:sp>
        <p:nvSpPr>
          <p:cNvPr id="21" name="Text 17"/>
          <p:cNvSpPr/>
          <p:nvPr/>
        </p:nvSpPr>
        <p:spPr>
          <a:xfrm>
            <a:off x="3419773" y="1779389"/>
            <a:ext cx="2419521" cy="314920"/>
          </a:xfrm>
          <a:prstGeom prst="rect">
            <a:avLst/>
          </a:prstGeom>
          <a:noFill/>
          <a:ln/>
        </p:spPr>
        <p:txBody>
          <a:bodyPr wrap="none" lIns="0" tIns="0" rIns="0" bIns="0" rtlCol="0" anchor="t"/>
          <a:lstStyle/>
          <a:p>
            <a:pPr marL="0" indent="0" algn="l">
              <a:lnSpc>
                <a:spcPts val="2480"/>
              </a:lnSpc>
              <a:buNone/>
            </a:pPr>
            <a:r>
              <a:rPr lang="en-US" sz="2480" b="1" kern="0" spc="-50" dirty="0">
                <a:solidFill>
                  <a:srgbClr val="C9A84C"/>
                </a:solidFill>
                <a:latin typeface="Constantia" pitchFamily="34" charset="0"/>
                <a:ea typeface="Constantia" pitchFamily="34" charset="-122"/>
                <a:cs typeface="Constantia" pitchFamily="34" charset="-120"/>
              </a:rPr>
              <a:t>$42K</a:t>
            </a:r>
            <a:endParaRPr lang="en-US" sz="2480" dirty="0"/>
          </a:p>
        </p:txBody>
      </p:sp>
      <p:sp>
        <p:nvSpPr>
          <p:cNvPr id="22" name="Text 18"/>
          <p:cNvSpPr/>
          <p:nvPr/>
        </p:nvSpPr>
        <p:spPr>
          <a:xfrm>
            <a:off x="3419773" y="2165300"/>
            <a:ext cx="2534736"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Avg. Engagement Value</a:t>
            </a:r>
            <a:endParaRPr lang="en-US" sz="840" dirty="0"/>
          </a:p>
        </p:txBody>
      </p:sp>
      <p:sp>
        <p:nvSpPr>
          <p:cNvPr id="23" name="Text 19"/>
          <p:cNvSpPr/>
          <p:nvPr/>
        </p:nvSpPr>
        <p:spPr>
          <a:xfrm>
            <a:off x="3419773" y="2347168"/>
            <a:ext cx="2350392" cy="270346"/>
          </a:xfrm>
          <a:prstGeom prst="rect">
            <a:avLst/>
          </a:prstGeom>
          <a:noFill/>
          <a:ln/>
        </p:spPr>
        <p:txBody>
          <a:bodyPr wrap="square" lIns="0" tIns="0" rIns="0" bIns="0" rtlCol="0" anchor="t"/>
          <a:lstStyle/>
          <a:p>
            <a:pPr marL="0" indent="0" algn="l">
              <a:lnSpc>
                <a:spcPts val="1015"/>
              </a:lnSpc>
              <a:buNone/>
            </a:pPr>
            <a:r>
              <a:rPr lang="en-US" sz="700" dirty="0">
                <a:solidFill>
                  <a:srgbClr val="94A3B8"/>
                </a:solidFill>
                <a:latin typeface="Calibri" pitchFamily="34" charset="0"/>
                <a:ea typeface="Calibri" pitchFamily="34" charset="-122"/>
                <a:cs typeface="Calibri" pitchFamily="34" charset="-120"/>
              </a:rPr>
              <a:t>Blended average across all advisory, risk, and financial service lines</a:t>
            </a:r>
            <a:endParaRPr lang="en-US" sz="700" dirty="0"/>
          </a:p>
        </p:txBody>
      </p:sp>
      <p:sp>
        <p:nvSpPr>
          <p:cNvPr id="24" name="Text 20"/>
          <p:cNvSpPr/>
          <p:nvPr/>
        </p:nvSpPr>
        <p:spPr>
          <a:xfrm>
            <a:off x="6048524" y="1169194"/>
            <a:ext cx="2666107" cy="1616422"/>
          </a:xfrm>
          <a:prstGeom prst="roundRect">
            <a:avLst>
              <a:gd name="adj" fmla="val 7071"/>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25" name="Text 21"/>
          <p:cNvSpPr/>
          <p:nvPr/>
        </p:nvSpPr>
        <p:spPr>
          <a:xfrm>
            <a:off x="6229499" y="1379339"/>
            <a:ext cx="285750" cy="285750"/>
          </a:xfrm>
          <a:prstGeom prst="roundRect">
            <a:avLst>
              <a:gd name="adj" fmla="val 24889"/>
            </a:avLst>
          </a:prstGeom>
          <a:solidFill>
            <a:srgbClr val="C9A84C">
              <a:alpha val="10000"/>
            </a:srgbClr>
          </a:solidFill>
          <a:ln/>
        </p:spPr>
        <p:txBody>
          <a:bodyPr wrap="square" rtlCol="0" anchor="t"/>
          <a:lstStyle/>
          <a:p>
            <a:pPr marL="0" indent="0">
              <a:buNone/>
            </a:pPr>
            <a:endParaRPr lang="en-US" dirty="0"/>
          </a:p>
        </p:txBody>
      </p:sp>
      <p:pic>
        <p:nvPicPr>
          <p:cNvPr id="2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06005" y="1455846"/>
            <a:ext cx="132588" cy="132588"/>
          </a:xfrm>
          <a:prstGeom prst="rect">
            <a:avLst/>
          </a:prstGeom>
        </p:spPr>
      </p:pic>
      <p:sp>
        <p:nvSpPr>
          <p:cNvPr id="27" name="Text 22"/>
          <p:cNvSpPr/>
          <p:nvPr/>
        </p:nvSpPr>
        <p:spPr>
          <a:xfrm>
            <a:off x="6229499" y="1779389"/>
            <a:ext cx="2419365" cy="314920"/>
          </a:xfrm>
          <a:prstGeom prst="rect">
            <a:avLst/>
          </a:prstGeom>
          <a:noFill/>
          <a:ln/>
        </p:spPr>
        <p:txBody>
          <a:bodyPr wrap="none" lIns="0" tIns="0" rIns="0" bIns="0" rtlCol="0" anchor="t"/>
          <a:lstStyle/>
          <a:p>
            <a:pPr marL="0" indent="0" algn="l">
              <a:lnSpc>
                <a:spcPts val="2480"/>
              </a:lnSpc>
              <a:buNone/>
            </a:pPr>
            <a:r>
              <a:rPr lang="en-US" sz="2480" b="1" kern="0" spc="-50" dirty="0">
                <a:solidFill>
                  <a:srgbClr val="C9A84C"/>
                </a:solidFill>
                <a:latin typeface="Constantia" pitchFamily="34" charset="0"/>
                <a:ea typeface="Constantia" pitchFamily="34" charset="-122"/>
                <a:cs typeface="Constantia" pitchFamily="34" charset="-120"/>
              </a:rPr>
              <a:t>91%</a:t>
            </a:r>
            <a:endParaRPr lang="en-US" sz="2480" dirty="0"/>
          </a:p>
        </p:txBody>
      </p:sp>
      <p:sp>
        <p:nvSpPr>
          <p:cNvPr id="28" name="Text 23"/>
          <p:cNvSpPr/>
          <p:nvPr/>
        </p:nvSpPr>
        <p:spPr>
          <a:xfrm>
            <a:off x="6229499" y="2165300"/>
            <a:ext cx="2534573"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Client Retention Rate</a:t>
            </a:r>
            <a:endParaRPr lang="en-US" sz="840" dirty="0"/>
          </a:p>
        </p:txBody>
      </p:sp>
      <p:sp>
        <p:nvSpPr>
          <p:cNvPr id="29" name="Text 24"/>
          <p:cNvSpPr/>
          <p:nvPr/>
        </p:nvSpPr>
        <p:spPr>
          <a:xfrm>
            <a:off x="6229499" y="2347168"/>
            <a:ext cx="2350240" cy="270346"/>
          </a:xfrm>
          <a:prstGeom prst="rect">
            <a:avLst/>
          </a:prstGeom>
          <a:noFill/>
          <a:ln/>
        </p:spPr>
        <p:txBody>
          <a:bodyPr wrap="square" lIns="0" tIns="0" rIns="0" bIns="0" rtlCol="0" anchor="t"/>
          <a:lstStyle/>
          <a:p>
            <a:pPr marL="0" indent="0" algn="l">
              <a:lnSpc>
                <a:spcPts val="1015"/>
              </a:lnSpc>
              <a:buNone/>
            </a:pPr>
            <a:r>
              <a:rPr lang="en-US" sz="700" dirty="0">
                <a:solidFill>
                  <a:srgbClr val="94A3B8"/>
                </a:solidFill>
                <a:latin typeface="Calibri" pitchFamily="34" charset="0"/>
                <a:ea typeface="Calibri" pitchFamily="34" charset="-122"/>
                <a:cs typeface="Calibri" pitchFamily="34" charset="-120"/>
              </a:rPr>
              <a:t>Year-over-year retention on retainer-based advisory clients</a:t>
            </a:r>
            <a:endParaRPr lang="en-US" sz="700" dirty="0"/>
          </a:p>
        </p:txBody>
      </p:sp>
      <p:sp>
        <p:nvSpPr>
          <p:cNvPr id="30" name="Text 25"/>
          <p:cNvSpPr/>
          <p:nvPr/>
        </p:nvSpPr>
        <p:spPr>
          <a:xfrm>
            <a:off x="429220" y="2929086"/>
            <a:ext cx="2666107" cy="1616422"/>
          </a:xfrm>
          <a:prstGeom prst="roundRect">
            <a:avLst>
              <a:gd name="adj" fmla="val 7071"/>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31" name="Text 26"/>
          <p:cNvSpPr/>
          <p:nvPr/>
        </p:nvSpPr>
        <p:spPr>
          <a:xfrm>
            <a:off x="610195" y="3139232"/>
            <a:ext cx="285750" cy="285750"/>
          </a:xfrm>
          <a:prstGeom prst="roundRect">
            <a:avLst>
              <a:gd name="adj" fmla="val 24889"/>
            </a:avLst>
          </a:prstGeom>
          <a:solidFill>
            <a:srgbClr val="C9A84C">
              <a:alpha val="10000"/>
            </a:srgbClr>
          </a:solidFill>
          <a:ln/>
        </p:spPr>
        <p:txBody>
          <a:bodyPr wrap="square" rtlCol="0" anchor="t"/>
          <a:lstStyle/>
          <a:p>
            <a:pPr marL="0" indent="0">
              <a:buNone/>
            </a:pPr>
            <a:endParaRPr lang="en-US" dirty="0"/>
          </a:p>
        </p:txBody>
      </p:sp>
      <p:pic>
        <p:nvPicPr>
          <p:cNvPr id="3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6702" y="3215738"/>
            <a:ext cx="132588" cy="132588"/>
          </a:xfrm>
          <a:prstGeom prst="rect">
            <a:avLst/>
          </a:prstGeom>
        </p:spPr>
      </p:pic>
      <p:sp>
        <p:nvSpPr>
          <p:cNvPr id="33" name="Text 27"/>
          <p:cNvSpPr/>
          <p:nvPr/>
        </p:nvSpPr>
        <p:spPr>
          <a:xfrm>
            <a:off x="610195" y="3539282"/>
            <a:ext cx="2419365" cy="314920"/>
          </a:xfrm>
          <a:prstGeom prst="rect">
            <a:avLst/>
          </a:prstGeom>
          <a:noFill/>
          <a:ln/>
        </p:spPr>
        <p:txBody>
          <a:bodyPr wrap="none" lIns="0" tIns="0" rIns="0" bIns="0" rtlCol="0" anchor="t"/>
          <a:lstStyle/>
          <a:p>
            <a:pPr marL="0" indent="0" algn="l">
              <a:lnSpc>
                <a:spcPts val="2480"/>
              </a:lnSpc>
              <a:buNone/>
            </a:pPr>
            <a:r>
              <a:rPr lang="en-US" sz="2480" b="1" kern="0" spc="-50" dirty="0">
                <a:solidFill>
                  <a:srgbClr val="C9A84C"/>
                </a:solidFill>
                <a:latin typeface="Constantia" pitchFamily="34" charset="0"/>
                <a:ea typeface="Constantia" pitchFamily="34" charset="-122"/>
                <a:cs typeface="Constantia" pitchFamily="34" charset="-120"/>
              </a:rPr>
              <a:t>$285K</a:t>
            </a:r>
            <a:endParaRPr lang="en-US" sz="2480" dirty="0"/>
          </a:p>
        </p:txBody>
      </p:sp>
      <p:sp>
        <p:nvSpPr>
          <p:cNvPr id="34" name="Text 28"/>
          <p:cNvSpPr/>
          <p:nvPr/>
        </p:nvSpPr>
        <p:spPr>
          <a:xfrm>
            <a:off x="610195" y="3925193"/>
            <a:ext cx="2534573"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Revenue per Employee</a:t>
            </a:r>
            <a:endParaRPr lang="en-US" sz="840" dirty="0"/>
          </a:p>
        </p:txBody>
      </p:sp>
      <p:sp>
        <p:nvSpPr>
          <p:cNvPr id="35" name="Text 29"/>
          <p:cNvSpPr/>
          <p:nvPr/>
        </p:nvSpPr>
        <p:spPr>
          <a:xfrm>
            <a:off x="610195" y="4107061"/>
            <a:ext cx="2534573" cy="128736"/>
          </a:xfrm>
          <a:prstGeom prst="rect">
            <a:avLst/>
          </a:prstGeom>
          <a:noFill/>
          <a:ln/>
        </p:spPr>
        <p:txBody>
          <a:bodyPr wrap="none" lIns="0" tIns="0" rIns="0" bIns="0" rtlCol="0" anchor="t"/>
          <a:lstStyle/>
          <a:p>
            <a:pPr marL="0" indent="0" algn="l">
              <a:lnSpc>
                <a:spcPts val="1015"/>
              </a:lnSpc>
              <a:buNone/>
            </a:pPr>
            <a:r>
              <a:rPr lang="en-US" sz="700" dirty="0">
                <a:solidFill>
                  <a:srgbClr val="94A3B8"/>
                </a:solidFill>
                <a:latin typeface="Calibri" pitchFamily="34" charset="0"/>
                <a:ea typeface="Calibri" pitchFamily="34" charset="-122"/>
                <a:cs typeface="Calibri" pitchFamily="34" charset="-120"/>
              </a:rPr>
              <a:t>Lean, high-output operating model with senior-level talent</a:t>
            </a:r>
            <a:endParaRPr lang="en-US" sz="700" dirty="0"/>
          </a:p>
        </p:txBody>
      </p:sp>
      <p:sp>
        <p:nvSpPr>
          <p:cNvPr id="36" name="Text 30"/>
          <p:cNvSpPr/>
          <p:nvPr/>
        </p:nvSpPr>
        <p:spPr>
          <a:xfrm>
            <a:off x="3238798" y="2929086"/>
            <a:ext cx="2666256" cy="1616422"/>
          </a:xfrm>
          <a:prstGeom prst="roundRect">
            <a:avLst>
              <a:gd name="adj" fmla="val 7071"/>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37" name="Text 31"/>
          <p:cNvSpPr/>
          <p:nvPr/>
        </p:nvSpPr>
        <p:spPr>
          <a:xfrm>
            <a:off x="3419773" y="3139232"/>
            <a:ext cx="285750" cy="285750"/>
          </a:xfrm>
          <a:prstGeom prst="roundRect">
            <a:avLst>
              <a:gd name="adj" fmla="val 24889"/>
            </a:avLst>
          </a:prstGeom>
          <a:solidFill>
            <a:srgbClr val="C9A84C">
              <a:alpha val="10000"/>
            </a:srgbClr>
          </a:solidFill>
          <a:ln/>
        </p:spPr>
        <p:txBody>
          <a:bodyPr wrap="square" rtlCol="0" anchor="t"/>
          <a:lstStyle/>
          <a:p>
            <a:pPr marL="0" indent="0">
              <a:buNone/>
            </a:pPr>
            <a:endParaRPr lang="en-US" dirty="0"/>
          </a:p>
        </p:txBody>
      </p:sp>
      <p:pic>
        <p:nvPicPr>
          <p:cNvPr id="3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496279" y="3215738"/>
            <a:ext cx="132588" cy="132588"/>
          </a:xfrm>
          <a:prstGeom prst="rect">
            <a:avLst/>
          </a:prstGeom>
        </p:spPr>
      </p:pic>
      <p:sp>
        <p:nvSpPr>
          <p:cNvPr id="39" name="Text 32"/>
          <p:cNvSpPr/>
          <p:nvPr/>
        </p:nvSpPr>
        <p:spPr>
          <a:xfrm>
            <a:off x="3419773" y="3539282"/>
            <a:ext cx="2419521" cy="314920"/>
          </a:xfrm>
          <a:prstGeom prst="rect">
            <a:avLst/>
          </a:prstGeom>
          <a:noFill/>
          <a:ln/>
        </p:spPr>
        <p:txBody>
          <a:bodyPr wrap="none" lIns="0" tIns="0" rIns="0" bIns="0" rtlCol="0" anchor="t"/>
          <a:lstStyle/>
          <a:p>
            <a:pPr marL="0" indent="0" algn="l">
              <a:lnSpc>
                <a:spcPts val="2480"/>
              </a:lnSpc>
              <a:buNone/>
            </a:pPr>
            <a:r>
              <a:rPr lang="en-US" sz="2480" b="1" kern="0" spc="-50" dirty="0">
                <a:solidFill>
                  <a:srgbClr val="C9A84C"/>
                </a:solidFill>
                <a:latin typeface="Constantia" pitchFamily="34" charset="0"/>
                <a:ea typeface="Constantia" pitchFamily="34" charset="-122"/>
                <a:cs typeface="Constantia" pitchFamily="34" charset="-120"/>
              </a:rPr>
              <a:t>68%</a:t>
            </a:r>
            <a:endParaRPr lang="en-US" sz="2480" dirty="0"/>
          </a:p>
        </p:txBody>
      </p:sp>
      <p:sp>
        <p:nvSpPr>
          <p:cNvPr id="40" name="Text 33"/>
          <p:cNvSpPr/>
          <p:nvPr/>
        </p:nvSpPr>
        <p:spPr>
          <a:xfrm>
            <a:off x="3419773" y="3925193"/>
            <a:ext cx="2534736"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Gross Margin</a:t>
            </a:r>
            <a:endParaRPr lang="en-US" sz="840" dirty="0"/>
          </a:p>
        </p:txBody>
      </p:sp>
      <p:sp>
        <p:nvSpPr>
          <p:cNvPr id="41" name="Text 34"/>
          <p:cNvSpPr/>
          <p:nvPr/>
        </p:nvSpPr>
        <p:spPr>
          <a:xfrm>
            <a:off x="3419773" y="4107061"/>
            <a:ext cx="2350392" cy="270346"/>
          </a:xfrm>
          <a:prstGeom prst="rect">
            <a:avLst/>
          </a:prstGeom>
          <a:noFill/>
          <a:ln/>
        </p:spPr>
        <p:txBody>
          <a:bodyPr wrap="square" lIns="0" tIns="0" rIns="0" bIns="0" rtlCol="0" anchor="t"/>
          <a:lstStyle/>
          <a:p>
            <a:pPr marL="0" indent="0" algn="l">
              <a:lnSpc>
                <a:spcPts val="1015"/>
              </a:lnSpc>
              <a:buNone/>
            </a:pPr>
            <a:r>
              <a:rPr lang="en-US" sz="700" dirty="0">
                <a:solidFill>
                  <a:srgbClr val="94A3B8"/>
                </a:solidFill>
                <a:latin typeface="Calibri" pitchFamily="34" charset="0"/>
                <a:ea typeface="Calibri" pitchFamily="34" charset="-122"/>
                <a:cs typeface="Calibri" pitchFamily="34" charset="-120"/>
              </a:rPr>
              <a:t>Low variable cost, high-expertise professional services model</a:t>
            </a:r>
            <a:endParaRPr lang="en-US" sz="700" dirty="0"/>
          </a:p>
        </p:txBody>
      </p:sp>
      <p:sp>
        <p:nvSpPr>
          <p:cNvPr id="42" name="Text 35"/>
          <p:cNvSpPr/>
          <p:nvPr/>
        </p:nvSpPr>
        <p:spPr>
          <a:xfrm>
            <a:off x="6048524" y="2929086"/>
            <a:ext cx="2666107" cy="1616422"/>
          </a:xfrm>
          <a:prstGeom prst="roundRect">
            <a:avLst>
              <a:gd name="adj" fmla="val 7071"/>
            </a:avLst>
          </a:prstGeom>
          <a:solidFill>
            <a:srgbClr val="152238"/>
          </a:solidFill>
          <a:ln w="9525">
            <a:solidFill>
              <a:srgbClr val="C9A84C">
                <a:alpha val="12000"/>
              </a:srgbClr>
            </a:solidFill>
          </a:ln>
        </p:spPr>
        <p:txBody>
          <a:bodyPr wrap="square" rtlCol="0" anchor="t"/>
          <a:lstStyle/>
          <a:p>
            <a:pPr marL="0" indent="0">
              <a:buNone/>
            </a:pPr>
            <a:endParaRPr lang="en-US" dirty="0"/>
          </a:p>
        </p:txBody>
      </p:sp>
      <p:sp>
        <p:nvSpPr>
          <p:cNvPr id="43" name="Text 36"/>
          <p:cNvSpPr/>
          <p:nvPr/>
        </p:nvSpPr>
        <p:spPr>
          <a:xfrm>
            <a:off x="6229499" y="3139232"/>
            <a:ext cx="285750" cy="285750"/>
          </a:xfrm>
          <a:prstGeom prst="roundRect">
            <a:avLst>
              <a:gd name="adj" fmla="val 24889"/>
            </a:avLst>
          </a:prstGeom>
          <a:solidFill>
            <a:srgbClr val="C9A84C">
              <a:alpha val="10000"/>
            </a:srgbClr>
          </a:solidFill>
          <a:ln/>
        </p:spPr>
        <p:txBody>
          <a:bodyPr wrap="square" rtlCol="0" anchor="t"/>
          <a:lstStyle/>
          <a:p>
            <a:pPr marL="0" indent="0">
              <a:buNone/>
            </a:pPr>
            <a:endParaRPr lang="en-US" dirty="0"/>
          </a:p>
        </p:txBody>
      </p:sp>
      <p:pic>
        <p:nvPicPr>
          <p:cNvPr id="4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06005" y="3215738"/>
            <a:ext cx="132588" cy="132588"/>
          </a:xfrm>
          <a:prstGeom prst="rect">
            <a:avLst/>
          </a:prstGeom>
        </p:spPr>
      </p:pic>
      <p:sp>
        <p:nvSpPr>
          <p:cNvPr id="45" name="Text 37"/>
          <p:cNvSpPr/>
          <p:nvPr/>
        </p:nvSpPr>
        <p:spPr>
          <a:xfrm>
            <a:off x="6229499" y="3539282"/>
            <a:ext cx="2419365" cy="314920"/>
          </a:xfrm>
          <a:prstGeom prst="rect">
            <a:avLst/>
          </a:prstGeom>
          <a:noFill/>
          <a:ln/>
        </p:spPr>
        <p:txBody>
          <a:bodyPr wrap="none" lIns="0" tIns="0" rIns="0" bIns="0" rtlCol="0" anchor="t"/>
          <a:lstStyle/>
          <a:p>
            <a:pPr marL="0" indent="0" algn="l">
              <a:lnSpc>
                <a:spcPts val="2480"/>
              </a:lnSpc>
              <a:buNone/>
            </a:pPr>
            <a:r>
              <a:rPr lang="en-US" sz="2480" b="1" kern="0" spc="-50" dirty="0">
                <a:solidFill>
                  <a:srgbClr val="C9A84C"/>
                </a:solidFill>
                <a:latin typeface="Constantia" pitchFamily="34" charset="0"/>
                <a:ea typeface="Constantia" pitchFamily="34" charset="-122"/>
                <a:cs typeface="Constantia" pitchFamily="34" charset="-120"/>
              </a:rPr>
              <a:t>40+</a:t>
            </a:r>
            <a:endParaRPr lang="en-US" sz="2480" dirty="0"/>
          </a:p>
        </p:txBody>
      </p:sp>
      <p:sp>
        <p:nvSpPr>
          <p:cNvPr id="46" name="Text 38"/>
          <p:cNvSpPr/>
          <p:nvPr/>
        </p:nvSpPr>
        <p:spPr>
          <a:xfrm>
            <a:off x="6229499" y="3925193"/>
            <a:ext cx="2534573" cy="138708"/>
          </a:xfrm>
          <a:prstGeom prst="rect">
            <a:avLst/>
          </a:prstGeom>
          <a:noFill/>
          <a:ln/>
        </p:spPr>
        <p:txBody>
          <a:bodyPr wrap="none" lIns="0" tIns="0" rIns="0" bIns="0" rtlCol="0" anchor="t"/>
          <a:lstStyle/>
          <a:p>
            <a:pPr marL="0" indent="0" algn="l">
              <a:lnSpc>
                <a:spcPts val="1092"/>
              </a:lnSpc>
              <a:buNone/>
            </a:pPr>
            <a:r>
              <a:rPr lang="en-US" sz="840" b="1" dirty="0">
                <a:solidFill>
                  <a:srgbClr val="F1F5F9"/>
                </a:solidFill>
                <a:latin typeface="Calibri" pitchFamily="34" charset="0"/>
                <a:ea typeface="Calibri" pitchFamily="34" charset="-122"/>
                <a:cs typeface="Calibri" pitchFamily="34" charset="-120"/>
              </a:rPr>
              <a:t>Active Client Relationships</a:t>
            </a:r>
            <a:endParaRPr lang="en-US" sz="840" dirty="0"/>
          </a:p>
        </p:txBody>
      </p:sp>
      <p:sp>
        <p:nvSpPr>
          <p:cNvPr id="47" name="Text 39"/>
          <p:cNvSpPr/>
          <p:nvPr/>
        </p:nvSpPr>
        <p:spPr>
          <a:xfrm>
            <a:off x="6229499" y="4107061"/>
            <a:ext cx="2534573" cy="128736"/>
          </a:xfrm>
          <a:prstGeom prst="rect">
            <a:avLst/>
          </a:prstGeom>
          <a:noFill/>
          <a:ln/>
        </p:spPr>
        <p:txBody>
          <a:bodyPr wrap="none" lIns="0" tIns="0" rIns="0" bIns="0" rtlCol="0" anchor="t"/>
          <a:lstStyle/>
          <a:p>
            <a:pPr marL="0" indent="0" algn="l">
              <a:lnSpc>
                <a:spcPts val="1015"/>
              </a:lnSpc>
              <a:buNone/>
            </a:pPr>
            <a:r>
              <a:rPr lang="en-US" sz="700" dirty="0">
                <a:solidFill>
                  <a:srgbClr val="94A3B8"/>
                </a:solidFill>
                <a:latin typeface="Calibri" pitchFamily="34" charset="0"/>
                <a:ea typeface="Calibri" pitchFamily="34" charset="-122"/>
                <a:cs typeface="Calibri" pitchFamily="34" charset="-120"/>
              </a:rPr>
              <a:t>Growing pipeline across Texas and surrounding states</a:t>
            </a:r>
            <a:endParaRPr lang="en-US" sz="700" dirty="0"/>
          </a:p>
        </p:txBody>
      </p:sp>
      <p:sp>
        <p:nvSpPr>
          <p:cNvPr id="48" name="Text 40"/>
          <p:cNvSpPr/>
          <p:nvPr/>
        </p:nvSpPr>
        <p:spPr>
          <a:xfrm>
            <a:off x="429220" y="4840188"/>
            <a:ext cx="1567696" cy="118021"/>
          </a:xfrm>
          <a:prstGeom prst="rect">
            <a:avLst/>
          </a:prstGeom>
          <a:noFill/>
          <a:ln/>
        </p:spPr>
        <p:txBody>
          <a:bodyPr wrap="none" lIns="0" tIns="0" rIns="0" bIns="0" rtlCol="0" anchor="ctr"/>
          <a:lstStyle/>
          <a:p>
            <a:pPr marL="0" indent="0" algn="l">
              <a:lnSpc>
                <a:spcPts val="930"/>
              </a:lnSpc>
              <a:buNone/>
            </a:pPr>
            <a:r>
              <a:rPr lang="en-US" sz="620" dirty="0">
                <a:solidFill>
                  <a:srgbClr val="94A3B8"/>
                </a:solidFill>
                <a:latin typeface="Calibri" pitchFamily="34" charset="0"/>
                <a:ea typeface="Calibri" pitchFamily="34" charset="-122"/>
                <a:cs typeface="Calibri" pitchFamily="34" charset="-120"/>
              </a:rPr>
              <a:t>Goldman &amp; Sache Holdings LTD Co.</a:t>
            </a:r>
            <a:endParaRPr lang="en-US" sz="620" dirty="0"/>
          </a:p>
        </p:txBody>
      </p:sp>
      <p:sp>
        <p:nvSpPr>
          <p:cNvPr id="49" name="Text 41"/>
          <p:cNvSpPr/>
          <p:nvPr/>
        </p:nvSpPr>
        <p:spPr>
          <a:xfrm>
            <a:off x="8299698" y="4840188"/>
            <a:ext cx="456590" cy="118021"/>
          </a:xfrm>
          <a:prstGeom prst="rect">
            <a:avLst/>
          </a:prstGeom>
          <a:noFill/>
          <a:ln/>
        </p:spPr>
        <p:txBody>
          <a:bodyPr wrap="none" lIns="0" tIns="0" rIns="0" bIns="0" rtlCol="0" anchor="ctr"/>
          <a:lstStyle/>
          <a:p>
            <a:pPr marL="0" indent="0" algn="l">
              <a:lnSpc>
                <a:spcPts val="930"/>
              </a:lnSpc>
              <a:buNone/>
            </a:pPr>
            <a:r>
              <a:rPr lang="en-US" sz="620" dirty="0">
                <a:solidFill>
                  <a:srgbClr val="94A3B8"/>
                </a:solidFill>
                <a:latin typeface="Calibri" pitchFamily="34" charset="0"/>
                <a:ea typeface="Calibri" pitchFamily="34" charset="-122"/>
                <a:cs typeface="Calibri" pitchFamily="34" charset="-120"/>
              </a:rPr>
              <a:t>Confidential</a:t>
            </a:r>
            <a:endParaRPr lang="en-US" sz="62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gradFill rotWithShape="1">
            <a:gsLst>
              <a:gs pos="0">
                <a:srgbClr val="C9A84C">
                  <a:alpha val="3000"/>
                </a:srgbClr>
              </a:gs>
              <a:gs pos="50000">
                <a:srgbClr val="000000">
                  <a:alpha val="0"/>
                </a:srgbClr>
              </a:gs>
            </a:gsLst>
            <a:path path="circle">
              <a:fillToRect l="80000" t="20000" r="20000" b="80000"/>
            </a:path>
          </a:gradFill>
          <a:ln/>
        </p:spPr>
        <p:txBody>
          <a:bodyPr wrap="square" rtlCol="0" anchor="t"/>
          <a:lstStyle/>
          <a:p>
            <a:pPr marL="0" indent="0">
              <a:buNone/>
            </a:pPr>
            <a:endParaRPr lang="en-US" dirty="0"/>
          </a:p>
        </p:txBody>
      </p:sp>
      <p:sp>
        <p:nvSpPr>
          <p:cNvPr id="3" name="Text 1"/>
          <p:cNvSpPr/>
          <p:nvPr/>
        </p:nvSpPr>
        <p:spPr>
          <a:xfrm>
            <a:off x="0" y="0"/>
            <a:ext cx="9144000" cy="5143500"/>
          </a:xfrm>
          <a:prstGeom prst="rect">
            <a:avLst/>
          </a:prstGeom>
          <a:gradFill rotWithShape="1">
            <a:gsLst>
              <a:gs pos="0">
                <a:srgbClr val="C9A84C">
                  <a:alpha val="3000"/>
                </a:srgbClr>
              </a:gs>
              <a:gs pos="50000">
                <a:srgbClr val="000000">
                  <a:alpha val="0"/>
                </a:srgbClr>
              </a:gs>
            </a:gsLst>
            <a:path path="circle">
              <a:fillToRect l="20000" t="80000" r="80000" b="20000"/>
            </a:path>
          </a:gradFill>
          <a:ln/>
        </p:spPr>
        <p:txBody>
          <a:bodyPr wrap="square" rtlCol="0" anchor="t"/>
          <a:lstStyle/>
          <a:p>
            <a:pPr marL="0" indent="0">
              <a:buNone/>
            </a:pPr>
            <a:endParaRPr lang="en-US" dirty="0"/>
          </a:p>
        </p:txBody>
      </p:sp>
      <p:sp>
        <p:nvSpPr>
          <p:cNvPr id="4" name="Text 2"/>
          <p:cNvSpPr/>
          <p:nvPr/>
        </p:nvSpPr>
        <p:spPr>
          <a:xfrm>
            <a:off x="0" y="5129659"/>
            <a:ext cx="9144000" cy="13841"/>
          </a:xfrm>
          <a:prstGeom prst="rect">
            <a:avLst/>
          </a:prstGeom>
          <a:gradFill rotWithShape="1">
            <a:gsLst>
              <a:gs pos="0">
                <a:srgbClr val="000000">
                  <a:alpha val="0"/>
                </a:srgbClr>
              </a:gs>
              <a:gs pos="50000">
                <a:srgbClr val="C9A84C">
                  <a:alpha val="30000"/>
                </a:srgbClr>
              </a:gs>
              <a:gs pos="100000">
                <a:srgbClr val="000000">
                  <a:alpha val="0"/>
                </a:srgbClr>
              </a:gs>
            </a:gsLst>
            <a:lin ang="0" scaled="1"/>
          </a:gradFill>
          <a:ln/>
        </p:spPr>
        <p:txBody>
          <a:bodyPr wrap="none" rtlCol="0" anchor="t"/>
          <a:lstStyle/>
          <a:p>
            <a:pPr marL="0" indent="0">
              <a:buNone/>
            </a:pPr>
            <a:endParaRPr lang="en-US" dirty="0"/>
          </a:p>
        </p:txBody>
      </p:sp>
      <p:sp>
        <p:nvSpPr>
          <p:cNvPr id="5" name="Text 3"/>
          <p:cNvSpPr/>
          <p:nvPr/>
        </p:nvSpPr>
        <p:spPr>
          <a:xfrm>
            <a:off x="671810" y="1544836"/>
            <a:ext cx="7800380" cy="13841"/>
          </a:xfrm>
          <a:prstGeom prst="rect">
            <a:avLst/>
          </a:prstGeom>
          <a:gradFill rotWithShape="1">
            <a:gsLst>
              <a:gs pos="0">
                <a:srgbClr val="C9A84C"/>
              </a:gs>
              <a:gs pos="50000">
                <a:srgbClr val="C9A84C">
                  <a:alpha val="50000"/>
                </a:srgbClr>
              </a:gs>
              <a:gs pos="100000">
                <a:srgbClr val="C9A84C">
                  <a:alpha val="15000"/>
                </a:srgbClr>
              </a:gs>
            </a:gsLst>
            <a:lin ang="0" scaled="1"/>
          </a:gradFill>
          <a:ln/>
        </p:spPr>
        <p:txBody>
          <a:bodyPr wrap="none" rtlCol="0" anchor="t"/>
          <a:lstStyle/>
          <a:p>
            <a:pPr marL="0" indent="0">
              <a:buNone/>
            </a:pPr>
            <a:endParaRPr lang="en-US" dirty="0"/>
          </a:p>
        </p:txBody>
      </p:sp>
      <p:sp>
        <p:nvSpPr>
          <p:cNvPr id="6" name="Text 4"/>
          <p:cNvSpPr/>
          <p:nvPr/>
        </p:nvSpPr>
        <p:spPr>
          <a:xfrm>
            <a:off x="457200" y="1688306"/>
            <a:ext cx="2609404" cy="2106960"/>
          </a:xfrm>
          <a:prstGeom prst="roundRect">
            <a:avLst>
              <a:gd name="adj" fmla="val 4099"/>
            </a:avLst>
          </a:prstGeom>
          <a:solidFill>
            <a:srgbClr val="152238"/>
          </a:solidFill>
          <a:ln/>
        </p:spPr>
        <p:txBody>
          <a:bodyPr wrap="square" rtlCol="0" anchor="t"/>
          <a:lstStyle/>
          <a:p>
            <a:pPr marL="0" indent="0">
              <a:buNone/>
            </a:pPr>
            <a:endParaRPr lang="en-US" dirty="0"/>
          </a:p>
        </p:txBody>
      </p:sp>
      <p:sp>
        <p:nvSpPr>
          <p:cNvPr id="7" name="Text 5"/>
          <p:cNvSpPr/>
          <p:nvPr/>
        </p:nvSpPr>
        <p:spPr>
          <a:xfrm>
            <a:off x="457200" y="1688306"/>
            <a:ext cx="2609404" cy="19050"/>
          </a:xfrm>
          <a:custGeom>
            <a:avLst/>
            <a:gdLst/>
            <a:ahLst/>
            <a:cxnLst/>
            <a:rect l="l" t="t" r="r" b="b"/>
            <a:pathLst>
              <a:path w="2609404" h="19050">
                <a:moveTo>
                  <a:pt x="86360" y="0"/>
                </a:moveTo>
                <a:lnTo>
                  <a:pt x="66220" y="2381"/>
                </a:lnTo>
                <a:lnTo>
                  <a:pt x="58078" y="4763"/>
                </a:lnTo>
                <a:lnTo>
                  <a:pt x="51968" y="7144"/>
                </a:lnTo>
                <a:lnTo>
                  <a:pt x="46934" y="9525"/>
                </a:lnTo>
                <a:lnTo>
                  <a:pt x="42603" y="11906"/>
                </a:lnTo>
                <a:lnTo>
                  <a:pt x="38783" y="14288"/>
                </a:lnTo>
                <a:lnTo>
                  <a:pt x="35358" y="16669"/>
                </a:lnTo>
                <a:lnTo>
                  <a:pt x="32254" y="19050"/>
                </a:lnTo>
                <a:lnTo>
                  <a:pt x="2577149" y="19050"/>
                </a:lnTo>
                <a:lnTo>
                  <a:pt x="2574045" y="16669"/>
                </a:lnTo>
                <a:lnTo>
                  <a:pt x="2570621" y="14288"/>
                </a:lnTo>
                <a:lnTo>
                  <a:pt x="2566801" y="11906"/>
                </a:lnTo>
                <a:lnTo>
                  <a:pt x="2562470" y="9525"/>
                </a:lnTo>
                <a:lnTo>
                  <a:pt x="2557436" y="7144"/>
                </a:lnTo>
                <a:lnTo>
                  <a:pt x="2551326" y="4763"/>
                </a:lnTo>
                <a:lnTo>
                  <a:pt x="2543183" y="2381"/>
                </a:lnTo>
                <a:lnTo>
                  <a:pt x="2523043" y="0"/>
                </a:lnTo>
                <a:close/>
              </a:path>
            </a:pathLst>
          </a:custGeom>
          <a:solidFill>
            <a:srgbClr val="C9A84C"/>
          </a:solidFill>
          <a:ln/>
        </p:spPr>
        <p:txBody>
          <a:bodyPr wrap="none" rtlCol="0" anchor="t"/>
          <a:lstStyle/>
          <a:p>
            <a:pPr marL="0" indent="0">
              <a:buNone/>
            </a:pPr>
            <a:endParaRPr lang="en-US" dirty="0"/>
          </a:p>
        </p:txBody>
      </p:sp>
      <p:sp>
        <p:nvSpPr>
          <p:cNvPr id="8" name="Text 6"/>
          <p:cNvSpPr/>
          <p:nvPr/>
        </p:nvSpPr>
        <p:spPr>
          <a:xfrm>
            <a:off x="742504" y="1878806"/>
            <a:ext cx="448241" cy="118021"/>
          </a:xfrm>
          <a:prstGeom prst="rect">
            <a:avLst/>
          </a:prstGeom>
          <a:noFill/>
          <a:ln/>
        </p:spPr>
        <p:txBody>
          <a:bodyPr wrap="none" lIns="0" tIns="0" rIns="0" bIns="0" rtlCol="0" anchor="ctr"/>
          <a:lstStyle/>
          <a:p>
            <a:pPr marL="0" indent="0" algn="l">
              <a:lnSpc>
                <a:spcPts val="930"/>
              </a:lnSpc>
              <a:buNone/>
            </a:pPr>
            <a:r>
              <a:rPr lang="en-US" sz="620" b="1" kern="0" spc="80" dirty="0">
                <a:solidFill>
                  <a:srgbClr val="C9A84C"/>
                </a:solidFill>
                <a:latin typeface="Calibri" pitchFamily="34" charset="0"/>
                <a:ea typeface="Calibri" pitchFamily="34" charset="-122"/>
                <a:cs typeface="Calibri" pitchFamily="34" charset="-120"/>
              </a:rPr>
              <a:t>PHASE 1</a:t>
            </a:r>
            <a:endParaRPr lang="en-US" sz="620" dirty="0"/>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5470" y="1871523"/>
            <a:ext cx="132588" cy="132588"/>
          </a:xfrm>
          <a:prstGeom prst="rect">
            <a:avLst/>
          </a:prstGeom>
        </p:spPr>
      </p:pic>
      <p:sp>
        <p:nvSpPr>
          <p:cNvPr id="10" name="Text 7"/>
          <p:cNvSpPr/>
          <p:nvPr/>
        </p:nvSpPr>
        <p:spPr>
          <a:xfrm>
            <a:off x="624185" y="2053977"/>
            <a:ext cx="2434714" cy="228600"/>
          </a:xfrm>
          <a:prstGeom prst="rect">
            <a:avLst/>
          </a:prstGeom>
          <a:noFill/>
          <a:ln/>
        </p:spPr>
        <p:txBody>
          <a:bodyPr wrap="none" lIns="0" tIns="0" rIns="0" bIns="0" rtlCol="0" anchor="t"/>
          <a:lstStyle/>
          <a:p>
            <a:pPr marL="0" indent="0" algn="l">
              <a:lnSpc>
                <a:spcPts val="1800"/>
              </a:lnSpc>
              <a:buNone/>
            </a:pPr>
            <a:r>
              <a:rPr lang="en-US" sz="1800" b="1" dirty="0">
                <a:solidFill>
                  <a:srgbClr val="C9A84C"/>
                </a:solidFill>
                <a:latin typeface="Constantia" pitchFamily="34" charset="0"/>
                <a:ea typeface="Constantia" pitchFamily="34" charset="-122"/>
                <a:cs typeface="Constantia" pitchFamily="34" charset="-120"/>
              </a:rPr>
              <a:t>2026</a:t>
            </a:r>
            <a:endParaRPr lang="en-US" sz="1800" dirty="0"/>
          </a:p>
        </p:txBody>
      </p:sp>
      <p:sp>
        <p:nvSpPr>
          <p:cNvPr id="11" name="Text 8"/>
          <p:cNvSpPr/>
          <p:nvPr/>
        </p:nvSpPr>
        <p:spPr>
          <a:xfrm>
            <a:off x="624185" y="2311747"/>
            <a:ext cx="2502977" cy="142875"/>
          </a:xfrm>
          <a:prstGeom prst="rect">
            <a:avLst/>
          </a:prstGeom>
          <a:noFill/>
          <a:ln/>
        </p:spPr>
        <p:txBody>
          <a:bodyPr wrap="none" lIns="0" tIns="0" rIns="0" bIns="0" rtlCol="0" anchor="t"/>
          <a:lstStyle/>
          <a:p>
            <a:pPr marL="0" indent="0" algn="l">
              <a:lnSpc>
                <a:spcPts val="1125"/>
              </a:lnSpc>
              <a:buNone/>
            </a:pPr>
            <a:r>
              <a:rPr lang="en-US" sz="900" b="1" dirty="0">
                <a:solidFill>
                  <a:srgbClr val="F1F5F9"/>
                </a:solidFill>
                <a:latin typeface="Constantia" pitchFamily="34" charset="0"/>
                <a:ea typeface="Constantia" pitchFamily="34" charset="-122"/>
                <a:cs typeface="Constantia" pitchFamily="34" charset="-120"/>
              </a:rPr>
              <a:t>Foundation &amp; Texas Dominance</a:t>
            </a:r>
            <a:endParaRPr lang="en-US" sz="900" dirty="0"/>
          </a:p>
        </p:txBody>
      </p:sp>
      <p:sp>
        <p:nvSpPr>
          <p:cNvPr id="12" name="Text 9"/>
          <p:cNvSpPr/>
          <p:nvPr/>
        </p:nvSpPr>
        <p:spPr>
          <a:xfrm>
            <a:off x="624185" y="2554932"/>
            <a:ext cx="342900" cy="13841"/>
          </a:xfrm>
          <a:prstGeom prst="roundRect">
            <a:avLst>
              <a:gd name="adj" fmla="val 55054"/>
            </a:avLst>
          </a:prstGeom>
          <a:solidFill>
            <a:srgbClr val="C9A84C"/>
          </a:solidFill>
          <a:ln/>
        </p:spPr>
        <p:txBody>
          <a:bodyPr wrap="none" rtlCol="0" anchor="t"/>
          <a:lstStyle/>
          <a:p>
            <a:pPr marL="0" indent="0">
              <a:buNone/>
            </a:pPr>
            <a:endParaRPr lang="en-US" dirty="0"/>
          </a:p>
        </p:txBody>
      </p:sp>
      <p:sp>
        <p:nvSpPr>
          <p:cNvPr id="13" name="Text 10"/>
          <p:cNvSpPr/>
          <p:nvPr/>
        </p:nvSpPr>
        <p:spPr>
          <a:xfrm>
            <a:off x="624185" y="2726234"/>
            <a:ext cx="35421" cy="35421"/>
          </a:xfrm>
          <a:prstGeom prst="ellipse">
            <a:avLst/>
          </a:prstGeom>
          <a:solidFill>
            <a:srgbClr val="C9A84C"/>
          </a:solidFill>
          <a:ln/>
        </p:spPr>
        <p:txBody>
          <a:bodyPr wrap="none" rtlCol="0" anchor="t"/>
          <a:lstStyle/>
          <a:p>
            <a:pPr marL="0" indent="0">
              <a:buNone/>
            </a:pPr>
            <a:endParaRPr lang="en-US" dirty="0"/>
          </a:p>
        </p:txBody>
      </p:sp>
      <p:sp>
        <p:nvSpPr>
          <p:cNvPr id="14" name="Text 11"/>
          <p:cNvSpPr/>
          <p:nvPr/>
        </p:nvSpPr>
        <p:spPr>
          <a:xfrm>
            <a:off x="716756" y="2683073"/>
            <a:ext cx="2146578"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Complete buildout of Dallas operations center</a:t>
            </a:r>
            <a:endParaRPr lang="en-US" sz="760" dirty="0"/>
          </a:p>
        </p:txBody>
      </p:sp>
      <p:sp>
        <p:nvSpPr>
          <p:cNvPr id="15" name="Text 12"/>
          <p:cNvSpPr/>
          <p:nvPr/>
        </p:nvSpPr>
        <p:spPr>
          <a:xfrm>
            <a:off x="624185" y="2931021"/>
            <a:ext cx="35421" cy="35421"/>
          </a:xfrm>
          <a:prstGeom prst="ellipse">
            <a:avLst/>
          </a:prstGeom>
          <a:solidFill>
            <a:srgbClr val="C9A84C"/>
          </a:solidFill>
          <a:ln/>
        </p:spPr>
        <p:txBody>
          <a:bodyPr wrap="none" rtlCol="0" anchor="t"/>
          <a:lstStyle/>
          <a:p>
            <a:pPr marL="0" indent="0">
              <a:buNone/>
            </a:pPr>
            <a:endParaRPr lang="en-US" dirty="0"/>
          </a:p>
        </p:txBody>
      </p:sp>
      <p:sp>
        <p:nvSpPr>
          <p:cNvPr id="16" name="Text 13"/>
          <p:cNvSpPr/>
          <p:nvPr/>
        </p:nvSpPr>
        <p:spPr>
          <a:xfrm>
            <a:off x="716756" y="2887861"/>
            <a:ext cx="2226519" cy="294099"/>
          </a:xfrm>
          <a:prstGeom prst="rect">
            <a:avLst/>
          </a:prstGeom>
          <a:noFill/>
          <a:ln/>
        </p:spPr>
        <p:txBody>
          <a:bodyPr wrap="squar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Establish market leadership in Texas policyholder advocacy</a:t>
            </a:r>
            <a:endParaRPr lang="en-US" sz="760" dirty="0"/>
          </a:p>
        </p:txBody>
      </p:sp>
      <p:sp>
        <p:nvSpPr>
          <p:cNvPr id="17" name="Text 14"/>
          <p:cNvSpPr/>
          <p:nvPr/>
        </p:nvSpPr>
        <p:spPr>
          <a:xfrm>
            <a:off x="624185" y="3275856"/>
            <a:ext cx="35421" cy="35421"/>
          </a:xfrm>
          <a:prstGeom prst="ellipse">
            <a:avLst/>
          </a:prstGeom>
          <a:solidFill>
            <a:srgbClr val="C9A84C"/>
          </a:solidFill>
          <a:ln/>
        </p:spPr>
        <p:txBody>
          <a:bodyPr wrap="none" rtlCol="0" anchor="t"/>
          <a:lstStyle/>
          <a:p>
            <a:pPr marL="0" indent="0">
              <a:buNone/>
            </a:pPr>
            <a:endParaRPr lang="en-US" dirty="0"/>
          </a:p>
        </p:txBody>
      </p:sp>
      <p:sp>
        <p:nvSpPr>
          <p:cNvPr id="18" name="Text 15"/>
          <p:cNvSpPr/>
          <p:nvPr/>
        </p:nvSpPr>
        <p:spPr>
          <a:xfrm>
            <a:off x="716756" y="3232696"/>
            <a:ext cx="1150233"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Reach 75 active clients</a:t>
            </a:r>
            <a:endParaRPr lang="en-US" sz="760" dirty="0"/>
          </a:p>
        </p:txBody>
      </p:sp>
      <p:sp>
        <p:nvSpPr>
          <p:cNvPr id="19" name="Text 16"/>
          <p:cNvSpPr/>
          <p:nvPr/>
        </p:nvSpPr>
        <p:spPr>
          <a:xfrm>
            <a:off x="624185" y="3480643"/>
            <a:ext cx="35421" cy="35421"/>
          </a:xfrm>
          <a:prstGeom prst="ellipse">
            <a:avLst/>
          </a:prstGeom>
          <a:solidFill>
            <a:srgbClr val="C9A84C"/>
          </a:solidFill>
          <a:ln/>
        </p:spPr>
        <p:txBody>
          <a:bodyPr wrap="none" rtlCol="0" anchor="t"/>
          <a:lstStyle/>
          <a:p>
            <a:pPr marL="0" indent="0">
              <a:buNone/>
            </a:pPr>
            <a:endParaRPr lang="en-US" dirty="0"/>
          </a:p>
        </p:txBody>
      </p:sp>
      <p:sp>
        <p:nvSpPr>
          <p:cNvPr id="20" name="Text 17"/>
          <p:cNvSpPr/>
          <p:nvPr/>
        </p:nvSpPr>
        <p:spPr>
          <a:xfrm>
            <a:off x="716756" y="3437483"/>
            <a:ext cx="2311435"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Launch retainer program for mid-market segment</a:t>
            </a:r>
            <a:endParaRPr lang="en-US" sz="760" dirty="0"/>
          </a:p>
        </p:txBody>
      </p:sp>
      <p:sp>
        <p:nvSpPr>
          <p:cNvPr id="21" name="Text 18"/>
          <p:cNvSpPr/>
          <p:nvPr/>
        </p:nvSpPr>
        <p:spPr>
          <a:xfrm>
            <a:off x="3267224" y="1688306"/>
            <a:ext cx="2609404" cy="2106960"/>
          </a:xfrm>
          <a:prstGeom prst="roundRect">
            <a:avLst>
              <a:gd name="adj" fmla="val 4099"/>
            </a:avLst>
          </a:prstGeom>
          <a:solidFill>
            <a:srgbClr val="152238"/>
          </a:solidFill>
          <a:ln/>
        </p:spPr>
        <p:txBody>
          <a:bodyPr wrap="square" rtlCol="0" anchor="t"/>
          <a:lstStyle/>
          <a:p>
            <a:pPr marL="0" indent="0">
              <a:buNone/>
            </a:pPr>
            <a:endParaRPr lang="en-US" dirty="0"/>
          </a:p>
        </p:txBody>
      </p:sp>
      <p:sp>
        <p:nvSpPr>
          <p:cNvPr id="22" name="Text 19"/>
          <p:cNvSpPr/>
          <p:nvPr/>
        </p:nvSpPr>
        <p:spPr>
          <a:xfrm>
            <a:off x="3267224" y="1688306"/>
            <a:ext cx="2609404" cy="19050"/>
          </a:xfrm>
          <a:custGeom>
            <a:avLst/>
            <a:gdLst/>
            <a:ahLst/>
            <a:cxnLst/>
            <a:rect l="l" t="t" r="r" b="b"/>
            <a:pathLst>
              <a:path w="2609404" h="19050">
                <a:moveTo>
                  <a:pt x="86360" y="0"/>
                </a:moveTo>
                <a:lnTo>
                  <a:pt x="66220" y="2381"/>
                </a:lnTo>
                <a:lnTo>
                  <a:pt x="58078" y="4763"/>
                </a:lnTo>
                <a:lnTo>
                  <a:pt x="51968" y="7144"/>
                </a:lnTo>
                <a:lnTo>
                  <a:pt x="46934" y="9525"/>
                </a:lnTo>
                <a:lnTo>
                  <a:pt x="42603" y="11906"/>
                </a:lnTo>
                <a:lnTo>
                  <a:pt x="38783" y="14288"/>
                </a:lnTo>
                <a:lnTo>
                  <a:pt x="35358" y="16669"/>
                </a:lnTo>
                <a:lnTo>
                  <a:pt x="32254" y="19050"/>
                </a:lnTo>
                <a:lnTo>
                  <a:pt x="2577149" y="19050"/>
                </a:lnTo>
                <a:lnTo>
                  <a:pt x="2574045" y="16669"/>
                </a:lnTo>
                <a:lnTo>
                  <a:pt x="2570621" y="14288"/>
                </a:lnTo>
                <a:lnTo>
                  <a:pt x="2566801" y="11906"/>
                </a:lnTo>
                <a:lnTo>
                  <a:pt x="2562470" y="9525"/>
                </a:lnTo>
                <a:lnTo>
                  <a:pt x="2557436" y="7144"/>
                </a:lnTo>
                <a:lnTo>
                  <a:pt x="2551326" y="4763"/>
                </a:lnTo>
                <a:lnTo>
                  <a:pt x="2543183" y="2381"/>
                </a:lnTo>
                <a:lnTo>
                  <a:pt x="2523043" y="0"/>
                </a:lnTo>
                <a:close/>
              </a:path>
            </a:pathLst>
          </a:custGeom>
          <a:solidFill>
            <a:srgbClr val="C9A84C">
              <a:alpha val="60000"/>
            </a:srgbClr>
          </a:solidFill>
          <a:ln/>
        </p:spPr>
        <p:txBody>
          <a:bodyPr wrap="none" rtlCol="0" anchor="t"/>
          <a:lstStyle/>
          <a:p>
            <a:pPr marL="0" indent="0">
              <a:buNone/>
            </a:pPr>
            <a:endParaRPr lang="en-US" dirty="0"/>
          </a:p>
        </p:txBody>
      </p:sp>
      <p:sp>
        <p:nvSpPr>
          <p:cNvPr id="23" name="Text 20"/>
          <p:cNvSpPr/>
          <p:nvPr/>
        </p:nvSpPr>
        <p:spPr>
          <a:xfrm>
            <a:off x="3552527" y="1878806"/>
            <a:ext cx="448241" cy="118021"/>
          </a:xfrm>
          <a:prstGeom prst="rect">
            <a:avLst/>
          </a:prstGeom>
          <a:noFill/>
          <a:ln/>
        </p:spPr>
        <p:txBody>
          <a:bodyPr wrap="none" lIns="0" tIns="0" rIns="0" bIns="0" rtlCol="0" anchor="ctr"/>
          <a:lstStyle/>
          <a:p>
            <a:pPr marL="0" indent="0" algn="l">
              <a:lnSpc>
                <a:spcPts val="930"/>
              </a:lnSpc>
              <a:buNone/>
            </a:pPr>
            <a:r>
              <a:rPr lang="en-US" sz="620" b="1" kern="0" spc="80" dirty="0">
                <a:solidFill>
                  <a:srgbClr val="C9A84C"/>
                </a:solidFill>
                <a:latin typeface="Calibri" pitchFamily="34" charset="0"/>
                <a:ea typeface="Calibri" pitchFamily="34" charset="-122"/>
                <a:cs typeface="Calibri" pitchFamily="34" charset="-120"/>
              </a:rPr>
              <a:t>PHASE 2</a:t>
            </a:r>
            <a:endParaRPr lang="en-US" sz="620" dirty="0"/>
          </a:p>
        </p:txBody>
      </p:sp>
      <p:pic>
        <p:nvPicPr>
          <p:cNvPr id="2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05494" y="1871523"/>
            <a:ext cx="132588" cy="132588"/>
          </a:xfrm>
          <a:prstGeom prst="rect">
            <a:avLst/>
          </a:prstGeom>
        </p:spPr>
      </p:pic>
      <p:sp>
        <p:nvSpPr>
          <p:cNvPr id="25" name="Text 21"/>
          <p:cNvSpPr/>
          <p:nvPr/>
        </p:nvSpPr>
        <p:spPr>
          <a:xfrm>
            <a:off x="3434209" y="2053977"/>
            <a:ext cx="2434714" cy="228600"/>
          </a:xfrm>
          <a:prstGeom prst="rect">
            <a:avLst/>
          </a:prstGeom>
          <a:noFill/>
          <a:ln/>
        </p:spPr>
        <p:txBody>
          <a:bodyPr wrap="none" lIns="0" tIns="0" rIns="0" bIns="0" rtlCol="0" anchor="t"/>
          <a:lstStyle/>
          <a:p>
            <a:pPr marL="0" indent="0" algn="l">
              <a:lnSpc>
                <a:spcPts val="1800"/>
              </a:lnSpc>
              <a:buNone/>
            </a:pPr>
            <a:r>
              <a:rPr lang="en-US" sz="1800" b="1" dirty="0">
                <a:solidFill>
                  <a:srgbClr val="C9A84C"/>
                </a:solidFill>
                <a:latin typeface="Constantia" pitchFamily="34" charset="0"/>
                <a:ea typeface="Constantia" pitchFamily="34" charset="-122"/>
                <a:cs typeface="Constantia" pitchFamily="34" charset="-120"/>
              </a:rPr>
              <a:t>2027</a:t>
            </a:r>
            <a:endParaRPr lang="en-US" sz="1800" dirty="0"/>
          </a:p>
        </p:txBody>
      </p:sp>
      <p:sp>
        <p:nvSpPr>
          <p:cNvPr id="26" name="Text 22"/>
          <p:cNvSpPr/>
          <p:nvPr/>
        </p:nvSpPr>
        <p:spPr>
          <a:xfrm>
            <a:off x="3434209" y="2311747"/>
            <a:ext cx="2502977" cy="142875"/>
          </a:xfrm>
          <a:prstGeom prst="rect">
            <a:avLst/>
          </a:prstGeom>
          <a:noFill/>
          <a:ln/>
        </p:spPr>
        <p:txBody>
          <a:bodyPr wrap="none" lIns="0" tIns="0" rIns="0" bIns="0" rtlCol="0" anchor="t"/>
          <a:lstStyle/>
          <a:p>
            <a:pPr marL="0" indent="0" algn="l">
              <a:lnSpc>
                <a:spcPts val="1125"/>
              </a:lnSpc>
              <a:buNone/>
            </a:pPr>
            <a:r>
              <a:rPr lang="en-US" sz="900" b="1" dirty="0">
                <a:solidFill>
                  <a:srgbClr val="F1F5F9"/>
                </a:solidFill>
                <a:latin typeface="Constantia" pitchFamily="34" charset="0"/>
                <a:ea typeface="Constantia" pitchFamily="34" charset="-122"/>
                <a:cs typeface="Constantia" pitchFamily="34" charset="-120"/>
              </a:rPr>
              <a:t>Regional Expansion</a:t>
            </a:r>
            <a:endParaRPr lang="en-US" sz="900" dirty="0"/>
          </a:p>
        </p:txBody>
      </p:sp>
      <p:sp>
        <p:nvSpPr>
          <p:cNvPr id="27" name="Text 23"/>
          <p:cNvSpPr/>
          <p:nvPr/>
        </p:nvSpPr>
        <p:spPr>
          <a:xfrm>
            <a:off x="3434209" y="2554932"/>
            <a:ext cx="342900" cy="13841"/>
          </a:xfrm>
          <a:prstGeom prst="roundRect">
            <a:avLst>
              <a:gd name="adj" fmla="val 55054"/>
            </a:avLst>
          </a:prstGeom>
          <a:solidFill>
            <a:srgbClr val="C9A84C"/>
          </a:solidFill>
          <a:ln/>
        </p:spPr>
        <p:txBody>
          <a:bodyPr wrap="none" rtlCol="0" anchor="t"/>
          <a:lstStyle/>
          <a:p>
            <a:pPr marL="0" indent="0">
              <a:buNone/>
            </a:pPr>
            <a:endParaRPr lang="en-US" dirty="0"/>
          </a:p>
        </p:txBody>
      </p:sp>
      <p:sp>
        <p:nvSpPr>
          <p:cNvPr id="28" name="Text 24"/>
          <p:cNvSpPr/>
          <p:nvPr/>
        </p:nvSpPr>
        <p:spPr>
          <a:xfrm>
            <a:off x="3434209" y="2726234"/>
            <a:ext cx="35421" cy="35421"/>
          </a:xfrm>
          <a:prstGeom prst="ellipse">
            <a:avLst/>
          </a:prstGeom>
          <a:solidFill>
            <a:srgbClr val="C9A84C"/>
          </a:solidFill>
          <a:ln/>
        </p:spPr>
        <p:txBody>
          <a:bodyPr wrap="none" rtlCol="0" anchor="t"/>
          <a:lstStyle/>
          <a:p>
            <a:pPr marL="0" indent="0">
              <a:buNone/>
            </a:pPr>
            <a:endParaRPr lang="en-US" dirty="0"/>
          </a:p>
        </p:txBody>
      </p:sp>
      <p:sp>
        <p:nvSpPr>
          <p:cNvPr id="29" name="Text 25"/>
          <p:cNvSpPr/>
          <p:nvPr/>
        </p:nvSpPr>
        <p:spPr>
          <a:xfrm>
            <a:off x="3526780" y="2683073"/>
            <a:ext cx="1782485"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Expand to OK, LA, AR &amp; NM markets</a:t>
            </a:r>
            <a:endParaRPr lang="en-US" sz="760" dirty="0"/>
          </a:p>
        </p:txBody>
      </p:sp>
      <p:sp>
        <p:nvSpPr>
          <p:cNvPr id="30" name="Text 26"/>
          <p:cNvSpPr/>
          <p:nvPr/>
        </p:nvSpPr>
        <p:spPr>
          <a:xfrm>
            <a:off x="3434209" y="2931021"/>
            <a:ext cx="35421" cy="35421"/>
          </a:xfrm>
          <a:prstGeom prst="ellipse">
            <a:avLst/>
          </a:prstGeom>
          <a:solidFill>
            <a:srgbClr val="C9A84C"/>
          </a:solidFill>
          <a:ln/>
        </p:spPr>
        <p:txBody>
          <a:bodyPr wrap="none" rtlCol="0" anchor="t"/>
          <a:lstStyle/>
          <a:p>
            <a:pPr marL="0" indent="0">
              <a:buNone/>
            </a:pPr>
            <a:endParaRPr lang="en-US" dirty="0"/>
          </a:p>
        </p:txBody>
      </p:sp>
      <p:sp>
        <p:nvSpPr>
          <p:cNvPr id="31" name="Text 27"/>
          <p:cNvSpPr/>
          <p:nvPr/>
        </p:nvSpPr>
        <p:spPr>
          <a:xfrm>
            <a:off x="3526780" y="2887861"/>
            <a:ext cx="1886769"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Hire senior advisors in each new market</a:t>
            </a:r>
            <a:endParaRPr lang="en-US" sz="760" dirty="0"/>
          </a:p>
        </p:txBody>
      </p:sp>
      <p:sp>
        <p:nvSpPr>
          <p:cNvPr id="32" name="Text 28"/>
          <p:cNvSpPr/>
          <p:nvPr/>
        </p:nvSpPr>
        <p:spPr>
          <a:xfrm>
            <a:off x="3434209" y="3135809"/>
            <a:ext cx="35421" cy="35421"/>
          </a:xfrm>
          <a:prstGeom prst="ellipse">
            <a:avLst/>
          </a:prstGeom>
          <a:solidFill>
            <a:srgbClr val="C9A84C"/>
          </a:solidFill>
          <a:ln/>
        </p:spPr>
        <p:txBody>
          <a:bodyPr wrap="none" rtlCol="0" anchor="t"/>
          <a:lstStyle/>
          <a:p>
            <a:pPr marL="0" indent="0">
              <a:buNone/>
            </a:pPr>
            <a:endParaRPr lang="en-US" dirty="0"/>
          </a:p>
        </p:txBody>
      </p:sp>
      <p:sp>
        <p:nvSpPr>
          <p:cNvPr id="33" name="Text 29"/>
          <p:cNvSpPr/>
          <p:nvPr/>
        </p:nvSpPr>
        <p:spPr>
          <a:xfrm>
            <a:off x="3526780" y="3092648"/>
            <a:ext cx="1197218"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Target 150 active clients</a:t>
            </a:r>
            <a:endParaRPr lang="en-US" sz="760" dirty="0"/>
          </a:p>
        </p:txBody>
      </p:sp>
      <p:sp>
        <p:nvSpPr>
          <p:cNvPr id="34" name="Text 30"/>
          <p:cNvSpPr/>
          <p:nvPr/>
        </p:nvSpPr>
        <p:spPr>
          <a:xfrm>
            <a:off x="3434209" y="3340596"/>
            <a:ext cx="35421" cy="35421"/>
          </a:xfrm>
          <a:prstGeom prst="ellipse">
            <a:avLst/>
          </a:prstGeom>
          <a:solidFill>
            <a:srgbClr val="C9A84C"/>
          </a:solidFill>
          <a:ln/>
        </p:spPr>
        <p:txBody>
          <a:bodyPr wrap="none" rtlCol="0" anchor="t"/>
          <a:lstStyle/>
          <a:p>
            <a:pPr marL="0" indent="0">
              <a:buNone/>
            </a:pPr>
            <a:endParaRPr lang="en-US" dirty="0"/>
          </a:p>
        </p:txBody>
      </p:sp>
      <p:sp>
        <p:nvSpPr>
          <p:cNvPr id="35" name="Text 31"/>
          <p:cNvSpPr/>
          <p:nvPr/>
        </p:nvSpPr>
        <p:spPr>
          <a:xfrm>
            <a:off x="3526780" y="3297436"/>
            <a:ext cx="2226519" cy="294099"/>
          </a:xfrm>
          <a:prstGeom prst="rect">
            <a:avLst/>
          </a:prstGeom>
          <a:noFill/>
          <a:ln/>
        </p:spPr>
        <p:txBody>
          <a:bodyPr wrap="squar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Introduce proprietary compliance technology platform</a:t>
            </a:r>
            <a:endParaRPr lang="en-US" sz="760" dirty="0"/>
          </a:p>
        </p:txBody>
      </p:sp>
      <p:sp>
        <p:nvSpPr>
          <p:cNvPr id="36" name="Text 32"/>
          <p:cNvSpPr/>
          <p:nvPr/>
        </p:nvSpPr>
        <p:spPr>
          <a:xfrm>
            <a:off x="6077248" y="1688306"/>
            <a:ext cx="2609552" cy="2106960"/>
          </a:xfrm>
          <a:prstGeom prst="roundRect">
            <a:avLst>
              <a:gd name="adj" fmla="val 4099"/>
            </a:avLst>
          </a:prstGeom>
          <a:solidFill>
            <a:srgbClr val="152238"/>
          </a:solidFill>
          <a:ln/>
        </p:spPr>
        <p:txBody>
          <a:bodyPr wrap="square" rtlCol="0" anchor="t"/>
          <a:lstStyle/>
          <a:p>
            <a:pPr marL="0" indent="0">
              <a:buNone/>
            </a:pPr>
            <a:endParaRPr lang="en-US" dirty="0"/>
          </a:p>
        </p:txBody>
      </p:sp>
      <p:sp>
        <p:nvSpPr>
          <p:cNvPr id="37" name="Text 33"/>
          <p:cNvSpPr/>
          <p:nvPr/>
        </p:nvSpPr>
        <p:spPr>
          <a:xfrm>
            <a:off x="6077248" y="1688306"/>
            <a:ext cx="2609552" cy="19050"/>
          </a:xfrm>
          <a:custGeom>
            <a:avLst/>
            <a:gdLst/>
            <a:ahLst/>
            <a:cxnLst/>
            <a:rect l="l" t="t" r="r" b="b"/>
            <a:pathLst>
              <a:path w="2609552" h="19050">
                <a:moveTo>
                  <a:pt x="86360" y="0"/>
                </a:moveTo>
                <a:lnTo>
                  <a:pt x="66220" y="2381"/>
                </a:lnTo>
                <a:lnTo>
                  <a:pt x="58078" y="4763"/>
                </a:lnTo>
                <a:lnTo>
                  <a:pt x="51968" y="7144"/>
                </a:lnTo>
                <a:lnTo>
                  <a:pt x="46934" y="9525"/>
                </a:lnTo>
                <a:lnTo>
                  <a:pt x="42603" y="11906"/>
                </a:lnTo>
                <a:lnTo>
                  <a:pt x="38783" y="14288"/>
                </a:lnTo>
                <a:lnTo>
                  <a:pt x="35358" y="16669"/>
                </a:lnTo>
                <a:lnTo>
                  <a:pt x="32254" y="19050"/>
                </a:lnTo>
                <a:lnTo>
                  <a:pt x="2577298" y="19050"/>
                </a:lnTo>
                <a:lnTo>
                  <a:pt x="2574194" y="16669"/>
                </a:lnTo>
                <a:lnTo>
                  <a:pt x="2570770" y="14288"/>
                </a:lnTo>
                <a:lnTo>
                  <a:pt x="2566949" y="11906"/>
                </a:lnTo>
                <a:lnTo>
                  <a:pt x="2562619" y="9525"/>
                </a:lnTo>
                <a:lnTo>
                  <a:pt x="2557585" y="7144"/>
                </a:lnTo>
                <a:lnTo>
                  <a:pt x="2551475" y="4763"/>
                </a:lnTo>
                <a:lnTo>
                  <a:pt x="2543332" y="2381"/>
                </a:lnTo>
                <a:lnTo>
                  <a:pt x="2523192" y="0"/>
                </a:lnTo>
                <a:close/>
              </a:path>
            </a:pathLst>
          </a:custGeom>
          <a:solidFill>
            <a:srgbClr val="C9A84C">
              <a:alpha val="35000"/>
            </a:srgbClr>
          </a:solidFill>
          <a:ln/>
        </p:spPr>
        <p:txBody>
          <a:bodyPr wrap="none" rtlCol="0" anchor="t"/>
          <a:lstStyle/>
          <a:p>
            <a:pPr marL="0" indent="0">
              <a:buNone/>
            </a:pPr>
            <a:endParaRPr lang="en-US" dirty="0"/>
          </a:p>
        </p:txBody>
      </p:sp>
      <p:sp>
        <p:nvSpPr>
          <p:cNvPr id="38" name="Text 34"/>
          <p:cNvSpPr/>
          <p:nvPr/>
        </p:nvSpPr>
        <p:spPr>
          <a:xfrm>
            <a:off x="6362551" y="1878806"/>
            <a:ext cx="448241" cy="118021"/>
          </a:xfrm>
          <a:prstGeom prst="rect">
            <a:avLst/>
          </a:prstGeom>
          <a:noFill/>
          <a:ln/>
        </p:spPr>
        <p:txBody>
          <a:bodyPr wrap="none" lIns="0" tIns="0" rIns="0" bIns="0" rtlCol="0" anchor="ctr"/>
          <a:lstStyle/>
          <a:p>
            <a:pPr marL="0" indent="0" algn="l">
              <a:lnSpc>
                <a:spcPts val="930"/>
              </a:lnSpc>
              <a:buNone/>
            </a:pPr>
            <a:r>
              <a:rPr lang="en-US" sz="620" b="1" kern="0" spc="80" dirty="0">
                <a:solidFill>
                  <a:srgbClr val="C9A84C"/>
                </a:solidFill>
                <a:latin typeface="Calibri" pitchFamily="34" charset="0"/>
                <a:ea typeface="Calibri" pitchFamily="34" charset="-122"/>
                <a:cs typeface="Calibri" pitchFamily="34" charset="-120"/>
              </a:rPr>
              <a:t>PHASE 3</a:t>
            </a:r>
            <a:endParaRPr lang="en-US" sz="620" dirty="0"/>
          </a:p>
        </p:txBody>
      </p:sp>
      <p:pic>
        <p:nvPicPr>
          <p:cNvPr id="3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15518" y="1871523"/>
            <a:ext cx="132588" cy="132588"/>
          </a:xfrm>
          <a:prstGeom prst="rect">
            <a:avLst/>
          </a:prstGeom>
        </p:spPr>
      </p:pic>
      <p:sp>
        <p:nvSpPr>
          <p:cNvPr id="40" name="Text 35"/>
          <p:cNvSpPr/>
          <p:nvPr/>
        </p:nvSpPr>
        <p:spPr>
          <a:xfrm>
            <a:off x="6244233" y="2053977"/>
            <a:ext cx="2434873" cy="228600"/>
          </a:xfrm>
          <a:prstGeom prst="rect">
            <a:avLst/>
          </a:prstGeom>
          <a:noFill/>
          <a:ln/>
        </p:spPr>
        <p:txBody>
          <a:bodyPr wrap="none" lIns="0" tIns="0" rIns="0" bIns="0" rtlCol="0" anchor="t"/>
          <a:lstStyle/>
          <a:p>
            <a:pPr marL="0" indent="0" algn="l">
              <a:lnSpc>
                <a:spcPts val="1800"/>
              </a:lnSpc>
              <a:buNone/>
            </a:pPr>
            <a:r>
              <a:rPr lang="en-US" sz="1800" b="1" dirty="0">
                <a:solidFill>
                  <a:srgbClr val="C9A84C"/>
                </a:solidFill>
                <a:latin typeface="Constantia" pitchFamily="34" charset="0"/>
                <a:ea typeface="Constantia" pitchFamily="34" charset="-122"/>
                <a:cs typeface="Constantia" pitchFamily="34" charset="-120"/>
              </a:rPr>
              <a:t>2028+</a:t>
            </a:r>
            <a:endParaRPr lang="en-US" sz="1800" dirty="0"/>
          </a:p>
        </p:txBody>
      </p:sp>
      <p:sp>
        <p:nvSpPr>
          <p:cNvPr id="41" name="Text 36"/>
          <p:cNvSpPr/>
          <p:nvPr/>
        </p:nvSpPr>
        <p:spPr>
          <a:xfrm>
            <a:off x="6244233" y="2311747"/>
            <a:ext cx="2503140" cy="142875"/>
          </a:xfrm>
          <a:prstGeom prst="rect">
            <a:avLst/>
          </a:prstGeom>
          <a:noFill/>
          <a:ln/>
        </p:spPr>
        <p:txBody>
          <a:bodyPr wrap="none" lIns="0" tIns="0" rIns="0" bIns="0" rtlCol="0" anchor="t"/>
          <a:lstStyle/>
          <a:p>
            <a:pPr marL="0" indent="0" algn="l">
              <a:lnSpc>
                <a:spcPts val="1125"/>
              </a:lnSpc>
              <a:buNone/>
            </a:pPr>
            <a:r>
              <a:rPr lang="en-US" sz="900" b="1" dirty="0">
                <a:solidFill>
                  <a:srgbClr val="F1F5F9"/>
                </a:solidFill>
                <a:latin typeface="Constantia" pitchFamily="34" charset="0"/>
                <a:ea typeface="Constantia" pitchFamily="34" charset="-122"/>
                <a:cs typeface="Constantia" pitchFamily="34" charset="-120"/>
              </a:rPr>
              <a:t>National Scale &amp; Product Innovation</a:t>
            </a:r>
            <a:endParaRPr lang="en-US" sz="900" dirty="0"/>
          </a:p>
        </p:txBody>
      </p:sp>
      <p:sp>
        <p:nvSpPr>
          <p:cNvPr id="42" name="Text 37"/>
          <p:cNvSpPr/>
          <p:nvPr/>
        </p:nvSpPr>
        <p:spPr>
          <a:xfrm>
            <a:off x="6244233" y="2554932"/>
            <a:ext cx="342900" cy="13841"/>
          </a:xfrm>
          <a:prstGeom prst="roundRect">
            <a:avLst>
              <a:gd name="adj" fmla="val 55054"/>
            </a:avLst>
          </a:prstGeom>
          <a:solidFill>
            <a:srgbClr val="C9A84C"/>
          </a:solidFill>
          <a:ln/>
        </p:spPr>
        <p:txBody>
          <a:bodyPr wrap="none" rtlCol="0" anchor="t"/>
          <a:lstStyle/>
          <a:p>
            <a:pPr marL="0" indent="0">
              <a:buNone/>
            </a:pPr>
            <a:endParaRPr lang="en-US" dirty="0"/>
          </a:p>
        </p:txBody>
      </p:sp>
      <p:sp>
        <p:nvSpPr>
          <p:cNvPr id="43" name="Text 38"/>
          <p:cNvSpPr/>
          <p:nvPr/>
        </p:nvSpPr>
        <p:spPr>
          <a:xfrm>
            <a:off x="6244233" y="2726234"/>
            <a:ext cx="35421" cy="35421"/>
          </a:xfrm>
          <a:prstGeom prst="ellipse">
            <a:avLst/>
          </a:prstGeom>
          <a:solidFill>
            <a:srgbClr val="C9A84C"/>
          </a:solidFill>
          <a:ln/>
        </p:spPr>
        <p:txBody>
          <a:bodyPr wrap="none" rtlCol="0" anchor="t"/>
          <a:lstStyle/>
          <a:p>
            <a:pPr marL="0" indent="0">
              <a:buNone/>
            </a:pPr>
            <a:endParaRPr lang="en-US" dirty="0"/>
          </a:p>
        </p:txBody>
      </p:sp>
      <p:sp>
        <p:nvSpPr>
          <p:cNvPr id="44" name="Text 39"/>
          <p:cNvSpPr/>
          <p:nvPr/>
        </p:nvSpPr>
        <p:spPr>
          <a:xfrm>
            <a:off x="6336804" y="2683073"/>
            <a:ext cx="1796564"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Selective expansion into CA, FL &amp; NY</a:t>
            </a:r>
            <a:endParaRPr lang="en-US" sz="760" dirty="0"/>
          </a:p>
        </p:txBody>
      </p:sp>
      <p:sp>
        <p:nvSpPr>
          <p:cNvPr id="45" name="Text 40"/>
          <p:cNvSpPr/>
          <p:nvPr/>
        </p:nvSpPr>
        <p:spPr>
          <a:xfrm>
            <a:off x="6244233" y="2931021"/>
            <a:ext cx="35421" cy="35421"/>
          </a:xfrm>
          <a:prstGeom prst="ellipse">
            <a:avLst/>
          </a:prstGeom>
          <a:solidFill>
            <a:srgbClr val="C9A84C"/>
          </a:solidFill>
          <a:ln/>
        </p:spPr>
        <p:txBody>
          <a:bodyPr wrap="none" rtlCol="0" anchor="t"/>
          <a:lstStyle/>
          <a:p>
            <a:pPr marL="0" indent="0">
              <a:buNone/>
            </a:pPr>
            <a:endParaRPr lang="en-US" dirty="0"/>
          </a:p>
        </p:txBody>
      </p:sp>
      <p:sp>
        <p:nvSpPr>
          <p:cNvPr id="46" name="Text 41"/>
          <p:cNvSpPr/>
          <p:nvPr/>
        </p:nvSpPr>
        <p:spPr>
          <a:xfrm>
            <a:off x="6336804" y="2887861"/>
            <a:ext cx="1922458"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Launch Risk Intelligence platform (SaaS)</a:t>
            </a:r>
            <a:endParaRPr lang="en-US" sz="760" dirty="0"/>
          </a:p>
        </p:txBody>
      </p:sp>
      <p:sp>
        <p:nvSpPr>
          <p:cNvPr id="47" name="Text 42"/>
          <p:cNvSpPr/>
          <p:nvPr/>
        </p:nvSpPr>
        <p:spPr>
          <a:xfrm>
            <a:off x="6244233" y="3135809"/>
            <a:ext cx="35421" cy="35421"/>
          </a:xfrm>
          <a:prstGeom prst="ellipse">
            <a:avLst/>
          </a:prstGeom>
          <a:solidFill>
            <a:srgbClr val="C9A84C"/>
          </a:solidFill>
          <a:ln/>
        </p:spPr>
        <p:txBody>
          <a:bodyPr wrap="none" rtlCol="0" anchor="t"/>
          <a:lstStyle/>
          <a:p>
            <a:pPr marL="0" indent="0">
              <a:buNone/>
            </a:pPr>
            <a:endParaRPr lang="en-US" dirty="0"/>
          </a:p>
        </p:txBody>
      </p:sp>
      <p:sp>
        <p:nvSpPr>
          <p:cNvPr id="48" name="Text 43"/>
          <p:cNvSpPr/>
          <p:nvPr/>
        </p:nvSpPr>
        <p:spPr>
          <a:xfrm>
            <a:off x="6336804" y="3092648"/>
            <a:ext cx="1459483" cy="140047"/>
          </a:xfrm>
          <a:prstGeom prst="rect">
            <a:avLst/>
          </a:prstGeom>
          <a:noFill/>
          <a:ln/>
        </p:spPr>
        <p:txBody>
          <a:bodyPr wrap="non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Target $10M+ annual revenue</a:t>
            </a:r>
            <a:endParaRPr lang="en-US" sz="760" dirty="0"/>
          </a:p>
        </p:txBody>
      </p:sp>
      <p:sp>
        <p:nvSpPr>
          <p:cNvPr id="49" name="Text 44"/>
          <p:cNvSpPr/>
          <p:nvPr/>
        </p:nvSpPr>
        <p:spPr>
          <a:xfrm>
            <a:off x="6244233" y="3340596"/>
            <a:ext cx="35421" cy="35421"/>
          </a:xfrm>
          <a:prstGeom prst="ellipse">
            <a:avLst/>
          </a:prstGeom>
          <a:solidFill>
            <a:srgbClr val="C9A84C"/>
          </a:solidFill>
          <a:ln/>
        </p:spPr>
        <p:txBody>
          <a:bodyPr wrap="none" rtlCol="0" anchor="t"/>
          <a:lstStyle/>
          <a:p>
            <a:pPr marL="0" indent="0">
              <a:buNone/>
            </a:pPr>
            <a:endParaRPr lang="en-US" dirty="0"/>
          </a:p>
        </p:txBody>
      </p:sp>
      <p:sp>
        <p:nvSpPr>
          <p:cNvPr id="50" name="Text 45"/>
          <p:cNvSpPr/>
          <p:nvPr/>
        </p:nvSpPr>
        <p:spPr>
          <a:xfrm>
            <a:off x="6336804" y="3297436"/>
            <a:ext cx="2226671" cy="294099"/>
          </a:xfrm>
          <a:prstGeom prst="rect">
            <a:avLst/>
          </a:prstGeom>
          <a:noFill/>
          <a:ln/>
        </p:spPr>
        <p:txBody>
          <a:bodyPr wrap="square" lIns="0" tIns="0" rIns="0" bIns="0" rtlCol="0" anchor="ctr"/>
          <a:lstStyle/>
          <a:p>
            <a:pPr marL="0" indent="0" algn="l">
              <a:lnSpc>
                <a:spcPts val="1102"/>
              </a:lnSpc>
              <a:buNone/>
            </a:pPr>
            <a:r>
              <a:rPr lang="en-US" sz="760" dirty="0">
                <a:solidFill>
                  <a:srgbClr val="94A3B8"/>
                </a:solidFill>
                <a:latin typeface="Calibri" pitchFamily="34" charset="0"/>
                <a:ea typeface="Calibri" pitchFamily="34" charset="-122"/>
                <a:cs typeface="Calibri" pitchFamily="34" charset="-120"/>
              </a:rPr>
              <a:t>Explore strategic acquisitions of complementary firms</a:t>
            </a:r>
            <a:endParaRPr lang="en-US" sz="760" dirty="0"/>
          </a:p>
        </p:txBody>
      </p:sp>
      <p:sp>
        <p:nvSpPr>
          <p:cNvPr id="51" name="Text 46"/>
          <p:cNvSpPr/>
          <p:nvPr/>
        </p:nvSpPr>
        <p:spPr>
          <a:xfrm>
            <a:off x="1711675" y="1579086"/>
            <a:ext cx="100310" cy="100310"/>
          </a:xfrm>
          <a:prstGeom prst="ellipse">
            <a:avLst/>
          </a:prstGeom>
          <a:solidFill>
            <a:srgbClr val="C9A84C"/>
          </a:solidFill>
          <a:ln w="19050">
            <a:solidFill>
              <a:srgbClr val="0A1628"/>
            </a:solidFill>
          </a:ln>
          <a:effectLst>
            <a:outerShdw blurRad="101600" dist="50800" dir="16200000" algn="bl" rotWithShape="0">
              <a:srgbClr val="C9A84C">
                <a:alpha val="75000"/>
              </a:srgbClr>
            </a:outerShdw>
          </a:effectLst>
        </p:spPr>
        <p:txBody>
          <a:bodyPr wrap="none" rtlCol="0" anchor="t"/>
          <a:lstStyle/>
          <a:p>
            <a:pPr marL="0" indent="0">
              <a:buNone/>
            </a:pPr>
            <a:endParaRPr lang="en-US" dirty="0"/>
          </a:p>
        </p:txBody>
      </p:sp>
      <p:sp>
        <p:nvSpPr>
          <p:cNvPr id="52" name="Text 47"/>
          <p:cNvSpPr/>
          <p:nvPr/>
        </p:nvSpPr>
        <p:spPr>
          <a:xfrm>
            <a:off x="4521699" y="1579086"/>
            <a:ext cx="100310" cy="100310"/>
          </a:xfrm>
          <a:prstGeom prst="ellipse">
            <a:avLst/>
          </a:prstGeom>
          <a:solidFill>
            <a:srgbClr val="C9A84C"/>
          </a:solidFill>
          <a:ln w="19050">
            <a:solidFill>
              <a:srgbClr val="0A1628"/>
            </a:solidFill>
          </a:ln>
          <a:effectLst>
            <a:outerShdw blurRad="101600" dist="50800" dir="16200000" algn="bl" rotWithShape="0">
              <a:srgbClr val="C9A84C">
                <a:alpha val="75000"/>
              </a:srgbClr>
            </a:outerShdw>
          </a:effectLst>
        </p:spPr>
        <p:txBody>
          <a:bodyPr wrap="none" rtlCol="0" anchor="t"/>
          <a:lstStyle/>
          <a:p>
            <a:pPr marL="0" indent="0">
              <a:buNone/>
            </a:pPr>
            <a:endParaRPr lang="en-US" dirty="0"/>
          </a:p>
        </p:txBody>
      </p:sp>
      <p:sp>
        <p:nvSpPr>
          <p:cNvPr id="53" name="Text 48"/>
          <p:cNvSpPr/>
          <p:nvPr/>
        </p:nvSpPr>
        <p:spPr>
          <a:xfrm>
            <a:off x="7331865" y="1579086"/>
            <a:ext cx="100310" cy="100310"/>
          </a:xfrm>
          <a:prstGeom prst="ellipse">
            <a:avLst/>
          </a:prstGeom>
          <a:solidFill>
            <a:srgbClr val="C9A84C"/>
          </a:solidFill>
          <a:ln w="19050">
            <a:solidFill>
              <a:srgbClr val="0A1628"/>
            </a:solidFill>
          </a:ln>
          <a:effectLst>
            <a:outerShdw blurRad="101600" dist="50800" dir="16200000" algn="bl" rotWithShape="0">
              <a:srgbClr val="C9A84C">
                <a:alpha val="75000"/>
              </a:srgbClr>
            </a:outerShdw>
          </a:effectLst>
        </p:spPr>
        <p:txBody>
          <a:bodyPr wrap="none" rtlCol="0" anchor="t"/>
          <a:lstStyle/>
          <a:p>
            <a:pPr marL="0" indent="0">
              <a:buNone/>
            </a:pPr>
            <a:endParaRPr lang="en-US" dirty="0"/>
          </a:p>
        </p:txBody>
      </p:sp>
      <p:pic>
        <p:nvPicPr>
          <p:cNvPr id="54" name="Image 3" descr="preencoded.png"/>
          <p:cNvPicPr>
            <a:picLocks noChangeAspect="1"/>
          </p:cNvPicPr>
          <p:nvPr/>
        </p:nvPicPr>
        <p:blipFill>
          <a:blip>
            <a:alphaModFix amt="70000"/>
            <a:extLst>
              <a:ext uri="{96DAC541-7B7A-43D3-8B79-37D633B846F1}">
                <asvg:svgBlip xmlns:asvg="http://schemas.microsoft.com/office/drawing/2016/SVG/main" r:embed="rId6"/>
              </a:ext>
            </a:extLst>
          </a:blip>
          <a:stretch>
            <a:fillRect/>
          </a:stretch>
        </p:blipFill>
        <p:spPr>
          <a:xfrm>
            <a:off x="3095708" y="2675418"/>
            <a:ext cx="132588" cy="132588"/>
          </a:xfrm>
          <a:prstGeom prst="rect">
            <a:avLst/>
          </a:prstGeom>
        </p:spPr>
      </p:pic>
      <p:pic>
        <p:nvPicPr>
          <p:cNvPr id="55" name="Image 4" descr="preencoded.png"/>
          <p:cNvPicPr>
            <a:picLocks noChangeAspect="1"/>
          </p:cNvPicPr>
          <p:nvPr/>
        </p:nvPicPr>
        <p:blipFill>
          <a:blip>
            <a:alphaModFix amt="70000"/>
            <a:extLst>
              <a:ext uri="{96DAC541-7B7A-43D3-8B79-37D633B846F1}">
                <asvg:svgBlip xmlns:asvg="http://schemas.microsoft.com/office/drawing/2016/SVG/main" r:embed="rId7"/>
              </a:ext>
            </a:extLst>
          </a:blip>
          <a:stretch>
            <a:fillRect/>
          </a:stretch>
        </p:blipFill>
        <p:spPr>
          <a:xfrm>
            <a:off x="5905732" y="2675418"/>
            <a:ext cx="132588" cy="132588"/>
          </a:xfrm>
          <a:prstGeom prst="rect">
            <a:avLst/>
          </a:prstGeom>
        </p:spPr>
      </p:pic>
      <p:pic>
        <p:nvPicPr>
          <p:cNvPr id="5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4707" y="341272"/>
            <a:ext cx="132588" cy="132588"/>
          </a:xfrm>
          <a:prstGeom prst="rect">
            <a:avLst/>
          </a:prstGeom>
        </p:spPr>
      </p:pic>
      <p:sp>
        <p:nvSpPr>
          <p:cNvPr id="57" name="Text 49"/>
          <p:cNvSpPr/>
          <p:nvPr/>
        </p:nvSpPr>
        <p:spPr>
          <a:xfrm>
            <a:off x="635794" y="342900"/>
            <a:ext cx="1197709" cy="129480"/>
          </a:xfrm>
          <a:prstGeom prst="rect">
            <a:avLst/>
          </a:prstGeom>
          <a:noFill/>
          <a:ln/>
        </p:spPr>
        <p:txBody>
          <a:bodyPr wrap="none" lIns="0" tIns="0" rIns="0" bIns="0" rtlCol="0" anchor="ctr"/>
          <a:lstStyle/>
          <a:p>
            <a:pPr marL="0" indent="0" algn="l">
              <a:lnSpc>
                <a:spcPts val="1020"/>
              </a:lnSpc>
              <a:buNone/>
            </a:pPr>
            <a:r>
              <a:rPr lang="en-US" sz="680" b="1" dirty="0">
                <a:solidFill>
                  <a:srgbClr val="C9A84C"/>
                </a:solidFill>
                <a:latin typeface="Calibri" pitchFamily="34" charset="0"/>
                <a:ea typeface="Calibri" pitchFamily="34" charset="-122"/>
                <a:cs typeface="Calibri" pitchFamily="34" charset="-120"/>
              </a:rPr>
              <a:t>GROWTH STRATEGY</a:t>
            </a:r>
            <a:endParaRPr lang="en-US" sz="680" dirty="0"/>
          </a:p>
        </p:txBody>
      </p:sp>
      <p:sp>
        <p:nvSpPr>
          <p:cNvPr id="58" name="Text 50"/>
          <p:cNvSpPr/>
          <p:nvPr/>
        </p:nvSpPr>
        <p:spPr>
          <a:xfrm>
            <a:off x="457200" y="529530"/>
            <a:ext cx="8805672" cy="314325"/>
          </a:xfrm>
          <a:prstGeom prst="rect">
            <a:avLst/>
          </a:prstGeom>
          <a:noFill/>
          <a:ln/>
        </p:spPr>
        <p:txBody>
          <a:bodyPr wrap="none" lIns="0" tIns="0" rIns="0" bIns="0" rtlCol="0" anchor="t"/>
          <a:lstStyle/>
          <a:p>
            <a:pPr marL="0" indent="0" algn="l">
              <a:lnSpc>
                <a:spcPts val="2475"/>
              </a:lnSpc>
              <a:spcAft>
                <a:spcPts val="340"/>
              </a:spcAft>
              <a:buNone/>
            </a:pPr>
            <a:r>
              <a:rPr lang="en-US" sz="2250" b="1" dirty="0">
                <a:solidFill>
                  <a:srgbClr val="F1F5F9"/>
                </a:solidFill>
                <a:latin typeface="Constantia" pitchFamily="34" charset="0"/>
                <a:ea typeface="Constantia" pitchFamily="34" charset="-122"/>
                <a:cs typeface="Constantia" pitchFamily="34" charset="-120"/>
              </a:rPr>
              <a:t>Strategic Growth Roadmap</a:t>
            </a:r>
            <a:endParaRPr lang="en-US" sz="2250" dirty="0"/>
          </a:p>
        </p:txBody>
      </p:sp>
      <p:sp>
        <p:nvSpPr>
          <p:cNvPr id="59" name="Text 51"/>
          <p:cNvSpPr/>
          <p:nvPr/>
        </p:nvSpPr>
        <p:spPr>
          <a:xfrm>
            <a:off x="457200" y="887016"/>
            <a:ext cx="5101245" cy="360045"/>
          </a:xfrm>
          <a:prstGeom prst="rect">
            <a:avLst/>
          </a:prstGeom>
          <a:noFill/>
          <a:ln/>
        </p:spPr>
        <p:txBody>
          <a:bodyPr wrap="square" lIns="0" tIns="0" rIns="0" bIns="0" rtlCol="0" anchor="t"/>
          <a:lstStyle/>
          <a:p>
            <a:pPr marL="0" indent="0" algn="l">
              <a:lnSpc>
                <a:spcPts val="1350"/>
              </a:lnSpc>
              <a:buNone/>
            </a:pPr>
            <a:r>
              <a:rPr lang="en-US" sz="900" dirty="0">
                <a:solidFill>
                  <a:srgbClr val="94A3B8"/>
                </a:solidFill>
                <a:latin typeface="Calibri" pitchFamily="34" charset="0"/>
                <a:ea typeface="Calibri" pitchFamily="34" charset="-122"/>
                <a:cs typeface="Calibri" pitchFamily="34" charset="-120"/>
              </a:rPr>
              <a:t>Three-phase expansion plan to scale from Texas market leadership to national presence and product innovation.</a:t>
            </a:r>
            <a:endParaRPr lang="en-US" sz="900" dirty="0"/>
          </a:p>
        </p:txBody>
      </p:sp>
      <p:sp>
        <p:nvSpPr>
          <p:cNvPr id="60" name="Text 52"/>
          <p:cNvSpPr/>
          <p:nvPr/>
        </p:nvSpPr>
        <p:spPr>
          <a:xfrm>
            <a:off x="457200" y="4899720"/>
            <a:ext cx="1670834" cy="129480"/>
          </a:xfrm>
          <a:prstGeom prst="rect">
            <a:avLst/>
          </a:prstGeom>
          <a:noFill/>
          <a:ln/>
        </p:spPr>
        <p:txBody>
          <a:bodyPr wrap="none" lIns="0" tIns="0" rIns="0" bIns="0" rtlCol="0" anchor="ctr"/>
          <a:lstStyle/>
          <a:p>
            <a:pPr marL="0" indent="0" algn="l">
              <a:lnSpc>
                <a:spcPts val="1020"/>
              </a:lnSpc>
              <a:buNone/>
            </a:pPr>
            <a:r>
              <a:rPr lang="en-US" sz="680" dirty="0">
                <a:solidFill>
                  <a:srgbClr val="94A3B8"/>
                </a:solidFill>
                <a:latin typeface="Calibri" pitchFamily="34" charset="0"/>
                <a:ea typeface="Calibri" pitchFamily="34" charset="-122"/>
                <a:cs typeface="Calibri" pitchFamily="34" charset="-120"/>
              </a:rPr>
              <a:t>Goldman &amp; Sache Holdings LTD Co.</a:t>
            </a:r>
            <a:endParaRPr lang="en-US" sz="680" dirty="0"/>
          </a:p>
        </p:txBody>
      </p:sp>
      <p:sp>
        <p:nvSpPr>
          <p:cNvPr id="61" name="Text 53"/>
          <p:cNvSpPr/>
          <p:nvPr/>
        </p:nvSpPr>
        <p:spPr>
          <a:xfrm>
            <a:off x="7547521" y="4935736"/>
            <a:ext cx="57150" cy="57150"/>
          </a:xfrm>
          <a:prstGeom prst="ellipse">
            <a:avLst/>
          </a:prstGeom>
          <a:solidFill>
            <a:srgbClr val="C9A84C"/>
          </a:solidFill>
          <a:ln/>
        </p:spPr>
        <p:txBody>
          <a:bodyPr wrap="none" rtlCol="0" anchor="t"/>
          <a:lstStyle/>
          <a:p>
            <a:pPr marL="0" indent="0">
              <a:buNone/>
            </a:pPr>
            <a:endParaRPr lang="en-US" dirty="0"/>
          </a:p>
        </p:txBody>
      </p:sp>
      <p:sp>
        <p:nvSpPr>
          <p:cNvPr id="62" name="Text 54"/>
          <p:cNvSpPr/>
          <p:nvPr/>
        </p:nvSpPr>
        <p:spPr>
          <a:xfrm>
            <a:off x="7647831" y="4905375"/>
            <a:ext cx="557436" cy="118021"/>
          </a:xfrm>
          <a:prstGeom prst="rect">
            <a:avLst/>
          </a:prstGeom>
          <a:noFill/>
          <a:ln/>
        </p:spPr>
        <p:txBody>
          <a:bodyPr wrap="none" lIns="0" tIns="0" rIns="0" bIns="0" rtlCol="0" anchor="ctr"/>
          <a:lstStyle/>
          <a:p>
            <a:pPr marL="0" indent="0" algn="l">
              <a:lnSpc>
                <a:spcPts val="930"/>
              </a:lnSpc>
              <a:buNone/>
            </a:pPr>
            <a:r>
              <a:rPr lang="en-US" sz="620" dirty="0">
                <a:solidFill>
                  <a:srgbClr val="94A3B8"/>
                </a:solidFill>
                <a:latin typeface="Calibri" pitchFamily="34" charset="0"/>
                <a:ea typeface="Calibri" pitchFamily="34" charset="-122"/>
                <a:cs typeface="Calibri" pitchFamily="34" charset="-120"/>
              </a:rPr>
              <a:t>Current Phase</a:t>
            </a:r>
            <a:endParaRPr lang="en-US" sz="620" dirty="0"/>
          </a:p>
        </p:txBody>
      </p:sp>
      <p:sp>
        <p:nvSpPr>
          <p:cNvPr id="63" name="Text 55"/>
          <p:cNvSpPr/>
          <p:nvPr/>
        </p:nvSpPr>
        <p:spPr>
          <a:xfrm>
            <a:off x="8298061" y="4935736"/>
            <a:ext cx="57150" cy="57150"/>
          </a:xfrm>
          <a:prstGeom prst="ellipse">
            <a:avLst/>
          </a:prstGeom>
          <a:solidFill>
            <a:srgbClr val="C9A84C">
              <a:alpha val="40000"/>
            </a:srgbClr>
          </a:solidFill>
          <a:ln/>
        </p:spPr>
        <p:txBody>
          <a:bodyPr wrap="none" rtlCol="0" anchor="t"/>
          <a:lstStyle/>
          <a:p>
            <a:pPr marL="0" indent="0">
              <a:buNone/>
            </a:pPr>
            <a:endParaRPr lang="en-US" dirty="0"/>
          </a:p>
        </p:txBody>
      </p:sp>
      <p:sp>
        <p:nvSpPr>
          <p:cNvPr id="64" name="Text 56"/>
          <p:cNvSpPr/>
          <p:nvPr/>
        </p:nvSpPr>
        <p:spPr>
          <a:xfrm>
            <a:off x="8398371" y="4905375"/>
            <a:ext cx="317272" cy="118021"/>
          </a:xfrm>
          <a:prstGeom prst="rect">
            <a:avLst/>
          </a:prstGeom>
          <a:noFill/>
          <a:ln/>
        </p:spPr>
        <p:txBody>
          <a:bodyPr wrap="none" lIns="0" tIns="0" rIns="0" bIns="0" rtlCol="0" anchor="ctr"/>
          <a:lstStyle/>
          <a:p>
            <a:pPr marL="0" indent="0" algn="l">
              <a:lnSpc>
                <a:spcPts val="930"/>
              </a:lnSpc>
              <a:buNone/>
            </a:pPr>
            <a:r>
              <a:rPr lang="en-US" sz="620" dirty="0">
                <a:solidFill>
                  <a:srgbClr val="94A3B8"/>
                </a:solidFill>
                <a:latin typeface="Calibri" pitchFamily="34" charset="0"/>
                <a:ea typeface="Calibri" pitchFamily="34" charset="-122"/>
                <a:cs typeface="Calibri" pitchFamily="34" charset="-120"/>
              </a:rPr>
              <a:t>Planned</a:t>
            </a:r>
            <a:endParaRPr lang="en-US" sz="62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457200" y="342900"/>
            <a:ext cx="9052560" cy="129480"/>
          </a:xfrm>
          <a:prstGeom prst="rect">
            <a:avLst/>
          </a:prstGeom>
          <a:noFill/>
          <a:ln/>
        </p:spPr>
        <p:txBody>
          <a:bodyPr wrap="none" lIns="0" tIns="0" rIns="0" bIns="0" rtlCol="0" anchor="t"/>
          <a:lstStyle/>
          <a:p>
            <a:pPr marL="0" indent="0" algn="l">
              <a:lnSpc>
                <a:spcPts val="1020"/>
              </a:lnSpc>
              <a:spcAft>
                <a:spcPts val="560"/>
              </a:spcAft>
              <a:buNone/>
            </a:pPr>
            <a:r>
              <a:rPr lang="en-US" sz="680" b="1" kern="0" spc="170" dirty="0">
                <a:solidFill>
                  <a:srgbClr val="C9A84C"/>
                </a:solidFill>
                <a:latin typeface="Calibri" pitchFamily="34" charset="0"/>
                <a:ea typeface="Calibri" pitchFamily="34" charset="-122"/>
                <a:cs typeface="Calibri" pitchFamily="34" charset="-120"/>
              </a:rPr>
              <a:t>INVESTMENT THESIS</a:t>
            </a:r>
            <a:endParaRPr lang="en-US" sz="680" dirty="0"/>
          </a:p>
        </p:txBody>
      </p:sp>
      <p:sp>
        <p:nvSpPr>
          <p:cNvPr id="3" name="Text 1"/>
          <p:cNvSpPr/>
          <p:nvPr/>
        </p:nvSpPr>
        <p:spPr>
          <a:xfrm>
            <a:off x="457200" y="543371"/>
            <a:ext cx="8805672" cy="314325"/>
          </a:xfrm>
          <a:prstGeom prst="rect">
            <a:avLst/>
          </a:prstGeom>
          <a:noFill/>
          <a:ln/>
        </p:spPr>
        <p:txBody>
          <a:bodyPr wrap="none" lIns="0" tIns="0" rIns="0" bIns="0" rtlCol="0" anchor="t"/>
          <a:lstStyle/>
          <a:p>
            <a:pPr marL="0" indent="0" algn="l">
              <a:lnSpc>
                <a:spcPts val="2475"/>
              </a:lnSpc>
              <a:spcAft>
                <a:spcPts val="560"/>
              </a:spcAft>
              <a:buNone/>
            </a:pPr>
            <a:r>
              <a:rPr lang="en-US" sz="2250" dirty="0">
                <a:solidFill>
                  <a:srgbClr val="F1F5F9"/>
                </a:solidFill>
                <a:latin typeface="Constantia" pitchFamily="34" charset="0"/>
                <a:ea typeface="Constantia" pitchFamily="34" charset="-122"/>
                <a:cs typeface="Constantia" pitchFamily="34" charset="-120"/>
              </a:rPr>
              <a:t>Why Invest in </a:t>
            </a:r>
            <a:r>
              <a:rPr lang="en-US" sz="2250" b="1" dirty="0">
                <a:solidFill>
                  <a:srgbClr val="C9A84C"/>
                </a:solidFill>
                <a:latin typeface="Constantia" pitchFamily="34" charset="0"/>
                <a:ea typeface="Constantia" pitchFamily="34" charset="-122"/>
                <a:cs typeface="Constantia" pitchFamily="34" charset="-120"/>
              </a:rPr>
              <a:t>Goldman &amp; Sache</a:t>
            </a:r>
            <a:endParaRPr lang="en-US" sz="2250" dirty="0"/>
          </a:p>
        </p:txBody>
      </p:sp>
      <p:sp>
        <p:nvSpPr>
          <p:cNvPr id="4" name="Text 2"/>
          <p:cNvSpPr/>
          <p:nvPr/>
        </p:nvSpPr>
        <p:spPr>
          <a:xfrm>
            <a:off x="457200" y="1143149"/>
            <a:ext cx="8229600" cy="756345"/>
          </a:xfrm>
          <a:prstGeom prst="roundRect">
            <a:avLst>
              <a:gd name="adj" fmla="val 9403"/>
            </a:avLst>
          </a:prstGeom>
          <a:solidFill>
            <a:srgbClr val="152238"/>
          </a:solidFill>
          <a:ln/>
        </p:spPr>
        <p:txBody>
          <a:bodyPr wrap="square" rtlCol="0" anchor="t"/>
          <a:lstStyle/>
          <a:p>
            <a:pPr marL="0" indent="0">
              <a:buNone/>
            </a:pPr>
            <a:endParaRPr lang="en-US" dirty="0"/>
          </a:p>
        </p:txBody>
      </p:sp>
      <p:sp>
        <p:nvSpPr>
          <p:cNvPr id="5" name="Text 3"/>
          <p:cNvSpPr/>
          <p:nvPr/>
        </p:nvSpPr>
        <p:spPr>
          <a:xfrm>
            <a:off x="457200" y="1143149"/>
            <a:ext cx="19050" cy="756345"/>
          </a:xfrm>
          <a:custGeom>
            <a:avLst/>
            <a:gdLst/>
            <a:ahLst/>
            <a:cxnLst/>
            <a:rect l="l" t="t" r="r" b="b"/>
            <a:pathLst>
              <a:path w="19050" h="756345">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733668"/>
                </a:lnTo>
                <a:lnTo>
                  <a:pt x="16669" y="730975"/>
                </a:lnTo>
                <a:lnTo>
                  <a:pt x="14288" y="727981"/>
                </a:lnTo>
                <a:lnTo>
                  <a:pt x="11906" y="724617"/>
                </a:lnTo>
                <a:lnTo>
                  <a:pt x="9525" y="720779"/>
                </a:lnTo>
                <a:lnTo>
                  <a:pt x="7144" y="716290"/>
                </a:lnTo>
                <a:lnTo>
                  <a:pt x="4763" y="710812"/>
                </a:lnTo>
                <a:lnTo>
                  <a:pt x="2381" y="703474"/>
                </a:lnTo>
                <a:lnTo>
                  <a:pt x="0" y="685224"/>
                </a:lnTo>
                <a:close/>
              </a:path>
            </a:pathLst>
          </a:custGeom>
          <a:solidFill>
            <a:srgbClr val="C9A84C"/>
          </a:solidFill>
          <a:ln/>
        </p:spPr>
        <p:txBody>
          <a:bodyPr wrap="square" rtlCol="0" anchor="t"/>
          <a:lstStyle/>
          <a:p>
            <a:pPr marL="0" indent="0">
              <a:buNone/>
            </a:pPr>
            <a:endParaRPr lang="en-US" dirty="0"/>
          </a:p>
        </p:txBody>
      </p:sp>
      <p:sp>
        <p:nvSpPr>
          <p:cNvPr id="6" name="Text 4"/>
          <p:cNvSpPr/>
          <p:nvPr/>
        </p:nvSpPr>
        <p:spPr>
          <a:xfrm>
            <a:off x="647700" y="1271290"/>
            <a:ext cx="271760" cy="298936"/>
          </a:xfrm>
          <a:prstGeom prst="ellipse">
            <a:avLst/>
          </a:prstGeom>
          <a:solidFill>
            <a:srgbClr val="C9A84C">
              <a:alpha val="12000"/>
            </a:srgbClr>
          </a:solidFill>
          <a:ln w="9525">
            <a:solidFill>
              <a:srgbClr val="C9A84C"/>
            </a:solidFill>
          </a:ln>
        </p:spPr>
        <p:txBody>
          <a:bodyPr wrap="none" lIns="0" tIns="0" rIns="0" bIns="0" rtlCol="0" anchor="ctr"/>
          <a:lstStyle/>
          <a:p>
            <a:pPr marL="0" indent="0" algn="ctr">
              <a:buNone/>
            </a:pPr>
            <a:r>
              <a:rPr lang="en-US" sz="1010" b="1" dirty="0">
                <a:solidFill>
                  <a:srgbClr val="C9A84C"/>
                </a:solidFill>
                <a:latin typeface="Constantia" pitchFamily="34" charset="0"/>
                <a:ea typeface="Constantia" pitchFamily="34" charset="-122"/>
                <a:cs typeface="Constantia" pitchFamily="34" charset="-120"/>
              </a:rPr>
              <a:t>1</a:t>
            </a:r>
            <a:endParaRPr lang="en-US" sz="101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3504" y="1331863"/>
            <a:ext cx="150465" cy="150465"/>
          </a:xfrm>
          <a:prstGeom prst="rect">
            <a:avLst/>
          </a:prstGeom>
        </p:spPr>
      </p:pic>
      <p:sp>
        <p:nvSpPr>
          <p:cNvPr id="8" name="Text 5"/>
          <p:cNvSpPr/>
          <p:nvPr/>
        </p:nvSpPr>
        <p:spPr>
          <a:xfrm>
            <a:off x="1478161" y="1271290"/>
            <a:ext cx="7740908" cy="158353"/>
          </a:xfrm>
          <a:prstGeom prst="rect">
            <a:avLst/>
          </a:prstGeom>
          <a:noFill/>
          <a:ln/>
        </p:spPr>
        <p:txBody>
          <a:bodyPr wrap="none" lIns="0" tIns="0" rIns="0" bIns="0" rtlCol="0" anchor="t"/>
          <a:lstStyle/>
          <a:p>
            <a:pPr marL="0" indent="0" algn="l">
              <a:lnSpc>
                <a:spcPts val="1248"/>
              </a:lnSpc>
              <a:buNone/>
            </a:pPr>
            <a:r>
              <a:rPr lang="en-US" sz="960" b="1" dirty="0">
                <a:solidFill>
                  <a:srgbClr val="C9A84C"/>
                </a:solidFill>
                <a:latin typeface="Constantia" pitchFamily="34" charset="0"/>
                <a:ea typeface="Constantia" pitchFamily="34" charset="-122"/>
                <a:cs typeface="Constantia" pitchFamily="34" charset="-120"/>
              </a:rPr>
              <a:t>Massive Underserved Market</a:t>
            </a:r>
            <a:endParaRPr lang="en-US" sz="960" dirty="0"/>
          </a:p>
        </p:txBody>
      </p:sp>
      <p:sp>
        <p:nvSpPr>
          <p:cNvPr id="9" name="Text 6"/>
          <p:cNvSpPr/>
          <p:nvPr/>
        </p:nvSpPr>
        <p:spPr>
          <a:xfrm>
            <a:off x="1478161" y="1458813"/>
            <a:ext cx="7177933" cy="328166"/>
          </a:xfrm>
          <a:prstGeom prst="rect">
            <a:avLst/>
          </a:prstGeom>
          <a:noFill/>
          <a:ln/>
        </p:spPr>
        <p:txBody>
          <a:bodyPr wrap="square" lIns="0" tIns="0" rIns="0" bIns="0" rtlCol="0" anchor="ctr"/>
          <a:lstStyle/>
          <a:p>
            <a:pPr marL="0" indent="0" algn="l">
              <a:lnSpc>
                <a:spcPts val="1230"/>
              </a:lnSpc>
              <a:buNone/>
            </a:pPr>
            <a:r>
              <a:rPr lang="en-US" sz="820" dirty="0">
                <a:solidFill>
                  <a:srgbClr val="94A3B8"/>
                </a:solidFill>
                <a:latin typeface="Calibri" pitchFamily="34" charset="0"/>
                <a:ea typeface="Calibri" pitchFamily="34" charset="-122"/>
                <a:cs typeface="Calibri" pitchFamily="34" charset="-120"/>
              </a:rPr>
              <a:t>Millions of </a:t>
            </a:r>
            <a:r>
              <a:rPr lang="en-US" sz="820" b="1" dirty="0">
                <a:solidFill>
                  <a:srgbClr val="C9A84C"/>
                </a:solidFill>
                <a:latin typeface="Calibri" pitchFamily="34" charset="0"/>
                <a:ea typeface="Calibri" pitchFamily="34" charset="-122"/>
                <a:cs typeface="Calibri" pitchFamily="34" charset="-120"/>
              </a:rPr>
              <a:t>small and mid-market businesses</a:t>
            </a:r>
            <a:r>
              <a:rPr lang="en-US" sz="820" dirty="0">
                <a:solidFill>
                  <a:srgbClr val="94A3B8"/>
                </a:solidFill>
                <a:latin typeface="Calibri" pitchFamily="34" charset="0"/>
                <a:ea typeface="Calibri" pitchFamily="34" charset="-122"/>
                <a:cs typeface="Calibri" pitchFamily="34" charset="-120"/>
              </a:rPr>
              <a:t> lack access to institutional-grade advisory, risk management, and insurance advocacy — creating enormous untapped demand.</a:t>
            </a:r>
            <a:endParaRPr lang="en-US" sz="820" dirty="0"/>
          </a:p>
        </p:txBody>
      </p:sp>
      <p:sp>
        <p:nvSpPr>
          <p:cNvPr id="10" name="Text 7"/>
          <p:cNvSpPr/>
          <p:nvPr/>
        </p:nvSpPr>
        <p:spPr>
          <a:xfrm>
            <a:off x="457200" y="1985814"/>
            <a:ext cx="8229600" cy="756345"/>
          </a:xfrm>
          <a:prstGeom prst="roundRect">
            <a:avLst>
              <a:gd name="adj" fmla="val 9403"/>
            </a:avLst>
          </a:prstGeom>
          <a:solidFill>
            <a:srgbClr val="152238"/>
          </a:solidFill>
          <a:ln/>
        </p:spPr>
        <p:txBody>
          <a:bodyPr wrap="square" rtlCol="0" anchor="t"/>
          <a:lstStyle/>
          <a:p>
            <a:pPr marL="0" indent="0">
              <a:buNone/>
            </a:pPr>
            <a:endParaRPr lang="en-US" dirty="0"/>
          </a:p>
        </p:txBody>
      </p:sp>
      <p:sp>
        <p:nvSpPr>
          <p:cNvPr id="11" name="Text 8"/>
          <p:cNvSpPr/>
          <p:nvPr/>
        </p:nvSpPr>
        <p:spPr>
          <a:xfrm>
            <a:off x="457200" y="1985814"/>
            <a:ext cx="19050" cy="756345"/>
          </a:xfrm>
          <a:custGeom>
            <a:avLst/>
            <a:gdLst/>
            <a:ahLst/>
            <a:cxnLst/>
            <a:rect l="l" t="t" r="r" b="b"/>
            <a:pathLst>
              <a:path w="19050" h="756345">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733668"/>
                </a:lnTo>
                <a:lnTo>
                  <a:pt x="16669" y="730975"/>
                </a:lnTo>
                <a:lnTo>
                  <a:pt x="14288" y="727981"/>
                </a:lnTo>
                <a:lnTo>
                  <a:pt x="11906" y="724617"/>
                </a:lnTo>
                <a:lnTo>
                  <a:pt x="9525" y="720779"/>
                </a:lnTo>
                <a:lnTo>
                  <a:pt x="7144" y="716290"/>
                </a:lnTo>
                <a:lnTo>
                  <a:pt x="4763" y="710812"/>
                </a:lnTo>
                <a:lnTo>
                  <a:pt x="2381" y="703474"/>
                </a:lnTo>
                <a:lnTo>
                  <a:pt x="0" y="685224"/>
                </a:lnTo>
                <a:close/>
              </a:path>
            </a:pathLst>
          </a:custGeom>
          <a:solidFill>
            <a:srgbClr val="C9A84C"/>
          </a:solidFill>
          <a:ln/>
        </p:spPr>
        <p:txBody>
          <a:bodyPr wrap="square" rtlCol="0" anchor="t"/>
          <a:lstStyle/>
          <a:p>
            <a:pPr marL="0" indent="0">
              <a:buNone/>
            </a:pPr>
            <a:endParaRPr lang="en-US" dirty="0"/>
          </a:p>
        </p:txBody>
      </p:sp>
      <p:sp>
        <p:nvSpPr>
          <p:cNvPr id="12" name="Text 9"/>
          <p:cNvSpPr/>
          <p:nvPr/>
        </p:nvSpPr>
        <p:spPr>
          <a:xfrm>
            <a:off x="647700" y="2113955"/>
            <a:ext cx="271760" cy="298936"/>
          </a:xfrm>
          <a:prstGeom prst="ellipse">
            <a:avLst/>
          </a:prstGeom>
          <a:solidFill>
            <a:srgbClr val="C9A84C">
              <a:alpha val="12000"/>
            </a:srgbClr>
          </a:solidFill>
          <a:ln w="9525">
            <a:solidFill>
              <a:srgbClr val="C9A84C"/>
            </a:solidFill>
          </a:ln>
        </p:spPr>
        <p:txBody>
          <a:bodyPr wrap="none" lIns="0" tIns="0" rIns="0" bIns="0" rtlCol="0" anchor="ctr"/>
          <a:lstStyle/>
          <a:p>
            <a:pPr marL="0" indent="0" algn="ctr">
              <a:buNone/>
            </a:pPr>
            <a:r>
              <a:rPr lang="en-US" sz="1010" b="1" dirty="0">
                <a:solidFill>
                  <a:srgbClr val="C9A84C"/>
                </a:solidFill>
                <a:latin typeface="Constantia" pitchFamily="34" charset="0"/>
                <a:ea typeface="Constantia" pitchFamily="34" charset="-122"/>
                <a:cs typeface="Constantia" pitchFamily="34" charset="-120"/>
              </a:rPr>
              <a:t>2</a:t>
            </a:r>
            <a:endParaRPr lang="en-US" sz="1010" dirty="0"/>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3504" y="2174528"/>
            <a:ext cx="150465" cy="150465"/>
          </a:xfrm>
          <a:prstGeom prst="rect">
            <a:avLst/>
          </a:prstGeom>
        </p:spPr>
      </p:pic>
      <p:sp>
        <p:nvSpPr>
          <p:cNvPr id="14" name="Text 10"/>
          <p:cNvSpPr/>
          <p:nvPr/>
        </p:nvSpPr>
        <p:spPr>
          <a:xfrm>
            <a:off x="1478161" y="2113955"/>
            <a:ext cx="7740908" cy="158353"/>
          </a:xfrm>
          <a:prstGeom prst="rect">
            <a:avLst/>
          </a:prstGeom>
          <a:noFill/>
          <a:ln/>
        </p:spPr>
        <p:txBody>
          <a:bodyPr wrap="none" lIns="0" tIns="0" rIns="0" bIns="0" rtlCol="0" anchor="t"/>
          <a:lstStyle/>
          <a:p>
            <a:pPr marL="0" indent="0" algn="l">
              <a:lnSpc>
                <a:spcPts val="1248"/>
              </a:lnSpc>
              <a:buNone/>
            </a:pPr>
            <a:r>
              <a:rPr lang="en-US" sz="960" b="1" dirty="0">
                <a:solidFill>
                  <a:srgbClr val="C9A84C"/>
                </a:solidFill>
                <a:latin typeface="Constantia" pitchFamily="34" charset="0"/>
                <a:ea typeface="Constantia" pitchFamily="34" charset="-122"/>
                <a:cs typeface="Constantia" pitchFamily="34" charset="-120"/>
              </a:rPr>
              <a:t>Proven Revenue Model</a:t>
            </a:r>
            <a:endParaRPr lang="en-US" sz="960" dirty="0"/>
          </a:p>
        </p:txBody>
      </p:sp>
      <p:sp>
        <p:nvSpPr>
          <p:cNvPr id="15" name="Text 11"/>
          <p:cNvSpPr/>
          <p:nvPr/>
        </p:nvSpPr>
        <p:spPr>
          <a:xfrm>
            <a:off x="1478161" y="2301478"/>
            <a:ext cx="7177933" cy="328166"/>
          </a:xfrm>
          <a:prstGeom prst="rect">
            <a:avLst/>
          </a:prstGeom>
          <a:noFill/>
          <a:ln/>
        </p:spPr>
        <p:txBody>
          <a:bodyPr wrap="square" lIns="0" tIns="0" rIns="0" bIns="0" rtlCol="0" anchor="ctr"/>
          <a:lstStyle/>
          <a:p>
            <a:pPr marL="0" indent="0" algn="l">
              <a:lnSpc>
                <a:spcPts val="1230"/>
              </a:lnSpc>
              <a:buNone/>
            </a:pPr>
            <a:r>
              <a:rPr lang="en-US" sz="820" dirty="0">
                <a:solidFill>
                  <a:srgbClr val="94A3B8"/>
                </a:solidFill>
                <a:latin typeface="Calibri" pitchFamily="34" charset="0"/>
                <a:ea typeface="Calibri" pitchFamily="34" charset="-122"/>
                <a:cs typeface="Calibri" pitchFamily="34" charset="-120"/>
              </a:rPr>
              <a:t>Blended pricing — </a:t>
            </a:r>
            <a:r>
              <a:rPr lang="en-US" sz="820" b="1" dirty="0">
                <a:solidFill>
                  <a:srgbClr val="C9A84C"/>
                </a:solidFill>
                <a:latin typeface="Calibri" pitchFamily="34" charset="0"/>
                <a:ea typeface="Calibri" pitchFamily="34" charset="-122"/>
                <a:cs typeface="Calibri" pitchFamily="34" charset="-120"/>
              </a:rPr>
              <a:t>retainers + contingency + project fees</a:t>
            </a:r>
            <a:r>
              <a:rPr lang="en-US" sz="820" dirty="0">
                <a:solidFill>
                  <a:srgbClr val="94A3B8"/>
                </a:solidFill>
                <a:latin typeface="Calibri" pitchFamily="34" charset="0"/>
                <a:ea typeface="Calibri" pitchFamily="34" charset="-122"/>
                <a:cs typeface="Calibri" pitchFamily="34" charset="-120"/>
              </a:rPr>
              <a:t> — delivers both stability and upside, with </a:t>
            </a:r>
            <a:r>
              <a:rPr lang="en-US" sz="820" b="1" dirty="0">
                <a:solidFill>
                  <a:srgbClr val="C9A84C"/>
                </a:solidFill>
                <a:latin typeface="Calibri" pitchFamily="34" charset="0"/>
                <a:ea typeface="Calibri" pitchFamily="34" charset="-122"/>
                <a:cs typeface="Calibri" pitchFamily="34" charset="-120"/>
              </a:rPr>
              <a:t>68% gross margins</a:t>
            </a:r>
            <a:r>
              <a:rPr lang="en-US" sz="820" dirty="0">
                <a:solidFill>
                  <a:srgbClr val="94A3B8"/>
                </a:solidFill>
                <a:latin typeface="Calibri" pitchFamily="34" charset="0"/>
                <a:ea typeface="Calibri" pitchFamily="34" charset="-122"/>
                <a:cs typeface="Calibri" pitchFamily="34" charset="-120"/>
              </a:rPr>
              <a:t> demonstrating strong unit economics.</a:t>
            </a:r>
            <a:endParaRPr lang="en-US" sz="820" dirty="0"/>
          </a:p>
        </p:txBody>
      </p:sp>
      <p:sp>
        <p:nvSpPr>
          <p:cNvPr id="16" name="Text 12"/>
          <p:cNvSpPr/>
          <p:nvPr/>
        </p:nvSpPr>
        <p:spPr>
          <a:xfrm>
            <a:off x="457200" y="2828479"/>
            <a:ext cx="8229600" cy="756345"/>
          </a:xfrm>
          <a:prstGeom prst="roundRect">
            <a:avLst>
              <a:gd name="adj" fmla="val 9403"/>
            </a:avLst>
          </a:prstGeom>
          <a:solidFill>
            <a:srgbClr val="152238"/>
          </a:solidFill>
          <a:ln/>
        </p:spPr>
        <p:txBody>
          <a:bodyPr wrap="square" rtlCol="0" anchor="t"/>
          <a:lstStyle/>
          <a:p>
            <a:pPr marL="0" indent="0">
              <a:buNone/>
            </a:pPr>
            <a:endParaRPr lang="en-US" dirty="0"/>
          </a:p>
        </p:txBody>
      </p:sp>
      <p:sp>
        <p:nvSpPr>
          <p:cNvPr id="17" name="Text 13"/>
          <p:cNvSpPr/>
          <p:nvPr/>
        </p:nvSpPr>
        <p:spPr>
          <a:xfrm>
            <a:off x="457200" y="2828479"/>
            <a:ext cx="19050" cy="756345"/>
          </a:xfrm>
          <a:custGeom>
            <a:avLst/>
            <a:gdLst/>
            <a:ahLst/>
            <a:cxnLst/>
            <a:rect l="l" t="t" r="r" b="b"/>
            <a:pathLst>
              <a:path w="19050" h="756345">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733668"/>
                </a:lnTo>
                <a:lnTo>
                  <a:pt x="16669" y="730975"/>
                </a:lnTo>
                <a:lnTo>
                  <a:pt x="14288" y="727981"/>
                </a:lnTo>
                <a:lnTo>
                  <a:pt x="11906" y="724617"/>
                </a:lnTo>
                <a:lnTo>
                  <a:pt x="9525" y="720779"/>
                </a:lnTo>
                <a:lnTo>
                  <a:pt x="7144" y="716290"/>
                </a:lnTo>
                <a:lnTo>
                  <a:pt x="4763" y="710812"/>
                </a:lnTo>
                <a:lnTo>
                  <a:pt x="2381" y="703474"/>
                </a:lnTo>
                <a:lnTo>
                  <a:pt x="0" y="685224"/>
                </a:lnTo>
                <a:close/>
              </a:path>
            </a:pathLst>
          </a:custGeom>
          <a:solidFill>
            <a:srgbClr val="C9A84C"/>
          </a:solidFill>
          <a:ln/>
        </p:spPr>
        <p:txBody>
          <a:bodyPr wrap="square" rtlCol="0" anchor="t"/>
          <a:lstStyle/>
          <a:p>
            <a:pPr marL="0" indent="0">
              <a:buNone/>
            </a:pPr>
            <a:endParaRPr lang="en-US" dirty="0"/>
          </a:p>
        </p:txBody>
      </p:sp>
      <p:sp>
        <p:nvSpPr>
          <p:cNvPr id="18" name="Text 14"/>
          <p:cNvSpPr/>
          <p:nvPr/>
        </p:nvSpPr>
        <p:spPr>
          <a:xfrm>
            <a:off x="647700" y="2956620"/>
            <a:ext cx="271760" cy="298936"/>
          </a:xfrm>
          <a:prstGeom prst="ellipse">
            <a:avLst/>
          </a:prstGeom>
          <a:solidFill>
            <a:srgbClr val="C9A84C">
              <a:alpha val="12000"/>
            </a:srgbClr>
          </a:solidFill>
          <a:ln w="9525">
            <a:solidFill>
              <a:srgbClr val="C9A84C"/>
            </a:solidFill>
          </a:ln>
        </p:spPr>
        <p:txBody>
          <a:bodyPr wrap="none" lIns="0" tIns="0" rIns="0" bIns="0" rtlCol="0" anchor="ctr"/>
          <a:lstStyle/>
          <a:p>
            <a:pPr marL="0" indent="0" algn="ctr">
              <a:buNone/>
            </a:pPr>
            <a:r>
              <a:rPr lang="en-US" sz="1010" b="1" dirty="0">
                <a:solidFill>
                  <a:srgbClr val="C9A84C"/>
                </a:solidFill>
                <a:latin typeface="Constantia" pitchFamily="34" charset="0"/>
                <a:ea typeface="Constantia" pitchFamily="34" charset="-122"/>
                <a:cs typeface="Constantia" pitchFamily="34" charset="-120"/>
              </a:rPr>
              <a:t>3</a:t>
            </a:r>
            <a:endParaRPr lang="en-US" sz="1010" dirty="0"/>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3504" y="3017193"/>
            <a:ext cx="150465" cy="150465"/>
          </a:xfrm>
          <a:prstGeom prst="rect">
            <a:avLst/>
          </a:prstGeom>
        </p:spPr>
      </p:pic>
      <p:sp>
        <p:nvSpPr>
          <p:cNvPr id="20" name="Text 15"/>
          <p:cNvSpPr/>
          <p:nvPr/>
        </p:nvSpPr>
        <p:spPr>
          <a:xfrm>
            <a:off x="1478161" y="2956620"/>
            <a:ext cx="7740908" cy="158353"/>
          </a:xfrm>
          <a:prstGeom prst="rect">
            <a:avLst/>
          </a:prstGeom>
          <a:noFill/>
          <a:ln/>
        </p:spPr>
        <p:txBody>
          <a:bodyPr wrap="none" lIns="0" tIns="0" rIns="0" bIns="0" rtlCol="0" anchor="t"/>
          <a:lstStyle/>
          <a:p>
            <a:pPr marL="0" indent="0" algn="l">
              <a:lnSpc>
                <a:spcPts val="1248"/>
              </a:lnSpc>
              <a:buNone/>
            </a:pPr>
            <a:r>
              <a:rPr lang="en-US" sz="960" b="1" dirty="0">
                <a:solidFill>
                  <a:srgbClr val="C9A84C"/>
                </a:solidFill>
                <a:latin typeface="Constantia" pitchFamily="34" charset="0"/>
                <a:ea typeface="Constantia" pitchFamily="34" charset="-122"/>
                <a:cs typeface="Constantia" pitchFamily="34" charset="-120"/>
              </a:rPr>
              <a:t>Regulatory Moat</a:t>
            </a:r>
            <a:endParaRPr lang="en-US" sz="960" dirty="0"/>
          </a:p>
        </p:txBody>
      </p:sp>
      <p:sp>
        <p:nvSpPr>
          <p:cNvPr id="21" name="Text 16"/>
          <p:cNvSpPr/>
          <p:nvPr/>
        </p:nvSpPr>
        <p:spPr>
          <a:xfrm>
            <a:off x="1478161" y="3144143"/>
            <a:ext cx="7177933" cy="328166"/>
          </a:xfrm>
          <a:prstGeom prst="rect">
            <a:avLst/>
          </a:prstGeom>
          <a:noFill/>
          <a:ln/>
        </p:spPr>
        <p:txBody>
          <a:bodyPr wrap="square" lIns="0" tIns="0" rIns="0" bIns="0" rtlCol="0" anchor="ctr"/>
          <a:lstStyle/>
          <a:p>
            <a:pPr marL="0" indent="0" algn="l">
              <a:lnSpc>
                <a:spcPts val="1230"/>
              </a:lnSpc>
              <a:buNone/>
            </a:pPr>
            <a:r>
              <a:rPr lang="en-US" sz="820" dirty="0">
                <a:solidFill>
                  <a:srgbClr val="94A3B8"/>
                </a:solidFill>
                <a:latin typeface="Calibri" pitchFamily="34" charset="0"/>
                <a:ea typeface="Calibri" pitchFamily="34" charset="-122"/>
                <a:cs typeface="Calibri" pitchFamily="34" charset="-120"/>
              </a:rPr>
              <a:t>Deep expertise in </a:t>
            </a:r>
            <a:r>
              <a:rPr lang="en-US" sz="820" b="1" dirty="0">
                <a:solidFill>
                  <a:srgbClr val="C9A84C"/>
                </a:solidFill>
                <a:latin typeface="Calibri" pitchFamily="34" charset="0"/>
                <a:ea typeface="Calibri" pitchFamily="34" charset="-122"/>
                <a:cs typeface="Calibri" pitchFamily="34" charset="-120"/>
              </a:rPr>
              <a:t>Texas Insurance Code, DTPA, and state regulatory processes</a:t>
            </a:r>
            <a:r>
              <a:rPr lang="en-US" sz="820" dirty="0">
                <a:solidFill>
                  <a:srgbClr val="94A3B8"/>
                </a:solidFill>
                <a:latin typeface="Calibri" pitchFamily="34" charset="0"/>
                <a:ea typeface="Calibri" pitchFamily="34" charset="-122"/>
                <a:cs typeface="Calibri" pitchFamily="34" charset="-120"/>
              </a:rPr>
              <a:t> creates a defensible competitive advantage that is difficult and time-intensive to replicate.</a:t>
            </a:r>
            <a:endParaRPr lang="en-US" sz="820" dirty="0"/>
          </a:p>
        </p:txBody>
      </p:sp>
      <p:sp>
        <p:nvSpPr>
          <p:cNvPr id="22" name="Text 17"/>
          <p:cNvSpPr/>
          <p:nvPr/>
        </p:nvSpPr>
        <p:spPr>
          <a:xfrm>
            <a:off x="457200" y="3671143"/>
            <a:ext cx="8229600" cy="756345"/>
          </a:xfrm>
          <a:prstGeom prst="roundRect">
            <a:avLst>
              <a:gd name="adj" fmla="val 9403"/>
            </a:avLst>
          </a:prstGeom>
          <a:solidFill>
            <a:srgbClr val="152238"/>
          </a:solidFill>
          <a:ln/>
        </p:spPr>
        <p:txBody>
          <a:bodyPr wrap="square" rtlCol="0" anchor="t"/>
          <a:lstStyle/>
          <a:p>
            <a:pPr marL="0" indent="0">
              <a:buNone/>
            </a:pPr>
            <a:endParaRPr lang="en-US" dirty="0"/>
          </a:p>
        </p:txBody>
      </p:sp>
      <p:sp>
        <p:nvSpPr>
          <p:cNvPr id="23" name="Text 18"/>
          <p:cNvSpPr/>
          <p:nvPr/>
        </p:nvSpPr>
        <p:spPr>
          <a:xfrm>
            <a:off x="457200" y="3671143"/>
            <a:ext cx="19050" cy="756345"/>
          </a:xfrm>
          <a:custGeom>
            <a:avLst/>
            <a:gdLst/>
            <a:ahLst/>
            <a:cxnLst/>
            <a:rect l="l" t="t" r="r" b="b"/>
            <a:pathLst>
              <a:path w="19050" h="756345">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733668"/>
                </a:lnTo>
                <a:lnTo>
                  <a:pt x="16669" y="730975"/>
                </a:lnTo>
                <a:lnTo>
                  <a:pt x="14288" y="727981"/>
                </a:lnTo>
                <a:lnTo>
                  <a:pt x="11906" y="724617"/>
                </a:lnTo>
                <a:lnTo>
                  <a:pt x="9525" y="720779"/>
                </a:lnTo>
                <a:lnTo>
                  <a:pt x="7144" y="716290"/>
                </a:lnTo>
                <a:lnTo>
                  <a:pt x="4763" y="710812"/>
                </a:lnTo>
                <a:lnTo>
                  <a:pt x="2381" y="703474"/>
                </a:lnTo>
                <a:lnTo>
                  <a:pt x="0" y="685224"/>
                </a:lnTo>
                <a:close/>
              </a:path>
            </a:pathLst>
          </a:custGeom>
          <a:solidFill>
            <a:srgbClr val="C9A84C"/>
          </a:solidFill>
          <a:ln/>
        </p:spPr>
        <p:txBody>
          <a:bodyPr wrap="square" rtlCol="0" anchor="t"/>
          <a:lstStyle/>
          <a:p>
            <a:pPr marL="0" indent="0">
              <a:buNone/>
            </a:pPr>
            <a:endParaRPr lang="en-US" dirty="0"/>
          </a:p>
        </p:txBody>
      </p:sp>
      <p:sp>
        <p:nvSpPr>
          <p:cNvPr id="24" name="Text 19"/>
          <p:cNvSpPr/>
          <p:nvPr/>
        </p:nvSpPr>
        <p:spPr>
          <a:xfrm>
            <a:off x="647700" y="3799284"/>
            <a:ext cx="271760" cy="298936"/>
          </a:xfrm>
          <a:prstGeom prst="ellipse">
            <a:avLst/>
          </a:prstGeom>
          <a:solidFill>
            <a:srgbClr val="C9A84C">
              <a:alpha val="12000"/>
            </a:srgbClr>
          </a:solidFill>
          <a:ln w="9525">
            <a:solidFill>
              <a:srgbClr val="C9A84C"/>
            </a:solidFill>
          </a:ln>
        </p:spPr>
        <p:txBody>
          <a:bodyPr wrap="none" lIns="0" tIns="0" rIns="0" bIns="0" rtlCol="0" anchor="ctr"/>
          <a:lstStyle/>
          <a:p>
            <a:pPr marL="0" indent="0" algn="ctr">
              <a:buNone/>
            </a:pPr>
            <a:r>
              <a:rPr lang="en-US" sz="1010" b="1" dirty="0">
                <a:solidFill>
                  <a:srgbClr val="C9A84C"/>
                </a:solidFill>
                <a:latin typeface="Constantia" pitchFamily="34" charset="0"/>
                <a:ea typeface="Constantia" pitchFamily="34" charset="-122"/>
                <a:cs typeface="Constantia" pitchFamily="34" charset="-120"/>
              </a:rPr>
              <a:t>4</a:t>
            </a:r>
            <a:endParaRPr lang="en-US" sz="1010" dirty="0"/>
          </a:p>
        </p:txBody>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3504" y="3859857"/>
            <a:ext cx="150465" cy="150465"/>
          </a:xfrm>
          <a:prstGeom prst="rect">
            <a:avLst/>
          </a:prstGeom>
        </p:spPr>
      </p:pic>
      <p:sp>
        <p:nvSpPr>
          <p:cNvPr id="26" name="Text 20"/>
          <p:cNvSpPr/>
          <p:nvPr/>
        </p:nvSpPr>
        <p:spPr>
          <a:xfrm>
            <a:off x="1478161" y="3799284"/>
            <a:ext cx="7740908" cy="158353"/>
          </a:xfrm>
          <a:prstGeom prst="rect">
            <a:avLst/>
          </a:prstGeom>
          <a:noFill/>
          <a:ln/>
        </p:spPr>
        <p:txBody>
          <a:bodyPr wrap="none" lIns="0" tIns="0" rIns="0" bIns="0" rtlCol="0" anchor="t"/>
          <a:lstStyle/>
          <a:p>
            <a:pPr marL="0" indent="0" algn="l">
              <a:lnSpc>
                <a:spcPts val="1248"/>
              </a:lnSpc>
              <a:buNone/>
            </a:pPr>
            <a:r>
              <a:rPr lang="en-US" sz="960" b="1" dirty="0">
                <a:solidFill>
                  <a:srgbClr val="C9A84C"/>
                </a:solidFill>
                <a:latin typeface="Constantia" pitchFamily="34" charset="0"/>
                <a:ea typeface="Constantia" pitchFamily="34" charset="-122"/>
                <a:cs typeface="Constantia" pitchFamily="34" charset="-120"/>
              </a:rPr>
              <a:t>Capital-Light, High-Margin Business</a:t>
            </a:r>
            <a:endParaRPr lang="en-US" sz="960" dirty="0"/>
          </a:p>
        </p:txBody>
      </p:sp>
      <p:sp>
        <p:nvSpPr>
          <p:cNvPr id="27" name="Text 21"/>
          <p:cNvSpPr/>
          <p:nvPr/>
        </p:nvSpPr>
        <p:spPr>
          <a:xfrm>
            <a:off x="1478161" y="3986808"/>
            <a:ext cx="7177933" cy="328166"/>
          </a:xfrm>
          <a:prstGeom prst="rect">
            <a:avLst/>
          </a:prstGeom>
          <a:noFill/>
          <a:ln/>
        </p:spPr>
        <p:txBody>
          <a:bodyPr wrap="square" lIns="0" tIns="0" rIns="0" bIns="0" rtlCol="0" anchor="ctr"/>
          <a:lstStyle/>
          <a:p>
            <a:pPr marL="0" indent="0" algn="l">
              <a:lnSpc>
                <a:spcPts val="1230"/>
              </a:lnSpc>
              <a:buNone/>
            </a:pPr>
            <a:r>
              <a:rPr lang="en-US" sz="820" dirty="0">
                <a:solidFill>
                  <a:srgbClr val="94A3B8"/>
                </a:solidFill>
                <a:latin typeface="Calibri" pitchFamily="34" charset="0"/>
                <a:ea typeface="Calibri" pitchFamily="34" charset="-122"/>
                <a:cs typeface="Calibri" pitchFamily="34" charset="-120"/>
              </a:rPr>
              <a:t>Professional services model requires </a:t>
            </a:r>
            <a:r>
              <a:rPr lang="en-US" sz="820" b="1" dirty="0">
                <a:solidFill>
                  <a:srgbClr val="C9A84C"/>
                </a:solidFill>
                <a:latin typeface="Calibri" pitchFamily="34" charset="0"/>
                <a:ea typeface="Calibri" pitchFamily="34" charset="-122"/>
                <a:cs typeface="Calibri" pitchFamily="34" charset="-120"/>
              </a:rPr>
              <a:t>minimal capital expenditure</a:t>
            </a:r>
            <a:r>
              <a:rPr lang="en-US" sz="820" dirty="0">
                <a:solidFill>
                  <a:srgbClr val="94A3B8"/>
                </a:solidFill>
                <a:latin typeface="Calibri" pitchFamily="34" charset="0"/>
                <a:ea typeface="Calibri" pitchFamily="34" charset="-122"/>
                <a:cs typeface="Calibri" pitchFamily="34" charset="-120"/>
              </a:rPr>
              <a:t>; growth funded primarily by operating cash flow, preserving equity value and maximizing investor returns.</a:t>
            </a:r>
            <a:endParaRPr lang="en-US" sz="820" dirty="0"/>
          </a:p>
        </p:txBody>
      </p:sp>
      <p:sp>
        <p:nvSpPr>
          <p:cNvPr id="28" name="Text 22"/>
          <p:cNvSpPr/>
          <p:nvPr/>
        </p:nvSpPr>
        <p:spPr>
          <a:xfrm>
            <a:off x="457200" y="4513808"/>
            <a:ext cx="8229600" cy="629692"/>
          </a:xfrm>
          <a:prstGeom prst="roundRect">
            <a:avLst>
              <a:gd name="adj" fmla="val 11294"/>
            </a:avLst>
          </a:prstGeom>
          <a:solidFill>
            <a:srgbClr val="152238"/>
          </a:solidFill>
          <a:ln/>
        </p:spPr>
        <p:txBody>
          <a:bodyPr wrap="square" rtlCol="0" anchor="t"/>
          <a:lstStyle/>
          <a:p>
            <a:pPr marL="0" indent="0">
              <a:buNone/>
            </a:pPr>
            <a:endParaRPr lang="en-US" dirty="0"/>
          </a:p>
        </p:txBody>
      </p:sp>
      <p:sp>
        <p:nvSpPr>
          <p:cNvPr id="29" name="Text 23"/>
          <p:cNvSpPr/>
          <p:nvPr/>
        </p:nvSpPr>
        <p:spPr>
          <a:xfrm>
            <a:off x="457200" y="4513808"/>
            <a:ext cx="19050" cy="629692"/>
          </a:xfrm>
          <a:custGeom>
            <a:avLst/>
            <a:gdLst/>
            <a:ahLst/>
            <a:cxnLst/>
            <a:rect l="l" t="t" r="r" b="b"/>
            <a:pathLst>
              <a:path w="19050" h="629692">
                <a:moveTo>
                  <a:pt x="0" y="71120"/>
                </a:moveTo>
                <a:lnTo>
                  <a:pt x="2381" y="52871"/>
                </a:lnTo>
                <a:lnTo>
                  <a:pt x="4763" y="45532"/>
                </a:lnTo>
                <a:lnTo>
                  <a:pt x="7144" y="40054"/>
                </a:lnTo>
                <a:lnTo>
                  <a:pt x="9525" y="35566"/>
                </a:lnTo>
                <a:lnTo>
                  <a:pt x="11906" y="31727"/>
                </a:lnTo>
                <a:lnTo>
                  <a:pt x="14288" y="28363"/>
                </a:lnTo>
                <a:lnTo>
                  <a:pt x="16669" y="25369"/>
                </a:lnTo>
                <a:lnTo>
                  <a:pt x="19050" y="22677"/>
                </a:lnTo>
                <a:lnTo>
                  <a:pt x="19050" y="733668"/>
                </a:lnTo>
                <a:lnTo>
                  <a:pt x="16669" y="730975"/>
                </a:lnTo>
                <a:lnTo>
                  <a:pt x="14288" y="727981"/>
                </a:lnTo>
                <a:lnTo>
                  <a:pt x="11906" y="724617"/>
                </a:lnTo>
                <a:lnTo>
                  <a:pt x="9525" y="720779"/>
                </a:lnTo>
                <a:lnTo>
                  <a:pt x="7144" y="716290"/>
                </a:lnTo>
                <a:lnTo>
                  <a:pt x="4763" y="710812"/>
                </a:lnTo>
                <a:lnTo>
                  <a:pt x="2381" y="703474"/>
                </a:lnTo>
                <a:lnTo>
                  <a:pt x="0" y="685224"/>
                </a:lnTo>
                <a:close/>
              </a:path>
            </a:pathLst>
          </a:custGeom>
          <a:solidFill>
            <a:srgbClr val="C9A84C"/>
          </a:solidFill>
          <a:ln/>
        </p:spPr>
        <p:txBody>
          <a:bodyPr wrap="square" rtlCol="0" anchor="t"/>
          <a:lstStyle/>
          <a:p>
            <a:pPr marL="0" indent="0">
              <a:buNone/>
            </a:pPr>
            <a:endParaRPr lang="en-US" dirty="0"/>
          </a:p>
        </p:txBody>
      </p:sp>
      <p:sp>
        <p:nvSpPr>
          <p:cNvPr id="30" name="Text 24"/>
          <p:cNvSpPr/>
          <p:nvPr/>
        </p:nvSpPr>
        <p:spPr>
          <a:xfrm>
            <a:off x="647700" y="4641949"/>
            <a:ext cx="271760" cy="298936"/>
          </a:xfrm>
          <a:prstGeom prst="ellipse">
            <a:avLst/>
          </a:prstGeom>
          <a:solidFill>
            <a:srgbClr val="C9A84C">
              <a:alpha val="12000"/>
            </a:srgbClr>
          </a:solidFill>
          <a:ln w="9525">
            <a:solidFill>
              <a:srgbClr val="C9A84C"/>
            </a:solidFill>
          </a:ln>
        </p:spPr>
        <p:txBody>
          <a:bodyPr wrap="none" lIns="0" tIns="0" rIns="0" bIns="0" rtlCol="0" anchor="ctr"/>
          <a:lstStyle/>
          <a:p>
            <a:pPr marL="0" indent="0" algn="ctr">
              <a:buNone/>
            </a:pPr>
            <a:r>
              <a:rPr lang="en-US" sz="1010" b="1" dirty="0">
                <a:solidFill>
                  <a:srgbClr val="C9A84C"/>
                </a:solidFill>
                <a:latin typeface="Constantia" pitchFamily="34" charset="0"/>
                <a:ea typeface="Constantia" pitchFamily="34" charset="-122"/>
                <a:cs typeface="Constantia" pitchFamily="34" charset="-120"/>
              </a:rPr>
              <a:t>5</a:t>
            </a:r>
            <a:endParaRPr lang="en-US" sz="1010" dirty="0"/>
          </a:p>
        </p:txBody>
      </p:sp>
      <p:pic>
        <p:nvPicPr>
          <p:cNvPr id="3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3504" y="4702522"/>
            <a:ext cx="150465" cy="150465"/>
          </a:xfrm>
          <a:prstGeom prst="rect">
            <a:avLst/>
          </a:prstGeom>
        </p:spPr>
      </p:pic>
      <p:sp>
        <p:nvSpPr>
          <p:cNvPr id="32" name="Text 25"/>
          <p:cNvSpPr/>
          <p:nvPr/>
        </p:nvSpPr>
        <p:spPr>
          <a:xfrm>
            <a:off x="1478161" y="4641949"/>
            <a:ext cx="7740908" cy="158353"/>
          </a:xfrm>
          <a:prstGeom prst="rect">
            <a:avLst/>
          </a:prstGeom>
          <a:noFill/>
          <a:ln/>
        </p:spPr>
        <p:txBody>
          <a:bodyPr wrap="none" lIns="0" tIns="0" rIns="0" bIns="0" rtlCol="0" anchor="t"/>
          <a:lstStyle/>
          <a:p>
            <a:pPr marL="0" indent="0" algn="l">
              <a:lnSpc>
                <a:spcPts val="1248"/>
              </a:lnSpc>
              <a:buNone/>
            </a:pPr>
            <a:r>
              <a:rPr lang="en-US" sz="960" b="1" dirty="0">
                <a:solidFill>
                  <a:srgbClr val="C9A84C"/>
                </a:solidFill>
                <a:latin typeface="Constantia" pitchFamily="34" charset="0"/>
                <a:ea typeface="Constantia" pitchFamily="34" charset="-122"/>
                <a:cs typeface="Constantia" pitchFamily="34" charset="-120"/>
              </a:rPr>
              <a:t>Experienced Leadership</a:t>
            </a:r>
            <a:endParaRPr lang="en-US" sz="960" dirty="0"/>
          </a:p>
        </p:txBody>
      </p:sp>
      <p:sp>
        <p:nvSpPr>
          <p:cNvPr id="33" name="Text 26"/>
          <p:cNvSpPr/>
          <p:nvPr/>
        </p:nvSpPr>
        <p:spPr>
          <a:xfrm>
            <a:off x="1478161" y="4829473"/>
            <a:ext cx="7177933" cy="328166"/>
          </a:xfrm>
          <a:prstGeom prst="rect">
            <a:avLst/>
          </a:prstGeom>
          <a:noFill/>
          <a:ln/>
        </p:spPr>
        <p:txBody>
          <a:bodyPr wrap="square" lIns="0" tIns="0" rIns="0" bIns="0" rtlCol="0" anchor="ctr"/>
          <a:lstStyle/>
          <a:p>
            <a:pPr marL="0" indent="0" algn="l">
              <a:lnSpc>
                <a:spcPts val="1230"/>
              </a:lnSpc>
              <a:buNone/>
            </a:pPr>
            <a:r>
              <a:rPr lang="en-US" sz="820" dirty="0">
                <a:solidFill>
                  <a:srgbClr val="94A3B8"/>
                </a:solidFill>
                <a:latin typeface="Calibri" pitchFamily="34" charset="0"/>
                <a:ea typeface="Calibri" pitchFamily="34" charset="-122"/>
                <a:cs typeface="Calibri" pitchFamily="34" charset="-120"/>
              </a:rPr>
              <a:t>Management team with </a:t>
            </a:r>
            <a:r>
              <a:rPr lang="en-US" sz="820" b="1" dirty="0">
                <a:solidFill>
                  <a:srgbClr val="C9A84C"/>
                </a:solidFill>
                <a:latin typeface="Calibri" pitchFamily="34" charset="0"/>
                <a:ea typeface="Calibri" pitchFamily="34" charset="-122"/>
                <a:cs typeface="Calibri" pitchFamily="34" charset="-120"/>
              </a:rPr>
              <a:t>direct operational experience</a:t>
            </a:r>
            <a:r>
              <a:rPr lang="en-US" sz="820" dirty="0">
                <a:solidFill>
                  <a:srgbClr val="94A3B8"/>
                </a:solidFill>
                <a:latin typeface="Calibri" pitchFamily="34" charset="0"/>
                <a:ea typeface="Calibri" pitchFamily="34" charset="-122"/>
                <a:cs typeface="Calibri" pitchFamily="34" charset="-120"/>
              </a:rPr>
              <a:t> in claims advocacy, financial structuring, and regulatory compliance — executing, not just advising.</a:t>
            </a:r>
            <a:endParaRPr lang="en-US" sz="820" dirty="0"/>
          </a:p>
        </p:txBody>
      </p:sp>
      <p:sp>
        <p:nvSpPr>
          <p:cNvPr id="34" name="Text 27"/>
          <p:cNvSpPr/>
          <p:nvPr/>
        </p:nvSpPr>
        <p:spPr>
          <a:xfrm>
            <a:off x="657225" y="5480298"/>
            <a:ext cx="3751764" cy="139005"/>
          </a:xfrm>
          <a:prstGeom prst="rect">
            <a:avLst/>
          </a:prstGeom>
          <a:noFill/>
          <a:ln/>
        </p:spPr>
        <p:txBody>
          <a:bodyPr wrap="none" lIns="0" tIns="0" rIns="0" bIns="0" rtlCol="0" anchor="ctr"/>
          <a:lstStyle/>
          <a:p>
            <a:pPr marL="0" indent="0" algn="l">
              <a:lnSpc>
                <a:spcPts val="1095"/>
              </a:lnSpc>
              <a:buNone/>
            </a:pPr>
            <a:r>
              <a:rPr lang="en-US" sz="730" b="1" kern="0" spc="20" dirty="0">
                <a:solidFill>
                  <a:srgbClr val="C9A84C"/>
                </a:solidFill>
                <a:latin typeface="Calibri" pitchFamily="34" charset="0"/>
                <a:ea typeface="Calibri" pitchFamily="34" charset="-122"/>
                <a:cs typeface="Calibri" pitchFamily="34" charset="-120"/>
              </a:rPr>
              <a:t>Institutional-grade services</a:t>
            </a:r>
            <a:r>
              <a:rPr lang="en-US" sz="730" kern="0" spc="20" dirty="0">
                <a:solidFill>
                  <a:srgbClr val="94A3B8"/>
                </a:solidFill>
                <a:latin typeface="Calibri" pitchFamily="34" charset="0"/>
                <a:ea typeface="Calibri" pitchFamily="34" charset="-122"/>
                <a:cs typeface="Calibri" pitchFamily="34" charset="-120"/>
              </a:rPr>
              <a:t> · </a:t>
            </a:r>
            <a:r>
              <a:rPr lang="en-US" sz="730" b="1" kern="0" spc="20" dirty="0">
                <a:solidFill>
                  <a:srgbClr val="C9A84C"/>
                </a:solidFill>
                <a:latin typeface="Calibri" pitchFamily="34" charset="0"/>
                <a:ea typeface="Calibri" pitchFamily="34" charset="-122"/>
                <a:cs typeface="Calibri" pitchFamily="34" charset="-120"/>
              </a:rPr>
              <a:t>Defensible moat</a:t>
            </a:r>
            <a:r>
              <a:rPr lang="en-US" sz="730" kern="0" spc="20" dirty="0">
                <a:solidFill>
                  <a:srgbClr val="94A3B8"/>
                </a:solidFill>
                <a:latin typeface="Calibri" pitchFamily="34" charset="0"/>
                <a:ea typeface="Calibri" pitchFamily="34" charset="-122"/>
                <a:cs typeface="Calibri" pitchFamily="34" charset="-120"/>
              </a:rPr>
              <a:t> · </a:t>
            </a:r>
            <a:r>
              <a:rPr lang="en-US" sz="730" b="1" kern="0" spc="20" dirty="0">
                <a:solidFill>
                  <a:srgbClr val="C9A84C"/>
                </a:solidFill>
                <a:latin typeface="Calibri" pitchFamily="34" charset="0"/>
                <a:ea typeface="Calibri" pitchFamily="34" charset="-122"/>
                <a:cs typeface="Calibri" pitchFamily="34" charset="-120"/>
              </a:rPr>
              <a:t>Capital-efficient growth</a:t>
            </a:r>
            <a:endParaRPr lang="en-US" sz="730" dirty="0"/>
          </a:p>
        </p:txBody>
      </p:sp>
      <p:sp>
        <p:nvSpPr>
          <p:cNvPr id="35" name="Text 28"/>
          <p:cNvSpPr/>
          <p:nvPr/>
        </p:nvSpPr>
        <p:spPr>
          <a:xfrm>
            <a:off x="476250" y="1143149"/>
            <a:ext cx="8210550" cy="756344"/>
          </a:xfrm>
          <a:prstGeom prst="roundRect">
            <a:avLst>
              <a:gd name="adj" fmla="val 9403"/>
            </a:avLst>
          </a:prstGeom>
          <a:gradFill rotWithShape="1">
            <a:gsLst>
              <a:gs pos="0">
                <a:srgbClr val="C9A84C">
                  <a:alpha val="4000"/>
                </a:srgbClr>
              </a:gs>
              <a:gs pos="60000">
                <a:srgbClr val="000000">
                  <a:alpha val="0"/>
                </a:srgbClr>
              </a:gs>
            </a:gsLst>
            <a:lin ang="2700000" scaled="1"/>
          </a:gradFill>
          <a:ln/>
        </p:spPr>
        <p:txBody>
          <a:bodyPr wrap="square" rtlCol="0" anchor="t"/>
          <a:lstStyle/>
          <a:p>
            <a:pPr marL="0" indent="0">
              <a:buNone/>
            </a:pPr>
            <a:endParaRPr lang="en-US" dirty="0"/>
          </a:p>
        </p:txBody>
      </p:sp>
      <p:sp>
        <p:nvSpPr>
          <p:cNvPr id="36" name="Text 29"/>
          <p:cNvSpPr/>
          <p:nvPr/>
        </p:nvSpPr>
        <p:spPr>
          <a:xfrm>
            <a:off x="476250" y="1985814"/>
            <a:ext cx="8210550" cy="756344"/>
          </a:xfrm>
          <a:prstGeom prst="roundRect">
            <a:avLst>
              <a:gd name="adj" fmla="val 9403"/>
            </a:avLst>
          </a:prstGeom>
          <a:gradFill rotWithShape="1">
            <a:gsLst>
              <a:gs pos="0">
                <a:srgbClr val="C9A84C">
                  <a:alpha val="4000"/>
                </a:srgbClr>
              </a:gs>
              <a:gs pos="60000">
                <a:srgbClr val="000000">
                  <a:alpha val="0"/>
                </a:srgbClr>
              </a:gs>
            </a:gsLst>
            <a:lin ang="2700000" scaled="1"/>
          </a:gradFill>
          <a:ln/>
        </p:spPr>
        <p:txBody>
          <a:bodyPr wrap="square" rtlCol="0" anchor="t"/>
          <a:lstStyle/>
          <a:p>
            <a:pPr marL="0" indent="0">
              <a:buNone/>
            </a:pPr>
            <a:endParaRPr lang="en-US" dirty="0"/>
          </a:p>
        </p:txBody>
      </p:sp>
      <p:sp>
        <p:nvSpPr>
          <p:cNvPr id="37" name="Text 30"/>
          <p:cNvSpPr/>
          <p:nvPr/>
        </p:nvSpPr>
        <p:spPr>
          <a:xfrm>
            <a:off x="476250" y="2828479"/>
            <a:ext cx="8210550" cy="756344"/>
          </a:xfrm>
          <a:prstGeom prst="roundRect">
            <a:avLst>
              <a:gd name="adj" fmla="val 9403"/>
            </a:avLst>
          </a:prstGeom>
          <a:gradFill rotWithShape="1">
            <a:gsLst>
              <a:gs pos="0">
                <a:srgbClr val="C9A84C">
                  <a:alpha val="4000"/>
                </a:srgbClr>
              </a:gs>
              <a:gs pos="60000">
                <a:srgbClr val="000000">
                  <a:alpha val="0"/>
                </a:srgbClr>
              </a:gs>
            </a:gsLst>
            <a:lin ang="2700000" scaled="1"/>
          </a:gradFill>
          <a:ln/>
        </p:spPr>
        <p:txBody>
          <a:bodyPr wrap="square" rtlCol="0" anchor="t"/>
          <a:lstStyle/>
          <a:p>
            <a:pPr marL="0" indent="0">
              <a:buNone/>
            </a:pPr>
            <a:endParaRPr lang="en-US" dirty="0"/>
          </a:p>
        </p:txBody>
      </p:sp>
      <p:sp>
        <p:nvSpPr>
          <p:cNvPr id="38" name="Text 31"/>
          <p:cNvSpPr/>
          <p:nvPr/>
        </p:nvSpPr>
        <p:spPr>
          <a:xfrm>
            <a:off x="476250" y="3671143"/>
            <a:ext cx="8210550" cy="756344"/>
          </a:xfrm>
          <a:prstGeom prst="roundRect">
            <a:avLst>
              <a:gd name="adj" fmla="val 9403"/>
            </a:avLst>
          </a:prstGeom>
          <a:gradFill rotWithShape="1">
            <a:gsLst>
              <a:gs pos="0">
                <a:srgbClr val="C9A84C">
                  <a:alpha val="4000"/>
                </a:srgbClr>
              </a:gs>
              <a:gs pos="60000">
                <a:srgbClr val="000000">
                  <a:alpha val="0"/>
                </a:srgbClr>
              </a:gs>
            </a:gsLst>
            <a:lin ang="2700000" scaled="1"/>
          </a:gradFill>
          <a:ln/>
        </p:spPr>
        <p:txBody>
          <a:bodyPr wrap="square" rtlCol="0" anchor="t"/>
          <a:lstStyle/>
          <a:p>
            <a:pPr marL="0" indent="0">
              <a:buNone/>
            </a:pPr>
            <a:endParaRPr lang="en-US" dirty="0"/>
          </a:p>
        </p:txBody>
      </p:sp>
      <p:sp>
        <p:nvSpPr>
          <p:cNvPr id="39" name="Text 32"/>
          <p:cNvSpPr/>
          <p:nvPr/>
        </p:nvSpPr>
        <p:spPr>
          <a:xfrm>
            <a:off x="476250" y="4513808"/>
            <a:ext cx="8210550" cy="629692"/>
          </a:xfrm>
          <a:prstGeom prst="roundRect">
            <a:avLst>
              <a:gd name="adj" fmla="val 11294"/>
            </a:avLst>
          </a:prstGeom>
          <a:gradFill rotWithShape="1">
            <a:gsLst>
              <a:gs pos="0">
                <a:srgbClr val="C9A84C">
                  <a:alpha val="4000"/>
                </a:srgbClr>
              </a:gs>
              <a:gs pos="60000">
                <a:srgbClr val="000000">
                  <a:alpha val="0"/>
                </a:srgbClr>
              </a:gs>
            </a:gsLst>
            <a:lin ang="2700000" scaled="1"/>
          </a:gradFill>
          <a:ln/>
        </p:spPr>
        <p:txBody>
          <a:bodyPr wrap="square" rtlCol="0" anchor="t"/>
          <a:lstStyle/>
          <a:p>
            <a:pPr marL="0" indent="0">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628"/>
        </a:solidFill>
        <a:effectLst/>
      </p:bgPr>
    </p:bg>
    <p:spTree>
      <p:nvGrpSpPr>
        <p:cNvPr id="1" name=""/>
        <p:cNvGrpSpPr/>
        <p:nvPr/>
      </p:nvGrpSpPr>
      <p:grpSpPr>
        <a:xfrm>
          <a:off x="0" y="0"/>
          <a:ext cx="0" cy="0"/>
          <a:chOff x="0" y="0"/>
          <a:chExt cx="0" cy="0"/>
        </a:xfrm>
      </p:grpSpPr>
      <p:sp>
        <p:nvSpPr>
          <p:cNvPr id="2" name="Text 0"/>
          <p:cNvSpPr/>
          <p:nvPr/>
        </p:nvSpPr>
        <p:spPr>
          <a:xfrm>
            <a:off x="1357015" y="785515"/>
            <a:ext cx="6429970" cy="3572470"/>
          </a:xfrm>
          <a:prstGeom prst="rect">
            <a:avLst/>
          </a:prstGeom>
          <a:gradFill rotWithShape="1">
            <a:gsLst>
              <a:gs pos="0">
                <a:srgbClr val="C9A84C">
                  <a:alpha val="6000"/>
                </a:srgbClr>
              </a:gs>
              <a:gs pos="70000">
                <a:srgbClr val="000000">
                  <a:alpha val="0"/>
                </a:srgbClr>
              </a:gs>
            </a:gsLst>
            <a:path path="circle">
              <a:fillToRect l="50000" t="50000" r="50000" b="50000"/>
            </a:path>
          </a:gradFill>
          <a:ln/>
        </p:spPr>
        <p:txBody>
          <a:bodyPr wrap="square" rtlCol="0" anchor="t"/>
          <a:lstStyle/>
          <a:p>
            <a:pPr marL="0" indent="0">
              <a:buNone/>
            </a:pPr>
            <a:endParaRPr lang="en-US" dirty="0"/>
          </a:p>
        </p:txBody>
      </p:sp>
      <p:sp>
        <p:nvSpPr>
          <p:cNvPr id="3" name="Text 1"/>
          <p:cNvSpPr/>
          <p:nvPr/>
        </p:nvSpPr>
        <p:spPr>
          <a:xfrm>
            <a:off x="8905875" y="4485680"/>
            <a:ext cx="9525" cy="429220"/>
          </a:xfrm>
          <a:prstGeom prst="rect">
            <a:avLst/>
          </a:prstGeom>
          <a:solidFill>
            <a:srgbClr val="C9A84C">
              <a:alpha val="30000"/>
            </a:srgbClr>
          </a:solidFill>
          <a:ln/>
        </p:spPr>
        <p:txBody>
          <a:bodyPr wrap="square" rtlCol="0" anchor="t"/>
          <a:lstStyle/>
          <a:p>
            <a:pPr marL="0" indent="0">
              <a:buNone/>
            </a:pPr>
            <a:endParaRPr lang="en-US" dirty="0"/>
          </a:p>
        </p:txBody>
      </p:sp>
      <p:sp>
        <p:nvSpPr>
          <p:cNvPr id="4" name="Text 2"/>
          <p:cNvSpPr/>
          <p:nvPr/>
        </p:nvSpPr>
        <p:spPr>
          <a:xfrm>
            <a:off x="457200" y="1857375"/>
            <a:ext cx="7590" cy="1428750"/>
          </a:xfrm>
          <a:prstGeom prst="rect">
            <a:avLst/>
          </a:prstGeom>
          <a:gradFill rotWithShape="1">
            <a:gsLst>
              <a:gs pos="0">
                <a:srgbClr val="000000">
                  <a:alpha val="0"/>
                </a:srgbClr>
              </a:gs>
              <a:gs pos="50000">
                <a:srgbClr val="C9A84C">
                  <a:alpha val="15000"/>
                </a:srgbClr>
              </a:gs>
              <a:gs pos="100000">
                <a:srgbClr val="000000">
                  <a:alpha val="0"/>
                </a:srgbClr>
              </a:gs>
            </a:gsLst>
            <a:lin ang="5400000" scaled="1"/>
          </a:gradFill>
          <a:ln/>
        </p:spPr>
        <p:txBody>
          <a:bodyPr wrap="square" rtlCol="0" anchor="t"/>
          <a:lstStyle/>
          <a:p>
            <a:pPr marL="0" indent="0">
              <a:buNone/>
            </a:pPr>
            <a:endParaRPr lang="en-US" dirty="0"/>
          </a:p>
        </p:txBody>
      </p:sp>
      <p:sp>
        <p:nvSpPr>
          <p:cNvPr id="5" name="Text 3"/>
          <p:cNvSpPr/>
          <p:nvPr/>
        </p:nvSpPr>
        <p:spPr>
          <a:xfrm>
            <a:off x="8679210" y="1857375"/>
            <a:ext cx="7590" cy="1428750"/>
          </a:xfrm>
          <a:prstGeom prst="rect">
            <a:avLst/>
          </a:prstGeom>
          <a:gradFill rotWithShape="1">
            <a:gsLst>
              <a:gs pos="0">
                <a:srgbClr val="000000">
                  <a:alpha val="0"/>
                </a:srgbClr>
              </a:gs>
              <a:gs pos="50000">
                <a:srgbClr val="C9A84C">
                  <a:alpha val="15000"/>
                </a:srgbClr>
              </a:gs>
              <a:gs pos="100000">
                <a:srgbClr val="000000">
                  <a:alpha val="0"/>
                </a:srgbClr>
              </a:gs>
            </a:gsLst>
            <a:lin ang="5400000" scaled="1"/>
          </a:gradFill>
          <a:ln/>
        </p:spPr>
        <p:txBody>
          <a:bodyPr wrap="square" rtlCol="0" anchor="t"/>
          <a:lstStyle/>
          <a:p>
            <a:pPr marL="0" indent="0">
              <a:buNone/>
            </a:pPr>
            <a:endParaRPr lang="en-US" dirty="0"/>
          </a:p>
        </p:txBody>
      </p:sp>
      <p:sp>
        <p:nvSpPr>
          <p:cNvPr id="6" name="Text 4"/>
          <p:cNvSpPr/>
          <p:nvPr/>
        </p:nvSpPr>
        <p:spPr>
          <a:xfrm>
            <a:off x="2788500" y="845641"/>
            <a:ext cx="3566852" cy="427881"/>
          </a:xfrm>
          <a:prstGeom prst="rect">
            <a:avLst/>
          </a:prstGeom>
          <a:noFill/>
          <a:ln/>
        </p:spPr>
        <p:txBody>
          <a:bodyPr wrap="none" lIns="0" tIns="0" rIns="0" bIns="0" rtlCol="0" anchor="t"/>
          <a:lstStyle/>
          <a:p>
            <a:pPr marL="0" indent="0" algn="ctr">
              <a:lnSpc>
                <a:spcPts val="3370"/>
              </a:lnSpc>
              <a:spcAft>
                <a:spcPts val="450"/>
              </a:spcAft>
              <a:buNone/>
            </a:pPr>
            <a:r>
              <a:rPr lang="en-US" sz="2930" b="1" kern="0" spc="60" dirty="0">
                <a:solidFill>
                  <a:srgbClr val="F1F5F9"/>
                </a:solidFill>
                <a:latin typeface="Constantia" pitchFamily="34" charset="0"/>
                <a:ea typeface="Constantia" pitchFamily="34" charset="-122"/>
                <a:cs typeface="Constantia" pitchFamily="34" charset="-120"/>
              </a:rPr>
              <a:t>Let's Build Together</a:t>
            </a:r>
            <a:endParaRPr lang="en-US" sz="2930" dirty="0"/>
          </a:p>
        </p:txBody>
      </p:sp>
      <p:sp>
        <p:nvSpPr>
          <p:cNvPr id="7" name="Text 5"/>
          <p:cNvSpPr/>
          <p:nvPr/>
        </p:nvSpPr>
        <p:spPr>
          <a:xfrm>
            <a:off x="3857625" y="1468487"/>
            <a:ext cx="571500" cy="10120"/>
          </a:xfrm>
          <a:prstGeom prst="rect">
            <a:avLst/>
          </a:prstGeom>
          <a:gradFill rotWithShape="1">
            <a:gsLst>
              <a:gs pos="0">
                <a:srgbClr val="000000">
                  <a:alpha val="0"/>
                </a:srgbClr>
              </a:gs>
              <a:gs pos="50000">
                <a:srgbClr val="C9A84C"/>
              </a:gs>
              <a:gs pos="100000">
                <a:srgbClr val="000000">
                  <a:alpha val="0"/>
                </a:srgbClr>
              </a:gs>
            </a:gsLst>
            <a:lin ang="0" scaled="1"/>
          </a:gradFill>
          <a:ln/>
        </p:spPr>
        <p:txBody>
          <a:bodyPr wrap="none" rtlCol="0" anchor="t"/>
          <a:lstStyle/>
          <a:p>
            <a:pPr marL="0" indent="0">
              <a:buNone/>
            </a:pPr>
            <a:endParaRPr lang="en-US" dirty="0"/>
          </a:p>
        </p:txBody>
      </p:sp>
      <p:sp>
        <p:nvSpPr>
          <p:cNvPr id="8" name="Text 6"/>
          <p:cNvSpPr/>
          <p:nvPr/>
        </p:nvSpPr>
        <p:spPr>
          <a:xfrm rot="2700000">
            <a:off x="4543425" y="1444972"/>
            <a:ext cx="57150" cy="57150"/>
          </a:xfrm>
          <a:prstGeom prst="rect">
            <a:avLst/>
          </a:prstGeom>
          <a:solidFill>
            <a:srgbClr val="C9A84C"/>
          </a:solidFill>
          <a:ln/>
        </p:spPr>
        <p:txBody>
          <a:bodyPr wrap="none" rtlCol="0" anchor="t"/>
          <a:lstStyle/>
          <a:p>
            <a:pPr marL="0" indent="0">
              <a:buNone/>
            </a:pPr>
            <a:endParaRPr lang="en-US" dirty="0"/>
          </a:p>
        </p:txBody>
      </p:sp>
      <p:sp>
        <p:nvSpPr>
          <p:cNvPr id="9" name="Text 7"/>
          <p:cNvSpPr/>
          <p:nvPr/>
        </p:nvSpPr>
        <p:spPr>
          <a:xfrm>
            <a:off x="4714875" y="1468487"/>
            <a:ext cx="571500" cy="10120"/>
          </a:xfrm>
          <a:prstGeom prst="rect">
            <a:avLst/>
          </a:prstGeom>
          <a:gradFill rotWithShape="1">
            <a:gsLst>
              <a:gs pos="0">
                <a:srgbClr val="000000">
                  <a:alpha val="0"/>
                </a:srgbClr>
              </a:gs>
              <a:gs pos="50000">
                <a:srgbClr val="C9A84C"/>
              </a:gs>
              <a:gs pos="100000">
                <a:srgbClr val="000000">
                  <a:alpha val="0"/>
                </a:srgbClr>
              </a:gs>
            </a:gsLst>
            <a:lin ang="0" scaled="1"/>
          </a:gradFill>
          <a:ln/>
        </p:spPr>
        <p:txBody>
          <a:bodyPr wrap="none" rtlCol="0" anchor="t"/>
          <a:lstStyle/>
          <a:p>
            <a:pPr marL="0" indent="0">
              <a:buNone/>
            </a:pPr>
            <a:endParaRPr lang="en-US" dirty="0"/>
          </a:p>
        </p:txBody>
      </p:sp>
      <p:sp>
        <p:nvSpPr>
          <p:cNvPr id="10" name="Text 8"/>
          <p:cNvSpPr/>
          <p:nvPr/>
        </p:nvSpPr>
        <p:spPr>
          <a:xfrm>
            <a:off x="2094548" y="1730722"/>
            <a:ext cx="4954905" cy="512252"/>
          </a:xfrm>
          <a:prstGeom prst="rect">
            <a:avLst/>
          </a:prstGeom>
          <a:noFill/>
          <a:ln/>
        </p:spPr>
        <p:txBody>
          <a:bodyPr wrap="square" lIns="0" tIns="0" rIns="0" bIns="0" rtlCol="0" anchor="t"/>
          <a:lstStyle/>
          <a:p>
            <a:pPr marL="0" indent="0" algn="ctr">
              <a:lnSpc>
                <a:spcPts val="1922"/>
              </a:lnSpc>
              <a:spcAft>
                <a:spcPts val="2480"/>
              </a:spcAft>
              <a:buNone/>
            </a:pPr>
            <a:r>
              <a:rPr lang="en-US" sz="1240" i="1" dirty="0">
                <a:solidFill>
                  <a:srgbClr val="94A3B8"/>
                </a:solidFill>
                <a:latin typeface="Constantia" pitchFamily="34" charset="0"/>
                <a:ea typeface="Constantia" pitchFamily="34" charset="-122"/>
                <a:cs typeface="Constantia" pitchFamily="34" charset="-120"/>
              </a:rPr>
              <a:t>Goldman &amp; Sache Holdings LTD Co. invites qualified investors to participate in the next phase of growth.</a:t>
            </a:r>
            <a:endParaRPr lang="en-US" sz="1240" dirty="0"/>
          </a:p>
        </p:txBody>
      </p:sp>
      <p:sp>
        <p:nvSpPr>
          <p:cNvPr id="11" name="Text 9"/>
          <p:cNvSpPr/>
          <p:nvPr/>
        </p:nvSpPr>
        <p:spPr>
          <a:xfrm>
            <a:off x="2514154" y="2533501"/>
            <a:ext cx="4115544" cy="1049685"/>
          </a:xfrm>
          <a:prstGeom prst="roundRect">
            <a:avLst>
              <a:gd name="adj" fmla="val 5444"/>
            </a:avLst>
          </a:prstGeom>
          <a:solidFill>
            <a:srgbClr val="152238">
              <a:alpha val="60000"/>
            </a:srgbClr>
          </a:solidFill>
          <a:ln w="9525">
            <a:solidFill>
              <a:srgbClr val="C9A84C">
                <a:alpha val="25000"/>
              </a:srgbClr>
            </a:solidFill>
          </a:ln>
        </p:spPr>
        <p:txBody>
          <a:bodyPr wrap="square" rtlCol="0" anchor="t"/>
          <a:lstStyle/>
          <a:p>
            <a:pPr marL="0" indent="0">
              <a:buNone/>
            </a:pPr>
            <a:endParaRPr lang="en-US" dirty="0"/>
          </a:p>
        </p:txBody>
      </p:sp>
      <p:pic>
        <p:nvPicPr>
          <p:cNvPr id="1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48505" y="2768659"/>
            <a:ext cx="132588" cy="132588"/>
          </a:xfrm>
          <a:prstGeom prst="rect">
            <a:avLst/>
          </a:prstGeom>
        </p:spPr>
      </p:pic>
      <p:sp>
        <p:nvSpPr>
          <p:cNvPr id="13" name="Text 10"/>
          <p:cNvSpPr/>
          <p:nvPr/>
        </p:nvSpPr>
        <p:spPr>
          <a:xfrm>
            <a:off x="3568214" y="2743646"/>
            <a:ext cx="2215336" cy="182761"/>
          </a:xfrm>
          <a:prstGeom prst="rect">
            <a:avLst/>
          </a:prstGeom>
          <a:noFill/>
          <a:ln/>
        </p:spPr>
        <p:txBody>
          <a:bodyPr wrap="none" lIns="0" tIns="0" rIns="0" bIns="0" rtlCol="0" anchor="ctr"/>
          <a:lstStyle/>
          <a:p>
            <a:pPr marL="0" indent="0" algn="ctr">
              <a:lnSpc>
                <a:spcPts val="1440"/>
              </a:lnSpc>
              <a:buNone/>
            </a:pPr>
            <a:r>
              <a:rPr lang="en-US" sz="960" b="1" dirty="0">
                <a:solidFill>
                  <a:srgbClr val="C9A84C"/>
                </a:solidFill>
                <a:latin typeface="Constantia" pitchFamily="34" charset="0"/>
                <a:ea typeface="Constantia" pitchFamily="34" charset="-122"/>
                <a:cs typeface="Constantia" pitchFamily="34" charset="-120"/>
              </a:rPr>
              <a:t>Goldman &amp; Sache Holdings LTD Co.</a:t>
            </a:r>
            <a:endParaRPr lang="en-US" sz="960" dirty="0"/>
          </a:p>
        </p:txBody>
      </p:sp>
      <p:sp>
        <p:nvSpPr>
          <p:cNvPr id="14" name="Text 11"/>
          <p:cNvSpPr/>
          <p:nvPr/>
        </p:nvSpPr>
        <p:spPr>
          <a:xfrm>
            <a:off x="3571726" y="3054548"/>
            <a:ext cx="2000250" cy="7590"/>
          </a:xfrm>
          <a:prstGeom prst="rect">
            <a:avLst/>
          </a:prstGeom>
          <a:gradFill rotWithShape="1">
            <a:gsLst>
              <a:gs pos="0">
                <a:srgbClr val="000000">
                  <a:alpha val="0"/>
                </a:srgbClr>
              </a:gs>
              <a:gs pos="30000">
                <a:srgbClr val="C9A84C"/>
              </a:gs>
              <a:gs pos="70000">
                <a:srgbClr val="C9A84C"/>
              </a:gs>
              <a:gs pos="100000">
                <a:srgbClr val="000000">
                  <a:alpha val="0"/>
                </a:srgbClr>
              </a:gs>
            </a:gsLst>
            <a:lin ang="0" scaled="1"/>
          </a:gradFill>
          <a:ln/>
        </p:spPr>
        <p:txBody>
          <a:bodyPr wrap="none" rtlCol="0" anchor="t"/>
          <a:lstStyle/>
          <a:p>
            <a:pPr marL="0" indent="0">
              <a:buNone/>
            </a:pPr>
            <a:endParaRPr lang="en-US" dirty="0"/>
          </a:p>
        </p:txBody>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48356" y="3215366"/>
            <a:ext cx="132588" cy="132588"/>
          </a:xfrm>
          <a:prstGeom prst="rect">
            <a:avLst/>
          </a:prstGeom>
        </p:spPr>
      </p:pic>
      <p:sp>
        <p:nvSpPr>
          <p:cNvPr id="16" name="Text 12"/>
          <p:cNvSpPr/>
          <p:nvPr/>
        </p:nvSpPr>
        <p:spPr>
          <a:xfrm>
            <a:off x="2986474" y="3190280"/>
            <a:ext cx="1684258" cy="182761"/>
          </a:xfrm>
          <a:prstGeom prst="rect">
            <a:avLst/>
          </a:prstGeom>
          <a:noFill/>
          <a:ln/>
        </p:spPr>
        <p:txBody>
          <a:bodyPr wrap="none" lIns="0" tIns="0" rIns="0" bIns="0" rtlCol="0" anchor="ctr"/>
          <a:lstStyle/>
          <a:p>
            <a:pPr marL="0" indent="0" algn="ctr">
              <a:lnSpc>
                <a:spcPts val="1440"/>
              </a:lnSpc>
              <a:buNone/>
            </a:pPr>
            <a:r>
              <a:rPr lang="en-US" sz="960" dirty="0">
                <a:solidFill>
                  <a:srgbClr val="F1F5F9"/>
                </a:solidFill>
                <a:latin typeface="Calibri" pitchFamily="34" charset="0"/>
                <a:ea typeface="Calibri" pitchFamily="34" charset="-122"/>
                <a:cs typeface="Calibri" pitchFamily="34" charset="-120"/>
              </a:rPr>
              <a:t>701 Commerce St, Ste 500</a:t>
            </a:r>
            <a:endParaRPr lang="en-US" sz="960" dirty="0"/>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8853" y="3215366"/>
            <a:ext cx="132588" cy="132588"/>
          </a:xfrm>
          <a:prstGeom prst="rect">
            <a:avLst/>
          </a:prstGeom>
        </p:spPr>
      </p:pic>
      <p:sp>
        <p:nvSpPr>
          <p:cNvPr id="18" name="Text 13"/>
          <p:cNvSpPr/>
          <p:nvPr/>
        </p:nvSpPr>
        <p:spPr>
          <a:xfrm>
            <a:off x="5076341" y="3190280"/>
            <a:ext cx="1258119" cy="182761"/>
          </a:xfrm>
          <a:prstGeom prst="rect">
            <a:avLst/>
          </a:prstGeom>
          <a:noFill/>
          <a:ln/>
        </p:spPr>
        <p:txBody>
          <a:bodyPr wrap="none" lIns="0" tIns="0" rIns="0" bIns="0" rtlCol="0" anchor="ctr"/>
          <a:lstStyle/>
          <a:p>
            <a:pPr marL="0" indent="0" algn="ctr">
              <a:lnSpc>
                <a:spcPts val="1440"/>
              </a:lnSpc>
              <a:buNone/>
            </a:pPr>
            <a:r>
              <a:rPr lang="en-US" sz="960" dirty="0">
                <a:solidFill>
                  <a:srgbClr val="F1F5F9"/>
                </a:solidFill>
                <a:latin typeface="Calibri" pitchFamily="34" charset="0"/>
                <a:ea typeface="Calibri" pitchFamily="34" charset="-122"/>
                <a:cs typeface="Calibri" pitchFamily="34" charset="-120"/>
              </a:rPr>
              <a:t>Dallas, Texas 75202</a:t>
            </a:r>
            <a:endParaRPr lang="en-US" sz="960" dirty="0"/>
          </a:p>
        </p:txBody>
      </p:sp>
      <p:sp>
        <p:nvSpPr>
          <p:cNvPr id="19" name="Text 14"/>
          <p:cNvSpPr/>
          <p:nvPr/>
        </p:nvSpPr>
        <p:spPr>
          <a:xfrm>
            <a:off x="3143250" y="3926086"/>
            <a:ext cx="2857500" cy="7590"/>
          </a:xfrm>
          <a:prstGeom prst="rect">
            <a:avLst/>
          </a:prstGeom>
          <a:gradFill rotWithShape="1">
            <a:gsLst>
              <a:gs pos="0">
                <a:srgbClr val="000000">
                  <a:alpha val="0"/>
                </a:srgbClr>
              </a:gs>
              <a:gs pos="30000">
                <a:srgbClr val="C9A84C">
                  <a:alpha val="50000"/>
                </a:srgbClr>
              </a:gs>
              <a:gs pos="70000">
                <a:srgbClr val="C9A84C">
                  <a:alpha val="50000"/>
                </a:srgbClr>
              </a:gs>
              <a:gs pos="100000">
                <a:srgbClr val="000000">
                  <a:alpha val="0"/>
                </a:srgbClr>
              </a:gs>
            </a:gsLst>
            <a:lin ang="0" scaled="1"/>
          </a:gradFill>
          <a:ln/>
        </p:spPr>
        <p:txBody>
          <a:bodyPr wrap="none" rtlCol="0" anchor="t"/>
          <a:lstStyle/>
          <a:p>
            <a:pPr marL="0" indent="0">
              <a:buNone/>
            </a:pPr>
            <a:endParaRPr lang="en-US" dirty="0"/>
          </a:p>
        </p:txBody>
      </p:sp>
      <p:sp>
        <p:nvSpPr>
          <p:cNvPr id="20" name="Text 15"/>
          <p:cNvSpPr/>
          <p:nvPr/>
        </p:nvSpPr>
        <p:spPr>
          <a:xfrm>
            <a:off x="1875645" y="4061817"/>
            <a:ext cx="5392710" cy="247843"/>
          </a:xfrm>
          <a:prstGeom prst="rect">
            <a:avLst/>
          </a:prstGeom>
          <a:noFill/>
          <a:ln/>
        </p:spPr>
        <p:txBody>
          <a:bodyPr wrap="square" lIns="0" tIns="0" rIns="0" bIns="0" rtlCol="0" anchor="t"/>
          <a:lstStyle/>
          <a:p>
            <a:pPr marL="0" indent="0" algn="ctr">
              <a:lnSpc>
                <a:spcPts val="930"/>
              </a:lnSpc>
              <a:buNone/>
            </a:pPr>
            <a:r>
              <a:rPr lang="en-US" sz="620" dirty="0">
                <a:solidFill>
                  <a:srgbClr val="94A3B8">
                    <a:alpha val="75000"/>
                  </a:srgbClr>
                </a:solidFill>
                <a:latin typeface="Calibri" pitchFamily="34" charset="0"/>
                <a:ea typeface="Calibri" pitchFamily="34" charset="-122"/>
                <a:cs typeface="Calibri" pitchFamily="34" charset="-120"/>
              </a:rPr>
              <a:t>This presentation is confidential and intended solely for the use of the intended recipient. It does not constitute an offer to sell or a solicitation of an offer to buy any securities.</a:t>
            </a:r>
            <a:endParaRPr lang="en-US" sz="62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283</TotalTime>
  <Words>1604</Words>
  <Application>Microsoft Office PowerPoint</Application>
  <PresentationFormat>On-screen Show (16:9)</PresentationFormat>
  <Paragraphs>251</Paragraphs>
  <Slides>12</Slides>
  <Notes>12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Constantia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subject>PptxGenJS Presentation</dc:subject>
  <dc:creator>docgen</dc:creator>
  <cp:lastModifiedBy>Justin Meyers</cp:lastModifiedBy>
  <cp:revision>1</cp:revision>
  <dcterms:created xsi:type="dcterms:W3CDTF">2026-04-30T03:35:27Z</dcterms:created>
  <dcterms:modified xsi:type="dcterms:W3CDTF">2026-08-09T02:35:17Z</dcterms:modified>
</cp:coreProperties>
</file>