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D7403F-DF72-4307-80FD-C7ADF0DADD91}" v="4" dt="2026-04-30T03:51:18.3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5679" autoAdjust="0"/>
  </p:normalViewPr>
  <p:slideViewPr>
    <p:cSldViewPr snapToGrid="0" snapToObjects="1">
      <p:cViewPr varScale="1">
        <p:scale>
          <a:sx n="95" d="100"/>
          <a:sy n="95" d="100"/>
        </p:scale>
        <p:origin x="1090"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tin Meyers" userId="e7c3bc8a70690f60" providerId="LiveId" clId="{13DBCD18-600D-4656-B731-0A7B26DB7A4D}"/>
    <pc:docChg chg="custSel modSld">
      <pc:chgData name="Justin Meyers" userId="e7c3bc8a70690f60" providerId="LiveId" clId="{13DBCD18-600D-4656-B731-0A7B26DB7A4D}" dt="2026-05-08T13:09:40.502" v="212" actId="20577"/>
      <pc:docMkLst>
        <pc:docMk/>
      </pc:docMkLst>
      <pc:sldChg chg="addSp modSp mod modAnim modNotesTx">
        <pc:chgData name="Justin Meyers" userId="e7c3bc8a70690f60" providerId="LiveId" clId="{13DBCD18-600D-4656-B731-0A7B26DB7A4D}" dt="2026-05-08T13:02:13.798" v="178" actId="20577"/>
        <pc:sldMkLst>
          <pc:docMk/>
          <pc:sldMk cId="0" sldId="256"/>
        </pc:sldMkLst>
        <pc:spChg chg="mod">
          <ac:chgData name="Justin Meyers" userId="e7c3bc8a70690f60" providerId="LiveId" clId="{13DBCD18-600D-4656-B731-0A7B26DB7A4D}" dt="2026-04-30T03:51:47.465" v="10" actId="1076"/>
          <ac:spMkLst>
            <pc:docMk/>
            <pc:sldMk cId="0" sldId="256"/>
            <ac:spMk id="3" creationId="{00000000-0000-0000-0000-000000000000}"/>
          </ac:spMkLst>
        </pc:spChg>
        <pc:picChg chg="add mod">
          <ac:chgData name="Justin Meyers" userId="e7c3bc8a70690f60" providerId="LiveId" clId="{13DBCD18-600D-4656-B731-0A7B26DB7A4D}" dt="2026-04-30T03:53:08.169" v="13" actId="1076"/>
          <ac:picMkLst>
            <pc:docMk/>
            <pc:sldMk cId="0" sldId="256"/>
            <ac:picMk id="17" creationId="{AEFABCDB-E517-A165-1E54-89629751E349}"/>
          </ac:picMkLst>
        </pc:picChg>
      </pc:sldChg>
      <pc:sldChg chg="modSp mod">
        <pc:chgData name="Justin Meyers" userId="e7c3bc8a70690f60" providerId="LiveId" clId="{13DBCD18-600D-4656-B731-0A7B26DB7A4D}" dt="2026-05-08T13:09:40.502" v="212" actId="20577"/>
        <pc:sldMkLst>
          <pc:docMk/>
          <pc:sldMk cId="0" sldId="259"/>
        </pc:sldMkLst>
        <pc:spChg chg="mod">
          <ac:chgData name="Justin Meyers" userId="e7c3bc8a70690f60" providerId="LiveId" clId="{13DBCD18-600D-4656-B731-0A7B26DB7A4D}" dt="2026-05-08T13:09:40.502" v="212" actId="20577"/>
          <ac:spMkLst>
            <pc:docMk/>
            <pc:sldMk cId="0" sldId="259"/>
            <ac:spMk id="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8196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This is an educational review of the firm’s strategic direction. Offering an embedded and scripted first look. The presentation assumes and considers that the audience might be a futures investor. Covering service analysis from the perspective of a firm’s executive leadership. Providing background information on the products and services, such as characteristics, target customers, and competitors. Additionally, analyzes the firm's current pricing strategies and suggests ways the firm and others can increase the profits generated by the product or service. Offering justification for private equity markets and extrapolations. Importance of contingency planning towards sustainability. Economic disruptions and the need behind protecting firms’ reputational value. </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ideo" Target="https://www.youtube.com/embed/QELmSn0s4qc?feature=oembed" TargetMode="External"/><Relationship Id="rId5" Type="http://schemas.openxmlformats.org/officeDocument/2006/relationships/image" Target="../media/image1.jpeg"/><Relationship Id="rId4" Type="http://schemas.openxmlformats.org/officeDocument/2006/relationships/hyperlink" Target="https://www.youtube.com/watch?v=QELmSn0s4qc"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1.svg"/><Relationship Id="rId5" Type="http://schemas.openxmlformats.org/officeDocument/2006/relationships/image" Target="../media/image50.svg"/><Relationship Id="rId4" Type="http://schemas.openxmlformats.org/officeDocument/2006/relationships/image" Target="../media/image49.svg"/></Relationships>
</file>

<file path=ppt/slides/_rels/slide11.xml.rels><?xml version="1.0" encoding="UTF-8" standalone="yes"?>
<Relationships xmlns="http://schemas.openxmlformats.org/package/2006/relationships"><Relationship Id="rId3" Type="http://schemas.openxmlformats.org/officeDocument/2006/relationships/image" Target="../media/image54.svg"/><Relationship Id="rId7" Type="http://schemas.openxmlformats.org/officeDocument/2006/relationships/image" Target="../media/image58.sv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7.svg"/><Relationship Id="rId5" Type="http://schemas.openxmlformats.org/officeDocument/2006/relationships/image" Target="../media/image56.svg"/><Relationship Id="rId4" Type="http://schemas.openxmlformats.org/officeDocument/2006/relationships/image" Target="../media/image55.svg"/></Relationships>
</file>

<file path=ppt/slides/_rels/slide12.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61.svg"/><Relationship Id="rId4" Type="http://schemas.openxmlformats.org/officeDocument/2006/relationships/image" Target="../media/image60.sv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7.svg"/><Relationship Id="rId4" Type="http://schemas.openxmlformats.org/officeDocument/2006/relationships/image" Target="../media/image16.sv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svg"/><Relationship Id="rId7" Type="http://schemas.openxmlformats.org/officeDocument/2006/relationships/image" Target="../media/image22.svg"/><Relationship Id="rId12" Type="http://schemas.openxmlformats.org/officeDocument/2006/relationships/image" Target="../media/image27.sv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1.sv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1.svg"/><Relationship Id="rId5" Type="http://schemas.openxmlformats.org/officeDocument/2006/relationships/image" Target="../media/image30.sv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svg"/></Relationships>
</file>

<file path=ppt/slides/_rels/slide8.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slides/_rels/slide9.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svg"/><Relationship Id="rId7" Type="http://schemas.openxmlformats.org/officeDocument/2006/relationships/image" Target="../media/image46.sv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5.svg"/><Relationship Id="rId5" Type="http://schemas.openxmlformats.org/officeDocument/2006/relationships/image" Target="../media/image44.svg"/><Relationship Id="rId4" Type="http://schemas.openxmlformats.org/officeDocument/2006/relationships/image" Target="../media/image43.sv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628"/>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0A1628">
                  <a:alpha val="97000"/>
                </a:srgbClr>
              </a:gs>
              <a:gs pos="40000">
                <a:srgbClr val="0A1628">
                  <a:alpha val="94000"/>
                </a:srgbClr>
              </a:gs>
              <a:gs pos="65000">
                <a:srgbClr val="0A1628">
                  <a:alpha val="78000"/>
                </a:srgbClr>
              </a:gs>
              <a:gs pos="85000">
                <a:srgbClr val="0A1628">
                  <a:alpha val="55000"/>
                </a:srgbClr>
              </a:gs>
              <a:gs pos="100000">
                <a:srgbClr val="0A1628">
                  <a:alpha val="40000"/>
                </a:srgbClr>
              </a:gs>
            </a:gsLst>
            <a:lin ang="0" scaled="1"/>
          </a:gradFill>
          <a:ln/>
        </p:spPr>
        <p:txBody>
          <a:bodyPr wrap="square" rtlCol="0" anchor="t"/>
          <a:lstStyle/>
          <a:p>
            <a:pPr marL="0" indent="0">
              <a:buNone/>
            </a:pPr>
            <a:endParaRPr lang="en-US" dirty="0"/>
          </a:p>
        </p:txBody>
      </p:sp>
      <p:sp>
        <p:nvSpPr>
          <p:cNvPr id="3" name="Text 1">
            <a:hlinkClick r:id="rId4"/>
          </p:cNvPr>
          <p:cNvSpPr/>
          <p:nvPr/>
        </p:nvSpPr>
        <p:spPr>
          <a:xfrm>
            <a:off x="0" y="15628"/>
            <a:ext cx="9144000" cy="5143500"/>
          </a:xfrm>
          <a:prstGeom prst="rect">
            <a:avLst/>
          </a:prstGeom>
          <a:gradFill rotWithShape="1">
            <a:gsLst>
              <a:gs pos="0">
                <a:srgbClr val="0A1628">
                  <a:alpha val="30000"/>
                </a:srgbClr>
              </a:gs>
              <a:gs pos="50000">
                <a:srgbClr val="0A1628">
                  <a:alpha val="10000"/>
                </a:srgbClr>
              </a:gs>
              <a:gs pos="100000">
                <a:srgbClr val="0A1628">
                  <a:alpha val="50000"/>
                </a:srgbClr>
              </a:gs>
            </a:gsLst>
            <a:lin ang="5400000" scaled="1"/>
          </a:gradFill>
          <a:ln/>
        </p:spPr>
        <p:txBody>
          <a:bodyPr wrap="square" rtlCol="0" anchor="t"/>
          <a:lstStyle/>
          <a:p>
            <a:pPr marL="0" indent="0">
              <a:buNone/>
            </a:pPr>
            <a:endParaRPr lang="en-US" dirty="0"/>
          </a:p>
        </p:txBody>
      </p:sp>
      <p:sp>
        <p:nvSpPr>
          <p:cNvPr id="4" name="Text 2"/>
          <p:cNvSpPr/>
          <p:nvPr/>
        </p:nvSpPr>
        <p:spPr>
          <a:xfrm>
            <a:off x="0" y="5121920"/>
            <a:ext cx="9144000" cy="21580"/>
          </a:xfrm>
          <a:prstGeom prst="rect">
            <a:avLst/>
          </a:prstGeom>
          <a:gradFill rotWithShape="1">
            <a:gsLst>
              <a:gs pos="0">
                <a:srgbClr val="000000">
                  <a:alpha val="0"/>
                </a:srgbClr>
              </a:gs>
              <a:gs pos="30000">
                <a:srgbClr val="C9A84C"/>
              </a:gs>
              <a:gs pos="70000">
                <a:srgbClr val="C9A84C"/>
              </a:gs>
              <a:gs pos="100000">
                <a:srgbClr val="000000">
                  <a:alpha val="0"/>
                </a:srgbClr>
              </a:gs>
            </a:gsLst>
            <a:lin ang="0" scaled="1"/>
          </a:gradFill>
          <a:ln/>
        </p:spPr>
        <p:txBody>
          <a:bodyPr wrap="none" rtlCol="0" anchor="t"/>
          <a:lstStyle/>
          <a:p>
            <a:pPr marL="0" indent="0">
              <a:buNone/>
            </a:pPr>
            <a:endParaRPr lang="en-US" dirty="0"/>
          </a:p>
        </p:txBody>
      </p:sp>
      <p:sp>
        <p:nvSpPr>
          <p:cNvPr id="5" name="Text 3"/>
          <p:cNvSpPr/>
          <p:nvPr/>
        </p:nvSpPr>
        <p:spPr>
          <a:xfrm rot="2700000">
            <a:off x="571500" y="285750"/>
            <a:ext cx="57150" cy="57150"/>
          </a:xfrm>
          <a:prstGeom prst="rect">
            <a:avLst/>
          </a:prstGeom>
          <a:solidFill>
            <a:srgbClr val="C9A84C"/>
          </a:solidFill>
          <a:ln/>
        </p:spPr>
        <p:txBody>
          <a:bodyPr wrap="none" rtlCol="0" anchor="t"/>
          <a:lstStyle/>
          <a:p>
            <a:pPr marL="0" indent="0">
              <a:buNone/>
            </a:pPr>
            <a:endParaRPr lang="en-US" dirty="0"/>
          </a:p>
        </p:txBody>
      </p:sp>
      <p:sp>
        <p:nvSpPr>
          <p:cNvPr id="6" name="Text 4"/>
          <p:cNvSpPr/>
          <p:nvPr/>
        </p:nvSpPr>
        <p:spPr>
          <a:xfrm>
            <a:off x="714970" y="307330"/>
            <a:ext cx="342900" cy="13841"/>
          </a:xfrm>
          <a:prstGeom prst="rect">
            <a:avLst/>
          </a:prstGeom>
          <a:solidFill>
            <a:srgbClr val="C9A84C"/>
          </a:solidFill>
          <a:ln/>
        </p:spPr>
        <p:txBody>
          <a:bodyPr wrap="none" rtlCol="0" anchor="t"/>
          <a:lstStyle/>
          <a:p>
            <a:pPr marL="0" indent="0">
              <a:buNone/>
            </a:pPr>
            <a:endParaRPr lang="en-US" dirty="0"/>
          </a:p>
        </p:txBody>
      </p:sp>
      <p:sp>
        <p:nvSpPr>
          <p:cNvPr id="7" name="Text 5"/>
          <p:cNvSpPr/>
          <p:nvPr/>
        </p:nvSpPr>
        <p:spPr>
          <a:xfrm>
            <a:off x="571500" y="1732657"/>
            <a:ext cx="5400675" cy="409277"/>
          </a:xfrm>
          <a:prstGeom prst="rect">
            <a:avLst/>
          </a:prstGeom>
          <a:noFill/>
          <a:ln/>
        </p:spPr>
        <p:txBody>
          <a:bodyPr wrap="none" lIns="0" tIns="0" rIns="0" bIns="0" rtlCol="0" anchor="t"/>
          <a:lstStyle/>
          <a:p>
            <a:pPr marL="0" indent="0" algn="l">
              <a:lnSpc>
                <a:spcPts val="3223"/>
              </a:lnSpc>
              <a:buNone/>
            </a:pPr>
            <a:r>
              <a:rPr lang="en-US" sz="2930" b="1" kern="0" spc="30" dirty="0">
                <a:solidFill>
                  <a:srgbClr val="F1F5F9"/>
                </a:solidFill>
                <a:latin typeface="Constantia" pitchFamily="34" charset="0"/>
                <a:ea typeface="Constantia" pitchFamily="34" charset="-122"/>
                <a:cs typeface="Constantia" pitchFamily="34" charset="-120"/>
              </a:rPr>
              <a:t>Goldman &amp; Sache</a:t>
            </a:r>
            <a:endParaRPr lang="en-US" sz="2930" dirty="0"/>
          </a:p>
        </p:txBody>
      </p:sp>
      <p:sp>
        <p:nvSpPr>
          <p:cNvPr id="8" name="Text 6"/>
          <p:cNvSpPr/>
          <p:nvPr/>
        </p:nvSpPr>
        <p:spPr>
          <a:xfrm>
            <a:off x="571500" y="2199084"/>
            <a:ext cx="5657850" cy="204639"/>
          </a:xfrm>
          <a:prstGeom prst="rect">
            <a:avLst/>
          </a:prstGeom>
          <a:noFill/>
          <a:ln/>
        </p:spPr>
        <p:txBody>
          <a:bodyPr wrap="none" lIns="0" tIns="0" rIns="0" bIns="0" rtlCol="0" anchor="t"/>
          <a:lstStyle/>
          <a:p>
            <a:pPr marL="0" indent="0" algn="l">
              <a:lnSpc>
                <a:spcPts val="1612"/>
              </a:lnSpc>
              <a:spcBef>
                <a:spcPts val="450"/>
              </a:spcBef>
              <a:buNone/>
            </a:pPr>
            <a:r>
              <a:rPr lang="en-US" sz="1240" kern="0" spc="170" dirty="0">
                <a:solidFill>
                  <a:srgbClr val="94A3B8"/>
                </a:solidFill>
                <a:latin typeface="Constantia" pitchFamily="34" charset="0"/>
                <a:ea typeface="Constantia" pitchFamily="34" charset="-122"/>
                <a:cs typeface="Constantia" pitchFamily="34" charset="-120"/>
              </a:rPr>
              <a:t>HOLDINGS LTD CO.</a:t>
            </a:r>
            <a:endParaRPr lang="en-US" sz="1240" dirty="0"/>
          </a:p>
        </p:txBody>
      </p:sp>
      <p:sp>
        <p:nvSpPr>
          <p:cNvPr id="9" name="Text 7"/>
          <p:cNvSpPr/>
          <p:nvPr/>
        </p:nvSpPr>
        <p:spPr>
          <a:xfrm>
            <a:off x="571500" y="2653903"/>
            <a:ext cx="342900" cy="13841"/>
          </a:xfrm>
          <a:prstGeom prst="rect">
            <a:avLst/>
          </a:prstGeom>
          <a:solidFill>
            <a:srgbClr val="C9A84C"/>
          </a:solidFill>
          <a:ln/>
        </p:spPr>
        <p:txBody>
          <a:bodyPr wrap="none" rtlCol="0" anchor="t"/>
          <a:lstStyle/>
          <a:p>
            <a:pPr marL="0" indent="0">
              <a:buNone/>
            </a:pPr>
            <a:endParaRPr lang="en-US" dirty="0"/>
          </a:p>
        </p:txBody>
      </p:sp>
      <p:sp>
        <p:nvSpPr>
          <p:cNvPr id="10" name="Text 8"/>
          <p:cNvSpPr/>
          <p:nvPr/>
        </p:nvSpPr>
        <p:spPr>
          <a:xfrm rot="2700000">
            <a:off x="1028700" y="2632323"/>
            <a:ext cx="57150" cy="57150"/>
          </a:xfrm>
          <a:prstGeom prst="rect">
            <a:avLst/>
          </a:prstGeom>
          <a:solidFill>
            <a:srgbClr val="C9A84C"/>
          </a:solidFill>
          <a:ln/>
        </p:spPr>
        <p:txBody>
          <a:bodyPr wrap="none" rtlCol="0" anchor="t"/>
          <a:lstStyle/>
          <a:p>
            <a:pPr marL="0" indent="0">
              <a:buNone/>
            </a:pPr>
            <a:endParaRPr lang="en-US" dirty="0"/>
          </a:p>
        </p:txBody>
      </p:sp>
      <p:sp>
        <p:nvSpPr>
          <p:cNvPr id="11" name="Text 9"/>
          <p:cNvSpPr/>
          <p:nvPr/>
        </p:nvSpPr>
        <p:spPr>
          <a:xfrm>
            <a:off x="1200150" y="2657029"/>
            <a:ext cx="3858220" cy="7590"/>
          </a:xfrm>
          <a:prstGeom prst="rect">
            <a:avLst/>
          </a:prstGeom>
          <a:gradFill rotWithShape="1">
            <a:gsLst>
              <a:gs pos="0">
                <a:srgbClr val="C9A84C"/>
              </a:gs>
              <a:gs pos="100000">
                <a:srgbClr val="000000">
                  <a:alpha val="0"/>
                </a:srgbClr>
              </a:gs>
            </a:gsLst>
            <a:lin ang="0" scaled="1"/>
          </a:gradFill>
          <a:ln/>
        </p:spPr>
        <p:txBody>
          <a:bodyPr wrap="none" rtlCol="0" anchor="t"/>
          <a:lstStyle/>
          <a:p>
            <a:pPr marL="0" indent="0">
              <a:buNone/>
            </a:pPr>
            <a:endParaRPr lang="en-US" dirty="0"/>
          </a:p>
        </p:txBody>
      </p:sp>
      <p:sp>
        <p:nvSpPr>
          <p:cNvPr id="12" name="Text 10"/>
          <p:cNvSpPr/>
          <p:nvPr/>
        </p:nvSpPr>
        <p:spPr>
          <a:xfrm>
            <a:off x="571500" y="2918073"/>
            <a:ext cx="5657850" cy="257175"/>
          </a:xfrm>
          <a:prstGeom prst="rect">
            <a:avLst/>
          </a:prstGeom>
          <a:noFill/>
          <a:ln/>
        </p:spPr>
        <p:txBody>
          <a:bodyPr wrap="none" lIns="0" tIns="0" rIns="0" bIns="0" rtlCol="0" anchor="t"/>
          <a:lstStyle/>
          <a:p>
            <a:pPr marL="0" indent="0" algn="l">
              <a:lnSpc>
                <a:spcPts val="2025"/>
              </a:lnSpc>
              <a:buNone/>
            </a:pPr>
            <a:r>
              <a:rPr lang="en-US" sz="1350" kern="0" spc="50" dirty="0">
                <a:solidFill>
                  <a:srgbClr val="94A3B8"/>
                </a:solidFill>
                <a:latin typeface="Calibri" pitchFamily="34" charset="0"/>
                <a:ea typeface="Calibri" pitchFamily="34" charset="-122"/>
                <a:cs typeface="Calibri" pitchFamily="34" charset="-120"/>
              </a:rPr>
              <a:t>Investor Presentation</a:t>
            </a:r>
            <a:endParaRPr lang="en-US" sz="1350" dirty="0"/>
          </a:p>
        </p:txBody>
      </p:sp>
      <p:sp>
        <p:nvSpPr>
          <p:cNvPr id="13" name="Text 11"/>
          <p:cNvSpPr/>
          <p:nvPr/>
        </p:nvSpPr>
        <p:spPr>
          <a:xfrm>
            <a:off x="571500" y="3218408"/>
            <a:ext cx="5657850" cy="192435"/>
          </a:xfrm>
          <a:prstGeom prst="rect">
            <a:avLst/>
          </a:prstGeom>
          <a:noFill/>
          <a:ln/>
        </p:spPr>
        <p:txBody>
          <a:bodyPr wrap="none" lIns="0" tIns="0" rIns="0" bIns="0" rtlCol="0" anchor="t"/>
          <a:lstStyle/>
          <a:p>
            <a:pPr marL="0" indent="0" algn="l">
              <a:lnSpc>
                <a:spcPts val="1515"/>
              </a:lnSpc>
              <a:spcBef>
                <a:spcPts val="340"/>
              </a:spcBef>
              <a:buNone/>
            </a:pPr>
            <a:r>
              <a:rPr lang="en-US" sz="1010" kern="0" spc="30" dirty="0">
                <a:solidFill>
                  <a:srgbClr val="94A3B8">
                    <a:alpha val="85000"/>
                  </a:srgbClr>
                </a:solidFill>
                <a:latin typeface="Calibri" pitchFamily="34" charset="0"/>
                <a:ea typeface="Calibri" pitchFamily="34" charset="-122"/>
                <a:cs typeface="Calibri" pitchFamily="34" charset="-120"/>
              </a:rPr>
              <a:t>Service Analysis &amp; Growth Strategy</a:t>
            </a:r>
            <a:endParaRPr lang="en-US" sz="1010" dirty="0"/>
          </a:p>
        </p:txBody>
      </p:sp>
      <p:sp>
        <p:nvSpPr>
          <p:cNvPr id="14" name="Text 12"/>
          <p:cNvSpPr/>
          <p:nvPr/>
        </p:nvSpPr>
        <p:spPr>
          <a:xfrm>
            <a:off x="571500" y="4746724"/>
            <a:ext cx="3346415" cy="139005"/>
          </a:xfrm>
          <a:prstGeom prst="rect">
            <a:avLst/>
          </a:prstGeom>
          <a:noFill/>
          <a:ln/>
        </p:spPr>
        <p:txBody>
          <a:bodyPr wrap="none" lIns="0" tIns="0" rIns="0" bIns="0" rtlCol="0" anchor="ctr"/>
          <a:lstStyle/>
          <a:p>
            <a:pPr marL="0" indent="0" algn="l">
              <a:lnSpc>
                <a:spcPts val="1095"/>
              </a:lnSpc>
              <a:buNone/>
            </a:pPr>
            <a:r>
              <a:rPr lang="en-US" sz="730" kern="0" spc="140" dirty="0">
                <a:solidFill>
                  <a:srgbClr val="94A3B8">
                    <a:alpha val="70000"/>
                  </a:srgbClr>
                </a:solidFill>
                <a:latin typeface="Calibri" pitchFamily="34" charset="0"/>
                <a:ea typeface="Calibri" pitchFamily="34" charset="-122"/>
                <a:cs typeface="Calibri" pitchFamily="34" charset="-120"/>
              </a:rPr>
              <a:t>DALLAS, TEXAS </a:t>
            </a:r>
            <a:r>
              <a:rPr lang="en-US" sz="730" kern="0" spc="140" dirty="0">
                <a:solidFill>
                  <a:srgbClr val="C9A84C">
                    <a:alpha val="70000"/>
                  </a:srgbClr>
                </a:solidFill>
                <a:latin typeface="Calibri" pitchFamily="34" charset="0"/>
                <a:ea typeface="Calibri" pitchFamily="34" charset="-122"/>
                <a:cs typeface="Calibri" pitchFamily="34" charset="-120"/>
              </a:rPr>
              <a:t>|</a:t>
            </a:r>
            <a:r>
              <a:rPr lang="en-US" sz="730" kern="0" spc="140" dirty="0">
                <a:solidFill>
                  <a:srgbClr val="94A3B8">
                    <a:alpha val="70000"/>
                  </a:srgbClr>
                </a:solidFill>
                <a:latin typeface="Calibri" pitchFamily="34" charset="0"/>
                <a:ea typeface="Calibri" pitchFamily="34" charset="-122"/>
                <a:cs typeface="Calibri" pitchFamily="34" charset="-120"/>
              </a:rPr>
              <a:t> APRIL 2026 </a:t>
            </a:r>
            <a:r>
              <a:rPr lang="en-US" sz="730" kern="0" spc="140" dirty="0">
                <a:solidFill>
                  <a:srgbClr val="C9A84C">
                    <a:alpha val="70000"/>
                  </a:srgbClr>
                </a:solidFill>
                <a:latin typeface="Calibri" pitchFamily="34" charset="0"/>
                <a:ea typeface="Calibri" pitchFamily="34" charset="-122"/>
                <a:cs typeface="Calibri" pitchFamily="34" charset="-120"/>
              </a:rPr>
              <a:t>|</a:t>
            </a:r>
            <a:r>
              <a:rPr lang="en-US" sz="730" kern="0" spc="140" dirty="0">
                <a:solidFill>
                  <a:srgbClr val="94A3B8">
                    <a:alpha val="70000"/>
                  </a:srgbClr>
                </a:solidFill>
                <a:latin typeface="Calibri" pitchFamily="34" charset="0"/>
                <a:ea typeface="Calibri" pitchFamily="34" charset="-122"/>
                <a:cs typeface="Calibri" pitchFamily="34" charset="-120"/>
              </a:rPr>
              <a:t> CONFIDENTIAL</a:t>
            </a:r>
            <a:endParaRPr lang="en-US" sz="730" dirty="0"/>
          </a:p>
        </p:txBody>
      </p:sp>
      <p:sp>
        <p:nvSpPr>
          <p:cNvPr id="15" name="Text 13"/>
          <p:cNvSpPr/>
          <p:nvPr/>
        </p:nvSpPr>
        <p:spPr>
          <a:xfrm>
            <a:off x="8194179" y="4809232"/>
            <a:ext cx="285750" cy="13841"/>
          </a:xfrm>
          <a:prstGeom prst="rect">
            <a:avLst/>
          </a:prstGeom>
          <a:solidFill>
            <a:srgbClr val="C9A84C">
              <a:alpha val="50000"/>
            </a:srgbClr>
          </a:solidFill>
          <a:ln/>
        </p:spPr>
        <p:txBody>
          <a:bodyPr wrap="none" rtlCol="0" anchor="t"/>
          <a:lstStyle/>
          <a:p>
            <a:pPr marL="0" indent="0">
              <a:buNone/>
            </a:pPr>
            <a:endParaRPr lang="en-US" dirty="0"/>
          </a:p>
        </p:txBody>
      </p:sp>
      <p:sp>
        <p:nvSpPr>
          <p:cNvPr id="16" name="Text 14"/>
          <p:cNvSpPr/>
          <p:nvPr/>
        </p:nvSpPr>
        <p:spPr>
          <a:xfrm rot="2700000">
            <a:off x="8537079" y="4798516"/>
            <a:ext cx="35421" cy="35421"/>
          </a:xfrm>
          <a:prstGeom prst="rect">
            <a:avLst/>
          </a:prstGeom>
          <a:solidFill>
            <a:srgbClr val="C9A84C">
              <a:alpha val="50000"/>
            </a:srgbClr>
          </a:solidFill>
          <a:ln/>
        </p:spPr>
        <p:txBody>
          <a:bodyPr wrap="none" rtlCol="0" anchor="t"/>
          <a:lstStyle/>
          <a:p>
            <a:pPr marL="0" indent="0">
              <a:buNone/>
            </a:pPr>
            <a:endParaRPr lang="en-US" dirty="0"/>
          </a:p>
        </p:txBody>
      </p:sp>
      <p:pic>
        <p:nvPicPr>
          <p:cNvPr id="17" name="Online Media 16" title="Lloyd Blankfein on Private Equity, Trump, and Next Global Reckoning">
            <a:hlinkClick r:id="" action="ppaction://media"/>
            <a:extLst>
              <a:ext uri="{FF2B5EF4-FFF2-40B4-BE49-F238E27FC236}">
                <a16:creationId xmlns:a16="http://schemas.microsoft.com/office/drawing/2014/main" id="{AEFABCDB-E517-A165-1E54-89629751E349}"/>
              </a:ext>
            </a:extLst>
          </p:cNvPr>
          <p:cNvPicPr>
            <a:picLocks noRot="1" noChangeAspect="1"/>
          </p:cNvPicPr>
          <p:nvPr>
            <a:videoFile r:link="rId1"/>
          </p:nvPr>
        </p:nvPicPr>
        <p:blipFill>
          <a:blip r:embed="rId5"/>
          <a:stretch>
            <a:fillRect/>
          </a:stretch>
        </p:blipFill>
        <p:spPr>
          <a:xfrm>
            <a:off x="4298751" y="1705329"/>
            <a:ext cx="4592043" cy="25924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A1628"/>
        </a:solidFill>
        <a:effectLst/>
      </p:bgPr>
    </p:bg>
    <p:spTree>
      <p:nvGrpSpPr>
        <p:cNvPr id="1" name=""/>
        <p:cNvGrpSpPr/>
        <p:nvPr/>
      </p:nvGrpSpPr>
      <p:grpSpPr>
        <a:xfrm>
          <a:off x="0" y="0"/>
          <a:ext cx="0" cy="0"/>
          <a:chOff x="0" y="0"/>
          <a:chExt cx="0" cy="0"/>
        </a:xfrm>
      </p:grpSpPr>
      <p:sp>
        <p:nvSpPr>
          <p:cNvPr id="2" name="Text 0"/>
          <p:cNvSpPr/>
          <p:nvPr/>
        </p:nvSpPr>
        <p:spPr>
          <a:xfrm>
            <a:off x="0" y="0"/>
            <a:ext cx="9144000" cy="5143500"/>
          </a:xfrm>
          <a:prstGeom prst="rect">
            <a:avLst/>
          </a:prstGeom>
          <a:gradFill rotWithShape="1">
            <a:gsLst>
              <a:gs pos="0">
                <a:srgbClr val="C9A84C">
                  <a:alpha val="3000"/>
                </a:srgbClr>
              </a:gs>
              <a:gs pos="50000">
                <a:srgbClr val="000000">
                  <a:alpha val="0"/>
                </a:srgbClr>
              </a:gs>
            </a:gsLst>
            <a:path path="circle">
              <a:fillToRect l="80000" t="20000" r="20000" b="80000"/>
            </a:path>
          </a:gradFill>
          <a:ln/>
        </p:spPr>
        <p:txBody>
          <a:bodyPr wrap="square" rtlCol="0" anchor="t"/>
          <a:lstStyle/>
          <a:p>
            <a:pPr marL="0" indent="0">
              <a:buNone/>
            </a:pPr>
            <a:endParaRPr lang="en-US" dirty="0"/>
          </a:p>
        </p:txBody>
      </p:sp>
      <p:sp>
        <p:nvSpPr>
          <p:cNvPr id="3" name="Text 1"/>
          <p:cNvSpPr/>
          <p:nvPr/>
        </p:nvSpPr>
        <p:spPr>
          <a:xfrm>
            <a:off x="0" y="0"/>
            <a:ext cx="9144000" cy="5143500"/>
          </a:xfrm>
          <a:prstGeom prst="rect">
            <a:avLst/>
          </a:prstGeom>
          <a:gradFill rotWithShape="1">
            <a:gsLst>
              <a:gs pos="0">
                <a:srgbClr val="C9A84C">
                  <a:alpha val="3000"/>
                </a:srgbClr>
              </a:gs>
              <a:gs pos="50000">
                <a:srgbClr val="000000">
                  <a:alpha val="0"/>
                </a:srgbClr>
              </a:gs>
            </a:gsLst>
            <a:path path="circle">
              <a:fillToRect l="20000" t="80000" r="80000" b="20000"/>
            </a:path>
          </a:gradFill>
          <a:ln/>
        </p:spPr>
        <p:txBody>
          <a:bodyPr wrap="square" rtlCol="0" anchor="t"/>
          <a:lstStyle/>
          <a:p>
            <a:pPr marL="0" indent="0">
              <a:buNone/>
            </a:pPr>
            <a:endParaRPr lang="en-US" dirty="0"/>
          </a:p>
        </p:txBody>
      </p:sp>
      <p:sp>
        <p:nvSpPr>
          <p:cNvPr id="4" name="Text 2"/>
          <p:cNvSpPr/>
          <p:nvPr/>
        </p:nvSpPr>
        <p:spPr>
          <a:xfrm>
            <a:off x="0" y="5129659"/>
            <a:ext cx="9144000" cy="13841"/>
          </a:xfrm>
          <a:prstGeom prst="rect">
            <a:avLst/>
          </a:prstGeom>
          <a:gradFill rotWithShape="1">
            <a:gsLst>
              <a:gs pos="0">
                <a:srgbClr val="000000">
                  <a:alpha val="0"/>
                </a:srgbClr>
              </a:gs>
              <a:gs pos="50000">
                <a:srgbClr val="C9A84C">
                  <a:alpha val="30000"/>
                </a:srgbClr>
              </a:gs>
              <a:gs pos="100000">
                <a:srgbClr val="000000">
                  <a:alpha val="0"/>
                </a:srgbClr>
              </a:gs>
            </a:gsLst>
            <a:lin ang="0" scaled="1"/>
          </a:gradFill>
          <a:ln/>
        </p:spPr>
        <p:txBody>
          <a:bodyPr wrap="none" rtlCol="0" anchor="t"/>
          <a:lstStyle/>
          <a:p>
            <a:pPr marL="0" indent="0">
              <a:buNone/>
            </a:pPr>
            <a:endParaRPr lang="en-US" dirty="0"/>
          </a:p>
        </p:txBody>
      </p:sp>
      <p:sp>
        <p:nvSpPr>
          <p:cNvPr id="5" name="Text 3"/>
          <p:cNvSpPr/>
          <p:nvPr/>
        </p:nvSpPr>
        <p:spPr>
          <a:xfrm>
            <a:off x="671810" y="1544836"/>
            <a:ext cx="7800380" cy="13841"/>
          </a:xfrm>
          <a:prstGeom prst="rect">
            <a:avLst/>
          </a:prstGeom>
          <a:gradFill rotWithShape="1">
            <a:gsLst>
              <a:gs pos="0">
                <a:srgbClr val="C9A84C"/>
              </a:gs>
              <a:gs pos="50000">
                <a:srgbClr val="C9A84C">
                  <a:alpha val="50000"/>
                </a:srgbClr>
              </a:gs>
              <a:gs pos="100000">
                <a:srgbClr val="C9A84C">
                  <a:alpha val="15000"/>
                </a:srgbClr>
              </a:gs>
            </a:gsLst>
            <a:lin ang="0" scaled="1"/>
          </a:gradFill>
          <a:ln/>
        </p:spPr>
        <p:txBody>
          <a:bodyPr wrap="none" rtlCol="0" anchor="t"/>
          <a:lstStyle/>
          <a:p>
            <a:pPr marL="0" indent="0">
              <a:buNone/>
            </a:pPr>
            <a:endParaRPr lang="en-US" dirty="0"/>
          </a:p>
        </p:txBody>
      </p:sp>
      <p:sp>
        <p:nvSpPr>
          <p:cNvPr id="6" name="Text 4"/>
          <p:cNvSpPr/>
          <p:nvPr/>
        </p:nvSpPr>
        <p:spPr>
          <a:xfrm>
            <a:off x="457200" y="1688306"/>
            <a:ext cx="2609404" cy="2106960"/>
          </a:xfrm>
          <a:prstGeom prst="roundRect">
            <a:avLst>
              <a:gd name="adj" fmla="val 4099"/>
            </a:avLst>
          </a:prstGeom>
          <a:solidFill>
            <a:srgbClr val="152238"/>
          </a:solidFill>
          <a:ln/>
        </p:spPr>
        <p:txBody>
          <a:bodyPr wrap="square" rtlCol="0" anchor="t"/>
          <a:lstStyle/>
          <a:p>
            <a:pPr marL="0" indent="0">
              <a:buNone/>
            </a:pPr>
            <a:endParaRPr lang="en-US" dirty="0"/>
          </a:p>
        </p:txBody>
      </p:sp>
      <p:sp>
        <p:nvSpPr>
          <p:cNvPr id="7" name="Text 5"/>
          <p:cNvSpPr/>
          <p:nvPr/>
        </p:nvSpPr>
        <p:spPr>
          <a:xfrm>
            <a:off x="457200" y="1688306"/>
            <a:ext cx="2609404" cy="19050"/>
          </a:xfrm>
          <a:custGeom>
            <a:avLst/>
            <a:gdLst/>
            <a:ahLst/>
            <a:cxnLst/>
            <a:rect l="l" t="t" r="r" b="b"/>
            <a:pathLst>
              <a:path w="2609404" h="19050">
                <a:moveTo>
                  <a:pt x="86360" y="0"/>
                </a:moveTo>
                <a:lnTo>
                  <a:pt x="66220" y="2381"/>
                </a:lnTo>
                <a:lnTo>
                  <a:pt x="58078" y="4763"/>
                </a:lnTo>
                <a:lnTo>
                  <a:pt x="51968" y="7144"/>
                </a:lnTo>
                <a:lnTo>
                  <a:pt x="46934" y="9525"/>
                </a:lnTo>
                <a:lnTo>
                  <a:pt x="42603" y="11906"/>
                </a:lnTo>
                <a:lnTo>
                  <a:pt x="38783" y="14288"/>
                </a:lnTo>
                <a:lnTo>
                  <a:pt x="35358" y="16669"/>
                </a:lnTo>
                <a:lnTo>
                  <a:pt x="32254" y="19050"/>
                </a:lnTo>
                <a:lnTo>
                  <a:pt x="2577149" y="19050"/>
                </a:lnTo>
                <a:lnTo>
                  <a:pt x="2574045" y="16669"/>
                </a:lnTo>
                <a:lnTo>
                  <a:pt x="2570621" y="14288"/>
                </a:lnTo>
                <a:lnTo>
                  <a:pt x="2566801" y="11906"/>
                </a:lnTo>
                <a:lnTo>
                  <a:pt x="2562470" y="9525"/>
                </a:lnTo>
                <a:lnTo>
                  <a:pt x="2557436" y="7144"/>
                </a:lnTo>
                <a:lnTo>
                  <a:pt x="2551326" y="4763"/>
                </a:lnTo>
                <a:lnTo>
                  <a:pt x="2543183" y="2381"/>
                </a:lnTo>
                <a:lnTo>
                  <a:pt x="2523043" y="0"/>
                </a:lnTo>
                <a:close/>
              </a:path>
            </a:pathLst>
          </a:custGeom>
          <a:solidFill>
            <a:srgbClr val="C9A84C"/>
          </a:solidFill>
          <a:ln/>
        </p:spPr>
        <p:txBody>
          <a:bodyPr wrap="none" rtlCol="0" anchor="t"/>
          <a:lstStyle/>
          <a:p>
            <a:pPr marL="0" indent="0">
              <a:buNone/>
            </a:pPr>
            <a:endParaRPr lang="en-US" dirty="0"/>
          </a:p>
        </p:txBody>
      </p:sp>
      <p:sp>
        <p:nvSpPr>
          <p:cNvPr id="8" name="Text 6"/>
          <p:cNvSpPr/>
          <p:nvPr/>
        </p:nvSpPr>
        <p:spPr>
          <a:xfrm>
            <a:off x="742504" y="1878806"/>
            <a:ext cx="448241" cy="118021"/>
          </a:xfrm>
          <a:prstGeom prst="rect">
            <a:avLst/>
          </a:prstGeom>
          <a:noFill/>
          <a:ln/>
        </p:spPr>
        <p:txBody>
          <a:bodyPr wrap="none" lIns="0" tIns="0" rIns="0" bIns="0" rtlCol="0" anchor="ctr"/>
          <a:lstStyle/>
          <a:p>
            <a:pPr marL="0" indent="0" algn="l">
              <a:lnSpc>
                <a:spcPts val="930"/>
              </a:lnSpc>
              <a:buNone/>
            </a:pPr>
            <a:r>
              <a:rPr lang="en-US" sz="620" b="1" kern="0" spc="80" dirty="0">
                <a:solidFill>
                  <a:srgbClr val="C9A84C"/>
                </a:solidFill>
                <a:latin typeface="Calibri" pitchFamily="34" charset="0"/>
                <a:ea typeface="Calibri" pitchFamily="34" charset="-122"/>
                <a:cs typeface="Calibri" pitchFamily="34" charset="-120"/>
              </a:rPr>
              <a:t>PHASE 1</a:t>
            </a:r>
            <a:endParaRPr lang="en-US" sz="620" dirty="0"/>
          </a:p>
        </p:txBody>
      </p:sp>
      <p:pic>
        <p:nvPicPr>
          <p:cNvPr id="9"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5470" y="1871523"/>
            <a:ext cx="132588" cy="132588"/>
          </a:xfrm>
          <a:prstGeom prst="rect">
            <a:avLst/>
          </a:prstGeom>
        </p:spPr>
      </p:pic>
      <p:sp>
        <p:nvSpPr>
          <p:cNvPr id="10" name="Text 7"/>
          <p:cNvSpPr/>
          <p:nvPr/>
        </p:nvSpPr>
        <p:spPr>
          <a:xfrm>
            <a:off x="624185" y="2053977"/>
            <a:ext cx="2434714" cy="228600"/>
          </a:xfrm>
          <a:prstGeom prst="rect">
            <a:avLst/>
          </a:prstGeom>
          <a:noFill/>
          <a:ln/>
        </p:spPr>
        <p:txBody>
          <a:bodyPr wrap="none" lIns="0" tIns="0" rIns="0" bIns="0" rtlCol="0" anchor="t"/>
          <a:lstStyle/>
          <a:p>
            <a:pPr marL="0" indent="0" algn="l">
              <a:lnSpc>
                <a:spcPts val="1800"/>
              </a:lnSpc>
              <a:buNone/>
            </a:pPr>
            <a:r>
              <a:rPr lang="en-US" sz="1800" b="1" dirty="0">
                <a:solidFill>
                  <a:srgbClr val="C9A84C"/>
                </a:solidFill>
                <a:latin typeface="Constantia" pitchFamily="34" charset="0"/>
                <a:ea typeface="Constantia" pitchFamily="34" charset="-122"/>
                <a:cs typeface="Constantia" pitchFamily="34" charset="-120"/>
              </a:rPr>
              <a:t>2026</a:t>
            </a:r>
            <a:endParaRPr lang="en-US" sz="1800" dirty="0"/>
          </a:p>
        </p:txBody>
      </p:sp>
      <p:sp>
        <p:nvSpPr>
          <p:cNvPr id="11" name="Text 8"/>
          <p:cNvSpPr/>
          <p:nvPr/>
        </p:nvSpPr>
        <p:spPr>
          <a:xfrm>
            <a:off x="624185" y="2311747"/>
            <a:ext cx="2502977" cy="142875"/>
          </a:xfrm>
          <a:prstGeom prst="rect">
            <a:avLst/>
          </a:prstGeom>
          <a:noFill/>
          <a:ln/>
        </p:spPr>
        <p:txBody>
          <a:bodyPr wrap="none" lIns="0" tIns="0" rIns="0" bIns="0" rtlCol="0" anchor="t"/>
          <a:lstStyle/>
          <a:p>
            <a:pPr marL="0" indent="0" algn="l">
              <a:lnSpc>
                <a:spcPts val="1125"/>
              </a:lnSpc>
              <a:buNone/>
            </a:pPr>
            <a:r>
              <a:rPr lang="en-US" sz="900" b="1" dirty="0">
                <a:solidFill>
                  <a:srgbClr val="F1F5F9"/>
                </a:solidFill>
                <a:latin typeface="Constantia" pitchFamily="34" charset="0"/>
                <a:ea typeface="Constantia" pitchFamily="34" charset="-122"/>
                <a:cs typeface="Constantia" pitchFamily="34" charset="-120"/>
              </a:rPr>
              <a:t>Foundation &amp; Texas Dominance</a:t>
            </a:r>
            <a:endParaRPr lang="en-US" sz="900" dirty="0"/>
          </a:p>
        </p:txBody>
      </p:sp>
      <p:sp>
        <p:nvSpPr>
          <p:cNvPr id="12" name="Text 9"/>
          <p:cNvSpPr/>
          <p:nvPr/>
        </p:nvSpPr>
        <p:spPr>
          <a:xfrm>
            <a:off x="624185" y="2554932"/>
            <a:ext cx="342900" cy="13841"/>
          </a:xfrm>
          <a:prstGeom prst="roundRect">
            <a:avLst>
              <a:gd name="adj" fmla="val 55054"/>
            </a:avLst>
          </a:prstGeom>
          <a:solidFill>
            <a:srgbClr val="C9A84C"/>
          </a:solidFill>
          <a:ln/>
        </p:spPr>
        <p:txBody>
          <a:bodyPr wrap="none" rtlCol="0" anchor="t"/>
          <a:lstStyle/>
          <a:p>
            <a:pPr marL="0" indent="0">
              <a:buNone/>
            </a:pPr>
            <a:endParaRPr lang="en-US" dirty="0"/>
          </a:p>
        </p:txBody>
      </p:sp>
      <p:sp>
        <p:nvSpPr>
          <p:cNvPr id="13" name="Text 10"/>
          <p:cNvSpPr/>
          <p:nvPr/>
        </p:nvSpPr>
        <p:spPr>
          <a:xfrm>
            <a:off x="624185" y="2726234"/>
            <a:ext cx="35421" cy="35421"/>
          </a:xfrm>
          <a:prstGeom prst="ellipse">
            <a:avLst/>
          </a:prstGeom>
          <a:solidFill>
            <a:srgbClr val="C9A84C"/>
          </a:solidFill>
          <a:ln/>
        </p:spPr>
        <p:txBody>
          <a:bodyPr wrap="none" rtlCol="0" anchor="t"/>
          <a:lstStyle/>
          <a:p>
            <a:pPr marL="0" indent="0">
              <a:buNone/>
            </a:pPr>
            <a:endParaRPr lang="en-US" dirty="0"/>
          </a:p>
        </p:txBody>
      </p:sp>
      <p:sp>
        <p:nvSpPr>
          <p:cNvPr id="14" name="Text 11"/>
          <p:cNvSpPr/>
          <p:nvPr/>
        </p:nvSpPr>
        <p:spPr>
          <a:xfrm>
            <a:off x="716756" y="2683073"/>
            <a:ext cx="2146578"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Complete buildout of Dallas operations center</a:t>
            </a:r>
            <a:endParaRPr lang="en-US" sz="760" dirty="0"/>
          </a:p>
        </p:txBody>
      </p:sp>
      <p:sp>
        <p:nvSpPr>
          <p:cNvPr id="15" name="Text 12"/>
          <p:cNvSpPr/>
          <p:nvPr/>
        </p:nvSpPr>
        <p:spPr>
          <a:xfrm>
            <a:off x="624185" y="2931021"/>
            <a:ext cx="35421" cy="35421"/>
          </a:xfrm>
          <a:prstGeom prst="ellipse">
            <a:avLst/>
          </a:prstGeom>
          <a:solidFill>
            <a:srgbClr val="C9A84C"/>
          </a:solidFill>
          <a:ln/>
        </p:spPr>
        <p:txBody>
          <a:bodyPr wrap="none" rtlCol="0" anchor="t"/>
          <a:lstStyle/>
          <a:p>
            <a:pPr marL="0" indent="0">
              <a:buNone/>
            </a:pPr>
            <a:endParaRPr lang="en-US" dirty="0"/>
          </a:p>
        </p:txBody>
      </p:sp>
      <p:sp>
        <p:nvSpPr>
          <p:cNvPr id="16" name="Text 13"/>
          <p:cNvSpPr/>
          <p:nvPr/>
        </p:nvSpPr>
        <p:spPr>
          <a:xfrm>
            <a:off x="716756" y="2887861"/>
            <a:ext cx="2226519" cy="294099"/>
          </a:xfrm>
          <a:prstGeom prst="rect">
            <a:avLst/>
          </a:prstGeom>
          <a:noFill/>
          <a:ln/>
        </p:spPr>
        <p:txBody>
          <a:bodyPr wrap="squar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Establish market leadership in Texas policyholder advocacy</a:t>
            </a:r>
            <a:endParaRPr lang="en-US" sz="760" dirty="0"/>
          </a:p>
        </p:txBody>
      </p:sp>
      <p:sp>
        <p:nvSpPr>
          <p:cNvPr id="17" name="Text 14"/>
          <p:cNvSpPr/>
          <p:nvPr/>
        </p:nvSpPr>
        <p:spPr>
          <a:xfrm>
            <a:off x="624185" y="3275856"/>
            <a:ext cx="35421" cy="35421"/>
          </a:xfrm>
          <a:prstGeom prst="ellipse">
            <a:avLst/>
          </a:prstGeom>
          <a:solidFill>
            <a:srgbClr val="C9A84C"/>
          </a:solidFill>
          <a:ln/>
        </p:spPr>
        <p:txBody>
          <a:bodyPr wrap="none" rtlCol="0" anchor="t"/>
          <a:lstStyle/>
          <a:p>
            <a:pPr marL="0" indent="0">
              <a:buNone/>
            </a:pPr>
            <a:endParaRPr lang="en-US" dirty="0"/>
          </a:p>
        </p:txBody>
      </p:sp>
      <p:sp>
        <p:nvSpPr>
          <p:cNvPr id="18" name="Text 15"/>
          <p:cNvSpPr/>
          <p:nvPr/>
        </p:nvSpPr>
        <p:spPr>
          <a:xfrm>
            <a:off x="716756" y="3232696"/>
            <a:ext cx="1150233"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Reach 75 active clients</a:t>
            </a:r>
            <a:endParaRPr lang="en-US" sz="760" dirty="0"/>
          </a:p>
        </p:txBody>
      </p:sp>
      <p:sp>
        <p:nvSpPr>
          <p:cNvPr id="19" name="Text 16"/>
          <p:cNvSpPr/>
          <p:nvPr/>
        </p:nvSpPr>
        <p:spPr>
          <a:xfrm>
            <a:off x="624185" y="3480643"/>
            <a:ext cx="35421" cy="35421"/>
          </a:xfrm>
          <a:prstGeom prst="ellipse">
            <a:avLst/>
          </a:prstGeom>
          <a:solidFill>
            <a:srgbClr val="C9A84C"/>
          </a:solidFill>
          <a:ln/>
        </p:spPr>
        <p:txBody>
          <a:bodyPr wrap="none" rtlCol="0" anchor="t"/>
          <a:lstStyle/>
          <a:p>
            <a:pPr marL="0" indent="0">
              <a:buNone/>
            </a:pPr>
            <a:endParaRPr lang="en-US" dirty="0"/>
          </a:p>
        </p:txBody>
      </p:sp>
      <p:sp>
        <p:nvSpPr>
          <p:cNvPr id="20" name="Text 17"/>
          <p:cNvSpPr/>
          <p:nvPr/>
        </p:nvSpPr>
        <p:spPr>
          <a:xfrm>
            <a:off x="716756" y="3437483"/>
            <a:ext cx="2311435"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Launch retainer program for mid-market segment</a:t>
            </a:r>
            <a:endParaRPr lang="en-US" sz="760" dirty="0"/>
          </a:p>
        </p:txBody>
      </p:sp>
      <p:sp>
        <p:nvSpPr>
          <p:cNvPr id="21" name="Text 18"/>
          <p:cNvSpPr/>
          <p:nvPr/>
        </p:nvSpPr>
        <p:spPr>
          <a:xfrm>
            <a:off x="3267224" y="1688306"/>
            <a:ext cx="2609404" cy="2106960"/>
          </a:xfrm>
          <a:prstGeom prst="roundRect">
            <a:avLst>
              <a:gd name="adj" fmla="val 4099"/>
            </a:avLst>
          </a:prstGeom>
          <a:solidFill>
            <a:srgbClr val="152238"/>
          </a:solidFill>
          <a:ln/>
        </p:spPr>
        <p:txBody>
          <a:bodyPr wrap="square" rtlCol="0" anchor="t"/>
          <a:lstStyle/>
          <a:p>
            <a:pPr marL="0" indent="0">
              <a:buNone/>
            </a:pPr>
            <a:endParaRPr lang="en-US" dirty="0"/>
          </a:p>
        </p:txBody>
      </p:sp>
      <p:sp>
        <p:nvSpPr>
          <p:cNvPr id="22" name="Text 19"/>
          <p:cNvSpPr/>
          <p:nvPr/>
        </p:nvSpPr>
        <p:spPr>
          <a:xfrm>
            <a:off x="3267224" y="1688306"/>
            <a:ext cx="2609404" cy="19050"/>
          </a:xfrm>
          <a:custGeom>
            <a:avLst/>
            <a:gdLst/>
            <a:ahLst/>
            <a:cxnLst/>
            <a:rect l="l" t="t" r="r" b="b"/>
            <a:pathLst>
              <a:path w="2609404" h="19050">
                <a:moveTo>
                  <a:pt x="86360" y="0"/>
                </a:moveTo>
                <a:lnTo>
                  <a:pt x="66220" y="2381"/>
                </a:lnTo>
                <a:lnTo>
                  <a:pt x="58078" y="4763"/>
                </a:lnTo>
                <a:lnTo>
                  <a:pt x="51968" y="7144"/>
                </a:lnTo>
                <a:lnTo>
                  <a:pt x="46934" y="9525"/>
                </a:lnTo>
                <a:lnTo>
                  <a:pt x="42603" y="11906"/>
                </a:lnTo>
                <a:lnTo>
                  <a:pt x="38783" y="14288"/>
                </a:lnTo>
                <a:lnTo>
                  <a:pt x="35358" y="16669"/>
                </a:lnTo>
                <a:lnTo>
                  <a:pt x="32254" y="19050"/>
                </a:lnTo>
                <a:lnTo>
                  <a:pt x="2577149" y="19050"/>
                </a:lnTo>
                <a:lnTo>
                  <a:pt x="2574045" y="16669"/>
                </a:lnTo>
                <a:lnTo>
                  <a:pt x="2570621" y="14288"/>
                </a:lnTo>
                <a:lnTo>
                  <a:pt x="2566801" y="11906"/>
                </a:lnTo>
                <a:lnTo>
                  <a:pt x="2562470" y="9525"/>
                </a:lnTo>
                <a:lnTo>
                  <a:pt x="2557436" y="7144"/>
                </a:lnTo>
                <a:lnTo>
                  <a:pt x="2551326" y="4763"/>
                </a:lnTo>
                <a:lnTo>
                  <a:pt x="2543183" y="2381"/>
                </a:lnTo>
                <a:lnTo>
                  <a:pt x="2523043" y="0"/>
                </a:lnTo>
                <a:close/>
              </a:path>
            </a:pathLst>
          </a:custGeom>
          <a:solidFill>
            <a:srgbClr val="C9A84C">
              <a:alpha val="60000"/>
            </a:srgbClr>
          </a:solidFill>
          <a:ln/>
        </p:spPr>
        <p:txBody>
          <a:bodyPr wrap="none" rtlCol="0" anchor="t"/>
          <a:lstStyle/>
          <a:p>
            <a:pPr marL="0" indent="0">
              <a:buNone/>
            </a:pPr>
            <a:endParaRPr lang="en-US" dirty="0"/>
          </a:p>
        </p:txBody>
      </p:sp>
      <p:sp>
        <p:nvSpPr>
          <p:cNvPr id="23" name="Text 20"/>
          <p:cNvSpPr/>
          <p:nvPr/>
        </p:nvSpPr>
        <p:spPr>
          <a:xfrm>
            <a:off x="3552527" y="1878806"/>
            <a:ext cx="448241" cy="118021"/>
          </a:xfrm>
          <a:prstGeom prst="rect">
            <a:avLst/>
          </a:prstGeom>
          <a:noFill/>
          <a:ln/>
        </p:spPr>
        <p:txBody>
          <a:bodyPr wrap="none" lIns="0" tIns="0" rIns="0" bIns="0" rtlCol="0" anchor="ctr"/>
          <a:lstStyle/>
          <a:p>
            <a:pPr marL="0" indent="0" algn="l">
              <a:lnSpc>
                <a:spcPts val="930"/>
              </a:lnSpc>
              <a:buNone/>
            </a:pPr>
            <a:r>
              <a:rPr lang="en-US" sz="620" b="1" kern="0" spc="80" dirty="0">
                <a:solidFill>
                  <a:srgbClr val="C9A84C"/>
                </a:solidFill>
                <a:latin typeface="Calibri" pitchFamily="34" charset="0"/>
                <a:ea typeface="Calibri" pitchFamily="34" charset="-122"/>
                <a:cs typeface="Calibri" pitchFamily="34" charset="-120"/>
              </a:rPr>
              <a:t>PHASE 2</a:t>
            </a:r>
            <a:endParaRPr lang="en-US" sz="620" dirty="0"/>
          </a:p>
        </p:txBody>
      </p:sp>
      <p:pic>
        <p:nvPicPr>
          <p:cNvPr id="2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05494" y="1871523"/>
            <a:ext cx="132588" cy="132588"/>
          </a:xfrm>
          <a:prstGeom prst="rect">
            <a:avLst/>
          </a:prstGeom>
        </p:spPr>
      </p:pic>
      <p:sp>
        <p:nvSpPr>
          <p:cNvPr id="25" name="Text 21"/>
          <p:cNvSpPr/>
          <p:nvPr/>
        </p:nvSpPr>
        <p:spPr>
          <a:xfrm>
            <a:off x="3434209" y="2053977"/>
            <a:ext cx="2434714" cy="228600"/>
          </a:xfrm>
          <a:prstGeom prst="rect">
            <a:avLst/>
          </a:prstGeom>
          <a:noFill/>
          <a:ln/>
        </p:spPr>
        <p:txBody>
          <a:bodyPr wrap="none" lIns="0" tIns="0" rIns="0" bIns="0" rtlCol="0" anchor="t"/>
          <a:lstStyle/>
          <a:p>
            <a:pPr marL="0" indent="0" algn="l">
              <a:lnSpc>
                <a:spcPts val="1800"/>
              </a:lnSpc>
              <a:buNone/>
            </a:pPr>
            <a:r>
              <a:rPr lang="en-US" sz="1800" b="1" dirty="0">
                <a:solidFill>
                  <a:srgbClr val="C9A84C"/>
                </a:solidFill>
                <a:latin typeface="Constantia" pitchFamily="34" charset="0"/>
                <a:ea typeface="Constantia" pitchFamily="34" charset="-122"/>
                <a:cs typeface="Constantia" pitchFamily="34" charset="-120"/>
              </a:rPr>
              <a:t>2027</a:t>
            </a:r>
            <a:endParaRPr lang="en-US" sz="1800" dirty="0"/>
          </a:p>
        </p:txBody>
      </p:sp>
      <p:sp>
        <p:nvSpPr>
          <p:cNvPr id="26" name="Text 22"/>
          <p:cNvSpPr/>
          <p:nvPr/>
        </p:nvSpPr>
        <p:spPr>
          <a:xfrm>
            <a:off x="3434209" y="2311747"/>
            <a:ext cx="2502977" cy="142875"/>
          </a:xfrm>
          <a:prstGeom prst="rect">
            <a:avLst/>
          </a:prstGeom>
          <a:noFill/>
          <a:ln/>
        </p:spPr>
        <p:txBody>
          <a:bodyPr wrap="none" lIns="0" tIns="0" rIns="0" bIns="0" rtlCol="0" anchor="t"/>
          <a:lstStyle/>
          <a:p>
            <a:pPr marL="0" indent="0" algn="l">
              <a:lnSpc>
                <a:spcPts val="1125"/>
              </a:lnSpc>
              <a:buNone/>
            </a:pPr>
            <a:r>
              <a:rPr lang="en-US" sz="900" b="1" dirty="0">
                <a:solidFill>
                  <a:srgbClr val="F1F5F9"/>
                </a:solidFill>
                <a:latin typeface="Constantia" pitchFamily="34" charset="0"/>
                <a:ea typeface="Constantia" pitchFamily="34" charset="-122"/>
                <a:cs typeface="Constantia" pitchFamily="34" charset="-120"/>
              </a:rPr>
              <a:t>Regional Expansion</a:t>
            </a:r>
            <a:endParaRPr lang="en-US" sz="900" dirty="0"/>
          </a:p>
        </p:txBody>
      </p:sp>
      <p:sp>
        <p:nvSpPr>
          <p:cNvPr id="27" name="Text 23"/>
          <p:cNvSpPr/>
          <p:nvPr/>
        </p:nvSpPr>
        <p:spPr>
          <a:xfrm>
            <a:off x="3434209" y="2554932"/>
            <a:ext cx="342900" cy="13841"/>
          </a:xfrm>
          <a:prstGeom prst="roundRect">
            <a:avLst>
              <a:gd name="adj" fmla="val 55054"/>
            </a:avLst>
          </a:prstGeom>
          <a:solidFill>
            <a:srgbClr val="C9A84C"/>
          </a:solidFill>
          <a:ln/>
        </p:spPr>
        <p:txBody>
          <a:bodyPr wrap="none" rtlCol="0" anchor="t"/>
          <a:lstStyle/>
          <a:p>
            <a:pPr marL="0" indent="0">
              <a:buNone/>
            </a:pPr>
            <a:endParaRPr lang="en-US" dirty="0"/>
          </a:p>
        </p:txBody>
      </p:sp>
      <p:sp>
        <p:nvSpPr>
          <p:cNvPr id="28" name="Text 24"/>
          <p:cNvSpPr/>
          <p:nvPr/>
        </p:nvSpPr>
        <p:spPr>
          <a:xfrm>
            <a:off x="3434209" y="2726234"/>
            <a:ext cx="35421" cy="35421"/>
          </a:xfrm>
          <a:prstGeom prst="ellipse">
            <a:avLst/>
          </a:prstGeom>
          <a:solidFill>
            <a:srgbClr val="C9A84C"/>
          </a:solidFill>
          <a:ln/>
        </p:spPr>
        <p:txBody>
          <a:bodyPr wrap="none" rtlCol="0" anchor="t"/>
          <a:lstStyle/>
          <a:p>
            <a:pPr marL="0" indent="0">
              <a:buNone/>
            </a:pPr>
            <a:endParaRPr lang="en-US" dirty="0"/>
          </a:p>
        </p:txBody>
      </p:sp>
      <p:sp>
        <p:nvSpPr>
          <p:cNvPr id="29" name="Text 25"/>
          <p:cNvSpPr/>
          <p:nvPr/>
        </p:nvSpPr>
        <p:spPr>
          <a:xfrm>
            <a:off x="3526780" y="2683073"/>
            <a:ext cx="1782485"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Expand to OK, LA, AR &amp; NM markets</a:t>
            </a:r>
            <a:endParaRPr lang="en-US" sz="760" dirty="0"/>
          </a:p>
        </p:txBody>
      </p:sp>
      <p:sp>
        <p:nvSpPr>
          <p:cNvPr id="30" name="Text 26"/>
          <p:cNvSpPr/>
          <p:nvPr/>
        </p:nvSpPr>
        <p:spPr>
          <a:xfrm>
            <a:off x="3434209" y="2931021"/>
            <a:ext cx="35421" cy="35421"/>
          </a:xfrm>
          <a:prstGeom prst="ellipse">
            <a:avLst/>
          </a:prstGeom>
          <a:solidFill>
            <a:srgbClr val="C9A84C"/>
          </a:solidFill>
          <a:ln/>
        </p:spPr>
        <p:txBody>
          <a:bodyPr wrap="none" rtlCol="0" anchor="t"/>
          <a:lstStyle/>
          <a:p>
            <a:pPr marL="0" indent="0">
              <a:buNone/>
            </a:pPr>
            <a:endParaRPr lang="en-US" dirty="0"/>
          </a:p>
        </p:txBody>
      </p:sp>
      <p:sp>
        <p:nvSpPr>
          <p:cNvPr id="31" name="Text 27"/>
          <p:cNvSpPr/>
          <p:nvPr/>
        </p:nvSpPr>
        <p:spPr>
          <a:xfrm>
            <a:off x="3526780" y="2887861"/>
            <a:ext cx="1886769"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Hire senior advisors in each new market</a:t>
            </a:r>
            <a:endParaRPr lang="en-US" sz="760" dirty="0"/>
          </a:p>
        </p:txBody>
      </p:sp>
      <p:sp>
        <p:nvSpPr>
          <p:cNvPr id="32" name="Text 28"/>
          <p:cNvSpPr/>
          <p:nvPr/>
        </p:nvSpPr>
        <p:spPr>
          <a:xfrm>
            <a:off x="3434209" y="3135809"/>
            <a:ext cx="35421" cy="35421"/>
          </a:xfrm>
          <a:prstGeom prst="ellipse">
            <a:avLst/>
          </a:prstGeom>
          <a:solidFill>
            <a:srgbClr val="C9A84C"/>
          </a:solidFill>
          <a:ln/>
        </p:spPr>
        <p:txBody>
          <a:bodyPr wrap="none" rtlCol="0" anchor="t"/>
          <a:lstStyle/>
          <a:p>
            <a:pPr marL="0" indent="0">
              <a:buNone/>
            </a:pPr>
            <a:endParaRPr lang="en-US" dirty="0"/>
          </a:p>
        </p:txBody>
      </p:sp>
      <p:sp>
        <p:nvSpPr>
          <p:cNvPr id="33" name="Text 29"/>
          <p:cNvSpPr/>
          <p:nvPr/>
        </p:nvSpPr>
        <p:spPr>
          <a:xfrm>
            <a:off x="3526780" y="3092648"/>
            <a:ext cx="1197218"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Target 150 active clients</a:t>
            </a:r>
            <a:endParaRPr lang="en-US" sz="760" dirty="0"/>
          </a:p>
        </p:txBody>
      </p:sp>
      <p:sp>
        <p:nvSpPr>
          <p:cNvPr id="34" name="Text 30"/>
          <p:cNvSpPr/>
          <p:nvPr/>
        </p:nvSpPr>
        <p:spPr>
          <a:xfrm>
            <a:off x="3434209" y="3340596"/>
            <a:ext cx="35421" cy="35421"/>
          </a:xfrm>
          <a:prstGeom prst="ellipse">
            <a:avLst/>
          </a:prstGeom>
          <a:solidFill>
            <a:srgbClr val="C9A84C"/>
          </a:solidFill>
          <a:ln/>
        </p:spPr>
        <p:txBody>
          <a:bodyPr wrap="none" rtlCol="0" anchor="t"/>
          <a:lstStyle/>
          <a:p>
            <a:pPr marL="0" indent="0">
              <a:buNone/>
            </a:pPr>
            <a:endParaRPr lang="en-US" dirty="0"/>
          </a:p>
        </p:txBody>
      </p:sp>
      <p:sp>
        <p:nvSpPr>
          <p:cNvPr id="35" name="Text 31"/>
          <p:cNvSpPr/>
          <p:nvPr/>
        </p:nvSpPr>
        <p:spPr>
          <a:xfrm>
            <a:off x="3526780" y="3297436"/>
            <a:ext cx="2226519" cy="294099"/>
          </a:xfrm>
          <a:prstGeom prst="rect">
            <a:avLst/>
          </a:prstGeom>
          <a:noFill/>
          <a:ln/>
        </p:spPr>
        <p:txBody>
          <a:bodyPr wrap="squar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Introduce proprietary compliance technology platform</a:t>
            </a:r>
            <a:endParaRPr lang="en-US" sz="760" dirty="0"/>
          </a:p>
        </p:txBody>
      </p:sp>
      <p:sp>
        <p:nvSpPr>
          <p:cNvPr id="36" name="Text 32"/>
          <p:cNvSpPr/>
          <p:nvPr/>
        </p:nvSpPr>
        <p:spPr>
          <a:xfrm>
            <a:off x="6077248" y="1688306"/>
            <a:ext cx="2609552" cy="2106960"/>
          </a:xfrm>
          <a:prstGeom prst="roundRect">
            <a:avLst>
              <a:gd name="adj" fmla="val 4099"/>
            </a:avLst>
          </a:prstGeom>
          <a:solidFill>
            <a:srgbClr val="152238"/>
          </a:solidFill>
          <a:ln/>
        </p:spPr>
        <p:txBody>
          <a:bodyPr wrap="square" rtlCol="0" anchor="t"/>
          <a:lstStyle/>
          <a:p>
            <a:pPr marL="0" indent="0">
              <a:buNone/>
            </a:pPr>
            <a:endParaRPr lang="en-US" dirty="0"/>
          </a:p>
        </p:txBody>
      </p:sp>
      <p:sp>
        <p:nvSpPr>
          <p:cNvPr id="37" name="Text 33"/>
          <p:cNvSpPr/>
          <p:nvPr/>
        </p:nvSpPr>
        <p:spPr>
          <a:xfrm>
            <a:off x="6077248" y="1688306"/>
            <a:ext cx="2609552" cy="19050"/>
          </a:xfrm>
          <a:custGeom>
            <a:avLst/>
            <a:gdLst/>
            <a:ahLst/>
            <a:cxnLst/>
            <a:rect l="l" t="t" r="r" b="b"/>
            <a:pathLst>
              <a:path w="2609552" h="19050">
                <a:moveTo>
                  <a:pt x="86360" y="0"/>
                </a:moveTo>
                <a:lnTo>
                  <a:pt x="66220" y="2381"/>
                </a:lnTo>
                <a:lnTo>
                  <a:pt x="58078" y="4763"/>
                </a:lnTo>
                <a:lnTo>
                  <a:pt x="51968" y="7144"/>
                </a:lnTo>
                <a:lnTo>
                  <a:pt x="46934" y="9525"/>
                </a:lnTo>
                <a:lnTo>
                  <a:pt x="42603" y="11906"/>
                </a:lnTo>
                <a:lnTo>
                  <a:pt x="38783" y="14288"/>
                </a:lnTo>
                <a:lnTo>
                  <a:pt x="35358" y="16669"/>
                </a:lnTo>
                <a:lnTo>
                  <a:pt x="32254" y="19050"/>
                </a:lnTo>
                <a:lnTo>
                  <a:pt x="2577298" y="19050"/>
                </a:lnTo>
                <a:lnTo>
                  <a:pt x="2574194" y="16669"/>
                </a:lnTo>
                <a:lnTo>
                  <a:pt x="2570770" y="14288"/>
                </a:lnTo>
                <a:lnTo>
                  <a:pt x="2566949" y="11906"/>
                </a:lnTo>
                <a:lnTo>
                  <a:pt x="2562619" y="9525"/>
                </a:lnTo>
                <a:lnTo>
                  <a:pt x="2557585" y="7144"/>
                </a:lnTo>
                <a:lnTo>
                  <a:pt x="2551475" y="4763"/>
                </a:lnTo>
                <a:lnTo>
                  <a:pt x="2543332" y="2381"/>
                </a:lnTo>
                <a:lnTo>
                  <a:pt x="2523192" y="0"/>
                </a:lnTo>
                <a:close/>
              </a:path>
            </a:pathLst>
          </a:custGeom>
          <a:solidFill>
            <a:srgbClr val="C9A84C">
              <a:alpha val="35000"/>
            </a:srgbClr>
          </a:solidFill>
          <a:ln/>
        </p:spPr>
        <p:txBody>
          <a:bodyPr wrap="none" rtlCol="0" anchor="t"/>
          <a:lstStyle/>
          <a:p>
            <a:pPr marL="0" indent="0">
              <a:buNone/>
            </a:pPr>
            <a:endParaRPr lang="en-US" dirty="0"/>
          </a:p>
        </p:txBody>
      </p:sp>
      <p:sp>
        <p:nvSpPr>
          <p:cNvPr id="38" name="Text 34"/>
          <p:cNvSpPr/>
          <p:nvPr/>
        </p:nvSpPr>
        <p:spPr>
          <a:xfrm>
            <a:off x="6362551" y="1878806"/>
            <a:ext cx="448241" cy="118021"/>
          </a:xfrm>
          <a:prstGeom prst="rect">
            <a:avLst/>
          </a:prstGeom>
          <a:noFill/>
          <a:ln/>
        </p:spPr>
        <p:txBody>
          <a:bodyPr wrap="none" lIns="0" tIns="0" rIns="0" bIns="0" rtlCol="0" anchor="ctr"/>
          <a:lstStyle/>
          <a:p>
            <a:pPr marL="0" indent="0" algn="l">
              <a:lnSpc>
                <a:spcPts val="930"/>
              </a:lnSpc>
              <a:buNone/>
            </a:pPr>
            <a:r>
              <a:rPr lang="en-US" sz="620" b="1" kern="0" spc="80" dirty="0">
                <a:solidFill>
                  <a:srgbClr val="C9A84C"/>
                </a:solidFill>
                <a:latin typeface="Calibri" pitchFamily="34" charset="0"/>
                <a:ea typeface="Calibri" pitchFamily="34" charset="-122"/>
                <a:cs typeface="Calibri" pitchFamily="34" charset="-120"/>
              </a:rPr>
              <a:t>PHASE 3</a:t>
            </a:r>
            <a:endParaRPr lang="en-US" sz="620" dirty="0"/>
          </a:p>
        </p:txBody>
      </p:sp>
      <p:pic>
        <p:nvPicPr>
          <p:cNvPr id="3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15518" y="1871523"/>
            <a:ext cx="132588" cy="132588"/>
          </a:xfrm>
          <a:prstGeom prst="rect">
            <a:avLst/>
          </a:prstGeom>
        </p:spPr>
      </p:pic>
      <p:sp>
        <p:nvSpPr>
          <p:cNvPr id="40" name="Text 35"/>
          <p:cNvSpPr/>
          <p:nvPr/>
        </p:nvSpPr>
        <p:spPr>
          <a:xfrm>
            <a:off x="6244233" y="2053977"/>
            <a:ext cx="2434873" cy="228600"/>
          </a:xfrm>
          <a:prstGeom prst="rect">
            <a:avLst/>
          </a:prstGeom>
          <a:noFill/>
          <a:ln/>
        </p:spPr>
        <p:txBody>
          <a:bodyPr wrap="none" lIns="0" tIns="0" rIns="0" bIns="0" rtlCol="0" anchor="t"/>
          <a:lstStyle/>
          <a:p>
            <a:pPr marL="0" indent="0" algn="l">
              <a:lnSpc>
                <a:spcPts val="1800"/>
              </a:lnSpc>
              <a:buNone/>
            </a:pPr>
            <a:r>
              <a:rPr lang="en-US" sz="1800" b="1" dirty="0">
                <a:solidFill>
                  <a:srgbClr val="C9A84C"/>
                </a:solidFill>
                <a:latin typeface="Constantia" pitchFamily="34" charset="0"/>
                <a:ea typeface="Constantia" pitchFamily="34" charset="-122"/>
                <a:cs typeface="Constantia" pitchFamily="34" charset="-120"/>
              </a:rPr>
              <a:t>2028+</a:t>
            </a:r>
            <a:endParaRPr lang="en-US" sz="1800" dirty="0"/>
          </a:p>
        </p:txBody>
      </p:sp>
      <p:sp>
        <p:nvSpPr>
          <p:cNvPr id="41" name="Text 36"/>
          <p:cNvSpPr/>
          <p:nvPr/>
        </p:nvSpPr>
        <p:spPr>
          <a:xfrm>
            <a:off x="6244233" y="2311747"/>
            <a:ext cx="2503140" cy="142875"/>
          </a:xfrm>
          <a:prstGeom prst="rect">
            <a:avLst/>
          </a:prstGeom>
          <a:noFill/>
          <a:ln/>
        </p:spPr>
        <p:txBody>
          <a:bodyPr wrap="none" lIns="0" tIns="0" rIns="0" bIns="0" rtlCol="0" anchor="t"/>
          <a:lstStyle/>
          <a:p>
            <a:pPr marL="0" indent="0" algn="l">
              <a:lnSpc>
                <a:spcPts val="1125"/>
              </a:lnSpc>
              <a:buNone/>
            </a:pPr>
            <a:r>
              <a:rPr lang="en-US" sz="900" b="1" dirty="0">
                <a:solidFill>
                  <a:srgbClr val="F1F5F9"/>
                </a:solidFill>
                <a:latin typeface="Constantia" pitchFamily="34" charset="0"/>
                <a:ea typeface="Constantia" pitchFamily="34" charset="-122"/>
                <a:cs typeface="Constantia" pitchFamily="34" charset="-120"/>
              </a:rPr>
              <a:t>National Scale &amp; Product Innovation</a:t>
            </a:r>
            <a:endParaRPr lang="en-US" sz="900" dirty="0"/>
          </a:p>
        </p:txBody>
      </p:sp>
      <p:sp>
        <p:nvSpPr>
          <p:cNvPr id="42" name="Text 37"/>
          <p:cNvSpPr/>
          <p:nvPr/>
        </p:nvSpPr>
        <p:spPr>
          <a:xfrm>
            <a:off x="6244233" y="2554932"/>
            <a:ext cx="342900" cy="13841"/>
          </a:xfrm>
          <a:prstGeom prst="roundRect">
            <a:avLst>
              <a:gd name="adj" fmla="val 55054"/>
            </a:avLst>
          </a:prstGeom>
          <a:solidFill>
            <a:srgbClr val="C9A84C"/>
          </a:solidFill>
          <a:ln/>
        </p:spPr>
        <p:txBody>
          <a:bodyPr wrap="none" rtlCol="0" anchor="t"/>
          <a:lstStyle/>
          <a:p>
            <a:pPr marL="0" indent="0">
              <a:buNone/>
            </a:pPr>
            <a:endParaRPr lang="en-US" dirty="0"/>
          </a:p>
        </p:txBody>
      </p:sp>
      <p:sp>
        <p:nvSpPr>
          <p:cNvPr id="43" name="Text 38"/>
          <p:cNvSpPr/>
          <p:nvPr/>
        </p:nvSpPr>
        <p:spPr>
          <a:xfrm>
            <a:off x="6244233" y="2726234"/>
            <a:ext cx="35421" cy="35421"/>
          </a:xfrm>
          <a:prstGeom prst="ellipse">
            <a:avLst/>
          </a:prstGeom>
          <a:solidFill>
            <a:srgbClr val="C9A84C"/>
          </a:solidFill>
          <a:ln/>
        </p:spPr>
        <p:txBody>
          <a:bodyPr wrap="none" rtlCol="0" anchor="t"/>
          <a:lstStyle/>
          <a:p>
            <a:pPr marL="0" indent="0">
              <a:buNone/>
            </a:pPr>
            <a:endParaRPr lang="en-US" dirty="0"/>
          </a:p>
        </p:txBody>
      </p:sp>
      <p:sp>
        <p:nvSpPr>
          <p:cNvPr id="44" name="Text 39"/>
          <p:cNvSpPr/>
          <p:nvPr/>
        </p:nvSpPr>
        <p:spPr>
          <a:xfrm>
            <a:off x="6336804" y="2683073"/>
            <a:ext cx="1796564"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Selective expansion into CA, FL &amp; NY</a:t>
            </a:r>
            <a:endParaRPr lang="en-US" sz="760" dirty="0"/>
          </a:p>
        </p:txBody>
      </p:sp>
      <p:sp>
        <p:nvSpPr>
          <p:cNvPr id="45" name="Text 40"/>
          <p:cNvSpPr/>
          <p:nvPr/>
        </p:nvSpPr>
        <p:spPr>
          <a:xfrm>
            <a:off x="6244233" y="2931021"/>
            <a:ext cx="35421" cy="35421"/>
          </a:xfrm>
          <a:prstGeom prst="ellipse">
            <a:avLst/>
          </a:prstGeom>
          <a:solidFill>
            <a:srgbClr val="C9A84C"/>
          </a:solidFill>
          <a:ln/>
        </p:spPr>
        <p:txBody>
          <a:bodyPr wrap="none" rtlCol="0" anchor="t"/>
          <a:lstStyle/>
          <a:p>
            <a:pPr marL="0" indent="0">
              <a:buNone/>
            </a:pPr>
            <a:endParaRPr lang="en-US" dirty="0"/>
          </a:p>
        </p:txBody>
      </p:sp>
      <p:sp>
        <p:nvSpPr>
          <p:cNvPr id="46" name="Text 41"/>
          <p:cNvSpPr/>
          <p:nvPr/>
        </p:nvSpPr>
        <p:spPr>
          <a:xfrm>
            <a:off x="6336804" y="2887861"/>
            <a:ext cx="1922458"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Launch Risk Intelligence platform (SaaS)</a:t>
            </a:r>
            <a:endParaRPr lang="en-US" sz="760" dirty="0"/>
          </a:p>
        </p:txBody>
      </p:sp>
      <p:sp>
        <p:nvSpPr>
          <p:cNvPr id="47" name="Text 42"/>
          <p:cNvSpPr/>
          <p:nvPr/>
        </p:nvSpPr>
        <p:spPr>
          <a:xfrm>
            <a:off x="6244233" y="3135809"/>
            <a:ext cx="35421" cy="35421"/>
          </a:xfrm>
          <a:prstGeom prst="ellipse">
            <a:avLst/>
          </a:prstGeom>
          <a:solidFill>
            <a:srgbClr val="C9A84C"/>
          </a:solidFill>
          <a:ln/>
        </p:spPr>
        <p:txBody>
          <a:bodyPr wrap="none" rtlCol="0" anchor="t"/>
          <a:lstStyle/>
          <a:p>
            <a:pPr marL="0" indent="0">
              <a:buNone/>
            </a:pPr>
            <a:endParaRPr lang="en-US" dirty="0"/>
          </a:p>
        </p:txBody>
      </p:sp>
      <p:sp>
        <p:nvSpPr>
          <p:cNvPr id="48" name="Text 43"/>
          <p:cNvSpPr/>
          <p:nvPr/>
        </p:nvSpPr>
        <p:spPr>
          <a:xfrm>
            <a:off x="6336804" y="3092648"/>
            <a:ext cx="1459483"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Target $10M+ annual revenue</a:t>
            </a:r>
            <a:endParaRPr lang="en-US" sz="760" dirty="0"/>
          </a:p>
        </p:txBody>
      </p:sp>
      <p:sp>
        <p:nvSpPr>
          <p:cNvPr id="49" name="Text 44"/>
          <p:cNvSpPr/>
          <p:nvPr/>
        </p:nvSpPr>
        <p:spPr>
          <a:xfrm>
            <a:off x="6244233" y="3340596"/>
            <a:ext cx="35421" cy="35421"/>
          </a:xfrm>
          <a:prstGeom prst="ellipse">
            <a:avLst/>
          </a:prstGeom>
          <a:solidFill>
            <a:srgbClr val="C9A84C"/>
          </a:solidFill>
          <a:ln/>
        </p:spPr>
        <p:txBody>
          <a:bodyPr wrap="none" rtlCol="0" anchor="t"/>
          <a:lstStyle/>
          <a:p>
            <a:pPr marL="0" indent="0">
              <a:buNone/>
            </a:pPr>
            <a:endParaRPr lang="en-US" dirty="0"/>
          </a:p>
        </p:txBody>
      </p:sp>
      <p:sp>
        <p:nvSpPr>
          <p:cNvPr id="50" name="Text 45"/>
          <p:cNvSpPr/>
          <p:nvPr/>
        </p:nvSpPr>
        <p:spPr>
          <a:xfrm>
            <a:off x="6336804" y="3297436"/>
            <a:ext cx="2226671" cy="294099"/>
          </a:xfrm>
          <a:prstGeom prst="rect">
            <a:avLst/>
          </a:prstGeom>
          <a:noFill/>
          <a:ln/>
        </p:spPr>
        <p:txBody>
          <a:bodyPr wrap="squar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Explore strategic acquisitions of complementary firms</a:t>
            </a:r>
            <a:endParaRPr lang="en-US" sz="760" dirty="0"/>
          </a:p>
        </p:txBody>
      </p:sp>
      <p:sp>
        <p:nvSpPr>
          <p:cNvPr id="51" name="Text 46"/>
          <p:cNvSpPr/>
          <p:nvPr/>
        </p:nvSpPr>
        <p:spPr>
          <a:xfrm>
            <a:off x="1711675" y="1579086"/>
            <a:ext cx="100310" cy="100310"/>
          </a:xfrm>
          <a:prstGeom prst="ellipse">
            <a:avLst/>
          </a:prstGeom>
          <a:solidFill>
            <a:srgbClr val="C9A84C"/>
          </a:solidFill>
          <a:ln w="19050">
            <a:solidFill>
              <a:srgbClr val="0A1628"/>
            </a:solidFill>
          </a:ln>
          <a:effectLst>
            <a:outerShdw blurRad="101600" dist="50800" dir="16200000" algn="bl" rotWithShape="0">
              <a:srgbClr val="C9A84C">
                <a:alpha val="75000"/>
              </a:srgbClr>
            </a:outerShdw>
          </a:effectLst>
        </p:spPr>
        <p:txBody>
          <a:bodyPr wrap="none" rtlCol="0" anchor="t"/>
          <a:lstStyle/>
          <a:p>
            <a:pPr marL="0" indent="0">
              <a:buNone/>
            </a:pPr>
            <a:endParaRPr lang="en-US" dirty="0"/>
          </a:p>
        </p:txBody>
      </p:sp>
      <p:sp>
        <p:nvSpPr>
          <p:cNvPr id="52" name="Text 47"/>
          <p:cNvSpPr/>
          <p:nvPr/>
        </p:nvSpPr>
        <p:spPr>
          <a:xfrm>
            <a:off x="4521699" y="1579086"/>
            <a:ext cx="100310" cy="100310"/>
          </a:xfrm>
          <a:prstGeom prst="ellipse">
            <a:avLst/>
          </a:prstGeom>
          <a:solidFill>
            <a:srgbClr val="C9A84C"/>
          </a:solidFill>
          <a:ln w="19050">
            <a:solidFill>
              <a:srgbClr val="0A1628"/>
            </a:solidFill>
          </a:ln>
          <a:effectLst>
            <a:outerShdw blurRad="101600" dist="50800" dir="16200000" algn="bl" rotWithShape="0">
              <a:srgbClr val="C9A84C">
                <a:alpha val="75000"/>
              </a:srgbClr>
            </a:outerShdw>
          </a:effectLst>
        </p:spPr>
        <p:txBody>
          <a:bodyPr wrap="none" rtlCol="0" anchor="t"/>
          <a:lstStyle/>
          <a:p>
            <a:pPr marL="0" indent="0">
              <a:buNone/>
            </a:pPr>
            <a:endParaRPr lang="en-US" dirty="0"/>
          </a:p>
        </p:txBody>
      </p:sp>
      <p:sp>
        <p:nvSpPr>
          <p:cNvPr id="53" name="Text 48"/>
          <p:cNvSpPr/>
          <p:nvPr/>
        </p:nvSpPr>
        <p:spPr>
          <a:xfrm>
            <a:off x="7331865" y="1579086"/>
            <a:ext cx="100310" cy="100310"/>
          </a:xfrm>
          <a:prstGeom prst="ellipse">
            <a:avLst/>
          </a:prstGeom>
          <a:solidFill>
            <a:srgbClr val="C9A84C"/>
          </a:solidFill>
          <a:ln w="19050">
            <a:solidFill>
              <a:srgbClr val="0A1628"/>
            </a:solidFill>
          </a:ln>
          <a:effectLst>
            <a:outerShdw blurRad="101600" dist="50800" dir="16200000" algn="bl" rotWithShape="0">
              <a:srgbClr val="C9A84C">
                <a:alpha val="75000"/>
              </a:srgbClr>
            </a:outerShdw>
          </a:effectLst>
        </p:spPr>
        <p:txBody>
          <a:bodyPr wrap="none" rtlCol="0" anchor="t"/>
          <a:lstStyle/>
          <a:p>
            <a:pPr marL="0" indent="0">
              <a:buNone/>
            </a:pPr>
            <a:endParaRPr lang="en-US" dirty="0"/>
          </a:p>
        </p:txBody>
      </p:sp>
      <p:pic>
        <p:nvPicPr>
          <p:cNvPr id="54" name="Image 3" descr="preencoded.png"/>
          <p:cNvPicPr>
            <a:picLocks noChangeAspect="1"/>
          </p:cNvPicPr>
          <p:nvPr/>
        </p:nvPicPr>
        <p:blipFill>
          <a:blip>
            <a:alphaModFix amt="70000"/>
            <a:extLst>
              <a:ext uri="{96DAC541-7B7A-43D3-8B79-37D633B846F1}">
                <asvg:svgBlip xmlns:asvg="http://schemas.microsoft.com/office/drawing/2016/SVG/main" r:embed="rId6"/>
              </a:ext>
            </a:extLst>
          </a:blip>
          <a:stretch>
            <a:fillRect/>
          </a:stretch>
        </p:blipFill>
        <p:spPr>
          <a:xfrm>
            <a:off x="3095708" y="2675418"/>
            <a:ext cx="132588" cy="132588"/>
          </a:xfrm>
          <a:prstGeom prst="rect">
            <a:avLst/>
          </a:prstGeom>
        </p:spPr>
      </p:pic>
      <p:pic>
        <p:nvPicPr>
          <p:cNvPr id="55" name="Image 4" descr="preencoded.png"/>
          <p:cNvPicPr>
            <a:picLocks noChangeAspect="1"/>
          </p:cNvPicPr>
          <p:nvPr/>
        </p:nvPicPr>
        <p:blipFill>
          <a:blip>
            <a:alphaModFix amt="70000"/>
            <a:extLst>
              <a:ext uri="{96DAC541-7B7A-43D3-8B79-37D633B846F1}">
                <asvg:svgBlip xmlns:asvg="http://schemas.microsoft.com/office/drawing/2016/SVG/main" r:embed="rId7"/>
              </a:ext>
            </a:extLst>
          </a:blip>
          <a:stretch>
            <a:fillRect/>
          </a:stretch>
        </p:blipFill>
        <p:spPr>
          <a:xfrm>
            <a:off x="5905732" y="2675418"/>
            <a:ext cx="132588" cy="132588"/>
          </a:xfrm>
          <a:prstGeom prst="rect">
            <a:avLst/>
          </a:prstGeom>
        </p:spPr>
      </p:pic>
      <p:pic>
        <p:nvPicPr>
          <p:cNvPr id="56"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44707" y="341272"/>
            <a:ext cx="132588" cy="132588"/>
          </a:xfrm>
          <a:prstGeom prst="rect">
            <a:avLst/>
          </a:prstGeom>
        </p:spPr>
      </p:pic>
      <p:sp>
        <p:nvSpPr>
          <p:cNvPr id="57" name="Text 49"/>
          <p:cNvSpPr/>
          <p:nvPr/>
        </p:nvSpPr>
        <p:spPr>
          <a:xfrm>
            <a:off x="635794" y="342900"/>
            <a:ext cx="1197709" cy="129480"/>
          </a:xfrm>
          <a:prstGeom prst="rect">
            <a:avLst/>
          </a:prstGeom>
          <a:noFill/>
          <a:ln/>
        </p:spPr>
        <p:txBody>
          <a:bodyPr wrap="none" lIns="0" tIns="0" rIns="0" bIns="0" rtlCol="0" anchor="ctr"/>
          <a:lstStyle/>
          <a:p>
            <a:pPr marL="0" indent="0" algn="l">
              <a:lnSpc>
                <a:spcPts val="1020"/>
              </a:lnSpc>
              <a:buNone/>
            </a:pPr>
            <a:r>
              <a:rPr lang="en-US" sz="680" b="1" dirty="0">
                <a:solidFill>
                  <a:srgbClr val="C9A84C"/>
                </a:solidFill>
                <a:latin typeface="Calibri" pitchFamily="34" charset="0"/>
                <a:ea typeface="Calibri" pitchFamily="34" charset="-122"/>
                <a:cs typeface="Calibri" pitchFamily="34" charset="-120"/>
              </a:rPr>
              <a:t>GROWTH STRATEGY</a:t>
            </a:r>
            <a:endParaRPr lang="en-US" sz="680" dirty="0"/>
          </a:p>
        </p:txBody>
      </p:sp>
      <p:sp>
        <p:nvSpPr>
          <p:cNvPr id="58" name="Text 50"/>
          <p:cNvSpPr/>
          <p:nvPr/>
        </p:nvSpPr>
        <p:spPr>
          <a:xfrm>
            <a:off x="457200" y="529530"/>
            <a:ext cx="8805672" cy="314325"/>
          </a:xfrm>
          <a:prstGeom prst="rect">
            <a:avLst/>
          </a:prstGeom>
          <a:noFill/>
          <a:ln/>
        </p:spPr>
        <p:txBody>
          <a:bodyPr wrap="none" lIns="0" tIns="0" rIns="0" bIns="0" rtlCol="0" anchor="t"/>
          <a:lstStyle/>
          <a:p>
            <a:pPr marL="0" indent="0" algn="l">
              <a:lnSpc>
                <a:spcPts val="2475"/>
              </a:lnSpc>
              <a:spcAft>
                <a:spcPts val="340"/>
              </a:spcAft>
              <a:buNone/>
            </a:pPr>
            <a:r>
              <a:rPr lang="en-US" sz="2250" b="1" dirty="0">
                <a:solidFill>
                  <a:srgbClr val="F1F5F9"/>
                </a:solidFill>
                <a:latin typeface="Constantia" pitchFamily="34" charset="0"/>
                <a:ea typeface="Constantia" pitchFamily="34" charset="-122"/>
                <a:cs typeface="Constantia" pitchFamily="34" charset="-120"/>
              </a:rPr>
              <a:t>Strategic Growth Roadmap</a:t>
            </a:r>
            <a:endParaRPr lang="en-US" sz="2250" dirty="0"/>
          </a:p>
        </p:txBody>
      </p:sp>
      <p:sp>
        <p:nvSpPr>
          <p:cNvPr id="59" name="Text 51"/>
          <p:cNvSpPr/>
          <p:nvPr/>
        </p:nvSpPr>
        <p:spPr>
          <a:xfrm>
            <a:off x="457200" y="887016"/>
            <a:ext cx="5101245" cy="360045"/>
          </a:xfrm>
          <a:prstGeom prst="rect">
            <a:avLst/>
          </a:prstGeom>
          <a:noFill/>
          <a:ln/>
        </p:spPr>
        <p:txBody>
          <a:bodyPr wrap="square" lIns="0" tIns="0" rIns="0" bIns="0" rtlCol="0" anchor="t"/>
          <a:lstStyle/>
          <a:p>
            <a:pPr marL="0" indent="0" algn="l">
              <a:lnSpc>
                <a:spcPts val="1350"/>
              </a:lnSpc>
              <a:buNone/>
            </a:pPr>
            <a:r>
              <a:rPr lang="en-US" sz="900" dirty="0">
                <a:solidFill>
                  <a:srgbClr val="94A3B8"/>
                </a:solidFill>
                <a:latin typeface="Calibri" pitchFamily="34" charset="0"/>
                <a:ea typeface="Calibri" pitchFamily="34" charset="-122"/>
                <a:cs typeface="Calibri" pitchFamily="34" charset="-120"/>
              </a:rPr>
              <a:t>Three-phase expansion plan to scale from Texas market leadership to national presence and product innovation.</a:t>
            </a:r>
            <a:endParaRPr lang="en-US" sz="900" dirty="0"/>
          </a:p>
        </p:txBody>
      </p:sp>
      <p:sp>
        <p:nvSpPr>
          <p:cNvPr id="60" name="Text 52"/>
          <p:cNvSpPr/>
          <p:nvPr/>
        </p:nvSpPr>
        <p:spPr>
          <a:xfrm>
            <a:off x="457200" y="4899720"/>
            <a:ext cx="1670834" cy="129480"/>
          </a:xfrm>
          <a:prstGeom prst="rect">
            <a:avLst/>
          </a:prstGeom>
          <a:noFill/>
          <a:ln/>
        </p:spPr>
        <p:txBody>
          <a:bodyPr wrap="none" lIns="0" tIns="0" rIns="0" bIns="0" rtlCol="0" anchor="ctr"/>
          <a:lstStyle/>
          <a:p>
            <a:pPr marL="0" indent="0" algn="l">
              <a:lnSpc>
                <a:spcPts val="1020"/>
              </a:lnSpc>
              <a:buNone/>
            </a:pPr>
            <a:r>
              <a:rPr lang="en-US" sz="680" dirty="0">
                <a:solidFill>
                  <a:srgbClr val="94A3B8"/>
                </a:solidFill>
                <a:latin typeface="Calibri" pitchFamily="34" charset="0"/>
                <a:ea typeface="Calibri" pitchFamily="34" charset="-122"/>
                <a:cs typeface="Calibri" pitchFamily="34" charset="-120"/>
              </a:rPr>
              <a:t>Goldman &amp; Sache Holdings LTD Co.</a:t>
            </a:r>
            <a:endParaRPr lang="en-US" sz="680" dirty="0"/>
          </a:p>
        </p:txBody>
      </p:sp>
      <p:sp>
        <p:nvSpPr>
          <p:cNvPr id="61" name="Text 53"/>
          <p:cNvSpPr/>
          <p:nvPr/>
        </p:nvSpPr>
        <p:spPr>
          <a:xfrm>
            <a:off x="7547521" y="4935736"/>
            <a:ext cx="57150" cy="57150"/>
          </a:xfrm>
          <a:prstGeom prst="ellipse">
            <a:avLst/>
          </a:prstGeom>
          <a:solidFill>
            <a:srgbClr val="C9A84C"/>
          </a:solidFill>
          <a:ln/>
        </p:spPr>
        <p:txBody>
          <a:bodyPr wrap="none" rtlCol="0" anchor="t"/>
          <a:lstStyle/>
          <a:p>
            <a:pPr marL="0" indent="0">
              <a:buNone/>
            </a:pPr>
            <a:endParaRPr lang="en-US" dirty="0"/>
          </a:p>
        </p:txBody>
      </p:sp>
      <p:sp>
        <p:nvSpPr>
          <p:cNvPr id="62" name="Text 54"/>
          <p:cNvSpPr/>
          <p:nvPr/>
        </p:nvSpPr>
        <p:spPr>
          <a:xfrm>
            <a:off x="7647831" y="4905375"/>
            <a:ext cx="557436" cy="118021"/>
          </a:xfrm>
          <a:prstGeom prst="rect">
            <a:avLst/>
          </a:prstGeom>
          <a:noFill/>
          <a:ln/>
        </p:spPr>
        <p:txBody>
          <a:bodyPr wrap="none" lIns="0" tIns="0" rIns="0" bIns="0" rtlCol="0" anchor="ctr"/>
          <a:lstStyle/>
          <a:p>
            <a:pPr marL="0" indent="0" algn="l">
              <a:lnSpc>
                <a:spcPts val="930"/>
              </a:lnSpc>
              <a:buNone/>
            </a:pPr>
            <a:r>
              <a:rPr lang="en-US" sz="620" dirty="0">
                <a:solidFill>
                  <a:srgbClr val="94A3B8"/>
                </a:solidFill>
                <a:latin typeface="Calibri" pitchFamily="34" charset="0"/>
                <a:ea typeface="Calibri" pitchFamily="34" charset="-122"/>
                <a:cs typeface="Calibri" pitchFamily="34" charset="-120"/>
              </a:rPr>
              <a:t>Current Phase</a:t>
            </a:r>
            <a:endParaRPr lang="en-US" sz="620" dirty="0"/>
          </a:p>
        </p:txBody>
      </p:sp>
      <p:sp>
        <p:nvSpPr>
          <p:cNvPr id="63" name="Text 55"/>
          <p:cNvSpPr/>
          <p:nvPr/>
        </p:nvSpPr>
        <p:spPr>
          <a:xfrm>
            <a:off x="8298061" y="4935736"/>
            <a:ext cx="57150" cy="57150"/>
          </a:xfrm>
          <a:prstGeom prst="ellipse">
            <a:avLst/>
          </a:prstGeom>
          <a:solidFill>
            <a:srgbClr val="C9A84C">
              <a:alpha val="40000"/>
            </a:srgbClr>
          </a:solidFill>
          <a:ln/>
        </p:spPr>
        <p:txBody>
          <a:bodyPr wrap="none" rtlCol="0" anchor="t"/>
          <a:lstStyle/>
          <a:p>
            <a:pPr marL="0" indent="0">
              <a:buNone/>
            </a:pPr>
            <a:endParaRPr lang="en-US" dirty="0"/>
          </a:p>
        </p:txBody>
      </p:sp>
      <p:sp>
        <p:nvSpPr>
          <p:cNvPr id="64" name="Text 56"/>
          <p:cNvSpPr/>
          <p:nvPr/>
        </p:nvSpPr>
        <p:spPr>
          <a:xfrm>
            <a:off x="8398371" y="4905375"/>
            <a:ext cx="317272" cy="118021"/>
          </a:xfrm>
          <a:prstGeom prst="rect">
            <a:avLst/>
          </a:prstGeom>
          <a:noFill/>
          <a:ln/>
        </p:spPr>
        <p:txBody>
          <a:bodyPr wrap="none" lIns="0" tIns="0" rIns="0" bIns="0" rtlCol="0" anchor="ctr"/>
          <a:lstStyle/>
          <a:p>
            <a:pPr marL="0" indent="0" algn="l">
              <a:lnSpc>
                <a:spcPts val="930"/>
              </a:lnSpc>
              <a:buNone/>
            </a:pPr>
            <a:r>
              <a:rPr lang="en-US" sz="620" dirty="0">
                <a:solidFill>
                  <a:srgbClr val="94A3B8"/>
                </a:solidFill>
                <a:latin typeface="Calibri" pitchFamily="34" charset="0"/>
                <a:ea typeface="Calibri" pitchFamily="34" charset="-122"/>
                <a:cs typeface="Calibri" pitchFamily="34" charset="-120"/>
              </a:rPr>
              <a:t>Planned</a:t>
            </a:r>
            <a:endParaRPr lang="en-US" sz="62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A1628"/>
        </a:solidFill>
        <a:effectLst/>
      </p:bgPr>
    </p:bg>
    <p:spTree>
      <p:nvGrpSpPr>
        <p:cNvPr id="1" name=""/>
        <p:cNvGrpSpPr/>
        <p:nvPr/>
      </p:nvGrpSpPr>
      <p:grpSpPr>
        <a:xfrm>
          <a:off x="0" y="0"/>
          <a:ext cx="0" cy="0"/>
          <a:chOff x="0" y="0"/>
          <a:chExt cx="0" cy="0"/>
        </a:xfrm>
      </p:grpSpPr>
      <p:sp>
        <p:nvSpPr>
          <p:cNvPr id="2" name="Text 0"/>
          <p:cNvSpPr/>
          <p:nvPr/>
        </p:nvSpPr>
        <p:spPr>
          <a:xfrm>
            <a:off x="457200" y="342900"/>
            <a:ext cx="9052560" cy="129480"/>
          </a:xfrm>
          <a:prstGeom prst="rect">
            <a:avLst/>
          </a:prstGeom>
          <a:noFill/>
          <a:ln/>
        </p:spPr>
        <p:txBody>
          <a:bodyPr wrap="none" lIns="0" tIns="0" rIns="0" bIns="0" rtlCol="0" anchor="t"/>
          <a:lstStyle/>
          <a:p>
            <a:pPr marL="0" indent="0" algn="l">
              <a:lnSpc>
                <a:spcPts val="1020"/>
              </a:lnSpc>
              <a:spcAft>
                <a:spcPts val="560"/>
              </a:spcAft>
              <a:buNone/>
            </a:pPr>
            <a:r>
              <a:rPr lang="en-US" sz="680" b="1" kern="0" spc="170" dirty="0">
                <a:solidFill>
                  <a:srgbClr val="C9A84C"/>
                </a:solidFill>
                <a:latin typeface="Calibri" pitchFamily="34" charset="0"/>
                <a:ea typeface="Calibri" pitchFamily="34" charset="-122"/>
                <a:cs typeface="Calibri" pitchFamily="34" charset="-120"/>
              </a:rPr>
              <a:t>INVESTMENT THESIS</a:t>
            </a:r>
            <a:endParaRPr lang="en-US" sz="680" dirty="0"/>
          </a:p>
        </p:txBody>
      </p:sp>
      <p:sp>
        <p:nvSpPr>
          <p:cNvPr id="3" name="Text 1"/>
          <p:cNvSpPr/>
          <p:nvPr/>
        </p:nvSpPr>
        <p:spPr>
          <a:xfrm>
            <a:off x="457200" y="543371"/>
            <a:ext cx="8805672" cy="314325"/>
          </a:xfrm>
          <a:prstGeom prst="rect">
            <a:avLst/>
          </a:prstGeom>
          <a:noFill/>
          <a:ln/>
        </p:spPr>
        <p:txBody>
          <a:bodyPr wrap="none" lIns="0" tIns="0" rIns="0" bIns="0" rtlCol="0" anchor="t"/>
          <a:lstStyle/>
          <a:p>
            <a:pPr marL="0" indent="0" algn="l">
              <a:lnSpc>
                <a:spcPts val="2475"/>
              </a:lnSpc>
              <a:spcAft>
                <a:spcPts val="560"/>
              </a:spcAft>
              <a:buNone/>
            </a:pPr>
            <a:r>
              <a:rPr lang="en-US" sz="2250" dirty="0">
                <a:solidFill>
                  <a:srgbClr val="F1F5F9"/>
                </a:solidFill>
                <a:latin typeface="Constantia" pitchFamily="34" charset="0"/>
                <a:ea typeface="Constantia" pitchFamily="34" charset="-122"/>
                <a:cs typeface="Constantia" pitchFamily="34" charset="-120"/>
              </a:rPr>
              <a:t>Why Invest in </a:t>
            </a:r>
            <a:r>
              <a:rPr lang="en-US" sz="2250" b="1" dirty="0">
                <a:solidFill>
                  <a:srgbClr val="C9A84C"/>
                </a:solidFill>
                <a:latin typeface="Constantia" pitchFamily="34" charset="0"/>
                <a:ea typeface="Constantia" pitchFamily="34" charset="-122"/>
                <a:cs typeface="Constantia" pitchFamily="34" charset="-120"/>
              </a:rPr>
              <a:t>Goldman &amp; Sache</a:t>
            </a:r>
            <a:endParaRPr lang="en-US" sz="2250" dirty="0"/>
          </a:p>
        </p:txBody>
      </p:sp>
      <p:sp>
        <p:nvSpPr>
          <p:cNvPr id="4" name="Text 2"/>
          <p:cNvSpPr/>
          <p:nvPr/>
        </p:nvSpPr>
        <p:spPr>
          <a:xfrm>
            <a:off x="457200" y="1143149"/>
            <a:ext cx="8229600" cy="756345"/>
          </a:xfrm>
          <a:prstGeom prst="roundRect">
            <a:avLst>
              <a:gd name="adj" fmla="val 9403"/>
            </a:avLst>
          </a:prstGeom>
          <a:solidFill>
            <a:srgbClr val="152238"/>
          </a:solidFill>
          <a:ln/>
        </p:spPr>
        <p:txBody>
          <a:bodyPr wrap="square" rtlCol="0" anchor="t"/>
          <a:lstStyle/>
          <a:p>
            <a:pPr marL="0" indent="0">
              <a:buNone/>
            </a:pPr>
            <a:endParaRPr lang="en-US" dirty="0"/>
          </a:p>
        </p:txBody>
      </p:sp>
      <p:sp>
        <p:nvSpPr>
          <p:cNvPr id="5" name="Text 3"/>
          <p:cNvSpPr/>
          <p:nvPr/>
        </p:nvSpPr>
        <p:spPr>
          <a:xfrm>
            <a:off x="457200" y="1143149"/>
            <a:ext cx="19050" cy="756345"/>
          </a:xfrm>
          <a:custGeom>
            <a:avLst/>
            <a:gdLst/>
            <a:ahLst/>
            <a:cxnLst/>
            <a:rect l="l" t="t" r="r" b="b"/>
            <a:pathLst>
              <a:path w="19050" h="756345">
                <a:moveTo>
                  <a:pt x="0" y="71120"/>
                </a:moveTo>
                <a:lnTo>
                  <a:pt x="2381" y="52871"/>
                </a:lnTo>
                <a:lnTo>
                  <a:pt x="4763" y="45532"/>
                </a:lnTo>
                <a:lnTo>
                  <a:pt x="7144" y="40054"/>
                </a:lnTo>
                <a:lnTo>
                  <a:pt x="9525" y="35566"/>
                </a:lnTo>
                <a:lnTo>
                  <a:pt x="11906" y="31727"/>
                </a:lnTo>
                <a:lnTo>
                  <a:pt x="14288" y="28363"/>
                </a:lnTo>
                <a:lnTo>
                  <a:pt x="16669" y="25369"/>
                </a:lnTo>
                <a:lnTo>
                  <a:pt x="19050" y="22677"/>
                </a:lnTo>
                <a:lnTo>
                  <a:pt x="19050" y="733668"/>
                </a:lnTo>
                <a:lnTo>
                  <a:pt x="16669" y="730975"/>
                </a:lnTo>
                <a:lnTo>
                  <a:pt x="14288" y="727981"/>
                </a:lnTo>
                <a:lnTo>
                  <a:pt x="11906" y="724617"/>
                </a:lnTo>
                <a:lnTo>
                  <a:pt x="9525" y="720779"/>
                </a:lnTo>
                <a:lnTo>
                  <a:pt x="7144" y="716290"/>
                </a:lnTo>
                <a:lnTo>
                  <a:pt x="4763" y="710812"/>
                </a:lnTo>
                <a:lnTo>
                  <a:pt x="2381" y="703474"/>
                </a:lnTo>
                <a:lnTo>
                  <a:pt x="0" y="685224"/>
                </a:lnTo>
                <a:close/>
              </a:path>
            </a:pathLst>
          </a:custGeom>
          <a:solidFill>
            <a:srgbClr val="C9A84C"/>
          </a:solidFill>
          <a:ln/>
        </p:spPr>
        <p:txBody>
          <a:bodyPr wrap="square" rtlCol="0" anchor="t"/>
          <a:lstStyle/>
          <a:p>
            <a:pPr marL="0" indent="0">
              <a:buNone/>
            </a:pPr>
            <a:endParaRPr lang="en-US" dirty="0"/>
          </a:p>
        </p:txBody>
      </p:sp>
      <p:sp>
        <p:nvSpPr>
          <p:cNvPr id="6" name="Text 4"/>
          <p:cNvSpPr/>
          <p:nvPr/>
        </p:nvSpPr>
        <p:spPr>
          <a:xfrm>
            <a:off x="647700" y="1271290"/>
            <a:ext cx="271760" cy="298936"/>
          </a:xfrm>
          <a:prstGeom prst="ellipse">
            <a:avLst/>
          </a:prstGeom>
          <a:solidFill>
            <a:srgbClr val="C9A84C">
              <a:alpha val="12000"/>
            </a:srgbClr>
          </a:solidFill>
          <a:ln w="9525">
            <a:solidFill>
              <a:srgbClr val="C9A84C"/>
            </a:solidFill>
          </a:ln>
        </p:spPr>
        <p:txBody>
          <a:bodyPr wrap="none" lIns="0" tIns="0" rIns="0" bIns="0" rtlCol="0" anchor="ctr"/>
          <a:lstStyle/>
          <a:p>
            <a:pPr marL="0" indent="0" algn="ctr">
              <a:buNone/>
            </a:pPr>
            <a:r>
              <a:rPr lang="en-US" sz="1010" b="1" dirty="0">
                <a:solidFill>
                  <a:srgbClr val="C9A84C"/>
                </a:solidFill>
                <a:latin typeface="Constantia" pitchFamily="34" charset="0"/>
                <a:ea typeface="Constantia" pitchFamily="34" charset="-122"/>
                <a:cs typeface="Constantia" pitchFamily="34" charset="-120"/>
              </a:rPr>
              <a:t>1</a:t>
            </a:r>
            <a:endParaRPr lang="en-US" sz="1010" dirty="0"/>
          </a:p>
        </p:txBody>
      </p:sp>
      <p:pic>
        <p:nvPicPr>
          <p:cNvPr id="7"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23504" y="1331863"/>
            <a:ext cx="150465" cy="150465"/>
          </a:xfrm>
          <a:prstGeom prst="rect">
            <a:avLst/>
          </a:prstGeom>
        </p:spPr>
      </p:pic>
      <p:sp>
        <p:nvSpPr>
          <p:cNvPr id="8" name="Text 5"/>
          <p:cNvSpPr/>
          <p:nvPr/>
        </p:nvSpPr>
        <p:spPr>
          <a:xfrm>
            <a:off x="1478161" y="1271290"/>
            <a:ext cx="7740908" cy="158353"/>
          </a:xfrm>
          <a:prstGeom prst="rect">
            <a:avLst/>
          </a:prstGeom>
          <a:noFill/>
          <a:ln/>
        </p:spPr>
        <p:txBody>
          <a:bodyPr wrap="none" lIns="0" tIns="0" rIns="0" bIns="0" rtlCol="0" anchor="t"/>
          <a:lstStyle/>
          <a:p>
            <a:pPr marL="0" indent="0" algn="l">
              <a:lnSpc>
                <a:spcPts val="1248"/>
              </a:lnSpc>
              <a:buNone/>
            </a:pPr>
            <a:r>
              <a:rPr lang="en-US" sz="960" b="1" dirty="0">
                <a:solidFill>
                  <a:srgbClr val="C9A84C"/>
                </a:solidFill>
                <a:latin typeface="Constantia" pitchFamily="34" charset="0"/>
                <a:ea typeface="Constantia" pitchFamily="34" charset="-122"/>
                <a:cs typeface="Constantia" pitchFamily="34" charset="-120"/>
              </a:rPr>
              <a:t>Massive Underserved Market</a:t>
            </a:r>
            <a:endParaRPr lang="en-US" sz="960" dirty="0"/>
          </a:p>
        </p:txBody>
      </p:sp>
      <p:sp>
        <p:nvSpPr>
          <p:cNvPr id="9" name="Text 6"/>
          <p:cNvSpPr/>
          <p:nvPr/>
        </p:nvSpPr>
        <p:spPr>
          <a:xfrm>
            <a:off x="1478161" y="1458813"/>
            <a:ext cx="7177933" cy="328166"/>
          </a:xfrm>
          <a:prstGeom prst="rect">
            <a:avLst/>
          </a:prstGeom>
          <a:noFill/>
          <a:ln/>
        </p:spPr>
        <p:txBody>
          <a:bodyPr wrap="square" lIns="0" tIns="0" rIns="0" bIns="0" rtlCol="0" anchor="ctr"/>
          <a:lstStyle/>
          <a:p>
            <a:pPr marL="0" indent="0" algn="l">
              <a:lnSpc>
                <a:spcPts val="1230"/>
              </a:lnSpc>
              <a:buNone/>
            </a:pPr>
            <a:r>
              <a:rPr lang="en-US" sz="820" dirty="0">
                <a:solidFill>
                  <a:srgbClr val="94A3B8"/>
                </a:solidFill>
                <a:latin typeface="Calibri" pitchFamily="34" charset="0"/>
                <a:ea typeface="Calibri" pitchFamily="34" charset="-122"/>
                <a:cs typeface="Calibri" pitchFamily="34" charset="-120"/>
              </a:rPr>
              <a:t>Millions of </a:t>
            </a:r>
            <a:r>
              <a:rPr lang="en-US" sz="820" b="1" dirty="0">
                <a:solidFill>
                  <a:srgbClr val="C9A84C"/>
                </a:solidFill>
                <a:latin typeface="Calibri" pitchFamily="34" charset="0"/>
                <a:ea typeface="Calibri" pitchFamily="34" charset="-122"/>
                <a:cs typeface="Calibri" pitchFamily="34" charset="-120"/>
              </a:rPr>
              <a:t>small and mid-market businesses</a:t>
            </a:r>
            <a:r>
              <a:rPr lang="en-US" sz="820" dirty="0">
                <a:solidFill>
                  <a:srgbClr val="94A3B8"/>
                </a:solidFill>
                <a:latin typeface="Calibri" pitchFamily="34" charset="0"/>
                <a:ea typeface="Calibri" pitchFamily="34" charset="-122"/>
                <a:cs typeface="Calibri" pitchFamily="34" charset="-120"/>
              </a:rPr>
              <a:t> lack access to institutional-grade advisory, risk management, and insurance advocacy — creating enormous untapped demand.</a:t>
            </a:r>
            <a:endParaRPr lang="en-US" sz="820" dirty="0"/>
          </a:p>
        </p:txBody>
      </p:sp>
      <p:sp>
        <p:nvSpPr>
          <p:cNvPr id="10" name="Text 7"/>
          <p:cNvSpPr/>
          <p:nvPr/>
        </p:nvSpPr>
        <p:spPr>
          <a:xfrm>
            <a:off x="457200" y="1985814"/>
            <a:ext cx="8229600" cy="756345"/>
          </a:xfrm>
          <a:prstGeom prst="roundRect">
            <a:avLst>
              <a:gd name="adj" fmla="val 9403"/>
            </a:avLst>
          </a:prstGeom>
          <a:solidFill>
            <a:srgbClr val="152238"/>
          </a:solidFill>
          <a:ln/>
        </p:spPr>
        <p:txBody>
          <a:bodyPr wrap="square" rtlCol="0" anchor="t"/>
          <a:lstStyle/>
          <a:p>
            <a:pPr marL="0" indent="0">
              <a:buNone/>
            </a:pPr>
            <a:endParaRPr lang="en-US" dirty="0"/>
          </a:p>
        </p:txBody>
      </p:sp>
      <p:sp>
        <p:nvSpPr>
          <p:cNvPr id="11" name="Text 8"/>
          <p:cNvSpPr/>
          <p:nvPr/>
        </p:nvSpPr>
        <p:spPr>
          <a:xfrm>
            <a:off x="457200" y="1985814"/>
            <a:ext cx="19050" cy="756345"/>
          </a:xfrm>
          <a:custGeom>
            <a:avLst/>
            <a:gdLst/>
            <a:ahLst/>
            <a:cxnLst/>
            <a:rect l="l" t="t" r="r" b="b"/>
            <a:pathLst>
              <a:path w="19050" h="756345">
                <a:moveTo>
                  <a:pt x="0" y="71120"/>
                </a:moveTo>
                <a:lnTo>
                  <a:pt x="2381" y="52871"/>
                </a:lnTo>
                <a:lnTo>
                  <a:pt x="4763" y="45532"/>
                </a:lnTo>
                <a:lnTo>
                  <a:pt x="7144" y="40054"/>
                </a:lnTo>
                <a:lnTo>
                  <a:pt x="9525" y="35566"/>
                </a:lnTo>
                <a:lnTo>
                  <a:pt x="11906" y="31727"/>
                </a:lnTo>
                <a:lnTo>
                  <a:pt x="14288" y="28363"/>
                </a:lnTo>
                <a:lnTo>
                  <a:pt x="16669" y="25369"/>
                </a:lnTo>
                <a:lnTo>
                  <a:pt x="19050" y="22677"/>
                </a:lnTo>
                <a:lnTo>
                  <a:pt x="19050" y="733668"/>
                </a:lnTo>
                <a:lnTo>
                  <a:pt x="16669" y="730975"/>
                </a:lnTo>
                <a:lnTo>
                  <a:pt x="14288" y="727981"/>
                </a:lnTo>
                <a:lnTo>
                  <a:pt x="11906" y="724617"/>
                </a:lnTo>
                <a:lnTo>
                  <a:pt x="9525" y="720779"/>
                </a:lnTo>
                <a:lnTo>
                  <a:pt x="7144" y="716290"/>
                </a:lnTo>
                <a:lnTo>
                  <a:pt x="4763" y="710812"/>
                </a:lnTo>
                <a:lnTo>
                  <a:pt x="2381" y="703474"/>
                </a:lnTo>
                <a:lnTo>
                  <a:pt x="0" y="685224"/>
                </a:lnTo>
                <a:close/>
              </a:path>
            </a:pathLst>
          </a:custGeom>
          <a:solidFill>
            <a:srgbClr val="C9A84C"/>
          </a:solidFill>
          <a:ln/>
        </p:spPr>
        <p:txBody>
          <a:bodyPr wrap="square" rtlCol="0" anchor="t"/>
          <a:lstStyle/>
          <a:p>
            <a:pPr marL="0" indent="0">
              <a:buNone/>
            </a:pPr>
            <a:endParaRPr lang="en-US" dirty="0"/>
          </a:p>
        </p:txBody>
      </p:sp>
      <p:sp>
        <p:nvSpPr>
          <p:cNvPr id="12" name="Text 9"/>
          <p:cNvSpPr/>
          <p:nvPr/>
        </p:nvSpPr>
        <p:spPr>
          <a:xfrm>
            <a:off x="647700" y="2113955"/>
            <a:ext cx="271760" cy="298936"/>
          </a:xfrm>
          <a:prstGeom prst="ellipse">
            <a:avLst/>
          </a:prstGeom>
          <a:solidFill>
            <a:srgbClr val="C9A84C">
              <a:alpha val="12000"/>
            </a:srgbClr>
          </a:solidFill>
          <a:ln w="9525">
            <a:solidFill>
              <a:srgbClr val="C9A84C"/>
            </a:solidFill>
          </a:ln>
        </p:spPr>
        <p:txBody>
          <a:bodyPr wrap="none" lIns="0" tIns="0" rIns="0" bIns="0" rtlCol="0" anchor="ctr"/>
          <a:lstStyle/>
          <a:p>
            <a:pPr marL="0" indent="0" algn="ctr">
              <a:buNone/>
            </a:pPr>
            <a:r>
              <a:rPr lang="en-US" sz="1010" b="1" dirty="0">
                <a:solidFill>
                  <a:srgbClr val="C9A84C"/>
                </a:solidFill>
                <a:latin typeface="Constantia" pitchFamily="34" charset="0"/>
                <a:ea typeface="Constantia" pitchFamily="34" charset="-122"/>
                <a:cs typeface="Constantia" pitchFamily="34" charset="-120"/>
              </a:rPr>
              <a:t>2</a:t>
            </a:r>
            <a:endParaRPr lang="en-US" sz="1010" dirty="0"/>
          </a:p>
        </p:txBody>
      </p:sp>
      <p:pic>
        <p:nvPicPr>
          <p:cNvPr id="13"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23504" y="2174528"/>
            <a:ext cx="150465" cy="150465"/>
          </a:xfrm>
          <a:prstGeom prst="rect">
            <a:avLst/>
          </a:prstGeom>
        </p:spPr>
      </p:pic>
      <p:sp>
        <p:nvSpPr>
          <p:cNvPr id="14" name="Text 10"/>
          <p:cNvSpPr/>
          <p:nvPr/>
        </p:nvSpPr>
        <p:spPr>
          <a:xfrm>
            <a:off x="1478161" y="2113955"/>
            <a:ext cx="7740908" cy="158353"/>
          </a:xfrm>
          <a:prstGeom prst="rect">
            <a:avLst/>
          </a:prstGeom>
          <a:noFill/>
          <a:ln/>
        </p:spPr>
        <p:txBody>
          <a:bodyPr wrap="none" lIns="0" tIns="0" rIns="0" bIns="0" rtlCol="0" anchor="t"/>
          <a:lstStyle/>
          <a:p>
            <a:pPr marL="0" indent="0" algn="l">
              <a:lnSpc>
                <a:spcPts val="1248"/>
              </a:lnSpc>
              <a:buNone/>
            </a:pPr>
            <a:r>
              <a:rPr lang="en-US" sz="960" b="1" dirty="0">
                <a:solidFill>
                  <a:srgbClr val="C9A84C"/>
                </a:solidFill>
                <a:latin typeface="Constantia" pitchFamily="34" charset="0"/>
                <a:ea typeface="Constantia" pitchFamily="34" charset="-122"/>
                <a:cs typeface="Constantia" pitchFamily="34" charset="-120"/>
              </a:rPr>
              <a:t>Proven Revenue Model</a:t>
            </a:r>
            <a:endParaRPr lang="en-US" sz="960" dirty="0"/>
          </a:p>
        </p:txBody>
      </p:sp>
      <p:sp>
        <p:nvSpPr>
          <p:cNvPr id="15" name="Text 11"/>
          <p:cNvSpPr/>
          <p:nvPr/>
        </p:nvSpPr>
        <p:spPr>
          <a:xfrm>
            <a:off x="1478161" y="2301478"/>
            <a:ext cx="7177933" cy="328166"/>
          </a:xfrm>
          <a:prstGeom prst="rect">
            <a:avLst/>
          </a:prstGeom>
          <a:noFill/>
          <a:ln/>
        </p:spPr>
        <p:txBody>
          <a:bodyPr wrap="square" lIns="0" tIns="0" rIns="0" bIns="0" rtlCol="0" anchor="ctr"/>
          <a:lstStyle/>
          <a:p>
            <a:pPr marL="0" indent="0" algn="l">
              <a:lnSpc>
                <a:spcPts val="1230"/>
              </a:lnSpc>
              <a:buNone/>
            </a:pPr>
            <a:r>
              <a:rPr lang="en-US" sz="820" dirty="0">
                <a:solidFill>
                  <a:srgbClr val="94A3B8"/>
                </a:solidFill>
                <a:latin typeface="Calibri" pitchFamily="34" charset="0"/>
                <a:ea typeface="Calibri" pitchFamily="34" charset="-122"/>
                <a:cs typeface="Calibri" pitchFamily="34" charset="-120"/>
              </a:rPr>
              <a:t>Blended pricing — </a:t>
            </a:r>
            <a:r>
              <a:rPr lang="en-US" sz="820" b="1" dirty="0">
                <a:solidFill>
                  <a:srgbClr val="C9A84C"/>
                </a:solidFill>
                <a:latin typeface="Calibri" pitchFamily="34" charset="0"/>
                <a:ea typeface="Calibri" pitchFamily="34" charset="-122"/>
                <a:cs typeface="Calibri" pitchFamily="34" charset="-120"/>
              </a:rPr>
              <a:t>retainers + contingency + project fees</a:t>
            </a:r>
            <a:r>
              <a:rPr lang="en-US" sz="820" dirty="0">
                <a:solidFill>
                  <a:srgbClr val="94A3B8"/>
                </a:solidFill>
                <a:latin typeface="Calibri" pitchFamily="34" charset="0"/>
                <a:ea typeface="Calibri" pitchFamily="34" charset="-122"/>
                <a:cs typeface="Calibri" pitchFamily="34" charset="-120"/>
              </a:rPr>
              <a:t> — delivers both stability and upside, with </a:t>
            </a:r>
            <a:r>
              <a:rPr lang="en-US" sz="820" b="1" dirty="0">
                <a:solidFill>
                  <a:srgbClr val="C9A84C"/>
                </a:solidFill>
                <a:latin typeface="Calibri" pitchFamily="34" charset="0"/>
                <a:ea typeface="Calibri" pitchFamily="34" charset="-122"/>
                <a:cs typeface="Calibri" pitchFamily="34" charset="-120"/>
              </a:rPr>
              <a:t>68% gross margins</a:t>
            </a:r>
            <a:r>
              <a:rPr lang="en-US" sz="820" dirty="0">
                <a:solidFill>
                  <a:srgbClr val="94A3B8"/>
                </a:solidFill>
                <a:latin typeface="Calibri" pitchFamily="34" charset="0"/>
                <a:ea typeface="Calibri" pitchFamily="34" charset="-122"/>
                <a:cs typeface="Calibri" pitchFamily="34" charset="-120"/>
              </a:rPr>
              <a:t> demonstrating strong unit economics.</a:t>
            </a:r>
            <a:endParaRPr lang="en-US" sz="820" dirty="0"/>
          </a:p>
        </p:txBody>
      </p:sp>
      <p:sp>
        <p:nvSpPr>
          <p:cNvPr id="16" name="Text 12"/>
          <p:cNvSpPr/>
          <p:nvPr/>
        </p:nvSpPr>
        <p:spPr>
          <a:xfrm>
            <a:off x="457200" y="2828479"/>
            <a:ext cx="8229600" cy="756345"/>
          </a:xfrm>
          <a:prstGeom prst="roundRect">
            <a:avLst>
              <a:gd name="adj" fmla="val 9403"/>
            </a:avLst>
          </a:prstGeom>
          <a:solidFill>
            <a:srgbClr val="152238"/>
          </a:solidFill>
          <a:ln/>
        </p:spPr>
        <p:txBody>
          <a:bodyPr wrap="square" rtlCol="0" anchor="t"/>
          <a:lstStyle/>
          <a:p>
            <a:pPr marL="0" indent="0">
              <a:buNone/>
            </a:pPr>
            <a:endParaRPr lang="en-US" dirty="0"/>
          </a:p>
        </p:txBody>
      </p:sp>
      <p:sp>
        <p:nvSpPr>
          <p:cNvPr id="17" name="Text 13"/>
          <p:cNvSpPr/>
          <p:nvPr/>
        </p:nvSpPr>
        <p:spPr>
          <a:xfrm>
            <a:off x="457200" y="2828479"/>
            <a:ext cx="19050" cy="756345"/>
          </a:xfrm>
          <a:custGeom>
            <a:avLst/>
            <a:gdLst/>
            <a:ahLst/>
            <a:cxnLst/>
            <a:rect l="l" t="t" r="r" b="b"/>
            <a:pathLst>
              <a:path w="19050" h="756345">
                <a:moveTo>
                  <a:pt x="0" y="71120"/>
                </a:moveTo>
                <a:lnTo>
                  <a:pt x="2381" y="52871"/>
                </a:lnTo>
                <a:lnTo>
                  <a:pt x="4763" y="45532"/>
                </a:lnTo>
                <a:lnTo>
                  <a:pt x="7144" y="40054"/>
                </a:lnTo>
                <a:lnTo>
                  <a:pt x="9525" y="35566"/>
                </a:lnTo>
                <a:lnTo>
                  <a:pt x="11906" y="31727"/>
                </a:lnTo>
                <a:lnTo>
                  <a:pt x="14288" y="28363"/>
                </a:lnTo>
                <a:lnTo>
                  <a:pt x="16669" y="25369"/>
                </a:lnTo>
                <a:lnTo>
                  <a:pt x="19050" y="22677"/>
                </a:lnTo>
                <a:lnTo>
                  <a:pt x="19050" y="733668"/>
                </a:lnTo>
                <a:lnTo>
                  <a:pt x="16669" y="730975"/>
                </a:lnTo>
                <a:lnTo>
                  <a:pt x="14288" y="727981"/>
                </a:lnTo>
                <a:lnTo>
                  <a:pt x="11906" y="724617"/>
                </a:lnTo>
                <a:lnTo>
                  <a:pt x="9525" y="720779"/>
                </a:lnTo>
                <a:lnTo>
                  <a:pt x="7144" y="716290"/>
                </a:lnTo>
                <a:lnTo>
                  <a:pt x="4763" y="710812"/>
                </a:lnTo>
                <a:lnTo>
                  <a:pt x="2381" y="703474"/>
                </a:lnTo>
                <a:lnTo>
                  <a:pt x="0" y="685224"/>
                </a:lnTo>
                <a:close/>
              </a:path>
            </a:pathLst>
          </a:custGeom>
          <a:solidFill>
            <a:srgbClr val="C9A84C"/>
          </a:solidFill>
          <a:ln/>
        </p:spPr>
        <p:txBody>
          <a:bodyPr wrap="square" rtlCol="0" anchor="t"/>
          <a:lstStyle/>
          <a:p>
            <a:pPr marL="0" indent="0">
              <a:buNone/>
            </a:pPr>
            <a:endParaRPr lang="en-US" dirty="0"/>
          </a:p>
        </p:txBody>
      </p:sp>
      <p:sp>
        <p:nvSpPr>
          <p:cNvPr id="18" name="Text 14"/>
          <p:cNvSpPr/>
          <p:nvPr/>
        </p:nvSpPr>
        <p:spPr>
          <a:xfrm>
            <a:off x="647700" y="2956620"/>
            <a:ext cx="271760" cy="298936"/>
          </a:xfrm>
          <a:prstGeom prst="ellipse">
            <a:avLst/>
          </a:prstGeom>
          <a:solidFill>
            <a:srgbClr val="C9A84C">
              <a:alpha val="12000"/>
            </a:srgbClr>
          </a:solidFill>
          <a:ln w="9525">
            <a:solidFill>
              <a:srgbClr val="C9A84C"/>
            </a:solidFill>
          </a:ln>
        </p:spPr>
        <p:txBody>
          <a:bodyPr wrap="none" lIns="0" tIns="0" rIns="0" bIns="0" rtlCol="0" anchor="ctr"/>
          <a:lstStyle/>
          <a:p>
            <a:pPr marL="0" indent="0" algn="ctr">
              <a:buNone/>
            </a:pPr>
            <a:r>
              <a:rPr lang="en-US" sz="1010" b="1" dirty="0">
                <a:solidFill>
                  <a:srgbClr val="C9A84C"/>
                </a:solidFill>
                <a:latin typeface="Constantia" pitchFamily="34" charset="0"/>
                <a:ea typeface="Constantia" pitchFamily="34" charset="-122"/>
                <a:cs typeface="Constantia" pitchFamily="34" charset="-120"/>
              </a:rPr>
              <a:t>3</a:t>
            </a:r>
            <a:endParaRPr lang="en-US" sz="1010" dirty="0"/>
          </a:p>
        </p:txBody>
      </p:sp>
      <p:pic>
        <p:nvPicPr>
          <p:cNvPr id="1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23504" y="3017193"/>
            <a:ext cx="150465" cy="150465"/>
          </a:xfrm>
          <a:prstGeom prst="rect">
            <a:avLst/>
          </a:prstGeom>
        </p:spPr>
      </p:pic>
      <p:sp>
        <p:nvSpPr>
          <p:cNvPr id="20" name="Text 15"/>
          <p:cNvSpPr/>
          <p:nvPr/>
        </p:nvSpPr>
        <p:spPr>
          <a:xfrm>
            <a:off x="1478161" y="2956620"/>
            <a:ext cx="7740908" cy="158353"/>
          </a:xfrm>
          <a:prstGeom prst="rect">
            <a:avLst/>
          </a:prstGeom>
          <a:noFill/>
          <a:ln/>
        </p:spPr>
        <p:txBody>
          <a:bodyPr wrap="none" lIns="0" tIns="0" rIns="0" bIns="0" rtlCol="0" anchor="t"/>
          <a:lstStyle/>
          <a:p>
            <a:pPr marL="0" indent="0" algn="l">
              <a:lnSpc>
                <a:spcPts val="1248"/>
              </a:lnSpc>
              <a:buNone/>
            </a:pPr>
            <a:r>
              <a:rPr lang="en-US" sz="960" b="1" dirty="0">
                <a:solidFill>
                  <a:srgbClr val="C9A84C"/>
                </a:solidFill>
                <a:latin typeface="Constantia" pitchFamily="34" charset="0"/>
                <a:ea typeface="Constantia" pitchFamily="34" charset="-122"/>
                <a:cs typeface="Constantia" pitchFamily="34" charset="-120"/>
              </a:rPr>
              <a:t>Regulatory Moat</a:t>
            </a:r>
            <a:endParaRPr lang="en-US" sz="960" dirty="0"/>
          </a:p>
        </p:txBody>
      </p:sp>
      <p:sp>
        <p:nvSpPr>
          <p:cNvPr id="21" name="Text 16"/>
          <p:cNvSpPr/>
          <p:nvPr/>
        </p:nvSpPr>
        <p:spPr>
          <a:xfrm>
            <a:off x="1478161" y="3144143"/>
            <a:ext cx="7177933" cy="328166"/>
          </a:xfrm>
          <a:prstGeom prst="rect">
            <a:avLst/>
          </a:prstGeom>
          <a:noFill/>
          <a:ln/>
        </p:spPr>
        <p:txBody>
          <a:bodyPr wrap="square" lIns="0" tIns="0" rIns="0" bIns="0" rtlCol="0" anchor="ctr"/>
          <a:lstStyle/>
          <a:p>
            <a:pPr marL="0" indent="0" algn="l">
              <a:lnSpc>
                <a:spcPts val="1230"/>
              </a:lnSpc>
              <a:buNone/>
            </a:pPr>
            <a:r>
              <a:rPr lang="en-US" sz="820" dirty="0">
                <a:solidFill>
                  <a:srgbClr val="94A3B8"/>
                </a:solidFill>
                <a:latin typeface="Calibri" pitchFamily="34" charset="0"/>
                <a:ea typeface="Calibri" pitchFamily="34" charset="-122"/>
                <a:cs typeface="Calibri" pitchFamily="34" charset="-120"/>
              </a:rPr>
              <a:t>Deep expertise in </a:t>
            </a:r>
            <a:r>
              <a:rPr lang="en-US" sz="820" b="1" dirty="0">
                <a:solidFill>
                  <a:srgbClr val="C9A84C"/>
                </a:solidFill>
                <a:latin typeface="Calibri" pitchFamily="34" charset="0"/>
                <a:ea typeface="Calibri" pitchFamily="34" charset="-122"/>
                <a:cs typeface="Calibri" pitchFamily="34" charset="-120"/>
              </a:rPr>
              <a:t>Texas Insurance Code, DTPA, and state regulatory processes</a:t>
            </a:r>
            <a:r>
              <a:rPr lang="en-US" sz="820" dirty="0">
                <a:solidFill>
                  <a:srgbClr val="94A3B8"/>
                </a:solidFill>
                <a:latin typeface="Calibri" pitchFamily="34" charset="0"/>
                <a:ea typeface="Calibri" pitchFamily="34" charset="-122"/>
                <a:cs typeface="Calibri" pitchFamily="34" charset="-120"/>
              </a:rPr>
              <a:t> creates a defensible competitive advantage that is difficult and time-intensive to replicate.</a:t>
            </a:r>
            <a:endParaRPr lang="en-US" sz="820" dirty="0"/>
          </a:p>
        </p:txBody>
      </p:sp>
      <p:sp>
        <p:nvSpPr>
          <p:cNvPr id="22" name="Text 17"/>
          <p:cNvSpPr/>
          <p:nvPr/>
        </p:nvSpPr>
        <p:spPr>
          <a:xfrm>
            <a:off x="457200" y="3671143"/>
            <a:ext cx="8229600" cy="756345"/>
          </a:xfrm>
          <a:prstGeom prst="roundRect">
            <a:avLst>
              <a:gd name="adj" fmla="val 9403"/>
            </a:avLst>
          </a:prstGeom>
          <a:solidFill>
            <a:srgbClr val="152238"/>
          </a:solidFill>
          <a:ln/>
        </p:spPr>
        <p:txBody>
          <a:bodyPr wrap="square" rtlCol="0" anchor="t"/>
          <a:lstStyle/>
          <a:p>
            <a:pPr marL="0" indent="0">
              <a:buNone/>
            </a:pPr>
            <a:endParaRPr lang="en-US" dirty="0"/>
          </a:p>
        </p:txBody>
      </p:sp>
      <p:sp>
        <p:nvSpPr>
          <p:cNvPr id="23" name="Text 18"/>
          <p:cNvSpPr/>
          <p:nvPr/>
        </p:nvSpPr>
        <p:spPr>
          <a:xfrm>
            <a:off x="457200" y="3671143"/>
            <a:ext cx="19050" cy="756345"/>
          </a:xfrm>
          <a:custGeom>
            <a:avLst/>
            <a:gdLst/>
            <a:ahLst/>
            <a:cxnLst/>
            <a:rect l="l" t="t" r="r" b="b"/>
            <a:pathLst>
              <a:path w="19050" h="756345">
                <a:moveTo>
                  <a:pt x="0" y="71120"/>
                </a:moveTo>
                <a:lnTo>
                  <a:pt x="2381" y="52871"/>
                </a:lnTo>
                <a:lnTo>
                  <a:pt x="4763" y="45532"/>
                </a:lnTo>
                <a:lnTo>
                  <a:pt x="7144" y="40054"/>
                </a:lnTo>
                <a:lnTo>
                  <a:pt x="9525" y="35566"/>
                </a:lnTo>
                <a:lnTo>
                  <a:pt x="11906" y="31727"/>
                </a:lnTo>
                <a:lnTo>
                  <a:pt x="14288" y="28363"/>
                </a:lnTo>
                <a:lnTo>
                  <a:pt x="16669" y="25369"/>
                </a:lnTo>
                <a:lnTo>
                  <a:pt x="19050" y="22677"/>
                </a:lnTo>
                <a:lnTo>
                  <a:pt x="19050" y="733668"/>
                </a:lnTo>
                <a:lnTo>
                  <a:pt x="16669" y="730975"/>
                </a:lnTo>
                <a:lnTo>
                  <a:pt x="14288" y="727981"/>
                </a:lnTo>
                <a:lnTo>
                  <a:pt x="11906" y="724617"/>
                </a:lnTo>
                <a:lnTo>
                  <a:pt x="9525" y="720779"/>
                </a:lnTo>
                <a:lnTo>
                  <a:pt x="7144" y="716290"/>
                </a:lnTo>
                <a:lnTo>
                  <a:pt x="4763" y="710812"/>
                </a:lnTo>
                <a:lnTo>
                  <a:pt x="2381" y="703474"/>
                </a:lnTo>
                <a:lnTo>
                  <a:pt x="0" y="685224"/>
                </a:lnTo>
                <a:close/>
              </a:path>
            </a:pathLst>
          </a:custGeom>
          <a:solidFill>
            <a:srgbClr val="C9A84C"/>
          </a:solidFill>
          <a:ln/>
        </p:spPr>
        <p:txBody>
          <a:bodyPr wrap="square" rtlCol="0" anchor="t"/>
          <a:lstStyle/>
          <a:p>
            <a:pPr marL="0" indent="0">
              <a:buNone/>
            </a:pPr>
            <a:endParaRPr lang="en-US" dirty="0"/>
          </a:p>
        </p:txBody>
      </p:sp>
      <p:sp>
        <p:nvSpPr>
          <p:cNvPr id="24" name="Text 19"/>
          <p:cNvSpPr/>
          <p:nvPr/>
        </p:nvSpPr>
        <p:spPr>
          <a:xfrm>
            <a:off x="647700" y="3799284"/>
            <a:ext cx="271760" cy="298936"/>
          </a:xfrm>
          <a:prstGeom prst="ellipse">
            <a:avLst/>
          </a:prstGeom>
          <a:solidFill>
            <a:srgbClr val="C9A84C">
              <a:alpha val="12000"/>
            </a:srgbClr>
          </a:solidFill>
          <a:ln w="9525">
            <a:solidFill>
              <a:srgbClr val="C9A84C"/>
            </a:solidFill>
          </a:ln>
        </p:spPr>
        <p:txBody>
          <a:bodyPr wrap="none" lIns="0" tIns="0" rIns="0" bIns="0" rtlCol="0" anchor="ctr"/>
          <a:lstStyle/>
          <a:p>
            <a:pPr marL="0" indent="0" algn="ctr">
              <a:buNone/>
            </a:pPr>
            <a:r>
              <a:rPr lang="en-US" sz="1010" b="1" dirty="0">
                <a:solidFill>
                  <a:srgbClr val="C9A84C"/>
                </a:solidFill>
                <a:latin typeface="Constantia" pitchFamily="34" charset="0"/>
                <a:ea typeface="Constantia" pitchFamily="34" charset="-122"/>
                <a:cs typeface="Constantia" pitchFamily="34" charset="-120"/>
              </a:rPr>
              <a:t>4</a:t>
            </a:r>
            <a:endParaRPr lang="en-US" sz="1010" dirty="0"/>
          </a:p>
        </p:txBody>
      </p:sp>
      <p:pic>
        <p:nvPicPr>
          <p:cNvPr id="25"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23504" y="3859857"/>
            <a:ext cx="150465" cy="150465"/>
          </a:xfrm>
          <a:prstGeom prst="rect">
            <a:avLst/>
          </a:prstGeom>
        </p:spPr>
      </p:pic>
      <p:sp>
        <p:nvSpPr>
          <p:cNvPr id="26" name="Text 20"/>
          <p:cNvSpPr/>
          <p:nvPr/>
        </p:nvSpPr>
        <p:spPr>
          <a:xfrm>
            <a:off x="1478161" y="3799284"/>
            <a:ext cx="7740908" cy="158353"/>
          </a:xfrm>
          <a:prstGeom prst="rect">
            <a:avLst/>
          </a:prstGeom>
          <a:noFill/>
          <a:ln/>
        </p:spPr>
        <p:txBody>
          <a:bodyPr wrap="none" lIns="0" tIns="0" rIns="0" bIns="0" rtlCol="0" anchor="t"/>
          <a:lstStyle/>
          <a:p>
            <a:pPr marL="0" indent="0" algn="l">
              <a:lnSpc>
                <a:spcPts val="1248"/>
              </a:lnSpc>
              <a:buNone/>
            </a:pPr>
            <a:r>
              <a:rPr lang="en-US" sz="960" b="1" dirty="0">
                <a:solidFill>
                  <a:srgbClr val="C9A84C"/>
                </a:solidFill>
                <a:latin typeface="Constantia" pitchFamily="34" charset="0"/>
                <a:ea typeface="Constantia" pitchFamily="34" charset="-122"/>
                <a:cs typeface="Constantia" pitchFamily="34" charset="-120"/>
              </a:rPr>
              <a:t>Capital-Light, High-Margin Business</a:t>
            </a:r>
            <a:endParaRPr lang="en-US" sz="960" dirty="0"/>
          </a:p>
        </p:txBody>
      </p:sp>
      <p:sp>
        <p:nvSpPr>
          <p:cNvPr id="27" name="Text 21"/>
          <p:cNvSpPr/>
          <p:nvPr/>
        </p:nvSpPr>
        <p:spPr>
          <a:xfrm>
            <a:off x="1478161" y="3986808"/>
            <a:ext cx="7177933" cy="328166"/>
          </a:xfrm>
          <a:prstGeom prst="rect">
            <a:avLst/>
          </a:prstGeom>
          <a:noFill/>
          <a:ln/>
        </p:spPr>
        <p:txBody>
          <a:bodyPr wrap="square" lIns="0" tIns="0" rIns="0" bIns="0" rtlCol="0" anchor="ctr"/>
          <a:lstStyle/>
          <a:p>
            <a:pPr marL="0" indent="0" algn="l">
              <a:lnSpc>
                <a:spcPts val="1230"/>
              </a:lnSpc>
              <a:buNone/>
            </a:pPr>
            <a:r>
              <a:rPr lang="en-US" sz="820" dirty="0">
                <a:solidFill>
                  <a:srgbClr val="94A3B8"/>
                </a:solidFill>
                <a:latin typeface="Calibri" pitchFamily="34" charset="0"/>
                <a:ea typeface="Calibri" pitchFamily="34" charset="-122"/>
                <a:cs typeface="Calibri" pitchFamily="34" charset="-120"/>
              </a:rPr>
              <a:t>Professional services model requires </a:t>
            </a:r>
            <a:r>
              <a:rPr lang="en-US" sz="820" b="1" dirty="0">
                <a:solidFill>
                  <a:srgbClr val="C9A84C"/>
                </a:solidFill>
                <a:latin typeface="Calibri" pitchFamily="34" charset="0"/>
                <a:ea typeface="Calibri" pitchFamily="34" charset="-122"/>
                <a:cs typeface="Calibri" pitchFamily="34" charset="-120"/>
              </a:rPr>
              <a:t>minimal capital expenditure</a:t>
            </a:r>
            <a:r>
              <a:rPr lang="en-US" sz="820" dirty="0">
                <a:solidFill>
                  <a:srgbClr val="94A3B8"/>
                </a:solidFill>
                <a:latin typeface="Calibri" pitchFamily="34" charset="0"/>
                <a:ea typeface="Calibri" pitchFamily="34" charset="-122"/>
                <a:cs typeface="Calibri" pitchFamily="34" charset="-120"/>
              </a:rPr>
              <a:t>; growth funded primarily by operating cash flow, preserving equity value and maximizing investor returns.</a:t>
            </a:r>
            <a:endParaRPr lang="en-US" sz="820" dirty="0"/>
          </a:p>
        </p:txBody>
      </p:sp>
      <p:sp>
        <p:nvSpPr>
          <p:cNvPr id="28" name="Text 22"/>
          <p:cNvSpPr/>
          <p:nvPr/>
        </p:nvSpPr>
        <p:spPr>
          <a:xfrm>
            <a:off x="457200" y="4513808"/>
            <a:ext cx="8229600" cy="629692"/>
          </a:xfrm>
          <a:prstGeom prst="roundRect">
            <a:avLst>
              <a:gd name="adj" fmla="val 11294"/>
            </a:avLst>
          </a:prstGeom>
          <a:solidFill>
            <a:srgbClr val="152238"/>
          </a:solidFill>
          <a:ln/>
        </p:spPr>
        <p:txBody>
          <a:bodyPr wrap="square" rtlCol="0" anchor="t"/>
          <a:lstStyle/>
          <a:p>
            <a:pPr marL="0" indent="0">
              <a:buNone/>
            </a:pPr>
            <a:endParaRPr lang="en-US" dirty="0"/>
          </a:p>
        </p:txBody>
      </p:sp>
      <p:sp>
        <p:nvSpPr>
          <p:cNvPr id="29" name="Text 23"/>
          <p:cNvSpPr/>
          <p:nvPr/>
        </p:nvSpPr>
        <p:spPr>
          <a:xfrm>
            <a:off x="457200" y="4513808"/>
            <a:ext cx="19050" cy="629692"/>
          </a:xfrm>
          <a:custGeom>
            <a:avLst/>
            <a:gdLst/>
            <a:ahLst/>
            <a:cxnLst/>
            <a:rect l="l" t="t" r="r" b="b"/>
            <a:pathLst>
              <a:path w="19050" h="629692">
                <a:moveTo>
                  <a:pt x="0" y="71120"/>
                </a:moveTo>
                <a:lnTo>
                  <a:pt x="2381" y="52871"/>
                </a:lnTo>
                <a:lnTo>
                  <a:pt x="4763" y="45532"/>
                </a:lnTo>
                <a:lnTo>
                  <a:pt x="7144" y="40054"/>
                </a:lnTo>
                <a:lnTo>
                  <a:pt x="9525" y="35566"/>
                </a:lnTo>
                <a:lnTo>
                  <a:pt x="11906" y="31727"/>
                </a:lnTo>
                <a:lnTo>
                  <a:pt x="14288" y="28363"/>
                </a:lnTo>
                <a:lnTo>
                  <a:pt x="16669" y="25369"/>
                </a:lnTo>
                <a:lnTo>
                  <a:pt x="19050" y="22677"/>
                </a:lnTo>
                <a:lnTo>
                  <a:pt x="19050" y="733668"/>
                </a:lnTo>
                <a:lnTo>
                  <a:pt x="16669" y="730975"/>
                </a:lnTo>
                <a:lnTo>
                  <a:pt x="14288" y="727981"/>
                </a:lnTo>
                <a:lnTo>
                  <a:pt x="11906" y="724617"/>
                </a:lnTo>
                <a:lnTo>
                  <a:pt x="9525" y="720779"/>
                </a:lnTo>
                <a:lnTo>
                  <a:pt x="7144" y="716290"/>
                </a:lnTo>
                <a:lnTo>
                  <a:pt x="4763" y="710812"/>
                </a:lnTo>
                <a:lnTo>
                  <a:pt x="2381" y="703474"/>
                </a:lnTo>
                <a:lnTo>
                  <a:pt x="0" y="685224"/>
                </a:lnTo>
                <a:close/>
              </a:path>
            </a:pathLst>
          </a:custGeom>
          <a:solidFill>
            <a:srgbClr val="C9A84C"/>
          </a:solidFill>
          <a:ln/>
        </p:spPr>
        <p:txBody>
          <a:bodyPr wrap="square" rtlCol="0" anchor="t"/>
          <a:lstStyle/>
          <a:p>
            <a:pPr marL="0" indent="0">
              <a:buNone/>
            </a:pPr>
            <a:endParaRPr lang="en-US" dirty="0"/>
          </a:p>
        </p:txBody>
      </p:sp>
      <p:sp>
        <p:nvSpPr>
          <p:cNvPr id="30" name="Text 24"/>
          <p:cNvSpPr/>
          <p:nvPr/>
        </p:nvSpPr>
        <p:spPr>
          <a:xfrm>
            <a:off x="647700" y="4641949"/>
            <a:ext cx="271760" cy="298936"/>
          </a:xfrm>
          <a:prstGeom prst="ellipse">
            <a:avLst/>
          </a:prstGeom>
          <a:solidFill>
            <a:srgbClr val="C9A84C">
              <a:alpha val="12000"/>
            </a:srgbClr>
          </a:solidFill>
          <a:ln w="9525">
            <a:solidFill>
              <a:srgbClr val="C9A84C"/>
            </a:solidFill>
          </a:ln>
        </p:spPr>
        <p:txBody>
          <a:bodyPr wrap="none" lIns="0" tIns="0" rIns="0" bIns="0" rtlCol="0" anchor="ctr"/>
          <a:lstStyle/>
          <a:p>
            <a:pPr marL="0" indent="0" algn="ctr">
              <a:buNone/>
            </a:pPr>
            <a:r>
              <a:rPr lang="en-US" sz="1010" b="1" dirty="0">
                <a:solidFill>
                  <a:srgbClr val="C9A84C"/>
                </a:solidFill>
                <a:latin typeface="Constantia" pitchFamily="34" charset="0"/>
                <a:ea typeface="Constantia" pitchFamily="34" charset="-122"/>
                <a:cs typeface="Constantia" pitchFamily="34" charset="-120"/>
              </a:rPr>
              <a:t>5</a:t>
            </a:r>
            <a:endParaRPr lang="en-US" sz="1010" dirty="0"/>
          </a:p>
        </p:txBody>
      </p:sp>
      <p:pic>
        <p:nvPicPr>
          <p:cNvPr id="31"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23504" y="4702522"/>
            <a:ext cx="150465" cy="150465"/>
          </a:xfrm>
          <a:prstGeom prst="rect">
            <a:avLst/>
          </a:prstGeom>
        </p:spPr>
      </p:pic>
      <p:sp>
        <p:nvSpPr>
          <p:cNvPr id="32" name="Text 25"/>
          <p:cNvSpPr/>
          <p:nvPr/>
        </p:nvSpPr>
        <p:spPr>
          <a:xfrm>
            <a:off x="1478161" y="4641949"/>
            <a:ext cx="7740908" cy="158353"/>
          </a:xfrm>
          <a:prstGeom prst="rect">
            <a:avLst/>
          </a:prstGeom>
          <a:noFill/>
          <a:ln/>
        </p:spPr>
        <p:txBody>
          <a:bodyPr wrap="none" lIns="0" tIns="0" rIns="0" bIns="0" rtlCol="0" anchor="t"/>
          <a:lstStyle/>
          <a:p>
            <a:pPr marL="0" indent="0" algn="l">
              <a:lnSpc>
                <a:spcPts val="1248"/>
              </a:lnSpc>
              <a:buNone/>
            </a:pPr>
            <a:r>
              <a:rPr lang="en-US" sz="960" b="1" dirty="0">
                <a:solidFill>
                  <a:srgbClr val="C9A84C"/>
                </a:solidFill>
                <a:latin typeface="Constantia" pitchFamily="34" charset="0"/>
                <a:ea typeface="Constantia" pitchFamily="34" charset="-122"/>
                <a:cs typeface="Constantia" pitchFamily="34" charset="-120"/>
              </a:rPr>
              <a:t>Experienced Leadership</a:t>
            </a:r>
            <a:endParaRPr lang="en-US" sz="960" dirty="0"/>
          </a:p>
        </p:txBody>
      </p:sp>
      <p:sp>
        <p:nvSpPr>
          <p:cNvPr id="33" name="Text 26"/>
          <p:cNvSpPr/>
          <p:nvPr/>
        </p:nvSpPr>
        <p:spPr>
          <a:xfrm>
            <a:off x="1478161" y="4829473"/>
            <a:ext cx="7177933" cy="328166"/>
          </a:xfrm>
          <a:prstGeom prst="rect">
            <a:avLst/>
          </a:prstGeom>
          <a:noFill/>
          <a:ln/>
        </p:spPr>
        <p:txBody>
          <a:bodyPr wrap="square" lIns="0" tIns="0" rIns="0" bIns="0" rtlCol="0" anchor="ctr"/>
          <a:lstStyle/>
          <a:p>
            <a:pPr marL="0" indent="0" algn="l">
              <a:lnSpc>
                <a:spcPts val="1230"/>
              </a:lnSpc>
              <a:buNone/>
            </a:pPr>
            <a:r>
              <a:rPr lang="en-US" sz="820" dirty="0">
                <a:solidFill>
                  <a:srgbClr val="94A3B8"/>
                </a:solidFill>
                <a:latin typeface="Calibri" pitchFamily="34" charset="0"/>
                <a:ea typeface="Calibri" pitchFamily="34" charset="-122"/>
                <a:cs typeface="Calibri" pitchFamily="34" charset="-120"/>
              </a:rPr>
              <a:t>Management team with </a:t>
            </a:r>
            <a:r>
              <a:rPr lang="en-US" sz="820" b="1" dirty="0">
                <a:solidFill>
                  <a:srgbClr val="C9A84C"/>
                </a:solidFill>
                <a:latin typeface="Calibri" pitchFamily="34" charset="0"/>
                <a:ea typeface="Calibri" pitchFamily="34" charset="-122"/>
                <a:cs typeface="Calibri" pitchFamily="34" charset="-120"/>
              </a:rPr>
              <a:t>direct operational experience</a:t>
            </a:r>
            <a:r>
              <a:rPr lang="en-US" sz="820" dirty="0">
                <a:solidFill>
                  <a:srgbClr val="94A3B8"/>
                </a:solidFill>
                <a:latin typeface="Calibri" pitchFamily="34" charset="0"/>
                <a:ea typeface="Calibri" pitchFamily="34" charset="-122"/>
                <a:cs typeface="Calibri" pitchFamily="34" charset="-120"/>
              </a:rPr>
              <a:t> in claims advocacy, financial structuring, and regulatory compliance — executing, not just advising.</a:t>
            </a:r>
            <a:endParaRPr lang="en-US" sz="820" dirty="0"/>
          </a:p>
        </p:txBody>
      </p:sp>
      <p:sp>
        <p:nvSpPr>
          <p:cNvPr id="34" name="Text 27"/>
          <p:cNvSpPr/>
          <p:nvPr/>
        </p:nvSpPr>
        <p:spPr>
          <a:xfrm>
            <a:off x="657225" y="5480298"/>
            <a:ext cx="3751764" cy="139005"/>
          </a:xfrm>
          <a:prstGeom prst="rect">
            <a:avLst/>
          </a:prstGeom>
          <a:noFill/>
          <a:ln/>
        </p:spPr>
        <p:txBody>
          <a:bodyPr wrap="none" lIns="0" tIns="0" rIns="0" bIns="0" rtlCol="0" anchor="ctr"/>
          <a:lstStyle/>
          <a:p>
            <a:pPr marL="0" indent="0" algn="l">
              <a:lnSpc>
                <a:spcPts val="1095"/>
              </a:lnSpc>
              <a:buNone/>
            </a:pPr>
            <a:r>
              <a:rPr lang="en-US" sz="730" b="1" kern="0" spc="20" dirty="0">
                <a:solidFill>
                  <a:srgbClr val="C9A84C"/>
                </a:solidFill>
                <a:latin typeface="Calibri" pitchFamily="34" charset="0"/>
                <a:ea typeface="Calibri" pitchFamily="34" charset="-122"/>
                <a:cs typeface="Calibri" pitchFamily="34" charset="-120"/>
              </a:rPr>
              <a:t>Institutional-grade services</a:t>
            </a:r>
            <a:r>
              <a:rPr lang="en-US" sz="730" kern="0" spc="20" dirty="0">
                <a:solidFill>
                  <a:srgbClr val="94A3B8"/>
                </a:solidFill>
                <a:latin typeface="Calibri" pitchFamily="34" charset="0"/>
                <a:ea typeface="Calibri" pitchFamily="34" charset="-122"/>
                <a:cs typeface="Calibri" pitchFamily="34" charset="-120"/>
              </a:rPr>
              <a:t> · </a:t>
            </a:r>
            <a:r>
              <a:rPr lang="en-US" sz="730" b="1" kern="0" spc="20" dirty="0">
                <a:solidFill>
                  <a:srgbClr val="C9A84C"/>
                </a:solidFill>
                <a:latin typeface="Calibri" pitchFamily="34" charset="0"/>
                <a:ea typeface="Calibri" pitchFamily="34" charset="-122"/>
                <a:cs typeface="Calibri" pitchFamily="34" charset="-120"/>
              </a:rPr>
              <a:t>Defensible moat</a:t>
            </a:r>
            <a:r>
              <a:rPr lang="en-US" sz="730" kern="0" spc="20" dirty="0">
                <a:solidFill>
                  <a:srgbClr val="94A3B8"/>
                </a:solidFill>
                <a:latin typeface="Calibri" pitchFamily="34" charset="0"/>
                <a:ea typeface="Calibri" pitchFamily="34" charset="-122"/>
                <a:cs typeface="Calibri" pitchFamily="34" charset="-120"/>
              </a:rPr>
              <a:t> · </a:t>
            </a:r>
            <a:r>
              <a:rPr lang="en-US" sz="730" b="1" kern="0" spc="20" dirty="0">
                <a:solidFill>
                  <a:srgbClr val="C9A84C"/>
                </a:solidFill>
                <a:latin typeface="Calibri" pitchFamily="34" charset="0"/>
                <a:ea typeface="Calibri" pitchFamily="34" charset="-122"/>
                <a:cs typeface="Calibri" pitchFamily="34" charset="-120"/>
              </a:rPr>
              <a:t>Capital-efficient growth</a:t>
            </a:r>
            <a:endParaRPr lang="en-US" sz="730" dirty="0"/>
          </a:p>
        </p:txBody>
      </p:sp>
      <p:sp>
        <p:nvSpPr>
          <p:cNvPr id="35" name="Text 28"/>
          <p:cNvSpPr/>
          <p:nvPr/>
        </p:nvSpPr>
        <p:spPr>
          <a:xfrm>
            <a:off x="476250" y="1143149"/>
            <a:ext cx="8210550" cy="756344"/>
          </a:xfrm>
          <a:prstGeom prst="roundRect">
            <a:avLst>
              <a:gd name="adj" fmla="val 9403"/>
            </a:avLst>
          </a:prstGeom>
          <a:gradFill rotWithShape="1">
            <a:gsLst>
              <a:gs pos="0">
                <a:srgbClr val="C9A84C">
                  <a:alpha val="4000"/>
                </a:srgbClr>
              </a:gs>
              <a:gs pos="60000">
                <a:srgbClr val="000000">
                  <a:alpha val="0"/>
                </a:srgbClr>
              </a:gs>
            </a:gsLst>
            <a:lin ang="2700000" scaled="1"/>
          </a:gradFill>
          <a:ln/>
        </p:spPr>
        <p:txBody>
          <a:bodyPr wrap="square" rtlCol="0" anchor="t"/>
          <a:lstStyle/>
          <a:p>
            <a:pPr marL="0" indent="0">
              <a:buNone/>
            </a:pPr>
            <a:endParaRPr lang="en-US" dirty="0"/>
          </a:p>
        </p:txBody>
      </p:sp>
      <p:sp>
        <p:nvSpPr>
          <p:cNvPr id="36" name="Text 29"/>
          <p:cNvSpPr/>
          <p:nvPr/>
        </p:nvSpPr>
        <p:spPr>
          <a:xfrm>
            <a:off x="476250" y="1985814"/>
            <a:ext cx="8210550" cy="756344"/>
          </a:xfrm>
          <a:prstGeom prst="roundRect">
            <a:avLst>
              <a:gd name="adj" fmla="val 9403"/>
            </a:avLst>
          </a:prstGeom>
          <a:gradFill rotWithShape="1">
            <a:gsLst>
              <a:gs pos="0">
                <a:srgbClr val="C9A84C">
                  <a:alpha val="4000"/>
                </a:srgbClr>
              </a:gs>
              <a:gs pos="60000">
                <a:srgbClr val="000000">
                  <a:alpha val="0"/>
                </a:srgbClr>
              </a:gs>
            </a:gsLst>
            <a:lin ang="2700000" scaled="1"/>
          </a:gradFill>
          <a:ln/>
        </p:spPr>
        <p:txBody>
          <a:bodyPr wrap="square" rtlCol="0" anchor="t"/>
          <a:lstStyle/>
          <a:p>
            <a:pPr marL="0" indent="0">
              <a:buNone/>
            </a:pPr>
            <a:endParaRPr lang="en-US" dirty="0"/>
          </a:p>
        </p:txBody>
      </p:sp>
      <p:sp>
        <p:nvSpPr>
          <p:cNvPr id="37" name="Text 30"/>
          <p:cNvSpPr/>
          <p:nvPr/>
        </p:nvSpPr>
        <p:spPr>
          <a:xfrm>
            <a:off x="476250" y="2828479"/>
            <a:ext cx="8210550" cy="756344"/>
          </a:xfrm>
          <a:prstGeom prst="roundRect">
            <a:avLst>
              <a:gd name="adj" fmla="val 9403"/>
            </a:avLst>
          </a:prstGeom>
          <a:gradFill rotWithShape="1">
            <a:gsLst>
              <a:gs pos="0">
                <a:srgbClr val="C9A84C">
                  <a:alpha val="4000"/>
                </a:srgbClr>
              </a:gs>
              <a:gs pos="60000">
                <a:srgbClr val="000000">
                  <a:alpha val="0"/>
                </a:srgbClr>
              </a:gs>
            </a:gsLst>
            <a:lin ang="2700000" scaled="1"/>
          </a:gradFill>
          <a:ln/>
        </p:spPr>
        <p:txBody>
          <a:bodyPr wrap="square" rtlCol="0" anchor="t"/>
          <a:lstStyle/>
          <a:p>
            <a:pPr marL="0" indent="0">
              <a:buNone/>
            </a:pPr>
            <a:endParaRPr lang="en-US" dirty="0"/>
          </a:p>
        </p:txBody>
      </p:sp>
      <p:sp>
        <p:nvSpPr>
          <p:cNvPr id="38" name="Text 31"/>
          <p:cNvSpPr/>
          <p:nvPr/>
        </p:nvSpPr>
        <p:spPr>
          <a:xfrm>
            <a:off x="476250" y="3671143"/>
            <a:ext cx="8210550" cy="756344"/>
          </a:xfrm>
          <a:prstGeom prst="roundRect">
            <a:avLst>
              <a:gd name="adj" fmla="val 9403"/>
            </a:avLst>
          </a:prstGeom>
          <a:gradFill rotWithShape="1">
            <a:gsLst>
              <a:gs pos="0">
                <a:srgbClr val="C9A84C">
                  <a:alpha val="4000"/>
                </a:srgbClr>
              </a:gs>
              <a:gs pos="60000">
                <a:srgbClr val="000000">
                  <a:alpha val="0"/>
                </a:srgbClr>
              </a:gs>
            </a:gsLst>
            <a:lin ang="2700000" scaled="1"/>
          </a:gradFill>
          <a:ln/>
        </p:spPr>
        <p:txBody>
          <a:bodyPr wrap="square" rtlCol="0" anchor="t"/>
          <a:lstStyle/>
          <a:p>
            <a:pPr marL="0" indent="0">
              <a:buNone/>
            </a:pPr>
            <a:endParaRPr lang="en-US" dirty="0"/>
          </a:p>
        </p:txBody>
      </p:sp>
      <p:sp>
        <p:nvSpPr>
          <p:cNvPr id="39" name="Text 32"/>
          <p:cNvSpPr/>
          <p:nvPr/>
        </p:nvSpPr>
        <p:spPr>
          <a:xfrm>
            <a:off x="476250" y="4513808"/>
            <a:ext cx="8210550" cy="629692"/>
          </a:xfrm>
          <a:prstGeom prst="roundRect">
            <a:avLst>
              <a:gd name="adj" fmla="val 11294"/>
            </a:avLst>
          </a:prstGeom>
          <a:gradFill rotWithShape="1">
            <a:gsLst>
              <a:gs pos="0">
                <a:srgbClr val="C9A84C">
                  <a:alpha val="4000"/>
                </a:srgbClr>
              </a:gs>
              <a:gs pos="60000">
                <a:srgbClr val="000000">
                  <a:alpha val="0"/>
                </a:srgbClr>
              </a:gs>
            </a:gsLst>
            <a:lin ang="2700000" scaled="1"/>
          </a:gradFill>
          <a:ln/>
        </p:spPr>
        <p:txBody>
          <a:bodyPr wrap="square" rtlCol="0" anchor="t"/>
          <a:lstStyle/>
          <a:p>
            <a:pPr marL="0" indent="0">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A1628"/>
        </a:solidFill>
        <a:effectLst/>
      </p:bgPr>
    </p:bg>
    <p:spTree>
      <p:nvGrpSpPr>
        <p:cNvPr id="1" name=""/>
        <p:cNvGrpSpPr/>
        <p:nvPr/>
      </p:nvGrpSpPr>
      <p:grpSpPr>
        <a:xfrm>
          <a:off x="0" y="0"/>
          <a:ext cx="0" cy="0"/>
          <a:chOff x="0" y="0"/>
          <a:chExt cx="0" cy="0"/>
        </a:xfrm>
      </p:grpSpPr>
      <p:sp>
        <p:nvSpPr>
          <p:cNvPr id="2" name="Text 0"/>
          <p:cNvSpPr/>
          <p:nvPr/>
        </p:nvSpPr>
        <p:spPr>
          <a:xfrm>
            <a:off x="1357015" y="785515"/>
            <a:ext cx="6429970" cy="3572470"/>
          </a:xfrm>
          <a:prstGeom prst="rect">
            <a:avLst/>
          </a:prstGeom>
          <a:gradFill rotWithShape="1">
            <a:gsLst>
              <a:gs pos="0">
                <a:srgbClr val="C9A84C">
                  <a:alpha val="6000"/>
                </a:srgbClr>
              </a:gs>
              <a:gs pos="70000">
                <a:srgbClr val="000000">
                  <a:alpha val="0"/>
                </a:srgbClr>
              </a:gs>
            </a:gsLst>
            <a:path path="circle">
              <a:fillToRect l="50000" t="50000" r="50000" b="50000"/>
            </a:path>
          </a:gradFill>
          <a:ln/>
        </p:spPr>
        <p:txBody>
          <a:bodyPr wrap="square" rtlCol="0" anchor="t"/>
          <a:lstStyle/>
          <a:p>
            <a:pPr marL="0" indent="0">
              <a:buNone/>
            </a:pPr>
            <a:endParaRPr lang="en-US" dirty="0"/>
          </a:p>
        </p:txBody>
      </p:sp>
      <p:sp>
        <p:nvSpPr>
          <p:cNvPr id="3" name="Text 1"/>
          <p:cNvSpPr/>
          <p:nvPr/>
        </p:nvSpPr>
        <p:spPr>
          <a:xfrm>
            <a:off x="8905875" y="4485680"/>
            <a:ext cx="9525" cy="429220"/>
          </a:xfrm>
          <a:prstGeom prst="rect">
            <a:avLst/>
          </a:prstGeom>
          <a:solidFill>
            <a:srgbClr val="C9A84C">
              <a:alpha val="30000"/>
            </a:srgbClr>
          </a:solidFill>
          <a:ln/>
        </p:spPr>
        <p:txBody>
          <a:bodyPr wrap="square" rtlCol="0" anchor="t"/>
          <a:lstStyle/>
          <a:p>
            <a:pPr marL="0" indent="0">
              <a:buNone/>
            </a:pPr>
            <a:endParaRPr lang="en-US" dirty="0"/>
          </a:p>
        </p:txBody>
      </p:sp>
      <p:sp>
        <p:nvSpPr>
          <p:cNvPr id="4" name="Text 2"/>
          <p:cNvSpPr/>
          <p:nvPr/>
        </p:nvSpPr>
        <p:spPr>
          <a:xfrm>
            <a:off x="457200" y="1857375"/>
            <a:ext cx="7590" cy="1428750"/>
          </a:xfrm>
          <a:prstGeom prst="rect">
            <a:avLst/>
          </a:prstGeom>
          <a:gradFill rotWithShape="1">
            <a:gsLst>
              <a:gs pos="0">
                <a:srgbClr val="000000">
                  <a:alpha val="0"/>
                </a:srgbClr>
              </a:gs>
              <a:gs pos="50000">
                <a:srgbClr val="C9A84C">
                  <a:alpha val="15000"/>
                </a:srgbClr>
              </a:gs>
              <a:gs pos="100000">
                <a:srgbClr val="000000">
                  <a:alpha val="0"/>
                </a:srgbClr>
              </a:gs>
            </a:gsLst>
            <a:lin ang="5400000" scaled="1"/>
          </a:gradFill>
          <a:ln/>
        </p:spPr>
        <p:txBody>
          <a:bodyPr wrap="square" rtlCol="0" anchor="t"/>
          <a:lstStyle/>
          <a:p>
            <a:pPr marL="0" indent="0">
              <a:buNone/>
            </a:pPr>
            <a:endParaRPr lang="en-US" dirty="0"/>
          </a:p>
        </p:txBody>
      </p:sp>
      <p:sp>
        <p:nvSpPr>
          <p:cNvPr id="5" name="Text 3"/>
          <p:cNvSpPr/>
          <p:nvPr/>
        </p:nvSpPr>
        <p:spPr>
          <a:xfrm>
            <a:off x="8679210" y="1857375"/>
            <a:ext cx="7590" cy="1428750"/>
          </a:xfrm>
          <a:prstGeom prst="rect">
            <a:avLst/>
          </a:prstGeom>
          <a:gradFill rotWithShape="1">
            <a:gsLst>
              <a:gs pos="0">
                <a:srgbClr val="000000">
                  <a:alpha val="0"/>
                </a:srgbClr>
              </a:gs>
              <a:gs pos="50000">
                <a:srgbClr val="C9A84C">
                  <a:alpha val="15000"/>
                </a:srgbClr>
              </a:gs>
              <a:gs pos="100000">
                <a:srgbClr val="000000">
                  <a:alpha val="0"/>
                </a:srgbClr>
              </a:gs>
            </a:gsLst>
            <a:lin ang="5400000" scaled="1"/>
          </a:gradFill>
          <a:ln/>
        </p:spPr>
        <p:txBody>
          <a:bodyPr wrap="square" rtlCol="0" anchor="t"/>
          <a:lstStyle/>
          <a:p>
            <a:pPr marL="0" indent="0">
              <a:buNone/>
            </a:pPr>
            <a:endParaRPr lang="en-US" dirty="0"/>
          </a:p>
        </p:txBody>
      </p:sp>
      <p:sp>
        <p:nvSpPr>
          <p:cNvPr id="6" name="Text 4"/>
          <p:cNvSpPr/>
          <p:nvPr/>
        </p:nvSpPr>
        <p:spPr>
          <a:xfrm>
            <a:off x="2788500" y="845641"/>
            <a:ext cx="3566852" cy="427881"/>
          </a:xfrm>
          <a:prstGeom prst="rect">
            <a:avLst/>
          </a:prstGeom>
          <a:noFill/>
          <a:ln/>
        </p:spPr>
        <p:txBody>
          <a:bodyPr wrap="none" lIns="0" tIns="0" rIns="0" bIns="0" rtlCol="0" anchor="t"/>
          <a:lstStyle/>
          <a:p>
            <a:pPr marL="0" indent="0" algn="ctr">
              <a:lnSpc>
                <a:spcPts val="3370"/>
              </a:lnSpc>
              <a:spcAft>
                <a:spcPts val="450"/>
              </a:spcAft>
              <a:buNone/>
            </a:pPr>
            <a:r>
              <a:rPr lang="en-US" sz="2930" b="1" kern="0" spc="60" dirty="0">
                <a:solidFill>
                  <a:srgbClr val="F1F5F9"/>
                </a:solidFill>
                <a:latin typeface="Constantia" pitchFamily="34" charset="0"/>
                <a:ea typeface="Constantia" pitchFamily="34" charset="-122"/>
                <a:cs typeface="Constantia" pitchFamily="34" charset="-120"/>
              </a:rPr>
              <a:t>Let's Build Together</a:t>
            </a:r>
            <a:endParaRPr lang="en-US" sz="2930" dirty="0"/>
          </a:p>
        </p:txBody>
      </p:sp>
      <p:sp>
        <p:nvSpPr>
          <p:cNvPr id="7" name="Text 5"/>
          <p:cNvSpPr/>
          <p:nvPr/>
        </p:nvSpPr>
        <p:spPr>
          <a:xfrm>
            <a:off x="3857625" y="1468487"/>
            <a:ext cx="571500" cy="10120"/>
          </a:xfrm>
          <a:prstGeom prst="rect">
            <a:avLst/>
          </a:prstGeom>
          <a:gradFill rotWithShape="1">
            <a:gsLst>
              <a:gs pos="0">
                <a:srgbClr val="000000">
                  <a:alpha val="0"/>
                </a:srgbClr>
              </a:gs>
              <a:gs pos="50000">
                <a:srgbClr val="C9A84C"/>
              </a:gs>
              <a:gs pos="100000">
                <a:srgbClr val="000000">
                  <a:alpha val="0"/>
                </a:srgbClr>
              </a:gs>
            </a:gsLst>
            <a:lin ang="0" scaled="1"/>
          </a:gradFill>
          <a:ln/>
        </p:spPr>
        <p:txBody>
          <a:bodyPr wrap="none" rtlCol="0" anchor="t"/>
          <a:lstStyle/>
          <a:p>
            <a:pPr marL="0" indent="0">
              <a:buNone/>
            </a:pPr>
            <a:endParaRPr lang="en-US" dirty="0"/>
          </a:p>
        </p:txBody>
      </p:sp>
      <p:sp>
        <p:nvSpPr>
          <p:cNvPr id="8" name="Text 6"/>
          <p:cNvSpPr/>
          <p:nvPr/>
        </p:nvSpPr>
        <p:spPr>
          <a:xfrm rot="2700000">
            <a:off x="4543425" y="1444972"/>
            <a:ext cx="57150" cy="57150"/>
          </a:xfrm>
          <a:prstGeom prst="rect">
            <a:avLst/>
          </a:prstGeom>
          <a:solidFill>
            <a:srgbClr val="C9A84C"/>
          </a:solidFill>
          <a:ln/>
        </p:spPr>
        <p:txBody>
          <a:bodyPr wrap="none" rtlCol="0" anchor="t"/>
          <a:lstStyle/>
          <a:p>
            <a:pPr marL="0" indent="0">
              <a:buNone/>
            </a:pPr>
            <a:endParaRPr lang="en-US" dirty="0"/>
          </a:p>
        </p:txBody>
      </p:sp>
      <p:sp>
        <p:nvSpPr>
          <p:cNvPr id="9" name="Text 7"/>
          <p:cNvSpPr/>
          <p:nvPr/>
        </p:nvSpPr>
        <p:spPr>
          <a:xfrm>
            <a:off x="4714875" y="1468487"/>
            <a:ext cx="571500" cy="10120"/>
          </a:xfrm>
          <a:prstGeom prst="rect">
            <a:avLst/>
          </a:prstGeom>
          <a:gradFill rotWithShape="1">
            <a:gsLst>
              <a:gs pos="0">
                <a:srgbClr val="000000">
                  <a:alpha val="0"/>
                </a:srgbClr>
              </a:gs>
              <a:gs pos="50000">
                <a:srgbClr val="C9A84C"/>
              </a:gs>
              <a:gs pos="100000">
                <a:srgbClr val="000000">
                  <a:alpha val="0"/>
                </a:srgbClr>
              </a:gs>
            </a:gsLst>
            <a:lin ang="0" scaled="1"/>
          </a:gradFill>
          <a:ln/>
        </p:spPr>
        <p:txBody>
          <a:bodyPr wrap="none" rtlCol="0" anchor="t"/>
          <a:lstStyle/>
          <a:p>
            <a:pPr marL="0" indent="0">
              <a:buNone/>
            </a:pPr>
            <a:endParaRPr lang="en-US" dirty="0"/>
          </a:p>
        </p:txBody>
      </p:sp>
      <p:sp>
        <p:nvSpPr>
          <p:cNvPr id="10" name="Text 8"/>
          <p:cNvSpPr/>
          <p:nvPr/>
        </p:nvSpPr>
        <p:spPr>
          <a:xfrm>
            <a:off x="2094548" y="1730722"/>
            <a:ext cx="4954905" cy="512252"/>
          </a:xfrm>
          <a:prstGeom prst="rect">
            <a:avLst/>
          </a:prstGeom>
          <a:noFill/>
          <a:ln/>
        </p:spPr>
        <p:txBody>
          <a:bodyPr wrap="square" lIns="0" tIns="0" rIns="0" bIns="0" rtlCol="0" anchor="t"/>
          <a:lstStyle/>
          <a:p>
            <a:pPr marL="0" indent="0" algn="ctr">
              <a:lnSpc>
                <a:spcPts val="1922"/>
              </a:lnSpc>
              <a:spcAft>
                <a:spcPts val="2480"/>
              </a:spcAft>
              <a:buNone/>
            </a:pPr>
            <a:r>
              <a:rPr lang="en-US" sz="1240" i="1" dirty="0">
                <a:solidFill>
                  <a:srgbClr val="94A3B8"/>
                </a:solidFill>
                <a:latin typeface="Constantia" pitchFamily="34" charset="0"/>
                <a:ea typeface="Constantia" pitchFamily="34" charset="-122"/>
                <a:cs typeface="Constantia" pitchFamily="34" charset="-120"/>
              </a:rPr>
              <a:t>Goldman &amp; Sache Holdings LTD Co. invites qualified investors to participate in the next phase of growth.</a:t>
            </a:r>
            <a:endParaRPr lang="en-US" sz="1240" dirty="0"/>
          </a:p>
        </p:txBody>
      </p:sp>
      <p:sp>
        <p:nvSpPr>
          <p:cNvPr id="11" name="Text 9"/>
          <p:cNvSpPr/>
          <p:nvPr/>
        </p:nvSpPr>
        <p:spPr>
          <a:xfrm>
            <a:off x="2514154" y="2533501"/>
            <a:ext cx="4115544" cy="1049685"/>
          </a:xfrm>
          <a:prstGeom prst="roundRect">
            <a:avLst>
              <a:gd name="adj" fmla="val 5444"/>
            </a:avLst>
          </a:prstGeom>
          <a:solidFill>
            <a:srgbClr val="152238">
              <a:alpha val="60000"/>
            </a:srgbClr>
          </a:solidFill>
          <a:ln w="9525">
            <a:solidFill>
              <a:srgbClr val="C9A84C">
                <a:alpha val="25000"/>
              </a:srgbClr>
            </a:solidFill>
          </a:ln>
        </p:spPr>
        <p:txBody>
          <a:bodyPr wrap="square" rtlCol="0" anchor="t"/>
          <a:lstStyle/>
          <a:p>
            <a:pPr marL="0" indent="0">
              <a:buNone/>
            </a:pPr>
            <a:endParaRPr lang="en-US" dirty="0"/>
          </a:p>
        </p:txBody>
      </p:sp>
      <p:pic>
        <p:nvPicPr>
          <p:cNvPr id="12"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48505" y="2768659"/>
            <a:ext cx="132588" cy="132588"/>
          </a:xfrm>
          <a:prstGeom prst="rect">
            <a:avLst/>
          </a:prstGeom>
        </p:spPr>
      </p:pic>
      <p:sp>
        <p:nvSpPr>
          <p:cNvPr id="13" name="Text 10"/>
          <p:cNvSpPr/>
          <p:nvPr/>
        </p:nvSpPr>
        <p:spPr>
          <a:xfrm>
            <a:off x="3568214" y="2743646"/>
            <a:ext cx="2215336" cy="182761"/>
          </a:xfrm>
          <a:prstGeom prst="rect">
            <a:avLst/>
          </a:prstGeom>
          <a:noFill/>
          <a:ln/>
        </p:spPr>
        <p:txBody>
          <a:bodyPr wrap="none" lIns="0" tIns="0" rIns="0" bIns="0" rtlCol="0" anchor="ctr"/>
          <a:lstStyle/>
          <a:p>
            <a:pPr marL="0" indent="0" algn="ctr">
              <a:lnSpc>
                <a:spcPts val="1440"/>
              </a:lnSpc>
              <a:buNone/>
            </a:pPr>
            <a:r>
              <a:rPr lang="en-US" sz="960" b="1" dirty="0">
                <a:solidFill>
                  <a:srgbClr val="C9A84C"/>
                </a:solidFill>
                <a:latin typeface="Constantia" pitchFamily="34" charset="0"/>
                <a:ea typeface="Constantia" pitchFamily="34" charset="-122"/>
                <a:cs typeface="Constantia" pitchFamily="34" charset="-120"/>
              </a:rPr>
              <a:t>Goldman &amp; Sache Holdings LTD Co.</a:t>
            </a:r>
            <a:endParaRPr lang="en-US" sz="960" dirty="0"/>
          </a:p>
        </p:txBody>
      </p:sp>
      <p:sp>
        <p:nvSpPr>
          <p:cNvPr id="14" name="Text 11"/>
          <p:cNvSpPr/>
          <p:nvPr/>
        </p:nvSpPr>
        <p:spPr>
          <a:xfrm>
            <a:off x="3571726" y="3054548"/>
            <a:ext cx="2000250" cy="7590"/>
          </a:xfrm>
          <a:prstGeom prst="rect">
            <a:avLst/>
          </a:prstGeom>
          <a:gradFill rotWithShape="1">
            <a:gsLst>
              <a:gs pos="0">
                <a:srgbClr val="000000">
                  <a:alpha val="0"/>
                </a:srgbClr>
              </a:gs>
              <a:gs pos="30000">
                <a:srgbClr val="C9A84C"/>
              </a:gs>
              <a:gs pos="70000">
                <a:srgbClr val="C9A84C"/>
              </a:gs>
              <a:gs pos="100000">
                <a:srgbClr val="000000">
                  <a:alpha val="0"/>
                </a:srgbClr>
              </a:gs>
            </a:gsLst>
            <a:lin ang="0" scaled="1"/>
          </a:gradFill>
          <a:ln/>
        </p:spPr>
        <p:txBody>
          <a:bodyPr wrap="none" rtlCol="0" anchor="t"/>
          <a:lstStyle/>
          <a:p>
            <a:pPr marL="0" indent="0">
              <a:buNone/>
            </a:pPr>
            <a:endParaRPr lang="en-US" dirty="0"/>
          </a:p>
        </p:txBody>
      </p:sp>
      <p:pic>
        <p:nvPicPr>
          <p:cNvPr id="1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48356" y="3215366"/>
            <a:ext cx="132588" cy="132588"/>
          </a:xfrm>
          <a:prstGeom prst="rect">
            <a:avLst/>
          </a:prstGeom>
        </p:spPr>
      </p:pic>
      <p:sp>
        <p:nvSpPr>
          <p:cNvPr id="16" name="Text 12"/>
          <p:cNvSpPr/>
          <p:nvPr/>
        </p:nvSpPr>
        <p:spPr>
          <a:xfrm>
            <a:off x="2986474" y="3190280"/>
            <a:ext cx="1684258" cy="182761"/>
          </a:xfrm>
          <a:prstGeom prst="rect">
            <a:avLst/>
          </a:prstGeom>
          <a:noFill/>
          <a:ln/>
        </p:spPr>
        <p:txBody>
          <a:bodyPr wrap="none" lIns="0" tIns="0" rIns="0" bIns="0" rtlCol="0" anchor="ctr"/>
          <a:lstStyle/>
          <a:p>
            <a:pPr marL="0" indent="0" algn="ctr">
              <a:lnSpc>
                <a:spcPts val="1440"/>
              </a:lnSpc>
              <a:buNone/>
            </a:pPr>
            <a:r>
              <a:rPr lang="en-US" sz="960" dirty="0">
                <a:solidFill>
                  <a:srgbClr val="F1F5F9"/>
                </a:solidFill>
                <a:latin typeface="Calibri" pitchFamily="34" charset="0"/>
                <a:ea typeface="Calibri" pitchFamily="34" charset="-122"/>
                <a:cs typeface="Calibri" pitchFamily="34" charset="-120"/>
              </a:rPr>
              <a:t>701 Commerce St, Ste 500</a:t>
            </a:r>
            <a:endParaRPr lang="en-US" sz="960" dirty="0"/>
          </a:p>
        </p:txBody>
      </p:sp>
      <p:pic>
        <p:nvPicPr>
          <p:cNvPr id="1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18853" y="3215366"/>
            <a:ext cx="132588" cy="132588"/>
          </a:xfrm>
          <a:prstGeom prst="rect">
            <a:avLst/>
          </a:prstGeom>
        </p:spPr>
      </p:pic>
      <p:sp>
        <p:nvSpPr>
          <p:cNvPr id="18" name="Text 13"/>
          <p:cNvSpPr/>
          <p:nvPr/>
        </p:nvSpPr>
        <p:spPr>
          <a:xfrm>
            <a:off x="5076341" y="3190280"/>
            <a:ext cx="1258119" cy="182761"/>
          </a:xfrm>
          <a:prstGeom prst="rect">
            <a:avLst/>
          </a:prstGeom>
          <a:noFill/>
          <a:ln/>
        </p:spPr>
        <p:txBody>
          <a:bodyPr wrap="none" lIns="0" tIns="0" rIns="0" bIns="0" rtlCol="0" anchor="ctr"/>
          <a:lstStyle/>
          <a:p>
            <a:pPr marL="0" indent="0" algn="ctr">
              <a:lnSpc>
                <a:spcPts val="1440"/>
              </a:lnSpc>
              <a:buNone/>
            </a:pPr>
            <a:r>
              <a:rPr lang="en-US" sz="960" dirty="0">
                <a:solidFill>
                  <a:srgbClr val="F1F5F9"/>
                </a:solidFill>
                <a:latin typeface="Calibri" pitchFamily="34" charset="0"/>
                <a:ea typeface="Calibri" pitchFamily="34" charset="-122"/>
                <a:cs typeface="Calibri" pitchFamily="34" charset="-120"/>
              </a:rPr>
              <a:t>Dallas, Texas 75202</a:t>
            </a:r>
            <a:endParaRPr lang="en-US" sz="960" dirty="0"/>
          </a:p>
        </p:txBody>
      </p:sp>
      <p:sp>
        <p:nvSpPr>
          <p:cNvPr id="19" name="Text 14"/>
          <p:cNvSpPr/>
          <p:nvPr/>
        </p:nvSpPr>
        <p:spPr>
          <a:xfrm>
            <a:off x="3143250" y="3926086"/>
            <a:ext cx="2857500" cy="7590"/>
          </a:xfrm>
          <a:prstGeom prst="rect">
            <a:avLst/>
          </a:prstGeom>
          <a:gradFill rotWithShape="1">
            <a:gsLst>
              <a:gs pos="0">
                <a:srgbClr val="000000">
                  <a:alpha val="0"/>
                </a:srgbClr>
              </a:gs>
              <a:gs pos="30000">
                <a:srgbClr val="C9A84C">
                  <a:alpha val="50000"/>
                </a:srgbClr>
              </a:gs>
              <a:gs pos="70000">
                <a:srgbClr val="C9A84C">
                  <a:alpha val="50000"/>
                </a:srgbClr>
              </a:gs>
              <a:gs pos="100000">
                <a:srgbClr val="000000">
                  <a:alpha val="0"/>
                </a:srgbClr>
              </a:gs>
            </a:gsLst>
            <a:lin ang="0" scaled="1"/>
          </a:gradFill>
          <a:ln/>
        </p:spPr>
        <p:txBody>
          <a:bodyPr wrap="none" rtlCol="0" anchor="t"/>
          <a:lstStyle/>
          <a:p>
            <a:pPr marL="0" indent="0">
              <a:buNone/>
            </a:pPr>
            <a:endParaRPr lang="en-US" dirty="0"/>
          </a:p>
        </p:txBody>
      </p:sp>
      <p:sp>
        <p:nvSpPr>
          <p:cNvPr id="20" name="Text 15"/>
          <p:cNvSpPr/>
          <p:nvPr/>
        </p:nvSpPr>
        <p:spPr>
          <a:xfrm>
            <a:off x="1875645" y="4061817"/>
            <a:ext cx="5392710" cy="247843"/>
          </a:xfrm>
          <a:prstGeom prst="rect">
            <a:avLst/>
          </a:prstGeom>
          <a:noFill/>
          <a:ln/>
        </p:spPr>
        <p:txBody>
          <a:bodyPr wrap="square" lIns="0" tIns="0" rIns="0" bIns="0" rtlCol="0" anchor="t"/>
          <a:lstStyle/>
          <a:p>
            <a:pPr marL="0" indent="0" algn="ctr">
              <a:lnSpc>
                <a:spcPts val="930"/>
              </a:lnSpc>
              <a:buNone/>
            </a:pPr>
            <a:r>
              <a:rPr lang="en-US" sz="620" dirty="0">
                <a:solidFill>
                  <a:srgbClr val="94A3B8">
                    <a:alpha val="75000"/>
                  </a:srgbClr>
                </a:solidFill>
                <a:latin typeface="Calibri" pitchFamily="34" charset="0"/>
                <a:ea typeface="Calibri" pitchFamily="34" charset="-122"/>
                <a:cs typeface="Calibri" pitchFamily="34" charset="-120"/>
              </a:rPr>
              <a:t>This presentation is confidential and intended solely for the use of the intended recipient. It does not constitute an offer to sell or a solicitation of an offer to buy any securities.</a:t>
            </a:r>
            <a:endParaRPr lang="en-US" sz="62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A1628"/>
        </a:solidFill>
        <a:effectLst/>
      </p:bgPr>
    </p:bg>
    <p:spTree>
      <p:nvGrpSpPr>
        <p:cNvPr id="1" name=""/>
        <p:cNvGrpSpPr/>
        <p:nvPr/>
      </p:nvGrpSpPr>
      <p:grpSpPr>
        <a:xfrm>
          <a:off x="0" y="0"/>
          <a:ext cx="0" cy="0"/>
          <a:chOff x="0" y="0"/>
          <a:chExt cx="0" cy="0"/>
        </a:xfrm>
      </p:grpSpPr>
      <p:sp>
        <p:nvSpPr>
          <p:cNvPr id="2" name="Text 0"/>
          <p:cNvSpPr/>
          <p:nvPr/>
        </p:nvSpPr>
        <p:spPr>
          <a:xfrm>
            <a:off x="7715250" y="0"/>
            <a:ext cx="1428750" cy="1428750"/>
          </a:xfrm>
          <a:prstGeom prst="rect">
            <a:avLst/>
          </a:prstGeom>
          <a:gradFill rotWithShape="1">
            <a:gsLst>
              <a:gs pos="0">
                <a:srgbClr val="C9A84C">
                  <a:alpha val="4000"/>
                </a:srgbClr>
              </a:gs>
              <a:gs pos="70000">
                <a:srgbClr val="000000">
                  <a:alpha val="0"/>
                </a:srgbClr>
              </a:gs>
            </a:gsLst>
            <a:path path="circle">
              <a:fillToRect t="100000" r="100000"/>
            </a:path>
          </a:gradFill>
          <a:ln/>
        </p:spPr>
        <p:txBody>
          <a:bodyPr wrap="square" rtlCol="0" anchor="t"/>
          <a:lstStyle/>
          <a:p>
            <a:pPr marL="0" indent="0">
              <a:buNone/>
            </a:pPr>
            <a:endParaRPr lang="en-US" dirty="0"/>
          </a:p>
        </p:txBody>
      </p:sp>
      <p:sp>
        <p:nvSpPr>
          <p:cNvPr id="3" name="Text 1"/>
          <p:cNvSpPr/>
          <p:nvPr/>
        </p:nvSpPr>
        <p:spPr>
          <a:xfrm>
            <a:off x="457200" y="448270"/>
            <a:ext cx="457200" cy="21580"/>
          </a:xfrm>
          <a:prstGeom prst="roundRect">
            <a:avLst>
              <a:gd name="adj" fmla="val 64736"/>
            </a:avLst>
          </a:prstGeom>
          <a:solidFill>
            <a:srgbClr val="C9A84C"/>
          </a:solidFill>
          <a:ln/>
        </p:spPr>
        <p:txBody>
          <a:bodyPr wrap="none" rtlCol="0" anchor="t"/>
          <a:lstStyle/>
          <a:p>
            <a:pPr marL="0" indent="0">
              <a:buNone/>
            </a:pPr>
            <a:endParaRPr lang="en-US" dirty="0"/>
          </a:p>
        </p:txBody>
      </p:sp>
      <p:sp>
        <p:nvSpPr>
          <p:cNvPr id="4" name="Text 2"/>
          <p:cNvSpPr/>
          <p:nvPr/>
        </p:nvSpPr>
        <p:spPr>
          <a:xfrm>
            <a:off x="1000720" y="400050"/>
            <a:ext cx="1013371" cy="118021"/>
          </a:xfrm>
          <a:prstGeom prst="rect">
            <a:avLst/>
          </a:prstGeom>
          <a:noFill/>
          <a:ln/>
        </p:spPr>
        <p:txBody>
          <a:bodyPr wrap="none" lIns="0" tIns="0" rIns="0" bIns="0" rtlCol="0" anchor="ctr"/>
          <a:lstStyle/>
          <a:p>
            <a:pPr marL="0" indent="0" algn="l">
              <a:lnSpc>
                <a:spcPts val="930"/>
              </a:lnSpc>
              <a:buNone/>
            </a:pPr>
            <a:r>
              <a:rPr lang="en-US" sz="620" b="1" dirty="0">
                <a:solidFill>
                  <a:srgbClr val="C9A84C"/>
                </a:solidFill>
                <a:latin typeface="Calibri" pitchFamily="34" charset="0"/>
                <a:ea typeface="Calibri" pitchFamily="34" charset="-122"/>
                <a:cs typeface="Calibri" pitchFamily="34" charset="-120"/>
              </a:rPr>
              <a:t>ABOUT THE FIRM</a:t>
            </a:r>
            <a:endParaRPr lang="en-US" sz="620" dirty="0"/>
          </a:p>
        </p:txBody>
      </p:sp>
      <p:sp>
        <p:nvSpPr>
          <p:cNvPr id="5" name="Text 3"/>
          <p:cNvSpPr/>
          <p:nvPr/>
        </p:nvSpPr>
        <p:spPr>
          <a:xfrm>
            <a:off x="457200" y="604391"/>
            <a:ext cx="8805672" cy="428625"/>
          </a:xfrm>
          <a:prstGeom prst="rect">
            <a:avLst/>
          </a:prstGeom>
          <a:noFill/>
          <a:ln/>
        </p:spPr>
        <p:txBody>
          <a:bodyPr wrap="none" lIns="0" tIns="0" rIns="0" bIns="0" rtlCol="0" anchor="t"/>
          <a:lstStyle/>
          <a:p>
            <a:pPr marL="0" indent="0" algn="l">
              <a:lnSpc>
                <a:spcPts val="3375"/>
              </a:lnSpc>
              <a:spcAft>
                <a:spcPts val="790"/>
              </a:spcAft>
              <a:buNone/>
            </a:pPr>
            <a:r>
              <a:rPr lang="en-US" sz="2250" b="1" kern="0" spc="-30" dirty="0">
                <a:solidFill>
                  <a:srgbClr val="F1F5F9"/>
                </a:solidFill>
                <a:latin typeface="Constantia" pitchFamily="34" charset="0"/>
                <a:ea typeface="Constantia" pitchFamily="34" charset="-122"/>
                <a:cs typeface="Constantia" pitchFamily="34" charset="-120"/>
              </a:rPr>
              <a:t>Company Overview</a:t>
            </a:r>
            <a:endParaRPr lang="en-US" sz="2250" dirty="0"/>
          </a:p>
        </p:txBody>
      </p:sp>
      <p:sp>
        <p:nvSpPr>
          <p:cNvPr id="6" name="Text 4"/>
          <p:cNvSpPr/>
          <p:nvPr/>
        </p:nvSpPr>
        <p:spPr>
          <a:xfrm>
            <a:off x="457200" y="1133326"/>
            <a:ext cx="3789045" cy="383798"/>
          </a:xfrm>
          <a:prstGeom prst="rect">
            <a:avLst/>
          </a:prstGeom>
          <a:noFill/>
          <a:ln/>
        </p:spPr>
        <p:txBody>
          <a:bodyPr wrap="square" lIns="0" tIns="0" rIns="0" bIns="0" rtlCol="0" anchor="t"/>
          <a:lstStyle/>
          <a:p>
            <a:pPr marL="0" indent="0" algn="l">
              <a:lnSpc>
                <a:spcPts val="1440"/>
              </a:lnSpc>
              <a:buNone/>
            </a:pPr>
            <a:r>
              <a:rPr lang="en-US" sz="900" dirty="0">
                <a:solidFill>
                  <a:srgbClr val="94A3B8"/>
                </a:solidFill>
                <a:latin typeface="Calibri" pitchFamily="34" charset="0"/>
                <a:ea typeface="Calibri" pitchFamily="34" charset="-122"/>
                <a:cs typeface="Calibri" pitchFamily="34" charset="-120"/>
              </a:rPr>
              <a:t>A diversified holdings and business advisory firm delivering institutional-grade solutions to small and mid-market enterprises.</a:t>
            </a:r>
            <a:endParaRPr lang="en-US" sz="900" dirty="0"/>
          </a:p>
        </p:txBody>
      </p:sp>
      <p:sp>
        <p:nvSpPr>
          <p:cNvPr id="7" name="Text 5"/>
          <p:cNvSpPr/>
          <p:nvPr/>
        </p:nvSpPr>
        <p:spPr>
          <a:xfrm>
            <a:off x="457200" y="1756618"/>
            <a:ext cx="4043065" cy="1248370"/>
          </a:xfrm>
          <a:prstGeom prst="roundRect">
            <a:avLst>
              <a:gd name="adj" fmla="val 6918"/>
            </a:avLst>
          </a:prstGeom>
          <a:solidFill>
            <a:srgbClr val="152238"/>
          </a:solidFill>
          <a:ln/>
        </p:spPr>
        <p:txBody>
          <a:bodyPr wrap="square" rtlCol="0" anchor="t"/>
          <a:lstStyle/>
          <a:p>
            <a:pPr marL="0" indent="0">
              <a:buNone/>
            </a:pPr>
            <a:endParaRPr lang="en-US" dirty="0"/>
          </a:p>
        </p:txBody>
      </p:sp>
      <p:sp>
        <p:nvSpPr>
          <p:cNvPr id="8" name="Text 6"/>
          <p:cNvSpPr/>
          <p:nvPr/>
        </p:nvSpPr>
        <p:spPr>
          <a:xfrm>
            <a:off x="457200" y="1756618"/>
            <a:ext cx="19050" cy="1248370"/>
          </a:xfrm>
          <a:custGeom>
            <a:avLst/>
            <a:gdLst/>
            <a:ahLst/>
            <a:cxnLst/>
            <a:rect l="l" t="t" r="r" b="b"/>
            <a:pathLst>
              <a:path w="19050" h="1248370">
                <a:moveTo>
                  <a:pt x="0" y="86360"/>
                </a:moveTo>
                <a:lnTo>
                  <a:pt x="2381" y="66220"/>
                </a:lnTo>
                <a:lnTo>
                  <a:pt x="4763" y="58078"/>
                </a:lnTo>
                <a:lnTo>
                  <a:pt x="7144" y="51968"/>
                </a:lnTo>
                <a:lnTo>
                  <a:pt x="9525" y="46934"/>
                </a:lnTo>
                <a:lnTo>
                  <a:pt x="11906" y="42603"/>
                </a:lnTo>
                <a:lnTo>
                  <a:pt x="14288" y="38783"/>
                </a:lnTo>
                <a:lnTo>
                  <a:pt x="16669" y="35358"/>
                </a:lnTo>
                <a:lnTo>
                  <a:pt x="19050" y="32254"/>
                </a:lnTo>
                <a:lnTo>
                  <a:pt x="19050" y="1216116"/>
                </a:lnTo>
                <a:lnTo>
                  <a:pt x="16669" y="1213012"/>
                </a:lnTo>
                <a:lnTo>
                  <a:pt x="14288" y="1209588"/>
                </a:lnTo>
                <a:lnTo>
                  <a:pt x="11906" y="1205767"/>
                </a:lnTo>
                <a:lnTo>
                  <a:pt x="9525" y="1201437"/>
                </a:lnTo>
                <a:lnTo>
                  <a:pt x="7144" y="1196403"/>
                </a:lnTo>
                <a:lnTo>
                  <a:pt x="4763" y="1190293"/>
                </a:lnTo>
                <a:lnTo>
                  <a:pt x="2381" y="1182150"/>
                </a:lnTo>
                <a:lnTo>
                  <a:pt x="0" y="1162010"/>
                </a:lnTo>
                <a:close/>
              </a:path>
            </a:pathLst>
          </a:custGeom>
          <a:solidFill>
            <a:srgbClr val="C9A84C"/>
          </a:solidFill>
          <a:ln/>
        </p:spPr>
        <p:txBody>
          <a:bodyPr wrap="square" rtlCol="0" anchor="t"/>
          <a:lstStyle/>
          <a:p>
            <a:pPr marL="0" indent="0">
              <a:buNone/>
            </a:pPr>
            <a:endParaRPr lang="en-US" dirty="0"/>
          </a:p>
        </p:txBody>
      </p:sp>
      <p:sp>
        <p:nvSpPr>
          <p:cNvPr id="9" name="Text 7"/>
          <p:cNvSpPr/>
          <p:nvPr/>
        </p:nvSpPr>
        <p:spPr>
          <a:xfrm>
            <a:off x="704850" y="1957239"/>
            <a:ext cx="372070" cy="372070"/>
          </a:xfrm>
          <a:prstGeom prst="ellipse">
            <a:avLst/>
          </a:prstGeom>
          <a:solidFill>
            <a:srgbClr val="C9A84C">
              <a:alpha val="10000"/>
            </a:srgbClr>
          </a:solidFill>
          <a:ln w="9525">
            <a:solidFill>
              <a:srgbClr val="C9A84C">
                <a:alpha val="30000"/>
              </a:srgbClr>
            </a:solidFill>
          </a:ln>
        </p:spPr>
        <p:txBody>
          <a:bodyPr wrap="square" rtlCol="0" anchor="t"/>
          <a:lstStyle/>
          <a:p>
            <a:pPr marL="0" indent="0">
              <a:buNone/>
            </a:pPr>
            <a:endParaRPr lang="en-US" dirty="0"/>
          </a:p>
        </p:txBody>
      </p:sp>
      <p:pic>
        <p:nvPicPr>
          <p:cNvPr id="10"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4591" y="2076980"/>
            <a:ext cx="132588" cy="132588"/>
          </a:xfrm>
          <a:prstGeom prst="rect">
            <a:avLst/>
          </a:prstGeom>
        </p:spPr>
      </p:pic>
      <p:sp>
        <p:nvSpPr>
          <p:cNvPr id="11" name="Text 8"/>
          <p:cNvSpPr/>
          <p:nvPr/>
        </p:nvSpPr>
        <p:spPr>
          <a:xfrm>
            <a:off x="1248370" y="1957239"/>
            <a:ext cx="3325624" cy="118021"/>
          </a:xfrm>
          <a:prstGeom prst="rect">
            <a:avLst/>
          </a:prstGeom>
          <a:noFill/>
          <a:ln/>
        </p:spPr>
        <p:txBody>
          <a:bodyPr wrap="none" lIns="0" tIns="0" rIns="0" bIns="0" rtlCol="0" anchor="t"/>
          <a:lstStyle/>
          <a:p>
            <a:pPr marL="0" indent="0" algn="l">
              <a:lnSpc>
                <a:spcPts val="930"/>
              </a:lnSpc>
              <a:buNone/>
            </a:pPr>
            <a:r>
              <a:rPr lang="en-US" sz="620" b="1" kern="0" spc="110" dirty="0">
                <a:solidFill>
                  <a:srgbClr val="C9A84C"/>
                </a:solidFill>
                <a:latin typeface="Constantia" pitchFamily="34" charset="0"/>
                <a:ea typeface="Constantia" pitchFamily="34" charset="-122"/>
                <a:cs typeface="Constantia" pitchFamily="34" charset="-120"/>
              </a:rPr>
              <a:t>FOUNDED</a:t>
            </a:r>
            <a:endParaRPr lang="en-US" sz="620" dirty="0"/>
          </a:p>
        </p:txBody>
      </p:sp>
      <p:sp>
        <p:nvSpPr>
          <p:cNvPr id="12" name="Text 9"/>
          <p:cNvSpPr/>
          <p:nvPr/>
        </p:nvSpPr>
        <p:spPr>
          <a:xfrm>
            <a:off x="1248370" y="2118420"/>
            <a:ext cx="3325624" cy="158353"/>
          </a:xfrm>
          <a:prstGeom prst="rect">
            <a:avLst/>
          </a:prstGeom>
          <a:noFill/>
          <a:ln/>
        </p:spPr>
        <p:txBody>
          <a:bodyPr wrap="none" lIns="0" tIns="0" rIns="0" bIns="0" rtlCol="0" anchor="t"/>
          <a:lstStyle/>
          <a:p>
            <a:pPr marL="0" indent="0" algn="l">
              <a:lnSpc>
                <a:spcPts val="1248"/>
              </a:lnSpc>
              <a:buNone/>
            </a:pPr>
            <a:r>
              <a:rPr lang="en-US" sz="960" b="1" dirty="0">
                <a:solidFill>
                  <a:srgbClr val="F1F5F9"/>
                </a:solidFill>
                <a:latin typeface="Constantia" pitchFamily="34" charset="0"/>
                <a:ea typeface="Constantia" pitchFamily="34" charset="-122"/>
                <a:cs typeface="Constantia" pitchFamily="34" charset="-120"/>
              </a:rPr>
              <a:t>Multi-Service Holdings Company</a:t>
            </a:r>
            <a:endParaRPr lang="en-US" sz="960" dirty="0"/>
          </a:p>
        </p:txBody>
      </p:sp>
      <p:sp>
        <p:nvSpPr>
          <p:cNvPr id="13" name="Text 10"/>
          <p:cNvSpPr/>
          <p:nvPr/>
        </p:nvSpPr>
        <p:spPr>
          <a:xfrm>
            <a:off x="1248370" y="2319933"/>
            <a:ext cx="3083760" cy="508657"/>
          </a:xfrm>
          <a:prstGeom prst="rect">
            <a:avLst/>
          </a:prstGeom>
          <a:noFill/>
          <a:ln/>
        </p:spPr>
        <p:txBody>
          <a:bodyPr wrap="square" lIns="0" tIns="0" rIns="0" bIns="0" rtlCol="0" anchor="t"/>
          <a:lstStyle/>
          <a:p>
            <a:pPr marL="0" indent="0" algn="l">
              <a:lnSpc>
                <a:spcPts val="1271"/>
              </a:lnSpc>
              <a:buNone/>
            </a:pPr>
            <a:r>
              <a:rPr lang="en-US" sz="820" dirty="0">
                <a:solidFill>
                  <a:srgbClr val="94A3B8"/>
                </a:solidFill>
                <a:latin typeface="Calibri" pitchFamily="34" charset="0"/>
                <a:ea typeface="Calibri" pitchFamily="34" charset="-122"/>
                <a:cs typeface="Calibri" pitchFamily="34" charset="-120"/>
              </a:rPr>
              <a:t>Providing strategic advisory, risk management, and operational consulting to small and mid-market businesses across Texas and beyond.</a:t>
            </a:r>
            <a:endParaRPr lang="en-US" sz="820" dirty="0"/>
          </a:p>
        </p:txBody>
      </p:sp>
      <p:sp>
        <p:nvSpPr>
          <p:cNvPr id="14" name="Text 11"/>
          <p:cNvSpPr/>
          <p:nvPr/>
        </p:nvSpPr>
        <p:spPr>
          <a:xfrm>
            <a:off x="4643735" y="1756618"/>
            <a:ext cx="4043065" cy="1248370"/>
          </a:xfrm>
          <a:prstGeom prst="roundRect">
            <a:avLst>
              <a:gd name="adj" fmla="val 6918"/>
            </a:avLst>
          </a:prstGeom>
          <a:solidFill>
            <a:srgbClr val="152238"/>
          </a:solidFill>
          <a:ln/>
        </p:spPr>
        <p:txBody>
          <a:bodyPr wrap="square" rtlCol="0" anchor="t"/>
          <a:lstStyle/>
          <a:p>
            <a:pPr marL="0" indent="0">
              <a:buNone/>
            </a:pPr>
            <a:endParaRPr lang="en-US" dirty="0"/>
          </a:p>
        </p:txBody>
      </p:sp>
      <p:sp>
        <p:nvSpPr>
          <p:cNvPr id="15" name="Text 12"/>
          <p:cNvSpPr/>
          <p:nvPr/>
        </p:nvSpPr>
        <p:spPr>
          <a:xfrm>
            <a:off x="4643735" y="1756618"/>
            <a:ext cx="19050" cy="1248370"/>
          </a:xfrm>
          <a:custGeom>
            <a:avLst/>
            <a:gdLst/>
            <a:ahLst/>
            <a:cxnLst/>
            <a:rect l="l" t="t" r="r" b="b"/>
            <a:pathLst>
              <a:path w="19050" h="1248370">
                <a:moveTo>
                  <a:pt x="0" y="86360"/>
                </a:moveTo>
                <a:lnTo>
                  <a:pt x="2381" y="66220"/>
                </a:lnTo>
                <a:lnTo>
                  <a:pt x="4763" y="58078"/>
                </a:lnTo>
                <a:lnTo>
                  <a:pt x="7144" y="51968"/>
                </a:lnTo>
                <a:lnTo>
                  <a:pt x="9525" y="46934"/>
                </a:lnTo>
                <a:lnTo>
                  <a:pt x="11906" y="42603"/>
                </a:lnTo>
                <a:lnTo>
                  <a:pt x="14288" y="38783"/>
                </a:lnTo>
                <a:lnTo>
                  <a:pt x="16669" y="35358"/>
                </a:lnTo>
                <a:lnTo>
                  <a:pt x="19050" y="32254"/>
                </a:lnTo>
                <a:lnTo>
                  <a:pt x="19050" y="1216116"/>
                </a:lnTo>
                <a:lnTo>
                  <a:pt x="16669" y="1213012"/>
                </a:lnTo>
                <a:lnTo>
                  <a:pt x="14288" y="1209588"/>
                </a:lnTo>
                <a:lnTo>
                  <a:pt x="11906" y="1205767"/>
                </a:lnTo>
                <a:lnTo>
                  <a:pt x="9525" y="1201437"/>
                </a:lnTo>
                <a:lnTo>
                  <a:pt x="7144" y="1196403"/>
                </a:lnTo>
                <a:lnTo>
                  <a:pt x="4763" y="1190293"/>
                </a:lnTo>
                <a:lnTo>
                  <a:pt x="2381" y="1182150"/>
                </a:lnTo>
                <a:lnTo>
                  <a:pt x="0" y="1162010"/>
                </a:lnTo>
                <a:close/>
              </a:path>
            </a:pathLst>
          </a:custGeom>
          <a:solidFill>
            <a:srgbClr val="C9A84C"/>
          </a:solidFill>
          <a:ln/>
        </p:spPr>
        <p:txBody>
          <a:bodyPr wrap="square" rtlCol="0" anchor="t"/>
          <a:lstStyle/>
          <a:p>
            <a:pPr marL="0" indent="0">
              <a:buNone/>
            </a:pPr>
            <a:endParaRPr lang="en-US" dirty="0"/>
          </a:p>
        </p:txBody>
      </p:sp>
      <p:sp>
        <p:nvSpPr>
          <p:cNvPr id="16" name="Text 13"/>
          <p:cNvSpPr/>
          <p:nvPr/>
        </p:nvSpPr>
        <p:spPr>
          <a:xfrm>
            <a:off x="4891385" y="1957239"/>
            <a:ext cx="372070" cy="372070"/>
          </a:xfrm>
          <a:prstGeom prst="ellipse">
            <a:avLst/>
          </a:prstGeom>
          <a:solidFill>
            <a:srgbClr val="C9A84C">
              <a:alpha val="10000"/>
            </a:srgbClr>
          </a:solidFill>
          <a:ln w="9525">
            <a:solidFill>
              <a:srgbClr val="C9A84C">
                <a:alpha val="30000"/>
              </a:srgbClr>
            </a:solidFill>
          </a:ln>
        </p:spPr>
        <p:txBody>
          <a:bodyPr wrap="square" rtlCol="0" anchor="t"/>
          <a:lstStyle/>
          <a:p>
            <a:pPr marL="0" indent="0">
              <a:buNone/>
            </a:pPr>
            <a:endParaRPr lang="en-US" dirty="0"/>
          </a:p>
        </p:txBody>
      </p:sp>
      <p:pic>
        <p:nvPicPr>
          <p:cNvPr id="1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011126" y="2076980"/>
            <a:ext cx="132588" cy="132588"/>
          </a:xfrm>
          <a:prstGeom prst="rect">
            <a:avLst/>
          </a:prstGeom>
        </p:spPr>
      </p:pic>
      <p:sp>
        <p:nvSpPr>
          <p:cNvPr id="18" name="Text 14"/>
          <p:cNvSpPr/>
          <p:nvPr/>
        </p:nvSpPr>
        <p:spPr>
          <a:xfrm>
            <a:off x="5434905" y="1957239"/>
            <a:ext cx="3325624" cy="118021"/>
          </a:xfrm>
          <a:prstGeom prst="rect">
            <a:avLst/>
          </a:prstGeom>
          <a:noFill/>
          <a:ln/>
        </p:spPr>
        <p:txBody>
          <a:bodyPr wrap="none" lIns="0" tIns="0" rIns="0" bIns="0" rtlCol="0" anchor="t"/>
          <a:lstStyle/>
          <a:p>
            <a:pPr marL="0" indent="0" algn="l">
              <a:lnSpc>
                <a:spcPts val="930"/>
              </a:lnSpc>
              <a:buNone/>
            </a:pPr>
            <a:r>
              <a:rPr lang="en-US" sz="620" b="1" kern="0" spc="110" dirty="0">
                <a:solidFill>
                  <a:srgbClr val="C9A84C"/>
                </a:solidFill>
                <a:latin typeface="Constantia" pitchFamily="34" charset="0"/>
                <a:ea typeface="Constantia" pitchFamily="34" charset="-122"/>
                <a:cs typeface="Constantia" pitchFamily="34" charset="-120"/>
              </a:rPr>
              <a:t>HEADQUARTERS</a:t>
            </a:r>
            <a:endParaRPr lang="en-US" sz="620" dirty="0"/>
          </a:p>
        </p:txBody>
      </p:sp>
      <p:sp>
        <p:nvSpPr>
          <p:cNvPr id="19" name="Text 15"/>
          <p:cNvSpPr/>
          <p:nvPr/>
        </p:nvSpPr>
        <p:spPr>
          <a:xfrm>
            <a:off x="5434905" y="2118420"/>
            <a:ext cx="3325624" cy="158353"/>
          </a:xfrm>
          <a:prstGeom prst="rect">
            <a:avLst/>
          </a:prstGeom>
          <a:noFill/>
          <a:ln/>
        </p:spPr>
        <p:txBody>
          <a:bodyPr wrap="none" lIns="0" tIns="0" rIns="0" bIns="0" rtlCol="0" anchor="t"/>
          <a:lstStyle/>
          <a:p>
            <a:pPr marL="0" indent="0" algn="l">
              <a:lnSpc>
                <a:spcPts val="1248"/>
              </a:lnSpc>
              <a:buNone/>
            </a:pPr>
            <a:r>
              <a:rPr lang="en-US" sz="960" b="1" dirty="0">
                <a:solidFill>
                  <a:srgbClr val="F1F5F9"/>
                </a:solidFill>
                <a:latin typeface="Constantia" pitchFamily="34" charset="0"/>
                <a:ea typeface="Constantia" pitchFamily="34" charset="-122"/>
                <a:cs typeface="Constantia" pitchFamily="34" charset="-120"/>
              </a:rPr>
              <a:t>Dallas Financial District</a:t>
            </a:r>
            <a:endParaRPr lang="en-US" sz="960" dirty="0"/>
          </a:p>
        </p:txBody>
      </p:sp>
      <p:sp>
        <p:nvSpPr>
          <p:cNvPr id="20" name="Text 16"/>
          <p:cNvSpPr/>
          <p:nvPr/>
        </p:nvSpPr>
        <p:spPr>
          <a:xfrm>
            <a:off x="5434905" y="2319933"/>
            <a:ext cx="3083760" cy="339105"/>
          </a:xfrm>
          <a:prstGeom prst="rect">
            <a:avLst/>
          </a:prstGeom>
          <a:noFill/>
          <a:ln/>
        </p:spPr>
        <p:txBody>
          <a:bodyPr wrap="square" lIns="0" tIns="0" rIns="0" bIns="0" rtlCol="0" anchor="t"/>
          <a:lstStyle/>
          <a:p>
            <a:pPr marL="0" indent="0" algn="l">
              <a:lnSpc>
                <a:spcPts val="1271"/>
              </a:lnSpc>
              <a:buNone/>
            </a:pPr>
            <a:r>
              <a:rPr lang="en-US" sz="820" dirty="0">
                <a:solidFill>
                  <a:srgbClr val="94A3B8"/>
                </a:solidFill>
                <a:latin typeface="Calibri" pitchFamily="34" charset="0"/>
                <a:ea typeface="Calibri" pitchFamily="34" charset="-122"/>
                <a:cs typeface="Calibri" pitchFamily="34" charset="-120"/>
              </a:rPr>
              <a:t>701 Commerce St, Ste 500, Dallas, TX 75202 — strategically positioned in the heart of the Dallas financial district.</a:t>
            </a:r>
            <a:endParaRPr lang="en-US" sz="820" dirty="0"/>
          </a:p>
        </p:txBody>
      </p:sp>
      <p:sp>
        <p:nvSpPr>
          <p:cNvPr id="21" name="Text 17"/>
          <p:cNvSpPr/>
          <p:nvPr/>
        </p:nvSpPr>
        <p:spPr>
          <a:xfrm>
            <a:off x="457200" y="3148459"/>
            <a:ext cx="4043065" cy="1248370"/>
          </a:xfrm>
          <a:prstGeom prst="roundRect">
            <a:avLst>
              <a:gd name="adj" fmla="val 6918"/>
            </a:avLst>
          </a:prstGeom>
          <a:solidFill>
            <a:srgbClr val="152238"/>
          </a:solidFill>
          <a:ln/>
        </p:spPr>
        <p:txBody>
          <a:bodyPr wrap="square" rtlCol="0" anchor="t"/>
          <a:lstStyle/>
          <a:p>
            <a:pPr marL="0" indent="0">
              <a:buNone/>
            </a:pPr>
            <a:endParaRPr lang="en-US" dirty="0"/>
          </a:p>
        </p:txBody>
      </p:sp>
      <p:sp>
        <p:nvSpPr>
          <p:cNvPr id="22" name="Text 18"/>
          <p:cNvSpPr/>
          <p:nvPr/>
        </p:nvSpPr>
        <p:spPr>
          <a:xfrm>
            <a:off x="457200" y="3148459"/>
            <a:ext cx="19050" cy="1248370"/>
          </a:xfrm>
          <a:custGeom>
            <a:avLst/>
            <a:gdLst/>
            <a:ahLst/>
            <a:cxnLst/>
            <a:rect l="l" t="t" r="r" b="b"/>
            <a:pathLst>
              <a:path w="19050" h="1248370">
                <a:moveTo>
                  <a:pt x="0" y="86360"/>
                </a:moveTo>
                <a:lnTo>
                  <a:pt x="2381" y="66220"/>
                </a:lnTo>
                <a:lnTo>
                  <a:pt x="4763" y="58078"/>
                </a:lnTo>
                <a:lnTo>
                  <a:pt x="7144" y="51968"/>
                </a:lnTo>
                <a:lnTo>
                  <a:pt x="9525" y="46934"/>
                </a:lnTo>
                <a:lnTo>
                  <a:pt x="11906" y="42603"/>
                </a:lnTo>
                <a:lnTo>
                  <a:pt x="14288" y="38783"/>
                </a:lnTo>
                <a:lnTo>
                  <a:pt x="16669" y="35358"/>
                </a:lnTo>
                <a:lnTo>
                  <a:pt x="19050" y="32254"/>
                </a:lnTo>
                <a:lnTo>
                  <a:pt x="19050" y="1216116"/>
                </a:lnTo>
                <a:lnTo>
                  <a:pt x="16669" y="1213012"/>
                </a:lnTo>
                <a:lnTo>
                  <a:pt x="14288" y="1209588"/>
                </a:lnTo>
                <a:lnTo>
                  <a:pt x="11906" y="1205767"/>
                </a:lnTo>
                <a:lnTo>
                  <a:pt x="9525" y="1201437"/>
                </a:lnTo>
                <a:lnTo>
                  <a:pt x="7144" y="1196403"/>
                </a:lnTo>
                <a:lnTo>
                  <a:pt x="4763" y="1190293"/>
                </a:lnTo>
                <a:lnTo>
                  <a:pt x="2381" y="1182150"/>
                </a:lnTo>
                <a:lnTo>
                  <a:pt x="0" y="1162010"/>
                </a:lnTo>
                <a:close/>
              </a:path>
            </a:pathLst>
          </a:custGeom>
          <a:solidFill>
            <a:srgbClr val="C9A84C"/>
          </a:solidFill>
          <a:ln/>
        </p:spPr>
        <p:txBody>
          <a:bodyPr wrap="square" rtlCol="0" anchor="t"/>
          <a:lstStyle/>
          <a:p>
            <a:pPr marL="0" indent="0">
              <a:buNone/>
            </a:pPr>
            <a:endParaRPr lang="en-US" dirty="0"/>
          </a:p>
        </p:txBody>
      </p:sp>
      <p:sp>
        <p:nvSpPr>
          <p:cNvPr id="23" name="Text 19"/>
          <p:cNvSpPr/>
          <p:nvPr/>
        </p:nvSpPr>
        <p:spPr>
          <a:xfrm>
            <a:off x="704850" y="3349079"/>
            <a:ext cx="372070" cy="372070"/>
          </a:xfrm>
          <a:prstGeom prst="ellipse">
            <a:avLst/>
          </a:prstGeom>
          <a:solidFill>
            <a:srgbClr val="C9A84C">
              <a:alpha val="10000"/>
            </a:srgbClr>
          </a:solidFill>
          <a:ln w="9525">
            <a:solidFill>
              <a:srgbClr val="C9A84C">
                <a:alpha val="30000"/>
              </a:srgbClr>
            </a:solidFill>
          </a:ln>
        </p:spPr>
        <p:txBody>
          <a:bodyPr wrap="square" rtlCol="0" anchor="t"/>
          <a:lstStyle/>
          <a:p>
            <a:pPr marL="0" indent="0">
              <a:buNone/>
            </a:pPr>
            <a:endParaRPr lang="en-US" dirty="0"/>
          </a:p>
        </p:txBody>
      </p:sp>
      <p:pic>
        <p:nvPicPr>
          <p:cNvPr id="24"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24591" y="3468820"/>
            <a:ext cx="132588" cy="132588"/>
          </a:xfrm>
          <a:prstGeom prst="rect">
            <a:avLst/>
          </a:prstGeom>
        </p:spPr>
      </p:pic>
      <p:sp>
        <p:nvSpPr>
          <p:cNvPr id="25" name="Text 20"/>
          <p:cNvSpPr/>
          <p:nvPr/>
        </p:nvSpPr>
        <p:spPr>
          <a:xfrm>
            <a:off x="1248370" y="3349079"/>
            <a:ext cx="3325624" cy="118021"/>
          </a:xfrm>
          <a:prstGeom prst="rect">
            <a:avLst/>
          </a:prstGeom>
          <a:noFill/>
          <a:ln/>
        </p:spPr>
        <p:txBody>
          <a:bodyPr wrap="none" lIns="0" tIns="0" rIns="0" bIns="0" rtlCol="0" anchor="t"/>
          <a:lstStyle/>
          <a:p>
            <a:pPr marL="0" indent="0" algn="l">
              <a:lnSpc>
                <a:spcPts val="930"/>
              </a:lnSpc>
              <a:buNone/>
            </a:pPr>
            <a:r>
              <a:rPr lang="en-US" sz="620" b="1" kern="0" spc="110" dirty="0">
                <a:solidFill>
                  <a:srgbClr val="C9A84C"/>
                </a:solidFill>
                <a:latin typeface="Constantia" pitchFamily="34" charset="0"/>
                <a:ea typeface="Constantia" pitchFamily="34" charset="-122"/>
                <a:cs typeface="Constantia" pitchFamily="34" charset="-120"/>
              </a:rPr>
              <a:t>MISSION</a:t>
            </a:r>
            <a:endParaRPr lang="en-US" sz="620" dirty="0"/>
          </a:p>
        </p:txBody>
      </p:sp>
      <p:sp>
        <p:nvSpPr>
          <p:cNvPr id="26" name="Text 21"/>
          <p:cNvSpPr/>
          <p:nvPr/>
        </p:nvSpPr>
        <p:spPr>
          <a:xfrm>
            <a:off x="1248370" y="3510260"/>
            <a:ext cx="3325624" cy="158353"/>
          </a:xfrm>
          <a:prstGeom prst="rect">
            <a:avLst/>
          </a:prstGeom>
          <a:noFill/>
          <a:ln/>
        </p:spPr>
        <p:txBody>
          <a:bodyPr wrap="none" lIns="0" tIns="0" rIns="0" bIns="0" rtlCol="0" anchor="t"/>
          <a:lstStyle/>
          <a:p>
            <a:pPr marL="0" indent="0" algn="l">
              <a:lnSpc>
                <a:spcPts val="1248"/>
              </a:lnSpc>
              <a:buNone/>
            </a:pPr>
            <a:r>
              <a:rPr lang="en-US" sz="960" b="1" dirty="0">
                <a:solidFill>
                  <a:srgbClr val="F1F5F9"/>
                </a:solidFill>
                <a:latin typeface="Constantia" pitchFamily="34" charset="0"/>
                <a:ea typeface="Constantia" pitchFamily="34" charset="-122"/>
                <a:cs typeface="Constantia" pitchFamily="34" charset="-120"/>
              </a:rPr>
              <a:t>Institutional-Grade Advisory</a:t>
            </a:r>
            <a:endParaRPr lang="en-US" sz="960" dirty="0"/>
          </a:p>
        </p:txBody>
      </p:sp>
      <p:sp>
        <p:nvSpPr>
          <p:cNvPr id="27" name="Text 22"/>
          <p:cNvSpPr/>
          <p:nvPr/>
        </p:nvSpPr>
        <p:spPr>
          <a:xfrm>
            <a:off x="1248370" y="3711773"/>
            <a:ext cx="3083760" cy="508657"/>
          </a:xfrm>
          <a:prstGeom prst="rect">
            <a:avLst/>
          </a:prstGeom>
          <a:noFill/>
          <a:ln/>
        </p:spPr>
        <p:txBody>
          <a:bodyPr wrap="square" lIns="0" tIns="0" rIns="0" bIns="0" rtlCol="0" anchor="t"/>
          <a:lstStyle/>
          <a:p>
            <a:pPr marL="0" indent="0" algn="l">
              <a:lnSpc>
                <a:spcPts val="1271"/>
              </a:lnSpc>
              <a:buNone/>
            </a:pPr>
            <a:r>
              <a:rPr lang="en-US" sz="820" dirty="0">
                <a:solidFill>
                  <a:srgbClr val="94A3B8"/>
                </a:solidFill>
                <a:latin typeface="Calibri" pitchFamily="34" charset="0"/>
                <a:ea typeface="Calibri" pitchFamily="34" charset="-122"/>
                <a:cs typeface="Calibri" pitchFamily="34" charset="-120"/>
              </a:rPr>
              <a:t>To deliver institutional-grade advisory services and asset protection strategies to underserved small and mid-market enterprises.</a:t>
            </a:r>
            <a:endParaRPr lang="en-US" sz="820" dirty="0"/>
          </a:p>
        </p:txBody>
      </p:sp>
      <p:sp>
        <p:nvSpPr>
          <p:cNvPr id="28" name="Text 23"/>
          <p:cNvSpPr/>
          <p:nvPr/>
        </p:nvSpPr>
        <p:spPr>
          <a:xfrm>
            <a:off x="4643735" y="3148459"/>
            <a:ext cx="4043065" cy="1248370"/>
          </a:xfrm>
          <a:prstGeom prst="roundRect">
            <a:avLst>
              <a:gd name="adj" fmla="val 6918"/>
            </a:avLst>
          </a:prstGeom>
          <a:solidFill>
            <a:srgbClr val="152238"/>
          </a:solidFill>
          <a:ln/>
        </p:spPr>
        <p:txBody>
          <a:bodyPr wrap="square" rtlCol="0" anchor="t"/>
          <a:lstStyle/>
          <a:p>
            <a:pPr marL="0" indent="0">
              <a:buNone/>
            </a:pPr>
            <a:endParaRPr lang="en-US" dirty="0"/>
          </a:p>
        </p:txBody>
      </p:sp>
      <p:sp>
        <p:nvSpPr>
          <p:cNvPr id="29" name="Text 24"/>
          <p:cNvSpPr/>
          <p:nvPr/>
        </p:nvSpPr>
        <p:spPr>
          <a:xfrm>
            <a:off x="4643735" y="3148459"/>
            <a:ext cx="19050" cy="1248370"/>
          </a:xfrm>
          <a:custGeom>
            <a:avLst/>
            <a:gdLst/>
            <a:ahLst/>
            <a:cxnLst/>
            <a:rect l="l" t="t" r="r" b="b"/>
            <a:pathLst>
              <a:path w="19050" h="1248370">
                <a:moveTo>
                  <a:pt x="0" y="86360"/>
                </a:moveTo>
                <a:lnTo>
                  <a:pt x="2381" y="66220"/>
                </a:lnTo>
                <a:lnTo>
                  <a:pt x="4763" y="58078"/>
                </a:lnTo>
                <a:lnTo>
                  <a:pt x="7144" y="51968"/>
                </a:lnTo>
                <a:lnTo>
                  <a:pt x="9525" y="46934"/>
                </a:lnTo>
                <a:lnTo>
                  <a:pt x="11906" y="42603"/>
                </a:lnTo>
                <a:lnTo>
                  <a:pt x="14288" y="38783"/>
                </a:lnTo>
                <a:lnTo>
                  <a:pt x="16669" y="35358"/>
                </a:lnTo>
                <a:lnTo>
                  <a:pt x="19050" y="32254"/>
                </a:lnTo>
                <a:lnTo>
                  <a:pt x="19050" y="1216116"/>
                </a:lnTo>
                <a:lnTo>
                  <a:pt x="16669" y="1213012"/>
                </a:lnTo>
                <a:lnTo>
                  <a:pt x="14288" y="1209588"/>
                </a:lnTo>
                <a:lnTo>
                  <a:pt x="11906" y="1205767"/>
                </a:lnTo>
                <a:lnTo>
                  <a:pt x="9525" y="1201437"/>
                </a:lnTo>
                <a:lnTo>
                  <a:pt x="7144" y="1196403"/>
                </a:lnTo>
                <a:lnTo>
                  <a:pt x="4763" y="1190293"/>
                </a:lnTo>
                <a:lnTo>
                  <a:pt x="2381" y="1182150"/>
                </a:lnTo>
                <a:lnTo>
                  <a:pt x="0" y="1162010"/>
                </a:lnTo>
                <a:close/>
              </a:path>
            </a:pathLst>
          </a:custGeom>
          <a:solidFill>
            <a:srgbClr val="C9A84C"/>
          </a:solidFill>
          <a:ln/>
        </p:spPr>
        <p:txBody>
          <a:bodyPr wrap="square" rtlCol="0" anchor="t"/>
          <a:lstStyle/>
          <a:p>
            <a:pPr marL="0" indent="0">
              <a:buNone/>
            </a:pPr>
            <a:endParaRPr lang="en-US" dirty="0"/>
          </a:p>
        </p:txBody>
      </p:sp>
      <p:sp>
        <p:nvSpPr>
          <p:cNvPr id="30" name="Text 25"/>
          <p:cNvSpPr/>
          <p:nvPr/>
        </p:nvSpPr>
        <p:spPr>
          <a:xfrm>
            <a:off x="4891385" y="3349079"/>
            <a:ext cx="372070" cy="372070"/>
          </a:xfrm>
          <a:prstGeom prst="ellipse">
            <a:avLst/>
          </a:prstGeom>
          <a:solidFill>
            <a:srgbClr val="C9A84C">
              <a:alpha val="10000"/>
            </a:srgbClr>
          </a:solidFill>
          <a:ln w="9525">
            <a:solidFill>
              <a:srgbClr val="C9A84C">
                <a:alpha val="30000"/>
              </a:srgbClr>
            </a:solidFill>
          </a:ln>
        </p:spPr>
        <p:txBody>
          <a:bodyPr wrap="square" rtlCol="0" anchor="t"/>
          <a:lstStyle/>
          <a:p>
            <a:pPr marL="0" indent="0">
              <a:buNone/>
            </a:pPr>
            <a:endParaRPr lang="en-US" dirty="0"/>
          </a:p>
        </p:txBody>
      </p:sp>
      <p:pic>
        <p:nvPicPr>
          <p:cNvPr id="3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011126" y="3468820"/>
            <a:ext cx="132588" cy="132588"/>
          </a:xfrm>
          <a:prstGeom prst="rect">
            <a:avLst/>
          </a:prstGeom>
        </p:spPr>
      </p:pic>
      <p:sp>
        <p:nvSpPr>
          <p:cNvPr id="32" name="Text 26"/>
          <p:cNvSpPr/>
          <p:nvPr/>
        </p:nvSpPr>
        <p:spPr>
          <a:xfrm>
            <a:off x="5434905" y="3349079"/>
            <a:ext cx="3325624" cy="118021"/>
          </a:xfrm>
          <a:prstGeom prst="rect">
            <a:avLst/>
          </a:prstGeom>
          <a:noFill/>
          <a:ln/>
        </p:spPr>
        <p:txBody>
          <a:bodyPr wrap="none" lIns="0" tIns="0" rIns="0" bIns="0" rtlCol="0" anchor="t"/>
          <a:lstStyle/>
          <a:p>
            <a:pPr marL="0" indent="0" algn="l">
              <a:lnSpc>
                <a:spcPts val="930"/>
              </a:lnSpc>
              <a:buNone/>
            </a:pPr>
            <a:r>
              <a:rPr lang="en-US" sz="620" b="1" kern="0" spc="110" dirty="0">
                <a:solidFill>
                  <a:srgbClr val="C9A84C"/>
                </a:solidFill>
                <a:latin typeface="Constantia" pitchFamily="34" charset="0"/>
                <a:ea typeface="Constantia" pitchFamily="34" charset="-122"/>
                <a:cs typeface="Constantia" pitchFamily="34" charset="-120"/>
              </a:rPr>
              <a:t>CORE PHILOSOPHY</a:t>
            </a:r>
            <a:endParaRPr lang="en-US" sz="620" dirty="0"/>
          </a:p>
        </p:txBody>
      </p:sp>
      <p:sp>
        <p:nvSpPr>
          <p:cNvPr id="33" name="Text 27"/>
          <p:cNvSpPr/>
          <p:nvPr/>
        </p:nvSpPr>
        <p:spPr>
          <a:xfrm>
            <a:off x="5434905" y="3510260"/>
            <a:ext cx="3325624" cy="158353"/>
          </a:xfrm>
          <a:prstGeom prst="rect">
            <a:avLst/>
          </a:prstGeom>
          <a:noFill/>
          <a:ln/>
        </p:spPr>
        <p:txBody>
          <a:bodyPr wrap="none" lIns="0" tIns="0" rIns="0" bIns="0" rtlCol="0" anchor="t"/>
          <a:lstStyle/>
          <a:p>
            <a:pPr marL="0" indent="0" algn="l">
              <a:lnSpc>
                <a:spcPts val="1248"/>
              </a:lnSpc>
              <a:buNone/>
            </a:pPr>
            <a:r>
              <a:rPr lang="en-US" sz="960" b="1" dirty="0">
                <a:solidFill>
                  <a:srgbClr val="F1F5F9"/>
                </a:solidFill>
                <a:latin typeface="Constantia" pitchFamily="34" charset="0"/>
                <a:ea typeface="Constantia" pitchFamily="34" charset="-122"/>
                <a:cs typeface="Constantia" pitchFamily="34" charset="-120"/>
              </a:rPr>
              <a:t>Disciplined Value Creation</a:t>
            </a:r>
            <a:endParaRPr lang="en-US" sz="960" dirty="0"/>
          </a:p>
        </p:txBody>
      </p:sp>
      <p:sp>
        <p:nvSpPr>
          <p:cNvPr id="34" name="Text 28"/>
          <p:cNvSpPr/>
          <p:nvPr/>
        </p:nvSpPr>
        <p:spPr>
          <a:xfrm>
            <a:off x="5434905" y="3711773"/>
            <a:ext cx="3083760" cy="508657"/>
          </a:xfrm>
          <a:prstGeom prst="rect">
            <a:avLst/>
          </a:prstGeom>
          <a:noFill/>
          <a:ln/>
        </p:spPr>
        <p:txBody>
          <a:bodyPr wrap="square" lIns="0" tIns="0" rIns="0" bIns="0" rtlCol="0" anchor="t"/>
          <a:lstStyle/>
          <a:p>
            <a:pPr marL="0" indent="0" algn="l">
              <a:lnSpc>
                <a:spcPts val="1271"/>
              </a:lnSpc>
              <a:buNone/>
            </a:pPr>
            <a:r>
              <a:rPr lang="en-US" sz="820" dirty="0">
                <a:solidFill>
                  <a:srgbClr val="94A3B8"/>
                </a:solidFill>
                <a:latin typeface="Calibri" pitchFamily="34" charset="0"/>
                <a:ea typeface="Calibri" pitchFamily="34" charset="-122"/>
                <a:cs typeface="Calibri" pitchFamily="34" charset="-120"/>
              </a:rPr>
              <a:t>Proactive risk mitigation, regulatory compliance, and value creation through disciplined management — protecting and growing client assets.</a:t>
            </a:r>
            <a:endParaRPr lang="en-US" sz="820" dirty="0"/>
          </a:p>
        </p:txBody>
      </p:sp>
      <p:sp>
        <p:nvSpPr>
          <p:cNvPr id="35" name="Text 29"/>
          <p:cNvSpPr/>
          <p:nvPr/>
        </p:nvSpPr>
        <p:spPr>
          <a:xfrm>
            <a:off x="457200" y="4597450"/>
            <a:ext cx="8229600" cy="9525"/>
          </a:xfrm>
          <a:prstGeom prst="rect">
            <a:avLst/>
          </a:prstGeom>
          <a:solidFill>
            <a:srgbClr val="C9A84C">
              <a:alpha val="15000"/>
            </a:srgbClr>
          </a:solidFill>
          <a:ln/>
        </p:spPr>
        <p:txBody>
          <a:bodyPr wrap="none" rtlCol="0" anchor="t"/>
          <a:lstStyle/>
          <a:p>
            <a:pPr marL="0" indent="0">
              <a:buNone/>
            </a:pPr>
            <a:endParaRPr lang="en-US" dirty="0"/>
          </a:p>
        </p:txBody>
      </p:sp>
      <p:sp>
        <p:nvSpPr>
          <p:cNvPr id="36" name="Text 30"/>
          <p:cNvSpPr/>
          <p:nvPr/>
        </p:nvSpPr>
        <p:spPr>
          <a:xfrm>
            <a:off x="457200" y="4779913"/>
            <a:ext cx="43160" cy="43160"/>
          </a:xfrm>
          <a:prstGeom prst="ellipse">
            <a:avLst/>
          </a:prstGeom>
          <a:solidFill>
            <a:srgbClr val="C9A84C"/>
          </a:solidFill>
          <a:ln/>
        </p:spPr>
        <p:txBody>
          <a:bodyPr wrap="none" rtlCol="0" anchor="t"/>
          <a:lstStyle/>
          <a:p>
            <a:pPr marL="0" indent="0">
              <a:buNone/>
            </a:pPr>
            <a:endParaRPr lang="en-US" dirty="0"/>
          </a:p>
        </p:txBody>
      </p:sp>
      <p:sp>
        <p:nvSpPr>
          <p:cNvPr id="37" name="Text 31"/>
          <p:cNvSpPr/>
          <p:nvPr/>
        </p:nvSpPr>
        <p:spPr>
          <a:xfrm>
            <a:off x="557510" y="4726037"/>
            <a:ext cx="2194054" cy="129480"/>
          </a:xfrm>
          <a:prstGeom prst="rect">
            <a:avLst/>
          </a:prstGeom>
          <a:noFill/>
          <a:ln/>
        </p:spPr>
        <p:txBody>
          <a:bodyPr wrap="none" lIns="0" tIns="0" rIns="0" bIns="0" rtlCol="0" anchor="ctr"/>
          <a:lstStyle/>
          <a:p>
            <a:pPr marL="0" indent="0" algn="l">
              <a:lnSpc>
                <a:spcPts val="1020"/>
              </a:lnSpc>
              <a:buNone/>
            </a:pPr>
            <a:r>
              <a:rPr lang="en-US" sz="680" dirty="0">
                <a:solidFill>
                  <a:srgbClr val="94A3B8"/>
                </a:solidFill>
                <a:latin typeface="Calibri" pitchFamily="34" charset="0"/>
                <a:ea typeface="Calibri" pitchFamily="34" charset="-122"/>
                <a:cs typeface="Calibri" pitchFamily="34" charset="-120"/>
              </a:rPr>
              <a:t>GOLDMAN &amp; SACHE HOLDINGS LTD CO.</a:t>
            </a:r>
            <a:endParaRPr lang="en-US" sz="680" dirty="0"/>
          </a:p>
        </p:txBody>
      </p:sp>
      <p:sp>
        <p:nvSpPr>
          <p:cNvPr id="38" name="Text 32"/>
          <p:cNvSpPr/>
          <p:nvPr/>
        </p:nvSpPr>
        <p:spPr>
          <a:xfrm>
            <a:off x="6231434" y="4721275"/>
            <a:ext cx="2700903" cy="139005"/>
          </a:xfrm>
          <a:prstGeom prst="rect">
            <a:avLst/>
          </a:prstGeom>
          <a:noFill/>
          <a:ln/>
        </p:spPr>
        <p:txBody>
          <a:bodyPr wrap="none" lIns="0" tIns="0" rIns="0" bIns="0" rtlCol="0" anchor="ctr"/>
          <a:lstStyle/>
          <a:p>
            <a:pPr marL="0" indent="0" algn="l">
              <a:lnSpc>
                <a:spcPts val="1095"/>
              </a:lnSpc>
              <a:buNone/>
            </a:pPr>
            <a:r>
              <a:rPr lang="en-US" sz="730" i="1" dirty="0">
                <a:solidFill>
                  <a:srgbClr val="94A3B8"/>
                </a:solidFill>
                <a:latin typeface="Constantia" pitchFamily="34" charset="0"/>
                <a:ea typeface="Constantia" pitchFamily="34" charset="-122"/>
                <a:cs typeface="Constantia" pitchFamily="34" charset="-120"/>
              </a:rPr>
              <a:t>Advisory · Risk Management · Financial Structuring · Compliance</a:t>
            </a:r>
            <a:endParaRPr lang="en-US" sz="73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A1628"/>
        </a:solidFill>
        <a:effectLst/>
      </p:bgPr>
    </p:bg>
    <p:spTree>
      <p:nvGrpSpPr>
        <p:cNvPr id="1" name=""/>
        <p:cNvGrpSpPr/>
        <p:nvPr/>
      </p:nvGrpSpPr>
      <p:grpSpPr>
        <a:xfrm>
          <a:off x="0" y="0"/>
          <a:ext cx="0" cy="0"/>
          <a:chOff x="0" y="0"/>
          <a:chExt cx="0" cy="0"/>
        </a:xfrm>
      </p:grpSpPr>
      <p:sp>
        <p:nvSpPr>
          <p:cNvPr id="2" name="Text 0"/>
          <p:cNvSpPr/>
          <p:nvPr/>
        </p:nvSpPr>
        <p:spPr>
          <a:xfrm>
            <a:off x="457200" y="372070"/>
            <a:ext cx="8805672" cy="312390"/>
          </a:xfrm>
          <a:prstGeom prst="rect">
            <a:avLst/>
          </a:prstGeom>
          <a:noFill/>
          <a:ln/>
        </p:spPr>
        <p:txBody>
          <a:bodyPr wrap="none" lIns="0" tIns="0" rIns="0" bIns="0" rtlCol="0" anchor="t"/>
          <a:lstStyle/>
          <a:p>
            <a:pPr marL="0" indent="0" algn="l">
              <a:lnSpc>
                <a:spcPts val="2461"/>
              </a:lnSpc>
              <a:buNone/>
            </a:pPr>
            <a:r>
              <a:rPr lang="en-US" sz="2140" b="1" kern="0" spc="-43" dirty="0">
                <a:solidFill>
                  <a:srgbClr val="F1F5F9"/>
                </a:solidFill>
                <a:latin typeface="Constantia" pitchFamily="34" charset="0"/>
                <a:ea typeface="Constantia" pitchFamily="34" charset="-122"/>
                <a:cs typeface="Constantia" pitchFamily="34" charset="-120"/>
              </a:rPr>
              <a:t>Services Portfolio</a:t>
            </a:r>
            <a:endParaRPr lang="en-US" sz="2140" dirty="0"/>
          </a:p>
        </p:txBody>
      </p:sp>
      <p:sp>
        <p:nvSpPr>
          <p:cNvPr id="3" name="Text 1"/>
          <p:cNvSpPr/>
          <p:nvPr/>
        </p:nvSpPr>
        <p:spPr>
          <a:xfrm>
            <a:off x="457200" y="755452"/>
            <a:ext cx="342900" cy="21580"/>
          </a:xfrm>
          <a:prstGeom prst="rect">
            <a:avLst/>
          </a:prstGeom>
          <a:solidFill>
            <a:srgbClr val="C9A84C"/>
          </a:solidFill>
          <a:ln/>
        </p:spPr>
        <p:txBody>
          <a:bodyPr wrap="none" rtlCol="0" anchor="t"/>
          <a:lstStyle/>
          <a:p>
            <a:pPr marL="0" indent="0">
              <a:buNone/>
            </a:pPr>
            <a:endParaRPr lang="en-US" dirty="0"/>
          </a:p>
        </p:txBody>
      </p:sp>
      <p:sp>
        <p:nvSpPr>
          <p:cNvPr id="4" name="Text 2"/>
          <p:cNvSpPr/>
          <p:nvPr/>
        </p:nvSpPr>
        <p:spPr>
          <a:xfrm>
            <a:off x="457200" y="1034802"/>
            <a:ext cx="4029075" cy="1641872"/>
          </a:xfrm>
          <a:prstGeom prst="roundRect">
            <a:avLst>
              <a:gd name="adj" fmla="val 5260"/>
            </a:avLst>
          </a:prstGeom>
          <a:solidFill>
            <a:srgbClr val="152238"/>
          </a:solidFill>
          <a:ln w="9525">
            <a:solidFill>
              <a:srgbClr val="C9A84C">
                <a:alpha val="10000"/>
              </a:srgbClr>
            </a:solidFill>
          </a:ln>
        </p:spPr>
        <p:txBody>
          <a:bodyPr wrap="square" rtlCol="0" anchor="t"/>
          <a:lstStyle/>
          <a:p>
            <a:pPr marL="0" indent="0">
              <a:buNone/>
            </a:pPr>
            <a:endParaRPr lang="en-US" dirty="0"/>
          </a:p>
        </p:txBody>
      </p:sp>
      <p:sp>
        <p:nvSpPr>
          <p:cNvPr id="5" name="Text 3"/>
          <p:cNvSpPr/>
          <p:nvPr/>
        </p:nvSpPr>
        <p:spPr>
          <a:xfrm>
            <a:off x="667345" y="1272927"/>
            <a:ext cx="372070" cy="372070"/>
          </a:xfrm>
          <a:prstGeom prst="ellipse">
            <a:avLst/>
          </a:prstGeom>
          <a:solidFill>
            <a:srgbClr val="C9A84C">
              <a:alpha val="12000"/>
            </a:srgbClr>
          </a:solidFill>
          <a:ln/>
        </p:spPr>
        <p:txBody>
          <a:bodyPr wrap="square" rtlCol="0" anchor="t"/>
          <a:lstStyle/>
          <a:p>
            <a:pPr marL="0" indent="0">
              <a:buNone/>
            </a:pPr>
            <a:endParaRPr lang="en-US" dirty="0"/>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83878" y="1389459"/>
            <a:ext cx="139005" cy="139005"/>
          </a:xfrm>
          <a:prstGeom prst="rect">
            <a:avLst/>
          </a:prstGeom>
        </p:spPr>
      </p:pic>
      <p:sp>
        <p:nvSpPr>
          <p:cNvPr id="7" name="Text 4"/>
          <p:cNvSpPr/>
          <p:nvPr/>
        </p:nvSpPr>
        <p:spPr>
          <a:xfrm>
            <a:off x="667345" y="1759297"/>
            <a:ext cx="3969663" cy="160288"/>
          </a:xfrm>
          <a:prstGeom prst="rect">
            <a:avLst/>
          </a:prstGeom>
          <a:noFill/>
          <a:ln/>
        </p:spPr>
        <p:txBody>
          <a:bodyPr wrap="none" lIns="0" tIns="0" rIns="0" bIns="0" rtlCol="0" anchor="t"/>
          <a:lstStyle/>
          <a:p>
            <a:pPr marL="0" indent="0" algn="l">
              <a:lnSpc>
                <a:spcPts val="1262"/>
              </a:lnSpc>
              <a:buNone/>
            </a:pPr>
            <a:r>
              <a:rPr lang="en-US" sz="1010" b="1" dirty="0">
                <a:solidFill>
                  <a:srgbClr val="F1F5F9"/>
                </a:solidFill>
                <a:latin typeface="Constantia" pitchFamily="34" charset="0"/>
                <a:ea typeface="Constantia" pitchFamily="34" charset="-122"/>
                <a:cs typeface="Constantia" pitchFamily="34" charset="-120"/>
              </a:rPr>
              <a:t>Business Advisory &amp; Consulting</a:t>
            </a:r>
            <a:endParaRPr lang="en-US" sz="1010" dirty="0"/>
          </a:p>
        </p:txBody>
      </p:sp>
      <p:sp>
        <p:nvSpPr>
          <p:cNvPr id="8" name="Text 5"/>
          <p:cNvSpPr/>
          <p:nvPr/>
        </p:nvSpPr>
        <p:spPr>
          <a:xfrm>
            <a:off x="667345" y="1990576"/>
            <a:ext cx="3680960" cy="508657"/>
          </a:xfrm>
          <a:prstGeom prst="rect">
            <a:avLst/>
          </a:prstGeom>
          <a:noFill/>
          <a:ln/>
        </p:spPr>
        <p:txBody>
          <a:bodyPr wrap="square" lIns="0" tIns="0" rIns="0" bIns="0" rtlCol="0" anchor="t"/>
          <a:lstStyle/>
          <a:p>
            <a:pPr marL="0" indent="0" algn="l">
              <a:lnSpc>
                <a:spcPts val="1271"/>
              </a:lnSpc>
              <a:buNone/>
            </a:pPr>
            <a:r>
              <a:rPr lang="en-US" sz="820" dirty="0">
                <a:solidFill>
                  <a:srgbClr val="94A3B8"/>
                </a:solidFill>
                <a:latin typeface="Calibri" pitchFamily="34" charset="0"/>
                <a:ea typeface="Calibri" pitchFamily="34" charset="-122"/>
                <a:cs typeface="Calibri" pitchFamily="34" charset="-120"/>
              </a:rPr>
              <a:t>Strategic planning, operational optimization, and growth advisory for small and mid-market companies. Hands-on engagement model with dedicated advisory teams.</a:t>
            </a:r>
            <a:endParaRPr lang="en-US" sz="820" dirty="0"/>
          </a:p>
        </p:txBody>
      </p:sp>
      <p:sp>
        <p:nvSpPr>
          <p:cNvPr id="9" name="Text 6"/>
          <p:cNvSpPr/>
          <p:nvPr/>
        </p:nvSpPr>
        <p:spPr>
          <a:xfrm>
            <a:off x="4657725" y="1034802"/>
            <a:ext cx="4029075" cy="1641872"/>
          </a:xfrm>
          <a:prstGeom prst="roundRect">
            <a:avLst>
              <a:gd name="adj" fmla="val 5260"/>
            </a:avLst>
          </a:prstGeom>
          <a:solidFill>
            <a:srgbClr val="152238"/>
          </a:solidFill>
          <a:ln w="9525">
            <a:solidFill>
              <a:srgbClr val="C9A84C">
                <a:alpha val="10000"/>
              </a:srgbClr>
            </a:solidFill>
          </a:ln>
        </p:spPr>
        <p:txBody>
          <a:bodyPr wrap="square" rtlCol="0" anchor="t"/>
          <a:lstStyle/>
          <a:p>
            <a:pPr marL="0" indent="0">
              <a:buNone/>
            </a:pPr>
            <a:endParaRPr lang="en-US" dirty="0"/>
          </a:p>
        </p:txBody>
      </p:sp>
      <p:sp>
        <p:nvSpPr>
          <p:cNvPr id="10" name="Text 7"/>
          <p:cNvSpPr/>
          <p:nvPr/>
        </p:nvSpPr>
        <p:spPr>
          <a:xfrm>
            <a:off x="4867870" y="1272927"/>
            <a:ext cx="372070" cy="372070"/>
          </a:xfrm>
          <a:prstGeom prst="ellipse">
            <a:avLst/>
          </a:prstGeom>
          <a:solidFill>
            <a:srgbClr val="C9A84C">
              <a:alpha val="12000"/>
            </a:srgbClr>
          </a:solidFill>
          <a:ln/>
        </p:spPr>
        <p:txBody>
          <a:bodyPr wrap="square" rtlCol="0" anchor="t"/>
          <a:lstStyle/>
          <a:p>
            <a:pPr marL="0" indent="0">
              <a:buNone/>
            </a:pPr>
            <a:endParaRPr lang="en-US" dirty="0"/>
          </a:p>
        </p:txBody>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84403" y="1389459"/>
            <a:ext cx="139005" cy="139005"/>
          </a:xfrm>
          <a:prstGeom prst="rect">
            <a:avLst/>
          </a:prstGeom>
        </p:spPr>
      </p:pic>
      <p:sp>
        <p:nvSpPr>
          <p:cNvPr id="12" name="Text 8"/>
          <p:cNvSpPr/>
          <p:nvPr/>
        </p:nvSpPr>
        <p:spPr>
          <a:xfrm>
            <a:off x="4867870" y="1759297"/>
            <a:ext cx="3969663" cy="160288"/>
          </a:xfrm>
          <a:prstGeom prst="rect">
            <a:avLst/>
          </a:prstGeom>
          <a:noFill/>
          <a:ln/>
        </p:spPr>
        <p:txBody>
          <a:bodyPr wrap="none" lIns="0" tIns="0" rIns="0" bIns="0" rtlCol="0" anchor="t"/>
          <a:lstStyle/>
          <a:p>
            <a:pPr marL="0" indent="0" algn="l">
              <a:lnSpc>
                <a:spcPts val="1262"/>
              </a:lnSpc>
              <a:buNone/>
            </a:pPr>
            <a:r>
              <a:rPr lang="en-US" sz="1010" b="1" dirty="0">
                <a:solidFill>
                  <a:srgbClr val="F1F5F9"/>
                </a:solidFill>
                <a:latin typeface="Constantia" pitchFamily="34" charset="0"/>
                <a:ea typeface="Constantia" pitchFamily="34" charset="-122"/>
                <a:cs typeface="Constantia" pitchFamily="34" charset="-120"/>
              </a:rPr>
              <a:t>Risk Management &amp; Insurance Advocacy</a:t>
            </a:r>
            <a:endParaRPr lang="en-US" sz="1010" dirty="0"/>
          </a:p>
        </p:txBody>
      </p:sp>
      <p:sp>
        <p:nvSpPr>
          <p:cNvPr id="13" name="Text 9"/>
          <p:cNvSpPr/>
          <p:nvPr/>
        </p:nvSpPr>
        <p:spPr>
          <a:xfrm>
            <a:off x="4867870" y="1990576"/>
            <a:ext cx="3680960" cy="508657"/>
          </a:xfrm>
          <a:prstGeom prst="rect">
            <a:avLst/>
          </a:prstGeom>
          <a:noFill/>
          <a:ln/>
        </p:spPr>
        <p:txBody>
          <a:bodyPr wrap="square" lIns="0" tIns="0" rIns="0" bIns="0" rtlCol="0" anchor="t"/>
          <a:lstStyle/>
          <a:p>
            <a:pPr marL="0" indent="0" algn="l">
              <a:lnSpc>
                <a:spcPts val="1271"/>
              </a:lnSpc>
              <a:buNone/>
            </a:pPr>
            <a:r>
              <a:rPr lang="en-US" sz="820" dirty="0">
                <a:solidFill>
                  <a:srgbClr val="94A3B8"/>
                </a:solidFill>
                <a:latin typeface="Calibri" pitchFamily="34" charset="0"/>
                <a:ea typeface="Calibri" pitchFamily="34" charset="-122"/>
                <a:cs typeface="Calibri" pitchFamily="34" charset="-120"/>
              </a:rPr>
              <a:t>End-to-end claims management, carrier negotiation, regulatory filings (TDI, state DOI), and policyholder advocacy. Maximizing recovery and ensuring carrier accountability.</a:t>
            </a:r>
            <a:endParaRPr lang="en-US" sz="820" dirty="0"/>
          </a:p>
        </p:txBody>
      </p:sp>
      <p:sp>
        <p:nvSpPr>
          <p:cNvPr id="14" name="Text 10"/>
          <p:cNvSpPr/>
          <p:nvPr/>
        </p:nvSpPr>
        <p:spPr>
          <a:xfrm>
            <a:off x="457200" y="2848124"/>
            <a:ext cx="4029075" cy="1642021"/>
          </a:xfrm>
          <a:prstGeom prst="roundRect">
            <a:avLst>
              <a:gd name="adj" fmla="val 5259"/>
            </a:avLst>
          </a:prstGeom>
          <a:solidFill>
            <a:srgbClr val="152238"/>
          </a:solidFill>
          <a:ln w="9525">
            <a:solidFill>
              <a:srgbClr val="C9A84C">
                <a:alpha val="10000"/>
              </a:srgbClr>
            </a:solidFill>
          </a:ln>
        </p:spPr>
        <p:txBody>
          <a:bodyPr wrap="square" rtlCol="0" anchor="t"/>
          <a:lstStyle/>
          <a:p>
            <a:pPr marL="0" indent="0">
              <a:buNone/>
            </a:pPr>
            <a:endParaRPr lang="en-US" dirty="0"/>
          </a:p>
        </p:txBody>
      </p:sp>
      <p:sp>
        <p:nvSpPr>
          <p:cNvPr id="15" name="Text 11"/>
          <p:cNvSpPr/>
          <p:nvPr/>
        </p:nvSpPr>
        <p:spPr>
          <a:xfrm>
            <a:off x="667345" y="3086249"/>
            <a:ext cx="372070" cy="372070"/>
          </a:xfrm>
          <a:prstGeom prst="ellipse">
            <a:avLst/>
          </a:prstGeom>
          <a:solidFill>
            <a:srgbClr val="C9A84C">
              <a:alpha val="12000"/>
            </a:srgbClr>
          </a:solidFill>
          <a:ln/>
        </p:spPr>
        <p:txBody>
          <a:bodyPr wrap="square" rtlCol="0" anchor="t"/>
          <a:lstStyle/>
          <a:p>
            <a:pPr marL="0" indent="0">
              <a:buNone/>
            </a:pPr>
            <a:endParaRPr lang="en-US" dirty="0"/>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3878" y="3202781"/>
            <a:ext cx="139005" cy="139005"/>
          </a:xfrm>
          <a:prstGeom prst="rect">
            <a:avLst/>
          </a:prstGeom>
        </p:spPr>
      </p:pic>
      <p:sp>
        <p:nvSpPr>
          <p:cNvPr id="17" name="Text 12"/>
          <p:cNvSpPr/>
          <p:nvPr/>
        </p:nvSpPr>
        <p:spPr>
          <a:xfrm>
            <a:off x="667345" y="3572619"/>
            <a:ext cx="3969663" cy="160288"/>
          </a:xfrm>
          <a:prstGeom prst="rect">
            <a:avLst/>
          </a:prstGeom>
          <a:noFill/>
          <a:ln/>
        </p:spPr>
        <p:txBody>
          <a:bodyPr wrap="none" lIns="0" tIns="0" rIns="0" bIns="0" rtlCol="0" anchor="t"/>
          <a:lstStyle/>
          <a:p>
            <a:pPr marL="0" indent="0" algn="l">
              <a:lnSpc>
                <a:spcPts val="1262"/>
              </a:lnSpc>
              <a:buNone/>
            </a:pPr>
            <a:r>
              <a:rPr lang="en-US" sz="1010" b="1" dirty="0">
                <a:solidFill>
                  <a:srgbClr val="F1F5F9"/>
                </a:solidFill>
                <a:latin typeface="Constantia" pitchFamily="34" charset="0"/>
                <a:ea typeface="Constantia" pitchFamily="34" charset="-122"/>
                <a:cs typeface="Constantia" pitchFamily="34" charset="-120"/>
              </a:rPr>
              <a:t>Financial Structuring &amp; Loan Services</a:t>
            </a:r>
            <a:endParaRPr lang="en-US" sz="1010" dirty="0"/>
          </a:p>
        </p:txBody>
      </p:sp>
      <p:sp>
        <p:nvSpPr>
          <p:cNvPr id="18" name="Text 13"/>
          <p:cNvSpPr/>
          <p:nvPr/>
        </p:nvSpPr>
        <p:spPr>
          <a:xfrm>
            <a:off x="667345" y="3803898"/>
            <a:ext cx="3680960" cy="508657"/>
          </a:xfrm>
          <a:prstGeom prst="rect">
            <a:avLst/>
          </a:prstGeom>
          <a:noFill/>
          <a:ln/>
        </p:spPr>
        <p:txBody>
          <a:bodyPr wrap="square" lIns="0" tIns="0" rIns="0" bIns="0" rtlCol="0" anchor="t"/>
          <a:lstStyle/>
          <a:p>
            <a:pPr marL="0" indent="0" algn="l">
              <a:lnSpc>
                <a:spcPts val="1271"/>
              </a:lnSpc>
              <a:buNone/>
            </a:pPr>
            <a:r>
              <a:rPr lang="en-US" sz="820" dirty="0">
                <a:solidFill>
                  <a:srgbClr val="94A3B8"/>
                </a:solidFill>
                <a:latin typeface="Calibri" pitchFamily="34" charset="0"/>
                <a:ea typeface="Calibri" pitchFamily="34" charset="-122"/>
                <a:cs typeface="Calibri" pitchFamily="34" charset="-120"/>
              </a:rPr>
              <a:t>Loan modification, co-obligor structuring, debt restructuring, and capital advisory. Helping businesses access and optimize capital for sustainable growth.</a:t>
            </a:r>
            <a:endParaRPr lang="en-US" sz="820" dirty="0"/>
          </a:p>
        </p:txBody>
      </p:sp>
      <p:sp>
        <p:nvSpPr>
          <p:cNvPr id="19" name="Text 14"/>
          <p:cNvSpPr/>
          <p:nvPr/>
        </p:nvSpPr>
        <p:spPr>
          <a:xfrm>
            <a:off x="4657725" y="2848124"/>
            <a:ext cx="4029075" cy="1642021"/>
          </a:xfrm>
          <a:prstGeom prst="roundRect">
            <a:avLst>
              <a:gd name="adj" fmla="val 5259"/>
            </a:avLst>
          </a:prstGeom>
          <a:solidFill>
            <a:srgbClr val="152238"/>
          </a:solidFill>
          <a:ln w="9525">
            <a:solidFill>
              <a:srgbClr val="C9A84C">
                <a:alpha val="10000"/>
              </a:srgbClr>
            </a:solidFill>
          </a:ln>
        </p:spPr>
        <p:txBody>
          <a:bodyPr wrap="square" rtlCol="0" anchor="t"/>
          <a:lstStyle/>
          <a:p>
            <a:pPr marL="0" indent="0">
              <a:buNone/>
            </a:pPr>
            <a:endParaRPr lang="en-US" dirty="0"/>
          </a:p>
        </p:txBody>
      </p:sp>
      <p:sp>
        <p:nvSpPr>
          <p:cNvPr id="20" name="Text 15"/>
          <p:cNvSpPr/>
          <p:nvPr/>
        </p:nvSpPr>
        <p:spPr>
          <a:xfrm>
            <a:off x="4867870" y="3086249"/>
            <a:ext cx="372070" cy="372070"/>
          </a:xfrm>
          <a:prstGeom prst="ellipse">
            <a:avLst/>
          </a:prstGeom>
          <a:solidFill>
            <a:srgbClr val="C9A84C">
              <a:alpha val="12000"/>
            </a:srgbClr>
          </a:solidFill>
          <a:ln/>
        </p:spPr>
        <p:txBody>
          <a:bodyPr wrap="square" rtlCol="0" anchor="t"/>
          <a:lstStyle/>
          <a:p>
            <a:pPr marL="0" indent="0">
              <a:buNone/>
            </a:pPr>
            <a:endParaRPr lang="en-US" dirty="0"/>
          </a:p>
        </p:txBody>
      </p:sp>
      <p:pic>
        <p:nvPicPr>
          <p:cNvPr id="2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84403" y="3202781"/>
            <a:ext cx="139005" cy="139005"/>
          </a:xfrm>
          <a:prstGeom prst="rect">
            <a:avLst/>
          </a:prstGeom>
        </p:spPr>
      </p:pic>
      <p:sp>
        <p:nvSpPr>
          <p:cNvPr id="22" name="Text 16"/>
          <p:cNvSpPr/>
          <p:nvPr/>
        </p:nvSpPr>
        <p:spPr>
          <a:xfrm>
            <a:off x="4867870" y="3572619"/>
            <a:ext cx="3969663" cy="160288"/>
          </a:xfrm>
          <a:prstGeom prst="rect">
            <a:avLst/>
          </a:prstGeom>
          <a:noFill/>
          <a:ln/>
        </p:spPr>
        <p:txBody>
          <a:bodyPr wrap="none" lIns="0" tIns="0" rIns="0" bIns="0" rtlCol="0" anchor="t"/>
          <a:lstStyle/>
          <a:p>
            <a:pPr marL="0" indent="0" algn="l">
              <a:lnSpc>
                <a:spcPts val="1262"/>
              </a:lnSpc>
              <a:buNone/>
            </a:pPr>
            <a:r>
              <a:rPr lang="en-US" sz="1010" b="1" dirty="0">
                <a:solidFill>
                  <a:srgbClr val="F1F5F9"/>
                </a:solidFill>
                <a:latin typeface="Constantia" pitchFamily="34" charset="0"/>
                <a:ea typeface="Constantia" pitchFamily="34" charset="-122"/>
                <a:cs typeface="Constantia" pitchFamily="34" charset="-120"/>
              </a:rPr>
              <a:t>Regulatory Compliance &amp; Legal Strategy</a:t>
            </a:r>
            <a:endParaRPr lang="en-US" sz="1010" dirty="0"/>
          </a:p>
        </p:txBody>
      </p:sp>
      <p:sp>
        <p:nvSpPr>
          <p:cNvPr id="23" name="Text 17"/>
          <p:cNvSpPr/>
          <p:nvPr/>
        </p:nvSpPr>
        <p:spPr>
          <a:xfrm>
            <a:off x="4867870" y="3803898"/>
            <a:ext cx="3680960" cy="508657"/>
          </a:xfrm>
          <a:prstGeom prst="rect">
            <a:avLst/>
          </a:prstGeom>
          <a:noFill/>
          <a:ln/>
        </p:spPr>
        <p:txBody>
          <a:bodyPr wrap="square" lIns="0" tIns="0" rIns="0" bIns="0" rtlCol="0" anchor="t"/>
          <a:lstStyle/>
          <a:p>
            <a:pPr marL="0" indent="0" algn="l">
              <a:lnSpc>
                <a:spcPts val="1271"/>
              </a:lnSpc>
              <a:buNone/>
            </a:pPr>
            <a:r>
              <a:rPr lang="en-US" sz="820" dirty="0">
                <a:solidFill>
                  <a:srgbClr val="94A3B8"/>
                </a:solidFill>
                <a:latin typeface="Calibri" pitchFamily="34" charset="0"/>
                <a:ea typeface="Calibri" pitchFamily="34" charset="-122"/>
                <a:cs typeface="Calibri" pitchFamily="34" charset="-120"/>
              </a:rPr>
              <a:t>Navigating state and federal regulatory frameworks, pre-litigation strategy, statutory compliance (Texas Insurance Code, DTPA), and administrative proceedings.</a:t>
            </a:r>
            <a:endParaRPr lang="en-US" sz="820" dirty="0"/>
          </a:p>
        </p:txBody>
      </p:sp>
      <p:sp>
        <p:nvSpPr>
          <p:cNvPr id="24" name="Text 18"/>
          <p:cNvSpPr/>
          <p:nvPr/>
        </p:nvSpPr>
        <p:spPr>
          <a:xfrm>
            <a:off x="457200" y="4727228"/>
            <a:ext cx="2961680" cy="7590"/>
          </a:xfrm>
          <a:prstGeom prst="rect">
            <a:avLst/>
          </a:prstGeom>
          <a:gradFill rotWithShape="1">
            <a:gsLst>
              <a:gs pos="0">
                <a:srgbClr val="C9A84C"/>
              </a:gs>
              <a:gs pos="100000">
                <a:srgbClr val="000000">
                  <a:alpha val="0"/>
                </a:srgbClr>
              </a:gs>
            </a:gsLst>
            <a:lin ang="0" scaled="1"/>
          </a:gradFill>
          <a:ln/>
        </p:spPr>
        <p:txBody>
          <a:bodyPr wrap="none" rtlCol="0" anchor="t"/>
          <a:lstStyle/>
          <a:p>
            <a:pPr marL="0" indent="0">
              <a:buNone/>
            </a:pPr>
            <a:endParaRPr lang="en-US" dirty="0"/>
          </a:p>
        </p:txBody>
      </p:sp>
      <p:sp>
        <p:nvSpPr>
          <p:cNvPr id="25" name="Text 19"/>
          <p:cNvSpPr/>
          <p:nvPr/>
        </p:nvSpPr>
        <p:spPr>
          <a:xfrm>
            <a:off x="3505200" y="4661595"/>
            <a:ext cx="2346960" cy="139005"/>
          </a:xfrm>
          <a:prstGeom prst="rect">
            <a:avLst/>
          </a:prstGeom>
          <a:noFill/>
          <a:ln/>
        </p:spPr>
        <p:txBody>
          <a:bodyPr wrap="none" lIns="0" tIns="0" rIns="0" bIns="0" rtlCol="0" anchor="ctr"/>
          <a:lstStyle/>
          <a:p>
            <a:pPr marL="0" indent="0" algn="l">
              <a:lnSpc>
                <a:spcPts val="1095"/>
              </a:lnSpc>
              <a:buNone/>
            </a:pPr>
            <a:r>
              <a:rPr lang="en-US" sz="730" dirty="0">
                <a:solidFill>
                  <a:srgbClr val="94A3B8"/>
                </a:solidFill>
                <a:latin typeface="Constantia" pitchFamily="34" charset="0"/>
                <a:ea typeface="Constantia" pitchFamily="34" charset="-122"/>
                <a:cs typeface="Constantia" pitchFamily="34" charset="-120"/>
              </a:rPr>
              <a:t>INTEGRATED SOLUTIONS UNDER ONE ROOF</a:t>
            </a:r>
            <a:endParaRPr lang="en-US" sz="730" dirty="0"/>
          </a:p>
        </p:txBody>
      </p:sp>
      <p:sp>
        <p:nvSpPr>
          <p:cNvPr id="26" name="Text 20"/>
          <p:cNvSpPr/>
          <p:nvPr/>
        </p:nvSpPr>
        <p:spPr>
          <a:xfrm>
            <a:off x="5725120" y="4727228"/>
            <a:ext cx="2961680" cy="7590"/>
          </a:xfrm>
          <a:prstGeom prst="rect">
            <a:avLst/>
          </a:prstGeom>
          <a:gradFill rotWithShape="1">
            <a:gsLst>
              <a:gs pos="0">
                <a:srgbClr val="C9A84C"/>
              </a:gs>
              <a:gs pos="100000">
                <a:srgbClr val="000000">
                  <a:alpha val="0"/>
                </a:srgbClr>
              </a:gs>
            </a:gsLst>
            <a:lin ang="10800000" scaled="1"/>
          </a:gradFill>
          <a:ln/>
        </p:spPr>
        <p:txBody>
          <a:bodyPr wrap="none" rtlCol="0" anchor="t"/>
          <a:lstStyle/>
          <a:p>
            <a:pPr marL="0" indent="0">
              <a:buNone/>
            </a:pPr>
            <a:endParaRPr lang="en-US" dirty="0"/>
          </a:p>
        </p:txBody>
      </p:sp>
      <p:sp>
        <p:nvSpPr>
          <p:cNvPr id="27" name="Text 21"/>
          <p:cNvSpPr/>
          <p:nvPr/>
        </p:nvSpPr>
        <p:spPr>
          <a:xfrm>
            <a:off x="466725" y="1044327"/>
            <a:ext cx="4010025" cy="21580"/>
          </a:xfrm>
          <a:custGeom>
            <a:avLst/>
            <a:gdLst/>
            <a:ahLst/>
            <a:cxnLst/>
            <a:rect l="l" t="t" r="r" b="b"/>
            <a:pathLst>
              <a:path w="4010025" h="21580">
                <a:moveTo>
                  <a:pt x="86360" y="0"/>
                </a:moveTo>
                <a:lnTo>
                  <a:pt x="3923665" y="0"/>
                </a:lnTo>
                <a:lnTo>
                  <a:pt x="3945081" y="2698"/>
                </a:lnTo>
                <a:lnTo>
                  <a:pt x="3953710" y="5395"/>
                </a:lnTo>
                <a:lnTo>
                  <a:pt x="3960165" y="8093"/>
                </a:lnTo>
                <a:lnTo>
                  <a:pt x="3965465" y="10790"/>
                </a:lnTo>
                <a:lnTo>
                  <a:pt x="3970008" y="13488"/>
                </a:lnTo>
                <a:lnTo>
                  <a:pt x="3973999" y="16185"/>
                </a:lnTo>
                <a:lnTo>
                  <a:pt x="3977562" y="18883"/>
                </a:lnTo>
                <a:lnTo>
                  <a:pt x="3980775"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gradFill rotWithShape="1">
            <a:gsLst>
              <a:gs pos="0">
                <a:srgbClr val="C9A84C"/>
              </a:gs>
              <a:gs pos="100000">
                <a:srgbClr val="C9A84C">
                  <a:alpha val="30000"/>
                </a:srgbClr>
              </a:gs>
            </a:gsLst>
            <a:lin ang="0" scaled="1"/>
          </a:gradFill>
          <a:ln/>
        </p:spPr>
        <p:txBody>
          <a:bodyPr wrap="none" rtlCol="0" anchor="t"/>
          <a:lstStyle/>
          <a:p>
            <a:pPr marL="0" indent="0">
              <a:buNone/>
            </a:pPr>
            <a:endParaRPr lang="en-US" dirty="0"/>
          </a:p>
        </p:txBody>
      </p:sp>
      <p:sp>
        <p:nvSpPr>
          <p:cNvPr id="28" name="Text 22"/>
          <p:cNvSpPr/>
          <p:nvPr/>
        </p:nvSpPr>
        <p:spPr>
          <a:xfrm>
            <a:off x="4667250" y="1044327"/>
            <a:ext cx="4010025" cy="21580"/>
          </a:xfrm>
          <a:custGeom>
            <a:avLst/>
            <a:gdLst/>
            <a:ahLst/>
            <a:cxnLst/>
            <a:rect l="l" t="t" r="r" b="b"/>
            <a:pathLst>
              <a:path w="4010025" h="21580">
                <a:moveTo>
                  <a:pt x="86360" y="0"/>
                </a:moveTo>
                <a:lnTo>
                  <a:pt x="3923665" y="0"/>
                </a:lnTo>
                <a:lnTo>
                  <a:pt x="3945081" y="2698"/>
                </a:lnTo>
                <a:lnTo>
                  <a:pt x="3953710" y="5395"/>
                </a:lnTo>
                <a:lnTo>
                  <a:pt x="3960165" y="8093"/>
                </a:lnTo>
                <a:lnTo>
                  <a:pt x="3965465" y="10790"/>
                </a:lnTo>
                <a:lnTo>
                  <a:pt x="3970008" y="13488"/>
                </a:lnTo>
                <a:lnTo>
                  <a:pt x="3973999" y="16185"/>
                </a:lnTo>
                <a:lnTo>
                  <a:pt x="3977562" y="18883"/>
                </a:lnTo>
                <a:lnTo>
                  <a:pt x="3980775"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gradFill rotWithShape="1">
            <a:gsLst>
              <a:gs pos="0">
                <a:srgbClr val="C9A84C"/>
              </a:gs>
              <a:gs pos="100000">
                <a:srgbClr val="C9A84C">
                  <a:alpha val="30000"/>
                </a:srgbClr>
              </a:gs>
            </a:gsLst>
            <a:lin ang="0" scaled="1"/>
          </a:gradFill>
          <a:ln/>
        </p:spPr>
        <p:txBody>
          <a:bodyPr wrap="none" rtlCol="0" anchor="t"/>
          <a:lstStyle/>
          <a:p>
            <a:pPr marL="0" indent="0">
              <a:buNone/>
            </a:pPr>
            <a:endParaRPr lang="en-US" dirty="0"/>
          </a:p>
        </p:txBody>
      </p:sp>
      <p:sp>
        <p:nvSpPr>
          <p:cNvPr id="29" name="Text 23"/>
          <p:cNvSpPr/>
          <p:nvPr/>
        </p:nvSpPr>
        <p:spPr>
          <a:xfrm>
            <a:off x="466725" y="2857649"/>
            <a:ext cx="4010025" cy="21580"/>
          </a:xfrm>
          <a:custGeom>
            <a:avLst/>
            <a:gdLst/>
            <a:ahLst/>
            <a:cxnLst/>
            <a:rect l="l" t="t" r="r" b="b"/>
            <a:pathLst>
              <a:path w="4010025" h="21580">
                <a:moveTo>
                  <a:pt x="86360" y="0"/>
                </a:moveTo>
                <a:lnTo>
                  <a:pt x="3923665" y="0"/>
                </a:lnTo>
                <a:lnTo>
                  <a:pt x="3945081" y="2698"/>
                </a:lnTo>
                <a:lnTo>
                  <a:pt x="3953710" y="5395"/>
                </a:lnTo>
                <a:lnTo>
                  <a:pt x="3960165" y="8093"/>
                </a:lnTo>
                <a:lnTo>
                  <a:pt x="3965465" y="10790"/>
                </a:lnTo>
                <a:lnTo>
                  <a:pt x="3970008" y="13488"/>
                </a:lnTo>
                <a:lnTo>
                  <a:pt x="3973999" y="16185"/>
                </a:lnTo>
                <a:lnTo>
                  <a:pt x="3977562" y="18883"/>
                </a:lnTo>
                <a:lnTo>
                  <a:pt x="3980775"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gradFill rotWithShape="1">
            <a:gsLst>
              <a:gs pos="0">
                <a:srgbClr val="C9A84C"/>
              </a:gs>
              <a:gs pos="100000">
                <a:srgbClr val="C9A84C">
                  <a:alpha val="30000"/>
                </a:srgbClr>
              </a:gs>
            </a:gsLst>
            <a:lin ang="0" scaled="1"/>
          </a:gradFill>
          <a:ln/>
        </p:spPr>
        <p:txBody>
          <a:bodyPr wrap="none" rtlCol="0" anchor="t"/>
          <a:lstStyle/>
          <a:p>
            <a:pPr marL="0" indent="0">
              <a:buNone/>
            </a:pPr>
            <a:endParaRPr lang="en-US" dirty="0"/>
          </a:p>
        </p:txBody>
      </p:sp>
      <p:sp>
        <p:nvSpPr>
          <p:cNvPr id="30" name="Text 24"/>
          <p:cNvSpPr/>
          <p:nvPr/>
        </p:nvSpPr>
        <p:spPr>
          <a:xfrm>
            <a:off x="4667250" y="2857649"/>
            <a:ext cx="4010025" cy="21580"/>
          </a:xfrm>
          <a:custGeom>
            <a:avLst/>
            <a:gdLst/>
            <a:ahLst/>
            <a:cxnLst/>
            <a:rect l="l" t="t" r="r" b="b"/>
            <a:pathLst>
              <a:path w="4010025" h="21580">
                <a:moveTo>
                  <a:pt x="86360" y="0"/>
                </a:moveTo>
                <a:lnTo>
                  <a:pt x="3923665" y="0"/>
                </a:lnTo>
                <a:lnTo>
                  <a:pt x="3945081" y="2698"/>
                </a:lnTo>
                <a:lnTo>
                  <a:pt x="3953710" y="5395"/>
                </a:lnTo>
                <a:lnTo>
                  <a:pt x="3960165" y="8093"/>
                </a:lnTo>
                <a:lnTo>
                  <a:pt x="3965465" y="10790"/>
                </a:lnTo>
                <a:lnTo>
                  <a:pt x="3970008" y="13488"/>
                </a:lnTo>
                <a:lnTo>
                  <a:pt x="3973999" y="16185"/>
                </a:lnTo>
                <a:lnTo>
                  <a:pt x="3977562" y="18883"/>
                </a:lnTo>
                <a:lnTo>
                  <a:pt x="3980775"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gradFill rotWithShape="1">
            <a:gsLst>
              <a:gs pos="0">
                <a:srgbClr val="C9A84C"/>
              </a:gs>
              <a:gs pos="100000">
                <a:srgbClr val="C9A84C">
                  <a:alpha val="30000"/>
                </a:srgbClr>
              </a:gs>
            </a:gsLst>
            <a:lin ang="0" scaled="1"/>
          </a:gradFill>
          <a:ln/>
        </p:spPr>
        <p:txBody>
          <a:bodyPr wrap="none" rtlCol="0" anchor="t"/>
          <a:lstStyle/>
          <a:p>
            <a:pPr marL="0" indent="0">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A1628"/>
        </a:solidFill>
        <a:effectLst/>
      </p:bgPr>
    </p:bg>
    <p:spTree>
      <p:nvGrpSpPr>
        <p:cNvPr id="1" name=""/>
        <p:cNvGrpSpPr/>
        <p:nvPr/>
      </p:nvGrpSpPr>
      <p:grpSpPr>
        <a:xfrm>
          <a:off x="0" y="0"/>
          <a:ext cx="0" cy="0"/>
          <a:chOff x="0" y="0"/>
          <a:chExt cx="0" cy="0"/>
        </a:xfrm>
      </p:grpSpPr>
      <p:sp>
        <p:nvSpPr>
          <p:cNvPr id="2" name="Text 0"/>
          <p:cNvSpPr/>
          <p:nvPr/>
        </p:nvSpPr>
        <p:spPr>
          <a:xfrm>
            <a:off x="9114830" y="571500"/>
            <a:ext cx="29170" cy="4000500"/>
          </a:xfrm>
          <a:prstGeom prst="roundRect">
            <a:avLst>
              <a:gd name="adj" fmla="val 47892"/>
            </a:avLst>
          </a:prstGeom>
          <a:gradFill rotWithShape="1">
            <a:gsLst>
              <a:gs pos="0">
                <a:srgbClr val="000000">
                  <a:alpha val="0"/>
                </a:srgbClr>
              </a:gs>
              <a:gs pos="30000">
                <a:srgbClr val="C9A84C">
                  <a:alpha val="30000"/>
                </a:srgbClr>
              </a:gs>
              <a:gs pos="70000">
                <a:srgbClr val="C9A84C">
                  <a:alpha val="30000"/>
                </a:srgbClr>
              </a:gs>
              <a:gs pos="100000">
                <a:srgbClr val="000000">
                  <a:alpha val="0"/>
                </a:srgbClr>
              </a:gs>
            </a:gsLst>
            <a:lin ang="5400000" scaled="1"/>
          </a:gradFill>
          <a:ln/>
        </p:spPr>
        <p:txBody>
          <a:bodyPr wrap="square" rtlCol="0" anchor="t"/>
          <a:lstStyle/>
          <a:p>
            <a:pPr marL="0" indent="0">
              <a:buNone/>
            </a:pPr>
            <a:endParaRPr lang="en-US" dirty="0"/>
          </a:p>
        </p:txBody>
      </p:sp>
      <p:sp>
        <p:nvSpPr>
          <p:cNvPr id="3" name="Text 1"/>
          <p:cNvSpPr/>
          <p:nvPr/>
        </p:nvSpPr>
        <p:spPr>
          <a:xfrm rot="2700000">
            <a:off x="8730109" y="200620"/>
            <a:ext cx="70991" cy="70991"/>
          </a:xfrm>
          <a:prstGeom prst="rect">
            <a:avLst/>
          </a:prstGeom>
          <a:solidFill>
            <a:srgbClr val="C9A84C">
              <a:alpha val="50000"/>
            </a:srgbClr>
          </a:solidFill>
          <a:ln/>
        </p:spPr>
        <p:txBody>
          <a:bodyPr wrap="none" rtlCol="0" anchor="t"/>
          <a:lstStyle/>
          <a:p>
            <a:pPr marL="0" indent="0">
              <a:buNone/>
            </a:pPr>
            <a:endParaRPr lang="en-US" dirty="0"/>
          </a:p>
        </p:txBody>
      </p:sp>
      <p:sp>
        <p:nvSpPr>
          <p:cNvPr id="4" name="Text 2"/>
          <p:cNvSpPr/>
          <p:nvPr/>
        </p:nvSpPr>
        <p:spPr>
          <a:xfrm>
            <a:off x="457200" y="342900"/>
            <a:ext cx="9052560" cy="139005"/>
          </a:xfrm>
          <a:prstGeom prst="rect">
            <a:avLst/>
          </a:prstGeom>
          <a:noFill/>
          <a:ln/>
        </p:spPr>
        <p:txBody>
          <a:bodyPr wrap="none" lIns="0" tIns="0" rIns="0" bIns="0" rtlCol="0" anchor="t"/>
          <a:lstStyle/>
          <a:p>
            <a:pPr marL="0" indent="0" algn="l">
              <a:lnSpc>
                <a:spcPts val="1095"/>
              </a:lnSpc>
              <a:buNone/>
            </a:pPr>
            <a:r>
              <a:rPr lang="en-US" sz="730" b="1" kern="0" spc="140" dirty="0">
                <a:solidFill>
                  <a:srgbClr val="C9A84C"/>
                </a:solidFill>
                <a:latin typeface="Calibri" pitchFamily="34" charset="0"/>
                <a:ea typeface="Calibri" pitchFamily="34" charset="-122"/>
                <a:cs typeface="Calibri" pitchFamily="34" charset="-120"/>
              </a:rPr>
              <a:t>EXECUTIVE ANALYSIS</a:t>
            </a:r>
            <a:endParaRPr lang="en-US" sz="730" dirty="0"/>
          </a:p>
        </p:txBody>
      </p:sp>
      <p:sp>
        <p:nvSpPr>
          <p:cNvPr id="5" name="Text 3"/>
          <p:cNvSpPr/>
          <p:nvPr/>
        </p:nvSpPr>
        <p:spPr>
          <a:xfrm>
            <a:off x="457200" y="525066"/>
            <a:ext cx="457200" cy="21580"/>
          </a:xfrm>
          <a:prstGeom prst="roundRect">
            <a:avLst>
              <a:gd name="adj" fmla="val 64736"/>
            </a:avLst>
          </a:prstGeom>
          <a:solidFill>
            <a:srgbClr val="C9A84C"/>
          </a:solidFill>
          <a:ln/>
        </p:spPr>
        <p:txBody>
          <a:bodyPr wrap="none" rtlCol="0" anchor="t"/>
          <a:lstStyle/>
          <a:p>
            <a:pPr marL="0" indent="0">
              <a:buNone/>
            </a:pPr>
            <a:endParaRPr lang="en-US" dirty="0"/>
          </a:p>
        </p:txBody>
      </p:sp>
      <p:sp>
        <p:nvSpPr>
          <p:cNvPr id="6" name="Text 4"/>
          <p:cNvSpPr/>
          <p:nvPr/>
        </p:nvSpPr>
        <p:spPr>
          <a:xfrm>
            <a:off x="457200" y="603796"/>
            <a:ext cx="8805672" cy="312390"/>
          </a:xfrm>
          <a:prstGeom prst="rect">
            <a:avLst/>
          </a:prstGeom>
          <a:noFill/>
          <a:ln/>
        </p:spPr>
        <p:txBody>
          <a:bodyPr wrap="none" lIns="0" tIns="0" rIns="0" bIns="0" rtlCol="0" anchor="t"/>
          <a:lstStyle/>
          <a:p>
            <a:pPr marL="0" indent="0" algn="l">
              <a:lnSpc>
                <a:spcPts val="2461"/>
              </a:lnSpc>
              <a:spcAft>
                <a:spcPts val="230"/>
              </a:spcAft>
              <a:buNone/>
            </a:pPr>
            <a:r>
              <a:rPr lang="en-US" sz="2140" b="1" dirty="0">
                <a:solidFill>
                  <a:srgbClr val="F1F5F9"/>
                </a:solidFill>
                <a:latin typeface="Constantia" pitchFamily="34" charset="0"/>
                <a:ea typeface="Constantia" pitchFamily="34" charset="-122"/>
                <a:cs typeface="Constantia" pitchFamily="34" charset="-120"/>
              </a:rPr>
              <a:t>Service Characteristics</a:t>
            </a:r>
            <a:endParaRPr lang="en-US" sz="2140" dirty="0"/>
          </a:p>
        </p:txBody>
      </p:sp>
      <p:sp>
        <p:nvSpPr>
          <p:cNvPr id="7" name="Text 5"/>
          <p:cNvSpPr/>
          <p:nvPr/>
        </p:nvSpPr>
        <p:spPr>
          <a:xfrm>
            <a:off x="457200" y="945356"/>
            <a:ext cx="9052560" cy="159990"/>
          </a:xfrm>
          <a:prstGeom prst="rect">
            <a:avLst/>
          </a:prstGeom>
          <a:noFill/>
          <a:ln/>
        </p:spPr>
        <p:txBody>
          <a:bodyPr wrap="none" lIns="0" tIns="0" rIns="0" bIns="0" rtlCol="0" anchor="t"/>
          <a:lstStyle/>
          <a:p>
            <a:pPr marL="0" indent="0" algn="l">
              <a:lnSpc>
                <a:spcPts val="1260"/>
              </a:lnSpc>
              <a:spcAft>
                <a:spcPts val="1800"/>
              </a:spcAft>
              <a:buNone/>
            </a:pPr>
            <a:r>
              <a:rPr lang="en-US" sz="840" i="1" dirty="0">
                <a:solidFill>
                  <a:srgbClr val="94A3B8"/>
                </a:solidFill>
                <a:latin typeface="Calibri" pitchFamily="34" charset="0"/>
                <a:ea typeface="Calibri" pitchFamily="34" charset="-122"/>
                <a:cs typeface="Calibri" pitchFamily="34" charset="-120"/>
              </a:rPr>
              <a:t>What makes Goldman &amp; Sache's service delivery distinctively effective</a:t>
            </a:r>
            <a:endParaRPr lang="en-US" sz="840" dirty="0"/>
          </a:p>
        </p:txBody>
      </p:sp>
      <p:sp>
        <p:nvSpPr>
          <p:cNvPr id="8" name="Text 6"/>
          <p:cNvSpPr/>
          <p:nvPr/>
        </p:nvSpPr>
        <p:spPr>
          <a:xfrm>
            <a:off x="457200" y="1534567"/>
            <a:ext cx="8229600" cy="611684"/>
          </a:xfrm>
          <a:prstGeom prst="roundRect">
            <a:avLst>
              <a:gd name="adj" fmla="val 11627"/>
            </a:avLst>
          </a:prstGeom>
          <a:solidFill>
            <a:srgbClr val="152238"/>
          </a:solidFill>
          <a:ln/>
        </p:spPr>
        <p:txBody>
          <a:bodyPr wrap="square" rtlCol="0" anchor="t"/>
          <a:lstStyle/>
          <a:p>
            <a:pPr marL="0" indent="0">
              <a:buNone/>
            </a:pPr>
            <a:endParaRPr lang="en-US" dirty="0"/>
          </a:p>
        </p:txBody>
      </p:sp>
      <p:sp>
        <p:nvSpPr>
          <p:cNvPr id="9" name="Text 7"/>
          <p:cNvSpPr/>
          <p:nvPr/>
        </p:nvSpPr>
        <p:spPr>
          <a:xfrm>
            <a:off x="457200" y="1534567"/>
            <a:ext cx="19050" cy="611684"/>
          </a:xfrm>
          <a:custGeom>
            <a:avLst/>
            <a:gdLst/>
            <a:ahLst/>
            <a:cxnLst/>
            <a:rect l="l" t="t" r="r" b="b"/>
            <a:pathLst>
              <a:path w="19050" h="611684">
                <a:moveTo>
                  <a:pt x="0" y="71120"/>
                </a:moveTo>
                <a:lnTo>
                  <a:pt x="2381" y="52871"/>
                </a:lnTo>
                <a:lnTo>
                  <a:pt x="4763" y="45532"/>
                </a:lnTo>
                <a:lnTo>
                  <a:pt x="7144" y="40054"/>
                </a:lnTo>
                <a:lnTo>
                  <a:pt x="9525" y="35566"/>
                </a:lnTo>
                <a:lnTo>
                  <a:pt x="11906" y="31727"/>
                </a:lnTo>
                <a:lnTo>
                  <a:pt x="14288" y="28363"/>
                </a:lnTo>
                <a:lnTo>
                  <a:pt x="16669" y="25369"/>
                </a:lnTo>
                <a:lnTo>
                  <a:pt x="19050" y="22677"/>
                </a:lnTo>
                <a:lnTo>
                  <a:pt x="19050" y="589007"/>
                </a:lnTo>
                <a:lnTo>
                  <a:pt x="16669" y="586314"/>
                </a:lnTo>
                <a:lnTo>
                  <a:pt x="14288" y="583320"/>
                </a:lnTo>
                <a:lnTo>
                  <a:pt x="11906" y="579956"/>
                </a:lnTo>
                <a:lnTo>
                  <a:pt x="9525" y="576118"/>
                </a:lnTo>
                <a:lnTo>
                  <a:pt x="7144" y="571630"/>
                </a:lnTo>
                <a:lnTo>
                  <a:pt x="4763" y="566151"/>
                </a:lnTo>
                <a:lnTo>
                  <a:pt x="2381" y="558813"/>
                </a:lnTo>
                <a:lnTo>
                  <a:pt x="0" y="540564"/>
                </a:lnTo>
                <a:close/>
              </a:path>
            </a:pathLst>
          </a:custGeom>
          <a:solidFill>
            <a:srgbClr val="C9A84C"/>
          </a:solidFill>
          <a:ln/>
        </p:spPr>
        <p:txBody>
          <a:bodyPr wrap="square" rtlCol="0" anchor="t"/>
          <a:lstStyle/>
          <a:p>
            <a:pPr marL="0" indent="0">
              <a:buNone/>
            </a:pPr>
            <a:endParaRPr lang="en-US" dirty="0"/>
          </a:p>
        </p:txBody>
      </p:sp>
      <p:sp>
        <p:nvSpPr>
          <p:cNvPr id="10" name="Text 8"/>
          <p:cNvSpPr/>
          <p:nvPr/>
        </p:nvSpPr>
        <p:spPr>
          <a:xfrm>
            <a:off x="647700" y="1662708"/>
            <a:ext cx="314920" cy="314920"/>
          </a:xfrm>
          <a:prstGeom prst="roundRect">
            <a:avLst>
              <a:gd name="adj" fmla="val 22584"/>
            </a:avLst>
          </a:prstGeom>
          <a:solidFill>
            <a:srgbClr val="C9A84C">
              <a:alpha val="15000"/>
            </a:srgbClr>
          </a:solidFill>
          <a:ln/>
        </p:spPr>
        <p:txBody>
          <a:bodyPr wrap="square" rtlCol="0" anchor="t"/>
          <a:lstStyle/>
          <a:p>
            <a:pPr marL="0" indent="0">
              <a:buNone/>
            </a:pPr>
            <a:endParaRPr lang="en-US" dirty="0"/>
          </a:p>
        </p:txBody>
      </p:sp>
      <p:pic>
        <p:nvPicPr>
          <p:cNvPr id="11"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5657" y="1750665"/>
            <a:ext cx="139005" cy="139005"/>
          </a:xfrm>
          <a:prstGeom prst="rect">
            <a:avLst/>
          </a:prstGeom>
        </p:spPr>
      </p:pic>
      <p:sp>
        <p:nvSpPr>
          <p:cNvPr id="12" name="Text 9"/>
          <p:cNvSpPr/>
          <p:nvPr/>
        </p:nvSpPr>
        <p:spPr>
          <a:xfrm>
            <a:off x="1106091" y="1662708"/>
            <a:ext cx="7945056" cy="182761"/>
          </a:xfrm>
          <a:prstGeom prst="rect">
            <a:avLst/>
          </a:prstGeom>
          <a:noFill/>
          <a:ln/>
        </p:spPr>
        <p:txBody>
          <a:bodyPr wrap="none" lIns="0" tIns="0" rIns="0" bIns="0" rtlCol="0" anchor="t"/>
          <a:lstStyle/>
          <a:p>
            <a:pPr marL="0" indent="0" algn="l">
              <a:lnSpc>
                <a:spcPts val="1440"/>
              </a:lnSpc>
              <a:spcAft>
                <a:spcPts val="170"/>
              </a:spcAft>
              <a:buNone/>
            </a:pPr>
            <a:r>
              <a:rPr lang="en-US" sz="960" b="1" dirty="0">
                <a:solidFill>
                  <a:srgbClr val="F1F5F9"/>
                </a:solidFill>
                <a:latin typeface="Constantia" pitchFamily="34" charset="0"/>
                <a:ea typeface="Constantia" pitchFamily="34" charset="-122"/>
                <a:cs typeface="Constantia" pitchFamily="34" charset="-120"/>
              </a:rPr>
              <a:t>High-Touch, Relationship-Driven</a:t>
            </a:r>
            <a:endParaRPr lang="en-US" sz="960" dirty="0"/>
          </a:p>
        </p:txBody>
      </p:sp>
      <p:sp>
        <p:nvSpPr>
          <p:cNvPr id="13" name="Text 10"/>
          <p:cNvSpPr/>
          <p:nvPr/>
        </p:nvSpPr>
        <p:spPr>
          <a:xfrm>
            <a:off x="1106091" y="1867049"/>
            <a:ext cx="7945056" cy="151061"/>
          </a:xfrm>
          <a:prstGeom prst="rect">
            <a:avLst/>
          </a:prstGeom>
          <a:noFill/>
          <a:ln/>
        </p:spPr>
        <p:txBody>
          <a:bodyPr wrap="none" lIns="0" tIns="0" rIns="0" bIns="0" rtlCol="0" anchor="t"/>
          <a:lstStyle/>
          <a:p>
            <a:pPr marL="0" indent="0" algn="l">
              <a:lnSpc>
                <a:spcPts val="1189"/>
              </a:lnSpc>
              <a:buNone/>
            </a:pPr>
            <a:r>
              <a:rPr lang="en-US" sz="820" dirty="0">
                <a:solidFill>
                  <a:srgbClr val="94A3B8"/>
                </a:solidFill>
                <a:latin typeface="Calibri" pitchFamily="34" charset="0"/>
                <a:ea typeface="Calibri" pitchFamily="34" charset="-122"/>
                <a:cs typeface="Calibri" pitchFamily="34" charset="-120"/>
              </a:rPr>
              <a:t>Every engagement is managed by a </a:t>
            </a:r>
            <a:r>
              <a:rPr lang="en-US" sz="820" b="1" dirty="0">
                <a:solidFill>
                  <a:srgbClr val="C9A84C"/>
                </a:solidFill>
                <a:latin typeface="Calibri" pitchFamily="34" charset="0"/>
                <a:ea typeface="Calibri" pitchFamily="34" charset="-122"/>
                <a:cs typeface="Calibri" pitchFamily="34" charset="-120"/>
              </a:rPr>
              <a:t>senior advisor</a:t>
            </a:r>
            <a:r>
              <a:rPr lang="en-US" sz="820" dirty="0">
                <a:solidFill>
                  <a:srgbClr val="94A3B8"/>
                </a:solidFill>
                <a:latin typeface="Calibri" pitchFamily="34" charset="0"/>
                <a:ea typeface="Calibri" pitchFamily="34" charset="-122"/>
                <a:cs typeface="Calibri" pitchFamily="34" charset="-120"/>
              </a:rPr>
              <a:t> with direct client access. No call centers, no ticket queues — dedicated personal attention from day one.</a:t>
            </a:r>
            <a:endParaRPr lang="en-US" sz="820" dirty="0"/>
          </a:p>
        </p:txBody>
      </p:sp>
      <p:sp>
        <p:nvSpPr>
          <p:cNvPr id="14" name="Text 11"/>
          <p:cNvSpPr/>
          <p:nvPr/>
        </p:nvSpPr>
        <p:spPr>
          <a:xfrm>
            <a:off x="457200" y="2260550"/>
            <a:ext cx="8229600" cy="611684"/>
          </a:xfrm>
          <a:prstGeom prst="roundRect">
            <a:avLst>
              <a:gd name="adj" fmla="val 11627"/>
            </a:avLst>
          </a:prstGeom>
          <a:solidFill>
            <a:srgbClr val="152238"/>
          </a:solidFill>
          <a:ln/>
        </p:spPr>
        <p:txBody>
          <a:bodyPr wrap="square" rtlCol="0" anchor="t"/>
          <a:lstStyle/>
          <a:p>
            <a:pPr marL="0" indent="0">
              <a:buNone/>
            </a:pPr>
            <a:endParaRPr lang="en-US" dirty="0"/>
          </a:p>
        </p:txBody>
      </p:sp>
      <p:sp>
        <p:nvSpPr>
          <p:cNvPr id="15" name="Text 12"/>
          <p:cNvSpPr/>
          <p:nvPr/>
        </p:nvSpPr>
        <p:spPr>
          <a:xfrm>
            <a:off x="457200" y="2260550"/>
            <a:ext cx="19050" cy="611684"/>
          </a:xfrm>
          <a:custGeom>
            <a:avLst/>
            <a:gdLst/>
            <a:ahLst/>
            <a:cxnLst/>
            <a:rect l="l" t="t" r="r" b="b"/>
            <a:pathLst>
              <a:path w="19050" h="611684">
                <a:moveTo>
                  <a:pt x="0" y="71120"/>
                </a:moveTo>
                <a:lnTo>
                  <a:pt x="2381" y="52871"/>
                </a:lnTo>
                <a:lnTo>
                  <a:pt x="4763" y="45532"/>
                </a:lnTo>
                <a:lnTo>
                  <a:pt x="7144" y="40054"/>
                </a:lnTo>
                <a:lnTo>
                  <a:pt x="9525" y="35566"/>
                </a:lnTo>
                <a:lnTo>
                  <a:pt x="11906" y="31727"/>
                </a:lnTo>
                <a:lnTo>
                  <a:pt x="14288" y="28363"/>
                </a:lnTo>
                <a:lnTo>
                  <a:pt x="16669" y="25369"/>
                </a:lnTo>
                <a:lnTo>
                  <a:pt x="19050" y="22677"/>
                </a:lnTo>
                <a:lnTo>
                  <a:pt x="19050" y="589007"/>
                </a:lnTo>
                <a:lnTo>
                  <a:pt x="16669" y="586314"/>
                </a:lnTo>
                <a:lnTo>
                  <a:pt x="14288" y="583320"/>
                </a:lnTo>
                <a:lnTo>
                  <a:pt x="11906" y="579956"/>
                </a:lnTo>
                <a:lnTo>
                  <a:pt x="9525" y="576118"/>
                </a:lnTo>
                <a:lnTo>
                  <a:pt x="7144" y="571630"/>
                </a:lnTo>
                <a:lnTo>
                  <a:pt x="4763" y="566151"/>
                </a:lnTo>
                <a:lnTo>
                  <a:pt x="2381" y="558813"/>
                </a:lnTo>
                <a:lnTo>
                  <a:pt x="0" y="540564"/>
                </a:lnTo>
                <a:close/>
              </a:path>
            </a:pathLst>
          </a:custGeom>
          <a:solidFill>
            <a:srgbClr val="D4AF3A"/>
          </a:solidFill>
          <a:ln/>
        </p:spPr>
        <p:txBody>
          <a:bodyPr wrap="square" rtlCol="0" anchor="t"/>
          <a:lstStyle/>
          <a:p>
            <a:pPr marL="0" indent="0">
              <a:buNone/>
            </a:pPr>
            <a:endParaRPr lang="en-US" dirty="0"/>
          </a:p>
        </p:txBody>
      </p:sp>
      <p:sp>
        <p:nvSpPr>
          <p:cNvPr id="16" name="Text 13"/>
          <p:cNvSpPr/>
          <p:nvPr/>
        </p:nvSpPr>
        <p:spPr>
          <a:xfrm>
            <a:off x="647700" y="2388691"/>
            <a:ext cx="314920" cy="314920"/>
          </a:xfrm>
          <a:prstGeom prst="roundRect">
            <a:avLst>
              <a:gd name="adj" fmla="val 22584"/>
            </a:avLst>
          </a:prstGeom>
          <a:solidFill>
            <a:srgbClr val="D4AF3A">
              <a:alpha val="12000"/>
            </a:srgbClr>
          </a:solidFill>
          <a:ln/>
        </p:spPr>
        <p:txBody>
          <a:bodyPr wrap="square" rtlCol="0" anchor="t"/>
          <a:lstStyle/>
          <a:p>
            <a:pPr marL="0" indent="0">
              <a:buNone/>
            </a:pPr>
            <a:endParaRPr lang="en-US" dirty="0"/>
          </a:p>
        </p:txBody>
      </p:sp>
      <p:pic>
        <p:nvPicPr>
          <p:cNvPr id="1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5657" y="2476649"/>
            <a:ext cx="139005" cy="139005"/>
          </a:xfrm>
          <a:prstGeom prst="rect">
            <a:avLst/>
          </a:prstGeom>
        </p:spPr>
      </p:pic>
      <p:sp>
        <p:nvSpPr>
          <p:cNvPr id="18" name="Text 14"/>
          <p:cNvSpPr/>
          <p:nvPr/>
        </p:nvSpPr>
        <p:spPr>
          <a:xfrm>
            <a:off x="1106091" y="2388691"/>
            <a:ext cx="7906256" cy="182761"/>
          </a:xfrm>
          <a:prstGeom prst="rect">
            <a:avLst/>
          </a:prstGeom>
          <a:noFill/>
          <a:ln/>
        </p:spPr>
        <p:txBody>
          <a:bodyPr wrap="none" lIns="0" tIns="0" rIns="0" bIns="0" rtlCol="0" anchor="t"/>
          <a:lstStyle/>
          <a:p>
            <a:pPr marL="0" indent="0" algn="l">
              <a:lnSpc>
                <a:spcPts val="1440"/>
              </a:lnSpc>
              <a:spcAft>
                <a:spcPts val="170"/>
              </a:spcAft>
              <a:buNone/>
            </a:pPr>
            <a:r>
              <a:rPr lang="en-US" sz="960" b="1" dirty="0">
                <a:solidFill>
                  <a:srgbClr val="F1F5F9"/>
                </a:solidFill>
                <a:latin typeface="Constantia" pitchFamily="34" charset="0"/>
                <a:ea typeface="Constantia" pitchFamily="34" charset="-122"/>
                <a:cs typeface="Constantia" pitchFamily="34" charset="-120"/>
              </a:rPr>
              <a:t>Outcome-Based Delivery</a:t>
            </a:r>
            <a:endParaRPr lang="en-US" sz="960" dirty="0"/>
          </a:p>
        </p:txBody>
      </p:sp>
      <p:sp>
        <p:nvSpPr>
          <p:cNvPr id="19" name="Text 15"/>
          <p:cNvSpPr/>
          <p:nvPr/>
        </p:nvSpPr>
        <p:spPr>
          <a:xfrm>
            <a:off x="1106091" y="2593032"/>
            <a:ext cx="7906256" cy="151061"/>
          </a:xfrm>
          <a:prstGeom prst="rect">
            <a:avLst/>
          </a:prstGeom>
          <a:noFill/>
          <a:ln/>
        </p:spPr>
        <p:txBody>
          <a:bodyPr wrap="none" lIns="0" tIns="0" rIns="0" bIns="0" rtlCol="0" anchor="t"/>
          <a:lstStyle/>
          <a:p>
            <a:pPr marL="0" indent="0" algn="l">
              <a:lnSpc>
                <a:spcPts val="1189"/>
              </a:lnSpc>
              <a:buNone/>
            </a:pPr>
            <a:r>
              <a:rPr lang="en-US" sz="820" dirty="0">
                <a:solidFill>
                  <a:srgbClr val="94A3B8"/>
                </a:solidFill>
                <a:latin typeface="Calibri" pitchFamily="34" charset="0"/>
                <a:ea typeface="Calibri" pitchFamily="34" charset="-122"/>
                <a:cs typeface="Calibri" pitchFamily="34" charset="-120"/>
              </a:rPr>
              <a:t>Services structured around </a:t>
            </a:r>
            <a:r>
              <a:rPr lang="en-US" sz="820" b="1" dirty="0">
                <a:solidFill>
                  <a:srgbClr val="C9A84C"/>
                </a:solidFill>
                <a:latin typeface="Calibri" pitchFamily="34" charset="0"/>
                <a:ea typeface="Calibri" pitchFamily="34" charset="-122"/>
                <a:cs typeface="Calibri" pitchFamily="34" charset="-120"/>
              </a:rPr>
              <a:t>measurable client outcomes</a:t>
            </a:r>
            <a:r>
              <a:rPr lang="en-US" sz="820" dirty="0">
                <a:solidFill>
                  <a:srgbClr val="94A3B8"/>
                </a:solidFill>
                <a:latin typeface="Calibri" pitchFamily="34" charset="0"/>
                <a:ea typeface="Calibri" pitchFamily="34" charset="-122"/>
                <a:cs typeface="Calibri" pitchFamily="34" charset="-120"/>
              </a:rPr>
              <a:t>: dollars recovered, claims resolved, loans restructured. Results define success, not billable hours.</a:t>
            </a:r>
            <a:endParaRPr lang="en-US" sz="820" dirty="0"/>
          </a:p>
        </p:txBody>
      </p:sp>
      <p:sp>
        <p:nvSpPr>
          <p:cNvPr id="20" name="Text 16"/>
          <p:cNvSpPr/>
          <p:nvPr/>
        </p:nvSpPr>
        <p:spPr>
          <a:xfrm>
            <a:off x="457200" y="2986534"/>
            <a:ext cx="8229600" cy="611684"/>
          </a:xfrm>
          <a:prstGeom prst="roundRect">
            <a:avLst>
              <a:gd name="adj" fmla="val 11627"/>
            </a:avLst>
          </a:prstGeom>
          <a:solidFill>
            <a:srgbClr val="152238"/>
          </a:solidFill>
          <a:ln/>
        </p:spPr>
        <p:txBody>
          <a:bodyPr wrap="square" rtlCol="0" anchor="t"/>
          <a:lstStyle/>
          <a:p>
            <a:pPr marL="0" indent="0">
              <a:buNone/>
            </a:pPr>
            <a:endParaRPr lang="en-US" dirty="0"/>
          </a:p>
        </p:txBody>
      </p:sp>
      <p:sp>
        <p:nvSpPr>
          <p:cNvPr id="21" name="Text 17"/>
          <p:cNvSpPr/>
          <p:nvPr/>
        </p:nvSpPr>
        <p:spPr>
          <a:xfrm>
            <a:off x="457200" y="2986534"/>
            <a:ext cx="19050" cy="611684"/>
          </a:xfrm>
          <a:custGeom>
            <a:avLst/>
            <a:gdLst/>
            <a:ahLst/>
            <a:cxnLst/>
            <a:rect l="l" t="t" r="r" b="b"/>
            <a:pathLst>
              <a:path w="19050" h="611684">
                <a:moveTo>
                  <a:pt x="0" y="71120"/>
                </a:moveTo>
                <a:lnTo>
                  <a:pt x="2381" y="52871"/>
                </a:lnTo>
                <a:lnTo>
                  <a:pt x="4763" y="45532"/>
                </a:lnTo>
                <a:lnTo>
                  <a:pt x="7144" y="40054"/>
                </a:lnTo>
                <a:lnTo>
                  <a:pt x="9525" y="35566"/>
                </a:lnTo>
                <a:lnTo>
                  <a:pt x="11906" y="31727"/>
                </a:lnTo>
                <a:lnTo>
                  <a:pt x="14288" y="28363"/>
                </a:lnTo>
                <a:lnTo>
                  <a:pt x="16669" y="25369"/>
                </a:lnTo>
                <a:lnTo>
                  <a:pt x="19050" y="22677"/>
                </a:lnTo>
                <a:lnTo>
                  <a:pt x="19050" y="589007"/>
                </a:lnTo>
                <a:lnTo>
                  <a:pt x="16669" y="586314"/>
                </a:lnTo>
                <a:lnTo>
                  <a:pt x="14288" y="583320"/>
                </a:lnTo>
                <a:lnTo>
                  <a:pt x="11906" y="579956"/>
                </a:lnTo>
                <a:lnTo>
                  <a:pt x="9525" y="576118"/>
                </a:lnTo>
                <a:lnTo>
                  <a:pt x="7144" y="571630"/>
                </a:lnTo>
                <a:lnTo>
                  <a:pt x="4763" y="566151"/>
                </a:lnTo>
                <a:lnTo>
                  <a:pt x="2381" y="558813"/>
                </a:lnTo>
                <a:lnTo>
                  <a:pt x="0" y="540564"/>
                </a:lnTo>
                <a:close/>
              </a:path>
            </a:pathLst>
          </a:custGeom>
          <a:solidFill>
            <a:srgbClr val="5B9DB8"/>
          </a:solidFill>
          <a:ln/>
        </p:spPr>
        <p:txBody>
          <a:bodyPr wrap="square" rtlCol="0" anchor="t"/>
          <a:lstStyle/>
          <a:p>
            <a:pPr marL="0" indent="0">
              <a:buNone/>
            </a:pPr>
            <a:endParaRPr lang="en-US" dirty="0"/>
          </a:p>
        </p:txBody>
      </p:sp>
      <p:sp>
        <p:nvSpPr>
          <p:cNvPr id="22" name="Text 18"/>
          <p:cNvSpPr/>
          <p:nvPr/>
        </p:nvSpPr>
        <p:spPr>
          <a:xfrm>
            <a:off x="647700" y="3114675"/>
            <a:ext cx="314920" cy="314920"/>
          </a:xfrm>
          <a:prstGeom prst="roundRect">
            <a:avLst>
              <a:gd name="adj" fmla="val 22584"/>
            </a:avLst>
          </a:prstGeom>
          <a:solidFill>
            <a:srgbClr val="5B9DB8">
              <a:alpha val="15000"/>
            </a:srgbClr>
          </a:solidFill>
          <a:ln/>
        </p:spPr>
        <p:txBody>
          <a:bodyPr wrap="square" rtlCol="0" anchor="t"/>
          <a:lstStyle/>
          <a:p>
            <a:pPr marL="0" indent="0">
              <a:buNone/>
            </a:pPr>
            <a:endParaRPr lang="en-US" dirty="0"/>
          </a:p>
        </p:txBody>
      </p:sp>
      <p:pic>
        <p:nvPicPr>
          <p:cNvPr id="23"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35657" y="3202632"/>
            <a:ext cx="139005" cy="139005"/>
          </a:xfrm>
          <a:prstGeom prst="rect">
            <a:avLst/>
          </a:prstGeom>
        </p:spPr>
      </p:pic>
      <p:sp>
        <p:nvSpPr>
          <p:cNvPr id="24" name="Text 19"/>
          <p:cNvSpPr/>
          <p:nvPr/>
        </p:nvSpPr>
        <p:spPr>
          <a:xfrm>
            <a:off x="1106091" y="3114675"/>
            <a:ext cx="7711276" cy="182761"/>
          </a:xfrm>
          <a:prstGeom prst="rect">
            <a:avLst/>
          </a:prstGeom>
          <a:noFill/>
          <a:ln/>
        </p:spPr>
        <p:txBody>
          <a:bodyPr wrap="none" lIns="0" tIns="0" rIns="0" bIns="0" rtlCol="0" anchor="t"/>
          <a:lstStyle/>
          <a:p>
            <a:pPr marL="0" indent="0" algn="l">
              <a:lnSpc>
                <a:spcPts val="1440"/>
              </a:lnSpc>
              <a:spcAft>
                <a:spcPts val="170"/>
              </a:spcAft>
              <a:buNone/>
            </a:pPr>
            <a:r>
              <a:rPr lang="en-US" sz="960" b="1" dirty="0">
                <a:solidFill>
                  <a:srgbClr val="F1F5F9"/>
                </a:solidFill>
                <a:latin typeface="Constantia" pitchFamily="34" charset="0"/>
                <a:ea typeface="Constantia" pitchFamily="34" charset="-122"/>
                <a:cs typeface="Constantia" pitchFamily="34" charset="-120"/>
              </a:rPr>
              <a:t>Regulatory Expertise as a Core Competency</a:t>
            </a:r>
            <a:endParaRPr lang="en-US" sz="960" dirty="0"/>
          </a:p>
        </p:txBody>
      </p:sp>
      <p:sp>
        <p:nvSpPr>
          <p:cNvPr id="25" name="Text 20"/>
          <p:cNvSpPr/>
          <p:nvPr/>
        </p:nvSpPr>
        <p:spPr>
          <a:xfrm>
            <a:off x="1106091" y="3319016"/>
            <a:ext cx="7711276" cy="151061"/>
          </a:xfrm>
          <a:prstGeom prst="rect">
            <a:avLst/>
          </a:prstGeom>
          <a:noFill/>
          <a:ln/>
        </p:spPr>
        <p:txBody>
          <a:bodyPr wrap="none" lIns="0" tIns="0" rIns="0" bIns="0" rtlCol="0" anchor="t"/>
          <a:lstStyle/>
          <a:p>
            <a:pPr marL="0" indent="0" algn="l">
              <a:lnSpc>
                <a:spcPts val="1189"/>
              </a:lnSpc>
              <a:buNone/>
            </a:pPr>
            <a:r>
              <a:rPr lang="en-US" sz="820" dirty="0">
                <a:solidFill>
                  <a:srgbClr val="94A3B8"/>
                </a:solidFill>
                <a:latin typeface="Calibri" pitchFamily="34" charset="0"/>
                <a:ea typeface="Calibri" pitchFamily="34" charset="-122"/>
                <a:cs typeface="Calibri" pitchFamily="34" charset="-120"/>
              </a:rPr>
              <a:t>Deep institutional knowledge of </a:t>
            </a:r>
            <a:r>
              <a:rPr lang="en-US" sz="820" b="1" dirty="0">
                <a:solidFill>
                  <a:srgbClr val="C9A84C"/>
                </a:solidFill>
                <a:latin typeface="Calibri" pitchFamily="34" charset="0"/>
                <a:ea typeface="Calibri" pitchFamily="34" charset="-122"/>
                <a:cs typeface="Calibri" pitchFamily="34" charset="-120"/>
              </a:rPr>
              <a:t>Texas Insurance Code, DTPA</a:t>
            </a:r>
            <a:r>
              <a:rPr lang="en-US" sz="820" dirty="0">
                <a:solidFill>
                  <a:srgbClr val="94A3B8"/>
                </a:solidFill>
                <a:latin typeface="Calibri" pitchFamily="34" charset="0"/>
                <a:ea typeface="Calibri" pitchFamily="34" charset="-122"/>
                <a:cs typeface="Calibri" pitchFamily="34" charset="-120"/>
              </a:rPr>
              <a:t>, prompt payment statutes, and state regulatory processes — a true structural advantage.</a:t>
            </a:r>
            <a:endParaRPr lang="en-US" sz="820" dirty="0"/>
          </a:p>
        </p:txBody>
      </p:sp>
      <p:sp>
        <p:nvSpPr>
          <p:cNvPr id="26" name="Text 21"/>
          <p:cNvSpPr/>
          <p:nvPr/>
        </p:nvSpPr>
        <p:spPr>
          <a:xfrm>
            <a:off x="457200" y="3712518"/>
            <a:ext cx="8229600" cy="611684"/>
          </a:xfrm>
          <a:prstGeom prst="roundRect">
            <a:avLst>
              <a:gd name="adj" fmla="val 11627"/>
            </a:avLst>
          </a:prstGeom>
          <a:solidFill>
            <a:srgbClr val="152238"/>
          </a:solidFill>
          <a:ln/>
        </p:spPr>
        <p:txBody>
          <a:bodyPr wrap="square" rtlCol="0" anchor="t"/>
          <a:lstStyle/>
          <a:p>
            <a:pPr marL="0" indent="0">
              <a:buNone/>
            </a:pPr>
            <a:endParaRPr lang="en-US" dirty="0"/>
          </a:p>
        </p:txBody>
      </p:sp>
      <p:sp>
        <p:nvSpPr>
          <p:cNvPr id="27" name="Text 22"/>
          <p:cNvSpPr/>
          <p:nvPr/>
        </p:nvSpPr>
        <p:spPr>
          <a:xfrm>
            <a:off x="457200" y="3712518"/>
            <a:ext cx="19050" cy="611684"/>
          </a:xfrm>
          <a:custGeom>
            <a:avLst/>
            <a:gdLst/>
            <a:ahLst/>
            <a:cxnLst/>
            <a:rect l="l" t="t" r="r" b="b"/>
            <a:pathLst>
              <a:path w="19050" h="611684">
                <a:moveTo>
                  <a:pt x="0" y="71120"/>
                </a:moveTo>
                <a:lnTo>
                  <a:pt x="2381" y="52871"/>
                </a:lnTo>
                <a:lnTo>
                  <a:pt x="4763" y="45532"/>
                </a:lnTo>
                <a:lnTo>
                  <a:pt x="7144" y="40054"/>
                </a:lnTo>
                <a:lnTo>
                  <a:pt x="9525" y="35566"/>
                </a:lnTo>
                <a:lnTo>
                  <a:pt x="11906" y="31727"/>
                </a:lnTo>
                <a:lnTo>
                  <a:pt x="14288" y="28363"/>
                </a:lnTo>
                <a:lnTo>
                  <a:pt x="16669" y="25369"/>
                </a:lnTo>
                <a:lnTo>
                  <a:pt x="19050" y="22677"/>
                </a:lnTo>
                <a:lnTo>
                  <a:pt x="19050" y="589007"/>
                </a:lnTo>
                <a:lnTo>
                  <a:pt x="16669" y="586314"/>
                </a:lnTo>
                <a:lnTo>
                  <a:pt x="14288" y="583320"/>
                </a:lnTo>
                <a:lnTo>
                  <a:pt x="11906" y="579956"/>
                </a:lnTo>
                <a:lnTo>
                  <a:pt x="9525" y="576118"/>
                </a:lnTo>
                <a:lnTo>
                  <a:pt x="7144" y="571630"/>
                </a:lnTo>
                <a:lnTo>
                  <a:pt x="4763" y="566151"/>
                </a:lnTo>
                <a:lnTo>
                  <a:pt x="2381" y="558813"/>
                </a:lnTo>
                <a:lnTo>
                  <a:pt x="0" y="540564"/>
                </a:lnTo>
                <a:close/>
              </a:path>
            </a:pathLst>
          </a:custGeom>
          <a:solidFill>
            <a:srgbClr val="7C98C4"/>
          </a:solidFill>
          <a:ln/>
        </p:spPr>
        <p:txBody>
          <a:bodyPr wrap="square" rtlCol="0" anchor="t"/>
          <a:lstStyle/>
          <a:p>
            <a:pPr marL="0" indent="0">
              <a:buNone/>
            </a:pPr>
            <a:endParaRPr lang="en-US" dirty="0"/>
          </a:p>
        </p:txBody>
      </p:sp>
      <p:sp>
        <p:nvSpPr>
          <p:cNvPr id="28" name="Text 23"/>
          <p:cNvSpPr/>
          <p:nvPr/>
        </p:nvSpPr>
        <p:spPr>
          <a:xfrm>
            <a:off x="647700" y="3840659"/>
            <a:ext cx="314920" cy="314920"/>
          </a:xfrm>
          <a:prstGeom prst="roundRect">
            <a:avLst>
              <a:gd name="adj" fmla="val 22584"/>
            </a:avLst>
          </a:prstGeom>
          <a:solidFill>
            <a:srgbClr val="7C98C4">
              <a:alpha val="15000"/>
            </a:srgbClr>
          </a:solidFill>
          <a:ln/>
        </p:spPr>
        <p:txBody>
          <a:bodyPr wrap="square" rtlCol="0" anchor="t"/>
          <a:lstStyle/>
          <a:p>
            <a:pPr marL="0" indent="0">
              <a:buNone/>
            </a:pPr>
            <a:endParaRPr lang="en-US" dirty="0"/>
          </a:p>
        </p:txBody>
      </p:sp>
      <p:pic>
        <p:nvPicPr>
          <p:cNvPr id="29"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35657" y="3928616"/>
            <a:ext cx="139005" cy="139005"/>
          </a:xfrm>
          <a:prstGeom prst="rect">
            <a:avLst/>
          </a:prstGeom>
        </p:spPr>
      </p:pic>
      <p:sp>
        <p:nvSpPr>
          <p:cNvPr id="30" name="Text 24"/>
          <p:cNvSpPr/>
          <p:nvPr/>
        </p:nvSpPr>
        <p:spPr>
          <a:xfrm>
            <a:off x="1106091" y="3840659"/>
            <a:ext cx="7465710" cy="182761"/>
          </a:xfrm>
          <a:prstGeom prst="rect">
            <a:avLst/>
          </a:prstGeom>
          <a:noFill/>
          <a:ln/>
        </p:spPr>
        <p:txBody>
          <a:bodyPr wrap="none" lIns="0" tIns="0" rIns="0" bIns="0" rtlCol="0" anchor="t"/>
          <a:lstStyle/>
          <a:p>
            <a:pPr marL="0" indent="0" algn="l">
              <a:lnSpc>
                <a:spcPts val="1440"/>
              </a:lnSpc>
              <a:spcAft>
                <a:spcPts val="170"/>
              </a:spcAft>
              <a:buNone/>
            </a:pPr>
            <a:r>
              <a:rPr lang="en-US" sz="960" b="1" dirty="0">
                <a:solidFill>
                  <a:srgbClr val="F1F5F9"/>
                </a:solidFill>
                <a:latin typeface="Constantia" pitchFamily="34" charset="0"/>
                <a:ea typeface="Constantia" pitchFamily="34" charset="-122"/>
                <a:cs typeface="Constantia" pitchFamily="34" charset="-120"/>
              </a:rPr>
              <a:t>Integrated Service Model</a:t>
            </a:r>
            <a:endParaRPr lang="en-US" sz="960" dirty="0"/>
          </a:p>
        </p:txBody>
      </p:sp>
      <p:sp>
        <p:nvSpPr>
          <p:cNvPr id="31" name="Text 25"/>
          <p:cNvSpPr/>
          <p:nvPr/>
        </p:nvSpPr>
        <p:spPr>
          <a:xfrm>
            <a:off x="1106091" y="4045000"/>
            <a:ext cx="7465710" cy="151061"/>
          </a:xfrm>
          <a:prstGeom prst="rect">
            <a:avLst/>
          </a:prstGeom>
          <a:noFill/>
          <a:ln/>
        </p:spPr>
        <p:txBody>
          <a:bodyPr wrap="none" lIns="0" tIns="0" rIns="0" bIns="0" rtlCol="0" anchor="t"/>
          <a:lstStyle/>
          <a:p>
            <a:pPr marL="0" indent="0" algn="l">
              <a:lnSpc>
                <a:spcPts val="1189"/>
              </a:lnSpc>
              <a:buNone/>
            </a:pPr>
            <a:r>
              <a:rPr lang="en-US" sz="820" dirty="0">
                <a:solidFill>
                  <a:srgbClr val="94A3B8"/>
                </a:solidFill>
                <a:latin typeface="Calibri" pitchFamily="34" charset="0"/>
                <a:ea typeface="Calibri" pitchFamily="34" charset="-122"/>
                <a:cs typeface="Calibri" pitchFamily="34" charset="-120"/>
              </a:rPr>
              <a:t>Clients benefit from </a:t>
            </a:r>
            <a:r>
              <a:rPr lang="en-US" sz="820" b="1" dirty="0">
                <a:solidFill>
                  <a:srgbClr val="C9A84C"/>
                </a:solidFill>
                <a:latin typeface="Calibri" pitchFamily="34" charset="0"/>
                <a:ea typeface="Calibri" pitchFamily="34" charset="-122"/>
                <a:cs typeface="Calibri" pitchFamily="34" charset="-120"/>
              </a:rPr>
              <a:t>cross-service synergies</a:t>
            </a:r>
            <a:r>
              <a:rPr lang="en-US" sz="820" dirty="0">
                <a:solidFill>
                  <a:srgbClr val="94A3B8"/>
                </a:solidFill>
                <a:latin typeface="Calibri" pitchFamily="34" charset="0"/>
                <a:ea typeface="Calibri" pitchFamily="34" charset="-122"/>
                <a:cs typeface="Calibri" pitchFamily="34" charset="-120"/>
              </a:rPr>
              <a:t> — a risk management engagement naturally feeds into financial structuring and compliance advisory.</a:t>
            </a:r>
            <a:endParaRPr lang="en-US" sz="820" dirty="0"/>
          </a:p>
        </p:txBody>
      </p:sp>
      <p:sp>
        <p:nvSpPr>
          <p:cNvPr id="32" name="Text 26"/>
          <p:cNvSpPr/>
          <p:nvPr/>
        </p:nvSpPr>
        <p:spPr>
          <a:xfrm>
            <a:off x="457200" y="4438501"/>
            <a:ext cx="8229600" cy="611684"/>
          </a:xfrm>
          <a:prstGeom prst="roundRect">
            <a:avLst>
              <a:gd name="adj" fmla="val 11627"/>
            </a:avLst>
          </a:prstGeom>
          <a:solidFill>
            <a:srgbClr val="152238"/>
          </a:solidFill>
          <a:ln/>
        </p:spPr>
        <p:txBody>
          <a:bodyPr wrap="square" rtlCol="0" anchor="t"/>
          <a:lstStyle/>
          <a:p>
            <a:pPr marL="0" indent="0">
              <a:buNone/>
            </a:pPr>
            <a:endParaRPr lang="en-US" dirty="0"/>
          </a:p>
        </p:txBody>
      </p:sp>
      <p:sp>
        <p:nvSpPr>
          <p:cNvPr id="33" name="Text 27"/>
          <p:cNvSpPr/>
          <p:nvPr/>
        </p:nvSpPr>
        <p:spPr>
          <a:xfrm>
            <a:off x="457200" y="4438501"/>
            <a:ext cx="19050" cy="611684"/>
          </a:xfrm>
          <a:custGeom>
            <a:avLst/>
            <a:gdLst/>
            <a:ahLst/>
            <a:cxnLst/>
            <a:rect l="l" t="t" r="r" b="b"/>
            <a:pathLst>
              <a:path w="19050" h="611684">
                <a:moveTo>
                  <a:pt x="0" y="71120"/>
                </a:moveTo>
                <a:lnTo>
                  <a:pt x="2381" y="52871"/>
                </a:lnTo>
                <a:lnTo>
                  <a:pt x="4763" y="45532"/>
                </a:lnTo>
                <a:lnTo>
                  <a:pt x="7144" y="40054"/>
                </a:lnTo>
                <a:lnTo>
                  <a:pt x="9525" y="35566"/>
                </a:lnTo>
                <a:lnTo>
                  <a:pt x="11906" y="31727"/>
                </a:lnTo>
                <a:lnTo>
                  <a:pt x="14288" y="28363"/>
                </a:lnTo>
                <a:lnTo>
                  <a:pt x="16669" y="25369"/>
                </a:lnTo>
                <a:lnTo>
                  <a:pt x="19050" y="22677"/>
                </a:lnTo>
                <a:lnTo>
                  <a:pt x="19050" y="589007"/>
                </a:lnTo>
                <a:lnTo>
                  <a:pt x="16669" y="586314"/>
                </a:lnTo>
                <a:lnTo>
                  <a:pt x="14288" y="583320"/>
                </a:lnTo>
                <a:lnTo>
                  <a:pt x="11906" y="579956"/>
                </a:lnTo>
                <a:lnTo>
                  <a:pt x="9525" y="576118"/>
                </a:lnTo>
                <a:lnTo>
                  <a:pt x="7144" y="571630"/>
                </a:lnTo>
                <a:lnTo>
                  <a:pt x="4763" y="566151"/>
                </a:lnTo>
                <a:lnTo>
                  <a:pt x="2381" y="558813"/>
                </a:lnTo>
                <a:lnTo>
                  <a:pt x="0" y="540564"/>
                </a:lnTo>
                <a:close/>
              </a:path>
            </a:pathLst>
          </a:custGeom>
          <a:solidFill>
            <a:srgbClr val="A78BFA"/>
          </a:solidFill>
          <a:ln/>
        </p:spPr>
        <p:txBody>
          <a:bodyPr wrap="square" rtlCol="0" anchor="t"/>
          <a:lstStyle/>
          <a:p>
            <a:pPr marL="0" indent="0">
              <a:buNone/>
            </a:pPr>
            <a:endParaRPr lang="en-US" dirty="0"/>
          </a:p>
        </p:txBody>
      </p:sp>
      <p:sp>
        <p:nvSpPr>
          <p:cNvPr id="34" name="Text 28"/>
          <p:cNvSpPr/>
          <p:nvPr/>
        </p:nvSpPr>
        <p:spPr>
          <a:xfrm>
            <a:off x="647700" y="4566642"/>
            <a:ext cx="314920" cy="314920"/>
          </a:xfrm>
          <a:prstGeom prst="roundRect">
            <a:avLst>
              <a:gd name="adj" fmla="val 22584"/>
            </a:avLst>
          </a:prstGeom>
          <a:solidFill>
            <a:srgbClr val="A78BFA">
              <a:alpha val="15000"/>
            </a:srgbClr>
          </a:solidFill>
          <a:ln/>
        </p:spPr>
        <p:txBody>
          <a:bodyPr wrap="square" rtlCol="0" anchor="t"/>
          <a:lstStyle/>
          <a:p>
            <a:pPr marL="0" indent="0">
              <a:buNone/>
            </a:pPr>
            <a:endParaRPr lang="en-US" dirty="0"/>
          </a:p>
        </p:txBody>
      </p:sp>
      <p:pic>
        <p:nvPicPr>
          <p:cNvPr id="35"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35657" y="4654600"/>
            <a:ext cx="139005" cy="139005"/>
          </a:xfrm>
          <a:prstGeom prst="rect">
            <a:avLst/>
          </a:prstGeom>
        </p:spPr>
      </p:pic>
      <p:sp>
        <p:nvSpPr>
          <p:cNvPr id="36" name="Text 29"/>
          <p:cNvSpPr/>
          <p:nvPr/>
        </p:nvSpPr>
        <p:spPr>
          <a:xfrm>
            <a:off x="1106091" y="4566642"/>
            <a:ext cx="6735723" cy="182761"/>
          </a:xfrm>
          <a:prstGeom prst="rect">
            <a:avLst/>
          </a:prstGeom>
          <a:noFill/>
          <a:ln/>
        </p:spPr>
        <p:txBody>
          <a:bodyPr wrap="none" lIns="0" tIns="0" rIns="0" bIns="0" rtlCol="0" anchor="t"/>
          <a:lstStyle/>
          <a:p>
            <a:pPr marL="0" indent="0" algn="l">
              <a:lnSpc>
                <a:spcPts val="1440"/>
              </a:lnSpc>
              <a:spcAft>
                <a:spcPts val="170"/>
              </a:spcAft>
              <a:buNone/>
            </a:pPr>
            <a:r>
              <a:rPr lang="en-US" sz="960" b="1" dirty="0">
                <a:solidFill>
                  <a:srgbClr val="F1F5F9"/>
                </a:solidFill>
                <a:latin typeface="Constantia" pitchFamily="34" charset="0"/>
                <a:ea typeface="Constantia" pitchFamily="34" charset="-122"/>
                <a:cs typeface="Constantia" pitchFamily="34" charset="-120"/>
              </a:rPr>
              <a:t>Scalable but Personalized</a:t>
            </a:r>
            <a:endParaRPr lang="en-US" sz="960" dirty="0"/>
          </a:p>
        </p:txBody>
      </p:sp>
      <p:sp>
        <p:nvSpPr>
          <p:cNvPr id="37" name="Text 30"/>
          <p:cNvSpPr/>
          <p:nvPr/>
        </p:nvSpPr>
        <p:spPr>
          <a:xfrm>
            <a:off x="1106091" y="4770983"/>
            <a:ext cx="6735723" cy="151061"/>
          </a:xfrm>
          <a:prstGeom prst="rect">
            <a:avLst/>
          </a:prstGeom>
          <a:noFill/>
          <a:ln/>
        </p:spPr>
        <p:txBody>
          <a:bodyPr wrap="none" lIns="0" tIns="0" rIns="0" bIns="0" rtlCol="0" anchor="t"/>
          <a:lstStyle/>
          <a:p>
            <a:pPr marL="0" indent="0" algn="l">
              <a:lnSpc>
                <a:spcPts val="1189"/>
              </a:lnSpc>
              <a:buNone/>
            </a:pPr>
            <a:r>
              <a:rPr lang="en-US" sz="820" b="1" dirty="0">
                <a:solidFill>
                  <a:srgbClr val="C9A84C"/>
                </a:solidFill>
                <a:latin typeface="Calibri" pitchFamily="34" charset="0"/>
                <a:ea typeface="Calibri" pitchFamily="34" charset="-122"/>
                <a:cs typeface="Calibri" pitchFamily="34" charset="-120"/>
              </a:rPr>
              <a:t>Standardized frameworks and playbooks</a:t>
            </a:r>
            <a:r>
              <a:rPr lang="en-US" sz="820" dirty="0">
                <a:solidFill>
                  <a:srgbClr val="94A3B8"/>
                </a:solidFill>
                <a:latin typeface="Calibri" pitchFamily="34" charset="0"/>
                <a:ea typeface="Calibri" pitchFamily="34" charset="-122"/>
                <a:cs typeface="Calibri" pitchFamily="34" charset="-120"/>
              </a:rPr>
              <a:t> allow consistent delivery at scale while maintaining bespoke, white-glove client attention.</a:t>
            </a:r>
            <a:endParaRPr lang="en-US" sz="820" dirty="0"/>
          </a:p>
        </p:txBody>
      </p:sp>
      <p:sp>
        <p:nvSpPr>
          <p:cNvPr id="38" name="Text 31"/>
          <p:cNvSpPr/>
          <p:nvPr/>
        </p:nvSpPr>
        <p:spPr>
          <a:xfrm>
            <a:off x="457200" y="5245001"/>
            <a:ext cx="2104668" cy="129480"/>
          </a:xfrm>
          <a:prstGeom prst="rect">
            <a:avLst/>
          </a:prstGeom>
          <a:noFill/>
          <a:ln/>
        </p:spPr>
        <p:txBody>
          <a:bodyPr wrap="none" lIns="0" tIns="0" rIns="0" bIns="0" rtlCol="0" anchor="ctr"/>
          <a:lstStyle/>
          <a:p>
            <a:pPr marL="0" indent="0" algn="l">
              <a:lnSpc>
                <a:spcPts val="1020"/>
              </a:lnSpc>
              <a:buNone/>
            </a:pPr>
            <a:r>
              <a:rPr lang="en-US" sz="680" dirty="0">
                <a:solidFill>
                  <a:srgbClr val="94A3B8"/>
                </a:solidFill>
                <a:latin typeface="Calibri" pitchFamily="34" charset="0"/>
                <a:ea typeface="Calibri" pitchFamily="34" charset="-122"/>
                <a:cs typeface="Calibri" pitchFamily="34" charset="-120"/>
              </a:rPr>
              <a:t>GOLDMAN &amp; SACHE HOLDINGS LTD CO.</a:t>
            </a:r>
            <a:endParaRPr lang="en-US" sz="680" dirty="0"/>
          </a:p>
        </p:txBody>
      </p:sp>
      <p:sp>
        <p:nvSpPr>
          <p:cNvPr id="39" name="Text 32"/>
          <p:cNvSpPr/>
          <p:nvPr/>
        </p:nvSpPr>
        <p:spPr>
          <a:xfrm>
            <a:off x="8231684" y="5245001"/>
            <a:ext cx="500628" cy="129480"/>
          </a:xfrm>
          <a:prstGeom prst="rect">
            <a:avLst/>
          </a:prstGeom>
          <a:noFill/>
          <a:ln/>
        </p:spPr>
        <p:txBody>
          <a:bodyPr wrap="none" lIns="0" tIns="0" rIns="0" bIns="0" rtlCol="0" anchor="ctr"/>
          <a:lstStyle/>
          <a:p>
            <a:pPr marL="0" indent="0" algn="l">
              <a:lnSpc>
                <a:spcPts val="1020"/>
              </a:lnSpc>
              <a:buNone/>
            </a:pPr>
            <a:r>
              <a:rPr lang="en-US" sz="680" dirty="0">
                <a:solidFill>
                  <a:srgbClr val="94A3B8">
                    <a:alpha val="50000"/>
                  </a:srgbClr>
                </a:solidFill>
                <a:latin typeface="Calibri" pitchFamily="34" charset="0"/>
                <a:ea typeface="Calibri" pitchFamily="34" charset="-122"/>
                <a:cs typeface="Calibri" pitchFamily="34" charset="-120"/>
              </a:rPr>
              <a:t>Confidential</a:t>
            </a:r>
            <a:endParaRPr lang="en-US" sz="68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A1628"/>
        </a:solidFill>
        <a:effectLst/>
      </p:bgPr>
    </p:bg>
    <p:spTree>
      <p:nvGrpSpPr>
        <p:cNvPr id="1" name=""/>
        <p:cNvGrpSpPr/>
        <p:nvPr/>
      </p:nvGrpSpPr>
      <p:grpSpPr>
        <a:xfrm>
          <a:off x="0" y="0"/>
          <a:ext cx="0" cy="0"/>
          <a:chOff x="0" y="0"/>
          <a:chExt cx="0" cy="0"/>
        </a:xfrm>
      </p:grpSpPr>
      <p:sp>
        <p:nvSpPr>
          <p:cNvPr id="2" name="Text 0"/>
          <p:cNvSpPr/>
          <p:nvPr/>
        </p:nvSpPr>
        <p:spPr>
          <a:xfrm>
            <a:off x="400050" y="407343"/>
            <a:ext cx="29170" cy="257770"/>
          </a:xfrm>
          <a:prstGeom prst="roundRect">
            <a:avLst>
              <a:gd name="adj" fmla="val 47892"/>
            </a:avLst>
          </a:prstGeom>
          <a:solidFill>
            <a:srgbClr val="C9A84C"/>
          </a:solidFill>
          <a:ln/>
        </p:spPr>
        <p:txBody>
          <a:bodyPr wrap="none" rtlCol="0" anchor="t"/>
          <a:lstStyle/>
          <a:p>
            <a:pPr marL="0" indent="0">
              <a:buNone/>
            </a:pPr>
            <a:endParaRPr lang="en-US" dirty="0"/>
          </a:p>
        </p:txBody>
      </p:sp>
      <p:sp>
        <p:nvSpPr>
          <p:cNvPr id="3" name="Text 1"/>
          <p:cNvSpPr/>
          <p:nvPr/>
        </p:nvSpPr>
        <p:spPr>
          <a:xfrm>
            <a:off x="543520" y="342900"/>
            <a:ext cx="3118835" cy="386655"/>
          </a:xfrm>
          <a:prstGeom prst="rect">
            <a:avLst/>
          </a:prstGeom>
          <a:noFill/>
          <a:ln/>
        </p:spPr>
        <p:txBody>
          <a:bodyPr wrap="none" lIns="0" tIns="0" rIns="0" bIns="0" rtlCol="0" anchor="ctr"/>
          <a:lstStyle/>
          <a:p>
            <a:pPr marL="0" indent="0" algn="l">
              <a:lnSpc>
                <a:spcPts val="3045"/>
              </a:lnSpc>
              <a:buNone/>
            </a:pPr>
            <a:r>
              <a:rPr lang="en-US" sz="2030" b="1" kern="0" spc="-20" dirty="0">
                <a:solidFill>
                  <a:srgbClr val="F1F5F9"/>
                </a:solidFill>
                <a:latin typeface="Constantia" pitchFamily="34" charset="0"/>
                <a:ea typeface="Constantia" pitchFamily="34" charset="-122"/>
                <a:cs typeface="Constantia" pitchFamily="34" charset="-120"/>
              </a:rPr>
              <a:t>Target Customer Segments</a:t>
            </a:r>
            <a:endParaRPr lang="en-US" sz="2030" dirty="0"/>
          </a:p>
        </p:txBody>
      </p:sp>
      <p:sp>
        <p:nvSpPr>
          <p:cNvPr id="4" name="Text 2"/>
          <p:cNvSpPr/>
          <p:nvPr/>
        </p:nvSpPr>
        <p:spPr>
          <a:xfrm>
            <a:off x="400050" y="958155"/>
            <a:ext cx="3785741" cy="3143250"/>
          </a:xfrm>
          <a:prstGeom prst="roundRect">
            <a:avLst>
              <a:gd name="adj" fmla="val 2747"/>
            </a:avLst>
          </a:prstGeom>
          <a:solidFill>
            <a:srgbClr val="152238"/>
          </a:solidFill>
          <a:ln w="9525">
            <a:solidFill>
              <a:srgbClr val="C9A84C">
                <a:alpha val="15000"/>
              </a:srgbClr>
            </a:solidFill>
          </a:ln>
        </p:spPr>
        <p:txBody>
          <a:bodyPr wrap="square" rtlCol="0" anchor="t"/>
          <a:lstStyle/>
          <a:p>
            <a:pPr marL="0" indent="0">
              <a:buNone/>
            </a:pPr>
            <a:endParaRPr lang="en-US" dirty="0"/>
          </a:p>
        </p:txBody>
      </p:sp>
      <p:sp>
        <p:nvSpPr>
          <p:cNvPr id="5" name="Text 3"/>
          <p:cNvSpPr/>
          <p:nvPr/>
        </p:nvSpPr>
        <p:spPr>
          <a:xfrm>
            <a:off x="624185" y="1196280"/>
            <a:ext cx="314920" cy="314920"/>
          </a:xfrm>
          <a:prstGeom prst="ellipse">
            <a:avLst/>
          </a:prstGeom>
          <a:solidFill>
            <a:srgbClr val="C9A84C">
              <a:alpha val="12000"/>
            </a:srgbClr>
          </a:solidFill>
          <a:ln/>
        </p:spPr>
        <p:txBody>
          <a:bodyPr wrap="square" rtlCol="0" anchor="t"/>
          <a:lstStyle/>
          <a:p>
            <a:pPr marL="0" indent="0">
              <a:buNone/>
            </a:pPr>
            <a:endParaRPr lang="en-US" dirty="0"/>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5351" y="1287447"/>
            <a:ext cx="132588" cy="132588"/>
          </a:xfrm>
          <a:prstGeom prst="rect">
            <a:avLst/>
          </a:prstGeom>
        </p:spPr>
      </p:pic>
      <p:sp>
        <p:nvSpPr>
          <p:cNvPr id="7" name="Text 4"/>
          <p:cNvSpPr/>
          <p:nvPr/>
        </p:nvSpPr>
        <p:spPr>
          <a:xfrm>
            <a:off x="1039416" y="1235571"/>
            <a:ext cx="1757601" cy="236190"/>
          </a:xfrm>
          <a:prstGeom prst="rect">
            <a:avLst/>
          </a:prstGeom>
          <a:noFill/>
          <a:ln/>
        </p:spPr>
        <p:txBody>
          <a:bodyPr wrap="none" lIns="0" tIns="0" rIns="0" bIns="0" rtlCol="0" anchor="t"/>
          <a:lstStyle/>
          <a:p>
            <a:pPr marL="0" indent="0" algn="l">
              <a:lnSpc>
                <a:spcPts val="1860"/>
              </a:lnSpc>
              <a:buNone/>
            </a:pPr>
            <a:r>
              <a:rPr lang="en-US" sz="1240" b="1" kern="0" spc="12" dirty="0">
                <a:solidFill>
                  <a:srgbClr val="F1F5F9"/>
                </a:solidFill>
                <a:latin typeface="Constantia" pitchFamily="34" charset="0"/>
                <a:ea typeface="Constantia" pitchFamily="34" charset="-122"/>
                <a:cs typeface="Constantia" pitchFamily="34" charset="-120"/>
              </a:rPr>
              <a:t>Small Business Owners</a:t>
            </a:r>
            <a:endParaRPr lang="en-US" sz="1240" dirty="0"/>
          </a:p>
        </p:txBody>
      </p:sp>
      <p:sp>
        <p:nvSpPr>
          <p:cNvPr id="8" name="Text 5"/>
          <p:cNvSpPr/>
          <p:nvPr/>
        </p:nvSpPr>
        <p:spPr>
          <a:xfrm>
            <a:off x="624185" y="1639342"/>
            <a:ext cx="3404220" cy="208806"/>
          </a:xfrm>
          <a:prstGeom prst="roundRect">
            <a:avLst>
              <a:gd name="adj" fmla="val 68729"/>
            </a:avLst>
          </a:prstGeom>
          <a:solidFill>
            <a:srgbClr val="C9A84C">
              <a:alpha val="12000"/>
            </a:srgbClr>
          </a:solidFill>
          <a:ln/>
        </p:spPr>
        <p:txBody>
          <a:bodyPr wrap="none" lIns="100330" tIns="29210" rIns="100330" bIns="29210" rtlCol="0" anchor="t"/>
          <a:lstStyle/>
          <a:p>
            <a:pPr marL="0" indent="0" algn="l">
              <a:buNone/>
            </a:pPr>
            <a:r>
              <a:rPr lang="en-US" sz="790" b="1" kern="0" spc="24" dirty="0">
                <a:solidFill>
                  <a:srgbClr val="C9A84C"/>
                </a:solidFill>
                <a:latin typeface="Calibri" pitchFamily="34" charset="0"/>
                <a:ea typeface="Calibri" pitchFamily="34" charset="-122"/>
                <a:cs typeface="Calibri" pitchFamily="34" charset="-120"/>
              </a:rPr>
              <a:t>$500K – $10M Revenue</a:t>
            </a:r>
            <a:endParaRPr lang="en-US" sz="790" dirty="0"/>
          </a:p>
        </p:txBody>
      </p:sp>
      <p:sp>
        <p:nvSpPr>
          <p:cNvPr id="9" name="Text 6"/>
          <p:cNvSpPr/>
          <p:nvPr/>
        </p:nvSpPr>
        <p:spPr>
          <a:xfrm>
            <a:off x="624185" y="2062758"/>
            <a:ext cx="3671218" cy="118021"/>
          </a:xfrm>
          <a:prstGeom prst="rect">
            <a:avLst/>
          </a:prstGeom>
          <a:noFill/>
          <a:ln/>
        </p:spPr>
        <p:txBody>
          <a:bodyPr wrap="none" lIns="0" tIns="0" rIns="0" bIns="0" rtlCol="0" anchor="t"/>
          <a:lstStyle/>
          <a:p>
            <a:pPr marL="0" indent="0" algn="l">
              <a:lnSpc>
                <a:spcPts val="930"/>
              </a:lnSpc>
              <a:buNone/>
            </a:pPr>
            <a:r>
              <a:rPr lang="en-US" sz="620" b="1" kern="0" spc="74" dirty="0">
                <a:solidFill>
                  <a:srgbClr val="C9A84C"/>
                </a:solidFill>
                <a:latin typeface="Calibri" pitchFamily="34" charset="0"/>
                <a:ea typeface="Calibri" pitchFamily="34" charset="-122"/>
                <a:cs typeface="Calibri" pitchFamily="34" charset="-120"/>
              </a:rPr>
              <a:t>INDUSTRIES</a:t>
            </a:r>
            <a:endParaRPr lang="en-US" sz="620" dirty="0"/>
          </a:p>
        </p:txBody>
      </p:sp>
      <p:sp>
        <p:nvSpPr>
          <p:cNvPr id="10" name="Text 7"/>
          <p:cNvSpPr/>
          <p:nvPr/>
        </p:nvSpPr>
        <p:spPr>
          <a:xfrm>
            <a:off x="624185" y="2223939"/>
            <a:ext cx="369243" cy="193997"/>
          </a:xfrm>
          <a:prstGeom prst="roundRect">
            <a:avLst>
              <a:gd name="adj" fmla="val 22258"/>
            </a:avLst>
          </a:prstGeom>
          <a:solidFill>
            <a:srgbClr val="94A3B8">
              <a:alpha val="10000"/>
            </a:srgbClr>
          </a:solidFill>
          <a:ln/>
        </p:spPr>
        <p:txBody>
          <a:bodyPr wrap="none" lIns="0" tIns="0" rIns="0" bIns="0" rtlCol="0" anchor="ctr"/>
          <a:lstStyle/>
          <a:p>
            <a:pPr marL="0" indent="0" algn="ctr">
              <a:buNone/>
            </a:pPr>
            <a:r>
              <a:rPr lang="en-US" sz="700" dirty="0">
                <a:solidFill>
                  <a:srgbClr val="94A3B8"/>
                </a:solidFill>
                <a:latin typeface="Calibri" pitchFamily="34" charset="0"/>
                <a:ea typeface="Calibri" pitchFamily="34" charset="-122"/>
                <a:cs typeface="Calibri" pitchFamily="34" charset="-120"/>
              </a:rPr>
              <a:t>Retail</a:t>
            </a:r>
            <a:endParaRPr lang="en-US" sz="700" dirty="0"/>
          </a:p>
        </p:txBody>
      </p:sp>
      <p:sp>
        <p:nvSpPr>
          <p:cNvPr id="11" name="Text 8"/>
          <p:cNvSpPr/>
          <p:nvPr/>
        </p:nvSpPr>
        <p:spPr>
          <a:xfrm>
            <a:off x="1036588" y="2223939"/>
            <a:ext cx="551855" cy="193997"/>
          </a:xfrm>
          <a:prstGeom prst="roundRect">
            <a:avLst>
              <a:gd name="adj" fmla="val 22258"/>
            </a:avLst>
          </a:prstGeom>
          <a:solidFill>
            <a:srgbClr val="94A3B8">
              <a:alpha val="10000"/>
            </a:srgbClr>
          </a:solidFill>
          <a:ln/>
        </p:spPr>
        <p:txBody>
          <a:bodyPr wrap="none" lIns="0" tIns="0" rIns="0" bIns="0" rtlCol="0" anchor="ctr"/>
          <a:lstStyle/>
          <a:p>
            <a:pPr marL="0" indent="0" algn="ctr">
              <a:buNone/>
            </a:pPr>
            <a:r>
              <a:rPr lang="en-US" sz="700" dirty="0">
                <a:solidFill>
                  <a:srgbClr val="94A3B8"/>
                </a:solidFill>
                <a:latin typeface="Calibri" pitchFamily="34" charset="0"/>
                <a:ea typeface="Calibri" pitchFamily="34" charset="-122"/>
                <a:cs typeface="Calibri" pitchFamily="34" charset="-120"/>
              </a:rPr>
              <a:t>Hospitality</a:t>
            </a:r>
            <a:endParaRPr lang="en-US" sz="700" dirty="0"/>
          </a:p>
        </p:txBody>
      </p:sp>
      <p:sp>
        <p:nvSpPr>
          <p:cNvPr id="12" name="Text 9"/>
          <p:cNvSpPr/>
          <p:nvPr/>
        </p:nvSpPr>
        <p:spPr>
          <a:xfrm>
            <a:off x="1631603" y="2223939"/>
            <a:ext cx="482798" cy="193997"/>
          </a:xfrm>
          <a:prstGeom prst="roundRect">
            <a:avLst>
              <a:gd name="adj" fmla="val 22258"/>
            </a:avLst>
          </a:prstGeom>
          <a:solidFill>
            <a:srgbClr val="94A3B8">
              <a:alpha val="10000"/>
            </a:srgbClr>
          </a:solidFill>
          <a:ln/>
        </p:spPr>
        <p:txBody>
          <a:bodyPr wrap="none" lIns="0" tIns="0" rIns="0" bIns="0" rtlCol="0" anchor="ctr"/>
          <a:lstStyle/>
          <a:p>
            <a:pPr marL="0" indent="0" algn="ctr">
              <a:buNone/>
            </a:pPr>
            <a:r>
              <a:rPr lang="en-US" sz="700" dirty="0">
                <a:solidFill>
                  <a:srgbClr val="94A3B8"/>
                </a:solidFill>
                <a:latin typeface="Calibri" pitchFamily="34" charset="0"/>
                <a:ea typeface="Calibri" pitchFamily="34" charset="-122"/>
                <a:cs typeface="Calibri" pitchFamily="34" charset="-120"/>
              </a:rPr>
              <a:t>Services</a:t>
            </a:r>
            <a:endParaRPr lang="en-US" sz="700" dirty="0"/>
          </a:p>
        </p:txBody>
      </p:sp>
      <p:sp>
        <p:nvSpPr>
          <p:cNvPr id="13" name="Text 10"/>
          <p:cNvSpPr/>
          <p:nvPr/>
        </p:nvSpPr>
        <p:spPr>
          <a:xfrm>
            <a:off x="2157561" y="2223939"/>
            <a:ext cx="665411" cy="193997"/>
          </a:xfrm>
          <a:prstGeom prst="roundRect">
            <a:avLst>
              <a:gd name="adj" fmla="val 22258"/>
            </a:avLst>
          </a:prstGeom>
          <a:solidFill>
            <a:srgbClr val="94A3B8">
              <a:alpha val="10000"/>
            </a:srgbClr>
          </a:solidFill>
          <a:ln/>
        </p:spPr>
        <p:txBody>
          <a:bodyPr wrap="none" lIns="0" tIns="0" rIns="0" bIns="0" rtlCol="0" anchor="ctr"/>
          <a:lstStyle/>
          <a:p>
            <a:pPr marL="0" indent="0" algn="ctr">
              <a:buNone/>
            </a:pPr>
            <a:r>
              <a:rPr lang="en-US" sz="700" dirty="0">
                <a:solidFill>
                  <a:srgbClr val="94A3B8"/>
                </a:solidFill>
                <a:latin typeface="Calibri" pitchFamily="34" charset="0"/>
                <a:ea typeface="Calibri" pitchFamily="34" charset="-122"/>
                <a:cs typeface="Calibri" pitchFamily="34" charset="-120"/>
              </a:rPr>
              <a:t>E-Commerce</a:t>
            </a:r>
            <a:endParaRPr lang="en-US" sz="700" dirty="0"/>
          </a:p>
        </p:txBody>
      </p:sp>
      <p:sp>
        <p:nvSpPr>
          <p:cNvPr id="14" name="Text 11"/>
          <p:cNvSpPr/>
          <p:nvPr/>
        </p:nvSpPr>
        <p:spPr>
          <a:xfrm>
            <a:off x="2866132" y="2223939"/>
            <a:ext cx="601414" cy="193997"/>
          </a:xfrm>
          <a:prstGeom prst="roundRect">
            <a:avLst>
              <a:gd name="adj" fmla="val 22258"/>
            </a:avLst>
          </a:prstGeom>
          <a:solidFill>
            <a:srgbClr val="94A3B8">
              <a:alpha val="10000"/>
            </a:srgbClr>
          </a:solidFill>
          <a:ln/>
        </p:spPr>
        <p:txBody>
          <a:bodyPr wrap="none" lIns="0" tIns="0" rIns="0" bIns="0" rtlCol="0" anchor="ctr"/>
          <a:lstStyle/>
          <a:p>
            <a:pPr marL="0" indent="0" algn="ctr">
              <a:buNone/>
            </a:pPr>
            <a:r>
              <a:rPr lang="en-US" sz="700" dirty="0">
                <a:solidFill>
                  <a:srgbClr val="94A3B8"/>
                </a:solidFill>
                <a:latin typeface="Calibri" pitchFamily="34" charset="0"/>
                <a:ea typeface="Calibri" pitchFamily="34" charset="-122"/>
                <a:cs typeface="Calibri" pitchFamily="34" charset="-120"/>
              </a:rPr>
              <a:t>Real Estate</a:t>
            </a:r>
            <a:endParaRPr lang="en-US" sz="700" dirty="0"/>
          </a:p>
        </p:txBody>
      </p:sp>
      <p:sp>
        <p:nvSpPr>
          <p:cNvPr id="15" name="Text 12"/>
          <p:cNvSpPr/>
          <p:nvPr/>
        </p:nvSpPr>
        <p:spPr>
          <a:xfrm>
            <a:off x="624185" y="2514451"/>
            <a:ext cx="3671218" cy="118021"/>
          </a:xfrm>
          <a:prstGeom prst="rect">
            <a:avLst/>
          </a:prstGeom>
          <a:noFill/>
          <a:ln/>
        </p:spPr>
        <p:txBody>
          <a:bodyPr wrap="none" lIns="0" tIns="0" rIns="0" bIns="0" rtlCol="0" anchor="t"/>
          <a:lstStyle/>
          <a:p>
            <a:pPr marL="0" indent="0" algn="l">
              <a:lnSpc>
                <a:spcPts val="930"/>
              </a:lnSpc>
              <a:buNone/>
            </a:pPr>
            <a:r>
              <a:rPr lang="en-US" sz="620" b="1" kern="0" spc="74" dirty="0">
                <a:solidFill>
                  <a:srgbClr val="C9A84C"/>
                </a:solidFill>
                <a:latin typeface="Calibri" pitchFamily="34" charset="0"/>
                <a:ea typeface="Calibri" pitchFamily="34" charset="-122"/>
                <a:cs typeface="Calibri" pitchFamily="34" charset="-120"/>
              </a:rPr>
              <a:t>PAIN POINTS</a:t>
            </a:r>
            <a:endParaRPr lang="en-US" sz="620" dirty="0"/>
          </a:p>
        </p:txBody>
      </p:sp>
      <p:sp>
        <p:nvSpPr>
          <p:cNvPr id="16" name="Text 13"/>
          <p:cNvSpPr/>
          <p:nvPr/>
        </p:nvSpPr>
        <p:spPr>
          <a:xfrm>
            <a:off x="624185" y="2718792"/>
            <a:ext cx="35421" cy="35421"/>
          </a:xfrm>
          <a:prstGeom prst="ellipse">
            <a:avLst/>
          </a:prstGeom>
          <a:solidFill>
            <a:srgbClr val="C9A84C"/>
          </a:solidFill>
          <a:ln/>
        </p:spPr>
        <p:txBody>
          <a:bodyPr wrap="none" rtlCol="0" anchor="t"/>
          <a:lstStyle/>
          <a:p>
            <a:pPr marL="0" indent="0">
              <a:buNone/>
            </a:pPr>
            <a:endParaRPr lang="en-US" dirty="0"/>
          </a:p>
        </p:txBody>
      </p:sp>
      <p:sp>
        <p:nvSpPr>
          <p:cNvPr id="17" name="Text 14"/>
          <p:cNvSpPr/>
          <p:nvPr/>
        </p:nvSpPr>
        <p:spPr>
          <a:xfrm>
            <a:off x="716756" y="2675632"/>
            <a:ext cx="1698010"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Underserved by large advisory firms</a:t>
            </a:r>
            <a:endParaRPr lang="en-US" sz="760" dirty="0"/>
          </a:p>
        </p:txBody>
      </p:sp>
      <p:sp>
        <p:nvSpPr>
          <p:cNvPr id="18" name="Text 15"/>
          <p:cNvSpPr/>
          <p:nvPr/>
        </p:nvSpPr>
        <p:spPr>
          <a:xfrm>
            <a:off x="624185" y="2894261"/>
            <a:ext cx="35421" cy="35421"/>
          </a:xfrm>
          <a:prstGeom prst="ellipse">
            <a:avLst/>
          </a:prstGeom>
          <a:solidFill>
            <a:srgbClr val="C9A84C"/>
          </a:solidFill>
          <a:ln/>
        </p:spPr>
        <p:txBody>
          <a:bodyPr wrap="none" rtlCol="0" anchor="t"/>
          <a:lstStyle/>
          <a:p>
            <a:pPr marL="0" indent="0">
              <a:buNone/>
            </a:pPr>
            <a:endParaRPr lang="en-US" dirty="0"/>
          </a:p>
        </p:txBody>
      </p:sp>
      <p:sp>
        <p:nvSpPr>
          <p:cNvPr id="19" name="Text 16"/>
          <p:cNvSpPr/>
          <p:nvPr/>
        </p:nvSpPr>
        <p:spPr>
          <a:xfrm>
            <a:off x="716756" y="2851100"/>
            <a:ext cx="2058010"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Lack in-house risk management capabilities</a:t>
            </a:r>
            <a:endParaRPr lang="en-US" sz="760" dirty="0"/>
          </a:p>
        </p:txBody>
      </p:sp>
      <p:sp>
        <p:nvSpPr>
          <p:cNvPr id="20" name="Text 17"/>
          <p:cNvSpPr/>
          <p:nvPr/>
        </p:nvSpPr>
        <p:spPr>
          <a:xfrm>
            <a:off x="624185" y="3069729"/>
            <a:ext cx="35421" cy="35421"/>
          </a:xfrm>
          <a:prstGeom prst="ellipse">
            <a:avLst/>
          </a:prstGeom>
          <a:solidFill>
            <a:srgbClr val="C9A84C"/>
          </a:solidFill>
          <a:ln/>
        </p:spPr>
        <p:txBody>
          <a:bodyPr wrap="none" rtlCol="0" anchor="t"/>
          <a:lstStyle/>
          <a:p>
            <a:pPr marL="0" indent="0">
              <a:buNone/>
            </a:pPr>
            <a:endParaRPr lang="en-US" dirty="0"/>
          </a:p>
        </p:txBody>
      </p:sp>
      <p:sp>
        <p:nvSpPr>
          <p:cNvPr id="21" name="Text 18"/>
          <p:cNvSpPr/>
          <p:nvPr/>
        </p:nvSpPr>
        <p:spPr>
          <a:xfrm>
            <a:off x="716756" y="3026569"/>
            <a:ext cx="1865486"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Vulnerable to insurance carrier disputes</a:t>
            </a:r>
            <a:endParaRPr lang="en-US" sz="760" dirty="0"/>
          </a:p>
        </p:txBody>
      </p:sp>
      <p:sp>
        <p:nvSpPr>
          <p:cNvPr id="22" name="Text 19"/>
          <p:cNvSpPr/>
          <p:nvPr/>
        </p:nvSpPr>
        <p:spPr>
          <a:xfrm>
            <a:off x="624185" y="3245197"/>
            <a:ext cx="35421" cy="35421"/>
          </a:xfrm>
          <a:prstGeom prst="ellipse">
            <a:avLst/>
          </a:prstGeom>
          <a:solidFill>
            <a:srgbClr val="C9A84C"/>
          </a:solidFill>
          <a:ln/>
        </p:spPr>
        <p:txBody>
          <a:bodyPr wrap="none" rtlCol="0" anchor="t"/>
          <a:lstStyle/>
          <a:p>
            <a:pPr marL="0" indent="0">
              <a:buNone/>
            </a:pPr>
            <a:endParaRPr lang="en-US" dirty="0"/>
          </a:p>
        </p:txBody>
      </p:sp>
      <p:sp>
        <p:nvSpPr>
          <p:cNvPr id="23" name="Text 20"/>
          <p:cNvSpPr/>
          <p:nvPr/>
        </p:nvSpPr>
        <p:spPr>
          <a:xfrm>
            <a:off x="716756" y="3202037"/>
            <a:ext cx="1668869"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Need capital restructuring guidance</a:t>
            </a:r>
            <a:endParaRPr lang="en-US" sz="760" dirty="0"/>
          </a:p>
        </p:txBody>
      </p:sp>
      <p:sp>
        <p:nvSpPr>
          <p:cNvPr id="24" name="Text 21"/>
          <p:cNvSpPr/>
          <p:nvPr/>
        </p:nvSpPr>
        <p:spPr>
          <a:xfrm>
            <a:off x="624185" y="3477816"/>
            <a:ext cx="3671218" cy="118021"/>
          </a:xfrm>
          <a:prstGeom prst="rect">
            <a:avLst/>
          </a:prstGeom>
          <a:noFill/>
          <a:ln/>
        </p:spPr>
        <p:txBody>
          <a:bodyPr wrap="none" lIns="0" tIns="0" rIns="0" bIns="0" rtlCol="0" anchor="t"/>
          <a:lstStyle/>
          <a:p>
            <a:pPr marL="0" indent="0" algn="l">
              <a:lnSpc>
                <a:spcPts val="930"/>
              </a:lnSpc>
              <a:buNone/>
            </a:pPr>
            <a:r>
              <a:rPr lang="en-US" sz="620" b="1" kern="0" spc="74" dirty="0">
                <a:solidFill>
                  <a:srgbClr val="C9A84C"/>
                </a:solidFill>
                <a:latin typeface="Calibri" pitchFamily="34" charset="0"/>
                <a:ea typeface="Calibri" pitchFamily="34" charset="-122"/>
                <a:cs typeface="Calibri" pitchFamily="34" charset="-120"/>
              </a:rPr>
              <a:t>TYPICAL ENGAGEMENT</a:t>
            </a:r>
            <a:endParaRPr lang="en-US" sz="620" dirty="0"/>
          </a:p>
        </p:txBody>
      </p:sp>
      <p:sp>
        <p:nvSpPr>
          <p:cNvPr id="25" name="Text 22"/>
          <p:cNvSpPr/>
          <p:nvPr/>
        </p:nvSpPr>
        <p:spPr>
          <a:xfrm>
            <a:off x="624185" y="3638996"/>
            <a:ext cx="3404220" cy="253305"/>
          </a:xfrm>
          <a:prstGeom prst="rect">
            <a:avLst/>
          </a:prstGeom>
          <a:solidFill>
            <a:srgbClr val="C9A84C">
              <a:alpha val="6000"/>
            </a:srgbClr>
          </a:solidFill>
          <a:ln/>
        </p:spPr>
        <p:txBody>
          <a:bodyPr wrap="none" lIns="86360" tIns="57150" rIns="86360" bIns="57150" rtlCol="0" anchor="t"/>
          <a:lstStyle/>
          <a:p>
            <a:pPr marL="0" indent="0" algn="l">
              <a:buNone/>
            </a:pPr>
            <a:r>
              <a:rPr lang="en-US" sz="730" dirty="0">
                <a:solidFill>
                  <a:srgbClr val="F1F5F9"/>
                </a:solidFill>
                <a:latin typeface="Calibri" pitchFamily="34" charset="0"/>
                <a:ea typeface="Calibri" pitchFamily="34" charset="-122"/>
                <a:cs typeface="Calibri" pitchFamily="34" charset="-120"/>
              </a:rPr>
              <a:t>Insurance claims advocacy, regulatory filings, loan modification</a:t>
            </a:r>
            <a:endParaRPr lang="en-US" sz="730" dirty="0"/>
          </a:p>
        </p:txBody>
      </p:sp>
      <p:sp>
        <p:nvSpPr>
          <p:cNvPr id="26" name="Text 23"/>
          <p:cNvSpPr/>
          <p:nvPr/>
        </p:nvSpPr>
        <p:spPr>
          <a:xfrm>
            <a:off x="624185" y="3638996"/>
            <a:ext cx="9525" cy="253305"/>
          </a:xfrm>
          <a:prstGeom prst="rect">
            <a:avLst/>
          </a:prstGeom>
          <a:solidFill>
            <a:srgbClr val="C9A84C"/>
          </a:solidFill>
          <a:ln/>
        </p:spPr>
        <p:txBody>
          <a:bodyPr wrap="none" rtlCol="0" anchor="t"/>
          <a:lstStyle/>
          <a:p>
            <a:pPr marL="0" indent="0">
              <a:buNone/>
            </a:pPr>
            <a:endParaRPr lang="en-US" dirty="0"/>
          </a:p>
        </p:txBody>
      </p:sp>
      <p:sp>
        <p:nvSpPr>
          <p:cNvPr id="27" name="Text 24"/>
          <p:cNvSpPr/>
          <p:nvPr/>
        </p:nvSpPr>
        <p:spPr>
          <a:xfrm>
            <a:off x="4386411" y="958155"/>
            <a:ext cx="13841" cy="3407866"/>
          </a:xfrm>
          <a:prstGeom prst="roundRect">
            <a:avLst>
              <a:gd name="adj" fmla="val 55054"/>
            </a:avLst>
          </a:prstGeom>
          <a:solidFill>
            <a:srgbClr val="C9A84C">
              <a:alpha val="18000"/>
            </a:srgbClr>
          </a:solidFill>
          <a:ln/>
        </p:spPr>
        <p:txBody>
          <a:bodyPr wrap="square" rtlCol="0" anchor="t"/>
          <a:lstStyle/>
          <a:p>
            <a:pPr marL="0" indent="0">
              <a:buNone/>
            </a:pPr>
            <a:endParaRPr lang="en-US" dirty="0"/>
          </a:p>
        </p:txBody>
      </p:sp>
      <p:sp>
        <p:nvSpPr>
          <p:cNvPr id="28" name="Text 25"/>
          <p:cNvSpPr/>
          <p:nvPr/>
        </p:nvSpPr>
        <p:spPr>
          <a:xfrm>
            <a:off x="4600873" y="958155"/>
            <a:ext cx="3785741" cy="3143250"/>
          </a:xfrm>
          <a:prstGeom prst="roundRect">
            <a:avLst>
              <a:gd name="adj" fmla="val 2747"/>
            </a:avLst>
          </a:prstGeom>
          <a:solidFill>
            <a:srgbClr val="152238"/>
          </a:solidFill>
          <a:ln w="9525">
            <a:solidFill>
              <a:srgbClr val="C9A84C">
                <a:alpha val="15000"/>
              </a:srgbClr>
            </a:solidFill>
          </a:ln>
        </p:spPr>
        <p:txBody>
          <a:bodyPr wrap="square" rtlCol="0" anchor="t"/>
          <a:lstStyle/>
          <a:p>
            <a:pPr marL="0" indent="0">
              <a:buNone/>
            </a:pPr>
            <a:endParaRPr lang="en-US" dirty="0"/>
          </a:p>
        </p:txBody>
      </p:sp>
      <p:sp>
        <p:nvSpPr>
          <p:cNvPr id="29" name="Text 26"/>
          <p:cNvSpPr/>
          <p:nvPr/>
        </p:nvSpPr>
        <p:spPr>
          <a:xfrm>
            <a:off x="4825008" y="1196280"/>
            <a:ext cx="314920" cy="314920"/>
          </a:xfrm>
          <a:prstGeom prst="ellipse">
            <a:avLst/>
          </a:prstGeom>
          <a:solidFill>
            <a:srgbClr val="C9A84C">
              <a:alpha val="12000"/>
            </a:srgbClr>
          </a:solidFill>
          <a:ln/>
        </p:spPr>
        <p:txBody>
          <a:bodyPr wrap="square" rtlCol="0" anchor="t"/>
          <a:lstStyle/>
          <a:p>
            <a:pPr marL="0" indent="0">
              <a:buNone/>
            </a:pPr>
            <a:endParaRPr lang="en-US" dirty="0"/>
          </a:p>
        </p:txBody>
      </p:sp>
      <p:pic>
        <p:nvPicPr>
          <p:cNvPr id="30"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16174" y="1287447"/>
            <a:ext cx="132588" cy="132588"/>
          </a:xfrm>
          <a:prstGeom prst="rect">
            <a:avLst/>
          </a:prstGeom>
        </p:spPr>
      </p:pic>
      <p:sp>
        <p:nvSpPr>
          <p:cNvPr id="31" name="Text 27"/>
          <p:cNvSpPr/>
          <p:nvPr/>
        </p:nvSpPr>
        <p:spPr>
          <a:xfrm>
            <a:off x="5240238" y="1235571"/>
            <a:ext cx="1859593" cy="236190"/>
          </a:xfrm>
          <a:prstGeom prst="rect">
            <a:avLst/>
          </a:prstGeom>
          <a:noFill/>
          <a:ln/>
        </p:spPr>
        <p:txBody>
          <a:bodyPr wrap="none" lIns="0" tIns="0" rIns="0" bIns="0" rtlCol="0" anchor="t"/>
          <a:lstStyle/>
          <a:p>
            <a:pPr marL="0" indent="0" algn="l">
              <a:lnSpc>
                <a:spcPts val="1860"/>
              </a:lnSpc>
              <a:buNone/>
            </a:pPr>
            <a:r>
              <a:rPr lang="en-US" sz="1240" b="1" kern="0" spc="12" dirty="0">
                <a:solidFill>
                  <a:srgbClr val="F1F5F9"/>
                </a:solidFill>
                <a:latin typeface="Constantia" pitchFamily="34" charset="0"/>
                <a:ea typeface="Constantia" pitchFamily="34" charset="-122"/>
                <a:cs typeface="Constantia" pitchFamily="34" charset="-120"/>
              </a:rPr>
              <a:t>Mid-Market Enterprises</a:t>
            </a:r>
            <a:endParaRPr lang="en-US" sz="1240" dirty="0"/>
          </a:p>
        </p:txBody>
      </p:sp>
      <p:sp>
        <p:nvSpPr>
          <p:cNvPr id="32" name="Text 28"/>
          <p:cNvSpPr/>
          <p:nvPr/>
        </p:nvSpPr>
        <p:spPr>
          <a:xfrm>
            <a:off x="4825008" y="1639342"/>
            <a:ext cx="3404220" cy="208806"/>
          </a:xfrm>
          <a:prstGeom prst="roundRect">
            <a:avLst>
              <a:gd name="adj" fmla="val 68729"/>
            </a:avLst>
          </a:prstGeom>
          <a:solidFill>
            <a:srgbClr val="C9A84C">
              <a:alpha val="12000"/>
            </a:srgbClr>
          </a:solidFill>
          <a:ln/>
        </p:spPr>
        <p:txBody>
          <a:bodyPr wrap="none" lIns="100330" tIns="29210" rIns="100330" bIns="29210" rtlCol="0" anchor="t"/>
          <a:lstStyle/>
          <a:p>
            <a:pPr marL="0" indent="0" algn="l">
              <a:buNone/>
            </a:pPr>
            <a:r>
              <a:rPr lang="en-US" sz="790" b="1" kern="0" spc="24" dirty="0">
                <a:solidFill>
                  <a:srgbClr val="C9A84C"/>
                </a:solidFill>
                <a:latin typeface="Calibri" pitchFamily="34" charset="0"/>
                <a:ea typeface="Calibri" pitchFamily="34" charset="-122"/>
                <a:cs typeface="Calibri" pitchFamily="34" charset="-120"/>
              </a:rPr>
              <a:t>$10M – $100M Revenue</a:t>
            </a:r>
            <a:endParaRPr lang="en-US" sz="790" dirty="0"/>
          </a:p>
        </p:txBody>
      </p:sp>
      <p:sp>
        <p:nvSpPr>
          <p:cNvPr id="33" name="Text 29"/>
          <p:cNvSpPr/>
          <p:nvPr/>
        </p:nvSpPr>
        <p:spPr>
          <a:xfrm>
            <a:off x="4825008" y="2062758"/>
            <a:ext cx="3671218" cy="118021"/>
          </a:xfrm>
          <a:prstGeom prst="rect">
            <a:avLst/>
          </a:prstGeom>
          <a:noFill/>
          <a:ln/>
        </p:spPr>
        <p:txBody>
          <a:bodyPr wrap="none" lIns="0" tIns="0" rIns="0" bIns="0" rtlCol="0" anchor="t"/>
          <a:lstStyle/>
          <a:p>
            <a:pPr marL="0" indent="0" algn="l">
              <a:lnSpc>
                <a:spcPts val="930"/>
              </a:lnSpc>
              <a:buNone/>
            </a:pPr>
            <a:r>
              <a:rPr lang="en-US" sz="620" b="1" kern="0" spc="74" dirty="0">
                <a:solidFill>
                  <a:srgbClr val="C9A84C"/>
                </a:solidFill>
                <a:latin typeface="Calibri" pitchFamily="34" charset="0"/>
                <a:ea typeface="Calibri" pitchFamily="34" charset="-122"/>
                <a:cs typeface="Calibri" pitchFamily="34" charset="-120"/>
              </a:rPr>
              <a:t>INDUSTRIES</a:t>
            </a:r>
            <a:endParaRPr lang="en-US" sz="620" dirty="0"/>
          </a:p>
        </p:txBody>
      </p:sp>
      <p:sp>
        <p:nvSpPr>
          <p:cNvPr id="34" name="Text 30"/>
          <p:cNvSpPr/>
          <p:nvPr/>
        </p:nvSpPr>
        <p:spPr>
          <a:xfrm>
            <a:off x="4825008" y="2223939"/>
            <a:ext cx="705148" cy="193997"/>
          </a:xfrm>
          <a:prstGeom prst="roundRect">
            <a:avLst>
              <a:gd name="adj" fmla="val 22258"/>
            </a:avLst>
          </a:prstGeom>
          <a:solidFill>
            <a:srgbClr val="94A3B8">
              <a:alpha val="10000"/>
            </a:srgbClr>
          </a:solidFill>
          <a:ln/>
        </p:spPr>
        <p:txBody>
          <a:bodyPr wrap="none" lIns="0" tIns="0" rIns="0" bIns="0" rtlCol="0" anchor="ctr"/>
          <a:lstStyle/>
          <a:p>
            <a:pPr marL="0" indent="0" algn="ctr">
              <a:buNone/>
            </a:pPr>
            <a:r>
              <a:rPr lang="en-US" sz="700" dirty="0">
                <a:solidFill>
                  <a:srgbClr val="94A3B8"/>
                </a:solidFill>
                <a:latin typeface="Calibri" pitchFamily="34" charset="0"/>
                <a:ea typeface="Calibri" pitchFamily="34" charset="-122"/>
                <a:cs typeface="Calibri" pitchFamily="34" charset="-120"/>
              </a:rPr>
              <a:t>Manufacturing</a:t>
            </a:r>
            <a:endParaRPr lang="en-US" sz="700" dirty="0"/>
          </a:p>
        </p:txBody>
      </p:sp>
      <p:sp>
        <p:nvSpPr>
          <p:cNvPr id="35" name="Text 31"/>
          <p:cNvSpPr/>
          <p:nvPr/>
        </p:nvSpPr>
        <p:spPr>
          <a:xfrm>
            <a:off x="5573316" y="2223939"/>
            <a:ext cx="487710" cy="193997"/>
          </a:xfrm>
          <a:prstGeom prst="roundRect">
            <a:avLst>
              <a:gd name="adj" fmla="val 22258"/>
            </a:avLst>
          </a:prstGeom>
          <a:solidFill>
            <a:srgbClr val="94A3B8">
              <a:alpha val="10000"/>
            </a:srgbClr>
          </a:solidFill>
          <a:ln/>
        </p:spPr>
        <p:txBody>
          <a:bodyPr wrap="none" lIns="0" tIns="0" rIns="0" bIns="0" rtlCol="0" anchor="ctr"/>
          <a:lstStyle/>
          <a:p>
            <a:pPr marL="0" indent="0" algn="ctr">
              <a:buNone/>
            </a:pPr>
            <a:r>
              <a:rPr lang="en-US" sz="700" dirty="0">
                <a:solidFill>
                  <a:srgbClr val="94A3B8"/>
                </a:solidFill>
                <a:latin typeface="Calibri" pitchFamily="34" charset="0"/>
                <a:ea typeface="Calibri" pitchFamily="34" charset="-122"/>
                <a:cs typeface="Calibri" pitchFamily="34" charset="-120"/>
              </a:rPr>
              <a:t>Logistics</a:t>
            </a:r>
            <a:endParaRPr lang="en-US" sz="700" dirty="0"/>
          </a:p>
        </p:txBody>
      </p:sp>
      <p:sp>
        <p:nvSpPr>
          <p:cNvPr id="36" name="Text 32"/>
          <p:cNvSpPr/>
          <p:nvPr/>
        </p:nvSpPr>
        <p:spPr>
          <a:xfrm>
            <a:off x="6104186" y="2223939"/>
            <a:ext cx="571798" cy="193997"/>
          </a:xfrm>
          <a:prstGeom prst="roundRect">
            <a:avLst>
              <a:gd name="adj" fmla="val 22258"/>
            </a:avLst>
          </a:prstGeom>
          <a:solidFill>
            <a:srgbClr val="94A3B8">
              <a:alpha val="10000"/>
            </a:srgbClr>
          </a:solidFill>
          <a:ln/>
        </p:spPr>
        <p:txBody>
          <a:bodyPr wrap="none" lIns="0" tIns="0" rIns="0" bIns="0" rtlCol="0" anchor="ctr"/>
          <a:lstStyle/>
          <a:p>
            <a:pPr marL="0" indent="0" algn="ctr">
              <a:buNone/>
            </a:pPr>
            <a:r>
              <a:rPr lang="en-US" sz="700" dirty="0">
                <a:solidFill>
                  <a:srgbClr val="94A3B8"/>
                </a:solidFill>
                <a:latin typeface="Calibri" pitchFamily="34" charset="0"/>
                <a:ea typeface="Calibri" pitchFamily="34" charset="-122"/>
                <a:cs typeface="Calibri" pitchFamily="34" charset="-120"/>
              </a:rPr>
              <a:t>Healthcare</a:t>
            </a:r>
            <a:endParaRPr lang="en-US" sz="700" dirty="0"/>
          </a:p>
        </p:txBody>
      </p:sp>
      <p:sp>
        <p:nvSpPr>
          <p:cNvPr id="37" name="Text 33"/>
          <p:cNvSpPr/>
          <p:nvPr/>
        </p:nvSpPr>
        <p:spPr>
          <a:xfrm>
            <a:off x="6719143" y="2223939"/>
            <a:ext cx="764084" cy="193997"/>
          </a:xfrm>
          <a:prstGeom prst="roundRect">
            <a:avLst>
              <a:gd name="adj" fmla="val 22258"/>
            </a:avLst>
          </a:prstGeom>
          <a:solidFill>
            <a:srgbClr val="94A3B8">
              <a:alpha val="10000"/>
            </a:srgbClr>
          </a:solidFill>
          <a:ln/>
        </p:spPr>
        <p:txBody>
          <a:bodyPr wrap="none" lIns="0" tIns="0" rIns="0" bIns="0" rtlCol="0" anchor="ctr"/>
          <a:lstStyle/>
          <a:p>
            <a:pPr marL="0" indent="0" algn="ctr">
              <a:buNone/>
            </a:pPr>
            <a:r>
              <a:rPr lang="en-US" sz="700" dirty="0">
                <a:solidFill>
                  <a:srgbClr val="94A3B8"/>
                </a:solidFill>
                <a:latin typeface="Calibri" pitchFamily="34" charset="0"/>
                <a:ea typeface="Calibri" pitchFamily="34" charset="-122"/>
                <a:cs typeface="Calibri" pitchFamily="34" charset="-120"/>
              </a:rPr>
              <a:t>Commercial RE</a:t>
            </a:r>
            <a:endParaRPr lang="en-US" sz="700" dirty="0"/>
          </a:p>
        </p:txBody>
      </p:sp>
      <p:sp>
        <p:nvSpPr>
          <p:cNvPr id="38" name="Text 34"/>
          <p:cNvSpPr/>
          <p:nvPr/>
        </p:nvSpPr>
        <p:spPr>
          <a:xfrm>
            <a:off x="4825008" y="2443460"/>
            <a:ext cx="695027" cy="193997"/>
          </a:xfrm>
          <a:prstGeom prst="roundRect">
            <a:avLst>
              <a:gd name="adj" fmla="val 22258"/>
            </a:avLst>
          </a:prstGeom>
          <a:solidFill>
            <a:srgbClr val="94A3B8">
              <a:alpha val="10000"/>
            </a:srgbClr>
          </a:solidFill>
          <a:ln/>
        </p:spPr>
        <p:txBody>
          <a:bodyPr wrap="none" lIns="0" tIns="0" rIns="0" bIns="0" rtlCol="0" anchor="ctr"/>
          <a:lstStyle/>
          <a:p>
            <a:pPr marL="0" indent="0" algn="ctr">
              <a:buNone/>
            </a:pPr>
            <a:r>
              <a:rPr lang="en-US" sz="700" dirty="0">
                <a:solidFill>
                  <a:srgbClr val="94A3B8"/>
                </a:solidFill>
                <a:latin typeface="Calibri" pitchFamily="34" charset="0"/>
                <a:ea typeface="Calibri" pitchFamily="34" charset="-122"/>
                <a:cs typeface="Calibri" pitchFamily="34" charset="-120"/>
              </a:rPr>
              <a:t>Prof. Services</a:t>
            </a:r>
            <a:endParaRPr lang="en-US" sz="700" dirty="0"/>
          </a:p>
        </p:txBody>
      </p:sp>
      <p:sp>
        <p:nvSpPr>
          <p:cNvPr id="39" name="Text 35"/>
          <p:cNvSpPr/>
          <p:nvPr/>
        </p:nvSpPr>
        <p:spPr>
          <a:xfrm>
            <a:off x="4825008" y="2733973"/>
            <a:ext cx="3671218" cy="118021"/>
          </a:xfrm>
          <a:prstGeom prst="rect">
            <a:avLst/>
          </a:prstGeom>
          <a:noFill/>
          <a:ln/>
        </p:spPr>
        <p:txBody>
          <a:bodyPr wrap="none" lIns="0" tIns="0" rIns="0" bIns="0" rtlCol="0" anchor="t"/>
          <a:lstStyle/>
          <a:p>
            <a:pPr marL="0" indent="0" algn="l">
              <a:lnSpc>
                <a:spcPts val="930"/>
              </a:lnSpc>
              <a:buNone/>
            </a:pPr>
            <a:r>
              <a:rPr lang="en-US" sz="620" b="1" kern="0" spc="74" dirty="0">
                <a:solidFill>
                  <a:srgbClr val="C9A84C"/>
                </a:solidFill>
                <a:latin typeface="Calibri" pitchFamily="34" charset="0"/>
                <a:ea typeface="Calibri" pitchFamily="34" charset="-122"/>
                <a:cs typeface="Calibri" pitchFamily="34" charset="-120"/>
              </a:rPr>
              <a:t>PAIN POINTS</a:t>
            </a:r>
            <a:endParaRPr lang="en-US" sz="620" dirty="0"/>
          </a:p>
        </p:txBody>
      </p:sp>
      <p:sp>
        <p:nvSpPr>
          <p:cNvPr id="40" name="Text 36"/>
          <p:cNvSpPr/>
          <p:nvPr/>
        </p:nvSpPr>
        <p:spPr>
          <a:xfrm>
            <a:off x="4825008" y="2938314"/>
            <a:ext cx="35421" cy="35421"/>
          </a:xfrm>
          <a:prstGeom prst="ellipse">
            <a:avLst/>
          </a:prstGeom>
          <a:solidFill>
            <a:srgbClr val="C9A84C"/>
          </a:solidFill>
          <a:ln/>
        </p:spPr>
        <p:txBody>
          <a:bodyPr wrap="none" rtlCol="0" anchor="t"/>
          <a:lstStyle/>
          <a:p>
            <a:pPr marL="0" indent="0">
              <a:buNone/>
            </a:pPr>
            <a:endParaRPr lang="en-US" dirty="0"/>
          </a:p>
        </p:txBody>
      </p:sp>
      <p:sp>
        <p:nvSpPr>
          <p:cNvPr id="41" name="Text 37"/>
          <p:cNvSpPr/>
          <p:nvPr/>
        </p:nvSpPr>
        <p:spPr>
          <a:xfrm>
            <a:off x="4917579" y="2895154"/>
            <a:ext cx="1822103"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Growing regulatory compliance burden</a:t>
            </a:r>
            <a:endParaRPr lang="en-US" sz="760" dirty="0"/>
          </a:p>
        </p:txBody>
      </p:sp>
      <p:sp>
        <p:nvSpPr>
          <p:cNvPr id="42" name="Text 38"/>
          <p:cNvSpPr/>
          <p:nvPr/>
        </p:nvSpPr>
        <p:spPr>
          <a:xfrm>
            <a:off x="4825008" y="3113782"/>
            <a:ext cx="35421" cy="35421"/>
          </a:xfrm>
          <a:prstGeom prst="ellipse">
            <a:avLst/>
          </a:prstGeom>
          <a:solidFill>
            <a:srgbClr val="C9A84C"/>
          </a:solidFill>
          <a:ln/>
        </p:spPr>
        <p:txBody>
          <a:bodyPr wrap="none" rtlCol="0" anchor="t"/>
          <a:lstStyle/>
          <a:p>
            <a:pPr marL="0" indent="0">
              <a:buNone/>
            </a:pPr>
            <a:endParaRPr lang="en-US" dirty="0"/>
          </a:p>
        </p:txBody>
      </p:sp>
      <p:sp>
        <p:nvSpPr>
          <p:cNvPr id="43" name="Text 39"/>
          <p:cNvSpPr/>
          <p:nvPr/>
        </p:nvSpPr>
        <p:spPr>
          <a:xfrm>
            <a:off x="4917579" y="3070622"/>
            <a:ext cx="1975009"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Complex multi-carrier insurance programs</a:t>
            </a:r>
            <a:endParaRPr lang="en-US" sz="760" dirty="0"/>
          </a:p>
        </p:txBody>
      </p:sp>
      <p:sp>
        <p:nvSpPr>
          <p:cNvPr id="44" name="Text 40"/>
          <p:cNvSpPr/>
          <p:nvPr/>
        </p:nvSpPr>
        <p:spPr>
          <a:xfrm>
            <a:off x="4825008" y="3289250"/>
            <a:ext cx="35421" cy="35421"/>
          </a:xfrm>
          <a:prstGeom prst="ellipse">
            <a:avLst/>
          </a:prstGeom>
          <a:solidFill>
            <a:srgbClr val="C9A84C"/>
          </a:solidFill>
          <a:ln/>
        </p:spPr>
        <p:txBody>
          <a:bodyPr wrap="none" rtlCol="0" anchor="t"/>
          <a:lstStyle/>
          <a:p>
            <a:pPr marL="0" indent="0">
              <a:buNone/>
            </a:pPr>
            <a:endParaRPr lang="en-US" dirty="0"/>
          </a:p>
        </p:txBody>
      </p:sp>
      <p:sp>
        <p:nvSpPr>
          <p:cNvPr id="45" name="Text 41"/>
          <p:cNvSpPr/>
          <p:nvPr/>
        </p:nvSpPr>
        <p:spPr>
          <a:xfrm>
            <a:off x="4917579" y="3246090"/>
            <a:ext cx="1686550"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Capital structure optimization needs</a:t>
            </a:r>
            <a:endParaRPr lang="en-US" sz="760" dirty="0"/>
          </a:p>
        </p:txBody>
      </p:sp>
      <p:sp>
        <p:nvSpPr>
          <p:cNvPr id="46" name="Text 42"/>
          <p:cNvSpPr/>
          <p:nvPr/>
        </p:nvSpPr>
        <p:spPr>
          <a:xfrm>
            <a:off x="4825008" y="3464719"/>
            <a:ext cx="35421" cy="35421"/>
          </a:xfrm>
          <a:prstGeom prst="ellipse">
            <a:avLst/>
          </a:prstGeom>
          <a:solidFill>
            <a:srgbClr val="C9A84C"/>
          </a:solidFill>
          <a:ln/>
        </p:spPr>
        <p:txBody>
          <a:bodyPr wrap="none" rtlCol="0" anchor="t"/>
          <a:lstStyle/>
          <a:p>
            <a:pPr marL="0" indent="0">
              <a:buNone/>
            </a:pPr>
            <a:endParaRPr lang="en-US" dirty="0"/>
          </a:p>
        </p:txBody>
      </p:sp>
      <p:sp>
        <p:nvSpPr>
          <p:cNvPr id="47" name="Text 43"/>
          <p:cNvSpPr/>
          <p:nvPr/>
        </p:nvSpPr>
        <p:spPr>
          <a:xfrm>
            <a:off x="4917579" y="3421559"/>
            <a:ext cx="1904613" cy="140047"/>
          </a:xfrm>
          <a:prstGeom prst="rect">
            <a:avLst/>
          </a:prstGeom>
          <a:noFill/>
          <a:ln/>
        </p:spPr>
        <p:txBody>
          <a:bodyPr wrap="none" lIns="0" tIns="0" rIns="0" bIns="0" rtlCol="0" anchor="ctr"/>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Need institutional-grade advisory access</a:t>
            </a:r>
            <a:endParaRPr lang="en-US" sz="760" dirty="0"/>
          </a:p>
        </p:txBody>
      </p:sp>
      <p:sp>
        <p:nvSpPr>
          <p:cNvPr id="48" name="Text 44"/>
          <p:cNvSpPr/>
          <p:nvPr/>
        </p:nvSpPr>
        <p:spPr>
          <a:xfrm>
            <a:off x="4825008" y="3697337"/>
            <a:ext cx="3671218" cy="118021"/>
          </a:xfrm>
          <a:prstGeom prst="rect">
            <a:avLst/>
          </a:prstGeom>
          <a:noFill/>
          <a:ln/>
        </p:spPr>
        <p:txBody>
          <a:bodyPr wrap="none" lIns="0" tIns="0" rIns="0" bIns="0" rtlCol="0" anchor="t"/>
          <a:lstStyle/>
          <a:p>
            <a:pPr marL="0" indent="0" algn="l">
              <a:lnSpc>
                <a:spcPts val="930"/>
              </a:lnSpc>
              <a:buNone/>
            </a:pPr>
            <a:r>
              <a:rPr lang="en-US" sz="620" b="1" kern="0" spc="74" dirty="0">
                <a:solidFill>
                  <a:srgbClr val="C9A84C"/>
                </a:solidFill>
                <a:latin typeface="Calibri" pitchFamily="34" charset="0"/>
                <a:ea typeface="Calibri" pitchFamily="34" charset="-122"/>
                <a:cs typeface="Calibri" pitchFamily="34" charset="-120"/>
              </a:rPr>
              <a:t>TYPICAL ENGAGEMENT</a:t>
            </a:r>
            <a:endParaRPr lang="en-US" sz="620" dirty="0"/>
          </a:p>
        </p:txBody>
      </p:sp>
      <p:sp>
        <p:nvSpPr>
          <p:cNvPr id="49" name="Text 45"/>
          <p:cNvSpPr/>
          <p:nvPr/>
        </p:nvSpPr>
        <p:spPr>
          <a:xfrm>
            <a:off x="4825008" y="3858518"/>
            <a:ext cx="3404224" cy="242888"/>
          </a:xfrm>
          <a:prstGeom prst="rect">
            <a:avLst/>
          </a:prstGeom>
          <a:solidFill>
            <a:srgbClr val="C9A84C">
              <a:alpha val="6000"/>
            </a:srgbClr>
          </a:solidFill>
          <a:ln/>
        </p:spPr>
        <p:txBody>
          <a:bodyPr wrap="none" lIns="86360" tIns="57150" rIns="86360" bIns="57150" rtlCol="0" anchor="t"/>
          <a:lstStyle/>
          <a:p>
            <a:pPr marL="0" indent="0" algn="l">
              <a:buNone/>
            </a:pPr>
            <a:r>
              <a:rPr lang="en-US" sz="730" dirty="0">
                <a:solidFill>
                  <a:srgbClr val="F1F5F9"/>
                </a:solidFill>
                <a:latin typeface="Calibri" pitchFamily="34" charset="0"/>
                <a:ea typeface="Calibri" pitchFamily="34" charset="-122"/>
                <a:cs typeface="Calibri" pitchFamily="34" charset="-120"/>
              </a:rPr>
              <a:t>Full-service advisory retainer, regulatory compliance program, financial restructuring</a:t>
            </a:r>
            <a:endParaRPr lang="en-US" sz="730" dirty="0"/>
          </a:p>
        </p:txBody>
      </p:sp>
      <p:sp>
        <p:nvSpPr>
          <p:cNvPr id="50" name="Text 46"/>
          <p:cNvSpPr/>
          <p:nvPr/>
        </p:nvSpPr>
        <p:spPr>
          <a:xfrm>
            <a:off x="4825008" y="3858518"/>
            <a:ext cx="9525" cy="392311"/>
          </a:xfrm>
          <a:prstGeom prst="rect">
            <a:avLst/>
          </a:prstGeom>
          <a:solidFill>
            <a:srgbClr val="C9A84C"/>
          </a:solidFill>
          <a:ln/>
        </p:spPr>
        <p:txBody>
          <a:bodyPr wrap="square" rtlCol="0" anchor="t"/>
          <a:lstStyle/>
          <a:p>
            <a:pPr marL="0" indent="0">
              <a:buNone/>
            </a:pPr>
            <a:endParaRPr lang="en-US" dirty="0"/>
          </a:p>
        </p:txBody>
      </p:sp>
      <p:sp>
        <p:nvSpPr>
          <p:cNvPr id="51" name="Text 47"/>
          <p:cNvSpPr/>
          <p:nvPr/>
        </p:nvSpPr>
        <p:spPr>
          <a:xfrm>
            <a:off x="400050" y="4509492"/>
            <a:ext cx="8343900" cy="376238"/>
          </a:xfrm>
          <a:prstGeom prst="roundRect">
            <a:avLst>
              <a:gd name="adj" fmla="val 15190"/>
            </a:avLst>
          </a:prstGeom>
          <a:solidFill>
            <a:srgbClr val="C9A84C">
              <a:alpha val="8000"/>
            </a:srgbClr>
          </a:solidFill>
          <a:ln w="9525">
            <a:solidFill>
              <a:srgbClr val="C9A84C">
                <a:alpha val="15000"/>
              </a:srgbClr>
            </a:solidFill>
          </a:ln>
        </p:spPr>
        <p:txBody>
          <a:bodyPr wrap="square" rtlCol="0" anchor="t"/>
          <a:lstStyle/>
          <a:p>
            <a:pPr marL="0" indent="0">
              <a:buNone/>
            </a:pPr>
            <a:endParaRPr lang="en-US" dirty="0"/>
          </a:p>
        </p:txBody>
      </p:sp>
      <p:pic>
        <p:nvPicPr>
          <p:cNvPr id="52"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8532" y="4631243"/>
            <a:ext cx="132588" cy="132588"/>
          </a:xfrm>
          <a:prstGeom prst="rect">
            <a:avLst/>
          </a:prstGeom>
        </p:spPr>
      </p:pic>
      <p:sp>
        <p:nvSpPr>
          <p:cNvPr id="53" name="Text 48"/>
          <p:cNvSpPr/>
          <p:nvPr/>
        </p:nvSpPr>
        <p:spPr>
          <a:xfrm>
            <a:off x="774948" y="4622304"/>
            <a:ext cx="1010588" cy="150465"/>
          </a:xfrm>
          <a:prstGeom prst="rect">
            <a:avLst/>
          </a:prstGeom>
          <a:noFill/>
          <a:ln/>
        </p:spPr>
        <p:txBody>
          <a:bodyPr wrap="none" lIns="0" tIns="0" rIns="0" bIns="0" rtlCol="0" anchor="ctr"/>
          <a:lstStyle/>
          <a:p>
            <a:pPr marL="0" indent="0" algn="l">
              <a:lnSpc>
                <a:spcPts val="1185"/>
              </a:lnSpc>
              <a:buNone/>
            </a:pPr>
            <a:r>
              <a:rPr lang="en-US" sz="790" dirty="0">
                <a:solidFill>
                  <a:srgbClr val="94A3B8"/>
                </a:solidFill>
                <a:latin typeface="Calibri" pitchFamily="34" charset="0"/>
                <a:ea typeface="Calibri" pitchFamily="34" charset="-122"/>
                <a:cs typeface="Calibri" pitchFamily="34" charset="-120"/>
              </a:rPr>
              <a:t>Addressable Market:</a:t>
            </a:r>
            <a:endParaRPr lang="en-US" sz="790" dirty="0"/>
          </a:p>
        </p:txBody>
      </p:sp>
      <p:sp>
        <p:nvSpPr>
          <p:cNvPr id="54" name="Text 49"/>
          <p:cNvSpPr/>
          <p:nvPr/>
        </p:nvSpPr>
        <p:spPr>
          <a:xfrm>
            <a:off x="1779984" y="4590008"/>
            <a:ext cx="727040" cy="215205"/>
          </a:xfrm>
          <a:prstGeom prst="rect">
            <a:avLst/>
          </a:prstGeom>
          <a:noFill/>
          <a:ln/>
        </p:spPr>
        <p:txBody>
          <a:bodyPr wrap="none" lIns="0" tIns="0" rIns="0" bIns="0" rtlCol="0" anchor="ctr"/>
          <a:lstStyle/>
          <a:p>
            <a:pPr marL="0" indent="0" algn="l">
              <a:lnSpc>
                <a:spcPts val="1695"/>
              </a:lnSpc>
              <a:buNone/>
            </a:pPr>
            <a:r>
              <a:rPr lang="en-US" sz="1130" b="1" dirty="0">
                <a:solidFill>
                  <a:srgbClr val="C9A84C"/>
                </a:solidFill>
                <a:latin typeface="Constantia" pitchFamily="34" charset="0"/>
                <a:ea typeface="Constantia" pitchFamily="34" charset="-122"/>
                <a:cs typeface="Constantia" pitchFamily="34" charset="-120"/>
              </a:rPr>
              <a:t>3.3 Million</a:t>
            </a:r>
            <a:endParaRPr lang="en-US" sz="1130" dirty="0"/>
          </a:p>
        </p:txBody>
      </p:sp>
      <p:sp>
        <p:nvSpPr>
          <p:cNvPr id="55" name="Text 50"/>
          <p:cNvSpPr/>
          <p:nvPr/>
        </p:nvSpPr>
        <p:spPr>
          <a:xfrm>
            <a:off x="2527250" y="4622304"/>
            <a:ext cx="1571952" cy="150465"/>
          </a:xfrm>
          <a:prstGeom prst="rect">
            <a:avLst/>
          </a:prstGeom>
          <a:noFill/>
          <a:ln/>
        </p:spPr>
        <p:txBody>
          <a:bodyPr wrap="none" lIns="0" tIns="0" rIns="0" bIns="0" rtlCol="0" anchor="ctr"/>
          <a:lstStyle/>
          <a:p>
            <a:pPr marL="0" indent="0" algn="l">
              <a:lnSpc>
                <a:spcPts val="1185"/>
              </a:lnSpc>
              <a:buNone/>
            </a:pPr>
            <a:r>
              <a:rPr lang="en-US" sz="790" dirty="0">
                <a:solidFill>
                  <a:srgbClr val="94A3B8"/>
                </a:solidFill>
                <a:latin typeface="Calibri" pitchFamily="34" charset="0"/>
                <a:ea typeface="Calibri" pitchFamily="34" charset="-122"/>
                <a:cs typeface="Calibri" pitchFamily="34" charset="-120"/>
              </a:rPr>
              <a:t>small businesses in Texas alone</a:t>
            </a:r>
            <a:endParaRPr lang="en-US" sz="790" dirty="0"/>
          </a:p>
        </p:txBody>
      </p:sp>
      <p:sp>
        <p:nvSpPr>
          <p:cNvPr id="56" name="Text 51"/>
          <p:cNvSpPr/>
          <p:nvPr/>
        </p:nvSpPr>
        <p:spPr>
          <a:xfrm>
            <a:off x="6913662" y="4632871"/>
            <a:ext cx="1814245" cy="129480"/>
          </a:xfrm>
          <a:prstGeom prst="rect">
            <a:avLst/>
          </a:prstGeom>
          <a:noFill/>
          <a:ln/>
        </p:spPr>
        <p:txBody>
          <a:bodyPr wrap="none" lIns="0" tIns="0" rIns="0" bIns="0" rtlCol="0" anchor="ctr"/>
          <a:lstStyle/>
          <a:p>
            <a:pPr marL="0" indent="0" algn="l">
              <a:lnSpc>
                <a:spcPts val="1020"/>
              </a:lnSpc>
              <a:buNone/>
            </a:pPr>
            <a:r>
              <a:rPr lang="en-US" sz="680" dirty="0">
                <a:solidFill>
                  <a:srgbClr val="94A3B8">
                    <a:alpha val="50000"/>
                  </a:srgbClr>
                </a:solidFill>
                <a:latin typeface="Calibri" pitchFamily="34" charset="0"/>
                <a:ea typeface="Calibri" pitchFamily="34" charset="-122"/>
                <a:cs typeface="Calibri" pitchFamily="34" charset="-120"/>
              </a:rPr>
              <a:t>Source: U.S. SBA Office of Advocacy, 2024</a:t>
            </a:r>
            <a:endParaRPr lang="en-US" sz="680" dirty="0"/>
          </a:p>
        </p:txBody>
      </p:sp>
      <p:sp>
        <p:nvSpPr>
          <p:cNvPr id="57" name="Text 52"/>
          <p:cNvSpPr/>
          <p:nvPr/>
        </p:nvSpPr>
        <p:spPr>
          <a:xfrm>
            <a:off x="409575" y="967680"/>
            <a:ext cx="3766690" cy="21580"/>
          </a:xfrm>
          <a:custGeom>
            <a:avLst/>
            <a:gdLst/>
            <a:ahLst/>
            <a:cxnLst/>
            <a:rect l="l" t="t" r="r" b="b"/>
            <a:pathLst>
              <a:path w="3766690" h="21580">
                <a:moveTo>
                  <a:pt x="86360" y="0"/>
                </a:moveTo>
                <a:lnTo>
                  <a:pt x="3680330" y="0"/>
                </a:lnTo>
                <a:lnTo>
                  <a:pt x="3701746" y="2698"/>
                </a:lnTo>
                <a:lnTo>
                  <a:pt x="3710375" y="5395"/>
                </a:lnTo>
                <a:lnTo>
                  <a:pt x="3716830" y="8093"/>
                </a:lnTo>
                <a:lnTo>
                  <a:pt x="3722130" y="10790"/>
                </a:lnTo>
                <a:lnTo>
                  <a:pt x="3726673" y="13488"/>
                </a:lnTo>
                <a:lnTo>
                  <a:pt x="3730664" y="16185"/>
                </a:lnTo>
                <a:lnTo>
                  <a:pt x="3734226" y="18883"/>
                </a:lnTo>
                <a:lnTo>
                  <a:pt x="3737440"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solidFill>
            <a:srgbClr val="C9A84C"/>
          </a:solidFill>
          <a:ln/>
        </p:spPr>
        <p:txBody>
          <a:bodyPr wrap="none" rtlCol="0" anchor="t"/>
          <a:lstStyle/>
          <a:p>
            <a:pPr marL="0" indent="0">
              <a:buNone/>
            </a:pPr>
            <a:endParaRPr lang="en-US" dirty="0"/>
          </a:p>
        </p:txBody>
      </p:sp>
      <p:sp>
        <p:nvSpPr>
          <p:cNvPr id="58" name="Text 53"/>
          <p:cNvSpPr/>
          <p:nvPr/>
        </p:nvSpPr>
        <p:spPr>
          <a:xfrm>
            <a:off x="4610398" y="967680"/>
            <a:ext cx="3766690" cy="21580"/>
          </a:xfrm>
          <a:custGeom>
            <a:avLst/>
            <a:gdLst/>
            <a:ahLst/>
            <a:cxnLst/>
            <a:rect l="l" t="t" r="r" b="b"/>
            <a:pathLst>
              <a:path w="3766690" h="21580">
                <a:moveTo>
                  <a:pt x="86360" y="0"/>
                </a:moveTo>
                <a:lnTo>
                  <a:pt x="3680330" y="0"/>
                </a:lnTo>
                <a:lnTo>
                  <a:pt x="3701746" y="2698"/>
                </a:lnTo>
                <a:lnTo>
                  <a:pt x="3710375" y="5395"/>
                </a:lnTo>
                <a:lnTo>
                  <a:pt x="3716830" y="8093"/>
                </a:lnTo>
                <a:lnTo>
                  <a:pt x="3722130" y="10790"/>
                </a:lnTo>
                <a:lnTo>
                  <a:pt x="3726673" y="13488"/>
                </a:lnTo>
                <a:lnTo>
                  <a:pt x="3730664" y="16185"/>
                </a:lnTo>
                <a:lnTo>
                  <a:pt x="3734226" y="18883"/>
                </a:lnTo>
                <a:lnTo>
                  <a:pt x="3737440"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solidFill>
            <a:srgbClr val="C9A84C"/>
          </a:solidFill>
          <a:ln/>
        </p:spPr>
        <p:txBody>
          <a:bodyPr wrap="none" rtlCol="0" anchor="t"/>
          <a:lstStyle/>
          <a:p>
            <a:pPr marL="0" indent="0">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A1628"/>
        </a:solidFill>
        <a:effectLst/>
      </p:bgPr>
    </p:bg>
    <p:spTree>
      <p:nvGrpSpPr>
        <p:cNvPr id="1" name=""/>
        <p:cNvGrpSpPr/>
        <p:nvPr/>
      </p:nvGrpSpPr>
      <p:grpSpPr>
        <a:xfrm>
          <a:off x="0" y="0"/>
          <a:ext cx="0" cy="0"/>
          <a:chOff x="0" y="0"/>
          <a:chExt cx="0" cy="0"/>
        </a:xfrm>
      </p:grpSpPr>
      <p:sp>
        <p:nvSpPr>
          <p:cNvPr id="2" name="Text 0"/>
          <p:cNvSpPr/>
          <p:nvPr/>
        </p:nvSpPr>
        <p:spPr>
          <a:xfrm>
            <a:off x="457200" y="342900"/>
            <a:ext cx="8805672" cy="298847"/>
          </a:xfrm>
          <a:prstGeom prst="rect">
            <a:avLst/>
          </a:prstGeom>
          <a:noFill/>
          <a:ln/>
        </p:spPr>
        <p:txBody>
          <a:bodyPr wrap="none" lIns="0" tIns="0" rIns="0" bIns="0" rtlCol="0" anchor="t"/>
          <a:lstStyle/>
          <a:p>
            <a:pPr marL="0" indent="0" algn="l">
              <a:lnSpc>
                <a:spcPts val="2354"/>
              </a:lnSpc>
              <a:buNone/>
            </a:pPr>
            <a:r>
              <a:rPr lang="en-US" sz="2140" b="1" dirty="0">
                <a:solidFill>
                  <a:srgbClr val="F1F5F9"/>
                </a:solidFill>
                <a:latin typeface="Constantia" pitchFamily="34" charset="0"/>
                <a:ea typeface="Constantia" pitchFamily="34" charset="-122"/>
                <a:cs typeface="Constantia" pitchFamily="34" charset="-120"/>
              </a:rPr>
              <a:t>Competitive Positioning</a:t>
            </a:r>
            <a:endParaRPr lang="en-US" sz="2140" dirty="0"/>
          </a:p>
        </p:txBody>
      </p:sp>
      <p:sp>
        <p:nvSpPr>
          <p:cNvPr id="3" name="Text 1"/>
          <p:cNvSpPr/>
          <p:nvPr/>
        </p:nvSpPr>
        <p:spPr>
          <a:xfrm>
            <a:off x="457200" y="712738"/>
            <a:ext cx="429220" cy="21580"/>
          </a:xfrm>
          <a:prstGeom prst="roundRect">
            <a:avLst>
              <a:gd name="adj" fmla="val 64736"/>
            </a:avLst>
          </a:prstGeom>
          <a:solidFill>
            <a:srgbClr val="C9A84C"/>
          </a:solidFill>
          <a:ln/>
        </p:spPr>
        <p:txBody>
          <a:bodyPr wrap="none" rtlCol="0" anchor="t"/>
          <a:lstStyle/>
          <a:p>
            <a:pPr marL="0" indent="0">
              <a:buNone/>
            </a:pPr>
            <a:endParaRPr lang="en-US" dirty="0"/>
          </a:p>
        </p:txBody>
      </p:sp>
      <p:sp>
        <p:nvSpPr>
          <p:cNvPr id="4" name="Text 2"/>
          <p:cNvSpPr/>
          <p:nvPr/>
        </p:nvSpPr>
        <p:spPr>
          <a:xfrm>
            <a:off x="4572000" y="1691878"/>
            <a:ext cx="7590" cy="2571750"/>
          </a:xfrm>
          <a:prstGeom prst="rect">
            <a:avLst/>
          </a:prstGeom>
          <a:gradFill rotWithShape="1">
            <a:gsLst>
              <a:gs pos="0">
                <a:srgbClr val="000000">
                  <a:alpha val="0"/>
                </a:srgbClr>
              </a:gs>
              <a:gs pos="15000">
                <a:srgbClr val="C9A84C">
                  <a:alpha val="30000"/>
                </a:srgbClr>
              </a:gs>
              <a:gs pos="85000">
                <a:srgbClr val="C9A84C">
                  <a:alpha val="30000"/>
                </a:srgbClr>
              </a:gs>
              <a:gs pos="100000">
                <a:srgbClr val="000000">
                  <a:alpha val="0"/>
                </a:srgbClr>
              </a:gs>
            </a:gsLst>
            <a:lin ang="5400000" scaled="1"/>
          </a:gradFill>
          <a:ln/>
        </p:spPr>
        <p:txBody>
          <a:bodyPr wrap="square" rtlCol="0" anchor="t"/>
          <a:lstStyle/>
          <a:p>
            <a:pPr marL="0" indent="0">
              <a:buNone/>
            </a:pPr>
            <a:endParaRPr lang="en-US" dirty="0"/>
          </a:p>
        </p:txBody>
      </p:sp>
      <p:sp>
        <p:nvSpPr>
          <p:cNvPr id="5" name="Text 3"/>
          <p:cNvSpPr/>
          <p:nvPr/>
        </p:nvSpPr>
        <p:spPr>
          <a:xfrm>
            <a:off x="457200" y="905768"/>
            <a:ext cx="3905631" cy="325041"/>
          </a:xfrm>
          <a:prstGeom prst="rect">
            <a:avLst/>
          </a:prstGeom>
          <a:noFill/>
          <a:ln/>
        </p:spPr>
        <p:txBody>
          <a:bodyPr wrap="none" lIns="0" tIns="0" rIns="0" bIns="100330" rtlCol="0" anchor="t"/>
          <a:lstStyle/>
          <a:p>
            <a:pPr marL="0" indent="0" algn="l">
              <a:buNone/>
            </a:pPr>
            <a:r>
              <a:rPr lang="en-US" sz="1130" b="1" kern="0" spc="30" dirty="0">
                <a:solidFill>
                  <a:srgbClr val="C9A84C"/>
                </a:solidFill>
                <a:latin typeface="Constantia" pitchFamily="34" charset="0"/>
                <a:ea typeface="Constantia" pitchFamily="34" charset="-122"/>
                <a:cs typeface="Constantia" pitchFamily="34" charset="-120"/>
              </a:rPr>
              <a:t>GOLDMAN &amp; SACHE</a:t>
            </a:r>
            <a:endParaRPr lang="en-US" sz="1130" dirty="0"/>
          </a:p>
        </p:txBody>
      </p:sp>
      <p:sp>
        <p:nvSpPr>
          <p:cNvPr id="6" name="Text 4"/>
          <p:cNvSpPr/>
          <p:nvPr/>
        </p:nvSpPr>
        <p:spPr>
          <a:xfrm>
            <a:off x="457200" y="1221284"/>
            <a:ext cx="3829050" cy="9525"/>
          </a:xfrm>
          <a:prstGeom prst="rect">
            <a:avLst/>
          </a:prstGeom>
          <a:solidFill>
            <a:srgbClr val="C9A84C"/>
          </a:solidFill>
          <a:ln/>
        </p:spPr>
        <p:txBody>
          <a:bodyPr wrap="none" rtlCol="0" anchor="t"/>
          <a:lstStyle/>
          <a:p>
            <a:pPr marL="0" indent="0">
              <a:buNone/>
            </a:pPr>
            <a:endParaRPr lang="en-US" dirty="0"/>
          </a:p>
        </p:txBody>
      </p:sp>
      <p:sp>
        <p:nvSpPr>
          <p:cNvPr id="7" name="Text 5"/>
          <p:cNvSpPr/>
          <p:nvPr/>
        </p:nvSpPr>
        <p:spPr>
          <a:xfrm>
            <a:off x="457200" y="1366540"/>
            <a:ext cx="200620" cy="200620"/>
          </a:xfrm>
          <a:prstGeom prst="roundRect">
            <a:avLst>
              <a:gd name="adj" fmla="val 21523"/>
            </a:avLst>
          </a:prstGeom>
          <a:solidFill>
            <a:srgbClr val="C9A84C">
              <a:alpha val="15000"/>
            </a:srgbClr>
          </a:solidFill>
          <a:ln/>
        </p:spPr>
        <p:txBody>
          <a:bodyPr wrap="none" rtlCol="0" anchor="t"/>
          <a:lstStyle/>
          <a:p>
            <a:pPr marL="0" indent="0">
              <a:buNone/>
            </a:pPr>
            <a:endParaRPr lang="en-US" dirty="0"/>
          </a:p>
        </p:txBody>
      </p:sp>
      <p:pic>
        <p:nvPicPr>
          <p:cNvPr id="8"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1216" y="1400556"/>
            <a:ext cx="132588" cy="132588"/>
          </a:xfrm>
          <a:prstGeom prst="rect">
            <a:avLst/>
          </a:prstGeom>
        </p:spPr>
      </p:pic>
      <p:sp>
        <p:nvSpPr>
          <p:cNvPr id="9" name="Text 6"/>
          <p:cNvSpPr/>
          <p:nvPr/>
        </p:nvSpPr>
        <p:spPr>
          <a:xfrm>
            <a:off x="744141" y="1358950"/>
            <a:ext cx="3223632" cy="138708"/>
          </a:xfrm>
          <a:prstGeom prst="rect">
            <a:avLst/>
          </a:prstGeom>
          <a:noFill/>
          <a:ln/>
        </p:spPr>
        <p:txBody>
          <a:bodyPr wrap="none" lIns="0" tIns="0" rIns="0" bIns="0" rtlCol="0" anchor="t"/>
          <a:lstStyle/>
          <a:p>
            <a:pPr marL="0" indent="0" algn="l">
              <a:lnSpc>
                <a:spcPts val="1092"/>
              </a:lnSpc>
              <a:buNone/>
            </a:pPr>
            <a:r>
              <a:rPr lang="en-US" sz="840" b="1" dirty="0">
                <a:solidFill>
                  <a:srgbClr val="F1F5F9"/>
                </a:solidFill>
                <a:latin typeface="Calibri" pitchFamily="34" charset="0"/>
                <a:ea typeface="Calibri" pitchFamily="34" charset="-122"/>
                <a:cs typeface="Calibri" pitchFamily="34" charset="-120"/>
              </a:rPr>
              <a:t>Integrated Multi-Service Platform</a:t>
            </a:r>
            <a:endParaRPr lang="en-US" sz="840" dirty="0"/>
          </a:p>
        </p:txBody>
      </p:sp>
      <p:sp>
        <p:nvSpPr>
          <p:cNvPr id="10" name="Text 7"/>
          <p:cNvSpPr/>
          <p:nvPr/>
        </p:nvSpPr>
        <p:spPr>
          <a:xfrm>
            <a:off x="744141" y="1511498"/>
            <a:ext cx="3223632" cy="140047"/>
          </a:xfrm>
          <a:prstGeom prst="rect">
            <a:avLst/>
          </a:prstGeom>
          <a:noFill/>
          <a:ln/>
        </p:spPr>
        <p:txBody>
          <a:bodyPr wrap="none" lIns="0" tIns="0" rIns="0" bIns="0" rtlCol="0" anchor="t"/>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Advisory, risk management, finance, and compliance under one roof.</a:t>
            </a:r>
            <a:endParaRPr lang="en-US" sz="760" dirty="0"/>
          </a:p>
        </p:txBody>
      </p:sp>
      <p:sp>
        <p:nvSpPr>
          <p:cNvPr id="11" name="Text 8"/>
          <p:cNvSpPr/>
          <p:nvPr/>
        </p:nvSpPr>
        <p:spPr>
          <a:xfrm>
            <a:off x="457200" y="1773436"/>
            <a:ext cx="200620" cy="200620"/>
          </a:xfrm>
          <a:prstGeom prst="roundRect">
            <a:avLst>
              <a:gd name="adj" fmla="val 21523"/>
            </a:avLst>
          </a:prstGeom>
          <a:solidFill>
            <a:srgbClr val="C9A84C">
              <a:alpha val="15000"/>
            </a:srgbClr>
          </a:solidFill>
          <a:ln/>
        </p:spPr>
        <p:txBody>
          <a:bodyPr wrap="none" rtlCol="0" anchor="t"/>
          <a:lstStyle/>
          <a:p>
            <a:pPr marL="0" indent="0">
              <a:buNone/>
            </a:pPr>
            <a:endParaRPr lang="en-US" dirty="0"/>
          </a:p>
        </p:txBody>
      </p:sp>
      <p:pic>
        <p:nvPicPr>
          <p:cNvPr id="1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1216" y="1807452"/>
            <a:ext cx="132588" cy="132588"/>
          </a:xfrm>
          <a:prstGeom prst="rect">
            <a:avLst/>
          </a:prstGeom>
        </p:spPr>
      </p:pic>
      <p:sp>
        <p:nvSpPr>
          <p:cNvPr id="13" name="Text 9"/>
          <p:cNvSpPr/>
          <p:nvPr/>
        </p:nvSpPr>
        <p:spPr>
          <a:xfrm>
            <a:off x="744141" y="1765846"/>
            <a:ext cx="3013427" cy="138708"/>
          </a:xfrm>
          <a:prstGeom prst="rect">
            <a:avLst/>
          </a:prstGeom>
          <a:noFill/>
          <a:ln/>
        </p:spPr>
        <p:txBody>
          <a:bodyPr wrap="none" lIns="0" tIns="0" rIns="0" bIns="0" rtlCol="0" anchor="t"/>
          <a:lstStyle/>
          <a:p>
            <a:pPr marL="0" indent="0" algn="l">
              <a:lnSpc>
                <a:spcPts val="1092"/>
              </a:lnSpc>
              <a:buNone/>
            </a:pPr>
            <a:r>
              <a:rPr lang="en-US" sz="840" b="1" dirty="0">
                <a:solidFill>
                  <a:srgbClr val="F1F5F9"/>
                </a:solidFill>
                <a:latin typeface="Calibri" pitchFamily="34" charset="0"/>
                <a:ea typeface="Calibri" pitchFamily="34" charset="-122"/>
                <a:cs typeface="Calibri" pitchFamily="34" charset="-120"/>
              </a:rPr>
              <a:t>Deep Texas Regulatory Expertise</a:t>
            </a:r>
            <a:endParaRPr lang="en-US" sz="840" dirty="0"/>
          </a:p>
        </p:txBody>
      </p:sp>
      <p:sp>
        <p:nvSpPr>
          <p:cNvPr id="14" name="Text 10"/>
          <p:cNvSpPr/>
          <p:nvPr/>
        </p:nvSpPr>
        <p:spPr>
          <a:xfrm>
            <a:off x="744141" y="1918395"/>
            <a:ext cx="3013427" cy="140047"/>
          </a:xfrm>
          <a:prstGeom prst="rect">
            <a:avLst/>
          </a:prstGeom>
          <a:noFill/>
          <a:ln/>
        </p:spPr>
        <p:txBody>
          <a:bodyPr wrap="none" lIns="0" tIns="0" rIns="0" bIns="0" rtlCol="0" anchor="t"/>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Dedicated knowledge of TDI, Texas Insurance Code, and DTPA.</a:t>
            </a:r>
            <a:endParaRPr lang="en-US" sz="760" dirty="0"/>
          </a:p>
        </p:txBody>
      </p:sp>
      <p:sp>
        <p:nvSpPr>
          <p:cNvPr id="15" name="Text 11"/>
          <p:cNvSpPr/>
          <p:nvPr/>
        </p:nvSpPr>
        <p:spPr>
          <a:xfrm>
            <a:off x="457200" y="2180332"/>
            <a:ext cx="200620" cy="200620"/>
          </a:xfrm>
          <a:prstGeom prst="roundRect">
            <a:avLst>
              <a:gd name="adj" fmla="val 21523"/>
            </a:avLst>
          </a:prstGeom>
          <a:solidFill>
            <a:srgbClr val="C9A84C">
              <a:alpha val="15000"/>
            </a:srgbClr>
          </a:solidFill>
          <a:ln/>
        </p:spPr>
        <p:txBody>
          <a:bodyPr wrap="none" rtlCol="0" anchor="t"/>
          <a:lstStyle/>
          <a:p>
            <a:pPr marL="0" indent="0">
              <a:buNone/>
            </a:pPr>
            <a:endParaRPr lang="en-US" dirty="0"/>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1216" y="2214348"/>
            <a:ext cx="132588" cy="132588"/>
          </a:xfrm>
          <a:prstGeom prst="rect">
            <a:avLst/>
          </a:prstGeom>
        </p:spPr>
      </p:pic>
      <p:sp>
        <p:nvSpPr>
          <p:cNvPr id="17" name="Text 12"/>
          <p:cNvSpPr/>
          <p:nvPr/>
        </p:nvSpPr>
        <p:spPr>
          <a:xfrm>
            <a:off x="744141" y="2172742"/>
            <a:ext cx="3207588" cy="138708"/>
          </a:xfrm>
          <a:prstGeom prst="rect">
            <a:avLst/>
          </a:prstGeom>
          <a:noFill/>
          <a:ln/>
        </p:spPr>
        <p:txBody>
          <a:bodyPr wrap="none" lIns="0" tIns="0" rIns="0" bIns="0" rtlCol="0" anchor="t"/>
          <a:lstStyle/>
          <a:p>
            <a:pPr marL="0" indent="0" algn="l">
              <a:lnSpc>
                <a:spcPts val="1092"/>
              </a:lnSpc>
              <a:buNone/>
            </a:pPr>
            <a:r>
              <a:rPr lang="en-US" sz="840" b="1" dirty="0">
                <a:solidFill>
                  <a:srgbClr val="F1F5F9"/>
                </a:solidFill>
                <a:latin typeface="Calibri" pitchFamily="34" charset="0"/>
                <a:ea typeface="Calibri" pitchFamily="34" charset="-122"/>
                <a:cs typeface="Calibri" pitchFamily="34" charset="-120"/>
              </a:rPr>
              <a:t>Outcome-Based Pricing Options</a:t>
            </a:r>
            <a:endParaRPr lang="en-US" sz="840" dirty="0"/>
          </a:p>
        </p:txBody>
      </p:sp>
      <p:sp>
        <p:nvSpPr>
          <p:cNvPr id="18" name="Text 13"/>
          <p:cNvSpPr/>
          <p:nvPr/>
        </p:nvSpPr>
        <p:spPr>
          <a:xfrm>
            <a:off x="744141" y="2325291"/>
            <a:ext cx="3207588" cy="140047"/>
          </a:xfrm>
          <a:prstGeom prst="rect">
            <a:avLst/>
          </a:prstGeom>
          <a:noFill/>
          <a:ln/>
        </p:spPr>
        <p:txBody>
          <a:bodyPr wrap="none" lIns="0" tIns="0" rIns="0" bIns="0" rtlCol="0" anchor="t"/>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Alignment of interests with clients — fees tied to measurable results.</a:t>
            </a:r>
            <a:endParaRPr lang="en-US" sz="760" dirty="0"/>
          </a:p>
        </p:txBody>
      </p:sp>
      <p:sp>
        <p:nvSpPr>
          <p:cNvPr id="19" name="Text 14"/>
          <p:cNvSpPr/>
          <p:nvPr/>
        </p:nvSpPr>
        <p:spPr>
          <a:xfrm>
            <a:off x="457200" y="2587228"/>
            <a:ext cx="200620" cy="200620"/>
          </a:xfrm>
          <a:prstGeom prst="roundRect">
            <a:avLst>
              <a:gd name="adj" fmla="val 21523"/>
            </a:avLst>
          </a:prstGeom>
          <a:solidFill>
            <a:srgbClr val="C9A84C">
              <a:alpha val="15000"/>
            </a:srgbClr>
          </a:solidFill>
          <a:ln/>
        </p:spPr>
        <p:txBody>
          <a:bodyPr wrap="none" rtlCol="0" anchor="t"/>
          <a:lstStyle/>
          <a:p>
            <a:pPr marL="0" indent="0">
              <a:buNone/>
            </a:pPr>
            <a:endParaRPr lang="en-US" dirty="0"/>
          </a:p>
        </p:txBody>
      </p:sp>
      <p:pic>
        <p:nvPicPr>
          <p:cNvPr id="20"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1216" y="2621244"/>
            <a:ext cx="132588" cy="132588"/>
          </a:xfrm>
          <a:prstGeom prst="rect">
            <a:avLst/>
          </a:prstGeom>
        </p:spPr>
      </p:pic>
      <p:sp>
        <p:nvSpPr>
          <p:cNvPr id="21" name="Text 15"/>
          <p:cNvSpPr/>
          <p:nvPr/>
        </p:nvSpPr>
        <p:spPr>
          <a:xfrm>
            <a:off x="744141" y="2579638"/>
            <a:ext cx="2928625" cy="138708"/>
          </a:xfrm>
          <a:prstGeom prst="rect">
            <a:avLst/>
          </a:prstGeom>
          <a:noFill/>
          <a:ln/>
        </p:spPr>
        <p:txBody>
          <a:bodyPr wrap="none" lIns="0" tIns="0" rIns="0" bIns="0" rtlCol="0" anchor="t"/>
          <a:lstStyle/>
          <a:p>
            <a:pPr marL="0" indent="0" algn="l">
              <a:lnSpc>
                <a:spcPts val="1092"/>
              </a:lnSpc>
              <a:buNone/>
            </a:pPr>
            <a:r>
              <a:rPr lang="en-US" sz="840" b="1" dirty="0">
                <a:solidFill>
                  <a:srgbClr val="F1F5F9"/>
                </a:solidFill>
                <a:latin typeface="Calibri" pitchFamily="34" charset="0"/>
                <a:ea typeface="Calibri" pitchFamily="34" charset="-122"/>
                <a:cs typeface="Calibri" pitchFamily="34" charset="-120"/>
              </a:rPr>
              <a:t>Senior-Level Attention on Every Engagement</a:t>
            </a:r>
            <a:endParaRPr lang="en-US" sz="840" dirty="0"/>
          </a:p>
        </p:txBody>
      </p:sp>
      <p:sp>
        <p:nvSpPr>
          <p:cNvPr id="22" name="Text 16"/>
          <p:cNvSpPr/>
          <p:nvPr/>
        </p:nvSpPr>
        <p:spPr>
          <a:xfrm>
            <a:off x="744141" y="2732187"/>
            <a:ext cx="2928625" cy="140047"/>
          </a:xfrm>
          <a:prstGeom prst="rect">
            <a:avLst/>
          </a:prstGeom>
          <a:noFill/>
          <a:ln/>
        </p:spPr>
        <p:txBody>
          <a:bodyPr wrap="none" lIns="0" tIns="0" rIns="0" bIns="0" rtlCol="0" anchor="t"/>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No junior handoffs — experienced advisors from start to finish.</a:t>
            </a:r>
            <a:endParaRPr lang="en-US" sz="760" dirty="0"/>
          </a:p>
        </p:txBody>
      </p:sp>
      <p:sp>
        <p:nvSpPr>
          <p:cNvPr id="23" name="Text 17"/>
          <p:cNvSpPr/>
          <p:nvPr/>
        </p:nvSpPr>
        <p:spPr>
          <a:xfrm>
            <a:off x="457200" y="2994124"/>
            <a:ext cx="200620" cy="200620"/>
          </a:xfrm>
          <a:prstGeom prst="roundRect">
            <a:avLst>
              <a:gd name="adj" fmla="val 21523"/>
            </a:avLst>
          </a:prstGeom>
          <a:solidFill>
            <a:srgbClr val="C9A84C">
              <a:alpha val="15000"/>
            </a:srgbClr>
          </a:solidFill>
          <a:ln/>
        </p:spPr>
        <p:txBody>
          <a:bodyPr wrap="none" rtlCol="0" anchor="t"/>
          <a:lstStyle/>
          <a:p>
            <a:pPr marL="0" indent="0">
              <a:buNone/>
            </a:pPr>
            <a:endParaRPr lang="en-US" dirty="0"/>
          </a:p>
        </p:txBody>
      </p:sp>
      <p:pic>
        <p:nvPicPr>
          <p:cNvPr id="24"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91216" y="3028140"/>
            <a:ext cx="132588" cy="132588"/>
          </a:xfrm>
          <a:prstGeom prst="rect">
            <a:avLst/>
          </a:prstGeom>
        </p:spPr>
      </p:pic>
      <p:sp>
        <p:nvSpPr>
          <p:cNvPr id="25" name="Text 18"/>
          <p:cNvSpPr/>
          <p:nvPr/>
        </p:nvSpPr>
        <p:spPr>
          <a:xfrm>
            <a:off x="744141" y="2986534"/>
            <a:ext cx="3219867" cy="138708"/>
          </a:xfrm>
          <a:prstGeom prst="rect">
            <a:avLst/>
          </a:prstGeom>
          <a:noFill/>
          <a:ln/>
        </p:spPr>
        <p:txBody>
          <a:bodyPr wrap="none" lIns="0" tIns="0" rIns="0" bIns="0" rtlCol="0" anchor="t"/>
          <a:lstStyle/>
          <a:p>
            <a:pPr marL="0" indent="0" algn="l">
              <a:lnSpc>
                <a:spcPts val="1092"/>
              </a:lnSpc>
              <a:buNone/>
            </a:pPr>
            <a:r>
              <a:rPr lang="en-US" sz="840" b="1" dirty="0">
                <a:solidFill>
                  <a:srgbClr val="F1F5F9"/>
                </a:solidFill>
                <a:latin typeface="Calibri" pitchFamily="34" charset="0"/>
                <a:ea typeface="Calibri" pitchFamily="34" charset="-122"/>
                <a:cs typeface="Calibri" pitchFamily="34" charset="-120"/>
              </a:rPr>
              <a:t>Policyholder Advocacy DNA</a:t>
            </a:r>
            <a:endParaRPr lang="en-US" sz="840" dirty="0"/>
          </a:p>
        </p:txBody>
      </p:sp>
      <p:sp>
        <p:nvSpPr>
          <p:cNvPr id="26" name="Text 19"/>
          <p:cNvSpPr/>
          <p:nvPr/>
        </p:nvSpPr>
        <p:spPr>
          <a:xfrm>
            <a:off x="744141" y="3139083"/>
            <a:ext cx="3219867" cy="140047"/>
          </a:xfrm>
          <a:prstGeom prst="rect">
            <a:avLst/>
          </a:prstGeom>
          <a:noFill/>
          <a:ln/>
        </p:spPr>
        <p:txBody>
          <a:bodyPr wrap="none" lIns="0" tIns="0" rIns="0" bIns="0" rtlCol="0" anchor="t"/>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Built to fight for the client, not the carrier. Advocacy is the foundation.</a:t>
            </a:r>
            <a:endParaRPr lang="en-US" sz="760" dirty="0"/>
          </a:p>
        </p:txBody>
      </p:sp>
      <p:sp>
        <p:nvSpPr>
          <p:cNvPr id="27" name="Text 20"/>
          <p:cNvSpPr/>
          <p:nvPr/>
        </p:nvSpPr>
        <p:spPr>
          <a:xfrm>
            <a:off x="4857750" y="905768"/>
            <a:ext cx="3905631" cy="325041"/>
          </a:xfrm>
          <a:prstGeom prst="rect">
            <a:avLst/>
          </a:prstGeom>
          <a:noFill/>
          <a:ln/>
        </p:spPr>
        <p:txBody>
          <a:bodyPr wrap="none" lIns="0" tIns="0" rIns="0" bIns="100330" rtlCol="0" anchor="t"/>
          <a:lstStyle/>
          <a:p>
            <a:pPr marL="0" indent="0" algn="l">
              <a:buNone/>
            </a:pPr>
            <a:r>
              <a:rPr lang="en-US" sz="1130" b="1" kern="0" spc="30" dirty="0">
                <a:solidFill>
                  <a:srgbClr val="94A3B8"/>
                </a:solidFill>
                <a:latin typeface="Constantia" pitchFamily="34" charset="0"/>
                <a:ea typeface="Constantia" pitchFamily="34" charset="-122"/>
                <a:cs typeface="Constantia" pitchFamily="34" charset="-120"/>
              </a:rPr>
              <a:t>TRADITIONAL COMPETITORS</a:t>
            </a:r>
            <a:endParaRPr lang="en-US" sz="1130" dirty="0"/>
          </a:p>
        </p:txBody>
      </p:sp>
      <p:sp>
        <p:nvSpPr>
          <p:cNvPr id="28" name="Text 21"/>
          <p:cNvSpPr/>
          <p:nvPr/>
        </p:nvSpPr>
        <p:spPr>
          <a:xfrm>
            <a:off x="4857750" y="1221284"/>
            <a:ext cx="3829050" cy="9525"/>
          </a:xfrm>
          <a:prstGeom prst="rect">
            <a:avLst/>
          </a:prstGeom>
          <a:solidFill>
            <a:srgbClr val="EF4444"/>
          </a:solidFill>
          <a:ln/>
        </p:spPr>
        <p:txBody>
          <a:bodyPr wrap="none" rtlCol="0" anchor="t"/>
          <a:lstStyle/>
          <a:p>
            <a:pPr marL="0" indent="0">
              <a:buNone/>
            </a:pPr>
            <a:endParaRPr lang="en-US" dirty="0"/>
          </a:p>
        </p:txBody>
      </p:sp>
      <p:sp>
        <p:nvSpPr>
          <p:cNvPr id="29" name="Text 22"/>
          <p:cNvSpPr/>
          <p:nvPr/>
        </p:nvSpPr>
        <p:spPr>
          <a:xfrm>
            <a:off x="4857750" y="1366540"/>
            <a:ext cx="200620" cy="200620"/>
          </a:xfrm>
          <a:prstGeom prst="roundRect">
            <a:avLst>
              <a:gd name="adj" fmla="val 21523"/>
            </a:avLst>
          </a:prstGeom>
          <a:solidFill>
            <a:srgbClr val="EF4444">
              <a:alpha val="12000"/>
            </a:srgbClr>
          </a:solidFill>
          <a:ln/>
        </p:spPr>
        <p:txBody>
          <a:bodyPr wrap="none" rtlCol="0" anchor="t"/>
          <a:lstStyle/>
          <a:p>
            <a:pPr marL="0" indent="0">
              <a:buNone/>
            </a:pPr>
            <a:endParaRPr lang="en-US" dirty="0"/>
          </a:p>
        </p:txBody>
      </p:sp>
      <p:pic>
        <p:nvPicPr>
          <p:cNvPr id="30"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91766" y="1400556"/>
            <a:ext cx="132588" cy="132588"/>
          </a:xfrm>
          <a:prstGeom prst="rect">
            <a:avLst/>
          </a:prstGeom>
        </p:spPr>
      </p:pic>
      <p:sp>
        <p:nvSpPr>
          <p:cNvPr id="31" name="Text 23"/>
          <p:cNvSpPr/>
          <p:nvPr/>
        </p:nvSpPr>
        <p:spPr>
          <a:xfrm>
            <a:off x="5144691" y="1358950"/>
            <a:ext cx="3896320" cy="138708"/>
          </a:xfrm>
          <a:prstGeom prst="rect">
            <a:avLst/>
          </a:prstGeom>
          <a:noFill/>
          <a:ln/>
        </p:spPr>
        <p:txBody>
          <a:bodyPr wrap="none" lIns="0" tIns="0" rIns="0" bIns="0" rtlCol="0" anchor="t"/>
          <a:lstStyle/>
          <a:p>
            <a:pPr marL="0" indent="0" algn="l">
              <a:lnSpc>
                <a:spcPts val="1092"/>
              </a:lnSpc>
              <a:buNone/>
            </a:pPr>
            <a:r>
              <a:rPr lang="en-US" sz="840" b="1" dirty="0">
                <a:solidFill>
                  <a:srgbClr val="F1F5F9"/>
                </a:solidFill>
                <a:latin typeface="Calibri" pitchFamily="34" charset="0"/>
                <a:ea typeface="Calibri" pitchFamily="34" charset="-122"/>
                <a:cs typeface="Calibri" pitchFamily="34" charset="-120"/>
              </a:rPr>
              <a:t>Siloed Services</a:t>
            </a:r>
            <a:endParaRPr lang="en-US" sz="840" dirty="0"/>
          </a:p>
        </p:txBody>
      </p:sp>
      <p:sp>
        <p:nvSpPr>
          <p:cNvPr id="32" name="Text 24"/>
          <p:cNvSpPr/>
          <p:nvPr/>
        </p:nvSpPr>
        <p:spPr>
          <a:xfrm>
            <a:off x="5144691" y="1511498"/>
            <a:ext cx="3612952" cy="294099"/>
          </a:xfrm>
          <a:prstGeom prst="rect">
            <a:avLst/>
          </a:prstGeom>
          <a:noFill/>
          <a:ln/>
        </p:spPr>
        <p:txBody>
          <a:bodyPr wrap="square" lIns="0" tIns="0" rIns="0" bIns="0" rtlCol="0" anchor="t"/>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Separate firms for legal, insurance, and financial advisory — fragmented experience.</a:t>
            </a:r>
            <a:endParaRPr lang="en-US" sz="760" dirty="0"/>
          </a:p>
        </p:txBody>
      </p:sp>
      <p:sp>
        <p:nvSpPr>
          <p:cNvPr id="33" name="Text 25"/>
          <p:cNvSpPr/>
          <p:nvPr/>
        </p:nvSpPr>
        <p:spPr>
          <a:xfrm>
            <a:off x="4857750" y="1913483"/>
            <a:ext cx="200620" cy="200620"/>
          </a:xfrm>
          <a:prstGeom prst="roundRect">
            <a:avLst>
              <a:gd name="adj" fmla="val 21523"/>
            </a:avLst>
          </a:prstGeom>
          <a:solidFill>
            <a:srgbClr val="EF4444">
              <a:alpha val="12000"/>
            </a:srgbClr>
          </a:solidFill>
          <a:ln/>
        </p:spPr>
        <p:txBody>
          <a:bodyPr wrap="none" rtlCol="0" anchor="t"/>
          <a:lstStyle/>
          <a:p>
            <a:pPr marL="0" indent="0">
              <a:buNone/>
            </a:pPr>
            <a:endParaRPr lang="en-US" dirty="0"/>
          </a:p>
        </p:txBody>
      </p:sp>
      <p:pic>
        <p:nvPicPr>
          <p:cNvPr id="34" name="Image 6"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91766" y="1947499"/>
            <a:ext cx="132588" cy="132588"/>
          </a:xfrm>
          <a:prstGeom prst="rect">
            <a:avLst/>
          </a:prstGeom>
        </p:spPr>
      </p:pic>
      <p:sp>
        <p:nvSpPr>
          <p:cNvPr id="35" name="Text 26"/>
          <p:cNvSpPr/>
          <p:nvPr/>
        </p:nvSpPr>
        <p:spPr>
          <a:xfrm>
            <a:off x="5144691" y="1905893"/>
            <a:ext cx="2960057" cy="138708"/>
          </a:xfrm>
          <a:prstGeom prst="rect">
            <a:avLst/>
          </a:prstGeom>
          <a:noFill/>
          <a:ln/>
        </p:spPr>
        <p:txBody>
          <a:bodyPr wrap="none" lIns="0" tIns="0" rIns="0" bIns="0" rtlCol="0" anchor="t"/>
          <a:lstStyle/>
          <a:p>
            <a:pPr marL="0" indent="0" algn="l">
              <a:lnSpc>
                <a:spcPts val="1092"/>
              </a:lnSpc>
              <a:buNone/>
            </a:pPr>
            <a:r>
              <a:rPr lang="en-US" sz="840" b="1" dirty="0">
                <a:solidFill>
                  <a:srgbClr val="F1F5F9"/>
                </a:solidFill>
                <a:latin typeface="Calibri" pitchFamily="34" charset="0"/>
                <a:ea typeface="Calibri" pitchFamily="34" charset="-122"/>
                <a:cs typeface="Calibri" pitchFamily="34" charset="-120"/>
              </a:rPr>
              <a:t>Generalist Knowledge</a:t>
            </a:r>
            <a:endParaRPr lang="en-US" sz="840" dirty="0"/>
          </a:p>
        </p:txBody>
      </p:sp>
      <p:sp>
        <p:nvSpPr>
          <p:cNvPr id="36" name="Text 27"/>
          <p:cNvSpPr/>
          <p:nvPr/>
        </p:nvSpPr>
        <p:spPr>
          <a:xfrm>
            <a:off x="5144691" y="2058442"/>
            <a:ext cx="2960057" cy="140047"/>
          </a:xfrm>
          <a:prstGeom prst="rect">
            <a:avLst/>
          </a:prstGeom>
          <a:noFill/>
          <a:ln/>
        </p:spPr>
        <p:txBody>
          <a:bodyPr wrap="none" lIns="0" tIns="0" rIns="0" bIns="0" rtlCol="0" anchor="t"/>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No state-specific regulatory depth — one-size-fits-all approach.</a:t>
            </a:r>
            <a:endParaRPr lang="en-US" sz="760" dirty="0"/>
          </a:p>
        </p:txBody>
      </p:sp>
      <p:sp>
        <p:nvSpPr>
          <p:cNvPr id="37" name="Text 28"/>
          <p:cNvSpPr/>
          <p:nvPr/>
        </p:nvSpPr>
        <p:spPr>
          <a:xfrm>
            <a:off x="4857750" y="2320379"/>
            <a:ext cx="200620" cy="200620"/>
          </a:xfrm>
          <a:prstGeom prst="roundRect">
            <a:avLst>
              <a:gd name="adj" fmla="val 21523"/>
            </a:avLst>
          </a:prstGeom>
          <a:solidFill>
            <a:srgbClr val="EF4444">
              <a:alpha val="12000"/>
            </a:srgbClr>
          </a:solidFill>
          <a:ln/>
        </p:spPr>
        <p:txBody>
          <a:bodyPr wrap="none" rtlCol="0" anchor="t"/>
          <a:lstStyle/>
          <a:p>
            <a:pPr marL="0" indent="0">
              <a:buNone/>
            </a:pPr>
            <a:endParaRPr lang="en-US" dirty="0"/>
          </a:p>
        </p:txBody>
      </p:sp>
      <p:pic>
        <p:nvPicPr>
          <p:cNvPr id="38"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891766" y="2354395"/>
            <a:ext cx="132588" cy="132588"/>
          </a:xfrm>
          <a:prstGeom prst="rect">
            <a:avLst/>
          </a:prstGeom>
        </p:spPr>
      </p:pic>
      <p:sp>
        <p:nvSpPr>
          <p:cNvPr id="39" name="Text 29"/>
          <p:cNvSpPr/>
          <p:nvPr/>
        </p:nvSpPr>
        <p:spPr>
          <a:xfrm>
            <a:off x="5144691" y="2312789"/>
            <a:ext cx="3089717" cy="138708"/>
          </a:xfrm>
          <a:prstGeom prst="rect">
            <a:avLst/>
          </a:prstGeom>
          <a:noFill/>
          <a:ln/>
        </p:spPr>
        <p:txBody>
          <a:bodyPr wrap="none" lIns="0" tIns="0" rIns="0" bIns="0" rtlCol="0" anchor="t"/>
          <a:lstStyle/>
          <a:p>
            <a:pPr marL="0" indent="0" algn="l">
              <a:lnSpc>
                <a:spcPts val="1092"/>
              </a:lnSpc>
              <a:buNone/>
            </a:pPr>
            <a:r>
              <a:rPr lang="en-US" sz="840" b="1" dirty="0">
                <a:solidFill>
                  <a:srgbClr val="F1F5F9"/>
                </a:solidFill>
                <a:latin typeface="Calibri" pitchFamily="34" charset="0"/>
                <a:ea typeface="Calibri" pitchFamily="34" charset="-122"/>
                <a:cs typeface="Calibri" pitchFamily="34" charset="-120"/>
              </a:rPr>
              <a:t>Hourly Billing Only</a:t>
            </a:r>
            <a:endParaRPr lang="en-US" sz="840" dirty="0"/>
          </a:p>
        </p:txBody>
      </p:sp>
      <p:sp>
        <p:nvSpPr>
          <p:cNvPr id="40" name="Text 30"/>
          <p:cNvSpPr/>
          <p:nvPr/>
        </p:nvSpPr>
        <p:spPr>
          <a:xfrm>
            <a:off x="5144691" y="2465338"/>
            <a:ext cx="3089717" cy="140047"/>
          </a:xfrm>
          <a:prstGeom prst="rect">
            <a:avLst/>
          </a:prstGeom>
          <a:noFill/>
          <a:ln/>
        </p:spPr>
        <p:txBody>
          <a:bodyPr wrap="none" lIns="0" tIns="0" rIns="0" bIns="0" rtlCol="0" anchor="t"/>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No skin in the game — fees accrue regardless of client outcomes.</a:t>
            </a:r>
            <a:endParaRPr lang="en-US" sz="760" dirty="0"/>
          </a:p>
        </p:txBody>
      </p:sp>
      <p:sp>
        <p:nvSpPr>
          <p:cNvPr id="41" name="Text 31"/>
          <p:cNvSpPr/>
          <p:nvPr/>
        </p:nvSpPr>
        <p:spPr>
          <a:xfrm>
            <a:off x="4857750" y="2727275"/>
            <a:ext cx="200620" cy="200620"/>
          </a:xfrm>
          <a:prstGeom prst="roundRect">
            <a:avLst>
              <a:gd name="adj" fmla="val 21523"/>
            </a:avLst>
          </a:prstGeom>
          <a:solidFill>
            <a:srgbClr val="EF4444">
              <a:alpha val="12000"/>
            </a:srgbClr>
          </a:solidFill>
          <a:ln/>
        </p:spPr>
        <p:txBody>
          <a:bodyPr wrap="none" rtlCol="0" anchor="t"/>
          <a:lstStyle/>
          <a:p>
            <a:pPr marL="0" indent="0">
              <a:buNone/>
            </a:pPr>
            <a:endParaRPr lang="en-US" dirty="0"/>
          </a:p>
        </p:txBody>
      </p:sp>
      <p:pic>
        <p:nvPicPr>
          <p:cNvPr id="42" name="Image 8" descr="preencoded.png"/>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891766" y="2761292"/>
            <a:ext cx="132588" cy="132588"/>
          </a:xfrm>
          <a:prstGeom prst="rect">
            <a:avLst/>
          </a:prstGeom>
        </p:spPr>
      </p:pic>
      <p:sp>
        <p:nvSpPr>
          <p:cNvPr id="43" name="Text 32"/>
          <p:cNvSpPr/>
          <p:nvPr/>
        </p:nvSpPr>
        <p:spPr>
          <a:xfrm>
            <a:off x="5144691" y="2719685"/>
            <a:ext cx="2842186" cy="138708"/>
          </a:xfrm>
          <a:prstGeom prst="rect">
            <a:avLst/>
          </a:prstGeom>
          <a:noFill/>
          <a:ln/>
        </p:spPr>
        <p:txBody>
          <a:bodyPr wrap="none" lIns="0" tIns="0" rIns="0" bIns="0" rtlCol="0" anchor="t"/>
          <a:lstStyle/>
          <a:p>
            <a:pPr marL="0" indent="0" algn="l">
              <a:lnSpc>
                <a:spcPts val="1092"/>
              </a:lnSpc>
              <a:buNone/>
            </a:pPr>
            <a:r>
              <a:rPr lang="en-US" sz="840" b="1" dirty="0">
                <a:solidFill>
                  <a:srgbClr val="F1F5F9"/>
                </a:solidFill>
                <a:latin typeface="Calibri" pitchFamily="34" charset="0"/>
                <a:ea typeface="Calibri" pitchFamily="34" charset="-122"/>
                <a:cs typeface="Calibri" pitchFamily="34" charset="-120"/>
              </a:rPr>
              <a:t>Large Firm Bureaucracy</a:t>
            </a:r>
            <a:endParaRPr lang="en-US" sz="840" dirty="0"/>
          </a:p>
        </p:txBody>
      </p:sp>
      <p:sp>
        <p:nvSpPr>
          <p:cNvPr id="44" name="Text 33"/>
          <p:cNvSpPr/>
          <p:nvPr/>
        </p:nvSpPr>
        <p:spPr>
          <a:xfrm>
            <a:off x="5144691" y="2872234"/>
            <a:ext cx="2842186" cy="140047"/>
          </a:xfrm>
          <a:prstGeom prst="rect">
            <a:avLst/>
          </a:prstGeom>
          <a:noFill/>
          <a:ln/>
        </p:spPr>
        <p:txBody>
          <a:bodyPr wrap="none" lIns="0" tIns="0" rIns="0" bIns="0" rtlCol="0" anchor="t"/>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Clients lost in the pipeline — layers of process before action.</a:t>
            </a:r>
            <a:endParaRPr lang="en-US" sz="760" dirty="0"/>
          </a:p>
        </p:txBody>
      </p:sp>
      <p:sp>
        <p:nvSpPr>
          <p:cNvPr id="45" name="Text 34"/>
          <p:cNvSpPr/>
          <p:nvPr/>
        </p:nvSpPr>
        <p:spPr>
          <a:xfrm>
            <a:off x="4857750" y="3134171"/>
            <a:ext cx="200620" cy="200620"/>
          </a:xfrm>
          <a:prstGeom prst="roundRect">
            <a:avLst>
              <a:gd name="adj" fmla="val 21523"/>
            </a:avLst>
          </a:prstGeom>
          <a:solidFill>
            <a:srgbClr val="EF4444">
              <a:alpha val="12000"/>
            </a:srgbClr>
          </a:solidFill>
          <a:ln/>
        </p:spPr>
        <p:txBody>
          <a:bodyPr wrap="none" rtlCol="0" anchor="t"/>
          <a:lstStyle/>
          <a:p>
            <a:pPr marL="0" indent="0">
              <a:buNone/>
            </a:pPr>
            <a:endParaRPr lang="en-US" dirty="0"/>
          </a:p>
        </p:txBody>
      </p:sp>
      <p:pic>
        <p:nvPicPr>
          <p:cNvPr id="46" name="Image 9"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891766" y="3168188"/>
            <a:ext cx="132588" cy="132588"/>
          </a:xfrm>
          <a:prstGeom prst="rect">
            <a:avLst/>
          </a:prstGeom>
        </p:spPr>
      </p:pic>
      <p:sp>
        <p:nvSpPr>
          <p:cNvPr id="47" name="Text 35"/>
          <p:cNvSpPr/>
          <p:nvPr/>
        </p:nvSpPr>
        <p:spPr>
          <a:xfrm>
            <a:off x="5144691" y="3126581"/>
            <a:ext cx="3596729" cy="138708"/>
          </a:xfrm>
          <a:prstGeom prst="rect">
            <a:avLst/>
          </a:prstGeom>
          <a:noFill/>
          <a:ln/>
        </p:spPr>
        <p:txBody>
          <a:bodyPr wrap="none" lIns="0" tIns="0" rIns="0" bIns="0" rtlCol="0" anchor="t"/>
          <a:lstStyle/>
          <a:p>
            <a:pPr marL="0" indent="0" algn="l">
              <a:lnSpc>
                <a:spcPts val="1092"/>
              </a:lnSpc>
              <a:buNone/>
            </a:pPr>
            <a:r>
              <a:rPr lang="en-US" sz="840" b="1" dirty="0">
                <a:solidFill>
                  <a:srgbClr val="F1F5F9"/>
                </a:solidFill>
                <a:latin typeface="Calibri" pitchFamily="34" charset="0"/>
                <a:ea typeface="Calibri" pitchFamily="34" charset="-122"/>
                <a:cs typeface="Calibri" pitchFamily="34" charset="-120"/>
              </a:rPr>
              <a:t>Carrier-Aligned Public Adjusters</a:t>
            </a:r>
            <a:endParaRPr lang="en-US" sz="840" dirty="0"/>
          </a:p>
        </p:txBody>
      </p:sp>
      <p:sp>
        <p:nvSpPr>
          <p:cNvPr id="48" name="Text 36"/>
          <p:cNvSpPr/>
          <p:nvPr/>
        </p:nvSpPr>
        <p:spPr>
          <a:xfrm>
            <a:off x="5144691" y="3279130"/>
            <a:ext cx="3596729" cy="140047"/>
          </a:xfrm>
          <a:prstGeom prst="rect">
            <a:avLst/>
          </a:prstGeom>
          <a:noFill/>
          <a:ln/>
        </p:spPr>
        <p:txBody>
          <a:bodyPr wrap="none" lIns="0" tIns="0" rIns="0" bIns="0" rtlCol="0" anchor="t"/>
          <a:lstStyle/>
          <a:p>
            <a:pPr marL="0" indent="0" algn="l">
              <a:lnSpc>
                <a:spcPts val="1102"/>
              </a:lnSpc>
              <a:buNone/>
            </a:pPr>
            <a:r>
              <a:rPr lang="en-US" sz="760" dirty="0">
                <a:solidFill>
                  <a:srgbClr val="94A3B8"/>
                </a:solidFill>
                <a:latin typeface="Calibri" pitchFamily="34" charset="0"/>
                <a:ea typeface="Calibri" pitchFamily="34" charset="-122"/>
                <a:cs typeface="Calibri" pitchFamily="34" charset="-120"/>
              </a:rPr>
              <a:t>Conflicted incentives — often working closer with carriers than policyholders.</a:t>
            </a:r>
            <a:endParaRPr lang="en-US" sz="760" dirty="0"/>
          </a:p>
        </p:txBody>
      </p:sp>
      <p:sp>
        <p:nvSpPr>
          <p:cNvPr id="49" name="Text 37"/>
          <p:cNvSpPr/>
          <p:nvPr/>
        </p:nvSpPr>
        <p:spPr>
          <a:xfrm>
            <a:off x="4857750" y="3562648"/>
            <a:ext cx="4211955" cy="118021"/>
          </a:xfrm>
          <a:prstGeom prst="rect">
            <a:avLst/>
          </a:prstGeom>
          <a:noFill/>
          <a:ln/>
        </p:spPr>
        <p:txBody>
          <a:bodyPr wrap="none" lIns="0" tIns="0" rIns="0" bIns="0" rtlCol="0" anchor="t"/>
          <a:lstStyle/>
          <a:p>
            <a:pPr marL="0" indent="0" algn="l">
              <a:lnSpc>
                <a:spcPts val="930"/>
              </a:lnSpc>
              <a:buNone/>
            </a:pPr>
            <a:r>
              <a:rPr lang="en-US" sz="620" b="1" kern="0" spc="60" dirty="0">
                <a:solidFill>
                  <a:srgbClr val="94A3B8"/>
                </a:solidFill>
                <a:latin typeface="Calibri" pitchFamily="34" charset="0"/>
                <a:ea typeface="Calibri" pitchFamily="34" charset="-122"/>
                <a:cs typeface="Calibri" pitchFamily="34" charset="-120"/>
              </a:rPr>
              <a:t>COMPETITOR CATEGORIES</a:t>
            </a:r>
            <a:endParaRPr lang="en-US" sz="620" dirty="0"/>
          </a:p>
        </p:txBody>
      </p:sp>
      <p:sp>
        <p:nvSpPr>
          <p:cNvPr id="50" name="Text 38"/>
          <p:cNvSpPr/>
          <p:nvPr/>
        </p:nvSpPr>
        <p:spPr>
          <a:xfrm>
            <a:off x="4857750" y="3737818"/>
            <a:ext cx="1921371" cy="198254"/>
          </a:xfrm>
          <a:prstGeom prst="roundRect">
            <a:avLst>
              <a:gd name="adj" fmla="val 72387"/>
            </a:avLst>
          </a:prstGeom>
          <a:solidFill>
            <a:srgbClr val="94A3B8">
              <a:alpha val="10000"/>
            </a:srgbClr>
          </a:solidFill>
          <a:ln w="9525">
            <a:solidFill>
              <a:srgbClr val="94A3B8">
                <a:alpha val="20000"/>
              </a:srgbClr>
            </a:solidFill>
          </a:ln>
        </p:spPr>
        <p:txBody>
          <a:bodyPr wrap="none" lIns="0" tIns="0" rIns="0" bIns="0" rtlCol="0" anchor="ctr"/>
          <a:lstStyle/>
          <a:p>
            <a:pPr marL="0" indent="0" algn="ctr">
              <a:buNone/>
            </a:pPr>
            <a:r>
              <a:rPr lang="en-US" sz="620" dirty="0">
                <a:solidFill>
                  <a:srgbClr val="94A3B8"/>
                </a:solidFill>
                <a:latin typeface="Calibri" pitchFamily="34" charset="0"/>
                <a:ea typeface="Calibri" pitchFamily="34" charset="-122"/>
                <a:cs typeface="Calibri" pitchFamily="34" charset="-120"/>
              </a:rPr>
              <a:t>Large National Consultancies (Deloitte, Accenture)</a:t>
            </a:r>
            <a:endParaRPr lang="en-US" sz="620" dirty="0"/>
          </a:p>
        </p:txBody>
      </p:sp>
      <p:sp>
        <p:nvSpPr>
          <p:cNvPr id="51" name="Text 39"/>
          <p:cNvSpPr/>
          <p:nvPr/>
        </p:nvSpPr>
        <p:spPr>
          <a:xfrm>
            <a:off x="6822281" y="3737818"/>
            <a:ext cx="1179016" cy="198254"/>
          </a:xfrm>
          <a:prstGeom prst="roundRect">
            <a:avLst>
              <a:gd name="adj" fmla="val 72387"/>
            </a:avLst>
          </a:prstGeom>
          <a:solidFill>
            <a:srgbClr val="94A3B8">
              <a:alpha val="10000"/>
            </a:srgbClr>
          </a:solidFill>
          <a:ln w="9525">
            <a:solidFill>
              <a:srgbClr val="94A3B8">
                <a:alpha val="20000"/>
              </a:srgbClr>
            </a:solidFill>
          </a:ln>
        </p:spPr>
        <p:txBody>
          <a:bodyPr wrap="none" lIns="0" tIns="0" rIns="0" bIns="0" rtlCol="0" anchor="ctr"/>
          <a:lstStyle/>
          <a:p>
            <a:pPr marL="0" indent="0" algn="ctr">
              <a:buNone/>
            </a:pPr>
            <a:r>
              <a:rPr lang="en-US" sz="620" dirty="0">
                <a:solidFill>
                  <a:srgbClr val="94A3B8"/>
                </a:solidFill>
                <a:latin typeface="Calibri" pitchFamily="34" charset="0"/>
                <a:ea typeface="Calibri" pitchFamily="34" charset="-122"/>
                <a:cs typeface="Calibri" pitchFamily="34" charset="-120"/>
              </a:rPr>
              <a:t>Independent Public Adjusters</a:t>
            </a:r>
            <a:endParaRPr lang="en-US" sz="620" dirty="0"/>
          </a:p>
        </p:txBody>
      </p:sp>
      <p:sp>
        <p:nvSpPr>
          <p:cNvPr id="52" name="Text 40"/>
          <p:cNvSpPr/>
          <p:nvPr/>
        </p:nvSpPr>
        <p:spPr>
          <a:xfrm>
            <a:off x="4857750" y="3961209"/>
            <a:ext cx="1275159" cy="198254"/>
          </a:xfrm>
          <a:prstGeom prst="roundRect">
            <a:avLst>
              <a:gd name="adj" fmla="val 72387"/>
            </a:avLst>
          </a:prstGeom>
          <a:solidFill>
            <a:srgbClr val="94A3B8">
              <a:alpha val="10000"/>
            </a:srgbClr>
          </a:solidFill>
          <a:ln w="9525">
            <a:solidFill>
              <a:srgbClr val="94A3B8">
                <a:alpha val="20000"/>
              </a:srgbClr>
            </a:solidFill>
          </a:ln>
        </p:spPr>
        <p:txBody>
          <a:bodyPr wrap="none" lIns="0" tIns="0" rIns="0" bIns="0" rtlCol="0" anchor="ctr"/>
          <a:lstStyle/>
          <a:p>
            <a:pPr marL="0" indent="0" algn="ctr">
              <a:buNone/>
            </a:pPr>
            <a:r>
              <a:rPr lang="en-US" sz="620" dirty="0">
                <a:solidFill>
                  <a:srgbClr val="94A3B8"/>
                </a:solidFill>
                <a:latin typeface="Calibri" pitchFamily="34" charset="0"/>
                <a:ea typeface="Calibri" pitchFamily="34" charset="-122"/>
                <a:cs typeface="Calibri" pitchFamily="34" charset="-120"/>
              </a:rPr>
              <a:t>Standalone Insurance Attorneys</a:t>
            </a:r>
            <a:endParaRPr lang="en-US" sz="620" dirty="0"/>
          </a:p>
        </p:txBody>
      </p:sp>
      <p:sp>
        <p:nvSpPr>
          <p:cNvPr id="53" name="Text 41"/>
          <p:cNvSpPr/>
          <p:nvPr/>
        </p:nvSpPr>
        <p:spPr>
          <a:xfrm>
            <a:off x="6176070" y="3961209"/>
            <a:ext cx="963216" cy="198254"/>
          </a:xfrm>
          <a:prstGeom prst="roundRect">
            <a:avLst>
              <a:gd name="adj" fmla="val 72387"/>
            </a:avLst>
          </a:prstGeom>
          <a:solidFill>
            <a:srgbClr val="94A3B8">
              <a:alpha val="10000"/>
            </a:srgbClr>
          </a:solidFill>
          <a:ln w="9525">
            <a:solidFill>
              <a:srgbClr val="94A3B8">
                <a:alpha val="20000"/>
              </a:srgbClr>
            </a:solidFill>
          </a:ln>
        </p:spPr>
        <p:txBody>
          <a:bodyPr wrap="none" lIns="0" tIns="0" rIns="0" bIns="0" rtlCol="0" anchor="ctr"/>
          <a:lstStyle/>
          <a:p>
            <a:pPr marL="0" indent="0" algn="ctr">
              <a:buNone/>
            </a:pPr>
            <a:r>
              <a:rPr lang="en-US" sz="620" dirty="0">
                <a:solidFill>
                  <a:srgbClr val="94A3B8"/>
                </a:solidFill>
                <a:latin typeface="Calibri" pitchFamily="34" charset="0"/>
                <a:ea typeface="Calibri" pitchFamily="34" charset="-122"/>
                <a:cs typeface="Calibri" pitchFamily="34" charset="-120"/>
              </a:rPr>
              <a:t>General Practice CPAs</a:t>
            </a:r>
            <a:endParaRPr lang="en-US" sz="620" dirty="0"/>
          </a:p>
        </p:txBody>
      </p:sp>
      <p:sp>
        <p:nvSpPr>
          <p:cNvPr id="54" name="Text 42"/>
          <p:cNvSpPr/>
          <p:nvPr/>
        </p:nvSpPr>
        <p:spPr>
          <a:xfrm>
            <a:off x="0" y="5121920"/>
            <a:ext cx="9144000" cy="21580"/>
          </a:xfrm>
          <a:prstGeom prst="rect">
            <a:avLst/>
          </a:prstGeom>
          <a:gradFill rotWithShape="1">
            <a:gsLst>
              <a:gs pos="0">
                <a:srgbClr val="C9A84C"/>
              </a:gs>
              <a:gs pos="100000">
                <a:srgbClr val="000000">
                  <a:alpha val="0"/>
                </a:srgbClr>
              </a:gs>
            </a:gsLst>
            <a:lin ang="0" scaled="1"/>
          </a:gradFill>
          <a:ln/>
        </p:spPr>
        <p:txBody>
          <a:bodyPr wrap="none" rtlCol="0" anchor="t"/>
          <a:lstStyle/>
          <a:p>
            <a:pPr marL="0" indent="0">
              <a:buNone/>
            </a:pPr>
            <a:endParaRPr lang="en-US" dirty="0"/>
          </a:p>
        </p:txBody>
      </p:sp>
      <p:sp>
        <p:nvSpPr>
          <p:cNvPr id="55" name="Text 43"/>
          <p:cNvSpPr/>
          <p:nvPr/>
        </p:nvSpPr>
        <p:spPr>
          <a:xfrm>
            <a:off x="4414540" y="2677418"/>
            <a:ext cx="314920" cy="346412"/>
          </a:xfrm>
          <a:prstGeom prst="ellipse">
            <a:avLst/>
          </a:prstGeom>
          <a:solidFill>
            <a:srgbClr val="0A1628"/>
          </a:solidFill>
          <a:ln w="9525">
            <a:solidFill>
              <a:srgbClr val="C9A84C">
                <a:alpha val="40000"/>
              </a:srgbClr>
            </a:solidFill>
          </a:ln>
        </p:spPr>
        <p:txBody>
          <a:bodyPr wrap="none" lIns="0" tIns="0" rIns="0" bIns="0" rtlCol="0" anchor="ctr"/>
          <a:lstStyle/>
          <a:p>
            <a:pPr marL="0" indent="0" algn="ctr">
              <a:buNone/>
            </a:pPr>
            <a:r>
              <a:rPr lang="en-US" sz="790" b="1" kern="0" spc="60" dirty="0">
                <a:solidFill>
                  <a:srgbClr val="C9A84C"/>
                </a:solidFill>
                <a:latin typeface="Constantia" pitchFamily="34" charset="0"/>
                <a:ea typeface="Constantia" pitchFamily="34" charset="-122"/>
                <a:cs typeface="Constantia" pitchFamily="34" charset="-120"/>
              </a:rPr>
              <a:t>VS</a:t>
            </a:r>
            <a:endParaRPr lang="en-US" sz="79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A1628"/>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7200" y="490091"/>
            <a:ext cx="150465" cy="150465"/>
          </a:xfrm>
          <a:prstGeom prst="rect">
            <a:avLst/>
          </a:prstGeom>
        </p:spPr>
      </p:pic>
      <p:sp>
        <p:nvSpPr>
          <p:cNvPr id="3" name="Text 0"/>
          <p:cNvSpPr/>
          <p:nvPr/>
        </p:nvSpPr>
        <p:spPr>
          <a:xfrm>
            <a:off x="707975" y="372070"/>
            <a:ext cx="3012299" cy="386655"/>
          </a:xfrm>
          <a:prstGeom prst="rect">
            <a:avLst/>
          </a:prstGeom>
          <a:noFill/>
          <a:ln/>
        </p:spPr>
        <p:txBody>
          <a:bodyPr wrap="none" lIns="0" tIns="0" rIns="0" bIns="0" rtlCol="0" anchor="ctr"/>
          <a:lstStyle/>
          <a:p>
            <a:pPr marL="0" indent="0" algn="l">
              <a:lnSpc>
                <a:spcPts val="3045"/>
              </a:lnSpc>
              <a:buNone/>
            </a:pPr>
            <a:r>
              <a:rPr lang="en-US" sz="2030" b="1" kern="0" spc="-30" dirty="0">
                <a:solidFill>
                  <a:srgbClr val="F1F5F9"/>
                </a:solidFill>
                <a:latin typeface="Constantia" pitchFamily="34" charset="0"/>
                <a:ea typeface="Constantia" pitchFamily="34" charset="-122"/>
                <a:cs typeface="Constantia" pitchFamily="34" charset="-120"/>
              </a:rPr>
              <a:t>Current Pricing Strategies</a:t>
            </a:r>
            <a:endParaRPr lang="en-US" sz="2030" dirty="0"/>
          </a:p>
        </p:txBody>
      </p:sp>
      <p:sp>
        <p:nvSpPr>
          <p:cNvPr id="4" name="Text 1"/>
          <p:cNvSpPr/>
          <p:nvPr/>
        </p:nvSpPr>
        <p:spPr>
          <a:xfrm>
            <a:off x="457200" y="815876"/>
            <a:ext cx="429220" cy="17711"/>
          </a:xfrm>
          <a:prstGeom prst="rect">
            <a:avLst/>
          </a:prstGeom>
          <a:solidFill>
            <a:srgbClr val="C9A84C"/>
          </a:solidFill>
          <a:ln/>
        </p:spPr>
        <p:txBody>
          <a:bodyPr wrap="none" rtlCol="0" anchor="t"/>
          <a:lstStyle/>
          <a:p>
            <a:pPr marL="0" indent="0">
              <a:buNone/>
            </a:pPr>
            <a:endParaRPr lang="en-US" dirty="0"/>
          </a:p>
        </p:txBody>
      </p:sp>
      <p:sp>
        <p:nvSpPr>
          <p:cNvPr id="5" name="Text 2"/>
          <p:cNvSpPr/>
          <p:nvPr/>
        </p:nvSpPr>
        <p:spPr>
          <a:xfrm>
            <a:off x="457200" y="919907"/>
            <a:ext cx="9052560" cy="159990"/>
          </a:xfrm>
          <a:prstGeom prst="rect">
            <a:avLst/>
          </a:prstGeom>
          <a:noFill/>
          <a:ln/>
        </p:spPr>
        <p:txBody>
          <a:bodyPr wrap="none" lIns="0" tIns="0" rIns="0" bIns="0" rtlCol="0" anchor="t"/>
          <a:lstStyle/>
          <a:p>
            <a:pPr marL="0" indent="0" algn="l">
              <a:lnSpc>
                <a:spcPts val="1260"/>
              </a:lnSpc>
              <a:spcBef>
                <a:spcPts val="680"/>
              </a:spcBef>
              <a:buNone/>
            </a:pPr>
            <a:r>
              <a:rPr lang="en-US" sz="840" kern="0" spc="10" dirty="0">
                <a:solidFill>
                  <a:srgbClr val="94A3B8"/>
                </a:solidFill>
                <a:latin typeface="Calibri" pitchFamily="34" charset="0"/>
                <a:ea typeface="Calibri" pitchFamily="34" charset="-122"/>
                <a:cs typeface="Calibri" pitchFamily="34" charset="-120"/>
              </a:rPr>
              <a:t>Flexible engagement models designed to align firm incentives with client outcomes</a:t>
            </a:r>
            <a:endParaRPr lang="en-US" sz="840" dirty="0"/>
          </a:p>
        </p:txBody>
      </p:sp>
      <p:sp>
        <p:nvSpPr>
          <p:cNvPr id="6" name="Text 3"/>
          <p:cNvSpPr/>
          <p:nvPr/>
        </p:nvSpPr>
        <p:spPr>
          <a:xfrm>
            <a:off x="457200" y="1337667"/>
            <a:ext cx="1949797" cy="3056632"/>
          </a:xfrm>
          <a:prstGeom prst="roundRect">
            <a:avLst>
              <a:gd name="adj" fmla="val 4429"/>
            </a:avLst>
          </a:prstGeom>
          <a:solidFill>
            <a:srgbClr val="152238"/>
          </a:solidFill>
          <a:ln w="9525">
            <a:solidFill>
              <a:srgbClr val="C9A84C">
                <a:alpha val="15000"/>
              </a:srgbClr>
            </a:solidFill>
          </a:ln>
        </p:spPr>
        <p:txBody>
          <a:bodyPr wrap="square" rtlCol="0" anchor="t"/>
          <a:lstStyle/>
          <a:p>
            <a:pPr marL="0" indent="0">
              <a:buNone/>
            </a:pPr>
            <a:endParaRPr lang="en-US" dirty="0"/>
          </a:p>
        </p:txBody>
      </p:sp>
      <p:sp>
        <p:nvSpPr>
          <p:cNvPr id="7" name="Text 4"/>
          <p:cNvSpPr/>
          <p:nvPr/>
        </p:nvSpPr>
        <p:spPr>
          <a:xfrm>
            <a:off x="638175" y="1547813"/>
            <a:ext cx="314920" cy="314920"/>
          </a:xfrm>
          <a:prstGeom prst="roundRect">
            <a:avLst>
              <a:gd name="adj" fmla="val 22584"/>
            </a:avLst>
          </a:prstGeom>
          <a:solidFill>
            <a:srgbClr val="C9A84C">
              <a:alpha val="10000"/>
            </a:srgbClr>
          </a:solidFill>
          <a:ln/>
        </p:spPr>
        <p:txBody>
          <a:bodyPr wrap="square" rtlCol="0" anchor="t"/>
          <a:lstStyle/>
          <a:p>
            <a:pPr marL="0" indent="0">
              <a:buNone/>
            </a:pPr>
            <a:endParaRPr lang="en-US"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9267" y="1638904"/>
            <a:ext cx="132588" cy="132588"/>
          </a:xfrm>
          <a:prstGeom prst="rect">
            <a:avLst/>
          </a:prstGeom>
        </p:spPr>
      </p:pic>
      <p:sp>
        <p:nvSpPr>
          <p:cNvPr id="9" name="Text 5"/>
          <p:cNvSpPr/>
          <p:nvPr/>
        </p:nvSpPr>
        <p:spPr>
          <a:xfrm>
            <a:off x="638175" y="1977033"/>
            <a:ext cx="1746632" cy="118021"/>
          </a:xfrm>
          <a:prstGeom prst="rect">
            <a:avLst/>
          </a:prstGeom>
          <a:noFill/>
          <a:ln/>
        </p:spPr>
        <p:txBody>
          <a:bodyPr wrap="none" lIns="0" tIns="0" rIns="0" bIns="0" rtlCol="0" anchor="t"/>
          <a:lstStyle/>
          <a:p>
            <a:pPr marL="0" indent="0" algn="l">
              <a:lnSpc>
                <a:spcPts val="930"/>
              </a:lnSpc>
              <a:buNone/>
            </a:pPr>
            <a:r>
              <a:rPr lang="en-US" sz="620" b="1" kern="0" spc="100" dirty="0">
                <a:solidFill>
                  <a:srgbClr val="94A3B8"/>
                </a:solidFill>
                <a:latin typeface="Calibri" pitchFamily="34" charset="0"/>
                <a:ea typeface="Calibri" pitchFamily="34" charset="-122"/>
                <a:cs typeface="Calibri" pitchFamily="34" charset="-120"/>
              </a:rPr>
              <a:t>RECURRING</a:t>
            </a:r>
            <a:endParaRPr lang="en-US" sz="620" dirty="0"/>
          </a:p>
        </p:txBody>
      </p:sp>
      <p:sp>
        <p:nvSpPr>
          <p:cNvPr id="10" name="Text 6"/>
          <p:cNvSpPr/>
          <p:nvPr/>
        </p:nvSpPr>
        <p:spPr>
          <a:xfrm>
            <a:off x="638175" y="2138214"/>
            <a:ext cx="1746632" cy="152251"/>
          </a:xfrm>
          <a:prstGeom prst="rect">
            <a:avLst/>
          </a:prstGeom>
          <a:noFill/>
          <a:ln/>
        </p:spPr>
        <p:txBody>
          <a:bodyPr wrap="none" lIns="0" tIns="0" rIns="0" bIns="0" rtlCol="0" anchor="t"/>
          <a:lstStyle/>
          <a:p>
            <a:pPr marL="0" indent="0" algn="l">
              <a:lnSpc>
                <a:spcPts val="1200"/>
              </a:lnSpc>
              <a:buNone/>
            </a:pPr>
            <a:r>
              <a:rPr lang="en-US" sz="960" b="1" dirty="0">
                <a:solidFill>
                  <a:srgbClr val="F1F5F9"/>
                </a:solidFill>
                <a:latin typeface="Constantia" pitchFamily="34" charset="0"/>
                <a:ea typeface="Constantia" pitchFamily="34" charset="-122"/>
                <a:cs typeface="Constantia" pitchFamily="34" charset="-120"/>
              </a:rPr>
              <a:t>Retainer-Based Advisory</a:t>
            </a:r>
            <a:endParaRPr lang="en-US" sz="960" dirty="0"/>
          </a:p>
        </p:txBody>
      </p:sp>
      <p:sp>
        <p:nvSpPr>
          <p:cNvPr id="11" name="Text 7"/>
          <p:cNvSpPr/>
          <p:nvPr/>
        </p:nvSpPr>
        <p:spPr>
          <a:xfrm>
            <a:off x="638175" y="2361456"/>
            <a:ext cx="1698997" cy="220563"/>
          </a:xfrm>
          <a:prstGeom prst="rect">
            <a:avLst/>
          </a:prstGeom>
          <a:noFill/>
          <a:ln/>
        </p:spPr>
        <p:txBody>
          <a:bodyPr wrap="none" lIns="0" tIns="0" rIns="0" bIns="0" rtlCol="0" anchor="t"/>
          <a:lstStyle/>
          <a:p>
            <a:pPr marL="0" indent="0" algn="l">
              <a:lnSpc>
                <a:spcPts val="1738"/>
              </a:lnSpc>
              <a:buNone/>
            </a:pPr>
            <a:r>
              <a:rPr lang="en-US" sz="1580" dirty="0">
                <a:solidFill>
                  <a:srgbClr val="C9A84C"/>
                </a:solidFill>
                <a:latin typeface="Constantia" pitchFamily="34" charset="0"/>
                <a:ea typeface="Constantia" pitchFamily="34" charset="-122"/>
                <a:cs typeface="Constantia" pitchFamily="34" charset="-120"/>
              </a:rPr>
              <a:t>$5K–$15K</a:t>
            </a:r>
            <a:r>
              <a:rPr lang="en-US" sz="790" dirty="0">
                <a:solidFill>
                  <a:srgbClr val="94A3B8"/>
                </a:solidFill>
                <a:latin typeface="Constantia" pitchFamily="34" charset="0"/>
                <a:ea typeface="Constantia" pitchFamily="34" charset="-122"/>
                <a:cs typeface="Constantia" pitchFamily="34" charset="-120"/>
              </a:rPr>
              <a:t>/month</a:t>
            </a:r>
            <a:endParaRPr lang="en-US" sz="1580" dirty="0"/>
          </a:p>
        </p:txBody>
      </p:sp>
      <p:sp>
        <p:nvSpPr>
          <p:cNvPr id="12" name="Text 8"/>
          <p:cNvSpPr/>
          <p:nvPr/>
        </p:nvSpPr>
        <p:spPr>
          <a:xfrm>
            <a:off x="638175" y="2682329"/>
            <a:ext cx="285750" cy="13841"/>
          </a:xfrm>
          <a:prstGeom prst="rect">
            <a:avLst/>
          </a:prstGeom>
          <a:solidFill>
            <a:srgbClr val="C9A84C">
              <a:alpha val="50000"/>
            </a:srgbClr>
          </a:solidFill>
          <a:ln/>
        </p:spPr>
        <p:txBody>
          <a:bodyPr wrap="none" rtlCol="0" anchor="t"/>
          <a:lstStyle/>
          <a:p>
            <a:pPr marL="0" indent="0">
              <a:buNone/>
            </a:pPr>
            <a:endParaRPr lang="en-US" dirty="0"/>
          </a:p>
        </p:txBody>
      </p:sp>
      <p:sp>
        <p:nvSpPr>
          <p:cNvPr id="13" name="Text 9"/>
          <p:cNvSpPr/>
          <p:nvPr/>
        </p:nvSpPr>
        <p:spPr>
          <a:xfrm>
            <a:off x="638175" y="2796480"/>
            <a:ext cx="1619604" cy="785254"/>
          </a:xfrm>
          <a:prstGeom prst="rect">
            <a:avLst/>
          </a:prstGeom>
          <a:noFill/>
          <a:ln/>
        </p:spPr>
        <p:txBody>
          <a:bodyPr wrap="square" lIns="0" tIns="0" rIns="0" bIns="0" rtlCol="0" anchor="t"/>
          <a:lstStyle/>
          <a:p>
            <a:pPr marL="0" indent="0" algn="l">
              <a:lnSpc>
                <a:spcPts val="1178"/>
              </a:lnSpc>
              <a:buNone/>
            </a:pPr>
            <a:r>
              <a:rPr lang="en-US" sz="760" dirty="0">
                <a:solidFill>
                  <a:srgbClr val="94A3B8"/>
                </a:solidFill>
                <a:latin typeface="Calibri" pitchFamily="34" charset="0"/>
                <a:ea typeface="Calibri" pitchFamily="34" charset="-122"/>
                <a:cs typeface="Calibri" pitchFamily="34" charset="-120"/>
              </a:rPr>
              <a:t>Ongoing strategic advisory and compliance monitoring for mid-market clients. Predictable recurring revenue with dedicated senior advisor access.</a:t>
            </a:r>
            <a:endParaRPr lang="en-US" sz="760" dirty="0"/>
          </a:p>
        </p:txBody>
      </p:sp>
      <p:sp>
        <p:nvSpPr>
          <p:cNvPr id="14" name="Text 10"/>
          <p:cNvSpPr/>
          <p:nvPr/>
        </p:nvSpPr>
        <p:spPr>
          <a:xfrm>
            <a:off x="2550468" y="1337667"/>
            <a:ext cx="1949797" cy="3056632"/>
          </a:xfrm>
          <a:prstGeom prst="roundRect">
            <a:avLst>
              <a:gd name="adj" fmla="val 4429"/>
            </a:avLst>
          </a:prstGeom>
          <a:solidFill>
            <a:srgbClr val="152238"/>
          </a:solidFill>
          <a:ln w="9525">
            <a:solidFill>
              <a:srgbClr val="C9A84C">
                <a:alpha val="15000"/>
              </a:srgbClr>
            </a:solidFill>
          </a:ln>
        </p:spPr>
        <p:txBody>
          <a:bodyPr wrap="square" rtlCol="0" anchor="t"/>
          <a:lstStyle/>
          <a:p>
            <a:pPr marL="0" indent="0">
              <a:buNone/>
            </a:pPr>
            <a:endParaRPr lang="en-US" dirty="0"/>
          </a:p>
        </p:txBody>
      </p:sp>
      <p:sp>
        <p:nvSpPr>
          <p:cNvPr id="15" name="Text 11"/>
          <p:cNvSpPr/>
          <p:nvPr/>
        </p:nvSpPr>
        <p:spPr>
          <a:xfrm>
            <a:off x="2731443" y="1547813"/>
            <a:ext cx="314920" cy="314920"/>
          </a:xfrm>
          <a:prstGeom prst="roundRect">
            <a:avLst>
              <a:gd name="adj" fmla="val 22584"/>
            </a:avLst>
          </a:prstGeom>
          <a:solidFill>
            <a:srgbClr val="C9A84C">
              <a:alpha val="10000"/>
            </a:srgbClr>
          </a:solidFill>
          <a:ln/>
        </p:spPr>
        <p:txBody>
          <a:bodyPr wrap="square" rtlCol="0" anchor="t"/>
          <a:lstStyle/>
          <a:p>
            <a:pPr marL="0" indent="0">
              <a:buNone/>
            </a:pPr>
            <a:endParaRPr lang="en-US" dirty="0"/>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22534" y="1638904"/>
            <a:ext cx="132588" cy="132588"/>
          </a:xfrm>
          <a:prstGeom prst="rect">
            <a:avLst/>
          </a:prstGeom>
        </p:spPr>
      </p:pic>
      <p:sp>
        <p:nvSpPr>
          <p:cNvPr id="17" name="Text 12"/>
          <p:cNvSpPr/>
          <p:nvPr/>
        </p:nvSpPr>
        <p:spPr>
          <a:xfrm>
            <a:off x="2731443" y="1977033"/>
            <a:ext cx="1746632" cy="118021"/>
          </a:xfrm>
          <a:prstGeom prst="rect">
            <a:avLst/>
          </a:prstGeom>
          <a:noFill/>
          <a:ln/>
        </p:spPr>
        <p:txBody>
          <a:bodyPr wrap="none" lIns="0" tIns="0" rIns="0" bIns="0" rtlCol="0" anchor="t"/>
          <a:lstStyle/>
          <a:p>
            <a:pPr marL="0" indent="0" algn="l">
              <a:lnSpc>
                <a:spcPts val="930"/>
              </a:lnSpc>
              <a:buNone/>
            </a:pPr>
            <a:r>
              <a:rPr lang="en-US" sz="620" b="1" kern="0" spc="100" dirty="0">
                <a:solidFill>
                  <a:srgbClr val="94A3B8"/>
                </a:solidFill>
                <a:latin typeface="Calibri" pitchFamily="34" charset="0"/>
                <a:ea typeface="Calibri" pitchFamily="34" charset="-122"/>
                <a:cs typeface="Calibri" pitchFamily="34" charset="-120"/>
              </a:rPr>
              <a:t>PERFORMANCE</a:t>
            </a:r>
            <a:endParaRPr lang="en-US" sz="620" dirty="0"/>
          </a:p>
        </p:txBody>
      </p:sp>
      <p:sp>
        <p:nvSpPr>
          <p:cNvPr id="18" name="Text 13"/>
          <p:cNvSpPr/>
          <p:nvPr/>
        </p:nvSpPr>
        <p:spPr>
          <a:xfrm>
            <a:off x="2731443" y="2138214"/>
            <a:ext cx="1746632" cy="152251"/>
          </a:xfrm>
          <a:prstGeom prst="rect">
            <a:avLst/>
          </a:prstGeom>
          <a:noFill/>
          <a:ln/>
        </p:spPr>
        <p:txBody>
          <a:bodyPr wrap="none" lIns="0" tIns="0" rIns="0" bIns="0" rtlCol="0" anchor="t"/>
          <a:lstStyle/>
          <a:p>
            <a:pPr marL="0" indent="0" algn="l">
              <a:lnSpc>
                <a:spcPts val="1200"/>
              </a:lnSpc>
              <a:buNone/>
            </a:pPr>
            <a:r>
              <a:rPr lang="en-US" sz="960" b="1" dirty="0">
                <a:solidFill>
                  <a:srgbClr val="F1F5F9"/>
                </a:solidFill>
                <a:latin typeface="Constantia" pitchFamily="34" charset="0"/>
                <a:ea typeface="Constantia" pitchFamily="34" charset="-122"/>
                <a:cs typeface="Constantia" pitchFamily="34" charset="-120"/>
              </a:rPr>
              <a:t>Contingency &amp; Success Fees</a:t>
            </a:r>
            <a:endParaRPr lang="en-US" sz="960" dirty="0"/>
          </a:p>
        </p:txBody>
      </p:sp>
      <p:sp>
        <p:nvSpPr>
          <p:cNvPr id="19" name="Text 14"/>
          <p:cNvSpPr/>
          <p:nvPr/>
        </p:nvSpPr>
        <p:spPr>
          <a:xfrm>
            <a:off x="2731443" y="2361456"/>
            <a:ext cx="1698997" cy="220563"/>
          </a:xfrm>
          <a:prstGeom prst="rect">
            <a:avLst/>
          </a:prstGeom>
          <a:noFill/>
          <a:ln/>
        </p:spPr>
        <p:txBody>
          <a:bodyPr wrap="none" lIns="0" tIns="0" rIns="0" bIns="0" rtlCol="0" anchor="t"/>
          <a:lstStyle/>
          <a:p>
            <a:pPr marL="0" indent="0" algn="l">
              <a:lnSpc>
                <a:spcPts val="1738"/>
              </a:lnSpc>
              <a:buNone/>
            </a:pPr>
            <a:r>
              <a:rPr lang="en-US" sz="1580" dirty="0">
                <a:solidFill>
                  <a:srgbClr val="C9A84C"/>
                </a:solidFill>
                <a:latin typeface="Constantia" pitchFamily="34" charset="0"/>
                <a:ea typeface="Constantia" pitchFamily="34" charset="-122"/>
                <a:cs typeface="Constantia" pitchFamily="34" charset="-120"/>
              </a:rPr>
              <a:t>15%–30%</a:t>
            </a:r>
            <a:r>
              <a:rPr lang="en-US" sz="790" dirty="0">
                <a:solidFill>
                  <a:srgbClr val="94A3B8"/>
                </a:solidFill>
                <a:latin typeface="Constantia" pitchFamily="34" charset="0"/>
                <a:ea typeface="Constantia" pitchFamily="34" charset="-122"/>
                <a:cs typeface="Constantia" pitchFamily="34" charset="-120"/>
              </a:rPr>
              <a:t> of Recovery</a:t>
            </a:r>
            <a:endParaRPr lang="en-US" sz="1580" dirty="0"/>
          </a:p>
        </p:txBody>
      </p:sp>
      <p:sp>
        <p:nvSpPr>
          <p:cNvPr id="20" name="Text 15"/>
          <p:cNvSpPr/>
          <p:nvPr/>
        </p:nvSpPr>
        <p:spPr>
          <a:xfrm>
            <a:off x="2731443" y="2682329"/>
            <a:ext cx="285750" cy="13841"/>
          </a:xfrm>
          <a:prstGeom prst="rect">
            <a:avLst/>
          </a:prstGeom>
          <a:solidFill>
            <a:srgbClr val="C9A84C">
              <a:alpha val="50000"/>
            </a:srgbClr>
          </a:solidFill>
          <a:ln/>
        </p:spPr>
        <p:txBody>
          <a:bodyPr wrap="none" rtlCol="0" anchor="t"/>
          <a:lstStyle/>
          <a:p>
            <a:pPr marL="0" indent="0">
              <a:buNone/>
            </a:pPr>
            <a:endParaRPr lang="en-US" dirty="0"/>
          </a:p>
        </p:txBody>
      </p:sp>
      <p:sp>
        <p:nvSpPr>
          <p:cNvPr id="21" name="Text 16"/>
          <p:cNvSpPr/>
          <p:nvPr/>
        </p:nvSpPr>
        <p:spPr>
          <a:xfrm>
            <a:off x="2731443" y="2796480"/>
            <a:ext cx="1619604" cy="785254"/>
          </a:xfrm>
          <a:prstGeom prst="rect">
            <a:avLst/>
          </a:prstGeom>
          <a:noFill/>
          <a:ln/>
        </p:spPr>
        <p:txBody>
          <a:bodyPr wrap="square" lIns="0" tIns="0" rIns="0" bIns="0" rtlCol="0" anchor="t"/>
          <a:lstStyle/>
          <a:p>
            <a:pPr marL="0" indent="0" algn="l">
              <a:lnSpc>
                <a:spcPts val="1178"/>
              </a:lnSpc>
              <a:buNone/>
            </a:pPr>
            <a:r>
              <a:rPr lang="en-US" sz="760" dirty="0">
                <a:solidFill>
                  <a:srgbClr val="94A3B8"/>
                </a:solidFill>
                <a:latin typeface="Calibri" pitchFamily="34" charset="0"/>
                <a:ea typeface="Calibri" pitchFamily="34" charset="-122"/>
                <a:cs typeface="Calibri" pitchFamily="34" charset="-120"/>
              </a:rPr>
              <a:t>Insurance advocacy and claims recovery engagements. Fee earned only upon successful outcome — aligns firm and client interests completely.</a:t>
            </a:r>
            <a:endParaRPr lang="en-US" sz="760" dirty="0"/>
          </a:p>
        </p:txBody>
      </p:sp>
      <p:sp>
        <p:nvSpPr>
          <p:cNvPr id="22" name="Text 17"/>
          <p:cNvSpPr/>
          <p:nvPr/>
        </p:nvSpPr>
        <p:spPr>
          <a:xfrm>
            <a:off x="4643735" y="1337667"/>
            <a:ext cx="1949797" cy="3056632"/>
          </a:xfrm>
          <a:prstGeom prst="roundRect">
            <a:avLst>
              <a:gd name="adj" fmla="val 4429"/>
            </a:avLst>
          </a:prstGeom>
          <a:solidFill>
            <a:srgbClr val="152238"/>
          </a:solidFill>
          <a:ln w="9525">
            <a:solidFill>
              <a:srgbClr val="C9A84C">
                <a:alpha val="15000"/>
              </a:srgbClr>
            </a:solidFill>
          </a:ln>
        </p:spPr>
        <p:txBody>
          <a:bodyPr wrap="square" rtlCol="0" anchor="t"/>
          <a:lstStyle/>
          <a:p>
            <a:pPr marL="0" indent="0">
              <a:buNone/>
            </a:pPr>
            <a:endParaRPr lang="en-US" dirty="0"/>
          </a:p>
        </p:txBody>
      </p:sp>
      <p:sp>
        <p:nvSpPr>
          <p:cNvPr id="23" name="Text 18"/>
          <p:cNvSpPr/>
          <p:nvPr/>
        </p:nvSpPr>
        <p:spPr>
          <a:xfrm>
            <a:off x="4824710" y="1547813"/>
            <a:ext cx="314920" cy="314920"/>
          </a:xfrm>
          <a:prstGeom prst="roundRect">
            <a:avLst>
              <a:gd name="adj" fmla="val 22584"/>
            </a:avLst>
          </a:prstGeom>
          <a:solidFill>
            <a:srgbClr val="C9A84C">
              <a:alpha val="10000"/>
            </a:srgbClr>
          </a:solidFill>
          <a:ln/>
        </p:spPr>
        <p:txBody>
          <a:bodyPr wrap="square" rtlCol="0" anchor="t"/>
          <a:lstStyle/>
          <a:p>
            <a:pPr marL="0" indent="0">
              <a:buNone/>
            </a:pPr>
            <a:endParaRPr lang="en-US" dirty="0"/>
          </a:p>
        </p:txBody>
      </p:sp>
      <p:pic>
        <p:nvPicPr>
          <p:cNvPr id="24"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15802" y="1638904"/>
            <a:ext cx="132588" cy="132588"/>
          </a:xfrm>
          <a:prstGeom prst="rect">
            <a:avLst/>
          </a:prstGeom>
        </p:spPr>
      </p:pic>
      <p:sp>
        <p:nvSpPr>
          <p:cNvPr id="25" name="Text 19"/>
          <p:cNvSpPr/>
          <p:nvPr/>
        </p:nvSpPr>
        <p:spPr>
          <a:xfrm>
            <a:off x="4824710" y="1977033"/>
            <a:ext cx="1746632" cy="118021"/>
          </a:xfrm>
          <a:prstGeom prst="rect">
            <a:avLst/>
          </a:prstGeom>
          <a:noFill/>
          <a:ln/>
        </p:spPr>
        <p:txBody>
          <a:bodyPr wrap="none" lIns="0" tIns="0" rIns="0" bIns="0" rtlCol="0" anchor="t"/>
          <a:lstStyle/>
          <a:p>
            <a:pPr marL="0" indent="0" algn="l">
              <a:lnSpc>
                <a:spcPts val="930"/>
              </a:lnSpc>
              <a:buNone/>
            </a:pPr>
            <a:r>
              <a:rPr lang="en-US" sz="620" b="1" kern="0" spc="100" dirty="0">
                <a:solidFill>
                  <a:srgbClr val="94A3B8"/>
                </a:solidFill>
                <a:latin typeface="Calibri" pitchFamily="34" charset="0"/>
                <a:ea typeface="Calibri" pitchFamily="34" charset="-122"/>
                <a:cs typeface="Calibri" pitchFamily="34" charset="-120"/>
              </a:rPr>
              <a:t>FIXED SCOPE</a:t>
            </a:r>
            <a:endParaRPr lang="en-US" sz="620" dirty="0"/>
          </a:p>
        </p:txBody>
      </p:sp>
      <p:sp>
        <p:nvSpPr>
          <p:cNvPr id="26" name="Text 20"/>
          <p:cNvSpPr/>
          <p:nvPr/>
        </p:nvSpPr>
        <p:spPr>
          <a:xfrm>
            <a:off x="4824710" y="2138214"/>
            <a:ext cx="1746632" cy="152251"/>
          </a:xfrm>
          <a:prstGeom prst="rect">
            <a:avLst/>
          </a:prstGeom>
          <a:noFill/>
          <a:ln/>
        </p:spPr>
        <p:txBody>
          <a:bodyPr wrap="none" lIns="0" tIns="0" rIns="0" bIns="0" rtlCol="0" anchor="t"/>
          <a:lstStyle/>
          <a:p>
            <a:pPr marL="0" indent="0" algn="l">
              <a:lnSpc>
                <a:spcPts val="1200"/>
              </a:lnSpc>
              <a:buNone/>
            </a:pPr>
            <a:r>
              <a:rPr lang="en-US" sz="960" b="1" dirty="0">
                <a:solidFill>
                  <a:srgbClr val="F1F5F9"/>
                </a:solidFill>
                <a:latin typeface="Constantia" pitchFamily="34" charset="0"/>
                <a:ea typeface="Constantia" pitchFamily="34" charset="-122"/>
                <a:cs typeface="Constantia" pitchFamily="34" charset="-120"/>
              </a:rPr>
              <a:t>Project-Based Engagements</a:t>
            </a:r>
            <a:endParaRPr lang="en-US" sz="960" dirty="0"/>
          </a:p>
        </p:txBody>
      </p:sp>
      <p:sp>
        <p:nvSpPr>
          <p:cNvPr id="27" name="Text 21"/>
          <p:cNvSpPr/>
          <p:nvPr/>
        </p:nvSpPr>
        <p:spPr>
          <a:xfrm>
            <a:off x="4824710" y="2361456"/>
            <a:ext cx="1698997" cy="220563"/>
          </a:xfrm>
          <a:prstGeom prst="rect">
            <a:avLst/>
          </a:prstGeom>
          <a:noFill/>
          <a:ln/>
        </p:spPr>
        <p:txBody>
          <a:bodyPr wrap="none" lIns="0" tIns="0" rIns="0" bIns="0" rtlCol="0" anchor="t"/>
          <a:lstStyle/>
          <a:p>
            <a:pPr marL="0" indent="0" algn="l">
              <a:lnSpc>
                <a:spcPts val="1738"/>
              </a:lnSpc>
              <a:buNone/>
            </a:pPr>
            <a:r>
              <a:rPr lang="en-US" sz="1580" dirty="0">
                <a:solidFill>
                  <a:srgbClr val="C9A84C"/>
                </a:solidFill>
                <a:latin typeface="Constantia" pitchFamily="34" charset="0"/>
                <a:ea typeface="Constantia" pitchFamily="34" charset="-122"/>
                <a:cs typeface="Constantia" pitchFamily="34" charset="-120"/>
              </a:rPr>
              <a:t>$10K–$75K</a:t>
            </a:r>
            <a:r>
              <a:rPr lang="en-US" sz="790" dirty="0">
                <a:solidFill>
                  <a:srgbClr val="94A3B8"/>
                </a:solidFill>
                <a:latin typeface="Constantia" pitchFamily="34" charset="0"/>
                <a:ea typeface="Constantia" pitchFamily="34" charset="-122"/>
                <a:cs typeface="Constantia" pitchFamily="34" charset="-120"/>
              </a:rPr>
              <a:t> per project</a:t>
            </a:r>
            <a:endParaRPr lang="en-US" sz="1580" dirty="0"/>
          </a:p>
        </p:txBody>
      </p:sp>
      <p:sp>
        <p:nvSpPr>
          <p:cNvPr id="28" name="Text 22"/>
          <p:cNvSpPr/>
          <p:nvPr/>
        </p:nvSpPr>
        <p:spPr>
          <a:xfrm>
            <a:off x="4824710" y="2682329"/>
            <a:ext cx="285750" cy="13841"/>
          </a:xfrm>
          <a:prstGeom prst="rect">
            <a:avLst/>
          </a:prstGeom>
          <a:solidFill>
            <a:srgbClr val="C9A84C">
              <a:alpha val="50000"/>
            </a:srgbClr>
          </a:solidFill>
          <a:ln/>
        </p:spPr>
        <p:txBody>
          <a:bodyPr wrap="none" rtlCol="0" anchor="t"/>
          <a:lstStyle/>
          <a:p>
            <a:pPr marL="0" indent="0">
              <a:buNone/>
            </a:pPr>
            <a:endParaRPr lang="en-US" dirty="0"/>
          </a:p>
        </p:txBody>
      </p:sp>
      <p:sp>
        <p:nvSpPr>
          <p:cNvPr id="29" name="Text 23"/>
          <p:cNvSpPr/>
          <p:nvPr/>
        </p:nvSpPr>
        <p:spPr>
          <a:xfrm>
            <a:off x="4824710" y="2796480"/>
            <a:ext cx="1619604" cy="628204"/>
          </a:xfrm>
          <a:prstGeom prst="rect">
            <a:avLst/>
          </a:prstGeom>
          <a:noFill/>
          <a:ln/>
        </p:spPr>
        <p:txBody>
          <a:bodyPr wrap="square" lIns="0" tIns="0" rIns="0" bIns="0" rtlCol="0" anchor="t"/>
          <a:lstStyle/>
          <a:p>
            <a:pPr marL="0" indent="0" algn="l">
              <a:lnSpc>
                <a:spcPts val="1178"/>
              </a:lnSpc>
              <a:buNone/>
            </a:pPr>
            <a:r>
              <a:rPr lang="en-US" sz="760" dirty="0">
                <a:solidFill>
                  <a:srgbClr val="94A3B8"/>
                </a:solidFill>
                <a:latin typeface="Calibri" pitchFamily="34" charset="0"/>
                <a:ea typeface="Calibri" pitchFamily="34" charset="-122"/>
                <a:cs typeface="Calibri" pitchFamily="34" charset="-120"/>
              </a:rPr>
              <a:t>Loan modifications, regulatory filings, one-time compliance audits, and financial restructuring. Defined scope and deliverables.</a:t>
            </a:r>
            <a:endParaRPr lang="en-US" sz="760" dirty="0"/>
          </a:p>
        </p:txBody>
      </p:sp>
      <p:sp>
        <p:nvSpPr>
          <p:cNvPr id="30" name="Text 24"/>
          <p:cNvSpPr/>
          <p:nvPr/>
        </p:nvSpPr>
        <p:spPr>
          <a:xfrm>
            <a:off x="6737003" y="1337667"/>
            <a:ext cx="1949797" cy="3056632"/>
          </a:xfrm>
          <a:prstGeom prst="roundRect">
            <a:avLst>
              <a:gd name="adj" fmla="val 4429"/>
            </a:avLst>
          </a:prstGeom>
          <a:solidFill>
            <a:srgbClr val="152238"/>
          </a:solidFill>
          <a:ln w="9525">
            <a:solidFill>
              <a:srgbClr val="C9A84C">
                <a:alpha val="35000"/>
              </a:srgbClr>
            </a:solidFill>
          </a:ln>
        </p:spPr>
        <p:txBody>
          <a:bodyPr wrap="square" rtlCol="0" anchor="t"/>
          <a:lstStyle/>
          <a:p>
            <a:pPr marL="0" indent="0">
              <a:buNone/>
            </a:pPr>
            <a:endParaRPr lang="en-US" dirty="0"/>
          </a:p>
        </p:txBody>
      </p:sp>
      <p:sp>
        <p:nvSpPr>
          <p:cNvPr id="31" name="Text 25"/>
          <p:cNvSpPr/>
          <p:nvPr/>
        </p:nvSpPr>
        <p:spPr>
          <a:xfrm>
            <a:off x="6746528" y="1347192"/>
            <a:ext cx="1930747" cy="21580"/>
          </a:xfrm>
          <a:prstGeom prst="rect">
            <a:avLst/>
          </a:prstGeom>
          <a:gradFill rotWithShape="1">
            <a:gsLst>
              <a:gs pos="0">
                <a:srgbClr val="C9A84C"/>
              </a:gs>
              <a:gs pos="100000">
                <a:srgbClr val="C9A84C"/>
              </a:gs>
            </a:gsLst>
            <a:lin ang="0" scaled="1"/>
          </a:gradFill>
          <a:ln/>
        </p:spPr>
        <p:txBody>
          <a:bodyPr wrap="none" rtlCol="0" anchor="t"/>
          <a:lstStyle/>
          <a:p>
            <a:pPr marL="0" indent="0">
              <a:buNone/>
            </a:pPr>
            <a:endParaRPr lang="en-US" dirty="0"/>
          </a:p>
        </p:txBody>
      </p:sp>
      <p:sp>
        <p:nvSpPr>
          <p:cNvPr id="32" name="Text 26"/>
          <p:cNvSpPr/>
          <p:nvPr/>
        </p:nvSpPr>
        <p:spPr>
          <a:xfrm>
            <a:off x="6917978" y="1547813"/>
            <a:ext cx="314920" cy="314920"/>
          </a:xfrm>
          <a:prstGeom prst="roundRect">
            <a:avLst>
              <a:gd name="adj" fmla="val 22584"/>
            </a:avLst>
          </a:prstGeom>
          <a:solidFill>
            <a:srgbClr val="C9A84C">
              <a:alpha val="18000"/>
            </a:srgbClr>
          </a:solidFill>
          <a:ln/>
        </p:spPr>
        <p:txBody>
          <a:bodyPr wrap="square" rtlCol="0" anchor="t"/>
          <a:lstStyle/>
          <a:p>
            <a:pPr marL="0" indent="0">
              <a:buNone/>
            </a:pPr>
            <a:endParaRPr lang="en-US" dirty="0"/>
          </a:p>
        </p:txBody>
      </p:sp>
      <p:pic>
        <p:nvPicPr>
          <p:cNvPr id="33"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009069" y="1638904"/>
            <a:ext cx="132588" cy="132588"/>
          </a:xfrm>
          <a:prstGeom prst="rect">
            <a:avLst/>
          </a:prstGeom>
        </p:spPr>
      </p:pic>
      <p:sp>
        <p:nvSpPr>
          <p:cNvPr id="34" name="Text 27"/>
          <p:cNvSpPr/>
          <p:nvPr/>
        </p:nvSpPr>
        <p:spPr>
          <a:xfrm>
            <a:off x="6917978" y="1977033"/>
            <a:ext cx="1746632" cy="118021"/>
          </a:xfrm>
          <a:prstGeom prst="rect">
            <a:avLst/>
          </a:prstGeom>
          <a:noFill/>
          <a:ln/>
        </p:spPr>
        <p:txBody>
          <a:bodyPr wrap="none" lIns="0" tIns="0" rIns="0" bIns="0" rtlCol="0" anchor="t"/>
          <a:lstStyle/>
          <a:p>
            <a:pPr marL="0" indent="0" algn="l">
              <a:lnSpc>
                <a:spcPts val="930"/>
              </a:lnSpc>
              <a:buNone/>
            </a:pPr>
            <a:r>
              <a:rPr lang="en-US" sz="620" b="1" kern="0" spc="100" dirty="0">
                <a:solidFill>
                  <a:srgbClr val="C9A84C"/>
                </a:solidFill>
                <a:latin typeface="Calibri" pitchFamily="34" charset="0"/>
                <a:ea typeface="Calibri" pitchFamily="34" charset="-122"/>
                <a:cs typeface="Calibri" pitchFamily="34" charset="-120"/>
              </a:rPr>
              <a:t>HYBRID</a:t>
            </a:r>
            <a:endParaRPr lang="en-US" sz="620" dirty="0"/>
          </a:p>
        </p:txBody>
      </p:sp>
      <p:sp>
        <p:nvSpPr>
          <p:cNvPr id="35" name="Text 28"/>
          <p:cNvSpPr/>
          <p:nvPr/>
        </p:nvSpPr>
        <p:spPr>
          <a:xfrm>
            <a:off x="6917978" y="2138214"/>
            <a:ext cx="1746632" cy="152251"/>
          </a:xfrm>
          <a:prstGeom prst="rect">
            <a:avLst/>
          </a:prstGeom>
          <a:noFill/>
          <a:ln/>
        </p:spPr>
        <p:txBody>
          <a:bodyPr wrap="none" lIns="0" tIns="0" rIns="0" bIns="0" rtlCol="0" anchor="t"/>
          <a:lstStyle/>
          <a:p>
            <a:pPr marL="0" indent="0" algn="l">
              <a:lnSpc>
                <a:spcPts val="1200"/>
              </a:lnSpc>
              <a:buNone/>
            </a:pPr>
            <a:r>
              <a:rPr lang="en-US" sz="960" b="1" dirty="0">
                <a:solidFill>
                  <a:srgbClr val="F1F5F9"/>
                </a:solidFill>
                <a:latin typeface="Constantia" pitchFamily="34" charset="0"/>
                <a:ea typeface="Constantia" pitchFamily="34" charset="-122"/>
                <a:cs typeface="Constantia" pitchFamily="34" charset="-120"/>
              </a:rPr>
              <a:t>Blended Model</a:t>
            </a:r>
            <a:endParaRPr lang="en-US" sz="960" dirty="0"/>
          </a:p>
        </p:txBody>
      </p:sp>
      <p:sp>
        <p:nvSpPr>
          <p:cNvPr id="36" name="Text 29"/>
          <p:cNvSpPr/>
          <p:nvPr/>
        </p:nvSpPr>
        <p:spPr>
          <a:xfrm>
            <a:off x="6917978" y="2361456"/>
            <a:ext cx="1746632" cy="173087"/>
          </a:xfrm>
          <a:prstGeom prst="rect">
            <a:avLst/>
          </a:prstGeom>
          <a:noFill/>
          <a:ln/>
        </p:spPr>
        <p:txBody>
          <a:bodyPr wrap="none" lIns="0" tIns="0" rIns="0" bIns="0" rtlCol="0" anchor="ctr"/>
          <a:lstStyle/>
          <a:p>
            <a:pPr marL="0" indent="0" algn="l">
              <a:lnSpc>
                <a:spcPts val="1364"/>
              </a:lnSpc>
              <a:buNone/>
            </a:pPr>
            <a:r>
              <a:rPr lang="en-US" sz="1240" b="1" dirty="0">
                <a:solidFill>
                  <a:srgbClr val="C9A84C"/>
                </a:solidFill>
                <a:latin typeface="Constantia" pitchFamily="34" charset="0"/>
                <a:ea typeface="Constantia" pitchFamily="34" charset="-122"/>
                <a:cs typeface="Constantia" pitchFamily="34" charset="-120"/>
              </a:rPr>
              <a:t>Retainer </a:t>
            </a:r>
            <a:r>
              <a:rPr lang="en-US" sz="1010" b="1" dirty="0">
                <a:solidFill>
                  <a:srgbClr val="C9A84C"/>
                </a:solidFill>
                <a:latin typeface="Constantia" pitchFamily="34" charset="0"/>
                <a:ea typeface="Constantia" pitchFamily="34" charset="-122"/>
                <a:cs typeface="Constantia" pitchFamily="34" charset="-120"/>
              </a:rPr>
              <a:t>+</a:t>
            </a:r>
            <a:r>
              <a:rPr lang="en-US" sz="1240" b="1" dirty="0">
                <a:solidFill>
                  <a:srgbClr val="C9A84C"/>
                </a:solidFill>
                <a:latin typeface="Constantia" pitchFamily="34" charset="0"/>
                <a:ea typeface="Constantia" pitchFamily="34" charset="-122"/>
                <a:cs typeface="Constantia" pitchFamily="34" charset="-120"/>
              </a:rPr>
              <a:t> Success Fee</a:t>
            </a:r>
            <a:endParaRPr lang="en-US" sz="1240" dirty="0"/>
          </a:p>
        </p:txBody>
      </p:sp>
      <p:sp>
        <p:nvSpPr>
          <p:cNvPr id="37" name="Text 30"/>
          <p:cNvSpPr/>
          <p:nvPr/>
        </p:nvSpPr>
        <p:spPr>
          <a:xfrm>
            <a:off x="6917978" y="2634853"/>
            <a:ext cx="285750" cy="13841"/>
          </a:xfrm>
          <a:prstGeom prst="rect">
            <a:avLst/>
          </a:prstGeom>
          <a:solidFill>
            <a:srgbClr val="C9A84C">
              <a:alpha val="70000"/>
            </a:srgbClr>
          </a:solidFill>
          <a:ln/>
        </p:spPr>
        <p:txBody>
          <a:bodyPr wrap="none" rtlCol="0" anchor="t"/>
          <a:lstStyle/>
          <a:p>
            <a:pPr marL="0" indent="0">
              <a:buNone/>
            </a:pPr>
            <a:endParaRPr lang="en-US" dirty="0"/>
          </a:p>
        </p:txBody>
      </p:sp>
      <p:sp>
        <p:nvSpPr>
          <p:cNvPr id="38" name="Text 31"/>
          <p:cNvSpPr/>
          <p:nvPr/>
        </p:nvSpPr>
        <p:spPr>
          <a:xfrm>
            <a:off x="6917978" y="2749004"/>
            <a:ext cx="1619604" cy="785254"/>
          </a:xfrm>
          <a:prstGeom prst="rect">
            <a:avLst/>
          </a:prstGeom>
          <a:noFill/>
          <a:ln/>
        </p:spPr>
        <p:txBody>
          <a:bodyPr wrap="square" lIns="0" tIns="0" rIns="0" bIns="0" rtlCol="0" anchor="t"/>
          <a:lstStyle/>
          <a:p>
            <a:pPr marL="0" indent="0" algn="l">
              <a:lnSpc>
                <a:spcPts val="1178"/>
              </a:lnSpc>
              <a:buNone/>
            </a:pPr>
            <a:r>
              <a:rPr lang="en-US" sz="760" dirty="0">
                <a:solidFill>
                  <a:srgbClr val="94A3B8"/>
                </a:solidFill>
                <a:latin typeface="Calibri" pitchFamily="34" charset="0"/>
                <a:ea typeface="Calibri" pitchFamily="34" charset="-122"/>
                <a:cs typeface="Calibri" pitchFamily="34" charset="-120"/>
              </a:rPr>
              <a:t>Hybrid structure for complex, multi-phase engagements. Base retainer plus upside participation — maximizes client value and firm revenue.</a:t>
            </a:r>
            <a:endParaRPr lang="en-US" sz="760" dirty="0"/>
          </a:p>
        </p:txBody>
      </p:sp>
      <p:sp>
        <p:nvSpPr>
          <p:cNvPr id="39" name="Text 32"/>
          <p:cNvSpPr/>
          <p:nvPr/>
        </p:nvSpPr>
        <p:spPr>
          <a:xfrm>
            <a:off x="457200" y="4565749"/>
            <a:ext cx="8229600" cy="9525"/>
          </a:xfrm>
          <a:prstGeom prst="rect">
            <a:avLst/>
          </a:prstGeom>
          <a:solidFill>
            <a:srgbClr val="C9A84C">
              <a:alpha val="12000"/>
            </a:srgbClr>
          </a:solidFill>
          <a:ln/>
        </p:spPr>
        <p:txBody>
          <a:bodyPr wrap="none" rtlCol="0" anchor="t"/>
          <a:lstStyle/>
          <a:p>
            <a:pPr marL="0" indent="0">
              <a:buNone/>
            </a:pPr>
            <a:endParaRPr lang="en-US" dirty="0"/>
          </a:p>
        </p:txBody>
      </p:sp>
      <p:pic>
        <p:nvPicPr>
          <p:cNvPr id="40"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33769" y="4692783"/>
            <a:ext cx="132588" cy="132588"/>
          </a:xfrm>
          <a:prstGeom prst="rect">
            <a:avLst/>
          </a:prstGeom>
        </p:spPr>
      </p:pic>
      <p:sp>
        <p:nvSpPr>
          <p:cNvPr id="41" name="Text 33"/>
          <p:cNvSpPr/>
          <p:nvPr/>
        </p:nvSpPr>
        <p:spPr>
          <a:xfrm>
            <a:off x="600075" y="4689574"/>
            <a:ext cx="1879074" cy="139005"/>
          </a:xfrm>
          <a:prstGeom prst="rect">
            <a:avLst/>
          </a:prstGeom>
          <a:noFill/>
          <a:ln/>
        </p:spPr>
        <p:txBody>
          <a:bodyPr wrap="none" lIns="0" tIns="0" rIns="0" bIns="0" rtlCol="0" anchor="ctr"/>
          <a:lstStyle/>
          <a:p>
            <a:pPr marL="0" indent="0" algn="l">
              <a:lnSpc>
                <a:spcPts val="1095"/>
              </a:lnSpc>
              <a:buNone/>
            </a:pPr>
            <a:r>
              <a:rPr lang="en-US" sz="730" dirty="0">
                <a:solidFill>
                  <a:srgbClr val="94A3B8"/>
                </a:solidFill>
                <a:latin typeface="Calibri" pitchFamily="34" charset="0"/>
                <a:ea typeface="Calibri" pitchFamily="34" charset="-122"/>
                <a:cs typeface="Calibri" pitchFamily="34" charset="-120"/>
              </a:rPr>
              <a:t>Fee structures aligned with client success</a:t>
            </a:r>
            <a:endParaRPr lang="en-US" sz="730" dirty="0"/>
          </a:p>
        </p:txBody>
      </p:sp>
      <p:sp>
        <p:nvSpPr>
          <p:cNvPr id="42" name="Text 34"/>
          <p:cNvSpPr/>
          <p:nvPr/>
        </p:nvSpPr>
        <p:spPr>
          <a:xfrm>
            <a:off x="2451795" y="4708922"/>
            <a:ext cx="7590" cy="100310"/>
          </a:xfrm>
          <a:prstGeom prst="rect">
            <a:avLst/>
          </a:prstGeom>
          <a:solidFill>
            <a:srgbClr val="94A3B8">
              <a:alpha val="25000"/>
            </a:srgbClr>
          </a:solidFill>
          <a:ln/>
        </p:spPr>
        <p:txBody>
          <a:bodyPr wrap="none" rtlCol="0" anchor="t"/>
          <a:lstStyle/>
          <a:p>
            <a:pPr marL="0" indent="0">
              <a:buNone/>
            </a:pPr>
            <a:endParaRPr lang="en-US" dirty="0"/>
          </a:p>
        </p:txBody>
      </p:sp>
      <p:pic>
        <p:nvPicPr>
          <p:cNvPr id="43" name="Image 6"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579424" y="4692783"/>
            <a:ext cx="132588" cy="132588"/>
          </a:xfrm>
          <a:prstGeom prst="rect">
            <a:avLst/>
          </a:prstGeom>
        </p:spPr>
      </p:pic>
      <p:sp>
        <p:nvSpPr>
          <p:cNvPr id="44" name="Text 35"/>
          <p:cNvSpPr/>
          <p:nvPr/>
        </p:nvSpPr>
        <p:spPr>
          <a:xfrm>
            <a:off x="2745730" y="4689574"/>
            <a:ext cx="1498446" cy="139005"/>
          </a:xfrm>
          <a:prstGeom prst="rect">
            <a:avLst/>
          </a:prstGeom>
          <a:noFill/>
          <a:ln/>
        </p:spPr>
        <p:txBody>
          <a:bodyPr wrap="none" lIns="0" tIns="0" rIns="0" bIns="0" rtlCol="0" anchor="ctr"/>
          <a:lstStyle/>
          <a:p>
            <a:pPr marL="0" indent="0" algn="l">
              <a:lnSpc>
                <a:spcPts val="1095"/>
              </a:lnSpc>
              <a:buNone/>
            </a:pPr>
            <a:r>
              <a:rPr lang="en-US" sz="730" dirty="0">
                <a:solidFill>
                  <a:srgbClr val="94A3B8"/>
                </a:solidFill>
                <a:latin typeface="Calibri" pitchFamily="34" charset="0"/>
                <a:ea typeface="Calibri" pitchFamily="34" charset="-122"/>
                <a:cs typeface="Calibri" pitchFamily="34" charset="-120"/>
              </a:rPr>
              <a:t>No hidden fees or junior handoffs</a:t>
            </a:r>
            <a:endParaRPr lang="en-US" sz="730" dirty="0"/>
          </a:p>
        </p:txBody>
      </p:sp>
      <p:sp>
        <p:nvSpPr>
          <p:cNvPr id="45" name="Text 36"/>
          <p:cNvSpPr/>
          <p:nvPr/>
        </p:nvSpPr>
        <p:spPr>
          <a:xfrm>
            <a:off x="4251424" y="4708922"/>
            <a:ext cx="7590" cy="100310"/>
          </a:xfrm>
          <a:prstGeom prst="rect">
            <a:avLst/>
          </a:prstGeom>
          <a:solidFill>
            <a:srgbClr val="94A3B8">
              <a:alpha val="25000"/>
            </a:srgbClr>
          </a:solidFill>
          <a:ln/>
        </p:spPr>
        <p:txBody>
          <a:bodyPr wrap="none" rtlCol="0" anchor="t"/>
          <a:lstStyle/>
          <a:p>
            <a:pPr marL="0" indent="0">
              <a:buNone/>
            </a:pPr>
            <a:endParaRPr lang="en-US" dirty="0"/>
          </a:p>
        </p:txBody>
      </p:sp>
      <p:pic>
        <p:nvPicPr>
          <p:cNvPr id="46"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379053" y="4692783"/>
            <a:ext cx="132588" cy="132588"/>
          </a:xfrm>
          <a:prstGeom prst="rect">
            <a:avLst/>
          </a:prstGeom>
        </p:spPr>
      </p:pic>
      <p:sp>
        <p:nvSpPr>
          <p:cNvPr id="47" name="Text 37"/>
          <p:cNvSpPr/>
          <p:nvPr/>
        </p:nvSpPr>
        <p:spPr>
          <a:xfrm>
            <a:off x="4545360" y="4689574"/>
            <a:ext cx="2711381" cy="139005"/>
          </a:xfrm>
          <a:prstGeom prst="rect">
            <a:avLst/>
          </a:prstGeom>
          <a:noFill/>
          <a:ln/>
        </p:spPr>
        <p:txBody>
          <a:bodyPr wrap="none" lIns="0" tIns="0" rIns="0" bIns="0" rtlCol="0" anchor="ctr"/>
          <a:lstStyle/>
          <a:p>
            <a:pPr marL="0" indent="0" algn="l">
              <a:lnSpc>
                <a:spcPts val="1095"/>
              </a:lnSpc>
              <a:buNone/>
            </a:pPr>
            <a:r>
              <a:rPr lang="en-US" sz="730" dirty="0">
                <a:solidFill>
                  <a:srgbClr val="94A3B8"/>
                </a:solidFill>
                <a:latin typeface="Calibri" pitchFamily="34" charset="0"/>
                <a:ea typeface="Calibri" pitchFamily="34" charset="-122"/>
                <a:cs typeface="Calibri" pitchFamily="34" charset="-120"/>
              </a:rPr>
              <a:t>Custom arrangements available for enterprise engagements</a:t>
            </a:r>
            <a:endParaRPr lang="en-US" sz="730" dirty="0"/>
          </a:p>
        </p:txBody>
      </p:sp>
      <p:sp>
        <p:nvSpPr>
          <p:cNvPr id="48" name="Text 38"/>
          <p:cNvSpPr/>
          <p:nvPr/>
        </p:nvSpPr>
        <p:spPr>
          <a:xfrm>
            <a:off x="7285881" y="4699992"/>
            <a:ext cx="1541011" cy="118021"/>
          </a:xfrm>
          <a:prstGeom prst="rect">
            <a:avLst/>
          </a:prstGeom>
          <a:noFill/>
          <a:ln/>
        </p:spPr>
        <p:txBody>
          <a:bodyPr wrap="none" lIns="0" tIns="0" rIns="0" bIns="0" rtlCol="0" anchor="ctr"/>
          <a:lstStyle/>
          <a:p>
            <a:pPr marL="0" indent="0" algn="l">
              <a:lnSpc>
                <a:spcPts val="930"/>
              </a:lnSpc>
              <a:buNone/>
            </a:pPr>
            <a:r>
              <a:rPr lang="en-US" sz="620" b="1" kern="0" spc="60" dirty="0">
                <a:solidFill>
                  <a:srgbClr val="94A3B8">
                    <a:alpha val="40000"/>
                  </a:srgbClr>
                </a:solidFill>
                <a:latin typeface="Calibri" pitchFamily="34" charset="0"/>
                <a:ea typeface="Calibri" pitchFamily="34" charset="-122"/>
                <a:cs typeface="Calibri" pitchFamily="34" charset="-120"/>
              </a:rPr>
              <a:t>GOLDMAN &amp; SACHE HOLDINGS</a:t>
            </a:r>
            <a:endParaRPr lang="en-US" sz="620" dirty="0"/>
          </a:p>
        </p:txBody>
      </p:sp>
      <p:sp>
        <p:nvSpPr>
          <p:cNvPr id="49" name="Text 39"/>
          <p:cNvSpPr/>
          <p:nvPr/>
        </p:nvSpPr>
        <p:spPr>
          <a:xfrm>
            <a:off x="466725" y="1347192"/>
            <a:ext cx="1930746" cy="21580"/>
          </a:xfrm>
          <a:custGeom>
            <a:avLst/>
            <a:gdLst/>
            <a:ahLst/>
            <a:cxnLst/>
            <a:rect l="l" t="t" r="r" b="b"/>
            <a:pathLst>
              <a:path w="1930746" h="21580">
                <a:moveTo>
                  <a:pt x="86360" y="0"/>
                </a:moveTo>
                <a:lnTo>
                  <a:pt x="1844386" y="0"/>
                </a:lnTo>
                <a:lnTo>
                  <a:pt x="1865802" y="2698"/>
                </a:lnTo>
                <a:lnTo>
                  <a:pt x="1874431" y="5395"/>
                </a:lnTo>
                <a:lnTo>
                  <a:pt x="1880886" y="8093"/>
                </a:lnTo>
                <a:lnTo>
                  <a:pt x="1886186" y="10790"/>
                </a:lnTo>
                <a:lnTo>
                  <a:pt x="1890729" y="13488"/>
                </a:lnTo>
                <a:lnTo>
                  <a:pt x="1894720" y="16185"/>
                </a:lnTo>
                <a:lnTo>
                  <a:pt x="1898283" y="18883"/>
                </a:lnTo>
                <a:lnTo>
                  <a:pt x="1901497"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gradFill rotWithShape="1">
            <a:gsLst>
              <a:gs pos="0">
                <a:srgbClr val="C9A84C"/>
              </a:gs>
              <a:gs pos="100000">
                <a:srgbClr val="C9A84C">
                  <a:alpha val="30000"/>
                </a:srgbClr>
              </a:gs>
            </a:gsLst>
            <a:lin ang="0" scaled="1"/>
          </a:gradFill>
          <a:ln/>
        </p:spPr>
        <p:txBody>
          <a:bodyPr wrap="none" rtlCol="0" anchor="t"/>
          <a:lstStyle/>
          <a:p>
            <a:pPr marL="0" indent="0">
              <a:buNone/>
            </a:pPr>
            <a:endParaRPr lang="en-US" dirty="0"/>
          </a:p>
        </p:txBody>
      </p:sp>
      <p:sp>
        <p:nvSpPr>
          <p:cNvPr id="50" name="Text 40"/>
          <p:cNvSpPr/>
          <p:nvPr/>
        </p:nvSpPr>
        <p:spPr>
          <a:xfrm>
            <a:off x="2559993" y="1347192"/>
            <a:ext cx="1930746" cy="21580"/>
          </a:xfrm>
          <a:custGeom>
            <a:avLst/>
            <a:gdLst/>
            <a:ahLst/>
            <a:cxnLst/>
            <a:rect l="l" t="t" r="r" b="b"/>
            <a:pathLst>
              <a:path w="1930746" h="21580">
                <a:moveTo>
                  <a:pt x="86360" y="0"/>
                </a:moveTo>
                <a:lnTo>
                  <a:pt x="1844386" y="0"/>
                </a:lnTo>
                <a:lnTo>
                  <a:pt x="1865802" y="2698"/>
                </a:lnTo>
                <a:lnTo>
                  <a:pt x="1874431" y="5395"/>
                </a:lnTo>
                <a:lnTo>
                  <a:pt x="1880886" y="8093"/>
                </a:lnTo>
                <a:lnTo>
                  <a:pt x="1886186" y="10790"/>
                </a:lnTo>
                <a:lnTo>
                  <a:pt x="1890729" y="13488"/>
                </a:lnTo>
                <a:lnTo>
                  <a:pt x="1894720" y="16185"/>
                </a:lnTo>
                <a:lnTo>
                  <a:pt x="1898283" y="18883"/>
                </a:lnTo>
                <a:lnTo>
                  <a:pt x="1901497"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gradFill rotWithShape="1">
            <a:gsLst>
              <a:gs pos="0">
                <a:srgbClr val="C9A84C"/>
              </a:gs>
              <a:gs pos="100000">
                <a:srgbClr val="C9A84C">
                  <a:alpha val="30000"/>
                </a:srgbClr>
              </a:gs>
            </a:gsLst>
            <a:lin ang="0" scaled="1"/>
          </a:gradFill>
          <a:ln/>
        </p:spPr>
        <p:txBody>
          <a:bodyPr wrap="none" rtlCol="0" anchor="t"/>
          <a:lstStyle/>
          <a:p>
            <a:pPr marL="0" indent="0">
              <a:buNone/>
            </a:pPr>
            <a:endParaRPr lang="en-US" dirty="0"/>
          </a:p>
        </p:txBody>
      </p:sp>
      <p:sp>
        <p:nvSpPr>
          <p:cNvPr id="51" name="Text 41"/>
          <p:cNvSpPr/>
          <p:nvPr/>
        </p:nvSpPr>
        <p:spPr>
          <a:xfrm>
            <a:off x="4653260" y="1347192"/>
            <a:ext cx="1930746" cy="21580"/>
          </a:xfrm>
          <a:custGeom>
            <a:avLst/>
            <a:gdLst/>
            <a:ahLst/>
            <a:cxnLst/>
            <a:rect l="l" t="t" r="r" b="b"/>
            <a:pathLst>
              <a:path w="1930746" h="21580">
                <a:moveTo>
                  <a:pt x="86360" y="0"/>
                </a:moveTo>
                <a:lnTo>
                  <a:pt x="1844386" y="0"/>
                </a:lnTo>
                <a:lnTo>
                  <a:pt x="1865802" y="2698"/>
                </a:lnTo>
                <a:lnTo>
                  <a:pt x="1874431" y="5395"/>
                </a:lnTo>
                <a:lnTo>
                  <a:pt x="1880886" y="8093"/>
                </a:lnTo>
                <a:lnTo>
                  <a:pt x="1886186" y="10790"/>
                </a:lnTo>
                <a:lnTo>
                  <a:pt x="1890729" y="13488"/>
                </a:lnTo>
                <a:lnTo>
                  <a:pt x="1894720" y="16185"/>
                </a:lnTo>
                <a:lnTo>
                  <a:pt x="1898283" y="18883"/>
                </a:lnTo>
                <a:lnTo>
                  <a:pt x="1901497"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gradFill rotWithShape="1">
            <a:gsLst>
              <a:gs pos="0">
                <a:srgbClr val="C9A84C"/>
              </a:gs>
              <a:gs pos="100000">
                <a:srgbClr val="C9A84C">
                  <a:alpha val="30000"/>
                </a:srgbClr>
              </a:gs>
            </a:gsLst>
            <a:lin ang="0" scaled="1"/>
          </a:gradFill>
          <a:ln/>
        </p:spPr>
        <p:txBody>
          <a:bodyPr wrap="none" rtlCol="0" anchor="t"/>
          <a:lstStyle/>
          <a:p>
            <a:pPr marL="0" indent="0">
              <a:buNone/>
            </a:pPr>
            <a:endParaRPr lang="en-US" dirty="0"/>
          </a:p>
        </p:txBody>
      </p:sp>
      <p:sp>
        <p:nvSpPr>
          <p:cNvPr id="52" name="Text 42"/>
          <p:cNvSpPr/>
          <p:nvPr/>
        </p:nvSpPr>
        <p:spPr>
          <a:xfrm>
            <a:off x="6746528" y="1347192"/>
            <a:ext cx="1930746" cy="21580"/>
          </a:xfrm>
          <a:custGeom>
            <a:avLst/>
            <a:gdLst/>
            <a:ahLst/>
            <a:cxnLst/>
            <a:rect l="l" t="t" r="r" b="b"/>
            <a:pathLst>
              <a:path w="1930746" h="21580">
                <a:moveTo>
                  <a:pt x="86360" y="0"/>
                </a:moveTo>
                <a:lnTo>
                  <a:pt x="1844386" y="0"/>
                </a:lnTo>
                <a:lnTo>
                  <a:pt x="1865802" y="2698"/>
                </a:lnTo>
                <a:lnTo>
                  <a:pt x="1874431" y="5395"/>
                </a:lnTo>
                <a:lnTo>
                  <a:pt x="1880886" y="8093"/>
                </a:lnTo>
                <a:lnTo>
                  <a:pt x="1886186" y="10790"/>
                </a:lnTo>
                <a:lnTo>
                  <a:pt x="1890729" y="13488"/>
                </a:lnTo>
                <a:lnTo>
                  <a:pt x="1894720" y="16185"/>
                </a:lnTo>
                <a:lnTo>
                  <a:pt x="1898283" y="18883"/>
                </a:lnTo>
                <a:lnTo>
                  <a:pt x="1901497" y="21580"/>
                </a:lnTo>
                <a:lnTo>
                  <a:pt x="29250" y="21580"/>
                </a:lnTo>
                <a:lnTo>
                  <a:pt x="32463" y="18883"/>
                </a:lnTo>
                <a:lnTo>
                  <a:pt x="36026" y="16185"/>
                </a:lnTo>
                <a:lnTo>
                  <a:pt x="40017" y="13488"/>
                </a:lnTo>
                <a:lnTo>
                  <a:pt x="44560" y="10790"/>
                </a:lnTo>
                <a:lnTo>
                  <a:pt x="49860" y="8093"/>
                </a:lnTo>
                <a:lnTo>
                  <a:pt x="56315" y="5395"/>
                </a:lnTo>
                <a:lnTo>
                  <a:pt x="64944" y="2698"/>
                </a:lnTo>
                <a:close/>
              </a:path>
            </a:pathLst>
          </a:custGeom>
          <a:gradFill rotWithShape="1">
            <a:gsLst>
              <a:gs pos="0">
                <a:srgbClr val="C9A84C"/>
              </a:gs>
              <a:gs pos="100000">
                <a:srgbClr val="C9A84C">
                  <a:alpha val="30000"/>
                </a:srgbClr>
              </a:gs>
            </a:gsLst>
            <a:lin ang="0" scaled="1"/>
          </a:gradFill>
          <a:ln/>
        </p:spPr>
        <p:txBody>
          <a:bodyPr wrap="none" rtlCol="0" anchor="t"/>
          <a:lstStyle/>
          <a:p>
            <a:pPr marL="0" indent="0">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A1628"/>
        </a:solidFill>
        <a:effectLst/>
      </p:bgPr>
    </p:bg>
    <p:spTree>
      <p:nvGrpSpPr>
        <p:cNvPr id="1" name=""/>
        <p:cNvGrpSpPr/>
        <p:nvPr/>
      </p:nvGrpSpPr>
      <p:grpSpPr>
        <a:xfrm>
          <a:off x="0" y="0"/>
          <a:ext cx="0" cy="0"/>
          <a:chOff x="0" y="0"/>
          <a:chExt cx="0" cy="0"/>
        </a:xfrm>
      </p:grpSpPr>
      <p:sp>
        <p:nvSpPr>
          <p:cNvPr id="2" name="Text 0"/>
          <p:cNvSpPr/>
          <p:nvPr/>
        </p:nvSpPr>
        <p:spPr>
          <a:xfrm>
            <a:off x="400050" y="400943"/>
            <a:ext cx="314920" cy="314920"/>
          </a:xfrm>
          <a:prstGeom prst="roundRect">
            <a:avLst>
              <a:gd name="adj" fmla="val 27423"/>
            </a:avLst>
          </a:prstGeom>
          <a:solidFill>
            <a:srgbClr val="C9A84C">
              <a:alpha val="15000"/>
            </a:srgbClr>
          </a:solidFill>
          <a:ln/>
        </p:spPr>
        <p:txBody>
          <a:bodyPr wrap="square" rtlCol="0" anchor="t"/>
          <a:lstStyle/>
          <a:p>
            <a:pPr marL="0" indent="0">
              <a:buNone/>
            </a:pPr>
            <a:endParaRPr lang="en-US"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1216" y="492109"/>
            <a:ext cx="132588" cy="132588"/>
          </a:xfrm>
          <a:prstGeom prst="rect">
            <a:avLst/>
          </a:prstGeom>
        </p:spPr>
      </p:pic>
      <p:sp>
        <p:nvSpPr>
          <p:cNvPr id="4" name="Text 1"/>
          <p:cNvSpPr/>
          <p:nvPr/>
        </p:nvSpPr>
        <p:spPr>
          <a:xfrm>
            <a:off x="829270" y="342900"/>
            <a:ext cx="3210879" cy="251371"/>
          </a:xfrm>
          <a:prstGeom prst="rect">
            <a:avLst/>
          </a:prstGeom>
          <a:noFill/>
          <a:ln/>
        </p:spPr>
        <p:txBody>
          <a:bodyPr wrap="none" lIns="0" tIns="0" rIns="0" bIns="0" rtlCol="0" anchor="ctr"/>
          <a:lstStyle/>
          <a:p>
            <a:pPr marL="0" indent="0" algn="l">
              <a:lnSpc>
                <a:spcPts val="1980"/>
              </a:lnSpc>
              <a:buNone/>
            </a:pPr>
            <a:r>
              <a:rPr lang="en-US" sz="1800" b="1" kern="0" spc="-30" dirty="0">
                <a:solidFill>
                  <a:srgbClr val="F1F5F9"/>
                </a:solidFill>
                <a:latin typeface="Constantia" pitchFamily="34" charset="0"/>
                <a:ea typeface="Constantia" pitchFamily="34" charset="-122"/>
                <a:cs typeface="Constantia" pitchFamily="34" charset="-120"/>
              </a:rPr>
              <a:t>How We Have Increased Profits</a:t>
            </a:r>
            <a:endParaRPr lang="en-US" sz="1800" dirty="0"/>
          </a:p>
        </p:txBody>
      </p:sp>
      <p:sp>
        <p:nvSpPr>
          <p:cNvPr id="5" name="Text 2"/>
          <p:cNvSpPr/>
          <p:nvPr/>
        </p:nvSpPr>
        <p:spPr>
          <a:xfrm>
            <a:off x="829270" y="623441"/>
            <a:ext cx="3300904" cy="150465"/>
          </a:xfrm>
          <a:prstGeom prst="rect">
            <a:avLst/>
          </a:prstGeom>
          <a:noFill/>
          <a:ln/>
        </p:spPr>
        <p:txBody>
          <a:bodyPr wrap="none" lIns="0" tIns="0" rIns="0" bIns="0" rtlCol="0" anchor="ctr"/>
          <a:lstStyle/>
          <a:p>
            <a:pPr marL="0" indent="0" algn="l">
              <a:lnSpc>
                <a:spcPts val="1185"/>
              </a:lnSpc>
              <a:spcBef>
                <a:spcPts val="230"/>
              </a:spcBef>
              <a:buNone/>
            </a:pPr>
            <a:r>
              <a:rPr lang="en-US" sz="790" dirty="0">
                <a:solidFill>
                  <a:srgbClr val="94A3B8"/>
                </a:solidFill>
                <a:latin typeface="Calibri" pitchFamily="34" charset="0"/>
                <a:ea typeface="Calibri" pitchFamily="34" charset="-122"/>
                <a:cs typeface="Calibri" pitchFamily="34" charset="-120"/>
              </a:rPr>
              <a:t>Key strategies driving profitability — Manager's Perspective</a:t>
            </a:r>
            <a:endParaRPr lang="en-US" sz="790" dirty="0"/>
          </a:p>
        </p:txBody>
      </p:sp>
      <p:sp>
        <p:nvSpPr>
          <p:cNvPr id="6" name="Text 3"/>
          <p:cNvSpPr/>
          <p:nvPr/>
        </p:nvSpPr>
        <p:spPr>
          <a:xfrm>
            <a:off x="400050" y="903387"/>
            <a:ext cx="571500" cy="13841"/>
          </a:xfrm>
          <a:prstGeom prst="roundRect">
            <a:avLst>
              <a:gd name="adj" fmla="val 100932"/>
            </a:avLst>
          </a:prstGeom>
          <a:solidFill>
            <a:srgbClr val="C9A84C"/>
          </a:solidFill>
          <a:ln/>
        </p:spPr>
        <p:txBody>
          <a:bodyPr wrap="none" rtlCol="0" anchor="t"/>
          <a:lstStyle/>
          <a:p>
            <a:pPr marL="0" indent="0">
              <a:buNone/>
            </a:pPr>
            <a:endParaRPr lang="en-US" dirty="0"/>
          </a:p>
        </p:txBody>
      </p:sp>
      <p:sp>
        <p:nvSpPr>
          <p:cNvPr id="7" name="Text 4"/>
          <p:cNvSpPr/>
          <p:nvPr/>
        </p:nvSpPr>
        <p:spPr>
          <a:xfrm>
            <a:off x="400050" y="1060698"/>
            <a:ext cx="4686300" cy="561082"/>
          </a:xfrm>
          <a:prstGeom prst="roundRect">
            <a:avLst>
              <a:gd name="adj" fmla="val 15392"/>
            </a:avLst>
          </a:prstGeom>
          <a:solidFill>
            <a:srgbClr val="152238"/>
          </a:solidFill>
          <a:ln w="9525">
            <a:solidFill>
              <a:srgbClr val="C9A84C">
                <a:alpha val="12000"/>
              </a:srgbClr>
            </a:solidFill>
          </a:ln>
        </p:spPr>
        <p:txBody>
          <a:bodyPr wrap="square" rtlCol="0" anchor="t"/>
          <a:lstStyle/>
          <a:p>
            <a:pPr marL="0" indent="0">
              <a:buNone/>
            </a:pPr>
            <a:endParaRPr lang="en-US" dirty="0"/>
          </a:p>
        </p:txBody>
      </p:sp>
      <p:sp>
        <p:nvSpPr>
          <p:cNvPr id="8" name="Text 5"/>
          <p:cNvSpPr/>
          <p:nvPr/>
        </p:nvSpPr>
        <p:spPr>
          <a:xfrm>
            <a:off x="553045" y="1198364"/>
            <a:ext cx="285750" cy="285750"/>
          </a:xfrm>
          <a:prstGeom prst="roundRect">
            <a:avLst>
              <a:gd name="adj" fmla="val 24889"/>
            </a:avLst>
          </a:prstGeom>
          <a:solidFill>
            <a:srgbClr val="C9A84C">
              <a:alpha val="15000"/>
            </a:srgbClr>
          </a:solidFill>
          <a:ln/>
        </p:spPr>
        <p:txBody>
          <a:bodyPr wrap="square" rtlCol="0" anchor="t"/>
          <a:lstStyle/>
          <a:p>
            <a:pPr marL="0" indent="0">
              <a:buNone/>
            </a:pPr>
            <a:endParaRPr lang="en-US" dirty="0"/>
          </a:p>
        </p:txBody>
      </p:sp>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9552" y="1274871"/>
            <a:ext cx="132588" cy="132588"/>
          </a:xfrm>
          <a:prstGeom prst="rect">
            <a:avLst/>
          </a:prstGeom>
        </p:spPr>
      </p:pic>
      <p:sp>
        <p:nvSpPr>
          <p:cNvPr id="10" name="Text 6"/>
          <p:cNvSpPr/>
          <p:nvPr/>
        </p:nvSpPr>
        <p:spPr>
          <a:xfrm>
            <a:off x="953095" y="1198364"/>
            <a:ext cx="4378285" cy="127992"/>
          </a:xfrm>
          <a:prstGeom prst="rect">
            <a:avLst/>
          </a:prstGeom>
          <a:noFill/>
          <a:ln/>
        </p:spPr>
        <p:txBody>
          <a:bodyPr wrap="none" lIns="0" tIns="0" rIns="0" bIns="0" rtlCol="0" anchor="t"/>
          <a:lstStyle/>
          <a:p>
            <a:pPr marL="0" indent="0" algn="l">
              <a:lnSpc>
                <a:spcPts val="1008"/>
              </a:lnSpc>
              <a:spcAft>
                <a:spcPts val="170"/>
              </a:spcAft>
              <a:buNone/>
            </a:pPr>
            <a:r>
              <a:rPr lang="en-US" sz="840" b="1" dirty="0">
                <a:solidFill>
                  <a:srgbClr val="F1F5F9"/>
                </a:solidFill>
                <a:latin typeface="Constantia" pitchFamily="34" charset="0"/>
                <a:ea typeface="Constantia" pitchFamily="34" charset="-122"/>
                <a:cs typeface="Constantia" pitchFamily="34" charset="-120"/>
              </a:rPr>
              <a:t>Service Bundling</a:t>
            </a:r>
            <a:endParaRPr lang="en-US" sz="840" dirty="0"/>
          </a:p>
        </p:txBody>
      </p:sp>
      <p:sp>
        <p:nvSpPr>
          <p:cNvPr id="11" name="Text 7"/>
          <p:cNvSpPr/>
          <p:nvPr/>
        </p:nvSpPr>
        <p:spPr>
          <a:xfrm>
            <a:off x="953095" y="1347936"/>
            <a:ext cx="4378285" cy="124271"/>
          </a:xfrm>
          <a:prstGeom prst="rect">
            <a:avLst/>
          </a:prstGeom>
          <a:noFill/>
          <a:ln/>
        </p:spPr>
        <p:txBody>
          <a:bodyPr wrap="none" lIns="0" tIns="0" rIns="0" bIns="0" rtlCol="0" anchor="t"/>
          <a:lstStyle/>
          <a:p>
            <a:pPr marL="0" indent="0" algn="l">
              <a:lnSpc>
                <a:spcPts val="980"/>
              </a:lnSpc>
              <a:buNone/>
            </a:pPr>
            <a:r>
              <a:rPr lang="en-US" sz="700" dirty="0">
                <a:solidFill>
                  <a:srgbClr val="94A3B8"/>
                </a:solidFill>
                <a:latin typeface="Calibri" pitchFamily="34" charset="0"/>
                <a:ea typeface="Calibri" pitchFamily="34" charset="-122"/>
                <a:cs typeface="Calibri" pitchFamily="34" charset="-120"/>
              </a:rPr>
              <a:t>Cross-selling integrated engagements increases avg. revenue per client by </a:t>
            </a:r>
            <a:r>
              <a:rPr lang="en-US" sz="700" b="1" dirty="0">
                <a:solidFill>
                  <a:srgbClr val="C9A84C"/>
                </a:solidFill>
                <a:latin typeface="Constantia" pitchFamily="34" charset="0"/>
                <a:ea typeface="Constantia" pitchFamily="34" charset="-122"/>
                <a:cs typeface="Constantia" pitchFamily="34" charset="-120"/>
              </a:rPr>
              <a:t>2.4×</a:t>
            </a:r>
            <a:endParaRPr lang="en-US" sz="700" dirty="0"/>
          </a:p>
        </p:txBody>
      </p:sp>
      <p:sp>
        <p:nvSpPr>
          <p:cNvPr id="12" name="Text 8"/>
          <p:cNvSpPr/>
          <p:nvPr/>
        </p:nvSpPr>
        <p:spPr>
          <a:xfrm>
            <a:off x="400050" y="1692771"/>
            <a:ext cx="4686300" cy="561082"/>
          </a:xfrm>
          <a:prstGeom prst="roundRect">
            <a:avLst>
              <a:gd name="adj" fmla="val 15392"/>
            </a:avLst>
          </a:prstGeom>
          <a:solidFill>
            <a:srgbClr val="152238"/>
          </a:solidFill>
          <a:ln w="9525">
            <a:solidFill>
              <a:srgbClr val="C9A84C">
                <a:alpha val="12000"/>
              </a:srgbClr>
            </a:solidFill>
          </a:ln>
        </p:spPr>
        <p:txBody>
          <a:bodyPr wrap="square" rtlCol="0" anchor="t"/>
          <a:lstStyle/>
          <a:p>
            <a:pPr marL="0" indent="0">
              <a:buNone/>
            </a:pPr>
            <a:endParaRPr lang="en-US" dirty="0"/>
          </a:p>
        </p:txBody>
      </p:sp>
      <p:sp>
        <p:nvSpPr>
          <p:cNvPr id="13" name="Text 9"/>
          <p:cNvSpPr/>
          <p:nvPr/>
        </p:nvSpPr>
        <p:spPr>
          <a:xfrm>
            <a:off x="553045" y="1830437"/>
            <a:ext cx="285750" cy="285750"/>
          </a:xfrm>
          <a:prstGeom prst="roundRect">
            <a:avLst>
              <a:gd name="adj" fmla="val 24889"/>
            </a:avLst>
          </a:prstGeom>
          <a:solidFill>
            <a:srgbClr val="C9A84C">
              <a:alpha val="15000"/>
            </a:srgbClr>
          </a:solidFill>
          <a:ln/>
        </p:spPr>
        <p:txBody>
          <a:bodyPr wrap="square" rtlCol="0" anchor="t"/>
          <a:lstStyle/>
          <a:p>
            <a:pPr marL="0" indent="0">
              <a:buNone/>
            </a:pPr>
            <a:endParaRPr lang="en-US" dirty="0"/>
          </a:p>
        </p:txBody>
      </p:sp>
      <p:pic>
        <p:nvPicPr>
          <p:cNvPr id="14"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9552" y="1906944"/>
            <a:ext cx="132588" cy="132588"/>
          </a:xfrm>
          <a:prstGeom prst="rect">
            <a:avLst/>
          </a:prstGeom>
        </p:spPr>
      </p:pic>
      <p:sp>
        <p:nvSpPr>
          <p:cNvPr id="15" name="Text 10"/>
          <p:cNvSpPr/>
          <p:nvPr/>
        </p:nvSpPr>
        <p:spPr>
          <a:xfrm>
            <a:off x="953095" y="1830437"/>
            <a:ext cx="4378285" cy="127992"/>
          </a:xfrm>
          <a:prstGeom prst="rect">
            <a:avLst/>
          </a:prstGeom>
          <a:noFill/>
          <a:ln/>
        </p:spPr>
        <p:txBody>
          <a:bodyPr wrap="none" lIns="0" tIns="0" rIns="0" bIns="0" rtlCol="0" anchor="t"/>
          <a:lstStyle/>
          <a:p>
            <a:pPr marL="0" indent="0" algn="l">
              <a:lnSpc>
                <a:spcPts val="1008"/>
              </a:lnSpc>
              <a:spcAft>
                <a:spcPts val="170"/>
              </a:spcAft>
              <a:buNone/>
            </a:pPr>
            <a:r>
              <a:rPr lang="en-US" sz="840" b="1" dirty="0">
                <a:solidFill>
                  <a:srgbClr val="F1F5F9"/>
                </a:solidFill>
                <a:latin typeface="Constantia" pitchFamily="34" charset="0"/>
                <a:ea typeface="Constantia" pitchFamily="34" charset="-122"/>
                <a:cs typeface="Constantia" pitchFamily="34" charset="-120"/>
              </a:rPr>
              <a:t>Contingency Fee Upside</a:t>
            </a:r>
            <a:endParaRPr lang="en-US" sz="840" dirty="0"/>
          </a:p>
        </p:txBody>
      </p:sp>
      <p:sp>
        <p:nvSpPr>
          <p:cNvPr id="16" name="Text 11"/>
          <p:cNvSpPr/>
          <p:nvPr/>
        </p:nvSpPr>
        <p:spPr>
          <a:xfrm>
            <a:off x="953095" y="1980009"/>
            <a:ext cx="4378285" cy="124271"/>
          </a:xfrm>
          <a:prstGeom prst="rect">
            <a:avLst/>
          </a:prstGeom>
          <a:noFill/>
          <a:ln/>
        </p:spPr>
        <p:txBody>
          <a:bodyPr wrap="none" lIns="0" tIns="0" rIns="0" bIns="0" rtlCol="0" anchor="t"/>
          <a:lstStyle/>
          <a:p>
            <a:pPr marL="0" indent="0" algn="l">
              <a:lnSpc>
                <a:spcPts val="980"/>
              </a:lnSpc>
              <a:buNone/>
            </a:pPr>
            <a:r>
              <a:rPr lang="en-US" sz="700" dirty="0">
                <a:solidFill>
                  <a:srgbClr val="94A3B8"/>
                </a:solidFill>
                <a:latin typeface="Calibri" pitchFamily="34" charset="0"/>
                <a:ea typeface="Calibri" pitchFamily="34" charset="-122"/>
                <a:cs typeface="Calibri" pitchFamily="34" charset="-120"/>
              </a:rPr>
              <a:t>Success-based pricing on high-value claims — e.g., $315K claim = up to </a:t>
            </a:r>
            <a:r>
              <a:rPr lang="en-US" sz="700" b="1" dirty="0">
                <a:solidFill>
                  <a:srgbClr val="C9A84C"/>
                </a:solidFill>
                <a:latin typeface="Constantia" pitchFamily="34" charset="0"/>
                <a:ea typeface="Constantia" pitchFamily="34" charset="-122"/>
                <a:cs typeface="Constantia" pitchFamily="34" charset="-120"/>
              </a:rPr>
              <a:t>$94.5K</a:t>
            </a:r>
            <a:r>
              <a:rPr lang="en-US" sz="700" dirty="0">
                <a:solidFill>
                  <a:srgbClr val="94A3B8"/>
                </a:solidFill>
                <a:latin typeface="Calibri" pitchFamily="34" charset="0"/>
                <a:ea typeface="Calibri" pitchFamily="34" charset="-122"/>
                <a:cs typeface="Calibri" pitchFamily="34" charset="-120"/>
              </a:rPr>
              <a:t> in fees</a:t>
            </a:r>
            <a:endParaRPr lang="en-US" sz="700" dirty="0"/>
          </a:p>
        </p:txBody>
      </p:sp>
      <p:sp>
        <p:nvSpPr>
          <p:cNvPr id="17" name="Text 12"/>
          <p:cNvSpPr/>
          <p:nvPr/>
        </p:nvSpPr>
        <p:spPr>
          <a:xfrm>
            <a:off x="400050" y="2324844"/>
            <a:ext cx="4686300" cy="561082"/>
          </a:xfrm>
          <a:prstGeom prst="roundRect">
            <a:avLst>
              <a:gd name="adj" fmla="val 15392"/>
            </a:avLst>
          </a:prstGeom>
          <a:solidFill>
            <a:srgbClr val="152238"/>
          </a:solidFill>
          <a:ln w="9525">
            <a:solidFill>
              <a:srgbClr val="C9A84C">
                <a:alpha val="12000"/>
              </a:srgbClr>
            </a:solidFill>
          </a:ln>
        </p:spPr>
        <p:txBody>
          <a:bodyPr wrap="square" rtlCol="0" anchor="t"/>
          <a:lstStyle/>
          <a:p>
            <a:pPr marL="0" indent="0">
              <a:buNone/>
            </a:pPr>
            <a:endParaRPr lang="en-US" dirty="0"/>
          </a:p>
        </p:txBody>
      </p:sp>
      <p:sp>
        <p:nvSpPr>
          <p:cNvPr id="18" name="Text 13"/>
          <p:cNvSpPr/>
          <p:nvPr/>
        </p:nvSpPr>
        <p:spPr>
          <a:xfrm>
            <a:off x="553045" y="2462510"/>
            <a:ext cx="285750" cy="285750"/>
          </a:xfrm>
          <a:prstGeom prst="roundRect">
            <a:avLst>
              <a:gd name="adj" fmla="val 24889"/>
            </a:avLst>
          </a:prstGeom>
          <a:solidFill>
            <a:srgbClr val="C9A84C">
              <a:alpha val="15000"/>
            </a:srgbClr>
          </a:solidFill>
          <a:ln/>
        </p:spPr>
        <p:txBody>
          <a:bodyPr wrap="square" rtlCol="0" anchor="t"/>
          <a:lstStyle/>
          <a:p>
            <a:pPr marL="0" indent="0">
              <a:buNone/>
            </a:pPr>
            <a:endParaRPr lang="en-US" dirty="0"/>
          </a:p>
        </p:txBody>
      </p:sp>
      <p:pic>
        <p:nvPicPr>
          <p:cNvPr id="19"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29552" y="2539017"/>
            <a:ext cx="132588" cy="132588"/>
          </a:xfrm>
          <a:prstGeom prst="rect">
            <a:avLst/>
          </a:prstGeom>
        </p:spPr>
      </p:pic>
      <p:sp>
        <p:nvSpPr>
          <p:cNvPr id="20" name="Text 14"/>
          <p:cNvSpPr/>
          <p:nvPr/>
        </p:nvSpPr>
        <p:spPr>
          <a:xfrm>
            <a:off x="953095" y="2462510"/>
            <a:ext cx="4378285" cy="127992"/>
          </a:xfrm>
          <a:prstGeom prst="rect">
            <a:avLst/>
          </a:prstGeom>
          <a:noFill/>
          <a:ln/>
        </p:spPr>
        <p:txBody>
          <a:bodyPr wrap="none" lIns="0" tIns="0" rIns="0" bIns="0" rtlCol="0" anchor="t"/>
          <a:lstStyle/>
          <a:p>
            <a:pPr marL="0" indent="0" algn="l">
              <a:lnSpc>
                <a:spcPts val="1008"/>
              </a:lnSpc>
              <a:spcAft>
                <a:spcPts val="170"/>
              </a:spcAft>
              <a:buNone/>
            </a:pPr>
            <a:r>
              <a:rPr lang="en-US" sz="840" b="1" dirty="0">
                <a:solidFill>
                  <a:srgbClr val="F1F5F9"/>
                </a:solidFill>
                <a:latin typeface="Constantia" pitchFamily="34" charset="0"/>
                <a:ea typeface="Constantia" pitchFamily="34" charset="-122"/>
                <a:cs typeface="Constantia" pitchFamily="34" charset="-120"/>
              </a:rPr>
              <a:t>Recurring Revenue Shift</a:t>
            </a:r>
            <a:endParaRPr lang="en-US" sz="840" dirty="0"/>
          </a:p>
        </p:txBody>
      </p:sp>
      <p:sp>
        <p:nvSpPr>
          <p:cNvPr id="21" name="Text 15"/>
          <p:cNvSpPr/>
          <p:nvPr/>
        </p:nvSpPr>
        <p:spPr>
          <a:xfrm>
            <a:off x="953095" y="2612082"/>
            <a:ext cx="4378285" cy="124271"/>
          </a:xfrm>
          <a:prstGeom prst="rect">
            <a:avLst/>
          </a:prstGeom>
          <a:noFill/>
          <a:ln/>
        </p:spPr>
        <p:txBody>
          <a:bodyPr wrap="none" lIns="0" tIns="0" rIns="0" bIns="0" rtlCol="0" anchor="t"/>
          <a:lstStyle/>
          <a:p>
            <a:pPr marL="0" indent="0" algn="l">
              <a:lnSpc>
                <a:spcPts val="980"/>
              </a:lnSpc>
              <a:buNone/>
            </a:pPr>
            <a:r>
              <a:rPr lang="en-US" sz="700" dirty="0">
                <a:solidFill>
                  <a:srgbClr val="94A3B8"/>
                </a:solidFill>
                <a:latin typeface="Calibri" pitchFamily="34" charset="0"/>
                <a:ea typeface="Calibri" pitchFamily="34" charset="-122"/>
                <a:cs typeface="Calibri" pitchFamily="34" charset="-120"/>
              </a:rPr>
              <a:t>Monthly retainers create predictable cash flow &amp; increase lifetime client value</a:t>
            </a:r>
            <a:endParaRPr lang="en-US" sz="700" dirty="0"/>
          </a:p>
        </p:txBody>
      </p:sp>
      <p:sp>
        <p:nvSpPr>
          <p:cNvPr id="22" name="Text 16"/>
          <p:cNvSpPr/>
          <p:nvPr/>
        </p:nvSpPr>
        <p:spPr>
          <a:xfrm>
            <a:off x="400050" y="2956917"/>
            <a:ext cx="4686300" cy="561082"/>
          </a:xfrm>
          <a:prstGeom prst="roundRect">
            <a:avLst>
              <a:gd name="adj" fmla="val 15392"/>
            </a:avLst>
          </a:prstGeom>
          <a:solidFill>
            <a:srgbClr val="152238"/>
          </a:solidFill>
          <a:ln w="9525">
            <a:solidFill>
              <a:srgbClr val="C9A84C">
                <a:alpha val="12000"/>
              </a:srgbClr>
            </a:solidFill>
          </a:ln>
        </p:spPr>
        <p:txBody>
          <a:bodyPr wrap="square" rtlCol="0" anchor="t"/>
          <a:lstStyle/>
          <a:p>
            <a:pPr marL="0" indent="0">
              <a:buNone/>
            </a:pPr>
            <a:endParaRPr lang="en-US" dirty="0"/>
          </a:p>
        </p:txBody>
      </p:sp>
      <p:sp>
        <p:nvSpPr>
          <p:cNvPr id="23" name="Text 17"/>
          <p:cNvSpPr/>
          <p:nvPr/>
        </p:nvSpPr>
        <p:spPr>
          <a:xfrm>
            <a:off x="553045" y="3094583"/>
            <a:ext cx="285750" cy="285750"/>
          </a:xfrm>
          <a:prstGeom prst="roundRect">
            <a:avLst>
              <a:gd name="adj" fmla="val 24889"/>
            </a:avLst>
          </a:prstGeom>
          <a:solidFill>
            <a:srgbClr val="C9A84C">
              <a:alpha val="15000"/>
            </a:srgbClr>
          </a:solidFill>
          <a:ln/>
        </p:spPr>
        <p:txBody>
          <a:bodyPr wrap="square" rtlCol="0" anchor="t"/>
          <a:lstStyle/>
          <a:p>
            <a:pPr marL="0" indent="0">
              <a:buNone/>
            </a:pPr>
            <a:endParaRPr lang="en-US" dirty="0"/>
          </a:p>
        </p:txBody>
      </p:sp>
      <p:pic>
        <p:nvPicPr>
          <p:cNvPr id="24"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29552" y="3171090"/>
            <a:ext cx="132588" cy="132588"/>
          </a:xfrm>
          <a:prstGeom prst="rect">
            <a:avLst/>
          </a:prstGeom>
        </p:spPr>
      </p:pic>
      <p:sp>
        <p:nvSpPr>
          <p:cNvPr id="25" name="Text 18"/>
          <p:cNvSpPr/>
          <p:nvPr/>
        </p:nvSpPr>
        <p:spPr>
          <a:xfrm>
            <a:off x="953095" y="3094583"/>
            <a:ext cx="4378285" cy="127992"/>
          </a:xfrm>
          <a:prstGeom prst="rect">
            <a:avLst/>
          </a:prstGeom>
          <a:noFill/>
          <a:ln/>
        </p:spPr>
        <p:txBody>
          <a:bodyPr wrap="none" lIns="0" tIns="0" rIns="0" bIns="0" rtlCol="0" anchor="t"/>
          <a:lstStyle/>
          <a:p>
            <a:pPr marL="0" indent="0" algn="l">
              <a:lnSpc>
                <a:spcPts val="1008"/>
              </a:lnSpc>
              <a:spcAft>
                <a:spcPts val="170"/>
              </a:spcAft>
              <a:buNone/>
            </a:pPr>
            <a:r>
              <a:rPr lang="en-US" sz="840" b="1" dirty="0">
                <a:solidFill>
                  <a:srgbClr val="F1F5F9"/>
                </a:solidFill>
                <a:latin typeface="Constantia" pitchFamily="34" charset="0"/>
                <a:ea typeface="Constantia" pitchFamily="34" charset="-122"/>
                <a:cs typeface="Constantia" pitchFamily="34" charset="-120"/>
              </a:rPr>
              <a:t>Operational Leverage</a:t>
            </a:r>
            <a:endParaRPr lang="en-US" sz="840" dirty="0"/>
          </a:p>
        </p:txBody>
      </p:sp>
      <p:sp>
        <p:nvSpPr>
          <p:cNvPr id="26" name="Text 19"/>
          <p:cNvSpPr/>
          <p:nvPr/>
        </p:nvSpPr>
        <p:spPr>
          <a:xfrm>
            <a:off x="953095" y="3244155"/>
            <a:ext cx="4378285" cy="124271"/>
          </a:xfrm>
          <a:prstGeom prst="rect">
            <a:avLst/>
          </a:prstGeom>
          <a:noFill/>
          <a:ln/>
        </p:spPr>
        <p:txBody>
          <a:bodyPr wrap="none" lIns="0" tIns="0" rIns="0" bIns="0" rtlCol="0" anchor="t"/>
          <a:lstStyle/>
          <a:p>
            <a:pPr marL="0" indent="0" algn="l">
              <a:lnSpc>
                <a:spcPts val="980"/>
              </a:lnSpc>
              <a:buNone/>
            </a:pPr>
            <a:r>
              <a:rPr lang="en-US" sz="700" dirty="0">
                <a:solidFill>
                  <a:srgbClr val="94A3B8"/>
                </a:solidFill>
                <a:latin typeface="Calibri" pitchFamily="34" charset="0"/>
                <a:ea typeface="Calibri" pitchFamily="34" charset="-122"/>
                <a:cs typeface="Calibri" pitchFamily="34" charset="-120"/>
              </a:rPr>
              <a:t>Standardized playbooks &amp; templates reduce delivery cost by ~</a:t>
            </a:r>
            <a:r>
              <a:rPr lang="en-US" sz="700" b="1" dirty="0">
                <a:solidFill>
                  <a:srgbClr val="C9A84C"/>
                </a:solidFill>
                <a:latin typeface="Constantia" pitchFamily="34" charset="0"/>
                <a:ea typeface="Constantia" pitchFamily="34" charset="-122"/>
                <a:cs typeface="Constantia" pitchFamily="34" charset="-120"/>
              </a:rPr>
              <a:t>35%</a:t>
            </a:r>
            <a:endParaRPr lang="en-US" sz="700" dirty="0"/>
          </a:p>
        </p:txBody>
      </p:sp>
      <p:sp>
        <p:nvSpPr>
          <p:cNvPr id="27" name="Text 20"/>
          <p:cNvSpPr/>
          <p:nvPr/>
        </p:nvSpPr>
        <p:spPr>
          <a:xfrm>
            <a:off x="400050" y="3588990"/>
            <a:ext cx="4686300" cy="561082"/>
          </a:xfrm>
          <a:prstGeom prst="roundRect">
            <a:avLst>
              <a:gd name="adj" fmla="val 15392"/>
            </a:avLst>
          </a:prstGeom>
          <a:solidFill>
            <a:srgbClr val="152238"/>
          </a:solidFill>
          <a:ln w="9525">
            <a:solidFill>
              <a:srgbClr val="C9A84C">
                <a:alpha val="12000"/>
              </a:srgbClr>
            </a:solidFill>
          </a:ln>
        </p:spPr>
        <p:txBody>
          <a:bodyPr wrap="square" rtlCol="0" anchor="t"/>
          <a:lstStyle/>
          <a:p>
            <a:pPr marL="0" indent="0">
              <a:buNone/>
            </a:pPr>
            <a:endParaRPr lang="en-US" dirty="0"/>
          </a:p>
        </p:txBody>
      </p:sp>
      <p:sp>
        <p:nvSpPr>
          <p:cNvPr id="28" name="Text 21"/>
          <p:cNvSpPr/>
          <p:nvPr/>
        </p:nvSpPr>
        <p:spPr>
          <a:xfrm>
            <a:off x="553045" y="3726656"/>
            <a:ext cx="285750" cy="285750"/>
          </a:xfrm>
          <a:prstGeom prst="roundRect">
            <a:avLst>
              <a:gd name="adj" fmla="val 24889"/>
            </a:avLst>
          </a:prstGeom>
          <a:solidFill>
            <a:srgbClr val="C9A84C">
              <a:alpha val="15000"/>
            </a:srgbClr>
          </a:solidFill>
          <a:ln/>
        </p:spPr>
        <p:txBody>
          <a:bodyPr wrap="square" rtlCol="0" anchor="t"/>
          <a:lstStyle/>
          <a:p>
            <a:pPr marL="0" indent="0">
              <a:buNone/>
            </a:pPr>
            <a:endParaRPr lang="en-US" dirty="0"/>
          </a:p>
        </p:txBody>
      </p:sp>
      <p:pic>
        <p:nvPicPr>
          <p:cNvPr id="29"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29552" y="3803163"/>
            <a:ext cx="132588" cy="132588"/>
          </a:xfrm>
          <a:prstGeom prst="rect">
            <a:avLst/>
          </a:prstGeom>
        </p:spPr>
      </p:pic>
      <p:sp>
        <p:nvSpPr>
          <p:cNvPr id="30" name="Text 22"/>
          <p:cNvSpPr/>
          <p:nvPr/>
        </p:nvSpPr>
        <p:spPr>
          <a:xfrm>
            <a:off x="953095" y="3726656"/>
            <a:ext cx="4378285" cy="127992"/>
          </a:xfrm>
          <a:prstGeom prst="rect">
            <a:avLst/>
          </a:prstGeom>
          <a:noFill/>
          <a:ln/>
        </p:spPr>
        <p:txBody>
          <a:bodyPr wrap="none" lIns="0" tIns="0" rIns="0" bIns="0" rtlCol="0" anchor="t"/>
          <a:lstStyle/>
          <a:p>
            <a:pPr marL="0" indent="0" algn="l">
              <a:lnSpc>
                <a:spcPts val="1008"/>
              </a:lnSpc>
              <a:spcAft>
                <a:spcPts val="170"/>
              </a:spcAft>
              <a:buNone/>
            </a:pPr>
            <a:r>
              <a:rPr lang="en-US" sz="840" b="1" dirty="0">
                <a:solidFill>
                  <a:srgbClr val="F1F5F9"/>
                </a:solidFill>
                <a:latin typeface="Constantia" pitchFamily="34" charset="0"/>
                <a:ea typeface="Constantia" pitchFamily="34" charset="-122"/>
                <a:cs typeface="Constantia" pitchFamily="34" charset="-120"/>
              </a:rPr>
              <a:t>Strategic Case Selection</a:t>
            </a:r>
            <a:endParaRPr lang="en-US" sz="840" dirty="0"/>
          </a:p>
        </p:txBody>
      </p:sp>
      <p:sp>
        <p:nvSpPr>
          <p:cNvPr id="31" name="Text 23"/>
          <p:cNvSpPr/>
          <p:nvPr/>
        </p:nvSpPr>
        <p:spPr>
          <a:xfrm>
            <a:off x="953095" y="3876229"/>
            <a:ext cx="4378285" cy="124271"/>
          </a:xfrm>
          <a:prstGeom prst="rect">
            <a:avLst/>
          </a:prstGeom>
          <a:noFill/>
          <a:ln/>
        </p:spPr>
        <p:txBody>
          <a:bodyPr wrap="none" lIns="0" tIns="0" rIns="0" bIns="0" rtlCol="0" anchor="t"/>
          <a:lstStyle/>
          <a:p>
            <a:pPr marL="0" indent="0" algn="l">
              <a:lnSpc>
                <a:spcPts val="980"/>
              </a:lnSpc>
              <a:buNone/>
            </a:pPr>
            <a:r>
              <a:rPr lang="en-US" sz="700" dirty="0">
                <a:solidFill>
                  <a:srgbClr val="94A3B8"/>
                </a:solidFill>
                <a:latin typeface="Calibri" pitchFamily="34" charset="0"/>
                <a:ea typeface="Calibri" pitchFamily="34" charset="-122"/>
                <a:cs typeface="Calibri" pitchFamily="34" charset="-120"/>
              </a:rPr>
              <a:t>Focusing on claims with strong statutory support increases win rates &amp; avg. recovery</a:t>
            </a:r>
            <a:endParaRPr lang="en-US" sz="700" dirty="0"/>
          </a:p>
        </p:txBody>
      </p:sp>
      <p:sp>
        <p:nvSpPr>
          <p:cNvPr id="32" name="Text 24"/>
          <p:cNvSpPr/>
          <p:nvPr/>
        </p:nvSpPr>
        <p:spPr>
          <a:xfrm>
            <a:off x="5314950" y="1060698"/>
            <a:ext cx="3429000" cy="2754511"/>
          </a:xfrm>
          <a:prstGeom prst="roundRect">
            <a:avLst>
              <a:gd name="adj" fmla="val 3642"/>
            </a:avLst>
          </a:prstGeom>
          <a:solidFill>
            <a:srgbClr val="152238"/>
          </a:solidFill>
          <a:ln w="9525">
            <a:solidFill>
              <a:srgbClr val="C9A84C">
                <a:alpha val="10000"/>
              </a:srgbClr>
            </a:solidFill>
          </a:ln>
        </p:spPr>
        <p:txBody>
          <a:bodyPr wrap="square" rtlCol="0" anchor="t"/>
          <a:lstStyle/>
          <a:p>
            <a:pPr marL="0" indent="0">
              <a:buNone/>
            </a:pPr>
            <a:endParaRPr lang="en-US" dirty="0"/>
          </a:p>
        </p:txBody>
      </p:sp>
      <p:sp>
        <p:nvSpPr>
          <p:cNvPr id="33" name="Text 25"/>
          <p:cNvSpPr/>
          <p:nvPr/>
        </p:nvSpPr>
        <p:spPr>
          <a:xfrm>
            <a:off x="5525095" y="1241673"/>
            <a:ext cx="1659374" cy="129480"/>
          </a:xfrm>
          <a:prstGeom prst="rect">
            <a:avLst/>
          </a:prstGeom>
          <a:noFill/>
          <a:ln/>
        </p:spPr>
        <p:txBody>
          <a:bodyPr wrap="none" lIns="0" tIns="0" rIns="0" bIns="0" rtlCol="0" anchor="ctr"/>
          <a:lstStyle/>
          <a:p>
            <a:pPr marL="0" indent="0" algn="l">
              <a:lnSpc>
                <a:spcPts val="1020"/>
              </a:lnSpc>
              <a:buNone/>
            </a:pPr>
            <a:r>
              <a:rPr lang="en-US" sz="680" b="1" kern="0" spc="68" dirty="0">
                <a:solidFill>
                  <a:srgbClr val="94A3B8"/>
                </a:solidFill>
                <a:latin typeface="Calibri" pitchFamily="34" charset="0"/>
                <a:ea typeface="Calibri" pitchFamily="34" charset="-122"/>
                <a:cs typeface="Calibri" pitchFamily="34" charset="-120"/>
              </a:rPr>
              <a:t>PROFIT IMPACT BY STRATEGY</a:t>
            </a:r>
            <a:endParaRPr lang="en-US" sz="680" dirty="0"/>
          </a:p>
        </p:txBody>
      </p:sp>
      <p:sp>
        <p:nvSpPr>
          <p:cNvPr id="34" name="Text 26"/>
          <p:cNvSpPr/>
          <p:nvPr/>
        </p:nvSpPr>
        <p:spPr>
          <a:xfrm>
            <a:off x="7739211" y="1247329"/>
            <a:ext cx="874053" cy="118021"/>
          </a:xfrm>
          <a:prstGeom prst="rect">
            <a:avLst/>
          </a:prstGeom>
          <a:noFill/>
          <a:ln/>
        </p:spPr>
        <p:txBody>
          <a:bodyPr wrap="none" lIns="0" tIns="0" rIns="0" bIns="0" rtlCol="0" anchor="ctr"/>
          <a:lstStyle/>
          <a:p>
            <a:pPr marL="0" indent="0" algn="l">
              <a:lnSpc>
                <a:spcPts val="930"/>
              </a:lnSpc>
              <a:buNone/>
            </a:pPr>
            <a:r>
              <a:rPr lang="en-US" sz="620" b="1" dirty="0">
                <a:solidFill>
                  <a:srgbClr val="C9A84C"/>
                </a:solidFill>
                <a:latin typeface="Calibri" pitchFamily="34" charset="0"/>
                <a:ea typeface="Calibri" pitchFamily="34" charset="-122"/>
                <a:cs typeface="Calibri" pitchFamily="34" charset="-120"/>
              </a:rPr>
              <a:t>Relative Contribution</a:t>
            </a:r>
            <a:endParaRPr lang="en-US" sz="620" dirty="0"/>
          </a:p>
        </p:txBody>
      </p:sp>
      <p:sp>
        <p:nvSpPr>
          <p:cNvPr id="35" name="Text 27"/>
          <p:cNvSpPr/>
          <p:nvPr/>
        </p:nvSpPr>
        <p:spPr>
          <a:xfrm>
            <a:off x="5414352" y="1867495"/>
            <a:ext cx="1218173" cy="111175"/>
          </a:xfrm>
          <a:prstGeom prst="rect">
            <a:avLst/>
          </a:prstGeom>
          <a:noFill/>
          <a:ln/>
        </p:spPr>
        <p:txBody>
          <a:bodyPr wrap="none" lIns="0" tIns="0" rIns="0" bIns="0" rtlCol="0" anchor="ctr"/>
          <a:lstStyle/>
          <a:p>
            <a:pPr marL="0" indent="0" algn="r">
              <a:lnSpc>
                <a:spcPts val="876"/>
              </a:lnSpc>
              <a:buNone/>
            </a:pPr>
            <a:r>
              <a:rPr lang="en-US" sz="730" b="1" dirty="0">
                <a:solidFill>
                  <a:srgbClr val="94A3B8"/>
                </a:solidFill>
                <a:latin typeface="Calibri" pitchFamily="34" charset="0"/>
                <a:ea typeface="Calibri" pitchFamily="34" charset="-122"/>
                <a:cs typeface="Calibri" pitchFamily="34" charset="-120"/>
              </a:rPr>
              <a:t>Service Bundling</a:t>
            </a:r>
            <a:endParaRPr lang="en-US" sz="730" dirty="0"/>
          </a:p>
        </p:txBody>
      </p:sp>
      <p:sp>
        <p:nvSpPr>
          <p:cNvPr id="36" name="Text 28"/>
          <p:cNvSpPr/>
          <p:nvPr/>
        </p:nvSpPr>
        <p:spPr>
          <a:xfrm>
            <a:off x="6718846" y="1873002"/>
            <a:ext cx="1814959" cy="157460"/>
          </a:xfrm>
          <a:prstGeom prst="roundRect">
            <a:avLst>
              <a:gd name="adj" fmla="val 27423"/>
            </a:avLst>
          </a:prstGeom>
          <a:solidFill>
            <a:srgbClr val="FFFFFF">
              <a:alpha val="4000"/>
            </a:srgbClr>
          </a:solidFill>
          <a:ln/>
        </p:spPr>
        <p:txBody>
          <a:bodyPr wrap="none" rtlCol="0" anchor="t"/>
          <a:lstStyle/>
          <a:p>
            <a:pPr marL="0" indent="0">
              <a:buNone/>
            </a:pPr>
            <a:endParaRPr lang="en-US" dirty="0"/>
          </a:p>
        </p:txBody>
      </p:sp>
      <p:sp>
        <p:nvSpPr>
          <p:cNvPr id="37" name="Text 29"/>
          <p:cNvSpPr/>
          <p:nvPr/>
        </p:nvSpPr>
        <p:spPr>
          <a:xfrm>
            <a:off x="6718846" y="1873002"/>
            <a:ext cx="1669703" cy="162184"/>
          </a:xfrm>
          <a:prstGeom prst="roundRect">
            <a:avLst>
              <a:gd name="adj" fmla="val 26624"/>
            </a:avLst>
          </a:prstGeom>
          <a:gradFill rotWithShape="1">
            <a:gsLst>
              <a:gs pos="0">
                <a:srgbClr val="C9A84C">
                  <a:alpha val="60000"/>
                </a:srgbClr>
              </a:gs>
              <a:gs pos="100000">
                <a:srgbClr val="C9A84C"/>
              </a:gs>
            </a:gsLst>
            <a:lin ang="0" scaled="1"/>
          </a:gradFill>
          <a:ln/>
        </p:spPr>
        <p:txBody>
          <a:bodyPr wrap="none" lIns="0" tIns="0" rIns="71120" bIns="0" rtlCol="0" anchor="ctr"/>
          <a:lstStyle/>
          <a:p>
            <a:pPr marL="0" indent="0" algn="r">
              <a:buNone/>
            </a:pPr>
            <a:r>
              <a:rPr lang="en-US" sz="680" b="1" dirty="0">
                <a:solidFill>
                  <a:srgbClr val="0A1628"/>
                </a:solidFill>
                <a:latin typeface="Calibri" pitchFamily="34" charset="0"/>
                <a:ea typeface="Calibri" pitchFamily="34" charset="-122"/>
                <a:cs typeface="Calibri" pitchFamily="34" charset="-120"/>
              </a:rPr>
              <a:t>2.4×</a:t>
            </a:r>
            <a:endParaRPr lang="en-US" sz="680" dirty="0"/>
          </a:p>
        </p:txBody>
      </p:sp>
      <p:sp>
        <p:nvSpPr>
          <p:cNvPr id="38" name="Text 30"/>
          <p:cNvSpPr/>
          <p:nvPr/>
        </p:nvSpPr>
        <p:spPr>
          <a:xfrm>
            <a:off x="5414352" y="2196257"/>
            <a:ext cx="1218173" cy="111175"/>
          </a:xfrm>
          <a:prstGeom prst="rect">
            <a:avLst/>
          </a:prstGeom>
          <a:noFill/>
          <a:ln/>
        </p:spPr>
        <p:txBody>
          <a:bodyPr wrap="none" lIns="0" tIns="0" rIns="0" bIns="0" rtlCol="0" anchor="ctr"/>
          <a:lstStyle/>
          <a:p>
            <a:pPr marL="0" indent="0" algn="r">
              <a:lnSpc>
                <a:spcPts val="876"/>
              </a:lnSpc>
              <a:buNone/>
            </a:pPr>
            <a:r>
              <a:rPr lang="en-US" sz="730" b="1" dirty="0">
                <a:solidFill>
                  <a:srgbClr val="94A3B8"/>
                </a:solidFill>
                <a:latin typeface="Calibri" pitchFamily="34" charset="0"/>
                <a:ea typeface="Calibri" pitchFamily="34" charset="-122"/>
                <a:cs typeface="Calibri" pitchFamily="34" charset="-120"/>
              </a:rPr>
              <a:t>Contingency Fees</a:t>
            </a:r>
            <a:endParaRPr lang="en-US" sz="730" dirty="0"/>
          </a:p>
        </p:txBody>
      </p:sp>
      <p:sp>
        <p:nvSpPr>
          <p:cNvPr id="39" name="Text 31"/>
          <p:cNvSpPr/>
          <p:nvPr/>
        </p:nvSpPr>
        <p:spPr>
          <a:xfrm>
            <a:off x="6718846" y="2201763"/>
            <a:ext cx="1814959" cy="157460"/>
          </a:xfrm>
          <a:prstGeom prst="roundRect">
            <a:avLst>
              <a:gd name="adj" fmla="val 27423"/>
            </a:avLst>
          </a:prstGeom>
          <a:solidFill>
            <a:srgbClr val="FFFFFF">
              <a:alpha val="4000"/>
            </a:srgbClr>
          </a:solidFill>
          <a:ln/>
        </p:spPr>
        <p:txBody>
          <a:bodyPr wrap="none" rtlCol="0" anchor="t"/>
          <a:lstStyle/>
          <a:p>
            <a:pPr marL="0" indent="0">
              <a:buNone/>
            </a:pPr>
            <a:endParaRPr lang="en-US" dirty="0"/>
          </a:p>
        </p:txBody>
      </p:sp>
      <p:sp>
        <p:nvSpPr>
          <p:cNvPr id="40" name="Text 32"/>
          <p:cNvSpPr/>
          <p:nvPr/>
        </p:nvSpPr>
        <p:spPr>
          <a:xfrm>
            <a:off x="6718846" y="2201763"/>
            <a:ext cx="1415653" cy="162184"/>
          </a:xfrm>
          <a:prstGeom prst="roundRect">
            <a:avLst>
              <a:gd name="adj" fmla="val 26624"/>
            </a:avLst>
          </a:prstGeom>
          <a:gradFill rotWithShape="1">
            <a:gsLst>
              <a:gs pos="0">
                <a:srgbClr val="C9A84C">
                  <a:alpha val="60000"/>
                </a:srgbClr>
              </a:gs>
              <a:gs pos="100000">
                <a:srgbClr val="C9A84C"/>
              </a:gs>
            </a:gsLst>
            <a:lin ang="0" scaled="1"/>
          </a:gradFill>
          <a:ln/>
        </p:spPr>
        <p:txBody>
          <a:bodyPr wrap="none" lIns="0" tIns="0" rIns="71120" bIns="0" rtlCol="0" anchor="ctr"/>
          <a:lstStyle/>
          <a:p>
            <a:pPr marL="0" indent="0" algn="r">
              <a:buNone/>
            </a:pPr>
            <a:r>
              <a:rPr lang="en-US" sz="680" b="1" dirty="0">
                <a:solidFill>
                  <a:srgbClr val="0A1628"/>
                </a:solidFill>
                <a:latin typeface="Calibri" pitchFamily="34" charset="0"/>
                <a:ea typeface="Calibri" pitchFamily="34" charset="-122"/>
                <a:cs typeface="Calibri" pitchFamily="34" charset="-120"/>
              </a:rPr>
              <a:t>30%</a:t>
            </a:r>
            <a:endParaRPr lang="en-US" sz="680" dirty="0"/>
          </a:p>
        </p:txBody>
      </p:sp>
      <p:sp>
        <p:nvSpPr>
          <p:cNvPr id="41" name="Text 33"/>
          <p:cNvSpPr/>
          <p:nvPr/>
        </p:nvSpPr>
        <p:spPr>
          <a:xfrm>
            <a:off x="5414352" y="2525018"/>
            <a:ext cx="1218173" cy="111175"/>
          </a:xfrm>
          <a:prstGeom prst="rect">
            <a:avLst/>
          </a:prstGeom>
          <a:noFill/>
          <a:ln/>
        </p:spPr>
        <p:txBody>
          <a:bodyPr wrap="none" lIns="0" tIns="0" rIns="0" bIns="0" rtlCol="0" anchor="ctr"/>
          <a:lstStyle/>
          <a:p>
            <a:pPr marL="0" indent="0" algn="r">
              <a:lnSpc>
                <a:spcPts val="876"/>
              </a:lnSpc>
              <a:buNone/>
            </a:pPr>
            <a:r>
              <a:rPr lang="en-US" sz="730" b="1" dirty="0">
                <a:solidFill>
                  <a:srgbClr val="94A3B8"/>
                </a:solidFill>
                <a:latin typeface="Calibri" pitchFamily="34" charset="0"/>
                <a:ea typeface="Calibri" pitchFamily="34" charset="-122"/>
                <a:cs typeface="Calibri" pitchFamily="34" charset="-120"/>
              </a:rPr>
              <a:t>Recurring Revenue</a:t>
            </a:r>
            <a:endParaRPr lang="en-US" sz="730" dirty="0"/>
          </a:p>
        </p:txBody>
      </p:sp>
      <p:sp>
        <p:nvSpPr>
          <p:cNvPr id="42" name="Text 34"/>
          <p:cNvSpPr/>
          <p:nvPr/>
        </p:nvSpPr>
        <p:spPr>
          <a:xfrm>
            <a:off x="6718846" y="2530525"/>
            <a:ext cx="1814959" cy="157460"/>
          </a:xfrm>
          <a:prstGeom prst="roundRect">
            <a:avLst>
              <a:gd name="adj" fmla="val 27423"/>
            </a:avLst>
          </a:prstGeom>
          <a:solidFill>
            <a:srgbClr val="FFFFFF">
              <a:alpha val="4000"/>
            </a:srgbClr>
          </a:solidFill>
          <a:ln/>
        </p:spPr>
        <p:txBody>
          <a:bodyPr wrap="none" rtlCol="0" anchor="t"/>
          <a:lstStyle/>
          <a:p>
            <a:pPr marL="0" indent="0">
              <a:buNone/>
            </a:pPr>
            <a:endParaRPr lang="en-US" dirty="0"/>
          </a:p>
        </p:txBody>
      </p:sp>
      <p:sp>
        <p:nvSpPr>
          <p:cNvPr id="43" name="Text 35"/>
          <p:cNvSpPr/>
          <p:nvPr/>
        </p:nvSpPr>
        <p:spPr>
          <a:xfrm>
            <a:off x="6718846" y="2530525"/>
            <a:ext cx="1270397" cy="162184"/>
          </a:xfrm>
          <a:prstGeom prst="roundRect">
            <a:avLst>
              <a:gd name="adj" fmla="val 26624"/>
            </a:avLst>
          </a:prstGeom>
          <a:gradFill rotWithShape="1">
            <a:gsLst>
              <a:gs pos="0">
                <a:srgbClr val="C9A84C">
                  <a:alpha val="60000"/>
                </a:srgbClr>
              </a:gs>
              <a:gs pos="100000">
                <a:srgbClr val="C9A84C"/>
              </a:gs>
            </a:gsLst>
            <a:lin ang="0" scaled="1"/>
          </a:gradFill>
          <a:ln/>
        </p:spPr>
        <p:txBody>
          <a:bodyPr wrap="none" lIns="0" tIns="0" rIns="71120" bIns="0" rtlCol="0" anchor="ctr"/>
          <a:lstStyle/>
          <a:p>
            <a:pPr marL="0" indent="0" algn="r">
              <a:buNone/>
            </a:pPr>
            <a:r>
              <a:rPr lang="en-US" sz="680" b="1" dirty="0">
                <a:solidFill>
                  <a:srgbClr val="0A1628"/>
                </a:solidFill>
                <a:latin typeface="Calibri" pitchFamily="34" charset="0"/>
                <a:ea typeface="Calibri" pitchFamily="34" charset="-122"/>
                <a:cs typeface="Calibri" pitchFamily="34" charset="-120"/>
              </a:rPr>
              <a:t>LTV ↑</a:t>
            </a:r>
            <a:endParaRPr lang="en-US" sz="680" dirty="0"/>
          </a:p>
        </p:txBody>
      </p:sp>
      <p:sp>
        <p:nvSpPr>
          <p:cNvPr id="44" name="Text 36"/>
          <p:cNvSpPr/>
          <p:nvPr/>
        </p:nvSpPr>
        <p:spPr>
          <a:xfrm>
            <a:off x="5414352" y="2853779"/>
            <a:ext cx="1218173" cy="111175"/>
          </a:xfrm>
          <a:prstGeom prst="rect">
            <a:avLst/>
          </a:prstGeom>
          <a:noFill/>
          <a:ln/>
        </p:spPr>
        <p:txBody>
          <a:bodyPr wrap="none" lIns="0" tIns="0" rIns="0" bIns="0" rtlCol="0" anchor="ctr"/>
          <a:lstStyle/>
          <a:p>
            <a:pPr marL="0" indent="0" algn="r">
              <a:lnSpc>
                <a:spcPts val="876"/>
              </a:lnSpc>
              <a:buNone/>
            </a:pPr>
            <a:r>
              <a:rPr lang="en-US" sz="730" b="1" dirty="0">
                <a:solidFill>
                  <a:srgbClr val="94A3B8"/>
                </a:solidFill>
                <a:latin typeface="Calibri" pitchFamily="34" charset="0"/>
                <a:ea typeface="Calibri" pitchFamily="34" charset="-122"/>
                <a:cs typeface="Calibri" pitchFamily="34" charset="-120"/>
              </a:rPr>
              <a:t>Op. Leverage</a:t>
            </a:r>
            <a:endParaRPr lang="en-US" sz="730" dirty="0"/>
          </a:p>
        </p:txBody>
      </p:sp>
      <p:sp>
        <p:nvSpPr>
          <p:cNvPr id="45" name="Text 37"/>
          <p:cNvSpPr/>
          <p:nvPr/>
        </p:nvSpPr>
        <p:spPr>
          <a:xfrm>
            <a:off x="6718846" y="2859286"/>
            <a:ext cx="1814959" cy="157460"/>
          </a:xfrm>
          <a:prstGeom prst="roundRect">
            <a:avLst>
              <a:gd name="adj" fmla="val 27423"/>
            </a:avLst>
          </a:prstGeom>
          <a:solidFill>
            <a:srgbClr val="FFFFFF">
              <a:alpha val="4000"/>
            </a:srgbClr>
          </a:solidFill>
          <a:ln/>
        </p:spPr>
        <p:txBody>
          <a:bodyPr wrap="none" rtlCol="0" anchor="t"/>
          <a:lstStyle/>
          <a:p>
            <a:pPr marL="0" indent="0">
              <a:buNone/>
            </a:pPr>
            <a:endParaRPr lang="en-US" dirty="0"/>
          </a:p>
        </p:txBody>
      </p:sp>
      <p:sp>
        <p:nvSpPr>
          <p:cNvPr id="46" name="Text 38"/>
          <p:cNvSpPr/>
          <p:nvPr/>
        </p:nvSpPr>
        <p:spPr>
          <a:xfrm>
            <a:off x="6718846" y="2859286"/>
            <a:ext cx="1052661" cy="162184"/>
          </a:xfrm>
          <a:prstGeom prst="roundRect">
            <a:avLst>
              <a:gd name="adj" fmla="val 26624"/>
            </a:avLst>
          </a:prstGeom>
          <a:gradFill rotWithShape="1">
            <a:gsLst>
              <a:gs pos="0">
                <a:srgbClr val="C9A84C">
                  <a:alpha val="60000"/>
                </a:srgbClr>
              </a:gs>
              <a:gs pos="100000">
                <a:srgbClr val="C9A84C"/>
              </a:gs>
            </a:gsLst>
            <a:lin ang="0" scaled="1"/>
          </a:gradFill>
          <a:ln/>
        </p:spPr>
        <p:txBody>
          <a:bodyPr wrap="none" lIns="0" tIns="0" rIns="71120" bIns="0" rtlCol="0" anchor="ctr"/>
          <a:lstStyle/>
          <a:p>
            <a:pPr marL="0" indent="0" algn="r">
              <a:buNone/>
            </a:pPr>
            <a:r>
              <a:rPr lang="en-US" sz="680" b="1" dirty="0">
                <a:solidFill>
                  <a:srgbClr val="0A1628"/>
                </a:solidFill>
                <a:latin typeface="Calibri" pitchFamily="34" charset="0"/>
                <a:ea typeface="Calibri" pitchFamily="34" charset="-122"/>
                <a:cs typeface="Calibri" pitchFamily="34" charset="-120"/>
              </a:rPr>
              <a:t>–35%</a:t>
            </a:r>
            <a:endParaRPr lang="en-US" sz="680" dirty="0"/>
          </a:p>
        </p:txBody>
      </p:sp>
      <p:sp>
        <p:nvSpPr>
          <p:cNvPr id="47" name="Text 39"/>
          <p:cNvSpPr/>
          <p:nvPr/>
        </p:nvSpPr>
        <p:spPr>
          <a:xfrm>
            <a:off x="5414352" y="3182541"/>
            <a:ext cx="1218173" cy="111175"/>
          </a:xfrm>
          <a:prstGeom prst="rect">
            <a:avLst/>
          </a:prstGeom>
          <a:noFill/>
          <a:ln/>
        </p:spPr>
        <p:txBody>
          <a:bodyPr wrap="none" lIns="0" tIns="0" rIns="0" bIns="0" rtlCol="0" anchor="ctr"/>
          <a:lstStyle/>
          <a:p>
            <a:pPr marL="0" indent="0" algn="r">
              <a:lnSpc>
                <a:spcPts val="876"/>
              </a:lnSpc>
              <a:buNone/>
            </a:pPr>
            <a:r>
              <a:rPr lang="en-US" sz="730" b="1" dirty="0">
                <a:solidFill>
                  <a:srgbClr val="94A3B8"/>
                </a:solidFill>
                <a:latin typeface="Calibri" pitchFamily="34" charset="0"/>
                <a:ea typeface="Calibri" pitchFamily="34" charset="-122"/>
                <a:cs typeface="Calibri" pitchFamily="34" charset="-120"/>
              </a:rPr>
              <a:t>Case Selection</a:t>
            </a:r>
            <a:endParaRPr lang="en-US" sz="730" dirty="0"/>
          </a:p>
        </p:txBody>
      </p:sp>
      <p:sp>
        <p:nvSpPr>
          <p:cNvPr id="48" name="Text 40"/>
          <p:cNvSpPr/>
          <p:nvPr/>
        </p:nvSpPr>
        <p:spPr>
          <a:xfrm>
            <a:off x="6718846" y="3188047"/>
            <a:ext cx="1814959" cy="157460"/>
          </a:xfrm>
          <a:prstGeom prst="roundRect">
            <a:avLst>
              <a:gd name="adj" fmla="val 27423"/>
            </a:avLst>
          </a:prstGeom>
          <a:solidFill>
            <a:srgbClr val="FFFFFF">
              <a:alpha val="4000"/>
            </a:srgbClr>
          </a:solidFill>
          <a:ln/>
        </p:spPr>
        <p:txBody>
          <a:bodyPr wrap="none" rtlCol="0" anchor="t"/>
          <a:lstStyle/>
          <a:p>
            <a:pPr marL="0" indent="0">
              <a:buNone/>
            </a:pPr>
            <a:endParaRPr lang="en-US" dirty="0"/>
          </a:p>
        </p:txBody>
      </p:sp>
      <p:sp>
        <p:nvSpPr>
          <p:cNvPr id="49" name="Text 41"/>
          <p:cNvSpPr/>
          <p:nvPr/>
        </p:nvSpPr>
        <p:spPr>
          <a:xfrm>
            <a:off x="6718846" y="3188047"/>
            <a:ext cx="1179612" cy="162184"/>
          </a:xfrm>
          <a:prstGeom prst="roundRect">
            <a:avLst>
              <a:gd name="adj" fmla="val 26624"/>
            </a:avLst>
          </a:prstGeom>
          <a:gradFill rotWithShape="1">
            <a:gsLst>
              <a:gs pos="0">
                <a:srgbClr val="C9A84C">
                  <a:alpha val="60000"/>
                </a:srgbClr>
              </a:gs>
              <a:gs pos="100000">
                <a:srgbClr val="C9A84C"/>
              </a:gs>
            </a:gsLst>
            <a:lin ang="0" scaled="1"/>
          </a:gradFill>
          <a:ln/>
        </p:spPr>
        <p:txBody>
          <a:bodyPr wrap="none" lIns="0" tIns="0" rIns="71120" bIns="0" rtlCol="0" anchor="ctr"/>
          <a:lstStyle/>
          <a:p>
            <a:pPr marL="0" indent="0" algn="r">
              <a:buNone/>
            </a:pPr>
            <a:r>
              <a:rPr lang="en-US" sz="680" b="1" dirty="0">
                <a:solidFill>
                  <a:srgbClr val="0A1628"/>
                </a:solidFill>
                <a:latin typeface="Calibri" pitchFamily="34" charset="0"/>
                <a:ea typeface="Calibri" pitchFamily="34" charset="-122"/>
                <a:cs typeface="Calibri" pitchFamily="34" charset="-120"/>
              </a:rPr>
              <a:t>Win ↑</a:t>
            </a:r>
            <a:endParaRPr lang="en-US" sz="680" dirty="0"/>
          </a:p>
        </p:txBody>
      </p:sp>
      <p:sp>
        <p:nvSpPr>
          <p:cNvPr id="50" name="Text 42"/>
          <p:cNvSpPr/>
          <p:nvPr/>
        </p:nvSpPr>
        <p:spPr>
          <a:xfrm>
            <a:off x="5314950" y="3929509"/>
            <a:ext cx="1085404" cy="716798"/>
          </a:xfrm>
          <a:prstGeom prst="roundRect">
            <a:avLst>
              <a:gd name="adj" fmla="val 12048"/>
            </a:avLst>
          </a:prstGeom>
          <a:solidFill>
            <a:srgbClr val="152238"/>
          </a:solidFill>
          <a:ln w="9525">
            <a:solidFill>
              <a:srgbClr val="C9A84C">
                <a:alpha val="10000"/>
              </a:srgbClr>
            </a:solidFill>
          </a:ln>
        </p:spPr>
        <p:txBody>
          <a:bodyPr wrap="square" lIns="128270" tIns="114300" rIns="128270" bIns="114300" rtlCol="0" anchor="t"/>
          <a:lstStyle/>
          <a:p>
            <a:pPr marL="0" indent="0" algn="ctr">
              <a:buNone/>
            </a:pPr>
            <a:r>
              <a:rPr lang="en-US" sz="1580" b="1" dirty="0">
                <a:solidFill>
                  <a:srgbClr val="C9A84C"/>
                </a:solidFill>
                <a:latin typeface="Constantia" pitchFamily="34" charset="0"/>
                <a:ea typeface="Constantia" pitchFamily="34" charset="-122"/>
                <a:cs typeface="Constantia" pitchFamily="34" charset="-120"/>
              </a:rPr>
              <a:t>2.4×</a:t>
            </a:r>
            <a:endParaRPr lang="en-US" sz="1580" dirty="0"/>
          </a:p>
          <a:p>
            <a:pPr marL="0" indent="0" algn="ctr">
              <a:buNone/>
            </a:pPr>
            <a:r>
              <a:rPr lang="en-US" sz="620" kern="0" spc="31" dirty="0">
                <a:solidFill>
                  <a:srgbClr val="94A3B8"/>
                </a:solidFill>
                <a:latin typeface="Calibri" pitchFamily="34" charset="0"/>
                <a:ea typeface="Calibri" pitchFamily="34" charset="-122"/>
                <a:cs typeface="Calibri" pitchFamily="34" charset="-120"/>
              </a:rPr>
              <a:t>REVENUE PER</a:t>
            </a:r>
            <a:br/>
            <a:r>
              <a:rPr lang="en-US" sz="620" kern="0" spc="31" dirty="0">
                <a:solidFill>
                  <a:srgbClr val="94A3B8"/>
                </a:solidFill>
                <a:latin typeface="Calibri" pitchFamily="34" charset="0"/>
                <a:ea typeface="Calibri" pitchFamily="34" charset="-122"/>
                <a:cs typeface="Calibri" pitchFamily="34" charset="-120"/>
              </a:rPr>
              <a:t>BUNDLED CLIENT</a:t>
            </a:r>
            <a:endParaRPr lang="en-US" sz="1580" dirty="0"/>
          </a:p>
        </p:txBody>
      </p:sp>
      <p:sp>
        <p:nvSpPr>
          <p:cNvPr id="51" name="Text 43"/>
          <p:cNvSpPr/>
          <p:nvPr/>
        </p:nvSpPr>
        <p:spPr>
          <a:xfrm>
            <a:off x="6486674" y="3929509"/>
            <a:ext cx="1085552" cy="716798"/>
          </a:xfrm>
          <a:prstGeom prst="roundRect">
            <a:avLst>
              <a:gd name="adj" fmla="val 12048"/>
            </a:avLst>
          </a:prstGeom>
          <a:solidFill>
            <a:srgbClr val="152238"/>
          </a:solidFill>
          <a:ln w="9525">
            <a:solidFill>
              <a:srgbClr val="C9A84C">
                <a:alpha val="10000"/>
              </a:srgbClr>
            </a:solidFill>
          </a:ln>
        </p:spPr>
        <p:txBody>
          <a:bodyPr wrap="square" lIns="128270" tIns="114300" rIns="128270" bIns="114300" rtlCol="0" anchor="t"/>
          <a:lstStyle/>
          <a:p>
            <a:pPr marL="0" indent="0" algn="ctr">
              <a:buNone/>
            </a:pPr>
            <a:r>
              <a:rPr lang="en-US" sz="1580" b="1" dirty="0">
                <a:solidFill>
                  <a:srgbClr val="C9A84C"/>
                </a:solidFill>
                <a:latin typeface="Constantia" pitchFamily="34" charset="0"/>
                <a:ea typeface="Constantia" pitchFamily="34" charset="-122"/>
                <a:cs typeface="Constantia" pitchFamily="34" charset="-120"/>
              </a:rPr>
              <a:t>35%</a:t>
            </a:r>
            <a:endParaRPr lang="en-US" sz="1580" dirty="0"/>
          </a:p>
          <a:p>
            <a:pPr marL="0" indent="0" algn="ctr">
              <a:buNone/>
            </a:pPr>
            <a:r>
              <a:rPr lang="en-US" sz="620" kern="0" spc="31" dirty="0">
                <a:solidFill>
                  <a:srgbClr val="94A3B8"/>
                </a:solidFill>
                <a:latin typeface="Calibri" pitchFamily="34" charset="0"/>
                <a:ea typeface="Calibri" pitchFamily="34" charset="-122"/>
                <a:cs typeface="Calibri" pitchFamily="34" charset="-120"/>
              </a:rPr>
              <a:t>COST REDUCTION</a:t>
            </a:r>
            <a:br/>
            <a:r>
              <a:rPr lang="en-US" sz="620" kern="0" spc="31" dirty="0">
                <a:solidFill>
                  <a:srgbClr val="94A3B8"/>
                </a:solidFill>
                <a:latin typeface="Calibri" pitchFamily="34" charset="0"/>
                <a:ea typeface="Calibri" pitchFamily="34" charset="-122"/>
                <a:cs typeface="Calibri" pitchFamily="34" charset="-120"/>
              </a:rPr>
              <a:t>PER ENGAGEMENT</a:t>
            </a:r>
            <a:endParaRPr lang="en-US" sz="1580" dirty="0"/>
          </a:p>
        </p:txBody>
      </p:sp>
      <p:sp>
        <p:nvSpPr>
          <p:cNvPr id="52" name="Text 44"/>
          <p:cNvSpPr/>
          <p:nvPr/>
        </p:nvSpPr>
        <p:spPr>
          <a:xfrm>
            <a:off x="7658546" y="3929509"/>
            <a:ext cx="1085404" cy="716798"/>
          </a:xfrm>
          <a:prstGeom prst="roundRect">
            <a:avLst>
              <a:gd name="adj" fmla="val 12048"/>
            </a:avLst>
          </a:prstGeom>
          <a:solidFill>
            <a:srgbClr val="152238"/>
          </a:solidFill>
          <a:ln w="9525">
            <a:solidFill>
              <a:srgbClr val="C9A84C">
                <a:alpha val="10000"/>
              </a:srgbClr>
            </a:solidFill>
          </a:ln>
        </p:spPr>
        <p:txBody>
          <a:bodyPr wrap="square" lIns="128270" tIns="114300" rIns="128270" bIns="114300" rtlCol="0" anchor="t"/>
          <a:lstStyle/>
          <a:p>
            <a:pPr marL="0" indent="0" algn="ctr">
              <a:buNone/>
            </a:pPr>
            <a:r>
              <a:rPr lang="en-US" sz="1580" b="1" dirty="0">
                <a:solidFill>
                  <a:srgbClr val="C9A84C"/>
                </a:solidFill>
                <a:latin typeface="Constantia" pitchFamily="34" charset="0"/>
                <a:ea typeface="Constantia" pitchFamily="34" charset="-122"/>
                <a:cs typeface="Constantia" pitchFamily="34" charset="-120"/>
              </a:rPr>
              <a:t>$94.5K</a:t>
            </a:r>
            <a:endParaRPr lang="en-US" sz="1580" dirty="0"/>
          </a:p>
          <a:p>
            <a:pPr marL="0" indent="0" algn="ctr">
              <a:buNone/>
            </a:pPr>
            <a:r>
              <a:rPr lang="en-US" sz="620" kern="0" spc="31" dirty="0">
                <a:solidFill>
                  <a:srgbClr val="94A3B8"/>
                </a:solidFill>
                <a:latin typeface="Calibri" pitchFamily="34" charset="0"/>
                <a:ea typeface="Calibri" pitchFamily="34" charset="-122"/>
                <a:cs typeface="Calibri" pitchFamily="34" charset="-120"/>
              </a:rPr>
              <a:t>MAX FEE ON</a:t>
            </a:r>
            <a:br/>
            <a:r>
              <a:rPr lang="en-US" sz="620" kern="0" spc="31" dirty="0">
                <a:solidFill>
                  <a:srgbClr val="94A3B8"/>
                </a:solidFill>
                <a:latin typeface="Calibri" pitchFamily="34" charset="0"/>
                <a:ea typeface="Calibri" pitchFamily="34" charset="-122"/>
                <a:cs typeface="Calibri" pitchFamily="34" charset="-120"/>
              </a:rPr>
              <a:t>$315K CLAIM</a:t>
            </a:r>
            <a:endParaRPr lang="en-US" sz="1580" dirty="0"/>
          </a:p>
        </p:txBody>
      </p:sp>
      <p:sp>
        <p:nvSpPr>
          <p:cNvPr id="53" name="Text 45"/>
          <p:cNvSpPr/>
          <p:nvPr/>
        </p:nvSpPr>
        <p:spPr>
          <a:xfrm>
            <a:off x="400050" y="4794945"/>
            <a:ext cx="3180011" cy="7590"/>
          </a:xfrm>
          <a:prstGeom prst="rect">
            <a:avLst/>
          </a:prstGeom>
          <a:gradFill rotWithShape="1">
            <a:gsLst>
              <a:gs pos="0">
                <a:srgbClr val="C9A84C"/>
              </a:gs>
              <a:gs pos="100000">
                <a:srgbClr val="000000">
                  <a:alpha val="0"/>
                </a:srgbClr>
              </a:gs>
            </a:gsLst>
            <a:lin ang="0" scaled="1"/>
          </a:gradFill>
          <a:ln/>
        </p:spPr>
        <p:txBody>
          <a:bodyPr wrap="none" rtlCol="0" anchor="t"/>
          <a:lstStyle/>
          <a:p>
            <a:pPr marL="0" indent="0">
              <a:buNone/>
            </a:pPr>
            <a:endParaRPr lang="en-US" dirty="0"/>
          </a:p>
        </p:txBody>
      </p:sp>
      <p:sp>
        <p:nvSpPr>
          <p:cNvPr id="54" name="Text 46"/>
          <p:cNvSpPr/>
          <p:nvPr/>
        </p:nvSpPr>
        <p:spPr>
          <a:xfrm>
            <a:off x="3666381" y="4739729"/>
            <a:ext cx="1992362" cy="118021"/>
          </a:xfrm>
          <a:prstGeom prst="rect">
            <a:avLst/>
          </a:prstGeom>
          <a:noFill/>
          <a:ln/>
        </p:spPr>
        <p:txBody>
          <a:bodyPr wrap="none" lIns="0" tIns="0" rIns="0" bIns="0" rtlCol="0" anchor="ctr"/>
          <a:lstStyle/>
          <a:p>
            <a:pPr marL="0" indent="0" algn="l">
              <a:lnSpc>
                <a:spcPts val="930"/>
              </a:lnSpc>
              <a:buNone/>
            </a:pPr>
            <a:r>
              <a:rPr lang="en-US" sz="620" dirty="0">
                <a:solidFill>
                  <a:srgbClr val="94A3B8"/>
                </a:solidFill>
                <a:latin typeface="Calibri" pitchFamily="34" charset="0"/>
                <a:ea typeface="Calibri" pitchFamily="34" charset="-122"/>
                <a:cs typeface="Calibri" pitchFamily="34" charset="-120"/>
              </a:rPr>
              <a:t>Goldman &amp; Sache Holdings LTD Co. — Confidential</a:t>
            </a:r>
            <a:endParaRPr lang="en-US" sz="620" dirty="0"/>
          </a:p>
        </p:txBody>
      </p:sp>
      <p:sp>
        <p:nvSpPr>
          <p:cNvPr id="55" name="Text 47"/>
          <p:cNvSpPr/>
          <p:nvPr/>
        </p:nvSpPr>
        <p:spPr>
          <a:xfrm>
            <a:off x="5563939" y="4794945"/>
            <a:ext cx="3180011" cy="7590"/>
          </a:xfrm>
          <a:prstGeom prst="rect">
            <a:avLst/>
          </a:prstGeom>
          <a:gradFill rotWithShape="1">
            <a:gsLst>
              <a:gs pos="0">
                <a:srgbClr val="C9A84C"/>
              </a:gs>
              <a:gs pos="100000">
                <a:srgbClr val="000000">
                  <a:alpha val="0"/>
                </a:srgbClr>
              </a:gs>
            </a:gsLst>
            <a:lin ang="10800000" scaled="1"/>
          </a:gradFill>
          <a:ln/>
        </p:spPr>
        <p:txBody>
          <a:bodyPr wrap="none" rtlCol="0" anchor="t"/>
          <a:lstStyle/>
          <a:p>
            <a:pPr marL="0" indent="0">
              <a:buNone/>
            </a:pPr>
            <a:endParaRPr lang="en-US" dirty="0"/>
          </a:p>
        </p:txBody>
      </p:sp>
      <p:sp>
        <p:nvSpPr>
          <p:cNvPr id="56" name="Text 48"/>
          <p:cNvSpPr/>
          <p:nvPr/>
        </p:nvSpPr>
        <p:spPr>
          <a:xfrm>
            <a:off x="409575" y="1070223"/>
            <a:ext cx="21580" cy="542032"/>
          </a:xfrm>
          <a:custGeom>
            <a:avLst/>
            <a:gdLst/>
            <a:ahLst/>
            <a:cxnLst/>
            <a:rect l="l" t="t" r="r" b="b"/>
            <a:pathLst>
              <a:path w="21580" h="542032">
                <a:moveTo>
                  <a:pt x="0" y="86360"/>
                </a:moveTo>
                <a:lnTo>
                  <a:pt x="2698" y="64944"/>
                </a:lnTo>
                <a:lnTo>
                  <a:pt x="5395" y="56315"/>
                </a:lnTo>
                <a:lnTo>
                  <a:pt x="8093" y="49860"/>
                </a:lnTo>
                <a:lnTo>
                  <a:pt x="10790" y="44560"/>
                </a:lnTo>
                <a:lnTo>
                  <a:pt x="13488" y="40017"/>
                </a:lnTo>
                <a:lnTo>
                  <a:pt x="16185" y="36026"/>
                </a:lnTo>
                <a:lnTo>
                  <a:pt x="18883" y="32463"/>
                </a:lnTo>
                <a:lnTo>
                  <a:pt x="21580" y="29250"/>
                </a:lnTo>
                <a:lnTo>
                  <a:pt x="21580" y="512782"/>
                </a:lnTo>
                <a:lnTo>
                  <a:pt x="18883" y="509568"/>
                </a:lnTo>
                <a:lnTo>
                  <a:pt x="16185" y="506006"/>
                </a:lnTo>
                <a:lnTo>
                  <a:pt x="13488" y="502014"/>
                </a:lnTo>
                <a:lnTo>
                  <a:pt x="10790" y="497471"/>
                </a:lnTo>
                <a:lnTo>
                  <a:pt x="8093" y="492172"/>
                </a:lnTo>
                <a:lnTo>
                  <a:pt x="5395" y="485717"/>
                </a:lnTo>
                <a:lnTo>
                  <a:pt x="2698" y="477087"/>
                </a:lnTo>
                <a:lnTo>
                  <a:pt x="0" y="455672"/>
                </a:lnTo>
                <a:close/>
              </a:path>
            </a:pathLst>
          </a:custGeom>
          <a:solidFill>
            <a:srgbClr val="C9A84C"/>
          </a:solidFill>
          <a:ln/>
        </p:spPr>
        <p:txBody>
          <a:bodyPr wrap="square" rtlCol="0" anchor="t"/>
          <a:lstStyle/>
          <a:p>
            <a:pPr marL="0" indent="0">
              <a:buNone/>
            </a:pPr>
            <a:endParaRPr lang="en-US" dirty="0"/>
          </a:p>
        </p:txBody>
      </p:sp>
      <p:sp>
        <p:nvSpPr>
          <p:cNvPr id="57" name="Text 49"/>
          <p:cNvSpPr/>
          <p:nvPr/>
        </p:nvSpPr>
        <p:spPr>
          <a:xfrm>
            <a:off x="409575" y="1702296"/>
            <a:ext cx="21580" cy="542032"/>
          </a:xfrm>
          <a:custGeom>
            <a:avLst/>
            <a:gdLst/>
            <a:ahLst/>
            <a:cxnLst/>
            <a:rect l="l" t="t" r="r" b="b"/>
            <a:pathLst>
              <a:path w="21580" h="542032">
                <a:moveTo>
                  <a:pt x="0" y="86360"/>
                </a:moveTo>
                <a:lnTo>
                  <a:pt x="2698" y="64944"/>
                </a:lnTo>
                <a:lnTo>
                  <a:pt x="5395" y="56315"/>
                </a:lnTo>
                <a:lnTo>
                  <a:pt x="8093" y="49860"/>
                </a:lnTo>
                <a:lnTo>
                  <a:pt x="10790" y="44560"/>
                </a:lnTo>
                <a:lnTo>
                  <a:pt x="13488" y="40017"/>
                </a:lnTo>
                <a:lnTo>
                  <a:pt x="16185" y="36026"/>
                </a:lnTo>
                <a:lnTo>
                  <a:pt x="18883" y="32463"/>
                </a:lnTo>
                <a:lnTo>
                  <a:pt x="21580" y="29250"/>
                </a:lnTo>
                <a:lnTo>
                  <a:pt x="21580" y="512782"/>
                </a:lnTo>
                <a:lnTo>
                  <a:pt x="18883" y="509568"/>
                </a:lnTo>
                <a:lnTo>
                  <a:pt x="16185" y="506006"/>
                </a:lnTo>
                <a:lnTo>
                  <a:pt x="13488" y="502014"/>
                </a:lnTo>
                <a:lnTo>
                  <a:pt x="10790" y="497471"/>
                </a:lnTo>
                <a:lnTo>
                  <a:pt x="8093" y="492172"/>
                </a:lnTo>
                <a:lnTo>
                  <a:pt x="5395" y="485717"/>
                </a:lnTo>
                <a:lnTo>
                  <a:pt x="2698" y="477087"/>
                </a:lnTo>
                <a:lnTo>
                  <a:pt x="0" y="455672"/>
                </a:lnTo>
                <a:close/>
              </a:path>
            </a:pathLst>
          </a:custGeom>
          <a:solidFill>
            <a:srgbClr val="C9A84C"/>
          </a:solidFill>
          <a:ln/>
        </p:spPr>
        <p:txBody>
          <a:bodyPr wrap="square" rtlCol="0" anchor="t"/>
          <a:lstStyle/>
          <a:p>
            <a:pPr marL="0" indent="0">
              <a:buNone/>
            </a:pPr>
            <a:endParaRPr lang="en-US" dirty="0"/>
          </a:p>
        </p:txBody>
      </p:sp>
      <p:sp>
        <p:nvSpPr>
          <p:cNvPr id="58" name="Text 50"/>
          <p:cNvSpPr/>
          <p:nvPr/>
        </p:nvSpPr>
        <p:spPr>
          <a:xfrm>
            <a:off x="409575" y="2334369"/>
            <a:ext cx="21580" cy="542032"/>
          </a:xfrm>
          <a:custGeom>
            <a:avLst/>
            <a:gdLst/>
            <a:ahLst/>
            <a:cxnLst/>
            <a:rect l="l" t="t" r="r" b="b"/>
            <a:pathLst>
              <a:path w="21580" h="542032">
                <a:moveTo>
                  <a:pt x="0" y="86360"/>
                </a:moveTo>
                <a:lnTo>
                  <a:pt x="2698" y="64944"/>
                </a:lnTo>
                <a:lnTo>
                  <a:pt x="5395" y="56315"/>
                </a:lnTo>
                <a:lnTo>
                  <a:pt x="8093" y="49860"/>
                </a:lnTo>
                <a:lnTo>
                  <a:pt x="10790" y="44560"/>
                </a:lnTo>
                <a:lnTo>
                  <a:pt x="13488" y="40017"/>
                </a:lnTo>
                <a:lnTo>
                  <a:pt x="16185" y="36026"/>
                </a:lnTo>
                <a:lnTo>
                  <a:pt x="18883" y="32463"/>
                </a:lnTo>
                <a:lnTo>
                  <a:pt x="21580" y="29250"/>
                </a:lnTo>
                <a:lnTo>
                  <a:pt x="21580" y="512782"/>
                </a:lnTo>
                <a:lnTo>
                  <a:pt x="18883" y="509568"/>
                </a:lnTo>
                <a:lnTo>
                  <a:pt x="16185" y="506006"/>
                </a:lnTo>
                <a:lnTo>
                  <a:pt x="13488" y="502014"/>
                </a:lnTo>
                <a:lnTo>
                  <a:pt x="10790" y="497471"/>
                </a:lnTo>
                <a:lnTo>
                  <a:pt x="8093" y="492172"/>
                </a:lnTo>
                <a:lnTo>
                  <a:pt x="5395" y="485717"/>
                </a:lnTo>
                <a:lnTo>
                  <a:pt x="2698" y="477087"/>
                </a:lnTo>
                <a:lnTo>
                  <a:pt x="0" y="455672"/>
                </a:lnTo>
                <a:close/>
              </a:path>
            </a:pathLst>
          </a:custGeom>
          <a:solidFill>
            <a:srgbClr val="C9A84C"/>
          </a:solidFill>
          <a:ln/>
        </p:spPr>
        <p:txBody>
          <a:bodyPr wrap="square" rtlCol="0" anchor="t"/>
          <a:lstStyle/>
          <a:p>
            <a:pPr marL="0" indent="0">
              <a:buNone/>
            </a:pPr>
            <a:endParaRPr lang="en-US" dirty="0"/>
          </a:p>
        </p:txBody>
      </p:sp>
      <p:sp>
        <p:nvSpPr>
          <p:cNvPr id="59" name="Text 51"/>
          <p:cNvSpPr/>
          <p:nvPr/>
        </p:nvSpPr>
        <p:spPr>
          <a:xfrm>
            <a:off x="409575" y="2966442"/>
            <a:ext cx="21580" cy="542032"/>
          </a:xfrm>
          <a:custGeom>
            <a:avLst/>
            <a:gdLst/>
            <a:ahLst/>
            <a:cxnLst/>
            <a:rect l="l" t="t" r="r" b="b"/>
            <a:pathLst>
              <a:path w="21580" h="542032">
                <a:moveTo>
                  <a:pt x="0" y="86360"/>
                </a:moveTo>
                <a:lnTo>
                  <a:pt x="2698" y="64944"/>
                </a:lnTo>
                <a:lnTo>
                  <a:pt x="5395" y="56315"/>
                </a:lnTo>
                <a:lnTo>
                  <a:pt x="8093" y="49860"/>
                </a:lnTo>
                <a:lnTo>
                  <a:pt x="10790" y="44560"/>
                </a:lnTo>
                <a:lnTo>
                  <a:pt x="13488" y="40017"/>
                </a:lnTo>
                <a:lnTo>
                  <a:pt x="16185" y="36026"/>
                </a:lnTo>
                <a:lnTo>
                  <a:pt x="18883" y="32463"/>
                </a:lnTo>
                <a:lnTo>
                  <a:pt x="21580" y="29250"/>
                </a:lnTo>
                <a:lnTo>
                  <a:pt x="21580" y="512782"/>
                </a:lnTo>
                <a:lnTo>
                  <a:pt x="18883" y="509568"/>
                </a:lnTo>
                <a:lnTo>
                  <a:pt x="16185" y="506006"/>
                </a:lnTo>
                <a:lnTo>
                  <a:pt x="13488" y="502014"/>
                </a:lnTo>
                <a:lnTo>
                  <a:pt x="10790" y="497471"/>
                </a:lnTo>
                <a:lnTo>
                  <a:pt x="8093" y="492172"/>
                </a:lnTo>
                <a:lnTo>
                  <a:pt x="5395" y="485717"/>
                </a:lnTo>
                <a:lnTo>
                  <a:pt x="2698" y="477087"/>
                </a:lnTo>
                <a:lnTo>
                  <a:pt x="0" y="455672"/>
                </a:lnTo>
                <a:close/>
              </a:path>
            </a:pathLst>
          </a:custGeom>
          <a:solidFill>
            <a:srgbClr val="C9A84C"/>
          </a:solidFill>
          <a:ln/>
        </p:spPr>
        <p:txBody>
          <a:bodyPr wrap="square" rtlCol="0" anchor="t"/>
          <a:lstStyle/>
          <a:p>
            <a:pPr marL="0" indent="0">
              <a:buNone/>
            </a:pPr>
            <a:endParaRPr lang="en-US" dirty="0"/>
          </a:p>
        </p:txBody>
      </p:sp>
      <p:sp>
        <p:nvSpPr>
          <p:cNvPr id="60" name="Text 52"/>
          <p:cNvSpPr/>
          <p:nvPr/>
        </p:nvSpPr>
        <p:spPr>
          <a:xfrm>
            <a:off x="409575" y="3598515"/>
            <a:ext cx="21580" cy="542032"/>
          </a:xfrm>
          <a:custGeom>
            <a:avLst/>
            <a:gdLst/>
            <a:ahLst/>
            <a:cxnLst/>
            <a:rect l="l" t="t" r="r" b="b"/>
            <a:pathLst>
              <a:path w="21580" h="542032">
                <a:moveTo>
                  <a:pt x="0" y="86360"/>
                </a:moveTo>
                <a:lnTo>
                  <a:pt x="2698" y="64944"/>
                </a:lnTo>
                <a:lnTo>
                  <a:pt x="5395" y="56315"/>
                </a:lnTo>
                <a:lnTo>
                  <a:pt x="8093" y="49860"/>
                </a:lnTo>
                <a:lnTo>
                  <a:pt x="10790" y="44560"/>
                </a:lnTo>
                <a:lnTo>
                  <a:pt x="13488" y="40017"/>
                </a:lnTo>
                <a:lnTo>
                  <a:pt x="16185" y="36026"/>
                </a:lnTo>
                <a:lnTo>
                  <a:pt x="18883" y="32463"/>
                </a:lnTo>
                <a:lnTo>
                  <a:pt x="21580" y="29250"/>
                </a:lnTo>
                <a:lnTo>
                  <a:pt x="21580" y="512782"/>
                </a:lnTo>
                <a:lnTo>
                  <a:pt x="18883" y="509568"/>
                </a:lnTo>
                <a:lnTo>
                  <a:pt x="16185" y="506006"/>
                </a:lnTo>
                <a:lnTo>
                  <a:pt x="13488" y="502014"/>
                </a:lnTo>
                <a:lnTo>
                  <a:pt x="10790" y="497471"/>
                </a:lnTo>
                <a:lnTo>
                  <a:pt x="8093" y="492172"/>
                </a:lnTo>
                <a:lnTo>
                  <a:pt x="5395" y="485717"/>
                </a:lnTo>
                <a:lnTo>
                  <a:pt x="2698" y="477087"/>
                </a:lnTo>
                <a:lnTo>
                  <a:pt x="0" y="455672"/>
                </a:lnTo>
                <a:close/>
              </a:path>
            </a:pathLst>
          </a:custGeom>
          <a:solidFill>
            <a:srgbClr val="C9A84C"/>
          </a:solidFill>
          <a:ln/>
        </p:spPr>
        <p:txBody>
          <a:bodyPr wrap="square" rtlCol="0" anchor="t"/>
          <a:lstStyle/>
          <a:p>
            <a:pPr marL="0" indent="0">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A1628"/>
        </a:solidFill>
        <a:effectLst/>
      </p:bgPr>
    </p:bg>
    <p:spTree>
      <p:nvGrpSpPr>
        <p:cNvPr id="1" name=""/>
        <p:cNvGrpSpPr/>
        <p:nvPr/>
      </p:nvGrpSpPr>
      <p:grpSpPr>
        <a:xfrm>
          <a:off x="0" y="0"/>
          <a:ext cx="0" cy="0"/>
          <a:chOff x="0" y="0"/>
          <a:chExt cx="0" cy="0"/>
        </a:xfrm>
      </p:grpSpPr>
      <p:sp>
        <p:nvSpPr>
          <p:cNvPr id="2" name="Text 0"/>
          <p:cNvSpPr/>
          <p:nvPr/>
        </p:nvSpPr>
        <p:spPr>
          <a:xfrm>
            <a:off x="2071390" y="964138"/>
            <a:ext cx="5001220" cy="3572470"/>
          </a:xfrm>
          <a:prstGeom prst="rect">
            <a:avLst/>
          </a:prstGeom>
          <a:gradFill rotWithShape="1">
            <a:gsLst>
              <a:gs pos="0">
                <a:srgbClr val="C9A84C">
                  <a:alpha val="4000"/>
                </a:srgbClr>
              </a:gs>
              <a:gs pos="70000">
                <a:srgbClr val="000000">
                  <a:alpha val="0"/>
                </a:srgbClr>
              </a:gs>
            </a:gsLst>
            <a:path path="circle">
              <a:fillToRect l="50000" t="50000" r="50000" b="50000"/>
            </a:path>
          </a:gradFill>
          <a:ln/>
        </p:spPr>
        <p:txBody>
          <a:bodyPr wrap="square" rtlCol="0" anchor="t"/>
          <a:lstStyle/>
          <a:p>
            <a:pPr marL="0" indent="0">
              <a:buNone/>
            </a:pPr>
            <a:endParaRPr lang="en-US" dirty="0"/>
          </a:p>
        </p:txBody>
      </p:sp>
      <p:sp>
        <p:nvSpPr>
          <p:cNvPr id="3" name="Text 1"/>
          <p:cNvSpPr/>
          <p:nvPr/>
        </p:nvSpPr>
        <p:spPr>
          <a:xfrm>
            <a:off x="438745" y="1178719"/>
            <a:ext cx="2647055" cy="21580"/>
          </a:xfrm>
          <a:custGeom>
            <a:avLst/>
            <a:gdLst/>
            <a:ahLst/>
            <a:cxnLst/>
            <a:rect l="l" t="t" r="r" b="b"/>
            <a:pathLst>
              <a:path w="2647055" h="21580">
                <a:moveTo>
                  <a:pt x="114300" y="0"/>
                </a:moveTo>
                <a:lnTo>
                  <a:pt x="2532755" y="0"/>
                </a:lnTo>
                <a:lnTo>
                  <a:pt x="2557440" y="2698"/>
                </a:lnTo>
                <a:lnTo>
                  <a:pt x="2567456" y="5395"/>
                </a:lnTo>
                <a:lnTo>
                  <a:pt x="2574998" y="8093"/>
                </a:lnTo>
                <a:lnTo>
                  <a:pt x="2581233" y="10790"/>
                </a:lnTo>
                <a:lnTo>
                  <a:pt x="2586619" y="13488"/>
                </a:lnTo>
                <a:lnTo>
                  <a:pt x="2591389" y="16185"/>
                </a:lnTo>
                <a:lnTo>
                  <a:pt x="2595683" y="18883"/>
                </a:lnTo>
                <a:lnTo>
                  <a:pt x="2599594" y="21580"/>
                </a:lnTo>
                <a:lnTo>
                  <a:pt x="47461" y="21580"/>
                </a:lnTo>
                <a:lnTo>
                  <a:pt x="51372" y="18883"/>
                </a:lnTo>
                <a:lnTo>
                  <a:pt x="55666" y="16185"/>
                </a:lnTo>
                <a:lnTo>
                  <a:pt x="60436" y="13488"/>
                </a:lnTo>
                <a:lnTo>
                  <a:pt x="65821" y="10790"/>
                </a:lnTo>
                <a:lnTo>
                  <a:pt x="72057" y="8093"/>
                </a:lnTo>
                <a:lnTo>
                  <a:pt x="79599" y="5395"/>
                </a:lnTo>
                <a:lnTo>
                  <a:pt x="89615" y="2698"/>
                </a:lnTo>
                <a:close/>
              </a:path>
            </a:pathLst>
          </a:custGeom>
          <a:gradFill rotWithShape="1">
            <a:gsLst>
              <a:gs pos="0">
                <a:srgbClr val="C9A84C"/>
              </a:gs>
              <a:gs pos="100000">
                <a:srgbClr val="C9A84C">
                  <a:alpha val="20000"/>
                </a:srgbClr>
              </a:gs>
            </a:gsLst>
            <a:lin ang="0" scaled="1"/>
          </a:gradFill>
          <a:ln/>
        </p:spPr>
        <p:txBody>
          <a:bodyPr wrap="none" rtlCol="0" anchor="t"/>
          <a:lstStyle/>
          <a:p>
            <a:pPr marL="0" indent="0">
              <a:buNone/>
            </a:pPr>
            <a:endParaRPr lang="en-US" dirty="0"/>
          </a:p>
        </p:txBody>
      </p:sp>
      <p:sp>
        <p:nvSpPr>
          <p:cNvPr id="4" name="Text 2"/>
          <p:cNvSpPr/>
          <p:nvPr/>
        </p:nvSpPr>
        <p:spPr>
          <a:xfrm>
            <a:off x="3248323" y="1178719"/>
            <a:ext cx="2647207" cy="21580"/>
          </a:xfrm>
          <a:custGeom>
            <a:avLst/>
            <a:gdLst/>
            <a:ahLst/>
            <a:cxnLst/>
            <a:rect l="l" t="t" r="r" b="b"/>
            <a:pathLst>
              <a:path w="2647207" h="21580">
                <a:moveTo>
                  <a:pt x="114300" y="0"/>
                </a:moveTo>
                <a:lnTo>
                  <a:pt x="2532907" y="0"/>
                </a:lnTo>
                <a:lnTo>
                  <a:pt x="2557593" y="2698"/>
                </a:lnTo>
                <a:lnTo>
                  <a:pt x="2567609" y="5395"/>
                </a:lnTo>
                <a:lnTo>
                  <a:pt x="2575150" y="8093"/>
                </a:lnTo>
                <a:lnTo>
                  <a:pt x="2581386" y="10790"/>
                </a:lnTo>
                <a:lnTo>
                  <a:pt x="2586771" y="13488"/>
                </a:lnTo>
                <a:lnTo>
                  <a:pt x="2591541" y="16185"/>
                </a:lnTo>
                <a:lnTo>
                  <a:pt x="2595836" y="18883"/>
                </a:lnTo>
                <a:lnTo>
                  <a:pt x="2599746" y="21580"/>
                </a:lnTo>
                <a:lnTo>
                  <a:pt x="47461" y="21580"/>
                </a:lnTo>
                <a:lnTo>
                  <a:pt x="51372" y="18883"/>
                </a:lnTo>
                <a:lnTo>
                  <a:pt x="55666" y="16185"/>
                </a:lnTo>
                <a:lnTo>
                  <a:pt x="60436" y="13488"/>
                </a:lnTo>
                <a:lnTo>
                  <a:pt x="65821" y="10790"/>
                </a:lnTo>
                <a:lnTo>
                  <a:pt x="72057" y="8093"/>
                </a:lnTo>
                <a:lnTo>
                  <a:pt x="79599" y="5395"/>
                </a:lnTo>
                <a:lnTo>
                  <a:pt x="89615" y="2698"/>
                </a:lnTo>
                <a:close/>
              </a:path>
            </a:pathLst>
          </a:custGeom>
          <a:gradFill rotWithShape="1">
            <a:gsLst>
              <a:gs pos="0">
                <a:srgbClr val="C9A84C"/>
              </a:gs>
              <a:gs pos="100000">
                <a:srgbClr val="C9A84C">
                  <a:alpha val="20000"/>
                </a:srgbClr>
              </a:gs>
            </a:gsLst>
            <a:lin ang="0" scaled="1"/>
          </a:gradFill>
          <a:ln/>
        </p:spPr>
        <p:txBody>
          <a:bodyPr wrap="none" rtlCol="0" anchor="t"/>
          <a:lstStyle/>
          <a:p>
            <a:pPr marL="0" indent="0">
              <a:buNone/>
            </a:pPr>
            <a:endParaRPr lang="en-US" dirty="0"/>
          </a:p>
        </p:txBody>
      </p:sp>
      <p:sp>
        <p:nvSpPr>
          <p:cNvPr id="5" name="Text 3"/>
          <p:cNvSpPr/>
          <p:nvPr/>
        </p:nvSpPr>
        <p:spPr>
          <a:xfrm>
            <a:off x="6058049" y="1178719"/>
            <a:ext cx="2647055" cy="21580"/>
          </a:xfrm>
          <a:custGeom>
            <a:avLst/>
            <a:gdLst/>
            <a:ahLst/>
            <a:cxnLst/>
            <a:rect l="l" t="t" r="r" b="b"/>
            <a:pathLst>
              <a:path w="2647055" h="21580">
                <a:moveTo>
                  <a:pt x="114300" y="0"/>
                </a:moveTo>
                <a:lnTo>
                  <a:pt x="2532755" y="0"/>
                </a:lnTo>
                <a:lnTo>
                  <a:pt x="2557440" y="2698"/>
                </a:lnTo>
                <a:lnTo>
                  <a:pt x="2567456" y="5395"/>
                </a:lnTo>
                <a:lnTo>
                  <a:pt x="2574998" y="8093"/>
                </a:lnTo>
                <a:lnTo>
                  <a:pt x="2581233" y="10790"/>
                </a:lnTo>
                <a:lnTo>
                  <a:pt x="2586619" y="13488"/>
                </a:lnTo>
                <a:lnTo>
                  <a:pt x="2591389" y="16185"/>
                </a:lnTo>
                <a:lnTo>
                  <a:pt x="2595683" y="18883"/>
                </a:lnTo>
                <a:lnTo>
                  <a:pt x="2599594" y="21580"/>
                </a:lnTo>
                <a:lnTo>
                  <a:pt x="47461" y="21580"/>
                </a:lnTo>
                <a:lnTo>
                  <a:pt x="51372" y="18883"/>
                </a:lnTo>
                <a:lnTo>
                  <a:pt x="55666" y="16185"/>
                </a:lnTo>
                <a:lnTo>
                  <a:pt x="60436" y="13488"/>
                </a:lnTo>
                <a:lnTo>
                  <a:pt x="65821" y="10790"/>
                </a:lnTo>
                <a:lnTo>
                  <a:pt x="72057" y="8093"/>
                </a:lnTo>
                <a:lnTo>
                  <a:pt x="79599" y="5395"/>
                </a:lnTo>
                <a:lnTo>
                  <a:pt x="89615" y="2698"/>
                </a:lnTo>
                <a:close/>
              </a:path>
            </a:pathLst>
          </a:custGeom>
          <a:gradFill rotWithShape="1">
            <a:gsLst>
              <a:gs pos="0">
                <a:srgbClr val="C9A84C"/>
              </a:gs>
              <a:gs pos="100000">
                <a:srgbClr val="C9A84C">
                  <a:alpha val="20000"/>
                </a:srgbClr>
              </a:gs>
            </a:gsLst>
            <a:lin ang="0" scaled="1"/>
          </a:gradFill>
          <a:ln/>
        </p:spPr>
        <p:txBody>
          <a:bodyPr wrap="none" rtlCol="0" anchor="t"/>
          <a:lstStyle/>
          <a:p>
            <a:pPr marL="0" indent="0">
              <a:buNone/>
            </a:pPr>
            <a:endParaRPr lang="en-US" dirty="0"/>
          </a:p>
        </p:txBody>
      </p:sp>
      <p:sp>
        <p:nvSpPr>
          <p:cNvPr id="6" name="Text 4"/>
          <p:cNvSpPr/>
          <p:nvPr/>
        </p:nvSpPr>
        <p:spPr>
          <a:xfrm>
            <a:off x="438745" y="2938611"/>
            <a:ext cx="2647055" cy="21580"/>
          </a:xfrm>
          <a:custGeom>
            <a:avLst/>
            <a:gdLst/>
            <a:ahLst/>
            <a:cxnLst/>
            <a:rect l="l" t="t" r="r" b="b"/>
            <a:pathLst>
              <a:path w="2647055" h="21580">
                <a:moveTo>
                  <a:pt x="114300" y="0"/>
                </a:moveTo>
                <a:lnTo>
                  <a:pt x="2532755" y="0"/>
                </a:lnTo>
                <a:lnTo>
                  <a:pt x="2557440" y="2698"/>
                </a:lnTo>
                <a:lnTo>
                  <a:pt x="2567456" y="5395"/>
                </a:lnTo>
                <a:lnTo>
                  <a:pt x="2574998" y="8093"/>
                </a:lnTo>
                <a:lnTo>
                  <a:pt x="2581233" y="10790"/>
                </a:lnTo>
                <a:lnTo>
                  <a:pt x="2586619" y="13488"/>
                </a:lnTo>
                <a:lnTo>
                  <a:pt x="2591389" y="16185"/>
                </a:lnTo>
                <a:lnTo>
                  <a:pt x="2595683" y="18883"/>
                </a:lnTo>
                <a:lnTo>
                  <a:pt x="2599594" y="21580"/>
                </a:lnTo>
                <a:lnTo>
                  <a:pt x="47461" y="21580"/>
                </a:lnTo>
                <a:lnTo>
                  <a:pt x="51372" y="18883"/>
                </a:lnTo>
                <a:lnTo>
                  <a:pt x="55666" y="16185"/>
                </a:lnTo>
                <a:lnTo>
                  <a:pt x="60436" y="13488"/>
                </a:lnTo>
                <a:lnTo>
                  <a:pt x="65821" y="10790"/>
                </a:lnTo>
                <a:lnTo>
                  <a:pt x="72057" y="8093"/>
                </a:lnTo>
                <a:lnTo>
                  <a:pt x="79599" y="5395"/>
                </a:lnTo>
                <a:lnTo>
                  <a:pt x="89615" y="2698"/>
                </a:lnTo>
                <a:close/>
              </a:path>
            </a:pathLst>
          </a:custGeom>
          <a:gradFill rotWithShape="1">
            <a:gsLst>
              <a:gs pos="0">
                <a:srgbClr val="C9A84C"/>
              </a:gs>
              <a:gs pos="100000">
                <a:srgbClr val="C9A84C">
                  <a:alpha val="20000"/>
                </a:srgbClr>
              </a:gs>
            </a:gsLst>
            <a:lin ang="0" scaled="1"/>
          </a:gradFill>
          <a:ln/>
        </p:spPr>
        <p:txBody>
          <a:bodyPr wrap="none" rtlCol="0" anchor="t"/>
          <a:lstStyle/>
          <a:p>
            <a:pPr marL="0" indent="0">
              <a:buNone/>
            </a:pPr>
            <a:endParaRPr lang="en-US" dirty="0"/>
          </a:p>
        </p:txBody>
      </p:sp>
      <p:sp>
        <p:nvSpPr>
          <p:cNvPr id="7" name="Text 5"/>
          <p:cNvSpPr/>
          <p:nvPr/>
        </p:nvSpPr>
        <p:spPr>
          <a:xfrm>
            <a:off x="3248323" y="2938611"/>
            <a:ext cx="2647207" cy="21580"/>
          </a:xfrm>
          <a:custGeom>
            <a:avLst/>
            <a:gdLst/>
            <a:ahLst/>
            <a:cxnLst/>
            <a:rect l="l" t="t" r="r" b="b"/>
            <a:pathLst>
              <a:path w="2647207" h="21580">
                <a:moveTo>
                  <a:pt x="114300" y="0"/>
                </a:moveTo>
                <a:lnTo>
                  <a:pt x="2532907" y="0"/>
                </a:lnTo>
                <a:lnTo>
                  <a:pt x="2557593" y="2698"/>
                </a:lnTo>
                <a:lnTo>
                  <a:pt x="2567609" y="5395"/>
                </a:lnTo>
                <a:lnTo>
                  <a:pt x="2575150" y="8093"/>
                </a:lnTo>
                <a:lnTo>
                  <a:pt x="2581386" y="10790"/>
                </a:lnTo>
                <a:lnTo>
                  <a:pt x="2586771" y="13488"/>
                </a:lnTo>
                <a:lnTo>
                  <a:pt x="2591541" y="16185"/>
                </a:lnTo>
                <a:lnTo>
                  <a:pt x="2595836" y="18883"/>
                </a:lnTo>
                <a:lnTo>
                  <a:pt x="2599746" y="21580"/>
                </a:lnTo>
                <a:lnTo>
                  <a:pt x="47461" y="21580"/>
                </a:lnTo>
                <a:lnTo>
                  <a:pt x="51372" y="18883"/>
                </a:lnTo>
                <a:lnTo>
                  <a:pt x="55666" y="16185"/>
                </a:lnTo>
                <a:lnTo>
                  <a:pt x="60436" y="13488"/>
                </a:lnTo>
                <a:lnTo>
                  <a:pt x="65821" y="10790"/>
                </a:lnTo>
                <a:lnTo>
                  <a:pt x="72057" y="8093"/>
                </a:lnTo>
                <a:lnTo>
                  <a:pt x="79599" y="5395"/>
                </a:lnTo>
                <a:lnTo>
                  <a:pt x="89615" y="2698"/>
                </a:lnTo>
                <a:close/>
              </a:path>
            </a:pathLst>
          </a:custGeom>
          <a:gradFill rotWithShape="1">
            <a:gsLst>
              <a:gs pos="0">
                <a:srgbClr val="C9A84C"/>
              </a:gs>
              <a:gs pos="100000">
                <a:srgbClr val="C9A84C">
                  <a:alpha val="20000"/>
                </a:srgbClr>
              </a:gs>
            </a:gsLst>
            <a:lin ang="0" scaled="1"/>
          </a:gradFill>
          <a:ln/>
        </p:spPr>
        <p:txBody>
          <a:bodyPr wrap="none" rtlCol="0" anchor="t"/>
          <a:lstStyle/>
          <a:p>
            <a:pPr marL="0" indent="0">
              <a:buNone/>
            </a:pPr>
            <a:endParaRPr lang="en-US" dirty="0"/>
          </a:p>
        </p:txBody>
      </p:sp>
      <p:sp>
        <p:nvSpPr>
          <p:cNvPr id="8" name="Text 6"/>
          <p:cNvSpPr/>
          <p:nvPr/>
        </p:nvSpPr>
        <p:spPr>
          <a:xfrm>
            <a:off x="6058049" y="2938611"/>
            <a:ext cx="2647055" cy="21580"/>
          </a:xfrm>
          <a:custGeom>
            <a:avLst/>
            <a:gdLst/>
            <a:ahLst/>
            <a:cxnLst/>
            <a:rect l="l" t="t" r="r" b="b"/>
            <a:pathLst>
              <a:path w="2647055" h="21580">
                <a:moveTo>
                  <a:pt x="114300" y="0"/>
                </a:moveTo>
                <a:lnTo>
                  <a:pt x="2532755" y="0"/>
                </a:lnTo>
                <a:lnTo>
                  <a:pt x="2557440" y="2698"/>
                </a:lnTo>
                <a:lnTo>
                  <a:pt x="2567456" y="5395"/>
                </a:lnTo>
                <a:lnTo>
                  <a:pt x="2574998" y="8093"/>
                </a:lnTo>
                <a:lnTo>
                  <a:pt x="2581233" y="10790"/>
                </a:lnTo>
                <a:lnTo>
                  <a:pt x="2586619" y="13488"/>
                </a:lnTo>
                <a:lnTo>
                  <a:pt x="2591389" y="16185"/>
                </a:lnTo>
                <a:lnTo>
                  <a:pt x="2595683" y="18883"/>
                </a:lnTo>
                <a:lnTo>
                  <a:pt x="2599594" y="21580"/>
                </a:lnTo>
                <a:lnTo>
                  <a:pt x="47461" y="21580"/>
                </a:lnTo>
                <a:lnTo>
                  <a:pt x="51372" y="18883"/>
                </a:lnTo>
                <a:lnTo>
                  <a:pt x="55666" y="16185"/>
                </a:lnTo>
                <a:lnTo>
                  <a:pt x="60436" y="13488"/>
                </a:lnTo>
                <a:lnTo>
                  <a:pt x="65821" y="10790"/>
                </a:lnTo>
                <a:lnTo>
                  <a:pt x="72057" y="8093"/>
                </a:lnTo>
                <a:lnTo>
                  <a:pt x="79599" y="5395"/>
                </a:lnTo>
                <a:lnTo>
                  <a:pt x="89615" y="2698"/>
                </a:lnTo>
                <a:close/>
              </a:path>
            </a:pathLst>
          </a:custGeom>
          <a:gradFill rotWithShape="1">
            <a:gsLst>
              <a:gs pos="0">
                <a:srgbClr val="C9A84C"/>
              </a:gs>
              <a:gs pos="100000">
                <a:srgbClr val="C9A84C">
                  <a:alpha val="20000"/>
                </a:srgbClr>
              </a:gs>
            </a:gsLst>
            <a:lin ang="0" scaled="1"/>
          </a:gradFill>
          <a:ln/>
        </p:spPr>
        <p:txBody>
          <a:bodyPr wrap="none" rtlCol="0" anchor="t"/>
          <a:lstStyle/>
          <a:p>
            <a:pPr marL="0" indent="0">
              <a:buNone/>
            </a:pPr>
            <a:endParaRPr lang="en-US" dirty="0"/>
          </a:p>
        </p:txBody>
      </p:sp>
      <p:sp>
        <p:nvSpPr>
          <p:cNvPr id="9" name="Text 7"/>
          <p:cNvSpPr/>
          <p:nvPr/>
        </p:nvSpPr>
        <p:spPr>
          <a:xfrm>
            <a:off x="429220" y="342900"/>
            <a:ext cx="9114115" cy="118021"/>
          </a:xfrm>
          <a:prstGeom prst="rect">
            <a:avLst/>
          </a:prstGeom>
          <a:noFill/>
          <a:ln/>
        </p:spPr>
        <p:txBody>
          <a:bodyPr wrap="none" lIns="0" tIns="0" rIns="0" bIns="0" rtlCol="0" anchor="ctr"/>
          <a:lstStyle/>
          <a:p>
            <a:pPr marL="0" indent="0" algn="l">
              <a:lnSpc>
                <a:spcPts val="1800"/>
              </a:lnSpc>
              <a:buNone/>
            </a:pPr>
            <a:r>
              <a:rPr lang="en-US" sz="620" b="1" kern="0" spc="112" dirty="0">
                <a:solidFill>
                  <a:srgbClr val="C9A84C"/>
                </a:solidFill>
                <a:latin typeface="Calibri" pitchFamily="34" charset="0"/>
                <a:ea typeface="Calibri" pitchFamily="34" charset="-122"/>
                <a:cs typeface="Calibri" pitchFamily="34" charset="-120"/>
              </a:rPr>
              <a:t>PERFORMANCE DASHBOARD</a:t>
            </a:r>
            <a:endParaRPr lang="en-US" sz="1200" dirty="0"/>
          </a:p>
        </p:txBody>
      </p:sp>
      <p:sp>
        <p:nvSpPr>
          <p:cNvPr id="10" name="Text 8"/>
          <p:cNvSpPr/>
          <p:nvPr/>
        </p:nvSpPr>
        <p:spPr>
          <a:xfrm>
            <a:off x="429220" y="504081"/>
            <a:ext cx="8865549" cy="328613"/>
          </a:xfrm>
          <a:prstGeom prst="rect">
            <a:avLst/>
          </a:prstGeom>
          <a:noFill/>
          <a:ln/>
        </p:spPr>
        <p:txBody>
          <a:bodyPr wrap="none" lIns="0" tIns="0" rIns="0" bIns="0" rtlCol="0" anchor="t"/>
          <a:lstStyle/>
          <a:p>
            <a:pPr marL="0" indent="0" algn="l">
              <a:lnSpc>
                <a:spcPts val="2587"/>
              </a:lnSpc>
              <a:buNone/>
            </a:pPr>
            <a:r>
              <a:rPr lang="en-US" sz="2250" b="1" dirty="0">
                <a:solidFill>
                  <a:srgbClr val="F1F5F9"/>
                </a:solidFill>
                <a:latin typeface="Constantia" pitchFamily="34" charset="0"/>
                <a:ea typeface="Constantia" pitchFamily="34" charset="-122"/>
                <a:cs typeface="Constantia" pitchFamily="34" charset="-120"/>
              </a:rPr>
              <a:t>Traction &amp; Key Metrics</a:t>
            </a:r>
            <a:endParaRPr lang="en-US" sz="2250" dirty="0"/>
          </a:p>
        </p:txBody>
      </p:sp>
      <p:sp>
        <p:nvSpPr>
          <p:cNvPr id="11" name="Text 9"/>
          <p:cNvSpPr/>
          <p:nvPr/>
        </p:nvSpPr>
        <p:spPr>
          <a:xfrm>
            <a:off x="429220" y="919014"/>
            <a:ext cx="457200" cy="21580"/>
          </a:xfrm>
          <a:prstGeom prst="roundRect">
            <a:avLst>
              <a:gd name="adj" fmla="val 64736"/>
            </a:avLst>
          </a:prstGeom>
          <a:gradFill rotWithShape="1">
            <a:gsLst>
              <a:gs pos="0">
                <a:srgbClr val="C9A84C"/>
              </a:gs>
              <a:gs pos="100000">
                <a:srgbClr val="C9A84C">
                  <a:alpha val="30000"/>
                </a:srgbClr>
              </a:gs>
            </a:gsLst>
            <a:lin ang="0" scaled="1"/>
          </a:gradFill>
          <a:ln/>
        </p:spPr>
        <p:txBody>
          <a:bodyPr wrap="none" rtlCol="0" anchor="t"/>
          <a:lstStyle/>
          <a:p>
            <a:pPr marL="0" indent="0">
              <a:buNone/>
            </a:pPr>
            <a:endParaRPr lang="en-US" dirty="0"/>
          </a:p>
        </p:txBody>
      </p:sp>
      <p:sp>
        <p:nvSpPr>
          <p:cNvPr id="12" name="Text 10"/>
          <p:cNvSpPr/>
          <p:nvPr/>
        </p:nvSpPr>
        <p:spPr>
          <a:xfrm>
            <a:off x="429220" y="1169194"/>
            <a:ext cx="2666107" cy="1616422"/>
          </a:xfrm>
          <a:prstGeom prst="roundRect">
            <a:avLst>
              <a:gd name="adj" fmla="val 7071"/>
            </a:avLst>
          </a:prstGeom>
          <a:solidFill>
            <a:srgbClr val="152238"/>
          </a:solidFill>
          <a:ln w="9525">
            <a:solidFill>
              <a:srgbClr val="C9A84C">
                <a:alpha val="12000"/>
              </a:srgbClr>
            </a:solidFill>
          </a:ln>
        </p:spPr>
        <p:txBody>
          <a:bodyPr wrap="square" rtlCol="0" anchor="t"/>
          <a:lstStyle/>
          <a:p>
            <a:pPr marL="0" indent="0">
              <a:buNone/>
            </a:pPr>
            <a:endParaRPr lang="en-US" dirty="0"/>
          </a:p>
        </p:txBody>
      </p:sp>
      <p:sp>
        <p:nvSpPr>
          <p:cNvPr id="13" name="Text 11"/>
          <p:cNvSpPr/>
          <p:nvPr/>
        </p:nvSpPr>
        <p:spPr>
          <a:xfrm>
            <a:off x="610195" y="1379339"/>
            <a:ext cx="285750" cy="285750"/>
          </a:xfrm>
          <a:prstGeom prst="roundRect">
            <a:avLst>
              <a:gd name="adj" fmla="val 24889"/>
            </a:avLst>
          </a:prstGeom>
          <a:solidFill>
            <a:srgbClr val="C9A84C">
              <a:alpha val="10000"/>
            </a:srgbClr>
          </a:solidFill>
          <a:ln/>
        </p:spPr>
        <p:txBody>
          <a:bodyPr wrap="square" rtlCol="0" anchor="t"/>
          <a:lstStyle/>
          <a:p>
            <a:pPr marL="0" indent="0">
              <a:buNone/>
            </a:pPr>
            <a:endParaRPr lang="en-US" dirty="0"/>
          </a:p>
        </p:txBody>
      </p:sp>
      <p:pic>
        <p:nvPicPr>
          <p:cNvPr id="1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6702" y="1455846"/>
            <a:ext cx="132588" cy="132588"/>
          </a:xfrm>
          <a:prstGeom prst="rect">
            <a:avLst/>
          </a:prstGeom>
        </p:spPr>
      </p:pic>
      <p:sp>
        <p:nvSpPr>
          <p:cNvPr id="15" name="Text 12"/>
          <p:cNvSpPr/>
          <p:nvPr/>
        </p:nvSpPr>
        <p:spPr>
          <a:xfrm>
            <a:off x="610195" y="1779389"/>
            <a:ext cx="2419365" cy="314920"/>
          </a:xfrm>
          <a:prstGeom prst="rect">
            <a:avLst/>
          </a:prstGeom>
          <a:noFill/>
          <a:ln/>
        </p:spPr>
        <p:txBody>
          <a:bodyPr wrap="none" lIns="0" tIns="0" rIns="0" bIns="0" rtlCol="0" anchor="t"/>
          <a:lstStyle/>
          <a:p>
            <a:pPr marL="0" indent="0" algn="l">
              <a:lnSpc>
                <a:spcPts val="2480"/>
              </a:lnSpc>
              <a:buNone/>
            </a:pPr>
            <a:r>
              <a:rPr lang="en-US" sz="2480" b="1" kern="0" spc="-50" dirty="0">
                <a:solidFill>
                  <a:srgbClr val="C9A84C"/>
                </a:solidFill>
                <a:latin typeface="Constantia" pitchFamily="34" charset="0"/>
                <a:ea typeface="Constantia" pitchFamily="34" charset="-122"/>
                <a:cs typeface="Constantia" pitchFamily="34" charset="-120"/>
              </a:rPr>
              <a:t>87%</a:t>
            </a:r>
            <a:endParaRPr lang="en-US" sz="2480" dirty="0"/>
          </a:p>
        </p:txBody>
      </p:sp>
      <p:sp>
        <p:nvSpPr>
          <p:cNvPr id="16" name="Text 13"/>
          <p:cNvSpPr/>
          <p:nvPr/>
        </p:nvSpPr>
        <p:spPr>
          <a:xfrm>
            <a:off x="610195" y="2165300"/>
            <a:ext cx="2534573" cy="138708"/>
          </a:xfrm>
          <a:prstGeom prst="rect">
            <a:avLst/>
          </a:prstGeom>
          <a:noFill/>
          <a:ln/>
        </p:spPr>
        <p:txBody>
          <a:bodyPr wrap="none" lIns="0" tIns="0" rIns="0" bIns="0" rtlCol="0" anchor="t"/>
          <a:lstStyle/>
          <a:p>
            <a:pPr marL="0" indent="0" algn="l">
              <a:lnSpc>
                <a:spcPts val="1092"/>
              </a:lnSpc>
              <a:buNone/>
            </a:pPr>
            <a:r>
              <a:rPr lang="en-US" sz="840" b="1" dirty="0">
                <a:solidFill>
                  <a:srgbClr val="F1F5F9"/>
                </a:solidFill>
                <a:latin typeface="Calibri" pitchFamily="34" charset="0"/>
                <a:ea typeface="Calibri" pitchFamily="34" charset="-122"/>
                <a:cs typeface="Calibri" pitchFamily="34" charset="-120"/>
              </a:rPr>
              <a:t>Claims Recovery Rate</a:t>
            </a:r>
            <a:endParaRPr lang="en-US" sz="840" dirty="0"/>
          </a:p>
        </p:txBody>
      </p:sp>
      <p:sp>
        <p:nvSpPr>
          <p:cNvPr id="17" name="Text 14"/>
          <p:cNvSpPr/>
          <p:nvPr/>
        </p:nvSpPr>
        <p:spPr>
          <a:xfrm>
            <a:off x="610195" y="2347168"/>
            <a:ext cx="2350240" cy="270346"/>
          </a:xfrm>
          <a:prstGeom prst="rect">
            <a:avLst/>
          </a:prstGeom>
          <a:noFill/>
          <a:ln/>
        </p:spPr>
        <p:txBody>
          <a:bodyPr wrap="square" lIns="0" tIns="0" rIns="0" bIns="0" rtlCol="0" anchor="t"/>
          <a:lstStyle/>
          <a:p>
            <a:pPr marL="0" indent="0" algn="l">
              <a:lnSpc>
                <a:spcPts val="1015"/>
              </a:lnSpc>
              <a:buNone/>
            </a:pPr>
            <a:r>
              <a:rPr lang="en-US" sz="700" dirty="0">
                <a:solidFill>
                  <a:srgbClr val="94A3B8"/>
                </a:solidFill>
                <a:latin typeface="Calibri" pitchFamily="34" charset="0"/>
                <a:ea typeface="Calibri" pitchFamily="34" charset="-122"/>
                <a:cs typeface="Calibri" pitchFamily="34" charset="-120"/>
              </a:rPr>
              <a:t>Percentage of pursued claims resulting in positive recovery for clients</a:t>
            </a:r>
            <a:endParaRPr lang="en-US" sz="700" dirty="0"/>
          </a:p>
        </p:txBody>
      </p:sp>
      <p:sp>
        <p:nvSpPr>
          <p:cNvPr id="18" name="Text 15"/>
          <p:cNvSpPr/>
          <p:nvPr/>
        </p:nvSpPr>
        <p:spPr>
          <a:xfrm>
            <a:off x="3238798" y="1169194"/>
            <a:ext cx="2666256" cy="1616422"/>
          </a:xfrm>
          <a:prstGeom prst="roundRect">
            <a:avLst>
              <a:gd name="adj" fmla="val 7071"/>
            </a:avLst>
          </a:prstGeom>
          <a:solidFill>
            <a:srgbClr val="152238"/>
          </a:solidFill>
          <a:ln w="9525">
            <a:solidFill>
              <a:srgbClr val="C9A84C">
                <a:alpha val="12000"/>
              </a:srgbClr>
            </a:solidFill>
          </a:ln>
        </p:spPr>
        <p:txBody>
          <a:bodyPr wrap="square" rtlCol="0" anchor="t"/>
          <a:lstStyle/>
          <a:p>
            <a:pPr marL="0" indent="0">
              <a:buNone/>
            </a:pPr>
            <a:endParaRPr lang="en-US" dirty="0"/>
          </a:p>
        </p:txBody>
      </p:sp>
      <p:sp>
        <p:nvSpPr>
          <p:cNvPr id="19" name="Text 16"/>
          <p:cNvSpPr/>
          <p:nvPr/>
        </p:nvSpPr>
        <p:spPr>
          <a:xfrm>
            <a:off x="3419773" y="1379339"/>
            <a:ext cx="285750" cy="285750"/>
          </a:xfrm>
          <a:prstGeom prst="roundRect">
            <a:avLst>
              <a:gd name="adj" fmla="val 24889"/>
            </a:avLst>
          </a:prstGeom>
          <a:solidFill>
            <a:srgbClr val="C9A84C">
              <a:alpha val="10000"/>
            </a:srgbClr>
          </a:solidFill>
          <a:ln/>
        </p:spPr>
        <p:txBody>
          <a:bodyPr wrap="square" rtlCol="0" anchor="t"/>
          <a:lstStyle/>
          <a:p>
            <a:pPr marL="0" indent="0">
              <a:buNone/>
            </a:pPr>
            <a:endParaRPr lang="en-US" dirty="0"/>
          </a:p>
        </p:txBody>
      </p:sp>
      <p:pic>
        <p:nvPicPr>
          <p:cNvPr id="20"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96279" y="1455846"/>
            <a:ext cx="132588" cy="132588"/>
          </a:xfrm>
          <a:prstGeom prst="rect">
            <a:avLst/>
          </a:prstGeom>
        </p:spPr>
      </p:pic>
      <p:sp>
        <p:nvSpPr>
          <p:cNvPr id="21" name="Text 17"/>
          <p:cNvSpPr/>
          <p:nvPr/>
        </p:nvSpPr>
        <p:spPr>
          <a:xfrm>
            <a:off x="3419773" y="1779389"/>
            <a:ext cx="2419521" cy="314920"/>
          </a:xfrm>
          <a:prstGeom prst="rect">
            <a:avLst/>
          </a:prstGeom>
          <a:noFill/>
          <a:ln/>
        </p:spPr>
        <p:txBody>
          <a:bodyPr wrap="none" lIns="0" tIns="0" rIns="0" bIns="0" rtlCol="0" anchor="t"/>
          <a:lstStyle/>
          <a:p>
            <a:pPr marL="0" indent="0" algn="l">
              <a:lnSpc>
                <a:spcPts val="2480"/>
              </a:lnSpc>
              <a:buNone/>
            </a:pPr>
            <a:r>
              <a:rPr lang="en-US" sz="2480" b="1" kern="0" spc="-50" dirty="0">
                <a:solidFill>
                  <a:srgbClr val="C9A84C"/>
                </a:solidFill>
                <a:latin typeface="Constantia" pitchFamily="34" charset="0"/>
                <a:ea typeface="Constantia" pitchFamily="34" charset="-122"/>
                <a:cs typeface="Constantia" pitchFamily="34" charset="-120"/>
              </a:rPr>
              <a:t>$42K</a:t>
            </a:r>
            <a:endParaRPr lang="en-US" sz="2480" dirty="0"/>
          </a:p>
        </p:txBody>
      </p:sp>
      <p:sp>
        <p:nvSpPr>
          <p:cNvPr id="22" name="Text 18"/>
          <p:cNvSpPr/>
          <p:nvPr/>
        </p:nvSpPr>
        <p:spPr>
          <a:xfrm>
            <a:off x="3419773" y="2165300"/>
            <a:ext cx="2534736" cy="138708"/>
          </a:xfrm>
          <a:prstGeom prst="rect">
            <a:avLst/>
          </a:prstGeom>
          <a:noFill/>
          <a:ln/>
        </p:spPr>
        <p:txBody>
          <a:bodyPr wrap="none" lIns="0" tIns="0" rIns="0" bIns="0" rtlCol="0" anchor="t"/>
          <a:lstStyle/>
          <a:p>
            <a:pPr marL="0" indent="0" algn="l">
              <a:lnSpc>
                <a:spcPts val="1092"/>
              </a:lnSpc>
              <a:buNone/>
            </a:pPr>
            <a:r>
              <a:rPr lang="en-US" sz="840" b="1" dirty="0">
                <a:solidFill>
                  <a:srgbClr val="F1F5F9"/>
                </a:solidFill>
                <a:latin typeface="Calibri" pitchFamily="34" charset="0"/>
                <a:ea typeface="Calibri" pitchFamily="34" charset="-122"/>
                <a:cs typeface="Calibri" pitchFamily="34" charset="-120"/>
              </a:rPr>
              <a:t>Avg. Engagement Value</a:t>
            </a:r>
            <a:endParaRPr lang="en-US" sz="840" dirty="0"/>
          </a:p>
        </p:txBody>
      </p:sp>
      <p:sp>
        <p:nvSpPr>
          <p:cNvPr id="23" name="Text 19"/>
          <p:cNvSpPr/>
          <p:nvPr/>
        </p:nvSpPr>
        <p:spPr>
          <a:xfrm>
            <a:off x="3419773" y="2347168"/>
            <a:ext cx="2350392" cy="270346"/>
          </a:xfrm>
          <a:prstGeom prst="rect">
            <a:avLst/>
          </a:prstGeom>
          <a:noFill/>
          <a:ln/>
        </p:spPr>
        <p:txBody>
          <a:bodyPr wrap="square" lIns="0" tIns="0" rIns="0" bIns="0" rtlCol="0" anchor="t"/>
          <a:lstStyle/>
          <a:p>
            <a:pPr marL="0" indent="0" algn="l">
              <a:lnSpc>
                <a:spcPts val="1015"/>
              </a:lnSpc>
              <a:buNone/>
            </a:pPr>
            <a:r>
              <a:rPr lang="en-US" sz="700" dirty="0">
                <a:solidFill>
                  <a:srgbClr val="94A3B8"/>
                </a:solidFill>
                <a:latin typeface="Calibri" pitchFamily="34" charset="0"/>
                <a:ea typeface="Calibri" pitchFamily="34" charset="-122"/>
                <a:cs typeface="Calibri" pitchFamily="34" charset="-120"/>
              </a:rPr>
              <a:t>Blended average across all advisory, risk, and financial service lines</a:t>
            </a:r>
            <a:endParaRPr lang="en-US" sz="700" dirty="0"/>
          </a:p>
        </p:txBody>
      </p:sp>
      <p:sp>
        <p:nvSpPr>
          <p:cNvPr id="24" name="Text 20"/>
          <p:cNvSpPr/>
          <p:nvPr/>
        </p:nvSpPr>
        <p:spPr>
          <a:xfrm>
            <a:off x="6048524" y="1169194"/>
            <a:ext cx="2666107" cy="1616422"/>
          </a:xfrm>
          <a:prstGeom prst="roundRect">
            <a:avLst>
              <a:gd name="adj" fmla="val 7071"/>
            </a:avLst>
          </a:prstGeom>
          <a:solidFill>
            <a:srgbClr val="152238"/>
          </a:solidFill>
          <a:ln w="9525">
            <a:solidFill>
              <a:srgbClr val="C9A84C">
                <a:alpha val="12000"/>
              </a:srgbClr>
            </a:solidFill>
          </a:ln>
        </p:spPr>
        <p:txBody>
          <a:bodyPr wrap="square" rtlCol="0" anchor="t"/>
          <a:lstStyle/>
          <a:p>
            <a:pPr marL="0" indent="0">
              <a:buNone/>
            </a:pPr>
            <a:endParaRPr lang="en-US" dirty="0"/>
          </a:p>
        </p:txBody>
      </p:sp>
      <p:sp>
        <p:nvSpPr>
          <p:cNvPr id="25" name="Text 21"/>
          <p:cNvSpPr/>
          <p:nvPr/>
        </p:nvSpPr>
        <p:spPr>
          <a:xfrm>
            <a:off x="6229499" y="1379339"/>
            <a:ext cx="285750" cy="285750"/>
          </a:xfrm>
          <a:prstGeom prst="roundRect">
            <a:avLst>
              <a:gd name="adj" fmla="val 24889"/>
            </a:avLst>
          </a:prstGeom>
          <a:solidFill>
            <a:srgbClr val="C9A84C">
              <a:alpha val="10000"/>
            </a:srgbClr>
          </a:solidFill>
          <a:ln/>
        </p:spPr>
        <p:txBody>
          <a:bodyPr wrap="square" rtlCol="0" anchor="t"/>
          <a:lstStyle/>
          <a:p>
            <a:pPr marL="0" indent="0">
              <a:buNone/>
            </a:pPr>
            <a:endParaRPr lang="en-US" dirty="0"/>
          </a:p>
        </p:txBody>
      </p:sp>
      <p:pic>
        <p:nvPicPr>
          <p:cNvPr id="2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06005" y="1455846"/>
            <a:ext cx="132588" cy="132588"/>
          </a:xfrm>
          <a:prstGeom prst="rect">
            <a:avLst/>
          </a:prstGeom>
        </p:spPr>
      </p:pic>
      <p:sp>
        <p:nvSpPr>
          <p:cNvPr id="27" name="Text 22"/>
          <p:cNvSpPr/>
          <p:nvPr/>
        </p:nvSpPr>
        <p:spPr>
          <a:xfrm>
            <a:off x="6229499" y="1779389"/>
            <a:ext cx="2419365" cy="314920"/>
          </a:xfrm>
          <a:prstGeom prst="rect">
            <a:avLst/>
          </a:prstGeom>
          <a:noFill/>
          <a:ln/>
        </p:spPr>
        <p:txBody>
          <a:bodyPr wrap="none" lIns="0" tIns="0" rIns="0" bIns="0" rtlCol="0" anchor="t"/>
          <a:lstStyle/>
          <a:p>
            <a:pPr marL="0" indent="0" algn="l">
              <a:lnSpc>
                <a:spcPts val="2480"/>
              </a:lnSpc>
              <a:buNone/>
            </a:pPr>
            <a:r>
              <a:rPr lang="en-US" sz="2480" b="1" kern="0" spc="-50" dirty="0">
                <a:solidFill>
                  <a:srgbClr val="C9A84C"/>
                </a:solidFill>
                <a:latin typeface="Constantia" pitchFamily="34" charset="0"/>
                <a:ea typeface="Constantia" pitchFamily="34" charset="-122"/>
                <a:cs typeface="Constantia" pitchFamily="34" charset="-120"/>
              </a:rPr>
              <a:t>91%</a:t>
            </a:r>
            <a:endParaRPr lang="en-US" sz="2480" dirty="0"/>
          </a:p>
        </p:txBody>
      </p:sp>
      <p:sp>
        <p:nvSpPr>
          <p:cNvPr id="28" name="Text 23"/>
          <p:cNvSpPr/>
          <p:nvPr/>
        </p:nvSpPr>
        <p:spPr>
          <a:xfrm>
            <a:off x="6229499" y="2165300"/>
            <a:ext cx="2534573" cy="138708"/>
          </a:xfrm>
          <a:prstGeom prst="rect">
            <a:avLst/>
          </a:prstGeom>
          <a:noFill/>
          <a:ln/>
        </p:spPr>
        <p:txBody>
          <a:bodyPr wrap="none" lIns="0" tIns="0" rIns="0" bIns="0" rtlCol="0" anchor="t"/>
          <a:lstStyle/>
          <a:p>
            <a:pPr marL="0" indent="0" algn="l">
              <a:lnSpc>
                <a:spcPts val="1092"/>
              </a:lnSpc>
              <a:buNone/>
            </a:pPr>
            <a:r>
              <a:rPr lang="en-US" sz="840" b="1" dirty="0">
                <a:solidFill>
                  <a:srgbClr val="F1F5F9"/>
                </a:solidFill>
                <a:latin typeface="Calibri" pitchFamily="34" charset="0"/>
                <a:ea typeface="Calibri" pitchFamily="34" charset="-122"/>
                <a:cs typeface="Calibri" pitchFamily="34" charset="-120"/>
              </a:rPr>
              <a:t>Client Retention Rate</a:t>
            </a:r>
            <a:endParaRPr lang="en-US" sz="840" dirty="0"/>
          </a:p>
        </p:txBody>
      </p:sp>
      <p:sp>
        <p:nvSpPr>
          <p:cNvPr id="29" name="Text 24"/>
          <p:cNvSpPr/>
          <p:nvPr/>
        </p:nvSpPr>
        <p:spPr>
          <a:xfrm>
            <a:off x="6229499" y="2347168"/>
            <a:ext cx="2350240" cy="270346"/>
          </a:xfrm>
          <a:prstGeom prst="rect">
            <a:avLst/>
          </a:prstGeom>
          <a:noFill/>
          <a:ln/>
        </p:spPr>
        <p:txBody>
          <a:bodyPr wrap="square" lIns="0" tIns="0" rIns="0" bIns="0" rtlCol="0" anchor="t"/>
          <a:lstStyle/>
          <a:p>
            <a:pPr marL="0" indent="0" algn="l">
              <a:lnSpc>
                <a:spcPts val="1015"/>
              </a:lnSpc>
              <a:buNone/>
            </a:pPr>
            <a:r>
              <a:rPr lang="en-US" sz="700" dirty="0">
                <a:solidFill>
                  <a:srgbClr val="94A3B8"/>
                </a:solidFill>
                <a:latin typeface="Calibri" pitchFamily="34" charset="0"/>
                <a:ea typeface="Calibri" pitchFamily="34" charset="-122"/>
                <a:cs typeface="Calibri" pitchFamily="34" charset="-120"/>
              </a:rPr>
              <a:t>Year-over-year retention on retainer-based advisory clients</a:t>
            </a:r>
            <a:endParaRPr lang="en-US" sz="700" dirty="0"/>
          </a:p>
        </p:txBody>
      </p:sp>
      <p:sp>
        <p:nvSpPr>
          <p:cNvPr id="30" name="Text 25"/>
          <p:cNvSpPr/>
          <p:nvPr/>
        </p:nvSpPr>
        <p:spPr>
          <a:xfrm>
            <a:off x="429220" y="2929086"/>
            <a:ext cx="2666107" cy="1616422"/>
          </a:xfrm>
          <a:prstGeom prst="roundRect">
            <a:avLst>
              <a:gd name="adj" fmla="val 7071"/>
            </a:avLst>
          </a:prstGeom>
          <a:solidFill>
            <a:srgbClr val="152238"/>
          </a:solidFill>
          <a:ln w="9525">
            <a:solidFill>
              <a:srgbClr val="C9A84C">
                <a:alpha val="12000"/>
              </a:srgbClr>
            </a:solidFill>
          </a:ln>
        </p:spPr>
        <p:txBody>
          <a:bodyPr wrap="square" rtlCol="0" anchor="t"/>
          <a:lstStyle/>
          <a:p>
            <a:pPr marL="0" indent="0">
              <a:buNone/>
            </a:pPr>
            <a:endParaRPr lang="en-US" dirty="0"/>
          </a:p>
        </p:txBody>
      </p:sp>
      <p:sp>
        <p:nvSpPr>
          <p:cNvPr id="31" name="Text 26"/>
          <p:cNvSpPr/>
          <p:nvPr/>
        </p:nvSpPr>
        <p:spPr>
          <a:xfrm>
            <a:off x="610195" y="3139232"/>
            <a:ext cx="285750" cy="285750"/>
          </a:xfrm>
          <a:prstGeom prst="roundRect">
            <a:avLst>
              <a:gd name="adj" fmla="val 24889"/>
            </a:avLst>
          </a:prstGeom>
          <a:solidFill>
            <a:srgbClr val="C9A84C">
              <a:alpha val="10000"/>
            </a:srgbClr>
          </a:solidFill>
          <a:ln/>
        </p:spPr>
        <p:txBody>
          <a:bodyPr wrap="square" rtlCol="0" anchor="t"/>
          <a:lstStyle/>
          <a:p>
            <a:pPr marL="0" indent="0">
              <a:buNone/>
            </a:pPr>
            <a:endParaRPr lang="en-US" dirty="0"/>
          </a:p>
        </p:txBody>
      </p:sp>
      <p:pic>
        <p:nvPicPr>
          <p:cNvPr id="32"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86702" y="3215738"/>
            <a:ext cx="132588" cy="132588"/>
          </a:xfrm>
          <a:prstGeom prst="rect">
            <a:avLst/>
          </a:prstGeom>
        </p:spPr>
      </p:pic>
      <p:sp>
        <p:nvSpPr>
          <p:cNvPr id="33" name="Text 27"/>
          <p:cNvSpPr/>
          <p:nvPr/>
        </p:nvSpPr>
        <p:spPr>
          <a:xfrm>
            <a:off x="610195" y="3539282"/>
            <a:ext cx="2419365" cy="314920"/>
          </a:xfrm>
          <a:prstGeom prst="rect">
            <a:avLst/>
          </a:prstGeom>
          <a:noFill/>
          <a:ln/>
        </p:spPr>
        <p:txBody>
          <a:bodyPr wrap="none" lIns="0" tIns="0" rIns="0" bIns="0" rtlCol="0" anchor="t"/>
          <a:lstStyle/>
          <a:p>
            <a:pPr marL="0" indent="0" algn="l">
              <a:lnSpc>
                <a:spcPts val="2480"/>
              </a:lnSpc>
              <a:buNone/>
            </a:pPr>
            <a:r>
              <a:rPr lang="en-US" sz="2480" b="1" kern="0" spc="-50" dirty="0">
                <a:solidFill>
                  <a:srgbClr val="C9A84C"/>
                </a:solidFill>
                <a:latin typeface="Constantia" pitchFamily="34" charset="0"/>
                <a:ea typeface="Constantia" pitchFamily="34" charset="-122"/>
                <a:cs typeface="Constantia" pitchFamily="34" charset="-120"/>
              </a:rPr>
              <a:t>$285K</a:t>
            </a:r>
            <a:endParaRPr lang="en-US" sz="2480" dirty="0"/>
          </a:p>
        </p:txBody>
      </p:sp>
      <p:sp>
        <p:nvSpPr>
          <p:cNvPr id="34" name="Text 28"/>
          <p:cNvSpPr/>
          <p:nvPr/>
        </p:nvSpPr>
        <p:spPr>
          <a:xfrm>
            <a:off x="610195" y="3925193"/>
            <a:ext cx="2534573" cy="138708"/>
          </a:xfrm>
          <a:prstGeom prst="rect">
            <a:avLst/>
          </a:prstGeom>
          <a:noFill/>
          <a:ln/>
        </p:spPr>
        <p:txBody>
          <a:bodyPr wrap="none" lIns="0" tIns="0" rIns="0" bIns="0" rtlCol="0" anchor="t"/>
          <a:lstStyle/>
          <a:p>
            <a:pPr marL="0" indent="0" algn="l">
              <a:lnSpc>
                <a:spcPts val="1092"/>
              </a:lnSpc>
              <a:buNone/>
            </a:pPr>
            <a:r>
              <a:rPr lang="en-US" sz="840" b="1" dirty="0">
                <a:solidFill>
                  <a:srgbClr val="F1F5F9"/>
                </a:solidFill>
                <a:latin typeface="Calibri" pitchFamily="34" charset="0"/>
                <a:ea typeface="Calibri" pitchFamily="34" charset="-122"/>
                <a:cs typeface="Calibri" pitchFamily="34" charset="-120"/>
              </a:rPr>
              <a:t>Revenue per Employee</a:t>
            </a:r>
            <a:endParaRPr lang="en-US" sz="840" dirty="0"/>
          </a:p>
        </p:txBody>
      </p:sp>
      <p:sp>
        <p:nvSpPr>
          <p:cNvPr id="35" name="Text 29"/>
          <p:cNvSpPr/>
          <p:nvPr/>
        </p:nvSpPr>
        <p:spPr>
          <a:xfrm>
            <a:off x="610195" y="4107061"/>
            <a:ext cx="2534573" cy="128736"/>
          </a:xfrm>
          <a:prstGeom prst="rect">
            <a:avLst/>
          </a:prstGeom>
          <a:noFill/>
          <a:ln/>
        </p:spPr>
        <p:txBody>
          <a:bodyPr wrap="none" lIns="0" tIns="0" rIns="0" bIns="0" rtlCol="0" anchor="t"/>
          <a:lstStyle/>
          <a:p>
            <a:pPr marL="0" indent="0" algn="l">
              <a:lnSpc>
                <a:spcPts val="1015"/>
              </a:lnSpc>
              <a:buNone/>
            </a:pPr>
            <a:r>
              <a:rPr lang="en-US" sz="700" dirty="0">
                <a:solidFill>
                  <a:srgbClr val="94A3B8"/>
                </a:solidFill>
                <a:latin typeface="Calibri" pitchFamily="34" charset="0"/>
                <a:ea typeface="Calibri" pitchFamily="34" charset="-122"/>
                <a:cs typeface="Calibri" pitchFamily="34" charset="-120"/>
              </a:rPr>
              <a:t>Lean, high-output operating model with senior-level talent</a:t>
            </a:r>
            <a:endParaRPr lang="en-US" sz="700" dirty="0"/>
          </a:p>
        </p:txBody>
      </p:sp>
      <p:sp>
        <p:nvSpPr>
          <p:cNvPr id="36" name="Text 30"/>
          <p:cNvSpPr/>
          <p:nvPr/>
        </p:nvSpPr>
        <p:spPr>
          <a:xfrm>
            <a:off x="3238798" y="2929086"/>
            <a:ext cx="2666256" cy="1616422"/>
          </a:xfrm>
          <a:prstGeom prst="roundRect">
            <a:avLst>
              <a:gd name="adj" fmla="val 7071"/>
            </a:avLst>
          </a:prstGeom>
          <a:solidFill>
            <a:srgbClr val="152238"/>
          </a:solidFill>
          <a:ln w="9525">
            <a:solidFill>
              <a:srgbClr val="C9A84C">
                <a:alpha val="12000"/>
              </a:srgbClr>
            </a:solidFill>
          </a:ln>
        </p:spPr>
        <p:txBody>
          <a:bodyPr wrap="square" rtlCol="0" anchor="t"/>
          <a:lstStyle/>
          <a:p>
            <a:pPr marL="0" indent="0">
              <a:buNone/>
            </a:pPr>
            <a:endParaRPr lang="en-US" dirty="0"/>
          </a:p>
        </p:txBody>
      </p:sp>
      <p:sp>
        <p:nvSpPr>
          <p:cNvPr id="37" name="Text 31"/>
          <p:cNvSpPr/>
          <p:nvPr/>
        </p:nvSpPr>
        <p:spPr>
          <a:xfrm>
            <a:off x="3419773" y="3139232"/>
            <a:ext cx="285750" cy="285750"/>
          </a:xfrm>
          <a:prstGeom prst="roundRect">
            <a:avLst>
              <a:gd name="adj" fmla="val 24889"/>
            </a:avLst>
          </a:prstGeom>
          <a:solidFill>
            <a:srgbClr val="C9A84C">
              <a:alpha val="10000"/>
            </a:srgbClr>
          </a:solidFill>
          <a:ln/>
        </p:spPr>
        <p:txBody>
          <a:bodyPr wrap="square" rtlCol="0" anchor="t"/>
          <a:lstStyle/>
          <a:p>
            <a:pPr marL="0" indent="0">
              <a:buNone/>
            </a:pPr>
            <a:endParaRPr lang="en-US" dirty="0"/>
          </a:p>
        </p:txBody>
      </p:sp>
      <p:pic>
        <p:nvPicPr>
          <p:cNvPr id="38"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496279" y="3215738"/>
            <a:ext cx="132588" cy="132588"/>
          </a:xfrm>
          <a:prstGeom prst="rect">
            <a:avLst/>
          </a:prstGeom>
        </p:spPr>
      </p:pic>
      <p:sp>
        <p:nvSpPr>
          <p:cNvPr id="39" name="Text 32"/>
          <p:cNvSpPr/>
          <p:nvPr/>
        </p:nvSpPr>
        <p:spPr>
          <a:xfrm>
            <a:off x="3419773" y="3539282"/>
            <a:ext cx="2419521" cy="314920"/>
          </a:xfrm>
          <a:prstGeom prst="rect">
            <a:avLst/>
          </a:prstGeom>
          <a:noFill/>
          <a:ln/>
        </p:spPr>
        <p:txBody>
          <a:bodyPr wrap="none" lIns="0" tIns="0" rIns="0" bIns="0" rtlCol="0" anchor="t"/>
          <a:lstStyle/>
          <a:p>
            <a:pPr marL="0" indent="0" algn="l">
              <a:lnSpc>
                <a:spcPts val="2480"/>
              </a:lnSpc>
              <a:buNone/>
            </a:pPr>
            <a:r>
              <a:rPr lang="en-US" sz="2480" b="1" kern="0" spc="-50" dirty="0">
                <a:solidFill>
                  <a:srgbClr val="C9A84C"/>
                </a:solidFill>
                <a:latin typeface="Constantia" pitchFamily="34" charset="0"/>
                <a:ea typeface="Constantia" pitchFamily="34" charset="-122"/>
                <a:cs typeface="Constantia" pitchFamily="34" charset="-120"/>
              </a:rPr>
              <a:t>68%</a:t>
            </a:r>
            <a:endParaRPr lang="en-US" sz="2480" dirty="0"/>
          </a:p>
        </p:txBody>
      </p:sp>
      <p:sp>
        <p:nvSpPr>
          <p:cNvPr id="40" name="Text 33"/>
          <p:cNvSpPr/>
          <p:nvPr/>
        </p:nvSpPr>
        <p:spPr>
          <a:xfrm>
            <a:off x="3419773" y="3925193"/>
            <a:ext cx="2534736" cy="138708"/>
          </a:xfrm>
          <a:prstGeom prst="rect">
            <a:avLst/>
          </a:prstGeom>
          <a:noFill/>
          <a:ln/>
        </p:spPr>
        <p:txBody>
          <a:bodyPr wrap="none" lIns="0" tIns="0" rIns="0" bIns="0" rtlCol="0" anchor="t"/>
          <a:lstStyle/>
          <a:p>
            <a:pPr marL="0" indent="0" algn="l">
              <a:lnSpc>
                <a:spcPts val="1092"/>
              </a:lnSpc>
              <a:buNone/>
            </a:pPr>
            <a:r>
              <a:rPr lang="en-US" sz="840" b="1" dirty="0">
                <a:solidFill>
                  <a:srgbClr val="F1F5F9"/>
                </a:solidFill>
                <a:latin typeface="Calibri" pitchFamily="34" charset="0"/>
                <a:ea typeface="Calibri" pitchFamily="34" charset="-122"/>
                <a:cs typeface="Calibri" pitchFamily="34" charset="-120"/>
              </a:rPr>
              <a:t>Gross Margin</a:t>
            </a:r>
            <a:endParaRPr lang="en-US" sz="840" dirty="0"/>
          </a:p>
        </p:txBody>
      </p:sp>
      <p:sp>
        <p:nvSpPr>
          <p:cNvPr id="41" name="Text 34"/>
          <p:cNvSpPr/>
          <p:nvPr/>
        </p:nvSpPr>
        <p:spPr>
          <a:xfrm>
            <a:off x="3419773" y="4107061"/>
            <a:ext cx="2350392" cy="270346"/>
          </a:xfrm>
          <a:prstGeom prst="rect">
            <a:avLst/>
          </a:prstGeom>
          <a:noFill/>
          <a:ln/>
        </p:spPr>
        <p:txBody>
          <a:bodyPr wrap="square" lIns="0" tIns="0" rIns="0" bIns="0" rtlCol="0" anchor="t"/>
          <a:lstStyle/>
          <a:p>
            <a:pPr marL="0" indent="0" algn="l">
              <a:lnSpc>
                <a:spcPts val="1015"/>
              </a:lnSpc>
              <a:buNone/>
            </a:pPr>
            <a:r>
              <a:rPr lang="en-US" sz="700" dirty="0">
                <a:solidFill>
                  <a:srgbClr val="94A3B8"/>
                </a:solidFill>
                <a:latin typeface="Calibri" pitchFamily="34" charset="0"/>
                <a:ea typeface="Calibri" pitchFamily="34" charset="-122"/>
                <a:cs typeface="Calibri" pitchFamily="34" charset="-120"/>
              </a:rPr>
              <a:t>Low variable cost, high-expertise professional services model</a:t>
            </a:r>
            <a:endParaRPr lang="en-US" sz="700" dirty="0"/>
          </a:p>
        </p:txBody>
      </p:sp>
      <p:sp>
        <p:nvSpPr>
          <p:cNvPr id="42" name="Text 35"/>
          <p:cNvSpPr/>
          <p:nvPr/>
        </p:nvSpPr>
        <p:spPr>
          <a:xfrm>
            <a:off x="6048524" y="2929086"/>
            <a:ext cx="2666107" cy="1616422"/>
          </a:xfrm>
          <a:prstGeom prst="roundRect">
            <a:avLst>
              <a:gd name="adj" fmla="val 7071"/>
            </a:avLst>
          </a:prstGeom>
          <a:solidFill>
            <a:srgbClr val="152238"/>
          </a:solidFill>
          <a:ln w="9525">
            <a:solidFill>
              <a:srgbClr val="C9A84C">
                <a:alpha val="12000"/>
              </a:srgbClr>
            </a:solidFill>
          </a:ln>
        </p:spPr>
        <p:txBody>
          <a:bodyPr wrap="square" rtlCol="0" anchor="t"/>
          <a:lstStyle/>
          <a:p>
            <a:pPr marL="0" indent="0">
              <a:buNone/>
            </a:pPr>
            <a:endParaRPr lang="en-US" dirty="0"/>
          </a:p>
        </p:txBody>
      </p:sp>
      <p:sp>
        <p:nvSpPr>
          <p:cNvPr id="43" name="Text 36"/>
          <p:cNvSpPr/>
          <p:nvPr/>
        </p:nvSpPr>
        <p:spPr>
          <a:xfrm>
            <a:off x="6229499" y="3139232"/>
            <a:ext cx="285750" cy="285750"/>
          </a:xfrm>
          <a:prstGeom prst="roundRect">
            <a:avLst>
              <a:gd name="adj" fmla="val 24889"/>
            </a:avLst>
          </a:prstGeom>
          <a:solidFill>
            <a:srgbClr val="C9A84C">
              <a:alpha val="10000"/>
            </a:srgbClr>
          </a:solidFill>
          <a:ln/>
        </p:spPr>
        <p:txBody>
          <a:bodyPr wrap="square" rtlCol="0" anchor="t"/>
          <a:lstStyle/>
          <a:p>
            <a:pPr marL="0" indent="0">
              <a:buNone/>
            </a:pPr>
            <a:endParaRPr lang="en-US" dirty="0"/>
          </a:p>
        </p:txBody>
      </p:sp>
      <p:pic>
        <p:nvPicPr>
          <p:cNvPr id="44"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306005" y="3215738"/>
            <a:ext cx="132588" cy="132588"/>
          </a:xfrm>
          <a:prstGeom prst="rect">
            <a:avLst/>
          </a:prstGeom>
        </p:spPr>
      </p:pic>
      <p:sp>
        <p:nvSpPr>
          <p:cNvPr id="45" name="Text 37"/>
          <p:cNvSpPr/>
          <p:nvPr/>
        </p:nvSpPr>
        <p:spPr>
          <a:xfrm>
            <a:off x="6229499" y="3539282"/>
            <a:ext cx="2419365" cy="314920"/>
          </a:xfrm>
          <a:prstGeom prst="rect">
            <a:avLst/>
          </a:prstGeom>
          <a:noFill/>
          <a:ln/>
        </p:spPr>
        <p:txBody>
          <a:bodyPr wrap="none" lIns="0" tIns="0" rIns="0" bIns="0" rtlCol="0" anchor="t"/>
          <a:lstStyle/>
          <a:p>
            <a:pPr marL="0" indent="0" algn="l">
              <a:lnSpc>
                <a:spcPts val="2480"/>
              </a:lnSpc>
              <a:buNone/>
            </a:pPr>
            <a:r>
              <a:rPr lang="en-US" sz="2480" b="1" kern="0" spc="-50" dirty="0">
                <a:solidFill>
                  <a:srgbClr val="C9A84C"/>
                </a:solidFill>
                <a:latin typeface="Constantia" pitchFamily="34" charset="0"/>
                <a:ea typeface="Constantia" pitchFamily="34" charset="-122"/>
                <a:cs typeface="Constantia" pitchFamily="34" charset="-120"/>
              </a:rPr>
              <a:t>40+</a:t>
            </a:r>
            <a:endParaRPr lang="en-US" sz="2480" dirty="0"/>
          </a:p>
        </p:txBody>
      </p:sp>
      <p:sp>
        <p:nvSpPr>
          <p:cNvPr id="46" name="Text 38"/>
          <p:cNvSpPr/>
          <p:nvPr/>
        </p:nvSpPr>
        <p:spPr>
          <a:xfrm>
            <a:off x="6229499" y="3925193"/>
            <a:ext cx="2534573" cy="138708"/>
          </a:xfrm>
          <a:prstGeom prst="rect">
            <a:avLst/>
          </a:prstGeom>
          <a:noFill/>
          <a:ln/>
        </p:spPr>
        <p:txBody>
          <a:bodyPr wrap="none" lIns="0" tIns="0" rIns="0" bIns="0" rtlCol="0" anchor="t"/>
          <a:lstStyle/>
          <a:p>
            <a:pPr marL="0" indent="0" algn="l">
              <a:lnSpc>
                <a:spcPts val="1092"/>
              </a:lnSpc>
              <a:buNone/>
            </a:pPr>
            <a:r>
              <a:rPr lang="en-US" sz="840" b="1" dirty="0">
                <a:solidFill>
                  <a:srgbClr val="F1F5F9"/>
                </a:solidFill>
                <a:latin typeface="Calibri" pitchFamily="34" charset="0"/>
                <a:ea typeface="Calibri" pitchFamily="34" charset="-122"/>
                <a:cs typeface="Calibri" pitchFamily="34" charset="-120"/>
              </a:rPr>
              <a:t>Active Client Relationships</a:t>
            </a:r>
            <a:endParaRPr lang="en-US" sz="840" dirty="0"/>
          </a:p>
        </p:txBody>
      </p:sp>
      <p:sp>
        <p:nvSpPr>
          <p:cNvPr id="47" name="Text 39"/>
          <p:cNvSpPr/>
          <p:nvPr/>
        </p:nvSpPr>
        <p:spPr>
          <a:xfrm>
            <a:off x="6229499" y="4107061"/>
            <a:ext cx="2534573" cy="128736"/>
          </a:xfrm>
          <a:prstGeom prst="rect">
            <a:avLst/>
          </a:prstGeom>
          <a:noFill/>
          <a:ln/>
        </p:spPr>
        <p:txBody>
          <a:bodyPr wrap="none" lIns="0" tIns="0" rIns="0" bIns="0" rtlCol="0" anchor="t"/>
          <a:lstStyle/>
          <a:p>
            <a:pPr marL="0" indent="0" algn="l">
              <a:lnSpc>
                <a:spcPts val="1015"/>
              </a:lnSpc>
              <a:buNone/>
            </a:pPr>
            <a:r>
              <a:rPr lang="en-US" sz="700" dirty="0">
                <a:solidFill>
                  <a:srgbClr val="94A3B8"/>
                </a:solidFill>
                <a:latin typeface="Calibri" pitchFamily="34" charset="0"/>
                <a:ea typeface="Calibri" pitchFamily="34" charset="-122"/>
                <a:cs typeface="Calibri" pitchFamily="34" charset="-120"/>
              </a:rPr>
              <a:t>Growing pipeline across Texas and surrounding states</a:t>
            </a:r>
            <a:endParaRPr lang="en-US" sz="700" dirty="0"/>
          </a:p>
        </p:txBody>
      </p:sp>
      <p:sp>
        <p:nvSpPr>
          <p:cNvPr id="48" name="Text 40"/>
          <p:cNvSpPr/>
          <p:nvPr/>
        </p:nvSpPr>
        <p:spPr>
          <a:xfrm>
            <a:off x="429220" y="4840188"/>
            <a:ext cx="1567696" cy="118021"/>
          </a:xfrm>
          <a:prstGeom prst="rect">
            <a:avLst/>
          </a:prstGeom>
          <a:noFill/>
          <a:ln/>
        </p:spPr>
        <p:txBody>
          <a:bodyPr wrap="none" lIns="0" tIns="0" rIns="0" bIns="0" rtlCol="0" anchor="ctr"/>
          <a:lstStyle/>
          <a:p>
            <a:pPr marL="0" indent="0" algn="l">
              <a:lnSpc>
                <a:spcPts val="930"/>
              </a:lnSpc>
              <a:buNone/>
            </a:pPr>
            <a:r>
              <a:rPr lang="en-US" sz="620" dirty="0">
                <a:solidFill>
                  <a:srgbClr val="94A3B8"/>
                </a:solidFill>
                <a:latin typeface="Calibri" pitchFamily="34" charset="0"/>
                <a:ea typeface="Calibri" pitchFamily="34" charset="-122"/>
                <a:cs typeface="Calibri" pitchFamily="34" charset="-120"/>
              </a:rPr>
              <a:t>Goldman &amp; Sache Holdings LTD Co.</a:t>
            </a:r>
            <a:endParaRPr lang="en-US" sz="620" dirty="0"/>
          </a:p>
        </p:txBody>
      </p:sp>
      <p:sp>
        <p:nvSpPr>
          <p:cNvPr id="49" name="Text 41"/>
          <p:cNvSpPr/>
          <p:nvPr/>
        </p:nvSpPr>
        <p:spPr>
          <a:xfrm>
            <a:off x="8299698" y="4840188"/>
            <a:ext cx="456590" cy="118021"/>
          </a:xfrm>
          <a:prstGeom prst="rect">
            <a:avLst/>
          </a:prstGeom>
          <a:noFill/>
          <a:ln/>
        </p:spPr>
        <p:txBody>
          <a:bodyPr wrap="none" lIns="0" tIns="0" rIns="0" bIns="0" rtlCol="0" anchor="ctr"/>
          <a:lstStyle/>
          <a:p>
            <a:pPr marL="0" indent="0" algn="l">
              <a:lnSpc>
                <a:spcPts val="930"/>
              </a:lnSpc>
              <a:buNone/>
            </a:pPr>
            <a:r>
              <a:rPr lang="en-US" sz="620" dirty="0">
                <a:solidFill>
                  <a:srgbClr val="94A3B8"/>
                </a:solidFill>
                <a:latin typeface="Calibri" pitchFamily="34" charset="0"/>
                <a:ea typeface="Calibri" pitchFamily="34" charset="-122"/>
                <a:cs typeface="Calibri" pitchFamily="34" charset="-120"/>
              </a:rPr>
              <a:t>Confidential</a:t>
            </a:r>
            <a:endParaRPr lang="en-US" sz="62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TotalTime>
  <Words>1615</Words>
  <Application>Microsoft Office PowerPoint</Application>
  <PresentationFormat>On-screen Show (16:9)</PresentationFormat>
  <Paragraphs>251</Paragraphs>
  <Slides>12</Slides>
  <Notes>12</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Constantia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subject>PptxGenJS Presentation</dc:subject>
  <dc:creator>docgen</dc:creator>
  <cp:lastModifiedBy>Justin Meyers</cp:lastModifiedBy>
  <cp:revision>1</cp:revision>
  <dcterms:created xsi:type="dcterms:W3CDTF">2026-04-30T03:35:27Z</dcterms:created>
  <dcterms:modified xsi:type="dcterms:W3CDTF">2026-05-08T13:09:50Z</dcterms:modified>
</cp:coreProperties>
</file>