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8" r:id="rId3"/>
    <p:sldId id="263" r:id="rId4"/>
    <p:sldId id="265" r:id="rId5"/>
    <p:sldId id="266" r:id="rId6"/>
    <p:sldId id="262" r:id="rId7"/>
    <p:sldId id="259" r:id="rId8"/>
    <p:sldId id="261" r:id="rId9"/>
    <p:sldId id="267" r:id="rId10"/>
    <p:sldId id="268"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2/10/2026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2/10/2026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2/10/2026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2/10/2026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2/10/2026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2/10/2026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2/10/2026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2/10/2026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2/10/2026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2/10/2026</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a:lstStyle/>
            <a:p>
              <a:endParaRPr lang="en-US"/>
            </a:p>
          </p:txBody>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2/10/2026</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a:lstStyle/>
            <a:p>
              <a:endParaRPr lang="en-US"/>
            </a:p>
          </p:txBody>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2/10/2026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D6B34-9A6F-9447-F83D-00CA0A485273}"/>
              </a:ext>
            </a:extLst>
          </p:cNvPr>
          <p:cNvSpPr>
            <a:spLocks noGrp="1"/>
          </p:cNvSpPr>
          <p:nvPr>
            <p:ph type="ctrTitle"/>
          </p:nvPr>
        </p:nvSpPr>
        <p:spPr/>
        <p:txBody>
          <a:bodyPr/>
          <a:lstStyle/>
          <a:p>
            <a:r>
              <a:rPr lang="en-US" dirty="0"/>
              <a:t>The knolls </a:t>
            </a:r>
            <a:r>
              <a:rPr lang="en-US" sz="6000" dirty="0">
                <a:solidFill>
                  <a:srgbClr val="FF0000"/>
                </a:solidFill>
              </a:rPr>
              <a:t>and firewising</a:t>
            </a:r>
          </a:p>
        </p:txBody>
      </p:sp>
      <p:sp>
        <p:nvSpPr>
          <p:cNvPr id="3" name="Subtitle 2">
            <a:extLst>
              <a:ext uri="{FF2B5EF4-FFF2-40B4-BE49-F238E27FC236}">
                <a16:creationId xmlns:a16="http://schemas.microsoft.com/office/drawing/2014/main" id="{13573E2C-FDD9-35A4-D87D-0E462F88062E}"/>
              </a:ext>
            </a:extLst>
          </p:cNvPr>
          <p:cNvSpPr>
            <a:spLocks noGrp="1"/>
          </p:cNvSpPr>
          <p:nvPr>
            <p:ph type="subTitle" idx="1"/>
          </p:nvPr>
        </p:nvSpPr>
        <p:spPr/>
        <p:txBody>
          <a:bodyPr/>
          <a:lstStyle/>
          <a:p>
            <a:r>
              <a:rPr lang="en-US" dirty="0"/>
              <a:t>Is your </a:t>
            </a:r>
            <a:r>
              <a:rPr lang="en-US" sz="4400" dirty="0"/>
              <a:t>LOT</a:t>
            </a:r>
            <a:r>
              <a:rPr lang="en-US" dirty="0"/>
              <a:t> really </a:t>
            </a:r>
            <a:r>
              <a:rPr lang="en-US" dirty="0">
                <a:solidFill>
                  <a:srgbClr val="FF0000"/>
                </a:solidFill>
              </a:rPr>
              <a:t>firewised</a:t>
            </a:r>
            <a:r>
              <a:rPr lang="en-US" dirty="0"/>
              <a:t>? </a:t>
            </a:r>
          </a:p>
        </p:txBody>
      </p:sp>
    </p:spTree>
    <p:extLst>
      <p:ext uri="{BB962C8B-B14F-4D97-AF65-F5344CB8AC3E}">
        <p14:creationId xmlns:p14="http://schemas.microsoft.com/office/powerpoint/2010/main" val="69349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AE97E-8201-15E0-69FB-FB92C9468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4B9562-E931-0181-11B3-05B1A8926BD8}"/>
              </a:ext>
            </a:extLst>
          </p:cNvPr>
          <p:cNvSpPr>
            <a:spLocks noGrp="1"/>
          </p:cNvSpPr>
          <p:nvPr>
            <p:ph type="title"/>
          </p:nvPr>
        </p:nvSpPr>
        <p:spPr/>
        <p:txBody>
          <a:bodyPr/>
          <a:lstStyle/>
          <a:p>
            <a:pPr algn="ctr"/>
            <a:r>
              <a:rPr lang="en-US" dirty="0"/>
              <a:t>knolls </a:t>
            </a:r>
            <a:r>
              <a:rPr lang="en-US" dirty="0">
                <a:solidFill>
                  <a:srgbClr val="FF0000"/>
                </a:solidFill>
              </a:rPr>
              <a:t>firewising</a:t>
            </a:r>
          </a:p>
        </p:txBody>
      </p:sp>
      <p:sp>
        <p:nvSpPr>
          <p:cNvPr id="8" name="TextBox 7">
            <a:extLst>
              <a:ext uri="{FF2B5EF4-FFF2-40B4-BE49-F238E27FC236}">
                <a16:creationId xmlns:a16="http://schemas.microsoft.com/office/drawing/2014/main" id="{5DE98A2D-C449-B6B6-C12B-CC2BE9E5BDC2}"/>
              </a:ext>
            </a:extLst>
          </p:cNvPr>
          <p:cNvSpPr txBox="1"/>
          <p:nvPr/>
        </p:nvSpPr>
        <p:spPr>
          <a:xfrm>
            <a:off x="7165848" y="3351703"/>
            <a:ext cx="2599765" cy="1661993"/>
          </a:xfrm>
          <a:prstGeom prst="rect">
            <a:avLst/>
          </a:prstGeom>
          <a:noFill/>
        </p:spPr>
        <p:txBody>
          <a:bodyPr wrap="square" rtlCol="0">
            <a:spAutoFit/>
          </a:bodyPr>
          <a:lstStyle/>
          <a:p>
            <a:r>
              <a:rPr lang="en-US" sz="2800" dirty="0"/>
              <a:t>For now, more to come.</a:t>
            </a:r>
          </a:p>
          <a:p>
            <a:pPr marL="285750" indent="-285750">
              <a:buFont typeface="Wingdings" panose="05000000000000000000" pitchFamily="2" charset="2"/>
              <a:buChar char="q"/>
            </a:pPr>
            <a:endParaRPr lang="en-US" sz="2800" dirty="0"/>
          </a:p>
          <a:p>
            <a:endParaRPr lang="en-US" dirty="0"/>
          </a:p>
        </p:txBody>
      </p:sp>
      <p:pic>
        <p:nvPicPr>
          <p:cNvPr id="7" name="Content Placeholder 6">
            <a:extLst>
              <a:ext uri="{FF2B5EF4-FFF2-40B4-BE49-F238E27FC236}">
                <a16:creationId xmlns:a16="http://schemas.microsoft.com/office/drawing/2014/main" id="{9BFD71AA-3448-FDC2-26BA-68C28638BCA4}"/>
              </a:ext>
            </a:extLst>
          </p:cNvPr>
          <p:cNvPicPr>
            <a:picLocks noGrp="1" noChangeAspect="1"/>
          </p:cNvPicPr>
          <p:nvPr>
            <p:ph idx="1"/>
          </p:nvPr>
        </p:nvPicPr>
        <p:blipFill>
          <a:blip r:embed="rId2"/>
          <a:stretch>
            <a:fillRect/>
          </a:stretch>
        </p:blipFill>
        <p:spPr>
          <a:xfrm>
            <a:off x="1410634" y="2443256"/>
            <a:ext cx="4572000" cy="3048000"/>
          </a:xfrm>
        </p:spPr>
      </p:pic>
    </p:spTree>
    <p:extLst>
      <p:ext uri="{BB962C8B-B14F-4D97-AF65-F5344CB8AC3E}">
        <p14:creationId xmlns:p14="http://schemas.microsoft.com/office/powerpoint/2010/main" val="1898379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D58F-B0E1-E221-4ED8-B9A4F9018E21}"/>
              </a:ext>
            </a:extLst>
          </p:cNvPr>
          <p:cNvSpPr>
            <a:spLocks noGrp="1"/>
          </p:cNvSpPr>
          <p:nvPr>
            <p:ph type="title"/>
          </p:nvPr>
        </p:nvSpPr>
        <p:spPr/>
        <p:txBody>
          <a:bodyPr/>
          <a:lstStyle/>
          <a:p>
            <a:r>
              <a:rPr lang="en-US" dirty="0"/>
              <a:t> </a:t>
            </a:r>
            <a:r>
              <a:rPr lang="en-US" dirty="0">
                <a:solidFill>
                  <a:schemeClr val="tx1"/>
                </a:solidFill>
              </a:rPr>
              <a:t>Standard </a:t>
            </a:r>
            <a:r>
              <a:rPr lang="en-US" dirty="0">
                <a:solidFill>
                  <a:srgbClr val="FF0000"/>
                </a:solidFill>
              </a:rPr>
              <a:t>firewise</a:t>
            </a:r>
            <a:r>
              <a:rPr lang="en-US" dirty="0">
                <a:solidFill>
                  <a:schemeClr val="tx1"/>
                </a:solidFill>
              </a:rPr>
              <a:t> brochure</a:t>
            </a:r>
          </a:p>
        </p:txBody>
      </p:sp>
      <p:sp>
        <p:nvSpPr>
          <p:cNvPr id="8" name="TextBox 7">
            <a:extLst>
              <a:ext uri="{FF2B5EF4-FFF2-40B4-BE49-F238E27FC236}">
                <a16:creationId xmlns:a16="http://schemas.microsoft.com/office/drawing/2014/main" id="{359144F1-272B-8E88-8D6F-2289A1C9A3B6}"/>
              </a:ext>
            </a:extLst>
          </p:cNvPr>
          <p:cNvSpPr txBox="1"/>
          <p:nvPr/>
        </p:nvSpPr>
        <p:spPr>
          <a:xfrm>
            <a:off x="8444753" y="2250141"/>
            <a:ext cx="2599765" cy="923330"/>
          </a:xfrm>
          <a:prstGeom prst="rect">
            <a:avLst/>
          </a:prstGeom>
          <a:noFill/>
        </p:spPr>
        <p:txBody>
          <a:bodyPr wrap="square" rtlCol="0">
            <a:spAutoFit/>
          </a:bodyPr>
          <a:lstStyle/>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dirty="0"/>
          </a:p>
        </p:txBody>
      </p:sp>
      <p:pic>
        <p:nvPicPr>
          <p:cNvPr id="4" name="Content Placeholder 3">
            <a:extLst>
              <a:ext uri="{FF2B5EF4-FFF2-40B4-BE49-F238E27FC236}">
                <a16:creationId xmlns:a16="http://schemas.microsoft.com/office/drawing/2014/main" id="{CFF0217F-4BC5-1577-3F0A-06312CB44002}"/>
              </a:ext>
            </a:extLst>
          </p:cNvPr>
          <p:cNvPicPr>
            <a:picLocks noGrp="1" noChangeAspect="1"/>
          </p:cNvPicPr>
          <p:nvPr>
            <p:ph idx="1"/>
          </p:nvPr>
        </p:nvPicPr>
        <p:blipFill>
          <a:blip r:embed="rId2"/>
          <a:stretch>
            <a:fillRect/>
          </a:stretch>
        </p:blipFill>
        <p:spPr>
          <a:xfrm>
            <a:off x="1313113" y="1784740"/>
            <a:ext cx="3545757" cy="4588628"/>
          </a:xfrm>
        </p:spPr>
      </p:pic>
      <p:sp>
        <p:nvSpPr>
          <p:cNvPr id="5" name="TextBox 4">
            <a:extLst>
              <a:ext uri="{FF2B5EF4-FFF2-40B4-BE49-F238E27FC236}">
                <a16:creationId xmlns:a16="http://schemas.microsoft.com/office/drawing/2014/main" id="{7CD16715-4E36-46C0-28E0-847482A3458E}"/>
              </a:ext>
            </a:extLst>
          </p:cNvPr>
          <p:cNvSpPr txBox="1"/>
          <p:nvPr/>
        </p:nvSpPr>
        <p:spPr>
          <a:xfrm>
            <a:off x="6096000" y="2339788"/>
            <a:ext cx="2859741" cy="4031873"/>
          </a:xfrm>
          <a:prstGeom prst="rect">
            <a:avLst/>
          </a:prstGeom>
          <a:noFill/>
        </p:spPr>
        <p:txBody>
          <a:bodyPr wrap="square" rtlCol="0">
            <a:spAutoFit/>
          </a:bodyPr>
          <a:lstStyle/>
          <a:p>
            <a:r>
              <a:rPr lang="en-US" sz="2000" dirty="0">
                <a:solidFill>
                  <a:srgbClr val="FF0000"/>
                </a:solidFill>
              </a:rPr>
              <a:t>Firewising</a:t>
            </a:r>
            <a:r>
              <a:rPr lang="en-US" sz="2000" dirty="0"/>
              <a:t> your home and safe spaces around it is very important. This information can be found on our website under “Fire Safety”. </a:t>
            </a:r>
          </a:p>
          <a:p>
            <a:endParaRPr lang="en-US" sz="2000" dirty="0"/>
          </a:p>
          <a:p>
            <a:r>
              <a:rPr lang="en-US" sz="2400" dirty="0"/>
              <a:t>This presentation is more about </a:t>
            </a:r>
            <a:r>
              <a:rPr lang="en-US" sz="2400" dirty="0">
                <a:solidFill>
                  <a:srgbClr val="FF0000"/>
                </a:solidFill>
              </a:rPr>
              <a:t>Firewising</a:t>
            </a:r>
            <a:r>
              <a:rPr lang="en-US" sz="2400" dirty="0"/>
              <a:t> your LOT. </a:t>
            </a:r>
          </a:p>
        </p:txBody>
      </p:sp>
    </p:spTree>
    <p:extLst>
      <p:ext uri="{BB962C8B-B14F-4D97-AF65-F5344CB8AC3E}">
        <p14:creationId xmlns:p14="http://schemas.microsoft.com/office/powerpoint/2010/main" val="411874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27975-2FBE-ACC2-C8A8-9D3E939F0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BB7241-7F43-021A-6096-BAE8709E63E8}"/>
              </a:ext>
            </a:extLst>
          </p:cNvPr>
          <p:cNvSpPr>
            <a:spLocks noGrp="1"/>
          </p:cNvSpPr>
          <p:nvPr>
            <p:ph type="title"/>
          </p:nvPr>
        </p:nvSpPr>
        <p:spPr/>
        <p:txBody>
          <a:bodyPr/>
          <a:lstStyle/>
          <a:p>
            <a:r>
              <a:rPr lang="en-US" dirty="0"/>
              <a:t> </a:t>
            </a:r>
            <a:r>
              <a:rPr lang="en-US" dirty="0">
                <a:solidFill>
                  <a:schemeClr val="tx1"/>
                </a:solidFill>
              </a:rPr>
              <a:t>Ground cover (pine needles) removal</a:t>
            </a:r>
          </a:p>
        </p:txBody>
      </p:sp>
      <p:sp>
        <p:nvSpPr>
          <p:cNvPr id="8" name="TextBox 7">
            <a:extLst>
              <a:ext uri="{FF2B5EF4-FFF2-40B4-BE49-F238E27FC236}">
                <a16:creationId xmlns:a16="http://schemas.microsoft.com/office/drawing/2014/main" id="{6F389C97-1FA6-8A7C-E7C5-AD8F03C2A67E}"/>
              </a:ext>
            </a:extLst>
          </p:cNvPr>
          <p:cNvSpPr txBox="1"/>
          <p:nvPr/>
        </p:nvSpPr>
        <p:spPr>
          <a:xfrm>
            <a:off x="8444753" y="1774208"/>
            <a:ext cx="2599765" cy="923330"/>
          </a:xfrm>
          <a:prstGeom prst="rect">
            <a:avLst/>
          </a:prstGeom>
          <a:noFill/>
        </p:spPr>
        <p:txBody>
          <a:bodyPr wrap="square" rtlCol="0">
            <a:spAutoFit/>
          </a:bodyPr>
          <a:lstStyle/>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dirty="0"/>
          </a:p>
        </p:txBody>
      </p:sp>
      <p:pic>
        <p:nvPicPr>
          <p:cNvPr id="4" name="Content Placeholder 3">
            <a:extLst>
              <a:ext uri="{FF2B5EF4-FFF2-40B4-BE49-F238E27FC236}">
                <a16:creationId xmlns:a16="http://schemas.microsoft.com/office/drawing/2014/main" id="{B19529A9-F14F-C44A-8650-27437ADB2196}"/>
              </a:ext>
            </a:extLst>
          </p:cNvPr>
          <p:cNvPicPr>
            <a:picLocks noGrp="1" noChangeAspect="1"/>
          </p:cNvPicPr>
          <p:nvPr>
            <p:ph idx="1"/>
          </p:nvPr>
        </p:nvPicPr>
        <p:blipFill>
          <a:blip r:embed="rId2"/>
          <a:stretch>
            <a:fillRect/>
          </a:stretch>
        </p:blipFill>
        <p:spPr>
          <a:xfrm>
            <a:off x="1147482" y="1774208"/>
            <a:ext cx="5900383" cy="4425287"/>
          </a:xfrm>
        </p:spPr>
      </p:pic>
      <p:sp>
        <p:nvSpPr>
          <p:cNvPr id="5" name="TextBox 4">
            <a:extLst>
              <a:ext uri="{FF2B5EF4-FFF2-40B4-BE49-F238E27FC236}">
                <a16:creationId xmlns:a16="http://schemas.microsoft.com/office/drawing/2014/main" id="{FDEE947A-55DA-16B3-2EC8-AF092564214D}"/>
              </a:ext>
            </a:extLst>
          </p:cNvPr>
          <p:cNvSpPr txBox="1"/>
          <p:nvPr/>
        </p:nvSpPr>
        <p:spPr>
          <a:xfrm>
            <a:off x="7750085" y="2000503"/>
            <a:ext cx="3294433" cy="4124206"/>
          </a:xfrm>
          <a:prstGeom prst="rect">
            <a:avLst/>
          </a:prstGeom>
          <a:noFill/>
        </p:spPr>
        <p:txBody>
          <a:bodyPr wrap="square" rtlCol="0">
            <a:spAutoFit/>
          </a:bodyPr>
          <a:lstStyle/>
          <a:p>
            <a:r>
              <a:rPr lang="en-US" sz="1600" dirty="0"/>
              <a:t>For raking needles, we highly recommend raking at least the 0'-5' every year. As for the entire lot, it would be an absolute bonus to get it done yearly however that can take a ton of time and manpower based on the lot sizes. This would help break up the horizontal continuity of ground fuels that could potentially move fire into thicker brush or ladder fuels. </a:t>
            </a:r>
          </a:p>
          <a:p>
            <a:r>
              <a:rPr lang="en-US" sz="1400" b="1" dirty="0">
                <a:solidFill>
                  <a:srgbClr val="FF0000"/>
                </a:solidFill>
              </a:rPr>
              <a:t>Kyle Klein</a:t>
            </a:r>
            <a:endParaRPr lang="en-US" sz="1400" dirty="0">
              <a:solidFill>
                <a:srgbClr val="FF0000"/>
              </a:solidFill>
            </a:endParaRPr>
          </a:p>
          <a:p>
            <a:r>
              <a:rPr lang="en-US" sz="1400" b="1" dirty="0">
                <a:solidFill>
                  <a:srgbClr val="FF0000"/>
                </a:solidFill>
              </a:rPr>
              <a:t>Fire Prevention Lead - Central Zone</a:t>
            </a:r>
            <a:endParaRPr lang="en-US" sz="1400" dirty="0">
              <a:solidFill>
                <a:srgbClr val="FF0000"/>
              </a:solidFill>
            </a:endParaRPr>
          </a:p>
          <a:p>
            <a:r>
              <a:rPr lang="en-US" sz="1400" b="1" dirty="0">
                <a:solidFill>
                  <a:srgbClr val="FF0000"/>
                </a:solidFill>
              </a:rPr>
              <a:t>Arizona Department of Forestry and Fire Management</a:t>
            </a:r>
            <a:endParaRPr lang="en-US" sz="1400" dirty="0">
              <a:solidFill>
                <a:srgbClr val="FF0000"/>
              </a:solidFill>
            </a:endParaRPr>
          </a:p>
          <a:p>
            <a:endParaRPr lang="en-US" sz="1400" dirty="0"/>
          </a:p>
        </p:txBody>
      </p:sp>
    </p:spTree>
    <p:extLst>
      <p:ext uri="{BB962C8B-B14F-4D97-AF65-F5344CB8AC3E}">
        <p14:creationId xmlns:p14="http://schemas.microsoft.com/office/powerpoint/2010/main" val="35184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02A46-8412-9AEA-9409-A167C9FDC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6150C-C8E0-7801-C4FD-5841D7549276}"/>
              </a:ext>
            </a:extLst>
          </p:cNvPr>
          <p:cNvSpPr>
            <a:spLocks noGrp="1"/>
          </p:cNvSpPr>
          <p:nvPr>
            <p:ph type="title"/>
          </p:nvPr>
        </p:nvSpPr>
        <p:spPr/>
        <p:txBody>
          <a:bodyPr/>
          <a:lstStyle/>
          <a:p>
            <a:r>
              <a:rPr lang="en-US" dirty="0"/>
              <a:t> Overgrown </a:t>
            </a:r>
            <a:r>
              <a:rPr lang="en-US" dirty="0">
                <a:solidFill>
                  <a:schemeClr val="tx1"/>
                </a:solidFill>
              </a:rPr>
              <a:t>Manzanita </a:t>
            </a:r>
            <a:r>
              <a:rPr lang="en-US" dirty="0">
                <a:solidFill>
                  <a:srgbClr val="FF0000"/>
                </a:solidFill>
              </a:rPr>
              <a:t> </a:t>
            </a:r>
          </a:p>
        </p:txBody>
      </p:sp>
      <p:sp>
        <p:nvSpPr>
          <p:cNvPr id="8" name="TextBox 7">
            <a:extLst>
              <a:ext uri="{FF2B5EF4-FFF2-40B4-BE49-F238E27FC236}">
                <a16:creationId xmlns:a16="http://schemas.microsoft.com/office/drawing/2014/main" id="{BE8DF6E7-4426-B365-F102-EC078737010C}"/>
              </a:ext>
            </a:extLst>
          </p:cNvPr>
          <p:cNvSpPr txBox="1"/>
          <p:nvPr/>
        </p:nvSpPr>
        <p:spPr>
          <a:xfrm>
            <a:off x="8444753" y="2250141"/>
            <a:ext cx="2599765" cy="923330"/>
          </a:xfrm>
          <a:prstGeom prst="rect">
            <a:avLst/>
          </a:prstGeom>
          <a:noFill/>
        </p:spPr>
        <p:txBody>
          <a:bodyPr wrap="square" rtlCol="0">
            <a:spAutoFit/>
          </a:bodyPr>
          <a:lstStyle/>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dirty="0"/>
          </a:p>
        </p:txBody>
      </p:sp>
      <p:sp>
        <p:nvSpPr>
          <p:cNvPr id="5" name="TextBox 4">
            <a:extLst>
              <a:ext uri="{FF2B5EF4-FFF2-40B4-BE49-F238E27FC236}">
                <a16:creationId xmlns:a16="http://schemas.microsoft.com/office/drawing/2014/main" id="{D0F37C86-3A2F-336F-8209-A05B68782366}"/>
              </a:ext>
            </a:extLst>
          </p:cNvPr>
          <p:cNvSpPr txBox="1"/>
          <p:nvPr/>
        </p:nvSpPr>
        <p:spPr>
          <a:xfrm>
            <a:off x="7750085" y="1289304"/>
            <a:ext cx="3294433" cy="5047536"/>
          </a:xfrm>
          <a:prstGeom prst="rect">
            <a:avLst/>
          </a:prstGeom>
          <a:noFill/>
        </p:spPr>
        <p:txBody>
          <a:bodyPr wrap="square" rtlCol="0">
            <a:spAutoFit/>
          </a:bodyPr>
          <a:lstStyle/>
          <a:p>
            <a:r>
              <a:rPr lang="en-US" sz="1400" dirty="0"/>
              <a:t>For manzanita, in my fire experience they are highly flammable under the right conditions. cleaning these up and limbing them up helps prevent the entire plant from going up in flames if enough heat gets established within or in close proximity to the plant. However, I have heard these plants can be pretty temperamental when pruning. you CAN take too much out leading to a possibility of the plant dying due to sun exposure etc. This is where I would recommend going one limb at a time and removing the very low hanging or dead material.</a:t>
            </a:r>
          </a:p>
          <a:p>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Rockwell" panose="02060603020205020403"/>
                <a:ea typeface="+mn-ea"/>
                <a:cs typeface="+mn-cs"/>
              </a:rPr>
              <a:t>Kyle Klein</a:t>
            </a:r>
            <a:endParaRPr kumimoji="0" lang="en-US" sz="1400" b="0" i="0" u="none" strike="noStrike" kern="1200" cap="none" spc="0" normalizeH="0" baseline="0" noProof="0" dirty="0">
              <a:ln>
                <a:noFill/>
              </a:ln>
              <a:solidFill>
                <a:srgbClr val="FF0000"/>
              </a:solidFill>
              <a:effectLst/>
              <a:uLnTx/>
              <a:uFillTx/>
              <a:latin typeface="Rockwell" panose="0206060302020502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Rockwell" panose="02060603020205020403"/>
                <a:ea typeface="+mn-ea"/>
                <a:cs typeface="+mn-cs"/>
              </a:rPr>
              <a:t>Fire Prevention Lead - Central Zone</a:t>
            </a:r>
            <a:endParaRPr kumimoji="0" lang="en-US" sz="1400" b="0" i="0" u="none" strike="noStrike" kern="1200" cap="none" spc="0" normalizeH="0" baseline="0" noProof="0" dirty="0">
              <a:ln>
                <a:noFill/>
              </a:ln>
              <a:solidFill>
                <a:srgbClr val="FF0000"/>
              </a:solidFill>
              <a:effectLst/>
              <a:uLnTx/>
              <a:uFillTx/>
              <a:latin typeface="Rockwell" panose="020606030202050204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Rockwell" panose="02060603020205020403"/>
                <a:ea typeface="+mn-ea"/>
                <a:cs typeface="+mn-cs"/>
              </a:rPr>
              <a:t>Arizona Department of Forestry and Fire Management</a:t>
            </a:r>
            <a:endParaRPr kumimoji="0" lang="en-US" sz="1400" b="0" i="0" u="none" strike="noStrike" kern="1200" cap="none" spc="0" normalizeH="0" baseline="0" noProof="0" dirty="0">
              <a:ln>
                <a:noFill/>
              </a:ln>
              <a:solidFill>
                <a:srgbClr val="FF0000"/>
              </a:solidFill>
              <a:effectLst/>
              <a:uLnTx/>
              <a:uFillTx/>
              <a:latin typeface="Rockwell" panose="02060603020205020403"/>
              <a:ea typeface="+mn-ea"/>
              <a:cs typeface="+mn-cs"/>
            </a:endParaRPr>
          </a:p>
          <a:p>
            <a:endParaRPr lang="en-US" sz="1400" dirty="0"/>
          </a:p>
          <a:p>
            <a:endParaRPr lang="en-US" sz="1400" dirty="0"/>
          </a:p>
        </p:txBody>
      </p:sp>
      <p:pic>
        <p:nvPicPr>
          <p:cNvPr id="9" name="Content Placeholder 8">
            <a:extLst>
              <a:ext uri="{FF2B5EF4-FFF2-40B4-BE49-F238E27FC236}">
                <a16:creationId xmlns:a16="http://schemas.microsoft.com/office/drawing/2014/main" id="{7E016F86-349A-205B-05C4-74891D74B789}"/>
              </a:ext>
            </a:extLst>
          </p:cNvPr>
          <p:cNvPicPr>
            <a:picLocks noGrp="1" noChangeAspect="1"/>
          </p:cNvPicPr>
          <p:nvPr>
            <p:ph idx="1"/>
          </p:nvPr>
        </p:nvPicPr>
        <p:blipFill>
          <a:blip r:embed="rId2"/>
          <a:stretch>
            <a:fillRect/>
          </a:stretch>
        </p:blipFill>
        <p:spPr>
          <a:xfrm>
            <a:off x="733500" y="1834296"/>
            <a:ext cx="5815716" cy="4361787"/>
          </a:xfrm>
        </p:spPr>
      </p:pic>
    </p:spTree>
    <p:extLst>
      <p:ext uri="{BB962C8B-B14F-4D97-AF65-F5344CB8AC3E}">
        <p14:creationId xmlns:p14="http://schemas.microsoft.com/office/powerpoint/2010/main" val="244362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0B965-5C11-C09A-3820-2AC8C64FB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65E7B-474E-9155-7295-C86D0251BEE9}"/>
              </a:ext>
            </a:extLst>
          </p:cNvPr>
          <p:cNvSpPr>
            <a:spLocks noGrp="1"/>
          </p:cNvSpPr>
          <p:nvPr>
            <p:ph type="title"/>
          </p:nvPr>
        </p:nvSpPr>
        <p:spPr/>
        <p:txBody>
          <a:bodyPr/>
          <a:lstStyle/>
          <a:p>
            <a:r>
              <a:rPr lang="en-US" dirty="0"/>
              <a:t> </a:t>
            </a:r>
            <a:r>
              <a:rPr lang="en-US" dirty="0">
                <a:solidFill>
                  <a:schemeClr val="tx1"/>
                </a:solidFill>
              </a:rPr>
              <a:t>Manzanita pruning done right</a:t>
            </a:r>
            <a:endParaRPr lang="en-US" dirty="0">
              <a:solidFill>
                <a:srgbClr val="FF0000"/>
              </a:solidFill>
            </a:endParaRPr>
          </a:p>
        </p:txBody>
      </p:sp>
      <p:sp>
        <p:nvSpPr>
          <p:cNvPr id="8" name="TextBox 7">
            <a:extLst>
              <a:ext uri="{FF2B5EF4-FFF2-40B4-BE49-F238E27FC236}">
                <a16:creationId xmlns:a16="http://schemas.microsoft.com/office/drawing/2014/main" id="{9F50F080-0960-5C8B-7BA6-56A9F672E2A1}"/>
              </a:ext>
            </a:extLst>
          </p:cNvPr>
          <p:cNvSpPr txBox="1"/>
          <p:nvPr/>
        </p:nvSpPr>
        <p:spPr>
          <a:xfrm>
            <a:off x="8444753" y="2250141"/>
            <a:ext cx="2599765" cy="923330"/>
          </a:xfrm>
          <a:prstGeom prst="rect">
            <a:avLst/>
          </a:prstGeom>
          <a:noFill/>
        </p:spPr>
        <p:txBody>
          <a:bodyPr wrap="square" rtlCol="0">
            <a:spAutoFit/>
          </a:bodyPr>
          <a:lstStyle/>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a:p>
            <a:endParaRPr lang="en-US" dirty="0"/>
          </a:p>
        </p:txBody>
      </p:sp>
      <p:sp>
        <p:nvSpPr>
          <p:cNvPr id="5" name="TextBox 4">
            <a:extLst>
              <a:ext uri="{FF2B5EF4-FFF2-40B4-BE49-F238E27FC236}">
                <a16:creationId xmlns:a16="http://schemas.microsoft.com/office/drawing/2014/main" id="{AD7F6CEE-83F1-6112-B6F6-43689D0E41CC}"/>
              </a:ext>
            </a:extLst>
          </p:cNvPr>
          <p:cNvSpPr txBox="1"/>
          <p:nvPr/>
        </p:nvSpPr>
        <p:spPr>
          <a:xfrm>
            <a:off x="7833815" y="2250141"/>
            <a:ext cx="3294433" cy="3539430"/>
          </a:xfrm>
          <a:prstGeom prst="rect">
            <a:avLst/>
          </a:prstGeom>
          <a:noFill/>
        </p:spPr>
        <p:txBody>
          <a:bodyPr wrap="square" rtlCol="0">
            <a:spAutoFit/>
          </a:bodyPr>
          <a:lstStyle/>
          <a:p>
            <a:r>
              <a:rPr lang="en-US" sz="3200" dirty="0"/>
              <a:t>Great example of pruned manzanita.</a:t>
            </a:r>
          </a:p>
          <a:p>
            <a:endParaRPr lang="en-US" sz="3200" dirty="0"/>
          </a:p>
          <a:p>
            <a:r>
              <a:rPr lang="en-US" sz="3200" dirty="0"/>
              <a:t>Helps with rodent nesting also. </a:t>
            </a:r>
          </a:p>
        </p:txBody>
      </p:sp>
      <p:pic>
        <p:nvPicPr>
          <p:cNvPr id="7" name="Content Placeholder 6">
            <a:extLst>
              <a:ext uri="{FF2B5EF4-FFF2-40B4-BE49-F238E27FC236}">
                <a16:creationId xmlns:a16="http://schemas.microsoft.com/office/drawing/2014/main" id="{CCE7FBBF-D414-6C0E-BBE1-449583CF8272}"/>
              </a:ext>
            </a:extLst>
          </p:cNvPr>
          <p:cNvPicPr>
            <a:picLocks noGrp="1" noChangeAspect="1"/>
          </p:cNvPicPr>
          <p:nvPr>
            <p:ph idx="1"/>
          </p:nvPr>
        </p:nvPicPr>
        <p:blipFill>
          <a:blip r:embed="rId2"/>
          <a:stretch>
            <a:fillRect/>
          </a:stretch>
        </p:blipFill>
        <p:spPr>
          <a:xfrm>
            <a:off x="950943" y="2013323"/>
            <a:ext cx="5401733" cy="4051300"/>
          </a:xfrm>
        </p:spPr>
      </p:pic>
    </p:spTree>
    <p:extLst>
      <p:ext uri="{BB962C8B-B14F-4D97-AF65-F5344CB8AC3E}">
        <p14:creationId xmlns:p14="http://schemas.microsoft.com/office/powerpoint/2010/main" val="401687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94CF1-7740-99A9-120B-93A7CA3CD8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D8B51-23C8-DAC3-A242-1ADAAD36087D}"/>
              </a:ext>
            </a:extLst>
          </p:cNvPr>
          <p:cNvSpPr>
            <a:spLocks noGrp="1"/>
          </p:cNvSpPr>
          <p:nvPr>
            <p:ph type="title"/>
          </p:nvPr>
        </p:nvSpPr>
        <p:spPr/>
        <p:txBody>
          <a:bodyPr/>
          <a:lstStyle/>
          <a:p>
            <a:r>
              <a:rPr lang="en-US" dirty="0"/>
              <a:t>Great examples of knolls </a:t>
            </a:r>
            <a:r>
              <a:rPr lang="en-US" dirty="0">
                <a:solidFill>
                  <a:srgbClr val="FF0000"/>
                </a:solidFill>
              </a:rPr>
              <a:t>firewising</a:t>
            </a:r>
          </a:p>
        </p:txBody>
      </p:sp>
      <p:pic>
        <p:nvPicPr>
          <p:cNvPr id="5" name="Content Placeholder 4">
            <a:extLst>
              <a:ext uri="{FF2B5EF4-FFF2-40B4-BE49-F238E27FC236}">
                <a16:creationId xmlns:a16="http://schemas.microsoft.com/office/drawing/2014/main" id="{78634025-67C1-58C3-F5BD-8480746A25FB}"/>
              </a:ext>
            </a:extLst>
          </p:cNvPr>
          <p:cNvPicPr>
            <a:picLocks noGrp="1" noChangeAspect="1"/>
          </p:cNvPicPr>
          <p:nvPr>
            <p:ph idx="1"/>
          </p:nvPr>
        </p:nvPicPr>
        <p:blipFill>
          <a:blip r:embed="rId2"/>
          <a:stretch>
            <a:fillRect/>
          </a:stretch>
        </p:blipFill>
        <p:spPr>
          <a:xfrm>
            <a:off x="1443814" y="1681627"/>
            <a:ext cx="6363947" cy="4772961"/>
          </a:xfrm>
        </p:spPr>
      </p:pic>
      <p:sp>
        <p:nvSpPr>
          <p:cNvPr id="8" name="TextBox 7">
            <a:extLst>
              <a:ext uri="{FF2B5EF4-FFF2-40B4-BE49-F238E27FC236}">
                <a16:creationId xmlns:a16="http://schemas.microsoft.com/office/drawing/2014/main" id="{3C0C954E-83CE-2263-741B-A0AD7B064BA3}"/>
              </a:ext>
            </a:extLst>
          </p:cNvPr>
          <p:cNvSpPr txBox="1"/>
          <p:nvPr/>
        </p:nvSpPr>
        <p:spPr>
          <a:xfrm>
            <a:off x="8444753" y="2250141"/>
            <a:ext cx="2599765" cy="3139321"/>
          </a:xfrm>
          <a:prstGeom prst="rect">
            <a:avLst/>
          </a:prstGeom>
          <a:noFill/>
        </p:spPr>
        <p:txBody>
          <a:bodyPr wrap="square" rtlCol="0">
            <a:spAutoFit/>
          </a:bodyPr>
          <a:lstStyle/>
          <a:p>
            <a:pPr marL="285750" indent="-285750">
              <a:buFont typeface="Wingdings" panose="05000000000000000000" pitchFamily="2" charset="2"/>
              <a:buChar char="q"/>
            </a:pPr>
            <a:r>
              <a:rPr lang="en-US" dirty="0"/>
              <a:t>Trees trimmed up.</a:t>
            </a:r>
          </a:p>
          <a:p>
            <a:pPr marL="285750" indent="-285750">
              <a:buFont typeface="Wingdings" panose="05000000000000000000" pitchFamily="2" charset="2"/>
              <a:buChar char="q"/>
            </a:pPr>
            <a:r>
              <a:rPr lang="en-US" dirty="0"/>
              <a:t>Manzanita trimmed and sized.</a:t>
            </a:r>
          </a:p>
          <a:p>
            <a:pPr marL="285750" indent="-285750">
              <a:buFont typeface="Wingdings" panose="05000000000000000000" pitchFamily="2" charset="2"/>
              <a:buChar char="q"/>
            </a:pPr>
            <a:r>
              <a:rPr lang="en-US" dirty="0"/>
              <a:t>Ground fuel raked and removed.</a:t>
            </a:r>
          </a:p>
          <a:p>
            <a:pPr marL="285750" indent="-285750">
              <a:buFont typeface="Wingdings" panose="05000000000000000000" pitchFamily="2" charset="2"/>
              <a:buChar char="q"/>
            </a:pPr>
            <a:r>
              <a:rPr lang="en-US" dirty="0"/>
              <a:t>Dead branches removed.</a:t>
            </a:r>
          </a:p>
          <a:p>
            <a:pPr marL="285750" indent="-285750">
              <a:buFont typeface="Wingdings" panose="05000000000000000000" pitchFamily="2" charset="2"/>
              <a:buChar char="q"/>
            </a:pPr>
            <a:r>
              <a:rPr lang="en-US" dirty="0"/>
              <a:t>Stumps excavated and removed.</a:t>
            </a:r>
          </a:p>
          <a:p>
            <a:pPr marL="285750" indent="-285750">
              <a:buFont typeface="Wingdings" panose="05000000000000000000" pitchFamily="2" charset="2"/>
              <a:buChar char="q"/>
            </a:pPr>
            <a:endParaRPr lang="en-US" dirty="0"/>
          </a:p>
          <a:p>
            <a:endParaRPr lang="en-US" dirty="0"/>
          </a:p>
        </p:txBody>
      </p:sp>
    </p:spTree>
    <p:extLst>
      <p:ext uri="{BB962C8B-B14F-4D97-AF65-F5344CB8AC3E}">
        <p14:creationId xmlns:p14="http://schemas.microsoft.com/office/powerpoint/2010/main" val="356247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1C1B6-B402-041D-AAD8-7B6640041B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747EB-F34C-CB3F-3803-4D629300C7D7}"/>
              </a:ext>
            </a:extLst>
          </p:cNvPr>
          <p:cNvSpPr>
            <a:spLocks noGrp="1"/>
          </p:cNvSpPr>
          <p:nvPr>
            <p:ph type="title"/>
          </p:nvPr>
        </p:nvSpPr>
        <p:spPr/>
        <p:txBody>
          <a:bodyPr/>
          <a:lstStyle/>
          <a:p>
            <a:r>
              <a:rPr lang="en-US" dirty="0"/>
              <a:t>Great examples of knolls </a:t>
            </a:r>
            <a:r>
              <a:rPr lang="en-US" dirty="0">
                <a:solidFill>
                  <a:srgbClr val="FF0000"/>
                </a:solidFill>
              </a:rPr>
              <a:t>firewising</a:t>
            </a:r>
          </a:p>
        </p:txBody>
      </p:sp>
      <p:sp>
        <p:nvSpPr>
          <p:cNvPr id="8" name="TextBox 7">
            <a:extLst>
              <a:ext uri="{FF2B5EF4-FFF2-40B4-BE49-F238E27FC236}">
                <a16:creationId xmlns:a16="http://schemas.microsoft.com/office/drawing/2014/main" id="{1D1E623C-16E5-ECB0-D8E4-2CE1D6877C6B}"/>
              </a:ext>
            </a:extLst>
          </p:cNvPr>
          <p:cNvSpPr txBox="1"/>
          <p:nvPr/>
        </p:nvSpPr>
        <p:spPr>
          <a:xfrm>
            <a:off x="8444753" y="2250141"/>
            <a:ext cx="2599765" cy="1754326"/>
          </a:xfrm>
          <a:prstGeom prst="rect">
            <a:avLst/>
          </a:prstGeom>
          <a:noFill/>
        </p:spPr>
        <p:txBody>
          <a:bodyPr wrap="square" rtlCol="0">
            <a:spAutoFit/>
          </a:bodyPr>
          <a:lstStyle/>
          <a:p>
            <a:pPr marL="285750" indent="-285750">
              <a:buFont typeface="Wingdings" panose="05000000000000000000" pitchFamily="2" charset="2"/>
              <a:buChar char="q"/>
            </a:pPr>
            <a:r>
              <a:rPr lang="en-US" dirty="0"/>
              <a:t>Manzanita kept thin and small.</a:t>
            </a:r>
          </a:p>
          <a:p>
            <a:pPr marL="285750" indent="-285750">
              <a:buFont typeface="Wingdings" panose="05000000000000000000" pitchFamily="2" charset="2"/>
              <a:buChar char="q"/>
            </a:pPr>
            <a:r>
              <a:rPr lang="en-US" dirty="0"/>
              <a:t>No place for rodents to breed.</a:t>
            </a:r>
          </a:p>
          <a:p>
            <a:pPr marL="285750" indent="-285750">
              <a:buFont typeface="Wingdings" panose="05000000000000000000" pitchFamily="2" charset="2"/>
              <a:buChar char="q"/>
            </a:pPr>
            <a:endParaRPr lang="en-US" dirty="0"/>
          </a:p>
          <a:p>
            <a:endParaRPr lang="en-US" dirty="0"/>
          </a:p>
        </p:txBody>
      </p:sp>
      <p:pic>
        <p:nvPicPr>
          <p:cNvPr id="7" name="Content Placeholder 6">
            <a:extLst>
              <a:ext uri="{FF2B5EF4-FFF2-40B4-BE49-F238E27FC236}">
                <a16:creationId xmlns:a16="http://schemas.microsoft.com/office/drawing/2014/main" id="{992A6CAB-8538-D779-9150-21D38E98E882}"/>
              </a:ext>
            </a:extLst>
          </p:cNvPr>
          <p:cNvPicPr>
            <a:picLocks noGrp="1" noChangeAspect="1"/>
          </p:cNvPicPr>
          <p:nvPr>
            <p:ph idx="1"/>
          </p:nvPr>
        </p:nvPicPr>
        <p:blipFill>
          <a:blip r:embed="rId2"/>
          <a:stretch>
            <a:fillRect/>
          </a:stretch>
        </p:blipFill>
        <p:spPr>
          <a:xfrm>
            <a:off x="1147482" y="1712024"/>
            <a:ext cx="6215125" cy="4661344"/>
          </a:xfrm>
        </p:spPr>
      </p:pic>
    </p:spTree>
    <p:extLst>
      <p:ext uri="{BB962C8B-B14F-4D97-AF65-F5344CB8AC3E}">
        <p14:creationId xmlns:p14="http://schemas.microsoft.com/office/powerpoint/2010/main" val="2601267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B7EFA-A79B-64C9-A73D-08920ABA8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94E74-E879-3873-459D-2D5C73D387BD}"/>
              </a:ext>
            </a:extLst>
          </p:cNvPr>
          <p:cNvSpPr>
            <a:spLocks noGrp="1"/>
          </p:cNvSpPr>
          <p:nvPr>
            <p:ph type="title"/>
          </p:nvPr>
        </p:nvSpPr>
        <p:spPr/>
        <p:txBody>
          <a:bodyPr/>
          <a:lstStyle/>
          <a:p>
            <a:r>
              <a:rPr lang="en-US" dirty="0"/>
              <a:t>Great examples of knolls </a:t>
            </a:r>
            <a:r>
              <a:rPr lang="en-US" dirty="0">
                <a:solidFill>
                  <a:srgbClr val="FF0000"/>
                </a:solidFill>
              </a:rPr>
              <a:t>firewising</a:t>
            </a:r>
          </a:p>
        </p:txBody>
      </p:sp>
      <p:sp>
        <p:nvSpPr>
          <p:cNvPr id="8" name="TextBox 7">
            <a:extLst>
              <a:ext uri="{FF2B5EF4-FFF2-40B4-BE49-F238E27FC236}">
                <a16:creationId xmlns:a16="http://schemas.microsoft.com/office/drawing/2014/main" id="{A13A23F0-A9C6-1055-9019-47F8AE089AEE}"/>
              </a:ext>
            </a:extLst>
          </p:cNvPr>
          <p:cNvSpPr txBox="1"/>
          <p:nvPr/>
        </p:nvSpPr>
        <p:spPr>
          <a:xfrm>
            <a:off x="8528483" y="3065928"/>
            <a:ext cx="2599765" cy="2308324"/>
          </a:xfrm>
          <a:prstGeom prst="rect">
            <a:avLst/>
          </a:prstGeom>
          <a:noFill/>
        </p:spPr>
        <p:txBody>
          <a:bodyPr wrap="square" rtlCol="0">
            <a:spAutoFit/>
          </a:bodyPr>
          <a:lstStyle/>
          <a:p>
            <a:pPr marL="285750" indent="-285750">
              <a:buFont typeface="Wingdings" panose="05000000000000000000" pitchFamily="2" charset="2"/>
              <a:buChar char="q"/>
            </a:pPr>
            <a:r>
              <a:rPr lang="en-US" dirty="0"/>
              <a:t>Great access for fire fighters. </a:t>
            </a:r>
          </a:p>
          <a:p>
            <a:pPr marL="285750" indent="-285750">
              <a:buFont typeface="Wingdings" panose="05000000000000000000" pitchFamily="2" charset="2"/>
              <a:buChar char="q"/>
            </a:pPr>
            <a:r>
              <a:rPr lang="en-US" dirty="0"/>
              <a:t>No fuel on the ground to ignite and blow into other lots.</a:t>
            </a:r>
          </a:p>
          <a:p>
            <a:pPr marL="285750" indent="-285750">
              <a:buFont typeface="Wingdings" panose="05000000000000000000" pitchFamily="2" charset="2"/>
              <a:buChar char="q"/>
            </a:pPr>
            <a:endParaRPr lang="en-US" dirty="0"/>
          </a:p>
          <a:p>
            <a:endParaRPr lang="en-US" dirty="0"/>
          </a:p>
        </p:txBody>
      </p:sp>
      <p:pic>
        <p:nvPicPr>
          <p:cNvPr id="10" name="Content Placeholder 9">
            <a:extLst>
              <a:ext uri="{FF2B5EF4-FFF2-40B4-BE49-F238E27FC236}">
                <a16:creationId xmlns:a16="http://schemas.microsoft.com/office/drawing/2014/main" id="{14FDC137-4F54-6877-48B1-5A2A57DC6710}"/>
              </a:ext>
            </a:extLst>
          </p:cNvPr>
          <p:cNvPicPr>
            <a:picLocks noGrp="1" noChangeAspect="1"/>
          </p:cNvPicPr>
          <p:nvPr>
            <p:ph idx="1"/>
          </p:nvPr>
        </p:nvPicPr>
        <p:blipFill>
          <a:blip r:embed="rId2"/>
          <a:stretch>
            <a:fillRect/>
          </a:stretch>
        </p:blipFill>
        <p:spPr>
          <a:xfrm>
            <a:off x="1344705" y="1797119"/>
            <a:ext cx="6101665" cy="4576249"/>
          </a:xfrm>
        </p:spPr>
      </p:pic>
    </p:spTree>
    <p:extLst>
      <p:ext uri="{BB962C8B-B14F-4D97-AF65-F5344CB8AC3E}">
        <p14:creationId xmlns:p14="http://schemas.microsoft.com/office/powerpoint/2010/main" val="1577891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F7E03-051D-E7E8-F54A-6869AC747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94C3B3-5FBF-2CD0-F896-A9BA973F74FA}"/>
              </a:ext>
            </a:extLst>
          </p:cNvPr>
          <p:cNvSpPr>
            <a:spLocks noGrp="1"/>
          </p:cNvSpPr>
          <p:nvPr>
            <p:ph type="title"/>
          </p:nvPr>
        </p:nvSpPr>
        <p:spPr/>
        <p:txBody>
          <a:bodyPr/>
          <a:lstStyle/>
          <a:p>
            <a:r>
              <a:rPr lang="en-US" dirty="0"/>
              <a:t>Great examples of knolls </a:t>
            </a:r>
            <a:r>
              <a:rPr lang="en-US" dirty="0">
                <a:solidFill>
                  <a:srgbClr val="FF0000"/>
                </a:solidFill>
              </a:rPr>
              <a:t>firewising</a:t>
            </a:r>
          </a:p>
        </p:txBody>
      </p:sp>
      <p:sp>
        <p:nvSpPr>
          <p:cNvPr id="8" name="TextBox 7">
            <a:extLst>
              <a:ext uri="{FF2B5EF4-FFF2-40B4-BE49-F238E27FC236}">
                <a16:creationId xmlns:a16="http://schemas.microsoft.com/office/drawing/2014/main" id="{D2ABFEFF-1D90-3E0E-0054-09EC5B5EC0F5}"/>
              </a:ext>
            </a:extLst>
          </p:cNvPr>
          <p:cNvSpPr txBox="1"/>
          <p:nvPr/>
        </p:nvSpPr>
        <p:spPr>
          <a:xfrm>
            <a:off x="7820271" y="1972234"/>
            <a:ext cx="2599765" cy="5109091"/>
          </a:xfrm>
          <a:prstGeom prst="rect">
            <a:avLst/>
          </a:prstGeom>
          <a:noFill/>
        </p:spPr>
        <p:txBody>
          <a:bodyPr wrap="square" rtlCol="0">
            <a:spAutoFit/>
          </a:bodyPr>
          <a:lstStyle/>
          <a:p>
            <a:r>
              <a:rPr lang="en-US" sz="2800" dirty="0"/>
              <a:t>The ACC is encouraging all new home builds to firewise their entire lot </a:t>
            </a:r>
            <a:r>
              <a:rPr lang="en-US" sz="2800" b="1" dirty="0"/>
              <a:t>before</a:t>
            </a:r>
            <a:r>
              <a:rPr lang="en-US" sz="2800" dirty="0"/>
              <a:t> new home construction starts. </a:t>
            </a:r>
          </a:p>
          <a:p>
            <a:pPr marL="285750" indent="-285750">
              <a:buFont typeface="Wingdings" panose="05000000000000000000" pitchFamily="2" charset="2"/>
              <a:buChar char="q"/>
            </a:pPr>
            <a:endParaRPr lang="en-US" sz="2800" dirty="0"/>
          </a:p>
          <a:p>
            <a:endParaRPr lang="en-US" dirty="0"/>
          </a:p>
        </p:txBody>
      </p:sp>
      <p:pic>
        <p:nvPicPr>
          <p:cNvPr id="6" name="Content Placeholder 5">
            <a:extLst>
              <a:ext uri="{FF2B5EF4-FFF2-40B4-BE49-F238E27FC236}">
                <a16:creationId xmlns:a16="http://schemas.microsoft.com/office/drawing/2014/main" id="{9C5A892C-C899-493A-D4E5-325ADDDA3FAA}"/>
              </a:ext>
            </a:extLst>
          </p:cNvPr>
          <p:cNvPicPr>
            <a:picLocks noGrp="1" noChangeAspect="1"/>
          </p:cNvPicPr>
          <p:nvPr>
            <p:ph idx="1"/>
          </p:nvPr>
        </p:nvPicPr>
        <p:blipFill>
          <a:blip r:embed="rId2"/>
          <a:stretch>
            <a:fillRect/>
          </a:stretch>
        </p:blipFill>
        <p:spPr>
          <a:xfrm>
            <a:off x="962651" y="2093976"/>
            <a:ext cx="5401733" cy="4051300"/>
          </a:xfrm>
        </p:spPr>
      </p:pic>
    </p:spTree>
    <p:extLst>
      <p:ext uri="{BB962C8B-B14F-4D97-AF65-F5344CB8AC3E}">
        <p14:creationId xmlns:p14="http://schemas.microsoft.com/office/powerpoint/2010/main" val="12473602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{6CC5A68E-3103-406B-9FD3-C1794A8BDE5F}TF2ec419c9-97c3-4958-b02a-0886397d33afcfe10e4b-d68909c4b1b0</Template>
  <TotalTime>167</TotalTime>
  <Words>387</Words>
  <Application>Microsoft Office PowerPoint</Application>
  <PresentationFormat>Widescreen</PresentationFormat>
  <Paragraphs>41</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Rockwell</vt:lpstr>
      <vt:lpstr>Rockwell Condensed</vt:lpstr>
      <vt:lpstr>Wingdings</vt:lpstr>
      <vt:lpstr>Wood Type</vt:lpstr>
      <vt:lpstr>The knolls and firewising</vt:lpstr>
      <vt:lpstr> Standard firewise brochure</vt:lpstr>
      <vt:lpstr> Ground cover (pine needles) removal</vt:lpstr>
      <vt:lpstr> Overgrown Manzanita  </vt:lpstr>
      <vt:lpstr> Manzanita pruning done right</vt:lpstr>
      <vt:lpstr>Great examples of knolls firewising</vt:lpstr>
      <vt:lpstr>Great examples of knolls firewising</vt:lpstr>
      <vt:lpstr>Great examples of knolls firewising</vt:lpstr>
      <vt:lpstr>Great examples of knolls firewising</vt:lpstr>
      <vt:lpstr>knolls firewising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Pelley</dc:creator>
  <cp:lastModifiedBy>Secretary The Knolls POA</cp:lastModifiedBy>
  <cp:revision>29</cp:revision>
  <dcterms:created xsi:type="dcterms:W3CDTF">2025-10-10T13:38:06Z</dcterms:created>
  <dcterms:modified xsi:type="dcterms:W3CDTF">2026-02-10T19:50:41Z</dcterms:modified>
</cp:coreProperties>
</file>