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8"/>
  </p:notesMasterIdLst>
  <p:handoutMasterIdLst>
    <p:handoutMasterId r:id="rId9"/>
  </p:handoutMasterIdLst>
  <p:sldIdLst>
    <p:sldId id="256" r:id="rId3"/>
    <p:sldId id="257" r:id="rId4"/>
    <p:sldId id="260" r:id="rId5"/>
    <p:sldId id="261" r:id="rId6"/>
    <p:sldId id="258" r:id="rId7"/>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64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4" d="100"/>
          <a:sy n="84" d="100"/>
        </p:scale>
        <p:origin x="3224" y="200"/>
      </p:cViewPr>
      <p:guideLst/>
    </p:cSldViewPr>
  </p:slideViewPr>
  <p:notesTextViewPr>
    <p:cViewPr>
      <p:scale>
        <a:sx n="1" d="1"/>
        <a:sy n="1" d="1"/>
      </p:scale>
      <p:origin x="0" y="0"/>
    </p:cViewPr>
  </p:notesTextViewPr>
  <p:notesViewPr>
    <p:cSldViewPr snapToGrid="0">
      <p:cViewPr varScale="1">
        <p:scale>
          <a:sx n="65" d="100"/>
          <a:sy n="65" d="100"/>
        </p:scale>
        <p:origin x="279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0B7FC6-8DFF-4A9F-8857-68BCF3035046}" type="datetimeFigureOut">
              <a:rPr lang="en-US" smtClean="0"/>
              <a:t>2/2/24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912E72-D0E9-46D5-801F-E4DACDF4235D}" type="slidenum">
              <a:rPr lang="en-US" smtClean="0"/>
              <a:t>‹#›</a:t>
            </a:fld>
            <a:endParaRPr lang="en-US"/>
          </a:p>
        </p:txBody>
      </p:sp>
    </p:spTree>
    <p:extLst>
      <p:ext uri="{BB962C8B-B14F-4D97-AF65-F5344CB8AC3E}">
        <p14:creationId xmlns:p14="http://schemas.microsoft.com/office/powerpoint/2010/main" val="1686224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1651C-9604-48ED-A2D8-AE329E13527D}" type="datetimeFigureOut">
              <a:rPr lang="en-US" smtClean="0"/>
              <a:t>2/2/24</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89959D-3D2B-47C3-BCBD-CEB0F6C404A8}" type="slidenum">
              <a:rPr lang="en-US" smtClean="0"/>
              <a:t>‹#›</a:t>
            </a:fld>
            <a:endParaRPr lang="en-US"/>
          </a:p>
        </p:txBody>
      </p:sp>
    </p:spTree>
    <p:extLst>
      <p:ext uri="{BB962C8B-B14F-4D97-AF65-F5344CB8AC3E}">
        <p14:creationId xmlns:p14="http://schemas.microsoft.com/office/powerpoint/2010/main" val="927340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lyer 8.5 x 1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21478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10914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777240" rtl="0" eaLnBrk="1" latinLnBrk="0" hangingPunct="1">
        <a:lnSpc>
          <a:spcPct val="90000"/>
        </a:lnSpc>
        <a:spcBef>
          <a:spcPct val="0"/>
        </a:spcBef>
        <a:buNone/>
        <a:defRPr sz="3800" kern="1200" cap="none" baseline="0">
          <a:solidFill>
            <a:schemeClr val="accent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retrorewindclub54.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fundraisemyway.cancer.ca/campaign/"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fundraisemyway.cancer.ca/campaign/retrorewind" TargetMode="Externa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fundraisemyway.cancer.ca/campaign/" TargetMode="External"/><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olorful boom box in front of a wall with graffiti&#10;&#10;Description automatically generated">
            <a:extLst>
              <a:ext uri="{FF2B5EF4-FFF2-40B4-BE49-F238E27FC236}">
                <a16:creationId xmlns:a16="http://schemas.microsoft.com/office/drawing/2014/main" id="{0D2222F2-0ED1-AE7F-3D60-E99CEDA8124A}"/>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974" y="-95505"/>
            <a:ext cx="7772400" cy="4859198"/>
          </a:xfrm>
          <a:prstGeom prst="rect">
            <a:avLst/>
          </a:prstGeom>
        </p:spPr>
      </p:pic>
      <p:sp>
        <p:nvSpPr>
          <p:cNvPr id="16" name="Rectangle 15"/>
          <p:cNvSpPr/>
          <p:nvPr/>
        </p:nvSpPr>
        <p:spPr>
          <a:xfrm>
            <a:off x="-137785" y="9624837"/>
            <a:ext cx="8041708" cy="73037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1628" y="4564553"/>
            <a:ext cx="8041708" cy="699601"/>
          </a:xfrm>
          <a:prstGeom prst="rect">
            <a:avLst/>
          </a:prstGeom>
          <a:solidFill>
            <a:schemeClr val="tx2"/>
          </a:solid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2128" y="4079559"/>
            <a:ext cx="7528143" cy="369332"/>
          </a:xfrm>
          <a:prstGeom prst="rect">
            <a:avLst/>
          </a:prstGeom>
          <a:noFill/>
        </p:spPr>
        <p:txBody>
          <a:bodyPr wrap="square" rtlCol="0">
            <a:spAutoFit/>
          </a:bodyPr>
          <a:lstStyle/>
          <a:p>
            <a:pPr algn="ctr"/>
            <a:r>
              <a:rPr lang="en-US"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 LOCAL FUNDRAISING EVENT IN SUPPORT OF CANCER RESEARCH</a:t>
            </a:r>
          </a:p>
        </p:txBody>
      </p:sp>
      <p:sp>
        <p:nvSpPr>
          <p:cNvPr id="18" name="TextBox 17"/>
          <p:cNvSpPr txBox="1"/>
          <p:nvPr/>
        </p:nvSpPr>
        <p:spPr>
          <a:xfrm>
            <a:off x="331353" y="3095326"/>
            <a:ext cx="3578436" cy="523220"/>
          </a:xfrm>
          <a:prstGeom prst="rect">
            <a:avLst/>
          </a:prstGeom>
          <a:noFill/>
        </p:spPr>
        <p:txBody>
          <a:bodyPr wrap="square" rtlCol="0">
            <a:spAutoFit/>
          </a:bodyPr>
          <a:lstStyle/>
          <a:p>
            <a:r>
              <a:rPr lang="en-US" sz="2800"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Friday June 14, 2024</a:t>
            </a:r>
          </a:p>
        </p:txBody>
      </p:sp>
      <p:sp>
        <p:nvSpPr>
          <p:cNvPr id="9" name="TextBox 8"/>
          <p:cNvSpPr txBox="1"/>
          <p:nvPr/>
        </p:nvSpPr>
        <p:spPr>
          <a:xfrm>
            <a:off x="779412" y="5748563"/>
            <a:ext cx="6604052" cy="707886"/>
          </a:xfrm>
          <a:prstGeom prst="rect">
            <a:avLst/>
          </a:prstGeom>
          <a:noFill/>
        </p:spPr>
        <p:txBody>
          <a:bodyPr wrap="none" rtlCol="0">
            <a:spAutoFit/>
          </a:bodyPr>
          <a:lstStyle/>
          <a:p>
            <a:r>
              <a:rPr lang="en-US" sz="4000" dirty="0">
                <a:solidFill>
                  <a:srgbClr val="0070C0"/>
                </a:solidFill>
                <a:latin typeface="Abadi" panose="020F0502020204030204" pitchFamily="34" charset="0"/>
                <a:cs typeface="Abadi" panose="020F0502020204030204" pitchFamily="34" charset="0"/>
              </a:rPr>
              <a:t>Sponsor Information Package</a:t>
            </a:r>
          </a:p>
        </p:txBody>
      </p:sp>
      <p:sp>
        <p:nvSpPr>
          <p:cNvPr id="31" name="Rectangle 30"/>
          <p:cNvSpPr/>
          <p:nvPr/>
        </p:nvSpPr>
        <p:spPr>
          <a:xfrm>
            <a:off x="-137785" y="6955496"/>
            <a:ext cx="8041708" cy="699601"/>
          </a:xfrm>
          <a:prstGeom prst="rect">
            <a:avLst/>
          </a:prstGeom>
          <a:solidFill>
            <a:schemeClr val="tx2"/>
          </a:solid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45717" y="7083877"/>
            <a:ext cx="7528143" cy="461665"/>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TOGETHER WE CAN MAKE A DIFFERENCE.</a:t>
            </a:r>
          </a:p>
        </p:txBody>
      </p:sp>
      <p:sp>
        <p:nvSpPr>
          <p:cNvPr id="33" name="Rectangle 32"/>
          <p:cNvSpPr/>
          <p:nvPr/>
        </p:nvSpPr>
        <p:spPr>
          <a:xfrm>
            <a:off x="1470387" y="7842358"/>
            <a:ext cx="4878805" cy="769441"/>
          </a:xfrm>
          <a:prstGeom prst="rect">
            <a:avLst/>
          </a:prstGeom>
        </p:spPr>
        <p:txBody>
          <a:bodyPr wrap="square">
            <a:spAutoFit/>
          </a:bodyPr>
          <a:lstStyle/>
          <a:p>
            <a:pPr algn="ctr"/>
            <a:r>
              <a:rPr lang="en-US" sz="1400" dirty="0">
                <a:solidFill>
                  <a:schemeClr val="tx2"/>
                </a:solidFill>
                <a:latin typeface="Arial" panose="020B0604020202020204" pitchFamily="34" charset="0"/>
                <a:cs typeface="Arial" panose="020B0604020202020204" pitchFamily="34" charset="0"/>
              </a:rPr>
              <a:t>Tickets and Details: </a:t>
            </a:r>
          </a:p>
          <a:p>
            <a:pPr algn="ctr"/>
            <a:endParaRPr lang="en-US" sz="1400" dirty="0">
              <a:solidFill>
                <a:schemeClr val="tx2"/>
              </a:solidFill>
              <a:latin typeface="Arial" panose="020B0604020202020204" pitchFamily="34" charset="0"/>
              <a:cs typeface="Arial" panose="020B0604020202020204" pitchFamily="34" charset="0"/>
            </a:endParaRPr>
          </a:p>
          <a:p>
            <a:pPr algn="ctr"/>
            <a:r>
              <a:rPr lang="en-US" sz="1600" b="1" dirty="0">
                <a:solidFill>
                  <a:srgbClr val="7030A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http://www.retrorewindclub54.com/</a:t>
            </a:r>
            <a:endParaRPr lang="en-US" sz="1600" b="1" dirty="0">
              <a:solidFill>
                <a:srgbClr val="7030A0"/>
              </a:solidFill>
              <a:latin typeface="Arial" panose="020B0604020202020204" pitchFamily="34" charset="0"/>
              <a:cs typeface="Arial" panose="020B0604020202020204" pitchFamily="34" charset="0"/>
            </a:endParaRPr>
          </a:p>
        </p:txBody>
      </p:sp>
      <p:sp>
        <p:nvSpPr>
          <p:cNvPr id="34" name="Rectangle 33"/>
          <p:cNvSpPr/>
          <p:nvPr/>
        </p:nvSpPr>
        <p:spPr>
          <a:xfrm>
            <a:off x="320040" y="3523640"/>
            <a:ext cx="6191928" cy="338554"/>
          </a:xfrm>
          <a:prstGeom prst="rect">
            <a:avLst/>
          </a:prstGeom>
        </p:spPr>
        <p:txBody>
          <a:bodyPr wrap="square">
            <a:spAutoFit/>
          </a:bodyPr>
          <a:lstStyle/>
          <a:p>
            <a:r>
              <a:rPr lang="en-US" sz="1600"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Galaxy 707 Club - 475 North Service Rd E Oakville, Ontario</a:t>
            </a:r>
          </a:p>
        </p:txBody>
      </p:sp>
      <p:pic>
        <p:nvPicPr>
          <p:cNvPr id="12" name="Picture 11" descr="A headphones with a sound wave&#10;&#10;Description automatically generated">
            <a:extLst>
              <a:ext uri="{FF2B5EF4-FFF2-40B4-BE49-F238E27FC236}">
                <a16:creationId xmlns:a16="http://schemas.microsoft.com/office/drawing/2014/main" id="{F0BDEB85-ECA1-A03E-9811-73C3BFE2A2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341" y="222306"/>
            <a:ext cx="1282594" cy="1132208"/>
          </a:xfrm>
          <a:prstGeom prst="rect">
            <a:avLst/>
          </a:prstGeom>
        </p:spPr>
      </p:pic>
      <p:pic>
        <p:nvPicPr>
          <p:cNvPr id="3" name="Picture 2" descr="A yellow and red text on a black background&#10;&#10;Description automatically generated">
            <a:extLst>
              <a:ext uri="{FF2B5EF4-FFF2-40B4-BE49-F238E27FC236}">
                <a16:creationId xmlns:a16="http://schemas.microsoft.com/office/drawing/2014/main" id="{55FD29C8-06D0-60DB-5898-CF8A4F32E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4208" y="924605"/>
            <a:ext cx="5471160" cy="1979000"/>
          </a:xfrm>
          <a:prstGeom prst="rect">
            <a:avLst/>
          </a:prstGeom>
        </p:spPr>
      </p:pic>
      <p:sp>
        <p:nvSpPr>
          <p:cNvPr id="6" name="TextBox 5">
            <a:extLst>
              <a:ext uri="{FF2B5EF4-FFF2-40B4-BE49-F238E27FC236}">
                <a16:creationId xmlns:a16="http://schemas.microsoft.com/office/drawing/2014/main" id="{C999AD63-ABA0-9666-81CD-8F3E64F7080B}"/>
              </a:ext>
            </a:extLst>
          </p:cNvPr>
          <p:cNvSpPr txBox="1"/>
          <p:nvPr/>
        </p:nvSpPr>
        <p:spPr>
          <a:xfrm>
            <a:off x="2497784" y="9641601"/>
            <a:ext cx="2770567" cy="307777"/>
          </a:xfrm>
          <a:prstGeom prst="rect">
            <a:avLst/>
          </a:prstGeom>
          <a:noFill/>
        </p:spPr>
        <p:txBody>
          <a:bodyPr wrap="none" rtlCol="0">
            <a:spAutoFit/>
          </a:bodyPr>
          <a:lstStyle/>
          <a:p>
            <a:pPr algn="ctr"/>
            <a:r>
              <a:rPr lang="en-US" sz="1400" dirty="0">
                <a:solidFill>
                  <a:schemeClr val="tx2"/>
                </a:solidFill>
                <a:latin typeface="Calibri" panose="020F0502020204030204" pitchFamily="34" charset="0"/>
                <a:cs typeface="Calibri" panose="020F0502020204030204" pitchFamily="34" charset="0"/>
              </a:rPr>
              <a:t>WWW.RETROREWINDCLUB54.COM</a:t>
            </a:r>
          </a:p>
        </p:txBody>
      </p:sp>
    </p:spTree>
    <p:extLst>
      <p:ext uri="{BB962C8B-B14F-4D97-AF65-F5344CB8AC3E}">
        <p14:creationId xmlns:p14="http://schemas.microsoft.com/office/powerpoint/2010/main" val="2570050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 name="Rectangle 14"/>
          <p:cNvSpPr/>
          <p:nvPr/>
        </p:nvSpPr>
        <p:spPr>
          <a:xfrm>
            <a:off x="-325677" y="8189163"/>
            <a:ext cx="8855902" cy="110514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19413" y="419425"/>
            <a:ext cx="4471360" cy="4401205"/>
          </a:xfrm>
          <a:prstGeom prst="rect">
            <a:avLst/>
          </a:prstGeom>
          <a:noFill/>
        </p:spPr>
        <p:txBody>
          <a:bodyPr wrap="square" rtlCol="0">
            <a:spAutoFit/>
          </a:bodyPr>
          <a:lstStyle/>
          <a:p>
            <a:r>
              <a:rPr lang="en-US" sz="1400" b="1" i="1" dirty="0">
                <a:solidFill>
                  <a:srgbClr val="FFC000"/>
                </a:solidFill>
                <a:latin typeface="Calibri" panose="020F0502020204030204" pitchFamily="34" charset="0"/>
                <a:cs typeface="Calibri" panose="020F0502020204030204" pitchFamily="34" charset="0"/>
              </a:rPr>
              <a:t>What started out as a 30 year high school dance reunion turned into so much more…</a:t>
            </a:r>
          </a:p>
          <a:p>
            <a:endParaRPr lang="en-US" sz="1400" dirty="0">
              <a:solidFill>
                <a:schemeClr val="bg1"/>
              </a:solidFill>
              <a:latin typeface="Calibri" panose="020F0502020204030204" pitchFamily="34" charset="0"/>
              <a:cs typeface="Calibri" panose="020F0502020204030204" pitchFamily="34" charset="0"/>
            </a:endParaRPr>
          </a:p>
          <a:p>
            <a:r>
              <a:rPr lang="en-US" sz="1400" dirty="0">
                <a:solidFill>
                  <a:schemeClr val="bg1"/>
                </a:solidFill>
                <a:latin typeface="Calibri" panose="020F0502020204030204" pitchFamily="34" charset="0"/>
                <a:cs typeface="Calibri" panose="020F0502020204030204" pitchFamily="34" charset="0"/>
              </a:rPr>
              <a:t>The idea was simple, rent the same banquet hall (Knights of Columbus), enlist the same school DJ (Frankie F Fresh), bring in food and drinks and relive our high school glory days in the actual venue where we used to party back in 1987.</a:t>
            </a:r>
          </a:p>
          <a:p>
            <a:endParaRPr lang="en-US" sz="1400" dirty="0">
              <a:solidFill>
                <a:schemeClr val="bg1"/>
              </a:solidFill>
              <a:latin typeface="Calibri" panose="020F0502020204030204" pitchFamily="34" charset="0"/>
              <a:cs typeface="Calibri" panose="020F0502020204030204" pitchFamily="34" charset="0"/>
            </a:endParaRPr>
          </a:p>
          <a:p>
            <a:r>
              <a:rPr lang="en-US" sz="1400" dirty="0">
                <a:solidFill>
                  <a:schemeClr val="bg1"/>
                </a:solidFill>
                <a:latin typeface="Calibri" panose="020F0502020204030204" pitchFamily="34" charset="0"/>
                <a:cs typeface="Calibri" panose="020F0502020204030204" pitchFamily="34" charset="0"/>
              </a:rPr>
              <a:t>Tragically, during the process of organizing the event, two childhood friends (and supporters) of the event lost their battle with cancer. In addition, the organizer’s mother and mother-in-law were also  diagnosed with the disease. What became immediately apparent is that this event had to be a fundraiser, in </a:t>
            </a:r>
            <a:r>
              <a:rPr lang="en-US" sz="1400" dirty="0" err="1">
                <a:solidFill>
                  <a:schemeClr val="bg1"/>
                </a:solidFill>
                <a:latin typeface="Calibri" panose="020F0502020204030204" pitchFamily="34" charset="0"/>
                <a:cs typeface="Calibri" panose="020F0502020204030204" pitchFamily="34" charset="0"/>
              </a:rPr>
              <a:t>honour</a:t>
            </a:r>
            <a:r>
              <a:rPr lang="en-US" sz="1400" dirty="0">
                <a:solidFill>
                  <a:schemeClr val="bg1"/>
                </a:solidFill>
                <a:latin typeface="Calibri" panose="020F0502020204030204" pitchFamily="34" charset="0"/>
                <a:cs typeface="Calibri" panose="020F0502020204030204" pitchFamily="34" charset="0"/>
              </a:rPr>
              <a:t> of those whose attendance was denied by cancer.</a:t>
            </a:r>
          </a:p>
          <a:p>
            <a:endParaRPr lang="en-US" sz="1400" dirty="0">
              <a:solidFill>
                <a:schemeClr val="bg1"/>
              </a:solidFill>
              <a:latin typeface="Calibri" panose="020F0502020204030204" pitchFamily="34" charset="0"/>
              <a:cs typeface="Calibri" panose="020F0502020204030204" pitchFamily="34" charset="0"/>
            </a:endParaRPr>
          </a:p>
          <a:p>
            <a:r>
              <a:rPr lang="en-US" sz="1400" b="1" i="1" dirty="0">
                <a:solidFill>
                  <a:srgbClr val="FFC000"/>
                </a:solidFill>
                <a:latin typeface="Calibri" panose="020F0502020204030204" pitchFamily="34" charset="0"/>
                <a:cs typeface="Calibri" panose="020F0502020204030204" pitchFamily="34" charset="0"/>
              </a:rPr>
              <a:t>Did you know that 1 in 2 Canadians will be diagnosed with cancer in their lifetime?</a:t>
            </a:r>
          </a:p>
          <a:p>
            <a:endParaRPr lang="en-US" sz="1400" b="1" i="1" dirty="0">
              <a:solidFill>
                <a:srgbClr val="FFC000"/>
              </a:solidFill>
            </a:endParaRPr>
          </a:p>
        </p:txBody>
      </p:sp>
      <p:sp>
        <p:nvSpPr>
          <p:cNvPr id="8" name="Rectangle 7"/>
          <p:cNvSpPr/>
          <p:nvPr/>
        </p:nvSpPr>
        <p:spPr>
          <a:xfrm>
            <a:off x="339767" y="4845535"/>
            <a:ext cx="7251006" cy="2893100"/>
          </a:xfrm>
          <a:prstGeom prst="rect">
            <a:avLst/>
          </a:prstGeom>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Transforming a high school dance reunion into a spectacular 80s-themed fundraising gala on March 3, 2017, proved to be an extraordinary endeavor. Welcoming over 350 attendees, the evening immersed guests in nostalgic delights, featuring iconic elements such as music, the DeLorean from Back to the Future, Star Wars storm troopers, Ghostbusters, and more. The resounding success of this event was evident as $16,300 was generously raised in support of the Canadian Cancer Society. The overwhelming response to the cause prompted four subsequent events at the 707 Galaxy, amassing an impressive total of $124,500 in contributions. The upcoming event on Friday, June 15, 2024, promises to continue this impactful journey. Join us in supporting this vital cause by becoming a sponsor and making a meaningful difference in the fight against cancer.</a:t>
            </a:r>
          </a:p>
          <a:p>
            <a:endParaRPr lang="en-US" sz="1400" dirty="0">
              <a:solidFill>
                <a:schemeClr val="bg1"/>
              </a:solidFill>
              <a:latin typeface="Calibri" panose="020F0502020204030204" pitchFamily="34" charset="0"/>
              <a:cs typeface="Calibri" panose="020F0502020204030204" pitchFamily="34" charset="0"/>
            </a:endParaRPr>
          </a:p>
          <a:p>
            <a:pPr algn="ctr"/>
            <a:r>
              <a:rPr lang="en-US" sz="1400" b="1" i="1" dirty="0">
                <a:solidFill>
                  <a:srgbClr val="FFC000"/>
                </a:solidFill>
                <a:latin typeface="Calibri" panose="020F0502020204030204" pitchFamily="34" charset="0"/>
                <a:cs typeface="Calibri" panose="020F0502020204030204" pitchFamily="34" charset="0"/>
              </a:rPr>
              <a:t>This event promises to be even bigger and better with an expected attendance of over 450 people!</a:t>
            </a:r>
          </a:p>
        </p:txBody>
      </p:sp>
      <p:sp>
        <p:nvSpPr>
          <p:cNvPr id="9" name="Rectangle 8"/>
          <p:cNvSpPr/>
          <p:nvPr/>
        </p:nvSpPr>
        <p:spPr>
          <a:xfrm>
            <a:off x="0" y="8503210"/>
            <a:ext cx="7769268" cy="784830"/>
          </a:xfrm>
          <a:prstGeom prst="rect">
            <a:avLst/>
          </a:prstGeom>
        </p:spPr>
        <p:txBody>
          <a:bodyPr wrap="square">
            <a:spAutoFit/>
          </a:bodyPr>
          <a:lstStyle/>
          <a:p>
            <a:pPr algn="ctr"/>
            <a:r>
              <a:rPr lang="en-US" sz="1400" dirty="0">
                <a:solidFill>
                  <a:schemeClr val="tx2"/>
                </a:solidFill>
                <a:latin typeface="Arial" panose="020B0604020202020204" pitchFamily="34" charset="0"/>
                <a:cs typeface="Arial" panose="020B0604020202020204" pitchFamily="34" charset="0"/>
              </a:rPr>
              <a:t>SPONSOR US AT:</a:t>
            </a:r>
          </a:p>
          <a:p>
            <a:pPr algn="ctr"/>
            <a:r>
              <a:rPr lang="en-US" sz="2000" b="1" dirty="0">
                <a:solidFill>
                  <a:srgbClr val="7030A0"/>
                </a:solidFill>
                <a:latin typeface="Arial" panose="020B0604020202020204" pitchFamily="34" charset="0"/>
                <a:cs typeface="Arial" panose="020B0604020202020204" pitchFamily="34" charset="0"/>
              </a:rPr>
              <a:t> </a:t>
            </a:r>
            <a:r>
              <a:rPr lang="en-US" sz="2000" b="1" dirty="0">
                <a:solidFill>
                  <a:srgbClr val="7030A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https://fundraisemyway.cancer.ca/campaign/</a:t>
            </a:r>
            <a:r>
              <a:rPr lang="en-US" sz="2000" b="1" dirty="0" err="1">
                <a:solidFill>
                  <a:srgbClr val="7030A0"/>
                </a:solidFill>
                <a:latin typeface="Calibri" panose="020F0502020204030204" pitchFamily="34" charset="0"/>
                <a:cs typeface="Calibri" panose="020F0502020204030204" pitchFamily="34" charset="0"/>
              </a:rPr>
              <a:t>retrorewind</a:t>
            </a:r>
            <a:endParaRPr lang="en-US" sz="2000" b="1" dirty="0">
              <a:solidFill>
                <a:srgbClr val="7030A0"/>
              </a:solidFill>
              <a:latin typeface="Calibri" panose="020F0502020204030204" pitchFamily="34" charset="0"/>
              <a:cs typeface="Calibri" panose="020F0502020204030204" pitchFamily="34" charset="0"/>
            </a:endParaRPr>
          </a:p>
          <a:p>
            <a:pPr algn="ctr"/>
            <a:endParaRPr lang="en-US" sz="1100" b="1" dirty="0">
              <a:solidFill>
                <a:schemeClr val="tx2"/>
              </a:solidFill>
              <a:latin typeface="Arial" panose="020B0604020202020204" pitchFamily="34" charset="0"/>
              <a:cs typeface="Arial" panose="020B0604020202020204" pitchFamily="34" charset="0"/>
            </a:endParaRPr>
          </a:p>
        </p:txBody>
      </p:sp>
      <p:pic>
        <p:nvPicPr>
          <p:cNvPr id="4" name="Picture 3" descr="A list of events on a blue background&#10;&#10;Description automatically generated">
            <a:extLst>
              <a:ext uri="{FF2B5EF4-FFF2-40B4-BE49-F238E27FC236}">
                <a16:creationId xmlns:a16="http://schemas.microsoft.com/office/drawing/2014/main" id="{6C6A2132-41CA-34C5-2CB0-09529432C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27" y="1865490"/>
            <a:ext cx="2824236" cy="2824236"/>
          </a:xfrm>
          <a:prstGeom prst="rect">
            <a:avLst/>
          </a:prstGeom>
        </p:spPr>
      </p:pic>
      <p:pic>
        <p:nvPicPr>
          <p:cNvPr id="2" name="Picture 1" descr="A yellow and red text on a black background&#10;&#10;Description automatically generated">
            <a:extLst>
              <a:ext uri="{FF2B5EF4-FFF2-40B4-BE49-F238E27FC236}">
                <a16:creationId xmlns:a16="http://schemas.microsoft.com/office/drawing/2014/main" id="{66570B32-C525-99FB-6628-29DCE2530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1" y="489860"/>
            <a:ext cx="3367312" cy="1218007"/>
          </a:xfrm>
          <a:prstGeom prst="rect">
            <a:avLst/>
          </a:prstGeom>
        </p:spPr>
      </p:pic>
      <p:sp>
        <p:nvSpPr>
          <p:cNvPr id="3" name="TextBox 2">
            <a:extLst>
              <a:ext uri="{FF2B5EF4-FFF2-40B4-BE49-F238E27FC236}">
                <a16:creationId xmlns:a16="http://schemas.microsoft.com/office/drawing/2014/main" id="{A43290EA-982E-977C-CA12-B80107CA3BF3}"/>
              </a:ext>
            </a:extLst>
          </p:cNvPr>
          <p:cNvSpPr txBox="1"/>
          <p:nvPr/>
        </p:nvSpPr>
        <p:spPr>
          <a:xfrm>
            <a:off x="2497784" y="9641601"/>
            <a:ext cx="2770567" cy="307777"/>
          </a:xfrm>
          <a:prstGeom prst="rect">
            <a:avLst/>
          </a:prstGeom>
          <a:noFill/>
        </p:spPr>
        <p:txBody>
          <a:bodyPr wrap="none" rtlCol="0">
            <a:spAutoFit/>
          </a:bodyPr>
          <a:lstStyle/>
          <a:p>
            <a:pPr algn="ctr"/>
            <a:r>
              <a:rPr lang="en-US" sz="1400" dirty="0">
                <a:solidFill>
                  <a:schemeClr val="bg1"/>
                </a:solidFill>
                <a:latin typeface="Calibri" panose="020F0502020204030204" pitchFamily="34" charset="0"/>
                <a:cs typeface="Calibri" panose="020F0502020204030204" pitchFamily="34" charset="0"/>
              </a:rPr>
              <a:t>WWW.RETROREWINDCLUB54.COM</a:t>
            </a:r>
          </a:p>
        </p:txBody>
      </p:sp>
    </p:spTree>
    <p:extLst>
      <p:ext uri="{BB962C8B-B14F-4D97-AF65-F5344CB8AC3E}">
        <p14:creationId xmlns:p14="http://schemas.microsoft.com/office/powerpoint/2010/main" val="3197858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3282581" y="639013"/>
            <a:ext cx="4252280" cy="923330"/>
          </a:xfrm>
          <a:prstGeom prst="rect">
            <a:avLst/>
          </a:prstGeom>
        </p:spPr>
        <p:txBody>
          <a:bodyPr wrap="square">
            <a:spAutoFit/>
          </a:bodyPr>
          <a:lstStyle/>
          <a:p>
            <a:pPr algn="ctr"/>
            <a:r>
              <a:rPr lang="en-US" dirty="0">
                <a:solidFill>
                  <a:schemeClr val="accent4">
                    <a:lumMod val="20000"/>
                    <a:lumOff val="80000"/>
                  </a:schemeClr>
                </a:solidFill>
                <a:latin typeface="Calibri" panose="020F0502020204030204" pitchFamily="34" charset="0"/>
                <a:cs typeface="Calibri" panose="020F0502020204030204" pitchFamily="34" charset="0"/>
              </a:rPr>
              <a:t>SPONSORING THIS EVENT IS AN IDEAL AND COST-EFFECTIVE WAY TO ADVERTISE YOUR BUSINESS &amp; SUPPORT OUR COMMUNITY.</a:t>
            </a:r>
          </a:p>
        </p:txBody>
      </p:sp>
      <p:sp>
        <p:nvSpPr>
          <p:cNvPr id="12" name="Rectangle 11"/>
          <p:cNvSpPr/>
          <p:nvPr/>
        </p:nvSpPr>
        <p:spPr>
          <a:xfrm>
            <a:off x="287279" y="2009621"/>
            <a:ext cx="7242169" cy="523220"/>
          </a:xfrm>
          <a:prstGeom prst="rect">
            <a:avLst/>
          </a:prstGeom>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We thank you in advance for your consideration of this request to support our Back to the Galaxy fundraising event. We invite you to consider the following sponsorship options:</a:t>
            </a:r>
          </a:p>
        </p:txBody>
      </p:sp>
      <p:sp>
        <p:nvSpPr>
          <p:cNvPr id="4" name="Rectangle 3"/>
          <p:cNvSpPr/>
          <p:nvPr/>
        </p:nvSpPr>
        <p:spPr>
          <a:xfrm>
            <a:off x="-312993" y="2976760"/>
            <a:ext cx="8271803" cy="5644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9" name="Oval 8"/>
          <p:cNvSpPr/>
          <p:nvPr/>
        </p:nvSpPr>
        <p:spPr>
          <a:xfrm flipV="1">
            <a:off x="45535" y="3341378"/>
            <a:ext cx="1616026" cy="69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 name="TextBox 1"/>
          <p:cNvSpPr txBox="1"/>
          <p:nvPr/>
        </p:nvSpPr>
        <p:spPr>
          <a:xfrm>
            <a:off x="-55865" y="8150940"/>
            <a:ext cx="7928455" cy="253916"/>
          </a:xfrm>
          <a:prstGeom prst="rect">
            <a:avLst/>
          </a:prstGeom>
          <a:noFill/>
        </p:spPr>
        <p:txBody>
          <a:bodyPr wrap="square" rtlCol="0">
            <a:spAutoFit/>
          </a:bodyPr>
          <a:lstStyle/>
          <a:p>
            <a:r>
              <a:rPr lang="en-US" sz="1050" dirty="0">
                <a:solidFill>
                  <a:schemeClr val="tx2"/>
                </a:solidFill>
                <a:latin typeface="Calibri" panose="020F0502020204030204" pitchFamily="34" charset="0"/>
                <a:cs typeface="Calibri" panose="020F0502020204030204" pitchFamily="34" charset="0"/>
              </a:rPr>
              <a:t>* Organizers will also accept raffle prizes in lieu of cash and the retail value of that prize will be applied to the appropriate sponsor level above. </a:t>
            </a:r>
          </a:p>
        </p:txBody>
      </p:sp>
      <p:sp>
        <p:nvSpPr>
          <p:cNvPr id="5" name="TextBox 4"/>
          <p:cNvSpPr txBox="1"/>
          <p:nvPr/>
        </p:nvSpPr>
        <p:spPr>
          <a:xfrm>
            <a:off x="3746277" y="3824147"/>
            <a:ext cx="269626" cy="307777"/>
          </a:xfrm>
          <a:prstGeom prst="rect">
            <a:avLst/>
          </a:prstGeom>
          <a:noFill/>
        </p:spPr>
        <p:txBody>
          <a:bodyPr wrap="none" rtlCol="0">
            <a:spAutoFit/>
          </a:bodyPr>
          <a:lstStyle/>
          <a:p>
            <a:r>
              <a:rPr lang="en-US" sz="1400" dirty="0">
                <a:solidFill>
                  <a:schemeClr val="bg1"/>
                </a:solidFill>
              </a:rPr>
              <a:t>*</a:t>
            </a:r>
          </a:p>
        </p:txBody>
      </p:sp>
      <p:sp>
        <p:nvSpPr>
          <p:cNvPr id="13" name="TextBox 12"/>
          <p:cNvSpPr txBox="1"/>
          <p:nvPr/>
        </p:nvSpPr>
        <p:spPr>
          <a:xfrm>
            <a:off x="4203100" y="4028167"/>
            <a:ext cx="269626" cy="307777"/>
          </a:xfrm>
          <a:prstGeom prst="rect">
            <a:avLst/>
          </a:prstGeom>
          <a:noFill/>
        </p:spPr>
        <p:txBody>
          <a:bodyPr wrap="none" rtlCol="0">
            <a:spAutoFit/>
          </a:bodyPr>
          <a:lstStyle/>
          <a:p>
            <a:r>
              <a:rPr lang="en-US" sz="1400" dirty="0">
                <a:solidFill>
                  <a:schemeClr val="bg1"/>
                </a:solidFill>
              </a:rPr>
              <a:t>*</a:t>
            </a:r>
          </a:p>
        </p:txBody>
      </p:sp>
      <p:sp>
        <p:nvSpPr>
          <p:cNvPr id="14" name="TextBox 13"/>
          <p:cNvSpPr txBox="1"/>
          <p:nvPr/>
        </p:nvSpPr>
        <p:spPr>
          <a:xfrm>
            <a:off x="5346206" y="3546387"/>
            <a:ext cx="269626" cy="307777"/>
          </a:xfrm>
          <a:prstGeom prst="rect">
            <a:avLst/>
          </a:prstGeom>
          <a:noFill/>
        </p:spPr>
        <p:txBody>
          <a:bodyPr wrap="none" rtlCol="0">
            <a:spAutoFit/>
          </a:bodyPr>
          <a:lstStyle/>
          <a:p>
            <a:r>
              <a:rPr lang="en-US" sz="1400" dirty="0">
                <a:solidFill>
                  <a:schemeClr val="bg1"/>
                </a:solidFill>
              </a:rPr>
              <a:t>*</a:t>
            </a:r>
          </a:p>
        </p:txBody>
      </p:sp>
      <p:sp>
        <p:nvSpPr>
          <p:cNvPr id="15" name="TextBox 14"/>
          <p:cNvSpPr txBox="1"/>
          <p:nvPr/>
        </p:nvSpPr>
        <p:spPr>
          <a:xfrm>
            <a:off x="5703768" y="3852156"/>
            <a:ext cx="269626" cy="307777"/>
          </a:xfrm>
          <a:prstGeom prst="rect">
            <a:avLst/>
          </a:prstGeom>
          <a:noFill/>
        </p:spPr>
        <p:txBody>
          <a:bodyPr wrap="none" rtlCol="0">
            <a:spAutoFit/>
          </a:bodyPr>
          <a:lstStyle/>
          <a:p>
            <a:r>
              <a:rPr lang="en-US" sz="1400" dirty="0">
                <a:solidFill>
                  <a:schemeClr val="bg1"/>
                </a:solidFill>
              </a:rPr>
              <a:t>*</a:t>
            </a:r>
          </a:p>
        </p:txBody>
      </p:sp>
      <p:sp>
        <p:nvSpPr>
          <p:cNvPr id="16" name="TextBox 15"/>
          <p:cNvSpPr txBox="1"/>
          <p:nvPr/>
        </p:nvSpPr>
        <p:spPr>
          <a:xfrm>
            <a:off x="6318999" y="3921087"/>
            <a:ext cx="269626" cy="307777"/>
          </a:xfrm>
          <a:prstGeom prst="rect">
            <a:avLst/>
          </a:prstGeom>
          <a:noFill/>
        </p:spPr>
        <p:txBody>
          <a:bodyPr wrap="none" rtlCol="0">
            <a:spAutoFit/>
          </a:bodyPr>
          <a:lstStyle/>
          <a:p>
            <a:r>
              <a:rPr lang="en-US" sz="1400" dirty="0">
                <a:solidFill>
                  <a:schemeClr val="bg1"/>
                </a:solidFill>
              </a:rPr>
              <a:t>*</a:t>
            </a:r>
          </a:p>
        </p:txBody>
      </p:sp>
      <p:sp>
        <p:nvSpPr>
          <p:cNvPr id="6" name="TextBox 5">
            <a:extLst>
              <a:ext uri="{FF2B5EF4-FFF2-40B4-BE49-F238E27FC236}">
                <a16:creationId xmlns:a16="http://schemas.microsoft.com/office/drawing/2014/main" id="{01D2225D-2AFB-4FDA-B232-2A3BDDC73383}"/>
              </a:ext>
            </a:extLst>
          </p:cNvPr>
          <p:cNvSpPr txBox="1"/>
          <p:nvPr/>
        </p:nvSpPr>
        <p:spPr>
          <a:xfrm>
            <a:off x="1239472" y="8836333"/>
            <a:ext cx="5552867" cy="646331"/>
          </a:xfrm>
          <a:prstGeom prst="rect">
            <a:avLst/>
          </a:prstGeom>
          <a:noFill/>
        </p:spPr>
        <p:txBody>
          <a:bodyPr wrap="none" rtlCol="0">
            <a:spAutoFit/>
          </a:bodyPr>
          <a:lstStyle/>
          <a:p>
            <a:pPr algn="ctr"/>
            <a:r>
              <a:rPr lang="en-US" dirty="0">
                <a:solidFill>
                  <a:schemeClr val="bg1"/>
                </a:solidFill>
                <a:latin typeface="Calibri" panose="020F0502020204030204" pitchFamily="34" charset="0"/>
                <a:cs typeface="Calibri" panose="020F0502020204030204" pitchFamily="34" charset="0"/>
              </a:rPr>
              <a:t>SPONSOR US AT:</a:t>
            </a:r>
          </a:p>
          <a:p>
            <a:pPr algn="ctr"/>
            <a:r>
              <a:rPr lang="en-US" dirty="0">
                <a:solidFill>
                  <a:srgbClr val="FFFF00"/>
                </a:solidFill>
                <a:latin typeface="Calibri" panose="020F0502020204030204" pitchFamily="34" charset="0"/>
                <a:cs typeface="Calibri" panose="020F0502020204030204" pitchFamily="34" charset="0"/>
                <a:hlinkClick r:id="rId2"/>
              </a:rPr>
              <a:t>https://fundraisemyway.cancer.ca/campaign/</a:t>
            </a:r>
            <a:r>
              <a:rPr lang="en-US" dirty="0" err="1">
                <a:solidFill>
                  <a:srgbClr val="FFFF00"/>
                </a:solidFill>
                <a:latin typeface="Calibri" panose="020F0502020204030204" pitchFamily="34" charset="0"/>
                <a:cs typeface="Calibri" panose="020F0502020204030204" pitchFamily="34" charset="0"/>
                <a:hlinkClick r:id="rId2"/>
              </a:rPr>
              <a:t>retrorewind</a:t>
            </a:r>
            <a:endParaRPr lang="en-US" dirty="0">
              <a:solidFill>
                <a:srgbClr val="FFFF00"/>
              </a:solidFill>
              <a:latin typeface="Calibri" panose="020F0502020204030204" pitchFamily="34" charset="0"/>
              <a:cs typeface="Calibri" panose="020F0502020204030204" pitchFamily="34" charset="0"/>
            </a:endParaRPr>
          </a:p>
        </p:txBody>
      </p:sp>
      <p:pic>
        <p:nvPicPr>
          <p:cNvPr id="7" name="Picture 6" descr="A yellow and red text on a black background&#10;&#10;Description automatically generated">
            <a:extLst>
              <a:ext uri="{FF2B5EF4-FFF2-40B4-BE49-F238E27FC236}">
                <a16:creationId xmlns:a16="http://schemas.microsoft.com/office/drawing/2014/main" id="{99673B4A-4455-9380-C611-17A9F2B7C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1" y="489860"/>
            <a:ext cx="3367312" cy="1218007"/>
          </a:xfrm>
          <a:prstGeom prst="rect">
            <a:avLst/>
          </a:prstGeom>
        </p:spPr>
      </p:pic>
      <p:pic>
        <p:nvPicPr>
          <p:cNvPr id="18" name="Picture 17" descr="A screen shot of a chart&#10;&#10;Description automatically generated">
            <a:extLst>
              <a:ext uri="{FF2B5EF4-FFF2-40B4-BE49-F238E27FC236}">
                <a16:creationId xmlns:a16="http://schemas.microsoft.com/office/drawing/2014/main" id="{F2A10033-4552-8639-7265-4CB9046A3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28258"/>
            <a:ext cx="7772400" cy="4982185"/>
          </a:xfrm>
          <a:prstGeom prst="rect">
            <a:avLst/>
          </a:prstGeom>
        </p:spPr>
      </p:pic>
      <p:sp>
        <p:nvSpPr>
          <p:cNvPr id="19" name="TextBox 18">
            <a:extLst>
              <a:ext uri="{FF2B5EF4-FFF2-40B4-BE49-F238E27FC236}">
                <a16:creationId xmlns:a16="http://schemas.microsoft.com/office/drawing/2014/main" id="{E6D34AFF-1D01-CB5E-5676-DA38D027C667}"/>
              </a:ext>
            </a:extLst>
          </p:cNvPr>
          <p:cNvSpPr txBox="1"/>
          <p:nvPr/>
        </p:nvSpPr>
        <p:spPr>
          <a:xfrm>
            <a:off x="2497784" y="9641601"/>
            <a:ext cx="2770567" cy="307777"/>
          </a:xfrm>
          <a:prstGeom prst="rect">
            <a:avLst/>
          </a:prstGeom>
          <a:noFill/>
        </p:spPr>
        <p:txBody>
          <a:bodyPr wrap="none" rtlCol="0">
            <a:spAutoFit/>
          </a:bodyPr>
          <a:lstStyle/>
          <a:p>
            <a:pPr algn="ctr"/>
            <a:r>
              <a:rPr lang="en-US" sz="1400" dirty="0">
                <a:solidFill>
                  <a:schemeClr val="bg1"/>
                </a:solidFill>
                <a:latin typeface="Calibri" panose="020F0502020204030204" pitchFamily="34" charset="0"/>
                <a:cs typeface="Calibri" panose="020F0502020204030204" pitchFamily="34" charset="0"/>
              </a:rPr>
              <a:t>WWW.RETROREWINDCLUB54.COM</a:t>
            </a:r>
          </a:p>
        </p:txBody>
      </p:sp>
    </p:spTree>
    <p:extLst>
      <p:ext uri="{BB962C8B-B14F-4D97-AF65-F5344CB8AC3E}">
        <p14:creationId xmlns:p14="http://schemas.microsoft.com/office/powerpoint/2010/main" val="374383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252833" y="1982445"/>
            <a:ext cx="8271803" cy="7633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aseline="-25000" dirty="0"/>
          </a:p>
        </p:txBody>
      </p:sp>
      <p:sp>
        <p:nvSpPr>
          <p:cNvPr id="11" name="Rectangle 10"/>
          <p:cNvSpPr/>
          <p:nvPr/>
        </p:nvSpPr>
        <p:spPr>
          <a:xfrm>
            <a:off x="3282581" y="854456"/>
            <a:ext cx="4252280" cy="369332"/>
          </a:xfrm>
          <a:prstGeom prst="rect">
            <a:avLst/>
          </a:prstGeom>
        </p:spPr>
        <p:txBody>
          <a:bodyPr wrap="square">
            <a:spAutoFit/>
          </a:bodyPr>
          <a:lstStyle/>
          <a:p>
            <a:pPr algn="ctr"/>
            <a:r>
              <a:rPr lang="en-US" dirty="0">
                <a:solidFill>
                  <a:schemeClr val="tx2"/>
                </a:solidFill>
              </a:rPr>
              <a:t>SPONSOR COMMITMENT FORM</a:t>
            </a:r>
          </a:p>
        </p:txBody>
      </p:sp>
      <p:sp>
        <p:nvSpPr>
          <p:cNvPr id="2" name="TextBox 1"/>
          <p:cNvSpPr txBox="1"/>
          <p:nvPr/>
        </p:nvSpPr>
        <p:spPr>
          <a:xfrm>
            <a:off x="544871" y="2108860"/>
            <a:ext cx="6676394" cy="523220"/>
          </a:xfrm>
          <a:prstGeom prst="rect">
            <a:avLst/>
          </a:prstGeom>
          <a:noFill/>
        </p:spPr>
        <p:txBody>
          <a:bodyPr wrap="square" rtlCol="0">
            <a:spAutoFit/>
          </a:bodyPr>
          <a:lstStyle/>
          <a:p>
            <a:r>
              <a:rPr lang="en-US" sz="1400" dirty="0">
                <a:solidFill>
                  <a:schemeClr val="tx2"/>
                </a:solidFill>
                <a:latin typeface="Arial" panose="020B0604020202020204" pitchFamily="34" charset="0"/>
                <a:cs typeface="Arial" panose="020B0604020202020204" pitchFamily="34" charset="0"/>
              </a:rPr>
              <a:t>Yes, I would like to support the 2024 Back to the Galaxy V fundraising gala to help raise money for the Canadian Cancer Society. My sponsor commitment is:</a:t>
            </a:r>
          </a:p>
        </p:txBody>
      </p:sp>
      <p:sp>
        <p:nvSpPr>
          <p:cNvPr id="5" name="Rectangle 4"/>
          <p:cNvSpPr/>
          <p:nvPr/>
        </p:nvSpPr>
        <p:spPr>
          <a:xfrm>
            <a:off x="1287871" y="2874932"/>
            <a:ext cx="186317" cy="20866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15022" y="2848343"/>
            <a:ext cx="2351734" cy="1815882"/>
          </a:xfrm>
          <a:prstGeom prst="rect">
            <a:avLst/>
          </a:prstGeom>
          <a:noFill/>
        </p:spPr>
        <p:txBody>
          <a:bodyPr wrap="none" rtlCol="0">
            <a:spAutoFit/>
          </a:bodyPr>
          <a:lstStyle/>
          <a:p>
            <a:r>
              <a:rPr lang="en-US" sz="1400" dirty="0">
                <a:solidFill>
                  <a:schemeClr val="tx2"/>
                </a:solidFill>
                <a:latin typeface="Arial Black" panose="020B0A04020102020204" pitchFamily="34" charset="0"/>
              </a:rPr>
              <a:t>Marty McFly - $3,000</a:t>
            </a:r>
          </a:p>
          <a:p>
            <a:endParaRPr lang="en-US" sz="1400" dirty="0">
              <a:solidFill>
                <a:schemeClr val="tx2"/>
              </a:solidFill>
              <a:latin typeface="Arial Black" panose="020B0A04020102020204" pitchFamily="34" charset="0"/>
            </a:endParaRPr>
          </a:p>
          <a:p>
            <a:r>
              <a:rPr lang="en-US" sz="1400" dirty="0">
                <a:solidFill>
                  <a:schemeClr val="tx2"/>
                </a:solidFill>
                <a:latin typeface="Arial Black" panose="020B0A04020102020204" pitchFamily="34" charset="0"/>
              </a:rPr>
              <a:t>Ferris Bueller - $1,500</a:t>
            </a:r>
          </a:p>
          <a:p>
            <a:endParaRPr lang="en-US" sz="1400" dirty="0">
              <a:solidFill>
                <a:schemeClr val="tx2"/>
              </a:solidFill>
              <a:latin typeface="Arial Black" panose="020B0A04020102020204" pitchFamily="34" charset="0"/>
            </a:endParaRPr>
          </a:p>
          <a:p>
            <a:r>
              <a:rPr lang="en-US" sz="1400" dirty="0">
                <a:solidFill>
                  <a:schemeClr val="tx2"/>
                </a:solidFill>
                <a:latin typeface="Arial Black" panose="020B0A04020102020204" pitchFamily="34" charset="0"/>
              </a:rPr>
              <a:t>Top Gun - $1,000</a:t>
            </a:r>
          </a:p>
          <a:p>
            <a:endParaRPr lang="en-US" sz="1400" dirty="0">
              <a:solidFill>
                <a:schemeClr val="tx2"/>
              </a:solidFill>
              <a:latin typeface="Arial Black" panose="020B0A04020102020204" pitchFamily="34" charset="0"/>
            </a:endParaRPr>
          </a:p>
          <a:p>
            <a:r>
              <a:rPr lang="en-US" sz="1400" dirty="0">
                <a:solidFill>
                  <a:schemeClr val="tx2"/>
                </a:solidFill>
                <a:latin typeface="Arial Black" panose="020B0A04020102020204" pitchFamily="34" charset="0"/>
              </a:rPr>
              <a:t>Ghostbusters - $500</a:t>
            </a:r>
          </a:p>
          <a:p>
            <a:endParaRPr lang="en-US" sz="1400" dirty="0">
              <a:solidFill>
                <a:schemeClr val="tx2"/>
              </a:solidFill>
              <a:latin typeface="Arial Black" panose="020B0A04020102020204" pitchFamily="34" charset="0"/>
            </a:endParaRPr>
          </a:p>
        </p:txBody>
      </p:sp>
      <p:sp>
        <p:nvSpPr>
          <p:cNvPr id="13" name="Rectangle 12"/>
          <p:cNvSpPr/>
          <p:nvPr/>
        </p:nvSpPr>
        <p:spPr>
          <a:xfrm>
            <a:off x="1287871" y="3312146"/>
            <a:ext cx="186317" cy="20866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88976" y="3745341"/>
            <a:ext cx="186317" cy="20866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87871" y="4159848"/>
            <a:ext cx="186317" cy="20866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4871" y="8469452"/>
            <a:ext cx="6794060" cy="1061829"/>
          </a:xfrm>
          <a:prstGeom prst="rect">
            <a:avLst/>
          </a:prstGeom>
          <a:noFill/>
        </p:spPr>
        <p:txBody>
          <a:bodyPr wrap="square" rtlCol="0">
            <a:spAutoFit/>
          </a:bodyPr>
          <a:lstStyle/>
          <a:p>
            <a:r>
              <a:rPr lang="en-US" sz="1050" b="1" dirty="0">
                <a:solidFill>
                  <a:schemeClr val="tx2"/>
                </a:solidFill>
                <a:latin typeface="Arial" panose="020B0604020202020204" pitchFamily="34" charset="0"/>
                <a:cs typeface="Arial" panose="020B0604020202020204" pitchFamily="34" charset="0"/>
              </a:rPr>
              <a:t>Paying by cheque?</a:t>
            </a:r>
          </a:p>
          <a:p>
            <a:pPr marL="171450" indent="-171450">
              <a:buFont typeface="Arial" panose="020B0604020202020204" pitchFamily="34" charset="0"/>
              <a:buChar char="•"/>
            </a:pPr>
            <a:r>
              <a:rPr lang="en-US" sz="1050" dirty="0">
                <a:solidFill>
                  <a:schemeClr val="tx2"/>
                </a:solidFill>
                <a:latin typeface="Arial" panose="020B0604020202020204" pitchFamily="34" charset="0"/>
                <a:cs typeface="Arial" panose="020B0604020202020204" pitchFamily="34" charset="0"/>
              </a:rPr>
              <a:t>Complete this form and submit along with full payment payable to “</a:t>
            </a:r>
            <a:r>
              <a:rPr lang="en-US" sz="1050" b="1" dirty="0">
                <a:solidFill>
                  <a:schemeClr val="tx2"/>
                </a:solidFill>
                <a:latin typeface="Arial" panose="020B0604020202020204" pitchFamily="34" charset="0"/>
                <a:cs typeface="Arial" panose="020B0604020202020204" pitchFamily="34" charset="0"/>
              </a:rPr>
              <a:t>Back to the Galaxy Fundraiser</a:t>
            </a:r>
            <a:r>
              <a:rPr lang="en-US" sz="1050" dirty="0">
                <a:solidFill>
                  <a:schemeClr val="tx2"/>
                </a:solidFill>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sz="1050" dirty="0">
                <a:solidFill>
                  <a:schemeClr val="tx2"/>
                </a:solidFill>
                <a:latin typeface="Arial" panose="020B0604020202020204" pitchFamily="34" charset="0"/>
                <a:cs typeface="Arial" panose="020B0604020202020204" pitchFamily="34" charset="0"/>
              </a:rPr>
              <a:t>Tax Receipt will be provided directly from the Canadian Cancer Society. The event organizers cannot provide a tax receipt for any donations made directly to the event.</a:t>
            </a:r>
          </a:p>
          <a:p>
            <a:pPr marL="171450" indent="-171450">
              <a:buFont typeface="Arial" panose="020B0604020202020204" pitchFamily="34" charset="0"/>
              <a:buChar char="•"/>
            </a:pPr>
            <a:r>
              <a:rPr lang="en-US" sz="1050" dirty="0">
                <a:solidFill>
                  <a:schemeClr val="tx2"/>
                </a:solidFill>
                <a:latin typeface="Arial" panose="020B0604020202020204" pitchFamily="34" charset="0"/>
                <a:cs typeface="Arial" panose="020B0604020202020204" pitchFamily="34" charset="0"/>
              </a:rPr>
              <a:t>Provide high-resolution </a:t>
            </a:r>
            <a:r>
              <a:rPr lang="en-US" sz="1050" dirty="0" err="1">
                <a:solidFill>
                  <a:schemeClr val="tx2"/>
                </a:solidFill>
                <a:latin typeface="Arial" panose="020B0604020202020204" pitchFamily="34" charset="0"/>
                <a:cs typeface="Arial" panose="020B0604020202020204" pitchFamily="34" charset="0"/>
              </a:rPr>
              <a:t>colour</a:t>
            </a:r>
            <a:r>
              <a:rPr lang="en-US" sz="1050" dirty="0">
                <a:solidFill>
                  <a:schemeClr val="tx2"/>
                </a:solidFill>
                <a:latin typeface="Arial" panose="020B0604020202020204" pitchFamily="34" charset="0"/>
                <a:cs typeface="Arial" panose="020B0604020202020204" pitchFamily="34" charset="0"/>
              </a:rPr>
              <a:t> logo artwork in jpeg, </a:t>
            </a:r>
            <a:r>
              <a:rPr lang="en-US" sz="1050" dirty="0" err="1">
                <a:solidFill>
                  <a:schemeClr val="tx2"/>
                </a:solidFill>
                <a:latin typeface="Arial" panose="020B0604020202020204" pitchFamily="34" charset="0"/>
                <a:cs typeface="Arial" panose="020B0604020202020204" pitchFamily="34" charset="0"/>
              </a:rPr>
              <a:t>png</a:t>
            </a:r>
            <a:r>
              <a:rPr lang="en-US" sz="1050" dirty="0">
                <a:solidFill>
                  <a:schemeClr val="tx2"/>
                </a:solidFill>
                <a:latin typeface="Arial" panose="020B0604020202020204" pitchFamily="34" charset="0"/>
                <a:cs typeface="Arial" panose="020B0604020202020204" pitchFamily="34" charset="0"/>
              </a:rPr>
              <a:t> or gif format.</a:t>
            </a:r>
          </a:p>
          <a:p>
            <a:pPr marL="171450" indent="-171450">
              <a:buFont typeface="Arial" panose="020B0604020202020204" pitchFamily="34" charset="0"/>
              <a:buChar char="•"/>
            </a:pPr>
            <a:r>
              <a:rPr lang="en-US" sz="1050" dirty="0">
                <a:solidFill>
                  <a:schemeClr val="tx2"/>
                </a:solidFill>
                <a:latin typeface="Arial" panose="020B0604020202020204" pitchFamily="34" charset="0"/>
                <a:cs typeface="Arial" panose="020B0604020202020204" pitchFamily="34" charset="0"/>
              </a:rPr>
              <a:t>Sponsorships are offered on a first-come basis and are confirmed only upon receipt of full payment.</a:t>
            </a:r>
          </a:p>
        </p:txBody>
      </p:sp>
      <p:sp>
        <p:nvSpPr>
          <p:cNvPr id="17" name="TextBox 16"/>
          <p:cNvSpPr txBox="1"/>
          <p:nvPr/>
        </p:nvSpPr>
        <p:spPr>
          <a:xfrm>
            <a:off x="959281" y="4664225"/>
            <a:ext cx="5965240" cy="1754326"/>
          </a:xfrm>
          <a:prstGeom prst="rect">
            <a:avLst/>
          </a:prstGeom>
          <a:noFill/>
        </p:spPr>
        <p:txBody>
          <a:bodyPr wrap="square" rtlCol="0">
            <a:spAutoFit/>
          </a:bodyPr>
          <a:lstStyle/>
          <a:p>
            <a:r>
              <a:rPr lang="en-US" sz="1200" dirty="0">
                <a:solidFill>
                  <a:schemeClr val="tx2"/>
                </a:solidFill>
                <a:latin typeface="Arial" panose="020B0604020202020204" pitchFamily="34" charset="0"/>
                <a:cs typeface="Arial" panose="020B0604020202020204" pitchFamily="34" charset="0"/>
              </a:rPr>
              <a:t>Sponsor Name: __________________________________________________</a:t>
            </a:r>
          </a:p>
          <a:p>
            <a:endParaRPr lang="en-US" sz="1200" dirty="0">
              <a:solidFill>
                <a:schemeClr val="tx2"/>
              </a:solidFill>
              <a:latin typeface="Arial" panose="020B0604020202020204" pitchFamily="34" charset="0"/>
              <a:cs typeface="Arial" panose="020B0604020202020204" pitchFamily="34" charset="0"/>
            </a:endParaRPr>
          </a:p>
          <a:p>
            <a:r>
              <a:rPr lang="en-US" sz="1200" dirty="0">
                <a:solidFill>
                  <a:schemeClr val="tx2"/>
                </a:solidFill>
                <a:latin typeface="Arial" panose="020B0604020202020204" pitchFamily="34" charset="0"/>
                <a:cs typeface="Arial" panose="020B0604020202020204" pitchFamily="34" charset="0"/>
              </a:rPr>
              <a:t>Contact: ________________________________________________________</a:t>
            </a:r>
          </a:p>
          <a:p>
            <a:endParaRPr lang="en-US" sz="1200" dirty="0">
              <a:solidFill>
                <a:schemeClr val="tx2"/>
              </a:solidFill>
              <a:latin typeface="Arial" panose="020B0604020202020204" pitchFamily="34" charset="0"/>
              <a:cs typeface="Arial" panose="020B0604020202020204" pitchFamily="34" charset="0"/>
            </a:endParaRPr>
          </a:p>
          <a:p>
            <a:r>
              <a:rPr lang="en-US" sz="1200" dirty="0">
                <a:solidFill>
                  <a:schemeClr val="tx2"/>
                </a:solidFill>
                <a:latin typeface="Arial" panose="020B0604020202020204" pitchFamily="34" charset="0"/>
                <a:cs typeface="Arial" panose="020B0604020202020204" pitchFamily="34" charset="0"/>
              </a:rPr>
              <a:t>Telephone: (_____)_______-_____________</a:t>
            </a:r>
          </a:p>
          <a:p>
            <a:endParaRPr lang="en-US" sz="1200" dirty="0">
              <a:solidFill>
                <a:schemeClr val="tx2"/>
              </a:solidFill>
              <a:latin typeface="Arial" panose="020B0604020202020204" pitchFamily="34" charset="0"/>
              <a:cs typeface="Arial" panose="020B0604020202020204" pitchFamily="34" charset="0"/>
            </a:endParaRPr>
          </a:p>
          <a:p>
            <a:r>
              <a:rPr lang="en-US" sz="1200" dirty="0">
                <a:solidFill>
                  <a:schemeClr val="tx2"/>
                </a:solidFill>
                <a:latin typeface="Arial" panose="020B0604020202020204" pitchFamily="34" charset="0"/>
                <a:cs typeface="Arial" panose="020B0604020202020204" pitchFamily="34" charset="0"/>
              </a:rPr>
              <a:t>Email: _________________________________________________________</a:t>
            </a:r>
          </a:p>
          <a:p>
            <a:endParaRPr lang="en-US" sz="1200" dirty="0">
              <a:solidFill>
                <a:schemeClr val="tx2"/>
              </a:solidFill>
              <a:latin typeface="Arial" panose="020B0604020202020204" pitchFamily="34" charset="0"/>
              <a:cs typeface="Arial" panose="020B0604020202020204" pitchFamily="34" charset="0"/>
            </a:endParaRPr>
          </a:p>
          <a:p>
            <a:r>
              <a:rPr lang="en-US" sz="1200" dirty="0">
                <a:solidFill>
                  <a:schemeClr val="tx2"/>
                </a:solidFill>
                <a:latin typeface="Arial" panose="020B0604020202020204" pitchFamily="34" charset="0"/>
                <a:cs typeface="Arial" panose="020B0604020202020204" pitchFamily="34" charset="0"/>
              </a:rPr>
              <a:t>URL (Optional): __________________________________________________</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7583" y="2835135"/>
            <a:ext cx="1533212" cy="1533212"/>
          </a:xfrm>
          <a:prstGeom prst="rect">
            <a:avLst/>
          </a:prstGeom>
        </p:spPr>
      </p:pic>
      <p:sp>
        <p:nvSpPr>
          <p:cNvPr id="7" name="Rectangle 6"/>
          <p:cNvSpPr/>
          <p:nvPr/>
        </p:nvSpPr>
        <p:spPr>
          <a:xfrm>
            <a:off x="278824" y="6613005"/>
            <a:ext cx="7175863" cy="1692771"/>
          </a:xfrm>
          <a:prstGeom prst="rect">
            <a:avLst/>
          </a:prstGeom>
        </p:spPr>
        <p:txBody>
          <a:bodyPr wrap="square">
            <a:spAutoFit/>
          </a:bodyPr>
          <a:lstStyle/>
          <a:p>
            <a:pPr algn="ctr"/>
            <a:r>
              <a:rPr lang="en-US" sz="1400" b="1" dirty="0">
                <a:solidFill>
                  <a:schemeClr val="tx2"/>
                </a:solidFill>
                <a:latin typeface="Arial" panose="020B0604020202020204" pitchFamily="34" charset="0"/>
                <a:cs typeface="Arial" panose="020B0604020202020204" pitchFamily="34" charset="0"/>
              </a:rPr>
              <a:t>Sponsorship is simple! Simply donate the amount corresponding to the package you prefer at:</a:t>
            </a:r>
          </a:p>
          <a:p>
            <a:pPr algn="ctr"/>
            <a:endParaRPr lang="en-US" sz="1400" dirty="0">
              <a:solidFill>
                <a:schemeClr val="tx2"/>
              </a:solidFill>
              <a:latin typeface="Arial" panose="020B0604020202020204" pitchFamily="34" charset="0"/>
              <a:cs typeface="Arial" panose="020B0604020202020204" pitchFamily="34" charset="0"/>
            </a:endParaRPr>
          </a:p>
          <a:p>
            <a:pPr algn="ctr"/>
            <a:r>
              <a:rPr lang="en-US" sz="2000" dirty="0">
                <a:solidFill>
                  <a:srgbClr val="7030A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https://fundraisemyway.cancer.ca/campaign/</a:t>
            </a:r>
            <a:r>
              <a:rPr lang="en-US" sz="2000" dirty="0" err="1">
                <a:solidFill>
                  <a:srgbClr val="7030A0"/>
                </a:solidFill>
                <a:latin typeface="Calibri" panose="020F0502020204030204" pitchFamily="34" charset="0"/>
                <a:cs typeface="Calibri" panose="020F0502020204030204" pitchFamily="34" charset="0"/>
              </a:rPr>
              <a:t>retrorewind</a:t>
            </a:r>
            <a:endParaRPr lang="en-US" sz="2000" dirty="0">
              <a:solidFill>
                <a:srgbClr val="7030A0"/>
              </a:solidFill>
              <a:latin typeface="Calibri" panose="020F0502020204030204" pitchFamily="34" charset="0"/>
              <a:cs typeface="Calibri" panose="020F0502020204030204" pitchFamily="34" charset="0"/>
            </a:endParaRPr>
          </a:p>
          <a:p>
            <a:pPr algn="ctr"/>
            <a:endParaRPr lang="en-US" sz="1400" dirty="0">
              <a:solidFill>
                <a:schemeClr val="tx2"/>
              </a:solidFill>
              <a:latin typeface="Arial" panose="020B0604020202020204" pitchFamily="34" charset="0"/>
              <a:cs typeface="Arial" panose="020B0604020202020204" pitchFamily="34" charset="0"/>
            </a:endParaRPr>
          </a:p>
          <a:p>
            <a:pPr algn="ctr"/>
            <a:r>
              <a:rPr lang="en-US" sz="1400" dirty="0">
                <a:solidFill>
                  <a:schemeClr val="tx2"/>
                </a:solidFill>
                <a:latin typeface="Arial" panose="020B0604020202020204" pitchFamily="34" charset="0"/>
                <a:cs typeface="Arial" panose="020B0604020202020204" pitchFamily="34" charset="0"/>
              </a:rPr>
              <a:t>Contact: </a:t>
            </a:r>
            <a:r>
              <a:rPr lang="en-US" sz="1400" b="1" dirty="0">
                <a:solidFill>
                  <a:schemeClr val="tx2"/>
                </a:solidFill>
                <a:latin typeface="Arial" panose="020B0604020202020204" pitchFamily="34" charset="0"/>
                <a:cs typeface="Arial" panose="020B0604020202020204" pitchFamily="34" charset="0"/>
              </a:rPr>
              <a:t>Frank Fortino</a:t>
            </a:r>
          </a:p>
          <a:p>
            <a:pPr algn="ctr"/>
            <a:r>
              <a:rPr lang="en-US" sz="1400" dirty="0">
                <a:solidFill>
                  <a:schemeClr val="tx2"/>
                </a:solidFill>
                <a:latin typeface="Arial" panose="020B0604020202020204" pitchFamily="34" charset="0"/>
                <a:cs typeface="Arial" panose="020B0604020202020204" pitchFamily="34" charset="0"/>
              </a:rPr>
              <a:t>E-mail: </a:t>
            </a:r>
            <a:r>
              <a:rPr lang="en-US" sz="1400" b="1" dirty="0" err="1">
                <a:solidFill>
                  <a:schemeClr val="tx2"/>
                </a:solidFill>
                <a:latin typeface="Arial" panose="020B0604020202020204" pitchFamily="34" charset="0"/>
                <a:cs typeface="Arial" panose="020B0604020202020204" pitchFamily="34" charset="0"/>
              </a:rPr>
              <a:t>frankieffresh@backtothegalaxy.ca</a:t>
            </a:r>
            <a:endParaRPr lang="en-US" sz="1400" b="1" dirty="0">
              <a:solidFill>
                <a:schemeClr val="tx2"/>
              </a:solidFill>
              <a:latin typeface="Arial" panose="020B0604020202020204" pitchFamily="34" charset="0"/>
              <a:cs typeface="Arial" panose="020B0604020202020204" pitchFamily="34" charset="0"/>
            </a:endParaRPr>
          </a:p>
        </p:txBody>
      </p:sp>
      <p:pic>
        <p:nvPicPr>
          <p:cNvPr id="9" name="Picture 8" descr="A yellow and red text on a black background&#10;&#10;Description automatically generated">
            <a:extLst>
              <a:ext uri="{FF2B5EF4-FFF2-40B4-BE49-F238E27FC236}">
                <a16:creationId xmlns:a16="http://schemas.microsoft.com/office/drawing/2014/main" id="{1FBDF85E-0ACC-D445-7B34-A6F48007C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1291"/>
            <a:ext cx="3367312" cy="1218007"/>
          </a:xfrm>
          <a:prstGeom prst="rect">
            <a:avLst/>
          </a:prstGeom>
        </p:spPr>
      </p:pic>
      <p:sp>
        <p:nvSpPr>
          <p:cNvPr id="12" name="TextBox 11">
            <a:extLst>
              <a:ext uri="{FF2B5EF4-FFF2-40B4-BE49-F238E27FC236}">
                <a16:creationId xmlns:a16="http://schemas.microsoft.com/office/drawing/2014/main" id="{711CEC96-AE12-403C-2ACE-2838AC018126}"/>
              </a:ext>
            </a:extLst>
          </p:cNvPr>
          <p:cNvSpPr txBox="1"/>
          <p:nvPr/>
        </p:nvSpPr>
        <p:spPr>
          <a:xfrm>
            <a:off x="2497784" y="9641601"/>
            <a:ext cx="2770567" cy="307777"/>
          </a:xfrm>
          <a:prstGeom prst="rect">
            <a:avLst/>
          </a:prstGeom>
          <a:noFill/>
        </p:spPr>
        <p:txBody>
          <a:bodyPr wrap="none" rtlCol="0">
            <a:spAutoFit/>
          </a:bodyPr>
          <a:lstStyle/>
          <a:p>
            <a:pPr algn="ctr"/>
            <a:r>
              <a:rPr lang="en-US" sz="1400" dirty="0">
                <a:solidFill>
                  <a:schemeClr val="tx2"/>
                </a:solidFill>
                <a:latin typeface="Calibri" panose="020F0502020204030204" pitchFamily="34" charset="0"/>
                <a:cs typeface="Calibri" panose="020F0502020204030204" pitchFamily="34" charset="0"/>
              </a:rPr>
              <a:t>WWW.RETROREWINDCLUB54.COM</a:t>
            </a:r>
          </a:p>
        </p:txBody>
      </p:sp>
    </p:spTree>
    <p:extLst>
      <p:ext uri="{BB962C8B-B14F-4D97-AF65-F5344CB8AC3E}">
        <p14:creationId xmlns:p14="http://schemas.microsoft.com/office/powerpoint/2010/main" val="425487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30" name="Picture 10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 y="31111"/>
            <a:ext cx="7772400" cy="4371975"/>
          </a:xfrm>
          <a:prstGeom prst="rect">
            <a:avLst/>
          </a:prstGeom>
        </p:spPr>
      </p:pic>
      <p:sp>
        <p:nvSpPr>
          <p:cNvPr id="10" name="TextBox 9"/>
          <p:cNvSpPr txBox="1"/>
          <p:nvPr/>
        </p:nvSpPr>
        <p:spPr>
          <a:xfrm>
            <a:off x="2497784" y="9641601"/>
            <a:ext cx="2770567" cy="307777"/>
          </a:xfrm>
          <a:prstGeom prst="rect">
            <a:avLst/>
          </a:prstGeom>
          <a:noFill/>
        </p:spPr>
        <p:txBody>
          <a:bodyPr wrap="none" rtlCol="0">
            <a:spAutoFit/>
          </a:bodyPr>
          <a:lstStyle/>
          <a:p>
            <a:pPr algn="ctr"/>
            <a:r>
              <a:rPr lang="en-US" sz="1400" dirty="0">
                <a:solidFill>
                  <a:schemeClr val="tx2"/>
                </a:solidFill>
                <a:latin typeface="Calibri" panose="020F0502020204030204" pitchFamily="34" charset="0"/>
                <a:cs typeface="Calibri" panose="020F0502020204030204" pitchFamily="34" charset="0"/>
              </a:rPr>
              <a:t>WWW.RETROREWINDCLUB54.COM</a:t>
            </a:r>
          </a:p>
        </p:txBody>
      </p:sp>
      <p:sp>
        <p:nvSpPr>
          <p:cNvPr id="2" name="Rectangle 1"/>
          <p:cNvSpPr/>
          <p:nvPr/>
        </p:nvSpPr>
        <p:spPr>
          <a:xfrm>
            <a:off x="513021" y="6879544"/>
            <a:ext cx="6784560" cy="1077218"/>
          </a:xfrm>
          <a:prstGeom prst="rect">
            <a:avLst/>
          </a:prstGeom>
        </p:spPr>
        <p:txBody>
          <a:bodyPr wrap="square">
            <a:spAutoFit/>
          </a:bodyPr>
          <a:lstStyle/>
          <a:p>
            <a:pPr algn="ctr"/>
            <a:r>
              <a:rPr lang="en-US" sz="1600" dirty="0">
                <a:solidFill>
                  <a:schemeClr val="tx2"/>
                </a:solidFill>
                <a:latin typeface="Calibri" panose="020F0502020204030204" pitchFamily="34" charset="0"/>
                <a:cs typeface="Calibri" panose="020F0502020204030204" pitchFamily="34" charset="0"/>
              </a:rPr>
              <a:t>Nearly 1 in 2 Canadians will be diagnosed with cancer in their lifetime! Most diagnosed between the ages of 50-65. An alarming 206,200 Canadians will be diagnosed with some type of cancer in 2018, of those 80,800 will loose their battle.</a:t>
            </a:r>
          </a:p>
        </p:txBody>
      </p:sp>
      <p:pic>
        <p:nvPicPr>
          <p:cNvPr id="9" name="Picture 8"/>
          <p:cNvPicPr>
            <a:picLocks noChangeAspect="1"/>
          </p:cNvPicPr>
          <p:nvPr/>
        </p:nvPicPr>
        <p:blipFill>
          <a:blip r:embed="rId3"/>
          <a:stretch>
            <a:fillRect/>
          </a:stretch>
        </p:blipFill>
        <p:spPr>
          <a:xfrm>
            <a:off x="2894584" y="3005254"/>
            <a:ext cx="1977655" cy="1648046"/>
          </a:xfrm>
          <a:prstGeom prst="rect">
            <a:avLst/>
          </a:prstGeom>
        </p:spPr>
      </p:pic>
      <p:grpSp>
        <p:nvGrpSpPr>
          <p:cNvPr id="12" name="Group 11"/>
          <p:cNvGrpSpPr/>
          <p:nvPr/>
        </p:nvGrpSpPr>
        <p:grpSpPr>
          <a:xfrm>
            <a:off x="492718" y="3005254"/>
            <a:ext cx="1977655" cy="1648046"/>
            <a:chOff x="2395509" y="2190307"/>
            <a:chExt cx="1977655" cy="1648046"/>
          </a:xfrm>
        </p:grpSpPr>
        <p:pic>
          <p:nvPicPr>
            <p:cNvPr id="16" name="Picture 15"/>
            <p:cNvPicPr>
              <a:picLocks noChangeAspect="1"/>
            </p:cNvPicPr>
            <p:nvPr/>
          </p:nvPicPr>
          <p:blipFill>
            <a:blip r:embed="rId3"/>
            <a:stretch>
              <a:fillRect/>
            </a:stretch>
          </p:blipFill>
          <p:spPr>
            <a:xfrm>
              <a:off x="2395509" y="2190307"/>
              <a:ext cx="1977655" cy="1648046"/>
            </a:xfrm>
            <a:prstGeom prst="rect">
              <a:avLst/>
            </a:prstGeom>
          </p:spPr>
        </p:pic>
        <p:pic>
          <p:nvPicPr>
            <p:cNvPr id="11" name="Picture 10"/>
            <p:cNvPicPr>
              <a:picLocks noChangeAspect="1"/>
            </p:cNvPicPr>
            <p:nvPr/>
          </p:nvPicPr>
          <p:blipFill rotWithShape="1">
            <a:blip r:embed="rId4"/>
            <a:srcRect l="5335" r="4263" b="6706"/>
            <a:stretch/>
          </p:blipFill>
          <p:spPr>
            <a:xfrm>
              <a:off x="2413590" y="2517448"/>
              <a:ext cx="1871331" cy="1150786"/>
            </a:xfrm>
            <a:prstGeom prst="rect">
              <a:avLst/>
            </a:prstGeom>
          </p:spPr>
        </p:pic>
      </p:grpSp>
      <p:pic>
        <p:nvPicPr>
          <p:cNvPr id="17" name="Picture 16"/>
          <p:cNvPicPr>
            <a:picLocks noChangeAspect="1"/>
          </p:cNvPicPr>
          <p:nvPr/>
        </p:nvPicPr>
        <p:blipFill>
          <a:blip r:embed="rId5"/>
          <a:stretch>
            <a:fillRect/>
          </a:stretch>
        </p:blipFill>
        <p:spPr>
          <a:xfrm>
            <a:off x="492718" y="4847556"/>
            <a:ext cx="1977655" cy="1648046"/>
          </a:xfrm>
          <a:prstGeom prst="rect">
            <a:avLst/>
          </a:prstGeom>
        </p:spPr>
      </p:pic>
      <p:pic>
        <p:nvPicPr>
          <p:cNvPr id="18" name="Picture 17"/>
          <p:cNvPicPr>
            <a:picLocks noChangeAspect="1"/>
          </p:cNvPicPr>
          <p:nvPr/>
        </p:nvPicPr>
        <p:blipFill>
          <a:blip r:embed="rId6"/>
          <a:stretch>
            <a:fillRect/>
          </a:stretch>
        </p:blipFill>
        <p:spPr>
          <a:xfrm>
            <a:off x="2893898" y="4847556"/>
            <a:ext cx="1978341" cy="1648617"/>
          </a:xfrm>
          <a:prstGeom prst="rect">
            <a:avLst/>
          </a:prstGeom>
        </p:spPr>
      </p:pic>
      <p:grpSp>
        <p:nvGrpSpPr>
          <p:cNvPr id="30" name="Group 29"/>
          <p:cNvGrpSpPr/>
          <p:nvPr/>
        </p:nvGrpSpPr>
        <p:grpSpPr>
          <a:xfrm>
            <a:off x="5296450" y="3005254"/>
            <a:ext cx="1977655" cy="1648046"/>
            <a:chOff x="5296107" y="2104361"/>
            <a:chExt cx="1977655" cy="1648046"/>
          </a:xfrm>
        </p:grpSpPr>
        <p:grpSp>
          <p:nvGrpSpPr>
            <p:cNvPr id="22" name="Group 21"/>
            <p:cNvGrpSpPr/>
            <p:nvPr/>
          </p:nvGrpSpPr>
          <p:grpSpPr>
            <a:xfrm>
              <a:off x="5296107" y="2104361"/>
              <a:ext cx="1977655" cy="1648046"/>
              <a:chOff x="2395509" y="2190307"/>
              <a:chExt cx="1977655" cy="1648046"/>
            </a:xfrm>
          </p:grpSpPr>
          <p:pic>
            <p:nvPicPr>
              <p:cNvPr id="23" name="Picture 22"/>
              <p:cNvPicPr>
                <a:picLocks noChangeAspect="1"/>
              </p:cNvPicPr>
              <p:nvPr/>
            </p:nvPicPr>
            <p:blipFill>
              <a:blip r:embed="rId3"/>
              <a:stretch>
                <a:fillRect/>
              </a:stretch>
            </p:blipFill>
            <p:spPr>
              <a:xfrm>
                <a:off x="2395509" y="2190307"/>
                <a:ext cx="1977655" cy="1648046"/>
              </a:xfrm>
              <a:prstGeom prst="rect">
                <a:avLst/>
              </a:prstGeom>
            </p:spPr>
          </p:pic>
          <p:pic>
            <p:nvPicPr>
              <p:cNvPr id="24" name="Picture 23"/>
              <p:cNvPicPr>
                <a:picLocks noChangeAspect="1"/>
              </p:cNvPicPr>
              <p:nvPr/>
            </p:nvPicPr>
            <p:blipFill rotWithShape="1">
              <a:blip r:embed="rId4"/>
              <a:srcRect l="5335" r="4263" b="6706"/>
              <a:stretch/>
            </p:blipFill>
            <p:spPr>
              <a:xfrm>
                <a:off x="2413590" y="2517448"/>
                <a:ext cx="1871331" cy="1150786"/>
              </a:xfrm>
              <a:prstGeom prst="rect">
                <a:avLst/>
              </a:prstGeom>
            </p:spPr>
          </p:pic>
        </p:grpSp>
        <p:pic>
          <p:nvPicPr>
            <p:cNvPr id="20" name="Picture 19"/>
            <p:cNvPicPr>
              <a:picLocks noChangeAspect="1"/>
            </p:cNvPicPr>
            <p:nvPr/>
          </p:nvPicPr>
          <p:blipFill rotWithShape="1">
            <a:blip r:embed="rId7"/>
            <a:srcRect l="4832" t="4269" r="2044" b="17277"/>
            <a:stretch/>
          </p:blipFill>
          <p:spPr>
            <a:xfrm>
              <a:off x="5296107" y="2386698"/>
              <a:ext cx="1977655" cy="1160697"/>
            </a:xfrm>
            <a:prstGeom prst="rect">
              <a:avLst/>
            </a:prstGeom>
          </p:spPr>
        </p:pic>
        <p:sp>
          <p:nvSpPr>
            <p:cNvPr id="21" name="Rectangle 20"/>
            <p:cNvSpPr/>
            <p:nvPr/>
          </p:nvSpPr>
          <p:spPr>
            <a:xfrm>
              <a:off x="5296107" y="2332167"/>
              <a:ext cx="883638" cy="214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622036" y="2606189"/>
              <a:ext cx="514454" cy="16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622036" y="2546621"/>
              <a:ext cx="486030" cy="338554"/>
            </a:xfrm>
            <a:prstGeom prst="rect">
              <a:avLst/>
            </a:prstGeom>
            <a:noFill/>
          </p:spPr>
          <p:txBody>
            <a:bodyPr wrap="none" rtlCol="0">
              <a:spAutoFit/>
            </a:bodyPr>
            <a:lstStyle/>
            <a:p>
              <a:r>
                <a:rPr lang="en-US" sz="1600" b="1" dirty="0">
                  <a:solidFill>
                    <a:srgbClr val="1C64B0"/>
                  </a:solidFill>
                  <a:latin typeface="BrowalliaUPC" panose="020B0604020202020204" pitchFamily="34" charset="-34"/>
                  <a:cs typeface="BrowalliaUPC" panose="020B0604020202020204" pitchFamily="34" charset="-34"/>
                </a:rPr>
                <a:t>2018</a:t>
              </a:r>
            </a:p>
          </p:txBody>
        </p:sp>
        <p:sp>
          <p:nvSpPr>
            <p:cNvPr id="28" name="TextBox 27"/>
            <p:cNvSpPr txBox="1"/>
            <p:nvPr/>
          </p:nvSpPr>
          <p:spPr>
            <a:xfrm>
              <a:off x="5365277" y="2278908"/>
              <a:ext cx="681597" cy="338554"/>
            </a:xfrm>
            <a:prstGeom prst="rect">
              <a:avLst/>
            </a:prstGeom>
            <a:noFill/>
          </p:spPr>
          <p:txBody>
            <a:bodyPr wrap="none" rtlCol="0">
              <a:spAutoFit/>
            </a:bodyPr>
            <a:lstStyle/>
            <a:p>
              <a:r>
                <a:rPr lang="en-US" sz="1600" b="1" dirty="0">
                  <a:solidFill>
                    <a:srgbClr val="1C64B0"/>
                  </a:solidFill>
                  <a:latin typeface="BrowalliaUPC" panose="020B0604020202020204" pitchFamily="34" charset="-34"/>
                  <a:cs typeface="BrowalliaUPC" panose="020B0604020202020204" pitchFamily="34" charset="-34"/>
                </a:rPr>
                <a:t>1 in 7</a:t>
              </a:r>
            </a:p>
          </p:txBody>
        </p:sp>
        <p:sp>
          <p:nvSpPr>
            <p:cNvPr id="27" name="Rectangle 26"/>
            <p:cNvSpPr/>
            <p:nvPr/>
          </p:nvSpPr>
          <p:spPr>
            <a:xfrm>
              <a:off x="6201240" y="2376844"/>
              <a:ext cx="935250" cy="19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996133" y="2325075"/>
              <a:ext cx="1215645" cy="246221"/>
            </a:xfrm>
            <a:prstGeom prst="rect">
              <a:avLst/>
            </a:prstGeom>
            <a:noFill/>
          </p:spPr>
          <p:txBody>
            <a:bodyPr wrap="square" rtlCol="0">
              <a:spAutoFit/>
            </a:bodyPr>
            <a:lstStyle/>
            <a:p>
              <a:r>
                <a:rPr lang="en-US" sz="500" dirty="0">
                  <a:solidFill>
                    <a:srgbClr val="1C64B0"/>
                  </a:solidFill>
                  <a:latin typeface="Arial" panose="020B0604020202020204" pitchFamily="34" charset="0"/>
                  <a:cs typeface="Arial" panose="020B0604020202020204" pitchFamily="34" charset="0"/>
                </a:rPr>
                <a:t>Canadian men will be diagnosed with prostate cancer in their lifetime</a:t>
              </a:r>
            </a:p>
          </p:txBody>
        </p:sp>
      </p:grpSp>
      <p:grpSp>
        <p:nvGrpSpPr>
          <p:cNvPr id="1025" name="Group 1024"/>
          <p:cNvGrpSpPr/>
          <p:nvPr/>
        </p:nvGrpSpPr>
        <p:grpSpPr>
          <a:xfrm>
            <a:off x="5295764" y="4831558"/>
            <a:ext cx="1978341" cy="1650534"/>
            <a:chOff x="5295421" y="3930665"/>
            <a:chExt cx="1978341" cy="1650534"/>
          </a:xfrm>
        </p:grpSpPr>
        <p:pic>
          <p:nvPicPr>
            <p:cNvPr id="31" name="Picture 30"/>
            <p:cNvPicPr>
              <a:picLocks noChangeAspect="1"/>
            </p:cNvPicPr>
            <p:nvPr/>
          </p:nvPicPr>
          <p:blipFill>
            <a:blip r:embed="rId8"/>
            <a:stretch>
              <a:fillRect/>
            </a:stretch>
          </p:blipFill>
          <p:spPr>
            <a:xfrm>
              <a:off x="5295421" y="3930665"/>
              <a:ext cx="1978341" cy="1650534"/>
            </a:xfrm>
            <a:prstGeom prst="rect">
              <a:avLst/>
            </a:prstGeom>
          </p:spPr>
        </p:pic>
        <p:sp>
          <p:nvSpPr>
            <p:cNvPr id="1024" name="Rectangle 1023"/>
            <p:cNvSpPr/>
            <p:nvPr/>
          </p:nvSpPr>
          <p:spPr>
            <a:xfrm>
              <a:off x="6885830" y="5208104"/>
              <a:ext cx="299689" cy="294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7" name="TextBox 1026"/>
          <p:cNvSpPr txBox="1"/>
          <p:nvPr/>
        </p:nvSpPr>
        <p:spPr>
          <a:xfrm>
            <a:off x="1461523" y="8291350"/>
            <a:ext cx="4887555" cy="1015663"/>
          </a:xfrm>
          <a:prstGeom prst="rect">
            <a:avLst/>
          </a:prstGeom>
          <a:noFill/>
        </p:spPr>
        <p:txBody>
          <a:bodyPr wrap="none" rtlCol="0">
            <a:spAutoFit/>
          </a:bodyPr>
          <a:lstStyle/>
          <a:p>
            <a:pPr algn="ctr"/>
            <a:r>
              <a:rPr lang="en-US" sz="3600" dirty="0">
                <a:solidFill>
                  <a:schemeClr val="tx2"/>
                </a:solidFill>
                <a:latin typeface="Calibri" panose="020F0502020204030204" pitchFamily="34" charset="0"/>
                <a:cs typeface="Calibri" panose="020F0502020204030204" pitchFamily="34" charset="0"/>
              </a:rPr>
              <a:t>Cancer will be beaten.</a:t>
            </a:r>
          </a:p>
          <a:p>
            <a:pPr algn="ctr"/>
            <a:r>
              <a:rPr lang="en-US" sz="2400" dirty="0">
                <a:solidFill>
                  <a:schemeClr val="tx2"/>
                </a:solidFill>
                <a:latin typeface="Calibri" panose="020F0502020204030204" pitchFamily="34" charset="0"/>
                <a:cs typeface="Calibri" panose="020F0502020204030204" pitchFamily="34" charset="0"/>
              </a:rPr>
              <a:t>Thank you for your generous support.</a:t>
            </a:r>
          </a:p>
        </p:txBody>
      </p:sp>
      <p:pic>
        <p:nvPicPr>
          <p:cNvPr id="5" name="Picture 4" descr="A headphones with a sound wave&#10;&#10;Description automatically generated">
            <a:extLst>
              <a:ext uri="{FF2B5EF4-FFF2-40B4-BE49-F238E27FC236}">
                <a16:creationId xmlns:a16="http://schemas.microsoft.com/office/drawing/2014/main" id="{51723841-4385-1D2D-E034-AD1B151F57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705" y="547898"/>
            <a:ext cx="1181876" cy="1043299"/>
          </a:xfrm>
          <a:prstGeom prst="rect">
            <a:avLst/>
          </a:prstGeom>
          <a:effectLst>
            <a:outerShdw blurRad="12700" dist="19050" dir="2700000" algn="tl" rotWithShape="0">
              <a:prstClr val="black"/>
            </a:outerShdw>
          </a:effectLst>
        </p:spPr>
      </p:pic>
      <p:pic>
        <p:nvPicPr>
          <p:cNvPr id="4" name="Picture 3" descr="A yellow and red text on a black background&#10;&#10;Description automatically generated">
            <a:extLst>
              <a:ext uri="{FF2B5EF4-FFF2-40B4-BE49-F238E27FC236}">
                <a16:creationId xmlns:a16="http://schemas.microsoft.com/office/drawing/2014/main" id="{C6F2BAA2-0911-3173-B6D0-3AED3C39B9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911" y="489860"/>
            <a:ext cx="3367312" cy="1218007"/>
          </a:xfrm>
          <a:prstGeom prst="rect">
            <a:avLst/>
          </a:prstGeom>
        </p:spPr>
      </p:pic>
    </p:spTree>
    <p:extLst>
      <p:ext uri="{BB962C8B-B14F-4D97-AF65-F5344CB8AC3E}">
        <p14:creationId xmlns:p14="http://schemas.microsoft.com/office/powerpoint/2010/main" val="560559908"/>
      </p:ext>
    </p:extLst>
  </p:cSld>
  <p:clrMapOvr>
    <a:masterClrMapping/>
  </p:clrMapOvr>
</p:sld>
</file>

<file path=ppt/theme/theme1.xml><?xml version="1.0" encoding="utf-8"?>
<a:theme xmlns:a="http://schemas.openxmlformats.org/drawingml/2006/main" name="Seasonal Fall Flyer 8.5 x 11">
  <a:themeElements>
    <a:clrScheme name="Fall Harvest Flyer">
      <a:dk1>
        <a:srgbClr val="6D4019"/>
      </a:dk1>
      <a:lt1>
        <a:srgbClr val="FFFFFF"/>
      </a:lt1>
      <a:dk2>
        <a:srgbClr val="000000"/>
      </a:dk2>
      <a:lt2>
        <a:srgbClr val="FFF7D2"/>
      </a:lt2>
      <a:accent1>
        <a:srgbClr val="DD7229"/>
      </a:accent1>
      <a:accent2>
        <a:srgbClr val="DA1F28"/>
      </a:accent2>
      <a:accent3>
        <a:srgbClr val="B4490F"/>
      </a:accent3>
      <a:accent4>
        <a:srgbClr val="39639D"/>
      </a:accent4>
      <a:accent5>
        <a:srgbClr val="474B78"/>
      </a:accent5>
      <a:accent6>
        <a:srgbClr val="7D3C4A"/>
      </a:accent6>
      <a:hlink>
        <a:srgbClr val="FF8119"/>
      </a:hlink>
      <a:folHlink>
        <a:srgbClr val="44B9E8"/>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asonal Fall Flyer.potx" id="{82C262D3-CD54-4FDF-A6FC-8ED45C9FD6B9}" vid="{42F87314-5A7B-460C-811D-AA45A9E6AB62}"/>
    </a:ext>
  </a:extLst>
</a:theme>
</file>

<file path=ppt/theme/theme2.xml><?xml version="1.0" encoding="utf-8"?>
<a:theme xmlns:a="http://schemas.openxmlformats.org/drawingml/2006/main" name="Office Theme">
  <a:themeElements>
    <a:clrScheme name="Fall Harvest Flyer">
      <a:dk1>
        <a:srgbClr val="6D4019"/>
      </a:dk1>
      <a:lt1>
        <a:srgbClr val="FFFFFF"/>
      </a:lt1>
      <a:dk2>
        <a:srgbClr val="000000"/>
      </a:dk2>
      <a:lt2>
        <a:srgbClr val="FFF7D2"/>
      </a:lt2>
      <a:accent1>
        <a:srgbClr val="DD7229"/>
      </a:accent1>
      <a:accent2>
        <a:srgbClr val="DA1F28"/>
      </a:accent2>
      <a:accent3>
        <a:srgbClr val="B4490F"/>
      </a:accent3>
      <a:accent4>
        <a:srgbClr val="39639D"/>
      </a:accent4>
      <a:accent5>
        <a:srgbClr val="474B78"/>
      </a:accent5>
      <a:accent6>
        <a:srgbClr val="7D3C4A"/>
      </a:accent6>
      <a:hlink>
        <a:srgbClr val="FF8119"/>
      </a:hlink>
      <a:folHlink>
        <a:srgbClr val="44B9E8"/>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Fall Harvest Flyer">
      <a:dk1>
        <a:srgbClr val="6D4019"/>
      </a:dk1>
      <a:lt1>
        <a:srgbClr val="FFFFFF"/>
      </a:lt1>
      <a:dk2>
        <a:srgbClr val="000000"/>
      </a:dk2>
      <a:lt2>
        <a:srgbClr val="FFF7D2"/>
      </a:lt2>
      <a:accent1>
        <a:srgbClr val="DD7229"/>
      </a:accent1>
      <a:accent2>
        <a:srgbClr val="DA1F28"/>
      </a:accent2>
      <a:accent3>
        <a:srgbClr val="B4490F"/>
      </a:accent3>
      <a:accent4>
        <a:srgbClr val="39639D"/>
      </a:accent4>
      <a:accent5>
        <a:srgbClr val="474B78"/>
      </a:accent5>
      <a:accent6>
        <a:srgbClr val="7D3C4A"/>
      </a:accent6>
      <a:hlink>
        <a:srgbClr val="FF8119"/>
      </a:hlink>
      <a:folHlink>
        <a:srgbClr val="44B9E8"/>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DDD64FB-27D1-4867-B476-2FF6F110B3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Fall flyer</Template>
  <TotalTime>0</TotalTime>
  <Words>767</Words>
  <Application>Microsoft Macintosh PowerPoint</Application>
  <PresentationFormat>Custom</PresentationFormat>
  <Paragraphs>71</Paragraphs>
  <Slides>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Abadi</vt:lpstr>
      <vt:lpstr>Arial</vt:lpstr>
      <vt:lpstr>Arial Black</vt:lpstr>
      <vt:lpstr>BrowalliaUPC</vt:lpstr>
      <vt:lpstr>Calibri</vt:lpstr>
      <vt:lpstr>Georgia</vt:lpstr>
      <vt:lpstr>Seasonal Fall Flyer 8.5 x 11</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2018-01-08T15:32:21Z</dcterms:created>
  <dcterms:modified xsi:type="dcterms:W3CDTF">2024-02-02T22:53:17Z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TC038959759991</vt:lpwstr>
  </property>
</Properties>
</file>