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notesMasterIdLst>
    <p:notesMasterId r:id="rId51"/>
  </p:notesMasterIdLst>
  <p:sldIdLst>
    <p:sldId id="257" r:id="rId2"/>
    <p:sldId id="283" r:id="rId3"/>
    <p:sldId id="284" r:id="rId4"/>
    <p:sldId id="285" r:id="rId5"/>
    <p:sldId id="286" r:id="rId6"/>
    <p:sldId id="287" r:id="rId7"/>
    <p:sldId id="288" r:id="rId8"/>
    <p:sldId id="289" r:id="rId9"/>
    <p:sldId id="260" r:id="rId10"/>
    <p:sldId id="262" r:id="rId11"/>
    <p:sldId id="263" r:id="rId12"/>
    <p:sldId id="264" r:id="rId13"/>
    <p:sldId id="265" r:id="rId14"/>
    <p:sldId id="266" r:id="rId15"/>
    <p:sldId id="267" r:id="rId16"/>
    <p:sldId id="268" r:id="rId17"/>
    <p:sldId id="269" r:id="rId18"/>
    <p:sldId id="270" r:id="rId19"/>
    <p:sldId id="272" r:id="rId20"/>
    <p:sldId id="274" r:id="rId21"/>
    <p:sldId id="275" r:id="rId22"/>
    <p:sldId id="276" r:id="rId23"/>
    <p:sldId id="277" r:id="rId24"/>
    <p:sldId id="278" r:id="rId25"/>
    <p:sldId id="280" r:id="rId26"/>
    <p:sldId id="281" r:id="rId27"/>
    <p:sldId id="261" r:id="rId28"/>
    <p:sldId id="290" r:id="rId29"/>
    <p:sldId id="291" r:id="rId30"/>
    <p:sldId id="292" r:id="rId31"/>
    <p:sldId id="293" r:id="rId32"/>
    <p:sldId id="294" r:id="rId33"/>
    <p:sldId id="295" r:id="rId34"/>
    <p:sldId id="296" r:id="rId35"/>
    <p:sldId id="271" r:id="rId36"/>
    <p:sldId id="279"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3A1839-AE51-43DA-BA13-EFD820A16018}" type="datetimeFigureOut">
              <a:rPr lang="en-GB" smtClean="0"/>
              <a:t>11/01/2022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C3E225-DE8A-48E6-ACE4-3495DCDD8C2F}" type="slidenum">
              <a:rPr lang="en-GB" smtClean="0"/>
              <a:t>‹#›</a:t>
            </a:fld>
            <a:endParaRPr lang="en-GB"/>
          </a:p>
        </p:txBody>
      </p:sp>
    </p:spTree>
    <p:extLst>
      <p:ext uri="{BB962C8B-B14F-4D97-AF65-F5344CB8AC3E}">
        <p14:creationId xmlns:p14="http://schemas.microsoft.com/office/powerpoint/2010/main" val="3591032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6C86024-45F4-4BAB-A102-884425506FD1}" type="slidenum">
              <a:rPr lang="en-GB" altLang="en-US" smtClean="0"/>
              <a:pPr eaLnBrk="1" hangingPunct="1">
                <a:spcBef>
                  <a:spcPct val="0"/>
                </a:spcBef>
              </a:pPr>
              <a:t>2</a:t>
            </a:fld>
            <a:endParaRPr lang="en-GB"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a typeface="ＭＳ Ｐゴシック" pitchFamily="34" charset="-128"/>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E1309534-6F82-4C82-A1E2-2E62BE05198E}" type="slidenum">
              <a:rPr lang="en-GB" altLang="en-US"/>
              <a:pPr eaLnBrk="1" hangingPunct="1">
                <a:spcBef>
                  <a:spcPct val="0"/>
                </a:spcBef>
              </a:pPr>
              <a:t>13</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a typeface="ＭＳ Ｐゴシック" pitchFamily="34" charset="-128"/>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369CA96A-6DFD-4DCA-BB7E-862910B9C588}" type="slidenum">
              <a:rPr lang="en-GB" altLang="en-US"/>
              <a:pPr eaLnBrk="1" hangingPunct="1">
                <a:spcBef>
                  <a:spcPct val="0"/>
                </a:spcBef>
              </a:pPr>
              <a:t>14</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a typeface="ＭＳ Ｐゴシック" pitchFamily="34" charset="-128"/>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433B7818-410F-42EF-BAF5-B00B169D5E15}" type="slidenum">
              <a:rPr lang="en-GB" altLang="en-US"/>
              <a:pPr eaLnBrk="1" hangingPunct="1">
                <a:spcBef>
                  <a:spcPct val="0"/>
                </a:spcBef>
              </a:pPr>
              <a:t>15</a:t>
            </a:fld>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a typeface="ＭＳ Ｐゴシック" pitchFamily="34" charset="-128"/>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6FBA5226-4352-4038-BA18-2B35918D394C}" type="slidenum">
              <a:rPr lang="en-GB" altLang="en-US"/>
              <a:pPr eaLnBrk="1" hangingPunct="1">
                <a:spcBef>
                  <a:spcPct val="0"/>
                </a:spcBef>
              </a:pPr>
              <a:t>16</a:t>
            </a:fld>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a typeface="ＭＳ Ｐゴシック" pitchFamily="34"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29C2E67A-B962-442B-90A7-154D1700A598}" type="slidenum">
              <a:rPr lang="en-GB" altLang="en-US"/>
              <a:pPr eaLnBrk="1" hangingPunct="1">
                <a:spcBef>
                  <a:spcPct val="0"/>
                </a:spcBef>
              </a:pPr>
              <a:t>17</a:t>
            </a:fld>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a typeface="ＭＳ Ｐゴシック" pitchFamily="34" charset="-128"/>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24AFB76C-6AD7-443C-8683-25CFC55845E3}" type="slidenum">
              <a:rPr lang="en-GB" altLang="en-US"/>
              <a:pPr eaLnBrk="1" hangingPunct="1">
                <a:spcBef>
                  <a:spcPct val="0"/>
                </a:spcBef>
              </a:pPr>
              <a:t>18</a:t>
            </a:fld>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a typeface="ＭＳ Ｐゴシック" pitchFamily="34" charset="-128"/>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5FDA524B-E179-4C16-BDB9-A991907B436D}" type="slidenum">
              <a:rPr lang="en-GB" altLang="en-US"/>
              <a:pPr eaLnBrk="1" hangingPunct="1">
                <a:spcBef>
                  <a:spcPct val="0"/>
                </a:spcBef>
              </a:pPr>
              <a:t>19</a:t>
            </a:fld>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a typeface="ＭＳ Ｐゴシック" pitchFamily="34" charset="-128"/>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7F0C7518-47F8-4F30-85B3-EE5E48ADEB27}" type="slidenum">
              <a:rPr lang="en-GB" altLang="en-US"/>
              <a:pPr eaLnBrk="1" hangingPunct="1">
                <a:spcBef>
                  <a:spcPct val="0"/>
                </a:spcBef>
              </a:pPr>
              <a:t>20</a:t>
            </a:fld>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a typeface="ＭＳ Ｐゴシック" pitchFamily="34" charset="-128"/>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27B1EE85-41DE-46C9-93C8-6D79B3FCA22C}" type="slidenum">
              <a:rPr lang="en-GB" altLang="en-US"/>
              <a:pPr eaLnBrk="1" hangingPunct="1">
                <a:spcBef>
                  <a:spcPct val="0"/>
                </a:spcBef>
              </a:pPr>
              <a:t>21</a:t>
            </a:fld>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a typeface="ＭＳ Ｐゴシック" pitchFamily="34" charset="-128"/>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D436E39A-2524-44C7-A898-0B72756295FE}" type="slidenum">
              <a:rPr lang="en-GB" altLang="en-US"/>
              <a:pPr eaLnBrk="1" hangingPunct="1">
                <a:spcBef>
                  <a:spcPct val="0"/>
                </a:spcBef>
              </a:pPr>
              <a:t>22</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D9047DF-7684-4A4F-8EB7-081C2147A5C1}" type="slidenum">
              <a:rPr lang="en-GB" altLang="en-US" smtClean="0"/>
              <a:pPr eaLnBrk="1" hangingPunct="1">
                <a:spcBef>
                  <a:spcPct val="0"/>
                </a:spcBef>
              </a:pPr>
              <a:t>3</a:t>
            </a:fld>
            <a:endParaRPr lang="en-GB"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a typeface="ＭＳ Ｐゴシック" pitchFamily="34" charset="-128"/>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5BA7904D-0D9F-491F-8A6A-8078DA2E4DA6}" type="slidenum">
              <a:rPr lang="en-GB" altLang="en-US"/>
              <a:pPr eaLnBrk="1" hangingPunct="1">
                <a:spcBef>
                  <a:spcPct val="0"/>
                </a:spcBef>
              </a:pPr>
              <a:t>23</a:t>
            </a:fld>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a typeface="ＭＳ Ｐゴシック" pitchFamily="34" charset="-128"/>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29B9BD09-2516-45EB-AF81-56B8E68C758A}" type="slidenum">
              <a:rPr lang="en-GB" altLang="en-US"/>
              <a:pPr eaLnBrk="1" hangingPunct="1">
                <a:spcBef>
                  <a:spcPct val="0"/>
                </a:spcBef>
              </a:pPr>
              <a:t>24</a:t>
            </a:fld>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a typeface="ＭＳ Ｐゴシック" pitchFamily="34" charset="-128"/>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A3F5480E-C2F3-479E-8CFE-372A88B42A42}" type="slidenum">
              <a:rPr lang="en-GB" altLang="en-US"/>
              <a:pPr eaLnBrk="1" hangingPunct="1">
                <a:spcBef>
                  <a:spcPct val="0"/>
                </a:spcBef>
              </a:pPr>
              <a:t>25</a:t>
            </a:fld>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a typeface="ＭＳ Ｐゴシック" pitchFamily="34" charset="-128"/>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9C4C6606-9810-417B-9392-60F2E26F0C09}" type="slidenum">
              <a:rPr lang="en-GB" altLang="en-US"/>
              <a:pPr eaLnBrk="1" hangingPunct="1">
                <a:spcBef>
                  <a:spcPct val="0"/>
                </a:spcBef>
              </a:pPr>
              <a:t>26</a:t>
            </a:fld>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a typeface="ＭＳ Ｐゴシック" pitchFamily="34"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A4ED1CD8-C144-44A1-8D96-E3C55AD0B0E4}" type="slidenum">
              <a:rPr lang="en-GB" altLang="en-US"/>
              <a:pPr eaLnBrk="1" hangingPunct="1">
                <a:spcBef>
                  <a:spcPct val="0"/>
                </a:spcBef>
              </a:pPr>
              <a:t>28</a:t>
            </a:fld>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a typeface="ＭＳ Ｐゴシック"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65FDA91D-B7F7-4170-8A13-5924E951F3EE}" type="slidenum">
              <a:rPr lang="en-GB" altLang="en-US"/>
              <a:pPr eaLnBrk="1" hangingPunct="1">
                <a:spcBef>
                  <a:spcPct val="0"/>
                </a:spcBef>
              </a:pPr>
              <a:t>29</a:t>
            </a:fld>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a typeface="ＭＳ Ｐゴシック" pitchFamily="34" charset="-128"/>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68FE7B3E-AA27-4341-9B0F-7695B60BB465}" type="slidenum">
              <a:rPr lang="en-GB" altLang="en-US"/>
              <a:pPr eaLnBrk="1" hangingPunct="1">
                <a:spcBef>
                  <a:spcPct val="0"/>
                </a:spcBef>
              </a:pPr>
              <a:t>30</a:t>
            </a:fld>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a typeface="ＭＳ Ｐゴシック" pitchFamily="34" charset="-128"/>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9CF327E8-3C76-4A65-9633-9015E7230D10}" type="slidenum">
              <a:rPr lang="en-GB" altLang="en-US"/>
              <a:pPr eaLnBrk="1" hangingPunct="1">
                <a:spcBef>
                  <a:spcPct val="0"/>
                </a:spcBef>
              </a:pPr>
              <a:t>31</a:t>
            </a:fld>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a typeface="ＭＳ Ｐゴシック" pitchFamily="34" charset="-128"/>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1128A255-6B83-40E3-B66F-3629662BEC60}" type="slidenum">
              <a:rPr lang="en-GB" altLang="en-US"/>
              <a:pPr eaLnBrk="1" hangingPunct="1">
                <a:spcBef>
                  <a:spcPct val="0"/>
                </a:spcBef>
              </a:pPr>
              <a:t>32</a:t>
            </a:fld>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a typeface="ＭＳ Ｐゴシック" pitchFamily="34" charset="-128"/>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09DFE1C4-193B-4702-BCB0-2968395FEA92}" type="slidenum">
              <a:rPr lang="en-GB" altLang="en-US"/>
              <a:pPr eaLnBrk="1" hangingPunct="1">
                <a:spcBef>
                  <a:spcPct val="0"/>
                </a:spcBef>
              </a:pPr>
              <a:t>33</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BAD205D-2DEC-477C-9AE4-F67907F1EEF6}" type="slidenum">
              <a:rPr lang="en-GB" altLang="en-US" smtClean="0"/>
              <a:pPr eaLnBrk="1" hangingPunct="1">
                <a:spcBef>
                  <a:spcPct val="0"/>
                </a:spcBef>
              </a:pPr>
              <a:t>5</a:t>
            </a:fld>
            <a:endParaRPr lang="en-GB"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a typeface="ＭＳ Ｐゴシック" pitchFamily="34" charset="-128"/>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75A17862-E8E2-493F-8682-7600C1AE933A}" type="slidenum">
              <a:rPr lang="en-GB" altLang="en-US"/>
              <a:pPr eaLnBrk="1" hangingPunct="1">
                <a:spcBef>
                  <a:spcPct val="0"/>
                </a:spcBef>
              </a:pPr>
              <a:t>34</a:t>
            </a:fld>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a typeface="ＭＳ Ｐゴシック" pitchFamily="34" charset="-128"/>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04ED6CE3-B025-47FE-AD50-49D2586D6BA8}" type="slidenum">
              <a:rPr lang="en-GB" altLang="en-US"/>
              <a:pPr eaLnBrk="1" hangingPunct="1">
                <a:spcBef>
                  <a:spcPct val="0"/>
                </a:spcBef>
              </a:pPr>
              <a:t>35</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AD5AF2B-03E4-4297-B45B-9A1D1F38D1CF}" type="slidenum">
              <a:rPr lang="en-GB" altLang="en-US" smtClean="0"/>
              <a:pPr eaLnBrk="1" hangingPunct="1">
                <a:spcBef>
                  <a:spcPct val="0"/>
                </a:spcBef>
              </a:pPr>
              <a:t>6</a:t>
            </a:fld>
            <a:endParaRPr lang="en-GB"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FFA4169-77B5-411B-B371-E13DB8A27CE2}" type="slidenum">
              <a:rPr lang="en-GB" altLang="en-US" smtClean="0"/>
              <a:pPr eaLnBrk="1" hangingPunct="1">
                <a:spcBef>
                  <a:spcPct val="0"/>
                </a:spcBef>
              </a:pPr>
              <a:t>8</a:t>
            </a:fld>
            <a:endParaRPr lang="en-GB"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a typeface="ＭＳ Ｐゴシック"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603A3D46-7B35-4706-9E41-CCF41A436EF0}" type="slidenum">
              <a:rPr lang="en-GB" altLang="en-US"/>
              <a:pPr eaLnBrk="1" hangingPunct="1">
                <a:spcBef>
                  <a:spcPct val="0"/>
                </a:spcBef>
              </a:pPr>
              <a:t>9</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a typeface="ＭＳ Ｐゴシック" pitchFamily="34" charset="-128"/>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7C761761-93E5-42E9-9D66-E0A3570B65FC}" type="slidenum">
              <a:rPr lang="en-GB" altLang="en-US"/>
              <a:pPr eaLnBrk="1" hangingPunct="1">
                <a:spcBef>
                  <a:spcPct val="0"/>
                </a:spcBef>
              </a:pPr>
              <a:t>10</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a typeface="ＭＳ Ｐゴシック" pitchFamily="34" charset="-128"/>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1C6CB36B-D219-419B-A37D-08B843334AFB}" type="slidenum">
              <a:rPr lang="en-GB" altLang="en-US"/>
              <a:pPr eaLnBrk="1" hangingPunct="1">
                <a:spcBef>
                  <a:spcPct val="0"/>
                </a:spcBef>
              </a:pPr>
              <a:t>11</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a typeface="ＭＳ Ｐゴシック" pitchFamily="34" charset="-128"/>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F6AEAF6D-4133-49D5-A7E4-C7BDA22FAF9F}" type="slidenum">
              <a:rPr lang="en-GB" altLang="en-US"/>
              <a:pPr eaLnBrk="1" hangingPunct="1">
                <a:spcBef>
                  <a:spcPct val="0"/>
                </a:spcBef>
              </a:pPr>
              <a:t>12</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1/11/2022</a:t>
            </a:fld>
            <a:endParaRPr lang="en-US" dirty="0"/>
          </a:p>
        </p:txBody>
      </p:sp>
      <p:sp>
        <p:nvSpPr>
          <p:cNvPr id="5" name="Footer Placeholder 4"/>
          <p:cNvSpPr>
            <a:spLocks noGrp="1"/>
          </p:cNvSpPr>
          <p:nvPr>
            <p:ph type="ftr" sz="quarter" idx="11"/>
          </p:nvPr>
        </p:nvSpPr>
        <p:spPr>
          <a:xfrm>
            <a:off x="2396319" y="329308"/>
            <a:ext cx="3086292" cy="309201"/>
          </a:xfrm>
        </p:spPr>
        <p:txBody>
          <a:bodyPr/>
          <a:lstStyle/>
          <a:p>
            <a:endParaRPr lang="en-US" dirty="0"/>
          </a:p>
        </p:txBody>
      </p:sp>
      <p:sp>
        <p:nvSpPr>
          <p:cNvPr id="6" name="Slide Number Placeholder 5"/>
          <p:cNvSpPr>
            <a:spLocks noGrp="1"/>
          </p:cNvSpPr>
          <p:nvPr>
            <p:ph type="sldNum" sz="quarter" idx="12"/>
          </p:nvPr>
        </p:nvSpPr>
        <p:spPr>
          <a:xfrm>
            <a:off x="1434703" y="798973"/>
            <a:ext cx="802005" cy="503578"/>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15858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4774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71122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en-GB"/>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pPr>
              <a:defRPr/>
            </a:pPr>
            <a:fld id="{B7E56A6B-A6A6-4AAD-B88A-69F296F47CC8}" type="slidenum">
              <a:rPr lang="en-GB"/>
              <a:pPr>
                <a:defRPr/>
              </a:pPr>
              <a:t>‹#›</a:t>
            </a:fld>
            <a:endParaRPr lang="en-GB" dirty="0"/>
          </a:p>
        </p:txBody>
      </p:sp>
    </p:spTree>
    <p:extLst>
      <p:ext uri="{BB962C8B-B14F-4D97-AF65-F5344CB8AC3E}">
        <p14:creationId xmlns:p14="http://schemas.microsoft.com/office/powerpoint/2010/main" val="32354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D0B760B5-FCE4-4BAC-8696-4BDBC0A2ADF0}" type="slidenum">
              <a:rPr lang="en-GB" smtClean="0">
                <a:solidFill>
                  <a:prstClr val="black"/>
                </a:solidFill>
              </a:rPr>
              <a:pPr>
                <a:defRPr/>
              </a:pPr>
              <a:t>‹#›</a:t>
            </a:fld>
            <a:endParaRPr lang="en-GB">
              <a:solidFill>
                <a:prstClr val="black"/>
              </a:solidFill>
            </a:endParaRPr>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72774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38164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8EDD2EA5-4DCE-48A9-985B-61F8DBEECB81}" type="slidenum">
              <a:rPr lang="en-GB" smtClean="0"/>
              <a:pPr>
                <a:defRPr/>
              </a:pPr>
              <a:t>‹#›</a:t>
            </a:fld>
            <a:endParaRPr lang="en-GB"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31625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7341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a:solidFill>
                <a:prstClr val="black"/>
              </a:solidFill>
            </a:endParaRPr>
          </a:p>
        </p:txBody>
      </p:sp>
      <p:sp>
        <p:nvSpPr>
          <p:cNvPr id="4" name="Footer Placeholder 3"/>
          <p:cNvSpPr>
            <a:spLocks noGrp="1"/>
          </p:cNvSpPr>
          <p:nvPr>
            <p:ph type="ftr" sz="quarter" idx="11"/>
          </p:nvPr>
        </p:nvSpPr>
        <p:spPr/>
        <p:txBody>
          <a:bodyPr/>
          <a:lstStyle/>
          <a:p>
            <a:pPr>
              <a:defRPr/>
            </a:pPr>
            <a:endParaRPr lang="en-GB">
              <a:solidFill>
                <a:prstClr val="black"/>
              </a:solidFill>
            </a:endParaRPr>
          </a:p>
        </p:txBody>
      </p:sp>
      <p:sp>
        <p:nvSpPr>
          <p:cNvPr id="5" name="Slide Number Placeholder 4"/>
          <p:cNvSpPr>
            <a:spLocks noGrp="1"/>
          </p:cNvSpPr>
          <p:nvPr>
            <p:ph type="sldNum" sz="quarter" idx="12"/>
          </p:nvPr>
        </p:nvSpPr>
        <p:spPr/>
        <p:txBody>
          <a:bodyPr/>
          <a:lstStyle/>
          <a:p>
            <a:pPr>
              <a:defRPr/>
            </a:pPr>
            <a:fld id="{10744C1F-1394-40FD-A1A8-A67B8CF2CE88}"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394204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9569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97997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B61BEF0D-F0BB-DE4B-95CE-6DB70DBA9567}" type="datetimeFigureOut">
              <a:rPr lang="en-US" smtClean="0"/>
              <a:pPr/>
              <a:t>1/11/2022</a:t>
            </a:fld>
            <a:endParaRPr lang="en-US" dirty="0"/>
          </a:p>
        </p:txBody>
      </p:sp>
      <p:sp>
        <p:nvSpPr>
          <p:cNvPr id="6" name="Footer Placeholder 5"/>
          <p:cNvSpPr>
            <a:spLocks noGrp="1"/>
          </p:cNvSpPr>
          <p:nvPr>
            <p:ph type="ftr" sz="quarter" idx="11"/>
          </p:nvPr>
        </p:nvSpPr>
        <p:spPr>
          <a:xfrm>
            <a:off x="1437530" y="318641"/>
            <a:ext cx="3251553" cy="320931"/>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98216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4">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1/11/2022</a:t>
            </a:fld>
            <a:endParaRPr lang="en-US" dirty="0"/>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240902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4" r:id="rId12"/>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unitetheunion.org/default.aspx" TargetMode="Externa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43200" y="1844824"/>
            <a:ext cx="6400800" cy="2592288"/>
          </a:xfrm>
        </p:spPr>
        <p:txBody>
          <a:bodyPr>
            <a:normAutofit/>
          </a:bodyPr>
          <a:lstStyle/>
          <a:p>
            <a:r>
              <a:rPr lang="en-GB" b="1" dirty="0"/>
              <a:t>The Construction Team</a:t>
            </a:r>
          </a:p>
          <a:p>
            <a:endParaRPr lang="en-GB" dirty="0"/>
          </a:p>
          <a:p>
            <a:endParaRPr lang="en-GB" dirty="0"/>
          </a:p>
        </p:txBody>
      </p:sp>
    </p:spTree>
    <p:extLst>
      <p:ext uri="{BB962C8B-B14F-4D97-AF65-F5344CB8AC3E}">
        <p14:creationId xmlns:p14="http://schemas.microsoft.com/office/powerpoint/2010/main" val="3643334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763206" y="549751"/>
            <a:ext cx="7859216" cy="796925"/>
          </a:xfrm>
        </p:spPr>
        <p:txBody>
          <a:bodyPr>
            <a:normAutofit/>
          </a:bodyPr>
          <a:lstStyle/>
          <a:p>
            <a:pPr algn="r"/>
            <a:r>
              <a:rPr lang="en-US" altLang="en-US" sz="4000" dirty="0">
                <a:ea typeface="ＭＳ Ｐゴシック" pitchFamily="34" charset="-128"/>
                <a:cs typeface="Arial" charset="0"/>
              </a:rPr>
              <a:t>Construction team members</a:t>
            </a:r>
          </a:p>
        </p:txBody>
      </p:sp>
      <p:sp>
        <p:nvSpPr>
          <p:cNvPr id="8195" name="Content Placeholder 2"/>
          <p:cNvSpPr>
            <a:spLocks noGrp="1"/>
          </p:cNvSpPr>
          <p:nvPr>
            <p:ph idx="1"/>
          </p:nvPr>
        </p:nvSpPr>
        <p:spPr>
          <a:xfrm>
            <a:off x="428625" y="1700808"/>
            <a:ext cx="8229600" cy="4396780"/>
          </a:xfrm>
        </p:spPr>
        <p:txBody>
          <a:bodyPr>
            <a:normAutofit/>
          </a:bodyPr>
          <a:lstStyle/>
          <a:p>
            <a:pPr marL="0" indent="0" algn="ctr">
              <a:buFontTx/>
              <a:buNone/>
            </a:pPr>
            <a:r>
              <a:rPr lang="en-US" altLang="en-US" b="1" dirty="0">
                <a:ea typeface="ＭＳ Ｐゴシック" pitchFamily="34" charset="-128"/>
                <a:cs typeface="Arial" charset="0"/>
              </a:rPr>
              <a:t>Architect</a:t>
            </a:r>
          </a:p>
          <a:p>
            <a:pPr marL="0" indent="0" algn="ctr">
              <a:buFontTx/>
              <a:buNone/>
            </a:pPr>
            <a:endParaRPr lang="en-US" altLang="en-US" sz="2400" b="1" dirty="0">
              <a:ea typeface="ＭＳ Ｐゴシック" pitchFamily="34" charset="-128"/>
              <a:cs typeface="Arial" charset="0"/>
            </a:endParaRPr>
          </a:p>
          <a:p>
            <a:r>
              <a:rPr lang="en-US" altLang="en-US" sz="2800" dirty="0">
                <a:ea typeface="ＭＳ Ｐゴシック" pitchFamily="34" charset="-128"/>
                <a:cs typeface="Arial" charset="0"/>
              </a:rPr>
              <a:t>The </a:t>
            </a:r>
            <a:r>
              <a:rPr lang="en-US" altLang="en-US" sz="2800" b="1" dirty="0">
                <a:ea typeface="ＭＳ Ｐゴシック" pitchFamily="34" charset="-128"/>
                <a:cs typeface="Arial" charset="0"/>
              </a:rPr>
              <a:t>designer</a:t>
            </a:r>
            <a:r>
              <a:rPr lang="en-US" altLang="en-US" sz="2800" dirty="0">
                <a:ea typeface="ＭＳ Ｐゴシック" pitchFamily="34" charset="-128"/>
                <a:cs typeface="Arial" charset="0"/>
              </a:rPr>
              <a:t> of the project and considered the leader of the management team</a:t>
            </a:r>
          </a:p>
          <a:p>
            <a:r>
              <a:rPr lang="en-US" altLang="en-US" sz="2800" dirty="0">
                <a:ea typeface="ＭＳ Ｐゴシック" pitchFamily="34" charset="-128"/>
                <a:cs typeface="Arial" charset="0"/>
              </a:rPr>
              <a:t>They convert clients’ ideas and requirements into a building design and working drawings</a:t>
            </a:r>
          </a:p>
          <a:p>
            <a:pPr>
              <a:spcBef>
                <a:spcPct val="0"/>
              </a:spcBef>
            </a:pPr>
            <a:r>
              <a:rPr lang="en-US" altLang="en-US" sz="2800" dirty="0">
                <a:ea typeface="ＭＳ Ｐゴシック" pitchFamily="34" charset="-128"/>
                <a:cs typeface="Arial" charset="0"/>
              </a:rPr>
              <a:t>They liaise with the client regularly at the early stages, and throughout the project</a:t>
            </a:r>
          </a:p>
        </p:txBody>
      </p:sp>
      <p:pic>
        <p:nvPicPr>
          <p:cNvPr id="8196" name="Picture 4" descr="shutterstock_9708259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2281" y="4972169"/>
            <a:ext cx="2325688"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3553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70384" y="476672"/>
            <a:ext cx="8003232" cy="796925"/>
          </a:xfrm>
        </p:spPr>
        <p:txBody>
          <a:bodyPr>
            <a:normAutofit/>
          </a:bodyPr>
          <a:lstStyle/>
          <a:p>
            <a:pPr algn="r"/>
            <a:r>
              <a:rPr lang="en-US" altLang="en-US" sz="4000" dirty="0">
                <a:ea typeface="ＭＳ Ｐゴシック" pitchFamily="34" charset="-128"/>
                <a:cs typeface="Arial" charset="0"/>
              </a:rPr>
              <a:t>Construction team members</a:t>
            </a:r>
          </a:p>
        </p:txBody>
      </p:sp>
      <p:sp>
        <p:nvSpPr>
          <p:cNvPr id="39938" name="Content Placeholder 2"/>
          <p:cNvSpPr>
            <a:spLocks noGrp="1"/>
          </p:cNvSpPr>
          <p:nvPr>
            <p:ph idx="1"/>
          </p:nvPr>
        </p:nvSpPr>
        <p:spPr>
          <a:xfrm>
            <a:off x="428625" y="1484784"/>
            <a:ext cx="8229600" cy="4612804"/>
          </a:xfrm>
        </p:spPr>
        <p:txBody>
          <a:bodyPr>
            <a:normAutofit fontScale="92500" lnSpcReduction="10000"/>
          </a:bodyPr>
          <a:lstStyle/>
          <a:p>
            <a:pPr marL="0" indent="0" algn="ctr">
              <a:spcBef>
                <a:spcPts val="0"/>
              </a:spcBef>
              <a:buFontTx/>
              <a:buNone/>
              <a:defRPr/>
            </a:pPr>
            <a:r>
              <a:rPr lang="en-US" b="1" dirty="0">
                <a:ea typeface="ＭＳ Ｐゴシック" charset="0"/>
                <a:cs typeface="Arial" charset="0"/>
              </a:rPr>
              <a:t>Clerk of works</a:t>
            </a:r>
            <a:endParaRPr lang="en-US" sz="2800" b="1" dirty="0">
              <a:ea typeface="ＭＳ Ｐゴシック" charset="0"/>
              <a:cs typeface="Arial" charset="0"/>
            </a:endParaRPr>
          </a:p>
          <a:p>
            <a:pPr marL="0" indent="0" algn="ctr">
              <a:spcBef>
                <a:spcPts val="0"/>
              </a:spcBef>
              <a:buFontTx/>
              <a:buNone/>
              <a:defRPr/>
            </a:pPr>
            <a:r>
              <a:rPr lang="en-US" sz="2800" dirty="0">
                <a:ea typeface="ＭＳ Ｐゴシック" charset="0"/>
                <a:cs typeface="Arial" charset="0"/>
              </a:rPr>
              <a:t>(project manager)</a:t>
            </a:r>
          </a:p>
          <a:p>
            <a:pPr marL="0" indent="0">
              <a:spcBef>
                <a:spcPts val="0"/>
              </a:spcBef>
              <a:buFontTx/>
              <a:buNone/>
              <a:defRPr/>
            </a:pPr>
            <a:endParaRPr lang="en-US" sz="2800" dirty="0">
              <a:ea typeface="ＭＳ Ｐゴシック" charset="0"/>
              <a:cs typeface="Arial" charset="0"/>
            </a:endParaRPr>
          </a:p>
          <a:p>
            <a:pPr>
              <a:spcBef>
                <a:spcPts val="0"/>
              </a:spcBef>
              <a:defRPr/>
            </a:pPr>
            <a:r>
              <a:rPr lang="en-US" sz="2800" dirty="0">
                <a:ea typeface="ＭＳ Ｐゴシック" charset="0"/>
                <a:cs typeface="Arial" charset="0"/>
              </a:rPr>
              <a:t>Generally appointed by the architect; act as their representative on site</a:t>
            </a:r>
          </a:p>
          <a:p>
            <a:pPr>
              <a:spcBef>
                <a:spcPts val="0"/>
              </a:spcBef>
              <a:defRPr/>
            </a:pPr>
            <a:r>
              <a:rPr lang="en-US" sz="2800" dirty="0">
                <a:ea typeface="ＭＳ Ｐゴシック" charset="0"/>
                <a:cs typeface="Arial" charset="0"/>
              </a:rPr>
              <a:t>Ensure the building is constructed as per the drawings, standard of work and quality of materials</a:t>
            </a:r>
          </a:p>
          <a:p>
            <a:pPr>
              <a:spcBef>
                <a:spcPts val="0"/>
              </a:spcBef>
              <a:defRPr/>
            </a:pPr>
            <a:r>
              <a:rPr lang="en-US" sz="2800" dirty="0">
                <a:ea typeface="ＭＳ Ｐゴシック" charset="0"/>
                <a:cs typeface="Arial" charset="0"/>
              </a:rPr>
              <a:t>Liaise regularly with the architect and the construction teams on site</a:t>
            </a:r>
          </a:p>
          <a:p>
            <a:pPr>
              <a:spcBef>
                <a:spcPts val="0"/>
              </a:spcBef>
              <a:defRPr/>
            </a:pPr>
            <a:r>
              <a:rPr lang="en-US" sz="2800" dirty="0">
                <a:ea typeface="ＭＳ Ｐゴシック" charset="0"/>
                <a:cs typeface="Arial" charset="0"/>
              </a:rPr>
              <a:t>Can sign a variation order</a:t>
            </a:r>
          </a:p>
        </p:txBody>
      </p:sp>
    </p:spTree>
    <p:extLst>
      <p:ext uri="{BB962C8B-B14F-4D97-AF65-F5344CB8AC3E}">
        <p14:creationId xmlns:p14="http://schemas.microsoft.com/office/powerpoint/2010/main" val="2052516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a:xfrm>
            <a:off x="30741" y="400144"/>
            <a:ext cx="8507288" cy="796925"/>
          </a:xfrm>
        </p:spPr>
        <p:txBody>
          <a:bodyPr>
            <a:normAutofit/>
          </a:bodyPr>
          <a:lstStyle/>
          <a:p>
            <a:pPr algn="r"/>
            <a:r>
              <a:rPr lang="en-US" altLang="en-US" sz="4000" dirty="0">
                <a:ea typeface="ＭＳ Ｐゴシック" pitchFamily="34" charset="-128"/>
                <a:cs typeface="Arial" charset="0"/>
              </a:rPr>
              <a:t>Construction team members</a:t>
            </a:r>
          </a:p>
        </p:txBody>
      </p:sp>
      <p:sp>
        <p:nvSpPr>
          <p:cNvPr id="41986" name="Content Placeholder 2"/>
          <p:cNvSpPr>
            <a:spLocks noGrp="1"/>
          </p:cNvSpPr>
          <p:nvPr>
            <p:ph idx="1"/>
          </p:nvPr>
        </p:nvSpPr>
        <p:spPr>
          <a:xfrm>
            <a:off x="304924" y="1256754"/>
            <a:ext cx="6231607" cy="4540796"/>
          </a:xfrm>
          <a:noFill/>
          <a:ln>
            <a:noFill/>
          </a:ln>
        </p:spPr>
        <p:txBody>
          <a:bodyPr>
            <a:normAutofit fontScale="92500" lnSpcReduction="20000"/>
          </a:bodyPr>
          <a:lstStyle/>
          <a:p>
            <a:pPr marL="0" indent="0" algn="ctr">
              <a:spcBef>
                <a:spcPts val="0"/>
              </a:spcBef>
              <a:buFontTx/>
              <a:buNone/>
              <a:defRPr/>
            </a:pPr>
            <a:r>
              <a:rPr lang="en-US" b="1" dirty="0">
                <a:ea typeface="ＭＳ Ｐゴシック" charset="0"/>
                <a:cs typeface="Arial" charset="0"/>
              </a:rPr>
              <a:t>Structural engineer</a:t>
            </a:r>
          </a:p>
          <a:p>
            <a:pPr marL="0" indent="0" algn="ctr">
              <a:spcBef>
                <a:spcPts val="0"/>
              </a:spcBef>
              <a:buFontTx/>
              <a:buNone/>
              <a:defRPr/>
            </a:pPr>
            <a:r>
              <a:rPr lang="en-US" sz="2800" dirty="0">
                <a:ea typeface="ＭＳ Ｐゴシック" charset="0"/>
                <a:cs typeface="Arial" charset="0"/>
              </a:rPr>
              <a:t>(specialist engineer)</a:t>
            </a:r>
          </a:p>
          <a:p>
            <a:pPr marL="0" indent="0" algn="ctr">
              <a:spcBef>
                <a:spcPts val="0"/>
              </a:spcBef>
              <a:buFontTx/>
              <a:buNone/>
              <a:defRPr/>
            </a:pPr>
            <a:endParaRPr lang="en-US" sz="2800" dirty="0">
              <a:ea typeface="ＭＳ Ｐゴシック" charset="0"/>
              <a:cs typeface="Arial" charset="0"/>
            </a:endParaRPr>
          </a:p>
          <a:p>
            <a:pPr>
              <a:spcBef>
                <a:spcPts val="0"/>
              </a:spcBef>
              <a:defRPr/>
            </a:pPr>
            <a:r>
              <a:rPr lang="en-US" sz="2800" dirty="0">
                <a:ea typeface="ＭＳ Ｐゴシック" charset="0"/>
                <a:cs typeface="Arial" charset="0"/>
              </a:rPr>
              <a:t>They work closely with the architect to find the most efficient method of construction</a:t>
            </a:r>
          </a:p>
          <a:p>
            <a:pPr>
              <a:spcBef>
                <a:spcPts val="0"/>
              </a:spcBef>
              <a:defRPr/>
            </a:pPr>
            <a:r>
              <a:rPr lang="en-US" sz="2800" dirty="0">
                <a:ea typeface="ＭＳ Ｐゴシック" charset="0"/>
                <a:cs typeface="Arial" charset="0"/>
              </a:rPr>
              <a:t>They calculate loads, forces, variances from wind and rain, looking at structural safety</a:t>
            </a:r>
          </a:p>
          <a:p>
            <a:pPr>
              <a:spcBef>
                <a:spcPts val="0"/>
              </a:spcBef>
              <a:defRPr/>
            </a:pPr>
            <a:r>
              <a:rPr lang="en-US" sz="2800" dirty="0">
                <a:ea typeface="ＭＳ Ｐゴシック" charset="0"/>
                <a:cs typeface="Arial" charset="0"/>
              </a:rPr>
              <a:t>They are sometimes involved in insurance claims, repair work and alterations to properties</a:t>
            </a:r>
          </a:p>
        </p:txBody>
      </p:sp>
      <p:pic>
        <p:nvPicPr>
          <p:cNvPr id="10244" name="Picture 2" descr="http://t1.gstatic.com/images?q=tbn:ANd9GcTG0m2zFC2nR5F6kEpCHTkIDlPISfKrSGxRwLVt8GU-YEqbGuWO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9689" y="1916832"/>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5306988"/>
            <a:ext cx="3640137"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0494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34380" y="417513"/>
            <a:ext cx="8075240" cy="796925"/>
          </a:xfrm>
        </p:spPr>
        <p:txBody>
          <a:bodyPr>
            <a:normAutofit/>
          </a:bodyPr>
          <a:lstStyle/>
          <a:p>
            <a:r>
              <a:rPr lang="en-US" altLang="en-US" sz="4000" dirty="0">
                <a:ea typeface="ＭＳ Ｐゴシック" pitchFamily="34" charset="-128"/>
                <a:cs typeface="Arial" charset="0"/>
              </a:rPr>
              <a:t>Construction team members</a:t>
            </a:r>
          </a:p>
        </p:txBody>
      </p:sp>
      <p:sp>
        <p:nvSpPr>
          <p:cNvPr id="44034" name="Content Placeholder 2"/>
          <p:cNvSpPr>
            <a:spLocks noGrp="1"/>
          </p:cNvSpPr>
          <p:nvPr>
            <p:ph idx="1"/>
          </p:nvPr>
        </p:nvSpPr>
        <p:spPr>
          <a:xfrm>
            <a:off x="428625" y="1214438"/>
            <a:ext cx="5857982" cy="5166890"/>
          </a:xfrm>
        </p:spPr>
        <p:txBody>
          <a:bodyPr>
            <a:normAutofit fontScale="92500" lnSpcReduction="20000"/>
          </a:bodyPr>
          <a:lstStyle/>
          <a:p>
            <a:pPr marL="0" indent="0" algn="ctr">
              <a:spcBef>
                <a:spcPts val="0"/>
              </a:spcBef>
              <a:buFontTx/>
              <a:buNone/>
              <a:defRPr/>
            </a:pPr>
            <a:r>
              <a:rPr lang="en-US" b="1" dirty="0">
                <a:ea typeface="ＭＳ Ｐゴシック" charset="0"/>
                <a:cs typeface="Arial" charset="0"/>
              </a:rPr>
              <a:t>Surveyor</a:t>
            </a:r>
          </a:p>
          <a:p>
            <a:pPr marL="0" indent="0">
              <a:spcBef>
                <a:spcPts val="0"/>
              </a:spcBef>
              <a:buFontTx/>
              <a:buNone/>
              <a:defRPr/>
            </a:pPr>
            <a:endParaRPr lang="en-US" sz="2800" dirty="0">
              <a:ea typeface="ＭＳ Ｐゴシック" charset="0"/>
              <a:cs typeface="Arial" charset="0"/>
            </a:endParaRPr>
          </a:p>
          <a:p>
            <a:pPr>
              <a:spcBef>
                <a:spcPts val="0"/>
              </a:spcBef>
              <a:defRPr/>
            </a:pPr>
            <a:r>
              <a:rPr lang="en-US" sz="2800" dirty="0">
                <a:ea typeface="ＭＳ Ｐゴシック" charset="0"/>
                <a:cs typeface="Arial" charset="0"/>
              </a:rPr>
              <a:t>Sometimes known as the </a:t>
            </a:r>
            <a:r>
              <a:rPr lang="en-US" sz="2800" b="1" dirty="0">
                <a:ea typeface="ＭＳ Ｐゴシック" charset="0"/>
                <a:cs typeface="Arial" charset="0"/>
              </a:rPr>
              <a:t>Building Surveyor</a:t>
            </a:r>
          </a:p>
          <a:p>
            <a:pPr>
              <a:spcBef>
                <a:spcPts val="0"/>
              </a:spcBef>
              <a:defRPr/>
            </a:pPr>
            <a:r>
              <a:rPr lang="en-US" sz="2800" dirty="0">
                <a:ea typeface="ＭＳ Ｐゴシック" charset="0"/>
                <a:cs typeface="Arial" charset="0"/>
              </a:rPr>
              <a:t>They have to position the building on the land, and ensure Building Regulations are followed throughout the process</a:t>
            </a:r>
          </a:p>
          <a:p>
            <a:pPr>
              <a:spcBef>
                <a:spcPts val="0"/>
              </a:spcBef>
              <a:defRPr/>
            </a:pPr>
            <a:r>
              <a:rPr lang="en-US" sz="2800" dirty="0">
                <a:ea typeface="ＭＳ Ｐゴシック" charset="0"/>
                <a:cs typeface="Arial" charset="0"/>
              </a:rPr>
              <a:t>They will discuss problems on the way and try to resolve difficulties</a:t>
            </a:r>
          </a:p>
          <a:p>
            <a:pPr>
              <a:spcBef>
                <a:spcPts val="0"/>
              </a:spcBef>
              <a:defRPr/>
            </a:pPr>
            <a:r>
              <a:rPr lang="en-US" sz="2800" dirty="0">
                <a:ea typeface="ＭＳ Ｐゴシック" charset="0"/>
                <a:cs typeface="Arial" charset="0"/>
              </a:rPr>
              <a:t>They will visit the site regularly to ensure the building process is being carried out correctly</a:t>
            </a:r>
          </a:p>
          <a:p>
            <a:pPr marL="0" indent="0">
              <a:buFontTx/>
              <a:buNone/>
              <a:defRPr/>
            </a:pPr>
            <a:endParaRPr lang="en-US" sz="2400" dirty="0">
              <a:ea typeface="ＭＳ Ｐゴシック" charset="0"/>
              <a:cs typeface="Arial" charset="0"/>
            </a:endParaRPr>
          </a:p>
          <a:p>
            <a:pPr marL="0" indent="0">
              <a:buFontTx/>
              <a:buNone/>
              <a:defRPr/>
            </a:pPr>
            <a:endParaRPr lang="en-US" sz="2400" dirty="0">
              <a:ea typeface="ＭＳ Ｐゴシック" charset="0"/>
              <a:cs typeface="Arial" charset="0"/>
            </a:endParaRPr>
          </a:p>
        </p:txBody>
      </p:sp>
      <p:pic>
        <p:nvPicPr>
          <p:cNvPr id="11268" name="Picture 5" descr="shutterstock_11661172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97536" y="1993243"/>
            <a:ext cx="26955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descr="shutterstock_126737438.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14804" y="4005064"/>
            <a:ext cx="2695575" cy="1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716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07504" y="476672"/>
            <a:ext cx="8363272" cy="796925"/>
          </a:xfrm>
        </p:spPr>
        <p:txBody>
          <a:bodyPr>
            <a:normAutofit/>
          </a:bodyPr>
          <a:lstStyle/>
          <a:p>
            <a:pPr algn="r"/>
            <a:r>
              <a:rPr lang="en-US" altLang="en-US" sz="4000" dirty="0">
                <a:ea typeface="ＭＳ Ｐゴシック" pitchFamily="34" charset="-128"/>
                <a:cs typeface="Arial" charset="0"/>
              </a:rPr>
              <a:t>Construction team members</a:t>
            </a:r>
          </a:p>
        </p:txBody>
      </p:sp>
      <p:sp>
        <p:nvSpPr>
          <p:cNvPr id="46082" name="Content Placeholder 2"/>
          <p:cNvSpPr>
            <a:spLocks noGrp="1"/>
          </p:cNvSpPr>
          <p:nvPr>
            <p:ph idx="1"/>
          </p:nvPr>
        </p:nvSpPr>
        <p:spPr>
          <a:xfrm>
            <a:off x="444603" y="1340768"/>
            <a:ext cx="8229600" cy="4883150"/>
          </a:xfrm>
        </p:spPr>
        <p:txBody>
          <a:bodyPr>
            <a:noAutofit/>
          </a:bodyPr>
          <a:lstStyle/>
          <a:p>
            <a:pPr marL="0" indent="0" algn="ctr">
              <a:spcBef>
                <a:spcPts val="0"/>
              </a:spcBef>
              <a:buFontTx/>
              <a:buNone/>
              <a:defRPr/>
            </a:pPr>
            <a:r>
              <a:rPr lang="en-US" b="1" dirty="0">
                <a:ea typeface="ＭＳ Ｐゴシック" charset="0"/>
                <a:cs typeface="Arial" charset="0"/>
              </a:rPr>
              <a:t>Building services engineer</a:t>
            </a:r>
          </a:p>
          <a:p>
            <a:pPr marL="0" indent="0" algn="ctr">
              <a:spcBef>
                <a:spcPts val="0"/>
              </a:spcBef>
              <a:buFontTx/>
              <a:buNone/>
              <a:defRPr/>
            </a:pPr>
            <a:r>
              <a:rPr lang="en-US" sz="2800" dirty="0">
                <a:ea typeface="ＭＳ Ｐゴシック" charset="0"/>
                <a:cs typeface="Arial" charset="0"/>
              </a:rPr>
              <a:t>(specialist engineer)</a:t>
            </a:r>
          </a:p>
          <a:p>
            <a:pPr marL="0" indent="0" algn="ctr">
              <a:spcBef>
                <a:spcPts val="0"/>
              </a:spcBef>
              <a:buFontTx/>
              <a:buNone/>
              <a:defRPr/>
            </a:pPr>
            <a:endParaRPr lang="en-US" sz="2800" dirty="0">
              <a:ea typeface="ＭＳ Ｐゴシック" charset="0"/>
              <a:cs typeface="Arial" charset="0"/>
            </a:endParaRPr>
          </a:p>
          <a:p>
            <a:pPr>
              <a:spcBef>
                <a:spcPts val="0"/>
              </a:spcBef>
              <a:defRPr/>
            </a:pPr>
            <a:r>
              <a:rPr lang="en-US" dirty="0">
                <a:ea typeface="ＭＳ Ｐゴシック" charset="0"/>
                <a:cs typeface="Arial" charset="0"/>
              </a:rPr>
              <a:t>Design the internal services within the building which will be cost effective, environmentally sensitive, and with good maintenance access:</a:t>
            </a:r>
          </a:p>
          <a:p>
            <a:pPr lvl="2">
              <a:spcBef>
                <a:spcPts val="0"/>
              </a:spcBef>
              <a:buFont typeface="Courier New"/>
              <a:buChar char="o"/>
              <a:defRPr/>
            </a:pPr>
            <a:r>
              <a:rPr lang="en-US" sz="2000" dirty="0">
                <a:ea typeface="ＭＳ Ｐゴシック" charset="0"/>
                <a:cs typeface="Arial" charset="0"/>
              </a:rPr>
              <a:t>Heating and ventilation</a:t>
            </a:r>
          </a:p>
          <a:p>
            <a:pPr lvl="2">
              <a:spcBef>
                <a:spcPts val="0"/>
              </a:spcBef>
              <a:buFont typeface="Courier New"/>
              <a:buChar char="o"/>
              <a:defRPr/>
            </a:pPr>
            <a:r>
              <a:rPr lang="en-US" sz="2000" dirty="0">
                <a:ea typeface="ＭＳ Ｐゴシック" charset="0"/>
                <a:cs typeface="Arial" charset="0"/>
              </a:rPr>
              <a:t>Hot water and cold water</a:t>
            </a:r>
          </a:p>
          <a:p>
            <a:pPr lvl="2">
              <a:spcBef>
                <a:spcPts val="0"/>
              </a:spcBef>
              <a:buFont typeface="Courier New"/>
              <a:buChar char="o"/>
              <a:defRPr/>
            </a:pPr>
            <a:r>
              <a:rPr lang="en-US" sz="2000" dirty="0">
                <a:ea typeface="ＭＳ Ｐゴシック" charset="0"/>
                <a:cs typeface="Arial" charset="0"/>
              </a:rPr>
              <a:t>Air conditioning</a:t>
            </a:r>
          </a:p>
          <a:p>
            <a:pPr lvl="2">
              <a:spcBef>
                <a:spcPts val="0"/>
              </a:spcBef>
              <a:buFont typeface="Courier New"/>
              <a:buChar char="o"/>
              <a:defRPr/>
            </a:pPr>
            <a:r>
              <a:rPr lang="en-US" sz="2000" dirty="0">
                <a:ea typeface="ＭＳ Ｐゴシック" charset="0"/>
                <a:cs typeface="Arial" charset="0"/>
              </a:rPr>
              <a:t>Drainage</a:t>
            </a:r>
          </a:p>
          <a:p>
            <a:pPr>
              <a:spcBef>
                <a:spcPts val="0"/>
              </a:spcBef>
              <a:defRPr/>
            </a:pPr>
            <a:r>
              <a:rPr lang="en-US" dirty="0">
                <a:ea typeface="ＭＳ Ｐゴシック" charset="0"/>
                <a:cs typeface="Arial" charset="0"/>
              </a:rPr>
              <a:t>May also be responsible for electrical distribution, fire protection, lifts, escalators, acoustics etc</a:t>
            </a:r>
          </a:p>
        </p:txBody>
      </p:sp>
    </p:spTree>
    <p:extLst>
      <p:ext uri="{BB962C8B-B14F-4D97-AF65-F5344CB8AC3E}">
        <p14:creationId xmlns:p14="http://schemas.microsoft.com/office/powerpoint/2010/main" val="394782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3568" y="404664"/>
            <a:ext cx="7427168" cy="796925"/>
          </a:xfrm>
        </p:spPr>
        <p:txBody>
          <a:bodyPr>
            <a:normAutofit fontScale="90000"/>
          </a:bodyPr>
          <a:lstStyle/>
          <a:p>
            <a:pPr algn="r"/>
            <a:r>
              <a:rPr lang="en-US" altLang="en-US" sz="4000" dirty="0">
                <a:ea typeface="ＭＳ Ｐゴシック" pitchFamily="34" charset="-128"/>
                <a:cs typeface="Arial" charset="0"/>
              </a:rPr>
              <a:t>Construction team members</a:t>
            </a:r>
          </a:p>
        </p:txBody>
      </p:sp>
      <p:sp>
        <p:nvSpPr>
          <p:cNvPr id="13315" name="Content Placeholder 2"/>
          <p:cNvSpPr>
            <a:spLocks noGrp="1"/>
          </p:cNvSpPr>
          <p:nvPr>
            <p:ph idx="1"/>
          </p:nvPr>
        </p:nvSpPr>
        <p:spPr>
          <a:xfrm>
            <a:off x="429712" y="1340768"/>
            <a:ext cx="8229600" cy="4540796"/>
          </a:xfrm>
        </p:spPr>
        <p:txBody>
          <a:bodyPr>
            <a:normAutofit fontScale="92500"/>
          </a:bodyPr>
          <a:lstStyle/>
          <a:p>
            <a:pPr marL="0" indent="0" algn="ctr">
              <a:spcBef>
                <a:spcPct val="0"/>
              </a:spcBef>
              <a:buFontTx/>
              <a:buNone/>
            </a:pPr>
            <a:r>
              <a:rPr lang="en-US" altLang="en-US" sz="2800" b="1" dirty="0">
                <a:ea typeface="ＭＳ Ｐゴシック" pitchFamily="34" charset="-128"/>
                <a:cs typeface="Arial" charset="0"/>
              </a:rPr>
              <a:t>Quantity surveyor</a:t>
            </a:r>
          </a:p>
          <a:p>
            <a:pPr marL="0" indent="0" algn="ctr">
              <a:spcBef>
                <a:spcPct val="0"/>
              </a:spcBef>
            </a:pPr>
            <a:endParaRPr lang="en-US" altLang="en-US" sz="2800" dirty="0">
              <a:ea typeface="ＭＳ Ｐゴシック" pitchFamily="34" charset="-128"/>
              <a:cs typeface="Arial" charset="0"/>
            </a:endParaRPr>
          </a:p>
          <a:p>
            <a:pPr>
              <a:spcBef>
                <a:spcPct val="0"/>
              </a:spcBef>
            </a:pPr>
            <a:r>
              <a:rPr lang="en-US" altLang="en-US" sz="2800" dirty="0">
                <a:ea typeface="ＭＳ Ｐゴシック" pitchFamily="34" charset="-128"/>
                <a:cs typeface="Arial" charset="0"/>
              </a:rPr>
              <a:t>Suggest construction methods within the client’s budget</a:t>
            </a:r>
          </a:p>
          <a:p>
            <a:pPr>
              <a:spcBef>
                <a:spcPct val="0"/>
              </a:spcBef>
            </a:pPr>
            <a:r>
              <a:rPr lang="en-US" altLang="en-US" sz="2800" dirty="0">
                <a:ea typeface="ＭＳ Ｐゴシック" pitchFamily="34" charset="-128"/>
                <a:cs typeface="Arial" charset="0"/>
              </a:rPr>
              <a:t>Calculate the amount of </a:t>
            </a:r>
            <a:r>
              <a:rPr lang="en-US" altLang="en-US" sz="2800" dirty="0" err="1">
                <a:ea typeface="ＭＳ Ｐゴシック" pitchFamily="34" charset="-128"/>
                <a:cs typeface="Arial" charset="0"/>
              </a:rPr>
              <a:t>labour</a:t>
            </a:r>
            <a:r>
              <a:rPr lang="en-US" altLang="en-US" sz="2800" dirty="0">
                <a:ea typeface="ＭＳ Ｐゴシック" pitchFamily="34" charset="-128"/>
                <a:cs typeface="Arial" charset="0"/>
              </a:rPr>
              <a:t> and materials required to complete the project. These details are then collated in the bill of quantities, which is used by contractors to produce an estimate/quotation</a:t>
            </a:r>
          </a:p>
          <a:p>
            <a:pPr>
              <a:spcBef>
                <a:spcPct val="0"/>
              </a:spcBef>
            </a:pPr>
            <a:r>
              <a:rPr lang="en-US" altLang="en-US" sz="2800" dirty="0">
                <a:ea typeface="ＭＳ Ｐゴシック" pitchFamily="34" charset="-128"/>
                <a:cs typeface="Arial" charset="0"/>
              </a:rPr>
              <a:t>Visits the site to measure work carried out, to produce interim payments and final accounts</a:t>
            </a:r>
          </a:p>
        </p:txBody>
      </p:sp>
    </p:spTree>
    <p:extLst>
      <p:ext uri="{BB962C8B-B14F-4D97-AF65-F5344CB8AC3E}">
        <p14:creationId xmlns:p14="http://schemas.microsoft.com/office/powerpoint/2010/main" val="1973348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89157" y="404664"/>
            <a:ext cx="7571184" cy="796925"/>
          </a:xfrm>
        </p:spPr>
        <p:txBody>
          <a:bodyPr>
            <a:normAutofit fontScale="90000"/>
          </a:bodyPr>
          <a:lstStyle/>
          <a:p>
            <a:r>
              <a:rPr lang="en-US" altLang="en-US" sz="4000" dirty="0">
                <a:ea typeface="ＭＳ Ｐゴシック" pitchFamily="34" charset="-128"/>
                <a:cs typeface="Arial" charset="0"/>
              </a:rPr>
              <a:t>Construction team members</a:t>
            </a:r>
          </a:p>
        </p:txBody>
      </p:sp>
      <p:sp>
        <p:nvSpPr>
          <p:cNvPr id="50178" name="Content Placeholder 2"/>
          <p:cNvSpPr>
            <a:spLocks noGrp="1"/>
          </p:cNvSpPr>
          <p:nvPr>
            <p:ph idx="1"/>
          </p:nvPr>
        </p:nvSpPr>
        <p:spPr>
          <a:xfrm>
            <a:off x="430741" y="1412776"/>
            <a:ext cx="8229600" cy="4468788"/>
          </a:xfrm>
        </p:spPr>
        <p:txBody>
          <a:bodyPr/>
          <a:lstStyle/>
          <a:p>
            <a:pPr marL="0" indent="0" algn="ctr">
              <a:spcBef>
                <a:spcPts val="0"/>
              </a:spcBef>
              <a:buFontTx/>
              <a:buNone/>
              <a:defRPr/>
            </a:pPr>
            <a:r>
              <a:rPr lang="en-US" b="1" dirty="0">
                <a:ea typeface="ＭＳ Ｐゴシック" charset="0"/>
                <a:cs typeface="Arial" charset="0"/>
              </a:rPr>
              <a:t>Building contractor</a:t>
            </a:r>
          </a:p>
          <a:p>
            <a:pPr marL="0" indent="0">
              <a:spcBef>
                <a:spcPts val="0"/>
              </a:spcBef>
              <a:buFontTx/>
              <a:buNone/>
              <a:defRPr/>
            </a:pPr>
            <a:endParaRPr lang="en-US" sz="2800" dirty="0">
              <a:ea typeface="ＭＳ Ｐゴシック" charset="0"/>
              <a:cs typeface="Arial" charset="0"/>
            </a:endParaRPr>
          </a:p>
          <a:p>
            <a:pPr>
              <a:spcBef>
                <a:spcPts val="0"/>
              </a:spcBef>
              <a:defRPr/>
            </a:pPr>
            <a:r>
              <a:rPr lang="en-US" sz="2800" dirty="0">
                <a:ea typeface="ＭＳ Ｐゴシック" charset="0"/>
                <a:cs typeface="Arial" charset="0"/>
              </a:rPr>
              <a:t>The contractor will enter into a contract with the client to carry out the work in accordance with the drawings, bill of quantities and specification</a:t>
            </a:r>
          </a:p>
          <a:p>
            <a:pPr>
              <a:spcBef>
                <a:spcPts val="0"/>
              </a:spcBef>
              <a:defRPr/>
            </a:pPr>
            <a:r>
              <a:rPr lang="en-US" sz="2800" dirty="0">
                <a:ea typeface="ＭＳ Ｐゴシック" charset="0"/>
                <a:cs typeface="Arial" charset="0"/>
              </a:rPr>
              <a:t>Each contractor will tender for jobs</a:t>
            </a:r>
          </a:p>
          <a:p>
            <a:pPr>
              <a:spcBef>
                <a:spcPts val="0"/>
              </a:spcBef>
              <a:defRPr/>
            </a:pPr>
            <a:r>
              <a:rPr lang="en-US" sz="2800" dirty="0">
                <a:ea typeface="ＭＳ Ｐゴシック" charset="0"/>
                <a:cs typeface="Arial" charset="0"/>
              </a:rPr>
              <a:t>They will need to employ specialists within the trade to undertake key roles</a:t>
            </a:r>
          </a:p>
          <a:p>
            <a:pPr marL="0" indent="0" algn="ctr">
              <a:buFontTx/>
              <a:buNone/>
              <a:defRPr/>
            </a:pPr>
            <a:endParaRPr lang="en-US" sz="2400" b="1" dirty="0">
              <a:solidFill>
                <a:srgbClr val="990033"/>
              </a:solidFill>
              <a:ea typeface="ＭＳ Ｐゴシック" charset="0"/>
              <a:cs typeface="Arial" charset="0"/>
            </a:endParaRPr>
          </a:p>
        </p:txBody>
      </p:sp>
    </p:spTree>
    <p:extLst>
      <p:ext uri="{BB962C8B-B14F-4D97-AF65-F5344CB8AC3E}">
        <p14:creationId xmlns:p14="http://schemas.microsoft.com/office/powerpoint/2010/main" val="490020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894420" y="471146"/>
            <a:ext cx="7355160" cy="796925"/>
          </a:xfrm>
        </p:spPr>
        <p:txBody>
          <a:bodyPr>
            <a:normAutofit fontScale="90000"/>
          </a:bodyPr>
          <a:lstStyle/>
          <a:p>
            <a:pPr algn="r"/>
            <a:r>
              <a:rPr lang="en-US" altLang="en-US" sz="4000" dirty="0">
                <a:ea typeface="ＭＳ Ｐゴシック" pitchFamily="34" charset="-128"/>
                <a:cs typeface="Arial" charset="0"/>
              </a:rPr>
              <a:t>Construction team members</a:t>
            </a:r>
          </a:p>
        </p:txBody>
      </p:sp>
      <p:sp>
        <p:nvSpPr>
          <p:cNvPr id="52226" name="Content Placeholder 2"/>
          <p:cNvSpPr>
            <a:spLocks noGrp="1"/>
          </p:cNvSpPr>
          <p:nvPr>
            <p:ph idx="1"/>
          </p:nvPr>
        </p:nvSpPr>
        <p:spPr>
          <a:xfrm>
            <a:off x="428625" y="1268760"/>
            <a:ext cx="8229600" cy="5400600"/>
          </a:xfrm>
        </p:spPr>
        <p:txBody>
          <a:bodyPr>
            <a:noAutofit/>
          </a:bodyPr>
          <a:lstStyle/>
          <a:p>
            <a:pPr marL="0" indent="0" algn="ctr">
              <a:spcBef>
                <a:spcPct val="0"/>
              </a:spcBef>
              <a:buFontTx/>
              <a:buNone/>
              <a:defRPr/>
            </a:pPr>
            <a:r>
              <a:rPr lang="en-US" sz="2800" b="1" dirty="0">
                <a:ea typeface="ＭＳ Ｐゴシック" charset="0"/>
                <a:cs typeface="Arial" charset="0"/>
              </a:rPr>
              <a:t>Buyer</a:t>
            </a:r>
          </a:p>
          <a:p>
            <a:pPr marL="0" indent="0" algn="ctr">
              <a:spcBef>
                <a:spcPct val="0"/>
              </a:spcBef>
              <a:buFontTx/>
              <a:buNone/>
              <a:defRPr/>
            </a:pPr>
            <a:r>
              <a:rPr lang="en-US" sz="2400" dirty="0">
                <a:ea typeface="ＭＳ Ｐゴシック" charset="0"/>
                <a:cs typeface="Arial" charset="0"/>
              </a:rPr>
              <a:t>(works for the contractor)</a:t>
            </a:r>
          </a:p>
          <a:p>
            <a:pPr marL="0" indent="0">
              <a:spcBef>
                <a:spcPct val="0"/>
              </a:spcBef>
              <a:buFontTx/>
              <a:buNone/>
              <a:defRPr/>
            </a:pPr>
            <a:endParaRPr lang="en-US" sz="2400" dirty="0">
              <a:ea typeface="ＭＳ Ｐゴシック" charset="0"/>
              <a:cs typeface="Arial" charset="0"/>
            </a:endParaRPr>
          </a:p>
          <a:p>
            <a:pPr>
              <a:spcBef>
                <a:spcPct val="0"/>
              </a:spcBef>
              <a:defRPr/>
            </a:pPr>
            <a:r>
              <a:rPr lang="en-US" dirty="0">
                <a:ea typeface="ＭＳ Ｐゴシック" charset="0"/>
                <a:cs typeface="Arial" charset="0"/>
              </a:rPr>
              <a:t>Sources the materials needed to complete a project by obtaining quotations from suppliers for materials, with delivery times and quality assurance</a:t>
            </a:r>
          </a:p>
          <a:p>
            <a:pPr marL="0" indent="0" algn="ctr">
              <a:spcBef>
                <a:spcPct val="0"/>
              </a:spcBef>
              <a:buFontTx/>
              <a:buNone/>
              <a:defRPr/>
            </a:pPr>
            <a:r>
              <a:rPr lang="en-US" b="1" dirty="0">
                <a:ea typeface="ＭＳ Ｐゴシック" charset="0"/>
                <a:cs typeface="Arial" charset="0"/>
              </a:rPr>
              <a:t>Estimator</a:t>
            </a:r>
          </a:p>
          <a:p>
            <a:pPr marL="0" indent="0" algn="ctr">
              <a:spcBef>
                <a:spcPct val="0"/>
              </a:spcBef>
              <a:buFontTx/>
              <a:buNone/>
              <a:defRPr/>
            </a:pPr>
            <a:r>
              <a:rPr lang="en-US" dirty="0">
                <a:ea typeface="ＭＳ Ｐゴシック" charset="0"/>
                <a:cs typeface="Arial" charset="0"/>
              </a:rPr>
              <a:t>(works for the contractor)</a:t>
            </a:r>
          </a:p>
          <a:p>
            <a:pPr>
              <a:spcBef>
                <a:spcPct val="0"/>
              </a:spcBef>
              <a:defRPr/>
            </a:pPr>
            <a:r>
              <a:rPr lang="en-US" dirty="0">
                <a:ea typeface="ＭＳ Ｐゴシック" charset="0"/>
                <a:cs typeface="Arial" charset="0"/>
              </a:rPr>
              <a:t>Breaks down the bill of quantities into unit parts, which represent the amount it will cost a contractor to complete each stage</a:t>
            </a:r>
          </a:p>
          <a:p>
            <a:pPr>
              <a:spcBef>
                <a:spcPct val="0"/>
              </a:spcBef>
              <a:defRPr/>
            </a:pPr>
            <a:r>
              <a:rPr lang="en-US" dirty="0">
                <a:ea typeface="ＭＳ Ｐゴシック" charset="0"/>
                <a:cs typeface="Arial" charset="0"/>
              </a:rPr>
              <a:t>Add company overheads and profit margin</a:t>
            </a:r>
          </a:p>
        </p:txBody>
      </p:sp>
    </p:spTree>
    <p:extLst>
      <p:ext uri="{BB962C8B-B14F-4D97-AF65-F5344CB8AC3E}">
        <p14:creationId xmlns:p14="http://schemas.microsoft.com/office/powerpoint/2010/main" val="4075039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043608" y="476672"/>
            <a:ext cx="7355160" cy="796925"/>
          </a:xfrm>
        </p:spPr>
        <p:txBody>
          <a:bodyPr>
            <a:normAutofit fontScale="90000"/>
          </a:bodyPr>
          <a:lstStyle/>
          <a:p>
            <a:r>
              <a:rPr lang="en-US" altLang="en-US" sz="4000" dirty="0">
                <a:ea typeface="ＭＳ Ｐゴシック" pitchFamily="34" charset="-128"/>
                <a:cs typeface="Arial" charset="0"/>
              </a:rPr>
              <a:t>Construction team members</a:t>
            </a:r>
          </a:p>
        </p:txBody>
      </p:sp>
      <p:sp>
        <p:nvSpPr>
          <p:cNvPr id="16387" name="Content Placeholder 2"/>
          <p:cNvSpPr>
            <a:spLocks noGrp="1"/>
          </p:cNvSpPr>
          <p:nvPr>
            <p:ph idx="1"/>
          </p:nvPr>
        </p:nvSpPr>
        <p:spPr>
          <a:xfrm>
            <a:off x="457200" y="1274966"/>
            <a:ext cx="8229600" cy="5184576"/>
          </a:xfrm>
        </p:spPr>
        <p:txBody>
          <a:bodyPr/>
          <a:lstStyle/>
          <a:p>
            <a:pPr marL="0" indent="0" algn="ctr">
              <a:spcBef>
                <a:spcPct val="0"/>
              </a:spcBef>
              <a:buFontTx/>
              <a:buNone/>
            </a:pPr>
            <a:r>
              <a:rPr lang="en-US" altLang="en-US" sz="2800" b="1" dirty="0">
                <a:ea typeface="ＭＳ Ｐゴシック" pitchFamily="34" charset="-128"/>
                <a:cs typeface="Arial" charset="0"/>
              </a:rPr>
              <a:t>Contracts manager</a:t>
            </a:r>
          </a:p>
          <a:p>
            <a:pPr marL="0" indent="0" algn="ctr">
              <a:spcBef>
                <a:spcPct val="0"/>
              </a:spcBef>
              <a:buFontTx/>
              <a:buNone/>
            </a:pPr>
            <a:r>
              <a:rPr lang="en-US" altLang="en-US" sz="2400" dirty="0">
                <a:ea typeface="ＭＳ Ｐゴシック" pitchFamily="34" charset="-128"/>
                <a:cs typeface="Arial" charset="0"/>
              </a:rPr>
              <a:t>(works for the contractor)</a:t>
            </a:r>
          </a:p>
          <a:p>
            <a:pPr marL="0" indent="0">
              <a:spcBef>
                <a:spcPct val="0"/>
              </a:spcBef>
              <a:buFontTx/>
              <a:buNone/>
            </a:pPr>
            <a:endParaRPr lang="en-US" altLang="en-US" sz="2400" dirty="0">
              <a:ea typeface="ＭＳ Ｐゴシック" pitchFamily="34" charset="-128"/>
              <a:cs typeface="Arial" charset="0"/>
            </a:endParaRPr>
          </a:p>
          <a:p>
            <a:pPr>
              <a:spcBef>
                <a:spcPct val="0"/>
              </a:spcBef>
            </a:pPr>
            <a:r>
              <a:rPr lang="en-US" altLang="en-US" dirty="0">
                <a:ea typeface="ＭＳ Ｐゴシック" pitchFamily="34" charset="-128"/>
                <a:cs typeface="Arial" charset="0"/>
              </a:rPr>
              <a:t>Supervises the contract – creation, planning and building</a:t>
            </a:r>
          </a:p>
          <a:p>
            <a:pPr>
              <a:spcBef>
                <a:spcPct val="0"/>
              </a:spcBef>
            </a:pPr>
            <a:r>
              <a:rPr lang="en-US" altLang="en-US" dirty="0">
                <a:ea typeface="ＭＳ Ｐゴシック" pitchFamily="34" charset="-128"/>
                <a:cs typeface="Arial" charset="0"/>
              </a:rPr>
              <a:t>Liaises with head office and the site agent</a:t>
            </a:r>
          </a:p>
          <a:p>
            <a:pPr marL="0" indent="0">
              <a:spcBef>
                <a:spcPct val="0"/>
              </a:spcBef>
              <a:buFontTx/>
              <a:buNone/>
            </a:pPr>
            <a:endParaRPr lang="en-US" altLang="en-US" dirty="0">
              <a:ea typeface="ＭＳ Ｐゴシック" pitchFamily="34" charset="-128"/>
              <a:cs typeface="Arial" charset="0"/>
            </a:endParaRPr>
          </a:p>
          <a:p>
            <a:pPr marL="0" indent="0" algn="ctr">
              <a:spcBef>
                <a:spcPct val="0"/>
              </a:spcBef>
              <a:buFontTx/>
              <a:buNone/>
            </a:pPr>
            <a:r>
              <a:rPr lang="en-US" altLang="en-US" sz="2800" b="1" dirty="0">
                <a:ea typeface="ＭＳ Ｐゴシック" pitchFamily="34" charset="-128"/>
                <a:cs typeface="Arial" charset="0"/>
              </a:rPr>
              <a:t>Site agent</a:t>
            </a:r>
          </a:p>
          <a:p>
            <a:pPr marL="0" indent="0" algn="ctr">
              <a:spcBef>
                <a:spcPct val="0"/>
              </a:spcBef>
              <a:buFontTx/>
              <a:buNone/>
            </a:pPr>
            <a:endParaRPr lang="en-US" altLang="en-US" sz="2400" dirty="0">
              <a:ea typeface="ＭＳ Ｐゴシック" pitchFamily="34" charset="-128"/>
              <a:cs typeface="Arial" charset="0"/>
            </a:endParaRPr>
          </a:p>
          <a:p>
            <a:pPr>
              <a:spcBef>
                <a:spcPct val="0"/>
              </a:spcBef>
            </a:pPr>
            <a:r>
              <a:rPr lang="en-US" altLang="en-US" dirty="0">
                <a:ea typeface="ＭＳ Ｐゴシック" pitchFamily="34" charset="-128"/>
                <a:cs typeface="Arial" charset="0"/>
              </a:rPr>
              <a:t>Sometimes known as the </a:t>
            </a:r>
            <a:r>
              <a:rPr lang="en-US" altLang="en-US" b="1" dirty="0">
                <a:ea typeface="ＭＳ Ｐゴシック" pitchFamily="34" charset="-128"/>
                <a:cs typeface="Arial" charset="0"/>
              </a:rPr>
              <a:t>construction manager</a:t>
            </a:r>
            <a:r>
              <a:rPr lang="en-US" altLang="en-US" dirty="0">
                <a:ea typeface="ＭＳ Ｐゴシック" pitchFamily="34" charset="-128"/>
                <a:cs typeface="Arial" charset="0"/>
              </a:rPr>
              <a:t>, they are responsible for running the site</a:t>
            </a:r>
          </a:p>
          <a:p>
            <a:pPr>
              <a:spcBef>
                <a:spcPct val="0"/>
              </a:spcBef>
            </a:pPr>
            <a:r>
              <a:rPr lang="en-US" altLang="en-US" dirty="0">
                <a:ea typeface="ＭＳ Ｐゴシック" pitchFamily="34" charset="-128"/>
                <a:cs typeface="Arial" charset="0"/>
              </a:rPr>
              <a:t>Plan ahead and make sure the work is carried out safely</a:t>
            </a:r>
          </a:p>
        </p:txBody>
      </p:sp>
    </p:spTree>
    <p:extLst>
      <p:ext uri="{BB962C8B-B14F-4D97-AF65-F5344CB8AC3E}">
        <p14:creationId xmlns:p14="http://schemas.microsoft.com/office/powerpoint/2010/main" val="720762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67744" y="400050"/>
            <a:ext cx="6419056" cy="796925"/>
          </a:xfrm>
        </p:spPr>
        <p:txBody>
          <a:bodyPr>
            <a:normAutofit fontScale="90000"/>
          </a:bodyPr>
          <a:lstStyle/>
          <a:p>
            <a:pPr algn="r"/>
            <a:r>
              <a:rPr lang="en-US" altLang="en-US" sz="4000" dirty="0">
                <a:ea typeface="ＭＳ Ｐゴシック" pitchFamily="34" charset="-128"/>
                <a:cs typeface="Arial" charset="0"/>
              </a:rPr>
              <a:t>Construction team members</a:t>
            </a:r>
          </a:p>
        </p:txBody>
      </p:sp>
      <p:sp>
        <p:nvSpPr>
          <p:cNvPr id="18435" name="Content Placeholder 2"/>
          <p:cNvSpPr>
            <a:spLocks noGrp="1"/>
          </p:cNvSpPr>
          <p:nvPr>
            <p:ph idx="1"/>
          </p:nvPr>
        </p:nvSpPr>
        <p:spPr>
          <a:xfrm>
            <a:off x="428625" y="1214438"/>
            <a:ext cx="8229600" cy="5454922"/>
          </a:xfrm>
        </p:spPr>
        <p:txBody>
          <a:bodyPr>
            <a:noAutofit/>
          </a:bodyPr>
          <a:lstStyle/>
          <a:p>
            <a:pPr marL="0" indent="0" algn="ctr">
              <a:buFontTx/>
              <a:buNone/>
            </a:pPr>
            <a:r>
              <a:rPr lang="en-US" altLang="en-US" b="1" dirty="0">
                <a:ea typeface="ＭＳ Ｐゴシック" pitchFamily="34" charset="-128"/>
                <a:cs typeface="Arial" charset="0"/>
              </a:rPr>
              <a:t>Subcontractors</a:t>
            </a:r>
          </a:p>
          <a:p>
            <a:pPr marL="0" indent="0">
              <a:buFontTx/>
              <a:buNone/>
            </a:pPr>
            <a:endParaRPr lang="en-US" altLang="en-US" sz="2400" dirty="0">
              <a:ea typeface="ＭＳ Ｐゴシック" pitchFamily="34" charset="-128"/>
              <a:cs typeface="Arial" charset="0"/>
            </a:endParaRPr>
          </a:p>
          <a:p>
            <a:pPr marL="0" indent="0">
              <a:buFontTx/>
              <a:buNone/>
            </a:pPr>
            <a:r>
              <a:rPr lang="en-US" altLang="en-US" sz="2400" dirty="0">
                <a:ea typeface="ＭＳ Ｐゴシック" pitchFamily="34" charset="-128"/>
                <a:cs typeface="Arial" charset="0"/>
              </a:rPr>
              <a:t>Enter into a contract with the main building contractor to carry out a specific or specialist area of work:</a:t>
            </a:r>
          </a:p>
          <a:p>
            <a:pPr lvl="1">
              <a:buFont typeface="Arial" charset="0"/>
              <a:buChar char="•"/>
            </a:pPr>
            <a:r>
              <a:rPr lang="en-US" altLang="en-US" dirty="0">
                <a:ea typeface="ＭＳ Ｐゴシック" pitchFamily="34" charset="-128"/>
                <a:cs typeface="Arial" charset="0"/>
              </a:rPr>
              <a:t>Plumbing</a:t>
            </a:r>
          </a:p>
          <a:p>
            <a:pPr lvl="1">
              <a:buFont typeface="Arial" charset="0"/>
              <a:buChar char="•"/>
            </a:pPr>
            <a:r>
              <a:rPr lang="en-US" altLang="en-US" dirty="0">
                <a:ea typeface="ＭＳ Ｐゴシック" pitchFamily="34" charset="-128"/>
                <a:cs typeface="Arial" charset="0"/>
              </a:rPr>
              <a:t>Heating and ventilation</a:t>
            </a:r>
          </a:p>
          <a:p>
            <a:pPr lvl="1">
              <a:buFont typeface="Arial" charset="0"/>
              <a:buChar char="•"/>
            </a:pPr>
            <a:r>
              <a:rPr lang="en-US" altLang="en-US" dirty="0">
                <a:ea typeface="ＭＳ Ｐゴシック" pitchFamily="34" charset="-128"/>
                <a:cs typeface="Arial" charset="0"/>
              </a:rPr>
              <a:t>Air conditioning</a:t>
            </a:r>
          </a:p>
          <a:p>
            <a:pPr lvl="1">
              <a:buFont typeface="Arial" charset="0"/>
              <a:buChar char="•"/>
            </a:pPr>
            <a:r>
              <a:rPr lang="en-US" altLang="en-US" dirty="0">
                <a:ea typeface="ＭＳ Ｐゴシック" pitchFamily="34" charset="-128"/>
                <a:cs typeface="Arial" charset="0"/>
              </a:rPr>
              <a:t>Electrical installation</a:t>
            </a:r>
          </a:p>
          <a:p>
            <a:pPr lvl="1">
              <a:buFont typeface="Arial" charset="0"/>
              <a:buChar char="•"/>
            </a:pPr>
            <a:r>
              <a:rPr lang="en-US" altLang="en-US" dirty="0">
                <a:ea typeface="ＭＳ Ｐゴシック" pitchFamily="34" charset="-128"/>
                <a:cs typeface="Arial" charset="0"/>
              </a:rPr>
              <a:t>Plastering</a:t>
            </a:r>
          </a:p>
          <a:p>
            <a:pPr lvl="1">
              <a:buFont typeface="Arial" charset="0"/>
              <a:buChar char="•"/>
            </a:pPr>
            <a:r>
              <a:rPr lang="en-US" altLang="en-US" dirty="0">
                <a:ea typeface="ＭＳ Ｐゴシック" pitchFamily="34" charset="-128"/>
                <a:cs typeface="Arial" charset="0"/>
              </a:rPr>
              <a:t>Bricklaying</a:t>
            </a:r>
          </a:p>
          <a:p>
            <a:pPr lvl="1">
              <a:buFont typeface="Arial" charset="0"/>
              <a:buChar char="•"/>
            </a:pPr>
            <a:r>
              <a:rPr lang="en-US" altLang="en-US" dirty="0">
                <a:ea typeface="ＭＳ Ｐゴシック" pitchFamily="34" charset="-128"/>
                <a:cs typeface="Arial" charset="0"/>
              </a:rPr>
              <a:t>Joinery </a:t>
            </a:r>
            <a:r>
              <a:rPr lang="en-US" altLang="en-US" dirty="0" err="1">
                <a:ea typeface="ＭＳ Ｐゴシック" pitchFamily="34" charset="-128"/>
                <a:cs typeface="Arial" charset="0"/>
              </a:rPr>
              <a:t>etc</a:t>
            </a:r>
            <a:endParaRPr lang="en-US" altLang="en-US" dirty="0">
              <a:ea typeface="ＭＳ Ｐゴシック" pitchFamily="34" charset="-128"/>
              <a:cs typeface="Arial" charset="0"/>
            </a:endParaRPr>
          </a:p>
        </p:txBody>
      </p:sp>
    </p:spTree>
    <p:extLst>
      <p:ext uri="{BB962C8B-B14F-4D97-AF65-F5344CB8AC3E}">
        <p14:creationId xmlns:p14="http://schemas.microsoft.com/office/powerpoint/2010/main" val="4153515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
          <p:cNvSpPr>
            <a:spLocks noChangeArrowheads="1"/>
          </p:cNvSpPr>
          <p:nvPr/>
        </p:nvSpPr>
        <p:spPr bwMode="auto">
          <a:xfrm>
            <a:off x="1830388" y="2711450"/>
            <a:ext cx="17145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9pPr>
          </a:lstStyle>
          <a:p>
            <a:pPr eaLnBrk="1" hangingPunct="1">
              <a:spcBef>
                <a:spcPct val="0"/>
              </a:spcBef>
              <a:buClrTx/>
              <a:buSzTx/>
              <a:buFontTx/>
              <a:buNone/>
            </a:pPr>
            <a:endParaRPr lang="en-US" altLang="en-US" sz="2000"/>
          </a:p>
        </p:txBody>
      </p:sp>
      <p:sp>
        <p:nvSpPr>
          <p:cNvPr id="5123" name="Rectangle 13"/>
          <p:cNvSpPr>
            <a:spLocks noChangeArrowheads="1"/>
          </p:cNvSpPr>
          <p:nvPr/>
        </p:nvSpPr>
        <p:spPr bwMode="auto">
          <a:xfrm>
            <a:off x="1830388" y="2711450"/>
            <a:ext cx="139858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9pPr>
          </a:lstStyle>
          <a:p>
            <a:pPr eaLnBrk="1" hangingPunct="1">
              <a:spcBef>
                <a:spcPct val="0"/>
              </a:spcBef>
              <a:buClrTx/>
              <a:buSzTx/>
              <a:buFontTx/>
              <a:buNone/>
            </a:pPr>
            <a:endParaRPr lang="en-US" altLang="en-US" sz="2000"/>
          </a:p>
        </p:txBody>
      </p:sp>
      <p:sp>
        <p:nvSpPr>
          <p:cNvPr id="5124" name="Rectangle 35"/>
          <p:cNvSpPr>
            <a:spLocks noChangeArrowheads="1"/>
          </p:cNvSpPr>
          <p:nvPr/>
        </p:nvSpPr>
        <p:spPr bwMode="auto">
          <a:xfrm>
            <a:off x="1830388" y="2711450"/>
            <a:ext cx="17145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9pPr>
          </a:lstStyle>
          <a:p>
            <a:pPr eaLnBrk="1" hangingPunct="1">
              <a:spcBef>
                <a:spcPct val="0"/>
              </a:spcBef>
              <a:buClrTx/>
              <a:buSzTx/>
              <a:buFontTx/>
              <a:buNone/>
            </a:pPr>
            <a:endParaRPr lang="en-US" altLang="en-US" sz="2000"/>
          </a:p>
        </p:txBody>
      </p:sp>
      <p:sp>
        <p:nvSpPr>
          <p:cNvPr id="5125" name="Rectangle 38"/>
          <p:cNvSpPr>
            <a:spLocks noChangeArrowheads="1"/>
          </p:cNvSpPr>
          <p:nvPr/>
        </p:nvSpPr>
        <p:spPr bwMode="auto">
          <a:xfrm>
            <a:off x="1830388" y="2711450"/>
            <a:ext cx="139858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9pPr>
          </a:lstStyle>
          <a:p>
            <a:pPr eaLnBrk="1" hangingPunct="1">
              <a:spcBef>
                <a:spcPct val="0"/>
              </a:spcBef>
              <a:buClrTx/>
              <a:buSzTx/>
              <a:buFontTx/>
              <a:buNone/>
            </a:pPr>
            <a:endParaRPr lang="en-US" altLang="en-US" sz="2000"/>
          </a:p>
        </p:txBody>
      </p:sp>
      <p:sp>
        <p:nvSpPr>
          <p:cNvPr id="5126" name="Rectangle 67"/>
          <p:cNvSpPr>
            <a:spLocks noChangeArrowheads="1"/>
          </p:cNvSpPr>
          <p:nvPr/>
        </p:nvSpPr>
        <p:spPr bwMode="auto">
          <a:xfrm>
            <a:off x="827088" y="1461046"/>
            <a:ext cx="396081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eaLnBrk="0" hangingPunct="0">
              <a:spcBef>
                <a:spcPct val="20000"/>
              </a:spcBef>
              <a:buClr>
                <a:schemeClr val="bg2"/>
              </a:buClr>
              <a:buSzPct val="75000"/>
              <a:buFont typeface="Wingdings" pitchFamily="2" charset="2"/>
              <a:buChar char="p"/>
              <a:defRPr sz="2800">
                <a:solidFill>
                  <a:schemeClr val="tx1"/>
                </a:solidFill>
                <a:latin typeface="Arial" charset="0"/>
              </a:defRPr>
            </a:lvl1pPr>
            <a:lvl2pPr marL="800100" indent="-342900" eaLnBrk="0" hangingPunct="0">
              <a:spcBef>
                <a:spcPct val="20000"/>
              </a:spcBef>
              <a:buClr>
                <a:schemeClr val="tx2"/>
              </a:buClr>
              <a:buSzPct val="75000"/>
              <a:buFont typeface="Wingdings" pitchFamily="2" charset="2"/>
              <a:buChar char="n"/>
              <a:defRPr sz="24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9pPr>
          </a:lstStyle>
          <a:p>
            <a:pPr eaLnBrk="1" hangingPunct="1">
              <a:spcBef>
                <a:spcPct val="0"/>
              </a:spcBef>
              <a:buClrTx/>
              <a:buSzTx/>
              <a:buFontTx/>
              <a:buNone/>
            </a:pPr>
            <a:r>
              <a:rPr lang="en-GB" altLang="en-US" sz="2000" dirty="0"/>
              <a:t>	</a:t>
            </a:r>
            <a:r>
              <a:rPr lang="en-GB" altLang="en-US" sz="2400" dirty="0"/>
              <a:t>The Building Engineering Services Sector consists of the following crafts:</a:t>
            </a:r>
          </a:p>
          <a:p>
            <a:pPr eaLnBrk="1" hangingPunct="1">
              <a:spcBef>
                <a:spcPct val="0"/>
              </a:spcBef>
              <a:buClrTx/>
              <a:buSzTx/>
              <a:buFontTx/>
              <a:buNone/>
            </a:pPr>
            <a:endParaRPr lang="en-GB" altLang="en-US" sz="2400" dirty="0"/>
          </a:p>
          <a:p>
            <a:pPr lvl="1" eaLnBrk="1" hangingPunct="1">
              <a:spcBef>
                <a:spcPct val="0"/>
              </a:spcBef>
              <a:buClr>
                <a:schemeClr val="hlink"/>
              </a:buClr>
              <a:buSzTx/>
              <a:buFontTx/>
              <a:buChar char="•"/>
            </a:pPr>
            <a:r>
              <a:rPr lang="en-GB" altLang="en-US" dirty="0"/>
              <a:t>Plumbing</a:t>
            </a:r>
          </a:p>
          <a:p>
            <a:pPr lvl="1" eaLnBrk="1" hangingPunct="1">
              <a:spcBef>
                <a:spcPct val="0"/>
              </a:spcBef>
              <a:buClr>
                <a:schemeClr val="hlink"/>
              </a:buClr>
              <a:buSzTx/>
              <a:buFontTx/>
              <a:buChar char="•"/>
            </a:pPr>
            <a:r>
              <a:rPr lang="en-GB" altLang="en-US" dirty="0"/>
              <a:t>Heating</a:t>
            </a:r>
          </a:p>
          <a:p>
            <a:pPr lvl="1" eaLnBrk="1" hangingPunct="1">
              <a:spcBef>
                <a:spcPct val="0"/>
              </a:spcBef>
              <a:buClr>
                <a:schemeClr val="hlink"/>
              </a:buClr>
              <a:buSzTx/>
              <a:buFontTx/>
              <a:buChar char="•"/>
            </a:pPr>
            <a:r>
              <a:rPr lang="en-GB" altLang="en-US" dirty="0"/>
              <a:t>Ventilating</a:t>
            </a:r>
          </a:p>
          <a:p>
            <a:pPr lvl="1" eaLnBrk="1" hangingPunct="1">
              <a:spcBef>
                <a:spcPct val="0"/>
              </a:spcBef>
              <a:buClr>
                <a:schemeClr val="hlink"/>
              </a:buClr>
              <a:buSzTx/>
              <a:buFontTx/>
              <a:buChar char="•"/>
            </a:pPr>
            <a:r>
              <a:rPr lang="en-GB" altLang="en-US" dirty="0"/>
              <a:t>Electrical</a:t>
            </a:r>
          </a:p>
          <a:p>
            <a:pPr lvl="1" eaLnBrk="1" hangingPunct="1">
              <a:spcBef>
                <a:spcPct val="0"/>
              </a:spcBef>
              <a:buClr>
                <a:schemeClr val="hlink"/>
              </a:buClr>
              <a:buSzTx/>
              <a:buFontTx/>
              <a:buChar char="•"/>
            </a:pPr>
            <a:r>
              <a:rPr lang="en-GB" altLang="en-US" dirty="0"/>
              <a:t>Refrigeration and air conditioning</a:t>
            </a:r>
          </a:p>
          <a:p>
            <a:pPr lvl="1" eaLnBrk="1" hangingPunct="1">
              <a:spcBef>
                <a:spcPct val="0"/>
              </a:spcBef>
              <a:buClr>
                <a:schemeClr val="hlink"/>
              </a:buClr>
              <a:buSzTx/>
              <a:buFontTx/>
              <a:buChar char="•"/>
            </a:pPr>
            <a:r>
              <a:rPr lang="en-GB" altLang="en-US" dirty="0"/>
              <a:t>Gas engineer</a:t>
            </a:r>
            <a:endParaRPr lang="en-US" altLang="en-US" dirty="0"/>
          </a:p>
        </p:txBody>
      </p:sp>
      <p:pic>
        <p:nvPicPr>
          <p:cNvPr id="48132" name="Picture 4" descr="PE01357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263" y="1700213"/>
            <a:ext cx="3657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29681" y="462964"/>
            <a:ext cx="6276182" cy="584775"/>
          </a:xfrm>
          <a:prstGeom prst="rect">
            <a:avLst/>
          </a:prstGeom>
          <a:noFill/>
        </p:spPr>
        <p:txBody>
          <a:bodyPr wrap="square" rtlCol="0">
            <a:spAutoFit/>
          </a:bodyPr>
          <a:lstStyle/>
          <a:p>
            <a:pPr algn="r"/>
            <a:r>
              <a:rPr lang="en-GB" sz="3200" dirty="0"/>
              <a:t>Building Services Sector</a:t>
            </a:r>
          </a:p>
        </p:txBody>
      </p:sp>
    </p:spTree>
    <p:extLst>
      <p:ext uri="{BB962C8B-B14F-4D97-AF65-F5344CB8AC3E}">
        <p14:creationId xmlns:p14="http://schemas.microsoft.com/office/powerpoint/2010/main" val="30104793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fade">
                                      <p:cBhvr>
                                        <p:cTn id="7" dur="1000"/>
                                        <p:tgtEl>
                                          <p:spTgt spid="48132"/>
                                        </p:tgtEl>
                                      </p:cBhvr>
                                    </p:animEffect>
                                    <p:anim calcmode="lin" valueType="num">
                                      <p:cBhvr>
                                        <p:cTn id="8" dur="1000" fill="hold"/>
                                        <p:tgtEl>
                                          <p:spTgt spid="48132"/>
                                        </p:tgtEl>
                                        <p:attrNameLst>
                                          <p:attrName>ppt_x</p:attrName>
                                        </p:attrNameLst>
                                      </p:cBhvr>
                                      <p:tavLst>
                                        <p:tav tm="0">
                                          <p:val>
                                            <p:strVal val="#ppt_x"/>
                                          </p:val>
                                        </p:tav>
                                        <p:tav tm="100000">
                                          <p:val>
                                            <p:strVal val="#ppt_x"/>
                                          </p:val>
                                        </p:tav>
                                      </p:tavLst>
                                    </p:anim>
                                    <p:anim calcmode="lin" valueType="num">
                                      <p:cBhvr>
                                        <p:cTn id="9" dur="900" decel="100000" fill="hold"/>
                                        <p:tgtEl>
                                          <p:spTgt spid="4813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813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339752" y="400050"/>
            <a:ext cx="6347048" cy="796925"/>
          </a:xfrm>
        </p:spPr>
        <p:txBody>
          <a:bodyPr>
            <a:normAutofit fontScale="90000"/>
          </a:bodyPr>
          <a:lstStyle/>
          <a:p>
            <a:pPr algn="r"/>
            <a:r>
              <a:rPr lang="en-US" altLang="en-US" sz="4000" dirty="0">
                <a:ea typeface="ＭＳ Ｐゴシック" pitchFamily="34" charset="-128"/>
                <a:cs typeface="Arial" charset="0"/>
              </a:rPr>
              <a:t>Construction team members</a:t>
            </a:r>
          </a:p>
        </p:txBody>
      </p:sp>
      <p:sp>
        <p:nvSpPr>
          <p:cNvPr id="20483" name="Content Placeholder 2"/>
          <p:cNvSpPr>
            <a:spLocks noGrp="1"/>
          </p:cNvSpPr>
          <p:nvPr>
            <p:ph idx="1"/>
          </p:nvPr>
        </p:nvSpPr>
        <p:spPr>
          <a:xfrm>
            <a:off x="428625" y="1214438"/>
            <a:ext cx="8229600" cy="4883150"/>
          </a:xfrm>
        </p:spPr>
        <p:txBody>
          <a:bodyPr>
            <a:noAutofit/>
          </a:bodyPr>
          <a:lstStyle/>
          <a:p>
            <a:pPr marL="0" indent="0" algn="ctr">
              <a:buFontTx/>
              <a:buNone/>
            </a:pPr>
            <a:r>
              <a:rPr lang="en-US" altLang="en-US" sz="2800" b="1" dirty="0">
                <a:ea typeface="ＭＳ Ｐゴシック" pitchFamily="34" charset="-128"/>
                <a:cs typeface="Arial" charset="0"/>
              </a:rPr>
              <a:t>Trade supervisor</a:t>
            </a:r>
          </a:p>
          <a:p>
            <a:pPr marL="0" indent="0">
              <a:buFontTx/>
              <a:buNone/>
            </a:pPr>
            <a:endParaRPr lang="en-US" altLang="en-US" sz="2400" dirty="0">
              <a:ea typeface="ＭＳ Ｐゴシック" pitchFamily="34" charset="-128"/>
              <a:cs typeface="Arial" charset="0"/>
            </a:endParaRPr>
          </a:p>
          <a:p>
            <a:pPr marL="0" indent="0">
              <a:buFontTx/>
              <a:buNone/>
            </a:pPr>
            <a:r>
              <a:rPr lang="en-US" altLang="en-US" sz="2800" dirty="0">
                <a:ea typeface="ＭＳ Ｐゴシック" pitchFamily="34" charset="-128"/>
                <a:cs typeface="Arial" charset="0"/>
              </a:rPr>
              <a:t>The different trades will have their own supervisor who is responsible for the running of their part of the contract.</a:t>
            </a:r>
          </a:p>
          <a:p>
            <a:pPr lvl="1">
              <a:buFont typeface="Arial" charset="0"/>
              <a:buChar char="•"/>
            </a:pPr>
            <a:r>
              <a:rPr lang="en-US" altLang="en-US" dirty="0">
                <a:ea typeface="ＭＳ Ｐゴシック" pitchFamily="34" charset="-128"/>
                <a:cs typeface="Arial" charset="0"/>
              </a:rPr>
              <a:t>Allocation of duties</a:t>
            </a:r>
          </a:p>
          <a:p>
            <a:pPr lvl="1">
              <a:buFont typeface="Arial" charset="0"/>
              <a:buChar char="•"/>
            </a:pPr>
            <a:r>
              <a:rPr lang="en-US" altLang="en-US" dirty="0">
                <a:ea typeface="ＭＳ Ｐゴシック" pitchFamily="34" charset="-128"/>
                <a:cs typeface="Arial" charset="0"/>
              </a:rPr>
              <a:t>Coordinate with other trades</a:t>
            </a:r>
          </a:p>
          <a:p>
            <a:pPr lvl="1">
              <a:buFont typeface="Arial" charset="0"/>
              <a:buChar char="•"/>
            </a:pPr>
            <a:r>
              <a:rPr lang="en-US" altLang="en-US" dirty="0">
                <a:ea typeface="ＭＳ Ｐゴシック" pitchFamily="34" charset="-128"/>
                <a:cs typeface="Arial" charset="0"/>
              </a:rPr>
              <a:t>Attendance records</a:t>
            </a:r>
          </a:p>
          <a:p>
            <a:pPr lvl="1">
              <a:buFont typeface="Arial" charset="0"/>
              <a:buChar char="•"/>
            </a:pPr>
            <a:r>
              <a:rPr lang="en-US" altLang="en-US" dirty="0">
                <a:ea typeface="ＭＳ Ｐゴシック" pitchFamily="34" charset="-128"/>
                <a:cs typeface="Arial" charset="0"/>
              </a:rPr>
              <a:t>Explaining and enforcing regulations</a:t>
            </a:r>
          </a:p>
          <a:p>
            <a:pPr lvl="1">
              <a:buFont typeface="Arial" charset="0"/>
              <a:buChar char="•"/>
            </a:pPr>
            <a:r>
              <a:rPr lang="en-US" altLang="en-US" dirty="0">
                <a:ea typeface="ＭＳ Ｐゴシック" pitchFamily="34" charset="-128"/>
                <a:cs typeface="Arial" charset="0"/>
              </a:rPr>
              <a:t>Overseeing workforce</a:t>
            </a:r>
          </a:p>
          <a:p>
            <a:pPr lvl="1">
              <a:buFont typeface="Arial" charset="0"/>
              <a:buChar char="•"/>
            </a:pPr>
            <a:r>
              <a:rPr lang="en-US" altLang="en-US" dirty="0">
                <a:ea typeface="ＭＳ Ｐゴシック" pitchFamily="34" charset="-128"/>
                <a:cs typeface="Arial" charset="0"/>
              </a:rPr>
              <a:t>Resolving problems and grievances</a:t>
            </a:r>
          </a:p>
        </p:txBody>
      </p:sp>
    </p:spTree>
    <p:extLst>
      <p:ext uri="{BB962C8B-B14F-4D97-AF65-F5344CB8AC3E}">
        <p14:creationId xmlns:p14="http://schemas.microsoft.com/office/powerpoint/2010/main" val="1193715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95536" y="366613"/>
            <a:ext cx="7715200" cy="796925"/>
          </a:xfrm>
        </p:spPr>
        <p:txBody>
          <a:bodyPr>
            <a:normAutofit fontScale="90000"/>
          </a:bodyPr>
          <a:lstStyle/>
          <a:p>
            <a:pPr algn="r"/>
            <a:r>
              <a:rPr lang="en-US" altLang="en-US" sz="4000" dirty="0">
                <a:ea typeface="ＭＳ Ｐゴシック" pitchFamily="34" charset="-128"/>
                <a:cs typeface="Arial" charset="0"/>
              </a:rPr>
              <a:t>Construction team members</a:t>
            </a:r>
          </a:p>
        </p:txBody>
      </p:sp>
      <p:sp>
        <p:nvSpPr>
          <p:cNvPr id="21507" name="Content Placeholder 2"/>
          <p:cNvSpPr>
            <a:spLocks noGrp="1"/>
          </p:cNvSpPr>
          <p:nvPr>
            <p:ph idx="1"/>
          </p:nvPr>
        </p:nvSpPr>
        <p:spPr>
          <a:xfrm>
            <a:off x="395536" y="1412776"/>
            <a:ext cx="6303615" cy="5166890"/>
          </a:xfrm>
        </p:spPr>
        <p:txBody>
          <a:bodyPr>
            <a:normAutofit/>
          </a:bodyPr>
          <a:lstStyle/>
          <a:p>
            <a:pPr marL="0" indent="0" algn="ctr">
              <a:spcBef>
                <a:spcPct val="0"/>
              </a:spcBef>
              <a:buFontTx/>
              <a:buNone/>
            </a:pPr>
            <a:r>
              <a:rPr lang="en-US" altLang="en-US" sz="2400" b="1" dirty="0">
                <a:ea typeface="ＭＳ Ｐゴシック" pitchFamily="34" charset="-128"/>
                <a:cs typeface="Arial" charset="0"/>
              </a:rPr>
              <a:t>Bricklayer </a:t>
            </a:r>
            <a:r>
              <a:rPr lang="en-US" altLang="en-US" sz="2400" dirty="0">
                <a:ea typeface="ＭＳ Ｐゴシック" pitchFamily="34" charset="-128"/>
                <a:cs typeface="Arial" charset="0"/>
              </a:rPr>
              <a:t>(craft)</a:t>
            </a:r>
          </a:p>
          <a:p>
            <a:pPr>
              <a:spcBef>
                <a:spcPct val="0"/>
              </a:spcBef>
            </a:pPr>
            <a:r>
              <a:rPr lang="en-US" altLang="en-US" dirty="0">
                <a:ea typeface="ＭＳ Ｐゴシック" pitchFamily="34" charset="-128"/>
                <a:cs typeface="Arial" charset="0"/>
              </a:rPr>
              <a:t>Construct building to the architect’s specification using bricks, blocks and stone</a:t>
            </a:r>
          </a:p>
          <a:p>
            <a:pPr marL="0" indent="0">
              <a:spcBef>
                <a:spcPct val="0"/>
              </a:spcBef>
              <a:buFontTx/>
              <a:buNone/>
            </a:pPr>
            <a:endParaRPr lang="en-US" altLang="en-US" dirty="0">
              <a:ea typeface="ＭＳ Ｐゴシック" pitchFamily="34" charset="-128"/>
              <a:cs typeface="Arial" charset="0"/>
            </a:endParaRPr>
          </a:p>
          <a:p>
            <a:pPr marL="0" indent="0">
              <a:spcBef>
                <a:spcPct val="0"/>
              </a:spcBef>
              <a:buFontTx/>
              <a:buNone/>
            </a:pPr>
            <a:r>
              <a:rPr lang="en-US" altLang="en-US" b="1" dirty="0">
                <a:ea typeface="ＭＳ Ｐゴシック" pitchFamily="34" charset="-128"/>
                <a:cs typeface="Arial" charset="0"/>
              </a:rPr>
              <a:t>Carpenter </a:t>
            </a:r>
            <a:r>
              <a:rPr lang="en-US" altLang="en-US" dirty="0">
                <a:ea typeface="ＭＳ Ｐゴシック" pitchFamily="34" charset="-128"/>
                <a:cs typeface="Arial" charset="0"/>
              </a:rPr>
              <a:t>(craft)</a:t>
            </a:r>
          </a:p>
          <a:p>
            <a:pPr>
              <a:spcBef>
                <a:spcPct val="0"/>
              </a:spcBef>
            </a:pPr>
            <a:r>
              <a:rPr lang="en-US" altLang="en-US" dirty="0">
                <a:ea typeface="ＭＳ Ｐゴシック" pitchFamily="34" charset="-128"/>
                <a:cs typeface="Arial" charset="0"/>
              </a:rPr>
              <a:t>Also known as </a:t>
            </a:r>
            <a:r>
              <a:rPr lang="en-US" altLang="en-US" b="1" dirty="0">
                <a:ea typeface="ＭＳ Ｐゴシック" pitchFamily="34" charset="-128"/>
                <a:cs typeface="Arial" charset="0"/>
              </a:rPr>
              <a:t>joiner</a:t>
            </a:r>
            <a:endParaRPr lang="en-US" altLang="en-US" dirty="0">
              <a:ea typeface="ＭＳ Ｐゴシック" pitchFamily="34" charset="-128"/>
              <a:cs typeface="Arial" charset="0"/>
            </a:endParaRPr>
          </a:p>
          <a:p>
            <a:pPr>
              <a:spcBef>
                <a:spcPct val="0"/>
              </a:spcBef>
            </a:pPr>
            <a:r>
              <a:rPr lang="en-US" altLang="en-US" dirty="0">
                <a:ea typeface="ＭＳ Ｐゴシック" pitchFamily="34" charset="-128"/>
                <a:cs typeface="Arial" charset="0"/>
              </a:rPr>
              <a:t>First fix: doorways, window frames, joists and trusses</a:t>
            </a:r>
          </a:p>
          <a:p>
            <a:pPr>
              <a:spcBef>
                <a:spcPct val="0"/>
              </a:spcBef>
            </a:pPr>
            <a:r>
              <a:rPr lang="en-US" altLang="en-US" dirty="0">
                <a:ea typeface="ＭＳ Ｐゴシック" pitchFamily="34" charset="-128"/>
                <a:cs typeface="Arial" charset="0"/>
              </a:rPr>
              <a:t>Second fix: doors, skirting and architraves</a:t>
            </a:r>
          </a:p>
          <a:p>
            <a:pPr marL="0" indent="0">
              <a:spcBef>
                <a:spcPct val="0"/>
              </a:spcBef>
              <a:buFontTx/>
              <a:buNone/>
            </a:pPr>
            <a:endParaRPr lang="en-US" altLang="en-US" dirty="0">
              <a:ea typeface="ＭＳ Ｐゴシック" pitchFamily="34" charset="-128"/>
              <a:cs typeface="Arial" charset="0"/>
            </a:endParaRPr>
          </a:p>
          <a:p>
            <a:pPr marL="0" indent="0">
              <a:spcBef>
                <a:spcPct val="0"/>
              </a:spcBef>
              <a:buFontTx/>
              <a:buNone/>
            </a:pPr>
            <a:r>
              <a:rPr lang="en-US" altLang="en-US" b="1" dirty="0">
                <a:ea typeface="ＭＳ Ｐゴシック" pitchFamily="34" charset="-128"/>
                <a:cs typeface="Arial" charset="0"/>
              </a:rPr>
              <a:t>Plumber </a:t>
            </a:r>
            <a:r>
              <a:rPr lang="en-US" altLang="en-US" dirty="0">
                <a:ea typeface="ＭＳ Ｐゴシック" pitchFamily="34" charset="-128"/>
                <a:cs typeface="Arial" charset="0"/>
              </a:rPr>
              <a:t>(craft) </a:t>
            </a:r>
          </a:p>
          <a:p>
            <a:pPr>
              <a:spcBef>
                <a:spcPct val="0"/>
              </a:spcBef>
            </a:pPr>
            <a:r>
              <a:rPr lang="en-US" altLang="en-US" dirty="0">
                <a:ea typeface="ＭＳ Ｐゴシック" pitchFamily="34" charset="-128"/>
                <a:cs typeface="Arial" charset="0"/>
              </a:rPr>
              <a:t>Install hot and cold water, heating and gas </a:t>
            </a:r>
          </a:p>
          <a:p>
            <a:pPr>
              <a:spcBef>
                <a:spcPct val="0"/>
              </a:spcBef>
            </a:pPr>
            <a:r>
              <a:rPr lang="en-US" altLang="en-US" dirty="0">
                <a:ea typeface="ＭＳ Ｐゴシック" pitchFamily="34" charset="-128"/>
                <a:cs typeface="Arial" charset="0"/>
              </a:rPr>
              <a:t>First fix: pipe carcasses</a:t>
            </a:r>
          </a:p>
          <a:p>
            <a:pPr>
              <a:spcBef>
                <a:spcPct val="0"/>
              </a:spcBef>
            </a:pPr>
            <a:r>
              <a:rPr lang="en-US" altLang="en-US" dirty="0">
                <a:ea typeface="ＭＳ Ｐゴシック" pitchFamily="34" charset="-128"/>
                <a:cs typeface="Arial" charset="0"/>
              </a:rPr>
              <a:t>Second fix: appliances</a:t>
            </a:r>
          </a:p>
        </p:txBody>
      </p:sp>
      <p:pic>
        <p:nvPicPr>
          <p:cNvPr id="21508" name="Picture 6" descr="shutterstock_8621992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6900" y="1701800"/>
            <a:ext cx="19462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7" descr="shutterstock_2836958.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75463" y="3644900"/>
            <a:ext cx="1944687"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8" descr="shutterstock_119608906.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77050" y="5395913"/>
            <a:ext cx="2016125"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8932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858416" y="400050"/>
            <a:ext cx="7427168" cy="796925"/>
          </a:xfrm>
        </p:spPr>
        <p:txBody>
          <a:bodyPr>
            <a:normAutofit fontScale="90000"/>
          </a:bodyPr>
          <a:lstStyle/>
          <a:p>
            <a:pPr algn="r"/>
            <a:r>
              <a:rPr lang="en-US" altLang="en-US" sz="4000" dirty="0">
                <a:ea typeface="ＭＳ Ｐゴシック" pitchFamily="34" charset="-128"/>
                <a:cs typeface="Arial" charset="0"/>
              </a:rPr>
              <a:t>Construction team members</a:t>
            </a:r>
          </a:p>
        </p:txBody>
      </p:sp>
      <p:sp>
        <p:nvSpPr>
          <p:cNvPr id="66562" name="Content Placeholder 2"/>
          <p:cNvSpPr>
            <a:spLocks noGrp="1"/>
          </p:cNvSpPr>
          <p:nvPr>
            <p:ph idx="1"/>
          </p:nvPr>
        </p:nvSpPr>
        <p:spPr>
          <a:xfrm>
            <a:off x="395536" y="1419505"/>
            <a:ext cx="6591647" cy="4883150"/>
          </a:xfrm>
        </p:spPr>
        <p:txBody>
          <a:bodyPr>
            <a:normAutofit lnSpcReduction="10000"/>
          </a:bodyPr>
          <a:lstStyle/>
          <a:p>
            <a:pPr marL="0" indent="0">
              <a:spcBef>
                <a:spcPct val="0"/>
              </a:spcBef>
              <a:buFontTx/>
              <a:buNone/>
              <a:defRPr/>
            </a:pPr>
            <a:r>
              <a:rPr lang="en-US" sz="2400" b="1" dirty="0">
                <a:ea typeface="ＭＳ Ｐゴシック" charset="0"/>
                <a:cs typeface="Arial" charset="0"/>
              </a:rPr>
              <a:t>Electrician</a:t>
            </a:r>
            <a:r>
              <a:rPr lang="en-US" sz="2400" dirty="0">
                <a:ea typeface="ＭＳ Ｐゴシック" charset="0"/>
                <a:cs typeface="Arial" charset="0"/>
              </a:rPr>
              <a:t> (craft)</a:t>
            </a:r>
          </a:p>
          <a:p>
            <a:pPr>
              <a:spcBef>
                <a:spcPct val="0"/>
              </a:spcBef>
              <a:defRPr/>
            </a:pPr>
            <a:r>
              <a:rPr lang="en-US" sz="2200" dirty="0">
                <a:ea typeface="ＭＳ Ｐゴシック" charset="0"/>
                <a:cs typeface="Arial" charset="0"/>
              </a:rPr>
              <a:t>Install and test electrical installations for lights, sockets, fire alarms, intruder alarms </a:t>
            </a:r>
          </a:p>
          <a:p>
            <a:pPr>
              <a:spcBef>
                <a:spcPct val="0"/>
              </a:spcBef>
              <a:defRPr/>
            </a:pPr>
            <a:r>
              <a:rPr lang="en-US" sz="2200" dirty="0">
                <a:ea typeface="ＭＳ Ｐゴシック" charset="0"/>
                <a:cs typeface="Arial" charset="0"/>
              </a:rPr>
              <a:t>First fix: cable, conduit and trunking </a:t>
            </a:r>
          </a:p>
          <a:p>
            <a:pPr>
              <a:spcBef>
                <a:spcPct val="0"/>
              </a:spcBef>
              <a:defRPr/>
            </a:pPr>
            <a:r>
              <a:rPr lang="en-US" sz="2200" dirty="0">
                <a:ea typeface="ＭＳ Ｐゴシック" charset="0"/>
                <a:cs typeface="Arial" charset="0"/>
              </a:rPr>
              <a:t>Second fix: appliances</a:t>
            </a:r>
          </a:p>
          <a:p>
            <a:pPr marL="0" indent="0">
              <a:spcBef>
                <a:spcPct val="0"/>
              </a:spcBef>
              <a:buFontTx/>
              <a:buNone/>
              <a:defRPr/>
            </a:pPr>
            <a:endParaRPr lang="en-US" sz="1200" dirty="0">
              <a:ea typeface="ＭＳ Ｐゴシック" charset="0"/>
              <a:cs typeface="Arial" charset="0"/>
            </a:endParaRPr>
          </a:p>
          <a:p>
            <a:pPr marL="0" indent="0">
              <a:spcBef>
                <a:spcPct val="0"/>
              </a:spcBef>
              <a:buFontTx/>
              <a:buNone/>
              <a:defRPr/>
            </a:pPr>
            <a:r>
              <a:rPr lang="en-US" sz="2200" b="1" dirty="0">
                <a:ea typeface="ＭＳ Ｐゴシック" charset="0"/>
                <a:cs typeface="Arial" charset="0"/>
              </a:rPr>
              <a:t>Heating and ventilation</a:t>
            </a:r>
            <a:r>
              <a:rPr lang="en-US" sz="2200" dirty="0">
                <a:ea typeface="ＭＳ Ｐゴシック" charset="0"/>
                <a:cs typeface="Arial" charset="0"/>
              </a:rPr>
              <a:t> (craft)</a:t>
            </a:r>
          </a:p>
          <a:p>
            <a:pPr>
              <a:spcBef>
                <a:spcPct val="0"/>
              </a:spcBef>
              <a:defRPr/>
            </a:pPr>
            <a:r>
              <a:rPr lang="en-US" sz="2200" dirty="0">
                <a:ea typeface="ＭＳ Ｐゴシック" charset="0"/>
                <a:cs typeface="Arial" charset="0"/>
              </a:rPr>
              <a:t>Also RAC engineers</a:t>
            </a:r>
          </a:p>
          <a:p>
            <a:pPr>
              <a:spcBef>
                <a:spcPct val="0"/>
              </a:spcBef>
              <a:defRPr/>
            </a:pPr>
            <a:r>
              <a:rPr lang="en-US" sz="2200" dirty="0">
                <a:ea typeface="ＭＳ Ｐゴシック" charset="0"/>
                <a:cs typeface="Arial" charset="0"/>
              </a:rPr>
              <a:t>Large diameter pipework and ducting</a:t>
            </a:r>
          </a:p>
          <a:p>
            <a:pPr marL="0" indent="0">
              <a:spcBef>
                <a:spcPct val="0"/>
              </a:spcBef>
              <a:buFontTx/>
              <a:buNone/>
              <a:defRPr/>
            </a:pPr>
            <a:endParaRPr lang="en-US" sz="1300" dirty="0">
              <a:ea typeface="ＭＳ Ｐゴシック" charset="0"/>
              <a:cs typeface="Arial" charset="0"/>
            </a:endParaRPr>
          </a:p>
          <a:p>
            <a:pPr marL="0" indent="0">
              <a:spcBef>
                <a:spcPct val="0"/>
              </a:spcBef>
              <a:buFontTx/>
              <a:buNone/>
              <a:defRPr/>
            </a:pPr>
            <a:r>
              <a:rPr lang="en-US" sz="2200" b="1" dirty="0">
                <a:ea typeface="ＭＳ Ｐゴシック" charset="0"/>
                <a:cs typeface="Arial" charset="0"/>
              </a:rPr>
              <a:t>Gas fitter </a:t>
            </a:r>
            <a:r>
              <a:rPr lang="en-US" sz="2200" dirty="0">
                <a:ea typeface="ＭＳ Ｐゴシック" charset="0"/>
                <a:cs typeface="Arial" charset="0"/>
              </a:rPr>
              <a:t>(craft)</a:t>
            </a:r>
          </a:p>
          <a:p>
            <a:pPr>
              <a:spcBef>
                <a:spcPct val="0"/>
              </a:spcBef>
              <a:defRPr/>
            </a:pPr>
            <a:r>
              <a:rPr lang="en-US" sz="2200" dirty="0">
                <a:ea typeface="ＭＳ Ｐゴシック" charset="0"/>
                <a:cs typeface="Arial" charset="0"/>
              </a:rPr>
              <a:t>On commercial sites, gas fitter may be required to install the gas pipes and appliances</a:t>
            </a:r>
          </a:p>
        </p:txBody>
      </p:sp>
      <p:sp>
        <p:nvSpPr>
          <p:cNvPr id="22532" name="AutoShape 6" descr="data:image/jpeg;base64,/9j/4AAQSkZJRgABAQAAAQABAAD/2wCEAAkGBhISERUUERQVFRQVGB0XGBcXFRgXHRYVFxwaGBQXFxQYGyYeGRwjGhcUIC8gIycpLCwsFR4xNTAqNSYsLCkBCQoKDgwOGg8PGikkHyQqLSksKiwsKSwtLywsLywsLC8sKSkvLCosKSwsLSwpKSwpKSwpLCwpNCwpLCwtLCwpKf/AABEIAKAAeAMBIgACEQEDEQH/xAAbAAACAwEBAQAAAAAAAAAAAAADBAIFBgABB//EADoQAAEDAgMFBgQFBAIDAQAAAAEAAhEDIQQSMQVBUWFxBhMigZGxMqHB8BQjUtHhQnKC8TNiFqKyFf/EABoBAAIDAQEAAAAAAAAAAAAAAAMEAQIFAAb/xAArEQACAQMDAgQHAQEAAAAAAAAAAQIDESEEEjEiUQVBgaETMjNhcZHwwRT/2gAMAwEAAhEDEQA/APkHdLoHEeq52zzv91JuzuKHf7l7EM7eIXd83j8kYbPHJeuwrGiSYC651hf8Q3mu/EcAUcPpcfkjik0gEaWvyXHCBru3N90XDYerUMNbrv3DqSrKjhWkgQLmOnNXuz2iwAho8rb55m3pCb0mmeolZcC2p1CoRuxHBdnWtMVczxvyjKD/AGyLgHjqi4nYdFw8AqNJ3yIP+P8AKu6lVuezQBuAM35zqril2bqYhge0NbMwAdSBmIDTqd8D0W1PR6elFb16mRS1eorSez9Hz6psZzJvIHUfJKfhRxWpxWHLHHNBIJaWl2tuI3cPJZ57IOhi9+kfuPVZeu0ao2lDg0tHqHW6ZclZiRkcDEhOUWgtkhCc3OTluQJPIb/lKb7o8Csxj5EUx9hciCkfshcoJK11WoTamep4JujSe4eJsLQd2phi65JmhsyrPh0PUfReOwbRZ5BIt4nHdrYaLV0WwR/cPcLLbWblrPiZn5K6yDm9p7TwlD/p8/3TFGiwnK3Lcm0W5qtpmHDTUQfNO7KqzVHmpcSqqDdWiWxpqL2VthdEhiqgdZrdDczrpYDTcnMOV6bwul8Onlc5MHxKe+WHwanstsinWee8eGNAkymnbdZRljSXNafDGnA8xMN0jTVZijiCLAwoVXwYOv3wWhUoKo3veOxn0a86OYLPfuJ7U2k0O8ZMngNBoJ9Pkl9n7PNTEtgty5JzEwDmtAnXdI3QktpUqj6xa0WIEk6DS/8AC5tFzCxwhzmHVpIhsC1zfTRYmunUnGcGulYXoeh8NVOlWp1G84b/AAU+0cNkfkcWmCQC0iwB3xv114orK9hInnKBjcK8uLsrocSQY4neiUzAhY9kx2pLbhd+Qv4gcF6gkLl2yPYD8SXc2MKbVEKTUuOBGnTqPcLK7f8A+d33vK1Czm3qJ78jf+xMq8ANVYKl9eBxvIR9mPmoy8SYn6KvrO8R4aBNbLrQSPMdQjNYKRiX9PFhrstTwmbHcf2VpSgixnoZWZqNfXeQBLvYfQLUbD7H9469RmZjNXS0PM6EgzynmtPT+J1KUbTV0vQRq+HQrz6HZv1DU6JOgnlCnWwjg4MYGvrG/dgzkH6qrhZg+Z4K2p7IwoeWupuA0MVHlpO/xB0EKywmzqGHY4UWsa0mbTfm5xufNRW8YqS+RW93/egzR8Dpw+pLd7f37AbP2CxtI1auQlrZc6IAI4A7uEysY5gJcQIBJIEbiSrbbG1zVOVpIpibfqvM9LD0SPdkiQLJFOc3um22NVJU4RUIJJIT7uFW7Xw7YDhYzBjf/KucTgpbI+LgdD+yzdUvLj3gykWDeH7qJYApqSABi5EK5DuRtNYFJqipNS42TCznauqW13ZdJI8szlotxWY7XP8Azzzk/wDs5EhyDmULlzKkEEbl48qx2Jsk1nSfgBvzPAJgo3ZXNNsHDZWBzgA54k8h/SPvireph84gWdNraWN+VwEu3UdPrH0TGIIgAbxf6otsWFVLquPbM2kx1PNUPwjR27dYbzwVVjdqPfImG8J3c+KTdQlxiwn5fvCewuEAvHTieZQoUrO45W1TkrAcNhM2tm+6swz0H0XkKLT6buaYsIOTbuzgQTyVP2i2bIzN1b/87/TX1V00IRPysoavg5O2TBkrkbaFDJVe3cDbobj3XJawe5pg9TBVZsuu8s/M+KT6J5jku1YcuFcbHoVjO0FfNiKnAOLR0BK12JrBrHO4NJ+SwRKJTRSR7TpZnBo/qIHrZbfCUxTDWD4Roee+eaw7XwZGov5jRbykW1Gh7bteJ8/3BlMxFqpYYLAuqvLWxOWbmND/ACmMzTU8YOXQhhEiBFiRGoCS2djXNeCLOgieSaN5J1PkrgfITr1BTaDlm4HzufISU+gObO7Tjv3L2jSYwZGANHC9pMkqyKvgM5sg3/0pMYpmrIE7rTG4aBcFJDBTcoAPiPVGJQAdTzUHGb7T0oqg/qb8wY/Zcidp3yGOiLkDmIB+nzXJeayGTweYWu4uIJ0Gu+/FS2nXcxgLTF/ovMCyW5gDGhO771Qdrn8sf3fQoEVlGlqMTlbuK4jF1D4C7MCBaON4Sxwv/QJ/ANaPEbvO4mwHREqE8vJW3WwkB23zcQw+zw6RlbNrEmfL6q92fQ7lpDWkgmTeADyG5V+GrkVWbh8M8zv+YV5kOgJ+iNT7i9bGD2jVBcDBBT+5V+HHjgmDe0Ru1VnOiJcDbB4B7oFN1zw370WvUAJjTXoNPdSoNA3yDfz4qSOD2nXm2nLjG9EKicMPv6L02HFWRUGSgojyk3XsHQeH8rjii7V15exo3NJ9T/C5AxtHvMQ4TZtiem4LxKzkrjMabawaPYuNcNn1GClQcM7W946n4wage4eKZnw2OghZ/alaHFrgQAZEkcLe6uuzlKcNUpuOUmtTMb8rW1S8jkB7hV+OEEOguBAmBZpdMCOio8WDuV5W7lW0zoBGmpP0Vg21/f5KVSoBTAbo423W091b9nKL/wARTa1lN73SGiq3M02k+drKrdydyUtpn2tio3MLEjX74rQNpybg8ZmwWh7TdnMZWYWNwmGEgHPSytcCL2JdbSEn2c7OVMURBikPidIgwYhp39RwRYyUU2wVWLk1YrWPgi1hpvTjnSARxsrntP2ep4Z9Ms+FwMzfxNjebwQRbiCqbu4YOV0WElNXQvNbXYA2oMxnR0j0RBTLBa7dY4dP2Q6lG3QkolGoYt89yuUGhVkTxUHKAqbl2ZWIsCqmyHBj9KmTfkoYl3hdyafZcyUruxRMYxg1JJlxtqTcr1U1eqSRc6LlmXueg/5msXLmlisrg4DQwY1ggh1uhUq7mzLSHCBeOFhYpWps943u8xN0FoeP6mxpcxqieQlbquWLao4e6LQxuR4c0uDm3zAkEf2kaKupUK7oLGEjjMT0LgF1Q12nx0y2LEmCANLkHTmq7QnxF/I0rO09WIdVrEHUd5IIPItPomB2yxNMxSrPDRAEspmw5QI/2kqXZvGtp5+4zMH9TKjCI8nXVXiMJXaTmo1h/gT13FDUU5ZDzknBWa/VmXuO7RVsTkFV+bKSR4Gs1gaieAtyTTcO6N8wOCyLdotZrIP/AGEQfNabZ3bQgXewmAdGm7d0Qpk5RXS2jqVOlKXXFM9qVS3Vpkff7IFGrM2Mc4S//kT6jW5mXLnkODYDw6LiOEH1CZ2ZWzQTlaRuc4MmOBPEppSlbLM906bbaR5+LbznpPsvRiJ3GONk5sbH0wX5/C7un5dAZiDB4xnCa2ZVwr88lpLaby0WALwLA8TEkDkrqb8ykqK8iodXHoksTXcQQN9vW0K4qigKDpdlLnZc0TA4x1PzSuJw7GPcGHM0GzuKtGTlyCnBQs0Yd4uOi5FxVOHkcJ9yuWfwekb3ZQy7AnLLqjieAOX2UMNQYLgQfvepNeYRaTUz5mXFR2/c0uF+BvQeyFtAXf5omFPgb0ChtHV/U+6kWKT8LYtDqmWCcoe4NBG/KDH+0zhduYqi3JTq+DcHtD8vRxv6oT2g6oTwoaRZNhMPi6lWu11ao6oTPxGQJF4ZoNytqmDpkXYw/wCDT9FSYN0VW9Vf59Qi01gBVfUDxFdjS0PcGN8XiJgAhshthv0CZwO0Wd13hLw1pAcCJIP9sFK4pxDDF5I3xbfdMseaeFfSPip1TctaDUDzLhqfhgG/RdLkvSeCkNMVagdc03udB+HNGoEcN4VlV2XScP8AjaDoCGgEcCCNCOK7AYWnd7A7UtaXAi0ASGSRu1CccrQSsCqSbZUO2XVFu9BaTvZ4h6GPkmyA1oHDznqjvdp1Q6g47lZRS4BuTfJldsH853l7Ll22f+Z3l7Llnz+ZnpKP04/hHtMpliUpJpgTNjIUjQ4c+BvQKG0HSX9T7qWH+FvQIOON3dVUgRcUB7lJzQhOClnIjQcO8b1V652h8j5/yqCiPzG9VeEnKYAJ1ANgeUhEpgK3JPG/BP6Tm6xqPRG//ZqsDHMa5rSYDZgv+EX3eHKdf1FVzMXUiH0A4H9NQekOGierY6jkpt7qszI0EENDgCZNww3Nzu3pj4KlxJe/+g41nBNOL9mN4eu4t/MguJLieZ1AsEOpUCBQxTak5CSBrLS2/CHD7lHDUNx2uxG7crg3PBiEOsURzUOqpI8zMbXH5p5wuUdqvms7lb0XLPn8zPR0fpx/CP/Z"/>
          <p:cNvSpPr>
            <a:spLocks noChangeAspect="1" noChangeArrowheads="1"/>
          </p:cNvSpPr>
          <p:nvPr/>
        </p:nvSpPr>
        <p:spPr bwMode="auto">
          <a:xfrm>
            <a:off x="0" y="-744538"/>
            <a:ext cx="1143000" cy="152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en-US" altLang="en-US" sz="2000"/>
          </a:p>
        </p:txBody>
      </p:sp>
      <p:sp>
        <p:nvSpPr>
          <p:cNvPr id="22533" name="AutoShape 8" descr="data:image/jpeg;base64,/9j/4AAQSkZJRgABAQAAAQABAAD/2wCEAAkGBhISERUUERQVFRQVGB0XGBcXFRgXHRYVFxwaGBQXFxQYGyYeGRwjGhcUIC8gIycpLCwsFR4xNTAqNSYsLCkBCQoKDgwOGg8PGikkHyQqLSksKiwsKSwtLywsLywsLC8sKSkvLCosKSwsLSwpKSwpKSwpLCwpNCwpLCwtLCwpKf/AABEIAKAAeAMBIgACEQEDEQH/xAAbAAACAwEBAQAAAAAAAAAAAAADBAIFBgABB//EADoQAAEDAgMFBgQFBAIDAQAAAAEAAhEDIQQSMQVBUWFxBhMigZGxMqHB8BQjUtHhQnKC8TNiFqKyFf/EABoBAAIDAQEAAAAAAAAAAAAAAAMEAQIFAAb/xAArEQACAQMDAgQHAQEAAAAAAAAAAQIDESEEEjEiUQVBgaETMjNhcZHwwRT/2gAMAwEAAhEDEQA/APkHdLoHEeq52zzv91JuzuKHf7l7EM7eIXd83j8kYbPHJeuwrGiSYC651hf8Q3mu/EcAUcPpcfkjik0gEaWvyXHCBru3N90XDYerUMNbrv3DqSrKjhWkgQLmOnNXuz2iwAho8rb55m3pCb0mmeolZcC2p1CoRuxHBdnWtMVczxvyjKD/AGyLgHjqi4nYdFw8AqNJ3yIP+P8AKu6lVuezQBuAM35zqril2bqYhge0NbMwAdSBmIDTqd8D0W1PR6elFb16mRS1eorSez9Hz6psZzJvIHUfJKfhRxWpxWHLHHNBIJaWl2tuI3cPJZ57IOhi9+kfuPVZeu0ao2lDg0tHqHW6ZclZiRkcDEhOUWgtkhCc3OTluQJPIb/lKb7o8Csxj5EUx9hciCkfshcoJK11WoTamep4JujSe4eJsLQd2phi65JmhsyrPh0PUfReOwbRZ5BIt4nHdrYaLV0WwR/cPcLLbWblrPiZn5K6yDm9p7TwlD/p8/3TFGiwnK3Lcm0W5qtpmHDTUQfNO7KqzVHmpcSqqDdWiWxpqL2VthdEhiqgdZrdDczrpYDTcnMOV6bwul8Onlc5MHxKe+WHwanstsinWee8eGNAkymnbdZRljSXNafDGnA8xMN0jTVZijiCLAwoVXwYOv3wWhUoKo3veOxn0a86OYLPfuJ7U2k0O8ZMngNBoJ9Pkl9n7PNTEtgty5JzEwDmtAnXdI3QktpUqj6xa0WIEk6DS/8AC5tFzCxwhzmHVpIhsC1zfTRYmunUnGcGulYXoeh8NVOlWp1G84b/AAU+0cNkfkcWmCQC0iwB3xv114orK9hInnKBjcK8uLsrocSQY4neiUzAhY9kx2pLbhd+Qv4gcF6gkLl2yPYD8SXc2MKbVEKTUuOBGnTqPcLK7f8A+d33vK1Czm3qJ78jf+xMq8ANVYKl9eBxvIR9mPmoy8SYn6KvrO8R4aBNbLrQSPMdQjNYKRiX9PFhrstTwmbHcf2VpSgixnoZWZqNfXeQBLvYfQLUbD7H9469RmZjNXS0PM6EgzynmtPT+J1KUbTV0vQRq+HQrz6HZv1DU6JOgnlCnWwjg4MYGvrG/dgzkH6qrhZg+Z4K2p7IwoeWupuA0MVHlpO/xB0EKywmzqGHY4UWsa0mbTfm5xufNRW8YqS+RW93/egzR8Dpw+pLd7f37AbP2CxtI1auQlrZc6IAI4A7uEysY5gJcQIBJIEbiSrbbG1zVOVpIpibfqvM9LD0SPdkiQLJFOc3um22NVJU4RUIJJIT7uFW7Xw7YDhYzBjf/KucTgpbI+LgdD+yzdUvLj3gykWDeH7qJYApqSABi5EK5DuRtNYFJqipNS42TCznauqW13ZdJI8szlotxWY7XP8Azzzk/wDs5EhyDmULlzKkEEbl48qx2Jsk1nSfgBvzPAJgo3ZXNNsHDZWBzgA54k8h/SPvireph84gWdNraWN+VwEu3UdPrH0TGIIgAbxf6otsWFVLquPbM2kx1PNUPwjR27dYbzwVVjdqPfImG8J3c+KTdQlxiwn5fvCewuEAvHTieZQoUrO45W1TkrAcNhM2tm+6swz0H0XkKLT6buaYsIOTbuzgQTyVP2i2bIzN1b/87/TX1V00IRPysoavg5O2TBkrkbaFDJVe3cDbobj3XJawe5pg9TBVZsuu8s/M+KT6J5jku1YcuFcbHoVjO0FfNiKnAOLR0BK12JrBrHO4NJ+SwRKJTRSR7TpZnBo/qIHrZbfCUxTDWD4Roee+eaw7XwZGov5jRbykW1Gh7bteJ8/3BlMxFqpYYLAuqvLWxOWbmND/ACmMzTU8YOXQhhEiBFiRGoCS2djXNeCLOgieSaN5J1PkrgfITr1BTaDlm4HzufISU+gObO7Tjv3L2jSYwZGANHC9pMkqyKvgM5sg3/0pMYpmrIE7rTG4aBcFJDBTcoAPiPVGJQAdTzUHGb7T0oqg/qb8wY/Zcidp3yGOiLkDmIB+nzXJeayGTweYWu4uIJ0Gu+/FS2nXcxgLTF/ovMCyW5gDGhO771Qdrn8sf3fQoEVlGlqMTlbuK4jF1D4C7MCBaON4Sxwv/QJ/ANaPEbvO4mwHREqE8vJW3WwkB23zcQw+zw6RlbNrEmfL6q92fQ7lpDWkgmTeADyG5V+GrkVWbh8M8zv+YV5kOgJ+iNT7i9bGD2jVBcDBBT+5V+HHjgmDe0Ru1VnOiJcDbB4B7oFN1zw370WvUAJjTXoNPdSoNA3yDfz4qSOD2nXm2nLjG9EKicMPv6L02HFWRUGSgojyk3XsHQeH8rjii7V15exo3NJ9T/C5AxtHvMQ4TZtiem4LxKzkrjMabawaPYuNcNn1GClQcM7W946n4wage4eKZnw2OghZ/alaHFrgQAZEkcLe6uuzlKcNUpuOUmtTMb8rW1S8jkB7hV+OEEOguBAmBZpdMCOio8WDuV5W7lW0zoBGmpP0Vg21/f5KVSoBTAbo423W091b9nKL/wARTa1lN73SGiq3M02k+drKrdydyUtpn2tio3MLEjX74rQNpybg8ZmwWh7TdnMZWYWNwmGEgHPSytcCL2JdbSEn2c7OVMURBikPidIgwYhp39RwRYyUU2wVWLk1YrWPgi1hpvTjnSARxsrntP2ep4Z9Ms+FwMzfxNjebwQRbiCqbu4YOV0WElNXQvNbXYA2oMxnR0j0RBTLBa7dY4dP2Q6lG3QkolGoYt89yuUGhVkTxUHKAqbl2ZWIsCqmyHBj9KmTfkoYl3hdyafZcyUruxRMYxg1JJlxtqTcr1U1eqSRc6LlmXueg/5msXLmlisrg4DQwY1ggh1uhUq7mzLSHCBeOFhYpWps943u8xN0FoeP6mxpcxqieQlbquWLao4e6LQxuR4c0uDm3zAkEf2kaKupUK7oLGEjjMT0LgF1Q12nx0y2LEmCANLkHTmq7QnxF/I0rO09WIdVrEHUd5IIPItPomB2yxNMxSrPDRAEspmw5QI/2kqXZvGtp5+4zMH9TKjCI8nXVXiMJXaTmo1h/gT13FDUU5ZDzknBWa/VmXuO7RVsTkFV+bKSR4Gs1gaieAtyTTcO6N8wOCyLdotZrIP/AGEQfNabZ3bQgXewmAdGm7d0Qpk5RXS2jqVOlKXXFM9qVS3Vpkff7IFGrM2Mc4S//kT6jW5mXLnkODYDw6LiOEH1CZ2ZWzQTlaRuc4MmOBPEppSlbLM906bbaR5+LbznpPsvRiJ3GONk5sbH0wX5/C7un5dAZiDB4xnCa2ZVwr88lpLaby0WALwLA8TEkDkrqb8ykqK8iodXHoksTXcQQN9vW0K4qigKDpdlLnZc0TA4x1PzSuJw7GPcGHM0GzuKtGTlyCnBQs0Yd4uOi5FxVOHkcJ9yuWfwekb3ZQy7AnLLqjieAOX2UMNQYLgQfvepNeYRaTUz5mXFR2/c0uF+BvQeyFtAXf5omFPgb0ChtHV/U+6kWKT8LYtDqmWCcoe4NBG/KDH+0zhduYqi3JTq+DcHtD8vRxv6oT2g6oTwoaRZNhMPi6lWu11ao6oTPxGQJF4ZoNytqmDpkXYw/wCDT9FSYN0VW9Vf59Qi01gBVfUDxFdjS0PcGN8XiJgAhshthv0CZwO0Wd13hLw1pAcCJIP9sFK4pxDDF5I3xbfdMseaeFfSPip1TctaDUDzLhqfhgG/RdLkvSeCkNMVagdc03udB+HNGoEcN4VlV2XScP8AjaDoCGgEcCCNCOK7AYWnd7A7UtaXAi0ASGSRu1CccrQSsCqSbZUO2XVFu9BaTvZ4h6GPkmyA1oHDznqjvdp1Q6g47lZRS4BuTfJldsH853l7Ll22f+Z3l7Llnz+ZnpKP04/hHtMpliUpJpgTNjIUjQ4c+BvQKG0HSX9T7qWH+FvQIOON3dVUgRcUB7lJzQhOClnIjQcO8b1V652h8j5/yqCiPzG9VeEnKYAJ1ANgeUhEpgK3JPG/BP6Tm6xqPRG//ZqsDHMa5rSYDZgv+EX3eHKdf1FVzMXUiH0A4H9NQekOGierY6jkpt7qszI0EENDgCZNww3Nzu3pj4KlxJe/+g41nBNOL9mN4eu4t/MguJLieZ1AsEOpUCBQxTak5CSBrLS2/CHD7lHDUNx2uxG7crg3PBiEOsURzUOqpI8zMbXH5p5wuUdqvms7lb0XLPn8zPR0fpx/CP/Z"/>
          <p:cNvSpPr>
            <a:spLocks noChangeAspect="1" noChangeArrowheads="1"/>
          </p:cNvSpPr>
          <p:nvPr/>
        </p:nvSpPr>
        <p:spPr bwMode="auto">
          <a:xfrm>
            <a:off x="0" y="-744538"/>
            <a:ext cx="1143000" cy="152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en-US" altLang="en-US" sz="2000"/>
          </a:p>
        </p:txBody>
      </p:sp>
      <p:pic>
        <p:nvPicPr>
          <p:cNvPr id="22534" name="Picture 8" descr="shutterstock_8336171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1690688"/>
            <a:ext cx="1740000" cy="116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9" descr="shutterstock_10331128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3212976"/>
            <a:ext cx="1728887" cy="137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0" descr="shutterstock_123192238.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64288" y="5148263"/>
            <a:ext cx="1728887" cy="115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6626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745629" y="246278"/>
            <a:ext cx="7283152" cy="796925"/>
          </a:xfrm>
        </p:spPr>
        <p:txBody>
          <a:bodyPr>
            <a:normAutofit fontScale="90000"/>
          </a:bodyPr>
          <a:lstStyle/>
          <a:p>
            <a:pPr algn="r"/>
            <a:r>
              <a:rPr lang="en-US" altLang="en-US" sz="4000" dirty="0">
                <a:ea typeface="ＭＳ Ｐゴシック" pitchFamily="34" charset="-128"/>
                <a:cs typeface="Arial" charset="0"/>
              </a:rPr>
              <a:t>Construction team members</a:t>
            </a:r>
          </a:p>
        </p:txBody>
      </p:sp>
      <p:sp>
        <p:nvSpPr>
          <p:cNvPr id="68610" name="Content Placeholder 2"/>
          <p:cNvSpPr>
            <a:spLocks noGrp="1"/>
          </p:cNvSpPr>
          <p:nvPr>
            <p:ph idx="1"/>
          </p:nvPr>
        </p:nvSpPr>
        <p:spPr>
          <a:xfrm>
            <a:off x="395536" y="1381977"/>
            <a:ext cx="6519639" cy="4883150"/>
          </a:xfrm>
        </p:spPr>
        <p:txBody>
          <a:bodyPr>
            <a:normAutofit fontScale="92500" lnSpcReduction="10000"/>
          </a:bodyPr>
          <a:lstStyle/>
          <a:p>
            <a:pPr marL="0" indent="0">
              <a:spcBef>
                <a:spcPct val="0"/>
              </a:spcBef>
              <a:buFontTx/>
              <a:buNone/>
              <a:defRPr/>
            </a:pPr>
            <a:r>
              <a:rPr lang="en-US" sz="2400" b="1" dirty="0">
                <a:ea typeface="ＭＳ Ｐゴシック" charset="0"/>
                <a:cs typeface="Arial" charset="0"/>
              </a:rPr>
              <a:t>Plasterer </a:t>
            </a:r>
            <a:r>
              <a:rPr lang="en-US" sz="2400" dirty="0">
                <a:ea typeface="ＭＳ Ｐゴシック" charset="0"/>
                <a:cs typeface="Arial" charset="0"/>
              </a:rPr>
              <a:t>(craft)</a:t>
            </a:r>
          </a:p>
          <a:p>
            <a:pPr>
              <a:spcBef>
                <a:spcPct val="0"/>
              </a:spcBef>
              <a:defRPr/>
            </a:pPr>
            <a:r>
              <a:rPr lang="en-US" sz="2400" dirty="0">
                <a:ea typeface="ＭＳ Ｐゴシック" charset="0"/>
                <a:cs typeface="Arial" charset="0"/>
              </a:rPr>
              <a:t>Responsible for wall and ceiling finishes, dry lining, rendering</a:t>
            </a:r>
          </a:p>
          <a:p>
            <a:pPr>
              <a:spcBef>
                <a:spcPct val="0"/>
              </a:spcBef>
              <a:defRPr/>
            </a:pPr>
            <a:r>
              <a:rPr lang="en-US" sz="2400" dirty="0">
                <a:ea typeface="ＭＳ Ｐゴシック" charset="0"/>
                <a:cs typeface="Arial" charset="0"/>
              </a:rPr>
              <a:t>Using modern and traditional methods</a:t>
            </a:r>
          </a:p>
          <a:p>
            <a:pPr marL="0" indent="0">
              <a:spcBef>
                <a:spcPct val="0"/>
              </a:spcBef>
              <a:buFontTx/>
              <a:buNone/>
              <a:defRPr/>
            </a:pPr>
            <a:endParaRPr lang="en-US" sz="1300" dirty="0">
              <a:ea typeface="ＭＳ Ｐゴシック" charset="0"/>
              <a:cs typeface="Arial" charset="0"/>
            </a:endParaRPr>
          </a:p>
          <a:p>
            <a:pPr marL="0" indent="0">
              <a:spcBef>
                <a:spcPct val="0"/>
              </a:spcBef>
              <a:buFontTx/>
              <a:buNone/>
              <a:defRPr/>
            </a:pPr>
            <a:r>
              <a:rPr lang="en-US" sz="2400" b="1" dirty="0">
                <a:ea typeface="ＭＳ Ｐゴシック" charset="0"/>
                <a:cs typeface="Arial" charset="0"/>
              </a:rPr>
              <a:t>Painter</a:t>
            </a:r>
            <a:r>
              <a:rPr lang="en-US" sz="2400" dirty="0">
                <a:ea typeface="ＭＳ Ｐゴシック" charset="0"/>
                <a:cs typeface="Arial" charset="0"/>
              </a:rPr>
              <a:t> (craft)</a:t>
            </a:r>
          </a:p>
          <a:p>
            <a:pPr>
              <a:spcBef>
                <a:spcPct val="0"/>
              </a:spcBef>
              <a:defRPr/>
            </a:pPr>
            <a:r>
              <a:rPr lang="en-US" sz="2400" dirty="0">
                <a:ea typeface="ＭＳ Ｐゴシック" charset="0"/>
                <a:cs typeface="Arial" charset="0"/>
              </a:rPr>
              <a:t>Also known as a </a:t>
            </a:r>
            <a:r>
              <a:rPr lang="en-US" sz="2400" b="1" dirty="0">
                <a:ea typeface="ＭＳ Ｐゴシック" charset="0"/>
                <a:cs typeface="Arial" charset="0"/>
              </a:rPr>
              <a:t>decorator</a:t>
            </a:r>
            <a:r>
              <a:rPr lang="en-US" sz="2400" dirty="0">
                <a:ea typeface="ＭＳ Ｐゴシック" charset="0"/>
                <a:cs typeface="Arial" charset="0"/>
              </a:rPr>
              <a:t> </a:t>
            </a:r>
          </a:p>
          <a:p>
            <a:pPr>
              <a:spcBef>
                <a:spcPct val="0"/>
              </a:spcBef>
              <a:defRPr/>
            </a:pPr>
            <a:r>
              <a:rPr lang="en-US" sz="2400" dirty="0">
                <a:ea typeface="ＭＳ Ｐゴシック" charset="0"/>
                <a:cs typeface="Arial" charset="0"/>
              </a:rPr>
              <a:t>Paint and wallpaper walls, ceilings, woodwork</a:t>
            </a:r>
          </a:p>
          <a:p>
            <a:pPr marL="0" indent="0">
              <a:spcBef>
                <a:spcPct val="0"/>
              </a:spcBef>
              <a:buFontTx/>
              <a:buNone/>
              <a:defRPr/>
            </a:pPr>
            <a:endParaRPr lang="en-US" sz="1300" dirty="0">
              <a:ea typeface="ＭＳ Ｐゴシック" charset="0"/>
              <a:cs typeface="Arial" charset="0"/>
            </a:endParaRPr>
          </a:p>
          <a:p>
            <a:pPr marL="0" indent="0">
              <a:spcBef>
                <a:spcPct val="0"/>
              </a:spcBef>
              <a:buFontTx/>
              <a:buNone/>
              <a:defRPr/>
            </a:pPr>
            <a:r>
              <a:rPr lang="en-US" sz="2400" dirty="0">
                <a:ea typeface="ＭＳ Ｐゴシック" charset="0"/>
                <a:cs typeface="Arial" charset="0"/>
              </a:rPr>
              <a:t> </a:t>
            </a:r>
            <a:r>
              <a:rPr lang="en-US" sz="2400" b="1" dirty="0">
                <a:ea typeface="ＭＳ Ｐゴシック" charset="0"/>
                <a:cs typeface="Arial" charset="0"/>
              </a:rPr>
              <a:t>Tiler</a:t>
            </a:r>
            <a:r>
              <a:rPr lang="en-US" sz="2400" dirty="0">
                <a:ea typeface="ＭＳ Ｐゴシック" charset="0"/>
                <a:cs typeface="Arial" charset="0"/>
              </a:rPr>
              <a:t> (craft)</a:t>
            </a:r>
          </a:p>
          <a:p>
            <a:pPr>
              <a:spcBef>
                <a:spcPct val="0"/>
              </a:spcBef>
              <a:defRPr/>
            </a:pPr>
            <a:r>
              <a:rPr lang="en-US" sz="2400" dirty="0">
                <a:ea typeface="ＭＳ Ｐゴシック" charset="0"/>
                <a:cs typeface="Arial" charset="0"/>
              </a:rPr>
              <a:t>Responsible for tiling floors and walls in properties</a:t>
            </a:r>
          </a:p>
          <a:p>
            <a:pPr>
              <a:spcBef>
                <a:spcPct val="0"/>
              </a:spcBef>
              <a:defRPr/>
            </a:pPr>
            <a:r>
              <a:rPr lang="en-US" sz="2400" dirty="0">
                <a:ea typeface="ＭＳ Ｐゴシック" charset="0"/>
                <a:cs typeface="Arial" charset="0"/>
              </a:rPr>
              <a:t>Specialists may be needed to tile swimming pools and wet rooms</a:t>
            </a:r>
          </a:p>
        </p:txBody>
      </p:sp>
      <p:pic>
        <p:nvPicPr>
          <p:cNvPr id="23556" name="Picture 6" descr="shutterstock_6099816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56450" y="3357563"/>
            <a:ext cx="19526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7" descr="shutterstock_9971386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02488" y="1341438"/>
            <a:ext cx="183356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8" descr="shutterstock_6844120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92950" y="5418138"/>
            <a:ext cx="1871663"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1743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829841" y="361949"/>
            <a:ext cx="7427168" cy="796925"/>
          </a:xfrm>
        </p:spPr>
        <p:txBody>
          <a:bodyPr>
            <a:normAutofit fontScale="90000"/>
          </a:bodyPr>
          <a:lstStyle/>
          <a:p>
            <a:pPr algn="r"/>
            <a:r>
              <a:rPr lang="en-US" altLang="en-US" sz="4000" dirty="0">
                <a:ea typeface="ＭＳ Ｐゴシック" pitchFamily="34" charset="-128"/>
                <a:cs typeface="Arial" charset="0"/>
              </a:rPr>
              <a:t>Construction team members</a:t>
            </a:r>
          </a:p>
        </p:txBody>
      </p:sp>
      <p:sp>
        <p:nvSpPr>
          <p:cNvPr id="70658" name="Content Placeholder 2"/>
          <p:cNvSpPr>
            <a:spLocks noGrp="1"/>
          </p:cNvSpPr>
          <p:nvPr>
            <p:ph idx="1"/>
          </p:nvPr>
        </p:nvSpPr>
        <p:spPr>
          <a:xfrm>
            <a:off x="428625" y="1340768"/>
            <a:ext cx="8229600" cy="4756820"/>
          </a:xfrm>
        </p:spPr>
        <p:txBody>
          <a:bodyPr>
            <a:normAutofit/>
          </a:bodyPr>
          <a:lstStyle/>
          <a:p>
            <a:pPr marL="0" indent="0">
              <a:spcBef>
                <a:spcPts val="0"/>
              </a:spcBef>
              <a:buFontTx/>
              <a:buNone/>
              <a:defRPr/>
            </a:pPr>
            <a:r>
              <a:rPr lang="en-US" sz="2800" b="1" dirty="0">
                <a:ea typeface="ＭＳ Ｐゴシック" charset="0"/>
                <a:cs typeface="Arial" charset="0"/>
              </a:rPr>
              <a:t>Groundworker</a:t>
            </a:r>
            <a:endParaRPr lang="en-US" sz="2800" dirty="0">
              <a:ea typeface="ＭＳ Ｐゴシック" charset="0"/>
              <a:cs typeface="Arial" charset="0"/>
            </a:endParaRPr>
          </a:p>
          <a:p>
            <a:pPr>
              <a:spcBef>
                <a:spcPts val="0"/>
              </a:spcBef>
              <a:defRPr/>
            </a:pPr>
            <a:r>
              <a:rPr lang="en-US" dirty="0">
                <a:ea typeface="ＭＳ Ｐゴシック" charset="0"/>
                <a:cs typeface="Arial" charset="0"/>
              </a:rPr>
              <a:t>Sometimes known as a </a:t>
            </a:r>
            <a:r>
              <a:rPr lang="en-US" b="1" dirty="0">
                <a:ea typeface="ＭＳ Ｐゴシック" charset="0"/>
                <a:cs typeface="Arial" charset="0"/>
              </a:rPr>
              <a:t>general operative </a:t>
            </a:r>
            <a:r>
              <a:rPr lang="en-US" dirty="0">
                <a:ea typeface="ＭＳ Ｐゴシック" charset="0"/>
                <a:cs typeface="Arial" charset="0"/>
              </a:rPr>
              <a:t>or </a:t>
            </a:r>
            <a:r>
              <a:rPr lang="en-US" b="1" dirty="0" err="1">
                <a:ea typeface="ＭＳ Ｐゴシック" charset="0"/>
                <a:cs typeface="Arial" charset="0"/>
              </a:rPr>
              <a:t>labourer</a:t>
            </a:r>
            <a:r>
              <a:rPr lang="en-US" b="1" dirty="0">
                <a:ea typeface="ＭＳ Ｐゴシック" charset="0"/>
                <a:cs typeface="Arial" charset="0"/>
              </a:rPr>
              <a:t> </a:t>
            </a:r>
          </a:p>
          <a:p>
            <a:pPr>
              <a:spcBef>
                <a:spcPts val="0"/>
              </a:spcBef>
              <a:defRPr/>
            </a:pPr>
            <a:r>
              <a:rPr lang="en-US" dirty="0">
                <a:ea typeface="ＭＳ Ｐゴシック" charset="0"/>
                <a:cs typeface="Arial" charset="0"/>
              </a:rPr>
              <a:t>Mix concrete, lay drains, offload materials and generally assist craft operatives</a:t>
            </a:r>
          </a:p>
          <a:p>
            <a:pPr marL="0" indent="0" algn="ctr">
              <a:spcBef>
                <a:spcPts val="0"/>
              </a:spcBef>
              <a:buFontTx/>
              <a:buNone/>
              <a:defRPr/>
            </a:pPr>
            <a:endParaRPr lang="en-US" b="1" dirty="0">
              <a:ea typeface="ＭＳ Ｐゴシック" charset="0"/>
              <a:cs typeface="Arial" charset="0"/>
            </a:endParaRPr>
          </a:p>
          <a:p>
            <a:pPr marL="0" indent="0">
              <a:spcBef>
                <a:spcPts val="0"/>
              </a:spcBef>
              <a:buFontTx/>
              <a:buNone/>
              <a:defRPr/>
            </a:pPr>
            <a:r>
              <a:rPr lang="en-US" b="1" dirty="0">
                <a:ea typeface="ＭＳ Ｐゴシック" charset="0"/>
                <a:cs typeface="Arial" charset="0"/>
              </a:rPr>
              <a:t>Specialists</a:t>
            </a:r>
          </a:p>
          <a:p>
            <a:pPr>
              <a:spcBef>
                <a:spcPts val="0"/>
              </a:spcBef>
              <a:defRPr/>
            </a:pPr>
            <a:r>
              <a:rPr lang="en-US" dirty="0">
                <a:ea typeface="ＭＳ Ｐゴシック" charset="0"/>
                <a:cs typeface="Arial" charset="0"/>
              </a:rPr>
              <a:t>These can include scaffolders, glaziers, suspended ceiling installers etc</a:t>
            </a:r>
          </a:p>
        </p:txBody>
      </p:sp>
    </p:spTree>
    <p:extLst>
      <p:ext uri="{BB962C8B-B14F-4D97-AF65-F5344CB8AC3E}">
        <p14:creationId xmlns:p14="http://schemas.microsoft.com/office/powerpoint/2010/main" val="117878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79210" y="417513"/>
            <a:ext cx="7859216" cy="796925"/>
          </a:xfrm>
        </p:spPr>
        <p:txBody>
          <a:bodyPr>
            <a:normAutofit/>
          </a:bodyPr>
          <a:lstStyle/>
          <a:p>
            <a:pPr algn="r"/>
            <a:r>
              <a:rPr lang="en-US" altLang="en-US" sz="4000" dirty="0">
                <a:ea typeface="ＭＳ Ｐゴシック" pitchFamily="34" charset="-128"/>
                <a:cs typeface="Arial" charset="0"/>
              </a:rPr>
              <a:t>Construction team members</a:t>
            </a:r>
          </a:p>
        </p:txBody>
      </p:sp>
      <p:sp>
        <p:nvSpPr>
          <p:cNvPr id="74754" name="Content Placeholder 2"/>
          <p:cNvSpPr>
            <a:spLocks noGrp="1"/>
          </p:cNvSpPr>
          <p:nvPr>
            <p:ph idx="1"/>
          </p:nvPr>
        </p:nvSpPr>
        <p:spPr>
          <a:xfrm>
            <a:off x="408826" y="980728"/>
            <a:ext cx="8229600" cy="5166890"/>
          </a:xfrm>
        </p:spPr>
        <p:txBody>
          <a:bodyPr>
            <a:normAutofit lnSpcReduction="10000"/>
          </a:bodyPr>
          <a:lstStyle/>
          <a:p>
            <a:pPr marL="0" indent="0" algn="ctr">
              <a:spcBef>
                <a:spcPts val="0"/>
              </a:spcBef>
              <a:buFontTx/>
              <a:buNone/>
              <a:defRPr/>
            </a:pPr>
            <a:r>
              <a:rPr lang="en-US" sz="2800" b="1" dirty="0">
                <a:ea typeface="ＭＳ Ｐゴシック" charset="0"/>
                <a:cs typeface="Arial" charset="0"/>
              </a:rPr>
              <a:t>Inspectors</a:t>
            </a:r>
          </a:p>
          <a:p>
            <a:pPr marL="0" indent="0" algn="ctr">
              <a:spcBef>
                <a:spcPts val="0"/>
              </a:spcBef>
              <a:buFontTx/>
              <a:buNone/>
              <a:defRPr/>
            </a:pPr>
            <a:endParaRPr lang="en-US" sz="2800" b="1" dirty="0">
              <a:ea typeface="ＭＳ Ｐゴシック" charset="0"/>
              <a:cs typeface="Arial" charset="0"/>
            </a:endParaRPr>
          </a:p>
          <a:p>
            <a:pPr marL="0" indent="0">
              <a:spcBef>
                <a:spcPts val="0"/>
              </a:spcBef>
              <a:buFontTx/>
              <a:buNone/>
              <a:defRPr/>
            </a:pPr>
            <a:r>
              <a:rPr lang="en-US" sz="2800" b="1" dirty="0">
                <a:ea typeface="ＭＳ Ｐゴシック" charset="0"/>
                <a:cs typeface="Arial" charset="0"/>
              </a:rPr>
              <a:t>Health and safety inspector   </a:t>
            </a:r>
          </a:p>
          <a:p>
            <a:pPr>
              <a:spcBef>
                <a:spcPts val="0"/>
              </a:spcBef>
              <a:defRPr/>
            </a:pPr>
            <a:r>
              <a:rPr lang="en-US" sz="2200" dirty="0">
                <a:ea typeface="ＭＳ Ｐゴシック" charset="0"/>
                <a:cs typeface="Arial" charset="0"/>
              </a:rPr>
              <a:t>Usually works for the HSE but can be employed by the local authority </a:t>
            </a:r>
          </a:p>
          <a:p>
            <a:pPr>
              <a:spcBef>
                <a:spcPts val="0"/>
              </a:spcBef>
              <a:defRPr/>
            </a:pPr>
            <a:r>
              <a:rPr lang="en-US" sz="2200" dirty="0">
                <a:ea typeface="ＭＳ Ｐゴシック" charset="0"/>
                <a:cs typeface="Arial" charset="0"/>
              </a:rPr>
              <a:t>Can arrive unannounced to ensure health and safety law is being implemented by the building contractor</a:t>
            </a:r>
          </a:p>
          <a:p>
            <a:pPr marL="0" indent="0">
              <a:spcBef>
                <a:spcPts val="0"/>
              </a:spcBef>
              <a:buFontTx/>
              <a:buNone/>
              <a:defRPr/>
            </a:pPr>
            <a:endParaRPr lang="en-US" sz="1300" dirty="0">
              <a:ea typeface="ＭＳ Ｐゴシック" charset="0"/>
              <a:cs typeface="Arial" charset="0"/>
            </a:endParaRPr>
          </a:p>
          <a:p>
            <a:pPr marL="0" indent="0">
              <a:spcBef>
                <a:spcPts val="0"/>
              </a:spcBef>
              <a:buFontTx/>
              <a:buNone/>
              <a:defRPr/>
            </a:pPr>
            <a:r>
              <a:rPr lang="en-US" sz="2800" b="1" dirty="0">
                <a:ea typeface="ＭＳ Ｐゴシック" charset="0"/>
                <a:cs typeface="Arial" charset="0"/>
              </a:rPr>
              <a:t>Building control officer (BCO)</a:t>
            </a:r>
          </a:p>
          <a:p>
            <a:pPr>
              <a:spcBef>
                <a:spcPts val="0"/>
              </a:spcBef>
              <a:defRPr/>
            </a:pPr>
            <a:r>
              <a:rPr lang="en-US" sz="2200" dirty="0">
                <a:ea typeface="ＭＳ Ｐゴシック" charset="0"/>
                <a:cs typeface="Arial" charset="0"/>
              </a:rPr>
              <a:t>Works for local authority in the planning office and makes sure Building Regulations are being observed in planning and construction </a:t>
            </a:r>
          </a:p>
          <a:p>
            <a:pPr>
              <a:spcBef>
                <a:spcPts val="0"/>
              </a:spcBef>
              <a:defRPr/>
            </a:pPr>
            <a:r>
              <a:rPr lang="en-US" sz="2200" dirty="0">
                <a:ea typeface="ＭＳ Ｐゴシック" charset="0"/>
                <a:cs typeface="Arial" charset="0"/>
              </a:rPr>
              <a:t>Have power to reject plans but can also offer advice</a:t>
            </a:r>
          </a:p>
          <a:p>
            <a:pPr>
              <a:spcBef>
                <a:spcPts val="0"/>
              </a:spcBef>
              <a:defRPr/>
            </a:pPr>
            <a:r>
              <a:rPr lang="en-US" sz="2200" dirty="0">
                <a:ea typeface="ＭＳ Ｐゴシック" charset="0"/>
                <a:cs typeface="Arial" charset="0"/>
              </a:rPr>
              <a:t>Visit site at different stages and finally sign off the work</a:t>
            </a:r>
          </a:p>
        </p:txBody>
      </p:sp>
    </p:spTree>
    <p:extLst>
      <p:ext uri="{BB962C8B-B14F-4D97-AF65-F5344CB8AC3E}">
        <p14:creationId xmlns:p14="http://schemas.microsoft.com/office/powerpoint/2010/main" val="4177302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937853" y="417513"/>
            <a:ext cx="7211144" cy="796925"/>
          </a:xfrm>
        </p:spPr>
        <p:txBody>
          <a:bodyPr>
            <a:normAutofit fontScale="90000"/>
          </a:bodyPr>
          <a:lstStyle/>
          <a:p>
            <a:pPr algn="r"/>
            <a:r>
              <a:rPr lang="en-US" altLang="en-US" sz="4000" dirty="0">
                <a:ea typeface="ＭＳ Ｐゴシック" pitchFamily="34" charset="-128"/>
                <a:cs typeface="Arial" charset="0"/>
              </a:rPr>
              <a:t>Construction team members</a:t>
            </a:r>
          </a:p>
        </p:txBody>
      </p:sp>
      <p:sp>
        <p:nvSpPr>
          <p:cNvPr id="76802" name="Content Placeholder 2"/>
          <p:cNvSpPr>
            <a:spLocks noGrp="1"/>
          </p:cNvSpPr>
          <p:nvPr>
            <p:ph idx="1"/>
          </p:nvPr>
        </p:nvSpPr>
        <p:spPr>
          <a:xfrm>
            <a:off x="428625" y="1052736"/>
            <a:ext cx="8229600" cy="5166890"/>
          </a:xfrm>
        </p:spPr>
        <p:txBody>
          <a:bodyPr>
            <a:normAutofit fontScale="92500" lnSpcReduction="20000"/>
          </a:bodyPr>
          <a:lstStyle/>
          <a:p>
            <a:pPr marL="0" indent="0" algn="ctr">
              <a:spcBef>
                <a:spcPct val="0"/>
              </a:spcBef>
              <a:buFontTx/>
              <a:buNone/>
              <a:defRPr/>
            </a:pPr>
            <a:r>
              <a:rPr lang="en-US" sz="2800" b="1" dirty="0">
                <a:ea typeface="ＭＳ Ｐゴシック" charset="0"/>
                <a:cs typeface="Arial" charset="0"/>
              </a:rPr>
              <a:t>Inspectors</a:t>
            </a:r>
          </a:p>
          <a:p>
            <a:pPr marL="0" indent="0" algn="ctr">
              <a:spcBef>
                <a:spcPct val="0"/>
              </a:spcBef>
              <a:buFontTx/>
              <a:buNone/>
              <a:defRPr/>
            </a:pPr>
            <a:endParaRPr lang="en-US" sz="2400" b="1" dirty="0">
              <a:ea typeface="ＭＳ Ｐゴシック" charset="0"/>
              <a:cs typeface="Arial" charset="0"/>
            </a:endParaRPr>
          </a:p>
          <a:p>
            <a:pPr marL="0" indent="0">
              <a:spcBef>
                <a:spcPct val="0"/>
              </a:spcBef>
              <a:buFontTx/>
              <a:buNone/>
              <a:defRPr/>
            </a:pPr>
            <a:r>
              <a:rPr lang="en-US" sz="2800" b="1" dirty="0">
                <a:ea typeface="ＭＳ Ｐゴシック" charset="0"/>
                <a:cs typeface="Arial" charset="0"/>
              </a:rPr>
              <a:t>Water inspector</a:t>
            </a:r>
          </a:p>
          <a:p>
            <a:pPr>
              <a:spcBef>
                <a:spcPct val="0"/>
              </a:spcBef>
              <a:defRPr/>
            </a:pPr>
            <a:r>
              <a:rPr lang="en-US" sz="2400" dirty="0">
                <a:ea typeface="ＭＳ Ｐゴシック" charset="0"/>
                <a:cs typeface="Arial" charset="0"/>
              </a:rPr>
              <a:t>Employed by the water undertaker</a:t>
            </a:r>
          </a:p>
          <a:p>
            <a:pPr>
              <a:spcBef>
                <a:spcPct val="0"/>
              </a:spcBef>
              <a:defRPr/>
            </a:pPr>
            <a:r>
              <a:rPr lang="en-US" sz="2400" dirty="0">
                <a:ea typeface="ＭＳ Ｐゴシック" charset="0"/>
                <a:cs typeface="Arial" charset="0"/>
              </a:rPr>
              <a:t>Key role is to reduce the risk of contamination in the public water supply</a:t>
            </a:r>
          </a:p>
          <a:p>
            <a:pPr>
              <a:spcBef>
                <a:spcPct val="0"/>
              </a:spcBef>
              <a:defRPr/>
            </a:pPr>
            <a:r>
              <a:rPr lang="en-US" sz="2400" dirty="0">
                <a:ea typeface="ＭＳ Ｐゴシック" charset="0"/>
                <a:cs typeface="Arial" charset="0"/>
              </a:rPr>
              <a:t>They enforce Water Regulations by randomly inspecting occupied properties and all new builds</a:t>
            </a:r>
          </a:p>
          <a:p>
            <a:pPr>
              <a:spcBef>
                <a:spcPct val="0"/>
              </a:spcBef>
              <a:defRPr/>
            </a:pPr>
            <a:r>
              <a:rPr lang="en-US" sz="2400" dirty="0">
                <a:ea typeface="ＭＳ Ｐゴシック" charset="0"/>
                <a:cs typeface="Arial" charset="0"/>
              </a:rPr>
              <a:t>May also inspect in cases of contamination or problems</a:t>
            </a:r>
          </a:p>
          <a:p>
            <a:pPr marL="0" indent="0">
              <a:spcBef>
                <a:spcPct val="0"/>
              </a:spcBef>
              <a:buFontTx/>
              <a:buNone/>
              <a:defRPr/>
            </a:pPr>
            <a:endParaRPr lang="en-US" sz="2800" dirty="0">
              <a:ea typeface="ＭＳ Ｐゴシック" charset="0"/>
              <a:cs typeface="Arial" charset="0"/>
            </a:endParaRPr>
          </a:p>
          <a:p>
            <a:pPr marL="0" indent="0">
              <a:spcBef>
                <a:spcPct val="0"/>
              </a:spcBef>
              <a:buFontTx/>
              <a:buNone/>
              <a:defRPr/>
            </a:pPr>
            <a:r>
              <a:rPr lang="en-US" sz="2800" b="1" dirty="0">
                <a:ea typeface="ＭＳ Ｐゴシック" charset="0"/>
                <a:cs typeface="Arial" charset="0"/>
              </a:rPr>
              <a:t>Electrical services inspector  </a:t>
            </a:r>
          </a:p>
          <a:p>
            <a:pPr>
              <a:spcBef>
                <a:spcPct val="0"/>
              </a:spcBef>
              <a:defRPr/>
            </a:pPr>
            <a:r>
              <a:rPr lang="en-US" sz="2400" dirty="0">
                <a:ea typeface="ＭＳ Ｐゴシック" charset="0"/>
                <a:cs typeface="Arial" charset="0"/>
              </a:rPr>
              <a:t>Employed by the local electricity supplier</a:t>
            </a:r>
          </a:p>
          <a:p>
            <a:pPr>
              <a:spcBef>
                <a:spcPct val="0"/>
              </a:spcBef>
              <a:defRPr/>
            </a:pPr>
            <a:r>
              <a:rPr lang="en-US" sz="2400" dirty="0">
                <a:ea typeface="ＭＳ Ｐゴシック" charset="0"/>
                <a:cs typeface="Arial" charset="0"/>
              </a:rPr>
              <a:t>They inspect new electrical installations to ensure they comply with all IEE wiring regulations</a:t>
            </a:r>
            <a:endParaRPr lang="en-US" sz="2400" dirty="0">
              <a:solidFill>
                <a:srgbClr val="990033"/>
              </a:solidFill>
              <a:ea typeface="ＭＳ Ｐゴシック" charset="0"/>
              <a:cs typeface="Arial" charset="0"/>
            </a:endParaRPr>
          </a:p>
        </p:txBody>
      </p:sp>
    </p:spTree>
    <p:extLst>
      <p:ext uri="{BB962C8B-B14F-4D97-AF65-F5344CB8AC3E}">
        <p14:creationId xmlns:p14="http://schemas.microsoft.com/office/powerpoint/2010/main" val="2857153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3" y="260648"/>
            <a:ext cx="6408712" cy="936104"/>
          </a:xfrm>
        </p:spPr>
        <p:txBody>
          <a:bodyPr>
            <a:normAutofit/>
          </a:bodyPr>
          <a:lstStyle/>
          <a:p>
            <a:pPr algn="r"/>
            <a:r>
              <a:rPr lang="en-GB" dirty="0"/>
              <a:t>Legislation and employment</a:t>
            </a:r>
          </a:p>
        </p:txBody>
      </p:sp>
      <p:sp>
        <p:nvSpPr>
          <p:cNvPr id="3" name="Content Placeholder 2"/>
          <p:cNvSpPr>
            <a:spLocks noGrp="1"/>
          </p:cNvSpPr>
          <p:nvPr>
            <p:ph idx="1"/>
          </p:nvPr>
        </p:nvSpPr>
        <p:spPr/>
        <p:txBody>
          <a:bodyPr>
            <a:normAutofit fontScale="92500" lnSpcReduction="10000"/>
          </a:bodyPr>
          <a:lstStyle/>
          <a:p>
            <a:r>
              <a:rPr lang="en-GB" dirty="0"/>
              <a:t>You could have included:</a:t>
            </a:r>
          </a:p>
          <a:p>
            <a:pPr lvl="1"/>
            <a:r>
              <a:rPr lang="en-GB" dirty="0"/>
              <a:t>The Equality Act 2010</a:t>
            </a:r>
          </a:p>
          <a:p>
            <a:pPr lvl="1"/>
            <a:r>
              <a:rPr lang="en-GB" dirty="0"/>
              <a:t>The Employment Relations Act 2003</a:t>
            </a:r>
          </a:p>
          <a:p>
            <a:pPr lvl="1"/>
            <a:r>
              <a:rPr lang="en-GB" dirty="0"/>
              <a:t>The Sex Discrimination Act 1975</a:t>
            </a:r>
          </a:p>
          <a:p>
            <a:pPr lvl="1"/>
            <a:r>
              <a:rPr lang="en-GB" dirty="0"/>
              <a:t>The Equal Pay Act 1970</a:t>
            </a:r>
          </a:p>
          <a:p>
            <a:pPr lvl="1"/>
            <a:r>
              <a:rPr lang="en-GB" dirty="0"/>
              <a:t>The Race Relations Act 1976</a:t>
            </a:r>
          </a:p>
          <a:p>
            <a:pPr lvl="1"/>
            <a:r>
              <a:rPr lang="en-GB" dirty="0"/>
              <a:t>The Disability Discrimination Act 1995</a:t>
            </a:r>
          </a:p>
          <a:p>
            <a:pPr lvl="1"/>
            <a:r>
              <a:rPr lang="en-GB" dirty="0"/>
              <a:t>The Data Protection Act 1998</a:t>
            </a:r>
          </a:p>
          <a:p>
            <a:pPr lvl="1"/>
            <a:endParaRPr lang="en-GB" dirty="0"/>
          </a:p>
          <a:p>
            <a:pPr lvl="1"/>
            <a:r>
              <a:rPr lang="en-GB" dirty="0"/>
              <a:t>Any More….?</a:t>
            </a:r>
          </a:p>
        </p:txBody>
      </p:sp>
    </p:spTree>
    <p:extLst>
      <p:ext uri="{BB962C8B-B14F-4D97-AF65-F5344CB8AC3E}">
        <p14:creationId xmlns:p14="http://schemas.microsoft.com/office/powerpoint/2010/main" val="868827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11560" y="506240"/>
            <a:ext cx="6419056" cy="796925"/>
          </a:xfrm>
        </p:spPr>
        <p:txBody>
          <a:bodyPr/>
          <a:lstStyle/>
          <a:p>
            <a:pPr algn="r"/>
            <a:r>
              <a:rPr lang="en-US" altLang="en-US" dirty="0">
                <a:ea typeface="ＭＳ Ｐゴシック" pitchFamily="34" charset="-128"/>
                <a:cs typeface="Arial" charset="0"/>
              </a:rPr>
              <a:t>Information sources</a:t>
            </a:r>
          </a:p>
        </p:txBody>
      </p:sp>
      <p:sp>
        <p:nvSpPr>
          <p:cNvPr id="6147" name="Content Placeholder 2"/>
          <p:cNvSpPr>
            <a:spLocks noGrp="1"/>
          </p:cNvSpPr>
          <p:nvPr>
            <p:ph idx="1"/>
          </p:nvPr>
        </p:nvSpPr>
        <p:spPr>
          <a:xfrm>
            <a:off x="428625" y="1268760"/>
            <a:ext cx="8229600" cy="4828828"/>
          </a:xfrm>
        </p:spPr>
        <p:txBody>
          <a:bodyPr>
            <a:noAutofit/>
          </a:bodyPr>
          <a:lstStyle/>
          <a:p>
            <a:pPr marL="0" indent="0" algn="ctr">
              <a:spcBef>
                <a:spcPct val="0"/>
              </a:spcBef>
              <a:buFontTx/>
              <a:buNone/>
            </a:pPr>
            <a:r>
              <a:rPr lang="en-US" altLang="en-US" dirty="0">
                <a:ea typeface="ＭＳ Ｐゴシック" pitchFamily="34" charset="-128"/>
                <a:cs typeface="Arial" charset="0"/>
              </a:rPr>
              <a:t>Legislation</a:t>
            </a:r>
          </a:p>
          <a:p>
            <a:pPr marL="0" indent="0">
              <a:spcBef>
                <a:spcPct val="0"/>
              </a:spcBef>
              <a:buFontTx/>
              <a:buNone/>
            </a:pPr>
            <a:endParaRPr lang="en-US" altLang="en-US" sz="2800" dirty="0">
              <a:ea typeface="ＭＳ Ｐゴシック" pitchFamily="34" charset="-128"/>
              <a:cs typeface="Arial" charset="0"/>
            </a:endParaRPr>
          </a:p>
          <a:p>
            <a:pPr>
              <a:spcBef>
                <a:spcPct val="0"/>
              </a:spcBef>
            </a:pPr>
            <a:r>
              <a:rPr lang="en-US" altLang="en-US" sz="2800" dirty="0">
                <a:ea typeface="ＭＳ Ｐゴシック" pitchFamily="34" charset="-128"/>
                <a:cs typeface="Arial" charset="0"/>
              </a:rPr>
              <a:t>Data Protection Act </a:t>
            </a:r>
          </a:p>
          <a:p>
            <a:pPr lvl="1">
              <a:spcBef>
                <a:spcPct val="0"/>
              </a:spcBef>
            </a:pPr>
            <a:r>
              <a:rPr lang="en-US" altLang="en-US" dirty="0">
                <a:ea typeface="ＭＳ Ｐゴシック" pitchFamily="34" charset="-128"/>
                <a:cs typeface="Arial" charset="0"/>
              </a:rPr>
              <a:t>This gives everyone the right to know what information is being held about them and makes sure the data is handled properly.  </a:t>
            </a:r>
          </a:p>
          <a:p>
            <a:pPr marL="0" indent="0">
              <a:spcBef>
                <a:spcPct val="0"/>
              </a:spcBef>
              <a:buNone/>
            </a:pPr>
            <a:endParaRPr lang="en-US" altLang="en-US" sz="1200" dirty="0">
              <a:ea typeface="ＭＳ Ｐゴシック" pitchFamily="34" charset="-128"/>
              <a:cs typeface="Arial" charset="0"/>
            </a:endParaRPr>
          </a:p>
          <a:p>
            <a:pPr>
              <a:spcBef>
                <a:spcPct val="0"/>
              </a:spcBef>
            </a:pPr>
            <a:r>
              <a:rPr lang="en-US" altLang="en-US" sz="2800" dirty="0">
                <a:ea typeface="ＭＳ Ｐゴシック" pitchFamily="34" charset="-128"/>
                <a:cs typeface="Arial" charset="0"/>
              </a:rPr>
              <a:t>Freedom of Information Act </a:t>
            </a:r>
          </a:p>
          <a:p>
            <a:pPr lvl="1">
              <a:spcBef>
                <a:spcPct val="0"/>
              </a:spcBef>
            </a:pPr>
            <a:r>
              <a:rPr lang="en-US" altLang="en-US" dirty="0">
                <a:ea typeface="ＭＳ Ｐゴシック" pitchFamily="34" charset="-128"/>
                <a:cs typeface="Arial" charset="0"/>
              </a:rPr>
              <a:t>Allows access to the information about you.</a:t>
            </a:r>
          </a:p>
          <a:p>
            <a:pPr marL="0" indent="0">
              <a:spcBef>
                <a:spcPct val="0"/>
              </a:spcBef>
              <a:buNone/>
            </a:pPr>
            <a:endParaRPr lang="en-US" altLang="en-US" sz="1200" dirty="0">
              <a:ea typeface="ＭＳ Ｐゴシック" pitchFamily="34" charset="-128"/>
              <a:cs typeface="Arial" charset="0"/>
            </a:endParaRPr>
          </a:p>
          <a:p>
            <a:pPr>
              <a:spcBef>
                <a:spcPct val="0"/>
              </a:spcBef>
            </a:pPr>
            <a:r>
              <a:rPr lang="en-US" altLang="en-US" sz="2800" dirty="0">
                <a:ea typeface="ＭＳ Ｐゴシック" pitchFamily="34" charset="-128"/>
                <a:cs typeface="Arial" charset="0"/>
              </a:rPr>
              <a:t>Equal Opportunities </a:t>
            </a:r>
          </a:p>
          <a:p>
            <a:pPr lvl="1">
              <a:spcBef>
                <a:spcPct val="0"/>
              </a:spcBef>
            </a:pPr>
            <a:r>
              <a:rPr lang="en-US" altLang="en-US" dirty="0">
                <a:ea typeface="ＭＳ Ｐゴシック" pitchFamily="34" charset="-128"/>
                <a:cs typeface="Arial" charset="0"/>
              </a:rPr>
              <a:t>Equality Act; Sex Discrimination Act; Equal Pay Act; Race Relations Act; Disability Discrimination Act.</a:t>
            </a:r>
          </a:p>
        </p:txBody>
      </p:sp>
    </p:spTree>
    <p:extLst>
      <p:ext uri="{BB962C8B-B14F-4D97-AF65-F5344CB8AC3E}">
        <p14:creationId xmlns:p14="http://schemas.microsoft.com/office/powerpoint/2010/main" val="839807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62000" y="361949"/>
            <a:ext cx="6419056" cy="796925"/>
          </a:xfrm>
        </p:spPr>
        <p:txBody>
          <a:bodyPr/>
          <a:lstStyle/>
          <a:p>
            <a:pPr algn="r"/>
            <a:r>
              <a:rPr lang="en-US" altLang="en-US" dirty="0">
                <a:ea typeface="ＭＳ Ｐゴシック" pitchFamily="34" charset="-128"/>
                <a:cs typeface="Arial" charset="0"/>
              </a:rPr>
              <a:t>Information sources</a:t>
            </a:r>
          </a:p>
        </p:txBody>
      </p:sp>
      <p:sp>
        <p:nvSpPr>
          <p:cNvPr id="9219" name="Content Placeholder 2"/>
          <p:cNvSpPr>
            <a:spLocks noGrp="1"/>
          </p:cNvSpPr>
          <p:nvPr>
            <p:ph idx="1"/>
          </p:nvPr>
        </p:nvSpPr>
        <p:spPr>
          <a:xfrm>
            <a:off x="457200" y="1340768"/>
            <a:ext cx="8229600" cy="4883150"/>
          </a:xfrm>
        </p:spPr>
        <p:txBody>
          <a:bodyPr/>
          <a:lstStyle/>
          <a:p>
            <a:pPr marL="0" indent="0" algn="ctr">
              <a:spcBef>
                <a:spcPts val="0"/>
              </a:spcBef>
              <a:buFontTx/>
              <a:buNone/>
              <a:defRPr/>
            </a:pPr>
            <a:r>
              <a:rPr lang="en-US" sz="2400" b="1" dirty="0">
                <a:ea typeface="ＭＳ Ｐゴシック" charset="0"/>
                <a:cs typeface="Arial" charset="0"/>
              </a:rPr>
              <a:t>Regulations</a:t>
            </a:r>
          </a:p>
          <a:p>
            <a:pPr marL="0" indent="0">
              <a:spcBef>
                <a:spcPts val="0"/>
              </a:spcBef>
              <a:buFontTx/>
              <a:buNone/>
              <a:defRPr/>
            </a:pPr>
            <a:r>
              <a:rPr lang="en-US" sz="2400" dirty="0">
                <a:ea typeface="ＭＳ Ｐゴシック" charset="0"/>
                <a:cs typeface="Arial" charset="0"/>
              </a:rPr>
              <a:t>Plumbing is one of the most regulated trades within BES. Failure to comply with regulations can result in prosecution with fines or prison sentences. These are </a:t>
            </a:r>
            <a:r>
              <a:rPr lang="en-US" sz="2400" b="1" dirty="0">
                <a:ea typeface="ＭＳ Ｐゴシック" charset="0"/>
                <a:cs typeface="Arial" charset="0"/>
              </a:rPr>
              <a:t>mandatory</a:t>
            </a:r>
            <a:r>
              <a:rPr lang="en-US" sz="2400" dirty="0">
                <a:ea typeface="ＭＳ Ｐゴシック" charset="0"/>
                <a:cs typeface="Arial" charset="0"/>
              </a:rPr>
              <a:t>.</a:t>
            </a:r>
          </a:p>
          <a:p>
            <a:pPr marL="0" indent="0">
              <a:spcBef>
                <a:spcPts val="0"/>
              </a:spcBef>
              <a:buFontTx/>
              <a:buNone/>
              <a:defRPr/>
            </a:pPr>
            <a:endParaRPr lang="en-US" sz="1000" dirty="0">
              <a:ea typeface="ＭＳ Ｐゴシック" charset="0"/>
              <a:cs typeface="Arial" charset="0"/>
            </a:endParaRPr>
          </a:p>
          <a:p>
            <a:pPr>
              <a:spcBef>
                <a:spcPts val="0"/>
              </a:spcBef>
              <a:defRPr/>
            </a:pPr>
            <a:r>
              <a:rPr lang="en-US" sz="2400" dirty="0">
                <a:ea typeface="ＭＳ Ｐゴシック" charset="0"/>
                <a:cs typeface="Arial" charset="0"/>
              </a:rPr>
              <a:t>Water Supply (water fittings) Regulations</a:t>
            </a:r>
          </a:p>
          <a:p>
            <a:pPr>
              <a:spcBef>
                <a:spcPts val="0"/>
              </a:spcBef>
              <a:defRPr/>
            </a:pPr>
            <a:r>
              <a:rPr lang="en-US" sz="2400" dirty="0">
                <a:ea typeface="ＭＳ Ｐゴシック" charset="0"/>
                <a:cs typeface="Arial" charset="0"/>
              </a:rPr>
              <a:t>Gas (installation and use) Regulations</a:t>
            </a:r>
          </a:p>
          <a:p>
            <a:pPr>
              <a:spcBef>
                <a:spcPts val="0"/>
              </a:spcBef>
              <a:defRPr/>
            </a:pPr>
            <a:r>
              <a:rPr lang="en-US" sz="2400" dirty="0">
                <a:ea typeface="ＭＳ Ｐゴシック" charset="0"/>
                <a:cs typeface="Arial" charset="0"/>
              </a:rPr>
              <a:t>Building Regulations</a:t>
            </a:r>
          </a:p>
          <a:p>
            <a:pPr marL="0" indent="0">
              <a:spcBef>
                <a:spcPts val="0"/>
              </a:spcBef>
              <a:buFontTx/>
              <a:buNone/>
              <a:defRPr/>
            </a:pPr>
            <a:endParaRPr lang="en-US" sz="1000" dirty="0">
              <a:ea typeface="ＭＳ Ｐゴシック" charset="0"/>
              <a:cs typeface="Arial" charset="0"/>
            </a:endParaRPr>
          </a:p>
          <a:p>
            <a:pPr marL="0" indent="0">
              <a:spcBef>
                <a:spcPts val="0"/>
              </a:spcBef>
              <a:buFontTx/>
              <a:buNone/>
              <a:defRPr/>
            </a:pPr>
            <a:r>
              <a:rPr lang="en-US" sz="2400" dirty="0">
                <a:ea typeface="ＭＳ Ｐゴシック" charset="0"/>
                <a:cs typeface="Arial" charset="0"/>
              </a:rPr>
              <a:t>Each of these will be discussed within their area.</a:t>
            </a:r>
          </a:p>
        </p:txBody>
      </p:sp>
      <p:pic>
        <p:nvPicPr>
          <p:cNvPr id="8196" name="Picture 2" descr="http://t1.gstatic.com/images?q=tbn:ANd9GcSzJ_02PMww_GsUDeG7aoTkqadlbbT6MD_RHQJT69t7m4sH2JLQIw"/>
          <p:cNvPicPr>
            <a:picLocks noChangeAspect="1" noChangeArrowheads="1"/>
          </p:cNvPicPr>
          <p:nvPr/>
        </p:nvPicPr>
        <p:blipFill>
          <a:blip r:embed="rId3">
            <a:extLst>
              <a:ext uri="{28A0092B-C50C-407E-A947-70E740481C1C}">
                <a14:useLocalDpi xmlns:a14="http://schemas.microsoft.com/office/drawing/2010/main" val="0"/>
              </a:ext>
            </a:extLst>
          </a:blip>
          <a:srcRect l="16667" r="20000"/>
          <a:stretch>
            <a:fillRect/>
          </a:stretch>
        </p:blipFill>
        <p:spPr bwMode="auto">
          <a:xfrm>
            <a:off x="7452321" y="3429000"/>
            <a:ext cx="1229324" cy="194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descr="http://t3.gstatic.com/images?q=tbn:ANd9GcTfBTlbG6FCb0jwNyM8T48Bt8x9_DSJL6ycWeasmd5OpmVR9KV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5567467"/>
            <a:ext cx="928688"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AutoShape 6" descr="data:image/jpeg;base64,/9j/4AAQSkZJRgABAQAAAQABAAD/2wCEAAkGBhQSERUUEhMVFRUWGBcZGBcYGBwYFxgfGxwYHB4YIB4eHycgGRwlGhoXHy8gJCgpLCwsGB4xNTAqNSYsLCkBCQoKDgwOGg8PGiwkHyUwKi0sLDAwLywsKSwsLCwsKikqKSksLCksLCwtLCwpLCwsLCwsKSwsLCksKSksLCwsLP/AABEIAHgAoAMBIgACEQEDEQH/xAAbAAACAwEBAQAAAAAAAAAAAAAABgMEBQcCAf/EAEgQAAEDAgMEBgUIBggHAAAAAAECAxEABBIhMQUGQVETImFxgZEyQqGx0QcUFlJTweHwFzRikqLSI0Nyc4KDwvEVJDNUk7Li/8QAGgEAAwEBAQEAAAAAAAAAAAAAAAECAwQFBv/EADERAAICAQIDBAkEAwAAAAAAAAABAhEDEiEEMUETFFGRFSJSYYGhscHwM3HR4SMyYv/aAAwDAQACEQMRAD8A7G7tllKy2pxIWBJTxqZq+bV6K0kzETn5V5ftmpKlpRJyKiBJ7J8KjR0AMgoBHGRUW73oncu0VEi5STAUCTwBqWrKCo8R7KkqLok8k+QoA+9Iezz/AAr1j/M0u7yW7jmAMLU1hJxENk4pEATh4GT5VrWbiQ2CZJSkYlFBBJ0mI49lAFwKPL3VH87TiKZ6wAJHIGQD5pV5VFtFpxbcMuhpRI65RjgTmAJABIykzHI1XRsg4SFKCyVFRJEcoHHSJ76ANAOivQNRsWqUThABMSecVlF190gKZU0nEqYWMWFOhkaFRjqicpmgDaorPabdVxw58Ujsyy8c+3sq+BQB9ooooAKKKKACiiigCo7s4KiVEQZyyr41swJ9ZR786oPb4WwHUdQo8RiwwOeY5x51EnfBqJ6kQc8Yj3Vjrx3zI1RNj5oOfsFRXgS02pxRySCo5DhWR9OGfrN/+QfCqO9W3mrhgNNPtDGpOMlUQkZnhnnUyyw0tpkuca2L27G2vnYXiT0a0R1dZSoSFaDtraTZxMGJ5D8aR9m3bbF2hwXbbqCjA4YwEAABOXGIFNbe8aFKACTB9fEjDHP0p9lLDkuPrPcMcrW5X2jtdTTyWUoW4pScQwqjnzPZU+x78XKVHrJwqwqSdQR2zFYu8AC7pDgSl5ARBAcCc5PGZqfdm6SwhzpHEISVyhsLC1JHEZSTw8qxjmm82lvbf85ff4FXuMH/AA0cFr8/wpfutvDGpDCHncHpKRED+Ezp76ZLa7S6mUGRpMEe+k7d/bSLEOs3IUlYWSDE4hAH3e2tM8tLik6TvcbGPYl8h9GNC1HOCFZFJ5ZV8vN42WVlDjmFQg6E6+FfN2rzpWy4GEshSsojrftaClr5w0rabpeKMAkdeMOQAAzqZZpRxwaatvn9wvYcLLaiHhLS0rjWOH31FeX60KyAjtGXnSnshSDtP/lv+lnMejGHPwxU0b03ZbtXVAkGIBGRBJAq8edyxyk+l/s6BPY9M7Zn1ZPHCfbmK0G3grQg0gbNvFKCALwpcVAwutkiToArUinZ23wpxFXoiSTPAZ8ZFVhzdor/AD6jTsuUUt2e9rSoHSYSeCx9+XvrcbueY+731rDJGauLsLs9PXAQJWQBkJJgZ5DXtqRDgOh1rH21sz5wgIXCkgggCUmRoczBipdgWCWWy2MfpKVC8zny4RyqxnMEbBuhii3czEeiedTI2VdgAfNl5CPQNdWdC/VI8f8AehpK/Wju/Ga4e5x8Tn7uvE5QvZN0dbVRHLAfjUCt3bkn9XcHYEmux4e01RvtoYCUJS4peGckkpEmBnoT2ecUdyT6sO7J9TlH0cuf+3d/dNbTrBaCekTgyHpCOFdDRj0mSAJJEAnnrzqHaXRpBUtIWYhKSElRPADFpJgcs6iXAqtmVHCocmJFpYOPhRZShYGRzIOYrwxuzdJWD0ShnqDp4gz7aemLhCThQkiTnhQOwSY7/YauOJ4k6dpHupLgI0nJuy9AkKtrxA/r/wDCSojwx+HgKqLN56ynzH1msXxpz2Xtlt8kNkmACZkVoFsn1iO78RV91UlcZsKT5M56vbV8jRbh/wAoj3pqjd3D04nbdBnMqU1EzxkRTo7ta4Fz0SW1FvEkY8tCASrSIByrbwqHHF2QBSfByfObDT7znOzd8FMCEMMidcIIJ8ZNWNr71C4a6N1BQJCpbUFeBB+NN1/ZW5jpWkSowJAk+Iqidz7UqCghYgzAJIPeM6h8PnS0qSaFpZg7N3hIUgG4QUJKcnGoUAORE5x21v7c2sV2zpawrQQEpKCSrPWRGQic6rXe5FutUtrKM80zI7s8xVu93PbUcTRLK+aTlTjjzxhKNfP6WOmRbF2G6hLaXC0tqJwlHXSTnke+trat+GGVuEThGnM8B50pXD1/aaq6RA4xiHjxFSvb1IfaU0+mMQ1QZg8DB7eRNEM8McXBWn7/AJBdErN9fKa6cJaKD1g1BxEcxTBsy76VpLiZAVwOoOhHn3UlPh5xlLSVNOdF6BSopdA5BOUmKe9nMFDSEqJUoJEkmSTGftrThpylLrVdfEIld5LxJw6cOsBw/smvIQ/zHdiGv7laBVXzEOddle80KaQ8JySewq/+dalQ4sSVhKQOIM++IqfGOYrP3j/VH/7tfuqXcU3Yi2X4AJIg6GRB9tRP2KFqClthSkwQTOUGRprBz76Sr03HzO1xhrosbGHDix6iJnLSn24fCEqWrRIJMCchUY8uu7VchXZWXdNsxiKUFZykkFR5CRnr7akuLjgcQ7hP3Uobz7VbuVWhZVi/pNPWHWQMxqNDTBviqLJ7+yP/AGFSs2rXXJfPaxN7MtW9sEZpVE65JE16u72MsClAjUe6kzd54uXDKbvEmGkm3QT1FQPSPMmJra+UNUWR7VoHtojl/wAbmlyIU/VbNJLaDn0ZB7yD31ZF8lIhRjtJmqW3OmTaywtKChEqKhJgJ0HI9tLzt8tGyGlhaukUQAomVZqPOZyqpZdLqullOdDCzZN5np1LJnNRCvSM+AyAA4AVoWyUjRQV5TVLaCVtsEsNhTsJ/ZHao6ZDM1kbK2mtxT7bykLS0gKLrWQninjmI1FU8iTSY9VOjf2rcYW1hOHpMJw4tJ4E9k1T2CXVpV0wSCCMJQdRAkkTAzrJ2DvClxt1ZK0pbAJCyFZGdCNfEVq7K2i26kuM9YAwYTB7uHDspwyRlVMFJM1zIGsjtrBu9g2t0MSCkE+ugiPEaGtF94OhSUqTmCChQieB7c6g2FsdFvjCWykqwznIISIAHICTlTlCORVJWPZibtTc59rNI6RI4p1Hhr5U27nNLFsC4pRKiSMROQ0Az7prYUzxBIPs8q89KR6Qy5jMfEVzYuEhinri/gJRpnKrzbLxCXFKQormSW0zllr3V4stqOrUEykA8m08Afx862FfJ9ckAFxqBpmf5a+tfJ9cpMhxqe8/y159cV/15k3IqqLgIViTPPokzU9ztq4CDjeJTEEFtMHs7eNWDuPd5/0rOf5+pX1e4l0oQXWo8fuTScOJfO/P+weoyHN4nCgJLpITGFJaRhBGkZ5RUrG+9yJleKeYT8KuH5OH/tGv4vhXz9HNx9drzV/LSWPiVurF6xmM7zOIViQhlKuYaSD7qsXe/Dy2y26htaVayCJ4xkRVv9HVx9drzV/LXtG4FwPWa/fUP9NOEOIW29EyUq2Mi43rUtLYUy0Q1GCMYKYiMwqeAq3eb4fOWyi4QCJB6hUNJjic8z7KtOfJ4+dVNTzxq/lqL9G1x9drzV/LWunP4GVZCtY7cZQHBDsOIKDicUqAeIkGDVtG3rZy3TbOJcS22RhUFDEYnPMDnWZtjdB+3CSoBeKfQClREa5Za1juMqT6SVDvBHvrNzyQ2aJcpLZjkblhxpTXz24hRTOOFQBPV7jPsFe03yEWzzLVyhxRRhQ3gDRBmDnkCYpGkdlWbNucXYPq4vZTWd+H1DtBlOzFpUW8J6EMtOOqGYPRpJwSMs1mDTRuJbYLJBOqypZ8T8BXNk3eA9Uxn6ilIPlWvsrfNxCFtuqWpK04UqkYm9cwOOvsrTDmhGdv3lQnFOzZZ3kK7x1SzNuEOYRAj+jiSDrJM+Ypi2FcLXbJdKSkrEhOLFA4a8CM4pLNm1cC1at3RhSCh3EcC4UoEmDrOek8Kat8dp/NrTCjJS4bQBwEZnwHvrpxTaUpyey+/wDHI1hJq2zYavZ18xmPiKspUDmDNcwsr8MJY+bvqcUohLjCgYB4xxTyrpbTASSef58a6MWVZEaQnqJK+V8nsrytSuAB7zH3GtSz3Szvnth1jouiXhxY5yBmMMa95piStXFI8D+FZu3N3k3WDEpScExABmY+FYcRGcsbUOYpJ1sJP0wuvtf4U/Cj6X3X2v8ACn4Vav8Ad1tpwoKbtQAnGhoKScpgRmTwjmaHNgspmRedwYJnXPIfmRXl9hxfi/Mz0yKv0vuvtf4U/CvK98roAku5D9kfCt+23CbWgK6R1MiYUlII7D21J+jxv7VfkKOw4vxfmFSFdW+t2UhSXcuRQJPLhIqVO+d0f60/up+FMf6PG/tV+SaP0eN/ar8k1Tw8V0vzCpGjuhtFx5grdViVjUJgDIRyrQs9otvFYQQoIOEnUTGg50r7cbFhahtLhIWpRI0UvIdWR6KeZ8KtbgXOJlxSiAS5oIAACQAAOVd2LJJOOKXOtxqW+kYXdmNK9JpB70j4VmXG69m6Sno0hSYnAcKhOkxVHeHe9KQpLStMlLGs/VRzPboKNw3gpp50gJCnOJ5JGZJ1PM1bnjlPRSYri3RXvPk1bMlt5aT+1CvbkaS9qWBtnVNLAVh4wUz2g/70+bc3xCQQwQDwcUJBPJKdVZ8dK3zYJW0lDyQ51QDiAMmMz51hLBjyNrHs0Q8cZf6nFDW5a7zSto3DfShk9SDhUnTLkoZDXzre3h3ESoY7MDInEjFPgJ0PZNJVzaLbVhcSpCuShB/GuKUJ4X+UYNSgzqmyNp2dysLbCOl7UgOfj3it2kD5ONjypVwoadVHf6x8svGn+vW4eTlDU0deNtxthFEUUVuaBFFFKe/W0XGi10bikTjmDExh+JrLNlWKDmxN0Xr7EH19RSklMZOhM4khPok/mAar7PeUheINKyTEdOCMzOQ5xn8KTVbeuDq8s+I+FeRtp77VXs+FcHpKHssjWjoaNrOqCVIZxCJKcYCgZUI8gD416TtV4zFquQYzUBOsx7PPsrniNvXA0eWO4gfdXr6RXP27nnR6Sh7LDWjoaNoPnW2I/wAadPz+eNXbV1SkgqQUHPqkgx4iuX/SK5+3c86PpFc/buedHpKHssNaHrejdr54EDpMGAq9XFMx2jlVO13Qcbt+hS+ACoqV1PSBjq+lIGWcVa3LvFuW5U4orONQk6xllW9XXCEMq7SuY9MXuIN98nbyzPTIPIYSkAchrAqovd+8aZLfRFaZJhKgUd5Gqj7K6TXxQnI0nwkOatE9lHocat1K+cJLwUSlQKgcjlnGeQ0rf2vvQ8+MKVdGFZJSjIknIDFEq7gAO2mG/wBwmFkqaJaUeXWT3way9jbkutXSXHMLiEdYGcyeGR8/CuRYcsPVXJmOia2G3Y2zgwwhseqMzzJzJ86kvtmtvJwuoSsdo07jqKlQ+CY0PI5H8akr09Kquh1Uqor2FghlsNtiEp0FWKKKaVbIYUUUUwCkv5RdWf8AM/0UUVx8d+hL4fVEz5CZRRRXzhgFFFFABRRRQB0PcH9VP94r7qZKKK+n4X9GP7G8eQUUUV0FBRRRQB5W2DkRNCEwIz8c6KKAPVFFFAH/2Q=="/>
          <p:cNvSpPr>
            <a:spLocks noChangeAspect="1" noChangeArrowheads="1"/>
          </p:cNvSpPr>
          <p:nvPr/>
        </p:nvSpPr>
        <p:spPr bwMode="auto">
          <a:xfrm>
            <a:off x="0" y="-561975"/>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en-US" altLang="en-US" sz="2000"/>
          </a:p>
        </p:txBody>
      </p:sp>
      <p:pic>
        <p:nvPicPr>
          <p:cNvPr id="8199" name="Picture 8" descr="http://t1.gstatic.com/images?q=tbn:ANd9GcS2NUknmzZNFdZ9wLPQ5KYInSxSrX6lMQG67MRaft-LedQdQ34_&amp;t=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5301208"/>
            <a:ext cx="1857375"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0181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ChangeArrowheads="1"/>
          </p:cNvSpPr>
          <p:nvPr/>
        </p:nvSpPr>
        <p:spPr bwMode="auto">
          <a:xfrm>
            <a:off x="3270250" y="2795588"/>
            <a:ext cx="1398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9pPr>
          </a:lstStyle>
          <a:p>
            <a:pPr eaLnBrk="1" hangingPunct="1">
              <a:spcBef>
                <a:spcPct val="0"/>
              </a:spcBef>
              <a:buClrTx/>
              <a:buSzTx/>
              <a:buFontTx/>
              <a:buNone/>
            </a:pPr>
            <a:endParaRPr lang="en-US" altLang="en-US" sz="1800"/>
          </a:p>
        </p:txBody>
      </p:sp>
      <p:sp>
        <p:nvSpPr>
          <p:cNvPr id="6147" name="Rectangle 34"/>
          <p:cNvSpPr>
            <a:spLocks noChangeArrowheads="1"/>
          </p:cNvSpPr>
          <p:nvPr/>
        </p:nvSpPr>
        <p:spPr bwMode="auto">
          <a:xfrm>
            <a:off x="539552" y="1268760"/>
            <a:ext cx="7847013"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p"/>
              <a:defRPr sz="2800">
                <a:solidFill>
                  <a:schemeClr val="tx1"/>
                </a:solidFill>
                <a:latin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9pPr>
          </a:lstStyle>
          <a:p>
            <a:pPr algn="ctr" eaLnBrk="1" hangingPunct="1">
              <a:spcBef>
                <a:spcPct val="0"/>
              </a:spcBef>
              <a:buClrTx/>
              <a:buSzTx/>
              <a:buFontTx/>
              <a:buNone/>
            </a:pPr>
            <a:r>
              <a:rPr lang="en-GB" altLang="en-US" sz="3200" b="1" dirty="0"/>
              <a:t>Plumbing industry</a:t>
            </a:r>
          </a:p>
          <a:p>
            <a:pPr algn="ctr" eaLnBrk="1" hangingPunct="1">
              <a:spcBef>
                <a:spcPct val="0"/>
              </a:spcBef>
              <a:buClrTx/>
              <a:buSzTx/>
              <a:buFontTx/>
              <a:buNone/>
            </a:pPr>
            <a:endParaRPr lang="en-GB" altLang="en-US" sz="3200" b="1" dirty="0"/>
          </a:p>
          <a:p>
            <a:pPr algn="ctr" eaLnBrk="1" hangingPunct="1">
              <a:spcBef>
                <a:spcPct val="0"/>
              </a:spcBef>
              <a:buClrTx/>
              <a:buSzTx/>
              <a:buFontTx/>
              <a:buNone/>
            </a:pPr>
            <a:r>
              <a:rPr lang="en-GB" altLang="en-US" b="1" dirty="0"/>
              <a:t>Types of company:</a:t>
            </a:r>
          </a:p>
          <a:p>
            <a:pPr algn="ctr" eaLnBrk="1" hangingPunct="1">
              <a:spcBef>
                <a:spcPct val="0"/>
              </a:spcBef>
              <a:buClrTx/>
              <a:buSzTx/>
              <a:buFontTx/>
              <a:buNone/>
            </a:pPr>
            <a:endParaRPr lang="en-GB" altLang="en-US" dirty="0"/>
          </a:p>
          <a:p>
            <a:pPr marL="342900" indent="-342900" algn="ctr" eaLnBrk="1" hangingPunct="1">
              <a:spcBef>
                <a:spcPct val="0"/>
              </a:spcBef>
              <a:buClrTx/>
              <a:buSzTx/>
              <a:buFont typeface="Arial" panose="020B0604020202020204" pitchFamily="34" charset="0"/>
              <a:buChar char="•"/>
            </a:pPr>
            <a:r>
              <a:rPr lang="en-GB" altLang="en-US" sz="2400" dirty="0"/>
              <a:t>Sole trader</a:t>
            </a:r>
          </a:p>
          <a:p>
            <a:pPr marL="342900" indent="-342900" algn="ctr" eaLnBrk="1" hangingPunct="1">
              <a:spcBef>
                <a:spcPct val="0"/>
              </a:spcBef>
              <a:buClrTx/>
              <a:buSzTx/>
              <a:buFont typeface="Arial" panose="020B0604020202020204" pitchFamily="34" charset="0"/>
              <a:buChar char="•"/>
            </a:pPr>
            <a:r>
              <a:rPr lang="en-GB" altLang="en-US" sz="2400" dirty="0"/>
              <a:t>Partnership</a:t>
            </a:r>
          </a:p>
          <a:p>
            <a:pPr marL="342900" indent="-342900" algn="ctr" eaLnBrk="1" hangingPunct="1">
              <a:spcBef>
                <a:spcPct val="0"/>
              </a:spcBef>
              <a:buClrTx/>
              <a:buSzTx/>
              <a:buFont typeface="Arial" panose="020B0604020202020204" pitchFamily="34" charset="0"/>
              <a:buChar char="•"/>
            </a:pPr>
            <a:r>
              <a:rPr lang="en-GB" altLang="en-US" sz="2400" dirty="0"/>
              <a:t>Limited company</a:t>
            </a:r>
          </a:p>
          <a:p>
            <a:pPr marL="342900" indent="-342900" algn="ctr" eaLnBrk="1" hangingPunct="1">
              <a:spcBef>
                <a:spcPct val="0"/>
              </a:spcBef>
              <a:buClrTx/>
              <a:buSzTx/>
              <a:buFont typeface="Arial" panose="020B0604020202020204" pitchFamily="34" charset="0"/>
              <a:buChar char="•"/>
            </a:pPr>
            <a:r>
              <a:rPr lang="en-GB" altLang="en-US" sz="2400" dirty="0"/>
              <a:t>Public limited companies (PLCs)</a:t>
            </a:r>
          </a:p>
          <a:p>
            <a:pPr marL="342900" indent="-342900" algn="ctr" eaLnBrk="1" hangingPunct="1">
              <a:spcBef>
                <a:spcPct val="0"/>
              </a:spcBef>
              <a:buClrTx/>
              <a:buSzTx/>
              <a:buFont typeface="Arial" panose="020B0604020202020204" pitchFamily="34" charset="0"/>
              <a:buChar char="•"/>
            </a:pPr>
            <a:endParaRPr lang="en-GB" altLang="en-US" sz="2400" dirty="0"/>
          </a:p>
          <a:p>
            <a:pPr algn="ctr" eaLnBrk="1" hangingPunct="1">
              <a:spcBef>
                <a:spcPct val="0"/>
              </a:spcBef>
              <a:buClrTx/>
              <a:buSzTx/>
              <a:buFontTx/>
              <a:buNone/>
            </a:pPr>
            <a:r>
              <a:rPr lang="en-GB" altLang="en-US" sz="2400" dirty="0"/>
              <a:t>Whatever their size, all companies have a legal status.</a:t>
            </a:r>
          </a:p>
        </p:txBody>
      </p:sp>
    </p:spTree>
    <p:extLst>
      <p:ext uri="{BB962C8B-B14F-4D97-AF65-F5344CB8AC3E}">
        <p14:creationId xmlns:p14="http://schemas.microsoft.com/office/powerpoint/2010/main" val="7878211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267744" y="274638"/>
            <a:ext cx="6419056" cy="796925"/>
          </a:xfrm>
        </p:spPr>
        <p:txBody>
          <a:bodyPr/>
          <a:lstStyle/>
          <a:p>
            <a:pPr algn="r"/>
            <a:r>
              <a:rPr lang="en-US" altLang="en-US" dirty="0">
                <a:ea typeface="ＭＳ Ｐゴシック" pitchFamily="34" charset="-128"/>
                <a:cs typeface="Arial" charset="0"/>
              </a:rPr>
              <a:t>Information sources</a:t>
            </a:r>
          </a:p>
        </p:txBody>
      </p:sp>
      <p:sp>
        <p:nvSpPr>
          <p:cNvPr id="10243" name="Content Placeholder 2"/>
          <p:cNvSpPr>
            <a:spLocks noGrp="1"/>
          </p:cNvSpPr>
          <p:nvPr>
            <p:ph idx="1"/>
          </p:nvPr>
        </p:nvSpPr>
        <p:spPr>
          <a:xfrm>
            <a:off x="395536" y="1437148"/>
            <a:ext cx="8535988" cy="5170636"/>
          </a:xfrm>
        </p:spPr>
        <p:txBody>
          <a:bodyPr>
            <a:normAutofit/>
          </a:bodyPr>
          <a:lstStyle/>
          <a:p>
            <a:pPr marL="0" indent="0" algn="ctr" eaLnBrk="1" hangingPunct="1">
              <a:lnSpc>
                <a:spcPct val="80000"/>
              </a:lnSpc>
              <a:spcBef>
                <a:spcPct val="0"/>
              </a:spcBef>
              <a:buFontTx/>
              <a:buNone/>
            </a:pPr>
            <a:r>
              <a:rPr lang="en-GB" altLang="en-US" sz="2400" b="1" dirty="0">
                <a:ea typeface="ＭＳ Ｐゴシック" pitchFamily="34" charset="-128"/>
                <a:cs typeface="Arial" charset="0"/>
              </a:rPr>
              <a:t>Building Regulations Approved Documents:</a:t>
            </a:r>
          </a:p>
          <a:p>
            <a:pPr marL="0" indent="0" algn="ctr" eaLnBrk="1" hangingPunct="1">
              <a:lnSpc>
                <a:spcPct val="80000"/>
              </a:lnSpc>
              <a:spcBef>
                <a:spcPct val="0"/>
              </a:spcBef>
              <a:buFontTx/>
              <a:buNone/>
            </a:pPr>
            <a:endParaRPr lang="en-GB" altLang="en-US" sz="2200" b="1" dirty="0">
              <a:ea typeface="ＭＳ Ｐゴシック" pitchFamily="34" charset="-128"/>
              <a:cs typeface="Arial" charset="0"/>
            </a:endParaRPr>
          </a:p>
          <a:p>
            <a:pPr marL="0" indent="0" eaLnBrk="1" hangingPunct="1">
              <a:lnSpc>
                <a:spcPct val="80000"/>
              </a:lnSpc>
              <a:spcBef>
                <a:spcPct val="0"/>
              </a:spcBef>
              <a:buFontTx/>
              <a:buNone/>
            </a:pPr>
            <a:r>
              <a:rPr lang="en-GB" altLang="en-US" b="1" dirty="0">
                <a:ea typeface="ＭＳ Ｐゴシック" pitchFamily="34" charset="-128"/>
                <a:cs typeface="Arial" charset="0"/>
              </a:rPr>
              <a:t>Part A:  	Structure (notching and drilling of joists)</a:t>
            </a:r>
          </a:p>
          <a:p>
            <a:pPr marL="0" indent="0" eaLnBrk="1" hangingPunct="1">
              <a:lnSpc>
                <a:spcPct val="80000"/>
              </a:lnSpc>
              <a:spcBef>
                <a:spcPct val="0"/>
              </a:spcBef>
              <a:buFontTx/>
              <a:buNone/>
            </a:pPr>
            <a:r>
              <a:rPr lang="en-GB" altLang="en-US" dirty="0">
                <a:ea typeface="ＭＳ Ｐゴシック" pitchFamily="34" charset="-128"/>
                <a:cs typeface="Arial" charset="0"/>
              </a:rPr>
              <a:t>Part B:   	Fire safety </a:t>
            </a:r>
          </a:p>
          <a:p>
            <a:pPr marL="0" indent="0" eaLnBrk="1" hangingPunct="1">
              <a:lnSpc>
                <a:spcPct val="80000"/>
              </a:lnSpc>
              <a:spcBef>
                <a:spcPct val="0"/>
              </a:spcBef>
              <a:buFontTx/>
              <a:buNone/>
            </a:pPr>
            <a:r>
              <a:rPr lang="en-GB" altLang="en-US" dirty="0">
                <a:ea typeface="ＭＳ Ｐゴシック" pitchFamily="34" charset="-128"/>
                <a:cs typeface="Arial" charset="0"/>
              </a:rPr>
              <a:t>Part C:   	Site preparation and resistance to moisture </a:t>
            </a:r>
          </a:p>
          <a:p>
            <a:pPr marL="0" indent="0" eaLnBrk="1" hangingPunct="1">
              <a:lnSpc>
                <a:spcPct val="80000"/>
              </a:lnSpc>
              <a:spcBef>
                <a:spcPct val="0"/>
              </a:spcBef>
              <a:buFontTx/>
              <a:buNone/>
            </a:pPr>
            <a:r>
              <a:rPr lang="en-GB" altLang="en-US" dirty="0">
                <a:ea typeface="ＭＳ Ｐゴシック" pitchFamily="34" charset="-128"/>
                <a:cs typeface="Arial" charset="0"/>
              </a:rPr>
              <a:t>Part D:   	Toxic substances </a:t>
            </a:r>
          </a:p>
          <a:p>
            <a:pPr marL="0" indent="0" eaLnBrk="1" hangingPunct="1">
              <a:lnSpc>
                <a:spcPct val="80000"/>
              </a:lnSpc>
              <a:spcBef>
                <a:spcPct val="0"/>
              </a:spcBef>
              <a:buFontTx/>
              <a:buNone/>
            </a:pPr>
            <a:r>
              <a:rPr lang="en-GB" altLang="en-US" dirty="0">
                <a:ea typeface="ＭＳ Ｐゴシック" pitchFamily="34" charset="-128"/>
                <a:cs typeface="Arial" charset="0"/>
              </a:rPr>
              <a:t>Part E:   	Resistance to the passage of sound </a:t>
            </a:r>
          </a:p>
          <a:p>
            <a:pPr marL="0" indent="0" eaLnBrk="1" hangingPunct="1">
              <a:lnSpc>
                <a:spcPct val="80000"/>
              </a:lnSpc>
              <a:spcBef>
                <a:spcPct val="0"/>
              </a:spcBef>
              <a:buFontTx/>
              <a:buNone/>
            </a:pPr>
            <a:r>
              <a:rPr lang="en-GB" altLang="en-US" b="1" dirty="0">
                <a:ea typeface="ＭＳ Ｐゴシック" pitchFamily="34" charset="-128"/>
                <a:cs typeface="Arial" charset="0"/>
              </a:rPr>
              <a:t>Part F:   	Ventilation </a:t>
            </a:r>
          </a:p>
          <a:p>
            <a:pPr marL="0" indent="0" eaLnBrk="1" hangingPunct="1">
              <a:lnSpc>
                <a:spcPct val="80000"/>
              </a:lnSpc>
              <a:spcBef>
                <a:spcPct val="0"/>
              </a:spcBef>
              <a:buFontTx/>
              <a:buNone/>
            </a:pPr>
            <a:r>
              <a:rPr lang="en-GB" altLang="en-US" b="1" dirty="0">
                <a:ea typeface="ＭＳ Ｐゴシック" pitchFamily="34" charset="-128"/>
                <a:cs typeface="Arial" charset="0"/>
              </a:rPr>
              <a:t>Part G:   	Sanitation, hot water safety and water efficiency 	</a:t>
            </a:r>
          </a:p>
          <a:p>
            <a:pPr marL="0" indent="0" eaLnBrk="1" hangingPunct="1">
              <a:lnSpc>
                <a:spcPct val="80000"/>
              </a:lnSpc>
              <a:spcBef>
                <a:spcPct val="0"/>
              </a:spcBef>
              <a:buFontTx/>
              <a:buNone/>
            </a:pPr>
            <a:r>
              <a:rPr lang="en-GB" altLang="en-US" b="1" dirty="0">
                <a:ea typeface="ＭＳ Ｐゴシック" pitchFamily="34" charset="-128"/>
                <a:cs typeface="Arial" charset="0"/>
              </a:rPr>
              <a:t>			(G3 states water must not exceed 100</a:t>
            </a:r>
            <a:r>
              <a:rPr lang="en-GB" altLang="en-US" b="1" baseline="30000" dirty="0">
                <a:ea typeface="ＭＳ Ｐゴシック" pitchFamily="34" charset="-128"/>
                <a:cs typeface="Arial" charset="0"/>
              </a:rPr>
              <a:t>0</a:t>
            </a:r>
            <a:r>
              <a:rPr lang="en-GB" altLang="en-US" b="1" dirty="0">
                <a:ea typeface="ＭＳ Ｐゴシック" pitchFamily="34" charset="-128"/>
                <a:cs typeface="Arial" charset="0"/>
              </a:rPr>
              <a:t>C)</a:t>
            </a:r>
          </a:p>
          <a:p>
            <a:pPr marL="0" indent="0" eaLnBrk="1" hangingPunct="1">
              <a:lnSpc>
                <a:spcPct val="80000"/>
              </a:lnSpc>
              <a:spcBef>
                <a:spcPct val="0"/>
              </a:spcBef>
              <a:buFontTx/>
              <a:buNone/>
            </a:pPr>
            <a:r>
              <a:rPr lang="en-GB" altLang="en-US" b="1" dirty="0">
                <a:ea typeface="ＭＳ Ｐゴシック" pitchFamily="34" charset="-128"/>
                <a:cs typeface="Arial" charset="0"/>
              </a:rPr>
              <a:t>Part H:   	Drainage and waste disposal </a:t>
            </a:r>
          </a:p>
          <a:p>
            <a:pPr marL="0" indent="0" eaLnBrk="1" hangingPunct="1">
              <a:lnSpc>
                <a:spcPct val="80000"/>
              </a:lnSpc>
              <a:spcBef>
                <a:spcPct val="0"/>
              </a:spcBef>
              <a:buFontTx/>
              <a:buNone/>
            </a:pPr>
            <a:r>
              <a:rPr lang="en-GB" altLang="en-US" b="1" dirty="0">
                <a:ea typeface="ＭＳ Ｐゴシック" pitchFamily="34" charset="-128"/>
                <a:cs typeface="Arial" charset="0"/>
              </a:rPr>
              <a:t>Part J:   		Combustion appliances and fuel storage 			            systems</a:t>
            </a:r>
          </a:p>
          <a:p>
            <a:pPr marL="0" indent="0" eaLnBrk="1" hangingPunct="1">
              <a:lnSpc>
                <a:spcPct val="80000"/>
              </a:lnSpc>
              <a:spcBef>
                <a:spcPct val="0"/>
              </a:spcBef>
              <a:buFontTx/>
              <a:buNone/>
            </a:pPr>
            <a:r>
              <a:rPr lang="en-GB" altLang="en-US" dirty="0">
                <a:ea typeface="ＭＳ Ｐゴシック" pitchFamily="34" charset="-128"/>
                <a:cs typeface="Arial" charset="0"/>
              </a:rPr>
              <a:t>Part K:   	Protection from falling, collision and impact </a:t>
            </a:r>
          </a:p>
          <a:p>
            <a:pPr marL="0" indent="0" eaLnBrk="1" hangingPunct="1">
              <a:lnSpc>
                <a:spcPct val="80000"/>
              </a:lnSpc>
              <a:spcBef>
                <a:spcPct val="0"/>
              </a:spcBef>
              <a:buFontTx/>
              <a:buNone/>
            </a:pPr>
            <a:r>
              <a:rPr lang="en-GB" altLang="en-US" b="1" dirty="0">
                <a:ea typeface="ＭＳ Ｐゴシック" pitchFamily="34" charset="-128"/>
                <a:cs typeface="Arial" charset="0"/>
              </a:rPr>
              <a:t>Part L:   	Conservation of fuel and power (SEDBUK and 	    </a:t>
            </a:r>
          </a:p>
          <a:p>
            <a:pPr marL="0" indent="0" eaLnBrk="1" hangingPunct="1">
              <a:lnSpc>
                <a:spcPct val="80000"/>
              </a:lnSpc>
              <a:spcBef>
                <a:spcPct val="0"/>
              </a:spcBef>
              <a:buFontTx/>
              <a:buNone/>
            </a:pPr>
            <a:r>
              <a:rPr lang="en-GB" altLang="en-US" b="1" dirty="0">
                <a:ea typeface="ＭＳ Ｐゴシック" pitchFamily="34" charset="-128"/>
                <a:cs typeface="Arial" charset="0"/>
              </a:rPr>
              <a:t>               	primary pipework insulation next to cylinder of 		            1 metre)</a:t>
            </a:r>
          </a:p>
          <a:p>
            <a:pPr marL="0" indent="0" eaLnBrk="1" hangingPunct="1">
              <a:lnSpc>
                <a:spcPct val="80000"/>
              </a:lnSpc>
              <a:spcBef>
                <a:spcPct val="0"/>
              </a:spcBef>
              <a:buFontTx/>
              <a:buNone/>
            </a:pPr>
            <a:r>
              <a:rPr lang="en-GB" altLang="en-US" dirty="0">
                <a:ea typeface="ＭＳ Ｐゴシック" pitchFamily="34" charset="-128"/>
                <a:cs typeface="Arial" charset="0"/>
              </a:rPr>
              <a:t>Part M:   	Access to and use of buildings </a:t>
            </a:r>
          </a:p>
          <a:p>
            <a:pPr marL="0" indent="0" eaLnBrk="1" hangingPunct="1">
              <a:lnSpc>
                <a:spcPct val="80000"/>
              </a:lnSpc>
              <a:spcBef>
                <a:spcPct val="0"/>
              </a:spcBef>
              <a:buFontTx/>
              <a:buNone/>
            </a:pPr>
            <a:r>
              <a:rPr lang="en-GB" altLang="en-US" dirty="0">
                <a:ea typeface="ＭＳ Ｐゴシック" pitchFamily="34" charset="-128"/>
                <a:cs typeface="Arial" charset="0"/>
              </a:rPr>
              <a:t>Part N:   	Glazing (safety relating to impact, opening, cleaning) </a:t>
            </a:r>
          </a:p>
          <a:p>
            <a:pPr marL="0" indent="0" eaLnBrk="1" hangingPunct="1">
              <a:lnSpc>
                <a:spcPct val="80000"/>
              </a:lnSpc>
              <a:spcBef>
                <a:spcPct val="0"/>
              </a:spcBef>
              <a:buFontTx/>
              <a:buNone/>
            </a:pPr>
            <a:r>
              <a:rPr lang="en-GB" altLang="en-US" b="1" dirty="0">
                <a:ea typeface="ＭＳ Ｐゴシック" pitchFamily="34" charset="-128"/>
                <a:cs typeface="Arial" charset="0"/>
              </a:rPr>
              <a:t>Part P:   	Electrical safety</a:t>
            </a:r>
            <a:endParaRPr lang="en-US" altLang="en-US" b="1" dirty="0">
              <a:ea typeface="ＭＳ Ｐゴシック" pitchFamily="34" charset="-128"/>
              <a:cs typeface="Arial" charset="0"/>
            </a:endParaRPr>
          </a:p>
        </p:txBody>
      </p:sp>
    </p:spTree>
    <p:extLst>
      <p:ext uri="{BB962C8B-B14F-4D97-AF65-F5344CB8AC3E}">
        <p14:creationId xmlns:p14="http://schemas.microsoft.com/office/powerpoint/2010/main" val="568879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267744" y="274638"/>
            <a:ext cx="6419056" cy="796925"/>
          </a:xfrm>
        </p:spPr>
        <p:txBody>
          <a:bodyPr/>
          <a:lstStyle/>
          <a:p>
            <a:pPr algn="r"/>
            <a:r>
              <a:rPr lang="en-US" altLang="en-US" dirty="0">
                <a:ea typeface="ＭＳ Ｐゴシック" pitchFamily="34" charset="-128"/>
                <a:cs typeface="Arial" charset="0"/>
              </a:rPr>
              <a:t>Information sources</a:t>
            </a:r>
          </a:p>
        </p:txBody>
      </p:sp>
      <p:sp>
        <p:nvSpPr>
          <p:cNvPr id="11267" name="Content Placeholder 2"/>
          <p:cNvSpPr>
            <a:spLocks noGrp="1"/>
          </p:cNvSpPr>
          <p:nvPr>
            <p:ph idx="1"/>
          </p:nvPr>
        </p:nvSpPr>
        <p:spPr>
          <a:xfrm>
            <a:off x="457200" y="1412776"/>
            <a:ext cx="8229600" cy="4540796"/>
          </a:xfrm>
        </p:spPr>
        <p:txBody>
          <a:bodyPr/>
          <a:lstStyle/>
          <a:p>
            <a:pPr eaLnBrk="1" hangingPunct="1">
              <a:lnSpc>
                <a:spcPct val="80000"/>
              </a:lnSpc>
              <a:spcBef>
                <a:spcPct val="0"/>
              </a:spcBef>
              <a:buFontTx/>
              <a:buNone/>
            </a:pPr>
            <a:r>
              <a:rPr lang="en-GB" altLang="en-US" sz="2400" b="1" dirty="0">
                <a:ea typeface="ＭＳ Ｐゴシック" pitchFamily="34" charset="-128"/>
                <a:cs typeface="Arial" charset="0"/>
              </a:rPr>
              <a:t>Building Regulations Approved Documents</a:t>
            </a:r>
          </a:p>
          <a:p>
            <a:pPr algn="ctr" eaLnBrk="1" hangingPunct="1">
              <a:lnSpc>
                <a:spcPct val="80000"/>
              </a:lnSpc>
              <a:spcBef>
                <a:spcPct val="0"/>
              </a:spcBef>
              <a:buFontTx/>
              <a:buNone/>
            </a:pPr>
            <a:endParaRPr lang="en-GB" altLang="en-US" sz="2400" dirty="0">
              <a:ea typeface="ＭＳ Ｐゴシック" pitchFamily="34" charset="-128"/>
              <a:cs typeface="Arial" charset="0"/>
            </a:endParaRPr>
          </a:p>
          <a:p>
            <a:pPr eaLnBrk="1" hangingPunct="1">
              <a:lnSpc>
                <a:spcPct val="80000"/>
              </a:lnSpc>
              <a:spcBef>
                <a:spcPct val="0"/>
              </a:spcBef>
              <a:buFontTx/>
              <a:buNone/>
            </a:pPr>
            <a:r>
              <a:rPr lang="en-GB" altLang="en-US" sz="2400" dirty="0">
                <a:ea typeface="ＭＳ Ｐゴシック" pitchFamily="34" charset="-128"/>
                <a:cs typeface="Arial" charset="0"/>
              </a:rPr>
              <a:t>Building Regulations part L</a:t>
            </a:r>
          </a:p>
          <a:p>
            <a:pPr eaLnBrk="1" hangingPunct="1">
              <a:lnSpc>
                <a:spcPct val="80000"/>
              </a:lnSpc>
              <a:spcBef>
                <a:spcPct val="0"/>
              </a:spcBef>
              <a:buFontTx/>
              <a:buNone/>
            </a:pPr>
            <a:r>
              <a:rPr lang="en-GB" altLang="en-US" sz="2400" dirty="0">
                <a:ea typeface="ＭＳ Ｐゴシック" pitchFamily="34" charset="-128"/>
                <a:cs typeface="Arial" charset="0"/>
              </a:rPr>
              <a:t>Part L F(N) – Northern Ireland</a:t>
            </a:r>
          </a:p>
          <a:p>
            <a:pPr algn="ctr" eaLnBrk="1" hangingPunct="1">
              <a:lnSpc>
                <a:spcPct val="80000"/>
              </a:lnSpc>
              <a:spcBef>
                <a:spcPct val="0"/>
              </a:spcBef>
              <a:buFontTx/>
              <a:buNone/>
            </a:pPr>
            <a:endParaRPr lang="en-GB" altLang="en-US" sz="2400" b="1" dirty="0">
              <a:ea typeface="ＭＳ Ｐゴシック" pitchFamily="34" charset="-128"/>
              <a:cs typeface="Arial" charset="0"/>
            </a:endParaRPr>
          </a:p>
          <a:p>
            <a:pPr eaLnBrk="1" hangingPunct="1">
              <a:lnSpc>
                <a:spcPct val="80000"/>
              </a:lnSpc>
              <a:spcBef>
                <a:spcPct val="0"/>
              </a:spcBef>
              <a:buFontTx/>
              <a:buNone/>
            </a:pPr>
            <a:r>
              <a:rPr lang="en-GB" altLang="en-US" sz="2400" b="1" dirty="0">
                <a:ea typeface="ＭＳ Ｐゴシック" pitchFamily="34" charset="-128"/>
                <a:cs typeface="Arial" charset="0"/>
              </a:rPr>
              <a:t>Conservation of fuel and power in Approved Document L:</a:t>
            </a:r>
          </a:p>
          <a:p>
            <a:pPr algn="ctr" eaLnBrk="1" hangingPunct="1">
              <a:lnSpc>
                <a:spcPct val="80000"/>
              </a:lnSpc>
              <a:spcBef>
                <a:spcPct val="0"/>
              </a:spcBef>
              <a:buFontTx/>
              <a:buNone/>
            </a:pPr>
            <a:endParaRPr lang="en-GB" altLang="en-US" sz="2400" b="1" dirty="0">
              <a:ea typeface="ＭＳ Ｐゴシック" pitchFamily="34" charset="-128"/>
              <a:cs typeface="Arial" charset="0"/>
            </a:endParaRPr>
          </a:p>
          <a:p>
            <a:pPr eaLnBrk="1" hangingPunct="1">
              <a:spcBef>
                <a:spcPct val="0"/>
              </a:spcBef>
            </a:pPr>
            <a:r>
              <a:rPr lang="en-GB" altLang="en-US" sz="2400" b="1" dirty="0">
                <a:ea typeface="ＭＳ Ｐゴシック" pitchFamily="34" charset="-128"/>
                <a:cs typeface="Arial" charset="0"/>
              </a:rPr>
              <a:t>L1a</a:t>
            </a:r>
            <a:r>
              <a:rPr lang="en-GB" altLang="en-US" sz="2400" dirty="0">
                <a:ea typeface="ＭＳ Ｐゴシック" pitchFamily="34" charset="-128"/>
                <a:cs typeface="Arial" charset="0"/>
              </a:rPr>
              <a:t>	:	New dwellings</a:t>
            </a:r>
          </a:p>
          <a:p>
            <a:pPr eaLnBrk="1" hangingPunct="1">
              <a:spcBef>
                <a:spcPct val="0"/>
              </a:spcBef>
            </a:pPr>
            <a:r>
              <a:rPr lang="en-GB" altLang="en-US" sz="2400" b="1" dirty="0">
                <a:ea typeface="ＭＳ Ｐゴシック" pitchFamily="34" charset="-128"/>
                <a:cs typeface="Arial" charset="0"/>
              </a:rPr>
              <a:t>L1b</a:t>
            </a:r>
            <a:r>
              <a:rPr lang="en-GB" altLang="en-US" sz="2400" dirty="0">
                <a:ea typeface="ＭＳ Ｐゴシック" pitchFamily="34" charset="-128"/>
                <a:cs typeface="Arial" charset="0"/>
              </a:rPr>
              <a:t>	:	Existing dwellings</a:t>
            </a:r>
          </a:p>
          <a:p>
            <a:pPr eaLnBrk="1" hangingPunct="1">
              <a:spcBef>
                <a:spcPct val="0"/>
              </a:spcBef>
            </a:pPr>
            <a:r>
              <a:rPr lang="en-GB" altLang="en-US" sz="2400" b="1" dirty="0">
                <a:ea typeface="ＭＳ Ｐゴシック" pitchFamily="34" charset="-128"/>
                <a:cs typeface="Arial" charset="0"/>
              </a:rPr>
              <a:t>L2a:	</a:t>
            </a:r>
            <a:r>
              <a:rPr lang="en-GB" altLang="en-US" sz="2400" dirty="0">
                <a:ea typeface="ＭＳ Ｐゴシック" pitchFamily="34" charset="-128"/>
                <a:cs typeface="Arial" charset="0"/>
              </a:rPr>
              <a:t>New buildings other than dwellings</a:t>
            </a:r>
          </a:p>
          <a:p>
            <a:pPr eaLnBrk="1" hangingPunct="1">
              <a:spcBef>
                <a:spcPct val="0"/>
              </a:spcBef>
            </a:pPr>
            <a:r>
              <a:rPr lang="en-GB" altLang="en-US" sz="2400" b="1" dirty="0">
                <a:ea typeface="ＭＳ Ｐゴシック" pitchFamily="34" charset="-128"/>
                <a:cs typeface="Arial" charset="0"/>
              </a:rPr>
              <a:t>L2b:</a:t>
            </a:r>
            <a:r>
              <a:rPr lang="en-GB" altLang="en-US" sz="2400" dirty="0">
                <a:ea typeface="ＭＳ Ｐゴシック" pitchFamily="34" charset="-128"/>
                <a:cs typeface="Arial" charset="0"/>
              </a:rPr>
              <a:t>	Existing buildings other than dwellings</a:t>
            </a:r>
          </a:p>
          <a:p>
            <a:pPr eaLnBrk="1" hangingPunct="1">
              <a:lnSpc>
                <a:spcPct val="80000"/>
              </a:lnSpc>
              <a:buFontTx/>
              <a:buNone/>
            </a:pPr>
            <a:endParaRPr lang="en-GB" altLang="en-US" sz="2000" dirty="0">
              <a:ea typeface="ＭＳ Ｐゴシック" pitchFamily="34" charset="-128"/>
              <a:cs typeface="Arial" charset="0"/>
            </a:endParaRPr>
          </a:p>
        </p:txBody>
      </p:sp>
    </p:spTree>
    <p:extLst>
      <p:ext uri="{BB962C8B-B14F-4D97-AF65-F5344CB8AC3E}">
        <p14:creationId xmlns:p14="http://schemas.microsoft.com/office/powerpoint/2010/main" val="523502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195736" y="274638"/>
            <a:ext cx="6491064" cy="796925"/>
          </a:xfrm>
        </p:spPr>
        <p:txBody>
          <a:bodyPr/>
          <a:lstStyle/>
          <a:p>
            <a:pPr algn="r"/>
            <a:r>
              <a:rPr lang="en-US" altLang="en-US" dirty="0">
                <a:ea typeface="ＭＳ Ｐゴシック" pitchFamily="34" charset="-128"/>
                <a:cs typeface="Arial" charset="0"/>
              </a:rPr>
              <a:t>Information sources</a:t>
            </a:r>
          </a:p>
        </p:txBody>
      </p:sp>
      <p:sp>
        <p:nvSpPr>
          <p:cNvPr id="12291" name="Content Placeholder 2"/>
          <p:cNvSpPr>
            <a:spLocks noGrp="1"/>
          </p:cNvSpPr>
          <p:nvPr>
            <p:ph idx="1"/>
          </p:nvPr>
        </p:nvSpPr>
        <p:spPr>
          <a:xfrm>
            <a:off x="428625" y="1196974"/>
            <a:ext cx="8229600" cy="5256361"/>
          </a:xfrm>
        </p:spPr>
        <p:txBody>
          <a:bodyPr>
            <a:normAutofit fontScale="92500" lnSpcReduction="10000"/>
          </a:bodyPr>
          <a:lstStyle/>
          <a:p>
            <a:pPr marL="0" eaLnBrk="1" hangingPunct="1">
              <a:spcBef>
                <a:spcPct val="0"/>
              </a:spcBef>
              <a:buFontTx/>
              <a:buNone/>
            </a:pPr>
            <a:r>
              <a:rPr lang="en-GB" altLang="en-US" sz="2400" b="1" dirty="0">
                <a:ea typeface="ＭＳ Ｐゴシック" pitchFamily="34" charset="-128"/>
              </a:rPr>
              <a:t>British Standards approved documents</a:t>
            </a:r>
          </a:p>
          <a:p>
            <a:pPr marL="0" algn="ctr" eaLnBrk="1" hangingPunct="1">
              <a:spcBef>
                <a:spcPct val="0"/>
              </a:spcBef>
              <a:buFontTx/>
              <a:buNone/>
            </a:pPr>
            <a:endParaRPr lang="en-GB" altLang="en-US" sz="2400" dirty="0">
              <a:ea typeface="ＭＳ Ｐゴシック" pitchFamily="34" charset="-128"/>
            </a:endParaRPr>
          </a:p>
          <a:p>
            <a:pPr marL="0" eaLnBrk="1" hangingPunct="1">
              <a:spcBef>
                <a:spcPct val="0"/>
              </a:spcBef>
              <a:buFontTx/>
              <a:buNone/>
            </a:pPr>
            <a:r>
              <a:rPr lang="en-GB" altLang="en-US" sz="2400" b="1" dirty="0">
                <a:ea typeface="ＭＳ Ｐゴシック" pitchFamily="34" charset="-128"/>
              </a:rPr>
              <a:t>Building Regulations part P</a:t>
            </a:r>
          </a:p>
          <a:p>
            <a:pPr>
              <a:spcBef>
                <a:spcPct val="0"/>
              </a:spcBef>
            </a:pPr>
            <a:r>
              <a:rPr lang="en-GB" altLang="en-US" sz="2400" dirty="0">
                <a:ea typeface="ＭＳ Ｐゴシック" pitchFamily="34" charset="-128"/>
              </a:rPr>
              <a:t>Under this regulation you do not, as a plumber, have to be part P qualified to replace a like-for-like component, unless it is in a </a:t>
            </a:r>
            <a:r>
              <a:rPr lang="en-GB" altLang="en-US" sz="2400" b="1" dirty="0">
                <a:ea typeface="ＭＳ Ｐゴシック" pitchFamily="34" charset="-128"/>
              </a:rPr>
              <a:t>danger zone</a:t>
            </a:r>
          </a:p>
          <a:p>
            <a:pPr>
              <a:spcBef>
                <a:spcPct val="0"/>
              </a:spcBef>
            </a:pPr>
            <a:r>
              <a:rPr lang="en-GB" altLang="en-US" sz="2400" dirty="0">
                <a:ea typeface="ＭＳ Ｐゴシック" pitchFamily="34" charset="-128"/>
              </a:rPr>
              <a:t>A </a:t>
            </a:r>
            <a:r>
              <a:rPr lang="en-GB" altLang="en-US" sz="2400" b="1" dirty="0">
                <a:ea typeface="ＭＳ Ｐゴシック" pitchFamily="34" charset="-128"/>
              </a:rPr>
              <a:t>danger zone </a:t>
            </a:r>
            <a:r>
              <a:rPr lang="en-GB" altLang="en-US" sz="2400" dirty="0">
                <a:ea typeface="ＭＳ Ｐゴシック" pitchFamily="34" charset="-128"/>
              </a:rPr>
              <a:t>is within a bathroom, kitchen or outhouse.  If an airing cupboard door is on the landing it is not a danger zone, but in the bathroom it is.  If the boiler is in the loft it is fine, but in the kitchen it is not.  To replace parts on these items in these locations you need to be a part P qualified plumber</a:t>
            </a:r>
          </a:p>
          <a:p>
            <a:pPr>
              <a:spcBef>
                <a:spcPct val="0"/>
              </a:spcBef>
            </a:pPr>
            <a:r>
              <a:rPr lang="en-GB" altLang="en-US" sz="2400" dirty="0">
                <a:ea typeface="ＭＳ Ｐゴシック" pitchFamily="34" charset="-128"/>
              </a:rPr>
              <a:t>Under part P you can install a single fused spur or replace damaged appliance cable</a:t>
            </a:r>
          </a:p>
          <a:p>
            <a:pPr marL="0" algn="ctr">
              <a:lnSpc>
                <a:spcPct val="80000"/>
              </a:lnSpc>
            </a:pPr>
            <a:endParaRPr lang="en-GB" altLang="en-US" sz="2000" dirty="0">
              <a:solidFill>
                <a:srgbClr val="990033"/>
              </a:solidFill>
              <a:ea typeface="ＭＳ Ｐゴシック" pitchFamily="34" charset="-128"/>
            </a:endParaRPr>
          </a:p>
          <a:p>
            <a:pPr marL="0" algn="ctr" eaLnBrk="1" hangingPunct="1">
              <a:lnSpc>
                <a:spcPct val="80000"/>
              </a:lnSpc>
              <a:buFontTx/>
              <a:buNone/>
            </a:pPr>
            <a:endParaRPr lang="en-GB" altLang="en-US" sz="2000" b="1" dirty="0">
              <a:solidFill>
                <a:srgbClr val="990033"/>
              </a:solidFill>
              <a:ea typeface="ＭＳ Ｐゴシック" pitchFamily="34" charset="-128"/>
            </a:endParaRPr>
          </a:p>
        </p:txBody>
      </p:sp>
    </p:spTree>
    <p:extLst>
      <p:ext uri="{BB962C8B-B14F-4D97-AF65-F5344CB8AC3E}">
        <p14:creationId xmlns:p14="http://schemas.microsoft.com/office/powerpoint/2010/main" val="162426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267744" y="260350"/>
            <a:ext cx="6419056" cy="796925"/>
          </a:xfrm>
        </p:spPr>
        <p:txBody>
          <a:bodyPr/>
          <a:lstStyle/>
          <a:p>
            <a:r>
              <a:rPr lang="en-US" altLang="en-US" dirty="0">
                <a:ea typeface="ＭＳ Ｐゴシック" pitchFamily="34" charset="-128"/>
                <a:cs typeface="Arial" charset="0"/>
              </a:rPr>
              <a:t>Information sources</a:t>
            </a:r>
          </a:p>
        </p:txBody>
      </p:sp>
      <p:sp>
        <p:nvSpPr>
          <p:cNvPr id="9219" name="Content Placeholder 2"/>
          <p:cNvSpPr>
            <a:spLocks noGrp="1"/>
          </p:cNvSpPr>
          <p:nvPr>
            <p:ph idx="1"/>
          </p:nvPr>
        </p:nvSpPr>
        <p:spPr>
          <a:xfrm>
            <a:off x="426625" y="1340768"/>
            <a:ext cx="8229600" cy="5094882"/>
          </a:xfrm>
        </p:spPr>
        <p:txBody>
          <a:bodyPr/>
          <a:lstStyle/>
          <a:p>
            <a:pPr marL="0" indent="0" algn="ctr">
              <a:spcBef>
                <a:spcPct val="0"/>
              </a:spcBef>
              <a:buFontTx/>
              <a:buNone/>
            </a:pPr>
            <a:r>
              <a:rPr lang="en-US" altLang="en-US" sz="2400" b="1" dirty="0">
                <a:ea typeface="ＭＳ Ｐゴシック" pitchFamily="34" charset="-128"/>
                <a:cs typeface="Arial" charset="0"/>
              </a:rPr>
              <a:t>British Standards</a:t>
            </a:r>
          </a:p>
          <a:p>
            <a:pPr>
              <a:spcBef>
                <a:spcPct val="0"/>
              </a:spcBef>
            </a:pPr>
            <a:r>
              <a:rPr lang="en-US" altLang="en-US" dirty="0">
                <a:ea typeface="ＭＳ Ｐゴシック" pitchFamily="34" charset="-128"/>
                <a:cs typeface="Arial" charset="0"/>
              </a:rPr>
              <a:t>These offer guidance on interpreting and following the regulations </a:t>
            </a:r>
          </a:p>
          <a:p>
            <a:pPr>
              <a:spcBef>
                <a:spcPct val="0"/>
              </a:spcBef>
            </a:pPr>
            <a:r>
              <a:rPr lang="en-US" altLang="en-US" dirty="0">
                <a:ea typeface="ＭＳ Ｐゴシック" pitchFamily="34" charset="-128"/>
                <a:cs typeface="Arial" charset="0"/>
              </a:rPr>
              <a:t>They are not enforceable, but set out the minimum standard to comply with the regulations – so by complying it will be seen to satisfy the regulations</a:t>
            </a:r>
          </a:p>
          <a:p>
            <a:pPr>
              <a:spcBef>
                <a:spcPct val="0"/>
              </a:spcBef>
            </a:pPr>
            <a:r>
              <a:rPr lang="en-US" altLang="en-US" dirty="0">
                <a:ea typeface="ＭＳ Ｐゴシック" pitchFamily="34" charset="-128"/>
                <a:cs typeface="Arial" charset="0"/>
              </a:rPr>
              <a:t>British Standards are </a:t>
            </a:r>
            <a:r>
              <a:rPr lang="en-US" altLang="en-US" b="1" dirty="0">
                <a:ea typeface="ＭＳ Ｐゴシック" pitchFamily="34" charset="-128"/>
                <a:cs typeface="Arial" charset="0"/>
              </a:rPr>
              <a:t>not</a:t>
            </a:r>
            <a:r>
              <a:rPr lang="en-US" altLang="en-US" dirty="0">
                <a:ea typeface="ＭＳ Ｐゴシック" pitchFamily="34" charset="-128"/>
                <a:cs typeface="Arial" charset="0"/>
              </a:rPr>
              <a:t> a primary source of information when installing appliances and can be overridden by manufacturers’ instructions</a:t>
            </a:r>
          </a:p>
          <a:p>
            <a:pPr>
              <a:spcBef>
                <a:spcPct val="0"/>
              </a:spcBef>
            </a:pPr>
            <a:r>
              <a:rPr lang="en-US" altLang="en-US" dirty="0">
                <a:ea typeface="ＭＳ Ｐゴシック" pitchFamily="34" charset="-128"/>
                <a:cs typeface="Arial" charset="0"/>
              </a:rPr>
              <a:t>BSI stands for British Standards Institute</a:t>
            </a:r>
          </a:p>
          <a:p>
            <a:pPr>
              <a:spcBef>
                <a:spcPct val="0"/>
              </a:spcBef>
            </a:pPr>
            <a:r>
              <a:rPr lang="en-US" altLang="en-US" dirty="0">
                <a:ea typeface="ＭＳ Ｐゴシック" pitchFamily="34" charset="-128"/>
                <a:cs typeface="Arial" charset="0"/>
              </a:rPr>
              <a:t>BS </a:t>
            </a:r>
            <a:r>
              <a:rPr lang="en-US" altLang="en-US" dirty="0" err="1">
                <a:ea typeface="ＭＳ Ｐゴシック" pitchFamily="34" charset="-128"/>
                <a:cs typeface="Arial" charset="0"/>
              </a:rPr>
              <a:t>kitemark</a:t>
            </a:r>
            <a:endParaRPr lang="en-US" altLang="en-US" dirty="0">
              <a:ea typeface="ＭＳ Ｐゴシック" pitchFamily="34" charset="-128"/>
              <a:cs typeface="Arial" charset="0"/>
            </a:endParaRPr>
          </a:p>
        </p:txBody>
      </p:sp>
      <p:pic>
        <p:nvPicPr>
          <p:cNvPr id="9220" name="Picture 2" descr="http://t0.gstatic.com/images?q=tbn:ANd9GcT5wkykfot74CkvulcB1esnoi2UwiozfRq8ZgxZtac6dG7yF9vBXQ"/>
          <p:cNvPicPr>
            <a:picLocks noChangeAspect="1" noChangeArrowheads="1"/>
          </p:cNvPicPr>
          <p:nvPr/>
        </p:nvPicPr>
        <p:blipFill>
          <a:blip r:embed="rId3">
            <a:extLst>
              <a:ext uri="{28A0092B-C50C-407E-A947-70E740481C1C}">
                <a14:useLocalDpi xmlns:a14="http://schemas.microsoft.com/office/drawing/2010/main" val="0"/>
              </a:ext>
            </a:extLst>
          </a:blip>
          <a:srcRect l="10001" t="3333" r="13333"/>
          <a:stretch>
            <a:fillRect/>
          </a:stretch>
        </p:blipFill>
        <p:spPr bwMode="auto">
          <a:xfrm>
            <a:off x="7020272" y="4149080"/>
            <a:ext cx="1442794" cy="181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35228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195736" y="274638"/>
            <a:ext cx="6491064" cy="796925"/>
          </a:xfrm>
        </p:spPr>
        <p:txBody>
          <a:bodyPr/>
          <a:lstStyle/>
          <a:p>
            <a:pPr algn="r"/>
            <a:r>
              <a:rPr lang="en-US" altLang="en-US" dirty="0">
                <a:ea typeface="ＭＳ Ｐゴシック" pitchFamily="34" charset="-128"/>
                <a:cs typeface="Arial" charset="0"/>
              </a:rPr>
              <a:t>Information sources</a:t>
            </a:r>
          </a:p>
        </p:txBody>
      </p:sp>
      <p:sp>
        <p:nvSpPr>
          <p:cNvPr id="14339" name="Content Placeholder 2"/>
          <p:cNvSpPr>
            <a:spLocks noGrp="1"/>
          </p:cNvSpPr>
          <p:nvPr>
            <p:ph idx="1"/>
          </p:nvPr>
        </p:nvSpPr>
        <p:spPr>
          <a:xfrm>
            <a:off x="457200" y="1340768"/>
            <a:ext cx="8229600" cy="4612804"/>
          </a:xfrm>
        </p:spPr>
        <p:txBody>
          <a:bodyPr/>
          <a:lstStyle/>
          <a:p>
            <a:pPr marL="0" indent="0" algn="ctr">
              <a:spcBef>
                <a:spcPts val="0"/>
              </a:spcBef>
              <a:buFontTx/>
              <a:buNone/>
              <a:defRPr/>
            </a:pPr>
            <a:r>
              <a:rPr lang="en-US" sz="2400" b="1" dirty="0">
                <a:ea typeface="ＭＳ Ｐゴシック" charset="0"/>
                <a:cs typeface="Arial" charset="0"/>
              </a:rPr>
              <a:t>Codes of Practice</a:t>
            </a:r>
          </a:p>
          <a:p>
            <a:pPr marL="0" indent="0" algn="ctr">
              <a:spcBef>
                <a:spcPts val="0"/>
              </a:spcBef>
              <a:buFontTx/>
              <a:buNone/>
              <a:defRPr/>
            </a:pPr>
            <a:endParaRPr lang="en-US" sz="2400" dirty="0">
              <a:ea typeface="ＭＳ Ｐゴシック" charset="0"/>
              <a:cs typeface="Arial" charset="0"/>
            </a:endParaRPr>
          </a:p>
          <a:p>
            <a:pPr>
              <a:spcBef>
                <a:spcPts val="0"/>
              </a:spcBef>
              <a:defRPr/>
            </a:pPr>
            <a:r>
              <a:rPr lang="en-US" sz="2400" dirty="0">
                <a:ea typeface="ＭＳ Ｐゴシック" charset="0"/>
                <a:cs typeface="Arial" charset="0"/>
              </a:rPr>
              <a:t>Approved codes of practice are produced by BSI as a guide to following the standards</a:t>
            </a:r>
          </a:p>
          <a:p>
            <a:pPr>
              <a:spcBef>
                <a:spcPts val="0"/>
              </a:spcBef>
              <a:defRPr/>
            </a:pPr>
            <a:r>
              <a:rPr lang="en-US" sz="2400" dirty="0">
                <a:ea typeface="ＭＳ Ｐゴシック" charset="0"/>
                <a:cs typeface="Arial" charset="0"/>
              </a:rPr>
              <a:t>They specify what is considered to be good practice in the trade area, but in themselves are not a legal document</a:t>
            </a:r>
          </a:p>
          <a:p>
            <a:pPr>
              <a:spcBef>
                <a:spcPts val="0"/>
              </a:spcBef>
              <a:defRPr/>
            </a:pPr>
            <a:r>
              <a:rPr lang="en-US" sz="2400" dirty="0">
                <a:ea typeface="ＭＳ Ｐゴシック" charset="0"/>
                <a:cs typeface="Arial" charset="0"/>
              </a:rPr>
              <a:t>They cover both BS and BS EN standards</a:t>
            </a:r>
          </a:p>
        </p:txBody>
      </p:sp>
      <p:pic>
        <p:nvPicPr>
          <p:cNvPr id="13316" name="Picture 2" descr="http://t2.gstatic.com/images?q=tbn:ANd9GcSaGILjYogkJC8usFmEIG-9Alto9YPlqT-hr85xFRdK5KoIy0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151631"/>
            <a:ext cx="2129079" cy="180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53704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195736" y="274638"/>
            <a:ext cx="6491064" cy="796925"/>
          </a:xfrm>
        </p:spPr>
        <p:txBody>
          <a:bodyPr/>
          <a:lstStyle/>
          <a:p>
            <a:pPr algn="r"/>
            <a:r>
              <a:rPr lang="en-US" altLang="en-US" dirty="0">
                <a:ea typeface="ＭＳ Ｐゴシック" pitchFamily="34" charset="-128"/>
                <a:cs typeface="Arial" charset="0"/>
              </a:rPr>
              <a:t>Information</a:t>
            </a:r>
            <a:r>
              <a:rPr lang="en-US" altLang="en-US" sz="4000" dirty="0">
                <a:ea typeface="ＭＳ Ｐゴシック" pitchFamily="34" charset="-128"/>
                <a:cs typeface="Arial" charset="0"/>
              </a:rPr>
              <a:t> </a:t>
            </a:r>
            <a:r>
              <a:rPr lang="en-US" altLang="en-US" dirty="0">
                <a:ea typeface="ＭＳ Ｐゴシック" pitchFamily="34" charset="-128"/>
                <a:cs typeface="Arial" charset="0"/>
              </a:rPr>
              <a:t>sources</a:t>
            </a:r>
          </a:p>
        </p:txBody>
      </p:sp>
      <p:sp>
        <p:nvSpPr>
          <p:cNvPr id="14339" name="Content Placeholder 2"/>
          <p:cNvSpPr>
            <a:spLocks noGrp="1"/>
          </p:cNvSpPr>
          <p:nvPr>
            <p:ph idx="1"/>
          </p:nvPr>
        </p:nvSpPr>
        <p:spPr>
          <a:xfrm>
            <a:off x="428625" y="1412776"/>
            <a:ext cx="8229600" cy="4684812"/>
          </a:xfrm>
        </p:spPr>
        <p:txBody>
          <a:bodyPr>
            <a:normAutofit fontScale="92500" lnSpcReduction="10000"/>
          </a:bodyPr>
          <a:lstStyle/>
          <a:p>
            <a:pPr marL="0" indent="0" algn="ctr">
              <a:spcBef>
                <a:spcPct val="0"/>
              </a:spcBef>
              <a:buFontTx/>
              <a:buNone/>
            </a:pPr>
            <a:r>
              <a:rPr lang="en-US" altLang="en-US" sz="2400" b="1" dirty="0">
                <a:ea typeface="ＭＳ Ｐゴシック" pitchFamily="34" charset="-128"/>
                <a:cs typeface="Arial" charset="0"/>
              </a:rPr>
              <a:t>Manufacturers’ guidance</a:t>
            </a:r>
            <a:endParaRPr lang="en-US" altLang="en-US" sz="2400" dirty="0">
              <a:ea typeface="ＭＳ Ｐゴシック" pitchFamily="34" charset="-128"/>
              <a:cs typeface="Arial" charset="0"/>
            </a:endParaRPr>
          </a:p>
          <a:p>
            <a:pPr marL="0" indent="0">
              <a:spcBef>
                <a:spcPct val="0"/>
              </a:spcBef>
              <a:buFontTx/>
              <a:buNone/>
            </a:pPr>
            <a:r>
              <a:rPr lang="en-US" altLang="en-US" sz="2400" dirty="0">
                <a:ea typeface="ＭＳ Ｐゴシック" pitchFamily="34" charset="-128"/>
                <a:cs typeface="Arial" charset="0"/>
              </a:rPr>
              <a:t>The manufacturers’ installation, servicing, maintenance and user instructions are some of the most important documents you will access. </a:t>
            </a:r>
          </a:p>
          <a:p>
            <a:pPr marL="0" indent="0">
              <a:spcBef>
                <a:spcPct val="0"/>
              </a:spcBef>
              <a:buFontTx/>
              <a:buNone/>
            </a:pPr>
            <a:endParaRPr lang="en-US" altLang="en-US" sz="2400" dirty="0">
              <a:ea typeface="ＭＳ Ｐゴシック" pitchFamily="34" charset="-128"/>
              <a:cs typeface="Arial" charset="0"/>
            </a:endParaRPr>
          </a:p>
          <a:p>
            <a:pPr marL="0" indent="0">
              <a:spcBef>
                <a:spcPct val="0"/>
              </a:spcBef>
              <a:buFontTx/>
              <a:buNone/>
            </a:pPr>
            <a:r>
              <a:rPr lang="en-US" altLang="en-US" sz="2400" dirty="0">
                <a:ea typeface="ＭＳ Ｐゴシック" pitchFamily="34" charset="-128"/>
                <a:cs typeface="Arial" charset="0"/>
              </a:rPr>
              <a:t>Guidance must be followed or:</a:t>
            </a:r>
          </a:p>
          <a:p>
            <a:pPr>
              <a:spcBef>
                <a:spcPct val="0"/>
              </a:spcBef>
            </a:pPr>
            <a:r>
              <a:rPr lang="en-US" altLang="en-US" sz="2400" dirty="0">
                <a:ea typeface="ＭＳ Ｐゴシック" pitchFamily="34" charset="-128"/>
                <a:cs typeface="Arial" charset="0"/>
              </a:rPr>
              <a:t>Warranty could be void</a:t>
            </a:r>
          </a:p>
          <a:p>
            <a:pPr>
              <a:spcBef>
                <a:spcPct val="0"/>
              </a:spcBef>
            </a:pPr>
            <a:r>
              <a:rPr lang="en-US" altLang="en-US" sz="2400" dirty="0">
                <a:ea typeface="ＭＳ Ｐゴシック" pitchFamily="34" charset="-128"/>
                <a:cs typeface="Arial" charset="0"/>
              </a:rPr>
              <a:t>Installation could be dangerous</a:t>
            </a:r>
          </a:p>
          <a:p>
            <a:pPr>
              <a:spcBef>
                <a:spcPct val="0"/>
              </a:spcBef>
            </a:pPr>
            <a:r>
              <a:rPr lang="en-US" altLang="en-US" sz="2400" dirty="0">
                <a:ea typeface="ＭＳ Ｐゴシック" pitchFamily="34" charset="-128"/>
                <a:cs typeface="Arial" charset="0"/>
              </a:rPr>
              <a:t>You might inadvertently break a regulation</a:t>
            </a:r>
          </a:p>
          <a:p>
            <a:pPr marL="0" indent="0">
              <a:spcBef>
                <a:spcPct val="0"/>
              </a:spcBef>
              <a:buFontTx/>
              <a:buNone/>
            </a:pPr>
            <a:endParaRPr lang="en-US" altLang="en-US" sz="2400" dirty="0">
              <a:ea typeface="ＭＳ Ｐゴシック" pitchFamily="34" charset="-128"/>
              <a:cs typeface="Arial" charset="0"/>
            </a:endParaRPr>
          </a:p>
          <a:p>
            <a:pPr marL="0" indent="0">
              <a:spcBef>
                <a:spcPct val="0"/>
              </a:spcBef>
              <a:buFontTx/>
              <a:buNone/>
            </a:pPr>
            <a:r>
              <a:rPr lang="en-US" altLang="en-US" sz="2400" dirty="0">
                <a:ea typeface="ＭＳ Ｐゴシック" pitchFamily="34" charset="-128"/>
                <a:cs typeface="Arial" charset="0"/>
              </a:rPr>
              <a:t>Manufacturers’ instructions </a:t>
            </a:r>
            <a:r>
              <a:rPr lang="en-US" altLang="en-US" sz="2400" b="1" dirty="0">
                <a:ea typeface="ＭＳ Ｐゴシック" pitchFamily="34" charset="-128"/>
                <a:cs typeface="Arial" charset="0"/>
              </a:rPr>
              <a:t>must </a:t>
            </a:r>
            <a:r>
              <a:rPr lang="en-US" altLang="en-US" sz="2400" dirty="0">
                <a:ea typeface="ＭＳ Ｐゴシック" pitchFamily="34" charset="-128"/>
                <a:cs typeface="Arial" charset="0"/>
              </a:rPr>
              <a:t>be followed at all times, even if they contradict the Regulations and BS.</a:t>
            </a:r>
          </a:p>
        </p:txBody>
      </p:sp>
    </p:spTree>
    <p:extLst>
      <p:ext uri="{BB962C8B-B14F-4D97-AF65-F5344CB8AC3E}">
        <p14:creationId xmlns:p14="http://schemas.microsoft.com/office/powerpoint/2010/main" val="4165931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260648"/>
            <a:ext cx="6480720" cy="1143000"/>
          </a:xfrm>
        </p:spPr>
        <p:txBody>
          <a:bodyPr/>
          <a:lstStyle/>
          <a:p>
            <a:pPr algn="r"/>
            <a:r>
              <a:rPr lang="en-GB" dirty="0"/>
              <a:t>Contract Documentation</a:t>
            </a:r>
          </a:p>
        </p:txBody>
      </p:sp>
      <p:sp>
        <p:nvSpPr>
          <p:cNvPr id="3" name="Content Placeholder 2"/>
          <p:cNvSpPr>
            <a:spLocks noGrp="1"/>
          </p:cNvSpPr>
          <p:nvPr>
            <p:ph idx="1"/>
          </p:nvPr>
        </p:nvSpPr>
        <p:spPr>
          <a:xfrm>
            <a:off x="899592" y="2177480"/>
            <a:ext cx="7128792" cy="4680520"/>
          </a:xfrm>
        </p:spPr>
        <p:txBody>
          <a:bodyPr>
            <a:normAutofit/>
          </a:bodyPr>
          <a:lstStyle/>
          <a:p>
            <a:r>
              <a:rPr lang="en-GB" dirty="0"/>
              <a:t>Specification</a:t>
            </a:r>
          </a:p>
          <a:p>
            <a:pPr lvl="1"/>
            <a:r>
              <a:rPr lang="en-GB" dirty="0"/>
              <a:t>Information that cannot be relayed by drawings alone</a:t>
            </a:r>
          </a:p>
          <a:p>
            <a:pPr lvl="1"/>
            <a:r>
              <a:rPr lang="en-GB" dirty="0"/>
              <a:t>Includes standards of materials and workmanship</a:t>
            </a:r>
          </a:p>
          <a:p>
            <a:r>
              <a:rPr lang="en-GB" dirty="0"/>
              <a:t>Schedules</a:t>
            </a:r>
          </a:p>
          <a:p>
            <a:pPr lvl="1"/>
            <a:r>
              <a:rPr lang="en-GB" dirty="0"/>
              <a:t>Information on a range of similar components, </a:t>
            </a:r>
            <a:r>
              <a:rPr lang="en-GB" dirty="0" err="1"/>
              <a:t>eg</a:t>
            </a:r>
            <a:r>
              <a:rPr lang="en-GB" dirty="0"/>
              <a:t> washbasins, radiators</a:t>
            </a:r>
          </a:p>
          <a:p>
            <a:r>
              <a:rPr lang="en-GB" dirty="0"/>
              <a:t>Bill of Quantities</a:t>
            </a:r>
          </a:p>
          <a:p>
            <a:pPr lvl="1"/>
            <a:r>
              <a:rPr lang="en-GB" dirty="0"/>
              <a:t>Used for estimating; interim payments</a:t>
            </a:r>
          </a:p>
        </p:txBody>
      </p:sp>
    </p:spTree>
    <p:extLst>
      <p:ext uri="{BB962C8B-B14F-4D97-AF65-F5344CB8AC3E}">
        <p14:creationId xmlns:p14="http://schemas.microsoft.com/office/powerpoint/2010/main" val="7088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1" y="188640"/>
            <a:ext cx="6408712" cy="1143000"/>
          </a:xfrm>
        </p:spPr>
        <p:txBody>
          <a:bodyPr/>
          <a:lstStyle/>
          <a:p>
            <a:pPr algn="r"/>
            <a:r>
              <a:rPr lang="en-GB" dirty="0"/>
              <a:t>Other Documentation</a:t>
            </a:r>
          </a:p>
        </p:txBody>
      </p:sp>
      <p:sp>
        <p:nvSpPr>
          <p:cNvPr id="3" name="Content Placeholder 2"/>
          <p:cNvSpPr>
            <a:spLocks noGrp="1"/>
          </p:cNvSpPr>
          <p:nvPr>
            <p:ph idx="1"/>
          </p:nvPr>
        </p:nvSpPr>
        <p:spPr>
          <a:xfrm>
            <a:off x="1043550" y="2276872"/>
            <a:ext cx="7056900" cy="4536504"/>
          </a:xfrm>
        </p:spPr>
        <p:txBody>
          <a:bodyPr>
            <a:normAutofit/>
          </a:bodyPr>
          <a:lstStyle/>
          <a:p>
            <a:r>
              <a:rPr lang="en-US" altLang="en-US" dirty="0">
                <a:ea typeface="ＭＳ Ｐゴシック" pitchFamily="34" charset="-128"/>
                <a:cs typeface="Arial" charset="0"/>
              </a:rPr>
              <a:t>Health and safety file</a:t>
            </a:r>
          </a:p>
          <a:p>
            <a:pPr lvl="1"/>
            <a:r>
              <a:rPr lang="en-US" altLang="en-US" dirty="0">
                <a:ea typeface="ＭＳ Ｐゴシック" pitchFamily="34" charset="-128"/>
                <a:cs typeface="Arial" charset="0"/>
              </a:rPr>
              <a:t>Completed under CDM and a legal requirement</a:t>
            </a:r>
          </a:p>
          <a:p>
            <a:pPr lvl="1"/>
            <a:endParaRPr lang="en-US" altLang="en-US" dirty="0">
              <a:ea typeface="ＭＳ Ｐゴシック" pitchFamily="34" charset="-128"/>
              <a:cs typeface="Arial" charset="0"/>
            </a:endParaRPr>
          </a:p>
          <a:p>
            <a:r>
              <a:rPr lang="en-GB" dirty="0"/>
              <a:t>Variation order</a:t>
            </a:r>
          </a:p>
          <a:p>
            <a:pPr lvl="1"/>
            <a:r>
              <a:rPr lang="en-GB" dirty="0"/>
              <a:t>modification of the specification by the client or architect</a:t>
            </a:r>
          </a:p>
          <a:p>
            <a:pPr lvl="1"/>
            <a:r>
              <a:rPr lang="en-GB" dirty="0"/>
              <a:t>Cost adjustment may result</a:t>
            </a:r>
          </a:p>
          <a:p>
            <a:pPr lvl="1"/>
            <a:endParaRPr lang="en-GB" dirty="0"/>
          </a:p>
          <a:p>
            <a:endParaRPr lang="en-GB" dirty="0"/>
          </a:p>
        </p:txBody>
      </p:sp>
    </p:spTree>
    <p:extLst>
      <p:ext uri="{BB962C8B-B14F-4D97-AF65-F5344CB8AC3E}">
        <p14:creationId xmlns:p14="http://schemas.microsoft.com/office/powerpoint/2010/main" val="1115709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p:txBody>
          <a:bodyPr>
            <a:normAutofit lnSpcReduction="10000"/>
          </a:bodyPr>
          <a:lstStyle/>
          <a:p>
            <a:pPr eaLnBrk="1" hangingPunct="1">
              <a:buFont typeface="Wingdings" pitchFamily="2" charset="2"/>
              <a:buNone/>
            </a:pPr>
            <a:r>
              <a:rPr lang="en-GB" altLang="en-US" b="1" dirty="0"/>
              <a:t>	Estimate</a:t>
            </a:r>
            <a:endParaRPr lang="en-GB" altLang="en-US" dirty="0"/>
          </a:p>
          <a:p>
            <a:pPr eaLnBrk="1" hangingPunct="1">
              <a:buFont typeface="Wingdings" pitchFamily="2" charset="2"/>
              <a:buNone/>
            </a:pPr>
            <a:r>
              <a:rPr lang="en-GB" altLang="en-US" sz="2400" dirty="0"/>
              <a:t>	An estimate is a rough price for a job or materials. It should only be used as a guideline as it is not a fixed price.</a:t>
            </a:r>
          </a:p>
          <a:p>
            <a:pPr eaLnBrk="1" hangingPunct="1"/>
            <a:endParaRPr lang="en-GB" altLang="en-US" sz="2400" dirty="0"/>
          </a:p>
          <a:p>
            <a:pPr eaLnBrk="1" hangingPunct="1">
              <a:buFont typeface="Wingdings" pitchFamily="2" charset="2"/>
              <a:buNone/>
            </a:pPr>
            <a:r>
              <a:rPr lang="en-GB" altLang="en-US" b="1" dirty="0"/>
              <a:t>	Invoice</a:t>
            </a:r>
            <a:endParaRPr lang="en-GB" altLang="en-US" dirty="0"/>
          </a:p>
          <a:p>
            <a:pPr eaLnBrk="1" hangingPunct="1">
              <a:buFont typeface="Wingdings" pitchFamily="2" charset="2"/>
              <a:buNone/>
            </a:pPr>
            <a:r>
              <a:rPr lang="en-GB" altLang="en-US" sz="2400" dirty="0"/>
              <a:t>	An invoice is the request for payment.</a:t>
            </a:r>
          </a:p>
        </p:txBody>
      </p:sp>
    </p:spTree>
    <p:extLst>
      <p:ext uri="{BB962C8B-B14F-4D97-AF65-F5344CB8AC3E}">
        <p14:creationId xmlns:p14="http://schemas.microsoft.com/office/powerpoint/2010/main" val="16797704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2533650" y="188640"/>
            <a:ext cx="5926782" cy="1139825"/>
          </a:xfrm>
          <a:prstGeom prst="rect">
            <a:avLst/>
          </a:prstGeom>
        </p:spPr>
        <p:txBody>
          <a:bodyPr anchor="ctr"/>
          <a:lstStyle/>
          <a:p>
            <a:pPr algn="r" eaLnBrk="1" hangingPunct="1"/>
            <a:r>
              <a:rPr lang="en-GB" altLang="en-US" sz="3600" dirty="0"/>
              <a:t>Purchase orders</a:t>
            </a:r>
            <a:endParaRPr lang="en-US" altLang="en-US" sz="3600" dirty="0"/>
          </a:p>
        </p:txBody>
      </p:sp>
      <p:sp>
        <p:nvSpPr>
          <p:cNvPr id="19459" name="Rectangle 3"/>
          <p:cNvSpPr>
            <a:spLocks noGrp="1" noChangeArrowheads="1"/>
          </p:cNvSpPr>
          <p:nvPr>
            <p:ph idx="4294967295"/>
          </p:nvPr>
        </p:nvSpPr>
        <p:spPr>
          <a:xfrm>
            <a:off x="323528" y="1412776"/>
            <a:ext cx="8594725" cy="4752528"/>
          </a:xfrm>
        </p:spPr>
        <p:txBody>
          <a:bodyPr>
            <a:normAutofit fontScale="92500" lnSpcReduction="10000"/>
          </a:bodyPr>
          <a:lstStyle/>
          <a:p>
            <a:pPr eaLnBrk="1" hangingPunct="1">
              <a:buClr>
                <a:schemeClr val="hlink"/>
              </a:buClr>
              <a:buFont typeface="Wingdings" pitchFamily="2" charset="2"/>
              <a:buNone/>
            </a:pPr>
            <a:r>
              <a:rPr lang="en-GB" altLang="en-US" sz="2400" dirty="0"/>
              <a:t>	A purchase order states: description of material, quantity, price and most importantly job/contract. 	</a:t>
            </a:r>
          </a:p>
          <a:p>
            <a:pPr eaLnBrk="1" hangingPunct="1">
              <a:buClr>
                <a:schemeClr val="hlink"/>
              </a:buClr>
              <a:buFont typeface="Wingdings" pitchFamily="2" charset="2"/>
              <a:buNone/>
            </a:pPr>
            <a:endParaRPr lang="en-GB" altLang="en-US" sz="2400" dirty="0"/>
          </a:p>
          <a:p>
            <a:pPr eaLnBrk="1" hangingPunct="1">
              <a:buClr>
                <a:schemeClr val="hlink"/>
              </a:buClr>
              <a:buFont typeface="Wingdings" pitchFamily="2" charset="2"/>
              <a:buNone/>
            </a:pPr>
            <a:r>
              <a:rPr lang="en-GB" altLang="en-US" sz="2400" dirty="0"/>
              <a:t>	Purchase orders are sometimes given to you after you have submitted a quotation.</a:t>
            </a:r>
          </a:p>
          <a:p>
            <a:pPr eaLnBrk="1" hangingPunct="1">
              <a:buClr>
                <a:schemeClr val="hlink"/>
              </a:buClr>
              <a:buFont typeface="Wingdings" pitchFamily="2" charset="2"/>
              <a:buNone/>
            </a:pPr>
            <a:endParaRPr lang="en-GB" altLang="en-US" sz="2400" dirty="0"/>
          </a:p>
          <a:p>
            <a:pPr eaLnBrk="1" hangingPunct="1">
              <a:buClr>
                <a:schemeClr val="hlink"/>
              </a:buClr>
              <a:buFont typeface="Wingdings" pitchFamily="2" charset="2"/>
              <a:buNone/>
            </a:pPr>
            <a:r>
              <a:rPr lang="en-GB" altLang="en-US" sz="2400" dirty="0"/>
              <a:t>	For example you may receive one after quoting to re-plumb 10 flats for £4,500 each, confirming you will re-plumb 10 flats at £4,500 per unit. </a:t>
            </a:r>
          </a:p>
          <a:p>
            <a:pPr eaLnBrk="1" hangingPunct="1">
              <a:buClr>
                <a:schemeClr val="hlink"/>
              </a:buClr>
              <a:buFont typeface="Wingdings" pitchFamily="2" charset="2"/>
              <a:buNone/>
            </a:pPr>
            <a:r>
              <a:rPr lang="en-GB" altLang="en-US" sz="2400" dirty="0"/>
              <a:t>	</a:t>
            </a:r>
          </a:p>
          <a:p>
            <a:pPr eaLnBrk="1" hangingPunct="1">
              <a:buClr>
                <a:schemeClr val="hlink"/>
              </a:buClr>
              <a:buFont typeface="Wingdings" pitchFamily="2" charset="2"/>
              <a:buNone/>
            </a:pPr>
            <a:r>
              <a:rPr lang="en-GB" altLang="en-US" sz="2400" dirty="0"/>
              <a:t>	This now becomes a contract.</a:t>
            </a:r>
            <a:endParaRPr lang="en-US" altLang="en-US" sz="2400" dirty="0"/>
          </a:p>
        </p:txBody>
      </p:sp>
    </p:spTree>
    <p:extLst>
      <p:ext uri="{BB962C8B-B14F-4D97-AF65-F5344CB8AC3E}">
        <p14:creationId xmlns:p14="http://schemas.microsoft.com/office/powerpoint/2010/main" val="1363635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p:txBody>
          <a:bodyPr>
            <a:normAutofit/>
          </a:bodyPr>
          <a:lstStyle/>
          <a:p>
            <a:pPr eaLnBrk="1" hangingPunct="1">
              <a:spcBef>
                <a:spcPct val="0"/>
              </a:spcBef>
              <a:buFont typeface="Wingdings" pitchFamily="2" charset="2"/>
              <a:buNone/>
            </a:pPr>
            <a:r>
              <a:rPr lang="en-GB" altLang="en-US" sz="2800" dirty="0"/>
              <a:t>	80% of plumbing businesses employ between 1 and 4 operatives.</a:t>
            </a:r>
          </a:p>
          <a:p>
            <a:pPr eaLnBrk="1" hangingPunct="1"/>
            <a:endParaRPr lang="en-GB" altLang="en-US" sz="2800" dirty="0"/>
          </a:p>
        </p:txBody>
      </p:sp>
      <p:pic>
        <p:nvPicPr>
          <p:cNvPr id="44036" name="Picture 4" descr="Plumber-01-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3644900"/>
            <a:ext cx="83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5" descr="Plumber-01-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3644900"/>
            <a:ext cx="83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6" descr="Plumber-01-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3644900"/>
            <a:ext cx="83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7" descr="Plumber-01-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3644900"/>
            <a:ext cx="83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886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44038"/>
                                        </p:tgtEl>
                                        <p:attrNameLst>
                                          <p:attrName>style.visibility</p:attrName>
                                        </p:attrNameLst>
                                      </p:cBhvr>
                                      <p:to>
                                        <p:strVal val="visible"/>
                                      </p:to>
                                    </p:set>
                                    <p:anim calcmode="lin" valueType="num">
                                      <p:cBhvr>
                                        <p:cTn id="7" dur="500" fill="hold"/>
                                        <p:tgtEl>
                                          <p:spTgt spid="44038"/>
                                        </p:tgtEl>
                                        <p:attrNameLst>
                                          <p:attrName>ppt_w</p:attrName>
                                        </p:attrNameLst>
                                      </p:cBhvr>
                                      <p:tavLst>
                                        <p:tav tm="0">
                                          <p:val>
                                            <p:fltVal val="0"/>
                                          </p:val>
                                        </p:tav>
                                        <p:tav tm="100000">
                                          <p:val>
                                            <p:strVal val="#ppt_w"/>
                                          </p:val>
                                        </p:tav>
                                      </p:tavLst>
                                    </p:anim>
                                    <p:anim calcmode="lin" valueType="num">
                                      <p:cBhvr>
                                        <p:cTn id="8" dur="500" fill="hold"/>
                                        <p:tgtEl>
                                          <p:spTgt spid="44038"/>
                                        </p:tgtEl>
                                        <p:attrNameLst>
                                          <p:attrName>ppt_h</p:attrName>
                                        </p:attrNameLst>
                                      </p:cBhvr>
                                      <p:tavLst>
                                        <p:tav tm="0">
                                          <p:val>
                                            <p:fltVal val="0"/>
                                          </p:val>
                                        </p:tav>
                                        <p:tav tm="100000">
                                          <p:val>
                                            <p:strVal val="#ppt_h"/>
                                          </p:val>
                                        </p:tav>
                                      </p:tavLst>
                                    </p:anim>
                                    <p:animEffect transition="in" filter="fade">
                                      <p:cBhvr>
                                        <p:cTn id="9" dur="500"/>
                                        <p:tgtEl>
                                          <p:spTgt spid="44038"/>
                                        </p:tgtEl>
                                      </p:cBhvr>
                                    </p:animEffect>
                                  </p:childTnLst>
                                </p:cTn>
                              </p:par>
                            </p:childTnLst>
                          </p:cTn>
                        </p:par>
                        <p:par>
                          <p:cTn id="10" fill="hold" nodeType="afterGroup">
                            <p:stCondLst>
                              <p:cond delay="500"/>
                            </p:stCondLst>
                            <p:childTnLst>
                              <p:par>
                                <p:cTn id="11" presetID="53" presetClass="entr" presetSubtype="0" fill="hold" nodeType="afterEffect">
                                  <p:stCondLst>
                                    <p:cond delay="3500"/>
                                  </p:stCondLst>
                                  <p:childTnLst>
                                    <p:set>
                                      <p:cBhvr>
                                        <p:cTn id="12" dur="1" fill="hold">
                                          <p:stCondLst>
                                            <p:cond delay="0"/>
                                          </p:stCondLst>
                                        </p:cTn>
                                        <p:tgtEl>
                                          <p:spTgt spid="44039"/>
                                        </p:tgtEl>
                                        <p:attrNameLst>
                                          <p:attrName>style.visibility</p:attrName>
                                        </p:attrNameLst>
                                      </p:cBhvr>
                                      <p:to>
                                        <p:strVal val="visible"/>
                                      </p:to>
                                    </p:set>
                                    <p:anim calcmode="lin" valueType="num">
                                      <p:cBhvr>
                                        <p:cTn id="13" dur="500" fill="hold"/>
                                        <p:tgtEl>
                                          <p:spTgt spid="44039"/>
                                        </p:tgtEl>
                                        <p:attrNameLst>
                                          <p:attrName>ppt_w</p:attrName>
                                        </p:attrNameLst>
                                      </p:cBhvr>
                                      <p:tavLst>
                                        <p:tav tm="0">
                                          <p:val>
                                            <p:fltVal val="0"/>
                                          </p:val>
                                        </p:tav>
                                        <p:tav tm="100000">
                                          <p:val>
                                            <p:strVal val="#ppt_w"/>
                                          </p:val>
                                        </p:tav>
                                      </p:tavLst>
                                    </p:anim>
                                    <p:anim calcmode="lin" valueType="num">
                                      <p:cBhvr>
                                        <p:cTn id="14" dur="500" fill="hold"/>
                                        <p:tgtEl>
                                          <p:spTgt spid="44039"/>
                                        </p:tgtEl>
                                        <p:attrNameLst>
                                          <p:attrName>ppt_h</p:attrName>
                                        </p:attrNameLst>
                                      </p:cBhvr>
                                      <p:tavLst>
                                        <p:tav tm="0">
                                          <p:val>
                                            <p:fltVal val="0"/>
                                          </p:val>
                                        </p:tav>
                                        <p:tav tm="100000">
                                          <p:val>
                                            <p:strVal val="#ppt_h"/>
                                          </p:val>
                                        </p:tav>
                                      </p:tavLst>
                                    </p:anim>
                                    <p:animEffect transition="in" filter="fade">
                                      <p:cBhvr>
                                        <p:cTn id="15" dur="500"/>
                                        <p:tgtEl>
                                          <p:spTgt spid="44039"/>
                                        </p:tgtEl>
                                      </p:cBhvr>
                                    </p:animEffect>
                                  </p:childTnLst>
                                </p:cTn>
                              </p:par>
                              <p:par>
                                <p:cTn id="16" presetID="53" presetClass="entr" presetSubtype="0" fill="hold" nodeType="withEffect">
                                  <p:stCondLst>
                                    <p:cond delay="3500"/>
                                  </p:stCondLst>
                                  <p:childTnLst>
                                    <p:set>
                                      <p:cBhvr>
                                        <p:cTn id="17" dur="1" fill="hold">
                                          <p:stCondLst>
                                            <p:cond delay="0"/>
                                          </p:stCondLst>
                                        </p:cTn>
                                        <p:tgtEl>
                                          <p:spTgt spid="44036"/>
                                        </p:tgtEl>
                                        <p:attrNameLst>
                                          <p:attrName>style.visibility</p:attrName>
                                        </p:attrNameLst>
                                      </p:cBhvr>
                                      <p:to>
                                        <p:strVal val="visible"/>
                                      </p:to>
                                    </p:set>
                                    <p:anim calcmode="lin" valueType="num">
                                      <p:cBhvr>
                                        <p:cTn id="18" dur="500" fill="hold"/>
                                        <p:tgtEl>
                                          <p:spTgt spid="44036"/>
                                        </p:tgtEl>
                                        <p:attrNameLst>
                                          <p:attrName>ppt_w</p:attrName>
                                        </p:attrNameLst>
                                      </p:cBhvr>
                                      <p:tavLst>
                                        <p:tav tm="0">
                                          <p:val>
                                            <p:fltVal val="0"/>
                                          </p:val>
                                        </p:tav>
                                        <p:tav tm="100000">
                                          <p:val>
                                            <p:strVal val="#ppt_w"/>
                                          </p:val>
                                        </p:tav>
                                      </p:tavLst>
                                    </p:anim>
                                    <p:anim calcmode="lin" valueType="num">
                                      <p:cBhvr>
                                        <p:cTn id="19" dur="500" fill="hold"/>
                                        <p:tgtEl>
                                          <p:spTgt spid="44036"/>
                                        </p:tgtEl>
                                        <p:attrNameLst>
                                          <p:attrName>ppt_h</p:attrName>
                                        </p:attrNameLst>
                                      </p:cBhvr>
                                      <p:tavLst>
                                        <p:tav tm="0">
                                          <p:val>
                                            <p:fltVal val="0"/>
                                          </p:val>
                                        </p:tav>
                                        <p:tav tm="100000">
                                          <p:val>
                                            <p:strVal val="#ppt_h"/>
                                          </p:val>
                                        </p:tav>
                                      </p:tavLst>
                                    </p:anim>
                                    <p:animEffect transition="in" filter="fade">
                                      <p:cBhvr>
                                        <p:cTn id="20" dur="500"/>
                                        <p:tgtEl>
                                          <p:spTgt spid="44036"/>
                                        </p:tgtEl>
                                      </p:cBhvr>
                                    </p:animEffect>
                                  </p:childTnLst>
                                </p:cTn>
                              </p:par>
                              <p:par>
                                <p:cTn id="21" presetID="53" presetClass="entr" presetSubtype="0" fill="hold" nodeType="withEffect">
                                  <p:stCondLst>
                                    <p:cond delay="3500"/>
                                  </p:stCondLst>
                                  <p:childTnLst>
                                    <p:set>
                                      <p:cBhvr>
                                        <p:cTn id="22" dur="1" fill="hold">
                                          <p:stCondLst>
                                            <p:cond delay="0"/>
                                          </p:stCondLst>
                                        </p:cTn>
                                        <p:tgtEl>
                                          <p:spTgt spid="44037"/>
                                        </p:tgtEl>
                                        <p:attrNameLst>
                                          <p:attrName>style.visibility</p:attrName>
                                        </p:attrNameLst>
                                      </p:cBhvr>
                                      <p:to>
                                        <p:strVal val="visible"/>
                                      </p:to>
                                    </p:set>
                                    <p:anim calcmode="lin" valueType="num">
                                      <p:cBhvr>
                                        <p:cTn id="23" dur="500" fill="hold"/>
                                        <p:tgtEl>
                                          <p:spTgt spid="44037"/>
                                        </p:tgtEl>
                                        <p:attrNameLst>
                                          <p:attrName>ppt_w</p:attrName>
                                        </p:attrNameLst>
                                      </p:cBhvr>
                                      <p:tavLst>
                                        <p:tav tm="0">
                                          <p:val>
                                            <p:fltVal val="0"/>
                                          </p:val>
                                        </p:tav>
                                        <p:tav tm="100000">
                                          <p:val>
                                            <p:strVal val="#ppt_w"/>
                                          </p:val>
                                        </p:tav>
                                      </p:tavLst>
                                    </p:anim>
                                    <p:anim calcmode="lin" valueType="num">
                                      <p:cBhvr>
                                        <p:cTn id="24" dur="500" fill="hold"/>
                                        <p:tgtEl>
                                          <p:spTgt spid="44037"/>
                                        </p:tgtEl>
                                        <p:attrNameLst>
                                          <p:attrName>ppt_h</p:attrName>
                                        </p:attrNameLst>
                                      </p:cBhvr>
                                      <p:tavLst>
                                        <p:tav tm="0">
                                          <p:val>
                                            <p:fltVal val="0"/>
                                          </p:val>
                                        </p:tav>
                                        <p:tav tm="100000">
                                          <p:val>
                                            <p:strVal val="#ppt_h"/>
                                          </p:val>
                                        </p:tav>
                                      </p:tavLst>
                                    </p:anim>
                                    <p:animEffect transition="in" filter="fade">
                                      <p:cBhvr>
                                        <p:cTn id="25" dur="500"/>
                                        <p:tgtEl>
                                          <p:spTgt spid="4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descr="mso2762E"/>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a:stretch>
            <a:fillRect/>
          </a:stretch>
        </p:blipFill>
        <p:spPr bwMode="auto">
          <a:xfrm>
            <a:off x="4788024" y="1258929"/>
            <a:ext cx="4140398" cy="471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p:cNvSpPr>
            <a:spLocks noChangeArrowheads="1"/>
          </p:cNvSpPr>
          <p:nvPr/>
        </p:nvSpPr>
        <p:spPr bwMode="auto">
          <a:xfrm>
            <a:off x="395288" y="1268413"/>
            <a:ext cx="4032250"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bg2"/>
              </a:buClr>
              <a:buSzPct val="75000"/>
              <a:buFont typeface="Wingdings" pitchFamily="2" charset="2"/>
              <a:buChar char="p"/>
              <a:defRPr sz="2800">
                <a:solidFill>
                  <a:schemeClr val="tx1"/>
                </a:solidFill>
                <a:latin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9pPr>
          </a:lstStyle>
          <a:p>
            <a:pPr eaLnBrk="1" hangingPunct="1">
              <a:spcBef>
                <a:spcPct val="0"/>
              </a:spcBef>
              <a:buClrTx/>
              <a:buSzTx/>
              <a:buFontTx/>
              <a:buNone/>
            </a:pPr>
            <a:br>
              <a:rPr lang="en-GB" altLang="en-US" b="0" dirty="0">
                <a:latin typeface="+mn-lt"/>
              </a:rPr>
            </a:br>
            <a:r>
              <a:rPr lang="en-GB" altLang="en-US" b="0" dirty="0">
                <a:latin typeface="+mn-lt"/>
              </a:rPr>
              <a:t>A remittance advice note shows the balance of payment to be made on an invoice. </a:t>
            </a:r>
            <a:endParaRPr lang="en-US" altLang="en-US" b="0" dirty="0">
              <a:latin typeface="+mn-lt"/>
            </a:endParaRPr>
          </a:p>
        </p:txBody>
      </p:sp>
      <p:sp>
        <p:nvSpPr>
          <p:cNvPr id="2" name="TextBox 1"/>
          <p:cNvSpPr txBox="1"/>
          <p:nvPr/>
        </p:nvSpPr>
        <p:spPr>
          <a:xfrm>
            <a:off x="2627784" y="404664"/>
            <a:ext cx="6055841" cy="923330"/>
          </a:xfrm>
          <a:prstGeom prst="rect">
            <a:avLst/>
          </a:prstGeom>
          <a:noFill/>
        </p:spPr>
        <p:txBody>
          <a:bodyPr wrap="square" rtlCol="0">
            <a:spAutoFit/>
          </a:bodyPr>
          <a:lstStyle/>
          <a:p>
            <a:pPr algn="r"/>
            <a:r>
              <a:rPr lang="en-GB" altLang="en-US" sz="3600" dirty="0">
                <a:latin typeface="+mn-lt"/>
              </a:rPr>
              <a:t>Remittance advice note</a:t>
            </a:r>
          </a:p>
          <a:p>
            <a:endParaRPr lang="en-GB" dirty="0"/>
          </a:p>
        </p:txBody>
      </p:sp>
    </p:spTree>
    <p:extLst>
      <p:ext uri="{BB962C8B-B14F-4D97-AF65-F5344CB8AC3E}">
        <p14:creationId xmlns:p14="http://schemas.microsoft.com/office/powerpoint/2010/main" val="2265825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after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wipe(down)">
                                      <p:cBhvr>
                                        <p:cTn id="7" dur="580">
                                          <p:stCondLst>
                                            <p:cond delay="0"/>
                                          </p:stCondLst>
                                        </p:cTn>
                                        <p:tgtEl>
                                          <p:spTgt spid="51204"/>
                                        </p:tgtEl>
                                      </p:cBhvr>
                                    </p:animEffect>
                                    <p:anim calcmode="lin" valueType="num">
                                      <p:cBhvr>
                                        <p:cTn id="8" dur="1822" tmFilter="0,0; 0.14,0.36; 0.43,0.73; 0.71,0.91; 1.0,1.0">
                                          <p:stCondLst>
                                            <p:cond delay="0"/>
                                          </p:stCondLst>
                                        </p:cTn>
                                        <p:tgtEl>
                                          <p:spTgt spid="5120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120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120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120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1204"/>
                                        </p:tgtEl>
                                        <p:attrNameLst>
                                          <p:attrName>ppt_y</p:attrName>
                                        </p:attrNameLst>
                                      </p:cBhvr>
                                      <p:tavLst>
                                        <p:tav tm="0" fmla="#ppt_y-sin(pi*$)/81">
                                          <p:val>
                                            <p:fltVal val="0"/>
                                          </p:val>
                                        </p:tav>
                                        <p:tav tm="100000">
                                          <p:val>
                                            <p:fltVal val="1"/>
                                          </p:val>
                                        </p:tav>
                                      </p:tavLst>
                                    </p:anim>
                                    <p:animScale>
                                      <p:cBhvr>
                                        <p:cTn id="13" dur="26">
                                          <p:stCondLst>
                                            <p:cond delay="650"/>
                                          </p:stCondLst>
                                        </p:cTn>
                                        <p:tgtEl>
                                          <p:spTgt spid="51204"/>
                                        </p:tgtEl>
                                      </p:cBhvr>
                                      <p:to x="100000" y="60000"/>
                                    </p:animScale>
                                    <p:animScale>
                                      <p:cBhvr>
                                        <p:cTn id="14" dur="166" decel="50000">
                                          <p:stCondLst>
                                            <p:cond delay="676"/>
                                          </p:stCondLst>
                                        </p:cTn>
                                        <p:tgtEl>
                                          <p:spTgt spid="51204"/>
                                        </p:tgtEl>
                                      </p:cBhvr>
                                      <p:to x="100000" y="100000"/>
                                    </p:animScale>
                                    <p:animScale>
                                      <p:cBhvr>
                                        <p:cTn id="15" dur="26">
                                          <p:stCondLst>
                                            <p:cond delay="1312"/>
                                          </p:stCondLst>
                                        </p:cTn>
                                        <p:tgtEl>
                                          <p:spTgt spid="51204"/>
                                        </p:tgtEl>
                                      </p:cBhvr>
                                      <p:to x="100000" y="80000"/>
                                    </p:animScale>
                                    <p:animScale>
                                      <p:cBhvr>
                                        <p:cTn id="16" dur="166" decel="50000">
                                          <p:stCondLst>
                                            <p:cond delay="1338"/>
                                          </p:stCondLst>
                                        </p:cTn>
                                        <p:tgtEl>
                                          <p:spTgt spid="51204"/>
                                        </p:tgtEl>
                                      </p:cBhvr>
                                      <p:to x="100000" y="100000"/>
                                    </p:animScale>
                                    <p:animScale>
                                      <p:cBhvr>
                                        <p:cTn id="17" dur="26">
                                          <p:stCondLst>
                                            <p:cond delay="1642"/>
                                          </p:stCondLst>
                                        </p:cTn>
                                        <p:tgtEl>
                                          <p:spTgt spid="51204"/>
                                        </p:tgtEl>
                                      </p:cBhvr>
                                      <p:to x="100000" y="90000"/>
                                    </p:animScale>
                                    <p:animScale>
                                      <p:cBhvr>
                                        <p:cTn id="18" dur="166" decel="50000">
                                          <p:stCondLst>
                                            <p:cond delay="1668"/>
                                          </p:stCondLst>
                                        </p:cTn>
                                        <p:tgtEl>
                                          <p:spTgt spid="51204"/>
                                        </p:tgtEl>
                                      </p:cBhvr>
                                      <p:to x="100000" y="100000"/>
                                    </p:animScale>
                                    <p:animScale>
                                      <p:cBhvr>
                                        <p:cTn id="19" dur="26">
                                          <p:stCondLst>
                                            <p:cond delay="1808"/>
                                          </p:stCondLst>
                                        </p:cTn>
                                        <p:tgtEl>
                                          <p:spTgt spid="51204"/>
                                        </p:tgtEl>
                                      </p:cBhvr>
                                      <p:to x="100000" y="95000"/>
                                    </p:animScale>
                                    <p:animScale>
                                      <p:cBhvr>
                                        <p:cTn id="20" dur="166" decel="50000">
                                          <p:stCondLst>
                                            <p:cond delay="1834"/>
                                          </p:stCondLst>
                                        </p:cTn>
                                        <p:tgtEl>
                                          <p:spTgt spid="5120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63825" y="188913"/>
            <a:ext cx="6480175" cy="1143000"/>
          </a:xfrm>
        </p:spPr>
        <p:txBody>
          <a:bodyPr>
            <a:noAutofit/>
          </a:bodyPr>
          <a:lstStyle/>
          <a:p>
            <a:pPr algn="r"/>
            <a:r>
              <a:rPr lang="en-GB" sz="3600" dirty="0"/>
              <a:t>Plumber’s Business Documentation – how it works</a:t>
            </a:r>
          </a:p>
        </p:txBody>
      </p:sp>
      <p:sp>
        <p:nvSpPr>
          <p:cNvPr id="3" name="Content Placeholder 2"/>
          <p:cNvSpPr>
            <a:spLocks noGrp="1"/>
          </p:cNvSpPr>
          <p:nvPr>
            <p:ph idx="4294967295"/>
          </p:nvPr>
        </p:nvSpPr>
        <p:spPr>
          <a:xfrm>
            <a:off x="0" y="1643063"/>
            <a:ext cx="8353425" cy="5184775"/>
          </a:xfrm>
          <a:noFill/>
        </p:spPr>
        <p:txBody>
          <a:bodyPr>
            <a:normAutofit/>
          </a:bodyPr>
          <a:lstStyle/>
          <a:p>
            <a:pPr lvl="0"/>
            <a:r>
              <a:rPr lang="en-GB" sz="1400" dirty="0"/>
              <a:t>Customer asks plumber for a </a:t>
            </a:r>
            <a:r>
              <a:rPr lang="en-GB" sz="1400" b="1" dirty="0"/>
              <a:t>quote</a:t>
            </a:r>
            <a:r>
              <a:rPr lang="en-GB" sz="1400" dirty="0"/>
              <a:t>.</a:t>
            </a:r>
          </a:p>
          <a:p>
            <a:pPr lvl="0"/>
            <a:r>
              <a:rPr lang="en-GB" sz="1400" dirty="0"/>
              <a:t>Plumber visits customer, measures up, </a:t>
            </a:r>
            <a:r>
              <a:rPr lang="en-GB" sz="1400" b="1" dirty="0"/>
              <a:t>estimates</a:t>
            </a:r>
            <a:r>
              <a:rPr lang="en-GB" sz="1400" dirty="0"/>
              <a:t> materials.</a:t>
            </a:r>
          </a:p>
          <a:p>
            <a:pPr lvl="0"/>
            <a:r>
              <a:rPr lang="en-GB" sz="1400" dirty="0"/>
              <a:t>Plumber gets a </a:t>
            </a:r>
            <a:r>
              <a:rPr lang="en-GB" sz="1400" b="1" dirty="0"/>
              <a:t>quotation</a:t>
            </a:r>
            <a:r>
              <a:rPr lang="en-GB" sz="1400" dirty="0"/>
              <a:t> for the materials from the merchant.</a:t>
            </a:r>
          </a:p>
          <a:p>
            <a:pPr lvl="0"/>
            <a:r>
              <a:rPr lang="en-GB" sz="1400" dirty="0"/>
              <a:t>Plumber finalises </a:t>
            </a:r>
            <a:r>
              <a:rPr lang="en-GB" sz="1400" b="1" dirty="0"/>
              <a:t>quote</a:t>
            </a:r>
            <a:r>
              <a:rPr lang="en-GB" sz="1400" dirty="0"/>
              <a:t> to customer.</a:t>
            </a:r>
          </a:p>
          <a:p>
            <a:pPr lvl="0"/>
            <a:r>
              <a:rPr lang="en-GB" sz="1400" b="1" dirty="0"/>
              <a:t>Customer accepts; and quote</a:t>
            </a:r>
            <a:r>
              <a:rPr lang="en-GB" sz="1400" dirty="0"/>
              <a:t> given to customer in writing.</a:t>
            </a:r>
          </a:p>
          <a:p>
            <a:pPr lvl="0"/>
            <a:r>
              <a:rPr lang="en-GB" sz="1400" dirty="0"/>
              <a:t>Plumber </a:t>
            </a:r>
            <a:r>
              <a:rPr lang="en-GB" sz="1400" b="1" dirty="0"/>
              <a:t>orders materials</a:t>
            </a:r>
            <a:r>
              <a:rPr lang="en-GB" sz="1400" dirty="0"/>
              <a:t> from merchant.</a:t>
            </a:r>
          </a:p>
          <a:p>
            <a:pPr lvl="0"/>
            <a:r>
              <a:rPr lang="en-GB" sz="1400" dirty="0"/>
              <a:t>Plumber </a:t>
            </a:r>
            <a:r>
              <a:rPr lang="en-GB" sz="1400" b="1" dirty="0"/>
              <a:t>receives delivery</a:t>
            </a:r>
            <a:r>
              <a:rPr lang="en-GB" sz="1400" dirty="0"/>
              <a:t> of materials, </a:t>
            </a:r>
            <a:r>
              <a:rPr lang="en-GB" sz="1400" b="1" dirty="0"/>
              <a:t>confirmed by a delivery note</a:t>
            </a:r>
            <a:r>
              <a:rPr lang="en-GB" sz="1400" dirty="0"/>
              <a:t>.</a:t>
            </a:r>
          </a:p>
          <a:p>
            <a:pPr lvl="0"/>
            <a:r>
              <a:rPr lang="en-GB" sz="1400" dirty="0"/>
              <a:t>Job is carried out.</a:t>
            </a:r>
          </a:p>
          <a:p>
            <a:pPr lvl="0"/>
            <a:r>
              <a:rPr lang="en-GB" sz="1400" b="1" dirty="0"/>
              <a:t>Plumber receives invoices</a:t>
            </a:r>
            <a:r>
              <a:rPr lang="en-GB" sz="1400" dirty="0"/>
              <a:t> for payment of materials and also </a:t>
            </a:r>
            <a:r>
              <a:rPr lang="en-GB" sz="1400" b="1" dirty="0"/>
              <a:t>invoices the customer</a:t>
            </a:r>
            <a:r>
              <a:rPr lang="en-GB" sz="1400" dirty="0"/>
              <a:t> for the work carried out. </a:t>
            </a:r>
          </a:p>
          <a:p>
            <a:pPr lvl="0"/>
            <a:r>
              <a:rPr lang="en-GB" sz="1400" dirty="0"/>
              <a:t>A </a:t>
            </a:r>
            <a:r>
              <a:rPr lang="en-GB" sz="1400" b="1" dirty="0"/>
              <a:t>remittance advice</a:t>
            </a:r>
            <a:r>
              <a:rPr lang="en-GB" sz="1400" dirty="0"/>
              <a:t> (record of payment) is sometimes issued.  </a:t>
            </a:r>
          </a:p>
          <a:p>
            <a:pPr lvl="0"/>
            <a:r>
              <a:rPr lang="en-GB" sz="1400" dirty="0"/>
              <a:t>A</a:t>
            </a:r>
            <a:r>
              <a:rPr lang="en-GB" sz="1400" b="1" dirty="0"/>
              <a:t> receipt</a:t>
            </a:r>
            <a:r>
              <a:rPr lang="en-GB" sz="1400" dirty="0"/>
              <a:t> may be given to the customer.</a:t>
            </a:r>
          </a:p>
        </p:txBody>
      </p:sp>
    </p:spTree>
    <p:extLst>
      <p:ext uri="{BB962C8B-B14F-4D97-AF65-F5344CB8AC3E}">
        <p14:creationId xmlns:p14="http://schemas.microsoft.com/office/powerpoint/2010/main" val="33372145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63825" y="188913"/>
            <a:ext cx="6480175" cy="1143000"/>
          </a:xfrm>
        </p:spPr>
        <p:txBody>
          <a:bodyPr>
            <a:noAutofit/>
          </a:bodyPr>
          <a:lstStyle/>
          <a:p>
            <a:pPr algn="r"/>
            <a:r>
              <a:rPr lang="en-GB" sz="3600" dirty="0"/>
              <a:t>Plumber’s Business Documentation</a:t>
            </a:r>
          </a:p>
        </p:txBody>
      </p:sp>
      <p:sp>
        <p:nvSpPr>
          <p:cNvPr id="3" name="Content Placeholder 2"/>
          <p:cNvSpPr>
            <a:spLocks noGrp="1"/>
          </p:cNvSpPr>
          <p:nvPr>
            <p:ph idx="4294967295"/>
          </p:nvPr>
        </p:nvSpPr>
        <p:spPr>
          <a:xfrm>
            <a:off x="539552" y="1331913"/>
            <a:ext cx="8353425" cy="4881562"/>
          </a:xfrm>
        </p:spPr>
        <p:txBody>
          <a:bodyPr>
            <a:normAutofit fontScale="92500" lnSpcReduction="10000"/>
          </a:bodyPr>
          <a:lstStyle/>
          <a:p>
            <a:pPr marL="0" indent="0">
              <a:buFontTx/>
              <a:buNone/>
            </a:pPr>
            <a:r>
              <a:rPr lang="en-US" altLang="en-US" sz="2800" b="1" dirty="0">
                <a:ea typeface="ＭＳ Ｐゴシック" pitchFamily="34" charset="-128"/>
                <a:cs typeface="Arial" charset="0"/>
              </a:rPr>
              <a:t>Handover information</a:t>
            </a:r>
            <a:r>
              <a:rPr lang="en-US" altLang="en-US" sz="2800" dirty="0">
                <a:ea typeface="ＭＳ Ｐゴシック" pitchFamily="34" charset="-128"/>
                <a:cs typeface="Arial" charset="0"/>
              </a:rPr>
              <a:t>: At the end of a contract the customer/client </a:t>
            </a:r>
            <a:r>
              <a:rPr lang="en-US" altLang="en-US" sz="2800" b="1" dirty="0">
                <a:ea typeface="ＭＳ Ｐゴシック" pitchFamily="34" charset="-128"/>
                <a:cs typeface="Arial" charset="0"/>
              </a:rPr>
              <a:t>must</a:t>
            </a:r>
            <a:r>
              <a:rPr lang="en-US" altLang="en-US" sz="2800" dirty="0">
                <a:ea typeface="ＭＳ Ｐゴシック" pitchFamily="34" charset="-128"/>
                <a:cs typeface="Arial" charset="0"/>
              </a:rPr>
              <a:t> be given certain information. Manufacturers’ instructions</a:t>
            </a:r>
          </a:p>
          <a:p>
            <a:pPr lvl="1">
              <a:buFont typeface="Arial" charset="0"/>
              <a:buChar char="•"/>
            </a:pPr>
            <a:r>
              <a:rPr lang="en-US" altLang="en-US" sz="2400" dirty="0">
                <a:ea typeface="ＭＳ Ｐゴシック" pitchFamily="34" charset="-128"/>
                <a:cs typeface="Arial" charset="0"/>
              </a:rPr>
              <a:t>Benchmark certificate</a:t>
            </a:r>
          </a:p>
          <a:p>
            <a:pPr lvl="1">
              <a:buFont typeface="Arial" charset="0"/>
              <a:buChar char="•"/>
            </a:pPr>
            <a:r>
              <a:rPr lang="en-US" altLang="en-US" sz="2400" dirty="0">
                <a:ea typeface="ＭＳ Ｐゴシック" pitchFamily="34" charset="-128"/>
                <a:cs typeface="Arial" charset="0"/>
              </a:rPr>
              <a:t>Warranty</a:t>
            </a:r>
          </a:p>
          <a:p>
            <a:pPr lvl="1">
              <a:buFont typeface="Arial" charset="0"/>
              <a:buChar char="•"/>
            </a:pPr>
            <a:r>
              <a:rPr lang="en-US" altLang="en-US" sz="2400" dirty="0">
                <a:ea typeface="ＭＳ Ｐゴシック" pitchFamily="34" charset="-128"/>
                <a:cs typeface="Arial" charset="0"/>
              </a:rPr>
              <a:t>Contact numbers</a:t>
            </a:r>
          </a:p>
          <a:p>
            <a:pPr lvl="1">
              <a:buFont typeface="Arial" charset="0"/>
              <a:buChar char="•"/>
            </a:pPr>
            <a:r>
              <a:rPr lang="en-US" altLang="en-US" sz="2400" dirty="0">
                <a:ea typeface="ＭＳ Ｐゴシック" pitchFamily="34" charset="-128"/>
                <a:cs typeface="Arial" charset="0"/>
              </a:rPr>
              <a:t>Be shown around the installation; how to use/set items</a:t>
            </a:r>
          </a:p>
          <a:p>
            <a:pPr lvl="1">
              <a:buFont typeface="Arial" charset="0"/>
              <a:buChar char="•"/>
            </a:pPr>
            <a:endParaRPr lang="en-US" altLang="en-US" sz="2400" dirty="0">
              <a:ea typeface="ＭＳ Ｐゴシック" pitchFamily="34" charset="-128"/>
              <a:cs typeface="Arial" charset="0"/>
            </a:endParaRPr>
          </a:p>
          <a:p>
            <a:r>
              <a:rPr lang="en-US" altLang="en-US" sz="2800" dirty="0">
                <a:ea typeface="ＭＳ Ｐゴシック" pitchFamily="34" charset="-128"/>
                <a:cs typeface="Arial" charset="0"/>
              </a:rPr>
              <a:t>In large contracts this will also include the health and safety file.</a:t>
            </a:r>
          </a:p>
          <a:p>
            <a:pPr lvl="0"/>
            <a:endParaRPr lang="en-GB" sz="2900" dirty="0"/>
          </a:p>
        </p:txBody>
      </p:sp>
    </p:spTree>
    <p:extLst>
      <p:ext uri="{BB962C8B-B14F-4D97-AF65-F5344CB8AC3E}">
        <p14:creationId xmlns:p14="http://schemas.microsoft.com/office/powerpoint/2010/main" val="22216155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332656"/>
            <a:ext cx="6048672" cy="864096"/>
          </a:xfrm>
        </p:spPr>
        <p:txBody>
          <a:bodyPr>
            <a:normAutofit fontScale="90000"/>
          </a:bodyPr>
          <a:lstStyle/>
          <a:p>
            <a:pPr algn="r"/>
            <a:r>
              <a:rPr lang="en-GB" sz="4000" dirty="0"/>
              <a:t>Contract of Employment</a:t>
            </a:r>
          </a:p>
        </p:txBody>
      </p:sp>
      <p:sp>
        <p:nvSpPr>
          <p:cNvPr id="3" name="Content Placeholder 2"/>
          <p:cNvSpPr>
            <a:spLocks noGrp="1"/>
          </p:cNvSpPr>
          <p:nvPr>
            <p:ph idx="1"/>
          </p:nvPr>
        </p:nvSpPr>
        <p:spPr>
          <a:xfrm>
            <a:off x="1043492" y="2060848"/>
            <a:ext cx="7128908" cy="4104456"/>
          </a:xfrm>
        </p:spPr>
        <p:txBody>
          <a:bodyPr/>
          <a:lstStyle/>
          <a:p>
            <a:endParaRPr lang="en-GB" dirty="0"/>
          </a:p>
          <a:p>
            <a:r>
              <a:rPr lang="en-GB" dirty="0"/>
              <a:t>Mutual agreement between employer and employee</a:t>
            </a:r>
          </a:p>
          <a:p>
            <a:r>
              <a:rPr lang="en-GB" dirty="0"/>
              <a:t>Basis of ‘employment relationship’</a:t>
            </a:r>
          </a:p>
          <a:p>
            <a:r>
              <a:rPr lang="en-GB" dirty="0"/>
              <a:t>Contract is made when offer of employment is accepted</a:t>
            </a:r>
          </a:p>
        </p:txBody>
      </p:sp>
    </p:spTree>
    <p:extLst>
      <p:ext uri="{BB962C8B-B14F-4D97-AF65-F5344CB8AC3E}">
        <p14:creationId xmlns:p14="http://schemas.microsoft.com/office/powerpoint/2010/main" val="26507572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2806700" y="260350"/>
            <a:ext cx="6337300" cy="746125"/>
          </a:xfrm>
        </p:spPr>
        <p:txBody>
          <a:bodyPr/>
          <a:lstStyle/>
          <a:p>
            <a:pPr algn="r"/>
            <a:r>
              <a:rPr lang="en-GB" dirty="0"/>
              <a:t>Statement of employment</a:t>
            </a:r>
          </a:p>
        </p:txBody>
      </p:sp>
      <p:sp>
        <p:nvSpPr>
          <p:cNvPr id="29699" name="Content Placeholder 2"/>
          <p:cNvSpPr>
            <a:spLocks noGrp="1"/>
          </p:cNvSpPr>
          <p:nvPr>
            <p:ph idx="4294967295"/>
          </p:nvPr>
        </p:nvSpPr>
        <p:spPr>
          <a:xfrm>
            <a:off x="480505" y="984555"/>
            <a:ext cx="8640762" cy="5616575"/>
          </a:xfrm>
        </p:spPr>
        <p:txBody>
          <a:bodyPr>
            <a:noAutofit/>
          </a:bodyPr>
          <a:lstStyle/>
          <a:p>
            <a:pPr eaLnBrk="1" hangingPunct="1">
              <a:lnSpc>
                <a:spcPct val="80000"/>
              </a:lnSpc>
            </a:pPr>
            <a:r>
              <a:rPr lang="en-GB" sz="2400" dirty="0"/>
              <a:t>Must include: </a:t>
            </a:r>
          </a:p>
          <a:p>
            <a:pPr eaLnBrk="1" hangingPunct="1">
              <a:lnSpc>
                <a:spcPct val="80000"/>
              </a:lnSpc>
            </a:pPr>
            <a:endParaRPr lang="en-GB" sz="2400" dirty="0"/>
          </a:p>
          <a:p>
            <a:pPr lvl="1" eaLnBrk="1" hangingPunct="1">
              <a:lnSpc>
                <a:spcPct val="80000"/>
              </a:lnSpc>
            </a:pPr>
            <a:r>
              <a:rPr lang="en-US" sz="2000" dirty="0"/>
              <a:t>the name of your employer and your name</a:t>
            </a:r>
            <a:endParaRPr lang="en-GB" sz="2000" dirty="0"/>
          </a:p>
          <a:p>
            <a:pPr lvl="1" eaLnBrk="1" hangingPunct="1">
              <a:lnSpc>
                <a:spcPct val="80000"/>
              </a:lnSpc>
            </a:pPr>
            <a:r>
              <a:rPr lang="en-US" sz="2000" dirty="0"/>
              <a:t>the date your employment started</a:t>
            </a:r>
            <a:endParaRPr lang="en-GB" sz="2000" dirty="0"/>
          </a:p>
          <a:p>
            <a:pPr lvl="1" eaLnBrk="1" hangingPunct="1">
              <a:lnSpc>
                <a:spcPct val="80000"/>
              </a:lnSpc>
            </a:pPr>
            <a:r>
              <a:rPr lang="en-US" sz="2000" dirty="0"/>
              <a:t>your job title and a summary of your duties</a:t>
            </a:r>
            <a:endParaRPr lang="en-GB" sz="2000" dirty="0"/>
          </a:p>
          <a:p>
            <a:pPr lvl="1" eaLnBrk="1" hangingPunct="1">
              <a:lnSpc>
                <a:spcPct val="80000"/>
              </a:lnSpc>
            </a:pPr>
            <a:r>
              <a:rPr lang="en-US" sz="2000" dirty="0"/>
              <a:t>the period of employment; is it a permanent position?</a:t>
            </a:r>
            <a:endParaRPr lang="en-GB" sz="2000" dirty="0"/>
          </a:p>
          <a:p>
            <a:pPr lvl="1" eaLnBrk="1" hangingPunct="1">
              <a:lnSpc>
                <a:spcPct val="80000"/>
              </a:lnSpc>
            </a:pPr>
            <a:r>
              <a:rPr lang="en-US" sz="2000" dirty="0"/>
              <a:t>the place of work</a:t>
            </a:r>
            <a:endParaRPr lang="en-GB" sz="2000" dirty="0"/>
          </a:p>
          <a:p>
            <a:pPr lvl="1" eaLnBrk="1" hangingPunct="1">
              <a:lnSpc>
                <a:spcPct val="80000"/>
              </a:lnSpc>
            </a:pPr>
            <a:r>
              <a:rPr lang="en-US" sz="2000" dirty="0"/>
              <a:t>how much you will be paid, how often, and the method of payment; </a:t>
            </a:r>
          </a:p>
          <a:p>
            <a:pPr lvl="1" eaLnBrk="1" hangingPunct="1">
              <a:lnSpc>
                <a:spcPct val="80000"/>
              </a:lnSpc>
            </a:pPr>
            <a:r>
              <a:rPr lang="en-US" sz="2000" dirty="0"/>
              <a:t>hours of work</a:t>
            </a:r>
            <a:endParaRPr lang="en-GB" sz="2000" dirty="0"/>
          </a:p>
          <a:p>
            <a:pPr lvl="1" eaLnBrk="1" hangingPunct="1">
              <a:lnSpc>
                <a:spcPct val="80000"/>
              </a:lnSpc>
            </a:pPr>
            <a:r>
              <a:rPr lang="en-US" sz="2000" dirty="0"/>
              <a:t>holiday entitlement</a:t>
            </a:r>
            <a:endParaRPr lang="en-GB" sz="2000" dirty="0"/>
          </a:p>
          <a:p>
            <a:pPr lvl="1" eaLnBrk="1" hangingPunct="1">
              <a:lnSpc>
                <a:spcPct val="80000"/>
              </a:lnSpc>
            </a:pPr>
            <a:r>
              <a:rPr lang="en-US" sz="2000" dirty="0"/>
              <a:t>procedures for dealing with absence from work through illness, or for other reasons, </a:t>
            </a:r>
          </a:p>
          <a:p>
            <a:pPr lvl="1" eaLnBrk="1" hangingPunct="1">
              <a:lnSpc>
                <a:spcPct val="80000"/>
              </a:lnSpc>
            </a:pPr>
            <a:r>
              <a:rPr lang="en-US" sz="2000" dirty="0"/>
              <a:t>details of pension scheme if applicable</a:t>
            </a:r>
            <a:endParaRPr lang="en-GB" sz="2000" dirty="0"/>
          </a:p>
          <a:p>
            <a:pPr lvl="1" eaLnBrk="1" hangingPunct="1">
              <a:lnSpc>
                <a:spcPct val="80000"/>
              </a:lnSpc>
            </a:pPr>
            <a:r>
              <a:rPr lang="en-US" sz="2000" dirty="0"/>
              <a:t>details of how to terminate employment (</a:t>
            </a:r>
            <a:r>
              <a:rPr lang="en-US" sz="2000" dirty="0" err="1"/>
              <a:t>eg</a:t>
            </a:r>
            <a:r>
              <a:rPr lang="en-US" sz="2000" dirty="0"/>
              <a:t>, length of notice required)</a:t>
            </a:r>
            <a:endParaRPr lang="en-GB" sz="2000" dirty="0"/>
          </a:p>
          <a:p>
            <a:pPr lvl="1" eaLnBrk="1" hangingPunct="1">
              <a:lnSpc>
                <a:spcPct val="80000"/>
              </a:lnSpc>
            </a:pPr>
            <a:r>
              <a:rPr lang="en-US" sz="2000" dirty="0"/>
              <a:t>disciplinary rules and procedures (usually contained in a staff handbook)</a:t>
            </a:r>
            <a:endParaRPr lang="en-GB" sz="2000" dirty="0"/>
          </a:p>
          <a:p>
            <a:pPr lvl="1" eaLnBrk="1" hangingPunct="1">
              <a:lnSpc>
                <a:spcPct val="80000"/>
              </a:lnSpc>
            </a:pPr>
            <a:r>
              <a:rPr lang="en-US" sz="2000" dirty="0"/>
              <a:t>grievance procedures (which again could be contained in a staff handbook</a:t>
            </a:r>
            <a:endParaRPr lang="en-GB" sz="2000" dirty="0"/>
          </a:p>
        </p:txBody>
      </p:sp>
    </p:spTree>
    <p:extLst>
      <p:ext uri="{BB962C8B-B14F-4D97-AF65-F5344CB8AC3E}">
        <p14:creationId xmlns:p14="http://schemas.microsoft.com/office/powerpoint/2010/main" val="25181660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2743200" y="400050"/>
            <a:ext cx="6400800" cy="796925"/>
          </a:xfrm>
        </p:spPr>
        <p:txBody>
          <a:bodyPr>
            <a:normAutofit fontScale="90000"/>
          </a:bodyPr>
          <a:lstStyle/>
          <a:p>
            <a:pPr algn="r"/>
            <a:r>
              <a:rPr lang="en-US" altLang="en-US" sz="4000" dirty="0">
                <a:ea typeface="ＭＳ Ｐゴシック" pitchFamily="34" charset="-128"/>
                <a:cs typeface="Arial" charset="0"/>
              </a:rPr>
              <a:t>Communicating with others</a:t>
            </a:r>
          </a:p>
        </p:txBody>
      </p:sp>
      <p:sp>
        <p:nvSpPr>
          <p:cNvPr id="5123" name="TextBox 4"/>
          <p:cNvSpPr txBox="1">
            <a:spLocks noChangeArrowheads="1"/>
          </p:cNvSpPr>
          <p:nvPr/>
        </p:nvSpPr>
        <p:spPr bwMode="auto">
          <a:xfrm>
            <a:off x="928688" y="1714500"/>
            <a:ext cx="1357312" cy="400050"/>
          </a:xfrm>
          <a:prstGeom prst="rect">
            <a:avLst/>
          </a:prstGeom>
          <a:solidFill>
            <a:srgbClr val="CC6600">
              <a:alpha val="7215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000"/>
              <a:t>Letter</a:t>
            </a:r>
          </a:p>
        </p:txBody>
      </p:sp>
      <p:sp>
        <p:nvSpPr>
          <p:cNvPr id="5124" name="TextBox 5"/>
          <p:cNvSpPr txBox="1">
            <a:spLocks noChangeArrowheads="1"/>
          </p:cNvSpPr>
          <p:nvPr/>
        </p:nvSpPr>
        <p:spPr bwMode="auto">
          <a:xfrm>
            <a:off x="928688" y="2643188"/>
            <a:ext cx="1357312" cy="400050"/>
          </a:xfrm>
          <a:prstGeom prst="rect">
            <a:avLst/>
          </a:prstGeom>
          <a:solidFill>
            <a:srgbClr val="CC6600">
              <a:alpha val="7097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000"/>
              <a:t>Email</a:t>
            </a:r>
          </a:p>
        </p:txBody>
      </p:sp>
      <p:sp>
        <p:nvSpPr>
          <p:cNvPr id="5125" name="TextBox 6"/>
          <p:cNvSpPr txBox="1">
            <a:spLocks noChangeArrowheads="1"/>
          </p:cNvSpPr>
          <p:nvPr/>
        </p:nvSpPr>
        <p:spPr bwMode="auto">
          <a:xfrm>
            <a:off x="928688" y="3571875"/>
            <a:ext cx="1357312" cy="400050"/>
          </a:xfrm>
          <a:prstGeom prst="rect">
            <a:avLst/>
          </a:prstGeom>
          <a:solidFill>
            <a:srgbClr val="CC6600">
              <a:alpha val="7097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000"/>
              <a:t>Fax</a:t>
            </a:r>
          </a:p>
        </p:txBody>
      </p:sp>
      <p:sp>
        <p:nvSpPr>
          <p:cNvPr id="5126" name="TextBox 7"/>
          <p:cNvSpPr txBox="1">
            <a:spLocks noChangeArrowheads="1"/>
          </p:cNvSpPr>
          <p:nvPr/>
        </p:nvSpPr>
        <p:spPr bwMode="auto">
          <a:xfrm>
            <a:off x="4429125" y="2286000"/>
            <a:ext cx="2786063" cy="1016000"/>
          </a:xfrm>
          <a:prstGeom prst="rect">
            <a:avLst/>
          </a:prstGeom>
          <a:solidFill>
            <a:srgbClr val="CC6600">
              <a:alpha val="7294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000"/>
              <a:t>Written </a:t>
            </a:r>
            <a:r>
              <a:rPr lang="en-GB" altLang="en-US" sz="2000" b="1"/>
              <a:t>formal</a:t>
            </a:r>
            <a:r>
              <a:rPr lang="en-GB" altLang="en-US" sz="2000"/>
              <a:t> communication with a record</a:t>
            </a:r>
          </a:p>
        </p:txBody>
      </p:sp>
      <p:sp>
        <p:nvSpPr>
          <p:cNvPr id="5127" name="TextBox 8"/>
          <p:cNvSpPr txBox="1">
            <a:spLocks noChangeArrowheads="1"/>
          </p:cNvSpPr>
          <p:nvPr/>
        </p:nvSpPr>
        <p:spPr bwMode="auto">
          <a:xfrm>
            <a:off x="928688" y="4500563"/>
            <a:ext cx="1785937" cy="400050"/>
          </a:xfrm>
          <a:prstGeom prst="rect">
            <a:avLst/>
          </a:prstGeom>
          <a:solidFill>
            <a:srgbClr val="336600">
              <a:alpha val="4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000"/>
              <a:t>Face to face</a:t>
            </a:r>
          </a:p>
        </p:txBody>
      </p:sp>
      <p:sp>
        <p:nvSpPr>
          <p:cNvPr id="5128" name="TextBox 9"/>
          <p:cNvSpPr txBox="1">
            <a:spLocks noChangeArrowheads="1"/>
          </p:cNvSpPr>
          <p:nvPr/>
        </p:nvSpPr>
        <p:spPr bwMode="auto">
          <a:xfrm>
            <a:off x="928688" y="5357813"/>
            <a:ext cx="1785937" cy="400050"/>
          </a:xfrm>
          <a:prstGeom prst="rect">
            <a:avLst/>
          </a:prstGeom>
          <a:solidFill>
            <a:srgbClr val="336600">
              <a:alpha val="4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000"/>
              <a:t>Telephone</a:t>
            </a:r>
          </a:p>
        </p:txBody>
      </p:sp>
      <p:sp>
        <p:nvSpPr>
          <p:cNvPr id="5129" name="TextBox 10"/>
          <p:cNvSpPr txBox="1">
            <a:spLocks noChangeArrowheads="1"/>
          </p:cNvSpPr>
          <p:nvPr/>
        </p:nvSpPr>
        <p:spPr bwMode="auto">
          <a:xfrm>
            <a:off x="4429125" y="4786313"/>
            <a:ext cx="2786063" cy="1016000"/>
          </a:xfrm>
          <a:prstGeom prst="rect">
            <a:avLst/>
          </a:prstGeom>
          <a:solidFill>
            <a:srgbClr val="336600">
              <a:alpha val="4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000"/>
              <a:t>Verbal </a:t>
            </a:r>
            <a:r>
              <a:rPr lang="en-GB" altLang="en-US" sz="2000" b="1"/>
              <a:t>informal</a:t>
            </a:r>
            <a:r>
              <a:rPr lang="en-GB" altLang="en-US" sz="2000"/>
              <a:t> communication with no record</a:t>
            </a:r>
          </a:p>
        </p:txBody>
      </p:sp>
      <p:cxnSp>
        <p:nvCxnSpPr>
          <p:cNvPr id="13" name="Straight Arrow Connector 12"/>
          <p:cNvCxnSpPr>
            <a:stCxn id="5126" idx="2"/>
            <a:endCxn id="5129" idx="0"/>
          </p:cNvCxnSpPr>
          <p:nvPr/>
        </p:nvCxnSpPr>
        <p:spPr>
          <a:xfrm>
            <a:off x="5822950" y="3302000"/>
            <a:ext cx="0" cy="1484313"/>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5126" idx="1"/>
          </p:cNvCxnSpPr>
          <p:nvPr/>
        </p:nvCxnSpPr>
        <p:spPr>
          <a:xfrm>
            <a:off x="2428875" y="2000250"/>
            <a:ext cx="2000250" cy="7937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5126" idx="1"/>
          </p:cNvCxnSpPr>
          <p:nvPr/>
        </p:nvCxnSpPr>
        <p:spPr>
          <a:xfrm flipV="1">
            <a:off x="2428875" y="2794000"/>
            <a:ext cx="2000250" cy="9207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5126" idx="1"/>
          </p:cNvCxnSpPr>
          <p:nvPr/>
        </p:nvCxnSpPr>
        <p:spPr>
          <a:xfrm flipV="1">
            <a:off x="2428875" y="2794000"/>
            <a:ext cx="2000250" cy="635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5129" idx="1"/>
          </p:cNvCxnSpPr>
          <p:nvPr/>
        </p:nvCxnSpPr>
        <p:spPr>
          <a:xfrm>
            <a:off x="2786063" y="4714875"/>
            <a:ext cx="1643062" cy="57943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5129" idx="1"/>
          </p:cNvCxnSpPr>
          <p:nvPr/>
        </p:nvCxnSpPr>
        <p:spPr>
          <a:xfrm flipV="1">
            <a:off x="2786063" y="5294313"/>
            <a:ext cx="1643062" cy="27781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20635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2652713" y="400050"/>
            <a:ext cx="6491287" cy="796925"/>
          </a:xfrm>
        </p:spPr>
        <p:txBody>
          <a:bodyPr>
            <a:normAutofit fontScale="90000"/>
          </a:bodyPr>
          <a:lstStyle/>
          <a:p>
            <a:pPr algn="r"/>
            <a:r>
              <a:rPr lang="en-US" altLang="en-US" sz="3600" dirty="0">
                <a:ea typeface="ＭＳ Ｐゴシック" pitchFamily="34" charset="-128"/>
                <a:cs typeface="Arial" charset="0"/>
              </a:rPr>
              <a:t>Written communication</a:t>
            </a:r>
            <a:br>
              <a:rPr lang="en-US" altLang="en-US" sz="3600" dirty="0">
                <a:ea typeface="ＭＳ Ｐゴシック" pitchFamily="34" charset="-128"/>
                <a:cs typeface="Arial" charset="0"/>
              </a:rPr>
            </a:br>
            <a:endParaRPr lang="en-US" altLang="en-US" dirty="0">
              <a:ea typeface="ＭＳ Ｐゴシック" pitchFamily="34" charset="-128"/>
              <a:cs typeface="Arial" charset="0"/>
            </a:endParaRPr>
          </a:p>
        </p:txBody>
      </p:sp>
      <p:sp>
        <p:nvSpPr>
          <p:cNvPr id="6147" name="Content Placeholder 2"/>
          <p:cNvSpPr>
            <a:spLocks noGrp="1"/>
          </p:cNvSpPr>
          <p:nvPr>
            <p:ph idx="4294967295"/>
          </p:nvPr>
        </p:nvSpPr>
        <p:spPr>
          <a:xfrm>
            <a:off x="457200" y="1090777"/>
            <a:ext cx="8229600" cy="5329237"/>
          </a:xfrm>
        </p:spPr>
        <p:txBody>
          <a:bodyPr>
            <a:normAutofit fontScale="85000" lnSpcReduction="20000"/>
          </a:bodyPr>
          <a:lstStyle/>
          <a:p>
            <a:pPr marL="0" indent="0">
              <a:spcBef>
                <a:spcPct val="0"/>
              </a:spcBef>
              <a:buFontTx/>
              <a:buNone/>
            </a:pPr>
            <a:r>
              <a:rPr lang="en-US" altLang="en-US" sz="2400" b="1" dirty="0">
                <a:ea typeface="ＭＳ Ｐゴシック" pitchFamily="34" charset="-128"/>
                <a:cs typeface="Arial" charset="0"/>
              </a:rPr>
              <a:t>Letters:</a:t>
            </a:r>
            <a:r>
              <a:rPr lang="en-US" altLang="en-US" sz="2400" dirty="0">
                <a:ea typeface="ＭＳ Ｐゴシック" pitchFamily="34" charset="-128"/>
                <a:cs typeface="Arial" charset="0"/>
              </a:rPr>
              <a:t> </a:t>
            </a:r>
          </a:p>
          <a:p>
            <a:pPr>
              <a:spcBef>
                <a:spcPct val="0"/>
              </a:spcBef>
            </a:pPr>
            <a:r>
              <a:rPr lang="en-US" altLang="en-US" sz="2400" dirty="0">
                <a:ea typeface="ＭＳ Ｐゴシック" pitchFamily="34" charset="-128"/>
                <a:cs typeface="Arial" charset="0"/>
              </a:rPr>
              <a:t>Official method of communication that can help towards a good image if written well. </a:t>
            </a:r>
          </a:p>
          <a:p>
            <a:pPr>
              <a:spcBef>
                <a:spcPct val="0"/>
              </a:spcBef>
            </a:pPr>
            <a:r>
              <a:rPr lang="en-US" altLang="en-US" sz="2400" dirty="0">
                <a:ea typeface="ＭＳ Ｐゴシック" pitchFamily="34" charset="-128"/>
                <a:cs typeface="Arial" charset="0"/>
              </a:rPr>
              <a:t>Needs good grammar and formal English.  </a:t>
            </a:r>
          </a:p>
          <a:p>
            <a:pPr>
              <a:spcBef>
                <a:spcPct val="0"/>
              </a:spcBef>
            </a:pPr>
            <a:r>
              <a:rPr lang="en-US" altLang="en-US" sz="2400" dirty="0">
                <a:ea typeface="ＭＳ Ｐゴシック" pitchFamily="34" charset="-128"/>
                <a:cs typeface="Arial" charset="0"/>
              </a:rPr>
              <a:t>Official company business should always be in a written form on company headed paper: sales, quotations, information, enquiries.</a:t>
            </a:r>
          </a:p>
          <a:p>
            <a:pPr>
              <a:spcBef>
                <a:spcPct val="0"/>
              </a:spcBef>
            </a:pPr>
            <a:endParaRPr lang="en-US" altLang="en-US" sz="2400" dirty="0">
              <a:ea typeface="ＭＳ Ｐゴシック" pitchFamily="34" charset="-128"/>
              <a:cs typeface="Arial" charset="0"/>
            </a:endParaRPr>
          </a:p>
          <a:p>
            <a:pPr marL="0" indent="0">
              <a:spcBef>
                <a:spcPct val="0"/>
              </a:spcBef>
              <a:buFontTx/>
              <a:buNone/>
            </a:pPr>
            <a:r>
              <a:rPr lang="en-US" altLang="en-US" sz="2400" b="1" dirty="0">
                <a:ea typeface="ＭＳ Ｐゴシック" pitchFamily="34" charset="-128"/>
                <a:cs typeface="Arial" charset="0"/>
              </a:rPr>
              <a:t>Emails:</a:t>
            </a:r>
            <a:r>
              <a:rPr lang="en-US" altLang="en-US" sz="2400" dirty="0">
                <a:ea typeface="ＭＳ Ｐゴシック" pitchFamily="34" charset="-128"/>
                <a:cs typeface="Arial" charset="0"/>
              </a:rPr>
              <a:t> </a:t>
            </a:r>
          </a:p>
          <a:p>
            <a:pPr>
              <a:spcBef>
                <a:spcPct val="0"/>
              </a:spcBef>
            </a:pPr>
            <a:r>
              <a:rPr lang="en-US" altLang="en-US" sz="2400" dirty="0">
                <a:ea typeface="ＭＳ Ｐゴシック" pitchFamily="34" charset="-128"/>
                <a:cs typeface="Arial" charset="0"/>
              </a:rPr>
              <a:t>The use of emails has increased dramatically over the past few years, due to convenience and speed.</a:t>
            </a:r>
          </a:p>
          <a:p>
            <a:pPr>
              <a:spcBef>
                <a:spcPct val="0"/>
              </a:spcBef>
            </a:pPr>
            <a:r>
              <a:rPr lang="en-US" altLang="en-US" sz="2400" dirty="0">
                <a:ea typeface="ＭＳ Ｐゴシック" pitchFamily="34" charset="-128"/>
                <a:cs typeface="Arial" charset="0"/>
              </a:rPr>
              <a:t>Needs to be well set out with good grammar</a:t>
            </a:r>
          </a:p>
          <a:p>
            <a:pPr>
              <a:spcBef>
                <a:spcPct val="0"/>
              </a:spcBef>
            </a:pPr>
            <a:endParaRPr lang="en-US" altLang="en-US" sz="2400" dirty="0">
              <a:ea typeface="ＭＳ Ｐゴシック" pitchFamily="34" charset="-128"/>
              <a:cs typeface="Arial" charset="0"/>
            </a:endParaRPr>
          </a:p>
          <a:p>
            <a:pPr marL="0" indent="0">
              <a:spcBef>
                <a:spcPct val="0"/>
              </a:spcBef>
              <a:buFontTx/>
              <a:buNone/>
            </a:pPr>
            <a:r>
              <a:rPr lang="en-US" altLang="en-US" sz="2400" b="1" dirty="0">
                <a:ea typeface="ＭＳ Ｐゴシック" pitchFamily="34" charset="-128"/>
                <a:cs typeface="Arial" charset="0"/>
              </a:rPr>
              <a:t>Faxes: </a:t>
            </a:r>
          </a:p>
          <a:p>
            <a:pPr>
              <a:spcBef>
                <a:spcPct val="0"/>
              </a:spcBef>
            </a:pPr>
            <a:r>
              <a:rPr lang="en-US" altLang="en-US" sz="2400" dirty="0">
                <a:ea typeface="ＭＳ Ｐゴシック" pitchFamily="34" charset="-128"/>
                <a:cs typeface="Arial" charset="0"/>
              </a:rPr>
              <a:t>These can be used to convey copies of formal documents: invoices, quotations, contracts. </a:t>
            </a:r>
          </a:p>
          <a:p>
            <a:pPr>
              <a:spcBef>
                <a:spcPct val="0"/>
              </a:spcBef>
            </a:pPr>
            <a:r>
              <a:rPr lang="en-US" altLang="en-US" sz="2400" dirty="0">
                <a:ea typeface="ＭＳ Ｐゴシック" pitchFamily="34" charset="-128"/>
                <a:cs typeface="Arial" charset="0"/>
              </a:rPr>
              <a:t>A cover page needs to be used</a:t>
            </a:r>
            <a:endParaRPr lang="en-US" altLang="en-US" sz="2400" b="1" dirty="0">
              <a:ea typeface="ＭＳ Ｐゴシック" pitchFamily="34" charset="-128"/>
              <a:cs typeface="Arial" charset="0"/>
            </a:endParaRPr>
          </a:p>
        </p:txBody>
      </p:sp>
      <p:sp>
        <p:nvSpPr>
          <p:cNvPr id="6148" name="AutoShape 6" descr="data:image/jpeg;base64,/9j/4AAQSkZJRgABAQAAAQABAAD/2wCEAAkGBhISERIUExQVFBQUFxYUFBQXFBQWFBQUFhQVFBQUFxUXHCYeFxojGRQUHy8gIycpLCwsFR4xNTAqNSYrLikBCQoKDgwOGg8PGiwcHBw1KSkpKikqKSwsKSkpLCwpLCkpKSkpKSkpKSwpLSkpLCkpLCwpKSksLCksLCwpKSkpLP/AABEIAHkAogMBIgACEQEDEQH/xAAcAAABBQEBAQAAAAAAAAAAAAADAQIEBQYABwj/xABFEAABAgMCCAkJBgUFAAAAAAABAAIDBBEhMQUGEkFRYXGBEyIyM3KRsbLRBxQjQlJTkqHBFWJzk+HwJDV0s/ElNEOCov/EABoBAAEFAQAAAAAAAAAAAAAAAAMAAQIEBQb/xAAiEQACAgEDBQEBAAAAAAAAAAAAAQIRAxIhMQQFIjJxQRP/2gAMAwEAAhEDEQA/AMVKScPg4fEZyW+o32a70R0nD9hnwN8E+U5uH0Gd0Iqz3J2dxjxQcF4r8K+JIsryGfC1DfJM9hvwt8FZEITmqcZMq5Omit6K7zVnsN+EeCkQcHwiDVjbGucDkiwtt0Wrn0RoZ4j7fUI63NH1RYvczcsFQBrWE2woOTn9E0WbRbVCEjDNSGNAzDJF3Ujw3C0EVBOY0INoB133JAb9W7PRS1MEsaT4ANlIdtWNs+6L600JvmcP2G/CPBGNy4Z1GyTghIMlDryG3j1W+Cl/ZkMnm2U6DUOBfvCs4Qs6+1WMPJT6lKiK3BkP3cP8tngnjBkL3cP8tngpOSUhCs0UiOcHwvdQ/wAtngk+zoXu4fwM8FIokolSEB+z4Q/44fwM8F3mML3UP8tngilOolSEA8wg+6h/lt8FxkIPuof5bPBGKYToSpCMRhEARooAAAe8AACgGUdS5NwkfTRem/vFchUhGylObh9BndCKhSfNw+gzuhEKyXyd7j9F8QhKG5EJTC3ZpqSAAM9SVKIPJVbkeMF2X6MjOSLdAFqhx8JZmAEaTX5DxQHTzzo6rFYjFmBm6jG3sTcq2u9PpYdd2mla2qsdNP002UTC4m8nrUtIB9RH8RYueBeQN4TDMjNaoAaiQ2J9CI/3lLhErzsi6w5jfmWrhy1GtBa7kttpqWPotuJ54z3WdSJjv8AZXfJGyW7EhhjSpowqc7Qdy4zjDfDG5GtgaRC831hCc2hpQqwdFgn1SN6VsKCfWcP3sT6htJXGC45knAu0KzdJD1YgOpIZSLqI2paxaSqLCh8DoU+ZkYxzUHWoT5Zw5XYpKRGqMLhJvpovTf3iuSYS56L0394pUMajYyXNw+g3uhEKFJc1D6DewIxWS+TvcfpH4hhCrMLRrGjSandYB9VaKsiC01FujQi4+bM3uDejSv0rAURra6VLLP3RI11tFY1GF/GuWRxBThBRi7QpMvFhVpEy9raH/wAm3qTWwkccW6uvpCEFEbDWggYNhPHE42wuqNrTaOpIcGs0Hrcm1l6PQSauLTKZrFPhYQdnt7VK8wZoPWV32c3X1/opxyJDS7fJ8nQ5sG426CicKVd4oYqsmYrmOc4ANygAWipqBfStBUIGNeLEWUocglnvA6rRbYX2cXcEaOWL2ZnZekcJON7lU56VsRQHT7mkhwBIvtr80RuEYZRClROygnNeaWE9agCOCbEXKNdSlSFZOZOPHrFEM+6ltDtCr8tFaCVDSh02YPC0SseMaXxH98rl2Fh6eN+I/vlIoUhWzWSPNw+g3sCMgyXNw+g3sRist8nd4/RfENN4VdGfUk3VO69WBUZkvU1N2ilm+pRsSvgyu4y002RGipoKk6gniTebTRu+vyCsGOBsHyu+SJkKyoIw5ZmyDDkWi8k76DqCexoFgAGwI0WuSaa6dSjFjzqsGjeiJL8BXZHnwQKioIuINCN4UiRw/Fpx6RB96x25zfrVBnoNIZFaqJLXbyh5EqDdPlnCXi6NPBwlBfTjZB0PsbueLOuilRGFpAN5pTXWltdFt6yr82xaXyaTbYeEYAc0ObEy4NCKgcI2yg6TQN6iobNo0J9wnHxe5sI2JOEpcsiSsWGXNtcBZU5xV1jm0spZtC2ElNvmYGTNS5hROS9ho5jrLXMcCatOg2hX7GANAFwu1akPzZBaZSlneR6p8nkWOHk3LKxZXk2l0Ik2Z6sJ7F524EE1FCLwbxuX03FlV4/5S8VzCfw7G8Q8oi5pOkZlYxZH6yA5IJ+UTCtcjQ5twzoAanhqtIqk+BhDSN6mQZouuoNpVPlpzQa2KVDWZzCjTw0b8R/eKVBnweFiV9t3eK5DoVmzkubh9BvdCMUGS5uH0G90IyyHyd9j9F8Q0pJeEKA57c/0SlLBd6OugO+qs9PyY/dfWP0SHCP7t/xeiKPJvc6tt2+/QjiGK69JVs55iJqfVJwdVJIi2QcIM4rlWSmfd2K4n4fFOwqmlDfuQ8gXE/JEtxsGxWGK+FxKzcCO5uW2G/KLc5BDmkjWA4kawFXnkjf9EyiWNWmiWd1JH0zgjDEOYhMjQySyIMppIIJFSLRmtBsU9sReAYrY/TEoBDoIkEEngzYW1tdkPzW20NRXQvTMBeUCWmKNy+Df7MTiVOgONhOwqvOMoPjYeKjJcm0ICrcK4MbFY9rhUEEXavmjQpyqkCGIgIN1x1jOKhRT1cD7wPAMP4rGHFfwNYjASTkMe5rNILmgjdVUgg6SvqDzUBoa0BrQKBoFABoAGZebY8+TgPJjQOK69zQLHa6aVext/rK8mm7R5M4BSJaHrAVwzALBfUkWHNajtkmsFwRNRHSeZ4RaOGi21477f+xXI+Fz/ERvxInfK5C1C0mpkubh9BvdCKUKS5qH0G9gRisp8s7zH6L4hqfKcgaq9pQ3JIDbK6zS2603forPT8mN3b1RIFBdQVv1lIHBMpp/XenMbq61cSOdbHLguJSZSmRI06bDsKo5W9Xky6tVRSvKO/6IUw2L2RLJs/edKxqQFPAT4uCWdeQ9pT6hCD07KRbAUWclhyYhU4KNEbTkgPOTsyTZTVRfQOK85Diy0KJDJIiDLNTV2UbXg6CHVFM1KL5tC3Hk1xz81jCFEd/DxTQ1NkKIbGvFbgbA7aDmKHKCe49ut2e4ocSFVEBSqAxkcYMUIUU5YPBu0taDlbRUfshee4bwK6A60lwzFzck30uu/wAr20tUTCGDocVpbEaHA5iK7wpqV8j2fImF/wDcR/xInfK5WuNeD2MnpxjRRrZiO0CpuEVwHyCRNSEWklzcPoN7AjFBkj6KH0G9gRVlvk7vH6R+IRwSSosOou+Z/VKU2Vdyh9792blZ6f2Mjuy8EHDU8LrEyJEV9HNMchPiUUOYwm1tQLTqVfGmHvvsGhRckh1FsPMTQF5qdVyhwG21T4cBFAQHItRg+WOYBW1dkpAnByNiXiCzvyFShJVLVEoDY9ODswQk5gTUOexeSrHXLaJOM7jtB4FxNr2C+GTnc0XaWj7q9KqvlqBFc1zXNJaWkOaRYWuBqHA6QV75iJji2eg8YgR4YAit06IjR7LvkbNCG40RNSmuSgpHJhz5Xxz/AJjPf1Ux/eekS45/zGe/qpj+89IkIlyQ9HD6De6EZYmHyQnBUXj3Oph1zUUtJsnIEJ9C/aNqyhUaLnRsUaZR67qf6Qpo2MfCzQKC06jYq+LMPiahoWXCeFYcmZCo0jZca0RZkrkF2WFJLhGmCVZhcUtIv6GkN6UVWYckVjG6RWyO5Gqy0uWsouKlZBGuaU9qxy5S1DGzDlY4FwzElozI0I0ew5xUEHlNcPZOem3NZ52nNSuxj6+xVxnhzsARGWOFkSGbTDfnGsG8HONFyuXXfovjWR9bd2lSyhMkXOOTf9Rnv6mY/vPXLHzHLdtPauTCP//Z"/>
          <p:cNvSpPr>
            <a:spLocks noChangeAspect="1" noChangeArrowheads="1"/>
          </p:cNvSpPr>
          <p:nvPr/>
        </p:nvSpPr>
        <p:spPr bwMode="auto">
          <a:xfrm>
            <a:off x="0" y="-561975"/>
            <a:ext cx="15430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en-US" altLang="en-US" sz="2000"/>
          </a:p>
        </p:txBody>
      </p:sp>
      <p:sp>
        <p:nvSpPr>
          <p:cNvPr id="6149" name="AutoShape 8" descr="data:image/jpeg;base64,/9j/4AAQSkZJRgABAQAAAQABAAD/2wCEAAkGBhISERIUExQVFBQUFxYUFBQXFBQWFBQUFhQVFBQUFxUXHCYeFxojGRQUHy8gIycpLCwsFR4xNTAqNSYrLikBCQoKDgwOGg8PGiwcHBw1KSkpKikqKSwsKSkpLCwpLCkpKSkpKSkpKSwpLSkpLCkpLCwpKSksLCksLCwpKSkpLP/AABEIAHkAogMBIgACEQEDEQH/xAAcAAABBQEBAQAAAAAAAAAAAAADAQIEBQYABwj/xABFEAABAgMCCAkJBgUFAAAAAAABAAIDBBEhMQUGEkFRYXGBEyIyM3KRsbLRBxQjQlJTkqHBFWJzk+HwJDV0s/ElNEOCov/EABoBAAEFAQAAAAAAAAAAAAAAAAMAAQIEBQb/xAAiEQACAgEDBQEBAAAAAAAAAAAAAQIRAxIhMQQFIjJxQRP/2gAMAwEAAhEDEQA/AMVKScPg4fEZyW+o32a70R0nD9hnwN8E+U5uH0Gd0Iqz3J2dxjxQcF4r8K+JIsryGfC1DfJM9hvwt8FZEITmqcZMq5Omit6K7zVnsN+EeCkQcHwiDVjbGucDkiwtt0Wrn0RoZ4j7fUI63NH1RYvczcsFQBrWE2woOTn9E0WbRbVCEjDNSGNAzDJF3Ujw3C0EVBOY0INoB133JAb9W7PRS1MEsaT4ANlIdtWNs+6L600JvmcP2G/CPBGNy4Z1GyTghIMlDryG3j1W+Cl/ZkMnm2U6DUOBfvCs4Qs6+1WMPJT6lKiK3BkP3cP8tngnjBkL3cP8tngpOSUhCs0UiOcHwvdQ/wAtngk+zoXu4fwM8FIokolSEB+z4Q/44fwM8F3mML3UP8tngilOolSEA8wg+6h/lt8FxkIPuof5bPBGKYToSpCMRhEARooAAAe8AACgGUdS5NwkfTRem/vFchUhGylObh9BndCKhSfNw+gzuhEKyXyd7j9F8QhKG5EJTC3ZpqSAAM9SVKIPJVbkeMF2X6MjOSLdAFqhx8JZmAEaTX5DxQHTzzo6rFYjFmBm6jG3sTcq2u9PpYdd2mla2qsdNP002UTC4m8nrUtIB9RH8RYueBeQN4TDMjNaoAaiQ2J9CI/3lLhErzsi6w5jfmWrhy1GtBa7kttpqWPotuJ54z3WdSJjv8AZXfJGyW7EhhjSpowqc7Qdy4zjDfDG5GtgaRC831hCc2hpQqwdFgn1SN6VsKCfWcP3sT6htJXGC45knAu0KzdJD1YgOpIZSLqI2paxaSqLCh8DoU+ZkYxzUHWoT5Zw5XYpKRGqMLhJvpovTf3iuSYS56L0394pUMajYyXNw+g3uhEKFJc1D6DewIxWS+TvcfpH4hhCrMLRrGjSandYB9VaKsiC01FujQi4+bM3uDejSv0rAURra6VLLP3RI11tFY1GF/GuWRxBThBRi7QpMvFhVpEy9raH/wAm3qTWwkccW6uvpCEFEbDWggYNhPHE42wuqNrTaOpIcGs0Hrcm1l6PQSauLTKZrFPhYQdnt7VK8wZoPWV32c3X1/opxyJDS7fJ8nQ5sG426CicKVd4oYqsmYrmOc4ANygAWipqBfStBUIGNeLEWUocglnvA6rRbYX2cXcEaOWL2ZnZekcJON7lU56VsRQHT7mkhwBIvtr80RuEYZRClROygnNeaWE9agCOCbEXKNdSlSFZOZOPHrFEM+6ltDtCr8tFaCVDSh02YPC0SseMaXxH98rl2Fh6eN+I/vlIoUhWzWSPNw+g3sCMgyXNw+g3sRist8nd4/RfENN4VdGfUk3VO69WBUZkvU1N2ilm+pRsSvgyu4y002RGipoKk6gniTebTRu+vyCsGOBsHyu+SJkKyoIw5ZmyDDkWi8k76DqCexoFgAGwI0WuSaa6dSjFjzqsGjeiJL8BXZHnwQKioIuINCN4UiRw/Fpx6RB96x25zfrVBnoNIZFaqJLXbyh5EqDdPlnCXi6NPBwlBfTjZB0PsbueLOuilRGFpAN5pTXWltdFt6yr82xaXyaTbYeEYAc0ObEy4NCKgcI2yg6TQN6iobNo0J9wnHxe5sI2JOEpcsiSsWGXNtcBZU5xV1jm0spZtC2ElNvmYGTNS5hROS9ho5jrLXMcCatOg2hX7GANAFwu1akPzZBaZSlneR6p8nkWOHk3LKxZXk2l0Ik2Z6sJ7F524EE1FCLwbxuX03FlV4/5S8VzCfw7G8Q8oi5pOkZlYxZH6yA5IJ+UTCtcjQ5twzoAanhqtIqk+BhDSN6mQZouuoNpVPlpzQa2KVDWZzCjTw0b8R/eKVBnweFiV9t3eK5DoVmzkubh9BvdCMUGS5uH0G90IyyHyd9j9F8Q0pJeEKA57c/0SlLBd6OugO+qs9PyY/dfWP0SHCP7t/xeiKPJvc6tt2+/QjiGK69JVs55iJqfVJwdVJIi2QcIM4rlWSmfd2K4n4fFOwqmlDfuQ8gXE/JEtxsGxWGK+FxKzcCO5uW2G/KLc5BDmkjWA4kawFXnkjf9EyiWNWmiWd1JH0zgjDEOYhMjQySyIMppIIJFSLRmtBsU9sReAYrY/TEoBDoIkEEngzYW1tdkPzW20NRXQvTMBeUCWmKNy+Df7MTiVOgONhOwqvOMoPjYeKjJcm0ICrcK4MbFY9rhUEEXavmjQpyqkCGIgIN1x1jOKhRT1cD7wPAMP4rGHFfwNYjASTkMe5rNILmgjdVUgg6SvqDzUBoa0BrQKBoFABoAGZebY8+TgPJjQOK69zQLHa6aVext/rK8mm7R5M4BSJaHrAVwzALBfUkWHNajtkmsFwRNRHSeZ4RaOGi21477f+xXI+Fz/ERvxInfK5C1C0mpkubh9BvdCKUKS5qH0G9gRisp8s7zH6L4hqfKcgaq9pQ3JIDbK6zS2603forPT8mN3b1RIFBdQVv1lIHBMpp/XenMbq61cSOdbHLguJSZSmRI06bDsKo5W9Xky6tVRSvKO/6IUw2L2RLJs/edKxqQFPAT4uCWdeQ9pT6hCD07KRbAUWclhyYhU4KNEbTkgPOTsyTZTVRfQOK85Diy0KJDJIiDLNTV2UbXg6CHVFM1KL5tC3Hk1xz81jCFEd/DxTQ1NkKIbGvFbgbA7aDmKHKCe49ut2e4ocSFVEBSqAxkcYMUIUU5YPBu0taDlbRUfshee4bwK6A60lwzFzck30uu/wAr20tUTCGDocVpbEaHA5iK7wpqV8j2fImF/wDcR/xInfK5WuNeD2MnpxjRRrZiO0CpuEVwHyCRNSEWklzcPoN7AjFBkj6KH0G9gRVlvk7vH6R+IRwSSosOou+Z/VKU2Vdyh9792blZ6f2Mjuy8EHDU8LrEyJEV9HNMchPiUUOYwm1tQLTqVfGmHvvsGhRckh1FsPMTQF5qdVyhwG21T4cBFAQHItRg+WOYBW1dkpAnByNiXiCzvyFShJVLVEoDY9ODswQk5gTUOexeSrHXLaJOM7jtB4FxNr2C+GTnc0XaWj7q9KqvlqBFc1zXNJaWkOaRYWuBqHA6QV75iJji2eg8YgR4YAit06IjR7LvkbNCG40RNSmuSgpHJhz5Xxz/AJjPf1Ux/eekS45/zGe/qpj+89IkIlyQ9HD6De6EZYmHyQnBUXj3Oph1zUUtJsnIEJ9C/aNqyhUaLnRsUaZR67qf6Qpo2MfCzQKC06jYq+LMPiahoWXCeFYcmZCo0jZca0RZkrkF2WFJLhGmCVZhcUtIv6GkN6UVWYckVjG6RWyO5Gqy0uWsouKlZBGuaU9qxy5S1DGzDlY4FwzElozI0I0ew5xUEHlNcPZOem3NZ52nNSuxj6+xVxnhzsARGWOFkSGbTDfnGsG8HONFyuXXfovjWR9bd2lSyhMkXOOTf9Rnv6mY/vPXLHzHLdtPauTCP//Z"/>
          <p:cNvSpPr>
            <a:spLocks noChangeAspect="1" noChangeArrowheads="1"/>
          </p:cNvSpPr>
          <p:nvPr/>
        </p:nvSpPr>
        <p:spPr bwMode="auto">
          <a:xfrm>
            <a:off x="0" y="-561975"/>
            <a:ext cx="15430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en-US" altLang="en-US" sz="2000"/>
          </a:p>
        </p:txBody>
      </p:sp>
    </p:spTree>
    <p:extLst>
      <p:ext uri="{BB962C8B-B14F-4D97-AF65-F5344CB8AC3E}">
        <p14:creationId xmlns:p14="http://schemas.microsoft.com/office/powerpoint/2010/main" val="59099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additive="base">
                                        <p:cTn id="25"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147">
                                            <p:txEl>
                                              <p:pRg st="5" end="5"/>
                                            </p:txEl>
                                          </p:spTgt>
                                        </p:tgtEl>
                                        <p:attrNameLst>
                                          <p:attrName>style.visibility</p:attrName>
                                        </p:attrNameLst>
                                      </p:cBhvr>
                                      <p:to>
                                        <p:strVal val="visible"/>
                                      </p:to>
                                    </p:set>
                                    <p:anim calcmode="lin" valueType="num">
                                      <p:cBhvr additive="base">
                                        <p:cTn id="31" dur="5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 calcmode="lin" valueType="num">
                                      <p:cBhvr additive="base">
                                        <p:cTn id="37" dur="500" fill="hold"/>
                                        <p:tgtEl>
                                          <p:spTgt spid="614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4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147">
                                            <p:txEl>
                                              <p:pRg st="7" end="7"/>
                                            </p:txEl>
                                          </p:spTgt>
                                        </p:tgtEl>
                                        <p:attrNameLst>
                                          <p:attrName>style.visibility</p:attrName>
                                        </p:attrNameLst>
                                      </p:cBhvr>
                                      <p:to>
                                        <p:strVal val="visible"/>
                                      </p:to>
                                    </p:set>
                                    <p:anim calcmode="lin" valueType="num">
                                      <p:cBhvr additive="base">
                                        <p:cTn id="43" dur="500" fill="hold"/>
                                        <p:tgtEl>
                                          <p:spTgt spid="6147">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14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147">
                                            <p:txEl>
                                              <p:pRg st="9" end="9"/>
                                            </p:txEl>
                                          </p:spTgt>
                                        </p:tgtEl>
                                        <p:attrNameLst>
                                          <p:attrName>style.visibility</p:attrName>
                                        </p:attrNameLst>
                                      </p:cBhvr>
                                      <p:to>
                                        <p:strVal val="visible"/>
                                      </p:to>
                                    </p:set>
                                    <p:anim calcmode="lin" valueType="num">
                                      <p:cBhvr additive="base">
                                        <p:cTn id="49" dur="500" fill="hold"/>
                                        <p:tgtEl>
                                          <p:spTgt spid="6147">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14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147">
                                            <p:txEl>
                                              <p:pRg st="10" end="10"/>
                                            </p:txEl>
                                          </p:spTgt>
                                        </p:tgtEl>
                                        <p:attrNameLst>
                                          <p:attrName>style.visibility</p:attrName>
                                        </p:attrNameLst>
                                      </p:cBhvr>
                                      <p:to>
                                        <p:strVal val="visible"/>
                                      </p:to>
                                    </p:set>
                                    <p:anim calcmode="lin" valueType="num">
                                      <p:cBhvr additive="base">
                                        <p:cTn id="55" dur="500" fill="hold"/>
                                        <p:tgtEl>
                                          <p:spTgt spid="6147">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14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147">
                                            <p:txEl>
                                              <p:pRg st="11" end="11"/>
                                            </p:txEl>
                                          </p:spTgt>
                                        </p:tgtEl>
                                        <p:attrNameLst>
                                          <p:attrName>style.visibility</p:attrName>
                                        </p:attrNameLst>
                                      </p:cBhvr>
                                      <p:to>
                                        <p:strVal val="visible"/>
                                      </p:to>
                                    </p:set>
                                    <p:anim calcmode="lin" valueType="num">
                                      <p:cBhvr additive="base">
                                        <p:cTn id="61" dur="500" fill="hold"/>
                                        <p:tgtEl>
                                          <p:spTgt spid="6147">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14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2483768" y="307974"/>
            <a:ext cx="6491287" cy="796925"/>
          </a:xfrm>
        </p:spPr>
        <p:txBody>
          <a:bodyPr>
            <a:normAutofit fontScale="90000"/>
          </a:bodyPr>
          <a:lstStyle/>
          <a:p>
            <a:pPr algn="r"/>
            <a:r>
              <a:rPr lang="en-US" sz="3600" dirty="0">
                <a:ea typeface="ＭＳ Ｐゴシック" charset="0"/>
                <a:cs typeface="Arial" charset="0"/>
              </a:rPr>
              <a:t>Verbal informal communication</a:t>
            </a:r>
            <a:br>
              <a:rPr lang="en-US" sz="3600" dirty="0">
                <a:ea typeface="ＭＳ Ｐゴシック" charset="0"/>
                <a:cs typeface="Arial" charset="0"/>
              </a:rPr>
            </a:br>
            <a:endParaRPr lang="en-US" altLang="en-US" dirty="0">
              <a:ea typeface="ＭＳ Ｐゴシック" pitchFamily="34" charset="-128"/>
              <a:cs typeface="Arial" charset="0"/>
            </a:endParaRPr>
          </a:p>
        </p:txBody>
      </p:sp>
      <p:sp>
        <p:nvSpPr>
          <p:cNvPr id="8195" name="Content Placeholder 2"/>
          <p:cNvSpPr>
            <a:spLocks noGrp="1"/>
          </p:cNvSpPr>
          <p:nvPr>
            <p:ph idx="4294967295"/>
          </p:nvPr>
        </p:nvSpPr>
        <p:spPr>
          <a:xfrm>
            <a:off x="914400" y="1268413"/>
            <a:ext cx="8229600" cy="4883150"/>
          </a:xfrm>
        </p:spPr>
        <p:txBody>
          <a:bodyPr>
            <a:noAutofit/>
          </a:bodyPr>
          <a:lstStyle/>
          <a:p>
            <a:pPr marL="0" indent="0">
              <a:spcBef>
                <a:spcPts val="0"/>
              </a:spcBef>
              <a:buFontTx/>
              <a:buNone/>
              <a:defRPr/>
            </a:pPr>
            <a:endParaRPr lang="en-US" sz="2400" dirty="0">
              <a:ea typeface="ＭＳ Ｐゴシック" charset="0"/>
              <a:cs typeface="Arial" charset="0"/>
            </a:endParaRPr>
          </a:p>
          <a:p>
            <a:pPr marL="0" indent="0">
              <a:spcBef>
                <a:spcPts val="0"/>
              </a:spcBef>
              <a:buFontTx/>
              <a:buNone/>
              <a:defRPr/>
            </a:pPr>
            <a:r>
              <a:rPr lang="en-US" sz="2400" dirty="0">
                <a:ea typeface="ＭＳ Ｐゴシック" charset="0"/>
                <a:cs typeface="Arial" charset="0"/>
              </a:rPr>
              <a:t>Things to consider include:</a:t>
            </a:r>
          </a:p>
          <a:p>
            <a:pPr>
              <a:spcBef>
                <a:spcPts val="0"/>
              </a:spcBef>
              <a:defRPr/>
            </a:pPr>
            <a:r>
              <a:rPr lang="en-US" sz="2400" dirty="0">
                <a:ea typeface="ＭＳ Ｐゴシック" charset="0"/>
                <a:cs typeface="Arial" charset="0"/>
              </a:rPr>
              <a:t>What you are saying</a:t>
            </a:r>
          </a:p>
          <a:p>
            <a:pPr>
              <a:spcBef>
                <a:spcPts val="0"/>
              </a:spcBef>
              <a:defRPr/>
            </a:pPr>
            <a:r>
              <a:rPr lang="en-US" sz="2400" dirty="0">
                <a:ea typeface="ＭＳ Ｐゴシック" charset="0"/>
                <a:cs typeface="Arial" charset="0"/>
              </a:rPr>
              <a:t>Tone of voice</a:t>
            </a:r>
          </a:p>
          <a:p>
            <a:pPr>
              <a:spcBef>
                <a:spcPts val="0"/>
              </a:spcBef>
              <a:defRPr/>
            </a:pPr>
            <a:r>
              <a:rPr lang="en-US" sz="2400" dirty="0">
                <a:ea typeface="ＭＳ Ｐゴシック" charset="0"/>
                <a:cs typeface="Arial" charset="0"/>
              </a:rPr>
              <a:t>Body language</a:t>
            </a:r>
          </a:p>
          <a:p>
            <a:pPr>
              <a:spcBef>
                <a:spcPts val="0"/>
              </a:spcBef>
              <a:defRPr/>
            </a:pPr>
            <a:r>
              <a:rPr lang="en-US" sz="2400" dirty="0">
                <a:ea typeface="ＭＳ Ｐゴシック" charset="0"/>
                <a:cs typeface="Arial" charset="0"/>
              </a:rPr>
              <a:t>The response</a:t>
            </a:r>
          </a:p>
          <a:p>
            <a:pPr>
              <a:spcBef>
                <a:spcPts val="0"/>
              </a:spcBef>
              <a:defRPr/>
            </a:pPr>
            <a:r>
              <a:rPr lang="en-US" sz="2400" dirty="0">
                <a:ea typeface="ＭＳ Ｐゴシック" charset="0"/>
                <a:cs typeface="Arial" charset="0"/>
              </a:rPr>
              <a:t>Listen carefully</a:t>
            </a:r>
          </a:p>
          <a:p>
            <a:pPr marL="0" indent="0" algn="ctr">
              <a:spcBef>
                <a:spcPts val="0"/>
              </a:spcBef>
              <a:buFontTx/>
              <a:buNone/>
              <a:defRPr/>
            </a:pPr>
            <a:endParaRPr lang="en-US" sz="2400" dirty="0">
              <a:ea typeface="ＭＳ Ｐゴシック" charset="0"/>
              <a:cs typeface="Arial" charset="0"/>
            </a:endParaRPr>
          </a:p>
          <a:p>
            <a:pPr marL="0" indent="0">
              <a:spcBef>
                <a:spcPts val="0"/>
              </a:spcBef>
              <a:buFontTx/>
              <a:buNone/>
              <a:defRPr/>
            </a:pPr>
            <a:r>
              <a:rPr lang="en-US" sz="2400" dirty="0">
                <a:ea typeface="ＭＳ Ｐゴシック" charset="0"/>
                <a:cs typeface="Arial" charset="0"/>
              </a:rPr>
              <a:t>Verbal communication quite often needs to be backed up with written confirmation.</a:t>
            </a:r>
          </a:p>
        </p:txBody>
      </p:sp>
    </p:spTree>
    <p:extLst>
      <p:ext uri="{BB962C8B-B14F-4D97-AF65-F5344CB8AC3E}">
        <p14:creationId xmlns:p14="http://schemas.microsoft.com/office/powerpoint/2010/main" val="323087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 calcmode="lin" valueType="num">
                                      <p:cBhvr additive="base">
                                        <p:cTn id="7"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 calcmode="lin" valueType="num">
                                      <p:cBhvr additive="base">
                                        <p:cTn id="13"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anim calcmode="lin" valueType="num">
                                      <p:cBhvr additive="base">
                                        <p:cTn id="19"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95">
                                            <p:txEl>
                                              <p:pRg st="4" end="4"/>
                                            </p:txEl>
                                          </p:spTgt>
                                        </p:tgtEl>
                                        <p:attrNameLst>
                                          <p:attrName>style.visibility</p:attrName>
                                        </p:attrNameLst>
                                      </p:cBhvr>
                                      <p:to>
                                        <p:strVal val="visible"/>
                                      </p:to>
                                    </p:set>
                                    <p:anim calcmode="lin" valueType="num">
                                      <p:cBhvr additive="base">
                                        <p:cTn id="25"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195">
                                            <p:txEl>
                                              <p:pRg st="5" end="5"/>
                                            </p:txEl>
                                          </p:spTgt>
                                        </p:tgtEl>
                                        <p:attrNameLst>
                                          <p:attrName>style.visibility</p:attrName>
                                        </p:attrNameLst>
                                      </p:cBhvr>
                                      <p:to>
                                        <p:strVal val="visible"/>
                                      </p:to>
                                    </p:set>
                                    <p:anim calcmode="lin" valueType="num">
                                      <p:cBhvr additive="base">
                                        <p:cTn id="31"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195">
                                            <p:txEl>
                                              <p:pRg st="6" end="6"/>
                                            </p:txEl>
                                          </p:spTgt>
                                        </p:tgtEl>
                                        <p:attrNameLst>
                                          <p:attrName>style.visibility</p:attrName>
                                        </p:attrNameLst>
                                      </p:cBhvr>
                                      <p:to>
                                        <p:strVal val="visible"/>
                                      </p:to>
                                    </p:set>
                                    <p:anim calcmode="lin" valueType="num">
                                      <p:cBhvr additive="base">
                                        <p:cTn id="37"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195">
                                            <p:txEl>
                                              <p:pRg st="8" end="8"/>
                                            </p:txEl>
                                          </p:spTgt>
                                        </p:tgtEl>
                                        <p:attrNameLst>
                                          <p:attrName>style.visibility</p:attrName>
                                        </p:attrNameLst>
                                      </p:cBhvr>
                                      <p:to>
                                        <p:strVal val="visible"/>
                                      </p:to>
                                    </p:set>
                                    <p:anim calcmode="lin" valueType="num">
                                      <p:cBhvr additive="base">
                                        <p:cTn id="43" dur="500" fill="hold"/>
                                        <p:tgtEl>
                                          <p:spTgt spid="819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19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3347864" y="124619"/>
            <a:ext cx="6418262" cy="796925"/>
          </a:xfrm>
        </p:spPr>
        <p:txBody>
          <a:bodyPr>
            <a:normAutofit fontScale="90000"/>
          </a:bodyPr>
          <a:lstStyle/>
          <a:p>
            <a:r>
              <a:rPr lang="en-US" altLang="en-US" sz="4000" dirty="0">
                <a:ea typeface="ＭＳ Ｐゴシック" pitchFamily="34" charset="-128"/>
                <a:cs typeface="Arial" charset="0"/>
              </a:rPr>
              <a:t>Communicating with others</a:t>
            </a:r>
          </a:p>
        </p:txBody>
      </p:sp>
      <p:sp>
        <p:nvSpPr>
          <p:cNvPr id="15363" name="Content Placeholder 2"/>
          <p:cNvSpPr>
            <a:spLocks noGrp="1"/>
          </p:cNvSpPr>
          <p:nvPr>
            <p:ph idx="4294967295"/>
          </p:nvPr>
        </p:nvSpPr>
        <p:spPr>
          <a:xfrm>
            <a:off x="457200" y="1269183"/>
            <a:ext cx="8229600" cy="4883150"/>
          </a:xfrm>
        </p:spPr>
        <p:txBody>
          <a:bodyPr>
            <a:normAutofit fontScale="85000" lnSpcReduction="20000"/>
          </a:bodyPr>
          <a:lstStyle/>
          <a:p>
            <a:pPr marL="0" indent="0">
              <a:spcBef>
                <a:spcPct val="0"/>
              </a:spcBef>
              <a:buFontTx/>
              <a:buNone/>
            </a:pPr>
            <a:r>
              <a:rPr lang="en-US" altLang="en-US" sz="2400" b="1" dirty="0">
                <a:ea typeface="ＭＳ Ｐゴシック" pitchFamily="34" charset="-128"/>
                <a:cs typeface="Arial" charset="0"/>
              </a:rPr>
              <a:t>ACAS</a:t>
            </a:r>
            <a:r>
              <a:rPr lang="en-US" altLang="en-US" sz="2400" dirty="0">
                <a:ea typeface="ＭＳ Ｐゴシック" pitchFamily="34" charset="-128"/>
                <a:cs typeface="Arial" charset="0"/>
              </a:rPr>
              <a:t>:</a:t>
            </a:r>
            <a:r>
              <a:rPr lang="en-GB" altLang="en-US" sz="2400" dirty="0">
                <a:latin typeface="Comic Sans MS" pitchFamily="66" charset="0"/>
                <a:ea typeface="ＭＳ Ｐゴシック" pitchFamily="34" charset="-128"/>
                <a:cs typeface="Arial" charset="0"/>
              </a:rPr>
              <a:t> </a:t>
            </a:r>
            <a:r>
              <a:rPr lang="en-GB" altLang="en-US" sz="2400" dirty="0">
                <a:ea typeface="ＭＳ Ｐゴシック" pitchFamily="34" charset="-128"/>
                <a:cs typeface="Arial" charset="0"/>
              </a:rPr>
              <a:t>Advisory, Conciliation and Arbitration </a:t>
            </a:r>
          </a:p>
          <a:p>
            <a:pPr marL="0" indent="0">
              <a:spcBef>
                <a:spcPct val="0"/>
              </a:spcBef>
              <a:buFontTx/>
              <a:buNone/>
            </a:pPr>
            <a:r>
              <a:rPr lang="en-GB" altLang="en-US" sz="2400" dirty="0">
                <a:ea typeface="ＭＳ Ｐゴシック" pitchFamily="34" charset="-128"/>
                <a:cs typeface="Arial" charset="0"/>
              </a:rPr>
              <a:t>Service offers arbitration in large disputes.</a:t>
            </a:r>
          </a:p>
          <a:p>
            <a:pPr marL="0" indent="0">
              <a:spcBef>
                <a:spcPct val="0"/>
              </a:spcBef>
              <a:buFontTx/>
              <a:buNone/>
            </a:pPr>
            <a:endParaRPr lang="en-US" altLang="en-US" sz="2000" dirty="0">
              <a:ea typeface="ＭＳ Ｐゴシック" pitchFamily="34" charset="-128"/>
              <a:cs typeface="Arial" charset="0"/>
            </a:endParaRPr>
          </a:p>
          <a:p>
            <a:pPr marL="0" indent="0">
              <a:spcBef>
                <a:spcPct val="0"/>
              </a:spcBef>
              <a:buFontTx/>
              <a:buNone/>
            </a:pPr>
            <a:r>
              <a:rPr lang="en-US" altLang="en-US" sz="2400" b="1" dirty="0">
                <a:ea typeface="ＭＳ Ｐゴシック" pitchFamily="34" charset="-128"/>
                <a:cs typeface="Arial" charset="0"/>
              </a:rPr>
              <a:t>Union</a:t>
            </a:r>
            <a:r>
              <a:rPr lang="en-US" altLang="en-US" sz="2400" dirty="0">
                <a:ea typeface="ＭＳ Ｐゴシック" pitchFamily="34" charset="-128"/>
                <a:cs typeface="Arial" charset="0"/>
              </a:rPr>
              <a:t>: Principle trade union of the plumbing </a:t>
            </a:r>
          </a:p>
          <a:p>
            <a:pPr marL="0" indent="0">
              <a:spcBef>
                <a:spcPct val="0"/>
              </a:spcBef>
              <a:buFontTx/>
              <a:buNone/>
            </a:pPr>
            <a:r>
              <a:rPr lang="en-US" altLang="en-US" sz="2400" dirty="0">
                <a:ea typeface="ＭＳ Ｐゴシック" pitchFamily="34" charset="-128"/>
                <a:cs typeface="Arial" charset="0"/>
              </a:rPr>
              <a:t>sector is UNITE, who negotiate with</a:t>
            </a:r>
          </a:p>
          <a:p>
            <a:pPr marL="0" indent="0">
              <a:spcBef>
                <a:spcPct val="0"/>
              </a:spcBef>
              <a:buFontTx/>
              <a:buNone/>
            </a:pPr>
            <a:r>
              <a:rPr lang="en-US" altLang="en-US" sz="2400" dirty="0">
                <a:ea typeface="ＭＳ Ｐゴシック" pitchFamily="34" charset="-128"/>
                <a:cs typeface="Arial" charset="0"/>
              </a:rPr>
              <a:t>employers on our behalf.</a:t>
            </a:r>
          </a:p>
          <a:p>
            <a:pPr marL="0" indent="0">
              <a:spcBef>
                <a:spcPct val="0"/>
              </a:spcBef>
              <a:buFontTx/>
              <a:buNone/>
            </a:pPr>
            <a:endParaRPr lang="en-US" altLang="en-US" sz="2000" dirty="0">
              <a:ea typeface="ＭＳ Ｐゴシック" pitchFamily="34" charset="-128"/>
              <a:cs typeface="Arial" charset="0"/>
            </a:endParaRPr>
          </a:p>
          <a:p>
            <a:pPr marL="0" indent="0">
              <a:spcBef>
                <a:spcPct val="0"/>
              </a:spcBef>
              <a:buFontTx/>
              <a:buNone/>
            </a:pPr>
            <a:r>
              <a:rPr lang="en-US" altLang="en-US" sz="2400" b="1" dirty="0">
                <a:ea typeface="ＭＳ Ｐゴシック" pitchFamily="34" charset="-128"/>
                <a:cs typeface="Arial" charset="0"/>
              </a:rPr>
              <a:t>Testimonial</a:t>
            </a:r>
            <a:r>
              <a:rPr lang="en-US" altLang="en-US" sz="2400" dirty="0">
                <a:ea typeface="ＭＳ Ｐゴシック" pitchFamily="34" charset="-128"/>
                <a:cs typeface="Arial" charset="0"/>
              </a:rPr>
              <a:t>: A customer may ask for a testimonial concerning your work and ability.</a:t>
            </a:r>
          </a:p>
          <a:p>
            <a:pPr marL="0" indent="0">
              <a:spcBef>
                <a:spcPct val="0"/>
              </a:spcBef>
              <a:buFontTx/>
              <a:buNone/>
            </a:pPr>
            <a:endParaRPr lang="en-US" altLang="en-US" sz="2000" dirty="0">
              <a:ea typeface="ＭＳ Ｐゴシック" pitchFamily="34" charset="-128"/>
              <a:cs typeface="Arial" charset="0"/>
            </a:endParaRPr>
          </a:p>
          <a:p>
            <a:pPr marL="0" indent="0">
              <a:spcBef>
                <a:spcPct val="0"/>
              </a:spcBef>
              <a:buFontTx/>
              <a:buNone/>
            </a:pPr>
            <a:r>
              <a:rPr lang="en-US" altLang="en-US" sz="2400" b="1" dirty="0">
                <a:ea typeface="ＭＳ Ｐゴシック" pitchFamily="34" charset="-128"/>
                <a:cs typeface="Arial" charset="0"/>
              </a:rPr>
              <a:t>Toolbox talks:</a:t>
            </a:r>
            <a:r>
              <a:rPr lang="en-US" altLang="en-US" sz="2400" dirty="0">
                <a:ea typeface="ＭＳ Ｐゴシック" pitchFamily="34" charset="-128"/>
                <a:cs typeface="Arial" charset="0"/>
              </a:rPr>
              <a:t> Help with overall communication.</a:t>
            </a:r>
          </a:p>
          <a:p>
            <a:pPr marL="0" indent="0">
              <a:spcBef>
                <a:spcPct val="0"/>
              </a:spcBef>
              <a:buFontTx/>
              <a:buNone/>
            </a:pPr>
            <a:endParaRPr lang="en-US" altLang="en-US" sz="2000" dirty="0">
              <a:ea typeface="ＭＳ Ｐゴシック" pitchFamily="34" charset="-128"/>
              <a:cs typeface="Arial" charset="0"/>
            </a:endParaRPr>
          </a:p>
          <a:p>
            <a:pPr marL="0" indent="0">
              <a:spcBef>
                <a:spcPct val="0"/>
              </a:spcBef>
              <a:buFontTx/>
              <a:buNone/>
            </a:pPr>
            <a:r>
              <a:rPr lang="en-US" altLang="en-US" sz="2400" b="1" dirty="0">
                <a:ea typeface="ＭＳ Ｐゴシック" pitchFamily="34" charset="-128"/>
                <a:cs typeface="Arial" charset="0"/>
              </a:rPr>
              <a:t>CSCS card</a:t>
            </a:r>
            <a:r>
              <a:rPr lang="en-US" altLang="en-US" sz="2400" dirty="0">
                <a:ea typeface="ＭＳ Ｐゴシック" pitchFamily="34" charset="-128"/>
                <a:cs typeface="Arial" charset="0"/>
              </a:rPr>
              <a:t>: </a:t>
            </a:r>
            <a:r>
              <a:rPr lang="en-GB" altLang="en-US" sz="2400" dirty="0">
                <a:ea typeface="ＭＳ Ｐゴシック" pitchFamily="34" charset="-128"/>
                <a:cs typeface="Arial" charset="0"/>
              </a:rPr>
              <a:t>JIB – Joint Industry Board for </a:t>
            </a:r>
          </a:p>
          <a:p>
            <a:pPr marL="0" indent="0">
              <a:spcBef>
                <a:spcPct val="0"/>
              </a:spcBef>
              <a:buFontTx/>
              <a:buNone/>
            </a:pPr>
            <a:r>
              <a:rPr lang="en-GB" altLang="en-US" sz="2400" dirty="0">
                <a:ea typeface="ＭＳ Ｐゴシック" pitchFamily="34" charset="-128"/>
                <a:cs typeface="Arial" charset="0"/>
              </a:rPr>
              <a:t>plumbing mechanical engineering services in </a:t>
            </a:r>
          </a:p>
          <a:p>
            <a:pPr marL="0" indent="0">
              <a:spcBef>
                <a:spcPct val="0"/>
              </a:spcBef>
              <a:buFontTx/>
              <a:buNone/>
            </a:pPr>
            <a:r>
              <a:rPr lang="en-GB" altLang="en-US" sz="2400" dirty="0">
                <a:ea typeface="ＭＳ Ｐゴシック" pitchFamily="34" charset="-128"/>
                <a:cs typeface="Arial" charset="0"/>
              </a:rPr>
              <a:t>England and Wales. Issue CSCS cards.</a:t>
            </a:r>
          </a:p>
          <a:p>
            <a:pPr marL="0" indent="0">
              <a:spcBef>
                <a:spcPct val="0"/>
              </a:spcBef>
              <a:buFontTx/>
              <a:buNone/>
            </a:pPr>
            <a:endParaRPr lang="en-US" altLang="en-US" sz="2400" b="1" dirty="0">
              <a:solidFill>
                <a:srgbClr val="990033"/>
              </a:solidFill>
              <a:ea typeface="ＭＳ Ｐゴシック" pitchFamily="34" charset="-128"/>
              <a:cs typeface="Arial" charset="0"/>
            </a:endParaRPr>
          </a:p>
        </p:txBody>
      </p:sp>
      <p:pic>
        <p:nvPicPr>
          <p:cNvPr id="15364" name="Picture 2" descr="Unite the Union Log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9975" y="2005398"/>
            <a:ext cx="10382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descr="Aca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2313" y="1285875"/>
            <a:ext cx="17335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588" y="5313363"/>
            <a:ext cx="2189162"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76735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2725738" y="260350"/>
            <a:ext cx="6418262" cy="796925"/>
          </a:xfrm>
        </p:spPr>
        <p:txBody>
          <a:bodyPr>
            <a:normAutofit fontScale="90000"/>
          </a:bodyPr>
          <a:lstStyle/>
          <a:p>
            <a:pPr algn="r"/>
            <a:r>
              <a:rPr lang="en-US" sz="3600" dirty="0">
                <a:ea typeface="ＭＳ Ｐゴシック" charset="0"/>
                <a:cs typeface="Arial" charset="0"/>
              </a:rPr>
              <a:t>Consequences of poor communication</a:t>
            </a:r>
            <a:br>
              <a:rPr lang="en-US" sz="3600" dirty="0">
                <a:ea typeface="ＭＳ Ｐゴシック" charset="0"/>
                <a:cs typeface="Arial" charset="0"/>
              </a:rPr>
            </a:br>
            <a:endParaRPr lang="en-US" altLang="en-US" sz="4000" dirty="0">
              <a:ea typeface="ＭＳ Ｐゴシック" pitchFamily="34" charset="-128"/>
              <a:cs typeface="Arial" charset="0"/>
            </a:endParaRPr>
          </a:p>
        </p:txBody>
      </p:sp>
      <p:sp>
        <p:nvSpPr>
          <p:cNvPr id="18435" name="Content Placeholder 2"/>
          <p:cNvSpPr>
            <a:spLocks noGrp="1"/>
          </p:cNvSpPr>
          <p:nvPr>
            <p:ph idx="4294967295"/>
          </p:nvPr>
        </p:nvSpPr>
        <p:spPr>
          <a:xfrm>
            <a:off x="457200" y="1340768"/>
            <a:ext cx="8229600" cy="4883150"/>
          </a:xfrm>
        </p:spPr>
        <p:txBody>
          <a:bodyPr>
            <a:normAutofit lnSpcReduction="10000"/>
          </a:bodyPr>
          <a:lstStyle/>
          <a:p>
            <a:pPr marL="0" indent="0">
              <a:spcBef>
                <a:spcPts val="0"/>
              </a:spcBef>
              <a:buFontTx/>
              <a:buNone/>
              <a:defRPr/>
            </a:pPr>
            <a:endParaRPr lang="en-US" sz="2800" b="1" dirty="0">
              <a:ea typeface="ＭＳ Ｐゴシック" charset="0"/>
              <a:cs typeface="Arial" charset="0"/>
            </a:endParaRPr>
          </a:p>
          <a:p>
            <a:pPr marL="0" indent="0">
              <a:spcBef>
                <a:spcPts val="0"/>
              </a:spcBef>
              <a:buFontTx/>
              <a:buNone/>
              <a:defRPr/>
            </a:pPr>
            <a:r>
              <a:rPr lang="en-US" sz="2800" dirty="0">
                <a:ea typeface="ＭＳ Ｐゴシック" charset="0"/>
                <a:cs typeface="Arial" charset="0"/>
              </a:rPr>
              <a:t>This can be very harmful to your business and the individual, leaving the overall effect as negative within the company.</a:t>
            </a:r>
          </a:p>
          <a:p>
            <a:pPr marL="0" indent="0">
              <a:spcBef>
                <a:spcPts val="0"/>
              </a:spcBef>
              <a:buFontTx/>
              <a:buNone/>
              <a:defRPr/>
            </a:pPr>
            <a:endParaRPr lang="en-US" sz="2800" dirty="0">
              <a:ea typeface="ＭＳ Ｐゴシック" charset="0"/>
              <a:cs typeface="Arial" charset="0"/>
            </a:endParaRPr>
          </a:p>
          <a:p>
            <a:pPr>
              <a:spcBef>
                <a:spcPts val="0"/>
              </a:spcBef>
              <a:defRPr/>
            </a:pPr>
            <a:r>
              <a:rPr lang="en-US" sz="2800" dirty="0">
                <a:solidFill>
                  <a:srgbClr val="C00000"/>
                </a:solidFill>
                <a:ea typeface="ＭＳ Ｐゴシック" charset="0"/>
                <a:cs typeface="Arial" charset="0"/>
              </a:rPr>
              <a:t>Mistrust of management</a:t>
            </a:r>
          </a:p>
          <a:p>
            <a:pPr>
              <a:spcBef>
                <a:spcPts val="0"/>
              </a:spcBef>
              <a:defRPr/>
            </a:pPr>
            <a:r>
              <a:rPr lang="en-US" sz="2800" dirty="0">
                <a:solidFill>
                  <a:srgbClr val="C00000"/>
                </a:solidFill>
                <a:ea typeface="ＭＳ Ｐゴシック" charset="0"/>
                <a:cs typeface="Arial" charset="0"/>
              </a:rPr>
              <a:t>Argue/reject management input</a:t>
            </a:r>
          </a:p>
          <a:p>
            <a:pPr>
              <a:spcBef>
                <a:spcPts val="0"/>
              </a:spcBef>
              <a:defRPr/>
            </a:pPr>
            <a:r>
              <a:rPr lang="en-US" sz="2800" dirty="0">
                <a:solidFill>
                  <a:srgbClr val="C00000"/>
                </a:solidFill>
                <a:ea typeface="ＭＳ Ｐゴシック" charset="0"/>
                <a:cs typeface="Arial" charset="0"/>
              </a:rPr>
              <a:t>Grievances</a:t>
            </a:r>
          </a:p>
          <a:p>
            <a:pPr>
              <a:spcBef>
                <a:spcPts val="0"/>
              </a:spcBef>
              <a:defRPr/>
            </a:pPr>
            <a:r>
              <a:rPr lang="en-US" sz="2800" dirty="0">
                <a:solidFill>
                  <a:srgbClr val="C00000"/>
                </a:solidFill>
                <a:ea typeface="ＭＳ Ｐゴシック" charset="0"/>
                <a:cs typeface="Arial" charset="0"/>
              </a:rPr>
              <a:t>Avoidance</a:t>
            </a:r>
          </a:p>
          <a:p>
            <a:pPr>
              <a:spcBef>
                <a:spcPts val="0"/>
              </a:spcBef>
              <a:defRPr/>
            </a:pPr>
            <a:r>
              <a:rPr lang="en-US" sz="2800" dirty="0">
                <a:solidFill>
                  <a:srgbClr val="C00000"/>
                </a:solidFill>
                <a:ea typeface="ＭＳ Ｐゴシック" charset="0"/>
                <a:cs typeface="Arial" charset="0"/>
              </a:rPr>
              <a:t>No responsibility</a:t>
            </a:r>
          </a:p>
        </p:txBody>
      </p:sp>
    </p:spTree>
    <p:extLst>
      <p:ext uri="{BB962C8B-B14F-4D97-AF65-F5344CB8AC3E}">
        <p14:creationId xmlns:p14="http://schemas.microsoft.com/office/powerpoint/2010/main" val="80993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 calcmode="lin" valueType="num">
                                      <p:cBhvr additive="base">
                                        <p:cTn id="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3" end="3"/>
                                            </p:txEl>
                                          </p:spTgt>
                                        </p:tgtEl>
                                        <p:attrNameLst>
                                          <p:attrName>style.visibility</p:attrName>
                                        </p:attrNameLst>
                                      </p:cBhvr>
                                      <p:to>
                                        <p:strVal val="visible"/>
                                      </p:to>
                                    </p:set>
                                    <p:anim calcmode="lin" valueType="num">
                                      <p:cBhvr additive="base">
                                        <p:cTn id="13"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anim calcmode="lin" valueType="num">
                                      <p:cBhvr additive="base">
                                        <p:cTn id="19"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5">
                                            <p:txEl>
                                              <p:pRg st="5" end="5"/>
                                            </p:txEl>
                                          </p:spTgt>
                                        </p:tgtEl>
                                        <p:attrNameLst>
                                          <p:attrName>style.visibility</p:attrName>
                                        </p:attrNameLst>
                                      </p:cBhvr>
                                      <p:to>
                                        <p:strVal val="visible"/>
                                      </p:to>
                                    </p:set>
                                    <p:anim calcmode="lin" valueType="num">
                                      <p:cBhvr additive="base">
                                        <p:cTn id="25"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435">
                                            <p:txEl>
                                              <p:pRg st="6" end="6"/>
                                            </p:txEl>
                                          </p:spTgt>
                                        </p:tgtEl>
                                        <p:attrNameLst>
                                          <p:attrName>style.visibility</p:attrName>
                                        </p:attrNameLst>
                                      </p:cBhvr>
                                      <p:to>
                                        <p:strVal val="visible"/>
                                      </p:to>
                                    </p:set>
                                    <p:anim calcmode="lin" valueType="num">
                                      <p:cBhvr additive="base">
                                        <p:cTn id="31"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435">
                                            <p:txEl>
                                              <p:pRg st="7" end="7"/>
                                            </p:txEl>
                                          </p:spTgt>
                                        </p:tgtEl>
                                        <p:attrNameLst>
                                          <p:attrName>style.visibility</p:attrName>
                                        </p:attrNameLst>
                                      </p:cBhvr>
                                      <p:to>
                                        <p:strVal val="visible"/>
                                      </p:to>
                                    </p:set>
                                    <p:anim calcmode="lin" valueType="num">
                                      <p:cBhvr additive="base">
                                        <p:cTn id="37" dur="5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8"/>
          <p:cNvSpPr>
            <a:spLocks noChangeArrowheads="1"/>
          </p:cNvSpPr>
          <p:nvPr/>
        </p:nvSpPr>
        <p:spPr bwMode="auto">
          <a:xfrm>
            <a:off x="583656" y="4437112"/>
            <a:ext cx="810219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bg2"/>
              </a:buClr>
              <a:buSzPct val="75000"/>
              <a:buFont typeface="Wingdings" pitchFamily="2" charset="2"/>
              <a:buChar char="p"/>
              <a:defRPr sz="2800">
                <a:solidFill>
                  <a:schemeClr val="tx1"/>
                </a:solidFill>
                <a:latin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9pPr>
          </a:lstStyle>
          <a:p>
            <a:pPr algn="ctr" eaLnBrk="1" hangingPunct="1">
              <a:spcBef>
                <a:spcPct val="50000"/>
              </a:spcBef>
              <a:buClrTx/>
              <a:buSzTx/>
              <a:buFontTx/>
              <a:buNone/>
            </a:pPr>
            <a:r>
              <a:rPr lang="en-GB" altLang="en-US" dirty="0"/>
              <a:t>In the construction industry, 90% of businesses employ between 1 and 13 operatives.</a:t>
            </a:r>
          </a:p>
          <a:p>
            <a:pPr eaLnBrk="1" hangingPunct="1">
              <a:spcBef>
                <a:spcPct val="0"/>
              </a:spcBef>
              <a:buClrTx/>
              <a:buSzTx/>
              <a:buFontTx/>
              <a:buNone/>
            </a:pPr>
            <a:endParaRPr lang="en-US" altLang="en-US" sz="2400" dirty="0"/>
          </a:p>
        </p:txBody>
      </p:sp>
      <p:pic>
        <p:nvPicPr>
          <p:cNvPr id="53252" name="Picture 4"/>
          <p:cNvPicPr>
            <a:picLocks noChangeAspect="1" noChangeArrowheads="1"/>
          </p:cNvPicPr>
          <p:nvPr/>
        </p:nvPicPr>
        <p:blipFill>
          <a:blip r:embed="rId3">
            <a:extLst>
              <a:ext uri="{28A0092B-C50C-407E-A947-70E740481C1C}">
                <a14:useLocalDpi xmlns:a14="http://schemas.microsoft.com/office/drawing/2010/main" val="0"/>
              </a:ext>
            </a:extLst>
          </a:blip>
          <a:srcRect b="11249"/>
          <a:stretch>
            <a:fillRect/>
          </a:stretch>
        </p:blipFill>
        <p:spPr bwMode="auto">
          <a:xfrm>
            <a:off x="1348626" y="404664"/>
            <a:ext cx="6572250"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0958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3252"/>
                                        </p:tgtEl>
                                        <p:attrNameLst>
                                          <p:attrName>style.visibility</p:attrName>
                                        </p:attrNameLst>
                                      </p:cBhvr>
                                      <p:to>
                                        <p:strVal val="visible"/>
                                      </p:to>
                                    </p:set>
                                    <p:anim calcmode="lin" valueType="num">
                                      <p:cBhvr>
                                        <p:cTn id="7" dur="1000" fill="hold"/>
                                        <p:tgtEl>
                                          <p:spTgt spid="53252"/>
                                        </p:tgtEl>
                                        <p:attrNameLst>
                                          <p:attrName>ppt_w</p:attrName>
                                        </p:attrNameLst>
                                      </p:cBhvr>
                                      <p:tavLst>
                                        <p:tav tm="0">
                                          <p:val>
                                            <p:strVal val="#ppt_w+.3"/>
                                          </p:val>
                                        </p:tav>
                                        <p:tav tm="100000">
                                          <p:val>
                                            <p:strVal val="#ppt_w"/>
                                          </p:val>
                                        </p:tav>
                                      </p:tavLst>
                                    </p:anim>
                                    <p:anim calcmode="lin" valueType="num">
                                      <p:cBhvr>
                                        <p:cTn id="8" dur="1000" fill="hold"/>
                                        <p:tgtEl>
                                          <p:spTgt spid="53252"/>
                                        </p:tgtEl>
                                        <p:attrNameLst>
                                          <p:attrName>ppt_h</p:attrName>
                                        </p:attrNameLst>
                                      </p:cBhvr>
                                      <p:tavLst>
                                        <p:tav tm="0">
                                          <p:val>
                                            <p:strVal val="#ppt_h"/>
                                          </p:val>
                                        </p:tav>
                                        <p:tav tm="100000">
                                          <p:val>
                                            <p:strVal val="#ppt_h"/>
                                          </p:val>
                                        </p:tav>
                                      </p:tavLst>
                                    </p:anim>
                                    <p:animEffect transition="in" filter="fade">
                                      <p:cBhvr>
                                        <p:cTn id="9" dur="10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31"/>
          <p:cNvSpPr>
            <a:spLocks noGrp="1" noChangeArrowheads="1"/>
          </p:cNvSpPr>
          <p:nvPr>
            <p:ph/>
          </p:nvPr>
        </p:nvSpPr>
        <p:spPr>
          <a:xfrm>
            <a:off x="289220" y="764704"/>
            <a:ext cx="6192838" cy="5328592"/>
          </a:xfrm>
        </p:spPr>
        <p:txBody>
          <a:bodyPr>
            <a:normAutofit fontScale="92500" lnSpcReduction="10000"/>
          </a:bodyPr>
          <a:lstStyle/>
          <a:p>
            <a:pPr eaLnBrk="1" hangingPunct="1">
              <a:buFont typeface="Wingdings" pitchFamily="2" charset="2"/>
              <a:buNone/>
            </a:pPr>
            <a:r>
              <a:rPr lang="en-GB" altLang="en-US" sz="2400" dirty="0"/>
              <a:t>	One person owns and runs the business, looking after everything involved.  </a:t>
            </a:r>
          </a:p>
          <a:p>
            <a:pPr eaLnBrk="1" hangingPunct="1">
              <a:buFont typeface="Wingdings" pitchFamily="2" charset="2"/>
              <a:buNone/>
            </a:pPr>
            <a:r>
              <a:rPr lang="en-GB" altLang="en-US" sz="2400" dirty="0"/>
              <a:t>	May employ one or two people.  </a:t>
            </a:r>
          </a:p>
          <a:p>
            <a:pPr eaLnBrk="1" hangingPunct="1">
              <a:buFont typeface="Wingdings" pitchFamily="2" charset="2"/>
              <a:buNone/>
            </a:pPr>
            <a:r>
              <a:rPr lang="en-GB" altLang="en-US" sz="2400" dirty="0"/>
              <a:t>	Account for the largest proportion in the plumbing industry, comprising 80% of businesses.</a:t>
            </a:r>
          </a:p>
          <a:p>
            <a:pPr lvl="1" eaLnBrk="1" hangingPunct="1">
              <a:buClr>
                <a:schemeClr val="hlink"/>
              </a:buClr>
              <a:buFont typeface="Arial" panose="020B0604020202020204" pitchFamily="34" charset="0"/>
              <a:buChar char="•"/>
            </a:pPr>
            <a:r>
              <a:rPr lang="en-GB" altLang="en-US" sz="2400" dirty="0"/>
              <a:t>Main advantage - the business does not need to be registered with Companies House, which set out the rules for registered business. The owner is also entitled to all of the profits generated from the business. </a:t>
            </a:r>
          </a:p>
          <a:p>
            <a:pPr lvl="1" eaLnBrk="1" hangingPunct="1">
              <a:buClr>
                <a:schemeClr val="hlink"/>
              </a:buClr>
              <a:buFont typeface="Arial" panose="020B0604020202020204" pitchFamily="34" charset="0"/>
              <a:buChar char="•"/>
            </a:pPr>
            <a:r>
              <a:rPr lang="en-GB" altLang="en-US" sz="2400" dirty="0"/>
              <a:t>The main disadvantage -  they are also liable for the debts of the business and could lose their own savings. </a:t>
            </a:r>
          </a:p>
        </p:txBody>
      </p:sp>
      <p:pic>
        <p:nvPicPr>
          <p:cNvPr id="47108" name="Picture 4"/>
          <p:cNvPicPr>
            <a:picLocks noChangeAspect="1" noChangeArrowheads="1"/>
          </p:cNvPicPr>
          <p:nvPr/>
        </p:nvPicPr>
        <p:blipFill>
          <a:blip r:embed="rId3">
            <a:extLst>
              <a:ext uri="{28A0092B-C50C-407E-A947-70E740481C1C}">
                <a14:useLocalDpi xmlns:a14="http://schemas.microsoft.com/office/drawing/2010/main" val="0"/>
              </a:ext>
            </a:extLst>
          </a:blip>
          <a:srcRect l="2690" r="36316" b="12398"/>
          <a:stretch>
            <a:fillRect/>
          </a:stretch>
        </p:blipFill>
        <p:spPr bwMode="auto">
          <a:xfrm>
            <a:off x="6516688" y="1520825"/>
            <a:ext cx="2309812"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40568" y="44624"/>
            <a:ext cx="6414740" cy="861774"/>
          </a:xfrm>
          <a:prstGeom prst="rect">
            <a:avLst/>
          </a:prstGeom>
          <a:noFill/>
        </p:spPr>
        <p:txBody>
          <a:bodyPr wrap="square" rtlCol="0">
            <a:spAutoFit/>
          </a:bodyPr>
          <a:lstStyle/>
          <a:p>
            <a:pPr algn="r"/>
            <a:r>
              <a:rPr lang="en-GB" altLang="en-US" sz="3200" b="1" dirty="0"/>
              <a:t>Sole trader</a:t>
            </a:r>
          </a:p>
          <a:p>
            <a:endParaRPr lang="en-GB" dirty="0"/>
          </a:p>
        </p:txBody>
      </p:sp>
    </p:spTree>
    <p:extLst>
      <p:ext uri="{BB962C8B-B14F-4D97-AF65-F5344CB8AC3E}">
        <p14:creationId xmlns:p14="http://schemas.microsoft.com/office/powerpoint/2010/main" val="23714117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2000"/>
                                        <p:tgtEl>
                                          <p:spTgt spid="47108"/>
                                        </p:tgtEl>
                                      </p:cBhvr>
                                    </p:animEffect>
                                    <p:anim calcmode="lin" valueType="num">
                                      <p:cBhvr>
                                        <p:cTn id="8" dur="2000" fill="hold"/>
                                        <p:tgtEl>
                                          <p:spTgt spid="47108"/>
                                        </p:tgtEl>
                                        <p:attrNameLst>
                                          <p:attrName>style.rotation</p:attrName>
                                        </p:attrNameLst>
                                      </p:cBhvr>
                                      <p:tavLst>
                                        <p:tav tm="0">
                                          <p:val>
                                            <p:fltVal val="720"/>
                                          </p:val>
                                        </p:tav>
                                        <p:tav tm="100000">
                                          <p:val>
                                            <p:fltVal val="0"/>
                                          </p:val>
                                        </p:tav>
                                      </p:tavLst>
                                    </p:anim>
                                    <p:anim calcmode="lin" valueType="num">
                                      <p:cBhvr>
                                        <p:cTn id="9" dur="2000" fill="hold"/>
                                        <p:tgtEl>
                                          <p:spTgt spid="47108"/>
                                        </p:tgtEl>
                                        <p:attrNameLst>
                                          <p:attrName>ppt_h</p:attrName>
                                        </p:attrNameLst>
                                      </p:cBhvr>
                                      <p:tavLst>
                                        <p:tav tm="0">
                                          <p:val>
                                            <p:fltVal val="0"/>
                                          </p:val>
                                        </p:tav>
                                        <p:tav tm="100000">
                                          <p:val>
                                            <p:strVal val="#ppt_h"/>
                                          </p:val>
                                        </p:tav>
                                      </p:tavLst>
                                    </p:anim>
                                    <p:anim calcmode="lin" valueType="num">
                                      <p:cBhvr>
                                        <p:cTn id="10" dur="2000" fill="hold"/>
                                        <p:tgtEl>
                                          <p:spTgt spid="4710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313184" y="1311187"/>
            <a:ext cx="4258816" cy="4525963"/>
          </a:xfrm>
        </p:spPr>
        <p:txBody>
          <a:bodyPr/>
          <a:lstStyle/>
          <a:p>
            <a:pPr eaLnBrk="1" hangingPunct="1">
              <a:buFont typeface="Wingdings" pitchFamily="2" charset="2"/>
              <a:buNone/>
            </a:pPr>
            <a:r>
              <a:rPr lang="en-GB" altLang="en-US" b="1" dirty="0"/>
              <a:t>	Partnerships</a:t>
            </a:r>
            <a:endParaRPr lang="en-GB" altLang="en-US" dirty="0"/>
          </a:p>
          <a:p>
            <a:pPr eaLnBrk="1" hangingPunct="1">
              <a:buFont typeface="Wingdings" pitchFamily="2" charset="2"/>
              <a:buNone/>
            </a:pPr>
            <a:r>
              <a:rPr lang="en-GB" altLang="en-US" sz="2400" dirty="0"/>
              <a:t>	This is another popular model for small business. </a:t>
            </a:r>
          </a:p>
          <a:p>
            <a:pPr eaLnBrk="1" hangingPunct="1">
              <a:buFont typeface="Wingdings" pitchFamily="2" charset="2"/>
              <a:buNone/>
            </a:pPr>
            <a:endParaRPr lang="en-GB" altLang="en-US" sz="2400" dirty="0"/>
          </a:p>
          <a:p>
            <a:pPr eaLnBrk="1" hangingPunct="1">
              <a:buFont typeface="Wingdings" pitchFamily="2" charset="2"/>
              <a:buNone/>
            </a:pPr>
            <a:r>
              <a:rPr lang="en-GB" altLang="en-US" sz="2400" dirty="0"/>
              <a:t>	The set up is very similar to that of the sole trader, but in this case any profits and losses are shared by the parties involved.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661" y="1916832"/>
            <a:ext cx="4169403" cy="331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975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456754" y="188640"/>
            <a:ext cx="43252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9pPr>
          </a:lstStyle>
          <a:p>
            <a:pPr eaLnBrk="1" hangingPunct="1">
              <a:spcBef>
                <a:spcPct val="0"/>
              </a:spcBef>
              <a:buClrTx/>
              <a:buSzTx/>
              <a:buFontTx/>
              <a:buNone/>
            </a:pPr>
            <a:r>
              <a:rPr lang="en-GB" altLang="en-US" dirty="0"/>
              <a:t>Limited company (private)</a:t>
            </a:r>
          </a:p>
        </p:txBody>
      </p:sp>
      <p:sp>
        <p:nvSpPr>
          <p:cNvPr id="11267" name="Rectangle 6"/>
          <p:cNvSpPr>
            <a:spLocks noChangeArrowheads="1"/>
          </p:cNvSpPr>
          <p:nvPr/>
        </p:nvSpPr>
        <p:spPr bwMode="auto">
          <a:xfrm>
            <a:off x="228143" y="980728"/>
            <a:ext cx="4782443"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bg2"/>
              </a:buClr>
              <a:buSzPct val="75000"/>
              <a:buFont typeface="Wingdings" pitchFamily="2" charset="2"/>
              <a:buChar char="p"/>
              <a:defRPr sz="2800">
                <a:solidFill>
                  <a:schemeClr val="tx1"/>
                </a:solidFill>
                <a:latin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9pPr>
          </a:lstStyle>
          <a:p>
            <a:pPr eaLnBrk="1" hangingPunct="1">
              <a:spcBef>
                <a:spcPct val="0"/>
              </a:spcBef>
              <a:buClrTx/>
              <a:buSzTx/>
              <a:buFontTx/>
              <a:buNone/>
            </a:pPr>
            <a:r>
              <a:rPr lang="en-GB" altLang="en-US" sz="2000" dirty="0"/>
              <a:t>Most businesses tend to go limited if they start to expand. </a:t>
            </a:r>
          </a:p>
          <a:p>
            <a:pPr eaLnBrk="1" hangingPunct="1">
              <a:spcBef>
                <a:spcPct val="0"/>
              </a:spcBef>
              <a:buClrTx/>
              <a:buSzTx/>
              <a:buFontTx/>
              <a:buNone/>
            </a:pPr>
            <a:r>
              <a:rPr lang="en-GB" altLang="en-US" sz="2000" dirty="0"/>
              <a:t>This is because there are tax advantages:</a:t>
            </a:r>
            <a:endParaRPr lang="en-GB" altLang="en-US" sz="2000" i="1" dirty="0"/>
          </a:p>
          <a:p>
            <a:pPr eaLnBrk="1" hangingPunct="1">
              <a:spcBef>
                <a:spcPct val="0"/>
              </a:spcBef>
              <a:buClrTx/>
              <a:buSzTx/>
              <a:buFontTx/>
              <a:buNone/>
            </a:pPr>
            <a:r>
              <a:rPr lang="en-GB" altLang="en-US" sz="2000" i="1" dirty="0"/>
              <a:t>The individuals running the company are not personally liable for any debts should the business fail. Only the amount they invest is at risk.</a:t>
            </a:r>
          </a:p>
          <a:p>
            <a:pPr eaLnBrk="1" hangingPunct="1">
              <a:spcBef>
                <a:spcPct val="0"/>
              </a:spcBef>
              <a:buClrTx/>
              <a:buSzTx/>
              <a:buFontTx/>
              <a:buNone/>
            </a:pPr>
            <a:endParaRPr lang="en-GB" altLang="en-US" sz="2000" i="1" dirty="0"/>
          </a:p>
          <a:p>
            <a:pPr eaLnBrk="1" hangingPunct="1">
              <a:buNone/>
            </a:pPr>
            <a:endParaRPr lang="en-GB" altLang="en-US" sz="2000" b="1" dirty="0"/>
          </a:p>
          <a:p>
            <a:pPr eaLnBrk="1" hangingPunct="1">
              <a:buNone/>
            </a:pPr>
            <a:r>
              <a:rPr lang="en-GB" altLang="en-US" sz="2000" b="1" dirty="0"/>
              <a:t>Public limited companies </a:t>
            </a:r>
            <a:r>
              <a:rPr lang="en-GB" altLang="en-US" sz="2000" dirty="0"/>
              <a:t>are allowed to trade their shares on the stock market as long as they have a share capital of at least </a:t>
            </a:r>
            <a:r>
              <a:rPr lang="en-GB" altLang="en-US" sz="2000" b="1" i="1" dirty="0"/>
              <a:t>£50,000.</a:t>
            </a:r>
            <a:endParaRPr lang="en-GB" altLang="en-US" sz="2000" dirty="0"/>
          </a:p>
        </p:txBody>
      </p:sp>
      <p:pic>
        <p:nvPicPr>
          <p:cNvPr id="1126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688" y="1034473"/>
            <a:ext cx="4110037" cy="25304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269" name="Rectangle 9"/>
          <p:cNvSpPr>
            <a:spLocks noChangeArrowheads="1"/>
          </p:cNvSpPr>
          <p:nvPr/>
        </p:nvSpPr>
        <p:spPr bwMode="auto">
          <a:xfrm>
            <a:off x="5010586" y="4077072"/>
            <a:ext cx="4110036"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bg2"/>
              </a:buClr>
              <a:buSzPct val="75000"/>
              <a:buFont typeface="Wingdings" pitchFamily="2" charset="2"/>
              <a:buChar char="p"/>
              <a:defRPr sz="2800">
                <a:solidFill>
                  <a:schemeClr val="tx1"/>
                </a:solidFill>
                <a:latin typeface="Arial"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Arial" charset="0"/>
              </a:defRPr>
            </a:lvl3pPr>
            <a:lvl4pPr marL="1600200" indent="-228600" eaLnBrk="0" hangingPunct="0">
              <a:spcBef>
                <a:spcPct val="20000"/>
              </a:spcBef>
              <a:buClr>
                <a:schemeClr val="bg2"/>
              </a:buClr>
              <a:buFont typeface="Wingdings" pitchFamily="2" charset="2"/>
              <a:buChar char="§"/>
              <a:defRPr>
                <a:solidFill>
                  <a:schemeClr val="tx1"/>
                </a:solidFill>
                <a:latin typeface="Arial"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9pPr>
          </a:lstStyle>
          <a:p>
            <a:pPr eaLnBrk="1" hangingPunct="1">
              <a:spcBef>
                <a:spcPct val="0"/>
              </a:spcBef>
              <a:buClrTx/>
              <a:buSzTx/>
              <a:buFontTx/>
              <a:buNone/>
            </a:pPr>
            <a:r>
              <a:rPr lang="en-GB" altLang="en-US" sz="2000" dirty="0"/>
              <a:t>These are sometimes known as private limited companies as they cannot trade their shares on the stock market.</a:t>
            </a:r>
            <a:endParaRPr lang="en-US" altLang="en-US" sz="2000" dirty="0"/>
          </a:p>
        </p:txBody>
      </p:sp>
    </p:spTree>
    <p:extLst>
      <p:ext uri="{BB962C8B-B14F-4D97-AF65-F5344CB8AC3E}">
        <p14:creationId xmlns:p14="http://schemas.microsoft.com/office/powerpoint/2010/main" val="22022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a:xfrm>
            <a:off x="755576" y="222061"/>
            <a:ext cx="6419056" cy="796925"/>
          </a:xfrm>
        </p:spPr>
        <p:txBody>
          <a:bodyPr/>
          <a:lstStyle/>
          <a:p>
            <a:pPr algn="r"/>
            <a:r>
              <a:rPr lang="en-US" altLang="en-US" dirty="0">
                <a:ea typeface="ＭＳ Ｐゴシック" pitchFamily="34" charset="-128"/>
                <a:cs typeface="Arial" charset="0"/>
              </a:rPr>
              <a:t>Site management team</a:t>
            </a:r>
          </a:p>
        </p:txBody>
      </p:sp>
      <p:sp>
        <p:nvSpPr>
          <p:cNvPr id="6147" name="TextBox 4"/>
          <p:cNvSpPr txBox="1">
            <a:spLocks noChangeArrowheads="1"/>
          </p:cNvSpPr>
          <p:nvPr/>
        </p:nvSpPr>
        <p:spPr bwMode="auto">
          <a:xfrm>
            <a:off x="3714750" y="1428750"/>
            <a:ext cx="1857375" cy="4000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000"/>
              <a:t>Client</a:t>
            </a:r>
          </a:p>
        </p:txBody>
      </p:sp>
      <p:sp>
        <p:nvSpPr>
          <p:cNvPr id="9" name="TextBox 8"/>
          <p:cNvSpPr txBox="1"/>
          <p:nvPr/>
        </p:nvSpPr>
        <p:spPr>
          <a:xfrm>
            <a:off x="6715125" y="1214438"/>
            <a:ext cx="2143125" cy="708025"/>
          </a:xfrm>
          <a:prstGeom prst="rect">
            <a:avLst/>
          </a:prstGeom>
          <a:solidFill>
            <a:schemeClr val="bg1">
              <a:lumMod val="65000"/>
            </a:schemeClr>
          </a:solidFill>
        </p:spPr>
        <p:txBody>
          <a:bodyPr>
            <a:spAutoFit/>
          </a:bodyPr>
          <a:lstStyle/>
          <a:p>
            <a:pPr algn="ctr">
              <a:defRPr/>
            </a:pPr>
            <a:r>
              <a:rPr lang="en-GB" dirty="0">
                <a:ea typeface="ＭＳ Ｐゴシック" pitchFamily="-1" charset="-128"/>
              </a:rPr>
              <a:t>Quantity surveyor</a:t>
            </a:r>
          </a:p>
        </p:txBody>
      </p:sp>
      <p:sp>
        <p:nvSpPr>
          <p:cNvPr id="10" name="TextBox 9"/>
          <p:cNvSpPr txBox="1"/>
          <p:nvPr/>
        </p:nvSpPr>
        <p:spPr>
          <a:xfrm>
            <a:off x="6715125" y="2000250"/>
            <a:ext cx="2143125" cy="400050"/>
          </a:xfrm>
          <a:prstGeom prst="rect">
            <a:avLst/>
          </a:prstGeom>
          <a:solidFill>
            <a:schemeClr val="bg1">
              <a:lumMod val="65000"/>
            </a:schemeClr>
          </a:solidFill>
        </p:spPr>
        <p:txBody>
          <a:bodyPr>
            <a:spAutoFit/>
          </a:bodyPr>
          <a:lstStyle/>
          <a:p>
            <a:pPr algn="ctr">
              <a:defRPr/>
            </a:pPr>
            <a:r>
              <a:rPr lang="en-GB" dirty="0">
                <a:ea typeface="ＭＳ Ｐゴシック" pitchFamily="-1" charset="-128"/>
              </a:rPr>
              <a:t>Building surveyor</a:t>
            </a:r>
          </a:p>
        </p:txBody>
      </p:sp>
      <p:sp>
        <p:nvSpPr>
          <p:cNvPr id="11" name="TextBox 10"/>
          <p:cNvSpPr txBox="1"/>
          <p:nvPr/>
        </p:nvSpPr>
        <p:spPr>
          <a:xfrm>
            <a:off x="6715125" y="2708275"/>
            <a:ext cx="2143125" cy="708025"/>
          </a:xfrm>
          <a:prstGeom prst="rect">
            <a:avLst/>
          </a:prstGeom>
          <a:solidFill>
            <a:schemeClr val="bg1">
              <a:lumMod val="65000"/>
            </a:schemeClr>
          </a:solidFill>
        </p:spPr>
        <p:txBody>
          <a:bodyPr>
            <a:spAutoFit/>
          </a:bodyPr>
          <a:lstStyle/>
          <a:p>
            <a:pPr algn="ctr">
              <a:defRPr/>
            </a:pPr>
            <a:r>
              <a:rPr lang="en-GB" dirty="0">
                <a:ea typeface="ＭＳ Ｐゴシック" pitchFamily="-1" charset="-128"/>
              </a:rPr>
              <a:t>Structural engineer</a:t>
            </a:r>
          </a:p>
        </p:txBody>
      </p:sp>
      <p:sp>
        <p:nvSpPr>
          <p:cNvPr id="12" name="TextBox 11"/>
          <p:cNvSpPr txBox="1"/>
          <p:nvPr/>
        </p:nvSpPr>
        <p:spPr>
          <a:xfrm>
            <a:off x="6715125" y="3500438"/>
            <a:ext cx="2143125" cy="708025"/>
          </a:xfrm>
          <a:prstGeom prst="rect">
            <a:avLst/>
          </a:prstGeom>
          <a:solidFill>
            <a:schemeClr val="bg1">
              <a:lumMod val="65000"/>
            </a:schemeClr>
          </a:solidFill>
        </p:spPr>
        <p:txBody>
          <a:bodyPr>
            <a:spAutoFit/>
          </a:bodyPr>
          <a:lstStyle/>
          <a:p>
            <a:pPr algn="ctr">
              <a:defRPr/>
            </a:pPr>
            <a:r>
              <a:rPr lang="en-GB" dirty="0">
                <a:ea typeface="ＭＳ Ｐゴシック" pitchFamily="-1" charset="-128"/>
              </a:rPr>
              <a:t>Building services engineer</a:t>
            </a:r>
          </a:p>
        </p:txBody>
      </p:sp>
      <p:sp>
        <p:nvSpPr>
          <p:cNvPr id="13" name="TextBox 12"/>
          <p:cNvSpPr txBox="1"/>
          <p:nvPr/>
        </p:nvSpPr>
        <p:spPr>
          <a:xfrm>
            <a:off x="6715125" y="4324350"/>
            <a:ext cx="2143125" cy="400050"/>
          </a:xfrm>
          <a:prstGeom prst="rect">
            <a:avLst/>
          </a:prstGeom>
          <a:solidFill>
            <a:schemeClr val="bg1">
              <a:lumMod val="65000"/>
            </a:schemeClr>
          </a:solidFill>
        </p:spPr>
        <p:txBody>
          <a:bodyPr>
            <a:spAutoFit/>
          </a:bodyPr>
          <a:lstStyle/>
          <a:p>
            <a:pPr algn="ctr">
              <a:defRPr/>
            </a:pPr>
            <a:r>
              <a:rPr lang="en-GB" dirty="0">
                <a:ea typeface="ＭＳ Ｐゴシック" pitchFamily="-1" charset="-128"/>
              </a:rPr>
              <a:t>Civil engineer</a:t>
            </a:r>
          </a:p>
        </p:txBody>
      </p:sp>
      <p:sp>
        <p:nvSpPr>
          <p:cNvPr id="17" name="TextBox 16"/>
          <p:cNvSpPr txBox="1"/>
          <p:nvPr/>
        </p:nvSpPr>
        <p:spPr>
          <a:xfrm>
            <a:off x="7286625" y="5143500"/>
            <a:ext cx="1643063" cy="369888"/>
          </a:xfrm>
          <a:prstGeom prst="rect">
            <a:avLst/>
          </a:prstGeom>
          <a:solidFill>
            <a:schemeClr val="accent6">
              <a:lumMod val="60000"/>
              <a:lumOff val="40000"/>
            </a:schemeClr>
          </a:solidFill>
        </p:spPr>
        <p:txBody>
          <a:bodyPr>
            <a:spAutoFit/>
          </a:bodyPr>
          <a:lstStyle/>
          <a:p>
            <a:pPr algn="ctr">
              <a:defRPr/>
            </a:pPr>
            <a:r>
              <a:rPr lang="en-GB" dirty="0">
                <a:ea typeface="ＭＳ Ｐゴシック" pitchFamily="-1" charset="-128"/>
              </a:rPr>
              <a:t>Estimator</a:t>
            </a:r>
          </a:p>
        </p:txBody>
      </p:sp>
      <p:sp>
        <p:nvSpPr>
          <p:cNvPr id="18" name="TextBox 17"/>
          <p:cNvSpPr txBox="1"/>
          <p:nvPr/>
        </p:nvSpPr>
        <p:spPr>
          <a:xfrm>
            <a:off x="5429250" y="5143500"/>
            <a:ext cx="1643063" cy="369888"/>
          </a:xfrm>
          <a:prstGeom prst="rect">
            <a:avLst/>
          </a:prstGeom>
          <a:solidFill>
            <a:schemeClr val="accent6">
              <a:lumMod val="60000"/>
              <a:lumOff val="40000"/>
            </a:schemeClr>
          </a:solidFill>
        </p:spPr>
        <p:txBody>
          <a:bodyPr>
            <a:spAutoFit/>
          </a:bodyPr>
          <a:lstStyle/>
          <a:p>
            <a:pPr algn="ctr">
              <a:defRPr/>
            </a:pPr>
            <a:r>
              <a:rPr lang="en-GB" dirty="0">
                <a:ea typeface="ＭＳ Ｐゴシック" pitchFamily="-1" charset="-128"/>
              </a:rPr>
              <a:t>Buyer</a:t>
            </a:r>
          </a:p>
        </p:txBody>
      </p:sp>
      <p:cxnSp>
        <p:nvCxnSpPr>
          <p:cNvPr id="22" name="Straight Connector 21"/>
          <p:cNvCxnSpPr>
            <a:stCxn id="6147" idx="2"/>
          </p:cNvCxnSpPr>
          <p:nvPr/>
        </p:nvCxnSpPr>
        <p:spPr>
          <a:xfrm>
            <a:off x="4643438" y="1828800"/>
            <a:ext cx="71437" cy="381476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156" name="TextBox 6"/>
          <p:cNvSpPr txBox="1">
            <a:spLocks noChangeArrowheads="1"/>
          </p:cNvSpPr>
          <p:nvPr/>
        </p:nvSpPr>
        <p:spPr bwMode="auto">
          <a:xfrm>
            <a:off x="3571875" y="3000375"/>
            <a:ext cx="2214563" cy="4000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000"/>
              <a:t>Clerk of works</a:t>
            </a:r>
          </a:p>
        </p:txBody>
      </p:sp>
      <p:sp>
        <p:nvSpPr>
          <p:cNvPr id="6157" name="TextBox 5"/>
          <p:cNvSpPr txBox="1">
            <a:spLocks noChangeArrowheads="1"/>
          </p:cNvSpPr>
          <p:nvPr/>
        </p:nvSpPr>
        <p:spPr bwMode="auto">
          <a:xfrm>
            <a:off x="3714750" y="2071688"/>
            <a:ext cx="1857375" cy="4000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000"/>
              <a:t>Architect</a:t>
            </a:r>
          </a:p>
        </p:txBody>
      </p:sp>
      <p:cxnSp>
        <p:nvCxnSpPr>
          <p:cNvPr id="33" name="Straight Connector 32"/>
          <p:cNvCxnSpPr>
            <a:stCxn id="6157" idx="1"/>
          </p:cNvCxnSpPr>
          <p:nvPr/>
        </p:nvCxnSpPr>
        <p:spPr>
          <a:xfrm flipH="1">
            <a:off x="1214438" y="2271713"/>
            <a:ext cx="2500312" cy="1428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35719" y="3464719"/>
            <a:ext cx="235743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160" name="TextBox 13"/>
          <p:cNvSpPr txBox="1">
            <a:spLocks noChangeArrowheads="1"/>
          </p:cNvSpPr>
          <p:nvPr/>
        </p:nvSpPr>
        <p:spPr bwMode="auto">
          <a:xfrm>
            <a:off x="285750" y="2500313"/>
            <a:ext cx="2143125" cy="369887"/>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000"/>
              <a:t>Local Authority</a:t>
            </a:r>
          </a:p>
        </p:txBody>
      </p:sp>
      <p:sp>
        <p:nvSpPr>
          <p:cNvPr id="6161" name="TextBox 14"/>
          <p:cNvSpPr txBox="1">
            <a:spLocks noChangeArrowheads="1"/>
          </p:cNvSpPr>
          <p:nvPr/>
        </p:nvSpPr>
        <p:spPr bwMode="auto">
          <a:xfrm>
            <a:off x="285750" y="3000375"/>
            <a:ext cx="2143125" cy="708025"/>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000"/>
              <a:t>Health and Safety Inspector</a:t>
            </a:r>
          </a:p>
        </p:txBody>
      </p:sp>
      <p:sp>
        <p:nvSpPr>
          <p:cNvPr id="6162" name="TextBox 15"/>
          <p:cNvSpPr txBox="1">
            <a:spLocks noChangeArrowheads="1"/>
          </p:cNvSpPr>
          <p:nvPr/>
        </p:nvSpPr>
        <p:spPr bwMode="auto">
          <a:xfrm>
            <a:off x="285750" y="3786188"/>
            <a:ext cx="2143125" cy="646112"/>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000"/>
              <a:t>Building Control Officer</a:t>
            </a:r>
          </a:p>
        </p:txBody>
      </p:sp>
      <p:cxnSp>
        <p:nvCxnSpPr>
          <p:cNvPr id="37" name="Straight Connector 36"/>
          <p:cNvCxnSpPr/>
          <p:nvPr/>
        </p:nvCxnSpPr>
        <p:spPr>
          <a:xfrm rot="10800000" flipV="1">
            <a:off x="1214438" y="4613275"/>
            <a:ext cx="2500312" cy="3016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3492500" y="5643563"/>
            <a:ext cx="2508250" cy="1746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857875" y="5786438"/>
            <a:ext cx="2857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357563" y="5786438"/>
            <a:ext cx="2857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167" name="TextBox 18"/>
          <p:cNvSpPr txBox="1">
            <a:spLocks noChangeArrowheads="1"/>
          </p:cNvSpPr>
          <p:nvPr/>
        </p:nvSpPr>
        <p:spPr bwMode="auto">
          <a:xfrm>
            <a:off x="2643188" y="5786438"/>
            <a:ext cx="1857375" cy="40005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000"/>
              <a:t>Subcontractor</a:t>
            </a:r>
          </a:p>
        </p:txBody>
      </p:sp>
      <p:sp>
        <p:nvSpPr>
          <p:cNvPr id="6168" name="TextBox 19"/>
          <p:cNvSpPr txBox="1">
            <a:spLocks noChangeArrowheads="1"/>
          </p:cNvSpPr>
          <p:nvPr/>
        </p:nvSpPr>
        <p:spPr bwMode="auto">
          <a:xfrm>
            <a:off x="5214938" y="5786438"/>
            <a:ext cx="1643062" cy="369887"/>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000"/>
              <a:t>Suppliers</a:t>
            </a:r>
          </a:p>
        </p:txBody>
      </p:sp>
      <p:cxnSp>
        <p:nvCxnSpPr>
          <p:cNvPr id="53" name="Straight Connector 52"/>
          <p:cNvCxnSpPr/>
          <p:nvPr/>
        </p:nvCxnSpPr>
        <p:spPr>
          <a:xfrm rot="5400000">
            <a:off x="5286375" y="2714625"/>
            <a:ext cx="20002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endCxn id="9" idx="1"/>
          </p:cNvCxnSpPr>
          <p:nvPr/>
        </p:nvCxnSpPr>
        <p:spPr>
          <a:xfrm flipV="1">
            <a:off x="6286500" y="1568450"/>
            <a:ext cx="428625" cy="1460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286500" y="3716338"/>
            <a:ext cx="428625" cy="1809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6157" idx="3"/>
            <a:endCxn id="10" idx="1"/>
          </p:cNvCxnSpPr>
          <p:nvPr/>
        </p:nvCxnSpPr>
        <p:spPr>
          <a:xfrm flipV="1">
            <a:off x="5572125" y="2200275"/>
            <a:ext cx="1143000" cy="7143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572250" y="3143250"/>
            <a:ext cx="1428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5929312" y="3786188"/>
            <a:ext cx="12858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572250" y="4429125"/>
            <a:ext cx="152400" cy="95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0800000">
            <a:off x="5357813" y="4857750"/>
            <a:ext cx="25003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endCxn id="18" idx="0"/>
          </p:cNvCxnSpPr>
          <p:nvPr/>
        </p:nvCxnSpPr>
        <p:spPr>
          <a:xfrm rot="16200000" flipH="1">
            <a:off x="6090444" y="4982369"/>
            <a:ext cx="285750" cy="365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endCxn id="17" idx="0"/>
          </p:cNvCxnSpPr>
          <p:nvPr/>
        </p:nvCxnSpPr>
        <p:spPr>
          <a:xfrm rot="16200000" flipH="1">
            <a:off x="7840663" y="4875212"/>
            <a:ext cx="285750" cy="2508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6200000" flipH="1">
            <a:off x="5233194" y="4696619"/>
            <a:ext cx="285750" cy="365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180" name="TextBox 7"/>
          <p:cNvSpPr txBox="1">
            <a:spLocks noChangeArrowheads="1"/>
          </p:cNvSpPr>
          <p:nvPr/>
        </p:nvSpPr>
        <p:spPr bwMode="auto">
          <a:xfrm>
            <a:off x="3786188" y="4143375"/>
            <a:ext cx="2000250" cy="7080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GB" altLang="en-US" sz="2000"/>
              <a:t>Building</a:t>
            </a:r>
          </a:p>
          <a:p>
            <a:pPr algn="ctr" eaLnBrk="1" hangingPunct="1">
              <a:spcBef>
                <a:spcPct val="0"/>
              </a:spcBef>
              <a:buFontTx/>
              <a:buNone/>
            </a:pPr>
            <a:r>
              <a:rPr lang="en-GB" altLang="en-US" sz="2000"/>
              <a:t>contractor</a:t>
            </a:r>
          </a:p>
        </p:txBody>
      </p:sp>
    </p:spTree>
    <p:extLst>
      <p:ext uri="{BB962C8B-B14F-4D97-AF65-F5344CB8AC3E}">
        <p14:creationId xmlns:p14="http://schemas.microsoft.com/office/powerpoint/2010/main" val="65437564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406</TotalTime>
  <Words>2884</Words>
  <Application>Microsoft Office PowerPoint</Application>
  <PresentationFormat>On-screen Show (4:3)</PresentationFormat>
  <Paragraphs>465</Paragraphs>
  <Slides>49</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Comic Sans MS</vt:lpstr>
      <vt:lpstr>Courier New</vt:lpstr>
      <vt:lpstr>Gill Sans MT</vt:lpstr>
      <vt:lpstr>Wingdings</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Site management team</vt:lpstr>
      <vt:lpstr>Construction team members</vt:lpstr>
      <vt:lpstr>Construction team members</vt:lpstr>
      <vt:lpstr>Construction team members</vt:lpstr>
      <vt:lpstr>Construction team members</vt:lpstr>
      <vt:lpstr>Construction team members</vt:lpstr>
      <vt:lpstr>Construction team members</vt:lpstr>
      <vt:lpstr>Construction team members</vt:lpstr>
      <vt:lpstr>Construction team members</vt:lpstr>
      <vt:lpstr>Construction team members</vt:lpstr>
      <vt:lpstr>Construction team members</vt:lpstr>
      <vt:lpstr>Construction team members</vt:lpstr>
      <vt:lpstr>Construction team members</vt:lpstr>
      <vt:lpstr>Construction team members</vt:lpstr>
      <vt:lpstr>Construction team members</vt:lpstr>
      <vt:lpstr>Construction team members</vt:lpstr>
      <vt:lpstr>Construction team members</vt:lpstr>
      <vt:lpstr>Construction team members</vt:lpstr>
      <vt:lpstr>Legislation and employment</vt:lpstr>
      <vt:lpstr>Information sources</vt:lpstr>
      <vt:lpstr>Information sources</vt:lpstr>
      <vt:lpstr>Information sources</vt:lpstr>
      <vt:lpstr>Information sources</vt:lpstr>
      <vt:lpstr>Information sources</vt:lpstr>
      <vt:lpstr>Information sources</vt:lpstr>
      <vt:lpstr>Information sources</vt:lpstr>
      <vt:lpstr>Information sources</vt:lpstr>
      <vt:lpstr>Contract Documentation</vt:lpstr>
      <vt:lpstr>Other Documentation</vt:lpstr>
      <vt:lpstr>PowerPoint Presentation</vt:lpstr>
      <vt:lpstr>Purchase orders</vt:lpstr>
      <vt:lpstr>PowerPoint Presentation</vt:lpstr>
      <vt:lpstr>Plumber’s Business Documentation – how it works</vt:lpstr>
      <vt:lpstr>Plumber’s Business Documentation</vt:lpstr>
      <vt:lpstr>Contract of Employment</vt:lpstr>
      <vt:lpstr>Statement of employment</vt:lpstr>
      <vt:lpstr>Communicating with others</vt:lpstr>
      <vt:lpstr>Written communication </vt:lpstr>
      <vt:lpstr>Verbal informal communication </vt:lpstr>
      <vt:lpstr>Communicating with others</vt:lpstr>
      <vt:lpstr>Consequences of poor communication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 2 Diploma in Plumbing Studies</dc:title>
  <dc:creator>Adrian Harpham</dc:creator>
  <cp:lastModifiedBy>Jonathan Hallam</cp:lastModifiedBy>
  <cp:revision>16</cp:revision>
  <dcterms:created xsi:type="dcterms:W3CDTF">2014-12-08T12:49:57Z</dcterms:created>
  <dcterms:modified xsi:type="dcterms:W3CDTF">2022-01-11T23:41:34Z</dcterms:modified>
</cp:coreProperties>
</file>