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35"/>
  </p:notesMasterIdLst>
  <p:sldIdLst>
    <p:sldId id="337" r:id="rId2"/>
    <p:sldId id="273" r:id="rId3"/>
    <p:sldId id="319" r:id="rId4"/>
    <p:sldId id="315" r:id="rId5"/>
    <p:sldId id="314" r:id="rId6"/>
    <p:sldId id="313" r:id="rId7"/>
    <p:sldId id="312" r:id="rId8"/>
    <p:sldId id="320" r:id="rId9"/>
    <p:sldId id="311" r:id="rId10"/>
    <p:sldId id="310" r:id="rId11"/>
    <p:sldId id="309" r:id="rId12"/>
    <p:sldId id="307" r:id="rId13"/>
    <p:sldId id="321" r:id="rId14"/>
    <p:sldId id="322" r:id="rId15"/>
    <p:sldId id="323" r:id="rId16"/>
    <p:sldId id="304" r:id="rId17"/>
    <p:sldId id="302" r:id="rId18"/>
    <p:sldId id="301" r:id="rId19"/>
    <p:sldId id="300" r:id="rId20"/>
    <p:sldId id="325" r:id="rId21"/>
    <p:sldId id="326" r:id="rId22"/>
    <p:sldId id="327" r:id="rId23"/>
    <p:sldId id="298" r:id="rId24"/>
    <p:sldId id="297" r:id="rId25"/>
    <p:sldId id="329" r:id="rId26"/>
    <p:sldId id="328" r:id="rId27"/>
    <p:sldId id="294" r:id="rId28"/>
    <p:sldId id="330" r:id="rId29"/>
    <p:sldId id="331" r:id="rId30"/>
    <p:sldId id="290" r:id="rId31"/>
    <p:sldId id="332" r:id="rId32"/>
    <p:sldId id="335" r:id="rId33"/>
    <p:sldId id="33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63AD"/>
    <a:srgbClr val="7EBC3F"/>
    <a:srgbClr val="FFFFFF"/>
    <a:srgbClr val="16C8AD"/>
    <a:srgbClr val="FFCB00"/>
    <a:srgbClr val="2F31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2918" autoAdjust="0"/>
  </p:normalViewPr>
  <p:slideViewPr>
    <p:cSldViewPr snapToGrid="0">
      <p:cViewPr varScale="1">
        <p:scale>
          <a:sx n="73" d="100"/>
          <a:sy n="73" d="100"/>
        </p:scale>
        <p:origin x="1080" y="53"/>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09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6D9E5-18FD-484A-A787-EA1BDDFE8C45}" type="datetimeFigureOut">
              <a:rPr lang="en-GB" smtClean="0"/>
              <a:pPr/>
              <a:t>28/06/2021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ACA9E2-D771-44FB-A456-8A9C97A8197C}" type="slidenum">
              <a:rPr lang="en-GB" smtClean="0"/>
              <a:pPr/>
              <a:t>‹#›</a:t>
            </a:fld>
            <a:endParaRPr lang="en-GB"/>
          </a:p>
        </p:txBody>
      </p:sp>
    </p:spTree>
    <p:extLst>
      <p:ext uri="{BB962C8B-B14F-4D97-AF65-F5344CB8AC3E}">
        <p14:creationId xmlns:p14="http://schemas.microsoft.com/office/powerpoint/2010/main" val="33943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CA9E2-D771-44FB-A456-8A9C97A8197C}" type="slidenum">
              <a:rPr lang="en-GB" smtClean="0"/>
              <a:pPr/>
              <a:t>2</a:t>
            </a:fld>
            <a:endParaRPr lang="en-GB"/>
          </a:p>
        </p:txBody>
      </p:sp>
    </p:spTree>
    <p:extLst>
      <p:ext uri="{BB962C8B-B14F-4D97-AF65-F5344CB8AC3E}">
        <p14:creationId xmlns:p14="http://schemas.microsoft.com/office/powerpoint/2010/main" val="291449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CA9E2-D771-44FB-A456-8A9C97A8197C}" type="slidenum">
              <a:rPr lang="en-GB" smtClean="0"/>
              <a:pPr/>
              <a:t>13</a:t>
            </a:fld>
            <a:endParaRPr lang="en-GB"/>
          </a:p>
        </p:txBody>
      </p:sp>
    </p:spTree>
    <p:extLst>
      <p:ext uri="{BB962C8B-B14F-4D97-AF65-F5344CB8AC3E}">
        <p14:creationId xmlns:p14="http://schemas.microsoft.com/office/powerpoint/2010/main" val="1264582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CA9E2-D771-44FB-A456-8A9C97A8197C}" type="slidenum">
              <a:rPr lang="en-GB" smtClean="0"/>
              <a:pPr/>
              <a:t>14</a:t>
            </a:fld>
            <a:endParaRPr lang="en-GB"/>
          </a:p>
        </p:txBody>
      </p:sp>
    </p:spTree>
    <p:extLst>
      <p:ext uri="{BB962C8B-B14F-4D97-AF65-F5344CB8AC3E}">
        <p14:creationId xmlns:p14="http://schemas.microsoft.com/office/powerpoint/2010/main" val="1264582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CA9E2-D771-44FB-A456-8A9C97A8197C}" type="slidenum">
              <a:rPr lang="en-GB" smtClean="0"/>
              <a:pPr/>
              <a:t>15</a:t>
            </a:fld>
            <a:endParaRPr lang="en-GB"/>
          </a:p>
        </p:txBody>
      </p:sp>
    </p:spTree>
    <p:extLst>
      <p:ext uri="{BB962C8B-B14F-4D97-AF65-F5344CB8AC3E}">
        <p14:creationId xmlns:p14="http://schemas.microsoft.com/office/powerpoint/2010/main" val="1264582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For an appliance to operate correctly it must have the correct gas rate</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It is appropriate to think that appliances must have the correct operating pressure, and that pressure and gas rate are linked</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These indicate the satisfactory operation of the appliance, and this is why the manufacturers provide pressure test points.</a:t>
            </a: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16</a:t>
            </a:fld>
            <a:endParaRPr lang="en-GB"/>
          </a:p>
        </p:txBody>
      </p:sp>
    </p:spTree>
    <p:extLst>
      <p:ext uri="{BB962C8B-B14F-4D97-AF65-F5344CB8AC3E}">
        <p14:creationId xmlns:p14="http://schemas.microsoft.com/office/powerpoint/2010/main" val="2834903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The gas rate, which is measured in m3/hr, will in many cases not be given by the manufacturer either within the appliance manufacturer’s instructions or indeed on the appliance data badge</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What will actually be given is the appliance rated input measured in kW</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We must understand that the input and gas rate are dependant upon each other, and a calculation using the gas rate and calorific value of the fuel will give the input (this will be shown later).</a:t>
            </a: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17</a:t>
            </a:fld>
            <a:endParaRPr lang="en-GB"/>
          </a:p>
        </p:txBody>
      </p:sp>
    </p:spTree>
    <p:extLst>
      <p:ext uri="{BB962C8B-B14F-4D97-AF65-F5344CB8AC3E}">
        <p14:creationId xmlns:p14="http://schemas.microsoft.com/office/powerpoint/2010/main" val="3414964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To measure the gas rate of the appliance we first need to measure the quantity of gas flowing into the appliance</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The supplier’s gas meter is used for this purpose</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We need to assess the gas rate first and then convert to input to check with the requirement of the appliance.</a:t>
            </a: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18</a:t>
            </a:fld>
            <a:endParaRPr lang="en-GB"/>
          </a:p>
        </p:txBody>
      </p:sp>
    </p:spTree>
    <p:extLst>
      <p:ext uri="{BB962C8B-B14F-4D97-AF65-F5344CB8AC3E}">
        <p14:creationId xmlns:p14="http://schemas.microsoft.com/office/powerpoint/2010/main" val="629989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Although it is no longer permitted to supply or install imperial indexed meters, the majority of those currently installed measure gas in cubic feet and the gas consumption is shown in hundreds of cubic feet by the first four digits</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For the calculation of gas rates we are interested in the meter test dial on the right hand side of the index</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One full revolution of this dial will indicate that one ft3 of gas has flowed.</a:t>
            </a: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20</a:t>
            </a:fld>
            <a:endParaRPr lang="en-GB"/>
          </a:p>
        </p:txBody>
      </p:sp>
    </p:spTree>
    <p:extLst>
      <p:ext uri="{BB962C8B-B14F-4D97-AF65-F5344CB8AC3E}">
        <p14:creationId xmlns:p14="http://schemas.microsoft.com/office/powerpoint/2010/main" val="1840767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Gas rates are, however, usually stated on appliance literature or data badges in metric units, therefore we have to convert ft</a:t>
            </a:r>
            <a:r>
              <a:rPr lang="en-GB" sz="1200" b="0" i="0" u="none" strike="noStrike" kern="1200" baseline="30000" dirty="0" smtClean="0">
                <a:solidFill>
                  <a:schemeClr val="tx1"/>
                </a:solidFill>
                <a:latin typeface="Calibri" panose="020F0502020204030204" pitchFamily="34" charset="0"/>
                <a:ea typeface="+mn-ea"/>
                <a:cs typeface="Calibri" panose="020F0502020204030204" pitchFamily="34" charset="0"/>
              </a:rPr>
              <a:t>3</a:t>
            </a: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/hr to m</a:t>
            </a:r>
            <a:r>
              <a:rPr lang="en-GB" sz="1200" b="0" i="0" u="none" strike="noStrike" kern="1200" baseline="30000" dirty="0" smtClean="0">
                <a:solidFill>
                  <a:schemeClr val="tx1"/>
                </a:solidFill>
                <a:latin typeface="Calibri" panose="020F0502020204030204" pitchFamily="34" charset="0"/>
                <a:ea typeface="+mn-ea"/>
                <a:cs typeface="Calibri" panose="020F0502020204030204" pitchFamily="34" charset="0"/>
              </a:rPr>
              <a:t>3</a:t>
            </a: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/hr by multiplying by 0.028.</a:t>
            </a: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21</a:t>
            </a:fld>
            <a:endParaRPr lang="en-GB"/>
          </a:p>
        </p:txBody>
      </p:sp>
    </p:spTree>
    <p:extLst>
      <p:ext uri="{BB962C8B-B14F-4D97-AF65-F5344CB8AC3E}">
        <p14:creationId xmlns:p14="http://schemas.microsoft.com/office/powerpoint/2010/main" val="1840767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This is how we calculate the gas rate</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As we have discussed previously, the manufacturer’s instructions give the input in kW, so we need to convert the gas rate to kW</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We will cover this calculation after we look at electronic meters.</a:t>
            </a: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22</a:t>
            </a:fld>
            <a:endParaRPr lang="en-GB"/>
          </a:p>
        </p:txBody>
      </p:sp>
    </p:spTree>
    <p:extLst>
      <p:ext uri="{BB962C8B-B14F-4D97-AF65-F5344CB8AC3E}">
        <p14:creationId xmlns:p14="http://schemas.microsoft.com/office/powerpoint/2010/main" val="1840767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CA9E2-D771-44FB-A456-8A9C97A8197C}" type="slidenum">
              <a:rPr lang="en-GB" smtClean="0"/>
              <a:pPr/>
              <a:t>23</a:t>
            </a:fld>
            <a:endParaRPr lang="en-GB"/>
          </a:p>
        </p:txBody>
      </p:sp>
    </p:spTree>
    <p:extLst>
      <p:ext uri="{BB962C8B-B14F-4D97-AF65-F5344CB8AC3E}">
        <p14:creationId xmlns:p14="http://schemas.microsoft.com/office/powerpoint/2010/main" val="199297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The Gas Installer has a responsibility under The Gas Safety (Installation and Use) Regulations, Regulation 26(9)(c)</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This means that when any work, for example installation, servicing or fault finding, is carried out on an appliance the installer must check among other things the pressure or gas rate, and where a problem is suspected both.</a:t>
            </a: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3</a:t>
            </a:fld>
            <a:endParaRPr lang="en-GB"/>
          </a:p>
        </p:txBody>
      </p:sp>
    </p:spTree>
    <p:extLst>
      <p:ext uri="{BB962C8B-B14F-4D97-AF65-F5344CB8AC3E}">
        <p14:creationId xmlns:p14="http://schemas.microsoft.com/office/powerpoint/2010/main" val="2914493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It is becoming more frequent that the installer encounters installations fitted with one of the electronic meters installed by the supplier</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The meters come in a number of guises, all with the same dial</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The slide shows an example of an electronic E6 meter</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E stands for electronic and 6 as in the U6 meter denotes the badged rating as 6m</a:t>
            </a:r>
            <a:r>
              <a:rPr lang="en-GB" sz="1200" b="0" i="0" u="none" strike="noStrike" kern="1200" baseline="30000" dirty="0" smtClean="0">
                <a:solidFill>
                  <a:schemeClr val="tx1"/>
                </a:solidFill>
                <a:latin typeface="Calibri" panose="020F0502020204030204" pitchFamily="34" charset="0"/>
                <a:ea typeface="+mn-ea"/>
                <a:cs typeface="Calibri" panose="020F0502020204030204" pitchFamily="34" charset="0"/>
              </a:rPr>
              <a:t>3</a:t>
            </a: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/hr.</a:t>
            </a: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24</a:t>
            </a:fld>
            <a:endParaRPr lang="en-GB"/>
          </a:p>
        </p:txBody>
      </p:sp>
    </p:spTree>
    <p:extLst>
      <p:ext uri="{BB962C8B-B14F-4D97-AF65-F5344CB8AC3E}">
        <p14:creationId xmlns:p14="http://schemas.microsoft.com/office/powerpoint/2010/main" val="2400874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CA9E2-D771-44FB-A456-8A9C97A8197C}" type="slidenum">
              <a:rPr lang="en-GB" smtClean="0"/>
              <a:pPr/>
              <a:t>25</a:t>
            </a:fld>
            <a:endParaRPr lang="en-GB"/>
          </a:p>
        </p:txBody>
      </p:sp>
    </p:spTree>
    <p:extLst>
      <p:ext uri="{BB962C8B-B14F-4D97-AF65-F5344CB8AC3E}">
        <p14:creationId xmlns:p14="http://schemas.microsoft.com/office/powerpoint/2010/main" val="2400874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CA9E2-D771-44FB-A456-8A9C97A8197C}" type="slidenum">
              <a:rPr lang="en-GB" smtClean="0"/>
              <a:pPr/>
              <a:t>26</a:t>
            </a:fld>
            <a:endParaRPr lang="en-GB"/>
          </a:p>
        </p:txBody>
      </p:sp>
    </p:spTree>
    <p:extLst>
      <p:ext uri="{BB962C8B-B14F-4D97-AF65-F5344CB8AC3E}">
        <p14:creationId xmlns:p14="http://schemas.microsoft.com/office/powerpoint/2010/main" val="2400874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It is quite simple to calculate the gas rate of an appliance - we do not even need to remove a screw</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However, as we have discussed, to check the performance with the manufacturer’s instructions or data badge we need to find the input in kW</a:t>
            </a:r>
            <a:endPar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27</a:t>
            </a:fld>
            <a:endParaRPr lang="en-GB"/>
          </a:p>
        </p:txBody>
      </p:sp>
    </p:spTree>
    <p:extLst>
      <p:ext uri="{BB962C8B-B14F-4D97-AF65-F5344CB8AC3E}">
        <p14:creationId xmlns:p14="http://schemas.microsoft.com/office/powerpoint/2010/main" val="2854246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28</a:t>
            </a:fld>
            <a:endParaRPr lang="en-GB"/>
          </a:p>
        </p:txBody>
      </p:sp>
    </p:spTree>
    <p:extLst>
      <p:ext uri="{BB962C8B-B14F-4D97-AF65-F5344CB8AC3E}">
        <p14:creationId xmlns:p14="http://schemas.microsoft.com/office/powerpoint/2010/main" val="2854246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Following calculations, if the gas rate is found to be incorrect, the fault must be rectified or the appropriate action taken to comply with the Gas Safety (Installation and Use) Regulations.</a:t>
            </a:r>
            <a:endPar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29</a:t>
            </a:fld>
            <a:endParaRPr lang="en-GB"/>
          </a:p>
        </p:txBody>
      </p:sp>
    </p:spTree>
    <p:extLst>
      <p:ext uri="{BB962C8B-B14F-4D97-AF65-F5344CB8AC3E}">
        <p14:creationId xmlns:p14="http://schemas.microsoft.com/office/powerpoint/2010/main" val="2854246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To use this ready reckoner simply look up the 2 minutes Gas Flow Rate in the left hand column of the appropriate table and look across for the correct heat input</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For Gas Flow Rate readings that are not listed, add the figures from each table to calculate the correct heat input.</a:t>
            </a: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31</a:t>
            </a:fld>
            <a:endParaRPr lang="en-GB"/>
          </a:p>
        </p:txBody>
      </p:sp>
    </p:spTree>
    <p:extLst>
      <p:ext uri="{BB962C8B-B14F-4D97-AF65-F5344CB8AC3E}">
        <p14:creationId xmlns:p14="http://schemas.microsoft.com/office/powerpoint/2010/main" val="3924717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32</a:t>
            </a:fld>
            <a:endParaRPr lang="en-GB"/>
          </a:p>
        </p:txBody>
      </p:sp>
    </p:spTree>
    <p:extLst>
      <p:ext uri="{BB962C8B-B14F-4D97-AF65-F5344CB8AC3E}">
        <p14:creationId xmlns:p14="http://schemas.microsoft.com/office/powerpoint/2010/main" val="3924717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33</a:t>
            </a:fld>
            <a:endParaRPr lang="en-GB"/>
          </a:p>
        </p:txBody>
      </p:sp>
    </p:spTree>
    <p:extLst>
      <p:ext uri="{BB962C8B-B14F-4D97-AF65-F5344CB8AC3E}">
        <p14:creationId xmlns:p14="http://schemas.microsoft.com/office/powerpoint/2010/main" val="392471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With this information the appliance manufacturer can assume that the inlet pressure arriving to any equipment will be in the region of 22mbar to 18mbar</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Therefore, the majority of modern appliances are not supplied with individual regulators; the exceptions to this are range rated appliances (these will be dealt with later).</a:t>
            </a: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5</a:t>
            </a:fld>
            <a:endParaRPr lang="en-GB"/>
          </a:p>
        </p:txBody>
      </p:sp>
    </p:spTree>
    <p:extLst>
      <p:ext uri="{BB962C8B-B14F-4D97-AF65-F5344CB8AC3E}">
        <p14:creationId xmlns:p14="http://schemas.microsoft.com/office/powerpoint/2010/main" val="94884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The slide shows an appliance data badge for a central heating back boiler, located on the burner tray below the gas fire</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The burner (operating) pressure can be clearly identified as 7.4, 9.9 or 13mbar, depending upon the required heat output</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As you can see, the pressure reading should be taken when the appliance is hot as stated on the data badge in order to achieve accurate readings.</a:t>
            </a: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6</a:t>
            </a:fld>
            <a:endParaRPr lang="en-GB"/>
          </a:p>
        </p:txBody>
      </p:sp>
    </p:spTree>
    <p:extLst>
      <p:ext uri="{BB962C8B-B14F-4D97-AF65-F5344CB8AC3E}">
        <p14:creationId xmlns:p14="http://schemas.microsoft.com/office/powerpoint/2010/main" val="306127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When the manufacturer’s instructions give specific instructions for burner pressure checking, these should be followed</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In the absence of instructions the following procedures may be used</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Before we look at the procedure it is important that some basic rules are discussed as in the slide.</a:t>
            </a: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7</a:t>
            </a:fld>
            <a:endParaRPr lang="en-GB"/>
          </a:p>
        </p:txBody>
      </p:sp>
    </p:spTree>
    <p:extLst>
      <p:ext uri="{BB962C8B-B14F-4D97-AF65-F5344CB8AC3E}">
        <p14:creationId xmlns:p14="http://schemas.microsoft.com/office/powerpoint/2010/main" val="409298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CA9E2-D771-44FB-A456-8A9C97A8197C}" type="slidenum">
              <a:rPr lang="en-GB" smtClean="0"/>
              <a:pPr/>
              <a:t>8</a:t>
            </a:fld>
            <a:endParaRPr lang="en-GB"/>
          </a:p>
        </p:txBody>
      </p:sp>
    </p:spTree>
    <p:extLst>
      <p:ext uri="{BB962C8B-B14F-4D97-AF65-F5344CB8AC3E}">
        <p14:creationId xmlns:p14="http://schemas.microsoft.com/office/powerpoint/2010/main" val="409298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In the absence of manufacturer’s instructions the following procedures may be used, as a method for burner pressure testing</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If the burner pressure is found to be incorrect at an appliance which has no pressure adjustment, it must be assumed that there is a problem with the supply to the appliance</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Investigation must be undertaken, as an appliance cannot be left if the operating pressure is found to be incorrect, either high or low.</a:t>
            </a: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9</a:t>
            </a:fld>
            <a:endParaRPr lang="en-GB"/>
          </a:p>
        </p:txBody>
      </p:sp>
    </p:spTree>
    <p:extLst>
      <p:ext uri="{BB962C8B-B14F-4D97-AF65-F5344CB8AC3E}">
        <p14:creationId xmlns:p14="http://schemas.microsoft.com/office/powerpoint/2010/main" val="54818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Low pressure at an appliance could also be attributed to the meter governor, and if it is, follow the same actions as for high pressure</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However, in the vast majority of cases it can be shown to be installation pipework problems. </a:t>
            </a: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11</a:t>
            </a:fld>
            <a:endParaRPr lang="en-GB"/>
          </a:p>
        </p:txBody>
      </p:sp>
    </p:spTree>
    <p:extLst>
      <p:ext uri="{BB962C8B-B14F-4D97-AF65-F5344CB8AC3E}">
        <p14:creationId xmlns:p14="http://schemas.microsoft.com/office/powerpoint/2010/main" val="338694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Where it is not possible to set the pressure to the required level, the operative must identify why the appliance pressure will not alter</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If inlet pressure is too low, this must be attributed to supply or installation pipework and this must be dealt with in the same way as in non adjustable appliances</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High pressures are more than likely the result of a faulty regulator, which may need replacing</a:t>
            </a:r>
          </a:p>
          <a:p>
            <a:pPr marL="171450" indent="-171450">
              <a:buFont typeface="Arial" panose="020B0604020202020204" pitchFamily="34" charset="0"/>
              <a:buChar char="•"/>
            </a:pPr>
            <a:r>
              <a:rPr lang="en-GB" sz="1200" b="0" i="0" u="none" strike="noStrike" kern="1200" baseline="0" dirty="0" smtClean="0">
                <a:solidFill>
                  <a:schemeClr val="tx1"/>
                </a:solidFill>
                <a:latin typeface="Calibri" panose="020F0502020204030204" pitchFamily="34" charset="0"/>
                <a:ea typeface="+mn-ea"/>
                <a:cs typeface="Calibri" panose="020F0502020204030204" pitchFamily="34" charset="0"/>
              </a:rPr>
              <a:t>The appliance must not be left operating incorrectly.</a:t>
            </a: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3ACA9E2-D771-44FB-A456-8A9C97A8197C}" type="slidenum">
              <a:rPr lang="en-GB" smtClean="0"/>
              <a:pPr/>
              <a:t>12</a:t>
            </a:fld>
            <a:endParaRPr lang="en-GB"/>
          </a:p>
        </p:txBody>
      </p:sp>
    </p:spTree>
    <p:extLst>
      <p:ext uri="{BB962C8B-B14F-4D97-AF65-F5344CB8AC3E}">
        <p14:creationId xmlns:p14="http://schemas.microsoft.com/office/powerpoint/2010/main" val="1264582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BCF3941-FC96-4F9C-9C6F-DB1F2A537F8C}"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2BDE9-EC4B-4EEE-BC2F-8B3D24AF4DE2}" type="slidenum">
              <a:rPr lang="en-GB" smtClean="0"/>
              <a:t>‹#›</a:t>
            </a:fld>
            <a:endParaRPr lang="en-GB"/>
          </a:p>
        </p:txBody>
      </p:sp>
    </p:spTree>
    <p:extLst>
      <p:ext uri="{BB962C8B-B14F-4D97-AF65-F5344CB8AC3E}">
        <p14:creationId xmlns:p14="http://schemas.microsoft.com/office/powerpoint/2010/main" val="419480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CF3941-FC96-4F9C-9C6F-DB1F2A537F8C}"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2BDE9-EC4B-4EEE-BC2F-8B3D24AF4DE2}" type="slidenum">
              <a:rPr lang="en-GB" smtClean="0"/>
              <a:t>‹#›</a:t>
            </a:fld>
            <a:endParaRPr lang="en-GB"/>
          </a:p>
        </p:txBody>
      </p:sp>
    </p:spTree>
    <p:extLst>
      <p:ext uri="{BB962C8B-B14F-4D97-AF65-F5344CB8AC3E}">
        <p14:creationId xmlns:p14="http://schemas.microsoft.com/office/powerpoint/2010/main" val="343957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CF3941-FC96-4F9C-9C6F-DB1F2A537F8C}"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2BDE9-EC4B-4EEE-BC2F-8B3D24AF4DE2}" type="slidenum">
              <a:rPr lang="en-GB" smtClean="0"/>
              <a:t>‹#›</a:t>
            </a:fld>
            <a:endParaRPr lang="en-GB"/>
          </a:p>
        </p:txBody>
      </p:sp>
    </p:spTree>
    <p:extLst>
      <p:ext uri="{BB962C8B-B14F-4D97-AF65-F5344CB8AC3E}">
        <p14:creationId xmlns:p14="http://schemas.microsoft.com/office/powerpoint/2010/main" val="2746867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696000" y="707571"/>
            <a:ext cx="10800000" cy="566058"/>
          </a:xfrm>
          <a:prstGeom prst="rect">
            <a:avLst/>
          </a:prstGeom>
        </p:spPr>
        <p:txBody>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4458148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CF3941-FC96-4F9C-9C6F-DB1F2A537F8C}"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2BDE9-EC4B-4EEE-BC2F-8B3D24AF4DE2}" type="slidenum">
              <a:rPr lang="en-GB" smtClean="0"/>
              <a:t>‹#›</a:t>
            </a:fld>
            <a:endParaRPr lang="en-GB"/>
          </a:p>
        </p:txBody>
      </p:sp>
    </p:spTree>
    <p:extLst>
      <p:ext uri="{BB962C8B-B14F-4D97-AF65-F5344CB8AC3E}">
        <p14:creationId xmlns:p14="http://schemas.microsoft.com/office/powerpoint/2010/main" val="264074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CF3941-FC96-4F9C-9C6F-DB1F2A537F8C}"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2BDE9-EC4B-4EEE-BC2F-8B3D24AF4DE2}" type="slidenum">
              <a:rPr lang="en-GB" smtClean="0"/>
              <a:t>‹#›</a:t>
            </a:fld>
            <a:endParaRPr lang="en-GB"/>
          </a:p>
        </p:txBody>
      </p:sp>
    </p:spTree>
    <p:extLst>
      <p:ext uri="{BB962C8B-B14F-4D97-AF65-F5344CB8AC3E}">
        <p14:creationId xmlns:p14="http://schemas.microsoft.com/office/powerpoint/2010/main" val="114525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BCF3941-FC96-4F9C-9C6F-DB1F2A537F8C}"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2BDE9-EC4B-4EEE-BC2F-8B3D24AF4DE2}" type="slidenum">
              <a:rPr lang="en-GB" smtClean="0"/>
              <a:t>‹#›</a:t>
            </a:fld>
            <a:endParaRPr lang="en-GB"/>
          </a:p>
        </p:txBody>
      </p:sp>
    </p:spTree>
    <p:extLst>
      <p:ext uri="{BB962C8B-B14F-4D97-AF65-F5344CB8AC3E}">
        <p14:creationId xmlns:p14="http://schemas.microsoft.com/office/powerpoint/2010/main" val="21322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BCF3941-FC96-4F9C-9C6F-DB1F2A537F8C}"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2BDE9-EC4B-4EEE-BC2F-8B3D24AF4DE2}" type="slidenum">
              <a:rPr lang="en-GB" smtClean="0"/>
              <a:t>‹#›</a:t>
            </a:fld>
            <a:endParaRPr lang="en-GB"/>
          </a:p>
        </p:txBody>
      </p:sp>
    </p:spTree>
    <p:extLst>
      <p:ext uri="{BB962C8B-B14F-4D97-AF65-F5344CB8AC3E}">
        <p14:creationId xmlns:p14="http://schemas.microsoft.com/office/powerpoint/2010/main" val="348334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BCF3941-FC96-4F9C-9C6F-DB1F2A537F8C}"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2BDE9-EC4B-4EEE-BC2F-8B3D24AF4DE2}" type="slidenum">
              <a:rPr lang="en-GB" smtClean="0"/>
              <a:t>‹#›</a:t>
            </a:fld>
            <a:endParaRPr lang="en-GB"/>
          </a:p>
        </p:txBody>
      </p:sp>
    </p:spTree>
    <p:extLst>
      <p:ext uri="{BB962C8B-B14F-4D97-AF65-F5344CB8AC3E}">
        <p14:creationId xmlns:p14="http://schemas.microsoft.com/office/powerpoint/2010/main" val="380413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F3941-FC96-4F9C-9C6F-DB1F2A537F8C}"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2BDE9-EC4B-4EEE-BC2F-8B3D24AF4DE2}" type="slidenum">
              <a:rPr lang="en-GB" smtClean="0"/>
              <a:t>‹#›</a:t>
            </a:fld>
            <a:endParaRPr lang="en-GB"/>
          </a:p>
        </p:txBody>
      </p:sp>
    </p:spTree>
    <p:extLst>
      <p:ext uri="{BB962C8B-B14F-4D97-AF65-F5344CB8AC3E}">
        <p14:creationId xmlns:p14="http://schemas.microsoft.com/office/powerpoint/2010/main" val="263275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CF3941-FC96-4F9C-9C6F-DB1F2A537F8C}"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2BDE9-EC4B-4EEE-BC2F-8B3D24AF4DE2}" type="slidenum">
              <a:rPr lang="en-GB" smtClean="0"/>
              <a:t>‹#›</a:t>
            </a:fld>
            <a:endParaRPr lang="en-GB"/>
          </a:p>
        </p:txBody>
      </p:sp>
    </p:spTree>
    <p:extLst>
      <p:ext uri="{BB962C8B-B14F-4D97-AF65-F5344CB8AC3E}">
        <p14:creationId xmlns:p14="http://schemas.microsoft.com/office/powerpoint/2010/main" val="161649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CF3941-FC96-4F9C-9C6F-DB1F2A537F8C}"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2BDE9-EC4B-4EEE-BC2F-8B3D24AF4DE2}" type="slidenum">
              <a:rPr lang="en-GB" smtClean="0"/>
              <a:t>‹#›</a:t>
            </a:fld>
            <a:endParaRPr lang="en-GB"/>
          </a:p>
        </p:txBody>
      </p:sp>
    </p:spTree>
    <p:extLst>
      <p:ext uri="{BB962C8B-B14F-4D97-AF65-F5344CB8AC3E}">
        <p14:creationId xmlns:p14="http://schemas.microsoft.com/office/powerpoint/2010/main" val="2858065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F3941-FC96-4F9C-9C6F-DB1F2A537F8C}" type="datetimeFigureOut">
              <a:rPr lang="en-GB" smtClean="0"/>
              <a:t>28/06/2021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2BDE9-EC4B-4EEE-BC2F-8B3D24AF4DE2}" type="slidenum">
              <a:rPr lang="en-GB" smtClean="0"/>
              <a:t>‹#›</a:t>
            </a:fld>
            <a:endParaRPr lang="en-GB"/>
          </a:p>
        </p:txBody>
      </p:sp>
      <p:sp>
        <p:nvSpPr>
          <p:cNvPr id="7" name="Title 1"/>
          <p:cNvSpPr txBox="1">
            <a:spLocks/>
          </p:cNvSpPr>
          <p:nvPr userDrawn="1"/>
        </p:nvSpPr>
        <p:spPr>
          <a:xfrm>
            <a:off x="696000" y="238917"/>
            <a:ext cx="10800000" cy="1361283"/>
          </a:xfrm>
          <a:prstGeom prst="rect">
            <a:avLst/>
          </a:prstGeom>
        </p:spPr>
        <p:txBody>
          <a:bodyPr>
            <a:normAutofit/>
          </a:bodyPr>
          <a:lstStyle>
            <a:lvl1pPr algn="r" defTabSz="914400" rtl="0" eaLnBrk="1" latinLnBrk="0" hangingPunct="1">
              <a:spcBef>
                <a:spcPct val="0"/>
              </a:spcBef>
              <a:buNone/>
              <a:defRPr sz="3600" b="1" kern="1200">
                <a:solidFill>
                  <a:srgbClr val="0070C0"/>
                </a:solidFill>
                <a:latin typeface="+mj-lt"/>
                <a:ea typeface="+mj-ea"/>
                <a:cs typeface="+mj-cs"/>
              </a:defRPr>
            </a:lvl1pPr>
          </a:lstStyle>
          <a:p>
            <a:pPr algn="ctr"/>
            <a:r>
              <a:rPr lang="en-GB" sz="2800" dirty="0" smtClean="0">
                <a:solidFill>
                  <a:srgbClr val="1663AD"/>
                </a:solidFill>
              </a:rPr>
              <a:t>Module 10: Checking and Setting Burner Pressure and Gas Rates</a:t>
            </a:r>
          </a:p>
        </p:txBody>
      </p:sp>
    </p:spTree>
    <p:extLst>
      <p:ext uri="{BB962C8B-B14F-4D97-AF65-F5344CB8AC3E}">
        <p14:creationId xmlns:p14="http://schemas.microsoft.com/office/powerpoint/2010/main" val="67985885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microsoft.com/office/2007/relationships/hdphoto" Target="../media/hdphoto5.wdp"/><Relationship Id="rId5" Type="http://schemas.openxmlformats.org/officeDocument/2006/relationships/image" Target="../media/image7.jpe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045" y="623262"/>
            <a:ext cx="6896429" cy="4914900"/>
          </a:xfrm>
          <a:prstGeom prst="rect">
            <a:avLst/>
          </a:prstGeom>
        </p:spPr>
      </p:pic>
      <p:sp>
        <p:nvSpPr>
          <p:cNvPr id="4" name="TextBox 3"/>
          <p:cNvSpPr txBox="1"/>
          <p:nvPr/>
        </p:nvSpPr>
        <p:spPr>
          <a:xfrm>
            <a:off x="3867806" y="5160580"/>
            <a:ext cx="4897821" cy="923330"/>
          </a:xfrm>
          <a:prstGeom prst="rect">
            <a:avLst/>
          </a:prstGeom>
          <a:noFill/>
        </p:spPr>
        <p:txBody>
          <a:bodyPr wrap="square" rtlCol="0">
            <a:spAutoFit/>
          </a:bodyPr>
          <a:lstStyle/>
          <a:p>
            <a:r>
              <a:rPr lang="en-GB" sz="5400" b="1" dirty="0" smtClean="0"/>
              <a:t>Join our cause</a:t>
            </a:r>
            <a:endParaRPr lang="en-GB" sz="5400" b="1" dirty="0"/>
          </a:p>
        </p:txBody>
      </p:sp>
    </p:spTree>
    <p:extLst>
      <p:ext uri="{BB962C8B-B14F-4D97-AF65-F5344CB8AC3E}">
        <p14:creationId xmlns:p14="http://schemas.microsoft.com/office/powerpoint/2010/main" val="2244589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Excessive Burner Pressure</a:t>
            </a:r>
            <a:endParaRPr lang="en-GB" dirty="0"/>
          </a:p>
        </p:txBody>
      </p:sp>
      <p:sp>
        <p:nvSpPr>
          <p:cNvPr id="5" name="Rectangle 4"/>
          <p:cNvSpPr/>
          <p:nvPr/>
        </p:nvSpPr>
        <p:spPr>
          <a:xfrm>
            <a:off x="1209195" y="1830905"/>
            <a:ext cx="9720000" cy="4093428"/>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Excessive pressures at an appliance will more likely be attributed to a faulty meter </a:t>
            </a:r>
            <a:r>
              <a:rPr lang="en-GB" sz="2000" dirty="0" smtClean="0">
                <a:latin typeface="Calibri" panose="020F0502020204030204" pitchFamily="34" charset="0"/>
                <a:cs typeface="Calibri" panose="020F0502020204030204" pitchFamily="34" charset="0"/>
              </a:rPr>
              <a:t>governor</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Checking </a:t>
            </a:r>
            <a:r>
              <a:rPr lang="en-GB" sz="2000" dirty="0">
                <a:latin typeface="Calibri" panose="020F0502020204030204" pitchFamily="34" charset="0"/>
                <a:cs typeface="Calibri" panose="020F0502020204030204" pitchFamily="34" charset="0"/>
              </a:rPr>
              <a:t>the </a:t>
            </a:r>
            <a:r>
              <a:rPr lang="en-GB" sz="2000" dirty="0" smtClean="0">
                <a:latin typeface="Calibri" panose="020F0502020204030204" pitchFamily="34" charset="0"/>
                <a:cs typeface="Calibri" panose="020F0502020204030204" pitchFamily="34" charset="0"/>
              </a:rPr>
              <a:t>working pressure </a:t>
            </a:r>
            <a:r>
              <a:rPr lang="en-GB" sz="2000" dirty="0">
                <a:latin typeface="Calibri" panose="020F0502020204030204" pitchFamily="34" charset="0"/>
                <a:cs typeface="Calibri" panose="020F0502020204030204" pitchFamily="34" charset="0"/>
              </a:rPr>
              <a:t>at the meter will verify this as the </a:t>
            </a:r>
            <a:r>
              <a:rPr lang="en-GB" sz="2000" dirty="0" smtClean="0">
                <a:latin typeface="Calibri" panose="020F0502020204030204" pitchFamily="34" charset="0"/>
                <a:cs typeface="Calibri" panose="020F0502020204030204" pitchFamily="34" charset="0"/>
              </a:rPr>
              <a:t>cause</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Excessive </a:t>
            </a:r>
            <a:r>
              <a:rPr lang="en-GB" sz="2000" dirty="0">
                <a:latin typeface="Calibri" panose="020F0502020204030204" pitchFamily="34" charset="0"/>
                <a:cs typeface="Calibri" panose="020F0502020204030204" pitchFamily="34" charset="0"/>
              </a:rPr>
              <a:t>pressure at an appliance can be extremely </a:t>
            </a:r>
            <a:r>
              <a:rPr lang="en-GB" sz="2000" dirty="0" smtClean="0">
                <a:latin typeface="Calibri" panose="020F0502020204030204" pitchFamily="34" charset="0"/>
                <a:cs typeface="Calibri" panose="020F0502020204030204" pitchFamily="34" charset="0"/>
              </a:rPr>
              <a:t>serious</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Problems </a:t>
            </a:r>
            <a:r>
              <a:rPr lang="en-GB" sz="2000" dirty="0">
                <a:latin typeface="Calibri" panose="020F0502020204030204" pitchFamily="34" charset="0"/>
                <a:cs typeface="Calibri" panose="020F0502020204030204" pitchFamily="34" charset="0"/>
              </a:rPr>
              <a:t>which can occur include </a:t>
            </a:r>
            <a:r>
              <a:rPr lang="en-GB" sz="2000" dirty="0" smtClean="0">
                <a:latin typeface="Calibri" panose="020F0502020204030204" pitchFamily="34" charset="0"/>
                <a:cs typeface="Calibri" panose="020F0502020204030204" pitchFamily="34" charset="0"/>
              </a:rPr>
              <a:t>incomplete combustion</a:t>
            </a:r>
            <a:r>
              <a:rPr lang="en-GB" sz="2000" dirty="0">
                <a:latin typeface="Calibri" panose="020F0502020204030204" pitchFamily="34" charset="0"/>
                <a:cs typeface="Calibri" panose="020F0502020204030204" pitchFamily="34" charset="0"/>
              </a:rPr>
              <a:t>, appliance overheating and a flue system unable to handle extra products of </a:t>
            </a:r>
            <a:r>
              <a:rPr lang="en-GB" sz="2000" dirty="0" smtClean="0">
                <a:latin typeface="Calibri" panose="020F0502020204030204" pitchFamily="34" charset="0"/>
                <a:cs typeface="Calibri" panose="020F0502020204030204" pitchFamily="34" charset="0"/>
              </a:rPr>
              <a:t>combustion</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If excessive pressures </a:t>
            </a:r>
            <a:r>
              <a:rPr lang="en-GB" sz="2000" dirty="0">
                <a:latin typeface="Calibri" panose="020F0502020204030204" pitchFamily="34" charset="0"/>
                <a:cs typeface="Calibri" panose="020F0502020204030204" pitchFamily="34" charset="0"/>
              </a:rPr>
              <a:t>are encountered at an appliance and it is due to the meter regulator, the appliance must be turned </a:t>
            </a:r>
            <a:r>
              <a:rPr lang="en-GB" sz="2000" dirty="0" smtClean="0">
                <a:latin typeface="Calibri" panose="020F0502020204030204" pitchFamily="34" charset="0"/>
                <a:cs typeface="Calibri" panose="020F0502020204030204" pitchFamily="34" charset="0"/>
              </a:rPr>
              <a:t>off and </a:t>
            </a:r>
            <a:r>
              <a:rPr lang="en-GB" sz="2000" dirty="0">
                <a:latin typeface="Calibri" panose="020F0502020204030204" pitchFamily="34" charset="0"/>
                <a:cs typeface="Calibri" panose="020F0502020204030204" pitchFamily="34" charset="0"/>
              </a:rPr>
              <a:t>the gas supplier emergency service advised.</a:t>
            </a:r>
          </a:p>
        </p:txBody>
      </p:sp>
    </p:spTree>
    <p:extLst>
      <p:ext uri="{BB962C8B-B14F-4D97-AF65-F5344CB8AC3E}">
        <p14:creationId xmlns:p14="http://schemas.microsoft.com/office/powerpoint/2010/main" val="4287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Inadequate Pressure at an Appliance</a:t>
            </a:r>
            <a:endParaRPr lang="en-GB" dirty="0"/>
          </a:p>
        </p:txBody>
      </p:sp>
      <p:sp>
        <p:nvSpPr>
          <p:cNvPr id="5" name="Rectangle 4"/>
          <p:cNvSpPr/>
          <p:nvPr/>
        </p:nvSpPr>
        <p:spPr>
          <a:xfrm>
            <a:off x="1408563" y="2627281"/>
            <a:ext cx="7643887" cy="2246769"/>
          </a:xfrm>
          <a:prstGeom prst="rect">
            <a:avLst/>
          </a:prstGeom>
        </p:spPr>
        <p:txBody>
          <a:bodyPr wrap="none">
            <a:spAutoFit/>
          </a:bodyPr>
          <a:lstStyle/>
          <a:p>
            <a:r>
              <a:rPr lang="en-GB" sz="2000" b="1" dirty="0" smtClean="0">
                <a:latin typeface="Calibri" panose="020F0502020204030204" pitchFamily="34" charset="0"/>
                <a:cs typeface="Calibri" panose="020F0502020204030204" pitchFamily="34" charset="0"/>
              </a:rPr>
              <a:t>The </a:t>
            </a:r>
            <a:r>
              <a:rPr lang="en-GB" sz="2000" b="1" dirty="0">
                <a:latin typeface="Calibri" panose="020F0502020204030204" pitchFamily="34" charset="0"/>
                <a:cs typeface="Calibri" panose="020F0502020204030204" pitchFamily="34" charset="0"/>
              </a:rPr>
              <a:t>main problems encountered </a:t>
            </a:r>
            <a:r>
              <a:rPr lang="en-GB" sz="2000" b="1" dirty="0" smtClean="0">
                <a:latin typeface="Calibri" panose="020F0502020204030204" pitchFamily="34" charset="0"/>
                <a:cs typeface="Calibri" panose="020F0502020204030204" pitchFamily="34" charset="0"/>
              </a:rPr>
              <a:t>in terms of installation pipework are</a:t>
            </a:r>
            <a:r>
              <a:rPr lang="en-GB" sz="2000" b="1" dirty="0">
                <a:latin typeface="Calibri" panose="020F0502020204030204" pitchFamily="34" charset="0"/>
                <a:cs typeface="Calibri" panose="020F0502020204030204" pitchFamily="34" charset="0"/>
              </a:rPr>
              <a:t>:</a:t>
            </a:r>
          </a:p>
          <a:p>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Inadequate </a:t>
            </a:r>
            <a:r>
              <a:rPr lang="en-GB" sz="2000" dirty="0">
                <a:latin typeface="Calibri" panose="020F0502020204030204" pitchFamily="34" charset="0"/>
                <a:cs typeface="Calibri" panose="020F0502020204030204" pitchFamily="34" charset="0"/>
              </a:rPr>
              <a:t>pipe </a:t>
            </a:r>
            <a:r>
              <a:rPr lang="en-GB" sz="2000" dirty="0" smtClean="0">
                <a:latin typeface="Calibri" panose="020F0502020204030204" pitchFamily="34" charset="0"/>
                <a:cs typeface="Calibri" panose="020F0502020204030204" pitchFamily="34" charset="0"/>
              </a:rPr>
              <a:t>size</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Partial stoppage within the </a:t>
            </a:r>
            <a:r>
              <a:rPr lang="en-GB" sz="2000" dirty="0" smtClean="0">
                <a:latin typeface="Calibri" panose="020F0502020204030204" pitchFamily="34" charset="0"/>
                <a:cs typeface="Calibri" panose="020F0502020204030204" pitchFamily="34" charset="0"/>
              </a:rPr>
              <a:t>pipework</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Damaged </a:t>
            </a:r>
            <a:r>
              <a:rPr lang="en-GB" sz="2000" dirty="0" smtClean="0">
                <a:latin typeface="Calibri" panose="020F0502020204030204" pitchFamily="34" charset="0"/>
                <a:cs typeface="Calibri" panose="020F0502020204030204" pitchFamily="34" charset="0"/>
              </a:rPr>
              <a:t>pipework.</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7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lvl="0"/>
            <a:r>
              <a:rPr lang="en-GB" smtClean="0"/>
              <a:t>Range Rated Appliances</a:t>
            </a:r>
          </a:p>
          <a:p>
            <a:endParaRPr lang="en-GB" dirty="0"/>
          </a:p>
        </p:txBody>
      </p:sp>
      <p:sp>
        <p:nvSpPr>
          <p:cNvPr id="5" name="Rectangle 4"/>
          <p:cNvSpPr/>
          <p:nvPr/>
        </p:nvSpPr>
        <p:spPr>
          <a:xfrm>
            <a:off x="1134533" y="2027134"/>
            <a:ext cx="9720000" cy="3477875"/>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Range rated appliances allow the output of the appliance to be adjusted to suit the heating demand of </a:t>
            </a:r>
            <a:r>
              <a:rPr lang="en-GB" sz="2000" dirty="0" smtClean="0">
                <a:latin typeface="Calibri" panose="020F0502020204030204" pitchFamily="34" charset="0"/>
                <a:cs typeface="Calibri" panose="020F0502020204030204" pitchFamily="34" charset="0"/>
              </a:rPr>
              <a:t>the premises </a:t>
            </a:r>
            <a:r>
              <a:rPr lang="en-GB" sz="2000" dirty="0">
                <a:latin typeface="Calibri" panose="020F0502020204030204" pitchFamily="34" charset="0"/>
                <a:cs typeface="Calibri" panose="020F0502020204030204" pitchFamily="34" charset="0"/>
              </a:rPr>
              <a:t>in which they are </a:t>
            </a:r>
            <a:r>
              <a:rPr lang="en-GB" sz="2000" dirty="0" smtClean="0">
                <a:latin typeface="Calibri" panose="020F0502020204030204" pitchFamily="34" charset="0"/>
                <a:cs typeface="Calibri" panose="020F0502020204030204" pitchFamily="34" charset="0"/>
              </a:rPr>
              <a:t>installed</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In </a:t>
            </a:r>
            <a:r>
              <a:rPr lang="en-GB" sz="2000" dirty="0">
                <a:latin typeface="Calibri" panose="020F0502020204030204" pitchFamily="34" charset="0"/>
                <a:cs typeface="Calibri" panose="020F0502020204030204" pitchFamily="34" charset="0"/>
              </a:rPr>
              <a:t>this way a central heating boiler, for example, rated at 15kW to </a:t>
            </a:r>
            <a:r>
              <a:rPr lang="en-GB" sz="2000" dirty="0" smtClean="0">
                <a:latin typeface="Calibri" panose="020F0502020204030204" pitchFamily="34" charset="0"/>
                <a:cs typeface="Calibri" panose="020F0502020204030204" pitchFamily="34" charset="0"/>
              </a:rPr>
              <a:t>22kW, can </a:t>
            </a:r>
            <a:r>
              <a:rPr lang="en-GB" sz="2000" dirty="0">
                <a:latin typeface="Calibri" panose="020F0502020204030204" pitchFamily="34" charset="0"/>
                <a:cs typeface="Calibri" panose="020F0502020204030204" pitchFamily="34" charset="0"/>
              </a:rPr>
              <a:t>be adjusted to give the correct output any where between 15kW and </a:t>
            </a:r>
            <a:r>
              <a:rPr lang="en-GB" sz="2000" dirty="0" smtClean="0">
                <a:latin typeface="Calibri" panose="020F0502020204030204" pitchFamily="34" charset="0"/>
                <a:cs typeface="Calibri" panose="020F0502020204030204" pitchFamily="34" charset="0"/>
              </a:rPr>
              <a:t>22kW</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This </a:t>
            </a:r>
            <a:r>
              <a:rPr lang="en-GB" sz="2000" dirty="0">
                <a:latin typeface="Calibri" panose="020F0502020204030204" pitchFamily="34" charset="0"/>
                <a:cs typeface="Calibri" panose="020F0502020204030204" pitchFamily="34" charset="0"/>
              </a:rPr>
              <a:t>is achieved by </a:t>
            </a:r>
            <a:r>
              <a:rPr lang="en-GB" sz="2000" dirty="0" smtClean="0">
                <a:latin typeface="Calibri" panose="020F0502020204030204" pitchFamily="34" charset="0"/>
                <a:cs typeface="Calibri" panose="020F0502020204030204" pitchFamily="34" charset="0"/>
              </a:rPr>
              <a:t>checking and </a:t>
            </a:r>
            <a:r>
              <a:rPr lang="en-GB" sz="2000" dirty="0">
                <a:latin typeface="Calibri" panose="020F0502020204030204" pitchFamily="34" charset="0"/>
                <a:cs typeface="Calibri" panose="020F0502020204030204" pitchFamily="34" charset="0"/>
              </a:rPr>
              <a:t>altering the burner pressure to that specified in the manufacturer’s instructions as giving the </a:t>
            </a:r>
            <a:r>
              <a:rPr lang="en-GB" sz="2000" dirty="0" smtClean="0">
                <a:latin typeface="Calibri" panose="020F0502020204030204" pitchFamily="34" charset="0"/>
                <a:cs typeface="Calibri" panose="020F0502020204030204" pitchFamily="34" charset="0"/>
              </a:rPr>
              <a:t>correct output required</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Pressures </a:t>
            </a:r>
            <a:r>
              <a:rPr lang="en-GB" sz="2000" dirty="0">
                <a:latin typeface="Calibri" panose="020F0502020204030204" pitchFamily="34" charset="0"/>
                <a:cs typeface="Calibri" panose="020F0502020204030204" pitchFamily="34" charset="0"/>
              </a:rPr>
              <a:t>above maximum and below minimum are unacceptable and cannot be </a:t>
            </a:r>
            <a:r>
              <a:rPr lang="en-GB" sz="2000" dirty="0" smtClean="0">
                <a:latin typeface="Calibri" panose="020F0502020204030204" pitchFamily="34" charset="0"/>
                <a:cs typeface="Calibri" panose="020F0502020204030204" pitchFamily="34" charset="0"/>
              </a:rPr>
              <a:t>tolerated.</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7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lvl="0"/>
            <a:r>
              <a:rPr lang="en-GB" smtClean="0"/>
              <a:t>Use of Electronic Gauges</a:t>
            </a:r>
          </a:p>
          <a:p>
            <a:endParaRPr lang="en-GB" dirty="0"/>
          </a:p>
        </p:txBody>
      </p:sp>
      <p:pic>
        <p:nvPicPr>
          <p:cNvPr id="8194" name="Picture 2" descr="C:\Users\Barras Garth 3\Desktop\10 CCN1 Module 10 Folder\Links\Figure 2 electronic gauge.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9449" y="1310449"/>
            <a:ext cx="2891488" cy="4820926"/>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602399" y="1629196"/>
            <a:ext cx="7052082" cy="4401205"/>
          </a:xfrm>
          <a:prstGeom prst="rect">
            <a:avLst/>
          </a:prstGeom>
        </p:spPr>
        <p:txBody>
          <a:bodyPr wrap="square">
            <a:spAutoFit/>
          </a:bodyPr>
          <a:lstStyle/>
          <a:p>
            <a:r>
              <a:rPr lang="en-GB" sz="2000" b="1" dirty="0">
                <a:latin typeface="Calibri" panose="020F0502020204030204" pitchFamily="34" charset="0"/>
                <a:cs typeface="Calibri" panose="020F0502020204030204" pitchFamily="34" charset="0"/>
              </a:rPr>
              <a:t>The most important things to consider when </a:t>
            </a:r>
            <a:r>
              <a:rPr lang="en-GB" sz="2000" b="1" dirty="0" smtClean="0">
                <a:latin typeface="Calibri" panose="020F0502020204030204" pitchFamily="34" charset="0"/>
                <a:cs typeface="Calibri" panose="020F0502020204030204" pitchFamily="34" charset="0"/>
              </a:rPr>
              <a:t>choosing an </a:t>
            </a:r>
            <a:r>
              <a:rPr lang="en-GB" sz="2000" b="1" dirty="0">
                <a:latin typeface="Calibri" panose="020F0502020204030204" pitchFamily="34" charset="0"/>
                <a:cs typeface="Calibri" panose="020F0502020204030204" pitchFamily="34" charset="0"/>
              </a:rPr>
              <a:t>electronic gauge for Appliance Burner Pressure testing are</a:t>
            </a:r>
            <a:r>
              <a:rPr lang="en-GB" sz="2000" b="1" dirty="0" smtClean="0">
                <a:latin typeface="Calibri" panose="020F0502020204030204" pitchFamily="34" charset="0"/>
                <a:cs typeface="Calibri" panose="020F0502020204030204" pitchFamily="34" charset="0"/>
              </a:rPr>
              <a:t>:</a:t>
            </a:r>
          </a:p>
          <a:p>
            <a:endParaRPr lang="en-GB" sz="1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Is </a:t>
            </a:r>
            <a:r>
              <a:rPr lang="en-GB" sz="2000" dirty="0">
                <a:latin typeface="Calibri" panose="020F0502020204030204" pitchFamily="34" charset="0"/>
                <a:cs typeface="Calibri" panose="020F0502020204030204" pitchFamily="34" charset="0"/>
              </a:rPr>
              <a:t>the pressure range sufficient</a:t>
            </a:r>
            <a:r>
              <a:rPr lang="en-GB" sz="2000"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GB" sz="1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What </a:t>
            </a:r>
            <a:r>
              <a:rPr lang="en-GB" sz="2000" dirty="0">
                <a:latin typeface="Calibri" panose="020F0502020204030204" pitchFamily="34" charset="0"/>
                <a:cs typeface="Calibri" panose="020F0502020204030204" pitchFamily="34" charset="0"/>
              </a:rPr>
              <a:t>is the accuracy of the gauge? (the gauge needs to </a:t>
            </a:r>
            <a:r>
              <a:rPr lang="en-GB" sz="2000" dirty="0" smtClean="0">
                <a:latin typeface="Calibri" panose="020F0502020204030204" pitchFamily="34" charset="0"/>
                <a:cs typeface="Calibri" panose="020F0502020204030204" pitchFamily="34" charset="0"/>
              </a:rPr>
              <a:t>be capable </a:t>
            </a:r>
            <a:r>
              <a:rPr lang="en-GB" sz="2000" dirty="0">
                <a:latin typeface="Calibri" panose="020F0502020204030204" pitchFamily="34" charset="0"/>
                <a:cs typeface="Calibri" panose="020F0502020204030204" pitchFamily="34" charset="0"/>
              </a:rPr>
              <a:t>of reading </a:t>
            </a:r>
            <a:r>
              <a:rPr lang="en-GB" sz="2000" dirty="0" err="1">
                <a:latin typeface="Calibri" panose="020F0502020204030204" pitchFamily="34" charset="0"/>
                <a:cs typeface="Calibri" panose="020F0502020204030204" pitchFamily="34" charset="0"/>
              </a:rPr>
              <a:t>millibars</a:t>
            </a:r>
            <a:r>
              <a:rPr lang="en-GB" sz="2000" dirty="0">
                <a:latin typeface="Calibri" panose="020F0502020204030204" pitchFamily="34" charset="0"/>
                <a:cs typeface="Calibri" panose="020F0502020204030204" pitchFamily="34" charset="0"/>
              </a:rPr>
              <a:t> to two decimal places to </a:t>
            </a:r>
            <a:r>
              <a:rPr lang="en-GB" sz="2000" dirty="0" smtClean="0">
                <a:latin typeface="Calibri" panose="020F0502020204030204" pitchFamily="34" charset="0"/>
                <a:cs typeface="Calibri" panose="020F0502020204030204" pitchFamily="34" charset="0"/>
              </a:rPr>
              <a:t>accurately read 0.25mbar</a:t>
            </a:r>
          </a:p>
          <a:p>
            <a:pPr marL="285750" indent="-285750">
              <a:buFont typeface="Arial" panose="020B0604020202020204" pitchFamily="34" charset="0"/>
              <a:buChar char="•"/>
            </a:pPr>
            <a:endParaRPr lang="en-GB" sz="1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Is </a:t>
            </a:r>
            <a:r>
              <a:rPr lang="en-GB" sz="2000" dirty="0">
                <a:latin typeface="Calibri" panose="020F0502020204030204" pitchFamily="34" charset="0"/>
                <a:cs typeface="Calibri" panose="020F0502020204030204" pitchFamily="34" charset="0"/>
              </a:rPr>
              <a:t>the gauge intrinsically safe? (i.e. will not provide a source </a:t>
            </a:r>
            <a:r>
              <a:rPr lang="en-GB" sz="2000" dirty="0" smtClean="0">
                <a:latin typeface="Calibri" panose="020F0502020204030204" pitchFamily="34" charset="0"/>
                <a:cs typeface="Calibri" panose="020F0502020204030204" pitchFamily="34" charset="0"/>
              </a:rPr>
              <a:t>of ignition </a:t>
            </a:r>
            <a:r>
              <a:rPr lang="en-GB" sz="2000" dirty="0">
                <a:latin typeface="Calibri" panose="020F0502020204030204" pitchFamily="34" charset="0"/>
                <a:cs typeface="Calibri" panose="020F0502020204030204" pitchFamily="34" charset="0"/>
              </a:rPr>
              <a:t>to ignite the gas</a:t>
            </a:r>
            <a:r>
              <a:rPr lang="en-GB" sz="2000"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GB" sz="1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Has </a:t>
            </a:r>
            <a:r>
              <a:rPr lang="en-GB" sz="2000" dirty="0">
                <a:latin typeface="Calibri" panose="020F0502020204030204" pitchFamily="34" charset="0"/>
                <a:cs typeface="Calibri" panose="020F0502020204030204" pitchFamily="34" charset="0"/>
              </a:rPr>
              <a:t>the gauge been calibrated? (gauges should be calibrated </a:t>
            </a:r>
            <a:r>
              <a:rPr lang="en-GB" sz="2000" dirty="0" smtClean="0">
                <a:latin typeface="Calibri" panose="020F0502020204030204" pitchFamily="34" charset="0"/>
                <a:cs typeface="Calibri" panose="020F0502020204030204" pitchFamily="34" charset="0"/>
              </a:rPr>
              <a:t>at least </a:t>
            </a:r>
            <a:r>
              <a:rPr lang="en-GB" sz="2000" dirty="0">
                <a:latin typeface="Calibri" panose="020F0502020204030204" pitchFamily="34" charset="0"/>
                <a:cs typeface="Calibri" panose="020F0502020204030204" pitchFamily="34" charset="0"/>
              </a:rPr>
              <a:t>every twelve months</a:t>
            </a:r>
            <a:r>
              <a:rPr lang="en-GB" sz="2000" dirty="0" smtClean="0">
                <a:latin typeface="Calibri" panose="020F0502020204030204" pitchFamily="34" charset="0"/>
                <a:cs typeface="Calibri" panose="020F0502020204030204" pitchFamily="34" charset="0"/>
              </a:rPr>
              <a:t>)</a:t>
            </a:r>
          </a:p>
          <a:p>
            <a:endParaRPr lang="en-GB" sz="10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A </a:t>
            </a:r>
            <a:r>
              <a:rPr lang="en-GB" sz="2000" dirty="0">
                <a:latin typeface="Calibri" panose="020F0502020204030204" pitchFamily="34" charset="0"/>
                <a:cs typeface="Calibri" panose="020F0502020204030204" pitchFamily="34" charset="0"/>
              </a:rPr>
              <a:t>typical electronic </a:t>
            </a:r>
            <a:r>
              <a:rPr lang="en-GB" sz="2000" dirty="0" smtClean="0">
                <a:latin typeface="Calibri" panose="020F0502020204030204" pitchFamily="34" charset="0"/>
                <a:cs typeface="Calibri" panose="020F0502020204030204" pitchFamily="34" charset="0"/>
              </a:rPr>
              <a:t>gauge is illustrated.</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003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8194"/>
                                        </p:tgtEl>
                                      </p:cBhvr>
                                    </p:animEffect>
                                    <p:animScale>
                                      <p:cBhvr>
                                        <p:cTn id="31" dur="250" autoRev="1" fill="hold"/>
                                        <p:tgtEl>
                                          <p:spTgt spid="819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lvl="0"/>
            <a:r>
              <a:rPr lang="en-GB" smtClean="0"/>
              <a:t>Use of Electronic Gauges</a:t>
            </a:r>
          </a:p>
          <a:p>
            <a:endParaRPr lang="en-GB" dirty="0"/>
          </a:p>
        </p:txBody>
      </p:sp>
      <p:sp>
        <p:nvSpPr>
          <p:cNvPr id="5" name="Rectangle 4"/>
          <p:cNvSpPr/>
          <p:nvPr/>
        </p:nvSpPr>
        <p:spPr>
          <a:xfrm>
            <a:off x="1267306" y="2184060"/>
            <a:ext cx="9550400" cy="3170099"/>
          </a:xfrm>
          <a:prstGeom prst="rect">
            <a:avLst/>
          </a:prstGeom>
        </p:spPr>
        <p:txBody>
          <a:bodyPr wrap="square">
            <a:spAutoFit/>
          </a:bodyPr>
          <a:lstStyle/>
          <a:p>
            <a:r>
              <a:rPr lang="en-GB" sz="2000" b="1" dirty="0">
                <a:latin typeface="Calibri" panose="020F0502020204030204" pitchFamily="34" charset="0"/>
                <a:cs typeface="Calibri" panose="020F0502020204030204" pitchFamily="34" charset="0"/>
              </a:rPr>
              <a:t>As a general guide</a:t>
            </a:r>
            <a:r>
              <a:rPr lang="en-GB" sz="2000" b="1" dirty="0" smtClean="0">
                <a:latin typeface="Calibri" panose="020F0502020204030204" pitchFamily="34" charset="0"/>
                <a:cs typeface="Calibri" panose="020F0502020204030204" pitchFamily="34" charset="0"/>
              </a:rPr>
              <a:t>, </a:t>
            </a:r>
            <a:r>
              <a:rPr lang="en-GB" sz="2000" b="1" dirty="0">
                <a:latin typeface="Calibri" panose="020F0502020204030204" pitchFamily="34" charset="0"/>
                <a:cs typeface="Calibri" panose="020F0502020204030204" pitchFamily="34" charset="0"/>
              </a:rPr>
              <a:t>when using an electronic gauge </a:t>
            </a:r>
            <a:r>
              <a:rPr lang="en-GB" sz="2000" b="1" dirty="0" smtClean="0">
                <a:latin typeface="Calibri" panose="020F0502020204030204" pitchFamily="34" charset="0"/>
                <a:cs typeface="Calibri" panose="020F0502020204030204" pitchFamily="34" charset="0"/>
              </a:rPr>
              <a:t>the following </a:t>
            </a:r>
            <a:r>
              <a:rPr lang="en-GB" sz="2000" b="1" dirty="0">
                <a:latin typeface="Calibri" panose="020F0502020204030204" pitchFamily="34" charset="0"/>
                <a:cs typeface="Calibri" panose="020F0502020204030204" pitchFamily="34" charset="0"/>
              </a:rPr>
              <a:t>actions should be taken</a:t>
            </a:r>
            <a:r>
              <a:rPr lang="en-GB" sz="2000" b="1" dirty="0" smtClean="0">
                <a:latin typeface="Calibri" panose="020F0502020204030204" pitchFamily="34" charset="0"/>
                <a:cs typeface="Calibri" panose="020F0502020204030204" pitchFamily="34" charset="0"/>
              </a:rPr>
              <a:t>:</a:t>
            </a:r>
          </a:p>
          <a:p>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Check </a:t>
            </a:r>
            <a:r>
              <a:rPr lang="en-GB" sz="2000" dirty="0">
                <a:latin typeface="Calibri" panose="020F0502020204030204" pitchFamily="34" charset="0"/>
                <a:cs typeface="Calibri" panose="020F0502020204030204" pitchFamily="34" charset="0"/>
              </a:rPr>
              <a:t>the overall condition and soundness of the gauge and the rubber </a:t>
            </a:r>
            <a:r>
              <a:rPr lang="en-GB" sz="2000" dirty="0" smtClean="0">
                <a:latin typeface="Calibri" panose="020F0502020204030204" pitchFamily="34" charset="0"/>
                <a:cs typeface="Calibri" panose="020F0502020204030204" pitchFamily="34" charset="0"/>
              </a:rPr>
              <a:t>tubing</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Check </a:t>
            </a:r>
            <a:r>
              <a:rPr lang="en-GB" sz="2000" dirty="0">
                <a:latin typeface="Calibri" panose="020F0502020204030204" pitchFamily="34" charset="0"/>
                <a:cs typeface="Calibri" panose="020F0502020204030204" pitchFamily="34" charset="0"/>
              </a:rPr>
              <a:t>gauge has a current calibration </a:t>
            </a:r>
            <a:r>
              <a:rPr lang="en-GB" sz="2000" dirty="0" smtClean="0">
                <a:latin typeface="Calibri" panose="020F0502020204030204" pitchFamily="34" charset="0"/>
                <a:cs typeface="Calibri" panose="020F0502020204030204" pitchFamily="34" charset="0"/>
              </a:rPr>
              <a:t>sticker</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Select </a:t>
            </a:r>
            <a:r>
              <a:rPr lang="en-GB" sz="2000" dirty="0">
                <a:latin typeface="Calibri" panose="020F0502020204030204" pitchFamily="34" charset="0"/>
                <a:cs typeface="Calibri" panose="020F0502020204030204" pitchFamily="34" charset="0"/>
              </a:rPr>
              <a:t>the appropriate scale (e.g. mbar, “W.G”, etc</a:t>
            </a:r>
            <a:r>
              <a:rPr lang="en-GB" sz="2000" dirty="0" smtClean="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Adjust </a:t>
            </a:r>
            <a:r>
              <a:rPr lang="en-GB" sz="2000" dirty="0">
                <a:latin typeface="Calibri" panose="020F0502020204030204" pitchFamily="34" charset="0"/>
                <a:cs typeface="Calibri" panose="020F0502020204030204" pitchFamily="34" charset="0"/>
              </a:rPr>
              <a:t>the scale to read zero in accordance with the manufacturer’s instructions.</a:t>
            </a:r>
          </a:p>
        </p:txBody>
      </p:sp>
    </p:spTree>
    <p:extLst>
      <p:ext uri="{BB962C8B-B14F-4D97-AF65-F5344CB8AC3E}">
        <p14:creationId xmlns:p14="http://schemas.microsoft.com/office/powerpoint/2010/main" val="270234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lvl="0"/>
            <a:r>
              <a:rPr lang="en-GB" smtClean="0"/>
              <a:t>Use of Electronic Gauges</a:t>
            </a:r>
          </a:p>
          <a:p>
            <a:endParaRPr lang="en-GB" dirty="0"/>
          </a:p>
        </p:txBody>
      </p:sp>
      <p:sp>
        <p:nvSpPr>
          <p:cNvPr id="4" name="Rectangle 3"/>
          <p:cNvSpPr/>
          <p:nvPr/>
        </p:nvSpPr>
        <p:spPr>
          <a:xfrm>
            <a:off x="1271540" y="1844376"/>
            <a:ext cx="9736666" cy="4093428"/>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Connect the rubber tubing to the appropriate connection of the gauge and the appropriate pressure point </a:t>
            </a:r>
            <a:r>
              <a:rPr lang="en-GB" sz="2000" dirty="0" smtClean="0">
                <a:latin typeface="Calibri" panose="020F0502020204030204" pitchFamily="34" charset="0"/>
                <a:cs typeface="Calibri" panose="020F0502020204030204" pitchFamily="34" charset="0"/>
              </a:rPr>
              <a:t>on the </a:t>
            </a:r>
            <a:r>
              <a:rPr lang="en-GB" sz="2000" dirty="0">
                <a:latin typeface="Calibri" panose="020F0502020204030204" pitchFamily="34" charset="0"/>
                <a:cs typeface="Calibri" panose="020F0502020204030204" pitchFamily="34" charset="0"/>
              </a:rPr>
              <a:t>gas installation (ensure there are no sources of ignition in the vicinity</a:t>
            </a:r>
            <a:r>
              <a:rPr lang="en-GB" sz="2000" dirty="0" smtClean="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Ensure </a:t>
            </a:r>
            <a:r>
              <a:rPr lang="en-GB" sz="2000" dirty="0">
                <a:latin typeface="Calibri" panose="020F0502020204030204" pitchFamily="34" charset="0"/>
                <a:cs typeface="Calibri" panose="020F0502020204030204" pitchFamily="34" charset="0"/>
              </a:rPr>
              <a:t>the rubber tubing is not ‘</a:t>
            </a:r>
            <a:r>
              <a:rPr lang="en-GB" sz="2000" dirty="0" smtClean="0">
                <a:latin typeface="Calibri" panose="020F0502020204030204" pitchFamily="34" charset="0"/>
                <a:cs typeface="Calibri" panose="020F0502020204030204" pitchFamily="34" charset="0"/>
              </a:rPr>
              <a:t>kinked’</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Allow </a:t>
            </a:r>
            <a:r>
              <a:rPr lang="en-GB" sz="2000" dirty="0">
                <a:latin typeface="Calibri" panose="020F0502020204030204" pitchFamily="34" charset="0"/>
                <a:cs typeface="Calibri" panose="020F0502020204030204" pitchFamily="34" charset="0"/>
              </a:rPr>
              <a:t>the gas to enter the gauge </a:t>
            </a:r>
            <a:r>
              <a:rPr lang="en-GB" sz="2000" dirty="0" smtClean="0">
                <a:latin typeface="Calibri" panose="020F0502020204030204" pitchFamily="34" charset="0"/>
                <a:cs typeface="Calibri" panose="020F0502020204030204" pitchFamily="34" charset="0"/>
              </a:rPr>
              <a:t>slowly</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Note/record </a:t>
            </a:r>
            <a:r>
              <a:rPr lang="en-GB" sz="2000" dirty="0">
                <a:latin typeface="Calibri" panose="020F0502020204030204" pitchFamily="34" charset="0"/>
                <a:cs typeface="Calibri" panose="020F0502020204030204" pitchFamily="34" charset="0"/>
              </a:rPr>
              <a:t>the pressure reading and compare with required pressure </a:t>
            </a:r>
            <a:r>
              <a:rPr lang="en-GB" sz="2000" dirty="0" smtClean="0">
                <a:latin typeface="Calibri" panose="020F0502020204030204" pitchFamily="34" charset="0"/>
                <a:cs typeface="Calibri" panose="020F0502020204030204" pitchFamily="34" charset="0"/>
              </a:rPr>
              <a:t>reading</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Take </a:t>
            </a:r>
            <a:r>
              <a:rPr lang="en-GB" sz="2000" dirty="0">
                <a:latin typeface="Calibri" panose="020F0502020204030204" pitchFamily="34" charset="0"/>
                <a:cs typeface="Calibri" panose="020F0502020204030204" pitchFamily="34" charset="0"/>
              </a:rPr>
              <a:t>any necessary actions as a result of the obtained pressure </a:t>
            </a:r>
            <a:r>
              <a:rPr lang="en-GB" sz="2000" dirty="0" smtClean="0">
                <a:latin typeface="Calibri" panose="020F0502020204030204" pitchFamily="34" charset="0"/>
                <a:cs typeface="Calibri" panose="020F0502020204030204" pitchFamily="34" charset="0"/>
              </a:rPr>
              <a:t>readings</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Remove </a:t>
            </a:r>
            <a:r>
              <a:rPr lang="en-GB" sz="2000" dirty="0">
                <a:latin typeface="Calibri" panose="020F0502020204030204" pitchFamily="34" charset="0"/>
                <a:cs typeface="Calibri" panose="020F0502020204030204" pitchFamily="34" charset="0"/>
              </a:rPr>
              <a:t>the rubber tubing; seal the pressure point and test using leak detection fluid.</a:t>
            </a:r>
          </a:p>
        </p:txBody>
      </p:sp>
    </p:spTree>
    <p:extLst>
      <p:ext uri="{BB962C8B-B14F-4D97-AF65-F5344CB8AC3E}">
        <p14:creationId xmlns:p14="http://schemas.microsoft.com/office/powerpoint/2010/main" val="11743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Checking Appliance Gas Rates and Burner Pressures</a:t>
            </a:r>
            <a:endParaRPr lang="en-GB" dirty="0"/>
          </a:p>
        </p:txBody>
      </p:sp>
      <p:sp>
        <p:nvSpPr>
          <p:cNvPr id="5" name="Rectangle 4"/>
          <p:cNvSpPr/>
          <p:nvPr/>
        </p:nvSpPr>
        <p:spPr>
          <a:xfrm>
            <a:off x="1212654" y="1653646"/>
            <a:ext cx="9720000" cy="5016758"/>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The gas rate depends on more than the burner pressure </a:t>
            </a:r>
            <a:r>
              <a:rPr lang="en-GB" sz="2000" dirty="0" smtClean="0">
                <a:latin typeface="Calibri" panose="020F0502020204030204" pitchFamily="34" charset="0"/>
                <a:cs typeface="Calibri" panose="020F0502020204030204" pitchFamily="34" charset="0"/>
              </a:rPr>
              <a:t>set by </a:t>
            </a:r>
            <a:r>
              <a:rPr lang="en-GB" sz="2000" dirty="0">
                <a:latin typeface="Calibri" panose="020F0502020204030204" pitchFamily="34" charset="0"/>
                <a:cs typeface="Calibri" panose="020F0502020204030204" pitchFamily="34" charset="0"/>
              </a:rPr>
              <a:t>the </a:t>
            </a:r>
            <a:r>
              <a:rPr lang="en-GB" sz="2000" dirty="0" smtClean="0">
                <a:latin typeface="Calibri" panose="020F0502020204030204" pitchFamily="34" charset="0"/>
                <a:cs typeface="Calibri" panose="020F0502020204030204" pitchFamily="34" charset="0"/>
              </a:rPr>
              <a:t>regulator</a:t>
            </a:r>
          </a:p>
          <a:p>
            <a:endParaRPr lang="en-GB" sz="1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The </a:t>
            </a:r>
            <a:r>
              <a:rPr lang="en-GB" sz="2000" dirty="0">
                <a:latin typeface="Calibri" panose="020F0502020204030204" pitchFamily="34" charset="0"/>
                <a:cs typeface="Calibri" panose="020F0502020204030204" pitchFamily="34" charset="0"/>
              </a:rPr>
              <a:t>gas rate is determined by </a:t>
            </a:r>
            <a:r>
              <a:rPr lang="en-GB" sz="2000" dirty="0" smtClean="0">
                <a:latin typeface="Calibri" panose="020F0502020204030204" pitchFamily="34" charset="0"/>
                <a:cs typeface="Calibri" panose="020F0502020204030204" pitchFamily="34" charset="0"/>
              </a:rPr>
              <a:t>the calorific </a:t>
            </a:r>
            <a:r>
              <a:rPr lang="en-GB" sz="2000" dirty="0">
                <a:latin typeface="Calibri" panose="020F0502020204030204" pitchFamily="34" charset="0"/>
                <a:cs typeface="Calibri" panose="020F0502020204030204" pitchFamily="34" charset="0"/>
              </a:rPr>
              <a:t>value of the gas, burner pressure and size of the injector </a:t>
            </a:r>
            <a:r>
              <a:rPr lang="en-GB" sz="2000" dirty="0" smtClean="0">
                <a:latin typeface="Calibri" panose="020F0502020204030204" pitchFamily="34" charset="0"/>
                <a:cs typeface="Calibri" panose="020F0502020204030204" pitchFamily="34" charset="0"/>
              </a:rPr>
              <a:t>orifice</a:t>
            </a:r>
          </a:p>
          <a:p>
            <a:pPr marL="342900" indent="-342900">
              <a:buFont typeface="Arial" panose="020B0604020202020204" pitchFamily="34" charset="0"/>
              <a:buChar char="•"/>
            </a:pPr>
            <a:endParaRPr lang="en-GB" sz="1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Assuming </a:t>
            </a:r>
            <a:r>
              <a:rPr lang="en-GB" sz="2000" dirty="0">
                <a:latin typeface="Calibri" panose="020F0502020204030204" pitchFamily="34" charset="0"/>
                <a:cs typeface="Calibri" panose="020F0502020204030204" pitchFamily="34" charset="0"/>
              </a:rPr>
              <a:t>that the calorific value </a:t>
            </a:r>
            <a:r>
              <a:rPr lang="en-GB" sz="2000" dirty="0" smtClean="0">
                <a:latin typeface="Calibri" panose="020F0502020204030204" pitchFamily="34" charset="0"/>
                <a:cs typeface="Calibri" panose="020F0502020204030204" pitchFamily="34" charset="0"/>
              </a:rPr>
              <a:t>and burner </a:t>
            </a:r>
            <a:r>
              <a:rPr lang="en-GB" sz="2000" dirty="0">
                <a:latin typeface="Calibri" panose="020F0502020204030204" pitchFamily="34" charset="0"/>
                <a:cs typeface="Calibri" panose="020F0502020204030204" pitchFamily="34" charset="0"/>
              </a:rPr>
              <a:t>pressure do not change, we can vary the heat input or gas rate to an appliance by changing the size </a:t>
            </a:r>
            <a:r>
              <a:rPr lang="en-GB" sz="2000" dirty="0" smtClean="0">
                <a:latin typeface="Calibri" panose="020F0502020204030204" pitchFamily="34" charset="0"/>
                <a:cs typeface="Calibri" panose="020F0502020204030204" pitchFamily="34" charset="0"/>
              </a:rPr>
              <a:t>of the </a:t>
            </a:r>
            <a:r>
              <a:rPr lang="en-GB" sz="2000" dirty="0">
                <a:latin typeface="Calibri" panose="020F0502020204030204" pitchFamily="34" charset="0"/>
                <a:cs typeface="Calibri" panose="020F0502020204030204" pitchFamily="34" charset="0"/>
              </a:rPr>
              <a:t>orifice in the </a:t>
            </a:r>
            <a:r>
              <a:rPr lang="en-GB" sz="2000" dirty="0" smtClean="0">
                <a:latin typeface="Calibri" panose="020F0502020204030204" pitchFamily="34" charset="0"/>
                <a:cs typeface="Calibri" panose="020F0502020204030204" pitchFamily="34" charset="0"/>
              </a:rPr>
              <a:t>injector</a:t>
            </a:r>
          </a:p>
          <a:p>
            <a:pPr marL="342900" indent="-342900">
              <a:buFont typeface="Arial" panose="020B0604020202020204" pitchFamily="34" charset="0"/>
              <a:buChar char="•"/>
            </a:pPr>
            <a:endParaRPr lang="en-GB" sz="1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A smaller </a:t>
            </a:r>
            <a:r>
              <a:rPr lang="en-GB" sz="2000" dirty="0">
                <a:latin typeface="Calibri" panose="020F0502020204030204" pitchFamily="34" charset="0"/>
                <a:cs typeface="Calibri" panose="020F0502020204030204" pitchFamily="34" charset="0"/>
              </a:rPr>
              <a:t>hole will reduce the input and a larger one will increase the </a:t>
            </a:r>
            <a:r>
              <a:rPr lang="en-GB" sz="2000" dirty="0" smtClean="0">
                <a:latin typeface="Calibri" panose="020F0502020204030204" pitchFamily="34" charset="0"/>
                <a:cs typeface="Calibri" panose="020F0502020204030204" pitchFamily="34" charset="0"/>
              </a:rPr>
              <a:t>input</a:t>
            </a:r>
          </a:p>
          <a:p>
            <a:pPr marL="342900" indent="-342900">
              <a:buFont typeface="Arial" panose="020B0604020202020204" pitchFamily="34" charset="0"/>
              <a:buChar char="•"/>
            </a:pPr>
            <a:endParaRPr lang="en-GB" sz="1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So, you can see, that simply having the correct burner pressure is not sufficient evidence to state that the appliance has the correct heat input</a:t>
            </a:r>
          </a:p>
          <a:p>
            <a:endParaRPr lang="en-GB" sz="1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A wrongly sized injector, for example from an LPG appliance, would give us the wrong gas rate</a:t>
            </a:r>
          </a:p>
          <a:p>
            <a:endParaRPr lang="en-GB" sz="1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To confirm that the appliance is burning efficiently and correctly we must check both burner pressure and gas rate.</a:t>
            </a:r>
          </a:p>
          <a:p>
            <a:pPr marL="342900" indent="-3429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7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lvl="0"/>
            <a:r>
              <a:rPr lang="en-GB" smtClean="0"/>
              <a:t>How to Find an Appliance’s Required Gas Rate</a:t>
            </a:r>
          </a:p>
          <a:p>
            <a:pPr lvl="0"/>
            <a:endParaRPr lang="en-GB" dirty="0"/>
          </a:p>
        </p:txBody>
      </p:sp>
      <p:sp>
        <p:nvSpPr>
          <p:cNvPr id="5" name="Rectangle 4"/>
          <p:cNvSpPr/>
          <p:nvPr/>
        </p:nvSpPr>
        <p:spPr>
          <a:xfrm>
            <a:off x="1320801" y="1792962"/>
            <a:ext cx="9381066" cy="4401205"/>
          </a:xfrm>
          <a:prstGeom prst="rect">
            <a:avLst/>
          </a:prstGeom>
        </p:spPr>
        <p:txBody>
          <a:bodyPr wrap="square">
            <a:spAutoFit/>
          </a:bodyPr>
          <a:lstStyle/>
          <a:p>
            <a:r>
              <a:rPr lang="en-GB" sz="2000" b="1" dirty="0">
                <a:latin typeface="Calibri" panose="020F0502020204030204" pitchFamily="34" charset="0"/>
                <a:cs typeface="Calibri" panose="020F0502020204030204" pitchFamily="34" charset="0"/>
              </a:rPr>
              <a:t>The data badge as we have seen will generally provide among others the following information</a:t>
            </a:r>
            <a:r>
              <a:rPr lang="en-GB" sz="2000" b="1" dirty="0" smtClean="0">
                <a:latin typeface="Calibri" panose="020F0502020204030204" pitchFamily="34" charset="0"/>
                <a:cs typeface="Calibri" panose="020F0502020204030204" pitchFamily="34" charset="0"/>
              </a:rPr>
              <a:t>:</a:t>
            </a:r>
          </a:p>
          <a:p>
            <a:endParaRPr lang="en-GB" sz="1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 The rated input of the appliance (kW</a:t>
            </a:r>
            <a:r>
              <a:rPr lang="en-GB" sz="2000" dirty="0" smtClean="0">
                <a:latin typeface="Calibri" panose="020F0502020204030204" pitchFamily="34" charset="0"/>
                <a:cs typeface="Calibri" panose="020F0502020204030204" pitchFamily="34" charset="0"/>
              </a:rPr>
              <a:t>)</a:t>
            </a:r>
          </a:p>
          <a:p>
            <a:endParaRPr lang="en-GB" sz="1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 Injector size(s</a:t>
            </a:r>
            <a:r>
              <a:rPr lang="en-GB" sz="2000" dirty="0" smtClean="0">
                <a:latin typeface="Calibri" panose="020F0502020204030204" pitchFamily="34" charset="0"/>
                <a:cs typeface="Calibri" panose="020F0502020204030204" pitchFamily="34" charset="0"/>
              </a:rPr>
              <a:t>)</a:t>
            </a:r>
          </a:p>
          <a:p>
            <a:endParaRPr lang="en-GB" sz="1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 Burner pressure setting (mbar</a:t>
            </a:r>
            <a:r>
              <a:rPr lang="en-GB" sz="2000" dirty="0" smtClean="0">
                <a:latin typeface="Calibri" panose="020F0502020204030204" pitchFamily="34" charset="0"/>
                <a:cs typeface="Calibri" panose="020F0502020204030204" pitchFamily="34" charset="0"/>
              </a:rPr>
              <a:t>)</a:t>
            </a:r>
          </a:p>
          <a:p>
            <a:endParaRPr lang="en-GB" sz="1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 Gas family prepared (CAT G20) for natural </a:t>
            </a:r>
            <a:r>
              <a:rPr lang="en-GB" sz="2000" dirty="0" smtClean="0">
                <a:latin typeface="Calibri" panose="020F0502020204030204" pitchFamily="34" charset="0"/>
                <a:cs typeface="Calibri" panose="020F0502020204030204" pitchFamily="34" charset="0"/>
              </a:rPr>
              <a:t>gas</a:t>
            </a:r>
          </a:p>
          <a:p>
            <a:endParaRPr lang="en-GB" sz="1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 Appliance serial </a:t>
            </a:r>
            <a:r>
              <a:rPr lang="en-GB" sz="2000" dirty="0" smtClean="0">
                <a:latin typeface="Calibri" panose="020F0502020204030204" pitchFamily="34" charset="0"/>
                <a:cs typeface="Calibri" panose="020F0502020204030204" pitchFamily="34" charset="0"/>
              </a:rPr>
              <a:t>number</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With this information from the appliance data badge and the calorific value (CV) of the gas, currently </a:t>
            </a:r>
            <a:r>
              <a:rPr lang="en-GB" sz="2000" dirty="0" smtClean="0">
                <a:latin typeface="Calibri" panose="020F0502020204030204" pitchFamily="34" charset="0"/>
                <a:cs typeface="Calibri" panose="020F0502020204030204" pitchFamily="34" charset="0"/>
              </a:rPr>
              <a:t>38.6MJ/m3 or </a:t>
            </a:r>
            <a:r>
              <a:rPr lang="en-GB" sz="2000" dirty="0">
                <a:latin typeface="Calibri" panose="020F0502020204030204" pitchFamily="34" charset="0"/>
                <a:cs typeface="Calibri" panose="020F0502020204030204" pitchFamily="34" charset="0"/>
              </a:rPr>
              <a:t>34.7MJ/m3 net, it is possible to assess the operational input to an </a:t>
            </a:r>
            <a:r>
              <a:rPr lang="en-GB" sz="2000" dirty="0" smtClean="0">
                <a:latin typeface="Calibri" panose="020F0502020204030204" pitchFamily="34" charset="0"/>
                <a:cs typeface="Calibri" panose="020F0502020204030204" pitchFamily="34" charset="0"/>
              </a:rPr>
              <a:t>appliance.</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7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How is the Gas Rate Measured?</a:t>
            </a:r>
            <a:endParaRPr lang="en-GB" dirty="0"/>
          </a:p>
        </p:txBody>
      </p:sp>
      <p:sp>
        <p:nvSpPr>
          <p:cNvPr id="5" name="Rectangle 4"/>
          <p:cNvSpPr/>
          <p:nvPr/>
        </p:nvSpPr>
        <p:spPr>
          <a:xfrm>
            <a:off x="1220740" y="2058588"/>
            <a:ext cx="9720000" cy="3785652"/>
          </a:xfrm>
          <a:prstGeom prst="rect">
            <a:avLst/>
          </a:prstGeom>
        </p:spPr>
        <p:txBody>
          <a:bodyPr wrap="square">
            <a:spAutoFit/>
          </a:bodyPr>
          <a:lstStyle/>
          <a:p>
            <a:r>
              <a:rPr lang="en-GB" sz="2000" dirty="0">
                <a:latin typeface="Calibri" panose="020F0502020204030204" pitchFamily="34" charset="0"/>
                <a:cs typeface="Calibri" panose="020F0502020204030204" pitchFamily="34" charset="0"/>
              </a:rPr>
              <a:t>The measurement of the gas rate is made a little more complex by two </a:t>
            </a:r>
            <a:r>
              <a:rPr lang="en-GB" sz="2000" dirty="0" smtClean="0">
                <a:latin typeface="Calibri" panose="020F0502020204030204" pitchFamily="34" charset="0"/>
                <a:cs typeface="Calibri" panose="020F0502020204030204" pitchFamily="34" charset="0"/>
              </a:rPr>
              <a:t>factors.</a:t>
            </a:r>
          </a:p>
          <a:p>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The </a:t>
            </a:r>
            <a:r>
              <a:rPr lang="en-GB" sz="2000" dirty="0">
                <a:latin typeface="Calibri" panose="020F0502020204030204" pitchFamily="34" charset="0"/>
                <a:cs typeface="Calibri" panose="020F0502020204030204" pitchFamily="34" charset="0"/>
              </a:rPr>
              <a:t>first is that the gas rate </a:t>
            </a:r>
            <a:r>
              <a:rPr lang="en-GB" sz="2000" dirty="0" smtClean="0">
                <a:latin typeface="Calibri" panose="020F0502020204030204" pitchFamily="34" charset="0"/>
                <a:cs typeface="Calibri" panose="020F0502020204030204" pitchFamily="34" charset="0"/>
              </a:rPr>
              <a:t>is measured </a:t>
            </a:r>
            <a:r>
              <a:rPr lang="en-GB" sz="2000" dirty="0">
                <a:latin typeface="Calibri" panose="020F0502020204030204" pitchFamily="34" charset="0"/>
                <a:cs typeface="Calibri" panose="020F0502020204030204" pitchFamily="34" charset="0"/>
              </a:rPr>
              <a:t>in cubic metres per hour (</a:t>
            </a:r>
            <a:r>
              <a:rPr lang="en-GB" sz="2000" dirty="0" smtClean="0">
                <a:latin typeface="Calibri" panose="020F0502020204030204" pitchFamily="34" charset="0"/>
                <a:cs typeface="Calibri" panose="020F0502020204030204" pitchFamily="34" charset="0"/>
              </a:rPr>
              <a:t>m</a:t>
            </a:r>
            <a:r>
              <a:rPr lang="de-DE" sz="2000" baseline="30000" dirty="0">
                <a:latin typeface="Calibri" panose="020F0502020204030204" pitchFamily="34" charset="0"/>
                <a:cs typeface="Calibri" panose="020F0502020204030204" pitchFamily="34" charset="0"/>
              </a:rPr>
              <a:t>3</a:t>
            </a:r>
            <a:r>
              <a:rPr lang="en-GB" sz="2000" dirty="0" smtClean="0">
                <a:latin typeface="Calibri" panose="020F0502020204030204" pitchFamily="34" charset="0"/>
                <a:cs typeface="Calibri" panose="020F0502020204030204" pitchFamily="34" charset="0"/>
              </a:rPr>
              <a:t>/hr )</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It </a:t>
            </a:r>
            <a:r>
              <a:rPr lang="en-GB" sz="2000" dirty="0">
                <a:latin typeface="Calibri" panose="020F0502020204030204" pitchFamily="34" charset="0"/>
                <a:cs typeface="Calibri" panose="020F0502020204030204" pitchFamily="34" charset="0"/>
              </a:rPr>
              <a:t>is extremely unlikely that anyone would measure the rate </a:t>
            </a:r>
            <a:r>
              <a:rPr lang="en-GB" sz="2000" dirty="0" smtClean="0">
                <a:latin typeface="Calibri" panose="020F0502020204030204" pitchFamily="34" charset="0"/>
                <a:cs typeface="Calibri" panose="020F0502020204030204" pitchFamily="34" charset="0"/>
              </a:rPr>
              <a:t>passing through </a:t>
            </a:r>
            <a:r>
              <a:rPr lang="en-GB" sz="2000" dirty="0">
                <a:latin typeface="Calibri" panose="020F0502020204030204" pitchFamily="34" charset="0"/>
                <a:cs typeface="Calibri" panose="020F0502020204030204" pitchFamily="34" charset="0"/>
              </a:rPr>
              <a:t>the meter for one hour, so a calculation is </a:t>
            </a:r>
            <a:r>
              <a:rPr lang="en-GB" sz="2000" dirty="0" smtClean="0">
                <a:latin typeface="Calibri" panose="020F0502020204030204" pitchFamily="34" charset="0"/>
                <a:cs typeface="Calibri" panose="020F0502020204030204" pitchFamily="34" charset="0"/>
              </a:rPr>
              <a:t>required</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Secondly </a:t>
            </a:r>
            <a:r>
              <a:rPr lang="en-GB" sz="2000" dirty="0">
                <a:latin typeface="Calibri" panose="020F0502020204030204" pitchFamily="34" charset="0"/>
                <a:cs typeface="Calibri" panose="020F0502020204030204" pitchFamily="34" charset="0"/>
              </a:rPr>
              <a:t>there are two types of meter in </a:t>
            </a:r>
            <a:r>
              <a:rPr lang="en-GB" sz="2000" dirty="0" smtClean="0">
                <a:latin typeface="Calibri" panose="020F0502020204030204" pitchFamily="34" charset="0"/>
                <a:cs typeface="Calibri" panose="020F0502020204030204" pitchFamily="34" charset="0"/>
              </a:rPr>
              <a:t>popular use </a:t>
            </a:r>
            <a:r>
              <a:rPr lang="en-GB" sz="2000" dirty="0">
                <a:latin typeface="Calibri" panose="020F0502020204030204" pitchFamily="34" charset="0"/>
                <a:cs typeface="Calibri" panose="020F0502020204030204" pitchFamily="34" charset="0"/>
              </a:rPr>
              <a:t>by gas suppliers. Both measure gas in different units and require slightly different procedures to find </a:t>
            </a:r>
            <a:r>
              <a:rPr lang="en-GB" sz="2000" dirty="0" smtClean="0">
                <a:latin typeface="Calibri" panose="020F0502020204030204" pitchFamily="34" charset="0"/>
                <a:cs typeface="Calibri" panose="020F0502020204030204" pitchFamily="34" charset="0"/>
              </a:rPr>
              <a:t>the quantity </a:t>
            </a:r>
            <a:r>
              <a:rPr lang="en-GB" sz="2000" dirty="0">
                <a:latin typeface="Calibri" panose="020F0502020204030204" pitchFamily="34" charset="0"/>
                <a:cs typeface="Calibri" panose="020F0502020204030204" pitchFamily="34" charset="0"/>
              </a:rPr>
              <a:t>of gas </a:t>
            </a:r>
            <a:r>
              <a:rPr lang="en-GB" sz="2000" dirty="0" smtClean="0">
                <a:latin typeface="Calibri" panose="020F0502020204030204" pitchFamily="34" charset="0"/>
                <a:cs typeface="Calibri" panose="020F0502020204030204" pitchFamily="34" charset="0"/>
              </a:rPr>
              <a:t>flowing</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Both </a:t>
            </a:r>
            <a:r>
              <a:rPr lang="en-GB" sz="2000" dirty="0">
                <a:latin typeface="Calibri" panose="020F0502020204030204" pitchFamily="34" charset="0"/>
                <a:cs typeface="Calibri" panose="020F0502020204030204" pitchFamily="34" charset="0"/>
              </a:rPr>
              <a:t>types of meter will be dealt with </a:t>
            </a:r>
            <a:r>
              <a:rPr lang="en-GB" sz="2000" dirty="0" smtClean="0">
                <a:latin typeface="Calibri" panose="020F0502020204030204" pitchFamily="34" charset="0"/>
                <a:cs typeface="Calibri" panose="020F0502020204030204" pitchFamily="34" charset="0"/>
              </a:rPr>
              <a:t>separately in the next slides.</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7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lvl="0"/>
            <a:r>
              <a:rPr lang="en-GB" altLang="en-US" smtClean="0"/>
              <a:t>Measuring Gas Rate from Unit Construction Meters</a:t>
            </a:r>
            <a:endParaRPr lang="en-GB" dirty="0"/>
          </a:p>
        </p:txBody>
      </p:sp>
      <p:pic>
        <p:nvPicPr>
          <p:cNvPr id="9218" name="Picture 2" descr="C:\Users\Barras Garth 3\Desktop\10 CCN1 Module 10 Folder\Links\New figure 3 U6.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76497" y="1785138"/>
            <a:ext cx="3133917" cy="3919471"/>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04901" y="5811426"/>
            <a:ext cx="1477108" cy="400110"/>
          </a:xfrm>
          <a:prstGeom prst="rect">
            <a:avLst/>
          </a:prstGeom>
          <a:noFill/>
        </p:spPr>
        <p:txBody>
          <a:bodyPr wrap="square" rtlCol="0">
            <a:spAutoFit/>
          </a:bodyPr>
          <a:lstStyle/>
          <a:p>
            <a:pPr algn="ctr"/>
            <a:r>
              <a:rPr lang="en-GB" sz="2000" dirty="0" smtClean="0">
                <a:latin typeface="Calibri" panose="020F0502020204030204" pitchFamily="34" charset="0"/>
                <a:cs typeface="Calibri" panose="020F0502020204030204" pitchFamily="34" charset="0"/>
              </a:rPr>
              <a:t>U6 </a:t>
            </a:r>
            <a:r>
              <a:rPr lang="en-GB" sz="2000" dirty="0">
                <a:latin typeface="Calibri" panose="020F0502020204030204" pitchFamily="34" charset="0"/>
                <a:cs typeface="Calibri" panose="020F0502020204030204" pitchFamily="34" charset="0"/>
              </a:rPr>
              <a:t>M</a:t>
            </a:r>
            <a:r>
              <a:rPr lang="en-GB" sz="2000" dirty="0" smtClean="0">
                <a:latin typeface="Calibri" panose="020F0502020204030204" pitchFamily="34" charset="0"/>
                <a:cs typeface="Calibri" panose="020F0502020204030204" pitchFamily="34" charset="0"/>
              </a:rPr>
              <a:t>eter</a:t>
            </a:r>
          </a:p>
        </p:txBody>
      </p:sp>
      <p:sp>
        <p:nvSpPr>
          <p:cNvPr id="6" name="Rectangle 5"/>
          <p:cNvSpPr/>
          <p:nvPr/>
        </p:nvSpPr>
        <p:spPr>
          <a:xfrm>
            <a:off x="5862497" y="2159823"/>
            <a:ext cx="4724827" cy="3170099"/>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The most common type of gas meter installed within the UK is the unit construction </a:t>
            </a:r>
            <a:r>
              <a:rPr lang="en-GB" sz="2000" dirty="0" smtClean="0">
                <a:latin typeface="Calibri" panose="020F0502020204030204" pitchFamily="34" charset="0"/>
                <a:cs typeface="Calibri" panose="020F0502020204030204" pitchFamily="34" charset="0"/>
              </a:rPr>
              <a:t>meter</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Domestic properties will </a:t>
            </a:r>
            <a:r>
              <a:rPr lang="en-GB" sz="2000" dirty="0">
                <a:latin typeface="Calibri" panose="020F0502020204030204" pitchFamily="34" charset="0"/>
                <a:cs typeface="Calibri" panose="020F0502020204030204" pitchFamily="34" charset="0"/>
              </a:rPr>
              <a:t>usually </a:t>
            </a:r>
            <a:r>
              <a:rPr lang="en-GB" sz="2000" dirty="0" smtClean="0">
                <a:latin typeface="Calibri" panose="020F0502020204030204" pitchFamily="34" charset="0"/>
                <a:cs typeface="Calibri" panose="020F0502020204030204" pitchFamily="34" charset="0"/>
              </a:rPr>
              <a:t>have the </a:t>
            </a:r>
            <a:r>
              <a:rPr lang="en-GB" sz="2000" dirty="0">
                <a:latin typeface="Calibri" panose="020F0502020204030204" pitchFamily="34" charset="0"/>
                <a:cs typeface="Calibri" panose="020F0502020204030204" pitchFamily="34" charset="0"/>
              </a:rPr>
              <a:t>U6 </a:t>
            </a:r>
            <a:r>
              <a:rPr lang="en-GB" sz="2000" dirty="0" smtClean="0">
                <a:latin typeface="Calibri" panose="020F0502020204030204" pitchFamily="34" charset="0"/>
                <a:cs typeface="Calibri" panose="020F0502020204030204" pitchFamily="34" charset="0"/>
              </a:rPr>
              <a:t>meter installed, as shown here</a:t>
            </a:r>
          </a:p>
          <a:p>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The designation U6 means that the meter is of unit construction and the badged rating is </a:t>
            </a:r>
            <a:r>
              <a:rPr lang="en-GB" sz="2000" dirty="0" smtClean="0">
                <a:latin typeface="Calibri" panose="020F0502020204030204" pitchFamily="34" charset="0"/>
                <a:cs typeface="Calibri" panose="020F0502020204030204" pitchFamily="34" charset="0"/>
              </a:rPr>
              <a:t>6m</a:t>
            </a:r>
            <a:r>
              <a:rPr lang="de-DE" sz="2000" baseline="30000" dirty="0">
                <a:latin typeface="Calibri" panose="020F0502020204030204" pitchFamily="34" charset="0"/>
                <a:cs typeface="Calibri" panose="020F0502020204030204" pitchFamily="34" charset="0"/>
              </a:rPr>
              <a:t>3</a:t>
            </a:r>
            <a:r>
              <a:rPr lang="en-GB" sz="2000" dirty="0" smtClean="0">
                <a:latin typeface="Calibri" panose="020F0502020204030204" pitchFamily="34" charset="0"/>
                <a:cs typeface="Calibri" panose="020F0502020204030204" pitchFamily="34" charset="0"/>
              </a:rPr>
              <a:t>/hr</a:t>
            </a:r>
            <a:r>
              <a:rPr lang="en-GB"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87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9218"/>
                                        </p:tgtEl>
                                      </p:cBhvr>
                                    </p:animEffect>
                                    <p:animScale>
                                      <p:cBhvr>
                                        <p:cTn id="19" dur="250" autoRev="1" fill="hold"/>
                                        <p:tgtEl>
                                          <p:spTgt spid="92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Objectives</a:t>
            </a:r>
            <a:endParaRPr lang="en-GB" dirty="0"/>
          </a:p>
        </p:txBody>
      </p:sp>
      <p:sp>
        <p:nvSpPr>
          <p:cNvPr id="5" name="Rectangle 4"/>
          <p:cNvSpPr/>
          <p:nvPr/>
        </p:nvSpPr>
        <p:spPr>
          <a:xfrm>
            <a:off x="1153007" y="1646654"/>
            <a:ext cx="9720000" cy="4555093"/>
          </a:xfrm>
          <a:prstGeom prst="rect">
            <a:avLst/>
          </a:prstGeom>
        </p:spPr>
        <p:txBody>
          <a:bodyPr wrap="square">
            <a:spAutoFit/>
          </a:bodyPr>
          <a:lstStyle/>
          <a:p>
            <a:r>
              <a:rPr lang="en-GB" sz="2000" b="1" dirty="0">
                <a:latin typeface="Calibri" panose="020F0502020204030204" pitchFamily="34" charset="0"/>
                <a:cs typeface="Calibri" panose="020F0502020204030204" pitchFamily="34" charset="0"/>
              </a:rPr>
              <a:t>By the end of Module 10 Checking and Setting Appliance Burner Pressures and Gas Rates, you should be </a:t>
            </a:r>
            <a:r>
              <a:rPr lang="en-GB" sz="2000" b="1" dirty="0" smtClean="0">
                <a:latin typeface="Calibri" panose="020F0502020204030204" pitchFamily="34" charset="0"/>
                <a:cs typeface="Calibri" panose="020F0502020204030204" pitchFamily="34" charset="0"/>
              </a:rPr>
              <a:t>able to </a:t>
            </a:r>
            <a:r>
              <a:rPr lang="en-GB" sz="2000" b="1" dirty="0">
                <a:latin typeface="Calibri" panose="020F0502020204030204" pitchFamily="34" charset="0"/>
                <a:cs typeface="Calibri" panose="020F0502020204030204" pitchFamily="34" charset="0"/>
              </a:rPr>
              <a:t>show understanding in the following areas</a:t>
            </a:r>
            <a:r>
              <a:rPr lang="en-GB" sz="2000" b="1" dirty="0" smtClean="0">
                <a:latin typeface="Calibri" panose="020F0502020204030204" pitchFamily="34" charset="0"/>
                <a:cs typeface="Calibri" panose="020F0502020204030204" pitchFamily="34" charset="0"/>
              </a:rPr>
              <a:t>:</a:t>
            </a:r>
          </a:p>
          <a:p>
            <a:endParaRPr lang="en-GB" sz="1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Reasons </a:t>
            </a:r>
            <a:r>
              <a:rPr lang="en-GB" sz="2000" dirty="0">
                <a:latin typeface="Calibri" panose="020F0502020204030204" pitchFamily="34" charset="0"/>
                <a:cs typeface="Calibri" panose="020F0502020204030204" pitchFamily="34" charset="0"/>
              </a:rPr>
              <a:t>for excessive pressure loss at the </a:t>
            </a:r>
            <a:r>
              <a:rPr lang="en-GB" sz="2000" dirty="0" smtClean="0">
                <a:latin typeface="Calibri" panose="020F0502020204030204" pitchFamily="34" charset="0"/>
                <a:cs typeface="Calibri" panose="020F0502020204030204" pitchFamily="34" charset="0"/>
              </a:rPr>
              <a:t>appliance</a:t>
            </a:r>
          </a:p>
          <a:p>
            <a:pPr marL="342900" indent="-342900">
              <a:buFont typeface="Arial" panose="020B0604020202020204" pitchFamily="34" charset="0"/>
              <a:buChar char="•"/>
            </a:pPr>
            <a:endParaRPr lang="en-GB" sz="1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Effects </a:t>
            </a:r>
            <a:r>
              <a:rPr lang="en-GB" sz="2000" dirty="0">
                <a:latin typeface="Calibri" panose="020F0502020204030204" pitchFamily="34" charset="0"/>
                <a:cs typeface="Calibri" panose="020F0502020204030204" pitchFamily="34" charset="0"/>
              </a:rPr>
              <a:t>of excessive pressure at the </a:t>
            </a:r>
            <a:r>
              <a:rPr lang="en-GB" sz="2000" dirty="0" smtClean="0">
                <a:latin typeface="Calibri" panose="020F0502020204030204" pitchFamily="34" charset="0"/>
                <a:cs typeface="Calibri" panose="020F0502020204030204" pitchFamily="34" charset="0"/>
              </a:rPr>
              <a:t>appliance</a:t>
            </a:r>
          </a:p>
          <a:p>
            <a:pPr marL="342900" indent="-342900">
              <a:buFont typeface="Arial" panose="020B0604020202020204" pitchFamily="34" charset="0"/>
              <a:buChar char="•"/>
            </a:pPr>
            <a:endParaRPr lang="en-GB" sz="1000" dirty="0" smtClean="0">
              <a:latin typeface="Calibri" panose="020F0502020204030204" pitchFamily="34" charset="0"/>
              <a:cs typeface="Calibri" panose="020F0502020204030204" pitchFamily="34" charset="0"/>
            </a:endParaRPr>
          </a:p>
          <a:p>
            <a:pPr marL="1168400" lvl="1" indent="-355600">
              <a:buFont typeface="Wingdings" panose="05000000000000000000" pitchFamily="2" charset="2"/>
              <a:buChar char="§"/>
            </a:pPr>
            <a:r>
              <a:rPr lang="en-GB" sz="2000" dirty="0" smtClean="0">
                <a:latin typeface="Calibri" panose="020F0502020204030204" pitchFamily="34" charset="0"/>
                <a:cs typeface="Calibri" panose="020F0502020204030204" pitchFamily="34" charset="0"/>
              </a:rPr>
              <a:t>Procedures </a:t>
            </a:r>
            <a:r>
              <a:rPr lang="en-GB" sz="2000" dirty="0">
                <a:latin typeface="Calibri" panose="020F0502020204030204" pitchFamily="34" charset="0"/>
                <a:cs typeface="Calibri" panose="020F0502020204030204" pitchFamily="34" charset="0"/>
              </a:rPr>
              <a:t>for measuring the working pressure of </a:t>
            </a:r>
            <a:r>
              <a:rPr lang="en-GB" sz="2000" dirty="0" smtClean="0">
                <a:latin typeface="Calibri" panose="020F0502020204030204" pitchFamily="34" charset="0"/>
                <a:cs typeface="Calibri" panose="020F0502020204030204" pitchFamily="34" charset="0"/>
              </a:rPr>
              <a:t>appliances</a:t>
            </a:r>
          </a:p>
          <a:p>
            <a:pPr marL="711200" indent="-355600">
              <a:buFont typeface="Wingdings" panose="05000000000000000000" pitchFamily="2" charset="2"/>
              <a:buChar char="§"/>
            </a:pPr>
            <a:endParaRPr lang="en-GB" sz="1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Where </a:t>
            </a:r>
            <a:r>
              <a:rPr lang="en-GB" sz="2000" dirty="0">
                <a:latin typeface="Calibri" panose="020F0502020204030204" pitchFamily="34" charset="0"/>
                <a:cs typeface="Calibri" panose="020F0502020204030204" pitchFamily="34" charset="0"/>
              </a:rPr>
              <a:t>to find confirmation of the required </a:t>
            </a:r>
            <a:r>
              <a:rPr lang="en-GB" sz="2000" dirty="0" smtClean="0">
                <a:latin typeface="Calibri" panose="020F0502020204030204" pitchFamily="34" charset="0"/>
                <a:cs typeface="Calibri" panose="020F0502020204030204" pitchFamily="34" charset="0"/>
              </a:rPr>
              <a:t>pressure</a:t>
            </a:r>
          </a:p>
          <a:p>
            <a:pPr marL="342900" indent="-342900">
              <a:buFont typeface="Arial" panose="020B0604020202020204" pitchFamily="34" charset="0"/>
              <a:buChar char="•"/>
            </a:pPr>
            <a:endParaRPr lang="en-GB" sz="1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Procedures </a:t>
            </a:r>
            <a:r>
              <a:rPr lang="en-GB" sz="2000" dirty="0">
                <a:latin typeface="Calibri" panose="020F0502020204030204" pitchFamily="34" charset="0"/>
                <a:cs typeface="Calibri" panose="020F0502020204030204" pitchFamily="34" charset="0"/>
              </a:rPr>
              <a:t>and methods of calculating gas </a:t>
            </a:r>
            <a:r>
              <a:rPr lang="en-GB" sz="2000" dirty="0" smtClean="0">
                <a:latin typeface="Calibri" panose="020F0502020204030204" pitchFamily="34" charset="0"/>
                <a:cs typeface="Calibri" panose="020F0502020204030204" pitchFamily="34" charset="0"/>
              </a:rPr>
              <a:t>rates</a:t>
            </a:r>
          </a:p>
          <a:p>
            <a:pPr marL="342900" indent="-342900">
              <a:buFont typeface="Arial" panose="020B0604020202020204" pitchFamily="34" charset="0"/>
              <a:buChar char="•"/>
            </a:pPr>
            <a:endParaRPr lang="en-GB" sz="1000" dirty="0">
              <a:latin typeface="Calibri" panose="020F0502020204030204" pitchFamily="34" charset="0"/>
              <a:cs typeface="Calibri" panose="020F0502020204030204" pitchFamily="34" charset="0"/>
            </a:endParaRPr>
          </a:p>
          <a:p>
            <a:pPr marL="1168400" lvl="1" indent="-355600">
              <a:buFont typeface="Wingdings" panose="05000000000000000000" pitchFamily="2" charset="2"/>
              <a:buChar char="§"/>
            </a:pPr>
            <a:r>
              <a:rPr lang="en-GB" sz="2000" dirty="0" smtClean="0">
                <a:latin typeface="Calibri" panose="020F0502020204030204" pitchFamily="34" charset="0"/>
                <a:cs typeface="Calibri" panose="020F0502020204030204" pitchFamily="34" charset="0"/>
              </a:rPr>
              <a:t>Using </a:t>
            </a:r>
            <a:r>
              <a:rPr lang="en-GB" sz="2000" dirty="0">
                <a:latin typeface="Calibri" panose="020F0502020204030204" pitchFamily="34" charset="0"/>
                <a:cs typeface="Calibri" panose="020F0502020204030204" pitchFamily="34" charset="0"/>
              </a:rPr>
              <a:t>different types of </a:t>
            </a:r>
            <a:r>
              <a:rPr lang="en-GB" sz="2000" dirty="0" smtClean="0">
                <a:latin typeface="Calibri" panose="020F0502020204030204" pitchFamily="34" charset="0"/>
                <a:cs typeface="Calibri" panose="020F0502020204030204" pitchFamily="34" charset="0"/>
              </a:rPr>
              <a:t>meter</a:t>
            </a:r>
          </a:p>
          <a:p>
            <a:pPr marL="1168400" lvl="1" indent="-355600">
              <a:buFont typeface="Wingdings" panose="05000000000000000000" pitchFamily="2" charset="2"/>
              <a:buChar char="§"/>
            </a:pPr>
            <a:endParaRPr lang="en-GB" sz="1000" dirty="0" smtClean="0">
              <a:latin typeface="Calibri" panose="020F0502020204030204" pitchFamily="34" charset="0"/>
              <a:cs typeface="Calibri" panose="020F0502020204030204" pitchFamily="34" charset="0"/>
            </a:endParaRPr>
          </a:p>
          <a:p>
            <a:pPr marL="1168400" lvl="1" indent="-355600">
              <a:buFont typeface="Wingdings" panose="05000000000000000000" pitchFamily="2" charset="2"/>
              <a:buChar char="§"/>
            </a:pPr>
            <a:r>
              <a:rPr lang="en-GB" sz="2000" dirty="0" smtClean="0">
                <a:latin typeface="Calibri" panose="020F0502020204030204" pitchFamily="34" charset="0"/>
                <a:cs typeface="Calibri" panose="020F0502020204030204" pitchFamily="34" charset="0"/>
              </a:rPr>
              <a:t>The </a:t>
            </a:r>
            <a:r>
              <a:rPr lang="en-GB" sz="2000" dirty="0">
                <a:latin typeface="Calibri" panose="020F0502020204030204" pitchFamily="34" charset="0"/>
                <a:cs typeface="Calibri" panose="020F0502020204030204" pitchFamily="34" charset="0"/>
              </a:rPr>
              <a:t>requirements for range rated </a:t>
            </a:r>
            <a:r>
              <a:rPr lang="en-GB" sz="2000" dirty="0" smtClean="0">
                <a:latin typeface="Calibri" panose="020F0502020204030204" pitchFamily="34" charset="0"/>
                <a:cs typeface="Calibri" panose="020F0502020204030204" pitchFamily="34" charset="0"/>
              </a:rPr>
              <a:t>appliances</a:t>
            </a:r>
          </a:p>
          <a:p>
            <a:pPr marL="711200" indent="-355600">
              <a:buFont typeface="Wingdings" panose="05000000000000000000" pitchFamily="2" charset="2"/>
              <a:buChar char="§"/>
            </a:pPr>
            <a:endParaRPr lang="en-GB" sz="1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Use </a:t>
            </a:r>
            <a:r>
              <a:rPr lang="en-GB" sz="2000" dirty="0">
                <a:latin typeface="Calibri" panose="020F0502020204030204" pitchFamily="34" charset="0"/>
                <a:cs typeface="Calibri" panose="020F0502020204030204" pitchFamily="34" charset="0"/>
              </a:rPr>
              <a:t>of electronic pressure gauge (calibration requirements).</a:t>
            </a:r>
          </a:p>
        </p:txBody>
      </p:sp>
    </p:spTree>
    <p:extLst>
      <p:ext uri="{BB962C8B-B14F-4D97-AF65-F5344CB8AC3E}">
        <p14:creationId xmlns:p14="http://schemas.microsoft.com/office/powerpoint/2010/main" val="4287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lvl="0"/>
            <a:r>
              <a:rPr lang="en-GB" altLang="en-US" smtClean="0"/>
              <a:t>Measuring Gas Rate from Unit Construction Meters</a:t>
            </a:r>
            <a:endParaRPr lang="en-GB" dirty="0"/>
          </a:p>
        </p:txBody>
      </p:sp>
      <p:pic>
        <p:nvPicPr>
          <p:cNvPr id="9219" name="Picture 3" descr="C:\Users\Barras Garth 3\Desktop\10 CCN1 Module 10 Folder\Links\Gas meter m3 MD10 page 8.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98885" y="1603837"/>
            <a:ext cx="5399686" cy="368826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42" name="Picture 2" descr="C:\Users\Barras Garth 3\Desktop\10 CCN1 Module 10 Folder\Links\Gas meter ft3 MD10 page 8.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62702" y="1642028"/>
            <a:ext cx="4719516" cy="3650069"/>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12819" y="5671804"/>
            <a:ext cx="11413067" cy="400110"/>
          </a:xfrm>
          <a:prstGeom prst="rect">
            <a:avLst/>
          </a:prstGeom>
        </p:spPr>
        <p:txBody>
          <a:bodyPr wrap="square">
            <a:spAutoFit/>
          </a:bodyPr>
          <a:lstStyle/>
          <a:p>
            <a:pPr algn="ctr"/>
            <a:r>
              <a:rPr lang="en-GB" sz="2000" dirty="0">
                <a:latin typeface="Calibri" panose="020F0502020204030204" pitchFamily="34" charset="0"/>
                <a:cs typeface="Calibri" panose="020F0502020204030204" pitchFamily="34" charset="0"/>
              </a:rPr>
              <a:t>The </a:t>
            </a:r>
            <a:r>
              <a:rPr lang="en-GB" sz="2000" dirty="0" smtClean="0">
                <a:latin typeface="Calibri" panose="020F0502020204030204" pitchFamily="34" charset="0"/>
                <a:cs typeface="Calibri" panose="020F0502020204030204" pitchFamily="34" charset="0"/>
              </a:rPr>
              <a:t>U6 unit </a:t>
            </a:r>
            <a:r>
              <a:rPr lang="en-GB" sz="2000" dirty="0">
                <a:latin typeface="Calibri" panose="020F0502020204030204" pitchFamily="34" charset="0"/>
                <a:cs typeface="Calibri" panose="020F0502020204030204" pitchFamily="34" charset="0"/>
              </a:rPr>
              <a:t>construction has a ‘direct reading index’ for ease of </a:t>
            </a:r>
            <a:r>
              <a:rPr lang="en-GB" sz="2000" dirty="0" smtClean="0">
                <a:latin typeface="Calibri" panose="020F0502020204030204" pitchFamily="34" charset="0"/>
                <a:cs typeface="Calibri" panose="020F0502020204030204" pitchFamily="34" charset="0"/>
              </a:rPr>
              <a:t>reading in cubic meters and cubic feet</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742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219"/>
                                        </p:tgtEl>
                                      </p:cBhvr>
                                    </p:animEffect>
                                    <p:animScale>
                                      <p:cBhvr>
                                        <p:cTn id="7" dur="250" autoRev="1" fill="hold"/>
                                        <p:tgtEl>
                                          <p:spTgt spid="921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242"/>
                                        </p:tgtEl>
                                      </p:cBhvr>
                                    </p:animEffect>
                                    <p:animScale>
                                      <p:cBhvr>
                                        <p:cTn id="12" dur="250" autoRev="1" fill="hold"/>
                                        <p:tgtEl>
                                          <p:spTgt spid="102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lvl="0"/>
            <a:r>
              <a:rPr lang="en-GB" altLang="en-US" smtClean="0"/>
              <a:t>Measuring Gas Rate from Unit Construction Meters</a:t>
            </a:r>
            <a:endParaRPr lang="en-GB" dirty="0"/>
          </a:p>
        </p:txBody>
      </p:sp>
      <p:sp>
        <p:nvSpPr>
          <p:cNvPr id="5" name="Rectangle 4"/>
          <p:cNvSpPr/>
          <p:nvPr/>
        </p:nvSpPr>
        <p:spPr>
          <a:xfrm>
            <a:off x="1229975" y="2266371"/>
            <a:ext cx="9720000" cy="3170099"/>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To find the gas rate of a particular appliance, all other appliances supplied by the same meter must be </a:t>
            </a:r>
            <a:r>
              <a:rPr lang="en-GB" sz="2000" dirty="0" smtClean="0">
                <a:latin typeface="Calibri" panose="020F0502020204030204" pitchFamily="34" charset="0"/>
                <a:cs typeface="Calibri" panose="020F0502020204030204" pitchFamily="34" charset="0"/>
              </a:rPr>
              <a:t>turned off</a:t>
            </a:r>
            <a:r>
              <a:rPr lang="en-GB" sz="2000" dirty="0">
                <a:latin typeface="Calibri" panose="020F0502020204030204" pitchFamily="34" charset="0"/>
                <a:cs typeface="Calibri" panose="020F0502020204030204" pitchFamily="34" charset="0"/>
              </a:rPr>
              <a:t>, and the appliance to be checked turned on at full </a:t>
            </a:r>
            <a:r>
              <a:rPr lang="en-GB" sz="2000" dirty="0" smtClean="0">
                <a:latin typeface="Calibri" panose="020F0502020204030204" pitchFamily="34" charset="0"/>
                <a:cs typeface="Calibri" panose="020F0502020204030204" pitchFamily="34" charset="0"/>
              </a:rPr>
              <a:t>rate</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The </a:t>
            </a:r>
            <a:r>
              <a:rPr lang="en-GB" sz="2000" dirty="0">
                <a:latin typeface="Calibri" panose="020F0502020204030204" pitchFamily="34" charset="0"/>
                <a:cs typeface="Calibri" panose="020F0502020204030204" pitchFamily="34" charset="0"/>
              </a:rPr>
              <a:t>test dial of the meter must be watched and </a:t>
            </a:r>
            <a:r>
              <a:rPr lang="en-GB" sz="2000" dirty="0" smtClean="0">
                <a:latin typeface="Calibri" panose="020F0502020204030204" pitchFamily="34" charset="0"/>
                <a:cs typeface="Calibri" panose="020F0502020204030204" pitchFamily="34" charset="0"/>
              </a:rPr>
              <a:t>the time </a:t>
            </a:r>
            <a:r>
              <a:rPr lang="en-GB" sz="2000" dirty="0">
                <a:latin typeface="Calibri" panose="020F0502020204030204" pitchFamily="34" charset="0"/>
                <a:cs typeface="Calibri" panose="020F0502020204030204" pitchFamily="34" charset="0"/>
              </a:rPr>
              <a:t>taken to complete one full revolution noted in </a:t>
            </a:r>
            <a:r>
              <a:rPr lang="en-GB" sz="2000" dirty="0" smtClean="0">
                <a:latin typeface="Calibri" panose="020F0502020204030204" pitchFamily="34" charset="0"/>
                <a:cs typeface="Calibri" panose="020F0502020204030204" pitchFamily="34" charset="0"/>
              </a:rPr>
              <a:t>seconds</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The </a:t>
            </a:r>
            <a:r>
              <a:rPr lang="en-GB" sz="2000" dirty="0">
                <a:latin typeface="Calibri" panose="020F0502020204030204" pitchFamily="34" charset="0"/>
                <a:cs typeface="Calibri" panose="020F0502020204030204" pitchFamily="34" charset="0"/>
              </a:rPr>
              <a:t>figure of 3600 must be divided by the </a:t>
            </a:r>
            <a:r>
              <a:rPr lang="en-GB" sz="2000" dirty="0" smtClean="0">
                <a:latin typeface="Calibri" panose="020F0502020204030204" pitchFamily="34" charset="0"/>
                <a:cs typeface="Calibri" panose="020F0502020204030204" pitchFamily="34" charset="0"/>
              </a:rPr>
              <a:t>number of </a:t>
            </a:r>
            <a:r>
              <a:rPr lang="en-GB" sz="2000" dirty="0">
                <a:latin typeface="Calibri" panose="020F0502020204030204" pitchFamily="34" charset="0"/>
                <a:cs typeface="Calibri" panose="020F0502020204030204" pitchFamily="34" charset="0"/>
              </a:rPr>
              <a:t>seconds taken for one revolution to convert to cubic feet per </a:t>
            </a:r>
            <a:r>
              <a:rPr lang="en-GB" sz="2000" dirty="0" smtClean="0">
                <a:latin typeface="Calibri" panose="020F0502020204030204" pitchFamily="34" charset="0"/>
                <a:cs typeface="Calibri" panose="020F0502020204030204" pitchFamily="34" charset="0"/>
              </a:rPr>
              <a:t>hour.</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814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lvl="0"/>
            <a:r>
              <a:rPr lang="en-GB" altLang="en-US" smtClean="0"/>
              <a:t>Measuring Gas Rate from Unit Construction Meters</a:t>
            </a:r>
            <a:endParaRPr lang="en-GB" dirty="0"/>
          </a:p>
        </p:txBody>
      </p:sp>
      <p:sp>
        <p:nvSpPr>
          <p:cNvPr id="4" name="Rectangle 3"/>
          <p:cNvSpPr/>
          <p:nvPr/>
        </p:nvSpPr>
        <p:spPr>
          <a:xfrm>
            <a:off x="1998133" y="2213170"/>
            <a:ext cx="8483600" cy="2862322"/>
          </a:xfrm>
          <a:prstGeom prst="rect">
            <a:avLst/>
          </a:prstGeom>
          <a:solidFill>
            <a:schemeClr val="bg1">
              <a:lumMod val="95000"/>
            </a:schemeClr>
          </a:solidFill>
          <a:ln>
            <a:noFill/>
          </a:ln>
          <a:effectLst>
            <a:outerShdw blurRad="63500" sx="102000" sy="102000" algn="ctr" rotWithShape="0">
              <a:prstClr val="black">
                <a:alpha val="40000"/>
              </a:prstClr>
            </a:outerShdw>
          </a:effectLst>
        </p:spPr>
        <p:txBody>
          <a:bodyPr wrap="square">
            <a:spAutoFit/>
          </a:bodyPr>
          <a:lstStyle/>
          <a:p>
            <a:pPr algn="ctr"/>
            <a:r>
              <a:rPr lang="en-GB" sz="2000" b="1" dirty="0">
                <a:latin typeface="Calibri" panose="020F0502020204030204" pitchFamily="34" charset="0"/>
                <a:cs typeface="Calibri" panose="020F0502020204030204" pitchFamily="34" charset="0"/>
              </a:rPr>
              <a:t>Example </a:t>
            </a:r>
            <a:r>
              <a:rPr lang="en-GB" sz="2000" b="1" dirty="0" smtClean="0">
                <a:latin typeface="Calibri" panose="020F0502020204030204" pitchFamily="34" charset="0"/>
                <a:cs typeface="Calibri" panose="020F0502020204030204" pitchFamily="34" charset="0"/>
              </a:rPr>
              <a:t>1</a:t>
            </a:r>
          </a:p>
          <a:p>
            <a:pPr algn="ctr"/>
            <a:endParaRPr lang="en-GB" sz="2000" dirty="0">
              <a:latin typeface="Calibri" panose="020F0502020204030204" pitchFamily="34" charset="0"/>
              <a:cs typeface="Calibri" panose="020F0502020204030204" pitchFamily="34" charset="0"/>
            </a:endParaRPr>
          </a:p>
          <a:p>
            <a:pPr algn="ctr"/>
            <a:r>
              <a:rPr lang="en-GB" sz="2000" dirty="0">
                <a:latin typeface="Calibri" panose="020F0502020204030204" pitchFamily="34" charset="0"/>
                <a:cs typeface="Calibri" panose="020F0502020204030204" pitchFamily="34" charset="0"/>
              </a:rPr>
              <a:t>A domestic gas fire is turned on and the meter test dial takes 3 minutes to pass one cubic </a:t>
            </a:r>
            <a:r>
              <a:rPr lang="en-GB" sz="2000" dirty="0" smtClean="0">
                <a:latin typeface="Calibri" panose="020F0502020204030204" pitchFamily="34" charset="0"/>
                <a:cs typeface="Calibri" panose="020F0502020204030204" pitchFamily="34" charset="0"/>
              </a:rPr>
              <a:t>foot.</a:t>
            </a:r>
          </a:p>
          <a:p>
            <a:pPr algn="ctr"/>
            <a:endParaRPr lang="en-GB" sz="2000" dirty="0" smtClean="0">
              <a:latin typeface="Calibri" panose="020F0502020204030204" pitchFamily="34" charset="0"/>
              <a:cs typeface="Calibri" panose="020F0502020204030204" pitchFamily="34" charset="0"/>
            </a:endParaRPr>
          </a:p>
          <a:p>
            <a:pPr algn="ctr"/>
            <a:r>
              <a:rPr lang="en-GB" sz="2000" dirty="0" smtClean="0">
                <a:latin typeface="Calibri" panose="020F0502020204030204" pitchFamily="34" charset="0"/>
                <a:cs typeface="Calibri" panose="020F0502020204030204" pitchFamily="34" charset="0"/>
              </a:rPr>
              <a:t>What </a:t>
            </a:r>
            <a:r>
              <a:rPr lang="en-GB" sz="2000" dirty="0">
                <a:latin typeface="Calibri" panose="020F0502020204030204" pitchFamily="34" charset="0"/>
                <a:cs typeface="Calibri" panose="020F0502020204030204" pitchFamily="34" charset="0"/>
              </a:rPr>
              <a:t>is the </a:t>
            </a:r>
            <a:r>
              <a:rPr lang="en-GB" sz="2000" dirty="0" smtClean="0">
                <a:latin typeface="Calibri" panose="020F0502020204030204" pitchFamily="34" charset="0"/>
                <a:cs typeface="Calibri" panose="020F0502020204030204" pitchFamily="34" charset="0"/>
              </a:rPr>
              <a:t>gas rate </a:t>
            </a:r>
            <a:r>
              <a:rPr lang="en-GB" sz="2000" dirty="0">
                <a:latin typeface="Calibri" panose="020F0502020204030204" pitchFamily="34" charset="0"/>
                <a:cs typeface="Calibri" panose="020F0502020204030204" pitchFamily="34" charset="0"/>
              </a:rPr>
              <a:t>of the appliance</a:t>
            </a:r>
            <a:r>
              <a:rPr lang="en-GB" sz="2000" dirty="0" smtClean="0">
                <a:latin typeface="Calibri" panose="020F0502020204030204" pitchFamily="34" charset="0"/>
                <a:cs typeface="Calibri" panose="020F0502020204030204" pitchFamily="34" charset="0"/>
              </a:rPr>
              <a:t>?</a:t>
            </a:r>
          </a:p>
          <a:p>
            <a:pPr algn="ctr"/>
            <a:endParaRPr lang="en-GB" sz="2000" dirty="0">
              <a:latin typeface="Calibri" panose="020F0502020204030204" pitchFamily="34" charset="0"/>
              <a:cs typeface="Calibri" panose="020F0502020204030204" pitchFamily="34" charset="0"/>
            </a:endParaRPr>
          </a:p>
          <a:p>
            <a:pPr algn="ctr"/>
            <a:r>
              <a:rPr lang="de-DE" sz="2000" u="sng" dirty="0">
                <a:latin typeface="Calibri" panose="020F0502020204030204" pitchFamily="34" charset="0"/>
                <a:cs typeface="Calibri" panose="020F0502020204030204" pitchFamily="34" charset="0"/>
              </a:rPr>
              <a:t>3600</a:t>
            </a:r>
            <a:r>
              <a:rPr lang="de-DE" sz="2000" dirty="0">
                <a:latin typeface="Calibri" panose="020F0502020204030204" pitchFamily="34" charset="0"/>
                <a:cs typeface="Calibri" panose="020F0502020204030204" pitchFamily="34" charset="0"/>
              </a:rPr>
              <a:t> = 20 x 0.028 = </a:t>
            </a:r>
            <a:r>
              <a:rPr lang="de-DE" sz="2000" b="1" dirty="0">
                <a:latin typeface="Calibri" panose="020F0502020204030204" pitchFamily="34" charset="0"/>
                <a:cs typeface="Calibri" panose="020F0502020204030204" pitchFamily="34" charset="0"/>
              </a:rPr>
              <a:t>0.56m</a:t>
            </a:r>
            <a:r>
              <a:rPr lang="de-DE" sz="2000" b="1" baseline="30000" dirty="0">
                <a:latin typeface="Calibri" panose="020F0502020204030204" pitchFamily="34" charset="0"/>
                <a:cs typeface="Calibri" panose="020F0502020204030204" pitchFamily="34" charset="0"/>
              </a:rPr>
              <a:t>3</a:t>
            </a:r>
            <a:r>
              <a:rPr lang="de-DE" sz="2000" b="1" dirty="0">
                <a:latin typeface="Calibri" panose="020F0502020204030204" pitchFamily="34" charset="0"/>
                <a:cs typeface="Calibri" panose="020F0502020204030204" pitchFamily="34" charset="0"/>
              </a:rPr>
              <a:t>/hr</a:t>
            </a:r>
          </a:p>
          <a:p>
            <a:r>
              <a:rPr lang="en-GB" sz="2000" dirty="0" smtClean="0">
                <a:latin typeface="Calibri" panose="020F0502020204030204" pitchFamily="34" charset="0"/>
                <a:cs typeface="Calibri" panose="020F0502020204030204" pitchFamily="34" charset="0"/>
              </a:rPr>
              <a:t>                                              180</a:t>
            </a:r>
            <a:endParaRPr lang="en-GB" sz="2000" dirty="0">
              <a:latin typeface="Calibri" panose="020F0502020204030204" pitchFamily="34" charset="0"/>
              <a:cs typeface="Calibri" panose="020F0502020204030204" pitchFamily="34" charset="0"/>
            </a:endParaRPr>
          </a:p>
        </p:txBody>
      </p:sp>
      <p:sp>
        <p:nvSpPr>
          <p:cNvPr id="2" name="TextBox 1"/>
          <p:cNvSpPr txBox="1"/>
          <p:nvPr/>
        </p:nvSpPr>
        <p:spPr>
          <a:xfrm>
            <a:off x="1313793" y="5444359"/>
            <a:ext cx="9017876" cy="523220"/>
          </a:xfrm>
          <a:prstGeom prst="rect">
            <a:avLst/>
          </a:prstGeom>
          <a:noFill/>
        </p:spPr>
        <p:txBody>
          <a:bodyPr wrap="square" rtlCol="0">
            <a:spAutoFit/>
          </a:bodyPr>
          <a:lstStyle/>
          <a:p>
            <a:pPr algn="ctr"/>
            <a:r>
              <a:rPr lang="en-GB" sz="2800" b="1" dirty="0" smtClean="0"/>
              <a:t>Converting Ft/m3 to m3/hr</a:t>
            </a:r>
            <a:endParaRPr lang="en-GB" sz="2800" b="1" dirty="0"/>
          </a:p>
        </p:txBody>
      </p:sp>
    </p:spTree>
    <p:extLst>
      <p:ext uri="{BB962C8B-B14F-4D97-AF65-F5344CB8AC3E}">
        <p14:creationId xmlns:p14="http://schemas.microsoft.com/office/powerpoint/2010/main" val="225557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Metric U6 Meters are Identified as G4 Meters</a:t>
            </a:r>
            <a:endParaRPr lang="en-GB" dirty="0"/>
          </a:p>
        </p:txBody>
      </p:sp>
      <p:sp>
        <p:nvSpPr>
          <p:cNvPr id="5" name="Rectangle 4"/>
          <p:cNvSpPr/>
          <p:nvPr/>
        </p:nvSpPr>
        <p:spPr>
          <a:xfrm>
            <a:off x="1121064" y="1927280"/>
            <a:ext cx="9720000" cy="4093428"/>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The meter index has five digits (black) normally used for billing purposes, which register cubic metres, and </a:t>
            </a:r>
            <a:r>
              <a:rPr lang="en-GB" sz="2000" dirty="0" smtClean="0">
                <a:latin typeface="Calibri" panose="020F0502020204030204" pitchFamily="34" charset="0"/>
                <a:cs typeface="Calibri" panose="020F0502020204030204" pitchFamily="34" charset="0"/>
              </a:rPr>
              <a:t>three check </a:t>
            </a:r>
            <a:r>
              <a:rPr lang="en-GB" sz="2000" dirty="0">
                <a:latin typeface="Calibri" panose="020F0502020204030204" pitchFamily="34" charset="0"/>
                <a:cs typeface="Calibri" panose="020F0502020204030204" pitchFamily="34" charset="0"/>
              </a:rPr>
              <a:t>digits (red), which register hundredths of cubic </a:t>
            </a:r>
            <a:r>
              <a:rPr lang="en-GB" sz="2000" dirty="0" smtClean="0">
                <a:latin typeface="Calibri" panose="020F0502020204030204" pitchFamily="34" charset="0"/>
                <a:cs typeface="Calibri" panose="020F0502020204030204" pitchFamily="34" charset="0"/>
              </a:rPr>
              <a:t>metres</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These </a:t>
            </a:r>
            <a:r>
              <a:rPr lang="en-GB" sz="2000" dirty="0">
                <a:latin typeface="Calibri" panose="020F0502020204030204" pitchFamily="34" charset="0"/>
                <a:cs typeface="Calibri" panose="020F0502020204030204" pitchFamily="34" charset="0"/>
              </a:rPr>
              <a:t>check digits are used for calculating </a:t>
            </a:r>
            <a:r>
              <a:rPr lang="en-GB" sz="2000" dirty="0" smtClean="0">
                <a:latin typeface="Calibri" panose="020F0502020204030204" pitchFamily="34" charset="0"/>
                <a:cs typeface="Calibri" panose="020F0502020204030204" pitchFamily="34" charset="0"/>
              </a:rPr>
              <a:t>gas flow rates</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G4 </a:t>
            </a:r>
            <a:r>
              <a:rPr lang="en-GB" sz="2000" dirty="0">
                <a:latin typeface="Calibri" panose="020F0502020204030204" pitchFamily="34" charset="0"/>
                <a:cs typeface="Calibri" panose="020F0502020204030204" pitchFamily="34" charset="0"/>
              </a:rPr>
              <a:t>meters offer resistance to the passage of gas that varies with the position of the valves and bellows </a:t>
            </a:r>
            <a:r>
              <a:rPr lang="en-GB" sz="2000" dirty="0" smtClean="0">
                <a:latin typeface="Calibri" panose="020F0502020204030204" pitchFamily="34" charset="0"/>
                <a:cs typeface="Calibri" panose="020F0502020204030204" pitchFamily="34" charset="0"/>
              </a:rPr>
              <a:t>moving inside</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To </a:t>
            </a:r>
            <a:r>
              <a:rPr lang="en-GB" sz="2000" dirty="0">
                <a:latin typeface="Calibri" panose="020F0502020204030204" pitchFamily="34" charset="0"/>
                <a:cs typeface="Calibri" panose="020F0502020204030204" pitchFamily="34" charset="0"/>
              </a:rPr>
              <a:t>obtain an accurate reading the gas flow rate should be measured over a two-minute period, using </a:t>
            </a:r>
            <a:r>
              <a:rPr lang="en-GB" sz="2000" dirty="0" smtClean="0">
                <a:latin typeface="Calibri" panose="020F0502020204030204" pitchFamily="34" charset="0"/>
                <a:cs typeface="Calibri" panose="020F0502020204030204" pitchFamily="34" charset="0"/>
              </a:rPr>
              <a:t>the same </a:t>
            </a:r>
            <a:r>
              <a:rPr lang="en-GB" sz="2000" dirty="0">
                <a:latin typeface="Calibri" panose="020F0502020204030204" pitchFamily="34" charset="0"/>
                <a:cs typeface="Calibri" panose="020F0502020204030204" pitchFamily="34" charset="0"/>
              </a:rPr>
              <a:t>method shown for electronic meters </a:t>
            </a:r>
            <a:r>
              <a:rPr lang="en-GB" sz="2000" dirty="0" smtClean="0">
                <a:latin typeface="Calibri" panose="020F0502020204030204" pitchFamily="34" charset="0"/>
                <a:cs typeface="Calibri" panose="020F0502020204030204" pitchFamily="34" charset="0"/>
              </a:rPr>
              <a:t>later.</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7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Measuring Gas Rates from Electronic Meters</a:t>
            </a:r>
            <a:endParaRPr lang="en-GB" dirty="0"/>
          </a:p>
        </p:txBody>
      </p:sp>
      <p:pic>
        <p:nvPicPr>
          <p:cNvPr id="11266" name="Picture 2" descr="C:\Users\Barras Garth 3\Desktop\10 CCN1 Module 10 Folder\Links\Lighter figure 5 E6 Meter bw.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18620" y="1941789"/>
            <a:ext cx="4934185" cy="3617424"/>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988890" y="1572912"/>
            <a:ext cx="5534627" cy="4555093"/>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The electronic meter has a liquid crystal display with a direct reading index, and this meter reads </a:t>
            </a:r>
            <a:r>
              <a:rPr lang="en-GB" sz="2000" dirty="0" smtClean="0">
                <a:latin typeface="Calibri" panose="020F0502020204030204" pitchFamily="34" charset="0"/>
                <a:cs typeface="Calibri" panose="020F0502020204030204" pitchFamily="34" charset="0"/>
              </a:rPr>
              <a:t>the consumption </a:t>
            </a:r>
            <a:r>
              <a:rPr lang="en-GB" sz="2000" dirty="0">
                <a:latin typeface="Calibri" panose="020F0502020204030204" pitchFamily="34" charset="0"/>
                <a:cs typeface="Calibri" panose="020F0502020204030204" pitchFamily="34" charset="0"/>
              </a:rPr>
              <a:t>of gas in units of </a:t>
            </a:r>
            <a:r>
              <a:rPr lang="en-GB" sz="2000" dirty="0" smtClean="0">
                <a:latin typeface="Calibri" panose="020F0502020204030204" pitchFamily="34" charset="0"/>
                <a:cs typeface="Calibri" panose="020F0502020204030204" pitchFamily="34" charset="0"/>
              </a:rPr>
              <a:t>m</a:t>
            </a:r>
            <a:r>
              <a:rPr lang="en-GB" sz="2000" baseline="30000" dirty="0" smtClean="0">
                <a:latin typeface="Calibri" panose="020F0502020204030204" pitchFamily="34" charset="0"/>
                <a:cs typeface="Calibri" panose="020F0502020204030204" pitchFamily="34" charset="0"/>
              </a:rPr>
              <a:t>3</a:t>
            </a:r>
          </a:p>
          <a:p>
            <a:pPr marL="342900" indent="-342900">
              <a:buFont typeface="Arial" panose="020B0604020202020204" pitchFamily="34" charset="0"/>
              <a:buChar char="•"/>
            </a:pPr>
            <a:endParaRPr lang="en-GB" sz="1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The image shows </a:t>
            </a:r>
            <a:r>
              <a:rPr lang="en-GB" sz="2000" dirty="0">
                <a:latin typeface="Calibri" panose="020F0502020204030204" pitchFamily="34" charset="0"/>
                <a:cs typeface="Calibri" panose="020F0502020204030204" pitchFamily="34" charset="0"/>
              </a:rPr>
              <a:t>on the meter dial three sets of </a:t>
            </a:r>
            <a:r>
              <a:rPr lang="en-GB" sz="2000" dirty="0" smtClean="0">
                <a:latin typeface="Calibri" panose="020F0502020204030204" pitchFamily="34" charset="0"/>
                <a:cs typeface="Calibri" panose="020F0502020204030204" pitchFamily="34" charset="0"/>
              </a:rPr>
              <a:t>digits</a:t>
            </a:r>
          </a:p>
          <a:p>
            <a:pPr marL="342900" indent="-342900">
              <a:buFont typeface="Arial" panose="020B0604020202020204" pitchFamily="34" charset="0"/>
              <a:buChar char="•"/>
            </a:pPr>
            <a:endParaRPr lang="en-GB" sz="1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The </a:t>
            </a:r>
            <a:r>
              <a:rPr lang="en-GB" sz="2000" dirty="0">
                <a:latin typeface="Calibri" panose="020F0502020204030204" pitchFamily="34" charset="0"/>
                <a:cs typeface="Calibri" panose="020F0502020204030204" pitchFamily="34" charset="0"/>
              </a:rPr>
              <a:t>left five </a:t>
            </a:r>
            <a:r>
              <a:rPr lang="en-GB" sz="2000" dirty="0" smtClean="0">
                <a:latin typeface="Calibri" panose="020F0502020204030204" pitchFamily="34" charset="0"/>
                <a:cs typeface="Calibri" panose="020F0502020204030204" pitchFamily="34" charset="0"/>
              </a:rPr>
              <a:t>numbers denote </a:t>
            </a:r>
            <a:r>
              <a:rPr lang="en-GB" sz="2000" dirty="0">
                <a:latin typeface="Calibri" panose="020F0502020204030204" pitchFamily="34" charset="0"/>
                <a:cs typeface="Calibri" panose="020F0502020204030204" pitchFamily="34" charset="0"/>
              </a:rPr>
              <a:t>the gas consumption in cubic metres, to be used by the gas supplier for </a:t>
            </a:r>
            <a:r>
              <a:rPr lang="en-GB" sz="2000" dirty="0" smtClean="0">
                <a:latin typeface="Calibri" panose="020F0502020204030204" pitchFamily="34" charset="0"/>
                <a:cs typeface="Calibri" panose="020F0502020204030204" pitchFamily="34" charset="0"/>
              </a:rPr>
              <a:t>billing</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For </a:t>
            </a:r>
            <a:r>
              <a:rPr lang="en-GB" sz="2000" dirty="0">
                <a:latin typeface="Calibri" panose="020F0502020204030204" pitchFamily="34" charset="0"/>
                <a:cs typeface="Calibri" panose="020F0502020204030204" pitchFamily="34" charset="0"/>
              </a:rPr>
              <a:t>gas rates we </a:t>
            </a:r>
            <a:r>
              <a:rPr lang="en-GB" sz="2000" dirty="0" smtClean="0">
                <a:latin typeface="Calibri" panose="020F0502020204030204" pitchFamily="34" charset="0"/>
                <a:cs typeface="Calibri" panose="020F0502020204030204" pitchFamily="34" charset="0"/>
              </a:rPr>
              <a:t>are interested </a:t>
            </a:r>
            <a:r>
              <a:rPr lang="en-GB" sz="2000" dirty="0">
                <a:latin typeface="Calibri" panose="020F0502020204030204" pitchFamily="34" charset="0"/>
                <a:cs typeface="Calibri" panose="020F0502020204030204" pitchFamily="34" charset="0"/>
              </a:rPr>
              <a:t>in the middle set of three numbers denoting cubic </a:t>
            </a:r>
            <a:r>
              <a:rPr lang="en-GB" sz="2000" dirty="0" smtClean="0">
                <a:latin typeface="Calibri" panose="020F0502020204030204" pitchFamily="34" charset="0"/>
                <a:cs typeface="Calibri" panose="020F0502020204030204" pitchFamily="34" charset="0"/>
              </a:rPr>
              <a:t>decimetres</a:t>
            </a:r>
          </a:p>
          <a:p>
            <a:pPr marL="342900" indent="-342900">
              <a:buFont typeface="Arial" panose="020B0604020202020204" pitchFamily="34" charset="0"/>
              <a:buChar char="•"/>
            </a:pPr>
            <a:endParaRPr lang="en-GB" sz="1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The </a:t>
            </a:r>
            <a:r>
              <a:rPr lang="en-GB" sz="2000" dirty="0">
                <a:latin typeface="Calibri" panose="020F0502020204030204" pitchFamily="34" charset="0"/>
                <a:cs typeface="Calibri" panose="020F0502020204030204" pitchFamily="34" charset="0"/>
              </a:rPr>
              <a:t>final number is a number 6 </a:t>
            </a:r>
            <a:r>
              <a:rPr lang="en-GB" sz="2000" dirty="0" smtClean="0">
                <a:latin typeface="Calibri" panose="020F0502020204030204" pitchFamily="34" charset="0"/>
                <a:cs typeface="Calibri" panose="020F0502020204030204" pitchFamily="34" charset="0"/>
              </a:rPr>
              <a:t>and shows </a:t>
            </a:r>
            <a:r>
              <a:rPr lang="en-GB" sz="2000" dirty="0">
                <a:latin typeface="Calibri" panose="020F0502020204030204" pitchFamily="34" charset="0"/>
                <a:cs typeface="Calibri" panose="020F0502020204030204" pitchFamily="34" charset="0"/>
              </a:rPr>
              <a:t>the rated meter capacity.</a:t>
            </a:r>
          </a:p>
        </p:txBody>
      </p:sp>
    </p:spTree>
    <p:extLst>
      <p:ext uri="{BB962C8B-B14F-4D97-AF65-F5344CB8AC3E}">
        <p14:creationId xmlns:p14="http://schemas.microsoft.com/office/powerpoint/2010/main" val="4287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1266"/>
                                        </p:tgtEl>
                                      </p:cBhvr>
                                    </p:animEffect>
                                    <p:animScale>
                                      <p:cBhvr>
                                        <p:cTn id="27" dur="250" autoRev="1" fill="hold"/>
                                        <p:tgtEl>
                                          <p:spTgt spid="1126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Measuring Gas Rates from Electronic Meters</a:t>
            </a:r>
            <a:endParaRPr lang="en-GB" dirty="0"/>
          </a:p>
        </p:txBody>
      </p:sp>
      <p:sp>
        <p:nvSpPr>
          <p:cNvPr id="4" name="Rectangle 3"/>
          <p:cNvSpPr/>
          <p:nvPr/>
        </p:nvSpPr>
        <p:spPr>
          <a:xfrm>
            <a:off x="1625601" y="1856013"/>
            <a:ext cx="8720666" cy="3631763"/>
          </a:xfrm>
          <a:prstGeom prst="rect">
            <a:avLst/>
          </a:prstGeom>
        </p:spPr>
        <p:txBody>
          <a:bodyPr wrap="square">
            <a:spAutoFit/>
          </a:bodyPr>
          <a:lstStyle/>
          <a:p>
            <a:r>
              <a:rPr lang="en-GB" sz="2000" b="1" dirty="0">
                <a:latin typeface="Calibri" panose="020F0502020204030204" pitchFamily="34" charset="0"/>
                <a:cs typeface="Calibri" panose="020F0502020204030204" pitchFamily="34" charset="0"/>
              </a:rPr>
              <a:t>The following method of working out a gas flow rate may also be used for U6 metric meters (G4</a:t>
            </a:r>
            <a:r>
              <a:rPr lang="en-GB" sz="2000" b="1" dirty="0" smtClean="0">
                <a:latin typeface="Calibri" panose="020F0502020204030204" pitchFamily="34" charset="0"/>
                <a:cs typeface="Calibri" panose="020F0502020204030204" pitchFamily="34" charset="0"/>
              </a:rPr>
              <a:t>):</a:t>
            </a:r>
          </a:p>
          <a:p>
            <a:endParaRPr lang="en-GB" sz="1000" dirty="0">
              <a:latin typeface="Calibri" panose="020F0502020204030204" pitchFamily="34" charset="0"/>
              <a:cs typeface="Calibri" panose="020F0502020204030204" pitchFamily="34" charset="0"/>
            </a:endParaRPr>
          </a:p>
          <a:p>
            <a:pPr marL="457200" indent="-457200">
              <a:buAutoNum type="arabicPeriod"/>
            </a:pPr>
            <a:r>
              <a:rPr lang="en-GB" sz="2000" dirty="0" smtClean="0">
                <a:latin typeface="Calibri" panose="020F0502020204030204" pitchFamily="34" charset="0"/>
                <a:cs typeface="Calibri" panose="020F0502020204030204" pitchFamily="34" charset="0"/>
              </a:rPr>
              <a:t>Turn </a:t>
            </a:r>
            <a:r>
              <a:rPr lang="en-GB" sz="2000" dirty="0">
                <a:latin typeface="Calibri" panose="020F0502020204030204" pitchFamily="34" charset="0"/>
                <a:cs typeface="Calibri" panose="020F0502020204030204" pitchFamily="34" charset="0"/>
              </a:rPr>
              <a:t>on appliance to be tested; allow approximately 10 minutes for appliance to reach operating temperature</a:t>
            </a:r>
            <a:r>
              <a:rPr lang="en-GB" sz="2000" dirty="0" smtClean="0">
                <a:latin typeface="Calibri" panose="020F0502020204030204" pitchFamily="34" charset="0"/>
                <a:cs typeface="Calibri" panose="020F0502020204030204" pitchFamily="34" charset="0"/>
              </a:rPr>
              <a:t>.</a:t>
            </a:r>
          </a:p>
          <a:p>
            <a:pPr marL="457200" indent="-457200">
              <a:buAutoNum type="arabicPeriod"/>
            </a:pPr>
            <a:endParaRPr lang="en-GB" sz="1000" dirty="0">
              <a:latin typeface="Calibri" panose="020F0502020204030204" pitchFamily="34" charset="0"/>
              <a:cs typeface="Calibri" panose="020F0502020204030204" pitchFamily="34" charset="0"/>
            </a:endParaRPr>
          </a:p>
          <a:p>
            <a:pPr marL="457200" indent="-457200">
              <a:buAutoNum type="arabicPeriod" startAt="2"/>
            </a:pPr>
            <a:r>
              <a:rPr lang="en-GB" sz="2000" dirty="0" smtClean="0">
                <a:latin typeface="Calibri" panose="020F0502020204030204" pitchFamily="34" charset="0"/>
                <a:cs typeface="Calibri" panose="020F0502020204030204" pitchFamily="34" charset="0"/>
              </a:rPr>
              <a:t>Record </a:t>
            </a:r>
            <a:r>
              <a:rPr lang="en-GB" sz="2000" dirty="0">
                <a:latin typeface="Calibri" panose="020F0502020204030204" pitchFamily="34" charset="0"/>
                <a:cs typeface="Calibri" panose="020F0502020204030204" pitchFamily="34" charset="0"/>
              </a:rPr>
              <a:t>initial reading on display and immediately start a </a:t>
            </a:r>
            <a:r>
              <a:rPr lang="en-GB" sz="2000" dirty="0" smtClean="0">
                <a:latin typeface="Calibri" panose="020F0502020204030204" pitchFamily="34" charset="0"/>
                <a:cs typeface="Calibri" panose="020F0502020204030204" pitchFamily="34" charset="0"/>
              </a:rPr>
              <a:t>stopwatch.</a:t>
            </a:r>
          </a:p>
          <a:p>
            <a:pPr marL="457200" indent="-457200">
              <a:buAutoNum type="arabicPeriod" startAt="2"/>
            </a:pPr>
            <a:endParaRPr lang="en-GB" sz="1000" dirty="0">
              <a:latin typeface="Calibri" panose="020F0502020204030204" pitchFamily="34" charset="0"/>
              <a:cs typeface="Calibri" panose="020F0502020204030204" pitchFamily="34" charset="0"/>
            </a:endParaRPr>
          </a:p>
          <a:p>
            <a:pPr marL="457200" indent="-457200">
              <a:buAutoNum type="arabicPeriod" startAt="3"/>
              <a:tabLst>
                <a:tab pos="439738" algn="l"/>
              </a:tabLst>
            </a:pPr>
            <a:r>
              <a:rPr lang="en-GB" sz="2000" dirty="0" smtClean="0">
                <a:latin typeface="Calibri" panose="020F0502020204030204" pitchFamily="34" charset="0"/>
                <a:cs typeface="Calibri" panose="020F0502020204030204" pitchFamily="34" charset="0"/>
              </a:rPr>
              <a:t>After </a:t>
            </a:r>
            <a:r>
              <a:rPr lang="en-GB" sz="2000" dirty="0">
                <a:latin typeface="Calibri" panose="020F0502020204030204" pitchFamily="34" charset="0"/>
                <a:cs typeface="Calibri" panose="020F0502020204030204" pitchFamily="34" charset="0"/>
              </a:rPr>
              <a:t>two minutes read and record display for a second time</a:t>
            </a:r>
            <a:r>
              <a:rPr lang="en-GB" sz="2000" dirty="0" smtClean="0">
                <a:latin typeface="Calibri" panose="020F0502020204030204" pitchFamily="34" charset="0"/>
                <a:cs typeface="Calibri" panose="020F0502020204030204" pitchFamily="34" charset="0"/>
              </a:rPr>
              <a:t>.</a:t>
            </a:r>
          </a:p>
          <a:p>
            <a:pPr marL="457200" indent="-457200">
              <a:buAutoNum type="arabicPeriod" startAt="3"/>
              <a:tabLst>
                <a:tab pos="439738" algn="l"/>
              </a:tabLst>
            </a:pPr>
            <a:endParaRPr lang="en-GB" sz="1000" dirty="0">
              <a:latin typeface="Calibri" panose="020F0502020204030204" pitchFamily="34" charset="0"/>
              <a:cs typeface="Calibri" panose="020F0502020204030204" pitchFamily="34" charset="0"/>
            </a:endParaRPr>
          </a:p>
          <a:p>
            <a:pPr marL="457200" indent="-457200">
              <a:buAutoNum type="arabicPeriod" startAt="4"/>
            </a:pPr>
            <a:r>
              <a:rPr lang="en-GB" sz="2000" dirty="0" smtClean="0">
                <a:latin typeface="Calibri" panose="020F0502020204030204" pitchFamily="34" charset="0"/>
                <a:cs typeface="Calibri" panose="020F0502020204030204" pitchFamily="34" charset="0"/>
              </a:rPr>
              <a:t>Deduct </a:t>
            </a:r>
            <a:r>
              <a:rPr lang="en-GB" sz="2000" dirty="0">
                <a:latin typeface="Calibri" panose="020F0502020204030204" pitchFamily="34" charset="0"/>
                <a:cs typeface="Calibri" panose="020F0502020204030204" pitchFamily="34" charset="0"/>
              </a:rPr>
              <a:t>the initial reading from the second reading to give the gas flow rate over two minutes</a:t>
            </a:r>
            <a:r>
              <a:rPr lang="en-GB" sz="2000" dirty="0" smtClean="0">
                <a:latin typeface="Calibri" panose="020F0502020204030204" pitchFamily="34" charset="0"/>
                <a:cs typeface="Calibri" panose="020F0502020204030204" pitchFamily="34" charset="0"/>
              </a:rPr>
              <a:t>.</a:t>
            </a:r>
          </a:p>
          <a:p>
            <a:pPr marL="457200" indent="-457200">
              <a:buAutoNum type="arabicPeriod" startAt="4"/>
            </a:pPr>
            <a:endParaRPr lang="en-GB" sz="1000" dirty="0">
              <a:latin typeface="Calibri" panose="020F0502020204030204" pitchFamily="34" charset="0"/>
              <a:cs typeface="Calibri" panose="020F0502020204030204" pitchFamily="34" charset="0"/>
            </a:endParaRPr>
          </a:p>
          <a:p>
            <a:pPr marL="439738" indent="-439738"/>
            <a:r>
              <a:rPr lang="en-GB" sz="2000" dirty="0">
                <a:latin typeface="Calibri" panose="020F0502020204030204" pitchFamily="34" charset="0"/>
                <a:cs typeface="Calibri" panose="020F0502020204030204" pitchFamily="34" charset="0"/>
              </a:rPr>
              <a:t>5. </a:t>
            </a:r>
            <a:r>
              <a:rPr lang="en-GB" sz="2000" dirty="0" smtClean="0">
                <a:latin typeface="Calibri" panose="020F0502020204030204" pitchFamily="34" charset="0"/>
                <a:cs typeface="Calibri" panose="020F0502020204030204" pitchFamily="34" charset="0"/>
              </a:rPr>
              <a:t>	Multiply </a:t>
            </a:r>
            <a:r>
              <a:rPr lang="en-GB" sz="2000" dirty="0">
                <a:latin typeface="Calibri" panose="020F0502020204030204" pitchFamily="34" charset="0"/>
                <a:cs typeface="Calibri" panose="020F0502020204030204" pitchFamily="34" charset="0"/>
              </a:rPr>
              <a:t>gas flow rate over two minutes by 30, to give gas flow rate per hour.</a:t>
            </a:r>
          </a:p>
        </p:txBody>
      </p:sp>
    </p:spTree>
    <p:extLst>
      <p:ext uri="{BB962C8B-B14F-4D97-AF65-F5344CB8AC3E}">
        <p14:creationId xmlns:p14="http://schemas.microsoft.com/office/powerpoint/2010/main" val="421218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Measuring Gas Rates from Electronic Meters</a:t>
            </a:r>
            <a:endParaRPr lang="en-GB" dirty="0"/>
          </a:p>
        </p:txBody>
      </p:sp>
      <p:sp>
        <p:nvSpPr>
          <p:cNvPr id="4" name="Rectangle 3"/>
          <p:cNvSpPr/>
          <p:nvPr/>
        </p:nvSpPr>
        <p:spPr>
          <a:xfrm>
            <a:off x="2048163" y="1826012"/>
            <a:ext cx="7941734" cy="4093428"/>
          </a:xfrm>
          <a:prstGeom prst="rect">
            <a:avLst/>
          </a:prstGeom>
          <a:solidFill>
            <a:schemeClr val="bg1">
              <a:lumMod val="95000"/>
            </a:schemeClr>
          </a:solidFill>
          <a:ln>
            <a:noFill/>
          </a:ln>
          <a:effectLst>
            <a:outerShdw blurRad="63500" sx="102000" sy="102000" algn="ctr" rotWithShape="0">
              <a:prstClr val="black">
                <a:alpha val="40000"/>
              </a:prstClr>
            </a:outerShdw>
          </a:effectLst>
        </p:spPr>
        <p:txBody>
          <a:bodyPr wrap="square">
            <a:spAutoFit/>
          </a:bodyPr>
          <a:lstStyle/>
          <a:p>
            <a:pPr algn="ctr"/>
            <a:r>
              <a:rPr lang="en-GB" sz="2000" b="1" dirty="0">
                <a:latin typeface="Calibri" panose="020F0502020204030204" pitchFamily="34" charset="0"/>
                <a:cs typeface="Calibri" panose="020F0502020204030204" pitchFamily="34" charset="0"/>
              </a:rPr>
              <a:t>Example </a:t>
            </a:r>
            <a:r>
              <a:rPr lang="en-GB" sz="2000" b="1" dirty="0" smtClean="0">
                <a:latin typeface="Calibri" panose="020F0502020204030204" pitchFamily="34" charset="0"/>
                <a:cs typeface="Calibri" panose="020F0502020204030204" pitchFamily="34" charset="0"/>
              </a:rPr>
              <a:t>2</a:t>
            </a:r>
          </a:p>
          <a:p>
            <a:pPr algn="ctr"/>
            <a:endParaRPr lang="en-GB" sz="2000" dirty="0">
              <a:latin typeface="Calibri" panose="020F0502020204030204" pitchFamily="34" charset="0"/>
              <a:cs typeface="Calibri" panose="020F0502020204030204" pitchFamily="34" charset="0"/>
            </a:endParaRPr>
          </a:p>
          <a:p>
            <a:pPr algn="ctr"/>
            <a:r>
              <a:rPr lang="en-GB" sz="2000" dirty="0">
                <a:latin typeface="Calibri" panose="020F0502020204030204" pitchFamily="34" charset="0"/>
                <a:cs typeface="Calibri" panose="020F0502020204030204" pitchFamily="34" charset="0"/>
              </a:rPr>
              <a:t>Initial reading = 00796. </a:t>
            </a:r>
            <a:r>
              <a:rPr lang="en-GB" sz="2000" dirty="0" smtClean="0">
                <a:latin typeface="Calibri" panose="020F0502020204030204" pitchFamily="34" charset="0"/>
                <a:cs typeface="Calibri" panose="020F0502020204030204" pitchFamily="34" charset="0"/>
              </a:rPr>
              <a:t>425m</a:t>
            </a:r>
            <a:r>
              <a:rPr lang="en-GB" sz="2000" baseline="30000" dirty="0" smtClean="0">
                <a:latin typeface="Calibri" panose="020F0502020204030204" pitchFamily="34" charset="0"/>
                <a:cs typeface="Calibri" panose="020F0502020204030204" pitchFamily="34" charset="0"/>
              </a:rPr>
              <a:t>3</a:t>
            </a:r>
          </a:p>
          <a:p>
            <a:pPr algn="ctr"/>
            <a:endParaRPr lang="en-GB" sz="2000" dirty="0">
              <a:latin typeface="Calibri" panose="020F0502020204030204" pitchFamily="34" charset="0"/>
              <a:cs typeface="Calibri" panose="020F0502020204030204" pitchFamily="34" charset="0"/>
            </a:endParaRPr>
          </a:p>
          <a:p>
            <a:pPr algn="ctr"/>
            <a:r>
              <a:rPr lang="en-GB" sz="2000" dirty="0">
                <a:latin typeface="Calibri" panose="020F0502020204030204" pitchFamily="34" charset="0"/>
                <a:cs typeface="Calibri" panose="020F0502020204030204" pitchFamily="34" charset="0"/>
              </a:rPr>
              <a:t>Second reading = 00796. </a:t>
            </a:r>
            <a:r>
              <a:rPr lang="en-GB" sz="2000" dirty="0" smtClean="0">
                <a:latin typeface="Calibri" panose="020F0502020204030204" pitchFamily="34" charset="0"/>
                <a:cs typeface="Calibri" panose="020F0502020204030204" pitchFamily="34" charset="0"/>
              </a:rPr>
              <a:t>476m</a:t>
            </a:r>
            <a:r>
              <a:rPr lang="en-GB" sz="2000" baseline="30000" dirty="0" smtClean="0">
                <a:latin typeface="Calibri" panose="020F0502020204030204" pitchFamily="34" charset="0"/>
                <a:cs typeface="Calibri" panose="020F0502020204030204" pitchFamily="34" charset="0"/>
              </a:rPr>
              <a:t>3</a:t>
            </a:r>
          </a:p>
          <a:p>
            <a:pPr algn="ctr"/>
            <a:endParaRPr lang="en-GB" sz="2000" dirty="0">
              <a:latin typeface="Calibri" panose="020F0502020204030204" pitchFamily="34" charset="0"/>
              <a:cs typeface="Calibri" panose="020F0502020204030204" pitchFamily="34" charset="0"/>
            </a:endParaRPr>
          </a:p>
          <a:p>
            <a:pPr algn="ctr"/>
            <a:r>
              <a:rPr lang="en-GB" sz="2000" dirty="0">
                <a:latin typeface="Calibri" panose="020F0502020204030204" pitchFamily="34" charset="0"/>
                <a:cs typeface="Calibri" panose="020F0502020204030204" pitchFamily="34" charset="0"/>
              </a:rPr>
              <a:t>Gas flow rate over two </a:t>
            </a:r>
            <a:r>
              <a:rPr lang="en-GB" sz="2000" dirty="0" smtClean="0">
                <a:latin typeface="Calibri" panose="020F0502020204030204" pitchFamily="34" charset="0"/>
                <a:cs typeface="Calibri" panose="020F0502020204030204" pitchFamily="34" charset="0"/>
              </a:rPr>
              <a:t>minutes</a:t>
            </a:r>
          </a:p>
          <a:p>
            <a:pPr algn="ctr"/>
            <a:endParaRPr lang="en-GB" sz="2000" dirty="0">
              <a:latin typeface="Calibri" panose="020F0502020204030204" pitchFamily="34" charset="0"/>
              <a:cs typeface="Calibri" panose="020F0502020204030204" pitchFamily="34" charset="0"/>
            </a:endParaRPr>
          </a:p>
          <a:p>
            <a:pPr algn="ctr"/>
            <a:r>
              <a:rPr lang="en-GB" sz="2000" dirty="0">
                <a:latin typeface="Calibri" panose="020F0502020204030204" pitchFamily="34" charset="0"/>
                <a:cs typeface="Calibri" panose="020F0502020204030204" pitchFamily="34" charset="0"/>
              </a:rPr>
              <a:t>= 00796. 476m</a:t>
            </a:r>
            <a:r>
              <a:rPr lang="en-GB" sz="2000" baseline="30000" dirty="0">
                <a:latin typeface="Calibri" panose="020F0502020204030204" pitchFamily="34" charset="0"/>
                <a:cs typeface="Calibri" panose="020F0502020204030204" pitchFamily="34" charset="0"/>
              </a:rPr>
              <a:t>3</a:t>
            </a:r>
            <a:r>
              <a:rPr lang="en-GB" sz="2000" dirty="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00796. </a:t>
            </a:r>
            <a:r>
              <a:rPr lang="en-GB" sz="2000" dirty="0" smtClean="0">
                <a:latin typeface="Calibri" panose="020F0502020204030204" pitchFamily="34" charset="0"/>
                <a:cs typeface="Calibri" panose="020F0502020204030204" pitchFamily="34" charset="0"/>
              </a:rPr>
              <a:t>425m</a:t>
            </a:r>
            <a:r>
              <a:rPr lang="en-GB" sz="2000" baseline="30000" dirty="0" smtClean="0">
                <a:latin typeface="Calibri" panose="020F0502020204030204" pitchFamily="34" charset="0"/>
                <a:cs typeface="Calibri" panose="020F0502020204030204" pitchFamily="34" charset="0"/>
              </a:rPr>
              <a:t>3</a:t>
            </a:r>
          </a:p>
          <a:p>
            <a:pPr algn="ctr"/>
            <a:endParaRPr lang="en-GB" sz="2000" dirty="0">
              <a:latin typeface="Calibri" panose="020F0502020204030204" pitchFamily="34" charset="0"/>
              <a:cs typeface="Calibri" panose="020F0502020204030204" pitchFamily="34" charset="0"/>
            </a:endParaRPr>
          </a:p>
          <a:p>
            <a:pPr algn="ctr"/>
            <a:r>
              <a:rPr lang="en-GB" sz="2000" dirty="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0.051m</a:t>
            </a:r>
            <a:r>
              <a:rPr lang="en-GB" sz="2000" baseline="30000" dirty="0" smtClean="0">
                <a:latin typeface="Calibri" panose="020F0502020204030204" pitchFamily="34" charset="0"/>
                <a:cs typeface="Calibri" panose="020F0502020204030204" pitchFamily="34" charset="0"/>
              </a:rPr>
              <a:t>3</a:t>
            </a:r>
          </a:p>
          <a:p>
            <a:pPr algn="ctr"/>
            <a:endParaRPr lang="en-GB" sz="2000" dirty="0">
              <a:latin typeface="Calibri" panose="020F0502020204030204" pitchFamily="34" charset="0"/>
              <a:cs typeface="Calibri" panose="020F0502020204030204" pitchFamily="34" charset="0"/>
            </a:endParaRPr>
          </a:p>
          <a:p>
            <a:pPr algn="ctr"/>
            <a:r>
              <a:rPr lang="en-GB" sz="2000" b="1" dirty="0">
                <a:latin typeface="Calibri" panose="020F0502020204030204" pitchFamily="34" charset="0"/>
                <a:cs typeface="Calibri" panose="020F0502020204030204" pitchFamily="34" charset="0"/>
              </a:rPr>
              <a:t>Gas flow rate over one hour = 0.051 x 30 = 1.53m</a:t>
            </a:r>
            <a:r>
              <a:rPr lang="en-GB" sz="2000" b="1" baseline="30000" dirty="0">
                <a:latin typeface="Calibri" panose="020F0502020204030204" pitchFamily="34" charset="0"/>
                <a:cs typeface="Calibri" panose="020F0502020204030204" pitchFamily="34" charset="0"/>
              </a:rPr>
              <a:t>3</a:t>
            </a:r>
            <a:r>
              <a:rPr lang="en-GB" sz="2000" b="1" dirty="0">
                <a:latin typeface="Calibri" panose="020F0502020204030204" pitchFamily="34" charset="0"/>
                <a:cs typeface="Calibri" panose="020F0502020204030204" pitchFamily="34" charset="0"/>
              </a:rPr>
              <a:t>/hr</a:t>
            </a:r>
          </a:p>
        </p:txBody>
      </p:sp>
    </p:spTree>
    <p:extLst>
      <p:ext uri="{BB962C8B-B14F-4D97-AF65-F5344CB8AC3E}">
        <p14:creationId xmlns:p14="http://schemas.microsoft.com/office/powerpoint/2010/main" val="349830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Calculating Appliance Inputs using Gas Rates and Calorific Value</a:t>
            </a:r>
            <a:endParaRPr lang="en-GB" dirty="0"/>
          </a:p>
        </p:txBody>
      </p:sp>
      <p:sp>
        <p:nvSpPr>
          <p:cNvPr id="5" name="Rectangle 4"/>
          <p:cNvSpPr/>
          <p:nvPr/>
        </p:nvSpPr>
        <p:spPr>
          <a:xfrm>
            <a:off x="1221123" y="2229333"/>
            <a:ext cx="9720000" cy="3170099"/>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To calculate the heat input to an appliance we need in addition to the gas rate, to find the calorific value of </a:t>
            </a:r>
            <a:r>
              <a:rPr lang="en-GB" sz="2000" dirty="0" smtClean="0">
                <a:latin typeface="Calibri" panose="020F0502020204030204" pitchFamily="34" charset="0"/>
                <a:cs typeface="Calibri" panose="020F0502020204030204" pitchFamily="34" charset="0"/>
              </a:rPr>
              <a:t>the gas</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This </a:t>
            </a:r>
            <a:r>
              <a:rPr lang="en-GB" sz="2000" dirty="0">
                <a:latin typeface="Calibri" panose="020F0502020204030204" pitchFamily="34" charset="0"/>
                <a:cs typeface="Calibri" panose="020F0502020204030204" pitchFamily="34" charset="0"/>
              </a:rPr>
              <a:t>is the quantity of energy that is contained within a given amount of a </a:t>
            </a:r>
            <a:r>
              <a:rPr lang="en-GB" sz="2000" dirty="0" smtClean="0">
                <a:latin typeface="Calibri" panose="020F0502020204030204" pitchFamily="34" charset="0"/>
                <a:cs typeface="Calibri" panose="020F0502020204030204" pitchFamily="34" charset="0"/>
              </a:rPr>
              <a:t>fuel</a:t>
            </a:r>
          </a:p>
          <a:p>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The </a:t>
            </a:r>
            <a:r>
              <a:rPr lang="en-GB" sz="2000" dirty="0">
                <a:latin typeface="Calibri" panose="020F0502020204030204" pitchFamily="34" charset="0"/>
                <a:cs typeface="Calibri" panose="020F0502020204030204" pitchFamily="34" charset="0"/>
              </a:rPr>
              <a:t>calorific value of </a:t>
            </a:r>
            <a:r>
              <a:rPr lang="en-GB" sz="2000" dirty="0" smtClean="0">
                <a:latin typeface="Calibri" panose="020F0502020204030204" pitchFamily="34" charset="0"/>
                <a:cs typeface="Calibri" panose="020F0502020204030204" pitchFamily="34" charset="0"/>
              </a:rPr>
              <a:t>natural gas </a:t>
            </a:r>
            <a:r>
              <a:rPr lang="en-GB" sz="2000" dirty="0">
                <a:latin typeface="Calibri" panose="020F0502020204030204" pitchFamily="34" charset="0"/>
                <a:cs typeface="Calibri" panose="020F0502020204030204" pitchFamily="34" charset="0"/>
              </a:rPr>
              <a:t>is approximately 38.6MJ/m</a:t>
            </a:r>
            <a:r>
              <a:rPr lang="en-GB" sz="2000" baseline="30000" dirty="0">
                <a:latin typeface="Calibri" panose="020F0502020204030204" pitchFamily="34" charset="0"/>
                <a:cs typeface="Calibri" panose="020F0502020204030204" pitchFamily="34" charset="0"/>
              </a:rPr>
              <a:t>3</a:t>
            </a:r>
            <a:r>
              <a:rPr lang="en-GB" sz="2000" dirty="0">
                <a:latin typeface="Calibri" panose="020F0502020204030204" pitchFamily="34" charset="0"/>
                <a:cs typeface="Calibri" panose="020F0502020204030204" pitchFamily="34" charset="0"/>
              </a:rPr>
              <a:t> or 34.7MJ/m</a:t>
            </a:r>
            <a:r>
              <a:rPr lang="en-GB" sz="2000" baseline="30000" dirty="0">
                <a:latin typeface="Calibri" panose="020F0502020204030204" pitchFamily="34" charset="0"/>
                <a:cs typeface="Calibri" panose="020F0502020204030204" pitchFamily="34" charset="0"/>
              </a:rPr>
              <a:t>3</a:t>
            </a:r>
            <a:r>
              <a:rPr lang="en-GB" sz="2000" dirty="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net</a:t>
            </a:r>
          </a:p>
          <a:p>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This </a:t>
            </a:r>
            <a:r>
              <a:rPr lang="en-GB" sz="2000" dirty="0">
                <a:latin typeface="Calibri" panose="020F0502020204030204" pitchFamily="34" charset="0"/>
                <a:cs typeface="Calibri" panose="020F0502020204030204" pitchFamily="34" charset="0"/>
              </a:rPr>
              <a:t>may be used with reasonable </a:t>
            </a:r>
            <a:r>
              <a:rPr lang="en-GB" sz="2000" dirty="0" smtClean="0">
                <a:latin typeface="Calibri" panose="020F0502020204030204" pitchFamily="34" charset="0"/>
                <a:cs typeface="Calibri" panose="020F0502020204030204" pitchFamily="34" charset="0"/>
              </a:rPr>
              <a:t>accuracy</a:t>
            </a:r>
          </a:p>
          <a:p>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If </a:t>
            </a:r>
            <a:r>
              <a:rPr lang="en-GB" sz="2000" dirty="0">
                <a:latin typeface="Calibri" panose="020F0502020204030204" pitchFamily="34" charset="0"/>
                <a:cs typeface="Calibri" panose="020F0502020204030204" pitchFamily="34" charset="0"/>
              </a:rPr>
              <a:t>in doubt </a:t>
            </a:r>
            <a:r>
              <a:rPr lang="en-GB" sz="2000" dirty="0" smtClean="0">
                <a:latin typeface="Calibri" panose="020F0502020204030204" pitchFamily="34" charset="0"/>
                <a:cs typeface="Calibri" panose="020F0502020204030204" pitchFamily="34" charset="0"/>
              </a:rPr>
              <a:t>the calorific </a:t>
            </a:r>
            <a:r>
              <a:rPr lang="en-GB" sz="2000" dirty="0">
                <a:latin typeface="Calibri" panose="020F0502020204030204" pitchFamily="34" charset="0"/>
                <a:cs typeface="Calibri" panose="020F0502020204030204" pitchFamily="34" charset="0"/>
              </a:rPr>
              <a:t>value is printed on every gas bill.</a:t>
            </a:r>
          </a:p>
        </p:txBody>
      </p:sp>
    </p:spTree>
    <p:extLst>
      <p:ext uri="{BB962C8B-B14F-4D97-AF65-F5344CB8AC3E}">
        <p14:creationId xmlns:p14="http://schemas.microsoft.com/office/powerpoint/2010/main" val="4287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Calculating Appliance Inputs using Gas Rates and Calorific Value</a:t>
            </a:r>
            <a:endParaRPr lang="en-GB" dirty="0"/>
          </a:p>
        </p:txBody>
      </p:sp>
      <p:sp>
        <p:nvSpPr>
          <p:cNvPr id="4" name="Rectangle 3"/>
          <p:cNvSpPr/>
          <p:nvPr/>
        </p:nvSpPr>
        <p:spPr>
          <a:xfrm>
            <a:off x="1237673" y="2015927"/>
            <a:ext cx="9693563" cy="4401205"/>
          </a:xfrm>
          <a:prstGeom prst="rect">
            <a:avLst/>
          </a:prstGeom>
        </p:spPr>
        <p:txBody>
          <a:bodyPr wrap="square">
            <a:spAutoFit/>
          </a:bodyPr>
          <a:lstStyle/>
          <a:p>
            <a:r>
              <a:rPr lang="en-GB" sz="2000" b="1" dirty="0">
                <a:latin typeface="Calibri" panose="020F0502020204030204" pitchFamily="34" charset="0"/>
                <a:cs typeface="Calibri" panose="020F0502020204030204" pitchFamily="34" charset="0"/>
              </a:rPr>
              <a:t>Now to calculate the input to an appliance the formula is</a:t>
            </a:r>
            <a:r>
              <a:rPr lang="en-GB" sz="2000" b="1" dirty="0" smtClean="0">
                <a:latin typeface="Calibri" panose="020F0502020204030204" pitchFamily="34" charset="0"/>
                <a:cs typeface="Calibri" panose="020F0502020204030204" pitchFamily="34" charset="0"/>
              </a:rPr>
              <a:t>:</a:t>
            </a:r>
          </a:p>
          <a:p>
            <a:endParaRPr lang="en-GB" sz="2000" dirty="0">
              <a:latin typeface="Calibri" panose="020F0502020204030204" pitchFamily="34" charset="0"/>
              <a:cs typeface="Calibri" panose="020F0502020204030204" pitchFamily="34" charset="0"/>
            </a:endParaRPr>
          </a:p>
          <a:p>
            <a:r>
              <a:rPr lang="en-GB" sz="2000" b="1" dirty="0">
                <a:latin typeface="Calibri" panose="020F0502020204030204" pitchFamily="34" charset="0"/>
                <a:cs typeface="Calibri" panose="020F0502020204030204" pitchFamily="34" charset="0"/>
              </a:rPr>
              <a:t>Heat Input = Gas Rate x Calorific </a:t>
            </a:r>
            <a:r>
              <a:rPr lang="en-GB" sz="2000" b="1" dirty="0" smtClean="0">
                <a:latin typeface="Calibri" panose="020F0502020204030204" pitchFamily="34" charset="0"/>
                <a:cs typeface="Calibri" panose="020F0502020204030204" pitchFamily="34" charset="0"/>
              </a:rPr>
              <a:t>Value</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This formula will however give the heat input in MJ/hr and we need the answer in </a:t>
            </a:r>
            <a:r>
              <a:rPr lang="en-GB" sz="2000" dirty="0" smtClean="0">
                <a:latin typeface="Calibri" panose="020F0502020204030204" pitchFamily="34" charset="0"/>
                <a:cs typeface="Calibri" panose="020F0502020204030204" pitchFamily="34" charset="0"/>
              </a:rPr>
              <a:t>kW.</a:t>
            </a:r>
          </a:p>
          <a:p>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To </a:t>
            </a:r>
            <a:r>
              <a:rPr lang="en-GB" sz="2000" dirty="0">
                <a:latin typeface="Calibri" panose="020F0502020204030204" pitchFamily="34" charset="0"/>
                <a:cs typeface="Calibri" panose="020F0502020204030204" pitchFamily="34" charset="0"/>
              </a:rPr>
              <a:t>achieve this we </a:t>
            </a:r>
            <a:r>
              <a:rPr lang="en-GB" sz="2000" dirty="0" smtClean="0">
                <a:latin typeface="Calibri" panose="020F0502020204030204" pitchFamily="34" charset="0"/>
                <a:cs typeface="Calibri" panose="020F0502020204030204" pitchFamily="34" charset="0"/>
              </a:rPr>
              <a:t>divide by </a:t>
            </a:r>
            <a:r>
              <a:rPr lang="en-GB" sz="2000" dirty="0">
                <a:latin typeface="Calibri" panose="020F0502020204030204" pitchFamily="34" charset="0"/>
                <a:cs typeface="Calibri" panose="020F0502020204030204" pitchFamily="34" charset="0"/>
              </a:rPr>
              <a:t>3.6. Let us try an example</a:t>
            </a:r>
            <a:r>
              <a:rPr lang="en-GB" sz="2000" dirty="0" smtClean="0">
                <a:latin typeface="Calibri" panose="020F0502020204030204" pitchFamily="34" charset="0"/>
                <a:cs typeface="Calibri" panose="020F0502020204030204" pitchFamily="34" charset="0"/>
              </a:rPr>
              <a:t>:</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What is the input of the gas fire in example 1 assuming a gross CV of 38.6MJ/m</a:t>
            </a:r>
            <a:r>
              <a:rPr lang="en-GB" sz="2000" baseline="30000" dirty="0">
                <a:latin typeface="Calibri" panose="020F0502020204030204" pitchFamily="34" charset="0"/>
                <a:cs typeface="Calibri" panose="020F0502020204030204" pitchFamily="34" charset="0"/>
              </a:rPr>
              <a:t>3</a:t>
            </a:r>
            <a:r>
              <a:rPr lang="en-GB" sz="2000" dirty="0" smtClean="0">
                <a:latin typeface="Calibri" panose="020F0502020204030204" pitchFamily="34" charset="0"/>
                <a:cs typeface="Calibri" panose="020F0502020204030204" pitchFamily="34" charset="0"/>
              </a:rPr>
              <a:t>?</a:t>
            </a:r>
          </a:p>
          <a:p>
            <a:endParaRPr lang="en-GB" sz="2000" dirty="0">
              <a:latin typeface="Calibri" panose="020F0502020204030204" pitchFamily="34" charset="0"/>
              <a:cs typeface="Calibri" panose="020F0502020204030204" pitchFamily="34" charset="0"/>
            </a:endParaRPr>
          </a:p>
          <a:p>
            <a:r>
              <a:rPr lang="en-GB" sz="2000" b="1" dirty="0">
                <a:latin typeface="Calibri" panose="020F0502020204030204" pitchFamily="34" charset="0"/>
                <a:cs typeface="Calibri" panose="020F0502020204030204" pitchFamily="34" charset="0"/>
              </a:rPr>
              <a:t>Heat Input = </a:t>
            </a:r>
            <a:r>
              <a:rPr lang="en-GB" sz="2000" b="1" u="sng" dirty="0">
                <a:latin typeface="Calibri" panose="020F0502020204030204" pitchFamily="34" charset="0"/>
                <a:cs typeface="Calibri" panose="020F0502020204030204" pitchFamily="34" charset="0"/>
              </a:rPr>
              <a:t>0.56 x 38.6 </a:t>
            </a:r>
            <a:r>
              <a:rPr lang="en-GB" sz="2000" b="1" dirty="0">
                <a:latin typeface="Calibri" panose="020F0502020204030204" pitchFamily="34" charset="0"/>
                <a:cs typeface="Calibri" panose="020F0502020204030204" pitchFamily="34" charset="0"/>
              </a:rPr>
              <a:t>= 6kW</a:t>
            </a:r>
          </a:p>
          <a:p>
            <a:r>
              <a:rPr lang="en-GB" sz="2000" b="1" dirty="0" smtClean="0">
                <a:latin typeface="Calibri" panose="020F0502020204030204" pitchFamily="34" charset="0"/>
                <a:cs typeface="Calibri" panose="020F0502020204030204" pitchFamily="34" charset="0"/>
              </a:rPr>
              <a:t>	</a:t>
            </a:r>
            <a:r>
              <a:rPr lang="en-GB" sz="2000" b="1" dirty="0">
                <a:latin typeface="Calibri" panose="020F0502020204030204" pitchFamily="34" charset="0"/>
                <a:cs typeface="Calibri" panose="020F0502020204030204" pitchFamily="34" charset="0"/>
              </a:rPr>
              <a:t> </a:t>
            </a:r>
            <a:r>
              <a:rPr lang="en-GB" sz="2000" b="1" dirty="0" smtClean="0">
                <a:latin typeface="Calibri" panose="020F0502020204030204" pitchFamily="34" charset="0"/>
                <a:cs typeface="Calibri" panose="020F0502020204030204" pitchFamily="34" charset="0"/>
              </a:rPr>
              <a:t>              3.6</a:t>
            </a:r>
          </a:p>
          <a:p>
            <a:endParaRPr lang="en-GB" sz="2000" b="1" dirty="0">
              <a:latin typeface="Calibri" panose="020F0502020204030204" pitchFamily="34" charset="0"/>
              <a:cs typeface="Calibri" panose="020F0502020204030204" pitchFamily="34" charset="0"/>
            </a:endParaRPr>
          </a:p>
          <a:p>
            <a:r>
              <a:rPr lang="en-GB" sz="2000" b="1" dirty="0" smtClean="0">
                <a:latin typeface="Calibri" panose="020F0502020204030204" pitchFamily="34" charset="0"/>
                <a:cs typeface="Calibri" panose="020F0502020204030204" pitchFamily="34" charset="0"/>
              </a:rPr>
              <a:t>3.6 is a constant</a:t>
            </a:r>
            <a:endParaRPr lang="en-GB"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537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Calculating Appliance Inputs using Gas Rates and Calorific Value</a:t>
            </a:r>
            <a:endParaRPr lang="en-GB" dirty="0"/>
          </a:p>
        </p:txBody>
      </p:sp>
      <p:sp>
        <p:nvSpPr>
          <p:cNvPr id="5" name="Rectangle 4"/>
          <p:cNvSpPr/>
          <p:nvPr/>
        </p:nvSpPr>
        <p:spPr>
          <a:xfrm>
            <a:off x="1670241" y="1734555"/>
            <a:ext cx="8890000" cy="4401205"/>
          </a:xfrm>
          <a:prstGeom prst="rect">
            <a:avLst/>
          </a:prstGeom>
          <a:solidFill>
            <a:schemeClr val="bg1">
              <a:lumMod val="95000"/>
            </a:schemeClr>
          </a:solidFill>
          <a:ln>
            <a:noFill/>
          </a:ln>
          <a:effectLst>
            <a:outerShdw blurRad="63500" sx="102000" sy="102000" algn="ctr" rotWithShape="0">
              <a:prstClr val="black">
                <a:alpha val="40000"/>
              </a:prstClr>
            </a:outerShdw>
          </a:effectLst>
        </p:spPr>
        <p:txBody>
          <a:bodyPr wrap="square">
            <a:spAutoFit/>
          </a:bodyPr>
          <a:lstStyle/>
          <a:p>
            <a:pPr algn="ctr"/>
            <a:r>
              <a:rPr lang="en-GB" sz="2000" b="1" dirty="0">
                <a:latin typeface="Calibri" panose="020F0502020204030204" pitchFamily="34" charset="0"/>
                <a:cs typeface="Calibri" panose="020F0502020204030204" pitchFamily="34" charset="0"/>
              </a:rPr>
              <a:t>Example 3 (assume gross CV </a:t>
            </a:r>
            <a:r>
              <a:rPr lang="en-GB" sz="2000" b="1" dirty="0" smtClean="0">
                <a:latin typeface="Calibri" panose="020F0502020204030204" pitchFamily="34" charset="0"/>
                <a:cs typeface="Calibri" panose="020F0502020204030204" pitchFamily="34" charset="0"/>
              </a:rPr>
              <a:t>38.6MJ/m3)</a:t>
            </a:r>
          </a:p>
          <a:p>
            <a:pPr algn="ctr"/>
            <a:endParaRPr lang="en-GB" sz="2000" b="1" dirty="0">
              <a:latin typeface="Calibri" panose="020F0502020204030204" pitchFamily="34" charset="0"/>
              <a:cs typeface="Calibri" panose="020F0502020204030204" pitchFamily="34" charset="0"/>
            </a:endParaRPr>
          </a:p>
          <a:p>
            <a:pPr algn="ctr"/>
            <a:r>
              <a:rPr lang="en-GB" sz="2000" dirty="0">
                <a:latin typeface="Calibri" panose="020F0502020204030204" pitchFamily="34" charset="0"/>
                <a:cs typeface="Calibri" panose="020F0502020204030204" pitchFamily="34" charset="0"/>
              </a:rPr>
              <a:t>A domestic central heating boiler is turned on and the meter test dial takes 45 seconds to pass </a:t>
            </a:r>
            <a:r>
              <a:rPr lang="en-GB" sz="2000" dirty="0" smtClean="0">
                <a:latin typeface="Calibri" panose="020F0502020204030204" pitchFamily="34" charset="0"/>
                <a:cs typeface="Calibri" panose="020F0502020204030204" pitchFamily="34" charset="0"/>
              </a:rPr>
              <a:t>1ft</a:t>
            </a:r>
            <a:r>
              <a:rPr lang="en-GB" sz="2000" baseline="30000" dirty="0" smtClean="0">
                <a:latin typeface="Calibri" panose="020F0502020204030204" pitchFamily="34" charset="0"/>
                <a:cs typeface="Calibri" panose="020F0502020204030204" pitchFamily="34" charset="0"/>
              </a:rPr>
              <a:t>3</a:t>
            </a:r>
            <a:r>
              <a:rPr lang="en-GB" sz="2000" dirty="0" smtClean="0">
                <a:latin typeface="Calibri" panose="020F0502020204030204" pitchFamily="34" charset="0"/>
                <a:cs typeface="Calibri" panose="020F0502020204030204" pitchFamily="34" charset="0"/>
              </a:rPr>
              <a:t>.</a:t>
            </a:r>
          </a:p>
          <a:p>
            <a:pPr algn="ctr"/>
            <a:endParaRPr lang="en-GB" sz="2000" dirty="0">
              <a:latin typeface="Calibri" panose="020F0502020204030204" pitchFamily="34" charset="0"/>
              <a:cs typeface="Calibri" panose="020F0502020204030204" pitchFamily="34" charset="0"/>
            </a:endParaRPr>
          </a:p>
          <a:p>
            <a:pPr algn="ctr"/>
            <a:r>
              <a:rPr lang="en-GB" sz="2000" dirty="0" smtClean="0">
                <a:latin typeface="Calibri" panose="020F0502020204030204" pitchFamily="34" charset="0"/>
                <a:cs typeface="Calibri" panose="020F0502020204030204" pitchFamily="34" charset="0"/>
              </a:rPr>
              <a:t>What </a:t>
            </a:r>
            <a:r>
              <a:rPr lang="en-GB" sz="2000" dirty="0">
                <a:latin typeface="Calibri" panose="020F0502020204030204" pitchFamily="34" charset="0"/>
                <a:cs typeface="Calibri" panose="020F0502020204030204" pitchFamily="34" charset="0"/>
              </a:rPr>
              <a:t>is </a:t>
            </a:r>
            <a:r>
              <a:rPr lang="en-GB" sz="2000" dirty="0" smtClean="0">
                <a:latin typeface="Calibri" panose="020F0502020204030204" pitchFamily="34" charset="0"/>
                <a:cs typeface="Calibri" panose="020F0502020204030204" pitchFamily="34" charset="0"/>
              </a:rPr>
              <a:t>the heat </a:t>
            </a:r>
            <a:r>
              <a:rPr lang="en-GB" sz="2000" dirty="0">
                <a:latin typeface="Calibri" panose="020F0502020204030204" pitchFamily="34" charset="0"/>
                <a:cs typeface="Calibri" panose="020F0502020204030204" pitchFamily="34" charset="0"/>
              </a:rPr>
              <a:t>input of the appliance in kW</a:t>
            </a:r>
            <a:r>
              <a:rPr lang="en-GB" sz="2000" dirty="0" smtClean="0">
                <a:latin typeface="Calibri" panose="020F0502020204030204" pitchFamily="34" charset="0"/>
                <a:cs typeface="Calibri" panose="020F0502020204030204" pitchFamily="34" charset="0"/>
              </a:rPr>
              <a:t>?</a:t>
            </a:r>
          </a:p>
          <a:p>
            <a:pPr algn="ctr"/>
            <a:endParaRPr lang="en-GB" sz="2000" dirty="0">
              <a:latin typeface="Calibri" panose="020F0502020204030204" pitchFamily="34" charset="0"/>
              <a:cs typeface="Calibri" panose="020F0502020204030204" pitchFamily="34" charset="0"/>
            </a:endParaRPr>
          </a:p>
          <a:p>
            <a:pPr algn="ctr"/>
            <a:r>
              <a:rPr lang="en-GB" sz="2000" dirty="0">
                <a:latin typeface="Calibri" panose="020F0502020204030204" pitchFamily="34" charset="0"/>
                <a:cs typeface="Calibri" panose="020F0502020204030204" pitchFamily="34" charset="0"/>
              </a:rPr>
              <a:t>Gas Rate = </a:t>
            </a:r>
            <a:r>
              <a:rPr lang="en-GB" sz="2000" u="sng" dirty="0">
                <a:latin typeface="Calibri" panose="020F0502020204030204" pitchFamily="34" charset="0"/>
                <a:cs typeface="Calibri" panose="020F0502020204030204" pitchFamily="34" charset="0"/>
              </a:rPr>
              <a:t>3600</a:t>
            </a:r>
            <a:r>
              <a:rPr lang="en-GB" sz="2000" dirty="0">
                <a:latin typeface="Calibri" panose="020F0502020204030204" pitchFamily="34" charset="0"/>
                <a:cs typeface="Calibri" panose="020F0502020204030204" pitchFamily="34" charset="0"/>
              </a:rPr>
              <a:t> = 80 x 0.028 = </a:t>
            </a:r>
            <a:r>
              <a:rPr lang="en-GB" sz="2000" b="1" dirty="0" smtClean="0">
                <a:latin typeface="Calibri" panose="020F0502020204030204" pitchFamily="34" charset="0"/>
                <a:cs typeface="Calibri" panose="020F0502020204030204" pitchFamily="34" charset="0"/>
              </a:rPr>
              <a:t>2.24m</a:t>
            </a:r>
            <a:r>
              <a:rPr lang="en-GB" sz="2000" b="1" baseline="30000" dirty="0" smtClean="0">
                <a:latin typeface="Calibri" panose="020F0502020204030204" pitchFamily="34" charset="0"/>
                <a:cs typeface="Calibri" panose="020F0502020204030204" pitchFamily="34" charset="0"/>
              </a:rPr>
              <a:t>3</a:t>
            </a:r>
            <a:r>
              <a:rPr lang="en-GB" sz="2000" b="1" dirty="0" smtClean="0">
                <a:latin typeface="Calibri" panose="020F0502020204030204" pitchFamily="34" charset="0"/>
                <a:cs typeface="Calibri" panose="020F0502020204030204" pitchFamily="34" charset="0"/>
              </a:rPr>
              <a:t>/hr</a:t>
            </a:r>
            <a:r>
              <a:rPr lang="en-GB" sz="2000" dirty="0" smtClean="0">
                <a:latin typeface="Calibri" panose="020F0502020204030204" pitchFamily="34" charset="0"/>
                <a:cs typeface="Calibri" panose="020F0502020204030204" pitchFamily="34" charset="0"/>
              </a:rPr>
              <a:t>	      </a:t>
            </a:r>
          </a:p>
          <a:p>
            <a:r>
              <a:rPr lang="en-GB" sz="2000" dirty="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                                                         45</a:t>
            </a:r>
          </a:p>
          <a:p>
            <a:endParaRPr lang="en-GB" sz="2000" dirty="0" smtClean="0">
              <a:latin typeface="Calibri" panose="020F0502020204030204" pitchFamily="34" charset="0"/>
              <a:cs typeface="Calibri" panose="020F0502020204030204" pitchFamily="34" charset="0"/>
            </a:endParaRPr>
          </a:p>
          <a:p>
            <a:pPr algn="ctr"/>
            <a:r>
              <a:rPr lang="en-GB" sz="2000" dirty="0" smtClean="0">
                <a:latin typeface="Calibri" panose="020F0502020204030204" pitchFamily="34" charset="0"/>
                <a:cs typeface="Calibri" panose="020F0502020204030204" pitchFamily="34" charset="0"/>
              </a:rPr>
              <a:t>Therefore:</a:t>
            </a:r>
          </a:p>
          <a:p>
            <a:pPr algn="ctr"/>
            <a:endParaRPr lang="en-GB" sz="2000" dirty="0">
              <a:latin typeface="Calibri" panose="020F0502020204030204" pitchFamily="34" charset="0"/>
              <a:cs typeface="Calibri" panose="020F0502020204030204" pitchFamily="34" charset="0"/>
            </a:endParaRPr>
          </a:p>
          <a:p>
            <a:pPr algn="ctr"/>
            <a:r>
              <a:rPr lang="en-GB" sz="2000" dirty="0">
                <a:latin typeface="Calibri" panose="020F0502020204030204" pitchFamily="34" charset="0"/>
                <a:cs typeface="Calibri" panose="020F0502020204030204" pitchFamily="34" charset="0"/>
              </a:rPr>
              <a:t>Heat Input = </a:t>
            </a:r>
            <a:r>
              <a:rPr lang="en-GB" sz="2000" u="sng" dirty="0">
                <a:latin typeface="Calibri" panose="020F0502020204030204" pitchFamily="34" charset="0"/>
                <a:cs typeface="Calibri" panose="020F0502020204030204" pitchFamily="34" charset="0"/>
              </a:rPr>
              <a:t>2.24 x 38.6 </a:t>
            </a:r>
            <a:r>
              <a:rPr lang="en-GB" sz="2000" dirty="0">
                <a:latin typeface="Calibri" panose="020F0502020204030204" pitchFamily="34" charset="0"/>
                <a:cs typeface="Calibri" panose="020F0502020204030204" pitchFamily="34" charset="0"/>
              </a:rPr>
              <a:t>= </a:t>
            </a:r>
            <a:r>
              <a:rPr lang="en-GB" sz="2000" b="1" dirty="0">
                <a:latin typeface="Calibri" panose="020F0502020204030204" pitchFamily="34" charset="0"/>
                <a:cs typeface="Calibri" panose="020F0502020204030204" pitchFamily="34" charset="0"/>
              </a:rPr>
              <a:t>24kW</a:t>
            </a:r>
          </a:p>
          <a:p>
            <a:r>
              <a:rPr lang="en-GB" sz="2000" dirty="0" smtClean="0">
                <a:latin typeface="Calibri" panose="020F0502020204030204" pitchFamily="34" charset="0"/>
                <a:cs typeface="Calibri" panose="020F0502020204030204" pitchFamily="34" charset="0"/>
              </a:rPr>
              <a:t>		                                              3.6</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439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altLang="en-US" smtClean="0"/>
              <a:t>The Gas Safety (Installation &amp; Use) Regulations 26(9)c</a:t>
            </a:r>
            <a:endParaRPr lang="en-GB" dirty="0"/>
          </a:p>
        </p:txBody>
      </p:sp>
      <p:sp>
        <p:nvSpPr>
          <p:cNvPr id="4" name="Rectangle 3"/>
          <p:cNvSpPr txBox="1">
            <a:spLocks noChangeArrowheads="1"/>
          </p:cNvSpPr>
          <p:nvPr/>
        </p:nvSpPr>
        <p:spPr bwMode="auto">
          <a:xfrm>
            <a:off x="1290481" y="2129912"/>
            <a:ext cx="9270125" cy="367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ts val="0"/>
              </a:spcBef>
              <a:spcAft>
                <a:spcPts val="1200"/>
              </a:spcAft>
              <a:buClrTx/>
              <a:buSzTx/>
              <a:buNone/>
              <a:tabLst/>
              <a:defRPr/>
            </a:pPr>
            <a:r>
              <a:rPr lang="en-GB" altLang="en-US" sz="2000" b="1" kern="0" dirty="0" smtClean="0">
                <a:solidFill>
                  <a:srgbClr val="000000"/>
                </a:solidFill>
                <a:latin typeface="Calibri" panose="020F0502020204030204" pitchFamily="34" charset="0"/>
              </a:rPr>
              <a:t>‘</a:t>
            </a:r>
            <a:r>
              <a:rPr kumimoji="0" lang="en-GB" altLang="en-US" sz="2000" b="1" i="0" u="none" strike="noStrike" kern="0" cap="none" spc="0" normalizeH="0" baseline="0" noProof="0" dirty="0" smtClean="0">
                <a:ln>
                  <a:noFill/>
                </a:ln>
                <a:solidFill>
                  <a:srgbClr val="000000"/>
                </a:solidFill>
                <a:effectLst/>
                <a:uLnTx/>
                <a:uFillTx/>
                <a:latin typeface="Calibri" panose="020F0502020204030204" pitchFamily="34" charset="0"/>
              </a:rPr>
              <a:t>Where a person performs work on a gas appliance, he shall immediately thereafter examine:</a:t>
            </a:r>
          </a:p>
          <a:p>
            <a:pPr marL="0" marR="0" lvl="0" indent="0" algn="l" defTabSz="914400" rtl="0" eaLnBrk="1" fontAlgn="base" latinLnBrk="0" hangingPunct="1">
              <a:lnSpc>
                <a:spcPct val="100000"/>
              </a:lnSpc>
              <a:spcBef>
                <a:spcPts val="0"/>
              </a:spcBef>
              <a:spcAft>
                <a:spcPts val="1200"/>
              </a:spcAft>
              <a:buClrTx/>
              <a:buSzTx/>
              <a:buNone/>
              <a:tabLst/>
              <a:defRPr/>
            </a:pPr>
            <a:endParaRPr kumimoji="0" lang="en-GB" altLang="en-US" sz="2000" b="1" i="0" u="none" strike="noStrike" kern="0" cap="none" spc="0" normalizeH="0" baseline="0" noProof="0" dirty="0" smtClean="0">
              <a:ln>
                <a:noFill/>
              </a:ln>
              <a:solidFill>
                <a:srgbClr val="000000"/>
              </a:solidFill>
              <a:effectLst/>
              <a:uLnTx/>
              <a:uFillTx/>
              <a:latin typeface="Calibri" panose="020F0502020204030204" pitchFamily="34" charset="0"/>
            </a:endParaRPr>
          </a:p>
          <a:p>
            <a:pPr marL="0" marR="0" lvl="0" indent="0" algn="l" defTabSz="914400" rtl="0" eaLnBrk="1" fontAlgn="base" latinLnBrk="0" hangingPunct="1">
              <a:lnSpc>
                <a:spcPct val="100000"/>
              </a:lnSpc>
              <a:spcBef>
                <a:spcPts val="0"/>
              </a:spcBef>
              <a:spcAft>
                <a:spcPts val="1200"/>
              </a:spcAft>
              <a:buClrTx/>
              <a:buSzTx/>
              <a:buNone/>
              <a:tabLst/>
              <a:defRPr/>
            </a:pPr>
            <a:r>
              <a:rPr kumimoji="0" lang="en-GB" altLang="en-US" sz="2000" i="0" u="none" strike="noStrike" kern="0" cap="none" spc="0" normalizeH="0" baseline="0" noProof="0" dirty="0" smtClean="0">
                <a:ln>
                  <a:noFill/>
                </a:ln>
                <a:solidFill>
                  <a:srgbClr val="000000"/>
                </a:solidFill>
                <a:effectLst/>
                <a:uLnTx/>
                <a:uFillTx/>
                <a:latin typeface="Calibri" panose="020F0502020204030204" pitchFamily="34" charset="0"/>
              </a:rPr>
              <a:t>(c) </a:t>
            </a:r>
            <a:r>
              <a:rPr kumimoji="0" lang="en-GB" altLang="en-US" sz="2000" i="0" u="none" strike="noStrike" kern="0" cap="none" spc="0" normalizeH="0" baseline="0" noProof="0" dirty="0" smtClean="0">
                <a:ln>
                  <a:noFill/>
                </a:ln>
                <a:effectLst/>
                <a:uLnTx/>
                <a:uFillTx/>
                <a:latin typeface="Calibri" panose="020F0502020204030204" pitchFamily="34" charset="0"/>
              </a:rPr>
              <a:t>its operating pressure or heat input or where necessary both, and forthwith take all reasonably practical steps to notify any defect to the responsible person </a:t>
            </a:r>
            <a:r>
              <a:rPr kumimoji="0" lang="en-GB" altLang="en-US" sz="2000" i="0" u="none" strike="noStrike" kern="0" cap="none" spc="0" normalizeH="0" baseline="0" noProof="0" dirty="0" smtClean="0">
                <a:ln>
                  <a:noFill/>
                </a:ln>
                <a:solidFill>
                  <a:srgbClr val="000000"/>
                </a:solidFill>
                <a:effectLst/>
                <a:uLnTx/>
                <a:uFillTx/>
                <a:latin typeface="Calibri" panose="020F0502020204030204" pitchFamily="34" charset="0"/>
              </a:rPr>
              <a:t>and,</a:t>
            </a:r>
          </a:p>
          <a:p>
            <a:pPr marL="0" marR="0" lvl="0" indent="0" algn="l" defTabSz="914400" rtl="0" eaLnBrk="1" fontAlgn="base" latinLnBrk="0" hangingPunct="1">
              <a:lnSpc>
                <a:spcPct val="100000"/>
              </a:lnSpc>
              <a:spcBef>
                <a:spcPts val="0"/>
              </a:spcBef>
              <a:spcAft>
                <a:spcPts val="1200"/>
              </a:spcAft>
              <a:buClrTx/>
              <a:buSzTx/>
              <a:buNone/>
              <a:tabLst/>
              <a:defRPr/>
            </a:pPr>
            <a:endParaRPr kumimoji="0" lang="en-GB" altLang="en-US" sz="2000" i="0" u="none" strike="noStrike" kern="0" cap="none" spc="0" normalizeH="0" baseline="0" noProof="0" dirty="0" smtClean="0">
              <a:ln>
                <a:noFill/>
              </a:ln>
              <a:solidFill>
                <a:srgbClr val="000000"/>
              </a:solidFill>
              <a:effectLst/>
              <a:uLnTx/>
              <a:uFillTx/>
              <a:latin typeface="Calibri" panose="020F0502020204030204" pitchFamily="34" charset="0"/>
            </a:endParaRPr>
          </a:p>
          <a:p>
            <a:pPr marL="0" marR="0" lvl="0" indent="0" algn="l" defTabSz="914400" rtl="0" eaLnBrk="1" fontAlgn="base" latinLnBrk="0" hangingPunct="1">
              <a:lnSpc>
                <a:spcPct val="100000"/>
              </a:lnSpc>
              <a:spcBef>
                <a:spcPts val="0"/>
              </a:spcBef>
              <a:spcAft>
                <a:spcPts val="1200"/>
              </a:spcAft>
              <a:buClrTx/>
              <a:buSzTx/>
              <a:buNone/>
              <a:tabLst/>
              <a:defRPr/>
            </a:pPr>
            <a:r>
              <a:rPr kumimoji="0" lang="en-GB" altLang="en-US" sz="2000" b="0" i="0" u="none" strike="noStrike" kern="0" cap="none" spc="0" normalizeH="0" baseline="0" noProof="0" dirty="0" smtClean="0">
                <a:ln>
                  <a:noFill/>
                </a:ln>
                <a:solidFill>
                  <a:srgbClr val="000000"/>
                </a:solidFill>
                <a:effectLst/>
                <a:uLnTx/>
                <a:uFillTx/>
                <a:latin typeface="Calibri" panose="020F0502020204030204" pitchFamily="34" charset="0"/>
              </a:rPr>
              <a:t>where different, the owner of the premises in which the appliance is situated or, where neither is reasonably practicable, the supplier of gas to the appliance’.</a:t>
            </a:r>
          </a:p>
        </p:txBody>
      </p:sp>
    </p:spTree>
    <p:extLst>
      <p:ext uri="{BB962C8B-B14F-4D97-AF65-F5344CB8AC3E}">
        <p14:creationId xmlns:p14="http://schemas.microsoft.com/office/powerpoint/2010/main" val="301694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lvl="0"/>
            <a:r>
              <a:rPr lang="en-GB" smtClean="0"/>
              <a:t>Converting kW/hr to BTUs/hr</a:t>
            </a:r>
          </a:p>
          <a:p>
            <a:endParaRPr lang="en-GB" dirty="0"/>
          </a:p>
        </p:txBody>
      </p:sp>
      <p:sp>
        <p:nvSpPr>
          <p:cNvPr id="5" name="Rectangle 4"/>
          <p:cNvSpPr/>
          <p:nvPr/>
        </p:nvSpPr>
        <p:spPr>
          <a:xfrm>
            <a:off x="1083733" y="2016036"/>
            <a:ext cx="9821334" cy="3477875"/>
          </a:xfrm>
          <a:prstGeom prst="rect">
            <a:avLst/>
          </a:prstGeom>
          <a:solidFill>
            <a:schemeClr val="bg1">
              <a:lumMod val="95000"/>
            </a:schemeClr>
          </a:solidFill>
          <a:ln>
            <a:noFill/>
          </a:ln>
          <a:effectLst>
            <a:outerShdw blurRad="63500" sx="102000" sy="102000" algn="ctr" rotWithShape="0">
              <a:prstClr val="black">
                <a:alpha val="40000"/>
              </a:prstClr>
            </a:outerShdw>
          </a:effectLst>
        </p:spPr>
        <p:txBody>
          <a:bodyPr wrap="square">
            <a:spAutoFit/>
          </a:bodyPr>
          <a:lstStyle/>
          <a:p>
            <a:pPr algn="ctr"/>
            <a:r>
              <a:rPr lang="en-GB" sz="2000" dirty="0">
                <a:latin typeface="Calibri" panose="020F0502020204030204" pitchFamily="34" charset="0"/>
                <a:cs typeface="Calibri" panose="020F0502020204030204" pitchFamily="34" charset="0"/>
              </a:rPr>
              <a:t>You have now learned how to calculate gas rates and heat inputs in metric units; however, many older </a:t>
            </a:r>
            <a:r>
              <a:rPr lang="en-GB" sz="2000" dirty="0" smtClean="0">
                <a:latin typeface="Calibri" panose="020F0502020204030204" pitchFamily="34" charset="0"/>
                <a:cs typeface="Calibri" panose="020F0502020204030204" pitchFamily="34" charset="0"/>
              </a:rPr>
              <a:t>appliances only </a:t>
            </a:r>
            <a:r>
              <a:rPr lang="en-GB" sz="2000" dirty="0">
                <a:latin typeface="Calibri" panose="020F0502020204030204" pitchFamily="34" charset="0"/>
                <a:cs typeface="Calibri" panose="020F0502020204030204" pitchFamily="34" charset="0"/>
              </a:rPr>
              <a:t>give their inputs in BTUs or British Thermal </a:t>
            </a:r>
            <a:r>
              <a:rPr lang="en-GB" sz="2000" dirty="0" smtClean="0">
                <a:latin typeface="Calibri" panose="020F0502020204030204" pitchFamily="34" charset="0"/>
                <a:cs typeface="Calibri" panose="020F0502020204030204" pitchFamily="34" charset="0"/>
              </a:rPr>
              <a:t>Units</a:t>
            </a:r>
          </a:p>
          <a:p>
            <a:pPr algn="ctr"/>
            <a:endParaRPr lang="en-GB" sz="2000" dirty="0" smtClean="0">
              <a:latin typeface="Calibri" panose="020F0502020204030204" pitchFamily="34" charset="0"/>
              <a:cs typeface="Calibri" panose="020F0502020204030204" pitchFamily="34" charset="0"/>
            </a:endParaRPr>
          </a:p>
          <a:p>
            <a:pPr algn="ctr"/>
            <a:r>
              <a:rPr lang="en-GB" sz="2000" dirty="0" smtClean="0">
                <a:latin typeface="Calibri" panose="020F0502020204030204" pitchFamily="34" charset="0"/>
                <a:cs typeface="Calibri" panose="020F0502020204030204" pitchFamily="34" charset="0"/>
              </a:rPr>
              <a:t>To </a:t>
            </a:r>
            <a:r>
              <a:rPr lang="en-GB" sz="2000" dirty="0">
                <a:latin typeface="Calibri" panose="020F0502020204030204" pitchFamily="34" charset="0"/>
                <a:cs typeface="Calibri" panose="020F0502020204030204" pitchFamily="34" charset="0"/>
              </a:rPr>
              <a:t>convert an input in kW to BTUs simply multiply by 3,412</a:t>
            </a:r>
            <a:r>
              <a:rPr lang="en-GB" sz="2000" dirty="0" smtClean="0">
                <a:latin typeface="Calibri" panose="020F0502020204030204" pitchFamily="34" charset="0"/>
                <a:cs typeface="Calibri" panose="020F0502020204030204" pitchFamily="34" charset="0"/>
              </a:rPr>
              <a:t>.</a:t>
            </a:r>
          </a:p>
          <a:p>
            <a:pPr algn="ctr"/>
            <a:endParaRPr lang="en-GB" sz="2000" dirty="0" smtClean="0">
              <a:latin typeface="Calibri" panose="020F0502020204030204" pitchFamily="34" charset="0"/>
              <a:cs typeface="Calibri" panose="020F0502020204030204" pitchFamily="34" charset="0"/>
            </a:endParaRPr>
          </a:p>
          <a:p>
            <a:pPr algn="ctr"/>
            <a:r>
              <a:rPr lang="en-GB" sz="2000" b="1" dirty="0" smtClean="0">
                <a:latin typeface="Calibri" panose="020F0502020204030204" pitchFamily="34" charset="0"/>
                <a:cs typeface="Calibri" panose="020F0502020204030204" pitchFamily="34" charset="0"/>
              </a:rPr>
              <a:t>Example 4</a:t>
            </a:r>
          </a:p>
          <a:p>
            <a:pPr algn="ctr"/>
            <a:endParaRPr lang="en-GB" sz="2000" dirty="0">
              <a:latin typeface="Calibri" panose="020F0502020204030204" pitchFamily="34" charset="0"/>
              <a:cs typeface="Calibri" panose="020F0502020204030204" pitchFamily="34" charset="0"/>
            </a:endParaRPr>
          </a:p>
          <a:p>
            <a:pPr algn="ctr"/>
            <a:r>
              <a:rPr lang="en-GB" sz="2000" dirty="0">
                <a:latin typeface="Calibri" panose="020F0502020204030204" pitchFamily="34" charset="0"/>
                <a:cs typeface="Calibri" panose="020F0502020204030204" pitchFamily="34" charset="0"/>
              </a:rPr>
              <a:t>The central heating boiler in Example 3 has an input of 24kW</a:t>
            </a:r>
            <a:r>
              <a:rPr lang="en-GB" sz="2000" dirty="0" smtClean="0">
                <a:latin typeface="Calibri" panose="020F0502020204030204" pitchFamily="34" charset="0"/>
                <a:cs typeface="Calibri" panose="020F0502020204030204" pitchFamily="34" charset="0"/>
              </a:rPr>
              <a:t>.</a:t>
            </a:r>
          </a:p>
          <a:p>
            <a:pPr algn="ctr"/>
            <a:r>
              <a:rPr lang="en-GB" sz="2000" dirty="0" smtClean="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What is this in BTUs</a:t>
            </a:r>
            <a:r>
              <a:rPr lang="en-GB" sz="2000" dirty="0" smtClean="0">
                <a:latin typeface="Calibri" panose="020F0502020204030204" pitchFamily="34" charset="0"/>
                <a:cs typeface="Calibri" panose="020F0502020204030204" pitchFamily="34" charset="0"/>
              </a:rPr>
              <a:t>?</a:t>
            </a:r>
          </a:p>
          <a:p>
            <a:pPr algn="ctr"/>
            <a:endParaRPr lang="en-GB" sz="2000" dirty="0">
              <a:latin typeface="Calibri" panose="020F0502020204030204" pitchFamily="34" charset="0"/>
              <a:cs typeface="Calibri" panose="020F0502020204030204" pitchFamily="34" charset="0"/>
            </a:endParaRPr>
          </a:p>
          <a:p>
            <a:pPr algn="ctr"/>
            <a:r>
              <a:rPr lang="pl-PL" sz="2000" dirty="0">
                <a:latin typeface="Calibri" panose="020F0502020204030204" pitchFamily="34" charset="0"/>
                <a:cs typeface="Calibri" panose="020F0502020204030204" pitchFamily="34" charset="0"/>
              </a:rPr>
              <a:t>24kW x 3,412 = </a:t>
            </a:r>
            <a:r>
              <a:rPr lang="pl-PL" sz="2000" b="1" dirty="0">
                <a:latin typeface="Calibri" panose="020F0502020204030204" pitchFamily="34" charset="0"/>
                <a:cs typeface="Calibri" panose="020F0502020204030204" pitchFamily="34" charset="0"/>
              </a:rPr>
              <a:t>81,888 </a:t>
            </a:r>
            <a:r>
              <a:rPr lang="pl-PL" sz="2000" b="1" dirty="0" smtClean="0">
                <a:latin typeface="Calibri" panose="020F0502020204030204" pitchFamily="34" charset="0"/>
                <a:cs typeface="Calibri" panose="020F0502020204030204" pitchFamily="34" charset="0"/>
              </a:rPr>
              <a:t>BTUs</a:t>
            </a:r>
            <a:endParaRPr lang="en-GB"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7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Calculating Appliance Inputs using Gas Rates and Calorific Value</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456" y="1742045"/>
            <a:ext cx="9295960" cy="406647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372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Calculating Appliance Inputs using Gas Rates and Calorific Value</a:t>
            </a:r>
            <a:endParaRPr lang="en-GB" dirty="0"/>
          </a:p>
        </p:txBody>
      </p:sp>
      <p:sp>
        <p:nvSpPr>
          <p:cNvPr id="4" name="Rectangle 3"/>
          <p:cNvSpPr/>
          <p:nvPr/>
        </p:nvSpPr>
        <p:spPr>
          <a:xfrm>
            <a:off x="1153391" y="1865406"/>
            <a:ext cx="9720000" cy="3477875"/>
          </a:xfrm>
          <a:prstGeom prst="rect">
            <a:avLst/>
          </a:prstGeom>
          <a:solidFill>
            <a:schemeClr val="bg1">
              <a:lumMod val="95000"/>
            </a:schemeClr>
          </a:solidFill>
          <a:ln>
            <a:noFill/>
          </a:ln>
          <a:effectLst>
            <a:outerShdw blurRad="63500" sx="102000" sy="102000" algn="ctr" rotWithShape="0">
              <a:prstClr val="black">
                <a:alpha val="40000"/>
              </a:prstClr>
            </a:outerShdw>
          </a:effectLst>
        </p:spPr>
        <p:txBody>
          <a:bodyPr wrap="square">
            <a:spAutoFit/>
          </a:bodyPr>
          <a:lstStyle/>
          <a:p>
            <a:pPr algn="ctr"/>
            <a:r>
              <a:rPr lang="en-GB" sz="2000" b="1" dirty="0">
                <a:latin typeface="Calibri" panose="020F0502020204030204" pitchFamily="34" charset="0"/>
                <a:cs typeface="Calibri" panose="020F0502020204030204" pitchFamily="34" charset="0"/>
              </a:rPr>
              <a:t>Example </a:t>
            </a:r>
            <a:r>
              <a:rPr lang="en-GB" sz="2000" b="1" dirty="0" smtClean="0">
                <a:latin typeface="Calibri" panose="020F0502020204030204" pitchFamily="34" charset="0"/>
                <a:cs typeface="Calibri" panose="020F0502020204030204" pitchFamily="34" charset="0"/>
              </a:rPr>
              <a:t>5</a:t>
            </a:r>
          </a:p>
          <a:p>
            <a:pPr algn="ctr"/>
            <a:endParaRPr lang="en-GB" sz="2000" dirty="0">
              <a:latin typeface="Calibri" panose="020F0502020204030204" pitchFamily="34" charset="0"/>
              <a:cs typeface="Calibri" panose="020F0502020204030204" pitchFamily="34" charset="0"/>
            </a:endParaRPr>
          </a:p>
          <a:p>
            <a:pPr algn="ctr"/>
            <a:r>
              <a:rPr lang="en-GB" sz="2000" dirty="0">
                <a:latin typeface="Calibri" panose="020F0502020204030204" pitchFamily="34" charset="0"/>
                <a:cs typeface="Calibri" panose="020F0502020204030204" pitchFamily="34" charset="0"/>
              </a:rPr>
              <a:t>Taking the 2 minutes Gas Flow Rate from example 2 of 0.051m</a:t>
            </a:r>
            <a:r>
              <a:rPr lang="en-GB" sz="2000" baseline="30000" dirty="0">
                <a:latin typeface="Calibri" panose="020F0502020204030204" pitchFamily="34" charset="0"/>
                <a:cs typeface="Calibri" panose="020F0502020204030204" pitchFamily="34" charset="0"/>
              </a:rPr>
              <a:t>3</a:t>
            </a:r>
            <a:r>
              <a:rPr lang="en-GB" sz="2000" dirty="0">
                <a:latin typeface="Calibri" panose="020F0502020204030204" pitchFamily="34" charset="0"/>
                <a:cs typeface="Calibri" panose="020F0502020204030204" pitchFamily="34" charset="0"/>
              </a:rPr>
              <a:t> we see that this figure does not appear in </a:t>
            </a:r>
            <a:r>
              <a:rPr lang="en-GB" sz="2000" dirty="0" smtClean="0">
                <a:latin typeface="Calibri" panose="020F0502020204030204" pitchFamily="34" charset="0"/>
                <a:cs typeface="Calibri" panose="020F0502020204030204" pitchFamily="34" charset="0"/>
              </a:rPr>
              <a:t>either of </a:t>
            </a:r>
            <a:r>
              <a:rPr lang="en-GB" sz="2000" dirty="0">
                <a:latin typeface="Calibri" panose="020F0502020204030204" pitchFamily="34" charset="0"/>
                <a:cs typeface="Calibri" panose="020F0502020204030204" pitchFamily="34" charset="0"/>
              </a:rPr>
              <a:t>the </a:t>
            </a:r>
            <a:r>
              <a:rPr lang="en-GB" sz="2000" dirty="0" smtClean="0">
                <a:latin typeface="Calibri" panose="020F0502020204030204" pitchFamily="34" charset="0"/>
                <a:cs typeface="Calibri" panose="020F0502020204030204" pitchFamily="34" charset="0"/>
              </a:rPr>
              <a:t>tables</a:t>
            </a:r>
          </a:p>
          <a:p>
            <a:pPr algn="ctr"/>
            <a:endParaRPr lang="en-GB" sz="2000" dirty="0">
              <a:latin typeface="Calibri" panose="020F0502020204030204" pitchFamily="34" charset="0"/>
              <a:cs typeface="Calibri" panose="020F0502020204030204" pitchFamily="34" charset="0"/>
            </a:endParaRPr>
          </a:p>
          <a:p>
            <a:pPr algn="ctr"/>
            <a:r>
              <a:rPr lang="en-GB" sz="2000" dirty="0" smtClean="0">
                <a:latin typeface="Calibri" panose="020F0502020204030204" pitchFamily="34" charset="0"/>
                <a:cs typeface="Calibri" panose="020F0502020204030204" pitchFamily="34" charset="0"/>
              </a:rPr>
              <a:t>So </a:t>
            </a:r>
            <a:r>
              <a:rPr lang="en-GB" sz="2000" dirty="0">
                <a:latin typeface="Calibri" panose="020F0502020204030204" pitchFamily="34" charset="0"/>
                <a:cs typeface="Calibri" panose="020F0502020204030204" pitchFamily="34" charset="0"/>
              </a:rPr>
              <a:t>we take the input for 0.050m</a:t>
            </a:r>
            <a:r>
              <a:rPr lang="en-GB" sz="2000" baseline="30000" dirty="0">
                <a:latin typeface="Calibri" panose="020F0502020204030204" pitchFamily="34" charset="0"/>
                <a:cs typeface="Calibri" panose="020F0502020204030204" pitchFamily="34" charset="0"/>
              </a:rPr>
              <a:t>3</a:t>
            </a:r>
            <a:r>
              <a:rPr lang="en-GB" sz="2000" dirty="0">
                <a:latin typeface="Calibri" panose="020F0502020204030204" pitchFamily="34" charset="0"/>
                <a:cs typeface="Calibri" panose="020F0502020204030204" pitchFamily="34" charset="0"/>
              </a:rPr>
              <a:t> =16.1kW and the input for 0.001m</a:t>
            </a:r>
            <a:r>
              <a:rPr lang="en-GB" sz="2000" baseline="30000" dirty="0">
                <a:latin typeface="Calibri" panose="020F0502020204030204" pitchFamily="34" charset="0"/>
                <a:cs typeface="Calibri" panose="020F0502020204030204" pitchFamily="34" charset="0"/>
              </a:rPr>
              <a:t>3</a:t>
            </a:r>
            <a:r>
              <a:rPr lang="en-GB" sz="2000" dirty="0">
                <a:latin typeface="Calibri" panose="020F0502020204030204" pitchFamily="34" charset="0"/>
                <a:cs typeface="Calibri" panose="020F0502020204030204" pitchFamily="34" charset="0"/>
              </a:rPr>
              <a:t> = 0.3kW then add the </a:t>
            </a:r>
            <a:r>
              <a:rPr lang="en-GB" sz="2000" dirty="0" smtClean="0">
                <a:latin typeface="Calibri" panose="020F0502020204030204" pitchFamily="34" charset="0"/>
                <a:cs typeface="Calibri" panose="020F0502020204030204" pitchFamily="34" charset="0"/>
              </a:rPr>
              <a:t>two inputs </a:t>
            </a:r>
            <a:r>
              <a:rPr lang="en-GB" sz="2000" dirty="0">
                <a:latin typeface="Calibri" panose="020F0502020204030204" pitchFamily="34" charset="0"/>
                <a:cs typeface="Calibri" panose="020F0502020204030204" pitchFamily="34" charset="0"/>
              </a:rPr>
              <a:t>for a gross input of 16.4kW</a:t>
            </a:r>
            <a:r>
              <a:rPr lang="en-GB" sz="2000" dirty="0" smtClean="0">
                <a:latin typeface="Calibri" panose="020F0502020204030204" pitchFamily="34" charset="0"/>
                <a:cs typeface="Calibri" panose="020F0502020204030204" pitchFamily="34" charset="0"/>
              </a:rPr>
              <a:t>.</a:t>
            </a:r>
          </a:p>
          <a:p>
            <a:pPr algn="ctr"/>
            <a:endParaRPr lang="en-GB" sz="2000" dirty="0">
              <a:latin typeface="Calibri" panose="020F0502020204030204" pitchFamily="34" charset="0"/>
              <a:cs typeface="Calibri" panose="020F0502020204030204" pitchFamily="34" charset="0"/>
            </a:endParaRPr>
          </a:p>
          <a:p>
            <a:pPr algn="ctr"/>
            <a:r>
              <a:rPr lang="en-GB" sz="2000" dirty="0">
                <a:latin typeface="Calibri" panose="020F0502020204030204" pitchFamily="34" charset="0"/>
                <a:cs typeface="Calibri" panose="020F0502020204030204" pitchFamily="34" charset="0"/>
              </a:rPr>
              <a:t>For a net input figure divide by </a:t>
            </a:r>
            <a:r>
              <a:rPr lang="en-GB" sz="2000" dirty="0" smtClean="0">
                <a:latin typeface="Calibri" panose="020F0502020204030204" pitchFamily="34" charset="0"/>
                <a:cs typeface="Calibri" panose="020F0502020204030204" pitchFamily="34" charset="0"/>
              </a:rPr>
              <a:t>1.1</a:t>
            </a:r>
          </a:p>
          <a:p>
            <a:pPr algn="ctr"/>
            <a:endParaRPr lang="en-GB" sz="2000" dirty="0">
              <a:latin typeface="Calibri" panose="020F0502020204030204" pitchFamily="34" charset="0"/>
              <a:cs typeface="Calibri" panose="020F0502020204030204" pitchFamily="34" charset="0"/>
            </a:endParaRPr>
          </a:p>
          <a:p>
            <a:pPr algn="ctr"/>
            <a:r>
              <a:rPr lang="pl-PL" sz="2000" dirty="0">
                <a:latin typeface="Calibri" panose="020F0502020204030204" pitchFamily="34" charset="0"/>
                <a:cs typeface="Calibri" panose="020F0502020204030204" pitchFamily="34" charset="0"/>
              </a:rPr>
              <a:t>i.e. 0.050m</a:t>
            </a:r>
            <a:r>
              <a:rPr lang="pl-PL" sz="2000" baseline="30000" dirty="0">
                <a:latin typeface="Calibri" panose="020F0502020204030204" pitchFamily="34" charset="0"/>
                <a:cs typeface="Calibri" panose="020F0502020204030204" pitchFamily="34" charset="0"/>
              </a:rPr>
              <a:t>3</a:t>
            </a:r>
            <a:r>
              <a:rPr lang="pl-PL" sz="2000" dirty="0">
                <a:latin typeface="Calibri" panose="020F0502020204030204" pitchFamily="34" charset="0"/>
                <a:cs typeface="Calibri" panose="020F0502020204030204" pitchFamily="34" charset="0"/>
              </a:rPr>
              <a:t> =16.1kW gross + 0.001m3 = 0.3kW gross = 16.4kW gross ÷ 1.1 = </a:t>
            </a:r>
            <a:r>
              <a:rPr lang="pl-PL" sz="2000" b="1" dirty="0">
                <a:latin typeface="Calibri" panose="020F0502020204030204" pitchFamily="34" charset="0"/>
                <a:cs typeface="Calibri" panose="020F0502020204030204" pitchFamily="34" charset="0"/>
              </a:rPr>
              <a:t>14.91kW net</a:t>
            </a:r>
            <a:r>
              <a:rPr lang="pl-PL" sz="2000" dirty="0">
                <a:latin typeface="Calibri" panose="020F0502020204030204" pitchFamily="34" charset="0"/>
                <a:cs typeface="Calibri" panose="020F0502020204030204" pitchFamily="34" charset="0"/>
              </a:rPr>
              <a:t>.</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0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Calculating Appliance Inputs using Gas Rates and Calorific Value</a:t>
            </a:r>
            <a:endParaRPr lang="en-GB" dirty="0"/>
          </a:p>
        </p:txBody>
      </p:sp>
      <p:sp>
        <p:nvSpPr>
          <p:cNvPr id="6" name="Rectangle 5"/>
          <p:cNvSpPr/>
          <p:nvPr/>
        </p:nvSpPr>
        <p:spPr>
          <a:xfrm>
            <a:off x="703384" y="5837848"/>
            <a:ext cx="10726615" cy="707886"/>
          </a:xfrm>
          <a:prstGeom prst="rect">
            <a:avLst/>
          </a:prstGeom>
        </p:spPr>
        <p:txBody>
          <a:bodyPr wrap="square">
            <a:spAutoFit/>
          </a:bodyPr>
          <a:lstStyle/>
          <a:p>
            <a:pPr algn="ctr"/>
            <a:r>
              <a:rPr lang="en-GB" sz="2000" dirty="0">
                <a:latin typeface="Calibri" panose="020F0502020204030204" pitchFamily="34" charset="0"/>
                <a:cs typeface="Calibri" panose="020F0502020204030204" pitchFamily="34" charset="0"/>
              </a:rPr>
              <a:t>Gross input gas rate ready reckoner for domestic metric index </a:t>
            </a:r>
            <a:r>
              <a:rPr lang="en-GB" sz="2000" dirty="0" smtClean="0">
                <a:latin typeface="Calibri" panose="020F0502020204030204" pitchFamily="34" charset="0"/>
                <a:cs typeface="Calibri" panose="020F0502020204030204" pitchFamily="34" charset="0"/>
              </a:rPr>
              <a:t>metres - see BPEC manual pages 12 and 13 for full tables</a:t>
            </a:r>
            <a:endParaRPr lang="en-GB" sz="20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016" y="1570132"/>
            <a:ext cx="4865347" cy="40178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9369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Terminology</a:t>
            </a:r>
            <a:endParaRPr lang="en-GB" dirty="0"/>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48020" y="1136852"/>
            <a:ext cx="6379305" cy="521076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27"/>
                                        </p:tgtEl>
                                      </p:cBhvr>
                                    </p:animEffect>
                                    <p:animScale>
                                      <p:cBhvr>
                                        <p:cTn id="7" dur="250" autoRev="1" fill="hold"/>
                                        <p:tgtEl>
                                          <p:spTgt spid="10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Checking and Setting Burner Pressure</a:t>
            </a:r>
            <a:endParaRPr lang="en-GB" dirty="0"/>
          </a:p>
        </p:txBody>
      </p:sp>
      <p:sp>
        <p:nvSpPr>
          <p:cNvPr id="5" name="Rectangle 4"/>
          <p:cNvSpPr/>
          <p:nvPr/>
        </p:nvSpPr>
        <p:spPr>
          <a:xfrm>
            <a:off x="1592659" y="2338151"/>
            <a:ext cx="9110133" cy="2916000"/>
          </a:xfrm>
          <a:prstGeom prst="rect">
            <a:avLst/>
          </a:prstGeom>
          <a:solidFill>
            <a:schemeClr val="bg1">
              <a:lumMod val="95000"/>
            </a:schemeClr>
          </a:solidFill>
          <a:ln>
            <a:noFill/>
          </a:ln>
          <a:effectLst>
            <a:outerShdw blurRad="63500" sx="102000" sy="102000" algn="ctr" rotWithShape="0">
              <a:prstClr val="black">
                <a:alpha val="40000"/>
              </a:prstClr>
            </a:outerShdw>
          </a:effectLst>
        </p:spPr>
        <p:txBody>
          <a:bodyPr wrap="square" anchor="ctr">
            <a:spAutoFit/>
          </a:bodyPr>
          <a:lstStyle/>
          <a:p>
            <a:pPr marL="342900" indent="-342900" algn="ctr">
              <a:buFont typeface="Arial" panose="020B0604020202020204" pitchFamily="34" charset="0"/>
              <a:buChar char="•"/>
            </a:pPr>
            <a:r>
              <a:rPr lang="en-GB" sz="2000" dirty="0">
                <a:latin typeface="Calibri" panose="020F0502020204030204" pitchFamily="34" charset="0"/>
                <a:cs typeface="Calibri" panose="020F0502020204030204" pitchFamily="34" charset="0"/>
              </a:rPr>
              <a:t>You have already studied Module 5 Installation of Pipework and Fittings and Module 7 Checking and/or </a:t>
            </a:r>
            <a:r>
              <a:rPr lang="en-GB" sz="2000" dirty="0" smtClean="0">
                <a:latin typeface="Calibri" panose="020F0502020204030204" pitchFamily="34" charset="0"/>
                <a:cs typeface="Calibri" panose="020F0502020204030204" pitchFamily="34" charset="0"/>
              </a:rPr>
              <a:t>Setting Meter Regulators.</a:t>
            </a:r>
          </a:p>
          <a:p>
            <a:pPr marL="342900" indent="-342900" algn="ctr">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lgn="ctr">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342900" indent="-342900" algn="ctr">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Contained </a:t>
            </a:r>
            <a:r>
              <a:rPr lang="en-GB" sz="2000" dirty="0">
                <a:latin typeface="Calibri" panose="020F0502020204030204" pitchFamily="34" charset="0"/>
                <a:cs typeface="Calibri" panose="020F0502020204030204" pitchFamily="34" charset="0"/>
              </a:rPr>
              <a:t>within these sections we have seen that the meter regulators should be set </a:t>
            </a:r>
            <a:r>
              <a:rPr lang="en-GB" sz="2000" dirty="0" smtClean="0">
                <a:latin typeface="Calibri" panose="020F0502020204030204" pitchFamily="34" charset="0"/>
                <a:cs typeface="Calibri" panose="020F0502020204030204" pitchFamily="34" charset="0"/>
              </a:rPr>
              <a:t>to deliver </a:t>
            </a:r>
            <a:r>
              <a:rPr lang="en-GB" sz="2000" dirty="0">
                <a:latin typeface="Calibri" panose="020F0502020204030204" pitchFamily="34" charset="0"/>
                <a:cs typeface="Calibri" panose="020F0502020204030204" pitchFamily="34" charset="0"/>
              </a:rPr>
              <a:t>a working pressure of 21mbar +/2mbar and the installation should be designed to give a pressure </a:t>
            </a:r>
            <a:r>
              <a:rPr lang="en-GB" sz="2000" dirty="0" smtClean="0">
                <a:latin typeface="Calibri" panose="020F0502020204030204" pitchFamily="34" charset="0"/>
                <a:cs typeface="Calibri" panose="020F0502020204030204" pitchFamily="34" charset="0"/>
              </a:rPr>
              <a:t>loss of </a:t>
            </a:r>
            <a:r>
              <a:rPr lang="en-GB" sz="2000" dirty="0">
                <a:latin typeface="Calibri" panose="020F0502020204030204" pitchFamily="34" charset="0"/>
                <a:cs typeface="Calibri" panose="020F0502020204030204" pitchFamily="34" charset="0"/>
              </a:rPr>
              <a:t>no more than 1mbar.</a:t>
            </a:r>
          </a:p>
        </p:txBody>
      </p:sp>
    </p:spTree>
    <p:extLst>
      <p:ext uri="{BB962C8B-B14F-4D97-AF65-F5344CB8AC3E}">
        <p14:creationId xmlns:p14="http://schemas.microsoft.com/office/powerpoint/2010/main" val="4287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lvl="0"/>
            <a:r>
              <a:rPr lang="en-GB" smtClean="0"/>
              <a:t>How to Find What Pressure is Required</a:t>
            </a:r>
          </a:p>
          <a:p>
            <a:endParaRPr lang="en-GB" dirty="0"/>
          </a:p>
        </p:txBody>
      </p:sp>
      <p:sp>
        <p:nvSpPr>
          <p:cNvPr id="5" name="Rectangle 4"/>
          <p:cNvSpPr/>
          <p:nvPr/>
        </p:nvSpPr>
        <p:spPr>
          <a:xfrm>
            <a:off x="5582228" y="1844098"/>
            <a:ext cx="5672667" cy="3970318"/>
          </a:xfrm>
          <a:prstGeom prst="rect">
            <a:avLst/>
          </a:prstGeom>
        </p:spPr>
        <p:txBody>
          <a:bodyPr wrap="square">
            <a:spAutoFit/>
          </a:bodyPr>
          <a:lstStyle/>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There are two sources of information available that will give the recommended burner </a:t>
            </a:r>
            <a:r>
              <a:rPr lang="en-GB" dirty="0" smtClean="0">
                <a:latin typeface="Calibri" panose="020F0502020204030204" pitchFamily="34" charset="0"/>
                <a:cs typeface="Calibri" panose="020F0502020204030204" pitchFamily="34" charset="0"/>
              </a:rPr>
              <a:t>pressure</a:t>
            </a:r>
          </a:p>
          <a:p>
            <a:pPr marL="285750" indent="-285750">
              <a:buFont typeface="Arial" panose="020B0604020202020204" pitchFamily="34" charset="0"/>
              <a:buChar char="•"/>
            </a:pPr>
            <a:endParaRPr lang="en-GB" sz="9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The manufacturer’s instructions </a:t>
            </a:r>
            <a:r>
              <a:rPr lang="en-GB" dirty="0">
                <a:latin typeface="Calibri" panose="020F0502020204030204" pitchFamily="34" charset="0"/>
                <a:cs typeface="Calibri" panose="020F0502020204030204" pitchFamily="34" charset="0"/>
              </a:rPr>
              <a:t>are the primary source of information about any </a:t>
            </a:r>
            <a:r>
              <a:rPr lang="en-GB" dirty="0" smtClean="0">
                <a:latin typeface="Calibri" panose="020F0502020204030204" pitchFamily="34" charset="0"/>
                <a:cs typeface="Calibri" panose="020F0502020204030204" pitchFamily="34" charset="0"/>
              </a:rPr>
              <a:t>appliance</a:t>
            </a:r>
          </a:p>
          <a:p>
            <a:pPr marL="285750" indent="-285750">
              <a:buFont typeface="Arial" panose="020B0604020202020204" pitchFamily="34" charset="0"/>
              <a:buChar char="•"/>
            </a:pPr>
            <a:endParaRPr lang="en-GB" sz="9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The </a:t>
            </a:r>
            <a:r>
              <a:rPr lang="en-GB" dirty="0">
                <a:latin typeface="Calibri" panose="020F0502020204030204" pitchFamily="34" charset="0"/>
                <a:cs typeface="Calibri" panose="020F0502020204030204" pitchFamily="34" charset="0"/>
              </a:rPr>
              <a:t>installer must leave these </a:t>
            </a:r>
            <a:r>
              <a:rPr lang="en-GB" dirty="0" smtClean="0">
                <a:latin typeface="Calibri" panose="020F0502020204030204" pitchFamily="34" charset="0"/>
                <a:cs typeface="Calibri" panose="020F0502020204030204" pitchFamily="34" charset="0"/>
              </a:rPr>
              <a:t>instructions with </a:t>
            </a:r>
            <a:r>
              <a:rPr lang="en-GB" dirty="0">
                <a:latin typeface="Calibri" panose="020F0502020204030204" pitchFamily="34" charset="0"/>
                <a:cs typeface="Calibri" panose="020F0502020204030204" pitchFamily="34" charset="0"/>
              </a:rPr>
              <a:t>the householder following installation, to comply with The Gas Safety (Installation and Use) Regulation 29</a:t>
            </a:r>
            <a:endParaRPr lang="en-GB" dirty="0" smtClean="0">
              <a:latin typeface="Calibri" panose="020F0502020204030204" pitchFamily="34" charset="0"/>
              <a:cs typeface="Calibri" panose="020F0502020204030204" pitchFamily="34" charset="0"/>
            </a:endParaRPr>
          </a:p>
          <a:p>
            <a:endParaRPr lang="en-GB" sz="9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I</a:t>
            </a:r>
            <a:r>
              <a:rPr lang="en-GB" dirty="0" smtClean="0">
                <a:latin typeface="Calibri" panose="020F0502020204030204" pitchFamily="34" charset="0"/>
                <a:cs typeface="Calibri" panose="020F0502020204030204" pitchFamily="34" charset="0"/>
              </a:rPr>
              <a:t>nformation </a:t>
            </a:r>
            <a:r>
              <a:rPr lang="en-GB" dirty="0">
                <a:latin typeface="Calibri" panose="020F0502020204030204" pitchFamily="34" charset="0"/>
                <a:cs typeface="Calibri" panose="020F0502020204030204" pitchFamily="34" charset="0"/>
              </a:rPr>
              <a:t>required will </a:t>
            </a:r>
            <a:r>
              <a:rPr lang="en-GB" dirty="0" smtClean="0">
                <a:latin typeface="Calibri" panose="020F0502020204030204" pitchFamily="34" charset="0"/>
                <a:cs typeface="Calibri" panose="020F0502020204030204" pitchFamily="34" charset="0"/>
              </a:rPr>
              <a:t>also be </a:t>
            </a:r>
            <a:r>
              <a:rPr lang="en-GB" dirty="0">
                <a:latin typeface="Calibri" panose="020F0502020204030204" pitchFamily="34" charset="0"/>
                <a:cs typeface="Calibri" panose="020F0502020204030204" pitchFamily="34" charset="0"/>
              </a:rPr>
              <a:t>present on the appliance data </a:t>
            </a:r>
            <a:r>
              <a:rPr lang="en-GB" dirty="0" smtClean="0">
                <a:latin typeface="Calibri" panose="020F0502020204030204" pitchFamily="34" charset="0"/>
                <a:cs typeface="Calibri" panose="020F0502020204030204" pitchFamily="34" charset="0"/>
              </a:rPr>
              <a:t>badge</a:t>
            </a:r>
          </a:p>
          <a:p>
            <a:pPr marL="285750" indent="-285750">
              <a:buFont typeface="Arial" panose="020B0604020202020204" pitchFamily="34" charset="0"/>
              <a:buChar char="•"/>
            </a:pPr>
            <a:endParaRPr lang="en-GB" sz="9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The </a:t>
            </a:r>
            <a:r>
              <a:rPr lang="en-GB" dirty="0">
                <a:latin typeface="Calibri" panose="020F0502020204030204" pitchFamily="34" charset="0"/>
                <a:cs typeface="Calibri" panose="020F0502020204030204" pitchFamily="34" charset="0"/>
              </a:rPr>
              <a:t>data </a:t>
            </a:r>
            <a:r>
              <a:rPr lang="en-GB" dirty="0" smtClean="0">
                <a:latin typeface="Calibri" panose="020F0502020204030204" pitchFamily="34" charset="0"/>
                <a:cs typeface="Calibri" panose="020F0502020204030204" pitchFamily="34" charset="0"/>
              </a:rPr>
              <a:t>badge will </a:t>
            </a:r>
            <a:r>
              <a:rPr lang="en-GB" dirty="0">
                <a:latin typeface="Calibri" panose="020F0502020204030204" pitchFamily="34" charset="0"/>
                <a:cs typeface="Calibri" panose="020F0502020204030204" pitchFamily="34" charset="0"/>
              </a:rPr>
              <a:t>be prominently situated, usually within the appliance case, so some dismantling of the appliance may </a:t>
            </a:r>
            <a:r>
              <a:rPr lang="en-GB" dirty="0" smtClean="0">
                <a:latin typeface="Calibri" panose="020F0502020204030204" pitchFamily="34" charset="0"/>
                <a:cs typeface="Calibri" panose="020F0502020204030204" pitchFamily="34" charset="0"/>
              </a:rPr>
              <a:t>be needed</a:t>
            </a:r>
            <a:r>
              <a:rPr lang="en-GB" dirty="0">
                <a:latin typeface="Calibri" panose="020F0502020204030204" pitchFamily="34" charset="0"/>
                <a:cs typeface="Calibri" panose="020F0502020204030204" pitchFamily="34" charset="0"/>
              </a:rPr>
              <a:t>.</a:t>
            </a:r>
          </a:p>
        </p:txBody>
      </p:sp>
      <p:pic>
        <p:nvPicPr>
          <p:cNvPr id="7170" name="Picture 2" descr="C:\Users\Barras Garth 3\Desktop\10 CCN1 Module 10 Folder\Links\SG1L216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6554" t="12641" r="13920" b="5054"/>
          <a:stretch/>
        </p:blipFill>
        <p:spPr bwMode="auto">
          <a:xfrm>
            <a:off x="957886" y="2384921"/>
            <a:ext cx="4197929" cy="2888672"/>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7170"/>
                                        </p:tgtEl>
                                      </p:cBhvr>
                                    </p:animEffect>
                                    <p:animScale>
                                      <p:cBhvr>
                                        <p:cTn id="27" dur="250" autoRev="1" fill="hold"/>
                                        <p:tgtEl>
                                          <p:spTgt spid="71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Checking the Appliance Burner Pressure - Basic Rules</a:t>
            </a:r>
            <a:endParaRPr lang="en-GB" dirty="0"/>
          </a:p>
        </p:txBody>
      </p:sp>
      <p:sp>
        <p:nvSpPr>
          <p:cNvPr id="5" name="Rectangle 4"/>
          <p:cNvSpPr/>
          <p:nvPr/>
        </p:nvSpPr>
        <p:spPr>
          <a:xfrm>
            <a:off x="1286933" y="1748210"/>
            <a:ext cx="9550400" cy="4401205"/>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Firstly the appliance burner/operating pressure is a working pressure and as such the appliance must </a:t>
            </a:r>
            <a:r>
              <a:rPr lang="en-GB" sz="2000" dirty="0" smtClean="0">
                <a:latin typeface="Calibri" panose="020F0502020204030204" pitchFamily="34" charset="0"/>
                <a:cs typeface="Calibri" panose="020F0502020204030204" pitchFamily="34" charset="0"/>
              </a:rPr>
              <a:t>be turned on</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If </a:t>
            </a:r>
            <a:r>
              <a:rPr lang="en-GB" sz="2000" dirty="0">
                <a:latin typeface="Calibri" panose="020F0502020204030204" pitchFamily="34" charset="0"/>
                <a:cs typeface="Calibri" panose="020F0502020204030204" pitchFamily="34" charset="0"/>
              </a:rPr>
              <a:t>the appliance is turned on and the burner lit, it is important that the gauge tube is securely </a:t>
            </a:r>
            <a:r>
              <a:rPr lang="en-GB" sz="2000" dirty="0" smtClean="0">
                <a:latin typeface="Calibri" panose="020F0502020204030204" pitchFamily="34" charset="0"/>
                <a:cs typeface="Calibri" panose="020F0502020204030204" pitchFamily="34" charset="0"/>
              </a:rPr>
              <a:t>attached</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If the gauge </a:t>
            </a:r>
            <a:r>
              <a:rPr lang="en-GB" sz="2000" dirty="0">
                <a:latin typeface="Calibri" panose="020F0502020204030204" pitchFamily="34" charset="0"/>
                <a:cs typeface="Calibri" panose="020F0502020204030204" pitchFamily="34" charset="0"/>
              </a:rPr>
              <a:t>tube were to fall off, the gas flowing out may ignite, causing a dangerous </a:t>
            </a:r>
            <a:r>
              <a:rPr lang="en-GB" sz="2000" dirty="0" smtClean="0">
                <a:latin typeface="Calibri" panose="020F0502020204030204" pitchFamily="34" charset="0"/>
                <a:cs typeface="Calibri" panose="020F0502020204030204" pitchFamily="34" charset="0"/>
              </a:rPr>
              <a:t>situation</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To </a:t>
            </a:r>
            <a:r>
              <a:rPr lang="en-GB" sz="2000" dirty="0">
                <a:latin typeface="Calibri" panose="020F0502020204030204" pitchFamily="34" charset="0"/>
                <a:cs typeface="Calibri" panose="020F0502020204030204" pitchFamily="34" charset="0"/>
              </a:rPr>
              <a:t>measure burner pressure the gauge must be attached after the control tap or on the outlet side of </a:t>
            </a:r>
            <a:r>
              <a:rPr lang="en-GB" sz="2000" dirty="0" smtClean="0">
                <a:latin typeface="Calibri" panose="020F0502020204030204" pitchFamily="34" charset="0"/>
                <a:cs typeface="Calibri" panose="020F0502020204030204" pitchFamily="34" charset="0"/>
              </a:rPr>
              <a:t>the gas valve</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The </a:t>
            </a:r>
            <a:r>
              <a:rPr lang="en-GB" sz="2000" dirty="0">
                <a:latin typeface="Calibri" panose="020F0502020204030204" pitchFamily="34" charset="0"/>
                <a:cs typeface="Calibri" panose="020F0502020204030204" pitchFamily="34" charset="0"/>
              </a:rPr>
              <a:t>gauge must be attached prior to ignition of the appliance and removed after the appliance is turned </a:t>
            </a:r>
            <a:r>
              <a:rPr lang="en-GB" sz="2000" dirty="0" smtClean="0">
                <a:latin typeface="Calibri" panose="020F0502020204030204" pitchFamily="34" charset="0"/>
                <a:cs typeface="Calibri" panose="020F0502020204030204" pitchFamily="34" charset="0"/>
              </a:rPr>
              <a:t>off, or </a:t>
            </a:r>
            <a:r>
              <a:rPr lang="en-GB" sz="2000" dirty="0">
                <a:latin typeface="Calibri" panose="020F0502020204030204" pitchFamily="34" charset="0"/>
                <a:cs typeface="Calibri" panose="020F0502020204030204" pitchFamily="34" charset="0"/>
              </a:rPr>
              <a:t>ignition of gas from the test point may take place.</a:t>
            </a:r>
          </a:p>
        </p:txBody>
      </p:sp>
    </p:spTree>
    <p:extLst>
      <p:ext uri="{BB962C8B-B14F-4D97-AF65-F5344CB8AC3E}">
        <p14:creationId xmlns:p14="http://schemas.microsoft.com/office/powerpoint/2010/main" val="4287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mtClean="0"/>
              <a:t>Checking the Appliance Burner Pressure - Basic Rules</a:t>
            </a:r>
            <a:endParaRPr lang="en-GB" dirty="0"/>
          </a:p>
        </p:txBody>
      </p:sp>
      <p:sp>
        <p:nvSpPr>
          <p:cNvPr id="4" name="Rectangle 3"/>
          <p:cNvSpPr/>
          <p:nvPr/>
        </p:nvSpPr>
        <p:spPr>
          <a:xfrm>
            <a:off x="1235362" y="2447678"/>
            <a:ext cx="9685867" cy="2862322"/>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Some appliances only have a pressure test point on the inlet to the </a:t>
            </a:r>
            <a:r>
              <a:rPr lang="en-GB" sz="2000" dirty="0" smtClean="0">
                <a:latin typeface="Calibri" panose="020F0502020204030204" pitchFamily="34" charset="0"/>
                <a:cs typeface="Calibri" panose="020F0502020204030204" pitchFamily="34" charset="0"/>
              </a:rPr>
              <a:t>appliance</a:t>
            </a:r>
          </a:p>
          <a:p>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This </a:t>
            </a:r>
            <a:r>
              <a:rPr lang="en-GB" sz="2000" dirty="0">
                <a:latin typeface="Calibri" panose="020F0502020204030204" pitchFamily="34" charset="0"/>
                <a:cs typeface="Calibri" panose="020F0502020204030204" pitchFamily="34" charset="0"/>
              </a:rPr>
              <a:t>is actually </a:t>
            </a:r>
            <a:r>
              <a:rPr lang="en-GB" sz="2000" dirty="0" smtClean="0">
                <a:latin typeface="Calibri" panose="020F0502020204030204" pitchFamily="34" charset="0"/>
                <a:cs typeface="Calibri" panose="020F0502020204030204" pitchFamily="34" charset="0"/>
              </a:rPr>
              <a:t>measuring supply </a:t>
            </a:r>
            <a:r>
              <a:rPr lang="en-GB" sz="2000" dirty="0">
                <a:latin typeface="Calibri" panose="020F0502020204030204" pitchFamily="34" charset="0"/>
                <a:cs typeface="Calibri" panose="020F0502020204030204" pitchFamily="34" charset="0"/>
              </a:rPr>
              <a:t>pressure, which should be approximately </a:t>
            </a:r>
            <a:r>
              <a:rPr lang="en-GB" sz="2000" dirty="0" smtClean="0">
                <a:latin typeface="Calibri" panose="020F0502020204030204" pitchFamily="34" charset="0"/>
                <a:cs typeface="Calibri" panose="020F0502020204030204" pitchFamily="34" charset="0"/>
              </a:rPr>
              <a:t>20mbar</a:t>
            </a:r>
          </a:p>
          <a:p>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Again, if </a:t>
            </a:r>
            <a:r>
              <a:rPr lang="en-GB" sz="2000" dirty="0">
                <a:latin typeface="Calibri" panose="020F0502020204030204" pitchFamily="34" charset="0"/>
                <a:cs typeface="Calibri" panose="020F0502020204030204" pitchFamily="34" charset="0"/>
              </a:rPr>
              <a:t>the gauge tube became loose or fell off, gas would flow, causing possible ignition, creating </a:t>
            </a:r>
            <a:r>
              <a:rPr lang="en-GB" sz="2000" dirty="0" smtClean="0">
                <a:latin typeface="Calibri" panose="020F0502020204030204" pitchFamily="34" charset="0"/>
                <a:cs typeface="Calibri" panose="020F0502020204030204" pitchFamily="34" charset="0"/>
              </a:rPr>
              <a:t>a dangerous situation</a:t>
            </a:r>
          </a:p>
          <a:p>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Above </a:t>
            </a:r>
            <a:r>
              <a:rPr lang="en-GB" sz="2000" dirty="0">
                <a:latin typeface="Calibri" panose="020F0502020204030204" pitchFamily="34" charset="0"/>
                <a:cs typeface="Calibri" panose="020F0502020204030204" pitchFamily="34" charset="0"/>
              </a:rPr>
              <a:t>all remember that you are working with live gas and a source of ignition, therefore, utmost </a:t>
            </a:r>
            <a:r>
              <a:rPr lang="en-GB" sz="2000" dirty="0" smtClean="0">
                <a:latin typeface="Calibri" panose="020F0502020204030204" pitchFamily="34" charset="0"/>
                <a:cs typeface="Calibri" panose="020F0502020204030204" pitchFamily="34" charset="0"/>
              </a:rPr>
              <a:t>care be taken.</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849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lvl="0"/>
            <a:r>
              <a:rPr lang="en-GB" smtClean="0"/>
              <a:t>Suggested Procedure for Testing Appliance Burner Pressure</a:t>
            </a:r>
          </a:p>
          <a:p>
            <a:endParaRPr lang="en-GB" dirty="0"/>
          </a:p>
        </p:txBody>
      </p:sp>
      <p:sp>
        <p:nvSpPr>
          <p:cNvPr id="5" name="Rectangle 4"/>
          <p:cNvSpPr/>
          <p:nvPr/>
        </p:nvSpPr>
        <p:spPr>
          <a:xfrm>
            <a:off x="1139149" y="1889657"/>
            <a:ext cx="9720000" cy="4093428"/>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Assemble and zero U gauge or use suitably calibrated electronic pressure </a:t>
            </a:r>
            <a:r>
              <a:rPr lang="en-GB" sz="2000" dirty="0" smtClean="0">
                <a:latin typeface="Calibri" panose="020F0502020204030204" pitchFamily="34" charset="0"/>
                <a:cs typeface="Calibri" panose="020F0502020204030204" pitchFamily="34" charset="0"/>
              </a:rPr>
              <a:t>recorder</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Dismantle </a:t>
            </a:r>
            <a:r>
              <a:rPr lang="en-GB" sz="2000" dirty="0">
                <a:latin typeface="Calibri" panose="020F0502020204030204" pitchFamily="34" charset="0"/>
                <a:cs typeface="Calibri" panose="020F0502020204030204" pitchFamily="34" charset="0"/>
              </a:rPr>
              <a:t>appliance as required to enable access to data badge if necessary, and test point (generally </a:t>
            </a:r>
            <a:r>
              <a:rPr lang="en-GB" sz="2000" dirty="0" smtClean="0">
                <a:latin typeface="Calibri" panose="020F0502020204030204" pitchFamily="34" charset="0"/>
                <a:cs typeface="Calibri" panose="020F0502020204030204" pitchFamily="34" charset="0"/>
              </a:rPr>
              <a:t>near to injector(s)</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Attach </a:t>
            </a:r>
            <a:r>
              <a:rPr lang="en-GB" sz="2000" dirty="0">
                <a:latin typeface="Calibri" panose="020F0502020204030204" pitchFamily="34" charset="0"/>
                <a:cs typeface="Calibri" panose="020F0502020204030204" pitchFamily="34" charset="0"/>
              </a:rPr>
              <a:t>gauge and tube securely to test </a:t>
            </a:r>
            <a:r>
              <a:rPr lang="en-GB" sz="2000" dirty="0" smtClean="0">
                <a:latin typeface="Calibri" panose="020F0502020204030204" pitchFamily="34" charset="0"/>
                <a:cs typeface="Calibri" panose="020F0502020204030204" pitchFamily="34" charset="0"/>
              </a:rPr>
              <a:t>point</a:t>
            </a:r>
          </a:p>
          <a:p>
            <a:pPr marL="342900" indent="-342900">
              <a:buFont typeface="Arial" panose="020B0604020202020204" pitchFamily="34" charset="0"/>
              <a:buChar char="•"/>
            </a:pPr>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Turn </a:t>
            </a:r>
            <a:r>
              <a:rPr lang="en-GB" sz="2000" dirty="0">
                <a:latin typeface="Calibri" panose="020F0502020204030204" pitchFamily="34" charset="0"/>
                <a:cs typeface="Calibri" panose="020F0502020204030204" pitchFamily="34" charset="0"/>
              </a:rPr>
              <a:t>on and ignite appliance, check burner pressure is in accordance with data badge or </a:t>
            </a:r>
            <a:r>
              <a:rPr lang="en-GB" sz="2000" dirty="0" smtClean="0">
                <a:latin typeface="Calibri" panose="020F0502020204030204" pitchFamily="34" charset="0"/>
                <a:cs typeface="Calibri" panose="020F0502020204030204" pitchFamily="34" charset="0"/>
              </a:rPr>
              <a:t>manufacturer’s instructions </a:t>
            </a:r>
            <a:r>
              <a:rPr lang="en-GB" sz="2000" dirty="0">
                <a:latin typeface="Calibri" panose="020F0502020204030204" pitchFamily="34" charset="0"/>
                <a:cs typeface="Calibri" panose="020F0502020204030204" pitchFamily="34" charset="0"/>
              </a:rPr>
              <a:t>(a warm up period may be necessary</a:t>
            </a:r>
            <a:r>
              <a:rPr lang="en-GB" sz="2000" dirty="0" smtClean="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  Turn </a:t>
            </a:r>
            <a:r>
              <a:rPr lang="en-GB" sz="2000" dirty="0">
                <a:latin typeface="Calibri" panose="020F0502020204030204" pitchFamily="34" charset="0"/>
                <a:cs typeface="Calibri" panose="020F0502020204030204" pitchFamily="34" charset="0"/>
              </a:rPr>
              <a:t>off appliance, remove gauge and tube and replace test </a:t>
            </a:r>
            <a:r>
              <a:rPr lang="en-GB" sz="2000" dirty="0" smtClean="0">
                <a:latin typeface="Calibri" panose="020F0502020204030204" pitchFamily="34" charset="0"/>
                <a:cs typeface="Calibri" panose="020F0502020204030204" pitchFamily="34" charset="0"/>
              </a:rPr>
              <a:t>point</a:t>
            </a:r>
          </a:p>
          <a:p>
            <a:endParaRPr lang="en-GB"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smtClean="0">
                <a:latin typeface="Calibri" panose="020F0502020204030204" pitchFamily="34" charset="0"/>
                <a:cs typeface="Calibri" panose="020F0502020204030204" pitchFamily="34" charset="0"/>
              </a:rPr>
              <a:t>Re-ignite </a:t>
            </a:r>
            <a:r>
              <a:rPr lang="en-GB" sz="2000" dirty="0">
                <a:latin typeface="Calibri" panose="020F0502020204030204" pitchFamily="34" charset="0"/>
                <a:cs typeface="Calibri" panose="020F0502020204030204" pitchFamily="34" charset="0"/>
              </a:rPr>
              <a:t>appliance and check the test point with leak detector </a:t>
            </a:r>
            <a:r>
              <a:rPr lang="en-GB" sz="2000" dirty="0" smtClean="0">
                <a:latin typeface="Calibri" panose="020F0502020204030204" pitchFamily="34" charset="0"/>
                <a:cs typeface="Calibri" panose="020F0502020204030204" pitchFamily="34" charset="0"/>
              </a:rPr>
              <a:t>solution.</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7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1169</TotalTime>
  <Words>3533</Words>
  <Application>Microsoft Office PowerPoint</Application>
  <PresentationFormat>Widescreen</PresentationFormat>
  <Paragraphs>378</Paragraphs>
  <Slides>33</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Aaron</dc:creator>
  <cp:lastModifiedBy>Jonathon Hallam</cp:lastModifiedBy>
  <cp:revision>175</cp:revision>
  <dcterms:created xsi:type="dcterms:W3CDTF">2013-03-06T13:21:13Z</dcterms:created>
  <dcterms:modified xsi:type="dcterms:W3CDTF">2021-06-28T14:04:43Z</dcterms:modified>
</cp:coreProperties>
</file>