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7"/>
  </p:notesMasterIdLst>
  <p:handoutMasterIdLst>
    <p:handoutMasterId r:id="rId48"/>
  </p:handoutMasterIdLst>
  <p:sldIdLst>
    <p:sldId id="300" r:id="rId2"/>
    <p:sldId id="256" r:id="rId3"/>
    <p:sldId id="29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9" r:id="rId4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83" d="100"/>
          <a:sy n="83" d="100"/>
        </p:scale>
        <p:origin x="146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D5899-2B69-467E-AECB-6BE16032D0FD}" type="datetimeFigureOut">
              <a:rPr lang="en-GB" smtClean="0"/>
              <a:pPr/>
              <a:t>14/06/2021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6AAFB-563E-4481-BA97-0C4D4EF72B6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4C5C4-5DE0-467F-87A9-88EA223B86EC}" type="datetimeFigureOut">
              <a:rPr lang="en-GB" smtClean="0"/>
              <a:pPr/>
              <a:t>14/06/2021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AB6D8-E399-4710-8EA9-D2191A0D2FB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430" y="752634"/>
            <a:ext cx="4459434" cy="3683502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8339" y="742464"/>
            <a:ext cx="4511773" cy="3725879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5831"/>
            <a:ext cx="5436909" cy="4468343"/>
          </a:xfrm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800" y="742464"/>
            <a:ext cx="4511772" cy="3725879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5831"/>
            <a:ext cx="5436909" cy="4468343"/>
          </a:xfrm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5831"/>
            <a:ext cx="5436909" cy="4468343"/>
          </a:xfrm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5831"/>
            <a:ext cx="5436909" cy="4468343"/>
          </a:xfrm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C050-D7C1-49E7-A74E-948779CF9958}" type="datetimeFigureOut">
              <a:rPr lang="en-GB" smtClean="0"/>
              <a:pPr/>
              <a:t>14/06/2021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862F-8D7A-41A9-92FB-CA8C536140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C050-D7C1-49E7-A74E-948779CF9958}" type="datetimeFigureOut">
              <a:rPr lang="en-GB" smtClean="0"/>
              <a:pPr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862F-8D7A-41A9-92FB-CA8C53614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C050-D7C1-49E7-A74E-948779CF9958}" type="datetimeFigureOut">
              <a:rPr lang="en-GB" smtClean="0"/>
              <a:pPr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862F-8D7A-41A9-92FB-CA8C53614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74675" y="917575"/>
            <a:ext cx="8318500" cy="5535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917575"/>
            <a:ext cx="7129463" cy="274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74675" y="1773238"/>
            <a:ext cx="8318500" cy="46799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C050-D7C1-49E7-A74E-948779CF9958}" type="datetimeFigureOut">
              <a:rPr lang="en-GB" smtClean="0"/>
              <a:pPr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862F-8D7A-41A9-92FB-CA8C53614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C050-D7C1-49E7-A74E-948779CF9958}" type="datetimeFigureOut">
              <a:rPr lang="en-GB" smtClean="0"/>
              <a:pPr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862F-8D7A-41A9-92FB-CA8C536140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C050-D7C1-49E7-A74E-948779CF9958}" type="datetimeFigureOut">
              <a:rPr lang="en-GB" smtClean="0"/>
              <a:pPr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862F-8D7A-41A9-92FB-CA8C53614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C050-D7C1-49E7-A74E-948779CF9958}" type="datetimeFigureOut">
              <a:rPr lang="en-GB" smtClean="0"/>
              <a:pPr/>
              <a:t>14/06/2021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862F-8D7A-41A9-92FB-CA8C53614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C050-D7C1-49E7-A74E-948779CF9958}" type="datetimeFigureOut">
              <a:rPr lang="en-GB" smtClean="0"/>
              <a:pPr/>
              <a:t>14/06/2021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862F-8D7A-41A9-92FB-CA8C53614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C050-D7C1-49E7-A74E-948779CF9958}" type="datetimeFigureOut">
              <a:rPr lang="en-GB" smtClean="0"/>
              <a:pPr/>
              <a:t>14/06/2021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862F-8D7A-41A9-92FB-CA8C536140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C050-D7C1-49E7-A74E-948779CF9958}" type="datetimeFigureOut">
              <a:rPr lang="en-GB" smtClean="0"/>
              <a:pPr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862F-8D7A-41A9-92FB-CA8C53614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C050-D7C1-49E7-A74E-948779CF9958}" type="datetimeFigureOut">
              <a:rPr lang="en-GB" smtClean="0"/>
              <a:pPr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862F-8D7A-41A9-92FB-CA8C536140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B4EC050-D7C1-49E7-A74E-948779CF9958}" type="datetimeFigureOut">
              <a:rPr lang="en-GB" smtClean="0"/>
              <a:pPr/>
              <a:t>14/06/2021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06862F-8D7A-41A9-92FB-CA8C536140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clker.com/cliparts/8/8/0/6/11954451881968599805jean_victor_balin_green_tick.svg.hi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157192"/>
            <a:ext cx="7498080" cy="114300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Join our cause</a:t>
            </a:r>
            <a:endParaRPr lang="en-GB" b="1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08" y="0"/>
            <a:ext cx="6696744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3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18864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Heat pump revision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1484784"/>
            <a:ext cx="63367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GSHP collectors must HDPE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Estimate GSHP requires twice house floor area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GSHP  55 </a:t>
            </a:r>
            <a:r>
              <a:rPr lang="en-GB" b="1" dirty="0" smtClean="0">
                <a:latin typeface="Calibri"/>
              </a:rPr>
              <a:t>ͨ</a:t>
            </a:r>
          </a:p>
          <a:p>
            <a:pPr algn="ctr"/>
            <a:endParaRPr lang="en-GB" b="1" dirty="0" smtClean="0">
              <a:latin typeface="Calibri"/>
            </a:endParaRPr>
          </a:p>
          <a:p>
            <a:pPr algn="ctr"/>
            <a:r>
              <a:rPr lang="en-GB" b="1" dirty="0" smtClean="0">
                <a:latin typeface="Calibri"/>
              </a:rPr>
              <a:t>ASHP    35 ͨ</a:t>
            </a:r>
          </a:p>
          <a:p>
            <a:pPr algn="ctr"/>
            <a:endParaRPr lang="en-GB" b="1" dirty="0" smtClean="0">
              <a:latin typeface="Calibri"/>
            </a:endParaRPr>
          </a:p>
          <a:p>
            <a:pPr algn="ctr"/>
            <a:endParaRPr lang="en-GB" b="1" dirty="0" smtClean="0">
              <a:latin typeface="Calibri"/>
            </a:endParaRPr>
          </a:p>
          <a:p>
            <a:pPr algn="ctr"/>
            <a:r>
              <a:rPr lang="en-GB" b="1" dirty="0" smtClean="0">
                <a:latin typeface="Calibri"/>
              </a:rPr>
              <a:t>Heat pumps are not allowed near bedrooms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18864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Heat pump revision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196752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Commissioning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Flush / test / Sample water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Clearances / Manufacturers instructions / Electrical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Inspect components / clean / fluid levels 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18864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Heat pump revision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196752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GSHP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Purge air / remove debris / check flow rate / discharge correct container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Add anti freeze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GSHP can have open loops from lakes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</p:txBody>
      </p:sp>
      <p:pic>
        <p:nvPicPr>
          <p:cNvPr id="2050" name="Picture 2" descr="http://geology.com/energy/selecting-a-geothermal-heat-pump/lake-or-pond-loop-heat-pump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77072"/>
            <a:ext cx="4464496" cy="2520280"/>
          </a:xfrm>
          <a:prstGeom prst="rect">
            <a:avLst/>
          </a:prstGeom>
          <a:noFill/>
        </p:spPr>
      </p:pic>
      <p:pic>
        <p:nvPicPr>
          <p:cNvPr id="2052" name="Picture 4" descr="http://www.china-heatpump.com/UploadProductPic/Open-pool-watersource-heatpu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77072"/>
            <a:ext cx="2828925" cy="1849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18864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Heat pump revision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196752"/>
            <a:ext cx="720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Monovalent</a:t>
            </a:r>
            <a:r>
              <a:rPr lang="en-GB" b="1" dirty="0" smtClean="0"/>
              <a:t> single heat pump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Bivalent heat pump with SH (supplementary heating)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GSHP </a:t>
            </a:r>
            <a:r>
              <a:rPr lang="en-GB" b="1" dirty="0" smtClean="0">
                <a:solidFill>
                  <a:srgbClr val="FF0000"/>
                </a:solidFill>
              </a:rPr>
              <a:t>avoid</a:t>
            </a:r>
            <a:r>
              <a:rPr lang="en-GB" b="1" dirty="0" smtClean="0"/>
              <a:t> 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Dry ground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Stones 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Slinky method </a:t>
            </a:r>
          </a:p>
          <a:p>
            <a:pPr algn="ctr"/>
            <a:endParaRPr lang="en-GB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52736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1800" b="1" dirty="0" smtClean="0"/>
              <a:t>ODP Ozone depletion potential</a:t>
            </a:r>
          </a:p>
          <a:p>
            <a:pPr algn="ctr">
              <a:buNone/>
            </a:pPr>
            <a:endParaRPr lang="en-GB" sz="1800" b="1" dirty="0" smtClean="0"/>
          </a:p>
          <a:p>
            <a:pPr algn="ctr">
              <a:buNone/>
            </a:pPr>
            <a:endParaRPr lang="en-GB" sz="1800" b="1" dirty="0" smtClean="0"/>
          </a:p>
          <a:p>
            <a:pPr algn="ctr">
              <a:buNone/>
            </a:pPr>
            <a:r>
              <a:rPr lang="en-GB" sz="1800" b="1" dirty="0" smtClean="0"/>
              <a:t>GDP global depletion potential</a:t>
            </a:r>
          </a:p>
          <a:p>
            <a:pPr algn="ctr">
              <a:buNone/>
            </a:pPr>
            <a:endParaRPr lang="en-GB" sz="1800" b="1" dirty="0" smtClean="0"/>
          </a:p>
          <a:p>
            <a:pPr algn="ctr">
              <a:buNone/>
            </a:pPr>
            <a:endParaRPr lang="en-GB" sz="1800" b="1" dirty="0" smtClean="0"/>
          </a:p>
          <a:p>
            <a:pPr algn="ctr">
              <a:buNone/>
            </a:pPr>
            <a:r>
              <a:rPr lang="en-GB" sz="1800" b="1" dirty="0" smtClean="0"/>
              <a:t>Boreholes  must more than 15m apart </a:t>
            </a:r>
          </a:p>
          <a:p>
            <a:pPr algn="ctr">
              <a:buNone/>
            </a:pPr>
            <a:endParaRPr lang="en-GB" sz="1800" b="1" dirty="0" smtClean="0"/>
          </a:p>
          <a:p>
            <a:pPr algn="ctr">
              <a:buNone/>
            </a:pPr>
            <a:endParaRPr lang="en-GB" sz="1800" b="1" dirty="0" smtClean="0"/>
          </a:p>
          <a:p>
            <a:pPr algn="ctr">
              <a:buNone/>
            </a:pPr>
            <a:r>
              <a:rPr lang="en-GB" sz="1800" b="1" dirty="0" smtClean="0"/>
              <a:t>W plan system must be installed “Y” so failure will close priority to hot water</a:t>
            </a:r>
          </a:p>
          <a:p>
            <a:pPr algn="ctr">
              <a:buNone/>
            </a:pPr>
            <a:endParaRPr lang="en-GB" sz="1800" b="1" dirty="0" smtClean="0"/>
          </a:p>
          <a:p>
            <a:pPr algn="ctr">
              <a:buNone/>
            </a:pPr>
            <a:endParaRPr lang="en-GB" sz="1800" b="1" dirty="0" smtClean="0"/>
          </a:p>
          <a:p>
            <a:pPr algn="ctr">
              <a:buNone/>
            </a:pPr>
            <a:endParaRPr lang="en-GB" sz="1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82613" y="931863"/>
            <a:ext cx="4999037" cy="100012"/>
          </a:xfrm>
          <a:noFill/>
        </p:spPr>
        <p:txBody>
          <a:bodyPr>
            <a:normAutofit fontScale="90000"/>
          </a:bodyPr>
          <a:lstStyle/>
          <a:p>
            <a:r>
              <a:rPr lang="en-GB" sz="2400" b="0" smtClean="0">
                <a:solidFill>
                  <a:schemeClr val="accent1"/>
                </a:solidFill>
              </a:rPr>
              <a:t>Heat pump typical temperatures and pressures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09613" y="1989138"/>
            <a:ext cx="7907337" cy="3744912"/>
            <a:chOff x="447" y="1117"/>
            <a:chExt cx="4981" cy="2359"/>
          </a:xfrm>
        </p:grpSpPr>
        <p:sp>
          <p:nvSpPr>
            <p:cNvPr id="21555" name="AutoShape 4"/>
            <p:cNvSpPr>
              <a:spLocks noChangeArrowheads="1"/>
            </p:cNvSpPr>
            <p:nvPr/>
          </p:nvSpPr>
          <p:spPr bwMode="auto">
            <a:xfrm rot="10800000" flipH="1">
              <a:off x="2083" y="1117"/>
              <a:ext cx="808" cy="639"/>
            </a:xfrm>
            <a:custGeom>
              <a:avLst/>
              <a:gdLst>
                <a:gd name="T0" fmla="*/ 577 w 21600"/>
                <a:gd name="T1" fmla="*/ 0 h 21600"/>
                <a:gd name="T2" fmla="*/ 346 w 21600"/>
                <a:gd name="T3" fmla="*/ 198 h 21600"/>
                <a:gd name="T4" fmla="*/ 0 w 21600"/>
                <a:gd name="T5" fmla="*/ 570 h 21600"/>
                <a:gd name="T6" fmla="*/ 323 w 21600"/>
                <a:gd name="T7" fmla="*/ 639 h 21600"/>
                <a:gd name="T8" fmla="*/ 647 w 21600"/>
                <a:gd name="T9" fmla="*/ 444 h 21600"/>
                <a:gd name="T10" fmla="*/ 808 w 21600"/>
                <a:gd name="T11" fmla="*/ 198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969 h 21600"/>
                <a:gd name="T20" fmla="*/ 17296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6709"/>
                  </a:lnTo>
                  <a:lnTo>
                    <a:pt x="13572" y="6709"/>
                  </a:lnTo>
                  <a:lnTo>
                    <a:pt x="13572" y="16960"/>
                  </a:lnTo>
                  <a:lnTo>
                    <a:pt x="0" y="16960"/>
                  </a:lnTo>
                  <a:lnTo>
                    <a:pt x="0" y="21600"/>
                  </a:lnTo>
                  <a:lnTo>
                    <a:pt x="17285" y="21600"/>
                  </a:lnTo>
                  <a:lnTo>
                    <a:pt x="17285" y="6709"/>
                  </a:lnTo>
                  <a:lnTo>
                    <a:pt x="21600" y="6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56" name="AutoShape 5"/>
            <p:cNvSpPr>
              <a:spLocks noChangeArrowheads="1"/>
            </p:cNvSpPr>
            <p:nvPr/>
          </p:nvSpPr>
          <p:spPr bwMode="auto">
            <a:xfrm rot="10800000">
              <a:off x="1276" y="1117"/>
              <a:ext cx="909" cy="787"/>
            </a:xfrm>
            <a:custGeom>
              <a:avLst/>
              <a:gdLst>
                <a:gd name="T0" fmla="*/ 660 w 21600"/>
                <a:gd name="T1" fmla="*/ 0 h 21600"/>
                <a:gd name="T2" fmla="*/ 411 w 21600"/>
                <a:gd name="T3" fmla="*/ 283 h 21600"/>
                <a:gd name="T4" fmla="*/ 0 w 21600"/>
                <a:gd name="T5" fmla="*/ 719 h 21600"/>
                <a:gd name="T6" fmla="*/ 361 w 21600"/>
                <a:gd name="T7" fmla="*/ 787 h 21600"/>
                <a:gd name="T8" fmla="*/ 722 w 21600"/>
                <a:gd name="T9" fmla="*/ 572 h 21600"/>
                <a:gd name="T10" fmla="*/ 909 w 21600"/>
                <a:gd name="T11" fmla="*/ 283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7867 h 21600"/>
                <a:gd name="T20" fmla="*/ 17156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678" y="0"/>
                  </a:moveTo>
                  <a:lnTo>
                    <a:pt x="9755" y="7770"/>
                  </a:lnTo>
                  <a:lnTo>
                    <a:pt x="14197" y="7770"/>
                  </a:lnTo>
                  <a:lnTo>
                    <a:pt x="14197" y="17872"/>
                  </a:lnTo>
                  <a:lnTo>
                    <a:pt x="0" y="17872"/>
                  </a:lnTo>
                  <a:lnTo>
                    <a:pt x="0" y="21600"/>
                  </a:lnTo>
                  <a:lnTo>
                    <a:pt x="17158" y="21600"/>
                  </a:lnTo>
                  <a:lnTo>
                    <a:pt x="17158" y="7770"/>
                  </a:lnTo>
                  <a:lnTo>
                    <a:pt x="21600" y="77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57" name="AutoShape 6"/>
            <p:cNvSpPr>
              <a:spLocks noChangeArrowheads="1"/>
            </p:cNvSpPr>
            <p:nvPr/>
          </p:nvSpPr>
          <p:spPr bwMode="auto">
            <a:xfrm rot="10800000">
              <a:off x="2426" y="1117"/>
              <a:ext cx="1513" cy="1089"/>
            </a:xfrm>
            <a:custGeom>
              <a:avLst/>
              <a:gdLst>
                <a:gd name="T0" fmla="*/ 1081 w 21600"/>
                <a:gd name="T1" fmla="*/ 0 h 21600"/>
                <a:gd name="T2" fmla="*/ 648 w 21600"/>
                <a:gd name="T3" fmla="*/ 364 h 21600"/>
                <a:gd name="T4" fmla="*/ 0 w 21600"/>
                <a:gd name="T5" fmla="*/ 1020 h 21600"/>
                <a:gd name="T6" fmla="*/ 577 w 21600"/>
                <a:gd name="T7" fmla="*/ 1089 h 21600"/>
                <a:gd name="T8" fmla="*/ 1154 w 21600"/>
                <a:gd name="T9" fmla="*/ 783 h 21600"/>
                <a:gd name="T10" fmla="*/ 1513 w 21600"/>
                <a:gd name="T11" fmla="*/ 364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8863 h 21600"/>
                <a:gd name="T20" fmla="*/ 1647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12"/>
                  </a:lnTo>
                  <a:lnTo>
                    <a:pt x="14388" y="7212"/>
                  </a:lnTo>
                  <a:lnTo>
                    <a:pt x="14388" y="18871"/>
                  </a:lnTo>
                  <a:lnTo>
                    <a:pt x="0" y="18871"/>
                  </a:lnTo>
                  <a:lnTo>
                    <a:pt x="0" y="21600"/>
                  </a:lnTo>
                  <a:lnTo>
                    <a:pt x="16469" y="21600"/>
                  </a:lnTo>
                  <a:lnTo>
                    <a:pt x="16469" y="7212"/>
                  </a:lnTo>
                  <a:lnTo>
                    <a:pt x="21600" y="7212"/>
                  </a:lnTo>
                  <a:close/>
                </a:path>
              </a:pathLst>
            </a:custGeom>
            <a:solidFill>
              <a:srgbClr val="FC40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58" name="AutoShape 7"/>
            <p:cNvSpPr>
              <a:spLocks noChangeArrowheads="1"/>
            </p:cNvSpPr>
            <p:nvPr/>
          </p:nvSpPr>
          <p:spPr bwMode="auto">
            <a:xfrm rot="10800000" flipH="1">
              <a:off x="3244" y="1118"/>
              <a:ext cx="1111" cy="816"/>
            </a:xfrm>
            <a:custGeom>
              <a:avLst/>
              <a:gdLst>
                <a:gd name="T0" fmla="*/ 847 w 21600"/>
                <a:gd name="T1" fmla="*/ 0 h 21600"/>
                <a:gd name="T2" fmla="*/ 583 w 21600"/>
                <a:gd name="T3" fmla="*/ 0 h 21600"/>
                <a:gd name="T4" fmla="*/ 0 w 21600"/>
                <a:gd name="T5" fmla="*/ 749 h 21600"/>
                <a:gd name="T6" fmla="*/ 461 w 21600"/>
                <a:gd name="T7" fmla="*/ 816 h 21600"/>
                <a:gd name="T8" fmla="*/ 922 w 21600"/>
                <a:gd name="T9" fmla="*/ 408 h 21600"/>
                <a:gd name="T10" fmla="*/ 1111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8053 h 21600"/>
                <a:gd name="T20" fmla="*/ 179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463" y="0"/>
                  </a:moveTo>
                  <a:lnTo>
                    <a:pt x="11325" y="0"/>
                  </a:lnTo>
                  <a:lnTo>
                    <a:pt x="14995" y="0"/>
                  </a:lnTo>
                  <a:lnTo>
                    <a:pt x="14995" y="18064"/>
                  </a:lnTo>
                  <a:lnTo>
                    <a:pt x="0" y="18064"/>
                  </a:lnTo>
                  <a:lnTo>
                    <a:pt x="0" y="21600"/>
                  </a:lnTo>
                  <a:lnTo>
                    <a:pt x="17930" y="21600"/>
                  </a:lnTo>
                  <a:lnTo>
                    <a:pt x="1793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40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59" name="Rectangle 8"/>
            <p:cNvSpPr>
              <a:spLocks noChangeArrowheads="1"/>
            </p:cNvSpPr>
            <p:nvPr/>
          </p:nvSpPr>
          <p:spPr bwMode="auto">
            <a:xfrm>
              <a:off x="1781" y="3250"/>
              <a:ext cx="1009" cy="1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60" name="AutoShape 9"/>
            <p:cNvSpPr>
              <a:spLocks noChangeArrowheads="1"/>
            </p:cNvSpPr>
            <p:nvPr/>
          </p:nvSpPr>
          <p:spPr bwMode="auto">
            <a:xfrm rot="10800000" flipH="1" flipV="1">
              <a:off x="2987" y="2444"/>
              <a:ext cx="1469" cy="934"/>
            </a:xfrm>
            <a:custGeom>
              <a:avLst/>
              <a:gdLst>
                <a:gd name="T0" fmla="*/ 1128 w 21600"/>
                <a:gd name="T1" fmla="*/ 0 h 21600"/>
                <a:gd name="T2" fmla="*/ 788 w 21600"/>
                <a:gd name="T3" fmla="*/ 0 h 21600"/>
                <a:gd name="T4" fmla="*/ 0 w 21600"/>
                <a:gd name="T5" fmla="*/ 878 h 21600"/>
                <a:gd name="T6" fmla="*/ 600 w 21600"/>
                <a:gd name="T7" fmla="*/ 934 h 21600"/>
                <a:gd name="T8" fmla="*/ 1200 w 21600"/>
                <a:gd name="T9" fmla="*/ 467 h 21600"/>
                <a:gd name="T10" fmla="*/ 1469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9010 h 21600"/>
                <a:gd name="T20" fmla="*/ 1764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592" y="0"/>
                  </a:moveTo>
                  <a:lnTo>
                    <a:pt x="11584" y="0"/>
                  </a:lnTo>
                  <a:lnTo>
                    <a:pt x="15534" y="0"/>
                  </a:lnTo>
                  <a:lnTo>
                    <a:pt x="15534" y="19010"/>
                  </a:lnTo>
                  <a:lnTo>
                    <a:pt x="0" y="19010"/>
                  </a:lnTo>
                  <a:lnTo>
                    <a:pt x="0" y="21600"/>
                  </a:lnTo>
                  <a:lnTo>
                    <a:pt x="17650" y="21600"/>
                  </a:lnTo>
                  <a:lnTo>
                    <a:pt x="1765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40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61" name="AutoShape 10"/>
            <p:cNvSpPr>
              <a:spLocks noChangeArrowheads="1"/>
            </p:cNvSpPr>
            <p:nvPr/>
          </p:nvSpPr>
          <p:spPr bwMode="auto">
            <a:xfrm>
              <a:off x="670" y="1979"/>
              <a:ext cx="606" cy="295"/>
            </a:xfrm>
            <a:custGeom>
              <a:avLst/>
              <a:gdLst>
                <a:gd name="T0" fmla="*/ 454 w 21600"/>
                <a:gd name="T1" fmla="*/ 0 h 21600"/>
                <a:gd name="T2" fmla="*/ 0 w 21600"/>
                <a:gd name="T3" fmla="*/ 148 h 21600"/>
                <a:gd name="T4" fmla="*/ 454 w 21600"/>
                <a:gd name="T5" fmla="*/ 295 h 21600"/>
                <a:gd name="T6" fmla="*/ 606 w 21600"/>
                <a:gd name="T7" fmla="*/ 14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6 w 21600"/>
                <a:gd name="T13" fmla="*/ 5418 h 21600"/>
                <a:gd name="T14" fmla="*/ 18891 w 21600"/>
                <a:gd name="T15" fmla="*/ 16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C40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62" name="AutoShape 11"/>
            <p:cNvSpPr>
              <a:spLocks noChangeArrowheads="1"/>
            </p:cNvSpPr>
            <p:nvPr/>
          </p:nvSpPr>
          <p:spPr bwMode="auto">
            <a:xfrm>
              <a:off x="670" y="2636"/>
              <a:ext cx="606" cy="295"/>
            </a:xfrm>
            <a:custGeom>
              <a:avLst/>
              <a:gdLst>
                <a:gd name="T0" fmla="*/ 454 w 21600"/>
                <a:gd name="T1" fmla="*/ 0 h 21600"/>
                <a:gd name="T2" fmla="*/ 0 w 21600"/>
                <a:gd name="T3" fmla="*/ 148 h 21600"/>
                <a:gd name="T4" fmla="*/ 454 w 21600"/>
                <a:gd name="T5" fmla="*/ 295 h 21600"/>
                <a:gd name="T6" fmla="*/ 606 w 21600"/>
                <a:gd name="T7" fmla="*/ 14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6 w 21600"/>
                <a:gd name="T13" fmla="*/ 5418 h 21600"/>
                <a:gd name="T14" fmla="*/ 18891 w 21600"/>
                <a:gd name="T15" fmla="*/ 16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C40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63" name="AutoShape 12"/>
            <p:cNvSpPr>
              <a:spLocks noChangeArrowheads="1"/>
            </p:cNvSpPr>
            <p:nvPr/>
          </p:nvSpPr>
          <p:spPr bwMode="auto">
            <a:xfrm>
              <a:off x="670" y="3034"/>
              <a:ext cx="606" cy="295"/>
            </a:xfrm>
            <a:custGeom>
              <a:avLst/>
              <a:gdLst>
                <a:gd name="T0" fmla="*/ 454 w 21600"/>
                <a:gd name="T1" fmla="*/ 0 h 21600"/>
                <a:gd name="T2" fmla="*/ 0 w 21600"/>
                <a:gd name="T3" fmla="*/ 148 h 21600"/>
                <a:gd name="T4" fmla="*/ 454 w 21600"/>
                <a:gd name="T5" fmla="*/ 295 h 21600"/>
                <a:gd name="T6" fmla="*/ 606 w 21600"/>
                <a:gd name="T7" fmla="*/ 14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6 w 21600"/>
                <a:gd name="T13" fmla="*/ 5418 h 21600"/>
                <a:gd name="T14" fmla="*/ 18891 w 21600"/>
                <a:gd name="T15" fmla="*/ 16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C40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64" name="AutoShape 13"/>
            <p:cNvSpPr>
              <a:spLocks noChangeArrowheads="1"/>
            </p:cNvSpPr>
            <p:nvPr/>
          </p:nvSpPr>
          <p:spPr bwMode="auto">
            <a:xfrm>
              <a:off x="670" y="1560"/>
              <a:ext cx="606" cy="295"/>
            </a:xfrm>
            <a:custGeom>
              <a:avLst/>
              <a:gdLst>
                <a:gd name="T0" fmla="*/ 454 w 21600"/>
                <a:gd name="T1" fmla="*/ 0 h 21600"/>
                <a:gd name="T2" fmla="*/ 0 w 21600"/>
                <a:gd name="T3" fmla="*/ 148 h 21600"/>
                <a:gd name="T4" fmla="*/ 454 w 21600"/>
                <a:gd name="T5" fmla="*/ 295 h 21600"/>
                <a:gd name="T6" fmla="*/ 606 w 21600"/>
                <a:gd name="T7" fmla="*/ 14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6 w 21600"/>
                <a:gd name="T13" fmla="*/ 5418 h 21600"/>
                <a:gd name="T14" fmla="*/ 18891 w 21600"/>
                <a:gd name="T15" fmla="*/ 16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C40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65" name="AutoShape 14"/>
            <p:cNvSpPr>
              <a:spLocks noChangeArrowheads="1"/>
            </p:cNvSpPr>
            <p:nvPr/>
          </p:nvSpPr>
          <p:spPr bwMode="auto">
            <a:xfrm>
              <a:off x="4405" y="2346"/>
              <a:ext cx="1010" cy="246"/>
            </a:xfrm>
            <a:prstGeom prst="leftArrow">
              <a:avLst>
                <a:gd name="adj1" fmla="val 50000"/>
                <a:gd name="adj2" fmla="val 10264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66" name="AutoShape 15"/>
            <p:cNvSpPr>
              <a:spLocks noChangeArrowheads="1"/>
            </p:cNvSpPr>
            <p:nvPr/>
          </p:nvSpPr>
          <p:spPr bwMode="auto">
            <a:xfrm rot="10800000">
              <a:off x="4456" y="1510"/>
              <a:ext cx="959" cy="246"/>
            </a:xfrm>
            <a:prstGeom prst="leftArrow">
              <a:avLst>
                <a:gd name="adj1" fmla="val 50000"/>
                <a:gd name="adj2" fmla="val 97459"/>
              </a:avLst>
            </a:prstGeom>
            <a:solidFill>
              <a:srgbClr val="FC40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67" name="Text Box 16"/>
            <p:cNvSpPr txBox="1">
              <a:spLocks noChangeArrowheads="1"/>
            </p:cNvSpPr>
            <p:nvPr/>
          </p:nvSpPr>
          <p:spPr bwMode="auto">
            <a:xfrm>
              <a:off x="4438" y="1352"/>
              <a:ext cx="90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Heating flow</a:t>
              </a:r>
            </a:p>
          </p:txBody>
        </p:sp>
        <p:sp>
          <p:nvSpPr>
            <p:cNvPr id="21568" name="Text Box 17"/>
            <p:cNvSpPr txBox="1">
              <a:spLocks noChangeArrowheads="1"/>
            </p:cNvSpPr>
            <p:nvPr/>
          </p:nvSpPr>
          <p:spPr bwMode="auto">
            <a:xfrm>
              <a:off x="4620" y="2532"/>
              <a:ext cx="808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Heating return</a:t>
              </a:r>
            </a:p>
          </p:txBody>
        </p:sp>
        <p:sp>
          <p:nvSpPr>
            <p:cNvPr id="21569" name="Text Box 18"/>
            <p:cNvSpPr txBox="1">
              <a:spLocks noChangeArrowheads="1"/>
            </p:cNvSpPr>
            <p:nvPr/>
          </p:nvSpPr>
          <p:spPr bwMode="auto">
            <a:xfrm>
              <a:off x="2437" y="2060"/>
              <a:ext cx="7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chemeClr val="bg1"/>
                  </a:solidFill>
                </a:rPr>
                <a:t>Compressor</a:t>
              </a:r>
            </a:p>
          </p:txBody>
        </p:sp>
        <p:sp>
          <p:nvSpPr>
            <p:cNvPr id="21570" name="Text Box 19"/>
            <p:cNvSpPr txBox="1">
              <a:spLocks noChangeArrowheads="1"/>
            </p:cNvSpPr>
            <p:nvPr/>
          </p:nvSpPr>
          <p:spPr bwMode="auto">
            <a:xfrm>
              <a:off x="2442" y="2871"/>
              <a:ext cx="8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b="1"/>
                <a:t>Expansion device</a:t>
              </a:r>
            </a:p>
          </p:txBody>
        </p:sp>
        <p:sp>
          <p:nvSpPr>
            <p:cNvPr id="21571" name="AutoShape 20"/>
            <p:cNvSpPr>
              <a:spLocks noChangeArrowheads="1"/>
            </p:cNvSpPr>
            <p:nvPr/>
          </p:nvSpPr>
          <p:spPr bwMode="auto">
            <a:xfrm rot="5400000">
              <a:off x="4325" y="2419"/>
              <a:ext cx="147" cy="10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181818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72" name="AutoShape 21"/>
            <p:cNvSpPr>
              <a:spLocks noChangeArrowheads="1"/>
            </p:cNvSpPr>
            <p:nvPr/>
          </p:nvSpPr>
          <p:spPr bwMode="auto">
            <a:xfrm rot="5400000">
              <a:off x="4325" y="1582"/>
              <a:ext cx="147" cy="10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181818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73" name="AutoShape 22"/>
            <p:cNvSpPr>
              <a:spLocks noChangeArrowheads="1"/>
            </p:cNvSpPr>
            <p:nvPr/>
          </p:nvSpPr>
          <p:spPr bwMode="auto">
            <a:xfrm rot="5400000">
              <a:off x="1707" y="3259"/>
              <a:ext cx="227" cy="11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181818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74" name="AutoShape 23"/>
            <p:cNvSpPr>
              <a:spLocks noChangeArrowheads="1"/>
            </p:cNvSpPr>
            <p:nvPr/>
          </p:nvSpPr>
          <p:spPr bwMode="auto">
            <a:xfrm>
              <a:off x="1427" y="1363"/>
              <a:ext cx="227" cy="12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181818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75" name="AutoShape 24" descr="Sphere"/>
            <p:cNvSpPr>
              <a:spLocks noChangeArrowheads="1"/>
            </p:cNvSpPr>
            <p:nvPr/>
          </p:nvSpPr>
          <p:spPr bwMode="auto">
            <a:xfrm>
              <a:off x="1276" y="1412"/>
              <a:ext cx="555" cy="2064"/>
            </a:xfrm>
            <a:prstGeom prst="roundRect">
              <a:avLst>
                <a:gd name="adj" fmla="val 16667"/>
              </a:avLst>
            </a:prstGeom>
            <a:pattFill prst="sphere">
              <a:fgClr>
                <a:schemeClr val="accent1"/>
              </a:fgClr>
              <a:bgClr>
                <a:schemeClr val="bg2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76" name="AutoShape 25"/>
            <p:cNvSpPr>
              <a:spLocks noChangeArrowheads="1"/>
            </p:cNvSpPr>
            <p:nvPr/>
          </p:nvSpPr>
          <p:spPr bwMode="auto">
            <a:xfrm>
              <a:off x="3951" y="1357"/>
              <a:ext cx="278" cy="12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181818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77" name="AutoShape 26"/>
            <p:cNvSpPr>
              <a:spLocks noChangeArrowheads="1"/>
            </p:cNvSpPr>
            <p:nvPr/>
          </p:nvSpPr>
          <p:spPr bwMode="auto">
            <a:xfrm flipV="1">
              <a:off x="3985" y="2660"/>
              <a:ext cx="272" cy="6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181818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78" name="AutoShape 27"/>
            <p:cNvSpPr>
              <a:spLocks noChangeArrowheads="1"/>
            </p:cNvSpPr>
            <p:nvPr/>
          </p:nvSpPr>
          <p:spPr bwMode="auto">
            <a:xfrm rot="5400000">
              <a:off x="2713" y="3180"/>
              <a:ext cx="296" cy="253"/>
            </a:xfrm>
            <a:prstGeom prst="flowChartCollat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79" name="Text Box 28"/>
            <p:cNvSpPr txBox="1">
              <a:spLocks noChangeArrowheads="1"/>
            </p:cNvSpPr>
            <p:nvPr/>
          </p:nvSpPr>
          <p:spPr bwMode="auto">
            <a:xfrm rot="-5400000">
              <a:off x="905" y="2212"/>
              <a:ext cx="1229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70000"/>
                </a:lnSpc>
                <a:spcBef>
                  <a:spcPct val="50000"/>
                </a:spcBef>
              </a:pPr>
              <a:r>
                <a:rPr lang="en-GB" sz="1400" b="1"/>
                <a:t>External heat exchanger</a:t>
              </a:r>
            </a:p>
          </p:txBody>
        </p:sp>
        <p:sp>
          <p:nvSpPr>
            <p:cNvPr id="21580" name="Text Box 29"/>
            <p:cNvSpPr txBox="1">
              <a:spLocks noChangeArrowheads="1"/>
            </p:cNvSpPr>
            <p:nvPr/>
          </p:nvSpPr>
          <p:spPr bwMode="auto">
            <a:xfrm rot="-5400000">
              <a:off x="-293" y="2349"/>
              <a:ext cx="16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/>
                <a:t>Heat from ambient air</a:t>
              </a:r>
            </a:p>
          </p:txBody>
        </p:sp>
        <p:sp>
          <p:nvSpPr>
            <p:cNvPr id="21581" name="Rectangle 30"/>
            <p:cNvSpPr>
              <a:spLocks noChangeArrowheads="1"/>
            </p:cNvSpPr>
            <p:nvPr/>
          </p:nvSpPr>
          <p:spPr bwMode="auto">
            <a:xfrm>
              <a:off x="2336" y="1412"/>
              <a:ext cx="1059" cy="7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82" name="AutoShape 31"/>
            <p:cNvSpPr>
              <a:spLocks noChangeArrowheads="1"/>
            </p:cNvSpPr>
            <p:nvPr/>
          </p:nvSpPr>
          <p:spPr bwMode="auto">
            <a:xfrm>
              <a:off x="2416" y="1314"/>
              <a:ext cx="707" cy="1032"/>
            </a:xfrm>
            <a:prstGeom prst="can">
              <a:avLst>
                <a:gd name="adj" fmla="val 23612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181818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83" name="Text Box 32"/>
            <p:cNvSpPr txBox="1">
              <a:spLocks noChangeArrowheads="1"/>
            </p:cNvSpPr>
            <p:nvPr/>
          </p:nvSpPr>
          <p:spPr bwMode="auto">
            <a:xfrm>
              <a:off x="2360" y="1798"/>
              <a:ext cx="8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b="1">
                  <a:solidFill>
                    <a:schemeClr val="bg1"/>
                  </a:solidFill>
                </a:rPr>
                <a:t>Compressor</a:t>
              </a:r>
            </a:p>
          </p:txBody>
        </p:sp>
        <p:sp>
          <p:nvSpPr>
            <p:cNvPr id="21584" name="Rectangle 33"/>
            <p:cNvSpPr>
              <a:spLocks noChangeArrowheads="1"/>
            </p:cNvSpPr>
            <p:nvPr/>
          </p:nvSpPr>
          <p:spPr bwMode="auto">
            <a:xfrm>
              <a:off x="1605" y="1118"/>
              <a:ext cx="1009" cy="1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85" name="Rectangle 34"/>
            <p:cNvSpPr>
              <a:spLocks noChangeArrowheads="1"/>
            </p:cNvSpPr>
            <p:nvPr/>
          </p:nvSpPr>
          <p:spPr bwMode="auto">
            <a:xfrm>
              <a:off x="2954" y="1118"/>
              <a:ext cx="1009" cy="136"/>
            </a:xfrm>
            <a:prstGeom prst="rect">
              <a:avLst/>
            </a:prstGeom>
            <a:solidFill>
              <a:srgbClr val="FC40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86" name="Line 35"/>
            <p:cNvSpPr>
              <a:spLocks noChangeShapeType="1"/>
            </p:cNvSpPr>
            <p:nvPr/>
          </p:nvSpPr>
          <p:spPr bwMode="auto">
            <a:xfrm>
              <a:off x="1605" y="1254"/>
              <a:ext cx="997" cy="0"/>
            </a:xfrm>
            <a:prstGeom prst="line">
              <a:avLst/>
            </a:prstGeom>
            <a:noFill/>
            <a:ln w="1587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87" name="Line 36"/>
            <p:cNvSpPr>
              <a:spLocks noChangeShapeType="1"/>
            </p:cNvSpPr>
            <p:nvPr/>
          </p:nvSpPr>
          <p:spPr bwMode="auto">
            <a:xfrm>
              <a:off x="1469" y="1118"/>
              <a:ext cx="1270" cy="0"/>
            </a:xfrm>
            <a:prstGeom prst="line">
              <a:avLst/>
            </a:prstGeom>
            <a:noFill/>
            <a:ln w="1587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88" name="Line 37"/>
            <p:cNvSpPr>
              <a:spLocks noChangeShapeType="1"/>
            </p:cNvSpPr>
            <p:nvPr/>
          </p:nvSpPr>
          <p:spPr bwMode="auto">
            <a:xfrm>
              <a:off x="2805" y="1118"/>
              <a:ext cx="1340" cy="0"/>
            </a:xfrm>
            <a:prstGeom prst="line">
              <a:avLst/>
            </a:prstGeom>
            <a:noFill/>
            <a:ln w="1587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89" name="Line 38"/>
            <p:cNvSpPr>
              <a:spLocks noChangeShapeType="1"/>
            </p:cNvSpPr>
            <p:nvPr/>
          </p:nvSpPr>
          <p:spPr bwMode="auto">
            <a:xfrm>
              <a:off x="2920" y="1254"/>
              <a:ext cx="1089" cy="0"/>
            </a:xfrm>
            <a:prstGeom prst="line">
              <a:avLst/>
            </a:prstGeom>
            <a:noFill/>
            <a:ln w="222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90" name="Rectangle 39"/>
            <p:cNvSpPr>
              <a:spLocks noChangeArrowheads="1"/>
            </p:cNvSpPr>
            <p:nvPr/>
          </p:nvSpPr>
          <p:spPr bwMode="auto">
            <a:xfrm>
              <a:off x="3758" y="1889"/>
              <a:ext cx="635" cy="6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91" name="AutoShape 40" descr="Narrow vertical"/>
            <p:cNvSpPr>
              <a:spLocks noChangeArrowheads="1"/>
            </p:cNvSpPr>
            <p:nvPr/>
          </p:nvSpPr>
          <p:spPr bwMode="auto">
            <a:xfrm>
              <a:off x="3849" y="1427"/>
              <a:ext cx="544" cy="1233"/>
            </a:xfrm>
            <a:prstGeom prst="roundRect">
              <a:avLst>
                <a:gd name="adj" fmla="val 16667"/>
              </a:avLst>
            </a:prstGeom>
            <a:pattFill prst="narVert">
              <a:fgClr>
                <a:schemeClr val="accent1"/>
              </a:fgClr>
              <a:bgClr>
                <a:schemeClr val="bg2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92" name="Text Box 41"/>
            <p:cNvSpPr txBox="1">
              <a:spLocks noChangeArrowheads="1"/>
            </p:cNvSpPr>
            <p:nvPr/>
          </p:nvSpPr>
          <p:spPr bwMode="auto">
            <a:xfrm rot="-5400000">
              <a:off x="3588" y="1719"/>
              <a:ext cx="984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200000"/>
                </a:lnSpc>
                <a:spcBef>
                  <a:spcPct val="70000"/>
                </a:spcBef>
              </a:pPr>
              <a:r>
                <a:rPr lang="en-GB" sz="1400" b="1"/>
                <a:t>Plate heat exchanger</a:t>
              </a:r>
            </a:p>
          </p:txBody>
        </p:sp>
      </p:grpSp>
      <p:sp>
        <p:nvSpPr>
          <p:cNvPr id="1173546" name="Text Box 42"/>
          <p:cNvSpPr txBox="1">
            <a:spLocks noChangeArrowheads="1"/>
          </p:cNvSpPr>
          <p:nvPr/>
        </p:nvSpPr>
        <p:spPr bwMode="auto">
          <a:xfrm>
            <a:off x="2689225" y="5589588"/>
            <a:ext cx="18827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0500" indent="-190500" algn="ctr" eaLnBrk="0" hangingPunct="0">
              <a:spcBef>
                <a:spcPct val="50000"/>
              </a:spcBef>
            </a:pPr>
            <a:r>
              <a:rPr lang="en-GB" sz="800">
                <a:latin typeface="Arial Black" pitchFamily="34" charset="0"/>
              </a:rPr>
              <a:t>Boiling Liquid/vapour</a:t>
            </a:r>
          </a:p>
        </p:txBody>
      </p:sp>
      <p:sp>
        <p:nvSpPr>
          <p:cNvPr id="1173547" name="Text Box 43"/>
          <p:cNvSpPr txBox="1">
            <a:spLocks noChangeArrowheads="1"/>
          </p:cNvSpPr>
          <p:nvPr/>
        </p:nvSpPr>
        <p:spPr bwMode="auto">
          <a:xfrm>
            <a:off x="4859338" y="5589588"/>
            <a:ext cx="18827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0500" indent="-190500" algn="ctr" eaLnBrk="0" hangingPunct="0">
              <a:spcBef>
                <a:spcPct val="50000"/>
              </a:spcBef>
            </a:pPr>
            <a:r>
              <a:rPr lang="en-GB" sz="800">
                <a:latin typeface="Arial Black" pitchFamily="34" charset="0"/>
              </a:rPr>
              <a:t>High pressure liquid</a:t>
            </a:r>
          </a:p>
        </p:txBody>
      </p:sp>
      <p:sp>
        <p:nvSpPr>
          <p:cNvPr id="1173548" name="Text Box 44"/>
          <p:cNvSpPr txBox="1">
            <a:spLocks noChangeArrowheads="1"/>
          </p:cNvSpPr>
          <p:nvPr/>
        </p:nvSpPr>
        <p:spPr bwMode="auto">
          <a:xfrm>
            <a:off x="4500563" y="1793875"/>
            <a:ext cx="20875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0500" indent="-190500" algn="ctr" eaLnBrk="0" hangingPunct="0">
              <a:spcBef>
                <a:spcPct val="50000"/>
              </a:spcBef>
            </a:pPr>
            <a:r>
              <a:rPr lang="en-GB" sz="800">
                <a:latin typeface="Arial Black" pitchFamily="34" charset="0"/>
              </a:rPr>
              <a:t>High pressure high temperature gas</a:t>
            </a:r>
          </a:p>
        </p:txBody>
      </p:sp>
      <p:sp>
        <p:nvSpPr>
          <p:cNvPr id="1173549" name="Text Box 45"/>
          <p:cNvSpPr txBox="1">
            <a:spLocks noChangeArrowheads="1"/>
          </p:cNvSpPr>
          <p:nvPr/>
        </p:nvSpPr>
        <p:spPr bwMode="auto">
          <a:xfrm>
            <a:off x="2401888" y="1844675"/>
            <a:ext cx="18827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0500" indent="-190500" algn="ctr" eaLnBrk="0" hangingPunct="0">
              <a:spcBef>
                <a:spcPct val="50000"/>
              </a:spcBef>
            </a:pPr>
            <a:r>
              <a:rPr lang="en-GB" sz="800">
                <a:latin typeface="Arial Black" pitchFamily="34" charset="0"/>
              </a:rPr>
              <a:t>Low pressure gas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016500" y="1055688"/>
            <a:ext cx="1139825" cy="717550"/>
            <a:chOff x="3160" y="574"/>
            <a:chExt cx="718" cy="452"/>
          </a:xfrm>
        </p:grpSpPr>
        <p:sp>
          <p:nvSpPr>
            <p:cNvPr id="21551" name="Oval 47"/>
            <p:cNvSpPr>
              <a:spLocks noChangeArrowheads="1"/>
            </p:cNvSpPr>
            <p:nvPr/>
          </p:nvSpPr>
          <p:spPr bwMode="auto">
            <a:xfrm>
              <a:off x="3160" y="574"/>
              <a:ext cx="718" cy="45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21552" name="Line 48"/>
            <p:cNvSpPr>
              <a:spLocks noChangeShapeType="1"/>
            </p:cNvSpPr>
            <p:nvPr/>
          </p:nvSpPr>
          <p:spPr bwMode="auto">
            <a:xfrm flipH="1">
              <a:off x="3334" y="607"/>
              <a:ext cx="317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1553" name="Text Box 49"/>
            <p:cNvSpPr txBox="1">
              <a:spLocks noChangeArrowheads="1"/>
            </p:cNvSpPr>
            <p:nvPr/>
          </p:nvSpPr>
          <p:spPr bwMode="auto">
            <a:xfrm>
              <a:off x="3251" y="705"/>
              <a:ext cx="2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90500" indent="-190500" eaLnBrk="0" hangingPunct="0">
                <a:spcBef>
                  <a:spcPct val="50000"/>
                </a:spcBef>
              </a:pPr>
              <a:r>
                <a:rPr lang="en-GB" sz="1000">
                  <a:latin typeface="Arial Black" pitchFamily="34" charset="0"/>
                </a:rPr>
                <a:t>75ºC</a:t>
              </a:r>
            </a:p>
          </p:txBody>
        </p:sp>
        <p:sp>
          <p:nvSpPr>
            <p:cNvPr id="21554" name="Text Box 50"/>
            <p:cNvSpPr txBox="1">
              <a:spLocks noChangeArrowheads="1"/>
            </p:cNvSpPr>
            <p:nvPr/>
          </p:nvSpPr>
          <p:spPr bwMode="auto">
            <a:xfrm>
              <a:off x="3568" y="756"/>
              <a:ext cx="2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90500" indent="-190500" eaLnBrk="0" hangingPunct="0">
                <a:spcBef>
                  <a:spcPct val="50000"/>
                </a:spcBef>
              </a:pPr>
              <a:r>
                <a:rPr lang="en-GB" sz="1000">
                  <a:latin typeface="Arial Black" pitchFamily="34" charset="0"/>
                </a:rPr>
                <a:t>22 </a:t>
              </a:r>
            </a:p>
            <a:p>
              <a:pPr marL="190500" indent="-190500" eaLnBrk="0" hangingPunct="0">
                <a:spcBef>
                  <a:spcPct val="50000"/>
                </a:spcBef>
              </a:pPr>
              <a:r>
                <a:rPr lang="en-GB" sz="1000">
                  <a:latin typeface="Arial Black" pitchFamily="34" charset="0"/>
                </a:rPr>
                <a:t>bar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5219700" y="5805488"/>
            <a:ext cx="1139825" cy="717550"/>
            <a:chOff x="3107" y="3432"/>
            <a:chExt cx="718" cy="452"/>
          </a:xfrm>
        </p:grpSpPr>
        <p:sp>
          <p:nvSpPr>
            <p:cNvPr id="21547" name="Oval 52"/>
            <p:cNvSpPr>
              <a:spLocks noChangeArrowheads="1"/>
            </p:cNvSpPr>
            <p:nvPr/>
          </p:nvSpPr>
          <p:spPr bwMode="auto">
            <a:xfrm>
              <a:off x="3107" y="3432"/>
              <a:ext cx="718" cy="45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21548" name="Line 53"/>
            <p:cNvSpPr>
              <a:spLocks noChangeShapeType="1"/>
            </p:cNvSpPr>
            <p:nvPr/>
          </p:nvSpPr>
          <p:spPr bwMode="auto">
            <a:xfrm flipH="1">
              <a:off x="3281" y="3465"/>
              <a:ext cx="317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1549" name="Text Box 54"/>
            <p:cNvSpPr txBox="1">
              <a:spLocks noChangeArrowheads="1"/>
            </p:cNvSpPr>
            <p:nvPr/>
          </p:nvSpPr>
          <p:spPr bwMode="auto">
            <a:xfrm>
              <a:off x="3198" y="3563"/>
              <a:ext cx="2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90500" indent="-190500" eaLnBrk="0" hangingPunct="0">
                <a:spcBef>
                  <a:spcPct val="50000"/>
                </a:spcBef>
              </a:pPr>
              <a:r>
                <a:rPr lang="en-GB" sz="1000">
                  <a:latin typeface="Arial Black" pitchFamily="34" charset="0"/>
                </a:rPr>
                <a:t>33ºC</a:t>
              </a:r>
            </a:p>
          </p:txBody>
        </p:sp>
        <p:sp>
          <p:nvSpPr>
            <p:cNvPr id="21550" name="Text Box 55"/>
            <p:cNvSpPr txBox="1">
              <a:spLocks noChangeArrowheads="1"/>
            </p:cNvSpPr>
            <p:nvPr/>
          </p:nvSpPr>
          <p:spPr bwMode="auto">
            <a:xfrm>
              <a:off x="3515" y="3614"/>
              <a:ext cx="2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90500" indent="-190500" eaLnBrk="0" hangingPunct="0">
                <a:spcBef>
                  <a:spcPct val="50000"/>
                </a:spcBef>
              </a:pPr>
              <a:r>
                <a:rPr lang="en-GB" sz="1000">
                  <a:latin typeface="Arial Black" pitchFamily="34" charset="0"/>
                </a:rPr>
                <a:t>21.5</a:t>
              </a:r>
            </a:p>
            <a:p>
              <a:pPr marL="190500" indent="-190500" eaLnBrk="0" hangingPunct="0">
                <a:spcBef>
                  <a:spcPct val="50000"/>
                </a:spcBef>
              </a:pPr>
              <a:r>
                <a:rPr lang="en-GB" sz="1000">
                  <a:latin typeface="Arial Black" pitchFamily="34" charset="0"/>
                </a:rPr>
                <a:t>bar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3059113" y="5807075"/>
            <a:ext cx="1139825" cy="717550"/>
            <a:chOff x="1927" y="3432"/>
            <a:chExt cx="718" cy="452"/>
          </a:xfrm>
        </p:grpSpPr>
        <p:sp>
          <p:nvSpPr>
            <p:cNvPr id="21543" name="Oval 57"/>
            <p:cNvSpPr>
              <a:spLocks noChangeArrowheads="1"/>
            </p:cNvSpPr>
            <p:nvPr/>
          </p:nvSpPr>
          <p:spPr bwMode="auto">
            <a:xfrm>
              <a:off x="1927" y="3432"/>
              <a:ext cx="718" cy="452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21544" name="Line 58"/>
            <p:cNvSpPr>
              <a:spLocks noChangeShapeType="1"/>
            </p:cNvSpPr>
            <p:nvPr/>
          </p:nvSpPr>
          <p:spPr bwMode="auto">
            <a:xfrm flipH="1">
              <a:off x="2101" y="3465"/>
              <a:ext cx="317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1545" name="Text Box 59"/>
            <p:cNvSpPr txBox="1">
              <a:spLocks noChangeArrowheads="1"/>
            </p:cNvSpPr>
            <p:nvPr/>
          </p:nvSpPr>
          <p:spPr bwMode="auto">
            <a:xfrm>
              <a:off x="2018" y="3563"/>
              <a:ext cx="2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90500" indent="-190500" eaLnBrk="0" hangingPunct="0">
                <a:spcBef>
                  <a:spcPct val="50000"/>
                </a:spcBef>
              </a:pPr>
              <a:r>
                <a:rPr lang="en-GB" sz="1000">
                  <a:latin typeface="Arial Black" pitchFamily="34" charset="0"/>
                </a:rPr>
                <a:t>1ºC</a:t>
              </a:r>
            </a:p>
          </p:txBody>
        </p:sp>
        <p:sp>
          <p:nvSpPr>
            <p:cNvPr id="21546" name="Text Box 60"/>
            <p:cNvSpPr txBox="1">
              <a:spLocks noChangeArrowheads="1"/>
            </p:cNvSpPr>
            <p:nvPr/>
          </p:nvSpPr>
          <p:spPr bwMode="auto">
            <a:xfrm>
              <a:off x="2335" y="3614"/>
              <a:ext cx="2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90500" indent="-190500" eaLnBrk="0" hangingPunct="0">
                <a:spcBef>
                  <a:spcPct val="50000"/>
                </a:spcBef>
              </a:pPr>
              <a:r>
                <a:rPr lang="en-GB" sz="1000">
                  <a:latin typeface="Arial Black" pitchFamily="34" charset="0"/>
                </a:rPr>
                <a:t>7.5</a:t>
              </a:r>
            </a:p>
            <a:p>
              <a:pPr marL="190500" indent="-190500" eaLnBrk="0" hangingPunct="0">
                <a:spcBef>
                  <a:spcPct val="50000"/>
                </a:spcBef>
              </a:pPr>
              <a:r>
                <a:rPr lang="en-GB" sz="1000">
                  <a:latin typeface="Arial Black" pitchFamily="34" charset="0"/>
                </a:rPr>
                <a:t>bar</a:t>
              </a:r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2784475" y="1055688"/>
            <a:ext cx="1139825" cy="717550"/>
            <a:chOff x="1754" y="572"/>
            <a:chExt cx="718" cy="452"/>
          </a:xfrm>
        </p:grpSpPr>
        <p:sp>
          <p:nvSpPr>
            <p:cNvPr id="21539" name="Oval 62"/>
            <p:cNvSpPr>
              <a:spLocks noChangeArrowheads="1"/>
            </p:cNvSpPr>
            <p:nvPr/>
          </p:nvSpPr>
          <p:spPr bwMode="auto">
            <a:xfrm>
              <a:off x="1754" y="572"/>
              <a:ext cx="718" cy="452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21540" name="Line 63"/>
            <p:cNvSpPr>
              <a:spLocks noChangeShapeType="1"/>
            </p:cNvSpPr>
            <p:nvPr/>
          </p:nvSpPr>
          <p:spPr bwMode="auto">
            <a:xfrm flipH="1">
              <a:off x="1928" y="605"/>
              <a:ext cx="317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1541" name="Text Box 64"/>
            <p:cNvSpPr txBox="1">
              <a:spLocks noChangeArrowheads="1"/>
            </p:cNvSpPr>
            <p:nvPr/>
          </p:nvSpPr>
          <p:spPr bwMode="auto">
            <a:xfrm>
              <a:off x="1845" y="703"/>
              <a:ext cx="2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90500" indent="-190500" eaLnBrk="0" hangingPunct="0">
                <a:spcBef>
                  <a:spcPct val="50000"/>
                </a:spcBef>
              </a:pPr>
              <a:r>
                <a:rPr lang="en-GB" sz="1000">
                  <a:latin typeface="Arial Black" pitchFamily="34" charset="0"/>
                </a:rPr>
                <a:t>7ºC</a:t>
              </a:r>
            </a:p>
          </p:txBody>
        </p:sp>
        <p:sp>
          <p:nvSpPr>
            <p:cNvPr id="21542" name="Text Box 65"/>
            <p:cNvSpPr txBox="1">
              <a:spLocks noChangeArrowheads="1"/>
            </p:cNvSpPr>
            <p:nvPr/>
          </p:nvSpPr>
          <p:spPr bwMode="auto">
            <a:xfrm>
              <a:off x="2162" y="754"/>
              <a:ext cx="2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90500" indent="-190500" eaLnBrk="0" hangingPunct="0">
                <a:spcBef>
                  <a:spcPct val="50000"/>
                </a:spcBef>
              </a:pPr>
              <a:r>
                <a:rPr lang="en-GB" sz="1000">
                  <a:latin typeface="Arial Black" pitchFamily="34" charset="0"/>
                </a:rPr>
                <a:t>7.3</a:t>
              </a:r>
            </a:p>
            <a:p>
              <a:pPr marL="190500" indent="-190500" eaLnBrk="0" hangingPunct="0">
                <a:spcBef>
                  <a:spcPct val="50000"/>
                </a:spcBef>
              </a:pPr>
              <a:r>
                <a:rPr lang="en-GB" sz="1000">
                  <a:latin typeface="Arial Black" pitchFamily="34" charset="0"/>
                </a:rPr>
                <a:t>bar</a:t>
              </a:r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8401050" y="2565400"/>
            <a:ext cx="563563" cy="571500"/>
            <a:chOff x="5292" y="1480"/>
            <a:chExt cx="355" cy="360"/>
          </a:xfrm>
        </p:grpSpPr>
        <p:sp>
          <p:nvSpPr>
            <p:cNvPr id="21537" name="Oval 67"/>
            <p:cNvSpPr>
              <a:spLocks noChangeArrowheads="1"/>
            </p:cNvSpPr>
            <p:nvPr/>
          </p:nvSpPr>
          <p:spPr bwMode="auto">
            <a:xfrm>
              <a:off x="5292" y="1480"/>
              <a:ext cx="355" cy="360"/>
            </a:xfrm>
            <a:prstGeom prst="ellipse">
              <a:avLst/>
            </a:prstGeom>
            <a:solidFill>
              <a:srgbClr val="D7503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21538" name="Text Box 68"/>
            <p:cNvSpPr txBox="1">
              <a:spLocks noChangeArrowheads="1"/>
            </p:cNvSpPr>
            <p:nvPr/>
          </p:nvSpPr>
          <p:spPr bwMode="auto">
            <a:xfrm>
              <a:off x="5329" y="1616"/>
              <a:ext cx="2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90500" indent="-190500" algn="ctr" eaLnBrk="0" hangingPunct="0">
                <a:spcBef>
                  <a:spcPct val="50000"/>
                </a:spcBef>
              </a:pPr>
              <a:r>
                <a:rPr lang="en-GB" sz="1000">
                  <a:latin typeface="Arial Black" pitchFamily="34" charset="0"/>
                </a:rPr>
                <a:t>35ºC</a:t>
              </a:r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8388350" y="3865563"/>
            <a:ext cx="563563" cy="571500"/>
            <a:chOff x="5284" y="2299"/>
            <a:chExt cx="355" cy="360"/>
          </a:xfrm>
        </p:grpSpPr>
        <p:sp>
          <p:nvSpPr>
            <p:cNvPr id="21535" name="Oval 70"/>
            <p:cNvSpPr>
              <a:spLocks noChangeArrowheads="1"/>
            </p:cNvSpPr>
            <p:nvPr/>
          </p:nvSpPr>
          <p:spPr bwMode="auto">
            <a:xfrm>
              <a:off x="5284" y="2299"/>
              <a:ext cx="355" cy="36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21536" name="Text Box 71"/>
            <p:cNvSpPr txBox="1">
              <a:spLocks noChangeArrowheads="1"/>
            </p:cNvSpPr>
            <p:nvPr/>
          </p:nvSpPr>
          <p:spPr bwMode="auto">
            <a:xfrm>
              <a:off x="5321" y="2435"/>
              <a:ext cx="2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90500" indent="-190500" algn="ctr" eaLnBrk="0" hangingPunct="0">
                <a:spcBef>
                  <a:spcPct val="50000"/>
                </a:spcBef>
              </a:pPr>
              <a:r>
                <a:rPr lang="en-GB" sz="1000">
                  <a:latin typeface="Arial Black" pitchFamily="34" charset="0"/>
                </a:rPr>
                <a:t>30ºC</a:t>
              </a:r>
            </a:p>
          </p:txBody>
        </p:sp>
      </p:grp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2987675" y="3860800"/>
            <a:ext cx="563563" cy="571500"/>
            <a:chOff x="1882" y="2341"/>
            <a:chExt cx="355" cy="360"/>
          </a:xfrm>
        </p:grpSpPr>
        <p:sp>
          <p:nvSpPr>
            <p:cNvPr id="21533" name="Oval 73"/>
            <p:cNvSpPr>
              <a:spLocks noChangeArrowheads="1"/>
            </p:cNvSpPr>
            <p:nvPr/>
          </p:nvSpPr>
          <p:spPr bwMode="auto">
            <a:xfrm>
              <a:off x="1882" y="2341"/>
              <a:ext cx="355" cy="36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21534" name="Text Box 74"/>
            <p:cNvSpPr txBox="1">
              <a:spLocks noChangeArrowheads="1"/>
            </p:cNvSpPr>
            <p:nvPr/>
          </p:nvSpPr>
          <p:spPr bwMode="auto">
            <a:xfrm>
              <a:off x="1919" y="2477"/>
              <a:ext cx="2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90500" indent="-190500" algn="ctr" eaLnBrk="0" hangingPunct="0">
                <a:spcBef>
                  <a:spcPct val="50000"/>
                </a:spcBef>
              </a:pPr>
              <a:r>
                <a:rPr lang="en-GB" sz="1000">
                  <a:latin typeface="Arial Black" pitchFamily="34" charset="0"/>
                </a:rPr>
                <a:t>2ºC</a:t>
              </a:r>
            </a:p>
          </p:txBody>
        </p:sp>
      </p:grpSp>
      <p:grpSp>
        <p:nvGrpSpPr>
          <p:cNvPr id="10" name="Group 75"/>
          <p:cNvGrpSpPr>
            <a:grpSpLocks/>
          </p:cNvGrpSpPr>
          <p:nvPr/>
        </p:nvGrpSpPr>
        <p:grpSpPr bwMode="auto">
          <a:xfrm>
            <a:off x="1128713" y="3794125"/>
            <a:ext cx="563562" cy="571500"/>
            <a:chOff x="68" y="2390"/>
            <a:chExt cx="355" cy="360"/>
          </a:xfrm>
        </p:grpSpPr>
        <p:sp>
          <p:nvSpPr>
            <p:cNvPr id="21531" name="Oval 76"/>
            <p:cNvSpPr>
              <a:spLocks noChangeArrowheads="1"/>
            </p:cNvSpPr>
            <p:nvPr/>
          </p:nvSpPr>
          <p:spPr bwMode="auto">
            <a:xfrm>
              <a:off x="68" y="2390"/>
              <a:ext cx="355" cy="360"/>
            </a:xfrm>
            <a:prstGeom prst="ellipse">
              <a:avLst/>
            </a:prstGeom>
            <a:solidFill>
              <a:srgbClr val="D7503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21532" name="Text Box 77"/>
            <p:cNvSpPr txBox="1">
              <a:spLocks noChangeArrowheads="1"/>
            </p:cNvSpPr>
            <p:nvPr/>
          </p:nvSpPr>
          <p:spPr bwMode="auto">
            <a:xfrm>
              <a:off x="105" y="2526"/>
              <a:ext cx="2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90500" indent="-190500" algn="ctr" eaLnBrk="0" hangingPunct="0">
                <a:spcBef>
                  <a:spcPct val="50000"/>
                </a:spcBef>
              </a:pPr>
              <a:r>
                <a:rPr lang="en-GB" sz="1000">
                  <a:latin typeface="Arial Black" pitchFamily="34" charset="0"/>
                </a:rPr>
                <a:t>7ºC</a:t>
              </a:r>
            </a:p>
          </p:txBody>
        </p:sp>
      </p:grpSp>
      <p:sp>
        <p:nvSpPr>
          <p:cNvPr id="1173582" name="AutoShape 78"/>
          <p:cNvSpPr>
            <a:spLocks noChangeArrowheads="1"/>
          </p:cNvSpPr>
          <p:nvPr/>
        </p:nvSpPr>
        <p:spPr bwMode="auto">
          <a:xfrm>
            <a:off x="3924300" y="2708275"/>
            <a:ext cx="936625" cy="93821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accent2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173583" name="AutoShape 79"/>
          <p:cNvSpPr>
            <a:spLocks noChangeArrowheads="1"/>
          </p:cNvSpPr>
          <p:nvPr/>
        </p:nvSpPr>
        <p:spPr bwMode="auto">
          <a:xfrm>
            <a:off x="4932363" y="1990725"/>
            <a:ext cx="1152525" cy="214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63922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173584" name="AutoShape 80"/>
          <p:cNvSpPr>
            <a:spLocks noChangeArrowheads="1"/>
          </p:cNvSpPr>
          <p:nvPr/>
        </p:nvSpPr>
        <p:spPr bwMode="auto">
          <a:xfrm rot="5400000">
            <a:off x="5702300" y="3360738"/>
            <a:ext cx="1709737" cy="3698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63922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173585" name="AutoShape 81"/>
          <p:cNvSpPr>
            <a:spLocks noChangeArrowheads="1"/>
          </p:cNvSpPr>
          <p:nvPr/>
        </p:nvSpPr>
        <p:spPr bwMode="auto">
          <a:xfrm rot="10800000">
            <a:off x="5219700" y="5394325"/>
            <a:ext cx="1152525" cy="1936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63922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173586" name="AutoShape 82"/>
          <p:cNvSpPr>
            <a:spLocks noChangeArrowheads="1"/>
          </p:cNvSpPr>
          <p:nvPr/>
        </p:nvSpPr>
        <p:spPr bwMode="auto">
          <a:xfrm rot="10800000">
            <a:off x="3059113" y="5373688"/>
            <a:ext cx="1152525" cy="1936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63922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173587" name="AutoShape 83"/>
          <p:cNvSpPr>
            <a:spLocks noChangeArrowheads="1"/>
          </p:cNvSpPr>
          <p:nvPr/>
        </p:nvSpPr>
        <p:spPr bwMode="auto">
          <a:xfrm rot="16200000">
            <a:off x="1218407" y="3750469"/>
            <a:ext cx="2520950" cy="2936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63922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173588" name="AutoShape 84"/>
          <p:cNvSpPr>
            <a:spLocks noChangeArrowheads="1"/>
          </p:cNvSpPr>
          <p:nvPr/>
        </p:nvSpPr>
        <p:spPr bwMode="auto">
          <a:xfrm>
            <a:off x="2843213" y="1989138"/>
            <a:ext cx="1152525" cy="2143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63922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173589" name="AutoShape 85"/>
          <p:cNvSpPr>
            <a:spLocks noChangeArrowheads="1"/>
          </p:cNvSpPr>
          <p:nvPr/>
        </p:nvSpPr>
        <p:spPr bwMode="auto">
          <a:xfrm>
            <a:off x="3563938" y="1123950"/>
            <a:ext cx="1441450" cy="576263"/>
          </a:xfrm>
          <a:prstGeom prst="cloudCallout">
            <a:avLst>
              <a:gd name="adj1" fmla="val -329"/>
              <a:gd name="adj2" fmla="val 6472"/>
            </a:avLst>
          </a:prstGeom>
          <a:gradFill rotWithShape="1">
            <a:gsLst>
              <a:gs pos="0">
                <a:srgbClr val="DBF8A6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200" b="1"/>
              <a:t>Bicycle pump</a:t>
            </a:r>
          </a:p>
        </p:txBody>
      </p:sp>
      <p:sp>
        <p:nvSpPr>
          <p:cNvPr id="1173590" name="AutoShape 86"/>
          <p:cNvSpPr>
            <a:spLocks noChangeArrowheads="1"/>
          </p:cNvSpPr>
          <p:nvPr/>
        </p:nvSpPr>
        <p:spPr bwMode="auto">
          <a:xfrm>
            <a:off x="709613" y="2206625"/>
            <a:ext cx="1223962" cy="576263"/>
          </a:xfrm>
          <a:prstGeom prst="cloudCallout">
            <a:avLst>
              <a:gd name="adj1" fmla="val 23412"/>
              <a:gd name="adj2" fmla="val -37880"/>
            </a:avLst>
          </a:prstGeom>
          <a:gradFill rotWithShape="1">
            <a:gsLst>
              <a:gs pos="0">
                <a:srgbClr val="DBF8A6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200" b="1"/>
              <a:t>Steam</a:t>
            </a:r>
          </a:p>
        </p:txBody>
      </p:sp>
      <p:sp>
        <p:nvSpPr>
          <p:cNvPr id="1173591" name="AutoShape 87"/>
          <p:cNvSpPr>
            <a:spLocks noChangeArrowheads="1"/>
          </p:cNvSpPr>
          <p:nvPr/>
        </p:nvSpPr>
        <p:spPr bwMode="auto">
          <a:xfrm>
            <a:off x="7073900" y="3213100"/>
            <a:ext cx="1878013" cy="576263"/>
          </a:xfrm>
          <a:prstGeom prst="cloudCallout">
            <a:avLst>
              <a:gd name="adj1" fmla="val -31403"/>
              <a:gd name="adj2" fmla="val -41458"/>
            </a:avLst>
          </a:prstGeom>
          <a:gradFill rotWithShape="1">
            <a:gsLst>
              <a:gs pos="0">
                <a:srgbClr val="DBF8A6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200" b="1"/>
              <a:t>Window</a:t>
            </a:r>
          </a:p>
          <a:p>
            <a:pPr algn="ctr"/>
            <a:r>
              <a:rPr lang="en-GB" sz="1200" b="1"/>
              <a:t>Condensation</a:t>
            </a:r>
          </a:p>
        </p:txBody>
      </p:sp>
      <p:sp>
        <p:nvSpPr>
          <p:cNvPr id="1173592" name="AutoShape 88"/>
          <p:cNvSpPr>
            <a:spLocks noChangeArrowheads="1"/>
          </p:cNvSpPr>
          <p:nvPr/>
        </p:nvSpPr>
        <p:spPr bwMode="auto">
          <a:xfrm>
            <a:off x="3924300" y="5805488"/>
            <a:ext cx="1223963" cy="576262"/>
          </a:xfrm>
          <a:prstGeom prst="cloudCallout">
            <a:avLst>
              <a:gd name="adj1" fmla="val 2528"/>
              <a:gd name="adj2" fmla="val -75069"/>
            </a:avLst>
          </a:prstGeom>
          <a:gradFill rotWithShape="1">
            <a:gsLst>
              <a:gs pos="0">
                <a:srgbClr val="DBF8A6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200" b="1"/>
              <a:t>Aerosol can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1173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735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735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735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735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735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735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1735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1735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1735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1735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173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1735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546" grpId="0"/>
      <p:bldP spid="1173547" grpId="0"/>
      <p:bldP spid="1173548" grpId="0"/>
      <p:bldP spid="1173549" grpId="0"/>
      <p:bldP spid="1173582" grpId="0" animBg="1"/>
      <p:bldP spid="117358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AC-Interie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981075"/>
            <a:ext cx="5472113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81013" y="115888"/>
            <a:ext cx="754697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GB" sz="1800" b="1"/>
              <a:t>Typical Air to Water Heat Pump components</a:t>
            </a:r>
          </a:p>
        </p:txBody>
      </p:sp>
      <p:sp>
        <p:nvSpPr>
          <p:cNvPr id="845828" name="Text Box 4"/>
          <p:cNvSpPr txBox="1">
            <a:spLocks noChangeArrowheads="1"/>
          </p:cNvSpPr>
          <p:nvPr/>
        </p:nvSpPr>
        <p:spPr bwMode="auto">
          <a:xfrm>
            <a:off x="7380288" y="4860925"/>
            <a:ext cx="1763712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GB" sz="1300"/>
              <a:t> Refrigerant to water</a:t>
            </a:r>
          </a:p>
          <a:p>
            <a:pPr eaLnBrk="0" hangingPunct="0">
              <a:spcBef>
                <a:spcPct val="10000"/>
              </a:spcBef>
            </a:pPr>
            <a:r>
              <a:rPr lang="en-GB" sz="1300"/>
              <a:t> Plate heat exchanger</a:t>
            </a:r>
            <a:endParaRPr lang="en-US" sz="1300"/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7019925" y="2924175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2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45830" name="Text Box 6"/>
          <p:cNvSpPr txBox="1">
            <a:spLocks noChangeArrowheads="1"/>
          </p:cNvSpPr>
          <p:nvPr/>
        </p:nvSpPr>
        <p:spPr bwMode="auto">
          <a:xfrm>
            <a:off x="338138" y="2636838"/>
            <a:ext cx="15700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300"/>
              <a:t>Fan motor &amp; blade</a:t>
            </a:r>
            <a:endParaRPr lang="en-US" sz="1300"/>
          </a:p>
        </p:txBody>
      </p:sp>
      <p:sp>
        <p:nvSpPr>
          <p:cNvPr id="845831" name="Text Box 7"/>
          <p:cNvSpPr txBox="1">
            <a:spLocks noChangeArrowheads="1"/>
          </p:cNvSpPr>
          <p:nvPr/>
        </p:nvSpPr>
        <p:spPr bwMode="auto">
          <a:xfrm>
            <a:off x="5508625" y="549275"/>
            <a:ext cx="14398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GB" sz="1300"/>
              <a:t>Air to refrigerant</a:t>
            </a:r>
          </a:p>
          <a:p>
            <a:pPr eaLnBrk="0" hangingPunct="0">
              <a:spcBef>
                <a:spcPct val="10000"/>
              </a:spcBef>
            </a:pPr>
            <a:r>
              <a:rPr lang="en-GB" sz="1300"/>
              <a:t>Heat exchanger (Evaporator coil)</a:t>
            </a:r>
            <a:endParaRPr lang="en-US" sz="1300"/>
          </a:p>
        </p:txBody>
      </p:sp>
      <p:sp>
        <p:nvSpPr>
          <p:cNvPr id="845832" name="Line 8"/>
          <p:cNvSpPr>
            <a:spLocks noChangeShapeType="1"/>
          </p:cNvSpPr>
          <p:nvPr/>
        </p:nvSpPr>
        <p:spPr bwMode="auto">
          <a:xfrm>
            <a:off x="1485900" y="2852738"/>
            <a:ext cx="1431925" cy="754062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 type="triangle" w="lg" len="lg"/>
          </a:ln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845833" name="Line 9"/>
          <p:cNvSpPr>
            <a:spLocks noChangeShapeType="1"/>
          </p:cNvSpPr>
          <p:nvPr/>
        </p:nvSpPr>
        <p:spPr bwMode="auto">
          <a:xfrm flipH="1">
            <a:off x="2987675" y="908050"/>
            <a:ext cx="2376488" cy="577850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 type="triangle" w="lg" len="lg"/>
          </a:ln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845834" name="Text Box 10"/>
          <p:cNvSpPr txBox="1">
            <a:spLocks noChangeArrowheads="1"/>
          </p:cNvSpPr>
          <p:nvPr/>
        </p:nvSpPr>
        <p:spPr bwMode="auto">
          <a:xfrm>
            <a:off x="1116013" y="5876925"/>
            <a:ext cx="15684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300"/>
              <a:t>Compressor</a:t>
            </a:r>
            <a:endParaRPr lang="en-US" sz="1300"/>
          </a:p>
        </p:txBody>
      </p:sp>
      <p:sp>
        <p:nvSpPr>
          <p:cNvPr id="845835" name="Line 11"/>
          <p:cNvSpPr>
            <a:spLocks noChangeShapeType="1"/>
          </p:cNvSpPr>
          <p:nvPr/>
        </p:nvSpPr>
        <p:spPr bwMode="auto">
          <a:xfrm flipV="1">
            <a:off x="1908175" y="5162550"/>
            <a:ext cx="3103563" cy="714375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 type="triangle" w="lg" len="lg"/>
          </a:ln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845836" name="Text Box 12"/>
          <p:cNvSpPr txBox="1">
            <a:spLocks noChangeArrowheads="1"/>
          </p:cNvSpPr>
          <p:nvPr/>
        </p:nvSpPr>
        <p:spPr bwMode="auto">
          <a:xfrm>
            <a:off x="7380288" y="4005263"/>
            <a:ext cx="15700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300"/>
              <a:t>Circulation pump</a:t>
            </a:r>
            <a:endParaRPr lang="en-US" sz="1300"/>
          </a:p>
        </p:txBody>
      </p:sp>
      <p:sp>
        <p:nvSpPr>
          <p:cNvPr id="845837" name="Line 13"/>
          <p:cNvSpPr>
            <a:spLocks noChangeShapeType="1"/>
          </p:cNvSpPr>
          <p:nvPr/>
        </p:nvSpPr>
        <p:spPr bwMode="auto">
          <a:xfrm flipH="1" flipV="1">
            <a:off x="6084888" y="3500438"/>
            <a:ext cx="1223962" cy="576262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 type="triangle" w="lg" len="lg"/>
          </a:ln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845838" name="Line 14"/>
          <p:cNvSpPr>
            <a:spLocks noChangeShapeType="1"/>
          </p:cNvSpPr>
          <p:nvPr/>
        </p:nvSpPr>
        <p:spPr bwMode="auto">
          <a:xfrm flipH="1" flipV="1">
            <a:off x="6156325" y="4365625"/>
            <a:ext cx="1223963" cy="503238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 type="triangle" w="lg" len="lg"/>
          </a:ln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845839" name="Text Box 15"/>
          <p:cNvSpPr txBox="1">
            <a:spLocks noChangeArrowheads="1"/>
          </p:cNvSpPr>
          <p:nvPr/>
        </p:nvSpPr>
        <p:spPr bwMode="auto">
          <a:xfrm>
            <a:off x="5508625" y="6308725"/>
            <a:ext cx="15684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300"/>
              <a:t>Flow sensor</a:t>
            </a:r>
            <a:endParaRPr lang="en-US" sz="1300"/>
          </a:p>
        </p:txBody>
      </p:sp>
      <p:sp>
        <p:nvSpPr>
          <p:cNvPr id="845840" name="Line 16"/>
          <p:cNvSpPr>
            <a:spLocks noChangeShapeType="1"/>
          </p:cNvSpPr>
          <p:nvPr/>
        </p:nvSpPr>
        <p:spPr bwMode="auto">
          <a:xfrm flipV="1">
            <a:off x="5795963" y="4868863"/>
            <a:ext cx="576262" cy="1368425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 type="triangle" w="lg" len="lg"/>
          </a:ln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845841" name="Text Box 17"/>
          <p:cNvSpPr txBox="1">
            <a:spLocks noChangeArrowheads="1"/>
          </p:cNvSpPr>
          <p:nvPr/>
        </p:nvSpPr>
        <p:spPr bwMode="auto">
          <a:xfrm>
            <a:off x="684213" y="836613"/>
            <a:ext cx="15700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300"/>
              <a:t>Reversing valve</a:t>
            </a:r>
            <a:endParaRPr lang="en-US" sz="1300"/>
          </a:p>
        </p:txBody>
      </p:sp>
      <p:sp>
        <p:nvSpPr>
          <p:cNvPr id="845842" name="Line 18"/>
          <p:cNvSpPr>
            <a:spLocks noChangeShapeType="1"/>
          </p:cNvSpPr>
          <p:nvPr/>
        </p:nvSpPr>
        <p:spPr bwMode="auto">
          <a:xfrm>
            <a:off x="1476375" y="1052513"/>
            <a:ext cx="4032250" cy="2160587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 type="triangle" w="lg" len="lg"/>
          </a:ln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845843" name="Text Box 19"/>
          <p:cNvSpPr txBox="1">
            <a:spLocks noChangeArrowheads="1"/>
          </p:cNvSpPr>
          <p:nvPr/>
        </p:nvSpPr>
        <p:spPr bwMode="auto">
          <a:xfrm>
            <a:off x="395288" y="1285875"/>
            <a:ext cx="1570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300"/>
              <a:t>Accumulator</a:t>
            </a:r>
            <a:endParaRPr lang="en-US" sz="1300"/>
          </a:p>
        </p:txBody>
      </p:sp>
      <p:sp>
        <p:nvSpPr>
          <p:cNvPr id="845844" name="Line 20"/>
          <p:cNvSpPr>
            <a:spLocks noChangeShapeType="1"/>
          </p:cNvSpPr>
          <p:nvPr/>
        </p:nvSpPr>
        <p:spPr bwMode="auto">
          <a:xfrm>
            <a:off x="1116013" y="1557338"/>
            <a:ext cx="4679950" cy="2879725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 type="triangle" w="lg" len="lg"/>
          </a:ln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845845" name="Text Box 21"/>
          <p:cNvSpPr txBox="1">
            <a:spLocks noChangeArrowheads="1"/>
          </p:cNvSpPr>
          <p:nvPr/>
        </p:nvSpPr>
        <p:spPr bwMode="auto">
          <a:xfrm>
            <a:off x="7088188" y="1412875"/>
            <a:ext cx="1570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300"/>
              <a:t>Electronics box</a:t>
            </a:r>
            <a:endParaRPr lang="en-US" sz="1300"/>
          </a:p>
        </p:txBody>
      </p:sp>
      <p:sp>
        <p:nvSpPr>
          <p:cNvPr id="845846" name="Line 22"/>
          <p:cNvSpPr>
            <a:spLocks noChangeShapeType="1"/>
          </p:cNvSpPr>
          <p:nvPr/>
        </p:nvSpPr>
        <p:spPr bwMode="auto">
          <a:xfrm flipH="1">
            <a:off x="6011863" y="1601788"/>
            <a:ext cx="1076325" cy="1027112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 type="triangle" w="lg" len="lg"/>
          </a:ln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845847" name="Line 23"/>
          <p:cNvSpPr>
            <a:spLocks noChangeShapeType="1"/>
          </p:cNvSpPr>
          <p:nvPr/>
        </p:nvSpPr>
        <p:spPr bwMode="auto">
          <a:xfrm flipV="1">
            <a:off x="4427538" y="4005263"/>
            <a:ext cx="865187" cy="2303462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 type="triangle" w="lg" len="lg"/>
          </a:ln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845848" name="Text Box 24"/>
          <p:cNvSpPr txBox="1">
            <a:spLocks noChangeArrowheads="1"/>
          </p:cNvSpPr>
          <p:nvPr/>
        </p:nvSpPr>
        <p:spPr bwMode="auto">
          <a:xfrm>
            <a:off x="3635375" y="6381750"/>
            <a:ext cx="15684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300"/>
              <a:t>Expansion device</a:t>
            </a:r>
            <a:endParaRPr lang="en-US" sz="13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8" grpId="0"/>
      <p:bldP spid="845829" grpId="0"/>
      <p:bldP spid="845830" grpId="0"/>
      <p:bldP spid="845831" grpId="0"/>
      <p:bldP spid="845832" grpId="0" animBg="1"/>
      <p:bldP spid="845833" grpId="0" animBg="1"/>
      <p:bldP spid="845834" grpId="0"/>
      <p:bldP spid="845835" grpId="0" animBg="1"/>
      <p:bldP spid="845836" grpId="0"/>
      <p:bldP spid="845837" grpId="0" animBg="1"/>
      <p:bldP spid="845838" grpId="0" animBg="1"/>
      <p:bldP spid="845839" grpId="0"/>
      <p:bldP spid="845840" grpId="0" animBg="1"/>
      <p:bldP spid="845841" grpId="0"/>
      <p:bldP spid="845842" grpId="0" animBg="1"/>
      <p:bldP spid="845843" grpId="0"/>
      <p:bldP spid="845844" grpId="0" animBg="1"/>
      <p:bldP spid="845845" grpId="0"/>
      <p:bldP spid="845846" grpId="0" animBg="1"/>
      <p:bldP spid="845847" grpId="0" animBg="1"/>
      <p:bldP spid="8458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Rule of thumb heatloss method (Not MCS)</a:t>
            </a:r>
            <a:endParaRPr lang="en-US" smtClean="0"/>
          </a:p>
        </p:txBody>
      </p:sp>
      <p:graphicFrame>
        <p:nvGraphicFramePr>
          <p:cNvPr id="1114115" name="Group 3"/>
          <p:cNvGraphicFramePr>
            <a:graphicFrameLocks noGrp="1"/>
          </p:cNvGraphicFramePr>
          <p:nvPr>
            <p:ph idx="1"/>
          </p:nvPr>
        </p:nvGraphicFramePr>
        <p:xfrm>
          <a:off x="574675" y="1773238"/>
          <a:ext cx="8318500" cy="4354515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6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5563">
                <a:tc>
                  <a:txBody>
                    <a:bodyPr/>
                    <a:lstStyle/>
                    <a:p>
                      <a:pPr marL="187325" marR="0" lvl="0" indent="-187325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0" lvl="0" indent="-187325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improvement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insulation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0" lvl="0" indent="-187325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UPVC/wood Double glazing, 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loft insulation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0" lvl="0" indent="-187325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UPVC/wood Double glazing, 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loft &amp; cavity wall insulation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238">
                <a:tc>
                  <a:txBody>
                    <a:bodyPr/>
                    <a:lstStyle/>
                    <a:p>
                      <a:pPr marL="187325" marR="0" lvl="0" indent="-187325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1970 to 1995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0" lvl="0" indent="-187325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W/m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0" lvl="0" indent="-187325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 W/m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0" lvl="0" indent="-187325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 W/m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238">
                <a:tc>
                  <a:txBody>
                    <a:bodyPr/>
                    <a:lstStyle/>
                    <a:p>
                      <a:pPr marL="187325" marR="0" lvl="0" indent="-187325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1996 to 2005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0" lvl="0" indent="-187325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W/m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0" lvl="0" indent="-187325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 W/m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0" lvl="0" indent="-187325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W/m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238">
                <a:tc>
                  <a:txBody>
                    <a:bodyPr/>
                    <a:lstStyle/>
                    <a:p>
                      <a:pPr marL="187325" marR="0" lvl="0" indent="-187325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 to 2010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0" lvl="0" indent="-187325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W/m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0" lvl="0" indent="-187325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W/m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0" lvl="0" indent="-187325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W/m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238">
                <a:tc>
                  <a:txBody>
                    <a:bodyPr/>
                    <a:lstStyle/>
                    <a:p>
                      <a:pPr marL="187325" marR="0" lvl="0" indent="-187325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 build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0" lvl="0" indent="-187325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W/m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0" lvl="0" indent="-187325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W/m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0" lvl="0" indent="-187325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W/m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0211" name="Text Box 35"/>
          <p:cNvSpPr txBox="1">
            <a:spLocks noChangeArrowheads="1"/>
          </p:cNvSpPr>
          <p:nvPr/>
        </p:nvSpPr>
        <p:spPr bwMode="auto">
          <a:xfrm>
            <a:off x="635000" y="1312863"/>
            <a:ext cx="8239125" cy="2444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80975" indent="-180975">
              <a:spcBef>
                <a:spcPct val="30000"/>
              </a:spcBef>
              <a:buClr>
                <a:schemeClr val="accent1"/>
              </a:buClr>
              <a:buFontTx/>
              <a:buChar char="•"/>
            </a:pPr>
            <a:r>
              <a:rPr lang="en-GB"/>
              <a:t>Not a designed heatloss, but useful to decide whether heatpumps are right for the project.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51" name="Rectangle 47"/>
          <p:cNvSpPr>
            <a:spLocks noChangeArrowheads="1"/>
          </p:cNvSpPr>
          <p:nvPr/>
        </p:nvSpPr>
        <p:spPr bwMode="auto">
          <a:xfrm>
            <a:off x="684213" y="5373688"/>
            <a:ext cx="46815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63491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2650" y="3284538"/>
            <a:ext cx="20859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268413"/>
            <a:ext cx="20859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 Plan valve arrangement</a:t>
            </a:r>
            <a:endParaRPr lang="en-US" smtClean="0"/>
          </a:p>
        </p:txBody>
      </p:sp>
      <p:pic>
        <p:nvPicPr>
          <p:cNvPr id="63494" name="Picture 13" descr="ANd9GcRemgklSak6cPw-APHBv1Sm9SdjR5NRBxYYA9EvnTrMEhA1FZJF3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4843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15" descr="Vollbild anzeige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573463"/>
            <a:ext cx="8651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Line 20"/>
          <p:cNvSpPr>
            <a:spLocks noChangeShapeType="1"/>
          </p:cNvSpPr>
          <p:nvPr/>
        </p:nvSpPr>
        <p:spPr bwMode="auto">
          <a:xfrm flipH="1">
            <a:off x="5219700" y="2349500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97" name="Text Box 22"/>
          <p:cNvSpPr txBox="1">
            <a:spLocks noChangeArrowheads="1"/>
          </p:cNvSpPr>
          <p:nvPr/>
        </p:nvSpPr>
        <p:spPr bwMode="auto">
          <a:xfrm>
            <a:off x="6157913" y="1989138"/>
            <a:ext cx="719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/>
              <a:t>A</a:t>
            </a:r>
            <a:endParaRPr lang="en-US" sz="3600" b="1"/>
          </a:p>
        </p:txBody>
      </p:sp>
      <p:pic>
        <p:nvPicPr>
          <p:cNvPr id="63498" name="Picture 34" descr="ANd9GcSU1EgFrb-wjBIMco8TBwu4x4CYw9wVyELbHb5jpoV00xL_Z-j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340768"/>
            <a:ext cx="1935162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36" descr="ANd9GcSOnLmMttDNertMPqaGZI5Np38aDPECiVIs771GUHjiZGyzDDQ-j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1557338"/>
            <a:ext cx="1447800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0" name="Line 37"/>
          <p:cNvSpPr>
            <a:spLocks noChangeShapeType="1"/>
          </p:cNvSpPr>
          <p:nvPr/>
        </p:nvSpPr>
        <p:spPr bwMode="auto">
          <a:xfrm flipH="1">
            <a:off x="3132138" y="2349500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3501" name="Text Box 21"/>
          <p:cNvSpPr txBox="1">
            <a:spLocks noChangeArrowheads="1"/>
          </p:cNvSpPr>
          <p:nvPr/>
        </p:nvSpPr>
        <p:spPr bwMode="auto">
          <a:xfrm>
            <a:off x="2339975" y="2060575"/>
            <a:ext cx="719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/>
              <a:t>B</a:t>
            </a:r>
            <a:endParaRPr lang="en-US" sz="3600" b="1"/>
          </a:p>
        </p:txBody>
      </p:sp>
      <p:sp>
        <p:nvSpPr>
          <p:cNvPr id="63502" name="Line 38"/>
          <p:cNvSpPr>
            <a:spLocks noChangeShapeType="1"/>
          </p:cNvSpPr>
          <p:nvPr/>
        </p:nvSpPr>
        <p:spPr bwMode="auto">
          <a:xfrm flipH="1">
            <a:off x="3132138" y="4365625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3503" name="Line 39"/>
          <p:cNvSpPr>
            <a:spLocks noChangeShapeType="1"/>
          </p:cNvSpPr>
          <p:nvPr/>
        </p:nvSpPr>
        <p:spPr bwMode="auto">
          <a:xfrm flipH="1">
            <a:off x="5219700" y="4365625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63504" name="Picture 40" descr="ANd9GcSOnLmMttDNertMPqaGZI5Np38aDPECiVIs771GUHjiZGyzDDQ-j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3645024"/>
            <a:ext cx="1447800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5" name="Picture 41" descr="ANd9GcSU1EgFrb-wjBIMco8TBwu4x4CYw9wVyELbHb5jpoV00xL_Z-j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3213100"/>
            <a:ext cx="1935163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6" name="Text Box 42"/>
          <p:cNvSpPr txBox="1">
            <a:spLocks noChangeArrowheads="1"/>
          </p:cNvSpPr>
          <p:nvPr/>
        </p:nvSpPr>
        <p:spPr bwMode="auto">
          <a:xfrm>
            <a:off x="6229350" y="3933825"/>
            <a:ext cx="719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/>
              <a:t>A</a:t>
            </a:r>
            <a:endParaRPr lang="en-US" sz="3600" b="1"/>
          </a:p>
        </p:txBody>
      </p:sp>
      <p:sp>
        <p:nvSpPr>
          <p:cNvPr id="63507" name="Text Box 43"/>
          <p:cNvSpPr txBox="1">
            <a:spLocks noChangeArrowheads="1"/>
          </p:cNvSpPr>
          <p:nvPr/>
        </p:nvSpPr>
        <p:spPr bwMode="auto">
          <a:xfrm>
            <a:off x="2339975" y="4005263"/>
            <a:ext cx="719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/>
              <a:t>B</a:t>
            </a:r>
            <a:endParaRPr lang="en-US" sz="3600" b="1"/>
          </a:p>
        </p:txBody>
      </p:sp>
      <p:sp>
        <p:nvSpPr>
          <p:cNvPr id="1071148" name="Line 44"/>
          <p:cNvSpPr>
            <a:spLocks noChangeShapeType="1"/>
          </p:cNvSpPr>
          <p:nvPr/>
        </p:nvSpPr>
        <p:spPr bwMode="auto">
          <a:xfrm flipH="1">
            <a:off x="3492500" y="4652963"/>
            <a:ext cx="6477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71149" name="Text Box 45"/>
          <p:cNvSpPr txBox="1">
            <a:spLocks noChangeArrowheads="1"/>
          </p:cNvSpPr>
          <p:nvPr/>
        </p:nvSpPr>
        <p:spPr bwMode="auto">
          <a:xfrm>
            <a:off x="971550" y="5373688"/>
            <a:ext cx="4608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/>
              <a:t>Honeywell 4044C W plan valve or equivalent</a:t>
            </a:r>
            <a:endParaRPr lang="en-US" b="1" dirty="0"/>
          </a:p>
        </p:txBody>
      </p:sp>
      <p:sp>
        <p:nvSpPr>
          <p:cNvPr id="63510" name="Text Box 48"/>
          <p:cNvSpPr txBox="1">
            <a:spLocks noChangeArrowheads="1"/>
          </p:cNvSpPr>
          <p:nvPr/>
        </p:nvSpPr>
        <p:spPr bwMode="auto">
          <a:xfrm>
            <a:off x="323850" y="5876925"/>
            <a:ext cx="849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W plan valve connected in central heating priority, wired in DHW priority to satisfy G3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151" grpId="0" animBg="1"/>
      <p:bldP spid="1071148" grpId="0" animBg="1"/>
      <p:bldP spid="10711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50825" y="2060575"/>
            <a:ext cx="4826000" cy="3338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68288" indent="-268288">
              <a:spcBef>
                <a:spcPct val="50000"/>
              </a:spcBef>
              <a:buClr>
                <a:schemeClr val="accent1"/>
              </a:buClr>
              <a:buFontTx/>
              <a:buChar char="•"/>
              <a:tabLst>
                <a:tab pos="2517775" algn="l"/>
              </a:tabLst>
            </a:pPr>
            <a:r>
              <a:rPr lang="en-GB"/>
              <a:t>Consider carefully the position of the unit do not place near windows or doors</a:t>
            </a:r>
          </a:p>
          <a:p>
            <a:pPr marL="268288" indent="-268288">
              <a:spcBef>
                <a:spcPct val="50000"/>
              </a:spcBef>
              <a:buClr>
                <a:schemeClr val="accent1"/>
              </a:buClr>
              <a:buFontTx/>
              <a:buChar char="•"/>
              <a:tabLst>
                <a:tab pos="2517775" algn="l"/>
              </a:tabLst>
            </a:pPr>
            <a:r>
              <a:rPr lang="en-GB"/>
              <a:t>Always ensure the heat pump is fitted to a solid base and use the supplied anti-vibration mounts under the unit</a:t>
            </a:r>
          </a:p>
          <a:p>
            <a:pPr marL="268288" indent="-268288">
              <a:spcBef>
                <a:spcPct val="50000"/>
              </a:spcBef>
              <a:buClr>
                <a:schemeClr val="accent1"/>
              </a:buClr>
              <a:buFontTx/>
              <a:buChar char="•"/>
              <a:tabLst>
                <a:tab pos="2517775" algn="l"/>
              </a:tabLst>
            </a:pPr>
            <a:r>
              <a:rPr lang="en-GB"/>
              <a:t>Surround heat pump with plants to deaden noise – </a:t>
            </a:r>
            <a:r>
              <a:rPr lang="en-GB" b="1" i="1"/>
              <a:t>always ensuring minimum clearances are met.</a:t>
            </a:r>
            <a:endParaRPr lang="en-GB"/>
          </a:p>
          <a:p>
            <a:pPr marL="268288" indent="-268288">
              <a:spcBef>
                <a:spcPct val="50000"/>
              </a:spcBef>
              <a:buClr>
                <a:schemeClr val="accent1"/>
              </a:buClr>
              <a:buFontTx/>
              <a:buChar char="•"/>
              <a:tabLst>
                <a:tab pos="2517775" algn="l"/>
              </a:tabLst>
            </a:pPr>
            <a:endParaRPr lang="en-GB"/>
          </a:p>
          <a:p>
            <a:pPr marL="268288" indent="-268288">
              <a:spcBef>
                <a:spcPct val="50000"/>
              </a:spcBef>
              <a:buClr>
                <a:srgbClr val="E95D0F"/>
              </a:buClr>
              <a:buFontTx/>
              <a:buChar char="•"/>
              <a:tabLst>
                <a:tab pos="2517775" algn="l"/>
              </a:tabLst>
            </a:pPr>
            <a:endParaRPr lang="en-GB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95288" y="765175"/>
            <a:ext cx="8283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2300"/>
              </a:lnSpc>
              <a:spcBef>
                <a:spcPct val="50000"/>
              </a:spcBef>
            </a:pPr>
            <a:r>
              <a:rPr lang="en-GB" sz="1800" b="1"/>
              <a:t>Reducing Noise Impact</a:t>
            </a:r>
            <a:endParaRPr lang="de-DE" sz="1800" b="1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23850" y="1268413"/>
            <a:ext cx="8283575" cy="3857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7325" indent="-187325" eaLnBrk="0" hangingPunct="0">
              <a:lnSpc>
                <a:spcPts val="2300"/>
              </a:lnSpc>
            </a:pPr>
            <a:r>
              <a:rPr lang="en-GB"/>
              <a:t>Measures to reduce noise impact</a:t>
            </a:r>
            <a:endParaRPr lang="de-DE"/>
          </a:p>
        </p:txBody>
      </p:sp>
      <p:pic>
        <p:nvPicPr>
          <p:cNvPr id="7578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4013" y="2781300"/>
            <a:ext cx="35115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18864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Heat pump revision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1052736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ASHP A7W35  </a:t>
            </a:r>
            <a:r>
              <a:rPr lang="en-GB" b="1" dirty="0" smtClean="0"/>
              <a:t>A=air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GSHP B0W35  </a:t>
            </a:r>
            <a:r>
              <a:rPr lang="en-GB" b="1" dirty="0" smtClean="0"/>
              <a:t>B=brine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Low pressure 7bar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High pressure 22-26bar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err="1" smtClean="0"/>
              <a:t>Monovalent</a:t>
            </a:r>
            <a:r>
              <a:rPr lang="en-GB" b="1" dirty="0" smtClean="0"/>
              <a:t>=heat pump only heat source 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Bivalent=dual system heat pump and perhaps another source </a:t>
            </a:r>
            <a:endParaRPr lang="en-GB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899592" y="1124744"/>
            <a:ext cx="5327650" cy="467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68288" indent="-268288">
              <a:spcBef>
                <a:spcPct val="50000"/>
              </a:spcBef>
              <a:buClr>
                <a:schemeClr val="accent1"/>
              </a:buClr>
              <a:buFontTx/>
              <a:buChar char="•"/>
              <a:tabLst>
                <a:tab pos="2517775" algn="l"/>
              </a:tabLst>
            </a:pPr>
            <a:r>
              <a:rPr lang="en-GB" sz="1400" dirty="0"/>
              <a:t>Noise is very much a factor to consider when choosing an air source heat pump</a:t>
            </a:r>
          </a:p>
          <a:p>
            <a:pPr marL="268288" indent="-268288">
              <a:spcBef>
                <a:spcPct val="50000"/>
              </a:spcBef>
              <a:buClr>
                <a:schemeClr val="accent1"/>
              </a:buClr>
              <a:buFontTx/>
              <a:buChar char="•"/>
              <a:tabLst>
                <a:tab pos="2517775" algn="l"/>
              </a:tabLst>
            </a:pPr>
            <a:r>
              <a:rPr lang="en-GB" sz="1400" dirty="0"/>
              <a:t>Noise can be quite subjective, what is noisy to one person may be quite acceptable to another</a:t>
            </a:r>
          </a:p>
          <a:p>
            <a:pPr marL="268288" indent="-268288">
              <a:spcBef>
                <a:spcPct val="50000"/>
              </a:spcBef>
              <a:buClr>
                <a:schemeClr val="accent1"/>
              </a:buClr>
              <a:buFontTx/>
              <a:buChar char="•"/>
              <a:tabLst>
                <a:tab pos="2517775" algn="l"/>
              </a:tabLst>
            </a:pPr>
            <a:r>
              <a:rPr lang="en-GB" sz="1400" dirty="0"/>
              <a:t>Noise is measured over a wide range of frequencies, an appliance with a low overall rating may have an annoying  high peak at a certain frequency</a:t>
            </a:r>
          </a:p>
          <a:p>
            <a:pPr marL="268288" indent="-268288">
              <a:spcBef>
                <a:spcPct val="50000"/>
              </a:spcBef>
              <a:buClr>
                <a:schemeClr val="accent1"/>
              </a:buClr>
              <a:buFontTx/>
              <a:buChar char="•"/>
              <a:tabLst>
                <a:tab pos="2517775" algn="l"/>
              </a:tabLst>
            </a:pPr>
            <a:r>
              <a:rPr lang="en-GB" sz="1400" dirty="0"/>
              <a:t>All manufacturers will state the noise levels that their equipment produces however not all measure noise the same way</a:t>
            </a:r>
          </a:p>
          <a:p>
            <a:pPr marL="268288" indent="-268288">
              <a:spcBef>
                <a:spcPct val="50000"/>
              </a:spcBef>
              <a:buClr>
                <a:schemeClr val="accent1"/>
              </a:buClr>
              <a:buFontTx/>
              <a:buChar char="•"/>
              <a:tabLst>
                <a:tab pos="2517775" algn="l"/>
              </a:tabLst>
            </a:pPr>
            <a:r>
              <a:rPr lang="en-GB" sz="1400" dirty="0"/>
              <a:t>This can mean that some units appear to be much quieter than others on paper whereas this may not be the case in practice</a:t>
            </a:r>
          </a:p>
          <a:p>
            <a:pPr marL="268288" indent="-268288">
              <a:spcBef>
                <a:spcPct val="50000"/>
              </a:spcBef>
              <a:buClr>
                <a:schemeClr val="accent1"/>
              </a:buClr>
              <a:buFontTx/>
              <a:buChar char="•"/>
              <a:tabLst>
                <a:tab pos="2517775" algn="l"/>
              </a:tabLst>
            </a:pPr>
            <a:r>
              <a:rPr lang="en-GB" sz="1400" dirty="0"/>
              <a:t>Some will take measurements directly in front whilst others will measure at 1.5m above floor level</a:t>
            </a:r>
          </a:p>
          <a:p>
            <a:pPr marL="268288" indent="-268288">
              <a:spcBef>
                <a:spcPct val="50000"/>
              </a:spcBef>
              <a:buClr>
                <a:schemeClr val="accent1"/>
              </a:buClr>
              <a:buFontTx/>
              <a:buChar char="•"/>
              <a:tabLst>
                <a:tab pos="2517775" algn="l"/>
              </a:tabLst>
            </a:pPr>
            <a:r>
              <a:rPr lang="en-GB" sz="1400" dirty="0"/>
              <a:t>In addition, some manufacturers quote ‘sound power’, whilst others quote ‘sound pressure’ The 2 are totally different measurements, so ensure you compare like-for-like</a:t>
            </a:r>
          </a:p>
          <a:p>
            <a:pPr marL="268288" indent="-268288">
              <a:spcBef>
                <a:spcPct val="50000"/>
              </a:spcBef>
              <a:buClr>
                <a:schemeClr val="accent1"/>
              </a:buClr>
              <a:buFontTx/>
              <a:buChar char="•"/>
              <a:tabLst>
                <a:tab pos="2517775" algn="l"/>
              </a:tabLst>
            </a:pPr>
            <a:endParaRPr lang="en-GB" sz="1400" dirty="0"/>
          </a:p>
          <a:p>
            <a:pPr marL="268288" indent="-268288">
              <a:spcBef>
                <a:spcPct val="50000"/>
              </a:spcBef>
              <a:buClr>
                <a:srgbClr val="E95D0F"/>
              </a:buClr>
              <a:buFontTx/>
              <a:buChar char="•"/>
              <a:tabLst>
                <a:tab pos="2517775" algn="l"/>
              </a:tabLst>
            </a:pPr>
            <a:endParaRPr lang="en-GB" sz="1400" dirty="0">
              <a:solidFill>
                <a:srgbClr val="75665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857875" y="1916113"/>
            <a:ext cx="3035300" cy="2374900"/>
            <a:chOff x="3690" y="1207"/>
            <a:chExt cx="1912" cy="1496"/>
          </a:xfrm>
        </p:grpSpPr>
        <p:sp>
          <p:nvSpPr>
            <p:cNvPr id="72710" name="AutoShape 4"/>
            <p:cNvSpPr>
              <a:spLocks noChangeArrowheads="1"/>
            </p:cNvSpPr>
            <p:nvPr/>
          </p:nvSpPr>
          <p:spPr bwMode="auto">
            <a:xfrm>
              <a:off x="3690" y="1656"/>
              <a:ext cx="678" cy="1009"/>
            </a:xfrm>
            <a:prstGeom prst="cube">
              <a:avLst>
                <a:gd name="adj" fmla="val 4614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72711" name="Oval 5"/>
            <p:cNvSpPr>
              <a:spLocks noChangeArrowheads="1"/>
            </p:cNvSpPr>
            <p:nvPr/>
          </p:nvSpPr>
          <p:spPr bwMode="auto">
            <a:xfrm rot="408715">
              <a:off x="4072" y="1954"/>
              <a:ext cx="254" cy="48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72712" name="Line 6"/>
            <p:cNvSpPr>
              <a:spLocks noChangeShapeType="1"/>
            </p:cNvSpPr>
            <p:nvPr/>
          </p:nvSpPr>
          <p:spPr bwMode="auto">
            <a:xfrm>
              <a:off x="3690" y="2703"/>
              <a:ext cx="1912" cy="0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 rot="-5400000">
              <a:off x="5102" y="1963"/>
              <a:ext cx="225" cy="508"/>
              <a:chOff x="3696" y="935"/>
              <a:chExt cx="273" cy="545"/>
            </a:xfrm>
          </p:grpSpPr>
          <p:sp>
            <p:nvSpPr>
              <p:cNvPr id="72722" name="AutoShape 8"/>
              <p:cNvSpPr>
                <a:spLocks noChangeArrowheads="1"/>
              </p:cNvSpPr>
              <p:nvPr/>
            </p:nvSpPr>
            <p:spPr bwMode="auto">
              <a:xfrm>
                <a:off x="3742" y="1098"/>
                <a:ext cx="182" cy="382"/>
              </a:xfrm>
              <a:prstGeom prst="can">
                <a:avLst>
                  <a:gd name="adj" fmla="val 52473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2723" name="Oval 9" descr="Large confetti"/>
              <p:cNvSpPr>
                <a:spLocks noChangeArrowheads="1"/>
              </p:cNvSpPr>
              <p:nvPr/>
            </p:nvSpPr>
            <p:spPr bwMode="auto">
              <a:xfrm>
                <a:off x="3696" y="935"/>
                <a:ext cx="273" cy="218"/>
              </a:xfrm>
              <a:prstGeom prst="ellipse">
                <a:avLst/>
              </a:prstGeom>
              <a:pattFill prst="lgConfetti">
                <a:fgClr>
                  <a:srgbClr val="DDDDDD"/>
                </a:fgClr>
                <a:bgClr>
                  <a:schemeClr val="bg2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-5400000">
              <a:off x="5102" y="1066"/>
              <a:ext cx="225" cy="508"/>
              <a:chOff x="3696" y="935"/>
              <a:chExt cx="273" cy="545"/>
            </a:xfrm>
          </p:grpSpPr>
          <p:sp>
            <p:nvSpPr>
              <p:cNvPr id="72720" name="AutoShape 11"/>
              <p:cNvSpPr>
                <a:spLocks noChangeArrowheads="1"/>
              </p:cNvSpPr>
              <p:nvPr/>
            </p:nvSpPr>
            <p:spPr bwMode="auto">
              <a:xfrm>
                <a:off x="3742" y="1098"/>
                <a:ext cx="182" cy="382"/>
              </a:xfrm>
              <a:prstGeom prst="can">
                <a:avLst>
                  <a:gd name="adj" fmla="val 52473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2721" name="Oval 12" descr="Large confetti"/>
              <p:cNvSpPr>
                <a:spLocks noChangeArrowheads="1"/>
              </p:cNvSpPr>
              <p:nvPr/>
            </p:nvSpPr>
            <p:spPr bwMode="auto">
              <a:xfrm>
                <a:off x="3696" y="935"/>
                <a:ext cx="273" cy="218"/>
              </a:xfrm>
              <a:prstGeom prst="ellipse">
                <a:avLst/>
              </a:prstGeom>
              <a:pattFill prst="lgConfetti">
                <a:fgClr>
                  <a:srgbClr val="DDDDDD"/>
                </a:fgClr>
                <a:bgClr>
                  <a:schemeClr val="bg2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72715" name="Line 13"/>
            <p:cNvSpPr>
              <a:spLocks noChangeShapeType="1"/>
            </p:cNvSpPr>
            <p:nvPr/>
          </p:nvSpPr>
          <p:spPr bwMode="auto">
            <a:xfrm>
              <a:off x="4919" y="2216"/>
              <a:ext cx="0" cy="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72716" name="Line 14"/>
            <p:cNvSpPr>
              <a:spLocks noChangeShapeType="1"/>
            </p:cNvSpPr>
            <p:nvPr/>
          </p:nvSpPr>
          <p:spPr bwMode="auto">
            <a:xfrm>
              <a:off x="4919" y="1394"/>
              <a:ext cx="0" cy="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72717" name="Text Box 15"/>
            <p:cNvSpPr txBox="1">
              <a:spLocks noChangeArrowheads="1"/>
            </p:cNvSpPr>
            <p:nvPr/>
          </p:nvSpPr>
          <p:spPr bwMode="auto">
            <a:xfrm rot="-5400000">
              <a:off x="4739" y="1765"/>
              <a:ext cx="22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90500" indent="-190500" eaLnBrk="0" hangingPunct="0">
                <a:spcBef>
                  <a:spcPct val="50000"/>
                </a:spcBef>
              </a:pPr>
              <a:r>
                <a:rPr lang="en-GB"/>
                <a:t>1m</a:t>
              </a:r>
            </a:p>
          </p:txBody>
        </p:sp>
        <p:sp>
          <p:nvSpPr>
            <p:cNvPr id="72718" name="Text Box 16"/>
            <p:cNvSpPr txBox="1">
              <a:spLocks noChangeArrowheads="1"/>
            </p:cNvSpPr>
            <p:nvPr/>
          </p:nvSpPr>
          <p:spPr bwMode="auto">
            <a:xfrm rot="-5400000">
              <a:off x="4684" y="2307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90500" indent="-190500" eaLnBrk="0" hangingPunct="0">
                <a:spcBef>
                  <a:spcPct val="50000"/>
                </a:spcBef>
              </a:pPr>
              <a:r>
                <a:rPr lang="en-GB"/>
                <a:t>0.5m</a:t>
              </a:r>
            </a:p>
          </p:txBody>
        </p:sp>
        <p:sp>
          <p:nvSpPr>
            <p:cNvPr id="72719" name="Line 17"/>
            <p:cNvSpPr>
              <a:spLocks noChangeShapeType="1"/>
            </p:cNvSpPr>
            <p:nvPr/>
          </p:nvSpPr>
          <p:spPr bwMode="auto">
            <a:xfrm>
              <a:off x="4199" y="2216"/>
              <a:ext cx="6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</p:grpSp>
      <p:sp>
        <p:nvSpPr>
          <p:cNvPr id="72708" name="Rectangle 18"/>
          <p:cNvSpPr>
            <a:spLocks noChangeArrowheads="1"/>
          </p:cNvSpPr>
          <p:nvPr/>
        </p:nvSpPr>
        <p:spPr bwMode="auto">
          <a:xfrm>
            <a:off x="682625" y="6094413"/>
            <a:ext cx="7921625" cy="50323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b="1">
                <a:solidFill>
                  <a:schemeClr val="bg1"/>
                </a:solidFill>
              </a:rPr>
              <a:t>Noise levels are not all measured to the same standard look beyond the ‘headline’ figure</a:t>
            </a:r>
          </a:p>
        </p:txBody>
      </p:sp>
      <p:sp>
        <p:nvSpPr>
          <p:cNvPr id="72709" name="Rectangle 19"/>
          <p:cNvSpPr>
            <a:spLocks noChangeArrowheads="1"/>
          </p:cNvSpPr>
          <p:nvPr/>
        </p:nvSpPr>
        <p:spPr bwMode="auto">
          <a:xfrm>
            <a:off x="395288" y="765175"/>
            <a:ext cx="8283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2300"/>
              </a:lnSpc>
              <a:spcBef>
                <a:spcPct val="50000"/>
              </a:spcBef>
            </a:pPr>
            <a:r>
              <a:rPr lang="en-GB" sz="1800" b="1"/>
              <a:t>Comparing noise ratings</a:t>
            </a:r>
            <a:endParaRPr lang="de-DE" sz="1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042988" y="2563813"/>
            <a:ext cx="64928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8686800" y="868363"/>
            <a:ext cx="133350" cy="544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7164388" y="5516563"/>
            <a:ext cx="863600" cy="280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8461375" y="1484313"/>
            <a:ext cx="503238" cy="673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3892" y="2276872"/>
            <a:ext cx="3156258" cy="256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043608" y="404664"/>
            <a:ext cx="4475162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0500" indent="-190500" eaLnBrk="0" hangingPunct="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dirty="0"/>
              <a:t>The </a:t>
            </a:r>
            <a:r>
              <a:rPr lang="en-GB" dirty="0" err="1"/>
              <a:t>geoTHERM</a:t>
            </a:r>
            <a:r>
              <a:rPr lang="en-GB" dirty="0"/>
              <a:t> air heat pump will produce condensate as part of it’s normal operation</a:t>
            </a:r>
          </a:p>
          <a:p>
            <a:pPr marL="190500" indent="-190500" eaLnBrk="0" hangingPunct="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dirty="0"/>
              <a:t>The external coil will frost up particularly in low ambient conditions</a:t>
            </a:r>
          </a:p>
          <a:p>
            <a:pPr marL="190500" indent="-190500" eaLnBrk="0" hangingPunct="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dirty="0"/>
              <a:t>The heat pump operates in ‘reverse cycle’ to automatically defrost</a:t>
            </a:r>
          </a:p>
          <a:p>
            <a:pPr marL="190500" indent="-190500" eaLnBrk="0" hangingPunct="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dirty="0"/>
              <a:t>The water produced collects in the bottom tray and is discharged via the drain hose adaptor</a:t>
            </a:r>
          </a:p>
          <a:p>
            <a:pPr marL="190500" indent="-190500" eaLnBrk="0" hangingPunct="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dirty="0"/>
              <a:t>The adaptor can be fitted in either end of the heat pump to match the fall of the unit</a:t>
            </a:r>
          </a:p>
          <a:p>
            <a:pPr marL="190500" indent="-190500" eaLnBrk="0" hangingPunct="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dirty="0"/>
              <a:t>The supplied blank is fitted into the other outlet</a:t>
            </a:r>
          </a:p>
          <a:p>
            <a:pPr marL="190500" indent="-190500" eaLnBrk="0" hangingPunct="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dirty="0"/>
              <a:t>This condensate should not be confused with the acidic condensate produced by high efficiency boilers 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1115616" y="0"/>
            <a:ext cx="8283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2300"/>
              </a:lnSpc>
              <a:spcBef>
                <a:spcPct val="50000"/>
              </a:spcBef>
            </a:pPr>
            <a:r>
              <a:rPr lang="en-GB" sz="1800" b="1" dirty="0" err="1"/>
              <a:t>geoTHERM</a:t>
            </a:r>
            <a:r>
              <a:rPr lang="en-GB" sz="1800" b="1" dirty="0"/>
              <a:t> air</a:t>
            </a:r>
            <a:r>
              <a:rPr lang="en-GB" sz="1800" b="1" noProof="1"/>
              <a:t> -  Condensate</a:t>
            </a:r>
            <a:endParaRPr lang="de-DE" sz="1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smtClean="0"/>
              <a:t>Connecting heat pump to the system</a:t>
            </a:r>
            <a:endParaRPr 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sz="2400" dirty="0" smtClean="0"/>
              <a:t>Flexible hoses must be used to connect heat pump to system</a:t>
            </a:r>
          </a:p>
          <a:p>
            <a:r>
              <a:rPr lang="en-GB" sz="2400" dirty="0" smtClean="0"/>
              <a:t>Full bore isolation valves to allow heat pump disconnection from system</a:t>
            </a:r>
          </a:p>
          <a:p>
            <a:r>
              <a:rPr lang="en-GB" sz="2400" dirty="0" smtClean="0"/>
              <a:t>Any external </a:t>
            </a:r>
            <a:r>
              <a:rPr lang="en-GB" sz="2400" dirty="0" err="1" smtClean="0"/>
              <a:t>pipework</a:t>
            </a:r>
            <a:r>
              <a:rPr lang="en-GB" sz="2400" dirty="0" smtClean="0"/>
              <a:t> must be insulated with UV resistant and peck proof insulation</a:t>
            </a:r>
          </a:p>
          <a:p>
            <a:r>
              <a:rPr lang="en-GB" sz="2400" dirty="0" smtClean="0"/>
              <a:t>Consideration should  be taken into account when entering the property, entrance hole should be resealed to prevent heat loss</a:t>
            </a:r>
          </a:p>
          <a:p>
            <a:r>
              <a:rPr lang="en-GB" sz="2400" dirty="0" smtClean="0"/>
              <a:t>A filter must be fitted on the return internal to the property.</a:t>
            </a:r>
          </a:p>
          <a:p>
            <a:endParaRPr lang="en-US" dirty="0" smtClean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9975" y="5455900"/>
            <a:ext cx="4934025" cy="14021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60648"/>
            <a:ext cx="7498080" cy="640871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Horizontal depth 0.8-2m</a:t>
            </a:r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Lakes are the best heat source</a:t>
            </a:r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DX rare in UK-direct expansion uses refrigerant not glycol in loop</a:t>
            </a:r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Natural gas is not RHI applicable</a:t>
            </a:r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PDR-planning development rights</a:t>
            </a:r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endParaRPr lang="en-GB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404664"/>
            <a:ext cx="7818072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dirty="0" smtClean="0"/>
              <a:t>Planning permission issues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Wind turbine fitted</a:t>
            </a:r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Conservation area (may be visible)</a:t>
            </a:r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Heat pump housing must be less than 0.6m</a:t>
            </a:r>
            <a:r>
              <a:rPr lang="en-GB" sz="1400" dirty="0" smtClean="0"/>
              <a:t>2</a:t>
            </a:r>
          </a:p>
          <a:p>
            <a:pPr algn="ctr">
              <a:buNone/>
            </a:pPr>
            <a:endParaRPr lang="en-GB" sz="1400" dirty="0" smtClean="0"/>
          </a:p>
          <a:p>
            <a:pPr algn="ctr">
              <a:buNone/>
            </a:pPr>
            <a:endParaRPr lang="en-GB" sz="1400" dirty="0" smtClean="0"/>
          </a:p>
          <a:p>
            <a:pPr algn="ctr">
              <a:buNone/>
            </a:pPr>
            <a:r>
              <a:rPr lang="en-GB" sz="2400" dirty="0" smtClean="0"/>
              <a:t>Installing on wall, highway front and 1m of boundary</a:t>
            </a:r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endParaRPr lang="en-GB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8640"/>
            <a:ext cx="7746064" cy="5987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800" dirty="0" smtClean="0"/>
              <a:t>Heat pumps are designed at 55db</a:t>
            </a:r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r>
              <a:rPr lang="en-GB" sz="2800" dirty="0" smtClean="0"/>
              <a:t>But assessment should be 42db</a:t>
            </a:r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r>
              <a:rPr lang="en-GB" sz="2800" dirty="0" smtClean="0"/>
              <a:t>Boreholes are 180mm wide</a:t>
            </a:r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r>
              <a:rPr lang="en-GB" sz="2800" dirty="0" smtClean="0"/>
              <a:t>85% of renewable are incorrectly installed</a:t>
            </a:r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r>
              <a:rPr lang="en-GB" sz="2800" dirty="0" smtClean="0"/>
              <a:t>GSHP 55-65°</a:t>
            </a:r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r>
              <a:rPr lang="en-GB" sz="2800" dirty="0" smtClean="0"/>
              <a:t>Heat pumps are maintenance free just glycol test</a:t>
            </a:r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476672"/>
            <a:ext cx="7498080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800" dirty="0" smtClean="0"/>
              <a:t>Meter installed for RHI and insulation but no financial gain on hybrids</a:t>
            </a:r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r>
              <a:rPr lang="en-GB" sz="2800" dirty="0" smtClean="0"/>
              <a:t>R410a refrigerant, the higher the number higher the ODP is</a:t>
            </a:r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r>
              <a:rPr lang="en-GB" sz="2800" dirty="0" smtClean="0"/>
              <a:t>Low pressure 7bar high pressure 22bar</a:t>
            </a:r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r>
              <a:rPr lang="en-GB" sz="2800" dirty="0" smtClean="0"/>
              <a:t>GSHP scroll</a:t>
            </a:r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r>
              <a:rPr lang="en-GB" sz="2800" dirty="0" smtClean="0"/>
              <a:t>ASHP inverter</a:t>
            </a:r>
            <a:endParaRPr lang="en-GB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60648"/>
            <a:ext cx="7818072" cy="5987752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ODP ozone depletion potential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R22 banned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R10 healthier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2910205" y="3861457"/>
            <a:ext cx="816753" cy="986670"/>
          </a:xfrm>
          <a:custGeom>
            <a:avLst/>
            <a:gdLst>
              <a:gd name="connsiteX0" fmla="*/ 353500 w 816753"/>
              <a:gd name="connsiteY0" fmla="*/ 386986 h 986670"/>
              <a:gd name="connsiteX1" fmla="*/ 339432 w 816753"/>
              <a:gd name="connsiteY1" fmla="*/ 246309 h 986670"/>
              <a:gd name="connsiteX2" fmla="*/ 409770 w 816753"/>
              <a:gd name="connsiteY2" fmla="*/ 260377 h 986670"/>
              <a:gd name="connsiteX3" fmla="*/ 409770 w 816753"/>
              <a:gd name="connsiteY3" fmla="*/ 443257 h 986670"/>
              <a:gd name="connsiteX4" fmla="*/ 367567 w 816753"/>
              <a:gd name="connsiteY4" fmla="*/ 457325 h 986670"/>
              <a:gd name="connsiteX5" fmla="*/ 269093 w 816753"/>
              <a:gd name="connsiteY5" fmla="*/ 443257 h 986670"/>
              <a:gd name="connsiteX6" fmla="*/ 311297 w 816753"/>
              <a:gd name="connsiteY6" fmla="*/ 218174 h 986670"/>
              <a:gd name="connsiteX7" fmla="*/ 353500 w 816753"/>
              <a:gd name="connsiteY7" fmla="*/ 133768 h 986670"/>
              <a:gd name="connsiteX8" fmla="*/ 395703 w 816753"/>
              <a:gd name="connsiteY8" fmla="*/ 119700 h 986670"/>
              <a:gd name="connsiteX9" fmla="*/ 550447 w 816753"/>
              <a:gd name="connsiteY9" fmla="*/ 133768 h 986670"/>
              <a:gd name="connsiteX10" fmla="*/ 578583 w 816753"/>
              <a:gd name="connsiteY10" fmla="*/ 218174 h 986670"/>
              <a:gd name="connsiteX11" fmla="*/ 592650 w 816753"/>
              <a:gd name="connsiteY11" fmla="*/ 260377 h 986670"/>
              <a:gd name="connsiteX12" fmla="*/ 578583 w 816753"/>
              <a:gd name="connsiteY12" fmla="*/ 541731 h 986670"/>
              <a:gd name="connsiteX13" fmla="*/ 564515 w 816753"/>
              <a:gd name="connsiteY13" fmla="*/ 583934 h 986670"/>
              <a:gd name="connsiteX14" fmla="*/ 480109 w 816753"/>
              <a:gd name="connsiteY14" fmla="*/ 640205 h 986670"/>
              <a:gd name="connsiteX15" fmla="*/ 395703 w 816753"/>
              <a:gd name="connsiteY15" fmla="*/ 654272 h 986670"/>
              <a:gd name="connsiteX16" fmla="*/ 255026 w 816753"/>
              <a:gd name="connsiteY16" fmla="*/ 640205 h 986670"/>
              <a:gd name="connsiteX17" fmla="*/ 226890 w 816753"/>
              <a:gd name="connsiteY17" fmla="*/ 598001 h 986670"/>
              <a:gd name="connsiteX18" fmla="*/ 198755 w 816753"/>
              <a:gd name="connsiteY18" fmla="*/ 513595 h 986670"/>
              <a:gd name="connsiteX19" fmla="*/ 212823 w 816753"/>
              <a:gd name="connsiteY19" fmla="*/ 246309 h 986670"/>
              <a:gd name="connsiteX20" fmla="*/ 226890 w 816753"/>
              <a:gd name="connsiteY20" fmla="*/ 147835 h 986670"/>
              <a:gd name="connsiteX21" fmla="*/ 240958 w 816753"/>
              <a:gd name="connsiteY21" fmla="*/ 105632 h 986670"/>
              <a:gd name="connsiteX22" fmla="*/ 381635 w 816753"/>
              <a:gd name="connsiteY22" fmla="*/ 63429 h 986670"/>
              <a:gd name="connsiteX23" fmla="*/ 423838 w 816753"/>
              <a:gd name="connsiteY23" fmla="*/ 49361 h 986670"/>
              <a:gd name="connsiteX24" fmla="*/ 480109 w 816753"/>
              <a:gd name="connsiteY24" fmla="*/ 35294 h 986670"/>
              <a:gd name="connsiteX25" fmla="*/ 508244 w 816753"/>
              <a:gd name="connsiteY25" fmla="*/ 7158 h 986670"/>
              <a:gd name="connsiteX26" fmla="*/ 620786 w 816753"/>
              <a:gd name="connsiteY26" fmla="*/ 49361 h 986670"/>
              <a:gd name="connsiteX27" fmla="*/ 634853 w 816753"/>
              <a:gd name="connsiteY27" fmla="*/ 91565 h 986670"/>
              <a:gd name="connsiteX28" fmla="*/ 662989 w 816753"/>
              <a:gd name="connsiteY28" fmla="*/ 119700 h 986670"/>
              <a:gd name="connsiteX29" fmla="*/ 677057 w 816753"/>
              <a:gd name="connsiteY29" fmla="*/ 175971 h 986670"/>
              <a:gd name="connsiteX30" fmla="*/ 705192 w 816753"/>
              <a:gd name="connsiteY30" fmla="*/ 316648 h 986670"/>
              <a:gd name="connsiteX31" fmla="*/ 648921 w 816753"/>
              <a:gd name="connsiteY31" fmla="*/ 794949 h 986670"/>
              <a:gd name="connsiteX32" fmla="*/ 578583 w 816753"/>
              <a:gd name="connsiteY32" fmla="*/ 837152 h 986670"/>
              <a:gd name="connsiteX33" fmla="*/ 494177 w 816753"/>
              <a:gd name="connsiteY33" fmla="*/ 893423 h 986670"/>
              <a:gd name="connsiteX34" fmla="*/ 451973 w 816753"/>
              <a:gd name="connsiteY34" fmla="*/ 921558 h 986670"/>
              <a:gd name="connsiteX35" fmla="*/ 395703 w 816753"/>
              <a:gd name="connsiteY35" fmla="*/ 935626 h 986670"/>
              <a:gd name="connsiteX36" fmla="*/ 311297 w 816753"/>
              <a:gd name="connsiteY36" fmla="*/ 963761 h 986670"/>
              <a:gd name="connsiteX37" fmla="*/ 128417 w 816753"/>
              <a:gd name="connsiteY37" fmla="*/ 949694 h 986670"/>
              <a:gd name="connsiteX38" fmla="*/ 86213 w 816753"/>
              <a:gd name="connsiteY38" fmla="*/ 865288 h 986670"/>
              <a:gd name="connsiteX39" fmla="*/ 58078 w 816753"/>
              <a:gd name="connsiteY39" fmla="*/ 837152 h 986670"/>
              <a:gd name="connsiteX40" fmla="*/ 44010 w 816753"/>
              <a:gd name="connsiteY40" fmla="*/ 443257 h 986670"/>
              <a:gd name="connsiteX41" fmla="*/ 86213 w 816753"/>
              <a:gd name="connsiteY41" fmla="*/ 372918 h 986670"/>
              <a:gd name="connsiteX42" fmla="*/ 114349 w 816753"/>
              <a:gd name="connsiteY42" fmla="*/ 204106 h 986670"/>
              <a:gd name="connsiteX43" fmla="*/ 128417 w 816753"/>
              <a:gd name="connsiteY43" fmla="*/ 161903 h 986670"/>
              <a:gd name="connsiteX44" fmla="*/ 170620 w 816753"/>
              <a:gd name="connsiteY44" fmla="*/ 133768 h 986670"/>
              <a:gd name="connsiteX45" fmla="*/ 240958 w 816753"/>
              <a:gd name="connsiteY45" fmla="*/ 77497 h 986670"/>
              <a:gd name="connsiteX46" fmla="*/ 255026 w 816753"/>
              <a:gd name="connsiteY46" fmla="*/ 35294 h 986670"/>
              <a:gd name="connsiteX47" fmla="*/ 353500 w 816753"/>
              <a:gd name="connsiteY47" fmla="*/ 35294 h 986670"/>
              <a:gd name="connsiteX48" fmla="*/ 353500 w 816753"/>
              <a:gd name="connsiteY48" fmla="*/ 49361 h 98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16753" h="986670">
                <a:moveTo>
                  <a:pt x="353500" y="386986"/>
                </a:moveTo>
                <a:cubicBezTo>
                  <a:pt x="327113" y="347406"/>
                  <a:pt x="283471" y="302270"/>
                  <a:pt x="339432" y="246309"/>
                </a:cubicBezTo>
                <a:cubicBezTo>
                  <a:pt x="356339" y="229402"/>
                  <a:pt x="386324" y="255688"/>
                  <a:pt x="409770" y="260377"/>
                </a:cubicBezTo>
                <a:cubicBezTo>
                  <a:pt x="432574" y="328788"/>
                  <a:pt x="444912" y="346618"/>
                  <a:pt x="409770" y="443257"/>
                </a:cubicBezTo>
                <a:cubicBezTo>
                  <a:pt x="404702" y="457193"/>
                  <a:pt x="381635" y="452636"/>
                  <a:pt x="367567" y="457325"/>
                </a:cubicBezTo>
                <a:cubicBezTo>
                  <a:pt x="334742" y="452636"/>
                  <a:pt x="281407" y="474043"/>
                  <a:pt x="269093" y="443257"/>
                </a:cubicBezTo>
                <a:cubicBezTo>
                  <a:pt x="213331" y="303852"/>
                  <a:pt x="250883" y="278586"/>
                  <a:pt x="311297" y="218174"/>
                </a:cubicBezTo>
                <a:cubicBezTo>
                  <a:pt x="320564" y="190370"/>
                  <a:pt x="328707" y="153603"/>
                  <a:pt x="353500" y="133768"/>
                </a:cubicBezTo>
                <a:cubicBezTo>
                  <a:pt x="365079" y="124505"/>
                  <a:pt x="381635" y="124389"/>
                  <a:pt x="395703" y="119700"/>
                </a:cubicBezTo>
                <a:lnTo>
                  <a:pt x="550447" y="133768"/>
                </a:lnTo>
                <a:cubicBezTo>
                  <a:pt x="576559" y="147829"/>
                  <a:pt x="569205" y="190039"/>
                  <a:pt x="578583" y="218174"/>
                </a:cubicBezTo>
                <a:lnTo>
                  <a:pt x="592650" y="260377"/>
                </a:lnTo>
                <a:cubicBezTo>
                  <a:pt x="587961" y="354162"/>
                  <a:pt x="586718" y="448182"/>
                  <a:pt x="578583" y="541731"/>
                </a:cubicBezTo>
                <a:cubicBezTo>
                  <a:pt x="577298" y="556504"/>
                  <a:pt x="575000" y="573449"/>
                  <a:pt x="564515" y="583934"/>
                </a:cubicBezTo>
                <a:cubicBezTo>
                  <a:pt x="540605" y="607844"/>
                  <a:pt x="513463" y="634646"/>
                  <a:pt x="480109" y="640205"/>
                </a:cubicBezTo>
                <a:lnTo>
                  <a:pt x="395703" y="654272"/>
                </a:lnTo>
                <a:cubicBezTo>
                  <a:pt x="348811" y="649583"/>
                  <a:pt x="299734" y="655108"/>
                  <a:pt x="255026" y="640205"/>
                </a:cubicBezTo>
                <a:cubicBezTo>
                  <a:pt x="238986" y="634858"/>
                  <a:pt x="233757" y="613451"/>
                  <a:pt x="226890" y="598001"/>
                </a:cubicBezTo>
                <a:cubicBezTo>
                  <a:pt x="214845" y="570900"/>
                  <a:pt x="198755" y="513595"/>
                  <a:pt x="198755" y="513595"/>
                </a:cubicBezTo>
                <a:cubicBezTo>
                  <a:pt x="203444" y="424500"/>
                  <a:pt x="205980" y="335265"/>
                  <a:pt x="212823" y="246309"/>
                </a:cubicBezTo>
                <a:cubicBezTo>
                  <a:pt x="215366" y="213249"/>
                  <a:pt x="220387" y="180349"/>
                  <a:pt x="226890" y="147835"/>
                </a:cubicBezTo>
                <a:cubicBezTo>
                  <a:pt x="229798" y="133294"/>
                  <a:pt x="230472" y="116117"/>
                  <a:pt x="240958" y="105632"/>
                </a:cubicBezTo>
                <a:cubicBezTo>
                  <a:pt x="275685" y="70906"/>
                  <a:pt x="340547" y="72560"/>
                  <a:pt x="381635" y="63429"/>
                </a:cubicBezTo>
                <a:cubicBezTo>
                  <a:pt x="396111" y="60212"/>
                  <a:pt x="409580" y="53435"/>
                  <a:pt x="423838" y="49361"/>
                </a:cubicBezTo>
                <a:cubicBezTo>
                  <a:pt x="442428" y="44050"/>
                  <a:pt x="461352" y="39983"/>
                  <a:pt x="480109" y="35294"/>
                </a:cubicBezTo>
                <a:cubicBezTo>
                  <a:pt x="489487" y="25915"/>
                  <a:pt x="495114" y="9034"/>
                  <a:pt x="508244" y="7158"/>
                </a:cubicBezTo>
                <a:cubicBezTo>
                  <a:pt x="558349" y="0"/>
                  <a:pt x="584718" y="25316"/>
                  <a:pt x="620786" y="49361"/>
                </a:cubicBezTo>
                <a:cubicBezTo>
                  <a:pt x="625475" y="63429"/>
                  <a:pt x="627224" y="78849"/>
                  <a:pt x="634853" y="91565"/>
                </a:cubicBezTo>
                <a:cubicBezTo>
                  <a:pt x="641677" y="102938"/>
                  <a:pt x="657057" y="107837"/>
                  <a:pt x="662989" y="119700"/>
                </a:cubicBezTo>
                <a:cubicBezTo>
                  <a:pt x="671636" y="136993"/>
                  <a:pt x="673598" y="156949"/>
                  <a:pt x="677057" y="175971"/>
                </a:cubicBezTo>
                <a:cubicBezTo>
                  <a:pt x="702920" y="318222"/>
                  <a:pt x="676301" y="229976"/>
                  <a:pt x="705192" y="316648"/>
                </a:cubicBezTo>
                <a:cubicBezTo>
                  <a:pt x="684253" y="986670"/>
                  <a:pt x="816753" y="660682"/>
                  <a:pt x="648921" y="794949"/>
                </a:cubicBezTo>
                <a:cubicBezTo>
                  <a:pt x="593748" y="839088"/>
                  <a:pt x="651875" y="812722"/>
                  <a:pt x="578583" y="837152"/>
                </a:cubicBezTo>
                <a:cubicBezTo>
                  <a:pt x="528437" y="887298"/>
                  <a:pt x="573664" y="848002"/>
                  <a:pt x="494177" y="893423"/>
                </a:cubicBezTo>
                <a:cubicBezTo>
                  <a:pt x="479497" y="901811"/>
                  <a:pt x="467513" y="914898"/>
                  <a:pt x="451973" y="921558"/>
                </a:cubicBezTo>
                <a:cubicBezTo>
                  <a:pt x="434202" y="929174"/>
                  <a:pt x="414222" y="930070"/>
                  <a:pt x="395703" y="935626"/>
                </a:cubicBezTo>
                <a:cubicBezTo>
                  <a:pt x="367297" y="944148"/>
                  <a:pt x="311297" y="963761"/>
                  <a:pt x="311297" y="963761"/>
                </a:cubicBezTo>
                <a:cubicBezTo>
                  <a:pt x="250337" y="959072"/>
                  <a:pt x="187493" y="965447"/>
                  <a:pt x="128417" y="949694"/>
                </a:cubicBezTo>
                <a:cubicBezTo>
                  <a:pt x="103006" y="942918"/>
                  <a:pt x="96023" y="881638"/>
                  <a:pt x="86213" y="865288"/>
                </a:cubicBezTo>
                <a:cubicBezTo>
                  <a:pt x="79389" y="853915"/>
                  <a:pt x="67456" y="846531"/>
                  <a:pt x="58078" y="837152"/>
                </a:cubicBezTo>
                <a:cubicBezTo>
                  <a:pt x="0" y="662916"/>
                  <a:pt x="19149" y="754029"/>
                  <a:pt x="44010" y="443257"/>
                </a:cubicBezTo>
                <a:cubicBezTo>
                  <a:pt x="47186" y="403558"/>
                  <a:pt x="61087" y="398045"/>
                  <a:pt x="86213" y="372918"/>
                </a:cubicBezTo>
                <a:cubicBezTo>
                  <a:pt x="119194" y="273978"/>
                  <a:pt x="82938" y="392569"/>
                  <a:pt x="114349" y="204106"/>
                </a:cubicBezTo>
                <a:cubicBezTo>
                  <a:pt x="116787" y="189479"/>
                  <a:pt x="119154" y="173482"/>
                  <a:pt x="128417" y="161903"/>
                </a:cubicBezTo>
                <a:cubicBezTo>
                  <a:pt x="138979" y="148701"/>
                  <a:pt x="157418" y="144330"/>
                  <a:pt x="170620" y="133768"/>
                </a:cubicBezTo>
                <a:cubicBezTo>
                  <a:pt x="270846" y="53587"/>
                  <a:pt x="111062" y="164093"/>
                  <a:pt x="240958" y="77497"/>
                </a:cubicBezTo>
                <a:cubicBezTo>
                  <a:pt x="245647" y="63429"/>
                  <a:pt x="244541" y="45779"/>
                  <a:pt x="255026" y="35294"/>
                </a:cubicBezTo>
                <a:cubicBezTo>
                  <a:pt x="279631" y="10689"/>
                  <a:pt x="329704" y="23396"/>
                  <a:pt x="353500" y="35294"/>
                </a:cubicBezTo>
                <a:cubicBezTo>
                  <a:pt x="357694" y="37391"/>
                  <a:pt x="353500" y="44672"/>
                  <a:pt x="353500" y="4936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>
            <a:endCxn id="4" idx="3"/>
          </p:cNvCxnSpPr>
          <p:nvPr/>
        </p:nvCxnSpPr>
        <p:spPr>
          <a:xfrm flipH="1">
            <a:off x="3319975" y="3789040"/>
            <a:ext cx="1324033" cy="51567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275856" y="42930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788024" y="3356992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Scroll traps gas in between metal coil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515719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Dry receiver collects moisture from refrigerant prior to the compressor </a:t>
            </a:r>
            <a:endParaRPr lang="en-GB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764704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800" dirty="0" smtClean="0"/>
              <a:t>4 way reverse valve activates for 90secs to 21minutes</a:t>
            </a:r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r>
              <a:rPr lang="en-GB" sz="2800" dirty="0" smtClean="0"/>
              <a:t>EN 14511 European test standard </a:t>
            </a:r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r>
              <a:rPr lang="en-GB" sz="2800" dirty="0" smtClean="0"/>
              <a:t>Data badge states refrigerant and COP</a:t>
            </a:r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r>
              <a:rPr lang="en-GB" sz="2800" dirty="0" smtClean="0"/>
              <a:t>SPF must be at least 2.5 for RHI</a:t>
            </a:r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88640"/>
            <a:ext cx="7776864" cy="6264696"/>
          </a:xfrm>
        </p:spPr>
        <p:txBody>
          <a:bodyPr/>
          <a:lstStyle/>
          <a:p>
            <a:pPr algn="ctr">
              <a:buNone/>
            </a:pPr>
            <a:r>
              <a:rPr lang="en-GB" u="sng" dirty="0" smtClean="0"/>
              <a:t>Correction factor formula</a:t>
            </a:r>
          </a:p>
          <a:p>
            <a:pPr algn="ctr">
              <a:buNone/>
            </a:pPr>
            <a:endParaRPr lang="en-GB" u="sng" dirty="0" smtClean="0"/>
          </a:p>
          <a:p>
            <a:pPr algn="ctr">
              <a:buNone/>
            </a:pPr>
            <a:r>
              <a:rPr lang="en-GB" dirty="0" smtClean="0"/>
              <a:t>Flow + return temperature ÷ 2=</a:t>
            </a:r>
          </a:p>
          <a:p>
            <a:pPr algn="ctr">
              <a:buNone/>
            </a:pPr>
            <a:r>
              <a:rPr lang="en-GB" dirty="0" smtClean="0"/>
              <a:t> 55 – 45= 50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Mean temperature – desired room temp =</a:t>
            </a:r>
          </a:p>
          <a:p>
            <a:pPr algn="ctr">
              <a:buNone/>
            </a:pPr>
            <a:r>
              <a:rPr lang="en-GB" dirty="0" smtClean="0"/>
              <a:t>50 – 21= 29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30 correction factor 0.5148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74888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RHI e-mail is sent every twelve months to confirm, installation is unchanged</a:t>
            </a:r>
          </a:p>
          <a:p>
            <a:endParaRPr lang="en-GB" b="1" dirty="0" smtClean="0"/>
          </a:p>
          <a:p>
            <a:r>
              <a:rPr lang="en-GB" b="1" dirty="0" smtClean="0"/>
              <a:t>No TRVS are good for circulation</a:t>
            </a:r>
          </a:p>
          <a:p>
            <a:endParaRPr lang="en-GB" b="1" dirty="0" smtClean="0"/>
          </a:p>
          <a:p>
            <a:r>
              <a:rPr lang="en-GB" b="1" dirty="0" smtClean="0"/>
              <a:t>Placing damp proof course under ASHP will prevent foundation damaged</a:t>
            </a:r>
          </a:p>
          <a:p>
            <a:endParaRPr lang="en-GB" b="1" dirty="0" smtClean="0"/>
          </a:p>
          <a:p>
            <a:r>
              <a:rPr lang="en-GB" b="1" dirty="0" smtClean="0"/>
              <a:t>Solar deemed RHI only</a:t>
            </a:r>
          </a:p>
          <a:p>
            <a:endParaRPr lang="en-GB" b="1" dirty="0" smtClean="0"/>
          </a:p>
          <a:p>
            <a:r>
              <a:rPr lang="en-GB" b="1" dirty="0" smtClean="0"/>
              <a:t>Above 50c RHI payment is almost zero</a:t>
            </a:r>
          </a:p>
          <a:p>
            <a:endParaRPr lang="en-GB" b="1" dirty="0" smtClean="0"/>
          </a:p>
          <a:p>
            <a:r>
              <a:rPr lang="en-GB" b="1" dirty="0" smtClean="0"/>
              <a:t>Oil hybrids require buffers of 20 litres per 1 </a:t>
            </a:r>
            <a:r>
              <a:rPr lang="en-GB" b="1" dirty="0" err="1" smtClean="0"/>
              <a:t>kw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Fan coil sprays 45c  to avoid nuisance</a:t>
            </a:r>
          </a:p>
          <a:p>
            <a:endParaRPr lang="en-GB" b="1" dirty="0" smtClean="0"/>
          </a:p>
          <a:p>
            <a:r>
              <a:rPr lang="en-GB" b="1" dirty="0" err="1" smtClean="0"/>
              <a:t>Refractometer</a:t>
            </a:r>
            <a:r>
              <a:rPr lang="en-GB" b="1" dirty="0" smtClean="0"/>
              <a:t> measures light reflection</a:t>
            </a:r>
          </a:p>
          <a:p>
            <a:endParaRPr lang="en-GB" b="1" dirty="0" smtClean="0"/>
          </a:p>
          <a:p>
            <a:r>
              <a:rPr lang="en-GB" b="1" dirty="0" smtClean="0"/>
              <a:t>Blue coat has </a:t>
            </a:r>
            <a:r>
              <a:rPr lang="en-GB" b="1" dirty="0" err="1" smtClean="0"/>
              <a:t>teflon</a:t>
            </a:r>
            <a:r>
              <a:rPr lang="en-GB" b="1" dirty="0" smtClean="0"/>
              <a:t> in for durability</a:t>
            </a:r>
          </a:p>
          <a:p>
            <a:endParaRPr lang="en-GB" b="1" dirty="0" smtClean="0"/>
          </a:p>
          <a:p>
            <a:r>
              <a:rPr lang="en-GB" b="1" dirty="0" smtClean="0"/>
              <a:t>Defrost can cause steaming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0"/>
            <a:ext cx="7498080" cy="666936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Standard design temperature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err="1" smtClean="0"/>
              <a:t>Underfloor</a:t>
            </a:r>
            <a:r>
              <a:rPr lang="en-GB" dirty="0" smtClean="0"/>
              <a:t>      35</a:t>
            </a:r>
          </a:p>
          <a:p>
            <a:pPr>
              <a:buNone/>
            </a:pPr>
            <a:r>
              <a:rPr lang="en-GB" dirty="0" smtClean="0"/>
              <a:t>Fan assisted     45</a:t>
            </a:r>
          </a:p>
          <a:p>
            <a:pPr>
              <a:buNone/>
            </a:pPr>
            <a:r>
              <a:rPr lang="en-GB" dirty="0" smtClean="0"/>
              <a:t>Standard</a:t>
            </a:r>
          </a:p>
          <a:p>
            <a:pPr>
              <a:buNone/>
            </a:pPr>
            <a:r>
              <a:rPr lang="en-GB" dirty="0" smtClean="0"/>
              <a:t>Radiator          55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u="sng" dirty="0" smtClean="0"/>
              <a:t>Watts</a:t>
            </a:r>
            <a:r>
              <a:rPr lang="en-GB" dirty="0" smtClean="0"/>
              <a:t>=  correction factor</a:t>
            </a:r>
          </a:p>
          <a:p>
            <a:pPr>
              <a:buNone/>
            </a:pPr>
            <a:r>
              <a:rPr lang="en-GB" dirty="0" smtClean="0"/>
              <a:t>m²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196752"/>
            <a:ext cx="701820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15kw Heat pump has two fan coils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Second Heat pump requires planning permission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Balance Point where system heat source changes from</a:t>
            </a:r>
          </a:p>
          <a:p>
            <a:pPr algn="ctr"/>
            <a:r>
              <a:rPr lang="en-GB" sz="2400" dirty="0" smtClean="0"/>
              <a:t>AWHP to gas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FLEQ full load equivalent hours</a:t>
            </a:r>
          </a:p>
          <a:p>
            <a:pPr algn="ctr"/>
            <a:endParaRPr lang="en-GB" sz="2400" dirty="0" smtClean="0"/>
          </a:p>
          <a:p>
            <a:pPr algn="ctr"/>
            <a:endParaRPr lang="en-GB" sz="2400" dirty="0" smtClean="0"/>
          </a:p>
          <a:p>
            <a:pPr algn="ctr"/>
            <a:endParaRPr lang="en-GB" sz="2400" dirty="0" smtClean="0"/>
          </a:p>
          <a:p>
            <a:endParaRPr lang="en-GB" sz="2400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836712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Time to heat hot water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u="sng" dirty="0" smtClean="0"/>
              <a:t>135litre x 50</a:t>
            </a:r>
            <a:r>
              <a:rPr lang="en-GB" sz="2400" dirty="0" smtClean="0"/>
              <a:t> = 76.5 minutes</a:t>
            </a:r>
          </a:p>
          <a:p>
            <a:pPr algn="ctr"/>
            <a:r>
              <a:rPr lang="en-GB" sz="2400" dirty="0" smtClean="0"/>
              <a:t>60 ÷ 4.186</a:t>
            </a:r>
            <a:endParaRPr lang="en-GB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19872" y="2276872"/>
            <a:ext cx="1080120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868144" y="692696"/>
            <a:ext cx="2160240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652120" y="2276872"/>
            <a:ext cx="1512168" cy="32403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31640" y="407707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Design hot water temperature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580112" y="566124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Specific heat capacity of water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2606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Temperature difference</a:t>
            </a: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404664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/>
          </a:p>
          <a:p>
            <a:pPr algn="ctr"/>
            <a:endParaRPr lang="en-GB" sz="2400" dirty="0" smtClean="0"/>
          </a:p>
          <a:p>
            <a:pPr algn="ctr"/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 algn="ctr"/>
            <a:r>
              <a:rPr lang="en-GB" sz="2400" dirty="0" smtClean="0"/>
              <a:t>         </a:t>
            </a:r>
            <a:r>
              <a:rPr lang="en-GB" sz="2400" u="sng" dirty="0" smtClean="0"/>
              <a:t>135litre x 50 x 4.186 </a:t>
            </a:r>
            <a:r>
              <a:rPr lang="en-GB" sz="2400" dirty="0" smtClean="0"/>
              <a:t>= 78.5Kw</a:t>
            </a:r>
          </a:p>
          <a:p>
            <a:pPr algn="ctr"/>
            <a:r>
              <a:rPr lang="en-GB" sz="2400" dirty="0" smtClean="0"/>
              <a:t>3600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33265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err="1" smtClean="0"/>
              <a:t>Kw</a:t>
            </a:r>
            <a:r>
              <a:rPr lang="en-GB" sz="2400" u="sng" dirty="0" smtClean="0"/>
              <a:t> required to heat DHW</a:t>
            </a:r>
            <a:endParaRPr lang="en-GB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3501008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/>
              <a:t>Daily demand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3 + 1 x 45 litres = daily demand</a:t>
            </a:r>
            <a:endParaRPr lang="en-GB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31840" y="4725144"/>
            <a:ext cx="0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1720" y="558924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Number of rooms</a:t>
            </a:r>
            <a:endParaRPr lang="en-GB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60648"/>
            <a:ext cx="77048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pPr algn="ctr"/>
            <a:r>
              <a:rPr lang="en-GB" sz="2400" dirty="0" err="1" smtClean="0"/>
              <a:t>Underfloor</a:t>
            </a:r>
            <a:r>
              <a:rPr lang="en-GB" sz="2400" dirty="0" smtClean="0"/>
              <a:t> heating					35 </a:t>
            </a:r>
            <a:r>
              <a:rPr lang="en-GB" sz="2400" dirty="0" smtClean="0">
                <a:latin typeface="Calibri"/>
              </a:rPr>
              <a:t>ͨ</a:t>
            </a:r>
          </a:p>
          <a:p>
            <a:pPr algn="ctr"/>
            <a:endParaRPr lang="en-GB" sz="2400" dirty="0" smtClean="0">
              <a:latin typeface="Calibri"/>
            </a:endParaRPr>
          </a:p>
          <a:p>
            <a:pPr algn="ctr"/>
            <a:r>
              <a:rPr lang="en-GB" sz="2400" dirty="0" smtClean="0">
                <a:latin typeface="Calibri"/>
              </a:rPr>
              <a:t>Fan assisted 					              45 ͨ</a:t>
            </a:r>
          </a:p>
          <a:p>
            <a:pPr algn="ctr"/>
            <a:endParaRPr lang="en-GB" sz="2400" dirty="0" smtClean="0">
              <a:latin typeface="Calibri"/>
            </a:endParaRPr>
          </a:p>
          <a:p>
            <a:pPr algn="ctr"/>
            <a:r>
              <a:rPr lang="en-GB" sz="2400" dirty="0" smtClean="0">
                <a:latin typeface="Calibri"/>
              </a:rPr>
              <a:t>Convectional radiators				55 ͨ</a:t>
            </a:r>
          </a:p>
          <a:p>
            <a:pPr algn="ctr"/>
            <a:endParaRPr lang="en-GB" sz="2400" dirty="0" smtClean="0">
              <a:latin typeface="Calibri"/>
            </a:endParaRPr>
          </a:p>
          <a:p>
            <a:pPr algn="ctr"/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2996952"/>
            <a:ext cx="662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AWHP valid positioning allowed in rooms of size to handle F-gas leakage</a:t>
            </a:r>
          </a:p>
          <a:p>
            <a:endParaRPr lang="en-GB" dirty="0" smtClean="0"/>
          </a:p>
          <a:p>
            <a:pPr algn="ctr"/>
            <a:r>
              <a:rPr lang="en-GB" dirty="0" smtClean="0"/>
              <a:t>        </a:t>
            </a:r>
            <a:r>
              <a:rPr lang="en-GB" u="sng" dirty="0" smtClean="0"/>
              <a:t>   Refrigerate charge </a:t>
            </a:r>
            <a:r>
              <a:rPr lang="en-GB" dirty="0" smtClean="0"/>
              <a:t>      = </a:t>
            </a:r>
          </a:p>
          <a:p>
            <a:pPr algn="ctr"/>
            <a:r>
              <a:rPr lang="en-GB" dirty="0" smtClean="0"/>
              <a:t>Practical limit (kg/m3)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         </a:t>
            </a:r>
            <a:r>
              <a:rPr lang="en-GB" u="sng" dirty="0" smtClean="0"/>
              <a:t>2.2</a:t>
            </a:r>
            <a:r>
              <a:rPr lang="en-GB" dirty="0" smtClean="0"/>
              <a:t> =5m3</a:t>
            </a:r>
          </a:p>
          <a:p>
            <a:pPr algn="ctr"/>
            <a:r>
              <a:rPr lang="en-GB" dirty="0" smtClean="0"/>
              <a:t>0.44</a:t>
            </a:r>
          </a:p>
          <a:p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364088" y="3573016"/>
            <a:ext cx="1224136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404664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                              Buffer vessel sizing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u="sng" dirty="0" smtClean="0"/>
          </a:p>
          <a:p>
            <a:endParaRPr lang="en-GB" sz="2400" u="sng" dirty="0" smtClean="0"/>
          </a:p>
          <a:p>
            <a:endParaRPr lang="en-GB" sz="2400" u="sng" dirty="0" smtClean="0"/>
          </a:p>
          <a:p>
            <a:r>
              <a:rPr lang="en-GB" sz="2400" u="sng" dirty="0" smtClean="0"/>
              <a:t>5 x 15 x 60 </a:t>
            </a:r>
            <a:r>
              <a:rPr lang="en-GB" sz="2400" dirty="0" smtClean="0"/>
              <a:t>=   </a:t>
            </a:r>
            <a:r>
              <a:rPr lang="en-GB" sz="2400" u="sng" dirty="0" smtClean="0"/>
              <a:t>4500</a:t>
            </a:r>
            <a:r>
              <a:rPr lang="en-GB" sz="2400" dirty="0" smtClean="0"/>
              <a:t>  =  215 litres</a:t>
            </a:r>
          </a:p>
          <a:p>
            <a:r>
              <a:rPr lang="en-GB" sz="2400" dirty="0" smtClean="0"/>
              <a:t>  4.18 x 5        20.935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215 – 100 = 115 litres</a:t>
            </a:r>
            <a:endParaRPr lang="en-GB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03648" y="1124744"/>
            <a:ext cx="0" cy="19442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03648" y="8367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Kw</a:t>
            </a:r>
            <a:r>
              <a:rPr lang="en-GB" dirty="0" smtClean="0"/>
              <a:t> of appliance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07704" y="1556792"/>
            <a:ext cx="0" cy="15121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7704" y="134076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 between Heat pump start and stopping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55776" y="1916832"/>
            <a:ext cx="0" cy="11521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27784" y="177281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60 seconds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619672" y="3789040"/>
            <a:ext cx="0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19672" y="4581128"/>
            <a:ext cx="72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Joules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483768" y="3789040"/>
            <a:ext cx="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95736" y="429309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Temperature difference between flow and return</a:t>
            </a:r>
            <a:endParaRPr lang="en-GB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411760" y="5589240"/>
            <a:ext cx="0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83768" y="61653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System content volume</a:t>
            </a: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20688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ODP- ozone depletion potential</a:t>
            </a:r>
          </a:p>
          <a:p>
            <a:pPr algn="ctr"/>
            <a:endParaRPr lang="en-GB" sz="2000" b="1" dirty="0" smtClean="0"/>
          </a:p>
          <a:p>
            <a:pPr algn="ctr"/>
            <a:endParaRPr lang="en-GB" sz="2000" b="1" dirty="0" smtClean="0"/>
          </a:p>
          <a:p>
            <a:pPr algn="ctr"/>
            <a:r>
              <a:rPr lang="en-GB" sz="2000" b="1" dirty="0" smtClean="0"/>
              <a:t>Electrical 16amp type B</a:t>
            </a:r>
          </a:p>
          <a:p>
            <a:pPr algn="ctr"/>
            <a:endParaRPr lang="en-GB" sz="2000" b="1" dirty="0" smtClean="0"/>
          </a:p>
          <a:p>
            <a:pPr algn="ctr"/>
            <a:endParaRPr lang="en-GB" sz="2000" b="1" dirty="0" smtClean="0"/>
          </a:p>
          <a:p>
            <a:pPr algn="ctr"/>
            <a:r>
              <a:rPr lang="en-GB" sz="2000" b="1" dirty="0" smtClean="0"/>
              <a:t>Noise reduction reduces </a:t>
            </a:r>
            <a:r>
              <a:rPr lang="en-GB" sz="2000" b="1" dirty="0" err="1" smtClean="0"/>
              <a:t>Kw</a:t>
            </a:r>
            <a:r>
              <a:rPr lang="en-GB" sz="2000" b="1" dirty="0" smtClean="0"/>
              <a:t> by 0.5Kw</a:t>
            </a:r>
          </a:p>
          <a:p>
            <a:pPr algn="ctr"/>
            <a:endParaRPr lang="en-GB" sz="2000" b="1" dirty="0" smtClean="0"/>
          </a:p>
          <a:p>
            <a:pPr algn="ctr"/>
            <a:endParaRPr lang="en-GB" sz="2000" b="1" dirty="0" smtClean="0"/>
          </a:p>
          <a:p>
            <a:pPr algn="ctr"/>
            <a:r>
              <a:rPr lang="en-GB" sz="2000" b="1" dirty="0" smtClean="0"/>
              <a:t>VWL  L means </a:t>
            </a:r>
            <a:r>
              <a:rPr lang="en-GB" sz="2000" b="1" dirty="0" err="1" smtClean="0"/>
              <a:t>Luft</a:t>
            </a:r>
            <a:r>
              <a:rPr lang="en-GB" sz="2000" b="1" dirty="0" smtClean="0"/>
              <a:t> which is air</a:t>
            </a:r>
          </a:p>
          <a:p>
            <a:pPr algn="ctr"/>
            <a:endParaRPr lang="en-GB" sz="2000" b="1" dirty="0" smtClean="0"/>
          </a:p>
          <a:p>
            <a:pPr algn="ctr"/>
            <a:endParaRPr lang="en-GB" sz="2000" b="1" dirty="0" smtClean="0"/>
          </a:p>
          <a:p>
            <a:pPr algn="ctr"/>
            <a:r>
              <a:rPr lang="en-GB" sz="2000" b="1" dirty="0" smtClean="0"/>
              <a:t>Blank cap blows off under frost expansion</a:t>
            </a:r>
          </a:p>
          <a:p>
            <a:pPr algn="ctr"/>
            <a:endParaRPr lang="en-GB" sz="2000" b="1" dirty="0" smtClean="0"/>
          </a:p>
          <a:p>
            <a:pPr algn="ctr"/>
            <a:endParaRPr lang="en-GB" sz="2000" b="1" dirty="0" smtClean="0"/>
          </a:p>
          <a:p>
            <a:pPr algn="ctr"/>
            <a:r>
              <a:rPr lang="en-GB" sz="2000" b="1" dirty="0" smtClean="0"/>
              <a:t>30 watts warms up oil around compressor for an hour</a:t>
            </a:r>
          </a:p>
          <a:p>
            <a:pPr algn="ctr"/>
            <a:endParaRPr lang="en-GB" sz="2000" b="1" dirty="0" smtClean="0"/>
          </a:p>
          <a:p>
            <a:pPr algn="ctr"/>
            <a:endParaRPr lang="en-GB" sz="20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74888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Thawing begins at 3° for 3 – 10 </a:t>
            </a:r>
            <a:r>
              <a:rPr lang="en-GB" sz="2400" b="1" dirty="0" err="1" smtClean="0"/>
              <a:t>mins</a:t>
            </a:r>
            <a:endParaRPr lang="en-GB" sz="2400" b="1" dirty="0" smtClean="0"/>
          </a:p>
          <a:p>
            <a:pPr algn="ctr"/>
            <a:endParaRPr lang="en-GB" sz="2400" b="1" dirty="0" smtClean="0"/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Plate to plate can be used for 18Kw</a:t>
            </a:r>
          </a:p>
          <a:p>
            <a:pPr algn="ctr"/>
            <a:endParaRPr lang="en-GB" sz="2400" b="1" dirty="0" smtClean="0"/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High pressure sensor switches off at 41.5bar</a:t>
            </a:r>
          </a:p>
          <a:p>
            <a:pPr algn="ctr"/>
            <a:endParaRPr lang="en-GB" sz="2400" b="1" dirty="0" smtClean="0"/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Schematic settings for 470</a:t>
            </a:r>
          </a:p>
          <a:p>
            <a:pPr algn="ctr"/>
            <a:r>
              <a:rPr lang="en-GB" sz="2400" b="1" dirty="0" smtClean="0"/>
              <a:t>1 – 5 boiler    6 – 7 heat pump    8 – 12 hybrid</a:t>
            </a:r>
          </a:p>
          <a:p>
            <a:pPr algn="ctr"/>
            <a:endParaRPr lang="en-GB" sz="2400" b="1" dirty="0" smtClean="0"/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Always switch on accessories prior to 470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Maximum temperature is 63°</a:t>
            </a:r>
          </a:p>
          <a:p>
            <a:pPr algn="ctr"/>
            <a:endParaRPr lang="en-GB" sz="2000" b="1" dirty="0" smtClean="0"/>
          </a:p>
          <a:p>
            <a:pPr algn="ctr"/>
            <a:endParaRPr lang="en-GB" sz="2000" b="1" dirty="0" smtClean="0"/>
          </a:p>
          <a:p>
            <a:pPr algn="ctr"/>
            <a:r>
              <a:rPr lang="en-GB" sz="2000" b="1" dirty="0" smtClean="0"/>
              <a:t>Lowest temperature -15°</a:t>
            </a:r>
          </a:p>
          <a:p>
            <a:pPr algn="ctr"/>
            <a:endParaRPr lang="en-GB" sz="2000" b="1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2267744" y="278092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 smtClean="0"/>
              <a:t>Ground loop </a:t>
            </a:r>
            <a:r>
              <a:rPr lang="en-GB" b="1" smtClean="0"/>
              <a:t>diameter guidelines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28mm = 100metres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32mm = 200metres 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40mm = 400 metres  </a:t>
            </a:r>
            <a:endParaRPr lang="en-GB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7048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1m               at                8degrees</a:t>
            </a:r>
          </a:p>
          <a:p>
            <a:pPr algn="ctr"/>
            <a:endParaRPr lang="en-GB" sz="2400" dirty="0" smtClean="0"/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2m                  at                12degrees</a:t>
            </a:r>
          </a:p>
          <a:p>
            <a:pPr algn="ctr"/>
            <a:endParaRPr lang="en-GB" sz="2400" dirty="0" smtClean="0"/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42db at assessment point</a:t>
            </a:r>
          </a:p>
          <a:p>
            <a:pPr algn="ctr"/>
            <a:endParaRPr lang="en-GB" sz="2400" dirty="0" smtClean="0"/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ASHP electrics are designed to be water tight</a:t>
            </a:r>
          </a:p>
          <a:p>
            <a:pPr algn="ctr"/>
            <a:r>
              <a:rPr lang="en-GB" sz="2400" dirty="0" smtClean="0"/>
              <a:t> 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Casing screws are anti seize material</a:t>
            </a:r>
          </a:p>
          <a:p>
            <a:pPr algn="ctr"/>
            <a:endParaRPr lang="en-GB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18864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Heat pump revision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124744"/>
            <a:ext cx="7668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ASHP has blue coat technology to prevent ice forming and corrosion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GSHP     Glycol-</a:t>
            </a:r>
            <a:r>
              <a:rPr lang="en-GB" b="1" dirty="0" err="1" smtClean="0"/>
              <a:t>Propelene</a:t>
            </a:r>
            <a:r>
              <a:rPr lang="en-GB" b="1" dirty="0" smtClean="0"/>
              <a:t> is used non toxic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ASHP     Glycol-</a:t>
            </a:r>
            <a:r>
              <a:rPr lang="en-GB" b="1" dirty="0" err="1" smtClean="0"/>
              <a:t>Ethelene</a:t>
            </a:r>
            <a:r>
              <a:rPr lang="en-GB" b="1" dirty="0" smtClean="0"/>
              <a:t> tonic to plants/pets 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Pipe work is a W plan heating priority should system fail hot water is shut off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20688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DNO form A required for 20amp single phrase supply </a:t>
            </a:r>
          </a:p>
          <a:p>
            <a:pPr algn="ctr"/>
            <a:endParaRPr lang="en-GB" sz="2000" b="1" dirty="0" smtClean="0"/>
          </a:p>
          <a:p>
            <a:pPr algn="ctr"/>
            <a:endParaRPr lang="en-GB" sz="2000" b="1" dirty="0" smtClean="0"/>
          </a:p>
          <a:p>
            <a:pPr algn="ctr"/>
            <a:r>
              <a:rPr lang="en-GB" sz="2000" b="1" dirty="0" smtClean="0"/>
              <a:t>HEAT METERS must be installed by persons qualified</a:t>
            </a:r>
          </a:p>
          <a:p>
            <a:pPr algn="ctr"/>
            <a:endParaRPr lang="en-GB" sz="2000" b="1" dirty="0" smtClean="0"/>
          </a:p>
          <a:p>
            <a:pPr algn="ctr"/>
            <a:endParaRPr lang="en-GB" sz="2000" b="1" dirty="0" smtClean="0"/>
          </a:p>
          <a:p>
            <a:pPr algn="ctr"/>
            <a:r>
              <a:rPr lang="en-GB" sz="2000" b="1" dirty="0" smtClean="0"/>
              <a:t>1.5m between water mains and ground collector</a:t>
            </a:r>
            <a:endParaRPr lang="en-GB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759" t="33875" r="18613" b="33434"/>
          <a:stretch>
            <a:fillRect/>
          </a:stretch>
        </p:blipFill>
        <p:spPr bwMode="auto">
          <a:xfrm>
            <a:off x="2267744" y="3861048"/>
            <a:ext cx="51755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836712"/>
            <a:ext cx="65527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15Kw heat pump, requires planning permission as the cubic area is greater than 0.6m3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Night feature on 15Kw looses 2Kw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Partially parallel bivalent measures both in buffer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8 miles within coast, remove blue coat,  then apply </a:t>
            </a:r>
            <a:r>
              <a:rPr lang="en-GB" b="1" dirty="0" err="1" smtClean="0"/>
              <a:t>Blygold</a:t>
            </a:r>
            <a:r>
              <a:rPr lang="en-GB" b="1" dirty="0" smtClean="0"/>
              <a:t> creates durability and more efficiency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8680"/>
            <a:ext cx="73448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Energy metering</a:t>
            </a:r>
          </a:p>
          <a:p>
            <a:endParaRPr lang="en-GB" b="1" dirty="0" smtClean="0"/>
          </a:p>
          <a:p>
            <a:r>
              <a:rPr lang="en-GB" b="1" dirty="0" smtClean="0"/>
              <a:t>Meter has two valves ready for installation which is installed on return and flow temperature on flow..........any additional supplementary heating must be metered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Good for heated return and defrost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				</a:t>
            </a:r>
          </a:p>
          <a:p>
            <a:r>
              <a:rPr lang="en-GB" b="1" dirty="0" smtClean="0"/>
              <a:t>					inefficient as the return   					is too hot by avoiding 					buffer 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</p:txBody>
      </p:sp>
      <p:pic>
        <p:nvPicPr>
          <p:cNvPr id="3" name="Grafik 9" descr="Fall_3 PS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68960"/>
            <a:ext cx="2792412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10" descr="Fall_4 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97152"/>
            <a:ext cx="2153221" cy="164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7498080" cy="4248472"/>
          </a:xfrm>
        </p:spPr>
        <p:txBody>
          <a:bodyPr>
            <a:normAutofit fontScale="90000"/>
          </a:bodyPr>
          <a:lstStyle/>
          <a:p>
            <a:r>
              <a:rPr lang="en-GB" sz="2200" b="1" dirty="0" smtClean="0">
                <a:effectLst/>
              </a:rPr>
              <a:t>40mm only for collector diameter = 1 litre per/meter, 2 parts per 1 glycol </a:t>
            </a:r>
            <a:br>
              <a:rPr lang="en-GB" sz="2200" b="1" dirty="0" smtClean="0">
                <a:effectLst/>
              </a:rPr>
            </a:br>
            <a:r>
              <a:rPr lang="en-GB" sz="2800" b="1" dirty="0" smtClean="0">
                <a:effectLst/>
              </a:rPr>
              <a:t/>
            </a:r>
            <a:br>
              <a:rPr lang="en-GB" sz="2800" b="1" dirty="0" smtClean="0">
                <a:effectLst/>
              </a:rPr>
            </a:br>
            <a:r>
              <a:rPr lang="en-GB" sz="2200" b="1" dirty="0" smtClean="0">
                <a:effectLst/>
              </a:rPr>
              <a:t>sea open water needs titanium components with have an abstract licence</a:t>
            </a:r>
            <a:br>
              <a:rPr lang="en-GB" sz="2200" b="1" dirty="0" smtClean="0">
                <a:effectLst/>
              </a:rPr>
            </a:br>
            <a:r>
              <a:rPr lang="en-GB" sz="2200" b="1" dirty="0" smtClean="0">
                <a:effectLst/>
              </a:rPr>
              <a:t/>
            </a:r>
            <a:br>
              <a:rPr lang="en-GB" sz="2200" b="1" dirty="0" smtClean="0">
                <a:effectLst/>
              </a:rPr>
            </a:br>
            <a:r>
              <a:rPr lang="en-GB" sz="2200" b="1" dirty="0" smtClean="0">
                <a:effectLst/>
              </a:rPr>
              <a:t/>
            </a:r>
            <a:br>
              <a:rPr lang="en-GB" sz="2200" b="1" dirty="0" smtClean="0">
                <a:effectLst/>
              </a:rPr>
            </a:br>
            <a:r>
              <a:rPr lang="en-GB" sz="2200" b="1" dirty="0" smtClean="0">
                <a:effectLst/>
              </a:rPr>
              <a:t>ground flows can round together</a:t>
            </a:r>
            <a:br>
              <a:rPr lang="en-GB" sz="2200" b="1" dirty="0" smtClean="0">
                <a:effectLst/>
              </a:rPr>
            </a:br>
            <a:r>
              <a:rPr lang="en-GB" sz="2200" b="1" dirty="0" smtClean="0">
                <a:effectLst/>
              </a:rPr>
              <a:t/>
            </a:r>
            <a:br>
              <a:rPr lang="en-GB" sz="2200" b="1" dirty="0" smtClean="0">
                <a:effectLst/>
              </a:rPr>
            </a:br>
            <a:r>
              <a:rPr lang="en-GB" sz="2200" b="1" dirty="0" smtClean="0">
                <a:effectLst/>
              </a:rPr>
              <a:t/>
            </a:r>
            <a:br>
              <a:rPr lang="en-GB" sz="2200" b="1" dirty="0" smtClean="0">
                <a:effectLst/>
              </a:rPr>
            </a:br>
            <a:r>
              <a:rPr lang="en-GB" sz="2200" b="1" dirty="0" smtClean="0">
                <a:effectLst/>
              </a:rPr>
              <a:t>water flow rate must be measured</a:t>
            </a:r>
            <a:br>
              <a:rPr lang="en-GB" sz="2200" b="1" dirty="0" smtClean="0">
                <a:effectLst/>
              </a:rPr>
            </a:br>
            <a:r>
              <a:rPr lang="en-GB" sz="2200" b="1" dirty="0" smtClean="0">
                <a:effectLst/>
              </a:rPr>
              <a:t/>
            </a:r>
            <a:br>
              <a:rPr lang="en-GB" sz="2200" b="1" dirty="0" smtClean="0">
                <a:effectLst/>
              </a:rPr>
            </a:br>
            <a:r>
              <a:rPr lang="en-GB" sz="2200" b="1" dirty="0" smtClean="0">
                <a:effectLst/>
              </a:rPr>
              <a:t/>
            </a:r>
            <a:br>
              <a:rPr lang="en-GB" sz="2200" b="1" dirty="0" smtClean="0">
                <a:effectLst/>
              </a:rPr>
            </a:br>
            <a:r>
              <a:rPr lang="en-GB" sz="2200" b="1" dirty="0" smtClean="0">
                <a:effectLst/>
              </a:rPr>
              <a:t>GSHP system program purge is 50min</a:t>
            </a:r>
            <a:r>
              <a:rPr lang="en-GB" sz="2800" b="1" dirty="0" smtClean="0">
                <a:effectLst/>
              </a:rPr>
              <a:t/>
            </a:r>
            <a:br>
              <a:rPr lang="en-GB" sz="2800" b="1" dirty="0" smtClean="0">
                <a:effectLst/>
              </a:rPr>
            </a:br>
            <a:r>
              <a:rPr lang="en-GB" sz="2800" b="1" dirty="0" smtClean="0">
                <a:effectLst/>
              </a:rPr>
              <a:t/>
            </a:r>
            <a:br>
              <a:rPr lang="en-GB" sz="2800" b="1" dirty="0" smtClean="0">
                <a:effectLst/>
              </a:rPr>
            </a:br>
            <a:endParaRPr lang="en-GB" sz="2800" b="1" dirty="0">
              <a:effectLst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7632848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Degree minutes from buffer VF1,  weather compensator and heat curve</a:t>
            </a:r>
          </a:p>
          <a:p>
            <a:endParaRPr lang="en-GB" dirty="0" smtClean="0"/>
          </a:p>
          <a:p>
            <a:r>
              <a:rPr lang="en-GB" dirty="0" smtClean="0"/>
              <a:t>Actual temp</a:t>
            </a:r>
          </a:p>
          <a:p>
            <a:endParaRPr lang="en-GB" dirty="0" smtClean="0"/>
          </a:p>
          <a:p>
            <a:r>
              <a:rPr lang="en-GB" dirty="0" smtClean="0"/>
              <a:t>Gives target temperature- calculated temp</a:t>
            </a:r>
          </a:p>
          <a:p>
            <a:endParaRPr lang="en-GB" dirty="0" smtClean="0"/>
          </a:p>
          <a:p>
            <a:r>
              <a:rPr lang="en-GB" dirty="0" smtClean="0"/>
              <a:t>DM= calculated flow – actual flow </a:t>
            </a:r>
          </a:p>
          <a:p>
            <a:endParaRPr lang="en-GB" dirty="0" smtClean="0"/>
          </a:p>
          <a:p>
            <a:r>
              <a:rPr lang="en-GB" dirty="0" smtClean="0"/>
              <a:t>             0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         0=demand off              -120 Hp begins       -600 supplementary heater</a:t>
            </a:r>
          </a:p>
          <a:p>
            <a:r>
              <a:rPr lang="en-GB" dirty="0" smtClean="0"/>
              <a:t>					    but doesn't work till 720</a:t>
            </a:r>
          </a:p>
          <a:p>
            <a:r>
              <a:rPr lang="en-GB" dirty="0" smtClean="0"/>
              <a:t>					    switches off at 480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Positive warmer then target</a:t>
            </a:r>
          </a:p>
          <a:p>
            <a:r>
              <a:rPr lang="en-GB" dirty="0" smtClean="0"/>
              <a:t>Negative colder then target</a:t>
            </a:r>
          </a:p>
          <a:p>
            <a:endParaRPr lang="en-GB" dirty="0" smtClean="0"/>
          </a:p>
          <a:p>
            <a:r>
              <a:rPr lang="en-GB" dirty="0" smtClean="0"/>
              <a:t>Monitor Dm for direction of target and actual for demand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331640" y="2996952"/>
            <a:ext cx="7344816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18864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Heat pump revision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908720"/>
            <a:ext cx="7488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GSHP lay out 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Remove stones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Wet ground and damp areas are best for heat source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GSHP lay out must be 0.8m apart 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Slinky method is not recommended</a:t>
            </a:r>
          </a:p>
          <a:p>
            <a:r>
              <a:rPr lang="en-GB" b="1" dirty="0" smtClean="0"/>
              <a:t>           </a:t>
            </a:r>
          </a:p>
          <a:p>
            <a:r>
              <a:rPr lang="en-GB" b="1" dirty="0" smtClean="0"/>
              <a:t>                </a:t>
            </a:r>
            <a:r>
              <a:rPr lang="en-GB" b="1" dirty="0" err="1" smtClean="0"/>
              <a:t>i.e</a:t>
            </a:r>
            <a:endParaRPr lang="en-GB" b="1" dirty="0" smtClean="0"/>
          </a:p>
          <a:p>
            <a:pPr algn="ctr"/>
            <a:r>
              <a:rPr lang="en-GB" b="1" dirty="0" smtClean="0"/>
              <a:t> 10kw GSHP – 2.5kw = 7.5kw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7.5kw x 1000 = 7500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7500 ÷ 24 = 300m2 area    (24 is ground heat source for a damp soil)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300m2 ÷ 0.8 = pipe needed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18864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Heat pump revision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268760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Efficiency determined by dividing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pPr algn="ctr"/>
            <a:r>
              <a:rPr lang="en-GB" b="1" u="sng" dirty="0" smtClean="0"/>
              <a:t>Heat pump output</a:t>
            </a:r>
          </a:p>
          <a:p>
            <a:pPr algn="ctr"/>
            <a:r>
              <a:rPr lang="en-GB" b="1" dirty="0" smtClean="0"/>
              <a:t>Electrical input/usage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SPF seasonal performance factor</a:t>
            </a:r>
          </a:p>
          <a:p>
            <a:pPr algn="ctr"/>
            <a:r>
              <a:rPr lang="en-GB" b="1" dirty="0" smtClean="0"/>
              <a:t>Heat pump energy used over year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Factors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 Peak load     Controls	Demand</a:t>
            </a:r>
          </a:p>
          <a:p>
            <a:pPr algn="ctr"/>
            <a:endParaRPr lang="en-GB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18864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Heat pump revision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1484784"/>
            <a:ext cx="5904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lain" startAt="6"/>
            </a:pPr>
            <a:r>
              <a:rPr lang="en-GB" b="1" dirty="0" smtClean="0">
                <a:latin typeface="Calibri"/>
              </a:rPr>
              <a:t>ͨ average UK outside temperature</a:t>
            </a:r>
          </a:p>
          <a:p>
            <a:pPr marL="342900" indent="-342900" algn="ctr">
              <a:buAutoNum type="arabicPlain" startAt="6"/>
            </a:pPr>
            <a:endParaRPr lang="en-GB" b="1" dirty="0" smtClean="0">
              <a:latin typeface="Calibri"/>
            </a:endParaRPr>
          </a:p>
          <a:p>
            <a:pPr marL="342900" indent="-342900" algn="ctr"/>
            <a:endParaRPr lang="en-GB" b="1" dirty="0" smtClean="0">
              <a:latin typeface="Calibri"/>
            </a:endParaRPr>
          </a:p>
          <a:p>
            <a:pPr marL="342900" indent="-342900" algn="ctr"/>
            <a:r>
              <a:rPr lang="en-GB" b="1" dirty="0" smtClean="0">
                <a:latin typeface="Calibri"/>
              </a:rPr>
              <a:t>Inverter compressor more efficient then buffer not required</a:t>
            </a:r>
          </a:p>
          <a:p>
            <a:pPr marL="342900" indent="-342900" algn="ctr"/>
            <a:endParaRPr lang="en-GB" b="1" dirty="0" smtClean="0">
              <a:latin typeface="Calibri"/>
            </a:endParaRPr>
          </a:p>
          <a:p>
            <a:pPr marL="342900" indent="-342900" algn="ctr"/>
            <a:endParaRPr lang="en-GB" b="1" dirty="0" smtClean="0">
              <a:latin typeface="Calibri"/>
            </a:endParaRPr>
          </a:p>
          <a:p>
            <a:pPr marL="342900" indent="-342900" algn="ctr"/>
            <a:r>
              <a:rPr lang="en-GB" b="1" dirty="0" smtClean="0">
                <a:latin typeface="Calibri"/>
              </a:rPr>
              <a:t>Buffers reduce compressor cycling</a:t>
            </a:r>
          </a:p>
          <a:p>
            <a:pPr marL="342900" indent="-342900" algn="ctr"/>
            <a:endParaRPr lang="en-GB" b="1" dirty="0" smtClean="0">
              <a:latin typeface="Calibri"/>
            </a:endParaRPr>
          </a:p>
          <a:p>
            <a:pPr marL="342900" indent="-342900" algn="ctr"/>
            <a:endParaRPr lang="en-GB" b="1" dirty="0" smtClean="0">
              <a:latin typeface="Calibri"/>
            </a:endParaRPr>
          </a:p>
          <a:p>
            <a:pPr marL="342900" indent="-342900" algn="ctr"/>
            <a:r>
              <a:rPr lang="en-GB" b="1" dirty="0" smtClean="0">
                <a:latin typeface="Calibri"/>
              </a:rPr>
              <a:t>ASHP average 20-25ltre per/</a:t>
            </a:r>
            <a:r>
              <a:rPr lang="en-GB" b="1" dirty="0" err="1" smtClean="0">
                <a:latin typeface="Calibri"/>
              </a:rPr>
              <a:t>Kw</a:t>
            </a:r>
            <a:endParaRPr lang="en-GB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18864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Heat pump revision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162880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                 </a:t>
            </a:r>
            <a:r>
              <a:rPr lang="en-GB" b="1" u="sng" dirty="0" smtClean="0"/>
              <a:t>  </a:t>
            </a:r>
            <a:r>
              <a:rPr lang="en-GB" b="1" u="sng" dirty="0" err="1" smtClean="0"/>
              <a:t>Kw</a:t>
            </a:r>
            <a:r>
              <a:rPr lang="en-GB" b="1" u="sng" dirty="0" smtClean="0"/>
              <a:t> output      7500</a:t>
            </a:r>
            <a:r>
              <a:rPr lang="en-GB" b="1" dirty="0" smtClean="0"/>
              <a:t>      =300m</a:t>
            </a:r>
          </a:p>
          <a:p>
            <a:pPr algn="ctr"/>
            <a:r>
              <a:rPr lang="en-GB" b="1" dirty="0" smtClean="0"/>
              <a:t>Specific heat extraction for soil   25  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2564904"/>
            <a:ext cx="66967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Vaillant</a:t>
            </a:r>
            <a:r>
              <a:rPr lang="en-GB" b="1" dirty="0" smtClean="0"/>
              <a:t> ground source have Primary hot water </a:t>
            </a:r>
          </a:p>
          <a:p>
            <a:pPr algn="ctr"/>
            <a:r>
              <a:rPr lang="en-GB" b="1" dirty="0" smtClean="0"/>
              <a:t>circulate for cylinders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Brine is used for GSHP due to Glycol being toxic</a:t>
            </a:r>
          </a:p>
          <a:p>
            <a:pPr algn="ctr"/>
            <a:r>
              <a:rPr lang="en-GB" b="1" dirty="0" smtClean="0"/>
              <a:t>Brine Ethylene salt water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Sight glasses to view condition of anti-freeze and refrigerate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 </a:t>
            </a:r>
          </a:p>
          <a:p>
            <a:pPr algn="ctr"/>
            <a:endParaRPr lang="en-GB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18864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Heat pump revision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1268760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Collector difference should be 3  </a:t>
            </a:r>
            <a:r>
              <a:rPr lang="en-GB" b="1" dirty="0" smtClean="0">
                <a:latin typeface="Calibri"/>
              </a:rPr>
              <a:t>ͨ</a:t>
            </a:r>
          </a:p>
          <a:p>
            <a:pPr algn="ctr"/>
            <a:endParaRPr lang="en-GB" b="1" dirty="0" smtClean="0">
              <a:latin typeface="Calibri"/>
            </a:endParaRPr>
          </a:p>
          <a:p>
            <a:pPr algn="ctr"/>
            <a:endParaRPr lang="en-GB" b="1" dirty="0" smtClean="0">
              <a:latin typeface="Calibri"/>
            </a:endParaRPr>
          </a:p>
          <a:p>
            <a:pPr algn="ctr"/>
            <a:r>
              <a:rPr lang="en-GB" b="1" dirty="0" smtClean="0">
                <a:latin typeface="Calibri"/>
              </a:rPr>
              <a:t>Horizontal collectors must be 0.8m apart </a:t>
            </a:r>
          </a:p>
          <a:p>
            <a:pPr algn="ctr"/>
            <a:endParaRPr lang="en-GB" b="1" dirty="0" smtClean="0">
              <a:latin typeface="Calibri"/>
            </a:endParaRPr>
          </a:p>
          <a:p>
            <a:pPr algn="ctr"/>
            <a:endParaRPr lang="en-GB" b="1" dirty="0" smtClean="0">
              <a:latin typeface="Calibri"/>
            </a:endParaRPr>
          </a:p>
          <a:p>
            <a:pPr algn="ctr"/>
            <a:r>
              <a:rPr lang="en-GB" b="1" dirty="0" smtClean="0">
                <a:latin typeface="Calibri"/>
              </a:rPr>
              <a:t>Not permitted where wind turbines are installed </a:t>
            </a:r>
          </a:p>
          <a:p>
            <a:pPr algn="ctr"/>
            <a:endParaRPr lang="en-GB" b="1" dirty="0" smtClean="0">
              <a:latin typeface="Calibri"/>
            </a:endParaRPr>
          </a:p>
          <a:p>
            <a:pPr algn="ctr"/>
            <a:endParaRPr lang="en-GB" b="1" dirty="0" smtClean="0">
              <a:latin typeface="Calibri"/>
            </a:endParaRPr>
          </a:p>
          <a:p>
            <a:pPr algn="ctr"/>
            <a:r>
              <a:rPr lang="en-GB" b="1" dirty="0" smtClean="0">
                <a:latin typeface="Calibri"/>
              </a:rPr>
              <a:t>Collectors must be 1m away from foundation</a:t>
            </a:r>
          </a:p>
          <a:p>
            <a:pPr algn="ctr"/>
            <a:endParaRPr lang="en-GB" b="1" dirty="0" smtClean="0">
              <a:latin typeface="Calibri"/>
            </a:endParaRPr>
          </a:p>
          <a:p>
            <a:pPr algn="ctr"/>
            <a:endParaRPr lang="en-GB" b="1" dirty="0" smtClean="0">
              <a:latin typeface="Calibri"/>
            </a:endParaRPr>
          </a:p>
          <a:p>
            <a:pPr algn="ctr"/>
            <a:r>
              <a:rPr lang="en-GB" b="1" dirty="0" smtClean="0">
                <a:latin typeface="Calibri"/>
              </a:rPr>
              <a:t>4 way valve operates reverse flow to defrost heat pump </a:t>
            </a:r>
          </a:p>
          <a:p>
            <a:pPr algn="ctr"/>
            <a:endParaRPr lang="en-GB" b="1" dirty="0" smtClean="0">
              <a:latin typeface="Calibri"/>
            </a:endParaRPr>
          </a:p>
          <a:p>
            <a:pPr algn="ctr"/>
            <a:endParaRPr lang="en-GB" b="1" dirty="0" smtClean="0">
              <a:latin typeface="Calibri"/>
            </a:endParaRPr>
          </a:p>
          <a:p>
            <a:pPr algn="ctr"/>
            <a:r>
              <a:rPr lang="en-GB" b="1" dirty="0" smtClean="0">
                <a:latin typeface="Calibri"/>
              </a:rPr>
              <a:t>Heat pumps are 5% </a:t>
            </a:r>
            <a:r>
              <a:rPr lang="en-GB" b="1" dirty="0" err="1" smtClean="0">
                <a:latin typeface="Calibri"/>
              </a:rPr>
              <a:t>VAt</a:t>
            </a:r>
            <a:endParaRPr lang="en-GB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1921</Words>
  <Application>Microsoft Office PowerPoint</Application>
  <PresentationFormat>On-screen Show (4:3)</PresentationFormat>
  <Paragraphs>568</Paragraphs>
  <Slides>45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Arial Black</vt:lpstr>
      <vt:lpstr>Calibri</vt:lpstr>
      <vt:lpstr>Gill Sans MT</vt:lpstr>
      <vt:lpstr>Verdana</vt:lpstr>
      <vt:lpstr>Wingdings 2</vt:lpstr>
      <vt:lpstr>Solstice</vt:lpstr>
      <vt:lpstr>Join our cause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Heat pump typical temperatures and pressures</vt:lpstr>
      <vt:lpstr>PowerPoint Presentation</vt:lpstr>
      <vt:lpstr>Rule of thumb heatloss method (Not MCS)</vt:lpstr>
      <vt:lpstr>W Plan valve arrangement</vt:lpstr>
      <vt:lpstr>PowerPoint Presentation</vt:lpstr>
      <vt:lpstr>PowerPoint Presentation</vt:lpstr>
      <vt:lpstr>PowerPoint Presentation</vt:lpstr>
      <vt:lpstr>Connecting heat pump to the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40mm only for collector diameter = 1 litre per/meter, 2 parts per 1 glycol   sea open water needs titanium components with have an abstract licence   ground flows can round together   water flow rate must be measured   GSHP system program purge is 50min  </vt:lpstr>
      <vt:lpstr>PowerPoint Presentation</vt:lpstr>
      <vt:lpstr>PowerPoint Presentation</vt:lpstr>
    </vt:vector>
  </TitlesOfParts>
  <Company>Vaillant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Jonathon Hallam</dc:creator>
  <cp:lastModifiedBy>Jonathon Hallam</cp:lastModifiedBy>
  <cp:revision>211</cp:revision>
  <dcterms:created xsi:type="dcterms:W3CDTF">2014-04-28T10:57:18Z</dcterms:created>
  <dcterms:modified xsi:type="dcterms:W3CDTF">2021-06-13T23:06:09Z</dcterms:modified>
</cp:coreProperties>
</file>