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handoutMasterIdLst>
    <p:handoutMasterId r:id="rId38"/>
  </p:handoutMasterIdLst>
  <p:sldIdLst>
    <p:sldId id="2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67" r:id="rId16"/>
    <p:sldId id="278" r:id="rId17"/>
    <p:sldId id="271" r:id="rId18"/>
    <p:sldId id="272" r:id="rId19"/>
    <p:sldId id="273" r:id="rId20"/>
    <p:sldId id="277" r:id="rId21"/>
    <p:sldId id="276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32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8AA75CCE-504E-4DCC-AEAE-651B47DA027F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32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F80B43E5-5C7E-4AF0-9A63-200094EF3BA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E1354-F526-4A1C-B427-05C3A0D29801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530B3-BF29-47A3-A6C1-336C579D6B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5" y="917575"/>
            <a:ext cx="7129463" cy="2746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74675" y="1773238"/>
            <a:ext cx="8318500" cy="4679950"/>
          </a:xfrm>
        </p:spPr>
        <p:txBody>
          <a:bodyPr/>
          <a:lstStyle/>
          <a:p>
            <a:pPr lvl="0"/>
            <a:endParaRPr lang="de-DE" noProof="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D3B135-CF72-48B4-847D-0603553C3CB0}" type="datetimeFigureOut">
              <a:rPr lang="en-GB" smtClean="0"/>
              <a:pPr/>
              <a:t>14/06/2021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264763-6ABF-462E-84A6-C97AAE90D7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556792" y="4725144"/>
            <a:ext cx="7772400" cy="119970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Join our cause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0"/>
            <a:ext cx="5904656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980728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1m ² per person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100litre per property + 50 per person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Solar thermal only needs day light not sunshine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Heat exchanger size should be 10% of collector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Solar is always bottom coil </a:t>
            </a:r>
            <a:endParaRPr lang="en-GB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980728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No soldered fittings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No plastic pipe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No PTFE</a:t>
            </a:r>
            <a:endParaRPr lang="en-GB" b="1" dirty="0"/>
          </a:p>
        </p:txBody>
      </p:sp>
      <p:pic>
        <p:nvPicPr>
          <p:cNvPr id="7" name="Picture 6" descr="irradiation a la Vailla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780928"/>
            <a:ext cx="35274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764704"/>
            <a:ext cx="7345362" cy="2160588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420888"/>
            <a:ext cx="7165851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51520" y="4293096"/>
            <a:ext cx="784887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611560" y="4437112"/>
            <a:ext cx="828092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90500" indent="-190500" algn="ctr">
              <a:spcBef>
                <a:spcPct val="50000"/>
              </a:spcBef>
              <a:buFontTx/>
              <a:buNone/>
            </a:pPr>
            <a:r>
              <a:rPr lang="de-DE" b="1" dirty="0" err="1"/>
              <a:t>You</a:t>
            </a:r>
            <a:r>
              <a:rPr lang="de-DE" b="1" dirty="0"/>
              <a:t> </a:t>
            </a:r>
            <a:r>
              <a:rPr lang="de-DE" b="1" dirty="0" err="1"/>
              <a:t>are</a:t>
            </a:r>
            <a:r>
              <a:rPr lang="de-DE" b="1" dirty="0"/>
              <a:t> </a:t>
            </a:r>
            <a:r>
              <a:rPr lang="de-DE" b="1" dirty="0" err="1"/>
              <a:t>able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connect</a:t>
            </a:r>
            <a:r>
              <a:rPr lang="de-DE" b="1" dirty="0"/>
              <a:t> </a:t>
            </a:r>
            <a:r>
              <a:rPr lang="de-DE" b="1" dirty="0" err="1"/>
              <a:t>up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12 </a:t>
            </a:r>
            <a:r>
              <a:rPr lang="de-DE" b="1" dirty="0" err="1"/>
              <a:t>collectors</a:t>
            </a:r>
            <a:r>
              <a:rPr lang="de-DE" b="1" dirty="0"/>
              <a:t> in a </a:t>
            </a:r>
            <a:r>
              <a:rPr lang="de-DE" b="1" dirty="0" err="1"/>
              <a:t>row</a:t>
            </a:r>
            <a:r>
              <a:rPr lang="de-DE" b="1" dirty="0"/>
              <a:t> (TBOE) horizontal </a:t>
            </a:r>
            <a:r>
              <a:rPr lang="de-DE" b="1" dirty="0" err="1"/>
              <a:t>or</a:t>
            </a:r>
            <a:r>
              <a:rPr lang="de-DE" b="1" dirty="0"/>
              <a:t> </a:t>
            </a:r>
            <a:r>
              <a:rPr lang="de-DE" b="1" dirty="0" err="1"/>
              <a:t>vertical</a:t>
            </a:r>
            <a:r>
              <a:rPr lang="de-DE" b="1" dirty="0"/>
              <a:t> </a:t>
            </a:r>
            <a:r>
              <a:rPr lang="de-DE" b="1" dirty="0" err="1" smtClean="0"/>
              <a:t>or</a:t>
            </a:r>
            <a:r>
              <a:rPr lang="de-DE" b="1" dirty="0" smtClean="0"/>
              <a:t> </a:t>
            </a:r>
            <a:r>
              <a:rPr lang="de-DE" b="1" dirty="0" err="1"/>
              <a:t>up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5 </a:t>
            </a:r>
            <a:r>
              <a:rPr lang="de-DE" b="1" dirty="0" err="1"/>
              <a:t>collectors</a:t>
            </a:r>
            <a:r>
              <a:rPr lang="de-DE" b="1" dirty="0"/>
              <a:t> in a </a:t>
            </a:r>
            <a:r>
              <a:rPr lang="de-DE" b="1" dirty="0" err="1"/>
              <a:t>row</a:t>
            </a:r>
            <a:r>
              <a:rPr lang="de-DE" b="1" dirty="0"/>
              <a:t> (TBSE)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91680" y="908720"/>
            <a:ext cx="6844878" cy="3960440"/>
            <a:chOff x="428" y="529"/>
            <a:chExt cx="4952" cy="3282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0" y="529"/>
              <a:ext cx="1499" cy="1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55" y="535"/>
              <a:ext cx="2060" cy="1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28" y="1890"/>
              <a:ext cx="1494" cy="964"/>
              <a:chOff x="2346" y="1413"/>
              <a:chExt cx="2137" cy="1491"/>
            </a:xfrm>
          </p:grpSpPr>
          <p:pic>
            <p:nvPicPr>
              <p:cNvPr id="14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346" y="1416"/>
                <a:ext cx="1068" cy="14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415" y="1413"/>
                <a:ext cx="1068" cy="14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38" y="541"/>
              <a:ext cx="1342" cy="1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0" y="2849"/>
              <a:ext cx="747" cy="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97" y="1987"/>
              <a:ext cx="794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66" y="1910"/>
              <a:ext cx="801" cy="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7" name="Straight Arrow Connector 16"/>
          <p:cNvCxnSpPr/>
          <p:nvPr/>
        </p:nvCxnSpPr>
        <p:spPr>
          <a:xfrm flipH="1" flipV="1">
            <a:off x="5148064" y="1556792"/>
            <a:ext cx="1080120" cy="237626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64088" y="40770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Segment ring/</a:t>
            </a:r>
            <a:r>
              <a:rPr lang="en-GB" b="1" dirty="0" err="1" smtClean="0"/>
              <a:t>tricorn</a:t>
            </a:r>
            <a:endParaRPr lang="en-GB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pic>
        <p:nvPicPr>
          <p:cNvPr id="5" name="Picture 4" descr="DSCN15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04872"/>
            <a:ext cx="5184576" cy="2884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868144" y="177281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12 maximum panels are allowed in a series</a:t>
            </a:r>
            <a:endParaRPr lang="en-GB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1052736"/>
            <a:ext cx="6048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Active solar requires pump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Passive systems gravity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Locate rafters using magnets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More than 9m ² planning permission required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Must be more then 5m from boundary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Planning needed if fitted higher than 4m</a:t>
            </a:r>
            <a:endParaRPr lang="en-GB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268760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Planning required,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If array stands more than 200mm from roof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If panel are highest point on roof except chimney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If fitted within 1m of a flat roof  edge</a:t>
            </a:r>
            <a:endParaRPr lang="en-GB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466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1800" b="1" dirty="0" smtClean="0"/>
              <a:t>Servicing</a:t>
            </a:r>
          </a:p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r>
              <a:rPr lang="en-GB" sz="1800" b="1" dirty="0" smtClean="0"/>
              <a:t>Continuity of insulation, leaks, mounts, clean bird mess </a:t>
            </a:r>
          </a:p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r>
              <a:rPr lang="en-GB" sz="1800" b="1" dirty="0" smtClean="0"/>
              <a:t>Is the cylinder compatible for solar </a:t>
            </a:r>
          </a:p>
          <a:p>
            <a:pPr algn="ctr">
              <a:buNone/>
            </a:pPr>
            <a:r>
              <a:rPr lang="en-GB" sz="1800" b="1" dirty="0" smtClean="0"/>
              <a:t>(handle stress, scale, coil 10% of panel, Boiler interlock fitted)</a:t>
            </a:r>
          </a:p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r>
              <a:rPr lang="en-GB" sz="1800" b="1" dirty="0" smtClean="0"/>
              <a:t>Check AAV, water softener</a:t>
            </a:r>
          </a:p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r>
              <a:rPr lang="en-GB" sz="1800" b="1" dirty="0" smtClean="0"/>
              <a:t>Check pump setting, flow rates, temperature differential</a:t>
            </a:r>
          </a:p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r>
              <a:rPr lang="en-GB" sz="1800" b="1" dirty="0" smtClean="0"/>
              <a:t>Glycol test</a:t>
            </a:r>
          </a:p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r>
              <a:rPr lang="en-GB" sz="1800" b="1" i="1" dirty="0" smtClean="0">
                <a:solidFill>
                  <a:srgbClr val="FF0000"/>
                </a:solidFill>
              </a:rPr>
              <a:t>Propylene Glycol is used for solar</a:t>
            </a:r>
          </a:p>
          <a:p>
            <a:pPr algn="ctr">
              <a:buNone/>
            </a:pPr>
            <a:endParaRPr lang="en-GB" sz="18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sz="1800" b="1" i="1" dirty="0" smtClean="0">
                <a:solidFill>
                  <a:srgbClr val="FF0000"/>
                </a:solidFill>
              </a:rPr>
              <a:t>Ethylene Glycol for external low toxic</a:t>
            </a:r>
            <a:endParaRPr lang="en-GB" sz="1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48680"/>
            <a:ext cx="77048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Three types of solar panels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Unglazed collectors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Flat plate glazed collectors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Evacuated tubes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err="1" smtClean="0"/>
              <a:t>Legionella</a:t>
            </a:r>
            <a:r>
              <a:rPr lang="en-GB" b="1" dirty="0" smtClean="0"/>
              <a:t> avoid temperatures above 25  </a:t>
            </a:r>
            <a:r>
              <a:rPr lang="en-GB" b="1" dirty="0" smtClean="0">
                <a:latin typeface="Calibri"/>
              </a:rPr>
              <a:t>ͨ </a:t>
            </a:r>
            <a:r>
              <a:rPr lang="en-GB" b="1" dirty="0" smtClean="0"/>
              <a:t>and</a:t>
            </a:r>
            <a:r>
              <a:rPr lang="en-GB" b="1" dirty="0" smtClean="0">
                <a:latin typeface="Calibri"/>
              </a:rPr>
              <a:t> </a:t>
            </a:r>
            <a:r>
              <a:rPr lang="en-GB" b="1" dirty="0" smtClean="0"/>
              <a:t>60</a:t>
            </a:r>
          </a:p>
          <a:p>
            <a:pPr algn="ctr"/>
            <a:r>
              <a:rPr lang="en-GB" b="1" dirty="0" smtClean="0">
                <a:latin typeface="Calibri"/>
              </a:rPr>
              <a:t>Under L8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84249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How to calculate flow rate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u="sng" dirty="0" smtClean="0"/>
              <a:t>KW x T</a:t>
            </a:r>
          </a:p>
          <a:p>
            <a:pPr algn="ctr"/>
            <a:r>
              <a:rPr lang="en-GB" b="1" dirty="0" smtClean="0"/>
              <a:t>SHC x TD</a:t>
            </a:r>
          </a:p>
          <a:p>
            <a:endParaRPr lang="en-GB" b="1" dirty="0" smtClean="0"/>
          </a:p>
          <a:p>
            <a:endParaRPr lang="en-GB" sz="1200" b="1" dirty="0" smtClean="0"/>
          </a:p>
          <a:p>
            <a:r>
              <a:rPr lang="en-GB" sz="1400" b="1" dirty="0" err="1" smtClean="0"/>
              <a:t>Kw</a:t>
            </a:r>
            <a:r>
              <a:rPr lang="en-GB" sz="1400" b="1" dirty="0" smtClean="0"/>
              <a:t> amount of energy collector can absorb</a:t>
            </a:r>
          </a:p>
          <a:p>
            <a:endParaRPr lang="en-GB" sz="1400" b="1" dirty="0" smtClean="0"/>
          </a:p>
          <a:p>
            <a:r>
              <a:rPr lang="en-GB" sz="1400" b="1" dirty="0" smtClean="0"/>
              <a:t>Time 1sec</a:t>
            </a:r>
          </a:p>
          <a:p>
            <a:endParaRPr lang="en-GB" sz="1400" b="1" dirty="0" smtClean="0"/>
          </a:p>
          <a:p>
            <a:r>
              <a:rPr lang="en-GB" sz="1400" b="1" dirty="0" smtClean="0"/>
              <a:t>SHC specific heat capacity of fluid 3.9</a:t>
            </a:r>
          </a:p>
          <a:p>
            <a:endParaRPr lang="en-GB" sz="1400" b="1" dirty="0" smtClean="0"/>
          </a:p>
          <a:p>
            <a:r>
              <a:rPr lang="en-GB" sz="1400" b="1" dirty="0" smtClean="0"/>
              <a:t>TD temperature different</a:t>
            </a:r>
          </a:p>
          <a:p>
            <a:endParaRPr lang="en-GB" sz="1400" b="1" dirty="0" smtClean="0"/>
          </a:p>
          <a:p>
            <a:r>
              <a:rPr lang="en-GB" sz="1400" b="1" u="sng" dirty="0" smtClean="0"/>
              <a:t>3.24 x 1</a:t>
            </a:r>
            <a:r>
              <a:rPr lang="en-GB" sz="1400" b="1" dirty="0" smtClean="0"/>
              <a:t>     =   </a:t>
            </a:r>
            <a:r>
              <a:rPr lang="en-GB" sz="1400" b="1" u="sng" dirty="0" smtClean="0"/>
              <a:t>3.24</a:t>
            </a:r>
            <a:r>
              <a:rPr lang="en-GB" sz="1400" b="1" dirty="0" smtClean="0"/>
              <a:t>  =   0.138L/sec</a:t>
            </a:r>
          </a:p>
          <a:p>
            <a:endParaRPr lang="en-GB" sz="1400" b="1" dirty="0" smtClean="0"/>
          </a:p>
          <a:p>
            <a:r>
              <a:rPr lang="en-GB" sz="1400" b="1" dirty="0" smtClean="0"/>
              <a:t>3.9 x 6            23.4</a:t>
            </a:r>
            <a:endParaRPr lang="en-GB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412776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Southern roof gives 1500hrs/per/year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Black NTC for external use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Internal grey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err="1" smtClean="0"/>
              <a:t>Trac</a:t>
            </a:r>
            <a:r>
              <a:rPr lang="en-GB" b="1" dirty="0" smtClean="0"/>
              <a:t> pipe connected to pump station to vessel is un-insulated to disperse heat  from expansion vessel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24744"/>
            <a:ext cx="8208912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Pipe diameter up to 40mm must have insulation thicker than the pipe diameter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Flat packs are known to still function after 60years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Defused means cloudy weather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Solar thermal provides a saving of 60%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Glycol is not allowed in drains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Flat roofs installation require planning permission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980728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Cylinder NTC should be 75mm below coil flow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Expansion vessels must be installed upside down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PRV must exit into temperature rated container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Direct systems collector with no coil are ban in UK due to Glycol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Swimming pool solar thermal must have no insulation and unglazed to prevent over heating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Solar systems must have TMV</a:t>
            </a:r>
            <a:endParaRPr lang="en-GB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1340768"/>
            <a:ext cx="80648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Solar fraction is efficiency delivering heat from collect to cylinder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Ideal pitch is 30-45 °, winter 50 °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I.A.M Incidence Angle Modifier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Coil surface area should be 10% of panel area 0.1m ²per 1m² of panel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Drain valves must be fitted after isolation and dry to prevent washer melting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1268760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Always use metals clips over insulation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Use brass olives and not copper</a:t>
            </a:r>
          </a:p>
          <a:p>
            <a:pPr algn="ctr"/>
            <a:r>
              <a:rPr lang="en-GB" b="1" dirty="0" smtClean="0"/>
              <a:t>Or crimping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Use solar designed fibre washers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Expansion vessels prevent vacuuming in cold weather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Prior to adding Glycol flush using sanitizer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052736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Solar fitted higher than the roof line (except chimney) requires planning permission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Vertical collectors require planning permission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Solar water is category 3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Water flow rate through solar should be at least 25l/min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80% of daily usage should be heated by VS coil</a:t>
            </a:r>
            <a:endParaRPr lang="en-GB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052736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The temperature rated discharge container must hold Glycol to cool down heated discharged water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The anaconda must be un insulated to prevent the vessel overheating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Servicing Glycol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Must be above 7ph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1.026 above in density hydrometer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err="1" smtClean="0"/>
              <a:t>Refractometer</a:t>
            </a:r>
            <a:r>
              <a:rPr lang="en-GB" b="1" dirty="0" smtClean="0"/>
              <a:t> -28 (-16 for old systems)</a:t>
            </a:r>
            <a:endParaRPr lang="en-GB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836712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Most pump flow rate are set around 1.33 l/min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Always cover collectors when flushing, filling due to flash back of heat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Silicone pipe work is allowed on direct DHW (pipe can handle freezing and cylinder of hot water will cool system down)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Always test system below PRV setting with water as its cheaper and prevent waste issues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Rubber slates are made from EPDM handles high temperatures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Solar factor is  energy used to provide hot water</a:t>
            </a:r>
          </a:p>
          <a:p>
            <a:pPr algn="ctr"/>
            <a:endParaRPr lang="en-GB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1268760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Solar dedicated water area must be more than 25l/min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Vs, which is cylinder solar volume of the coil must meet 80% of the daily demand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err="1" smtClean="0"/>
              <a:t>Vb</a:t>
            </a:r>
            <a:r>
              <a:rPr lang="en-GB" b="1" dirty="0" smtClean="0"/>
              <a:t>, which is the cylinder boiler volume of the coil can loose 30% for the solar </a:t>
            </a:r>
            <a:r>
              <a:rPr lang="en-GB" b="1" dirty="0" err="1" smtClean="0"/>
              <a:t>Vd</a:t>
            </a:r>
            <a:r>
              <a:rPr lang="en-GB" b="1" dirty="0" smtClean="0"/>
              <a:t> (daily demand)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Rule of thumb 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(25 x </a:t>
            </a:r>
            <a:r>
              <a:rPr lang="en-GB" b="1" dirty="0" err="1" smtClean="0"/>
              <a:t>Np</a:t>
            </a:r>
            <a:r>
              <a:rPr lang="en-GB" b="1" dirty="0" smtClean="0"/>
              <a:t>) + 36 = </a:t>
            </a:r>
            <a:r>
              <a:rPr lang="en-GB" b="1" dirty="0" err="1" smtClean="0"/>
              <a:t>Vd</a:t>
            </a:r>
            <a:endParaRPr lang="en-GB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Pressure test systems to 1.5 times working pressure for 60mins or just below PRV discharge pressure for 30minutes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772816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Varister</a:t>
            </a:r>
            <a:r>
              <a:rPr lang="en-GB" b="1" dirty="0" smtClean="0"/>
              <a:t> is lighting protection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Rafters must be at least 50mm thick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Hemp should be used instead of PTFE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Earth cable must be 16mm²</a:t>
            </a:r>
            <a:endParaRPr lang="en-GB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Remove collector cover only when system has been filled and tested</a:t>
            </a:r>
          </a:p>
          <a:p>
            <a:pPr algn="ctr"/>
            <a:endParaRPr lang="en-GB" sz="2400" b="1" dirty="0" smtClean="0"/>
          </a:p>
          <a:p>
            <a:pPr algn="ctr"/>
            <a:endParaRPr lang="en-GB" sz="2400" b="1" dirty="0" smtClean="0"/>
          </a:p>
          <a:p>
            <a:pPr algn="ctr"/>
            <a:r>
              <a:rPr lang="en-GB" sz="2400" b="1" dirty="0" smtClean="0"/>
              <a:t>25litres per/min of collector</a:t>
            </a:r>
          </a:p>
          <a:p>
            <a:pPr algn="ctr"/>
            <a:endParaRPr lang="en-GB" sz="2400" b="1" dirty="0" smtClean="0"/>
          </a:p>
          <a:p>
            <a:pPr algn="ctr"/>
            <a:endParaRPr lang="en-GB" sz="2400" b="1" dirty="0" smtClean="0"/>
          </a:p>
          <a:p>
            <a:pPr algn="ctr"/>
            <a:r>
              <a:rPr lang="en-GB" sz="2400" b="1" dirty="0" smtClean="0"/>
              <a:t>Direct systems are banned in UK as Glycol is added to water</a:t>
            </a:r>
          </a:p>
          <a:p>
            <a:pPr algn="ctr"/>
            <a:endParaRPr lang="en-GB" sz="2400" b="1" dirty="0" smtClean="0"/>
          </a:p>
          <a:p>
            <a:pPr algn="ctr"/>
            <a:endParaRPr lang="en-GB" sz="2400" b="1" dirty="0" smtClean="0"/>
          </a:p>
          <a:p>
            <a:pPr algn="ctr"/>
            <a:r>
              <a:rPr lang="en-GB" sz="2400" b="1" dirty="0" smtClean="0"/>
              <a:t>Evacuated tubes are more efficient than flat plates</a:t>
            </a:r>
          </a:p>
          <a:p>
            <a:pPr algn="ctr"/>
            <a:endParaRPr lang="en-GB" sz="2400" b="1" dirty="0" smtClean="0"/>
          </a:p>
          <a:p>
            <a:pPr algn="ctr"/>
            <a:endParaRPr lang="en-GB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052736"/>
            <a:ext cx="74168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1.4kw/per/m</a:t>
            </a:r>
            <a:r>
              <a:rPr lang="en-GB" sz="900" b="1" dirty="0" smtClean="0"/>
              <a:t>2</a:t>
            </a:r>
          </a:p>
          <a:p>
            <a:pPr algn="ctr"/>
            <a:endParaRPr lang="en-GB" sz="900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Should the solar sit further than 200mm from roof line planning permission is required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Operates at 2bar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Releases at 6bar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Glycol-water evaporates  leaving sludge and legionella 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sz="900" dirty="0" smtClean="0"/>
          </a:p>
          <a:p>
            <a:endParaRPr lang="en-GB" sz="1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79928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Flow rates are usually set between 1.0 - 2.0 (for flat pack)</a:t>
            </a:r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3 l/m for </a:t>
            </a:r>
            <a:r>
              <a:rPr lang="en-GB" sz="2000" b="1" smtClean="0"/>
              <a:t>tubular </a:t>
            </a:r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When purging and testing PV solar systems always convert electricity to DC</a:t>
            </a:r>
          </a:p>
          <a:p>
            <a:pPr algn="ctr"/>
            <a:endParaRPr lang="en-GB" sz="2000" b="1" dirty="0" smtClean="0"/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All solar cylinders must have TMV</a:t>
            </a:r>
          </a:p>
          <a:p>
            <a:pPr algn="ctr"/>
            <a:endParaRPr lang="en-GB" sz="2000" b="1" dirty="0" smtClean="0"/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Collectors must only be installed with compatible combination boilers able to with stand high temperatures</a:t>
            </a:r>
          </a:p>
          <a:p>
            <a:pPr algn="ctr"/>
            <a:endParaRPr lang="en-GB" sz="2000" b="1" dirty="0" smtClean="0"/>
          </a:p>
          <a:p>
            <a:pPr algn="ctr"/>
            <a:endParaRPr lang="en-GB" sz="2000" b="1" dirty="0" smtClean="0"/>
          </a:p>
          <a:p>
            <a:pPr algn="ctr"/>
            <a:r>
              <a:rPr lang="en-GB" sz="2000" b="1" dirty="0" smtClean="0"/>
              <a:t>Solar and combination boilers with have TMV and blend valves used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Fire resistance properties when pipes pass through walls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Collectors installed in a series formation is;</a:t>
            </a:r>
          </a:p>
          <a:p>
            <a:endParaRPr lang="en-GB" b="1" dirty="0" smtClean="0"/>
          </a:p>
          <a:p>
            <a:r>
              <a:rPr lang="en-GB" b="1" dirty="0" smtClean="0"/>
              <a:t>Where one panel is disconnected the whole system shuts down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Collector in parallel formation;</a:t>
            </a:r>
          </a:p>
          <a:p>
            <a:endParaRPr lang="en-GB" b="1" dirty="0" smtClean="0"/>
          </a:p>
          <a:p>
            <a:r>
              <a:rPr lang="en-GB" b="1" dirty="0" smtClean="0"/>
              <a:t>Individual supply to each collector</a:t>
            </a:r>
            <a:endParaRPr lang="en-GB" b="1" dirty="0"/>
          </a:p>
        </p:txBody>
      </p:sp>
      <p:sp>
        <p:nvSpPr>
          <p:cNvPr id="3" name="Rectangle 2"/>
          <p:cNvSpPr/>
          <p:nvPr/>
        </p:nvSpPr>
        <p:spPr>
          <a:xfrm>
            <a:off x="1547664" y="2636912"/>
            <a:ext cx="5040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67744" y="2636912"/>
            <a:ext cx="5040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987824" y="2636912"/>
            <a:ext cx="5040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082018" y="2670337"/>
            <a:ext cx="140677" cy="593368"/>
          </a:xfrm>
          <a:custGeom>
            <a:avLst/>
            <a:gdLst>
              <a:gd name="connsiteX0" fmla="*/ 0 w 140677"/>
              <a:gd name="connsiteY0" fmla="*/ 2525 h 593368"/>
              <a:gd name="connsiteX1" fmla="*/ 112542 w 140677"/>
              <a:gd name="connsiteY1" fmla="*/ 44728 h 593368"/>
              <a:gd name="connsiteX2" fmla="*/ 126610 w 140677"/>
              <a:gd name="connsiteY2" fmla="*/ 86931 h 593368"/>
              <a:gd name="connsiteX3" fmla="*/ 140677 w 140677"/>
              <a:gd name="connsiteY3" fmla="*/ 593368 h 59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677" h="593368">
                <a:moveTo>
                  <a:pt x="0" y="2525"/>
                </a:moveTo>
                <a:cubicBezTo>
                  <a:pt x="51322" y="11078"/>
                  <a:pt x="85705" y="0"/>
                  <a:pt x="112542" y="44728"/>
                </a:cubicBezTo>
                <a:cubicBezTo>
                  <a:pt x="120171" y="57444"/>
                  <a:pt x="121921" y="72863"/>
                  <a:pt x="126610" y="86931"/>
                </a:cubicBezTo>
                <a:lnTo>
                  <a:pt x="140677" y="593368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2771800" y="2708920"/>
            <a:ext cx="140677" cy="593368"/>
          </a:xfrm>
          <a:custGeom>
            <a:avLst/>
            <a:gdLst>
              <a:gd name="connsiteX0" fmla="*/ 0 w 140677"/>
              <a:gd name="connsiteY0" fmla="*/ 2525 h 593368"/>
              <a:gd name="connsiteX1" fmla="*/ 112542 w 140677"/>
              <a:gd name="connsiteY1" fmla="*/ 44728 h 593368"/>
              <a:gd name="connsiteX2" fmla="*/ 126610 w 140677"/>
              <a:gd name="connsiteY2" fmla="*/ 86931 h 593368"/>
              <a:gd name="connsiteX3" fmla="*/ 140677 w 140677"/>
              <a:gd name="connsiteY3" fmla="*/ 593368 h 59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677" h="593368">
                <a:moveTo>
                  <a:pt x="0" y="2525"/>
                </a:moveTo>
                <a:cubicBezTo>
                  <a:pt x="51322" y="11078"/>
                  <a:pt x="85705" y="0"/>
                  <a:pt x="112542" y="44728"/>
                </a:cubicBezTo>
                <a:cubicBezTo>
                  <a:pt x="120171" y="57444"/>
                  <a:pt x="121921" y="72863"/>
                  <a:pt x="126610" y="86931"/>
                </a:cubicBezTo>
                <a:lnTo>
                  <a:pt x="140677" y="593368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1041009" y="2658794"/>
            <a:ext cx="492369" cy="28135"/>
          </a:xfrm>
          <a:custGeom>
            <a:avLst/>
            <a:gdLst>
              <a:gd name="connsiteX0" fmla="*/ 0 w 492369"/>
              <a:gd name="connsiteY0" fmla="*/ 28135 h 28135"/>
              <a:gd name="connsiteX1" fmla="*/ 154745 w 492369"/>
              <a:gd name="connsiteY1" fmla="*/ 14068 h 28135"/>
              <a:gd name="connsiteX2" fmla="*/ 196948 w 492369"/>
              <a:gd name="connsiteY2" fmla="*/ 0 h 28135"/>
              <a:gd name="connsiteX3" fmla="*/ 422031 w 492369"/>
              <a:gd name="connsiteY3" fmla="*/ 14068 h 28135"/>
              <a:gd name="connsiteX4" fmla="*/ 492369 w 492369"/>
              <a:gd name="connsiteY4" fmla="*/ 28135 h 2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2369" h="28135">
                <a:moveTo>
                  <a:pt x="0" y="28135"/>
                </a:moveTo>
                <a:cubicBezTo>
                  <a:pt x="51582" y="23446"/>
                  <a:pt x="103471" y="21393"/>
                  <a:pt x="154745" y="14068"/>
                </a:cubicBezTo>
                <a:cubicBezTo>
                  <a:pt x="169425" y="11971"/>
                  <a:pt x="182119" y="0"/>
                  <a:pt x="196948" y="0"/>
                </a:cubicBezTo>
                <a:cubicBezTo>
                  <a:pt x="272122" y="0"/>
                  <a:pt x="347003" y="9379"/>
                  <a:pt x="422031" y="14068"/>
                </a:cubicBezTo>
                <a:lnTo>
                  <a:pt x="492369" y="28135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3491880" y="3212976"/>
            <a:ext cx="492369" cy="28135"/>
          </a:xfrm>
          <a:custGeom>
            <a:avLst/>
            <a:gdLst>
              <a:gd name="connsiteX0" fmla="*/ 0 w 492369"/>
              <a:gd name="connsiteY0" fmla="*/ 28135 h 28135"/>
              <a:gd name="connsiteX1" fmla="*/ 154745 w 492369"/>
              <a:gd name="connsiteY1" fmla="*/ 14068 h 28135"/>
              <a:gd name="connsiteX2" fmla="*/ 196948 w 492369"/>
              <a:gd name="connsiteY2" fmla="*/ 0 h 28135"/>
              <a:gd name="connsiteX3" fmla="*/ 422031 w 492369"/>
              <a:gd name="connsiteY3" fmla="*/ 14068 h 28135"/>
              <a:gd name="connsiteX4" fmla="*/ 492369 w 492369"/>
              <a:gd name="connsiteY4" fmla="*/ 28135 h 2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2369" h="28135">
                <a:moveTo>
                  <a:pt x="0" y="28135"/>
                </a:moveTo>
                <a:cubicBezTo>
                  <a:pt x="51582" y="23446"/>
                  <a:pt x="103471" y="21393"/>
                  <a:pt x="154745" y="14068"/>
                </a:cubicBezTo>
                <a:cubicBezTo>
                  <a:pt x="169425" y="11971"/>
                  <a:pt x="182119" y="0"/>
                  <a:pt x="196948" y="0"/>
                </a:cubicBezTo>
                <a:cubicBezTo>
                  <a:pt x="272122" y="0"/>
                  <a:pt x="347003" y="9379"/>
                  <a:pt x="422031" y="14068"/>
                </a:cubicBezTo>
                <a:lnTo>
                  <a:pt x="492369" y="28135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355976" y="5301208"/>
            <a:ext cx="5040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72200" y="5301208"/>
            <a:ext cx="5040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364088" y="5301208"/>
            <a:ext cx="5040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2771800" y="5157192"/>
            <a:ext cx="36004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32040" y="6021288"/>
            <a:ext cx="36004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83968" y="5157192"/>
            <a:ext cx="0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292080" y="5157192"/>
            <a:ext cx="0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72200" y="5157192"/>
            <a:ext cx="0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932040" y="5877272"/>
            <a:ext cx="0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940152" y="5877272"/>
            <a:ext cx="0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20272" y="5877272"/>
            <a:ext cx="0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Drain back systems using copper pipe are allowed to use plastic fitting and solder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Drain back does not require glycol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Temperature rated discharge containers must hold at least 25mm of glycol for discharge cooling purposes</a:t>
            </a:r>
            <a:endParaRPr lang="en-GB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799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15° min 75° max for collection angle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Drain back systems must be installed within 6m from top collector to bottom of drain back station and a minimum of 1m pipe work required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Drain back systems use only flat plate collectors specially designed due to the narrow serpentine design, with a designed flow rate of 2l/min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Pipe work must have a gradient of 4cm/pm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1"/>
          <p:cNvSpPr>
            <a:spLocks noGrp="1" noChangeArrowheads="1"/>
          </p:cNvSpPr>
          <p:nvPr>
            <p:ph type="title"/>
          </p:nvPr>
        </p:nvSpPr>
        <p:spPr>
          <a:xfrm>
            <a:off x="574675" y="915988"/>
            <a:ext cx="7129463" cy="276225"/>
          </a:xfrm>
        </p:spPr>
        <p:txBody>
          <a:bodyPr>
            <a:normAutofit fontScale="90000"/>
          </a:bodyPr>
          <a:lstStyle/>
          <a:p>
            <a:pPr lvl="3">
              <a:defRPr/>
            </a:pPr>
            <a:r>
              <a:rPr lang="en-GB" dirty="0" smtClean="0">
                <a:effectLst>
                  <a:outerShdw sx="0" sy="0">
                    <a:srgbClr val="000000"/>
                  </a:outerShdw>
                </a:effectLst>
              </a:rPr>
              <a:t>Sizing</a:t>
            </a:r>
            <a:endParaRPr lang="en-GB" dirty="0">
              <a:effectLst>
                <a:outerShdw sx="0" sy="0">
                  <a:srgbClr val="000000"/>
                </a:outerShdw>
              </a:effectLst>
            </a:endParaRPr>
          </a:p>
        </p:txBody>
      </p:sp>
      <p:sp>
        <p:nvSpPr>
          <p:cNvPr id="114690" name="Text Box 64"/>
          <p:cNvSpPr txBox="1">
            <a:spLocks noChangeArrowheads="1"/>
          </p:cNvSpPr>
          <p:nvPr/>
        </p:nvSpPr>
        <p:spPr bwMode="auto">
          <a:xfrm>
            <a:off x="8648700" y="6515100"/>
            <a:ext cx="419100" cy="2159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</a:rPr>
              <a:t>8</a:t>
            </a:r>
          </a:p>
        </p:txBody>
      </p:sp>
      <p:grpSp>
        <p:nvGrpSpPr>
          <p:cNvPr id="2" name="Group 15"/>
          <p:cNvGrpSpPr/>
          <p:nvPr/>
        </p:nvGrpSpPr>
        <p:grpSpPr>
          <a:xfrm>
            <a:off x="189972" y="1298574"/>
            <a:ext cx="8954028" cy="3959227"/>
            <a:chOff x="189972" y="1916641"/>
            <a:chExt cx="8954028" cy="3959227"/>
          </a:xfrm>
        </p:grpSpPr>
        <p:pic>
          <p:nvPicPr>
            <p:cNvPr id="344066" name="Picture 2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189972" y="2135717"/>
              <a:ext cx="4581525" cy="3162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344067" name="Picture 3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772556" y="1916641"/>
              <a:ext cx="4238625" cy="2511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775201" y="3784600"/>
              <a:ext cx="4233334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 bwMode="auto">
            <a:xfrm>
              <a:off x="4758267" y="4191000"/>
              <a:ext cx="4385733" cy="440267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80975" marR="0" indent="-180975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–"/>
                <a:tabLst/>
              </a:pPr>
              <a:endParaRPr kumimoji="0" lang="en-GB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87800" y="4182533"/>
              <a:ext cx="753533" cy="1100667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80975" marR="0" indent="-180975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–"/>
                <a:tabLst/>
              </a:pPr>
              <a:endParaRPr kumimoji="0" lang="en-GB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38667" y="4775201"/>
              <a:ext cx="753533" cy="1100667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80975" marR="0" indent="-180975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–"/>
                <a:tabLst/>
              </a:pPr>
              <a:endParaRPr kumimoji="0" lang="en-GB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41867" y="4207933"/>
              <a:ext cx="567265" cy="541868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80975" marR="0" indent="-180975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–"/>
                <a:tabLst/>
              </a:pPr>
              <a:endParaRPr kumimoji="0" lang="en-GB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838200" y="4436534"/>
            <a:ext cx="3640667" cy="1100667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–"/>
              <a:tabLst/>
            </a:pP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732" y="4721297"/>
            <a:ext cx="86190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1200" b="1" dirty="0" smtClean="0">
                <a:latin typeface="Arial" charset="0"/>
                <a:cs typeface="Arial" charset="0"/>
              </a:rPr>
              <a:t>General notes</a:t>
            </a:r>
            <a:r>
              <a:rPr lang="en-GB" sz="1200" dirty="0" smtClean="0">
                <a:latin typeface="Arial" charset="0"/>
                <a:cs typeface="Arial" charset="0"/>
              </a:rPr>
              <a:t> </a:t>
            </a:r>
          </a:p>
          <a:p>
            <a:pPr eaLnBrk="0" hangingPunct="0">
              <a:spcBef>
                <a:spcPct val="50000"/>
              </a:spcBef>
              <a:buFontTx/>
              <a:buChar char="–"/>
              <a:defRPr/>
            </a:pPr>
            <a:r>
              <a:rPr lang="en-GB" sz="1200" dirty="0" smtClean="0">
                <a:latin typeface="Arial" charset="0"/>
                <a:cs typeface="Arial" charset="0"/>
              </a:rPr>
              <a:t> When using the VPM 15 D Basic module, up to 6 collectors can be installed.</a:t>
            </a:r>
            <a:br>
              <a:rPr lang="en-GB" sz="1200" dirty="0" smtClean="0">
                <a:latin typeface="Arial" charset="0"/>
                <a:cs typeface="Arial" charset="0"/>
              </a:rPr>
            </a:br>
            <a:r>
              <a:rPr lang="en-GB" sz="1200" dirty="0" smtClean="0">
                <a:latin typeface="Arial" charset="0"/>
                <a:cs typeface="Arial" charset="0"/>
              </a:rPr>
              <a:t>   The collectors can be installed in series or can be split in 2x2, 2x3 or 3x2 collectors arrays.</a:t>
            </a:r>
          </a:p>
          <a:p>
            <a:pPr marL="180975" indent="-180975" eaLnBrk="0" hangingPunct="0">
              <a:spcBef>
                <a:spcPct val="50000"/>
              </a:spcBef>
              <a:buFontTx/>
              <a:buChar char="–"/>
              <a:defRPr/>
            </a:pPr>
            <a:r>
              <a:rPr lang="en-GB" sz="1200" dirty="0" smtClean="0">
                <a:latin typeface="Arial" charset="0"/>
                <a:cs typeface="Arial" charset="0"/>
              </a:rPr>
              <a:t>When using the VPM 30 D module up to 12 collectors can be installed (7 and 11 not possible). </a:t>
            </a:r>
            <a:br>
              <a:rPr lang="en-GB" sz="1200" dirty="0" smtClean="0">
                <a:latin typeface="Arial" charset="0"/>
                <a:cs typeface="Arial" charset="0"/>
              </a:rPr>
            </a:br>
            <a:r>
              <a:rPr lang="en-GB" sz="1200" dirty="0" smtClean="0">
                <a:latin typeface="Arial" charset="0"/>
                <a:cs typeface="Arial" charset="0"/>
              </a:rPr>
              <a:t>The collectors can be installed in two rows with 6 collectors or can be split in2x4, 3x3, 2x5 3x4, 4x3 or 6x2 collector arrays.</a:t>
            </a:r>
            <a:endParaRPr lang="en-GB" sz="1200" dirty="0">
              <a:latin typeface="Arial" charset="0"/>
              <a:cs typeface="Arial" charset="0"/>
            </a:endParaRPr>
          </a:p>
        </p:txBody>
      </p:sp>
      <p:grpSp>
        <p:nvGrpSpPr>
          <p:cNvPr id="3" name="Group 21"/>
          <p:cNvGrpSpPr/>
          <p:nvPr/>
        </p:nvGrpSpPr>
        <p:grpSpPr>
          <a:xfrm>
            <a:off x="2987824" y="1412776"/>
            <a:ext cx="3756660" cy="1226820"/>
            <a:chOff x="2941320" y="1501140"/>
            <a:chExt cx="3756660" cy="1226820"/>
          </a:xfrm>
        </p:grpSpPr>
        <p:sp>
          <p:nvSpPr>
            <p:cNvPr id="17" name="TextBox 16"/>
            <p:cNvSpPr txBox="1"/>
            <p:nvPr/>
          </p:nvSpPr>
          <p:spPr>
            <a:xfrm>
              <a:off x="4099560" y="1501140"/>
              <a:ext cx="1844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</a:rPr>
                <a:t>4cm per 1m = 2.3</a:t>
              </a:r>
              <a:r>
                <a:rPr lang="en-GB" dirty="0" smtClean="0">
                  <a:solidFill>
                    <a:srgbClr val="FF0000"/>
                  </a:solidFill>
                  <a:latin typeface="Arial"/>
                  <a:cs typeface="Arial"/>
                </a:rPr>
                <a:t>º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2941320" y="1813560"/>
              <a:ext cx="1607820" cy="914400"/>
            </a:xfrm>
            <a:prstGeom prst="straightConnector1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4556760" y="1821180"/>
              <a:ext cx="2141220" cy="388620"/>
            </a:xfrm>
            <a:prstGeom prst="straightConnector1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When installing panels be cautious regarding the edge areas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Which is calculating the clearance zone from the edges (including ridge)  to prevent wind turbulence and up lift   </a:t>
            </a:r>
          </a:p>
          <a:p>
            <a:endParaRPr lang="en-GB" b="1" dirty="0" smtClean="0"/>
          </a:p>
          <a:p>
            <a:r>
              <a:rPr lang="en-GB" b="1" dirty="0" smtClean="0"/>
              <a:t>Arranging from a 1m to 2m</a:t>
            </a:r>
            <a:endParaRPr lang="en-GB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268760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Pump is sited on return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Single check valve is sited on return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Turn temperature handles for filling/purging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Cooling vessels are installed prior to expansion vessel to prevent heating neoprene diaphragm </a:t>
            </a:r>
            <a:endParaRPr lang="en-GB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196752"/>
            <a:ext cx="7056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Programmer functions on information from cylinder temperature, array NTC difference which can be set 3-11</a:t>
            </a:r>
            <a:r>
              <a:rPr lang="en-GB" b="1" dirty="0" smtClean="0">
                <a:latin typeface="Calibri"/>
              </a:rPr>
              <a:t> ͨ</a:t>
            </a:r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Every 1m</a:t>
            </a:r>
            <a:r>
              <a:rPr lang="en-GB" sz="900" b="1" dirty="0" smtClean="0"/>
              <a:t>2</a:t>
            </a:r>
            <a:r>
              <a:rPr lang="en-GB" b="1" dirty="0" smtClean="0"/>
              <a:t> requires 50litres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Flat roof requires planning permission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Refractometer should read at least -16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PH scale should read above 7</a:t>
            </a:r>
            <a:endParaRPr lang="en-GB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908720"/>
            <a:ext cx="799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Hydrometer must be above 1.026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Anti-reflection glass increases efficiency by 7% call etching technology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Array must be covered whilst being installed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Serpentine pipe lay-out in Panel </a:t>
            </a:r>
          </a:p>
          <a:p>
            <a:pPr algn="ctr"/>
            <a:r>
              <a:rPr lang="en-GB" b="1" dirty="0" smtClean="0"/>
              <a:t>Easier for draining, longer period in sun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Black anodised aluminium against corrosion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pic>
        <p:nvPicPr>
          <p:cNvPr id="7" name="Picture 2" descr="DSC023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64904"/>
            <a:ext cx="1937183" cy="204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4"/>
          <p:cNvGrpSpPr>
            <a:grpSpLocks/>
          </p:cNvGrpSpPr>
          <p:nvPr/>
        </p:nvGrpSpPr>
        <p:grpSpPr bwMode="auto">
          <a:xfrm rot="5400000">
            <a:off x="7053349" y="2747851"/>
            <a:ext cx="2237557" cy="1583631"/>
            <a:chOff x="1860" y="1986"/>
            <a:chExt cx="897" cy="1494"/>
          </a:xfrm>
        </p:grpSpPr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1562" y="2284"/>
              <a:ext cx="1494" cy="8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889" y="2048"/>
              <a:ext cx="862" cy="1357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268760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Mirosol</a:t>
            </a:r>
            <a:r>
              <a:rPr lang="en-GB" b="1" dirty="0" smtClean="0"/>
              <a:t> paint used for anti-reflection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Panels are not allowed when visible from traffic areas in conversation or world heritage zones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Differential controller, switches the pump off when the temperature difference on the collector is small</a:t>
            </a:r>
          </a:p>
          <a:p>
            <a:pPr algn="ctr"/>
            <a:endParaRPr lang="en-GB" b="1" dirty="0" smtClean="0"/>
          </a:p>
          <a:p>
            <a:pPr algn="ctr"/>
            <a:endParaRPr lang="en-GB" b="1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424936" cy="381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Note for installation/Surveys</a:t>
            </a:r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Orientation</a:t>
            </a:r>
          </a:p>
          <a:p>
            <a:pPr algn="ctr"/>
            <a:r>
              <a:rPr lang="en-GB" b="1" dirty="0" smtClean="0"/>
              <a:t>Shading</a:t>
            </a:r>
          </a:p>
          <a:p>
            <a:pPr algn="ctr"/>
            <a:r>
              <a:rPr lang="en-GB" b="1" dirty="0" smtClean="0"/>
              <a:t>Roof tile</a:t>
            </a:r>
          </a:p>
          <a:p>
            <a:pPr algn="ctr"/>
            <a:r>
              <a:rPr lang="en-GB" b="1" dirty="0" smtClean="0"/>
              <a:t>Condition </a:t>
            </a:r>
          </a:p>
          <a:p>
            <a:pPr algn="ctr"/>
            <a:r>
              <a:rPr lang="en-GB" b="1" dirty="0" smtClean="0"/>
              <a:t>Conservative area?</a:t>
            </a:r>
          </a:p>
          <a:p>
            <a:pPr algn="ctr"/>
            <a:r>
              <a:rPr lang="en-GB" b="1" dirty="0" smtClean="0"/>
              <a:t>Wind exposure</a:t>
            </a:r>
          </a:p>
          <a:p>
            <a:pPr algn="ctr"/>
            <a:r>
              <a:rPr lang="en-GB" b="1" dirty="0" smtClean="0"/>
              <a:t>Flat roof </a:t>
            </a:r>
          </a:p>
          <a:p>
            <a:pPr algn="ctr"/>
            <a:r>
              <a:rPr lang="en-GB" b="1" dirty="0" smtClean="0"/>
              <a:t>Usage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Tubes are 10-20% more efficient</a:t>
            </a:r>
            <a:endParaRPr lang="en-GB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56176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/>
              <a:t>Solar revision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268760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Flush Glycol every five years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Type “O” insulation is vermin and heat proof (150</a:t>
            </a:r>
            <a:r>
              <a:rPr lang="en-GB" b="1" dirty="0" smtClean="0">
                <a:latin typeface="Calibri"/>
              </a:rPr>
              <a:t>  ͨ)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Pump station must be installed lower than collector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Always set flow rate as per manufacturers instructions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Air separators must be installed on return</a:t>
            </a:r>
            <a:endParaRPr lang="en-GB" b="1" dirty="0"/>
          </a:p>
        </p:txBody>
      </p:sp>
      <p:pic>
        <p:nvPicPr>
          <p:cNvPr id="7" name="Picture 4" descr="Solar pump gau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7412" y="620688"/>
            <a:ext cx="165658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1383</Words>
  <Application>Microsoft Office PowerPoint</Application>
  <PresentationFormat>On-screen Show (4:3)</PresentationFormat>
  <Paragraphs>443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Sizing</vt:lpstr>
      <vt:lpstr>PowerPoint Presentation</vt:lpstr>
    </vt:vector>
  </TitlesOfParts>
  <Company>Vaillant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Jonathon Hallam</dc:creator>
  <cp:lastModifiedBy>Jonathon Hallam</cp:lastModifiedBy>
  <cp:revision>97</cp:revision>
  <dcterms:created xsi:type="dcterms:W3CDTF">2014-04-28T10:43:05Z</dcterms:created>
  <dcterms:modified xsi:type="dcterms:W3CDTF">2021-06-13T23:12:21Z</dcterms:modified>
</cp:coreProperties>
</file>