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Lst>
  <p:notesMasterIdLst>
    <p:notesMasterId r:id="rId129"/>
  </p:notesMasterIdLst>
  <p:sldIdLst>
    <p:sldId id="432" r:id="rId2"/>
    <p:sldId id="261" r:id="rId3"/>
    <p:sldId id="263" r:id="rId4"/>
    <p:sldId id="264" r:id="rId5"/>
    <p:sldId id="265" r:id="rId6"/>
    <p:sldId id="268" r:id="rId7"/>
    <p:sldId id="267" r:id="rId8"/>
    <p:sldId id="269" r:id="rId9"/>
    <p:sldId id="272" r:id="rId10"/>
    <p:sldId id="271" r:id="rId11"/>
    <p:sldId id="270" r:id="rId12"/>
    <p:sldId id="275" r:id="rId13"/>
    <p:sldId id="277" r:id="rId14"/>
    <p:sldId id="278" r:id="rId15"/>
    <p:sldId id="276" r:id="rId16"/>
    <p:sldId id="279" r:id="rId17"/>
    <p:sldId id="280" r:id="rId18"/>
    <p:sldId id="282" r:id="rId19"/>
    <p:sldId id="281" r:id="rId20"/>
    <p:sldId id="283" r:id="rId21"/>
    <p:sldId id="284" r:id="rId22"/>
    <p:sldId id="285" r:id="rId23"/>
    <p:sldId id="286" r:id="rId24"/>
    <p:sldId id="287" r:id="rId25"/>
    <p:sldId id="289" r:id="rId26"/>
    <p:sldId id="300" r:id="rId27"/>
    <p:sldId id="305" r:id="rId28"/>
    <p:sldId id="306" r:id="rId29"/>
    <p:sldId id="307" r:id="rId30"/>
    <p:sldId id="304" r:id="rId31"/>
    <p:sldId id="292" r:id="rId32"/>
    <p:sldId id="293" r:id="rId33"/>
    <p:sldId id="294" r:id="rId34"/>
    <p:sldId id="295" r:id="rId35"/>
    <p:sldId id="296" r:id="rId36"/>
    <p:sldId id="297" r:id="rId37"/>
    <p:sldId id="313" r:id="rId38"/>
    <p:sldId id="314" r:id="rId39"/>
    <p:sldId id="311" r:id="rId40"/>
    <p:sldId id="312" r:id="rId41"/>
    <p:sldId id="315" r:id="rId42"/>
    <p:sldId id="316" r:id="rId43"/>
    <p:sldId id="317" r:id="rId44"/>
    <p:sldId id="318" r:id="rId45"/>
    <p:sldId id="319" r:id="rId46"/>
    <p:sldId id="320" r:id="rId47"/>
    <p:sldId id="321" r:id="rId48"/>
    <p:sldId id="322" r:id="rId49"/>
    <p:sldId id="323" r:id="rId50"/>
    <p:sldId id="329" r:id="rId51"/>
    <p:sldId id="330" r:id="rId52"/>
    <p:sldId id="324" r:id="rId53"/>
    <p:sldId id="327" r:id="rId54"/>
    <p:sldId id="325" r:id="rId55"/>
    <p:sldId id="328" r:id="rId56"/>
    <p:sldId id="331" r:id="rId57"/>
    <p:sldId id="332" r:id="rId58"/>
    <p:sldId id="326" r:id="rId59"/>
    <p:sldId id="335" r:id="rId60"/>
    <p:sldId id="336" r:id="rId61"/>
    <p:sldId id="337" r:id="rId62"/>
    <p:sldId id="338" r:id="rId63"/>
    <p:sldId id="339" r:id="rId64"/>
    <p:sldId id="340" r:id="rId65"/>
    <p:sldId id="342" r:id="rId66"/>
    <p:sldId id="343" r:id="rId67"/>
    <p:sldId id="344" r:id="rId68"/>
    <p:sldId id="345" r:id="rId69"/>
    <p:sldId id="346" r:id="rId70"/>
    <p:sldId id="347" r:id="rId71"/>
    <p:sldId id="350" r:id="rId72"/>
    <p:sldId id="355" r:id="rId73"/>
    <p:sldId id="356" r:id="rId74"/>
    <p:sldId id="351" r:id="rId75"/>
    <p:sldId id="352" r:id="rId76"/>
    <p:sldId id="353" r:id="rId77"/>
    <p:sldId id="357" r:id="rId78"/>
    <p:sldId id="360" r:id="rId79"/>
    <p:sldId id="362"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376" r:id="rId93"/>
    <p:sldId id="377" r:id="rId94"/>
    <p:sldId id="378" r:id="rId95"/>
    <p:sldId id="379" r:id="rId96"/>
    <p:sldId id="380" r:id="rId97"/>
    <p:sldId id="401" r:id="rId98"/>
    <p:sldId id="402" r:id="rId99"/>
    <p:sldId id="403" r:id="rId100"/>
    <p:sldId id="404" r:id="rId101"/>
    <p:sldId id="405" r:id="rId102"/>
    <p:sldId id="406" r:id="rId103"/>
    <p:sldId id="407" r:id="rId104"/>
    <p:sldId id="433" r:id="rId105"/>
    <p:sldId id="408" r:id="rId106"/>
    <p:sldId id="409" r:id="rId107"/>
    <p:sldId id="410" r:id="rId108"/>
    <p:sldId id="411" r:id="rId109"/>
    <p:sldId id="412" r:id="rId110"/>
    <p:sldId id="413" r:id="rId111"/>
    <p:sldId id="333" r:id="rId112"/>
    <p:sldId id="334" r:id="rId113"/>
    <p:sldId id="414" r:id="rId114"/>
    <p:sldId id="415" r:id="rId115"/>
    <p:sldId id="416" r:id="rId116"/>
    <p:sldId id="418" r:id="rId117"/>
    <p:sldId id="419" r:id="rId118"/>
    <p:sldId id="341" r:id="rId119"/>
    <p:sldId id="420" r:id="rId120"/>
    <p:sldId id="421" r:id="rId121"/>
    <p:sldId id="422" r:id="rId122"/>
    <p:sldId id="423" r:id="rId123"/>
    <p:sldId id="424" r:id="rId124"/>
    <p:sldId id="425" r:id="rId125"/>
    <p:sldId id="429" r:id="rId126"/>
    <p:sldId id="430" r:id="rId127"/>
    <p:sldId id="431" r:id="rId1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2" autoAdjust="0"/>
    <p:restoredTop sz="94660"/>
  </p:normalViewPr>
  <p:slideViewPr>
    <p:cSldViewPr snapToGrid="0">
      <p:cViewPr varScale="1">
        <p:scale>
          <a:sx n="86" d="100"/>
          <a:sy n="86" d="100"/>
        </p:scale>
        <p:origin x="115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57EFD-D309-4026-AC24-7568E8BDD681}" type="datetimeFigureOut">
              <a:rPr lang="en-GB" smtClean="0"/>
              <a:t>14/06/2022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8A477-951F-4ED1-A130-7729317E8345}" type="slidenum">
              <a:rPr lang="en-GB" smtClean="0"/>
              <a:t>‹#›</a:t>
            </a:fld>
            <a:endParaRPr lang="en-GB"/>
          </a:p>
        </p:txBody>
      </p:sp>
    </p:spTree>
    <p:extLst>
      <p:ext uri="{BB962C8B-B14F-4D97-AF65-F5344CB8AC3E}">
        <p14:creationId xmlns:p14="http://schemas.microsoft.com/office/powerpoint/2010/main" val="9924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045C8A9-79A7-447E-B80D-86C90983A737}" type="slidenum">
              <a:rPr lang="en-GB" smtClean="0"/>
              <a:pPr/>
              <a:t>2</a:t>
            </a:fld>
            <a:endParaRPr lang="en-GB"/>
          </a:p>
        </p:txBody>
      </p:sp>
    </p:spTree>
    <p:extLst>
      <p:ext uri="{BB962C8B-B14F-4D97-AF65-F5344CB8AC3E}">
        <p14:creationId xmlns:p14="http://schemas.microsoft.com/office/powerpoint/2010/main" val="2102212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042661-DEEB-475C-9A63-991D4E0BD2E3}" type="datetimeFigureOut">
              <a:rPr lang="en-GB" smtClean="0"/>
              <a:t>14/06/2022</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4C73A09F-92C2-4D4B-9315-A34B95BD8632}" type="slidenum">
              <a:rPr lang="en-GB" smtClean="0"/>
              <a:t>‹#›</a:t>
            </a:fld>
            <a:endParaRPr lang="en-GB"/>
          </a:p>
        </p:txBody>
      </p:sp>
    </p:spTree>
    <p:extLst>
      <p:ext uri="{BB962C8B-B14F-4D97-AF65-F5344CB8AC3E}">
        <p14:creationId xmlns:p14="http://schemas.microsoft.com/office/powerpoint/2010/main" val="378961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9699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79556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5014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10700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0841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111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0812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7063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042661-DEEB-475C-9A63-991D4E0BD2E3}" type="datetimeFigureOut">
              <a:rPr lang="en-GB" smtClean="0"/>
              <a:t>14/06/2022</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C73A09F-92C2-4D4B-9315-A34B95BD8632}" type="slidenum">
              <a:rPr lang="en-GB" smtClean="0"/>
              <a:t>‹#›</a:t>
            </a:fld>
            <a:endParaRPr lang="en-GB"/>
          </a:p>
        </p:txBody>
      </p:sp>
    </p:spTree>
    <p:extLst>
      <p:ext uri="{BB962C8B-B14F-4D97-AF65-F5344CB8AC3E}">
        <p14:creationId xmlns:p14="http://schemas.microsoft.com/office/powerpoint/2010/main" val="337634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378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5820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042661-DEEB-475C-9A63-991D4E0BD2E3}" type="datetimeFigureOut">
              <a:rPr lang="en-GB" smtClean="0"/>
              <a:t>14/06/2022</a:t>
            </a:fld>
            <a:endParaRPr lang="en-GB"/>
          </a:p>
        </p:txBody>
      </p:sp>
      <p:sp>
        <p:nvSpPr>
          <p:cNvPr id="4" name="Footer Placeholder 3"/>
          <p:cNvSpPr>
            <a:spLocks noGrp="1"/>
          </p:cNvSpPr>
          <p:nvPr>
            <p:ph type="ftr" sz="quarter" idx="11"/>
          </p:nvPr>
        </p:nvSpPr>
        <p:spPr/>
        <p:txBody>
          <a:bodyPr/>
          <a:lstStyle/>
          <a:p>
            <a:endParaRPr lang="en-GB"/>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C73A09F-92C2-4D4B-9315-A34B95BD8632}" type="slidenum">
              <a:rPr lang="en-GB" smtClean="0"/>
              <a:t>‹#›</a:t>
            </a:fld>
            <a:endParaRPr lang="en-GB"/>
          </a:p>
        </p:txBody>
      </p:sp>
    </p:spTree>
    <p:extLst>
      <p:ext uri="{BB962C8B-B14F-4D97-AF65-F5344CB8AC3E}">
        <p14:creationId xmlns:p14="http://schemas.microsoft.com/office/powerpoint/2010/main" val="4100029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42661-DEEB-475C-9A63-991D4E0BD2E3}" type="datetimeFigureOut">
              <a:rPr lang="en-GB" smtClean="0"/>
              <a:t>14/06/2022</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C73A09F-92C2-4D4B-9315-A34B95BD8632}" type="slidenum">
              <a:rPr lang="en-GB" smtClean="0"/>
              <a:t>‹#›</a:t>
            </a:fld>
            <a:endParaRPr lang="en-GB"/>
          </a:p>
        </p:txBody>
      </p:sp>
    </p:spTree>
    <p:extLst>
      <p:ext uri="{BB962C8B-B14F-4D97-AF65-F5344CB8AC3E}">
        <p14:creationId xmlns:p14="http://schemas.microsoft.com/office/powerpoint/2010/main" val="276478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858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042661-DEEB-475C-9A63-991D4E0BD2E3}" type="datetimeFigureOut">
              <a:rPr lang="en-GB" smtClean="0"/>
              <a:t>14/06/2022</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C73A09F-92C2-4D4B-9315-A34B95BD8632}" type="slidenum">
              <a:rPr lang="en-GB" smtClean="0"/>
              <a:t>‹#›</a:t>
            </a:fld>
            <a:endParaRPr lang="en-GB"/>
          </a:p>
        </p:txBody>
      </p:sp>
    </p:spTree>
    <p:extLst>
      <p:ext uri="{BB962C8B-B14F-4D97-AF65-F5344CB8AC3E}">
        <p14:creationId xmlns:p14="http://schemas.microsoft.com/office/powerpoint/2010/main" val="1779550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6/14/2022</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637782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uk/url?sa=i&amp;rct=j&amp;q=rcd&amp;source=images&amp;cd=&amp;cad=rja&amp;docid=K6zIkR8QkvFv3M&amp;tbnid=Qr-X3U0rDUyUBM:&amp;ved=0CAUQjRw&amp;url=http://www.peclights.com/wrs802-80a-30ma-2-pole-rcd-ac-2574-p.asp&amp;ei=6fIAUtTWMJGT0QWk7IDACA&amp;psig=AFQjCNHjIv0_AwRLX7boDP2aA4aDm_Ltzg&amp;ust=1375880259011701"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jpeg"/></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AC23-B9A0-42D2-A967-BD865378BF71}"/>
              </a:ext>
            </a:extLst>
          </p:cNvPr>
          <p:cNvSpPr>
            <a:spLocks noGrp="1"/>
          </p:cNvSpPr>
          <p:nvPr>
            <p:ph type="title"/>
          </p:nvPr>
        </p:nvSpPr>
        <p:spPr>
          <a:xfrm>
            <a:off x="1720473" y="-452762"/>
            <a:ext cx="6591985" cy="1468800"/>
          </a:xfrm>
        </p:spPr>
        <p:txBody>
          <a:bodyPr/>
          <a:lstStyle/>
          <a:p>
            <a:pPr algn="ctr"/>
            <a:r>
              <a:rPr lang="en-GB" b="1" dirty="0"/>
              <a:t>Electrical revision</a:t>
            </a:r>
          </a:p>
        </p:txBody>
      </p:sp>
      <p:sp>
        <p:nvSpPr>
          <p:cNvPr id="3" name="Text Placeholder 2">
            <a:extLst>
              <a:ext uri="{FF2B5EF4-FFF2-40B4-BE49-F238E27FC236}">
                <a16:creationId xmlns:a16="http://schemas.microsoft.com/office/drawing/2014/main" id="{918BE807-108C-406C-A1A3-A1CA38E1793F}"/>
              </a:ext>
            </a:extLst>
          </p:cNvPr>
          <p:cNvSpPr>
            <a:spLocks noGrp="1"/>
          </p:cNvSpPr>
          <p:nvPr>
            <p:ph type="body" idx="1"/>
          </p:nvPr>
        </p:nvSpPr>
        <p:spPr>
          <a:xfrm>
            <a:off x="1720472" y="5232647"/>
            <a:ext cx="6591985" cy="860400"/>
          </a:xfrm>
        </p:spPr>
        <p:txBody>
          <a:bodyPr>
            <a:noAutofit/>
          </a:bodyPr>
          <a:lstStyle/>
          <a:p>
            <a:pPr algn="ctr"/>
            <a:r>
              <a:rPr lang="en-GB" sz="5400" b="1" dirty="0">
                <a:solidFill>
                  <a:srgbClr val="FFC000"/>
                </a:solidFill>
              </a:rPr>
              <a:t>Join our cause</a:t>
            </a:r>
          </a:p>
        </p:txBody>
      </p:sp>
      <p:pic>
        <p:nvPicPr>
          <p:cNvPr id="5" name="Picture 4" descr="A picture containing text, clipart&#10;&#10;Description automatically generated">
            <a:extLst>
              <a:ext uri="{FF2B5EF4-FFF2-40B4-BE49-F238E27FC236}">
                <a16:creationId xmlns:a16="http://schemas.microsoft.com/office/drawing/2014/main" id="{C9ED192C-3353-4EB2-AB93-C1B2B3F70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472" y="1406512"/>
            <a:ext cx="6267635" cy="3702083"/>
          </a:xfrm>
          <a:prstGeom prst="rect">
            <a:avLst/>
          </a:prstGeom>
        </p:spPr>
      </p:pic>
    </p:spTree>
    <p:extLst>
      <p:ext uri="{BB962C8B-B14F-4D97-AF65-F5344CB8AC3E}">
        <p14:creationId xmlns:p14="http://schemas.microsoft.com/office/powerpoint/2010/main" val="182991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796925"/>
          </a:xfrm>
        </p:spPr>
        <p:txBody>
          <a:bodyPr/>
          <a:lstStyle/>
          <a:p>
            <a:pPr algn="r"/>
            <a:r>
              <a:rPr lang="en-GB" sz="3600" dirty="0">
                <a:cs typeface="Arial" charset="0"/>
              </a:rPr>
              <a:t>Types of Supply</a:t>
            </a:r>
          </a:p>
        </p:txBody>
      </p:sp>
      <p:sp>
        <p:nvSpPr>
          <p:cNvPr id="3" name="Content Placeholder 2"/>
          <p:cNvSpPr>
            <a:spLocks noGrp="1"/>
          </p:cNvSpPr>
          <p:nvPr>
            <p:ph idx="1"/>
          </p:nvPr>
        </p:nvSpPr>
        <p:spPr>
          <a:xfrm>
            <a:off x="198783" y="1305001"/>
            <a:ext cx="3154017" cy="5334338"/>
          </a:xfrm>
        </p:spPr>
        <p:txBody>
          <a:bodyPr>
            <a:normAutofit lnSpcReduction="10000"/>
          </a:bodyPr>
          <a:lstStyle/>
          <a:p>
            <a:pPr marL="0" indent="0">
              <a:buFontTx/>
              <a:buNone/>
              <a:defRPr/>
            </a:pPr>
            <a:r>
              <a:rPr lang="en-GB" sz="2400" dirty="0">
                <a:solidFill>
                  <a:srgbClr val="7030A0"/>
                </a:solidFill>
              </a:rPr>
              <a:t>Electricity from the generators is supplied into the national grid </a:t>
            </a:r>
          </a:p>
          <a:p>
            <a:pPr marL="0" indent="0">
              <a:buFontTx/>
              <a:buNone/>
              <a:defRPr/>
            </a:pPr>
            <a:r>
              <a:rPr lang="en-GB" sz="2400" dirty="0">
                <a:solidFill>
                  <a:srgbClr val="7030A0"/>
                </a:solidFill>
              </a:rPr>
              <a:t>Voltage transformed down and fed into the regional grids</a:t>
            </a:r>
          </a:p>
          <a:p>
            <a:pPr marL="0" indent="0">
              <a:buFontTx/>
              <a:buNone/>
              <a:defRPr/>
            </a:pPr>
            <a:r>
              <a:rPr lang="en-GB" sz="2400" dirty="0">
                <a:solidFill>
                  <a:srgbClr val="7030A0"/>
                </a:solidFill>
              </a:rPr>
              <a:t>Substations in the regional grid again reduce the voltage to suit the power requirements of the user.</a:t>
            </a:r>
          </a:p>
        </p:txBody>
      </p:sp>
      <p:pic>
        <p:nvPicPr>
          <p:cNvPr id="4" name="Picture 3"/>
          <p:cNvPicPr>
            <a:picLocks noChangeAspect="1"/>
          </p:cNvPicPr>
          <p:nvPr/>
        </p:nvPicPr>
        <p:blipFill>
          <a:blip r:embed="rId2"/>
          <a:stretch>
            <a:fillRect/>
          </a:stretch>
        </p:blipFill>
        <p:spPr>
          <a:xfrm>
            <a:off x="3352800" y="1305001"/>
            <a:ext cx="5791200" cy="4811232"/>
          </a:xfrm>
          <a:prstGeom prst="rect">
            <a:avLst/>
          </a:prstGeom>
        </p:spPr>
      </p:pic>
    </p:spTree>
    <p:extLst>
      <p:ext uri="{BB962C8B-B14F-4D97-AF65-F5344CB8AC3E}">
        <p14:creationId xmlns:p14="http://schemas.microsoft.com/office/powerpoint/2010/main" val="347718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GB" sz="4000" dirty="0"/>
              <a:t>Safe Isolation</a:t>
            </a:r>
          </a:p>
        </p:txBody>
      </p:sp>
      <p:sp>
        <p:nvSpPr>
          <p:cNvPr id="2" name="Content Placeholder 1"/>
          <p:cNvSpPr>
            <a:spLocks noGrp="1"/>
          </p:cNvSpPr>
          <p:nvPr>
            <p:ph idx="1"/>
          </p:nvPr>
        </p:nvSpPr>
        <p:spPr>
          <a:xfrm>
            <a:off x="457200" y="1600200"/>
            <a:ext cx="4402832" cy="4525963"/>
          </a:xfrm>
        </p:spPr>
        <p:txBody>
          <a:bodyPr/>
          <a:lstStyle/>
          <a:p>
            <a:r>
              <a:rPr lang="en-GB" dirty="0">
                <a:solidFill>
                  <a:srgbClr val="7030A0"/>
                </a:solidFill>
              </a:rPr>
              <a:t>You will need to confirm that your voltage indicating device is working properly</a:t>
            </a:r>
          </a:p>
          <a:p>
            <a:r>
              <a:rPr lang="en-GB" dirty="0">
                <a:solidFill>
                  <a:srgbClr val="7030A0"/>
                </a:solidFill>
              </a:rPr>
              <a:t>This is achieved using a ‘proving device’</a:t>
            </a:r>
          </a:p>
          <a:p>
            <a:endParaRPr lang="en-GB" dirty="0"/>
          </a:p>
        </p:txBody>
      </p:sp>
      <p:pic>
        <p:nvPicPr>
          <p:cNvPr id="5" name="Picture 2" descr="E:\elecrrical resources\New Folder\metrel-proving-niceic-testing-925-665.jpg"/>
          <p:cNvPicPr>
            <a:picLocks noChangeAspect="1" noChangeArrowheads="1"/>
          </p:cNvPicPr>
          <p:nvPr/>
        </p:nvPicPr>
        <p:blipFill>
          <a:blip r:embed="rId2" cstate="print"/>
          <a:srcRect/>
          <a:stretch>
            <a:fillRect/>
          </a:stretch>
        </p:blipFill>
        <p:spPr bwMode="auto">
          <a:xfrm>
            <a:off x="4758732" y="1556792"/>
            <a:ext cx="4286273" cy="4286274"/>
          </a:xfrm>
          <a:prstGeom prst="rect">
            <a:avLst/>
          </a:prstGeom>
          <a:noFill/>
          <a:ln w="9525">
            <a:noFill/>
            <a:miter lim="800000"/>
            <a:headEnd/>
            <a:tailEnd/>
          </a:ln>
        </p:spPr>
      </p:pic>
    </p:spTree>
    <p:extLst>
      <p:ext uri="{BB962C8B-B14F-4D97-AF65-F5344CB8AC3E}">
        <p14:creationId xmlns:p14="http://schemas.microsoft.com/office/powerpoint/2010/main" val="20251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GB" sz="4000" dirty="0"/>
              <a:t>Safe Isolation</a:t>
            </a:r>
          </a:p>
        </p:txBody>
      </p:sp>
      <p:pic>
        <p:nvPicPr>
          <p:cNvPr id="4" name="Picture 2" descr="http://www.test-meter.co.uk/images/vipd_in_use.jpg"/>
          <p:cNvPicPr>
            <a:picLocks noGrp="1" noChangeAspect="1" noChangeArrowheads="1"/>
          </p:cNvPicPr>
          <p:nvPr>
            <p:ph idx="1"/>
          </p:nvPr>
        </p:nvPicPr>
        <p:blipFill>
          <a:blip r:embed="rId2" cstate="print"/>
          <a:stretch>
            <a:fillRect/>
          </a:stretch>
        </p:blipFill>
        <p:spPr bwMode="auto">
          <a:xfrm>
            <a:off x="3563888" y="1412776"/>
            <a:ext cx="3168352" cy="4520182"/>
          </a:xfrm>
          <a:prstGeom prst="rect">
            <a:avLst/>
          </a:prstGeom>
          <a:noFill/>
        </p:spPr>
      </p:pic>
      <p:sp>
        <p:nvSpPr>
          <p:cNvPr id="5" name="TextBox 4"/>
          <p:cNvSpPr txBox="1"/>
          <p:nvPr/>
        </p:nvSpPr>
        <p:spPr>
          <a:xfrm>
            <a:off x="867536" y="2233602"/>
            <a:ext cx="2286016" cy="1569660"/>
          </a:xfrm>
          <a:prstGeom prst="rect">
            <a:avLst/>
          </a:prstGeom>
          <a:noFill/>
        </p:spPr>
        <p:txBody>
          <a:bodyPr wrap="square" rtlCol="0">
            <a:spAutoFit/>
          </a:bodyPr>
          <a:lstStyle/>
          <a:p>
            <a:r>
              <a:rPr lang="en-GB" sz="3200" dirty="0">
                <a:solidFill>
                  <a:srgbClr val="002060"/>
                </a:solidFill>
              </a:rPr>
              <a:t>Using a Proving Device</a:t>
            </a:r>
          </a:p>
        </p:txBody>
      </p:sp>
    </p:spTree>
    <p:extLst>
      <p:ext uri="{BB962C8B-B14F-4D97-AF65-F5344CB8AC3E}">
        <p14:creationId xmlns:p14="http://schemas.microsoft.com/office/powerpoint/2010/main" val="122129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796925"/>
          </a:xfrm>
        </p:spPr>
        <p:txBody>
          <a:bodyPr/>
          <a:lstStyle/>
          <a:p>
            <a:pPr algn="r"/>
            <a:r>
              <a:rPr lang="en-GB" sz="4000" dirty="0">
                <a:cs typeface="Arial" charset="0"/>
              </a:rPr>
              <a:t>Safe Isolation</a:t>
            </a:r>
          </a:p>
        </p:txBody>
      </p:sp>
      <p:sp>
        <p:nvSpPr>
          <p:cNvPr id="8195" name="Content Placeholder 2"/>
          <p:cNvSpPr>
            <a:spLocks noGrp="1"/>
          </p:cNvSpPr>
          <p:nvPr>
            <p:ph idx="1"/>
          </p:nvPr>
        </p:nvSpPr>
        <p:spPr>
          <a:xfrm>
            <a:off x="395536" y="1219200"/>
            <a:ext cx="8229600" cy="5638800"/>
          </a:xfrm>
        </p:spPr>
        <p:txBody>
          <a:bodyPr>
            <a:normAutofit lnSpcReduction="10000"/>
          </a:bodyPr>
          <a:lstStyle/>
          <a:p>
            <a:pPr marL="514350" lvl="0" indent="-514350">
              <a:buFont typeface="+mj-lt"/>
              <a:buAutoNum type="arabicPeriod"/>
            </a:pPr>
            <a:r>
              <a:rPr lang="en-GB" dirty="0">
                <a:solidFill>
                  <a:srgbClr val="7030A0"/>
                </a:solidFill>
              </a:rPr>
              <a:t>Identify the circuit or the equipment you wish to work on.</a:t>
            </a:r>
            <a:endParaRPr lang="en-GB" sz="2800" dirty="0">
              <a:solidFill>
                <a:srgbClr val="7030A0"/>
              </a:solidFill>
            </a:endParaRPr>
          </a:p>
          <a:p>
            <a:pPr marL="514350" lvl="0" indent="-514350">
              <a:buFont typeface="+mj-lt"/>
              <a:buAutoNum type="arabicPeriod"/>
            </a:pPr>
            <a:r>
              <a:rPr lang="en-GB" dirty="0">
                <a:solidFill>
                  <a:srgbClr val="7030A0"/>
                </a:solidFill>
              </a:rPr>
              <a:t>Make sure that it is convenient to isolate the supply.</a:t>
            </a:r>
            <a:endParaRPr lang="en-GB" sz="2800" dirty="0">
              <a:solidFill>
                <a:srgbClr val="7030A0"/>
              </a:solidFill>
            </a:endParaRPr>
          </a:p>
          <a:p>
            <a:pPr marL="514350" lvl="0" indent="-514350">
              <a:buFont typeface="+mj-lt"/>
              <a:buAutoNum type="arabicPeriod"/>
            </a:pPr>
            <a:r>
              <a:rPr lang="en-GB" dirty="0">
                <a:solidFill>
                  <a:srgbClr val="7030A0"/>
                </a:solidFill>
              </a:rPr>
              <a:t>Isolate the supply at the consumer unit by switching off the miniature circuit breaker (MCB), residual current device (RCD) or removing the fuse.</a:t>
            </a:r>
            <a:endParaRPr lang="en-GB" sz="2800" dirty="0">
              <a:solidFill>
                <a:srgbClr val="7030A0"/>
              </a:solidFill>
            </a:endParaRPr>
          </a:p>
          <a:p>
            <a:pPr marL="514350" lvl="0" indent="-514350">
              <a:buFont typeface="+mj-lt"/>
              <a:buAutoNum type="arabicPeriod"/>
            </a:pPr>
            <a:r>
              <a:rPr lang="en-GB" dirty="0">
                <a:solidFill>
                  <a:srgbClr val="7030A0"/>
                </a:solidFill>
              </a:rPr>
              <a:t>Using an approved voltage indicator:</a:t>
            </a:r>
            <a:endParaRPr lang="en-GB" sz="2800" dirty="0">
              <a:solidFill>
                <a:srgbClr val="7030A0"/>
              </a:solidFill>
            </a:endParaRPr>
          </a:p>
          <a:p>
            <a:pPr marL="971550" lvl="1" indent="-514350">
              <a:buFont typeface="+mj-lt"/>
              <a:buAutoNum type="alphaLcParenR"/>
            </a:pPr>
            <a:r>
              <a:rPr lang="en-GB" dirty="0">
                <a:solidFill>
                  <a:srgbClr val="7030A0"/>
                </a:solidFill>
              </a:rPr>
              <a:t>First, check the indicator is working on a known live supply by testing live/neutral, live/earth, neutral/earth.</a:t>
            </a:r>
            <a:endParaRPr lang="en-GB" sz="2400" dirty="0">
              <a:solidFill>
                <a:srgbClr val="7030A0"/>
              </a:solidFill>
            </a:endParaRPr>
          </a:p>
          <a:p>
            <a:pPr marL="971550" lvl="1" indent="-514350">
              <a:buFont typeface="+mj-lt"/>
              <a:buAutoNum type="alphaLcParenR"/>
            </a:pPr>
            <a:r>
              <a:rPr lang="en-GB" dirty="0">
                <a:solidFill>
                  <a:srgbClr val="7030A0"/>
                </a:solidFill>
              </a:rPr>
              <a:t>Then use the indicator to check that the circuit you wish to work on is dead.</a:t>
            </a:r>
            <a:endParaRPr lang="en-GB" sz="2400" dirty="0">
              <a:solidFill>
                <a:srgbClr val="7030A0"/>
              </a:solidFill>
            </a:endParaRPr>
          </a:p>
          <a:p>
            <a:pPr marL="971550" lvl="1" indent="-514350">
              <a:buFont typeface="+mj-lt"/>
              <a:buAutoNum type="alphaLcParenR"/>
            </a:pPr>
            <a:r>
              <a:rPr lang="en-GB" dirty="0">
                <a:solidFill>
                  <a:srgbClr val="7030A0"/>
                </a:solidFill>
              </a:rPr>
              <a:t>Then re-check that the indicator is still working on the known live supply once again.</a:t>
            </a:r>
            <a:endParaRPr lang="en-GB" sz="2400" dirty="0">
              <a:solidFill>
                <a:srgbClr val="7030A0"/>
              </a:solidFill>
            </a:endParaRPr>
          </a:p>
          <a:p>
            <a:pPr marL="514350" lvl="0" indent="-514350">
              <a:buFont typeface="+mj-lt"/>
              <a:buAutoNum type="arabicPeriod"/>
            </a:pPr>
            <a:r>
              <a:rPr lang="en-GB" dirty="0">
                <a:solidFill>
                  <a:srgbClr val="7030A0"/>
                </a:solidFill>
              </a:rPr>
              <a:t>Lock off the isolator (RCD, MCB) using an approved lock or keep the fuse you have removed in a safe place.  To be absolutely sure that no one can put the fuse back in, the safest place is in your pocket!</a:t>
            </a:r>
            <a:endParaRPr lang="en-GB" sz="2800" dirty="0">
              <a:solidFill>
                <a:srgbClr val="7030A0"/>
              </a:solidFill>
            </a:endParaRPr>
          </a:p>
          <a:p>
            <a:pPr marL="514350" lvl="0" indent="-514350">
              <a:buFont typeface="+mj-lt"/>
              <a:buAutoNum type="arabicPeriod"/>
            </a:pPr>
            <a:r>
              <a:rPr lang="en-GB" dirty="0">
                <a:solidFill>
                  <a:srgbClr val="7030A0"/>
                </a:solidFill>
              </a:rPr>
              <a:t>Place a notice or sign at the consumer unit advising that the circuit is off and must not be turned back on. </a:t>
            </a:r>
            <a:endParaRPr lang="en-GB" sz="2800" dirty="0">
              <a:solidFill>
                <a:srgbClr val="7030A0"/>
              </a:solidFill>
            </a:endParaRPr>
          </a:p>
          <a:p>
            <a:pPr marL="0" indent="0">
              <a:buFontTx/>
              <a:buAutoNum type="arabicPeriod"/>
            </a:pPr>
            <a:endParaRPr lang="en-GB" sz="2000" dirty="0">
              <a:solidFill>
                <a:srgbClr val="7030A0"/>
              </a:solidFill>
              <a:cs typeface="Arial" charset="0"/>
            </a:endParaRPr>
          </a:p>
          <a:p>
            <a:pPr marL="0" indent="0">
              <a:buFontTx/>
              <a:buAutoNum type="arabicPeriod"/>
            </a:pPr>
            <a:endParaRPr lang="en-GB" sz="2000" dirty="0">
              <a:solidFill>
                <a:srgbClr val="7030A0"/>
              </a:solidFill>
              <a:cs typeface="Arial" charset="0"/>
            </a:endParaRPr>
          </a:p>
        </p:txBody>
      </p:sp>
    </p:spTree>
    <p:extLst>
      <p:ext uri="{BB962C8B-B14F-4D97-AF65-F5344CB8AC3E}">
        <p14:creationId xmlns:p14="http://schemas.microsoft.com/office/powerpoint/2010/main" val="41354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195">
                                            <p:txEl>
                                              <p:pRg st="4" end="4"/>
                                            </p:txEl>
                                          </p:spTgt>
                                        </p:tgtEl>
                                        <p:attrNameLst>
                                          <p:attrName>style.visibility</p:attrName>
                                        </p:attrNameLst>
                                      </p:cBhvr>
                                      <p:to>
                                        <p:strVal val="visible"/>
                                      </p:to>
                                    </p:set>
                                    <p:anim calcmode="lin" valueType="num">
                                      <p:cBhvr additive="base">
                                        <p:cTn id="29"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195">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195">
                                            <p:txEl>
                                              <p:pRg st="5" end="5"/>
                                            </p:txEl>
                                          </p:spTgt>
                                        </p:tgtEl>
                                        <p:attrNameLst>
                                          <p:attrName>style.visibility</p:attrName>
                                        </p:attrNameLst>
                                      </p:cBhvr>
                                      <p:to>
                                        <p:strVal val="visible"/>
                                      </p:to>
                                    </p:set>
                                    <p:anim calcmode="lin" valueType="num">
                                      <p:cBhvr additive="base">
                                        <p:cTn id="33"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195">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 calcmode="lin" valueType="num">
                                      <p:cBhvr additive="base">
                                        <p:cTn id="37"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195">
                                            <p:txEl>
                                              <p:pRg st="7" end="7"/>
                                            </p:txEl>
                                          </p:spTgt>
                                        </p:tgtEl>
                                        <p:attrNameLst>
                                          <p:attrName>style.visibility</p:attrName>
                                        </p:attrNameLst>
                                      </p:cBhvr>
                                      <p:to>
                                        <p:strVal val="visible"/>
                                      </p:to>
                                    </p:set>
                                    <p:anim calcmode="lin" valueType="num">
                                      <p:cBhvr additive="base">
                                        <p:cTn id="43"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195">
                                            <p:txEl>
                                              <p:pRg st="8" end="8"/>
                                            </p:txEl>
                                          </p:spTgt>
                                        </p:tgtEl>
                                        <p:attrNameLst>
                                          <p:attrName>style.visibility</p:attrName>
                                        </p:attrNameLst>
                                      </p:cBhvr>
                                      <p:to>
                                        <p:strVal val="visible"/>
                                      </p:to>
                                    </p:set>
                                    <p:anim calcmode="lin" valueType="num">
                                      <p:cBhvr additive="base">
                                        <p:cTn id="49"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1768629" y="511946"/>
            <a:ext cx="6447501" cy="1320800"/>
          </a:xfrm>
        </p:spPr>
        <p:txBody>
          <a:bodyPr>
            <a:normAutofit/>
          </a:bodyPr>
          <a:lstStyle/>
          <a:p>
            <a:r>
              <a:rPr lang="en-GB" dirty="0">
                <a:cs typeface="Arial" charset="0"/>
              </a:rPr>
              <a:t>Safe Isolation</a:t>
            </a:r>
          </a:p>
        </p:txBody>
      </p:sp>
      <p:sp>
        <p:nvSpPr>
          <p:cNvPr id="9219" name="Content Placeholder 2"/>
          <p:cNvSpPr>
            <a:spLocks noGrp="1"/>
          </p:cNvSpPr>
          <p:nvPr>
            <p:ph idx="1"/>
          </p:nvPr>
        </p:nvSpPr>
        <p:spPr>
          <a:xfrm>
            <a:off x="4744410" y="2160589"/>
            <a:ext cx="2211090" cy="3880773"/>
          </a:xfrm>
        </p:spPr>
        <p:txBody>
          <a:bodyPr>
            <a:normAutofit/>
          </a:bodyPr>
          <a:lstStyle/>
          <a:p>
            <a:pPr marL="0" indent="0">
              <a:lnSpc>
                <a:spcPct val="90000"/>
              </a:lnSpc>
              <a:buFontTx/>
              <a:buNone/>
            </a:pPr>
            <a:r>
              <a:rPr lang="en-GB" sz="1500">
                <a:cs typeface="Arial" charset="0"/>
              </a:rPr>
              <a:t>The correct locations to carry out safe isolation are:</a:t>
            </a:r>
          </a:p>
          <a:p>
            <a:pPr>
              <a:lnSpc>
                <a:spcPct val="90000"/>
              </a:lnSpc>
            </a:pPr>
            <a:r>
              <a:rPr lang="en-GB" sz="1500">
                <a:cs typeface="Arial" charset="0"/>
              </a:rPr>
              <a:t>	Consumer unit</a:t>
            </a:r>
          </a:p>
          <a:p>
            <a:pPr>
              <a:lnSpc>
                <a:spcPct val="90000"/>
              </a:lnSpc>
            </a:pPr>
            <a:r>
              <a:rPr lang="en-GB" sz="1500">
                <a:cs typeface="Arial" charset="0"/>
              </a:rPr>
              <a:t>	Fused spur</a:t>
            </a:r>
          </a:p>
          <a:p>
            <a:pPr>
              <a:lnSpc>
                <a:spcPct val="90000"/>
              </a:lnSpc>
            </a:pPr>
            <a:r>
              <a:rPr lang="en-GB" sz="1500">
                <a:cs typeface="Arial" charset="0"/>
              </a:rPr>
              <a:t>	Switch fused spur</a:t>
            </a:r>
          </a:p>
          <a:p>
            <a:pPr marL="0" indent="0">
              <a:lnSpc>
                <a:spcPct val="90000"/>
              </a:lnSpc>
              <a:buFontTx/>
              <a:buNone/>
            </a:pPr>
            <a:endParaRPr lang="en-GB" sz="1500">
              <a:cs typeface="Arial" charset="0"/>
            </a:endParaRPr>
          </a:p>
          <a:p>
            <a:pPr marL="0" indent="0">
              <a:lnSpc>
                <a:spcPct val="90000"/>
              </a:lnSpc>
              <a:buFontTx/>
              <a:buNone/>
            </a:pPr>
            <a:r>
              <a:rPr lang="en-GB" sz="1500" b="1">
                <a:cs typeface="Arial" charset="0"/>
              </a:rPr>
              <a:t>Always </a:t>
            </a:r>
            <a:r>
              <a:rPr lang="en-GB" sz="1500">
                <a:cs typeface="Arial" charset="0"/>
              </a:rPr>
              <a:t>lock and label to avoid the supply being switch back on by mistake. (Or retain fuse)</a:t>
            </a:r>
          </a:p>
        </p:txBody>
      </p:sp>
      <p:pic>
        <p:nvPicPr>
          <p:cNvPr id="9222" name="Picture 6" descr="E:\Images\001_BSE 01#6991\p.53 From Reece Safety\001.48_Reece Safety_MCB LOC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89" r="1" b="1"/>
          <a:stretch/>
        </p:blipFill>
        <p:spPr bwMode="auto">
          <a:xfrm>
            <a:off x="507039" y="2158073"/>
            <a:ext cx="1931243" cy="3882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85" r="9005" b="-7"/>
          <a:stretch/>
        </p:blipFill>
        <p:spPr bwMode="auto">
          <a:xfrm>
            <a:off x="2609732" y="2159331"/>
            <a:ext cx="1962037" cy="18256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http://t0.gstatic.com/images?q=tbn:ANd9GcQPFwE0eU2Kh8N44sJ2-MrruJNbyav5pa5t6esjn4QY4vKI5JVQAg"/>
          <p:cNvPicPr>
            <a:picLocks noChangeAspect="1" noChangeArrowheads="1"/>
          </p:cNvPicPr>
          <p:nvPr/>
        </p:nvPicPr>
        <p:blipFill rotWithShape="1">
          <a:blip r:embed="rId4">
            <a:extLst>
              <a:ext uri="{28A0092B-C50C-407E-A947-70E740481C1C}">
                <a14:useLocalDpi xmlns:a14="http://schemas.microsoft.com/office/drawing/2010/main" val="0"/>
              </a:ext>
            </a:extLst>
          </a:blip>
          <a:srcRect r="19393" b="-3"/>
          <a:stretch/>
        </p:blipFill>
        <p:spPr bwMode="auto">
          <a:xfrm>
            <a:off x="2608771" y="4215275"/>
            <a:ext cx="1962037" cy="18256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73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221"/>
                                        </p:tgtEl>
                                        <p:attrNameLst>
                                          <p:attrName>style.visibility</p:attrName>
                                        </p:attrNameLst>
                                      </p:cBhvr>
                                      <p:to>
                                        <p:strVal val="visible"/>
                                      </p:to>
                                    </p:set>
                                    <p:animEffect transition="in" filter="barn(inVertical)">
                                      <p:cBhvr>
                                        <p:cTn id="31" dur="500"/>
                                        <p:tgtEl>
                                          <p:spTgt spid="922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220"/>
                                        </p:tgtEl>
                                        <p:attrNameLst>
                                          <p:attrName>style.visibility</p:attrName>
                                        </p:attrNameLst>
                                      </p:cBhvr>
                                      <p:to>
                                        <p:strVal val="visible"/>
                                      </p:to>
                                    </p:set>
                                    <p:anim calcmode="lin" valueType="num">
                                      <p:cBhvr>
                                        <p:cTn id="36" dur="500" fill="hold"/>
                                        <p:tgtEl>
                                          <p:spTgt spid="9220"/>
                                        </p:tgtEl>
                                        <p:attrNameLst>
                                          <p:attrName>ppt_w</p:attrName>
                                        </p:attrNameLst>
                                      </p:cBhvr>
                                      <p:tavLst>
                                        <p:tav tm="0">
                                          <p:val>
                                            <p:fltVal val="0"/>
                                          </p:val>
                                        </p:tav>
                                        <p:tav tm="100000">
                                          <p:val>
                                            <p:strVal val="#ppt_w"/>
                                          </p:val>
                                        </p:tav>
                                      </p:tavLst>
                                    </p:anim>
                                    <p:anim calcmode="lin" valueType="num">
                                      <p:cBhvr>
                                        <p:cTn id="37" dur="500" fill="hold"/>
                                        <p:tgtEl>
                                          <p:spTgt spid="9220"/>
                                        </p:tgtEl>
                                        <p:attrNameLst>
                                          <p:attrName>ppt_h</p:attrName>
                                        </p:attrNameLst>
                                      </p:cBhvr>
                                      <p:tavLst>
                                        <p:tav tm="0">
                                          <p:val>
                                            <p:fltVal val="0"/>
                                          </p:val>
                                        </p:tav>
                                        <p:tav tm="100000">
                                          <p:val>
                                            <p:strVal val="#ppt_h"/>
                                          </p:val>
                                        </p:tav>
                                      </p:tavLst>
                                    </p:anim>
                                    <p:animEffect transition="in" filter="fade">
                                      <p:cBhvr>
                                        <p:cTn id="38" dur="500"/>
                                        <p:tgtEl>
                                          <p:spTgt spid="922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219">
                                            <p:txEl>
                                              <p:pRg st="5" end="5"/>
                                            </p:txEl>
                                          </p:spTgt>
                                        </p:tgtEl>
                                        <p:attrNameLst>
                                          <p:attrName>style.visibility</p:attrName>
                                        </p:attrNameLst>
                                      </p:cBhvr>
                                      <p:to>
                                        <p:strVal val="visible"/>
                                      </p:to>
                                    </p:set>
                                    <p:anim calcmode="lin" valueType="num">
                                      <p:cBhvr additive="base">
                                        <p:cTn id="43"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222"/>
                                        </p:tgtEl>
                                        <p:attrNameLst>
                                          <p:attrName>style.visibility</p:attrName>
                                        </p:attrNameLst>
                                      </p:cBhvr>
                                      <p:to>
                                        <p:strVal val="visible"/>
                                      </p:to>
                                    </p:set>
                                    <p:animEffect transition="in" filter="barn(inVertical)">
                                      <p:cBhvr>
                                        <p:cTn id="49"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8" y="29346"/>
            <a:ext cx="6589199" cy="1280890"/>
          </a:xfrm>
        </p:spPr>
        <p:txBody>
          <a:bodyPr/>
          <a:lstStyle/>
          <a:p>
            <a:pPr algn="r"/>
            <a:r>
              <a:rPr lang="en-GB" sz="4000" dirty="0"/>
              <a:t>Terminal connections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1" y="1277349"/>
            <a:ext cx="2379577" cy="256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870" y="1103148"/>
            <a:ext cx="3572644" cy="256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55" y="3801185"/>
            <a:ext cx="4528912" cy="24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3379" y="3822139"/>
            <a:ext cx="3477093" cy="250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28772" y="1608979"/>
            <a:ext cx="1944216" cy="461665"/>
          </a:xfrm>
          <a:prstGeom prst="rect">
            <a:avLst/>
          </a:prstGeom>
          <a:noFill/>
        </p:spPr>
        <p:txBody>
          <a:bodyPr wrap="square" rtlCol="0">
            <a:spAutoFit/>
          </a:bodyPr>
          <a:lstStyle/>
          <a:p>
            <a:r>
              <a:rPr lang="en-GB" sz="2400" dirty="0"/>
              <a:t>Pillar terminal</a:t>
            </a:r>
          </a:p>
        </p:txBody>
      </p:sp>
      <p:sp>
        <p:nvSpPr>
          <p:cNvPr id="5" name="TextBox 4"/>
          <p:cNvSpPr txBox="1"/>
          <p:nvPr/>
        </p:nvSpPr>
        <p:spPr>
          <a:xfrm>
            <a:off x="6197241" y="1023643"/>
            <a:ext cx="2771800" cy="1200329"/>
          </a:xfrm>
          <a:prstGeom prst="rect">
            <a:avLst/>
          </a:prstGeom>
          <a:noFill/>
        </p:spPr>
        <p:txBody>
          <a:bodyPr wrap="square" rtlCol="0">
            <a:spAutoFit/>
          </a:bodyPr>
          <a:lstStyle/>
          <a:p>
            <a:pPr algn="r"/>
            <a:r>
              <a:rPr lang="en-GB" sz="2400" dirty="0"/>
              <a:t>Screw head and nut &amp; washer terminal</a:t>
            </a:r>
          </a:p>
        </p:txBody>
      </p:sp>
      <p:sp>
        <p:nvSpPr>
          <p:cNvPr id="6" name="TextBox 5"/>
          <p:cNvSpPr txBox="1"/>
          <p:nvPr/>
        </p:nvSpPr>
        <p:spPr>
          <a:xfrm>
            <a:off x="632273" y="5349818"/>
            <a:ext cx="1800200" cy="461665"/>
          </a:xfrm>
          <a:prstGeom prst="rect">
            <a:avLst/>
          </a:prstGeom>
          <a:noFill/>
        </p:spPr>
        <p:txBody>
          <a:bodyPr wrap="square" rtlCol="0">
            <a:spAutoFit/>
          </a:bodyPr>
          <a:lstStyle/>
          <a:p>
            <a:r>
              <a:rPr lang="en-GB" sz="2400" dirty="0"/>
              <a:t>Claw washer</a:t>
            </a:r>
          </a:p>
        </p:txBody>
      </p:sp>
      <p:sp>
        <p:nvSpPr>
          <p:cNvPr id="7" name="TextBox 6"/>
          <p:cNvSpPr txBox="1"/>
          <p:nvPr/>
        </p:nvSpPr>
        <p:spPr>
          <a:xfrm>
            <a:off x="4387396" y="3545830"/>
            <a:ext cx="1872208" cy="830997"/>
          </a:xfrm>
          <a:prstGeom prst="rect">
            <a:avLst/>
          </a:prstGeom>
          <a:noFill/>
        </p:spPr>
        <p:txBody>
          <a:bodyPr wrap="square" rtlCol="0">
            <a:spAutoFit/>
          </a:bodyPr>
          <a:lstStyle/>
          <a:p>
            <a:r>
              <a:rPr lang="en-GB" sz="2400" dirty="0"/>
              <a:t>Strip connector</a:t>
            </a:r>
          </a:p>
        </p:txBody>
      </p:sp>
    </p:spTree>
    <p:extLst>
      <p:ext uri="{BB962C8B-B14F-4D97-AF65-F5344CB8AC3E}">
        <p14:creationId xmlns:p14="http://schemas.microsoft.com/office/powerpoint/2010/main" val="26146661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3A5B11F-3A5F-44C1-8FA0-51B6C13BCC86}"/>
              </a:ext>
            </a:extLst>
          </p:cNvPr>
          <p:cNvSpPr>
            <a:spLocks noGrp="1" noChangeArrowheads="1"/>
          </p:cNvSpPr>
          <p:nvPr>
            <p:ph type="title"/>
          </p:nvPr>
        </p:nvSpPr>
        <p:spPr/>
        <p:txBody>
          <a:bodyPr/>
          <a:lstStyle/>
          <a:p>
            <a:pPr eaLnBrk="1" hangingPunct="1"/>
            <a:r>
              <a:rPr lang="en-GB" altLang="en-US" u="sng"/>
              <a:t>Ohm's Law</a:t>
            </a:r>
          </a:p>
        </p:txBody>
      </p:sp>
      <p:sp>
        <p:nvSpPr>
          <p:cNvPr id="74755" name="AutoShape 3">
            <a:extLst>
              <a:ext uri="{FF2B5EF4-FFF2-40B4-BE49-F238E27FC236}">
                <a16:creationId xmlns:a16="http://schemas.microsoft.com/office/drawing/2014/main" id="{75EDC64D-13A3-4F1E-9747-4F41ACD5E40D}"/>
              </a:ext>
            </a:extLst>
          </p:cNvPr>
          <p:cNvSpPr>
            <a:spLocks noChangeArrowheads="1"/>
          </p:cNvSpPr>
          <p:nvPr/>
        </p:nvSpPr>
        <p:spPr bwMode="auto">
          <a:xfrm>
            <a:off x="1042988" y="1412875"/>
            <a:ext cx="7056437" cy="4537075"/>
          </a:xfrm>
          <a:prstGeom prst="triangle">
            <a:avLst>
              <a:gd name="adj" fmla="val 50000"/>
            </a:avLst>
          </a:prstGeom>
          <a:solidFill>
            <a:schemeClr val="bg1"/>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4756" name="Line 4">
            <a:extLst>
              <a:ext uri="{FF2B5EF4-FFF2-40B4-BE49-F238E27FC236}">
                <a16:creationId xmlns:a16="http://schemas.microsoft.com/office/drawing/2014/main" id="{E1C67BC4-5B7A-4BCE-A1FF-F6D3867BAD31}"/>
              </a:ext>
            </a:extLst>
          </p:cNvPr>
          <p:cNvSpPr>
            <a:spLocks noChangeShapeType="1"/>
          </p:cNvSpPr>
          <p:nvPr/>
        </p:nvSpPr>
        <p:spPr bwMode="auto">
          <a:xfrm>
            <a:off x="2700338" y="3789363"/>
            <a:ext cx="36718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57" name="Text Box 5">
            <a:extLst>
              <a:ext uri="{FF2B5EF4-FFF2-40B4-BE49-F238E27FC236}">
                <a16:creationId xmlns:a16="http://schemas.microsoft.com/office/drawing/2014/main" id="{97412842-79C7-4D8B-B21B-74118A30D43F}"/>
              </a:ext>
            </a:extLst>
          </p:cNvPr>
          <p:cNvSpPr txBox="1">
            <a:spLocks noChangeArrowheads="1"/>
          </p:cNvSpPr>
          <p:nvPr/>
        </p:nvSpPr>
        <p:spPr bwMode="auto">
          <a:xfrm>
            <a:off x="4211638" y="3860800"/>
            <a:ext cx="237648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6600"/>
              <a:t>X</a:t>
            </a:r>
            <a:r>
              <a:rPr lang="en-GB" altLang="en-US" sz="9600"/>
              <a:t>  </a:t>
            </a:r>
            <a:r>
              <a:rPr lang="en-GB" altLang="en-US" sz="9600">
                <a:solidFill>
                  <a:srgbClr val="0000FF"/>
                </a:solidFill>
              </a:rPr>
              <a:t>R</a:t>
            </a:r>
          </a:p>
        </p:txBody>
      </p:sp>
      <p:sp>
        <p:nvSpPr>
          <p:cNvPr id="74758" name="Line 6">
            <a:extLst>
              <a:ext uri="{FF2B5EF4-FFF2-40B4-BE49-F238E27FC236}">
                <a16:creationId xmlns:a16="http://schemas.microsoft.com/office/drawing/2014/main" id="{DE65E432-BFA7-4E16-BCA9-DB6A43C1C290}"/>
              </a:ext>
            </a:extLst>
          </p:cNvPr>
          <p:cNvSpPr>
            <a:spLocks noChangeShapeType="1"/>
          </p:cNvSpPr>
          <p:nvPr/>
        </p:nvSpPr>
        <p:spPr bwMode="auto">
          <a:xfrm flipV="1">
            <a:off x="4572000" y="2349500"/>
            <a:ext cx="647700" cy="12239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59" name="Line 7">
            <a:extLst>
              <a:ext uri="{FF2B5EF4-FFF2-40B4-BE49-F238E27FC236}">
                <a16:creationId xmlns:a16="http://schemas.microsoft.com/office/drawing/2014/main" id="{7F03BD46-BFBC-4795-B3A4-89C10EB5FB7A}"/>
              </a:ext>
            </a:extLst>
          </p:cNvPr>
          <p:cNvSpPr>
            <a:spLocks noChangeShapeType="1"/>
          </p:cNvSpPr>
          <p:nvPr/>
        </p:nvSpPr>
        <p:spPr bwMode="auto">
          <a:xfrm flipH="1" flipV="1">
            <a:off x="3924300" y="2349500"/>
            <a:ext cx="647700" cy="12239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60" name="Line 8">
            <a:extLst>
              <a:ext uri="{FF2B5EF4-FFF2-40B4-BE49-F238E27FC236}">
                <a16:creationId xmlns:a16="http://schemas.microsoft.com/office/drawing/2014/main" id="{CCF6896C-E9B1-4CDD-868F-DD7EB096F0C2}"/>
              </a:ext>
            </a:extLst>
          </p:cNvPr>
          <p:cNvSpPr>
            <a:spLocks noChangeShapeType="1"/>
          </p:cNvSpPr>
          <p:nvPr/>
        </p:nvSpPr>
        <p:spPr bwMode="auto">
          <a:xfrm>
            <a:off x="2987675" y="4005263"/>
            <a:ext cx="0" cy="1728787"/>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61" name="Line 9">
            <a:extLst>
              <a:ext uri="{FF2B5EF4-FFF2-40B4-BE49-F238E27FC236}">
                <a16:creationId xmlns:a16="http://schemas.microsoft.com/office/drawing/2014/main" id="{2445DACC-2D59-4D8E-9A69-561546DE2557}"/>
              </a:ext>
            </a:extLst>
          </p:cNvPr>
          <p:cNvSpPr>
            <a:spLocks noChangeShapeType="1"/>
          </p:cNvSpPr>
          <p:nvPr/>
        </p:nvSpPr>
        <p:spPr bwMode="auto">
          <a:xfrm>
            <a:off x="2843213" y="4005263"/>
            <a:ext cx="288925"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62" name="Line 10">
            <a:extLst>
              <a:ext uri="{FF2B5EF4-FFF2-40B4-BE49-F238E27FC236}">
                <a16:creationId xmlns:a16="http://schemas.microsoft.com/office/drawing/2014/main" id="{B3FE9D86-C288-4D1A-9A01-9A4FE9F348B5}"/>
              </a:ext>
            </a:extLst>
          </p:cNvPr>
          <p:cNvSpPr>
            <a:spLocks noChangeShapeType="1"/>
          </p:cNvSpPr>
          <p:nvPr/>
        </p:nvSpPr>
        <p:spPr bwMode="auto">
          <a:xfrm>
            <a:off x="2843213" y="5734050"/>
            <a:ext cx="288925"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63" name="Text Box 11">
            <a:extLst>
              <a:ext uri="{FF2B5EF4-FFF2-40B4-BE49-F238E27FC236}">
                <a16:creationId xmlns:a16="http://schemas.microsoft.com/office/drawing/2014/main" id="{EAA1D55B-7E4F-490E-9520-C709D813946E}"/>
              </a:ext>
            </a:extLst>
          </p:cNvPr>
          <p:cNvSpPr txBox="1">
            <a:spLocks noChangeArrowheads="1"/>
          </p:cNvSpPr>
          <p:nvPr/>
        </p:nvSpPr>
        <p:spPr bwMode="auto">
          <a:xfrm>
            <a:off x="4859338" y="3141663"/>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 Volts</a:t>
            </a:r>
          </a:p>
        </p:txBody>
      </p:sp>
      <p:sp>
        <p:nvSpPr>
          <p:cNvPr id="74764" name="Text Box 12">
            <a:extLst>
              <a:ext uri="{FF2B5EF4-FFF2-40B4-BE49-F238E27FC236}">
                <a16:creationId xmlns:a16="http://schemas.microsoft.com/office/drawing/2014/main" id="{A78419B7-3E64-453E-B8EF-C1D4AB30D4D2}"/>
              </a:ext>
            </a:extLst>
          </p:cNvPr>
          <p:cNvSpPr txBox="1">
            <a:spLocks noChangeArrowheads="1"/>
          </p:cNvSpPr>
          <p:nvPr/>
        </p:nvSpPr>
        <p:spPr bwMode="auto">
          <a:xfrm>
            <a:off x="3132138" y="5084763"/>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Amps</a:t>
            </a:r>
          </a:p>
        </p:txBody>
      </p:sp>
      <p:sp>
        <p:nvSpPr>
          <p:cNvPr id="74765" name="Text Box 13">
            <a:extLst>
              <a:ext uri="{FF2B5EF4-FFF2-40B4-BE49-F238E27FC236}">
                <a16:creationId xmlns:a16="http://schemas.microsoft.com/office/drawing/2014/main" id="{1D74B207-8D20-4889-BF38-F453CD3ED6B8}"/>
              </a:ext>
            </a:extLst>
          </p:cNvPr>
          <p:cNvSpPr txBox="1">
            <a:spLocks noChangeArrowheads="1"/>
          </p:cNvSpPr>
          <p:nvPr/>
        </p:nvSpPr>
        <p:spPr bwMode="auto">
          <a:xfrm>
            <a:off x="5651500" y="5084763"/>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Resistance</a:t>
            </a:r>
          </a:p>
        </p:txBody>
      </p:sp>
      <p:sp>
        <p:nvSpPr>
          <p:cNvPr id="74766" name="Text Box 14">
            <a:extLst>
              <a:ext uri="{FF2B5EF4-FFF2-40B4-BE49-F238E27FC236}">
                <a16:creationId xmlns:a16="http://schemas.microsoft.com/office/drawing/2014/main" id="{40328EEB-7F42-4144-9FAC-FA97D12ABD14}"/>
              </a:ext>
            </a:extLst>
          </p:cNvPr>
          <p:cNvSpPr txBox="1">
            <a:spLocks noChangeArrowheads="1"/>
          </p:cNvSpPr>
          <p:nvPr/>
        </p:nvSpPr>
        <p:spPr bwMode="auto">
          <a:xfrm>
            <a:off x="395288" y="3357563"/>
            <a:ext cx="1943100" cy="71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4000">
                <a:solidFill>
                  <a:schemeClr val="hlink"/>
                </a:solidFill>
              </a:rPr>
              <a:t>I</a:t>
            </a:r>
            <a:r>
              <a:rPr lang="en-GB" altLang="en-US" sz="2400">
                <a:solidFill>
                  <a:schemeClr val="hlink"/>
                </a:solidFill>
              </a:rPr>
              <a:t>ntensity</a:t>
            </a:r>
            <a:endParaRPr lang="en-GB" altLang="en-US" sz="4000">
              <a:solidFill>
                <a:schemeClr val="hlink"/>
              </a:solidFill>
            </a:endParaRPr>
          </a:p>
        </p:txBody>
      </p:sp>
      <p:sp>
        <p:nvSpPr>
          <p:cNvPr id="74767" name="Text Box 15">
            <a:extLst>
              <a:ext uri="{FF2B5EF4-FFF2-40B4-BE49-F238E27FC236}">
                <a16:creationId xmlns:a16="http://schemas.microsoft.com/office/drawing/2014/main" id="{D861D98D-7FFC-43DD-B8B7-4361C9C613E1}"/>
              </a:ext>
            </a:extLst>
          </p:cNvPr>
          <p:cNvSpPr txBox="1">
            <a:spLocks noChangeArrowheads="1"/>
          </p:cNvSpPr>
          <p:nvPr/>
        </p:nvSpPr>
        <p:spPr bwMode="auto">
          <a:xfrm>
            <a:off x="5940425" y="5445125"/>
            <a:ext cx="165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(Ohms)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96D8C57-C89A-4E7C-93B8-2CCBF187794A}"/>
              </a:ext>
            </a:extLst>
          </p:cNvPr>
          <p:cNvSpPr>
            <a:spLocks noGrp="1" noChangeArrowheads="1"/>
          </p:cNvSpPr>
          <p:nvPr>
            <p:ph type="title"/>
          </p:nvPr>
        </p:nvSpPr>
        <p:spPr/>
        <p:txBody>
          <a:bodyPr/>
          <a:lstStyle/>
          <a:p>
            <a:pPr eaLnBrk="1" hangingPunct="1"/>
            <a:r>
              <a:rPr lang="en-GB" altLang="en-US" u="sng"/>
              <a:t>Ohm's Law</a:t>
            </a:r>
          </a:p>
        </p:txBody>
      </p:sp>
      <p:sp>
        <p:nvSpPr>
          <p:cNvPr id="75779" name="AutoShape 3">
            <a:extLst>
              <a:ext uri="{FF2B5EF4-FFF2-40B4-BE49-F238E27FC236}">
                <a16:creationId xmlns:a16="http://schemas.microsoft.com/office/drawing/2014/main" id="{BC5294BD-E3F6-4A40-A052-A23B31339E71}"/>
              </a:ext>
            </a:extLst>
          </p:cNvPr>
          <p:cNvSpPr>
            <a:spLocks noChangeArrowheads="1"/>
          </p:cNvSpPr>
          <p:nvPr/>
        </p:nvSpPr>
        <p:spPr bwMode="auto">
          <a:xfrm>
            <a:off x="1042988" y="1412875"/>
            <a:ext cx="7056437" cy="4537075"/>
          </a:xfrm>
          <a:prstGeom prst="triangle">
            <a:avLst>
              <a:gd name="adj" fmla="val 50000"/>
            </a:avLst>
          </a:prstGeom>
          <a:solidFill>
            <a:schemeClr val="bg1"/>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5780" name="Line 4">
            <a:extLst>
              <a:ext uri="{FF2B5EF4-FFF2-40B4-BE49-F238E27FC236}">
                <a16:creationId xmlns:a16="http://schemas.microsoft.com/office/drawing/2014/main" id="{9E93854A-3865-41EB-A23D-D9C6CC2B08D6}"/>
              </a:ext>
            </a:extLst>
          </p:cNvPr>
          <p:cNvSpPr>
            <a:spLocks noChangeShapeType="1"/>
          </p:cNvSpPr>
          <p:nvPr/>
        </p:nvSpPr>
        <p:spPr bwMode="auto">
          <a:xfrm>
            <a:off x="2700338" y="3789363"/>
            <a:ext cx="36718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781" name="Text Box 5">
            <a:extLst>
              <a:ext uri="{FF2B5EF4-FFF2-40B4-BE49-F238E27FC236}">
                <a16:creationId xmlns:a16="http://schemas.microsoft.com/office/drawing/2014/main" id="{4A452F96-AA75-4583-BE73-65250BAD25A3}"/>
              </a:ext>
            </a:extLst>
          </p:cNvPr>
          <p:cNvSpPr txBox="1">
            <a:spLocks noChangeArrowheads="1"/>
          </p:cNvSpPr>
          <p:nvPr/>
        </p:nvSpPr>
        <p:spPr bwMode="auto">
          <a:xfrm>
            <a:off x="4211638" y="3860800"/>
            <a:ext cx="237648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6600"/>
              <a:t>X</a:t>
            </a:r>
            <a:r>
              <a:rPr lang="en-GB" altLang="en-US" sz="9600"/>
              <a:t>  </a:t>
            </a:r>
            <a:r>
              <a:rPr lang="en-GB" altLang="en-US" sz="9600">
                <a:solidFill>
                  <a:srgbClr val="0000FF"/>
                </a:solidFill>
              </a:rPr>
              <a:t>R</a:t>
            </a:r>
          </a:p>
        </p:txBody>
      </p:sp>
      <p:sp>
        <p:nvSpPr>
          <p:cNvPr id="75782" name="Line 6">
            <a:extLst>
              <a:ext uri="{FF2B5EF4-FFF2-40B4-BE49-F238E27FC236}">
                <a16:creationId xmlns:a16="http://schemas.microsoft.com/office/drawing/2014/main" id="{4596FA5F-8181-46DA-A982-C27D9048B949}"/>
              </a:ext>
            </a:extLst>
          </p:cNvPr>
          <p:cNvSpPr>
            <a:spLocks noChangeShapeType="1"/>
          </p:cNvSpPr>
          <p:nvPr/>
        </p:nvSpPr>
        <p:spPr bwMode="auto">
          <a:xfrm flipV="1">
            <a:off x="4572000" y="2349500"/>
            <a:ext cx="647700" cy="12239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783" name="Line 7">
            <a:extLst>
              <a:ext uri="{FF2B5EF4-FFF2-40B4-BE49-F238E27FC236}">
                <a16:creationId xmlns:a16="http://schemas.microsoft.com/office/drawing/2014/main" id="{F0E99DDD-CC0A-4D76-BF04-A3549C283844}"/>
              </a:ext>
            </a:extLst>
          </p:cNvPr>
          <p:cNvSpPr>
            <a:spLocks noChangeShapeType="1"/>
          </p:cNvSpPr>
          <p:nvPr/>
        </p:nvSpPr>
        <p:spPr bwMode="auto">
          <a:xfrm flipH="1" flipV="1">
            <a:off x="3924300" y="2349500"/>
            <a:ext cx="647700" cy="12239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784" name="Line 8">
            <a:extLst>
              <a:ext uri="{FF2B5EF4-FFF2-40B4-BE49-F238E27FC236}">
                <a16:creationId xmlns:a16="http://schemas.microsoft.com/office/drawing/2014/main" id="{92470577-FAB7-4F82-87B1-4A50FB7BD09C}"/>
              </a:ext>
            </a:extLst>
          </p:cNvPr>
          <p:cNvSpPr>
            <a:spLocks noChangeShapeType="1"/>
          </p:cNvSpPr>
          <p:nvPr/>
        </p:nvSpPr>
        <p:spPr bwMode="auto">
          <a:xfrm>
            <a:off x="2987675" y="4005263"/>
            <a:ext cx="0" cy="1728787"/>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785" name="Line 9">
            <a:extLst>
              <a:ext uri="{FF2B5EF4-FFF2-40B4-BE49-F238E27FC236}">
                <a16:creationId xmlns:a16="http://schemas.microsoft.com/office/drawing/2014/main" id="{A30C74CB-DFE7-41F5-A66B-51E98868440F}"/>
              </a:ext>
            </a:extLst>
          </p:cNvPr>
          <p:cNvSpPr>
            <a:spLocks noChangeShapeType="1"/>
          </p:cNvSpPr>
          <p:nvPr/>
        </p:nvSpPr>
        <p:spPr bwMode="auto">
          <a:xfrm>
            <a:off x="2843213" y="4005263"/>
            <a:ext cx="288925"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786" name="Line 10">
            <a:extLst>
              <a:ext uri="{FF2B5EF4-FFF2-40B4-BE49-F238E27FC236}">
                <a16:creationId xmlns:a16="http://schemas.microsoft.com/office/drawing/2014/main" id="{B3F3370C-542B-4BF0-9A22-AEADBB7A3438}"/>
              </a:ext>
            </a:extLst>
          </p:cNvPr>
          <p:cNvSpPr>
            <a:spLocks noChangeShapeType="1"/>
          </p:cNvSpPr>
          <p:nvPr/>
        </p:nvSpPr>
        <p:spPr bwMode="auto">
          <a:xfrm>
            <a:off x="2843213" y="5734050"/>
            <a:ext cx="288925"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5787" name="Text Box 11">
            <a:extLst>
              <a:ext uri="{FF2B5EF4-FFF2-40B4-BE49-F238E27FC236}">
                <a16:creationId xmlns:a16="http://schemas.microsoft.com/office/drawing/2014/main" id="{E9E90392-E596-4E3C-A41D-C4D0407109C6}"/>
              </a:ext>
            </a:extLst>
          </p:cNvPr>
          <p:cNvSpPr txBox="1">
            <a:spLocks noChangeArrowheads="1"/>
          </p:cNvSpPr>
          <p:nvPr/>
        </p:nvSpPr>
        <p:spPr bwMode="auto">
          <a:xfrm>
            <a:off x="4859338" y="3141663"/>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 Volts</a:t>
            </a:r>
          </a:p>
        </p:txBody>
      </p:sp>
      <p:sp>
        <p:nvSpPr>
          <p:cNvPr id="75788" name="Text Box 12">
            <a:extLst>
              <a:ext uri="{FF2B5EF4-FFF2-40B4-BE49-F238E27FC236}">
                <a16:creationId xmlns:a16="http://schemas.microsoft.com/office/drawing/2014/main" id="{CF871912-E685-42B8-8AC9-332F6216204E}"/>
              </a:ext>
            </a:extLst>
          </p:cNvPr>
          <p:cNvSpPr txBox="1">
            <a:spLocks noChangeArrowheads="1"/>
          </p:cNvSpPr>
          <p:nvPr/>
        </p:nvSpPr>
        <p:spPr bwMode="auto">
          <a:xfrm>
            <a:off x="3132138" y="5084763"/>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Amps</a:t>
            </a:r>
          </a:p>
        </p:txBody>
      </p:sp>
      <p:sp>
        <p:nvSpPr>
          <p:cNvPr id="75789" name="Text Box 13">
            <a:extLst>
              <a:ext uri="{FF2B5EF4-FFF2-40B4-BE49-F238E27FC236}">
                <a16:creationId xmlns:a16="http://schemas.microsoft.com/office/drawing/2014/main" id="{927C0468-E327-4758-B610-EC6BDF008A27}"/>
              </a:ext>
            </a:extLst>
          </p:cNvPr>
          <p:cNvSpPr txBox="1">
            <a:spLocks noChangeArrowheads="1"/>
          </p:cNvSpPr>
          <p:nvPr/>
        </p:nvSpPr>
        <p:spPr bwMode="auto">
          <a:xfrm>
            <a:off x="5651500" y="5084763"/>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Resistance</a:t>
            </a:r>
          </a:p>
        </p:txBody>
      </p:sp>
      <p:sp>
        <p:nvSpPr>
          <p:cNvPr id="75790" name="Oval 14">
            <a:extLst>
              <a:ext uri="{FF2B5EF4-FFF2-40B4-BE49-F238E27FC236}">
                <a16:creationId xmlns:a16="http://schemas.microsoft.com/office/drawing/2014/main" id="{D6C66C02-D6FF-4586-B7C9-59BD9F0B4D27}"/>
              </a:ext>
            </a:extLst>
          </p:cNvPr>
          <p:cNvSpPr>
            <a:spLocks noChangeArrowheads="1"/>
          </p:cNvSpPr>
          <p:nvPr/>
        </p:nvSpPr>
        <p:spPr bwMode="auto">
          <a:xfrm>
            <a:off x="1835150" y="3860800"/>
            <a:ext cx="2303463" cy="2089150"/>
          </a:xfrm>
          <a:prstGeom prst="ellipse">
            <a:avLst/>
          </a:prstGeom>
          <a:solidFill>
            <a:srgbClr val="FFCC6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5791" name="Text Box 15">
            <a:extLst>
              <a:ext uri="{FF2B5EF4-FFF2-40B4-BE49-F238E27FC236}">
                <a16:creationId xmlns:a16="http://schemas.microsoft.com/office/drawing/2014/main" id="{A96E5FF8-B7A6-4376-B4A9-BEE7838BF140}"/>
              </a:ext>
            </a:extLst>
          </p:cNvPr>
          <p:cNvSpPr txBox="1">
            <a:spLocks noChangeArrowheads="1"/>
          </p:cNvSpPr>
          <p:nvPr/>
        </p:nvSpPr>
        <p:spPr bwMode="auto">
          <a:xfrm>
            <a:off x="5219700" y="1341438"/>
            <a:ext cx="3168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Find out Amps  Volts divide resistance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838FD79-8638-47E0-AC2A-3DDB97EFEEA3}"/>
              </a:ext>
            </a:extLst>
          </p:cNvPr>
          <p:cNvSpPr>
            <a:spLocks noGrp="1" noChangeArrowheads="1"/>
          </p:cNvSpPr>
          <p:nvPr>
            <p:ph type="title"/>
          </p:nvPr>
        </p:nvSpPr>
        <p:spPr/>
        <p:txBody>
          <a:bodyPr/>
          <a:lstStyle/>
          <a:p>
            <a:pPr eaLnBrk="1" hangingPunct="1"/>
            <a:r>
              <a:rPr lang="en-GB" altLang="en-US" u="sng"/>
              <a:t>Ohm's Law</a:t>
            </a:r>
          </a:p>
        </p:txBody>
      </p:sp>
      <p:sp>
        <p:nvSpPr>
          <p:cNvPr id="76803" name="AutoShape 3">
            <a:extLst>
              <a:ext uri="{FF2B5EF4-FFF2-40B4-BE49-F238E27FC236}">
                <a16:creationId xmlns:a16="http://schemas.microsoft.com/office/drawing/2014/main" id="{F4DB1666-5038-4290-831A-96587F9227DB}"/>
              </a:ext>
            </a:extLst>
          </p:cNvPr>
          <p:cNvSpPr>
            <a:spLocks noChangeArrowheads="1"/>
          </p:cNvSpPr>
          <p:nvPr/>
        </p:nvSpPr>
        <p:spPr bwMode="auto">
          <a:xfrm>
            <a:off x="1042988" y="1412875"/>
            <a:ext cx="7056437" cy="4537075"/>
          </a:xfrm>
          <a:prstGeom prst="triangle">
            <a:avLst>
              <a:gd name="adj" fmla="val 50000"/>
            </a:avLst>
          </a:prstGeom>
          <a:solidFill>
            <a:schemeClr val="bg1"/>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6804" name="Line 4">
            <a:extLst>
              <a:ext uri="{FF2B5EF4-FFF2-40B4-BE49-F238E27FC236}">
                <a16:creationId xmlns:a16="http://schemas.microsoft.com/office/drawing/2014/main" id="{77C1561E-467B-4578-80F9-29411A59A810}"/>
              </a:ext>
            </a:extLst>
          </p:cNvPr>
          <p:cNvSpPr>
            <a:spLocks noChangeShapeType="1"/>
          </p:cNvSpPr>
          <p:nvPr/>
        </p:nvSpPr>
        <p:spPr bwMode="auto">
          <a:xfrm>
            <a:off x="2700338" y="3789363"/>
            <a:ext cx="36718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6805" name="Text Box 5">
            <a:extLst>
              <a:ext uri="{FF2B5EF4-FFF2-40B4-BE49-F238E27FC236}">
                <a16:creationId xmlns:a16="http://schemas.microsoft.com/office/drawing/2014/main" id="{D6097BE1-8C98-4985-B6FC-BA8F9430CC58}"/>
              </a:ext>
            </a:extLst>
          </p:cNvPr>
          <p:cNvSpPr txBox="1">
            <a:spLocks noChangeArrowheads="1"/>
          </p:cNvSpPr>
          <p:nvPr/>
        </p:nvSpPr>
        <p:spPr bwMode="auto">
          <a:xfrm>
            <a:off x="4211638" y="3860800"/>
            <a:ext cx="237648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6600"/>
              <a:t>X</a:t>
            </a:r>
            <a:r>
              <a:rPr lang="en-GB" altLang="en-US" sz="9600"/>
              <a:t>  </a:t>
            </a:r>
            <a:r>
              <a:rPr lang="en-GB" altLang="en-US" sz="9600">
                <a:solidFill>
                  <a:srgbClr val="0000FF"/>
                </a:solidFill>
              </a:rPr>
              <a:t>R</a:t>
            </a:r>
          </a:p>
        </p:txBody>
      </p:sp>
      <p:sp>
        <p:nvSpPr>
          <p:cNvPr id="76806" name="Line 6">
            <a:extLst>
              <a:ext uri="{FF2B5EF4-FFF2-40B4-BE49-F238E27FC236}">
                <a16:creationId xmlns:a16="http://schemas.microsoft.com/office/drawing/2014/main" id="{E65E4655-E80F-433B-9BE5-A087F739FD4A}"/>
              </a:ext>
            </a:extLst>
          </p:cNvPr>
          <p:cNvSpPr>
            <a:spLocks noChangeShapeType="1"/>
          </p:cNvSpPr>
          <p:nvPr/>
        </p:nvSpPr>
        <p:spPr bwMode="auto">
          <a:xfrm flipV="1">
            <a:off x="4572000" y="2349500"/>
            <a:ext cx="647700" cy="12239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6807" name="Line 7">
            <a:extLst>
              <a:ext uri="{FF2B5EF4-FFF2-40B4-BE49-F238E27FC236}">
                <a16:creationId xmlns:a16="http://schemas.microsoft.com/office/drawing/2014/main" id="{783CDDCE-BCC4-4431-A01D-70BDC6DEBE77}"/>
              </a:ext>
            </a:extLst>
          </p:cNvPr>
          <p:cNvSpPr>
            <a:spLocks noChangeShapeType="1"/>
          </p:cNvSpPr>
          <p:nvPr/>
        </p:nvSpPr>
        <p:spPr bwMode="auto">
          <a:xfrm flipH="1" flipV="1">
            <a:off x="3924300" y="2349500"/>
            <a:ext cx="647700" cy="12239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6808" name="Line 8">
            <a:extLst>
              <a:ext uri="{FF2B5EF4-FFF2-40B4-BE49-F238E27FC236}">
                <a16:creationId xmlns:a16="http://schemas.microsoft.com/office/drawing/2014/main" id="{142BB687-52E9-4147-8B84-70A44CD526BF}"/>
              </a:ext>
            </a:extLst>
          </p:cNvPr>
          <p:cNvSpPr>
            <a:spLocks noChangeShapeType="1"/>
          </p:cNvSpPr>
          <p:nvPr/>
        </p:nvSpPr>
        <p:spPr bwMode="auto">
          <a:xfrm>
            <a:off x="2987675" y="4005263"/>
            <a:ext cx="0" cy="1728787"/>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6809" name="Line 9">
            <a:extLst>
              <a:ext uri="{FF2B5EF4-FFF2-40B4-BE49-F238E27FC236}">
                <a16:creationId xmlns:a16="http://schemas.microsoft.com/office/drawing/2014/main" id="{BE4C27E5-82D6-4799-90E5-4F8B26572DAB}"/>
              </a:ext>
            </a:extLst>
          </p:cNvPr>
          <p:cNvSpPr>
            <a:spLocks noChangeShapeType="1"/>
          </p:cNvSpPr>
          <p:nvPr/>
        </p:nvSpPr>
        <p:spPr bwMode="auto">
          <a:xfrm>
            <a:off x="2843213" y="4005263"/>
            <a:ext cx="288925"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6810" name="Line 10">
            <a:extLst>
              <a:ext uri="{FF2B5EF4-FFF2-40B4-BE49-F238E27FC236}">
                <a16:creationId xmlns:a16="http://schemas.microsoft.com/office/drawing/2014/main" id="{4DD4C381-7CDD-47A5-9F9D-D20D84B9958A}"/>
              </a:ext>
            </a:extLst>
          </p:cNvPr>
          <p:cNvSpPr>
            <a:spLocks noChangeShapeType="1"/>
          </p:cNvSpPr>
          <p:nvPr/>
        </p:nvSpPr>
        <p:spPr bwMode="auto">
          <a:xfrm>
            <a:off x="2843213" y="5734050"/>
            <a:ext cx="288925"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6811" name="Text Box 11">
            <a:extLst>
              <a:ext uri="{FF2B5EF4-FFF2-40B4-BE49-F238E27FC236}">
                <a16:creationId xmlns:a16="http://schemas.microsoft.com/office/drawing/2014/main" id="{8CFF16DF-9008-46A3-B55F-3115B7EF11C6}"/>
              </a:ext>
            </a:extLst>
          </p:cNvPr>
          <p:cNvSpPr txBox="1">
            <a:spLocks noChangeArrowheads="1"/>
          </p:cNvSpPr>
          <p:nvPr/>
        </p:nvSpPr>
        <p:spPr bwMode="auto">
          <a:xfrm>
            <a:off x="4859338" y="3141663"/>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 Volts</a:t>
            </a:r>
          </a:p>
        </p:txBody>
      </p:sp>
      <p:sp>
        <p:nvSpPr>
          <p:cNvPr id="76812" name="Text Box 12">
            <a:extLst>
              <a:ext uri="{FF2B5EF4-FFF2-40B4-BE49-F238E27FC236}">
                <a16:creationId xmlns:a16="http://schemas.microsoft.com/office/drawing/2014/main" id="{6A49B92C-A5E1-4043-9389-4056B5304682}"/>
              </a:ext>
            </a:extLst>
          </p:cNvPr>
          <p:cNvSpPr txBox="1">
            <a:spLocks noChangeArrowheads="1"/>
          </p:cNvSpPr>
          <p:nvPr/>
        </p:nvSpPr>
        <p:spPr bwMode="auto">
          <a:xfrm>
            <a:off x="3132138" y="5084763"/>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Amps</a:t>
            </a:r>
          </a:p>
        </p:txBody>
      </p:sp>
      <p:sp>
        <p:nvSpPr>
          <p:cNvPr id="76813" name="Text Box 13">
            <a:extLst>
              <a:ext uri="{FF2B5EF4-FFF2-40B4-BE49-F238E27FC236}">
                <a16:creationId xmlns:a16="http://schemas.microsoft.com/office/drawing/2014/main" id="{2DD181BF-BE90-42BC-8C39-AC9217DE01EA}"/>
              </a:ext>
            </a:extLst>
          </p:cNvPr>
          <p:cNvSpPr txBox="1">
            <a:spLocks noChangeArrowheads="1"/>
          </p:cNvSpPr>
          <p:nvPr/>
        </p:nvSpPr>
        <p:spPr bwMode="auto">
          <a:xfrm>
            <a:off x="5651500" y="5084763"/>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Resistance</a:t>
            </a:r>
          </a:p>
        </p:txBody>
      </p:sp>
      <p:sp>
        <p:nvSpPr>
          <p:cNvPr id="76814" name="Oval 14">
            <a:extLst>
              <a:ext uri="{FF2B5EF4-FFF2-40B4-BE49-F238E27FC236}">
                <a16:creationId xmlns:a16="http://schemas.microsoft.com/office/drawing/2014/main" id="{3B842EE9-0447-4223-AECE-8B9C5887EFA4}"/>
              </a:ext>
            </a:extLst>
          </p:cNvPr>
          <p:cNvSpPr>
            <a:spLocks noChangeArrowheads="1"/>
          </p:cNvSpPr>
          <p:nvPr/>
        </p:nvSpPr>
        <p:spPr bwMode="auto">
          <a:xfrm>
            <a:off x="3492500" y="1773238"/>
            <a:ext cx="2303463" cy="2089150"/>
          </a:xfrm>
          <a:prstGeom prst="ellipse">
            <a:avLst/>
          </a:prstGeom>
          <a:solidFill>
            <a:srgbClr val="FFCC6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6815" name="Text Box 15">
            <a:extLst>
              <a:ext uri="{FF2B5EF4-FFF2-40B4-BE49-F238E27FC236}">
                <a16:creationId xmlns:a16="http://schemas.microsoft.com/office/drawing/2014/main" id="{8EF37E1E-11F2-451A-B77F-369228E30D72}"/>
              </a:ext>
            </a:extLst>
          </p:cNvPr>
          <p:cNvSpPr txBox="1">
            <a:spLocks noChangeArrowheads="1"/>
          </p:cNvSpPr>
          <p:nvPr/>
        </p:nvSpPr>
        <p:spPr bwMode="auto">
          <a:xfrm>
            <a:off x="5580063" y="1341438"/>
            <a:ext cx="31670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Find out Volts Amps multiply resistance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5A24BF8-E038-4EE8-97A5-514E8A368048}"/>
              </a:ext>
            </a:extLst>
          </p:cNvPr>
          <p:cNvSpPr>
            <a:spLocks noGrp="1" noChangeArrowheads="1"/>
          </p:cNvSpPr>
          <p:nvPr>
            <p:ph type="title"/>
          </p:nvPr>
        </p:nvSpPr>
        <p:spPr/>
        <p:txBody>
          <a:bodyPr/>
          <a:lstStyle/>
          <a:p>
            <a:pPr eaLnBrk="1" hangingPunct="1"/>
            <a:r>
              <a:rPr lang="en-GB" altLang="en-US" u="sng"/>
              <a:t>Ohm's Law</a:t>
            </a:r>
          </a:p>
        </p:txBody>
      </p:sp>
      <p:sp>
        <p:nvSpPr>
          <p:cNvPr id="77827" name="AutoShape 3">
            <a:extLst>
              <a:ext uri="{FF2B5EF4-FFF2-40B4-BE49-F238E27FC236}">
                <a16:creationId xmlns:a16="http://schemas.microsoft.com/office/drawing/2014/main" id="{00A96B30-4BC3-42EA-A543-5BE39CE06317}"/>
              </a:ext>
            </a:extLst>
          </p:cNvPr>
          <p:cNvSpPr>
            <a:spLocks noChangeArrowheads="1"/>
          </p:cNvSpPr>
          <p:nvPr/>
        </p:nvSpPr>
        <p:spPr bwMode="auto">
          <a:xfrm>
            <a:off x="1042988" y="1412875"/>
            <a:ext cx="7056437" cy="4537075"/>
          </a:xfrm>
          <a:prstGeom prst="triangle">
            <a:avLst>
              <a:gd name="adj" fmla="val 50000"/>
            </a:avLst>
          </a:prstGeom>
          <a:solidFill>
            <a:schemeClr val="bg1"/>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7828" name="Line 4">
            <a:extLst>
              <a:ext uri="{FF2B5EF4-FFF2-40B4-BE49-F238E27FC236}">
                <a16:creationId xmlns:a16="http://schemas.microsoft.com/office/drawing/2014/main" id="{A64B1ED0-7FF4-46F2-9F24-E0857F9C3214}"/>
              </a:ext>
            </a:extLst>
          </p:cNvPr>
          <p:cNvSpPr>
            <a:spLocks noChangeShapeType="1"/>
          </p:cNvSpPr>
          <p:nvPr/>
        </p:nvSpPr>
        <p:spPr bwMode="auto">
          <a:xfrm>
            <a:off x="2700338" y="3789363"/>
            <a:ext cx="36718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7829" name="Text Box 5">
            <a:extLst>
              <a:ext uri="{FF2B5EF4-FFF2-40B4-BE49-F238E27FC236}">
                <a16:creationId xmlns:a16="http://schemas.microsoft.com/office/drawing/2014/main" id="{88A8AFD3-7D7D-4682-B37B-406DE40EA1A2}"/>
              </a:ext>
            </a:extLst>
          </p:cNvPr>
          <p:cNvSpPr txBox="1">
            <a:spLocks noChangeArrowheads="1"/>
          </p:cNvSpPr>
          <p:nvPr/>
        </p:nvSpPr>
        <p:spPr bwMode="auto">
          <a:xfrm>
            <a:off x="4211638" y="3860800"/>
            <a:ext cx="237648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6600"/>
              <a:t>X</a:t>
            </a:r>
            <a:r>
              <a:rPr lang="en-GB" altLang="en-US" sz="9600"/>
              <a:t>  </a:t>
            </a:r>
            <a:r>
              <a:rPr lang="en-GB" altLang="en-US" sz="9600">
                <a:solidFill>
                  <a:srgbClr val="0000FF"/>
                </a:solidFill>
              </a:rPr>
              <a:t>R</a:t>
            </a:r>
          </a:p>
        </p:txBody>
      </p:sp>
      <p:sp>
        <p:nvSpPr>
          <p:cNvPr id="77830" name="Line 6">
            <a:extLst>
              <a:ext uri="{FF2B5EF4-FFF2-40B4-BE49-F238E27FC236}">
                <a16:creationId xmlns:a16="http://schemas.microsoft.com/office/drawing/2014/main" id="{2419F883-4C7C-4251-8E77-1E4A6A225EE5}"/>
              </a:ext>
            </a:extLst>
          </p:cNvPr>
          <p:cNvSpPr>
            <a:spLocks noChangeShapeType="1"/>
          </p:cNvSpPr>
          <p:nvPr/>
        </p:nvSpPr>
        <p:spPr bwMode="auto">
          <a:xfrm flipV="1">
            <a:off x="4572000" y="2349500"/>
            <a:ext cx="647700" cy="12239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7831" name="Line 7">
            <a:extLst>
              <a:ext uri="{FF2B5EF4-FFF2-40B4-BE49-F238E27FC236}">
                <a16:creationId xmlns:a16="http://schemas.microsoft.com/office/drawing/2014/main" id="{EE14E9D7-1D0F-4A40-A4A9-73484E787C0C}"/>
              </a:ext>
            </a:extLst>
          </p:cNvPr>
          <p:cNvSpPr>
            <a:spLocks noChangeShapeType="1"/>
          </p:cNvSpPr>
          <p:nvPr/>
        </p:nvSpPr>
        <p:spPr bwMode="auto">
          <a:xfrm flipH="1" flipV="1">
            <a:off x="3924300" y="2349500"/>
            <a:ext cx="647700" cy="12239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7832" name="Line 8">
            <a:extLst>
              <a:ext uri="{FF2B5EF4-FFF2-40B4-BE49-F238E27FC236}">
                <a16:creationId xmlns:a16="http://schemas.microsoft.com/office/drawing/2014/main" id="{A8A68918-6C1E-43C8-A9C6-CB19FCCC34C3}"/>
              </a:ext>
            </a:extLst>
          </p:cNvPr>
          <p:cNvSpPr>
            <a:spLocks noChangeShapeType="1"/>
          </p:cNvSpPr>
          <p:nvPr/>
        </p:nvSpPr>
        <p:spPr bwMode="auto">
          <a:xfrm>
            <a:off x="2987675" y="4005263"/>
            <a:ext cx="0" cy="1728787"/>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7833" name="Line 9">
            <a:extLst>
              <a:ext uri="{FF2B5EF4-FFF2-40B4-BE49-F238E27FC236}">
                <a16:creationId xmlns:a16="http://schemas.microsoft.com/office/drawing/2014/main" id="{B3BC6F48-B4C1-44B8-9A3B-A192CF9C2669}"/>
              </a:ext>
            </a:extLst>
          </p:cNvPr>
          <p:cNvSpPr>
            <a:spLocks noChangeShapeType="1"/>
          </p:cNvSpPr>
          <p:nvPr/>
        </p:nvSpPr>
        <p:spPr bwMode="auto">
          <a:xfrm>
            <a:off x="2843213" y="4005263"/>
            <a:ext cx="288925"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7834" name="Line 10">
            <a:extLst>
              <a:ext uri="{FF2B5EF4-FFF2-40B4-BE49-F238E27FC236}">
                <a16:creationId xmlns:a16="http://schemas.microsoft.com/office/drawing/2014/main" id="{814836EA-CC47-4C66-8A2A-414F943DC26D}"/>
              </a:ext>
            </a:extLst>
          </p:cNvPr>
          <p:cNvSpPr>
            <a:spLocks noChangeShapeType="1"/>
          </p:cNvSpPr>
          <p:nvPr/>
        </p:nvSpPr>
        <p:spPr bwMode="auto">
          <a:xfrm>
            <a:off x="2843213" y="5734050"/>
            <a:ext cx="288925"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7835" name="Text Box 11">
            <a:extLst>
              <a:ext uri="{FF2B5EF4-FFF2-40B4-BE49-F238E27FC236}">
                <a16:creationId xmlns:a16="http://schemas.microsoft.com/office/drawing/2014/main" id="{D6CC08AA-51DC-4FD4-AC47-E56C073569E1}"/>
              </a:ext>
            </a:extLst>
          </p:cNvPr>
          <p:cNvSpPr txBox="1">
            <a:spLocks noChangeArrowheads="1"/>
          </p:cNvSpPr>
          <p:nvPr/>
        </p:nvSpPr>
        <p:spPr bwMode="auto">
          <a:xfrm>
            <a:off x="4859338" y="3141663"/>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 Volts</a:t>
            </a:r>
          </a:p>
        </p:txBody>
      </p:sp>
      <p:sp>
        <p:nvSpPr>
          <p:cNvPr id="77836" name="Text Box 12">
            <a:extLst>
              <a:ext uri="{FF2B5EF4-FFF2-40B4-BE49-F238E27FC236}">
                <a16:creationId xmlns:a16="http://schemas.microsoft.com/office/drawing/2014/main" id="{B40E24DD-4E4D-4644-9F30-D8E0F8584BCE}"/>
              </a:ext>
            </a:extLst>
          </p:cNvPr>
          <p:cNvSpPr txBox="1">
            <a:spLocks noChangeArrowheads="1"/>
          </p:cNvSpPr>
          <p:nvPr/>
        </p:nvSpPr>
        <p:spPr bwMode="auto">
          <a:xfrm>
            <a:off x="3132138" y="5084763"/>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Amps</a:t>
            </a:r>
          </a:p>
        </p:txBody>
      </p:sp>
      <p:sp>
        <p:nvSpPr>
          <p:cNvPr id="77837" name="Text Box 13">
            <a:extLst>
              <a:ext uri="{FF2B5EF4-FFF2-40B4-BE49-F238E27FC236}">
                <a16:creationId xmlns:a16="http://schemas.microsoft.com/office/drawing/2014/main" id="{EA6EF1A9-7055-446A-9341-73F6C9A1F748}"/>
              </a:ext>
            </a:extLst>
          </p:cNvPr>
          <p:cNvSpPr txBox="1">
            <a:spLocks noChangeArrowheads="1"/>
          </p:cNvSpPr>
          <p:nvPr/>
        </p:nvSpPr>
        <p:spPr bwMode="auto">
          <a:xfrm>
            <a:off x="5651500" y="5084763"/>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Resistance</a:t>
            </a:r>
          </a:p>
        </p:txBody>
      </p:sp>
      <p:sp>
        <p:nvSpPr>
          <p:cNvPr id="77838" name="Oval 14">
            <a:extLst>
              <a:ext uri="{FF2B5EF4-FFF2-40B4-BE49-F238E27FC236}">
                <a16:creationId xmlns:a16="http://schemas.microsoft.com/office/drawing/2014/main" id="{F186F044-5BD1-4834-920F-4D91D107D477}"/>
              </a:ext>
            </a:extLst>
          </p:cNvPr>
          <p:cNvSpPr>
            <a:spLocks noChangeArrowheads="1"/>
          </p:cNvSpPr>
          <p:nvPr/>
        </p:nvSpPr>
        <p:spPr bwMode="auto">
          <a:xfrm>
            <a:off x="5219700" y="3860800"/>
            <a:ext cx="2303463" cy="2089150"/>
          </a:xfrm>
          <a:prstGeom prst="ellipse">
            <a:avLst/>
          </a:prstGeom>
          <a:solidFill>
            <a:srgbClr val="FFCC6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7839" name="Text Box 15">
            <a:extLst>
              <a:ext uri="{FF2B5EF4-FFF2-40B4-BE49-F238E27FC236}">
                <a16:creationId xmlns:a16="http://schemas.microsoft.com/office/drawing/2014/main" id="{1D75FEAB-A6D6-4AAD-AAC9-A336B2FE2503}"/>
              </a:ext>
            </a:extLst>
          </p:cNvPr>
          <p:cNvSpPr txBox="1">
            <a:spLocks noChangeArrowheads="1"/>
          </p:cNvSpPr>
          <p:nvPr/>
        </p:nvSpPr>
        <p:spPr bwMode="auto">
          <a:xfrm>
            <a:off x="5580063" y="1341438"/>
            <a:ext cx="31670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Find out resistance Volts divide by Amps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9236877-6AA5-4A2C-ACEC-83FCD10CD461}"/>
              </a:ext>
            </a:extLst>
          </p:cNvPr>
          <p:cNvSpPr>
            <a:spLocks noGrp="1" noChangeArrowheads="1"/>
          </p:cNvSpPr>
          <p:nvPr>
            <p:ph type="title"/>
          </p:nvPr>
        </p:nvSpPr>
        <p:spPr/>
        <p:txBody>
          <a:bodyPr/>
          <a:lstStyle/>
          <a:p>
            <a:pPr eaLnBrk="1" hangingPunct="1"/>
            <a:r>
              <a:rPr lang="en-GB" altLang="en-US" u="sng"/>
              <a:t>Power Law</a:t>
            </a:r>
          </a:p>
        </p:txBody>
      </p:sp>
      <p:sp>
        <p:nvSpPr>
          <p:cNvPr id="78851" name="AutoShape 3">
            <a:extLst>
              <a:ext uri="{FF2B5EF4-FFF2-40B4-BE49-F238E27FC236}">
                <a16:creationId xmlns:a16="http://schemas.microsoft.com/office/drawing/2014/main" id="{EAF5DD87-6D67-489C-9360-04DC4AC57D86}"/>
              </a:ext>
            </a:extLst>
          </p:cNvPr>
          <p:cNvSpPr>
            <a:spLocks noChangeArrowheads="1"/>
          </p:cNvSpPr>
          <p:nvPr/>
        </p:nvSpPr>
        <p:spPr bwMode="auto">
          <a:xfrm>
            <a:off x="1042988" y="1412875"/>
            <a:ext cx="7056437" cy="4537075"/>
          </a:xfrm>
          <a:prstGeom prst="triangle">
            <a:avLst>
              <a:gd name="adj" fmla="val 50000"/>
            </a:avLst>
          </a:prstGeom>
          <a:solidFill>
            <a:schemeClr val="bg1"/>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8852" name="Line 4">
            <a:extLst>
              <a:ext uri="{FF2B5EF4-FFF2-40B4-BE49-F238E27FC236}">
                <a16:creationId xmlns:a16="http://schemas.microsoft.com/office/drawing/2014/main" id="{21ECFDA4-FC3C-4939-906C-BC3BE28C2C06}"/>
              </a:ext>
            </a:extLst>
          </p:cNvPr>
          <p:cNvSpPr>
            <a:spLocks noChangeShapeType="1"/>
          </p:cNvSpPr>
          <p:nvPr/>
        </p:nvSpPr>
        <p:spPr bwMode="auto">
          <a:xfrm>
            <a:off x="2700338" y="3789363"/>
            <a:ext cx="36718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8853" name="Text Box 5">
            <a:extLst>
              <a:ext uri="{FF2B5EF4-FFF2-40B4-BE49-F238E27FC236}">
                <a16:creationId xmlns:a16="http://schemas.microsoft.com/office/drawing/2014/main" id="{C4520AA2-DE99-4E8E-A9D8-143E272AD53A}"/>
              </a:ext>
            </a:extLst>
          </p:cNvPr>
          <p:cNvSpPr txBox="1">
            <a:spLocks noChangeArrowheads="1"/>
          </p:cNvSpPr>
          <p:nvPr/>
        </p:nvSpPr>
        <p:spPr bwMode="auto">
          <a:xfrm>
            <a:off x="4211638" y="3933825"/>
            <a:ext cx="237648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6600"/>
              <a:t>X</a:t>
            </a:r>
            <a:r>
              <a:rPr lang="en-GB" altLang="en-US" sz="9600"/>
              <a:t>  </a:t>
            </a:r>
            <a:r>
              <a:rPr lang="en-GB" altLang="en-US" sz="9600">
                <a:solidFill>
                  <a:srgbClr val="FF0000"/>
                </a:solidFill>
              </a:rPr>
              <a:t>V</a:t>
            </a:r>
          </a:p>
        </p:txBody>
      </p:sp>
      <p:sp>
        <p:nvSpPr>
          <p:cNvPr id="78854" name="Text Box 6">
            <a:extLst>
              <a:ext uri="{FF2B5EF4-FFF2-40B4-BE49-F238E27FC236}">
                <a16:creationId xmlns:a16="http://schemas.microsoft.com/office/drawing/2014/main" id="{E7E47F2A-055B-4BC0-BDC0-C32278E9F3E9}"/>
              </a:ext>
            </a:extLst>
          </p:cNvPr>
          <p:cNvSpPr txBox="1">
            <a:spLocks noChangeArrowheads="1"/>
          </p:cNvSpPr>
          <p:nvPr/>
        </p:nvSpPr>
        <p:spPr bwMode="auto">
          <a:xfrm>
            <a:off x="1116013" y="3357563"/>
            <a:ext cx="1943100" cy="71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4000">
              <a:solidFill>
                <a:schemeClr val="hlink"/>
              </a:solidFill>
            </a:endParaRPr>
          </a:p>
        </p:txBody>
      </p:sp>
      <p:sp>
        <p:nvSpPr>
          <p:cNvPr id="78855" name="Text Box 7">
            <a:extLst>
              <a:ext uri="{FF2B5EF4-FFF2-40B4-BE49-F238E27FC236}">
                <a16:creationId xmlns:a16="http://schemas.microsoft.com/office/drawing/2014/main" id="{A45419EA-7268-4EA9-B3BB-EAC8FDD95EEB}"/>
              </a:ext>
            </a:extLst>
          </p:cNvPr>
          <p:cNvSpPr txBox="1">
            <a:spLocks noChangeArrowheads="1"/>
          </p:cNvSpPr>
          <p:nvPr/>
        </p:nvSpPr>
        <p:spPr bwMode="auto">
          <a:xfrm>
            <a:off x="4140200" y="1844675"/>
            <a:ext cx="19431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9600">
                <a:solidFill>
                  <a:srgbClr val="FF0000"/>
                </a:solidFill>
              </a:rPr>
              <a:t>P</a:t>
            </a:r>
          </a:p>
        </p:txBody>
      </p:sp>
      <p:sp>
        <p:nvSpPr>
          <p:cNvPr id="78856" name="Text Box 8">
            <a:extLst>
              <a:ext uri="{FF2B5EF4-FFF2-40B4-BE49-F238E27FC236}">
                <a16:creationId xmlns:a16="http://schemas.microsoft.com/office/drawing/2014/main" id="{801BC9B1-464C-4C50-802C-BEC5A9E7B103}"/>
              </a:ext>
            </a:extLst>
          </p:cNvPr>
          <p:cNvSpPr txBox="1">
            <a:spLocks noChangeArrowheads="1"/>
          </p:cNvSpPr>
          <p:nvPr/>
        </p:nvSpPr>
        <p:spPr bwMode="auto">
          <a:xfrm>
            <a:off x="2987675" y="4005263"/>
            <a:ext cx="20875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9600">
                <a:solidFill>
                  <a:srgbClr val="FF0000"/>
                </a:solidFill>
              </a:rPr>
              <a:t>I</a:t>
            </a:r>
          </a:p>
        </p:txBody>
      </p:sp>
      <p:sp>
        <p:nvSpPr>
          <p:cNvPr id="78857" name="Text Box 9">
            <a:extLst>
              <a:ext uri="{FF2B5EF4-FFF2-40B4-BE49-F238E27FC236}">
                <a16:creationId xmlns:a16="http://schemas.microsoft.com/office/drawing/2014/main" id="{196D6670-FE33-4BA6-A525-ADF28C5DF513}"/>
              </a:ext>
            </a:extLst>
          </p:cNvPr>
          <p:cNvSpPr txBox="1">
            <a:spLocks noChangeArrowheads="1"/>
          </p:cNvSpPr>
          <p:nvPr/>
        </p:nvSpPr>
        <p:spPr bwMode="auto">
          <a:xfrm>
            <a:off x="3348038" y="4868863"/>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amps</a:t>
            </a:r>
          </a:p>
        </p:txBody>
      </p:sp>
      <p:sp>
        <p:nvSpPr>
          <p:cNvPr id="78858" name="Text Box 10">
            <a:extLst>
              <a:ext uri="{FF2B5EF4-FFF2-40B4-BE49-F238E27FC236}">
                <a16:creationId xmlns:a16="http://schemas.microsoft.com/office/drawing/2014/main" id="{F9B07F97-54B9-4867-8CFA-C4ED2E0AB344}"/>
              </a:ext>
            </a:extLst>
          </p:cNvPr>
          <p:cNvSpPr txBox="1">
            <a:spLocks noChangeArrowheads="1"/>
          </p:cNvSpPr>
          <p:nvPr/>
        </p:nvSpPr>
        <p:spPr bwMode="auto">
          <a:xfrm>
            <a:off x="4572000" y="2781300"/>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Power</a:t>
            </a:r>
          </a:p>
        </p:txBody>
      </p:sp>
      <p:sp>
        <p:nvSpPr>
          <p:cNvPr id="78859" name="Text Box 11">
            <a:extLst>
              <a:ext uri="{FF2B5EF4-FFF2-40B4-BE49-F238E27FC236}">
                <a16:creationId xmlns:a16="http://schemas.microsoft.com/office/drawing/2014/main" id="{E21079EA-15EA-470E-8943-E31B744248B9}"/>
              </a:ext>
            </a:extLst>
          </p:cNvPr>
          <p:cNvSpPr txBox="1">
            <a:spLocks noChangeArrowheads="1"/>
          </p:cNvSpPr>
          <p:nvPr/>
        </p:nvSpPr>
        <p:spPr bwMode="auto">
          <a:xfrm>
            <a:off x="6227763" y="4797425"/>
            <a:ext cx="8651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volts</a:t>
            </a:r>
          </a:p>
        </p:txBody>
      </p:sp>
      <p:sp>
        <p:nvSpPr>
          <p:cNvPr id="78860" name="AutoShape 12">
            <a:extLst>
              <a:ext uri="{FF2B5EF4-FFF2-40B4-BE49-F238E27FC236}">
                <a16:creationId xmlns:a16="http://schemas.microsoft.com/office/drawing/2014/main" id="{01E4C59B-AE30-496C-B889-EABA2BC805C6}"/>
              </a:ext>
            </a:extLst>
          </p:cNvPr>
          <p:cNvSpPr>
            <a:spLocks noChangeArrowheads="1"/>
          </p:cNvSpPr>
          <p:nvPr/>
        </p:nvSpPr>
        <p:spPr bwMode="auto">
          <a:xfrm>
            <a:off x="6372225" y="836613"/>
            <a:ext cx="2520950" cy="2160587"/>
          </a:xfrm>
          <a:prstGeom prst="irregularSeal1">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8861" name="AutoShape 13">
            <a:extLst>
              <a:ext uri="{FF2B5EF4-FFF2-40B4-BE49-F238E27FC236}">
                <a16:creationId xmlns:a16="http://schemas.microsoft.com/office/drawing/2014/main" id="{A52EA35D-09F4-4ACF-AA82-30A1542343B8}"/>
              </a:ext>
            </a:extLst>
          </p:cNvPr>
          <p:cNvSpPr>
            <a:spLocks noChangeArrowheads="1"/>
          </p:cNvSpPr>
          <p:nvPr/>
        </p:nvSpPr>
        <p:spPr bwMode="auto">
          <a:xfrm>
            <a:off x="6804025" y="1268413"/>
            <a:ext cx="1655763" cy="1223962"/>
          </a:xfrm>
          <a:prstGeom prst="irregularSeal2">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8862" name="Text Box 14">
            <a:extLst>
              <a:ext uri="{FF2B5EF4-FFF2-40B4-BE49-F238E27FC236}">
                <a16:creationId xmlns:a16="http://schemas.microsoft.com/office/drawing/2014/main" id="{30565D37-A415-4418-A244-C62CE40AC119}"/>
              </a:ext>
            </a:extLst>
          </p:cNvPr>
          <p:cNvSpPr txBox="1">
            <a:spLocks noChangeArrowheads="1"/>
          </p:cNvSpPr>
          <p:nvPr/>
        </p:nvSpPr>
        <p:spPr bwMode="auto">
          <a:xfrm>
            <a:off x="323850" y="1341438"/>
            <a:ext cx="33115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en-US" sz="2400"/>
          </a:p>
          <a:p>
            <a:pPr eaLnBrk="1" hangingPunct="1">
              <a:spcBef>
                <a:spcPct val="50000"/>
              </a:spcBef>
              <a:buFontTx/>
              <a:buNone/>
            </a:pPr>
            <a:r>
              <a:rPr lang="en-GB" altLang="en-US" sz="2400"/>
              <a:t>Remember theirs a </a:t>
            </a:r>
          </a:p>
          <a:p>
            <a:pPr eaLnBrk="1" hangingPunct="1">
              <a:spcBef>
                <a:spcPct val="50000"/>
              </a:spcBef>
              <a:buFontTx/>
              <a:buNone/>
            </a:pPr>
            <a:r>
              <a:rPr lang="en-GB" altLang="en-US" sz="2400"/>
              <a:t>Thousand Watts in a Kw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796925"/>
          </a:xfrm>
        </p:spPr>
        <p:txBody>
          <a:bodyPr/>
          <a:lstStyle/>
          <a:p>
            <a:pPr algn="r"/>
            <a:r>
              <a:rPr lang="en-GB" sz="3600" dirty="0">
                <a:cs typeface="Arial" charset="0"/>
              </a:rPr>
              <a:t>Types of Supply</a:t>
            </a:r>
          </a:p>
        </p:txBody>
      </p:sp>
      <p:sp>
        <p:nvSpPr>
          <p:cNvPr id="3" name="Content Placeholder 2"/>
          <p:cNvSpPr>
            <a:spLocks noGrp="1"/>
          </p:cNvSpPr>
          <p:nvPr>
            <p:ph idx="1"/>
          </p:nvPr>
        </p:nvSpPr>
        <p:spPr>
          <a:xfrm>
            <a:off x="457198" y="1305001"/>
            <a:ext cx="8229601" cy="5334338"/>
          </a:xfrm>
        </p:spPr>
        <p:txBody>
          <a:bodyPr>
            <a:normAutofit fontScale="92500" lnSpcReduction="20000"/>
          </a:bodyPr>
          <a:lstStyle/>
          <a:p>
            <a:pPr marL="0" indent="0">
              <a:buFontTx/>
              <a:buNone/>
              <a:defRPr/>
            </a:pPr>
            <a:r>
              <a:rPr lang="en-GB" dirty="0">
                <a:solidFill>
                  <a:srgbClr val="C00000"/>
                </a:solidFill>
              </a:rPr>
              <a:t>Single and three-phase supply</a:t>
            </a:r>
          </a:p>
          <a:p>
            <a:pPr>
              <a:defRPr/>
            </a:pPr>
            <a:r>
              <a:rPr lang="en-GB" sz="2800" dirty="0">
                <a:solidFill>
                  <a:srgbClr val="7030A0"/>
                </a:solidFill>
              </a:rPr>
              <a:t>‘Phase’ is live cable</a:t>
            </a:r>
          </a:p>
          <a:p>
            <a:pPr>
              <a:defRPr/>
            </a:pPr>
            <a:r>
              <a:rPr lang="en-GB" sz="2800" dirty="0">
                <a:solidFill>
                  <a:srgbClr val="7030A0"/>
                </a:solidFill>
              </a:rPr>
              <a:t>Electricity generated and distributed in 3-phase supply</a:t>
            </a:r>
          </a:p>
          <a:p>
            <a:pPr>
              <a:defRPr/>
            </a:pPr>
            <a:endParaRPr lang="en-GB" sz="2800" dirty="0">
              <a:solidFill>
                <a:srgbClr val="7030A0"/>
              </a:solidFill>
            </a:endParaRPr>
          </a:p>
          <a:p>
            <a:pPr>
              <a:defRPr/>
            </a:pPr>
            <a:endParaRPr lang="en-GB" sz="2800" dirty="0">
              <a:solidFill>
                <a:srgbClr val="7030A0"/>
              </a:solidFill>
            </a:endParaRPr>
          </a:p>
          <a:p>
            <a:pPr>
              <a:defRPr/>
            </a:pPr>
            <a:endParaRPr lang="en-GB" sz="2800" dirty="0">
              <a:solidFill>
                <a:srgbClr val="7030A0"/>
              </a:solidFill>
            </a:endParaRPr>
          </a:p>
          <a:p>
            <a:pPr>
              <a:defRPr/>
            </a:pPr>
            <a:endParaRPr lang="en-GB" sz="2800" dirty="0">
              <a:solidFill>
                <a:srgbClr val="7030A0"/>
              </a:solidFill>
            </a:endParaRPr>
          </a:p>
          <a:p>
            <a:pPr>
              <a:defRPr/>
            </a:pPr>
            <a:r>
              <a:rPr lang="en-GB" sz="2800" dirty="0">
                <a:solidFill>
                  <a:srgbClr val="7030A0"/>
                </a:solidFill>
              </a:rPr>
              <a:t>Large factories/industry use all three phases</a:t>
            </a:r>
          </a:p>
          <a:p>
            <a:pPr>
              <a:defRPr/>
            </a:pPr>
            <a:r>
              <a:rPr lang="en-GB" sz="2800" dirty="0">
                <a:solidFill>
                  <a:srgbClr val="7030A0"/>
                </a:solidFill>
              </a:rPr>
              <a:t>Large machines require higher voltages (415v)</a:t>
            </a:r>
          </a:p>
          <a:p>
            <a:pPr>
              <a:defRPr/>
            </a:pPr>
            <a:r>
              <a:rPr lang="en-GB" sz="2800" dirty="0">
                <a:solidFill>
                  <a:srgbClr val="7030A0"/>
                </a:solidFill>
              </a:rPr>
              <a:t>Domestic supplies use one phase conductor – ‘single phase’</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72" y="2736888"/>
            <a:ext cx="7785651" cy="1933008"/>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3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 calcmode="lin" valueType="num">
                                      <p:cBhvr additive="base">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additive="base">
                                        <p:cTn id="3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additive="base">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982B585-6DE3-49A1-8BB5-A82FEAF5D47F}"/>
              </a:ext>
            </a:extLst>
          </p:cNvPr>
          <p:cNvSpPr>
            <a:spLocks noGrp="1" noChangeArrowheads="1"/>
          </p:cNvSpPr>
          <p:nvPr>
            <p:ph type="title"/>
          </p:nvPr>
        </p:nvSpPr>
        <p:spPr/>
        <p:txBody>
          <a:bodyPr/>
          <a:lstStyle/>
          <a:p>
            <a:pPr eaLnBrk="1" hangingPunct="1"/>
            <a:r>
              <a:rPr lang="en-GB" altLang="en-US" u="sng"/>
              <a:t>AC/DC</a:t>
            </a:r>
          </a:p>
        </p:txBody>
      </p:sp>
      <p:sp>
        <p:nvSpPr>
          <p:cNvPr id="79875" name="Rectangle 3">
            <a:extLst>
              <a:ext uri="{FF2B5EF4-FFF2-40B4-BE49-F238E27FC236}">
                <a16:creationId xmlns:a16="http://schemas.microsoft.com/office/drawing/2014/main" id="{16402933-6D4F-4CC8-90C3-3C4CC7053311}"/>
              </a:ext>
            </a:extLst>
          </p:cNvPr>
          <p:cNvSpPr>
            <a:spLocks noChangeArrowheads="1"/>
          </p:cNvSpPr>
          <p:nvPr/>
        </p:nvSpPr>
        <p:spPr bwMode="auto">
          <a:xfrm>
            <a:off x="971550" y="2492375"/>
            <a:ext cx="2087563" cy="2881313"/>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9876" name="Rectangle 4">
            <a:extLst>
              <a:ext uri="{FF2B5EF4-FFF2-40B4-BE49-F238E27FC236}">
                <a16:creationId xmlns:a16="http://schemas.microsoft.com/office/drawing/2014/main" id="{D662910A-AA51-4397-A539-B89A3ED705F6}"/>
              </a:ext>
            </a:extLst>
          </p:cNvPr>
          <p:cNvSpPr>
            <a:spLocks noChangeArrowheads="1"/>
          </p:cNvSpPr>
          <p:nvPr/>
        </p:nvSpPr>
        <p:spPr bwMode="auto">
          <a:xfrm>
            <a:off x="971550" y="2492375"/>
            <a:ext cx="2087563" cy="1081088"/>
          </a:xfrm>
          <a:prstGeom prst="rect">
            <a:avLst/>
          </a:prstGeom>
          <a:solidFill>
            <a:srgbClr val="FFCC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9877" name="Rectangle 5">
            <a:extLst>
              <a:ext uri="{FF2B5EF4-FFF2-40B4-BE49-F238E27FC236}">
                <a16:creationId xmlns:a16="http://schemas.microsoft.com/office/drawing/2014/main" id="{B77FEC5D-69AB-43BF-952B-638776181549}"/>
              </a:ext>
            </a:extLst>
          </p:cNvPr>
          <p:cNvSpPr>
            <a:spLocks noChangeArrowheads="1"/>
          </p:cNvSpPr>
          <p:nvPr/>
        </p:nvSpPr>
        <p:spPr bwMode="auto">
          <a:xfrm>
            <a:off x="1763713" y="2276475"/>
            <a:ext cx="576262" cy="2159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9878" name="Text Box 6">
            <a:extLst>
              <a:ext uri="{FF2B5EF4-FFF2-40B4-BE49-F238E27FC236}">
                <a16:creationId xmlns:a16="http://schemas.microsoft.com/office/drawing/2014/main" id="{FA38D5FB-106D-4908-A548-932B690DD584}"/>
              </a:ext>
            </a:extLst>
          </p:cNvPr>
          <p:cNvSpPr txBox="1">
            <a:spLocks noChangeArrowheads="1"/>
          </p:cNvSpPr>
          <p:nvPr/>
        </p:nvSpPr>
        <p:spPr bwMode="auto">
          <a:xfrm>
            <a:off x="3276600" y="1844675"/>
            <a:ext cx="4967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   </a:t>
            </a:r>
            <a:r>
              <a:rPr lang="en-GB" altLang="en-US">
                <a:solidFill>
                  <a:srgbClr val="FF0000"/>
                </a:solidFill>
              </a:rPr>
              <a:t>Anode=Positive</a:t>
            </a:r>
          </a:p>
        </p:txBody>
      </p:sp>
      <p:sp>
        <p:nvSpPr>
          <p:cNvPr id="79879" name="Text Box 7">
            <a:extLst>
              <a:ext uri="{FF2B5EF4-FFF2-40B4-BE49-F238E27FC236}">
                <a16:creationId xmlns:a16="http://schemas.microsoft.com/office/drawing/2014/main" id="{24B7081B-6E3F-43F2-95E5-77016F36FF09}"/>
              </a:ext>
            </a:extLst>
          </p:cNvPr>
          <p:cNvSpPr txBox="1">
            <a:spLocks noChangeArrowheads="1"/>
          </p:cNvSpPr>
          <p:nvPr/>
        </p:nvSpPr>
        <p:spPr bwMode="auto">
          <a:xfrm>
            <a:off x="3203575" y="4652963"/>
            <a:ext cx="51847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a:solidFill>
                  <a:srgbClr val="FF0000"/>
                </a:solidFill>
              </a:rPr>
              <a:t>Cathode=Negative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22F2DA2-EF36-407C-8405-68ADB558C278}"/>
              </a:ext>
            </a:extLst>
          </p:cNvPr>
          <p:cNvSpPr>
            <a:spLocks noGrp="1" noChangeArrowheads="1"/>
          </p:cNvSpPr>
          <p:nvPr>
            <p:ph type="title"/>
          </p:nvPr>
        </p:nvSpPr>
        <p:spPr>
          <a:xfrm>
            <a:off x="468313" y="260350"/>
            <a:ext cx="8229600" cy="1143000"/>
          </a:xfrm>
        </p:spPr>
        <p:txBody>
          <a:bodyPr/>
          <a:lstStyle/>
          <a:p>
            <a:pPr eaLnBrk="1" hangingPunct="1"/>
            <a:r>
              <a:rPr lang="en-GB" altLang="en-US" u="sng">
                <a:solidFill>
                  <a:srgbClr val="FF0000"/>
                </a:solidFill>
              </a:rPr>
              <a:t>Circuit Breakers</a:t>
            </a:r>
          </a:p>
        </p:txBody>
      </p:sp>
      <p:sp>
        <p:nvSpPr>
          <p:cNvPr id="80899" name="AutoShape 3">
            <a:extLst>
              <a:ext uri="{FF2B5EF4-FFF2-40B4-BE49-F238E27FC236}">
                <a16:creationId xmlns:a16="http://schemas.microsoft.com/office/drawing/2014/main" id="{C319C711-5F05-4416-98ED-E0F8A7F1D319}"/>
              </a:ext>
            </a:extLst>
          </p:cNvPr>
          <p:cNvSpPr>
            <a:spLocks noChangeArrowheads="1"/>
          </p:cNvSpPr>
          <p:nvPr/>
        </p:nvSpPr>
        <p:spPr bwMode="auto">
          <a:xfrm>
            <a:off x="6300788" y="692150"/>
            <a:ext cx="2843212" cy="2808288"/>
          </a:xfrm>
          <a:prstGeom prst="irregularSeal2">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0900" name="AutoShape 4">
            <a:extLst>
              <a:ext uri="{FF2B5EF4-FFF2-40B4-BE49-F238E27FC236}">
                <a16:creationId xmlns:a16="http://schemas.microsoft.com/office/drawing/2014/main" id="{7A3F4479-F914-4B65-9A37-A12F5D4B9012}"/>
              </a:ext>
            </a:extLst>
          </p:cNvPr>
          <p:cNvSpPr>
            <a:spLocks noChangeArrowheads="1"/>
          </p:cNvSpPr>
          <p:nvPr/>
        </p:nvSpPr>
        <p:spPr bwMode="auto">
          <a:xfrm>
            <a:off x="7164388" y="1557338"/>
            <a:ext cx="936625" cy="1079500"/>
          </a:xfrm>
          <a:prstGeom prst="irregularSeal2">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0901" name="Rectangle 5">
            <a:extLst>
              <a:ext uri="{FF2B5EF4-FFF2-40B4-BE49-F238E27FC236}">
                <a16:creationId xmlns:a16="http://schemas.microsoft.com/office/drawing/2014/main" id="{0D15E5B7-CC1E-4F41-9700-7D05B9673AC8}"/>
              </a:ext>
            </a:extLst>
          </p:cNvPr>
          <p:cNvSpPr>
            <a:spLocks noChangeArrowheads="1"/>
          </p:cNvSpPr>
          <p:nvPr/>
        </p:nvSpPr>
        <p:spPr bwMode="auto">
          <a:xfrm>
            <a:off x="468313" y="1700213"/>
            <a:ext cx="1366837" cy="360362"/>
          </a:xfrm>
          <a:prstGeom prst="rect">
            <a:avLst/>
          </a:prstGeom>
          <a:solidFill>
            <a:srgbClr val="F8E8A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0902" name="Rectangle 6">
            <a:extLst>
              <a:ext uri="{FF2B5EF4-FFF2-40B4-BE49-F238E27FC236}">
                <a16:creationId xmlns:a16="http://schemas.microsoft.com/office/drawing/2014/main" id="{B0A15B6B-4CF0-43C4-A3C0-369228A78338}"/>
              </a:ext>
            </a:extLst>
          </p:cNvPr>
          <p:cNvSpPr>
            <a:spLocks noChangeArrowheads="1"/>
          </p:cNvSpPr>
          <p:nvPr/>
        </p:nvSpPr>
        <p:spPr bwMode="auto">
          <a:xfrm>
            <a:off x="468313" y="3068638"/>
            <a:ext cx="1366837" cy="360362"/>
          </a:xfrm>
          <a:prstGeom prst="rect">
            <a:avLst/>
          </a:prstGeom>
          <a:solidFill>
            <a:srgbClr val="F8E8A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0903" name="Rectangle 7">
            <a:extLst>
              <a:ext uri="{FF2B5EF4-FFF2-40B4-BE49-F238E27FC236}">
                <a16:creationId xmlns:a16="http://schemas.microsoft.com/office/drawing/2014/main" id="{8EE1421F-42DD-4FD0-A4C8-8BCE887E9362}"/>
              </a:ext>
            </a:extLst>
          </p:cNvPr>
          <p:cNvSpPr>
            <a:spLocks noChangeArrowheads="1"/>
          </p:cNvSpPr>
          <p:nvPr/>
        </p:nvSpPr>
        <p:spPr bwMode="auto">
          <a:xfrm>
            <a:off x="468313" y="3716338"/>
            <a:ext cx="1366837" cy="360362"/>
          </a:xfrm>
          <a:prstGeom prst="rect">
            <a:avLst/>
          </a:prstGeom>
          <a:solidFill>
            <a:srgbClr val="F8E8A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0904" name="Text Box 8">
            <a:extLst>
              <a:ext uri="{FF2B5EF4-FFF2-40B4-BE49-F238E27FC236}">
                <a16:creationId xmlns:a16="http://schemas.microsoft.com/office/drawing/2014/main" id="{4F818536-EFDC-401C-B341-2C262FA5B27A}"/>
              </a:ext>
            </a:extLst>
          </p:cNvPr>
          <p:cNvSpPr txBox="1">
            <a:spLocks noChangeArrowheads="1"/>
          </p:cNvSpPr>
          <p:nvPr/>
        </p:nvSpPr>
        <p:spPr bwMode="auto">
          <a:xfrm>
            <a:off x="395288" y="1628775"/>
            <a:ext cx="151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       </a:t>
            </a:r>
            <a:r>
              <a:rPr lang="en-GB" altLang="en-US" sz="2400">
                <a:solidFill>
                  <a:srgbClr val="FF0000"/>
                </a:solidFill>
              </a:rPr>
              <a:t>32</a:t>
            </a:r>
          </a:p>
        </p:txBody>
      </p:sp>
      <p:sp>
        <p:nvSpPr>
          <p:cNvPr id="80905" name="Rectangle 9">
            <a:extLst>
              <a:ext uri="{FF2B5EF4-FFF2-40B4-BE49-F238E27FC236}">
                <a16:creationId xmlns:a16="http://schemas.microsoft.com/office/drawing/2014/main" id="{DA5D81FA-2897-4534-9AB5-1B4DBFDC0A76}"/>
              </a:ext>
            </a:extLst>
          </p:cNvPr>
          <p:cNvSpPr>
            <a:spLocks noChangeArrowheads="1"/>
          </p:cNvSpPr>
          <p:nvPr/>
        </p:nvSpPr>
        <p:spPr bwMode="auto">
          <a:xfrm>
            <a:off x="468313" y="2349500"/>
            <a:ext cx="1366837" cy="360363"/>
          </a:xfrm>
          <a:prstGeom prst="rect">
            <a:avLst/>
          </a:prstGeom>
          <a:solidFill>
            <a:srgbClr val="F8E8A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0906" name="Text Box 10">
            <a:extLst>
              <a:ext uri="{FF2B5EF4-FFF2-40B4-BE49-F238E27FC236}">
                <a16:creationId xmlns:a16="http://schemas.microsoft.com/office/drawing/2014/main" id="{3ACB123B-5BF1-434E-A70C-1D0574F45857}"/>
              </a:ext>
            </a:extLst>
          </p:cNvPr>
          <p:cNvSpPr txBox="1">
            <a:spLocks noChangeArrowheads="1"/>
          </p:cNvSpPr>
          <p:nvPr/>
        </p:nvSpPr>
        <p:spPr bwMode="auto">
          <a:xfrm>
            <a:off x="395288" y="2276475"/>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       </a:t>
            </a:r>
            <a:r>
              <a:rPr lang="en-GB" altLang="en-US" sz="2400">
                <a:solidFill>
                  <a:srgbClr val="FF0000"/>
                </a:solidFill>
              </a:rPr>
              <a:t>32</a:t>
            </a:r>
          </a:p>
        </p:txBody>
      </p:sp>
      <p:sp>
        <p:nvSpPr>
          <p:cNvPr id="80907" name="Text Box 11">
            <a:extLst>
              <a:ext uri="{FF2B5EF4-FFF2-40B4-BE49-F238E27FC236}">
                <a16:creationId xmlns:a16="http://schemas.microsoft.com/office/drawing/2014/main" id="{172A5B0D-B3DB-4AC5-8E3C-F0032DAC19A1}"/>
              </a:ext>
            </a:extLst>
          </p:cNvPr>
          <p:cNvSpPr txBox="1">
            <a:spLocks noChangeArrowheads="1"/>
          </p:cNvSpPr>
          <p:nvPr/>
        </p:nvSpPr>
        <p:spPr bwMode="auto">
          <a:xfrm>
            <a:off x="468313" y="2997200"/>
            <a:ext cx="1366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      </a:t>
            </a:r>
            <a:r>
              <a:rPr lang="en-GB" altLang="en-US" sz="2400">
                <a:solidFill>
                  <a:srgbClr val="FF0000"/>
                </a:solidFill>
              </a:rPr>
              <a:t>16</a:t>
            </a:r>
          </a:p>
        </p:txBody>
      </p:sp>
      <p:sp>
        <p:nvSpPr>
          <p:cNvPr id="80908" name="Text Box 12">
            <a:extLst>
              <a:ext uri="{FF2B5EF4-FFF2-40B4-BE49-F238E27FC236}">
                <a16:creationId xmlns:a16="http://schemas.microsoft.com/office/drawing/2014/main" id="{315E055F-421E-411E-A217-FF8F4E2561D9}"/>
              </a:ext>
            </a:extLst>
          </p:cNvPr>
          <p:cNvSpPr txBox="1">
            <a:spLocks noChangeArrowheads="1"/>
          </p:cNvSpPr>
          <p:nvPr/>
        </p:nvSpPr>
        <p:spPr bwMode="auto">
          <a:xfrm>
            <a:off x="468313" y="3644900"/>
            <a:ext cx="1366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       </a:t>
            </a:r>
            <a:r>
              <a:rPr lang="en-GB" altLang="en-US" sz="2400">
                <a:solidFill>
                  <a:srgbClr val="FF0000"/>
                </a:solidFill>
              </a:rPr>
              <a:t>5</a:t>
            </a:r>
          </a:p>
        </p:txBody>
      </p:sp>
      <p:sp>
        <p:nvSpPr>
          <p:cNvPr id="80909" name="Text Box 13">
            <a:extLst>
              <a:ext uri="{FF2B5EF4-FFF2-40B4-BE49-F238E27FC236}">
                <a16:creationId xmlns:a16="http://schemas.microsoft.com/office/drawing/2014/main" id="{52A738A0-73C6-4F6A-9667-E369923BD5D4}"/>
              </a:ext>
            </a:extLst>
          </p:cNvPr>
          <p:cNvSpPr txBox="1">
            <a:spLocks noChangeArrowheads="1"/>
          </p:cNvSpPr>
          <p:nvPr/>
        </p:nvSpPr>
        <p:spPr bwMode="auto">
          <a:xfrm>
            <a:off x="611188" y="1844675"/>
            <a:ext cx="151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       </a:t>
            </a:r>
            <a:endParaRPr lang="en-GB" altLang="en-US" sz="2400">
              <a:solidFill>
                <a:srgbClr val="FF0000"/>
              </a:solidFill>
            </a:endParaRPr>
          </a:p>
        </p:txBody>
      </p:sp>
      <p:sp>
        <p:nvSpPr>
          <p:cNvPr id="80910" name="Text Box 14">
            <a:extLst>
              <a:ext uri="{FF2B5EF4-FFF2-40B4-BE49-F238E27FC236}">
                <a16:creationId xmlns:a16="http://schemas.microsoft.com/office/drawing/2014/main" id="{D493A5E8-BD04-41BB-A95A-0CFD154BA23F}"/>
              </a:ext>
            </a:extLst>
          </p:cNvPr>
          <p:cNvSpPr txBox="1">
            <a:spLocks noChangeArrowheads="1"/>
          </p:cNvSpPr>
          <p:nvPr/>
        </p:nvSpPr>
        <p:spPr bwMode="auto">
          <a:xfrm>
            <a:off x="468313" y="4365625"/>
            <a:ext cx="1366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       </a:t>
            </a:r>
            <a:endParaRPr lang="en-GB" altLang="en-US" sz="2400">
              <a:solidFill>
                <a:srgbClr val="FF0000"/>
              </a:solidFill>
            </a:endParaRPr>
          </a:p>
        </p:txBody>
      </p:sp>
      <p:sp>
        <p:nvSpPr>
          <p:cNvPr id="80911" name="Text Box 15">
            <a:extLst>
              <a:ext uri="{FF2B5EF4-FFF2-40B4-BE49-F238E27FC236}">
                <a16:creationId xmlns:a16="http://schemas.microsoft.com/office/drawing/2014/main" id="{BDE89282-A81D-4263-9DC3-42286E8AA900}"/>
              </a:ext>
            </a:extLst>
          </p:cNvPr>
          <p:cNvSpPr txBox="1">
            <a:spLocks noChangeArrowheads="1"/>
          </p:cNvSpPr>
          <p:nvPr/>
        </p:nvSpPr>
        <p:spPr bwMode="auto">
          <a:xfrm>
            <a:off x="1908175" y="1628775"/>
            <a:ext cx="439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          Cooker</a:t>
            </a:r>
          </a:p>
        </p:txBody>
      </p:sp>
      <p:sp>
        <p:nvSpPr>
          <p:cNvPr id="80912" name="Text Box 16">
            <a:extLst>
              <a:ext uri="{FF2B5EF4-FFF2-40B4-BE49-F238E27FC236}">
                <a16:creationId xmlns:a16="http://schemas.microsoft.com/office/drawing/2014/main" id="{F467D958-1A24-474C-8A38-CE13809A84F9}"/>
              </a:ext>
            </a:extLst>
          </p:cNvPr>
          <p:cNvSpPr txBox="1">
            <a:spLocks noChangeArrowheads="1"/>
          </p:cNvSpPr>
          <p:nvPr/>
        </p:nvSpPr>
        <p:spPr bwMode="auto">
          <a:xfrm>
            <a:off x="1835150" y="2276475"/>
            <a:ext cx="3529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           Ring main</a:t>
            </a:r>
          </a:p>
        </p:txBody>
      </p:sp>
      <p:sp>
        <p:nvSpPr>
          <p:cNvPr id="80913" name="Text Box 17">
            <a:extLst>
              <a:ext uri="{FF2B5EF4-FFF2-40B4-BE49-F238E27FC236}">
                <a16:creationId xmlns:a16="http://schemas.microsoft.com/office/drawing/2014/main" id="{7BC078B0-575A-4727-B5E0-3FB4A3D7D079}"/>
              </a:ext>
            </a:extLst>
          </p:cNvPr>
          <p:cNvSpPr txBox="1">
            <a:spLocks noChangeArrowheads="1"/>
          </p:cNvSpPr>
          <p:nvPr/>
        </p:nvSpPr>
        <p:spPr bwMode="auto">
          <a:xfrm>
            <a:off x="1835150" y="2997200"/>
            <a:ext cx="3960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           Water heater</a:t>
            </a:r>
          </a:p>
        </p:txBody>
      </p:sp>
      <p:sp>
        <p:nvSpPr>
          <p:cNvPr id="80914" name="Text Box 18">
            <a:extLst>
              <a:ext uri="{FF2B5EF4-FFF2-40B4-BE49-F238E27FC236}">
                <a16:creationId xmlns:a16="http://schemas.microsoft.com/office/drawing/2014/main" id="{89041128-F771-4615-B0EB-551BB8D635CA}"/>
              </a:ext>
            </a:extLst>
          </p:cNvPr>
          <p:cNvSpPr txBox="1">
            <a:spLocks noChangeArrowheads="1"/>
          </p:cNvSpPr>
          <p:nvPr/>
        </p:nvSpPr>
        <p:spPr bwMode="auto">
          <a:xfrm>
            <a:off x="1835150" y="3644900"/>
            <a:ext cx="410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t>           Lighting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FEF39AE3-4271-44B9-ADB5-A82C812706AC}"/>
              </a:ext>
            </a:extLst>
          </p:cNvPr>
          <p:cNvSpPr>
            <a:spLocks noGrp="1" noChangeArrowheads="1"/>
          </p:cNvSpPr>
          <p:nvPr>
            <p:ph type="title"/>
          </p:nvPr>
        </p:nvSpPr>
        <p:spPr/>
        <p:txBody>
          <a:bodyPr/>
          <a:lstStyle/>
          <a:p>
            <a:pPr eaLnBrk="1" hangingPunct="1"/>
            <a:r>
              <a:rPr lang="en-GB" altLang="en-US" u="sng"/>
              <a:t>DC</a:t>
            </a:r>
          </a:p>
        </p:txBody>
      </p:sp>
      <p:sp>
        <p:nvSpPr>
          <p:cNvPr id="81923" name="Rectangle 3">
            <a:extLst>
              <a:ext uri="{FF2B5EF4-FFF2-40B4-BE49-F238E27FC236}">
                <a16:creationId xmlns:a16="http://schemas.microsoft.com/office/drawing/2014/main" id="{7BF19B91-1B09-43B6-8FB9-DA09C7168259}"/>
              </a:ext>
            </a:extLst>
          </p:cNvPr>
          <p:cNvSpPr>
            <a:spLocks noChangeArrowheads="1"/>
          </p:cNvSpPr>
          <p:nvPr/>
        </p:nvSpPr>
        <p:spPr bwMode="auto">
          <a:xfrm>
            <a:off x="971550" y="2492375"/>
            <a:ext cx="2087563" cy="2881313"/>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1924" name="Rectangle 4">
            <a:extLst>
              <a:ext uri="{FF2B5EF4-FFF2-40B4-BE49-F238E27FC236}">
                <a16:creationId xmlns:a16="http://schemas.microsoft.com/office/drawing/2014/main" id="{D44AF258-C3F2-43C4-8904-DD3EE052129C}"/>
              </a:ext>
            </a:extLst>
          </p:cNvPr>
          <p:cNvSpPr>
            <a:spLocks noChangeArrowheads="1"/>
          </p:cNvSpPr>
          <p:nvPr/>
        </p:nvSpPr>
        <p:spPr bwMode="auto">
          <a:xfrm>
            <a:off x="971550" y="2492375"/>
            <a:ext cx="2087563" cy="1081088"/>
          </a:xfrm>
          <a:prstGeom prst="rect">
            <a:avLst/>
          </a:prstGeom>
          <a:solidFill>
            <a:srgbClr val="FFCC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1925" name="Rectangle 5">
            <a:extLst>
              <a:ext uri="{FF2B5EF4-FFF2-40B4-BE49-F238E27FC236}">
                <a16:creationId xmlns:a16="http://schemas.microsoft.com/office/drawing/2014/main" id="{DDFFAB0A-6070-4C0B-8236-3541A28B6AA1}"/>
              </a:ext>
            </a:extLst>
          </p:cNvPr>
          <p:cNvSpPr>
            <a:spLocks noChangeArrowheads="1"/>
          </p:cNvSpPr>
          <p:nvPr/>
        </p:nvSpPr>
        <p:spPr bwMode="auto">
          <a:xfrm>
            <a:off x="1763713" y="2276475"/>
            <a:ext cx="576262" cy="2159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1926" name="Text Box 6">
            <a:extLst>
              <a:ext uri="{FF2B5EF4-FFF2-40B4-BE49-F238E27FC236}">
                <a16:creationId xmlns:a16="http://schemas.microsoft.com/office/drawing/2014/main" id="{1661A2EF-3E76-4F74-BB36-56AE16550396}"/>
              </a:ext>
            </a:extLst>
          </p:cNvPr>
          <p:cNvSpPr txBox="1">
            <a:spLocks noChangeArrowheads="1"/>
          </p:cNvSpPr>
          <p:nvPr/>
        </p:nvSpPr>
        <p:spPr bwMode="auto">
          <a:xfrm>
            <a:off x="3276600" y="1844675"/>
            <a:ext cx="4967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   </a:t>
            </a:r>
            <a:endParaRPr lang="en-GB" altLang="en-US">
              <a:solidFill>
                <a:srgbClr val="FF0000"/>
              </a:solidFill>
            </a:endParaRPr>
          </a:p>
        </p:txBody>
      </p:sp>
      <p:sp>
        <p:nvSpPr>
          <p:cNvPr id="81927" name="Text Box 7">
            <a:extLst>
              <a:ext uri="{FF2B5EF4-FFF2-40B4-BE49-F238E27FC236}">
                <a16:creationId xmlns:a16="http://schemas.microsoft.com/office/drawing/2014/main" id="{C7AFA286-6760-4219-9611-F8625FD9CD26}"/>
              </a:ext>
            </a:extLst>
          </p:cNvPr>
          <p:cNvSpPr txBox="1">
            <a:spLocks noChangeArrowheads="1"/>
          </p:cNvSpPr>
          <p:nvPr/>
        </p:nvSpPr>
        <p:spPr bwMode="auto">
          <a:xfrm>
            <a:off x="3528219" y="2486481"/>
            <a:ext cx="446405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800" dirty="0"/>
              <a:t>Direct current is always the same force </a:t>
            </a:r>
            <a:r>
              <a:rPr lang="en-GB" altLang="en-US" sz="2800" dirty="0" err="1"/>
              <a:t>i.e</a:t>
            </a:r>
            <a:r>
              <a:rPr lang="en-GB" altLang="en-US" sz="2800" dirty="0"/>
              <a:t>,</a:t>
            </a:r>
          </a:p>
          <a:p>
            <a:pPr marL="457200" indent="-457200">
              <a:spcBef>
                <a:spcPct val="50000"/>
              </a:spcBef>
            </a:pPr>
            <a:r>
              <a:rPr lang="en-GB" altLang="en-US" sz="2800" dirty="0"/>
              <a:t>Batteries</a:t>
            </a:r>
          </a:p>
          <a:p>
            <a:pPr marL="457200" indent="-457200">
              <a:spcBef>
                <a:spcPct val="50000"/>
              </a:spcBef>
            </a:pPr>
            <a:r>
              <a:rPr lang="en-GB" altLang="en-US" sz="2800" dirty="0"/>
              <a:t>Electrical science links</a:t>
            </a:r>
          </a:p>
          <a:p>
            <a:pPr marL="457200" indent="-457200">
              <a:spcBef>
                <a:spcPct val="50000"/>
              </a:spcBef>
            </a:pPr>
            <a:r>
              <a:rPr lang="en-GB" altLang="en-US" sz="2800" dirty="0"/>
              <a:t>Stable voltage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1AF2795-3111-4B10-8C08-B4A6BF13B32A}"/>
              </a:ext>
            </a:extLst>
          </p:cNvPr>
          <p:cNvSpPr>
            <a:spLocks noGrp="1" noChangeArrowheads="1"/>
          </p:cNvSpPr>
          <p:nvPr>
            <p:ph type="title"/>
          </p:nvPr>
        </p:nvSpPr>
        <p:spPr/>
        <p:txBody>
          <a:bodyPr/>
          <a:lstStyle/>
          <a:p>
            <a:pPr eaLnBrk="1" hangingPunct="1"/>
            <a:r>
              <a:rPr lang="en-GB" altLang="en-US" u="sng"/>
              <a:t>AC</a:t>
            </a:r>
          </a:p>
        </p:txBody>
      </p:sp>
      <p:sp>
        <p:nvSpPr>
          <p:cNvPr id="82947" name="Text Box 3">
            <a:extLst>
              <a:ext uri="{FF2B5EF4-FFF2-40B4-BE49-F238E27FC236}">
                <a16:creationId xmlns:a16="http://schemas.microsoft.com/office/drawing/2014/main" id="{2C6BD91D-47D1-465C-8537-A4EEF4FDCF16}"/>
              </a:ext>
            </a:extLst>
          </p:cNvPr>
          <p:cNvSpPr txBox="1">
            <a:spLocks noChangeArrowheads="1"/>
          </p:cNvSpPr>
          <p:nvPr/>
        </p:nvSpPr>
        <p:spPr bwMode="auto">
          <a:xfrm>
            <a:off x="3276600" y="1844675"/>
            <a:ext cx="4967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t>   </a:t>
            </a:r>
            <a:endParaRPr lang="en-GB" altLang="en-US">
              <a:solidFill>
                <a:srgbClr val="FF0000"/>
              </a:solidFill>
            </a:endParaRPr>
          </a:p>
        </p:txBody>
      </p:sp>
      <p:sp>
        <p:nvSpPr>
          <p:cNvPr id="82948" name="Text Box 4">
            <a:extLst>
              <a:ext uri="{FF2B5EF4-FFF2-40B4-BE49-F238E27FC236}">
                <a16:creationId xmlns:a16="http://schemas.microsoft.com/office/drawing/2014/main" id="{F6FEDB45-19A4-446C-A56A-F174BFBEF16E}"/>
              </a:ext>
            </a:extLst>
          </p:cNvPr>
          <p:cNvSpPr txBox="1">
            <a:spLocks noChangeArrowheads="1"/>
          </p:cNvSpPr>
          <p:nvPr/>
        </p:nvSpPr>
        <p:spPr bwMode="auto">
          <a:xfrm>
            <a:off x="3851275" y="2636838"/>
            <a:ext cx="44640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a:p>
        </p:txBody>
      </p:sp>
      <p:sp>
        <p:nvSpPr>
          <p:cNvPr id="82949" name="Rectangle 5">
            <a:extLst>
              <a:ext uri="{FF2B5EF4-FFF2-40B4-BE49-F238E27FC236}">
                <a16:creationId xmlns:a16="http://schemas.microsoft.com/office/drawing/2014/main" id="{70448A06-AAD2-40B0-A744-8735BBEBAEA7}"/>
              </a:ext>
            </a:extLst>
          </p:cNvPr>
          <p:cNvSpPr>
            <a:spLocks noChangeArrowheads="1"/>
          </p:cNvSpPr>
          <p:nvPr/>
        </p:nvSpPr>
        <p:spPr bwMode="auto">
          <a:xfrm rot="8376714">
            <a:off x="1058863" y="46038"/>
            <a:ext cx="360362" cy="316865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950" name="Freeform 6">
            <a:extLst>
              <a:ext uri="{FF2B5EF4-FFF2-40B4-BE49-F238E27FC236}">
                <a16:creationId xmlns:a16="http://schemas.microsoft.com/office/drawing/2014/main" id="{1FF05975-08EC-465B-AD5E-DAEA90D4C1E7}"/>
              </a:ext>
            </a:extLst>
          </p:cNvPr>
          <p:cNvSpPr>
            <a:spLocks/>
          </p:cNvSpPr>
          <p:nvPr/>
        </p:nvSpPr>
        <p:spPr bwMode="auto">
          <a:xfrm>
            <a:off x="1511300" y="2924175"/>
            <a:ext cx="792163" cy="685800"/>
          </a:xfrm>
          <a:custGeom>
            <a:avLst/>
            <a:gdLst>
              <a:gd name="T0" fmla="*/ 2147483646 w 499"/>
              <a:gd name="T1" fmla="*/ 0 h 432"/>
              <a:gd name="T2" fmla="*/ 2147483646 w 499"/>
              <a:gd name="T3" fmla="*/ 2147483646 h 432"/>
              <a:gd name="T4" fmla="*/ 2147483646 w 499"/>
              <a:gd name="T5" fmla="*/ 2147483646 h 432"/>
              <a:gd name="T6" fmla="*/ 2147483646 w 499"/>
              <a:gd name="T7" fmla="*/ 2147483646 h 432"/>
              <a:gd name="T8" fmla="*/ 2147483646 w 499"/>
              <a:gd name="T9" fmla="*/ 2147483646 h 432"/>
              <a:gd name="T10" fmla="*/ 0 60000 65536"/>
              <a:gd name="T11" fmla="*/ 0 60000 65536"/>
              <a:gd name="T12" fmla="*/ 0 60000 65536"/>
              <a:gd name="T13" fmla="*/ 0 60000 65536"/>
              <a:gd name="T14" fmla="*/ 0 60000 65536"/>
              <a:gd name="T15" fmla="*/ 0 w 499"/>
              <a:gd name="T16" fmla="*/ 0 h 432"/>
              <a:gd name="T17" fmla="*/ 499 w 499"/>
              <a:gd name="T18" fmla="*/ 432 h 432"/>
            </a:gdLst>
            <a:ahLst/>
            <a:cxnLst>
              <a:cxn ang="T10">
                <a:pos x="T0" y="T1"/>
              </a:cxn>
              <a:cxn ang="T11">
                <a:pos x="T2" y="T3"/>
              </a:cxn>
              <a:cxn ang="T12">
                <a:pos x="T4" y="T5"/>
              </a:cxn>
              <a:cxn ang="T13">
                <a:pos x="T6" y="T7"/>
              </a:cxn>
              <a:cxn ang="T14">
                <a:pos x="T8" y="T9"/>
              </a:cxn>
            </a:cxnLst>
            <a:rect l="T15" t="T16" r="T17" b="T18"/>
            <a:pathLst>
              <a:path w="499" h="432">
                <a:moveTo>
                  <a:pt x="431" y="0"/>
                </a:moveTo>
                <a:cubicBezTo>
                  <a:pt x="454" y="57"/>
                  <a:pt x="477" y="114"/>
                  <a:pt x="477" y="182"/>
                </a:cubicBezTo>
                <a:cubicBezTo>
                  <a:pt x="477" y="250"/>
                  <a:pt x="499" y="386"/>
                  <a:pt x="431" y="409"/>
                </a:cubicBezTo>
                <a:cubicBezTo>
                  <a:pt x="363" y="432"/>
                  <a:pt x="136" y="363"/>
                  <a:pt x="68" y="318"/>
                </a:cubicBezTo>
                <a:cubicBezTo>
                  <a:pt x="0" y="273"/>
                  <a:pt x="11" y="205"/>
                  <a:pt x="23" y="137"/>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951" name="Freeform 7">
            <a:extLst>
              <a:ext uri="{FF2B5EF4-FFF2-40B4-BE49-F238E27FC236}">
                <a16:creationId xmlns:a16="http://schemas.microsoft.com/office/drawing/2014/main" id="{1C647E49-20C4-40BF-8745-5B848DDC5C05}"/>
              </a:ext>
            </a:extLst>
          </p:cNvPr>
          <p:cNvSpPr>
            <a:spLocks/>
          </p:cNvSpPr>
          <p:nvPr/>
        </p:nvSpPr>
        <p:spPr bwMode="auto">
          <a:xfrm>
            <a:off x="2268538" y="1989138"/>
            <a:ext cx="1008062" cy="1547812"/>
          </a:xfrm>
          <a:custGeom>
            <a:avLst/>
            <a:gdLst>
              <a:gd name="T0" fmla="*/ 0 w 635"/>
              <a:gd name="T1" fmla="*/ 2147483646 h 975"/>
              <a:gd name="T2" fmla="*/ 2147483646 w 635"/>
              <a:gd name="T3" fmla="*/ 2147483646 h 975"/>
              <a:gd name="T4" fmla="*/ 2147483646 w 635"/>
              <a:gd name="T5" fmla="*/ 2147483646 h 975"/>
              <a:gd name="T6" fmla="*/ 2147483646 w 635"/>
              <a:gd name="T7" fmla="*/ 2147483646 h 975"/>
              <a:gd name="T8" fmla="*/ 2147483646 w 635"/>
              <a:gd name="T9" fmla="*/ 2147483646 h 975"/>
              <a:gd name="T10" fmla="*/ 2147483646 w 635"/>
              <a:gd name="T11" fmla="*/ 0 h 975"/>
              <a:gd name="T12" fmla="*/ 0 60000 65536"/>
              <a:gd name="T13" fmla="*/ 0 60000 65536"/>
              <a:gd name="T14" fmla="*/ 0 60000 65536"/>
              <a:gd name="T15" fmla="*/ 0 60000 65536"/>
              <a:gd name="T16" fmla="*/ 0 60000 65536"/>
              <a:gd name="T17" fmla="*/ 0 60000 65536"/>
              <a:gd name="T18" fmla="*/ 0 w 635"/>
              <a:gd name="T19" fmla="*/ 0 h 975"/>
              <a:gd name="T20" fmla="*/ 635 w 635"/>
              <a:gd name="T21" fmla="*/ 975 h 975"/>
            </a:gdLst>
            <a:ahLst/>
            <a:cxnLst>
              <a:cxn ang="T12">
                <a:pos x="T0" y="T1"/>
              </a:cxn>
              <a:cxn ang="T13">
                <a:pos x="T2" y="T3"/>
              </a:cxn>
              <a:cxn ang="T14">
                <a:pos x="T4" y="T5"/>
              </a:cxn>
              <a:cxn ang="T15">
                <a:pos x="T6" y="T7"/>
              </a:cxn>
              <a:cxn ang="T16">
                <a:pos x="T8" y="T9"/>
              </a:cxn>
              <a:cxn ang="T17">
                <a:pos x="T10" y="T11"/>
              </a:cxn>
            </a:cxnLst>
            <a:rect l="T18" t="T19" r="T20" b="T21"/>
            <a:pathLst>
              <a:path w="635" h="975">
                <a:moveTo>
                  <a:pt x="0" y="544"/>
                </a:moveTo>
                <a:cubicBezTo>
                  <a:pt x="11" y="601"/>
                  <a:pt x="22" y="658"/>
                  <a:pt x="90" y="726"/>
                </a:cubicBezTo>
                <a:cubicBezTo>
                  <a:pt x="158" y="794"/>
                  <a:pt x="325" y="975"/>
                  <a:pt x="408" y="952"/>
                </a:cubicBezTo>
                <a:cubicBezTo>
                  <a:pt x="491" y="929"/>
                  <a:pt x="574" y="710"/>
                  <a:pt x="589" y="589"/>
                </a:cubicBezTo>
                <a:cubicBezTo>
                  <a:pt x="604" y="468"/>
                  <a:pt x="490" y="325"/>
                  <a:pt x="498" y="227"/>
                </a:cubicBezTo>
                <a:cubicBezTo>
                  <a:pt x="506" y="129"/>
                  <a:pt x="570" y="64"/>
                  <a:pt x="635" y="0"/>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952" name="Freeform 8">
            <a:extLst>
              <a:ext uri="{FF2B5EF4-FFF2-40B4-BE49-F238E27FC236}">
                <a16:creationId xmlns:a16="http://schemas.microsoft.com/office/drawing/2014/main" id="{2158952B-E2E7-4A30-A22E-6F637634E029}"/>
              </a:ext>
            </a:extLst>
          </p:cNvPr>
          <p:cNvSpPr>
            <a:spLocks/>
          </p:cNvSpPr>
          <p:nvPr/>
        </p:nvSpPr>
        <p:spPr bwMode="auto">
          <a:xfrm>
            <a:off x="2339975" y="2636838"/>
            <a:ext cx="503238" cy="311150"/>
          </a:xfrm>
          <a:custGeom>
            <a:avLst/>
            <a:gdLst>
              <a:gd name="T0" fmla="*/ 0 w 317"/>
              <a:gd name="T1" fmla="*/ 2147483646 h 196"/>
              <a:gd name="T2" fmla="*/ 2147483646 w 317"/>
              <a:gd name="T3" fmla="*/ 2147483646 h 196"/>
              <a:gd name="T4" fmla="*/ 2147483646 w 317"/>
              <a:gd name="T5" fmla="*/ 0 h 196"/>
              <a:gd name="T6" fmla="*/ 0 60000 65536"/>
              <a:gd name="T7" fmla="*/ 0 60000 65536"/>
              <a:gd name="T8" fmla="*/ 0 60000 65536"/>
              <a:gd name="T9" fmla="*/ 0 w 317"/>
              <a:gd name="T10" fmla="*/ 0 h 196"/>
              <a:gd name="T11" fmla="*/ 317 w 317"/>
              <a:gd name="T12" fmla="*/ 196 h 196"/>
            </a:gdLst>
            <a:ahLst/>
            <a:cxnLst>
              <a:cxn ang="T6">
                <a:pos x="T0" y="T1"/>
              </a:cxn>
              <a:cxn ang="T7">
                <a:pos x="T2" y="T3"/>
              </a:cxn>
              <a:cxn ang="T8">
                <a:pos x="T4" y="T5"/>
              </a:cxn>
            </a:cxnLst>
            <a:rect l="T9" t="T10" r="T11" b="T12"/>
            <a:pathLst>
              <a:path w="317" h="196">
                <a:moveTo>
                  <a:pt x="0" y="91"/>
                </a:moveTo>
                <a:cubicBezTo>
                  <a:pt x="87" y="143"/>
                  <a:pt x="174" y="196"/>
                  <a:pt x="227" y="181"/>
                </a:cubicBezTo>
                <a:cubicBezTo>
                  <a:pt x="280" y="166"/>
                  <a:pt x="302" y="30"/>
                  <a:pt x="317" y="0"/>
                </a:cubicBezTo>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953" name="Freeform 9">
            <a:extLst>
              <a:ext uri="{FF2B5EF4-FFF2-40B4-BE49-F238E27FC236}">
                <a16:creationId xmlns:a16="http://schemas.microsoft.com/office/drawing/2014/main" id="{0A40F0DA-9427-4B2D-BF0A-422F870AD88D}"/>
              </a:ext>
            </a:extLst>
          </p:cNvPr>
          <p:cNvSpPr>
            <a:spLocks/>
          </p:cNvSpPr>
          <p:nvPr/>
        </p:nvSpPr>
        <p:spPr bwMode="auto">
          <a:xfrm>
            <a:off x="2627313" y="2060575"/>
            <a:ext cx="252412" cy="576263"/>
          </a:xfrm>
          <a:custGeom>
            <a:avLst/>
            <a:gdLst>
              <a:gd name="T0" fmla="*/ 2147483646 w 159"/>
              <a:gd name="T1" fmla="*/ 2147483646 h 363"/>
              <a:gd name="T2" fmla="*/ 2147483646 w 159"/>
              <a:gd name="T3" fmla="*/ 2147483646 h 363"/>
              <a:gd name="T4" fmla="*/ 0 w 159"/>
              <a:gd name="T5" fmla="*/ 0 h 363"/>
              <a:gd name="T6" fmla="*/ 0 60000 65536"/>
              <a:gd name="T7" fmla="*/ 0 60000 65536"/>
              <a:gd name="T8" fmla="*/ 0 60000 65536"/>
              <a:gd name="T9" fmla="*/ 0 w 159"/>
              <a:gd name="T10" fmla="*/ 0 h 363"/>
              <a:gd name="T11" fmla="*/ 159 w 159"/>
              <a:gd name="T12" fmla="*/ 363 h 363"/>
            </a:gdLst>
            <a:ahLst/>
            <a:cxnLst>
              <a:cxn ang="T6">
                <a:pos x="T0" y="T1"/>
              </a:cxn>
              <a:cxn ang="T7">
                <a:pos x="T2" y="T3"/>
              </a:cxn>
              <a:cxn ang="T8">
                <a:pos x="T4" y="T5"/>
              </a:cxn>
            </a:cxnLst>
            <a:rect l="T9" t="T10" r="T11" b="T12"/>
            <a:pathLst>
              <a:path w="159" h="363">
                <a:moveTo>
                  <a:pt x="136" y="363"/>
                </a:moveTo>
                <a:cubicBezTo>
                  <a:pt x="147" y="302"/>
                  <a:pt x="159" y="241"/>
                  <a:pt x="136" y="181"/>
                </a:cubicBezTo>
                <a:cubicBezTo>
                  <a:pt x="113" y="121"/>
                  <a:pt x="23" y="38"/>
                  <a:pt x="0" y="0"/>
                </a:cubicBezTo>
              </a:path>
            </a:pathLst>
          </a:custGeom>
          <a:noFill/>
          <a:ln w="762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954" name="Freeform 10">
            <a:extLst>
              <a:ext uri="{FF2B5EF4-FFF2-40B4-BE49-F238E27FC236}">
                <a16:creationId xmlns:a16="http://schemas.microsoft.com/office/drawing/2014/main" id="{2EF089DE-C5CB-4946-8C23-E758C153E8BD}"/>
              </a:ext>
            </a:extLst>
          </p:cNvPr>
          <p:cNvSpPr>
            <a:spLocks/>
          </p:cNvSpPr>
          <p:nvPr/>
        </p:nvSpPr>
        <p:spPr bwMode="auto">
          <a:xfrm>
            <a:off x="2543175" y="1628775"/>
            <a:ext cx="157163" cy="431800"/>
          </a:xfrm>
          <a:custGeom>
            <a:avLst/>
            <a:gdLst>
              <a:gd name="T0" fmla="*/ 2147483646 w 99"/>
              <a:gd name="T1" fmla="*/ 2147483646 h 272"/>
              <a:gd name="T2" fmla="*/ 2147483646 w 99"/>
              <a:gd name="T3" fmla="*/ 2147483646 h 272"/>
              <a:gd name="T4" fmla="*/ 2147483646 w 99"/>
              <a:gd name="T5" fmla="*/ 0 h 272"/>
              <a:gd name="T6" fmla="*/ 0 60000 65536"/>
              <a:gd name="T7" fmla="*/ 0 60000 65536"/>
              <a:gd name="T8" fmla="*/ 0 60000 65536"/>
              <a:gd name="T9" fmla="*/ 0 w 99"/>
              <a:gd name="T10" fmla="*/ 0 h 272"/>
              <a:gd name="T11" fmla="*/ 99 w 99"/>
              <a:gd name="T12" fmla="*/ 272 h 272"/>
            </a:gdLst>
            <a:ahLst/>
            <a:cxnLst>
              <a:cxn ang="T6">
                <a:pos x="T0" y="T1"/>
              </a:cxn>
              <a:cxn ang="T7">
                <a:pos x="T2" y="T3"/>
              </a:cxn>
              <a:cxn ang="T8">
                <a:pos x="T4" y="T5"/>
              </a:cxn>
            </a:cxnLst>
            <a:rect l="T9" t="T10" r="T11" b="T12"/>
            <a:pathLst>
              <a:path w="99" h="272">
                <a:moveTo>
                  <a:pt x="53" y="272"/>
                </a:moveTo>
                <a:cubicBezTo>
                  <a:pt x="26" y="204"/>
                  <a:pt x="0" y="136"/>
                  <a:pt x="8" y="91"/>
                </a:cubicBezTo>
                <a:cubicBezTo>
                  <a:pt x="16" y="46"/>
                  <a:pt x="84" y="15"/>
                  <a:pt x="99" y="0"/>
                </a:cubicBezTo>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955" name="Freeform 11">
            <a:extLst>
              <a:ext uri="{FF2B5EF4-FFF2-40B4-BE49-F238E27FC236}">
                <a16:creationId xmlns:a16="http://schemas.microsoft.com/office/drawing/2014/main" id="{0CE7B52E-C60A-4FA8-A913-B30C5295F7DB}"/>
              </a:ext>
            </a:extLst>
          </p:cNvPr>
          <p:cNvSpPr>
            <a:spLocks/>
          </p:cNvSpPr>
          <p:nvPr/>
        </p:nvSpPr>
        <p:spPr bwMode="auto">
          <a:xfrm>
            <a:off x="2532063" y="1052513"/>
            <a:ext cx="263525" cy="576262"/>
          </a:xfrm>
          <a:custGeom>
            <a:avLst/>
            <a:gdLst>
              <a:gd name="T0" fmla="*/ 2147483646 w 166"/>
              <a:gd name="T1" fmla="*/ 2147483646 h 363"/>
              <a:gd name="T2" fmla="*/ 2147483646 w 166"/>
              <a:gd name="T3" fmla="*/ 2147483646 h 363"/>
              <a:gd name="T4" fmla="*/ 2147483646 w 166"/>
              <a:gd name="T5" fmla="*/ 2147483646 h 363"/>
              <a:gd name="T6" fmla="*/ 2147483646 w 166"/>
              <a:gd name="T7" fmla="*/ 0 h 363"/>
              <a:gd name="T8" fmla="*/ 0 60000 65536"/>
              <a:gd name="T9" fmla="*/ 0 60000 65536"/>
              <a:gd name="T10" fmla="*/ 0 60000 65536"/>
              <a:gd name="T11" fmla="*/ 0 60000 65536"/>
              <a:gd name="T12" fmla="*/ 0 w 166"/>
              <a:gd name="T13" fmla="*/ 0 h 363"/>
              <a:gd name="T14" fmla="*/ 166 w 166"/>
              <a:gd name="T15" fmla="*/ 363 h 363"/>
            </a:gdLst>
            <a:ahLst/>
            <a:cxnLst>
              <a:cxn ang="T8">
                <a:pos x="T0" y="T1"/>
              </a:cxn>
              <a:cxn ang="T9">
                <a:pos x="T2" y="T3"/>
              </a:cxn>
              <a:cxn ang="T10">
                <a:pos x="T4" y="T5"/>
              </a:cxn>
              <a:cxn ang="T11">
                <a:pos x="T6" y="T7"/>
              </a:cxn>
            </a:cxnLst>
            <a:rect l="T12" t="T13" r="T14" b="T15"/>
            <a:pathLst>
              <a:path w="166" h="363">
                <a:moveTo>
                  <a:pt x="106" y="363"/>
                </a:moveTo>
                <a:cubicBezTo>
                  <a:pt x="136" y="344"/>
                  <a:pt x="166" y="325"/>
                  <a:pt x="151" y="272"/>
                </a:cubicBezTo>
                <a:cubicBezTo>
                  <a:pt x="136" y="219"/>
                  <a:pt x="30" y="91"/>
                  <a:pt x="15" y="46"/>
                </a:cubicBezTo>
                <a:cubicBezTo>
                  <a:pt x="0" y="1"/>
                  <a:pt x="53" y="8"/>
                  <a:pt x="60" y="0"/>
                </a:cubicBezTo>
              </a:path>
            </a:pathLst>
          </a:custGeom>
          <a:noFill/>
          <a:ln w="762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956" name="Text Box 12">
            <a:extLst>
              <a:ext uri="{FF2B5EF4-FFF2-40B4-BE49-F238E27FC236}">
                <a16:creationId xmlns:a16="http://schemas.microsoft.com/office/drawing/2014/main" id="{D14F1B2F-0F89-450C-82D8-DF743F5455E4}"/>
              </a:ext>
            </a:extLst>
          </p:cNvPr>
          <p:cNvSpPr txBox="1">
            <a:spLocks noChangeArrowheads="1"/>
          </p:cNvSpPr>
          <p:nvPr/>
        </p:nvSpPr>
        <p:spPr bwMode="auto">
          <a:xfrm>
            <a:off x="3348038" y="1628775"/>
            <a:ext cx="554513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6000">
                <a:solidFill>
                  <a:srgbClr val="FF0000"/>
                </a:solidFill>
              </a:rPr>
              <a:t>Alternating current is electrical supply from the mains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F7446F-075B-4243-B7DB-785C61293E9F}"/>
              </a:ext>
            </a:extLst>
          </p:cNvPr>
          <p:cNvSpPr/>
          <p:nvPr/>
        </p:nvSpPr>
        <p:spPr>
          <a:xfrm>
            <a:off x="1447800" y="1219200"/>
            <a:ext cx="15240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3CBA8E72-5AEB-424E-BBC8-9E4304218C9D}"/>
              </a:ext>
            </a:extLst>
          </p:cNvPr>
          <p:cNvSpPr/>
          <p:nvPr/>
        </p:nvSpPr>
        <p:spPr>
          <a:xfrm>
            <a:off x="2514600" y="1219200"/>
            <a:ext cx="15240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8F97DE98-89E7-4B6F-B59B-B3A3E14AE157}"/>
              </a:ext>
            </a:extLst>
          </p:cNvPr>
          <p:cNvSpPr/>
          <p:nvPr/>
        </p:nvSpPr>
        <p:spPr>
          <a:xfrm>
            <a:off x="3657600" y="1219200"/>
            <a:ext cx="15240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888682C9-2F7B-4152-9AAA-A5924DFF3E9B}"/>
              </a:ext>
            </a:extLst>
          </p:cNvPr>
          <p:cNvSpPr/>
          <p:nvPr/>
        </p:nvSpPr>
        <p:spPr>
          <a:xfrm>
            <a:off x="762000" y="1828800"/>
            <a:ext cx="3733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a:extLst>
              <a:ext uri="{FF2B5EF4-FFF2-40B4-BE49-F238E27FC236}">
                <a16:creationId xmlns:a16="http://schemas.microsoft.com/office/drawing/2014/main" id="{4CC76A47-3C29-404C-9E68-105947AE5737}"/>
              </a:ext>
            </a:extLst>
          </p:cNvPr>
          <p:cNvSpPr/>
          <p:nvPr/>
        </p:nvSpPr>
        <p:spPr>
          <a:xfrm>
            <a:off x="1676400" y="1219200"/>
            <a:ext cx="762000" cy="533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ounded Rectangle 9">
            <a:extLst>
              <a:ext uri="{FF2B5EF4-FFF2-40B4-BE49-F238E27FC236}">
                <a16:creationId xmlns:a16="http://schemas.microsoft.com/office/drawing/2014/main" id="{1D32449C-A44A-41B4-8C07-DFBD09BBF013}"/>
              </a:ext>
            </a:extLst>
          </p:cNvPr>
          <p:cNvSpPr/>
          <p:nvPr/>
        </p:nvSpPr>
        <p:spPr>
          <a:xfrm>
            <a:off x="2743200" y="1219200"/>
            <a:ext cx="838200" cy="533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Freeform 10">
            <a:extLst>
              <a:ext uri="{FF2B5EF4-FFF2-40B4-BE49-F238E27FC236}">
                <a16:creationId xmlns:a16="http://schemas.microsoft.com/office/drawing/2014/main" id="{6076BEA8-BCCD-4173-97EA-45A8017DABEC}"/>
              </a:ext>
            </a:extLst>
          </p:cNvPr>
          <p:cNvSpPr/>
          <p:nvPr/>
        </p:nvSpPr>
        <p:spPr>
          <a:xfrm>
            <a:off x="831850" y="1066800"/>
            <a:ext cx="3379788" cy="111125"/>
          </a:xfrm>
          <a:custGeom>
            <a:avLst/>
            <a:gdLst>
              <a:gd name="connsiteX0" fmla="*/ 0 w 3380509"/>
              <a:gd name="connsiteY0" fmla="*/ 96982 h 110836"/>
              <a:gd name="connsiteX1" fmla="*/ 55418 w 3380509"/>
              <a:gd name="connsiteY1" fmla="*/ 110836 h 110836"/>
              <a:gd name="connsiteX2" fmla="*/ 249382 w 3380509"/>
              <a:gd name="connsiteY2" fmla="*/ 83127 h 110836"/>
              <a:gd name="connsiteX3" fmla="*/ 332509 w 3380509"/>
              <a:gd name="connsiteY3" fmla="*/ 55418 h 110836"/>
              <a:gd name="connsiteX4" fmla="*/ 1634836 w 3380509"/>
              <a:gd name="connsiteY4" fmla="*/ 55418 h 110836"/>
              <a:gd name="connsiteX5" fmla="*/ 1745672 w 3380509"/>
              <a:gd name="connsiteY5" fmla="*/ 13855 h 110836"/>
              <a:gd name="connsiteX6" fmla="*/ 1787236 w 3380509"/>
              <a:gd name="connsiteY6" fmla="*/ 0 h 110836"/>
              <a:gd name="connsiteX7" fmla="*/ 2632363 w 3380509"/>
              <a:gd name="connsiteY7" fmla="*/ 27709 h 110836"/>
              <a:gd name="connsiteX8" fmla="*/ 2909454 w 3380509"/>
              <a:gd name="connsiteY8" fmla="*/ 41564 h 110836"/>
              <a:gd name="connsiteX9" fmla="*/ 3338945 w 3380509"/>
              <a:gd name="connsiteY9" fmla="*/ 27709 h 110836"/>
              <a:gd name="connsiteX10" fmla="*/ 3380509 w 3380509"/>
              <a:gd name="connsiteY10" fmla="*/ 13855 h 1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0509" h="110836">
                <a:moveTo>
                  <a:pt x="0" y="96982"/>
                </a:moveTo>
                <a:cubicBezTo>
                  <a:pt x="18473" y="101600"/>
                  <a:pt x="36377" y="110836"/>
                  <a:pt x="55418" y="110836"/>
                </a:cubicBezTo>
                <a:cubicBezTo>
                  <a:pt x="71826" y="110836"/>
                  <a:pt x="221803" y="90022"/>
                  <a:pt x="249382" y="83127"/>
                </a:cubicBezTo>
                <a:cubicBezTo>
                  <a:pt x="277718" y="76043"/>
                  <a:pt x="332509" y="55418"/>
                  <a:pt x="332509" y="55418"/>
                </a:cubicBezTo>
                <a:cubicBezTo>
                  <a:pt x="524308" y="58562"/>
                  <a:pt x="1332073" y="84956"/>
                  <a:pt x="1634836" y="55418"/>
                </a:cubicBezTo>
                <a:cubicBezTo>
                  <a:pt x="1674107" y="51587"/>
                  <a:pt x="1708590" y="27339"/>
                  <a:pt x="1745672" y="13855"/>
                </a:cubicBezTo>
                <a:cubicBezTo>
                  <a:pt x="1759397" y="8864"/>
                  <a:pt x="1773381" y="4618"/>
                  <a:pt x="1787236" y="0"/>
                </a:cubicBezTo>
                <a:lnTo>
                  <a:pt x="2632363" y="27709"/>
                </a:lnTo>
                <a:cubicBezTo>
                  <a:pt x="2724779" y="31132"/>
                  <a:pt x="2816975" y="41564"/>
                  <a:pt x="2909454" y="41564"/>
                </a:cubicBezTo>
                <a:cubicBezTo>
                  <a:pt x="3052692" y="41564"/>
                  <a:pt x="3195781" y="32327"/>
                  <a:pt x="3338945" y="27709"/>
                </a:cubicBezTo>
                <a:lnTo>
                  <a:pt x="3380509" y="13855"/>
                </a:lnTo>
              </a:path>
            </a:pathLst>
          </a:custGeom>
          <a:ln w="571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13" name="Straight Arrow Connector 12">
            <a:extLst>
              <a:ext uri="{FF2B5EF4-FFF2-40B4-BE49-F238E27FC236}">
                <a16:creationId xmlns:a16="http://schemas.microsoft.com/office/drawing/2014/main" id="{C47B8535-8EF6-4B67-BECA-AC07CC6FE409}"/>
              </a:ext>
            </a:extLst>
          </p:cNvPr>
          <p:cNvCxnSpPr>
            <a:endCxn id="11" idx="10"/>
          </p:cNvCxnSpPr>
          <p:nvPr/>
        </p:nvCxnSpPr>
        <p:spPr>
          <a:xfrm rot="5400000">
            <a:off x="4194175" y="246063"/>
            <a:ext cx="852488" cy="8175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978" name="TextBox 13">
            <a:extLst>
              <a:ext uri="{FF2B5EF4-FFF2-40B4-BE49-F238E27FC236}">
                <a16:creationId xmlns:a16="http://schemas.microsoft.com/office/drawing/2014/main" id="{A401C6C4-F67C-4DB9-AEED-F7BFC64D7D9C}"/>
              </a:ext>
            </a:extLst>
          </p:cNvPr>
          <p:cNvSpPr txBox="1">
            <a:spLocks noChangeArrowheads="1"/>
          </p:cNvSpPr>
          <p:nvPr/>
        </p:nvSpPr>
        <p:spPr bwMode="auto">
          <a:xfrm>
            <a:off x="5105400" y="2286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All  cables should be installed above insulation</a:t>
            </a:r>
            <a:endParaRPr lang="en-US" altLang="en-US" sz="1800"/>
          </a:p>
        </p:txBody>
      </p:sp>
      <p:cxnSp>
        <p:nvCxnSpPr>
          <p:cNvPr id="16" name="Straight Connector 15">
            <a:extLst>
              <a:ext uri="{FF2B5EF4-FFF2-40B4-BE49-F238E27FC236}">
                <a16:creationId xmlns:a16="http://schemas.microsoft.com/office/drawing/2014/main" id="{D87091EB-FFE4-4074-85BA-30B6C751334F}"/>
              </a:ext>
            </a:extLst>
          </p:cNvPr>
          <p:cNvCxnSpPr/>
          <p:nvPr/>
        </p:nvCxnSpPr>
        <p:spPr>
          <a:xfrm rot="5400000">
            <a:off x="-304800" y="48006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13028E-7D2A-40F6-A761-597C98CDBD51}"/>
              </a:ext>
            </a:extLst>
          </p:cNvPr>
          <p:cNvCxnSpPr/>
          <p:nvPr/>
        </p:nvCxnSpPr>
        <p:spPr>
          <a:xfrm>
            <a:off x="1066800" y="6172200"/>
            <a:ext cx="541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52812D-287F-40B4-A62B-F4EB02F18E21}"/>
              </a:ext>
            </a:extLst>
          </p:cNvPr>
          <p:cNvCxnSpPr/>
          <p:nvPr/>
        </p:nvCxnSpPr>
        <p:spPr>
          <a:xfrm rot="5400000">
            <a:off x="1371600" y="48006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4D6C2E-D137-4828-8D7A-99603CBCBB89}"/>
              </a:ext>
            </a:extLst>
          </p:cNvPr>
          <p:cNvCxnSpPr/>
          <p:nvPr/>
        </p:nvCxnSpPr>
        <p:spPr>
          <a:xfrm rot="5400000">
            <a:off x="3124200" y="48006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3983" name="TextBox 25">
            <a:extLst>
              <a:ext uri="{FF2B5EF4-FFF2-40B4-BE49-F238E27FC236}">
                <a16:creationId xmlns:a16="http://schemas.microsoft.com/office/drawing/2014/main" id="{47D66F1B-3BD7-4BC3-B8E4-3EE8BFA78EC7}"/>
              </a:ext>
            </a:extLst>
          </p:cNvPr>
          <p:cNvSpPr txBox="1">
            <a:spLocks noChangeArrowheads="1"/>
          </p:cNvSpPr>
          <p:nvPr/>
        </p:nvSpPr>
        <p:spPr bwMode="auto">
          <a:xfrm>
            <a:off x="1219200" y="50292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      Bath</a:t>
            </a:r>
          </a:p>
          <a:p>
            <a:pPr eaLnBrk="1" hangingPunct="1">
              <a:spcBef>
                <a:spcPct val="0"/>
              </a:spcBef>
              <a:buFontTx/>
              <a:buNone/>
            </a:pPr>
            <a:r>
              <a:rPr lang="en-GB" altLang="en-US" sz="1800"/>
              <a:t>        1</a:t>
            </a:r>
            <a:endParaRPr lang="en-US" altLang="en-US" sz="1800"/>
          </a:p>
        </p:txBody>
      </p:sp>
      <p:sp>
        <p:nvSpPr>
          <p:cNvPr id="83984" name="TextBox 26">
            <a:extLst>
              <a:ext uri="{FF2B5EF4-FFF2-40B4-BE49-F238E27FC236}">
                <a16:creationId xmlns:a16="http://schemas.microsoft.com/office/drawing/2014/main" id="{D5EF7CE5-66FB-44E5-866E-DC8C2F7A3D7A}"/>
              </a:ext>
            </a:extLst>
          </p:cNvPr>
          <p:cNvSpPr txBox="1">
            <a:spLocks noChangeArrowheads="1"/>
          </p:cNvSpPr>
          <p:nvPr/>
        </p:nvSpPr>
        <p:spPr bwMode="auto">
          <a:xfrm>
            <a:off x="2895600" y="50292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     Basin</a:t>
            </a:r>
          </a:p>
          <a:p>
            <a:pPr eaLnBrk="1" hangingPunct="1">
              <a:spcBef>
                <a:spcPct val="0"/>
              </a:spcBef>
              <a:buFontTx/>
              <a:buNone/>
            </a:pPr>
            <a:r>
              <a:rPr lang="en-GB" altLang="en-US" sz="1800"/>
              <a:t>         2</a:t>
            </a:r>
            <a:endParaRPr lang="en-US" altLang="en-US" sz="1800"/>
          </a:p>
        </p:txBody>
      </p:sp>
      <p:sp>
        <p:nvSpPr>
          <p:cNvPr id="83985" name="TextBox 27">
            <a:extLst>
              <a:ext uri="{FF2B5EF4-FFF2-40B4-BE49-F238E27FC236}">
                <a16:creationId xmlns:a16="http://schemas.microsoft.com/office/drawing/2014/main" id="{625ED51B-239A-48DA-A026-BA567E6E7808}"/>
              </a:ext>
            </a:extLst>
          </p:cNvPr>
          <p:cNvSpPr txBox="1">
            <a:spLocks noChangeArrowheads="1"/>
          </p:cNvSpPr>
          <p:nvPr/>
        </p:nvSpPr>
        <p:spPr bwMode="auto">
          <a:xfrm>
            <a:off x="4724400" y="50292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Toilet</a:t>
            </a:r>
          </a:p>
          <a:p>
            <a:pPr eaLnBrk="1" hangingPunct="1">
              <a:spcBef>
                <a:spcPct val="0"/>
              </a:spcBef>
              <a:buFontTx/>
              <a:buNone/>
            </a:pPr>
            <a:r>
              <a:rPr lang="en-GB" altLang="en-US" sz="1800"/>
              <a:t>    3</a:t>
            </a:r>
            <a:endParaRPr lang="en-US" altLang="en-US" sz="1800"/>
          </a:p>
        </p:txBody>
      </p:sp>
      <p:sp>
        <p:nvSpPr>
          <p:cNvPr id="83986" name="TextBox 28">
            <a:extLst>
              <a:ext uri="{FF2B5EF4-FFF2-40B4-BE49-F238E27FC236}">
                <a16:creationId xmlns:a16="http://schemas.microsoft.com/office/drawing/2014/main" id="{18DCC54F-055A-4143-85A9-7F41135E0972}"/>
              </a:ext>
            </a:extLst>
          </p:cNvPr>
          <p:cNvSpPr txBox="1">
            <a:spLocks noChangeArrowheads="1"/>
          </p:cNvSpPr>
          <p:nvPr/>
        </p:nvSpPr>
        <p:spPr bwMode="auto">
          <a:xfrm>
            <a:off x="5105400" y="3124200"/>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In bathrooms there are 3 zones for reference for electrical installations</a:t>
            </a:r>
          </a:p>
          <a:p>
            <a:pPr eaLnBrk="1" hangingPunct="1">
              <a:spcBef>
                <a:spcPct val="0"/>
              </a:spcBef>
              <a:buFontTx/>
              <a:buNone/>
            </a:pPr>
            <a:endParaRPr lang="en-US" altLang="en-US" sz="18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a:extLst>
              <a:ext uri="{FF2B5EF4-FFF2-40B4-BE49-F238E27FC236}">
                <a16:creationId xmlns:a16="http://schemas.microsoft.com/office/drawing/2014/main" id="{ACF68171-6107-4B3F-B90B-890C9620BB55}"/>
              </a:ext>
            </a:extLst>
          </p:cNvPr>
          <p:cNvSpPr>
            <a:spLocks noGrp="1"/>
          </p:cNvSpPr>
          <p:nvPr>
            <p:ph idx="1"/>
          </p:nvPr>
        </p:nvSpPr>
        <p:spPr>
          <a:xfrm>
            <a:off x="457200" y="381000"/>
            <a:ext cx="8229600" cy="6096000"/>
          </a:xfrm>
        </p:spPr>
        <p:txBody>
          <a:bodyPr/>
          <a:lstStyle/>
          <a:p>
            <a:pPr algn="ctr" eaLnBrk="1" hangingPunct="1">
              <a:buFontTx/>
              <a:buNone/>
            </a:pPr>
            <a:r>
              <a:rPr lang="en-GB" altLang="en-US" b="1"/>
              <a:t>A domestic property a classed as a single Phrase </a:t>
            </a:r>
          </a:p>
          <a:p>
            <a:pPr algn="ctr" eaLnBrk="1" hangingPunct="1">
              <a:buFontTx/>
              <a:buNone/>
            </a:pPr>
            <a:endParaRPr lang="en-GB" altLang="en-US" b="1"/>
          </a:p>
          <a:p>
            <a:pPr algn="ctr" eaLnBrk="1" hangingPunct="1">
              <a:buFontTx/>
              <a:buNone/>
            </a:pPr>
            <a:endParaRPr lang="en-GB" altLang="en-US" b="1"/>
          </a:p>
          <a:p>
            <a:pPr algn="ctr" eaLnBrk="1" hangingPunct="1">
              <a:buFontTx/>
              <a:buNone/>
            </a:pPr>
            <a:r>
              <a:rPr lang="en-GB" altLang="en-US" b="1"/>
              <a:t>This symbol means double insulated</a:t>
            </a:r>
          </a:p>
          <a:p>
            <a:pPr algn="ctr" eaLnBrk="1" hangingPunct="1">
              <a:buFontTx/>
              <a:buNone/>
            </a:pPr>
            <a:endParaRPr lang="en-GB" altLang="en-US" b="1"/>
          </a:p>
          <a:p>
            <a:pPr algn="ctr" eaLnBrk="1" hangingPunct="1">
              <a:buFontTx/>
              <a:buNone/>
            </a:pPr>
            <a:endParaRPr lang="en-GB" altLang="en-US" b="1"/>
          </a:p>
          <a:p>
            <a:pPr algn="ctr" eaLnBrk="1" hangingPunct="1">
              <a:buFontTx/>
              <a:buNone/>
            </a:pPr>
            <a:endParaRPr lang="en-GB" altLang="en-US" b="1"/>
          </a:p>
          <a:p>
            <a:pPr algn="ctr" eaLnBrk="1" hangingPunct="1">
              <a:buFontTx/>
              <a:buNone/>
            </a:pPr>
            <a:endParaRPr lang="en-US" altLang="en-US" b="1"/>
          </a:p>
        </p:txBody>
      </p:sp>
      <p:sp>
        <p:nvSpPr>
          <p:cNvPr id="4" name="Rectangle 3">
            <a:extLst>
              <a:ext uri="{FF2B5EF4-FFF2-40B4-BE49-F238E27FC236}">
                <a16:creationId xmlns:a16="http://schemas.microsoft.com/office/drawing/2014/main" id="{AAFFC353-E924-4590-BB16-8505D1AB1DA8}"/>
              </a:ext>
            </a:extLst>
          </p:cNvPr>
          <p:cNvSpPr/>
          <p:nvPr/>
        </p:nvSpPr>
        <p:spPr>
          <a:xfrm>
            <a:off x="3276600" y="3276600"/>
            <a:ext cx="3048000" cy="251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89B29BE9-4A01-4E2A-9AE1-9686884F3A2C}"/>
              </a:ext>
            </a:extLst>
          </p:cNvPr>
          <p:cNvSpPr/>
          <p:nvPr/>
        </p:nvSpPr>
        <p:spPr>
          <a:xfrm>
            <a:off x="3657600" y="3657600"/>
            <a:ext cx="2362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9805B2EC-5CC7-44A5-9F09-0B1716263C8F}"/>
              </a:ext>
            </a:extLst>
          </p:cNvPr>
          <p:cNvSpPr>
            <a:spLocks noGrp="1"/>
          </p:cNvSpPr>
          <p:nvPr>
            <p:ph type="title"/>
          </p:nvPr>
        </p:nvSpPr>
        <p:spPr>
          <a:xfrm>
            <a:off x="741285" y="1171283"/>
            <a:ext cx="8229600" cy="2392362"/>
          </a:xfrm>
        </p:spPr>
        <p:txBody>
          <a:bodyPr/>
          <a:lstStyle/>
          <a:p>
            <a:pPr algn="ctr"/>
            <a:r>
              <a:rPr lang="en-GB" altLang="en-US" sz="2400" dirty="0"/>
              <a:t>What is this?</a:t>
            </a:r>
            <a:br>
              <a:rPr lang="en-GB" altLang="en-US" sz="2400" dirty="0"/>
            </a:br>
            <a:br>
              <a:rPr lang="en-GB" altLang="en-US" sz="2400" dirty="0"/>
            </a:br>
            <a:r>
              <a:rPr lang="en-GB" altLang="en-US" sz="2400" dirty="0"/>
              <a:t>Back box for plaster stud walls for light switches or sockets</a:t>
            </a:r>
            <a:br>
              <a:rPr lang="en-GB" altLang="en-US" sz="2400" dirty="0"/>
            </a:br>
            <a:br>
              <a:rPr lang="en-GB" altLang="en-US" sz="2400" dirty="0"/>
            </a:br>
            <a:endParaRPr lang="en-US" altLang="en-US" sz="2400" dirty="0"/>
          </a:p>
        </p:txBody>
      </p:sp>
      <p:pic>
        <p:nvPicPr>
          <p:cNvPr id="87043" name="Picture 2">
            <a:extLst>
              <a:ext uri="{FF2B5EF4-FFF2-40B4-BE49-F238E27FC236}">
                <a16:creationId xmlns:a16="http://schemas.microsoft.com/office/drawing/2014/main" id="{B052FE89-1F75-4681-821F-17DB79E8C7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73683" y="2904155"/>
            <a:ext cx="4219575" cy="3662362"/>
          </a:xfr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3F2809E0-42A5-4332-9713-593EAADEDACF}"/>
              </a:ext>
            </a:extLst>
          </p:cNvPr>
          <p:cNvSpPr>
            <a:spLocks noGrp="1"/>
          </p:cNvSpPr>
          <p:nvPr>
            <p:ph type="title"/>
          </p:nvPr>
        </p:nvSpPr>
        <p:spPr/>
        <p:txBody>
          <a:bodyPr/>
          <a:lstStyle/>
          <a:p>
            <a:r>
              <a:rPr lang="en-GB" altLang="en-US"/>
              <a:t>Where are sockets fitted?</a:t>
            </a:r>
            <a:endParaRPr lang="en-US" altLang="en-US"/>
          </a:p>
        </p:txBody>
      </p:sp>
      <p:sp>
        <p:nvSpPr>
          <p:cNvPr id="4" name="Rectangle 3">
            <a:extLst>
              <a:ext uri="{FF2B5EF4-FFF2-40B4-BE49-F238E27FC236}">
                <a16:creationId xmlns:a16="http://schemas.microsoft.com/office/drawing/2014/main" id="{F45CEE7F-BCEA-46DB-9AD0-DC92A910A137}"/>
              </a:ext>
            </a:extLst>
          </p:cNvPr>
          <p:cNvSpPr/>
          <p:nvPr/>
        </p:nvSpPr>
        <p:spPr>
          <a:xfrm>
            <a:off x="838200" y="5410200"/>
            <a:ext cx="1143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24F66D0A-1B76-441B-AB6A-4195AD3BF7DB}"/>
              </a:ext>
            </a:extLst>
          </p:cNvPr>
          <p:cNvSpPr/>
          <p:nvPr/>
        </p:nvSpPr>
        <p:spPr>
          <a:xfrm>
            <a:off x="838200" y="2133600"/>
            <a:ext cx="1143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8069" name="TextBox 6">
            <a:extLst>
              <a:ext uri="{FF2B5EF4-FFF2-40B4-BE49-F238E27FC236}">
                <a16:creationId xmlns:a16="http://schemas.microsoft.com/office/drawing/2014/main" id="{BF614A9F-5B3F-4435-9A52-D507DA863C81}"/>
              </a:ext>
            </a:extLst>
          </p:cNvPr>
          <p:cNvSpPr txBox="1">
            <a:spLocks noChangeArrowheads="1"/>
          </p:cNvSpPr>
          <p:nvPr/>
        </p:nvSpPr>
        <p:spPr bwMode="auto">
          <a:xfrm>
            <a:off x="2590800" y="2057400"/>
            <a:ext cx="55626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Light switches should be installed 1200mm max from the floor</a:t>
            </a:r>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r>
              <a:rPr lang="en-GB" altLang="en-US" sz="1800"/>
              <a:t>Floor switches should be fitted 450mm high</a:t>
            </a:r>
            <a:endParaRPr lang="en-US" altLang="en-US" sz="18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BA9F35D8-899C-4A24-8921-20CA036CB0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4343400"/>
            <a:ext cx="2971800" cy="2005013"/>
          </a:xfrm>
          <a:noFill/>
        </p:spPr>
      </p:pic>
      <p:sp>
        <p:nvSpPr>
          <p:cNvPr id="89091" name="TextBox 4">
            <a:extLst>
              <a:ext uri="{FF2B5EF4-FFF2-40B4-BE49-F238E27FC236}">
                <a16:creationId xmlns:a16="http://schemas.microsoft.com/office/drawing/2014/main" id="{E3F4C034-18D3-43C0-9381-CE1BAF411FB4}"/>
              </a:ext>
            </a:extLst>
          </p:cNvPr>
          <p:cNvSpPr txBox="1">
            <a:spLocks noChangeArrowheads="1"/>
          </p:cNvSpPr>
          <p:nvPr/>
        </p:nvSpPr>
        <p:spPr bwMode="auto">
          <a:xfrm>
            <a:off x="5334000" y="43434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Left is a control panel wiring centre for heating systems</a:t>
            </a:r>
            <a:endParaRPr lang="en-US" altLang="en-US" sz="1800"/>
          </a:p>
        </p:txBody>
      </p:sp>
      <p:sp>
        <p:nvSpPr>
          <p:cNvPr id="89092" name="TextBox 5">
            <a:extLst>
              <a:ext uri="{FF2B5EF4-FFF2-40B4-BE49-F238E27FC236}">
                <a16:creationId xmlns:a16="http://schemas.microsoft.com/office/drawing/2014/main" id="{D79FA5D4-7E8C-45A5-93AC-875AC917F9C3}"/>
              </a:ext>
            </a:extLst>
          </p:cNvPr>
          <p:cNvSpPr txBox="1">
            <a:spLocks noChangeArrowheads="1"/>
          </p:cNvSpPr>
          <p:nvPr/>
        </p:nvSpPr>
        <p:spPr bwMode="auto">
          <a:xfrm>
            <a:off x="1219200" y="609600"/>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Before cables enter brickwork they drop down then up this is to prevent rain entering the cavity</a:t>
            </a:r>
            <a:endParaRPr lang="en-US" altLang="en-US" sz="1800"/>
          </a:p>
        </p:txBody>
      </p:sp>
      <p:sp>
        <p:nvSpPr>
          <p:cNvPr id="7" name="Freeform 6">
            <a:extLst>
              <a:ext uri="{FF2B5EF4-FFF2-40B4-BE49-F238E27FC236}">
                <a16:creationId xmlns:a16="http://schemas.microsoft.com/office/drawing/2014/main" id="{893CC0B0-5E4E-456B-9156-7419D863F3DE}"/>
              </a:ext>
            </a:extLst>
          </p:cNvPr>
          <p:cNvSpPr/>
          <p:nvPr/>
        </p:nvSpPr>
        <p:spPr>
          <a:xfrm>
            <a:off x="696913" y="1330325"/>
            <a:ext cx="979487" cy="1438275"/>
          </a:xfrm>
          <a:custGeom>
            <a:avLst/>
            <a:gdLst>
              <a:gd name="connsiteX0" fmla="*/ 36946 w 979055"/>
              <a:gd name="connsiteY0" fmla="*/ 0 h 1438563"/>
              <a:gd name="connsiteX1" fmla="*/ 23091 w 979055"/>
              <a:gd name="connsiteY1" fmla="*/ 678873 h 1438563"/>
              <a:gd name="connsiteX2" fmla="*/ 64655 w 979055"/>
              <a:gd name="connsiteY2" fmla="*/ 1108364 h 1438563"/>
              <a:gd name="connsiteX3" fmla="*/ 411019 w 979055"/>
              <a:gd name="connsiteY3" fmla="*/ 1399309 h 1438563"/>
              <a:gd name="connsiteX4" fmla="*/ 798946 w 979055"/>
              <a:gd name="connsiteY4" fmla="*/ 1343891 h 1438563"/>
              <a:gd name="connsiteX5" fmla="*/ 951346 w 979055"/>
              <a:gd name="connsiteY5" fmla="*/ 1052946 h 1438563"/>
              <a:gd name="connsiteX6" fmla="*/ 965200 w 979055"/>
              <a:gd name="connsiteY6" fmla="*/ 886691 h 143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055" h="1438563">
                <a:moveTo>
                  <a:pt x="36946" y="0"/>
                </a:moveTo>
                <a:cubicBezTo>
                  <a:pt x="27709" y="247073"/>
                  <a:pt x="18473" y="494146"/>
                  <a:pt x="23091" y="678873"/>
                </a:cubicBezTo>
                <a:cubicBezTo>
                  <a:pt x="27709" y="863600"/>
                  <a:pt x="0" y="988291"/>
                  <a:pt x="64655" y="1108364"/>
                </a:cubicBezTo>
                <a:cubicBezTo>
                  <a:pt x="129310" y="1228437"/>
                  <a:pt x="288637" y="1360055"/>
                  <a:pt x="411019" y="1399309"/>
                </a:cubicBezTo>
                <a:cubicBezTo>
                  <a:pt x="533401" y="1438563"/>
                  <a:pt x="708891" y="1401618"/>
                  <a:pt x="798946" y="1343891"/>
                </a:cubicBezTo>
                <a:cubicBezTo>
                  <a:pt x="889001" y="1286164"/>
                  <a:pt x="923637" y="1129146"/>
                  <a:pt x="951346" y="1052946"/>
                </a:cubicBezTo>
                <a:cubicBezTo>
                  <a:pt x="979055" y="976746"/>
                  <a:pt x="972127" y="931718"/>
                  <a:pt x="965200" y="886691"/>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 name="Oval 7">
            <a:extLst>
              <a:ext uri="{FF2B5EF4-FFF2-40B4-BE49-F238E27FC236}">
                <a16:creationId xmlns:a16="http://schemas.microsoft.com/office/drawing/2014/main" id="{46C4CCF6-83C2-4D0D-89D6-284A4FC5B543}"/>
              </a:ext>
            </a:extLst>
          </p:cNvPr>
          <p:cNvSpPr/>
          <p:nvPr/>
        </p:nvSpPr>
        <p:spPr>
          <a:xfrm>
            <a:off x="1524000" y="2057400"/>
            <a:ext cx="2286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a:extLst>
              <a:ext uri="{FF2B5EF4-FFF2-40B4-BE49-F238E27FC236}">
                <a16:creationId xmlns:a16="http://schemas.microsoft.com/office/drawing/2014/main" id="{AB0C366C-4B3F-4332-B6FC-2DBF922BB2E0}"/>
              </a:ext>
            </a:extLst>
          </p:cNvPr>
          <p:cNvCxnSpPr/>
          <p:nvPr/>
        </p:nvCxnSpPr>
        <p:spPr>
          <a:xfrm>
            <a:off x="914400" y="1524000"/>
            <a:ext cx="2286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6F6173F-5824-4D91-A993-0F297911E2C4}"/>
              </a:ext>
            </a:extLst>
          </p:cNvPr>
          <p:cNvCxnSpPr/>
          <p:nvPr/>
        </p:nvCxnSpPr>
        <p:spPr>
          <a:xfrm>
            <a:off x="914400" y="1828800"/>
            <a:ext cx="2286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4280EBB-6AA7-4856-8948-87C2730FBEDB}"/>
              </a:ext>
            </a:extLst>
          </p:cNvPr>
          <p:cNvCxnSpPr/>
          <p:nvPr/>
        </p:nvCxnSpPr>
        <p:spPr>
          <a:xfrm>
            <a:off x="1828800" y="2133600"/>
            <a:ext cx="167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6E285-1304-4ECD-A0D4-46802C998E4C}"/>
              </a:ext>
            </a:extLst>
          </p:cNvPr>
          <p:cNvCxnSpPr/>
          <p:nvPr/>
        </p:nvCxnSpPr>
        <p:spPr>
          <a:xfrm rot="10800000">
            <a:off x="990600" y="2133600"/>
            <a:ext cx="457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418141-112C-4D47-83FD-C2456A139A6D}"/>
              </a:ext>
            </a:extLst>
          </p:cNvPr>
          <p:cNvCxnSpPr/>
          <p:nvPr/>
        </p:nvCxnSpPr>
        <p:spPr>
          <a:xfrm>
            <a:off x="1676400" y="2438400"/>
            <a:ext cx="1447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0D199C-0D00-49CA-9486-BD40AE5F2F57}"/>
              </a:ext>
            </a:extLst>
          </p:cNvPr>
          <p:cNvCxnSpPr/>
          <p:nvPr/>
        </p:nvCxnSpPr>
        <p:spPr>
          <a:xfrm rot="5400000">
            <a:off x="1295400" y="16764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739607-CD85-45D0-A9B3-0AD7C865D4D3}"/>
              </a:ext>
            </a:extLst>
          </p:cNvPr>
          <p:cNvCxnSpPr/>
          <p:nvPr/>
        </p:nvCxnSpPr>
        <p:spPr>
          <a:xfrm rot="5400000">
            <a:off x="1905000" y="16764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B107D2-CB55-4C76-97DF-BA68D3C68765}"/>
              </a:ext>
            </a:extLst>
          </p:cNvPr>
          <p:cNvCxnSpPr/>
          <p:nvPr/>
        </p:nvCxnSpPr>
        <p:spPr>
          <a:xfrm rot="5400000">
            <a:off x="1143000" y="19812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15F01A-1525-45D2-A822-ED3594F1E1DB}"/>
              </a:ext>
            </a:extLst>
          </p:cNvPr>
          <p:cNvCxnSpPr/>
          <p:nvPr/>
        </p:nvCxnSpPr>
        <p:spPr>
          <a:xfrm rot="5400000">
            <a:off x="2209800" y="19812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FE8DEC-F023-4302-8679-865F0A7AA476}"/>
              </a:ext>
            </a:extLst>
          </p:cNvPr>
          <p:cNvCxnSpPr/>
          <p:nvPr/>
        </p:nvCxnSpPr>
        <p:spPr>
          <a:xfrm rot="5400000">
            <a:off x="1676400" y="19812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327426-C9FD-4DF6-978B-0BB8D5849320}"/>
              </a:ext>
            </a:extLst>
          </p:cNvPr>
          <p:cNvCxnSpPr/>
          <p:nvPr/>
        </p:nvCxnSpPr>
        <p:spPr>
          <a:xfrm rot="5400000">
            <a:off x="1905000" y="22860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D098A49-82A8-4AC5-8F95-DFBA1F628635}"/>
              </a:ext>
            </a:extLst>
          </p:cNvPr>
          <p:cNvCxnSpPr/>
          <p:nvPr/>
        </p:nvCxnSpPr>
        <p:spPr>
          <a:xfrm rot="5400000">
            <a:off x="2514600" y="16764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56BD69-123B-4822-B36B-0FF3FC7C8530}"/>
              </a:ext>
            </a:extLst>
          </p:cNvPr>
          <p:cNvCxnSpPr/>
          <p:nvPr/>
        </p:nvCxnSpPr>
        <p:spPr>
          <a:xfrm rot="5400000">
            <a:off x="1219200" y="22860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A9E13F-5663-4753-BFFA-0257264BCF61}"/>
              </a:ext>
            </a:extLst>
          </p:cNvPr>
          <p:cNvCxnSpPr/>
          <p:nvPr/>
        </p:nvCxnSpPr>
        <p:spPr>
          <a:xfrm rot="5400000">
            <a:off x="2819400" y="19812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50B7B92-C874-45A7-A830-C66E99216CCD}"/>
              </a:ext>
            </a:extLst>
          </p:cNvPr>
          <p:cNvCxnSpPr/>
          <p:nvPr/>
        </p:nvCxnSpPr>
        <p:spPr>
          <a:xfrm rot="5400000">
            <a:off x="2514600" y="22860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F32F8B-D5E3-440B-993D-CC9889FB3D8B}"/>
              </a:ext>
            </a:extLst>
          </p:cNvPr>
          <p:cNvCxnSpPr/>
          <p:nvPr/>
        </p:nvCxnSpPr>
        <p:spPr>
          <a:xfrm rot="5400000">
            <a:off x="838200" y="16764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F80C91-4A6B-495C-8D4A-62177DD7DAF3}"/>
              </a:ext>
            </a:extLst>
          </p:cNvPr>
          <p:cNvCxnSpPr/>
          <p:nvPr/>
        </p:nvCxnSpPr>
        <p:spPr>
          <a:xfrm rot="5400000">
            <a:off x="3124200" y="22860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4A07544-BE55-4CCF-AC8A-28CF688766B6}"/>
              </a:ext>
            </a:extLst>
          </p:cNvPr>
          <p:cNvCxnSpPr/>
          <p:nvPr/>
        </p:nvCxnSpPr>
        <p:spPr>
          <a:xfrm flipV="1">
            <a:off x="1447800" y="2743200"/>
            <a:ext cx="1550988" cy="63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2ECD5C1-1AA2-4993-A0F5-49E6F9149343}"/>
              </a:ext>
            </a:extLst>
          </p:cNvPr>
          <p:cNvCxnSpPr/>
          <p:nvPr/>
        </p:nvCxnSpPr>
        <p:spPr>
          <a:xfrm rot="5400000">
            <a:off x="1600200" y="25908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C67BCFB-4EB1-4860-842D-12A6AF86ABA8}"/>
              </a:ext>
            </a:extLst>
          </p:cNvPr>
          <p:cNvCxnSpPr/>
          <p:nvPr/>
        </p:nvCxnSpPr>
        <p:spPr>
          <a:xfrm rot="5400000">
            <a:off x="2209800" y="2590800"/>
            <a:ext cx="30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conduit-pipe-fittings.electrical-brass-components.com/conduit-pipe-fittings.jpg">
            <a:extLst>
              <a:ext uri="{FF2B5EF4-FFF2-40B4-BE49-F238E27FC236}">
                <a16:creationId xmlns:a16="http://schemas.microsoft.com/office/drawing/2014/main" id="{F3F0C69C-8B6E-4200-B704-EC0EE6D97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14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4">
            <a:extLst>
              <a:ext uri="{FF2B5EF4-FFF2-40B4-BE49-F238E27FC236}">
                <a16:creationId xmlns:a16="http://schemas.microsoft.com/office/drawing/2014/main" id="{00648E0F-BDDC-4ECA-87F7-02AFE61540ED}"/>
              </a:ext>
            </a:extLst>
          </p:cNvPr>
          <p:cNvSpPr txBox="1">
            <a:spLocks noChangeArrowheads="1"/>
          </p:cNvSpPr>
          <p:nvPr/>
        </p:nvSpPr>
        <p:spPr bwMode="auto">
          <a:xfrm>
            <a:off x="2362200" y="1447800"/>
            <a:ext cx="411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t>Below is conduit which is used to carry </a:t>
            </a:r>
          </a:p>
          <a:p>
            <a:pPr algn="ctr" eaLnBrk="1" hangingPunct="1">
              <a:spcBef>
                <a:spcPct val="0"/>
              </a:spcBef>
              <a:buFontTx/>
              <a:buNone/>
            </a:pPr>
            <a:r>
              <a:rPr lang="en-GB" altLang="en-US" sz="1800"/>
              <a:t>Electrical cable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r"/>
            <a:r>
              <a:rPr lang="en-GB" sz="4000" dirty="0">
                <a:cs typeface="Arial" charset="0"/>
              </a:rPr>
              <a:t>Domestic electrical circuits</a:t>
            </a:r>
          </a:p>
        </p:txBody>
      </p:sp>
      <p:sp>
        <p:nvSpPr>
          <p:cNvPr id="6147" name="Content Placeholder 2"/>
          <p:cNvSpPr>
            <a:spLocks noGrp="1"/>
          </p:cNvSpPr>
          <p:nvPr>
            <p:ph idx="1"/>
          </p:nvPr>
        </p:nvSpPr>
        <p:spPr>
          <a:xfrm>
            <a:off x="159027" y="1340768"/>
            <a:ext cx="2900806" cy="5338328"/>
          </a:xfrm>
        </p:spPr>
        <p:txBody>
          <a:bodyPr>
            <a:normAutofit fontScale="85000" lnSpcReduction="10000"/>
          </a:bodyPr>
          <a:lstStyle/>
          <a:p>
            <a:pPr algn="ctr">
              <a:buNone/>
            </a:pPr>
            <a:r>
              <a:rPr lang="en-US" sz="2400" dirty="0">
                <a:cs typeface="Arial" charset="0"/>
              </a:rPr>
              <a:t>Appliances/circuits</a:t>
            </a:r>
          </a:p>
          <a:p>
            <a:pPr algn="ctr">
              <a:buFontTx/>
              <a:buNone/>
            </a:pPr>
            <a:endParaRPr lang="en-US" sz="2400" dirty="0">
              <a:cs typeface="Arial" charset="0"/>
            </a:endParaRPr>
          </a:p>
          <a:p>
            <a:pPr algn="ctr">
              <a:buFontTx/>
              <a:buNone/>
            </a:pPr>
            <a:endParaRPr lang="en-US" sz="2400" dirty="0">
              <a:cs typeface="Arial" charset="0"/>
            </a:endParaRPr>
          </a:p>
          <a:p>
            <a:pPr algn="ctr">
              <a:buNone/>
            </a:pPr>
            <a:r>
              <a:rPr lang="en-US" sz="2400" dirty="0">
                <a:cs typeface="Arial" charset="0"/>
              </a:rPr>
              <a:t>Consumer unit</a:t>
            </a:r>
          </a:p>
          <a:p>
            <a:pPr algn="ctr">
              <a:buFontTx/>
              <a:buNone/>
            </a:pPr>
            <a:r>
              <a:rPr lang="en-US" sz="2400" dirty="0">
                <a:cs typeface="Arial" charset="0"/>
              </a:rPr>
              <a:t>  </a:t>
            </a:r>
          </a:p>
          <a:p>
            <a:pPr algn="ctr">
              <a:buFontTx/>
              <a:buNone/>
            </a:pPr>
            <a:r>
              <a:rPr lang="en-US" sz="2400" dirty="0">
                <a:cs typeface="Arial" charset="0"/>
              </a:rPr>
              <a:t>    </a:t>
            </a:r>
          </a:p>
          <a:p>
            <a:pPr algn="ctr">
              <a:buFontTx/>
              <a:buNone/>
            </a:pPr>
            <a:r>
              <a:rPr lang="en-US" sz="2400" dirty="0">
                <a:cs typeface="Arial" charset="0"/>
              </a:rPr>
              <a:t>Meter</a:t>
            </a:r>
          </a:p>
          <a:p>
            <a:pPr algn="ctr">
              <a:buFontTx/>
              <a:buNone/>
            </a:pPr>
            <a:endParaRPr lang="en-US" sz="2400" dirty="0">
              <a:cs typeface="Arial" charset="0"/>
            </a:endParaRPr>
          </a:p>
          <a:p>
            <a:pPr algn="ctr">
              <a:buFontTx/>
              <a:buNone/>
            </a:pPr>
            <a:endParaRPr lang="en-US" sz="2400" dirty="0">
              <a:cs typeface="Arial" charset="0"/>
            </a:endParaRPr>
          </a:p>
          <a:p>
            <a:pPr algn="ctr">
              <a:buNone/>
            </a:pPr>
            <a:r>
              <a:rPr lang="en-US" sz="2400" dirty="0">
                <a:cs typeface="Arial" charset="0"/>
              </a:rPr>
              <a:t>Suppliers fuse (100A)</a:t>
            </a:r>
          </a:p>
          <a:p>
            <a:pPr algn="ctr">
              <a:buNone/>
            </a:pPr>
            <a:endParaRPr lang="en-US" sz="2400" dirty="0">
              <a:cs typeface="Arial" charset="0"/>
            </a:endParaRPr>
          </a:p>
          <a:p>
            <a:pPr algn="ctr">
              <a:buNone/>
            </a:pPr>
            <a:endParaRPr lang="en-US" sz="2400" dirty="0">
              <a:cs typeface="Arial" charset="0"/>
            </a:endParaRPr>
          </a:p>
          <a:p>
            <a:pPr algn="ctr">
              <a:buNone/>
            </a:pPr>
            <a:r>
              <a:rPr lang="en-US" sz="2400" dirty="0">
                <a:cs typeface="Arial" charset="0"/>
              </a:rPr>
              <a:t>In coming supply</a:t>
            </a:r>
          </a:p>
        </p:txBody>
      </p:sp>
      <p:sp>
        <p:nvSpPr>
          <p:cNvPr id="6" name="Down Arrow 5"/>
          <p:cNvSpPr/>
          <p:nvPr/>
        </p:nvSpPr>
        <p:spPr>
          <a:xfrm rot="10800000">
            <a:off x="1278873" y="1892113"/>
            <a:ext cx="652026" cy="406221"/>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Down Arrow 6"/>
          <p:cNvSpPr/>
          <p:nvPr/>
        </p:nvSpPr>
        <p:spPr>
          <a:xfrm rot="10800000">
            <a:off x="1287961" y="3061438"/>
            <a:ext cx="642938" cy="500062"/>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Down Arrow 7"/>
          <p:cNvSpPr/>
          <p:nvPr/>
        </p:nvSpPr>
        <p:spPr>
          <a:xfrm rot="10800000">
            <a:off x="1287961" y="4319862"/>
            <a:ext cx="642938" cy="500063"/>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Down Arrow 8"/>
          <p:cNvSpPr/>
          <p:nvPr/>
        </p:nvSpPr>
        <p:spPr>
          <a:xfrm rot="10800000">
            <a:off x="1287961" y="5578287"/>
            <a:ext cx="642938" cy="500063"/>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473264"/>
            <a:ext cx="5976664" cy="477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595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147">
                                            <p:txEl>
                                              <p:pRg st="12" end="12"/>
                                            </p:txEl>
                                          </p:spTgt>
                                        </p:tgtEl>
                                        <p:attrNameLst>
                                          <p:attrName>style.visibility</p:attrName>
                                        </p:attrNameLst>
                                      </p:cBhvr>
                                      <p:to>
                                        <p:strVal val="visible"/>
                                      </p:to>
                                    </p:set>
                                    <p:animEffect transition="in" filter="barn(inVertical)">
                                      <p:cBhvr>
                                        <p:cTn id="14" dur="500"/>
                                        <p:tgtEl>
                                          <p:spTgt spid="6147">
                                            <p:txEl>
                                              <p:pRg st="12" end="1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147">
                                            <p:txEl>
                                              <p:pRg st="9" end="9"/>
                                            </p:txEl>
                                          </p:spTgt>
                                        </p:tgtEl>
                                        <p:attrNameLst>
                                          <p:attrName>style.visibility</p:attrName>
                                        </p:attrNameLst>
                                      </p:cBhvr>
                                      <p:to>
                                        <p:strVal val="visible"/>
                                      </p:to>
                                    </p:set>
                                    <p:animEffect transition="in" filter="barn(inVertical)">
                                      <p:cBhvr>
                                        <p:cTn id="24" dur="500"/>
                                        <p:tgtEl>
                                          <p:spTgt spid="6147">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147">
                                            <p:txEl>
                                              <p:pRg st="6" end="6"/>
                                            </p:txEl>
                                          </p:spTgt>
                                        </p:tgtEl>
                                        <p:attrNameLst>
                                          <p:attrName>style.visibility</p:attrName>
                                        </p:attrNameLst>
                                      </p:cBhvr>
                                      <p:to>
                                        <p:strVal val="visible"/>
                                      </p:to>
                                    </p:set>
                                    <p:animEffect transition="in" filter="barn(inVertical)">
                                      <p:cBhvr>
                                        <p:cTn id="34" dur="500"/>
                                        <p:tgtEl>
                                          <p:spTgt spid="614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147">
                                            <p:txEl>
                                              <p:pRg st="3" end="3"/>
                                            </p:txEl>
                                          </p:spTgt>
                                        </p:tgtEl>
                                        <p:attrNameLst>
                                          <p:attrName>style.visibility</p:attrName>
                                        </p:attrNameLst>
                                      </p:cBhvr>
                                      <p:to>
                                        <p:strVal val="visible"/>
                                      </p:to>
                                    </p:set>
                                    <p:animEffect transition="in" filter="barn(inVertical)">
                                      <p:cBhvr>
                                        <p:cTn id="44" dur="500"/>
                                        <p:tgtEl>
                                          <p:spTgt spid="614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6147">
                                            <p:txEl>
                                              <p:pRg st="0" end="0"/>
                                            </p:txEl>
                                          </p:spTgt>
                                        </p:tgtEl>
                                        <p:attrNameLst>
                                          <p:attrName>style.visibility</p:attrName>
                                        </p:attrNameLst>
                                      </p:cBhvr>
                                      <p:to>
                                        <p:strVal val="visible"/>
                                      </p:to>
                                    </p:set>
                                    <p:animEffect transition="in" filter="barn(inVertical)">
                                      <p:cBhvr>
                                        <p:cTn id="54" dur="5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farm4.static.flickr.com/3421/3354383297_4e373a9e09.jpg">
            <a:extLst>
              <a:ext uri="{FF2B5EF4-FFF2-40B4-BE49-F238E27FC236}">
                <a16:creationId xmlns:a16="http://schemas.microsoft.com/office/drawing/2014/main" id="{9C74D06D-F190-4165-90D0-F88921753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429000"/>
            <a:ext cx="3543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4" descr="http://www.qvsdirect.com/images/D/festoon_catenary_wire_large.jpg">
            <a:extLst>
              <a:ext uri="{FF2B5EF4-FFF2-40B4-BE49-F238E27FC236}">
                <a16:creationId xmlns:a16="http://schemas.microsoft.com/office/drawing/2014/main" id="{F09946BF-01ED-4C00-8A0F-8BD57BB41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00400"/>
            <a:ext cx="4286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Box 5">
            <a:extLst>
              <a:ext uri="{FF2B5EF4-FFF2-40B4-BE49-F238E27FC236}">
                <a16:creationId xmlns:a16="http://schemas.microsoft.com/office/drawing/2014/main" id="{C574D719-00B6-484D-80EC-21B6DF3B42ED}"/>
              </a:ext>
            </a:extLst>
          </p:cNvPr>
          <p:cNvSpPr txBox="1">
            <a:spLocks noChangeArrowheads="1"/>
          </p:cNvSpPr>
          <p:nvPr/>
        </p:nvSpPr>
        <p:spPr bwMode="auto">
          <a:xfrm>
            <a:off x="2617433" y="87889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dirty="0"/>
              <a:t>Below is a Catenary wire  which  is used to carry wire between two buildings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www.toolstation.com/images/library/stock/webbig/38618.jpg">
            <a:extLst>
              <a:ext uri="{FF2B5EF4-FFF2-40B4-BE49-F238E27FC236}">
                <a16:creationId xmlns:a16="http://schemas.microsoft.com/office/drawing/2014/main" id="{BE543C03-538A-426E-8B56-F5D7C08C1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431" y="2095500"/>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4">
            <a:extLst>
              <a:ext uri="{FF2B5EF4-FFF2-40B4-BE49-F238E27FC236}">
                <a16:creationId xmlns:a16="http://schemas.microsoft.com/office/drawing/2014/main" id="{6442309E-7CEB-4A14-8B47-D67FA4688D13}"/>
              </a:ext>
            </a:extLst>
          </p:cNvPr>
          <p:cNvSpPr txBox="1">
            <a:spLocks noChangeArrowheads="1"/>
          </p:cNvSpPr>
          <p:nvPr/>
        </p:nvSpPr>
        <p:spPr bwMode="auto">
          <a:xfrm>
            <a:off x="1905000" y="839680"/>
            <a:ext cx="533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dirty="0"/>
              <a:t>Below is a ceiling rose which is used to allow lighting cable through ceiling boards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791820-EE44-4128-9717-B53192D7522A}"/>
              </a:ext>
            </a:extLst>
          </p:cNvPr>
          <p:cNvCxnSpPr/>
          <p:nvPr/>
        </p:nvCxnSpPr>
        <p:spPr>
          <a:xfrm>
            <a:off x="1371600" y="914400"/>
            <a:ext cx="2438400" cy="6096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BCFB4B-1BB8-48B2-A3B0-6AA05D3E070A}"/>
              </a:ext>
            </a:extLst>
          </p:cNvPr>
          <p:cNvCxnSpPr/>
          <p:nvPr/>
        </p:nvCxnSpPr>
        <p:spPr>
          <a:xfrm rot="5400000" flipH="1" flipV="1">
            <a:off x="2439194" y="2894806"/>
            <a:ext cx="2743200" cy="158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FC512C-A0DD-4078-BD97-54E303618BA0}"/>
              </a:ext>
            </a:extLst>
          </p:cNvPr>
          <p:cNvCxnSpPr/>
          <p:nvPr/>
        </p:nvCxnSpPr>
        <p:spPr>
          <a:xfrm>
            <a:off x="3810000" y="1524000"/>
            <a:ext cx="2514600" cy="158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8729F5C-5B46-499B-B4FD-53B1EBAFB9F0}"/>
              </a:ext>
            </a:extLst>
          </p:cNvPr>
          <p:cNvCxnSpPr/>
          <p:nvPr/>
        </p:nvCxnSpPr>
        <p:spPr>
          <a:xfrm>
            <a:off x="3810000" y="4267200"/>
            <a:ext cx="2743200" cy="158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2F9EC7-3D26-4181-B8B2-7FB8A28BC561}"/>
              </a:ext>
            </a:extLst>
          </p:cNvPr>
          <p:cNvCxnSpPr/>
          <p:nvPr/>
        </p:nvCxnSpPr>
        <p:spPr>
          <a:xfrm flipV="1">
            <a:off x="1447800" y="4267200"/>
            <a:ext cx="2362200" cy="5334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EAFC6EE-4054-4253-9C50-59347DDCAA7B}"/>
              </a:ext>
            </a:extLst>
          </p:cNvPr>
          <p:cNvSpPr/>
          <p:nvPr/>
        </p:nvSpPr>
        <p:spPr>
          <a:xfrm>
            <a:off x="3810000" y="1600200"/>
            <a:ext cx="381000" cy="25908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 name="Rectangle 15">
            <a:extLst>
              <a:ext uri="{FF2B5EF4-FFF2-40B4-BE49-F238E27FC236}">
                <a16:creationId xmlns:a16="http://schemas.microsoft.com/office/drawing/2014/main" id="{3ADA752C-9E26-4AE1-B386-8386A6CC0899}"/>
              </a:ext>
            </a:extLst>
          </p:cNvPr>
          <p:cNvSpPr/>
          <p:nvPr/>
        </p:nvSpPr>
        <p:spPr>
          <a:xfrm rot="16200000">
            <a:off x="4914900" y="419100"/>
            <a:ext cx="381000" cy="25908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 name="Rectangle 16">
            <a:extLst>
              <a:ext uri="{FF2B5EF4-FFF2-40B4-BE49-F238E27FC236}">
                <a16:creationId xmlns:a16="http://schemas.microsoft.com/office/drawing/2014/main" id="{E7F83D47-0A94-4C29-B16F-AFCF981C5737}"/>
              </a:ext>
            </a:extLst>
          </p:cNvPr>
          <p:cNvSpPr/>
          <p:nvPr/>
        </p:nvSpPr>
        <p:spPr>
          <a:xfrm rot="5400000">
            <a:off x="4914900" y="2781300"/>
            <a:ext cx="381000" cy="25908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9" name="Rectangle 18">
            <a:extLst>
              <a:ext uri="{FF2B5EF4-FFF2-40B4-BE49-F238E27FC236}">
                <a16:creationId xmlns:a16="http://schemas.microsoft.com/office/drawing/2014/main" id="{47B54BA5-E715-48FE-B49F-9A943234D86B}"/>
              </a:ext>
            </a:extLst>
          </p:cNvPr>
          <p:cNvSpPr/>
          <p:nvPr/>
        </p:nvSpPr>
        <p:spPr>
          <a:xfrm>
            <a:off x="3429000" y="1524000"/>
            <a:ext cx="381000" cy="25908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 name="Rectangle 19">
            <a:extLst>
              <a:ext uri="{FF2B5EF4-FFF2-40B4-BE49-F238E27FC236}">
                <a16:creationId xmlns:a16="http://schemas.microsoft.com/office/drawing/2014/main" id="{ABDD77AC-A810-4602-8993-41E101936F41}"/>
              </a:ext>
            </a:extLst>
          </p:cNvPr>
          <p:cNvSpPr/>
          <p:nvPr/>
        </p:nvSpPr>
        <p:spPr>
          <a:xfrm rot="15429865">
            <a:off x="2409825" y="3063875"/>
            <a:ext cx="381000" cy="25908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 name="Rectangle 20">
            <a:extLst>
              <a:ext uri="{FF2B5EF4-FFF2-40B4-BE49-F238E27FC236}">
                <a16:creationId xmlns:a16="http://schemas.microsoft.com/office/drawing/2014/main" id="{BCEA50E9-C102-4454-BE49-D404D8361CBF}"/>
              </a:ext>
            </a:extLst>
          </p:cNvPr>
          <p:cNvSpPr/>
          <p:nvPr/>
        </p:nvSpPr>
        <p:spPr>
          <a:xfrm rot="17049684">
            <a:off x="2408238" y="120650"/>
            <a:ext cx="381000" cy="25908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cxnSp>
        <p:nvCxnSpPr>
          <p:cNvPr id="23" name="Straight Connector 22">
            <a:extLst>
              <a:ext uri="{FF2B5EF4-FFF2-40B4-BE49-F238E27FC236}">
                <a16:creationId xmlns:a16="http://schemas.microsoft.com/office/drawing/2014/main" id="{94FB218D-C0B7-458E-B791-7B993AA53D53}"/>
              </a:ext>
            </a:extLst>
          </p:cNvPr>
          <p:cNvCxnSpPr/>
          <p:nvPr/>
        </p:nvCxnSpPr>
        <p:spPr>
          <a:xfrm rot="5400000">
            <a:off x="2438401" y="2895600"/>
            <a:ext cx="27432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5B3923B-C9FE-4873-8F22-BC7F36EE2411}"/>
              </a:ext>
            </a:extLst>
          </p:cNvPr>
          <p:cNvCxnSpPr/>
          <p:nvPr/>
        </p:nvCxnSpPr>
        <p:spPr>
          <a:xfrm rot="5400000">
            <a:off x="4495800" y="685800"/>
            <a:ext cx="99060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3199" name="TextBox 25">
            <a:extLst>
              <a:ext uri="{FF2B5EF4-FFF2-40B4-BE49-F238E27FC236}">
                <a16:creationId xmlns:a16="http://schemas.microsoft.com/office/drawing/2014/main" id="{367CBCF3-D5DE-4BA8-BD94-AA638825ADC5}"/>
              </a:ext>
            </a:extLst>
          </p:cNvPr>
          <p:cNvSpPr txBox="1">
            <a:spLocks noChangeArrowheads="1"/>
          </p:cNvSpPr>
          <p:nvPr/>
        </p:nvSpPr>
        <p:spPr bwMode="auto">
          <a:xfrm>
            <a:off x="5410200" y="228600"/>
            <a:ext cx="320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t>Permitted cable route must be within 150mm</a:t>
            </a:r>
          </a:p>
        </p:txBody>
      </p:sp>
      <p:sp>
        <p:nvSpPr>
          <p:cNvPr id="27" name="Rectangle 26">
            <a:extLst>
              <a:ext uri="{FF2B5EF4-FFF2-40B4-BE49-F238E27FC236}">
                <a16:creationId xmlns:a16="http://schemas.microsoft.com/office/drawing/2014/main" id="{22D22E6B-C38C-41E5-889B-A5BA40E3FB5B}"/>
              </a:ext>
            </a:extLst>
          </p:cNvPr>
          <p:cNvSpPr/>
          <p:nvPr/>
        </p:nvSpPr>
        <p:spPr>
          <a:xfrm>
            <a:off x="4800600" y="2868914"/>
            <a:ext cx="304800" cy="180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cxnSp>
        <p:nvCxnSpPr>
          <p:cNvPr id="31" name="Straight Arrow Connector 30">
            <a:extLst>
              <a:ext uri="{FF2B5EF4-FFF2-40B4-BE49-F238E27FC236}">
                <a16:creationId xmlns:a16="http://schemas.microsoft.com/office/drawing/2014/main" id="{AB4D789F-2547-43FA-A57A-8F4F43523499}"/>
              </a:ext>
            </a:extLst>
          </p:cNvPr>
          <p:cNvCxnSpPr/>
          <p:nvPr/>
        </p:nvCxnSpPr>
        <p:spPr>
          <a:xfrm rot="16200000" flipV="1">
            <a:off x="4305300" y="4000500"/>
            <a:ext cx="1676400" cy="8382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1A931F7B-1626-4D62-BEAA-242FA270E94D}"/>
              </a:ext>
            </a:extLst>
          </p:cNvPr>
          <p:cNvSpPr/>
          <p:nvPr/>
        </p:nvSpPr>
        <p:spPr>
          <a:xfrm>
            <a:off x="4868069" y="3097514"/>
            <a:ext cx="169862" cy="10668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3203" name="TextBox 33">
            <a:extLst>
              <a:ext uri="{FF2B5EF4-FFF2-40B4-BE49-F238E27FC236}">
                <a16:creationId xmlns:a16="http://schemas.microsoft.com/office/drawing/2014/main" id="{3E2884CF-A3C7-410C-A661-A4C0FBBD45C5}"/>
              </a:ext>
            </a:extLst>
          </p:cNvPr>
          <p:cNvSpPr txBox="1">
            <a:spLocks noChangeArrowheads="1"/>
          </p:cNvSpPr>
          <p:nvPr/>
        </p:nvSpPr>
        <p:spPr bwMode="auto">
          <a:xfrm>
            <a:off x="5791200" y="5334000"/>
            <a:ext cx="228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Cables chased more than 50mm do not need protection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zen22142.zen.co.uk/Prac/images/passive.gif">
            <a:extLst>
              <a:ext uri="{FF2B5EF4-FFF2-40B4-BE49-F238E27FC236}">
                <a16:creationId xmlns:a16="http://schemas.microsoft.com/office/drawing/2014/main" id="{1D78A8EC-94EF-4D8F-960B-E0A61BDA7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78613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338FD89-8407-43DB-85EC-E4F7C411B607}"/>
              </a:ext>
            </a:extLst>
          </p:cNvPr>
          <p:cNvSpPr/>
          <p:nvPr/>
        </p:nvSpPr>
        <p:spPr>
          <a:xfrm>
            <a:off x="6324600" y="4953000"/>
            <a:ext cx="1524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 name="Rectangle 5">
            <a:extLst>
              <a:ext uri="{FF2B5EF4-FFF2-40B4-BE49-F238E27FC236}">
                <a16:creationId xmlns:a16="http://schemas.microsoft.com/office/drawing/2014/main" id="{54590333-ACBC-42F3-9AAB-8A8D7DCC1A18}"/>
              </a:ext>
            </a:extLst>
          </p:cNvPr>
          <p:cNvSpPr/>
          <p:nvPr/>
        </p:nvSpPr>
        <p:spPr>
          <a:xfrm>
            <a:off x="6324600" y="5029200"/>
            <a:ext cx="1524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a:extLst>
              <a:ext uri="{FF2B5EF4-FFF2-40B4-BE49-F238E27FC236}">
                <a16:creationId xmlns:a16="http://schemas.microsoft.com/office/drawing/2014/main" id="{7812A08C-968D-4512-9A22-C13460E338D1}"/>
              </a:ext>
            </a:extLst>
          </p:cNvPr>
          <p:cNvSpPr/>
          <p:nvPr/>
        </p:nvSpPr>
        <p:spPr>
          <a:xfrm>
            <a:off x="6324600" y="5181600"/>
            <a:ext cx="1524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cxnSp>
        <p:nvCxnSpPr>
          <p:cNvPr id="9" name="Straight Connector 8">
            <a:extLst>
              <a:ext uri="{FF2B5EF4-FFF2-40B4-BE49-F238E27FC236}">
                <a16:creationId xmlns:a16="http://schemas.microsoft.com/office/drawing/2014/main" id="{F59444FA-FE17-4D8B-9BCA-007F64674A8C}"/>
              </a:ext>
            </a:extLst>
          </p:cNvPr>
          <p:cNvCxnSpPr>
            <a:endCxn id="5" idx="0"/>
          </p:cNvCxnSpPr>
          <p:nvPr/>
        </p:nvCxnSpPr>
        <p:spPr>
          <a:xfrm rot="5400000">
            <a:off x="6324601" y="4876800"/>
            <a:ext cx="1524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9122EBD-4BE9-42BC-8522-5C32AFAEF379}"/>
              </a:ext>
            </a:extLst>
          </p:cNvPr>
          <p:cNvCxnSpPr>
            <a:stCxn id="7" idx="2"/>
          </p:cNvCxnSpPr>
          <p:nvPr/>
        </p:nvCxnSpPr>
        <p:spPr>
          <a:xfrm rot="5400000">
            <a:off x="6324601" y="5334000"/>
            <a:ext cx="1524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1">
            <a:extLst>
              <a:ext uri="{FF2B5EF4-FFF2-40B4-BE49-F238E27FC236}">
                <a16:creationId xmlns:a16="http://schemas.microsoft.com/office/drawing/2014/main" id="{413F96B3-3D8F-4831-90A6-B8C0934821E0}"/>
              </a:ext>
            </a:extLst>
          </p:cNvPr>
          <p:cNvSpPr txBox="1">
            <a:spLocks noChangeArrowheads="1"/>
          </p:cNvSpPr>
          <p:nvPr/>
        </p:nvSpPr>
        <p:spPr bwMode="auto">
          <a:xfrm>
            <a:off x="800100" y="1739283"/>
            <a:ext cx="754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3600" b="1"/>
              <a:t>Cables must be hidden 450mm below ground</a:t>
            </a:r>
          </a:p>
          <a:p>
            <a:pPr algn="ctr" eaLnBrk="1" hangingPunct="1">
              <a:spcBef>
                <a:spcPct val="0"/>
              </a:spcBef>
              <a:buFontTx/>
              <a:buNone/>
            </a:pPr>
            <a:endParaRPr lang="en-GB" altLang="en-US" sz="3600" b="1"/>
          </a:p>
          <a:p>
            <a:pPr algn="ctr" eaLnBrk="1" hangingPunct="1">
              <a:spcBef>
                <a:spcPct val="0"/>
              </a:spcBef>
              <a:buFontTx/>
              <a:buNone/>
            </a:pPr>
            <a:r>
              <a:rPr lang="en-GB" altLang="en-US" sz="3600" b="1"/>
              <a:t>And cover in clay tiles</a:t>
            </a:r>
          </a:p>
        </p:txBody>
      </p:sp>
      <p:cxnSp>
        <p:nvCxnSpPr>
          <p:cNvPr id="4" name="Straight Connector 3">
            <a:extLst>
              <a:ext uri="{FF2B5EF4-FFF2-40B4-BE49-F238E27FC236}">
                <a16:creationId xmlns:a16="http://schemas.microsoft.com/office/drawing/2014/main" id="{F99D84FD-A85A-4850-A2E5-A34F5C5AE680}"/>
              </a:ext>
            </a:extLst>
          </p:cNvPr>
          <p:cNvCxnSpPr/>
          <p:nvPr/>
        </p:nvCxnSpPr>
        <p:spPr>
          <a:xfrm>
            <a:off x="685800" y="4800600"/>
            <a:ext cx="71628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FB4B110-5D70-495B-92A0-E478FF433D02}"/>
              </a:ext>
            </a:extLst>
          </p:cNvPr>
          <p:cNvSpPr>
            <a:spLocks noGrp="1" noChangeArrowheads="1"/>
          </p:cNvSpPr>
          <p:nvPr>
            <p:ph type="title"/>
          </p:nvPr>
        </p:nvSpPr>
        <p:spPr/>
        <p:txBody>
          <a:bodyPr/>
          <a:lstStyle/>
          <a:p>
            <a:pPr eaLnBrk="1" hangingPunct="1"/>
            <a:r>
              <a:rPr lang="en-GB" altLang="en-US" sz="3200" b="1"/>
              <a:t>Any exposed earth cable should be covered with?</a:t>
            </a:r>
          </a:p>
        </p:txBody>
      </p:sp>
      <p:sp>
        <p:nvSpPr>
          <p:cNvPr id="43011" name="Text Box 3">
            <a:extLst>
              <a:ext uri="{FF2B5EF4-FFF2-40B4-BE49-F238E27FC236}">
                <a16:creationId xmlns:a16="http://schemas.microsoft.com/office/drawing/2014/main" id="{E4EB494D-286E-4315-9418-CC845CBAF97A}"/>
              </a:ext>
            </a:extLst>
          </p:cNvPr>
          <p:cNvSpPr txBox="1">
            <a:spLocks noChangeArrowheads="1"/>
          </p:cNvSpPr>
          <p:nvPr/>
        </p:nvSpPr>
        <p:spPr bwMode="auto">
          <a:xfrm>
            <a:off x="719831" y="2463554"/>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dirty="0"/>
              <a:t>Earth sheathing (yellow and green)</a:t>
            </a:r>
          </a:p>
        </p:txBody>
      </p:sp>
      <p:pic>
        <p:nvPicPr>
          <p:cNvPr id="43012" name="Picture 4" descr="210003">
            <a:extLst>
              <a:ext uri="{FF2B5EF4-FFF2-40B4-BE49-F238E27FC236}">
                <a16:creationId xmlns:a16="http://schemas.microsoft.com/office/drawing/2014/main" id="{DAB9B3E5-BF10-4EA1-A1AA-AB7DE95E2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86200"/>
            <a:ext cx="518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5F08558-869A-4980-B726-C9C18117C49F}"/>
              </a:ext>
            </a:extLst>
          </p:cNvPr>
          <p:cNvSpPr>
            <a:spLocks noGrp="1" noChangeArrowheads="1"/>
          </p:cNvSpPr>
          <p:nvPr>
            <p:ph type="title"/>
          </p:nvPr>
        </p:nvSpPr>
        <p:spPr/>
        <p:txBody>
          <a:bodyPr/>
          <a:lstStyle/>
          <a:p>
            <a:pPr eaLnBrk="1" hangingPunct="1"/>
            <a:r>
              <a:rPr lang="en-GB" altLang="en-US" sz="3200"/>
              <a:t>What does a Transformer do?</a:t>
            </a:r>
          </a:p>
        </p:txBody>
      </p:sp>
      <p:sp>
        <p:nvSpPr>
          <p:cNvPr id="40963" name="Text Box 4">
            <a:extLst>
              <a:ext uri="{FF2B5EF4-FFF2-40B4-BE49-F238E27FC236}">
                <a16:creationId xmlns:a16="http://schemas.microsoft.com/office/drawing/2014/main" id="{A518A3F3-F123-457A-8D73-CBD8A2FCB4A3}"/>
              </a:ext>
            </a:extLst>
          </p:cNvPr>
          <p:cNvSpPr txBox="1">
            <a:spLocks noChangeArrowheads="1"/>
          </p:cNvSpPr>
          <p:nvPr/>
        </p:nvSpPr>
        <p:spPr bwMode="auto">
          <a:xfrm>
            <a:off x="228600" y="1676400"/>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a:t>Reduces voltage from A/C</a:t>
            </a:r>
          </a:p>
        </p:txBody>
      </p:sp>
      <p:pic>
        <p:nvPicPr>
          <p:cNvPr id="40964" name="Picture 5" descr="TransformerWA_02">
            <a:extLst>
              <a:ext uri="{FF2B5EF4-FFF2-40B4-BE49-F238E27FC236}">
                <a16:creationId xmlns:a16="http://schemas.microsoft.com/office/drawing/2014/main" id="{AA18B4D1-5F2C-4D58-AC60-0E265DD72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362200"/>
            <a:ext cx="446563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6">
            <a:extLst>
              <a:ext uri="{FF2B5EF4-FFF2-40B4-BE49-F238E27FC236}">
                <a16:creationId xmlns:a16="http://schemas.microsoft.com/office/drawing/2014/main" id="{1DE64D5F-8056-4F32-BB33-86D4015C1224}"/>
              </a:ext>
            </a:extLst>
          </p:cNvPr>
          <p:cNvSpPr txBox="1">
            <a:spLocks noChangeArrowheads="1"/>
          </p:cNvSpPr>
          <p:nvPr/>
        </p:nvSpPr>
        <p:spPr bwMode="auto">
          <a:xfrm>
            <a:off x="914400" y="5105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a:latin typeface="Tahoma" panose="020B0604030504040204" pitchFamily="34" charset="0"/>
              </a:rPr>
              <a:t>Step up transformers increase voltage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6958100-F5C5-4304-A004-CEDDA152FCFD}"/>
              </a:ext>
            </a:extLst>
          </p:cNvPr>
          <p:cNvSpPr>
            <a:spLocks noGrp="1" noChangeArrowheads="1"/>
          </p:cNvSpPr>
          <p:nvPr>
            <p:ph type="title"/>
          </p:nvPr>
        </p:nvSpPr>
        <p:spPr/>
        <p:txBody>
          <a:bodyPr/>
          <a:lstStyle/>
          <a:p>
            <a:pPr eaLnBrk="1" hangingPunct="1"/>
            <a:r>
              <a:rPr lang="en-GB" altLang="en-US" sz="3200"/>
              <a:t>What connection should be used for Macerator?</a:t>
            </a:r>
          </a:p>
        </p:txBody>
      </p:sp>
      <p:sp>
        <p:nvSpPr>
          <p:cNvPr id="10243" name="Text Box 3">
            <a:extLst>
              <a:ext uri="{FF2B5EF4-FFF2-40B4-BE49-F238E27FC236}">
                <a16:creationId xmlns:a16="http://schemas.microsoft.com/office/drawing/2014/main" id="{B30FC6E8-44AE-43FE-84E9-C08C0421D9CD}"/>
              </a:ext>
            </a:extLst>
          </p:cNvPr>
          <p:cNvSpPr txBox="1">
            <a:spLocks noChangeArrowheads="1"/>
          </p:cNvSpPr>
          <p:nvPr/>
        </p:nvSpPr>
        <p:spPr bwMode="auto">
          <a:xfrm>
            <a:off x="1600200" y="3276600"/>
            <a:ext cx="6553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a:t>Un-switch-able fuse outlet spur</a:t>
            </a:r>
          </a:p>
        </p:txBody>
      </p:sp>
      <p:pic>
        <p:nvPicPr>
          <p:cNvPr id="10244" name="Picture 4" descr="spur">
            <a:extLst>
              <a:ext uri="{FF2B5EF4-FFF2-40B4-BE49-F238E27FC236}">
                <a16:creationId xmlns:a16="http://schemas.microsoft.com/office/drawing/2014/main" id="{C37A6455-45FF-4E01-90C3-FB25B1F93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495800"/>
            <a:ext cx="1752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Domestic Electrical Circuits</a:t>
            </a:r>
          </a:p>
        </p:txBody>
      </p:sp>
      <p:sp>
        <p:nvSpPr>
          <p:cNvPr id="3" name="Content Placeholder 2"/>
          <p:cNvSpPr>
            <a:spLocks noGrp="1"/>
          </p:cNvSpPr>
          <p:nvPr>
            <p:ph idx="1"/>
          </p:nvPr>
        </p:nvSpPr>
        <p:spPr>
          <a:xfrm>
            <a:off x="6641977" y="1290433"/>
            <a:ext cx="2387674" cy="4525963"/>
          </a:xfrm>
        </p:spPr>
        <p:txBody>
          <a:bodyPr/>
          <a:lstStyle/>
          <a:p>
            <a:pPr marL="0" indent="0">
              <a:buNone/>
            </a:pPr>
            <a:r>
              <a:rPr lang="en-GB" dirty="0">
                <a:solidFill>
                  <a:srgbClr val="C00000"/>
                </a:solidFill>
              </a:rPr>
              <a:t>Ring Main (sockets)</a:t>
            </a:r>
          </a:p>
          <a:p>
            <a:endParaRPr lang="en-GB" dirty="0"/>
          </a:p>
          <a:p>
            <a:endParaRPr lang="en-GB" dirty="0"/>
          </a:p>
          <a:p>
            <a:endParaRPr lang="en-GB" dirty="0"/>
          </a:p>
          <a:p>
            <a:pPr marL="457200" lvl="1" indent="0">
              <a:buNone/>
            </a:pPr>
            <a:r>
              <a:rPr lang="en-GB" sz="2400" dirty="0">
                <a:solidFill>
                  <a:srgbClr val="7030A0"/>
                </a:solidFill>
              </a:rPr>
              <a:t>Spur outlets</a:t>
            </a:r>
          </a:p>
        </p:txBody>
      </p:sp>
      <p:pic>
        <p:nvPicPr>
          <p:cNvPr id="2050" name="Picture 2" descr="T:\Building Services\Plumbing 2011-12 on\adrian's\6035 Level 2\electrical principles\ring 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39" y="1268760"/>
            <a:ext cx="6534938" cy="52212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31840" y="5417960"/>
            <a:ext cx="2664296" cy="461665"/>
          </a:xfrm>
          <a:prstGeom prst="rect">
            <a:avLst/>
          </a:prstGeom>
          <a:noFill/>
        </p:spPr>
        <p:txBody>
          <a:bodyPr wrap="square" rtlCol="0">
            <a:spAutoFit/>
          </a:bodyPr>
          <a:lstStyle/>
          <a:p>
            <a:r>
              <a:rPr lang="en-GB" sz="2400" dirty="0">
                <a:solidFill>
                  <a:srgbClr val="7030A0"/>
                </a:solidFill>
              </a:rPr>
              <a:t>To Lighting Circuit</a:t>
            </a:r>
          </a:p>
        </p:txBody>
      </p:sp>
      <p:cxnSp>
        <p:nvCxnSpPr>
          <p:cNvPr id="8" name="Straight Arrow Connector 7"/>
          <p:cNvCxnSpPr/>
          <p:nvPr/>
        </p:nvCxnSpPr>
        <p:spPr>
          <a:xfrm flipH="1" flipV="1">
            <a:off x="2915816" y="5085184"/>
            <a:ext cx="360040" cy="43204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flipV="1">
            <a:off x="6444208" y="3429000"/>
            <a:ext cx="720080" cy="7920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4862589" y="4365104"/>
            <a:ext cx="223224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743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Domestic Electrical Circuits</a:t>
            </a:r>
          </a:p>
        </p:txBody>
      </p:sp>
      <p:sp>
        <p:nvSpPr>
          <p:cNvPr id="3" name="Content Placeholder 2"/>
          <p:cNvSpPr>
            <a:spLocks noGrp="1"/>
          </p:cNvSpPr>
          <p:nvPr>
            <p:ph idx="1"/>
          </p:nvPr>
        </p:nvSpPr>
        <p:spPr>
          <a:xfrm>
            <a:off x="6876256" y="1412776"/>
            <a:ext cx="2124397" cy="4525963"/>
          </a:xfrm>
        </p:spPr>
        <p:txBody>
          <a:bodyPr/>
          <a:lstStyle/>
          <a:p>
            <a:pPr marL="0" indent="0">
              <a:buNone/>
            </a:pPr>
            <a:r>
              <a:rPr lang="en-GB" dirty="0">
                <a:solidFill>
                  <a:srgbClr val="7030A0"/>
                </a:solidFill>
              </a:rPr>
              <a:t>Lighting Circuit (Radial)</a:t>
            </a:r>
          </a:p>
        </p:txBody>
      </p:sp>
      <p:pic>
        <p:nvPicPr>
          <p:cNvPr id="3074" name="Picture 2" descr="T:\Building Services\Plumbing 2011-12 on\adrian's\6035 Level 2\electrical principles\lighting circu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3" y="1712493"/>
            <a:ext cx="6652867" cy="47839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29642" y="1412776"/>
            <a:ext cx="2786374" cy="461665"/>
          </a:xfrm>
          <a:prstGeom prst="rect">
            <a:avLst/>
          </a:prstGeom>
          <a:noFill/>
        </p:spPr>
        <p:txBody>
          <a:bodyPr wrap="square" rtlCol="0">
            <a:spAutoFit/>
          </a:bodyPr>
          <a:lstStyle/>
          <a:p>
            <a:r>
              <a:rPr lang="en-GB" sz="2400" dirty="0">
                <a:solidFill>
                  <a:srgbClr val="7030A0"/>
                </a:solidFill>
              </a:rPr>
              <a:t>To Ring Main</a:t>
            </a:r>
          </a:p>
        </p:txBody>
      </p:sp>
      <p:cxnSp>
        <p:nvCxnSpPr>
          <p:cNvPr id="6" name="Straight Arrow Connector 5"/>
          <p:cNvCxnSpPr/>
          <p:nvPr/>
        </p:nvCxnSpPr>
        <p:spPr>
          <a:xfrm flipH="1">
            <a:off x="1187624" y="1712493"/>
            <a:ext cx="742018" cy="16194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829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GB" sz="4000" dirty="0"/>
              <a:t>Domestic electrical circuits</a:t>
            </a:r>
          </a:p>
        </p:txBody>
      </p:sp>
      <p:sp>
        <p:nvSpPr>
          <p:cNvPr id="3" name="Content Placeholder 2"/>
          <p:cNvSpPr>
            <a:spLocks noGrp="1"/>
          </p:cNvSpPr>
          <p:nvPr>
            <p:ph idx="1"/>
          </p:nvPr>
        </p:nvSpPr>
        <p:spPr>
          <a:xfrm>
            <a:off x="457200" y="1412776"/>
            <a:ext cx="8229600" cy="5014528"/>
          </a:xfrm>
        </p:spPr>
        <p:txBody>
          <a:bodyPr>
            <a:normAutofit fontScale="85000" lnSpcReduction="20000"/>
          </a:bodyPr>
          <a:lstStyle/>
          <a:p>
            <a:pPr lvl="0" defTabSz="914400" eaLnBrk="0" fontAlgn="base" hangingPunct="0">
              <a:spcAft>
                <a:spcPct val="0"/>
              </a:spcAft>
              <a:buNone/>
            </a:pPr>
            <a:r>
              <a:rPr lang="en-GB" sz="3000" kern="0" dirty="0">
                <a:solidFill>
                  <a:srgbClr val="C00000"/>
                </a:solidFill>
                <a:ea typeface="ＭＳ Ｐゴシック" pitchFamily="-1" charset="-128"/>
                <a:cs typeface="Arial" charset="0"/>
              </a:rPr>
              <a:t>Ring Main:</a:t>
            </a:r>
          </a:p>
          <a:p>
            <a:pPr defTabSz="914400" eaLnBrk="0" fontAlgn="base" hangingPunct="0">
              <a:spcAft>
                <a:spcPct val="0"/>
              </a:spcAft>
            </a:pPr>
            <a:r>
              <a:rPr lang="en-GB" sz="2600" kern="0" dirty="0">
                <a:solidFill>
                  <a:srgbClr val="7030A0"/>
                </a:solidFill>
                <a:ea typeface="ＭＳ Ｐゴシック" pitchFamily="-1" charset="-128"/>
                <a:cs typeface="Arial" charset="0"/>
              </a:rPr>
              <a:t>Ring circuit</a:t>
            </a:r>
          </a:p>
          <a:p>
            <a:pPr defTabSz="914400" eaLnBrk="0" fontAlgn="base" hangingPunct="0">
              <a:spcAft>
                <a:spcPct val="0"/>
              </a:spcAft>
            </a:pPr>
            <a:r>
              <a:rPr lang="en-GB" sz="2600" kern="0" dirty="0">
                <a:solidFill>
                  <a:srgbClr val="7030A0"/>
                </a:solidFill>
                <a:ea typeface="ＭＳ Ｐゴシック" pitchFamily="-1" charset="-128"/>
                <a:cs typeface="Arial" charset="0"/>
              </a:rPr>
              <a:t>Sockets</a:t>
            </a:r>
          </a:p>
          <a:p>
            <a:pPr defTabSz="914400" eaLnBrk="0" fontAlgn="base" hangingPunct="0">
              <a:spcAft>
                <a:spcPct val="0"/>
              </a:spcAft>
            </a:pPr>
            <a:r>
              <a:rPr lang="en-GB" sz="2600" kern="0" dirty="0">
                <a:solidFill>
                  <a:srgbClr val="7030A0"/>
                </a:solidFill>
                <a:ea typeface="ＭＳ Ｐゴシック" pitchFamily="-1" charset="-128"/>
                <a:cs typeface="Arial" charset="0"/>
              </a:rPr>
              <a:t>2.5mm twin and earth</a:t>
            </a:r>
          </a:p>
          <a:p>
            <a:pPr defTabSz="914400" eaLnBrk="0" fontAlgn="base" hangingPunct="0">
              <a:spcAft>
                <a:spcPct val="0"/>
              </a:spcAft>
            </a:pPr>
            <a:r>
              <a:rPr lang="en-GB" sz="2600" kern="0" dirty="0">
                <a:solidFill>
                  <a:srgbClr val="7030A0"/>
                </a:solidFill>
                <a:ea typeface="ＭＳ Ｐゴシック" pitchFamily="-1" charset="-128"/>
                <a:cs typeface="Arial" charset="0"/>
              </a:rPr>
              <a:t>32amp circuit protection (Consumer unit)</a:t>
            </a:r>
          </a:p>
          <a:p>
            <a:pPr defTabSz="914400" eaLnBrk="0" fontAlgn="base" hangingPunct="0">
              <a:spcAft>
                <a:spcPct val="0"/>
              </a:spcAft>
            </a:pPr>
            <a:r>
              <a:rPr lang="en-GB" sz="2600" kern="0" dirty="0">
                <a:solidFill>
                  <a:srgbClr val="7030A0"/>
                </a:solidFill>
                <a:ea typeface="ＭＳ Ｐゴシック" pitchFamily="-1" charset="-128"/>
                <a:cs typeface="Arial" charset="0"/>
              </a:rPr>
              <a:t>13amp appliance protection (Plug)</a:t>
            </a:r>
          </a:p>
          <a:p>
            <a:pPr defTabSz="914400" eaLnBrk="0" fontAlgn="base" hangingPunct="0">
              <a:spcAft>
                <a:spcPct val="0"/>
              </a:spcAft>
            </a:pPr>
            <a:r>
              <a:rPr lang="en-GB" sz="2600" kern="0" dirty="0">
                <a:solidFill>
                  <a:srgbClr val="7030A0"/>
                </a:solidFill>
                <a:ea typeface="ＭＳ Ｐゴシック" pitchFamily="-1" charset="-128"/>
                <a:cs typeface="Arial" charset="0"/>
              </a:rPr>
              <a:t>floor area served must not exceed 100m²</a:t>
            </a:r>
          </a:p>
          <a:p>
            <a:pPr lvl="0" defTabSz="914400" eaLnBrk="0" fontAlgn="base" hangingPunct="0">
              <a:spcAft>
                <a:spcPct val="0"/>
              </a:spcAft>
              <a:buNone/>
            </a:pPr>
            <a:r>
              <a:rPr lang="en-GB" sz="3000" kern="0" dirty="0">
                <a:solidFill>
                  <a:srgbClr val="C00000"/>
                </a:solidFill>
                <a:ea typeface="ＭＳ Ｐゴシック" pitchFamily="-1" charset="-128"/>
                <a:cs typeface="Arial" charset="0"/>
              </a:rPr>
              <a:t>Lighting circuit: </a:t>
            </a:r>
          </a:p>
          <a:p>
            <a:pPr defTabSz="914400" eaLnBrk="0" fontAlgn="base" hangingPunct="0">
              <a:spcAft>
                <a:spcPct val="0"/>
              </a:spcAft>
            </a:pPr>
            <a:r>
              <a:rPr lang="en-GB" sz="2600" kern="0" dirty="0">
                <a:solidFill>
                  <a:srgbClr val="7030A0"/>
                </a:solidFill>
                <a:ea typeface="ＭＳ Ｐゴシック" pitchFamily="-1" charset="-128"/>
                <a:cs typeface="Arial" charset="0"/>
              </a:rPr>
              <a:t>Radial circuit</a:t>
            </a:r>
          </a:p>
          <a:p>
            <a:pPr defTabSz="914400" eaLnBrk="0" fontAlgn="base" hangingPunct="0">
              <a:spcAft>
                <a:spcPct val="0"/>
              </a:spcAft>
            </a:pPr>
            <a:r>
              <a:rPr lang="en-GB" sz="2600" kern="0" dirty="0">
                <a:solidFill>
                  <a:srgbClr val="7030A0"/>
                </a:solidFill>
                <a:ea typeface="ＭＳ Ｐゴシック" pitchFamily="-1" charset="-128"/>
                <a:cs typeface="Arial" charset="0"/>
              </a:rPr>
              <a:t>1.5mm twin and earth</a:t>
            </a:r>
          </a:p>
          <a:p>
            <a:pPr defTabSz="914400" eaLnBrk="0" fontAlgn="base" hangingPunct="0">
              <a:spcAft>
                <a:spcPct val="0"/>
              </a:spcAft>
            </a:pPr>
            <a:r>
              <a:rPr lang="en-GB" sz="2600" kern="0" dirty="0">
                <a:solidFill>
                  <a:srgbClr val="7030A0"/>
                </a:solidFill>
                <a:ea typeface="ＭＳ Ｐゴシック" pitchFamily="-1" charset="-128"/>
                <a:cs typeface="Arial" charset="0"/>
              </a:rPr>
              <a:t>6 amp circuit protection</a:t>
            </a:r>
          </a:p>
          <a:p>
            <a:pPr defTabSz="914400" eaLnBrk="0" fontAlgn="base" hangingPunct="0">
              <a:spcAft>
                <a:spcPct val="0"/>
              </a:spcAft>
            </a:pPr>
            <a:r>
              <a:rPr lang="en-GB" sz="2600" kern="0" dirty="0">
                <a:solidFill>
                  <a:srgbClr val="7030A0"/>
                </a:solidFill>
                <a:ea typeface="ＭＳ Ｐゴシック" pitchFamily="-1" charset="-128"/>
                <a:cs typeface="Arial" charset="0"/>
              </a:rPr>
              <a:t>One circuit upstairs and one downstairs</a:t>
            </a:r>
          </a:p>
          <a:p>
            <a:pPr lvl="0" defTabSz="914400" eaLnBrk="0" fontAlgn="base" hangingPunct="0">
              <a:spcAft>
                <a:spcPct val="0"/>
              </a:spcAft>
              <a:buNone/>
            </a:pPr>
            <a:endParaRPr lang="en-GB" sz="2600" kern="0" dirty="0">
              <a:solidFill>
                <a:srgbClr val="000000"/>
              </a:solidFill>
              <a:ea typeface="ＭＳ Ｐゴシック" pitchFamily="-1" charset="-128"/>
              <a:cs typeface="Arial" charset="0"/>
            </a:endParaRPr>
          </a:p>
          <a:p>
            <a:endParaRPr lang="en-GB" dirty="0"/>
          </a:p>
        </p:txBody>
      </p:sp>
    </p:spTree>
    <p:extLst>
      <p:ext uri="{BB962C8B-B14F-4D97-AF65-F5344CB8AC3E}">
        <p14:creationId xmlns:p14="http://schemas.microsoft.com/office/powerpoint/2010/main" val="2561846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796925"/>
          </a:xfrm>
        </p:spPr>
        <p:txBody>
          <a:bodyPr/>
          <a:lstStyle/>
          <a:p>
            <a:pPr algn="r"/>
            <a:r>
              <a:rPr lang="en-GB" sz="3600" dirty="0">
                <a:cs typeface="Arial" charset="0"/>
              </a:rPr>
              <a:t>Domestic electrical circuits</a:t>
            </a:r>
          </a:p>
        </p:txBody>
      </p:sp>
      <p:sp>
        <p:nvSpPr>
          <p:cNvPr id="3" name="Content Placeholder 2"/>
          <p:cNvSpPr>
            <a:spLocks noGrp="1"/>
          </p:cNvSpPr>
          <p:nvPr>
            <p:ph idx="1"/>
          </p:nvPr>
        </p:nvSpPr>
        <p:spPr>
          <a:xfrm>
            <a:off x="457198" y="1305001"/>
            <a:ext cx="8229601" cy="5334338"/>
          </a:xfrm>
        </p:spPr>
        <p:txBody>
          <a:bodyPr>
            <a:normAutofit/>
          </a:bodyPr>
          <a:lstStyle/>
          <a:p>
            <a:pPr marL="0" indent="0">
              <a:buFontTx/>
              <a:buNone/>
              <a:defRPr/>
            </a:pPr>
            <a:r>
              <a:rPr lang="en-GB" dirty="0">
                <a:solidFill>
                  <a:srgbClr val="C00000"/>
                </a:solidFill>
              </a:rPr>
              <a:t>Radial circuits</a:t>
            </a:r>
          </a:p>
          <a:p>
            <a:pPr>
              <a:defRPr/>
            </a:pPr>
            <a:r>
              <a:rPr lang="en-GB" sz="2800" dirty="0">
                <a:solidFill>
                  <a:srgbClr val="7030A0"/>
                </a:solidFill>
              </a:rPr>
              <a:t>Often supply dedicated fixed appliances such as shows or immersion heaters</a:t>
            </a:r>
          </a:p>
          <a:p>
            <a:pPr>
              <a:defRPr/>
            </a:pPr>
            <a:r>
              <a:rPr lang="en-GB" sz="2800" dirty="0">
                <a:solidFill>
                  <a:srgbClr val="7030A0"/>
                </a:solidFill>
              </a:rPr>
              <a:t>Appliances require a large electrical supply direct from the consumer unit</a:t>
            </a:r>
          </a:p>
          <a:p>
            <a:pPr>
              <a:defRPr/>
            </a:pPr>
            <a:r>
              <a:rPr lang="en-GB" sz="2800" dirty="0">
                <a:solidFill>
                  <a:srgbClr val="7030A0"/>
                </a:solidFill>
              </a:rPr>
              <a:t>Typical ratings are:</a:t>
            </a:r>
          </a:p>
          <a:p>
            <a:pPr>
              <a:defRPr/>
            </a:pPr>
            <a:r>
              <a:rPr lang="en-GB" sz="2800" dirty="0">
                <a:solidFill>
                  <a:srgbClr val="C00000"/>
                </a:solidFill>
              </a:rPr>
              <a:t>16A for immersion heaters</a:t>
            </a:r>
          </a:p>
          <a:p>
            <a:pPr>
              <a:defRPr/>
            </a:pPr>
            <a:r>
              <a:rPr lang="en-GB" sz="2800" dirty="0">
                <a:solidFill>
                  <a:srgbClr val="C00000"/>
                </a:solidFill>
              </a:rPr>
              <a:t>32A for cookers</a:t>
            </a:r>
          </a:p>
          <a:p>
            <a:pPr>
              <a:defRPr/>
            </a:pPr>
            <a:r>
              <a:rPr lang="en-GB" sz="2800" dirty="0">
                <a:solidFill>
                  <a:srgbClr val="C00000"/>
                </a:solidFill>
              </a:rPr>
              <a:t>40A for showers rated up to 9kW</a:t>
            </a:r>
          </a:p>
        </p:txBody>
      </p:sp>
    </p:spTree>
    <p:extLst>
      <p:ext uri="{BB962C8B-B14F-4D97-AF65-F5344CB8AC3E}">
        <p14:creationId xmlns:p14="http://schemas.microsoft.com/office/powerpoint/2010/main" val="360296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30423" y="279647"/>
            <a:ext cx="7024687" cy="1143000"/>
          </a:xfrm>
        </p:spPr>
        <p:txBody>
          <a:bodyPr/>
          <a:lstStyle/>
          <a:p>
            <a:pPr algn="r"/>
            <a:r>
              <a:rPr lang="en-GB" sz="4000" dirty="0"/>
              <a:t> Earthing Systems</a:t>
            </a:r>
          </a:p>
        </p:txBody>
      </p:sp>
      <p:sp>
        <p:nvSpPr>
          <p:cNvPr id="3" name="Content Placeholder 2"/>
          <p:cNvSpPr>
            <a:spLocks noGrp="1"/>
          </p:cNvSpPr>
          <p:nvPr>
            <p:ph idx="1"/>
          </p:nvPr>
        </p:nvSpPr>
        <p:spPr>
          <a:xfrm>
            <a:off x="702365" y="1422647"/>
            <a:ext cx="7566991" cy="5097423"/>
          </a:xfrm>
        </p:spPr>
        <p:txBody>
          <a:bodyPr>
            <a:normAutofit fontScale="77500" lnSpcReduction="20000"/>
          </a:bodyPr>
          <a:lstStyle/>
          <a:p>
            <a:r>
              <a:rPr lang="en-GB" sz="2800" dirty="0">
                <a:solidFill>
                  <a:srgbClr val="7030A0"/>
                </a:solidFill>
              </a:rPr>
              <a:t>Earth (where we are standing) is ‘zero potential’</a:t>
            </a:r>
          </a:p>
          <a:p>
            <a:r>
              <a:rPr lang="en-GB" sz="2800" dirty="0">
                <a:solidFill>
                  <a:srgbClr val="7030A0"/>
                </a:solidFill>
              </a:rPr>
              <a:t>If we touch an electrically charged object current will flow through us to earth </a:t>
            </a:r>
          </a:p>
          <a:p>
            <a:r>
              <a:rPr lang="en-GB" sz="2800" dirty="0">
                <a:solidFill>
                  <a:srgbClr val="7030A0"/>
                </a:solidFill>
              </a:rPr>
              <a:t>Electrical equipment ‘earthed’ via a circuit protective conductor (CPC)</a:t>
            </a:r>
          </a:p>
          <a:p>
            <a:r>
              <a:rPr lang="en-GB" sz="2800" dirty="0">
                <a:solidFill>
                  <a:srgbClr val="7030A0"/>
                </a:solidFill>
              </a:rPr>
              <a:t>CPC of every final circuit taken to earth terminal at the consumer unit</a:t>
            </a:r>
          </a:p>
          <a:p>
            <a:r>
              <a:rPr lang="en-GB" sz="2800" dirty="0">
                <a:solidFill>
                  <a:srgbClr val="7030A0"/>
                </a:solidFill>
              </a:rPr>
              <a:t>Under fault conditions current flows back to the supply transformer</a:t>
            </a:r>
          </a:p>
          <a:p>
            <a:pPr marL="0" indent="0">
              <a:buNone/>
            </a:pPr>
            <a:r>
              <a:rPr lang="en-GB" sz="2800" dirty="0">
                <a:solidFill>
                  <a:srgbClr val="7030A0"/>
                </a:solidFill>
              </a:rPr>
              <a:t>Most common earthing systems are:</a:t>
            </a:r>
          </a:p>
          <a:p>
            <a:r>
              <a:rPr lang="en-GB" sz="2800" dirty="0">
                <a:solidFill>
                  <a:srgbClr val="C00000"/>
                </a:solidFill>
              </a:rPr>
              <a:t>TT system</a:t>
            </a:r>
          </a:p>
          <a:p>
            <a:r>
              <a:rPr lang="en-GB" sz="2800" dirty="0">
                <a:solidFill>
                  <a:srgbClr val="C00000"/>
                </a:solidFill>
              </a:rPr>
              <a:t>TN-S system</a:t>
            </a:r>
          </a:p>
          <a:p>
            <a:r>
              <a:rPr lang="en-GB" sz="2800" dirty="0">
                <a:solidFill>
                  <a:srgbClr val="C00000"/>
                </a:solidFill>
              </a:rPr>
              <a:t>TN-C-S system</a:t>
            </a:r>
          </a:p>
        </p:txBody>
      </p:sp>
    </p:spTree>
    <p:extLst>
      <p:ext uri="{BB962C8B-B14F-4D97-AF65-F5344CB8AC3E}">
        <p14:creationId xmlns:p14="http://schemas.microsoft.com/office/powerpoint/2010/main" val="192955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65649" y="188640"/>
            <a:ext cx="7024687" cy="1143000"/>
          </a:xfrm>
        </p:spPr>
        <p:txBody>
          <a:bodyPr/>
          <a:lstStyle/>
          <a:p>
            <a:pPr algn="r"/>
            <a:r>
              <a:rPr lang="en-GB" sz="4000" dirty="0"/>
              <a:t> Earthing Systems</a:t>
            </a:r>
          </a:p>
        </p:txBody>
      </p:sp>
      <p:sp>
        <p:nvSpPr>
          <p:cNvPr id="3" name="Content Placeholder 2"/>
          <p:cNvSpPr>
            <a:spLocks noGrp="1"/>
          </p:cNvSpPr>
          <p:nvPr>
            <p:ph idx="1"/>
          </p:nvPr>
        </p:nvSpPr>
        <p:spPr>
          <a:xfrm>
            <a:off x="6427304" y="1628800"/>
            <a:ext cx="2609192" cy="4497363"/>
          </a:xfrm>
        </p:spPr>
        <p:txBody>
          <a:bodyPr>
            <a:normAutofit fontScale="92500"/>
          </a:bodyPr>
          <a:lstStyle/>
          <a:p>
            <a:pPr marL="0" indent="0">
              <a:buNone/>
            </a:pPr>
            <a:r>
              <a:rPr lang="en-GB" sz="2800" dirty="0">
                <a:solidFill>
                  <a:srgbClr val="C00000"/>
                </a:solidFill>
              </a:rPr>
              <a:t>TT System</a:t>
            </a:r>
          </a:p>
          <a:p>
            <a:pPr marL="0" indent="0">
              <a:buNone/>
            </a:pPr>
            <a:r>
              <a:rPr lang="en-GB" sz="2400" dirty="0">
                <a:solidFill>
                  <a:srgbClr val="7030A0"/>
                </a:solidFill>
              </a:rPr>
              <a:t>Usually found in rural areas</a:t>
            </a:r>
          </a:p>
          <a:p>
            <a:pPr marL="0" indent="0">
              <a:buNone/>
            </a:pPr>
            <a:r>
              <a:rPr lang="en-GB" sz="2400" dirty="0">
                <a:solidFill>
                  <a:srgbClr val="7030A0"/>
                </a:solidFill>
              </a:rPr>
              <a:t>Overhead cables</a:t>
            </a:r>
          </a:p>
          <a:p>
            <a:pPr marL="0" indent="0">
              <a:buNone/>
            </a:pPr>
            <a:r>
              <a:rPr lang="en-GB" sz="2400" dirty="0">
                <a:solidFill>
                  <a:srgbClr val="7030A0"/>
                </a:solidFill>
              </a:rPr>
              <a:t>Earth rod required (12mm)</a:t>
            </a:r>
          </a:p>
          <a:p>
            <a:pPr marL="0" indent="0">
              <a:buNone/>
            </a:pPr>
            <a:r>
              <a:rPr lang="en-GB" sz="2400" dirty="0">
                <a:solidFill>
                  <a:srgbClr val="7030A0"/>
                </a:solidFill>
              </a:rPr>
              <a:t>Current dissipated and finds its way to supplier’s neutral point</a:t>
            </a:r>
          </a:p>
          <a:p>
            <a:pPr marL="0" indent="0">
              <a:buNone/>
            </a:pPr>
            <a:endParaRPr lang="en-GB" sz="2400" dirty="0"/>
          </a:p>
          <a:p>
            <a:endParaRPr lang="en-GB" dirty="0"/>
          </a:p>
        </p:txBody>
      </p:sp>
      <p:pic>
        <p:nvPicPr>
          <p:cNvPr id="5" name="Picture 4"/>
          <p:cNvPicPr/>
          <p:nvPr/>
        </p:nvPicPr>
        <p:blipFill>
          <a:blip r:embed="rId2"/>
          <a:stretch>
            <a:fillRect/>
          </a:stretch>
        </p:blipFill>
        <p:spPr>
          <a:xfrm>
            <a:off x="583096" y="1160371"/>
            <a:ext cx="5735070" cy="5434219"/>
          </a:xfrm>
          <a:prstGeom prst="rect">
            <a:avLst/>
          </a:prstGeom>
        </p:spPr>
      </p:pic>
    </p:spTree>
    <p:extLst>
      <p:ext uri="{BB962C8B-B14F-4D97-AF65-F5344CB8AC3E}">
        <p14:creationId xmlns:p14="http://schemas.microsoft.com/office/powerpoint/2010/main" val="245429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30423" y="260648"/>
            <a:ext cx="7024687" cy="1143000"/>
          </a:xfrm>
        </p:spPr>
        <p:txBody>
          <a:bodyPr/>
          <a:lstStyle/>
          <a:p>
            <a:pPr algn="r"/>
            <a:r>
              <a:rPr lang="en-GB" sz="4000" dirty="0"/>
              <a:t> Earthing Systems</a:t>
            </a:r>
          </a:p>
        </p:txBody>
      </p:sp>
      <p:sp>
        <p:nvSpPr>
          <p:cNvPr id="3" name="Content Placeholder 2"/>
          <p:cNvSpPr>
            <a:spLocks noGrp="1"/>
          </p:cNvSpPr>
          <p:nvPr>
            <p:ph idx="1"/>
          </p:nvPr>
        </p:nvSpPr>
        <p:spPr>
          <a:xfrm>
            <a:off x="6516216" y="1700808"/>
            <a:ext cx="2627784" cy="4425355"/>
          </a:xfrm>
        </p:spPr>
        <p:txBody>
          <a:bodyPr>
            <a:normAutofit fontScale="92500"/>
          </a:bodyPr>
          <a:lstStyle/>
          <a:p>
            <a:pPr marL="0" indent="0">
              <a:buNone/>
            </a:pPr>
            <a:r>
              <a:rPr lang="en-GB" sz="2800" dirty="0">
                <a:solidFill>
                  <a:srgbClr val="C00000"/>
                </a:solidFill>
              </a:rPr>
              <a:t>TN-S System</a:t>
            </a:r>
          </a:p>
          <a:p>
            <a:pPr marL="0" indent="0">
              <a:buNone/>
            </a:pPr>
            <a:r>
              <a:rPr lang="en-GB" sz="2400" dirty="0">
                <a:solidFill>
                  <a:srgbClr val="7030A0"/>
                </a:solidFill>
              </a:rPr>
              <a:t>Earthing terminal connected to the metallic sheath or armour of the distributor's service cable into the premises</a:t>
            </a:r>
          </a:p>
          <a:p>
            <a:pPr marL="0" indent="0">
              <a:buNone/>
            </a:pPr>
            <a:r>
              <a:rPr lang="en-GB" sz="2400" dirty="0">
                <a:solidFill>
                  <a:srgbClr val="7030A0"/>
                </a:solidFill>
              </a:rPr>
              <a:t>Connects back to the area transformer</a:t>
            </a:r>
          </a:p>
        </p:txBody>
      </p:sp>
      <p:pic>
        <p:nvPicPr>
          <p:cNvPr id="5" name="Picture 4"/>
          <p:cNvPicPr/>
          <p:nvPr/>
        </p:nvPicPr>
        <p:blipFill>
          <a:blip r:embed="rId2"/>
          <a:stretch>
            <a:fillRect/>
          </a:stretch>
        </p:blipFill>
        <p:spPr>
          <a:xfrm>
            <a:off x="357808" y="1403647"/>
            <a:ext cx="6029740" cy="5182683"/>
          </a:xfrm>
          <a:prstGeom prst="rect">
            <a:avLst/>
          </a:prstGeom>
        </p:spPr>
      </p:pic>
    </p:spTree>
    <p:extLst>
      <p:ext uri="{BB962C8B-B14F-4D97-AF65-F5344CB8AC3E}">
        <p14:creationId xmlns:p14="http://schemas.microsoft.com/office/powerpoint/2010/main" val="384813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92903" y="210773"/>
            <a:ext cx="8229600" cy="1066800"/>
          </a:xfrm>
        </p:spPr>
        <p:txBody>
          <a:bodyPr/>
          <a:lstStyle/>
          <a:p>
            <a:pPr algn="r"/>
            <a:r>
              <a:rPr lang="en-GB" sz="4000" dirty="0"/>
              <a:t>Electrical Units</a:t>
            </a:r>
          </a:p>
        </p:txBody>
      </p:sp>
      <p:graphicFrame>
        <p:nvGraphicFramePr>
          <p:cNvPr id="6" name="Content Placeholder 5"/>
          <p:cNvGraphicFramePr>
            <a:graphicFrameLocks noGrp="1"/>
          </p:cNvGraphicFramePr>
          <p:nvPr>
            <p:ph idx="1"/>
          </p:nvPr>
        </p:nvGraphicFramePr>
        <p:xfrm>
          <a:off x="71406" y="1700808"/>
          <a:ext cx="9072594" cy="5125720"/>
        </p:xfrm>
        <a:graphic>
          <a:graphicData uri="http://schemas.openxmlformats.org/drawingml/2006/table">
            <a:tbl>
              <a:tblPr firstRow="1" bandRow="1">
                <a:tableStyleId>{5C22544A-7EE6-4342-B048-85BDC9FD1C3A}</a:tableStyleId>
              </a:tblPr>
              <a:tblGrid>
                <a:gridCol w="1317602">
                  <a:extLst>
                    <a:ext uri="{9D8B030D-6E8A-4147-A177-3AD203B41FA5}">
                      <a16:colId xmlns:a16="http://schemas.microsoft.com/office/drawing/2014/main" val="20000"/>
                    </a:ext>
                  </a:extLst>
                </a:gridCol>
                <a:gridCol w="1746262">
                  <a:extLst>
                    <a:ext uri="{9D8B030D-6E8A-4147-A177-3AD203B41FA5}">
                      <a16:colId xmlns:a16="http://schemas.microsoft.com/office/drawing/2014/main" val="20001"/>
                    </a:ext>
                  </a:extLst>
                </a:gridCol>
                <a:gridCol w="6008730">
                  <a:extLst>
                    <a:ext uri="{9D8B030D-6E8A-4147-A177-3AD203B41FA5}">
                      <a16:colId xmlns:a16="http://schemas.microsoft.com/office/drawing/2014/main" val="20002"/>
                    </a:ext>
                  </a:extLst>
                </a:gridCol>
              </a:tblGrid>
              <a:tr h="370840">
                <a:tc>
                  <a:txBody>
                    <a:bodyPr/>
                    <a:lstStyle/>
                    <a:p>
                      <a:r>
                        <a:rPr lang="en-GB" dirty="0"/>
                        <a:t>SI Unit</a:t>
                      </a:r>
                    </a:p>
                  </a:txBody>
                  <a:tcPr/>
                </a:tc>
                <a:tc>
                  <a:txBody>
                    <a:bodyPr/>
                    <a:lstStyle/>
                    <a:p>
                      <a:r>
                        <a:rPr lang="en-GB" dirty="0"/>
                        <a:t>Measure of</a:t>
                      </a:r>
                    </a:p>
                  </a:txBody>
                  <a:tcPr/>
                </a:tc>
                <a:tc>
                  <a:txBody>
                    <a:bodyPr/>
                    <a:lstStyle/>
                    <a:p>
                      <a:endParaRPr lang="en-GB" dirty="0"/>
                    </a:p>
                  </a:txBody>
                  <a:tcPr/>
                </a:tc>
                <a:extLst>
                  <a:ext uri="{0D108BD9-81ED-4DB2-BD59-A6C34878D82A}">
                    <a16:rowId xmlns:a16="http://schemas.microsoft.com/office/drawing/2014/main" val="10000"/>
                  </a:ext>
                </a:extLst>
              </a:tr>
              <a:tr h="370840">
                <a:tc>
                  <a:txBody>
                    <a:bodyPr/>
                    <a:lstStyle/>
                    <a:p>
                      <a:r>
                        <a:rPr lang="en-GB" dirty="0"/>
                        <a:t>Voltage (v)</a:t>
                      </a:r>
                    </a:p>
                  </a:txBody>
                  <a:tcPr/>
                </a:tc>
                <a:tc>
                  <a:txBody>
                    <a:bodyPr/>
                    <a:lstStyle/>
                    <a:p>
                      <a:r>
                        <a:rPr lang="en-GB" dirty="0"/>
                        <a:t>Electromotive force (</a:t>
                      </a:r>
                      <a:r>
                        <a:rPr lang="en-GB" dirty="0" err="1"/>
                        <a:t>emf</a:t>
                      </a:r>
                      <a:r>
                        <a:rPr lang="en-GB" dirty="0"/>
                        <a:t>)</a:t>
                      </a:r>
                    </a:p>
                  </a:txBody>
                  <a:tcPr/>
                </a:tc>
                <a:tc>
                  <a:txBody>
                    <a:bodyPr/>
                    <a:lstStyle/>
                    <a:p>
                      <a:r>
                        <a:rPr kumimoji="0" lang="en-GB" sz="1800" kern="1200" dirty="0">
                          <a:solidFill>
                            <a:schemeClr val="dk1"/>
                          </a:solidFill>
                          <a:latin typeface="+mn-lt"/>
                          <a:ea typeface="+mn-ea"/>
                          <a:cs typeface="+mn-cs"/>
                        </a:rPr>
                        <a:t>Higher the voltage, greater the force to cause electrons to  flow along a conductor</a:t>
                      </a:r>
                      <a:r>
                        <a:rPr kumimoji="0" lang="en-GB" sz="1800" kern="1200" baseline="0" dirty="0">
                          <a:solidFill>
                            <a:schemeClr val="dk1"/>
                          </a:solidFill>
                          <a:latin typeface="+mn-lt"/>
                          <a:ea typeface="+mn-ea"/>
                          <a:cs typeface="+mn-cs"/>
                        </a:rPr>
                        <a:t>  (as in water, </a:t>
                      </a:r>
                      <a:r>
                        <a:rPr kumimoji="0" lang="en-GB" sz="1800" kern="1200" dirty="0">
                          <a:solidFill>
                            <a:schemeClr val="dk1"/>
                          </a:solidFill>
                          <a:latin typeface="+mn-lt"/>
                          <a:ea typeface="+mn-ea"/>
                          <a:cs typeface="+mn-cs"/>
                        </a:rPr>
                        <a:t>higher the head of water the greater the pressure)</a:t>
                      </a:r>
                    </a:p>
                    <a:p>
                      <a:r>
                        <a:rPr kumimoji="0" lang="en-GB" sz="1800" kern="1200" dirty="0">
                          <a:solidFill>
                            <a:schemeClr val="dk1"/>
                          </a:solidFill>
                          <a:latin typeface="+mn-lt"/>
                          <a:ea typeface="+mn-ea"/>
                          <a:cs typeface="+mn-cs"/>
                        </a:rPr>
                        <a:t>A</a:t>
                      </a:r>
                      <a:r>
                        <a:rPr kumimoji="0" lang="en-GB" sz="1800" kern="1200" baseline="0" dirty="0">
                          <a:solidFill>
                            <a:schemeClr val="dk1"/>
                          </a:solidFill>
                          <a:latin typeface="+mn-lt"/>
                          <a:ea typeface="+mn-ea"/>
                          <a:cs typeface="+mn-cs"/>
                        </a:rPr>
                        <a:t> </a:t>
                      </a:r>
                      <a:r>
                        <a:rPr kumimoji="0" lang="en-GB" sz="1800" kern="1200" dirty="0">
                          <a:solidFill>
                            <a:schemeClr val="dk1"/>
                          </a:solidFill>
                          <a:latin typeface="+mn-lt"/>
                          <a:ea typeface="+mn-ea"/>
                          <a:cs typeface="+mn-cs"/>
                        </a:rPr>
                        <a:t>battery has a positive and negative terminal:</a:t>
                      </a:r>
                      <a:r>
                        <a:rPr kumimoji="0" lang="en-GB" sz="1800" kern="1200" baseline="0" dirty="0">
                          <a:solidFill>
                            <a:schemeClr val="dk1"/>
                          </a:solidFill>
                          <a:latin typeface="+mn-lt"/>
                          <a:ea typeface="+mn-ea"/>
                          <a:cs typeface="+mn-cs"/>
                        </a:rPr>
                        <a:t> </a:t>
                      </a:r>
                    </a:p>
                    <a:p>
                      <a:pPr>
                        <a:buFont typeface="Arial" pitchFamily="34" charset="0"/>
                        <a:buChar char="•"/>
                      </a:pPr>
                      <a:r>
                        <a:rPr kumimoji="0" lang="en-GB" sz="1800" b="1" kern="1200" dirty="0">
                          <a:solidFill>
                            <a:schemeClr val="dk1"/>
                          </a:solidFill>
                          <a:latin typeface="+mn-lt"/>
                          <a:ea typeface="+mn-ea"/>
                          <a:cs typeface="+mn-cs"/>
                        </a:rPr>
                        <a:t>potential difference</a:t>
                      </a:r>
                      <a:r>
                        <a:rPr kumimoji="0" lang="en-GB" sz="1800" kern="1200" dirty="0">
                          <a:solidFill>
                            <a:schemeClr val="dk1"/>
                          </a:solidFill>
                          <a:latin typeface="+mn-lt"/>
                          <a:ea typeface="+mn-ea"/>
                          <a:cs typeface="+mn-cs"/>
                        </a:rPr>
                        <a:t> exists</a:t>
                      </a:r>
                      <a:r>
                        <a:rPr kumimoji="0" lang="en-GB" sz="1800" kern="1200" baseline="0" dirty="0">
                          <a:solidFill>
                            <a:schemeClr val="dk1"/>
                          </a:solidFill>
                          <a:latin typeface="+mn-lt"/>
                          <a:ea typeface="+mn-ea"/>
                          <a:cs typeface="+mn-cs"/>
                        </a:rPr>
                        <a:t> b</a:t>
                      </a:r>
                      <a:r>
                        <a:rPr kumimoji="0" lang="en-GB" sz="1800" kern="1200" dirty="0">
                          <a:solidFill>
                            <a:schemeClr val="dk1"/>
                          </a:solidFill>
                          <a:latin typeface="+mn-lt"/>
                          <a:ea typeface="+mn-ea"/>
                          <a:cs typeface="+mn-cs"/>
                        </a:rPr>
                        <a:t>etween them </a:t>
                      </a:r>
                    </a:p>
                    <a:p>
                      <a:pPr>
                        <a:buFont typeface="Arial" pitchFamily="34" charset="0"/>
                        <a:buChar char="•"/>
                      </a:pPr>
                      <a:r>
                        <a:rPr kumimoji="0" lang="en-GB" sz="1800" kern="1200" dirty="0">
                          <a:solidFill>
                            <a:schemeClr val="dk1"/>
                          </a:solidFill>
                          <a:latin typeface="+mn-lt"/>
                          <a:ea typeface="+mn-ea"/>
                          <a:cs typeface="+mn-cs"/>
                        </a:rPr>
                        <a:t>causes electrons to flow from one to the other</a:t>
                      </a:r>
                      <a:endParaRPr lang="en-GB" dirty="0"/>
                    </a:p>
                  </a:txBody>
                  <a:tcPr/>
                </a:tc>
                <a:extLst>
                  <a:ext uri="{0D108BD9-81ED-4DB2-BD59-A6C34878D82A}">
                    <a16:rowId xmlns:a16="http://schemas.microsoft.com/office/drawing/2014/main" val="10001"/>
                  </a:ext>
                </a:extLst>
              </a:tr>
              <a:tr h="370840">
                <a:tc>
                  <a:txBody>
                    <a:bodyPr/>
                    <a:lstStyle/>
                    <a:p>
                      <a:r>
                        <a:rPr lang="en-GB" dirty="0"/>
                        <a:t>Ampere (I)</a:t>
                      </a:r>
                    </a:p>
                  </a:txBody>
                  <a:tcPr/>
                </a:tc>
                <a:tc>
                  <a:txBody>
                    <a:bodyPr/>
                    <a:lstStyle/>
                    <a:p>
                      <a:r>
                        <a:rPr lang="en-GB" dirty="0"/>
                        <a:t>Current</a:t>
                      </a:r>
                    </a:p>
                  </a:txBody>
                  <a:tcPr/>
                </a:tc>
                <a:tc>
                  <a:txBody>
                    <a:bodyPr/>
                    <a:lstStyle/>
                    <a:p>
                      <a:r>
                        <a:rPr kumimoji="0" lang="en-GB" sz="1800" kern="1200" dirty="0">
                          <a:solidFill>
                            <a:schemeClr val="dk1"/>
                          </a:solidFill>
                          <a:latin typeface="+mn-lt"/>
                          <a:ea typeface="+mn-ea"/>
                          <a:cs typeface="+mn-cs"/>
                        </a:rPr>
                        <a:t>Electrical unit of quantity. Volume of current passing through a conductor - similar to volume of water in litres passing through a pipe. </a:t>
                      </a:r>
                      <a:endParaRPr lang="en-GB" dirty="0"/>
                    </a:p>
                  </a:txBody>
                  <a:tcPr/>
                </a:tc>
                <a:extLst>
                  <a:ext uri="{0D108BD9-81ED-4DB2-BD59-A6C34878D82A}">
                    <a16:rowId xmlns:a16="http://schemas.microsoft.com/office/drawing/2014/main" val="10002"/>
                  </a:ext>
                </a:extLst>
              </a:tr>
              <a:tr h="370840">
                <a:tc>
                  <a:txBody>
                    <a:bodyPr/>
                    <a:lstStyle/>
                    <a:p>
                      <a:r>
                        <a:rPr lang="en-GB" dirty="0"/>
                        <a:t>Ohm (</a:t>
                      </a:r>
                      <a:r>
                        <a:rPr lang="el-GR" dirty="0"/>
                        <a:t>Ω</a:t>
                      </a:r>
                      <a:r>
                        <a:rPr lang="en-GB" dirty="0"/>
                        <a:t>)</a:t>
                      </a:r>
                    </a:p>
                  </a:txBody>
                  <a:tcPr/>
                </a:tc>
                <a:tc>
                  <a:txBody>
                    <a:bodyPr/>
                    <a:lstStyle/>
                    <a:p>
                      <a:r>
                        <a:rPr lang="en-GB" dirty="0"/>
                        <a:t>Resistance</a:t>
                      </a:r>
                    </a:p>
                  </a:txBody>
                  <a:tcPr/>
                </a:tc>
                <a:tc>
                  <a:txBody>
                    <a:bodyPr/>
                    <a:lstStyle/>
                    <a:p>
                      <a:r>
                        <a:rPr kumimoji="0" lang="en-GB" sz="1800" kern="1200" dirty="0">
                          <a:solidFill>
                            <a:schemeClr val="dk1"/>
                          </a:solidFill>
                          <a:latin typeface="+mn-lt"/>
                          <a:ea typeface="+mn-ea"/>
                          <a:cs typeface="+mn-cs"/>
                        </a:rPr>
                        <a:t>When  electrons pass through thin sections they ‘rub’ together in order to pass - they are restricted and </a:t>
                      </a:r>
                      <a:r>
                        <a:rPr kumimoji="0" lang="en-GB" sz="1800" kern="1200" baseline="0" dirty="0">
                          <a:solidFill>
                            <a:schemeClr val="dk1"/>
                          </a:solidFill>
                          <a:latin typeface="+mn-lt"/>
                          <a:ea typeface="+mn-ea"/>
                          <a:cs typeface="+mn-cs"/>
                        </a:rPr>
                        <a:t>there </a:t>
                      </a:r>
                      <a:r>
                        <a:rPr kumimoji="0" lang="en-GB" sz="1800" kern="1200" dirty="0">
                          <a:solidFill>
                            <a:schemeClr val="dk1"/>
                          </a:solidFill>
                          <a:latin typeface="+mn-lt"/>
                          <a:ea typeface="+mn-ea"/>
                          <a:cs typeface="+mn-cs"/>
                        </a:rPr>
                        <a:t>is a drop in </a:t>
                      </a:r>
                      <a:r>
                        <a:rPr kumimoji="0" lang="en-GB" sz="1800" kern="1200" dirty="0" err="1">
                          <a:solidFill>
                            <a:schemeClr val="dk1"/>
                          </a:solidFill>
                          <a:latin typeface="+mn-lt"/>
                          <a:ea typeface="+mn-ea"/>
                          <a:cs typeface="+mn-cs"/>
                        </a:rPr>
                        <a:t>emf</a:t>
                      </a:r>
                      <a:r>
                        <a:rPr kumimoji="0" lang="en-GB" sz="1800" kern="1200" dirty="0">
                          <a:solidFill>
                            <a:schemeClr val="dk1"/>
                          </a:solidFill>
                          <a:latin typeface="+mn-lt"/>
                          <a:ea typeface="+mn-ea"/>
                          <a:cs typeface="+mn-cs"/>
                        </a:rPr>
                        <a:t>.  Similar to frictional resistance in water pipes</a:t>
                      </a:r>
                      <a:endParaRPr lang="en-GB" dirty="0"/>
                    </a:p>
                  </a:txBody>
                  <a:tcPr/>
                </a:tc>
                <a:extLst>
                  <a:ext uri="{0D108BD9-81ED-4DB2-BD59-A6C34878D82A}">
                    <a16:rowId xmlns:a16="http://schemas.microsoft.com/office/drawing/2014/main" val="10003"/>
                  </a:ext>
                </a:extLst>
              </a:tr>
              <a:tr h="370840">
                <a:tc>
                  <a:txBody>
                    <a:bodyPr/>
                    <a:lstStyle/>
                    <a:p>
                      <a:r>
                        <a:rPr lang="en-GB" dirty="0"/>
                        <a:t>Watt (W)</a:t>
                      </a:r>
                    </a:p>
                  </a:txBody>
                  <a:tcPr/>
                </a:tc>
                <a:tc>
                  <a:txBody>
                    <a:bodyPr/>
                    <a:lstStyle/>
                    <a:p>
                      <a:r>
                        <a:rPr lang="en-GB" dirty="0"/>
                        <a:t>Power</a:t>
                      </a:r>
                    </a:p>
                  </a:txBody>
                  <a:tcPr/>
                </a:tc>
                <a:tc>
                  <a:txBody>
                    <a:bodyPr/>
                    <a:lstStyle/>
                    <a:p>
                      <a:r>
                        <a:rPr kumimoji="0" lang="en-GB" sz="1800" kern="1200" dirty="0">
                          <a:solidFill>
                            <a:schemeClr val="dk1"/>
                          </a:solidFill>
                          <a:latin typeface="+mn-lt"/>
                          <a:ea typeface="+mn-ea"/>
                          <a:cs typeface="+mn-cs"/>
                        </a:rPr>
                        <a:t>When electrical energy is used quickly, </a:t>
                      </a:r>
                      <a:r>
                        <a:rPr kumimoji="0" lang="en-GB" sz="1800" kern="1200" dirty="0" err="1">
                          <a:solidFill>
                            <a:schemeClr val="dk1"/>
                          </a:solidFill>
                          <a:latin typeface="+mn-lt"/>
                          <a:ea typeface="+mn-ea"/>
                          <a:cs typeface="+mn-cs"/>
                        </a:rPr>
                        <a:t>eg</a:t>
                      </a:r>
                      <a:r>
                        <a:rPr kumimoji="0" lang="en-GB" sz="1800" kern="1200" dirty="0">
                          <a:solidFill>
                            <a:schemeClr val="dk1"/>
                          </a:solidFill>
                          <a:latin typeface="+mn-lt"/>
                          <a:ea typeface="+mn-ea"/>
                          <a:cs typeface="+mn-cs"/>
                        </a:rPr>
                        <a:t> passing through a light bulb,</a:t>
                      </a:r>
                      <a:r>
                        <a:rPr kumimoji="0" lang="en-GB" sz="1800" kern="1200" baseline="0" dirty="0">
                          <a:solidFill>
                            <a:schemeClr val="dk1"/>
                          </a:solidFill>
                          <a:latin typeface="+mn-lt"/>
                          <a:ea typeface="+mn-ea"/>
                          <a:cs typeface="+mn-cs"/>
                        </a:rPr>
                        <a:t> </a:t>
                      </a:r>
                      <a:r>
                        <a:rPr kumimoji="0" lang="en-GB" sz="1800" kern="1200" dirty="0">
                          <a:solidFill>
                            <a:schemeClr val="dk1"/>
                          </a:solidFill>
                          <a:latin typeface="+mn-lt"/>
                          <a:ea typeface="+mn-ea"/>
                          <a:cs typeface="+mn-cs"/>
                        </a:rPr>
                        <a:t>heat energy is produced</a:t>
                      </a:r>
                      <a:r>
                        <a:rPr kumimoji="0" lang="en-GB" sz="1800" kern="1200" baseline="0" dirty="0">
                          <a:solidFill>
                            <a:schemeClr val="dk1"/>
                          </a:solidFill>
                          <a:latin typeface="+mn-lt"/>
                          <a:ea typeface="+mn-ea"/>
                          <a:cs typeface="+mn-cs"/>
                        </a:rPr>
                        <a:t> - </a:t>
                      </a:r>
                      <a:r>
                        <a:rPr kumimoji="0" lang="en-GB" sz="1800" kern="1200" dirty="0">
                          <a:solidFill>
                            <a:schemeClr val="dk1"/>
                          </a:solidFill>
                          <a:latin typeface="+mn-lt"/>
                          <a:ea typeface="+mn-ea"/>
                          <a:cs typeface="+mn-cs"/>
                        </a:rPr>
                        <a:t>referred to as power</a:t>
                      </a:r>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510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30423" y="279647"/>
            <a:ext cx="7024687" cy="1143000"/>
          </a:xfrm>
        </p:spPr>
        <p:txBody>
          <a:bodyPr/>
          <a:lstStyle/>
          <a:p>
            <a:pPr algn="r"/>
            <a:r>
              <a:rPr lang="en-GB" sz="4000" dirty="0"/>
              <a:t> Earthing Systems</a:t>
            </a:r>
          </a:p>
        </p:txBody>
      </p:sp>
      <p:sp>
        <p:nvSpPr>
          <p:cNvPr id="3" name="Content Placeholder 2"/>
          <p:cNvSpPr>
            <a:spLocks noGrp="1"/>
          </p:cNvSpPr>
          <p:nvPr>
            <p:ph idx="1"/>
          </p:nvPr>
        </p:nvSpPr>
        <p:spPr>
          <a:xfrm>
            <a:off x="6109252" y="1170348"/>
            <a:ext cx="3034748" cy="5085184"/>
          </a:xfrm>
        </p:spPr>
        <p:txBody>
          <a:bodyPr>
            <a:normAutofit fontScale="92500" lnSpcReduction="20000"/>
          </a:bodyPr>
          <a:lstStyle/>
          <a:p>
            <a:pPr marL="0" indent="0">
              <a:buNone/>
            </a:pPr>
            <a:r>
              <a:rPr lang="en-GB" sz="2800" dirty="0">
                <a:solidFill>
                  <a:srgbClr val="C00000"/>
                </a:solidFill>
              </a:rPr>
              <a:t>TN-C-S System</a:t>
            </a:r>
          </a:p>
          <a:p>
            <a:pPr marL="0" indent="0">
              <a:buNone/>
            </a:pPr>
            <a:r>
              <a:rPr lang="en-GB" sz="2000" dirty="0">
                <a:solidFill>
                  <a:srgbClr val="7030A0"/>
                </a:solidFill>
              </a:rPr>
              <a:t>Sometimes referred to as protective multiple earthing (PME)</a:t>
            </a:r>
          </a:p>
          <a:p>
            <a:pPr marL="0" indent="0">
              <a:buNone/>
            </a:pPr>
            <a:r>
              <a:rPr lang="en-GB" sz="2000" dirty="0">
                <a:solidFill>
                  <a:srgbClr val="7030A0"/>
                </a:solidFill>
              </a:rPr>
              <a:t>The distributor's neutral conductor is used to return earth fault currents arising in the consumer's installation safely to the source</a:t>
            </a:r>
          </a:p>
          <a:p>
            <a:pPr marL="0" indent="0">
              <a:buNone/>
            </a:pPr>
            <a:r>
              <a:rPr lang="en-GB" sz="2000" dirty="0">
                <a:solidFill>
                  <a:srgbClr val="7030A0"/>
                </a:solidFill>
              </a:rPr>
              <a:t>The earthing conductor from the consumer unit to the main earth terminal, and from the main earthing terminal to its connection at the incoming supply, should be 16mm²</a:t>
            </a:r>
          </a:p>
        </p:txBody>
      </p:sp>
      <p:pic>
        <p:nvPicPr>
          <p:cNvPr id="5" name="Picture 4"/>
          <p:cNvPicPr/>
          <p:nvPr/>
        </p:nvPicPr>
        <p:blipFill>
          <a:blip r:embed="rId2"/>
          <a:stretch>
            <a:fillRect/>
          </a:stretch>
        </p:blipFill>
        <p:spPr>
          <a:xfrm>
            <a:off x="0" y="1422646"/>
            <a:ext cx="6109252" cy="4951649"/>
          </a:xfrm>
          <a:prstGeom prst="rect">
            <a:avLst/>
          </a:prstGeom>
        </p:spPr>
      </p:pic>
    </p:spTree>
    <p:extLst>
      <p:ext uri="{BB962C8B-B14F-4D97-AF65-F5344CB8AC3E}">
        <p14:creationId xmlns:p14="http://schemas.microsoft.com/office/powerpoint/2010/main" val="153707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994792"/>
          </a:xfrm>
        </p:spPr>
        <p:txBody>
          <a:bodyPr/>
          <a:lstStyle/>
          <a:p>
            <a:pPr algn="r"/>
            <a:r>
              <a:rPr lang="en-GB" dirty="0"/>
              <a:t>Earth continuity</a:t>
            </a:r>
          </a:p>
        </p:txBody>
      </p:sp>
      <p:sp>
        <p:nvSpPr>
          <p:cNvPr id="3" name="Content Placeholder 2"/>
          <p:cNvSpPr>
            <a:spLocks noGrp="1"/>
          </p:cNvSpPr>
          <p:nvPr>
            <p:ph idx="1"/>
          </p:nvPr>
        </p:nvSpPr>
        <p:spPr>
          <a:xfrm>
            <a:off x="508109" y="1443270"/>
            <a:ext cx="8229600" cy="4696552"/>
          </a:xfrm>
        </p:spPr>
        <p:txBody>
          <a:bodyPr>
            <a:normAutofit/>
          </a:bodyPr>
          <a:lstStyle/>
          <a:p>
            <a:pPr marL="0" indent="0">
              <a:buNone/>
            </a:pPr>
            <a:r>
              <a:rPr lang="en-GB" dirty="0">
                <a:solidFill>
                  <a:srgbClr val="C00000"/>
                </a:solidFill>
              </a:rPr>
              <a:t>Main equipotential bonding</a:t>
            </a:r>
          </a:p>
          <a:p>
            <a:pPr marL="0" indent="0">
              <a:buNone/>
            </a:pPr>
            <a:r>
              <a:rPr lang="en-GB" dirty="0">
                <a:solidFill>
                  <a:srgbClr val="7030A0"/>
                </a:solidFill>
              </a:rPr>
              <a:t>Extraneous conductive parts:</a:t>
            </a:r>
          </a:p>
          <a:p>
            <a:r>
              <a:rPr lang="en-GB" sz="2800" dirty="0">
                <a:solidFill>
                  <a:srgbClr val="7030A0"/>
                </a:solidFill>
              </a:rPr>
              <a:t>Metal baths, sinks, taps</a:t>
            </a:r>
          </a:p>
          <a:p>
            <a:r>
              <a:rPr lang="en-GB" sz="2800" dirty="0">
                <a:solidFill>
                  <a:srgbClr val="7030A0"/>
                </a:solidFill>
              </a:rPr>
              <a:t>Copper pipework in hot water or heating system</a:t>
            </a:r>
          </a:p>
          <a:p>
            <a:pPr marL="0" indent="0">
              <a:buNone/>
            </a:pPr>
            <a:r>
              <a:rPr lang="en-GB" dirty="0">
                <a:solidFill>
                  <a:srgbClr val="C00000"/>
                </a:solidFill>
              </a:rPr>
              <a:t>Under fault, could become energised and we could suffer electric shock</a:t>
            </a:r>
          </a:p>
          <a:p>
            <a:r>
              <a:rPr lang="en-GB" sz="2800" dirty="0">
                <a:solidFill>
                  <a:srgbClr val="7030A0"/>
                </a:solidFill>
              </a:rPr>
              <a:t>All exposed metal pipework to be bonded together and connected to main earthing block at consumer unit</a:t>
            </a:r>
          </a:p>
        </p:txBody>
      </p:sp>
    </p:spTree>
    <p:extLst>
      <p:ext uri="{BB962C8B-B14F-4D97-AF65-F5344CB8AC3E}">
        <p14:creationId xmlns:p14="http://schemas.microsoft.com/office/powerpoint/2010/main" val="782554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42616"/>
            <a:ext cx="7024687" cy="1143000"/>
          </a:xfrm>
        </p:spPr>
        <p:txBody>
          <a:bodyPr/>
          <a:lstStyle/>
          <a:p>
            <a:pPr algn="r"/>
            <a:r>
              <a:rPr lang="en-GB" sz="4000" dirty="0"/>
              <a:t>Earth continuity</a:t>
            </a:r>
          </a:p>
        </p:txBody>
      </p:sp>
      <p:sp>
        <p:nvSpPr>
          <p:cNvPr id="3" name="Content Placeholder 2"/>
          <p:cNvSpPr>
            <a:spLocks noGrp="1"/>
          </p:cNvSpPr>
          <p:nvPr>
            <p:ph idx="1"/>
          </p:nvPr>
        </p:nvSpPr>
        <p:spPr>
          <a:xfrm>
            <a:off x="145775" y="1268896"/>
            <a:ext cx="2478156" cy="5589104"/>
          </a:xfrm>
        </p:spPr>
        <p:txBody>
          <a:bodyPr>
            <a:normAutofit lnSpcReduction="10000"/>
          </a:bodyPr>
          <a:lstStyle/>
          <a:p>
            <a:pPr marL="0" indent="0">
              <a:buNone/>
            </a:pPr>
            <a:r>
              <a:rPr lang="en-GB" sz="2800" dirty="0">
                <a:solidFill>
                  <a:srgbClr val="C00000"/>
                </a:solidFill>
              </a:rPr>
              <a:t>Equipotential bonding</a:t>
            </a:r>
          </a:p>
          <a:p>
            <a:pPr marL="0" indent="0">
              <a:buNone/>
            </a:pPr>
            <a:r>
              <a:rPr lang="en-GB" sz="2400" dirty="0">
                <a:solidFill>
                  <a:srgbClr val="7030A0"/>
                </a:solidFill>
              </a:rPr>
              <a:t>Supplies bonded together at their point of entry to the building </a:t>
            </a:r>
          </a:p>
          <a:p>
            <a:pPr marL="0" indent="0">
              <a:buNone/>
            </a:pPr>
            <a:r>
              <a:rPr lang="en-GB" sz="2400" dirty="0">
                <a:solidFill>
                  <a:srgbClr val="7030A0"/>
                </a:solidFill>
              </a:rPr>
              <a:t>Gas supply bonded within 600 mm of the gas meter</a:t>
            </a:r>
          </a:p>
          <a:p>
            <a:pPr marL="0" indent="0">
              <a:buNone/>
            </a:pPr>
            <a:r>
              <a:rPr lang="en-GB" sz="2400" dirty="0">
                <a:solidFill>
                  <a:srgbClr val="7030A0"/>
                </a:solidFill>
              </a:rPr>
              <a:t>Bonding conductor to be 10mm² </a:t>
            </a:r>
            <a:r>
              <a:rPr lang="en-GB" sz="2400" dirty="0" err="1">
                <a:solidFill>
                  <a:srgbClr val="7030A0"/>
                </a:solidFill>
              </a:rPr>
              <a:t>csa</a:t>
            </a:r>
            <a:endParaRPr lang="en-GB" sz="2400" dirty="0">
              <a:solidFill>
                <a:srgbClr val="7030A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639" y="1717899"/>
            <a:ext cx="6647361" cy="392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16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500" fill="hold"/>
                                        <p:tgtEl>
                                          <p:spTgt spid="7170"/>
                                        </p:tgtEl>
                                        <p:attrNameLst>
                                          <p:attrName>ppt_w</p:attrName>
                                        </p:attrNameLst>
                                      </p:cBhvr>
                                      <p:tavLst>
                                        <p:tav tm="0">
                                          <p:val>
                                            <p:fltVal val="0"/>
                                          </p:val>
                                        </p:tav>
                                        <p:tav tm="100000">
                                          <p:val>
                                            <p:strVal val="#ppt_w"/>
                                          </p:val>
                                        </p:tav>
                                      </p:tavLst>
                                    </p:anim>
                                    <p:anim calcmode="lin" valueType="num">
                                      <p:cBhvr>
                                        <p:cTn id="14" dur="500" fill="hold"/>
                                        <p:tgtEl>
                                          <p:spTgt spid="7170"/>
                                        </p:tgtEl>
                                        <p:attrNameLst>
                                          <p:attrName>ppt_h</p:attrName>
                                        </p:attrNameLst>
                                      </p:cBhvr>
                                      <p:tavLst>
                                        <p:tav tm="0">
                                          <p:val>
                                            <p:fltVal val="0"/>
                                          </p:val>
                                        </p:tav>
                                        <p:tav tm="100000">
                                          <p:val>
                                            <p:strVal val="#ppt_h"/>
                                          </p:val>
                                        </p:tav>
                                      </p:tavLst>
                                    </p:anim>
                                    <p:animEffect transition="in" filter="fade">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994792"/>
          </a:xfrm>
        </p:spPr>
        <p:txBody>
          <a:bodyPr/>
          <a:lstStyle/>
          <a:p>
            <a:pPr algn="r"/>
            <a:r>
              <a:rPr lang="en-GB" dirty="0"/>
              <a:t>Earth continuity</a:t>
            </a:r>
          </a:p>
        </p:txBody>
      </p:sp>
      <p:sp>
        <p:nvSpPr>
          <p:cNvPr id="3" name="Content Placeholder 2"/>
          <p:cNvSpPr>
            <a:spLocks noGrp="1"/>
          </p:cNvSpPr>
          <p:nvPr>
            <p:ph idx="1"/>
          </p:nvPr>
        </p:nvSpPr>
        <p:spPr>
          <a:xfrm>
            <a:off x="428596" y="1628800"/>
            <a:ext cx="8229600" cy="4696552"/>
          </a:xfrm>
        </p:spPr>
        <p:txBody>
          <a:bodyPr/>
          <a:lstStyle/>
          <a:p>
            <a:pPr marL="0" indent="0">
              <a:buNone/>
            </a:pPr>
            <a:r>
              <a:rPr lang="en-GB" dirty="0">
                <a:solidFill>
                  <a:srgbClr val="C00000"/>
                </a:solidFill>
              </a:rPr>
              <a:t>Supplementary bonding</a:t>
            </a:r>
          </a:p>
          <a:p>
            <a:r>
              <a:rPr lang="en-GB" sz="2800" dirty="0">
                <a:solidFill>
                  <a:srgbClr val="7030A0"/>
                </a:solidFill>
              </a:rPr>
              <a:t>Main equipotential bonding only connects to one point of metalwork</a:t>
            </a:r>
          </a:p>
          <a:p>
            <a:r>
              <a:rPr lang="en-GB" sz="2800" dirty="0">
                <a:solidFill>
                  <a:srgbClr val="7030A0"/>
                </a:solidFill>
              </a:rPr>
              <a:t>May be plastic cisterns or fittings – continuity may not be maintained</a:t>
            </a:r>
          </a:p>
          <a:p>
            <a:r>
              <a:rPr lang="en-GB" sz="2800" dirty="0">
                <a:solidFill>
                  <a:srgbClr val="7030A0"/>
                </a:solidFill>
              </a:rPr>
              <a:t>Supplementary bonding wires join all parts together</a:t>
            </a:r>
          </a:p>
          <a:p>
            <a:r>
              <a:rPr lang="en-GB" sz="2800" dirty="0">
                <a:solidFill>
                  <a:srgbClr val="7030A0"/>
                </a:solidFill>
              </a:rPr>
              <a:t>Cross-sectional area 6mm²</a:t>
            </a:r>
          </a:p>
        </p:txBody>
      </p:sp>
    </p:spTree>
    <p:extLst>
      <p:ext uri="{BB962C8B-B14F-4D97-AF65-F5344CB8AC3E}">
        <p14:creationId xmlns:p14="http://schemas.microsoft.com/office/powerpoint/2010/main" val="346087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85189" y="262584"/>
            <a:ext cx="7024687" cy="1143000"/>
          </a:xfrm>
        </p:spPr>
        <p:txBody>
          <a:bodyPr/>
          <a:lstStyle/>
          <a:p>
            <a:pPr algn="r"/>
            <a:r>
              <a:rPr lang="en-GB" sz="3600" dirty="0"/>
              <a:t>Earth continuity</a:t>
            </a:r>
            <a:endParaRPr lang="en-GB" sz="4000" dirty="0"/>
          </a:p>
        </p:txBody>
      </p:sp>
      <p:pic>
        <p:nvPicPr>
          <p:cNvPr id="8" name="Content Placeholder 7" descr="E:\Phase 3\x bonding.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0661" y="2179209"/>
            <a:ext cx="7076661" cy="3839537"/>
          </a:xfrm>
          <a:prstGeom prst="rect">
            <a:avLst/>
          </a:prstGeom>
          <a:noFill/>
          <a:ln>
            <a:noFill/>
          </a:ln>
        </p:spPr>
      </p:pic>
      <p:sp>
        <p:nvSpPr>
          <p:cNvPr id="5" name="TextBox 4"/>
          <p:cNvSpPr txBox="1"/>
          <p:nvPr/>
        </p:nvSpPr>
        <p:spPr>
          <a:xfrm>
            <a:off x="4283968" y="1700808"/>
            <a:ext cx="2016224" cy="461665"/>
          </a:xfrm>
          <a:prstGeom prst="rect">
            <a:avLst/>
          </a:prstGeom>
          <a:noFill/>
        </p:spPr>
        <p:txBody>
          <a:bodyPr wrap="square" rtlCol="0">
            <a:spAutoFit/>
          </a:bodyPr>
          <a:lstStyle/>
          <a:p>
            <a:pPr algn="r"/>
            <a:r>
              <a:rPr lang="en-GB" sz="2400" dirty="0">
                <a:solidFill>
                  <a:srgbClr val="7030A0"/>
                </a:solidFill>
              </a:rPr>
              <a:t>Earth clamp</a:t>
            </a:r>
          </a:p>
        </p:txBody>
      </p:sp>
      <p:sp>
        <p:nvSpPr>
          <p:cNvPr id="3" name="TextBox 2"/>
          <p:cNvSpPr txBox="1"/>
          <p:nvPr/>
        </p:nvSpPr>
        <p:spPr>
          <a:xfrm>
            <a:off x="2552361" y="6018747"/>
            <a:ext cx="3888432" cy="461665"/>
          </a:xfrm>
          <a:prstGeom prst="rect">
            <a:avLst/>
          </a:prstGeom>
          <a:solidFill>
            <a:schemeClr val="bg1"/>
          </a:solidFill>
        </p:spPr>
        <p:txBody>
          <a:bodyPr wrap="square" rtlCol="0">
            <a:spAutoFit/>
          </a:bodyPr>
          <a:lstStyle/>
          <a:p>
            <a:r>
              <a:rPr lang="en-GB" sz="2400" dirty="0">
                <a:solidFill>
                  <a:srgbClr val="7030A0"/>
                </a:solidFill>
              </a:rPr>
              <a:t>Cross-sectional area = 6mm </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2140" y="912786"/>
            <a:ext cx="2594316"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0087" y="1360765"/>
            <a:ext cx="3753881" cy="523220"/>
          </a:xfrm>
          <a:prstGeom prst="rect">
            <a:avLst/>
          </a:prstGeom>
          <a:noFill/>
        </p:spPr>
        <p:txBody>
          <a:bodyPr wrap="square" rtlCol="0">
            <a:spAutoFit/>
          </a:bodyPr>
          <a:lstStyle/>
          <a:p>
            <a:r>
              <a:rPr lang="en-GB" sz="2800" dirty="0">
                <a:solidFill>
                  <a:srgbClr val="C00000"/>
                </a:solidFill>
              </a:rPr>
              <a:t>Supplementary bonding</a:t>
            </a:r>
          </a:p>
        </p:txBody>
      </p:sp>
    </p:spTree>
    <p:extLst>
      <p:ext uri="{BB962C8B-B14F-4D97-AF65-F5344CB8AC3E}">
        <p14:creationId xmlns:p14="http://schemas.microsoft.com/office/powerpoint/2010/main" val="360598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194"/>
                                        </p:tgtEl>
                                        <p:attrNameLst>
                                          <p:attrName>style.visibility</p:attrName>
                                        </p:attrNameLst>
                                      </p:cBhvr>
                                      <p:to>
                                        <p:strVal val="visible"/>
                                      </p:to>
                                    </p:set>
                                    <p:anim calcmode="lin" valueType="num">
                                      <p:cBhvr>
                                        <p:cTn id="24" dur="500" fill="hold"/>
                                        <p:tgtEl>
                                          <p:spTgt spid="8194"/>
                                        </p:tgtEl>
                                        <p:attrNameLst>
                                          <p:attrName>ppt_w</p:attrName>
                                        </p:attrNameLst>
                                      </p:cBhvr>
                                      <p:tavLst>
                                        <p:tav tm="0">
                                          <p:val>
                                            <p:fltVal val="0"/>
                                          </p:val>
                                        </p:tav>
                                        <p:tav tm="100000">
                                          <p:val>
                                            <p:strVal val="#ppt_w"/>
                                          </p:val>
                                        </p:tav>
                                      </p:tavLst>
                                    </p:anim>
                                    <p:anim calcmode="lin" valueType="num">
                                      <p:cBhvr>
                                        <p:cTn id="25" dur="500" fill="hold"/>
                                        <p:tgtEl>
                                          <p:spTgt spid="8194"/>
                                        </p:tgtEl>
                                        <p:attrNameLst>
                                          <p:attrName>ppt_h</p:attrName>
                                        </p:attrNameLst>
                                      </p:cBhvr>
                                      <p:tavLst>
                                        <p:tav tm="0">
                                          <p:val>
                                            <p:fltVal val="0"/>
                                          </p:val>
                                        </p:tav>
                                        <p:tav tm="100000">
                                          <p:val>
                                            <p:strVal val="#ppt_h"/>
                                          </p:val>
                                        </p:tav>
                                      </p:tavLst>
                                    </p:anim>
                                    <p:animEffect transition="in" filter="fade">
                                      <p:cBhvr>
                                        <p:cTn id="26" dur="500"/>
                                        <p:tgtEl>
                                          <p:spTgt spid="819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94792"/>
          </a:xfrm>
        </p:spPr>
        <p:txBody>
          <a:bodyPr/>
          <a:lstStyle/>
          <a:p>
            <a:pPr algn="r" eaLnBrk="1" fontAlgn="auto" hangingPunct="1">
              <a:spcAft>
                <a:spcPts val="0"/>
              </a:spcAft>
              <a:defRPr/>
            </a:pPr>
            <a:r>
              <a:rPr lang="en-GB" sz="4000" dirty="0"/>
              <a:t>Earth continuity</a:t>
            </a:r>
          </a:p>
        </p:txBody>
      </p:sp>
      <p:sp>
        <p:nvSpPr>
          <p:cNvPr id="3" name="Content Placeholder 2"/>
          <p:cNvSpPr>
            <a:spLocks noGrp="1"/>
          </p:cNvSpPr>
          <p:nvPr>
            <p:ph sz="half" idx="1"/>
          </p:nvPr>
        </p:nvSpPr>
        <p:spPr>
          <a:xfrm>
            <a:off x="457200" y="1719263"/>
            <a:ext cx="4325298" cy="4406900"/>
          </a:xfrm>
        </p:spPr>
        <p:txBody>
          <a:bodyPr/>
          <a:lstStyle/>
          <a:p>
            <a:pPr marL="0" indent="0" eaLnBrk="1" fontAlgn="auto" hangingPunct="1">
              <a:spcAft>
                <a:spcPts val="0"/>
              </a:spcAft>
              <a:buNone/>
              <a:defRPr/>
            </a:pPr>
            <a:r>
              <a:rPr lang="en-GB" sz="3200" dirty="0">
                <a:solidFill>
                  <a:srgbClr val="C00000"/>
                </a:solidFill>
              </a:rPr>
              <a:t>Temporary bonding wire</a:t>
            </a:r>
          </a:p>
          <a:p>
            <a:pPr>
              <a:defRPr/>
            </a:pPr>
            <a:r>
              <a:rPr lang="en-GB" dirty="0">
                <a:solidFill>
                  <a:srgbClr val="7030A0"/>
                </a:solidFill>
              </a:rPr>
              <a:t>When removing sections of pipework earth continuity to be maintained</a:t>
            </a:r>
          </a:p>
          <a:p>
            <a:pPr>
              <a:defRPr/>
            </a:pPr>
            <a:r>
              <a:rPr lang="en-GB" dirty="0">
                <a:solidFill>
                  <a:srgbClr val="7030A0"/>
                </a:solidFill>
              </a:rPr>
              <a:t>Sections to be bridged with bonding clip</a:t>
            </a:r>
          </a:p>
          <a:p>
            <a:pPr>
              <a:defRPr/>
            </a:pPr>
            <a:r>
              <a:rPr lang="en-GB" dirty="0">
                <a:solidFill>
                  <a:srgbClr val="7030A0"/>
                </a:solidFill>
              </a:rPr>
              <a:t>10mm² conductor</a:t>
            </a:r>
          </a:p>
          <a:p>
            <a:pPr>
              <a:defRPr/>
            </a:pPr>
            <a:r>
              <a:rPr lang="en-GB" dirty="0">
                <a:solidFill>
                  <a:srgbClr val="7030A0"/>
                </a:solidFill>
              </a:rPr>
              <a:t>1.2m long</a:t>
            </a:r>
          </a:p>
          <a:p>
            <a:pPr marL="274320" eaLnBrk="1" fontAlgn="auto" hangingPunct="1">
              <a:spcAft>
                <a:spcPts val="0"/>
              </a:spcAft>
              <a:defRPr/>
            </a:pPr>
            <a:endParaRPr lang="en-GB" dirty="0"/>
          </a:p>
        </p:txBody>
      </p:sp>
      <p:sp>
        <p:nvSpPr>
          <p:cNvPr id="5" name="Content Placeholder 4"/>
          <p:cNvSpPr>
            <a:spLocks noGrp="1"/>
          </p:cNvSpPr>
          <p:nvPr>
            <p:ph sz="half" idx="2"/>
          </p:nvPr>
        </p:nvSpPr>
        <p:spPr>
          <a:xfrm>
            <a:off x="4648200" y="1719263"/>
            <a:ext cx="4038600" cy="4406900"/>
          </a:xfrm>
        </p:spPr>
        <p:txBody>
          <a:bodyPr/>
          <a:lstStyle/>
          <a:p>
            <a:pPr marL="274320" eaLnBrk="1" fontAlgn="auto" hangingPunct="1">
              <a:spcAft>
                <a:spcPts val="0"/>
              </a:spcAft>
              <a:defRPr/>
            </a:pPr>
            <a:endParaRPr lang="en-GB"/>
          </a:p>
        </p:txBody>
      </p:sp>
      <p:pic>
        <p:nvPicPr>
          <p:cNvPr id="471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3791" y="1610040"/>
            <a:ext cx="3821716" cy="382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98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7109"/>
                                        </p:tgtEl>
                                        <p:attrNameLst>
                                          <p:attrName>style.visibility</p:attrName>
                                        </p:attrNameLst>
                                      </p:cBhvr>
                                      <p:to>
                                        <p:strVal val="visible"/>
                                      </p:to>
                                    </p:set>
                                    <p:animEffect transition="in" filter="barn(inVertical)">
                                      <p:cBhvr>
                                        <p:cTn id="13" dur="500"/>
                                        <p:tgtEl>
                                          <p:spTgt spid="4710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868362"/>
          </a:xfrm>
        </p:spPr>
        <p:txBody>
          <a:bodyPr/>
          <a:lstStyle/>
          <a:p>
            <a:pPr algn="r"/>
            <a:r>
              <a:rPr lang="en-US" sz="4000" dirty="0">
                <a:cs typeface="Arial" charset="0"/>
              </a:rPr>
              <a:t>Cables and cords</a:t>
            </a:r>
          </a:p>
        </p:txBody>
      </p:sp>
      <p:sp>
        <p:nvSpPr>
          <p:cNvPr id="8195" name="Content Placeholder 2"/>
          <p:cNvSpPr>
            <a:spLocks noGrp="1"/>
          </p:cNvSpPr>
          <p:nvPr>
            <p:ph idx="1"/>
          </p:nvPr>
        </p:nvSpPr>
        <p:spPr>
          <a:xfrm>
            <a:off x="251519" y="1196752"/>
            <a:ext cx="6520342" cy="5363074"/>
          </a:xfrm>
        </p:spPr>
        <p:txBody>
          <a:bodyPr>
            <a:noAutofit/>
          </a:bodyPr>
          <a:lstStyle/>
          <a:p>
            <a:pPr marL="0" indent="0">
              <a:buFontTx/>
              <a:buNone/>
            </a:pPr>
            <a:r>
              <a:rPr lang="en-US" sz="2400" dirty="0">
                <a:solidFill>
                  <a:srgbClr val="C00000"/>
                </a:solidFill>
                <a:cs typeface="Arial" charset="0"/>
              </a:rPr>
              <a:t>Twin and earth cable: </a:t>
            </a:r>
          </a:p>
          <a:p>
            <a:r>
              <a:rPr lang="en-US" sz="2400" dirty="0">
                <a:solidFill>
                  <a:srgbClr val="7030A0"/>
                </a:solidFill>
                <a:cs typeface="Arial" charset="0"/>
              </a:rPr>
              <a:t>Used to hard wire properties, generally behind walls and under floors </a:t>
            </a:r>
          </a:p>
          <a:p>
            <a:r>
              <a:rPr lang="en-US" sz="2400" dirty="0">
                <a:solidFill>
                  <a:srgbClr val="7030A0"/>
                </a:solidFill>
                <a:cs typeface="Arial" charset="0"/>
              </a:rPr>
              <a:t>Ring main and radial circuits</a:t>
            </a:r>
          </a:p>
          <a:p>
            <a:r>
              <a:rPr lang="en-US" sz="2400" dirty="0">
                <a:solidFill>
                  <a:srgbClr val="7030A0"/>
                </a:solidFill>
                <a:cs typeface="Arial" charset="0"/>
              </a:rPr>
              <a:t>1.5mm twin and earth = lighting (radial)</a:t>
            </a:r>
          </a:p>
          <a:p>
            <a:r>
              <a:rPr lang="en-US" sz="2400" dirty="0">
                <a:solidFill>
                  <a:srgbClr val="7030A0"/>
                </a:solidFill>
                <a:cs typeface="Arial" charset="0"/>
              </a:rPr>
              <a:t>2.5mm twin and earth = ring main</a:t>
            </a:r>
          </a:p>
          <a:p>
            <a:r>
              <a:rPr lang="en-US" sz="2400" dirty="0">
                <a:solidFill>
                  <a:srgbClr val="7030A0"/>
                </a:solidFill>
                <a:cs typeface="Arial" charset="0"/>
              </a:rPr>
              <a:t>6.0mm twin and earth = electric shower up to 7kw (radial)</a:t>
            </a:r>
          </a:p>
          <a:p>
            <a:r>
              <a:rPr lang="en-US" sz="2400" dirty="0">
                <a:solidFill>
                  <a:srgbClr val="7030A0"/>
                </a:solidFill>
                <a:cs typeface="Arial" charset="0"/>
              </a:rPr>
              <a:t>10.0mm twin and earth = electric showers up to 11kw (radial)</a:t>
            </a:r>
          </a:p>
          <a:p>
            <a:pPr marL="0" indent="0">
              <a:buFontTx/>
              <a:buNone/>
            </a:pPr>
            <a:r>
              <a:rPr lang="en-US" sz="2400" dirty="0">
                <a:cs typeface="Arial" charset="0"/>
              </a:rPr>
              <a:t>Blue = neutral, Brown = live</a:t>
            </a:r>
          </a:p>
          <a:p>
            <a:pPr marL="0" indent="0">
              <a:buFontTx/>
              <a:buNone/>
            </a:pPr>
            <a:r>
              <a:rPr lang="en-US" sz="2400" dirty="0">
                <a:cs typeface="Arial" charset="0"/>
              </a:rPr>
              <a:t>Central core is earth which needs </a:t>
            </a:r>
            <a:r>
              <a:rPr lang="en-US" sz="2400" dirty="0" err="1">
                <a:cs typeface="Arial" charset="0"/>
              </a:rPr>
              <a:t>sleeving</a:t>
            </a:r>
            <a:r>
              <a:rPr lang="en-US" sz="2400" dirty="0">
                <a:cs typeface="Arial" charset="0"/>
              </a:rPr>
              <a:t> in green &amp; yellow</a:t>
            </a:r>
            <a:r>
              <a:rPr lang="en-GB" sz="2400" dirty="0">
                <a:cs typeface="Arial" charset="0"/>
              </a:rPr>
              <a:t> </a:t>
            </a:r>
            <a:r>
              <a:rPr lang="en-GB" sz="2400" dirty="0">
                <a:solidFill>
                  <a:srgbClr val="C00000"/>
                </a:solidFill>
                <a:cs typeface="Arial" charset="0"/>
              </a:rPr>
              <a:t>- Circuit Protective Conductor (CPC)</a:t>
            </a:r>
            <a:endParaRPr lang="en-US" sz="2400" dirty="0">
              <a:solidFill>
                <a:srgbClr val="C00000"/>
              </a:solidFill>
              <a:cs typeface="Arial" charset="0"/>
            </a:endParaRPr>
          </a:p>
          <a:p>
            <a:pPr marL="0" indent="0">
              <a:buFontTx/>
              <a:buNone/>
            </a:pPr>
            <a:endParaRPr lang="en-US" sz="2400" dirty="0">
              <a:cs typeface="Arial" charset="0"/>
            </a:endParaRPr>
          </a:p>
        </p:txBody>
      </p:sp>
      <p:pic>
        <p:nvPicPr>
          <p:cNvPr id="2" name="Picture 1"/>
          <p:cNvPicPr>
            <a:picLocks noChangeAspect="1"/>
          </p:cNvPicPr>
          <p:nvPr/>
        </p:nvPicPr>
        <p:blipFill>
          <a:blip r:embed="rId2"/>
          <a:stretch>
            <a:fillRect/>
          </a:stretch>
        </p:blipFill>
        <p:spPr>
          <a:xfrm>
            <a:off x="7078728" y="1143000"/>
            <a:ext cx="879202" cy="3697357"/>
          </a:xfrm>
          <a:prstGeom prst="rect">
            <a:avLst/>
          </a:prstGeom>
        </p:spPr>
      </p:pic>
      <p:pic>
        <p:nvPicPr>
          <p:cNvPr id="3" name="Picture 2"/>
          <p:cNvPicPr>
            <a:picLocks noChangeAspect="1"/>
          </p:cNvPicPr>
          <p:nvPr/>
        </p:nvPicPr>
        <p:blipFill>
          <a:blip r:embed="rId3"/>
          <a:stretch>
            <a:fillRect/>
          </a:stretch>
        </p:blipFill>
        <p:spPr>
          <a:xfrm>
            <a:off x="6520070" y="4894109"/>
            <a:ext cx="2623930" cy="1001864"/>
          </a:xfrm>
          <a:prstGeom prst="rect">
            <a:avLst/>
          </a:prstGeom>
        </p:spPr>
      </p:pic>
    </p:spTree>
    <p:extLst>
      <p:ext uri="{BB962C8B-B14F-4D97-AF65-F5344CB8AC3E}">
        <p14:creationId xmlns:p14="http://schemas.microsoft.com/office/powerpoint/2010/main" val="293350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95">
                                            <p:txEl>
                                              <p:pRg st="1" end="1"/>
                                            </p:txEl>
                                          </p:spTgt>
                                        </p:tgtEl>
                                        <p:attrNameLst>
                                          <p:attrName>style.visibility</p:attrName>
                                        </p:attrNameLst>
                                      </p:cBhvr>
                                      <p:to>
                                        <p:strVal val="visible"/>
                                      </p:to>
                                    </p:set>
                                    <p:anim calcmode="lin" valueType="num">
                                      <p:cBhvr additive="base">
                                        <p:cTn id="20"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195">
                                            <p:txEl>
                                              <p:pRg st="2" end="2"/>
                                            </p:txEl>
                                          </p:spTgt>
                                        </p:tgtEl>
                                        <p:attrNameLst>
                                          <p:attrName>style.visibility</p:attrName>
                                        </p:attrNameLst>
                                      </p:cBhvr>
                                      <p:to>
                                        <p:strVal val="visible"/>
                                      </p:to>
                                    </p:set>
                                    <p:anim calcmode="lin" valueType="num">
                                      <p:cBhvr additive="base">
                                        <p:cTn id="26"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195">
                                            <p:txEl>
                                              <p:pRg st="3" end="3"/>
                                            </p:txEl>
                                          </p:spTgt>
                                        </p:tgtEl>
                                        <p:attrNameLst>
                                          <p:attrName>style.visibility</p:attrName>
                                        </p:attrNameLst>
                                      </p:cBhvr>
                                      <p:to>
                                        <p:strVal val="visible"/>
                                      </p:to>
                                    </p:set>
                                    <p:anim calcmode="lin" valueType="num">
                                      <p:cBhvr additive="base">
                                        <p:cTn id="32"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195">
                                            <p:txEl>
                                              <p:pRg st="4" end="4"/>
                                            </p:txEl>
                                          </p:spTgt>
                                        </p:tgtEl>
                                        <p:attrNameLst>
                                          <p:attrName>style.visibility</p:attrName>
                                        </p:attrNameLst>
                                      </p:cBhvr>
                                      <p:to>
                                        <p:strVal val="visible"/>
                                      </p:to>
                                    </p:set>
                                    <p:anim calcmode="lin" valueType="num">
                                      <p:cBhvr additive="base">
                                        <p:cTn id="38"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195">
                                            <p:txEl>
                                              <p:pRg st="5" end="5"/>
                                            </p:txEl>
                                          </p:spTgt>
                                        </p:tgtEl>
                                        <p:attrNameLst>
                                          <p:attrName>style.visibility</p:attrName>
                                        </p:attrNameLst>
                                      </p:cBhvr>
                                      <p:to>
                                        <p:strVal val="visible"/>
                                      </p:to>
                                    </p:set>
                                    <p:anim calcmode="lin" valueType="num">
                                      <p:cBhvr additive="base">
                                        <p:cTn id="44"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195">
                                            <p:txEl>
                                              <p:pRg st="6" end="6"/>
                                            </p:txEl>
                                          </p:spTgt>
                                        </p:tgtEl>
                                        <p:attrNameLst>
                                          <p:attrName>style.visibility</p:attrName>
                                        </p:attrNameLst>
                                      </p:cBhvr>
                                      <p:to>
                                        <p:strVal val="visible"/>
                                      </p:to>
                                    </p:set>
                                    <p:anim calcmode="lin" valueType="num">
                                      <p:cBhvr additive="base">
                                        <p:cTn id="50"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195">
                                            <p:txEl>
                                              <p:pRg st="7" end="7"/>
                                            </p:txEl>
                                          </p:spTgt>
                                        </p:tgtEl>
                                        <p:attrNameLst>
                                          <p:attrName>style.visibility</p:attrName>
                                        </p:attrNameLst>
                                      </p:cBhvr>
                                      <p:to>
                                        <p:strVal val="visible"/>
                                      </p:to>
                                    </p:set>
                                    <p:anim calcmode="lin" valueType="num">
                                      <p:cBhvr additive="base">
                                        <p:cTn id="56"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195">
                                            <p:txEl>
                                              <p:pRg st="8" end="8"/>
                                            </p:txEl>
                                          </p:spTgt>
                                        </p:tgtEl>
                                        <p:attrNameLst>
                                          <p:attrName>style.visibility</p:attrName>
                                        </p:attrNameLst>
                                      </p:cBhvr>
                                      <p:to>
                                        <p:strVal val="visible"/>
                                      </p:to>
                                    </p:set>
                                    <p:anim calcmode="lin" valueType="num">
                                      <p:cBhvr additive="base">
                                        <p:cTn id="62"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arn(inVertical)">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868362"/>
          </a:xfrm>
        </p:spPr>
        <p:txBody>
          <a:bodyPr/>
          <a:lstStyle/>
          <a:p>
            <a:pPr algn="r"/>
            <a:r>
              <a:rPr lang="en-US" sz="4000" dirty="0">
                <a:cs typeface="Arial" charset="0"/>
              </a:rPr>
              <a:t>Cables and cords</a:t>
            </a:r>
          </a:p>
        </p:txBody>
      </p:sp>
      <p:sp>
        <p:nvSpPr>
          <p:cNvPr id="8195" name="Content Placeholder 2"/>
          <p:cNvSpPr>
            <a:spLocks noGrp="1"/>
          </p:cNvSpPr>
          <p:nvPr>
            <p:ph idx="1"/>
          </p:nvPr>
        </p:nvSpPr>
        <p:spPr>
          <a:xfrm>
            <a:off x="251519" y="1497496"/>
            <a:ext cx="5301142" cy="5062330"/>
          </a:xfrm>
        </p:spPr>
        <p:txBody>
          <a:bodyPr>
            <a:noAutofit/>
          </a:bodyPr>
          <a:lstStyle/>
          <a:p>
            <a:pPr marL="0" indent="0">
              <a:buFontTx/>
              <a:buNone/>
            </a:pPr>
            <a:r>
              <a:rPr lang="en-US" sz="2800" dirty="0">
                <a:solidFill>
                  <a:srgbClr val="C00000"/>
                </a:solidFill>
                <a:cs typeface="Arial" charset="0"/>
              </a:rPr>
              <a:t>Three core and earth cable: </a:t>
            </a:r>
          </a:p>
          <a:p>
            <a:r>
              <a:rPr lang="en-US" sz="2400" dirty="0">
                <a:solidFill>
                  <a:srgbClr val="7030A0"/>
                </a:solidFill>
                <a:cs typeface="Arial" charset="0"/>
              </a:rPr>
              <a:t>Core colours are brown, black and grey plus earth</a:t>
            </a:r>
          </a:p>
          <a:p>
            <a:r>
              <a:rPr lang="en-US" sz="2400" dirty="0">
                <a:solidFill>
                  <a:srgbClr val="7030A0"/>
                </a:solidFill>
                <a:cs typeface="Arial" charset="0"/>
              </a:rPr>
              <a:t>Used for two-way switching of lights</a:t>
            </a:r>
          </a:p>
          <a:p>
            <a:endParaRPr lang="en-US" sz="2400" dirty="0">
              <a:solidFill>
                <a:srgbClr val="7030A0"/>
              </a:solidFill>
              <a:cs typeface="Arial" charset="0"/>
            </a:endParaRPr>
          </a:p>
          <a:p>
            <a:pPr marL="0" indent="0">
              <a:buFontTx/>
              <a:buNone/>
            </a:pPr>
            <a:r>
              <a:rPr lang="en-GB" sz="2800" dirty="0">
                <a:solidFill>
                  <a:srgbClr val="C00000"/>
                </a:solidFill>
                <a:cs typeface="Arial" charset="0"/>
              </a:rPr>
              <a:t>Multi-strand insulated and sheathed cable:</a:t>
            </a:r>
          </a:p>
          <a:p>
            <a:r>
              <a:rPr lang="en-GB" sz="2400" dirty="0">
                <a:solidFill>
                  <a:srgbClr val="7030A0"/>
                </a:solidFill>
                <a:cs typeface="Arial" charset="0"/>
              </a:rPr>
              <a:t>multiple strands, grouped together to make up a single conductor</a:t>
            </a:r>
          </a:p>
          <a:p>
            <a:r>
              <a:rPr lang="en-GB" sz="2400" dirty="0">
                <a:solidFill>
                  <a:srgbClr val="7030A0"/>
                </a:solidFill>
                <a:cs typeface="Arial" charset="0"/>
              </a:rPr>
              <a:t>Used for meter tails</a:t>
            </a:r>
          </a:p>
          <a:p>
            <a:endParaRPr lang="en-US" sz="2400" dirty="0">
              <a:solidFill>
                <a:srgbClr val="7030A0"/>
              </a:solidFill>
              <a:cs typeface="Arial" charset="0"/>
            </a:endParaRPr>
          </a:p>
        </p:txBody>
      </p:sp>
      <p:pic>
        <p:nvPicPr>
          <p:cNvPr id="6" name="Picture 5"/>
          <p:cNvPicPr/>
          <p:nvPr/>
        </p:nvPicPr>
        <p:blipFill>
          <a:blip r:embed="rId2"/>
          <a:stretch>
            <a:fillRect/>
          </a:stretch>
        </p:blipFill>
        <p:spPr>
          <a:xfrm>
            <a:off x="5552661" y="1987246"/>
            <a:ext cx="3134139" cy="1180024"/>
          </a:xfrm>
          <a:prstGeom prst="rect">
            <a:avLst/>
          </a:prstGeom>
        </p:spPr>
      </p:pic>
      <p:pic>
        <p:nvPicPr>
          <p:cNvPr id="7" name="Picture 6"/>
          <p:cNvPicPr/>
          <p:nvPr/>
        </p:nvPicPr>
        <p:blipFill>
          <a:blip r:embed="rId3"/>
          <a:stretch>
            <a:fillRect/>
          </a:stretch>
        </p:blipFill>
        <p:spPr>
          <a:xfrm>
            <a:off x="5964555" y="4028660"/>
            <a:ext cx="2318067" cy="2398643"/>
          </a:xfrm>
          <a:prstGeom prst="rect">
            <a:avLst/>
          </a:prstGeom>
        </p:spPr>
      </p:pic>
    </p:spTree>
    <p:extLst>
      <p:ext uri="{BB962C8B-B14F-4D97-AF65-F5344CB8AC3E}">
        <p14:creationId xmlns:p14="http://schemas.microsoft.com/office/powerpoint/2010/main" val="158981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195">
                                            <p:txEl>
                                              <p:pRg st="1" end="1"/>
                                            </p:txEl>
                                          </p:spTgt>
                                        </p:tgtEl>
                                        <p:attrNameLst>
                                          <p:attrName>style.visibility</p:attrName>
                                        </p:attrNameLst>
                                      </p:cBhvr>
                                      <p:to>
                                        <p:strVal val="visible"/>
                                      </p:to>
                                    </p:set>
                                    <p:anim calcmode="lin" valueType="num">
                                      <p:cBhvr additive="base">
                                        <p:cTn id="18"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195">
                                            <p:txEl>
                                              <p:pRg st="2" end="2"/>
                                            </p:txEl>
                                          </p:spTgt>
                                        </p:tgtEl>
                                        <p:attrNameLst>
                                          <p:attrName>style.visibility</p:attrName>
                                        </p:attrNameLst>
                                      </p:cBhvr>
                                      <p:to>
                                        <p:strVal val="visible"/>
                                      </p:to>
                                    </p:set>
                                    <p:anim calcmode="lin" valueType="num">
                                      <p:cBhvr additive="base">
                                        <p:cTn id="24"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195">
                                            <p:txEl>
                                              <p:pRg st="4" end="4"/>
                                            </p:txEl>
                                          </p:spTgt>
                                        </p:tgtEl>
                                        <p:attrNameLst>
                                          <p:attrName>style.visibility</p:attrName>
                                        </p:attrNameLst>
                                      </p:cBhvr>
                                      <p:to>
                                        <p:strVal val="visible"/>
                                      </p:to>
                                    </p:set>
                                    <p:anim calcmode="lin" valueType="num">
                                      <p:cBhvr additive="base">
                                        <p:cTn id="30"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195">
                                            <p:txEl>
                                              <p:pRg st="5" end="5"/>
                                            </p:txEl>
                                          </p:spTgt>
                                        </p:tgtEl>
                                        <p:attrNameLst>
                                          <p:attrName>style.visibility</p:attrName>
                                        </p:attrNameLst>
                                      </p:cBhvr>
                                      <p:to>
                                        <p:strVal val="visible"/>
                                      </p:to>
                                    </p:set>
                                    <p:anim calcmode="lin" valueType="num">
                                      <p:cBhvr additive="base">
                                        <p:cTn id="43"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195">
                                            <p:txEl>
                                              <p:pRg st="6" end="6"/>
                                            </p:txEl>
                                          </p:spTgt>
                                        </p:tgtEl>
                                        <p:attrNameLst>
                                          <p:attrName>style.visibility</p:attrName>
                                        </p:attrNameLst>
                                      </p:cBhvr>
                                      <p:to>
                                        <p:strVal val="visible"/>
                                      </p:to>
                                    </p:set>
                                    <p:anim calcmode="lin" valueType="num">
                                      <p:cBhvr additive="base">
                                        <p:cTn id="49"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868362"/>
          </a:xfrm>
        </p:spPr>
        <p:txBody>
          <a:bodyPr/>
          <a:lstStyle/>
          <a:p>
            <a:pPr algn="r"/>
            <a:r>
              <a:rPr lang="en-US" sz="4000" dirty="0">
                <a:cs typeface="Arial" charset="0"/>
              </a:rPr>
              <a:t>Cables and cords</a:t>
            </a:r>
          </a:p>
        </p:txBody>
      </p:sp>
      <p:sp>
        <p:nvSpPr>
          <p:cNvPr id="8195" name="Content Placeholder 2"/>
          <p:cNvSpPr>
            <a:spLocks noGrp="1"/>
          </p:cNvSpPr>
          <p:nvPr>
            <p:ph idx="1"/>
          </p:nvPr>
        </p:nvSpPr>
        <p:spPr>
          <a:xfrm>
            <a:off x="251519" y="1497496"/>
            <a:ext cx="5301142" cy="5062330"/>
          </a:xfrm>
        </p:spPr>
        <p:txBody>
          <a:bodyPr>
            <a:noAutofit/>
          </a:bodyPr>
          <a:lstStyle/>
          <a:p>
            <a:pPr marL="0" indent="0">
              <a:buFontTx/>
              <a:buNone/>
            </a:pPr>
            <a:r>
              <a:rPr lang="en-US" sz="2800" dirty="0">
                <a:solidFill>
                  <a:srgbClr val="C00000"/>
                </a:solidFill>
                <a:cs typeface="Arial" charset="0"/>
              </a:rPr>
              <a:t>Single core insulated and sheathed cable: </a:t>
            </a:r>
          </a:p>
          <a:p>
            <a:r>
              <a:rPr lang="en-US" sz="2400" dirty="0">
                <a:solidFill>
                  <a:srgbClr val="7030A0"/>
                </a:solidFill>
                <a:cs typeface="Arial" charset="0"/>
              </a:rPr>
              <a:t>Used in light industrial and domestic wiring</a:t>
            </a:r>
          </a:p>
          <a:p>
            <a:r>
              <a:rPr lang="en-US" sz="2400" dirty="0">
                <a:solidFill>
                  <a:srgbClr val="7030A0"/>
                </a:solidFill>
                <a:cs typeface="Arial" charset="0"/>
              </a:rPr>
              <a:t>Core colours are brown or blue with white or grey sheath</a:t>
            </a:r>
          </a:p>
          <a:p>
            <a:pPr marL="0" indent="0">
              <a:buFontTx/>
              <a:buNone/>
            </a:pPr>
            <a:r>
              <a:rPr lang="en-GB" sz="2800" dirty="0">
                <a:solidFill>
                  <a:srgbClr val="C00000"/>
                </a:solidFill>
                <a:cs typeface="Arial" charset="0"/>
              </a:rPr>
              <a:t>Heat-resisting insulated and sheathed flexible cords:</a:t>
            </a:r>
          </a:p>
          <a:p>
            <a:r>
              <a:rPr lang="en-GB" sz="2400" dirty="0">
                <a:solidFill>
                  <a:srgbClr val="7030A0"/>
                </a:solidFill>
                <a:cs typeface="Arial" charset="0"/>
              </a:rPr>
              <a:t>Suitable for use in ambient temperatures up to 85°C </a:t>
            </a:r>
          </a:p>
          <a:p>
            <a:r>
              <a:rPr lang="en-GB" sz="2400" dirty="0">
                <a:solidFill>
                  <a:srgbClr val="7030A0"/>
                </a:solidFill>
                <a:cs typeface="Arial" charset="0"/>
              </a:rPr>
              <a:t>Applications include night storage heaters and immersion heaters, etc.</a:t>
            </a:r>
            <a:endParaRPr lang="en-US" sz="2400" dirty="0">
              <a:solidFill>
                <a:srgbClr val="7030A0"/>
              </a:solidFill>
              <a:cs typeface="Arial" charset="0"/>
            </a:endParaRPr>
          </a:p>
        </p:txBody>
      </p:sp>
      <p:pic>
        <p:nvPicPr>
          <p:cNvPr id="8" name="Picture 7"/>
          <p:cNvPicPr/>
          <p:nvPr/>
        </p:nvPicPr>
        <p:blipFill>
          <a:blip r:embed="rId2"/>
          <a:stretch>
            <a:fillRect/>
          </a:stretch>
        </p:blipFill>
        <p:spPr>
          <a:xfrm>
            <a:off x="5318600" y="1888600"/>
            <a:ext cx="3609975" cy="697230"/>
          </a:xfrm>
          <a:prstGeom prst="rect">
            <a:avLst/>
          </a:prstGeom>
        </p:spPr>
      </p:pic>
      <p:pic>
        <p:nvPicPr>
          <p:cNvPr id="2" name="Picture 1"/>
          <p:cNvPicPr>
            <a:picLocks noChangeAspect="1"/>
          </p:cNvPicPr>
          <p:nvPr/>
        </p:nvPicPr>
        <p:blipFill>
          <a:blip r:embed="rId3"/>
          <a:stretch>
            <a:fillRect/>
          </a:stretch>
        </p:blipFill>
        <p:spPr>
          <a:xfrm>
            <a:off x="5552661" y="3598452"/>
            <a:ext cx="2723322" cy="2961374"/>
          </a:xfrm>
          <a:prstGeom prst="rect">
            <a:avLst/>
          </a:prstGeom>
        </p:spPr>
      </p:pic>
    </p:spTree>
    <p:extLst>
      <p:ext uri="{BB962C8B-B14F-4D97-AF65-F5344CB8AC3E}">
        <p14:creationId xmlns:p14="http://schemas.microsoft.com/office/powerpoint/2010/main" val="177181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195">
                                            <p:txEl>
                                              <p:pRg st="1" end="1"/>
                                            </p:txEl>
                                          </p:spTgt>
                                        </p:tgtEl>
                                        <p:attrNameLst>
                                          <p:attrName>style.visibility</p:attrName>
                                        </p:attrNameLst>
                                      </p:cBhvr>
                                      <p:to>
                                        <p:strVal val="visible"/>
                                      </p:to>
                                    </p:set>
                                    <p:anim calcmode="lin" valueType="num">
                                      <p:cBhvr additive="base">
                                        <p:cTn id="18"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195">
                                            <p:txEl>
                                              <p:pRg st="2" end="2"/>
                                            </p:txEl>
                                          </p:spTgt>
                                        </p:tgtEl>
                                        <p:attrNameLst>
                                          <p:attrName>style.visibility</p:attrName>
                                        </p:attrNameLst>
                                      </p:cBhvr>
                                      <p:to>
                                        <p:strVal val="visible"/>
                                      </p:to>
                                    </p:set>
                                    <p:anim calcmode="lin" valueType="num">
                                      <p:cBhvr additive="base">
                                        <p:cTn id="24"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195">
                                            <p:txEl>
                                              <p:pRg st="3" end="3"/>
                                            </p:txEl>
                                          </p:spTgt>
                                        </p:tgtEl>
                                        <p:attrNameLst>
                                          <p:attrName>style.visibility</p:attrName>
                                        </p:attrNameLst>
                                      </p:cBhvr>
                                      <p:to>
                                        <p:strVal val="visible"/>
                                      </p:to>
                                    </p:set>
                                    <p:anim calcmode="lin" valueType="num">
                                      <p:cBhvr additive="base">
                                        <p:cTn id="30"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195">
                                            <p:txEl>
                                              <p:pRg st="4" end="4"/>
                                            </p:txEl>
                                          </p:spTgt>
                                        </p:tgtEl>
                                        <p:attrNameLst>
                                          <p:attrName>style.visibility</p:attrName>
                                        </p:attrNameLst>
                                      </p:cBhvr>
                                      <p:to>
                                        <p:strVal val="visible"/>
                                      </p:to>
                                    </p:set>
                                    <p:anim calcmode="lin" valueType="num">
                                      <p:cBhvr additive="base">
                                        <p:cTn id="43"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195">
                                            <p:txEl>
                                              <p:pRg st="5" end="5"/>
                                            </p:txEl>
                                          </p:spTgt>
                                        </p:tgtEl>
                                        <p:attrNameLst>
                                          <p:attrName>style.visibility</p:attrName>
                                        </p:attrNameLst>
                                      </p:cBhvr>
                                      <p:to>
                                        <p:strVal val="visible"/>
                                      </p:to>
                                    </p:set>
                                    <p:anim calcmode="lin" valueType="num">
                                      <p:cBhvr additive="base">
                                        <p:cTn id="49"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868362"/>
          </a:xfrm>
        </p:spPr>
        <p:txBody>
          <a:bodyPr/>
          <a:lstStyle/>
          <a:p>
            <a:pPr algn="r"/>
            <a:r>
              <a:rPr lang="en-US" sz="4000" dirty="0">
                <a:cs typeface="Arial" charset="0"/>
              </a:rPr>
              <a:t>Cables and cords</a:t>
            </a:r>
          </a:p>
        </p:txBody>
      </p:sp>
      <p:sp>
        <p:nvSpPr>
          <p:cNvPr id="8195" name="Content Placeholder 2"/>
          <p:cNvSpPr>
            <a:spLocks noGrp="1"/>
          </p:cNvSpPr>
          <p:nvPr>
            <p:ph idx="1"/>
          </p:nvPr>
        </p:nvSpPr>
        <p:spPr>
          <a:xfrm>
            <a:off x="251519" y="1497496"/>
            <a:ext cx="5301142" cy="2623930"/>
          </a:xfrm>
        </p:spPr>
        <p:txBody>
          <a:bodyPr>
            <a:noAutofit/>
          </a:bodyPr>
          <a:lstStyle/>
          <a:p>
            <a:pPr marL="0" indent="0">
              <a:buFontTx/>
              <a:buNone/>
            </a:pPr>
            <a:r>
              <a:rPr lang="en-US" sz="2800" dirty="0">
                <a:solidFill>
                  <a:srgbClr val="C00000"/>
                </a:solidFill>
                <a:cs typeface="Arial" charset="0"/>
              </a:rPr>
              <a:t>Selecting cable sizes: </a:t>
            </a:r>
          </a:p>
          <a:p>
            <a:r>
              <a:rPr lang="en-GB" sz="2400" dirty="0">
                <a:solidFill>
                  <a:srgbClr val="7030A0"/>
                </a:solidFill>
                <a:cs typeface="Arial" charset="0"/>
              </a:rPr>
              <a:t>Measured as a cross-sectional area (CSA) and is normally stated in mm²</a:t>
            </a:r>
          </a:p>
          <a:p>
            <a:r>
              <a:rPr lang="en-US" sz="2400" dirty="0">
                <a:solidFill>
                  <a:srgbClr val="7030A0"/>
                </a:solidFill>
                <a:cs typeface="Arial" charset="0"/>
              </a:rPr>
              <a:t>Guidance in on-site guide</a:t>
            </a:r>
          </a:p>
          <a:p>
            <a:pPr marL="0" indent="0">
              <a:buFontTx/>
              <a:buNone/>
            </a:pPr>
            <a:endParaRPr lang="en-GB" sz="2800" dirty="0">
              <a:solidFill>
                <a:srgbClr val="C00000"/>
              </a:solidFill>
              <a:cs typeface="Arial" charset="0"/>
            </a:endParaRPr>
          </a:p>
          <a:p>
            <a:pPr marL="0" indent="0">
              <a:buFontTx/>
              <a:buNone/>
            </a:pPr>
            <a:r>
              <a:rPr lang="en-GB" sz="2800" dirty="0">
                <a:solidFill>
                  <a:srgbClr val="C00000"/>
                </a:solidFill>
                <a:cs typeface="Arial" charset="0"/>
              </a:rPr>
              <a:t>General rule of thumb:</a:t>
            </a:r>
          </a:p>
        </p:txBody>
      </p:sp>
      <p:pic>
        <p:nvPicPr>
          <p:cNvPr id="6" name="Picture 5" descr="F:\C&amp;G project\7th Project\onsite guid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0713" y="1143000"/>
            <a:ext cx="2584174" cy="3389243"/>
          </a:xfrm>
          <a:prstGeom prst="rect">
            <a:avLst/>
          </a:prstGeom>
          <a:noFill/>
          <a:ln>
            <a:solidFill>
              <a:srgbClr val="00B0F0"/>
            </a:solidFill>
          </a:ln>
        </p:spPr>
      </p:pic>
      <p:graphicFrame>
        <p:nvGraphicFramePr>
          <p:cNvPr id="3" name="Table 2"/>
          <p:cNvGraphicFramePr>
            <a:graphicFrameLocks noGrp="1"/>
          </p:cNvGraphicFramePr>
          <p:nvPr>
            <p:extLst>
              <p:ext uri="{D42A27DB-BD31-4B8C-83A1-F6EECF244321}">
                <p14:modId xmlns:p14="http://schemas.microsoft.com/office/powerpoint/2010/main" val="10254549"/>
              </p:ext>
            </p:extLst>
          </p:nvPr>
        </p:nvGraphicFramePr>
        <p:xfrm>
          <a:off x="447125" y="4280452"/>
          <a:ext cx="4909929" cy="2368164"/>
        </p:xfrm>
        <a:graphic>
          <a:graphicData uri="http://schemas.openxmlformats.org/drawingml/2006/table">
            <a:tbl>
              <a:tblPr firstRow="1" bandRow="1">
                <a:tableStyleId>{5C22544A-7EE6-4342-B048-85BDC9FD1C3A}</a:tableStyleId>
              </a:tblPr>
              <a:tblGrid>
                <a:gridCol w="1636643">
                  <a:extLst>
                    <a:ext uri="{9D8B030D-6E8A-4147-A177-3AD203B41FA5}">
                      <a16:colId xmlns:a16="http://schemas.microsoft.com/office/drawing/2014/main" val="20000"/>
                    </a:ext>
                  </a:extLst>
                </a:gridCol>
                <a:gridCol w="1636643">
                  <a:extLst>
                    <a:ext uri="{9D8B030D-6E8A-4147-A177-3AD203B41FA5}">
                      <a16:colId xmlns:a16="http://schemas.microsoft.com/office/drawing/2014/main" val="20001"/>
                    </a:ext>
                  </a:extLst>
                </a:gridCol>
                <a:gridCol w="1636643">
                  <a:extLst>
                    <a:ext uri="{9D8B030D-6E8A-4147-A177-3AD203B41FA5}">
                      <a16:colId xmlns:a16="http://schemas.microsoft.com/office/drawing/2014/main" val="20002"/>
                    </a:ext>
                  </a:extLst>
                </a:gridCol>
              </a:tblGrid>
              <a:tr h="416781">
                <a:tc>
                  <a:txBody>
                    <a:bodyPr/>
                    <a:lstStyle/>
                    <a:p>
                      <a:pPr algn="ctr"/>
                      <a:r>
                        <a:rPr lang="en-GB" sz="2000" dirty="0"/>
                        <a:t>Usage</a:t>
                      </a:r>
                    </a:p>
                  </a:txBody>
                  <a:tcPr/>
                </a:tc>
                <a:tc>
                  <a:txBody>
                    <a:bodyPr/>
                    <a:lstStyle/>
                    <a:p>
                      <a:pPr algn="ctr"/>
                      <a:r>
                        <a:rPr lang="en-GB" sz="2000" dirty="0"/>
                        <a:t>Fuse (amps)</a:t>
                      </a:r>
                    </a:p>
                  </a:txBody>
                  <a:tcPr/>
                </a:tc>
                <a:tc>
                  <a:txBody>
                    <a:bodyPr/>
                    <a:lstStyle/>
                    <a:p>
                      <a:pPr algn="ctr"/>
                      <a:r>
                        <a:rPr lang="en-GB" sz="2000" dirty="0"/>
                        <a:t>CSA (mm²)</a:t>
                      </a:r>
                    </a:p>
                  </a:txBody>
                  <a:tcPr/>
                </a:tc>
                <a:extLst>
                  <a:ext uri="{0D108BD9-81ED-4DB2-BD59-A6C34878D82A}">
                    <a16:rowId xmlns:a16="http://schemas.microsoft.com/office/drawing/2014/main" val="10000"/>
                  </a:ext>
                </a:extLst>
              </a:tr>
              <a:tr h="416781">
                <a:tc>
                  <a:txBody>
                    <a:bodyPr/>
                    <a:lstStyle/>
                    <a:p>
                      <a:r>
                        <a:rPr lang="en-GB" sz="2000" dirty="0"/>
                        <a:t>Lighting</a:t>
                      </a:r>
                    </a:p>
                  </a:txBody>
                  <a:tcPr/>
                </a:tc>
                <a:tc>
                  <a:txBody>
                    <a:bodyPr/>
                    <a:lstStyle/>
                    <a:p>
                      <a:pPr algn="ctr"/>
                      <a:r>
                        <a:rPr lang="en-GB" sz="2000" dirty="0"/>
                        <a:t>6 – 10</a:t>
                      </a:r>
                    </a:p>
                  </a:txBody>
                  <a:tcPr/>
                </a:tc>
                <a:tc>
                  <a:txBody>
                    <a:bodyPr/>
                    <a:lstStyle/>
                    <a:p>
                      <a:pPr algn="ctr"/>
                      <a:r>
                        <a:rPr lang="en-GB" sz="2000" dirty="0"/>
                        <a:t>1.5</a:t>
                      </a:r>
                    </a:p>
                  </a:txBody>
                  <a:tcPr/>
                </a:tc>
                <a:extLst>
                  <a:ext uri="{0D108BD9-81ED-4DB2-BD59-A6C34878D82A}">
                    <a16:rowId xmlns:a16="http://schemas.microsoft.com/office/drawing/2014/main" val="10001"/>
                  </a:ext>
                </a:extLst>
              </a:tr>
              <a:tr h="416781">
                <a:tc>
                  <a:txBody>
                    <a:bodyPr/>
                    <a:lstStyle/>
                    <a:p>
                      <a:r>
                        <a:rPr lang="en-GB" sz="2000" dirty="0"/>
                        <a:t>Ring main</a:t>
                      </a:r>
                    </a:p>
                  </a:txBody>
                  <a:tcPr/>
                </a:tc>
                <a:tc>
                  <a:txBody>
                    <a:bodyPr/>
                    <a:lstStyle/>
                    <a:p>
                      <a:pPr algn="ctr"/>
                      <a:r>
                        <a:rPr lang="en-GB" sz="2000" dirty="0"/>
                        <a:t>16 – 20</a:t>
                      </a:r>
                    </a:p>
                  </a:txBody>
                  <a:tcPr/>
                </a:tc>
                <a:tc>
                  <a:txBody>
                    <a:bodyPr/>
                    <a:lstStyle/>
                    <a:p>
                      <a:pPr algn="ctr"/>
                      <a:r>
                        <a:rPr lang="en-GB" sz="2000" dirty="0"/>
                        <a:t>2.5</a:t>
                      </a:r>
                    </a:p>
                  </a:txBody>
                  <a:tcPr/>
                </a:tc>
                <a:extLst>
                  <a:ext uri="{0D108BD9-81ED-4DB2-BD59-A6C34878D82A}">
                    <a16:rowId xmlns:a16="http://schemas.microsoft.com/office/drawing/2014/main" val="10002"/>
                  </a:ext>
                </a:extLst>
              </a:tr>
              <a:tr h="416781">
                <a:tc>
                  <a:txBody>
                    <a:bodyPr/>
                    <a:lstStyle/>
                    <a:p>
                      <a:r>
                        <a:rPr lang="en-GB" sz="2000" dirty="0"/>
                        <a:t>Shower</a:t>
                      </a:r>
                    </a:p>
                  </a:txBody>
                  <a:tcPr/>
                </a:tc>
                <a:tc>
                  <a:txBody>
                    <a:bodyPr/>
                    <a:lstStyle/>
                    <a:p>
                      <a:pPr algn="ctr"/>
                      <a:r>
                        <a:rPr lang="en-GB" sz="2000" dirty="0"/>
                        <a:t>30 – 32</a:t>
                      </a:r>
                    </a:p>
                  </a:txBody>
                  <a:tcPr/>
                </a:tc>
                <a:tc>
                  <a:txBody>
                    <a:bodyPr/>
                    <a:lstStyle/>
                    <a:p>
                      <a:pPr algn="ctr"/>
                      <a:r>
                        <a:rPr lang="en-GB" sz="2000" dirty="0"/>
                        <a:t>6.0</a:t>
                      </a:r>
                    </a:p>
                  </a:txBody>
                  <a:tcPr/>
                </a:tc>
                <a:extLst>
                  <a:ext uri="{0D108BD9-81ED-4DB2-BD59-A6C34878D82A}">
                    <a16:rowId xmlns:a16="http://schemas.microsoft.com/office/drawing/2014/main" val="10003"/>
                  </a:ext>
                </a:extLst>
              </a:tr>
              <a:tr h="416781">
                <a:tc>
                  <a:txBody>
                    <a:bodyPr/>
                    <a:lstStyle/>
                    <a:p>
                      <a:r>
                        <a:rPr lang="en-GB" sz="2000" dirty="0"/>
                        <a:t>Cooker</a:t>
                      </a:r>
                    </a:p>
                  </a:txBody>
                  <a:tcPr/>
                </a:tc>
                <a:tc>
                  <a:txBody>
                    <a:bodyPr/>
                    <a:lstStyle/>
                    <a:p>
                      <a:pPr algn="ctr"/>
                      <a:r>
                        <a:rPr lang="en-GB" sz="2000" dirty="0"/>
                        <a:t>45</a:t>
                      </a:r>
                    </a:p>
                  </a:txBody>
                  <a:tcPr/>
                </a:tc>
                <a:tc>
                  <a:txBody>
                    <a:bodyPr/>
                    <a:lstStyle/>
                    <a:p>
                      <a:pPr algn="ctr"/>
                      <a:r>
                        <a:rPr lang="en-GB" sz="2000" dirty="0"/>
                        <a:t>10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4927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195">
                                            <p:txEl>
                                              <p:pRg st="4" end="4"/>
                                            </p:txEl>
                                          </p:spTgt>
                                        </p:tgtEl>
                                        <p:attrNameLst>
                                          <p:attrName>style.visibility</p:attrName>
                                        </p:attrNameLst>
                                      </p:cBhvr>
                                      <p:to>
                                        <p:strVal val="visible"/>
                                      </p:to>
                                    </p:set>
                                    <p:anim calcmode="lin" valueType="num">
                                      <p:cBhvr additive="base">
                                        <p:cTn id="32"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62113" y="139217"/>
            <a:ext cx="7024687" cy="1143000"/>
          </a:xfrm>
        </p:spPr>
        <p:txBody>
          <a:bodyPr/>
          <a:lstStyle/>
          <a:p>
            <a:pPr algn="r"/>
            <a:r>
              <a:rPr lang="en-GB" sz="4000" dirty="0"/>
              <a:t>Electrical relationships</a:t>
            </a:r>
          </a:p>
        </p:txBody>
      </p:sp>
      <p:sp>
        <p:nvSpPr>
          <p:cNvPr id="3" name="Content Placeholder 2"/>
          <p:cNvSpPr>
            <a:spLocks noGrp="1"/>
          </p:cNvSpPr>
          <p:nvPr>
            <p:ph idx="1"/>
          </p:nvPr>
        </p:nvSpPr>
        <p:spPr/>
        <p:txBody>
          <a:bodyPr/>
          <a:lstStyle/>
          <a:p>
            <a:r>
              <a:rPr lang="en-GB" dirty="0">
                <a:solidFill>
                  <a:srgbClr val="7030A0"/>
                </a:solidFill>
              </a:rPr>
              <a:t>Relationship between current (amps), </a:t>
            </a:r>
            <a:r>
              <a:rPr lang="en-GB" dirty="0" err="1">
                <a:solidFill>
                  <a:srgbClr val="7030A0"/>
                </a:solidFill>
              </a:rPr>
              <a:t>emf</a:t>
            </a:r>
            <a:r>
              <a:rPr lang="en-GB" dirty="0">
                <a:solidFill>
                  <a:srgbClr val="7030A0"/>
                </a:solidFill>
              </a:rPr>
              <a:t> (volts) and resistance (ohms)</a:t>
            </a:r>
          </a:p>
          <a:p>
            <a:r>
              <a:rPr lang="en-GB" dirty="0">
                <a:solidFill>
                  <a:srgbClr val="7030A0"/>
                </a:solidFill>
              </a:rPr>
              <a:t>Expressed on Ohm’s Law:</a:t>
            </a:r>
          </a:p>
          <a:p>
            <a:pPr marL="0" indent="0" algn="ctr">
              <a:buNone/>
            </a:pPr>
            <a:r>
              <a:rPr lang="en-GB" dirty="0">
                <a:solidFill>
                  <a:srgbClr val="C00000"/>
                </a:solidFill>
              </a:rPr>
              <a:t>V = I × R</a:t>
            </a:r>
          </a:p>
          <a:p>
            <a:pPr marL="0" indent="0" algn="ctr">
              <a:buNone/>
            </a:pPr>
            <a:endParaRPr lang="en-GB" dirty="0">
              <a:solidFill>
                <a:srgbClr val="C00000"/>
              </a:solidFill>
            </a:endParaRPr>
          </a:p>
        </p:txBody>
      </p:sp>
      <p:pic>
        <p:nvPicPr>
          <p:cNvPr id="4" name="Picture 3"/>
          <p:cNvPicPr>
            <a:picLocks noChangeAspect="1"/>
          </p:cNvPicPr>
          <p:nvPr/>
        </p:nvPicPr>
        <p:blipFill>
          <a:blip r:embed="rId2"/>
          <a:stretch>
            <a:fillRect/>
          </a:stretch>
        </p:blipFill>
        <p:spPr>
          <a:xfrm>
            <a:off x="3027410" y="3497803"/>
            <a:ext cx="3291820" cy="3062024"/>
          </a:xfrm>
          <a:prstGeom prst="rect">
            <a:avLst/>
          </a:prstGeom>
        </p:spPr>
      </p:pic>
      <p:sp>
        <p:nvSpPr>
          <p:cNvPr id="5" name="TextBox 4"/>
          <p:cNvSpPr txBox="1"/>
          <p:nvPr/>
        </p:nvSpPr>
        <p:spPr>
          <a:xfrm>
            <a:off x="5758070" y="4765757"/>
            <a:ext cx="2928730" cy="461665"/>
          </a:xfrm>
          <a:prstGeom prst="rect">
            <a:avLst/>
          </a:prstGeom>
          <a:noFill/>
        </p:spPr>
        <p:txBody>
          <a:bodyPr wrap="square" rtlCol="0">
            <a:spAutoFit/>
          </a:bodyPr>
          <a:lstStyle/>
          <a:p>
            <a:r>
              <a:rPr lang="en-GB" sz="2400" dirty="0">
                <a:solidFill>
                  <a:srgbClr val="C00000"/>
                </a:solidFill>
              </a:rPr>
              <a:t>Ohm’s Law triangle</a:t>
            </a:r>
          </a:p>
        </p:txBody>
      </p:sp>
    </p:spTree>
    <p:extLst>
      <p:ext uri="{BB962C8B-B14F-4D97-AF65-F5344CB8AC3E}">
        <p14:creationId xmlns:p14="http://schemas.microsoft.com/office/powerpoint/2010/main" val="18468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GB" sz="4000" dirty="0"/>
              <a:t>Domestic electrical circuits</a:t>
            </a:r>
          </a:p>
        </p:txBody>
      </p:sp>
      <p:sp>
        <p:nvSpPr>
          <p:cNvPr id="3" name="Content Placeholder 2"/>
          <p:cNvSpPr>
            <a:spLocks noGrp="1"/>
          </p:cNvSpPr>
          <p:nvPr>
            <p:ph idx="1"/>
          </p:nvPr>
        </p:nvSpPr>
        <p:spPr>
          <a:xfrm>
            <a:off x="457200" y="1412776"/>
            <a:ext cx="8229600" cy="5014528"/>
          </a:xfrm>
        </p:spPr>
        <p:txBody>
          <a:bodyPr>
            <a:normAutofit fontScale="85000" lnSpcReduction="20000"/>
          </a:bodyPr>
          <a:lstStyle/>
          <a:p>
            <a:pPr lvl="0" defTabSz="914400" eaLnBrk="0" fontAlgn="base" hangingPunct="0">
              <a:spcAft>
                <a:spcPct val="0"/>
              </a:spcAft>
              <a:buNone/>
            </a:pPr>
            <a:r>
              <a:rPr lang="en-GB" sz="3000" kern="0" dirty="0">
                <a:solidFill>
                  <a:srgbClr val="C00000"/>
                </a:solidFill>
                <a:ea typeface="ＭＳ Ｐゴシック" pitchFamily="-1" charset="-128"/>
                <a:cs typeface="Arial" charset="0"/>
              </a:rPr>
              <a:t>Ring Main:</a:t>
            </a:r>
          </a:p>
          <a:p>
            <a:pPr defTabSz="914400" eaLnBrk="0" fontAlgn="base" hangingPunct="0">
              <a:spcAft>
                <a:spcPct val="0"/>
              </a:spcAft>
            </a:pPr>
            <a:r>
              <a:rPr lang="en-GB" sz="2600" kern="0" dirty="0">
                <a:solidFill>
                  <a:srgbClr val="7030A0"/>
                </a:solidFill>
                <a:ea typeface="ＭＳ Ｐゴシック" pitchFamily="-1" charset="-128"/>
                <a:cs typeface="Arial" charset="0"/>
              </a:rPr>
              <a:t>Ring circuit</a:t>
            </a:r>
          </a:p>
          <a:p>
            <a:pPr defTabSz="914400" eaLnBrk="0" fontAlgn="base" hangingPunct="0">
              <a:spcAft>
                <a:spcPct val="0"/>
              </a:spcAft>
            </a:pPr>
            <a:r>
              <a:rPr lang="en-GB" sz="2600" kern="0" dirty="0">
                <a:solidFill>
                  <a:srgbClr val="7030A0"/>
                </a:solidFill>
                <a:ea typeface="ＭＳ Ｐゴシック" pitchFamily="-1" charset="-128"/>
                <a:cs typeface="Arial" charset="0"/>
              </a:rPr>
              <a:t>Sockets</a:t>
            </a:r>
          </a:p>
          <a:p>
            <a:pPr defTabSz="914400" eaLnBrk="0" fontAlgn="base" hangingPunct="0">
              <a:spcAft>
                <a:spcPct val="0"/>
              </a:spcAft>
            </a:pPr>
            <a:r>
              <a:rPr lang="en-GB" sz="2600" kern="0" dirty="0">
                <a:solidFill>
                  <a:srgbClr val="7030A0"/>
                </a:solidFill>
                <a:ea typeface="ＭＳ Ｐゴシック" pitchFamily="-1" charset="-128"/>
                <a:cs typeface="Arial" charset="0"/>
              </a:rPr>
              <a:t>2.5mm twin and earth</a:t>
            </a:r>
          </a:p>
          <a:p>
            <a:pPr defTabSz="914400" eaLnBrk="0" fontAlgn="base" hangingPunct="0">
              <a:spcAft>
                <a:spcPct val="0"/>
              </a:spcAft>
            </a:pPr>
            <a:r>
              <a:rPr lang="en-GB" sz="2600" kern="0" dirty="0">
                <a:solidFill>
                  <a:srgbClr val="7030A0"/>
                </a:solidFill>
                <a:ea typeface="ＭＳ Ｐゴシック" pitchFamily="-1" charset="-128"/>
                <a:cs typeface="Arial" charset="0"/>
              </a:rPr>
              <a:t>32amp circuit protection (Consumer unit)</a:t>
            </a:r>
          </a:p>
          <a:p>
            <a:pPr defTabSz="914400" eaLnBrk="0" fontAlgn="base" hangingPunct="0">
              <a:spcAft>
                <a:spcPct val="0"/>
              </a:spcAft>
            </a:pPr>
            <a:r>
              <a:rPr lang="en-GB" sz="2600" kern="0" dirty="0">
                <a:solidFill>
                  <a:srgbClr val="7030A0"/>
                </a:solidFill>
                <a:ea typeface="ＭＳ Ｐゴシック" pitchFamily="-1" charset="-128"/>
                <a:cs typeface="Arial" charset="0"/>
              </a:rPr>
              <a:t>13amp appliance protection (Plug)</a:t>
            </a:r>
          </a:p>
          <a:p>
            <a:pPr lvl="0" defTabSz="914400" eaLnBrk="0" fontAlgn="base" hangingPunct="0">
              <a:spcAft>
                <a:spcPct val="0"/>
              </a:spcAft>
              <a:buNone/>
            </a:pPr>
            <a:endParaRPr lang="en-GB" sz="2600" kern="0" dirty="0">
              <a:solidFill>
                <a:srgbClr val="000000"/>
              </a:solidFill>
              <a:ea typeface="ＭＳ Ｐゴシック" pitchFamily="-1" charset="-128"/>
              <a:cs typeface="Arial" charset="0"/>
            </a:endParaRPr>
          </a:p>
          <a:p>
            <a:pPr lvl="0" defTabSz="914400" eaLnBrk="0" fontAlgn="base" hangingPunct="0">
              <a:spcAft>
                <a:spcPct val="0"/>
              </a:spcAft>
              <a:buNone/>
            </a:pPr>
            <a:r>
              <a:rPr lang="en-GB" sz="3000" kern="0" dirty="0">
                <a:solidFill>
                  <a:srgbClr val="C00000"/>
                </a:solidFill>
                <a:ea typeface="ＭＳ Ｐゴシック" pitchFamily="-1" charset="-128"/>
                <a:cs typeface="Arial" charset="0"/>
              </a:rPr>
              <a:t>Lighting circuit: </a:t>
            </a:r>
          </a:p>
          <a:p>
            <a:pPr defTabSz="914400" eaLnBrk="0" fontAlgn="base" hangingPunct="0">
              <a:spcAft>
                <a:spcPct val="0"/>
              </a:spcAft>
            </a:pPr>
            <a:r>
              <a:rPr lang="en-GB" sz="2600" kern="0" dirty="0">
                <a:solidFill>
                  <a:srgbClr val="7030A0"/>
                </a:solidFill>
                <a:ea typeface="ＭＳ Ｐゴシック" pitchFamily="-1" charset="-128"/>
                <a:cs typeface="Arial" charset="0"/>
              </a:rPr>
              <a:t>Radial circuit</a:t>
            </a:r>
          </a:p>
          <a:p>
            <a:pPr defTabSz="914400" eaLnBrk="0" fontAlgn="base" hangingPunct="0">
              <a:spcAft>
                <a:spcPct val="0"/>
              </a:spcAft>
            </a:pPr>
            <a:r>
              <a:rPr lang="en-GB" sz="2600" kern="0" dirty="0">
                <a:solidFill>
                  <a:srgbClr val="7030A0"/>
                </a:solidFill>
                <a:ea typeface="ＭＳ Ｐゴシック" pitchFamily="-1" charset="-128"/>
                <a:cs typeface="Arial" charset="0"/>
              </a:rPr>
              <a:t>1.5mm twin and earth</a:t>
            </a:r>
          </a:p>
          <a:p>
            <a:pPr defTabSz="914400" eaLnBrk="0" fontAlgn="base" hangingPunct="0">
              <a:spcAft>
                <a:spcPct val="0"/>
              </a:spcAft>
            </a:pPr>
            <a:r>
              <a:rPr lang="en-GB" sz="2600" kern="0" dirty="0">
                <a:solidFill>
                  <a:srgbClr val="7030A0"/>
                </a:solidFill>
                <a:ea typeface="ＭＳ Ｐゴシック" pitchFamily="-1" charset="-128"/>
                <a:cs typeface="Arial" charset="0"/>
              </a:rPr>
              <a:t>6 amp circuit protection</a:t>
            </a:r>
          </a:p>
          <a:p>
            <a:pPr defTabSz="914400" eaLnBrk="0" fontAlgn="base" hangingPunct="0">
              <a:spcAft>
                <a:spcPct val="0"/>
              </a:spcAft>
            </a:pPr>
            <a:r>
              <a:rPr lang="en-GB" sz="2600" kern="0" dirty="0">
                <a:solidFill>
                  <a:srgbClr val="7030A0"/>
                </a:solidFill>
                <a:ea typeface="ＭＳ Ｐゴシック" pitchFamily="-1" charset="-128"/>
                <a:cs typeface="Arial" charset="0"/>
              </a:rPr>
              <a:t>One circuit upstairs and one downstairs</a:t>
            </a:r>
          </a:p>
          <a:p>
            <a:pPr lvl="0" defTabSz="914400" eaLnBrk="0" fontAlgn="base" hangingPunct="0">
              <a:spcAft>
                <a:spcPct val="0"/>
              </a:spcAft>
              <a:buNone/>
            </a:pPr>
            <a:endParaRPr lang="en-GB" sz="2600" kern="0" dirty="0">
              <a:solidFill>
                <a:srgbClr val="000000"/>
              </a:solidFill>
              <a:ea typeface="ＭＳ Ｐゴシック" pitchFamily="-1" charset="-128"/>
              <a:cs typeface="Arial" charset="0"/>
            </a:endParaRPr>
          </a:p>
          <a:p>
            <a:endParaRPr lang="en-GB" dirty="0"/>
          </a:p>
        </p:txBody>
      </p:sp>
    </p:spTree>
    <p:extLst>
      <p:ext uri="{BB962C8B-B14F-4D97-AF65-F5344CB8AC3E}">
        <p14:creationId xmlns:p14="http://schemas.microsoft.com/office/powerpoint/2010/main" val="1454282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066800"/>
          </a:xfrm>
        </p:spPr>
        <p:txBody>
          <a:bodyPr/>
          <a:lstStyle/>
          <a:p>
            <a:pPr algn="r"/>
            <a:r>
              <a:rPr lang="en-GB" sz="4000" dirty="0"/>
              <a:t>Circuit protection</a:t>
            </a:r>
          </a:p>
        </p:txBody>
      </p:sp>
      <p:sp>
        <p:nvSpPr>
          <p:cNvPr id="3" name="Content Placeholder 2"/>
          <p:cNvSpPr>
            <a:spLocks noGrp="1"/>
          </p:cNvSpPr>
          <p:nvPr>
            <p:ph idx="1"/>
          </p:nvPr>
        </p:nvSpPr>
        <p:spPr>
          <a:xfrm>
            <a:off x="457200" y="1327448"/>
            <a:ext cx="8229600" cy="5258882"/>
          </a:xfrm>
        </p:spPr>
        <p:txBody>
          <a:bodyPr>
            <a:normAutofit/>
          </a:bodyPr>
          <a:lstStyle/>
          <a:p>
            <a:pPr marL="0" indent="0">
              <a:buNone/>
            </a:pPr>
            <a:r>
              <a:rPr lang="en-GB" dirty="0"/>
              <a:t>Under fault conditions, must be automatic disconnection within 0.4 seconds (BS7671)</a:t>
            </a:r>
          </a:p>
          <a:p>
            <a:pPr marL="0" indent="0">
              <a:buNone/>
            </a:pPr>
            <a:r>
              <a:rPr lang="en-GB" dirty="0">
                <a:solidFill>
                  <a:srgbClr val="7030A0"/>
                </a:solidFill>
              </a:rPr>
              <a:t>Mainly two types of fault:</a:t>
            </a:r>
          </a:p>
          <a:p>
            <a:pPr marL="0" indent="0">
              <a:buNone/>
            </a:pPr>
            <a:r>
              <a:rPr lang="en-GB" dirty="0">
                <a:solidFill>
                  <a:srgbClr val="C00000"/>
                </a:solidFill>
              </a:rPr>
              <a:t>Residual current (earth leakage)</a:t>
            </a:r>
          </a:p>
          <a:p>
            <a:r>
              <a:rPr lang="en-GB" dirty="0">
                <a:solidFill>
                  <a:srgbClr val="7030A0"/>
                </a:solidFill>
              </a:rPr>
              <a:t>Accidental break in a circuit – poor wiring, DIY accident</a:t>
            </a:r>
          </a:p>
          <a:p>
            <a:pPr marL="0" indent="0">
              <a:buNone/>
            </a:pPr>
            <a:r>
              <a:rPr lang="en-GB" dirty="0">
                <a:solidFill>
                  <a:srgbClr val="C00000"/>
                </a:solidFill>
              </a:rPr>
              <a:t>Overcurrent</a:t>
            </a:r>
          </a:p>
          <a:p>
            <a:r>
              <a:rPr lang="en-GB" dirty="0">
                <a:solidFill>
                  <a:srgbClr val="7030A0"/>
                </a:solidFill>
              </a:rPr>
              <a:t>Overloading a conductor (current exceeds that which conductor is safely capable of carrying)</a:t>
            </a:r>
          </a:p>
          <a:p>
            <a:r>
              <a:rPr lang="en-GB" dirty="0">
                <a:solidFill>
                  <a:srgbClr val="7030A0"/>
                </a:solidFill>
              </a:rPr>
              <a:t>Short circuit - neutral cable comes into contact with the phase</a:t>
            </a:r>
          </a:p>
        </p:txBody>
      </p:sp>
    </p:spTree>
    <p:extLst>
      <p:ext uri="{BB962C8B-B14F-4D97-AF65-F5344CB8AC3E}">
        <p14:creationId xmlns:p14="http://schemas.microsoft.com/office/powerpoint/2010/main" val="275326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lstStyle/>
          <a:p>
            <a:pPr algn="r"/>
            <a:r>
              <a:rPr lang="en-GB" sz="4000" dirty="0"/>
              <a:t>Circuit protection</a:t>
            </a:r>
          </a:p>
        </p:txBody>
      </p:sp>
      <p:sp>
        <p:nvSpPr>
          <p:cNvPr id="3" name="Content Placeholder 2"/>
          <p:cNvSpPr>
            <a:spLocks noGrp="1"/>
          </p:cNvSpPr>
          <p:nvPr>
            <p:ph idx="1"/>
          </p:nvPr>
        </p:nvSpPr>
        <p:spPr/>
        <p:txBody>
          <a:bodyPr/>
          <a:lstStyle/>
          <a:p>
            <a:r>
              <a:rPr lang="en-GB" dirty="0">
                <a:solidFill>
                  <a:srgbClr val="7030A0"/>
                </a:solidFill>
                <a:cs typeface="Arial" charset="0"/>
              </a:rPr>
              <a:t>All circuits and appliances MUST be protected by the use of a fuse or MCB</a:t>
            </a:r>
          </a:p>
          <a:p>
            <a:r>
              <a:rPr lang="en-GB" dirty="0">
                <a:solidFill>
                  <a:srgbClr val="7030A0"/>
                </a:solidFill>
                <a:cs typeface="Arial" charset="0"/>
              </a:rPr>
              <a:t>Modern regulations also require the use of an RCD.</a:t>
            </a:r>
          </a:p>
          <a:p>
            <a:r>
              <a:rPr lang="en-GB" dirty="0">
                <a:solidFill>
                  <a:srgbClr val="7030A0"/>
                </a:solidFill>
                <a:cs typeface="Arial" charset="0"/>
              </a:rPr>
              <a:t>Every circuit and appliance MUST also have a means of isolation</a:t>
            </a:r>
          </a:p>
          <a:p>
            <a:endParaRPr lang="en-GB" dirty="0"/>
          </a:p>
        </p:txBody>
      </p:sp>
    </p:spTree>
    <p:extLst>
      <p:ext uri="{BB962C8B-B14F-4D97-AF65-F5344CB8AC3E}">
        <p14:creationId xmlns:p14="http://schemas.microsoft.com/office/powerpoint/2010/main" val="34892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796925"/>
          </a:xfrm>
        </p:spPr>
        <p:txBody>
          <a:bodyPr/>
          <a:lstStyle/>
          <a:p>
            <a:pPr algn="r"/>
            <a:r>
              <a:rPr lang="en-GB" sz="4000" dirty="0"/>
              <a:t>Circuit protection</a:t>
            </a:r>
            <a:endParaRPr lang="en-GB" sz="4000" dirty="0">
              <a:cs typeface="Arial" charset="0"/>
            </a:endParaRPr>
          </a:p>
        </p:txBody>
      </p:sp>
      <p:sp>
        <p:nvSpPr>
          <p:cNvPr id="28675" name="Content Placeholder 2"/>
          <p:cNvSpPr>
            <a:spLocks noGrp="1"/>
          </p:cNvSpPr>
          <p:nvPr>
            <p:ph idx="1"/>
          </p:nvPr>
        </p:nvSpPr>
        <p:spPr>
          <a:xfrm>
            <a:off x="428624" y="1340768"/>
            <a:ext cx="8258176" cy="4781736"/>
          </a:xfrm>
        </p:spPr>
        <p:txBody>
          <a:bodyPr>
            <a:normAutofit/>
          </a:bodyPr>
          <a:lstStyle/>
          <a:p>
            <a:pPr marL="0" indent="0">
              <a:buNone/>
            </a:pPr>
            <a:r>
              <a:rPr lang="en-GB" dirty="0">
                <a:solidFill>
                  <a:srgbClr val="C00000"/>
                </a:solidFill>
                <a:cs typeface="Arial" charset="0"/>
              </a:rPr>
              <a:t>Fuses</a:t>
            </a:r>
          </a:p>
          <a:p>
            <a:pPr marL="457200" lvl="1" indent="0">
              <a:buNone/>
            </a:pPr>
            <a:r>
              <a:rPr lang="en-GB" dirty="0">
                <a:solidFill>
                  <a:srgbClr val="7030A0"/>
                </a:solidFill>
                <a:cs typeface="Arial" charset="0"/>
              </a:rPr>
              <a:t>Contain fuse wire that will melt or ‘blow’ if current exceeds a specified level</a:t>
            </a:r>
          </a:p>
          <a:p>
            <a:pPr lvl="1"/>
            <a:endParaRPr lang="en-GB" sz="2400" dirty="0">
              <a:cs typeface="Arial" charset="0"/>
            </a:endParaRPr>
          </a:p>
          <a:p>
            <a:pPr lvl="1"/>
            <a:endParaRPr lang="en-GB" sz="2400" dirty="0">
              <a:cs typeface="Arial" charset="0"/>
            </a:endParaRPr>
          </a:p>
          <a:p>
            <a:pPr lvl="1"/>
            <a:endParaRPr lang="en-GB" sz="2400" dirty="0">
              <a:cs typeface="Arial" charset="0"/>
            </a:endParaRPr>
          </a:p>
          <a:p>
            <a:pPr lvl="1"/>
            <a:endParaRPr lang="en-GB" sz="2400" dirty="0">
              <a:cs typeface="Arial" charset="0"/>
            </a:endParaRPr>
          </a:p>
          <a:p>
            <a:pPr lvl="1"/>
            <a:endParaRPr lang="en-GB" sz="2400" dirty="0">
              <a:cs typeface="Arial" charset="0"/>
            </a:endParaRPr>
          </a:p>
          <a:p>
            <a:pPr lvl="1"/>
            <a:endParaRPr lang="en-GB" sz="2400" dirty="0">
              <a:cs typeface="Arial" charset="0"/>
            </a:endParaRPr>
          </a:p>
          <a:p>
            <a:pPr marL="457200" lvl="1" indent="0">
              <a:buNone/>
            </a:pPr>
            <a:r>
              <a:rPr lang="en-GB" sz="2400" dirty="0">
                <a:cs typeface="Arial" charset="0"/>
              </a:rPr>
              <a:t>								</a:t>
            </a:r>
          </a:p>
        </p:txBody>
      </p:sp>
      <p:pic>
        <p:nvPicPr>
          <p:cNvPr id="28677" name="Picture 14" descr="http://www.mps-electrical.com/images/rewire%20pics/fuse%20w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442" y="2892450"/>
            <a:ext cx="1557338"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57200" y="3286847"/>
            <a:ext cx="3839666" cy="2054087"/>
          </a:xfrm>
          <a:prstGeom prst="rect">
            <a:avLst/>
          </a:prstGeom>
        </p:spPr>
      </p:pic>
      <p:pic>
        <p:nvPicPr>
          <p:cNvPr id="3" name="Picture 2"/>
          <p:cNvPicPr>
            <a:picLocks noChangeAspect="1"/>
          </p:cNvPicPr>
          <p:nvPr/>
        </p:nvPicPr>
        <p:blipFill>
          <a:blip r:embed="rId4"/>
          <a:stretch>
            <a:fillRect/>
          </a:stretch>
        </p:blipFill>
        <p:spPr>
          <a:xfrm>
            <a:off x="6200489" y="3091516"/>
            <a:ext cx="2168601" cy="2249418"/>
          </a:xfrm>
          <a:prstGeom prst="rect">
            <a:avLst/>
          </a:prstGeom>
        </p:spPr>
      </p:pic>
      <p:sp>
        <p:nvSpPr>
          <p:cNvPr id="4" name="TextBox 3"/>
          <p:cNvSpPr txBox="1"/>
          <p:nvPr/>
        </p:nvSpPr>
        <p:spPr>
          <a:xfrm>
            <a:off x="1201599" y="5660839"/>
            <a:ext cx="2703444" cy="461665"/>
          </a:xfrm>
          <a:prstGeom prst="rect">
            <a:avLst/>
          </a:prstGeom>
          <a:noFill/>
        </p:spPr>
        <p:txBody>
          <a:bodyPr wrap="square" rtlCol="0">
            <a:spAutoFit/>
          </a:bodyPr>
          <a:lstStyle/>
          <a:p>
            <a:pPr algn="ctr"/>
            <a:r>
              <a:rPr lang="en-GB" sz="2400" dirty="0">
                <a:cs typeface="Arial" charset="0"/>
              </a:rPr>
              <a:t>Re-</a:t>
            </a:r>
            <a:r>
              <a:rPr lang="en-GB" sz="2400" dirty="0" err="1">
                <a:cs typeface="Arial" charset="0"/>
              </a:rPr>
              <a:t>wirable</a:t>
            </a:r>
            <a:r>
              <a:rPr lang="en-GB" sz="2400" dirty="0">
                <a:cs typeface="Arial" charset="0"/>
              </a:rPr>
              <a:t> fuses</a:t>
            </a:r>
            <a:endParaRPr lang="en-GB" sz="2400" dirty="0"/>
          </a:p>
        </p:txBody>
      </p:sp>
      <p:sp>
        <p:nvSpPr>
          <p:cNvPr id="5" name="TextBox 4"/>
          <p:cNvSpPr txBox="1"/>
          <p:nvPr/>
        </p:nvSpPr>
        <p:spPr>
          <a:xfrm>
            <a:off x="6009861" y="5660839"/>
            <a:ext cx="2676939" cy="830997"/>
          </a:xfrm>
          <a:prstGeom prst="rect">
            <a:avLst/>
          </a:prstGeom>
          <a:noFill/>
        </p:spPr>
        <p:txBody>
          <a:bodyPr wrap="square" rtlCol="0">
            <a:spAutoFit/>
          </a:bodyPr>
          <a:lstStyle/>
          <a:p>
            <a:pPr algn="ctr"/>
            <a:r>
              <a:rPr lang="en-GB" sz="2400" dirty="0">
                <a:cs typeface="Arial" charset="0"/>
              </a:rPr>
              <a:t>Cartridge fuses</a:t>
            </a:r>
          </a:p>
          <a:p>
            <a:pPr algn="ctr"/>
            <a:endParaRPr lang="en-GB" sz="2400" dirty="0"/>
          </a:p>
        </p:txBody>
      </p:sp>
    </p:spTree>
    <p:extLst>
      <p:ext uri="{BB962C8B-B14F-4D97-AF65-F5344CB8AC3E}">
        <p14:creationId xmlns:p14="http://schemas.microsoft.com/office/powerpoint/2010/main" val="288249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8677"/>
                                        </p:tgtEl>
                                        <p:attrNameLst>
                                          <p:attrName>style.visibility</p:attrName>
                                        </p:attrNameLst>
                                      </p:cBhvr>
                                      <p:to>
                                        <p:strVal val="visible"/>
                                      </p:to>
                                    </p:set>
                                    <p:anim calcmode="lin" valueType="num">
                                      <p:cBhvr>
                                        <p:cTn id="30" dur="500" fill="hold"/>
                                        <p:tgtEl>
                                          <p:spTgt spid="28677"/>
                                        </p:tgtEl>
                                        <p:attrNameLst>
                                          <p:attrName>ppt_w</p:attrName>
                                        </p:attrNameLst>
                                      </p:cBhvr>
                                      <p:tavLst>
                                        <p:tav tm="0">
                                          <p:val>
                                            <p:fltVal val="0"/>
                                          </p:val>
                                        </p:tav>
                                        <p:tav tm="100000">
                                          <p:val>
                                            <p:strVal val="#ppt_w"/>
                                          </p:val>
                                        </p:tav>
                                      </p:tavLst>
                                    </p:anim>
                                    <p:anim calcmode="lin" valueType="num">
                                      <p:cBhvr>
                                        <p:cTn id="31" dur="500" fill="hold"/>
                                        <p:tgtEl>
                                          <p:spTgt spid="28677"/>
                                        </p:tgtEl>
                                        <p:attrNameLst>
                                          <p:attrName>ppt_h</p:attrName>
                                        </p:attrNameLst>
                                      </p:cBhvr>
                                      <p:tavLst>
                                        <p:tav tm="0">
                                          <p:val>
                                            <p:fltVal val="0"/>
                                          </p:val>
                                        </p:tav>
                                        <p:tav tm="100000">
                                          <p:val>
                                            <p:strVal val="#ppt_h"/>
                                          </p:val>
                                        </p:tav>
                                      </p:tavLst>
                                    </p:anim>
                                    <p:animEffect transition="in" filter="fade">
                                      <p:cBhvr>
                                        <p:cTn id="32" dur="500"/>
                                        <p:tgtEl>
                                          <p:spTgt spid="2867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796925"/>
          </a:xfrm>
        </p:spPr>
        <p:txBody>
          <a:bodyPr/>
          <a:lstStyle/>
          <a:p>
            <a:pPr algn="r"/>
            <a:r>
              <a:rPr lang="en-GB" sz="4000" dirty="0"/>
              <a:t>Circuit protection</a:t>
            </a:r>
            <a:endParaRPr lang="en-GB" sz="4000" dirty="0">
              <a:cs typeface="Arial" charset="0"/>
            </a:endParaRPr>
          </a:p>
        </p:txBody>
      </p:sp>
      <p:sp>
        <p:nvSpPr>
          <p:cNvPr id="26627" name="Content Placeholder 2"/>
          <p:cNvSpPr>
            <a:spLocks noGrp="1"/>
          </p:cNvSpPr>
          <p:nvPr>
            <p:ph idx="1"/>
          </p:nvPr>
        </p:nvSpPr>
        <p:spPr>
          <a:xfrm>
            <a:off x="428625" y="1268760"/>
            <a:ext cx="8229600" cy="5184576"/>
          </a:xfrm>
        </p:spPr>
        <p:txBody>
          <a:bodyPr/>
          <a:lstStyle/>
          <a:p>
            <a:pPr marL="0" indent="0">
              <a:buFontTx/>
              <a:buNone/>
            </a:pPr>
            <a:r>
              <a:rPr lang="en-GB" sz="2800" dirty="0">
                <a:solidFill>
                  <a:srgbClr val="C00000"/>
                </a:solidFill>
                <a:cs typeface="Arial" charset="0"/>
              </a:rPr>
              <a:t>Miniature circuit breakers (MCB):</a:t>
            </a:r>
          </a:p>
          <a:p>
            <a:r>
              <a:rPr lang="en-GB" sz="2400" dirty="0">
                <a:solidFill>
                  <a:srgbClr val="7030A0"/>
                </a:solidFill>
                <a:cs typeface="Arial" charset="0"/>
              </a:rPr>
              <a:t>Found in the consumer unit and protect one appliance or circuit </a:t>
            </a:r>
          </a:p>
          <a:p>
            <a:r>
              <a:rPr lang="en-GB" sz="2400" dirty="0">
                <a:solidFill>
                  <a:srgbClr val="7030A0"/>
                </a:solidFill>
                <a:cs typeface="Arial" charset="0"/>
              </a:rPr>
              <a:t>Trip out if an overload is detected.</a:t>
            </a:r>
          </a:p>
        </p:txBody>
      </p:sp>
      <p:pic>
        <p:nvPicPr>
          <p:cNvPr id="26628" name="Picture 2" descr="http://t2.gstatic.com/images?q=tbn:ANd9GcTK8lnN_FmGhYYigtgEYMhxY-N8VsYHOjoXosWEoZ8Fcjls8TCn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098" y="2780927"/>
            <a:ext cx="4080902" cy="314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Wylex 6A SP Type B MCB 6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032956"/>
            <a:ext cx="3672408"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3419907" y="4439995"/>
            <a:ext cx="2880285" cy="3571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419907" y="4506934"/>
            <a:ext cx="3960405" cy="7310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84578" y="5847778"/>
            <a:ext cx="5059422" cy="707886"/>
          </a:xfrm>
          <a:prstGeom prst="rect">
            <a:avLst/>
          </a:prstGeom>
          <a:solidFill>
            <a:schemeClr val="accent3">
              <a:lumMod val="20000"/>
              <a:lumOff val="80000"/>
            </a:schemeClr>
          </a:solidFill>
        </p:spPr>
        <p:txBody>
          <a:bodyPr wrap="square" rtlCol="0">
            <a:spAutoFit/>
          </a:bodyPr>
          <a:lstStyle/>
          <a:p>
            <a:r>
              <a:rPr lang="en-GB" sz="2000" dirty="0"/>
              <a:t>Note – </a:t>
            </a:r>
          </a:p>
          <a:p>
            <a:r>
              <a:rPr lang="en-GB" sz="2000" dirty="0"/>
              <a:t>In this consumer unit there are also two RCDs</a:t>
            </a:r>
          </a:p>
        </p:txBody>
      </p:sp>
    </p:spTree>
    <p:extLst>
      <p:ext uri="{BB962C8B-B14F-4D97-AF65-F5344CB8AC3E}">
        <p14:creationId xmlns:p14="http://schemas.microsoft.com/office/powerpoint/2010/main" val="402975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629"/>
                                        </p:tgtEl>
                                        <p:attrNameLst>
                                          <p:attrName>style.visibility</p:attrName>
                                        </p:attrNameLst>
                                      </p:cBhvr>
                                      <p:to>
                                        <p:strVal val="visible"/>
                                      </p:to>
                                    </p:set>
                                    <p:animEffect transition="in" filter="barn(inVertical)">
                                      <p:cBhvr>
                                        <p:cTn id="25" dur="500"/>
                                        <p:tgtEl>
                                          <p:spTgt spid="2662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6628"/>
                                        </p:tgtEl>
                                        <p:attrNameLst>
                                          <p:attrName>style.visibility</p:attrName>
                                        </p:attrNameLst>
                                      </p:cBhvr>
                                      <p:to>
                                        <p:strVal val="visible"/>
                                      </p:to>
                                    </p:set>
                                    <p:anim calcmode="lin" valueType="num">
                                      <p:cBhvr>
                                        <p:cTn id="30" dur="500" fill="hold"/>
                                        <p:tgtEl>
                                          <p:spTgt spid="26628"/>
                                        </p:tgtEl>
                                        <p:attrNameLst>
                                          <p:attrName>ppt_w</p:attrName>
                                        </p:attrNameLst>
                                      </p:cBhvr>
                                      <p:tavLst>
                                        <p:tav tm="0">
                                          <p:val>
                                            <p:fltVal val="0"/>
                                          </p:val>
                                        </p:tav>
                                        <p:tav tm="100000">
                                          <p:val>
                                            <p:strVal val="#ppt_w"/>
                                          </p:val>
                                        </p:tav>
                                      </p:tavLst>
                                    </p:anim>
                                    <p:anim calcmode="lin" valueType="num">
                                      <p:cBhvr>
                                        <p:cTn id="31" dur="500" fill="hold"/>
                                        <p:tgtEl>
                                          <p:spTgt spid="26628"/>
                                        </p:tgtEl>
                                        <p:attrNameLst>
                                          <p:attrName>ppt_h</p:attrName>
                                        </p:attrNameLst>
                                      </p:cBhvr>
                                      <p:tavLst>
                                        <p:tav tm="0">
                                          <p:val>
                                            <p:fltVal val="0"/>
                                          </p:val>
                                        </p:tav>
                                        <p:tav tm="100000">
                                          <p:val>
                                            <p:strVal val="#ppt_h"/>
                                          </p:val>
                                        </p:tav>
                                      </p:tavLst>
                                    </p:anim>
                                    <p:animEffect transition="in" filter="fade">
                                      <p:cBhvr>
                                        <p:cTn id="32" dur="500"/>
                                        <p:tgtEl>
                                          <p:spTgt spid="266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796925"/>
          </a:xfrm>
        </p:spPr>
        <p:txBody>
          <a:bodyPr/>
          <a:lstStyle/>
          <a:p>
            <a:pPr algn="r"/>
            <a:r>
              <a:rPr lang="en-GB" sz="4000" dirty="0"/>
              <a:t>Circuit protection</a:t>
            </a:r>
            <a:endParaRPr lang="en-GB" sz="4000" dirty="0">
              <a:cs typeface="Arial" charset="0"/>
            </a:endParaRPr>
          </a:p>
        </p:txBody>
      </p:sp>
      <p:sp>
        <p:nvSpPr>
          <p:cNvPr id="3" name="Content Placeholder 2"/>
          <p:cNvSpPr>
            <a:spLocks noGrp="1"/>
          </p:cNvSpPr>
          <p:nvPr>
            <p:ph idx="1"/>
          </p:nvPr>
        </p:nvSpPr>
        <p:spPr>
          <a:xfrm>
            <a:off x="428624" y="1268759"/>
            <a:ext cx="5998697" cy="5328593"/>
          </a:xfrm>
        </p:spPr>
        <p:txBody>
          <a:bodyPr>
            <a:normAutofit lnSpcReduction="10000"/>
          </a:bodyPr>
          <a:lstStyle/>
          <a:p>
            <a:pPr>
              <a:buFontTx/>
              <a:buNone/>
              <a:defRPr/>
            </a:pPr>
            <a:r>
              <a:rPr lang="en-GB" sz="2800" dirty="0">
                <a:solidFill>
                  <a:srgbClr val="C00000"/>
                </a:solidFill>
              </a:rPr>
              <a:t>Residual Circuit Breakers (RCD):</a:t>
            </a:r>
          </a:p>
          <a:p>
            <a:pPr>
              <a:defRPr/>
            </a:pPr>
            <a:r>
              <a:rPr lang="en-GB" sz="2400" dirty="0">
                <a:solidFill>
                  <a:srgbClr val="7030A0"/>
                </a:solidFill>
              </a:rPr>
              <a:t>Found in modern consumer units and trip out if there is an earth fault (Test and reset switch)</a:t>
            </a:r>
          </a:p>
          <a:p>
            <a:pPr>
              <a:defRPr/>
            </a:pPr>
            <a:r>
              <a:rPr lang="en-GB" sz="2400" dirty="0">
                <a:solidFill>
                  <a:srgbClr val="7030A0"/>
                </a:solidFill>
              </a:rPr>
              <a:t>Detect an imbalance between outgoing and incoming current</a:t>
            </a:r>
          </a:p>
          <a:p>
            <a:pPr>
              <a:defRPr/>
            </a:pPr>
            <a:r>
              <a:rPr lang="en-GB" sz="2400" dirty="0">
                <a:solidFill>
                  <a:srgbClr val="7030A0"/>
                </a:solidFill>
              </a:rPr>
              <a:t>Trip at 30mA</a:t>
            </a:r>
          </a:p>
          <a:p>
            <a:pPr marL="0" indent="0">
              <a:buFontTx/>
              <a:buNone/>
              <a:defRPr/>
            </a:pPr>
            <a:endParaRPr lang="en-GB" sz="2400" dirty="0"/>
          </a:p>
          <a:p>
            <a:pPr marL="0" indent="0">
              <a:buFontTx/>
              <a:buNone/>
              <a:defRPr/>
            </a:pPr>
            <a:endParaRPr lang="en-GB" sz="2400" dirty="0"/>
          </a:p>
          <a:p>
            <a:pPr marL="0" indent="0">
              <a:buFontTx/>
              <a:buNone/>
              <a:defRPr/>
            </a:pPr>
            <a:endParaRPr lang="en-GB" sz="2400" dirty="0"/>
          </a:p>
          <a:p>
            <a:pPr>
              <a:defRPr/>
            </a:pPr>
            <a:r>
              <a:rPr lang="en-GB" sz="2400" dirty="0">
                <a:solidFill>
                  <a:srgbClr val="7030A0"/>
                </a:solidFill>
              </a:rPr>
              <a:t>Plug in RCD’s should be used with 240v tools.</a:t>
            </a:r>
          </a:p>
        </p:txBody>
      </p:sp>
      <p:pic>
        <p:nvPicPr>
          <p:cNvPr id="27652" name="Picture 7" descr="RCD Adap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504" y="4193704"/>
            <a:ext cx="266429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www.peclights.com/ekmps/shops/peclights/images/wrs80-2-80a-30ma-2-pole-rcd-a.c-2574-p.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1157" y="1268759"/>
            <a:ext cx="1676204"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24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500" fill="hold"/>
                                        <p:tgtEl>
                                          <p:spTgt spid="5122"/>
                                        </p:tgtEl>
                                        <p:attrNameLst>
                                          <p:attrName>ppt_w</p:attrName>
                                        </p:attrNameLst>
                                      </p:cBhvr>
                                      <p:tavLst>
                                        <p:tav tm="0">
                                          <p:val>
                                            <p:fltVal val="0"/>
                                          </p:val>
                                        </p:tav>
                                        <p:tav tm="100000">
                                          <p:val>
                                            <p:strVal val="#ppt_w"/>
                                          </p:val>
                                        </p:tav>
                                      </p:tavLst>
                                    </p:anim>
                                    <p:anim calcmode="lin" valueType="num">
                                      <p:cBhvr>
                                        <p:cTn id="14" dur="500" fill="hold"/>
                                        <p:tgtEl>
                                          <p:spTgt spid="5122"/>
                                        </p:tgtEl>
                                        <p:attrNameLst>
                                          <p:attrName>ppt_h</p:attrName>
                                        </p:attrNameLst>
                                      </p:cBhvr>
                                      <p:tavLst>
                                        <p:tav tm="0">
                                          <p:val>
                                            <p:fltVal val="0"/>
                                          </p:val>
                                        </p:tav>
                                        <p:tav tm="100000">
                                          <p:val>
                                            <p:strVal val="#ppt_h"/>
                                          </p:val>
                                        </p:tav>
                                      </p:tavLst>
                                    </p:anim>
                                    <p:animEffect transition="in" filter="fade">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7652"/>
                                        </p:tgtEl>
                                        <p:attrNameLst>
                                          <p:attrName>style.visibility</p:attrName>
                                        </p:attrNameLst>
                                      </p:cBhvr>
                                      <p:to>
                                        <p:strVal val="visible"/>
                                      </p:to>
                                    </p:set>
                                    <p:animEffect transition="in" filter="barn(inVertical)">
                                      <p:cBhvr>
                                        <p:cTn id="44"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796925"/>
          </a:xfrm>
        </p:spPr>
        <p:txBody>
          <a:bodyPr/>
          <a:lstStyle/>
          <a:p>
            <a:pPr algn="r"/>
            <a:r>
              <a:rPr lang="en-GB" sz="4000" dirty="0"/>
              <a:t>Circuit protection</a:t>
            </a:r>
            <a:endParaRPr lang="en-GB" sz="4000" dirty="0">
              <a:cs typeface="Arial" charset="0"/>
            </a:endParaRPr>
          </a:p>
        </p:txBody>
      </p:sp>
      <p:sp>
        <p:nvSpPr>
          <p:cNvPr id="29699" name="Content Placeholder 2"/>
          <p:cNvSpPr>
            <a:spLocks noGrp="1"/>
          </p:cNvSpPr>
          <p:nvPr>
            <p:ph idx="1"/>
          </p:nvPr>
        </p:nvSpPr>
        <p:spPr>
          <a:xfrm>
            <a:off x="428625" y="1124744"/>
            <a:ext cx="5243305" cy="4972844"/>
          </a:xfrm>
        </p:spPr>
        <p:txBody>
          <a:bodyPr/>
          <a:lstStyle/>
          <a:p>
            <a:pPr marL="0" indent="0">
              <a:buFontTx/>
              <a:buNone/>
            </a:pPr>
            <a:endParaRPr lang="en-GB" sz="2400" dirty="0">
              <a:cs typeface="Arial" charset="0"/>
            </a:endParaRPr>
          </a:p>
          <a:p>
            <a:pPr marL="0" indent="0">
              <a:buNone/>
            </a:pPr>
            <a:r>
              <a:rPr lang="en-GB" sz="2800" dirty="0">
                <a:solidFill>
                  <a:srgbClr val="C00000"/>
                </a:solidFill>
                <a:cs typeface="Arial" charset="0"/>
              </a:rPr>
              <a:t>Residual Current Breaker with Overload (RCBO)</a:t>
            </a:r>
          </a:p>
          <a:p>
            <a:endParaRPr lang="en-GB" sz="2800" dirty="0">
              <a:cs typeface="Arial" charset="0"/>
            </a:endParaRPr>
          </a:p>
          <a:p>
            <a:r>
              <a:rPr lang="en-GB" sz="2400" dirty="0">
                <a:solidFill>
                  <a:srgbClr val="7030A0"/>
                </a:solidFill>
                <a:cs typeface="Arial" charset="0"/>
              </a:rPr>
              <a:t>Located in the consumer unit and contains the MCB and RCD for one appliance or circuit</a:t>
            </a:r>
          </a:p>
        </p:txBody>
      </p:sp>
      <p:pic>
        <p:nvPicPr>
          <p:cNvPr id="29700" name="Picture 2" descr="http://t1.gstatic.com/images?q=tbn:ANd9GcT_gUludbsspsM1woIgEoeVc04LCc8mKewDphBVzDoaYggASwwoG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188" y="980728"/>
            <a:ext cx="3082652" cy="477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919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868362"/>
          </a:xfrm>
        </p:spPr>
        <p:txBody>
          <a:bodyPr/>
          <a:lstStyle/>
          <a:p>
            <a:pPr algn="r"/>
            <a:r>
              <a:rPr lang="en-GB" sz="4000" dirty="0">
                <a:cs typeface="Arial" charset="0"/>
              </a:rPr>
              <a:t>Electrical Components</a:t>
            </a:r>
          </a:p>
        </p:txBody>
      </p:sp>
      <p:sp>
        <p:nvSpPr>
          <p:cNvPr id="3" name="Content Placeholder 2"/>
          <p:cNvSpPr>
            <a:spLocks noGrp="1"/>
          </p:cNvSpPr>
          <p:nvPr>
            <p:ph idx="1"/>
          </p:nvPr>
        </p:nvSpPr>
        <p:spPr>
          <a:xfrm>
            <a:off x="428625" y="1268760"/>
            <a:ext cx="8229600" cy="4828828"/>
          </a:xfrm>
        </p:spPr>
        <p:txBody>
          <a:bodyPr>
            <a:normAutofit lnSpcReduction="10000"/>
          </a:bodyPr>
          <a:lstStyle/>
          <a:p>
            <a:pPr>
              <a:buFontTx/>
              <a:buNone/>
              <a:defRPr/>
            </a:pPr>
            <a:r>
              <a:rPr lang="en-GB" dirty="0">
                <a:solidFill>
                  <a:srgbClr val="C00000"/>
                </a:solidFill>
              </a:rPr>
              <a:t>Plug socket</a:t>
            </a:r>
          </a:p>
          <a:p>
            <a:pPr marL="0" indent="0">
              <a:buFontTx/>
              <a:buNone/>
              <a:defRPr/>
            </a:pPr>
            <a:r>
              <a:rPr lang="en-GB" sz="2400" dirty="0">
                <a:solidFill>
                  <a:srgbClr val="7030A0"/>
                </a:solidFill>
              </a:rPr>
              <a:t>These accept the domestic 3 pin plug. Any one socket can take up to 3kw, but not on a continuous load.</a:t>
            </a:r>
          </a:p>
          <a:p>
            <a:pPr marL="0" indent="0">
              <a:buFontTx/>
              <a:buNone/>
              <a:defRPr/>
            </a:pPr>
            <a:r>
              <a:rPr lang="en-GB" sz="2400" dirty="0">
                <a:solidFill>
                  <a:srgbClr val="7030A0"/>
                </a:solidFill>
              </a:rPr>
              <a:t>Can be:</a:t>
            </a:r>
          </a:p>
          <a:p>
            <a:pPr>
              <a:defRPr/>
            </a:pPr>
            <a:r>
              <a:rPr lang="en-GB" sz="2400" dirty="0">
                <a:solidFill>
                  <a:srgbClr val="7030A0"/>
                </a:solidFill>
              </a:rPr>
              <a:t>Flush mounted</a:t>
            </a:r>
          </a:p>
          <a:p>
            <a:pPr>
              <a:defRPr/>
            </a:pPr>
            <a:r>
              <a:rPr lang="en-GB" sz="2400" dirty="0">
                <a:solidFill>
                  <a:srgbClr val="7030A0"/>
                </a:solidFill>
              </a:rPr>
              <a:t>Surface mounted</a:t>
            </a:r>
          </a:p>
          <a:p>
            <a:pPr>
              <a:defRPr/>
            </a:pPr>
            <a:r>
              <a:rPr lang="en-GB" sz="2400" dirty="0">
                <a:solidFill>
                  <a:srgbClr val="7030A0"/>
                </a:solidFill>
              </a:rPr>
              <a:t>Switched</a:t>
            </a:r>
          </a:p>
          <a:p>
            <a:pPr>
              <a:defRPr/>
            </a:pPr>
            <a:r>
              <a:rPr lang="en-GB" sz="2400" dirty="0">
                <a:solidFill>
                  <a:srgbClr val="7030A0"/>
                </a:solidFill>
              </a:rPr>
              <a:t>Un-switched</a:t>
            </a:r>
          </a:p>
          <a:p>
            <a:pPr>
              <a:defRPr/>
            </a:pPr>
            <a:r>
              <a:rPr lang="en-GB" sz="2400" dirty="0">
                <a:solidFill>
                  <a:srgbClr val="7030A0"/>
                </a:solidFill>
              </a:rPr>
              <a:t>Single gang</a:t>
            </a:r>
          </a:p>
          <a:p>
            <a:pPr>
              <a:defRPr/>
            </a:pPr>
            <a:r>
              <a:rPr lang="en-GB" sz="2400" dirty="0">
                <a:solidFill>
                  <a:srgbClr val="7030A0"/>
                </a:solidFill>
              </a:rPr>
              <a:t>Double gang</a:t>
            </a:r>
          </a:p>
        </p:txBody>
      </p:sp>
      <p:pic>
        <p:nvPicPr>
          <p:cNvPr id="22532" name="Picture 2" descr="http://www.tvkc.co.uk/site/images/stories/plug_sock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815" y="2500313"/>
            <a:ext cx="2701786"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Crabtree 13A 2G DP S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2757488"/>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http://t3.gstatic.com/images?q=tbn:ANd9GcQKIiIZ5NoJGhi5AyfMtK1_wRZ4ibPvifjtYmIZTcDIeai-R3rC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932" y="5065851"/>
            <a:ext cx="1643062"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descr="http://t3.gstatic.com/images?q=tbn:ANd9GcSrvwyW_TZREOxsj4HweATvmo4l_now4ucKBsd3A7JInrTy7ZsVL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076" y="5180255"/>
            <a:ext cx="1643062"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p:cTn id="31" dur="500" fill="hold"/>
                                        <p:tgtEl>
                                          <p:spTgt spid="22533"/>
                                        </p:tgtEl>
                                        <p:attrNameLst>
                                          <p:attrName>ppt_w</p:attrName>
                                        </p:attrNameLst>
                                      </p:cBhvr>
                                      <p:tavLst>
                                        <p:tav tm="0">
                                          <p:val>
                                            <p:fltVal val="0"/>
                                          </p:val>
                                        </p:tav>
                                        <p:tav tm="100000">
                                          <p:val>
                                            <p:strVal val="#ppt_w"/>
                                          </p:val>
                                        </p:tav>
                                      </p:tavLst>
                                    </p:anim>
                                    <p:anim calcmode="lin" valueType="num">
                                      <p:cBhvr>
                                        <p:cTn id="32" dur="500" fill="hold"/>
                                        <p:tgtEl>
                                          <p:spTgt spid="22533"/>
                                        </p:tgtEl>
                                        <p:attrNameLst>
                                          <p:attrName>ppt_h</p:attrName>
                                        </p:attrNameLst>
                                      </p:cBhvr>
                                      <p:tavLst>
                                        <p:tav tm="0">
                                          <p:val>
                                            <p:fltVal val="0"/>
                                          </p:val>
                                        </p:tav>
                                        <p:tav tm="100000">
                                          <p:val>
                                            <p:strVal val="#ppt_h"/>
                                          </p:val>
                                        </p:tav>
                                      </p:tavLst>
                                    </p:anim>
                                    <p:animEffect transition="in" filter="fade">
                                      <p:cBhvr>
                                        <p:cTn id="33" dur="500"/>
                                        <p:tgtEl>
                                          <p:spTgt spid="2253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532"/>
                                        </p:tgtEl>
                                        <p:attrNameLst>
                                          <p:attrName>style.visibility</p:attrName>
                                        </p:attrNameLst>
                                      </p:cBhvr>
                                      <p:to>
                                        <p:strVal val="visible"/>
                                      </p:to>
                                    </p:set>
                                    <p:animEffect transition="in" filter="barn(inVertical)">
                                      <p:cBhvr>
                                        <p:cTn id="44" dur="500"/>
                                        <p:tgtEl>
                                          <p:spTgt spid="2253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2534"/>
                                        </p:tgtEl>
                                        <p:attrNameLst>
                                          <p:attrName>style.visibility</p:attrName>
                                        </p:attrNameLst>
                                      </p:cBhvr>
                                      <p:to>
                                        <p:strVal val="visible"/>
                                      </p:to>
                                    </p:set>
                                    <p:anim calcmode="lin" valueType="num">
                                      <p:cBhvr>
                                        <p:cTn id="55" dur="500" fill="hold"/>
                                        <p:tgtEl>
                                          <p:spTgt spid="22534"/>
                                        </p:tgtEl>
                                        <p:attrNameLst>
                                          <p:attrName>ppt_w</p:attrName>
                                        </p:attrNameLst>
                                      </p:cBhvr>
                                      <p:tavLst>
                                        <p:tav tm="0">
                                          <p:val>
                                            <p:fltVal val="0"/>
                                          </p:val>
                                        </p:tav>
                                        <p:tav tm="100000">
                                          <p:val>
                                            <p:strVal val="#ppt_w"/>
                                          </p:val>
                                        </p:tav>
                                      </p:tavLst>
                                    </p:anim>
                                    <p:anim calcmode="lin" valueType="num">
                                      <p:cBhvr>
                                        <p:cTn id="56" dur="500" fill="hold"/>
                                        <p:tgtEl>
                                          <p:spTgt spid="22534"/>
                                        </p:tgtEl>
                                        <p:attrNameLst>
                                          <p:attrName>ppt_h</p:attrName>
                                        </p:attrNameLst>
                                      </p:cBhvr>
                                      <p:tavLst>
                                        <p:tav tm="0">
                                          <p:val>
                                            <p:fltVal val="0"/>
                                          </p:val>
                                        </p:tav>
                                        <p:tav tm="100000">
                                          <p:val>
                                            <p:strVal val="#ppt_h"/>
                                          </p:val>
                                        </p:tav>
                                      </p:tavLst>
                                    </p:anim>
                                    <p:animEffect transition="in" filter="fade">
                                      <p:cBhvr>
                                        <p:cTn id="57" dur="500"/>
                                        <p:tgtEl>
                                          <p:spTgt spid="22534"/>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 calcmode="lin" valueType="num">
                                      <p:cBhvr additive="base">
                                        <p:cTn id="6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2535"/>
                                        </p:tgtEl>
                                        <p:attrNameLst>
                                          <p:attrName>style.visibility</p:attrName>
                                        </p:attrNameLst>
                                      </p:cBhvr>
                                      <p:to>
                                        <p:strVal val="visible"/>
                                      </p:to>
                                    </p:set>
                                    <p:animEffect transition="in" filter="barn(inVertical)">
                                      <p:cBhvr>
                                        <p:cTn id="68" dur="500"/>
                                        <p:tgtEl>
                                          <p:spTgt spid="22535"/>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 calcmode="lin" valueType="num">
                                      <p:cBhvr additive="base">
                                        <p:cTn id="7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 calcmode="lin" valueType="num">
                                      <p:cBhvr additive="base">
                                        <p:cTn id="7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868362"/>
          </a:xfrm>
        </p:spPr>
        <p:txBody>
          <a:bodyPr/>
          <a:lstStyle/>
          <a:p>
            <a:pPr algn="r"/>
            <a:r>
              <a:rPr lang="en-GB" sz="4000" dirty="0">
                <a:cs typeface="Arial" charset="0"/>
              </a:rPr>
              <a:t>Electrical Components</a:t>
            </a:r>
          </a:p>
        </p:txBody>
      </p:sp>
      <p:sp>
        <p:nvSpPr>
          <p:cNvPr id="3" name="Content Placeholder 2"/>
          <p:cNvSpPr>
            <a:spLocks noGrp="1"/>
          </p:cNvSpPr>
          <p:nvPr>
            <p:ph idx="1"/>
          </p:nvPr>
        </p:nvSpPr>
        <p:spPr>
          <a:xfrm>
            <a:off x="428625" y="1268760"/>
            <a:ext cx="8229600" cy="5246340"/>
          </a:xfrm>
        </p:spPr>
        <p:txBody>
          <a:bodyPr>
            <a:normAutofit fontScale="92500" lnSpcReduction="10000"/>
          </a:bodyPr>
          <a:lstStyle/>
          <a:p>
            <a:pPr>
              <a:buFontTx/>
              <a:buNone/>
              <a:defRPr/>
            </a:pPr>
            <a:r>
              <a:rPr lang="en-GB" dirty="0">
                <a:solidFill>
                  <a:srgbClr val="C00000"/>
                </a:solidFill>
              </a:rPr>
              <a:t>Light Switches</a:t>
            </a:r>
          </a:p>
          <a:p>
            <a:pPr>
              <a:buFontTx/>
              <a:buNone/>
              <a:defRPr/>
            </a:pPr>
            <a:endParaRPr lang="en-GB" sz="800" dirty="0"/>
          </a:p>
          <a:p>
            <a:pPr marL="0" indent="0">
              <a:buFontTx/>
              <a:buNone/>
              <a:defRPr/>
            </a:pPr>
            <a:r>
              <a:rPr lang="en-GB" sz="2400" dirty="0">
                <a:solidFill>
                  <a:srgbClr val="7030A0"/>
                </a:solidFill>
              </a:rPr>
              <a:t>One way switch: </a:t>
            </a:r>
          </a:p>
          <a:p>
            <a:pPr marL="0" indent="0">
              <a:buFontTx/>
              <a:buNone/>
              <a:defRPr/>
            </a:pPr>
            <a:r>
              <a:rPr lang="en-GB" sz="2400" dirty="0">
                <a:solidFill>
                  <a:srgbClr val="7030A0"/>
                </a:solidFill>
              </a:rPr>
              <a:t>Allows the live to be switched off in one place. (</a:t>
            </a:r>
            <a:r>
              <a:rPr lang="en-GB" sz="2400" dirty="0" err="1">
                <a:solidFill>
                  <a:srgbClr val="7030A0"/>
                </a:solidFill>
              </a:rPr>
              <a:t>eg</a:t>
            </a:r>
            <a:r>
              <a:rPr lang="en-GB" sz="2400" dirty="0">
                <a:solidFill>
                  <a:srgbClr val="7030A0"/>
                </a:solidFill>
              </a:rPr>
              <a:t> for a single room)</a:t>
            </a:r>
          </a:p>
          <a:p>
            <a:pPr marL="0" indent="0">
              <a:buFontTx/>
              <a:buNone/>
              <a:defRPr/>
            </a:pPr>
            <a:endParaRPr lang="en-GB" sz="800" dirty="0">
              <a:solidFill>
                <a:srgbClr val="7030A0"/>
              </a:solidFill>
            </a:endParaRPr>
          </a:p>
          <a:p>
            <a:pPr marL="0" indent="0">
              <a:buFontTx/>
              <a:buNone/>
              <a:defRPr/>
            </a:pPr>
            <a:r>
              <a:rPr lang="en-GB" sz="2400" dirty="0">
                <a:solidFill>
                  <a:srgbClr val="7030A0"/>
                </a:solidFill>
              </a:rPr>
              <a:t>Two way switch: </a:t>
            </a:r>
          </a:p>
          <a:p>
            <a:pPr marL="0" indent="0">
              <a:buFontTx/>
              <a:buNone/>
              <a:defRPr/>
            </a:pPr>
            <a:r>
              <a:rPr lang="en-GB" sz="2400" dirty="0">
                <a:solidFill>
                  <a:srgbClr val="7030A0"/>
                </a:solidFill>
              </a:rPr>
              <a:t>Allows the live to be switched off in two different places. (</a:t>
            </a:r>
            <a:r>
              <a:rPr lang="en-GB" sz="2400" dirty="0" err="1">
                <a:solidFill>
                  <a:srgbClr val="7030A0"/>
                </a:solidFill>
              </a:rPr>
              <a:t>eg</a:t>
            </a:r>
            <a:r>
              <a:rPr lang="en-GB" sz="2400" dirty="0">
                <a:solidFill>
                  <a:srgbClr val="7030A0"/>
                </a:solidFill>
              </a:rPr>
              <a:t> upstairs and downstairs)</a:t>
            </a:r>
          </a:p>
          <a:p>
            <a:pPr marL="0" indent="0">
              <a:buFontTx/>
              <a:buNone/>
              <a:defRPr/>
            </a:pPr>
            <a:endParaRPr lang="en-GB" sz="2400" dirty="0">
              <a:solidFill>
                <a:srgbClr val="7030A0"/>
              </a:solidFill>
            </a:endParaRPr>
          </a:p>
          <a:p>
            <a:pPr>
              <a:defRPr/>
            </a:pPr>
            <a:r>
              <a:rPr lang="en-GB" sz="2400" dirty="0">
                <a:solidFill>
                  <a:srgbClr val="7030A0"/>
                </a:solidFill>
              </a:rPr>
              <a:t>Flush mounted</a:t>
            </a:r>
          </a:p>
          <a:p>
            <a:pPr>
              <a:defRPr/>
            </a:pPr>
            <a:r>
              <a:rPr lang="en-GB" sz="2400" dirty="0">
                <a:solidFill>
                  <a:srgbClr val="7030A0"/>
                </a:solidFill>
              </a:rPr>
              <a:t>Surface mounted</a:t>
            </a:r>
          </a:p>
          <a:p>
            <a:pPr>
              <a:defRPr/>
            </a:pPr>
            <a:r>
              <a:rPr lang="en-GB" sz="2400" dirty="0">
                <a:solidFill>
                  <a:srgbClr val="7030A0"/>
                </a:solidFill>
              </a:rPr>
              <a:t>Single gang</a:t>
            </a:r>
          </a:p>
          <a:p>
            <a:pPr>
              <a:defRPr/>
            </a:pPr>
            <a:r>
              <a:rPr lang="en-GB" sz="2400" dirty="0">
                <a:solidFill>
                  <a:srgbClr val="7030A0"/>
                </a:solidFill>
              </a:rPr>
              <a:t>Multi gang</a:t>
            </a:r>
          </a:p>
        </p:txBody>
      </p:sp>
      <p:pic>
        <p:nvPicPr>
          <p:cNvPr id="24580" name="Picture 2" descr="http://t3.gstatic.com/images?q=tbn:ANd9GcTxFoRcv9Q39dXel1BgvFygHlb2avAsUeDrXT6WxUcFVNXt6bq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782" y="4507396"/>
            <a:ext cx="2092808" cy="209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http://t0.gstatic.com/images?q=tbn:ANd9GcR2wBV-qiZXSBdavRhsVQHysChRZAj6UcQ5D3lwMxwKjLw476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365" y="4507396"/>
            <a:ext cx="3334635" cy="20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7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580"/>
                                        </p:tgtEl>
                                        <p:attrNameLst>
                                          <p:attrName>style.visibility</p:attrName>
                                        </p:attrNameLst>
                                      </p:cBhvr>
                                      <p:to>
                                        <p:strVal val="visible"/>
                                      </p:to>
                                    </p:set>
                                    <p:animEffect transition="in" filter="barn(inVertical)">
                                      <p:cBhvr>
                                        <p:cTn id="61" dur="500"/>
                                        <p:tgtEl>
                                          <p:spTgt spid="2458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4581"/>
                                        </p:tgtEl>
                                        <p:attrNameLst>
                                          <p:attrName>style.visibility</p:attrName>
                                        </p:attrNameLst>
                                      </p:cBhvr>
                                      <p:to>
                                        <p:strVal val="visible"/>
                                      </p:to>
                                    </p:set>
                                    <p:animEffect transition="in" filter="barn(inVertical)">
                                      <p:cBhvr>
                                        <p:cTn id="66"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868362"/>
          </a:xfrm>
        </p:spPr>
        <p:txBody>
          <a:bodyPr>
            <a:normAutofit fontScale="90000"/>
          </a:bodyPr>
          <a:lstStyle/>
          <a:p>
            <a:pPr algn="r"/>
            <a:r>
              <a:rPr lang="en-GB" sz="4000" dirty="0">
                <a:cs typeface="Arial" charset="0"/>
              </a:rPr>
              <a:t>Electrical Components –</a:t>
            </a:r>
            <a:br>
              <a:rPr lang="en-GB" sz="4000" dirty="0">
                <a:cs typeface="Arial" charset="0"/>
              </a:rPr>
            </a:br>
            <a:r>
              <a:rPr lang="en-GB" sz="4000" dirty="0">
                <a:solidFill>
                  <a:srgbClr val="C00000"/>
                </a:solidFill>
                <a:cs typeface="Arial" charset="0"/>
              </a:rPr>
              <a:t>back boxes   </a:t>
            </a:r>
          </a:p>
        </p:txBody>
      </p:sp>
      <p:pic>
        <p:nvPicPr>
          <p:cNvPr id="23556" name="Picture 5" descr="Appleby 1g 25mm Metal KO 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79" y="1974423"/>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Appleby 2g 25mm Metal KO Box"/>
          <p:cNvPicPr>
            <a:picLocks noChangeAspect="1" noChangeArrowheads="1"/>
          </p:cNvPicPr>
          <p:nvPr/>
        </p:nvPicPr>
        <p:blipFill>
          <a:blip r:embed="rId3">
            <a:extLst>
              <a:ext uri="{28A0092B-C50C-407E-A947-70E740481C1C}">
                <a14:useLocalDpi xmlns:a14="http://schemas.microsoft.com/office/drawing/2010/main" val="0"/>
              </a:ext>
            </a:extLst>
          </a:blip>
          <a:srcRect t="12126" b="12283"/>
          <a:stretch>
            <a:fillRect/>
          </a:stretch>
        </p:blipFill>
        <p:spPr bwMode="auto">
          <a:xfrm>
            <a:off x="5857875" y="3357563"/>
            <a:ext cx="30241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descr="p2527860_l"/>
          <p:cNvPicPr>
            <a:picLocks noChangeAspect="1" noChangeArrowheads="1"/>
          </p:cNvPicPr>
          <p:nvPr/>
        </p:nvPicPr>
        <p:blipFill>
          <a:blip r:embed="rId4">
            <a:extLst>
              <a:ext uri="{28A0092B-C50C-407E-A947-70E740481C1C}">
                <a14:useLocalDpi xmlns:a14="http://schemas.microsoft.com/office/drawing/2010/main" val="0"/>
              </a:ext>
            </a:extLst>
          </a:blip>
          <a:srcRect t="12769" b="13383"/>
          <a:stretch>
            <a:fillRect/>
          </a:stretch>
        </p:blipFill>
        <p:spPr bwMode="auto">
          <a:xfrm>
            <a:off x="0" y="4572000"/>
            <a:ext cx="3095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2700933" y="3744416"/>
            <a:ext cx="3156942" cy="1200150"/>
          </a:xfrm>
          <a:prstGeom prst="rect">
            <a:avLst/>
          </a:prstGeom>
          <a:noFill/>
          <a:ln w="9525" algn="ctr">
            <a:noFill/>
            <a:miter lim="800000"/>
            <a:headEnd/>
            <a:tailEnd/>
          </a:ln>
        </p:spPr>
        <p:txBody>
          <a:bodyPr wrap="square">
            <a:spAutoFit/>
          </a:bodyPr>
          <a:lstStyle/>
          <a:p>
            <a:pPr algn="r">
              <a:defRPr/>
            </a:pPr>
            <a:r>
              <a:rPr lang="en-GB" sz="2400" dirty="0">
                <a:solidFill>
                  <a:srgbClr val="002060"/>
                </a:solidFill>
              </a:rPr>
              <a:t>Double or two gang countersunk or flush mounted box</a:t>
            </a:r>
          </a:p>
        </p:txBody>
      </p:sp>
      <p:sp>
        <p:nvSpPr>
          <p:cNvPr id="50184" name="Text Box 10"/>
          <p:cNvSpPr txBox="1">
            <a:spLocks noChangeArrowheads="1"/>
          </p:cNvSpPr>
          <p:nvPr/>
        </p:nvSpPr>
        <p:spPr bwMode="auto">
          <a:xfrm>
            <a:off x="2928938" y="5301208"/>
            <a:ext cx="3857625" cy="1200150"/>
          </a:xfrm>
          <a:prstGeom prst="rect">
            <a:avLst/>
          </a:prstGeom>
          <a:noFill/>
          <a:ln w="9525" algn="ctr">
            <a:noFill/>
            <a:miter lim="800000"/>
            <a:headEnd/>
            <a:tailEnd/>
          </a:ln>
        </p:spPr>
        <p:txBody>
          <a:bodyPr>
            <a:spAutoFit/>
          </a:bodyPr>
          <a:lstStyle/>
          <a:p>
            <a:pPr>
              <a:defRPr/>
            </a:pPr>
            <a:r>
              <a:rPr lang="en-GB" sz="2400" dirty="0">
                <a:solidFill>
                  <a:srgbClr val="002060"/>
                </a:solidFill>
              </a:rPr>
              <a:t>Double or two gang countersunk</a:t>
            </a:r>
          </a:p>
          <a:p>
            <a:pPr>
              <a:defRPr/>
            </a:pPr>
            <a:r>
              <a:rPr lang="en-GB" sz="2400" dirty="0">
                <a:solidFill>
                  <a:srgbClr val="002060"/>
                </a:solidFill>
              </a:rPr>
              <a:t>Dry Wall/Plaster Board box</a:t>
            </a:r>
          </a:p>
        </p:txBody>
      </p:sp>
      <p:sp>
        <p:nvSpPr>
          <p:cNvPr id="23561" name="Text Box 10"/>
          <p:cNvSpPr txBox="1">
            <a:spLocks noChangeArrowheads="1"/>
          </p:cNvSpPr>
          <p:nvPr/>
        </p:nvSpPr>
        <p:spPr bwMode="auto">
          <a:xfrm>
            <a:off x="970066" y="1339696"/>
            <a:ext cx="4500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1" charset="-128"/>
              </a:defRPr>
            </a:lvl1pPr>
            <a:lvl2pPr marL="742950" indent="-285750" eaLnBrk="0" hangingPunct="0">
              <a:defRPr sz="2000">
                <a:solidFill>
                  <a:schemeClr val="tx1"/>
                </a:solidFill>
                <a:latin typeface="Arial" charset="0"/>
                <a:ea typeface="ＭＳ Ｐゴシック" pitchFamily="-1" charset="-128"/>
              </a:defRPr>
            </a:lvl2pPr>
            <a:lvl3pPr marL="1143000" indent="-228600" eaLnBrk="0" hangingPunct="0">
              <a:defRPr sz="2000">
                <a:solidFill>
                  <a:schemeClr val="tx1"/>
                </a:solidFill>
                <a:latin typeface="Arial" charset="0"/>
                <a:ea typeface="ＭＳ Ｐゴシック" pitchFamily="-1" charset="-128"/>
              </a:defRPr>
            </a:lvl3pPr>
            <a:lvl4pPr marL="1600200" indent="-228600" eaLnBrk="0" hangingPunct="0">
              <a:defRPr sz="2000">
                <a:solidFill>
                  <a:schemeClr val="tx1"/>
                </a:solidFill>
                <a:latin typeface="Arial" charset="0"/>
                <a:ea typeface="ＭＳ Ｐゴシック" pitchFamily="-1" charset="-128"/>
              </a:defRPr>
            </a:lvl4pPr>
            <a:lvl5pPr marL="2057400" indent="-228600" eaLnBrk="0" hangingPunct="0">
              <a:defRPr sz="20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1" charset="-128"/>
              </a:defRPr>
            </a:lvl9pPr>
          </a:lstStyle>
          <a:p>
            <a:pPr eaLnBrk="1" hangingPunct="1"/>
            <a:r>
              <a:rPr lang="en-GB" sz="2400" dirty="0">
                <a:solidFill>
                  <a:srgbClr val="002060"/>
                </a:solidFill>
                <a:latin typeface="Calibri"/>
              </a:rPr>
              <a:t>Single or one gang countersunk or flush mounted box </a:t>
            </a:r>
          </a:p>
        </p:txBody>
      </p:sp>
      <p:pic>
        <p:nvPicPr>
          <p:cNvPr id="2356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1363" y="1641474"/>
            <a:ext cx="205263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7" name="Text Box 10"/>
          <p:cNvSpPr txBox="1">
            <a:spLocks noChangeArrowheads="1"/>
          </p:cNvSpPr>
          <p:nvPr/>
        </p:nvSpPr>
        <p:spPr bwMode="auto">
          <a:xfrm>
            <a:off x="3220348" y="2367389"/>
            <a:ext cx="3943056" cy="830997"/>
          </a:xfrm>
          <a:prstGeom prst="rect">
            <a:avLst/>
          </a:prstGeom>
          <a:noFill/>
          <a:ln w="9525" algn="ctr">
            <a:noFill/>
            <a:miter lim="800000"/>
            <a:headEnd/>
            <a:tailEnd/>
          </a:ln>
        </p:spPr>
        <p:txBody>
          <a:bodyPr wrap="square">
            <a:spAutoFit/>
          </a:bodyPr>
          <a:lstStyle/>
          <a:p>
            <a:pPr algn="r">
              <a:defRPr/>
            </a:pPr>
            <a:r>
              <a:rPr lang="en-GB" sz="2400" dirty="0">
                <a:solidFill>
                  <a:srgbClr val="002060"/>
                </a:solidFill>
              </a:rPr>
              <a:t>Single or one gang surface mounted back box</a:t>
            </a:r>
          </a:p>
        </p:txBody>
      </p:sp>
    </p:spTree>
    <p:extLst>
      <p:ext uri="{BB962C8B-B14F-4D97-AF65-F5344CB8AC3E}">
        <p14:creationId xmlns:p14="http://schemas.microsoft.com/office/powerpoint/2010/main" val="348551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arn(inVertical)">
                                      <p:cBhvr>
                                        <p:cTn id="7" dur="500"/>
                                        <p:tgtEl>
                                          <p:spTgt spid="235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561"/>
                                        </p:tgtEl>
                                        <p:attrNameLst>
                                          <p:attrName>style.visibility</p:attrName>
                                        </p:attrNameLst>
                                      </p:cBhvr>
                                      <p:to>
                                        <p:strVal val="visible"/>
                                      </p:to>
                                    </p:set>
                                    <p:anim calcmode="lin" valueType="num">
                                      <p:cBhvr additive="base">
                                        <p:cTn id="12" dur="500" fill="hold"/>
                                        <p:tgtEl>
                                          <p:spTgt spid="23561"/>
                                        </p:tgtEl>
                                        <p:attrNameLst>
                                          <p:attrName>ppt_x</p:attrName>
                                        </p:attrNameLst>
                                      </p:cBhvr>
                                      <p:tavLst>
                                        <p:tav tm="0">
                                          <p:val>
                                            <p:strVal val="#ppt_x"/>
                                          </p:val>
                                        </p:tav>
                                        <p:tav tm="100000">
                                          <p:val>
                                            <p:strVal val="#ppt_x"/>
                                          </p:val>
                                        </p:tav>
                                      </p:tavLst>
                                    </p:anim>
                                    <p:anim calcmode="lin" valueType="num">
                                      <p:cBhvr additive="base">
                                        <p:cTn id="13" dur="500" fill="hold"/>
                                        <p:tgtEl>
                                          <p:spTgt spid="2356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562"/>
                                        </p:tgtEl>
                                        <p:attrNameLst>
                                          <p:attrName>style.visibility</p:attrName>
                                        </p:attrNameLst>
                                      </p:cBhvr>
                                      <p:to>
                                        <p:strVal val="visible"/>
                                      </p:to>
                                    </p:set>
                                    <p:anim calcmode="lin" valueType="num">
                                      <p:cBhvr>
                                        <p:cTn id="18" dur="500" fill="hold"/>
                                        <p:tgtEl>
                                          <p:spTgt spid="23562"/>
                                        </p:tgtEl>
                                        <p:attrNameLst>
                                          <p:attrName>ppt_w</p:attrName>
                                        </p:attrNameLst>
                                      </p:cBhvr>
                                      <p:tavLst>
                                        <p:tav tm="0">
                                          <p:val>
                                            <p:fltVal val="0"/>
                                          </p:val>
                                        </p:tav>
                                        <p:tav tm="100000">
                                          <p:val>
                                            <p:strVal val="#ppt_w"/>
                                          </p:val>
                                        </p:tav>
                                      </p:tavLst>
                                    </p:anim>
                                    <p:anim calcmode="lin" valueType="num">
                                      <p:cBhvr>
                                        <p:cTn id="19" dur="500" fill="hold"/>
                                        <p:tgtEl>
                                          <p:spTgt spid="23562"/>
                                        </p:tgtEl>
                                        <p:attrNameLst>
                                          <p:attrName>ppt_h</p:attrName>
                                        </p:attrNameLst>
                                      </p:cBhvr>
                                      <p:tavLst>
                                        <p:tav tm="0">
                                          <p:val>
                                            <p:fltVal val="0"/>
                                          </p:val>
                                        </p:tav>
                                        <p:tav tm="100000">
                                          <p:val>
                                            <p:strVal val="#ppt_h"/>
                                          </p:val>
                                        </p:tav>
                                      </p:tavLst>
                                    </p:anim>
                                    <p:animEffect transition="in" filter="fade">
                                      <p:cBhvr>
                                        <p:cTn id="20" dur="500"/>
                                        <p:tgtEl>
                                          <p:spTgt spid="2356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187"/>
                                        </p:tgtEl>
                                        <p:attrNameLst>
                                          <p:attrName>style.visibility</p:attrName>
                                        </p:attrNameLst>
                                      </p:cBhvr>
                                      <p:to>
                                        <p:strVal val="visible"/>
                                      </p:to>
                                    </p:set>
                                    <p:anim calcmode="lin" valueType="num">
                                      <p:cBhvr additive="base">
                                        <p:cTn id="25" dur="500" fill="hold"/>
                                        <p:tgtEl>
                                          <p:spTgt spid="50187"/>
                                        </p:tgtEl>
                                        <p:attrNameLst>
                                          <p:attrName>ppt_x</p:attrName>
                                        </p:attrNameLst>
                                      </p:cBhvr>
                                      <p:tavLst>
                                        <p:tav tm="0">
                                          <p:val>
                                            <p:strVal val="#ppt_x"/>
                                          </p:val>
                                        </p:tav>
                                        <p:tav tm="100000">
                                          <p:val>
                                            <p:strVal val="#ppt_x"/>
                                          </p:val>
                                        </p:tav>
                                      </p:tavLst>
                                    </p:anim>
                                    <p:anim calcmode="lin" valueType="num">
                                      <p:cBhvr additive="base">
                                        <p:cTn id="26" dur="500" fill="hold"/>
                                        <p:tgtEl>
                                          <p:spTgt spid="5018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557"/>
                                        </p:tgtEl>
                                        <p:attrNameLst>
                                          <p:attrName>style.visibility</p:attrName>
                                        </p:attrNameLst>
                                      </p:cBhvr>
                                      <p:to>
                                        <p:strVal val="visible"/>
                                      </p:to>
                                    </p:set>
                                    <p:animEffect transition="in" filter="barn(inVertical)">
                                      <p:cBhvr>
                                        <p:cTn id="31" dur="500"/>
                                        <p:tgtEl>
                                          <p:spTgt spid="2355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558"/>
                                        </p:tgtEl>
                                        <p:attrNameLst>
                                          <p:attrName>style.visibility</p:attrName>
                                        </p:attrNameLst>
                                      </p:cBhvr>
                                      <p:to>
                                        <p:strVal val="visible"/>
                                      </p:to>
                                    </p:set>
                                    <p:animEffect transition="in" filter="barn(inVertical)">
                                      <p:cBhvr>
                                        <p:cTn id="42" dur="500"/>
                                        <p:tgtEl>
                                          <p:spTgt spid="2355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0184"/>
                                        </p:tgtEl>
                                        <p:attrNameLst>
                                          <p:attrName>style.visibility</p:attrName>
                                        </p:attrNameLst>
                                      </p:cBhvr>
                                      <p:to>
                                        <p:strVal val="visible"/>
                                      </p:to>
                                    </p:set>
                                    <p:anim calcmode="lin" valueType="num">
                                      <p:cBhvr additive="base">
                                        <p:cTn id="47" dur="500" fill="hold"/>
                                        <p:tgtEl>
                                          <p:spTgt spid="50184"/>
                                        </p:tgtEl>
                                        <p:attrNameLst>
                                          <p:attrName>ppt_x</p:attrName>
                                        </p:attrNameLst>
                                      </p:cBhvr>
                                      <p:tavLst>
                                        <p:tav tm="0">
                                          <p:val>
                                            <p:strVal val="#ppt_x"/>
                                          </p:val>
                                        </p:tav>
                                        <p:tav tm="100000">
                                          <p:val>
                                            <p:strVal val="#ppt_x"/>
                                          </p:val>
                                        </p:tav>
                                      </p:tavLst>
                                    </p:anim>
                                    <p:anim calcmode="lin" valueType="num">
                                      <p:cBhvr additive="base">
                                        <p:cTn id="48" dur="500" fill="hold"/>
                                        <p:tgtEl>
                                          <p:spTgt spid="50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0184" grpId="0"/>
      <p:bldP spid="23561" grpId="0"/>
      <p:bldP spid="5018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62113" y="139217"/>
            <a:ext cx="7024687" cy="1143000"/>
          </a:xfrm>
        </p:spPr>
        <p:txBody>
          <a:bodyPr/>
          <a:lstStyle/>
          <a:p>
            <a:pPr algn="r"/>
            <a:r>
              <a:rPr lang="en-GB" sz="4000" dirty="0"/>
              <a:t>Electrical relationships</a:t>
            </a:r>
          </a:p>
        </p:txBody>
      </p:sp>
      <p:sp>
        <p:nvSpPr>
          <p:cNvPr id="3" name="Content Placeholder 2"/>
          <p:cNvSpPr>
            <a:spLocks noGrp="1"/>
          </p:cNvSpPr>
          <p:nvPr>
            <p:ph idx="1"/>
          </p:nvPr>
        </p:nvSpPr>
        <p:spPr/>
        <p:txBody>
          <a:bodyPr/>
          <a:lstStyle/>
          <a:p>
            <a:r>
              <a:rPr lang="en-GB" dirty="0">
                <a:solidFill>
                  <a:srgbClr val="7030A0"/>
                </a:solidFill>
              </a:rPr>
              <a:t>Relationship between power, current and voltage</a:t>
            </a:r>
          </a:p>
          <a:p>
            <a:pPr marL="0" indent="0" algn="ctr">
              <a:buNone/>
            </a:pPr>
            <a:r>
              <a:rPr lang="en-GB" dirty="0">
                <a:solidFill>
                  <a:srgbClr val="C00000"/>
                </a:solidFill>
              </a:rPr>
              <a:t>W = V x A</a:t>
            </a:r>
          </a:p>
          <a:p>
            <a:pPr marL="0" indent="0" algn="ctr">
              <a:buNone/>
            </a:pPr>
            <a:endParaRPr lang="en-GB" dirty="0">
              <a:solidFill>
                <a:srgbClr val="C00000"/>
              </a:solidFill>
            </a:endParaRPr>
          </a:p>
        </p:txBody>
      </p:sp>
      <p:pic>
        <p:nvPicPr>
          <p:cNvPr id="4" name="Picture 3"/>
          <p:cNvPicPr/>
          <p:nvPr/>
        </p:nvPicPr>
        <p:blipFill>
          <a:blip r:embed="rId2"/>
          <a:stretch>
            <a:fillRect/>
          </a:stretch>
        </p:blipFill>
        <p:spPr>
          <a:xfrm>
            <a:off x="1837678" y="3018408"/>
            <a:ext cx="4316092" cy="3231472"/>
          </a:xfrm>
          <a:prstGeom prst="rect">
            <a:avLst/>
          </a:prstGeom>
        </p:spPr>
      </p:pic>
    </p:spTree>
    <p:extLst>
      <p:ext uri="{BB962C8B-B14F-4D97-AF65-F5344CB8AC3E}">
        <p14:creationId xmlns:p14="http://schemas.microsoft.com/office/powerpoint/2010/main" val="8877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GB" sz="4000" dirty="0"/>
              <a:t>Electrical Components</a:t>
            </a:r>
          </a:p>
        </p:txBody>
      </p:sp>
      <p:pic>
        <p:nvPicPr>
          <p:cNvPr id="5122" name="Picture 2" descr="scan0002"/>
          <p:cNvPicPr>
            <a:picLocks noGrp="1" noChangeAspect="1" noChangeArrowheads="1"/>
          </p:cNvPicPr>
          <p:nvPr>
            <p:ph idx="1"/>
          </p:nvPr>
        </p:nvPicPr>
        <p:blipFill>
          <a:blip r:embed="rId2" cstate="print"/>
          <a:stretch>
            <a:fillRect/>
          </a:stretch>
        </p:blipFill>
        <p:spPr bwMode="auto">
          <a:xfrm>
            <a:off x="3736848" y="3103753"/>
            <a:ext cx="3003804" cy="1837944"/>
          </a:xfrm>
          <a:prstGeom prst="rect">
            <a:avLst/>
          </a:prstGeom>
          <a:noFill/>
          <a:ln w="9525">
            <a:noFill/>
            <a:miter lim="800000"/>
            <a:headEnd/>
            <a:tailEnd/>
          </a:ln>
        </p:spPr>
      </p:pic>
      <p:sp>
        <p:nvSpPr>
          <p:cNvPr id="3" name="TextBox 2"/>
          <p:cNvSpPr txBox="1"/>
          <p:nvPr/>
        </p:nvSpPr>
        <p:spPr>
          <a:xfrm>
            <a:off x="728870" y="1762539"/>
            <a:ext cx="5181600" cy="523220"/>
          </a:xfrm>
          <a:prstGeom prst="rect">
            <a:avLst/>
          </a:prstGeom>
          <a:noFill/>
        </p:spPr>
        <p:txBody>
          <a:bodyPr wrap="square" rtlCol="0">
            <a:spAutoFit/>
          </a:bodyPr>
          <a:lstStyle/>
          <a:p>
            <a:r>
              <a:rPr lang="en-GB" sz="2800" dirty="0">
                <a:solidFill>
                  <a:srgbClr val="C00000"/>
                </a:solidFill>
              </a:rPr>
              <a:t>Installing a wall socket</a:t>
            </a:r>
          </a:p>
        </p:txBody>
      </p:sp>
    </p:spTree>
    <p:extLst>
      <p:ext uri="{BB962C8B-B14F-4D97-AF65-F5344CB8AC3E}">
        <p14:creationId xmlns:p14="http://schemas.microsoft.com/office/powerpoint/2010/main" val="207687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868362"/>
          </a:xfrm>
        </p:spPr>
        <p:txBody>
          <a:bodyPr/>
          <a:lstStyle/>
          <a:p>
            <a:pPr algn="r"/>
            <a:r>
              <a:rPr lang="en-GB" sz="4000" dirty="0">
                <a:cs typeface="Arial" charset="0"/>
              </a:rPr>
              <a:t>Electrical Components</a:t>
            </a:r>
          </a:p>
        </p:txBody>
      </p:sp>
      <p:sp>
        <p:nvSpPr>
          <p:cNvPr id="26627" name="Content Placeholder 2"/>
          <p:cNvSpPr>
            <a:spLocks noGrp="1"/>
          </p:cNvSpPr>
          <p:nvPr>
            <p:ph idx="1"/>
          </p:nvPr>
        </p:nvSpPr>
        <p:spPr>
          <a:xfrm>
            <a:off x="428625" y="1340768"/>
            <a:ext cx="8229600" cy="5256584"/>
          </a:xfrm>
        </p:spPr>
        <p:txBody>
          <a:bodyPr>
            <a:noAutofit/>
          </a:bodyPr>
          <a:lstStyle/>
          <a:p>
            <a:pPr>
              <a:buFontTx/>
              <a:buNone/>
            </a:pPr>
            <a:r>
              <a:rPr lang="en-GB" dirty="0">
                <a:solidFill>
                  <a:srgbClr val="C00000"/>
                </a:solidFill>
                <a:cs typeface="Arial" charset="0"/>
              </a:rPr>
              <a:t>Fused spurs</a:t>
            </a:r>
          </a:p>
          <a:p>
            <a:pPr>
              <a:buFontTx/>
              <a:buNone/>
            </a:pPr>
            <a:r>
              <a:rPr lang="en-GB" sz="2800" dirty="0">
                <a:solidFill>
                  <a:srgbClr val="7030A0"/>
                </a:solidFill>
                <a:cs typeface="Arial" charset="0"/>
              </a:rPr>
              <a:t>Can be:</a:t>
            </a:r>
          </a:p>
          <a:p>
            <a:r>
              <a:rPr lang="en-GB" sz="2800" dirty="0">
                <a:solidFill>
                  <a:srgbClr val="7030A0"/>
                </a:solidFill>
                <a:cs typeface="Arial" charset="0"/>
              </a:rPr>
              <a:t>Flush mounted</a:t>
            </a:r>
          </a:p>
          <a:p>
            <a:r>
              <a:rPr lang="en-GB" sz="2800" dirty="0">
                <a:solidFill>
                  <a:srgbClr val="7030A0"/>
                </a:solidFill>
                <a:cs typeface="Arial" charset="0"/>
              </a:rPr>
              <a:t>Surface mounted</a:t>
            </a:r>
          </a:p>
          <a:p>
            <a:r>
              <a:rPr lang="en-GB" sz="2800" dirty="0">
                <a:solidFill>
                  <a:srgbClr val="7030A0"/>
                </a:solidFill>
                <a:cs typeface="Arial" charset="0"/>
              </a:rPr>
              <a:t>Switched</a:t>
            </a:r>
          </a:p>
          <a:p>
            <a:r>
              <a:rPr lang="en-GB" sz="2800" dirty="0">
                <a:solidFill>
                  <a:srgbClr val="7030A0"/>
                </a:solidFill>
                <a:cs typeface="Arial" charset="0"/>
              </a:rPr>
              <a:t>Un-switched</a:t>
            </a:r>
          </a:p>
          <a:p>
            <a:r>
              <a:rPr lang="en-GB" sz="2800" dirty="0">
                <a:solidFill>
                  <a:srgbClr val="7030A0"/>
                </a:solidFill>
                <a:cs typeface="Arial" charset="0"/>
              </a:rPr>
              <a:t>Illuminated</a:t>
            </a:r>
          </a:p>
          <a:p>
            <a:pPr>
              <a:buFontTx/>
              <a:buNone/>
            </a:pPr>
            <a:endParaRPr lang="en-GB" sz="2800" dirty="0">
              <a:solidFill>
                <a:srgbClr val="7030A0"/>
              </a:solidFill>
              <a:cs typeface="Arial" charset="0"/>
            </a:endParaRPr>
          </a:p>
          <a:p>
            <a:pPr marL="0" indent="0">
              <a:buNone/>
            </a:pPr>
            <a:r>
              <a:rPr lang="en-GB" sz="2800" dirty="0">
                <a:solidFill>
                  <a:srgbClr val="7030A0"/>
                </a:solidFill>
                <a:cs typeface="Arial" charset="0"/>
              </a:rPr>
              <a:t>Used to connect an appliance to the ring main giving a point of isolation</a:t>
            </a:r>
          </a:p>
        </p:txBody>
      </p:sp>
      <p:pic>
        <p:nvPicPr>
          <p:cNvPr id="26629" name="Picture 4" descr="http://t2.gstatic.com/images?q=tbn:ANd9GcRD33i-WzLaDSpgcgDy4Lfw_VF5fNq2sJZjs-4Ty2k7CNSonM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087" y="3021496"/>
            <a:ext cx="2293635" cy="229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http://t1.gstatic.com/images?q=tbn:ANd9GcSlUssHl-SnbNxcVSyvRrIKaIMXHMCpLJOIPwzpX9ra9ZmQWe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131" y="1486542"/>
            <a:ext cx="2204356" cy="220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81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anim calcmode="lin" valueType="num">
                                      <p:cBhvr additive="base">
                                        <p:cTn id="31"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 calcmode="lin" valueType="num">
                                      <p:cBhvr additive="base">
                                        <p:cTn id="37"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627">
                                            <p:txEl>
                                              <p:pRg st="6" end="6"/>
                                            </p:txEl>
                                          </p:spTgt>
                                        </p:tgtEl>
                                        <p:attrNameLst>
                                          <p:attrName>style.visibility</p:attrName>
                                        </p:attrNameLst>
                                      </p:cBhvr>
                                      <p:to>
                                        <p:strVal val="visible"/>
                                      </p:to>
                                    </p:set>
                                    <p:anim calcmode="lin" valueType="num">
                                      <p:cBhvr additive="base">
                                        <p:cTn id="43" dur="5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6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627">
                                            <p:txEl>
                                              <p:pRg st="8" end="8"/>
                                            </p:txEl>
                                          </p:spTgt>
                                        </p:tgtEl>
                                        <p:attrNameLst>
                                          <p:attrName>style.visibility</p:attrName>
                                        </p:attrNameLst>
                                      </p:cBhvr>
                                      <p:to>
                                        <p:strVal val="visible"/>
                                      </p:to>
                                    </p:set>
                                    <p:anim calcmode="lin" valueType="num">
                                      <p:cBhvr additive="base">
                                        <p:cTn id="49" dur="500" fill="hold"/>
                                        <p:tgtEl>
                                          <p:spTgt spid="2662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66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6630"/>
                                        </p:tgtEl>
                                        <p:attrNameLst>
                                          <p:attrName>style.visibility</p:attrName>
                                        </p:attrNameLst>
                                      </p:cBhvr>
                                      <p:to>
                                        <p:strVal val="visible"/>
                                      </p:to>
                                    </p:set>
                                    <p:animEffect transition="in" filter="barn(inVertical)">
                                      <p:cBhvr>
                                        <p:cTn id="55" dur="500"/>
                                        <p:tgtEl>
                                          <p:spTgt spid="266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6629"/>
                                        </p:tgtEl>
                                        <p:attrNameLst>
                                          <p:attrName>style.visibility</p:attrName>
                                        </p:attrNameLst>
                                      </p:cBhvr>
                                      <p:to>
                                        <p:strVal val="visible"/>
                                      </p:to>
                                    </p:set>
                                    <p:animEffect transition="in" filter="barn(inVertical)">
                                      <p:cBhvr>
                                        <p:cTn id="60"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868362"/>
          </a:xfrm>
        </p:spPr>
        <p:txBody>
          <a:bodyPr/>
          <a:lstStyle/>
          <a:p>
            <a:pPr algn="r"/>
            <a:r>
              <a:rPr lang="en-GB" sz="4000" dirty="0">
                <a:cs typeface="Arial" charset="0"/>
              </a:rPr>
              <a:t>Electrical Components</a:t>
            </a:r>
          </a:p>
        </p:txBody>
      </p:sp>
      <p:sp>
        <p:nvSpPr>
          <p:cNvPr id="3" name="Content Placeholder 2"/>
          <p:cNvSpPr>
            <a:spLocks noGrp="1"/>
          </p:cNvSpPr>
          <p:nvPr>
            <p:ph idx="1"/>
          </p:nvPr>
        </p:nvSpPr>
        <p:spPr>
          <a:xfrm>
            <a:off x="428625" y="1143000"/>
            <a:ext cx="8229600" cy="4954588"/>
          </a:xfrm>
        </p:spPr>
        <p:txBody>
          <a:bodyPr/>
          <a:lstStyle/>
          <a:p>
            <a:pPr>
              <a:buFontTx/>
              <a:buNone/>
              <a:defRPr/>
            </a:pPr>
            <a:r>
              <a:rPr lang="en-GB" sz="2800" dirty="0">
                <a:solidFill>
                  <a:srgbClr val="C00000"/>
                </a:solidFill>
              </a:rPr>
              <a:t>Pull cords</a:t>
            </a:r>
          </a:p>
          <a:p>
            <a:pPr marL="0" indent="0">
              <a:buFontTx/>
              <a:buNone/>
              <a:defRPr/>
            </a:pPr>
            <a:r>
              <a:rPr lang="en-GB" sz="2400" dirty="0">
                <a:solidFill>
                  <a:srgbClr val="7030A0"/>
                </a:solidFill>
              </a:rPr>
              <a:t>These are used in danger zones to switch off appliances, so wet fingers do not touch electrical switches.</a:t>
            </a:r>
          </a:p>
          <a:p>
            <a:pPr marL="0" indent="0">
              <a:buFontTx/>
              <a:buNone/>
              <a:defRPr/>
            </a:pPr>
            <a:endParaRPr lang="en-GB" sz="2400" dirty="0">
              <a:solidFill>
                <a:srgbClr val="7030A0"/>
              </a:solidFill>
            </a:endParaRPr>
          </a:p>
          <a:p>
            <a:pPr>
              <a:defRPr/>
            </a:pPr>
            <a:r>
              <a:rPr lang="en-GB" sz="2400" dirty="0">
                <a:solidFill>
                  <a:srgbClr val="7030A0"/>
                </a:solidFill>
              </a:rPr>
              <a:t>Lights in a bathroom – single pole isolator</a:t>
            </a:r>
          </a:p>
          <a:p>
            <a:pPr>
              <a:defRPr/>
            </a:pPr>
            <a:r>
              <a:rPr lang="en-GB" sz="2400" dirty="0">
                <a:solidFill>
                  <a:srgbClr val="7030A0"/>
                </a:solidFill>
              </a:rPr>
              <a:t>Isolator for electric shower – double pole isolator (these must be illuminated and have a manual indicator)</a:t>
            </a:r>
          </a:p>
        </p:txBody>
      </p:sp>
      <p:pic>
        <p:nvPicPr>
          <p:cNvPr id="29700" name="Picture 5" descr="White double pole ceiling switch, 4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425" y="4228143"/>
            <a:ext cx="3024335" cy="262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http://t1.gstatic.com/images?q=tbn:ANd9GcQLA0ecPDE9HFwunneJKmI8m7bI2upXsFOpHHzWQOborKWJSgU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4286250"/>
            <a:ext cx="2562622" cy="256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3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p:cTn id="7" dur="500" fill="hold"/>
                                        <p:tgtEl>
                                          <p:spTgt spid="29701"/>
                                        </p:tgtEl>
                                        <p:attrNameLst>
                                          <p:attrName>ppt_w</p:attrName>
                                        </p:attrNameLst>
                                      </p:cBhvr>
                                      <p:tavLst>
                                        <p:tav tm="0">
                                          <p:val>
                                            <p:fltVal val="0"/>
                                          </p:val>
                                        </p:tav>
                                        <p:tav tm="100000">
                                          <p:val>
                                            <p:strVal val="#ppt_w"/>
                                          </p:val>
                                        </p:tav>
                                      </p:tavLst>
                                    </p:anim>
                                    <p:anim calcmode="lin" valueType="num">
                                      <p:cBhvr>
                                        <p:cTn id="8" dur="500" fill="hold"/>
                                        <p:tgtEl>
                                          <p:spTgt spid="29701"/>
                                        </p:tgtEl>
                                        <p:attrNameLst>
                                          <p:attrName>ppt_h</p:attrName>
                                        </p:attrNameLst>
                                      </p:cBhvr>
                                      <p:tavLst>
                                        <p:tav tm="0">
                                          <p:val>
                                            <p:fltVal val="0"/>
                                          </p:val>
                                        </p:tav>
                                        <p:tav tm="100000">
                                          <p:val>
                                            <p:strVal val="#ppt_h"/>
                                          </p:val>
                                        </p:tav>
                                      </p:tavLst>
                                    </p:anim>
                                    <p:animEffect transition="in" filter="fade">
                                      <p:cBhvr>
                                        <p:cTn id="9" dur="500"/>
                                        <p:tgtEl>
                                          <p:spTgt spid="2970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barn(inVertical)">
                                      <p:cBhvr>
                                        <p:cTn id="14"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2" name="Content Placeholder 1"/>
          <p:cNvSpPr>
            <a:spLocks noGrp="1"/>
          </p:cNvSpPr>
          <p:nvPr>
            <p:ph idx="1"/>
          </p:nvPr>
        </p:nvSpPr>
        <p:spPr/>
        <p:txBody>
          <a:bodyPr/>
          <a:lstStyle/>
          <a:p>
            <a:endParaRPr lang="en-GB"/>
          </a:p>
        </p:txBody>
      </p:sp>
      <p:pic>
        <p:nvPicPr>
          <p:cNvPr id="4" name="Picture 2" descr="E:\elecrrical resources\img058.jpg"/>
          <p:cNvPicPr>
            <a:picLocks noChangeAspect="1" noChangeArrowheads="1"/>
          </p:cNvPicPr>
          <p:nvPr/>
        </p:nvPicPr>
        <p:blipFill>
          <a:blip r:embed="rId2" cstate="print"/>
          <a:srcRect/>
          <a:stretch>
            <a:fillRect/>
          </a:stretch>
        </p:blipFill>
        <p:spPr>
          <a:xfrm>
            <a:off x="0" y="0"/>
            <a:ext cx="9144000" cy="6858000"/>
          </a:xfrm>
          <a:prstGeom prst="rect">
            <a:avLst/>
          </a:prstGeom>
          <a:noFill/>
        </p:spPr>
      </p:pic>
      <p:sp>
        <p:nvSpPr>
          <p:cNvPr id="5" name="TextBox 4"/>
          <p:cNvSpPr txBox="1"/>
          <p:nvPr/>
        </p:nvSpPr>
        <p:spPr>
          <a:xfrm>
            <a:off x="457200" y="6205072"/>
            <a:ext cx="6084284" cy="646331"/>
          </a:xfrm>
          <a:prstGeom prst="rect">
            <a:avLst/>
          </a:prstGeom>
          <a:solidFill>
            <a:srgbClr val="FFFF00"/>
          </a:solidFill>
        </p:spPr>
        <p:txBody>
          <a:bodyPr wrap="square" rtlCol="0">
            <a:spAutoFit/>
          </a:bodyPr>
          <a:lstStyle/>
          <a:p>
            <a:r>
              <a:rPr lang="en-GB" dirty="0">
                <a:solidFill>
                  <a:schemeClr val="accent1">
                    <a:lumMod val="10000"/>
                  </a:schemeClr>
                </a:solidFill>
              </a:rPr>
              <a:t>Part M of the Building Regulations requires switches and socket outlets to be installed so that all persons can easily reach them</a:t>
            </a:r>
          </a:p>
        </p:txBody>
      </p:sp>
    </p:spTree>
    <p:extLst>
      <p:ext uri="{BB962C8B-B14F-4D97-AF65-F5344CB8AC3E}">
        <p14:creationId xmlns:p14="http://schemas.microsoft.com/office/powerpoint/2010/main" val="1415611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2" name="Content Placeholder 1"/>
          <p:cNvSpPr>
            <a:spLocks noGrp="1"/>
          </p:cNvSpPr>
          <p:nvPr>
            <p:ph idx="1"/>
          </p:nvPr>
        </p:nvSpPr>
        <p:spPr/>
        <p:txBody>
          <a:bodyPr/>
          <a:lstStyle/>
          <a:p>
            <a:endParaRPr lang="en-GB" dirty="0"/>
          </a:p>
        </p:txBody>
      </p:sp>
      <p:pic>
        <p:nvPicPr>
          <p:cNvPr id="20482" name="Picture 2" descr="C:\Users\har101145\Pictures\cable rou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18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2" name="Content Placeholder 1"/>
          <p:cNvSpPr>
            <a:spLocks noGrp="1"/>
          </p:cNvSpPr>
          <p:nvPr>
            <p:ph idx="1"/>
          </p:nvPr>
        </p:nvSpPr>
        <p:spPr/>
        <p:txBody>
          <a:bodyPr/>
          <a:lstStyle/>
          <a:p>
            <a:endParaRPr lang="en-GB"/>
          </a:p>
        </p:txBody>
      </p:sp>
      <p:pic>
        <p:nvPicPr>
          <p:cNvPr id="4" name="Picture 2" descr="E:\elecrrical resources\img059.jpg"/>
          <p:cNvPicPr>
            <a:picLocks noChangeAspect="1" noChangeArrowheads="1"/>
          </p:cNvPicPr>
          <p:nvPr/>
        </p:nvPicPr>
        <p:blipFill>
          <a:blip r:embed="rId2" cstate="print"/>
          <a:srcRect/>
          <a:stretch>
            <a:fillRect/>
          </a:stretch>
        </p:blipFill>
        <p:spPr>
          <a:xfrm>
            <a:off x="0" y="0"/>
            <a:ext cx="9144000" cy="6858000"/>
          </a:xfrm>
          <a:prstGeom prst="rect">
            <a:avLst/>
          </a:prstGeom>
          <a:noFill/>
        </p:spPr>
      </p:pic>
      <p:sp>
        <p:nvSpPr>
          <p:cNvPr id="5" name="TextBox 4"/>
          <p:cNvSpPr txBox="1"/>
          <p:nvPr/>
        </p:nvSpPr>
        <p:spPr>
          <a:xfrm>
            <a:off x="2857488" y="4826675"/>
            <a:ext cx="6286512" cy="2031325"/>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p:txBody>
      </p:sp>
      <p:sp>
        <p:nvSpPr>
          <p:cNvPr id="6" name="Text Box 6"/>
          <p:cNvSpPr txBox="1">
            <a:spLocks noChangeArrowheads="1"/>
          </p:cNvSpPr>
          <p:nvPr/>
        </p:nvSpPr>
        <p:spPr bwMode="auto">
          <a:xfrm>
            <a:off x="2987675" y="4941888"/>
            <a:ext cx="5905500" cy="915987"/>
          </a:xfrm>
          <a:prstGeom prst="rect">
            <a:avLst/>
          </a:prstGeom>
          <a:solidFill>
            <a:srgbClr val="EBEB03"/>
          </a:solidFill>
          <a:ln w="9525">
            <a:noFill/>
            <a:miter lim="800000"/>
            <a:headEnd/>
            <a:tailEnd/>
          </a:ln>
        </p:spPr>
        <p:txBody>
          <a:bodyPr>
            <a:spAutoFit/>
          </a:bodyPr>
          <a:lstStyle/>
          <a:p>
            <a:pPr>
              <a:spcBef>
                <a:spcPct val="50000"/>
              </a:spcBef>
            </a:pPr>
            <a:r>
              <a:rPr lang="en-GB" dirty="0"/>
              <a:t>Concealed cables at a depth of less than 50mm from the surface of the wall must NOT be routed outside the shaded areas unless protected</a:t>
            </a:r>
          </a:p>
        </p:txBody>
      </p:sp>
    </p:spTree>
    <p:extLst>
      <p:ext uri="{BB962C8B-B14F-4D97-AF65-F5344CB8AC3E}">
        <p14:creationId xmlns:p14="http://schemas.microsoft.com/office/powerpoint/2010/main" val="1631710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2" name="Content Placeholder 1"/>
          <p:cNvSpPr>
            <a:spLocks noGrp="1"/>
          </p:cNvSpPr>
          <p:nvPr>
            <p:ph idx="1"/>
          </p:nvPr>
        </p:nvSpPr>
        <p:spPr/>
        <p:txBody>
          <a:bodyPr/>
          <a:lstStyle/>
          <a:p>
            <a:endParaRPr lang="en-GB"/>
          </a:p>
        </p:txBody>
      </p:sp>
      <p:pic>
        <p:nvPicPr>
          <p:cNvPr id="4" name="Picture 2" descr="E:\elecrrical resources\img059.jpg"/>
          <p:cNvPicPr>
            <a:picLocks noChangeAspect="1" noChangeArrowheads="1"/>
          </p:cNvPicPr>
          <p:nvPr/>
        </p:nvPicPr>
        <p:blipFill>
          <a:blip r:embed="rId2" cstate="print"/>
          <a:srcRect/>
          <a:stretch>
            <a:fillRect/>
          </a:stretch>
        </p:blipFill>
        <p:spPr>
          <a:xfrm>
            <a:off x="0" y="0"/>
            <a:ext cx="9144000" cy="6858000"/>
          </a:xfrm>
          <a:prstGeom prst="rect">
            <a:avLst/>
          </a:prstGeom>
          <a:noFill/>
        </p:spPr>
      </p:pic>
      <p:sp>
        <p:nvSpPr>
          <p:cNvPr id="5" name="TextBox 4"/>
          <p:cNvSpPr txBox="1"/>
          <p:nvPr/>
        </p:nvSpPr>
        <p:spPr>
          <a:xfrm>
            <a:off x="2822909" y="4826675"/>
            <a:ext cx="6215074" cy="2031325"/>
          </a:xfrm>
          <a:prstGeom prst="rect">
            <a:avLst/>
          </a:prstGeom>
          <a:solidFill>
            <a:srgbClr val="FFFF00"/>
          </a:solidFill>
        </p:spPr>
        <p:txBody>
          <a:bodyPr wrap="square" rtlCol="0">
            <a:spAutoFit/>
          </a:bodyPr>
          <a:lstStyle/>
          <a:p>
            <a:r>
              <a:rPr lang="en-GB" dirty="0"/>
              <a:t>To summarise, it is permissible to run unprotected cable within the two zones indicated: </a:t>
            </a:r>
          </a:p>
          <a:p>
            <a:endParaRPr lang="en-GB" dirty="0"/>
          </a:p>
          <a:p>
            <a:pPr>
              <a:buFont typeface="Arial" pitchFamily="34" charset="0"/>
              <a:buChar char="•"/>
            </a:pPr>
            <a:r>
              <a:rPr lang="en-GB" dirty="0"/>
              <a:t>150mm from the ceiling  </a:t>
            </a:r>
          </a:p>
          <a:p>
            <a:pPr>
              <a:buFont typeface="Arial" pitchFamily="34" charset="0"/>
              <a:buChar char="•"/>
            </a:pPr>
            <a:r>
              <a:rPr lang="en-GB" dirty="0"/>
              <a:t>150mm from an internal corner</a:t>
            </a:r>
          </a:p>
          <a:p>
            <a:endParaRPr lang="en-GB" dirty="0"/>
          </a:p>
          <a:p>
            <a:endParaRPr lang="en-GB" dirty="0"/>
          </a:p>
        </p:txBody>
      </p:sp>
    </p:spTree>
    <p:extLst>
      <p:ext uri="{BB962C8B-B14F-4D97-AF65-F5344CB8AC3E}">
        <p14:creationId xmlns:p14="http://schemas.microsoft.com/office/powerpoint/2010/main" val="201536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39616" y="274638"/>
            <a:ext cx="6447183" cy="1143000"/>
          </a:xfrm>
        </p:spPr>
        <p:txBody>
          <a:bodyPr>
            <a:normAutofit fontScale="90000"/>
          </a:bodyPr>
          <a:lstStyle/>
          <a:p>
            <a:pPr algn="r"/>
            <a:r>
              <a:rPr lang="en-GB" sz="4000" dirty="0"/>
              <a:t>Cables in domestic properties</a:t>
            </a:r>
          </a:p>
        </p:txBody>
      </p:sp>
      <p:sp>
        <p:nvSpPr>
          <p:cNvPr id="2" name="Content Placeholder 1"/>
          <p:cNvSpPr>
            <a:spLocks noGrp="1"/>
          </p:cNvSpPr>
          <p:nvPr>
            <p:ph idx="1"/>
          </p:nvPr>
        </p:nvSpPr>
        <p:spPr>
          <a:xfrm>
            <a:off x="457200" y="1600200"/>
            <a:ext cx="5254487" cy="4946374"/>
          </a:xfrm>
        </p:spPr>
        <p:txBody>
          <a:bodyPr>
            <a:normAutofit fontScale="92500" lnSpcReduction="10000"/>
          </a:bodyPr>
          <a:lstStyle/>
          <a:p>
            <a:pPr marL="0" indent="0">
              <a:buNone/>
            </a:pPr>
            <a:r>
              <a:rPr lang="en-GB" dirty="0">
                <a:solidFill>
                  <a:srgbClr val="C00000"/>
                </a:solidFill>
              </a:rPr>
              <a:t>Protecting cables in walls</a:t>
            </a:r>
          </a:p>
          <a:p>
            <a:pPr marL="0" indent="0">
              <a:buNone/>
            </a:pPr>
            <a:r>
              <a:rPr lang="en-GB" sz="2800" dirty="0">
                <a:solidFill>
                  <a:srgbClr val="7030A0"/>
                </a:solidFill>
              </a:rPr>
              <a:t>PVC oval conduit</a:t>
            </a:r>
          </a:p>
          <a:p>
            <a:r>
              <a:rPr lang="en-GB" sz="2800" dirty="0">
                <a:solidFill>
                  <a:srgbClr val="7030A0"/>
                </a:solidFill>
              </a:rPr>
              <a:t>Low profile – unobtrusive</a:t>
            </a:r>
          </a:p>
          <a:p>
            <a:r>
              <a:rPr lang="en-GB" sz="2800" dirty="0">
                <a:solidFill>
                  <a:srgbClr val="7030A0"/>
                </a:solidFill>
              </a:rPr>
              <a:t>Durable material – protection against impact and moisture</a:t>
            </a:r>
          </a:p>
          <a:p>
            <a:endParaRPr lang="en-GB" sz="2800" dirty="0">
              <a:solidFill>
                <a:srgbClr val="7030A0"/>
              </a:solidFill>
            </a:endParaRPr>
          </a:p>
          <a:p>
            <a:pPr marL="0" indent="0">
              <a:buNone/>
            </a:pPr>
            <a:r>
              <a:rPr lang="en-GB" sz="2800" dirty="0">
                <a:solidFill>
                  <a:srgbClr val="7030A0"/>
                </a:solidFill>
              </a:rPr>
              <a:t>Channel section</a:t>
            </a:r>
          </a:p>
          <a:p>
            <a:r>
              <a:rPr lang="en-GB" sz="2800" dirty="0">
                <a:solidFill>
                  <a:srgbClr val="7030A0"/>
                </a:solidFill>
              </a:rPr>
              <a:t>Normally makes chasing unnecessary</a:t>
            </a:r>
          </a:p>
          <a:p>
            <a:r>
              <a:rPr lang="en-GB" sz="2800" dirty="0">
                <a:solidFill>
                  <a:srgbClr val="7030A0"/>
                </a:solidFill>
              </a:rPr>
              <a:t>Covered by normal layer of plaster</a:t>
            </a:r>
          </a:p>
          <a:p>
            <a:endParaRPr lang="en-GB" sz="2800" dirty="0">
              <a:solidFill>
                <a:srgbClr val="7030A0"/>
              </a:solidFill>
            </a:endParaRPr>
          </a:p>
          <a:p>
            <a:endParaRPr lang="en-GB" dirty="0"/>
          </a:p>
        </p:txBody>
      </p:sp>
      <p:pic>
        <p:nvPicPr>
          <p:cNvPr id="4" name="Picture 3"/>
          <p:cNvPicPr/>
          <p:nvPr/>
        </p:nvPicPr>
        <p:blipFill>
          <a:blip r:embed="rId2"/>
          <a:stretch>
            <a:fillRect/>
          </a:stretch>
        </p:blipFill>
        <p:spPr>
          <a:xfrm>
            <a:off x="5817704" y="2052664"/>
            <a:ext cx="2223356" cy="1392901"/>
          </a:xfrm>
          <a:prstGeom prst="rect">
            <a:avLst/>
          </a:prstGeom>
        </p:spPr>
      </p:pic>
      <p:pic>
        <p:nvPicPr>
          <p:cNvPr id="5" name="Picture 4"/>
          <p:cNvPicPr/>
          <p:nvPr/>
        </p:nvPicPr>
        <p:blipFill>
          <a:blip r:embed="rId3"/>
          <a:stretch>
            <a:fillRect/>
          </a:stretch>
        </p:blipFill>
        <p:spPr>
          <a:xfrm>
            <a:off x="5817704" y="4465983"/>
            <a:ext cx="2557670" cy="1711394"/>
          </a:xfrm>
          <a:prstGeom prst="rect">
            <a:avLst/>
          </a:prstGeom>
        </p:spPr>
      </p:pic>
    </p:spTree>
    <p:extLst>
      <p:ext uri="{BB962C8B-B14F-4D97-AF65-F5344CB8AC3E}">
        <p14:creationId xmlns:p14="http://schemas.microsoft.com/office/powerpoint/2010/main" val="18877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additive="base">
                                        <p:cTn id="3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 calcmode="lin" valueType="num">
                                      <p:cBhvr additive="base">
                                        <p:cTn id="4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xEl>
                                              <p:pRg st="7" end="7"/>
                                            </p:txEl>
                                          </p:spTgt>
                                        </p:tgtEl>
                                        <p:attrNameLst>
                                          <p:attrName>style.visibility</p:attrName>
                                        </p:attrNameLst>
                                      </p:cBhvr>
                                      <p:to>
                                        <p:strVal val="visible"/>
                                      </p:to>
                                    </p:set>
                                    <p:anim calcmode="lin" valueType="num">
                                      <p:cBhvr additive="base">
                                        <p:cTn id="5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39616" y="274638"/>
            <a:ext cx="6447183" cy="1143000"/>
          </a:xfrm>
        </p:spPr>
        <p:txBody>
          <a:bodyPr>
            <a:normAutofit fontScale="90000"/>
          </a:bodyPr>
          <a:lstStyle/>
          <a:p>
            <a:pPr algn="r"/>
            <a:r>
              <a:rPr lang="en-GB" sz="4000" dirty="0"/>
              <a:t>Cables in domestic properties</a:t>
            </a:r>
          </a:p>
        </p:txBody>
      </p:sp>
      <p:pic>
        <p:nvPicPr>
          <p:cNvPr id="4" name="Content Placeholder 3"/>
          <p:cNvPicPr>
            <a:picLocks noGrp="1" noChangeAspect="1"/>
          </p:cNvPicPr>
          <p:nvPr>
            <p:ph idx="1"/>
          </p:nvPr>
        </p:nvPicPr>
        <p:blipFill>
          <a:blip r:embed="rId2"/>
          <a:stretch>
            <a:fillRect/>
          </a:stretch>
        </p:blipFill>
        <p:spPr>
          <a:xfrm>
            <a:off x="2568407" y="2133600"/>
            <a:ext cx="5340685" cy="3778250"/>
          </a:xfrm>
          <a:prstGeom prst="rect">
            <a:avLst/>
          </a:prstGeom>
        </p:spPr>
      </p:pic>
    </p:spTree>
    <p:extLst>
      <p:ext uri="{BB962C8B-B14F-4D97-AF65-F5344CB8AC3E}">
        <p14:creationId xmlns:p14="http://schemas.microsoft.com/office/powerpoint/2010/main" val="3001341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39616" y="274638"/>
            <a:ext cx="6447183" cy="1143000"/>
          </a:xfrm>
        </p:spPr>
        <p:txBody>
          <a:bodyPr>
            <a:normAutofit fontScale="90000"/>
          </a:bodyPr>
          <a:lstStyle/>
          <a:p>
            <a:pPr algn="r"/>
            <a:r>
              <a:rPr lang="en-GB" sz="4000" dirty="0"/>
              <a:t>Cables in domestic properties</a:t>
            </a:r>
          </a:p>
        </p:txBody>
      </p:sp>
      <p:pic>
        <p:nvPicPr>
          <p:cNvPr id="4" name="Content Placeholder 3"/>
          <p:cNvPicPr>
            <a:picLocks noGrp="1"/>
          </p:cNvPicPr>
          <p:nvPr>
            <p:ph idx="1"/>
          </p:nvPr>
        </p:nvPicPr>
        <p:blipFill>
          <a:blip r:embed="rId2"/>
          <a:stretch>
            <a:fillRect/>
          </a:stretch>
        </p:blipFill>
        <p:spPr>
          <a:xfrm>
            <a:off x="549965" y="2173356"/>
            <a:ext cx="8136834" cy="3233530"/>
          </a:xfrm>
          <a:prstGeom prst="rect">
            <a:avLst/>
          </a:prstGeom>
        </p:spPr>
      </p:pic>
    </p:spTree>
    <p:extLst>
      <p:ext uri="{BB962C8B-B14F-4D97-AF65-F5344CB8AC3E}">
        <p14:creationId xmlns:p14="http://schemas.microsoft.com/office/powerpoint/2010/main" val="1414178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796925"/>
          </a:xfrm>
        </p:spPr>
        <p:txBody>
          <a:bodyPr/>
          <a:lstStyle/>
          <a:p>
            <a:pPr algn="r"/>
            <a:r>
              <a:rPr lang="en-GB" sz="3600" dirty="0">
                <a:cs typeface="Arial" charset="0"/>
              </a:rPr>
              <a:t>Types of Supply</a:t>
            </a:r>
          </a:p>
        </p:txBody>
      </p:sp>
      <p:sp>
        <p:nvSpPr>
          <p:cNvPr id="11267" name="Content Placeholder 2"/>
          <p:cNvSpPr>
            <a:spLocks noGrp="1"/>
          </p:cNvSpPr>
          <p:nvPr>
            <p:ph idx="1"/>
          </p:nvPr>
        </p:nvSpPr>
        <p:spPr>
          <a:xfrm>
            <a:off x="423863" y="1196752"/>
            <a:ext cx="3790328" cy="5303267"/>
          </a:xfrm>
        </p:spPr>
        <p:txBody>
          <a:bodyPr/>
          <a:lstStyle/>
          <a:p>
            <a:pPr>
              <a:buFontTx/>
              <a:buNone/>
            </a:pPr>
            <a:r>
              <a:rPr lang="en-GB" sz="2800" dirty="0">
                <a:solidFill>
                  <a:srgbClr val="C00000"/>
                </a:solidFill>
                <a:cs typeface="Arial" charset="0"/>
              </a:rPr>
              <a:t>Direct current (DC) </a:t>
            </a:r>
          </a:p>
          <a:p>
            <a:r>
              <a:rPr lang="en-GB" sz="2400" dirty="0">
                <a:solidFill>
                  <a:srgbClr val="C00000"/>
                </a:solidFill>
                <a:cs typeface="Arial" charset="0"/>
              </a:rPr>
              <a:t>Sources:</a:t>
            </a:r>
          </a:p>
          <a:p>
            <a:r>
              <a:rPr lang="en-GB" sz="2400" dirty="0">
                <a:solidFill>
                  <a:srgbClr val="7030A0"/>
                </a:solidFill>
                <a:cs typeface="Arial" charset="0"/>
              </a:rPr>
              <a:t>Batteries</a:t>
            </a:r>
          </a:p>
          <a:p>
            <a:r>
              <a:rPr lang="en-GB" sz="2400" dirty="0">
                <a:solidFill>
                  <a:srgbClr val="7030A0"/>
                </a:solidFill>
                <a:cs typeface="Arial" charset="0"/>
              </a:rPr>
              <a:t>Solar panels</a:t>
            </a:r>
          </a:p>
          <a:p>
            <a:r>
              <a:rPr lang="en-GB" sz="2400" dirty="0">
                <a:solidFill>
                  <a:srgbClr val="7030A0"/>
                </a:solidFill>
                <a:cs typeface="Arial" charset="0"/>
              </a:rPr>
              <a:t>Thermocouples</a:t>
            </a:r>
          </a:p>
          <a:p>
            <a:r>
              <a:rPr lang="en-GB" sz="2400" dirty="0">
                <a:solidFill>
                  <a:srgbClr val="7030A0"/>
                </a:solidFill>
                <a:cs typeface="Arial" charset="0"/>
              </a:rPr>
              <a:t>Converters that rectify AC</a:t>
            </a:r>
          </a:p>
          <a:p>
            <a:pPr>
              <a:buFontTx/>
              <a:buNone/>
            </a:pPr>
            <a:r>
              <a:rPr lang="en-GB" sz="2400" dirty="0">
                <a:cs typeface="Arial" charset="0"/>
              </a:rPr>
              <a:t> </a:t>
            </a:r>
          </a:p>
        </p:txBody>
      </p:sp>
      <p:pic>
        <p:nvPicPr>
          <p:cNvPr id="2" name="Picture 1"/>
          <p:cNvPicPr>
            <a:picLocks noChangeAspect="1"/>
          </p:cNvPicPr>
          <p:nvPr/>
        </p:nvPicPr>
        <p:blipFill>
          <a:blip r:embed="rId2"/>
          <a:stretch>
            <a:fillRect/>
          </a:stretch>
        </p:blipFill>
        <p:spPr>
          <a:xfrm>
            <a:off x="4819718" y="1196752"/>
            <a:ext cx="3654821" cy="2752396"/>
          </a:xfrm>
          <a:prstGeom prst="rect">
            <a:avLst/>
          </a:prstGeom>
        </p:spPr>
      </p:pic>
      <p:pic>
        <p:nvPicPr>
          <p:cNvPr id="11" name="Picture 10"/>
          <p:cNvPicPr/>
          <p:nvPr/>
        </p:nvPicPr>
        <p:blipFill>
          <a:blip r:embed="rId3"/>
          <a:stretch>
            <a:fillRect/>
          </a:stretch>
        </p:blipFill>
        <p:spPr>
          <a:xfrm>
            <a:off x="712455" y="4074337"/>
            <a:ext cx="4107263" cy="2550871"/>
          </a:xfrm>
          <a:prstGeom prst="rect">
            <a:avLst/>
          </a:prstGeom>
        </p:spPr>
      </p:pic>
      <p:sp>
        <p:nvSpPr>
          <p:cNvPr id="3" name="TextBox 2"/>
          <p:cNvSpPr txBox="1"/>
          <p:nvPr/>
        </p:nvSpPr>
        <p:spPr>
          <a:xfrm>
            <a:off x="4819718" y="4476165"/>
            <a:ext cx="3975652" cy="1569660"/>
          </a:xfrm>
          <a:prstGeom prst="rect">
            <a:avLst/>
          </a:prstGeom>
          <a:solidFill>
            <a:schemeClr val="bg1"/>
          </a:solidFill>
        </p:spPr>
        <p:txBody>
          <a:bodyPr wrap="square" rtlCol="0">
            <a:spAutoFit/>
          </a:bodyPr>
          <a:lstStyle/>
          <a:p>
            <a:r>
              <a:rPr lang="en-GB" sz="2400" dirty="0">
                <a:solidFill>
                  <a:srgbClr val="7030A0"/>
                </a:solidFill>
              </a:rPr>
              <a:t>The characteristic of direct current shown on a graph</a:t>
            </a:r>
          </a:p>
          <a:p>
            <a:endParaRPr lang="en-GB" sz="2400" dirty="0">
              <a:solidFill>
                <a:srgbClr val="7030A0"/>
              </a:solidFill>
            </a:endParaRPr>
          </a:p>
          <a:p>
            <a:r>
              <a:rPr lang="en-GB" sz="2400" dirty="0">
                <a:solidFill>
                  <a:srgbClr val="7030A0"/>
                </a:solidFill>
              </a:rPr>
              <a:t>Plot of DC current against time</a:t>
            </a:r>
          </a:p>
        </p:txBody>
      </p:sp>
    </p:spTree>
    <p:extLst>
      <p:ext uri="{BB962C8B-B14F-4D97-AF65-F5344CB8AC3E}">
        <p14:creationId xmlns:p14="http://schemas.microsoft.com/office/powerpoint/2010/main" val="348480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67">
                                            <p:txEl>
                                              <p:pRg st="6" end="6"/>
                                            </p:txEl>
                                          </p:spTgt>
                                        </p:tgtEl>
                                        <p:attrNameLst>
                                          <p:attrName>style.visibility</p:attrName>
                                        </p:attrNameLst>
                                      </p:cBhvr>
                                      <p:to>
                                        <p:strVal val="visible"/>
                                      </p:to>
                                    </p:set>
                                    <p:anim calcmode="lin" valueType="num">
                                      <p:cBhvr additive="base">
                                        <p:cTn id="43"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arn(inVertical)">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39616" y="274638"/>
            <a:ext cx="6447183" cy="1143000"/>
          </a:xfrm>
        </p:spPr>
        <p:txBody>
          <a:bodyPr/>
          <a:lstStyle/>
          <a:p>
            <a:pPr algn="r"/>
            <a:r>
              <a:rPr lang="en-GB" sz="4000" dirty="0"/>
              <a:t>ELV and SELV systems</a:t>
            </a:r>
          </a:p>
        </p:txBody>
      </p:sp>
      <p:sp>
        <p:nvSpPr>
          <p:cNvPr id="2" name="Content Placeholder 1"/>
          <p:cNvSpPr>
            <a:spLocks noGrp="1"/>
          </p:cNvSpPr>
          <p:nvPr>
            <p:ph idx="1"/>
          </p:nvPr>
        </p:nvSpPr>
        <p:spPr>
          <a:xfrm>
            <a:off x="457200" y="1245704"/>
            <a:ext cx="8229600" cy="5420139"/>
          </a:xfrm>
        </p:spPr>
        <p:txBody>
          <a:bodyPr>
            <a:noAutofit/>
          </a:bodyPr>
          <a:lstStyle/>
          <a:p>
            <a:pPr marL="0" indent="0">
              <a:buNone/>
            </a:pPr>
            <a:r>
              <a:rPr lang="en-GB" sz="2400" dirty="0">
                <a:solidFill>
                  <a:srgbClr val="C00000"/>
                </a:solidFill>
              </a:rPr>
              <a:t>Extra-low voltage (ELV) systems are commonly used in domestic installations, particularly in the form of recessed downlighting</a:t>
            </a:r>
          </a:p>
          <a:p>
            <a:pPr marL="0" indent="0">
              <a:buNone/>
            </a:pPr>
            <a:r>
              <a:rPr lang="en-GB" sz="2400" dirty="0">
                <a:solidFill>
                  <a:srgbClr val="7030A0"/>
                </a:solidFill>
              </a:rPr>
              <a:t>Safer systems due to:</a:t>
            </a:r>
          </a:p>
          <a:p>
            <a:r>
              <a:rPr lang="en-GB" sz="2400" dirty="0">
                <a:solidFill>
                  <a:srgbClr val="7030A0"/>
                </a:solidFill>
              </a:rPr>
              <a:t>Low voltages which should never exceed 120 Volts DC and 50 Volts AC, these levels are too low to provide current that would give a lethal electric shock</a:t>
            </a:r>
          </a:p>
          <a:p>
            <a:r>
              <a:rPr lang="en-GB" sz="2400" dirty="0">
                <a:solidFill>
                  <a:srgbClr val="7030A0"/>
                </a:solidFill>
              </a:rPr>
              <a:t>Very low risk accidental contact with the high voltages</a:t>
            </a:r>
          </a:p>
          <a:p>
            <a:pPr marL="0" indent="0">
              <a:buNone/>
            </a:pPr>
            <a:r>
              <a:rPr lang="en-GB" sz="2400" dirty="0">
                <a:solidFill>
                  <a:srgbClr val="C00000"/>
                </a:solidFill>
              </a:rPr>
              <a:t>A Separated Extra Low Voltage (SELV) system is an extra low voltage electrical circuit that is electrically separated from other circuits that carry higher voltages.  Typical examples are:</a:t>
            </a:r>
          </a:p>
          <a:p>
            <a:r>
              <a:rPr lang="en-GB" sz="2400" dirty="0">
                <a:solidFill>
                  <a:srgbClr val="7030A0"/>
                </a:solidFill>
              </a:rPr>
              <a:t>CCTV systems</a:t>
            </a:r>
          </a:p>
          <a:p>
            <a:r>
              <a:rPr lang="en-GB" sz="2400" dirty="0">
                <a:solidFill>
                  <a:srgbClr val="7030A0"/>
                </a:solidFill>
              </a:rPr>
              <a:t>Data and computer cabling</a:t>
            </a:r>
          </a:p>
          <a:p>
            <a:r>
              <a:rPr lang="en-GB" sz="2400" dirty="0">
                <a:solidFill>
                  <a:srgbClr val="7030A0"/>
                </a:solidFill>
              </a:rPr>
              <a:t>Telephone networks</a:t>
            </a:r>
          </a:p>
        </p:txBody>
      </p:sp>
    </p:spTree>
    <p:extLst>
      <p:ext uri="{BB962C8B-B14F-4D97-AF65-F5344CB8AC3E}">
        <p14:creationId xmlns:p14="http://schemas.microsoft.com/office/powerpoint/2010/main" val="332882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39616" y="274638"/>
            <a:ext cx="6447183" cy="1143000"/>
          </a:xfrm>
        </p:spPr>
        <p:txBody>
          <a:bodyPr/>
          <a:lstStyle/>
          <a:p>
            <a:pPr algn="r"/>
            <a:r>
              <a:rPr lang="en-GB" sz="4000" dirty="0"/>
              <a:t>ELV and SELV systems</a:t>
            </a:r>
          </a:p>
        </p:txBody>
      </p:sp>
      <p:sp>
        <p:nvSpPr>
          <p:cNvPr id="2" name="Content Placeholder 1"/>
          <p:cNvSpPr>
            <a:spLocks noGrp="1"/>
          </p:cNvSpPr>
          <p:nvPr>
            <p:ph idx="1"/>
          </p:nvPr>
        </p:nvSpPr>
        <p:spPr>
          <a:xfrm>
            <a:off x="457200" y="1245704"/>
            <a:ext cx="8229600" cy="5420139"/>
          </a:xfrm>
        </p:spPr>
        <p:txBody>
          <a:bodyPr>
            <a:noAutofit/>
          </a:bodyPr>
          <a:lstStyle/>
          <a:p>
            <a:pPr marL="0" indent="0">
              <a:buNone/>
            </a:pPr>
            <a:r>
              <a:rPr lang="en-GB" sz="2800" dirty="0">
                <a:solidFill>
                  <a:srgbClr val="7030A0"/>
                </a:solidFill>
              </a:rPr>
              <a:t>Example of ELV luminaire </a:t>
            </a:r>
          </a:p>
          <a:p>
            <a:pPr marL="0" indent="0">
              <a:buNone/>
            </a:pPr>
            <a:endParaRPr lang="en-GB" sz="2400" dirty="0">
              <a:solidFill>
                <a:srgbClr val="7030A0"/>
              </a:solidFill>
            </a:endParaRPr>
          </a:p>
          <a:p>
            <a:pPr marL="0" indent="0">
              <a:buNone/>
            </a:pPr>
            <a:endParaRPr lang="en-GB" sz="2400" dirty="0">
              <a:solidFill>
                <a:srgbClr val="7030A0"/>
              </a:solidFill>
            </a:endParaRPr>
          </a:p>
          <a:p>
            <a:pPr marL="0" indent="0">
              <a:buNone/>
            </a:pPr>
            <a:endParaRPr lang="en-GB" sz="2400" dirty="0">
              <a:solidFill>
                <a:srgbClr val="7030A0"/>
              </a:solidFill>
            </a:endParaRPr>
          </a:p>
          <a:p>
            <a:pPr marL="0" indent="0">
              <a:buNone/>
            </a:pPr>
            <a:endParaRPr lang="en-GB" sz="2400" dirty="0">
              <a:solidFill>
                <a:srgbClr val="7030A0"/>
              </a:solidFill>
            </a:endParaRPr>
          </a:p>
          <a:p>
            <a:pPr marL="0" indent="0">
              <a:buNone/>
            </a:pPr>
            <a:endParaRPr lang="en-GB" sz="2400" dirty="0">
              <a:solidFill>
                <a:srgbClr val="7030A0"/>
              </a:solidFill>
            </a:endParaRPr>
          </a:p>
          <a:p>
            <a:pPr marL="0" indent="0">
              <a:buNone/>
            </a:pPr>
            <a:endParaRPr lang="en-GB" sz="2400" dirty="0">
              <a:solidFill>
                <a:srgbClr val="7030A0"/>
              </a:solidFill>
            </a:endParaRPr>
          </a:p>
          <a:p>
            <a:pPr marL="0" indent="0">
              <a:buNone/>
            </a:pPr>
            <a:endParaRPr lang="en-GB" sz="2400" dirty="0">
              <a:solidFill>
                <a:srgbClr val="7030A0"/>
              </a:solidFill>
            </a:endParaRPr>
          </a:p>
          <a:p>
            <a:pPr marL="0" indent="0">
              <a:buNone/>
            </a:pPr>
            <a:endParaRPr lang="en-GB" sz="2400" dirty="0">
              <a:solidFill>
                <a:srgbClr val="7030A0"/>
              </a:solidFill>
            </a:endParaRPr>
          </a:p>
          <a:p>
            <a:pPr marL="0" indent="0">
              <a:buNone/>
            </a:pPr>
            <a:r>
              <a:rPr lang="en-GB" sz="2400" dirty="0">
                <a:solidFill>
                  <a:srgbClr val="C00000"/>
                </a:solidFill>
              </a:rPr>
              <a:t>ELV supplies used for lighting should be taken from a system meeting the requirements for the protective measures of SELV</a:t>
            </a:r>
          </a:p>
        </p:txBody>
      </p:sp>
      <p:pic>
        <p:nvPicPr>
          <p:cNvPr id="4" name="Picture 3"/>
          <p:cNvPicPr>
            <a:picLocks noChangeAspect="1"/>
          </p:cNvPicPr>
          <p:nvPr/>
        </p:nvPicPr>
        <p:blipFill>
          <a:blip r:embed="rId2"/>
          <a:stretch>
            <a:fillRect/>
          </a:stretch>
        </p:blipFill>
        <p:spPr>
          <a:xfrm>
            <a:off x="1175280" y="1788515"/>
            <a:ext cx="6793440" cy="3512353"/>
          </a:xfrm>
          <a:prstGeom prst="rect">
            <a:avLst/>
          </a:prstGeom>
        </p:spPr>
      </p:pic>
    </p:spTree>
    <p:extLst>
      <p:ext uri="{BB962C8B-B14F-4D97-AF65-F5344CB8AC3E}">
        <p14:creationId xmlns:p14="http://schemas.microsoft.com/office/powerpoint/2010/main" val="8026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9" end="9"/>
                                            </p:txEl>
                                          </p:spTgt>
                                        </p:tgtEl>
                                        <p:attrNameLst>
                                          <p:attrName>style.visibility</p:attrName>
                                        </p:attrNameLst>
                                      </p:cBhvr>
                                      <p:to>
                                        <p:strVal val="visible"/>
                                      </p:to>
                                    </p:set>
                                    <p:anim calcmode="lin" valueType="num">
                                      <p:cBhvr additive="base">
                                        <p:cTn id="18"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39616" y="274638"/>
            <a:ext cx="6447183" cy="1143000"/>
          </a:xfrm>
        </p:spPr>
        <p:txBody>
          <a:bodyPr>
            <a:normAutofit fontScale="90000"/>
          </a:bodyPr>
          <a:lstStyle/>
          <a:p>
            <a:pPr algn="r"/>
            <a:r>
              <a:rPr lang="en-GB" sz="4000" dirty="0"/>
              <a:t>Index of Protection (IP) </a:t>
            </a:r>
            <a:br>
              <a:rPr lang="en-GB" sz="4000" dirty="0"/>
            </a:br>
            <a:r>
              <a:rPr lang="en-GB" sz="4000" dirty="0"/>
              <a:t>BS EN 60529</a:t>
            </a:r>
            <a:br>
              <a:rPr lang="en-GB" sz="4000" dirty="0"/>
            </a:br>
            <a:endParaRPr lang="en-GB" sz="4000" dirty="0"/>
          </a:p>
        </p:txBody>
      </p:sp>
      <p:sp>
        <p:nvSpPr>
          <p:cNvPr id="2" name="Content Placeholder 1"/>
          <p:cNvSpPr>
            <a:spLocks noGrp="1"/>
          </p:cNvSpPr>
          <p:nvPr>
            <p:ph idx="1"/>
          </p:nvPr>
        </p:nvSpPr>
        <p:spPr>
          <a:xfrm>
            <a:off x="457200" y="1600200"/>
            <a:ext cx="8229600" cy="4919870"/>
          </a:xfrm>
        </p:spPr>
        <p:txBody>
          <a:bodyPr>
            <a:normAutofit fontScale="92500"/>
          </a:bodyPr>
          <a:lstStyle/>
          <a:p>
            <a:r>
              <a:rPr lang="en-GB" sz="3000" dirty="0">
                <a:solidFill>
                  <a:srgbClr val="7030A0"/>
                </a:solidFill>
              </a:rPr>
              <a:t>Provides a means of specifying the suitability of equipment for the environmental conditions in which it will be used</a:t>
            </a:r>
          </a:p>
          <a:p>
            <a:r>
              <a:rPr lang="en-GB" sz="3000" dirty="0">
                <a:solidFill>
                  <a:srgbClr val="7030A0"/>
                </a:solidFill>
              </a:rPr>
              <a:t>Written as IP (Index of Protection) followed by two numbers XX.  </a:t>
            </a:r>
          </a:p>
          <a:p>
            <a:r>
              <a:rPr lang="en-GB" sz="3000" dirty="0">
                <a:solidFill>
                  <a:srgbClr val="7030A0"/>
                </a:solidFill>
              </a:rPr>
              <a:t>The first number gives the degree of protection against the penetration of solid objects into the enclosure.  </a:t>
            </a:r>
          </a:p>
          <a:p>
            <a:r>
              <a:rPr lang="en-GB" sz="3000" dirty="0">
                <a:solidFill>
                  <a:srgbClr val="7030A0"/>
                </a:solidFill>
              </a:rPr>
              <a:t>The second number gives the degree of protection against water penetration.</a:t>
            </a:r>
          </a:p>
        </p:txBody>
      </p:sp>
    </p:spTree>
    <p:extLst>
      <p:ext uri="{BB962C8B-B14F-4D97-AF65-F5344CB8AC3E}">
        <p14:creationId xmlns:p14="http://schemas.microsoft.com/office/powerpoint/2010/main" val="12884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39616" y="274638"/>
            <a:ext cx="6447183" cy="1143000"/>
          </a:xfrm>
        </p:spPr>
        <p:txBody>
          <a:bodyPr>
            <a:normAutofit fontScale="90000"/>
          </a:bodyPr>
          <a:lstStyle/>
          <a:p>
            <a:pPr algn="r"/>
            <a:r>
              <a:rPr lang="en-GB" sz="4000" dirty="0"/>
              <a:t>Index of Protection (IP)</a:t>
            </a:r>
            <a:br>
              <a:rPr lang="en-GB" sz="4000" dirty="0"/>
            </a:br>
            <a:endParaRPr lang="en-GB" sz="4000" dirty="0"/>
          </a:p>
        </p:txBody>
      </p:sp>
      <p:sp>
        <p:nvSpPr>
          <p:cNvPr id="2" name="Content Placeholder 1"/>
          <p:cNvSpPr>
            <a:spLocks noGrp="1"/>
          </p:cNvSpPr>
          <p:nvPr>
            <p:ph idx="1"/>
          </p:nvPr>
        </p:nvSpPr>
        <p:spPr>
          <a:xfrm>
            <a:off x="470452" y="1298714"/>
            <a:ext cx="4618383" cy="5433390"/>
          </a:xfrm>
        </p:spPr>
        <p:txBody>
          <a:bodyPr>
            <a:normAutofit fontScale="92500"/>
          </a:bodyPr>
          <a:lstStyle/>
          <a:p>
            <a:r>
              <a:rPr lang="en-GB" sz="2400" dirty="0">
                <a:solidFill>
                  <a:srgbClr val="7030A0"/>
                </a:solidFill>
              </a:rPr>
              <a:t>A piece of equipment classified as IP45 will prevent a 1mm diameter rigid steel bar from making contact with live parts and be protected against the ingress of water from jets of water applied from any direction</a:t>
            </a:r>
          </a:p>
          <a:p>
            <a:r>
              <a:rPr lang="en-GB" sz="2400" dirty="0">
                <a:solidFill>
                  <a:srgbClr val="7030A0"/>
                </a:solidFill>
              </a:rPr>
              <a:t>Where a degree of protection is not specified, the number is replaced by an ‘X’ </a:t>
            </a:r>
          </a:p>
          <a:p>
            <a:r>
              <a:rPr lang="en-GB" sz="2400" dirty="0">
                <a:solidFill>
                  <a:srgbClr val="7030A0"/>
                </a:solidFill>
              </a:rPr>
              <a:t>The ‘X’ is used instead of ‘0’, since ‘0’ would indicate that no protection was given</a:t>
            </a:r>
          </a:p>
        </p:txBody>
      </p:sp>
      <p:pic>
        <p:nvPicPr>
          <p:cNvPr id="4" name="Picture 3"/>
          <p:cNvPicPr/>
          <p:nvPr/>
        </p:nvPicPr>
        <p:blipFill>
          <a:blip r:embed="rId2"/>
          <a:stretch>
            <a:fillRect/>
          </a:stretch>
        </p:blipFill>
        <p:spPr>
          <a:xfrm>
            <a:off x="5261113" y="940904"/>
            <a:ext cx="3882887" cy="5903499"/>
          </a:xfrm>
          <a:prstGeom prst="rect">
            <a:avLst/>
          </a:prstGeom>
        </p:spPr>
      </p:pic>
    </p:spTree>
    <p:extLst>
      <p:ext uri="{BB962C8B-B14F-4D97-AF65-F5344CB8AC3E}">
        <p14:creationId xmlns:p14="http://schemas.microsoft.com/office/powerpoint/2010/main" val="27514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additive="base">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39616" y="274638"/>
            <a:ext cx="6447183" cy="1143000"/>
          </a:xfrm>
        </p:spPr>
        <p:txBody>
          <a:bodyPr>
            <a:normAutofit fontScale="90000"/>
          </a:bodyPr>
          <a:lstStyle/>
          <a:p>
            <a:pPr algn="r"/>
            <a:r>
              <a:rPr lang="en-GB" sz="4000" dirty="0"/>
              <a:t>Zones for bath and shower rooms</a:t>
            </a:r>
          </a:p>
        </p:txBody>
      </p:sp>
      <p:pic>
        <p:nvPicPr>
          <p:cNvPr id="6" name="Content Placeholder 5"/>
          <p:cNvPicPr>
            <a:picLocks noGrp="1"/>
          </p:cNvPicPr>
          <p:nvPr>
            <p:ph idx="1"/>
          </p:nvPr>
        </p:nvPicPr>
        <p:blipFill>
          <a:blip r:embed="rId2"/>
          <a:stretch>
            <a:fillRect/>
          </a:stretch>
        </p:blipFill>
        <p:spPr>
          <a:xfrm>
            <a:off x="2828925" y="2151062"/>
            <a:ext cx="4819650" cy="3743325"/>
          </a:xfrm>
          <a:prstGeom prst="rect">
            <a:avLst/>
          </a:prstGeom>
        </p:spPr>
      </p:pic>
    </p:spTree>
    <p:extLst>
      <p:ext uri="{BB962C8B-B14F-4D97-AF65-F5344CB8AC3E}">
        <p14:creationId xmlns:p14="http://schemas.microsoft.com/office/powerpoint/2010/main" val="2481549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39616" y="274638"/>
            <a:ext cx="6447183" cy="1143000"/>
          </a:xfrm>
        </p:spPr>
        <p:txBody>
          <a:bodyPr>
            <a:normAutofit fontScale="90000"/>
          </a:bodyPr>
          <a:lstStyle/>
          <a:p>
            <a:pPr algn="r"/>
            <a:r>
              <a:rPr lang="en-GB" sz="4000" dirty="0"/>
              <a:t>Zones for bath and shower rooms</a:t>
            </a:r>
          </a:p>
        </p:txBody>
      </p:sp>
      <p:sp>
        <p:nvSpPr>
          <p:cNvPr id="2" name="Content Placeholder 1"/>
          <p:cNvSpPr>
            <a:spLocks noGrp="1"/>
          </p:cNvSpPr>
          <p:nvPr>
            <p:ph idx="1"/>
          </p:nvPr>
        </p:nvSpPr>
        <p:spPr>
          <a:xfrm>
            <a:off x="457199" y="1417638"/>
            <a:ext cx="8229600" cy="5257800"/>
          </a:xfrm>
        </p:spPr>
        <p:txBody>
          <a:bodyPr>
            <a:noAutofit/>
          </a:bodyPr>
          <a:lstStyle/>
          <a:p>
            <a:pPr marL="0" indent="0">
              <a:buNone/>
            </a:pPr>
            <a:r>
              <a:rPr lang="en-GB" sz="2400" dirty="0">
                <a:solidFill>
                  <a:srgbClr val="C00000"/>
                </a:solidFill>
              </a:rPr>
              <a:t>Zone 0</a:t>
            </a:r>
          </a:p>
          <a:p>
            <a:r>
              <a:rPr lang="en-GB" sz="2200" dirty="0">
                <a:solidFill>
                  <a:srgbClr val="7030A0"/>
                </a:solidFill>
              </a:rPr>
              <a:t>Bath tub or shower itself. No electrical equipment to be installed. SELV equipment not exceeding 12V with IPX7 protection permitted</a:t>
            </a:r>
          </a:p>
          <a:p>
            <a:pPr marL="0" indent="0">
              <a:buNone/>
            </a:pPr>
            <a:r>
              <a:rPr lang="en-GB" sz="2400" dirty="0">
                <a:solidFill>
                  <a:srgbClr val="C00000"/>
                </a:solidFill>
              </a:rPr>
              <a:t>Zone 1</a:t>
            </a:r>
          </a:p>
          <a:p>
            <a:r>
              <a:rPr lang="en-GB" sz="2200" dirty="0">
                <a:solidFill>
                  <a:srgbClr val="7030A0"/>
                </a:solidFill>
              </a:rPr>
              <a:t>Where people stand in water. Water heaters, showers and shower pumps and SELV fixed equipment may be installed.  Must have IPX4 protection</a:t>
            </a:r>
          </a:p>
          <a:p>
            <a:pPr marL="0" indent="0">
              <a:buNone/>
            </a:pPr>
            <a:r>
              <a:rPr lang="en-GB" sz="2400" dirty="0">
                <a:solidFill>
                  <a:srgbClr val="C00000"/>
                </a:solidFill>
              </a:rPr>
              <a:t>Zone 2</a:t>
            </a:r>
          </a:p>
          <a:p>
            <a:r>
              <a:rPr lang="en-GB" sz="2200" dirty="0">
                <a:solidFill>
                  <a:srgbClr val="7030A0"/>
                </a:solidFill>
              </a:rPr>
              <a:t>People might be in contact with water. Lights, shavers and fans, plus equipment from zone 1.  IPX4 protection</a:t>
            </a:r>
          </a:p>
          <a:p>
            <a:pPr marL="0" indent="0">
              <a:buNone/>
            </a:pPr>
            <a:r>
              <a:rPr lang="en-GB" sz="2400" dirty="0">
                <a:solidFill>
                  <a:srgbClr val="C00000"/>
                </a:solidFill>
              </a:rPr>
              <a:t>Outside zones</a:t>
            </a:r>
          </a:p>
          <a:p>
            <a:r>
              <a:rPr lang="en-GB" sz="2200" dirty="0">
                <a:solidFill>
                  <a:srgbClr val="7030A0"/>
                </a:solidFill>
              </a:rPr>
              <a:t>Still potentially dangerous.  No sockets unless 3m from zone 1 boundary with additional RCD protection</a:t>
            </a:r>
          </a:p>
        </p:txBody>
      </p:sp>
    </p:spTree>
    <p:extLst>
      <p:ext uri="{BB962C8B-B14F-4D97-AF65-F5344CB8AC3E}">
        <p14:creationId xmlns:p14="http://schemas.microsoft.com/office/powerpoint/2010/main" val="35534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868362"/>
          </a:xfrm>
        </p:spPr>
        <p:txBody>
          <a:bodyPr/>
          <a:lstStyle/>
          <a:p>
            <a:pPr algn="r"/>
            <a:r>
              <a:rPr lang="en-GB" sz="4000" dirty="0">
                <a:cs typeface="Arial" charset="0"/>
              </a:rPr>
              <a:t>Non domestic installations</a:t>
            </a:r>
          </a:p>
        </p:txBody>
      </p:sp>
      <p:pic>
        <p:nvPicPr>
          <p:cNvPr id="8" name="Content Placeholder 7"/>
          <p:cNvPicPr>
            <a:picLocks noGrp="1" noChangeAspect="1"/>
          </p:cNvPicPr>
          <p:nvPr>
            <p:ph idx="1"/>
          </p:nvPr>
        </p:nvPicPr>
        <p:blipFill>
          <a:blip r:embed="rId2"/>
          <a:stretch>
            <a:fillRect/>
          </a:stretch>
        </p:blipFill>
        <p:spPr>
          <a:xfrm>
            <a:off x="4120037" y="3166163"/>
            <a:ext cx="2237426" cy="1713124"/>
          </a:xfrm>
          <a:prstGeom prst="rect">
            <a:avLst/>
          </a:prstGeom>
        </p:spPr>
      </p:pic>
      <p:pic>
        <p:nvPicPr>
          <p:cNvPr id="13315" name="Picture 2" descr="http://t2.gstatic.com/images?q=tbn:ANd9GcSN8HcAKdBPvtBrjdClFzFzcdQkC5eF-0kwyiDAIZLcUHUmJa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56" y="4365104"/>
            <a:ext cx="22669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http://www.tlc-direct.co.uk/Images/Products/size_3/UV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3476" y="1556792"/>
            <a:ext cx="2500313"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38256" y="1556792"/>
            <a:ext cx="5715000" cy="2000548"/>
          </a:xfrm>
          <a:prstGeom prst="rect">
            <a:avLst/>
          </a:prstGeom>
          <a:noFill/>
        </p:spPr>
        <p:txBody>
          <a:bodyPr>
            <a:spAutoFit/>
          </a:bodyPr>
          <a:lstStyle/>
          <a:p>
            <a:pPr>
              <a:defRPr/>
            </a:pPr>
            <a:r>
              <a:rPr lang="en-GB" sz="2800" dirty="0">
                <a:solidFill>
                  <a:srgbClr val="C00000"/>
                </a:solidFill>
              </a:rPr>
              <a:t>Trunking systems </a:t>
            </a:r>
          </a:p>
          <a:p>
            <a:pPr>
              <a:defRPr/>
            </a:pPr>
            <a:r>
              <a:rPr lang="en-GB" sz="2400" dirty="0">
                <a:solidFill>
                  <a:srgbClr val="7030A0"/>
                </a:solidFill>
              </a:rPr>
              <a:t>Main purposes: </a:t>
            </a:r>
          </a:p>
          <a:p>
            <a:pPr marL="342900" indent="-342900">
              <a:buFont typeface="Arial" panose="020B0604020202020204" pitchFamily="34" charset="0"/>
              <a:buChar char="•"/>
              <a:defRPr/>
            </a:pPr>
            <a:r>
              <a:rPr lang="en-GB" sz="2400" dirty="0">
                <a:solidFill>
                  <a:srgbClr val="7030A0"/>
                </a:solidFill>
              </a:rPr>
              <a:t>Support cables</a:t>
            </a:r>
          </a:p>
          <a:p>
            <a:pPr marL="342900" indent="-342900">
              <a:buFont typeface="Arial" panose="020B0604020202020204" pitchFamily="34" charset="0"/>
              <a:buChar char="•"/>
              <a:defRPr/>
            </a:pPr>
            <a:r>
              <a:rPr lang="en-GB" sz="2400" dirty="0">
                <a:solidFill>
                  <a:srgbClr val="7030A0"/>
                </a:solidFill>
              </a:rPr>
              <a:t>Protect cables from damage</a:t>
            </a:r>
          </a:p>
          <a:p>
            <a:pPr marL="342900" indent="-342900">
              <a:buFont typeface="Arial" panose="020B0604020202020204" pitchFamily="34" charset="0"/>
              <a:buChar char="•"/>
              <a:defRPr/>
            </a:pPr>
            <a:r>
              <a:rPr lang="en-GB" sz="2400" dirty="0">
                <a:solidFill>
                  <a:srgbClr val="7030A0"/>
                </a:solidFill>
              </a:rPr>
              <a:t>Protect the customer from the cables</a:t>
            </a:r>
          </a:p>
        </p:txBody>
      </p:sp>
      <p:pic>
        <p:nvPicPr>
          <p:cNvPr id="2" name="Picture 1"/>
          <p:cNvPicPr>
            <a:picLocks noChangeAspect="1"/>
          </p:cNvPicPr>
          <p:nvPr/>
        </p:nvPicPr>
        <p:blipFill>
          <a:blip r:embed="rId5"/>
          <a:stretch>
            <a:fillRect/>
          </a:stretch>
        </p:blipFill>
        <p:spPr>
          <a:xfrm>
            <a:off x="3082226" y="4365103"/>
            <a:ext cx="3047882" cy="2009775"/>
          </a:xfrm>
          <a:prstGeom prst="rect">
            <a:avLst/>
          </a:prstGeom>
        </p:spPr>
      </p:pic>
      <p:sp>
        <p:nvSpPr>
          <p:cNvPr id="3" name="TextBox 2"/>
          <p:cNvSpPr txBox="1"/>
          <p:nvPr/>
        </p:nvSpPr>
        <p:spPr>
          <a:xfrm>
            <a:off x="6354569" y="3512562"/>
            <a:ext cx="2479220" cy="400110"/>
          </a:xfrm>
          <a:prstGeom prst="rect">
            <a:avLst/>
          </a:prstGeom>
          <a:noFill/>
        </p:spPr>
        <p:txBody>
          <a:bodyPr wrap="square" rtlCol="0">
            <a:spAutoFit/>
          </a:bodyPr>
          <a:lstStyle/>
          <a:p>
            <a:pPr algn="ctr"/>
            <a:r>
              <a:rPr lang="en-GB" sz="2000" dirty="0">
                <a:solidFill>
                  <a:srgbClr val="7030A0"/>
                </a:solidFill>
              </a:rPr>
              <a:t>Steel trunking</a:t>
            </a:r>
          </a:p>
        </p:txBody>
      </p:sp>
      <p:sp>
        <p:nvSpPr>
          <p:cNvPr id="4" name="TextBox 3"/>
          <p:cNvSpPr txBox="1"/>
          <p:nvPr/>
        </p:nvSpPr>
        <p:spPr>
          <a:xfrm>
            <a:off x="6333476" y="3995771"/>
            <a:ext cx="2638338" cy="400110"/>
          </a:xfrm>
          <a:prstGeom prst="rect">
            <a:avLst/>
          </a:prstGeom>
          <a:noFill/>
        </p:spPr>
        <p:txBody>
          <a:bodyPr wrap="square" rtlCol="0">
            <a:spAutoFit/>
          </a:bodyPr>
          <a:lstStyle/>
          <a:p>
            <a:pPr algn="ctr"/>
            <a:r>
              <a:rPr lang="en-GB" sz="2000" dirty="0">
                <a:solidFill>
                  <a:srgbClr val="7030A0"/>
                </a:solidFill>
              </a:rPr>
              <a:t>Dado trunking</a:t>
            </a:r>
          </a:p>
        </p:txBody>
      </p:sp>
      <p:sp>
        <p:nvSpPr>
          <p:cNvPr id="5" name="TextBox 4"/>
          <p:cNvSpPr txBox="1"/>
          <p:nvPr/>
        </p:nvSpPr>
        <p:spPr>
          <a:xfrm>
            <a:off x="3188991" y="3881894"/>
            <a:ext cx="2834352" cy="400110"/>
          </a:xfrm>
          <a:prstGeom prst="rect">
            <a:avLst/>
          </a:prstGeom>
          <a:noFill/>
        </p:spPr>
        <p:txBody>
          <a:bodyPr wrap="square" rtlCol="0">
            <a:spAutoFit/>
          </a:bodyPr>
          <a:lstStyle/>
          <a:p>
            <a:pPr algn="ctr"/>
            <a:r>
              <a:rPr lang="en-GB" sz="2000" dirty="0">
                <a:solidFill>
                  <a:srgbClr val="7030A0"/>
                </a:solidFill>
              </a:rPr>
              <a:t>Lighting trunking</a:t>
            </a:r>
          </a:p>
        </p:txBody>
      </p:sp>
      <p:sp>
        <p:nvSpPr>
          <p:cNvPr id="6" name="TextBox 5"/>
          <p:cNvSpPr txBox="1"/>
          <p:nvPr/>
        </p:nvSpPr>
        <p:spPr>
          <a:xfrm>
            <a:off x="457200" y="3881894"/>
            <a:ext cx="2248006" cy="400110"/>
          </a:xfrm>
          <a:prstGeom prst="rect">
            <a:avLst/>
          </a:prstGeom>
          <a:noFill/>
        </p:spPr>
        <p:txBody>
          <a:bodyPr wrap="square" rtlCol="0">
            <a:spAutoFit/>
          </a:bodyPr>
          <a:lstStyle/>
          <a:p>
            <a:pPr algn="ctr"/>
            <a:r>
              <a:rPr lang="en-GB" sz="2000" dirty="0">
                <a:solidFill>
                  <a:srgbClr val="7030A0"/>
                </a:solidFill>
              </a:rPr>
              <a:t>Skirting trunking</a:t>
            </a:r>
          </a:p>
        </p:txBody>
      </p:sp>
    </p:spTree>
    <p:extLst>
      <p:ext uri="{BB962C8B-B14F-4D97-AF65-F5344CB8AC3E}">
        <p14:creationId xmlns:p14="http://schemas.microsoft.com/office/powerpoint/2010/main" val="125685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barn(inVertical)">
                                      <p:cBhvr>
                                        <p:cTn id="13" dur="500"/>
                                        <p:tgtEl>
                                          <p:spTgt spid="133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315"/>
                                        </p:tgtEl>
                                        <p:attrNameLst>
                                          <p:attrName>style.visibility</p:attrName>
                                        </p:attrNameLst>
                                      </p:cBhvr>
                                      <p:to>
                                        <p:strVal val="visible"/>
                                      </p:to>
                                    </p:set>
                                    <p:anim calcmode="lin" valueType="num">
                                      <p:cBhvr>
                                        <p:cTn id="24" dur="500" fill="hold"/>
                                        <p:tgtEl>
                                          <p:spTgt spid="13315"/>
                                        </p:tgtEl>
                                        <p:attrNameLst>
                                          <p:attrName>ppt_w</p:attrName>
                                        </p:attrNameLst>
                                      </p:cBhvr>
                                      <p:tavLst>
                                        <p:tav tm="0">
                                          <p:val>
                                            <p:fltVal val="0"/>
                                          </p:val>
                                        </p:tav>
                                        <p:tav tm="100000">
                                          <p:val>
                                            <p:strVal val="#ppt_w"/>
                                          </p:val>
                                        </p:tav>
                                      </p:tavLst>
                                    </p:anim>
                                    <p:anim calcmode="lin" valueType="num">
                                      <p:cBhvr>
                                        <p:cTn id="25" dur="500" fill="hold"/>
                                        <p:tgtEl>
                                          <p:spTgt spid="13315"/>
                                        </p:tgtEl>
                                        <p:attrNameLst>
                                          <p:attrName>ppt_h</p:attrName>
                                        </p:attrNameLst>
                                      </p:cBhvr>
                                      <p:tavLst>
                                        <p:tav tm="0">
                                          <p:val>
                                            <p:fltVal val="0"/>
                                          </p:val>
                                        </p:tav>
                                        <p:tav tm="100000">
                                          <p:val>
                                            <p:strVal val="#ppt_h"/>
                                          </p:val>
                                        </p:tav>
                                      </p:tavLst>
                                    </p:anim>
                                    <p:animEffect transition="in" filter="fade">
                                      <p:cBhvr>
                                        <p:cTn id="26" dur="500"/>
                                        <p:tgtEl>
                                          <p:spTgt spid="133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229600" cy="868362"/>
          </a:xfrm>
        </p:spPr>
        <p:txBody>
          <a:bodyPr/>
          <a:lstStyle/>
          <a:p>
            <a:pPr algn="r"/>
            <a:r>
              <a:rPr lang="en-GB" sz="4000" dirty="0">
                <a:cs typeface="Arial" charset="0"/>
              </a:rPr>
              <a:t>Non domestic installations</a:t>
            </a:r>
          </a:p>
        </p:txBody>
      </p:sp>
      <p:sp>
        <p:nvSpPr>
          <p:cNvPr id="3" name="Content Placeholder 2"/>
          <p:cNvSpPr>
            <a:spLocks noGrp="1"/>
          </p:cNvSpPr>
          <p:nvPr>
            <p:ph idx="1"/>
          </p:nvPr>
        </p:nvSpPr>
        <p:spPr>
          <a:xfrm>
            <a:off x="528977" y="1236441"/>
            <a:ext cx="4792017" cy="5026025"/>
          </a:xfrm>
        </p:spPr>
        <p:txBody>
          <a:bodyPr/>
          <a:lstStyle/>
          <a:p>
            <a:pPr>
              <a:buFontTx/>
              <a:buNone/>
              <a:defRPr/>
            </a:pPr>
            <a:r>
              <a:rPr lang="en-GB" sz="2800" dirty="0">
                <a:solidFill>
                  <a:srgbClr val="C00000"/>
                </a:solidFill>
              </a:rPr>
              <a:t>Conduit: </a:t>
            </a:r>
          </a:p>
          <a:p>
            <a:pPr>
              <a:defRPr/>
            </a:pPr>
            <a:r>
              <a:rPr lang="en-GB" sz="2400" dirty="0">
                <a:solidFill>
                  <a:srgbClr val="7030A0"/>
                </a:solidFill>
              </a:rPr>
              <a:t>Can be surface mounted or chased in to a wall and therefore hidden – be careful!</a:t>
            </a:r>
          </a:p>
        </p:txBody>
      </p:sp>
      <p:pic>
        <p:nvPicPr>
          <p:cNvPr id="14340" name="Picture 4" descr="http://t3.gstatic.com/images?q=tbn:ANd9GcRxkPVqsyjJAvObCnihLljNT7LegzRnHqsiGR3HIwqOriT0MXjB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142" y="48244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http://t2.gstatic.com/images?q=tbn:ANd9GcROyOeuymoXcEysBKndeojHgEydVfC4NEBMLHBVPdN63Wsf732W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129" y="4733925"/>
            <a:ext cx="2977116"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http://t0.gstatic.com/images?q=tbn:ANd9GcTloa5F7auIJ8e4s6SkwPQwER6hchH6C5WGU36YGqxD3ggpPQA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34" y="3397970"/>
            <a:ext cx="2611152" cy="17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997313" y="1077449"/>
            <a:ext cx="2781547" cy="1658720"/>
          </a:xfrm>
          <a:prstGeom prst="rect">
            <a:avLst/>
          </a:prstGeom>
        </p:spPr>
      </p:pic>
      <p:pic>
        <p:nvPicPr>
          <p:cNvPr id="4" name="Picture 3"/>
          <p:cNvPicPr>
            <a:picLocks noChangeAspect="1"/>
          </p:cNvPicPr>
          <p:nvPr/>
        </p:nvPicPr>
        <p:blipFill>
          <a:blip r:embed="rId6"/>
          <a:stretch>
            <a:fillRect/>
          </a:stretch>
        </p:blipFill>
        <p:spPr>
          <a:xfrm>
            <a:off x="5547700" y="2793236"/>
            <a:ext cx="3231160" cy="1847248"/>
          </a:xfrm>
          <a:prstGeom prst="rect">
            <a:avLst/>
          </a:prstGeom>
        </p:spPr>
      </p:pic>
    </p:spTree>
    <p:extLst>
      <p:ext uri="{BB962C8B-B14F-4D97-AF65-F5344CB8AC3E}">
        <p14:creationId xmlns:p14="http://schemas.microsoft.com/office/powerpoint/2010/main" val="46690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barn(inVertical)">
                                      <p:cBhvr>
                                        <p:cTn id="19" dur="500"/>
                                        <p:tgtEl>
                                          <p:spTgt spid="1434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343"/>
                                        </p:tgtEl>
                                        <p:attrNameLst>
                                          <p:attrName>style.visibility</p:attrName>
                                        </p:attrNameLst>
                                      </p:cBhvr>
                                      <p:to>
                                        <p:strVal val="visible"/>
                                      </p:to>
                                    </p:set>
                                    <p:animEffect transition="in" filter="barn(inVertical)">
                                      <p:cBhvr>
                                        <p:cTn id="34" dur="500"/>
                                        <p:tgtEl>
                                          <p:spTgt spid="1434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340"/>
                                        </p:tgtEl>
                                        <p:attrNameLst>
                                          <p:attrName>style.visibility</p:attrName>
                                        </p:attrNameLst>
                                      </p:cBhvr>
                                      <p:to>
                                        <p:strVal val="visible"/>
                                      </p:to>
                                    </p:set>
                                    <p:animEffect transition="in" filter="barn(inVertical)">
                                      <p:cBhvr>
                                        <p:cTn id="39"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r"/>
            <a:r>
              <a:rPr lang="en-GB" sz="4000" dirty="0"/>
              <a:t>Agricultural and horticultural installations</a:t>
            </a:r>
          </a:p>
        </p:txBody>
      </p:sp>
      <p:sp>
        <p:nvSpPr>
          <p:cNvPr id="2" name="Content Placeholder 1"/>
          <p:cNvSpPr>
            <a:spLocks noGrp="1"/>
          </p:cNvSpPr>
          <p:nvPr>
            <p:ph idx="1"/>
          </p:nvPr>
        </p:nvSpPr>
        <p:spPr>
          <a:xfrm>
            <a:off x="457200" y="1600200"/>
            <a:ext cx="8229600" cy="4813852"/>
          </a:xfrm>
        </p:spPr>
        <p:txBody>
          <a:bodyPr>
            <a:normAutofit fontScale="92500" lnSpcReduction="20000"/>
          </a:bodyPr>
          <a:lstStyle/>
          <a:p>
            <a:pPr marL="0" indent="0">
              <a:buNone/>
            </a:pPr>
            <a:r>
              <a:rPr lang="en-GB" dirty="0">
                <a:solidFill>
                  <a:srgbClr val="C00000"/>
                </a:solidFill>
              </a:rPr>
              <a:t>Adverse conditions</a:t>
            </a:r>
          </a:p>
          <a:p>
            <a:r>
              <a:rPr lang="en-GB" sz="2800" dirty="0">
                <a:solidFill>
                  <a:srgbClr val="7030A0"/>
                </a:solidFill>
              </a:rPr>
              <a:t>Livestock, vermin, dampness, corrosive substances and mechanical damage</a:t>
            </a:r>
          </a:p>
          <a:p>
            <a:r>
              <a:rPr lang="en-GB" sz="2800" dirty="0">
                <a:solidFill>
                  <a:srgbClr val="7030A0"/>
                </a:solidFill>
              </a:rPr>
              <a:t>Minimum protection IP44</a:t>
            </a:r>
          </a:p>
          <a:p>
            <a:r>
              <a:rPr lang="en-GB" sz="2800" dirty="0">
                <a:solidFill>
                  <a:srgbClr val="7030A0"/>
                </a:solidFill>
              </a:rPr>
              <a:t>PVC cables enclosed in heavy-duty PVC conduit are suitable for installations in most agricultural buildings</a:t>
            </a:r>
          </a:p>
          <a:p>
            <a:r>
              <a:rPr lang="en-GB" sz="2800" dirty="0">
                <a:solidFill>
                  <a:srgbClr val="7030A0"/>
                </a:solidFill>
              </a:rPr>
              <a:t>In many situations, waterproof socket outlets to BS196 must be installed</a:t>
            </a:r>
          </a:p>
          <a:p>
            <a:r>
              <a:rPr lang="en-GB" sz="2800" dirty="0">
                <a:solidFill>
                  <a:srgbClr val="7030A0"/>
                </a:solidFill>
              </a:rPr>
              <a:t>Cables buried on agricultural or horticultural land should be buried at a depth not less than 600mm, or 1m where the ground may be cultivated</a:t>
            </a:r>
          </a:p>
        </p:txBody>
      </p:sp>
    </p:spTree>
    <p:extLst>
      <p:ext uri="{BB962C8B-B14F-4D97-AF65-F5344CB8AC3E}">
        <p14:creationId xmlns:p14="http://schemas.microsoft.com/office/powerpoint/2010/main" val="320193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authority, safety and legislation</a:t>
            </a:r>
          </a:p>
        </p:txBody>
      </p:sp>
      <p:sp>
        <p:nvSpPr>
          <p:cNvPr id="3" name="Content Placeholder 2"/>
          <p:cNvSpPr>
            <a:spLocks noGrp="1"/>
          </p:cNvSpPr>
          <p:nvPr>
            <p:ph idx="1"/>
          </p:nvPr>
        </p:nvSpPr>
        <p:spPr>
          <a:xfrm>
            <a:off x="457200" y="1600200"/>
            <a:ext cx="8229600" cy="5131904"/>
          </a:xfrm>
        </p:spPr>
        <p:txBody>
          <a:bodyPr>
            <a:normAutofit/>
          </a:bodyPr>
          <a:lstStyle/>
          <a:p>
            <a:pPr marL="0" indent="0">
              <a:buNone/>
            </a:pPr>
            <a:r>
              <a:rPr lang="en-US" dirty="0">
                <a:solidFill>
                  <a:srgbClr val="C00000"/>
                </a:solidFill>
              </a:rPr>
              <a:t>All installations have to be carried out by a fully qualified electrician</a:t>
            </a:r>
          </a:p>
          <a:p>
            <a:pPr marL="0" indent="0">
              <a:buNone/>
            </a:pPr>
            <a:r>
              <a:rPr lang="en-GB" dirty="0"/>
              <a:t>Under Building Regulations Approved Document P, a plumber does not have to be qualified to replace a like-for-like component</a:t>
            </a:r>
            <a:r>
              <a:rPr lang="en-US" dirty="0"/>
              <a:t>, unless it is in a ‘danger zone’ when a competent person must undertake the work</a:t>
            </a:r>
          </a:p>
          <a:p>
            <a:pPr marL="0" indent="0">
              <a:buNone/>
            </a:pPr>
            <a:r>
              <a:rPr lang="en-US" dirty="0">
                <a:solidFill>
                  <a:srgbClr val="C00000"/>
                </a:solidFill>
              </a:rPr>
              <a:t>Danger zones are:</a:t>
            </a:r>
          </a:p>
          <a:p>
            <a:r>
              <a:rPr lang="en-US" dirty="0">
                <a:solidFill>
                  <a:srgbClr val="C00000"/>
                </a:solidFill>
              </a:rPr>
              <a:t>in a bathroom </a:t>
            </a:r>
          </a:p>
          <a:p>
            <a:r>
              <a:rPr lang="en-US" dirty="0">
                <a:solidFill>
                  <a:srgbClr val="C00000"/>
                </a:solidFill>
              </a:rPr>
              <a:t>in a kitchen </a:t>
            </a:r>
          </a:p>
          <a:p>
            <a:r>
              <a:rPr lang="en-US" dirty="0">
                <a:solidFill>
                  <a:srgbClr val="C00000"/>
                </a:solidFill>
              </a:rPr>
              <a:t>in an out house</a:t>
            </a:r>
          </a:p>
          <a:p>
            <a:pPr marL="0" indent="0">
              <a:buNone/>
            </a:pPr>
            <a:r>
              <a:rPr lang="en-US" dirty="0">
                <a:solidFill>
                  <a:srgbClr val="7030A0"/>
                </a:solidFill>
              </a:rPr>
              <a:t>If an airing cupboard door is on the landing that is not a danger zone, but if it’s in the bathroom it is a danger zone!</a:t>
            </a:r>
          </a:p>
          <a:p>
            <a:pPr marL="0" indent="0">
              <a:buNone/>
            </a:pPr>
            <a:r>
              <a:rPr lang="en-US" dirty="0">
                <a:solidFill>
                  <a:srgbClr val="7030A0"/>
                </a:solidFill>
              </a:rPr>
              <a:t>If the boiler is in the loft, it is okay, but if in the kitchen it is not!!!</a:t>
            </a:r>
            <a:endParaRPr lang="en-GB" dirty="0">
              <a:solidFill>
                <a:srgbClr val="7030A0"/>
              </a:solidFill>
            </a:endParaRPr>
          </a:p>
        </p:txBody>
      </p:sp>
    </p:spTree>
    <p:extLst>
      <p:ext uri="{BB962C8B-B14F-4D97-AF65-F5344CB8AC3E}">
        <p14:creationId xmlns:p14="http://schemas.microsoft.com/office/powerpoint/2010/main" val="286526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796925"/>
          </a:xfrm>
        </p:spPr>
        <p:txBody>
          <a:bodyPr/>
          <a:lstStyle/>
          <a:p>
            <a:pPr algn="r"/>
            <a:r>
              <a:rPr lang="en-GB" sz="3600" dirty="0">
                <a:cs typeface="Arial" charset="0"/>
              </a:rPr>
              <a:t>Types of Supply</a:t>
            </a:r>
          </a:p>
        </p:txBody>
      </p:sp>
      <p:sp>
        <p:nvSpPr>
          <p:cNvPr id="11267" name="Content Placeholder 2"/>
          <p:cNvSpPr>
            <a:spLocks noGrp="1"/>
          </p:cNvSpPr>
          <p:nvPr>
            <p:ph idx="1"/>
          </p:nvPr>
        </p:nvSpPr>
        <p:spPr>
          <a:xfrm>
            <a:off x="423862" y="1196752"/>
            <a:ext cx="4784241" cy="5303267"/>
          </a:xfrm>
        </p:spPr>
        <p:txBody>
          <a:bodyPr>
            <a:normAutofit/>
          </a:bodyPr>
          <a:lstStyle/>
          <a:p>
            <a:pPr>
              <a:buFontTx/>
              <a:buNone/>
            </a:pPr>
            <a:r>
              <a:rPr lang="en-GB" dirty="0">
                <a:solidFill>
                  <a:srgbClr val="C00000"/>
                </a:solidFill>
                <a:cs typeface="Arial" charset="0"/>
              </a:rPr>
              <a:t>Applications of DC</a:t>
            </a:r>
          </a:p>
          <a:p>
            <a:r>
              <a:rPr lang="en-GB" sz="2800" dirty="0">
                <a:solidFill>
                  <a:srgbClr val="7030A0"/>
                </a:solidFill>
                <a:cs typeface="Arial" charset="0"/>
              </a:rPr>
              <a:t>Computers</a:t>
            </a:r>
          </a:p>
          <a:p>
            <a:r>
              <a:rPr lang="en-GB" sz="2800" dirty="0">
                <a:solidFill>
                  <a:srgbClr val="7030A0"/>
                </a:solidFill>
                <a:cs typeface="Arial" charset="0"/>
              </a:rPr>
              <a:t>Tablets </a:t>
            </a:r>
          </a:p>
          <a:p>
            <a:r>
              <a:rPr lang="en-GB" sz="2800" dirty="0">
                <a:solidFill>
                  <a:srgbClr val="7030A0"/>
                </a:solidFill>
                <a:cs typeface="Arial" charset="0"/>
              </a:rPr>
              <a:t>Smartphones</a:t>
            </a:r>
          </a:p>
          <a:p>
            <a:r>
              <a:rPr lang="en-GB" sz="2800" dirty="0">
                <a:solidFill>
                  <a:srgbClr val="7030A0"/>
                </a:solidFill>
                <a:cs typeface="Arial" charset="0"/>
              </a:rPr>
              <a:t>TVs</a:t>
            </a:r>
          </a:p>
          <a:p>
            <a:r>
              <a:rPr lang="en-GB" sz="2800" dirty="0">
                <a:solidFill>
                  <a:srgbClr val="7030A0"/>
                </a:solidFill>
                <a:cs typeface="Arial" charset="0"/>
              </a:rPr>
              <a:t>Control of electrical equipment</a:t>
            </a:r>
          </a:p>
          <a:p>
            <a:r>
              <a:rPr lang="en-GB" sz="2800" dirty="0">
                <a:solidFill>
                  <a:srgbClr val="7030A0"/>
                </a:solidFill>
                <a:cs typeface="Arial" charset="0"/>
              </a:rPr>
              <a:t>Automation</a:t>
            </a:r>
          </a:p>
          <a:p>
            <a:endParaRPr lang="en-GB" sz="2800" dirty="0">
              <a:solidFill>
                <a:srgbClr val="7030A0"/>
              </a:solidFill>
              <a:cs typeface="Arial" charset="0"/>
            </a:endParaRPr>
          </a:p>
        </p:txBody>
      </p:sp>
      <p:pic>
        <p:nvPicPr>
          <p:cNvPr id="7" name="Picture 6" descr="Image result for symbol for direct curren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9495" y="2367100"/>
            <a:ext cx="1575491" cy="773665"/>
          </a:xfrm>
          <a:prstGeom prst="rect">
            <a:avLst/>
          </a:prstGeom>
          <a:noFill/>
          <a:ln>
            <a:noFill/>
          </a:ln>
        </p:spPr>
      </p:pic>
      <p:sp>
        <p:nvSpPr>
          <p:cNvPr id="4" name="TextBox 3"/>
          <p:cNvSpPr txBox="1"/>
          <p:nvPr/>
        </p:nvSpPr>
        <p:spPr>
          <a:xfrm>
            <a:off x="5803692" y="3386720"/>
            <a:ext cx="2107096" cy="461665"/>
          </a:xfrm>
          <a:prstGeom prst="rect">
            <a:avLst/>
          </a:prstGeom>
          <a:noFill/>
        </p:spPr>
        <p:txBody>
          <a:bodyPr wrap="square" rtlCol="0">
            <a:spAutoFit/>
          </a:bodyPr>
          <a:lstStyle/>
          <a:p>
            <a:pPr algn="ctr"/>
            <a:r>
              <a:rPr lang="en-GB" sz="2400" dirty="0">
                <a:solidFill>
                  <a:srgbClr val="C00000"/>
                </a:solidFill>
              </a:rPr>
              <a:t>Symbol for DC</a:t>
            </a:r>
          </a:p>
        </p:txBody>
      </p:sp>
    </p:spTree>
    <p:extLst>
      <p:ext uri="{BB962C8B-B14F-4D97-AF65-F5344CB8AC3E}">
        <p14:creationId xmlns:p14="http://schemas.microsoft.com/office/powerpoint/2010/main" val="176659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67">
                                            <p:txEl>
                                              <p:pRg st="6" end="6"/>
                                            </p:txEl>
                                          </p:spTgt>
                                        </p:tgtEl>
                                        <p:attrNameLst>
                                          <p:attrName>style.visibility</p:attrName>
                                        </p:attrNameLst>
                                      </p:cBhvr>
                                      <p:to>
                                        <p:strVal val="visible"/>
                                      </p:to>
                                    </p:set>
                                    <p:anim calcmode="lin" valueType="num">
                                      <p:cBhvr additive="base">
                                        <p:cTn id="43"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authority, safety and legislation</a:t>
            </a:r>
          </a:p>
        </p:txBody>
      </p:sp>
      <p:sp>
        <p:nvSpPr>
          <p:cNvPr id="3" name="Content Placeholder 2"/>
          <p:cNvSpPr>
            <a:spLocks noGrp="1"/>
          </p:cNvSpPr>
          <p:nvPr>
            <p:ph idx="1"/>
          </p:nvPr>
        </p:nvSpPr>
        <p:spPr>
          <a:xfrm>
            <a:off x="457200" y="1600200"/>
            <a:ext cx="8229600" cy="5131904"/>
          </a:xfrm>
        </p:spPr>
        <p:txBody>
          <a:bodyPr>
            <a:normAutofit/>
          </a:bodyPr>
          <a:lstStyle/>
          <a:p>
            <a:pPr marL="0" indent="0">
              <a:buNone/>
            </a:pPr>
            <a:r>
              <a:rPr lang="en-GB" dirty="0">
                <a:solidFill>
                  <a:srgbClr val="C00000"/>
                </a:solidFill>
              </a:rPr>
              <a:t>Part P requires notification of works to the planning department of the local authority before electrical work can be carried out on any domestic premises.  </a:t>
            </a:r>
          </a:p>
          <a:p>
            <a:r>
              <a:rPr lang="en-GB" dirty="0">
                <a:solidFill>
                  <a:srgbClr val="7030A0"/>
                </a:solidFill>
              </a:rPr>
              <a:t>If the work is carried out by a registered competent person, or it is minor work, then it is non-notifiable</a:t>
            </a:r>
          </a:p>
          <a:p>
            <a:r>
              <a:rPr lang="en-GB" dirty="0">
                <a:solidFill>
                  <a:srgbClr val="7030A0"/>
                </a:solidFill>
              </a:rPr>
              <a:t>Details should be recorded on a minor works certificate</a:t>
            </a:r>
          </a:p>
          <a:p>
            <a:r>
              <a:rPr lang="en-GB" dirty="0">
                <a:solidFill>
                  <a:srgbClr val="7030A0"/>
                </a:solidFill>
              </a:rPr>
              <a:t>Indicates responsibility for the design, installation, inspection and testing of the work</a:t>
            </a:r>
          </a:p>
          <a:p>
            <a:r>
              <a:rPr lang="en-GB" dirty="0">
                <a:solidFill>
                  <a:srgbClr val="7030A0"/>
                </a:solidFill>
              </a:rPr>
              <a:t>Should be given to the person ordering the work</a:t>
            </a:r>
          </a:p>
          <a:p>
            <a:pPr marL="0" indent="0">
              <a:buNone/>
            </a:pPr>
            <a:r>
              <a:rPr lang="en-GB" dirty="0">
                <a:solidFill>
                  <a:srgbClr val="C00000"/>
                </a:solidFill>
              </a:rPr>
              <a:t>Essential tests that a competent person should carry out include:</a:t>
            </a:r>
          </a:p>
          <a:p>
            <a:r>
              <a:rPr lang="en-GB" dirty="0">
                <a:solidFill>
                  <a:srgbClr val="7030A0"/>
                </a:solidFill>
              </a:rPr>
              <a:t>Insulation resistance, earth loop impedance and polarity</a:t>
            </a:r>
          </a:p>
        </p:txBody>
      </p:sp>
    </p:spTree>
    <p:extLst>
      <p:ext uri="{BB962C8B-B14F-4D97-AF65-F5344CB8AC3E}">
        <p14:creationId xmlns:p14="http://schemas.microsoft.com/office/powerpoint/2010/main" val="79527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authority, safety and legislation</a:t>
            </a:r>
          </a:p>
        </p:txBody>
      </p:sp>
      <p:sp>
        <p:nvSpPr>
          <p:cNvPr id="3" name="Content Placeholder 2"/>
          <p:cNvSpPr>
            <a:spLocks noGrp="1"/>
          </p:cNvSpPr>
          <p:nvPr>
            <p:ph idx="1"/>
          </p:nvPr>
        </p:nvSpPr>
        <p:spPr>
          <a:xfrm>
            <a:off x="457200" y="1600200"/>
            <a:ext cx="8229600" cy="5131904"/>
          </a:xfrm>
        </p:spPr>
        <p:txBody>
          <a:bodyPr>
            <a:normAutofit/>
          </a:bodyPr>
          <a:lstStyle/>
          <a:p>
            <a:pPr marL="0" indent="0">
              <a:buNone/>
            </a:pPr>
            <a:r>
              <a:rPr lang="en-GB" sz="3800" dirty="0"/>
              <a:t>Relevant statutory legislation includes:</a:t>
            </a:r>
          </a:p>
          <a:p>
            <a:pPr marL="0" indent="0">
              <a:buNone/>
            </a:pPr>
            <a:r>
              <a:rPr lang="en-GB" dirty="0">
                <a:solidFill>
                  <a:srgbClr val="C00000"/>
                </a:solidFill>
              </a:rPr>
              <a:t>Health and Safety at Work Act 1974</a:t>
            </a:r>
          </a:p>
          <a:p>
            <a:pPr marL="0" indent="0">
              <a:buNone/>
            </a:pPr>
            <a:r>
              <a:rPr lang="en-GB" dirty="0">
                <a:solidFill>
                  <a:srgbClr val="C00000"/>
                </a:solidFill>
              </a:rPr>
              <a:t>Building Regulations Approved Document P: Electrical safety</a:t>
            </a:r>
          </a:p>
          <a:p>
            <a:r>
              <a:rPr lang="en-GB" dirty="0">
                <a:solidFill>
                  <a:srgbClr val="7030A0"/>
                </a:solidFill>
              </a:rPr>
              <a:t>covers electrical safety in dwellings</a:t>
            </a:r>
          </a:p>
          <a:p>
            <a:pPr marL="0" indent="0">
              <a:buNone/>
            </a:pPr>
            <a:r>
              <a:rPr lang="en-GB" dirty="0">
                <a:solidFill>
                  <a:srgbClr val="C00000"/>
                </a:solidFill>
              </a:rPr>
              <a:t>EAW (Electricity at Work) Regulations </a:t>
            </a:r>
          </a:p>
          <a:p>
            <a:r>
              <a:rPr lang="en-GB" dirty="0">
                <a:solidFill>
                  <a:srgbClr val="7030A0"/>
                </a:solidFill>
              </a:rPr>
              <a:t>installation, testing and maintenance of commercial electrical systems</a:t>
            </a:r>
          </a:p>
          <a:p>
            <a:r>
              <a:rPr lang="en-GB" dirty="0">
                <a:solidFill>
                  <a:srgbClr val="7030A0"/>
                </a:solidFill>
              </a:rPr>
              <a:t>requires that the equipment has a current PAT test label </a:t>
            </a:r>
          </a:p>
          <a:p>
            <a:pPr marL="0" indent="0">
              <a:buNone/>
            </a:pPr>
            <a:r>
              <a:rPr lang="en-GB" dirty="0">
                <a:solidFill>
                  <a:srgbClr val="C00000"/>
                </a:solidFill>
              </a:rPr>
              <a:t>CDM (Construction Design and Management) Regulations</a:t>
            </a:r>
          </a:p>
          <a:p>
            <a:r>
              <a:rPr lang="en-GB" dirty="0">
                <a:solidFill>
                  <a:srgbClr val="7030A0"/>
                </a:solidFill>
              </a:rPr>
              <a:t>duty of care for all to contribute to the health and safety of a construction site</a:t>
            </a:r>
          </a:p>
        </p:txBody>
      </p:sp>
    </p:spTree>
    <p:extLst>
      <p:ext uri="{BB962C8B-B14F-4D97-AF65-F5344CB8AC3E}">
        <p14:creationId xmlns:p14="http://schemas.microsoft.com/office/powerpoint/2010/main" val="18726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authority, safety and legislation</a:t>
            </a:r>
          </a:p>
        </p:txBody>
      </p:sp>
      <p:sp>
        <p:nvSpPr>
          <p:cNvPr id="3" name="Content Placeholder 2"/>
          <p:cNvSpPr>
            <a:spLocks noGrp="1"/>
          </p:cNvSpPr>
          <p:nvPr>
            <p:ph idx="1"/>
          </p:nvPr>
        </p:nvSpPr>
        <p:spPr>
          <a:xfrm>
            <a:off x="457200" y="1600200"/>
            <a:ext cx="8229600" cy="5131904"/>
          </a:xfrm>
        </p:spPr>
        <p:txBody>
          <a:bodyPr>
            <a:normAutofit fontScale="92500"/>
          </a:bodyPr>
          <a:lstStyle/>
          <a:p>
            <a:pPr marL="0" indent="0">
              <a:buNone/>
            </a:pPr>
            <a:r>
              <a:rPr lang="en-GB" sz="2800" dirty="0"/>
              <a:t>Non-statutory regulations and guidance:</a:t>
            </a:r>
          </a:p>
          <a:p>
            <a:pPr marL="0" indent="0">
              <a:buNone/>
            </a:pPr>
            <a:r>
              <a:rPr lang="en-GB" sz="2400" dirty="0">
                <a:solidFill>
                  <a:srgbClr val="C00000"/>
                </a:solidFill>
              </a:rPr>
              <a:t>BS 7671:2018 18th Edition IET Wiring Regulations</a:t>
            </a:r>
          </a:p>
          <a:p>
            <a:pPr marL="0" indent="0">
              <a:buNone/>
            </a:pPr>
            <a:r>
              <a:rPr lang="en-GB" sz="2400" dirty="0">
                <a:solidFill>
                  <a:srgbClr val="7030A0"/>
                </a:solidFill>
              </a:rPr>
              <a:t>Covers the design, installation and testing of electrical equipment within domestic, commercial and industrial premises</a:t>
            </a:r>
          </a:p>
          <a:p>
            <a:pPr marL="0" indent="0">
              <a:buNone/>
            </a:pPr>
            <a:r>
              <a:rPr lang="en-GB" sz="2400" dirty="0">
                <a:solidFill>
                  <a:srgbClr val="7030A0"/>
                </a:solidFill>
              </a:rPr>
              <a:t>In 1992, the IET Wiring Regulations became British Standard BS 7671</a:t>
            </a:r>
          </a:p>
          <a:p>
            <a:pPr marL="0" indent="0">
              <a:buNone/>
            </a:pPr>
            <a:r>
              <a:rPr lang="en-GB" sz="2400" dirty="0">
                <a:solidFill>
                  <a:srgbClr val="C00000"/>
                </a:solidFill>
              </a:rPr>
              <a:t>On-site guide</a:t>
            </a:r>
          </a:p>
          <a:p>
            <a:r>
              <a:rPr lang="en-GB" sz="2400" dirty="0">
                <a:solidFill>
                  <a:srgbClr val="7030A0"/>
                </a:solidFill>
              </a:rPr>
              <a:t>Handy guide to meeting the requirements of BS 7671</a:t>
            </a:r>
          </a:p>
          <a:p>
            <a:pPr marL="0" indent="0">
              <a:buNone/>
            </a:pPr>
            <a:r>
              <a:rPr lang="en-GB" sz="2400" dirty="0">
                <a:solidFill>
                  <a:srgbClr val="C00000"/>
                </a:solidFill>
              </a:rPr>
              <a:t>Manufacturers’ instructions</a:t>
            </a:r>
          </a:p>
          <a:p>
            <a:r>
              <a:rPr lang="en-GB" sz="2400" dirty="0">
                <a:solidFill>
                  <a:srgbClr val="7030A0"/>
                </a:solidFill>
              </a:rPr>
              <a:t>Should always be followed to ensure the correct installation and operation of electrical equipment</a:t>
            </a:r>
          </a:p>
        </p:txBody>
      </p:sp>
    </p:spTree>
    <p:extLst>
      <p:ext uri="{BB962C8B-B14F-4D97-AF65-F5344CB8AC3E}">
        <p14:creationId xmlns:p14="http://schemas.microsoft.com/office/powerpoint/2010/main" val="32998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authority, safety and legislation</a:t>
            </a:r>
          </a:p>
        </p:txBody>
      </p:sp>
      <p:sp>
        <p:nvSpPr>
          <p:cNvPr id="3" name="Content Placeholder 2"/>
          <p:cNvSpPr>
            <a:spLocks noGrp="1"/>
          </p:cNvSpPr>
          <p:nvPr>
            <p:ph idx="1"/>
          </p:nvPr>
        </p:nvSpPr>
        <p:spPr>
          <a:xfrm>
            <a:off x="457200" y="1600200"/>
            <a:ext cx="8229600" cy="5131904"/>
          </a:xfrm>
        </p:spPr>
        <p:txBody>
          <a:bodyPr>
            <a:normAutofit fontScale="92500" lnSpcReduction="10000"/>
          </a:bodyPr>
          <a:lstStyle/>
          <a:p>
            <a:pPr marL="0" indent="0">
              <a:buNone/>
            </a:pPr>
            <a:r>
              <a:rPr lang="en-GB" sz="2800" dirty="0"/>
              <a:t>Summary</a:t>
            </a:r>
          </a:p>
          <a:p>
            <a:r>
              <a:rPr lang="en-GB" sz="2400" dirty="0">
                <a:solidFill>
                  <a:srgbClr val="C00000"/>
                </a:solidFill>
              </a:rPr>
              <a:t>Quite simply, a plumber’s responsibility regarding electrical work should not exceed their level of competence.</a:t>
            </a:r>
          </a:p>
          <a:p>
            <a:r>
              <a:rPr lang="en-GB" sz="2400" dirty="0">
                <a:solidFill>
                  <a:srgbClr val="7030A0"/>
                </a:solidFill>
              </a:rPr>
              <a:t>Do not carry out electrical installations or alterations if you are not confident, capable or deemed competent to do so.</a:t>
            </a:r>
          </a:p>
          <a:p>
            <a:r>
              <a:rPr lang="en-GB" sz="2400" dirty="0">
                <a:solidFill>
                  <a:srgbClr val="7030A0"/>
                </a:solidFill>
              </a:rPr>
              <a:t>A plumber can replace a like-for-like component such as a shower, pump, fan or zone valve without being Part P registered.</a:t>
            </a:r>
          </a:p>
          <a:p>
            <a:r>
              <a:rPr lang="en-GB" sz="2400" dirty="0">
                <a:solidFill>
                  <a:srgbClr val="7030A0"/>
                </a:solidFill>
              </a:rPr>
              <a:t>Anyone who installs a new circuit or alters a significant part of an installation must be Part P qualified.</a:t>
            </a:r>
          </a:p>
          <a:p>
            <a:r>
              <a:rPr lang="en-GB" sz="2400" dirty="0">
                <a:solidFill>
                  <a:srgbClr val="C00000"/>
                </a:solidFill>
              </a:rPr>
              <a:t>If in doubt – stop!  Contact an electrician.</a:t>
            </a:r>
            <a:endParaRPr lang="en-GB" sz="2800" dirty="0">
              <a:solidFill>
                <a:srgbClr val="C00000"/>
              </a:solidFill>
            </a:endParaRPr>
          </a:p>
        </p:txBody>
      </p:sp>
    </p:spTree>
    <p:extLst>
      <p:ext uri="{BB962C8B-B14F-4D97-AF65-F5344CB8AC3E}">
        <p14:creationId xmlns:p14="http://schemas.microsoft.com/office/powerpoint/2010/main" val="36327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installation of plumbing appliances</a:t>
            </a:r>
          </a:p>
        </p:txBody>
      </p:sp>
      <p:sp>
        <p:nvSpPr>
          <p:cNvPr id="3" name="Content Placeholder 2"/>
          <p:cNvSpPr>
            <a:spLocks noGrp="1"/>
          </p:cNvSpPr>
          <p:nvPr>
            <p:ph idx="1"/>
          </p:nvPr>
        </p:nvSpPr>
        <p:spPr>
          <a:xfrm>
            <a:off x="457201" y="1600200"/>
            <a:ext cx="4896678" cy="5131904"/>
          </a:xfrm>
        </p:spPr>
        <p:txBody>
          <a:bodyPr>
            <a:normAutofit fontScale="92500" lnSpcReduction="10000"/>
          </a:bodyPr>
          <a:lstStyle/>
          <a:p>
            <a:pPr marL="0" indent="0">
              <a:buNone/>
            </a:pPr>
            <a:r>
              <a:rPr lang="en-GB" sz="2800" dirty="0">
                <a:solidFill>
                  <a:srgbClr val="C00000"/>
                </a:solidFill>
              </a:rPr>
              <a:t>Immersion heaters</a:t>
            </a:r>
          </a:p>
          <a:p>
            <a:r>
              <a:rPr lang="en-GB" sz="2400" dirty="0">
                <a:solidFill>
                  <a:srgbClr val="7030A0"/>
                </a:solidFill>
              </a:rPr>
              <a:t>Usually rated at 3kW</a:t>
            </a:r>
          </a:p>
          <a:p>
            <a:r>
              <a:rPr lang="en-GB" sz="2400" dirty="0">
                <a:solidFill>
                  <a:srgbClr val="7030A0"/>
                </a:solidFill>
              </a:rPr>
              <a:t>The overcurrent protection device (MCB) rated at 16amps</a:t>
            </a:r>
          </a:p>
          <a:p>
            <a:r>
              <a:rPr lang="en-GB" sz="2400" dirty="0">
                <a:solidFill>
                  <a:srgbClr val="7030A0"/>
                </a:solidFill>
              </a:rPr>
              <a:t>Wired directly from the consumer unit to the fixed fused spur (double pole switch) with 2.5mm² twin and earth</a:t>
            </a:r>
          </a:p>
          <a:p>
            <a:r>
              <a:rPr lang="en-GB" sz="2400" dirty="0">
                <a:solidFill>
                  <a:srgbClr val="7030A0"/>
                </a:solidFill>
              </a:rPr>
              <a:t>Double pole switch max 1m from heater</a:t>
            </a:r>
          </a:p>
          <a:p>
            <a:r>
              <a:rPr lang="en-GB" sz="2400" dirty="0">
                <a:solidFill>
                  <a:srgbClr val="7030A0"/>
                </a:solidFill>
              </a:rPr>
              <a:t>The cable between the pole switch and the immersion heater is 1.5 mm heat resistant flex, usually butyl</a:t>
            </a:r>
          </a:p>
          <a:p>
            <a:pPr marL="0" indent="0">
              <a:buNone/>
            </a:pPr>
            <a:endParaRPr lang="en-GB" sz="2400" dirty="0">
              <a:solidFill>
                <a:srgbClr val="7030A0"/>
              </a:solidFill>
            </a:endParaRPr>
          </a:p>
          <a:p>
            <a:pPr marL="0" indent="0">
              <a:buNone/>
            </a:pPr>
            <a:endParaRPr lang="en-GB" sz="2800" dirty="0"/>
          </a:p>
        </p:txBody>
      </p:sp>
      <p:pic>
        <p:nvPicPr>
          <p:cNvPr id="4" name="Picture 3"/>
          <p:cNvPicPr>
            <a:picLocks noChangeAspect="1"/>
          </p:cNvPicPr>
          <p:nvPr/>
        </p:nvPicPr>
        <p:blipFill>
          <a:blip r:embed="rId2"/>
          <a:stretch>
            <a:fillRect/>
          </a:stretch>
        </p:blipFill>
        <p:spPr>
          <a:xfrm>
            <a:off x="6624677" y="3021496"/>
            <a:ext cx="2519323" cy="3269590"/>
          </a:xfrm>
          <a:prstGeom prst="rect">
            <a:avLst/>
          </a:prstGeom>
        </p:spPr>
      </p:pic>
      <p:pic>
        <p:nvPicPr>
          <p:cNvPr id="5" name="Picture 4"/>
          <p:cNvPicPr>
            <a:picLocks noChangeAspect="1"/>
          </p:cNvPicPr>
          <p:nvPr/>
        </p:nvPicPr>
        <p:blipFill>
          <a:blip r:embed="rId3"/>
          <a:stretch>
            <a:fillRect/>
          </a:stretch>
        </p:blipFill>
        <p:spPr>
          <a:xfrm>
            <a:off x="5328210" y="1875348"/>
            <a:ext cx="1348185" cy="2094503"/>
          </a:xfrm>
          <a:prstGeom prst="rect">
            <a:avLst/>
          </a:prstGeom>
        </p:spPr>
      </p:pic>
      <p:pic>
        <p:nvPicPr>
          <p:cNvPr id="6" name="Picture 5"/>
          <p:cNvPicPr>
            <a:picLocks noChangeAspect="1"/>
          </p:cNvPicPr>
          <p:nvPr/>
        </p:nvPicPr>
        <p:blipFill>
          <a:blip r:embed="rId4"/>
          <a:stretch>
            <a:fillRect/>
          </a:stretch>
        </p:blipFill>
        <p:spPr>
          <a:xfrm>
            <a:off x="5221979" y="5206793"/>
            <a:ext cx="1402698" cy="1525311"/>
          </a:xfrm>
          <a:prstGeom prst="rect">
            <a:avLst/>
          </a:prstGeom>
        </p:spPr>
      </p:pic>
      <p:pic>
        <p:nvPicPr>
          <p:cNvPr id="7" name="Picture 6"/>
          <p:cNvPicPr>
            <a:picLocks noChangeAspect="1"/>
          </p:cNvPicPr>
          <p:nvPr/>
        </p:nvPicPr>
        <p:blipFill>
          <a:blip r:embed="rId5"/>
          <a:stretch>
            <a:fillRect/>
          </a:stretch>
        </p:blipFill>
        <p:spPr>
          <a:xfrm>
            <a:off x="6951569" y="1875348"/>
            <a:ext cx="1865538" cy="1146147"/>
          </a:xfrm>
          <a:prstGeom prst="rect">
            <a:avLst/>
          </a:prstGeom>
        </p:spPr>
      </p:pic>
    </p:spTree>
    <p:extLst>
      <p:ext uri="{BB962C8B-B14F-4D97-AF65-F5344CB8AC3E}">
        <p14:creationId xmlns:p14="http://schemas.microsoft.com/office/powerpoint/2010/main" val="17022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 calcmode="lin" valueType="num">
                                      <p:cBhvr additive="base">
                                        <p:cTn id="5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installation of plumbing appliances</a:t>
            </a:r>
          </a:p>
        </p:txBody>
      </p:sp>
      <p:sp>
        <p:nvSpPr>
          <p:cNvPr id="3" name="Content Placeholder 2"/>
          <p:cNvSpPr>
            <a:spLocks noGrp="1"/>
          </p:cNvSpPr>
          <p:nvPr>
            <p:ph idx="1"/>
          </p:nvPr>
        </p:nvSpPr>
        <p:spPr>
          <a:xfrm>
            <a:off x="457201" y="1600200"/>
            <a:ext cx="4896678" cy="5131904"/>
          </a:xfrm>
        </p:spPr>
        <p:txBody>
          <a:bodyPr>
            <a:normAutofit/>
          </a:bodyPr>
          <a:lstStyle/>
          <a:p>
            <a:pPr marL="0" indent="0">
              <a:buNone/>
            </a:pPr>
            <a:r>
              <a:rPr lang="en-GB" dirty="0">
                <a:solidFill>
                  <a:srgbClr val="C00000"/>
                </a:solidFill>
              </a:rPr>
              <a:t>Immersion heaters</a:t>
            </a:r>
          </a:p>
          <a:p>
            <a:r>
              <a:rPr lang="en-GB" sz="2800" dirty="0">
                <a:solidFill>
                  <a:srgbClr val="7030A0"/>
                </a:solidFill>
              </a:rPr>
              <a:t>Now a requirement to have a thermal cut-out</a:t>
            </a:r>
          </a:p>
          <a:p>
            <a:pPr marL="0" indent="0">
              <a:buNone/>
            </a:pPr>
            <a:endParaRPr lang="en-GB" sz="2800" dirty="0">
              <a:solidFill>
                <a:srgbClr val="7030A0"/>
              </a:solidFill>
            </a:endParaRPr>
          </a:p>
          <a:p>
            <a:pPr marL="0" indent="0">
              <a:buNone/>
            </a:pPr>
            <a:endParaRPr lang="en-GB" dirty="0"/>
          </a:p>
        </p:txBody>
      </p:sp>
      <p:pic>
        <p:nvPicPr>
          <p:cNvPr id="8" name="Picture 7"/>
          <p:cNvPicPr>
            <a:picLocks noChangeAspect="1"/>
          </p:cNvPicPr>
          <p:nvPr/>
        </p:nvPicPr>
        <p:blipFill>
          <a:blip r:embed="rId2"/>
          <a:stretch>
            <a:fillRect/>
          </a:stretch>
        </p:blipFill>
        <p:spPr>
          <a:xfrm>
            <a:off x="4757531" y="2729947"/>
            <a:ext cx="3572924" cy="3662247"/>
          </a:xfrm>
          <a:prstGeom prst="rect">
            <a:avLst/>
          </a:prstGeom>
        </p:spPr>
      </p:pic>
      <p:cxnSp>
        <p:nvCxnSpPr>
          <p:cNvPr id="11" name="Straight Arrow Connector 10"/>
          <p:cNvCxnSpPr/>
          <p:nvPr/>
        </p:nvCxnSpPr>
        <p:spPr>
          <a:xfrm>
            <a:off x="3260035" y="2968487"/>
            <a:ext cx="3684104" cy="10071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53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installation of plumbing appliances</a:t>
            </a:r>
          </a:p>
        </p:txBody>
      </p:sp>
      <p:sp>
        <p:nvSpPr>
          <p:cNvPr id="3" name="Content Placeholder 2"/>
          <p:cNvSpPr>
            <a:spLocks noGrp="1"/>
          </p:cNvSpPr>
          <p:nvPr>
            <p:ph idx="1"/>
          </p:nvPr>
        </p:nvSpPr>
        <p:spPr>
          <a:xfrm>
            <a:off x="457200" y="1600200"/>
            <a:ext cx="4403875" cy="5131904"/>
          </a:xfrm>
        </p:spPr>
        <p:txBody>
          <a:bodyPr>
            <a:normAutofit/>
          </a:bodyPr>
          <a:lstStyle/>
          <a:p>
            <a:pPr marL="0" indent="0">
              <a:buNone/>
            </a:pPr>
            <a:r>
              <a:rPr lang="en-GB" sz="2800" dirty="0">
                <a:solidFill>
                  <a:srgbClr val="C00000"/>
                </a:solidFill>
              </a:rPr>
              <a:t>Macerator-type WCs</a:t>
            </a:r>
          </a:p>
          <a:p>
            <a:r>
              <a:rPr lang="en-GB" sz="2400" dirty="0">
                <a:solidFill>
                  <a:srgbClr val="7030A0"/>
                </a:solidFill>
              </a:rPr>
              <a:t>Electrical connection to a WC macerator usually via a fused, unswitched spur outlet with a 5 amp fuse.  </a:t>
            </a:r>
          </a:p>
          <a:p>
            <a:r>
              <a:rPr lang="en-GB" sz="2400" dirty="0">
                <a:solidFill>
                  <a:srgbClr val="7030A0"/>
                </a:solidFill>
              </a:rPr>
              <a:t>Cannot be unplugged accidentally thus turning off the supply to a control or appliance</a:t>
            </a:r>
          </a:p>
          <a:p>
            <a:r>
              <a:rPr lang="en-GB" sz="2400" dirty="0">
                <a:solidFill>
                  <a:srgbClr val="7030A0"/>
                </a:solidFill>
              </a:rPr>
              <a:t>Some macerators may vary – check instruction manuals</a:t>
            </a:r>
          </a:p>
          <a:p>
            <a:pPr marL="0" indent="0">
              <a:buNone/>
            </a:pPr>
            <a:endParaRPr lang="en-GB" sz="2800" dirty="0"/>
          </a:p>
        </p:txBody>
      </p:sp>
      <p:pic>
        <p:nvPicPr>
          <p:cNvPr id="5" name="Picture 4"/>
          <p:cNvPicPr>
            <a:picLocks noChangeAspect="1"/>
          </p:cNvPicPr>
          <p:nvPr/>
        </p:nvPicPr>
        <p:blipFill>
          <a:blip r:embed="rId2"/>
          <a:stretch>
            <a:fillRect/>
          </a:stretch>
        </p:blipFill>
        <p:spPr>
          <a:xfrm>
            <a:off x="4861076" y="1762539"/>
            <a:ext cx="4282924" cy="4969565"/>
          </a:xfrm>
          <a:prstGeom prst="rect">
            <a:avLst/>
          </a:prstGeom>
        </p:spPr>
      </p:pic>
    </p:spTree>
    <p:extLst>
      <p:ext uri="{BB962C8B-B14F-4D97-AF65-F5344CB8AC3E}">
        <p14:creationId xmlns:p14="http://schemas.microsoft.com/office/powerpoint/2010/main" val="130071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3962401" y="1709530"/>
            <a:ext cx="4887028" cy="3538331"/>
          </a:xfrm>
          <a:prstGeom prst="rect">
            <a:avLst/>
          </a:prstGeom>
        </p:spPr>
      </p:pic>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installation of plumbing appliances</a:t>
            </a:r>
          </a:p>
        </p:txBody>
      </p:sp>
      <p:sp>
        <p:nvSpPr>
          <p:cNvPr id="3" name="Content Placeholder 2"/>
          <p:cNvSpPr>
            <a:spLocks noGrp="1"/>
          </p:cNvSpPr>
          <p:nvPr>
            <p:ph idx="1"/>
          </p:nvPr>
        </p:nvSpPr>
        <p:spPr>
          <a:xfrm>
            <a:off x="470453" y="1709530"/>
            <a:ext cx="4403875" cy="5131904"/>
          </a:xfrm>
        </p:spPr>
        <p:txBody>
          <a:bodyPr>
            <a:normAutofit/>
          </a:bodyPr>
          <a:lstStyle/>
          <a:p>
            <a:pPr marL="0" indent="0">
              <a:buNone/>
            </a:pPr>
            <a:r>
              <a:rPr lang="en-GB" sz="2800" dirty="0">
                <a:solidFill>
                  <a:srgbClr val="C00000"/>
                </a:solidFill>
              </a:rPr>
              <a:t>Waste disposal units</a:t>
            </a:r>
          </a:p>
          <a:p>
            <a:r>
              <a:rPr lang="en-GB" sz="2400" dirty="0">
                <a:solidFill>
                  <a:srgbClr val="7030A0"/>
                </a:solidFill>
              </a:rPr>
              <a:t>Electrical connections may be via a 3-pin plug or a fixed fused spur.</a:t>
            </a:r>
          </a:p>
          <a:p>
            <a:r>
              <a:rPr lang="en-GB" sz="2400" dirty="0">
                <a:solidFill>
                  <a:srgbClr val="7030A0"/>
                </a:solidFill>
              </a:rPr>
              <a:t>Units protected by a 13 amp fuse</a:t>
            </a:r>
          </a:p>
          <a:p>
            <a:r>
              <a:rPr lang="en-GB" sz="2400" dirty="0">
                <a:solidFill>
                  <a:srgbClr val="7030A0"/>
                </a:solidFill>
              </a:rPr>
              <a:t>Cannot be fitted into a sink with the standard waste hole size</a:t>
            </a:r>
          </a:p>
        </p:txBody>
      </p:sp>
    </p:spTree>
    <p:extLst>
      <p:ext uri="{BB962C8B-B14F-4D97-AF65-F5344CB8AC3E}">
        <p14:creationId xmlns:p14="http://schemas.microsoft.com/office/powerpoint/2010/main" val="159403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43856" y="1709530"/>
            <a:ext cx="4600144" cy="4600144"/>
          </a:xfrm>
          <a:prstGeom prst="rect">
            <a:avLst/>
          </a:prstGeom>
        </p:spPr>
      </p:pic>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installation of plumbing appliances</a:t>
            </a:r>
          </a:p>
        </p:txBody>
      </p:sp>
      <p:sp>
        <p:nvSpPr>
          <p:cNvPr id="3" name="Content Placeholder 2"/>
          <p:cNvSpPr>
            <a:spLocks noGrp="1"/>
          </p:cNvSpPr>
          <p:nvPr>
            <p:ph idx="1"/>
          </p:nvPr>
        </p:nvSpPr>
        <p:spPr>
          <a:xfrm>
            <a:off x="470453" y="1709530"/>
            <a:ext cx="4403875" cy="5131904"/>
          </a:xfrm>
        </p:spPr>
        <p:txBody>
          <a:bodyPr>
            <a:normAutofit fontScale="92500" lnSpcReduction="10000"/>
          </a:bodyPr>
          <a:lstStyle/>
          <a:p>
            <a:pPr marL="0" indent="0">
              <a:buNone/>
            </a:pPr>
            <a:r>
              <a:rPr lang="en-GB" sz="2800" dirty="0">
                <a:solidFill>
                  <a:srgbClr val="C00000"/>
                </a:solidFill>
              </a:rPr>
              <a:t>Hot tubs/Jacuzzis</a:t>
            </a:r>
          </a:p>
          <a:p>
            <a:r>
              <a:rPr lang="en-GB" sz="2400" dirty="0">
                <a:solidFill>
                  <a:srgbClr val="7030A0"/>
                </a:solidFill>
              </a:rPr>
              <a:t>Supply to a hot tub must be suitable for the environment in which it is installed</a:t>
            </a:r>
          </a:p>
          <a:p>
            <a:r>
              <a:rPr lang="en-GB" sz="2400" dirty="0">
                <a:solidFill>
                  <a:srgbClr val="7030A0"/>
                </a:solidFill>
              </a:rPr>
              <a:t>A hot tub may be designed to take a supply from either a socket-outlet circuit or from a dedicated final circuit</a:t>
            </a:r>
          </a:p>
          <a:p>
            <a:r>
              <a:rPr lang="en-GB" sz="2400" dirty="0">
                <a:solidFill>
                  <a:srgbClr val="7030A0"/>
                </a:solidFill>
              </a:rPr>
              <a:t>Additional protection must be provided by an RCD having a rated residual operating current not exceeding 30 mA</a:t>
            </a:r>
          </a:p>
        </p:txBody>
      </p:sp>
    </p:spTree>
    <p:extLst>
      <p:ext uri="{BB962C8B-B14F-4D97-AF65-F5344CB8AC3E}">
        <p14:creationId xmlns:p14="http://schemas.microsoft.com/office/powerpoint/2010/main" val="98457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installation of plumbing appliances</a:t>
            </a:r>
          </a:p>
        </p:txBody>
      </p:sp>
      <p:sp>
        <p:nvSpPr>
          <p:cNvPr id="3" name="Content Placeholder 2"/>
          <p:cNvSpPr>
            <a:spLocks noGrp="1"/>
          </p:cNvSpPr>
          <p:nvPr>
            <p:ph idx="1"/>
          </p:nvPr>
        </p:nvSpPr>
        <p:spPr>
          <a:xfrm>
            <a:off x="470453" y="1709530"/>
            <a:ext cx="4989443" cy="5131904"/>
          </a:xfrm>
        </p:spPr>
        <p:txBody>
          <a:bodyPr>
            <a:normAutofit/>
          </a:bodyPr>
          <a:lstStyle/>
          <a:p>
            <a:pPr marL="0" indent="0">
              <a:buNone/>
            </a:pPr>
            <a:r>
              <a:rPr lang="en-GB" sz="2800" dirty="0">
                <a:solidFill>
                  <a:srgbClr val="C00000"/>
                </a:solidFill>
              </a:rPr>
              <a:t>Hot tubs/Jacuzzis</a:t>
            </a:r>
          </a:p>
          <a:p>
            <a:r>
              <a:rPr lang="en-GB" sz="2400" dirty="0">
                <a:solidFill>
                  <a:srgbClr val="7030A0"/>
                </a:solidFill>
              </a:rPr>
              <a:t>Where installed outdoors, any equipment such as a socket-outlet or isolator and any associated enclosures should provide a degree of protection of at least IPX5</a:t>
            </a:r>
          </a:p>
          <a:p>
            <a:r>
              <a:rPr lang="en-GB" sz="2400" dirty="0">
                <a:solidFill>
                  <a:srgbClr val="7030A0"/>
                </a:solidFill>
              </a:rPr>
              <a:t>Water jets might be encountered when filling and/or cleaning the hot tub.</a:t>
            </a:r>
          </a:p>
        </p:txBody>
      </p:sp>
      <p:pic>
        <p:nvPicPr>
          <p:cNvPr id="5" name="Picture 4"/>
          <p:cNvPicPr/>
          <p:nvPr/>
        </p:nvPicPr>
        <p:blipFill>
          <a:blip r:embed="rId2"/>
          <a:stretch>
            <a:fillRect/>
          </a:stretch>
        </p:blipFill>
        <p:spPr>
          <a:xfrm>
            <a:off x="6586331" y="2319751"/>
            <a:ext cx="1729409" cy="2663067"/>
          </a:xfrm>
          <a:prstGeom prst="rect">
            <a:avLst/>
          </a:prstGeom>
        </p:spPr>
      </p:pic>
      <p:sp>
        <p:nvSpPr>
          <p:cNvPr id="6" name="TextBox 5"/>
          <p:cNvSpPr txBox="1"/>
          <p:nvPr/>
        </p:nvSpPr>
        <p:spPr>
          <a:xfrm>
            <a:off x="5999922" y="5075036"/>
            <a:ext cx="2902226" cy="830997"/>
          </a:xfrm>
          <a:prstGeom prst="rect">
            <a:avLst/>
          </a:prstGeom>
          <a:noFill/>
        </p:spPr>
        <p:txBody>
          <a:bodyPr wrap="square" rtlCol="0">
            <a:spAutoFit/>
          </a:bodyPr>
          <a:lstStyle/>
          <a:p>
            <a:pPr algn="ctr"/>
            <a:r>
              <a:rPr lang="en-GB" sz="2400" dirty="0">
                <a:solidFill>
                  <a:srgbClr val="7030A0"/>
                </a:solidFill>
              </a:rPr>
              <a:t>Weatherproof isolation switch</a:t>
            </a:r>
          </a:p>
        </p:txBody>
      </p:sp>
    </p:spTree>
    <p:extLst>
      <p:ext uri="{BB962C8B-B14F-4D97-AF65-F5344CB8AC3E}">
        <p14:creationId xmlns:p14="http://schemas.microsoft.com/office/powerpoint/2010/main" val="42763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796925"/>
          </a:xfrm>
        </p:spPr>
        <p:txBody>
          <a:bodyPr/>
          <a:lstStyle/>
          <a:p>
            <a:pPr algn="r"/>
            <a:r>
              <a:rPr lang="en-GB" sz="3600" dirty="0">
                <a:cs typeface="Arial" charset="0"/>
              </a:rPr>
              <a:t>Types of Supply</a:t>
            </a:r>
          </a:p>
        </p:txBody>
      </p:sp>
      <p:sp>
        <p:nvSpPr>
          <p:cNvPr id="3" name="Content Placeholder 2"/>
          <p:cNvSpPr>
            <a:spLocks noGrp="1"/>
          </p:cNvSpPr>
          <p:nvPr>
            <p:ph idx="1"/>
          </p:nvPr>
        </p:nvSpPr>
        <p:spPr>
          <a:xfrm>
            <a:off x="457200" y="1305001"/>
            <a:ext cx="8229600" cy="5026025"/>
          </a:xfrm>
        </p:spPr>
        <p:txBody>
          <a:bodyPr>
            <a:normAutofit/>
          </a:bodyPr>
          <a:lstStyle/>
          <a:p>
            <a:pPr marL="0" indent="0">
              <a:buFontTx/>
              <a:buNone/>
              <a:defRPr/>
            </a:pPr>
            <a:r>
              <a:rPr lang="en-GB" sz="2800" dirty="0">
                <a:solidFill>
                  <a:srgbClr val="C00000"/>
                </a:solidFill>
              </a:rPr>
              <a:t>Alternating current (AC)</a:t>
            </a:r>
          </a:p>
          <a:p>
            <a:pPr>
              <a:defRPr/>
            </a:pPr>
            <a:r>
              <a:rPr lang="en-GB" sz="2800" dirty="0">
                <a:solidFill>
                  <a:srgbClr val="7030A0"/>
                </a:solidFill>
              </a:rPr>
              <a:t>Normally provided by electricity generating companies</a:t>
            </a:r>
          </a:p>
          <a:p>
            <a:pPr>
              <a:defRPr/>
            </a:pPr>
            <a:r>
              <a:rPr lang="en-GB" sz="2800" dirty="0">
                <a:solidFill>
                  <a:srgbClr val="7030A0"/>
                </a:solidFill>
              </a:rPr>
              <a:t>Direction of flow alternates from positive to negative</a:t>
            </a:r>
          </a:p>
          <a:p>
            <a:pPr>
              <a:defRPr/>
            </a:pPr>
            <a:endParaRPr lang="en-GB" sz="2800" dirty="0">
              <a:solidFill>
                <a:srgbClr val="7030A0"/>
              </a:solidFill>
            </a:endParaRPr>
          </a:p>
          <a:p>
            <a:pPr>
              <a:buFontTx/>
              <a:buNone/>
              <a:defRPr/>
            </a:pPr>
            <a:endParaRPr lang="en-GB" sz="2800" dirty="0"/>
          </a:p>
        </p:txBody>
      </p:sp>
      <p:pic>
        <p:nvPicPr>
          <p:cNvPr id="2" name="Picture 1"/>
          <p:cNvPicPr>
            <a:picLocks noChangeAspect="1"/>
          </p:cNvPicPr>
          <p:nvPr/>
        </p:nvPicPr>
        <p:blipFill>
          <a:blip r:embed="rId2"/>
          <a:stretch>
            <a:fillRect/>
          </a:stretch>
        </p:blipFill>
        <p:spPr>
          <a:xfrm>
            <a:off x="457200" y="3792827"/>
            <a:ext cx="3898402" cy="2761369"/>
          </a:xfrm>
          <a:prstGeom prst="rect">
            <a:avLst/>
          </a:prstGeom>
        </p:spPr>
      </p:pic>
      <p:pic>
        <p:nvPicPr>
          <p:cNvPr id="6" name="Picture 5" descr="Image result for symbol for a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792827"/>
            <a:ext cx="1497496" cy="991208"/>
          </a:xfrm>
          <a:prstGeom prst="rect">
            <a:avLst/>
          </a:prstGeom>
          <a:noFill/>
          <a:ln>
            <a:noFill/>
          </a:ln>
        </p:spPr>
      </p:pic>
      <p:sp>
        <p:nvSpPr>
          <p:cNvPr id="4" name="TextBox 3"/>
          <p:cNvSpPr txBox="1"/>
          <p:nvPr/>
        </p:nvSpPr>
        <p:spPr>
          <a:xfrm>
            <a:off x="6258339" y="5017473"/>
            <a:ext cx="2392017" cy="707886"/>
          </a:xfrm>
          <a:prstGeom prst="rect">
            <a:avLst/>
          </a:prstGeom>
          <a:noFill/>
        </p:spPr>
        <p:txBody>
          <a:bodyPr wrap="square" rtlCol="0">
            <a:spAutoFit/>
          </a:bodyPr>
          <a:lstStyle/>
          <a:p>
            <a:r>
              <a:rPr lang="en-GB" sz="2000" dirty="0">
                <a:solidFill>
                  <a:srgbClr val="C00000"/>
                </a:solidFill>
              </a:rPr>
              <a:t>AC symbol showing sinusoidal wave form</a:t>
            </a:r>
          </a:p>
        </p:txBody>
      </p:sp>
    </p:spTree>
    <p:extLst>
      <p:ext uri="{BB962C8B-B14F-4D97-AF65-F5344CB8AC3E}">
        <p14:creationId xmlns:p14="http://schemas.microsoft.com/office/powerpoint/2010/main" val="3290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installation of plumbing appliances</a:t>
            </a:r>
          </a:p>
        </p:txBody>
      </p:sp>
      <p:sp>
        <p:nvSpPr>
          <p:cNvPr id="3" name="Content Placeholder 2"/>
          <p:cNvSpPr>
            <a:spLocks noGrp="1"/>
          </p:cNvSpPr>
          <p:nvPr>
            <p:ph idx="1"/>
          </p:nvPr>
        </p:nvSpPr>
        <p:spPr>
          <a:xfrm>
            <a:off x="470453" y="1709530"/>
            <a:ext cx="4989443" cy="5131904"/>
          </a:xfrm>
        </p:spPr>
        <p:txBody>
          <a:bodyPr>
            <a:normAutofit fontScale="92500" lnSpcReduction="10000"/>
          </a:bodyPr>
          <a:lstStyle/>
          <a:p>
            <a:pPr marL="0" indent="0">
              <a:buNone/>
            </a:pPr>
            <a:r>
              <a:rPr lang="en-GB" sz="2800" dirty="0">
                <a:solidFill>
                  <a:srgbClr val="C00000"/>
                </a:solidFill>
              </a:rPr>
              <a:t>Hot tubs/Jacuzzis</a:t>
            </a:r>
          </a:p>
          <a:p>
            <a:r>
              <a:rPr lang="en-GB" sz="2400" dirty="0">
                <a:solidFill>
                  <a:srgbClr val="7030A0"/>
                </a:solidFill>
              </a:rPr>
              <a:t>‘13 Amp plug &amp; play’ hot tubs can take a supply from a socket-outlet forming part of a ring final circuit or suitably rated radial socket-outlet circuit</a:t>
            </a:r>
          </a:p>
          <a:p>
            <a:r>
              <a:rPr lang="en-GB" sz="2400" dirty="0">
                <a:solidFill>
                  <a:srgbClr val="7030A0"/>
                </a:solidFill>
              </a:rPr>
              <a:t>BS 7671 advises that a dedicated radial final circuit should be provided for appliances that have a rated power exceeding 2kW (8.7 A at 230 V).</a:t>
            </a:r>
          </a:p>
          <a:p>
            <a:r>
              <a:rPr lang="en-GB" sz="2400" dirty="0">
                <a:solidFill>
                  <a:srgbClr val="7030A0"/>
                </a:solidFill>
              </a:rPr>
              <a:t>The use of a factory-fitted in-line RCD is recommended</a:t>
            </a:r>
          </a:p>
        </p:txBody>
      </p:sp>
      <p:sp>
        <p:nvSpPr>
          <p:cNvPr id="6" name="TextBox 5"/>
          <p:cNvSpPr txBox="1"/>
          <p:nvPr/>
        </p:nvSpPr>
        <p:spPr>
          <a:xfrm>
            <a:off x="5751516" y="4942515"/>
            <a:ext cx="2902226" cy="461665"/>
          </a:xfrm>
          <a:prstGeom prst="rect">
            <a:avLst/>
          </a:prstGeom>
          <a:noFill/>
        </p:spPr>
        <p:txBody>
          <a:bodyPr wrap="square" rtlCol="0">
            <a:spAutoFit/>
          </a:bodyPr>
          <a:lstStyle/>
          <a:p>
            <a:pPr algn="ctr"/>
            <a:r>
              <a:rPr lang="en-GB" sz="2400" dirty="0">
                <a:solidFill>
                  <a:srgbClr val="7030A0"/>
                </a:solidFill>
              </a:rPr>
              <a:t>In-line RCD</a:t>
            </a:r>
          </a:p>
        </p:txBody>
      </p:sp>
      <p:pic>
        <p:nvPicPr>
          <p:cNvPr id="4" name="Picture 3"/>
          <p:cNvPicPr>
            <a:picLocks noChangeAspect="1"/>
          </p:cNvPicPr>
          <p:nvPr/>
        </p:nvPicPr>
        <p:blipFill>
          <a:blip r:embed="rId2"/>
          <a:stretch>
            <a:fillRect/>
          </a:stretch>
        </p:blipFill>
        <p:spPr>
          <a:xfrm>
            <a:off x="5999922" y="2305879"/>
            <a:ext cx="2405415" cy="2470427"/>
          </a:xfrm>
          <a:prstGeom prst="rect">
            <a:avLst/>
          </a:prstGeom>
        </p:spPr>
      </p:pic>
    </p:spTree>
    <p:extLst>
      <p:ext uri="{BB962C8B-B14F-4D97-AF65-F5344CB8AC3E}">
        <p14:creationId xmlns:p14="http://schemas.microsoft.com/office/powerpoint/2010/main" val="411844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GB" sz="4000" dirty="0"/>
              <a:t>Testing Electrical Work</a:t>
            </a:r>
          </a:p>
        </p:txBody>
      </p:sp>
      <p:sp>
        <p:nvSpPr>
          <p:cNvPr id="2" name="Content Placeholder 1"/>
          <p:cNvSpPr>
            <a:spLocks noGrp="1"/>
          </p:cNvSpPr>
          <p:nvPr>
            <p:ph idx="1"/>
          </p:nvPr>
        </p:nvSpPr>
        <p:spPr>
          <a:xfrm>
            <a:off x="395536" y="1772816"/>
            <a:ext cx="8229600" cy="4525963"/>
          </a:xfrm>
        </p:spPr>
        <p:txBody>
          <a:bodyPr/>
          <a:lstStyle/>
          <a:p>
            <a:pPr>
              <a:buNone/>
            </a:pPr>
            <a:r>
              <a:rPr lang="en-GB" sz="3600" dirty="0"/>
              <a:t>A plumber may need to test for:</a:t>
            </a:r>
          </a:p>
          <a:p>
            <a:pPr>
              <a:buNone/>
            </a:pPr>
            <a:endParaRPr lang="en-GB" dirty="0"/>
          </a:p>
          <a:p>
            <a:r>
              <a:rPr lang="en-GB" dirty="0">
                <a:solidFill>
                  <a:srgbClr val="7030A0"/>
                </a:solidFill>
              </a:rPr>
              <a:t>Continuity of earthing conductors</a:t>
            </a:r>
          </a:p>
          <a:p>
            <a:r>
              <a:rPr lang="en-GB" dirty="0">
                <a:solidFill>
                  <a:srgbClr val="7030A0"/>
                </a:solidFill>
              </a:rPr>
              <a:t>Polarity</a:t>
            </a:r>
          </a:p>
          <a:p>
            <a:endParaRPr lang="en-GB" dirty="0"/>
          </a:p>
          <a:p>
            <a:r>
              <a:rPr lang="en-GB" dirty="0">
                <a:solidFill>
                  <a:srgbClr val="C00000"/>
                </a:solidFill>
              </a:rPr>
              <a:t>‘Dead tests’ – electrical power off during testing</a:t>
            </a:r>
          </a:p>
        </p:txBody>
      </p:sp>
    </p:spTree>
    <p:extLst>
      <p:ext uri="{BB962C8B-B14F-4D97-AF65-F5344CB8AC3E}">
        <p14:creationId xmlns:p14="http://schemas.microsoft.com/office/powerpoint/2010/main" val="1246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GB" sz="4000" dirty="0"/>
              <a:t>Testing Electrical Work</a:t>
            </a:r>
          </a:p>
        </p:txBody>
      </p:sp>
      <p:sp>
        <p:nvSpPr>
          <p:cNvPr id="2" name="Content Placeholder 1"/>
          <p:cNvSpPr>
            <a:spLocks noGrp="1"/>
          </p:cNvSpPr>
          <p:nvPr>
            <p:ph idx="1"/>
          </p:nvPr>
        </p:nvSpPr>
        <p:spPr>
          <a:xfrm>
            <a:off x="395536" y="1417638"/>
            <a:ext cx="5435421" cy="4881141"/>
          </a:xfrm>
        </p:spPr>
        <p:txBody>
          <a:bodyPr>
            <a:normAutofit fontScale="92500" lnSpcReduction="10000"/>
          </a:bodyPr>
          <a:lstStyle/>
          <a:p>
            <a:pPr marL="0" indent="0">
              <a:buNone/>
            </a:pPr>
            <a:r>
              <a:rPr lang="en-GB" dirty="0"/>
              <a:t>Correct test equipment to be used:</a:t>
            </a:r>
          </a:p>
          <a:p>
            <a:pPr>
              <a:buNone/>
            </a:pPr>
            <a:endParaRPr lang="en-GB" sz="2800" dirty="0"/>
          </a:p>
          <a:p>
            <a:r>
              <a:rPr lang="en-GB" sz="2800" dirty="0">
                <a:solidFill>
                  <a:srgbClr val="7030A0"/>
                </a:solidFill>
              </a:rPr>
              <a:t>Continuity – low reading ohmmeter</a:t>
            </a:r>
          </a:p>
          <a:p>
            <a:endParaRPr lang="en-GB" sz="2800" dirty="0">
              <a:solidFill>
                <a:srgbClr val="7030A0"/>
              </a:solidFill>
            </a:endParaRPr>
          </a:p>
          <a:p>
            <a:r>
              <a:rPr lang="en-GB" sz="2800" dirty="0">
                <a:solidFill>
                  <a:srgbClr val="7030A0"/>
                </a:solidFill>
              </a:rPr>
              <a:t>Polarity – low reading ohmmeter</a:t>
            </a:r>
          </a:p>
          <a:p>
            <a:endParaRPr lang="en-GB" sz="2800" dirty="0">
              <a:solidFill>
                <a:srgbClr val="7030A0"/>
              </a:solidFill>
            </a:endParaRPr>
          </a:p>
          <a:p>
            <a:r>
              <a:rPr lang="en-GB" sz="2800" dirty="0">
                <a:solidFill>
                  <a:srgbClr val="7030A0"/>
                </a:solidFill>
              </a:rPr>
              <a:t>A socket tester is useful to check for polarity at socket outlets</a:t>
            </a:r>
          </a:p>
          <a:p>
            <a:endParaRPr lang="en-GB" dirty="0"/>
          </a:p>
        </p:txBody>
      </p:sp>
      <p:pic>
        <p:nvPicPr>
          <p:cNvPr id="4" name="Picture 3"/>
          <p:cNvPicPr>
            <a:picLocks noChangeAspect="1"/>
          </p:cNvPicPr>
          <p:nvPr/>
        </p:nvPicPr>
        <p:blipFill>
          <a:blip r:embed="rId2"/>
          <a:stretch>
            <a:fillRect/>
          </a:stretch>
        </p:blipFill>
        <p:spPr>
          <a:xfrm>
            <a:off x="6374438" y="1518049"/>
            <a:ext cx="1974289" cy="2637527"/>
          </a:xfrm>
          <a:prstGeom prst="rect">
            <a:avLst/>
          </a:prstGeom>
        </p:spPr>
      </p:pic>
      <p:sp>
        <p:nvSpPr>
          <p:cNvPr id="5" name="TextBox 4"/>
          <p:cNvSpPr txBox="1"/>
          <p:nvPr/>
        </p:nvSpPr>
        <p:spPr>
          <a:xfrm>
            <a:off x="6080143" y="4155576"/>
            <a:ext cx="2650434" cy="400110"/>
          </a:xfrm>
          <a:prstGeom prst="rect">
            <a:avLst/>
          </a:prstGeom>
          <a:noFill/>
        </p:spPr>
        <p:txBody>
          <a:bodyPr wrap="square" rtlCol="0">
            <a:spAutoFit/>
          </a:bodyPr>
          <a:lstStyle/>
          <a:p>
            <a:pPr algn="ctr"/>
            <a:r>
              <a:rPr lang="en-GB" sz="2000" dirty="0"/>
              <a:t>Digital </a:t>
            </a:r>
            <a:r>
              <a:rPr lang="en-GB" sz="2000" dirty="0" err="1"/>
              <a:t>multimeter</a:t>
            </a:r>
            <a:endParaRPr lang="en-GB" sz="2000"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6374438" y="4756510"/>
            <a:ext cx="2061845" cy="2061845"/>
          </a:xfrm>
          <a:prstGeom prst="rect">
            <a:avLst/>
          </a:prstGeom>
          <a:noFill/>
        </p:spPr>
      </p:pic>
    </p:spTree>
    <p:extLst>
      <p:ext uri="{BB962C8B-B14F-4D97-AF65-F5344CB8AC3E}">
        <p14:creationId xmlns:p14="http://schemas.microsoft.com/office/powerpoint/2010/main" val="11080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GB" sz="4000" dirty="0"/>
              <a:t>Testing Electrical Work</a:t>
            </a:r>
          </a:p>
        </p:txBody>
      </p:sp>
      <p:sp>
        <p:nvSpPr>
          <p:cNvPr id="2" name="Content Placeholder 1"/>
          <p:cNvSpPr>
            <a:spLocks noGrp="1"/>
          </p:cNvSpPr>
          <p:nvPr>
            <p:ph idx="1"/>
          </p:nvPr>
        </p:nvSpPr>
        <p:spPr>
          <a:xfrm>
            <a:off x="395537" y="1417638"/>
            <a:ext cx="5276394" cy="5261458"/>
          </a:xfrm>
        </p:spPr>
        <p:txBody>
          <a:bodyPr>
            <a:normAutofit fontScale="77500" lnSpcReduction="20000"/>
          </a:bodyPr>
          <a:lstStyle/>
          <a:p>
            <a:r>
              <a:rPr lang="en-GB" sz="2800" dirty="0">
                <a:solidFill>
                  <a:srgbClr val="7030A0"/>
                </a:solidFill>
              </a:rPr>
              <a:t>Leads, probes and instruments to be in good condition and function properly</a:t>
            </a:r>
          </a:p>
          <a:p>
            <a:pPr>
              <a:buNone/>
            </a:pPr>
            <a:endParaRPr lang="en-GB" sz="2800" dirty="0"/>
          </a:p>
          <a:p>
            <a:r>
              <a:rPr lang="en-GB" sz="2800" dirty="0">
                <a:solidFill>
                  <a:srgbClr val="C00000"/>
                </a:solidFill>
              </a:rPr>
              <a:t>HSE guidance note GS38 </a:t>
            </a:r>
          </a:p>
          <a:p>
            <a:endParaRPr lang="en-GB" sz="2800" dirty="0">
              <a:solidFill>
                <a:srgbClr val="7030A0"/>
              </a:solidFill>
            </a:endParaRPr>
          </a:p>
          <a:p>
            <a:r>
              <a:rPr lang="en-GB" sz="2800" dirty="0">
                <a:solidFill>
                  <a:srgbClr val="7030A0"/>
                </a:solidFill>
              </a:rPr>
              <a:t>Guidance on safe and suitable use of electrical test equipment.  </a:t>
            </a:r>
          </a:p>
          <a:p>
            <a:endParaRPr lang="en-GB" sz="2800" dirty="0">
              <a:solidFill>
                <a:srgbClr val="7030A0"/>
              </a:solidFill>
            </a:endParaRPr>
          </a:p>
          <a:p>
            <a:r>
              <a:rPr lang="en-GB" sz="2800" dirty="0">
                <a:solidFill>
                  <a:srgbClr val="7030A0"/>
                </a:solidFill>
              </a:rPr>
              <a:t>The test probe of any instrument should not in itself be a hazard to the user</a:t>
            </a:r>
          </a:p>
          <a:p>
            <a:endParaRPr lang="en-GB" sz="2800" dirty="0">
              <a:solidFill>
                <a:srgbClr val="7030A0"/>
              </a:solidFill>
            </a:endParaRPr>
          </a:p>
          <a:p>
            <a:r>
              <a:rPr lang="en-GB" sz="2800" dirty="0">
                <a:solidFill>
                  <a:srgbClr val="C00000"/>
                </a:solidFill>
              </a:rPr>
              <a:t>Tips to have 2mm minimum, 4mm maximum exposed conductor</a:t>
            </a:r>
          </a:p>
          <a:p>
            <a:endParaRPr lang="en-GB" sz="2800" dirty="0">
              <a:solidFill>
                <a:srgbClr val="7030A0"/>
              </a:solidFill>
            </a:endParaRPr>
          </a:p>
          <a:p>
            <a:endParaRPr lang="en-GB" dirty="0"/>
          </a:p>
        </p:txBody>
      </p:sp>
      <p:pic>
        <p:nvPicPr>
          <p:cNvPr id="6" name="Picture 5"/>
          <p:cNvPicPr>
            <a:picLocks noChangeAspect="1"/>
          </p:cNvPicPr>
          <p:nvPr/>
        </p:nvPicPr>
        <p:blipFill>
          <a:blip r:embed="rId2"/>
          <a:stretch>
            <a:fillRect/>
          </a:stretch>
        </p:blipFill>
        <p:spPr>
          <a:xfrm>
            <a:off x="5950226" y="1576664"/>
            <a:ext cx="3009279" cy="4245365"/>
          </a:xfrm>
          <a:prstGeom prst="rect">
            <a:avLst/>
          </a:prstGeom>
        </p:spPr>
      </p:pic>
    </p:spTree>
    <p:extLst>
      <p:ext uri="{BB962C8B-B14F-4D97-AF65-F5344CB8AC3E}">
        <p14:creationId xmlns:p14="http://schemas.microsoft.com/office/powerpoint/2010/main" val="18124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 calcmode="lin" valueType="num">
                                      <p:cBhvr additive="base">
                                        <p:cTn id="3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 calcmode="lin" valueType="num">
                                      <p:cBhvr additive="base">
                                        <p:cTn id="3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229600" cy="796925"/>
          </a:xfrm>
        </p:spPr>
        <p:txBody>
          <a:bodyPr/>
          <a:lstStyle/>
          <a:p>
            <a:pPr algn="r"/>
            <a:r>
              <a:rPr lang="en-GB" sz="3600" dirty="0">
                <a:cs typeface="Arial" charset="0"/>
              </a:rPr>
              <a:t>Testing Electrical Work</a:t>
            </a:r>
          </a:p>
        </p:txBody>
      </p:sp>
      <p:sp>
        <p:nvSpPr>
          <p:cNvPr id="15363" name="Content Placeholder 2"/>
          <p:cNvSpPr>
            <a:spLocks noGrp="1"/>
          </p:cNvSpPr>
          <p:nvPr>
            <p:ph idx="1"/>
          </p:nvPr>
        </p:nvSpPr>
        <p:spPr>
          <a:xfrm>
            <a:off x="395536" y="1412776"/>
            <a:ext cx="8229600" cy="4954588"/>
          </a:xfrm>
        </p:spPr>
        <p:txBody>
          <a:bodyPr>
            <a:normAutofit fontScale="92500" lnSpcReduction="10000"/>
          </a:bodyPr>
          <a:lstStyle/>
          <a:p>
            <a:pPr>
              <a:buFontTx/>
              <a:buNone/>
            </a:pPr>
            <a:r>
              <a:rPr lang="en-GB" sz="2800" dirty="0"/>
              <a:t>Earth continuity test</a:t>
            </a:r>
          </a:p>
          <a:p>
            <a:r>
              <a:rPr lang="en-GB" sz="2400" dirty="0">
                <a:solidFill>
                  <a:srgbClr val="7030A0"/>
                </a:solidFill>
              </a:rPr>
              <a:t>To ensure all the metal work, (pipes, boilers, appliances, metal sinks </a:t>
            </a:r>
            <a:r>
              <a:rPr lang="en-GB" sz="2400" dirty="0" err="1">
                <a:solidFill>
                  <a:srgbClr val="7030A0"/>
                </a:solidFill>
              </a:rPr>
              <a:t>etc</a:t>
            </a:r>
            <a:r>
              <a:rPr lang="en-GB" sz="2400" dirty="0">
                <a:solidFill>
                  <a:srgbClr val="7030A0"/>
                </a:solidFill>
              </a:rPr>
              <a:t>) is safely connected to the main earth bar at the consumer unit</a:t>
            </a:r>
          </a:p>
          <a:p>
            <a:endParaRPr lang="en-GB" sz="2400" dirty="0"/>
          </a:p>
          <a:p>
            <a:pPr marL="457200" indent="-457200">
              <a:buFont typeface="+mj-lt"/>
              <a:buAutoNum type="arabicPeriod"/>
            </a:pPr>
            <a:r>
              <a:rPr lang="en-GB" sz="2400" dirty="0">
                <a:solidFill>
                  <a:srgbClr val="C00000"/>
                </a:solidFill>
              </a:rPr>
              <a:t>Find a known earth source (Screw on cover or earth terminal)</a:t>
            </a:r>
          </a:p>
          <a:p>
            <a:pPr marL="457200" indent="-457200">
              <a:buFont typeface="+mj-lt"/>
              <a:buAutoNum type="arabicPeriod"/>
            </a:pPr>
            <a:r>
              <a:rPr lang="en-GB" sz="2400" dirty="0">
                <a:solidFill>
                  <a:srgbClr val="C00000"/>
                </a:solidFill>
              </a:rPr>
              <a:t>Multi-meter on ohms (or buzzer)</a:t>
            </a:r>
          </a:p>
          <a:p>
            <a:pPr marL="457200" indent="-457200">
              <a:buFont typeface="+mj-lt"/>
              <a:buAutoNum type="arabicPeriod"/>
            </a:pPr>
            <a:r>
              <a:rPr lang="en-GB" sz="2400" dirty="0">
                <a:solidFill>
                  <a:srgbClr val="C00000"/>
                </a:solidFill>
              </a:rPr>
              <a:t>Place one probe on the known earth</a:t>
            </a:r>
          </a:p>
          <a:p>
            <a:pPr marL="457200" indent="-457200">
              <a:buFont typeface="+mj-lt"/>
              <a:buAutoNum type="arabicPeriod"/>
            </a:pPr>
            <a:r>
              <a:rPr lang="en-GB" sz="2400" dirty="0">
                <a:solidFill>
                  <a:srgbClr val="C00000"/>
                </a:solidFill>
              </a:rPr>
              <a:t>Place the second probe on the appliance casing or pipework.</a:t>
            </a:r>
          </a:p>
          <a:p>
            <a:pPr marL="457200" indent="-457200">
              <a:buFont typeface="+mj-lt"/>
              <a:buAutoNum type="arabicPeriod"/>
            </a:pPr>
            <a:r>
              <a:rPr lang="en-GB" sz="2400" dirty="0">
                <a:solidFill>
                  <a:srgbClr val="C00000"/>
                </a:solidFill>
              </a:rPr>
              <a:t>It should show a low reading (or buzz)</a:t>
            </a:r>
          </a:p>
        </p:txBody>
      </p:sp>
    </p:spTree>
    <p:extLst>
      <p:ext uri="{BB962C8B-B14F-4D97-AF65-F5344CB8AC3E}">
        <p14:creationId xmlns:p14="http://schemas.microsoft.com/office/powerpoint/2010/main" val="15618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 calcmode="lin" valueType="num">
                                      <p:cBhvr additive="base">
                                        <p:cTn id="19"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4" end="4"/>
                                            </p:txEl>
                                          </p:spTgt>
                                        </p:tgtEl>
                                        <p:attrNameLst>
                                          <p:attrName>style.visibility</p:attrName>
                                        </p:attrNameLst>
                                      </p:cBhvr>
                                      <p:to>
                                        <p:strVal val="visible"/>
                                      </p:to>
                                    </p:set>
                                    <p:anim calcmode="lin" valueType="num">
                                      <p:cBhvr additive="base">
                                        <p:cTn id="25"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5" end="5"/>
                                            </p:txEl>
                                          </p:spTgt>
                                        </p:tgtEl>
                                        <p:attrNameLst>
                                          <p:attrName>style.visibility</p:attrName>
                                        </p:attrNameLst>
                                      </p:cBhvr>
                                      <p:to>
                                        <p:strVal val="visible"/>
                                      </p:to>
                                    </p:set>
                                    <p:anim calcmode="lin" valueType="num">
                                      <p:cBhvr additive="base">
                                        <p:cTn id="31"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3">
                                            <p:txEl>
                                              <p:pRg st="6" end="6"/>
                                            </p:txEl>
                                          </p:spTgt>
                                        </p:tgtEl>
                                        <p:attrNameLst>
                                          <p:attrName>style.visibility</p:attrName>
                                        </p:attrNameLst>
                                      </p:cBhvr>
                                      <p:to>
                                        <p:strVal val="visible"/>
                                      </p:to>
                                    </p:set>
                                    <p:anim calcmode="lin" valueType="num">
                                      <p:cBhvr additive="base">
                                        <p:cTn id="37" dur="5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363">
                                            <p:txEl>
                                              <p:pRg st="7" end="7"/>
                                            </p:txEl>
                                          </p:spTgt>
                                        </p:tgtEl>
                                        <p:attrNameLst>
                                          <p:attrName>style.visibility</p:attrName>
                                        </p:attrNameLst>
                                      </p:cBhvr>
                                      <p:to>
                                        <p:strVal val="visible"/>
                                      </p:to>
                                    </p:set>
                                    <p:anim calcmode="lin" valueType="num">
                                      <p:cBhvr additive="base">
                                        <p:cTn id="43" dur="500" fill="hold"/>
                                        <p:tgtEl>
                                          <p:spTgt spid="1536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796925"/>
          </a:xfrm>
        </p:spPr>
        <p:txBody>
          <a:bodyPr/>
          <a:lstStyle/>
          <a:p>
            <a:pPr algn="r"/>
            <a:r>
              <a:rPr lang="en-GB" sz="3600" dirty="0">
                <a:cs typeface="Arial" charset="0"/>
              </a:rPr>
              <a:t>Testing Electrical Work</a:t>
            </a:r>
          </a:p>
        </p:txBody>
      </p:sp>
      <p:sp>
        <p:nvSpPr>
          <p:cNvPr id="2" name="TextBox 1"/>
          <p:cNvSpPr txBox="1"/>
          <p:nvPr/>
        </p:nvSpPr>
        <p:spPr>
          <a:xfrm>
            <a:off x="457200" y="1324980"/>
            <a:ext cx="3065039" cy="830997"/>
          </a:xfrm>
          <a:prstGeom prst="rect">
            <a:avLst/>
          </a:prstGeom>
          <a:noFill/>
        </p:spPr>
        <p:txBody>
          <a:bodyPr wrap="square" rtlCol="0">
            <a:spAutoFit/>
          </a:bodyPr>
          <a:lstStyle/>
          <a:p>
            <a:r>
              <a:rPr lang="en-GB" sz="2400" dirty="0">
                <a:solidFill>
                  <a:srgbClr val="C00000"/>
                </a:solidFill>
              </a:rPr>
              <a:t>Earth Continuity test	</a:t>
            </a:r>
            <a:r>
              <a:rPr lang="en-GB" sz="2400" dirty="0"/>
              <a:t>	</a:t>
            </a:r>
          </a:p>
        </p:txBody>
      </p:sp>
      <p:pic>
        <p:nvPicPr>
          <p:cNvPr id="4" name="Picture 3"/>
          <p:cNvPicPr>
            <a:picLocks noChangeAspect="1"/>
          </p:cNvPicPr>
          <p:nvPr/>
        </p:nvPicPr>
        <p:blipFill>
          <a:blip r:embed="rId2"/>
          <a:stretch>
            <a:fillRect/>
          </a:stretch>
        </p:blipFill>
        <p:spPr>
          <a:xfrm>
            <a:off x="2226364" y="1707015"/>
            <a:ext cx="5639043" cy="3834862"/>
          </a:xfrm>
          <a:prstGeom prst="rect">
            <a:avLst/>
          </a:prstGeom>
        </p:spPr>
      </p:pic>
      <p:sp>
        <p:nvSpPr>
          <p:cNvPr id="5" name="TextBox 4"/>
          <p:cNvSpPr txBox="1"/>
          <p:nvPr/>
        </p:nvSpPr>
        <p:spPr>
          <a:xfrm>
            <a:off x="1726215" y="5600746"/>
            <a:ext cx="6639339" cy="707886"/>
          </a:xfrm>
          <a:prstGeom prst="rect">
            <a:avLst/>
          </a:prstGeom>
          <a:noFill/>
        </p:spPr>
        <p:txBody>
          <a:bodyPr wrap="square" rtlCol="0">
            <a:spAutoFit/>
          </a:bodyPr>
          <a:lstStyle/>
          <a:p>
            <a:pPr algn="ctr"/>
            <a:r>
              <a:rPr lang="en-GB" sz="2000" dirty="0">
                <a:solidFill>
                  <a:srgbClr val="C00000"/>
                </a:solidFill>
              </a:rPr>
              <a:t>There should be a low resistance reading on the ohmmeter – a satisfactory test result will be 0.05 Ω or less </a:t>
            </a:r>
          </a:p>
        </p:txBody>
      </p:sp>
    </p:spTree>
    <p:extLst>
      <p:ext uri="{BB962C8B-B14F-4D97-AF65-F5344CB8AC3E}">
        <p14:creationId xmlns:p14="http://schemas.microsoft.com/office/powerpoint/2010/main" val="7890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428625" y="285750"/>
            <a:ext cx="8229600" cy="796925"/>
          </a:xfrm>
        </p:spPr>
        <p:txBody>
          <a:bodyPr/>
          <a:lstStyle/>
          <a:p>
            <a:pPr algn="r"/>
            <a:r>
              <a:rPr lang="en-GB" sz="3600" dirty="0">
                <a:cs typeface="Arial" charset="0"/>
              </a:rPr>
              <a:t>Testing Electrical Work</a:t>
            </a:r>
          </a:p>
        </p:txBody>
      </p:sp>
      <p:sp>
        <p:nvSpPr>
          <p:cNvPr id="3" name="Content Placeholder 2"/>
          <p:cNvSpPr>
            <a:spLocks noGrp="1"/>
          </p:cNvSpPr>
          <p:nvPr>
            <p:ph idx="1"/>
          </p:nvPr>
        </p:nvSpPr>
        <p:spPr>
          <a:xfrm>
            <a:off x="395536" y="956766"/>
            <a:ext cx="8262689" cy="3206486"/>
          </a:xfrm>
        </p:spPr>
        <p:txBody>
          <a:bodyPr>
            <a:normAutofit/>
          </a:bodyPr>
          <a:lstStyle/>
          <a:p>
            <a:pPr>
              <a:buFontTx/>
              <a:buNone/>
              <a:defRPr/>
            </a:pPr>
            <a:r>
              <a:rPr lang="en-GB" dirty="0"/>
              <a:t>Polarity Test</a:t>
            </a:r>
          </a:p>
          <a:p>
            <a:pPr>
              <a:defRPr/>
            </a:pPr>
            <a:r>
              <a:rPr lang="en-GB" sz="2800" dirty="0">
                <a:solidFill>
                  <a:srgbClr val="7030A0"/>
                </a:solidFill>
              </a:rPr>
              <a:t>Is live connected to live?</a:t>
            </a:r>
          </a:p>
          <a:p>
            <a:pPr>
              <a:defRPr/>
            </a:pPr>
            <a:r>
              <a:rPr lang="en-GB" sz="2800" dirty="0">
                <a:solidFill>
                  <a:srgbClr val="7030A0"/>
                </a:solidFill>
              </a:rPr>
              <a:t>Is neutral connected to neutral?</a:t>
            </a:r>
          </a:p>
          <a:p>
            <a:pPr>
              <a:defRPr/>
            </a:pPr>
            <a:r>
              <a:rPr lang="en-GB" sz="2800" dirty="0">
                <a:solidFill>
                  <a:srgbClr val="7030A0"/>
                </a:solidFill>
              </a:rPr>
              <a:t>Is earth connected to earth?</a:t>
            </a:r>
          </a:p>
          <a:p>
            <a:pPr>
              <a:defRPr/>
            </a:pPr>
            <a:r>
              <a:rPr lang="en-GB" sz="2800" dirty="0">
                <a:solidFill>
                  <a:srgbClr val="C00000"/>
                </a:solidFill>
              </a:rPr>
              <a:t>the appliance may still work even though reversed polarity is taking place</a:t>
            </a:r>
          </a:p>
          <a:p>
            <a:pPr marL="0" indent="0">
              <a:buFontTx/>
              <a:buNone/>
              <a:defRPr/>
            </a:pPr>
            <a:endParaRPr lang="en-GB" sz="2800" dirty="0"/>
          </a:p>
        </p:txBody>
      </p:sp>
      <p:sp>
        <p:nvSpPr>
          <p:cNvPr id="2" name="TextBox 1"/>
          <p:cNvSpPr txBox="1"/>
          <p:nvPr/>
        </p:nvSpPr>
        <p:spPr>
          <a:xfrm>
            <a:off x="395536" y="4049438"/>
            <a:ext cx="5415584" cy="2308324"/>
          </a:xfrm>
          <a:prstGeom prst="rect">
            <a:avLst/>
          </a:prstGeom>
          <a:noFill/>
        </p:spPr>
        <p:txBody>
          <a:bodyPr wrap="square" rtlCol="0">
            <a:spAutoFit/>
          </a:bodyPr>
          <a:lstStyle/>
          <a:p>
            <a:r>
              <a:rPr lang="en-GB" sz="2400" dirty="0"/>
              <a:t>A simple way to test polarity in a domestic socket is by using a </a:t>
            </a:r>
            <a:r>
              <a:rPr lang="en-GB" sz="2400" b="1" dirty="0"/>
              <a:t>socket tester</a:t>
            </a:r>
          </a:p>
          <a:p>
            <a:r>
              <a:rPr lang="en-GB" sz="2400" dirty="0"/>
              <a:t>Plug it in and switch the socket on, if all three light come on the socket is okay</a:t>
            </a:r>
          </a:p>
        </p:txBody>
      </p:sp>
      <p:pic>
        <p:nvPicPr>
          <p:cNvPr id="4" name="Picture 3"/>
          <p:cNvPicPr>
            <a:picLocks noChangeAspect="1"/>
          </p:cNvPicPr>
          <p:nvPr/>
        </p:nvPicPr>
        <p:blipFill>
          <a:blip r:embed="rId2"/>
          <a:stretch>
            <a:fillRect/>
          </a:stretch>
        </p:blipFill>
        <p:spPr>
          <a:xfrm>
            <a:off x="6023111" y="4163252"/>
            <a:ext cx="2694748" cy="2694748"/>
          </a:xfrm>
          <a:prstGeom prst="rect">
            <a:avLst/>
          </a:prstGeom>
        </p:spPr>
      </p:pic>
    </p:spTree>
    <p:extLst>
      <p:ext uri="{BB962C8B-B14F-4D97-AF65-F5344CB8AC3E}">
        <p14:creationId xmlns:p14="http://schemas.microsoft.com/office/powerpoint/2010/main" val="127605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 calcmode="lin" valueType="num">
                                      <p:cBhvr additive="base">
                                        <p:cTn id="5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428625" y="285750"/>
            <a:ext cx="8229600" cy="796925"/>
          </a:xfrm>
        </p:spPr>
        <p:txBody>
          <a:bodyPr/>
          <a:lstStyle/>
          <a:p>
            <a:pPr algn="r"/>
            <a:r>
              <a:rPr lang="en-GB" sz="3600" dirty="0">
                <a:cs typeface="Arial" charset="0"/>
              </a:rPr>
              <a:t>Testing Electrical Work</a:t>
            </a:r>
          </a:p>
        </p:txBody>
      </p:sp>
      <p:sp>
        <p:nvSpPr>
          <p:cNvPr id="3" name="Content Placeholder 2"/>
          <p:cNvSpPr>
            <a:spLocks noGrp="1"/>
          </p:cNvSpPr>
          <p:nvPr>
            <p:ph idx="1"/>
          </p:nvPr>
        </p:nvSpPr>
        <p:spPr>
          <a:xfrm>
            <a:off x="569843" y="1484784"/>
            <a:ext cx="7858540" cy="4902764"/>
          </a:xfrm>
        </p:spPr>
        <p:txBody>
          <a:bodyPr>
            <a:normAutofit fontScale="85000" lnSpcReduction="20000"/>
          </a:bodyPr>
          <a:lstStyle/>
          <a:p>
            <a:pPr marL="0" indent="0">
              <a:buNone/>
              <a:defRPr/>
            </a:pPr>
            <a:r>
              <a:rPr lang="en-GB" dirty="0"/>
              <a:t>Polarity Test using an ohmmeter or continuity tester</a:t>
            </a:r>
          </a:p>
          <a:p>
            <a:pPr lvl="0"/>
            <a:r>
              <a:rPr lang="en-GB" sz="2800" dirty="0">
                <a:solidFill>
                  <a:srgbClr val="7030A0"/>
                </a:solidFill>
              </a:rPr>
              <a:t>Switch off the supply at the main switch.</a:t>
            </a:r>
          </a:p>
          <a:p>
            <a:pPr lvl="0"/>
            <a:r>
              <a:rPr lang="en-GB" sz="2800" dirty="0">
                <a:solidFill>
                  <a:srgbClr val="7030A0"/>
                </a:solidFill>
              </a:rPr>
              <a:t>Remove all lamps and appliances.</a:t>
            </a:r>
          </a:p>
          <a:p>
            <a:pPr lvl="0"/>
            <a:r>
              <a:rPr lang="en-GB" sz="2800" i="1" dirty="0">
                <a:solidFill>
                  <a:srgbClr val="7030A0"/>
                </a:solidFill>
              </a:rPr>
              <a:t>F ix a temporary link </a:t>
            </a:r>
            <a:r>
              <a:rPr lang="en-GB" sz="2800" dirty="0">
                <a:solidFill>
                  <a:srgbClr val="7030A0"/>
                </a:solidFill>
              </a:rPr>
              <a:t>between the line and earth connections on the consumer’s side of the main switch.</a:t>
            </a:r>
          </a:p>
          <a:p>
            <a:pPr lvl="0"/>
            <a:r>
              <a:rPr lang="en-GB" sz="2800" dirty="0">
                <a:solidFill>
                  <a:srgbClr val="7030A0"/>
                </a:solidFill>
              </a:rPr>
              <a:t>Test between the ‘common’ terminal and earth at each switch position.</a:t>
            </a:r>
          </a:p>
          <a:p>
            <a:pPr lvl="0"/>
            <a:r>
              <a:rPr lang="en-GB" sz="2800" dirty="0">
                <a:solidFill>
                  <a:srgbClr val="7030A0"/>
                </a:solidFill>
              </a:rPr>
              <a:t>Test between the centre pin of any Edison screw lamp holders and any convenient earth connection.</a:t>
            </a:r>
          </a:p>
          <a:p>
            <a:pPr lvl="0"/>
            <a:r>
              <a:rPr lang="en-GB" sz="2800" dirty="0">
                <a:solidFill>
                  <a:srgbClr val="7030A0"/>
                </a:solidFill>
              </a:rPr>
              <a:t>Test between the live pin (i.e. the pin to the right of earth) and earth at each socket outlet</a:t>
            </a:r>
          </a:p>
        </p:txBody>
      </p:sp>
    </p:spTree>
    <p:extLst>
      <p:ext uri="{BB962C8B-B14F-4D97-AF65-F5344CB8AC3E}">
        <p14:creationId xmlns:p14="http://schemas.microsoft.com/office/powerpoint/2010/main" val="308548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Electrical components of central heating systems</a:t>
            </a:r>
          </a:p>
        </p:txBody>
      </p:sp>
      <p:sp>
        <p:nvSpPr>
          <p:cNvPr id="3" name="Content Placeholder 2"/>
          <p:cNvSpPr>
            <a:spLocks noGrp="1"/>
          </p:cNvSpPr>
          <p:nvPr>
            <p:ph idx="1"/>
          </p:nvPr>
        </p:nvSpPr>
        <p:spPr>
          <a:xfrm>
            <a:off x="457200" y="1560443"/>
            <a:ext cx="8229600" cy="5131904"/>
          </a:xfrm>
        </p:spPr>
        <p:txBody>
          <a:bodyPr>
            <a:normAutofit/>
          </a:bodyPr>
          <a:lstStyle/>
          <a:p>
            <a:pPr marL="0" indent="0">
              <a:buNone/>
            </a:pPr>
            <a:r>
              <a:rPr lang="en-GB" sz="2800" dirty="0">
                <a:solidFill>
                  <a:srgbClr val="C00000"/>
                </a:solidFill>
              </a:rPr>
              <a:t>Wiring central heating components</a:t>
            </a:r>
          </a:p>
          <a:p>
            <a:r>
              <a:rPr lang="en-GB" sz="2800" dirty="0">
                <a:solidFill>
                  <a:srgbClr val="7030A0"/>
                </a:solidFill>
              </a:rPr>
              <a:t>Isolation point – usually a double pole switch or socket outlet and plug</a:t>
            </a:r>
          </a:p>
          <a:p>
            <a:r>
              <a:rPr lang="en-GB" sz="2800" dirty="0">
                <a:solidFill>
                  <a:srgbClr val="7030A0"/>
                </a:solidFill>
              </a:rPr>
              <a:t>Over-current protection device (fuse, 3amps)</a:t>
            </a:r>
          </a:p>
          <a:p>
            <a:r>
              <a:rPr lang="en-GB" sz="2800" dirty="0">
                <a:solidFill>
                  <a:srgbClr val="7030A0"/>
                </a:solidFill>
              </a:rPr>
              <a:t>Located close to programmer</a:t>
            </a:r>
          </a:p>
          <a:p>
            <a:r>
              <a:rPr lang="en-GB" sz="2800" dirty="0">
                <a:solidFill>
                  <a:srgbClr val="7030A0"/>
                </a:solidFill>
              </a:rPr>
              <a:t>3-core wire, 1.0mm²</a:t>
            </a:r>
          </a:p>
        </p:txBody>
      </p:sp>
    </p:spTree>
    <p:extLst>
      <p:ext uri="{BB962C8B-B14F-4D97-AF65-F5344CB8AC3E}">
        <p14:creationId xmlns:p14="http://schemas.microsoft.com/office/powerpoint/2010/main" val="367335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676" y="1316637"/>
            <a:ext cx="8845526" cy="5295811"/>
          </a:xfrm>
          <a:prstGeom prst="rect">
            <a:avLst/>
          </a:prstGeom>
        </p:spPr>
      </p:pic>
      <p:sp>
        <p:nvSpPr>
          <p:cNvPr id="2" name="Title 1"/>
          <p:cNvSpPr>
            <a:spLocks noGrp="1"/>
          </p:cNvSpPr>
          <p:nvPr>
            <p:ph type="title"/>
          </p:nvPr>
        </p:nvSpPr>
        <p:spPr>
          <a:xfrm>
            <a:off x="2010291" y="173637"/>
            <a:ext cx="6419056" cy="1143000"/>
          </a:xfrm>
        </p:spPr>
        <p:txBody>
          <a:bodyPr>
            <a:normAutofit/>
          </a:bodyPr>
          <a:lstStyle/>
          <a:p>
            <a:pPr algn="ctr"/>
            <a:r>
              <a:rPr lang="en-GB" sz="2800" dirty="0"/>
              <a:t>Electrical components of central heating systems</a:t>
            </a:r>
          </a:p>
        </p:txBody>
      </p:sp>
      <p:sp>
        <p:nvSpPr>
          <p:cNvPr id="3" name="Content Placeholder 2"/>
          <p:cNvSpPr>
            <a:spLocks noGrp="1"/>
          </p:cNvSpPr>
          <p:nvPr>
            <p:ph idx="1"/>
          </p:nvPr>
        </p:nvSpPr>
        <p:spPr>
          <a:xfrm>
            <a:off x="0" y="286827"/>
            <a:ext cx="2433060" cy="5131904"/>
          </a:xfrm>
        </p:spPr>
        <p:txBody>
          <a:bodyPr>
            <a:normAutofit/>
          </a:bodyPr>
          <a:lstStyle/>
          <a:p>
            <a:pPr marL="0" indent="0" algn="ctr">
              <a:buNone/>
            </a:pPr>
            <a:r>
              <a:rPr lang="en-GB" sz="2000" b="1" dirty="0">
                <a:solidFill>
                  <a:srgbClr val="7030A0"/>
                </a:solidFill>
              </a:rPr>
              <a:t>Wiring diagram for ‘S-plan’ system</a:t>
            </a:r>
          </a:p>
          <a:p>
            <a:endParaRPr lang="en-GB" sz="2800" dirty="0">
              <a:solidFill>
                <a:srgbClr val="7030A0"/>
              </a:solidFill>
            </a:endParaRPr>
          </a:p>
        </p:txBody>
      </p:sp>
    </p:spTree>
    <p:extLst>
      <p:ext uri="{BB962C8B-B14F-4D97-AF65-F5344CB8AC3E}">
        <p14:creationId xmlns:p14="http://schemas.microsoft.com/office/powerpoint/2010/main" val="28689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1"/>
          <p:cNvSpPr>
            <a:spLocks noGrp="1"/>
          </p:cNvSpPr>
          <p:nvPr>
            <p:ph type="title"/>
          </p:nvPr>
        </p:nvSpPr>
        <p:spPr>
          <a:xfrm>
            <a:off x="486918" y="645106"/>
            <a:ext cx="2737709" cy="1259894"/>
          </a:xfrm>
        </p:spPr>
        <p:txBody>
          <a:bodyPr>
            <a:normAutofit/>
          </a:bodyPr>
          <a:lstStyle/>
          <a:p>
            <a:r>
              <a:rPr lang="en-GB">
                <a:cs typeface="Arial" charset="0"/>
              </a:rPr>
              <a:t>Types of Supply</a:t>
            </a:r>
          </a:p>
        </p:txBody>
      </p:sp>
      <p:sp>
        <p:nvSpPr>
          <p:cNvPr id="73" name="Rectangle 7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86918" y="2133600"/>
            <a:ext cx="2737709" cy="3759253"/>
          </a:xfrm>
        </p:spPr>
        <p:txBody>
          <a:bodyPr>
            <a:normAutofit/>
          </a:bodyPr>
          <a:lstStyle/>
          <a:p>
            <a:pPr marL="0" indent="0">
              <a:lnSpc>
                <a:spcPct val="90000"/>
              </a:lnSpc>
              <a:buFontTx/>
              <a:buNone/>
              <a:defRPr/>
            </a:pPr>
            <a:r>
              <a:rPr lang="en-GB" sz="1100"/>
              <a:t>Alternating current (AC)</a:t>
            </a:r>
          </a:p>
          <a:p>
            <a:pPr>
              <a:lnSpc>
                <a:spcPct val="90000"/>
              </a:lnSpc>
              <a:defRPr/>
            </a:pPr>
            <a:r>
              <a:rPr lang="en-GB" sz="1100"/>
              <a:t>The electron flow travels continually back and forth as a result of the way in which the current is produced</a:t>
            </a:r>
          </a:p>
          <a:p>
            <a:pPr>
              <a:lnSpc>
                <a:spcPct val="90000"/>
              </a:lnSpc>
              <a:defRPr/>
            </a:pPr>
            <a:r>
              <a:rPr lang="en-GB" sz="1100"/>
              <a:t>AC generator consists of a coil of wire rotating in a magnetic field</a:t>
            </a:r>
          </a:p>
          <a:p>
            <a:pPr>
              <a:lnSpc>
                <a:spcPct val="90000"/>
              </a:lnSpc>
              <a:defRPr/>
            </a:pPr>
            <a:r>
              <a:rPr lang="en-GB" sz="1100"/>
              <a:t>One side of the coil moves up through the magnetic field, creating a potential difference in one direction.  </a:t>
            </a:r>
          </a:p>
          <a:p>
            <a:pPr>
              <a:lnSpc>
                <a:spcPct val="90000"/>
              </a:lnSpc>
              <a:defRPr/>
            </a:pPr>
            <a:r>
              <a:rPr lang="en-GB" sz="1100"/>
              <a:t>As the rotation continues and that side of the coil moves down, the induced potential difference reverses direction</a:t>
            </a:r>
          </a:p>
          <a:p>
            <a:pPr>
              <a:lnSpc>
                <a:spcPct val="90000"/>
              </a:lnSpc>
              <a:buFontTx/>
              <a:buNone/>
              <a:defRPr/>
            </a:pPr>
            <a:endParaRPr lang="en-GB" sz="1100"/>
          </a:p>
        </p:txBody>
      </p:sp>
      <p:pic>
        <p:nvPicPr>
          <p:cNvPr id="5" name="Picture 4"/>
          <p:cNvPicPr>
            <a:picLocks noChangeAspect="1"/>
          </p:cNvPicPr>
          <p:nvPr/>
        </p:nvPicPr>
        <p:blipFill>
          <a:blip r:embed="rId2"/>
          <a:stretch>
            <a:fillRect/>
          </a:stretch>
        </p:blipFill>
        <p:spPr>
          <a:xfrm>
            <a:off x="3464657" y="1167355"/>
            <a:ext cx="5215183" cy="4198222"/>
          </a:xfrm>
          <a:prstGeom prst="rect">
            <a:avLst/>
          </a:prstGeom>
        </p:spPr>
      </p:pic>
      <p:sp>
        <p:nvSpPr>
          <p:cNvPr id="7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0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610" y="1466167"/>
            <a:ext cx="8954613" cy="5260695"/>
          </a:xfrm>
          <a:prstGeom prst="rect">
            <a:avLst/>
          </a:prstGeom>
        </p:spPr>
      </p:pic>
      <p:sp>
        <p:nvSpPr>
          <p:cNvPr id="2" name="Title 1"/>
          <p:cNvSpPr>
            <a:spLocks noGrp="1"/>
          </p:cNvSpPr>
          <p:nvPr>
            <p:ph type="title"/>
          </p:nvPr>
        </p:nvSpPr>
        <p:spPr>
          <a:xfrm>
            <a:off x="2132702" y="227153"/>
            <a:ext cx="6419056" cy="1143000"/>
          </a:xfrm>
        </p:spPr>
        <p:txBody>
          <a:bodyPr>
            <a:normAutofit/>
          </a:bodyPr>
          <a:lstStyle/>
          <a:p>
            <a:pPr algn="ctr"/>
            <a:r>
              <a:rPr lang="en-GB" sz="2800" dirty="0"/>
              <a:t>Electrical components of central heating systems</a:t>
            </a:r>
          </a:p>
        </p:txBody>
      </p:sp>
      <p:sp>
        <p:nvSpPr>
          <p:cNvPr id="3" name="Content Placeholder 2"/>
          <p:cNvSpPr>
            <a:spLocks noGrp="1"/>
          </p:cNvSpPr>
          <p:nvPr>
            <p:ph idx="1"/>
          </p:nvPr>
        </p:nvSpPr>
        <p:spPr>
          <a:xfrm>
            <a:off x="177553" y="131138"/>
            <a:ext cx="1878206" cy="5131904"/>
          </a:xfrm>
        </p:spPr>
        <p:txBody>
          <a:bodyPr>
            <a:normAutofit/>
          </a:bodyPr>
          <a:lstStyle/>
          <a:p>
            <a:pPr marL="0" indent="0" algn="ctr">
              <a:buNone/>
            </a:pPr>
            <a:r>
              <a:rPr lang="en-GB" sz="2000" b="1" dirty="0">
                <a:solidFill>
                  <a:srgbClr val="7030A0"/>
                </a:solidFill>
              </a:rPr>
              <a:t>Wiring diagram for ‘Y-plan’ system</a:t>
            </a:r>
          </a:p>
          <a:p>
            <a:endParaRPr lang="en-GB" sz="2800" dirty="0">
              <a:solidFill>
                <a:srgbClr val="7030A0"/>
              </a:solidFill>
            </a:endParaRPr>
          </a:p>
        </p:txBody>
      </p:sp>
    </p:spTree>
    <p:extLst>
      <p:ext uri="{BB962C8B-B14F-4D97-AF65-F5344CB8AC3E}">
        <p14:creationId xmlns:p14="http://schemas.microsoft.com/office/powerpoint/2010/main" val="314807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System faults on central heating systems</a:t>
            </a:r>
          </a:p>
        </p:txBody>
      </p:sp>
      <p:sp>
        <p:nvSpPr>
          <p:cNvPr id="3" name="Content Placeholder 2"/>
          <p:cNvSpPr>
            <a:spLocks noGrp="1"/>
          </p:cNvSpPr>
          <p:nvPr>
            <p:ph idx="1"/>
          </p:nvPr>
        </p:nvSpPr>
        <p:spPr>
          <a:xfrm>
            <a:off x="410817" y="1669773"/>
            <a:ext cx="8275983" cy="5022573"/>
          </a:xfrm>
        </p:spPr>
        <p:txBody>
          <a:bodyPr>
            <a:normAutofit fontScale="92500" lnSpcReduction="10000"/>
          </a:bodyPr>
          <a:lstStyle/>
          <a:p>
            <a:pPr marL="0" indent="0">
              <a:buNone/>
            </a:pPr>
            <a:r>
              <a:rPr lang="en-GB" sz="2800" dirty="0">
                <a:solidFill>
                  <a:srgbClr val="C00000"/>
                </a:solidFill>
              </a:rPr>
              <a:t>Systems are controlled by the electrical components</a:t>
            </a:r>
          </a:p>
          <a:p>
            <a:pPr marL="0" indent="0">
              <a:buNone/>
            </a:pPr>
            <a:r>
              <a:rPr lang="en-GB" sz="2800" dirty="0">
                <a:solidFill>
                  <a:srgbClr val="7030A0"/>
                </a:solidFill>
              </a:rPr>
              <a:t>At each stage of operation the component can be checked for correct operation</a:t>
            </a:r>
          </a:p>
          <a:p>
            <a:pPr marL="0" indent="0">
              <a:buNone/>
            </a:pPr>
            <a:r>
              <a:rPr lang="en-GB" sz="2800" dirty="0">
                <a:solidFill>
                  <a:srgbClr val="C00000"/>
                </a:solidFill>
              </a:rPr>
              <a:t>First check – ensure power is available to the system</a:t>
            </a:r>
          </a:p>
          <a:p>
            <a:pPr marL="0" indent="0">
              <a:buNone/>
            </a:pPr>
            <a:r>
              <a:rPr lang="en-GB" sz="2800" dirty="0"/>
              <a:t>Then the operation of following components:</a:t>
            </a:r>
          </a:p>
          <a:p>
            <a:r>
              <a:rPr lang="en-GB" sz="2800" dirty="0">
                <a:solidFill>
                  <a:srgbClr val="7030A0"/>
                </a:solidFill>
              </a:rPr>
              <a:t>programmer, to</a:t>
            </a:r>
          </a:p>
          <a:p>
            <a:r>
              <a:rPr lang="en-GB" sz="2800" dirty="0">
                <a:solidFill>
                  <a:srgbClr val="7030A0"/>
                </a:solidFill>
              </a:rPr>
              <a:t>thermostat, to</a:t>
            </a:r>
          </a:p>
          <a:p>
            <a:r>
              <a:rPr lang="en-GB" sz="2800" dirty="0">
                <a:solidFill>
                  <a:srgbClr val="7030A0"/>
                </a:solidFill>
              </a:rPr>
              <a:t>motorised valve, to</a:t>
            </a:r>
          </a:p>
          <a:p>
            <a:r>
              <a:rPr lang="en-GB" sz="2800" dirty="0">
                <a:solidFill>
                  <a:srgbClr val="7030A0"/>
                </a:solidFill>
              </a:rPr>
              <a:t>pump</a:t>
            </a:r>
          </a:p>
          <a:p>
            <a:pPr marL="0" indent="0">
              <a:buNone/>
            </a:pPr>
            <a:endParaRPr lang="en-GB" sz="2800" dirty="0">
              <a:solidFill>
                <a:srgbClr val="7030A0"/>
              </a:solidFill>
            </a:endParaRPr>
          </a:p>
          <a:p>
            <a:endParaRPr lang="en-GB" sz="2800" dirty="0">
              <a:solidFill>
                <a:srgbClr val="7030A0"/>
              </a:solidFill>
            </a:endParaRPr>
          </a:p>
        </p:txBody>
      </p:sp>
    </p:spTree>
    <p:extLst>
      <p:ext uri="{BB962C8B-B14F-4D97-AF65-F5344CB8AC3E}">
        <p14:creationId xmlns:p14="http://schemas.microsoft.com/office/powerpoint/2010/main" val="393268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System faults on central heating systems</a:t>
            </a:r>
          </a:p>
        </p:txBody>
      </p:sp>
      <p:sp>
        <p:nvSpPr>
          <p:cNvPr id="3" name="Content Placeholder 2"/>
          <p:cNvSpPr>
            <a:spLocks noGrp="1"/>
          </p:cNvSpPr>
          <p:nvPr>
            <p:ph idx="1"/>
          </p:nvPr>
        </p:nvSpPr>
        <p:spPr>
          <a:xfrm>
            <a:off x="410817" y="1669773"/>
            <a:ext cx="8275983" cy="5022573"/>
          </a:xfrm>
        </p:spPr>
        <p:txBody>
          <a:bodyPr>
            <a:normAutofit/>
          </a:bodyPr>
          <a:lstStyle/>
          <a:p>
            <a:pPr marL="0" indent="0">
              <a:buNone/>
            </a:pPr>
            <a:r>
              <a:rPr lang="en-GB" sz="2800" dirty="0">
                <a:solidFill>
                  <a:srgbClr val="C00000"/>
                </a:solidFill>
              </a:rPr>
              <a:t>No power to system</a:t>
            </a:r>
          </a:p>
          <a:p>
            <a:r>
              <a:rPr lang="en-GB" sz="2800" dirty="0">
                <a:solidFill>
                  <a:srgbClr val="7030A0"/>
                </a:solidFill>
              </a:rPr>
              <a:t>Check the fuse. Replace if blown; if it blows again there is either a component or wiring fault.  Possible causes:</a:t>
            </a:r>
          </a:p>
          <a:p>
            <a:r>
              <a:rPr lang="en-GB" sz="2800" dirty="0">
                <a:solidFill>
                  <a:srgbClr val="C00000"/>
                </a:solidFill>
              </a:rPr>
              <a:t>Sticking pump</a:t>
            </a:r>
          </a:p>
          <a:p>
            <a:r>
              <a:rPr lang="en-GB" sz="2800" dirty="0">
                <a:solidFill>
                  <a:srgbClr val="C00000"/>
                </a:solidFill>
              </a:rPr>
              <a:t>Water in one of the electrical components</a:t>
            </a:r>
          </a:p>
          <a:p>
            <a:r>
              <a:rPr lang="en-GB" sz="2800" dirty="0">
                <a:solidFill>
                  <a:srgbClr val="C00000"/>
                </a:solidFill>
              </a:rPr>
              <a:t>Cables too close to heating pipes/damage </a:t>
            </a:r>
          </a:p>
          <a:p>
            <a:endParaRPr lang="en-GB" sz="2800" dirty="0">
              <a:solidFill>
                <a:srgbClr val="7030A0"/>
              </a:solidFill>
            </a:endParaRPr>
          </a:p>
          <a:p>
            <a:pPr marL="0" indent="0">
              <a:buNone/>
            </a:pPr>
            <a:endParaRPr lang="en-GB" sz="2800" dirty="0">
              <a:solidFill>
                <a:srgbClr val="7030A0"/>
              </a:solidFill>
            </a:endParaRPr>
          </a:p>
          <a:p>
            <a:endParaRPr lang="en-GB" sz="2800" dirty="0">
              <a:solidFill>
                <a:srgbClr val="7030A0"/>
              </a:solidFill>
            </a:endParaRPr>
          </a:p>
        </p:txBody>
      </p:sp>
    </p:spTree>
    <p:extLst>
      <p:ext uri="{BB962C8B-B14F-4D97-AF65-F5344CB8AC3E}">
        <p14:creationId xmlns:p14="http://schemas.microsoft.com/office/powerpoint/2010/main" val="350526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System faults on central heating systems</a:t>
            </a:r>
          </a:p>
        </p:txBody>
      </p:sp>
      <p:sp>
        <p:nvSpPr>
          <p:cNvPr id="3" name="Content Placeholder 2"/>
          <p:cNvSpPr>
            <a:spLocks noGrp="1"/>
          </p:cNvSpPr>
          <p:nvPr>
            <p:ph idx="1"/>
          </p:nvPr>
        </p:nvSpPr>
        <p:spPr>
          <a:xfrm>
            <a:off x="410817" y="1669773"/>
            <a:ext cx="8275983" cy="5022573"/>
          </a:xfrm>
        </p:spPr>
        <p:txBody>
          <a:bodyPr>
            <a:normAutofit fontScale="92500" lnSpcReduction="20000"/>
          </a:bodyPr>
          <a:lstStyle/>
          <a:p>
            <a:pPr marL="0" indent="0">
              <a:buNone/>
            </a:pPr>
            <a:r>
              <a:rPr lang="en-GB" sz="2800" dirty="0">
                <a:solidFill>
                  <a:srgbClr val="C00000"/>
                </a:solidFill>
              </a:rPr>
              <a:t>Programmer or clock</a:t>
            </a:r>
          </a:p>
          <a:p>
            <a:r>
              <a:rPr lang="en-GB" sz="2800" dirty="0">
                <a:solidFill>
                  <a:srgbClr val="7030A0"/>
                </a:solidFill>
              </a:rPr>
              <a:t>Switched on, right date and time?</a:t>
            </a:r>
          </a:p>
          <a:p>
            <a:r>
              <a:rPr lang="en-GB" sz="2800" dirty="0">
                <a:solidFill>
                  <a:srgbClr val="7030A0"/>
                </a:solidFill>
              </a:rPr>
              <a:t>If portable or remote – check batteries</a:t>
            </a:r>
          </a:p>
          <a:p>
            <a:endParaRPr lang="en-GB" sz="2800" dirty="0">
              <a:solidFill>
                <a:srgbClr val="7030A0"/>
              </a:solidFill>
            </a:endParaRPr>
          </a:p>
          <a:p>
            <a:pPr marL="0" indent="0">
              <a:buNone/>
            </a:pPr>
            <a:r>
              <a:rPr lang="en-GB" sz="2800" dirty="0">
                <a:solidFill>
                  <a:srgbClr val="C00000"/>
                </a:solidFill>
              </a:rPr>
              <a:t>Thermostats</a:t>
            </a:r>
          </a:p>
          <a:p>
            <a:r>
              <a:rPr lang="en-GB" sz="2800" dirty="0">
                <a:solidFill>
                  <a:srgbClr val="7030A0"/>
                </a:solidFill>
              </a:rPr>
              <a:t>Room stat needs to be on and requesting heat – turn it up to max temperature to check</a:t>
            </a:r>
          </a:p>
          <a:p>
            <a:r>
              <a:rPr lang="en-GB" sz="2800" dirty="0">
                <a:solidFill>
                  <a:srgbClr val="7030A0"/>
                </a:solidFill>
              </a:rPr>
              <a:t>Cylinder stat should be set at 60°C</a:t>
            </a:r>
          </a:p>
          <a:p>
            <a:r>
              <a:rPr lang="en-GB" sz="2600" dirty="0">
                <a:solidFill>
                  <a:srgbClr val="C00000"/>
                </a:solidFill>
              </a:rPr>
              <a:t>The operation of thermostats can be checked when the circuit is isolated by attaching probes of a </a:t>
            </a:r>
            <a:r>
              <a:rPr lang="en-GB" sz="2600" dirty="0" err="1">
                <a:solidFill>
                  <a:srgbClr val="C00000"/>
                </a:solidFill>
              </a:rPr>
              <a:t>multimeter</a:t>
            </a:r>
            <a:r>
              <a:rPr lang="en-GB" sz="2600" dirty="0">
                <a:solidFill>
                  <a:srgbClr val="C00000"/>
                </a:solidFill>
              </a:rPr>
              <a:t> set to ohms between the switching terminals and then moving the control dial on and off.</a:t>
            </a:r>
          </a:p>
          <a:p>
            <a:endParaRPr lang="en-GB" sz="2800" dirty="0">
              <a:solidFill>
                <a:srgbClr val="7030A0"/>
              </a:solidFill>
            </a:endParaRPr>
          </a:p>
        </p:txBody>
      </p:sp>
    </p:spTree>
    <p:extLst>
      <p:ext uri="{BB962C8B-B14F-4D97-AF65-F5344CB8AC3E}">
        <p14:creationId xmlns:p14="http://schemas.microsoft.com/office/powerpoint/2010/main" val="164137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System faults on central heating systems</a:t>
            </a:r>
          </a:p>
        </p:txBody>
      </p:sp>
      <p:sp>
        <p:nvSpPr>
          <p:cNvPr id="3" name="Content Placeholder 2"/>
          <p:cNvSpPr>
            <a:spLocks noGrp="1"/>
          </p:cNvSpPr>
          <p:nvPr>
            <p:ph idx="1"/>
          </p:nvPr>
        </p:nvSpPr>
        <p:spPr>
          <a:xfrm>
            <a:off x="410817" y="1669773"/>
            <a:ext cx="4439479" cy="5022573"/>
          </a:xfrm>
        </p:spPr>
        <p:txBody>
          <a:bodyPr>
            <a:normAutofit fontScale="92500" lnSpcReduction="10000"/>
          </a:bodyPr>
          <a:lstStyle/>
          <a:p>
            <a:pPr marL="0" indent="0">
              <a:buNone/>
            </a:pPr>
            <a:r>
              <a:rPr lang="en-GB" sz="2800" dirty="0">
                <a:solidFill>
                  <a:srgbClr val="C00000"/>
                </a:solidFill>
              </a:rPr>
              <a:t>Motorised valves</a:t>
            </a:r>
          </a:p>
          <a:p>
            <a:r>
              <a:rPr lang="en-GB" sz="2800" dirty="0">
                <a:solidFill>
                  <a:srgbClr val="7030A0"/>
                </a:solidFill>
              </a:rPr>
              <a:t>Electrical section is the powerhead or actuator.  Two parts:</a:t>
            </a:r>
          </a:p>
          <a:p>
            <a:r>
              <a:rPr lang="en-GB" sz="2800" dirty="0">
                <a:solidFill>
                  <a:srgbClr val="7030A0"/>
                </a:solidFill>
              </a:rPr>
              <a:t>Electric motor (</a:t>
            </a:r>
            <a:r>
              <a:rPr lang="en-GB" sz="2800" dirty="0" err="1">
                <a:solidFill>
                  <a:srgbClr val="7030A0"/>
                </a:solidFill>
              </a:rPr>
              <a:t>synchron</a:t>
            </a:r>
            <a:r>
              <a:rPr lang="en-GB" sz="2800" dirty="0">
                <a:solidFill>
                  <a:srgbClr val="7030A0"/>
                </a:solidFill>
              </a:rPr>
              <a:t>)</a:t>
            </a:r>
          </a:p>
          <a:p>
            <a:r>
              <a:rPr lang="en-GB" sz="2800" dirty="0">
                <a:solidFill>
                  <a:srgbClr val="7030A0"/>
                </a:solidFill>
              </a:rPr>
              <a:t>Auxiliary switch (</a:t>
            </a:r>
            <a:r>
              <a:rPr lang="en-GB" sz="2800" dirty="0" err="1">
                <a:solidFill>
                  <a:srgbClr val="7030A0"/>
                </a:solidFill>
              </a:rPr>
              <a:t>microswitch</a:t>
            </a:r>
            <a:r>
              <a:rPr lang="en-GB" sz="2800" dirty="0">
                <a:solidFill>
                  <a:srgbClr val="7030A0"/>
                </a:solidFill>
              </a:rPr>
              <a:t>) – powers supply to boiler and pump</a:t>
            </a:r>
          </a:p>
          <a:p>
            <a:r>
              <a:rPr lang="en-GB" sz="2800" dirty="0">
                <a:solidFill>
                  <a:srgbClr val="7030A0"/>
                </a:solidFill>
              </a:rPr>
              <a:t>If motor fails switch will not be connected</a:t>
            </a:r>
          </a:p>
        </p:txBody>
      </p:sp>
      <p:pic>
        <p:nvPicPr>
          <p:cNvPr id="4" name="Picture 3"/>
          <p:cNvPicPr>
            <a:picLocks noChangeAspect="1"/>
          </p:cNvPicPr>
          <p:nvPr/>
        </p:nvPicPr>
        <p:blipFill>
          <a:blip r:embed="rId2"/>
          <a:stretch>
            <a:fillRect/>
          </a:stretch>
        </p:blipFill>
        <p:spPr>
          <a:xfrm>
            <a:off x="5023604" y="2445882"/>
            <a:ext cx="3755961" cy="2139370"/>
          </a:xfrm>
          <a:prstGeom prst="rect">
            <a:avLst/>
          </a:prstGeom>
        </p:spPr>
      </p:pic>
      <p:sp>
        <p:nvSpPr>
          <p:cNvPr id="5" name="TextBox 4"/>
          <p:cNvSpPr txBox="1"/>
          <p:nvPr/>
        </p:nvSpPr>
        <p:spPr>
          <a:xfrm>
            <a:off x="5013149" y="4784034"/>
            <a:ext cx="3776869" cy="707886"/>
          </a:xfrm>
          <a:prstGeom prst="rect">
            <a:avLst/>
          </a:prstGeom>
          <a:noFill/>
        </p:spPr>
        <p:txBody>
          <a:bodyPr wrap="square" rtlCol="0">
            <a:spAutoFit/>
          </a:bodyPr>
          <a:lstStyle/>
          <a:p>
            <a:pPr algn="ctr"/>
            <a:r>
              <a:rPr lang="en-GB" sz="2000" dirty="0">
                <a:solidFill>
                  <a:srgbClr val="C00000"/>
                </a:solidFill>
              </a:rPr>
              <a:t>Possible to replace defective motor or actual power head</a:t>
            </a:r>
          </a:p>
        </p:txBody>
      </p:sp>
    </p:spTree>
    <p:extLst>
      <p:ext uri="{BB962C8B-B14F-4D97-AF65-F5344CB8AC3E}">
        <p14:creationId xmlns:p14="http://schemas.microsoft.com/office/powerpoint/2010/main" val="238903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System faults on central heating systems</a:t>
            </a:r>
          </a:p>
        </p:txBody>
      </p:sp>
      <p:sp>
        <p:nvSpPr>
          <p:cNvPr id="3" name="Content Placeholder 2"/>
          <p:cNvSpPr>
            <a:spLocks noGrp="1"/>
          </p:cNvSpPr>
          <p:nvPr>
            <p:ph idx="1"/>
          </p:nvPr>
        </p:nvSpPr>
        <p:spPr>
          <a:xfrm>
            <a:off x="410817" y="1669773"/>
            <a:ext cx="8275983" cy="5022573"/>
          </a:xfrm>
        </p:spPr>
        <p:txBody>
          <a:bodyPr>
            <a:normAutofit/>
          </a:bodyPr>
          <a:lstStyle/>
          <a:p>
            <a:pPr marL="0" indent="0">
              <a:buNone/>
            </a:pPr>
            <a:r>
              <a:rPr lang="en-GB" sz="2800" dirty="0">
                <a:solidFill>
                  <a:srgbClr val="C00000"/>
                </a:solidFill>
              </a:rPr>
              <a:t>Pump</a:t>
            </a:r>
          </a:p>
          <a:p>
            <a:pPr marL="0" indent="0">
              <a:buNone/>
            </a:pPr>
            <a:r>
              <a:rPr lang="en-GB" sz="2800" dirty="0">
                <a:solidFill>
                  <a:srgbClr val="7030A0"/>
                </a:solidFill>
              </a:rPr>
              <a:t>If pump not running</a:t>
            </a:r>
          </a:p>
          <a:p>
            <a:r>
              <a:rPr lang="en-GB" sz="2800" dirty="0">
                <a:solidFill>
                  <a:srgbClr val="C00000"/>
                </a:solidFill>
              </a:rPr>
              <a:t>Fuse blown?</a:t>
            </a:r>
          </a:p>
          <a:p>
            <a:r>
              <a:rPr lang="en-GB" sz="2800" dirty="0">
                <a:solidFill>
                  <a:srgbClr val="C00000"/>
                </a:solidFill>
              </a:rPr>
              <a:t>Possible wiring issue?</a:t>
            </a:r>
          </a:p>
          <a:p>
            <a:pPr marL="0" indent="0">
              <a:buNone/>
            </a:pPr>
            <a:r>
              <a:rPr lang="en-GB" sz="2800" dirty="0">
                <a:solidFill>
                  <a:srgbClr val="7030A0"/>
                </a:solidFill>
              </a:rPr>
              <a:t>If pump is running but water not flowing</a:t>
            </a:r>
          </a:p>
          <a:p>
            <a:r>
              <a:rPr lang="en-GB" sz="2800" dirty="0">
                <a:solidFill>
                  <a:srgbClr val="C00000"/>
                </a:solidFill>
              </a:rPr>
              <a:t>Slight vibration</a:t>
            </a:r>
          </a:p>
          <a:p>
            <a:r>
              <a:rPr lang="en-GB" sz="2800" dirty="0">
                <a:solidFill>
                  <a:srgbClr val="C00000"/>
                </a:solidFill>
              </a:rPr>
              <a:t>Shaft or impellor stuck</a:t>
            </a:r>
          </a:p>
          <a:p>
            <a:r>
              <a:rPr lang="en-GB" sz="2800" dirty="0">
                <a:solidFill>
                  <a:srgbClr val="C00000"/>
                </a:solidFill>
              </a:rPr>
              <a:t>Gentle tap to free up seized components</a:t>
            </a:r>
          </a:p>
          <a:p>
            <a:r>
              <a:rPr lang="en-GB" sz="2800" dirty="0">
                <a:solidFill>
                  <a:srgbClr val="C00000"/>
                </a:solidFill>
              </a:rPr>
              <a:t>Pump motor (extremely hot)</a:t>
            </a:r>
          </a:p>
        </p:txBody>
      </p:sp>
    </p:spTree>
    <p:extLst>
      <p:ext uri="{BB962C8B-B14F-4D97-AF65-F5344CB8AC3E}">
        <p14:creationId xmlns:p14="http://schemas.microsoft.com/office/powerpoint/2010/main" val="231231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7" y="1577008"/>
            <a:ext cx="8275983" cy="5022573"/>
          </a:xfrm>
        </p:spPr>
        <p:txBody>
          <a:bodyPr>
            <a:normAutofit lnSpcReduction="10000"/>
          </a:bodyPr>
          <a:lstStyle/>
          <a:p>
            <a:pPr marL="0" indent="0">
              <a:buNone/>
            </a:pPr>
            <a:r>
              <a:rPr lang="en-GB" sz="2800" dirty="0">
                <a:solidFill>
                  <a:srgbClr val="C00000"/>
                </a:solidFill>
              </a:rPr>
              <a:t>Sequence of ignition</a:t>
            </a:r>
          </a:p>
          <a:p>
            <a:pPr lvl="0"/>
            <a:r>
              <a:rPr lang="en-GB" sz="2400" dirty="0">
                <a:solidFill>
                  <a:srgbClr val="7030A0"/>
                </a:solidFill>
              </a:rPr>
              <a:t>Current to the boiler control panel (printed circuit board – PCB) from the zone valve</a:t>
            </a:r>
          </a:p>
          <a:p>
            <a:pPr lvl="0"/>
            <a:r>
              <a:rPr lang="en-GB" sz="2400" dirty="0">
                <a:solidFill>
                  <a:srgbClr val="7030A0"/>
                </a:solidFill>
              </a:rPr>
              <a:t>Boiler thermostat calls for heat</a:t>
            </a:r>
          </a:p>
          <a:p>
            <a:pPr lvl="0"/>
            <a:r>
              <a:rPr lang="en-GB" sz="2400" dirty="0">
                <a:solidFill>
                  <a:srgbClr val="7030A0"/>
                </a:solidFill>
              </a:rPr>
              <a:t>Fan operates</a:t>
            </a:r>
          </a:p>
          <a:p>
            <a:pPr lvl="0"/>
            <a:r>
              <a:rPr lang="en-GB" sz="2400" dirty="0">
                <a:solidFill>
                  <a:srgbClr val="7030A0"/>
                </a:solidFill>
              </a:rPr>
              <a:t>Pressure switch detects pressure change caused by movement of the fan</a:t>
            </a:r>
          </a:p>
          <a:p>
            <a:pPr lvl="0"/>
            <a:r>
              <a:rPr lang="en-GB" sz="2400" dirty="0">
                <a:solidFill>
                  <a:srgbClr val="7030A0"/>
                </a:solidFill>
              </a:rPr>
              <a:t>Ignition process begins via control panel (PCB)</a:t>
            </a:r>
          </a:p>
          <a:p>
            <a:pPr lvl="0"/>
            <a:r>
              <a:rPr lang="en-GB" sz="2400" dirty="0">
                <a:solidFill>
                  <a:srgbClr val="7030A0"/>
                </a:solidFill>
              </a:rPr>
              <a:t>Flame rectified</a:t>
            </a:r>
          </a:p>
          <a:p>
            <a:pPr lvl="0"/>
            <a:r>
              <a:rPr lang="en-GB" sz="2400" dirty="0">
                <a:solidFill>
                  <a:srgbClr val="7030A0"/>
                </a:solidFill>
              </a:rPr>
              <a:t>Gas valve solenoid opens</a:t>
            </a:r>
          </a:p>
          <a:p>
            <a:pPr lvl="0"/>
            <a:r>
              <a:rPr lang="en-GB" sz="2400" dirty="0">
                <a:solidFill>
                  <a:srgbClr val="7030A0"/>
                </a:solidFill>
              </a:rPr>
              <a:t>Main burner ignites</a:t>
            </a:r>
          </a:p>
          <a:p>
            <a:endParaRPr lang="en-GB" sz="2800" dirty="0">
              <a:solidFill>
                <a:srgbClr val="7030A0"/>
              </a:solidFill>
            </a:endParaRPr>
          </a:p>
        </p:txBody>
      </p:sp>
    </p:spTree>
    <p:extLst>
      <p:ext uri="{BB962C8B-B14F-4D97-AF65-F5344CB8AC3E}">
        <p14:creationId xmlns:p14="http://schemas.microsoft.com/office/powerpoint/2010/main" val="341804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7" y="1577008"/>
            <a:ext cx="8275983" cy="5022573"/>
          </a:xfrm>
        </p:spPr>
        <p:txBody>
          <a:bodyPr>
            <a:normAutofit fontScale="92500" lnSpcReduction="10000"/>
          </a:bodyPr>
          <a:lstStyle/>
          <a:p>
            <a:pPr marL="0" indent="0">
              <a:buNone/>
            </a:pPr>
            <a:r>
              <a:rPr lang="en-GB" sz="2400" dirty="0">
                <a:solidFill>
                  <a:srgbClr val="C00000"/>
                </a:solidFill>
              </a:rPr>
              <a:t>Boiler manufacturers build in many control and safety mechanisms to ensure safe operation of the appliance.</a:t>
            </a:r>
          </a:p>
          <a:p>
            <a:pPr marL="0" indent="0">
              <a:buNone/>
            </a:pPr>
            <a:r>
              <a:rPr lang="en-GB" sz="2400" dirty="0">
                <a:solidFill>
                  <a:srgbClr val="C00000"/>
                </a:solidFill>
              </a:rPr>
              <a:t>Modern boilers have fault indication panels showing a code, used with manufacturer’s fault-finding flow chart to identify the source of the fault.</a:t>
            </a:r>
          </a:p>
          <a:p>
            <a:pPr marL="0" indent="0">
              <a:buNone/>
            </a:pPr>
            <a:r>
              <a:rPr lang="en-GB" sz="2400" dirty="0">
                <a:solidFill>
                  <a:srgbClr val="C00000"/>
                </a:solidFill>
              </a:rPr>
              <a:t>Control and safety mechanisms include:</a:t>
            </a:r>
            <a:endParaRPr lang="en-GB" sz="2400" dirty="0">
              <a:solidFill>
                <a:srgbClr val="7030A0"/>
              </a:solidFill>
            </a:endParaRPr>
          </a:p>
          <a:p>
            <a:pPr lvl="0"/>
            <a:r>
              <a:rPr lang="en-GB" sz="2400" dirty="0">
                <a:solidFill>
                  <a:srgbClr val="7030A0"/>
                </a:solidFill>
              </a:rPr>
              <a:t>Printed circuit board (PCB)</a:t>
            </a:r>
          </a:p>
          <a:p>
            <a:pPr lvl="0"/>
            <a:r>
              <a:rPr lang="en-GB" sz="2400" dirty="0">
                <a:solidFill>
                  <a:srgbClr val="7030A0"/>
                </a:solidFill>
              </a:rPr>
              <a:t>Thermostats and thermistors</a:t>
            </a:r>
          </a:p>
          <a:p>
            <a:pPr lvl="0"/>
            <a:r>
              <a:rPr lang="en-GB" sz="2400" dirty="0">
                <a:solidFill>
                  <a:srgbClr val="7030A0"/>
                </a:solidFill>
              </a:rPr>
              <a:t>Fan</a:t>
            </a:r>
          </a:p>
          <a:p>
            <a:pPr lvl="0"/>
            <a:r>
              <a:rPr lang="en-GB" sz="2400" dirty="0">
                <a:solidFill>
                  <a:srgbClr val="7030A0"/>
                </a:solidFill>
              </a:rPr>
              <a:t>Air pressure switch</a:t>
            </a:r>
          </a:p>
          <a:p>
            <a:pPr lvl="0"/>
            <a:r>
              <a:rPr lang="en-GB" sz="2400" dirty="0">
                <a:solidFill>
                  <a:srgbClr val="7030A0"/>
                </a:solidFill>
              </a:rPr>
              <a:t>Flame rectification</a:t>
            </a:r>
          </a:p>
          <a:p>
            <a:pPr lvl="0"/>
            <a:r>
              <a:rPr lang="en-GB" sz="2400" dirty="0">
                <a:solidFill>
                  <a:srgbClr val="7030A0"/>
                </a:solidFill>
              </a:rPr>
              <a:t>Solenoid valve/multifunctional gas valve</a:t>
            </a:r>
          </a:p>
          <a:p>
            <a:endParaRPr lang="en-GB" sz="2800" dirty="0">
              <a:solidFill>
                <a:srgbClr val="7030A0"/>
              </a:solidFill>
            </a:endParaRPr>
          </a:p>
        </p:txBody>
      </p:sp>
    </p:spTree>
    <p:extLst>
      <p:ext uri="{BB962C8B-B14F-4D97-AF65-F5344CB8AC3E}">
        <p14:creationId xmlns:p14="http://schemas.microsoft.com/office/powerpoint/2010/main" val="64519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7" y="1577008"/>
            <a:ext cx="8275983" cy="5022573"/>
          </a:xfrm>
        </p:spPr>
        <p:txBody>
          <a:bodyPr>
            <a:normAutofit fontScale="92500" lnSpcReduction="20000"/>
          </a:bodyPr>
          <a:lstStyle/>
          <a:p>
            <a:pPr marL="0" indent="0">
              <a:buNone/>
            </a:pPr>
            <a:r>
              <a:rPr lang="en-GB" sz="2400" dirty="0"/>
              <a:t>Printed circuit boards (PCB)</a:t>
            </a:r>
          </a:p>
          <a:p>
            <a:pPr lvl="0"/>
            <a:r>
              <a:rPr lang="en-GB" sz="2400" dirty="0">
                <a:solidFill>
                  <a:srgbClr val="7030A0"/>
                </a:solidFill>
              </a:rPr>
              <a:t>All electronic components communicate with the PCB</a:t>
            </a:r>
          </a:p>
          <a:p>
            <a:pPr marL="0" lvl="0" indent="0">
              <a:buNone/>
            </a:pPr>
            <a:r>
              <a:rPr lang="en-GB" sz="2400" dirty="0">
                <a:solidFill>
                  <a:srgbClr val="C00000"/>
                </a:solidFill>
              </a:rPr>
              <a:t>Monitors pressure, temperatures and currents to ensure that the boiler is working in a way that won’t cause damage to the boiler and will not pose any threats to people in a property</a:t>
            </a:r>
          </a:p>
          <a:p>
            <a:pPr marL="0" lvl="0" indent="0">
              <a:buNone/>
            </a:pPr>
            <a:endParaRPr lang="en-GB" sz="2400" dirty="0"/>
          </a:p>
          <a:p>
            <a:pPr marL="0" indent="0">
              <a:buNone/>
            </a:pPr>
            <a:r>
              <a:rPr lang="en-GB" sz="2400" dirty="0"/>
              <a:t>Faulty PCBs</a:t>
            </a:r>
          </a:p>
          <a:p>
            <a:r>
              <a:rPr lang="en-GB" sz="2400" dirty="0">
                <a:solidFill>
                  <a:srgbClr val="7030A0"/>
                </a:solidFill>
              </a:rPr>
              <a:t>Expensive component</a:t>
            </a:r>
          </a:p>
          <a:p>
            <a:r>
              <a:rPr lang="en-GB" sz="2400" dirty="0">
                <a:solidFill>
                  <a:srgbClr val="7030A0"/>
                </a:solidFill>
              </a:rPr>
              <a:t>Easily misdiagnosed and changed in error</a:t>
            </a:r>
          </a:p>
          <a:p>
            <a:r>
              <a:rPr lang="en-GB" sz="2400" dirty="0">
                <a:solidFill>
                  <a:srgbClr val="7030A0"/>
                </a:solidFill>
              </a:rPr>
              <a:t>Visual check for scorching or burn marks</a:t>
            </a:r>
          </a:p>
          <a:p>
            <a:r>
              <a:rPr lang="en-GB" sz="2400" dirty="0">
                <a:solidFill>
                  <a:srgbClr val="7030A0"/>
                </a:solidFill>
              </a:rPr>
              <a:t>Testing limited to continuity test on leads or removable fuses</a:t>
            </a:r>
          </a:p>
          <a:p>
            <a:r>
              <a:rPr lang="en-GB" sz="2400" dirty="0">
                <a:solidFill>
                  <a:srgbClr val="C00000"/>
                </a:solidFill>
              </a:rPr>
              <a:t>Use manufacturer’s flow charts </a:t>
            </a:r>
          </a:p>
        </p:txBody>
      </p:sp>
    </p:spTree>
    <p:extLst>
      <p:ext uri="{BB962C8B-B14F-4D97-AF65-F5344CB8AC3E}">
        <p14:creationId xmlns:p14="http://schemas.microsoft.com/office/powerpoint/2010/main" val="2568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7" y="1577008"/>
            <a:ext cx="8275983" cy="5022573"/>
          </a:xfrm>
        </p:spPr>
        <p:txBody>
          <a:bodyPr>
            <a:normAutofit fontScale="85000" lnSpcReduction="20000"/>
          </a:bodyPr>
          <a:lstStyle/>
          <a:p>
            <a:pPr marL="0" indent="0">
              <a:buNone/>
            </a:pPr>
            <a:r>
              <a:rPr lang="en-GB" sz="2400" dirty="0"/>
              <a:t>Thermostats </a:t>
            </a:r>
          </a:p>
          <a:p>
            <a:r>
              <a:rPr lang="en-GB" sz="2400" dirty="0">
                <a:solidFill>
                  <a:srgbClr val="7030A0"/>
                </a:solidFill>
              </a:rPr>
              <a:t>Boiler thermostat controls temperature of water</a:t>
            </a:r>
          </a:p>
          <a:p>
            <a:pPr lvl="0"/>
            <a:r>
              <a:rPr lang="en-GB" sz="2400" dirty="0">
                <a:solidFill>
                  <a:srgbClr val="7030A0"/>
                </a:solidFill>
              </a:rPr>
              <a:t>Failure will break the supply of current to the gas control valve, stopping the flow of gas and preventing the boiler from operating.</a:t>
            </a:r>
          </a:p>
          <a:p>
            <a:pPr lvl="0"/>
            <a:r>
              <a:rPr lang="en-GB" sz="2400" dirty="0">
                <a:solidFill>
                  <a:srgbClr val="7030A0"/>
                </a:solidFill>
              </a:rPr>
              <a:t>Alternatively, it may not be accurate and turn off the gas at an insufficient operating temperature</a:t>
            </a:r>
          </a:p>
          <a:p>
            <a:pPr marL="0" lvl="0" indent="0">
              <a:buNone/>
            </a:pPr>
            <a:endParaRPr lang="en-GB" sz="2400" dirty="0"/>
          </a:p>
          <a:p>
            <a:pPr marL="0" indent="0">
              <a:buNone/>
            </a:pPr>
            <a:r>
              <a:rPr lang="en-GB" sz="2400" dirty="0"/>
              <a:t>Faulty thermostats</a:t>
            </a:r>
          </a:p>
          <a:p>
            <a:r>
              <a:rPr lang="en-GB" sz="2400" dirty="0">
                <a:solidFill>
                  <a:srgbClr val="7030A0"/>
                </a:solidFill>
              </a:rPr>
              <a:t>Water may overheat or boil</a:t>
            </a:r>
          </a:p>
          <a:p>
            <a:r>
              <a:rPr lang="en-GB" sz="2400" dirty="0">
                <a:solidFill>
                  <a:srgbClr val="C00000"/>
                </a:solidFill>
              </a:rPr>
              <a:t>Check for continuity – zero resistance should be displayed</a:t>
            </a:r>
          </a:p>
          <a:p>
            <a:r>
              <a:rPr lang="en-GB" sz="2400" dirty="0">
                <a:solidFill>
                  <a:srgbClr val="7030A0"/>
                </a:solidFill>
              </a:rPr>
              <a:t>Overheat thermostat should trip out and turn boiler off if thermostat has failed</a:t>
            </a:r>
          </a:p>
          <a:p>
            <a:r>
              <a:rPr lang="en-GB" sz="2400" dirty="0">
                <a:solidFill>
                  <a:srgbClr val="C00000"/>
                </a:solidFill>
              </a:rPr>
              <a:t>Again, check for continuity – zero resistance should be displayed</a:t>
            </a:r>
          </a:p>
        </p:txBody>
      </p:sp>
    </p:spTree>
    <p:extLst>
      <p:ext uri="{BB962C8B-B14F-4D97-AF65-F5344CB8AC3E}">
        <p14:creationId xmlns:p14="http://schemas.microsoft.com/office/powerpoint/2010/main" val="239792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796925"/>
          </a:xfrm>
        </p:spPr>
        <p:txBody>
          <a:bodyPr/>
          <a:lstStyle/>
          <a:p>
            <a:pPr algn="r"/>
            <a:r>
              <a:rPr lang="en-GB" sz="3600" dirty="0">
                <a:cs typeface="Arial" charset="0"/>
              </a:rPr>
              <a:t>Types of Supply</a:t>
            </a:r>
          </a:p>
        </p:txBody>
      </p:sp>
      <p:sp>
        <p:nvSpPr>
          <p:cNvPr id="3" name="Content Placeholder 2"/>
          <p:cNvSpPr>
            <a:spLocks noGrp="1"/>
          </p:cNvSpPr>
          <p:nvPr>
            <p:ph idx="1"/>
          </p:nvPr>
        </p:nvSpPr>
        <p:spPr>
          <a:xfrm>
            <a:off x="457200" y="1305001"/>
            <a:ext cx="4088296" cy="5334338"/>
          </a:xfrm>
        </p:spPr>
        <p:txBody>
          <a:bodyPr>
            <a:normAutofit/>
          </a:bodyPr>
          <a:lstStyle/>
          <a:p>
            <a:pPr marL="0" indent="0">
              <a:buFontTx/>
              <a:buNone/>
              <a:defRPr/>
            </a:pPr>
            <a:r>
              <a:rPr lang="en-GB" sz="2800" dirty="0">
                <a:solidFill>
                  <a:srgbClr val="C00000"/>
                </a:solidFill>
              </a:rPr>
              <a:t>Alternating current (AC)</a:t>
            </a:r>
          </a:p>
          <a:p>
            <a:pPr>
              <a:defRPr/>
            </a:pPr>
            <a:r>
              <a:rPr lang="en-GB" sz="2400" dirty="0">
                <a:solidFill>
                  <a:srgbClr val="7030A0"/>
                </a:solidFill>
              </a:rPr>
              <a:t>The frequency, or number of times it changes direction, has been standardised in this country at 50 Hz (hertz) or cycles per second. </a:t>
            </a:r>
            <a:endParaRPr lang="en-GB" sz="2800" dirty="0"/>
          </a:p>
        </p:txBody>
      </p:sp>
      <p:pic>
        <p:nvPicPr>
          <p:cNvPr id="2" name="Picture 1"/>
          <p:cNvPicPr>
            <a:picLocks noChangeAspect="1"/>
          </p:cNvPicPr>
          <p:nvPr/>
        </p:nvPicPr>
        <p:blipFill>
          <a:blip r:embed="rId2"/>
          <a:stretch>
            <a:fillRect/>
          </a:stretch>
        </p:blipFill>
        <p:spPr>
          <a:xfrm>
            <a:off x="4551466" y="1474597"/>
            <a:ext cx="4327490" cy="3905786"/>
          </a:xfrm>
          <a:prstGeom prst="rect">
            <a:avLst/>
          </a:prstGeom>
        </p:spPr>
      </p:pic>
    </p:spTree>
    <p:extLst>
      <p:ext uri="{BB962C8B-B14F-4D97-AF65-F5344CB8AC3E}">
        <p14:creationId xmlns:p14="http://schemas.microsoft.com/office/powerpoint/2010/main" val="374490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7" y="1577008"/>
            <a:ext cx="8275983" cy="5022573"/>
          </a:xfrm>
        </p:spPr>
        <p:txBody>
          <a:bodyPr>
            <a:normAutofit fontScale="77500" lnSpcReduction="20000"/>
          </a:bodyPr>
          <a:lstStyle/>
          <a:p>
            <a:pPr marL="0" indent="0">
              <a:buNone/>
            </a:pPr>
            <a:r>
              <a:rPr lang="en-GB" sz="2400" dirty="0"/>
              <a:t>Thermistors</a:t>
            </a:r>
          </a:p>
          <a:p>
            <a:r>
              <a:rPr lang="en-GB" sz="2400" dirty="0">
                <a:solidFill>
                  <a:srgbClr val="7030A0"/>
                </a:solidFill>
              </a:rPr>
              <a:t>Variable resistor </a:t>
            </a:r>
          </a:p>
          <a:p>
            <a:r>
              <a:rPr lang="en-GB" sz="2400" dirty="0">
                <a:solidFill>
                  <a:srgbClr val="7030A0"/>
                </a:solidFill>
              </a:rPr>
              <a:t>Responds to rise and fall of temperature</a:t>
            </a:r>
          </a:p>
          <a:p>
            <a:r>
              <a:rPr lang="en-GB" sz="2400" dirty="0">
                <a:solidFill>
                  <a:srgbClr val="7030A0"/>
                </a:solidFill>
              </a:rPr>
              <a:t>Offers efficient control</a:t>
            </a:r>
          </a:p>
          <a:p>
            <a:r>
              <a:rPr lang="en-GB" sz="2400" dirty="0">
                <a:solidFill>
                  <a:srgbClr val="7030A0"/>
                </a:solidFill>
              </a:rPr>
              <a:t>Low current  (typically 5v DC) sent from PCB to thermistor</a:t>
            </a:r>
          </a:p>
          <a:p>
            <a:r>
              <a:rPr lang="en-GB" sz="2400" dirty="0">
                <a:solidFill>
                  <a:srgbClr val="7030A0"/>
                </a:solidFill>
              </a:rPr>
              <a:t>Current passes through and returns to PCB – resistance measured</a:t>
            </a:r>
          </a:p>
          <a:p>
            <a:r>
              <a:rPr lang="en-GB" sz="2400" dirty="0">
                <a:solidFill>
                  <a:srgbClr val="7030A0"/>
                </a:solidFill>
              </a:rPr>
              <a:t>PCB opens or closes gas valve to increase or decrease heat output</a:t>
            </a:r>
          </a:p>
          <a:p>
            <a:pPr marL="0" indent="0">
              <a:buNone/>
            </a:pPr>
            <a:endParaRPr lang="en-GB" sz="2400" dirty="0"/>
          </a:p>
          <a:p>
            <a:pPr marL="0" indent="0">
              <a:buNone/>
            </a:pPr>
            <a:r>
              <a:rPr lang="en-GB" sz="2400" dirty="0"/>
              <a:t>Testing a thermistor</a:t>
            </a:r>
          </a:p>
          <a:p>
            <a:r>
              <a:rPr lang="en-GB" sz="2400" dirty="0">
                <a:solidFill>
                  <a:srgbClr val="C00000"/>
                </a:solidFill>
              </a:rPr>
              <a:t>Meter set to the Ω scale</a:t>
            </a:r>
          </a:p>
          <a:p>
            <a:r>
              <a:rPr lang="en-GB" sz="2400" dirty="0">
                <a:solidFill>
                  <a:srgbClr val="C00000"/>
                </a:solidFill>
              </a:rPr>
              <a:t>Probes attached to the two terminals</a:t>
            </a:r>
          </a:p>
          <a:p>
            <a:r>
              <a:rPr lang="en-GB" sz="2400" dirty="0">
                <a:solidFill>
                  <a:srgbClr val="C00000"/>
                </a:solidFill>
              </a:rPr>
              <a:t>Reading should show resistance, changes if small amount of heat applied</a:t>
            </a:r>
          </a:p>
        </p:txBody>
      </p:sp>
    </p:spTree>
    <p:extLst>
      <p:ext uri="{BB962C8B-B14F-4D97-AF65-F5344CB8AC3E}">
        <p14:creationId xmlns:p14="http://schemas.microsoft.com/office/powerpoint/2010/main" val="336167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7" y="1577008"/>
            <a:ext cx="8275983" cy="5022573"/>
          </a:xfrm>
        </p:spPr>
        <p:txBody>
          <a:bodyPr>
            <a:normAutofit fontScale="92500" lnSpcReduction="20000"/>
          </a:bodyPr>
          <a:lstStyle/>
          <a:p>
            <a:pPr marL="0" indent="0">
              <a:buNone/>
            </a:pPr>
            <a:r>
              <a:rPr lang="en-GB" sz="2400" dirty="0"/>
              <a:t>Fan</a:t>
            </a:r>
          </a:p>
          <a:p>
            <a:r>
              <a:rPr lang="en-GB" sz="2400" dirty="0">
                <a:solidFill>
                  <a:srgbClr val="7030A0"/>
                </a:solidFill>
              </a:rPr>
              <a:t>increases the velocity of the products of combustion to the outside and pulls in fresh air from the atmosphere</a:t>
            </a:r>
          </a:p>
          <a:p>
            <a:r>
              <a:rPr lang="en-GB" sz="2400" dirty="0">
                <a:solidFill>
                  <a:srgbClr val="7030A0"/>
                </a:solidFill>
              </a:rPr>
              <a:t>Allows for smaller diameter flues and horizontal runs</a:t>
            </a:r>
          </a:p>
          <a:p>
            <a:r>
              <a:rPr lang="en-GB" sz="2400" dirty="0">
                <a:solidFill>
                  <a:srgbClr val="7030A0"/>
                </a:solidFill>
              </a:rPr>
              <a:t>Failure of fan would lead to build of products of combustion in the boiler casing and potential carbon monoxide poisoning</a:t>
            </a:r>
          </a:p>
          <a:p>
            <a:endParaRPr lang="en-GB" sz="2400" dirty="0"/>
          </a:p>
          <a:p>
            <a:pPr marL="0" indent="0">
              <a:buNone/>
            </a:pPr>
            <a:r>
              <a:rPr lang="en-GB" sz="2400" dirty="0"/>
              <a:t>Testing a fan motor</a:t>
            </a:r>
          </a:p>
          <a:p>
            <a:r>
              <a:rPr lang="en-GB" sz="2400" dirty="0">
                <a:solidFill>
                  <a:srgbClr val="C00000"/>
                </a:solidFill>
              </a:rPr>
              <a:t>Meter set to the Ω scale</a:t>
            </a:r>
          </a:p>
          <a:p>
            <a:r>
              <a:rPr lang="en-GB" sz="2400" dirty="0">
                <a:solidFill>
                  <a:srgbClr val="C00000"/>
                </a:solidFill>
              </a:rPr>
              <a:t>Test leads connected across live and neutral connections</a:t>
            </a:r>
          </a:p>
          <a:p>
            <a:r>
              <a:rPr lang="en-GB" sz="2400" dirty="0">
                <a:solidFill>
                  <a:srgbClr val="C00000"/>
                </a:solidFill>
              </a:rPr>
              <a:t>If resistance is displayed, fan is operating </a:t>
            </a:r>
          </a:p>
        </p:txBody>
      </p:sp>
    </p:spTree>
    <p:extLst>
      <p:ext uri="{BB962C8B-B14F-4D97-AF65-F5344CB8AC3E}">
        <p14:creationId xmlns:p14="http://schemas.microsoft.com/office/powerpoint/2010/main" val="5327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7" y="1577008"/>
            <a:ext cx="6202018" cy="5022573"/>
          </a:xfrm>
        </p:spPr>
        <p:txBody>
          <a:bodyPr>
            <a:normAutofit fontScale="77500" lnSpcReduction="20000"/>
          </a:bodyPr>
          <a:lstStyle/>
          <a:p>
            <a:pPr marL="0" indent="0">
              <a:buNone/>
            </a:pPr>
            <a:r>
              <a:rPr lang="en-GB" sz="2400" dirty="0"/>
              <a:t>Air pressure switch</a:t>
            </a:r>
          </a:p>
          <a:p>
            <a:r>
              <a:rPr lang="en-GB" sz="2400" dirty="0">
                <a:solidFill>
                  <a:srgbClr val="7030A0"/>
                </a:solidFill>
              </a:rPr>
              <a:t>Cut-off device if the fan fails</a:t>
            </a:r>
          </a:p>
          <a:p>
            <a:r>
              <a:rPr lang="en-GB" sz="2400" dirty="0">
                <a:solidFill>
                  <a:srgbClr val="7030A0"/>
                </a:solidFill>
              </a:rPr>
              <a:t>Senses negative pressure to allow boiler to start</a:t>
            </a:r>
          </a:p>
          <a:p>
            <a:r>
              <a:rPr lang="en-GB" sz="2400" dirty="0">
                <a:solidFill>
                  <a:srgbClr val="7030A0"/>
                </a:solidFill>
              </a:rPr>
              <a:t>Diaphragm responds to pressure applied to its surface</a:t>
            </a:r>
          </a:p>
          <a:p>
            <a:r>
              <a:rPr lang="en-GB" sz="2400" dirty="0">
                <a:solidFill>
                  <a:srgbClr val="7030A0"/>
                </a:solidFill>
              </a:rPr>
              <a:t>Pulse tubes – must be properly fitted</a:t>
            </a:r>
          </a:p>
          <a:p>
            <a:r>
              <a:rPr lang="en-GB" sz="2400" dirty="0">
                <a:solidFill>
                  <a:srgbClr val="7030A0"/>
                </a:solidFill>
              </a:rPr>
              <a:t>The usual sign that the air pressure switch is faulty is the fan starts but the boiler firing sequence stops</a:t>
            </a:r>
          </a:p>
          <a:p>
            <a:endParaRPr lang="en-GB" sz="2400" dirty="0"/>
          </a:p>
          <a:p>
            <a:pPr marL="0" indent="0">
              <a:buNone/>
            </a:pPr>
            <a:r>
              <a:rPr lang="en-GB" sz="2400" dirty="0"/>
              <a:t>Checking an air pressure switch</a:t>
            </a:r>
          </a:p>
          <a:p>
            <a:r>
              <a:rPr lang="en-GB" sz="2400" dirty="0">
                <a:solidFill>
                  <a:srgbClr val="C00000"/>
                </a:solidFill>
              </a:rPr>
              <a:t>Remove one of the input tubes and gently blow into the end</a:t>
            </a:r>
          </a:p>
          <a:p>
            <a:r>
              <a:rPr lang="en-GB" sz="2400" dirty="0" err="1">
                <a:solidFill>
                  <a:srgbClr val="C00000"/>
                </a:solidFill>
              </a:rPr>
              <a:t>Microswitch</a:t>
            </a:r>
            <a:r>
              <a:rPr lang="en-GB" sz="2400" dirty="0">
                <a:solidFill>
                  <a:srgbClr val="C00000"/>
                </a:solidFill>
              </a:rPr>
              <a:t> should ‘click’</a:t>
            </a:r>
          </a:p>
          <a:p>
            <a:r>
              <a:rPr lang="en-GB" sz="2400" dirty="0">
                <a:solidFill>
                  <a:srgbClr val="C00000"/>
                </a:solidFill>
              </a:rPr>
              <a:t>Attach a </a:t>
            </a:r>
            <a:r>
              <a:rPr lang="en-GB" sz="2400" dirty="0" err="1">
                <a:solidFill>
                  <a:srgbClr val="C00000"/>
                </a:solidFill>
              </a:rPr>
              <a:t>multimeter</a:t>
            </a:r>
            <a:r>
              <a:rPr lang="en-GB" sz="2400" dirty="0">
                <a:solidFill>
                  <a:srgbClr val="C00000"/>
                </a:solidFill>
              </a:rPr>
              <a:t> across the terminals</a:t>
            </a:r>
          </a:p>
        </p:txBody>
      </p:sp>
      <p:pic>
        <p:nvPicPr>
          <p:cNvPr id="4" name="Picture 3"/>
          <p:cNvPicPr>
            <a:picLocks noChangeAspect="1"/>
          </p:cNvPicPr>
          <p:nvPr/>
        </p:nvPicPr>
        <p:blipFill>
          <a:blip r:embed="rId2"/>
          <a:stretch>
            <a:fillRect/>
          </a:stretch>
        </p:blipFill>
        <p:spPr>
          <a:xfrm>
            <a:off x="6341889" y="2756452"/>
            <a:ext cx="2802111" cy="2224983"/>
          </a:xfrm>
          <a:prstGeom prst="rect">
            <a:avLst/>
          </a:prstGeom>
        </p:spPr>
      </p:pic>
    </p:spTree>
    <p:extLst>
      <p:ext uri="{BB962C8B-B14F-4D97-AF65-F5344CB8AC3E}">
        <p14:creationId xmlns:p14="http://schemas.microsoft.com/office/powerpoint/2010/main" val="365179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additive="base">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 calcmode="lin" valueType="num">
                                      <p:cBhvr additive="base">
                                        <p:cTn id="6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 calcmode="lin" valueType="num">
                                      <p:cBhvr additive="base">
                                        <p:cTn id="6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6" y="1396536"/>
            <a:ext cx="8275983" cy="5461464"/>
          </a:xfrm>
        </p:spPr>
        <p:txBody>
          <a:bodyPr>
            <a:normAutofit/>
          </a:bodyPr>
          <a:lstStyle/>
          <a:p>
            <a:pPr marL="0" indent="0">
              <a:buNone/>
            </a:pPr>
            <a:r>
              <a:rPr lang="en-GB" sz="2400" dirty="0"/>
              <a:t>Flame rectification devices</a:t>
            </a:r>
          </a:p>
          <a:p>
            <a:r>
              <a:rPr lang="en-GB" sz="2400" dirty="0">
                <a:solidFill>
                  <a:srgbClr val="7030A0"/>
                </a:solidFill>
              </a:rPr>
              <a:t>Utilise a flame as a conductor and pass a current through it.</a:t>
            </a:r>
          </a:p>
          <a:p>
            <a:r>
              <a:rPr lang="en-GB" sz="2400" dirty="0">
                <a:solidFill>
                  <a:srgbClr val="7030A0"/>
                </a:solidFill>
              </a:rPr>
              <a:t>The chemical reaction in a flame produces ‘ions’, which are electrically charged particles.</a:t>
            </a:r>
          </a:p>
          <a:p>
            <a:r>
              <a:rPr lang="en-GB" sz="2400" dirty="0">
                <a:solidFill>
                  <a:srgbClr val="7030A0"/>
                </a:solidFill>
              </a:rPr>
              <a:t>These ions rectify the ac current and produce a small dc output, operating a relay which then activates the gas valve.</a:t>
            </a:r>
          </a:p>
          <a:p>
            <a:endParaRPr lang="en-GB" sz="2400" dirty="0"/>
          </a:p>
        </p:txBody>
      </p:sp>
      <p:pic>
        <p:nvPicPr>
          <p:cNvPr id="5" name="Picture 4"/>
          <p:cNvPicPr>
            <a:picLocks noChangeAspect="1"/>
          </p:cNvPicPr>
          <p:nvPr/>
        </p:nvPicPr>
        <p:blipFill>
          <a:blip r:embed="rId2"/>
          <a:stretch>
            <a:fillRect/>
          </a:stretch>
        </p:blipFill>
        <p:spPr>
          <a:xfrm>
            <a:off x="165403" y="4843401"/>
            <a:ext cx="4383404" cy="1859441"/>
          </a:xfrm>
          <a:prstGeom prst="rect">
            <a:avLst/>
          </a:prstGeom>
        </p:spPr>
      </p:pic>
      <p:pic>
        <p:nvPicPr>
          <p:cNvPr id="6" name="Picture 5"/>
          <p:cNvPicPr>
            <a:picLocks noChangeAspect="1"/>
          </p:cNvPicPr>
          <p:nvPr/>
        </p:nvPicPr>
        <p:blipFill>
          <a:blip r:embed="rId3"/>
          <a:stretch>
            <a:fillRect/>
          </a:stretch>
        </p:blipFill>
        <p:spPr>
          <a:xfrm>
            <a:off x="4791079" y="5047250"/>
            <a:ext cx="4352921" cy="1816765"/>
          </a:xfrm>
          <a:prstGeom prst="rect">
            <a:avLst/>
          </a:prstGeom>
        </p:spPr>
      </p:pic>
      <p:sp>
        <p:nvSpPr>
          <p:cNvPr id="7" name="TextBox 6"/>
          <p:cNvSpPr txBox="1"/>
          <p:nvPr/>
        </p:nvSpPr>
        <p:spPr>
          <a:xfrm>
            <a:off x="1099930" y="4041913"/>
            <a:ext cx="2716696" cy="646331"/>
          </a:xfrm>
          <a:prstGeom prst="rect">
            <a:avLst/>
          </a:prstGeom>
          <a:noFill/>
        </p:spPr>
        <p:txBody>
          <a:bodyPr wrap="square" rtlCol="0">
            <a:spAutoFit/>
          </a:bodyPr>
          <a:lstStyle/>
          <a:p>
            <a:pPr algn="ctr"/>
            <a:r>
              <a:rPr lang="en-GB" dirty="0">
                <a:solidFill>
                  <a:srgbClr val="C00000"/>
                </a:solidFill>
              </a:rPr>
              <a:t>Sine wave produced by alternating current</a:t>
            </a:r>
          </a:p>
        </p:txBody>
      </p:sp>
      <p:sp>
        <p:nvSpPr>
          <p:cNvPr id="8" name="TextBox 7"/>
          <p:cNvSpPr txBox="1"/>
          <p:nvPr/>
        </p:nvSpPr>
        <p:spPr>
          <a:xfrm>
            <a:off x="4929810" y="4041913"/>
            <a:ext cx="3909899" cy="1200329"/>
          </a:xfrm>
          <a:prstGeom prst="rect">
            <a:avLst/>
          </a:prstGeom>
          <a:noFill/>
        </p:spPr>
        <p:txBody>
          <a:bodyPr wrap="square" rtlCol="0">
            <a:spAutoFit/>
          </a:bodyPr>
          <a:lstStyle/>
          <a:p>
            <a:pPr algn="ctr"/>
            <a:r>
              <a:rPr lang="en-GB" dirty="0">
                <a:solidFill>
                  <a:srgbClr val="C00000"/>
                </a:solidFill>
              </a:rPr>
              <a:t>The flame works as a rectifier creating a small dc current which is sensed by the electronics of the boiler – allows flow in one direction only</a:t>
            </a:r>
          </a:p>
        </p:txBody>
      </p:sp>
    </p:spTree>
    <p:extLst>
      <p:ext uri="{BB962C8B-B14F-4D97-AF65-F5344CB8AC3E}">
        <p14:creationId xmlns:p14="http://schemas.microsoft.com/office/powerpoint/2010/main" val="100941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6" y="1396536"/>
            <a:ext cx="8275983" cy="5461464"/>
          </a:xfrm>
        </p:spPr>
        <p:txBody>
          <a:bodyPr>
            <a:normAutofit/>
          </a:bodyPr>
          <a:lstStyle/>
          <a:p>
            <a:pPr marL="0" indent="0">
              <a:buNone/>
            </a:pPr>
            <a:r>
              <a:rPr lang="en-GB" sz="2400" dirty="0"/>
              <a:t>Flame rectification devices</a:t>
            </a:r>
          </a:p>
          <a:p>
            <a:r>
              <a:rPr lang="en-GB" sz="2200" dirty="0">
                <a:solidFill>
                  <a:srgbClr val="7030A0"/>
                </a:solidFill>
              </a:rPr>
              <a:t>A ‘flame senor’ is mounted in the path of the flame and an ac current applied to the sensor flows through the flame, which is then rectified to a dc current.</a:t>
            </a:r>
          </a:p>
          <a:p>
            <a:r>
              <a:rPr lang="en-GB" sz="2200" dirty="0">
                <a:solidFill>
                  <a:srgbClr val="7030A0"/>
                </a:solidFill>
              </a:rPr>
              <a:t>This current tells the control box that a flame is present, allowing the boiler to operate.</a:t>
            </a:r>
          </a:p>
          <a:p>
            <a:r>
              <a:rPr lang="en-GB" sz="2200" dirty="0">
                <a:solidFill>
                  <a:srgbClr val="7030A0"/>
                </a:solidFill>
              </a:rPr>
              <a:t>If no flame is present there is no ignition, and the shutdown of the gas valve is instantaneous in the event of flame failure.</a:t>
            </a:r>
          </a:p>
          <a:p>
            <a:endParaRPr lang="en-GB" sz="2400" dirty="0"/>
          </a:p>
        </p:txBody>
      </p:sp>
      <p:pic>
        <p:nvPicPr>
          <p:cNvPr id="4" name="Picture 3"/>
          <p:cNvPicPr>
            <a:picLocks noChangeAspect="1"/>
          </p:cNvPicPr>
          <p:nvPr/>
        </p:nvPicPr>
        <p:blipFill>
          <a:blip r:embed="rId2"/>
          <a:stretch>
            <a:fillRect/>
          </a:stretch>
        </p:blipFill>
        <p:spPr>
          <a:xfrm>
            <a:off x="834885" y="4483256"/>
            <a:ext cx="3373874" cy="2374744"/>
          </a:xfrm>
          <a:prstGeom prst="rect">
            <a:avLst/>
          </a:prstGeom>
        </p:spPr>
      </p:pic>
      <p:pic>
        <p:nvPicPr>
          <p:cNvPr id="9" name="Picture 8"/>
          <p:cNvPicPr>
            <a:picLocks noChangeAspect="1"/>
          </p:cNvPicPr>
          <p:nvPr/>
        </p:nvPicPr>
        <p:blipFill>
          <a:blip r:embed="rId3"/>
          <a:stretch>
            <a:fillRect/>
          </a:stretch>
        </p:blipFill>
        <p:spPr>
          <a:xfrm>
            <a:off x="5599878" y="4483256"/>
            <a:ext cx="2949611" cy="2374744"/>
          </a:xfrm>
          <a:prstGeom prst="rect">
            <a:avLst/>
          </a:prstGeom>
        </p:spPr>
      </p:pic>
    </p:spTree>
    <p:extLst>
      <p:ext uri="{BB962C8B-B14F-4D97-AF65-F5344CB8AC3E}">
        <p14:creationId xmlns:p14="http://schemas.microsoft.com/office/powerpoint/2010/main" val="62387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6" y="1603513"/>
            <a:ext cx="8275983" cy="4850296"/>
          </a:xfrm>
        </p:spPr>
        <p:txBody>
          <a:bodyPr>
            <a:normAutofit fontScale="85000" lnSpcReduction="10000"/>
          </a:bodyPr>
          <a:lstStyle/>
          <a:p>
            <a:pPr marL="0" indent="0">
              <a:buNone/>
            </a:pPr>
            <a:r>
              <a:rPr lang="en-GB" sz="2800" dirty="0"/>
              <a:t>Flame rectification devices</a:t>
            </a:r>
          </a:p>
          <a:p>
            <a:r>
              <a:rPr lang="en-GB" sz="2400" dirty="0">
                <a:solidFill>
                  <a:srgbClr val="7030A0"/>
                </a:solidFill>
              </a:rPr>
              <a:t>Flame rod, flame, and the metal parts of the burner and manifold are all part of a very low power electric circuit</a:t>
            </a:r>
          </a:p>
          <a:p>
            <a:r>
              <a:rPr lang="en-GB" sz="2400" dirty="0">
                <a:solidFill>
                  <a:srgbClr val="7030A0"/>
                </a:solidFill>
              </a:rPr>
              <a:t>If they become dirty, rusty or corroded, the electrical path becomes corrupted and the flame current can be diminished</a:t>
            </a:r>
          </a:p>
          <a:p>
            <a:r>
              <a:rPr lang="en-GB" sz="2400" dirty="0">
                <a:solidFill>
                  <a:srgbClr val="7030A0"/>
                </a:solidFill>
              </a:rPr>
              <a:t>Can result in a nuisance shutdown or lockout and a no heat situation</a:t>
            </a:r>
          </a:p>
          <a:p>
            <a:r>
              <a:rPr lang="en-GB" sz="2400" dirty="0">
                <a:solidFill>
                  <a:srgbClr val="7030A0"/>
                </a:solidFill>
              </a:rPr>
              <a:t>Burner will go through its normal ignition sequence, ignite the flame, and then shut down within seconds</a:t>
            </a:r>
          </a:p>
          <a:p>
            <a:endParaRPr lang="en-GB" sz="2400" dirty="0">
              <a:solidFill>
                <a:srgbClr val="7030A0"/>
              </a:solidFill>
            </a:endParaRPr>
          </a:p>
          <a:p>
            <a:r>
              <a:rPr lang="en-GB" sz="2400" dirty="0">
                <a:solidFill>
                  <a:srgbClr val="C00000"/>
                </a:solidFill>
              </a:rPr>
              <a:t>Flame rods can be replaced if physically damaged or broken </a:t>
            </a:r>
          </a:p>
          <a:p>
            <a:r>
              <a:rPr lang="en-GB" sz="2400" dirty="0">
                <a:solidFill>
                  <a:srgbClr val="C00000"/>
                </a:solidFill>
              </a:rPr>
              <a:t>Can usually be cleaned with steel wool to correct the fault.</a:t>
            </a:r>
          </a:p>
          <a:p>
            <a:endParaRPr lang="en-GB" sz="2400" dirty="0">
              <a:solidFill>
                <a:srgbClr val="7030A0"/>
              </a:solidFill>
            </a:endParaRPr>
          </a:p>
        </p:txBody>
      </p:sp>
    </p:spTree>
    <p:extLst>
      <p:ext uri="{BB962C8B-B14F-4D97-AF65-F5344CB8AC3E}">
        <p14:creationId xmlns:p14="http://schemas.microsoft.com/office/powerpoint/2010/main" val="38017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53536"/>
            <a:ext cx="6419056" cy="1143000"/>
          </a:xfrm>
        </p:spPr>
        <p:txBody>
          <a:bodyPr>
            <a:normAutofit fontScale="90000"/>
          </a:bodyPr>
          <a:lstStyle/>
          <a:p>
            <a:pPr algn="r"/>
            <a:r>
              <a:rPr lang="en-GB" sz="4000" dirty="0"/>
              <a:t>Boiler faults on central heating systems</a:t>
            </a:r>
          </a:p>
        </p:txBody>
      </p:sp>
      <p:sp>
        <p:nvSpPr>
          <p:cNvPr id="3" name="Content Placeholder 2"/>
          <p:cNvSpPr>
            <a:spLocks noGrp="1"/>
          </p:cNvSpPr>
          <p:nvPr>
            <p:ph idx="1"/>
          </p:nvPr>
        </p:nvSpPr>
        <p:spPr>
          <a:xfrm>
            <a:off x="410816" y="1603512"/>
            <a:ext cx="8275983" cy="4982817"/>
          </a:xfrm>
        </p:spPr>
        <p:txBody>
          <a:bodyPr>
            <a:normAutofit fontScale="92500" lnSpcReduction="10000"/>
          </a:bodyPr>
          <a:lstStyle/>
          <a:p>
            <a:pPr marL="0" indent="0">
              <a:buNone/>
            </a:pPr>
            <a:r>
              <a:rPr lang="en-GB" sz="2800" dirty="0"/>
              <a:t>Solenoid valve/multifunctional gas valve</a:t>
            </a:r>
          </a:p>
          <a:p>
            <a:r>
              <a:rPr lang="en-GB" sz="2400" dirty="0">
                <a:solidFill>
                  <a:srgbClr val="7030A0"/>
                </a:solidFill>
              </a:rPr>
              <a:t>Solenoid valves translate electrical impulses to open and close, controlling the flow of gas</a:t>
            </a:r>
          </a:p>
          <a:p>
            <a:r>
              <a:rPr lang="en-GB" sz="2400" dirty="0">
                <a:solidFill>
                  <a:srgbClr val="7030A0"/>
                </a:solidFill>
              </a:rPr>
              <a:t>Usually powered by electromagnetic energy in a coil</a:t>
            </a:r>
          </a:p>
          <a:p>
            <a:r>
              <a:rPr lang="en-GB" sz="2400" dirty="0">
                <a:solidFill>
                  <a:srgbClr val="7030A0"/>
                </a:solidFill>
              </a:rPr>
              <a:t>Solenoids are fitted on multifunctional gas valves</a:t>
            </a:r>
          </a:p>
          <a:p>
            <a:r>
              <a:rPr lang="en-GB" sz="2400" dirty="0">
                <a:solidFill>
                  <a:srgbClr val="7030A0"/>
                </a:solidFill>
              </a:rPr>
              <a:t>When the pilot flame is ignited the conductance of the flame enables current to flow from the rectification device to the control panel, which allows the main solenoid to open and the full flow of gas to travel to the burner to ignite</a:t>
            </a:r>
          </a:p>
          <a:p>
            <a:endParaRPr lang="en-GB" sz="2400" dirty="0">
              <a:solidFill>
                <a:srgbClr val="7030A0"/>
              </a:solidFill>
            </a:endParaRPr>
          </a:p>
          <a:p>
            <a:r>
              <a:rPr lang="en-GB" sz="2400" dirty="0">
                <a:solidFill>
                  <a:srgbClr val="C00000"/>
                </a:solidFill>
              </a:rPr>
              <a:t>The operation of a solenoid can be tested when in the dead mode by checking the resistance on the coil</a:t>
            </a:r>
            <a:endParaRPr lang="en-GB" sz="2400" dirty="0">
              <a:solidFill>
                <a:srgbClr val="7030A0"/>
              </a:solidFill>
            </a:endParaRPr>
          </a:p>
        </p:txBody>
      </p:sp>
    </p:spTree>
    <p:extLst>
      <p:ext uri="{BB962C8B-B14F-4D97-AF65-F5344CB8AC3E}">
        <p14:creationId xmlns:p14="http://schemas.microsoft.com/office/powerpoint/2010/main" val="35793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a:xfrm>
            <a:off x="500063" y="285750"/>
            <a:ext cx="8229600" cy="796925"/>
          </a:xfrm>
        </p:spPr>
        <p:txBody>
          <a:bodyPr/>
          <a:lstStyle/>
          <a:p>
            <a:pPr algn="r"/>
            <a:r>
              <a:rPr lang="en-GB" sz="4000" dirty="0">
                <a:cs typeface="Arial" charset="0"/>
              </a:rPr>
              <a:t>Safe Isolation</a:t>
            </a:r>
          </a:p>
        </p:txBody>
      </p:sp>
      <p:sp>
        <p:nvSpPr>
          <p:cNvPr id="6147" name="Content Placeholder 2"/>
          <p:cNvSpPr>
            <a:spLocks noGrp="1"/>
          </p:cNvSpPr>
          <p:nvPr>
            <p:ph idx="1"/>
          </p:nvPr>
        </p:nvSpPr>
        <p:spPr>
          <a:xfrm>
            <a:off x="395536" y="1071563"/>
            <a:ext cx="8262689" cy="5500687"/>
          </a:xfrm>
        </p:spPr>
        <p:txBody>
          <a:bodyPr>
            <a:normAutofit fontScale="92500" lnSpcReduction="10000"/>
          </a:bodyPr>
          <a:lstStyle/>
          <a:p>
            <a:pPr marL="0" indent="0">
              <a:buFontTx/>
              <a:buNone/>
            </a:pPr>
            <a:r>
              <a:rPr lang="en-US" sz="2800" dirty="0">
                <a:solidFill>
                  <a:srgbClr val="C00000"/>
                </a:solidFill>
                <a:cs typeface="Arial" charset="0"/>
              </a:rPr>
              <a:t>This is important to ensure before any kind of work starts on electrical appliances</a:t>
            </a:r>
            <a:endParaRPr lang="en-US" sz="2400" dirty="0">
              <a:solidFill>
                <a:srgbClr val="C00000"/>
              </a:solidFill>
              <a:cs typeface="Arial" charset="0"/>
            </a:endParaRPr>
          </a:p>
          <a:p>
            <a:r>
              <a:rPr lang="en-GB" sz="2800" dirty="0">
                <a:solidFill>
                  <a:srgbClr val="7030A0"/>
                </a:solidFill>
                <a:cs typeface="Arial" charset="0"/>
              </a:rPr>
              <a:t>Pumps</a:t>
            </a:r>
          </a:p>
          <a:p>
            <a:r>
              <a:rPr lang="en-GB" sz="2800" dirty="0">
                <a:solidFill>
                  <a:srgbClr val="7030A0"/>
                </a:solidFill>
                <a:cs typeface="Arial" charset="0"/>
              </a:rPr>
              <a:t>Showers</a:t>
            </a:r>
          </a:p>
          <a:p>
            <a:r>
              <a:rPr lang="en-GB" sz="2800" dirty="0">
                <a:solidFill>
                  <a:srgbClr val="7030A0"/>
                </a:solidFill>
                <a:cs typeface="Arial" charset="0"/>
              </a:rPr>
              <a:t>Programmers</a:t>
            </a:r>
          </a:p>
          <a:p>
            <a:r>
              <a:rPr lang="en-GB" sz="2800" dirty="0">
                <a:solidFill>
                  <a:srgbClr val="7030A0"/>
                </a:solidFill>
                <a:cs typeface="Arial" charset="0"/>
              </a:rPr>
              <a:t>Thermostats</a:t>
            </a:r>
          </a:p>
          <a:p>
            <a:r>
              <a:rPr lang="en-GB" sz="2800" dirty="0">
                <a:solidFill>
                  <a:srgbClr val="7030A0"/>
                </a:solidFill>
                <a:cs typeface="Arial" charset="0"/>
              </a:rPr>
              <a:t>Immersion Heaters</a:t>
            </a:r>
          </a:p>
          <a:p>
            <a:r>
              <a:rPr lang="en-GB" sz="2800" dirty="0">
                <a:solidFill>
                  <a:srgbClr val="7030A0"/>
                </a:solidFill>
                <a:cs typeface="Arial" charset="0"/>
              </a:rPr>
              <a:t>Plugs/Spurs</a:t>
            </a:r>
          </a:p>
          <a:p>
            <a:r>
              <a:rPr lang="en-GB" sz="2800" dirty="0">
                <a:solidFill>
                  <a:srgbClr val="7030A0"/>
                </a:solidFill>
                <a:cs typeface="Arial" charset="0"/>
              </a:rPr>
              <a:t>Boilers</a:t>
            </a:r>
          </a:p>
          <a:p>
            <a:r>
              <a:rPr lang="en-GB" sz="2800" dirty="0">
                <a:solidFill>
                  <a:srgbClr val="7030A0"/>
                </a:solidFill>
                <a:cs typeface="Arial" charset="0"/>
              </a:rPr>
              <a:t>Cookers</a:t>
            </a:r>
          </a:p>
          <a:p>
            <a:r>
              <a:rPr lang="en-GB" sz="2800" dirty="0">
                <a:solidFill>
                  <a:srgbClr val="7030A0"/>
                </a:solidFill>
                <a:cs typeface="Arial" charset="0"/>
              </a:rPr>
              <a:t>Valves</a:t>
            </a:r>
          </a:p>
        </p:txBody>
      </p:sp>
      <p:pic>
        <p:nvPicPr>
          <p:cNvPr id="6148" name="Picture 2" descr="http://t0.gstatic.com/images?q=tbn:ANd9GcQVcGUD2uP362SAJ-Fbb_X2BuyLyx2I9zg60TPaVpvaZjxAbf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2026" y="4411661"/>
            <a:ext cx="15097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http://t2.gstatic.com/images?q=tbn:ANd9GcRTtPNYp2gX7iZwyZPRAcB1paT1KsVYtzn7J2l2otVOyQqoFmF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069" y="2494111"/>
            <a:ext cx="15716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http://t2.gstatic.com/images?q=tbn:ANd9GcSVA87m7YdSV6KW737j4y9lWTnLyuCmTvB86_DPUpXI75HJPYL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313" y="2119786"/>
            <a:ext cx="13271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0" descr="http://media.radiatortraders.co.uk/uploads/images/2009/03/25/6360b_st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1" y="2164556"/>
            <a:ext cx="1500187"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2" descr="http://t3.gstatic.com/images?q=tbn:ANd9GcRgXpJPLvbiSuCY3UOlL3dkB6lXAbM-iCacz6Yy53wI8U4I-c0H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588" y="3579019"/>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4" descr="http://t3.gstatic.com/images?q=tbn:ANd9GcTEJPHF3WJLExMhajkE-F_yt6iup_tuqkTUd9yrKY2vXIemx4uO8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5175" y="5065711"/>
            <a:ext cx="141128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6" descr="http://t1.gstatic.com/images?q=tbn:ANd9GcSb3GhbHMX0uEPmZYCW0h7l0CL4paL1lSvG25dZj-xWtEdt4aN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896" y="3718214"/>
            <a:ext cx="15001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2" descr="http://t2.gstatic.com/images?q=tbn:ANd9GcSlqiz9mX9d-0omSc9CK3xNp-QtVDEKrFq1kFAGI0zR5Za-DbC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2958" y="5451591"/>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15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149"/>
                                        </p:tgtEl>
                                        <p:attrNameLst>
                                          <p:attrName>style.visibility</p:attrName>
                                        </p:attrNameLst>
                                      </p:cBhvr>
                                      <p:to>
                                        <p:strVal val="visible"/>
                                      </p:to>
                                    </p:set>
                                    <p:anim calcmode="lin" valueType="num">
                                      <p:cBhvr>
                                        <p:cTn id="19" dur="500" fill="hold"/>
                                        <p:tgtEl>
                                          <p:spTgt spid="6149"/>
                                        </p:tgtEl>
                                        <p:attrNameLst>
                                          <p:attrName>ppt_w</p:attrName>
                                        </p:attrNameLst>
                                      </p:cBhvr>
                                      <p:tavLst>
                                        <p:tav tm="0">
                                          <p:val>
                                            <p:fltVal val="0"/>
                                          </p:val>
                                        </p:tav>
                                        <p:tav tm="100000">
                                          <p:val>
                                            <p:strVal val="#ppt_w"/>
                                          </p:val>
                                        </p:tav>
                                      </p:tavLst>
                                    </p:anim>
                                    <p:anim calcmode="lin" valueType="num">
                                      <p:cBhvr>
                                        <p:cTn id="20" dur="500" fill="hold"/>
                                        <p:tgtEl>
                                          <p:spTgt spid="6149"/>
                                        </p:tgtEl>
                                        <p:attrNameLst>
                                          <p:attrName>ppt_h</p:attrName>
                                        </p:attrNameLst>
                                      </p:cBhvr>
                                      <p:tavLst>
                                        <p:tav tm="0">
                                          <p:val>
                                            <p:fltVal val="0"/>
                                          </p:val>
                                        </p:tav>
                                        <p:tav tm="100000">
                                          <p:val>
                                            <p:strVal val="#ppt_h"/>
                                          </p:val>
                                        </p:tav>
                                      </p:tavLst>
                                    </p:anim>
                                    <p:animEffect transition="in" filter="fade">
                                      <p:cBhvr>
                                        <p:cTn id="21" dur="500"/>
                                        <p:tgtEl>
                                          <p:spTgt spid="61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147">
                                            <p:txEl>
                                              <p:pRg st="2" end="2"/>
                                            </p:txEl>
                                          </p:spTgt>
                                        </p:tgtEl>
                                        <p:attrNameLst>
                                          <p:attrName>style.visibility</p:attrName>
                                        </p:attrNameLst>
                                      </p:cBhvr>
                                      <p:to>
                                        <p:strVal val="visible"/>
                                      </p:to>
                                    </p:set>
                                    <p:anim calcmode="lin" valueType="num">
                                      <p:cBhvr additive="base">
                                        <p:cTn id="26"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arn(inVertical)">
                                      <p:cBhvr>
                                        <p:cTn id="32" dur="500"/>
                                        <p:tgtEl>
                                          <p:spTgt spid="614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47">
                                            <p:txEl>
                                              <p:pRg st="3" end="3"/>
                                            </p:txEl>
                                          </p:spTgt>
                                        </p:tgtEl>
                                        <p:attrNameLst>
                                          <p:attrName>style.visibility</p:attrName>
                                        </p:attrNameLst>
                                      </p:cBhvr>
                                      <p:to>
                                        <p:strVal val="visible"/>
                                      </p:to>
                                    </p:set>
                                    <p:anim calcmode="lin" valueType="num">
                                      <p:cBhvr additive="base">
                                        <p:cTn id="37"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arn(inVertical)">
                                      <p:cBhvr>
                                        <p:cTn id="43" dur="500"/>
                                        <p:tgtEl>
                                          <p:spTgt spid="615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147">
                                            <p:txEl>
                                              <p:pRg st="4" end="4"/>
                                            </p:txEl>
                                          </p:spTgt>
                                        </p:tgtEl>
                                        <p:attrNameLst>
                                          <p:attrName>style.visibility</p:attrName>
                                        </p:attrNameLst>
                                      </p:cBhvr>
                                      <p:to>
                                        <p:strVal val="visible"/>
                                      </p:to>
                                    </p:set>
                                    <p:anim calcmode="lin" valueType="num">
                                      <p:cBhvr additive="base">
                                        <p:cTn id="48"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6152"/>
                                        </p:tgtEl>
                                        <p:attrNameLst>
                                          <p:attrName>style.visibility</p:attrName>
                                        </p:attrNameLst>
                                      </p:cBhvr>
                                      <p:to>
                                        <p:strVal val="visible"/>
                                      </p:to>
                                    </p:set>
                                    <p:anim calcmode="lin" valueType="num">
                                      <p:cBhvr>
                                        <p:cTn id="54" dur="500" fill="hold"/>
                                        <p:tgtEl>
                                          <p:spTgt spid="6152"/>
                                        </p:tgtEl>
                                        <p:attrNameLst>
                                          <p:attrName>ppt_w</p:attrName>
                                        </p:attrNameLst>
                                      </p:cBhvr>
                                      <p:tavLst>
                                        <p:tav tm="0">
                                          <p:val>
                                            <p:fltVal val="0"/>
                                          </p:val>
                                        </p:tav>
                                        <p:tav tm="100000">
                                          <p:val>
                                            <p:strVal val="#ppt_w"/>
                                          </p:val>
                                        </p:tav>
                                      </p:tavLst>
                                    </p:anim>
                                    <p:anim calcmode="lin" valueType="num">
                                      <p:cBhvr>
                                        <p:cTn id="55" dur="500" fill="hold"/>
                                        <p:tgtEl>
                                          <p:spTgt spid="6152"/>
                                        </p:tgtEl>
                                        <p:attrNameLst>
                                          <p:attrName>ppt_h</p:attrName>
                                        </p:attrNameLst>
                                      </p:cBhvr>
                                      <p:tavLst>
                                        <p:tav tm="0">
                                          <p:val>
                                            <p:fltVal val="0"/>
                                          </p:val>
                                        </p:tav>
                                        <p:tav tm="100000">
                                          <p:val>
                                            <p:strVal val="#ppt_h"/>
                                          </p:val>
                                        </p:tav>
                                      </p:tavLst>
                                    </p:anim>
                                    <p:animEffect transition="in" filter="fade">
                                      <p:cBhvr>
                                        <p:cTn id="56" dur="500"/>
                                        <p:tgtEl>
                                          <p:spTgt spid="615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147">
                                            <p:txEl>
                                              <p:pRg st="5" end="5"/>
                                            </p:txEl>
                                          </p:spTgt>
                                        </p:tgtEl>
                                        <p:attrNameLst>
                                          <p:attrName>style.visibility</p:attrName>
                                        </p:attrNameLst>
                                      </p:cBhvr>
                                      <p:to>
                                        <p:strVal val="visible"/>
                                      </p:to>
                                    </p:set>
                                    <p:anim calcmode="lin" valueType="num">
                                      <p:cBhvr additive="base">
                                        <p:cTn id="61"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arn(inVertical)">
                                      <p:cBhvr>
                                        <p:cTn id="67" dur="500"/>
                                        <p:tgtEl>
                                          <p:spTgt spid="6153"/>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6147">
                                            <p:txEl>
                                              <p:pRg st="6" end="6"/>
                                            </p:txEl>
                                          </p:spTgt>
                                        </p:tgtEl>
                                        <p:attrNameLst>
                                          <p:attrName>style.visibility</p:attrName>
                                        </p:attrNameLst>
                                      </p:cBhvr>
                                      <p:to>
                                        <p:strVal val="visible"/>
                                      </p:to>
                                    </p:set>
                                    <p:anim calcmode="lin" valueType="num">
                                      <p:cBhvr additive="base">
                                        <p:cTn id="72"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6147">
                                            <p:txEl>
                                              <p:pRg st="7" end="7"/>
                                            </p:txEl>
                                          </p:spTgt>
                                        </p:tgtEl>
                                        <p:attrNameLst>
                                          <p:attrName>style.visibility</p:attrName>
                                        </p:attrNameLst>
                                      </p:cBhvr>
                                      <p:to>
                                        <p:strVal val="visible"/>
                                      </p:to>
                                    </p:set>
                                    <p:anim calcmode="lin" valueType="num">
                                      <p:cBhvr additive="base">
                                        <p:cTn id="78"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6154"/>
                                        </p:tgtEl>
                                        <p:attrNameLst>
                                          <p:attrName>style.visibility</p:attrName>
                                        </p:attrNameLst>
                                      </p:cBhvr>
                                      <p:to>
                                        <p:strVal val="visible"/>
                                      </p:to>
                                    </p:set>
                                    <p:anim calcmode="lin" valueType="num">
                                      <p:cBhvr>
                                        <p:cTn id="84" dur="500" fill="hold"/>
                                        <p:tgtEl>
                                          <p:spTgt spid="6154"/>
                                        </p:tgtEl>
                                        <p:attrNameLst>
                                          <p:attrName>ppt_w</p:attrName>
                                        </p:attrNameLst>
                                      </p:cBhvr>
                                      <p:tavLst>
                                        <p:tav tm="0">
                                          <p:val>
                                            <p:fltVal val="0"/>
                                          </p:val>
                                        </p:tav>
                                        <p:tav tm="100000">
                                          <p:val>
                                            <p:strVal val="#ppt_w"/>
                                          </p:val>
                                        </p:tav>
                                      </p:tavLst>
                                    </p:anim>
                                    <p:anim calcmode="lin" valueType="num">
                                      <p:cBhvr>
                                        <p:cTn id="85" dur="500" fill="hold"/>
                                        <p:tgtEl>
                                          <p:spTgt spid="6154"/>
                                        </p:tgtEl>
                                        <p:attrNameLst>
                                          <p:attrName>ppt_h</p:attrName>
                                        </p:attrNameLst>
                                      </p:cBhvr>
                                      <p:tavLst>
                                        <p:tav tm="0">
                                          <p:val>
                                            <p:fltVal val="0"/>
                                          </p:val>
                                        </p:tav>
                                        <p:tav tm="100000">
                                          <p:val>
                                            <p:strVal val="#ppt_h"/>
                                          </p:val>
                                        </p:tav>
                                      </p:tavLst>
                                    </p:anim>
                                    <p:animEffect transition="in" filter="fade">
                                      <p:cBhvr>
                                        <p:cTn id="86" dur="500"/>
                                        <p:tgtEl>
                                          <p:spTgt spid="6154"/>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6147">
                                            <p:txEl>
                                              <p:pRg st="8" end="8"/>
                                            </p:txEl>
                                          </p:spTgt>
                                        </p:tgtEl>
                                        <p:attrNameLst>
                                          <p:attrName>style.visibility</p:attrName>
                                        </p:attrNameLst>
                                      </p:cBhvr>
                                      <p:to>
                                        <p:strVal val="visible"/>
                                      </p:to>
                                    </p:set>
                                    <p:anim calcmode="lin" valueType="num">
                                      <p:cBhvr additive="base">
                                        <p:cTn id="91"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6155"/>
                                        </p:tgtEl>
                                        <p:attrNameLst>
                                          <p:attrName>style.visibility</p:attrName>
                                        </p:attrNameLst>
                                      </p:cBhvr>
                                      <p:to>
                                        <p:strVal val="visible"/>
                                      </p:to>
                                    </p:set>
                                    <p:anim calcmode="lin" valueType="num">
                                      <p:cBhvr>
                                        <p:cTn id="97" dur="500" fill="hold"/>
                                        <p:tgtEl>
                                          <p:spTgt spid="6155"/>
                                        </p:tgtEl>
                                        <p:attrNameLst>
                                          <p:attrName>ppt_w</p:attrName>
                                        </p:attrNameLst>
                                      </p:cBhvr>
                                      <p:tavLst>
                                        <p:tav tm="0">
                                          <p:val>
                                            <p:fltVal val="0"/>
                                          </p:val>
                                        </p:tav>
                                        <p:tav tm="100000">
                                          <p:val>
                                            <p:strVal val="#ppt_w"/>
                                          </p:val>
                                        </p:tav>
                                      </p:tavLst>
                                    </p:anim>
                                    <p:anim calcmode="lin" valueType="num">
                                      <p:cBhvr>
                                        <p:cTn id="98" dur="500" fill="hold"/>
                                        <p:tgtEl>
                                          <p:spTgt spid="6155"/>
                                        </p:tgtEl>
                                        <p:attrNameLst>
                                          <p:attrName>ppt_h</p:attrName>
                                        </p:attrNameLst>
                                      </p:cBhvr>
                                      <p:tavLst>
                                        <p:tav tm="0">
                                          <p:val>
                                            <p:fltVal val="0"/>
                                          </p:val>
                                        </p:tav>
                                        <p:tav tm="100000">
                                          <p:val>
                                            <p:strVal val="#ppt_h"/>
                                          </p:val>
                                        </p:tav>
                                      </p:tavLst>
                                    </p:anim>
                                    <p:animEffect transition="in" filter="fade">
                                      <p:cBhvr>
                                        <p:cTn id="99" dur="500"/>
                                        <p:tgtEl>
                                          <p:spTgt spid="6155"/>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6147">
                                            <p:txEl>
                                              <p:pRg st="9" end="9"/>
                                            </p:txEl>
                                          </p:spTgt>
                                        </p:tgtEl>
                                        <p:attrNameLst>
                                          <p:attrName>style.visibility</p:attrName>
                                        </p:attrNameLst>
                                      </p:cBhvr>
                                      <p:to>
                                        <p:strVal val="visible"/>
                                      </p:to>
                                    </p:set>
                                    <p:anim calcmode="lin" valueType="num">
                                      <p:cBhvr additive="base">
                                        <p:cTn id="104"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6157"/>
                                        </p:tgtEl>
                                        <p:attrNameLst>
                                          <p:attrName>style.visibility</p:attrName>
                                        </p:attrNameLst>
                                      </p:cBhvr>
                                      <p:to>
                                        <p:strVal val="visible"/>
                                      </p:to>
                                    </p:set>
                                    <p:animEffect transition="in" filter="barn(inVertical)">
                                      <p:cBhvr>
                                        <p:cTn id="110" dur="500"/>
                                        <p:tgtEl>
                                          <p:spTgt spid="6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796925"/>
          </a:xfrm>
        </p:spPr>
        <p:txBody>
          <a:bodyPr/>
          <a:lstStyle/>
          <a:p>
            <a:pPr algn="r"/>
            <a:r>
              <a:rPr lang="en-GB" sz="4000" dirty="0">
                <a:cs typeface="Arial" charset="0"/>
              </a:rPr>
              <a:t>Safe Isolation</a:t>
            </a:r>
          </a:p>
        </p:txBody>
      </p:sp>
      <p:sp>
        <p:nvSpPr>
          <p:cNvPr id="7174" name="Content Placeholder 2"/>
          <p:cNvSpPr>
            <a:spLocks noGrp="1"/>
          </p:cNvSpPr>
          <p:nvPr>
            <p:ph idx="1"/>
          </p:nvPr>
        </p:nvSpPr>
        <p:spPr>
          <a:xfrm>
            <a:off x="6372200" y="1484784"/>
            <a:ext cx="2636070" cy="1103288"/>
          </a:xfrm>
        </p:spPr>
        <p:txBody>
          <a:bodyPr>
            <a:normAutofit lnSpcReduction="10000"/>
          </a:bodyPr>
          <a:lstStyle/>
          <a:p>
            <a:pPr marL="0" indent="0" algn="ctr">
              <a:buFontTx/>
              <a:buNone/>
            </a:pPr>
            <a:r>
              <a:rPr lang="en-GB" sz="2400" dirty="0">
                <a:solidFill>
                  <a:srgbClr val="7030A0"/>
                </a:solidFill>
                <a:cs typeface="Arial" charset="0"/>
              </a:rPr>
              <a:t>Multi meter, test leads and probes</a:t>
            </a:r>
          </a:p>
        </p:txBody>
      </p:sp>
      <p:pic>
        <p:nvPicPr>
          <p:cNvPr id="7172" name="Picture 15" descr="p1141873_l"/>
          <p:cNvPicPr>
            <a:picLocks noChangeAspect="1" noChangeArrowheads="1"/>
          </p:cNvPicPr>
          <p:nvPr/>
        </p:nvPicPr>
        <p:blipFill>
          <a:blip r:embed="rId2">
            <a:extLst>
              <a:ext uri="{28A0092B-C50C-407E-A947-70E740481C1C}">
                <a14:useLocalDpi xmlns:a14="http://schemas.microsoft.com/office/drawing/2010/main" val="0"/>
              </a:ext>
            </a:extLst>
          </a:blip>
          <a:srcRect r="12137"/>
          <a:stretch>
            <a:fillRect/>
          </a:stretch>
        </p:blipFill>
        <p:spPr bwMode="auto">
          <a:xfrm>
            <a:off x="3862211" y="936897"/>
            <a:ext cx="2515281" cy="286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p:cNvPicPr>
            <a:picLocks noChangeAspect="1" noChangeArrowheads="1"/>
          </p:cNvPicPr>
          <p:nvPr/>
        </p:nvPicPr>
        <p:blipFill>
          <a:blip r:embed="rId3">
            <a:extLst>
              <a:ext uri="{28A0092B-C50C-407E-A947-70E740481C1C}">
                <a14:useLocalDpi xmlns:a14="http://schemas.microsoft.com/office/drawing/2010/main" val="0"/>
              </a:ext>
            </a:extLst>
          </a:blip>
          <a:srcRect b="12721"/>
          <a:stretch>
            <a:fillRect/>
          </a:stretch>
        </p:blipFill>
        <p:spPr bwMode="auto">
          <a:xfrm>
            <a:off x="221672" y="4855891"/>
            <a:ext cx="1960565" cy="192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6640264" y="4274416"/>
            <a:ext cx="2368006" cy="1158975"/>
          </a:xfrm>
          <a:prstGeom prst="rect">
            <a:avLst/>
          </a:prstGeom>
          <a:noFill/>
          <a:ln w="9525">
            <a:noFill/>
            <a:miter lim="800000"/>
            <a:headEnd/>
            <a:tailEnd/>
          </a:ln>
        </p:spPr>
        <p:txBody>
          <a:bodyPr/>
          <a:lstStyle/>
          <a:p>
            <a:pPr algn="ctr" eaLnBrk="0" hangingPunct="0">
              <a:spcBef>
                <a:spcPct val="20000"/>
              </a:spcBef>
              <a:defRPr/>
            </a:pPr>
            <a:r>
              <a:rPr lang="en-GB" sz="2400" kern="0" dirty="0">
                <a:solidFill>
                  <a:srgbClr val="7030A0"/>
                </a:solidFill>
                <a:cs typeface="Arial" pitchFamily="34" charset="0"/>
              </a:rPr>
              <a:t>Approved voltage tester with proving unit</a:t>
            </a:r>
          </a:p>
        </p:txBody>
      </p:sp>
      <p:sp>
        <p:nvSpPr>
          <p:cNvPr id="12" name="Content Placeholder 2"/>
          <p:cNvSpPr txBox="1">
            <a:spLocks/>
          </p:cNvSpPr>
          <p:nvPr/>
        </p:nvSpPr>
        <p:spPr bwMode="auto">
          <a:xfrm>
            <a:off x="2161068" y="5837460"/>
            <a:ext cx="1907704" cy="785812"/>
          </a:xfrm>
          <a:prstGeom prst="rect">
            <a:avLst/>
          </a:prstGeom>
          <a:noFill/>
          <a:ln w="9525">
            <a:noFill/>
            <a:miter lim="800000"/>
            <a:headEnd/>
            <a:tailEnd/>
          </a:ln>
        </p:spPr>
        <p:txBody>
          <a:bodyPr/>
          <a:lstStyle/>
          <a:p>
            <a:pPr algn="ctr" eaLnBrk="0" hangingPunct="0">
              <a:spcBef>
                <a:spcPct val="20000"/>
              </a:spcBef>
              <a:defRPr/>
            </a:pPr>
            <a:r>
              <a:rPr lang="en-GB" sz="2400" kern="0" dirty="0">
                <a:solidFill>
                  <a:srgbClr val="7030A0"/>
                </a:solidFill>
                <a:cs typeface="Arial" pitchFamily="34" charset="0"/>
              </a:rPr>
              <a:t>Locked off and labelled</a:t>
            </a:r>
          </a:p>
        </p:txBody>
      </p:sp>
      <p:sp>
        <p:nvSpPr>
          <p:cNvPr id="63501" name="Text Box 8"/>
          <p:cNvSpPr txBox="1">
            <a:spLocks noChangeArrowheads="1"/>
          </p:cNvSpPr>
          <p:nvPr/>
        </p:nvSpPr>
        <p:spPr bwMode="auto">
          <a:xfrm>
            <a:off x="663766" y="1461432"/>
            <a:ext cx="3036941" cy="830997"/>
          </a:xfrm>
          <a:prstGeom prst="rect">
            <a:avLst/>
          </a:prstGeom>
          <a:noFill/>
          <a:ln w="9525" algn="ctr">
            <a:noFill/>
            <a:miter lim="800000"/>
            <a:headEnd/>
            <a:tailEnd/>
          </a:ln>
        </p:spPr>
        <p:txBody>
          <a:bodyPr wrap="square">
            <a:spAutoFit/>
          </a:bodyPr>
          <a:lstStyle/>
          <a:p>
            <a:pPr>
              <a:spcBef>
                <a:spcPct val="50000"/>
              </a:spcBef>
              <a:defRPr/>
            </a:pPr>
            <a:r>
              <a:rPr lang="en-GB" sz="2400" b="1" dirty="0">
                <a:latin typeface="+mn-lt"/>
              </a:rPr>
              <a:t>GS38 The HSE testing equipment standard</a:t>
            </a:r>
          </a:p>
        </p:txBody>
      </p:sp>
      <p:pic>
        <p:nvPicPr>
          <p:cNvPr id="7179" name="Picture 13" descr="E:\Images\001_BSE 01#6991\p.52 from Martindale Electric\001.47_Martindale_VI13700G &amp; PD690 bund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4144703"/>
            <a:ext cx="2500312"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4" descr="E:\Images\001_BSE 01#6991\p.52 from Martindale Electric\VI in circuit board less yello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138" y="2769256"/>
            <a:ext cx="29114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98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501"/>
                                        </p:tgtEl>
                                        <p:attrNameLst>
                                          <p:attrName>style.visibility</p:attrName>
                                        </p:attrNameLst>
                                      </p:cBhvr>
                                      <p:to>
                                        <p:strVal val="visible"/>
                                      </p:to>
                                    </p:set>
                                    <p:animEffect transition="in" filter="barn(inVertical)">
                                      <p:cBhvr>
                                        <p:cTn id="7" dur="500"/>
                                        <p:tgtEl>
                                          <p:spTgt spid="6350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500" fill="hold"/>
                                        <p:tgtEl>
                                          <p:spTgt spid="7172"/>
                                        </p:tgtEl>
                                        <p:attrNameLst>
                                          <p:attrName>ppt_w</p:attrName>
                                        </p:attrNameLst>
                                      </p:cBhvr>
                                      <p:tavLst>
                                        <p:tav tm="0">
                                          <p:val>
                                            <p:fltVal val="0"/>
                                          </p:val>
                                        </p:tav>
                                        <p:tav tm="100000">
                                          <p:val>
                                            <p:strVal val="#ppt_w"/>
                                          </p:val>
                                        </p:tav>
                                      </p:tavLst>
                                    </p:anim>
                                    <p:anim calcmode="lin" valueType="num">
                                      <p:cBhvr>
                                        <p:cTn id="13" dur="500" fill="hold"/>
                                        <p:tgtEl>
                                          <p:spTgt spid="7172"/>
                                        </p:tgtEl>
                                        <p:attrNameLst>
                                          <p:attrName>ppt_h</p:attrName>
                                        </p:attrNameLst>
                                      </p:cBhvr>
                                      <p:tavLst>
                                        <p:tav tm="0">
                                          <p:val>
                                            <p:fltVal val="0"/>
                                          </p:val>
                                        </p:tav>
                                        <p:tav tm="100000">
                                          <p:val>
                                            <p:strVal val="#ppt_h"/>
                                          </p:val>
                                        </p:tav>
                                      </p:tavLst>
                                    </p:anim>
                                    <p:animEffect transition="in" filter="fade">
                                      <p:cBhvr>
                                        <p:cTn id="14" dur="500"/>
                                        <p:tgtEl>
                                          <p:spTgt spid="717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4">
                                            <p:txEl>
                                              <p:pRg st="0" end="0"/>
                                            </p:txEl>
                                          </p:spTgt>
                                        </p:tgtEl>
                                        <p:attrNameLst>
                                          <p:attrName>style.visibility</p:attrName>
                                        </p:attrNameLst>
                                      </p:cBhvr>
                                      <p:to>
                                        <p:strVal val="visible"/>
                                      </p:to>
                                    </p:set>
                                    <p:anim calcmode="lin" valueType="num">
                                      <p:cBhvr additive="base">
                                        <p:cTn id="19" dur="500" fill="hold"/>
                                        <p:tgtEl>
                                          <p:spTgt spid="717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179"/>
                                        </p:tgtEl>
                                        <p:attrNameLst>
                                          <p:attrName>style.visibility</p:attrName>
                                        </p:attrNameLst>
                                      </p:cBhvr>
                                      <p:to>
                                        <p:strVal val="visible"/>
                                      </p:to>
                                    </p:set>
                                    <p:anim calcmode="lin" valueType="num">
                                      <p:cBhvr>
                                        <p:cTn id="25" dur="500" fill="hold"/>
                                        <p:tgtEl>
                                          <p:spTgt spid="7179"/>
                                        </p:tgtEl>
                                        <p:attrNameLst>
                                          <p:attrName>ppt_w</p:attrName>
                                        </p:attrNameLst>
                                      </p:cBhvr>
                                      <p:tavLst>
                                        <p:tav tm="0">
                                          <p:val>
                                            <p:fltVal val="0"/>
                                          </p:val>
                                        </p:tav>
                                        <p:tav tm="100000">
                                          <p:val>
                                            <p:strVal val="#ppt_w"/>
                                          </p:val>
                                        </p:tav>
                                      </p:tavLst>
                                    </p:anim>
                                    <p:anim calcmode="lin" valueType="num">
                                      <p:cBhvr>
                                        <p:cTn id="26" dur="500" fill="hold"/>
                                        <p:tgtEl>
                                          <p:spTgt spid="7179"/>
                                        </p:tgtEl>
                                        <p:attrNameLst>
                                          <p:attrName>ppt_h</p:attrName>
                                        </p:attrNameLst>
                                      </p:cBhvr>
                                      <p:tavLst>
                                        <p:tav tm="0">
                                          <p:val>
                                            <p:fltVal val="0"/>
                                          </p:val>
                                        </p:tav>
                                        <p:tav tm="100000">
                                          <p:val>
                                            <p:strVal val="#ppt_h"/>
                                          </p:val>
                                        </p:tav>
                                      </p:tavLst>
                                    </p:anim>
                                    <p:animEffect transition="in" filter="fade">
                                      <p:cBhvr>
                                        <p:cTn id="27" dur="500"/>
                                        <p:tgtEl>
                                          <p:spTgt spid="717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180"/>
                                        </p:tgtEl>
                                        <p:attrNameLst>
                                          <p:attrName>style.visibility</p:attrName>
                                        </p:attrNameLst>
                                      </p:cBhvr>
                                      <p:to>
                                        <p:strVal val="visible"/>
                                      </p:to>
                                    </p:set>
                                    <p:animEffect transition="in" filter="barn(inVertical)">
                                      <p:cBhvr>
                                        <p:cTn id="38" dur="500"/>
                                        <p:tgtEl>
                                          <p:spTgt spid="718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173"/>
                                        </p:tgtEl>
                                        <p:attrNameLst>
                                          <p:attrName>style.visibility</p:attrName>
                                        </p:attrNameLst>
                                      </p:cBhvr>
                                      <p:to>
                                        <p:strVal val="visible"/>
                                      </p:to>
                                    </p:set>
                                    <p:anim calcmode="lin" valueType="num">
                                      <p:cBhvr>
                                        <p:cTn id="43" dur="500" fill="hold"/>
                                        <p:tgtEl>
                                          <p:spTgt spid="7173"/>
                                        </p:tgtEl>
                                        <p:attrNameLst>
                                          <p:attrName>ppt_w</p:attrName>
                                        </p:attrNameLst>
                                      </p:cBhvr>
                                      <p:tavLst>
                                        <p:tav tm="0">
                                          <p:val>
                                            <p:fltVal val="0"/>
                                          </p:val>
                                        </p:tav>
                                        <p:tav tm="100000">
                                          <p:val>
                                            <p:strVal val="#ppt_w"/>
                                          </p:val>
                                        </p:tav>
                                      </p:tavLst>
                                    </p:anim>
                                    <p:anim calcmode="lin" valueType="num">
                                      <p:cBhvr>
                                        <p:cTn id="44" dur="500" fill="hold"/>
                                        <p:tgtEl>
                                          <p:spTgt spid="7173"/>
                                        </p:tgtEl>
                                        <p:attrNameLst>
                                          <p:attrName>ppt_h</p:attrName>
                                        </p:attrNameLst>
                                      </p:cBhvr>
                                      <p:tavLst>
                                        <p:tav tm="0">
                                          <p:val>
                                            <p:fltVal val="0"/>
                                          </p:val>
                                        </p:tav>
                                        <p:tav tm="100000">
                                          <p:val>
                                            <p:strVal val="#ppt_h"/>
                                          </p:val>
                                        </p:tav>
                                      </p:tavLst>
                                    </p:anim>
                                    <p:animEffect transition="in" filter="fade">
                                      <p:cBhvr>
                                        <p:cTn id="45" dur="500"/>
                                        <p:tgtEl>
                                          <p:spTgt spid="717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build="p"/>
      <p:bldP spid="11" grpId="0"/>
      <p:bldP spid="12" grpId="0"/>
      <p:bldP spid="63501"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GB" sz="4000" dirty="0"/>
              <a:t>Safe Isolation</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457200" y="1743890"/>
            <a:ext cx="4861181" cy="3786214"/>
          </a:xfrm>
          <a:prstGeom prst="rect">
            <a:avLst/>
          </a:prstGeom>
          <a:noFill/>
          <a:ln w="9525">
            <a:noFill/>
            <a:miter lim="800000"/>
            <a:headEnd/>
            <a:tailEnd/>
          </a:ln>
          <a:effectLst/>
        </p:spPr>
      </p:pic>
      <p:sp>
        <p:nvSpPr>
          <p:cNvPr id="5" name="TextBox 4"/>
          <p:cNvSpPr txBox="1"/>
          <p:nvPr/>
        </p:nvSpPr>
        <p:spPr>
          <a:xfrm>
            <a:off x="5658678" y="1571612"/>
            <a:ext cx="3485322" cy="3046988"/>
          </a:xfrm>
          <a:prstGeom prst="rect">
            <a:avLst/>
          </a:prstGeom>
          <a:noFill/>
        </p:spPr>
        <p:txBody>
          <a:bodyPr wrap="square" rtlCol="0">
            <a:spAutoFit/>
          </a:bodyPr>
          <a:lstStyle/>
          <a:p>
            <a:r>
              <a:rPr lang="en-GB" sz="2400" dirty="0">
                <a:solidFill>
                  <a:srgbClr val="002060"/>
                </a:solidFill>
              </a:rPr>
              <a:t>Before working on any electrical supply, you must ensure that it is completely dead.</a:t>
            </a:r>
          </a:p>
          <a:p>
            <a:endParaRPr lang="en-GB" sz="2400" dirty="0">
              <a:solidFill>
                <a:srgbClr val="002060"/>
              </a:solidFill>
            </a:endParaRPr>
          </a:p>
          <a:p>
            <a:r>
              <a:rPr lang="en-GB" sz="2400" b="1" dirty="0">
                <a:solidFill>
                  <a:srgbClr val="002060"/>
                </a:solidFill>
              </a:rPr>
              <a:t>An approved voltage indicating device</a:t>
            </a:r>
            <a:r>
              <a:rPr lang="en-GB" sz="2400" dirty="0">
                <a:solidFill>
                  <a:srgbClr val="002060"/>
                </a:solidFill>
              </a:rPr>
              <a:t> is used to test if circuit is live</a:t>
            </a:r>
          </a:p>
        </p:txBody>
      </p:sp>
    </p:spTree>
    <p:extLst>
      <p:ext uri="{BB962C8B-B14F-4D97-AF65-F5344CB8AC3E}">
        <p14:creationId xmlns:p14="http://schemas.microsoft.com/office/powerpoint/2010/main" val="9795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p:cTn id="13" dur="500" fill="hold"/>
                                        <p:tgtEl>
                                          <p:spTgt spid="8194"/>
                                        </p:tgtEl>
                                        <p:attrNameLst>
                                          <p:attrName>ppt_w</p:attrName>
                                        </p:attrNameLst>
                                      </p:cBhvr>
                                      <p:tavLst>
                                        <p:tav tm="0">
                                          <p:val>
                                            <p:fltVal val="0"/>
                                          </p:val>
                                        </p:tav>
                                        <p:tav tm="100000">
                                          <p:val>
                                            <p:strVal val="#ppt_w"/>
                                          </p:val>
                                        </p:tav>
                                      </p:tavLst>
                                    </p:anim>
                                    <p:anim calcmode="lin" valueType="num">
                                      <p:cBhvr>
                                        <p:cTn id="14" dur="500" fill="hold"/>
                                        <p:tgtEl>
                                          <p:spTgt spid="8194"/>
                                        </p:tgtEl>
                                        <p:attrNameLst>
                                          <p:attrName>ppt_h</p:attrName>
                                        </p:attrNameLst>
                                      </p:cBhvr>
                                      <p:tavLst>
                                        <p:tav tm="0">
                                          <p:val>
                                            <p:fltVal val="0"/>
                                          </p:val>
                                        </p:tav>
                                        <p:tav tm="100000">
                                          <p:val>
                                            <p:strVal val="#ppt_h"/>
                                          </p:val>
                                        </p:tav>
                                      </p:tavLst>
                                    </p:anim>
                                    <p:animEffect transition="in" filter="fade">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3972</TotalTime>
  <Words>5673</Words>
  <Application>Microsoft Office PowerPoint</Application>
  <PresentationFormat>On-screen Show (4:3)</PresentationFormat>
  <Paragraphs>849</Paragraphs>
  <Slides>127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127</vt:i4>
      </vt:variant>
    </vt:vector>
  </HeadingPairs>
  <TitlesOfParts>
    <vt:vector size="133" baseType="lpstr">
      <vt:lpstr>Arial</vt:lpstr>
      <vt:lpstr>Calibri</vt:lpstr>
      <vt:lpstr>Century Gothic</vt:lpstr>
      <vt:lpstr>Tahoma</vt:lpstr>
      <vt:lpstr>Wingdings 3</vt:lpstr>
      <vt:lpstr>Wisp</vt:lpstr>
      <vt:lpstr>Electrical revision</vt:lpstr>
      <vt:lpstr>Electrical Units</vt:lpstr>
      <vt:lpstr>Electrical relationships</vt:lpstr>
      <vt:lpstr>Electrical relationships</vt:lpstr>
      <vt:lpstr>Types of Supply</vt:lpstr>
      <vt:lpstr>Types of Supply</vt:lpstr>
      <vt:lpstr>Types of Supply</vt:lpstr>
      <vt:lpstr>Types of Supply</vt:lpstr>
      <vt:lpstr>Types of Supply</vt:lpstr>
      <vt:lpstr>Types of Supply</vt:lpstr>
      <vt:lpstr>Types of Supply</vt:lpstr>
      <vt:lpstr>Domestic electrical circuits</vt:lpstr>
      <vt:lpstr>Domestic Electrical Circuits</vt:lpstr>
      <vt:lpstr>Domestic Electrical Circuits</vt:lpstr>
      <vt:lpstr>Domestic electrical circuits</vt:lpstr>
      <vt:lpstr>Domestic electrical circuits</vt:lpstr>
      <vt:lpstr> Earthing Systems</vt:lpstr>
      <vt:lpstr> Earthing Systems</vt:lpstr>
      <vt:lpstr> Earthing Systems</vt:lpstr>
      <vt:lpstr> Earthing Systems</vt:lpstr>
      <vt:lpstr>Earth continuity</vt:lpstr>
      <vt:lpstr>Earth continuity</vt:lpstr>
      <vt:lpstr>Earth continuity</vt:lpstr>
      <vt:lpstr>Earth continuity</vt:lpstr>
      <vt:lpstr>Earth continuity</vt:lpstr>
      <vt:lpstr>Cables and cords</vt:lpstr>
      <vt:lpstr>Cables and cords</vt:lpstr>
      <vt:lpstr>Cables and cords</vt:lpstr>
      <vt:lpstr>Cables and cords</vt:lpstr>
      <vt:lpstr>Domestic electrical circuits</vt:lpstr>
      <vt:lpstr>Circuit protection</vt:lpstr>
      <vt:lpstr>Circuit protection</vt:lpstr>
      <vt:lpstr>Circuit protection</vt:lpstr>
      <vt:lpstr>Circuit protection</vt:lpstr>
      <vt:lpstr>Circuit protection</vt:lpstr>
      <vt:lpstr>Circuit protection</vt:lpstr>
      <vt:lpstr>Electrical Components</vt:lpstr>
      <vt:lpstr>Electrical Components</vt:lpstr>
      <vt:lpstr>Electrical Components – back boxes   </vt:lpstr>
      <vt:lpstr>Electrical Components</vt:lpstr>
      <vt:lpstr>Electrical Components</vt:lpstr>
      <vt:lpstr>Electrical Components</vt:lpstr>
      <vt:lpstr>PowerPoint Presentation</vt:lpstr>
      <vt:lpstr>PowerPoint Presentation</vt:lpstr>
      <vt:lpstr>PowerPoint Presentation</vt:lpstr>
      <vt:lpstr>PowerPoint Presentation</vt:lpstr>
      <vt:lpstr>Cables in domestic properties</vt:lpstr>
      <vt:lpstr>Cables in domestic properties</vt:lpstr>
      <vt:lpstr>Cables in domestic properties</vt:lpstr>
      <vt:lpstr>ELV and SELV systems</vt:lpstr>
      <vt:lpstr>ELV and SELV systems</vt:lpstr>
      <vt:lpstr>Index of Protection (IP)  BS EN 60529 </vt:lpstr>
      <vt:lpstr>Index of Protection (IP) </vt:lpstr>
      <vt:lpstr>Zones for bath and shower rooms</vt:lpstr>
      <vt:lpstr>Zones for bath and shower rooms</vt:lpstr>
      <vt:lpstr>Non domestic installations</vt:lpstr>
      <vt:lpstr>Non domestic installations</vt:lpstr>
      <vt:lpstr>Agricultural and horticultural installations</vt:lpstr>
      <vt:lpstr>Electrical authority, safety and legislation</vt:lpstr>
      <vt:lpstr>Electrical authority, safety and legislation</vt:lpstr>
      <vt:lpstr>Electrical authority, safety and legislation</vt:lpstr>
      <vt:lpstr>Electrical authority, safety and legislation</vt:lpstr>
      <vt:lpstr>Electrical authority, safety and legislation</vt:lpstr>
      <vt:lpstr>Electrical installation of plumbing appliances</vt:lpstr>
      <vt:lpstr>Electrical installation of plumbing appliances</vt:lpstr>
      <vt:lpstr>Electrical installation of plumbing appliances</vt:lpstr>
      <vt:lpstr>Electrical installation of plumbing appliances</vt:lpstr>
      <vt:lpstr>Electrical installation of plumbing appliances</vt:lpstr>
      <vt:lpstr>Electrical installation of plumbing appliances</vt:lpstr>
      <vt:lpstr>Electrical installation of plumbing appliances</vt:lpstr>
      <vt:lpstr>Testing Electrical Work</vt:lpstr>
      <vt:lpstr>Testing Electrical Work</vt:lpstr>
      <vt:lpstr>Testing Electrical Work</vt:lpstr>
      <vt:lpstr>Testing Electrical Work</vt:lpstr>
      <vt:lpstr>Testing Electrical Work</vt:lpstr>
      <vt:lpstr>Testing Electrical Work</vt:lpstr>
      <vt:lpstr>Testing Electrical Work</vt:lpstr>
      <vt:lpstr>Electrical components of central heating systems</vt:lpstr>
      <vt:lpstr>Electrical components of central heating systems</vt:lpstr>
      <vt:lpstr>Electrical components of central heating systems</vt:lpstr>
      <vt:lpstr>System faults on central heating systems</vt:lpstr>
      <vt:lpstr>System faults on central heating systems</vt:lpstr>
      <vt:lpstr>System faults on central heating systems</vt:lpstr>
      <vt:lpstr>System faults on central heating systems</vt:lpstr>
      <vt:lpstr>System faults on central heating systems</vt:lpstr>
      <vt:lpstr>Boiler faults on central heating systems</vt:lpstr>
      <vt:lpstr>Boiler faults on central heating systems</vt:lpstr>
      <vt:lpstr>Boiler faults on central heating systems</vt:lpstr>
      <vt:lpstr>Boiler faults on central heating systems</vt:lpstr>
      <vt:lpstr>Boiler faults on central heating systems</vt:lpstr>
      <vt:lpstr>Boiler faults on central heating systems</vt:lpstr>
      <vt:lpstr>Boiler faults on central heating systems</vt:lpstr>
      <vt:lpstr>Boiler faults on central heating systems</vt:lpstr>
      <vt:lpstr>Boiler faults on central heating systems</vt:lpstr>
      <vt:lpstr>Boiler faults on central heating systems</vt:lpstr>
      <vt:lpstr>Boiler faults on central heating systems</vt:lpstr>
      <vt:lpstr>Safe Isolation</vt:lpstr>
      <vt:lpstr>Safe Isolation</vt:lpstr>
      <vt:lpstr>Safe Isolation</vt:lpstr>
      <vt:lpstr>Safe Isolation</vt:lpstr>
      <vt:lpstr>Safe Isolation</vt:lpstr>
      <vt:lpstr>Safe Isolation</vt:lpstr>
      <vt:lpstr>Safe Isolation</vt:lpstr>
      <vt:lpstr>Terminal connections</vt:lpstr>
      <vt:lpstr>Ohm's Law</vt:lpstr>
      <vt:lpstr>Ohm's Law</vt:lpstr>
      <vt:lpstr>Ohm's Law</vt:lpstr>
      <vt:lpstr>Ohm's Law</vt:lpstr>
      <vt:lpstr>Power Law</vt:lpstr>
      <vt:lpstr>AC/DC</vt:lpstr>
      <vt:lpstr>Circuit Breakers</vt:lpstr>
      <vt:lpstr>DC</vt:lpstr>
      <vt:lpstr>AC</vt:lpstr>
      <vt:lpstr>PowerPoint Presentation</vt:lpstr>
      <vt:lpstr>PowerPoint Presentation</vt:lpstr>
      <vt:lpstr>What is this?  Back box for plaster stud walls for light switches or sockets  </vt:lpstr>
      <vt:lpstr>Where are sockets fitted?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exposed earth cable should be covered with?</vt:lpstr>
      <vt:lpstr>What does a Transformer do?</vt:lpstr>
      <vt:lpstr>What connection should be used for Macerator?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6189 Level 3 Diploma in Plumbing and Domestic Heating</dc:title>
  <dc:creator>Adrian Harpham</dc:creator>
  <cp:lastModifiedBy>Jonathan Hallam</cp:lastModifiedBy>
  <cp:revision>127</cp:revision>
  <dcterms:created xsi:type="dcterms:W3CDTF">2021-08-10T15:01:41Z</dcterms:created>
  <dcterms:modified xsi:type="dcterms:W3CDTF">2022-06-14T09:07:24Z</dcterms:modified>
</cp:coreProperties>
</file>