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1" r:id="rId2"/>
  </p:sldMasterIdLst>
  <p:notesMasterIdLst>
    <p:notesMasterId r:id="rId84"/>
  </p:notesMasterIdLst>
  <p:sldIdLst>
    <p:sldId id="353" r:id="rId3"/>
    <p:sldId id="257" r:id="rId4"/>
    <p:sldId id="282" r:id="rId5"/>
    <p:sldId id="259" r:id="rId6"/>
    <p:sldId id="283" r:id="rId7"/>
    <p:sldId id="285" r:id="rId8"/>
    <p:sldId id="267" r:id="rId9"/>
    <p:sldId id="268" r:id="rId10"/>
    <p:sldId id="260" r:id="rId11"/>
    <p:sldId id="266" r:id="rId12"/>
    <p:sldId id="284" r:id="rId13"/>
    <p:sldId id="269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70" r:id="rId22"/>
    <p:sldId id="271" r:id="rId23"/>
    <p:sldId id="272" r:id="rId24"/>
    <p:sldId id="273" r:id="rId25"/>
    <p:sldId id="276" r:id="rId26"/>
    <p:sldId id="262" r:id="rId27"/>
    <p:sldId id="263" r:id="rId28"/>
    <p:sldId id="264" r:id="rId29"/>
    <p:sldId id="293" r:id="rId30"/>
    <p:sldId id="294" r:id="rId31"/>
    <p:sldId id="296" r:id="rId32"/>
    <p:sldId id="297" r:id="rId33"/>
    <p:sldId id="298" r:id="rId34"/>
    <p:sldId id="295" r:id="rId35"/>
    <p:sldId id="301" r:id="rId36"/>
    <p:sldId id="302" r:id="rId37"/>
    <p:sldId id="303" r:id="rId38"/>
    <p:sldId id="299" r:id="rId39"/>
    <p:sldId id="300" r:id="rId40"/>
    <p:sldId id="310" r:id="rId41"/>
    <p:sldId id="265" r:id="rId42"/>
    <p:sldId id="311" r:id="rId43"/>
    <p:sldId id="307" r:id="rId44"/>
    <p:sldId id="312" r:id="rId45"/>
    <p:sldId id="308" r:id="rId46"/>
    <p:sldId id="313" r:id="rId47"/>
    <p:sldId id="309" r:id="rId48"/>
    <p:sldId id="316" r:id="rId49"/>
    <p:sldId id="318" r:id="rId50"/>
    <p:sldId id="315" r:id="rId51"/>
    <p:sldId id="319" r:id="rId52"/>
    <p:sldId id="320" r:id="rId53"/>
    <p:sldId id="323" r:id="rId54"/>
    <p:sldId id="324" r:id="rId55"/>
    <p:sldId id="328" r:id="rId56"/>
    <p:sldId id="329" r:id="rId57"/>
    <p:sldId id="330" r:id="rId58"/>
    <p:sldId id="331" r:id="rId59"/>
    <p:sldId id="332" r:id="rId60"/>
    <p:sldId id="325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344" r:id="rId73"/>
    <p:sldId id="345" r:id="rId74"/>
    <p:sldId id="346" r:id="rId75"/>
    <p:sldId id="326" r:id="rId76"/>
    <p:sldId id="349" r:id="rId77"/>
    <p:sldId id="327" r:id="rId78"/>
    <p:sldId id="350" r:id="rId79"/>
    <p:sldId id="352" r:id="rId80"/>
    <p:sldId id="351" r:id="rId81"/>
    <p:sldId id="314" r:id="rId82"/>
    <p:sldId id="317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91F53-1257-4B21-916D-8D7A9CFCE7A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304DA-B44D-47F5-BAC6-293E50D94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34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2839-AB8B-C929-2AB6-688658E4B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F28E9-493B-B910-8A2B-A32DA4869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CFB90-F2CE-A77A-AA48-86ACF224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725-187A-4C1F-9176-79897D5CEF4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8BD3-D3AE-6FB5-9ADA-61EFA042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C3947-69FC-16BF-2F55-0D9F83F1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A367-54B3-4C3A-80A4-418CBFA6B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13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095D-5E8F-6F29-4F5C-BF50D175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91F0A-C1B2-606B-9D10-01C0241BB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A6ADC-E98B-250A-D714-E3E0EE5A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725-187A-4C1F-9176-79897D5CEF4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00183-E567-6B6C-62DD-CA781A0C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8788F-1F69-0219-AE6B-4921A859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A367-54B3-4C3A-80A4-418CBFA6B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66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C9E67-84B1-F5BF-2B6B-EADAE1C2F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67EEB-01BB-18EF-019F-116B1557D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AF699-9DD0-250B-77D3-37A6C056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725-187A-4C1F-9176-79897D5CEF4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03B9-52C1-A83A-4824-6E0FF050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0F7B0-DCB7-6288-E1A2-5702AC95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A367-54B3-4C3A-80A4-418CBFA6B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48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456529"/>
            <a:ext cx="8229600" cy="1372464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981648"/>
            <a:ext cx="4044960" cy="3885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1121" y="1981648"/>
            <a:ext cx="4046400" cy="3885528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800" y="6248817"/>
            <a:ext cx="2894400" cy="456527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441" y="6248817"/>
            <a:ext cx="2134080" cy="456527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fld id="{01D4BC66-6AF4-4E9D-A993-F5082AA2879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920" y="6245937"/>
            <a:ext cx="2132640" cy="47525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0977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2839-AB8B-C929-2AB6-688658E4B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F28E9-493B-B910-8A2B-A32DA4869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CFB90-F2CE-A77A-AA48-86ACF224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725-187A-4C1F-9176-79897D5CEF4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8BD3-D3AE-6FB5-9ADA-61EFA042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C3947-69FC-16BF-2F55-0D9F83F1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A367-54B3-4C3A-80A4-418CBFA6B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93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274B-C06D-8F50-7940-4D977DA4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42ECC-EEB1-C0CD-16D4-F70E6019C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90EC7-F055-1B77-1F6A-61E2570C4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1EAD-BB5C-4943-862C-3A4E2474B76A}" type="datetimeFigureOut">
              <a:rPr lang="en-GB" smtClean="0">
                <a:solidFill>
                  <a:prstClr val="black"/>
                </a:solidFill>
              </a:rPr>
              <a:pPr/>
              <a:t>08/02/2023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953AF-8BA4-8BCF-6562-36D8E0BF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E6A96-AB56-1151-1A1B-47969714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9B62-811C-4C63-BDEE-FC5CC3F810A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71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F089-5FA5-40C0-0B96-697CA365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184EA-CC58-9174-1DF2-889E97999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22398-8370-1D4C-7369-8A501301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725-187A-4C1F-9176-79897D5CEF4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1EA96-5324-9044-E103-3D2B690DD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5EE99-615E-7B36-1051-DD3FF70A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A367-54B3-4C3A-80A4-418CBFA6B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4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7CC99-1397-BB82-991C-85D8D03E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8FF2A-5300-E945-AEF1-F555FE9F3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40F77-9AA3-7588-9A91-067FADE7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C1F4C-431D-A605-C8CF-4AD7330E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725-187A-4C1F-9176-79897D5CEF4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C9373-E6E3-3EE3-0FFB-A2ABDBD6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6A8CE-9AC0-24CA-AD57-A08C6695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A367-54B3-4C3A-80A4-418CBFA6B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524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86B5-16E7-2C06-AF30-0B6B4582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E7DC-14F3-34BF-F902-A88D9A577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0C24A-23C2-E9EF-F405-73F93EEA7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A80302-5D4E-5BA0-AA1B-EC74F4C3B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F3A69-261B-DE08-4052-B2A57B472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0E7F4C-0924-858C-2A22-CC72B3DF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725-187A-4C1F-9176-79897D5CEF4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7A7403-84F5-DCA0-98C2-00DC7603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D0397-E866-4C65-A54D-FFB34750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A367-54B3-4C3A-80A4-418CBFA6B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937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7729-F4D4-3DF9-EE05-F3EB91F66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C3396-16BA-EC15-AE95-4BD333D8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1EAD-BB5C-4943-862C-3A4E2474B76A}" type="datetimeFigureOut">
              <a:rPr lang="en-GB" smtClean="0">
                <a:solidFill>
                  <a:prstClr val="black"/>
                </a:solidFill>
              </a:rPr>
              <a:pPr/>
              <a:t>08/02/2023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BA087-1101-3F4D-F138-5D104F97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29601-44C9-5E2F-0C5E-D1D1541A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9B62-811C-4C63-BDEE-FC5CC3F810A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69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8D190-0465-4470-303E-4F3B48A5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1EAD-BB5C-4943-862C-3A4E2474B76A}" type="datetimeFigureOut">
              <a:rPr lang="en-GB" smtClean="0">
                <a:solidFill>
                  <a:prstClr val="black"/>
                </a:solidFill>
              </a:rPr>
              <a:pPr/>
              <a:t>08/02/2023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AE1F9-E484-BBD4-4ACB-03FFD822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50207-5D8C-4068-BB7D-5865783C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9B62-811C-4C63-BDEE-FC5CC3F810A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274B-C06D-8F50-7940-4D977DA4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42ECC-EEB1-C0CD-16D4-F70E6019C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90EC7-F055-1B77-1F6A-61E2570C4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953AF-8BA4-8BCF-6562-36D8E0BF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E6A96-AB56-1151-1A1B-47969714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760B5-FCE4-4BAC-8696-4BDBC0A2ADF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9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A8B1-92C0-1CAE-1B97-80385B2F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031E-F102-895B-7E53-DCE4F028C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B2082-59B7-9BED-9A6B-6D094AB7D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56FCB-B8E7-072E-5EA8-FF3276622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725-187A-4C1F-9176-79897D5CEF4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5B4A4-7A95-5434-7B7B-D59CC2FF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2B8D8-679E-47B9-67F0-86AC3231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A367-54B3-4C3A-80A4-418CBFA6B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315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B740-B9CC-10CA-D4DC-8DD17CC5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A9A41-0861-78EF-0FEE-815BA175B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B35EE-52D7-57E9-0F7A-7FCC13A14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3E9F3-6256-618E-1BBD-66A1A5E80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725-187A-4C1F-9176-79897D5CEF4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57E44-2814-200A-D366-9D8D4900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0E740-957D-7127-C20D-8BF1AF4BD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A367-54B3-4C3A-80A4-418CBFA6B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28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095D-5E8F-6F29-4F5C-BF50D175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91F0A-C1B2-606B-9D10-01C0241BB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A6ADC-E98B-250A-D714-E3E0EE5A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725-187A-4C1F-9176-79897D5CEF4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00183-E567-6B6C-62DD-CA781A0C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8788F-1F69-0219-AE6B-4921A859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A367-54B3-4C3A-80A4-418CBFA6B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028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C9E67-84B1-F5BF-2B6B-EADAE1C2F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67EEB-01BB-18EF-019F-116B1557D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AF699-9DD0-250B-77D3-37A6C056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725-187A-4C1F-9176-79897D5CEF4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03B9-52C1-A83A-4824-6E0FF050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0F7B0-DCB7-6288-E1A2-5702AC95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A367-54B3-4C3A-80A4-418CBFA6B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06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F089-5FA5-40C0-0B96-697CA365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184EA-CC58-9174-1DF2-889E97999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22398-8370-1D4C-7369-8A501301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725-187A-4C1F-9176-79897D5CEF4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1EA96-5324-9044-E103-3D2B690DD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5EE99-615E-7B36-1051-DD3FF70A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A367-54B3-4C3A-80A4-418CBFA6B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11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7CC99-1397-BB82-991C-85D8D03E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8FF2A-5300-E945-AEF1-F555FE9F3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40F77-9AA3-7588-9A91-067FADE7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C1F4C-431D-A605-C8CF-4AD7330E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725-187A-4C1F-9176-79897D5CEF4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C9373-E6E3-3EE3-0FFB-A2ABDBD6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6A8CE-9AC0-24CA-AD57-A08C6695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A367-54B3-4C3A-80A4-418CBFA6B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06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86B5-16E7-2C06-AF30-0B6B4582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E7DC-14F3-34BF-F902-A88D9A577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0C24A-23C2-E9EF-F405-73F93EEA7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A80302-5D4E-5BA0-AA1B-EC74F4C3B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F3A69-261B-DE08-4052-B2A57B472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0E7F4C-0924-858C-2A22-CC72B3DF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725-187A-4C1F-9176-79897D5CEF4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7A7403-84F5-DCA0-98C2-00DC7603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D0397-E866-4C65-A54D-FFB34750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A367-54B3-4C3A-80A4-418CBFA6B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20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7729-F4D4-3DF9-EE05-F3EB91F66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C3396-16BA-EC15-AE95-4BD333D8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3EBE-CB38-46C7-AEB3-609F7CFAA03B}" type="datetimeFigureOut">
              <a:rPr lang="en-GB" smtClean="0">
                <a:solidFill>
                  <a:prstClr val="black"/>
                </a:solidFill>
              </a:rPr>
              <a:pPr/>
              <a:t>08/02/2023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BA087-1101-3F4D-F138-5D104F97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29601-44C9-5E2F-0C5E-D1D1541A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1CA4-5156-4BF6-863E-9EBF4D181BD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8D190-0465-4470-303E-4F3B48A5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AE1F9-E484-BBD4-4ACB-03FFD822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50207-5D8C-4068-BB7D-5865783C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8A9E-A9CF-47C9-A7E0-7D9BCFFDF198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0635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A8B1-92C0-1CAE-1B97-80385B2F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031E-F102-895B-7E53-DCE4F028C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B2082-59B7-9BED-9A6B-6D094AB7D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56FCB-B8E7-072E-5EA8-FF3276622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725-187A-4C1F-9176-79897D5CEF4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5B4A4-7A95-5434-7B7B-D59CC2FF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2B8D8-679E-47B9-67F0-86AC3231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A367-54B3-4C3A-80A4-418CBFA6B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27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B740-B9CC-10CA-D4DC-8DD17CC5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A9A41-0861-78EF-0FEE-815BA175B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B35EE-52D7-57E9-0F7A-7FCC13A14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3E9F3-6256-618E-1BBD-66A1A5E80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725-187A-4C1F-9176-79897D5CEF4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57E44-2814-200A-D366-9D8D4900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0E740-957D-7127-C20D-8BF1AF4BD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A367-54B3-4C3A-80A4-418CBFA6B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04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5BA43-9AE2-06CF-50D6-91CC3E1C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96750-F50C-7735-2C4A-0126D5434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55ABC-3A4C-3E49-4E13-0D3D0DAD5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A4725-187A-4C1F-9176-79897D5CEF4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7E0D8-1A69-996C-F028-4F44CA0E7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7333A-5159-600E-B065-E542052C8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A367-54B3-4C3A-80A4-418CBFA6B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98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5BA43-9AE2-06CF-50D6-91CC3E1C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96750-F50C-7735-2C4A-0126D5434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55ABC-3A4C-3E49-4E13-0D3D0DAD5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A4725-187A-4C1F-9176-79897D5CEF4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7E0D8-1A69-996C-F028-4F44CA0E7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7333A-5159-600E-B065-E542052C8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A367-54B3-4C3A-80A4-418CBFA6B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4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w3AGZjQVO_fL9M&amp;tbnid=BE9vbAz1uRvfzM:&amp;ved=0CAUQjRw&amp;url=http://www.hztlgp.com/&amp;ei=yblXU_6jIoi30QXDv4HoAw&amp;bvm=bv.65177938,d.ZWU&amp;psig=AFQjCNGFooB4qPtV3Dmhosdpb_dodeY6Ug&amp;ust=139834448562939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.uk/url?sa=i&amp;rct=j&amp;q=&amp;esrc=s&amp;frm=1&amp;source=images&amp;cd=&amp;cad=rja&amp;uact=8&amp;docid=6KCf_SAJqsP8lM&amp;tbnid=KVQ6R3NjfZYc5M:&amp;ved=0CAUQjRw&amp;url=http://www.marshallsgroup.com/gas.aspx&amp;ei=9bpXU6GYIPOZ0AW-sYCgBA&amp;bvm=bv.65177938,d.ZWU&amp;psig=AFQjCNFDRpo7K1qReakJMmksI8btmgXBHw&amp;ust=1398344778640934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frm=1&amp;source=images&amp;cd=&amp;cad=rja&amp;uact=8&amp;docid=IquCd48DU_B9LM&amp;tbnid=NFH7LusOl7yyzM:&amp;ved=0CAUQjRw&amp;url=http://www.ajenergy.com/guide-to-renewables/solar-thermal/&amp;ei=fcNXU4zFMIKx0QXIwIGoCQ&amp;bvm=bv.65177938,d.ZWU&amp;psig=AFQjCNHYyByLEXY96n6-c2PDZDw_oVMZuQ&amp;ust=1398346979508509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frm=1&amp;source=images&amp;cd=&amp;cad=rja&amp;uact=8&amp;docid=x2XPFy5AATQmBM&amp;tbnid=a1Ea9m2UdP5pzM:&amp;ved=0CAUQjRw&amp;url=http://www.miningne.ws/2013/07/04/aviva-acquires-100-of-mmamantswe-coal-project/&amp;ei=Su5PU5SvOcq30QX2rYHgBQ&amp;bvm=bv.64764171,d.ZGU&amp;psig=AFQjCNHNlRfd5D5U1XgEAa_k3uDJ9rGSQw&amp;ust=1397833660969115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08B1564-18A1-BE10-C531-F3C841BA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57" y="1006043"/>
            <a:ext cx="5486400" cy="1809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B2892D-7B60-A136-0C66-EC304A4871A6}"/>
              </a:ext>
            </a:extLst>
          </p:cNvPr>
          <p:cNvSpPr txBox="1"/>
          <p:nvPr/>
        </p:nvSpPr>
        <p:spPr>
          <a:xfrm>
            <a:off x="2272683" y="3630967"/>
            <a:ext cx="4545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Domestic fuels</a:t>
            </a:r>
          </a:p>
        </p:txBody>
      </p:sp>
    </p:spTree>
    <p:extLst>
      <p:ext uri="{BB962C8B-B14F-4D97-AF65-F5344CB8AC3E}">
        <p14:creationId xmlns:p14="http://schemas.microsoft.com/office/powerpoint/2010/main" val="1524726938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Hydrocarbon fuels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229600" cy="54598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500" dirty="0">
                <a:solidFill>
                  <a:srgbClr val="C00000"/>
                </a:solidFill>
              </a:rPr>
              <a:t>Liquid Petroleum Gas (LPG)</a:t>
            </a:r>
          </a:p>
          <a:p>
            <a:r>
              <a:rPr lang="en-GB" sz="3000" dirty="0">
                <a:solidFill>
                  <a:srgbClr val="7030A0"/>
                </a:solidFill>
              </a:rPr>
              <a:t>Most commonly used are propane and butane</a:t>
            </a:r>
          </a:p>
          <a:p>
            <a:r>
              <a:rPr lang="en-GB" sz="3000" dirty="0">
                <a:solidFill>
                  <a:srgbClr val="0070C0"/>
                </a:solidFill>
              </a:rPr>
              <a:t>Propane used as alternative for natural gas for domestic boilers, cookers </a:t>
            </a:r>
            <a:r>
              <a:rPr lang="en-GB" sz="3000" dirty="0" err="1">
                <a:solidFill>
                  <a:srgbClr val="0070C0"/>
                </a:solidFill>
              </a:rPr>
              <a:t>etc</a:t>
            </a:r>
            <a:endParaRPr lang="en-GB" sz="3000" dirty="0">
              <a:solidFill>
                <a:srgbClr val="0070C0"/>
              </a:solidFill>
            </a:endParaRPr>
          </a:p>
          <a:p>
            <a:r>
              <a:rPr lang="en-GB" sz="3000" dirty="0">
                <a:solidFill>
                  <a:srgbClr val="0070C0"/>
                </a:solidFill>
              </a:rPr>
              <a:t>Specific gravity 1.5 (heavier than air)</a:t>
            </a:r>
          </a:p>
          <a:p>
            <a:r>
              <a:rPr lang="en-GB" sz="3000" dirty="0">
                <a:solidFill>
                  <a:srgbClr val="0070C0"/>
                </a:solidFill>
              </a:rPr>
              <a:t>Calorific value 93.1MJ/m³</a:t>
            </a:r>
          </a:p>
          <a:p>
            <a:r>
              <a:rPr lang="en-GB" sz="3000" dirty="0">
                <a:solidFill>
                  <a:schemeClr val="accent6">
                    <a:lumMod val="50000"/>
                  </a:schemeClr>
                </a:solidFill>
              </a:rPr>
              <a:t>Butane used for portable equipment </a:t>
            </a:r>
            <a:r>
              <a:rPr lang="en-GB" sz="3000" dirty="0" err="1">
                <a:solidFill>
                  <a:schemeClr val="accent6">
                    <a:lumMod val="50000"/>
                  </a:schemeClr>
                </a:solidFill>
              </a:rPr>
              <a:t>eg</a:t>
            </a:r>
            <a:r>
              <a:rPr lang="en-GB" sz="3000" dirty="0">
                <a:solidFill>
                  <a:schemeClr val="accent6">
                    <a:lumMod val="50000"/>
                  </a:schemeClr>
                </a:solidFill>
              </a:rPr>
              <a:t> barbecues, boats, camping</a:t>
            </a:r>
          </a:p>
          <a:p>
            <a:r>
              <a:rPr lang="en-GB" sz="3000" dirty="0">
                <a:solidFill>
                  <a:schemeClr val="accent6">
                    <a:lumMod val="50000"/>
                  </a:schemeClr>
                </a:solidFill>
              </a:rPr>
              <a:t>Specific gravity 2.0 (heavier than air)</a:t>
            </a:r>
          </a:p>
          <a:p>
            <a:r>
              <a:rPr lang="en-GB" sz="3000" dirty="0">
                <a:solidFill>
                  <a:schemeClr val="accent6">
                    <a:lumMod val="50000"/>
                  </a:schemeClr>
                </a:solidFill>
              </a:rPr>
              <a:t>Calorific value 121.8 MJ/m³</a:t>
            </a:r>
          </a:p>
          <a:p>
            <a:r>
              <a:rPr lang="en-GB" sz="3000" dirty="0">
                <a:solidFill>
                  <a:schemeClr val="accent6">
                    <a:lumMod val="50000"/>
                  </a:schemeClr>
                </a:solidFill>
              </a:rPr>
              <a:t>Relatively clean compared to coal or oil</a:t>
            </a:r>
          </a:p>
          <a:p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1" y="188640"/>
            <a:ext cx="6264696" cy="1143000"/>
          </a:xfrm>
        </p:spPr>
        <p:txBody>
          <a:bodyPr/>
          <a:lstStyle/>
          <a:p>
            <a:pPr algn="r"/>
            <a:r>
              <a:rPr lang="en-GB" sz="4000" dirty="0"/>
              <a:t>Hydrocarbon fuels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764" y="1212370"/>
            <a:ext cx="4367994" cy="5201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Liquid Petroleum Gas (LPG)</a:t>
            </a:r>
          </a:p>
          <a:p>
            <a:r>
              <a:rPr lang="en-GB" sz="2800" dirty="0">
                <a:solidFill>
                  <a:srgbClr val="7030A0"/>
                </a:solidFill>
              </a:rPr>
              <a:t>LPG produces no harmful or dangerous waste </a:t>
            </a:r>
          </a:p>
          <a:p>
            <a:r>
              <a:rPr lang="en-GB" sz="2800" dirty="0">
                <a:solidFill>
                  <a:srgbClr val="7030A0"/>
                </a:solidFill>
              </a:rPr>
              <a:t>LPG, when burned, produces less CO</a:t>
            </a:r>
            <a:r>
              <a:rPr lang="en-GB" sz="2800" dirty="0">
                <a:solidFill>
                  <a:srgbClr val="7030A0"/>
                </a:solidFill>
                <a:latin typeface="Calibri"/>
              </a:rPr>
              <a:t>₂ </a:t>
            </a:r>
            <a:r>
              <a:rPr lang="en-GB" sz="2800" dirty="0">
                <a:solidFill>
                  <a:srgbClr val="7030A0"/>
                </a:solidFill>
              </a:rPr>
              <a:t>than coal and oil</a:t>
            </a:r>
          </a:p>
          <a:p>
            <a:r>
              <a:rPr lang="en-GB" sz="2800" dirty="0">
                <a:solidFill>
                  <a:srgbClr val="7030A0"/>
                </a:solidFill>
              </a:rPr>
              <a:t>LPG burns cleanly with no soot and very few Sulphur dioxide and Nitrogen oxide emissions</a:t>
            </a:r>
            <a:br>
              <a:rPr lang="en-GB" sz="2800" dirty="0">
                <a:solidFill>
                  <a:srgbClr val="7030A0"/>
                </a:solidFill>
              </a:rPr>
            </a:b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77" y="1772816"/>
            <a:ext cx="2520280" cy="188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hztlgp.com/hzkchtadmin/UploadFiles/200910239543449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9784"/>
            <a:ext cx="1944216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arshallsgroup.com/images/LPG%20cylinder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29" y="3632883"/>
            <a:ext cx="4313336" cy="323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48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Hydrocarbon fuels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" y="1192696"/>
            <a:ext cx="3021910" cy="54598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Fuel Oil</a:t>
            </a:r>
          </a:p>
          <a:p>
            <a:r>
              <a:rPr lang="en-GB" sz="2800" dirty="0">
                <a:solidFill>
                  <a:srgbClr val="7030A0"/>
                </a:solidFill>
              </a:rPr>
              <a:t>Kerosene grade C2</a:t>
            </a:r>
          </a:p>
          <a:p>
            <a:r>
              <a:rPr lang="en-GB" sz="2800" dirty="0">
                <a:solidFill>
                  <a:srgbClr val="7030A0"/>
                </a:solidFill>
              </a:rPr>
              <a:t>By-product of crude oil</a:t>
            </a:r>
          </a:p>
          <a:p>
            <a:r>
              <a:rPr lang="en-GB" sz="2800" dirty="0">
                <a:solidFill>
                  <a:srgbClr val="7030A0"/>
                </a:solidFill>
              </a:rPr>
              <a:t>Viscosity is such that a measured amount passes through a measured hole in 28 seconds or less </a:t>
            </a:r>
          </a:p>
          <a:p>
            <a:r>
              <a:rPr lang="en-GB" sz="2800" dirty="0">
                <a:solidFill>
                  <a:srgbClr val="7030A0"/>
                </a:solidFill>
              </a:rPr>
              <a:t>Used on most domestic oil burning boilers</a:t>
            </a: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1348478"/>
            <a:ext cx="60293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5" y="188640"/>
            <a:ext cx="6408712" cy="1143000"/>
          </a:xfrm>
        </p:spPr>
        <p:txBody>
          <a:bodyPr/>
          <a:lstStyle/>
          <a:p>
            <a:pPr algn="r"/>
            <a:r>
              <a:rPr lang="en-GB" sz="4000" dirty="0"/>
              <a:t>Renewable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7" y="1196752"/>
            <a:ext cx="8229600" cy="511256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Energy sources that exists freely in nature. </a:t>
            </a:r>
          </a:p>
          <a:p>
            <a:r>
              <a:rPr lang="en-GB" sz="2400" dirty="0">
                <a:solidFill>
                  <a:srgbClr val="7030A0"/>
                </a:solidFill>
              </a:rPr>
              <a:t>Renewable energy resources are always available to be tapped, and will not run out.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C00000"/>
                </a:solidFill>
              </a:rPr>
              <a:t>When can energy be called 'Renewable'?</a:t>
            </a:r>
          </a:p>
          <a:p>
            <a:r>
              <a:rPr lang="en-GB" sz="2400" dirty="0">
                <a:solidFill>
                  <a:srgbClr val="7030A0"/>
                </a:solidFill>
              </a:rPr>
              <a:t>When its source cannot run out (like the sun) or can easily be replaced (like wood, as we can plant trees to use for energy)</a:t>
            </a:r>
          </a:p>
          <a:p>
            <a:r>
              <a:rPr lang="en-GB" sz="2400" dirty="0">
                <a:solidFill>
                  <a:srgbClr val="7030A0"/>
                </a:solidFill>
              </a:rPr>
              <a:t>When their sources are carbon neutral. This means they do not produce Carbon compounds (such as other greenhouse gases).</a:t>
            </a:r>
          </a:p>
          <a:p>
            <a:pPr marL="0" indent="0">
              <a:buNone/>
            </a:pPr>
            <a:br>
              <a:rPr lang="en-GB" sz="2400" dirty="0"/>
            </a:b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Renewable energy includes Biomass, Wind, Hydro-power and Solar sources.</a:t>
            </a:r>
          </a:p>
        </p:txBody>
      </p:sp>
    </p:spTree>
    <p:extLst>
      <p:ext uri="{BB962C8B-B14F-4D97-AF65-F5344CB8AC3E}">
        <p14:creationId xmlns:p14="http://schemas.microsoft.com/office/powerpoint/2010/main" val="73504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1" y="188640"/>
            <a:ext cx="6264696" cy="1143000"/>
          </a:xfrm>
        </p:spPr>
        <p:txBody>
          <a:bodyPr/>
          <a:lstStyle/>
          <a:p>
            <a:pPr algn="r"/>
            <a:r>
              <a:rPr lang="en-GB" sz="4000" dirty="0"/>
              <a:t>Low Carbon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757" y="1573747"/>
            <a:ext cx="3608163" cy="2759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C00000"/>
                </a:solidFill>
              </a:rPr>
              <a:t>Solar thermal (water heating)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systems use free heat from the sun to warm domestic hot water</a:t>
            </a:r>
          </a:p>
        </p:txBody>
      </p:sp>
      <p:pic>
        <p:nvPicPr>
          <p:cNvPr id="3074" name="Picture 2" descr="http://www.ajenergy.com/wp-content/uploads/2012/04/Solar-thermal-panels_detail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4976"/>
            <a:ext cx="5112568" cy="43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3053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A conventional boiler or immersion heater can be used to make the water hotter, or to provide hot water when solar energy is unavailable.</a:t>
            </a:r>
          </a:p>
        </p:txBody>
      </p:sp>
    </p:spTree>
    <p:extLst>
      <p:ext uri="{BB962C8B-B14F-4D97-AF65-F5344CB8AC3E}">
        <p14:creationId xmlns:p14="http://schemas.microsoft.com/office/powerpoint/2010/main" val="343793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1" y="188640"/>
            <a:ext cx="6264696" cy="1143000"/>
          </a:xfrm>
        </p:spPr>
        <p:txBody>
          <a:bodyPr/>
          <a:lstStyle/>
          <a:p>
            <a:pPr algn="r"/>
            <a:r>
              <a:rPr lang="en-GB" sz="4000" dirty="0"/>
              <a:t>Low Carbon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500" dirty="0">
                <a:solidFill>
                  <a:srgbClr val="C00000"/>
                </a:solidFill>
              </a:rPr>
              <a:t>Biomass</a:t>
            </a:r>
          </a:p>
          <a:p>
            <a:r>
              <a:rPr lang="en-GB" dirty="0">
                <a:solidFill>
                  <a:srgbClr val="7030A0"/>
                </a:solidFill>
              </a:rPr>
              <a:t>biological material derived from living, or recently living organisms - usually plant based material</a:t>
            </a:r>
          </a:p>
          <a:p>
            <a:r>
              <a:rPr lang="en-GB" dirty="0">
                <a:solidFill>
                  <a:srgbClr val="7030A0"/>
                </a:solidFill>
              </a:rPr>
              <a:t>harvested as part of a constantly replenished crop</a:t>
            </a:r>
          </a:p>
          <a:p>
            <a:r>
              <a:rPr lang="en-GB" dirty="0">
                <a:solidFill>
                  <a:srgbClr val="7030A0"/>
                </a:solidFill>
              </a:rPr>
              <a:t>takes carbon out of the atmosphere while it is growing, and returns it as it is burned</a:t>
            </a:r>
          </a:p>
          <a:p>
            <a:r>
              <a:rPr lang="en-GB" dirty="0">
                <a:solidFill>
                  <a:srgbClr val="7030A0"/>
                </a:solidFill>
              </a:rPr>
              <a:t>maintains a closed carbon cycle with no net increase in atmospheric CO</a:t>
            </a:r>
            <a:r>
              <a:rPr lang="en-GB" baseline="-25000" dirty="0">
                <a:solidFill>
                  <a:srgbClr val="7030A0"/>
                </a:solidFill>
              </a:rPr>
              <a:t>2</a:t>
            </a:r>
            <a:r>
              <a:rPr lang="en-GB" dirty="0">
                <a:solidFill>
                  <a:srgbClr val="7030A0"/>
                </a:solidFill>
              </a:rPr>
              <a:t> levels</a:t>
            </a:r>
          </a:p>
        </p:txBody>
      </p:sp>
    </p:spTree>
    <p:extLst>
      <p:ext uri="{BB962C8B-B14F-4D97-AF65-F5344CB8AC3E}">
        <p14:creationId xmlns:p14="http://schemas.microsoft.com/office/powerpoint/2010/main" val="6195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1" y="188640"/>
            <a:ext cx="6264696" cy="1143000"/>
          </a:xfrm>
        </p:spPr>
        <p:txBody>
          <a:bodyPr/>
          <a:lstStyle/>
          <a:p>
            <a:pPr algn="r"/>
            <a:r>
              <a:rPr lang="en-GB" sz="4000" dirty="0"/>
              <a:t>Low Carbon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Biomass Stoves &amp; boilers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781885"/>
            <a:ext cx="3075037" cy="230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1145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77" y="1916832"/>
            <a:ext cx="2066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445" y="4637309"/>
            <a:ext cx="3204789" cy="214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74" y="4668136"/>
            <a:ext cx="1427383" cy="213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6070" y="3469407"/>
            <a:ext cx="205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Pellets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5562" y="119543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Log burners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120" y="5354364"/>
            <a:ext cx="3247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Chip boilers  – suitable for large scale installations</a:t>
            </a:r>
          </a:p>
        </p:txBody>
      </p:sp>
    </p:spTree>
    <p:extLst>
      <p:ext uri="{BB962C8B-B14F-4D97-AF65-F5344CB8AC3E}">
        <p14:creationId xmlns:p14="http://schemas.microsoft.com/office/powerpoint/2010/main" val="32780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1" y="188640"/>
            <a:ext cx="6264696" cy="1143000"/>
          </a:xfrm>
        </p:spPr>
        <p:txBody>
          <a:bodyPr/>
          <a:lstStyle/>
          <a:p>
            <a:pPr algn="r"/>
            <a:r>
              <a:rPr lang="en-GB" sz="4000" dirty="0"/>
              <a:t>Low Carbon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47" y="1199118"/>
            <a:ext cx="8594035" cy="1712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C00000"/>
                </a:solidFill>
              </a:rPr>
              <a:t>Heat pumps – </a:t>
            </a:r>
            <a:r>
              <a:rPr lang="en-GB" sz="2400" dirty="0">
                <a:solidFill>
                  <a:srgbClr val="7030A0"/>
                </a:solidFill>
              </a:rPr>
              <a:t>extract heat energy from a source and circulates it around a system</a:t>
            </a:r>
          </a:p>
          <a:p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20" y="2184378"/>
            <a:ext cx="5710504" cy="2491159"/>
          </a:xfrm>
          <a:prstGeom prst="rect">
            <a:avLst/>
          </a:prstGeom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333127" y="4795897"/>
            <a:ext cx="8569325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1600" dirty="0">
                <a:latin typeface="+mn-lt"/>
                <a:cs typeface="Arial" panose="020B0604020202020204" pitchFamily="34" charset="0"/>
              </a:rPr>
              <a:t>External ground array provides the primary heat source from the earth.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1600" dirty="0">
                <a:latin typeface="+mn-lt"/>
                <a:cs typeface="Arial" panose="020B0604020202020204" pitchFamily="34" charset="0"/>
              </a:rPr>
              <a:t>Evaporator transfers heat from the ground array and initiates the refrigeration cycle. 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1600" dirty="0">
                <a:latin typeface="+mn-lt"/>
                <a:cs typeface="Arial" panose="020B0604020202020204" pitchFamily="34" charset="0"/>
              </a:rPr>
              <a:t>Compressor compresses the refrigerant gas to increase the pressure and temperature of the gas within the unit.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1600" dirty="0">
                <a:latin typeface="+mn-lt"/>
                <a:cs typeface="Arial" panose="020B0604020202020204" pitchFamily="34" charset="0"/>
              </a:rPr>
              <a:t>Condenser transfers the heat from the refrigerant gas into the heating circuit – </a:t>
            </a:r>
            <a:r>
              <a:rPr lang="en-GB" altLang="en-US" sz="1600" dirty="0" err="1">
                <a:latin typeface="+mn-lt"/>
                <a:cs typeface="Arial" panose="020B0604020202020204" pitchFamily="34" charset="0"/>
              </a:rPr>
              <a:t>ie</a:t>
            </a:r>
            <a:r>
              <a:rPr lang="en-GB" altLang="en-US" sz="1600" dirty="0">
                <a:latin typeface="+mn-lt"/>
                <a:cs typeface="Arial" panose="020B0604020202020204" pitchFamily="34" charset="0"/>
              </a:rPr>
              <a:t> underfloor heating or low surface temperature (LST) radiators – then condenses the gas back into liquid.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1600" dirty="0">
                <a:latin typeface="+mn-lt"/>
                <a:cs typeface="Arial" panose="020B0604020202020204" pitchFamily="34" charset="0"/>
              </a:rPr>
              <a:t>Expansion valve – the liquid refrigerant passes through the expansion valve and reduces its pressure before repeating the whole cycle.  </a:t>
            </a:r>
            <a:endParaRPr lang="en-GB" altLang="en-US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8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1" y="188640"/>
            <a:ext cx="6264696" cy="1143000"/>
          </a:xfrm>
        </p:spPr>
        <p:txBody>
          <a:bodyPr/>
          <a:lstStyle/>
          <a:p>
            <a:pPr algn="r"/>
            <a:r>
              <a:rPr lang="en-GB" dirty="0"/>
              <a:t>Low Carbon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432048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Ground Source Heat Pump</a:t>
            </a:r>
          </a:p>
          <a:p>
            <a:r>
              <a:rPr lang="en-GB" dirty="0">
                <a:solidFill>
                  <a:srgbClr val="7030A0"/>
                </a:solidFill>
              </a:rPr>
              <a:t>systems are made up of a ground loop (a network of water pipes buried underground) and a heat pump at ground level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91343"/>
            <a:ext cx="4716016" cy="575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84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1" y="188640"/>
            <a:ext cx="6264696" cy="1143000"/>
          </a:xfrm>
        </p:spPr>
        <p:txBody>
          <a:bodyPr/>
          <a:lstStyle/>
          <a:p>
            <a:pPr algn="r"/>
            <a:r>
              <a:rPr lang="en-GB" dirty="0"/>
              <a:t>Low Carbon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425881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300" dirty="0"/>
              <a:t>Air source Heat Pumps</a:t>
            </a:r>
          </a:p>
          <a:p>
            <a:r>
              <a:rPr lang="en-GB" dirty="0">
                <a:solidFill>
                  <a:srgbClr val="7030A0"/>
                </a:solidFill>
              </a:rPr>
              <a:t>usually placed outside at the side or back of a property</a:t>
            </a:r>
          </a:p>
          <a:p>
            <a:r>
              <a:rPr lang="en-GB" dirty="0">
                <a:solidFill>
                  <a:srgbClr val="7030A0"/>
                </a:solidFill>
              </a:rPr>
              <a:t>takes heat from the air and boosts it to a higher temperature using a heat pump</a:t>
            </a:r>
          </a:p>
          <a:p>
            <a:r>
              <a:rPr lang="en-GB" dirty="0">
                <a:solidFill>
                  <a:srgbClr val="7030A0"/>
                </a:solidFill>
              </a:rPr>
              <a:t>heat is then used to heat radiators, underfloor heating systems or warm air convectors and hot water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1"/>
            <a:ext cx="4441676" cy="296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92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4808"/>
            <a:ext cx="7772400" cy="1470025"/>
          </a:xfrm>
        </p:spPr>
        <p:txBody>
          <a:bodyPr/>
          <a:lstStyle/>
          <a:p>
            <a:r>
              <a:rPr lang="en-GB" dirty="0"/>
              <a:t>Diploma in Plumbing and Domestic Heating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6111"/>
            <a:ext cx="6400800" cy="2779645"/>
          </a:xfrm>
        </p:spPr>
        <p:txBody>
          <a:bodyPr>
            <a:noAutofit/>
          </a:bodyPr>
          <a:lstStyle/>
          <a:p>
            <a:r>
              <a:rPr lang="en-GB" sz="2800">
                <a:solidFill>
                  <a:prstClr val="black"/>
                </a:solidFill>
              </a:rPr>
              <a:t>Phase 3</a:t>
            </a:r>
            <a:endParaRPr lang="en-GB" sz="2800" dirty="0">
              <a:solidFill>
                <a:prstClr val="black"/>
              </a:solidFill>
            </a:endParaRP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Domestic Fuel Systems</a:t>
            </a:r>
          </a:p>
          <a:p>
            <a:pPr lvl="0"/>
            <a:r>
              <a:rPr lang="en-GB" sz="2800" dirty="0">
                <a:solidFill>
                  <a:srgbClr val="8064A2">
                    <a:lumMod val="75000"/>
                  </a:srgbClr>
                </a:solidFill>
              </a:rPr>
              <a:t>Selection of fuels</a:t>
            </a:r>
          </a:p>
          <a:p>
            <a:pPr lvl="0"/>
            <a:r>
              <a:rPr lang="en-GB" sz="2800" dirty="0">
                <a:solidFill>
                  <a:srgbClr val="8064A2">
                    <a:lumMod val="75000"/>
                  </a:srgbClr>
                </a:solidFill>
              </a:rPr>
              <a:t>The combustion process</a:t>
            </a:r>
          </a:p>
          <a:p>
            <a:pPr lvl="0"/>
            <a:r>
              <a:rPr lang="en-GB" sz="2800" dirty="0">
                <a:solidFill>
                  <a:srgbClr val="8064A2">
                    <a:lumMod val="75000"/>
                  </a:srgbClr>
                </a:solidFill>
              </a:rPr>
              <a:t>Principles of chimney/flue systems</a:t>
            </a:r>
          </a:p>
        </p:txBody>
      </p:sp>
    </p:spTree>
    <p:extLst>
      <p:ext uri="{BB962C8B-B14F-4D97-AF65-F5344CB8AC3E}">
        <p14:creationId xmlns:p14="http://schemas.microsoft.com/office/powerpoint/2010/main" val="2682520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91" y="164981"/>
            <a:ext cx="6447904" cy="948202"/>
          </a:xfrm>
        </p:spPr>
        <p:txBody>
          <a:bodyPr/>
          <a:lstStyle/>
          <a:p>
            <a:pPr algn="r"/>
            <a:r>
              <a:rPr lang="en-GB" sz="4000" dirty="0"/>
              <a:t>Low Carbon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285642" y="1251573"/>
            <a:ext cx="3531173" cy="46750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Combined heat and power (CHP)</a:t>
            </a:r>
          </a:p>
          <a:p>
            <a:r>
              <a:rPr lang="en-GB" sz="2800" dirty="0">
                <a:solidFill>
                  <a:srgbClr val="7030A0"/>
                </a:solidFill>
              </a:rPr>
              <a:t>For district heating systems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Captures and utilises the heat that is a by-product of the electricity generation process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Can reduce carbon emissions by up to 30%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861" y="1404729"/>
            <a:ext cx="5281523" cy="44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21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91" y="164981"/>
            <a:ext cx="6447904" cy="948202"/>
          </a:xfrm>
        </p:spPr>
        <p:txBody>
          <a:bodyPr/>
          <a:lstStyle/>
          <a:p>
            <a:pPr algn="r"/>
            <a:r>
              <a:rPr lang="en-GB" sz="4000" dirty="0"/>
              <a:t>Low Carbon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285642" y="1251573"/>
            <a:ext cx="3531173" cy="5215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Heat-led micro CHP</a:t>
            </a:r>
          </a:p>
          <a:p>
            <a:r>
              <a:rPr lang="en-GB" sz="2800" dirty="0">
                <a:solidFill>
                  <a:srgbClr val="7030A0"/>
                </a:solidFill>
              </a:rPr>
              <a:t>For domestic properties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Generation of electricity occurs when the unit is providing heat </a:t>
            </a:r>
          </a:p>
          <a:p>
            <a:r>
              <a:rPr lang="en-GB" sz="2800" dirty="0">
                <a:solidFill>
                  <a:srgbClr val="7030A0"/>
                </a:solidFill>
              </a:rPr>
              <a:t>majority of output from the unit is for heating purposes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Typically up to 95 per cent efficient </a:t>
            </a:r>
          </a:p>
          <a:p>
            <a:r>
              <a:rPr lang="en-GB" sz="2800" dirty="0">
                <a:solidFill>
                  <a:srgbClr val="7030A0"/>
                </a:solidFill>
              </a:rPr>
              <a:t>80 per cent heat output and 15 per cent electrical output.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507" y="1577010"/>
            <a:ext cx="5026493" cy="40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5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91" y="164981"/>
            <a:ext cx="6447904" cy="948202"/>
          </a:xfrm>
        </p:spPr>
        <p:txBody>
          <a:bodyPr/>
          <a:lstStyle/>
          <a:p>
            <a:pPr algn="r"/>
            <a:r>
              <a:rPr lang="en-GB" sz="4000" dirty="0"/>
              <a:t>Low Carbon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285642" y="1251573"/>
            <a:ext cx="4355284" cy="5401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C00000"/>
                </a:solidFill>
              </a:rPr>
              <a:t>Heat-led micro CHP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A Stirling engine micro-CHP unit operates in the following sequence: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rgbClr val="7030A0"/>
                </a:solidFill>
              </a:rPr>
              <a:t>When unit provides heat, a gas burner provides heat to the Stirling engine unit causing the Stirling engine to operate.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rgbClr val="7030A0"/>
                </a:solidFill>
              </a:rPr>
              <a:t>As the Stirling engine operates, electricity is generated.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rgbClr val="7030A0"/>
                </a:solidFill>
              </a:rPr>
              <a:t>Heat output is limited during the operation of the Stirling engine.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rgbClr val="7030A0"/>
                </a:solidFill>
              </a:rPr>
              <a:t>When additional heat is needed to meet higher demand, the supplementary burner operates.</a:t>
            </a:r>
          </a:p>
          <a:p>
            <a:endParaRPr lang="en-GB" sz="20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926" y="1709532"/>
            <a:ext cx="4349016" cy="40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4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91" y="164981"/>
            <a:ext cx="6447904" cy="948202"/>
          </a:xfrm>
        </p:spPr>
        <p:txBody>
          <a:bodyPr/>
          <a:lstStyle/>
          <a:p>
            <a:pPr algn="r"/>
            <a:r>
              <a:rPr lang="en-GB" sz="4000" dirty="0"/>
              <a:t>Low Carbon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285642" y="1251573"/>
            <a:ext cx="4355284" cy="5401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rgbClr val="C00000"/>
                </a:solidFill>
              </a:rPr>
              <a:t>Heat-led micro CHP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Electrical output and system connections</a:t>
            </a:r>
          </a:p>
          <a:p>
            <a:r>
              <a:rPr lang="en-GB" dirty="0">
                <a:solidFill>
                  <a:srgbClr val="7030A0"/>
                </a:solidFill>
              </a:rPr>
              <a:t>A domestic micro-CHP unit will typically generate between 1 kW and 1.5 kW of electricity.  </a:t>
            </a:r>
          </a:p>
          <a:p>
            <a:r>
              <a:rPr lang="en-GB" dirty="0">
                <a:solidFill>
                  <a:srgbClr val="7030A0"/>
                </a:solidFill>
              </a:rPr>
              <a:t>The preferred connection arrangement between the micro-CHP unit and the main electrical installation is to use a dedicated circuit from/to the consumer unit</a:t>
            </a:r>
          </a:p>
          <a:p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33" y="1590262"/>
            <a:ext cx="4010309" cy="41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5121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429400" cy="990600"/>
          </a:xfrm>
        </p:spPr>
        <p:txBody>
          <a:bodyPr/>
          <a:lstStyle/>
          <a:p>
            <a:pPr algn="r"/>
            <a:r>
              <a:rPr lang="en-GB" sz="4000" dirty="0"/>
              <a:t>Advantages/Disadvantages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792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Include: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105358"/>
              </p:ext>
            </p:extLst>
          </p:nvPr>
        </p:nvGraphicFramePr>
        <p:xfrm>
          <a:off x="333872" y="1797455"/>
          <a:ext cx="8496944" cy="4783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2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929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Calibri" pitchFamily="34" charset="0"/>
                          <a:cs typeface="Calibri" pitchFamily="34" charset="0"/>
                        </a:rPr>
                        <a:t>Advantages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45726" marB="4572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Calibri" pitchFamily="34" charset="0"/>
                          <a:cs typeface="Calibri" pitchFamily="34" charset="0"/>
                        </a:rPr>
                        <a:t>Disadvantages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15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400" kern="1200" dirty="0">
                          <a:solidFill>
                            <a:srgbClr val="18295E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relatively less expensive to produce </a:t>
                      </a: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>
                          <a:solidFill>
                            <a:srgbClr val="18295E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they produce a lot of carbon compounds (carbon dioxide and other greenhouse gases) that harm the environment and cause climate change</a:t>
                      </a:r>
                    </a:p>
                  </a:txBody>
                  <a:tcPr marL="91449" marR="91449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>
                          <a:solidFill>
                            <a:srgbClr val="18295E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higher demand as it tends to cost less</a:t>
                      </a: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400" kern="1200" dirty="0">
                          <a:solidFill>
                            <a:srgbClr val="18295E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finite resources – will run out one day</a:t>
                      </a:r>
                    </a:p>
                  </a:txBody>
                  <a:tcPr marL="91449" marR="91449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3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kern="1200" dirty="0">
                        <a:solidFill>
                          <a:srgbClr val="18295E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>
                          <a:solidFill>
                            <a:srgbClr val="18295E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Air, water and land pollution are all consequences of using fossil fuels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kern="1200" dirty="0">
                        <a:solidFill>
                          <a:srgbClr val="18295E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9" marR="91449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906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Regulatory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7" y="1313548"/>
            <a:ext cx="5466522" cy="5290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Natural gas and LPG</a:t>
            </a:r>
          </a:p>
          <a:p>
            <a:r>
              <a:rPr lang="en-GB" sz="2800" dirty="0">
                <a:solidFill>
                  <a:srgbClr val="7030A0"/>
                </a:solidFill>
              </a:rPr>
              <a:t>All operatives to be registered with Gas Safe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Solid fuel and biomass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HETAS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Register of approved, competent installers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Oil</a:t>
            </a:r>
          </a:p>
          <a:p>
            <a:r>
              <a:rPr lang="en-GB" sz="2800" dirty="0">
                <a:solidFill>
                  <a:srgbClr val="7030A0"/>
                </a:solidFill>
              </a:rPr>
              <a:t>OFTEC</a:t>
            </a:r>
          </a:p>
          <a:p>
            <a:r>
              <a:rPr lang="en-GB" sz="2800" dirty="0">
                <a:solidFill>
                  <a:srgbClr val="7030A0"/>
                </a:solidFill>
              </a:rPr>
              <a:t>Voluntary registration</a:t>
            </a:r>
          </a:p>
          <a:p>
            <a:r>
              <a:rPr lang="en-GB" sz="2800" dirty="0">
                <a:solidFill>
                  <a:srgbClr val="7030A0"/>
                </a:solidFill>
              </a:rPr>
              <a:t>Registered installers can self-certify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099" y="1138026"/>
            <a:ext cx="2456901" cy="1639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930" y="3148945"/>
            <a:ext cx="1806870" cy="1123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718" y="4643087"/>
            <a:ext cx="196308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Sources of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5290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Each fuel has its own requirements and must comply with Regulations:</a:t>
            </a:r>
          </a:p>
          <a:p>
            <a:r>
              <a:rPr lang="en-GB" sz="2800" dirty="0">
                <a:solidFill>
                  <a:srgbClr val="7030A0"/>
                </a:solidFill>
              </a:rPr>
              <a:t>The Gas Safety (Installation and use) Regulations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Building Regulations Approved Document J (Combustion Appliances and Fuel Storage Systems)</a:t>
            </a:r>
          </a:p>
          <a:p>
            <a:r>
              <a:rPr lang="en-GB" sz="2800" dirty="0">
                <a:solidFill>
                  <a:srgbClr val="7030A0"/>
                </a:solidFill>
              </a:rPr>
              <a:t>The 18th Edition of the IET Wiring Regulations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Other sources:</a:t>
            </a:r>
          </a:p>
          <a:p>
            <a:r>
              <a:rPr lang="en-GB" sz="2800" dirty="0">
                <a:solidFill>
                  <a:srgbClr val="7030A0"/>
                </a:solidFill>
              </a:rPr>
              <a:t>British Standards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Manufacturers’ instructions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Guidance notes</a:t>
            </a:r>
          </a:p>
          <a:p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7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122" y="205478"/>
            <a:ext cx="6420678" cy="1143000"/>
          </a:xfrm>
        </p:spPr>
        <p:txBody>
          <a:bodyPr/>
          <a:lstStyle/>
          <a:p>
            <a:pPr algn="r"/>
            <a:r>
              <a:rPr lang="en-GB" sz="4000" dirty="0"/>
              <a:t>Delivery and storage of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49861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300" dirty="0">
                <a:solidFill>
                  <a:srgbClr val="C00000"/>
                </a:solidFill>
              </a:rPr>
              <a:t>Coal and smokeless fuel (coke)</a:t>
            </a:r>
          </a:p>
          <a:p>
            <a:r>
              <a:rPr lang="en-GB" sz="2800" dirty="0">
                <a:solidFill>
                  <a:srgbClr val="7030A0"/>
                </a:solidFill>
              </a:rPr>
              <a:t>Normally delivered in sealed 25 kg bags and deliveries arranged as required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Should be stored outside of any dwelling in a purpose-made bunker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Should be covered to prevent contamination </a:t>
            </a:r>
          </a:p>
          <a:p>
            <a:r>
              <a:rPr lang="en-GB" sz="2800" dirty="0">
                <a:solidFill>
                  <a:srgbClr val="7030A0"/>
                </a:solidFill>
              </a:rPr>
              <a:t>A smooth, hard floor to allow easy shovelling of the fuel</a:t>
            </a:r>
          </a:p>
          <a:p>
            <a:r>
              <a:rPr lang="en-GB" sz="2800" dirty="0">
                <a:solidFill>
                  <a:srgbClr val="7030A0"/>
                </a:solidFill>
              </a:rPr>
              <a:t>A slight slope on the base of a coal bunker prevents water from collecting inside it.  Keeping the fuel dry makes it easier to combust.</a:t>
            </a:r>
          </a:p>
          <a:p>
            <a:r>
              <a:rPr lang="en-GB" sz="2800" dirty="0">
                <a:solidFill>
                  <a:srgbClr val="7030A0"/>
                </a:solidFill>
              </a:rPr>
              <a:t>Good ventilation of the bunker helps to prevent a build-up of moisture, allowing the fuel to stay dry.</a:t>
            </a:r>
          </a:p>
          <a:p>
            <a:r>
              <a:rPr lang="en-GB" sz="2800" dirty="0">
                <a:solidFill>
                  <a:srgbClr val="7030A0"/>
                </a:solidFill>
              </a:rPr>
              <a:t>The area around the coal bunker should be well lit to ensure safe bagging and shovelling.</a:t>
            </a:r>
          </a:p>
          <a:p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8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122" y="205478"/>
            <a:ext cx="6420678" cy="1143000"/>
          </a:xfrm>
        </p:spPr>
        <p:txBody>
          <a:bodyPr/>
          <a:lstStyle/>
          <a:p>
            <a:pPr algn="r"/>
            <a:r>
              <a:rPr lang="en-GB" sz="4000" dirty="0"/>
              <a:t>Delivery and storage of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4986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Fuel Oil (C2 grade, 28 second viscosity kerosene)</a:t>
            </a:r>
          </a:p>
          <a:p>
            <a:r>
              <a:rPr lang="en-GB" sz="2800" dirty="0">
                <a:solidFill>
                  <a:srgbClr val="7030A0"/>
                </a:solidFill>
              </a:rPr>
              <a:t>Nationwide distribution</a:t>
            </a:r>
          </a:p>
          <a:p>
            <a:r>
              <a:rPr lang="en-GB" sz="2800" dirty="0">
                <a:solidFill>
                  <a:srgbClr val="7030A0"/>
                </a:solidFill>
              </a:rPr>
              <a:t>Tankers carry 45m of hose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Storage tanks made of plastic or steel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Size depends on requirements of system</a:t>
            </a:r>
          </a:p>
          <a:p>
            <a:r>
              <a:rPr lang="en-GB" sz="2800" dirty="0">
                <a:solidFill>
                  <a:srgbClr val="7030A0"/>
                </a:solidFill>
              </a:rPr>
              <a:t>Annual inspection required</a:t>
            </a:r>
          </a:p>
          <a:p>
            <a:r>
              <a:rPr lang="en-GB" sz="2800" dirty="0">
                <a:solidFill>
                  <a:srgbClr val="7030A0"/>
                </a:solidFill>
              </a:rPr>
              <a:t>Useful working life of 20 years – risk of failure afterwards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Environmental risk if close to watercourse, river or stream</a:t>
            </a:r>
          </a:p>
        </p:txBody>
      </p:sp>
    </p:spTree>
    <p:extLst>
      <p:ext uri="{BB962C8B-B14F-4D97-AF65-F5344CB8AC3E}">
        <p14:creationId xmlns:p14="http://schemas.microsoft.com/office/powerpoint/2010/main" val="194876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122" y="205478"/>
            <a:ext cx="6420678" cy="1143000"/>
          </a:xfrm>
        </p:spPr>
        <p:txBody>
          <a:bodyPr/>
          <a:lstStyle/>
          <a:p>
            <a:pPr algn="r"/>
            <a:r>
              <a:rPr lang="en-GB" sz="4000" dirty="0"/>
              <a:t>Delivery and storage of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49861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>
                <a:solidFill>
                  <a:srgbClr val="C00000"/>
                </a:solidFill>
              </a:rPr>
              <a:t>Fuel Oil (C2 grade, 28 second viscosity kerosene)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Secondary containment system (bund) required to counteract the risk of pollution from spillage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Integrally bunded oil tank with secondary oil containment built in</a:t>
            </a:r>
          </a:p>
          <a:p>
            <a:r>
              <a:rPr lang="en-GB" sz="2800" dirty="0">
                <a:solidFill>
                  <a:srgbClr val="7030A0"/>
                </a:solidFill>
              </a:rPr>
              <a:t>Oil-impermeable containment wall around the tank installation.</a:t>
            </a:r>
          </a:p>
          <a:p>
            <a:r>
              <a:rPr lang="en-GB" sz="2800" dirty="0">
                <a:solidFill>
                  <a:srgbClr val="7030A0"/>
                </a:solidFill>
              </a:rPr>
              <a:t>The bund must be capable of holding 110 per cent of the oil tank’s contents</a:t>
            </a:r>
          </a:p>
        </p:txBody>
      </p:sp>
    </p:spTree>
    <p:extLst>
      <p:ext uri="{BB962C8B-B14F-4D97-AF65-F5344CB8AC3E}">
        <p14:creationId xmlns:p14="http://schemas.microsoft.com/office/powerpoint/2010/main" val="32726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5" y="188640"/>
            <a:ext cx="6408712" cy="1143000"/>
          </a:xfrm>
        </p:spPr>
        <p:txBody>
          <a:bodyPr/>
          <a:lstStyle/>
          <a:p>
            <a:pPr algn="r"/>
            <a:r>
              <a:rPr lang="en-GB" sz="4000" dirty="0"/>
              <a:t>Hydrocarbon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Non – renewable (high carbon):</a:t>
            </a:r>
          </a:p>
          <a:p>
            <a:r>
              <a:rPr lang="en-GB" dirty="0">
                <a:solidFill>
                  <a:srgbClr val="7030A0"/>
                </a:solidFill>
              </a:rPr>
              <a:t>finite amounts - will run out one day</a:t>
            </a:r>
          </a:p>
          <a:p>
            <a:r>
              <a:rPr lang="en-GB" dirty="0">
                <a:solidFill>
                  <a:srgbClr val="7030A0"/>
                </a:solidFill>
              </a:rPr>
              <a:t>energy from fossil fuels (coal, oil, gas) - mainly made up of Carbon</a:t>
            </a:r>
          </a:p>
          <a:p>
            <a:r>
              <a:rPr lang="en-GB" dirty="0">
                <a:solidFill>
                  <a:srgbClr val="7030A0"/>
                </a:solidFill>
              </a:rPr>
              <a:t>formed over 300 million years ago, when the earth was a lot different in its landscape. </a:t>
            </a:r>
          </a:p>
          <a:p>
            <a:r>
              <a:rPr lang="en-GB" dirty="0">
                <a:solidFill>
                  <a:srgbClr val="7030A0"/>
                </a:solidFill>
              </a:rPr>
              <a:t>It had swampy forests and very shallow seas - referred to as </a:t>
            </a:r>
            <a:r>
              <a:rPr lang="en-GB" dirty="0">
                <a:solidFill>
                  <a:srgbClr val="C00000"/>
                </a:solidFill>
              </a:rPr>
              <a:t>'</a:t>
            </a:r>
            <a:r>
              <a:rPr lang="en-GB" i="1" dirty="0">
                <a:solidFill>
                  <a:srgbClr val="C00000"/>
                </a:solidFill>
              </a:rPr>
              <a:t>Carboniferous Period</a:t>
            </a:r>
            <a:r>
              <a:rPr lang="en-GB" dirty="0">
                <a:solidFill>
                  <a:srgbClr val="C00000"/>
                </a:solidFill>
              </a:rPr>
              <a:t>'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3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122" y="205478"/>
            <a:ext cx="6420678" cy="1143000"/>
          </a:xfrm>
        </p:spPr>
        <p:txBody>
          <a:bodyPr/>
          <a:lstStyle/>
          <a:p>
            <a:pPr algn="r"/>
            <a:r>
              <a:rPr lang="en-GB" sz="4000" dirty="0"/>
              <a:t>Delivery and storage of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49861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>
                <a:solidFill>
                  <a:srgbClr val="C00000"/>
                </a:solidFill>
              </a:rPr>
              <a:t>Fuel Oil (C2 grade, 28 second viscosity kerosene)</a:t>
            </a:r>
          </a:p>
          <a:p>
            <a:pPr marL="0" indent="0">
              <a:buNone/>
            </a:pP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0" y="2267734"/>
            <a:ext cx="3949755" cy="2738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379" y="2267734"/>
            <a:ext cx="5118671" cy="2476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427" y="5006145"/>
            <a:ext cx="2398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7030A0"/>
                </a:solidFill>
              </a:rPr>
              <a:t>Integrally bunded oil tank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8348" y="5006145"/>
            <a:ext cx="2941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7030A0"/>
                </a:solidFill>
              </a:rPr>
              <a:t>Oil tank with an oil-proof bund wall</a:t>
            </a:r>
          </a:p>
        </p:txBody>
      </p:sp>
    </p:spTree>
    <p:extLst>
      <p:ext uri="{BB962C8B-B14F-4D97-AF65-F5344CB8AC3E}">
        <p14:creationId xmlns:p14="http://schemas.microsoft.com/office/powerpoint/2010/main" val="41269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122" y="205478"/>
            <a:ext cx="6420678" cy="1143000"/>
          </a:xfrm>
        </p:spPr>
        <p:txBody>
          <a:bodyPr/>
          <a:lstStyle/>
          <a:p>
            <a:pPr algn="r"/>
            <a:r>
              <a:rPr lang="en-GB" sz="4000" dirty="0"/>
              <a:t>Delivery and storage of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49861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>
                <a:solidFill>
                  <a:srgbClr val="C00000"/>
                </a:solidFill>
              </a:rPr>
              <a:t>Fuel Oil (C2 grade, 28 second viscosity kerosene)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Siting of fuel oil tanks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Separation from fire or heat source within building</a:t>
            </a:r>
          </a:p>
          <a:p>
            <a:r>
              <a:rPr lang="en-GB" sz="2800" dirty="0">
                <a:solidFill>
                  <a:srgbClr val="7030A0"/>
                </a:solidFill>
              </a:rPr>
              <a:t>1.8 m from eaves, doors or windows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1.8m away from garden shed or garage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1.8m away from flue terminal</a:t>
            </a:r>
          </a:p>
          <a:p>
            <a:r>
              <a:rPr lang="en-GB" sz="2800" dirty="0">
                <a:solidFill>
                  <a:srgbClr val="7030A0"/>
                </a:solidFill>
              </a:rPr>
              <a:t>760mm away from wooden boundary fence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600mm away from trellis or foliage not part of a boundary</a:t>
            </a:r>
          </a:p>
        </p:txBody>
      </p:sp>
    </p:spTree>
    <p:extLst>
      <p:ext uri="{BB962C8B-B14F-4D97-AF65-F5344CB8AC3E}">
        <p14:creationId xmlns:p14="http://schemas.microsoft.com/office/powerpoint/2010/main" val="355888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122" y="205478"/>
            <a:ext cx="6420678" cy="1143000"/>
          </a:xfrm>
        </p:spPr>
        <p:txBody>
          <a:bodyPr/>
          <a:lstStyle/>
          <a:p>
            <a:pPr algn="r"/>
            <a:r>
              <a:rPr lang="en-GB" sz="4000" dirty="0"/>
              <a:t>Delivery and storage of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49861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>
                <a:solidFill>
                  <a:srgbClr val="C00000"/>
                </a:solidFill>
              </a:rPr>
              <a:t>Fuel Oil (C2 grade, 28 second viscosity kerosene)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Siting of fuel oil tanks</a:t>
            </a:r>
          </a:p>
          <a:p>
            <a:pPr marL="0" indent="0">
              <a:buNone/>
            </a:pP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066" y="2491478"/>
            <a:ext cx="5468411" cy="407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7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122" y="205478"/>
            <a:ext cx="6420678" cy="1143000"/>
          </a:xfrm>
        </p:spPr>
        <p:txBody>
          <a:bodyPr/>
          <a:lstStyle/>
          <a:p>
            <a:pPr algn="r"/>
            <a:r>
              <a:rPr lang="en-GB" sz="4000" dirty="0"/>
              <a:t>Delivery and storage of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49861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LPG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C00000"/>
                </a:solidFill>
              </a:rPr>
              <a:t>Key points:</a:t>
            </a:r>
          </a:p>
          <a:p>
            <a:r>
              <a:rPr lang="en-GB" sz="2800" dirty="0">
                <a:solidFill>
                  <a:srgbClr val="C00000"/>
                </a:solidFill>
              </a:rPr>
              <a:t>LPG is flammable and explosive</a:t>
            </a:r>
          </a:p>
          <a:p>
            <a:r>
              <a:rPr lang="en-GB" sz="2800" dirty="0">
                <a:solidFill>
                  <a:srgbClr val="C00000"/>
                </a:solidFill>
              </a:rPr>
              <a:t>LPG is heavier than air (specific gravity of propane 1.5) – will sink to lowest levels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Comprehensive distribution through UK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Can be stored in cylinders or bulk storage tanks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Minimum access road width of 2.75m</a:t>
            </a:r>
          </a:p>
          <a:p>
            <a:r>
              <a:rPr lang="en-GB" sz="2800" dirty="0">
                <a:solidFill>
                  <a:srgbClr val="7030A0"/>
                </a:solidFill>
              </a:rPr>
              <a:t>Driver must be able to see storage tank during delivery</a:t>
            </a:r>
          </a:p>
          <a:p>
            <a:r>
              <a:rPr lang="en-GB" sz="2800" dirty="0">
                <a:solidFill>
                  <a:srgbClr val="7030A0"/>
                </a:solidFill>
              </a:rPr>
              <a:t>LPG storage tanks can either be sited above or below ground</a:t>
            </a:r>
          </a:p>
        </p:txBody>
      </p:sp>
    </p:spTree>
    <p:extLst>
      <p:ext uri="{BB962C8B-B14F-4D97-AF65-F5344CB8AC3E}">
        <p14:creationId xmlns:p14="http://schemas.microsoft.com/office/powerpoint/2010/main" val="18827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122" y="205478"/>
            <a:ext cx="6420678" cy="1143000"/>
          </a:xfrm>
        </p:spPr>
        <p:txBody>
          <a:bodyPr/>
          <a:lstStyle/>
          <a:p>
            <a:pPr algn="r"/>
            <a:r>
              <a:rPr lang="en-GB" sz="4000" dirty="0"/>
              <a:t>Delivery and storage of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5211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LPG</a:t>
            </a: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sz="2000" i="1" dirty="0"/>
              <a:t>Below ground LPG storage tank</a:t>
            </a:r>
          </a:p>
          <a:p>
            <a:r>
              <a:rPr lang="en-GB" sz="2800" dirty="0">
                <a:solidFill>
                  <a:srgbClr val="7030A0"/>
                </a:solidFill>
              </a:rPr>
              <a:t>Turret of tank to be 3m away from building</a:t>
            </a:r>
          </a:p>
          <a:p>
            <a:r>
              <a:rPr lang="en-GB" sz="2800" dirty="0">
                <a:solidFill>
                  <a:srgbClr val="7030A0"/>
                </a:solidFill>
              </a:rPr>
              <a:t>Excavation 2m away from building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87" y="1934818"/>
            <a:ext cx="7169595" cy="280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122" y="205478"/>
            <a:ext cx="6420678" cy="1143000"/>
          </a:xfrm>
        </p:spPr>
        <p:txBody>
          <a:bodyPr/>
          <a:lstStyle/>
          <a:p>
            <a:pPr algn="r"/>
            <a:r>
              <a:rPr lang="en-GB" sz="4000" dirty="0"/>
              <a:t>Delivery and storage of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452"/>
            <a:ext cx="8229600" cy="5542652"/>
          </a:xfrm>
        </p:spPr>
        <p:txBody>
          <a:bodyPr>
            <a:normAutofit/>
          </a:bodyPr>
          <a:lstStyle/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sz="2000" i="1" dirty="0"/>
              <a:t>Above ground LPG storage tank</a:t>
            </a:r>
          </a:p>
          <a:p>
            <a:r>
              <a:rPr lang="en-GB" sz="2400" dirty="0">
                <a:solidFill>
                  <a:srgbClr val="7030A0"/>
                </a:solidFill>
              </a:rPr>
              <a:t>Turret of tank to be 3m away from buildings and boundaries</a:t>
            </a:r>
          </a:p>
          <a:p>
            <a:r>
              <a:rPr lang="en-GB" sz="2400" dirty="0">
                <a:solidFill>
                  <a:srgbClr val="7030A0"/>
                </a:solidFill>
              </a:rPr>
              <a:t>One side can be reduced to 1.5m with suitable fire wall</a:t>
            </a:r>
          </a:p>
          <a:p>
            <a:r>
              <a:rPr lang="en-GB" sz="2400" dirty="0">
                <a:solidFill>
                  <a:srgbClr val="7030A0"/>
                </a:solidFill>
              </a:rPr>
              <a:t>3m away from drains and gullies</a:t>
            </a:r>
          </a:p>
          <a:p>
            <a:r>
              <a:rPr lang="en-GB" sz="2400" dirty="0">
                <a:solidFill>
                  <a:srgbClr val="7030A0"/>
                </a:solidFill>
              </a:rPr>
              <a:t>1.5m away from overhead cables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71" y="1189452"/>
            <a:ext cx="6808591" cy="29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122" y="205478"/>
            <a:ext cx="6420678" cy="1143000"/>
          </a:xfrm>
        </p:spPr>
        <p:txBody>
          <a:bodyPr/>
          <a:lstStyle/>
          <a:p>
            <a:pPr algn="r"/>
            <a:r>
              <a:rPr lang="en-GB" sz="4000" dirty="0"/>
              <a:t>Delivery and storage of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452"/>
            <a:ext cx="8229600" cy="5542652"/>
          </a:xfrm>
        </p:spPr>
        <p:txBody>
          <a:bodyPr>
            <a:normAutofit lnSpcReduction="10000"/>
          </a:bodyPr>
          <a:lstStyle/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sz="2000" i="1" dirty="0"/>
              <a:t>LPG gas bottle storage</a:t>
            </a:r>
          </a:p>
          <a:p>
            <a:r>
              <a:rPr lang="en-GB" sz="2400" dirty="0">
                <a:solidFill>
                  <a:srgbClr val="7030A0"/>
                </a:solidFill>
              </a:rPr>
              <a:t>Stored outside, and not in cellars or basements or in sunken areas</a:t>
            </a:r>
          </a:p>
          <a:p>
            <a:r>
              <a:rPr lang="en-GB" sz="2400" dirty="0">
                <a:solidFill>
                  <a:srgbClr val="7030A0"/>
                </a:solidFill>
              </a:rPr>
              <a:t>Sited against a wall or building structure with at least 30 minutes fire resistance</a:t>
            </a:r>
          </a:p>
          <a:p>
            <a:r>
              <a:rPr lang="en-GB" sz="2400" dirty="0">
                <a:solidFill>
                  <a:srgbClr val="7030A0"/>
                </a:solidFill>
              </a:rPr>
              <a:t>Minimum of 2m horizontally from the nearest gas bottle valve to untrapped drains, unsealed gullies and openings to cellars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411" y="1189452"/>
            <a:ext cx="5511177" cy="302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122" y="205478"/>
            <a:ext cx="6420678" cy="1143000"/>
          </a:xfrm>
        </p:spPr>
        <p:txBody>
          <a:bodyPr/>
          <a:lstStyle/>
          <a:p>
            <a:pPr algn="r"/>
            <a:r>
              <a:rPr lang="en-GB" sz="4000" dirty="0"/>
              <a:t>Delivery and storage of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5509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Biomass fuels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Many options available for storage – all need to be watertight</a:t>
            </a:r>
          </a:p>
          <a:p>
            <a:r>
              <a:rPr lang="en-GB" sz="2800" dirty="0">
                <a:solidFill>
                  <a:srgbClr val="7030A0"/>
                </a:solidFill>
              </a:rPr>
              <a:t>Moisture affects fuel quality and operation of boiler</a:t>
            </a:r>
          </a:p>
          <a:p>
            <a:r>
              <a:rPr lang="en-GB" sz="2800" dirty="0">
                <a:solidFill>
                  <a:srgbClr val="7030A0"/>
                </a:solidFill>
              </a:rPr>
              <a:t>Options include:</a:t>
            </a:r>
          </a:p>
          <a:p>
            <a:pPr lvl="1"/>
            <a:r>
              <a:rPr lang="en-GB" sz="2400" dirty="0">
                <a:solidFill>
                  <a:srgbClr val="7030A0"/>
                </a:solidFill>
              </a:rPr>
              <a:t>Sheds</a:t>
            </a:r>
          </a:p>
          <a:p>
            <a:pPr lvl="1"/>
            <a:r>
              <a:rPr lang="en-GB" sz="2400" dirty="0">
                <a:solidFill>
                  <a:srgbClr val="7030A0"/>
                </a:solidFill>
              </a:rPr>
              <a:t>Containers</a:t>
            </a:r>
          </a:p>
          <a:p>
            <a:pPr lvl="1"/>
            <a:r>
              <a:rPr lang="en-GB" sz="2400" dirty="0">
                <a:solidFill>
                  <a:srgbClr val="7030A0"/>
                </a:solidFill>
              </a:rPr>
              <a:t>Hoppers</a:t>
            </a:r>
          </a:p>
          <a:p>
            <a:pPr lvl="1"/>
            <a:r>
              <a:rPr lang="en-GB" sz="2400" dirty="0">
                <a:solidFill>
                  <a:srgbClr val="7030A0"/>
                </a:solidFill>
              </a:rPr>
              <a:t>Silos</a:t>
            </a:r>
          </a:p>
          <a:p>
            <a:pPr lvl="1"/>
            <a:r>
              <a:rPr lang="en-GB" sz="2400" dirty="0">
                <a:solidFill>
                  <a:srgbClr val="7030A0"/>
                </a:solidFill>
              </a:rPr>
              <a:t>Underground bunkers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Selection depends on fuel type, deliveries, space available, costs</a:t>
            </a:r>
          </a:p>
        </p:txBody>
      </p:sp>
    </p:spTree>
    <p:extLst>
      <p:ext uri="{BB962C8B-B14F-4D97-AF65-F5344CB8AC3E}">
        <p14:creationId xmlns:p14="http://schemas.microsoft.com/office/powerpoint/2010/main" val="425699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122" y="205478"/>
            <a:ext cx="642067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Factors affecting selection of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4986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Reasons for choosing fuels for domestic appliances include:</a:t>
            </a:r>
          </a:p>
          <a:p>
            <a:r>
              <a:rPr lang="en-GB" sz="2800" dirty="0">
                <a:solidFill>
                  <a:srgbClr val="7030A0"/>
                </a:solidFill>
              </a:rPr>
              <a:t>Availability – mains, regular deliveries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Appliance type </a:t>
            </a:r>
          </a:p>
          <a:p>
            <a:r>
              <a:rPr lang="en-GB" sz="2800" dirty="0">
                <a:solidFill>
                  <a:srgbClr val="7030A0"/>
                </a:solidFill>
              </a:rPr>
              <a:t>Fuel storage requirements – space, dryness, safe distance from property</a:t>
            </a:r>
          </a:p>
          <a:p>
            <a:r>
              <a:rPr lang="en-GB" sz="2800" dirty="0">
                <a:solidFill>
                  <a:srgbClr val="7030A0"/>
                </a:solidFill>
              </a:rPr>
              <a:t>Environmental considerations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Smoke control legislation – Clean Air Act 1993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Cost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Customer choice</a:t>
            </a:r>
          </a:p>
          <a:p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13113" y="285750"/>
            <a:ext cx="6445112" cy="796925"/>
          </a:xfrm>
        </p:spPr>
        <p:txBody>
          <a:bodyPr/>
          <a:lstStyle/>
          <a:p>
            <a:pPr algn="r"/>
            <a:r>
              <a:rPr lang="en-GB" sz="4000" dirty="0">
                <a:cs typeface="Arial" charset="0"/>
              </a:rPr>
              <a:t>The combustion process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28625" y="1364974"/>
            <a:ext cx="8229600" cy="5353878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>
                <a:solidFill>
                  <a:srgbClr val="C00000"/>
                </a:solidFill>
                <a:cs typeface="Arial" charset="0"/>
              </a:rPr>
              <a:t>Combustion is a chemical reaction with oxygen</a:t>
            </a:r>
          </a:p>
          <a:p>
            <a:r>
              <a:rPr lang="en-GB" sz="2400" dirty="0">
                <a:solidFill>
                  <a:srgbClr val="7030A0"/>
                </a:solidFill>
                <a:cs typeface="Arial" charset="0"/>
              </a:rPr>
              <a:t>Three elements required:</a:t>
            </a:r>
          </a:p>
          <a:p>
            <a:pPr algn="ctr">
              <a:buFontTx/>
              <a:buNone/>
            </a:pPr>
            <a:endParaRPr lang="en-GB" sz="2400" dirty="0">
              <a:cs typeface="Arial" charset="0"/>
            </a:endParaRPr>
          </a:p>
          <a:p>
            <a:pPr algn="ctr">
              <a:buFontTx/>
              <a:buNone/>
            </a:pPr>
            <a:endParaRPr lang="en-GB" sz="2400" dirty="0">
              <a:cs typeface="Arial" charset="0"/>
            </a:endParaRPr>
          </a:p>
          <a:p>
            <a:pPr algn="ctr">
              <a:buFontTx/>
              <a:buNone/>
            </a:pPr>
            <a:endParaRPr lang="en-GB" sz="2400" dirty="0">
              <a:cs typeface="Arial" charset="0"/>
            </a:endParaRPr>
          </a:p>
          <a:p>
            <a:pPr algn="ctr">
              <a:buFontTx/>
              <a:buNone/>
            </a:pPr>
            <a:endParaRPr lang="en-GB" sz="2400" dirty="0">
              <a:cs typeface="Arial" charset="0"/>
            </a:endParaRPr>
          </a:p>
          <a:p>
            <a:pPr algn="ctr">
              <a:buFontTx/>
              <a:buNone/>
            </a:pPr>
            <a:endParaRPr lang="en-GB" sz="2400" dirty="0">
              <a:cs typeface="Arial" charset="0"/>
            </a:endParaRPr>
          </a:p>
          <a:p>
            <a:pPr algn="ctr">
              <a:buFontTx/>
              <a:buNone/>
            </a:pPr>
            <a:endParaRPr lang="en-GB" sz="2400" dirty="0">
              <a:cs typeface="Arial" charset="0"/>
            </a:endParaRPr>
          </a:p>
          <a:p>
            <a:pPr algn="ctr">
              <a:buFontTx/>
              <a:buNone/>
            </a:pPr>
            <a:r>
              <a:rPr lang="en-GB" sz="2400" dirty="0">
                <a:solidFill>
                  <a:srgbClr val="7030A0"/>
                </a:solidFill>
                <a:cs typeface="Arial" charset="0"/>
              </a:rPr>
              <a:t>Fuel + Oxygen + Heat = Fire</a:t>
            </a:r>
          </a:p>
          <a:p>
            <a:pPr algn="ctr">
              <a:buFontTx/>
              <a:buNone/>
            </a:pPr>
            <a:endParaRPr lang="en-GB" sz="2400" dirty="0">
              <a:solidFill>
                <a:srgbClr val="7030A0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en-GB" sz="2400" dirty="0">
                <a:cs typeface="Arial" charset="0"/>
              </a:rPr>
              <a:t>Removing any one element will cause the flame to be extinguished</a:t>
            </a:r>
          </a:p>
        </p:txBody>
      </p:sp>
      <p:pic>
        <p:nvPicPr>
          <p:cNvPr id="12293" name="Picture 4" descr="http://upload.wikimedia.org/wikipedia/commons/thumb/2/20/Fire_triangle.svg/220px-Fire_triang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81" y="2116690"/>
            <a:ext cx="3214687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Hydrocarbon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95" y="1139687"/>
            <a:ext cx="8229600" cy="57183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400" dirty="0">
                <a:solidFill>
                  <a:srgbClr val="C00000"/>
                </a:solidFill>
              </a:rPr>
              <a:t>Formed in the ‘carboniferous period’</a:t>
            </a:r>
          </a:p>
          <a:p>
            <a:r>
              <a:rPr lang="en-GB" dirty="0">
                <a:solidFill>
                  <a:srgbClr val="7030A0"/>
                </a:solidFill>
              </a:rPr>
              <a:t>Dead plants, organisms </a:t>
            </a:r>
            <a:r>
              <a:rPr lang="en-GB" dirty="0" err="1">
                <a:solidFill>
                  <a:srgbClr val="7030A0"/>
                </a:solidFill>
              </a:rPr>
              <a:t>etc</a:t>
            </a:r>
            <a:r>
              <a:rPr lang="en-GB" dirty="0">
                <a:solidFill>
                  <a:srgbClr val="7030A0"/>
                </a:solidFill>
              </a:rPr>
              <a:t> covered by silt – </a:t>
            </a:r>
            <a:r>
              <a:rPr lang="en-GB" b="1" dirty="0">
                <a:solidFill>
                  <a:srgbClr val="7030A0"/>
                </a:solidFill>
              </a:rPr>
              <a:t>fossil fuels</a:t>
            </a:r>
          </a:p>
          <a:p>
            <a:pPr marL="0" lv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lvl="0"/>
            <a:endParaRPr lang="en-GB" dirty="0">
              <a:solidFill>
                <a:srgbClr val="7030A0"/>
              </a:solidFill>
            </a:endParaRPr>
          </a:p>
          <a:p>
            <a:pPr lvl="0"/>
            <a:endParaRPr lang="en-GB" dirty="0">
              <a:solidFill>
                <a:srgbClr val="7030A0"/>
              </a:solidFill>
            </a:endParaRPr>
          </a:p>
          <a:p>
            <a:pPr lvl="0"/>
            <a:endParaRPr lang="en-GB" dirty="0">
              <a:solidFill>
                <a:srgbClr val="7030A0"/>
              </a:solidFill>
            </a:endParaRPr>
          </a:p>
          <a:p>
            <a:pPr lvl="0"/>
            <a:endParaRPr lang="en-GB" dirty="0">
              <a:solidFill>
                <a:srgbClr val="7030A0"/>
              </a:solidFill>
            </a:endParaRPr>
          </a:p>
          <a:p>
            <a:pPr lvl="0"/>
            <a:endParaRPr lang="en-GB" dirty="0">
              <a:solidFill>
                <a:srgbClr val="7030A0"/>
              </a:solidFill>
            </a:endParaRPr>
          </a:p>
          <a:p>
            <a:pPr lvl="0"/>
            <a:endParaRPr lang="en-GB" dirty="0">
              <a:solidFill>
                <a:srgbClr val="7030A0"/>
              </a:solidFill>
            </a:endParaRPr>
          </a:p>
          <a:p>
            <a:pPr lvl="0"/>
            <a:endParaRPr lang="en-GB" dirty="0">
              <a:solidFill>
                <a:srgbClr val="7030A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rgbClr val="7030A0"/>
                </a:solidFill>
              </a:rPr>
              <a:t>Dead organisms, plants and animals settled on the ocean floor and in porous rocks.  This organic matter had stored energy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rgbClr val="7030A0"/>
                </a:solidFill>
              </a:rPr>
              <a:t>Sand, sediments and impermeable rock settled on the organic matter, trapping its energy within the porous rocks.  That formed pockets of </a:t>
            </a:r>
            <a:r>
              <a:rPr lang="en-GB" b="1" dirty="0">
                <a:solidFill>
                  <a:srgbClr val="7030A0"/>
                </a:solidFill>
              </a:rPr>
              <a:t>coal, oil and natural gas.</a:t>
            </a:r>
            <a:endParaRPr lang="en-GB" dirty="0">
              <a:solidFill>
                <a:srgbClr val="7030A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rgbClr val="7030A0"/>
                </a:solidFill>
              </a:rPr>
              <a:t>Earth movements and rock shifts creates spaces that force to collect these energy types into well-defined areas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38" y="1856281"/>
            <a:ext cx="5721523" cy="258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The combustion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443"/>
            <a:ext cx="8229600" cy="5264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Complete combustion</a:t>
            </a:r>
          </a:p>
          <a:p>
            <a:r>
              <a:rPr lang="en-GB" sz="2800" dirty="0">
                <a:solidFill>
                  <a:srgbClr val="7030A0"/>
                </a:solidFill>
              </a:rPr>
              <a:t>Around 20% of air is oxygen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Complete combustion need plenty of air to enable the fuel to react fully with the oxygen</a:t>
            </a:r>
          </a:p>
          <a:p>
            <a:endParaRPr lang="en-GB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When hydrocarbons burn completely: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Carbon oxidises to carbon dioxide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Hydrogen oxidises to water (water is H</a:t>
            </a:r>
            <a:r>
              <a:rPr lang="en-GB" sz="2800" baseline="-25000" dirty="0">
                <a:solidFill>
                  <a:srgbClr val="7030A0"/>
                </a:solidFill>
              </a:rPr>
              <a:t>2</a:t>
            </a:r>
            <a:r>
              <a:rPr lang="en-GB" sz="2800" dirty="0">
                <a:solidFill>
                  <a:srgbClr val="7030A0"/>
                </a:solidFill>
              </a:rPr>
              <a:t>O – an oxide of hydrogen)</a:t>
            </a:r>
          </a:p>
          <a:p>
            <a:endParaRPr lang="en-GB" sz="28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sz="2800" dirty="0">
                <a:solidFill>
                  <a:srgbClr val="C00000"/>
                </a:solidFill>
              </a:rPr>
              <a:t>Hydrocarbon + oxygen </a:t>
            </a:r>
            <a:r>
              <a:rPr lang="en-GB" sz="2800" dirty="0">
                <a:solidFill>
                  <a:srgbClr val="C00000"/>
                </a:solidFill>
                <a:sym typeface="Wingdings" panose="05000000000000000000" pitchFamily="2" charset="2"/>
              </a:rPr>
              <a:t> carbon dioxide + water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The combustion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443"/>
            <a:ext cx="8229600" cy="5264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Incomplete combustion</a:t>
            </a:r>
          </a:p>
          <a:p>
            <a:r>
              <a:rPr lang="en-GB" sz="2800" dirty="0">
                <a:solidFill>
                  <a:srgbClr val="7030A0"/>
                </a:solidFill>
              </a:rPr>
              <a:t>Occurs when the supply of air is poor</a:t>
            </a:r>
          </a:p>
          <a:p>
            <a:r>
              <a:rPr lang="en-GB" sz="2800" dirty="0">
                <a:solidFill>
                  <a:srgbClr val="7030A0"/>
                </a:solidFill>
              </a:rPr>
              <a:t>Water still produced, but carbon monoxide  and carbon produced instead of carbon dioxide</a:t>
            </a:r>
          </a:p>
          <a:p>
            <a:endParaRPr lang="en-GB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During incomplete combustion:</a:t>
            </a:r>
          </a:p>
          <a:p>
            <a:pPr marL="0" indent="0" algn="ctr">
              <a:buNone/>
            </a:pPr>
            <a:r>
              <a:rPr lang="en-GB" sz="2800" dirty="0">
                <a:solidFill>
                  <a:srgbClr val="7030A0"/>
                </a:solidFill>
              </a:rPr>
              <a:t>Hydrocarbon + oxygen </a:t>
            </a:r>
            <a:r>
              <a:rPr lang="en-GB" sz="2800" dirty="0">
                <a:solidFill>
                  <a:srgbClr val="7030A0"/>
                </a:solidFill>
                <a:sym typeface="Wingdings" panose="05000000000000000000" pitchFamily="2" charset="2"/>
              </a:rPr>
              <a:t> carbon monoxide + water</a:t>
            </a:r>
          </a:p>
          <a:p>
            <a:pPr marL="0" indent="0">
              <a:buNone/>
            </a:pPr>
            <a:endParaRPr lang="en-GB" sz="2800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r>
              <a:rPr lang="en-GB" sz="2800" dirty="0">
                <a:solidFill>
                  <a:srgbClr val="C00000"/>
                </a:solidFill>
                <a:sym typeface="Wingdings" panose="05000000000000000000" pitchFamily="2" charset="2"/>
              </a:rPr>
              <a:t>Carbon released as soot</a:t>
            </a:r>
          </a:p>
          <a:p>
            <a:r>
              <a:rPr lang="en-GB" sz="2800" dirty="0">
                <a:solidFill>
                  <a:srgbClr val="C00000"/>
                </a:solidFill>
                <a:sym typeface="Wingdings" panose="05000000000000000000" pitchFamily="2" charset="2"/>
              </a:rPr>
              <a:t>Carbon monoxide is a poisonous gas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4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The </a:t>
            </a:r>
            <a:r>
              <a:rPr lang="en-GB" sz="4000"/>
              <a:t>combustion process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Causes of incomplete combustion:</a:t>
            </a:r>
          </a:p>
          <a:p>
            <a:r>
              <a:rPr lang="en-GB" sz="2800" dirty="0">
                <a:solidFill>
                  <a:srgbClr val="7030A0"/>
                </a:solidFill>
              </a:rPr>
              <a:t>Lack of oxygen – air flow restricted</a:t>
            </a:r>
          </a:p>
          <a:p>
            <a:r>
              <a:rPr lang="en-GB" sz="2800" dirty="0">
                <a:solidFill>
                  <a:srgbClr val="7030A0"/>
                </a:solidFill>
              </a:rPr>
              <a:t>Too much fuel – more than the appliance was designed for, air supply insufficient</a:t>
            </a:r>
          </a:p>
          <a:p>
            <a:r>
              <a:rPr lang="en-GB" sz="2800" dirty="0">
                <a:solidFill>
                  <a:srgbClr val="7030A0"/>
                </a:solidFill>
              </a:rPr>
              <a:t>Flame impingement – disturbed flame pattern</a:t>
            </a:r>
          </a:p>
          <a:p>
            <a:r>
              <a:rPr lang="en-GB" sz="2800" dirty="0">
                <a:solidFill>
                  <a:srgbClr val="7030A0"/>
                </a:solidFill>
              </a:rPr>
              <a:t>Vitiation – reduced oxygen levels in the room.  Incoming supply insufficient to maintain balance</a:t>
            </a:r>
          </a:p>
        </p:txBody>
      </p:sp>
    </p:spTree>
    <p:extLst>
      <p:ext uri="{BB962C8B-B14F-4D97-AF65-F5344CB8AC3E}">
        <p14:creationId xmlns:p14="http://schemas.microsoft.com/office/powerpoint/2010/main" val="50881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The </a:t>
            </a:r>
            <a:r>
              <a:rPr lang="en-GB" sz="4000"/>
              <a:t>combustion process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Visual signs of incomplete combustion:</a:t>
            </a:r>
          </a:p>
          <a:p>
            <a:r>
              <a:rPr lang="en-GB" sz="2800" dirty="0">
                <a:solidFill>
                  <a:srgbClr val="7030A0"/>
                </a:solidFill>
              </a:rPr>
              <a:t>Yellow flame – larger than normal and ‘floppy’.  Will produce sooty deposits and carbon monoxide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Sooting – unburnt carbon (soot) will coat the heat exchanger – affects the burner and reduces air supply further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Staining – seen around the flue or the appliance, may also be spillage of products of combustion to a poor flue</a:t>
            </a:r>
          </a:p>
        </p:txBody>
      </p:sp>
    </p:spTree>
    <p:extLst>
      <p:ext uri="{BB962C8B-B14F-4D97-AF65-F5344CB8AC3E}">
        <p14:creationId xmlns:p14="http://schemas.microsoft.com/office/powerpoint/2010/main" val="11792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The </a:t>
            </a:r>
            <a:r>
              <a:rPr lang="en-GB" sz="4000"/>
              <a:t>combustion process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Carbon monoxide poisoning</a:t>
            </a:r>
          </a:p>
          <a:p>
            <a:r>
              <a:rPr lang="en-GB" sz="2800" dirty="0">
                <a:solidFill>
                  <a:srgbClr val="7030A0"/>
                </a:solidFill>
              </a:rPr>
              <a:t>A concentration of only 0.04 per cent in air can be fatal within a few minutes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Carbon monoxide combines easily with haemoglobin (red cells) in the blood stream</a:t>
            </a:r>
          </a:p>
          <a:p>
            <a:r>
              <a:rPr lang="en-GB" sz="2800" dirty="0">
                <a:solidFill>
                  <a:srgbClr val="7030A0"/>
                </a:solidFill>
              </a:rPr>
              <a:t>If the haemoglobin become saturated with carbon monoxide then the tissues cannot take oxygen in</a:t>
            </a:r>
          </a:p>
          <a:p>
            <a:r>
              <a:rPr lang="en-GB" sz="2800" dirty="0">
                <a:solidFill>
                  <a:srgbClr val="7030A0"/>
                </a:solidFill>
              </a:rPr>
              <a:t>Even if death does not occur there may be serious brain damage due to the lack of oxygen</a:t>
            </a:r>
          </a:p>
        </p:txBody>
      </p:sp>
    </p:spTree>
    <p:extLst>
      <p:ext uri="{BB962C8B-B14F-4D97-AF65-F5344CB8AC3E}">
        <p14:creationId xmlns:p14="http://schemas.microsoft.com/office/powerpoint/2010/main" val="10523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The </a:t>
            </a:r>
            <a:r>
              <a:rPr lang="en-GB" sz="4000"/>
              <a:t>combustion process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Carbon monoxide detectors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Alarm sounded when they sense a certain amount of carbon monoxide over time.  Different sensors set off different types of alerts:</a:t>
            </a:r>
          </a:p>
          <a:p>
            <a:r>
              <a:rPr lang="en-GB" sz="2800" dirty="0">
                <a:solidFill>
                  <a:srgbClr val="C00000"/>
                </a:solidFill>
              </a:rPr>
              <a:t>Biomimetic sensor: </a:t>
            </a:r>
            <a:r>
              <a:rPr lang="en-GB" sz="2800" dirty="0">
                <a:solidFill>
                  <a:srgbClr val="7030A0"/>
                </a:solidFill>
              </a:rPr>
              <a:t>a gel changes colour which triggers the alarm.</a:t>
            </a:r>
          </a:p>
          <a:p>
            <a:r>
              <a:rPr lang="en-GB" sz="2800" dirty="0">
                <a:solidFill>
                  <a:srgbClr val="C00000"/>
                </a:solidFill>
              </a:rPr>
              <a:t>Metal oxide semiconductor: </a:t>
            </a:r>
            <a:r>
              <a:rPr lang="en-GB" sz="2800" dirty="0">
                <a:solidFill>
                  <a:srgbClr val="7030A0"/>
                </a:solidFill>
              </a:rPr>
              <a:t>silica chip detects carbon monoxide lowering electrical resistance, which triggers the alarm.</a:t>
            </a:r>
          </a:p>
          <a:p>
            <a:r>
              <a:rPr lang="en-GB" sz="2800" dirty="0">
                <a:solidFill>
                  <a:srgbClr val="C00000"/>
                </a:solidFill>
              </a:rPr>
              <a:t>Electrochemical sensor: </a:t>
            </a:r>
            <a:r>
              <a:rPr lang="en-GB" sz="2800" dirty="0">
                <a:solidFill>
                  <a:srgbClr val="7030A0"/>
                </a:solidFill>
              </a:rPr>
              <a:t>Electrodes in a chemical solution sense changes in electrical currents when they come into contact with carbon monoxide triggering the alarm.</a:t>
            </a:r>
          </a:p>
        </p:txBody>
      </p:sp>
    </p:spTree>
    <p:extLst>
      <p:ext uri="{BB962C8B-B14F-4D97-AF65-F5344CB8AC3E}">
        <p14:creationId xmlns:p14="http://schemas.microsoft.com/office/powerpoint/2010/main" val="25234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The </a:t>
            </a:r>
            <a:r>
              <a:rPr lang="en-GB" sz="4000"/>
              <a:t>combustion process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Ventilation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Combustion appliances require ventilation to supply them with air for combustion.</a:t>
            </a:r>
          </a:p>
          <a:p>
            <a:r>
              <a:rPr lang="en-GB" sz="2800" dirty="0">
                <a:solidFill>
                  <a:srgbClr val="7030A0"/>
                </a:solidFill>
              </a:rPr>
              <a:t>Ventilation is also required to ensure the proper operation of flues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Flueless gas appliances require a constant supply of fresh air to prevent the air in the room from becoming vitiated</a:t>
            </a:r>
          </a:p>
          <a:p>
            <a:r>
              <a:rPr lang="en-GB" sz="2800" dirty="0">
                <a:solidFill>
                  <a:srgbClr val="7030A0"/>
                </a:solidFill>
              </a:rPr>
              <a:t>Different flued appliances have different needs for ventilation</a:t>
            </a:r>
          </a:p>
        </p:txBody>
      </p:sp>
    </p:spTree>
    <p:extLst>
      <p:ext uri="{BB962C8B-B14F-4D97-AF65-F5344CB8AC3E}">
        <p14:creationId xmlns:p14="http://schemas.microsoft.com/office/powerpoint/2010/main" val="6162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The </a:t>
            </a:r>
            <a:r>
              <a:rPr lang="en-GB" sz="4000"/>
              <a:t>combustion process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3674669" cy="49596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Open flues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Air for combustion at the boiler is drawn from the room in which it situated and the products of combustion are then drawn through the flue by convection </a:t>
            </a:r>
          </a:p>
          <a:p>
            <a:r>
              <a:rPr lang="en-GB" sz="2800" dirty="0">
                <a:solidFill>
                  <a:srgbClr val="7030A0"/>
                </a:solidFill>
              </a:rPr>
              <a:t>The air needs to be replaced for the appliance to work safely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826" y="1348547"/>
            <a:ext cx="4554931" cy="495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2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The </a:t>
            </a:r>
            <a:r>
              <a:rPr lang="en-GB" sz="4000"/>
              <a:t>combustion process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8478"/>
            <a:ext cx="3525078" cy="52113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Open flues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A room containing an open-flued appliance may need permanently open air vents.</a:t>
            </a:r>
          </a:p>
          <a:p>
            <a:endParaRPr lang="en-GB" sz="2800" dirty="0">
              <a:solidFill>
                <a:srgbClr val="7030A0"/>
              </a:solidFill>
            </a:endParaRPr>
          </a:p>
          <a:p>
            <a:r>
              <a:rPr lang="en-GB" sz="2800" dirty="0">
                <a:solidFill>
                  <a:srgbClr val="7030A0"/>
                </a:solidFill>
              </a:rPr>
              <a:t>Infiltration of air through the building fabric (known as adventitious ventilation) may be sufficient but for certain appliance ratings and forms of construction, permanent openings are necessary.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308" y="1802296"/>
            <a:ext cx="5737691" cy="427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The </a:t>
            </a:r>
            <a:r>
              <a:rPr lang="en-GB" sz="4000"/>
              <a:t>combustion process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5078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Ventilation for open-flued appliances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Open-flued appliances need sufficient air for combustion</a:t>
            </a:r>
          </a:p>
          <a:p>
            <a:r>
              <a:rPr lang="en-GB" sz="2800" dirty="0">
                <a:solidFill>
                  <a:srgbClr val="7030A0"/>
                </a:solidFill>
              </a:rPr>
              <a:t>Adventitious ventilation </a:t>
            </a:r>
          </a:p>
          <a:p>
            <a:pPr lvl="1"/>
            <a:r>
              <a:rPr lang="en-GB" sz="2400" dirty="0">
                <a:solidFill>
                  <a:srgbClr val="7030A0"/>
                </a:solidFill>
              </a:rPr>
              <a:t>Through cracks in floors, windows, doors, </a:t>
            </a:r>
            <a:r>
              <a:rPr lang="en-GB" sz="2400" dirty="0" err="1">
                <a:solidFill>
                  <a:srgbClr val="7030A0"/>
                </a:solidFill>
              </a:rPr>
              <a:t>etc</a:t>
            </a:r>
            <a:endParaRPr lang="en-GB" sz="2400" dirty="0">
              <a:solidFill>
                <a:srgbClr val="7030A0"/>
              </a:solidFill>
            </a:endParaRPr>
          </a:p>
          <a:p>
            <a:r>
              <a:rPr lang="en-GB" sz="2800" dirty="0">
                <a:solidFill>
                  <a:srgbClr val="7030A0"/>
                </a:solidFill>
              </a:rPr>
              <a:t>Provides enough ventilation for appliances up to 7 kW</a:t>
            </a:r>
          </a:p>
          <a:p>
            <a:r>
              <a:rPr lang="en-GB" sz="2800" dirty="0">
                <a:solidFill>
                  <a:srgbClr val="7030A0"/>
                </a:solidFill>
              </a:rPr>
              <a:t>Ventilation requirement – 5cm² for every kW heat input in excess of 7kW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Calculation based on </a:t>
            </a:r>
            <a:r>
              <a:rPr lang="en-GB" sz="2800" dirty="0">
                <a:solidFill>
                  <a:srgbClr val="C00000"/>
                </a:solidFill>
              </a:rPr>
              <a:t>net </a:t>
            </a:r>
            <a:r>
              <a:rPr lang="en-GB" sz="2800" dirty="0">
                <a:solidFill>
                  <a:srgbClr val="7030A0"/>
                </a:solidFill>
              </a:rPr>
              <a:t>heat input</a:t>
            </a:r>
          </a:p>
          <a:p>
            <a:r>
              <a:rPr lang="en-GB" sz="2800" dirty="0">
                <a:solidFill>
                  <a:srgbClr val="7030A0"/>
                </a:solidFill>
              </a:rPr>
              <a:t>If input given as </a:t>
            </a:r>
            <a:r>
              <a:rPr lang="en-GB" sz="2800" dirty="0">
                <a:solidFill>
                  <a:srgbClr val="C00000"/>
                </a:solidFill>
              </a:rPr>
              <a:t>gross, </a:t>
            </a:r>
            <a:r>
              <a:rPr lang="en-GB" sz="2800" dirty="0">
                <a:solidFill>
                  <a:srgbClr val="7030A0"/>
                </a:solidFill>
              </a:rPr>
              <a:t>divide </a:t>
            </a:r>
            <a:r>
              <a:rPr lang="en-GB" sz="2800">
                <a:solidFill>
                  <a:srgbClr val="7030A0"/>
                </a:solidFill>
              </a:rPr>
              <a:t>by 1.11</a:t>
            </a:r>
            <a:endParaRPr lang="en-GB" sz="2800" dirty="0">
              <a:solidFill>
                <a:srgbClr val="7030A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5" y="188640"/>
            <a:ext cx="6408712" cy="1143000"/>
          </a:xfrm>
        </p:spPr>
        <p:txBody>
          <a:bodyPr/>
          <a:lstStyle/>
          <a:p>
            <a:pPr algn="r"/>
            <a:r>
              <a:rPr lang="en-GB" sz="4000" dirty="0"/>
              <a:t>Hydrocarbon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7" y="1202635"/>
            <a:ext cx="8229600" cy="4853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Advantages:</a:t>
            </a:r>
          </a:p>
          <a:p>
            <a:r>
              <a:rPr lang="en-GB" sz="2800" dirty="0">
                <a:solidFill>
                  <a:srgbClr val="7030A0"/>
                </a:solidFill>
              </a:rPr>
              <a:t>relatively less expensive to produce </a:t>
            </a:r>
          </a:p>
          <a:p>
            <a:r>
              <a:rPr lang="en-GB" sz="2800" dirty="0">
                <a:solidFill>
                  <a:srgbClr val="7030A0"/>
                </a:solidFill>
              </a:rPr>
              <a:t>higher demand as it tends to cost less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dirty="0"/>
              <a:t>Disadvantages:</a:t>
            </a:r>
          </a:p>
          <a:p>
            <a:r>
              <a:rPr lang="en-GB" sz="2800" dirty="0">
                <a:solidFill>
                  <a:srgbClr val="C00000"/>
                </a:solidFill>
              </a:rPr>
              <a:t>mainly of carbon - when they are burned (used) they produce a lot of carbon compounds (carbon dioxide and other greenhouse gases) that harm the environment </a:t>
            </a:r>
          </a:p>
          <a:p>
            <a:r>
              <a:rPr lang="en-GB" sz="2800" dirty="0">
                <a:solidFill>
                  <a:srgbClr val="C00000"/>
                </a:solidFill>
              </a:rPr>
              <a:t>Air, water and land pollution are all consequences of using fossil fuels.</a:t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115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The </a:t>
            </a:r>
            <a:r>
              <a:rPr lang="en-GB" sz="4000"/>
              <a:t>combustion process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5078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Ventilation for open-flued appliances</a:t>
            </a:r>
          </a:p>
          <a:p>
            <a:pPr marL="0" indent="0">
              <a:buNone/>
            </a:pPr>
            <a:endParaRPr lang="en-GB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7030A0"/>
                </a:solidFill>
              </a:rPr>
              <a:t>Example:</a:t>
            </a:r>
          </a:p>
          <a:p>
            <a:pPr marL="0" indent="0">
              <a:buNone/>
            </a:pPr>
            <a:endParaRPr lang="en-GB" sz="2800" dirty="0">
              <a:solidFill>
                <a:srgbClr val="7030A0"/>
              </a:solidFill>
            </a:endParaRPr>
          </a:p>
          <a:p>
            <a:r>
              <a:rPr lang="en-GB" sz="2800" dirty="0">
                <a:solidFill>
                  <a:srgbClr val="7030A0"/>
                </a:solidFill>
              </a:rPr>
              <a:t>Calculate the ventilation requirement for a natural gas boiler rated at 15 kW gross heat input.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0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The </a:t>
            </a:r>
            <a:r>
              <a:rPr lang="en-GB" sz="4000"/>
              <a:t>combustion process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5078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Ventilation for open-flued appliances</a:t>
            </a:r>
          </a:p>
          <a:p>
            <a:pPr marL="0" indent="0">
              <a:buNone/>
            </a:pPr>
            <a:endParaRPr lang="en-GB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7030A0"/>
                </a:solidFill>
              </a:rPr>
              <a:t>Calculate the ventilation requirement for a natural gas boiler rated at 15 kW gross heat input.</a:t>
            </a:r>
          </a:p>
          <a:p>
            <a:pPr marL="0" indent="0">
              <a:buNone/>
            </a:pPr>
            <a:endParaRPr lang="en-GB" sz="2800" dirty="0">
              <a:solidFill>
                <a:srgbClr val="7030A0"/>
              </a:solidFill>
            </a:endParaRPr>
          </a:p>
          <a:p>
            <a:r>
              <a:rPr lang="en-GB" sz="2800" dirty="0">
                <a:solidFill>
                  <a:srgbClr val="C00000"/>
                </a:solidFill>
              </a:rPr>
              <a:t>15kW ÷ 1.11 = 13.51kW net heat input</a:t>
            </a:r>
          </a:p>
          <a:p>
            <a:r>
              <a:rPr lang="en-GB" sz="2800" dirty="0">
                <a:solidFill>
                  <a:srgbClr val="C00000"/>
                </a:solidFill>
              </a:rPr>
              <a:t>13.51 – 7 = 6.51</a:t>
            </a:r>
          </a:p>
          <a:p>
            <a:r>
              <a:rPr lang="en-GB" sz="2800" dirty="0">
                <a:solidFill>
                  <a:srgbClr val="C00000"/>
                </a:solidFill>
              </a:rPr>
              <a:t>6.51 x 5 = 32.55cm²</a:t>
            </a:r>
          </a:p>
          <a:p>
            <a:endParaRPr lang="en-GB" sz="2800" dirty="0">
              <a:solidFill>
                <a:srgbClr val="C00000"/>
              </a:solidFill>
            </a:endParaRPr>
          </a:p>
          <a:p>
            <a:r>
              <a:rPr lang="en-GB" sz="2800" dirty="0"/>
              <a:t>This means that the boiler requires an air vent of 32.55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r>
              <a:rPr lang="en-GB" sz="2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C00000"/>
                </a:solidFill>
              </a:rPr>
              <a:t>free area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31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748"/>
            <a:ext cx="8229600" cy="50093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Purpose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Enable efficient combustion to take place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Discharge products of combustion to a position that does not cause inconvenience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Maintain flue performance in different wind conditions</a:t>
            </a:r>
          </a:p>
          <a:p>
            <a:endParaRPr lang="en-GB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Terminology:</a:t>
            </a:r>
          </a:p>
          <a:p>
            <a:r>
              <a:rPr lang="en-GB" sz="2800" dirty="0">
                <a:solidFill>
                  <a:srgbClr val="7030A0"/>
                </a:solidFill>
              </a:rPr>
              <a:t>Flue – conveys the products of combustion safely to the atmosphere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Chimney – construction that includes the shaft housing the flue</a:t>
            </a:r>
          </a:p>
          <a:p>
            <a:pPr marL="0" indent="0">
              <a:buNone/>
            </a:pPr>
            <a:endParaRPr lang="en-GB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C00000"/>
                </a:solidFill>
              </a:rPr>
              <a:t>The flue works under negative pressure drawing products of combustion from the appliance</a:t>
            </a:r>
          </a:p>
        </p:txBody>
      </p:sp>
    </p:spTree>
    <p:extLst>
      <p:ext uri="{BB962C8B-B14F-4D97-AF65-F5344CB8AC3E}">
        <p14:creationId xmlns:p14="http://schemas.microsoft.com/office/powerpoint/2010/main" val="15122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748"/>
            <a:ext cx="4909930" cy="4916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Chimneys for solid fuel appliances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Requirements in Building </a:t>
            </a:r>
            <a:r>
              <a:rPr lang="en-GB" sz="2800" dirty="0" err="1">
                <a:solidFill>
                  <a:srgbClr val="7030A0"/>
                </a:solidFill>
              </a:rPr>
              <a:t>Regs</a:t>
            </a:r>
            <a:r>
              <a:rPr lang="en-GB" sz="2800" dirty="0">
                <a:solidFill>
                  <a:srgbClr val="7030A0"/>
                </a:solidFill>
              </a:rPr>
              <a:t> Part J</a:t>
            </a:r>
          </a:p>
          <a:p>
            <a:r>
              <a:rPr lang="en-GB" sz="2800" dirty="0">
                <a:solidFill>
                  <a:srgbClr val="7030A0"/>
                </a:solidFill>
              </a:rPr>
              <a:t>More heat generated than gas appliances; less control</a:t>
            </a:r>
          </a:p>
          <a:p>
            <a:r>
              <a:rPr lang="en-GB" sz="2800" dirty="0">
                <a:solidFill>
                  <a:srgbClr val="7030A0"/>
                </a:solidFill>
              </a:rPr>
              <a:t>Products of combustion more corrosive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Best position at the centre of a dwelling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073" y="2160104"/>
            <a:ext cx="3715928" cy="37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8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426" y="205478"/>
            <a:ext cx="608937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747"/>
            <a:ext cx="5188226" cy="5128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Masonry chimneys for solid fuel appliances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Flue formed with square or circular liners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Minimum internal dimensions 185mm square or 200mm diameter round</a:t>
            </a:r>
          </a:p>
          <a:p>
            <a:r>
              <a:rPr lang="en-GB" sz="2800" dirty="0">
                <a:solidFill>
                  <a:srgbClr val="7030A0"/>
                </a:solidFill>
              </a:rPr>
              <a:t>Liners can be vitrified clay, salt glazed ware or precast linings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Installed with sockets uppermost</a:t>
            </a:r>
          </a:p>
          <a:p>
            <a:r>
              <a:rPr lang="en-GB" sz="2800" dirty="0">
                <a:solidFill>
                  <a:srgbClr val="7030A0"/>
                </a:solidFill>
              </a:rPr>
              <a:t>Gap between liner and masonry to be insulated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17" y="756436"/>
            <a:ext cx="2332382" cy="610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0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426" y="205478"/>
            <a:ext cx="608937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747"/>
            <a:ext cx="5188226" cy="5128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Factory made precast block chimneys </a:t>
            </a:r>
          </a:p>
          <a:p>
            <a:r>
              <a:rPr lang="en-GB" sz="2800" dirty="0">
                <a:solidFill>
                  <a:srgbClr val="7030A0"/>
                </a:solidFill>
              </a:rPr>
              <a:t>Built into brick or block walls or can be freestanding</a:t>
            </a:r>
          </a:p>
          <a:p>
            <a:r>
              <a:rPr lang="en-GB" sz="2800" dirty="0">
                <a:solidFill>
                  <a:srgbClr val="7030A0"/>
                </a:solidFill>
              </a:rPr>
              <a:t>Incorporate a flue way</a:t>
            </a:r>
          </a:p>
          <a:p>
            <a:r>
              <a:rPr lang="en-GB" sz="2800" dirty="0">
                <a:solidFill>
                  <a:srgbClr val="7030A0"/>
                </a:solidFill>
              </a:rPr>
              <a:t>Lightweight and easy to handle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Can reduce costs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Sections fit together with minimal amount of mortar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948" y="865183"/>
            <a:ext cx="2908852" cy="59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9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426" y="205478"/>
            <a:ext cx="608937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747"/>
            <a:ext cx="5188226" cy="5128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Factory made insulated chimneys </a:t>
            </a:r>
          </a:p>
          <a:p>
            <a:r>
              <a:rPr lang="en-GB" sz="2800" dirty="0">
                <a:solidFill>
                  <a:srgbClr val="7030A0"/>
                </a:solidFill>
              </a:rPr>
              <a:t>Easy installation for new and existing housing</a:t>
            </a:r>
          </a:p>
          <a:p>
            <a:r>
              <a:rPr lang="en-GB" sz="2800" dirty="0">
                <a:solidFill>
                  <a:srgbClr val="7030A0"/>
                </a:solidFill>
              </a:rPr>
              <a:t>Metal or ceramic liners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Fully insulated to ensure even temperatures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Take up less space than brick built chimneys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Can be installed internally or externally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143" y="881026"/>
            <a:ext cx="2441657" cy="597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748"/>
            <a:ext cx="3955774" cy="5049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Chimney construction</a:t>
            </a:r>
          </a:p>
          <a:p>
            <a:r>
              <a:rPr lang="en-GB" sz="2800" dirty="0">
                <a:solidFill>
                  <a:srgbClr val="7030A0"/>
                </a:solidFill>
              </a:rPr>
              <a:t>Effective flue height not less than 4m from appliance to terminal</a:t>
            </a: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r>
              <a:rPr lang="en-GB" sz="2800" dirty="0">
                <a:solidFill>
                  <a:srgbClr val="7030A0"/>
                </a:solidFill>
              </a:rPr>
              <a:t>Offsets to be </a:t>
            </a:r>
            <a:r>
              <a:rPr lang="en-GB" sz="2800" b="1" dirty="0">
                <a:solidFill>
                  <a:srgbClr val="7030A0"/>
                </a:solidFill>
              </a:rPr>
              <a:t>minimum of 45° to the horizontal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974" y="1510748"/>
            <a:ext cx="2060713" cy="348215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838122" y="4240696"/>
            <a:ext cx="2305878" cy="261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2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0748"/>
            <a:ext cx="8050697" cy="1378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Chimney construction</a:t>
            </a:r>
          </a:p>
          <a:p>
            <a:r>
              <a:rPr lang="en-GB" sz="2800" dirty="0">
                <a:solidFill>
                  <a:srgbClr val="7030A0"/>
                </a:solidFill>
              </a:rPr>
              <a:t>Height of the stack above the roof not to exceed 4.5x its minimum horizontal width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86" y="2888974"/>
            <a:ext cx="5836122" cy="32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738"/>
            <a:ext cx="8229600" cy="5115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Effects of wind pressure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Wind blowing over tall building, tree or hill</a:t>
            </a:r>
          </a:p>
          <a:p>
            <a:endParaRPr lang="en-GB" sz="2800" dirty="0">
              <a:solidFill>
                <a:srgbClr val="C00000"/>
              </a:solidFill>
            </a:endParaRPr>
          </a:p>
          <a:p>
            <a:endParaRPr lang="en-GB" sz="2800" dirty="0">
              <a:solidFill>
                <a:srgbClr val="C00000"/>
              </a:solidFill>
            </a:endParaRPr>
          </a:p>
          <a:p>
            <a:endParaRPr lang="en-GB" sz="2800" dirty="0">
              <a:solidFill>
                <a:srgbClr val="C00000"/>
              </a:solidFill>
            </a:endParaRPr>
          </a:p>
          <a:p>
            <a:endParaRPr lang="en-GB" sz="2800" dirty="0">
              <a:solidFill>
                <a:srgbClr val="C00000"/>
              </a:solidFill>
            </a:endParaRPr>
          </a:p>
          <a:p>
            <a:endParaRPr lang="en-GB" sz="2800" dirty="0">
              <a:solidFill>
                <a:srgbClr val="C00000"/>
              </a:solidFill>
            </a:endParaRPr>
          </a:p>
          <a:p>
            <a:endParaRPr lang="en-GB" sz="2800" dirty="0">
              <a:solidFill>
                <a:srgbClr val="C00000"/>
              </a:solidFill>
            </a:endParaRPr>
          </a:p>
          <a:p>
            <a:endParaRPr lang="en-GB" sz="2800" dirty="0">
              <a:solidFill>
                <a:srgbClr val="C00000"/>
              </a:solidFill>
            </a:endParaRPr>
          </a:p>
          <a:p>
            <a:r>
              <a:rPr lang="en-GB" sz="2800" dirty="0">
                <a:solidFill>
                  <a:srgbClr val="7030A0"/>
                </a:solidFill>
              </a:rPr>
              <a:t>Causes intermittent puffs of smoke, or fumes in the 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83" y="2737396"/>
            <a:ext cx="4240264" cy="287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3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1" y="188640"/>
            <a:ext cx="6264696" cy="1143000"/>
          </a:xfrm>
        </p:spPr>
        <p:txBody>
          <a:bodyPr/>
          <a:lstStyle/>
          <a:p>
            <a:pPr algn="r"/>
            <a:r>
              <a:rPr lang="en-GB" sz="4000" dirty="0"/>
              <a:t>Hydrocarbon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166191"/>
            <a:ext cx="5472607" cy="31655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000" dirty="0">
                <a:solidFill>
                  <a:srgbClr val="C00000"/>
                </a:solidFill>
              </a:rPr>
              <a:t>Coal</a:t>
            </a:r>
          </a:p>
          <a:p>
            <a:r>
              <a:rPr lang="en-GB" sz="2600" dirty="0">
                <a:solidFill>
                  <a:srgbClr val="7030A0"/>
                </a:solidFill>
              </a:rPr>
              <a:t>a combustible black or brownish-black sedimentary rock composed mostly of carbon and hydrocarbons. </a:t>
            </a:r>
          </a:p>
          <a:p>
            <a:r>
              <a:rPr lang="en-GB" sz="2600" dirty="0">
                <a:solidFill>
                  <a:srgbClr val="7030A0"/>
                </a:solidFill>
              </a:rPr>
              <a:t>made of the remains of ancient trees and plants that grew in great swampy jungles in warm, moist climates hundreds of millions of years ago.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https://encrypted-tbn2.gstatic.com/images?q=tbn:ANd9GcSKyThLA6viBU8gK4ZcEj_lAcO1lBKgRP6Ek-riemVkzgf1eoWGf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78680"/>
            <a:ext cx="3317040" cy="220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9" y="4155159"/>
            <a:ext cx="8496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The chemical and organic process these dead organisms undergo to become coal is known as ‘carbonization’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Coal is ranked very high if is has undergone a longer carbonization period, </a:t>
            </a:r>
            <a:r>
              <a:rPr lang="en-GB" sz="2400" dirty="0" err="1">
                <a:solidFill>
                  <a:srgbClr val="FF0000"/>
                </a:solidFill>
              </a:rPr>
              <a:t>eg</a:t>
            </a:r>
            <a:r>
              <a:rPr lang="en-GB" sz="2400" dirty="0">
                <a:solidFill>
                  <a:srgbClr val="FF0000"/>
                </a:solidFill>
              </a:rPr>
              <a:t> anthracite</a:t>
            </a:r>
          </a:p>
          <a:p>
            <a:r>
              <a:rPr lang="en-GB" sz="2400" dirty="0">
                <a:solidFill>
                  <a:srgbClr val="FF0000"/>
                </a:solidFill>
              </a:rPr>
              <a:t>Coal that has not undergone too much carbonization is ranked low </a:t>
            </a:r>
            <a:r>
              <a:rPr lang="en-GB" sz="2400" dirty="0" err="1">
                <a:solidFill>
                  <a:srgbClr val="FF0000"/>
                </a:solidFill>
              </a:rPr>
              <a:t>eg</a:t>
            </a:r>
            <a:r>
              <a:rPr lang="en-GB" sz="2400" dirty="0">
                <a:solidFill>
                  <a:srgbClr val="FF0000"/>
                </a:solidFill>
              </a:rPr>
              <a:t> lignite.</a:t>
            </a:r>
          </a:p>
        </p:txBody>
      </p:sp>
    </p:spTree>
    <p:extLst>
      <p:ext uri="{BB962C8B-B14F-4D97-AF65-F5344CB8AC3E}">
        <p14:creationId xmlns:p14="http://schemas.microsoft.com/office/powerpoint/2010/main" val="85416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52643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C00000"/>
                </a:solidFill>
              </a:rPr>
              <a:t>Effects of wind pressure</a:t>
            </a:r>
          </a:p>
          <a:p>
            <a:r>
              <a:rPr lang="en-GB" sz="2400" dirty="0">
                <a:solidFill>
                  <a:srgbClr val="7030A0"/>
                </a:solidFill>
              </a:rPr>
              <a:t>Chimney in the line of prevailing wind with taller object behind the terminal</a:t>
            </a:r>
          </a:p>
          <a:p>
            <a:endParaRPr lang="en-GB" sz="2400" dirty="0">
              <a:solidFill>
                <a:srgbClr val="7030A0"/>
              </a:solidFill>
            </a:endParaRPr>
          </a:p>
          <a:p>
            <a:endParaRPr lang="en-GB" sz="2400" dirty="0">
              <a:solidFill>
                <a:srgbClr val="7030A0"/>
              </a:solidFill>
            </a:endParaRPr>
          </a:p>
          <a:p>
            <a:endParaRPr lang="en-GB" sz="2400" dirty="0">
              <a:solidFill>
                <a:srgbClr val="7030A0"/>
              </a:solidFill>
            </a:endParaRPr>
          </a:p>
          <a:p>
            <a:endParaRPr lang="en-GB" sz="2400" dirty="0">
              <a:solidFill>
                <a:srgbClr val="7030A0"/>
              </a:solidFill>
            </a:endParaRPr>
          </a:p>
          <a:p>
            <a:endParaRPr lang="en-GB" sz="2400" dirty="0">
              <a:solidFill>
                <a:srgbClr val="7030A0"/>
              </a:solidFill>
            </a:endParaRPr>
          </a:p>
          <a:p>
            <a:endParaRPr lang="en-GB" sz="2400" dirty="0">
              <a:solidFill>
                <a:srgbClr val="7030A0"/>
              </a:solidFill>
            </a:endParaRPr>
          </a:p>
          <a:p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>
                <a:solidFill>
                  <a:srgbClr val="7030A0"/>
                </a:solidFill>
              </a:rPr>
              <a:t>Creates pressure zone causing puffing or fume emission when wind is blowing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708" y="2585276"/>
            <a:ext cx="4004584" cy="313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9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748"/>
            <a:ext cx="8229600" cy="4916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Effects of wind pressure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High pitched roofs (greater than 30°)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0" y="2963098"/>
            <a:ext cx="3672001" cy="2669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18" y="3045305"/>
            <a:ext cx="4165643" cy="2504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908" y="5780973"/>
            <a:ext cx="3234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Pressure on the windward side greater than the leeward side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1018" y="5741216"/>
            <a:ext cx="428271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Flue outlet in in high pressure zone may cause fume emission from an appliance unless outlet is placed high pressure zone</a:t>
            </a:r>
          </a:p>
        </p:txBody>
      </p:sp>
    </p:spTree>
    <p:extLst>
      <p:ext uri="{BB962C8B-B14F-4D97-AF65-F5344CB8AC3E}">
        <p14:creationId xmlns:p14="http://schemas.microsoft.com/office/powerpoint/2010/main" val="77218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748"/>
            <a:ext cx="8229600" cy="4916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Open flues for gas appliances</a:t>
            </a:r>
          </a:p>
          <a:p>
            <a:pPr marL="0" indent="0">
              <a:buNone/>
            </a:pP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721" y="2175878"/>
            <a:ext cx="5697787" cy="42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6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5171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Open flues for gas appliances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An efficient system depends on:</a:t>
            </a:r>
          </a:p>
          <a:p>
            <a:r>
              <a:rPr lang="en-GB" sz="2800" dirty="0">
                <a:solidFill>
                  <a:srgbClr val="7030A0"/>
                </a:solidFill>
              </a:rPr>
              <a:t>The difference in air pressure between the appliance and the top of the chimney (created by the height of the chimney)</a:t>
            </a:r>
          </a:p>
          <a:p>
            <a:r>
              <a:rPr lang="en-GB" sz="2800" dirty="0">
                <a:solidFill>
                  <a:srgbClr val="7030A0"/>
                </a:solidFill>
              </a:rPr>
              <a:t>The difference in temperature between the appliance’s exhaust gas and the outside temperature.</a:t>
            </a:r>
          </a:p>
          <a:p>
            <a:r>
              <a:rPr lang="en-GB" sz="2800" dirty="0">
                <a:solidFill>
                  <a:srgbClr val="7030A0"/>
                </a:solidFill>
              </a:rPr>
              <a:t>The quality of insulation along the length of the chimney</a:t>
            </a:r>
          </a:p>
          <a:p>
            <a:r>
              <a:rPr lang="en-GB" sz="2800" dirty="0">
                <a:solidFill>
                  <a:srgbClr val="7030A0"/>
                </a:solidFill>
              </a:rPr>
              <a:t>The route of chimney (the straighter and more vertical the chimney the better)</a:t>
            </a:r>
          </a:p>
          <a:p>
            <a:r>
              <a:rPr lang="en-GB" sz="2800" dirty="0">
                <a:solidFill>
                  <a:srgbClr val="C00000"/>
                </a:solidFill>
              </a:rPr>
              <a:t>The flue pull or draught is increased when the flue gases are hotter or if the flue height is increased</a:t>
            </a:r>
          </a:p>
          <a:p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4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80999"/>
            <a:ext cx="4830417" cy="52113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Open flues for gas appliances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C00000"/>
                </a:solidFill>
              </a:rPr>
              <a:t>Four main parts:</a:t>
            </a:r>
          </a:p>
          <a:p>
            <a:r>
              <a:rPr lang="en-GB" sz="2800" dirty="0">
                <a:solidFill>
                  <a:srgbClr val="7030A0"/>
                </a:solidFill>
              </a:rPr>
              <a:t>Primary flue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Draught diverter</a:t>
            </a:r>
          </a:p>
          <a:p>
            <a:pPr lvl="1"/>
            <a:r>
              <a:rPr lang="en-GB" sz="2400" dirty="0">
                <a:solidFill>
                  <a:srgbClr val="7030A0"/>
                </a:solidFill>
              </a:rPr>
              <a:t>Diverts downdraught</a:t>
            </a:r>
          </a:p>
          <a:p>
            <a:pPr lvl="1"/>
            <a:r>
              <a:rPr lang="en-GB" sz="2400" dirty="0">
                <a:solidFill>
                  <a:srgbClr val="7030A0"/>
                </a:solidFill>
              </a:rPr>
              <a:t>Breaks excessive pull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Secondary flue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Terminal</a:t>
            </a:r>
          </a:p>
          <a:p>
            <a:pPr lvl="1"/>
            <a:r>
              <a:rPr lang="en-GB" sz="2400" dirty="0">
                <a:solidFill>
                  <a:srgbClr val="7030A0"/>
                </a:solidFill>
              </a:rPr>
              <a:t>Minimises downdraught</a:t>
            </a:r>
          </a:p>
          <a:p>
            <a:pPr lvl="1"/>
            <a:r>
              <a:rPr lang="en-GB" sz="2400" dirty="0">
                <a:solidFill>
                  <a:srgbClr val="7030A0"/>
                </a:solidFill>
              </a:rPr>
              <a:t>Stops rain, birds entering flue</a:t>
            </a:r>
          </a:p>
          <a:p>
            <a:pPr lvl="1"/>
            <a:endParaRPr lang="en-GB" sz="2400" dirty="0">
              <a:solidFill>
                <a:srgbClr val="7030A0"/>
              </a:solidFill>
            </a:endParaRPr>
          </a:p>
          <a:p>
            <a:r>
              <a:rPr lang="en-GB" sz="2800" dirty="0">
                <a:solidFill>
                  <a:srgbClr val="C00000"/>
                </a:solidFill>
              </a:rPr>
              <a:t>Primary flue and draught diverter are normally part of the appliance</a:t>
            </a:r>
          </a:p>
          <a:p>
            <a:pPr marL="0" indent="0">
              <a:buNone/>
            </a:pP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Picture 4" descr="E:\9189 phase 2\sanitation\flu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16" y="1953073"/>
            <a:ext cx="3220278" cy="4267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95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80999"/>
            <a:ext cx="5267740" cy="52113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000" dirty="0"/>
              <a:t>Open flues for gas appliances</a:t>
            </a:r>
          </a:p>
          <a:p>
            <a:pPr marL="0" indent="0">
              <a:buNone/>
            </a:pPr>
            <a:r>
              <a:rPr lang="en-GB" sz="3400" dirty="0">
                <a:solidFill>
                  <a:srgbClr val="C00000"/>
                </a:solidFill>
              </a:rPr>
              <a:t>Secondary flue:</a:t>
            </a:r>
          </a:p>
          <a:p>
            <a:r>
              <a:rPr lang="en-GB" sz="3400" dirty="0">
                <a:solidFill>
                  <a:srgbClr val="7030A0"/>
                </a:solidFill>
              </a:rPr>
              <a:t>Conveys products of combustion to the terminal</a:t>
            </a:r>
          </a:p>
          <a:p>
            <a:pPr marL="0" indent="0">
              <a:buNone/>
            </a:pPr>
            <a:r>
              <a:rPr lang="en-GB" sz="3400" dirty="0">
                <a:solidFill>
                  <a:srgbClr val="C00000"/>
                </a:solidFill>
              </a:rPr>
              <a:t>Key points:</a:t>
            </a:r>
          </a:p>
          <a:p>
            <a:r>
              <a:rPr lang="en-GB" sz="3400" dirty="0">
                <a:solidFill>
                  <a:srgbClr val="7030A0"/>
                </a:solidFill>
              </a:rPr>
              <a:t>The angle of the bend should be </a:t>
            </a:r>
            <a:r>
              <a:rPr lang="en-GB" sz="3400" b="1" dirty="0">
                <a:solidFill>
                  <a:srgbClr val="7030A0"/>
                </a:solidFill>
              </a:rPr>
              <a:t>no greater than 45° from the vertical</a:t>
            </a:r>
          </a:p>
          <a:p>
            <a:r>
              <a:rPr lang="en-GB" sz="3400" dirty="0">
                <a:solidFill>
                  <a:srgbClr val="7030A0"/>
                </a:solidFill>
              </a:rPr>
              <a:t>Keep flues internal where possible (warm)</a:t>
            </a:r>
          </a:p>
          <a:p>
            <a:r>
              <a:rPr lang="en-GB" sz="3400" dirty="0">
                <a:solidFill>
                  <a:srgbClr val="7030A0"/>
                </a:solidFill>
              </a:rPr>
              <a:t>A 600 mm vertical rise from the appliance to the first bend should be provided.</a:t>
            </a:r>
          </a:p>
          <a:p>
            <a:r>
              <a:rPr lang="en-GB" sz="3400" dirty="0">
                <a:solidFill>
                  <a:srgbClr val="7030A0"/>
                </a:solidFill>
              </a:rPr>
              <a:t>The flue size must be at least equal to the appliance outlet and as identified by the manufacturer.</a:t>
            </a:r>
          </a:p>
          <a:p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6" name="Picture 5" descr="E:\Captur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13" y="1921566"/>
            <a:ext cx="3061253" cy="3513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8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80999"/>
            <a:ext cx="5042453" cy="2825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Open flues for gas appliances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C00000"/>
                </a:solidFill>
              </a:rPr>
              <a:t>Terminal:</a:t>
            </a:r>
          </a:p>
          <a:p>
            <a:r>
              <a:rPr lang="en-GB" sz="2800" dirty="0">
                <a:solidFill>
                  <a:srgbClr val="7030A0"/>
                </a:solidFill>
              </a:rPr>
              <a:t>Only approved terminals to be used</a:t>
            </a:r>
          </a:p>
          <a:p>
            <a:r>
              <a:rPr lang="en-GB" sz="2800" dirty="0">
                <a:solidFill>
                  <a:srgbClr val="7030A0"/>
                </a:solidFill>
              </a:rPr>
              <a:t>Many types: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070" y="1645173"/>
            <a:ext cx="1627693" cy="222590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414052" y="4521245"/>
            <a:ext cx="2082583" cy="1842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696" y="4187989"/>
            <a:ext cx="3121922" cy="25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5171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Flue construction for gas appliances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Vitreous-enamelled steel flues: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Single skin pipe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Often used as the connection between an appliance and the main flue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Twin-wall metal flues:</a:t>
            </a:r>
          </a:p>
          <a:p>
            <a:pPr lvl="0"/>
            <a:r>
              <a:rPr lang="en-GB" sz="2800" dirty="0">
                <a:solidFill>
                  <a:srgbClr val="7030A0"/>
                </a:solidFill>
              </a:rPr>
              <a:t>with air gap only, only suitable for internal use or externally for lengths less than 3m </a:t>
            </a:r>
          </a:p>
          <a:p>
            <a:pPr lvl="0"/>
            <a:r>
              <a:rPr lang="en-GB" sz="2800" dirty="0">
                <a:solidFill>
                  <a:srgbClr val="7030A0"/>
                </a:solidFill>
              </a:rPr>
              <a:t>fully insulated twin-wall pipe, for use on all other external situations</a:t>
            </a: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5171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Flue construction for gas appliances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C00000"/>
                </a:solidFill>
              </a:rPr>
              <a:t>Pipe passing through a combustible material:</a:t>
            </a:r>
          </a:p>
          <a:p>
            <a:r>
              <a:rPr lang="en-GB" sz="2400" dirty="0">
                <a:solidFill>
                  <a:srgbClr val="7030A0"/>
                </a:solidFill>
              </a:rPr>
              <a:t>Sleeve to be provided to give an annular space of 25 mm minimum</a:t>
            </a:r>
          </a:p>
          <a:p>
            <a:endParaRPr lang="en-GB" sz="2400" dirty="0">
              <a:solidFill>
                <a:srgbClr val="7030A0"/>
              </a:solidFill>
            </a:endParaRPr>
          </a:p>
          <a:p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21565" y="3114261"/>
            <a:ext cx="5367131" cy="359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8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8478"/>
            <a:ext cx="4048539" cy="5171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Flue construction for gas appliances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C00000"/>
                </a:solidFill>
              </a:rPr>
              <a:t>Flexible stainless steel flue liners:</a:t>
            </a:r>
          </a:p>
          <a:p>
            <a:r>
              <a:rPr lang="en-GB" sz="2400" dirty="0">
                <a:solidFill>
                  <a:srgbClr val="7030A0"/>
                </a:solidFill>
              </a:rPr>
              <a:t>Line existing chimney that does not have suitable clay lining</a:t>
            </a:r>
          </a:p>
          <a:p>
            <a:r>
              <a:rPr lang="en-GB" sz="2400" dirty="0">
                <a:solidFill>
                  <a:srgbClr val="7030A0"/>
                </a:solidFill>
              </a:rPr>
              <a:t>Also used where existing chimney is unsatisfactory</a:t>
            </a:r>
          </a:p>
          <a:p>
            <a:r>
              <a:rPr lang="en-GB" sz="2400" dirty="0">
                <a:solidFill>
                  <a:srgbClr val="7030A0"/>
                </a:solidFill>
              </a:rPr>
              <a:t>Single skin – for use with gas appliances</a:t>
            </a:r>
          </a:p>
          <a:p>
            <a:r>
              <a:rPr lang="en-GB" sz="2400" dirty="0">
                <a:solidFill>
                  <a:srgbClr val="7030A0"/>
                </a:solidFill>
              </a:rPr>
              <a:t>Twin skin – should be used with wood/multi-fuel appliances</a:t>
            </a:r>
          </a:p>
          <a:p>
            <a:endParaRPr lang="en-GB" sz="2400" dirty="0">
              <a:solidFill>
                <a:srgbClr val="7030A0"/>
              </a:solidFill>
            </a:endParaRPr>
          </a:p>
          <a:p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830" y="1571212"/>
            <a:ext cx="2649170" cy="421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Hydrocarbon fuels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>
                <a:solidFill>
                  <a:srgbClr val="C00000"/>
                </a:solidFill>
              </a:rPr>
              <a:t>Coal</a:t>
            </a:r>
          </a:p>
          <a:p>
            <a:r>
              <a:rPr lang="en-GB" dirty="0">
                <a:solidFill>
                  <a:srgbClr val="7030A0"/>
                </a:solidFill>
              </a:rPr>
              <a:t>Still used for central heating boilers, steam and electricity generation</a:t>
            </a:r>
          </a:p>
          <a:p>
            <a:r>
              <a:rPr lang="en-GB" dirty="0">
                <a:solidFill>
                  <a:srgbClr val="7030A0"/>
                </a:solidFill>
              </a:rPr>
              <a:t>4 main types – lignite, sub-bituminous, bituminous, anthracite</a:t>
            </a:r>
          </a:p>
          <a:p>
            <a:r>
              <a:rPr lang="en-GB" dirty="0">
                <a:solidFill>
                  <a:srgbClr val="7030A0"/>
                </a:solidFill>
              </a:rPr>
              <a:t>The higher the carbon content, the higher the calorific value</a:t>
            </a:r>
          </a:p>
        </p:txBody>
      </p:sp>
    </p:spTree>
    <p:extLst>
      <p:ext uri="{BB962C8B-B14F-4D97-AF65-F5344CB8AC3E}">
        <p14:creationId xmlns:p14="http://schemas.microsoft.com/office/powerpoint/2010/main" val="24149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8478"/>
            <a:ext cx="4048539" cy="5171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Flue construction for gas appliances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C00000"/>
                </a:solidFill>
              </a:rPr>
              <a:t>Flexible stainless steel flue liners:</a:t>
            </a:r>
          </a:p>
          <a:p>
            <a:r>
              <a:rPr lang="en-GB" sz="2400" dirty="0">
                <a:solidFill>
                  <a:srgbClr val="7030A0"/>
                </a:solidFill>
              </a:rPr>
              <a:t>Top of chimney to be sealed</a:t>
            </a:r>
          </a:p>
          <a:p>
            <a:r>
              <a:rPr lang="en-GB" sz="2400" dirty="0">
                <a:solidFill>
                  <a:srgbClr val="7030A0"/>
                </a:solidFill>
              </a:rPr>
              <a:t>Sealing plate at the base to prevent debris from falling on to appliance</a:t>
            </a:r>
          </a:p>
          <a:p>
            <a:r>
              <a:rPr lang="en-GB" sz="2400" dirty="0">
                <a:solidFill>
                  <a:srgbClr val="7030A0"/>
                </a:solidFill>
              </a:rPr>
              <a:t>Liner to be one continuous length</a:t>
            </a:r>
          </a:p>
          <a:p>
            <a:r>
              <a:rPr lang="en-GB" sz="2400" dirty="0">
                <a:solidFill>
                  <a:srgbClr val="7030A0"/>
                </a:solidFill>
              </a:rPr>
              <a:t>No tight radius bends</a:t>
            </a:r>
          </a:p>
          <a:p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174456" y="1730562"/>
            <a:ext cx="3346692" cy="440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486"/>
            <a:ext cx="4459358" cy="5171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Flue construction for gas appliances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C00000"/>
                </a:solidFill>
              </a:rPr>
              <a:t>Pre-cast concrete blocks:</a:t>
            </a:r>
          </a:p>
          <a:p>
            <a:r>
              <a:rPr lang="en-GB" sz="2400" dirty="0">
                <a:solidFill>
                  <a:srgbClr val="7030A0"/>
                </a:solidFill>
              </a:rPr>
              <a:t>Excess mortar to be carefully removed</a:t>
            </a:r>
          </a:p>
          <a:p>
            <a:r>
              <a:rPr lang="en-GB" sz="2400" dirty="0">
                <a:solidFill>
                  <a:srgbClr val="7030A0"/>
                </a:solidFill>
              </a:rPr>
              <a:t>No air gaps</a:t>
            </a:r>
          </a:p>
          <a:p>
            <a:r>
              <a:rPr lang="en-GB" sz="2400" dirty="0">
                <a:solidFill>
                  <a:srgbClr val="7030A0"/>
                </a:solidFill>
              </a:rPr>
              <a:t>Connection from blocks to ridge terminal should be twin-walled, insulated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62330" y="1571142"/>
            <a:ext cx="3399183" cy="49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9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486"/>
            <a:ext cx="4459358" cy="5171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C00000"/>
                </a:solidFill>
              </a:rPr>
              <a:t>Stainless steel system chimneys:</a:t>
            </a:r>
          </a:p>
          <a:p>
            <a:r>
              <a:rPr lang="en-GB" sz="2400" dirty="0">
                <a:solidFill>
                  <a:srgbClr val="7030A0"/>
                </a:solidFill>
              </a:rPr>
              <a:t>Used on existing buildings with no chimney</a:t>
            </a:r>
          </a:p>
          <a:p>
            <a:r>
              <a:rPr lang="en-GB" sz="2400" dirty="0">
                <a:solidFill>
                  <a:srgbClr val="7030A0"/>
                </a:solidFill>
              </a:rPr>
              <a:t>Twin walled, insulated flues for external installations</a:t>
            </a:r>
          </a:p>
          <a:p>
            <a:r>
              <a:rPr lang="en-GB" sz="2400" dirty="0">
                <a:solidFill>
                  <a:srgbClr val="7030A0"/>
                </a:solidFill>
              </a:rPr>
              <a:t>Affected by cold weather – poor updraught and condensation</a:t>
            </a:r>
          </a:p>
          <a:p>
            <a:r>
              <a:rPr lang="en-GB" sz="2400" dirty="0">
                <a:solidFill>
                  <a:srgbClr val="7030A0"/>
                </a:solidFill>
              </a:rPr>
              <a:t>Ceramic liners for biomass fuels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455" y="1625358"/>
            <a:ext cx="3863527" cy="51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6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52478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C00000"/>
                </a:solidFill>
              </a:rPr>
              <a:t>Factors affecting performance of chimneys:</a:t>
            </a:r>
          </a:p>
          <a:p>
            <a:r>
              <a:rPr lang="en-GB" sz="2400" dirty="0">
                <a:solidFill>
                  <a:srgbClr val="7030A0"/>
                </a:solidFill>
              </a:rPr>
              <a:t>For an open-flue, the motive force for the flue is produced by the heat of the products of combustion (POC)</a:t>
            </a:r>
          </a:p>
          <a:p>
            <a:r>
              <a:rPr lang="en-GB" sz="2400" dirty="0">
                <a:solidFill>
                  <a:srgbClr val="7030A0"/>
                </a:solidFill>
              </a:rPr>
              <a:t>Motive force relies on the warm POC being replaced by cooler fresh air </a:t>
            </a:r>
          </a:p>
          <a:p>
            <a:r>
              <a:rPr lang="en-GB" sz="2400" dirty="0">
                <a:solidFill>
                  <a:srgbClr val="7030A0"/>
                </a:solidFill>
              </a:rPr>
              <a:t>Adequate ventilation required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C00000"/>
                </a:solidFill>
              </a:rPr>
              <a:t>Other factors:</a:t>
            </a:r>
          </a:p>
          <a:p>
            <a:r>
              <a:rPr lang="en-GB" sz="2400" dirty="0">
                <a:solidFill>
                  <a:srgbClr val="7030A0"/>
                </a:solidFill>
              </a:rPr>
              <a:t>Flue route straight as possible, minimum number bends, no greater than 45°</a:t>
            </a:r>
          </a:p>
          <a:p>
            <a:r>
              <a:rPr lang="en-GB" sz="2400" dirty="0">
                <a:solidFill>
                  <a:srgbClr val="7030A0"/>
                </a:solidFill>
              </a:rPr>
              <a:t>Flue temperature – cold flue can cause spillage of fumes, condensation</a:t>
            </a:r>
          </a:p>
          <a:p>
            <a:r>
              <a:rPr lang="en-GB" sz="2400" dirty="0">
                <a:solidFill>
                  <a:srgbClr val="7030A0"/>
                </a:solidFill>
              </a:rPr>
              <a:t>Location of terminal</a:t>
            </a:r>
          </a:p>
          <a:p>
            <a:r>
              <a:rPr lang="en-GB" sz="2400" dirty="0">
                <a:solidFill>
                  <a:srgbClr val="7030A0"/>
                </a:solidFill>
              </a:rPr>
              <a:t>Size – sufficient to remove products of combustion</a:t>
            </a:r>
          </a:p>
        </p:txBody>
      </p:sp>
    </p:spTree>
    <p:extLst>
      <p:ext uri="{BB962C8B-B14F-4D97-AF65-F5344CB8AC3E}">
        <p14:creationId xmlns:p14="http://schemas.microsoft.com/office/powerpoint/2010/main" val="202300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748"/>
            <a:ext cx="8229600" cy="4916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Flue sizing for gas appliances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7030A0"/>
                </a:solidFill>
              </a:rPr>
              <a:t>The cross-sectional area will depend on several factors, including:</a:t>
            </a:r>
          </a:p>
          <a:p>
            <a:r>
              <a:rPr lang="en-GB" sz="2800" dirty="0">
                <a:solidFill>
                  <a:srgbClr val="7030A0"/>
                </a:solidFill>
              </a:rPr>
              <a:t>Heat input of the appliance and its flue loss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Height of the flue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Resistance caused by offsets and bends</a:t>
            </a:r>
          </a:p>
          <a:p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6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4916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Flue sizing for gas appliances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Heat input of the appliance and its flue loss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Height of the flue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Resistance caused by offsets and bends</a:t>
            </a:r>
          </a:p>
          <a:p>
            <a:endParaRPr lang="en-GB" sz="2800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C00000"/>
                </a:solidFill>
              </a:rPr>
              <a:t>Calculate equivalent height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C00000"/>
                </a:solidFill>
              </a:rPr>
              <a:t>Check against table</a:t>
            </a:r>
          </a:p>
          <a:p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220" y="3551583"/>
            <a:ext cx="4094780" cy="33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5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748"/>
            <a:ext cx="8229600" cy="4916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Inspection &amp; testing of chimney/flue systems</a:t>
            </a:r>
          </a:p>
          <a:p>
            <a:pPr marL="0" indent="0">
              <a:buNone/>
            </a:pPr>
            <a:r>
              <a:rPr lang="en-GB" i="1" dirty="0"/>
              <a:t>Visual inspection: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Condition of external chimney</a:t>
            </a:r>
          </a:p>
          <a:p>
            <a:r>
              <a:rPr lang="en-GB" sz="2800" dirty="0">
                <a:solidFill>
                  <a:srgbClr val="7030A0"/>
                </a:solidFill>
              </a:rPr>
              <a:t>Design &amp; position of terminal</a:t>
            </a:r>
          </a:p>
          <a:p>
            <a:r>
              <a:rPr lang="en-GB" sz="2800" dirty="0">
                <a:solidFill>
                  <a:srgbClr val="7030A0"/>
                </a:solidFill>
              </a:rPr>
              <a:t>Obstructions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Continuity of flue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Joints correctly made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Signs of spillage</a:t>
            </a:r>
          </a:p>
        </p:txBody>
      </p:sp>
    </p:spTree>
    <p:extLst>
      <p:ext uri="{BB962C8B-B14F-4D97-AF65-F5344CB8AC3E}">
        <p14:creationId xmlns:p14="http://schemas.microsoft.com/office/powerpoint/2010/main" val="142873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748"/>
            <a:ext cx="8229600" cy="4916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Inspection &amp; testing of chimney/flue systems</a:t>
            </a:r>
          </a:p>
          <a:p>
            <a:pPr marL="0" indent="0">
              <a:buNone/>
            </a:pPr>
            <a:r>
              <a:rPr lang="en-GB" i="1" dirty="0"/>
              <a:t>Flue flow test:</a:t>
            </a:r>
          </a:p>
          <a:p>
            <a:r>
              <a:rPr lang="en-GB" sz="2800" dirty="0">
                <a:solidFill>
                  <a:srgbClr val="7030A0"/>
                </a:solidFill>
              </a:rPr>
              <a:t>Ensure adequate ventilation</a:t>
            </a:r>
          </a:p>
          <a:p>
            <a:r>
              <a:rPr lang="en-GB" sz="2800" dirty="0">
                <a:solidFill>
                  <a:srgbClr val="7030A0"/>
                </a:solidFill>
              </a:rPr>
              <a:t>Apply smoke match to opening of flue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If necessary, warm the flue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Position and light a smoke pellet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Check length of flue to ensure no escape of smoke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Smoke to emit from correct terminal only</a:t>
            </a:r>
          </a:p>
        </p:txBody>
      </p:sp>
    </p:spTree>
    <p:extLst>
      <p:ext uri="{BB962C8B-B14F-4D97-AF65-F5344CB8AC3E}">
        <p14:creationId xmlns:p14="http://schemas.microsoft.com/office/powerpoint/2010/main" val="250043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748"/>
            <a:ext cx="8229600" cy="4916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Inspection &amp; testing of chimney/flue systems</a:t>
            </a:r>
          </a:p>
          <a:p>
            <a:pPr marL="0" indent="0">
              <a:buNone/>
            </a:pPr>
            <a:r>
              <a:rPr lang="en-GB" i="1" dirty="0"/>
              <a:t>Spillage test: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Close all doors and windows in room</a:t>
            </a:r>
          </a:p>
          <a:p>
            <a:r>
              <a:rPr lang="en-GB" sz="2800" dirty="0">
                <a:solidFill>
                  <a:srgbClr val="7030A0"/>
                </a:solidFill>
              </a:rPr>
              <a:t>Turn appliance on full, allow to warm up for 5 mins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Apply lighted smoke match just below draught diverter</a:t>
            </a:r>
          </a:p>
          <a:p>
            <a:r>
              <a:rPr lang="en-GB" sz="2800" dirty="0">
                <a:solidFill>
                  <a:srgbClr val="7030A0"/>
                </a:solidFill>
              </a:rPr>
              <a:t>All smoke produced to be pulled into the system</a:t>
            </a:r>
          </a:p>
          <a:p>
            <a:r>
              <a:rPr lang="en-GB" sz="2800" dirty="0">
                <a:solidFill>
                  <a:srgbClr val="7030A0"/>
                </a:solidFill>
              </a:rPr>
              <a:t>If not, leave appliance on for another 10 mins and repeat</a:t>
            </a:r>
          </a:p>
          <a:p>
            <a:r>
              <a:rPr lang="en-GB" sz="2800" dirty="0">
                <a:solidFill>
                  <a:srgbClr val="7030A0"/>
                </a:solidFill>
              </a:rPr>
              <a:t>Any fault to be rectified and re-test</a:t>
            </a:r>
          </a:p>
          <a:p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748"/>
            <a:ext cx="8229600" cy="4916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Inspection &amp; testing of chimney/flue systems</a:t>
            </a:r>
          </a:p>
          <a:p>
            <a:pPr marL="0" indent="0">
              <a:buNone/>
            </a:pPr>
            <a:r>
              <a:rPr lang="en-GB" i="1" dirty="0"/>
              <a:t>Flue gas analysis:</a:t>
            </a:r>
          </a:p>
          <a:p>
            <a:r>
              <a:rPr lang="en-GB" sz="2800" dirty="0">
                <a:solidFill>
                  <a:srgbClr val="7030A0"/>
                </a:solidFill>
              </a:rPr>
              <a:t>Flue gas analyser samples products of combustion to determine efficient/safe operation</a:t>
            </a:r>
          </a:p>
          <a:p>
            <a:r>
              <a:rPr lang="en-GB" sz="2800" dirty="0">
                <a:solidFill>
                  <a:srgbClr val="7030A0"/>
                </a:solidFill>
              </a:rPr>
              <a:t>Measures concentrations of CO, CO</a:t>
            </a:r>
            <a:r>
              <a:rPr lang="en-GB" sz="2800" baseline="-25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800" dirty="0">
                <a:solidFill>
                  <a:srgbClr val="7030A0"/>
                </a:solidFill>
              </a:rPr>
              <a:t> and oxygen</a:t>
            </a:r>
          </a:p>
          <a:p>
            <a:r>
              <a:rPr lang="en-GB" sz="2800" dirty="0">
                <a:solidFill>
                  <a:srgbClr val="7030A0"/>
                </a:solidFill>
              </a:rPr>
              <a:t>Measurements to be in specification for appliance (manufacturer’s instructions)</a:t>
            </a:r>
          </a:p>
          <a:p>
            <a:r>
              <a:rPr lang="en-GB" sz="2800" dirty="0">
                <a:solidFill>
                  <a:srgbClr val="7030A0"/>
                </a:solidFill>
              </a:rPr>
              <a:t>Possible faults include integrity of flue, restriction on gas supply, boiler fault or poorly adjusted air/gas supply valve</a:t>
            </a:r>
          </a:p>
          <a:p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Hydrocarbon fuels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478"/>
            <a:ext cx="8229600" cy="5052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C00000"/>
                </a:solidFill>
              </a:rPr>
              <a:t>Coke</a:t>
            </a:r>
          </a:p>
          <a:p>
            <a:r>
              <a:rPr lang="en-GB" dirty="0">
                <a:solidFill>
                  <a:srgbClr val="7030A0"/>
                </a:solidFill>
              </a:rPr>
              <a:t>Produced by heating coal </a:t>
            </a:r>
          </a:p>
          <a:p>
            <a:r>
              <a:rPr lang="en-GB" dirty="0">
                <a:solidFill>
                  <a:srgbClr val="7030A0"/>
                </a:solidFill>
              </a:rPr>
              <a:t>Drives off coal gas and coal tar</a:t>
            </a:r>
          </a:p>
          <a:p>
            <a:r>
              <a:rPr lang="en-GB" dirty="0">
                <a:solidFill>
                  <a:srgbClr val="7030A0"/>
                </a:solidFill>
              </a:rPr>
              <a:t>Smokeless fuel with high calorific value</a:t>
            </a:r>
          </a:p>
          <a:p>
            <a:r>
              <a:rPr lang="en-GB" dirty="0">
                <a:solidFill>
                  <a:srgbClr val="7030A0"/>
                </a:solidFill>
              </a:rPr>
              <a:t>Still used in some domestic boilers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C00000"/>
                </a:solidFill>
              </a:rPr>
              <a:t>Peat</a:t>
            </a:r>
          </a:p>
          <a:p>
            <a:r>
              <a:rPr lang="en-GB" dirty="0">
                <a:solidFill>
                  <a:srgbClr val="7030A0"/>
                </a:solidFill>
              </a:rPr>
              <a:t>Formed in bogs</a:t>
            </a:r>
          </a:p>
          <a:p>
            <a:r>
              <a:rPr lang="en-GB" dirty="0">
                <a:solidFill>
                  <a:srgbClr val="7030A0"/>
                </a:solidFill>
              </a:rPr>
              <a:t>Poor quality</a:t>
            </a:r>
          </a:p>
          <a:p>
            <a:r>
              <a:rPr lang="en-GB" dirty="0">
                <a:solidFill>
                  <a:srgbClr val="7030A0"/>
                </a:solidFill>
              </a:rPr>
              <a:t>Can be used in domestic fires, room heaters and peat-burning stoves</a:t>
            </a:r>
          </a:p>
          <a:p>
            <a:endParaRPr lang="en-GB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1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4" y="1166191"/>
            <a:ext cx="4532243" cy="5459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Room-sealed (balanced) flues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both the combustion air (fresh air in) and the products of combustion (flue gases out) are situated in the same position outside the building</a:t>
            </a:r>
          </a:p>
          <a:p>
            <a:r>
              <a:rPr lang="en-GB" sz="2800" dirty="0">
                <a:solidFill>
                  <a:srgbClr val="7030A0"/>
                </a:solidFill>
              </a:rPr>
              <a:t>air for combustion drawn directly from the outside through the flue assembly used to discharge the flue products.</a:t>
            </a:r>
          </a:p>
          <a:p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130" y="1568194"/>
            <a:ext cx="3559232" cy="483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dirty="0"/>
              <a:t>Principles of chimney/flue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4" y="1166191"/>
            <a:ext cx="4784036" cy="54598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Room-sealed fan-assisted flues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7030A0"/>
                </a:solidFill>
              </a:rPr>
              <a:t>As with the natural draught flue, the products of the combustion outlet is  positioned in the same place (generally) as the combustion air intake. But, there are two distinct differences: </a:t>
            </a:r>
          </a:p>
          <a:p>
            <a:r>
              <a:rPr lang="en-GB" sz="2800" dirty="0">
                <a:solidFill>
                  <a:srgbClr val="7030A0"/>
                </a:solidFill>
              </a:rPr>
              <a:t>The process is aided by a fan, which ensures the safe evacuation of all combustion products and any unburned gas that may escape.</a:t>
            </a:r>
          </a:p>
          <a:p>
            <a:r>
              <a:rPr lang="en-GB" sz="2800" dirty="0">
                <a:solidFill>
                  <a:srgbClr val="7030A0"/>
                </a:solidFill>
              </a:rPr>
              <a:t>The flue terminal is circular, much smaller and versatile than a natural draught flue.</a:t>
            </a:r>
          </a:p>
          <a:p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4" y="1673660"/>
            <a:ext cx="3564834" cy="440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5478"/>
            <a:ext cx="7024687" cy="1143000"/>
          </a:xfrm>
        </p:spPr>
        <p:txBody>
          <a:bodyPr/>
          <a:lstStyle/>
          <a:p>
            <a:pPr algn="r"/>
            <a:r>
              <a:rPr lang="en-GB" sz="4000" dirty="0"/>
              <a:t>Hydrocarbon fuels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200"/>
            <a:ext cx="4671391" cy="5237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Natural Gas (methane)</a:t>
            </a:r>
          </a:p>
          <a:p>
            <a:r>
              <a:rPr lang="en-GB" sz="2800" dirty="0">
                <a:solidFill>
                  <a:srgbClr val="7030A0"/>
                </a:solidFill>
              </a:rPr>
              <a:t>Most widely used of the hydrocarbon fuels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Colourless and odourless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Fewer emissions than other fossil fuels</a:t>
            </a:r>
          </a:p>
          <a:p>
            <a:r>
              <a:rPr lang="en-GB" sz="2800" dirty="0">
                <a:solidFill>
                  <a:srgbClr val="7030A0"/>
                </a:solidFill>
              </a:rPr>
              <a:t>Specific gravity 0.6 (lighter than air)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Calorific value typically 38.76MJ/m³ (but can vary)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591" y="1866113"/>
            <a:ext cx="4015409" cy="2255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4244" y="4359718"/>
            <a:ext cx="3684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</a:rPr>
              <a:t>most of the world's reserves found in the Middle East (40%) and Eastern Europe (26%)</a:t>
            </a:r>
          </a:p>
        </p:txBody>
      </p:sp>
    </p:spTree>
    <p:extLst>
      <p:ext uri="{BB962C8B-B14F-4D97-AF65-F5344CB8AC3E}">
        <p14:creationId xmlns:p14="http://schemas.microsoft.com/office/powerpoint/2010/main" val="27269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2411</TotalTime>
  <Words>4254</Words>
  <Application>Microsoft Office PowerPoint</Application>
  <PresentationFormat>On-screen Show (4:3)</PresentationFormat>
  <Paragraphs>593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Calibri Light</vt:lpstr>
      <vt:lpstr>Office Theme</vt:lpstr>
      <vt:lpstr>1_Office Theme</vt:lpstr>
      <vt:lpstr>PowerPoint Presentation</vt:lpstr>
      <vt:lpstr>Diploma in Plumbing and Domestic Heating</vt:lpstr>
      <vt:lpstr>Hydrocarbon fuels</vt:lpstr>
      <vt:lpstr>Hydrocarbon fuels</vt:lpstr>
      <vt:lpstr>Hydrocarbon fuels</vt:lpstr>
      <vt:lpstr>Hydrocarbon fuels</vt:lpstr>
      <vt:lpstr>Hydrocarbon fuels </vt:lpstr>
      <vt:lpstr>Hydrocarbon fuels </vt:lpstr>
      <vt:lpstr>Hydrocarbon fuels </vt:lpstr>
      <vt:lpstr>Hydrocarbon fuels </vt:lpstr>
      <vt:lpstr>Hydrocarbon fuels </vt:lpstr>
      <vt:lpstr>Hydrocarbon fuels </vt:lpstr>
      <vt:lpstr>Renewable energy</vt:lpstr>
      <vt:lpstr>Low Carbon Energy</vt:lpstr>
      <vt:lpstr>Low Carbon Energy</vt:lpstr>
      <vt:lpstr>Low Carbon Energy</vt:lpstr>
      <vt:lpstr>Low Carbon Energy</vt:lpstr>
      <vt:lpstr>Low Carbon Energy</vt:lpstr>
      <vt:lpstr>Low Carbon Energy</vt:lpstr>
      <vt:lpstr>Low Carbon Fuels</vt:lpstr>
      <vt:lpstr>Low Carbon Fuels</vt:lpstr>
      <vt:lpstr>Low Carbon Fuels</vt:lpstr>
      <vt:lpstr>Low Carbon Fuels</vt:lpstr>
      <vt:lpstr>Advantages/Disadvantages</vt:lpstr>
      <vt:lpstr>Regulatory Bodies</vt:lpstr>
      <vt:lpstr>Sources of Information</vt:lpstr>
      <vt:lpstr>Delivery and storage of fuels</vt:lpstr>
      <vt:lpstr>Delivery and storage of fuels</vt:lpstr>
      <vt:lpstr>Delivery and storage of fuels</vt:lpstr>
      <vt:lpstr>Delivery and storage of fuels</vt:lpstr>
      <vt:lpstr>Delivery and storage of fuels</vt:lpstr>
      <vt:lpstr>Delivery and storage of fuels</vt:lpstr>
      <vt:lpstr>Delivery and storage of fuels</vt:lpstr>
      <vt:lpstr>Delivery and storage of fuels</vt:lpstr>
      <vt:lpstr>Delivery and storage of fuels</vt:lpstr>
      <vt:lpstr>Delivery and storage of fuels</vt:lpstr>
      <vt:lpstr>Delivery and storage of fuels</vt:lpstr>
      <vt:lpstr>Factors affecting selection of fuels</vt:lpstr>
      <vt:lpstr>The combustion process</vt:lpstr>
      <vt:lpstr>The combustion process</vt:lpstr>
      <vt:lpstr>The combustion process</vt:lpstr>
      <vt:lpstr>The combustion process</vt:lpstr>
      <vt:lpstr>The combustion process</vt:lpstr>
      <vt:lpstr>The combustion process</vt:lpstr>
      <vt:lpstr>The combustion process</vt:lpstr>
      <vt:lpstr>The combustion process</vt:lpstr>
      <vt:lpstr>The combustion process</vt:lpstr>
      <vt:lpstr>The combustion process</vt:lpstr>
      <vt:lpstr>The combustion process</vt:lpstr>
      <vt:lpstr>The combustion process</vt:lpstr>
      <vt:lpstr>The combustion process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  <vt:lpstr>Principles of chimney/flue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Harpham</dc:creator>
  <cp:lastModifiedBy>Jonathan Hallam</cp:lastModifiedBy>
  <cp:revision>102</cp:revision>
  <dcterms:created xsi:type="dcterms:W3CDTF">2021-07-20T13:26:46Z</dcterms:created>
  <dcterms:modified xsi:type="dcterms:W3CDTF">2023-02-08T12:04:24Z</dcterms:modified>
</cp:coreProperties>
</file>