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26"/>
  </p:notesMasterIdLst>
  <p:sldIdLst>
    <p:sldId id="257" r:id="rId2"/>
    <p:sldId id="271" r:id="rId3"/>
    <p:sldId id="273" r:id="rId4"/>
    <p:sldId id="259" r:id="rId5"/>
    <p:sldId id="260" r:id="rId6"/>
    <p:sldId id="261" r:id="rId7"/>
    <p:sldId id="262" r:id="rId8"/>
    <p:sldId id="289" r:id="rId9"/>
    <p:sldId id="263" r:id="rId10"/>
    <p:sldId id="264" r:id="rId11"/>
    <p:sldId id="274" r:id="rId12"/>
    <p:sldId id="290" r:id="rId13"/>
    <p:sldId id="265" r:id="rId14"/>
    <p:sldId id="275" r:id="rId15"/>
    <p:sldId id="276" r:id="rId16"/>
    <p:sldId id="277" r:id="rId17"/>
    <p:sldId id="266" r:id="rId18"/>
    <p:sldId id="278" r:id="rId19"/>
    <p:sldId id="279" r:id="rId20"/>
    <p:sldId id="267" r:id="rId21"/>
    <p:sldId id="268" r:id="rId22"/>
    <p:sldId id="280" r:id="rId23"/>
    <p:sldId id="270" r:id="rId24"/>
    <p:sldId id="281" r:id="rId25"/>
    <p:sldId id="282" r:id="rId26"/>
    <p:sldId id="284" r:id="rId27"/>
    <p:sldId id="283" r:id="rId28"/>
    <p:sldId id="285" r:id="rId29"/>
    <p:sldId id="286" r:id="rId30"/>
    <p:sldId id="287" r:id="rId31"/>
    <p:sldId id="292" r:id="rId32"/>
    <p:sldId id="288" r:id="rId33"/>
    <p:sldId id="291" r:id="rId34"/>
    <p:sldId id="293" r:id="rId35"/>
    <p:sldId id="295" r:id="rId36"/>
    <p:sldId id="297" r:id="rId37"/>
    <p:sldId id="298" r:id="rId38"/>
    <p:sldId id="299" r:id="rId39"/>
    <p:sldId id="300" r:id="rId40"/>
    <p:sldId id="301" r:id="rId41"/>
    <p:sldId id="302" r:id="rId42"/>
    <p:sldId id="303" r:id="rId43"/>
    <p:sldId id="304" r:id="rId44"/>
    <p:sldId id="305" r:id="rId45"/>
    <p:sldId id="306" r:id="rId46"/>
    <p:sldId id="269"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272"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294" r:id="rId102"/>
    <p:sldId id="360" r:id="rId103"/>
    <p:sldId id="361" r:id="rId104"/>
    <p:sldId id="296"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15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C608C-CAAD-458A-8843-C97E7943D8DF}" type="datetimeFigureOut">
              <a:rPr lang="en-GB" smtClean="0"/>
              <a:t>08/02/2023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B766E-FB79-4913-A0E5-C4A76AACF366}" type="slidenum">
              <a:rPr lang="en-GB" smtClean="0"/>
              <a:t>‹#›</a:t>
            </a:fld>
            <a:endParaRPr lang="en-GB"/>
          </a:p>
        </p:txBody>
      </p:sp>
    </p:spTree>
    <p:extLst>
      <p:ext uri="{BB962C8B-B14F-4D97-AF65-F5344CB8AC3E}">
        <p14:creationId xmlns:p14="http://schemas.microsoft.com/office/powerpoint/2010/main" val="397526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
          <p:cNvSpPr>
            <a:spLocks noGrp="1" noRot="1" noChangeAspect="1" noChangeArrowheads="1" noTextEdit="1"/>
          </p:cNvSpPr>
          <p:nvPr>
            <p:ph type="sldImg"/>
          </p:nvPr>
        </p:nvSpPr>
        <p:spPr>
          <a:xfrm>
            <a:off x="3871913" y="920750"/>
            <a:ext cx="3587750" cy="2690813"/>
          </a:xfrm>
          <a:ln/>
        </p:spPr>
      </p:sp>
      <p:sp>
        <p:nvSpPr>
          <p:cNvPr id="1689603" name="Rectangle 3"/>
          <p:cNvSpPr>
            <a:spLocks noGrp="1" noChangeArrowheads="1"/>
          </p:cNvSpPr>
          <p:nvPr>
            <p:ph type="body" idx="1"/>
          </p:nvPr>
        </p:nvSpPr>
        <p:spPr>
          <a:ln/>
        </p:spPr>
        <p:txBody>
          <a:bodyPr/>
          <a:lstStyle/>
          <a:p>
            <a:r>
              <a:rPr lang="en-GB" altLang="en-US"/>
              <a:t>A heat pump extracts heat from one area and then pumps it to another area. </a:t>
            </a:r>
          </a:p>
          <a:p>
            <a:endParaRPr lang="en-GB" altLang="en-US"/>
          </a:p>
          <a:p>
            <a:r>
              <a:rPr lang="en-GB" altLang="en-US"/>
              <a:t>Heat flows naturally from a higher to a lower temperature. Heat pumps reverse this natural flow of heat, extracting heat energy from a cool source, such as the ground, and delivering it to a hot system, such as a building’s heating system.  </a:t>
            </a:r>
          </a:p>
          <a:p>
            <a:br>
              <a:rPr lang="en-GB" altLang="en-US"/>
            </a:br>
            <a:endParaRPr lang="en-GB" altLang="en-US"/>
          </a:p>
        </p:txBody>
      </p:sp>
    </p:spTree>
    <p:extLst>
      <p:ext uri="{BB962C8B-B14F-4D97-AF65-F5344CB8AC3E}">
        <p14:creationId xmlns:p14="http://schemas.microsoft.com/office/powerpoint/2010/main" val="285627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Rot="1" noChangeAspect="1" noChangeArrowheads="1" noTextEdit="1"/>
          </p:cNvSpPr>
          <p:nvPr>
            <p:ph type="sldImg"/>
          </p:nvPr>
        </p:nvSpPr>
        <p:spPr>
          <a:xfrm>
            <a:off x="3871913" y="920750"/>
            <a:ext cx="3587750" cy="2690813"/>
          </a:xfrm>
          <a:ln/>
        </p:spPr>
      </p:sp>
      <p:sp>
        <p:nvSpPr>
          <p:cNvPr id="1650691"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3822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Rot="1" noChangeAspect="1" noChangeArrowheads="1" noTextEdit="1"/>
          </p:cNvSpPr>
          <p:nvPr>
            <p:ph type="sldImg"/>
          </p:nvPr>
        </p:nvSpPr>
        <p:spPr>
          <a:xfrm>
            <a:off x="3871913" y="920750"/>
            <a:ext cx="3587750" cy="2690813"/>
          </a:xfrm>
          <a:ln/>
        </p:spPr>
      </p:sp>
      <p:sp>
        <p:nvSpPr>
          <p:cNvPr id="1654787" name="Rectangle 3"/>
          <p:cNvSpPr>
            <a:spLocks noGrp="1" noChangeArrowheads="1"/>
          </p:cNvSpPr>
          <p:nvPr>
            <p:ph type="body" idx="1"/>
          </p:nvPr>
        </p:nvSpPr>
        <p:spPr>
          <a:ln/>
        </p:spPr>
        <p:txBody>
          <a:bodyPr/>
          <a:lstStyle/>
          <a:p>
            <a:r>
              <a:rPr lang="en-GB" altLang="en-US"/>
              <a:t> </a:t>
            </a:r>
          </a:p>
        </p:txBody>
      </p:sp>
    </p:spTree>
    <p:extLst>
      <p:ext uri="{BB962C8B-B14F-4D97-AF65-F5344CB8AC3E}">
        <p14:creationId xmlns:p14="http://schemas.microsoft.com/office/powerpoint/2010/main" val="313597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noRot="1" noChangeAspect="1" noChangeArrowheads="1" noTextEdit="1"/>
          </p:cNvSpPr>
          <p:nvPr>
            <p:ph type="sldImg"/>
          </p:nvPr>
        </p:nvSpPr>
        <p:spPr>
          <a:xfrm>
            <a:off x="3871913" y="920750"/>
            <a:ext cx="3587750" cy="2690813"/>
          </a:xfrm>
          <a:ln/>
        </p:spPr>
      </p:sp>
      <p:sp>
        <p:nvSpPr>
          <p:cNvPr id="1691651" name="Rectangle 3"/>
          <p:cNvSpPr>
            <a:spLocks noGrp="1" noChangeArrowheads="1"/>
          </p:cNvSpPr>
          <p:nvPr>
            <p:ph type="body" idx="1"/>
          </p:nvPr>
        </p:nvSpPr>
        <p:spPr>
          <a:ln/>
        </p:spPr>
        <p:txBody>
          <a:bodyPr/>
          <a:lstStyle/>
          <a:p>
            <a:r>
              <a:rPr lang="en-GB" altLang="en-US"/>
              <a:t>The most important consideration in the decision to install a heat pump is the design of the building. </a:t>
            </a:r>
          </a:p>
          <a:p>
            <a:endParaRPr lang="en-GB" altLang="en-US"/>
          </a:p>
          <a:p>
            <a:endParaRPr lang="en-GB" altLang="en-US"/>
          </a:p>
          <a:p>
            <a:endParaRPr lang="en-GB" altLang="en-US"/>
          </a:p>
          <a:p>
            <a:r>
              <a:rPr lang="en-GB" altLang="en-US"/>
              <a:t>Some argue that because the heat pump uses electricity to operate then they are not really a renewable technology. However, as long as the CoP is greater than 2 (and well designed systems achieve far better than this) then a GSHP will produce less CO</a:t>
            </a:r>
            <a:r>
              <a:rPr lang="en-GB" altLang="en-US" baseline="-25000"/>
              <a:t>2</a:t>
            </a:r>
            <a:r>
              <a:rPr lang="en-GB" altLang="en-US"/>
              <a:t> than a condensing boiler. </a:t>
            </a:r>
          </a:p>
          <a:p>
            <a:endParaRPr lang="en-GB" altLang="en-US"/>
          </a:p>
          <a:p>
            <a:r>
              <a:rPr lang="en-GB" altLang="en-US"/>
              <a:t>The system can be made greener if you use electricity from a renewable energy source (on site PV, wind, hydro) or sign up to a green tariff. They are also eligible for grants under the Low Carbon Buildings Programme.</a:t>
            </a:r>
          </a:p>
          <a:p>
            <a:endParaRPr lang="en-GB" altLang="en-US"/>
          </a:p>
        </p:txBody>
      </p:sp>
    </p:spTree>
    <p:extLst>
      <p:ext uri="{BB962C8B-B14F-4D97-AF65-F5344CB8AC3E}">
        <p14:creationId xmlns:p14="http://schemas.microsoft.com/office/powerpoint/2010/main" val="127468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noRot="1" noChangeAspect="1" noChangeArrowheads="1" noTextEdit="1"/>
          </p:cNvSpPr>
          <p:nvPr>
            <p:ph type="sldImg"/>
          </p:nvPr>
        </p:nvSpPr>
        <p:spPr>
          <a:xfrm>
            <a:off x="3871913" y="920750"/>
            <a:ext cx="3587750" cy="2690813"/>
          </a:xfrm>
          <a:ln/>
        </p:spPr>
      </p:sp>
      <p:sp>
        <p:nvSpPr>
          <p:cNvPr id="1691651" name="Rectangle 3"/>
          <p:cNvSpPr>
            <a:spLocks noGrp="1" noChangeArrowheads="1"/>
          </p:cNvSpPr>
          <p:nvPr>
            <p:ph type="body" idx="1"/>
          </p:nvPr>
        </p:nvSpPr>
        <p:spPr>
          <a:ln/>
        </p:spPr>
        <p:txBody>
          <a:bodyPr/>
          <a:lstStyle/>
          <a:p>
            <a:r>
              <a:rPr lang="en-GB" altLang="en-US"/>
              <a:t>The most important consideration in the decision to install a heat pump is the design of the building. </a:t>
            </a:r>
          </a:p>
          <a:p>
            <a:endParaRPr lang="en-GB" altLang="en-US"/>
          </a:p>
          <a:p>
            <a:endParaRPr lang="en-GB" altLang="en-US"/>
          </a:p>
          <a:p>
            <a:endParaRPr lang="en-GB" altLang="en-US"/>
          </a:p>
          <a:p>
            <a:r>
              <a:rPr lang="en-GB" altLang="en-US"/>
              <a:t>Some argue that because the heat pump uses electricity to operate then they are not really a renewable technology. However, as long as the CoP is greater than 2 (and well designed systems achieve far better than this) then a GSHP will produce less CO</a:t>
            </a:r>
            <a:r>
              <a:rPr lang="en-GB" altLang="en-US" baseline="-25000"/>
              <a:t>2</a:t>
            </a:r>
            <a:r>
              <a:rPr lang="en-GB" altLang="en-US"/>
              <a:t> than a condensing boiler. </a:t>
            </a:r>
          </a:p>
          <a:p>
            <a:endParaRPr lang="en-GB" altLang="en-US"/>
          </a:p>
          <a:p>
            <a:r>
              <a:rPr lang="en-GB" altLang="en-US"/>
              <a:t>The system can be made greener if you use electricity from a renewable energy source (on site PV, wind, hydro) or sign up to a green tariff. They are also eligible for grants under the Low Carbon Buildings Programme.</a:t>
            </a:r>
          </a:p>
          <a:p>
            <a:endParaRPr lang="en-GB" altLang="en-US"/>
          </a:p>
        </p:txBody>
      </p:sp>
    </p:spTree>
    <p:extLst>
      <p:ext uri="{BB962C8B-B14F-4D97-AF65-F5344CB8AC3E}">
        <p14:creationId xmlns:p14="http://schemas.microsoft.com/office/powerpoint/2010/main" val="347978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Rot="1" noChangeAspect="1" noChangeArrowheads="1" noTextEdit="1"/>
          </p:cNvSpPr>
          <p:nvPr>
            <p:ph type="sldImg"/>
          </p:nvPr>
        </p:nvSpPr>
        <p:spPr>
          <a:xfrm>
            <a:off x="3865563" y="1020763"/>
            <a:ext cx="3581400" cy="2687637"/>
          </a:xfrm>
          <a:ln/>
        </p:spPr>
      </p:sp>
      <p:sp>
        <p:nvSpPr>
          <p:cNvPr id="633859" name="Rectangle 3"/>
          <p:cNvSpPr>
            <a:spLocks noGrp="1" noChangeArrowheads="1"/>
          </p:cNvSpPr>
          <p:nvPr>
            <p:ph type="body" idx="1"/>
          </p:nvPr>
        </p:nvSpPr>
        <p:spPr>
          <a:xfrm>
            <a:off x="134541" y="1020234"/>
            <a:ext cx="4429125" cy="7871884"/>
          </a:xfrm>
          <a:ln/>
        </p:spPr>
        <p:txBody>
          <a:bodyPr/>
          <a:lstStyle/>
          <a:p>
            <a:pPr marL="228600" indent="-228600"/>
            <a:r>
              <a:rPr lang="en-GB" altLang="en-US"/>
              <a:t>How does it work?</a:t>
            </a:r>
          </a:p>
          <a:p>
            <a:pPr marL="228600" indent="-228600"/>
            <a:endParaRPr lang="en-GB" altLang="en-US"/>
          </a:p>
          <a:p>
            <a:pPr marL="228600" indent="-228600"/>
            <a:r>
              <a:rPr lang="en-GB" altLang="en-US"/>
              <a:t>A solar water heating system for domestic hot water comprises three main components: </a:t>
            </a:r>
          </a:p>
          <a:p>
            <a:pPr marL="685800" lvl="1" indent="-228600">
              <a:buFontTx/>
              <a:buAutoNum type="arabicPeriod"/>
            </a:pPr>
            <a:r>
              <a:rPr lang="en-GB" altLang="en-US"/>
              <a:t> Solar panels/collector</a:t>
            </a:r>
          </a:p>
          <a:p>
            <a:pPr marL="685800" lvl="1" indent="-228600">
              <a:buFontTx/>
              <a:buAutoNum type="arabicPeriod"/>
            </a:pPr>
            <a:r>
              <a:rPr lang="en-GB" altLang="en-US"/>
              <a:t> Hot water cylinder </a:t>
            </a:r>
          </a:p>
          <a:p>
            <a:pPr marL="685800" lvl="1" indent="-228600">
              <a:buFontTx/>
              <a:buAutoNum type="arabicPeriod"/>
            </a:pPr>
            <a:r>
              <a:rPr lang="en-GB" altLang="en-US"/>
              <a:t> A plumbing system.</a:t>
            </a:r>
          </a:p>
          <a:p>
            <a:pPr marL="685800" lvl="1" indent="-228600">
              <a:buFontTx/>
              <a:buAutoNum type="arabicPeriod"/>
            </a:pPr>
            <a:endParaRPr lang="en-GB" altLang="en-US"/>
          </a:p>
        </p:txBody>
      </p:sp>
    </p:spTree>
    <p:extLst>
      <p:ext uri="{BB962C8B-B14F-4D97-AF65-F5344CB8AC3E}">
        <p14:creationId xmlns:p14="http://schemas.microsoft.com/office/powerpoint/2010/main" val="29170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xfrm>
            <a:off x="3865563" y="1020763"/>
            <a:ext cx="3581400" cy="2687637"/>
          </a:xfrm>
          <a:ln/>
        </p:spPr>
      </p:sp>
      <p:sp>
        <p:nvSpPr>
          <p:cNvPr id="635907" name="Rectangle 3"/>
          <p:cNvSpPr>
            <a:spLocks noGrp="1" noChangeArrowheads="1"/>
          </p:cNvSpPr>
          <p:nvPr>
            <p:ph type="body" idx="1"/>
          </p:nvPr>
        </p:nvSpPr>
        <p:spPr>
          <a:xfrm>
            <a:off x="134541" y="1020234"/>
            <a:ext cx="4429125" cy="7871884"/>
          </a:xfrm>
          <a:ln/>
        </p:spPr>
        <p:txBody>
          <a:bodyPr/>
          <a:lstStyle/>
          <a:p>
            <a:r>
              <a:rPr lang="en-GB" altLang="en-US" dirty="0"/>
              <a:t>This represents a solar panel…..</a:t>
            </a:r>
          </a:p>
          <a:p>
            <a:endParaRPr lang="en-GB" altLang="en-US" dirty="0"/>
          </a:p>
          <a:p>
            <a:r>
              <a:rPr lang="en-GB" altLang="en-US" dirty="0"/>
              <a:t>Solar panels are fitted to your roof and retain heat from the sun’s rays and transfer this heat to the fluid contained within the system.</a:t>
            </a:r>
          </a:p>
        </p:txBody>
      </p:sp>
    </p:spTree>
    <p:extLst>
      <p:ext uri="{BB962C8B-B14F-4D97-AF65-F5344CB8AC3E}">
        <p14:creationId xmlns:p14="http://schemas.microsoft.com/office/powerpoint/2010/main" val="375288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Rot="1" noChangeAspect="1" noChangeArrowheads="1" noTextEdit="1"/>
          </p:cNvSpPr>
          <p:nvPr>
            <p:ph type="sldImg"/>
          </p:nvPr>
        </p:nvSpPr>
        <p:spPr>
          <a:xfrm>
            <a:off x="3865563" y="1020763"/>
            <a:ext cx="3581400" cy="2687637"/>
          </a:xfrm>
          <a:ln/>
        </p:spPr>
      </p:sp>
      <p:sp>
        <p:nvSpPr>
          <p:cNvPr id="658435" name="Rectangle 3"/>
          <p:cNvSpPr>
            <a:spLocks noGrp="1" noChangeArrowheads="1"/>
          </p:cNvSpPr>
          <p:nvPr>
            <p:ph type="body" idx="1"/>
          </p:nvPr>
        </p:nvSpPr>
        <p:spPr>
          <a:xfrm>
            <a:off x="134541" y="1020234"/>
            <a:ext cx="4429125" cy="7871884"/>
          </a:xfrm>
          <a:ln/>
        </p:spPr>
        <p:txBody>
          <a:bodyPr/>
          <a:lstStyle/>
          <a:p>
            <a:r>
              <a:rPr lang="en-GB" altLang="en-US" dirty="0"/>
              <a:t>Flat plate systems have an efficiency of around 30% and are cheaper to install. They will convert 30-40% of the 1200KWh falling on each m</a:t>
            </a:r>
            <a:r>
              <a:rPr lang="en-GB" altLang="en-US" baseline="30000" dirty="0"/>
              <a:t>2</a:t>
            </a:r>
            <a:r>
              <a:rPr lang="en-GB" altLang="en-US" dirty="0"/>
              <a:t> panel into usable hot water.</a:t>
            </a:r>
          </a:p>
          <a:p>
            <a:endParaRPr lang="en-GB" altLang="en-US" dirty="0"/>
          </a:p>
          <a:p>
            <a:r>
              <a:rPr lang="en-GB" altLang="en-US" dirty="0"/>
              <a:t>Flat plate panels typically look like a Velux window. They can be set flush with the roof or on a frame.</a:t>
            </a:r>
          </a:p>
          <a:p>
            <a:endParaRPr lang="en-GB" altLang="en-US" dirty="0"/>
          </a:p>
          <a:p>
            <a:r>
              <a:rPr lang="en-GB" altLang="en-US" dirty="0"/>
              <a:t>Solar water heating is one of the cheapest forms of domestic renewable energy. It is most cost effective to install a system to coincide with other work – for instance installing a system when you are re-roofing your property will save on scaffolding costs. Similarly, if you are putting on an extension. </a:t>
            </a:r>
          </a:p>
          <a:p>
            <a:endParaRPr lang="en-GB" altLang="en-US" dirty="0"/>
          </a:p>
          <a:p>
            <a:r>
              <a:rPr lang="en-GB" altLang="en-US" dirty="0"/>
              <a:t>If you are putting it in when the house is being built you can save on the materials that would have been used i.e. the slates and tiles. The scaffolding costs will be reduced if the systems goes on at the same time as the roof. In addition, you would probably have been putting in a hot water cylinder anyway so savings can be made here too. </a:t>
            </a:r>
          </a:p>
          <a:p>
            <a:endParaRPr lang="en-GB" altLang="en-US" dirty="0"/>
          </a:p>
          <a:p>
            <a:r>
              <a:rPr lang="en-GB" altLang="en-US" dirty="0"/>
              <a:t>Flat plate collectors can be mounted in two ways: </a:t>
            </a:r>
          </a:p>
          <a:p>
            <a:endParaRPr lang="en-GB" altLang="en-US" dirty="0"/>
          </a:p>
          <a:p>
            <a:pPr lvl="1">
              <a:buFontTx/>
              <a:buChar char="•"/>
            </a:pPr>
            <a:r>
              <a:rPr lang="en-GB" altLang="en-US" dirty="0"/>
              <a:t>In roof – the collector is mounted on felted batons fixed into rafters and flashed around. They are often used in this way in new build projects.</a:t>
            </a:r>
          </a:p>
          <a:p>
            <a:pPr lvl="1">
              <a:buFontTx/>
              <a:buChar char="•"/>
            </a:pPr>
            <a:endParaRPr lang="en-GB" altLang="en-US" dirty="0"/>
          </a:p>
          <a:p>
            <a:pPr lvl="1">
              <a:buFontTx/>
              <a:buChar char="•"/>
            </a:pPr>
            <a:r>
              <a:rPr lang="en-GB" altLang="en-US" dirty="0"/>
              <a:t>On roof – collectors are mounted on rails on the roof covering. Fixings are drilled through the roof covering into the rafters and weather proofed. Suitable for retro fitting. </a:t>
            </a:r>
          </a:p>
        </p:txBody>
      </p:sp>
    </p:spTree>
    <p:extLst>
      <p:ext uri="{BB962C8B-B14F-4D97-AF65-F5344CB8AC3E}">
        <p14:creationId xmlns:p14="http://schemas.microsoft.com/office/powerpoint/2010/main" val="190146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Rot="1" noChangeAspect="1" noChangeArrowheads="1" noTextEdit="1"/>
          </p:cNvSpPr>
          <p:nvPr>
            <p:ph type="sldImg"/>
          </p:nvPr>
        </p:nvSpPr>
        <p:spPr>
          <a:xfrm>
            <a:off x="3865563" y="1020763"/>
            <a:ext cx="3581400" cy="2687637"/>
          </a:xfrm>
          <a:ln/>
        </p:spPr>
      </p:sp>
      <p:sp>
        <p:nvSpPr>
          <p:cNvPr id="676867" name="Rectangle 3"/>
          <p:cNvSpPr>
            <a:spLocks noGrp="1" noChangeArrowheads="1"/>
          </p:cNvSpPr>
          <p:nvPr>
            <p:ph type="body" idx="1"/>
          </p:nvPr>
        </p:nvSpPr>
        <p:spPr>
          <a:xfrm>
            <a:off x="134541" y="1020234"/>
            <a:ext cx="4429125" cy="7871884"/>
          </a:xfrm>
          <a:ln/>
        </p:spPr>
        <p:txBody>
          <a:bodyPr/>
          <a:lstStyle/>
          <a:p>
            <a:r>
              <a:rPr lang="en-GB" altLang="en-US"/>
              <a:t>Flat plate </a:t>
            </a:r>
          </a:p>
          <a:p>
            <a:endParaRPr lang="en-GB" altLang="en-US"/>
          </a:p>
          <a:p>
            <a:r>
              <a:rPr lang="en-GB" altLang="en-US"/>
              <a:t>It is basically a well-insulated box with a transparent cover and an absorber surface. The absorber converts sunlight to heat and transfers it to water/fluid in tubes, which passes through the system.</a:t>
            </a:r>
          </a:p>
          <a:p>
            <a:endParaRPr lang="en-GB" altLang="en-US"/>
          </a:p>
          <a:p>
            <a:r>
              <a:rPr lang="en-GB" altLang="en-US"/>
              <a:t>A pane of glass covers the box. This reduces loss of heat from air movement /convection. It works a bit like a green house to let light in and stop heat getting out.</a:t>
            </a:r>
          </a:p>
          <a:p>
            <a:endParaRPr lang="en-GB" altLang="en-US"/>
          </a:p>
          <a:p>
            <a:r>
              <a:rPr lang="en-GB" altLang="en-US"/>
              <a:t>The glass does stop some of the light energy getting in as it reflects a small part of the sunlight spectrum. However, the majority passes through. Double glazed models can reduce heat loss but also reduce transmitted solar power and increased costs.   </a:t>
            </a:r>
          </a:p>
          <a:p>
            <a:endParaRPr lang="en-GB" altLang="en-US"/>
          </a:p>
          <a:p>
            <a:r>
              <a:rPr lang="en-GB" altLang="en-US"/>
              <a:t>Some models have a vacuum between the front glass clover and the absorber. This can significantly reduce the convection heat loss due to air movements inside the collector.  However, it is difficult to maintain the vacuum over long periods. Air nearly always gets in. So they must be evacuated from time to time.</a:t>
            </a:r>
          </a:p>
          <a:p>
            <a:endParaRPr lang="en-GB" altLang="en-US"/>
          </a:p>
          <a:p>
            <a:endParaRPr lang="en-GB" altLang="en-US"/>
          </a:p>
          <a:p>
            <a:endParaRPr lang="en-GB" altLang="en-US"/>
          </a:p>
        </p:txBody>
      </p:sp>
    </p:spTree>
    <p:extLst>
      <p:ext uri="{BB962C8B-B14F-4D97-AF65-F5344CB8AC3E}">
        <p14:creationId xmlns:p14="http://schemas.microsoft.com/office/powerpoint/2010/main" val="317306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Rot="1" noChangeAspect="1" noChangeArrowheads="1" noTextEdit="1"/>
          </p:cNvSpPr>
          <p:nvPr>
            <p:ph type="sldImg"/>
          </p:nvPr>
        </p:nvSpPr>
        <p:spPr>
          <a:xfrm>
            <a:off x="3865563" y="1020763"/>
            <a:ext cx="3581400" cy="2687637"/>
          </a:xfrm>
          <a:ln/>
        </p:spPr>
      </p:sp>
      <p:sp>
        <p:nvSpPr>
          <p:cNvPr id="678915" name="Rectangle 3"/>
          <p:cNvSpPr>
            <a:spLocks noGrp="1" noChangeArrowheads="1"/>
          </p:cNvSpPr>
          <p:nvPr>
            <p:ph type="body" idx="1"/>
          </p:nvPr>
        </p:nvSpPr>
        <p:spPr>
          <a:xfrm>
            <a:off x="134541" y="1020234"/>
            <a:ext cx="4429125" cy="7871884"/>
          </a:xfrm>
          <a:ln/>
        </p:spPr>
        <p:txBody>
          <a:bodyPr/>
          <a:lstStyle/>
          <a:p>
            <a:r>
              <a:rPr lang="en-GB" altLang="en-US"/>
              <a:t>Selective coatings</a:t>
            </a:r>
          </a:p>
          <a:p>
            <a:r>
              <a:rPr lang="en-GB" altLang="en-US"/>
              <a:t> </a:t>
            </a:r>
          </a:p>
          <a:p>
            <a:r>
              <a:rPr lang="en-GB" altLang="en-US"/>
              <a:t>It is well known that black materials absorb sunlight well and warm up to high temperatures. However, the metallic materials use for the absorber do not naturally have a black surface and need to be coated. Selective coated surfaces emit back only low amounts of heat.  </a:t>
            </a:r>
          </a:p>
          <a:p>
            <a:endParaRPr lang="en-GB" altLang="en-US"/>
          </a:p>
        </p:txBody>
      </p:sp>
    </p:spTree>
    <p:extLst>
      <p:ext uri="{BB962C8B-B14F-4D97-AF65-F5344CB8AC3E}">
        <p14:creationId xmlns:p14="http://schemas.microsoft.com/office/powerpoint/2010/main" val="167144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spect="1" noChangeArrowheads="1" noTextEdit="1"/>
          </p:cNvSpPr>
          <p:nvPr>
            <p:ph type="sldImg"/>
          </p:nvPr>
        </p:nvSpPr>
        <p:spPr>
          <a:xfrm>
            <a:off x="3871913" y="920750"/>
            <a:ext cx="3587750" cy="2690813"/>
          </a:xfrm>
          <a:ln/>
        </p:spPr>
      </p:sp>
      <p:sp>
        <p:nvSpPr>
          <p:cNvPr id="480259" name="Rectangle 3"/>
          <p:cNvSpPr>
            <a:spLocks noGrp="1" noChangeArrowheads="1"/>
          </p:cNvSpPr>
          <p:nvPr>
            <p:ph type="body" idx="1"/>
          </p:nvPr>
        </p:nvSpPr>
        <p:spPr>
          <a:xfrm>
            <a:off x="189310" y="922867"/>
            <a:ext cx="4481513" cy="7971367"/>
          </a:xfrm>
          <a:ln/>
        </p:spPr>
        <p:txBody>
          <a:bodyPr/>
          <a:lstStyle/>
          <a:p>
            <a:r>
              <a:rPr lang="en-GB" altLang="en-US"/>
              <a:t>Evacuated tubes look like this on a roof. They are set on the roof rather than integrated into it because of the way they work. This can reduce the architectural possibilities.  </a:t>
            </a:r>
          </a:p>
          <a:p>
            <a:endParaRPr lang="en-GB" altLang="en-US"/>
          </a:p>
          <a:p>
            <a:r>
              <a:rPr lang="en-GB" altLang="en-US"/>
              <a:t>Evacuated tube systems occupy a smaller area and have an efficiency of approximately 40–60% but are generally more expensive to install.</a:t>
            </a:r>
          </a:p>
          <a:p>
            <a:endParaRPr lang="en-GB" altLang="en-US"/>
          </a:p>
          <a:p>
            <a:r>
              <a:rPr lang="en-GB" altLang="en-US"/>
              <a:t>If you have a limited amount of space on your south-facing roof then an evacuated tube system may be best. </a:t>
            </a:r>
          </a:p>
          <a:p>
            <a:endParaRPr lang="en-GB" altLang="en-US"/>
          </a:p>
          <a:p>
            <a:endParaRPr lang="en-GB" altLang="en-US"/>
          </a:p>
        </p:txBody>
      </p:sp>
    </p:spTree>
    <p:extLst>
      <p:ext uri="{BB962C8B-B14F-4D97-AF65-F5344CB8AC3E}">
        <p14:creationId xmlns:p14="http://schemas.microsoft.com/office/powerpoint/2010/main" val="131433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Rot="1" noChangeAspect="1" noChangeArrowheads="1" noTextEdit="1"/>
          </p:cNvSpPr>
          <p:nvPr>
            <p:ph type="sldImg"/>
          </p:nvPr>
        </p:nvSpPr>
        <p:spPr>
          <a:xfrm>
            <a:off x="3871913" y="920750"/>
            <a:ext cx="3587750" cy="2690813"/>
          </a:xfrm>
          <a:ln/>
        </p:spPr>
      </p:sp>
      <p:sp>
        <p:nvSpPr>
          <p:cNvPr id="1635331" name="Rectangle 3"/>
          <p:cNvSpPr>
            <a:spLocks noGrp="1" noChangeArrowheads="1"/>
          </p:cNvSpPr>
          <p:nvPr>
            <p:ph type="body" idx="1"/>
          </p:nvPr>
        </p:nvSpPr>
        <p:spPr>
          <a:ln/>
        </p:spPr>
        <p:txBody>
          <a:bodyPr/>
          <a:lstStyle/>
          <a:p>
            <a:r>
              <a:rPr lang="en-GB" altLang="en-US"/>
              <a:t>The heat is extracted from the air inside the fridge and released into the outside air through the grill at the back.</a:t>
            </a:r>
            <a:br>
              <a:rPr lang="en-GB" altLang="en-US"/>
            </a:br>
            <a:endParaRPr lang="en-GB" altLang="en-US"/>
          </a:p>
          <a:p>
            <a:r>
              <a:rPr lang="en-GB" altLang="en-US"/>
              <a:t>In the same way that a fridge uses refrigerant to extract heat from the inside, keeping your food cool, a heat pump extracts heat from a range for sources, and uses it to heat your home and hot water.</a:t>
            </a:r>
          </a:p>
          <a:p>
            <a:endParaRPr lang="en-GB" altLang="en-US"/>
          </a:p>
          <a:p>
            <a:r>
              <a:rPr lang="en-GB" altLang="en-US"/>
              <a:t>These systems are </a:t>
            </a:r>
            <a:r>
              <a:rPr lang="en-GB" altLang="en-US" b="1"/>
              <a:t>NOT</a:t>
            </a:r>
            <a:r>
              <a:rPr lang="en-GB" altLang="en-US"/>
              <a:t> new technology! Heat Pumps work on the basic principle of </a:t>
            </a:r>
            <a:r>
              <a:rPr lang="en-GB" altLang="en-US" b="1"/>
              <a:t>heat transfer and refrigeration</a:t>
            </a:r>
            <a:r>
              <a:rPr lang="en-GB" altLang="en-US"/>
              <a:t>; which has been around since the 1800’s with the first Heat Pumps developed commercially in the 1930’s. Refrigeration is the process of transferring heat from one area to another; in the domestic refrigerator heat is removed from the body of the refrigerator to make it cooler and the heat is “moved” into the kitchen or utility room in the form of heat energy. </a:t>
            </a:r>
          </a:p>
        </p:txBody>
      </p:sp>
    </p:spTree>
    <p:extLst>
      <p:ext uri="{BB962C8B-B14F-4D97-AF65-F5344CB8AC3E}">
        <p14:creationId xmlns:p14="http://schemas.microsoft.com/office/powerpoint/2010/main" val="1400782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Rot="1" noChangeAspect="1" noChangeArrowheads="1" noTextEdit="1"/>
          </p:cNvSpPr>
          <p:nvPr>
            <p:ph type="sldImg"/>
          </p:nvPr>
        </p:nvSpPr>
        <p:spPr>
          <a:xfrm>
            <a:off x="3865563" y="1020763"/>
            <a:ext cx="3581400" cy="2687637"/>
          </a:xfrm>
          <a:ln/>
        </p:spPr>
      </p:sp>
      <p:sp>
        <p:nvSpPr>
          <p:cNvPr id="680963" name="Rectangle 3"/>
          <p:cNvSpPr>
            <a:spLocks noGrp="1" noChangeArrowheads="1"/>
          </p:cNvSpPr>
          <p:nvPr>
            <p:ph type="body" idx="1"/>
          </p:nvPr>
        </p:nvSpPr>
        <p:spPr>
          <a:xfrm>
            <a:off x="134541" y="1020234"/>
            <a:ext cx="4429125" cy="7871884"/>
          </a:xfrm>
          <a:ln/>
        </p:spPr>
        <p:txBody>
          <a:bodyPr/>
          <a:lstStyle/>
          <a:p>
            <a:r>
              <a:rPr lang="en-GB" altLang="en-US"/>
              <a:t>Systems will often have 20 or 30 tubes that connect into a manifold. Their modular nature means that if one breaks you can replace it rather than replacing the whole panel.</a:t>
            </a:r>
          </a:p>
          <a:p>
            <a:endParaRPr lang="en-GB" altLang="en-US"/>
          </a:p>
          <a:p>
            <a:r>
              <a:rPr lang="en-GB" altLang="en-US"/>
              <a:t>The high vacuum inside the closed glass tube of the evacuated tube collector is easer to maintain over a long period. Their shape makes it easer to prevent air getting in. </a:t>
            </a:r>
          </a:p>
          <a:p>
            <a:endParaRPr lang="en-GB" altLang="en-US"/>
          </a:p>
          <a:p>
            <a:r>
              <a:rPr lang="en-GB" altLang="en-US"/>
              <a:t>The vacuum is beneficial because it significantly reduces convection heat losses due to air movements. This makes the evacuated tubes more efficient. </a:t>
            </a:r>
          </a:p>
          <a:p>
            <a:endParaRPr lang="en-GB" altLang="en-US"/>
          </a:p>
          <a:p>
            <a:endParaRPr lang="en-GB" altLang="en-US"/>
          </a:p>
          <a:p>
            <a:endParaRPr lang="en-GB" altLang="en-US"/>
          </a:p>
          <a:p>
            <a:endParaRPr lang="en-GB" altLang="en-US"/>
          </a:p>
          <a:p>
            <a:endParaRPr lang="en-GB" altLang="en-US"/>
          </a:p>
          <a:p>
            <a:endParaRPr lang="en-GB" altLang="en-US"/>
          </a:p>
          <a:p>
            <a:endParaRPr lang="en-GB" altLang="en-US"/>
          </a:p>
          <a:p>
            <a:endParaRPr lang="en-GB" altLang="en-US"/>
          </a:p>
        </p:txBody>
      </p:sp>
    </p:spTree>
    <p:extLst>
      <p:ext uri="{BB962C8B-B14F-4D97-AF65-F5344CB8AC3E}">
        <p14:creationId xmlns:p14="http://schemas.microsoft.com/office/powerpoint/2010/main" val="40305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Rot="1" noChangeAspect="1" noChangeArrowheads="1" noTextEdit="1"/>
          </p:cNvSpPr>
          <p:nvPr>
            <p:ph type="sldImg"/>
          </p:nvPr>
        </p:nvSpPr>
        <p:spPr>
          <a:xfrm>
            <a:off x="3865563" y="1020763"/>
            <a:ext cx="3581400" cy="2687637"/>
          </a:xfrm>
          <a:ln/>
        </p:spPr>
      </p:sp>
      <p:sp>
        <p:nvSpPr>
          <p:cNvPr id="683011" name="Rectangle 3"/>
          <p:cNvSpPr>
            <a:spLocks noGrp="1" noChangeArrowheads="1"/>
          </p:cNvSpPr>
          <p:nvPr>
            <p:ph type="body" idx="1"/>
          </p:nvPr>
        </p:nvSpPr>
        <p:spPr>
          <a:xfrm>
            <a:off x="134541" y="1020234"/>
            <a:ext cx="4429125" cy="7871884"/>
          </a:xfrm>
          <a:ln/>
        </p:spPr>
        <p:txBody>
          <a:bodyPr/>
          <a:lstStyle/>
          <a:p>
            <a:r>
              <a:rPr lang="en-GB" altLang="en-US"/>
              <a:t>Inside the tube collector is an absorber sheet with a selective coating and a heat pipe in the middle.</a:t>
            </a:r>
          </a:p>
          <a:p>
            <a:endParaRPr lang="en-GB" altLang="en-US"/>
          </a:p>
          <a:p>
            <a:r>
              <a:rPr lang="en-GB" altLang="en-US"/>
              <a:t>The heat pipe contains a temperature-sensitive fluid (the fluid is often an alcohol – methanol). </a:t>
            </a:r>
          </a:p>
          <a:p>
            <a:endParaRPr lang="en-GB" altLang="en-US"/>
          </a:p>
          <a:p>
            <a:r>
              <a:rPr lang="en-GB" altLang="en-US"/>
              <a:t>The sun heats up and vaporises the fluid. The vapour raises to the condenser and heat exchanger. </a:t>
            </a:r>
          </a:p>
          <a:p>
            <a:endParaRPr lang="en-GB" altLang="en-US"/>
          </a:p>
          <a:p>
            <a:r>
              <a:rPr lang="en-GB" altLang="en-US"/>
              <a:t>Here the vapour condenses and transfers heat to the heat carrier of the solar cycle (the fluid in the pipes going to the hot-water tank).</a:t>
            </a:r>
          </a:p>
          <a:p>
            <a:endParaRPr lang="en-GB" altLang="en-US"/>
          </a:p>
          <a:p>
            <a:r>
              <a:rPr lang="en-GB" altLang="en-US"/>
              <a:t>The condensed fluid flows back to the bottom of the heat pipe where the sun starts to heat it again. </a:t>
            </a:r>
          </a:p>
          <a:p>
            <a:endParaRPr lang="en-GB" altLang="en-US"/>
          </a:p>
          <a:p>
            <a:r>
              <a:rPr lang="en-GB" altLang="en-US"/>
              <a:t>Some models need a slight tilt to encourage the fluid flow back down. </a:t>
            </a:r>
          </a:p>
          <a:p>
            <a:endParaRPr lang="en-GB" altLang="en-US"/>
          </a:p>
          <a:p>
            <a:r>
              <a:rPr lang="en-GB" altLang="en-US"/>
              <a:t>Evacuated tube collectors can obtain significantly higher energy gains especially in the cooler months of the year. </a:t>
            </a:r>
          </a:p>
          <a:p>
            <a:endParaRPr lang="en-GB" altLang="en-US"/>
          </a:p>
          <a:p>
            <a:r>
              <a:rPr lang="en-GB" altLang="en-US"/>
              <a:t>Therefore a solar collector with evacuated tubes needs a smaller area for the same energy harvesting compared with standard flat plate collectors. </a:t>
            </a:r>
          </a:p>
          <a:p>
            <a:endParaRPr lang="en-GB" altLang="en-US"/>
          </a:p>
          <a:p>
            <a:endParaRPr lang="en-GB" altLang="en-US"/>
          </a:p>
        </p:txBody>
      </p:sp>
    </p:spTree>
    <p:extLst>
      <p:ext uri="{BB962C8B-B14F-4D97-AF65-F5344CB8AC3E}">
        <p14:creationId xmlns:p14="http://schemas.microsoft.com/office/powerpoint/2010/main" val="53489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Rot="1" noChangeAspect="1" noChangeArrowheads="1" noTextEdit="1"/>
          </p:cNvSpPr>
          <p:nvPr>
            <p:ph type="sldImg"/>
          </p:nvPr>
        </p:nvSpPr>
        <p:spPr>
          <a:xfrm>
            <a:off x="3865563" y="1020763"/>
            <a:ext cx="3581400" cy="2687637"/>
          </a:xfrm>
          <a:ln/>
        </p:spPr>
      </p:sp>
      <p:sp>
        <p:nvSpPr>
          <p:cNvPr id="640003" name="Rectangle 3"/>
          <p:cNvSpPr>
            <a:spLocks noGrp="1" noChangeArrowheads="1"/>
          </p:cNvSpPr>
          <p:nvPr>
            <p:ph type="body" idx="1"/>
          </p:nvPr>
        </p:nvSpPr>
        <p:spPr>
          <a:xfrm>
            <a:off x="134541" y="1020234"/>
            <a:ext cx="4429125" cy="7871884"/>
          </a:xfrm>
          <a:ln/>
        </p:spPr>
        <p:txBody>
          <a:bodyPr/>
          <a:lstStyle/>
          <a:p>
            <a:r>
              <a:rPr lang="en-GB" altLang="en-US" dirty="0"/>
              <a:t>A hot water cylinder stores the hot water that is heated during the day and supplies it for use later. It is an often under-rated component of the solar system but should be big enough to exceed the daily hot water demand by a factor of 1.5 to 2. </a:t>
            </a:r>
          </a:p>
          <a:p>
            <a:endParaRPr lang="en-GB" altLang="en-US" dirty="0"/>
          </a:p>
          <a:p>
            <a:r>
              <a:rPr lang="en-GB" altLang="en-US" dirty="0"/>
              <a:t>For most people their need for hot water does not coincide with daylight hours. Hence the cylinder’s function is two-fold. Firstly it must effectively transfer heat from the solar collector to the stored water, and secondly it needs to have a large enough capacity to smooth the light energy fluctuations not just throughout the day but from day to night and from bright through dull days.</a:t>
            </a:r>
          </a:p>
          <a:p>
            <a:endParaRPr lang="en-GB" altLang="en-US" dirty="0"/>
          </a:p>
          <a:p>
            <a:r>
              <a:rPr lang="en-GB" altLang="en-US" dirty="0"/>
              <a:t>The recommended storage size for a one-family house with four to six people is about 300 litres. This is a good bit bigger than a normal hot water tank. However, size depends on whether residents are in or out most of the day, prefer a shower to a bath, use a washing machine regularly and so on.</a:t>
            </a:r>
          </a:p>
          <a:p>
            <a:endParaRPr lang="en-GB" altLang="en-US" dirty="0"/>
          </a:p>
          <a:p>
            <a:r>
              <a:rPr lang="en-GB" altLang="en-US" dirty="0"/>
              <a:t>If the cylinder is too small it may result in the system shutting down too often on sunny days because there is no more room to store hot water. </a:t>
            </a:r>
          </a:p>
          <a:p>
            <a:endParaRPr lang="en-GB" altLang="en-US" dirty="0"/>
          </a:p>
          <a:p>
            <a:endParaRPr lang="en-GB" altLang="en-US" dirty="0"/>
          </a:p>
          <a:p>
            <a:pPr lvl="1"/>
            <a:endParaRPr lang="en-GB" altLang="en-US" dirty="0"/>
          </a:p>
          <a:p>
            <a:endParaRPr lang="en-GB" altLang="en-US" dirty="0"/>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769344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xfrm>
            <a:off x="3865563" y="1020763"/>
            <a:ext cx="3581400" cy="2687637"/>
          </a:xfrm>
          <a:ln/>
        </p:spPr>
      </p:sp>
      <p:sp>
        <p:nvSpPr>
          <p:cNvPr id="873475" name="Rectangle 3"/>
          <p:cNvSpPr>
            <a:spLocks noGrp="1" noChangeArrowheads="1"/>
          </p:cNvSpPr>
          <p:nvPr>
            <p:ph type="body" idx="1"/>
          </p:nvPr>
        </p:nvSpPr>
        <p:spPr>
          <a:xfrm>
            <a:off x="134541" y="1020234"/>
            <a:ext cx="4429125" cy="7871884"/>
          </a:xfrm>
          <a:ln/>
        </p:spPr>
        <p:txBody>
          <a:bodyPr/>
          <a:lstStyle/>
          <a:p>
            <a:r>
              <a:rPr lang="en-GB" altLang="en-US" dirty="0"/>
              <a:t>The disadvantages of a big tank are that it may be too big for some airing cupboards, and it is more expensive.</a:t>
            </a:r>
          </a:p>
          <a:p>
            <a:endParaRPr lang="en-GB" altLang="en-US" dirty="0"/>
          </a:p>
          <a:p>
            <a:r>
              <a:rPr lang="en-GB" altLang="en-US" dirty="0"/>
              <a:t>A well-insulated cylinder will show as little as a 3ºC drop in water temperature in 24 hours. </a:t>
            </a:r>
          </a:p>
        </p:txBody>
      </p:sp>
    </p:spTree>
    <p:extLst>
      <p:ext uri="{BB962C8B-B14F-4D97-AF65-F5344CB8AC3E}">
        <p14:creationId xmlns:p14="http://schemas.microsoft.com/office/powerpoint/2010/main" val="329542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Rot="1" noChangeAspect="1" noChangeArrowheads="1" noTextEdit="1"/>
          </p:cNvSpPr>
          <p:nvPr>
            <p:ph type="sldImg"/>
          </p:nvPr>
        </p:nvSpPr>
        <p:spPr>
          <a:xfrm>
            <a:off x="3865563" y="1020763"/>
            <a:ext cx="3581400" cy="2687637"/>
          </a:xfrm>
          <a:ln/>
        </p:spPr>
      </p:sp>
      <p:sp>
        <p:nvSpPr>
          <p:cNvPr id="642051" name="Rectangle 3"/>
          <p:cNvSpPr>
            <a:spLocks noGrp="1" noChangeArrowheads="1"/>
          </p:cNvSpPr>
          <p:nvPr>
            <p:ph type="body" idx="1"/>
          </p:nvPr>
        </p:nvSpPr>
        <p:spPr>
          <a:xfrm>
            <a:off x="134541" y="1020234"/>
            <a:ext cx="4429125" cy="7871884"/>
          </a:xfrm>
          <a:ln/>
        </p:spPr>
        <p:txBody>
          <a:bodyPr/>
          <a:lstStyle/>
          <a:p>
            <a:r>
              <a:rPr lang="en-GB" altLang="en-US" dirty="0"/>
              <a:t>Solar cylinders have two heat exchanger coils. These transfer heat into the water in the tank.</a:t>
            </a:r>
          </a:p>
        </p:txBody>
      </p:sp>
    </p:spTree>
    <p:extLst>
      <p:ext uri="{BB962C8B-B14F-4D97-AF65-F5344CB8AC3E}">
        <p14:creationId xmlns:p14="http://schemas.microsoft.com/office/powerpoint/2010/main" val="900442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xfrm>
            <a:off x="3865563" y="1020763"/>
            <a:ext cx="3581400" cy="2687637"/>
          </a:xfrm>
          <a:ln/>
        </p:spPr>
      </p:sp>
      <p:sp>
        <p:nvSpPr>
          <p:cNvPr id="648195" name="Rectangle 3"/>
          <p:cNvSpPr>
            <a:spLocks noGrp="1" noChangeArrowheads="1"/>
          </p:cNvSpPr>
          <p:nvPr>
            <p:ph type="body" idx="1"/>
          </p:nvPr>
        </p:nvSpPr>
        <p:spPr>
          <a:xfrm>
            <a:off x="134541" y="1020234"/>
            <a:ext cx="4429125" cy="7871884"/>
          </a:xfrm>
          <a:ln/>
        </p:spPr>
        <p:txBody>
          <a:bodyPr/>
          <a:lstStyle/>
          <a:p>
            <a:r>
              <a:rPr lang="en-GB" altLang="en-US" dirty="0"/>
              <a:t>This shows the two-coil hot-water cylinder. It is important to have a good quality cylinder designed for use with a solar system. </a:t>
            </a:r>
          </a:p>
          <a:p>
            <a:endParaRPr lang="en-GB" altLang="en-US" dirty="0"/>
          </a:p>
          <a:p>
            <a:r>
              <a:rPr lang="en-GB" altLang="en-US" dirty="0"/>
              <a:t>Manufactures will often produce a bundle of components that all go together. This is often the best way to install a systems as they will be designed top work together efficiently. </a:t>
            </a:r>
          </a:p>
          <a:p>
            <a:endParaRPr lang="en-GB" altLang="en-US" dirty="0"/>
          </a:p>
        </p:txBody>
      </p:sp>
    </p:spTree>
    <p:extLst>
      <p:ext uri="{BB962C8B-B14F-4D97-AF65-F5344CB8AC3E}">
        <p14:creationId xmlns:p14="http://schemas.microsoft.com/office/powerpoint/2010/main" val="454093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a:xfrm>
            <a:off x="3865563" y="1020763"/>
            <a:ext cx="3581400" cy="2687637"/>
          </a:xfrm>
          <a:ln/>
        </p:spPr>
      </p:sp>
      <p:sp>
        <p:nvSpPr>
          <p:cNvPr id="644099" name="Rectangle 3"/>
          <p:cNvSpPr>
            <a:spLocks noGrp="1" noChangeArrowheads="1"/>
          </p:cNvSpPr>
          <p:nvPr>
            <p:ph type="body" idx="1"/>
          </p:nvPr>
        </p:nvSpPr>
        <p:spPr>
          <a:xfrm>
            <a:off x="134541" y="1020234"/>
            <a:ext cx="4429125" cy="7871884"/>
          </a:xfrm>
          <a:ln/>
        </p:spPr>
        <p:txBody>
          <a:bodyPr/>
          <a:lstStyle/>
          <a:p>
            <a:r>
              <a:rPr lang="en-GB" altLang="en-US" dirty="0"/>
              <a:t>The first coil connects into the existing boiler. Water is heated by the boiler and pumped to the hot water tank where the heat is transferred to the water in the tank. There is no direct contact. The water heated in the boiler is in a closed system and does not fill up in the tank. Rather it is used to heat cold water in the tank by heat exchanging through the coil. </a:t>
            </a:r>
          </a:p>
          <a:p>
            <a:endParaRPr lang="en-GB" altLang="en-US" dirty="0"/>
          </a:p>
          <a:p>
            <a:endParaRPr lang="en-GB" altLang="en-US" dirty="0"/>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562975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Rot="1" noChangeAspect="1" noChangeArrowheads="1" noTextEdit="1"/>
          </p:cNvSpPr>
          <p:nvPr>
            <p:ph type="sldImg"/>
          </p:nvPr>
        </p:nvSpPr>
        <p:spPr>
          <a:xfrm>
            <a:off x="3865563" y="1020763"/>
            <a:ext cx="3581400" cy="2687637"/>
          </a:xfrm>
          <a:ln/>
        </p:spPr>
      </p:sp>
      <p:sp>
        <p:nvSpPr>
          <p:cNvPr id="908291" name="Rectangle 3"/>
          <p:cNvSpPr>
            <a:spLocks noGrp="1" noChangeArrowheads="1"/>
          </p:cNvSpPr>
          <p:nvPr>
            <p:ph type="body" idx="1"/>
          </p:nvPr>
        </p:nvSpPr>
        <p:spPr>
          <a:xfrm>
            <a:off x="134541" y="1020234"/>
            <a:ext cx="4429125" cy="7871884"/>
          </a:xfrm>
          <a:ln/>
        </p:spPr>
        <p:txBody>
          <a:bodyPr/>
          <a:lstStyle/>
          <a:p>
            <a:r>
              <a:rPr lang="en-GB" altLang="en-US" dirty="0"/>
              <a:t>The hot fluid coming from the solar panel heats water in the storage tank in the same way. This fluid can contain an anti-freeze to help protect the system in winter. </a:t>
            </a:r>
          </a:p>
          <a:p>
            <a:endParaRPr lang="en-GB" altLang="en-US" dirty="0"/>
          </a:p>
          <a:p>
            <a:r>
              <a:rPr lang="en-GB" altLang="en-US" dirty="0"/>
              <a:t>The fluid is circulated through a closed loop system by means of a pump. A pipe carries the hot fluid to the domestic hot water cylinder, where a coiled pipe (inside the cylinder) gives up the heat to the water. The fluid in the coil then cools down and is pumped back, through another pipe, to the collector. </a:t>
            </a:r>
          </a:p>
          <a:p>
            <a:endParaRPr lang="en-GB" altLang="en-US" dirty="0"/>
          </a:p>
          <a:p>
            <a:r>
              <a:rPr lang="en-GB" altLang="en-US" dirty="0"/>
              <a:t>Basically, the system forms a continuous loop that brings heat to the cylinder and returns cold fluid to the collector for re-heating by the sun. </a:t>
            </a:r>
          </a:p>
          <a:p>
            <a:endParaRPr lang="en-GB" altLang="en-US" dirty="0"/>
          </a:p>
          <a:p>
            <a:r>
              <a:rPr lang="en-GB" altLang="en-US" dirty="0"/>
              <a:t>The hot water in the tank rises and is drawn off for use in showers and taps. </a:t>
            </a:r>
          </a:p>
          <a:p>
            <a:endParaRPr lang="en-GB" altLang="en-US" dirty="0"/>
          </a:p>
          <a:p>
            <a:r>
              <a:rPr lang="en-GB" altLang="en-US" dirty="0"/>
              <a:t>The boiler can top up the temperature if needed as indicated by the tank thermostat.</a:t>
            </a:r>
          </a:p>
          <a:p>
            <a:endParaRPr lang="en-GB" altLang="en-US" dirty="0"/>
          </a:p>
          <a:p>
            <a:r>
              <a:rPr lang="en-GB" altLang="en-US" dirty="0"/>
              <a:t>The pipes running to and from the panel need to be well insulated and the distances they covers should be kept as short as possible. </a:t>
            </a:r>
          </a:p>
          <a:p>
            <a:endParaRPr lang="en-GB" altLang="en-US" dirty="0"/>
          </a:p>
        </p:txBody>
      </p:sp>
    </p:spTree>
    <p:extLst>
      <p:ext uri="{BB962C8B-B14F-4D97-AF65-F5344CB8AC3E}">
        <p14:creationId xmlns:p14="http://schemas.microsoft.com/office/powerpoint/2010/main" val="3876856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noTextEdit="1"/>
          </p:cNvSpPr>
          <p:nvPr>
            <p:ph type="sldImg"/>
          </p:nvPr>
        </p:nvSpPr>
        <p:spPr>
          <a:xfrm>
            <a:off x="3865563" y="1020763"/>
            <a:ext cx="3581400" cy="2687637"/>
          </a:xfrm>
          <a:ln/>
        </p:spPr>
      </p:sp>
      <p:sp>
        <p:nvSpPr>
          <p:cNvPr id="652291" name="Rectangle 3"/>
          <p:cNvSpPr>
            <a:spLocks noGrp="1" noChangeArrowheads="1"/>
          </p:cNvSpPr>
          <p:nvPr>
            <p:ph type="body" idx="1"/>
          </p:nvPr>
        </p:nvSpPr>
        <p:spPr>
          <a:xfrm>
            <a:off x="134541" y="1020234"/>
            <a:ext cx="4429125" cy="7871884"/>
          </a:xfrm>
          <a:ln/>
        </p:spPr>
        <p:txBody>
          <a:bodyPr/>
          <a:lstStyle/>
          <a:p>
            <a:r>
              <a:rPr lang="en-GB" altLang="en-US" dirty="0"/>
              <a:t>The controller compares the temperature of the water in the tank with that produced in the panel and turns on the pump when the water produced by the panel is warmer than the water in the tank. </a:t>
            </a:r>
          </a:p>
          <a:p>
            <a:endParaRPr lang="en-GB" altLang="en-US" dirty="0"/>
          </a:p>
          <a:p>
            <a:r>
              <a:rPr lang="en-GB" altLang="en-US" dirty="0"/>
              <a:t>The pump only circulates when there is adequate solar energy and so minimises electricity consumption. It also maximises energy capture by responding quickly when there is sufficient sunshine. </a:t>
            </a:r>
          </a:p>
          <a:p>
            <a:endParaRPr lang="en-GB" altLang="en-US" dirty="0"/>
          </a:p>
          <a:p>
            <a:r>
              <a:rPr lang="en-GB" altLang="en-US" dirty="0"/>
              <a:t>Some models will have a display panel that can tell you various bits of information such as how much energy has been collected that day or since the panel was first installed. </a:t>
            </a:r>
          </a:p>
          <a:p>
            <a:endParaRPr lang="en-GB" altLang="en-US" dirty="0"/>
          </a:p>
          <a:p>
            <a:r>
              <a:rPr lang="en-GB" altLang="en-US" dirty="0"/>
              <a:t>It is important to note that if the hot water is not being used, the solar panel will not be able to release its captured energy into the tank. Equally so, if your boiler or immersion has heated the water in the morning and there is a full tank of hot water you will not be able to benefit from the energy the panel can capture. </a:t>
            </a:r>
          </a:p>
          <a:p>
            <a:endParaRPr lang="en-GB" altLang="en-US" dirty="0"/>
          </a:p>
          <a:p>
            <a:r>
              <a:rPr lang="en-GB" altLang="en-US" dirty="0"/>
              <a:t>Therefore it is important to make slight behavioural changes to maximise the benefits of the system. Having showers in the evening when there is a full tank of water is one way to use the hot water produced by the system. Shutting of your backup heating in the summer can also help. </a:t>
            </a:r>
          </a:p>
        </p:txBody>
      </p:sp>
    </p:spTree>
    <p:extLst>
      <p:ext uri="{BB962C8B-B14F-4D97-AF65-F5344CB8AC3E}">
        <p14:creationId xmlns:p14="http://schemas.microsoft.com/office/powerpoint/2010/main" val="27568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65563" y="1020763"/>
            <a:ext cx="3581400" cy="2687637"/>
          </a:xfrm>
          <a:ln/>
        </p:spPr>
      </p:sp>
      <p:sp>
        <p:nvSpPr>
          <p:cNvPr id="871427" name="Rectangle 3"/>
          <p:cNvSpPr>
            <a:spLocks noGrp="1" noChangeArrowheads="1"/>
          </p:cNvSpPr>
          <p:nvPr>
            <p:ph type="body" idx="1"/>
          </p:nvPr>
        </p:nvSpPr>
        <p:spPr>
          <a:xfrm>
            <a:off x="134541" y="1020234"/>
            <a:ext cx="4429125" cy="7871884"/>
          </a:xfrm>
          <a:ln/>
        </p:spPr>
        <p:txBody>
          <a:bodyPr/>
          <a:lstStyle/>
          <a:p>
            <a:r>
              <a:rPr lang="en-GB" altLang="en-US"/>
              <a:t>The controller</a:t>
            </a:r>
          </a:p>
        </p:txBody>
      </p:sp>
    </p:spTree>
    <p:extLst>
      <p:ext uri="{BB962C8B-B14F-4D97-AF65-F5344CB8AC3E}">
        <p14:creationId xmlns:p14="http://schemas.microsoft.com/office/powerpoint/2010/main" val="41424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B766E-FB79-4913-A0E5-C4A76AACF366}" type="slidenum">
              <a:rPr lang="en-GB" smtClean="0"/>
              <a:t>7</a:t>
            </a:fld>
            <a:endParaRPr lang="en-GB"/>
          </a:p>
        </p:txBody>
      </p:sp>
    </p:spTree>
    <p:extLst>
      <p:ext uri="{BB962C8B-B14F-4D97-AF65-F5344CB8AC3E}">
        <p14:creationId xmlns:p14="http://schemas.microsoft.com/office/powerpoint/2010/main" val="2295093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noTextEdit="1"/>
          </p:cNvSpPr>
          <p:nvPr>
            <p:ph type="sldImg"/>
          </p:nvPr>
        </p:nvSpPr>
        <p:spPr>
          <a:xfrm>
            <a:off x="3865563" y="1020763"/>
            <a:ext cx="3581400" cy="2687637"/>
          </a:xfrm>
          <a:ln/>
        </p:spPr>
      </p:sp>
      <p:sp>
        <p:nvSpPr>
          <p:cNvPr id="906243" name="Rectangle 3"/>
          <p:cNvSpPr>
            <a:spLocks noGrp="1" noChangeArrowheads="1"/>
          </p:cNvSpPr>
          <p:nvPr>
            <p:ph type="body" idx="1"/>
          </p:nvPr>
        </p:nvSpPr>
        <p:spPr>
          <a:xfrm>
            <a:off x="134541" y="1020234"/>
            <a:ext cx="4429125" cy="7871884"/>
          </a:xfrm>
          <a:ln/>
        </p:spPr>
        <p:txBody>
          <a:bodyPr/>
          <a:lstStyle/>
          <a:p>
            <a:r>
              <a:rPr lang="en-GB" altLang="en-US"/>
              <a:t>The system which best suits your needs depends on a range of factors, including:</a:t>
            </a:r>
          </a:p>
          <a:p>
            <a:endParaRPr lang="en-GB" altLang="en-US"/>
          </a:p>
          <a:p>
            <a:pPr>
              <a:buFontTx/>
              <a:buChar char="•"/>
            </a:pPr>
            <a:r>
              <a:rPr lang="en-GB" altLang="en-US"/>
              <a:t>Roof orientation</a:t>
            </a:r>
          </a:p>
          <a:p>
            <a:pPr>
              <a:buFontTx/>
              <a:buChar char="•"/>
            </a:pPr>
            <a:r>
              <a:rPr lang="en-GB" altLang="en-US"/>
              <a:t>Size of roof</a:t>
            </a:r>
          </a:p>
          <a:p>
            <a:pPr>
              <a:buFontTx/>
              <a:buChar char="•"/>
            </a:pPr>
            <a:r>
              <a:rPr lang="en-GB" altLang="en-US"/>
              <a:t>Angle of roof</a:t>
            </a:r>
          </a:p>
          <a:p>
            <a:pPr>
              <a:buFontTx/>
              <a:buChar char="•"/>
            </a:pPr>
            <a:r>
              <a:rPr lang="en-GB" altLang="en-US"/>
              <a:t>Weight loading of roof</a:t>
            </a:r>
          </a:p>
          <a:p>
            <a:pPr>
              <a:buFontTx/>
              <a:buChar char="•"/>
            </a:pPr>
            <a:r>
              <a:rPr lang="en-GB" altLang="en-US"/>
              <a:t>Shading</a:t>
            </a:r>
          </a:p>
          <a:p>
            <a:pPr>
              <a:buFontTx/>
              <a:buChar char="•"/>
            </a:pPr>
            <a:r>
              <a:rPr lang="en-GB" altLang="en-US"/>
              <a:t>Type of heating system/water storage</a:t>
            </a:r>
          </a:p>
          <a:p>
            <a:pPr>
              <a:buFontTx/>
              <a:buChar char="•"/>
            </a:pPr>
            <a:r>
              <a:rPr lang="en-GB" altLang="en-US"/>
              <a:t>Space available for a large hot-water storage tank</a:t>
            </a:r>
          </a:p>
          <a:p>
            <a:pPr>
              <a:buFontTx/>
              <a:buChar char="•"/>
            </a:pPr>
            <a:r>
              <a:rPr lang="en-GB" altLang="en-US"/>
              <a:t>Economics – fuel to be replaced</a:t>
            </a:r>
          </a:p>
          <a:p>
            <a:endParaRPr lang="en-GB" altLang="en-US"/>
          </a:p>
          <a:p>
            <a:r>
              <a:rPr lang="en-GB" altLang="en-US"/>
              <a:t>If you are talking to an installer these are the first things he/she will want to know .</a:t>
            </a:r>
          </a:p>
        </p:txBody>
      </p:sp>
    </p:spTree>
    <p:extLst>
      <p:ext uri="{BB962C8B-B14F-4D97-AF65-F5344CB8AC3E}">
        <p14:creationId xmlns:p14="http://schemas.microsoft.com/office/powerpoint/2010/main" val="145827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Rot="1" noChangeAspect="1" noChangeArrowheads="1" noTextEdit="1"/>
          </p:cNvSpPr>
          <p:nvPr>
            <p:ph type="sldImg"/>
          </p:nvPr>
        </p:nvSpPr>
        <p:spPr>
          <a:xfrm>
            <a:off x="3871913" y="920750"/>
            <a:ext cx="3587750" cy="2690813"/>
          </a:xfrm>
          <a:ln/>
        </p:spPr>
      </p:sp>
      <p:sp>
        <p:nvSpPr>
          <p:cNvPr id="1667075" name="Rectangle 3"/>
          <p:cNvSpPr>
            <a:spLocks noGrp="1" noChangeArrowheads="1"/>
          </p:cNvSpPr>
          <p:nvPr>
            <p:ph type="body" idx="1"/>
          </p:nvPr>
        </p:nvSpPr>
        <p:spPr>
          <a:ln/>
        </p:spPr>
        <p:txBody>
          <a:bodyPr/>
          <a:lstStyle/>
          <a:p>
            <a:r>
              <a:rPr lang="en-GB" altLang="en-US"/>
              <a:t>A heat pump works best in a home that has a low heat demand. This will, more often than not, be a well insulated home. </a:t>
            </a:r>
          </a:p>
          <a:p>
            <a:endParaRPr lang="en-GB" altLang="en-US"/>
          </a:p>
          <a:p>
            <a:r>
              <a:rPr lang="en-GB" altLang="en-US"/>
              <a:t>For a new build project it makes most sense to design the home with the intended heating source in mind. High levels of insulation and an energy efficient distribution system such as under-floor heating are easiest in a new build project. </a:t>
            </a:r>
          </a:p>
          <a:p>
            <a:endParaRPr lang="en-GB" altLang="en-US"/>
          </a:p>
          <a:p>
            <a:r>
              <a:rPr lang="en-GB" altLang="en-US"/>
              <a:t>In an existing building the starting point is to insulate as much as possible. Bringing down the heating demand will mean less heat needs to be extracted from the ground and will therefore need a smaller ground loop. </a:t>
            </a:r>
          </a:p>
          <a:p>
            <a:endParaRPr lang="en-GB" altLang="en-US"/>
          </a:p>
          <a:p>
            <a:endParaRPr lang="en-GB" altLang="en-US"/>
          </a:p>
          <a:p>
            <a:endParaRPr lang="en-GB" altLang="en-US"/>
          </a:p>
        </p:txBody>
      </p:sp>
    </p:spTree>
    <p:extLst>
      <p:ext uri="{BB962C8B-B14F-4D97-AF65-F5344CB8AC3E}">
        <p14:creationId xmlns:p14="http://schemas.microsoft.com/office/powerpoint/2010/main" val="95991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Rot="1" noChangeAspect="1" noChangeArrowheads="1" noTextEdit="1"/>
          </p:cNvSpPr>
          <p:nvPr>
            <p:ph type="sldImg"/>
          </p:nvPr>
        </p:nvSpPr>
        <p:spPr>
          <a:xfrm>
            <a:off x="3871913" y="920750"/>
            <a:ext cx="3587750" cy="2690813"/>
          </a:xfrm>
          <a:ln/>
        </p:spPr>
      </p:sp>
      <p:sp>
        <p:nvSpPr>
          <p:cNvPr id="1514499" name="Rectangle 3"/>
          <p:cNvSpPr>
            <a:spLocks noGrp="1" noChangeArrowheads="1"/>
          </p:cNvSpPr>
          <p:nvPr>
            <p:ph type="body" idx="1"/>
          </p:nvPr>
        </p:nvSpPr>
        <p:spPr>
          <a:ln/>
        </p:spPr>
        <p:txBody>
          <a:bodyPr/>
          <a:lstStyle/>
          <a:p>
            <a:r>
              <a:rPr lang="en-GB" altLang="en-US"/>
              <a:t>How does a GSHP work?</a:t>
            </a:r>
          </a:p>
          <a:p>
            <a:endParaRPr lang="en-GB" altLang="en-US"/>
          </a:p>
          <a:p>
            <a:r>
              <a:rPr lang="en-GB" altLang="en-US"/>
              <a:t>Ground source heat pumps do not tap into geothermal heat (natural nuclear reaction in the earths core) as many people think.</a:t>
            </a:r>
          </a:p>
          <a:p>
            <a:endParaRPr lang="en-GB" altLang="en-US"/>
          </a:p>
          <a:p>
            <a:r>
              <a:rPr lang="en-GB" altLang="en-US"/>
              <a:t>In fact the Earth acts as a huge solar collector. Solar energy is absorbed at the earth’s surface. From there it can warm the air. It is also transported downwards into the earth by conduction and washed downwards by rainfall.</a:t>
            </a:r>
            <a:br>
              <a:rPr lang="en-GB" altLang="en-US"/>
            </a:br>
            <a:br>
              <a:rPr lang="en-GB" altLang="en-US"/>
            </a:br>
            <a:r>
              <a:rPr lang="en-GB" altLang="en-US"/>
              <a:t>As you dig deeper into the earth the temperature becomes more and more stable until it approaches the temperature of well water, about 8–10ºC year round. This is what is called a solar reservoir. </a:t>
            </a:r>
          </a:p>
          <a:p>
            <a:br>
              <a:rPr lang="en-GB" altLang="en-US"/>
            </a:br>
            <a:r>
              <a:rPr lang="en-GB" altLang="en-US"/>
              <a:t>The temperature of reservoir in the ground is too low for direct use to heat our homes so it is necessary to refine or to upgrade the temperature of the heat. Electricity is used to upgrade it in the heat pump.</a:t>
            </a:r>
          </a:p>
          <a:p>
            <a:endParaRPr lang="en-GB" altLang="en-US"/>
          </a:p>
          <a:p>
            <a:endParaRPr lang="en-GB" altLang="en-US"/>
          </a:p>
        </p:txBody>
      </p:sp>
    </p:spTree>
    <p:extLst>
      <p:ext uri="{BB962C8B-B14F-4D97-AF65-F5344CB8AC3E}">
        <p14:creationId xmlns:p14="http://schemas.microsoft.com/office/powerpoint/2010/main" val="78845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Rot="1" noChangeAspect="1" noChangeArrowheads="1" noTextEdit="1"/>
          </p:cNvSpPr>
          <p:nvPr>
            <p:ph type="sldImg"/>
          </p:nvPr>
        </p:nvSpPr>
        <p:spPr>
          <a:xfrm>
            <a:off x="3871913" y="920750"/>
            <a:ext cx="3587750" cy="2690813"/>
          </a:xfrm>
          <a:ln/>
        </p:spPr>
      </p:sp>
      <p:sp>
        <p:nvSpPr>
          <p:cNvPr id="1569795" name="Rectangle 3"/>
          <p:cNvSpPr>
            <a:spLocks noGrp="1" noChangeArrowheads="1"/>
          </p:cNvSpPr>
          <p:nvPr>
            <p:ph type="body" idx="1"/>
          </p:nvPr>
        </p:nvSpPr>
        <p:spPr>
          <a:ln/>
        </p:spPr>
        <p:txBody>
          <a:bodyPr/>
          <a:lstStyle/>
          <a:p>
            <a:r>
              <a:rPr lang="en-GB" altLang="en-US" dirty="0"/>
              <a:t>Soil conditions at a site are important for determining the size of the ground loop. </a:t>
            </a:r>
          </a:p>
          <a:p>
            <a:endParaRPr lang="en-GB" altLang="en-US" dirty="0"/>
          </a:p>
          <a:p>
            <a:r>
              <a:rPr lang="en-GB" altLang="en-US" dirty="0"/>
              <a:t>The thermal properties of soil are related to particle size. Clay soils behave differently to sandy soils and water content is also an issue as it fills the spaces between particles in a saturated soil that would other wise contain air in a dry soil. </a:t>
            </a:r>
          </a:p>
          <a:p>
            <a:endParaRPr lang="en-GB" altLang="en-US" dirty="0"/>
          </a:p>
          <a:p>
            <a:r>
              <a:rPr lang="en-GB" altLang="en-US" dirty="0"/>
              <a:t>Dry loose soil traps air so it has a lower conductivity than moist packed soil. If the soil is dry and loose you may need 50% more ground loop. </a:t>
            </a:r>
          </a:p>
          <a:p>
            <a:endParaRPr lang="en-GB" altLang="en-US" dirty="0"/>
          </a:p>
          <a:p>
            <a:r>
              <a:rPr lang="en-GB" altLang="en-US" dirty="0"/>
              <a:t>There are wide variations in soil type across the UK and therefore it pays to have a site investigation. If you don’t, you may end of paying for it anyway through a ground loop that is over sized or a system that does not operate efficiently. </a:t>
            </a:r>
          </a:p>
          <a:p>
            <a:endParaRPr lang="en-GB" altLang="en-US" dirty="0"/>
          </a:p>
          <a:p>
            <a:r>
              <a:rPr lang="en-GB" altLang="en-US" dirty="0"/>
              <a:t>Water movement across the site also has an impact on the heat transfer through the ground. </a:t>
            </a:r>
          </a:p>
          <a:p>
            <a:endParaRPr lang="en-GB" altLang="en-US" dirty="0"/>
          </a:p>
          <a:p>
            <a:endParaRPr lang="en-GB" altLang="en-US" dirty="0"/>
          </a:p>
          <a:p>
            <a:endParaRPr lang="en-GB" altLang="en-US" b="1" dirty="0"/>
          </a:p>
          <a:p>
            <a:endParaRPr lang="en-GB" altLang="en-US" dirty="0"/>
          </a:p>
          <a:p>
            <a:endParaRPr lang="en-GB" altLang="en-US" dirty="0"/>
          </a:p>
          <a:p>
            <a:endParaRPr lang="en-GB" altLang="en-US" dirty="0"/>
          </a:p>
          <a:p>
            <a:endParaRPr lang="en-GB" altLang="en-US" dirty="0"/>
          </a:p>
          <a:p>
            <a:pPr lvl="1"/>
            <a:endParaRPr lang="en-GB" altLang="en-US" dirty="0"/>
          </a:p>
          <a:p>
            <a:pPr lvl="1"/>
            <a:endParaRPr lang="en-GB" altLang="en-US" dirty="0"/>
          </a:p>
        </p:txBody>
      </p:sp>
    </p:spTree>
    <p:extLst>
      <p:ext uri="{BB962C8B-B14F-4D97-AF65-F5344CB8AC3E}">
        <p14:creationId xmlns:p14="http://schemas.microsoft.com/office/powerpoint/2010/main" val="302666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Rot="1" noChangeAspect="1" noChangeArrowheads="1" noTextEdit="1"/>
          </p:cNvSpPr>
          <p:nvPr>
            <p:ph type="sldImg"/>
          </p:nvPr>
        </p:nvSpPr>
        <p:spPr>
          <a:xfrm>
            <a:off x="3871913" y="920750"/>
            <a:ext cx="3587750" cy="2690813"/>
          </a:xfrm>
          <a:ln/>
        </p:spPr>
      </p:sp>
      <p:sp>
        <p:nvSpPr>
          <p:cNvPr id="165273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44378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Rot="1" noChangeAspect="1" noChangeArrowheads="1" noTextEdit="1"/>
          </p:cNvSpPr>
          <p:nvPr>
            <p:ph type="sldImg"/>
          </p:nvPr>
        </p:nvSpPr>
        <p:spPr>
          <a:xfrm>
            <a:off x="3871913" y="920750"/>
            <a:ext cx="3587750" cy="2690813"/>
          </a:xfrm>
          <a:ln/>
        </p:spPr>
      </p:sp>
      <p:sp>
        <p:nvSpPr>
          <p:cNvPr id="155750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24811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Rot="1" noChangeAspect="1" noChangeArrowheads="1" noTextEdit="1"/>
          </p:cNvSpPr>
          <p:nvPr>
            <p:ph type="sldImg"/>
          </p:nvPr>
        </p:nvSpPr>
        <p:spPr>
          <a:xfrm>
            <a:off x="3871913" y="920750"/>
            <a:ext cx="3587750" cy="2690813"/>
          </a:xfrm>
          <a:ln/>
        </p:spPr>
      </p:sp>
      <p:sp>
        <p:nvSpPr>
          <p:cNvPr id="1699843" name="Rectangle 3"/>
          <p:cNvSpPr>
            <a:spLocks noGrp="1" noChangeArrowheads="1"/>
          </p:cNvSpPr>
          <p:nvPr>
            <p:ph type="body" idx="1"/>
          </p:nvPr>
        </p:nvSpPr>
        <p:spPr>
          <a:ln/>
        </p:spPr>
        <p:txBody>
          <a:bodyPr/>
          <a:lstStyle/>
          <a:p>
            <a:r>
              <a:rPr lang="en-GB" altLang="en-US"/>
              <a:t>Soft sand used to protect piping. </a:t>
            </a:r>
          </a:p>
        </p:txBody>
      </p:sp>
    </p:spTree>
    <p:extLst>
      <p:ext uri="{BB962C8B-B14F-4D97-AF65-F5344CB8AC3E}">
        <p14:creationId xmlns:p14="http://schemas.microsoft.com/office/powerpoint/2010/main" val="251592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1F71-D0AB-243A-90EF-C240DD38F8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487240C-CE98-9D62-67C5-309E99AE08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A53458-89F2-5C57-47CF-0DFCC72F963D}"/>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5" name="Footer Placeholder 4">
            <a:extLst>
              <a:ext uri="{FF2B5EF4-FFF2-40B4-BE49-F238E27FC236}">
                <a16:creationId xmlns:a16="http://schemas.microsoft.com/office/drawing/2014/main" id="{08C9F6BD-0F56-25D9-F8E3-69A979550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C0BFF-7208-7EA7-6022-39718DC35E81}"/>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373339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E913-E69F-C972-CC58-B96B138A85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E88153-5B9C-0CA4-77D6-627D241F1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5F679-C4E7-73DB-5EE1-30584A6BBE3C}"/>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5" name="Footer Placeholder 4">
            <a:extLst>
              <a:ext uri="{FF2B5EF4-FFF2-40B4-BE49-F238E27FC236}">
                <a16:creationId xmlns:a16="http://schemas.microsoft.com/office/drawing/2014/main" id="{C3225F06-FE1B-4E9D-64FC-5DCBE633F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0C4F2-BECC-B1CF-6C4C-EC07AEC3569A}"/>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417140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EAF983-40BE-3BE6-0ED3-F7025699FAE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08C02F-BEB8-A73E-CDC8-955E8612B24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F57D00-890B-5FA3-7305-0DEC0003CD36}"/>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5" name="Footer Placeholder 4">
            <a:extLst>
              <a:ext uri="{FF2B5EF4-FFF2-40B4-BE49-F238E27FC236}">
                <a16:creationId xmlns:a16="http://schemas.microsoft.com/office/drawing/2014/main" id="{D6F2E5CA-153A-C1E5-383E-0D25777B6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980E8-099B-C6A7-9CEA-774602E1718E}"/>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388384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DF33-B896-B56F-9770-7DCEFBA4DD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0F860-BFB8-CD52-9929-14A89AEE0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3BF9B-3FFB-A25E-7C46-1807B0F0A661}"/>
              </a:ext>
            </a:extLst>
          </p:cNvPr>
          <p:cNvSpPr>
            <a:spLocks noGrp="1"/>
          </p:cNvSpPr>
          <p:nvPr>
            <p:ph type="dt" sz="half" idx="10"/>
          </p:nvPr>
        </p:nvSpPr>
        <p:spPr/>
        <p:txBody>
          <a:bodyPr/>
          <a:lstStyle/>
          <a:p>
            <a:fld id="{3CEB1F12-4272-484A-8A52-03B4BF2EA49E}" type="datetimeFigureOut">
              <a:rPr lang="en-GB" smtClean="0"/>
              <a:t>08/02/2023</a:t>
            </a:fld>
            <a:endParaRPr lang="en-GB"/>
          </a:p>
        </p:txBody>
      </p:sp>
      <p:sp>
        <p:nvSpPr>
          <p:cNvPr id="5" name="Footer Placeholder 4">
            <a:extLst>
              <a:ext uri="{FF2B5EF4-FFF2-40B4-BE49-F238E27FC236}">
                <a16:creationId xmlns:a16="http://schemas.microsoft.com/office/drawing/2014/main" id="{13E38FE7-9473-728B-26D8-953E3A88E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4617C0-0E45-7E50-D50B-E2F069E399E3}"/>
              </a:ext>
            </a:extLst>
          </p:cNvPr>
          <p:cNvSpPr>
            <a:spLocks noGrp="1"/>
          </p:cNvSpPr>
          <p:nvPr>
            <p:ph type="sldNum" sz="quarter" idx="12"/>
          </p:nvPr>
        </p:nvSpPr>
        <p:spPr/>
        <p:txBody>
          <a:bodyPr/>
          <a:lstStyle/>
          <a:p>
            <a:fld id="{041F95A8-85D4-45E6-A15F-F1957D2F4C1F}" type="slidenum">
              <a:rPr lang="en-GB" smtClean="0"/>
              <a:t>‹#›</a:t>
            </a:fld>
            <a:endParaRPr lang="en-GB"/>
          </a:p>
        </p:txBody>
      </p:sp>
    </p:spTree>
    <p:extLst>
      <p:ext uri="{BB962C8B-B14F-4D97-AF65-F5344CB8AC3E}">
        <p14:creationId xmlns:p14="http://schemas.microsoft.com/office/powerpoint/2010/main" val="384319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394C-FF6F-969D-C618-11FBE2ECBEA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59B149-CA10-953C-F86A-446A5CB795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81ECB-FCB1-397E-FF25-40AEEFC82BE9}"/>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5" name="Footer Placeholder 4">
            <a:extLst>
              <a:ext uri="{FF2B5EF4-FFF2-40B4-BE49-F238E27FC236}">
                <a16:creationId xmlns:a16="http://schemas.microsoft.com/office/drawing/2014/main" id="{A399B2E2-F4B3-45D4-C783-03E75E05D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03CDB-FD8F-8D6E-8E38-AEC6BE3B9AF5}"/>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412991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A519-51B3-EF67-3CCA-6FCA3BE45C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25D72E-F69E-F0AB-49EB-CD3C15F33DD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079999-5FF3-046C-7E8D-0BC8155210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EE7F7C-620E-DBC5-B342-08ED23B6E7DD}"/>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6" name="Footer Placeholder 5">
            <a:extLst>
              <a:ext uri="{FF2B5EF4-FFF2-40B4-BE49-F238E27FC236}">
                <a16:creationId xmlns:a16="http://schemas.microsoft.com/office/drawing/2014/main" id="{EA371CF6-7BCE-3886-BBCB-4AB1D04450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E0F917-5EEC-4970-382B-F264DFDD1A00}"/>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395168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6FBF-05E5-5BDF-FB66-E9E428EA661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BFAC6-A7D2-2D67-4032-FE95CA1D2F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2C898-BAE9-E8BA-B964-F19AE6D7B39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9B4DDF-43A0-D95C-DFFC-76E05727CB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FF153A-26DF-AFAC-E7AD-6905DBA8202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443757-40F1-D9E7-1C29-A478B937286B}"/>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8" name="Footer Placeholder 7">
            <a:extLst>
              <a:ext uri="{FF2B5EF4-FFF2-40B4-BE49-F238E27FC236}">
                <a16:creationId xmlns:a16="http://schemas.microsoft.com/office/drawing/2014/main" id="{82C162B9-1D6D-F808-939B-FEF9C4700F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1976E7-5455-0C90-D0CF-34828A43943D}"/>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55118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C48F-127C-4FC8-04D5-76F12D387B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10BDB0-2BF8-0303-BBED-0C1D26F815F5}"/>
              </a:ext>
            </a:extLst>
          </p:cNvPr>
          <p:cNvSpPr>
            <a:spLocks noGrp="1"/>
          </p:cNvSpPr>
          <p:nvPr>
            <p:ph type="dt" sz="half" idx="10"/>
          </p:nvPr>
        </p:nvSpPr>
        <p:spPr/>
        <p:txBody>
          <a:bodyPr/>
          <a:lstStyle/>
          <a:p>
            <a:fld id="{3CEB1F12-4272-484A-8A52-03B4BF2EA49E}" type="datetimeFigureOut">
              <a:rPr lang="en-GB" smtClean="0"/>
              <a:t>08/02/2023</a:t>
            </a:fld>
            <a:endParaRPr lang="en-GB"/>
          </a:p>
        </p:txBody>
      </p:sp>
      <p:sp>
        <p:nvSpPr>
          <p:cNvPr id="4" name="Footer Placeholder 3">
            <a:extLst>
              <a:ext uri="{FF2B5EF4-FFF2-40B4-BE49-F238E27FC236}">
                <a16:creationId xmlns:a16="http://schemas.microsoft.com/office/drawing/2014/main" id="{21E8626F-246B-0802-D274-FB9DD8D594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87E581-7E4B-7C16-97EC-7EDC747D5A3E}"/>
              </a:ext>
            </a:extLst>
          </p:cNvPr>
          <p:cNvSpPr>
            <a:spLocks noGrp="1"/>
          </p:cNvSpPr>
          <p:nvPr>
            <p:ph type="sldNum" sz="quarter" idx="12"/>
          </p:nvPr>
        </p:nvSpPr>
        <p:spPr/>
        <p:txBody>
          <a:bodyPr/>
          <a:lstStyle/>
          <a:p>
            <a:fld id="{041F95A8-85D4-45E6-A15F-F1957D2F4C1F}" type="slidenum">
              <a:rPr lang="en-GB" smtClean="0"/>
              <a:t>‹#›</a:t>
            </a:fld>
            <a:endParaRPr lang="en-GB"/>
          </a:p>
        </p:txBody>
      </p:sp>
    </p:spTree>
    <p:extLst>
      <p:ext uri="{BB962C8B-B14F-4D97-AF65-F5344CB8AC3E}">
        <p14:creationId xmlns:p14="http://schemas.microsoft.com/office/powerpoint/2010/main" val="241010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7AF95-5740-166E-E7F5-6763DB466BE0}"/>
              </a:ext>
            </a:extLst>
          </p:cNvPr>
          <p:cNvSpPr>
            <a:spLocks noGrp="1"/>
          </p:cNvSpPr>
          <p:nvPr>
            <p:ph type="dt" sz="half" idx="10"/>
          </p:nvPr>
        </p:nvSpPr>
        <p:spPr/>
        <p:txBody>
          <a:bodyPr/>
          <a:lstStyle/>
          <a:p>
            <a:fld id="{3CEB1F12-4272-484A-8A52-03B4BF2EA49E}" type="datetimeFigureOut">
              <a:rPr lang="en-GB" smtClean="0"/>
              <a:t>08/02/2023</a:t>
            </a:fld>
            <a:endParaRPr lang="en-GB"/>
          </a:p>
        </p:txBody>
      </p:sp>
      <p:sp>
        <p:nvSpPr>
          <p:cNvPr id="3" name="Footer Placeholder 2">
            <a:extLst>
              <a:ext uri="{FF2B5EF4-FFF2-40B4-BE49-F238E27FC236}">
                <a16:creationId xmlns:a16="http://schemas.microsoft.com/office/drawing/2014/main" id="{91D0C158-63F8-338A-C167-C0F03C4DA9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8B20D4-7E99-F1EB-E36E-F63C30B68C2C}"/>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411103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803B-B102-1F41-7D0B-623758281D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0D20AE-AED3-2104-C158-10DEDDC63D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A94994-3CF1-BF7F-4BBA-214AEED205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21044C-D6B5-02AC-513C-1FE15FA45D0D}"/>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6" name="Footer Placeholder 5">
            <a:extLst>
              <a:ext uri="{FF2B5EF4-FFF2-40B4-BE49-F238E27FC236}">
                <a16:creationId xmlns:a16="http://schemas.microsoft.com/office/drawing/2014/main" id="{93066ABE-D000-A8BF-34AF-A7A2957DC6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EEC71F-CCFE-4824-6E6C-3868AB59DB0B}"/>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39908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F511-8909-B993-73B5-B4766C4782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FF71C8-A26B-EF6D-45EB-4D4838637B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B6E5B9F-61E5-AFBB-3A8F-E158D6F479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CDD1CC-133C-7254-AC9B-1FA7EF22A766}"/>
              </a:ext>
            </a:extLst>
          </p:cNvPr>
          <p:cNvSpPr>
            <a:spLocks noGrp="1"/>
          </p:cNvSpPr>
          <p:nvPr>
            <p:ph type="dt" sz="half" idx="10"/>
          </p:nvPr>
        </p:nvSpPr>
        <p:spPr/>
        <p:txBody>
          <a:bodyPr/>
          <a:lstStyle/>
          <a:p>
            <a:fld id="{868596FC-FB3D-4E99-9FFB-0B58981EEFC6}" type="datetimeFigureOut">
              <a:rPr lang="en-GB" smtClean="0"/>
              <a:t>08/02/2023</a:t>
            </a:fld>
            <a:endParaRPr lang="en-GB"/>
          </a:p>
        </p:txBody>
      </p:sp>
      <p:sp>
        <p:nvSpPr>
          <p:cNvPr id="6" name="Footer Placeholder 5">
            <a:extLst>
              <a:ext uri="{FF2B5EF4-FFF2-40B4-BE49-F238E27FC236}">
                <a16:creationId xmlns:a16="http://schemas.microsoft.com/office/drawing/2014/main" id="{EABD3575-BC92-77B6-F192-45DF69CF89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2BA0D3-2EBD-62AB-2D01-EF6335321566}"/>
              </a:ext>
            </a:extLst>
          </p:cNvPr>
          <p:cNvSpPr>
            <a:spLocks noGrp="1"/>
          </p:cNvSpPr>
          <p:nvPr>
            <p:ph type="sldNum" sz="quarter" idx="12"/>
          </p:nvPr>
        </p:nvSpPr>
        <p:spPr/>
        <p:txBody>
          <a:bodyPr/>
          <a:lstStyle/>
          <a:p>
            <a:fld id="{CF59F6F3-3DC6-4F85-BAE5-E5F5360CA6E2}" type="slidenum">
              <a:rPr lang="en-GB" smtClean="0"/>
              <a:t>‹#›</a:t>
            </a:fld>
            <a:endParaRPr lang="en-GB"/>
          </a:p>
        </p:txBody>
      </p:sp>
    </p:spTree>
    <p:extLst>
      <p:ext uri="{BB962C8B-B14F-4D97-AF65-F5344CB8AC3E}">
        <p14:creationId xmlns:p14="http://schemas.microsoft.com/office/powerpoint/2010/main" val="141388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C05E23-D000-80B6-397C-97CDCEA0EEF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933308-255E-2EDA-A233-C90D15812C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1C43A-3C7A-B2AE-C5FD-E8D52E386A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8596FC-FB3D-4E99-9FFB-0B58981EEFC6}" type="datetimeFigureOut">
              <a:rPr lang="en-GB" smtClean="0"/>
              <a:t>08/02/2023</a:t>
            </a:fld>
            <a:endParaRPr lang="en-GB"/>
          </a:p>
        </p:txBody>
      </p:sp>
      <p:sp>
        <p:nvSpPr>
          <p:cNvPr id="5" name="Footer Placeholder 4">
            <a:extLst>
              <a:ext uri="{FF2B5EF4-FFF2-40B4-BE49-F238E27FC236}">
                <a16:creationId xmlns:a16="http://schemas.microsoft.com/office/drawing/2014/main" id="{8D55D192-63B8-D060-ACD3-BF4D865832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AC5934-5A8A-F740-F285-21262628DB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59F6F3-3DC6-4F85-BAE5-E5F5360CA6E2}" type="slidenum">
              <a:rPr lang="en-GB" smtClean="0"/>
              <a:t>‹#›</a:t>
            </a:fld>
            <a:endParaRPr lang="en-GB"/>
          </a:p>
        </p:txBody>
      </p:sp>
    </p:spTree>
    <p:extLst>
      <p:ext uri="{BB962C8B-B14F-4D97-AF65-F5344CB8AC3E}">
        <p14:creationId xmlns:p14="http://schemas.microsoft.com/office/powerpoint/2010/main" val="23988181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slide" Target="slide116.xml"/><Relationship Id="rId5" Type="http://schemas.openxmlformats.org/officeDocument/2006/relationships/slide" Target="slide114.xml"/><Relationship Id="rId4" Type="http://schemas.openxmlformats.org/officeDocument/2006/relationships/slide" Target="slide115.xml"/></Relationships>
</file>

<file path=ppt/slides/_rels/slide1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9UBbKWcWyV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KE3SvNRmwcQ"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00808"/>
            <a:ext cx="7560840" cy="1793167"/>
          </a:xfrm>
        </p:spPr>
        <p:txBody>
          <a:bodyPr/>
          <a:lstStyle/>
          <a:p>
            <a:r>
              <a:rPr lang="en-GB" sz="4400" cap="none" dirty="0"/>
              <a:t>Level 3 Diploma in Plumbing and Domestic Heating</a:t>
            </a:r>
          </a:p>
        </p:txBody>
      </p:sp>
      <p:sp>
        <p:nvSpPr>
          <p:cNvPr id="3" name="Subtitle 2"/>
          <p:cNvSpPr>
            <a:spLocks noGrp="1"/>
          </p:cNvSpPr>
          <p:nvPr>
            <p:ph type="subTitle" idx="1"/>
          </p:nvPr>
        </p:nvSpPr>
        <p:spPr>
          <a:xfrm>
            <a:off x="1475656" y="4221088"/>
            <a:ext cx="5637010" cy="1944216"/>
          </a:xfrm>
        </p:spPr>
        <p:txBody>
          <a:bodyPr>
            <a:noAutofit/>
          </a:bodyPr>
          <a:lstStyle/>
          <a:p>
            <a:pPr algn="ctr"/>
            <a:r>
              <a:rPr lang="en-GB" dirty="0"/>
              <a:t>Phase 3</a:t>
            </a:r>
          </a:p>
          <a:p>
            <a:pPr algn="ctr"/>
            <a:r>
              <a:rPr lang="en-GB" dirty="0"/>
              <a:t>Environmental Technologies</a:t>
            </a:r>
          </a:p>
          <a:p>
            <a:pPr algn="ctr"/>
            <a:r>
              <a:rPr lang="en-GB" dirty="0">
                <a:solidFill>
                  <a:srgbClr val="7030A0"/>
                </a:solidFill>
              </a:rPr>
              <a:t>Heat Pumps</a:t>
            </a:r>
          </a:p>
          <a:p>
            <a:pPr algn="ctr"/>
            <a:endParaRPr lang="en-GB" dirty="0"/>
          </a:p>
        </p:txBody>
      </p:sp>
    </p:spTree>
    <p:extLst>
      <p:ext uri="{BB962C8B-B14F-4D97-AF65-F5344CB8AC3E}">
        <p14:creationId xmlns:p14="http://schemas.microsoft.com/office/powerpoint/2010/main" val="66012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1"/>
          <p:cNvSpPr>
            <a:spLocks noChangeArrowheads="1"/>
          </p:cNvSpPr>
          <p:nvPr/>
        </p:nvSpPr>
        <p:spPr bwMode="auto">
          <a:xfrm>
            <a:off x="2267744" y="188640"/>
            <a:ext cx="6336110"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solidFill>
                  <a:srgbClr val="18295E"/>
                </a:solidFill>
              </a:rPr>
              <a:t>External Air Source Heat Pump System Options</a:t>
            </a:r>
          </a:p>
        </p:txBody>
      </p:sp>
      <p:sp>
        <p:nvSpPr>
          <p:cNvPr id="51209" name="Rectangle 1"/>
          <p:cNvSpPr>
            <a:spLocks noChangeArrowheads="1"/>
          </p:cNvSpPr>
          <p:nvPr/>
        </p:nvSpPr>
        <p:spPr bwMode="auto">
          <a:xfrm>
            <a:off x="323528" y="3789040"/>
            <a:ext cx="86409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solidFill>
                  <a:srgbClr val="002060"/>
                </a:solidFill>
              </a:rPr>
              <a:t>A variety of heat pump system arrangements are possible using the external air as the heat source. </a:t>
            </a:r>
          </a:p>
          <a:p>
            <a:pPr marL="285750" indent="-285750">
              <a:buFont typeface="Arial" panose="020B0604020202020204" pitchFamily="34" charset="0"/>
              <a:buChar char="•"/>
            </a:pPr>
            <a:r>
              <a:rPr lang="en-GB" dirty="0">
                <a:solidFill>
                  <a:srgbClr val="002060"/>
                </a:solidFill>
              </a:rPr>
              <a:t>Air source heat pump will typically operate at temperatures up to 20 </a:t>
            </a:r>
            <a:r>
              <a:rPr lang="en-GB" baseline="30000" dirty="0" err="1">
                <a:solidFill>
                  <a:srgbClr val="002060"/>
                </a:solidFill>
              </a:rPr>
              <a:t>o</a:t>
            </a:r>
            <a:r>
              <a:rPr lang="en-GB" dirty="0" err="1">
                <a:solidFill>
                  <a:srgbClr val="002060"/>
                </a:solidFill>
              </a:rPr>
              <a:t>C.</a:t>
            </a:r>
            <a:r>
              <a:rPr lang="en-GB" dirty="0">
                <a:solidFill>
                  <a:srgbClr val="002060"/>
                </a:solidFill>
              </a:rPr>
              <a:t>  </a:t>
            </a:r>
          </a:p>
          <a:p>
            <a:pPr marL="285750" indent="-285750">
              <a:buFont typeface="Arial" panose="020B0604020202020204" pitchFamily="34" charset="0"/>
              <a:buChar char="•"/>
            </a:pPr>
            <a:r>
              <a:rPr lang="en-GB" dirty="0">
                <a:solidFill>
                  <a:srgbClr val="002060"/>
                </a:solidFill>
              </a:rPr>
              <a:t>Can be single internal units that receive the incoming air through an inlet  duct that passes through the external wall of the building. </a:t>
            </a:r>
          </a:p>
          <a:p>
            <a:pPr marL="285750" indent="-285750">
              <a:buFont typeface="Arial" panose="020B0604020202020204" pitchFamily="34" charset="0"/>
              <a:buChar char="•"/>
            </a:pPr>
            <a:r>
              <a:rPr lang="en-GB" dirty="0">
                <a:solidFill>
                  <a:srgbClr val="002060"/>
                </a:solidFill>
              </a:rPr>
              <a:t>A popular alternative is the use of an external fan coil (evaporator) unit that is linked to an internal unit.  </a:t>
            </a:r>
          </a:p>
          <a:p>
            <a:pPr marL="285750" indent="-285750">
              <a:buFont typeface="Arial" panose="020B0604020202020204" pitchFamily="34" charset="0"/>
              <a:buChar char="•"/>
            </a:pPr>
            <a:r>
              <a:rPr lang="en-GB" dirty="0">
                <a:solidFill>
                  <a:srgbClr val="002060"/>
                </a:solidFill>
              </a:rPr>
              <a:t>Fan coil units can be noisy and this need to be considered at the design stage. </a:t>
            </a:r>
          </a:p>
          <a:p>
            <a:endParaRPr lang="en-GB" dirty="0">
              <a:solidFill>
                <a:srgbClr val="002060"/>
              </a:solidFill>
            </a:endParaRPr>
          </a:p>
          <a:p>
            <a:r>
              <a:rPr lang="en-GB" dirty="0">
                <a:solidFill>
                  <a:srgbClr val="002060"/>
                </a:solidFill>
              </a:rPr>
              <a:t>Let’s now look at the ground source options ………….</a:t>
            </a:r>
          </a:p>
        </p:txBody>
      </p:sp>
      <p:pic>
        <p:nvPicPr>
          <p:cNvPr id="512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28" y="1556792"/>
            <a:ext cx="9020972" cy="198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367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anim calcmode="lin" valueType="num">
                                      <p:cBhvr additive="base">
                                        <p:cTn id="7" dur="500" fill="hold"/>
                                        <p:tgtEl>
                                          <p:spTgt spid="51209"/>
                                        </p:tgtEl>
                                        <p:attrNameLst>
                                          <p:attrName>ppt_x</p:attrName>
                                        </p:attrNameLst>
                                      </p:cBhvr>
                                      <p:tavLst>
                                        <p:tav tm="0">
                                          <p:val>
                                            <p:strVal val="#ppt_x"/>
                                          </p:val>
                                        </p:tav>
                                        <p:tav tm="100000">
                                          <p:val>
                                            <p:strVal val="#ppt_x"/>
                                          </p:val>
                                        </p:tav>
                                      </p:tavLst>
                                    </p:anim>
                                    <p:anim calcmode="lin" valueType="num">
                                      <p:cBhvr additive="base">
                                        <p:cTn id="8"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Orientation and tilt</a:t>
            </a:r>
          </a:p>
        </p:txBody>
      </p:sp>
      <p:sp>
        <p:nvSpPr>
          <p:cNvPr id="3" name="Content Placeholder 2"/>
          <p:cNvSpPr>
            <a:spLocks noGrp="1"/>
          </p:cNvSpPr>
          <p:nvPr>
            <p:ph idx="1"/>
          </p:nvPr>
        </p:nvSpPr>
        <p:spPr>
          <a:xfrm>
            <a:off x="467544" y="4941168"/>
            <a:ext cx="8229600" cy="1728192"/>
          </a:xfrm>
        </p:spPr>
        <p:txBody>
          <a:bodyPr>
            <a:noAutofit/>
          </a:bodyPr>
          <a:lstStyle/>
          <a:p>
            <a:pPr marL="0" lvl="0" indent="0" defTabSz="914400" fontAlgn="base">
              <a:spcBef>
                <a:spcPct val="0"/>
              </a:spcBef>
              <a:spcAft>
                <a:spcPct val="0"/>
              </a:spcAft>
              <a:buNone/>
              <a:defRPr/>
            </a:pPr>
            <a:r>
              <a:rPr lang="en-GB" sz="2000" dirty="0">
                <a:solidFill>
                  <a:srgbClr val="7030A0"/>
                </a:solidFill>
                <a:latin typeface="Calibri" pitchFamily="34" charset="0"/>
                <a:cs typeface="Calibri" pitchFamily="34" charset="0"/>
              </a:rPr>
              <a:t>The optimum orientation and tilt given in the table above is </a:t>
            </a:r>
            <a:r>
              <a:rPr lang="en-GB" sz="2000" b="1" dirty="0">
                <a:solidFill>
                  <a:srgbClr val="FF0000"/>
                </a:solidFill>
                <a:latin typeface="Calibri" pitchFamily="34" charset="0"/>
                <a:cs typeface="Calibri" pitchFamily="34" charset="0"/>
              </a:rPr>
              <a:t>south facing at a 30</a:t>
            </a:r>
            <a:r>
              <a:rPr lang="en-GB" sz="2000" b="1" baseline="30000" dirty="0">
                <a:solidFill>
                  <a:srgbClr val="FF0000"/>
                </a:solidFill>
                <a:latin typeface="Calibri" pitchFamily="34" charset="0"/>
                <a:cs typeface="Calibri" pitchFamily="34" charset="0"/>
              </a:rPr>
              <a:t>o </a:t>
            </a:r>
            <a:r>
              <a:rPr lang="en-GB" sz="2000" b="1" dirty="0">
                <a:solidFill>
                  <a:srgbClr val="FF0000"/>
                </a:solidFill>
                <a:latin typeface="Calibri" pitchFamily="34" charset="0"/>
                <a:cs typeface="Calibri" pitchFamily="34" charset="0"/>
              </a:rPr>
              <a:t> tilt. </a:t>
            </a:r>
          </a:p>
          <a:p>
            <a:pPr marL="0" lvl="0" indent="0" defTabSz="914400" fontAlgn="base">
              <a:spcBef>
                <a:spcPct val="0"/>
              </a:spcBef>
              <a:spcAft>
                <a:spcPct val="0"/>
              </a:spcAft>
              <a:buNone/>
              <a:defRPr/>
            </a:pPr>
            <a:endParaRPr lang="en-GB" sz="1000" dirty="0">
              <a:solidFill>
                <a:srgbClr val="7030A0"/>
              </a:solidFill>
              <a:latin typeface="Calibri" pitchFamily="34" charset="0"/>
              <a:cs typeface="Calibri" pitchFamily="34" charset="0"/>
            </a:endParaRPr>
          </a:p>
          <a:p>
            <a:pPr marL="0" lvl="0" indent="0" defTabSz="914400" fontAlgn="base">
              <a:spcBef>
                <a:spcPct val="0"/>
              </a:spcBef>
              <a:spcAft>
                <a:spcPct val="0"/>
              </a:spcAft>
              <a:buNone/>
              <a:defRPr/>
            </a:pPr>
            <a:r>
              <a:rPr lang="en-GB" sz="2000" dirty="0">
                <a:solidFill>
                  <a:srgbClr val="7030A0"/>
                </a:solidFill>
                <a:latin typeface="Calibri" pitchFamily="34" charset="0"/>
                <a:cs typeface="Calibri" pitchFamily="34" charset="0"/>
              </a:rPr>
              <a:t>Typically, a collector tilt of between 30</a:t>
            </a:r>
            <a:r>
              <a:rPr lang="en-GB" sz="2000" baseline="30000" dirty="0">
                <a:solidFill>
                  <a:srgbClr val="7030A0"/>
                </a:solidFill>
                <a:latin typeface="Calibri" pitchFamily="34" charset="0"/>
                <a:cs typeface="Calibri" pitchFamily="34" charset="0"/>
              </a:rPr>
              <a:t>o</a:t>
            </a:r>
            <a:r>
              <a:rPr lang="en-GB" sz="2000" dirty="0">
                <a:solidFill>
                  <a:srgbClr val="7030A0"/>
                </a:solidFill>
                <a:latin typeface="Calibri" pitchFamily="34" charset="0"/>
                <a:cs typeface="Calibri" pitchFamily="34" charset="0"/>
              </a:rPr>
              <a:t> and 40</a:t>
            </a:r>
            <a:r>
              <a:rPr lang="en-GB" sz="2000" baseline="30000" dirty="0">
                <a:solidFill>
                  <a:srgbClr val="7030A0"/>
                </a:solidFill>
                <a:latin typeface="Calibri" pitchFamily="34" charset="0"/>
                <a:cs typeface="Calibri" pitchFamily="34" charset="0"/>
              </a:rPr>
              <a:t>o</a:t>
            </a:r>
            <a:r>
              <a:rPr lang="en-GB" sz="2000" dirty="0">
                <a:solidFill>
                  <a:srgbClr val="7030A0"/>
                </a:solidFill>
                <a:latin typeface="Calibri" pitchFamily="34" charset="0"/>
                <a:cs typeface="Calibri" pitchFamily="34" charset="0"/>
              </a:rPr>
              <a:t> from horizontal is considered to be very close to optimum with  35</a:t>
            </a:r>
            <a:r>
              <a:rPr lang="en-GB" sz="2000" baseline="30000" dirty="0">
                <a:solidFill>
                  <a:srgbClr val="7030A0"/>
                </a:solidFill>
                <a:latin typeface="Calibri" pitchFamily="34" charset="0"/>
                <a:cs typeface="Calibri" pitchFamily="34" charset="0"/>
              </a:rPr>
              <a:t>o</a:t>
            </a:r>
            <a:r>
              <a:rPr lang="en-GB" sz="2000" dirty="0">
                <a:solidFill>
                  <a:srgbClr val="7030A0"/>
                </a:solidFill>
                <a:latin typeface="Perpetua"/>
                <a:cs typeface="Arial" charset="0"/>
              </a:rPr>
              <a:t>  </a:t>
            </a:r>
            <a:r>
              <a:rPr lang="en-GB" sz="2000" dirty="0">
                <a:solidFill>
                  <a:srgbClr val="7030A0"/>
                </a:solidFill>
                <a:latin typeface="Calibri" pitchFamily="34" charset="0"/>
                <a:cs typeface="Calibri" pitchFamily="34" charset="0"/>
              </a:rPr>
              <a:t>being optimum.</a:t>
            </a:r>
            <a:endParaRPr lang="en-GB" sz="4000" dirty="0">
              <a:solidFill>
                <a:srgbClr val="7030A0"/>
              </a:solidFill>
            </a:endParaRPr>
          </a:p>
        </p:txBody>
      </p:sp>
      <p:graphicFrame>
        <p:nvGraphicFramePr>
          <p:cNvPr id="4" name="Table 3"/>
          <p:cNvGraphicFramePr>
            <a:graphicFrameLocks noGrp="1"/>
          </p:cNvGraphicFramePr>
          <p:nvPr/>
        </p:nvGraphicFramePr>
        <p:xfrm>
          <a:off x="683568" y="1628800"/>
          <a:ext cx="7632846" cy="3096344"/>
        </p:xfrm>
        <a:graphic>
          <a:graphicData uri="http://schemas.openxmlformats.org/drawingml/2006/table">
            <a:tbl>
              <a:tblPr firstRow="1" bandRow="1"/>
              <a:tblGrid>
                <a:gridCol w="1272141">
                  <a:extLst>
                    <a:ext uri="{9D8B030D-6E8A-4147-A177-3AD203B41FA5}">
                      <a16:colId xmlns:a16="http://schemas.microsoft.com/office/drawing/2014/main" val="20000"/>
                    </a:ext>
                  </a:extLst>
                </a:gridCol>
                <a:gridCol w="1272141">
                  <a:extLst>
                    <a:ext uri="{9D8B030D-6E8A-4147-A177-3AD203B41FA5}">
                      <a16:colId xmlns:a16="http://schemas.microsoft.com/office/drawing/2014/main" val="20001"/>
                    </a:ext>
                  </a:extLst>
                </a:gridCol>
                <a:gridCol w="1272141">
                  <a:extLst>
                    <a:ext uri="{9D8B030D-6E8A-4147-A177-3AD203B41FA5}">
                      <a16:colId xmlns:a16="http://schemas.microsoft.com/office/drawing/2014/main" val="20002"/>
                    </a:ext>
                  </a:extLst>
                </a:gridCol>
                <a:gridCol w="1272141">
                  <a:extLst>
                    <a:ext uri="{9D8B030D-6E8A-4147-A177-3AD203B41FA5}">
                      <a16:colId xmlns:a16="http://schemas.microsoft.com/office/drawing/2014/main" val="20003"/>
                    </a:ext>
                  </a:extLst>
                </a:gridCol>
                <a:gridCol w="1272141">
                  <a:extLst>
                    <a:ext uri="{9D8B030D-6E8A-4147-A177-3AD203B41FA5}">
                      <a16:colId xmlns:a16="http://schemas.microsoft.com/office/drawing/2014/main" val="20004"/>
                    </a:ext>
                  </a:extLst>
                </a:gridCol>
                <a:gridCol w="1272141">
                  <a:extLst>
                    <a:ext uri="{9D8B030D-6E8A-4147-A177-3AD203B41FA5}">
                      <a16:colId xmlns:a16="http://schemas.microsoft.com/office/drawing/2014/main" val="20005"/>
                    </a:ext>
                  </a:extLst>
                </a:gridCol>
              </a:tblGrid>
              <a:tr h="420530">
                <a:tc rowSpan="2">
                  <a:txBody>
                    <a:bodyPr/>
                    <a:lstStyle>
                      <a:lvl1pPr marL="0" algn="l" defTabSz="457200" rtl="0" eaLnBrk="1" latinLnBrk="0" hangingPunct="1">
                        <a:defRPr sz="1800" b="1" kern="1200">
                          <a:solidFill>
                            <a:schemeClr val="lt1"/>
                          </a:solidFill>
                          <a:latin typeface="Perpetua"/>
                        </a:defRPr>
                      </a:lvl1pPr>
                      <a:lvl2pPr marL="457200" algn="l" defTabSz="457200" rtl="0" eaLnBrk="1" latinLnBrk="0" hangingPunct="1">
                        <a:defRPr sz="1800" b="1" kern="1200">
                          <a:solidFill>
                            <a:schemeClr val="lt1"/>
                          </a:solidFill>
                          <a:latin typeface="Perpetua"/>
                        </a:defRPr>
                      </a:lvl2pPr>
                      <a:lvl3pPr marL="914400" algn="l" defTabSz="457200" rtl="0" eaLnBrk="1" latinLnBrk="0" hangingPunct="1">
                        <a:defRPr sz="1800" b="1" kern="1200">
                          <a:solidFill>
                            <a:schemeClr val="lt1"/>
                          </a:solidFill>
                          <a:latin typeface="Perpetua"/>
                        </a:defRPr>
                      </a:lvl3pPr>
                      <a:lvl4pPr marL="1371600" algn="l" defTabSz="457200" rtl="0" eaLnBrk="1" latinLnBrk="0" hangingPunct="1">
                        <a:defRPr sz="1800" b="1" kern="1200">
                          <a:solidFill>
                            <a:schemeClr val="lt1"/>
                          </a:solidFill>
                          <a:latin typeface="Perpetua"/>
                        </a:defRPr>
                      </a:lvl4pPr>
                      <a:lvl5pPr marL="1828800" algn="l" defTabSz="457200" rtl="0" eaLnBrk="1" latinLnBrk="0" hangingPunct="1">
                        <a:defRPr sz="1800" b="1" kern="1200">
                          <a:solidFill>
                            <a:schemeClr val="lt1"/>
                          </a:solidFill>
                          <a:latin typeface="Perpetua"/>
                        </a:defRPr>
                      </a:lvl5pPr>
                      <a:lvl6pPr marL="2286000" algn="l" defTabSz="457200" rtl="0" eaLnBrk="1" latinLnBrk="0" hangingPunct="1">
                        <a:defRPr sz="1800" b="1" kern="1200">
                          <a:solidFill>
                            <a:schemeClr val="lt1"/>
                          </a:solidFill>
                          <a:latin typeface="Perpetua"/>
                        </a:defRPr>
                      </a:lvl6pPr>
                      <a:lvl7pPr marL="2743200" algn="l" defTabSz="457200" rtl="0" eaLnBrk="1" latinLnBrk="0" hangingPunct="1">
                        <a:defRPr sz="1800" b="1" kern="1200">
                          <a:solidFill>
                            <a:schemeClr val="lt1"/>
                          </a:solidFill>
                          <a:latin typeface="Perpetua"/>
                        </a:defRPr>
                      </a:lvl7pPr>
                      <a:lvl8pPr marL="3200400" algn="l" defTabSz="457200" rtl="0" eaLnBrk="1" latinLnBrk="0" hangingPunct="1">
                        <a:defRPr sz="1800" b="1" kern="1200">
                          <a:solidFill>
                            <a:schemeClr val="lt1"/>
                          </a:solidFill>
                          <a:latin typeface="Perpetua"/>
                        </a:defRPr>
                      </a:lvl8pPr>
                      <a:lvl9pPr marL="3657600" algn="l" defTabSz="457200" rtl="0" eaLnBrk="1" latinLnBrk="0" hangingPunct="1">
                        <a:defRPr sz="1800" b="1" kern="1200">
                          <a:solidFill>
                            <a:schemeClr val="lt1"/>
                          </a:solidFill>
                          <a:latin typeface="Perpetua"/>
                        </a:defRPr>
                      </a:lvl9pPr>
                    </a:lstStyle>
                    <a:p>
                      <a:r>
                        <a:rPr lang="en-GB" sz="2000" dirty="0">
                          <a:latin typeface="Calibri" pitchFamily="34" charset="0"/>
                          <a:cs typeface="Calibri" pitchFamily="34" charset="0"/>
                        </a:rPr>
                        <a:t>Tilt of Collector</a:t>
                      </a:r>
                    </a:p>
                  </a:txBody>
                  <a:tcPr marT="45714" marB="45714">
                    <a:lnL w="19050" cap="flat" cmpd="sng" algn="ctr">
                      <a:solidFill>
                        <a:srgbClr val="304364"/>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gridSpan="5">
                  <a:txBody>
                    <a:bodyPr/>
                    <a:lstStyle>
                      <a:lvl1pPr marL="0" algn="l" defTabSz="457200" rtl="0" eaLnBrk="1" latinLnBrk="0" hangingPunct="1">
                        <a:defRPr sz="1800" b="1" kern="1200">
                          <a:solidFill>
                            <a:schemeClr val="lt1"/>
                          </a:solidFill>
                          <a:latin typeface="Perpetua"/>
                        </a:defRPr>
                      </a:lvl1pPr>
                      <a:lvl2pPr marL="457200" algn="l" defTabSz="457200" rtl="0" eaLnBrk="1" latinLnBrk="0" hangingPunct="1">
                        <a:defRPr sz="1800" b="1" kern="1200">
                          <a:solidFill>
                            <a:schemeClr val="lt1"/>
                          </a:solidFill>
                          <a:latin typeface="Perpetua"/>
                        </a:defRPr>
                      </a:lvl2pPr>
                      <a:lvl3pPr marL="914400" algn="l" defTabSz="457200" rtl="0" eaLnBrk="1" latinLnBrk="0" hangingPunct="1">
                        <a:defRPr sz="1800" b="1" kern="1200">
                          <a:solidFill>
                            <a:schemeClr val="lt1"/>
                          </a:solidFill>
                          <a:latin typeface="Perpetua"/>
                        </a:defRPr>
                      </a:lvl3pPr>
                      <a:lvl4pPr marL="1371600" algn="l" defTabSz="457200" rtl="0" eaLnBrk="1" latinLnBrk="0" hangingPunct="1">
                        <a:defRPr sz="1800" b="1" kern="1200">
                          <a:solidFill>
                            <a:schemeClr val="lt1"/>
                          </a:solidFill>
                          <a:latin typeface="Perpetua"/>
                        </a:defRPr>
                      </a:lvl4pPr>
                      <a:lvl5pPr marL="1828800" algn="l" defTabSz="457200" rtl="0" eaLnBrk="1" latinLnBrk="0" hangingPunct="1">
                        <a:defRPr sz="1800" b="1" kern="1200">
                          <a:solidFill>
                            <a:schemeClr val="lt1"/>
                          </a:solidFill>
                          <a:latin typeface="Perpetua"/>
                        </a:defRPr>
                      </a:lvl5pPr>
                      <a:lvl6pPr marL="2286000" algn="l" defTabSz="457200" rtl="0" eaLnBrk="1" latinLnBrk="0" hangingPunct="1">
                        <a:defRPr sz="1800" b="1" kern="1200">
                          <a:solidFill>
                            <a:schemeClr val="lt1"/>
                          </a:solidFill>
                          <a:latin typeface="Perpetua"/>
                        </a:defRPr>
                      </a:lvl6pPr>
                      <a:lvl7pPr marL="2743200" algn="l" defTabSz="457200" rtl="0" eaLnBrk="1" latinLnBrk="0" hangingPunct="1">
                        <a:defRPr sz="1800" b="1" kern="1200">
                          <a:solidFill>
                            <a:schemeClr val="lt1"/>
                          </a:solidFill>
                          <a:latin typeface="Perpetua"/>
                        </a:defRPr>
                      </a:lvl7pPr>
                      <a:lvl8pPr marL="3200400" algn="l" defTabSz="457200" rtl="0" eaLnBrk="1" latinLnBrk="0" hangingPunct="1">
                        <a:defRPr sz="1800" b="1" kern="1200">
                          <a:solidFill>
                            <a:schemeClr val="lt1"/>
                          </a:solidFill>
                          <a:latin typeface="Perpetua"/>
                        </a:defRPr>
                      </a:lvl8pPr>
                      <a:lvl9pPr marL="3657600" algn="l" defTabSz="457200" rtl="0" eaLnBrk="1" latinLnBrk="0" hangingPunct="1">
                        <a:defRPr sz="1800" b="1" kern="1200">
                          <a:solidFill>
                            <a:schemeClr val="lt1"/>
                          </a:solidFill>
                          <a:latin typeface="Perpetua"/>
                        </a:defRPr>
                      </a:lvl9pPr>
                    </a:lstStyle>
                    <a:p>
                      <a:pPr algn="ctr"/>
                      <a:r>
                        <a:rPr lang="en-GB" sz="2000" dirty="0">
                          <a:latin typeface="Calibri" pitchFamily="34" charset="0"/>
                          <a:cs typeface="Calibri" pitchFamily="34" charset="0"/>
                        </a:rPr>
                        <a:t>Orientation of collector</a:t>
                      </a:r>
                    </a:p>
                  </a:txBody>
                  <a:tcPr marT="45714" marB="45714">
                    <a:lnL w="19050" cap="flat" cmpd="sng" algn="ctr">
                      <a:solidFill>
                        <a:sysClr val="window" lastClr="FFFFFF"/>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hMerge="1">
                  <a:txBody>
                    <a:bodyPr/>
                    <a:lstStyle/>
                    <a:p>
                      <a:endParaRPr lang="en-GB" dirty="0"/>
                    </a:p>
                  </a:txBody>
                  <a:tcPr>
                    <a:solidFill>
                      <a:srgbClr val="304364"/>
                    </a:solidFill>
                  </a:tcPr>
                </a:tc>
                <a:tc hMerge="1">
                  <a:txBody>
                    <a:bodyPr/>
                    <a:lstStyle/>
                    <a:p>
                      <a:endParaRPr lang="en-GB" dirty="0"/>
                    </a:p>
                  </a:txBody>
                  <a:tcPr>
                    <a:solidFill>
                      <a:srgbClr val="304364"/>
                    </a:solidFill>
                  </a:tcPr>
                </a:tc>
                <a:tc hMerge="1">
                  <a:txBody>
                    <a:bodyPr/>
                    <a:lstStyle/>
                    <a:p>
                      <a:endParaRPr lang="en-GB" dirty="0"/>
                    </a:p>
                  </a:txBody>
                  <a:tcPr>
                    <a:solidFill>
                      <a:srgbClr val="304364"/>
                    </a:solidFill>
                  </a:tcPr>
                </a:tc>
                <a:tc hMerge="1">
                  <a:txBody>
                    <a:bodyPr/>
                    <a:lstStyle/>
                    <a:p>
                      <a:endParaRPr lang="en-GB" dirty="0"/>
                    </a:p>
                  </a:txBody>
                  <a:tcPr>
                    <a:solidFill>
                      <a:srgbClr val="304364"/>
                    </a:solidFill>
                  </a:tcPr>
                </a:tc>
                <a:extLst>
                  <a:ext uri="{0D108BD9-81ED-4DB2-BD59-A6C34878D82A}">
                    <a16:rowId xmlns:a16="http://schemas.microsoft.com/office/drawing/2014/main" val="10000"/>
                  </a:ext>
                </a:extLst>
              </a:tr>
              <a:tr h="420530">
                <a:tc vMerge="1">
                  <a:txBody>
                    <a:bodyPr/>
                    <a:lstStyle/>
                    <a:p>
                      <a:endParaRPr lang="en-GB" dirty="0"/>
                    </a:p>
                  </a:txBody>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South</a:t>
                      </a:r>
                    </a:p>
                  </a:txBody>
                  <a:tcPr marT="45714" marB="45714">
                    <a:lnL w="19050" cap="flat" cmpd="sng" algn="ctr">
                      <a:solidFill>
                        <a:sysClr val="window" lastClr="FFFFFF"/>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SE/SW</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E/W</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NE/NW</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North</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extLst>
                  <a:ext uri="{0D108BD9-81ED-4DB2-BD59-A6C34878D82A}">
                    <a16:rowId xmlns:a16="http://schemas.microsoft.com/office/drawing/2014/main" val="10001"/>
                  </a:ext>
                </a:extLst>
              </a:tr>
              <a:tr h="573164">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r>
                        <a:rPr lang="en-GB" sz="2000" dirty="0">
                          <a:latin typeface="Calibri" pitchFamily="34" charset="0"/>
                          <a:cs typeface="Calibri" pitchFamily="34" charset="0"/>
                        </a:rPr>
                        <a:t>Horizontal</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gridSpan="5">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961</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10002"/>
                  </a:ext>
                </a:extLst>
              </a:tr>
              <a:tr h="420530">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r>
                        <a:rPr lang="en-GB" sz="2000" dirty="0">
                          <a:latin typeface="Calibri" pitchFamily="34" charset="0"/>
                          <a:cs typeface="Calibri" pitchFamily="34" charset="0"/>
                        </a:rPr>
                        <a:t>30</a:t>
                      </a:r>
                      <a:r>
                        <a:rPr lang="en-GB" sz="2000" baseline="30000" dirty="0">
                          <a:latin typeface="Calibri" pitchFamily="34" charset="0"/>
                          <a:cs typeface="Calibri" pitchFamily="34" charset="0"/>
                        </a:rPr>
                        <a:t>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1073</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1027</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913</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785</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730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extLst>
                  <a:ext uri="{0D108BD9-81ED-4DB2-BD59-A6C34878D82A}">
                    <a16:rowId xmlns:a16="http://schemas.microsoft.com/office/drawing/2014/main" val="10003"/>
                  </a:ext>
                </a:extLst>
              </a:tr>
              <a:tr h="420530">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a:latin typeface="Calibri" pitchFamily="34" charset="0"/>
                          <a:cs typeface="Calibri" pitchFamily="34" charset="0"/>
                        </a:rPr>
                        <a:t>45</a:t>
                      </a:r>
                      <a:r>
                        <a:rPr lang="en-GB" sz="2000" baseline="30000" dirty="0">
                          <a:latin typeface="Calibri" pitchFamily="34" charset="0"/>
                          <a:cs typeface="Calibri" pitchFamily="34" charset="0"/>
                        </a:rPr>
                        <a:t>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1054</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997</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854</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686</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640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extLst>
                  <a:ext uri="{0D108BD9-81ED-4DB2-BD59-A6C34878D82A}">
                    <a16:rowId xmlns:a16="http://schemas.microsoft.com/office/drawing/2014/main" val="10004"/>
                  </a:ext>
                </a:extLst>
              </a:tr>
              <a:tr h="420530">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a:latin typeface="Calibri" pitchFamily="34" charset="0"/>
                          <a:cs typeface="Calibri" pitchFamily="34" charset="0"/>
                        </a:rPr>
                        <a:t>60</a:t>
                      </a:r>
                      <a:r>
                        <a:rPr lang="en-GB" sz="2000" baseline="30000" dirty="0">
                          <a:latin typeface="Calibri" pitchFamily="34" charset="0"/>
                          <a:cs typeface="Calibri" pitchFamily="34" charset="0"/>
                        </a:rPr>
                        <a:t>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989</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927</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776</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597</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500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40000"/>
                      </a:srgbClr>
                    </a:solidFill>
                  </a:tcPr>
                </a:tc>
                <a:extLst>
                  <a:ext uri="{0D108BD9-81ED-4DB2-BD59-A6C34878D82A}">
                    <a16:rowId xmlns:a16="http://schemas.microsoft.com/office/drawing/2014/main" val="10005"/>
                  </a:ext>
                </a:extLst>
              </a:tr>
              <a:tr h="420530">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r>
                        <a:rPr lang="en-GB" sz="2000" dirty="0">
                          <a:latin typeface="Calibri" pitchFamily="34" charset="0"/>
                          <a:cs typeface="Calibri" pitchFamily="34" charset="0"/>
                        </a:rPr>
                        <a:t>Vertical</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746</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705</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582</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440</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tc>
                  <a:txBody>
                    <a:bodyPr/>
                    <a:lstStyle>
                      <a:lvl1pPr marL="0" algn="l" defTabSz="457200" rtl="0" eaLnBrk="1" latinLnBrk="0" hangingPunct="1">
                        <a:defRPr sz="1800" kern="1200">
                          <a:solidFill>
                            <a:schemeClr val="dk1"/>
                          </a:solidFill>
                          <a:latin typeface="Perpetua"/>
                        </a:defRPr>
                      </a:lvl1pPr>
                      <a:lvl2pPr marL="457200" algn="l" defTabSz="457200" rtl="0" eaLnBrk="1" latinLnBrk="0" hangingPunct="1">
                        <a:defRPr sz="1800" kern="1200">
                          <a:solidFill>
                            <a:schemeClr val="dk1"/>
                          </a:solidFill>
                          <a:latin typeface="Perpetua"/>
                        </a:defRPr>
                      </a:lvl2pPr>
                      <a:lvl3pPr marL="914400" algn="l" defTabSz="457200" rtl="0" eaLnBrk="1" latinLnBrk="0" hangingPunct="1">
                        <a:defRPr sz="1800" kern="1200">
                          <a:solidFill>
                            <a:schemeClr val="dk1"/>
                          </a:solidFill>
                          <a:latin typeface="Perpetua"/>
                        </a:defRPr>
                      </a:lvl3pPr>
                      <a:lvl4pPr marL="1371600" algn="l" defTabSz="457200" rtl="0" eaLnBrk="1" latinLnBrk="0" hangingPunct="1">
                        <a:defRPr sz="1800" kern="1200">
                          <a:solidFill>
                            <a:schemeClr val="dk1"/>
                          </a:solidFill>
                          <a:latin typeface="Perpetua"/>
                        </a:defRPr>
                      </a:lvl4pPr>
                      <a:lvl5pPr marL="1828800" algn="l" defTabSz="457200" rtl="0" eaLnBrk="1" latinLnBrk="0" hangingPunct="1">
                        <a:defRPr sz="1800" kern="1200">
                          <a:solidFill>
                            <a:schemeClr val="dk1"/>
                          </a:solidFill>
                          <a:latin typeface="Perpetua"/>
                        </a:defRPr>
                      </a:lvl5pPr>
                      <a:lvl6pPr marL="2286000" algn="l" defTabSz="457200" rtl="0" eaLnBrk="1" latinLnBrk="0" hangingPunct="1">
                        <a:defRPr sz="1800" kern="1200">
                          <a:solidFill>
                            <a:schemeClr val="dk1"/>
                          </a:solidFill>
                          <a:latin typeface="Perpetua"/>
                        </a:defRPr>
                      </a:lvl6pPr>
                      <a:lvl7pPr marL="2743200" algn="l" defTabSz="457200" rtl="0" eaLnBrk="1" latinLnBrk="0" hangingPunct="1">
                        <a:defRPr sz="1800" kern="1200">
                          <a:solidFill>
                            <a:schemeClr val="dk1"/>
                          </a:solidFill>
                          <a:latin typeface="Perpetua"/>
                        </a:defRPr>
                      </a:lvl7pPr>
                      <a:lvl8pPr marL="3200400" algn="l" defTabSz="457200" rtl="0" eaLnBrk="1" latinLnBrk="0" hangingPunct="1">
                        <a:defRPr sz="1800" kern="1200">
                          <a:solidFill>
                            <a:schemeClr val="dk1"/>
                          </a:solidFill>
                          <a:latin typeface="Perpetua"/>
                        </a:defRPr>
                      </a:lvl8pPr>
                      <a:lvl9pPr marL="3657600" algn="l" defTabSz="457200" rtl="0" eaLnBrk="1" latinLnBrk="0" hangingPunct="1">
                        <a:defRPr sz="1800" kern="1200">
                          <a:solidFill>
                            <a:schemeClr val="dk1"/>
                          </a:solidFill>
                          <a:latin typeface="Perpetua"/>
                        </a:defRPr>
                      </a:lvl9pPr>
                    </a:lstStyle>
                    <a:p>
                      <a:pPr algn="ctr"/>
                      <a:r>
                        <a:rPr lang="en-GB" sz="2000" dirty="0">
                          <a:latin typeface="Calibri" pitchFamily="34" charset="0"/>
                          <a:cs typeface="Calibri" pitchFamily="34" charset="0"/>
                        </a:rPr>
                        <a:t>371</a:t>
                      </a:r>
                    </a:p>
                  </a:txBody>
                  <a:tcPr marT="45714" marB="45714">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solidFill>
                      <a:srgbClr val="9B2D1F">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709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lstStyle/>
          <a:p>
            <a:pPr algn="r"/>
            <a:r>
              <a:rPr lang="en-GB" dirty="0"/>
              <a:t>Overshading</a:t>
            </a:r>
          </a:p>
        </p:txBody>
      </p:sp>
      <p:sp>
        <p:nvSpPr>
          <p:cNvPr id="3" name="Content Placeholder 2"/>
          <p:cNvSpPr>
            <a:spLocks noGrp="1"/>
          </p:cNvSpPr>
          <p:nvPr>
            <p:ph idx="1"/>
          </p:nvPr>
        </p:nvSpPr>
        <p:spPr>
          <a:xfrm>
            <a:off x="467544" y="1412777"/>
            <a:ext cx="8229600" cy="1368152"/>
          </a:xfrm>
        </p:spPr>
        <p:txBody>
          <a:bodyPr/>
          <a:lstStyle/>
          <a:p>
            <a:pPr marL="0" indent="0" algn="ctr">
              <a:buNone/>
            </a:pPr>
            <a:r>
              <a:rPr lang="en-GB" sz="2400" dirty="0">
                <a:solidFill>
                  <a:srgbClr val="7030A0"/>
                </a:solidFill>
                <a:cs typeface="Arial" charset="0"/>
              </a:rPr>
              <a:t>Any overshading of the solar collector(s) will have an impact on how much available solar energy that is transferred from the sun to the solar hot water system </a:t>
            </a:r>
          </a:p>
          <a:p>
            <a:endParaRPr lang="en-GB" dirty="0">
              <a:solidFill>
                <a:srgbClr val="7030A0"/>
              </a:solidFill>
            </a:endParaRPr>
          </a:p>
        </p:txBody>
      </p:sp>
      <p:graphicFrame>
        <p:nvGraphicFramePr>
          <p:cNvPr id="4" name="Table 3"/>
          <p:cNvGraphicFramePr>
            <a:graphicFrameLocks noGrp="1"/>
          </p:cNvGraphicFramePr>
          <p:nvPr/>
        </p:nvGraphicFramePr>
        <p:xfrm>
          <a:off x="3560440" y="2780928"/>
          <a:ext cx="5580112" cy="3139156"/>
        </p:xfrm>
        <a:graphic>
          <a:graphicData uri="http://schemas.openxmlformats.org/drawingml/2006/table">
            <a:tbl>
              <a:tblPr firstRow="1" bandRow="1">
                <a:tableStyleId>{21E4AEA4-8DFA-4A89-87EB-49C32662AFE0}</a:tableStyleId>
              </a:tblPr>
              <a:tblGrid>
                <a:gridCol w="1480055">
                  <a:extLst>
                    <a:ext uri="{9D8B030D-6E8A-4147-A177-3AD203B41FA5}">
                      <a16:colId xmlns:a16="http://schemas.microsoft.com/office/drawing/2014/main" val="20000"/>
                    </a:ext>
                  </a:extLst>
                </a:gridCol>
                <a:gridCol w="1708357">
                  <a:extLst>
                    <a:ext uri="{9D8B030D-6E8A-4147-A177-3AD203B41FA5}">
                      <a16:colId xmlns:a16="http://schemas.microsoft.com/office/drawing/2014/main" val="20001"/>
                    </a:ext>
                  </a:extLst>
                </a:gridCol>
                <a:gridCol w="2391700">
                  <a:extLst>
                    <a:ext uri="{9D8B030D-6E8A-4147-A177-3AD203B41FA5}">
                      <a16:colId xmlns:a16="http://schemas.microsoft.com/office/drawing/2014/main" val="20002"/>
                    </a:ext>
                  </a:extLst>
                </a:gridCol>
              </a:tblGrid>
              <a:tr h="1126802">
                <a:tc>
                  <a:txBody>
                    <a:bodyPr/>
                    <a:lstStyle/>
                    <a:p>
                      <a:r>
                        <a:rPr lang="en-GB" sz="1800" dirty="0">
                          <a:latin typeface="Calibri" pitchFamily="34" charset="0"/>
                          <a:cs typeface="Calibri" pitchFamily="34" charset="0"/>
                        </a:rPr>
                        <a:t>Overshading</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a:txBody>
                    <a:bodyPr/>
                    <a:lstStyle/>
                    <a:p>
                      <a:pPr algn="ctr"/>
                      <a:r>
                        <a:rPr lang="en-GB" sz="1800" dirty="0">
                          <a:latin typeface="Calibri" pitchFamily="34" charset="0"/>
                          <a:cs typeface="Calibri" pitchFamily="34" charset="0"/>
                        </a:rPr>
                        <a:t>% of sky blocked</a:t>
                      </a:r>
                      <a:r>
                        <a:rPr lang="en-GB" sz="1800" baseline="0" dirty="0">
                          <a:latin typeface="Calibri" pitchFamily="34" charset="0"/>
                          <a:cs typeface="Calibri" pitchFamily="34" charset="0"/>
                        </a:rPr>
                        <a:t> by obstacles</a:t>
                      </a:r>
                      <a:endParaRPr lang="en-GB" sz="1800" dirty="0">
                        <a:latin typeface="Calibri" pitchFamily="34" charset="0"/>
                        <a:cs typeface="Calibri" pitchFamily="34" charset="0"/>
                      </a:endParaRPr>
                    </a:p>
                  </a:txBody>
                  <a:tcPr marL="91439" marR="91439" marT="45676" marB="456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a:txBody>
                    <a:bodyPr/>
                    <a:lstStyle/>
                    <a:p>
                      <a:pPr algn="ctr"/>
                      <a:r>
                        <a:rPr lang="en-GB" sz="1800" dirty="0">
                          <a:latin typeface="Calibri" pitchFamily="34" charset="0"/>
                          <a:cs typeface="Calibri" pitchFamily="34" charset="0"/>
                        </a:rPr>
                        <a:t>Impact</a:t>
                      </a:r>
                      <a:r>
                        <a:rPr lang="en-GB" sz="1800" baseline="0" dirty="0">
                          <a:latin typeface="Calibri" pitchFamily="34" charset="0"/>
                          <a:cs typeface="Calibri" pitchFamily="34" charset="0"/>
                        </a:rPr>
                        <a:t> of overshading</a:t>
                      </a:r>
                    </a:p>
                    <a:p>
                      <a:pPr algn="ctr"/>
                      <a:r>
                        <a:rPr lang="en-GB" sz="1800" baseline="0" dirty="0">
                          <a:latin typeface="Calibri" pitchFamily="34" charset="0"/>
                          <a:cs typeface="Calibri" pitchFamily="34" charset="0"/>
                        </a:rPr>
                        <a:t>(% reduction in potential system performance) </a:t>
                      </a:r>
                      <a:endParaRPr lang="en-GB" sz="1800" dirty="0">
                        <a:latin typeface="Calibri" pitchFamily="34" charset="0"/>
                        <a:cs typeface="Calibri" pitchFamily="34" charset="0"/>
                      </a:endParaRPr>
                    </a:p>
                  </a:txBody>
                  <a:tcPr marL="91439" marR="91439" marT="45676" marB="45676">
                    <a:lnL w="19050" cap="flat" cmpd="sng" algn="ctr">
                      <a:solidFill>
                        <a:schemeClr val="bg1"/>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extLst>
                  <a:ext uri="{0D108BD9-81ED-4DB2-BD59-A6C34878D82A}">
                    <a16:rowId xmlns:a16="http://schemas.microsoft.com/office/drawing/2014/main" val="10000"/>
                  </a:ext>
                </a:extLst>
              </a:tr>
              <a:tr h="436844">
                <a:tc>
                  <a:txBody>
                    <a:bodyPr/>
                    <a:lstStyle/>
                    <a:p>
                      <a:r>
                        <a:rPr lang="en-GB" sz="1800" dirty="0">
                          <a:latin typeface="Calibri" pitchFamily="34" charset="0"/>
                          <a:cs typeface="Calibri" pitchFamily="34" charset="0"/>
                        </a:rPr>
                        <a:t>Heavy</a:t>
                      </a:r>
                      <a:endParaRPr lang="en-GB" sz="1800" baseline="30000" dirty="0">
                        <a:latin typeface="Calibri" pitchFamily="34" charset="0"/>
                        <a:cs typeface="Calibri" pitchFamily="34" charset="0"/>
                      </a:endParaRP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 80%</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50%</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6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latin typeface="Calibri" pitchFamily="34" charset="0"/>
                          <a:cs typeface="Calibri" pitchFamily="34" charset="0"/>
                        </a:rPr>
                        <a:t>Significant</a:t>
                      </a:r>
                      <a:endParaRPr lang="en-GB" sz="1800" baseline="30000" dirty="0">
                        <a:latin typeface="Calibri" pitchFamily="34" charset="0"/>
                        <a:cs typeface="Calibri" pitchFamily="34" charset="0"/>
                      </a:endParaRP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 60 - 80%</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35%</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6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latin typeface="Calibri" pitchFamily="34" charset="0"/>
                          <a:cs typeface="Calibri" pitchFamily="34" charset="0"/>
                        </a:rPr>
                        <a:t>Modest</a:t>
                      </a:r>
                      <a:endParaRPr lang="en-GB" sz="1800" baseline="30000" dirty="0">
                        <a:latin typeface="Calibri" pitchFamily="34" charset="0"/>
                        <a:cs typeface="Calibri" pitchFamily="34" charset="0"/>
                      </a:endParaRP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20% - 60%</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20%</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0881">
                <a:tc>
                  <a:txBody>
                    <a:bodyPr/>
                    <a:lstStyle/>
                    <a:p>
                      <a:r>
                        <a:rPr lang="en-GB" sz="1800" dirty="0">
                          <a:latin typeface="Calibri" pitchFamily="34" charset="0"/>
                          <a:cs typeface="Calibri" pitchFamily="34" charset="0"/>
                        </a:rPr>
                        <a:t>None or very little</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a:t>
                      </a:r>
                      <a:r>
                        <a:rPr lang="en-GB" sz="1800" baseline="0" dirty="0">
                          <a:latin typeface="Calibri" pitchFamily="34" charset="0"/>
                          <a:cs typeface="Calibri" pitchFamily="34" charset="0"/>
                        </a:rPr>
                        <a:t> 20%</a:t>
                      </a:r>
                      <a:endParaRPr lang="en-GB" sz="1800" dirty="0">
                        <a:latin typeface="Calibri" pitchFamily="34" charset="0"/>
                        <a:cs typeface="Calibri" pitchFamily="34" charset="0"/>
                      </a:endParaRP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latin typeface="Calibri" pitchFamily="34" charset="0"/>
                          <a:cs typeface="Calibri" pitchFamily="34" charset="0"/>
                        </a:rPr>
                        <a:t>none</a:t>
                      </a:r>
                    </a:p>
                  </a:txBody>
                  <a:tcPr marL="91439" marR="91439" marT="45676" marB="45676">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96952"/>
            <a:ext cx="3453324" cy="291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26318" y="5924995"/>
            <a:ext cx="2520280" cy="307777"/>
          </a:xfrm>
          <a:prstGeom prst="rect">
            <a:avLst/>
          </a:prstGeom>
          <a:noFill/>
        </p:spPr>
        <p:txBody>
          <a:bodyPr wrap="square" rtlCol="0">
            <a:spAutoFit/>
          </a:bodyPr>
          <a:lstStyle/>
          <a:p>
            <a:pPr lvl="0" fontAlgn="base">
              <a:spcBef>
                <a:spcPct val="0"/>
              </a:spcBef>
              <a:spcAft>
                <a:spcPct val="0"/>
              </a:spcAft>
              <a:defRPr/>
            </a:pPr>
            <a:r>
              <a:rPr lang="en-GB" sz="1400" dirty="0">
                <a:solidFill>
                  <a:srgbClr val="18295E"/>
                </a:solidFill>
                <a:latin typeface="Calibri" pitchFamily="34" charset="0"/>
                <a:cs typeface="Calibri" pitchFamily="34" charset="0"/>
              </a:rPr>
              <a:t>Based upon Table H4, SAP, 2009</a:t>
            </a:r>
          </a:p>
        </p:txBody>
      </p:sp>
    </p:spTree>
    <p:extLst>
      <p:ext uri="{BB962C8B-B14F-4D97-AF65-F5344CB8AC3E}">
        <p14:creationId xmlns:p14="http://schemas.microsoft.com/office/powerpoint/2010/main" val="36945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88640"/>
            <a:ext cx="6429400" cy="990600"/>
          </a:xfrm>
        </p:spPr>
        <p:txBody>
          <a:bodyPr/>
          <a:lstStyle/>
          <a:p>
            <a:pPr algn="r"/>
            <a:r>
              <a:rPr lang="en-GB" dirty="0"/>
              <a:t>Roof</a:t>
            </a:r>
          </a:p>
        </p:txBody>
      </p:sp>
      <p:sp>
        <p:nvSpPr>
          <p:cNvPr id="3" name="Content Placeholder 2"/>
          <p:cNvSpPr>
            <a:spLocks noGrp="1"/>
          </p:cNvSpPr>
          <p:nvPr>
            <p:ph idx="1"/>
          </p:nvPr>
        </p:nvSpPr>
        <p:spPr>
          <a:xfrm>
            <a:off x="467544" y="1340768"/>
            <a:ext cx="4320480" cy="5112568"/>
          </a:xfrm>
        </p:spPr>
        <p:txBody>
          <a:bodyPr>
            <a:normAutofit fontScale="77500" lnSpcReduction="20000"/>
          </a:bodyPr>
          <a:lstStyle/>
          <a:p>
            <a:pPr marL="0" indent="0">
              <a:spcBef>
                <a:spcPts val="0"/>
              </a:spcBef>
              <a:buClr>
                <a:srgbClr val="C1001F"/>
              </a:buClr>
              <a:buNone/>
              <a:defRPr/>
            </a:pPr>
            <a:r>
              <a:rPr lang="en-GB" sz="3400" dirty="0">
                <a:cs typeface="Calibri" pitchFamily="34" charset="0"/>
              </a:rPr>
              <a:t>Sufficient size (m</a:t>
            </a:r>
            <a:r>
              <a:rPr lang="en-GB" sz="3400" baseline="30000" dirty="0">
                <a:cs typeface="Calibri" pitchFamily="34" charset="0"/>
              </a:rPr>
              <a:t>2</a:t>
            </a:r>
            <a:r>
              <a:rPr lang="en-GB" sz="3400" dirty="0">
                <a:cs typeface="Calibri" pitchFamily="34" charset="0"/>
              </a:rPr>
              <a:t>)</a:t>
            </a:r>
          </a:p>
          <a:p>
            <a:pPr>
              <a:spcBef>
                <a:spcPts val="0"/>
              </a:spcBef>
              <a:buClr>
                <a:srgbClr val="C1001F"/>
              </a:buClr>
              <a:defRPr/>
            </a:pPr>
            <a:r>
              <a:rPr lang="en-GB" sz="3400" dirty="0">
                <a:cs typeface="Calibri" pitchFamily="34" charset="0"/>
              </a:rPr>
              <a:t>typically a minimum of 3- 4m</a:t>
            </a:r>
            <a:r>
              <a:rPr lang="en-GB" sz="3400" baseline="30000" dirty="0">
                <a:cs typeface="Calibri" pitchFamily="34" charset="0"/>
              </a:rPr>
              <a:t>2</a:t>
            </a:r>
            <a:r>
              <a:rPr lang="en-GB" sz="3400" dirty="0">
                <a:cs typeface="Calibri" pitchFamily="34" charset="0"/>
              </a:rPr>
              <a:t> of suitable collector mounting area is needed with approximately 0.75m</a:t>
            </a:r>
            <a:r>
              <a:rPr lang="en-GB" sz="3400" baseline="30000" dirty="0">
                <a:cs typeface="Calibri" pitchFamily="34" charset="0"/>
              </a:rPr>
              <a:t>2</a:t>
            </a:r>
            <a:r>
              <a:rPr lang="en-GB" sz="3400" dirty="0">
                <a:cs typeface="Calibri" pitchFamily="34" charset="0"/>
              </a:rPr>
              <a:t> to 1m</a:t>
            </a:r>
            <a:r>
              <a:rPr lang="en-GB" sz="3400" baseline="30000" dirty="0">
                <a:cs typeface="Calibri" pitchFamily="34" charset="0"/>
              </a:rPr>
              <a:t>2 </a:t>
            </a:r>
            <a:r>
              <a:rPr lang="en-GB" sz="3400" dirty="0">
                <a:cs typeface="Calibri" pitchFamily="34" charset="0"/>
              </a:rPr>
              <a:t>of collector area being required per person </a:t>
            </a:r>
          </a:p>
          <a:p>
            <a:pPr marL="12700" indent="0">
              <a:spcBef>
                <a:spcPts val="0"/>
              </a:spcBef>
              <a:spcAft>
                <a:spcPts val="0"/>
              </a:spcAft>
              <a:buClr>
                <a:srgbClr val="C1001F"/>
              </a:buClr>
              <a:buNone/>
              <a:defRPr/>
            </a:pPr>
            <a:endParaRPr lang="en-GB" sz="3400" dirty="0">
              <a:cs typeface="Calibri" pitchFamily="34" charset="0"/>
            </a:endParaRPr>
          </a:p>
          <a:p>
            <a:pPr marL="0" indent="0">
              <a:spcBef>
                <a:spcPts val="0"/>
              </a:spcBef>
              <a:buClr>
                <a:srgbClr val="C1001F"/>
              </a:buClr>
              <a:buNone/>
              <a:defRPr/>
            </a:pPr>
            <a:r>
              <a:rPr lang="en-GB" sz="3400" dirty="0">
                <a:cs typeface="Calibri" pitchFamily="34" charset="0"/>
              </a:rPr>
              <a:t>Strong enough </a:t>
            </a:r>
          </a:p>
          <a:p>
            <a:pPr>
              <a:spcBef>
                <a:spcPts val="0"/>
              </a:spcBef>
              <a:buClr>
                <a:srgbClr val="C1001F"/>
              </a:buClr>
              <a:defRPr/>
            </a:pPr>
            <a:r>
              <a:rPr lang="en-GB" sz="3400" dirty="0">
                <a:cs typeface="Calibri" pitchFamily="34" charset="0"/>
              </a:rPr>
              <a:t>to support the collectors </a:t>
            </a:r>
          </a:p>
          <a:p>
            <a:pPr>
              <a:spcBef>
                <a:spcPts val="0"/>
              </a:spcBef>
              <a:buClr>
                <a:srgbClr val="C1001F"/>
              </a:buClr>
              <a:defRPr/>
            </a:pPr>
            <a:r>
              <a:rPr lang="en-GB" sz="3400" dirty="0">
                <a:cs typeface="Calibri" pitchFamily="34" charset="0"/>
              </a:rPr>
              <a:t>wind uplift loads must also be considered and assessed. </a:t>
            </a:r>
          </a:p>
          <a:p>
            <a:pPr marL="355600" indent="0">
              <a:spcBef>
                <a:spcPts val="0"/>
              </a:spcBef>
              <a:spcAft>
                <a:spcPts val="0"/>
              </a:spcAft>
              <a:buClr>
                <a:srgbClr val="C1001F"/>
              </a:buClr>
              <a:buNone/>
              <a:defRPr/>
            </a:pPr>
            <a:endParaRPr lang="en-GB" sz="3400" dirty="0">
              <a:cs typeface="Calibri" pitchFamily="34" charset="0"/>
            </a:endParaRPr>
          </a:p>
          <a:p>
            <a:pPr marL="0" indent="0">
              <a:spcBef>
                <a:spcPts val="0"/>
              </a:spcBef>
              <a:buClr>
                <a:srgbClr val="C1001F"/>
              </a:buClr>
              <a:buNone/>
              <a:defRPr/>
            </a:pPr>
            <a:r>
              <a:rPr lang="en-GB" sz="3400" dirty="0">
                <a:cs typeface="Calibri" pitchFamily="34" charset="0"/>
              </a:rPr>
              <a:t>In good condition </a:t>
            </a:r>
          </a:p>
          <a:p>
            <a:pPr>
              <a:spcBef>
                <a:spcPts val="0"/>
              </a:spcBef>
              <a:buClr>
                <a:srgbClr val="C1001F"/>
              </a:buClr>
              <a:defRPr/>
            </a:pPr>
            <a:r>
              <a:rPr lang="en-GB" sz="3400" dirty="0">
                <a:cs typeface="Calibri" pitchFamily="34" charset="0"/>
              </a:rPr>
              <a:t>Any repairs or refurbishment should be carried out prior to installing the solar collector(s</a:t>
            </a:r>
            <a:r>
              <a:rPr lang="en-GB" dirty="0">
                <a:cs typeface="Calibri" pitchFamily="34" charset="0"/>
              </a:rPr>
              <a:t>) </a:t>
            </a:r>
          </a:p>
          <a:p>
            <a:pPr>
              <a:defRPr/>
            </a:pPr>
            <a:endParaRPr lang="en-GB" dirty="0">
              <a:cs typeface="Arial" charset="0"/>
            </a:endParaRP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052736"/>
            <a:ext cx="346014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queen_post_roof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894" y="3710325"/>
            <a:ext cx="2834232" cy="288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251520" y="1124744"/>
            <a:ext cx="8712968" cy="5616624"/>
          </a:xfrm>
        </p:spPr>
        <p:txBody>
          <a:bodyPr>
            <a:normAutofit/>
          </a:bodyPr>
          <a:lstStyle/>
          <a:p>
            <a:pPr marL="0" indent="0" algn="ctr">
              <a:buNone/>
            </a:pPr>
            <a:r>
              <a:rPr lang="en-GB" sz="4100" dirty="0"/>
              <a:t>Quick Questions</a:t>
            </a:r>
          </a:p>
          <a:p>
            <a:pPr marL="0" indent="0">
              <a:buNone/>
            </a:pPr>
            <a:endParaRPr lang="en-GB" sz="1600" dirty="0"/>
          </a:p>
          <a:p>
            <a:pPr marL="0" indent="0" defTabSz="914400">
              <a:spcBef>
                <a:spcPts val="0"/>
              </a:spcBef>
              <a:buNone/>
              <a:defRPr/>
            </a:pPr>
            <a:r>
              <a:rPr lang="en-GB" dirty="0">
                <a:solidFill>
                  <a:srgbClr val="304364"/>
                </a:solidFill>
                <a:latin typeface="Calibri" pitchFamily="34" charset="0"/>
                <a:cs typeface="Calibri" pitchFamily="34" charset="0"/>
              </a:rPr>
              <a:t>What type of solar hot water system is typically suitable for a property with and East/West roof orientation?</a:t>
            </a:r>
          </a:p>
          <a:p>
            <a:pPr marL="0" indent="0">
              <a:buNone/>
            </a:pPr>
            <a:r>
              <a:rPr lang="en-GB" dirty="0">
                <a:solidFill>
                  <a:srgbClr val="FF0000"/>
                </a:solidFill>
              </a:rPr>
              <a:t>A split system with solar collectors mounted on both East and West facing slopes</a:t>
            </a:r>
          </a:p>
          <a:p>
            <a:pPr marL="0" indent="0" defTabSz="914400">
              <a:spcBef>
                <a:spcPts val="0"/>
              </a:spcBef>
              <a:buNone/>
              <a:defRPr/>
            </a:pPr>
            <a:r>
              <a:rPr lang="en-GB" dirty="0">
                <a:solidFill>
                  <a:srgbClr val="304364"/>
                </a:solidFill>
                <a:latin typeface="Calibri" pitchFamily="34" charset="0"/>
                <a:cs typeface="Calibri" pitchFamily="34" charset="0"/>
              </a:rPr>
              <a:t>What effect will heavy overshading of solar collectors have on system performance?</a:t>
            </a:r>
          </a:p>
          <a:p>
            <a:pPr marL="0" indent="0">
              <a:buNone/>
            </a:pPr>
            <a:r>
              <a:rPr lang="en-GB" dirty="0">
                <a:solidFill>
                  <a:srgbClr val="FF0000"/>
                </a:solidFill>
              </a:rPr>
              <a:t>A potential reduction in system performance of approximately 50% </a:t>
            </a:r>
          </a:p>
          <a:p>
            <a:pPr marL="0" indent="0">
              <a:buNone/>
            </a:pPr>
            <a:r>
              <a:rPr lang="en-GB" dirty="0">
                <a:solidFill>
                  <a:srgbClr val="304364"/>
                </a:solidFill>
                <a:latin typeface="Calibri" pitchFamily="34" charset="0"/>
                <a:cs typeface="Calibri" pitchFamily="34" charset="0"/>
              </a:rPr>
              <a:t>What are the essential requirements for a structure to be suitable for the mounting solar collectors?</a:t>
            </a:r>
          </a:p>
          <a:p>
            <a:pPr marL="0" indent="0">
              <a:buNone/>
            </a:pPr>
            <a:r>
              <a:rPr lang="en-GB" dirty="0">
                <a:solidFill>
                  <a:srgbClr val="FF0000"/>
                </a:solidFill>
              </a:rPr>
              <a:t>Sufficient size; strong enough; in good enough condition</a:t>
            </a:r>
          </a:p>
          <a:p>
            <a:pPr marL="0" indent="0" defTabSz="914400">
              <a:buNone/>
            </a:pPr>
            <a:r>
              <a:rPr lang="en-GB" dirty="0">
                <a:solidFill>
                  <a:srgbClr val="304364"/>
                </a:solidFill>
                <a:latin typeface="Calibri" pitchFamily="34" charset="0"/>
                <a:cs typeface="Calibri" pitchFamily="34" charset="0"/>
              </a:rPr>
              <a:t>Which type of hot water system is most compatible with a solar hot water system?</a:t>
            </a:r>
          </a:p>
          <a:p>
            <a:pPr marL="0" indent="0">
              <a:buNone/>
            </a:pPr>
            <a:r>
              <a:rPr lang="en-GB" dirty="0">
                <a:solidFill>
                  <a:srgbClr val="FF0000"/>
                </a:solidFill>
              </a:rPr>
              <a:t>A centralised storage system</a:t>
            </a:r>
            <a:endParaRPr lang="en-GB" dirty="0"/>
          </a:p>
          <a:p>
            <a:pPr marL="0" indent="0">
              <a:buNone/>
            </a:pPr>
            <a:endParaRPr lang="en-GB" dirty="0"/>
          </a:p>
        </p:txBody>
      </p:sp>
    </p:spTree>
    <p:extLst>
      <p:ext uri="{BB962C8B-B14F-4D97-AF65-F5344CB8AC3E}">
        <p14:creationId xmlns:p14="http://schemas.microsoft.com/office/powerpoint/2010/main" val="396913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lstStyle/>
          <a:p>
            <a:pPr algn="r"/>
            <a:r>
              <a:rPr lang="en-GB" dirty="0"/>
              <a:t>Regulatory Requirements</a:t>
            </a:r>
          </a:p>
        </p:txBody>
      </p:sp>
      <p:sp>
        <p:nvSpPr>
          <p:cNvPr id="3" name="Content Placeholder 2"/>
          <p:cNvSpPr>
            <a:spLocks noGrp="1"/>
          </p:cNvSpPr>
          <p:nvPr>
            <p:ph idx="1"/>
          </p:nvPr>
        </p:nvSpPr>
        <p:spPr>
          <a:xfrm>
            <a:off x="467544" y="1340768"/>
            <a:ext cx="8229600" cy="4925144"/>
          </a:xfrm>
        </p:spPr>
        <p:txBody>
          <a:bodyPr>
            <a:noAutofit/>
          </a:bodyPr>
          <a:lstStyle/>
          <a:p>
            <a:pPr marL="0" indent="0">
              <a:buNone/>
            </a:pPr>
            <a:r>
              <a:rPr lang="en-GB" sz="2400" dirty="0">
                <a:solidFill>
                  <a:schemeClr val="tx1">
                    <a:lumMod val="85000"/>
                    <a:lumOff val="15000"/>
                  </a:schemeClr>
                </a:solidFill>
              </a:rPr>
              <a:t>Town &amp; Country Planning</a:t>
            </a:r>
          </a:p>
          <a:p>
            <a:pPr marL="400050" lvl="1" indent="0">
              <a:buNone/>
              <a:defRPr/>
            </a:pPr>
            <a:r>
              <a:rPr lang="en-GB" sz="2000" dirty="0">
                <a:solidFill>
                  <a:schemeClr val="tx1">
                    <a:lumMod val="85000"/>
                    <a:lumOff val="15000"/>
                  </a:schemeClr>
                </a:solidFill>
                <a:cs typeface="Arial" charset="0"/>
              </a:rPr>
              <a:t>The installation of a </a:t>
            </a:r>
            <a:r>
              <a:rPr lang="en-GB" sz="2000" b="1" dirty="0">
                <a:cs typeface="Arial" charset="0"/>
              </a:rPr>
              <a:t>building mounted </a:t>
            </a:r>
            <a:r>
              <a:rPr lang="en-GB" sz="2000" dirty="0">
                <a:solidFill>
                  <a:schemeClr val="tx1">
                    <a:lumMod val="85000"/>
                    <a:lumOff val="15000"/>
                  </a:schemeClr>
                </a:solidFill>
                <a:cs typeface="Arial" charset="0"/>
              </a:rPr>
              <a:t>collector array  is typically classed as permitted development for houses and bungalows providing :</a:t>
            </a:r>
          </a:p>
          <a:p>
            <a:pPr>
              <a:defRPr/>
            </a:pPr>
            <a:endParaRPr lang="en-GB" sz="2400" dirty="0">
              <a:solidFill>
                <a:schemeClr val="tx1">
                  <a:lumMod val="85000"/>
                  <a:lumOff val="15000"/>
                </a:schemeClr>
              </a:solidFill>
              <a:cs typeface="Arial" charset="0"/>
            </a:endParaRPr>
          </a:p>
          <a:p>
            <a:pPr>
              <a:spcBef>
                <a:spcPts val="0"/>
              </a:spcBef>
              <a:buClr>
                <a:srgbClr val="C1001F"/>
              </a:buClr>
              <a:buFontTx/>
              <a:buChar char="•"/>
              <a:defRPr/>
            </a:pPr>
            <a:r>
              <a:rPr lang="en-GB" sz="2400" dirty="0">
                <a:solidFill>
                  <a:schemeClr val="tx1">
                    <a:lumMod val="85000"/>
                    <a:lumOff val="15000"/>
                  </a:schemeClr>
                </a:solidFill>
                <a:cs typeface="Arial" charset="0"/>
              </a:rPr>
              <a:t>the solar collectors are not installed above the ridgeline and do not project more than 200mm from the roof or wall surface. </a:t>
            </a:r>
          </a:p>
          <a:p>
            <a:pPr>
              <a:spcBef>
                <a:spcPts val="0"/>
              </a:spcBef>
              <a:buClr>
                <a:srgbClr val="C1001F"/>
              </a:buClr>
              <a:buFontTx/>
              <a:buChar char="•"/>
              <a:defRPr/>
            </a:pPr>
            <a:r>
              <a:rPr lang="en-GB" sz="2400" dirty="0">
                <a:solidFill>
                  <a:schemeClr val="tx1">
                    <a:lumMod val="85000"/>
                    <a:lumOff val="15000"/>
                  </a:schemeClr>
                </a:solidFill>
                <a:cs typeface="Arial" charset="0"/>
              </a:rPr>
              <a:t>the solar collectors are sited, so far as is practicable, to minimise the effect on the appearance of the building</a:t>
            </a:r>
          </a:p>
          <a:p>
            <a:pPr>
              <a:spcBef>
                <a:spcPts val="0"/>
              </a:spcBef>
              <a:buClr>
                <a:srgbClr val="C1001F"/>
              </a:buClr>
              <a:buFontTx/>
              <a:buChar char="•"/>
              <a:defRPr/>
            </a:pPr>
            <a:r>
              <a:rPr lang="en-GB" sz="2400" dirty="0">
                <a:solidFill>
                  <a:schemeClr val="tx1">
                    <a:lumMod val="85000"/>
                    <a:lumOff val="15000"/>
                  </a:schemeClr>
                </a:solidFill>
                <a:cs typeface="Arial" charset="0"/>
              </a:rPr>
              <a:t>the solar collectors are sited, so far as is practicable, to minimise the effect on the amenity of the area.</a:t>
            </a:r>
          </a:p>
          <a:p>
            <a:pPr>
              <a:spcBef>
                <a:spcPts val="0"/>
              </a:spcBef>
              <a:buClr>
                <a:srgbClr val="C1001F"/>
              </a:buClr>
              <a:buFontTx/>
              <a:buChar char="•"/>
              <a:defRPr/>
            </a:pPr>
            <a:r>
              <a:rPr lang="en-GB" sz="2400" dirty="0">
                <a:solidFill>
                  <a:schemeClr val="tx1">
                    <a:lumMod val="85000"/>
                    <a:lumOff val="15000"/>
                  </a:schemeClr>
                </a:solidFill>
                <a:cs typeface="Arial" charset="0"/>
              </a:rPr>
              <a:t>the property is not a listed building</a:t>
            </a:r>
          </a:p>
          <a:p>
            <a:pPr>
              <a:spcBef>
                <a:spcPts val="0"/>
              </a:spcBef>
              <a:buClr>
                <a:srgbClr val="C1001F"/>
              </a:buClr>
              <a:buFontTx/>
              <a:buChar char="•"/>
              <a:defRPr/>
            </a:pPr>
            <a:r>
              <a:rPr lang="en-GB" sz="2400" dirty="0">
                <a:solidFill>
                  <a:schemeClr val="tx1">
                    <a:lumMod val="85000"/>
                    <a:lumOff val="15000"/>
                  </a:schemeClr>
                </a:solidFill>
                <a:cs typeface="Arial" charset="0"/>
              </a:rPr>
              <a:t>the property is not in a conservation area or in a World Heritage Site</a:t>
            </a:r>
          </a:p>
          <a:p>
            <a:endParaRPr lang="en-GB" sz="2400" dirty="0"/>
          </a:p>
        </p:txBody>
      </p:sp>
    </p:spTree>
    <p:extLst>
      <p:ext uri="{BB962C8B-B14F-4D97-AF65-F5344CB8AC3E}">
        <p14:creationId xmlns:p14="http://schemas.microsoft.com/office/powerpoint/2010/main" val="8485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lstStyle/>
          <a:p>
            <a:pPr algn="r"/>
            <a:r>
              <a:rPr lang="en-GB" dirty="0"/>
              <a:t>Regulatory Requirements</a:t>
            </a:r>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r>
              <a:rPr lang="en-GB" sz="2400" dirty="0">
                <a:solidFill>
                  <a:schemeClr val="tx1">
                    <a:lumMod val="85000"/>
                    <a:lumOff val="15000"/>
                  </a:schemeClr>
                </a:solidFill>
              </a:rPr>
              <a:t>Town &amp; Country Planning</a:t>
            </a:r>
          </a:p>
          <a:p>
            <a:pPr marL="400050" lvl="1" indent="0">
              <a:buNone/>
              <a:defRPr/>
            </a:pPr>
            <a:r>
              <a:rPr lang="en-GB" sz="2000" dirty="0">
                <a:solidFill>
                  <a:schemeClr val="tx1">
                    <a:lumMod val="85000"/>
                    <a:lumOff val="15000"/>
                  </a:schemeClr>
                </a:solidFill>
                <a:cs typeface="Arial" charset="0"/>
              </a:rPr>
              <a:t>The installation of a </a:t>
            </a:r>
            <a:r>
              <a:rPr lang="en-GB" sz="2000" b="1" dirty="0">
                <a:cs typeface="Arial" charset="0"/>
              </a:rPr>
              <a:t>stand-alone</a:t>
            </a:r>
            <a:r>
              <a:rPr lang="en-GB" sz="2000" b="1" dirty="0">
                <a:solidFill>
                  <a:schemeClr val="tx1">
                    <a:lumMod val="85000"/>
                    <a:lumOff val="15000"/>
                  </a:schemeClr>
                </a:solidFill>
                <a:cs typeface="Arial" charset="0"/>
              </a:rPr>
              <a:t> </a:t>
            </a:r>
            <a:r>
              <a:rPr lang="en-GB" sz="2000" dirty="0">
                <a:solidFill>
                  <a:schemeClr val="tx1">
                    <a:lumMod val="85000"/>
                    <a:lumOff val="15000"/>
                  </a:schemeClr>
                </a:solidFill>
                <a:cs typeface="Arial" charset="0"/>
              </a:rPr>
              <a:t>collector array  is typically classed as permitted development for houses and bungalows providing :</a:t>
            </a:r>
          </a:p>
          <a:p>
            <a:pPr>
              <a:defRPr/>
            </a:pPr>
            <a:endParaRPr lang="en-GB" sz="2400" dirty="0">
              <a:solidFill>
                <a:schemeClr val="tx1">
                  <a:lumMod val="85000"/>
                  <a:lumOff val="15000"/>
                </a:schemeClr>
              </a:solidFill>
              <a:cs typeface="Arial" charset="0"/>
            </a:endParaRPr>
          </a:p>
          <a:p>
            <a:pPr>
              <a:spcBef>
                <a:spcPts val="0"/>
              </a:spcBef>
              <a:buClr>
                <a:srgbClr val="C1001F"/>
              </a:buClr>
              <a:buFontTx/>
              <a:buChar char="•"/>
              <a:defRPr/>
            </a:pPr>
            <a:r>
              <a:rPr lang="en-GB" sz="2400" dirty="0">
                <a:solidFill>
                  <a:schemeClr val="tx1">
                    <a:lumMod val="85000"/>
                    <a:lumOff val="15000"/>
                  </a:schemeClr>
                </a:solidFill>
                <a:cs typeface="Arial" charset="0"/>
              </a:rPr>
              <a:t>The array is no higher than four metres</a:t>
            </a:r>
          </a:p>
          <a:p>
            <a:pPr>
              <a:spcBef>
                <a:spcPts val="0"/>
              </a:spcBef>
              <a:buClr>
                <a:srgbClr val="C1001F"/>
              </a:buClr>
              <a:buFontTx/>
              <a:buChar char="•"/>
              <a:defRPr/>
            </a:pPr>
            <a:r>
              <a:rPr lang="en-GB" sz="2400" dirty="0">
                <a:solidFill>
                  <a:schemeClr val="tx1">
                    <a:lumMod val="85000"/>
                    <a:lumOff val="15000"/>
                  </a:schemeClr>
                </a:solidFill>
                <a:cs typeface="Arial" charset="0"/>
              </a:rPr>
              <a:t>The array is sited at least 5m from boundaries</a:t>
            </a:r>
          </a:p>
          <a:p>
            <a:pPr>
              <a:spcBef>
                <a:spcPts val="0"/>
              </a:spcBef>
              <a:buClr>
                <a:srgbClr val="C1001F"/>
              </a:buClr>
              <a:buFontTx/>
              <a:buChar char="•"/>
              <a:defRPr/>
            </a:pPr>
            <a:r>
              <a:rPr lang="en-GB" sz="2400" dirty="0">
                <a:solidFill>
                  <a:schemeClr val="tx1">
                    <a:lumMod val="85000"/>
                    <a:lumOff val="15000"/>
                  </a:schemeClr>
                </a:solidFill>
                <a:cs typeface="Arial" charset="0"/>
              </a:rPr>
              <a:t>The size of array is limited to 9m</a:t>
            </a:r>
            <a:r>
              <a:rPr lang="en-GB" sz="2400" baseline="30000" dirty="0">
                <a:solidFill>
                  <a:schemeClr val="tx1">
                    <a:lumMod val="85000"/>
                    <a:lumOff val="15000"/>
                  </a:schemeClr>
                </a:solidFill>
                <a:cs typeface="Arial" charset="0"/>
              </a:rPr>
              <a:t>2 </a:t>
            </a:r>
            <a:r>
              <a:rPr lang="en-GB" sz="2400" dirty="0">
                <a:solidFill>
                  <a:schemeClr val="tx1">
                    <a:lumMod val="85000"/>
                    <a:lumOff val="15000"/>
                  </a:schemeClr>
                </a:solidFill>
                <a:cs typeface="Arial" charset="0"/>
              </a:rPr>
              <a:t>or 3m wide and 3m deep</a:t>
            </a:r>
          </a:p>
          <a:p>
            <a:pPr>
              <a:spcBef>
                <a:spcPts val="0"/>
              </a:spcBef>
              <a:buClr>
                <a:srgbClr val="C1001F"/>
              </a:buClr>
              <a:buFontTx/>
              <a:buChar char="•"/>
              <a:defRPr/>
            </a:pPr>
            <a:r>
              <a:rPr lang="en-GB" sz="2400" dirty="0">
                <a:solidFill>
                  <a:schemeClr val="tx1">
                    <a:lumMod val="85000"/>
                    <a:lumOff val="15000"/>
                  </a:schemeClr>
                </a:solidFill>
                <a:cs typeface="Arial" charset="0"/>
              </a:rPr>
              <a:t>The array is not being  installed within boundary of a listed building</a:t>
            </a:r>
          </a:p>
          <a:p>
            <a:pPr>
              <a:spcBef>
                <a:spcPts val="0"/>
              </a:spcBef>
              <a:buClr>
                <a:srgbClr val="C1001F"/>
              </a:buClr>
              <a:buFontTx/>
              <a:buChar char="•"/>
              <a:defRPr/>
            </a:pPr>
            <a:r>
              <a:rPr lang="en-GB" sz="2400" dirty="0">
                <a:solidFill>
                  <a:schemeClr val="tx1">
                    <a:lumMod val="85000"/>
                    <a:lumOff val="15000"/>
                  </a:schemeClr>
                </a:solidFill>
                <a:cs typeface="Arial" charset="0"/>
              </a:rPr>
              <a:t>In the case of land in a conservation area or in a World Heritage Site the array will not be visible from the highway.</a:t>
            </a:r>
          </a:p>
          <a:p>
            <a:pPr>
              <a:spcBef>
                <a:spcPts val="0"/>
              </a:spcBef>
              <a:buClr>
                <a:srgbClr val="C1001F"/>
              </a:buClr>
              <a:buFontTx/>
              <a:buChar char="•"/>
              <a:defRPr/>
            </a:pPr>
            <a:r>
              <a:rPr lang="en-GB" sz="2400" dirty="0">
                <a:solidFill>
                  <a:schemeClr val="tx1">
                    <a:lumMod val="85000"/>
                    <a:lumOff val="15000"/>
                  </a:schemeClr>
                </a:solidFill>
                <a:cs typeface="Arial" charset="0"/>
              </a:rPr>
              <a:t>Only one stand-alone solar installation is being installed</a:t>
            </a:r>
            <a:r>
              <a:rPr lang="en-GB" sz="2400" dirty="0">
                <a:cs typeface="Arial" charset="0"/>
              </a:rPr>
              <a:t>.</a:t>
            </a:r>
          </a:p>
          <a:p>
            <a:endParaRPr lang="en-GB" sz="2400" dirty="0"/>
          </a:p>
        </p:txBody>
      </p:sp>
    </p:spTree>
    <p:extLst>
      <p:ext uri="{BB962C8B-B14F-4D97-AF65-F5344CB8AC3E}">
        <p14:creationId xmlns:p14="http://schemas.microsoft.com/office/powerpoint/2010/main" val="399441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normAutofit fontScale="90000"/>
          </a:bodyPr>
          <a:lstStyle/>
          <a:p>
            <a:pPr algn="r"/>
            <a:r>
              <a:rPr lang="en-GB" sz="4000" dirty="0"/>
              <a:t>Regulatory Requirements –</a:t>
            </a:r>
            <a:br>
              <a:rPr lang="en-GB" sz="4000" dirty="0"/>
            </a:br>
            <a:r>
              <a:rPr lang="en-GB" sz="4000" dirty="0"/>
              <a:t>Building Regulations</a:t>
            </a:r>
          </a:p>
        </p:txBody>
      </p:sp>
      <p:graphicFrame>
        <p:nvGraphicFramePr>
          <p:cNvPr id="4" name="Content Placeholder 3"/>
          <p:cNvGraphicFramePr>
            <a:graphicFrameLocks noGrp="1"/>
          </p:cNvGraphicFramePr>
          <p:nvPr>
            <p:ph idx="1"/>
          </p:nvPr>
        </p:nvGraphicFramePr>
        <p:xfrm>
          <a:off x="467544" y="1772816"/>
          <a:ext cx="8229600" cy="3637048"/>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718756">
                  <a:extLst>
                    <a:ext uri="{9D8B030D-6E8A-4147-A177-3AD203B41FA5}">
                      <a16:colId xmlns:a16="http://schemas.microsoft.com/office/drawing/2014/main" val="20001"/>
                    </a:ext>
                  </a:extLst>
                </a:gridCol>
                <a:gridCol w="3718756">
                  <a:extLst>
                    <a:ext uri="{9D8B030D-6E8A-4147-A177-3AD203B41FA5}">
                      <a16:colId xmlns:a16="http://schemas.microsoft.com/office/drawing/2014/main" val="20002"/>
                    </a:ext>
                  </a:extLst>
                </a:gridCol>
              </a:tblGrid>
              <a:tr h="370840">
                <a:tc>
                  <a:txBody>
                    <a:bodyPr/>
                    <a:lstStyle/>
                    <a:p>
                      <a:r>
                        <a:rPr lang="en-GB" dirty="0"/>
                        <a:t>Part</a:t>
                      </a:r>
                    </a:p>
                  </a:txBody>
                  <a:tcPr/>
                </a:tc>
                <a:tc>
                  <a:txBody>
                    <a:bodyPr/>
                    <a:lstStyle/>
                    <a:p>
                      <a:r>
                        <a:rPr lang="en-GB" dirty="0"/>
                        <a:t>Topic</a:t>
                      </a:r>
                    </a:p>
                  </a:txBody>
                  <a:tcPr/>
                </a:tc>
                <a:tc>
                  <a:txBody>
                    <a:bodyPr/>
                    <a:lstStyle/>
                    <a:p>
                      <a:r>
                        <a:rPr lang="en-GB" dirty="0"/>
                        <a:t>Relevance</a:t>
                      </a:r>
                      <a:r>
                        <a:rPr lang="en-GB" baseline="0" dirty="0"/>
                        <a:t> to Solar Hot Water Installations</a:t>
                      </a:r>
                      <a:endParaRPr lang="en-GB" dirty="0"/>
                    </a:p>
                  </a:txBody>
                  <a:tcPr/>
                </a:tc>
                <a:extLst>
                  <a:ext uri="{0D108BD9-81ED-4DB2-BD59-A6C34878D82A}">
                    <a16:rowId xmlns:a16="http://schemas.microsoft.com/office/drawing/2014/main" val="10000"/>
                  </a:ext>
                </a:extLst>
              </a:tr>
              <a:tr h="370840">
                <a:tc>
                  <a:txBody>
                    <a:bodyPr/>
                    <a:lstStyle/>
                    <a:p>
                      <a:r>
                        <a:rPr lang="en-GB" sz="1800" dirty="0">
                          <a:solidFill>
                            <a:srgbClr val="18295E"/>
                          </a:solidFill>
                          <a:latin typeface="Calibri" pitchFamily="34" charset="0"/>
                          <a:cs typeface="Calibri" pitchFamily="34" charset="0"/>
                        </a:rPr>
                        <a:t>A</a:t>
                      </a:r>
                    </a:p>
                  </a:txBody>
                  <a:tcPr marL="91437" marR="91437" marT="45662" marB="45662"/>
                </a:tc>
                <a:tc>
                  <a:txBody>
                    <a:bodyPr/>
                    <a:lstStyle/>
                    <a:p>
                      <a:r>
                        <a:rPr lang="en-GB" sz="1800" dirty="0">
                          <a:solidFill>
                            <a:srgbClr val="18295E"/>
                          </a:solidFill>
                          <a:latin typeface="Calibri" pitchFamily="34" charset="0"/>
                          <a:cs typeface="Calibri" pitchFamily="34" charset="0"/>
                        </a:rPr>
                        <a:t>Structure</a:t>
                      </a:r>
                    </a:p>
                  </a:txBody>
                  <a:tcPr marL="91437" marR="91437" marT="45662" marB="45662"/>
                </a:tc>
                <a:tc>
                  <a:txBody>
                    <a:bodyPr/>
                    <a:lstStyle/>
                    <a:p>
                      <a:r>
                        <a:rPr lang="en-GB" dirty="0">
                          <a:solidFill>
                            <a:srgbClr val="002060"/>
                          </a:solidFill>
                        </a:rPr>
                        <a:t>Load on structure including wind uplift loads</a:t>
                      </a:r>
                    </a:p>
                  </a:txBody>
                  <a:tcPr/>
                </a:tc>
                <a:extLst>
                  <a:ext uri="{0D108BD9-81ED-4DB2-BD59-A6C34878D82A}">
                    <a16:rowId xmlns:a16="http://schemas.microsoft.com/office/drawing/2014/main" val="10001"/>
                  </a:ext>
                </a:extLst>
              </a:tr>
              <a:tr h="370840">
                <a:tc>
                  <a:txBody>
                    <a:bodyPr/>
                    <a:lstStyle/>
                    <a:p>
                      <a:r>
                        <a:rPr lang="en-GB" sz="1800" dirty="0">
                          <a:solidFill>
                            <a:srgbClr val="18295E"/>
                          </a:solidFill>
                          <a:latin typeface="Calibri" pitchFamily="34" charset="0"/>
                          <a:cs typeface="Calibri" pitchFamily="34" charset="0"/>
                        </a:rPr>
                        <a:t>B</a:t>
                      </a:r>
                    </a:p>
                  </a:txBody>
                  <a:tcPr marL="91437" marR="91437" marT="45662" marB="45662"/>
                </a:tc>
                <a:tc>
                  <a:txBody>
                    <a:bodyPr/>
                    <a:lstStyle/>
                    <a:p>
                      <a:r>
                        <a:rPr lang="en-GB" sz="1800" dirty="0">
                          <a:solidFill>
                            <a:srgbClr val="18295E"/>
                          </a:solidFill>
                          <a:latin typeface="Calibri" pitchFamily="34" charset="0"/>
                          <a:cs typeface="Calibri" pitchFamily="34" charset="0"/>
                        </a:rPr>
                        <a:t>Fire Safety</a:t>
                      </a:r>
                    </a:p>
                  </a:txBody>
                  <a:tcPr marL="91437" marR="91437" marT="45662" marB="45662"/>
                </a:tc>
                <a:tc>
                  <a:txBody>
                    <a:bodyPr/>
                    <a:lstStyle/>
                    <a:p>
                      <a:r>
                        <a:rPr lang="en-GB" dirty="0">
                          <a:solidFill>
                            <a:srgbClr val="002060"/>
                          </a:solidFill>
                        </a:rPr>
                        <a:t>Holes for pipes reducing fire resistance</a:t>
                      </a:r>
                      <a:r>
                        <a:rPr lang="en-GB" baseline="0" dirty="0">
                          <a:solidFill>
                            <a:srgbClr val="002060"/>
                          </a:solidFill>
                        </a:rPr>
                        <a:t> of building</a:t>
                      </a:r>
                      <a:endParaRPr lang="en-GB"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sz="1800" dirty="0">
                          <a:solidFill>
                            <a:srgbClr val="18295E"/>
                          </a:solidFill>
                          <a:latin typeface="Calibri" pitchFamily="34" charset="0"/>
                          <a:cs typeface="Calibri" pitchFamily="34" charset="0"/>
                        </a:rPr>
                        <a:t>C</a:t>
                      </a:r>
                    </a:p>
                  </a:txBody>
                  <a:tcPr marL="91437" marR="91437" marT="45662" marB="45662"/>
                </a:tc>
                <a:tc>
                  <a:txBody>
                    <a:bodyPr/>
                    <a:lstStyle/>
                    <a:p>
                      <a:r>
                        <a:rPr lang="en-GB" sz="1800" kern="1200" dirty="0">
                          <a:solidFill>
                            <a:srgbClr val="18295E"/>
                          </a:solidFill>
                          <a:effectLst/>
                          <a:latin typeface="Calibri" pitchFamily="34" charset="0"/>
                          <a:ea typeface="+mn-ea"/>
                          <a:cs typeface="Calibri" pitchFamily="34" charset="0"/>
                        </a:rPr>
                        <a:t>Site preparation and resistance to moisture</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Holes for pipes reducing moisture resistance of building</a:t>
                      </a:r>
                    </a:p>
                  </a:txBody>
                  <a:tcPr/>
                </a:tc>
                <a:extLst>
                  <a:ext uri="{0D108BD9-81ED-4DB2-BD59-A6C34878D82A}">
                    <a16:rowId xmlns:a16="http://schemas.microsoft.com/office/drawing/2014/main" val="10003"/>
                  </a:ext>
                </a:extLst>
              </a:tr>
              <a:tr h="370840">
                <a:tc>
                  <a:txBody>
                    <a:bodyPr/>
                    <a:lstStyle/>
                    <a:p>
                      <a:r>
                        <a:rPr lang="en-GB" sz="1800" dirty="0">
                          <a:solidFill>
                            <a:srgbClr val="18295E"/>
                          </a:solidFill>
                          <a:latin typeface="Calibri" pitchFamily="34" charset="0"/>
                          <a:cs typeface="Calibri" pitchFamily="34" charset="0"/>
                        </a:rPr>
                        <a:t>E</a:t>
                      </a:r>
                    </a:p>
                  </a:txBody>
                  <a:tcPr marL="91437" marR="91437" marT="45662" marB="45662"/>
                </a:tc>
                <a:tc>
                  <a:txBody>
                    <a:bodyPr/>
                    <a:lstStyle/>
                    <a:p>
                      <a:r>
                        <a:rPr lang="en-GB" sz="1800" dirty="0">
                          <a:solidFill>
                            <a:srgbClr val="18295E"/>
                          </a:solidFill>
                          <a:latin typeface="Calibri" pitchFamily="34" charset="0"/>
                          <a:cs typeface="Calibri" pitchFamily="34" charset="0"/>
                        </a:rPr>
                        <a:t>Resistance</a:t>
                      </a:r>
                      <a:r>
                        <a:rPr lang="en-GB" sz="1800" baseline="0" dirty="0">
                          <a:solidFill>
                            <a:srgbClr val="18295E"/>
                          </a:solidFill>
                          <a:latin typeface="Calibri" pitchFamily="34" charset="0"/>
                          <a:cs typeface="Calibri" pitchFamily="34" charset="0"/>
                        </a:rPr>
                        <a:t> to the passage of sound</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Holes for pipes reducing sound proof integrity of building</a:t>
                      </a:r>
                    </a:p>
                  </a:txBody>
                  <a:tcPr/>
                </a:tc>
                <a:extLst>
                  <a:ext uri="{0D108BD9-81ED-4DB2-BD59-A6C34878D82A}">
                    <a16:rowId xmlns:a16="http://schemas.microsoft.com/office/drawing/2014/main" val="10004"/>
                  </a:ext>
                </a:extLst>
              </a:tr>
              <a:tr h="370840">
                <a:tc>
                  <a:txBody>
                    <a:bodyPr/>
                    <a:lstStyle/>
                    <a:p>
                      <a:r>
                        <a:rPr lang="en-GB" sz="1800" dirty="0">
                          <a:solidFill>
                            <a:srgbClr val="18295E"/>
                          </a:solidFill>
                          <a:latin typeface="Calibri" pitchFamily="34" charset="0"/>
                          <a:cs typeface="Calibri" pitchFamily="34" charset="0"/>
                        </a:rPr>
                        <a:t>G</a:t>
                      </a:r>
                    </a:p>
                  </a:txBody>
                  <a:tcPr marL="91437" marR="91437" marT="45662" marB="45662"/>
                </a:tc>
                <a:tc>
                  <a:txBody>
                    <a:bodyPr/>
                    <a:lstStyle/>
                    <a:p>
                      <a:r>
                        <a:rPr lang="en-GB" sz="1800" kern="1200" dirty="0">
                          <a:solidFill>
                            <a:srgbClr val="18295E"/>
                          </a:solidFill>
                          <a:effectLst/>
                          <a:latin typeface="Calibri" pitchFamily="34" charset="0"/>
                          <a:ea typeface="+mn-ea"/>
                          <a:cs typeface="Calibri" pitchFamily="34" charset="0"/>
                        </a:rPr>
                        <a:t>Sanitation, hot water safety and water efficiency</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Safety and water efficiency of hot water system</a:t>
                      </a:r>
                    </a:p>
                  </a:txBody>
                  <a:tcPr/>
                </a:tc>
                <a:extLst>
                  <a:ext uri="{0D108BD9-81ED-4DB2-BD59-A6C34878D82A}">
                    <a16:rowId xmlns:a16="http://schemas.microsoft.com/office/drawing/2014/main" val="10005"/>
                  </a:ext>
                </a:extLst>
              </a:tr>
              <a:tr h="370840">
                <a:tc>
                  <a:txBody>
                    <a:bodyPr/>
                    <a:lstStyle/>
                    <a:p>
                      <a:r>
                        <a:rPr lang="en-GB" sz="1800" dirty="0">
                          <a:solidFill>
                            <a:srgbClr val="18295E"/>
                          </a:solidFill>
                          <a:latin typeface="Calibri" pitchFamily="34" charset="0"/>
                          <a:cs typeface="Calibri" pitchFamily="34" charset="0"/>
                        </a:rPr>
                        <a:t>L</a:t>
                      </a:r>
                    </a:p>
                  </a:txBody>
                  <a:tcPr marL="91437" marR="91437" marT="45662" marB="45662"/>
                </a:tc>
                <a:tc>
                  <a:txBody>
                    <a:bodyPr/>
                    <a:lstStyle/>
                    <a:p>
                      <a:r>
                        <a:rPr lang="en-GB" sz="1800" kern="1200" dirty="0">
                          <a:solidFill>
                            <a:srgbClr val="18295E"/>
                          </a:solidFill>
                          <a:effectLst/>
                          <a:latin typeface="Calibri" pitchFamily="34" charset="0"/>
                          <a:ea typeface="+mn-ea"/>
                          <a:cs typeface="Calibri" pitchFamily="34" charset="0"/>
                        </a:rPr>
                        <a:t>Conservation of fuel and power</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Efficiency of system and building</a:t>
                      </a:r>
                    </a:p>
                  </a:txBody>
                  <a:tcPr/>
                </a:tc>
                <a:extLst>
                  <a:ext uri="{0D108BD9-81ED-4DB2-BD59-A6C34878D82A}">
                    <a16:rowId xmlns:a16="http://schemas.microsoft.com/office/drawing/2014/main" val="10006"/>
                  </a:ext>
                </a:extLst>
              </a:tr>
              <a:tr h="370840">
                <a:tc>
                  <a:txBody>
                    <a:bodyPr/>
                    <a:lstStyle/>
                    <a:p>
                      <a:r>
                        <a:rPr lang="en-GB" sz="1800" dirty="0">
                          <a:solidFill>
                            <a:srgbClr val="18295E"/>
                          </a:solidFill>
                          <a:latin typeface="Calibri" pitchFamily="34" charset="0"/>
                          <a:cs typeface="Calibri" pitchFamily="34" charset="0"/>
                        </a:rPr>
                        <a:t>P</a:t>
                      </a:r>
                    </a:p>
                  </a:txBody>
                  <a:tcPr marL="91437" marR="91437" marT="45662" marB="45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18295E"/>
                          </a:solidFill>
                          <a:effectLst/>
                          <a:latin typeface="Calibri" pitchFamily="34" charset="0"/>
                          <a:ea typeface="+mn-ea"/>
                          <a:cs typeface="Calibri" pitchFamily="34" charset="0"/>
                        </a:rPr>
                        <a:t>Electrical safety </a:t>
                      </a:r>
                      <a:r>
                        <a:rPr lang="en-GB" sz="1800" baseline="0" dirty="0">
                          <a:solidFill>
                            <a:srgbClr val="18295E"/>
                          </a:solidFill>
                          <a:latin typeface="Calibri" pitchFamily="34" charset="0"/>
                          <a:cs typeface="Calibri" pitchFamily="34" charset="0"/>
                        </a:rPr>
                        <a:t> in dwellings</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Safe installation of controls and components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58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Advantages/Disadvantages</a:t>
            </a:r>
          </a:p>
        </p:txBody>
      </p:sp>
      <p:sp>
        <p:nvSpPr>
          <p:cNvPr id="3" name="Content Placeholder 2"/>
          <p:cNvSpPr>
            <a:spLocks noGrp="1"/>
          </p:cNvSpPr>
          <p:nvPr>
            <p:ph idx="1"/>
          </p:nvPr>
        </p:nvSpPr>
        <p:spPr>
          <a:xfrm>
            <a:off x="467544" y="1412776"/>
            <a:ext cx="8229600" cy="4525963"/>
          </a:xfrm>
        </p:spPr>
        <p:txBody>
          <a:bodyPr/>
          <a:lstStyle/>
          <a:p>
            <a:r>
              <a:rPr lang="en-GB" dirty="0"/>
              <a:t>Include:</a:t>
            </a:r>
          </a:p>
          <a:p>
            <a:endParaRPr lang="en-GB" dirty="0"/>
          </a:p>
        </p:txBody>
      </p:sp>
      <p:graphicFrame>
        <p:nvGraphicFramePr>
          <p:cNvPr id="4" name="Table 3"/>
          <p:cNvGraphicFramePr>
            <a:graphicFrameLocks noGrp="1"/>
          </p:cNvGraphicFramePr>
          <p:nvPr/>
        </p:nvGraphicFramePr>
        <p:xfrm>
          <a:off x="539552" y="2132856"/>
          <a:ext cx="8136904" cy="423420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576548">
                <a:tc>
                  <a:txBody>
                    <a:bodyPr/>
                    <a:lstStyle/>
                    <a:p>
                      <a:pPr algn="l"/>
                      <a:r>
                        <a:rPr lang="en-GB" sz="2400" dirty="0">
                          <a:latin typeface="Calibri" pitchFamily="34" charset="0"/>
                          <a:cs typeface="Calibri" pitchFamily="34" charset="0"/>
                        </a:rPr>
                        <a:t>Advantages</a:t>
                      </a:r>
                      <a:endParaRPr lang="en-GB" sz="2000" dirty="0">
                        <a:latin typeface="Calibri" pitchFamily="34" charset="0"/>
                        <a:cs typeface="Calibri" pitchFamily="34" charset="0"/>
                      </a:endParaRPr>
                    </a:p>
                  </a:txBody>
                  <a:tcPr marL="91449" marR="91449" marT="45726" marB="45726"/>
                </a:tc>
                <a:tc>
                  <a:txBody>
                    <a:bodyPr/>
                    <a:lstStyle/>
                    <a:p>
                      <a:pPr algn="l"/>
                      <a:r>
                        <a:rPr lang="en-GB" sz="2400" dirty="0">
                          <a:latin typeface="Calibri" pitchFamily="34" charset="0"/>
                          <a:cs typeface="Calibri" pitchFamily="34" charset="0"/>
                        </a:rPr>
                        <a:t>Disadvantages</a:t>
                      </a:r>
                      <a:endParaRPr lang="en-GB" sz="2000" dirty="0">
                        <a:latin typeface="Calibri" pitchFamily="34" charset="0"/>
                        <a:cs typeface="Calibri" pitchFamily="34" charset="0"/>
                      </a:endParaRPr>
                    </a:p>
                  </a:txBody>
                  <a:tcPr marL="91449" marR="91449" marT="45726" marB="45726"/>
                </a:tc>
                <a:extLst>
                  <a:ext uri="{0D108BD9-81ED-4DB2-BD59-A6C34878D82A}">
                    <a16:rowId xmlns:a16="http://schemas.microsoft.com/office/drawing/2014/main" val="10000"/>
                  </a:ext>
                </a:extLst>
              </a:tr>
              <a:tr h="797302">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Reduces carbon dioxide emissions</a:t>
                      </a:r>
                    </a:p>
                  </a:txBody>
                  <a:tcPr marL="68580" marR="68580" marT="0" marB="0"/>
                </a:tc>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Not compatible will all existing hot water systems</a:t>
                      </a:r>
                    </a:p>
                  </a:txBody>
                  <a:tcPr marL="68580" marR="68580" marT="0" marB="0"/>
                </a:tc>
                <a:extLst>
                  <a:ext uri="{0D108BD9-81ED-4DB2-BD59-A6C34878D82A}">
                    <a16:rowId xmlns:a16="http://schemas.microsoft.com/office/drawing/2014/main" val="10001"/>
                  </a:ext>
                </a:extLst>
              </a:tr>
              <a:tr h="797302">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Solar energy is free, energy costs will be reduced</a:t>
                      </a:r>
                    </a:p>
                  </a:txBody>
                  <a:tcPr marL="68580" marR="68580" marT="0" marB="0"/>
                </a:tc>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Less solar energy is available in the winter months </a:t>
                      </a:r>
                    </a:p>
                  </a:txBody>
                  <a:tcPr marL="68580" marR="68580" marT="0" marB="0"/>
                </a:tc>
                <a:extLst>
                  <a:ext uri="{0D108BD9-81ED-4DB2-BD59-A6C34878D82A}">
                    <a16:rowId xmlns:a16="http://schemas.microsoft.com/office/drawing/2014/main" val="10002"/>
                  </a:ext>
                </a:extLst>
              </a:tr>
              <a:tr h="797302">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Relatively low maintenance is needed</a:t>
                      </a:r>
                    </a:p>
                  </a:txBody>
                  <a:tcPr marL="68580" marR="68580" marT="0" marB="0"/>
                </a:tc>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Initial installation costs can be off-putting</a:t>
                      </a:r>
                    </a:p>
                  </a:txBody>
                  <a:tcPr marL="68580" marR="68580" marT="0" marB="0"/>
                </a:tc>
                <a:extLst>
                  <a:ext uri="{0D108BD9-81ED-4DB2-BD59-A6C34878D82A}">
                    <a16:rowId xmlns:a16="http://schemas.microsoft.com/office/drawing/2014/main" val="10003"/>
                  </a:ext>
                </a:extLst>
              </a:tr>
              <a:tr h="1208011">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Improves Energy Performance Certificate ratings</a:t>
                      </a:r>
                    </a:p>
                  </a:txBody>
                  <a:tcPr marL="68580" marR="68580" marT="0" marB="0"/>
                </a:tc>
                <a:tc>
                  <a:txBody>
                    <a:bodyPr/>
                    <a:lstStyle/>
                    <a:p>
                      <a:pPr>
                        <a:lnSpc>
                          <a:spcPct val="115000"/>
                        </a:lnSpc>
                        <a:spcAft>
                          <a:spcPts val="0"/>
                        </a:spcAft>
                      </a:pPr>
                      <a:r>
                        <a:rPr lang="en-GB" sz="2400" kern="1200" dirty="0">
                          <a:solidFill>
                            <a:srgbClr val="18295E"/>
                          </a:solidFill>
                          <a:latin typeface="Calibri" pitchFamily="34" charset="0"/>
                          <a:ea typeface="+mn-ea"/>
                          <a:cs typeface="Arial" pitchFamily="34" charset="0"/>
                        </a:rPr>
                        <a:t>Needs a linked auxillary heat source</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72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009" y="617732"/>
            <a:ext cx="7513981" cy="1793167"/>
          </a:xfrm>
        </p:spPr>
        <p:txBody>
          <a:bodyPr/>
          <a:lstStyle/>
          <a:p>
            <a:r>
              <a:rPr lang="en-GB" sz="4400" cap="none" dirty="0"/>
              <a:t>Level 3 Diploma in Plumbing and Domestic Heating</a:t>
            </a:r>
          </a:p>
        </p:txBody>
      </p:sp>
      <p:sp>
        <p:nvSpPr>
          <p:cNvPr id="3" name="Subtitle 2"/>
          <p:cNvSpPr>
            <a:spLocks noGrp="1"/>
          </p:cNvSpPr>
          <p:nvPr>
            <p:ph type="subTitle" idx="1"/>
          </p:nvPr>
        </p:nvSpPr>
        <p:spPr>
          <a:xfrm>
            <a:off x="1583338" y="2655692"/>
            <a:ext cx="5637010" cy="1791410"/>
          </a:xfrm>
        </p:spPr>
        <p:txBody>
          <a:bodyPr>
            <a:noAutofit/>
          </a:bodyPr>
          <a:lstStyle/>
          <a:p>
            <a:pPr algn="ctr"/>
            <a:r>
              <a:rPr lang="en-GB" dirty="0"/>
              <a:t>Phase 3</a:t>
            </a:r>
          </a:p>
          <a:p>
            <a:pPr algn="ctr"/>
            <a:r>
              <a:rPr lang="en-GB" dirty="0"/>
              <a:t>Environmental Technologies</a:t>
            </a:r>
          </a:p>
          <a:p>
            <a:pPr algn="ctr"/>
            <a:r>
              <a:rPr lang="en-GB" sz="5400" dirty="0">
                <a:solidFill>
                  <a:srgbClr val="7030A0"/>
                </a:solidFill>
              </a:rPr>
              <a:t>Rainwater Harvesting Systems</a:t>
            </a:r>
          </a:p>
          <a:p>
            <a:pPr algn="ctr"/>
            <a:endParaRPr lang="en-GB" dirty="0"/>
          </a:p>
          <a:p>
            <a:pPr algn="ctr"/>
            <a:endParaRPr lang="en-GB" dirty="0"/>
          </a:p>
          <a:p>
            <a:pPr algn="ctr"/>
            <a:endParaRPr lang="en-GB" dirty="0"/>
          </a:p>
        </p:txBody>
      </p:sp>
    </p:spTree>
    <p:extLst>
      <p:ext uri="{BB962C8B-B14F-4D97-AF65-F5344CB8AC3E}">
        <p14:creationId xmlns:p14="http://schemas.microsoft.com/office/powerpoint/2010/main" val="25109607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084" y="1555750"/>
            <a:ext cx="4303779"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Introduction</a:t>
            </a:r>
            <a:br>
              <a:rPr lang="en-GB" dirty="0">
                <a:solidFill>
                  <a:srgbClr val="18295E"/>
                </a:solidFill>
              </a:rPr>
            </a:br>
            <a:endParaRPr lang="en-GB" sz="4000" dirty="0"/>
          </a:p>
        </p:txBody>
      </p:sp>
      <p:sp>
        <p:nvSpPr>
          <p:cNvPr id="3" name="Content Placeholder 2"/>
          <p:cNvSpPr>
            <a:spLocks noGrp="1"/>
          </p:cNvSpPr>
          <p:nvPr>
            <p:ph idx="1"/>
          </p:nvPr>
        </p:nvSpPr>
        <p:spPr>
          <a:xfrm>
            <a:off x="457200" y="1255645"/>
            <a:ext cx="4419600" cy="5489712"/>
          </a:xfrm>
        </p:spPr>
        <p:txBody>
          <a:bodyPr>
            <a:normAutofit lnSpcReduction="10000"/>
          </a:bodyPr>
          <a:lstStyle/>
          <a:p>
            <a:r>
              <a:rPr lang="en-GB" sz="2800" dirty="0">
                <a:solidFill>
                  <a:srgbClr val="7030A0"/>
                </a:solidFill>
              </a:rPr>
              <a:t>A rainwater harvesting system captures and stores rainwater for permitted non-wholesome usage</a:t>
            </a:r>
          </a:p>
          <a:p>
            <a:r>
              <a:rPr lang="en-GB" sz="2800" dirty="0">
                <a:solidFill>
                  <a:srgbClr val="7030A0"/>
                </a:solidFill>
              </a:rPr>
              <a:t>Reduces ‘wholesome’ mains water usage</a:t>
            </a:r>
          </a:p>
          <a:p>
            <a:r>
              <a:rPr lang="en-GB" sz="2800" dirty="0">
                <a:solidFill>
                  <a:srgbClr val="7030A0"/>
                </a:solidFill>
              </a:rPr>
              <a:t>To become ‘wholesome’, water is treated by the water supply company before it is supplied</a:t>
            </a:r>
          </a:p>
          <a:p>
            <a:r>
              <a:rPr lang="en-GB" sz="2800" dirty="0">
                <a:solidFill>
                  <a:srgbClr val="7030A0"/>
                </a:solidFill>
              </a:rPr>
              <a:t>Any reduction in usage of wholesome water will also lead to energy savings and a carbon emission reduction</a:t>
            </a:r>
          </a:p>
          <a:p>
            <a:endParaRPr lang="en-GB" sz="2800" dirty="0">
              <a:solidFill>
                <a:srgbClr val="18295E"/>
              </a:solidFill>
            </a:endParaRPr>
          </a:p>
          <a:p>
            <a:endParaRPr lang="en-GB" sz="2800" dirty="0">
              <a:solidFill>
                <a:srgbClr val="18295E"/>
              </a:solidFill>
            </a:endParaRPr>
          </a:p>
          <a:p>
            <a:endParaRPr lang="en-GB" sz="2800" dirty="0"/>
          </a:p>
        </p:txBody>
      </p:sp>
    </p:spTree>
    <p:extLst>
      <p:ext uri="{BB962C8B-B14F-4D97-AF65-F5344CB8AC3E}">
        <p14:creationId xmlns:p14="http://schemas.microsoft.com/office/powerpoint/2010/main" val="168962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ext Box 2"/>
          <p:cNvSpPr txBox="1">
            <a:spLocks noChangeArrowheads="1"/>
          </p:cNvSpPr>
          <p:nvPr/>
        </p:nvSpPr>
        <p:spPr bwMode="auto">
          <a:xfrm>
            <a:off x="2358485" y="195263"/>
            <a:ext cx="631797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r"/>
            <a:r>
              <a:rPr lang="en-GB" altLang="en-US" sz="4000" dirty="0">
                <a:latin typeface="+mn-lt"/>
              </a:rPr>
              <a:t>Ground-source heat pump</a:t>
            </a:r>
          </a:p>
          <a:p>
            <a:pPr algn="r"/>
            <a:r>
              <a:rPr lang="en-GB" altLang="en-US" sz="4000" dirty="0">
                <a:latin typeface="+mn-lt"/>
              </a:rPr>
              <a:t>(GSHP) </a:t>
            </a:r>
          </a:p>
        </p:txBody>
      </p:sp>
      <p:sp>
        <p:nvSpPr>
          <p:cNvPr id="1513475" name="Text Box 3"/>
          <p:cNvSpPr txBox="1">
            <a:spLocks noChangeArrowheads="1"/>
          </p:cNvSpPr>
          <p:nvPr/>
        </p:nvSpPr>
        <p:spPr bwMode="auto">
          <a:xfrm>
            <a:off x="4801311" y="2149330"/>
            <a:ext cx="396044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nSpc>
                <a:spcPct val="110000"/>
              </a:lnSpc>
            </a:pPr>
            <a:r>
              <a:rPr lang="en-GB" altLang="en-US" dirty="0">
                <a:solidFill>
                  <a:srgbClr val="29527B"/>
                </a:solidFill>
                <a:latin typeface="+mn-lt"/>
                <a:cs typeface="Arial" charset="0"/>
              </a:rPr>
              <a:t>	Uses </a:t>
            </a:r>
            <a:r>
              <a:rPr lang="en-GB" altLang="en-US" b="1" dirty="0">
                <a:solidFill>
                  <a:srgbClr val="29527B"/>
                </a:solidFill>
                <a:latin typeface="+mn-lt"/>
                <a:cs typeface="Arial" charset="0"/>
              </a:rPr>
              <a:t>solar</a:t>
            </a:r>
            <a:r>
              <a:rPr lang="en-GB" altLang="en-US" dirty="0">
                <a:solidFill>
                  <a:srgbClr val="29527B"/>
                </a:solidFill>
                <a:latin typeface="+mn-lt"/>
                <a:cs typeface="Arial" charset="0"/>
              </a:rPr>
              <a:t> heat stored in the ground</a:t>
            </a:r>
          </a:p>
          <a:p>
            <a:pPr>
              <a:lnSpc>
                <a:spcPct val="110000"/>
              </a:lnSpc>
            </a:pPr>
            <a:endParaRPr lang="en-GB" altLang="en-US" dirty="0">
              <a:solidFill>
                <a:srgbClr val="29527B"/>
              </a:solidFill>
              <a:latin typeface="+mn-lt"/>
              <a:cs typeface="Arial" charset="0"/>
            </a:endParaRPr>
          </a:p>
          <a:p>
            <a:pPr>
              <a:lnSpc>
                <a:spcPct val="110000"/>
              </a:lnSpc>
            </a:pPr>
            <a:r>
              <a:rPr lang="en-GB" altLang="en-US" b="1" dirty="0">
                <a:solidFill>
                  <a:srgbClr val="29527B"/>
                </a:solidFill>
                <a:latin typeface="+mn-lt"/>
                <a:cs typeface="Arial" charset="0"/>
              </a:rPr>
              <a:t>	Not </a:t>
            </a:r>
            <a:r>
              <a:rPr lang="en-GB" altLang="en-US" dirty="0">
                <a:solidFill>
                  <a:srgbClr val="29527B"/>
                </a:solidFill>
                <a:latin typeface="+mn-lt"/>
                <a:cs typeface="Arial" charset="0"/>
              </a:rPr>
              <a:t>geothermal energy </a:t>
            </a:r>
          </a:p>
          <a:p>
            <a:pPr>
              <a:lnSpc>
                <a:spcPct val="110000"/>
              </a:lnSpc>
            </a:pPr>
            <a:endParaRPr lang="en-GB" altLang="en-US" dirty="0">
              <a:solidFill>
                <a:srgbClr val="29527B"/>
              </a:solidFill>
              <a:latin typeface="+mn-lt"/>
              <a:cs typeface="Arial" charset="0"/>
            </a:endParaRPr>
          </a:p>
        </p:txBody>
      </p:sp>
      <p:pic>
        <p:nvPicPr>
          <p:cNvPr id="1513476" name="Picture 4" descr="sunshine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36" y="1231614"/>
            <a:ext cx="4592904" cy="3552827"/>
          </a:xfrm>
          <a:prstGeom prst="rect">
            <a:avLst/>
          </a:prstGeom>
          <a:noFill/>
          <a:extLst>
            <a:ext uri="{909E8E84-426E-40DD-AFC4-6F175D3DCCD1}">
              <a14:hiddenFill xmlns:a14="http://schemas.microsoft.com/office/drawing/2010/main">
                <a:solidFill>
                  <a:srgbClr val="FFFFFF"/>
                </a:solidFill>
              </a14:hiddenFill>
            </a:ext>
          </a:extLst>
        </p:spPr>
      </p:pic>
      <p:sp>
        <p:nvSpPr>
          <p:cNvPr id="1513477" name="Text Box 5"/>
          <p:cNvSpPr txBox="1">
            <a:spLocks noChangeArrowheads="1"/>
          </p:cNvSpPr>
          <p:nvPr/>
        </p:nvSpPr>
        <p:spPr bwMode="auto">
          <a:xfrm>
            <a:off x="1692275" y="5229225"/>
            <a:ext cx="716438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nSpc>
                <a:spcPct val="110000"/>
              </a:lnSpc>
            </a:pPr>
            <a:endParaRPr lang="en-GB" altLang="en-US">
              <a:solidFill>
                <a:srgbClr val="29527B"/>
              </a:solidFill>
              <a:latin typeface="Arial" charset="0"/>
              <a:cs typeface="Arial" charset="0"/>
            </a:endParaRPr>
          </a:p>
          <a:p>
            <a:pPr>
              <a:lnSpc>
                <a:spcPct val="110000"/>
              </a:lnSpc>
            </a:pPr>
            <a:endParaRPr lang="en-GB" altLang="en-US">
              <a:solidFill>
                <a:srgbClr val="29527B"/>
              </a:solidFill>
              <a:latin typeface="Arial" charset="0"/>
              <a:cs typeface="Arial" charset="0"/>
            </a:endParaRPr>
          </a:p>
        </p:txBody>
      </p:sp>
      <p:sp>
        <p:nvSpPr>
          <p:cNvPr id="1513478" name="Text Box 6"/>
          <p:cNvSpPr txBox="1">
            <a:spLocks noChangeArrowheads="1"/>
          </p:cNvSpPr>
          <p:nvPr/>
        </p:nvSpPr>
        <p:spPr bwMode="auto">
          <a:xfrm>
            <a:off x="1043608" y="4903616"/>
            <a:ext cx="7056784"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nSpc>
                <a:spcPct val="110000"/>
              </a:lnSpc>
            </a:pPr>
            <a:r>
              <a:rPr lang="en-GB" altLang="en-US" dirty="0">
                <a:solidFill>
                  <a:srgbClr val="29527B"/>
                </a:solidFill>
                <a:latin typeface="+mn-lt"/>
                <a:cs typeface="Arial" charset="0"/>
              </a:rPr>
              <a:t>Stable ground temperature of 8 - 10</a:t>
            </a:r>
            <a:r>
              <a:rPr lang="en-GB" altLang="en-US" dirty="0">
                <a:solidFill>
                  <a:srgbClr val="29527B"/>
                </a:solidFill>
                <a:latin typeface="+mn-lt"/>
              </a:rPr>
              <a:t>ºC</a:t>
            </a:r>
            <a:endParaRPr lang="en-GB" altLang="en-US" dirty="0">
              <a:solidFill>
                <a:srgbClr val="29527B"/>
              </a:solidFill>
              <a:latin typeface="+mn-lt"/>
              <a:cs typeface="Arial" charset="0"/>
            </a:endParaRPr>
          </a:p>
          <a:p>
            <a:pPr>
              <a:lnSpc>
                <a:spcPct val="110000"/>
              </a:lnSpc>
            </a:pPr>
            <a:r>
              <a:rPr lang="en-GB" altLang="en-US" dirty="0">
                <a:solidFill>
                  <a:srgbClr val="29527B"/>
                </a:solidFill>
                <a:latin typeface="+mn-lt"/>
                <a:cs typeface="Arial" charset="0"/>
              </a:rPr>
              <a:t>@ 10m the temperature is stable </a:t>
            </a:r>
          </a:p>
          <a:p>
            <a:pPr>
              <a:lnSpc>
                <a:spcPct val="110000"/>
              </a:lnSpc>
            </a:pPr>
            <a:r>
              <a:rPr lang="en-GB" altLang="en-US" dirty="0">
                <a:solidFill>
                  <a:srgbClr val="29527B"/>
                </a:solidFill>
                <a:latin typeface="+mn-lt"/>
                <a:cs typeface="Arial" charset="0"/>
              </a:rPr>
              <a:t>@ 4m there is a seasonal variation or just 1 - 2ºC</a:t>
            </a:r>
          </a:p>
        </p:txBody>
      </p:sp>
    </p:spTree>
    <p:extLst>
      <p:ext uri="{BB962C8B-B14F-4D97-AF65-F5344CB8AC3E}">
        <p14:creationId xmlns:p14="http://schemas.microsoft.com/office/powerpoint/2010/main" val="14551849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Permitted use of harvested rainwater </a:t>
            </a:r>
            <a:br>
              <a:rPr lang="en-GB" dirty="0">
                <a:solidFill>
                  <a:srgbClr val="18295E"/>
                </a:solidFill>
              </a:rPr>
            </a:br>
            <a:endParaRPr lang="en-GB" sz="4000" dirty="0"/>
          </a:p>
        </p:txBody>
      </p:sp>
      <p:sp>
        <p:nvSpPr>
          <p:cNvPr id="3" name="Content Placeholder 2"/>
          <p:cNvSpPr>
            <a:spLocks noGrp="1"/>
          </p:cNvSpPr>
          <p:nvPr>
            <p:ph idx="1"/>
          </p:nvPr>
        </p:nvSpPr>
        <p:spPr>
          <a:xfrm>
            <a:off x="417442" y="1620656"/>
            <a:ext cx="6235149" cy="5128937"/>
          </a:xfrm>
        </p:spPr>
        <p:txBody>
          <a:bodyPr>
            <a:normAutofit fontScale="85000" lnSpcReduction="20000"/>
          </a:bodyPr>
          <a:lstStyle/>
          <a:p>
            <a:pPr marL="0" indent="0">
              <a:buNone/>
            </a:pPr>
            <a:r>
              <a:rPr lang="en-GB" sz="2800" dirty="0"/>
              <a:t>Harvested rainwater is classified as Class 5 Risk under the Water Regulations</a:t>
            </a:r>
          </a:p>
          <a:p>
            <a:pPr marL="0" indent="0">
              <a:buNone/>
            </a:pPr>
            <a:endParaRPr lang="en-GB" sz="2800" dirty="0"/>
          </a:p>
          <a:p>
            <a:pPr marL="0" indent="0">
              <a:buNone/>
            </a:pPr>
            <a:r>
              <a:rPr lang="en-GB" sz="2800" dirty="0">
                <a:solidFill>
                  <a:srgbClr val="7030A0"/>
                </a:solidFill>
              </a:rPr>
              <a:t>Permitted for use for the following purposes:</a:t>
            </a:r>
          </a:p>
          <a:p>
            <a:r>
              <a:rPr lang="en-GB" sz="2600">
                <a:solidFill>
                  <a:srgbClr val="C00000"/>
                </a:solidFill>
              </a:rPr>
              <a:t>Supplying a </a:t>
            </a:r>
            <a:r>
              <a:rPr lang="en-GB" sz="2600" dirty="0">
                <a:solidFill>
                  <a:srgbClr val="C00000"/>
                </a:solidFill>
              </a:rPr>
              <a:t>clothes washing machine</a:t>
            </a:r>
          </a:p>
          <a:p>
            <a:r>
              <a:rPr lang="en-GB" sz="2600" dirty="0">
                <a:solidFill>
                  <a:srgbClr val="C00000"/>
                </a:solidFill>
              </a:rPr>
              <a:t>Flushing WCs</a:t>
            </a:r>
          </a:p>
          <a:p>
            <a:r>
              <a:rPr lang="en-GB" sz="2600" dirty="0">
                <a:solidFill>
                  <a:srgbClr val="C00000"/>
                </a:solidFill>
              </a:rPr>
              <a:t>Garden watering/irrigation</a:t>
            </a:r>
          </a:p>
          <a:p>
            <a:r>
              <a:rPr lang="en-GB" sz="2600" dirty="0">
                <a:solidFill>
                  <a:srgbClr val="C00000"/>
                </a:solidFill>
              </a:rPr>
              <a:t>Car washing </a:t>
            </a:r>
          </a:p>
          <a:p>
            <a:pPr marL="0" indent="0">
              <a:buNone/>
            </a:pPr>
            <a:r>
              <a:rPr lang="en-GB" sz="2800" dirty="0">
                <a:solidFill>
                  <a:srgbClr val="7030A0"/>
                </a:solidFill>
              </a:rPr>
              <a:t>Not permitted for use for the following purposes:</a:t>
            </a:r>
          </a:p>
          <a:p>
            <a:r>
              <a:rPr lang="en-GB" sz="2800" dirty="0">
                <a:solidFill>
                  <a:srgbClr val="C00000"/>
                </a:solidFill>
              </a:rPr>
              <a:t>Drinking water</a:t>
            </a:r>
          </a:p>
          <a:p>
            <a:r>
              <a:rPr lang="en-GB" sz="2800" dirty="0">
                <a:solidFill>
                  <a:srgbClr val="C00000"/>
                </a:solidFill>
              </a:rPr>
              <a:t>Dishwashing (hand or machine)</a:t>
            </a:r>
          </a:p>
          <a:p>
            <a:r>
              <a:rPr lang="en-GB" sz="2800" dirty="0">
                <a:solidFill>
                  <a:srgbClr val="C00000"/>
                </a:solidFill>
              </a:rPr>
              <a:t>Food preparation </a:t>
            </a:r>
          </a:p>
          <a:p>
            <a:r>
              <a:rPr lang="en-GB" sz="2800" dirty="0">
                <a:solidFill>
                  <a:srgbClr val="C00000"/>
                </a:solidFill>
              </a:rPr>
              <a:t>Personal washing, showering  bathing </a:t>
            </a:r>
          </a:p>
          <a:p>
            <a:endParaRPr lang="en-GB" sz="2800" dirty="0">
              <a:solidFill>
                <a:srgbClr val="18295E"/>
              </a:solidFill>
            </a:endParaRPr>
          </a:p>
          <a:p>
            <a:endParaRPr lang="en-GB" sz="2800" dirty="0">
              <a:solidFill>
                <a:srgbClr val="18295E"/>
              </a:solidFill>
            </a:endParaRPr>
          </a:p>
          <a:p>
            <a:endParaRPr lang="en-GB" sz="2800" dirty="0"/>
          </a:p>
        </p:txBody>
      </p:sp>
      <p:pic>
        <p:nvPicPr>
          <p:cNvPr id="5" name="Picture 4"/>
          <p:cNvPicPr>
            <a:picLocks noChangeAspect="1"/>
          </p:cNvPicPr>
          <p:nvPr/>
        </p:nvPicPr>
        <p:blipFill>
          <a:blip r:embed="rId2"/>
          <a:stretch>
            <a:fillRect/>
          </a:stretch>
        </p:blipFill>
        <p:spPr>
          <a:xfrm>
            <a:off x="6756232" y="1957257"/>
            <a:ext cx="1513848" cy="2523080"/>
          </a:xfrm>
          <a:prstGeom prst="rect">
            <a:avLst/>
          </a:prstGeom>
        </p:spPr>
      </p:pic>
      <p:pic>
        <p:nvPicPr>
          <p:cNvPr id="6" name="Picture 5"/>
          <p:cNvPicPr>
            <a:picLocks noChangeAspect="1"/>
          </p:cNvPicPr>
          <p:nvPr/>
        </p:nvPicPr>
        <p:blipFill>
          <a:blip r:embed="rId3"/>
          <a:stretch>
            <a:fillRect/>
          </a:stretch>
        </p:blipFill>
        <p:spPr>
          <a:xfrm>
            <a:off x="6837396" y="4715595"/>
            <a:ext cx="1432684" cy="1322947"/>
          </a:xfrm>
          <a:prstGeom prst="rect">
            <a:avLst/>
          </a:prstGeom>
        </p:spPr>
      </p:pic>
    </p:spTree>
    <p:extLst>
      <p:ext uri="{BB962C8B-B14F-4D97-AF65-F5344CB8AC3E}">
        <p14:creationId xmlns:p14="http://schemas.microsoft.com/office/powerpoint/2010/main" val="10040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1733550"/>
            <a:ext cx="4221162"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4" name="Rectangle 1"/>
          <p:cNvSpPr>
            <a:spLocks noChangeArrowheads="1"/>
          </p:cNvSpPr>
          <p:nvPr/>
        </p:nvSpPr>
        <p:spPr bwMode="auto">
          <a:xfrm>
            <a:off x="2205038" y="216694"/>
            <a:ext cx="6711950" cy="13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en-GB" sz="3600" dirty="0">
                <a:solidFill>
                  <a:srgbClr val="18295E"/>
                </a:solidFill>
              </a:rPr>
              <a:t>System Layout and Key Components </a:t>
            </a:r>
          </a:p>
        </p:txBody>
      </p:sp>
      <p:sp>
        <p:nvSpPr>
          <p:cNvPr id="13" name="Text Box 2">
            <a:hlinkClick r:id="rId3" action="ppaction://hlinksldjump"/>
          </p:cNvPr>
          <p:cNvSpPr txBox="1">
            <a:spLocks noChangeArrowheads="1"/>
          </p:cNvSpPr>
          <p:nvPr/>
        </p:nvSpPr>
        <p:spPr bwMode="auto">
          <a:xfrm>
            <a:off x="1457325" y="5005388"/>
            <a:ext cx="476250"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1</a:t>
            </a:r>
            <a:endParaRPr lang="en-GB" dirty="0">
              <a:solidFill>
                <a:schemeClr val="bg1">
                  <a:lumMod val="95000"/>
                </a:schemeClr>
              </a:solidFill>
              <a:latin typeface="Calibri"/>
              <a:ea typeface="Calibri"/>
              <a:cs typeface="Times New Roman"/>
            </a:endParaRPr>
          </a:p>
        </p:txBody>
      </p:sp>
      <p:sp>
        <p:nvSpPr>
          <p:cNvPr id="15" name="Text Box 2">
            <a:hlinkClick r:id="rId4" action="ppaction://hlinksldjump"/>
          </p:cNvPr>
          <p:cNvSpPr txBox="1">
            <a:spLocks noChangeArrowheads="1"/>
          </p:cNvSpPr>
          <p:nvPr/>
        </p:nvSpPr>
        <p:spPr bwMode="auto">
          <a:xfrm>
            <a:off x="5907088" y="2473325"/>
            <a:ext cx="474662"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3</a:t>
            </a:r>
            <a:endParaRPr lang="en-GB" dirty="0">
              <a:solidFill>
                <a:schemeClr val="bg1">
                  <a:lumMod val="95000"/>
                </a:schemeClr>
              </a:solidFill>
              <a:latin typeface="Calibri"/>
              <a:ea typeface="Calibri"/>
              <a:cs typeface="Times New Roman"/>
            </a:endParaRPr>
          </a:p>
        </p:txBody>
      </p:sp>
      <p:cxnSp>
        <p:nvCxnSpPr>
          <p:cNvPr id="18" name="Straight Connector 17"/>
          <p:cNvCxnSpPr>
            <a:stCxn id="13" idx="6"/>
          </p:cNvCxnSpPr>
          <p:nvPr/>
        </p:nvCxnSpPr>
        <p:spPr bwMode="auto">
          <a:xfrm>
            <a:off x="1933575" y="5221288"/>
            <a:ext cx="541338" cy="0"/>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2867025" y="4152900"/>
            <a:ext cx="0" cy="528638"/>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4" name="Text Box 2">
            <a:hlinkClick r:id="rId5" action="ppaction://hlinksldjump"/>
          </p:cNvPr>
          <p:cNvSpPr txBox="1">
            <a:spLocks noChangeArrowheads="1"/>
          </p:cNvSpPr>
          <p:nvPr/>
        </p:nvSpPr>
        <p:spPr bwMode="auto">
          <a:xfrm>
            <a:off x="2635250" y="3878263"/>
            <a:ext cx="474663"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2</a:t>
            </a:r>
            <a:endParaRPr lang="en-GB" dirty="0">
              <a:solidFill>
                <a:schemeClr val="bg1">
                  <a:lumMod val="95000"/>
                </a:schemeClr>
              </a:solidFill>
              <a:latin typeface="Calibri"/>
              <a:ea typeface="Calibri"/>
              <a:cs typeface="Times New Roman"/>
            </a:endParaRPr>
          </a:p>
        </p:txBody>
      </p:sp>
      <p:cxnSp>
        <p:nvCxnSpPr>
          <p:cNvPr id="21" name="Straight Connector 20"/>
          <p:cNvCxnSpPr/>
          <p:nvPr/>
        </p:nvCxnSpPr>
        <p:spPr bwMode="auto">
          <a:xfrm>
            <a:off x="4926013" y="2689225"/>
            <a:ext cx="981075" cy="0"/>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a:off x="6005513" y="4217988"/>
            <a:ext cx="542925" cy="0"/>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6" name="Text Box 2">
            <a:hlinkClick r:id="rId6" action="ppaction://hlinksldjump"/>
          </p:cNvPr>
          <p:cNvSpPr txBox="1">
            <a:spLocks noChangeArrowheads="1"/>
          </p:cNvSpPr>
          <p:nvPr/>
        </p:nvSpPr>
        <p:spPr bwMode="auto">
          <a:xfrm>
            <a:off x="6442075" y="3992563"/>
            <a:ext cx="476250"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4</a:t>
            </a:r>
            <a:endParaRPr lang="en-GB" dirty="0">
              <a:solidFill>
                <a:schemeClr val="bg1">
                  <a:lumMod val="95000"/>
                </a:schemeClr>
              </a:solidFill>
              <a:latin typeface="Calibri"/>
              <a:ea typeface="Calibri"/>
              <a:cs typeface="Times New Roman"/>
            </a:endParaRPr>
          </a:p>
        </p:txBody>
      </p:sp>
      <p:sp>
        <p:nvSpPr>
          <p:cNvPr id="165907" name="TextBox 35"/>
          <p:cNvSpPr txBox="1">
            <a:spLocks noChangeArrowheads="1"/>
          </p:cNvSpPr>
          <p:nvPr/>
        </p:nvSpPr>
        <p:spPr bwMode="auto">
          <a:xfrm>
            <a:off x="2635250" y="5670550"/>
            <a:ext cx="42715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sz="2400" dirty="0">
                <a:solidFill>
                  <a:srgbClr val="C00000"/>
                </a:solidFill>
              </a:rPr>
              <a:t>In pairs, identify features 1 – 4 </a:t>
            </a:r>
          </a:p>
        </p:txBody>
      </p:sp>
      <p:sp>
        <p:nvSpPr>
          <p:cNvPr id="2" name="TextBox 1"/>
          <p:cNvSpPr txBox="1"/>
          <p:nvPr/>
        </p:nvSpPr>
        <p:spPr>
          <a:xfrm>
            <a:off x="251411" y="1642328"/>
            <a:ext cx="3240985" cy="830997"/>
          </a:xfrm>
          <a:prstGeom prst="rect">
            <a:avLst/>
          </a:prstGeom>
          <a:noFill/>
        </p:spPr>
        <p:txBody>
          <a:bodyPr wrap="square" rtlCol="0">
            <a:spAutoFit/>
          </a:bodyPr>
          <a:lstStyle/>
          <a:p>
            <a:r>
              <a:rPr lang="en-GB" sz="2400" dirty="0">
                <a:solidFill>
                  <a:srgbClr val="002060"/>
                </a:solidFill>
              </a:rPr>
              <a:t>Indirect distribution with below ground tank</a:t>
            </a:r>
          </a:p>
        </p:txBody>
      </p:sp>
    </p:spTree>
    <p:extLst>
      <p:ext uri="{BB962C8B-B14F-4D97-AF65-F5344CB8AC3E}">
        <p14:creationId xmlns:p14="http://schemas.microsoft.com/office/powerpoint/2010/main" val="31221153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5907"/>
                                        </p:tgtEl>
                                        <p:attrNameLst>
                                          <p:attrName>style.visibility</p:attrName>
                                        </p:attrNameLst>
                                      </p:cBhvr>
                                      <p:to>
                                        <p:strVal val="visible"/>
                                      </p:to>
                                    </p:set>
                                    <p:animEffect transition="in" filter="barn(inVertical)">
                                      <p:cBhvr>
                                        <p:cTn id="12" dur="500"/>
                                        <p:tgtEl>
                                          <p:spTgt spid="165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Rainwater Harvesting System Components </a:t>
            </a:r>
            <a:br>
              <a:rPr lang="en-GB" dirty="0">
                <a:solidFill>
                  <a:srgbClr val="18295E"/>
                </a:solidFill>
              </a:rPr>
            </a:br>
            <a:endParaRPr lang="en-GB" sz="4000" dirty="0"/>
          </a:p>
        </p:txBody>
      </p:sp>
      <p:sp>
        <p:nvSpPr>
          <p:cNvPr id="3" name="Content Placeholder 2"/>
          <p:cNvSpPr>
            <a:spLocks noGrp="1"/>
          </p:cNvSpPr>
          <p:nvPr>
            <p:ph idx="1"/>
          </p:nvPr>
        </p:nvSpPr>
        <p:spPr>
          <a:xfrm>
            <a:off x="417442" y="1524000"/>
            <a:ext cx="7507358" cy="5334000"/>
          </a:xfrm>
        </p:spPr>
        <p:txBody>
          <a:bodyPr>
            <a:normAutofit fontScale="92500" lnSpcReduction="10000"/>
          </a:bodyPr>
          <a:lstStyle/>
          <a:p>
            <a:pPr marL="0" indent="0">
              <a:buNone/>
            </a:pPr>
            <a:r>
              <a:rPr lang="en-GB" sz="2800" dirty="0"/>
              <a:t>1. Below Ground Storage Tank</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1700" dirty="0"/>
          </a:p>
          <a:p>
            <a:r>
              <a:rPr lang="en-GB" sz="2600" dirty="0">
                <a:solidFill>
                  <a:srgbClr val="7030A0"/>
                </a:solidFill>
              </a:rPr>
              <a:t>Can be located above or below ground providing the stored water is protected from freezing, warming and bacterial contamination.</a:t>
            </a:r>
          </a:p>
          <a:p>
            <a:r>
              <a:rPr lang="en-GB" sz="2600" dirty="0">
                <a:solidFill>
                  <a:srgbClr val="7030A0"/>
                </a:solidFill>
              </a:rPr>
              <a:t>Water enters the storage tank via the calmed inlet</a:t>
            </a:r>
          </a:p>
          <a:p>
            <a:r>
              <a:rPr lang="en-GB" sz="2600" dirty="0">
                <a:solidFill>
                  <a:srgbClr val="7030A0"/>
                </a:solidFill>
              </a:rPr>
              <a:t>Harvested rainwater is then pumped away</a:t>
            </a:r>
            <a:r>
              <a:rPr lang="en-GB" sz="2800" dirty="0">
                <a:solidFill>
                  <a:srgbClr val="7030A0"/>
                </a:solidFill>
              </a:rPr>
              <a:t> </a:t>
            </a:r>
            <a:r>
              <a:rPr lang="en-GB" sz="2600" dirty="0">
                <a:solidFill>
                  <a:srgbClr val="7030A0"/>
                </a:solidFill>
              </a:rPr>
              <a:t>to the outlet points using a submersible pump. </a:t>
            </a:r>
          </a:p>
          <a:p>
            <a:pPr marL="0" indent="0">
              <a:buNone/>
            </a:pPr>
            <a:endParaRPr lang="en-GB" sz="2800" dirty="0">
              <a:solidFill>
                <a:srgbClr val="7030A0"/>
              </a:solidFill>
            </a:endParaRPr>
          </a:p>
          <a:p>
            <a:endParaRPr lang="en-GB" sz="2800" dirty="0">
              <a:solidFill>
                <a:srgbClr val="18295E"/>
              </a:solidFill>
            </a:endParaRPr>
          </a:p>
          <a:p>
            <a:endParaRPr lang="en-GB" sz="2800" dirty="0">
              <a:solidFill>
                <a:srgbClr val="18295E"/>
              </a:solidFill>
            </a:endParaRPr>
          </a:p>
          <a:p>
            <a:endParaRPr lang="en-GB" sz="2800" dirty="0"/>
          </a:p>
        </p:txBody>
      </p:sp>
      <p:pic>
        <p:nvPicPr>
          <p:cNvPr id="4" name="Picture 3"/>
          <p:cNvPicPr>
            <a:picLocks noChangeAspect="1"/>
          </p:cNvPicPr>
          <p:nvPr/>
        </p:nvPicPr>
        <p:blipFill>
          <a:blip r:embed="rId2"/>
          <a:stretch>
            <a:fillRect/>
          </a:stretch>
        </p:blipFill>
        <p:spPr>
          <a:xfrm>
            <a:off x="2252870" y="1965767"/>
            <a:ext cx="4273666" cy="2225233"/>
          </a:xfrm>
          <a:prstGeom prst="rect">
            <a:avLst/>
          </a:prstGeom>
        </p:spPr>
      </p:pic>
    </p:spTree>
    <p:extLst>
      <p:ext uri="{BB962C8B-B14F-4D97-AF65-F5344CB8AC3E}">
        <p14:creationId xmlns:p14="http://schemas.microsoft.com/office/powerpoint/2010/main" val="37850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additive="base">
                                        <p:cTn id="1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Rainwater Harvesting System Components </a:t>
            </a:r>
            <a:br>
              <a:rPr lang="en-GB" dirty="0">
                <a:solidFill>
                  <a:srgbClr val="18295E"/>
                </a:solidFill>
              </a:rPr>
            </a:br>
            <a:endParaRPr lang="en-GB" sz="4000" dirty="0"/>
          </a:p>
        </p:txBody>
      </p:sp>
      <p:sp>
        <p:nvSpPr>
          <p:cNvPr id="3" name="Content Placeholder 2"/>
          <p:cNvSpPr>
            <a:spLocks noGrp="1"/>
          </p:cNvSpPr>
          <p:nvPr>
            <p:ph idx="1"/>
          </p:nvPr>
        </p:nvSpPr>
        <p:spPr>
          <a:xfrm>
            <a:off x="417442" y="1524000"/>
            <a:ext cx="7507358" cy="5334000"/>
          </a:xfrm>
        </p:spPr>
        <p:txBody>
          <a:bodyPr>
            <a:normAutofit lnSpcReduction="10000"/>
          </a:bodyPr>
          <a:lstStyle/>
          <a:p>
            <a:pPr marL="0" indent="0">
              <a:buNone/>
            </a:pPr>
            <a:r>
              <a:rPr lang="en-GB" sz="2800" dirty="0"/>
              <a:t>2. Inlet filter</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1700" dirty="0"/>
          </a:p>
          <a:p>
            <a:r>
              <a:rPr lang="en-GB" sz="2600" dirty="0">
                <a:solidFill>
                  <a:srgbClr val="7030A0"/>
                </a:solidFill>
              </a:rPr>
              <a:t>Before the harvested rainwater enters the  storage tank it must pass through an approved type inlet filter</a:t>
            </a:r>
          </a:p>
          <a:p>
            <a:r>
              <a:rPr lang="en-GB" sz="2800" dirty="0">
                <a:solidFill>
                  <a:srgbClr val="7030A0"/>
                </a:solidFill>
              </a:rPr>
              <a:t>Can be located anywhere in the collection pipework but must be accessible for maintenance purposes</a:t>
            </a:r>
          </a:p>
          <a:p>
            <a:endParaRPr lang="en-GB" sz="2800" dirty="0">
              <a:solidFill>
                <a:srgbClr val="18295E"/>
              </a:solidFill>
            </a:endParaRPr>
          </a:p>
          <a:p>
            <a:endParaRPr lang="en-GB" sz="2800" dirty="0">
              <a:solidFill>
                <a:srgbClr val="18295E"/>
              </a:solidFill>
            </a:endParaRPr>
          </a:p>
          <a:p>
            <a:endParaRPr lang="en-GB" sz="2800" dirty="0"/>
          </a:p>
        </p:txBody>
      </p:sp>
      <p:pic>
        <p:nvPicPr>
          <p:cNvPr id="5" name="Picture 4"/>
          <p:cNvPicPr>
            <a:picLocks noChangeAspect="1"/>
          </p:cNvPicPr>
          <p:nvPr/>
        </p:nvPicPr>
        <p:blipFill>
          <a:blip r:embed="rId2"/>
          <a:stretch>
            <a:fillRect/>
          </a:stretch>
        </p:blipFill>
        <p:spPr>
          <a:xfrm>
            <a:off x="2604107" y="2018195"/>
            <a:ext cx="3134027" cy="2334198"/>
          </a:xfrm>
          <a:prstGeom prst="rect">
            <a:avLst/>
          </a:prstGeom>
        </p:spPr>
      </p:pic>
    </p:spTree>
    <p:extLst>
      <p:ext uri="{BB962C8B-B14F-4D97-AF65-F5344CB8AC3E}">
        <p14:creationId xmlns:p14="http://schemas.microsoft.com/office/powerpoint/2010/main" val="19515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09659" y="2004943"/>
            <a:ext cx="4661296" cy="2779092"/>
          </a:xfrm>
          <a:prstGeom prst="rect">
            <a:avLst/>
          </a:prstGeom>
        </p:spPr>
      </p:pic>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Rainwater Harvesting System Components </a:t>
            </a:r>
            <a:br>
              <a:rPr lang="en-GB" dirty="0">
                <a:solidFill>
                  <a:srgbClr val="18295E"/>
                </a:solidFill>
              </a:rPr>
            </a:br>
            <a:endParaRPr lang="en-GB" sz="4000" dirty="0"/>
          </a:p>
        </p:txBody>
      </p:sp>
      <p:sp>
        <p:nvSpPr>
          <p:cNvPr id="3" name="Content Placeholder 2"/>
          <p:cNvSpPr>
            <a:spLocks noGrp="1"/>
          </p:cNvSpPr>
          <p:nvPr>
            <p:ph idx="1"/>
          </p:nvPr>
        </p:nvSpPr>
        <p:spPr>
          <a:xfrm>
            <a:off x="417441" y="1524000"/>
            <a:ext cx="4432855" cy="5334000"/>
          </a:xfrm>
        </p:spPr>
        <p:txBody>
          <a:bodyPr>
            <a:normAutofit/>
          </a:bodyPr>
          <a:lstStyle/>
          <a:p>
            <a:pPr marL="0" indent="0">
              <a:buNone/>
            </a:pPr>
            <a:r>
              <a:rPr lang="en-GB" sz="2800" dirty="0"/>
              <a:t>3. Intermediate Storage Cistern</a:t>
            </a:r>
          </a:p>
          <a:p>
            <a:pPr marL="0" indent="0">
              <a:buNone/>
            </a:pPr>
            <a:endParaRPr lang="en-GB" sz="2600" dirty="0">
              <a:solidFill>
                <a:srgbClr val="7030A0"/>
              </a:solidFill>
            </a:endParaRPr>
          </a:p>
          <a:p>
            <a:r>
              <a:rPr lang="en-GB" sz="2600" dirty="0">
                <a:solidFill>
                  <a:srgbClr val="7030A0"/>
                </a:solidFill>
              </a:rPr>
              <a:t>A key requirement is the inclusion a back-up wholesome water supply.</a:t>
            </a:r>
          </a:p>
          <a:p>
            <a:r>
              <a:rPr lang="en-GB" sz="2800" dirty="0">
                <a:solidFill>
                  <a:srgbClr val="7030A0"/>
                </a:solidFill>
              </a:rPr>
              <a:t>The required backflow prevention arrangement  is a Type AA air gap. </a:t>
            </a:r>
            <a:endParaRPr lang="en-GB" sz="2800" dirty="0">
              <a:solidFill>
                <a:srgbClr val="18295E"/>
              </a:solidFill>
            </a:endParaRPr>
          </a:p>
          <a:p>
            <a:endParaRPr lang="en-GB" sz="2800" dirty="0">
              <a:solidFill>
                <a:srgbClr val="18295E"/>
              </a:solidFill>
            </a:endParaRPr>
          </a:p>
          <a:p>
            <a:endParaRPr lang="en-GB" sz="2800" dirty="0"/>
          </a:p>
        </p:txBody>
      </p:sp>
    </p:spTree>
    <p:extLst>
      <p:ext uri="{BB962C8B-B14F-4D97-AF65-F5344CB8AC3E}">
        <p14:creationId xmlns:p14="http://schemas.microsoft.com/office/powerpoint/2010/main" val="19601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Rainwater Harvesting System Components </a:t>
            </a:r>
            <a:br>
              <a:rPr lang="en-GB" dirty="0">
                <a:solidFill>
                  <a:srgbClr val="18295E"/>
                </a:solidFill>
              </a:rPr>
            </a:br>
            <a:endParaRPr lang="en-GB" sz="4000" dirty="0"/>
          </a:p>
        </p:txBody>
      </p:sp>
      <p:sp>
        <p:nvSpPr>
          <p:cNvPr id="3" name="Content Placeholder 2"/>
          <p:cNvSpPr>
            <a:spLocks noGrp="1"/>
          </p:cNvSpPr>
          <p:nvPr>
            <p:ph idx="1"/>
          </p:nvPr>
        </p:nvSpPr>
        <p:spPr>
          <a:xfrm>
            <a:off x="417441" y="1524000"/>
            <a:ext cx="4432855" cy="5334000"/>
          </a:xfrm>
        </p:spPr>
        <p:txBody>
          <a:bodyPr>
            <a:normAutofit/>
          </a:bodyPr>
          <a:lstStyle/>
          <a:p>
            <a:pPr marL="0" indent="0">
              <a:buNone/>
            </a:pPr>
            <a:r>
              <a:rPr lang="en-GB" sz="2800" dirty="0"/>
              <a:t>4. Signage and Labelling</a:t>
            </a:r>
          </a:p>
          <a:p>
            <a:r>
              <a:rPr lang="en-GB" sz="2600" dirty="0">
                <a:solidFill>
                  <a:srgbClr val="7030A0"/>
                </a:solidFill>
              </a:rPr>
              <a:t>Appropriate signage and labelling must be provided to  minimise the risk of incorrect use of harvested rainwater  and/or  the possibility of cross-connections between wholesome water systems and harvested rainwater systems</a:t>
            </a:r>
            <a:endParaRPr lang="en-GB" sz="2800" dirty="0">
              <a:solidFill>
                <a:srgbClr val="18295E"/>
              </a:solidFill>
            </a:endParaRPr>
          </a:p>
          <a:p>
            <a:endParaRPr lang="en-GB" sz="2800" dirty="0"/>
          </a:p>
        </p:txBody>
      </p:sp>
      <p:pic>
        <p:nvPicPr>
          <p:cNvPr id="5" name="Picture 4"/>
          <p:cNvPicPr>
            <a:picLocks noChangeAspect="1"/>
          </p:cNvPicPr>
          <p:nvPr/>
        </p:nvPicPr>
        <p:blipFill>
          <a:blip r:embed="rId2"/>
          <a:stretch>
            <a:fillRect/>
          </a:stretch>
        </p:blipFill>
        <p:spPr>
          <a:xfrm>
            <a:off x="6414052" y="1970406"/>
            <a:ext cx="1287761" cy="1597110"/>
          </a:xfrm>
          <a:prstGeom prst="rect">
            <a:avLst/>
          </a:prstGeom>
        </p:spPr>
      </p:pic>
      <p:pic>
        <p:nvPicPr>
          <p:cNvPr id="6" name="Picture 5"/>
          <p:cNvPicPr>
            <a:picLocks noChangeAspect="1"/>
          </p:cNvPicPr>
          <p:nvPr/>
        </p:nvPicPr>
        <p:blipFill>
          <a:blip r:embed="rId3"/>
          <a:stretch>
            <a:fillRect/>
          </a:stretch>
        </p:blipFill>
        <p:spPr>
          <a:xfrm>
            <a:off x="5688254" y="3916874"/>
            <a:ext cx="2511770" cy="1621677"/>
          </a:xfrm>
          <a:prstGeom prst="rect">
            <a:avLst/>
          </a:prstGeom>
        </p:spPr>
      </p:pic>
    </p:spTree>
    <p:extLst>
      <p:ext uri="{BB962C8B-B14F-4D97-AF65-F5344CB8AC3E}">
        <p14:creationId xmlns:p14="http://schemas.microsoft.com/office/powerpoint/2010/main" val="4205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22" y="274638"/>
            <a:ext cx="6420678" cy="1143000"/>
          </a:xfrm>
        </p:spPr>
        <p:txBody>
          <a:bodyPr/>
          <a:lstStyle/>
          <a:p>
            <a:pPr algn="r"/>
            <a:r>
              <a:rPr lang="en-GB" sz="4000" dirty="0"/>
              <a:t>System layout  example </a:t>
            </a:r>
          </a:p>
        </p:txBody>
      </p:sp>
      <p:sp>
        <p:nvSpPr>
          <p:cNvPr id="3" name="Content Placeholder 2"/>
          <p:cNvSpPr>
            <a:spLocks noGrp="1"/>
          </p:cNvSpPr>
          <p:nvPr>
            <p:ph idx="1"/>
          </p:nvPr>
        </p:nvSpPr>
        <p:spPr/>
        <p:txBody>
          <a:bodyPr/>
          <a:lstStyle/>
          <a:p>
            <a:pPr marL="0" indent="0">
              <a:buNone/>
            </a:pPr>
            <a:r>
              <a:rPr lang="en-GB" dirty="0">
                <a:solidFill>
                  <a:srgbClr val="7030A0"/>
                </a:solidFill>
              </a:rPr>
              <a:t>Direct distribution system with above  ground tank</a:t>
            </a:r>
          </a:p>
        </p:txBody>
      </p:sp>
      <p:pic>
        <p:nvPicPr>
          <p:cNvPr id="4" name="Picture 3"/>
          <p:cNvPicPr>
            <a:picLocks noChangeAspect="1"/>
          </p:cNvPicPr>
          <p:nvPr/>
        </p:nvPicPr>
        <p:blipFill>
          <a:blip r:embed="rId2"/>
          <a:stretch>
            <a:fillRect/>
          </a:stretch>
        </p:blipFill>
        <p:spPr>
          <a:xfrm>
            <a:off x="1437861" y="2266123"/>
            <a:ext cx="6266383" cy="4386468"/>
          </a:xfrm>
          <a:prstGeom prst="rect">
            <a:avLst/>
          </a:prstGeom>
        </p:spPr>
      </p:pic>
    </p:spTree>
    <p:extLst>
      <p:ext uri="{BB962C8B-B14F-4D97-AF65-F5344CB8AC3E}">
        <p14:creationId xmlns:p14="http://schemas.microsoft.com/office/powerpoint/2010/main" val="20828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22" y="274638"/>
            <a:ext cx="6420678" cy="1143000"/>
          </a:xfrm>
        </p:spPr>
        <p:txBody>
          <a:bodyPr/>
          <a:lstStyle/>
          <a:p>
            <a:pPr algn="r"/>
            <a:r>
              <a:rPr lang="en-GB" sz="4000" dirty="0"/>
              <a:t>System layout  options </a:t>
            </a:r>
          </a:p>
        </p:txBody>
      </p:sp>
      <p:sp>
        <p:nvSpPr>
          <p:cNvPr id="3" name="Content Placeholder 2"/>
          <p:cNvSpPr>
            <a:spLocks noGrp="1"/>
          </p:cNvSpPr>
          <p:nvPr>
            <p:ph idx="1"/>
          </p:nvPr>
        </p:nvSpPr>
        <p:spPr>
          <a:xfrm>
            <a:off x="457200" y="1600201"/>
            <a:ext cx="8229600" cy="5052390"/>
          </a:xfrm>
        </p:spPr>
        <p:txBody>
          <a:bodyPr>
            <a:normAutofit/>
          </a:bodyPr>
          <a:lstStyle/>
          <a:p>
            <a:pPr marL="0" indent="0">
              <a:buNone/>
            </a:pPr>
            <a:r>
              <a:rPr lang="en-GB" sz="2400" dirty="0"/>
              <a:t>Storage tank and distribution system arrangements include:</a:t>
            </a:r>
          </a:p>
          <a:p>
            <a:r>
              <a:rPr lang="en-GB" sz="2400" dirty="0">
                <a:solidFill>
                  <a:srgbClr val="7030A0"/>
                </a:solidFill>
              </a:rPr>
              <a:t>Below ground rainwater harvesting storage tank with indirect distribution system via an intermediate system</a:t>
            </a:r>
          </a:p>
          <a:p>
            <a:r>
              <a:rPr lang="en-GB" sz="2400" dirty="0">
                <a:solidFill>
                  <a:srgbClr val="7030A0"/>
                </a:solidFill>
              </a:rPr>
              <a:t>Above ground rainwater harvesting storage tank with direct distribution system</a:t>
            </a:r>
          </a:p>
          <a:p>
            <a:r>
              <a:rPr lang="en-GB" sz="2400" dirty="0">
                <a:solidFill>
                  <a:srgbClr val="7030A0"/>
                </a:solidFill>
              </a:rPr>
              <a:t>Below ground rainwater harvesting storage tank with direct distribution system</a:t>
            </a:r>
          </a:p>
          <a:p>
            <a:r>
              <a:rPr lang="en-GB" sz="2400" dirty="0">
                <a:solidFill>
                  <a:srgbClr val="7030A0"/>
                </a:solidFill>
              </a:rPr>
              <a:t>Above ground rainwater harvesting storage tank with indirect distribution system via an intermediate system</a:t>
            </a:r>
          </a:p>
          <a:p>
            <a:r>
              <a:rPr lang="en-GB" sz="2400" dirty="0">
                <a:solidFill>
                  <a:srgbClr val="7030A0"/>
                </a:solidFill>
              </a:rPr>
              <a:t>Above ground high-level storage tank (usually internal) with gravity distribution to outlets. </a:t>
            </a:r>
          </a:p>
          <a:p>
            <a:pPr marL="0" indent="0">
              <a:buNone/>
            </a:pPr>
            <a:endParaRPr lang="en-GB" sz="2400" dirty="0">
              <a:solidFill>
                <a:srgbClr val="7030A0"/>
              </a:solidFill>
            </a:endParaRPr>
          </a:p>
        </p:txBody>
      </p:sp>
    </p:spTree>
    <p:extLst>
      <p:ext uri="{BB962C8B-B14F-4D97-AF65-F5344CB8AC3E}">
        <p14:creationId xmlns:p14="http://schemas.microsoft.com/office/powerpoint/2010/main" val="9796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616624"/>
          </a:xfrm>
        </p:spPr>
        <p:txBody>
          <a:bodyPr>
            <a:normAutofit fontScale="77500" lnSpcReduction="20000"/>
          </a:bodyPr>
          <a:lstStyle/>
          <a:p>
            <a:pPr marL="0" indent="0" algn="ctr">
              <a:buNone/>
            </a:pPr>
            <a:r>
              <a:rPr lang="en-GB" sz="4600" dirty="0"/>
              <a:t>Quick Questions</a:t>
            </a:r>
          </a:p>
          <a:p>
            <a:pPr marL="0" indent="0">
              <a:buNone/>
            </a:pPr>
            <a:endParaRPr lang="en-GB" sz="1600" dirty="0"/>
          </a:p>
          <a:p>
            <a:pPr marL="0" indent="0" defTabSz="914400">
              <a:buNone/>
            </a:pPr>
            <a:r>
              <a:rPr lang="en-GB" sz="3400" dirty="0">
                <a:solidFill>
                  <a:srgbClr val="304364"/>
                </a:solidFill>
                <a:latin typeface="Calibri" pitchFamily="34" charset="0"/>
                <a:cs typeface="Calibri" pitchFamily="34" charset="0"/>
              </a:rPr>
              <a:t>Is harvested rainwater suitable for use to supply a bath or shower?</a:t>
            </a:r>
          </a:p>
          <a:p>
            <a:pPr marL="0" indent="0">
              <a:buNone/>
            </a:pPr>
            <a:r>
              <a:rPr lang="en-GB" sz="3400" dirty="0">
                <a:solidFill>
                  <a:srgbClr val="FF0000"/>
                </a:solidFill>
              </a:rPr>
              <a:t>No</a:t>
            </a:r>
          </a:p>
          <a:p>
            <a:pPr marL="0" indent="0" defTabSz="914400">
              <a:buNone/>
            </a:pPr>
            <a:r>
              <a:rPr lang="en-GB" sz="3400" dirty="0">
                <a:solidFill>
                  <a:srgbClr val="304364"/>
                </a:solidFill>
                <a:latin typeface="Calibri" pitchFamily="34" charset="0"/>
                <a:cs typeface="Calibri" pitchFamily="34" charset="0"/>
              </a:rPr>
              <a:t>What is the purpose of a Type AA air gap arrangement in a rainwater harvesting system?</a:t>
            </a:r>
          </a:p>
          <a:p>
            <a:pPr marL="0" indent="0">
              <a:buNone/>
            </a:pPr>
            <a:r>
              <a:rPr lang="en-GB" sz="3400" dirty="0">
                <a:solidFill>
                  <a:srgbClr val="FF0000"/>
                </a:solidFill>
              </a:rPr>
              <a:t>To prevent the backflow of stored water into the wholesome water supply</a:t>
            </a:r>
          </a:p>
          <a:p>
            <a:pPr marL="0" indent="0" defTabSz="914400">
              <a:spcBef>
                <a:spcPts val="0"/>
              </a:spcBef>
              <a:buNone/>
              <a:defRPr/>
            </a:pPr>
            <a:r>
              <a:rPr lang="en-GB" sz="3400" dirty="0">
                <a:solidFill>
                  <a:srgbClr val="304364"/>
                </a:solidFill>
                <a:latin typeface="Calibri" pitchFamily="34" charset="0"/>
                <a:cs typeface="Calibri" pitchFamily="34" charset="0"/>
              </a:rPr>
              <a:t>Why is labelling and marking of rainwater harvesting  pipework and outlets important?</a:t>
            </a:r>
          </a:p>
          <a:p>
            <a:pPr marL="0" indent="0">
              <a:buNone/>
            </a:pPr>
            <a:r>
              <a:rPr lang="en-GB" sz="3400" dirty="0">
                <a:solidFill>
                  <a:srgbClr val="FF0000"/>
                </a:solidFill>
              </a:rPr>
              <a:t>To minimise the risk of the incorrect use of harvested rainwater supply</a:t>
            </a:r>
          </a:p>
          <a:p>
            <a:pPr marL="0" indent="0">
              <a:buNone/>
            </a:pPr>
            <a:r>
              <a:rPr lang="en-GB" sz="3400" dirty="0">
                <a:solidFill>
                  <a:srgbClr val="FF0000"/>
                </a:solidFill>
              </a:rPr>
              <a:t>To eliminate the possibility of cross connections between wholesome water systems and harvested rainwater systems</a:t>
            </a:r>
          </a:p>
          <a:p>
            <a:pPr marL="0" indent="0" defTabSz="914400">
              <a:spcBef>
                <a:spcPts val="0"/>
              </a:spcBef>
              <a:buNone/>
              <a:defRPr/>
            </a:pPr>
            <a:r>
              <a:rPr lang="en-GB" sz="3400" dirty="0">
                <a:solidFill>
                  <a:srgbClr val="304364"/>
                </a:solidFill>
                <a:latin typeface="Calibri" pitchFamily="34" charset="0"/>
                <a:cs typeface="Calibri" pitchFamily="34" charset="0"/>
              </a:rPr>
              <a:t>Which component is a floated extraction connected to?</a:t>
            </a:r>
          </a:p>
          <a:p>
            <a:pPr marL="0" indent="0">
              <a:buNone/>
            </a:pPr>
            <a:r>
              <a:rPr lang="en-GB" sz="3400" dirty="0">
                <a:solidFill>
                  <a:srgbClr val="FF0000"/>
                </a:solidFill>
              </a:rPr>
              <a:t>Submersible pump</a:t>
            </a:r>
          </a:p>
        </p:txBody>
      </p:sp>
    </p:spTree>
    <p:extLst>
      <p:ext uri="{BB962C8B-B14F-4D97-AF65-F5344CB8AC3E}">
        <p14:creationId xmlns:p14="http://schemas.microsoft.com/office/powerpoint/2010/main" val="22150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626" y="274638"/>
            <a:ext cx="6394174" cy="1143000"/>
          </a:xfrm>
        </p:spPr>
        <p:txBody>
          <a:bodyPr/>
          <a:lstStyle/>
          <a:p>
            <a:pPr algn="r"/>
            <a:r>
              <a:rPr lang="en-GB" sz="4000" dirty="0"/>
              <a:t>Regulatory requirements</a:t>
            </a:r>
          </a:p>
        </p:txBody>
      </p:sp>
      <p:sp>
        <p:nvSpPr>
          <p:cNvPr id="3" name="Content Placeholder 2"/>
          <p:cNvSpPr>
            <a:spLocks noGrp="1"/>
          </p:cNvSpPr>
          <p:nvPr>
            <p:ph idx="1"/>
          </p:nvPr>
        </p:nvSpPr>
        <p:spPr>
          <a:xfrm>
            <a:off x="2584174" y="1268896"/>
            <a:ext cx="6102626" cy="4919869"/>
          </a:xfrm>
        </p:spPr>
        <p:txBody>
          <a:bodyPr>
            <a:normAutofit fontScale="92500" lnSpcReduction="20000"/>
          </a:bodyPr>
          <a:lstStyle/>
          <a:p>
            <a:pPr marL="0" indent="0">
              <a:buNone/>
            </a:pPr>
            <a:r>
              <a:rPr lang="en-GB" sz="2800" dirty="0"/>
              <a:t>The installation of rainwater harvesting systems will require compliance with a number of regulatory requirements including health and safety, water regulations</a:t>
            </a:r>
          </a:p>
          <a:p>
            <a:endParaRPr lang="en-GB" sz="2800" dirty="0">
              <a:solidFill>
                <a:srgbClr val="7030A0"/>
              </a:solidFill>
            </a:endParaRPr>
          </a:p>
          <a:p>
            <a:pPr marL="0" indent="0">
              <a:buNone/>
            </a:pPr>
            <a:r>
              <a:rPr lang="en-GB" sz="2800" dirty="0">
                <a:solidFill>
                  <a:srgbClr val="7030A0"/>
                </a:solidFill>
              </a:rPr>
              <a:t>Two primary regulatory requirements in relation to rainwater harvesting systems :</a:t>
            </a:r>
          </a:p>
          <a:p>
            <a:endParaRPr lang="en-GB" sz="2800" dirty="0">
              <a:solidFill>
                <a:srgbClr val="7030A0"/>
              </a:solidFill>
            </a:endParaRPr>
          </a:p>
          <a:p>
            <a:r>
              <a:rPr lang="en-GB" sz="2800" dirty="0">
                <a:solidFill>
                  <a:srgbClr val="7030A0"/>
                </a:solidFill>
              </a:rPr>
              <a:t>Building Regulations</a:t>
            </a:r>
          </a:p>
          <a:p>
            <a:r>
              <a:rPr lang="en-GB" sz="2800" dirty="0">
                <a:solidFill>
                  <a:srgbClr val="7030A0"/>
                </a:solidFill>
              </a:rPr>
              <a:t>Town and Country Planning Regulations</a:t>
            </a:r>
          </a:p>
          <a:p>
            <a:endParaRPr lang="en-GB" sz="2800" dirty="0">
              <a:solidFill>
                <a:srgbClr val="7030A0"/>
              </a:solidFill>
            </a:endParaRPr>
          </a:p>
          <a:p>
            <a:r>
              <a:rPr lang="en-GB" sz="2800" dirty="0">
                <a:solidFill>
                  <a:srgbClr val="C00000"/>
                </a:solidFill>
              </a:rPr>
              <a:t> Note: The requirements stated in this section relate to England and Wales only. </a:t>
            </a:r>
          </a:p>
        </p:txBody>
      </p:sp>
      <p:pic>
        <p:nvPicPr>
          <p:cNvPr id="4" name="Picture 3"/>
          <p:cNvPicPr>
            <a:picLocks noChangeAspect="1"/>
          </p:cNvPicPr>
          <p:nvPr/>
        </p:nvPicPr>
        <p:blipFill>
          <a:blip r:embed="rId2"/>
          <a:stretch>
            <a:fillRect/>
          </a:stretch>
        </p:blipFill>
        <p:spPr>
          <a:xfrm>
            <a:off x="106017" y="1116876"/>
            <a:ext cx="2478157" cy="5715076"/>
          </a:xfrm>
          <a:prstGeom prst="rect">
            <a:avLst/>
          </a:prstGeom>
        </p:spPr>
      </p:pic>
    </p:spTree>
    <p:extLst>
      <p:ext uri="{BB962C8B-B14F-4D97-AF65-F5344CB8AC3E}">
        <p14:creationId xmlns:p14="http://schemas.microsoft.com/office/powerpoint/2010/main" val="278593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8772" name="Picture 4" descr="myscience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69" y="1484784"/>
            <a:ext cx="6143123" cy="4705659"/>
          </a:xfrm>
          <a:prstGeom prst="rect">
            <a:avLst/>
          </a:prstGeom>
          <a:noFill/>
          <a:extLst>
            <a:ext uri="{909E8E84-426E-40DD-AFC4-6F175D3DCCD1}">
              <a14:hiddenFill xmlns:a14="http://schemas.microsoft.com/office/drawing/2010/main">
                <a:solidFill>
                  <a:srgbClr val="FFFFFF"/>
                </a:solidFill>
              </a14:hiddenFill>
            </a:ext>
          </a:extLst>
        </p:spPr>
      </p:pic>
      <p:sp>
        <p:nvSpPr>
          <p:cNvPr id="1568773" name="Text Box 5"/>
          <p:cNvSpPr txBox="1">
            <a:spLocks noChangeArrowheads="1"/>
          </p:cNvSpPr>
          <p:nvPr/>
        </p:nvSpPr>
        <p:spPr bwMode="auto">
          <a:xfrm>
            <a:off x="6444208" y="2683451"/>
            <a:ext cx="26241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a:t>Soil conditions such as particle size and water content determine its thermal properties</a:t>
            </a:r>
          </a:p>
        </p:txBody>
      </p:sp>
    </p:spTree>
    <p:extLst>
      <p:ext uri="{BB962C8B-B14F-4D97-AF65-F5344CB8AC3E}">
        <p14:creationId xmlns:p14="http://schemas.microsoft.com/office/powerpoint/2010/main" val="10319908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normAutofit fontScale="90000"/>
          </a:bodyPr>
          <a:lstStyle/>
          <a:p>
            <a:pPr algn="r"/>
            <a:r>
              <a:rPr lang="en-GB" sz="4000" dirty="0"/>
              <a:t>Regulatory Requirements –</a:t>
            </a:r>
            <a:br>
              <a:rPr lang="en-GB" sz="4000" dirty="0"/>
            </a:br>
            <a:r>
              <a:rPr lang="en-GB" sz="4000" dirty="0"/>
              <a:t>Building Regulations</a:t>
            </a:r>
          </a:p>
        </p:txBody>
      </p:sp>
      <p:graphicFrame>
        <p:nvGraphicFramePr>
          <p:cNvPr id="4" name="Content Placeholder 3"/>
          <p:cNvGraphicFramePr>
            <a:graphicFrameLocks noGrp="1"/>
          </p:cNvGraphicFramePr>
          <p:nvPr>
            <p:ph idx="1"/>
          </p:nvPr>
        </p:nvGraphicFramePr>
        <p:xfrm>
          <a:off x="467544" y="1648991"/>
          <a:ext cx="8229600" cy="4704126"/>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359993">
                  <a:extLst>
                    <a:ext uri="{9D8B030D-6E8A-4147-A177-3AD203B41FA5}">
                      <a16:colId xmlns:a16="http://schemas.microsoft.com/office/drawing/2014/main" val="20001"/>
                    </a:ext>
                  </a:extLst>
                </a:gridCol>
                <a:gridCol w="4077519">
                  <a:extLst>
                    <a:ext uri="{9D8B030D-6E8A-4147-A177-3AD203B41FA5}">
                      <a16:colId xmlns:a16="http://schemas.microsoft.com/office/drawing/2014/main" val="20002"/>
                    </a:ext>
                  </a:extLst>
                </a:gridCol>
              </a:tblGrid>
              <a:tr h="370840">
                <a:tc>
                  <a:txBody>
                    <a:bodyPr/>
                    <a:lstStyle/>
                    <a:p>
                      <a:r>
                        <a:rPr lang="en-GB" dirty="0"/>
                        <a:t>Part</a:t>
                      </a:r>
                    </a:p>
                  </a:txBody>
                  <a:tcPr/>
                </a:tc>
                <a:tc>
                  <a:txBody>
                    <a:bodyPr/>
                    <a:lstStyle/>
                    <a:p>
                      <a:r>
                        <a:rPr lang="en-GB" dirty="0"/>
                        <a:t>Topic</a:t>
                      </a:r>
                    </a:p>
                  </a:txBody>
                  <a:tcPr/>
                </a:tc>
                <a:tc>
                  <a:txBody>
                    <a:bodyPr/>
                    <a:lstStyle/>
                    <a:p>
                      <a:r>
                        <a:rPr lang="en-GB" dirty="0"/>
                        <a:t>Relevance</a:t>
                      </a:r>
                      <a:r>
                        <a:rPr lang="en-GB" baseline="0" dirty="0"/>
                        <a:t> to Rainwater Harvesting Installations</a:t>
                      </a:r>
                      <a:endParaRPr lang="en-GB" dirty="0"/>
                    </a:p>
                  </a:txBody>
                  <a:tcPr/>
                </a:tc>
                <a:extLst>
                  <a:ext uri="{0D108BD9-81ED-4DB2-BD59-A6C34878D82A}">
                    <a16:rowId xmlns:a16="http://schemas.microsoft.com/office/drawing/2014/main" val="10000"/>
                  </a:ext>
                </a:extLst>
              </a:tr>
              <a:tr h="370840">
                <a:tc>
                  <a:txBody>
                    <a:bodyPr/>
                    <a:lstStyle/>
                    <a:p>
                      <a:r>
                        <a:rPr lang="en-GB" sz="1600" dirty="0">
                          <a:solidFill>
                            <a:srgbClr val="18295E"/>
                          </a:solidFill>
                          <a:latin typeface="Calibri" pitchFamily="34" charset="0"/>
                          <a:cs typeface="Calibri" pitchFamily="34" charset="0"/>
                        </a:rPr>
                        <a:t>A</a:t>
                      </a:r>
                    </a:p>
                  </a:txBody>
                  <a:tcPr marL="91437" marR="91437" marT="45662" marB="45662"/>
                </a:tc>
                <a:tc>
                  <a:txBody>
                    <a:bodyPr/>
                    <a:lstStyle/>
                    <a:p>
                      <a:r>
                        <a:rPr lang="en-GB" sz="1600" dirty="0">
                          <a:solidFill>
                            <a:srgbClr val="18295E"/>
                          </a:solidFill>
                          <a:latin typeface="Calibri" pitchFamily="34" charset="0"/>
                          <a:cs typeface="Calibri" pitchFamily="34" charset="0"/>
                        </a:rPr>
                        <a:t>Structure</a:t>
                      </a:r>
                    </a:p>
                  </a:txBody>
                  <a:tcPr marL="91437" marR="91437" marT="45662" marB="4566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mn-lt"/>
                          <a:ea typeface="+mn-ea"/>
                          <a:cs typeface="+mn-cs"/>
                        </a:rPr>
                        <a:t>Where rainwater harvesting system components put load on the structure and/or where excavations are made close to the structure</a:t>
                      </a:r>
                    </a:p>
                  </a:txBody>
                  <a:tcPr/>
                </a:tc>
                <a:extLst>
                  <a:ext uri="{0D108BD9-81ED-4DB2-BD59-A6C34878D82A}">
                    <a16:rowId xmlns:a16="http://schemas.microsoft.com/office/drawing/2014/main" val="10001"/>
                  </a:ext>
                </a:extLst>
              </a:tr>
              <a:tr h="370840">
                <a:tc>
                  <a:txBody>
                    <a:bodyPr/>
                    <a:lstStyle/>
                    <a:p>
                      <a:r>
                        <a:rPr lang="en-GB" sz="1600" dirty="0">
                          <a:solidFill>
                            <a:srgbClr val="18295E"/>
                          </a:solidFill>
                          <a:latin typeface="Calibri" pitchFamily="34" charset="0"/>
                          <a:cs typeface="Calibri" pitchFamily="34" charset="0"/>
                        </a:rPr>
                        <a:t>B</a:t>
                      </a:r>
                    </a:p>
                  </a:txBody>
                  <a:tcPr marL="91437" marR="91437" marT="45662" marB="45662"/>
                </a:tc>
                <a:tc>
                  <a:txBody>
                    <a:bodyPr/>
                    <a:lstStyle/>
                    <a:p>
                      <a:r>
                        <a:rPr lang="en-GB" sz="1600" dirty="0">
                          <a:solidFill>
                            <a:srgbClr val="18295E"/>
                          </a:solidFill>
                          <a:latin typeface="Calibri" pitchFamily="34" charset="0"/>
                          <a:cs typeface="Calibri" pitchFamily="34" charset="0"/>
                        </a:rPr>
                        <a:t>Fire Safety</a:t>
                      </a:r>
                    </a:p>
                  </a:txBody>
                  <a:tcPr marL="91437" marR="91437" marT="45662" marB="45662"/>
                </a:tc>
                <a:tc>
                  <a:txBody>
                    <a:bodyPr/>
                    <a:lstStyle/>
                    <a:p>
                      <a:r>
                        <a:rPr lang="en-GB" sz="1600" dirty="0">
                          <a:solidFill>
                            <a:srgbClr val="002060"/>
                          </a:solidFill>
                        </a:rPr>
                        <a:t>Holes for pipes reducing fire resistance</a:t>
                      </a:r>
                      <a:r>
                        <a:rPr lang="en-GB" sz="1600" baseline="0" dirty="0">
                          <a:solidFill>
                            <a:srgbClr val="002060"/>
                          </a:solidFill>
                        </a:rPr>
                        <a:t> of building</a:t>
                      </a:r>
                      <a:endParaRPr lang="en-GB" sz="1600"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sz="1600" dirty="0">
                          <a:solidFill>
                            <a:srgbClr val="18295E"/>
                          </a:solidFill>
                          <a:latin typeface="Calibri" pitchFamily="34" charset="0"/>
                          <a:cs typeface="Calibri" pitchFamily="34" charset="0"/>
                        </a:rPr>
                        <a:t>C</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Site preparation and resistance to moisture</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Holes </a:t>
                      </a:r>
                      <a:r>
                        <a:rPr lang="en-GB" sz="1600">
                          <a:solidFill>
                            <a:srgbClr val="002060"/>
                          </a:solidFill>
                        </a:rPr>
                        <a:t>for pipes </a:t>
                      </a:r>
                      <a:r>
                        <a:rPr lang="en-GB" sz="1600" dirty="0">
                          <a:solidFill>
                            <a:srgbClr val="002060"/>
                          </a:solidFill>
                        </a:rPr>
                        <a:t>reducing moisture resistance of building</a:t>
                      </a:r>
                    </a:p>
                  </a:txBody>
                  <a:tcPr/>
                </a:tc>
                <a:extLst>
                  <a:ext uri="{0D108BD9-81ED-4DB2-BD59-A6C34878D82A}">
                    <a16:rowId xmlns:a16="http://schemas.microsoft.com/office/drawing/2014/main" val="10003"/>
                  </a:ext>
                </a:extLst>
              </a:tr>
              <a:tr h="370840">
                <a:tc>
                  <a:txBody>
                    <a:bodyPr/>
                    <a:lstStyle/>
                    <a:p>
                      <a:r>
                        <a:rPr lang="en-GB" sz="1600" dirty="0">
                          <a:solidFill>
                            <a:srgbClr val="18295E"/>
                          </a:solidFill>
                          <a:latin typeface="Calibri" pitchFamily="34" charset="0"/>
                          <a:cs typeface="Calibri" pitchFamily="34" charset="0"/>
                        </a:rPr>
                        <a:t>E</a:t>
                      </a:r>
                    </a:p>
                  </a:txBody>
                  <a:tcPr marL="91437" marR="91437" marT="45662" marB="45662"/>
                </a:tc>
                <a:tc>
                  <a:txBody>
                    <a:bodyPr/>
                    <a:lstStyle/>
                    <a:p>
                      <a:r>
                        <a:rPr lang="en-GB" sz="1600" dirty="0">
                          <a:solidFill>
                            <a:srgbClr val="18295E"/>
                          </a:solidFill>
                          <a:latin typeface="Calibri" pitchFamily="34" charset="0"/>
                          <a:cs typeface="Calibri" pitchFamily="34" charset="0"/>
                        </a:rPr>
                        <a:t>Resistance</a:t>
                      </a:r>
                      <a:r>
                        <a:rPr lang="en-GB" sz="1600" baseline="0" dirty="0">
                          <a:solidFill>
                            <a:srgbClr val="18295E"/>
                          </a:solidFill>
                          <a:latin typeface="Calibri" pitchFamily="34" charset="0"/>
                          <a:cs typeface="Calibri" pitchFamily="34" charset="0"/>
                        </a:rPr>
                        <a:t> to the passage of sound</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Holes </a:t>
                      </a:r>
                      <a:r>
                        <a:rPr lang="en-GB" sz="1600">
                          <a:solidFill>
                            <a:srgbClr val="002060"/>
                          </a:solidFill>
                        </a:rPr>
                        <a:t>for wires </a:t>
                      </a:r>
                      <a:r>
                        <a:rPr lang="en-GB" sz="1600" dirty="0">
                          <a:solidFill>
                            <a:srgbClr val="002060"/>
                          </a:solidFill>
                        </a:rPr>
                        <a:t>reducing sound proof integrity of building</a:t>
                      </a:r>
                    </a:p>
                  </a:txBody>
                  <a:tcPr/>
                </a:tc>
                <a:extLst>
                  <a:ext uri="{0D108BD9-81ED-4DB2-BD59-A6C34878D82A}">
                    <a16:rowId xmlns:a16="http://schemas.microsoft.com/office/drawing/2014/main" val="10004"/>
                  </a:ext>
                </a:extLst>
              </a:tr>
              <a:tr h="370840">
                <a:tc>
                  <a:txBody>
                    <a:bodyPr/>
                    <a:lstStyle/>
                    <a:p>
                      <a:r>
                        <a:rPr lang="en-GB" sz="1600" dirty="0">
                          <a:solidFill>
                            <a:srgbClr val="18295E"/>
                          </a:solidFill>
                          <a:latin typeface="Calibri" pitchFamily="34" charset="0"/>
                          <a:cs typeface="Calibri" pitchFamily="34" charset="0"/>
                        </a:rPr>
                        <a:t>G</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Sanitation, hot water safety and water efficiency</a:t>
                      </a:r>
                      <a:endParaRPr lang="en-GB" sz="1600" dirty="0">
                        <a:solidFill>
                          <a:srgbClr val="18295E"/>
                        </a:solidFill>
                        <a:latin typeface="Calibri" pitchFamily="34" charset="0"/>
                        <a:cs typeface="Calibri" pitchFamily="34" charset="0"/>
                      </a:endParaRPr>
                    </a:p>
                  </a:txBody>
                  <a:tcPr marL="91424" marR="91424" marT="45743" marB="45743"/>
                </a:tc>
                <a:tc>
                  <a:txBody>
                    <a:bodyPr/>
                    <a:lstStyle/>
                    <a:p>
                      <a:r>
                        <a:rPr lang="en-GB" sz="1600" dirty="0">
                          <a:solidFill>
                            <a:srgbClr val="002060"/>
                          </a:solidFill>
                        </a:rPr>
                        <a:t>Water</a:t>
                      </a:r>
                      <a:r>
                        <a:rPr lang="en-GB" sz="1600" baseline="0" dirty="0">
                          <a:solidFill>
                            <a:srgbClr val="002060"/>
                          </a:solidFill>
                        </a:rPr>
                        <a:t> </a:t>
                      </a:r>
                      <a:r>
                        <a:rPr lang="en-GB" sz="1600" dirty="0">
                          <a:solidFill>
                            <a:srgbClr val="002060"/>
                          </a:solidFill>
                        </a:rPr>
                        <a:t>efficiency</a:t>
                      </a:r>
                    </a:p>
                  </a:txBody>
                  <a:tcPr/>
                </a:tc>
                <a:extLst>
                  <a:ext uri="{0D108BD9-81ED-4DB2-BD59-A6C34878D82A}">
                    <a16:rowId xmlns:a16="http://schemas.microsoft.com/office/drawing/2014/main" val="10005"/>
                  </a:ext>
                </a:extLst>
              </a:tr>
              <a:tr h="370840">
                <a:tc>
                  <a:txBody>
                    <a:bodyPr/>
                    <a:lstStyle/>
                    <a:p>
                      <a:r>
                        <a:rPr lang="en-GB" sz="1600" dirty="0">
                          <a:solidFill>
                            <a:srgbClr val="18295E"/>
                          </a:solidFill>
                          <a:latin typeface="Calibri" pitchFamily="34" charset="0"/>
                          <a:cs typeface="Calibri" pitchFamily="34" charset="0"/>
                        </a:rPr>
                        <a:t>H</a:t>
                      </a:r>
                    </a:p>
                  </a:txBody>
                  <a:tcPr marL="91437" marR="91437" marT="45662" marB="45662"/>
                </a:tc>
                <a:tc>
                  <a:txBody>
                    <a:bodyPr/>
                    <a:lstStyle/>
                    <a:p>
                      <a:pPr algn="l"/>
                      <a:r>
                        <a:rPr kumimoji="0" lang="en-GB" sz="1600" kern="1200" dirty="0">
                          <a:solidFill>
                            <a:srgbClr val="18295E"/>
                          </a:solidFill>
                          <a:latin typeface="Calibri" pitchFamily="34" charset="0"/>
                          <a:ea typeface="+mn-ea"/>
                          <a:cs typeface="Calibri" pitchFamily="34" charset="0"/>
                        </a:rPr>
                        <a:t>Drainage and Waste Disposal</a:t>
                      </a:r>
                    </a:p>
                  </a:txBody>
                  <a:tcPr marL="91424" marR="91424" marT="45743" marB="45743"/>
                </a:tc>
                <a:tc>
                  <a:txBody>
                    <a:bodyPr/>
                    <a:lstStyle/>
                    <a:p>
                      <a:r>
                        <a:rPr lang="en-GB" sz="1600" dirty="0">
                          <a:solidFill>
                            <a:srgbClr val="002060"/>
                          </a:solidFill>
                        </a:rPr>
                        <a:t>Rainwater gutters and rainwater pipework connected to rainwater harvesting systems</a:t>
                      </a:r>
                    </a:p>
                  </a:txBody>
                  <a:tcPr/>
                </a:tc>
                <a:extLst>
                  <a:ext uri="{0D108BD9-81ED-4DB2-BD59-A6C34878D82A}">
                    <a16:rowId xmlns:a16="http://schemas.microsoft.com/office/drawing/2014/main" val="10006"/>
                  </a:ext>
                </a:extLst>
              </a:tr>
              <a:tr h="370840">
                <a:tc>
                  <a:txBody>
                    <a:bodyPr/>
                    <a:lstStyle/>
                    <a:p>
                      <a:r>
                        <a:rPr lang="en-GB" sz="1600" dirty="0">
                          <a:solidFill>
                            <a:srgbClr val="18295E"/>
                          </a:solidFill>
                          <a:latin typeface="Calibri" pitchFamily="34" charset="0"/>
                          <a:cs typeface="Calibri" pitchFamily="34" charset="0"/>
                        </a:rPr>
                        <a:t>P</a:t>
                      </a:r>
                    </a:p>
                  </a:txBody>
                  <a:tcPr marL="91437" marR="91437" marT="45662" marB="45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18295E"/>
                          </a:solidFill>
                          <a:effectLst/>
                          <a:latin typeface="Calibri" pitchFamily="34" charset="0"/>
                          <a:ea typeface="+mn-ea"/>
                          <a:cs typeface="Calibri" pitchFamily="34" charset="0"/>
                        </a:rPr>
                        <a:t>Electrical safety </a:t>
                      </a:r>
                      <a:r>
                        <a:rPr lang="en-GB" sz="1600" baseline="0" dirty="0">
                          <a:solidFill>
                            <a:srgbClr val="18295E"/>
                          </a:solidFill>
                          <a:latin typeface="Calibri" pitchFamily="34" charset="0"/>
                          <a:cs typeface="Calibri" pitchFamily="34" charset="0"/>
                        </a:rPr>
                        <a:t> in dwellings</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Safe installation of controls and components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52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74" y="274638"/>
            <a:ext cx="6407426" cy="1143000"/>
          </a:xfrm>
        </p:spPr>
        <p:txBody>
          <a:bodyPr/>
          <a:lstStyle/>
          <a:p>
            <a:pPr algn="r"/>
            <a:r>
              <a:rPr lang="en-GB" sz="4000" dirty="0"/>
              <a:t>Regulatory Requirements</a:t>
            </a:r>
          </a:p>
        </p:txBody>
      </p:sp>
      <p:sp>
        <p:nvSpPr>
          <p:cNvPr id="3" name="Content Placeholder 2"/>
          <p:cNvSpPr>
            <a:spLocks noGrp="1"/>
          </p:cNvSpPr>
          <p:nvPr>
            <p:ph idx="1"/>
          </p:nvPr>
        </p:nvSpPr>
        <p:spPr>
          <a:xfrm>
            <a:off x="457200" y="1417638"/>
            <a:ext cx="8229600" cy="5257799"/>
          </a:xfrm>
        </p:spPr>
        <p:txBody>
          <a:bodyPr>
            <a:noAutofit/>
          </a:bodyPr>
          <a:lstStyle/>
          <a:p>
            <a:pPr marL="0" indent="0">
              <a:buNone/>
            </a:pPr>
            <a:r>
              <a:rPr lang="en-GB" dirty="0">
                <a:solidFill>
                  <a:srgbClr val="304364"/>
                </a:solidFill>
                <a:cs typeface="Arial" charset="0"/>
              </a:rPr>
              <a:t>Town and Country Planning Regulations</a:t>
            </a:r>
          </a:p>
          <a:p>
            <a:r>
              <a:rPr lang="en-GB" sz="2800" dirty="0">
                <a:solidFill>
                  <a:srgbClr val="7030A0"/>
                </a:solidFill>
                <a:cs typeface="Arial" charset="0"/>
              </a:rPr>
              <a:t>Planning permission not normally needed if the finished installation does not alter the outside appearance of the property</a:t>
            </a:r>
          </a:p>
          <a:p>
            <a:r>
              <a:rPr lang="en-GB" sz="2800" dirty="0">
                <a:solidFill>
                  <a:srgbClr val="7030A0"/>
                </a:solidFill>
                <a:cs typeface="Arial" charset="0"/>
              </a:rPr>
              <a:t>Where above ground rainwater harvesting storage tanks are to be included, planning permission may be required. </a:t>
            </a:r>
          </a:p>
          <a:p>
            <a:r>
              <a:rPr lang="en-GB" sz="2800" dirty="0">
                <a:solidFill>
                  <a:srgbClr val="7030A0"/>
                </a:solidFill>
                <a:cs typeface="Arial" charset="0"/>
              </a:rPr>
              <a:t>If the building is listed or in a designated area it is advisable to check with the local planning authority </a:t>
            </a:r>
          </a:p>
          <a:p>
            <a:r>
              <a:rPr lang="en-GB" sz="2800" dirty="0">
                <a:solidFill>
                  <a:srgbClr val="7030A0"/>
                </a:solidFill>
              </a:rPr>
              <a:t>Consent is also likely to be needed for internal alterations to listed buildings.</a:t>
            </a:r>
          </a:p>
        </p:txBody>
      </p:sp>
    </p:spTree>
    <p:extLst>
      <p:ext uri="{BB962C8B-B14F-4D97-AF65-F5344CB8AC3E}">
        <p14:creationId xmlns:p14="http://schemas.microsoft.com/office/powerpoint/2010/main" val="17343727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626" y="274638"/>
            <a:ext cx="6394174" cy="1143000"/>
          </a:xfrm>
        </p:spPr>
        <p:txBody>
          <a:bodyPr>
            <a:normAutofit fontScale="90000"/>
          </a:bodyPr>
          <a:lstStyle/>
          <a:p>
            <a:pPr algn="r"/>
            <a:r>
              <a:rPr lang="en-GB" sz="4000" dirty="0"/>
              <a:t>Building location and feature requirements</a:t>
            </a:r>
          </a:p>
        </p:txBody>
      </p:sp>
      <p:sp>
        <p:nvSpPr>
          <p:cNvPr id="3" name="Content Placeholder 2"/>
          <p:cNvSpPr>
            <a:spLocks noGrp="1"/>
          </p:cNvSpPr>
          <p:nvPr>
            <p:ph idx="1"/>
          </p:nvPr>
        </p:nvSpPr>
        <p:spPr>
          <a:xfrm>
            <a:off x="2584174" y="1638356"/>
            <a:ext cx="6102626" cy="4919869"/>
          </a:xfrm>
        </p:spPr>
        <p:txBody>
          <a:bodyPr>
            <a:normAutofit/>
          </a:bodyPr>
          <a:lstStyle/>
          <a:p>
            <a:pPr marL="0" indent="0">
              <a:buNone/>
            </a:pPr>
            <a:r>
              <a:rPr lang="en-GB" sz="2800" dirty="0">
                <a:solidFill>
                  <a:srgbClr val="C00000"/>
                </a:solidFill>
              </a:rPr>
              <a:t>The following building and location factors will need to be considered:</a:t>
            </a:r>
          </a:p>
          <a:p>
            <a:r>
              <a:rPr lang="en-GB" sz="2800" dirty="0">
                <a:solidFill>
                  <a:srgbClr val="7030A0"/>
                </a:solidFill>
              </a:rPr>
              <a:t>A suitable location and space for a storage tank of a suitable size  to meet the demand</a:t>
            </a:r>
          </a:p>
          <a:p>
            <a:r>
              <a:rPr lang="en-GB" sz="2800" dirty="0">
                <a:solidFill>
                  <a:srgbClr val="7030A0"/>
                </a:solidFill>
              </a:rPr>
              <a:t>A suitable location to minimize the potential for freezing, warming and algal blooms</a:t>
            </a:r>
          </a:p>
          <a:p>
            <a:r>
              <a:rPr lang="en-GB" sz="2800" dirty="0">
                <a:solidFill>
                  <a:srgbClr val="7030A0"/>
                </a:solidFill>
              </a:rPr>
              <a:t>A suitable supply (yield) of rainwater in relation to the demand on the system. </a:t>
            </a:r>
          </a:p>
          <a:p>
            <a:r>
              <a:rPr lang="en-GB" sz="2800" dirty="0">
                <a:solidFill>
                  <a:srgbClr val="7030A0"/>
                </a:solidFill>
              </a:rPr>
              <a:t>A wholesome back-up water supply</a:t>
            </a:r>
          </a:p>
          <a:p>
            <a:endParaRPr lang="en-GB" sz="2800" dirty="0">
              <a:solidFill>
                <a:srgbClr val="7030A0"/>
              </a:solidFill>
            </a:endParaRPr>
          </a:p>
        </p:txBody>
      </p:sp>
      <p:pic>
        <p:nvPicPr>
          <p:cNvPr id="5" name="Picture 4"/>
          <p:cNvPicPr>
            <a:picLocks noChangeAspect="1"/>
          </p:cNvPicPr>
          <p:nvPr/>
        </p:nvPicPr>
        <p:blipFill>
          <a:blip r:embed="rId2"/>
          <a:stretch>
            <a:fillRect/>
          </a:stretch>
        </p:blipFill>
        <p:spPr>
          <a:xfrm>
            <a:off x="108983" y="1303661"/>
            <a:ext cx="2475191" cy="5072312"/>
          </a:xfrm>
          <a:prstGeom prst="rect">
            <a:avLst/>
          </a:prstGeom>
        </p:spPr>
      </p:pic>
    </p:spTree>
    <p:extLst>
      <p:ext uri="{BB962C8B-B14F-4D97-AF65-F5344CB8AC3E}">
        <p14:creationId xmlns:p14="http://schemas.microsoft.com/office/powerpoint/2010/main" val="8274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616624"/>
          </a:xfrm>
        </p:spPr>
        <p:txBody>
          <a:bodyPr>
            <a:normAutofit lnSpcReduction="10000"/>
          </a:bodyPr>
          <a:lstStyle/>
          <a:p>
            <a:pPr marL="0" indent="0" algn="ctr">
              <a:buNone/>
            </a:pPr>
            <a:r>
              <a:rPr lang="en-GB" sz="4100" dirty="0"/>
              <a:t>Quick Questions</a:t>
            </a:r>
          </a:p>
          <a:p>
            <a:pPr marL="0" indent="0">
              <a:buNone/>
            </a:pPr>
            <a:endParaRPr lang="en-GB" sz="1600" dirty="0"/>
          </a:p>
          <a:p>
            <a:pPr marL="0" indent="0" defTabSz="914400">
              <a:buNone/>
            </a:pPr>
            <a:r>
              <a:rPr lang="en-GB" dirty="0">
                <a:solidFill>
                  <a:srgbClr val="304364"/>
                </a:solidFill>
                <a:latin typeface="Calibri" pitchFamily="34" charset="0"/>
                <a:cs typeface="Calibri" pitchFamily="34" charset="0"/>
              </a:rPr>
              <a:t>Why is Part A of the Building Regulations relevant to the installation of a rainwater harvesting system?</a:t>
            </a:r>
          </a:p>
          <a:p>
            <a:r>
              <a:rPr lang="en-GB" dirty="0">
                <a:solidFill>
                  <a:srgbClr val="FF0000"/>
                </a:solidFill>
              </a:rPr>
              <a:t>The load imposed by system components (storage cisterns) may affect the structure of the building</a:t>
            </a:r>
          </a:p>
          <a:p>
            <a:r>
              <a:rPr lang="en-GB" dirty="0">
                <a:solidFill>
                  <a:srgbClr val="FF0000"/>
                </a:solidFill>
              </a:rPr>
              <a:t>Any excavation work may have an effect on the structural stability of the building</a:t>
            </a:r>
          </a:p>
          <a:p>
            <a:pPr marL="0" indent="0" defTabSz="914400">
              <a:buNone/>
            </a:pPr>
            <a:r>
              <a:rPr lang="en-GB" dirty="0">
                <a:solidFill>
                  <a:srgbClr val="304364"/>
                </a:solidFill>
                <a:latin typeface="Calibri" pitchFamily="34" charset="0"/>
                <a:cs typeface="Calibri" pitchFamily="34" charset="0"/>
              </a:rPr>
              <a:t>Is planning permission normally required for a rainwater harvesting system installation?</a:t>
            </a:r>
          </a:p>
          <a:p>
            <a:pPr marL="0" indent="0">
              <a:buNone/>
            </a:pPr>
            <a:r>
              <a:rPr lang="en-GB" dirty="0">
                <a:solidFill>
                  <a:srgbClr val="FF0000"/>
                </a:solidFill>
              </a:rPr>
              <a:t>Not normally, unless:</a:t>
            </a:r>
          </a:p>
          <a:p>
            <a:pPr marL="0" indent="0">
              <a:buNone/>
            </a:pPr>
            <a:r>
              <a:rPr lang="en-GB" dirty="0">
                <a:solidFill>
                  <a:srgbClr val="FF0000"/>
                </a:solidFill>
              </a:rPr>
              <a:t>The storage tank is above ground, or the building is listed or located in a conservation area or similar type of area</a:t>
            </a:r>
          </a:p>
          <a:p>
            <a:pPr marL="0" indent="0" defTabSz="914400">
              <a:spcBef>
                <a:spcPts val="0"/>
              </a:spcBef>
              <a:buNone/>
              <a:defRPr/>
            </a:pPr>
            <a:r>
              <a:rPr lang="en-GB" dirty="0">
                <a:solidFill>
                  <a:srgbClr val="304364"/>
                </a:solidFill>
                <a:latin typeface="Calibri" pitchFamily="34" charset="0"/>
                <a:cs typeface="Calibri" pitchFamily="34" charset="0"/>
              </a:rPr>
              <a:t>Is a rainwater harvesting system suitable for a building that is located in an area with low rainfall intensity?</a:t>
            </a:r>
          </a:p>
          <a:p>
            <a:pPr marL="0" indent="0">
              <a:buNone/>
            </a:pPr>
            <a:r>
              <a:rPr lang="en-GB" dirty="0">
                <a:solidFill>
                  <a:srgbClr val="FF0000"/>
                </a:solidFill>
              </a:rPr>
              <a:t>No</a:t>
            </a:r>
          </a:p>
        </p:txBody>
      </p:sp>
    </p:spTree>
    <p:extLst>
      <p:ext uri="{BB962C8B-B14F-4D97-AF65-F5344CB8AC3E}">
        <p14:creationId xmlns:p14="http://schemas.microsoft.com/office/powerpoint/2010/main" val="456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Advantages/Disadvantages</a:t>
            </a:r>
          </a:p>
        </p:txBody>
      </p:sp>
      <p:sp>
        <p:nvSpPr>
          <p:cNvPr id="3" name="Content Placeholder 2"/>
          <p:cNvSpPr>
            <a:spLocks noGrp="1"/>
          </p:cNvSpPr>
          <p:nvPr>
            <p:ph idx="1"/>
          </p:nvPr>
        </p:nvSpPr>
        <p:spPr>
          <a:xfrm>
            <a:off x="467544" y="1340768"/>
            <a:ext cx="8229600" cy="4525963"/>
          </a:xfrm>
        </p:spPr>
        <p:txBody>
          <a:bodyPr/>
          <a:lstStyle/>
          <a:p>
            <a:pPr marL="0" indent="0">
              <a:buNone/>
            </a:pPr>
            <a:r>
              <a:rPr lang="en-GB" dirty="0">
                <a:solidFill>
                  <a:srgbClr val="7030A0"/>
                </a:solidFill>
              </a:rPr>
              <a:t>Include</a:t>
            </a:r>
            <a:r>
              <a:rPr lang="en-GB" dirty="0"/>
              <a:t>:</a:t>
            </a:r>
          </a:p>
          <a:p>
            <a:endParaRPr lang="en-GB" dirty="0"/>
          </a:p>
        </p:txBody>
      </p:sp>
      <p:graphicFrame>
        <p:nvGraphicFramePr>
          <p:cNvPr id="4" name="Table 3"/>
          <p:cNvGraphicFramePr>
            <a:graphicFrameLocks noGrp="1"/>
          </p:cNvGraphicFramePr>
          <p:nvPr/>
        </p:nvGraphicFramePr>
        <p:xfrm>
          <a:off x="395536" y="1988840"/>
          <a:ext cx="8496944" cy="4384945"/>
        </p:xfrm>
        <a:graphic>
          <a:graphicData uri="http://schemas.openxmlformats.org/drawingml/2006/table">
            <a:tbl>
              <a:tblPr firstRow="1" bandRow="1">
                <a:tableStyleId>{5C22544A-7EE6-4342-B048-85BDC9FD1C3A}</a:tableStyleId>
              </a:tblPr>
              <a:tblGrid>
                <a:gridCol w="3834904">
                  <a:extLst>
                    <a:ext uri="{9D8B030D-6E8A-4147-A177-3AD203B41FA5}">
                      <a16:colId xmlns:a16="http://schemas.microsoft.com/office/drawing/2014/main" val="20000"/>
                    </a:ext>
                  </a:extLst>
                </a:gridCol>
                <a:gridCol w="4662040">
                  <a:extLst>
                    <a:ext uri="{9D8B030D-6E8A-4147-A177-3AD203B41FA5}">
                      <a16:colId xmlns:a16="http://schemas.microsoft.com/office/drawing/2014/main" val="20001"/>
                    </a:ext>
                  </a:extLst>
                </a:gridCol>
              </a:tblGrid>
              <a:tr h="576548">
                <a:tc>
                  <a:txBody>
                    <a:bodyPr/>
                    <a:lstStyle/>
                    <a:p>
                      <a:pPr algn="l"/>
                      <a:r>
                        <a:rPr lang="en-GB" sz="2400" dirty="0">
                          <a:latin typeface="Calibri" pitchFamily="34" charset="0"/>
                          <a:cs typeface="Calibri" pitchFamily="34" charset="0"/>
                        </a:rPr>
                        <a:t>Advantages</a:t>
                      </a:r>
                      <a:endParaRPr lang="en-GB" sz="2000" dirty="0">
                        <a:latin typeface="Calibri" pitchFamily="34" charset="0"/>
                        <a:cs typeface="Calibri" pitchFamily="34" charset="0"/>
                      </a:endParaRPr>
                    </a:p>
                  </a:txBody>
                  <a:tcPr marL="91449" marR="91449" marT="45726" marB="45726"/>
                </a:tc>
                <a:tc>
                  <a:txBody>
                    <a:bodyPr/>
                    <a:lstStyle/>
                    <a:p>
                      <a:pPr algn="l"/>
                      <a:r>
                        <a:rPr lang="en-GB" sz="2400" dirty="0">
                          <a:latin typeface="Calibri" pitchFamily="34" charset="0"/>
                          <a:cs typeface="Calibri" pitchFamily="34" charset="0"/>
                        </a:rPr>
                        <a:t>Disadvantages</a:t>
                      </a:r>
                      <a:endParaRPr lang="en-GB" sz="2000" dirty="0">
                        <a:latin typeface="Calibri" pitchFamily="34" charset="0"/>
                        <a:cs typeface="Calibri" pitchFamily="34" charset="0"/>
                      </a:endParaRPr>
                    </a:p>
                  </a:txBody>
                  <a:tcPr marL="91449" marR="91449" marT="45726" marB="45726"/>
                </a:tc>
                <a:extLst>
                  <a:ext uri="{0D108BD9-81ED-4DB2-BD59-A6C34878D82A}">
                    <a16:rowId xmlns:a16="http://schemas.microsoft.com/office/drawing/2014/main" val="10000"/>
                  </a:ext>
                </a:extLst>
              </a:tr>
              <a:tr h="797302">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Conserves</a:t>
                      </a:r>
                      <a:r>
                        <a:rPr lang="en-GB" sz="2000" kern="1200" baseline="0" dirty="0">
                          <a:solidFill>
                            <a:srgbClr val="18295E"/>
                          </a:solidFill>
                          <a:latin typeface="Calibri" pitchFamily="34" charset="0"/>
                          <a:ea typeface="+mn-ea"/>
                          <a:cs typeface="Calibri" pitchFamily="34" charset="0"/>
                        </a:rPr>
                        <a:t> wholesome water</a:t>
                      </a:r>
                      <a:endParaRPr lang="en-GB" sz="2000" kern="1200" dirty="0">
                        <a:solidFill>
                          <a:srgbClr val="18295E"/>
                        </a:solidFill>
                        <a:latin typeface="Calibri" pitchFamily="34" charset="0"/>
                        <a:ea typeface="+mn-ea"/>
                        <a:cs typeface="Calibri" pitchFamily="34" charset="0"/>
                      </a:endParaRPr>
                    </a:p>
                  </a:txBody>
                  <a:tcPr marL="91449" marR="91449"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kern="1200" dirty="0">
                          <a:solidFill>
                            <a:srgbClr val="18295E"/>
                          </a:solidFill>
                          <a:latin typeface="Calibri" pitchFamily="34" charset="0"/>
                          <a:ea typeface="+mn-ea"/>
                          <a:cs typeface="Calibri" pitchFamily="34" charset="0"/>
                        </a:rPr>
                        <a:t>Payback periods</a:t>
                      </a:r>
                      <a:r>
                        <a:rPr kumimoji="0" lang="en-GB" sz="2000" kern="1200" baseline="0" dirty="0">
                          <a:solidFill>
                            <a:srgbClr val="18295E"/>
                          </a:solidFill>
                          <a:latin typeface="Calibri" pitchFamily="34" charset="0"/>
                          <a:ea typeface="+mn-ea"/>
                          <a:cs typeface="Calibri" pitchFamily="34" charset="0"/>
                        </a:rPr>
                        <a:t> can be long.</a:t>
                      </a:r>
                      <a:endParaRPr lang="en-GB" sz="2000" kern="1200" dirty="0">
                        <a:solidFill>
                          <a:srgbClr val="18295E"/>
                        </a:solidFill>
                        <a:latin typeface="Calibri" pitchFamily="34" charset="0"/>
                        <a:ea typeface="+mn-ea"/>
                        <a:cs typeface="Calibri" pitchFamily="34" charset="0"/>
                      </a:endParaRPr>
                    </a:p>
                  </a:txBody>
                  <a:tcPr marL="91449" marR="91449" marT="45691" marB="45691"/>
                </a:tc>
                <a:extLst>
                  <a:ext uri="{0D108BD9-81ED-4DB2-BD59-A6C34878D82A}">
                    <a16:rowId xmlns:a16="http://schemas.microsoft.com/office/drawing/2014/main" val="10001"/>
                  </a:ext>
                </a:extLst>
              </a:tr>
              <a:tr h="79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rgbClr val="18295E"/>
                          </a:solidFill>
                          <a:latin typeface="Calibri" pitchFamily="34" charset="0"/>
                          <a:ea typeface="+mn-ea"/>
                          <a:cs typeface="Calibri" pitchFamily="34" charset="0"/>
                        </a:rPr>
                        <a:t>Indirectly reduces</a:t>
                      </a:r>
                      <a:r>
                        <a:rPr lang="en-GB" sz="2000" kern="1200" baseline="0" dirty="0">
                          <a:solidFill>
                            <a:srgbClr val="18295E"/>
                          </a:solidFill>
                          <a:latin typeface="Calibri" pitchFamily="34" charset="0"/>
                          <a:ea typeface="+mn-ea"/>
                          <a:cs typeface="Calibri" pitchFamily="34" charset="0"/>
                        </a:rPr>
                        <a:t> energy consumption and reduces carbon emissions</a:t>
                      </a:r>
                      <a:endParaRPr lang="en-GB" sz="2000" kern="1200" dirty="0">
                        <a:solidFill>
                          <a:srgbClr val="18295E"/>
                        </a:solidFill>
                        <a:latin typeface="Calibri" pitchFamily="34" charset="0"/>
                        <a:ea typeface="+mn-ea"/>
                        <a:cs typeface="Calibri" pitchFamily="34" charset="0"/>
                      </a:endParaRPr>
                    </a:p>
                  </a:txBody>
                  <a:tcPr marL="91449" marR="91449" marT="45691" marB="45691"/>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Not always  straightforward to install to</a:t>
                      </a:r>
                      <a:r>
                        <a:rPr lang="en-GB" sz="2000" kern="1200" baseline="0" dirty="0">
                          <a:solidFill>
                            <a:srgbClr val="18295E"/>
                          </a:solidFill>
                          <a:latin typeface="Calibri" pitchFamily="34" charset="0"/>
                          <a:ea typeface="+mn-ea"/>
                          <a:cs typeface="Calibri" pitchFamily="34" charset="0"/>
                        </a:rPr>
                        <a:t> </a:t>
                      </a:r>
                      <a:r>
                        <a:rPr lang="en-GB" sz="2000" kern="1200" dirty="0">
                          <a:solidFill>
                            <a:srgbClr val="18295E"/>
                          </a:solidFill>
                          <a:latin typeface="Calibri" pitchFamily="34" charset="0"/>
                          <a:ea typeface="+mn-ea"/>
                          <a:cs typeface="Calibri" pitchFamily="34" charset="0"/>
                        </a:rPr>
                        <a:t> existing building</a:t>
                      </a:r>
                      <a:r>
                        <a:rPr lang="en-GB" sz="2000" kern="1200" baseline="0" dirty="0">
                          <a:solidFill>
                            <a:srgbClr val="18295E"/>
                          </a:solidFill>
                          <a:latin typeface="Calibri" pitchFamily="34" charset="0"/>
                          <a:ea typeface="+mn-ea"/>
                          <a:cs typeface="Calibri" pitchFamily="34" charset="0"/>
                        </a:rPr>
                        <a:t> </a:t>
                      </a:r>
                      <a:endParaRPr lang="en-GB" sz="2000" kern="1200" dirty="0">
                        <a:solidFill>
                          <a:srgbClr val="18295E"/>
                        </a:solidFill>
                        <a:latin typeface="Calibri" pitchFamily="34" charset="0"/>
                        <a:ea typeface="+mn-ea"/>
                        <a:cs typeface="Calibri" pitchFamily="34" charset="0"/>
                      </a:endParaRPr>
                    </a:p>
                  </a:txBody>
                  <a:tcPr marL="91449" marR="91449" marT="45691" marB="45691"/>
                </a:tc>
                <a:extLst>
                  <a:ext uri="{0D108BD9-81ED-4DB2-BD59-A6C34878D82A}">
                    <a16:rowId xmlns:a16="http://schemas.microsoft.com/office/drawing/2014/main" val="10002"/>
                  </a:ext>
                </a:extLst>
              </a:tr>
              <a:tr h="79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a:solidFill>
                            <a:srgbClr val="18295E"/>
                          </a:solidFill>
                          <a:latin typeface="Calibri" pitchFamily="34" charset="0"/>
                          <a:ea typeface="+mn-ea"/>
                          <a:cs typeface="Calibri" pitchFamily="34" charset="0"/>
                        </a:rPr>
                        <a:t>A wide range of system options exist</a:t>
                      </a:r>
                      <a:endParaRPr lang="en-GB" sz="2000" kern="1200" dirty="0">
                        <a:solidFill>
                          <a:srgbClr val="18295E"/>
                        </a:solidFill>
                        <a:latin typeface="Calibri" pitchFamily="34" charset="0"/>
                        <a:ea typeface="+mn-ea"/>
                        <a:cs typeface="Calibri" pitchFamily="34" charset="0"/>
                      </a:endParaRPr>
                    </a:p>
                  </a:txBody>
                  <a:tcPr marL="91449" marR="91449"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rgbClr val="18295E"/>
                          </a:solidFill>
                          <a:latin typeface="Calibri" pitchFamily="34" charset="0"/>
                          <a:ea typeface="+mn-ea"/>
                          <a:cs typeface="Calibri" pitchFamily="34" charset="0"/>
                        </a:rPr>
                        <a:t>There</a:t>
                      </a:r>
                      <a:r>
                        <a:rPr lang="en-GB" sz="2000" kern="1200" baseline="0" dirty="0">
                          <a:solidFill>
                            <a:srgbClr val="18295E"/>
                          </a:solidFill>
                          <a:latin typeface="Calibri" pitchFamily="34" charset="0"/>
                          <a:ea typeface="+mn-ea"/>
                          <a:cs typeface="Calibri" pitchFamily="34" charset="0"/>
                        </a:rPr>
                        <a:t> is a risk of contamination or cross-connection</a:t>
                      </a:r>
                      <a:endParaRPr lang="en-GB" sz="2000" kern="1200" dirty="0">
                        <a:solidFill>
                          <a:srgbClr val="18295E"/>
                        </a:solidFill>
                        <a:latin typeface="Calibri" pitchFamily="34" charset="0"/>
                        <a:ea typeface="+mn-ea"/>
                        <a:cs typeface="Calibri" pitchFamily="34" charset="0"/>
                      </a:endParaRPr>
                    </a:p>
                  </a:txBody>
                  <a:tcPr marL="91449" marR="91449" marT="45691" marB="45691"/>
                </a:tc>
                <a:extLst>
                  <a:ext uri="{0D108BD9-81ED-4DB2-BD59-A6C34878D82A}">
                    <a16:rowId xmlns:a16="http://schemas.microsoft.com/office/drawing/2014/main" val="10003"/>
                  </a:ext>
                </a:extLst>
              </a:tr>
              <a:tr h="1208011">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Rainwater</a:t>
                      </a:r>
                      <a:r>
                        <a:rPr lang="en-GB" sz="2000" kern="1200" baseline="0" dirty="0">
                          <a:solidFill>
                            <a:srgbClr val="18295E"/>
                          </a:solidFill>
                          <a:latin typeface="Calibri" pitchFamily="34" charset="0"/>
                          <a:ea typeface="+mn-ea"/>
                          <a:cs typeface="Calibri" pitchFamily="34" charset="0"/>
                        </a:rPr>
                        <a:t> is free so for buildings where a water meter is fitted the annual cost of water will reduce </a:t>
                      </a:r>
                      <a:endParaRPr lang="en-GB" sz="2000" kern="1200" dirty="0">
                        <a:solidFill>
                          <a:srgbClr val="18295E"/>
                        </a:solidFill>
                        <a:latin typeface="Calibri" pitchFamily="34" charset="0"/>
                        <a:ea typeface="+mn-ea"/>
                        <a:cs typeface="Calibri" pitchFamily="34" charset="0"/>
                      </a:endParaRPr>
                    </a:p>
                  </a:txBody>
                  <a:tcPr marL="91449" marR="91449" marT="45691" marB="45691"/>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Only certain types</a:t>
                      </a:r>
                      <a:r>
                        <a:rPr lang="en-GB" sz="2000" kern="1200" baseline="0" dirty="0">
                          <a:solidFill>
                            <a:srgbClr val="18295E"/>
                          </a:solidFill>
                          <a:latin typeface="Calibri" pitchFamily="34" charset="0"/>
                          <a:ea typeface="+mn-ea"/>
                          <a:cs typeface="Calibri" pitchFamily="34" charset="0"/>
                        </a:rPr>
                        <a:t> of outlet and appliance can be supplied using harvested rainwater</a:t>
                      </a:r>
                      <a:endParaRPr lang="en-GB" sz="2000" kern="1200" dirty="0">
                        <a:solidFill>
                          <a:srgbClr val="18295E"/>
                        </a:solidFill>
                        <a:latin typeface="Calibri" pitchFamily="34" charset="0"/>
                        <a:ea typeface="+mn-ea"/>
                        <a:cs typeface="Calibri" pitchFamily="34" charset="0"/>
                      </a:endParaRPr>
                    </a:p>
                  </a:txBody>
                  <a:tcPr marL="91449" marR="91449" marT="45691" marB="4569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45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1"/>
          <p:cNvSpPr>
            <a:spLocks noChangeArrowheads="1"/>
          </p:cNvSpPr>
          <p:nvPr/>
        </p:nvSpPr>
        <p:spPr bwMode="auto">
          <a:xfrm>
            <a:off x="2267744" y="193965"/>
            <a:ext cx="6336110"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solidFill>
                  <a:srgbClr val="18295E"/>
                </a:solidFill>
              </a:rPr>
              <a:t>Ground Source Heat Pump System Options</a:t>
            </a:r>
          </a:p>
        </p:txBody>
      </p:sp>
      <p:sp>
        <p:nvSpPr>
          <p:cNvPr id="52233" name="Rectangle 1"/>
          <p:cNvSpPr>
            <a:spLocks noChangeArrowheads="1"/>
          </p:cNvSpPr>
          <p:nvPr/>
        </p:nvSpPr>
        <p:spPr bwMode="auto">
          <a:xfrm>
            <a:off x="323529" y="4365104"/>
            <a:ext cx="86998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solidFill>
                  <a:srgbClr val="002060"/>
                </a:solidFill>
              </a:rPr>
              <a:t>A variety of heat pump system arrangements are possible using ground heat as the heat source.  A variety of closed (sealed circuit) collector loop arrangements can be used.</a:t>
            </a:r>
          </a:p>
          <a:p>
            <a:r>
              <a:rPr lang="en-GB" sz="2000" dirty="0">
                <a:solidFill>
                  <a:srgbClr val="002060"/>
                </a:solidFill>
              </a:rPr>
              <a:t> Slinky</a:t>
            </a:r>
            <a:r>
              <a:rPr lang="en-GB" sz="2000" baseline="30000" dirty="0">
                <a:solidFill>
                  <a:srgbClr val="002060"/>
                </a:solidFill>
              </a:rPr>
              <a:t> </a:t>
            </a:r>
            <a:r>
              <a:rPr lang="en-GB" sz="2000" dirty="0">
                <a:solidFill>
                  <a:srgbClr val="002060"/>
                </a:solidFill>
              </a:rPr>
              <a:t>type collectors (illustrated)  are sometimes used where available ground area (m</a:t>
            </a:r>
            <a:r>
              <a:rPr lang="en-GB" sz="2000" baseline="30000" dirty="0">
                <a:solidFill>
                  <a:srgbClr val="002060"/>
                </a:solidFill>
              </a:rPr>
              <a:t>2</a:t>
            </a:r>
            <a:r>
              <a:rPr lang="en-GB" sz="2000" dirty="0">
                <a:solidFill>
                  <a:srgbClr val="002060"/>
                </a:solidFill>
              </a:rPr>
              <a:t>) is limited.</a:t>
            </a:r>
          </a:p>
          <a:p>
            <a:endParaRPr lang="en-GB" sz="2000" dirty="0">
              <a:solidFill>
                <a:srgbClr val="002060"/>
              </a:solidFill>
            </a:endParaRPr>
          </a:p>
          <a:p>
            <a:r>
              <a:rPr lang="en-GB" sz="2000" dirty="0">
                <a:solidFill>
                  <a:srgbClr val="002060"/>
                </a:solidFill>
              </a:rPr>
              <a:t>Let’s now look at some more ground source options ………….</a:t>
            </a:r>
          </a:p>
        </p:txBody>
      </p:sp>
      <p:pic>
        <p:nvPicPr>
          <p:cNvPr id="52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63" y="1332958"/>
            <a:ext cx="8822358" cy="29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224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34"/>
                                        </p:tgtEl>
                                        <p:attrNameLst>
                                          <p:attrName>style.visibility</p:attrName>
                                        </p:attrNameLst>
                                      </p:cBhvr>
                                      <p:to>
                                        <p:strVal val="visible"/>
                                      </p:to>
                                    </p:set>
                                    <p:anim calcmode="lin" valueType="num">
                                      <p:cBhvr additive="base">
                                        <p:cTn id="7" dur="500" fill="hold"/>
                                        <p:tgtEl>
                                          <p:spTgt spid="52234"/>
                                        </p:tgtEl>
                                        <p:attrNameLst>
                                          <p:attrName>ppt_x</p:attrName>
                                        </p:attrNameLst>
                                      </p:cBhvr>
                                      <p:tavLst>
                                        <p:tav tm="0">
                                          <p:val>
                                            <p:strVal val="#ppt_x"/>
                                          </p:val>
                                        </p:tav>
                                        <p:tav tm="100000">
                                          <p:val>
                                            <p:strVal val="#ppt_x"/>
                                          </p:val>
                                        </p:tav>
                                      </p:tavLst>
                                    </p:anim>
                                    <p:anim calcmode="lin" valueType="num">
                                      <p:cBhvr additive="base">
                                        <p:cTn id="8"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33"/>
                                        </p:tgtEl>
                                        <p:attrNameLst>
                                          <p:attrName>style.visibility</p:attrName>
                                        </p:attrNameLst>
                                      </p:cBhvr>
                                      <p:to>
                                        <p:strVal val="visible"/>
                                      </p:to>
                                    </p:set>
                                    <p:anim calcmode="lin" valueType="num">
                                      <p:cBhvr additive="base">
                                        <p:cTn id="13" dur="500" fill="hold"/>
                                        <p:tgtEl>
                                          <p:spTgt spid="52233"/>
                                        </p:tgtEl>
                                        <p:attrNameLst>
                                          <p:attrName>ppt_x</p:attrName>
                                        </p:attrNameLst>
                                      </p:cBhvr>
                                      <p:tavLst>
                                        <p:tav tm="0">
                                          <p:val>
                                            <p:strVal val="#ppt_x"/>
                                          </p:val>
                                        </p:tav>
                                        <p:tav tm="100000">
                                          <p:val>
                                            <p:strVal val="#ppt_x"/>
                                          </p:val>
                                        </p:tav>
                                      </p:tavLst>
                                    </p:anim>
                                    <p:anim calcmode="lin" valueType="num">
                                      <p:cBhvr additive="base">
                                        <p:cTn id="14" dur="500" fill="hold"/>
                                        <p:tgtEl>
                                          <p:spTgt spid="52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1714" name="Picture 2" descr="scan0021"/>
          <p:cNvPicPr>
            <a:picLocks noChangeAspect="1" noChangeArrowheads="1"/>
          </p:cNvPicPr>
          <p:nvPr/>
        </p:nvPicPr>
        <p:blipFill>
          <a:blip r:embed="rId3" cstate="print">
            <a:extLst>
              <a:ext uri="{28A0092B-C50C-407E-A947-70E740481C1C}">
                <a14:useLocalDpi xmlns:a14="http://schemas.microsoft.com/office/drawing/2010/main" val="0"/>
              </a:ext>
            </a:extLst>
          </a:blip>
          <a:srcRect b="1289"/>
          <a:stretch>
            <a:fillRect/>
          </a:stretch>
        </p:blipFill>
        <p:spPr bwMode="auto">
          <a:xfrm>
            <a:off x="3131840" y="682694"/>
            <a:ext cx="5688632" cy="5733758"/>
          </a:xfrm>
          <a:prstGeom prst="rect">
            <a:avLst/>
          </a:prstGeom>
          <a:noFill/>
          <a:extLst>
            <a:ext uri="{909E8E84-426E-40DD-AFC4-6F175D3DCCD1}">
              <a14:hiddenFill xmlns:a14="http://schemas.microsoft.com/office/drawing/2010/main">
                <a:solidFill>
                  <a:srgbClr val="FFFFFF"/>
                </a:solidFill>
              </a14:hiddenFill>
            </a:ext>
          </a:extLst>
        </p:spPr>
      </p:pic>
      <p:sp>
        <p:nvSpPr>
          <p:cNvPr id="1651715" name="Text Box 3"/>
          <p:cNvSpPr txBox="1">
            <a:spLocks noChangeArrowheads="1"/>
          </p:cNvSpPr>
          <p:nvPr/>
        </p:nvSpPr>
        <p:spPr bwMode="auto">
          <a:xfrm>
            <a:off x="179512" y="2580572"/>
            <a:ext cx="295232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dirty="0"/>
              <a:t>Horizontal ground loops laid and then covered</a:t>
            </a:r>
          </a:p>
        </p:txBody>
      </p:sp>
    </p:spTree>
    <p:extLst>
      <p:ext uri="{BB962C8B-B14F-4D97-AF65-F5344CB8AC3E}">
        <p14:creationId xmlns:p14="http://schemas.microsoft.com/office/powerpoint/2010/main" val="48472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4" name="Text Box 4"/>
          <p:cNvSpPr txBox="1">
            <a:spLocks noChangeArrowheads="1"/>
          </p:cNvSpPr>
          <p:nvPr/>
        </p:nvSpPr>
        <p:spPr bwMode="auto">
          <a:xfrm>
            <a:off x="36743" y="3147614"/>
            <a:ext cx="21955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dirty="0"/>
              <a:t>Horizontal ground loops</a:t>
            </a:r>
          </a:p>
        </p:txBody>
      </p:sp>
      <p:pic>
        <p:nvPicPr>
          <p:cNvPr id="1556485" name="Picture 5" descr="groundloop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818" y="1270606"/>
            <a:ext cx="6714886" cy="489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Text Box 2"/>
          <p:cNvSpPr txBox="1">
            <a:spLocks noChangeArrowheads="1"/>
          </p:cNvSpPr>
          <p:nvPr/>
        </p:nvSpPr>
        <p:spPr bwMode="auto">
          <a:xfrm>
            <a:off x="827584" y="2852936"/>
            <a:ext cx="28083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dirty="0"/>
              <a:t>Slinky ground loops in trench</a:t>
            </a:r>
          </a:p>
        </p:txBody>
      </p:sp>
      <p:pic>
        <p:nvPicPr>
          <p:cNvPr id="1698820" name="Picture 4" descr="ground_source_heat_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879" y="548680"/>
            <a:ext cx="3083106" cy="590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9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1"/>
          <p:cNvSpPr>
            <a:spLocks noChangeArrowheads="1"/>
          </p:cNvSpPr>
          <p:nvPr/>
        </p:nvSpPr>
        <p:spPr bwMode="auto">
          <a:xfrm>
            <a:off x="2267744" y="303213"/>
            <a:ext cx="6280944"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solidFill>
                  <a:srgbClr val="18295E"/>
                </a:solidFill>
              </a:rPr>
              <a:t>Ground Source Heat Pump System Options</a:t>
            </a:r>
          </a:p>
        </p:txBody>
      </p:sp>
      <p:pic>
        <p:nvPicPr>
          <p:cNvPr id="532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973"/>
            <a:ext cx="3744416" cy="561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41778" y="1844824"/>
            <a:ext cx="5112568" cy="4525963"/>
          </a:xfrm>
        </p:spPr>
        <p:txBody>
          <a:bodyPr>
            <a:noAutofit/>
          </a:bodyPr>
          <a:lstStyle/>
          <a:p>
            <a:r>
              <a:rPr lang="en-US" sz="2000" dirty="0"/>
              <a:t>An alternative to horizontal ground collector loops is a vertical collector loop installed in a borehole. </a:t>
            </a:r>
          </a:p>
          <a:p>
            <a:endParaRPr lang="en-US" sz="2000" dirty="0"/>
          </a:p>
          <a:p>
            <a:r>
              <a:rPr lang="en-US" sz="2000" dirty="0"/>
              <a:t>This type of installation requires a specialist drilling rig to be used to create the borehole. A specialist contractor is normally used to undertake the drilling operation.</a:t>
            </a:r>
          </a:p>
          <a:p>
            <a:endParaRPr lang="en-US" sz="2000" dirty="0"/>
          </a:p>
          <a:p>
            <a:r>
              <a:rPr lang="en-US" sz="2000" dirty="0"/>
              <a:t>Vertical borehole collector loops are often used where the geothermal conditions support the use of a ground source heat pump but where the available ground area (m2) is limited.</a:t>
            </a:r>
          </a:p>
          <a:p>
            <a:endParaRPr lang="en-GB" sz="2000" dirty="0"/>
          </a:p>
        </p:txBody>
      </p:sp>
    </p:spTree>
    <p:extLst>
      <p:ext uri="{BB962C8B-B14F-4D97-AF65-F5344CB8AC3E}">
        <p14:creationId xmlns:p14="http://schemas.microsoft.com/office/powerpoint/2010/main" val="426126168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8"/>
                                        </p:tgtEl>
                                        <p:attrNameLst>
                                          <p:attrName>style.visibility</p:attrName>
                                        </p:attrNameLst>
                                      </p:cBhvr>
                                      <p:to>
                                        <p:strVal val="visible"/>
                                      </p:to>
                                    </p:set>
                                    <p:anim calcmode="lin" valueType="num">
                                      <p:cBhvr additive="base">
                                        <p:cTn id="7" dur="500" fill="hold"/>
                                        <p:tgtEl>
                                          <p:spTgt spid="53258"/>
                                        </p:tgtEl>
                                        <p:attrNameLst>
                                          <p:attrName>ppt_x</p:attrName>
                                        </p:attrNameLst>
                                      </p:cBhvr>
                                      <p:tavLst>
                                        <p:tav tm="0">
                                          <p:val>
                                            <p:strVal val="#ppt_x"/>
                                          </p:val>
                                        </p:tav>
                                        <p:tav tm="100000">
                                          <p:val>
                                            <p:strVal val="#ppt_x"/>
                                          </p:val>
                                        </p:tav>
                                      </p:tavLst>
                                    </p:anim>
                                    <p:anim calcmode="lin" valueType="num">
                                      <p:cBhvr additive="base">
                                        <p:cTn id="8"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9669" name="Picture 5" descr="PL_GroundL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174" y="812714"/>
            <a:ext cx="5869646" cy="5568614"/>
          </a:xfrm>
          <a:prstGeom prst="rect">
            <a:avLst/>
          </a:prstGeom>
          <a:noFill/>
          <a:extLst>
            <a:ext uri="{909E8E84-426E-40DD-AFC4-6F175D3DCCD1}">
              <a14:hiddenFill xmlns:a14="http://schemas.microsoft.com/office/drawing/2010/main">
                <a:solidFill>
                  <a:srgbClr val="FFFFFF"/>
                </a:solidFill>
              </a14:hiddenFill>
            </a:ext>
          </a:extLst>
        </p:spPr>
      </p:pic>
      <p:sp>
        <p:nvSpPr>
          <p:cNvPr id="1649670" name="Text Box 6"/>
          <p:cNvSpPr txBox="1">
            <a:spLocks noChangeArrowheads="1"/>
          </p:cNvSpPr>
          <p:nvPr/>
        </p:nvSpPr>
        <p:spPr bwMode="auto">
          <a:xfrm>
            <a:off x="395536" y="2708920"/>
            <a:ext cx="219551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dirty="0"/>
              <a:t>Drilling for vertical ground loop installation</a:t>
            </a:r>
          </a:p>
        </p:txBody>
      </p:sp>
    </p:spTree>
    <p:extLst>
      <p:ext uri="{BB962C8B-B14F-4D97-AF65-F5344CB8AC3E}">
        <p14:creationId xmlns:p14="http://schemas.microsoft.com/office/powerpoint/2010/main" val="236035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3764" name="Picture 4" descr="ludgv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5" y="908720"/>
            <a:ext cx="4608861" cy="5343065"/>
          </a:xfrm>
          <a:prstGeom prst="rect">
            <a:avLst/>
          </a:prstGeom>
          <a:noFill/>
          <a:extLst>
            <a:ext uri="{909E8E84-426E-40DD-AFC4-6F175D3DCCD1}">
              <a14:hiddenFill xmlns:a14="http://schemas.microsoft.com/office/drawing/2010/main">
                <a:solidFill>
                  <a:srgbClr val="FFFFFF"/>
                </a:solidFill>
              </a14:hiddenFill>
            </a:ext>
          </a:extLst>
        </p:spPr>
      </p:pic>
      <p:sp>
        <p:nvSpPr>
          <p:cNvPr id="1653767" name="Text Box 7"/>
          <p:cNvSpPr txBox="1">
            <a:spLocks noChangeArrowheads="1"/>
          </p:cNvSpPr>
          <p:nvPr/>
        </p:nvSpPr>
        <p:spPr bwMode="auto">
          <a:xfrm>
            <a:off x="611560" y="3077014"/>
            <a:ext cx="273630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dirty="0"/>
              <a:t>Drilling for vertical ground loop installation</a:t>
            </a:r>
          </a:p>
        </p:txBody>
      </p:sp>
    </p:spTree>
    <p:extLst>
      <p:ext uri="{BB962C8B-B14F-4D97-AF65-F5344CB8AC3E}">
        <p14:creationId xmlns:p14="http://schemas.microsoft.com/office/powerpoint/2010/main" val="15848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78" name="Text Box 2"/>
          <p:cNvSpPr txBox="1">
            <a:spLocks noChangeArrowheads="1"/>
          </p:cNvSpPr>
          <p:nvPr/>
        </p:nvSpPr>
        <p:spPr bwMode="auto">
          <a:xfrm>
            <a:off x="2473540" y="332656"/>
            <a:ext cx="62633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r"/>
            <a:r>
              <a:rPr lang="en-GB" altLang="en-US" sz="4400" dirty="0">
                <a:latin typeface="+mn-lt"/>
              </a:rPr>
              <a:t>What is a heat pump? </a:t>
            </a:r>
          </a:p>
        </p:txBody>
      </p:sp>
      <p:sp>
        <p:nvSpPr>
          <p:cNvPr id="1688579" name="Text Box 3"/>
          <p:cNvSpPr txBox="1">
            <a:spLocks noChangeArrowheads="1"/>
          </p:cNvSpPr>
          <p:nvPr/>
        </p:nvSpPr>
        <p:spPr bwMode="auto">
          <a:xfrm>
            <a:off x="971600" y="2348880"/>
            <a:ext cx="70567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GB" altLang="en-US" sz="3600" i="1" dirty="0">
                <a:solidFill>
                  <a:schemeClr val="accent2">
                    <a:lumMod val="75000"/>
                  </a:schemeClr>
                </a:solidFill>
              </a:rPr>
              <a:t>A heat pump extracts heat from one area then pumps it to another area </a:t>
            </a:r>
          </a:p>
        </p:txBody>
      </p:sp>
    </p:spTree>
    <p:extLst>
      <p:ext uri="{BB962C8B-B14F-4D97-AF65-F5344CB8AC3E}">
        <p14:creationId xmlns:p14="http://schemas.microsoft.com/office/powerpoint/2010/main" val="35120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8579"/>
                                        </p:tgtEl>
                                        <p:attrNameLst>
                                          <p:attrName>style.visibility</p:attrName>
                                        </p:attrNameLst>
                                      </p:cBhvr>
                                      <p:to>
                                        <p:strVal val="visible"/>
                                      </p:to>
                                    </p:set>
                                    <p:anim calcmode="lin" valueType="num">
                                      <p:cBhvr additive="base">
                                        <p:cTn id="7" dur="500" fill="hold"/>
                                        <p:tgtEl>
                                          <p:spTgt spid="1688579"/>
                                        </p:tgtEl>
                                        <p:attrNameLst>
                                          <p:attrName>ppt_x</p:attrName>
                                        </p:attrNameLst>
                                      </p:cBhvr>
                                      <p:tavLst>
                                        <p:tav tm="0">
                                          <p:val>
                                            <p:strVal val="#ppt_x"/>
                                          </p:val>
                                        </p:tav>
                                        <p:tav tm="100000">
                                          <p:val>
                                            <p:strVal val="#ppt_x"/>
                                          </p:val>
                                        </p:tav>
                                      </p:tavLst>
                                    </p:anim>
                                    <p:anim calcmode="lin" valueType="num">
                                      <p:cBhvr additive="base">
                                        <p:cTn id="8" dur="500" fill="hold"/>
                                        <p:tgtEl>
                                          <p:spTgt spid="1688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5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1"/>
          <p:cNvSpPr>
            <a:spLocks noChangeArrowheads="1"/>
          </p:cNvSpPr>
          <p:nvPr/>
        </p:nvSpPr>
        <p:spPr bwMode="auto">
          <a:xfrm>
            <a:off x="2309812" y="234807"/>
            <a:ext cx="6438652"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solidFill>
                  <a:srgbClr val="18295E"/>
                </a:solidFill>
              </a:rPr>
              <a:t>Ground Source Heat Pump System Options</a:t>
            </a:r>
          </a:p>
        </p:txBody>
      </p:sp>
      <p:pic>
        <p:nvPicPr>
          <p:cNvPr id="5428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3"/>
            <a:ext cx="4411335" cy="543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499992" y="1796864"/>
            <a:ext cx="4330824" cy="4525963"/>
          </a:xfrm>
        </p:spPr>
        <p:txBody>
          <a:bodyPr>
            <a:normAutofit/>
          </a:bodyPr>
          <a:lstStyle/>
          <a:p>
            <a:pPr marL="0" lvl="0" indent="0" defTabSz="914400">
              <a:spcBef>
                <a:spcPts val="0"/>
              </a:spcBef>
              <a:buNone/>
            </a:pPr>
            <a:r>
              <a:rPr lang="en-GB" sz="2000" dirty="0">
                <a:solidFill>
                  <a:srgbClr val="002060"/>
                </a:solidFill>
              </a:rPr>
              <a:t>An ‘open’ vertical borehole ground collector loop is an alternative to a ‘closed’ vertical borehole ground collector loop.</a:t>
            </a:r>
          </a:p>
          <a:p>
            <a:pPr marL="0" lvl="0" indent="0" defTabSz="914400">
              <a:spcBef>
                <a:spcPts val="0"/>
              </a:spcBef>
              <a:buNone/>
            </a:pPr>
            <a:endParaRPr lang="en-GB" sz="2000" dirty="0">
              <a:solidFill>
                <a:srgbClr val="002060"/>
              </a:solidFill>
            </a:endParaRPr>
          </a:p>
          <a:p>
            <a:pPr marL="0" lvl="0" indent="0" defTabSz="914400">
              <a:spcBef>
                <a:spcPts val="0"/>
              </a:spcBef>
              <a:buNone/>
            </a:pPr>
            <a:r>
              <a:rPr lang="en-GB" sz="2000" dirty="0">
                <a:solidFill>
                  <a:srgbClr val="002060"/>
                </a:solidFill>
              </a:rPr>
              <a:t>With this arrangement , two boreholes are used and the collector circuit is open and the collector circuit fluid flows naturally from the open ended return pipe to the open ended flow pipe. </a:t>
            </a:r>
          </a:p>
          <a:p>
            <a:pPr marL="0" lvl="0" indent="0" defTabSz="914400">
              <a:spcBef>
                <a:spcPts val="0"/>
              </a:spcBef>
              <a:buNone/>
            </a:pPr>
            <a:endParaRPr lang="en-GB" sz="2000" dirty="0">
              <a:solidFill>
                <a:srgbClr val="002060"/>
              </a:solidFill>
            </a:endParaRPr>
          </a:p>
          <a:p>
            <a:pPr marL="0" lvl="0" indent="0" defTabSz="914400">
              <a:spcBef>
                <a:spcPts val="0"/>
              </a:spcBef>
              <a:buNone/>
            </a:pPr>
            <a:r>
              <a:rPr lang="en-GB" sz="2000" dirty="0">
                <a:solidFill>
                  <a:srgbClr val="002060"/>
                </a:solidFill>
              </a:rPr>
              <a:t>This type of arrangement requires the availability of a suitable ground water source. </a:t>
            </a:r>
          </a:p>
          <a:p>
            <a:endParaRPr lang="en-GB" dirty="0"/>
          </a:p>
        </p:txBody>
      </p:sp>
    </p:spTree>
    <p:extLst>
      <p:ext uri="{BB962C8B-B14F-4D97-AF65-F5344CB8AC3E}">
        <p14:creationId xmlns:p14="http://schemas.microsoft.com/office/powerpoint/2010/main" val="328814890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anim calcmode="lin" valueType="num">
                                      <p:cBhvr additive="base">
                                        <p:cTn id="7" dur="500" fill="hold"/>
                                        <p:tgtEl>
                                          <p:spTgt spid="54282"/>
                                        </p:tgtEl>
                                        <p:attrNameLst>
                                          <p:attrName>ppt_x</p:attrName>
                                        </p:attrNameLst>
                                      </p:cBhvr>
                                      <p:tavLst>
                                        <p:tav tm="0">
                                          <p:val>
                                            <p:strVal val="#ppt_x"/>
                                          </p:val>
                                        </p:tav>
                                        <p:tav tm="100000">
                                          <p:val>
                                            <p:strVal val="#ppt_x"/>
                                          </p:val>
                                        </p:tav>
                                      </p:tavLst>
                                    </p:anim>
                                    <p:anim calcmode="lin" valueType="num">
                                      <p:cBhvr additive="base">
                                        <p:cTn id="8" dur="500" fill="hold"/>
                                        <p:tgtEl>
                                          <p:spTgt spid="542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 y="1340767"/>
            <a:ext cx="7992691" cy="325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Rectangle 1"/>
          <p:cNvSpPr>
            <a:spLocks noChangeArrowheads="1"/>
          </p:cNvSpPr>
          <p:nvPr/>
        </p:nvSpPr>
        <p:spPr bwMode="auto">
          <a:xfrm>
            <a:off x="2267744" y="188640"/>
            <a:ext cx="6408118"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solidFill>
                  <a:srgbClr val="18295E"/>
                </a:solidFill>
              </a:rPr>
              <a:t>Water Source Heat Pump System Options</a:t>
            </a:r>
          </a:p>
        </p:txBody>
      </p:sp>
      <p:sp>
        <p:nvSpPr>
          <p:cNvPr id="55306" name="Rectangle 1"/>
          <p:cNvSpPr>
            <a:spLocks noChangeArrowheads="1"/>
          </p:cNvSpPr>
          <p:nvPr/>
        </p:nvSpPr>
        <p:spPr bwMode="auto">
          <a:xfrm>
            <a:off x="539748" y="4659655"/>
            <a:ext cx="83804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solidFill>
                  <a:srgbClr val="002060"/>
                </a:solidFill>
              </a:rPr>
              <a:t>Where a suitable water source exists such as a lake or a pond, this can be a very effective alternative to a ground source collector circuit. </a:t>
            </a:r>
          </a:p>
          <a:p>
            <a:r>
              <a:rPr lang="en-GB" sz="2000" dirty="0">
                <a:solidFill>
                  <a:srgbClr val="002060"/>
                </a:solidFill>
              </a:rPr>
              <a:t>Water source collectors are simply laid on the bottom of the lake or a pond and weighted as necessary to keep them in place. </a:t>
            </a:r>
          </a:p>
          <a:p>
            <a:r>
              <a:rPr lang="en-GB" sz="2000" dirty="0">
                <a:solidFill>
                  <a:srgbClr val="002060"/>
                </a:solidFill>
              </a:rPr>
              <a:t>‘Open’ water source collector circuits (not illustrated) are also an option.</a:t>
            </a:r>
          </a:p>
        </p:txBody>
      </p:sp>
    </p:spTree>
    <p:extLst>
      <p:ext uri="{BB962C8B-B14F-4D97-AF65-F5344CB8AC3E}">
        <p14:creationId xmlns:p14="http://schemas.microsoft.com/office/powerpoint/2010/main" val="241550298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6"/>
                                        </p:tgtEl>
                                        <p:attrNameLst>
                                          <p:attrName>style.visibility</p:attrName>
                                        </p:attrNameLst>
                                      </p:cBhvr>
                                      <p:to>
                                        <p:strVal val="visible"/>
                                      </p:to>
                                    </p:set>
                                    <p:anim calcmode="lin" valueType="num">
                                      <p:cBhvr additive="base">
                                        <p:cTn id="13" dur="500" fill="hold"/>
                                        <p:tgtEl>
                                          <p:spTgt spid="55306"/>
                                        </p:tgtEl>
                                        <p:attrNameLst>
                                          <p:attrName>ppt_x</p:attrName>
                                        </p:attrNameLst>
                                      </p:cBhvr>
                                      <p:tavLst>
                                        <p:tav tm="0">
                                          <p:val>
                                            <p:strVal val="#ppt_x"/>
                                          </p:val>
                                        </p:tav>
                                        <p:tav tm="100000">
                                          <p:val>
                                            <p:strVal val="#ppt_x"/>
                                          </p:val>
                                        </p:tav>
                                      </p:tavLst>
                                    </p:anim>
                                    <p:anim calcmode="lin" valueType="num">
                                      <p:cBhvr additive="base">
                                        <p:cTn id="14"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4964" name="Picture 5" descr="101-0105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764704"/>
            <a:ext cx="5437460" cy="550887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636912"/>
            <a:ext cx="2088232" cy="1200329"/>
          </a:xfrm>
          <a:prstGeom prst="rect">
            <a:avLst/>
          </a:prstGeom>
          <a:noFill/>
        </p:spPr>
        <p:txBody>
          <a:bodyPr wrap="square" rtlCol="0">
            <a:spAutoFit/>
          </a:bodyPr>
          <a:lstStyle/>
          <a:p>
            <a:pPr algn="ctr"/>
            <a:r>
              <a:rPr lang="en-GB" sz="3600" dirty="0"/>
              <a:t>Water Source</a:t>
            </a:r>
          </a:p>
        </p:txBody>
      </p:sp>
    </p:spTree>
    <p:extLst>
      <p:ext uri="{BB962C8B-B14F-4D97-AF65-F5344CB8AC3E}">
        <p14:creationId xmlns:p14="http://schemas.microsoft.com/office/powerpoint/2010/main" val="122403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616624"/>
          </a:xfrm>
        </p:spPr>
        <p:txBody>
          <a:bodyPr>
            <a:normAutofit lnSpcReduction="10000"/>
          </a:bodyPr>
          <a:lstStyle/>
          <a:p>
            <a:pPr marL="0" indent="0" algn="ctr">
              <a:buNone/>
            </a:pPr>
            <a:r>
              <a:rPr lang="en-GB" sz="4100" dirty="0"/>
              <a:t>Quick Questions</a:t>
            </a:r>
          </a:p>
          <a:p>
            <a:pPr marL="0" indent="0">
              <a:buNone/>
            </a:pPr>
            <a:r>
              <a:rPr lang="en-GB" dirty="0">
                <a:solidFill>
                  <a:srgbClr val="304364"/>
                </a:solidFill>
                <a:latin typeface="Calibri" pitchFamily="34" charset="0"/>
                <a:cs typeface="Calibri" pitchFamily="34" charset="0"/>
              </a:rPr>
              <a:t>What type of heat conversion process does a heat pump use?</a:t>
            </a:r>
          </a:p>
          <a:p>
            <a:pPr marL="0" indent="0">
              <a:buNone/>
            </a:pPr>
            <a:r>
              <a:rPr lang="en-GB" dirty="0">
                <a:solidFill>
                  <a:srgbClr val="FF0000"/>
                </a:solidFill>
                <a:latin typeface="Calibri" pitchFamily="34" charset="0"/>
                <a:cs typeface="Calibri" pitchFamily="34" charset="0"/>
              </a:rPr>
              <a:t>Refrigeration Circuit</a:t>
            </a:r>
          </a:p>
          <a:p>
            <a:pPr marL="0" indent="0">
              <a:buNone/>
            </a:pPr>
            <a:r>
              <a:rPr lang="en-GB" dirty="0">
                <a:solidFill>
                  <a:srgbClr val="304364"/>
                </a:solidFill>
                <a:latin typeface="Calibri" pitchFamily="34" charset="0"/>
                <a:cs typeface="Calibri" pitchFamily="34" charset="0"/>
              </a:rPr>
              <a:t>What types of heat source options exist?</a:t>
            </a:r>
          </a:p>
          <a:p>
            <a:pPr marL="0" indent="0">
              <a:buNone/>
            </a:pPr>
            <a:r>
              <a:rPr lang="en-GB" dirty="0">
                <a:solidFill>
                  <a:srgbClr val="FF0000"/>
                </a:solidFill>
                <a:latin typeface="Calibri" pitchFamily="34" charset="0"/>
                <a:cs typeface="Calibri" pitchFamily="34" charset="0"/>
              </a:rPr>
              <a:t>Ground, air &amp; water</a:t>
            </a:r>
          </a:p>
          <a:p>
            <a:pPr marL="0" indent="0">
              <a:buNone/>
            </a:pPr>
            <a:r>
              <a:rPr lang="en-GB" dirty="0">
                <a:solidFill>
                  <a:srgbClr val="304364"/>
                </a:solidFill>
                <a:latin typeface="Calibri" pitchFamily="34" charset="0"/>
                <a:cs typeface="Calibri" pitchFamily="34" charset="0"/>
              </a:rPr>
              <a:t>What types of heat sink circuit  exist?</a:t>
            </a:r>
          </a:p>
          <a:p>
            <a:pPr marL="0" indent="0">
              <a:buNone/>
            </a:pPr>
            <a:r>
              <a:rPr lang="en-GB" dirty="0">
                <a:solidFill>
                  <a:srgbClr val="FF0000"/>
                </a:solidFill>
                <a:latin typeface="Calibri" pitchFamily="34" charset="0"/>
                <a:cs typeface="Calibri" pitchFamily="34" charset="0"/>
              </a:rPr>
              <a:t>Air and piped water</a:t>
            </a:r>
          </a:p>
          <a:p>
            <a:pPr marL="0" indent="0">
              <a:buNone/>
            </a:pPr>
            <a:r>
              <a:rPr lang="en-GB" dirty="0">
                <a:solidFill>
                  <a:srgbClr val="304364"/>
                </a:solidFill>
                <a:latin typeface="Calibri" pitchFamily="34" charset="0"/>
                <a:cs typeface="Calibri" pitchFamily="34" charset="0"/>
              </a:rPr>
              <a:t>What is the typical % increase in energy  output from a heat pump in relation to the electrical energy input?</a:t>
            </a:r>
          </a:p>
          <a:p>
            <a:pPr marL="0" indent="0">
              <a:buNone/>
            </a:pPr>
            <a:r>
              <a:rPr lang="en-GB" dirty="0">
                <a:solidFill>
                  <a:srgbClr val="FF0000"/>
                </a:solidFill>
                <a:latin typeface="Calibri" pitchFamily="34" charset="0"/>
                <a:cs typeface="Calibri" pitchFamily="34" charset="0"/>
              </a:rPr>
              <a:t>300% - 500%</a:t>
            </a:r>
          </a:p>
          <a:p>
            <a:pPr marL="0" indent="0">
              <a:buNone/>
            </a:pPr>
            <a:r>
              <a:rPr lang="en-GB" dirty="0">
                <a:solidFill>
                  <a:srgbClr val="304364"/>
                </a:solidFill>
                <a:latin typeface="Calibri" pitchFamily="34" charset="0"/>
                <a:cs typeface="Calibri" pitchFamily="34" charset="0"/>
              </a:rPr>
              <a:t>What does Coefficient of Performance relate to?</a:t>
            </a:r>
          </a:p>
          <a:p>
            <a:pPr marL="0" indent="0">
              <a:buNone/>
            </a:pPr>
            <a:r>
              <a:rPr lang="en-GB" dirty="0">
                <a:solidFill>
                  <a:srgbClr val="FF0000"/>
                </a:solidFill>
                <a:latin typeface="Calibri" pitchFamily="34" charset="0"/>
                <a:cs typeface="Calibri" pitchFamily="34" charset="0"/>
              </a:rPr>
              <a:t>Heat Pump Efficiency</a:t>
            </a:r>
          </a:p>
          <a:p>
            <a:pPr marL="0" indent="0">
              <a:buNone/>
            </a:pPr>
            <a:r>
              <a:rPr lang="en-GB" dirty="0">
                <a:solidFill>
                  <a:schemeClr val="tx2"/>
                </a:solidFill>
                <a:latin typeface="Calibri" pitchFamily="34" charset="0"/>
                <a:cs typeface="Calibri" pitchFamily="34" charset="0"/>
              </a:rPr>
              <a:t>How do we measure efficiency?</a:t>
            </a:r>
          </a:p>
          <a:p>
            <a:pPr marL="0" indent="0">
              <a:buNone/>
            </a:pPr>
            <a:r>
              <a:rPr lang="en-GB" dirty="0">
                <a:solidFill>
                  <a:srgbClr val="FF0000"/>
                </a:solidFill>
                <a:latin typeface="Calibri" pitchFamily="34" charset="0"/>
                <a:cs typeface="Calibri" pitchFamily="34" charset="0"/>
              </a:rPr>
              <a:t>Heating output/electrical power input</a:t>
            </a:r>
          </a:p>
          <a:p>
            <a:pPr marL="0" indent="0">
              <a:buNone/>
            </a:pPr>
            <a:endParaRPr lang="en-GB" dirty="0"/>
          </a:p>
        </p:txBody>
      </p:sp>
    </p:spTree>
    <p:extLst>
      <p:ext uri="{BB962C8B-B14F-4D97-AF65-F5344CB8AC3E}">
        <p14:creationId xmlns:p14="http://schemas.microsoft.com/office/powerpoint/2010/main" val="17893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57512"/>
            <a:ext cx="6232557" cy="356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Rectangle 1"/>
          <p:cNvSpPr>
            <a:spLocks noChangeArrowheads="1"/>
          </p:cNvSpPr>
          <p:nvPr/>
        </p:nvSpPr>
        <p:spPr bwMode="auto">
          <a:xfrm>
            <a:off x="2483768" y="183316"/>
            <a:ext cx="629627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(Emitter) Circuit Options</a:t>
            </a:r>
          </a:p>
        </p:txBody>
      </p:sp>
      <p:sp>
        <p:nvSpPr>
          <p:cNvPr id="58378" name="Rectangle 1"/>
          <p:cNvSpPr>
            <a:spLocks noChangeArrowheads="1"/>
          </p:cNvSpPr>
          <p:nvPr/>
        </p:nvSpPr>
        <p:spPr bwMode="auto">
          <a:xfrm>
            <a:off x="452438" y="5085184"/>
            <a:ext cx="8450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solidFill>
                  <a:srgbClr val="002060"/>
                </a:solidFill>
              </a:rPr>
              <a:t>Heat pumps using a piped Water ‘Heat Sink’ Circuit can be used to heat domestic hot water storage vessels (</a:t>
            </a:r>
            <a:r>
              <a:rPr lang="en-GB" sz="2000" dirty="0">
                <a:solidFill>
                  <a:srgbClr val="FF0000"/>
                </a:solidFill>
              </a:rPr>
              <a:t>1</a:t>
            </a:r>
            <a:r>
              <a:rPr lang="en-GB" sz="2000" dirty="0">
                <a:solidFill>
                  <a:srgbClr val="002060"/>
                </a:solidFill>
              </a:rPr>
              <a:t>), underfloor heating circuits (</a:t>
            </a:r>
            <a:r>
              <a:rPr lang="en-GB" sz="2000" dirty="0">
                <a:solidFill>
                  <a:srgbClr val="FF0000"/>
                </a:solidFill>
              </a:rPr>
              <a:t>2</a:t>
            </a:r>
            <a:r>
              <a:rPr lang="en-GB" sz="2000" dirty="0">
                <a:solidFill>
                  <a:srgbClr val="002060"/>
                </a:solidFill>
              </a:rPr>
              <a:t>), radiators (</a:t>
            </a:r>
            <a:r>
              <a:rPr lang="en-GB" sz="2000" dirty="0">
                <a:solidFill>
                  <a:srgbClr val="FF0000"/>
                </a:solidFill>
              </a:rPr>
              <a:t>3</a:t>
            </a:r>
            <a:r>
              <a:rPr lang="en-GB" sz="2000" dirty="0">
                <a:solidFill>
                  <a:srgbClr val="002060"/>
                </a:solidFill>
              </a:rPr>
              <a:t>) and fan convector heaters (</a:t>
            </a:r>
            <a:r>
              <a:rPr lang="en-GB" sz="2000" dirty="0">
                <a:solidFill>
                  <a:srgbClr val="FF0000"/>
                </a:solidFill>
              </a:rPr>
              <a:t>4</a:t>
            </a:r>
            <a:r>
              <a:rPr lang="en-GB" sz="2000" dirty="0">
                <a:solidFill>
                  <a:srgbClr val="002060"/>
                </a:solidFill>
              </a:rPr>
              <a:t>). However, some of these are  more suitable than others.</a:t>
            </a:r>
          </a:p>
        </p:txBody>
      </p:sp>
      <p:cxnSp>
        <p:nvCxnSpPr>
          <p:cNvPr id="18" name="Straight Connector 17"/>
          <p:cNvCxnSpPr/>
          <p:nvPr/>
        </p:nvCxnSpPr>
        <p:spPr bwMode="auto">
          <a:xfrm>
            <a:off x="7108651" y="2181225"/>
            <a:ext cx="847725" cy="0"/>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2195736" y="2933700"/>
            <a:ext cx="1314227" cy="301428"/>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4" name="Text Box 2">
            <a:hlinkClick r:id="" action="ppaction://noaction"/>
          </p:cNvPr>
          <p:cNvSpPr txBox="1">
            <a:spLocks noChangeArrowheads="1"/>
          </p:cNvSpPr>
          <p:nvPr/>
        </p:nvSpPr>
        <p:spPr bwMode="auto">
          <a:xfrm>
            <a:off x="7956376" y="1965325"/>
            <a:ext cx="476250"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1</a:t>
            </a:r>
            <a:endParaRPr lang="en-GB" dirty="0">
              <a:solidFill>
                <a:schemeClr val="bg1">
                  <a:lumMod val="95000"/>
                </a:schemeClr>
              </a:solidFill>
              <a:latin typeface="Calibri"/>
              <a:ea typeface="Calibri"/>
              <a:cs typeface="Times New Roman"/>
            </a:endParaRPr>
          </a:p>
        </p:txBody>
      </p:sp>
      <p:cxnSp>
        <p:nvCxnSpPr>
          <p:cNvPr id="21" name="Straight Connector 20"/>
          <p:cNvCxnSpPr/>
          <p:nvPr/>
        </p:nvCxnSpPr>
        <p:spPr bwMode="auto">
          <a:xfrm flipV="1">
            <a:off x="7020272" y="4012335"/>
            <a:ext cx="947028" cy="352769"/>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5" name="Text Box 2">
            <a:hlinkClick r:id="" action="ppaction://noaction"/>
          </p:cNvPr>
          <p:cNvSpPr txBox="1">
            <a:spLocks noChangeArrowheads="1"/>
          </p:cNvSpPr>
          <p:nvPr/>
        </p:nvSpPr>
        <p:spPr bwMode="auto">
          <a:xfrm>
            <a:off x="7967300" y="3806249"/>
            <a:ext cx="474663"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2</a:t>
            </a:r>
            <a:endParaRPr lang="en-GB" dirty="0">
              <a:solidFill>
                <a:schemeClr val="bg1">
                  <a:lumMod val="95000"/>
                </a:schemeClr>
              </a:solidFill>
              <a:latin typeface="Calibri"/>
              <a:ea typeface="Calibri"/>
              <a:cs typeface="Times New Roman"/>
            </a:endParaRPr>
          </a:p>
        </p:txBody>
      </p:sp>
      <p:sp>
        <p:nvSpPr>
          <p:cNvPr id="16" name="Text Box 2">
            <a:hlinkClick r:id="" action="ppaction://noaction"/>
          </p:cNvPr>
          <p:cNvSpPr txBox="1">
            <a:spLocks noChangeArrowheads="1"/>
          </p:cNvSpPr>
          <p:nvPr/>
        </p:nvSpPr>
        <p:spPr bwMode="auto">
          <a:xfrm>
            <a:off x="1621259" y="2717800"/>
            <a:ext cx="474663"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3</a:t>
            </a:r>
            <a:endParaRPr lang="en-GB" dirty="0">
              <a:solidFill>
                <a:schemeClr val="bg1">
                  <a:lumMod val="95000"/>
                </a:schemeClr>
              </a:solidFill>
              <a:latin typeface="Calibri"/>
              <a:ea typeface="Calibri"/>
              <a:cs typeface="Times New Roman"/>
            </a:endParaRPr>
          </a:p>
        </p:txBody>
      </p:sp>
      <p:cxnSp>
        <p:nvCxnSpPr>
          <p:cNvPr id="25" name="Straight Connector 24"/>
          <p:cNvCxnSpPr>
            <a:stCxn id="17" idx="6"/>
          </p:cNvCxnSpPr>
          <p:nvPr/>
        </p:nvCxnSpPr>
        <p:spPr bwMode="auto">
          <a:xfrm>
            <a:off x="2095922" y="1879600"/>
            <a:ext cx="1414041" cy="0"/>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7" name="Text Box 2">
            <a:hlinkClick r:id="" action="ppaction://noaction"/>
          </p:cNvPr>
          <p:cNvSpPr txBox="1">
            <a:spLocks noChangeArrowheads="1"/>
          </p:cNvSpPr>
          <p:nvPr/>
        </p:nvSpPr>
        <p:spPr bwMode="auto">
          <a:xfrm>
            <a:off x="1619672" y="1663700"/>
            <a:ext cx="476250" cy="431800"/>
          </a:xfrm>
          <a:prstGeom prst="ellipse">
            <a:avLst/>
          </a:prstGeom>
          <a:solidFill>
            <a:srgbClr val="304364"/>
          </a:solidFill>
          <a:ln w="9525">
            <a:solidFill>
              <a:srgbClr val="000000"/>
            </a:solidFill>
            <a:miter lim="800000"/>
            <a:headEnd/>
            <a:tailEnd/>
          </a:ln>
        </p:spPr>
        <p:txBody>
          <a:bodyPr/>
          <a:lstStyle/>
          <a:p>
            <a:pPr algn="ctr">
              <a:lnSpc>
                <a:spcPct val="115000"/>
              </a:lnSpc>
              <a:spcAft>
                <a:spcPts val="1000"/>
              </a:spcAft>
              <a:defRPr/>
            </a:pPr>
            <a:r>
              <a:rPr lang="en-GB" dirty="0">
                <a:solidFill>
                  <a:schemeClr val="bg1">
                    <a:lumMod val="95000"/>
                  </a:schemeClr>
                </a:solidFill>
                <a:latin typeface="Arial"/>
                <a:ea typeface="Calibri"/>
                <a:cs typeface="Times New Roman"/>
              </a:rPr>
              <a:t>4</a:t>
            </a:r>
            <a:endParaRPr lang="en-GB" dirty="0">
              <a:solidFill>
                <a:schemeClr val="bg1">
                  <a:lumMod val="95000"/>
                </a:schemeClr>
              </a:solidFill>
              <a:latin typeface="Calibri"/>
              <a:ea typeface="Calibri"/>
              <a:cs typeface="Times New Roman"/>
            </a:endParaRPr>
          </a:p>
        </p:txBody>
      </p:sp>
    </p:spTree>
    <p:extLst>
      <p:ext uri="{BB962C8B-B14F-4D97-AF65-F5344CB8AC3E}">
        <p14:creationId xmlns:p14="http://schemas.microsoft.com/office/powerpoint/2010/main" val="155025348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043" y="1331913"/>
            <a:ext cx="25431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3" name="Rectangle 1"/>
          <p:cNvSpPr>
            <a:spLocks noChangeArrowheads="1"/>
          </p:cNvSpPr>
          <p:nvPr/>
        </p:nvSpPr>
        <p:spPr bwMode="auto">
          <a:xfrm>
            <a:off x="2267744" y="188640"/>
            <a:ext cx="6475257"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Options</a:t>
            </a:r>
          </a:p>
        </p:txBody>
      </p:sp>
      <p:sp>
        <p:nvSpPr>
          <p:cNvPr id="59404" name="Rectangle 3"/>
          <p:cNvSpPr>
            <a:spLocks noChangeArrowheads="1"/>
          </p:cNvSpPr>
          <p:nvPr/>
        </p:nvSpPr>
        <p:spPr bwMode="auto">
          <a:xfrm>
            <a:off x="6737350" y="5160963"/>
            <a:ext cx="1747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b="1">
                <a:solidFill>
                  <a:srgbClr val="18295E"/>
                </a:solidFill>
              </a:rPr>
              <a:t>‘Tank-in-Tank’ Hot Water Cylinder </a:t>
            </a:r>
            <a:endParaRPr lang="en-GB" sz="1400" b="1"/>
          </a:p>
        </p:txBody>
      </p:sp>
      <p:sp>
        <p:nvSpPr>
          <p:cNvPr id="3" name="Content Placeholder 2"/>
          <p:cNvSpPr>
            <a:spLocks noGrp="1"/>
          </p:cNvSpPr>
          <p:nvPr>
            <p:ph idx="1"/>
          </p:nvPr>
        </p:nvSpPr>
        <p:spPr>
          <a:xfrm>
            <a:off x="457200" y="1600200"/>
            <a:ext cx="6141843" cy="5069160"/>
          </a:xfrm>
        </p:spPr>
        <p:txBody>
          <a:bodyPr>
            <a:normAutofit lnSpcReduction="10000"/>
          </a:bodyPr>
          <a:lstStyle/>
          <a:p>
            <a:pPr marL="0" lvl="0" indent="0" defTabSz="914400">
              <a:lnSpc>
                <a:spcPct val="120000"/>
              </a:lnSpc>
              <a:spcBef>
                <a:spcPts val="0"/>
              </a:spcBef>
              <a:buNone/>
            </a:pPr>
            <a:r>
              <a:rPr lang="en-GB" sz="1800" b="1" dirty="0">
                <a:solidFill>
                  <a:srgbClr val="18295E"/>
                </a:solidFill>
              </a:rPr>
              <a:t>Domestic Hot Water Storage</a:t>
            </a:r>
          </a:p>
          <a:p>
            <a:pPr marL="0" lvl="0" indent="0" defTabSz="914400">
              <a:lnSpc>
                <a:spcPts val="1200"/>
              </a:lnSpc>
              <a:spcBef>
                <a:spcPts val="0"/>
              </a:spcBef>
              <a:buNone/>
            </a:pPr>
            <a:endParaRPr lang="en-GB" sz="1800" dirty="0">
              <a:solidFill>
                <a:srgbClr val="18295E"/>
              </a:solidFill>
            </a:endParaRPr>
          </a:p>
          <a:p>
            <a:pPr marL="285750" lvl="0" indent="-285750" defTabSz="914400">
              <a:lnSpc>
                <a:spcPct val="120000"/>
              </a:lnSpc>
              <a:spcBef>
                <a:spcPts val="0"/>
              </a:spcBef>
              <a:buFont typeface="Arial" panose="020B0604020202020204" pitchFamily="34" charset="0"/>
              <a:buChar char="•"/>
            </a:pPr>
            <a:r>
              <a:rPr lang="en-GB" sz="1800" dirty="0">
                <a:solidFill>
                  <a:srgbClr val="18295E"/>
                </a:solidFill>
              </a:rPr>
              <a:t>Standard type indirect hot water storage cylinders are not suitable for heat pump system due to the size of the heat transfer coil. </a:t>
            </a:r>
          </a:p>
          <a:p>
            <a:pPr marL="285750" lvl="0" indent="-285750" defTabSz="914400">
              <a:lnSpc>
                <a:spcPct val="120000"/>
              </a:lnSpc>
              <a:spcBef>
                <a:spcPts val="0"/>
              </a:spcBef>
              <a:buFont typeface="Arial" panose="020B0604020202020204" pitchFamily="34" charset="0"/>
              <a:buChar char="•"/>
            </a:pPr>
            <a:r>
              <a:rPr lang="en-GB" sz="1800" dirty="0">
                <a:solidFill>
                  <a:srgbClr val="18295E"/>
                </a:solidFill>
              </a:rPr>
              <a:t>A ‘tank-in-tank’ hot water cylinder is the most appropriate for use with heat pumps.  Some heat pump units have an integrated ‘tank-in-tank’  cylinder.</a:t>
            </a:r>
          </a:p>
          <a:p>
            <a:pPr marL="285750" lvl="0" indent="-285750" defTabSz="914400">
              <a:lnSpc>
                <a:spcPct val="120000"/>
              </a:lnSpc>
              <a:spcBef>
                <a:spcPts val="0"/>
              </a:spcBef>
              <a:buFont typeface="Arial" panose="020B0604020202020204" pitchFamily="34" charset="0"/>
              <a:buChar char="•"/>
            </a:pPr>
            <a:r>
              <a:rPr lang="en-GB" sz="1800" dirty="0">
                <a:solidFill>
                  <a:srgbClr val="18295E"/>
                </a:solidFill>
              </a:rPr>
              <a:t>The ‘tank-in-tank’ design provides a large surface to surface contact between the heating circuit water and the stored domestic hot water.  </a:t>
            </a:r>
          </a:p>
          <a:p>
            <a:pPr marL="285750" lvl="0" indent="-285750" defTabSz="914400">
              <a:lnSpc>
                <a:spcPct val="120000"/>
              </a:lnSpc>
              <a:spcBef>
                <a:spcPts val="0"/>
              </a:spcBef>
              <a:buFont typeface="Arial" panose="020B0604020202020204" pitchFamily="34" charset="0"/>
              <a:buChar char="•"/>
            </a:pPr>
            <a:r>
              <a:rPr lang="en-GB" sz="1800" dirty="0">
                <a:solidFill>
                  <a:srgbClr val="18295E"/>
                </a:solidFill>
              </a:rPr>
              <a:t>This design is very suitable  due to the lower temperature of the heating circuit water in a heat pump system</a:t>
            </a:r>
          </a:p>
          <a:p>
            <a:pPr marL="285750" lvl="0" indent="-285750" defTabSz="914400">
              <a:lnSpc>
                <a:spcPct val="120000"/>
              </a:lnSpc>
              <a:spcBef>
                <a:spcPts val="0"/>
              </a:spcBef>
              <a:buFont typeface="Arial" panose="020B0604020202020204" pitchFamily="34" charset="0"/>
              <a:buChar char="•"/>
            </a:pPr>
            <a:r>
              <a:rPr lang="en-GB" sz="1800" dirty="0">
                <a:solidFill>
                  <a:srgbClr val="18295E"/>
                </a:solidFill>
              </a:rPr>
              <a:t>A ‘boost’ or </a:t>
            </a:r>
            <a:r>
              <a:rPr lang="en-GB" sz="1800" dirty="0" err="1">
                <a:solidFill>
                  <a:srgbClr val="18295E"/>
                </a:solidFill>
              </a:rPr>
              <a:t>auxillary</a:t>
            </a:r>
            <a:r>
              <a:rPr lang="en-GB" sz="1800" dirty="0">
                <a:solidFill>
                  <a:srgbClr val="18295E"/>
                </a:solidFill>
              </a:rPr>
              <a:t>  heater is required to boost the stored water temperature to standard 60</a:t>
            </a:r>
            <a:r>
              <a:rPr lang="en-GB" sz="1800" baseline="30000" dirty="0">
                <a:solidFill>
                  <a:srgbClr val="18295E"/>
                </a:solidFill>
              </a:rPr>
              <a:t>o</a:t>
            </a:r>
            <a:r>
              <a:rPr lang="en-GB" sz="1800" dirty="0">
                <a:solidFill>
                  <a:srgbClr val="18295E"/>
                </a:solidFill>
              </a:rPr>
              <a:t>C domestic hot water storage temperature</a:t>
            </a:r>
          </a:p>
          <a:p>
            <a:endParaRPr lang="en-GB" dirty="0"/>
          </a:p>
        </p:txBody>
      </p:sp>
    </p:spTree>
    <p:extLst>
      <p:ext uri="{BB962C8B-B14F-4D97-AF65-F5344CB8AC3E}">
        <p14:creationId xmlns:p14="http://schemas.microsoft.com/office/powerpoint/2010/main" val="371513644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0" name="Rectangle 1"/>
          <p:cNvSpPr>
            <a:spLocks noChangeArrowheads="1"/>
          </p:cNvSpPr>
          <p:nvPr/>
        </p:nvSpPr>
        <p:spPr bwMode="auto">
          <a:xfrm>
            <a:off x="2339752" y="188640"/>
            <a:ext cx="645797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Options</a:t>
            </a:r>
          </a:p>
        </p:txBody>
      </p:sp>
      <p:pic>
        <p:nvPicPr>
          <p:cNvPr id="614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80928"/>
            <a:ext cx="2692123" cy="151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23465"/>
            <a:ext cx="6264696" cy="5245895"/>
          </a:xfrm>
        </p:spPr>
        <p:txBody>
          <a:bodyPr>
            <a:normAutofit lnSpcReduction="10000"/>
          </a:bodyPr>
          <a:lstStyle/>
          <a:p>
            <a:pPr marL="0" lvl="0" indent="0" defTabSz="914400">
              <a:lnSpc>
                <a:spcPct val="120000"/>
              </a:lnSpc>
              <a:spcBef>
                <a:spcPts val="0"/>
              </a:spcBef>
              <a:buNone/>
            </a:pPr>
            <a:r>
              <a:rPr lang="en-GB" sz="2000" b="1" dirty="0">
                <a:solidFill>
                  <a:prstClr val="black"/>
                </a:solidFill>
              </a:rPr>
              <a:t>Panel Radiators</a:t>
            </a:r>
          </a:p>
          <a:p>
            <a:pPr marL="0" lvl="0" indent="0" defTabSz="914400">
              <a:lnSpc>
                <a:spcPts val="1200"/>
              </a:lnSpc>
              <a:spcBef>
                <a:spcPts val="0"/>
              </a:spcBef>
              <a:buNone/>
            </a:pPr>
            <a:endParaRPr lang="en-GB" sz="2000" dirty="0">
              <a:solidFill>
                <a:prstClr val="black"/>
              </a:solidFill>
            </a:endParaRPr>
          </a:p>
          <a:p>
            <a:pPr marL="285750" lvl="0" indent="-285750" defTabSz="914400">
              <a:spcBef>
                <a:spcPts val="0"/>
              </a:spcBef>
              <a:buFont typeface="Arial" panose="020B0604020202020204" pitchFamily="34" charset="0"/>
              <a:buChar char="•"/>
            </a:pPr>
            <a:r>
              <a:rPr lang="en-GB" sz="2000" dirty="0">
                <a:solidFill>
                  <a:prstClr val="black"/>
                </a:solidFill>
              </a:rPr>
              <a:t>Standard type panel radiators are designed to work at a mean (average) water temperature of approximately 70</a:t>
            </a:r>
            <a:r>
              <a:rPr lang="en-GB" sz="2000" baseline="30000" dirty="0">
                <a:solidFill>
                  <a:prstClr val="black"/>
                </a:solidFill>
              </a:rPr>
              <a:t>o</a:t>
            </a:r>
            <a:r>
              <a:rPr lang="en-GB" sz="2000" dirty="0">
                <a:solidFill>
                  <a:prstClr val="black"/>
                </a:solidFill>
              </a:rPr>
              <a:t>C. </a:t>
            </a:r>
          </a:p>
          <a:p>
            <a:pPr marL="285750" lvl="0" indent="-285750" defTabSz="914400">
              <a:spcBef>
                <a:spcPts val="0"/>
              </a:spcBef>
              <a:buFont typeface="Arial" panose="020B0604020202020204" pitchFamily="34" charset="0"/>
              <a:buChar char="•"/>
            </a:pPr>
            <a:r>
              <a:rPr lang="en-GB" sz="2000" dirty="0">
                <a:solidFill>
                  <a:prstClr val="black"/>
                </a:solidFill>
              </a:rPr>
              <a:t>A heat pump system mean water temperature will typically be between 30</a:t>
            </a:r>
            <a:r>
              <a:rPr lang="en-GB" sz="2000" baseline="30000" dirty="0">
                <a:solidFill>
                  <a:prstClr val="black"/>
                </a:solidFill>
              </a:rPr>
              <a:t>o</a:t>
            </a:r>
            <a:r>
              <a:rPr lang="en-GB" sz="2000" dirty="0">
                <a:solidFill>
                  <a:prstClr val="black"/>
                </a:solidFill>
              </a:rPr>
              <a:t>C and 40</a:t>
            </a:r>
            <a:r>
              <a:rPr lang="en-GB" sz="2000" baseline="30000" dirty="0">
                <a:solidFill>
                  <a:prstClr val="black"/>
                </a:solidFill>
              </a:rPr>
              <a:t>o</a:t>
            </a:r>
            <a:r>
              <a:rPr lang="en-GB" sz="2000" dirty="0">
                <a:solidFill>
                  <a:prstClr val="black"/>
                </a:solidFill>
              </a:rPr>
              <a:t>C</a:t>
            </a:r>
          </a:p>
          <a:p>
            <a:pPr marL="285750" lvl="0" indent="-285750" defTabSz="914400">
              <a:spcBef>
                <a:spcPts val="0"/>
              </a:spcBef>
              <a:buFont typeface="Arial" panose="020B0604020202020204" pitchFamily="34" charset="0"/>
              <a:buChar char="•"/>
            </a:pPr>
            <a:r>
              <a:rPr lang="en-GB" sz="2000" dirty="0">
                <a:solidFill>
                  <a:prstClr val="black"/>
                </a:solidFill>
              </a:rPr>
              <a:t>To be effectively and efficiently used with a heat pump system, standard type panel radiators would need to be significantly over-sized to enable the required heat output to be achieved using a lower mean water temperature .  </a:t>
            </a:r>
          </a:p>
          <a:p>
            <a:pPr marL="285750" lvl="0" indent="-285750" defTabSz="914400">
              <a:spcBef>
                <a:spcPts val="0"/>
              </a:spcBef>
              <a:buFont typeface="Arial" panose="020B0604020202020204" pitchFamily="34" charset="0"/>
              <a:buChar char="•"/>
            </a:pPr>
            <a:r>
              <a:rPr lang="en-GB" sz="2000" dirty="0">
                <a:solidFill>
                  <a:prstClr val="black"/>
                </a:solidFill>
              </a:rPr>
              <a:t>This means that heat pump units are typically not suitable for use with existing radiator circuits that have been sized for a mean water temperature of 70</a:t>
            </a:r>
            <a:r>
              <a:rPr lang="en-GB" sz="2000" baseline="30000" dirty="0">
                <a:solidFill>
                  <a:prstClr val="black"/>
                </a:solidFill>
              </a:rPr>
              <a:t>o</a:t>
            </a:r>
            <a:r>
              <a:rPr lang="en-GB" sz="2000" dirty="0">
                <a:solidFill>
                  <a:prstClr val="black"/>
                </a:solidFill>
              </a:rPr>
              <a:t>C. </a:t>
            </a:r>
          </a:p>
          <a:p>
            <a:pPr marL="285750" lvl="0" indent="-285750" defTabSz="914400">
              <a:lnSpc>
                <a:spcPct val="120000"/>
              </a:lnSpc>
              <a:spcBef>
                <a:spcPts val="0"/>
              </a:spcBef>
              <a:buFont typeface="Arial" panose="020B0604020202020204" pitchFamily="34" charset="0"/>
              <a:buChar char="•"/>
            </a:pPr>
            <a:r>
              <a:rPr lang="en-GB" sz="2000" dirty="0">
                <a:solidFill>
                  <a:prstClr val="black"/>
                </a:solidFill>
              </a:rPr>
              <a:t>Low temperature, high efficiency  panel radiators are available and these are</a:t>
            </a:r>
            <a:r>
              <a:rPr lang="en-GB" sz="2000" i="1" dirty="0">
                <a:solidFill>
                  <a:prstClr val="black"/>
                </a:solidFill>
              </a:rPr>
              <a:t> more </a:t>
            </a:r>
            <a:r>
              <a:rPr lang="en-GB" sz="2000" dirty="0">
                <a:solidFill>
                  <a:prstClr val="black"/>
                </a:solidFill>
              </a:rPr>
              <a:t>suitable for use in a heat pump heat sink circuit.  </a:t>
            </a:r>
          </a:p>
          <a:p>
            <a:endParaRPr lang="en-GB" dirty="0"/>
          </a:p>
        </p:txBody>
      </p:sp>
    </p:spTree>
    <p:extLst>
      <p:ext uri="{BB962C8B-B14F-4D97-AF65-F5344CB8AC3E}">
        <p14:creationId xmlns:p14="http://schemas.microsoft.com/office/powerpoint/2010/main" val="24946125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51"/>
                                        </p:tgtEl>
                                        <p:attrNameLst>
                                          <p:attrName>style.visibility</p:attrName>
                                        </p:attrNameLst>
                                      </p:cBhvr>
                                      <p:to>
                                        <p:strVal val="visible"/>
                                      </p:to>
                                    </p:set>
                                    <p:anim calcmode="lin" valueType="num">
                                      <p:cBhvr additive="base">
                                        <p:cTn id="7" dur="500" fill="hold"/>
                                        <p:tgtEl>
                                          <p:spTgt spid="61451"/>
                                        </p:tgtEl>
                                        <p:attrNameLst>
                                          <p:attrName>ppt_x</p:attrName>
                                        </p:attrNameLst>
                                      </p:cBhvr>
                                      <p:tavLst>
                                        <p:tav tm="0">
                                          <p:val>
                                            <p:strVal val="#ppt_x"/>
                                          </p:val>
                                        </p:tav>
                                        <p:tav tm="100000">
                                          <p:val>
                                            <p:strVal val="#ppt_x"/>
                                          </p:val>
                                        </p:tav>
                                      </p:tavLst>
                                    </p:anim>
                                    <p:anim calcmode="lin" valueType="num">
                                      <p:cBhvr additive="base">
                                        <p:cTn id="8" dur="500" fill="hold"/>
                                        <p:tgtEl>
                                          <p:spTgt spid="614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782" y="3112117"/>
            <a:ext cx="5401218" cy="30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7" name="Rectangle 1"/>
          <p:cNvSpPr>
            <a:spLocks noChangeArrowheads="1"/>
          </p:cNvSpPr>
          <p:nvPr/>
        </p:nvSpPr>
        <p:spPr bwMode="auto">
          <a:xfrm>
            <a:off x="2267744" y="260648"/>
            <a:ext cx="644499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Options</a:t>
            </a:r>
          </a:p>
        </p:txBody>
      </p:sp>
      <p:sp>
        <p:nvSpPr>
          <p:cNvPr id="3" name="Content Placeholder 2"/>
          <p:cNvSpPr>
            <a:spLocks noGrp="1"/>
          </p:cNvSpPr>
          <p:nvPr>
            <p:ph idx="1"/>
          </p:nvPr>
        </p:nvSpPr>
        <p:spPr>
          <a:xfrm>
            <a:off x="457200" y="1600200"/>
            <a:ext cx="6707088" cy="4525963"/>
          </a:xfrm>
        </p:spPr>
        <p:txBody>
          <a:bodyPr/>
          <a:lstStyle/>
          <a:p>
            <a:pPr marL="0" lvl="0" indent="0" defTabSz="914400">
              <a:lnSpc>
                <a:spcPct val="120000"/>
              </a:lnSpc>
              <a:spcBef>
                <a:spcPts val="0"/>
              </a:spcBef>
              <a:buNone/>
            </a:pPr>
            <a:r>
              <a:rPr lang="en-GB" sz="2400" b="1" dirty="0">
                <a:solidFill>
                  <a:prstClr val="black"/>
                </a:solidFill>
              </a:rPr>
              <a:t>Underfloor Heating </a:t>
            </a:r>
          </a:p>
          <a:p>
            <a:pPr marL="0" lvl="0" indent="0" defTabSz="914400">
              <a:lnSpc>
                <a:spcPts val="1200"/>
              </a:lnSpc>
              <a:spcBef>
                <a:spcPts val="0"/>
              </a:spcBef>
              <a:buNone/>
            </a:pPr>
            <a:endParaRPr lang="en-GB" sz="2400" dirty="0">
              <a:solidFill>
                <a:prstClr val="black"/>
              </a:solidFill>
            </a:endParaRPr>
          </a:p>
          <a:p>
            <a:pPr marL="0" lvl="0" indent="0" defTabSz="914400">
              <a:lnSpc>
                <a:spcPct val="120000"/>
              </a:lnSpc>
              <a:spcBef>
                <a:spcPts val="0"/>
              </a:spcBef>
              <a:buNone/>
            </a:pPr>
            <a:r>
              <a:rPr lang="en-GB" sz="2400" dirty="0">
                <a:solidFill>
                  <a:prstClr val="black"/>
                </a:solidFill>
              </a:rPr>
              <a:t>Underfloor heating systems operate at a lower mean (average) water temperature than a heating system with radiators.  </a:t>
            </a:r>
          </a:p>
          <a:p>
            <a:pPr marL="0" lvl="0" indent="0" defTabSz="914400">
              <a:lnSpc>
                <a:spcPct val="120000"/>
              </a:lnSpc>
              <a:spcBef>
                <a:spcPts val="0"/>
              </a:spcBef>
              <a:buNone/>
            </a:pPr>
            <a:endParaRPr lang="en-GB" sz="2400" dirty="0">
              <a:solidFill>
                <a:prstClr val="black"/>
              </a:solidFill>
            </a:endParaRPr>
          </a:p>
          <a:p>
            <a:pPr marL="0" lvl="0" indent="0" defTabSz="914400">
              <a:lnSpc>
                <a:spcPct val="120000"/>
              </a:lnSpc>
              <a:spcBef>
                <a:spcPts val="0"/>
              </a:spcBef>
              <a:buNone/>
            </a:pPr>
            <a:r>
              <a:rPr lang="en-GB" sz="2400" dirty="0">
                <a:solidFill>
                  <a:prstClr val="black"/>
                </a:solidFill>
              </a:rPr>
              <a:t>Therefore, underfloor heating is very suitable for use with heat pumps. </a:t>
            </a:r>
          </a:p>
          <a:p>
            <a:endParaRPr lang="en-GB" dirty="0"/>
          </a:p>
        </p:txBody>
      </p:sp>
    </p:spTree>
    <p:extLst>
      <p:ext uri="{BB962C8B-B14F-4D97-AF65-F5344CB8AC3E}">
        <p14:creationId xmlns:p14="http://schemas.microsoft.com/office/powerpoint/2010/main" val="40741121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1"/>
          <p:cNvSpPr>
            <a:spLocks noChangeArrowheads="1"/>
          </p:cNvSpPr>
          <p:nvPr/>
        </p:nvSpPr>
        <p:spPr bwMode="auto">
          <a:xfrm>
            <a:off x="2195736" y="260648"/>
            <a:ext cx="6516464"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Options</a:t>
            </a:r>
          </a:p>
        </p:txBody>
      </p:sp>
      <p:pic>
        <p:nvPicPr>
          <p:cNvPr id="62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160"/>
            <a:ext cx="3272515" cy="314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6" name="Rectangle 12"/>
          <p:cNvSpPr>
            <a:spLocks noChangeArrowheads="1"/>
          </p:cNvSpPr>
          <p:nvPr/>
        </p:nvSpPr>
        <p:spPr bwMode="auto">
          <a:xfrm>
            <a:off x="5868145" y="5157192"/>
            <a:ext cx="3128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400" dirty="0"/>
              <a:t>Fanned  Convector Heater</a:t>
            </a:r>
          </a:p>
        </p:txBody>
      </p:sp>
      <p:sp>
        <p:nvSpPr>
          <p:cNvPr id="3" name="Content Placeholder 2"/>
          <p:cNvSpPr>
            <a:spLocks noGrp="1"/>
          </p:cNvSpPr>
          <p:nvPr>
            <p:ph idx="1"/>
          </p:nvPr>
        </p:nvSpPr>
        <p:spPr>
          <a:xfrm>
            <a:off x="457200" y="1600200"/>
            <a:ext cx="5410945" cy="4637112"/>
          </a:xfrm>
        </p:spPr>
        <p:txBody>
          <a:bodyPr>
            <a:noAutofit/>
          </a:bodyPr>
          <a:lstStyle/>
          <a:p>
            <a:pPr marL="0" lvl="0" indent="0" defTabSz="914400">
              <a:lnSpc>
                <a:spcPct val="120000"/>
              </a:lnSpc>
              <a:spcBef>
                <a:spcPts val="0"/>
              </a:spcBef>
              <a:buNone/>
            </a:pPr>
            <a:r>
              <a:rPr lang="en-GB" sz="2400" b="1" dirty="0">
                <a:solidFill>
                  <a:prstClr val="black"/>
                </a:solidFill>
              </a:rPr>
              <a:t>Convector Heaters </a:t>
            </a:r>
          </a:p>
          <a:p>
            <a:pPr marL="0" lvl="0" indent="0" defTabSz="914400">
              <a:lnSpc>
                <a:spcPts val="1200"/>
              </a:lnSpc>
              <a:spcBef>
                <a:spcPts val="0"/>
              </a:spcBef>
              <a:buNone/>
            </a:pPr>
            <a:endParaRPr lang="en-GB" sz="2400" dirty="0">
              <a:solidFill>
                <a:prstClr val="black"/>
              </a:solidFill>
            </a:endParaRPr>
          </a:p>
          <a:p>
            <a:pPr marL="0" lvl="0" indent="0" defTabSz="914400">
              <a:lnSpc>
                <a:spcPct val="120000"/>
              </a:lnSpc>
              <a:spcBef>
                <a:spcPts val="0"/>
              </a:spcBef>
              <a:buNone/>
            </a:pPr>
            <a:r>
              <a:rPr lang="en-GB" sz="2400" dirty="0">
                <a:solidFill>
                  <a:prstClr val="black"/>
                </a:solidFill>
              </a:rPr>
              <a:t>Natural and fanned  convector heaters are suitable for use with heat pumps. </a:t>
            </a:r>
          </a:p>
          <a:p>
            <a:pPr marL="0" lvl="0" indent="0" defTabSz="914400">
              <a:lnSpc>
                <a:spcPct val="120000"/>
              </a:lnSpc>
              <a:spcBef>
                <a:spcPts val="0"/>
              </a:spcBef>
              <a:buNone/>
            </a:pPr>
            <a:endParaRPr lang="en-GB" sz="2400" dirty="0">
              <a:solidFill>
                <a:prstClr val="black"/>
              </a:solidFill>
            </a:endParaRPr>
          </a:p>
          <a:p>
            <a:pPr marL="0" lvl="0" indent="0" defTabSz="914400">
              <a:lnSpc>
                <a:spcPct val="120000"/>
              </a:lnSpc>
              <a:spcBef>
                <a:spcPts val="0"/>
              </a:spcBef>
              <a:buNone/>
            </a:pPr>
            <a:r>
              <a:rPr lang="en-GB" sz="2400" dirty="0">
                <a:solidFill>
                  <a:prstClr val="black"/>
                </a:solidFill>
              </a:rPr>
              <a:t>As is the case with low temperature, high efficiency  panel radiators, where natural and/or fanned  convector heaters used,  the Coefficient of Performance  will typically be lower than if underfloor heating is used. </a:t>
            </a:r>
          </a:p>
          <a:p>
            <a:endParaRPr lang="en-GB" sz="3600" dirty="0"/>
          </a:p>
        </p:txBody>
      </p:sp>
    </p:spTree>
    <p:extLst>
      <p:ext uri="{BB962C8B-B14F-4D97-AF65-F5344CB8AC3E}">
        <p14:creationId xmlns:p14="http://schemas.microsoft.com/office/powerpoint/2010/main" val="119517908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75"/>
                                        </p:tgtEl>
                                        <p:attrNameLst>
                                          <p:attrName>style.visibility</p:attrName>
                                        </p:attrNameLst>
                                      </p:cBhvr>
                                      <p:to>
                                        <p:strVal val="visible"/>
                                      </p:to>
                                    </p:set>
                                    <p:anim calcmode="lin" valueType="num">
                                      <p:cBhvr additive="base">
                                        <p:cTn id="7" dur="500" fill="hold"/>
                                        <p:tgtEl>
                                          <p:spTgt spid="62475"/>
                                        </p:tgtEl>
                                        <p:attrNameLst>
                                          <p:attrName>ppt_x</p:attrName>
                                        </p:attrNameLst>
                                      </p:cBhvr>
                                      <p:tavLst>
                                        <p:tav tm="0">
                                          <p:val>
                                            <p:strVal val="#ppt_x"/>
                                          </p:val>
                                        </p:tav>
                                        <p:tav tm="100000">
                                          <p:val>
                                            <p:strVal val="#ppt_x"/>
                                          </p:val>
                                        </p:tav>
                                      </p:tavLst>
                                    </p:anim>
                                    <p:anim calcmode="lin" valueType="num">
                                      <p:cBhvr additive="base">
                                        <p:cTn id="8" dur="500" fill="hold"/>
                                        <p:tgtEl>
                                          <p:spTgt spid="624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76"/>
                                        </p:tgtEl>
                                        <p:attrNameLst>
                                          <p:attrName>style.visibility</p:attrName>
                                        </p:attrNameLst>
                                      </p:cBhvr>
                                      <p:to>
                                        <p:strVal val="visible"/>
                                      </p:to>
                                    </p:set>
                                    <p:anim calcmode="lin" valueType="num">
                                      <p:cBhvr additive="base">
                                        <p:cTn id="13" dur="500" fill="hold"/>
                                        <p:tgtEl>
                                          <p:spTgt spid="62476"/>
                                        </p:tgtEl>
                                        <p:attrNameLst>
                                          <p:attrName>ppt_x</p:attrName>
                                        </p:attrNameLst>
                                      </p:cBhvr>
                                      <p:tavLst>
                                        <p:tav tm="0">
                                          <p:val>
                                            <p:strVal val="#ppt_x"/>
                                          </p:val>
                                        </p:tav>
                                        <p:tav tm="100000">
                                          <p:val>
                                            <p:strVal val="#ppt_x"/>
                                          </p:val>
                                        </p:tav>
                                      </p:tavLst>
                                    </p:anim>
                                    <p:anim calcmode="lin" valueType="num">
                                      <p:cBhvr additive="base">
                                        <p:cTn id="14"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Rectangle 1"/>
          <p:cNvSpPr>
            <a:spLocks noChangeArrowheads="1"/>
          </p:cNvSpPr>
          <p:nvPr/>
        </p:nvSpPr>
        <p:spPr bwMode="auto">
          <a:xfrm>
            <a:off x="557586" y="1340768"/>
            <a:ext cx="394240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b="1" dirty="0"/>
              <a:t>Buffer Tanks</a:t>
            </a:r>
          </a:p>
          <a:p>
            <a:pPr marL="285750" indent="-285750">
              <a:buFont typeface="Arial" panose="020B0604020202020204" pitchFamily="34" charset="0"/>
              <a:buChar char="•"/>
            </a:pPr>
            <a:r>
              <a:rPr lang="en-GB" dirty="0"/>
              <a:t>Some heat sink circuits make use of a component called a buffer tank.  In basic terms, a buffer tank is a vessel that accumulates and stores heating circuit water ready for use when needed. </a:t>
            </a:r>
          </a:p>
        </p:txBody>
      </p:sp>
      <p:sp>
        <p:nvSpPr>
          <p:cNvPr id="63497" name="Rectangle 1"/>
          <p:cNvSpPr>
            <a:spLocks noChangeArrowheads="1"/>
          </p:cNvSpPr>
          <p:nvPr/>
        </p:nvSpPr>
        <p:spPr bwMode="auto">
          <a:xfrm>
            <a:off x="2411760" y="188640"/>
            <a:ext cx="6179452"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(Emitter) Circuits</a:t>
            </a:r>
          </a:p>
        </p:txBody>
      </p:sp>
      <p:pic>
        <p:nvPicPr>
          <p:cNvPr id="63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19238"/>
            <a:ext cx="3544888"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57586" y="3487737"/>
            <a:ext cx="8129213" cy="3253631"/>
          </a:xfrm>
        </p:spPr>
        <p:txBody>
          <a:bodyPr>
            <a:normAutofit/>
          </a:bodyPr>
          <a:lstStyle/>
          <a:p>
            <a:pPr marL="285750" lvl="0" indent="-285750" defTabSz="914400">
              <a:spcBef>
                <a:spcPts val="0"/>
              </a:spcBef>
              <a:buFont typeface="Arial" panose="020B0604020202020204" pitchFamily="34" charset="0"/>
              <a:buChar char="•"/>
            </a:pPr>
            <a:r>
              <a:rPr lang="en-GB" sz="2000" dirty="0">
                <a:solidFill>
                  <a:prstClr val="black"/>
                </a:solidFill>
              </a:rPr>
              <a:t>Heat pumps are not designed or sized to meet short-term heat loads. </a:t>
            </a:r>
          </a:p>
          <a:p>
            <a:pPr marL="285750" lvl="0" indent="-285750" defTabSz="914400">
              <a:spcBef>
                <a:spcPts val="0"/>
              </a:spcBef>
              <a:buFont typeface="Arial" panose="020B0604020202020204" pitchFamily="34" charset="0"/>
              <a:buChar char="•"/>
            </a:pPr>
            <a:r>
              <a:rPr lang="en-GB" sz="2000" dirty="0">
                <a:solidFill>
                  <a:prstClr val="black"/>
                </a:solidFill>
              </a:rPr>
              <a:t>For efficient operation a heat pump needs to be able to start-up and run for a period of time.  Stop-start operation can also shorten the life of the heat pump compressor. </a:t>
            </a:r>
          </a:p>
          <a:p>
            <a:pPr marL="285750" lvl="0" indent="-285750" defTabSz="914400">
              <a:spcBef>
                <a:spcPts val="0"/>
              </a:spcBef>
              <a:buFont typeface="Arial" panose="020B0604020202020204" pitchFamily="34" charset="0"/>
              <a:buChar char="•"/>
            </a:pPr>
            <a:r>
              <a:rPr lang="en-GB" sz="2000" dirty="0">
                <a:solidFill>
                  <a:prstClr val="black"/>
                </a:solidFill>
              </a:rPr>
              <a:t>Buffer tanks are also useful where an </a:t>
            </a:r>
            <a:r>
              <a:rPr lang="en-GB" sz="2000" dirty="0" err="1">
                <a:solidFill>
                  <a:prstClr val="black"/>
                </a:solidFill>
              </a:rPr>
              <a:t>auxilliary</a:t>
            </a:r>
            <a:r>
              <a:rPr lang="en-GB" sz="2000" dirty="0">
                <a:solidFill>
                  <a:prstClr val="black"/>
                </a:solidFill>
              </a:rPr>
              <a:t> heat source such as a boiler is being used with a heat pump. </a:t>
            </a:r>
          </a:p>
          <a:p>
            <a:pPr marL="285750" lvl="0" indent="-285750" defTabSz="914400">
              <a:spcBef>
                <a:spcPts val="0"/>
              </a:spcBef>
              <a:buFont typeface="Arial" panose="020B0604020202020204" pitchFamily="34" charset="0"/>
              <a:buChar char="•"/>
            </a:pPr>
            <a:r>
              <a:rPr lang="en-GB" sz="2000" dirty="0">
                <a:solidFill>
                  <a:prstClr val="black"/>
                </a:solidFill>
              </a:rPr>
              <a:t>This type of system is known as a </a:t>
            </a:r>
            <a:r>
              <a:rPr lang="en-GB" sz="2000" i="1" dirty="0">
                <a:solidFill>
                  <a:schemeClr val="accent2">
                    <a:lumMod val="75000"/>
                  </a:schemeClr>
                </a:solidFill>
              </a:rPr>
              <a:t>bivalent</a:t>
            </a:r>
            <a:r>
              <a:rPr lang="en-GB" sz="2000" dirty="0">
                <a:solidFill>
                  <a:prstClr val="black"/>
                </a:solidFill>
              </a:rPr>
              <a:t> system. </a:t>
            </a:r>
          </a:p>
          <a:p>
            <a:pPr marL="285750" lvl="0" indent="-285750" defTabSz="914400">
              <a:spcBef>
                <a:spcPts val="0"/>
              </a:spcBef>
              <a:buFont typeface="Arial" panose="020B0604020202020204" pitchFamily="34" charset="0"/>
              <a:buChar char="•"/>
            </a:pPr>
            <a:r>
              <a:rPr lang="en-GB" sz="2000" dirty="0">
                <a:solidFill>
                  <a:prstClr val="black"/>
                </a:solidFill>
              </a:rPr>
              <a:t>Most air source heat pumps, particularly those with an external fan coil unit need to defrost regularly.  Buffer tanks are also useful to provide heat for the defrost cycle. </a:t>
            </a:r>
          </a:p>
          <a:p>
            <a:endParaRPr lang="en-GB" dirty="0"/>
          </a:p>
        </p:txBody>
      </p:sp>
    </p:spTree>
    <p:extLst>
      <p:ext uri="{BB962C8B-B14F-4D97-AF65-F5344CB8AC3E}">
        <p14:creationId xmlns:p14="http://schemas.microsoft.com/office/powerpoint/2010/main" val="254912436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ppt_x"/>
                                          </p:val>
                                        </p:tav>
                                        <p:tav tm="100000">
                                          <p:val>
                                            <p:strVal val="#ppt_x"/>
                                          </p:val>
                                        </p:tav>
                                      </p:tavLst>
                                    </p:anim>
                                    <p:anim calcmode="lin" valueType="num">
                                      <p:cBhvr additive="base">
                                        <p:cTn id="8"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6"/>
                                        </p:tgtEl>
                                        <p:attrNameLst>
                                          <p:attrName>style.visibility</p:attrName>
                                        </p:attrNameLst>
                                      </p:cBhvr>
                                      <p:to>
                                        <p:strVal val="visible"/>
                                      </p:to>
                                    </p:set>
                                    <p:anim calcmode="lin" valueType="num">
                                      <p:cBhvr additive="base">
                                        <p:cTn id="13" dur="500" fill="hold"/>
                                        <p:tgtEl>
                                          <p:spTgt spid="63496"/>
                                        </p:tgtEl>
                                        <p:attrNameLst>
                                          <p:attrName>ppt_x</p:attrName>
                                        </p:attrNameLst>
                                      </p:cBhvr>
                                      <p:tavLst>
                                        <p:tav tm="0">
                                          <p:val>
                                            <p:strVal val="#ppt_x"/>
                                          </p:val>
                                        </p:tav>
                                        <p:tav tm="100000">
                                          <p:val>
                                            <p:strVal val="#ppt_x"/>
                                          </p:val>
                                        </p:tav>
                                      </p:tavLst>
                                    </p:anim>
                                    <p:anim calcmode="lin" valueType="num">
                                      <p:cBhvr additive="base">
                                        <p:cTn id="14"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Text Box 2"/>
          <p:cNvSpPr txBox="1">
            <a:spLocks noChangeArrowheads="1"/>
          </p:cNvSpPr>
          <p:nvPr/>
        </p:nvSpPr>
        <p:spPr bwMode="auto">
          <a:xfrm>
            <a:off x="6675146" y="1767006"/>
            <a:ext cx="244792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800" dirty="0"/>
              <a:t>Refrigerators and air-conditioning extract heat and move it elsewhere</a:t>
            </a:r>
          </a:p>
          <a:p>
            <a:pPr>
              <a:spcBef>
                <a:spcPct val="50000"/>
              </a:spcBef>
            </a:pPr>
            <a:endParaRPr lang="en-GB" altLang="en-US" sz="2800" dirty="0"/>
          </a:p>
        </p:txBody>
      </p:sp>
      <p:pic>
        <p:nvPicPr>
          <p:cNvPr id="1634307" name="Picture 3" descr="F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25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4308" name="Picture 4" descr="air-conditio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14888"/>
            <a:ext cx="2051050" cy="204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276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1"/>
          <p:cNvSpPr>
            <a:spLocks noChangeArrowheads="1"/>
          </p:cNvSpPr>
          <p:nvPr/>
        </p:nvSpPr>
        <p:spPr bwMode="auto">
          <a:xfrm>
            <a:off x="2411760" y="188640"/>
            <a:ext cx="6179452" cy="123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t>Heat Pump System Piped Water ‘Heat Sink’ (Emitter) Circuits</a:t>
            </a:r>
          </a:p>
        </p:txBody>
      </p:sp>
      <p:sp>
        <p:nvSpPr>
          <p:cNvPr id="3" name="Content Placeholder 2"/>
          <p:cNvSpPr>
            <a:spLocks noGrp="1"/>
          </p:cNvSpPr>
          <p:nvPr>
            <p:ph idx="1"/>
          </p:nvPr>
        </p:nvSpPr>
        <p:spPr>
          <a:xfrm>
            <a:off x="539552" y="1772816"/>
            <a:ext cx="8157592" cy="4525963"/>
          </a:xfrm>
        </p:spPr>
        <p:txBody>
          <a:bodyPr/>
          <a:lstStyle/>
          <a:p>
            <a:pPr marL="0" lvl="0" indent="0" defTabSz="914400">
              <a:lnSpc>
                <a:spcPct val="150000"/>
              </a:lnSpc>
              <a:spcBef>
                <a:spcPts val="0"/>
              </a:spcBef>
              <a:buNone/>
            </a:pPr>
            <a:r>
              <a:rPr lang="en-GB" altLang="en-US" sz="2800" dirty="0">
                <a:solidFill>
                  <a:srgbClr val="29527B"/>
                </a:solidFill>
                <a:cs typeface="Arial" charset="0"/>
              </a:rPr>
              <a:t>Mean Operating temperatures:</a:t>
            </a:r>
          </a:p>
          <a:p>
            <a:pPr defTabSz="914400">
              <a:lnSpc>
                <a:spcPct val="150000"/>
              </a:lnSpc>
              <a:spcBef>
                <a:spcPts val="0"/>
              </a:spcBef>
            </a:pPr>
            <a:r>
              <a:rPr lang="en-GB" altLang="en-US" sz="2800" dirty="0">
                <a:solidFill>
                  <a:srgbClr val="29527B"/>
                </a:solidFill>
                <a:cs typeface="Arial" charset="0"/>
              </a:rPr>
              <a:t>Under-floor heating			30–45ºC</a:t>
            </a:r>
          </a:p>
          <a:p>
            <a:pPr defTabSz="914400">
              <a:lnSpc>
                <a:spcPct val="150000"/>
              </a:lnSpc>
              <a:spcBef>
                <a:spcPts val="0"/>
              </a:spcBef>
            </a:pPr>
            <a:r>
              <a:rPr lang="en-GB" altLang="en-US" sz="2800" dirty="0">
                <a:solidFill>
                  <a:srgbClr val="29527B"/>
                </a:solidFill>
                <a:cs typeface="Arial" charset="0"/>
              </a:rPr>
              <a:t>Low temperature radiators		45–55ºC</a:t>
            </a:r>
          </a:p>
          <a:p>
            <a:pPr defTabSz="914400">
              <a:lnSpc>
                <a:spcPct val="150000"/>
              </a:lnSpc>
              <a:spcBef>
                <a:spcPts val="0"/>
              </a:spcBef>
            </a:pPr>
            <a:r>
              <a:rPr lang="en-GB" altLang="en-US" sz="2800" dirty="0">
                <a:solidFill>
                  <a:srgbClr val="29527B"/>
                </a:solidFill>
                <a:cs typeface="Arial" charset="0"/>
              </a:rPr>
              <a:t>Conventional radiators			60–80ºC</a:t>
            </a:r>
          </a:p>
          <a:p>
            <a:pPr defTabSz="914400">
              <a:lnSpc>
                <a:spcPct val="150000"/>
              </a:lnSpc>
              <a:spcBef>
                <a:spcPts val="0"/>
              </a:spcBef>
            </a:pPr>
            <a:r>
              <a:rPr lang="en-GB" altLang="en-US" sz="2800" dirty="0">
                <a:solidFill>
                  <a:srgbClr val="29527B"/>
                </a:solidFill>
                <a:cs typeface="Arial" charset="0"/>
              </a:rPr>
              <a:t>Air ducts					30–50º</a:t>
            </a:r>
            <a:r>
              <a:rPr lang="en-GB" altLang="en-US" sz="2800" dirty="0">
                <a:solidFill>
                  <a:srgbClr val="29527B"/>
                </a:solidFill>
              </a:rPr>
              <a:t>C</a:t>
            </a:r>
            <a:endParaRPr lang="en-GB" altLang="en-US" sz="2800" dirty="0">
              <a:solidFill>
                <a:srgbClr val="29527B"/>
              </a:solidFill>
              <a:cs typeface="Arial" charset="0"/>
            </a:endParaRPr>
          </a:p>
          <a:p>
            <a:endParaRPr lang="en-GB" dirty="0"/>
          </a:p>
        </p:txBody>
      </p:sp>
    </p:spTree>
    <p:extLst>
      <p:ext uri="{BB962C8B-B14F-4D97-AF65-F5344CB8AC3E}">
        <p14:creationId xmlns:p14="http://schemas.microsoft.com/office/powerpoint/2010/main" val="22908966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626" name="Text Box 2"/>
          <p:cNvSpPr txBox="1">
            <a:spLocks noChangeArrowheads="1"/>
          </p:cNvSpPr>
          <p:nvPr/>
        </p:nvSpPr>
        <p:spPr bwMode="auto">
          <a:xfrm>
            <a:off x="2339752" y="224271"/>
            <a:ext cx="628542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r"/>
            <a:r>
              <a:rPr lang="en-GB" altLang="en-US" sz="3600" dirty="0">
                <a:latin typeface="+mn-lt"/>
              </a:rPr>
              <a:t>Is the building suitable?</a:t>
            </a:r>
          </a:p>
        </p:txBody>
      </p:sp>
      <p:sp>
        <p:nvSpPr>
          <p:cNvPr id="1690627" name="Text Box 3"/>
          <p:cNvSpPr txBox="1">
            <a:spLocks noChangeArrowheads="1"/>
          </p:cNvSpPr>
          <p:nvPr/>
        </p:nvSpPr>
        <p:spPr bwMode="auto">
          <a:xfrm>
            <a:off x="323528" y="1196752"/>
            <a:ext cx="856895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endParaRPr lang="en-GB" altLang="en-US" sz="3200" dirty="0">
              <a:latin typeface="+mn-lt"/>
              <a:cs typeface="Arial" charset="0"/>
            </a:endParaRPr>
          </a:p>
          <a:p>
            <a:pPr marL="0" indent="0"/>
            <a:endParaRPr lang="en-GB" altLang="en-US" sz="3200" dirty="0">
              <a:latin typeface="+mn-lt"/>
              <a:cs typeface="Arial" charset="0"/>
            </a:endParaRPr>
          </a:p>
          <a:p>
            <a:pPr marL="0" indent="0"/>
            <a:r>
              <a:rPr lang="en-GB" altLang="en-US" sz="3200" dirty="0">
                <a:latin typeface="+mn-lt"/>
                <a:cs typeface="Arial" charset="0"/>
              </a:rPr>
              <a:t>Activity</a:t>
            </a:r>
          </a:p>
          <a:p>
            <a:pPr marL="342900" indent="-342900">
              <a:buFont typeface="Arial" panose="020B0604020202020204" pitchFamily="34" charset="0"/>
              <a:buChar char="•"/>
            </a:pPr>
            <a:endParaRPr lang="en-GB" altLang="en-US" sz="3200" dirty="0">
              <a:latin typeface="+mn-lt"/>
              <a:cs typeface="Arial" charset="0"/>
            </a:endParaRPr>
          </a:p>
          <a:p>
            <a:pPr marL="342900" indent="-342900">
              <a:buFont typeface="Arial" panose="020B0604020202020204" pitchFamily="34" charset="0"/>
              <a:buChar char="•"/>
            </a:pPr>
            <a:r>
              <a:rPr lang="en-GB" altLang="en-US" sz="3200" dirty="0">
                <a:latin typeface="+mn-lt"/>
                <a:cs typeface="Arial" charset="0"/>
              </a:rPr>
              <a:t>List all the features you think need to be considered before installing a heat pump </a:t>
            </a:r>
          </a:p>
        </p:txBody>
      </p:sp>
    </p:spTree>
    <p:extLst>
      <p:ext uri="{BB962C8B-B14F-4D97-AF65-F5344CB8AC3E}">
        <p14:creationId xmlns:p14="http://schemas.microsoft.com/office/powerpoint/2010/main" val="22773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626" name="Text Box 2"/>
          <p:cNvSpPr txBox="1">
            <a:spLocks noChangeArrowheads="1"/>
          </p:cNvSpPr>
          <p:nvPr/>
        </p:nvSpPr>
        <p:spPr bwMode="auto">
          <a:xfrm>
            <a:off x="2339752" y="224271"/>
            <a:ext cx="628542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r"/>
            <a:r>
              <a:rPr lang="en-GB" altLang="en-US" sz="3600" dirty="0">
                <a:latin typeface="+mn-lt"/>
              </a:rPr>
              <a:t>Is the building suitable?</a:t>
            </a:r>
          </a:p>
        </p:txBody>
      </p:sp>
      <p:sp>
        <p:nvSpPr>
          <p:cNvPr id="3" name="Content Placeholder 2"/>
          <p:cNvSpPr>
            <a:spLocks noGrp="1"/>
          </p:cNvSpPr>
          <p:nvPr>
            <p:ph idx="1"/>
          </p:nvPr>
        </p:nvSpPr>
        <p:spPr>
          <a:xfrm>
            <a:off x="457200" y="1340768"/>
            <a:ext cx="8229600" cy="5256584"/>
          </a:xfrm>
        </p:spPr>
        <p:txBody>
          <a:bodyPr>
            <a:normAutofit/>
          </a:bodyPr>
          <a:lstStyle/>
          <a:p>
            <a:pPr marL="0" indent="0">
              <a:buNone/>
            </a:pPr>
            <a:r>
              <a:rPr lang="en-GB" altLang="en-US" sz="2000" dirty="0">
                <a:cs typeface="Arial" charset="0"/>
              </a:rPr>
              <a:t>Low heat demand – high insulation</a:t>
            </a:r>
          </a:p>
          <a:p>
            <a:pPr marL="0" indent="0">
              <a:spcBef>
                <a:spcPts val="0"/>
              </a:spcBef>
              <a:buClr>
                <a:srgbClr val="C1001F"/>
              </a:buClr>
              <a:buNone/>
              <a:defRPr/>
            </a:pPr>
            <a:r>
              <a:rPr lang="en-GB" sz="2000" dirty="0">
                <a:cs typeface="Calibri" pitchFamily="34" charset="0"/>
              </a:rPr>
              <a:t>Appropriate heat source (air, ground or water)</a:t>
            </a:r>
          </a:p>
          <a:p>
            <a:pPr marL="0" indent="0">
              <a:spcBef>
                <a:spcPts val="0"/>
              </a:spcBef>
              <a:buClr>
                <a:srgbClr val="C1001F"/>
              </a:buClr>
              <a:buNone/>
              <a:defRPr/>
            </a:pPr>
            <a:r>
              <a:rPr lang="en-GB" altLang="en-US" sz="2000" dirty="0">
                <a:cs typeface="Arial" charset="0"/>
              </a:rPr>
              <a:t>Ground space for trench or borehole</a:t>
            </a:r>
          </a:p>
          <a:p>
            <a:pPr marL="0" indent="0">
              <a:spcBef>
                <a:spcPts val="0"/>
              </a:spcBef>
              <a:buClr>
                <a:srgbClr val="C1001F"/>
              </a:buClr>
              <a:buNone/>
              <a:defRPr/>
            </a:pPr>
            <a:r>
              <a:rPr lang="en-GB" altLang="en-US" sz="2000" dirty="0">
                <a:cs typeface="Arial" charset="0"/>
              </a:rPr>
              <a:t>Suitability of ground type</a:t>
            </a:r>
          </a:p>
          <a:p>
            <a:r>
              <a:rPr lang="en-GB" altLang="en-US" sz="2000" dirty="0">
                <a:cs typeface="Arial" charset="0"/>
              </a:rPr>
              <a:t>1.5m min soil depth</a:t>
            </a:r>
          </a:p>
          <a:p>
            <a:r>
              <a:rPr lang="en-GB" altLang="en-US" sz="2000" dirty="0">
                <a:cs typeface="Arial" charset="0"/>
              </a:rPr>
              <a:t>Moist packed soil</a:t>
            </a:r>
          </a:p>
          <a:p>
            <a:pPr marL="0" indent="0">
              <a:buNone/>
            </a:pPr>
            <a:r>
              <a:rPr lang="en-GB" altLang="en-US" sz="2000" dirty="0">
                <a:cs typeface="Arial" charset="0"/>
              </a:rPr>
              <a:t>	or</a:t>
            </a:r>
          </a:p>
          <a:p>
            <a:pPr>
              <a:buClr>
                <a:srgbClr val="C1001F"/>
              </a:buClr>
              <a:defRPr/>
            </a:pPr>
            <a:r>
              <a:rPr lang="en-GB" sz="2000" dirty="0">
                <a:cs typeface="Calibri" pitchFamily="34" charset="0"/>
              </a:rPr>
              <a:t>the availability of a suitable location to mount the components - particularly the potential for noise issues if an air source heat pump is being considered</a:t>
            </a:r>
          </a:p>
          <a:p>
            <a:pPr marL="0" indent="0">
              <a:buNone/>
            </a:pPr>
            <a:r>
              <a:rPr lang="en-GB" altLang="en-US" sz="2000" dirty="0">
                <a:cs typeface="Arial" charset="0"/>
              </a:rPr>
              <a:t>Type of heat distribution system</a:t>
            </a:r>
          </a:p>
          <a:p>
            <a:r>
              <a:rPr lang="en-GB" altLang="en-US" sz="2000" dirty="0">
                <a:cs typeface="Arial" charset="0"/>
              </a:rPr>
              <a:t>Under-floor heating</a:t>
            </a:r>
          </a:p>
          <a:p>
            <a:r>
              <a:rPr lang="en-GB" altLang="en-US" sz="2000" dirty="0">
                <a:cs typeface="Arial" charset="0"/>
              </a:rPr>
              <a:t>Air heating</a:t>
            </a:r>
          </a:p>
          <a:p>
            <a:r>
              <a:rPr lang="en-GB" altLang="en-US" sz="2000" dirty="0">
                <a:cs typeface="Arial" charset="0"/>
              </a:rPr>
              <a:t>Low-temperature radiators</a:t>
            </a:r>
          </a:p>
          <a:p>
            <a:pPr marL="0" indent="0">
              <a:buNone/>
            </a:pPr>
            <a:r>
              <a:rPr lang="en-GB" altLang="en-US" sz="2000" dirty="0">
                <a:cs typeface="Arial" charset="0"/>
              </a:rPr>
              <a:t>Desire to be 100% renewable</a:t>
            </a:r>
          </a:p>
          <a:p>
            <a:endParaRPr lang="en-GB" sz="2000" dirty="0"/>
          </a:p>
        </p:txBody>
      </p:sp>
    </p:spTree>
    <p:extLst>
      <p:ext uri="{BB962C8B-B14F-4D97-AF65-F5344CB8AC3E}">
        <p14:creationId xmlns:p14="http://schemas.microsoft.com/office/powerpoint/2010/main" val="315462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251520" y="1124744"/>
            <a:ext cx="8712968" cy="5616624"/>
          </a:xfrm>
        </p:spPr>
        <p:txBody>
          <a:bodyPr>
            <a:normAutofit/>
          </a:bodyPr>
          <a:lstStyle/>
          <a:p>
            <a:pPr marL="0" indent="0" algn="ctr">
              <a:buNone/>
            </a:pPr>
            <a:r>
              <a:rPr lang="en-GB" sz="3600" dirty="0"/>
              <a:t>Quick Questions</a:t>
            </a:r>
          </a:p>
          <a:p>
            <a:pPr marL="0" indent="0">
              <a:buNone/>
            </a:pPr>
            <a:endParaRPr lang="en-GB" sz="1400" dirty="0"/>
          </a:p>
          <a:p>
            <a:pPr marL="0" indent="0" defTabSz="914400">
              <a:buNone/>
            </a:pPr>
            <a:r>
              <a:rPr lang="en-GB" sz="2800" dirty="0">
                <a:solidFill>
                  <a:srgbClr val="304364"/>
                </a:solidFill>
                <a:cs typeface="Calibri" pitchFamily="34" charset="0"/>
              </a:rPr>
              <a:t>What is the mean water temperature used in a heating system connected to a heat pump ?</a:t>
            </a:r>
          </a:p>
          <a:p>
            <a:pPr marL="0" indent="0">
              <a:buNone/>
            </a:pPr>
            <a:r>
              <a:rPr lang="en-GB" sz="2800" dirty="0">
                <a:solidFill>
                  <a:srgbClr val="FF0000"/>
                </a:solidFill>
              </a:rPr>
              <a:t>30°C - 40°C</a:t>
            </a:r>
          </a:p>
          <a:p>
            <a:pPr marL="0" indent="0" defTabSz="914400">
              <a:buNone/>
            </a:pPr>
            <a:r>
              <a:rPr lang="en-GB" sz="2800" dirty="0">
                <a:solidFill>
                  <a:srgbClr val="304364"/>
                </a:solidFill>
                <a:cs typeface="Calibri" pitchFamily="34" charset="0"/>
              </a:rPr>
              <a:t>What type of domestic hot water cylinder is most suitable for use in a heat pump system?</a:t>
            </a:r>
          </a:p>
          <a:p>
            <a:pPr marL="0" indent="0">
              <a:buNone/>
            </a:pPr>
            <a:r>
              <a:rPr lang="en-GB" sz="2800" dirty="0">
                <a:solidFill>
                  <a:srgbClr val="FF0000"/>
                </a:solidFill>
              </a:rPr>
              <a:t>A ‘tank-in-tank’ cylinder</a:t>
            </a:r>
          </a:p>
          <a:p>
            <a:pPr marL="0" indent="0" defTabSz="914400">
              <a:spcBef>
                <a:spcPts val="0"/>
              </a:spcBef>
              <a:buNone/>
              <a:defRPr/>
            </a:pPr>
            <a:r>
              <a:rPr lang="en-GB" sz="2800" dirty="0">
                <a:solidFill>
                  <a:srgbClr val="304364"/>
                </a:solidFill>
                <a:cs typeface="Calibri" pitchFamily="34" charset="0"/>
              </a:rPr>
              <a:t>What component can be used to prevent the heat pump cycling on and off during short-term heat demand periods?</a:t>
            </a:r>
          </a:p>
          <a:p>
            <a:pPr marL="0" indent="0">
              <a:buNone/>
            </a:pPr>
            <a:r>
              <a:rPr lang="en-GB" sz="2800" dirty="0">
                <a:solidFill>
                  <a:srgbClr val="FF0000"/>
                </a:solidFill>
              </a:rPr>
              <a:t>A buffer tank</a:t>
            </a:r>
          </a:p>
          <a:p>
            <a:pPr marL="0" indent="0">
              <a:buNone/>
            </a:pPr>
            <a:endParaRPr lang="en-GB" sz="2800" dirty="0"/>
          </a:p>
        </p:txBody>
      </p:sp>
    </p:spTree>
    <p:extLst>
      <p:ext uri="{BB962C8B-B14F-4D97-AF65-F5344CB8AC3E}">
        <p14:creationId xmlns:p14="http://schemas.microsoft.com/office/powerpoint/2010/main" val="25325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lstStyle/>
          <a:p>
            <a:pPr algn="r"/>
            <a:r>
              <a:rPr lang="en-GB" dirty="0"/>
              <a:t>Regulatory Requirements</a:t>
            </a:r>
          </a:p>
        </p:txBody>
      </p:sp>
      <p:sp>
        <p:nvSpPr>
          <p:cNvPr id="3" name="Content Placeholder 2"/>
          <p:cNvSpPr>
            <a:spLocks noGrp="1"/>
          </p:cNvSpPr>
          <p:nvPr>
            <p:ph idx="1"/>
          </p:nvPr>
        </p:nvSpPr>
        <p:spPr>
          <a:xfrm>
            <a:off x="467544" y="1268760"/>
            <a:ext cx="8229600" cy="5256584"/>
          </a:xfrm>
        </p:spPr>
        <p:txBody>
          <a:bodyPr>
            <a:normAutofit fontScale="92500" lnSpcReduction="20000"/>
          </a:bodyPr>
          <a:lstStyle/>
          <a:p>
            <a:pPr marL="0" indent="0">
              <a:buNone/>
            </a:pPr>
            <a:r>
              <a:rPr lang="en-GB" sz="3400" dirty="0">
                <a:solidFill>
                  <a:schemeClr val="tx2">
                    <a:lumMod val="75000"/>
                  </a:schemeClr>
                </a:solidFill>
              </a:rPr>
              <a:t>Town &amp; Country Planning</a:t>
            </a:r>
          </a:p>
          <a:p>
            <a:pPr>
              <a:defRPr/>
            </a:pPr>
            <a:r>
              <a:rPr lang="en-GB" sz="2800" dirty="0">
                <a:cs typeface="Arial" charset="0"/>
              </a:rPr>
              <a:t>Installing a ground source or water source heat pump system does not usually need planning permission and should fall within permitted development rights.</a:t>
            </a:r>
          </a:p>
          <a:p>
            <a:pPr>
              <a:defRPr/>
            </a:pPr>
            <a:endParaRPr lang="en-GB" sz="2800" dirty="0">
              <a:cs typeface="Arial" charset="0"/>
            </a:endParaRPr>
          </a:p>
          <a:p>
            <a:pPr>
              <a:defRPr/>
            </a:pPr>
            <a:r>
              <a:rPr lang="en-GB" sz="2800" dirty="0">
                <a:cs typeface="Arial" charset="0"/>
              </a:rPr>
              <a:t>Due to potential noise issues, most air source heat pump installation currently require planning permission. However, this is currently being reviewed and as soon as relevant standards and safeguards to deal with noise have been established air source heat pumps are likely to be classified as permitted development. </a:t>
            </a:r>
          </a:p>
          <a:p>
            <a:pPr>
              <a:defRPr/>
            </a:pPr>
            <a:endParaRPr lang="en-GB" sz="2800" dirty="0">
              <a:cs typeface="Arial" charset="0"/>
            </a:endParaRPr>
          </a:p>
          <a:p>
            <a:r>
              <a:rPr lang="en-GB" sz="2800" dirty="0"/>
              <a:t>The Local Planning Authority should be consulted for clarification, particularly for installations in conservation areas and installations to non-dwelling building types.</a:t>
            </a:r>
            <a:endParaRPr lang="en-GB" sz="2800" dirty="0">
              <a:cs typeface="Arial" charset="0"/>
            </a:endParaRPr>
          </a:p>
          <a:p>
            <a:endParaRPr lang="en-GB" dirty="0"/>
          </a:p>
        </p:txBody>
      </p:sp>
    </p:spTree>
    <p:extLst>
      <p:ext uri="{BB962C8B-B14F-4D97-AF65-F5344CB8AC3E}">
        <p14:creationId xmlns:p14="http://schemas.microsoft.com/office/powerpoint/2010/main" val="274602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normAutofit fontScale="90000"/>
          </a:bodyPr>
          <a:lstStyle/>
          <a:p>
            <a:pPr algn="r"/>
            <a:r>
              <a:rPr lang="en-GB" sz="4000" dirty="0"/>
              <a:t>Regulatory Requirements –</a:t>
            </a:r>
            <a:br>
              <a:rPr lang="en-GB" sz="4000" dirty="0"/>
            </a:br>
            <a:r>
              <a:rPr lang="en-GB" sz="4000" dirty="0"/>
              <a:t>Building Regulations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545220"/>
              </p:ext>
            </p:extLst>
          </p:nvPr>
        </p:nvGraphicFramePr>
        <p:xfrm>
          <a:off x="467544" y="1772816"/>
          <a:ext cx="8229600" cy="3769128"/>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718756">
                  <a:extLst>
                    <a:ext uri="{9D8B030D-6E8A-4147-A177-3AD203B41FA5}">
                      <a16:colId xmlns:a16="http://schemas.microsoft.com/office/drawing/2014/main" val="20001"/>
                    </a:ext>
                  </a:extLst>
                </a:gridCol>
                <a:gridCol w="3718756">
                  <a:extLst>
                    <a:ext uri="{9D8B030D-6E8A-4147-A177-3AD203B41FA5}">
                      <a16:colId xmlns:a16="http://schemas.microsoft.com/office/drawing/2014/main" val="20002"/>
                    </a:ext>
                  </a:extLst>
                </a:gridCol>
              </a:tblGrid>
              <a:tr h="370840">
                <a:tc>
                  <a:txBody>
                    <a:bodyPr/>
                    <a:lstStyle/>
                    <a:p>
                      <a:r>
                        <a:rPr lang="en-GB" dirty="0"/>
                        <a:t>Part</a:t>
                      </a:r>
                    </a:p>
                  </a:txBody>
                  <a:tcPr/>
                </a:tc>
                <a:tc>
                  <a:txBody>
                    <a:bodyPr/>
                    <a:lstStyle/>
                    <a:p>
                      <a:r>
                        <a:rPr lang="en-GB" dirty="0"/>
                        <a:t>Topic</a:t>
                      </a:r>
                    </a:p>
                  </a:txBody>
                  <a:tcPr/>
                </a:tc>
                <a:tc>
                  <a:txBody>
                    <a:bodyPr/>
                    <a:lstStyle/>
                    <a:p>
                      <a:r>
                        <a:rPr lang="en-GB" dirty="0"/>
                        <a:t>Relevance</a:t>
                      </a:r>
                      <a:r>
                        <a:rPr lang="en-GB" baseline="0" dirty="0"/>
                        <a:t> to Solar Hot Water Installations</a:t>
                      </a:r>
                      <a:endParaRPr lang="en-GB" dirty="0"/>
                    </a:p>
                  </a:txBody>
                  <a:tcPr/>
                </a:tc>
                <a:extLst>
                  <a:ext uri="{0D108BD9-81ED-4DB2-BD59-A6C34878D82A}">
                    <a16:rowId xmlns:a16="http://schemas.microsoft.com/office/drawing/2014/main" val="10000"/>
                  </a:ext>
                </a:extLst>
              </a:tr>
              <a:tr h="370840">
                <a:tc>
                  <a:txBody>
                    <a:bodyPr/>
                    <a:lstStyle/>
                    <a:p>
                      <a:r>
                        <a:rPr lang="en-GB" sz="1800" dirty="0">
                          <a:solidFill>
                            <a:srgbClr val="18295E"/>
                          </a:solidFill>
                          <a:latin typeface="Calibri" pitchFamily="34" charset="0"/>
                          <a:cs typeface="Calibri" pitchFamily="34" charset="0"/>
                        </a:rPr>
                        <a:t>A</a:t>
                      </a:r>
                    </a:p>
                  </a:txBody>
                  <a:tcPr marL="91437" marR="91437" marT="45662" marB="45662"/>
                </a:tc>
                <a:tc>
                  <a:txBody>
                    <a:bodyPr/>
                    <a:lstStyle/>
                    <a:p>
                      <a:r>
                        <a:rPr lang="en-GB" sz="1800" dirty="0">
                          <a:solidFill>
                            <a:srgbClr val="18295E"/>
                          </a:solidFill>
                          <a:latin typeface="Calibri" pitchFamily="34" charset="0"/>
                          <a:cs typeface="Calibri" pitchFamily="34" charset="0"/>
                        </a:rPr>
                        <a:t>Structure</a:t>
                      </a:r>
                    </a:p>
                  </a:txBody>
                  <a:tcPr marL="91437" marR="91437" marT="45662" marB="45662"/>
                </a:tc>
                <a:tc>
                  <a:txBody>
                    <a:bodyPr/>
                    <a:lstStyle/>
                    <a:p>
                      <a:r>
                        <a:rPr lang="en-GB" dirty="0">
                          <a:solidFill>
                            <a:srgbClr val="002060"/>
                          </a:solidFill>
                        </a:rPr>
                        <a:t>Heat pumps and components putting load on structure</a:t>
                      </a:r>
                    </a:p>
                  </a:txBody>
                  <a:tcPr/>
                </a:tc>
                <a:extLst>
                  <a:ext uri="{0D108BD9-81ED-4DB2-BD59-A6C34878D82A}">
                    <a16:rowId xmlns:a16="http://schemas.microsoft.com/office/drawing/2014/main" val="10001"/>
                  </a:ext>
                </a:extLst>
              </a:tr>
              <a:tr h="370840">
                <a:tc>
                  <a:txBody>
                    <a:bodyPr/>
                    <a:lstStyle/>
                    <a:p>
                      <a:r>
                        <a:rPr lang="en-GB" sz="1800" dirty="0">
                          <a:solidFill>
                            <a:srgbClr val="18295E"/>
                          </a:solidFill>
                          <a:latin typeface="Calibri" pitchFamily="34" charset="0"/>
                          <a:cs typeface="Calibri" pitchFamily="34" charset="0"/>
                        </a:rPr>
                        <a:t>B</a:t>
                      </a:r>
                    </a:p>
                  </a:txBody>
                  <a:tcPr marL="91437" marR="91437" marT="45662" marB="45662"/>
                </a:tc>
                <a:tc>
                  <a:txBody>
                    <a:bodyPr/>
                    <a:lstStyle/>
                    <a:p>
                      <a:r>
                        <a:rPr lang="en-GB" sz="1800" dirty="0">
                          <a:solidFill>
                            <a:srgbClr val="18295E"/>
                          </a:solidFill>
                          <a:latin typeface="Calibri" pitchFamily="34" charset="0"/>
                          <a:cs typeface="Calibri" pitchFamily="34" charset="0"/>
                        </a:rPr>
                        <a:t>Fire Safety</a:t>
                      </a:r>
                    </a:p>
                  </a:txBody>
                  <a:tcPr marL="91437" marR="91437" marT="45662" marB="45662"/>
                </a:tc>
                <a:tc>
                  <a:txBody>
                    <a:bodyPr/>
                    <a:lstStyle/>
                    <a:p>
                      <a:r>
                        <a:rPr lang="en-GB" dirty="0">
                          <a:solidFill>
                            <a:srgbClr val="002060"/>
                          </a:solidFill>
                        </a:rPr>
                        <a:t>Holes for pipes reducing fire resistance</a:t>
                      </a:r>
                      <a:r>
                        <a:rPr lang="en-GB" baseline="0" dirty="0">
                          <a:solidFill>
                            <a:srgbClr val="002060"/>
                          </a:solidFill>
                        </a:rPr>
                        <a:t> of building</a:t>
                      </a:r>
                      <a:endParaRPr lang="en-GB"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sz="1800" dirty="0">
                          <a:solidFill>
                            <a:srgbClr val="18295E"/>
                          </a:solidFill>
                          <a:latin typeface="Calibri" pitchFamily="34" charset="0"/>
                          <a:cs typeface="Calibri" pitchFamily="34" charset="0"/>
                        </a:rPr>
                        <a:t>C</a:t>
                      </a:r>
                    </a:p>
                  </a:txBody>
                  <a:tcPr marL="91437" marR="91437" marT="45662" marB="45662"/>
                </a:tc>
                <a:tc>
                  <a:txBody>
                    <a:bodyPr/>
                    <a:lstStyle/>
                    <a:p>
                      <a:r>
                        <a:rPr lang="en-GB" sz="1800" kern="1200" dirty="0">
                          <a:solidFill>
                            <a:srgbClr val="18295E"/>
                          </a:solidFill>
                          <a:effectLst/>
                          <a:latin typeface="Calibri" pitchFamily="34" charset="0"/>
                          <a:ea typeface="+mn-ea"/>
                          <a:cs typeface="Calibri" pitchFamily="34" charset="0"/>
                        </a:rPr>
                        <a:t>Site preparation and resistance to moisture</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Holes for pipes reducing moisture resistance of building</a:t>
                      </a:r>
                    </a:p>
                  </a:txBody>
                  <a:tcPr/>
                </a:tc>
                <a:extLst>
                  <a:ext uri="{0D108BD9-81ED-4DB2-BD59-A6C34878D82A}">
                    <a16:rowId xmlns:a16="http://schemas.microsoft.com/office/drawing/2014/main" val="10003"/>
                  </a:ext>
                </a:extLst>
              </a:tr>
              <a:tr h="370840">
                <a:tc>
                  <a:txBody>
                    <a:bodyPr/>
                    <a:lstStyle/>
                    <a:p>
                      <a:r>
                        <a:rPr lang="en-GB" sz="1800" dirty="0">
                          <a:solidFill>
                            <a:srgbClr val="18295E"/>
                          </a:solidFill>
                          <a:latin typeface="Calibri" pitchFamily="34" charset="0"/>
                          <a:cs typeface="Calibri" pitchFamily="34" charset="0"/>
                        </a:rPr>
                        <a:t>E</a:t>
                      </a:r>
                    </a:p>
                  </a:txBody>
                  <a:tcPr marL="91437" marR="91437" marT="45662" marB="45662"/>
                </a:tc>
                <a:tc>
                  <a:txBody>
                    <a:bodyPr/>
                    <a:lstStyle/>
                    <a:p>
                      <a:r>
                        <a:rPr lang="en-GB" sz="1800" dirty="0">
                          <a:solidFill>
                            <a:srgbClr val="18295E"/>
                          </a:solidFill>
                          <a:latin typeface="Calibri" pitchFamily="34" charset="0"/>
                          <a:cs typeface="Calibri" pitchFamily="34" charset="0"/>
                        </a:rPr>
                        <a:t>Resistance</a:t>
                      </a:r>
                      <a:r>
                        <a:rPr lang="en-GB" sz="1800" baseline="0" dirty="0">
                          <a:solidFill>
                            <a:srgbClr val="18295E"/>
                          </a:solidFill>
                          <a:latin typeface="Calibri" pitchFamily="34" charset="0"/>
                          <a:cs typeface="Calibri" pitchFamily="34" charset="0"/>
                        </a:rPr>
                        <a:t> to the passage of sound</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Holes for pipes reducing sound proof integrity of building</a:t>
                      </a:r>
                    </a:p>
                  </a:txBody>
                  <a:tcPr/>
                </a:tc>
                <a:extLst>
                  <a:ext uri="{0D108BD9-81ED-4DB2-BD59-A6C34878D82A}">
                    <a16:rowId xmlns:a16="http://schemas.microsoft.com/office/drawing/2014/main" val="10004"/>
                  </a:ext>
                </a:extLst>
              </a:tr>
              <a:tr h="370840">
                <a:tc>
                  <a:txBody>
                    <a:bodyPr/>
                    <a:lstStyle/>
                    <a:p>
                      <a:r>
                        <a:rPr lang="en-GB" sz="1800" dirty="0">
                          <a:solidFill>
                            <a:srgbClr val="18295E"/>
                          </a:solidFill>
                          <a:latin typeface="Calibri" pitchFamily="34" charset="0"/>
                          <a:cs typeface="Calibri" pitchFamily="34" charset="0"/>
                        </a:rPr>
                        <a:t>G</a:t>
                      </a:r>
                    </a:p>
                  </a:txBody>
                  <a:tcPr marL="91437" marR="91437" marT="45662" marB="45662"/>
                </a:tc>
                <a:tc>
                  <a:txBody>
                    <a:bodyPr/>
                    <a:lstStyle/>
                    <a:p>
                      <a:r>
                        <a:rPr lang="en-GB" sz="1800" kern="1200" dirty="0">
                          <a:solidFill>
                            <a:srgbClr val="18295E"/>
                          </a:solidFill>
                          <a:effectLst/>
                          <a:latin typeface="Calibri" pitchFamily="34" charset="0"/>
                          <a:ea typeface="+mn-ea"/>
                          <a:cs typeface="Calibri" pitchFamily="34" charset="0"/>
                        </a:rPr>
                        <a:t>Sanitation, hot water safety and water efficiency</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Safety and water efficiency of hot water system</a:t>
                      </a:r>
                    </a:p>
                  </a:txBody>
                  <a:tcPr/>
                </a:tc>
                <a:extLst>
                  <a:ext uri="{0D108BD9-81ED-4DB2-BD59-A6C34878D82A}">
                    <a16:rowId xmlns:a16="http://schemas.microsoft.com/office/drawing/2014/main" val="10005"/>
                  </a:ext>
                </a:extLst>
              </a:tr>
              <a:tr h="370840">
                <a:tc>
                  <a:txBody>
                    <a:bodyPr/>
                    <a:lstStyle/>
                    <a:p>
                      <a:r>
                        <a:rPr lang="en-GB" sz="1800" dirty="0">
                          <a:solidFill>
                            <a:srgbClr val="18295E"/>
                          </a:solidFill>
                          <a:latin typeface="Calibri" pitchFamily="34" charset="0"/>
                          <a:cs typeface="Calibri" pitchFamily="34" charset="0"/>
                        </a:rPr>
                        <a:t>L</a:t>
                      </a:r>
                    </a:p>
                  </a:txBody>
                  <a:tcPr marL="91437" marR="91437" marT="45662" marB="45662"/>
                </a:tc>
                <a:tc>
                  <a:txBody>
                    <a:bodyPr/>
                    <a:lstStyle/>
                    <a:p>
                      <a:r>
                        <a:rPr lang="en-GB" sz="1800" kern="1200" dirty="0">
                          <a:solidFill>
                            <a:srgbClr val="18295E"/>
                          </a:solidFill>
                          <a:effectLst/>
                          <a:latin typeface="Calibri" pitchFamily="34" charset="0"/>
                          <a:ea typeface="+mn-ea"/>
                          <a:cs typeface="Calibri" pitchFamily="34" charset="0"/>
                        </a:rPr>
                        <a:t>Conservation of fuel and power</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Efficiency of system and building</a:t>
                      </a:r>
                    </a:p>
                  </a:txBody>
                  <a:tcPr/>
                </a:tc>
                <a:extLst>
                  <a:ext uri="{0D108BD9-81ED-4DB2-BD59-A6C34878D82A}">
                    <a16:rowId xmlns:a16="http://schemas.microsoft.com/office/drawing/2014/main" val="10006"/>
                  </a:ext>
                </a:extLst>
              </a:tr>
              <a:tr h="370840">
                <a:tc>
                  <a:txBody>
                    <a:bodyPr/>
                    <a:lstStyle/>
                    <a:p>
                      <a:r>
                        <a:rPr lang="en-GB" sz="1800" dirty="0">
                          <a:solidFill>
                            <a:srgbClr val="18295E"/>
                          </a:solidFill>
                          <a:latin typeface="Calibri" pitchFamily="34" charset="0"/>
                          <a:cs typeface="Calibri" pitchFamily="34" charset="0"/>
                        </a:rPr>
                        <a:t>P</a:t>
                      </a:r>
                    </a:p>
                  </a:txBody>
                  <a:tcPr marL="91437" marR="91437" marT="45662" marB="45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18295E"/>
                          </a:solidFill>
                          <a:effectLst/>
                          <a:latin typeface="Calibri" pitchFamily="34" charset="0"/>
                          <a:ea typeface="+mn-ea"/>
                          <a:cs typeface="Calibri" pitchFamily="34" charset="0"/>
                        </a:rPr>
                        <a:t>Electrical safety </a:t>
                      </a:r>
                      <a:r>
                        <a:rPr lang="en-GB" sz="1800" baseline="0" dirty="0">
                          <a:solidFill>
                            <a:srgbClr val="18295E"/>
                          </a:solidFill>
                          <a:latin typeface="Calibri" pitchFamily="34" charset="0"/>
                          <a:cs typeface="Calibri" pitchFamily="34" charset="0"/>
                        </a:rPr>
                        <a:t> in dwellings</a:t>
                      </a:r>
                      <a:endParaRPr lang="en-GB" sz="1800" dirty="0">
                        <a:solidFill>
                          <a:srgbClr val="18295E"/>
                        </a:solidFill>
                        <a:latin typeface="Calibri" pitchFamily="34" charset="0"/>
                        <a:cs typeface="Calibri" pitchFamily="34" charset="0"/>
                      </a:endParaRPr>
                    </a:p>
                  </a:txBody>
                  <a:tcPr marL="91437" marR="91437" marT="45662" marB="45662"/>
                </a:tc>
                <a:tc>
                  <a:txBody>
                    <a:bodyPr/>
                    <a:lstStyle/>
                    <a:p>
                      <a:r>
                        <a:rPr lang="en-GB" dirty="0">
                          <a:solidFill>
                            <a:srgbClr val="002060"/>
                          </a:solidFill>
                        </a:rPr>
                        <a:t>Safe installation of controls and components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80746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Advantages/Disadvantages</a:t>
            </a:r>
          </a:p>
        </p:txBody>
      </p:sp>
      <p:sp>
        <p:nvSpPr>
          <p:cNvPr id="3" name="Content Placeholder 2"/>
          <p:cNvSpPr>
            <a:spLocks noGrp="1"/>
          </p:cNvSpPr>
          <p:nvPr>
            <p:ph idx="1"/>
          </p:nvPr>
        </p:nvSpPr>
        <p:spPr>
          <a:xfrm>
            <a:off x="467544" y="1412776"/>
            <a:ext cx="8229600" cy="4525963"/>
          </a:xfrm>
        </p:spPr>
        <p:txBody>
          <a:bodyPr/>
          <a:lstStyle/>
          <a:p>
            <a:r>
              <a:rPr lang="en-GB" dirty="0"/>
              <a:t>Include:</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37657463"/>
              </p:ext>
            </p:extLst>
          </p:nvPr>
        </p:nvGraphicFramePr>
        <p:xfrm>
          <a:off x="539552" y="2132856"/>
          <a:ext cx="8136904" cy="4384909"/>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576548">
                <a:tc>
                  <a:txBody>
                    <a:bodyPr/>
                    <a:lstStyle/>
                    <a:p>
                      <a:pPr algn="l"/>
                      <a:r>
                        <a:rPr lang="en-GB" sz="2400" dirty="0">
                          <a:latin typeface="Calibri" pitchFamily="34" charset="0"/>
                          <a:cs typeface="Calibri" pitchFamily="34" charset="0"/>
                        </a:rPr>
                        <a:t>Advantages</a:t>
                      </a:r>
                      <a:endParaRPr lang="en-GB" sz="2000" dirty="0">
                        <a:latin typeface="Calibri" pitchFamily="34" charset="0"/>
                        <a:cs typeface="Calibri" pitchFamily="34" charset="0"/>
                      </a:endParaRPr>
                    </a:p>
                  </a:txBody>
                  <a:tcPr marL="91449" marR="91449" marT="45726" marB="45726"/>
                </a:tc>
                <a:tc>
                  <a:txBody>
                    <a:bodyPr/>
                    <a:lstStyle/>
                    <a:p>
                      <a:pPr algn="l"/>
                      <a:r>
                        <a:rPr lang="en-GB" sz="2400" dirty="0">
                          <a:latin typeface="Calibri" pitchFamily="34" charset="0"/>
                          <a:cs typeface="Calibri" pitchFamily="34" charset="0"/>
                        </a:rPr>
                        <a:t>Disadvantages</a:t>
                      </a:r>
                      <a:endParaRPr lang="en-GB" sz="2000" dirty="0">
                        <a:latin typeface="Calibri" pitchFamily="34" charset="0"/>
                        <a:cs typeface="Calibri" pitchFamily="34" charset="0"/>
                      </a:endParaRPr>
                    </a:p>
                  </a:txBody>
                  <a:tcPr marL="91449" marR="91449" marT="45726" marB="45726"/>
                </a:tc>
                <a:extLst>
                  <a:ext uri="{0D108BD9-81ED-4DB2-BD59-A6C34878D82A}">
                    <a16:rowId xmlns:a16="http://schemas.microsoft.com/office/drawing/2014/main" val="10000"/>
                  </a:ext>
                </a:extLst>
              </a:tr>
              <a:tr h="797302">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Reduces carbon dioxide emissions</a:t>
                      </a:r>
                    </a:p>
                  </a:txBody>
                  <a:tcPr marL="91449" marR="91449" marT="45673" marB="45673"/>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Not usually suitable for connection to existing</a:t>
                      </a:r>
                      <a:r>
                        <a:rPr lang="en-GB" sz="2000" kern="1200" baseline="0" dirty="0">
                          <a:solidFill>
                            <a:srgbClr val="18295E"/>
                          </a:solidFill>
                          <a:latin typeface="Calibri" pitchFamily="34" charset="0"/>
                          <a:ea typeface="+mn-ea"/>
                          <a:cs typeface="Calibri" pitchFamily="34" charset="0"/>
                        </a:rPr>
                        <a:t> heating systems using panel radiators</a:t>
                      </a:r>
                      <a:endParaRPr lang="en-GB" sz="2000" kern="1200" dirty="0">
                        <a:solidFill>
                          <a:srgbClr val="18295E"/>
                        </a:solidFill>
                        <a:latin typeface="Calibri" pitchFamily="34" charset="0"/>
                        <a:ea typeface="+mn-ea"/>
                        <a:cs typeface="Calibri" pitchFamily="34" charset="0"/>
                      </a:endParaRPr>
                    </a:p>
                  </a:txBody>
                  <a:tcPr marL="91449" marR="91449" marT="45673" marB="45673"/>
                </a:tc>
                <a:extLst>
                  <a:ext uri="{0D108BD9-81ED-4DB2-BD59-A6C34878D82A}">
                    <a16:rowId xmlns:a16="http://schemas.microsoft.com/office/drawing/2014/main" val="10001"/>
                  </a:ext>
                </a:extLst>
              </a:tr>
              <a:tr h="79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kern="1200" dirty="0">
                          <a:solidFill>
                            <a:srgbClr val="18295E"/>
                          </a:solidFill>
                          <a:latin typeface="Calibri" pitchFamily="34" charset="0"/>
                          <a:ea typeface="+mn-ea"/>
                          <a:cs typeface="Calibri" pitchFamily="34" charset="0"/>
                        </a:rPr>
                        <a:t>Efficiencies between 300% to 500% are typical.</a:t>
                      </a:r>
                    </a:p>
                  </a:txBody>
                  <a:tcPr marL="91449" marR="91449" marT="45673" marB="45673"/>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Initial installation costs can be off-putting</a:t>
                      </a:r>
                    </a:p>
                  </a:txBody>
                  <a:tcPr marL="91449" marR="91449" marT="45673" marB="45673"/>
                </a:tc>
                <a:extLst>
                  <a:ext uri="{0D108BD9-81ED-4DB2-BD59-A6C34878D82A}">
                    <a16:rowId xmlns:a16="http://schemas.microsoft.com/office/drawing/2014/main" val="10002"/>
                  </a:ext>
                </a:extLst>
              </a:tr>
              <a:tr h="79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rgbClr val="18295E"/>
                          </a:solidFill>
                          <a:latin typeface="Calibri" pitchFamily="34" charset="0"/>
                          <a:ea typeface="+mn-ea"/>
                          <a:cs typeface="Calibri" pitchFamily="34" charset="0"/>
                        </a:rPr>
                        <a:t>Relatively low maintenance is needed</a:t>
                      </a:r>
                    </a:p>
                  </a:txBody>
                  <a:tcPr marL="91449" marR="91449" marT="45673" marB="45673"/>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Air</a:t>
                      </a:r>
                      <a:r>
                        <a:rPr lang="en-GB" sz="2000" kern="1200" baseline="0" dirty="0">
                          <a:solidFill>
                            <a:srgbClr val="18295E"/>
                          </a:solidFill>
                          <a:latin typeface="Calibri" pitchFamily="34" charset="0"/>
                          <a:ea typeface="+mn-ea"/>
                          <a:cs typeface="Calibri" pitchFamily="34" charset="0"/>
                        </a:rPr>
                        <a:t> source installations can present a noise issue</a:t>
                      </a:r>
                      <a:endParaRPr lang="en-GB" sz="2000" kern="1200" dirty="0">
                        <a:solidFill>
                          <a:srgbClr val="18295E"/>
                        </a:solidFill>
                        <a:latin typeface="Calibri" pitchFamily="34" charset="0"/>
                        <a:ea typeface="+mn-ea"/>
                        <a:cs typeface="Calibri" pitchFamily="34" charset="0"/>
                      </a:endParaRPr>
                    </a:p>
                  </a:txBody>
                  <a:tcPr marL="91449" marR="91449" marT="45673" marB="45673"/>
                </a:tc>
                <a:extLst>
                  <a:ext uri="{0D108BD9-81ED-4DB2-BD59-A6C34878D82A}">
                    <a16:rowId xmlns:a16="http://schemas.microsoft.com/office/drawing/2014/main" val="10003"/>
                  </a:ext>
                </a:extLst>
              </a:tr>
              <a:tr h="1208011">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Improves Energy Performance Certificate ratings</a:t>
                      </a:r>
                    </a:p>
                  </a:txBody>
                  <a:tcPr marL="91449" marR="91449" marT="45673" marB="45673"/>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Ground</a:t>
                      </a:r>
                      <a:r>
                        <a:rPr lang="en-GB" sz="2000" kern="1200" baseline="0" dirty="0">
                          <a:solidFill>
                            <a:srgbClr val="18295E"/>
                          </a:solidFill>
                          <a:latin typeface="Calibri" pitchFamily="34" charset="0"/>
                          <a:ea typeface="+mn-ea"/>
                          <a:cs typeface="Calibri" pitchFamily="34" charset="0"/>
                        </a:rPr>
                        <a:t> source installations require a large ground area or a borehole</a:t>
                      </a:r>
                      <a:endParaRPr lang="en-GB" sz="2000" kern="1200" dirty="0">
                        <a:solidFill>
                          <a:srgbClr val="18295E"/>
                        </a:solidFill>
                        <a:latin typeface="Calibri" pitchFamily="34" charset="0"/>
                        <a:ea typeface="+mn-ea"/>
                        <a:cs typeface="Calibri" pitchFamily="34" charset="0"/>
                      </a:endParaRPr>
                    </a:p>
                  </a:txBody>
                  <a:tcPr marL="91449" marR="91449" marT="45673" marB="4567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510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731" y="620688"/>
            <a:ext cx="7534538" cy="1793167"/>
          </a:xfrm>
        </p:spPr>
        <p:txBody>
          <a:bodyPr/>
          <a:lstStyle/>
          <a:p>
            <a:r>
              <a:rPr lang="en-GB" sz="4400" cap="none" dirty="0"/>
              <a:t>Level 3 Diploma in Plumbing and Domestic Heating</a:t>
            </a:r>
          </a:p>
        </p:txBody>
      </p:sp>
      <p:sp>
        <p:nvSpPr>
          <p:cNvPr id="3" name="Subtitle 2"/>
          <p:cNvSpPr>
            <a:spLocks noGrp="1"/>
          </p:cNvSpPr>
          <p:nvPr>
            <p:ph type="subTitle" idx="1"/>
          </p:nvPr>
        </p:nvSpPr>
        <p:spPr>
          <a:xfrm>
            <a:off x="1403648" y="2759711"/>
            <a:ext cx="6568414" cy="1684435"/>
          </a:xfrm>
        </p:spPr>
        <p:txBody>
          <a:bodyPr>
            <a:noAutofit/>
          </a:bodyPr>
          <a:lstStyle/>
          <a:p>
            <a:pPr algn="ctr"/>
            <a:r>
              <a:rPr lang="en-GB" dirty="0"/>
              <a:t>Phase 3</a:t>
            </a:r>
          </a:p>
          <a:p>
            <a:pPr algn="ctr"/>
            <a:r>
              <a:rPr lang="en-GB" dirty="0"/>
              <a:t>Environmental Technologies</a:t>
            </a:r>
          </a:p>
          <a:p>
            <a:pPr algn="ctr"/>
            <a:r>
              <a:rPr lang="en-GB" sz="4400" dirty="0">
                <a:solidFill>
                  <a:srgbClr val="7030A0"/>
                </a:solidFill>
              </a:rPr>
              <a:t>Micro Combined Heat and Power</a:t>
            </a:r>
          </a:p>
          <a:p>
            <a:pPr algn="ctr"/>
            <a:endParaRPr lang="en-GB" dirty="0"/>
          </a:p>
          <a:p>
            <a:pPr algn="ctr"/>
            <a:endParaRPr lang="en-GB" dirty="0"/>
          </a:p>
        </p:txBody>
      </p:sp>
    </p:spTree>
    <p:extLst>
      <p:ext uri="{BB962C8B-B14F-4D97-AF65-F5344CB8AC3E}">
        <p14:creationId xmlns:p14="http://schemas.microsoft.com/office/powerpoint/2010/main" val="2950192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1"/>
          <p:cNvSpPr>
            <a:spLocks noChangeArrowheads="1"/>
          </p:cNvSpPr>
          <p:nvPr/>
        </p:nvSpPr>
        <p:spPr bwMode="auto">
          <a:xfrm>
            <a:off x="2266950" y="216695"/>
            <a:ext cx="6434138" cy="109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2800" dirty="0">
                <a:solidFill>
                  <a:srgbClr val="18295E"/>
                </a:solidFill>
              </a:rPr>
              <a:t>Micro-Combined Heat and Power Systems (Heat Led)</a:t>
            </a:r>
            <a:endParaRPr lang="en-GB" sz="3200" dirty="0">
              <a:solidFill>
                <a:srgbClr val="18295E"/>
              </a:solidFill>
            </a:endParaRPr>
          </a:p>
        </p:txBody>
      </p:sp>
      <p:sp>
        <p:nvSpPr>
          <p:cNvPr id="150534" name="TextBox 9"/>
          <p:cNvSpPr txBox="1">
            <a:spLocks noChangeArrowheads="1"/>
          </p:cNvSpPr>
          <p:nvPr/>
        </p:nvSpPr>
        <p:spPr bwMode="auto">
          <a:xfrm>
            <a:off x="450850" y="1449388"/>
            <a:ext cx="50165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1800"/>
              </a:lnSpc>
            </a:pPr>
            <a:r>
              <a:rPr lang="en-GB" dirty="0">
                <a:solidFill>
                  <a:srgbClr val="18295E"/>
                </a:solidFill>
              </a:rPr>
              <a:t>A heat-led micro-combined heat and power (</a:t>
            </a:r>
            <a:r>
              <a:rPr lang="en-GB" dirty="0" err="1">
                <a:solidFill>
                  <a:srgbClr val="18295E"/>
                </a:solidFill>
              </a:rPr>
              <a:t>mCHP</a:t>
            </a:r>
            <a:r>
              <a:rPr lang="en-GB" dirty="0">
                <a:solidFill>
                  <a:srgbClr val="18295E"/>
                </a:solidFill>
              </a:rPr>
              <a:t>) system includes a </a:t>
            </a:r>
            <a:r>
              <a:rPr lang="en-GB" dirty="0" err="1">
                <a:solidFill>
                  <a:srgbClr val="18295E"/>
                </a:solidFill>
              </a:rPr>
              <a:t>mCHP</a:t>
            </a:r>
            <a:r>
              <a:rPr lang="en-GB" dirty="0">
                <a:solidFill>
                  <a:srgbClr val="18295E"/>
                </a:solidFill>
              </a:rPr>
              <a:t> unit, similar in appearance to a heating system boiler, that generates some electricity as well as generating heat for domestic hot water and space heating purposes. </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The term ‘heat-led’ means that the generation of the electricity occurs when the unit is responding to a system demand for heat and that the majority of output from the unit is for heating purposes. </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Although </a:t>
            </a:r>
            <a:r>
              <a:rPr lang="en-GB" dirty="0" err="1">
                <a:solidFill>
                  <a:srgbClr val="18295E"/>
                </a:solidFill>
              </a:rPr>
              <a:t>mCHP</a:t>
            </a:r>
            <a:r>
              <a:rPr lang="en-GB" dirty="0">
                <a:solidFill>
                  <a:srgbClr val="18295E"/>
                </a:solidFill>
              </a:rPr>
              <a:t> units have existed for some time, units suitable for domestic installations have only recently become available.  The currently available domestic units are gas-fired only. Other fuels options may be available for non-domestic units. </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MCHP is a low carbon technology and the units are typically up to 95% efficient. </a:t>
            </a:r>
          </a:p>
        </p:txBody>
      </p:sp>
      <p:sp>
        <p:nvSpPr>
          <p:cNvPr id="150538" name="Rectangle 1"/>
          <p:cNvSpPr>
            <a:spLocks noChangeArrowheads="1"/>
          </p:cNvSpPr>
          <p:nvPr/>
        </p:nvSpPr>
        <p:spPr bwMode="auto">
          <a:xfrm>
            <a:off x="6591300" y="4911725"/>
            <a:ext cx="2324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a:solidFill>
                  <a:srgbClr val="18295E"/>
                </a:solidFill>
              </a:rPr>
              <a:t>Typical mCHP System </a:t>
            </a:r>
          </a:p>
          <a:p>
            <a:pPr algn="ctr"/>
            <a:r>
              <a:rPr lang="en-GB" b="1">
                <a:solidFill>
                  <a:srgbClr val="18295E"/>
                </a:solidFill>
              </a:rPr>
              <a:t>Energy Flows</a:t>
            </a:r>
          </a:p>
        </p:txBody>
      </p:sp>
      <p:pic>
        <p:nvPicPr>
          <p:cNvPr id="150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1949450"/>
            <a:ext cx="34480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51424"/>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1"/>
          <p:cNvSpPr>
            <a:spLocks noChangeArrowheads="1"/>
          </p:cNvSpPr>
          <p:nvPr/>
        </p:nvSpPr>
        <p:spPr bwMode="auto">
          <a:xfrm>
            <a:off x="2266950" y="216695"/>
            <a:ext cx="6434138" cy="109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2800" dirty="0">
                <a:solidFill>
                  <a:srgbClr val="18295E"/>
                </a:solidFill>
              </a:rPr>
              <a:t>Micro-Combined Heat and Power Systems (Heat Led)</a:t>
            </a:r>
            <a:endParaRPr lang="en-GB" sz="3200" dirty="0">
              <a:solidFill>
                <a:srgbClr val="18295E"/>
              </a:solidFill>
            </a:endParaRPr>
          </a:p>
        </p:txBody>
      </p:sp>
      <p:sp>
        <p:nvSpPr>
          <p:cNvPr id="150534" name="TextBox 9"/>
          <p:cNvSpPr txBox="1">
            <a:spLocks noChangeArrowheads="1"/>
          </p:cNvSpPr>
          <p:nvPr/>
        </p:nvSpPr>
        <p:spPr bwMode="auto">
          <a:xfrm>
            <a:off x="625800" y="5320678"/>
            <a:ext cx="78549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ts val="1800"/>
              </a:lnSpc>
            </a:pPr>
            <a:r>
              <a:rPr lang="en-GB" dirty="0">
                <a:solidFill>
                  <a:srgbClr val="18295E"/>
                </a:solidFill>
              </a:rPr>
              <a:t>Typical household electricity demand and heating periods</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 </a:t>
            </a:r>
          </a:p>
        </p:txBody>
      </p:sp>
      <p:pic>
        <p:nvPicPr>
          <p:cNvPr id="3" name="Picture 2"/>
          <p:cNvPicPr>
            <a:picLocks noChangeAspect="1"/>
          </p:cNvPicPr>
          <p:nvPr/>
        </p:nvPicPr>
        <p:blipFill>
          <a:blip r:embed="rId2"/>
          <a:stretch>
            <a:fillRect/>
          </a:stretch>
        </p:blipFill>
        <p:spPr>
          <a:xfrm>
            <a:off x="942976" y="1784991"/>
            <a:ext cx="7220598" cy="3059356"/>
          </a:xfrm>
          <a:prstGeom prst="rect">
            <a:avLst/>
          </a:prstGeom>
        </p:spPr>
      </p:pic>
    </p:spTree>
    <p:extLst>
      <p:ext uri="{BB962C8B-B14F-4D97-AF65-F5344CB8AC3E}">
        <p14:creationId xmlns:p14="http://schemas.microsoft.com/office/powerpoint/2010/main" val="101248514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1"/>
          <p:cNvSpPr>
            <a:spLocks noChangeArrowheads="1"/>
          </p:cNvSpPr>
          <p:nvPr/>
        </p:nvSpPr>
        <p:spPr bwMode="auto">
          <a:xfrm>
            <a:off x="2555775" y="263526"/>
            <a:ext cx="6129437"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4000" dirty="0"/>
              <a:t>Heat Pump Systems</a:t>
            </a:r>
          </a:p>
        </p:txBody>
      </p:sp>
      <p:sp>
        <p:nvSpPr>
          <p:cNvPr id="46090" name="TextBox 9"/>
          <p:cNvSpPr txBox="1">
            <a:spLocks noChangeArrowheads="1"/>
          </p:cNvSpPr>
          <p:nvPr/>
        </p:nvSpPr>
        <p:spPr bwMode="auto">
          <a:xfrm>
            <a:off x="573464" y="5986175"/>
            <a:ext cx="8145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000" dirty="0">
                <a:solidFill>
                  <a:srgbClr val="18295E"/>
                </a:solidFill>
              </a:rPr>
              <a:t> </a:t>
            </a:r>
            <a:r>
              <a:rPr lang="en-GB" sz="2400" dirty="0">
                <a:solidFill>
                  <a:srgbClr val="18295E"/>
                </a:solidFill>
              </a:rPr>
              <a:t>So how does a heat pump work? ………………</a:t>
            </a:r>
          </a:p>
        </p:txBody>
      </p:sp>
      <p:pic>
        <p:nvPicPr>
          <p:cNvPr id="4609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449" y="2132856"/>
            <a:ext cx="496855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3826768" cy="4525963"/>
          </a:xfrm>
        </p:spPr>
        <p:txBody>
          <a:bodyPr>
            <a:normAutofit/>
          </a:bodyPr>
          <a:lstStyle/>
          <a:p>
            <a:r>
              <a:rPr lang="en-US" dirty="0">
                <a:solidFill>
                  <a:schemeClr val="tx2">
                    <a:lumMod val="75000"/>
                  </a:schemeClr>
                </a:solidFill>
              </a:rPr>
              <a:t>What is a heat pump?</a:t>
            </a:r>
          </a:p>
          <a:p>
            <a:endParaRPr lang="en-US" dirty="0">
              <a:solidFill>
                <a:schemeClr val="tx2">
                  <a:lumMod val="75000"/>
                </a:schemeClr>
              </a:solidFill>
            </a:endParaRPr>
          </a:p>
          <a:p>
            <a:r>
              <a:rPr lang="en-US" dirty="0">
                <a:solidFill>
                  <a:schemeClr val="tx2">
                    <a:lumMod val="75000"/>
                  </a:schemeClr>
                </a:solidFill>
              </a:rPr>
              <a:t>A heat pump is a device for converting low temperature heat a to higher temperature heat  </a:t>
            </a:r>
          </a:p>
          <a:p>
            <a:endParaRPr lang="en-US" dirty="0">
              <a:solidFill>
                <a:schemeClr val="tx2">
                  <a:lumMod val="75000"/>
                </a:schemeClr>
              </a:solidFill>
            </a:endParaRPr>
          </a:p>
          <a:p>
            <a:r>
              <a:rPr lang="en-US" dirty="0">
                <a:solidFill>
                  <a:schemeClr val="tx2">
                    <a:lumMod val="75000"/>
                  </a:schemeClr>
                </a:solidFill>
              </a:rPr>
              <a:t>Some heat pumps can also work in reverse and convert high temperature heat to a lower  temperature </a:t>
            </a:r>
          </a:p>
          <a:p>
            <a:endParaRPr lang="en-GB" dirty="0"/>
          </a:p>
        </p:txBody>
      </p:sp>
    </p:spTree>
    <p:extLst>
      <p:ext uri="{BB962C8B-B14F-4D97-AF65-F5344CB8AC3E}">
        <p14:creationId xmlns:p14="http://schemas.microsoft.com/office/powerpoint/2010/main" val="36970030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90"/>
                                        </p:tgtEl>
                                        <p:attrNameLst>
                                          <p:attrName>style.visibility</p:attrName>
                                        </p:attrNameLst>
                                      </p:cBhvr>
                                      <p:to>
                                        <p:strVal val="visible"/>
                                      </p:to>
                                    </p:set>
                                    <p:anim calcmode="lin" valueType="num">
                                      <p:cBhvr additive="base">
                                        <p:cTn id="25" dur="500" fill="hold"/>
                                        <p:tgtEl>
                                          <p:spTgt spid="46090"/>
                                        </p:tgtEl>
                                        <p:attrNameLst>
                                          <p:attrName>ppt_x</p:attrName>
                                        </p:attrNameLst>
                                      </p:cBhvr>
                                      <p:tavLst>
                                        <p:tav tm="0">
                                          <p:val>
                                            <p:strVal val="#ppt_x"/>
                                          </p:val>
                                        </p:tav>
                                        <p:tav tm="100000">
                                          <p:val>
                                            <p:strVal val="#ppt_x"/>
                                          </p:val>
                                        </p:tav>
                                      </p:tavLst>
                                    </p:anim>
                                    <p:anim calcmode="lin" valueType="num">
                                      <p:cBhvr additive="base">
                                        <p:cTn id="26" dur="500" fill="hold"/>
                                        <p:tgtEl>
                                          <p:spTgt spid="46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1"/>
          <p:cNvSpPr>
            <a:spLocks noChangeArrowheads="1"/>
          </p:cNvSpPr>
          <p:nvPr/>
        </p:nvSpPr>
        <p:spPr bwMode="auto">
          <a:xfrm>
            <a:off x="2209800" y="255588"/>
            <a:ext cx="6535738" cy="109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2800" dirty="0">
                <a:solidFill>
                  <a:srgbClr val="18295E"/>
                </a:solidFill>
              </a:rPr>
              <a:t>Micro-Combined Heat and Power Unit Components</a:t>
            </a:r>
            <a:endParaRPr lang="en-GB" sz="3200" dirty="0">
              <a:solidFill>
                <a:srgbClr val="18295E"/>
              </a:solidFill>
            </a:endParaRPr>
          </a:p>
        </p:txBody>
      </p:sp>
      <p:sp>
        <p:nvSpPr>
          <p:cNvPr id="128006" name="TextBox 9"/>
          <p:cNvSpPr txBox="1">
            <a:spLocks noChangeArrowheads="1"/>
          </p:cNvSpPr>
          <p:nvPr/>
        </p:nvSpPr>
        <p:spPr bwMode="auto">
          <a:xfrm>
            <a:off x="5045075" y="1543050"/>
            <a:ext cx="3700463" cy="494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1800"/>
              </a:lnSpc>
              <a:defRPr/>
            </a:pPr>
            <a:r>
              <a:rPr lang="en-GB" sz="2000" dirty="0">
                <a:solidFill>
                  <a:srgbClr val="18295E"/>
                </a:solidFill>
              </a:rPr>
              <a:t>The key mCHP unit internal components are: </a:t>
            </a:r>
          </a:p>
          <a:p>
            <a:pPr eaLnBrk="1" hangingPunct="1">
              <a:lnSpc>
                <a:spcPts val="1800"/>
              </a:lnSpc>
              <a:defRPr/>
            </a:pPr>
            <a:endParaRPr lang="en-GB" sz="2000" dirty="0">
              <a:solidFill>
                <a:srgbClr val="18295E"/>
              </a:solidFill>
            </a:endParaRP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an engine or gas turbine</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an alternator </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two heat exchangers</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a supplementary burner</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a combustion fan </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electrical controls (not illustrated)</a:t>
            </a:r>
          </a:p>
          <a:p>
            <a:pPr marL="342900" indent="-342900" eaLnBrk="1" hangingPunct="1">
              <a:lnSpc>
                <a:spcPts val="1800"/>
              </a:lnSpc>
              <a:spcBef>
                <a:spcPts val="0"/>
              </a:spcBef>
              <a:spcAft>
                <a:spcPts val="0"/>
              </a:spcAft>
              <a:buClr>
                <a:srgbClr val="C1001F"/>
              </a:buClr>
              <a:buFontTx/>
              <a:buChar char="•"/>
              <a:defRPr/>
            </a:pPr>
            <a:endParaRPr lang="en-GB" sz="2000" dirty="0">
              <a:solidFill>
                <a:srgbClr val="304364"/>
              </a:solidFill>
              <a:cs typeface="Arial" charset="0"/>
            </a:endParaRPr>
          </a:p>
          <a:p>
            <a:pPr eaLnBrk="1" hangingPunct="1">
              <a:lnSpc>
                <a:spcPts val="1800"/>
              </a:lnSpc>
              <a:spcBef>
                <a:spcPts val="0"/>
              </a:spcBef>
              <a:spcAft>
                <a:spcPts val="0"/>
              </a:spcAft>
              <a:buClr>
                <a:srgbClr val="C1001F"/>
              </a:buClr>
              <a:defRPr/>
            </a:pPr>
            <a:r>
              <a:rPr lang="en-GB" sz="2000" dirty="0">
                <a:solidFill>
                  <a:srgbClr val="304364"/>
                </a:solidFill>
                <a:cs typeface="Arial" charset="0"/>
              </a:rPr>
              <a:t>mCHP units can contain any of the following engine types </a:t>
            </a:r>
          </a:p>
          <a:p>
            <a:pPr eaLnBrk="1" hangingPunct="1">
              <a:lnSpc>
                <a:spcPts val="1800"/>
              </a:lnSpc>
              <a:spcBef>
                <a:spcPts val="0"/>
              </a:spcBef>
              <a:spcAft>
                <a:spcPts val="0"/>
              </a:spcAft>
              <a:buClr>
                <a:srgbClr val="C1001F"/>
              </a:buClr>
              <a:defRPr/>
            </a:pPr>
            <a:endParaRPr lang="en-GB" sz="2000" dirty="0">
              <a:solidFill>
                <a:srgbClr val="304364"/>
              </a:solidFill>
              <a:cs typeface="Arial" charset="0"/>
            </a:endParaRP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External combustion (Stirling type  illustrated )</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Internal combustion</a:t>
            </a:r>
          </a:p>
          <a:p>
            <a:pPr marL="342900" indent="-342900" eaLnBrk="1" hangingPunct="1">
              <a:lnSpc>
                <a:spcPts val="1800"/>
              </a:lnSpc>
              <a:spcBef>
                <a:spcPts val="0"/>
              </a:spcBef>
              <a:spcAft>
                <a:spcPts val="0"/>
              </a:spcAft>
              <a:buClr>
                <a:srgbClr val="C1001F"/>
              </a:buClr>
              <a:buFontTx/>
              <a:buChar char="•"/>
              <a:defRPr/>
            </a:pPr>
            <a:r>
              <a:rPr lang="en-GB" sz="2000" dirty="0">
                <a:solidFill>
                  <a:srgbClr val="304364"/>
                </a:solidFill>
                <a:cs typeface="Arial" charset="0"/>
              </a:rPr>
              <a:t>Organic rankine cycle </a:t>
            </a:r>
          </a:p>
          <a:p>
            <a:pPr eaLnBrk="1" hangingPunct="1">
              <a:lnSpc>
                <a:spcPts val="1800"/>
              </a:lnSpc>
              <a:defRPr/>
            </a:pPr>
            <a:r>
              <a:rPr lang="en-GB" sz="2000" dirty="0">
                <a:solidFill>
                  <a:srgbClr val="18295E"/>
                </a:solidFill>
              </a:rPr>
              <a:t> </a:t>
            </a:r>
          </a:p>
          <a:p>
            <a:pPr eaLnBrk="1" hangingPunct="1">
              <a:lnSpc>
                <a:spcPts val="1800"/>
              </a:lnSpc>
              <a:defRPr/>
            </a:pPr>
            <a:endParaRPr lang="en-GB" sz="2000" dirty="0">
              <a:solidFill>
                <a:srgbClr val="18295E"/>
              </a:solidFill>
            </a:endParaRPr>
          </a:p>
          <a:p>
            <a:pPr eaLnBrk="1" hangingPunct="1">
              <a:lnSpc>
                <a:spcPts val="1800"/>
              </a:lnSpc>
              <a:defRPr/>
            </a:pPr>
            <a:r>
              <a:rPr lang="en-GB" sz="2000" dirty="0">
                <a:solidFill>
                  <a:srgbClr val="18295E"/>
                </a:solidFill>
              </a:rPr>
              <a:t> </a:t>
            </a:r>
          </a:p>
        </p:txBody>
      </p:sp>
      <p:sp>
        <p:nvSpPr>
          <p:cNvPr id="151562" name="Rectangle 1"/>
          <p:cNvSpPr>
            <a:spLocks noChangeArrowheads="1"/>
          </p:cNvSpPr>
          <p:nvPr/>
        </p:nvSpPr>
        <p:spPr bwMode="auto">
          <a:xfrm>
            <a:off x="527534" y="5873109"/>
            <a:ext cx="358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dirty="0">
                <a:solidFill>
                  <a:srgbClr val="18295E"/>
                </a:solidFill>
              </a:rPr>
              <a:t>Example </a:t>
            </a:r>
            <a:r>
              <a:rPr lang="en-GB" b="1" dirty="0" err="1">
                <a:solidFill>
                  <a:srgbClr val="18295E"/>
                </a:solidFill>
              </a:rPr>
              <a:t>mCHP</a:t>
            </a:r>
            <a:r>
              <a:rPr lang="en-GB" b="1" dirty="0">
                <a:solidFill>
                  <a:srgbClr val="18295E"/>
                </a:solidFill>
              </a:rPr>
              <a:t> Unit</a:t>
            </a:r>
          </a:p>
        </p:txBody>
      </p:sp>
      <p:pic>
        <p:nvPicPr>
          <p:cNvPr id="1515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34" y="1671637"/>
            <a:ext cx="4265997" cy="39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021008"/>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1"/>
          <p:cNvSpPr>
            <a:spLocks noChangeArrowheads="1"/>
          </p:cNvSpPr>
          <p:nvPr/>
        </p:nvSpPr>
        <p:spPr bwMode="auto">
          <a:xfrm>
            <a:off x="2280444" y="228753"/>
            <a:ext cx="6366669" cy="9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2400" dirty="0">
                <a:solidFill>
                  <a:srgbClr val="18295E"/>
                </a:solidFill>
              </a:rPr>
              <a:t>Micro-Combined Heat and Power Unit Operation (Stirling Engine Unit)</a:t>
            </a:r>
            <a:endParaRPr lang="en-GB" sz="2800" dirty="0">
              <a:solidFill>
                <a:srgbClr val="18295E"/>
              </a:solidFill>
            </a:endParaRPr>
          </a:p>
        </p:txBody>
      </p:sp>
      <p:sp>
        <p:nvSpPr>
          <p:cNvPr id="152582" name="TextBox 9"/>
          <p:cNvSpPr txBox="1">
            <a:spLocks noChangeArrowheads="1"/>
          </p:cNvSpPr>
          <p:nvPr/>
        </p:nvSpPr>
        <p:spPr bwMode="auto">
          <a:xfrm>
            <a:off x="4619625" y="1536700"/>
            <a:ext cx="4113213" cy="517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1800"/>
              </a:lnSpc>
            </a:pPr>
            <a:r>
              <a:rPr lang="en-GB" dirty="0">
                <a:solidFill>
                  <a:srgbClr val="18295E"/>
                </a:solidFill>
              </a:rPr>
              <a:t>When demand for heat occurs, a gas burner provides heat to the Stirling engine unit  causing the Stirling engine to operate.</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The Stirling engine unit includes a generator comprising a piston that moves between a copper coil. As the Stirling engine operates electricity is generated providing the engine runs for a minimum  period of time and does not cycle on and off.</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There is a limit (typically 25% of total unit output) to the amount of heat that can be provided  during the operation of the Stirling engine. </a:t>
            </a:r>
          </a:p>
          <a:p>
            <a:pPr eaLnBrk="1" hangingPunct="1">
              <a:lnSpc>
                <a:spcPts val="1800"/>
              </a:lnSpc>
            </a:pPr>
            <a:endParaRPr lang="en-GB" dirty="0">
              <a:solidFill>
                <a:srgbClr val="18295E"/>
              </a:solidFill>
            </a:endParaRPr>
          </a:p>
          <a:p>
            <a:pPr eaLnBrk="1" hangingPunct="1">
              <a:lnSpc>
                <a:spcPts val="1800"/>
              </a:lnSpc>
            </a:pPr>
            <a:r>
              <a:rPr lang="en-GB" dirty="0">
                <a:solidFill>
                  <a:srgbClr val="18295E"/>
                </a:solidFill>
              </a:rPr>
              <a:t>When additional heat is needed to meet higher demand,  the supplementary burner operates. </a:t>
            </a:r>
          </a:p>
          <a:p>
            <a:pPr eaLnBrk="1" hangingPunct="1">
              <a:lnSpc>
                <a:spcPts val="1800"/>
              </a:lnSpc>
            </a:pPr>
            <a:r>
              <a:rPr lang="en-GB" dirty="0">
                <a:solidFill>
                  <a:srgbClr val="18295E"/>
                </a:solidFill>
              </a:rPr>
              <a:t> </a:t>
            </a:r>
          </a:p>
        </p:txBody>
      </p:sp>
      <p:pic>
        <p:nvPicPr>
          <p:cNvPr id="15258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80" y="1584325"/>
            <a:ext cx="4322283"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02914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1"/>
          <p:cNvSpPr>
            <a:spLocks noChangeArrowheads="1"/>
          </p:cNvSpPr>
          <p:nvPr/>
        </p:nvSpPr>
        <p:spPr bwMode="auto">
          <a:xfrm>
            <a:off x="2280444" y="228753"/>
            <a:ext cx="6366669" cy="9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2400" dirty="0">
                <a:solidFill>
                  <a:srgbClr val="18295E"/>
                </a:solidFill>
              </a:rPr>
              <a:t>Micro-Combined Heat and Power Unit Operation (Stirling Engine Unit)</a:t>
            </a:r>
            <a:endParaRPr lang="en-GB" sz="2800" dirty="0">
              <a:solidFill>
                <a:srgbClr val="18295E"/>
              </a:solidFill>
            </a:endParaRPr>
          </a:p>
        </p:txBody>
      </p:sp>
      <p:sp>
        <p:nvSpPr>
          <p:cNvPr id="152582" name="TextBox 9"/>
          <p:cNvSpPr txBox="1">
            <a:spLocks noChangeArrowheads="1"/>
          </p:cNvSpPr>
          <p:nvPr/>
        </p:nvSpPr>
        <p:spPr bwMode="auto">
          <a:xfrm>
            <a:off x="486567" y="4622801"/>
            <a:ext cx="828516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85750" indent="-285750" eaLnBrk="1" hangingPunct="1">
              <a:lnSpc>
                <a:spcPts val="1800"/>
              </a:lnSpc>
              <a:buFont typeface="Arial" panose="020B0604020202020204" pitchFamily="34" charset="0"/>
              <a:buChar char="•"/>
            </a:pPr>
            <a:r>
              <a:rPr lang="en-US" dirty="0"/>
              <a:t>For electricity generation, the </a:t>
            </a:r>
            <a:r>
              <a:rPr lang="en-US" i="1" dirty="0" err="1"/>
              <a:t>Baxi</a:t>
            </a:r>
            <a:r>
              <a:rPr lang="en-US" i="1" dirty="0"/>
              <a:t> </a:t>
            </a:r>
            <a:r>
              <a:rPr lang="en-US" i="1" dirty="0" err="1"/>
              <a:t>Ecogen</a:t>
            </a:r>
            <a:r>
              <a:rPr lang="en-US" i="1" dirty="0"/>
              <a:t> </a:t>
            </a:r>
            <a:r>
              <a:rPr lang="en-US" dirty="0"/>
              <a:t>uses a free piston </a:t>
            </a:r>
            <a:r>
              <a:rPr lang="en-US" dirty="0" err="1"/>
              <a:t>Stirling</a:t>
            </a:r>
            <a:r>
              <a:rPr lang="en-US" dirty="0"/>
              <a:t> engine </a:t>
            </a:r>
          </a:p>
          <a:p>
            <a:pPr marL="285750" indent="-285750" eaLnBrk="1" hangingPunct="1">
              <a:lnSpc>
                <a:spcPts val="1800"/>
              </a:lnSpc>
              <a:buFont typeface="Arial" panose="020B0604020202020204" pitchFamily="34" charset="0"/>
              <a:buChar char="•"/>
            </a:pPr>
            <a:r>
              <a:rPr lang="en-US" dirty="0"/>
              <a:t>This engine is heated by burning gas. The helium working fluid expands and contracts to move a piston up and down </a:t>
            </a:r>
          </a:p>
          <a:p>
            <a:pPr marL="285750" indent="-285750" eaLnBrk="1" hangingPunct="1">
              <a:lnSpc>
                <a:spcPts val="1800"/>
              </a:lnSpc>
              <a:buFont typeface="Arial" panose="020B0604020202020204" pitchFamily="34" charset="0"/>
              <a:buChar char="•"/>
            </a:pPr>
            <a:r>
              <a:rPr lang="en-US" dirty="0"/>
              <a:t>This piston travels between a copper coil, generating up to 1kW of electricity at 50Hz single phase</a:t>
            </a:r>
          </a:p>
          <a:p>
            <a:pPr marL="285750" indent="-285750" eaLnBrk="1" hangingPunct="1">
              <a:lnSpc>
                <a:spcPts val="1800"/>
              </a:lnSpc>
              <a:buFont typeface="Arial" panose="020B0604020202020204" pitchFamily="34" charset="0"/>
              <a:buChar char="•"/>
            </a:pPr>
            <a:endParaRPr lang="en-US" dirty="0">
              <a:solidFill>
                <a:srgbClr val="18295E"/>
              </a:solidFill>
            </a:endParaRPr>
          </a:p>
          <a:p>
            <a:pPr marL="285750" indent="-285750" eaLnBrk="1" hangingPunct="1">
              <a:lnSpc>
                <a:spcPts val="1800"/>
              </a:lnSpc>
              <a:buFont typeface="Arial" panose="020B0604020202020204" pitchFamily="34" charset="0"/>
              <a:buChar char="•"/>
            </a:pPr>
            <a:r>
              <a:rPr lang="en-US" dirty="0">
                <a:solidFill>
                  <a:srgbClr val="18295E"/>
                </a:solidFill>
                <a:hlinkClick r:id="rId2"/>
              </a:rPr>
              <a:t>how the </a:t>
            </a:r>
            <a:r>
              <a:rPr lang="en-US" dirty="0" err="1">
                <a:solidFill>
                  <a:srgbClr val="18295E"/>
                </a:solidFill>
                <a:hlinkClick r:id="rId2"/>
              </a:rPr>
              <a:t>baxi</a:t>
            </a:r>
            <a:r>
              <a:rPr lang="en-US" dirty="0">
                <a:solidFill>
                  <a:srgbClr val="18295E"/>
                </a:solidFill>
                <a:hlinkClick r:id="rId2"/>
              </a:rPr>
              <a:t> </a:t>
            </a:r>
            <a:r>
              <a:rPr lang="en-US" dirty="0" err="1">
                <a:solidFill>
                  <a:srgbClr val="18295E"/>
                </a:solidFill>
                <a:hlinkClick r:id="rId2"/>
              </a:rPr>
              <a:t>ecogen</a:t>
            </a:r>
            <a:r>
              <a:rPr lang="en-US" dirty="0">
                <a:solidFill>
                  <a:srgbClr val="18295E"/>
                </a:solidFill>
                <a:hlinkClick r:id="rId2"/>
              </a:rPr>
              <a:t> works</a:t>
            </a:r>
            <a:endParaRPr lang="en-GB" dirty="0">
              <a:solidFill>
                <a:srgbClr val="18295E"/>
              </a:solidFill>
            </a:endParaRPr>
          </a:p>
        </p:txBody>
      </p:sp>
      <p:pic>
        <p:nvPicPr>
          <p:cNvPr id="2" name="Picture 1"/>
          <p:cNvPicPr>
            <a:picLocks noChangeAspect="1"/>
          </p:cNvPicPr>
          <p:nvPr/>
        </p:nvPicPr>
        <p:blipFill>
          <a:blip r:embed="rId3"/>
          <a:stretch>
            <a:fillRect/>
          </a:stretch>
        </p:blipFill>
        <p:spPr>
          <a:xfrm>
            <a:off x="2280444" y="1572174"/>
            <a:ext cx="4848225" cy="2923626"/>
          </a:xfrm>
          <a:prstGeom prst="rect">
            <a:avLst/>
          </a:prstGeom>
        </p:spPr>
      </p:pic>
    </p:spTree>
    <p:extLst>
      <p:ext uri="{BB962C8B-B14F-4D97-AF65-F5344CB8AC3E}">
        <p14:creationId xmlns:p14="http://schemas.microsoft.com/office/powerpoint/2010/main" val="237250645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1"/>
          <p:cNvSpPr>
            <a:spLocks noChangeArrowheads="1"/>
          </p:cNvSpPr>
          <p:nvPr/>
        </p:nvSpPr>
        <p:spPr bwMode="auto">
          <a:xfrm>
            <a:off x="2286000" y="284163"/>
            <a:ext cx="6394450" cy="109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2800" dirty="0">
                <a:solidFill>
                  <a:srgbClr val="18295E"/>
                </a:solidFill>
              </a:rPr>
              <a:t>Micro-Combined Heat and Power Unit – Electrical Output and System Connections </a:t>
            </a:r>
            <a:endParaRPr lang="en-GB" sz="3200" dirty="0">
              <a:solidFill>
                <a:srgbClr val="18295E"/>
              </a:solidFill>
            </a:endParaRPr>
          </a:p>
        </p:txBody>
      </p:sp>
      <p:pic>
        <p:nvPicPr>
          <p:cNvPr id="153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25" y="1531938"/>
            <a:ext cx="33909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0" name="TextBox 9"/>
          <p:cNvSpPr txBox="1">
            <a:spLocks noChangeArrowheads="1"/>
          </p:cNvSpPr>
          <p:nvPr/>
        </p:nvSpPr>
        <p:spPr bwMode="auto">
          <a:xfrm>
            <a:off x="539750" y="1662113"/>
            <a:ext cx="479266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1800"/>
              </a:lnSpc>
            </a:pPr>
            <a:r>
              <a:rPr lang="en-GB" sz="1600" dirty="0">
                <a:solidFill>
                  <a:srgbClr val="18295E"/>
                </a:solidFill>
              </a:rPr>
              <a:t>A domestic </a:t>
            </a:r>
            <a:r>
              <a:rPr lang="en-GB" sz="1600" dirty="0" err="1">
                <a:solidFill>
                  <a:srgbClr val="18295E"/>
                </a:solidFill>
              </a:rPr>
              <a:t>mCHP</a:t>
            </a:r>
            <a:r>
              <a:rPr lang="en-GB" sz="1600" dirty="0">
                <a:solidFill>
                  <a:srgbClr val="18295E"/>
                </a:solidFill>
              </a:rPr>
              <a:t> unit will typically generate between 1kW and 1.5kW of electricity. Larger </a:t>
            </a:r>
            <a:r>
              <a:rPr lang="en-GB" sz="1600" dirty="0" err="1">
                <a:solidFill>
                  <a:srgbClr val="18295E"/>
                </a:solidFill>
              </a:rPr>
              <a:t>mCHP</a:t>
            </a:r>
            <a:r>
              <a:rPr lang="en-GB" sz="1600" dirty="0">
                <a:solidFill>
                  <a:srgbClr val="18295E"/>
                </a:solidFill>
              </a:rPr>
              <a:t> units typically generate up to 5-6 kW of electricity. </a:t>
            </a:r>
          </a:p>
          <a:p>
            <a:pPr eaLnBrk="1" hangingPunct="1">
              <a:lnSpc>
                <a:spcPts val="1800"/>
              </a:lnSpc>
            </a:pPr>
            <a:endParaRPr lang="en-GB" sz="1600" dirty="0">
              <a:solidFill>
                <a:srgbClr val="18295E"/>
              </a:solidFill>
            </a:endParaRPr>
          </a:p>
          <a:p>
            <a:pPr eaLnBrk="1" hangingPunct="1">
              <a:lnSpc>
                <a:spcPts val="1800"/>
              </a:lnSpc>
            </a:pPr>
            <a:r>
              <a:rPr lang="en-GB" sz="1600" dirty="0">
                <a:solidFill>
                  <a:srgbClr val="18295E"/>
                </a:solidFill>
              </a:rPr>
              <a:t>The preferred connection arrangement between the </a:t>
            </a:r>
            <a:r>
              <a:rPr lang="en-GB" sz="1600" dirty="0" err="1">
                <a:solidFill>
                  <a:srgbClr val="18295E"/>
                </a:solidFill>
              </a:rPr>
              <a:t>mCHP</a:t>
            </a:r>
            <a:r>
              <a:rPr lang="en-GB" sz="1600" dirty="0">
                <a:solidFill>
                  <a:srgbClr val="18295E"/>
                </a:solidFill>
              </a:rPr>
              <a:t> unit and the main electricity system is using a dedicated circuit from/to the consumer unit (Option 1).</a:t>
            </a:r>
          </a:p>
          <a:p>
            <a:pPr eaLnBrk="1" hangingPunct="1">
              <a:lnSpc>
                <a:spcPts val="1800"/>
              </a:lnSpc>
            </a:pPr>
            <a:endParaRPr lang="en-GB" sz="1600" dirty="0">
              <a:solidFill>
                <a:srgbClr val="18295E"/>
              </a:solidFill>
            </a:endParaRPr>
          </a:p>
          <a:p>
            <a:pPr eaLnBrk="1" hangingPunct="1">
              <a:lnSpc>
                <a:spcPts val="1800"/>
              </a:lnSpc>
            </a:pPr>
            <a:r>
              <a:rPr lang="en-GB" sz="1600" dirty="0">
                <a:solidFill>
                  <a:srgbClr val="18295E"/>
                </a:solidFill>
              </a:rPr>
              <a:t>Where this is difficult, it is possible to connect the unit to an existing final circuit (Option 2).</a:t>
            </a:r>
          </a:p>
          <a:p>
            <a:pPr eaLnBrk="1" hangingPunct="1">
              <a:lnSpc>
                <a:spcPts val="1800"/>
              </a:lnSpc>
            </a:pPr>
            <a:endParaRPr lang="en-GB" sz="1600" dirty="0">
              <a:solidFill>
                <a:srgbClr val="18295E"/>
              </a:solidFill>
            </a:endParaRPr>
          </a:p>
          <a:p>
            <a:pPr eaLnBrk="1" hangingPunct="1">
              <a:lnSpc>
                <a:spcPts val="1800"/>
              </a:lnSpc>
            </a:pPr>
            <a:r>
              <a:rPr lang="en-GB" sz="1600" dirty="0">
                <a:solidFill>
                  <a:srgbClr val="18295E"/>
                </a:solidFill>
              </a:rPr>
              <a:t>Any surplus electricity can be exported to the distribution grid. </a:t>
            </a:r>
          </a:p>
          <a:p>
            <a:pPr eaLnBrk="1" hangingPunct="1">
              <a:lnSpc>
                <a:spcPts val="1800"/>
              </a:lnSpc>
            </a:pPr>
            <a:endParaRPr lang="en-GB" sz="1600" dirty="0">
              <a:solidFill>
                <a:srgbClr val="18295E"/>
              </a:solidFill>
            </a:endParaRPr>
          </a:p>
          <a:p>
            <a:pPr eaLnBrk="1" hangingPunct="1">
              <a:lnSpc>
                <a:spcPts val="1800"/>
              </a:lnSpc>
            </a:pPr>
            <a:r>
              <a:rPr lang="en-GB" sz="1600" dirty="0" err="1">
                <a:solidFill>
                  <a:srgbClr val="18295E"/>
                </a:solidFill>
              </a:rPr>
              <a:t>mCHP</a:t>
            </a:r>
            <a:r>
              <a:rPr lang="en-GB" sz="1600" dirty="0">
                <a:solidFill>
                  <a:srgbClr val="18295E"/>
                </a:solidFill>
              </a:rPr>
              <a:t> installations are eligible for Feed-In Tariff payments providing the installation is carried out by a Microgeneration Certification Scheme MCS) certified contractor using an MCS approved unit.</a:t>
            </a:r>
          </a:p>
          <a:p>
            <a:pPr eaLnBrk="1" hangingPunct="1">
              <a:lnSpc>
                <a:spcPts val="1800"/>
              </a:lnSpc>
            </a:pPr>
            <a:endParaRPr lang="en-GB" sz="1600" dirty="0">
              <a:solidFill>
                <a:srgbClr val="18295E"/>
              </a:solidFill>
            </a:endParaRPr>
          </a:p>
          <a:p>
            <a:pPr eaLnBrk="1" hangingPunct="1">
              <a:lnSpc>
                <a:spcPts val="1800"/>
              </a:lnSpc>
            </a:pPr>
            <a:endParaRPr lang="en-GB" sz="1600" dirty="0">
              <a:solidFill>
                <a:srgbClr val="18295E"/>
              </a:solidFill>
            </a:endParaRPr>
          </a:p>
          <a:p>
            <a:pPr eaLnBrk="1" hangingPunct="1">
              <a:lnSpc>
                <a:spcPts val="1800"/>
              </a:lnSpc>
            </a:pPr>
            <a:r>
              <a:rPr lang="en-GB" sz="1600" dirty="0">
                <a:solidFill>
                  <a:srgbClr val="18295E"/>
                </a:solidFill>
              </a:rPr>
              <a:t> </a:t>
            </a:r>
          </a:p>
          <a:p>
            <a:pPr eaLnBrk="1" hangingPunct="1">
              <a:lnSpc>
                <a:spcPts val="1800"/>
              </a:lnSpc>
            </a:pPr>
            <a:r>
              <a:rPr lang="en-GB" sz="1600" dirty="0">
                <a:solidFill>
                  <a:srgbClr val="18295E"/>
                </a:solidFill>
              </a:rPr>
              <a:t> </a:t>
            </a:r>
          </a:p>
        </p:txBody>
      </p:sp>
      <p:sp>
        <p:nvSpPr>
          <p:cNvPr id="153611" name="Rectangle 2"/>
          <p:cNvSpPr>
            <a:spLocks noChangeArrowheads="1"/>
          </p:cNvSpPr>
          <p:nvPr/>
        </p:nvSpPr>
        <p:spPr bwMode="auto">
          <a:xfrm>
            <a:off x="539750" y="6003925"/>
            <a:ext cx="81407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800"/>
              </a:lnSpc>
            </a:pPr>
            <a:r>
              <a:rPr lang="en-GB" b="1" dirty="0">
                <a:solidFill>
                  <a:srgbClr val="FF0000"/>
                </a:solidFill>
              </a:rPr>
              <a:t>All electrical work must be designed, installed and tested by a competent person</a:t>
            </a:r>
            <a:r>
              <a:rPr lang="en-GB" dirty="0">
                <a:solidFill>
                  <a:srgbClr val="18295E"/>
                </a:solidFill>
              </a:rPr>
              <a:t> </a:t>
            </a:r>
          </a:p>
        </p:txBody>
      </p:sp>
    </p:spTree>
    <p:extLst>
      <p:ext uri="{BB962C8B-B14F-4D97-AF65-F5344CB8AC3E}">
        <p14:creationId xmlns:p14="http://schemas.microsoft.com/office/powerpoint/2010/main" val="416152556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616624"/>
          </a:xfrm>
        </p:spPr>
        <p:txBody>
          <a:bodyPr>
            <a:normAutofit/>
          </a:bodyPr>
          <a:lstStyle/>
          <a:p>
            <a:pPr marL="0" indent="0" algn="ctr">
              <a:buNone/>
            </a:pPr>
            <a:r>
              <a:rPr lang="en-GB" sz="4100" dirty="0"/>
              <a:t>Quick Questions</a:t>
            </a:r>
          </a:p>
          <a:p>
            <a:pPr marL="0" indent="0">
              <a:buNone/>
            </a:pPr>
            <a:endParaRPr lang="en-GB" sz="2100" dirty="0"/>
          </a:p>
          <a:p>
            <a:pPr marL="0" indent="0" defTabSz="914400">
              <a:spcBef>
                <a:spcPts val="0"/>
              </a:spcBef>
              <a:buNone/>
              <a:defRPr/>
            </a:pPr>
            <a:r>
              <a:rPr lang="en-GB" dirty="0">
                <a:solidFill>
                  <a:srgbClr val="304364"/>
                </a:solidFill>
                <a:latin typeface="Calibri" pitchFamily="34" charset="0"/>
                <a:cs typeface="Calibri" pitchFamily="34" charset="0"/>
              </a:rPr>
              <a:t>How does a </a:t>
            </a:r>
            <a:r>
              <a:rPr lang="en-GB" dirty="0" err="1">
                <a:solidFill>
                  <a:srgbClr val="304364"/>
                </a:solidFill>
                <a:latin typeface="Calibri" pitchFamily="34" charset="0"/>
                <a:cs typeface="Calibri" pitchFamily="34" charset="0"/>
              </a:rPr>
              <a:t>mCHP</a:t>
            </a:r>
            <a:r>
              <a:rPr lang="en-GB" dirty="0">
                <a:solidFill>
                  <a:srgbClr val="304364"/>
                </a:solidFill>
                <a:latin typeface="Calibri" pitchFamily="34" charset="0"/>
                <a:cs typeface="Calibri" pitchFamily="34" charset="0"/>
              </a:rPr>
              <a:t> unit generate electricity?</a:t>
            </a:r>
          </a:p>
          <a:p>
            <a:pPr marL="0" indent="0">
              <a:buNone/>
            </a:pPr>
            <a:r>
              <a:rPr lang="en-GB" dirty="0">
                <a:solidFill>
                  <a:srgbClr val="FF0000"/>
                </a:solidFill>
              </a:rPr>
              <a:t>Using a generator connected to an engine or turbine</a:t>
            </a:r>
          </a:p>
          <a:p>
            <a:pPr marL="0" indent="0" defTabSz="914400">
              <a:buNone/>
            </a:pPr>
            <a:r>
              <a:rPr lang="en-GB" dirty="0">
                <a:solidFill>
                  <a:srgbClr val="304364"/>
                </a:solidFill>
                <a:latin typeface="Calibri" pitchFamily="34" charset="0"/>
                <a:cs typeface="Calibri" pitchFamily="34" charset="0"/>
              </a:rPr>
              <a:t>Approximately, what  percentage of the energy  produced by a </a:t>
            </a:r>
            <a:r>
              <a:rPr lang="en-GB" dirty="0" err="1">
                <a:solidFill>
                  <a:srgbClr val="304364"/>
                </a:solidFill>
                <a:latin typeface="Calibri" pitchFamily="34" charset="0"/>
                <a:cs typeface="Calibri" pitchFamily="34" charset="0"/>
              </a:rPr>
              <a:t>mCHP</a:t>
            </a:r>
            <a:r>
              <a:rPr lang="en-GB" dirty="0">
                <a:solidFill>
                  <a:srgbClr val="304364"/>
                </a:solidFill>
                <a:latin typeface="Calibri" pitchFamily="34" charset="0"/>
                <a:cs typeface="Calibri" pitchFamily="34" charset="0"/>
              </a:rPr>
              <a:t> unit is electrical energy ?</a:t>
            </a:r>
          </a:p>
          <a:p>
            <a:pPr marL="0" indent="0">
              <a:buNone/>
            </a:pPr>
            <a:r>
              <a:rPr lang="en-GB" dirty="0">
                <a:solidFill>
                  <a:srgbClr val="FF0000"/>
                </a:solidFill>
              </a:rPr>
              <a:t>15%</a:t>
            </a:r>
          </a:p>
          <a:p>
            <a:pPr marL="0" indent="0" defTabSz="914400">
              <a:spcBef>
                <a:spcPts val="0"/>
              </a:spcBef>
              <a:buNone/>
              <a:defRPr/>
            </a:pPr>
            <a:r>
              <a:rPr lang="en-GB" dirty="0">
                <a:solidFill>
                  <a:srgbClr val="304364"/>
                </a:solidFill>
                <a:latin typeface="Calibri" pitchFamily="34" charset="0"/>
                <a:cs typeface="Calibri" pitchFamily="34" charset="0"/>
              </a:rPr>
              <a:t>What is the maximum efficiency of a </a:t>
            </a:r>
            <a:r>
              <a:rPr lang="en-GB" dirty="0" err="1">
                <a:solidFill>
                  <a:srgbClr val="304364"/>
                </a:solidFill>
                <a:latin typeface="Calibri" pitchFamily="34" charset="0"/>
                <a:cs typeface="Calibri" pitchFamily="34" charset="0"/>
              </a:rPr>
              <a:t>mCHP</a:t>
            </a:r>
            <a:r>
              <a:rPr lang="en-GB" dirty="0">
                <a:solidFill>
                  <a:srgbClr val="304364"/>
                </a:solidFill>
                <a:latin typeface="Calibri" pitchFamily="34" charset="0"/>
                <a:cs typeface="Calibri" pitchFamily="34" charset="0"/>
              </a:rPr>
              <a:t> unit?</a:t>
            </a:r>
          </a:p>
          <a:p>
            <a:pPr marL="0" indent="0">
              <a:buNone/>
            </a:pPr>
            <a:r>
              <a:rPr lang="en-GB" dirty="0">
                <a:solidFill>
                  <a:srgbClr val="FF0000"/>
                </a:solidFill>
              </a:rPr>
              <a:t>95%</a:t>
            </a:r>
          </a:p>
          <a:p>
            <a:pPr marL="0" indent="0" defTabSz="914400">
              <a:spcBef>
                <a:spcPts val="0"/>
              </a:spcBef>
              <a:buNone/>
              <a:defRPr/>
            </a:pPr>
            <a:r>
              <a:rPr lang="en-GB" dirty="0">
                <a:solidFill>
                  <a:srgbClr val="304364"/>
                </a:solidFill>
                <a:latin typeface="Calibri" pitchFamily="34" charset="0"/>
                <a:cs typeface="Calibri" pitchFamily="34" charset="0"/>
              </a:rPr>
              <a:t>Are </a:t>
            </a:r>
            <a:r>
              <a:rPr lang="en-GB" dirty="0" err="1">
                <a:solidFill>
                  <a:srgbClr val="304364"/>
                </a:solidFill>
                <a:latin typeface="Calibri" pitchFamily="34" charset="0"/>
                <a:cs typeface="Calibri" pitchFamily="34" charset="0"/>
              </a:rPr>
              <a:t>mCHP</a:t>
            </a:r>
            <a:r>
              <a:rPr lang="en-GB" dirty="0">
                <a:solidFill>
                  <a:srgbClr val="304364"/>
                </a:solidFill>
                <a:latin typeface="Calibri" pitchFamily="34" charset="0"/>
                <a:cs typeface="Calibri" pitchFamily="34" charset="0"/>
              </a:rPr>
              <a:t> installations eligible for Feed-in Tariff payments? </a:t>
            </a:r>
          </a:p>
          <a:p>
            <a:pPr marL="0" indent="0">
              <a:buNone/>
            </a:pPr>
            <a:r>
              <a:rPr lang="en-GB" dirty="0">
                <a:solidFill>
                  <a:srgbClr val="FF0000"/>
                </a:solidFill>
              </a:rPr>
              <a:t>Yes, provided the installation is carried out by a Microgeneration certification Scheme (MCS) certified contractor installing am MCS approved unit</a:t>
            </a:r>
          </a:p>
          <a:p>
            <a:pPr marL="0" indent="0">
              <a:buNone/>
            </a:pPr>
            <a:endParaRPr lang="en-GB" dirty="0">
              <a:solidFill>
                <a:srgbClr val="FF000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413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1"/>
          <p:cNvSpPr>
            <a:spLocks noChangeArrowheads="1"/>
          </p:cNvSpPr>
          <p:nvPr/>
        </p:nvSpPr>
        <p:spPr bwMode="auto">
          <a:xfrm>
            <a:off x="2238375" y="261144"/>
            <a:ext cx="63246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en-GB" sz="2800" dirty="0">
                <a:solidFill>
                  <a:srgbClr val="18295E"/>
                </a:solidFill>
              </a:rPr>
              <a:t>Micro-combined Heat and Power Systems – Regulatory Requirements</a:t>
            </a:r>
            <a:endParaRPr lang="en-GB" sz="3200" dirty="0">
              <a:solidFill>
                <a:srgbClr val="18295E"/>
              </a:solidFill>
            </a:endParaRPr>
          </a:p>
        </p:txBody>
      </p:sp>
      <p:sp>
        <p:nvSpPr>
          <p:cNvPr id="11" name="TextBox 10"/>
          <p:cNvSpPr txBox="1"/>
          <p:nvPr/>
        </p:nvSpPr>
        <p:spPr>
          <a:xfrm>
            <a:off x="2552700" y="1353110"/>
            <a:ext cx="6096000" cy="5355312"/>
          </a:xfrm>
          <a:prstGeom prst="rect">
            <a:avLst/>
          </a:prstGeom>
          <a:noFill/>
        </p:spPr>
        <p:txBody>
          <a:bodyPr wrap="square">
            <a:spAutoFit/>
          </a:bodyPr>
          <a:lstStyle/>
          <a:p>
            <a:pPr>
              <a:defRPr/>
            </a:pPr>
            <a:r>
              <a:rPr lang="en-GB" dirty="0">
                <a:solidFill>
                  <a:srgbClr val="18295E"/>
                </a:solidFill>
                <a:cs typeface="Arial" charset="0"/>
              </a:rPr>
              <a:t>The installation of a micro-combined heat and power system will require compliance with a number of regulatory requirements including health and safety, electrical regulations and regulations relating to the connection of ‘on-grid’ micro-hydropower systems.  </a:t>
            </a:r>
          </a:p>
          <a:p>
            <a:pPr>
              <a:defRPr/>
            </a:pPr>
            <a:endParaRPr lang="en-GB" dirty="0">
              <a:solidFill>
                <a:srgbClr val="18295E"/>
              </a:solidFill>
              <a:cs typeface="Arial" charset="0"/>
            </a:endParaRPr>
          </a:p>
          <a:p>
            <a:pPr>
              <a:defRPr/>
            </a:pPr>
            <a:r>
              <a:rPr lang="en-GB" dirty="0">
                <a:solidFill>
                  <a:srgbClr val="18295E"/>
                </a:solidFill>
                <a:cs typeface="Arial" charset="0"/>
              </a:rPr>
              <a:t>A competent installation contractor will have a detailed knowledge of these regulations and will ensure compliance. </a:t>
            </a:r>
          </a:p>
          <a:p>
            <a:pPr>
              <a:defRPr/>
            </a:pPr>
            <a:endParaRPr lang="en-GB" dirty="0">
              <a:solidFill>
                <a:srgbClr val="18295E"/>
              </a:solidFill>
              <a:cs typeface="Arial" charset="0"/>
            </a:endParaRPr>
          </a:p>
          <a:p>
            <a:pPr>
              <a:defRPr/>
            </a:pPr>
            <a:r>
              <a:rPr lang="en-GB" dirty="0">
                <a:solidFill>
                  <a:srgbClr val="18295E"/>
                </a:solidFill>
                <a:cs typeface="Arial" charset="0"/>
              </a:rPr>
              <a:t>Within this section we consider three primary regulatory requirements in relation to micro-combined heat and power systems:</a:t>
            </a:r>
          </a:p>
          <a:p>
            <a:pPr>
              <a:defRPr/>
            </a:pPr>
            <a:endParaRPr lang="en-GB" dirty="0">
              <a:solidFill>
                <a:srgbClr val="18295E"/>
              </a:solidFill>
              <a:cs typeface="Arial" charset="0"/>
            </a:endParaRPr>
          </a:p>
          <a:p>
            <a:pPr marL="342900" indent="-342900">
              <a:buClr>
                <a:srgbClr val="C1001F"/>
              </a:buClr>
              <a:buFontTx/>
              <a:buChar char="•"/>
              <a:defRPr/>
            </a:pPr>
            <a:r>
              <a:rPr lang="en-GB" dirty="0">
                <a:solidFill>
                  <a:srgbClr val="18295E"/>
                </a:solidFill>
                <a:cs typeface="Calibri" pitchFamily="34" charset="0"/>
              </a:rPr>
              <a:t>Building Regulations</a:t>
            </a:r>
          </a:p>
          <a:p>
            <a:pPr marL="342900" indent="-342900">
              <a:buClr>
                <a:srgbClr val="C1001F"/>
              </a:buClr>
              <a:buFontTx/>
              <a:buChar char="•"/>
              <a:defRPr/>
            </a:pPr>
            <a:r>
              <a:rPr lang="en-GB" dirty="0">
                <a:solidFill>
                  <a:srgbClr val="18295E"/>
                </a:solidFill>
                <a:cs typeface="Calibri" pitchFamily="34" charset="0"/>
              </a:rPr>
              <a:t>Town and Country Planning Regulations</a:t>
            </a:r>
          </a:p>
          <a:p>
            <a:pPr>
              <a:defRPr/>
            </a:pPr>
            <a:endParaRPr lang="en-GB" dirty="0">
              <a:solidFill>
                <a:srgbClr val="18295E"/>
              </a:solidFill>
              <a:cs typeface="Arial" charset="0"/>
            </a:endParaRPr>
          </a:p>
          <a:p>
            <a:pPr>
              <a:defRPr/>
            </a:pPr>
            <a:r>
              <a:rPr lang="en-GB" i="1" dirty="0">
                <a:solidFill>
                  <a:srgbClr val="18295E"/>
                </a:solidFill>
                <a:cs typeface="Arial" charset="0"/>
              </a:rPr>
              <a:t>Note: The requirements stated in this section relate to England and Wales only. The requirements for Scotland and Northern Ireland may differ. </a:t>
            </a:r>
            <a:endParaRPr lang="en-GB" dirty="0">
              <a:solidFill>
                <a:srgbClr val="18295E"/>
              </a:solidFill>
              <a:cs typeface="Arial" charset="0"/>
            </a:endParaRPr>
          </a:p>
        </p:txBody>
      </p:sp>
      <p:pic>
        <p:nvPicPr>
          <p:cNvPr id="2" name="Picture 1"/>
          <p:cNvPicPr>
            <a:picLocks noChangeAspect="1"/>
          </p:cNvPicPr>
          <p:nvPr/>
        </p:nvPicPr>
        <p:blipFill>
          <a:blip r:embed="rId2"/>
          <a:stretch>
            <a:fillRect/>
          </a:stretch>
        </p:blipFill>
        <p:spPr>
          <a:xfrm>
            <a:off x="433803" y="1673934"/>
            <a:ext cx="1804572" cy="4157832"/>
          </a:xfrm>
          <a:prstGeom prst="rect">
            <a:avLst/>
          </a:prstGeom>
        </p:spPr>
      </p:pic>
    </p:spTree>
    <p:extLst>
      <p:ext uri="{BB962C8B-B14F-4D97-AF65-F5344CB8AC3E}">
        <p14:creationId xmlns:p14="http://schemas.microsoft.com/office/powerpoint/2010/main" val="4058204641"/>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normAutofit fontScale="90000"/>
          </a:bodyPr>
          <a:lstStyle/>
          <a:p>
            <a:pPr algn="r"/>
            <a:r>
              <a:rPr lang="en-GB" sz="3600" dirty="0"/>
              <a:t>Regulatory Requirements –</a:t>
            </a:r>
            <a:br>
              <a:rPr lang="en-GB" sz="3600" dirty="0"/>
            </a:br>
            <a:r>
              <a:rPr lang="en-GB" sz="3600" dirty="0"/>
              <a:t>Building Regulations</a:t>
            </a:r>
          </a:p>
        </p:txBody>
      </p:sp>
      <p:graphicFrame>
        <p:nvGraphicFramePr>
          <p:cNvPr id="4" name="Content Placeholder 3"/>
          <p:cNvGraphicFramePr>
            <a:graphicFrameLocks noGrp="1"/>
          </p:cNvGraphicFramePr>
          <p:nvPr>
            <p:ph idx="1"/>
          </p:nvPr>
        </p:nvGraphicFramePr>
        <p:xfrm>
          <a:off x="467544" y="1477541"/>
          <a:ext cx="8229600" cy="4587114"/>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331418">
                  <a:extLst>
                    <a:ext uri="{9D8B030D-6E8A-4147-A177-3AD203B41FA5}">
                      <a16:colId xmlns:a16="http://schemas.microsoft.com/office/drawing/2014/main" val="20001"/>
                    </a:ext>
                  </a:extLst>
                </a:gridCol>
                <a:gridCol w="4106094">
                  <a:extLst>
                    <a:ext uri="{9D8B030D-6E8A-4147-A177-3AD203B41FA5}">
                      <a16:colId xmlns:a16="http://schemas.microsoft.com/office/drawing/2014/main" val="20002"/>
                    </a:ext>
                  </a:extLst>
                </a:gridCol>
              </a:tblGrid>
              <a:tr h="370840">
                <a:tc>
                  <a:txBody>
                    <a:bodyPr/>
                    <a:lstStyle/>
                    <a:p>
                      <a:r>
                        <a:rPr lang="en-GB" dirty="0"/>
                        <a:t>Part</a:t>
                      </a:r>
                    </a:p>
                  </a:txBody>
                  <a:tcPr/>
                </a:tc>
                <a:tc>
                  <a:txBody>
                    <a:bodyPr/>
                    <a:lstStyle/>
                    <a:p>
                      <a:r>
                        <a:rPr lang="en-GB" dirty="0"/>
                        <a:t>Topic</a:t>
                      </a:r>
                    </a:p>
                  </a:txBody>
                  <a:tcPr/>
                </a:tc>
                <a:tc>
                  <a:txBody>
                    <a:bodyPr/>
                    <a:lstStyle/>
                    <a:p>
                      <a:r>
                        <a:rPr lang="en-GB" dirty="0"/>
                        <a:t>Relevance</a:t>
                      </a:r>
                      <a:r>
                        <a:rPr lang="en-GB" baseline="0" dirty="0"/>
                        <a:t> to Solar Hot Water Installations</a:t>
                      </a:r>
                      <a:endParaRPr lang="en-GB" dirty="0"/>
                    </a:p>
                  </a:txBody>
                  <a:tcPr/>
                </a:tc>
                <a:extLst>
                  <a:ext uri="{0D108BD9-81ED-4DB2-BD59-A6C34878D82A}">
                    <a16:rowId xmlns:a16="http://schemas.microsoft.com/office/drawing/2014/main" val="10000"/>
                  </a:ext>
                </a:extLst>
              </a:tr>
              <a:tr h="370840">
                <a:tc>
                  <a:txBody>
                    <a:bodyPr/>
                    <a:lstStyle/>
                    <a:p>
                      <a:r>
                        <a:rPr lang="en-GB" sz="1600" dirty="0">
                          <a:solidFill>
                            <a:srgbClr val="18295E"/>
                          </a:solidFill>
                          <a:latin typeface="Calibri" pitchFamily="34" charset="0"/>
                          <a:cs typeface="Calibri" pitchFamily="34" charset="0"/>
                        </a:rPr>
                        <a:t>A</a:t>
                      </a:r>
                    </a:p>
                  </a:txBody>
                  <a:tcPr marL="91437" marR="91437" marT="45662" marB="45662"/>
                </a:tc>
                <a:tc>
                  <a:txBody>
                    <a:bodyPr/>
                    <a:lstStyle/>
                    <a:p>
                      <a:r>
                        <a:rPr lang="en-GB" sz="1600" dirty="0">
                          <a:solidFill>
                            <a:srgbClr val="18295E"/>
                          </a:solidFill>
                          <a:latin typeface="Calibri" pitchFamily="34" charset="0"/>
                          <a:cs typeface="Calibri" pitchFamily="34" charset="0"/>
                        </a:rPr>
                        <a:t>Structure</a:t>
                      </a:r>
                    </a:p>
                  </a:txBody>
                  <a:tcPr marL="91437" marR="91437" marT="45662" marB="45662"/>
                </a:tc>
                <a:tc>
                  <a:txBody>
                    <a:bodyPr/>
                    <a:lstStyle/>
                    <a:p>
                      <a:r>
                        <a:rPr lang="en-GB" sz="1600" dirty="0">
                          <a:solidFill>
                            <a:srgbClr val="002060"/>
                          </a:solidFill>
                        </a:rPr>
                        <a:t>Where</a:t>
                      </a:r>
                      <a:r>
                        <a:rPr lang="en-GB" sz="1600" baseline="0" dirty="0">
                          <a:solidFill>
                            <a:srgbClr val="002060"/>
                          </a:solidFill>
                        </a:rPr>
                        <a:t> </a:t>
                      </a:r>
                      <a:r>
                        <a:rPr lang="en-GB" sz="1600" dirty="0">
                          <a:solidFill>
                            <a:srgbClr val="002060"/>
                          </a:solidFill>
                        </a:rPr>
                        <a:t>any part of the </a:t>
                      </a:r>
                      <a:r>
                        <a:rPr lang="en-GB" sz="1600" dirty="0" err="1">
                          <a:solidFill>
                            <a:srgbClr val="002060"/>
                          </a:solidFill>
                        </a:rPr>
                        <a:t>mCHP</a:t>
                      </a:r>
                      <a:r>
                        <a:rPr lang="en-GB" sz="1600" dirty="0">
                          <a:solidFill>
                            <a:srgbClr val="002060"/>
                          </a:solidFill>
                        </a:rPr>
                        <a:t> unit and other components impose load on a structure</a:t>
                      </a:r>
                    </a:p>
                  </a:txBody>
                  <a:tcPr/>
                </a:tc>
                <a:extLst>
                  <a:ext uri="{0D108BD9-81ED-4DB2-BD59-A6C34878D82A}">
                    <a16:rowId xmlns:a16="http://schemas.microsoft.com/office/drawing/2014/main" val="10001"/>
                  </a:ext>
                </a:extLst>
              </a:tr>
              <a:tr h="370840">
                <a:tc>
                  <a:txBody>
                    <a:bodyPr/>
                    <a:lstStyle/>
                    <a:p>
                      <a:r>
                        <a:rPr lang="en-GB" sz="1600" dirty="0">
                          <a:solidFill>
                            <a:srgbClr val="18295E"/>
                          </a:solidFill>
                          <a:latin typeface="Calibri" pitchFamily="34" charset="0"/>
                          <a:cs typeface="Calibri" pitchFamily="34" charset="0"/>
                        </a:rPr>
                        <a:t>B</a:t>
                      </a:r>
                    </a:p>
                  </a:txBody>
                  <a:tcPr marL="91437" marR="91437" marT="45662" marB="45662"/>
                </a:tc>
                <a:tc>
                  <a:txBody>
                    <a:bodyPr/>
                    <a:lstStyle/>
                    <a:p>
                      <a:r>
                        <a:rPr lang="en-GB" sz="1600" dirty="0">
                          <a:solidFill>
                            <a:srgbClr val="18295E"/>
                          </a:solidFill>
                          <a:latin typeface="Calibri" pitchFamily="34" charset="0"/>
                          <a:cs typeface="Calibri" pitchFamily="34" charset="0"/>
                        </a:rPr>
                        <a:t>Fire Safety</a:t>
                      </a:r>
                    </a:p>
                  </a:txBody>
                  <a:tcPr marL="91437" marR="91437" marT="45662" marB="45662"/>
                </a:tc>
                <a:tc>
                  <a:txBody>
                    <a:bodyPr/>
                    <a:lstStyle/>
                    <a:p>
                      <a:r>
                        <a:rPr lang="en-GB" sz="1600" dirty="0">
                          <a:solidFill>
                            <a:srgbClr val="002060"/>
                          </a:solidFill>
                        </a:rPr>
                        <a:t>Holes for wires reducing fire resistance</a:t>
                      </a:r>
                      <a:r>
                        <a:rPr lang="en-GB" sz="1600" baseline="0" dirty="0">
                          <a:solidFill>
                            <a:srgbClr val="002060"/>
                          </a:solidFill>
                        </a:rPr>
                        <a:t> of building</a:t>
                      </a:r>
                      <a:endParaRPr lang="en-GB" sz="1600"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sz="1600" dirty="0">
                          <a:solidFill>
                            <a:srgbClr val="18295E"/>
                          </a:solidFill>
                          <a:latin typeface="Calibri" pitchFamily="34" charset="0"/>
                          <a:cs typeface="Calibri" pitchFamily="34" charset="0"/>
                        </a:rPr>
                        <a:t>C</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Site preparation and resistance to moisture</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Holes for wires reducing moisture resistance of building</a:t>
                      </a:r>
                    </a:p>
                  </a:txBody>
                  <a:tcPr/>
                </a:tc>
                <a:extLst>
                  <a:ext uri="{0D108BD9-81ED-4DB2-BD59-A6C34878D82A}">
                    <a16:rowId xmlns:a16="http://schemas.microsoft.com/office/drawing/2014/main" val="10003"/>
                  </a:ext>
                </a:extLst>
              </a:tr>
              <a:tr h="370840">
                <a:tc>
                  <a:txBody>
                    <a:bodyPr/>
                    <a:lstStyle/>
                    <a:p>
                      <a:r>
                        <a:rPr lang="en-GB" sz="1600" dirty="0">
                          <a:solidFill>
                            <a:srgbClr val="18295E"/>
                          </a:solidFill>
                          <a:latin typeface="Calibri" pitchFamily="34" charset="0"/>
                          <a:cs typeface="Calibri" pitchFamily="34" charset="0"/>
                        </a:rPr>
                        <a:t>E</a:t>
                      </a:r>
                    </a:p>
                  </a:txBody>
                  <a:tcPr marL="91437" marR="91437" marT="45662" marB="45662"/>
                </a:tc>
                <a:tc>
                  <a:txBody>
                    <a:bodyPr/>
                    <a:lstStyle/>
                    <a:p>
                      <a:r>
                        <a:rPr lang="en-GB" sz="1600" dirty="0">
                          <a:solidFill>
                            <a:srgbClr val="18295E"/>
                          </a:solidFill>
                          <a:latin typeface="Calibri" pitchFamily="34" charset="0"/>
                          <a:cs typeface="Calibri" pitchFamily="34" charset="0"/>
                        </a:rPr>
                        <a:t>Resistance</a:t>
                      </a:r>
                      <a:r>
                        <a:rPr lang="en-GB" sz="1600" baseline="0" dirty="0">
                          <a:solidFill>
                            <a:srgbClr val="18295E"/>
                          </a:solidFill>
                          <a:latin typeface="Calibri" pitchFamily="34" charset="0"/>
                          <a:cs typeface="Calibri" pitchFamily="34" charset="0"/>
                        </a:rPr>
                        <a:t> to the passage of sound</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Holes for wires reducing sound proof integrity of building</a:t>
                      </a:r>
                    </a:p>
                  </a:txBody>
                  <a:tcPr/>
                </a:tc>
                <a:extLst>
                  <a:ext uri="{0D108BD9-81ED-4DB2-BD59-A6C34878D82A}">
                    <a16:rowId xmlns:a16="http://schemas.microsoft.com/office/drawing/2014/main" val="10004"/>
                  </a:ext>
                </a:extLst>
              </a:tr>
              <a:tr h="370840">
                <a:tc>
                  <a:txBody>
                    <a:bodyPr/>
                    <a:lstStyle/>
                    <a:p>
                      <a:r>
                        <a:rPr lang="en-GB" sz="1600" dirty="0">
                          <a:solidFill>
                            <a:srgbClr val="18295E"/>
                          </a:solidFill>
                          <a:latin typeface="Calibri" pitchFamily="34" charset="0"/>
                          <a:cs typeface="Calibri" pitchFamily="34" charset="0"/>
                        </a:rPr>
                        <a:t>G</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Sanitation, hot water safety and water efficiency</a:t>
                      </a:r>
                      <a:endParaRPr lang="en-GB" sz="1600" dirty="0">
                        <a:solidFill>
                          <a:srgbClr val="18295E"/>
                        </a:solidFill>
                        <a:latin typeface="Calibri" pitchFamily="34" charset="0"/>
                        <a:cs typeface="Calibri" pitchFamily="34" charset="0"/>
                      </a:endParaRPr>
                    </a:p>
                  </a:txBody>
                  <a:tcPr marL="91434" marR="91434" marT="45657" marB="45657"/>
                </a:tc>
                <a:tc>
                  <a:txBody>
                    <a:bodyPr/>
                    <a:lstStyle/>
                    <a:p>
                      <a:r>
                        <a:rPr lang="en-GB" sz="1600" dirty="0">
                          <a:solidFill>
                            <a:srgbClr val="002060"/>
                          </a:solidFill>
                        </a:rPr>
                        <a:t>Hot water</a:t>
                      </a:r>
                      <a:r>
                        <a:rPr lang="en-GB" sz="1600" baseline="0" dirty="0">
                          <a:solidFill>
                            <a:srgbClr val="002060"/>
                          </a:solidFill>
                        </a:rPr>
                        <a:t> </a:t>
                      </a:r>
                      <a:r>
                        <a:rPr lang="en-GB" sz="1600" dirty="0">
                          <a:solidFill>
                            <a:srgbClr val="002060"/>
                          </a:solidFill>
                        </a:rPr>
                        <a:t>safety and water efficiency</a:t>
                      </a:r>
                    </a:p>
                  </a:txBody>
                  <a:tcPr/>
                </a:tc>
                <a:extLst>
                  <a:ext uri="{0D108BD9-81ED-4DB2-BD59-A6C34878D82A}">
                    <a16:rowId xmlns:a16="http://schemas.microsoft.com/office/drawing/2014/main" val="10005"/>
                  </a:ext>
                </a:extLst>
              </a:tr>
              <a:tr h="370840">
                <a:tc>
                  <a:txBody>
                    <a:bodyPr/>
                    <a:lstStyle/>
                    <a:p>
                      <a:r>
                        <a:rPr lang="en-GB" sz="1600" dirty="0">
                          <a:solidFill>
                            <a:srgbClr val="18295E"/>
                          </a:solidFill>
                          <a:latin typeface="Calibri" pitchFamily="34" charset="0"/>
                          <a:cs typeface="Calibri" pitchFamily="34" charset="0"/>
                        </a:rPr>
                        <a:t>J</a:t>
                      </a:r>
                    </a:p>
                  </a:txBody>
                  <a:tcPr marL="91437" marR="91437" marT="45662" marB="45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a:solidFill>
                            <a:srgbClr val="18295E"/>
                          </a:solidFill>
                          <a:effectLst/>
                          <a:latin typeface="Calibri" pitchFamily="34" charset="0"/>
                          <a:ea typeface="+mn-ea"/>
                          <a:cs typeface="Calibri" pitchFamily="34" charset="0"/>
                        </a:rPr>
                        <a:t>Combustion appliances and Fuel Storage system</a:t>
                      </a:r>
                    </a:p>
                  </a:txBody>
                  <a:tcPr marL="91434" marR="91434" marT="45657" marB="45657"/>
                </a:tc>
                <a:tc>
                  <a:txBody>
                    <a:bodyPr/>
                    <a:lstStyle/>
                    <a:p>
                      <a:r>
                        <a:rPr lang="en-GB" sz="1600" dirty="0" err="1">
                          <a:solidFill>
                            <a:srgbClr val="002060"/>
                          </a:solidFill>
                        </a:rPr>
                        <a:t>mCHP</a:t>
                      </a:r>
                      <a:r>
                        <a:rPr lang="en-GB" sz="1600" dirty="0">
                          <a:solidFill>
                            <a:srgbClr val="002060"/>
                          </a:solidFill>
                        </a:rPr>
                        <a:t> units are heat producing combustion appliances and must be installed safely</a:t>
                      </a:r>
                    </a:p>
                  </a:txBody>
                  <a:tcPr/>
                </a:tc>
                <a:extLst>
                  <a:ext uri="{0D108BD9-81ED-4DB2-BD59-A6C34878D82A}">
                    <a16:rowId xmlns:a16="http://schemas.microsoft.com/office/drawing/2014/main" val="10006"/>
                  </a:ext>
                </a:extLst>
              </a:tr>
              <a:tr h="370840">
                <a:tc>
                  <a:txBody>
                    <a:bodyPr/>
                    <a:lstStyle/>
                    <a:p>
                      <a:r>
                        <a:rPr lang="en-GB" sz="1600" dirty="0">
                          <a:solidFill>
                            <a:srgbClr val="18295E"/>
                          </a:solidFill>
                          <a:latin typeface="Calibri" pitchFamily="34" charset="0"/>
                          <a:cs typeface="Calibri" pitchFamily="34" charset="0"/>
                        </a:rPr>
                        <a:t>L</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Conservation of fuel and power</a:t>
                      </a:r>
                      <a:endParaRPr lang="en-GB" sz="1600" dirty="0">
                        <a:solidFill>
                          <a:srgbClr val="18295E"/>
                        </a:solidFill>
                        <a:latin typeface="Calibri" pitchFamily="34" charset="0"/>
                        <a:cs typeface="Calibri" pitchFamily="34" charset="0"/>
                      </a:endParaRPr>
                    </a:p>
                  </a:txBody>
                  <a:tcPr marL="91434" marR="91434" marT="45657" marB="45657"/>
                </a:tc>
                <a:tc>
                  <a:txBody>
                    <a:bodyPr/>
                    <a:lstStyle/>
                    <a:p>
                      <a:r>
                        <a:rPr lang="en-GB" sz="1600" dirty="0">
                          <a:solidFill>
                            <a:srgbClr val="002060"/>
                          </a:solidFill>
                        </a:rPr>
                        <a:t>Energy efficiency of system and the building</a:t>
                      </a:r>
                    </a:p>
                  </a:txBody>
                  <a:tcPr/>
                </a:tc>
                <a:extLst>
                  <a:ext uri="{0D108BD9-81ED-4DB2-BD59-A6C34878D82A}">
                    <a16:rowId xmlns:a16="http://schemas.microsoft.com/office/drawing/2014/main" val="10007"/>
                  </a:ext>
                </a:extLst>
              </a:tr>
              <a:tr h="370840">
                <a:tc>
                  <a:txBody>
                    <a:bodyPr/>
                    <a:lstStyle/>
                    <a:p>
                      <a:r>
                        <a:rPr lang="en-GB" sz="1600" dirty="0">
                          <a:solidFill>
                            <a:srgbClr val="18295E"/>
                          </a:solidFill>
                          <a:latin typeface="Calibri" pitchFamily="34" charset="0"/>
                          <a:cs typeface="Calibri" pitchFamily="34" charset="0"/>
                        </a:rPr>
                        <a:t>P</a:t>
                      </a:r>
                    </a:p>
                  </a:txBody>
                  <a:tcPr marL="91437" marR="91437" marT="45662" marB="45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18295E"/>
                          </a:solidFill>
                          <a:effectLst/>
                          <a:latin typeface="Calibri" pitchFamily="34" charset="0"/>
                          <a:ea typeface="+mn-ea"/>
                          <a:cs typeface="Calibri" pitchFamily="34" charset="0"/>
                        </a:rPr>
                        <a:t>Electrical safety </a:t>
                      </a:r>
                      <a:r>
                        <a:rPr lang="en-GB" sz="1600" baseline="0" dirty="0">
                          <a:solidFill>
                            <a:srgbClr val="18295E"/>
                          </a:solidFill>
                          <a:latin typeface="Calibri" pitchFamily="34" charset="0"/>
                          <a:cs typeface="Calibri" pitchFamily="34" charset="0"/>
                        </a:rPr>
                        <a:t> in dwellings</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Safe installation of controls and components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9378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www.glutensecret.com/gluten%20secret%20approved%20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2" y="5478463"/>
            <a:ext cx="175418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Rectangle 1"/>
          <p:cNvSpPr>
            <a:spLocks noChangeArrowheads="1"/>
          </p:cNvSpPr>
          <p:nvPr/>
        </p:nvSpPr>
        <p:spPr bwMode="auto">
          <a:xfrm>
            <a:off x="2238375" y="207963"/>
            <a:ext cx="634365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en-GB" sz="2800" dirty="0">
                <a:solidFill>
                  <a:srgbClr val="18295E"/>
                </a:solidFill>
              </a:rPr>
              <a:t>Micro-Combined Heat and Power Systems – Regulatory Requirements</a:t>
            </a:r>
            <a:endParaRPr lang="en-GB" sz="3200" dirty="0">
              <a:solidFill>
                <a:srgbClr val="18295E"/>
              </a:solidFill>
            </a:endParaRPr>
          </a:p>
        </p:txBody>
      </p:sp>
      <p:sp>
        <p:nvSpPr>
          <p:cNvPr id="3" name="Rectangle 2"/>
          <p:cNvSpPr/>
          <p:nvPr/>
        </p:nvSpPr>
        <p:spPr>
          <a:xfrm>
            <a:off x="539750" y="1395179"/>
            <a:ext cx="7895430" cy="5216813"/>
          </a:xfrm>
          <a:prstGeom prst="rect">
            <a:avLst/>
          </a:prstGeom>
        </p:spPr>
        <p:txBody>
          <a:bodyPr wrap="square">
            <a:spAutoFit/>
          </a:bodyPr>
          <a:lstStyle/>
          <a:p>
            <a:pPr>
              <a:lnSpc>
                <a:spcPts val="1800"/>
              </a:lnSpc>
              <a:defRPr/>
            </a:pPr>
            <a:r>
              <a:rPr lang="en-GB" b="1" dirty="0">
                <a:solidFill>
                  <a:srgbClr val="304364"/>
                </a:solidFill>
                <a:cs typeface="Arial" charset="0"/>
              </a:rPr>
              <a:t>Town and Country Planning Regulations</a:t>
            </a:r>
          </a:p>
          <a:p>
            <a:pPr>
              <a:lnSpc>
                <a:spcPts val="1800"/>
              </a:lnSpc>
              <a:defRPr/>
            </a:pPr>
            <a:endParaRPr lang="en-GB" dirty="0">
              <a:solidFill>
                <a:srgbClr val="304364"/>
              </a:solidFill>
              <a:cs typeface="Arial" charset="0"/>
            </a:endParaRPr>
          </a:p>
          <a:p>
            <a:pPr>
              <a:defRPr/>
            </a:pPr>
            <a:r>
              <a:rPr lang="en-GB" dirty="0">
                <a:solidFill>
                  <a:srgbClr val="18295E"/>
                </a:solidFill>
              </a:rPr>
              <a:t>Planning permission is not normally needed when installing a micro-combined heat and power system in a house if the work is all internal</a:t>
            </a:r>
          </a:p>
          <a:p>
            <a:pPr>
              <a:defRPr/>
            </a:pPr>
            <a:endParaRPr lang="en-GB" dirty="0">
              <a:solidFill>
                <a:srgbClr val="18295E"/>
              </a:solidFill>
            </a:endParaRPr>
          </a:p>
          <a:p>
            <a:pPr>
              <a:defRPr/>
            </a:pPr>
            <a:r>
              <a:rPr lang="en-GB" dirty="0">
                <a:solidFill>
                  <a:srgbClr val="18295E"/>
                </a:solidFill>
              </a:rPr>
              <a:t>If the installation requires a flue outside, however, it will normally be permitted development if the conditions outlined below are met:</a:t>
            </a:r>
          </a:p>
          <a:p>
            <a:pPr>
              <a:defRPr/>
            </a:pPr>
            <a:endParaRPr lang="en-GB" dirty="0">
              <a:solidFill>
                <a:srgbClr val="18295E"/>
              </a:solidFill>
            </a:endParaRPr>
          </a:p>
          <a:p>
            <a:pPr marL="342900" indent="-342900">
              <a:lnSpc>
                <a:spcPts val="1800"/>
              </a:lnSpc>
              <a:spcBef>
                <a:spcPts val="0"/>
              </a:spcBef>
              <a:spcAft>
                <a:spcPts val="0"/>
              </a:spcAft>
              <a:buClr>
                <a:srgbClr val="C1001F"/>
              </a:buClr>
              <a:buFontTx/>
              <a:buChar char="•"/>
              <a:defRPr/>
            </a:pPr>
            <a:r>
              <a:rPr lang="en-GB" dirty="0">
                <a:solidFill>
                  <a:srgbClr val="304364"/>
                </a:solidFill>
                <a:cs typeface="Arial" charset="0"/>
              </a:rPr>
              <a:t>Flues on the rear or side elevation of the building project to a maximum of one metre above the highest part of the roof.</a:t>
            </a:r>
          </a:p>
          <a:p>
            <a:pPr>
              <a:lnSpc>
                <a:spcPts val="1800"/>
              </a:lnSpc>
              <a:spcBef>
                <a:spcPts val="0"/>
              </a:spcBef>
              <a:spcAft>
                <a:spcPts val="0"/>
              </a:spcAft>
              <a:buClr>
                <a:srgbClr val="C1001F"/>
              </a:buClr>
              <a:defRPr/>
            </a:pPr>
            <a:endParaRPr lang="en-GB" dirty="0">
              <a:solidFill>
                <a:srgbClr val="304364"/>
              </a:solidFill>
              <a:cs typeface="Arial" charset="0"/>
            </a:endParaRPr>
          </a:p>
          <a:p>
            <a:pPr>
              <a:lnSpc>
                <a:spcPts val="1800"/>
              </a:lnSpc>
              <a:spcBef>
                <a:spcPts val="0"/>
              </a:spcBef>
              <a:spcAft>
                <a:spcPts val="0"/>
              </a:spcAft>
              <a:buClr>
                <a:srgbClr val="C1001F"/>
              </a:buClr>
              <a:defRPr/>
            </a:pPr>
            <a:r>
              <a:rPr lang="en-GB" dirty="0">
                <a:solidFill>
                  <a:srgbClr val="304364"/>
                </a:solidFill>
                <a:cs typeface="Arial" charset="0"/>
              </a:rPr>
              <a:t>If the building is listed or in a designated area even if the building has permitted development rights it is advisable to check with the local planning authority before a flue is fitted. Consent is also likely to be needed for internal alterations.</a:t>
            </a:r>
          </a:p>
          <a:p>
            <a:pPr>
              <a:lnSpc>
                <a:spcPts val="1800"/>
              </a:lnSpc>
              <a:spcBef>
                <a:spcPts val="0"/>
              </a:spcBef>
              <a:spcAft>
                <a:spcPts val="0"/>
              </a:spcAft>
              <a:buClr>
                <a:srgbClr val="C1001F"/>
              </a:buClr>
              <a:defRPr/>
            </a:pPr>
            <a:endParaRPr lang="en-GB" dirty="0">
              <a:solidFill>
                <a:srgbClr val="304364"/>
              </a:solidFill>
              <a:cs typeface="Arial" charset="0"/>
            </a:endParaRPr>
          </a:p>
          <a:p>
            <a:pPr>
              <a:lnSpc>
                <a:spcPts val="1800"/>
              </a:lnSpc>
              <a:spcBef>
                <a:spcPts val="0"/>
              </a:spcBef>
              <a:spcAft>
                <a:spcPts val="0"/>
              </a:spcAft>
              <a:buClr>
                <a:srgbClr val="C1001F"/>
              </a:buClr>
              <a:defRPr/>
            </a:pPr>
            <a:r>
              <a:rPr lang="en-GB" dirty="0">
                <a:solidFill>
                  <a:srgbClr val="304364"/>
                </a:solidFill>
                <a:cs typeface="Arial" charset="0"/>
              </a:rPr>
              <a:t>In a conservation area or in a World Heritage site the flue should not be fitted on the principal or side elevation if it would be visible from a highway.</a:t>
            </a:r>
          </a:p>
          <a:p>
            <a:pPr>
              <a:lnSpc>
                <a:spcPts val="1800"/>
              </a:lnSpc>
              <a:spcBef>
                <a:spcPts val="0"/>
              </a:spcBef>
              <a:spcAft>
                <a:spcPts val="0"/>
              </a:spcAft>
              <a:buClr>
                <a:srgbClr val="C1001F"/>
              </a:buClr>
              <a:defRPr/>
            </a:pPr>
            <a:endParaRPr lang="en-GB" dirty="0">
              <a:solidFill>
                <a:srgbClr val="304364"/>
              </a:solidFill>
              <a:cs typeface="Arial" charset="0"/>
            </a:endParaRPr>
          </a:p>
          <a:p>
            <a:pPr>
              <a:lnSpc>
                <a:spcPts val="1800"/>
              </a:lnSpc>
              <a:spcBef>
                <a:spcPts val="0"/>
              </a:spcBef>
              <a:spcAft>
                <a:spcPts val="0"/>
              </a:spcAft>
              <a:buClr>
                <a:srgbClr val="C1001F"/>
              </a:buClr>
              <a:defRPr/>
            </a:pPr>
            <a:r>
              <a:rPr lang="en-GB" dirty="0">
                <a:solidFill>
                  <a:srgbClr val="304364"/>
                </a:solidFill>
                <a:cs typeface="Arial" charset="0"/>
              </a:rPr>
              <a:t>If the project also requires an outside building to store fuel or related </a:t>
            </a:r>
          </a:p>
          <a:p>
            <a:pPr>
              <a:lnSpc>
                <a:spcPts val="1800"/>
              </a:lnSpc>
              <a:spcBef>
                <a:spcPts val="0"/>
              </a:spcBef>
              <a:spcAft>
                <a:spcPts val="0"/>
              </a:spcAft>
              <a:buClr>
                <a:srgbClr val="C1001F"/>
              </a:buClr>
              <a:defRPr/>
            </a:pPr>
            <a:r>
              <a:rPr lang="en-GB" dirty="0">
                <a:solidFill>
                  <a:srgbClr val="304364"/>
                </a:solidFill>
                <a:cs typeface="Arial" charset="0"/>
              </a:rPr>
              <a:t>equipment the same rules apply to that building as for other extensions </a:t>
            </a:r>
          </a:p>
          <a:p>
            <a:pPr>
              <a:lnSpc>
                <a:spcPts val="1800"/>
              </a:lnSpc>
              <a:spcBef>
                <a:spcPts val="0"/>
              </a:spcBef>
              <a:spcAft>
                <a:spcPts val="0"/>
              </a:spcAft>
              <a:buClr>
                <a:srgbClr val="C1001F"/>
              </a:buClr>
              <a:defRPr/>
            </a:pPr>
            <a:r>
              <a:rPr lang="en-GB" dirty="0">
                <a:solidFill>
                  <a:srgbClr val="304364"/>
                </a:solidFill>
                <a:cs typeface="Arial" charset="0"/>
              </a:rPr>
              <a:t>and garden outbuildings</a:t>
            </a:r>
            <a:endParaRPr lang="en-GB" dirty="0">
              <a:solidFill>
                <a:srgbClr val="18295E"/>
              </a:solidFill>
              <a:cs typeface="Arial" charset="0"/>
            </a:endParaRPr>
          </a:p>
        </p:txBody>
      </p:sp>
    </p:spTree>
    <p:extLst>
      <p:ext uri="{BB962C8B-B14F-4D97-AF65-F5344CB8AC3E}">
        <p14:creationId xmlns:p14="http://schemas.microsoft.com/office/powerpoint/2010/main" val="2695628907"/>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1"/>
          <p:cNvSpPr>
            <a:spLocks noChangeArrowheads="1"/>
          </p:cNvSpPr>
          <p:nvPr/>
        </p:nvSpPr>
        <p:spPr bwMode="auto">
          <a:xfrm>
            <a:off x="2228849" y="232432"/>
            <a:ext cx="6551613" cy="109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en-GB" sz="2800" dirty="0">
                <a:solidFill>
                  <a:srgbClr val="18295E"/>
                </a:solidFill>
              </a:rPr>
              <a:t>Micro-Combined Heat and Power Systems - Building location and feature requirements</a:t>
            </a:r>
          </a:p>
        </p:txBody>
      </p:sp>
      <p:sp>
        <p:nvSpPr>
          <p:cNvPr id="3" name="TextBox 2"/>
          <p:cNvSpPr txBox="1"/>
          <p:nvPr/>
        </p:nvSpPr>
        <p:spPr>
          <a:xfrm>
            <a:off x="566737" y="1916113"/>
            <a:ext cx="6170612" cy="4524315"/>
          </a:xfrm>
          <a:prstGeom prst="rect">
            <a:avLst/>
          </a:prstGeom>
          <a:noFill/>
        </p:spPr>
        <p:txBody>
          <a:bodyPr>
            <a:spAutoFit/>
          </a:bodyPr>
          <a:lstStyle/>
          <a:p>
            <a:pPr>
              <a:defRPr/>
            </a:pPr>
            <a:r>
              <a:rPr lang="en-GB" dirty="0">
                <a:solidFill>
                  <a:srgbClr val="18295E"/>
                </a:solidFill>
                <a:cs typeface="Arial" charset="0"/>
              </a:rPr>
              <a:t>For the potential to install to a micro-combined heat and power system to exist, as a minimum some or all of the following building and location factors will need to be considered:</a:t>
            </a:r>
          </a:p>
          <a:p>
            <a:pPr>
              <a:defRPr/>
            </a:pPr>
            <a:endParaRPr lang="en-GB" dirty="0">
              <a:solidFill>
                <a:srgbClr val="18295E"/>
              </a:solidFill>
              <a:cs typeface="Arial" charset="0"/>
            </a:endParaRPr>
          </a:p>
          <a:p>
            <a:pPr marL="342900" indent="-342900">
              <a:spcBef>
                <a:spcPts val="0"/>
              </a:spcBef>
              <a:spcAft>
                <a:spcPts val="0"/>
              </a:spcAft>
              <a:buClr>
                <a:srgbClr val="C1001F"/>
              </a:buClr>
              <a:buFontTx/>
              <a:buChar char="•"/>
              <a:defRPr/>
            </a:pPr>
            <a:r>
              <a:rPr lang="en-GB" dirty="0">
                <a:solidFill>
                  <a:srgbClr val="18295E"/>
                </a:solidFill>
                <a:cs typeface="Calibri" pitchFamily="34" charset="0"/>
              </a:rPr>
              <a:t>A suitable route and termination point for the mCHP unit flue system</a:t>
            </a:r>
          </a:p>
          <a:p>
            <a:pPr>
              <a:spcBef>
                <a:spcPts val="0"/>
              </a:spcBef>
              <a:spcAft>
                <a:spcPts val="0"/>
              </a:spcAft>
              <a:buClr>
                <a:srgbClr val="C1001F"/>
              </a:buClr>
              <a:defRPr/>
            </a:pPr>
            <a:endParaRPr lang="en-GB" dirty="0">
              <a:solidFill>
                <a:srgbClr val="18295E"/>
              </a:solidFill>
              <a:cs typeface="Calibri" pitchFamily="34" charset="0"/>
            </a:endParaRPr>
          </a:p>
          <a:p>
            <a:pPr marL="342900" indent="-342900">
              <a:spcBef>
                <a:spcPts val="0"/>
              </a:spcBef>
              <a:spcAft>
                <a:spcPts val="0"/>
              </a:spcAft>
              <a:buClr>
                <a:srgbClr val="C1001F"/>
              </a:buClr>
              <a:buFontTx/>
              <a:buChar char="•"/>
              <a:defRPr/>
            </a:pPr>
            <a:r>
              <a:rPr lang="en-GB" dirty="0">
                <a:solidFill>
                  <a:srgbClr val="18295E"/>
                </a:solidFill>
                <a:cs typeface="Calibri" pitchFamily="34" charset="0"/>
              </a:rPr>
              <a:t>A suitable heat-demand – heat-led mCHP units only generate electricity when the unit engine is able to run for a minimum period of time</a:t>
            </a:r>
          </a:p>
          <a:p>
            <a:pPr marL="342900" indent="-342900">
              <a:spcBef>
                <a:spcPts val="0"/>
              </a:spcBef>
              <a:spcAft>
                <a:spcPts val="0"/>
              </a:spcAft>
              <a:buClr>
                <a:srgbClr val="C1001F"/>
              </a:buClr>
              <a:buFontTx/>
              <a:buChar char="•"/>
              <a:defRPr/>
            </a:pPr>
            <a:r>
              <a:rPr lang="en-GB" dirty="0">
                <a:solidFill>
                  <a:srgbClr val="18295E"/>
                </a:solidFill>
                <a:cs typeface="Calibri" pitchFamily="34" charset="0"/>
              </a:rPr>
              <a:t>Additionally, the unit will not be as efficient if the unit cycles ‘on and ‘off’</a:t>
            </a:r>
          </a:p>
          <a:p>
            <a:pPr marL="342900" indent="-342900">
              <a:spcBef>
                <a:spcPts val="0"/>
              </a:spcBef>
              <a:spcAft>
                <a:spcPts val="0"/>
              </a:spcAft>
              <a:buClr>
                <a:srgbClr val="C1001F"/>
              </a:buClr>
              <a:buFontTx/>
              <a:buChar char="•"/>
              <a:defRPr/>
            </a:pPr>
            <a:r>
              <a:rPr lang="en-GB" dirty="0">
                <a:solidFill>
                  <a:srgbClr val="18295E"/>
                </a:solidFill>
                <a:cs typeface="Calibri" pitchFamily="34" charset="0"/>
              </a:rPr>
              <a:t>Small dwellings and dwelling with low heat demand are not suitable for heat-led mCHP. </a:t>
            </a:r>
          </a:p>
          <a:p>
            <a:pPr>
              <a:spcBef>
                <a:spcPts val="0"/>
              </a:spcBef>
              <a:spcAft>
                <a:spcPts val="0"/>
              </a:spcAft>
              <a:buClr>
                <a:srgbClr val="C1001F"/>
              </a:buClr>
              <a:defRPr/>
            </a:pPr>
            <a:endParaRPr lang="en-GB" dirty="0">
              <a:solidFill>
                <a:srgbClr val="18295E"/>
              </a:solidFill>
              <a:cs typeface="Calibri" pitchFamily="34" charset="0"/>
            </a:endParaRPr>
          </a:p>
          <a:p>
            <a:pPr>
              <a:defRPr/>
            </a:pPr>
            <a:endParaRPr lang="en-GB" dirty="0">
              <a:solidFill>
                <a:srgbClr val="18295E"/>
              </a:solidFill>
              <a:cs typeface="Arial" charset="0"/>
            </a:endParaRPr>
          </a:p>
        </p:txBody>
      </p:sp>
      <p:pic>
        <p:nvPicPr>
          <p:cNvPr id="158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573" y="1556543"/>
            <a:ext cx="21145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25738"/>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247481"/>
          </a:xfrm>
        </p:spPr>
        <p:txBody>
          <a:bodyPr>
            <a:noAutofit/>
          </a:bodyPr>
          <a:lstStyle/>
          <a:p>
            <a:pPr marL="0" indent="0" algn="ctr">
              <a:buNone/>
            </a:pPr>
            <a:r>
              <a:rPr lang="en-GB" sz="2800" dirty="0"/>
              <a:t>Quick Questions</a:t>
            </a:r>
          </a:p>
          <a:p>
            <a:pPr marL="0" indent="0">
              <a:buNone/>
            </a:pPr>
            <a:endParaRPr lang="en-GB" sz="1400" dirty="0"/>
          </a:p>
          <a:p>
            <a:pPr marL="0" indent="0" defTabSz="914400">
              <a:spcBef>
                <a:spcPts val="0"/>
              </a:spcBef>
              <a:buNone/>
              <a:defRPr/>
            </a:pPr>
            <a:r>
              <a:rPr lang="en-GB" sz="2000" dirty="0">
                <a:solidFill>
                  <a:srgbClr val="304364"/>
                </a:solidFill>
                <a:latin typeface="Calibri" pitchFamily="34" charset="0"/>
                <a:cs typeface="Calibri" pitchFamily="34" charset="0"/>
              </a:rPr>
              <a:t>Is the installation of a </a:t>
            </a:r>
            <a:r>
              <a:rPr lang="en-GB" sz="2000" dirty="0" err="1">
                <a:solidFill>
                  <a:srgbClr val="304364"/>
                </a:solidFill>
                <a:latin typeface="Calibri" pitchFamily="34" charset="0"/>
                <a:cs typeface="Calibri" pitchFamily="34" charset="0"/>
              </a:rPr>
              <a:t>mCHP</a:t>
            </a:r>
            <a:r>
              <a:rPr lang="en-GB" sz="2000" dirty="0">
                <a:solidFill>
                  <a:srgbClr val="304364"/>
                </a:solidFill>
                <a:latin typeface="Calibri" pitchFamily="34" charset="0"/>
                <a:cs typeface="Calibri" pitchFamily="34" charset="0"/>
              </a:rPr>
              <a:t> unit in a house classified as ‘permitted development’ under the  Town and Country Planning  Regulations?</a:t>
            </a:r>
          </a:p>
          <a:p>
            <a:pPr marL="0" indent="0">
              <a:buNone/>
            </a:pPr>
            <a:r>
              <a:rPr lang="en-GB" sz="2000" dirty="0">
                <a:solidFill>
                  <a:srgbClr val="FF0000"/>
                </a:solidFill>
              </a:rPr>
              <a:t>Yes, providing:</a:t>
            </a:r>
          </a:p>
          <a:p>
            <a:r>
              <a:rPr lang="en-GB" sz="2000" dirty="0">
                <a:solidFill>
                  <a:srgbClr val="FF0000"/>
                </a:solidFill>
              </a:rPr>
              <a:t>Flues on the rear or side elevation of the house project no more than 1m above the highest part of the roof</a:t>
            </a:r>
          </a:p>
          <a:p>
            <a:r>
              <a:rPr lang="en-GB" sz="2000" dirty="0">
                <a:solidFill>
                  <a:srgbClr val="FF0000"/>
                </a:solidFill>
              </a:rPr>
              <a:t>The house is not listed, not in a designated area, not in a conservation area or in a World Heritage site</a:t>
            </a:r>
          </a:p>
          <a:p>
            <a:pPr marL="0" indent="0" defTabSz="914400">
              <a:buNone/>
            </a:pPr>
            <a:r>
              <a:rPr lang="en-GB" sz="2000" dirty="0">
                <a:solidFill>
                  <a:srgbClr val="304364"/>
                </a:solidFill>
                <a:latin typeface="Calibri" pitchFamily="34" charset="0"/>
                <a:cs typeface="Calibri" pitchFamily="34" charset="0"/>
              </a:rPr>
              <a:t>What effect does  ‘on’ – ‘off’ cycling operation have on a </a:t>
            </a:r>
            <a:r>
              <a:rPr lang="en-GB" sz="2000" dirty="0" err="1">
                <a:solidFill>
                  <a:srgbClr val="304364"/>
                </a:solidFill>
                <a:latin typeface="Calibri" pitchFamily="34" charset="0"/>
                <a:cs typeface="Calibri" pitchFamily="34" charset="0"/>
              </a:rPr>
              <a:t>mCHP</a:t>
            </a:r>
            <a:r>
              <a:rPr lang="en-GB" sz="2000" dirty="0">
                <a:solidFill>
                  <a:srgbClr val="304364"/>
                </a:solidFill>
                <a:latin typeface="Calibri" pitchFamily="34" charset="0"/>
                <a:cs typeface="Calibri" pitchFamily="34" charset="0"/>
              </a:rPr>
              <a:t> unit?</a:t>
            </a:r>
          </a:p>
          <a:p>
            <a:pPr marL="0" indent="0">
              <a:buNone/>
            </a:pPr>
            <a:r>
              <a:rPr lang="en-GB" sz="2000" dirty="0">
                <a:solidFill>
                  <a:srgbClr val="FF0000"/>
                </a:solidFill>
              </a:rPr>
              <a:t>The operation is inefficient and it is unlikely that the unit will produce electricity</a:t>
            </a:r>
          </a:p>
          <a:p>
            <a:pPr marL="0" indent="0" defTabSz="914400">
              <a:spcBef>
                <a:spcPts val="0"/>
              </a:spcBef>
              <a:buNone/>
              <a:defRPr/>
            </a:pPr>
            <a:r>
              <a:rPr lang="en-GB" sz="2000" dirty="0">
                <a:solidFill>
                  <a:srgbClr val="304364"/>
                </a:solidFill>
                <a:latin typeface="Calibri" pitchFamily="34" charset="0"/>
                <a:cs typeface="Calibri" pitchFamily="34" charset="0"/>
              </a:rPr>
              <a:t>What type of heat-demand is most suitable for a </a:t>
            </a:r>
            <a:r>
              <a:rPr lang="en-GB" sz="2000" dirty="0" err="1">
                <a:solidFill>
                  <a:srgbClr val="304364"/>
                </a:solidFill>
                <a:latin typeface="Calibri" pitchFamily="34" charset="0"/>
                <a:cs typeface="Calibri" pitchFamily="34" charset="0"/>
              </a:rPr>
              <a:t>mCHP</a:t>
            </a:r>
            <a:r>
              <a:rPr lang="en-GB" sz="2000" dirty="0">
                <a:solidFill>
                  <a:srgbClr val="304364"/>
                </a:solidFill>
                <a:latin typeface="Calibri" pitchFamily="34" charset="0"/>
                <a:cs typeface="Calibri" pitchFamily="34" charset="0"/>
              </a:rPr>
              <a:t> system?</a:t>
            </a:r>
          </a:p>
          <a:p>
            <a:pPr marL="0" indent="0">
              <a:buNone/>
            </a:pPr>
            <a:r>
              <a:rPr lang="en-GB" sz="2000" dirty="0">
                <a:solidFill>
                  <a:srgbClr val="FF0000"/>
                </a:solidFill>
              </a:rPr>
              <a:t>A high heat demand</a:t>
            </a:r>
          </a:p>
        </p:txBody>
      </p:sp>
    </p:spTree>
    <p:extLst>
      <p:ext uri="{BB962C8B-B14F-4D97-AF65-F5344CB8AC3E}">
        <p14:creationId xmlns:p14="http://schemas.microsoft.com/office/powerpoint/2010/main" val="12053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1"/>
          <p:cNvSpPr>
            <a:spLocks noChangeArrowheads="1"/>
          </p:cNvSpPr>
          <p:nvPr/>
        </p:nvSpPr>
        <p:spPr bwMode="auto">
          <a:xfrm>
            <a:off x="998537" y="263526"/>
            <a:ext cx="7488238"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buFont typeface="Arial" pitchFamily="34" charset="0"/>
              <a:buNone/>
            </a:pPr>
            <a:r>
              <a:rPr lang="en-GB" sz="3600" dirty="0"/>
              <a:t>Heat Pump Systems</a:t>
            </a:r>
          </a:p>
        </p:txBody>
      </p:sp>
      <p:sp>
        <p:nvSpPr>
          <p:cNvPr id="47110" name="TextBox 9"/>
          <p:cNvSpPr txBox="1">
            <a:spLocks noChangeArrowheads="1"/>
          </p:cNvSpPr>
          <p:nvPr/>
        </p:nvSpPr>
        <p:spPr bwMode="auto">
          <a:xfrm>
            <a:off x="341311" y="1268760"/>
            <a:ext cx="36546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000" dirty="0">
                <a:solidFill>
                  <a:srgbClr val="18295E"/>
                </a:solidFill>
              </a:rPr>
              <a:t>How does a heat pump work?</a:t>
            </a:r>
          </a:p>
          <a:p>
            <a:pPr eaLnBrk="1" hangingPunct="1"/>
            <a:r>
              <a:rPr lang="en-GB" sz="1600" dirty="0">
                <a:solidFill>
                  <a:srgbClr val="18295E"/>
                </a:solidFill>
              </a:rPr>
              <a:t> </a:t>
            </a:r>
          </a:p>
        </p:txBody>
      </p:sp>
      <p:pic>
        <p:nvPicPr>
          <p:cNvPr id="4711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2" y="1596997"/>
            <a:ext cx="6178357" cy="26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77741" y="4294497"/>
            <a:ext cx="8229600" cy="2235918"/>
          </a:xfrm>
        </p:spPr>
        <p:txBody>
          <a:bodyPr>
            <a:normAutofit lnSpcReduction="10000"/>
          </a:bodyPr>
          <a:lstStyle/>
          <a:p>
            <a:r>
              <a:rPr lang="en-US" dirty="0">
                <a:solidFill>
                  <a:schemeClr val="tx2">
                    <a:lumMod val="75000"/>
                  </a:schemeClr>
                </a:solidFill>
              </a:rPr>
              <a:t>Most heat pumps make use of the mechanical vapour compression cycle commonly known as the refrigeration cycle to convert heat form one temperature to another. </a:t>
            </a:r>
          </a:p>
          <a:p>
            <a:r>
              <a:rPr lang="en-US" dirty="0">
                <a:solidFill>
                  <a:schemeClr val="tx2">
                    <a:lumMod val="75000"/>
                  </a:schemeClr>
                </a:solidFill>
              </a:rPr>
              <a:t>The heat pump refrigeration cycle works on a similar principle to a domestic refrigerator but in reverse.</a:t>
            </a:r>
          </a:p>
          <a:p>
            <a:endParaRPr lang="en-US" dirty="0">
              <a:solidFill>
                <a:schemeClr val="tx2">
                  <a:lumMod val="75000"/>
                </a:schemeClr>
              </a:solidFill>
            </a:endParaRPr>
          </a:p>
          <a:p>
            <a:r>
              <a:rPr lang="en-US" dirty="0">
                <a:solidFill>
                  <a:schemeClr val="tx2">
                    <a:lumMod val="75000"/>
                  </a:schemeClr>
                </a:solidFill>
              </a:rPr>
              <a:t>Let’s look at how the heat pump refrigeration cycle works ………………</a:t>
            </a:r>
          </a:p>
          <a:p>
            <a:endParaRPr lang="en-GB" dirty="0">
              <a:solidFill>
                <a:schemeClr val="tx2">
                  <a:lumMod val="75000"/>
                </a:schemeClr>
              </a:solidFill>
            </a:endParaRPr>
          </a:p>
        </p:txBody>
      </p:sp>
    </p:spTree>
    <p:extLst>
      <p:ext uri="{BB962C8B-B14F-4D97-AF65-F5344CB8AC3E}">
        <p14:creationId xmlns:p14="http://schemas.microsoft.com/office/powerpoint/2010/main" val="14895651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 fill="hold"/>
                                        <p:tgtEl>
                                          <p:spTgt spid="47110"/>
                                        </p:tgtEl>
                                        <p:attrNameLst>
                                          <p:attrName>ppt_x</p:attrName>
                                        </p:attrNameLst>
                                      </p:cBhvr>
                                      <p:tavLst>
                                        <p:tav tm="0">
                                          <p:val>
                                            <p:strVal val="#ppt_x"/>
                                          </p:val>
                                        </p:tav>
                                        <p:tav tm="100000">
                                          <p:val>
                                            <p:strVal val="#ppt_x"/>
                                          </p:val>
                                        </p:tav>
                                      </p:tavLst>
                                    </p:anim>
                                    <p:anim calcmode="lin" valueType="num">
                                      <p:cBhvr additive="base">
                                        <p:cTn id="8"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15"/>
                                        </p:tgtEl>
                                        <p:attrNameLst>
                                          <p:attrName>style.visibility</p:attrName>
                                        </p:attrNameLst>
                                      </p:cBhvr>
                                      <p:to>
                                        <p:strVal val="visible"/>
                                      </p:to>
                                    </p:set>
                                    <p:anim calcmode="lin" valueType="num">
                                      <p:cBhvr additive="base">
                                        <p:cTn id="13" dur="500" fill="hold"/>
                                        <p:tgtEl>
                                          <p:spTgt spid="47115"/>
                                        </p:tgtEl>
                                        <p:attrNameLst>
                                          <p:attrName>ppt_x</p:attrName>
                                        </p:attrNameLst>
                                      </p:cBhvr>
                                      <p:tavLst>
                                        <p:tav tm="0">
                                          <p:val>
                                            <p:strVal val="#ppt_x"/>
                                          </p:val>
                                        </p:tav>
                                        <p:tav tm="100000">
                                          <p:val>
                                            <p:strVal val="#ppt_x"/>
                                          </p:val>
                                        </p:tav>
                                      </p:tavLst>
                                    </p:anim>
                                    <p:anim calcmode="lin" valueType="num">
                                      <p:cBhvr additive="base">
                                        <p:cTn id="14"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Advantages/Disadvantages</a:t>
            </a:r>
          </a:p>
        </p:txBody>
      </p:sp>
      <p:sp>
        <p:nvSpPr>
          <p:cNvPr id="3" name="Content Placeholder 2"/>
          <p:cNvSpPr>
            <a:spLocks noGrp="1"/>
          </p:cNvSpPr>
          <p:nvPr>
            <p:ph idx="1"/>
          </p:nvPr>
        </p:nvSpPr>
        <p:spPr>
          <a:xfrm>
            <a:off x="467544" y="1340768"/>
            <a:ext cx="8229600" cy="4525963"/>
          </a:xfrm>
        </p:spPr>
        <p:txBody>
          <a:bodyPr/>
          <a:lstStyle/>
          <a:p>
            <a:r>
              <a:rPr lang="en-GB" dirty="0"/>
              <a:t>Include:</a:t>
            </a:r>
          </a:p>
          <a:p>
            <a:endParaRPr lang="en-GB" dirty="0"/>
          </a:p>
        </p:txBody>
      </p:sp>
      <p:graphicFrame>
        <p:nvGraphicFramePr>
          <p:cNvPr id="4" name="Table 3"/>
          <p:cNvGraphicFramePr>
            <a:graphicFrameLocks noGrp="1"/>
          </p:cNvGraphicFramePr>
          <p:nvPr/>
        </p:nvGraphicFramePr>
        <p:xfrm>
          <a:off x="395536" y="1988840"/>
          <a:ext cx="8496944" cy="4385007"/>
        </p:xfrm>
        <a:graphic>
          <a:graphicData uri="http://schemas.openxmlformats.org/drawingml/2006/table">
            <a:tbl>
              <a:tblPr firstRow="1" bandRow="1">
                <a:tableStyleId>{5C22544A-7EE6-4342-B048-85BDC9FD1C3A}</a:tableStyleId>
              </a:tblPr>
              <a:tblGrid>
                <a:gridCol w="3834904">
                  <a:extLst>
                    <a:ext uri="{9D8B030D-6E8A-4147-A177-3AD203B41FA5}">
                      <a16:colId xmlns:a16="http://schemas.microsoft.com/office/drawing/2014/main" val="20000"/>
                    </a:ext>
                  </a:extLst>
                </a:gridCol>
                <a:gridCol w="4662040">
                  <a:extLst>
                    <a:ext uri="{9D8B030D-6E8A-4147-A177-3AD203B41FA5}">
                      <a16:colId xmlns:a16="http://schemas.microsoft.com/office/drawing/2014/main" val="20001"/>
                    </a:ext>
                  </a:extLst>
                </a:gridCol>
              </a:tblGrid>
              <a:tr h="576548">
                <a:tc>
                  <a:txBody>
                    <a:bodyPr/>
                    <a:lstStyle/>
                    <a:p>
                      <a:pPr algn="l"/>
                      <a:r>
                        <a:rPr lang="en-GB" sz="2400" dirty="0">
                          <a:latin typeface="Calibri" pitchFamily="34" charset="0"/>
                          <a:cs typeface="Calibri" pitchFamily="34" charset="0"/>
                        </a:rPr>
                        <a:t>Advantages</a:t>
                      </a:r>
                      <a:endParaRPr lang="en-GB" sz="2000" dirty="0">
                        <a:latin typeface="Calibri" pitchFamily="34" charset="0"/>
                        <a:cs typeface="Calibri" pitchFamily="34" charset="0"/>
                      </a:endParaRPr>
                    </a:p>
                  </a:txBody>
                  <a:tcPr marL="91449" marR="91449" marT="45726" marB="45726"/>
                </a:tc>
                <a:tc>
                  <a:txBody>
                    <a:bodyPr/>
                    <a:lstStyle/>
                    <a:p>
                      <a:pPr algn="l"/>
                      <a:r>
                        <a:rPr lang="en-GB" sz="2400" dirty="0">
                          <a:latin typeface="Calibri" pitchFamily="34" charset="0"/>
                          <a:cs typeface="Calibri" pitchFamily="34" charset="0"/>
                        </a:rPr>
                        <a:t>Disadvantages</a:t>
                      </a:r>
                      <a:endParaRPr lang="en-GB" sz="2000" dirty="0">
                        <a:latin typeface="Calibri" pitchFamily="34" charset="0"/>
                        <a:cs typeface="Calibri" pitchFamily="34" charset="0"/>
                      </a:endParaRPr>
                    </a:p>
                  </a:txBody>
                  <a:tcPr marL="91449" marR="91449" marT="45726" marB="45726"/>
                </a:tc>
                <a:extLst>
                  <a:ext uri="{0D108BD9-81ED-4DB2-BD59-A6C34878D82A}">
                    <a16:rowId xmlns:a16="http://schemas.microsoft.com/office/drawing/2014/main" val="10000"/>
                  </a:ext>
                </a:extLst>
              </a:tr>
              <a:tr h="797302">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Domestic </a:t>
                      </a:r>
                      <a:r>
                        <a:rPr lang="en-GB" sz="2000" kern="1200" dirty="0" err="1">
                          <a:solidFill>
                            <a:srgbClr val="18295E"/>
                          </a:solidFill>
                          <a:latin typeface="Calibri" pitchFamily="34" charset="0"/>
                          <a:ea typeface="+mn-ea"/>
                          <a:cs typeface="Calibri" pitchFamily="34" charset="0"/>
                        </a:rPr>
                        <a:t>mCHP</a:t>
                      </a:r>
                      <a:r>
                        <a:rPr lang="en-GB" sz="2000" kern="1200" baseline="0" dirty="0">
                          <a:solidFill>
                            <a:srgbClr val="18295E"/>
                          </a:solidFill>
                          <a:latin typeface="Calibri" pitchFamily="34" charset="0"/>
                          <a:ea typeface="+mn-ea"/>
                          <a:cs typeface="Calibri" pitchFamily="34" charset="0"/>
                        </a:rPr>
                        <a:t> units are now similar in size to a central heating boiler</a:t>
                      </a:r>
                      <a:endParaRPr lang="en-GB" sz="2000" kern="1200" dirty="0">
                        <a:solidFill>
                          <a:srgbClr val="18295E"/>
                        </a:solidFill>
                        <a:latin typeface="Calibri" pitchFamily="34" charset="0"/>
                        <a:ea typeface="+mn-ea"/>
                        <a:cs typeface="Calibri" pitchFamily="34" charset="0"/>
                      </a:endParaRPr>
                    </a:p>
                  </a:txBody>
                  <a:tcPr marL="91449" marR="91449"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kern="1200" dirty="0">
                          <a:solidFill>
                            <a:srgbClr val="18295E"/>
                          </a:solidFill>
                          <a:latin typeface="Calibri" pitchFamily="34" charset="0"/>
                          <a:ea typeface="+mn-ea"/>
                          <a:cs typeface="Calibri" pitchFamily="34" charset="0"/>
                        </a:rPr>
                        <a:t>The cost of d</a:t>
                      </a:r>
                      <a:r>
                        <a:rPr lang="en-GB" sz="2000" kern="1200" dirty="0">
                          <a:solidFill>
                            <a:srgbClr val="18295E"/>
                          </a:solidFill>
                          <a:latin typeface="Calibri" pitchFamily="34" charset="0"/>
                          <a:ea typeface="+mn-ea"/>
                          <a:cs typeface="Calibri" pitchFamily="34" charset="0"/>
                        </a:rPr>
                        <a:t>omestic </a:t>
                      </a:r>
                      <a:r>
                        <a:rPr lang="en-GB" sz="2000" kern="1200" dirty="0" err="1">
                          <a:solidFill>
                            <a:srgbClr val="18295E"/>
                          </a:solidFill>
                          <a:latin typeface="Calibri" pitchFamily="34" charset="0"/>
                          <a:ea typeface="+mn-ea"/>
                          <a:cs typeface="Calibri" pitchFamily="34" charset="0"/>
                        </a:rPr>
                        <a:t>mCHP</a:t>
                      </a:r>
                      <a:r>
                        <a:rPr lang="en-GB" sz="2000" kern="1200" baseline="0" dirty="0">
                          <a:solidFill>
                            <a:srgbClr val="18295E"/>
                          </a:solidFill>
                          <a:latin typeface="Calibri" pitchFamily="34" charset="0"/>
                          <a:ea typeface="+mn-ea"/>
                          <a:cs typeface="Calibri" pitchFamily="34" charset="0"/>
                        </a:rPr>
                        <a:t> </a:t>
                      </a:r>
                      <a:r>
                        <a:rPr kumimoji="0" lang="en-GB" sz="2000" kern="1200" dirty="0">
                          <a:solidFill>
                            <a:srgbClr val="18295E"/>
                          </a:solidFill>
                          <a:latin typeface="Calibri" pitchFamily="34" charset="0"/>
                          <a:ea typeface="+mn-ea"/>
                          <a:cs typeface="Calibri" pitchFamily="34" charset="0"/>
                        </a:rPr>
                        <a:t>units</a:t>
                      </a:r>
                      <a:r>
                        <a:rPr kumimoji="0" lang="en-GB" sz="2000" kern="1200" baseline="0" dirty="0">
                          <a:solidFill>
                            <a:srgbClr val="18295E"/>
                          </a:solidFill>
                          <a:latin typeface="Calibri" pitchFamily="34" charset="0"/>
                          <a:ea typeface="+mn-ea"/>
                          <a:cs typeface="Calibri" pitchFamily="34" charset="0"/>
                        </a:rPr>
                        <a:t> do not compare favourably to </a:t>
                      </a:r>
                      <a:r>
                        <a:rPr lang="en-GB" sz="2000" kern="1200" baseline="0" dirty="0">
                          <a:solidFill>
                            <a:srgbClr val="18295E"/>
                          </a:solidFill>
                          <a:latin typeface="Calibri" pitchFamily="34" charset="0"/>
                          <a:ea typeface="+mn-ea"/>
                          <a:cs typeface="Calibri" pitchFamily="34" charset="0"/>
                        </a:rPr>
                        <a:t>central heating boilers</a:t>
                      </a:r>
                      <a:endParaRPr lang="en-GB" sz="2000" kern="1200" dirty="0">
                        <a:solidFill>
                          <a:srgbClr val="18295E"/>
                        </a:solidFill>
                        <a:latin typeface="Calibri" pitchFamily="34" charset="0"/>
                        <a:ea typeface="+mn-ea"/>
                        <a:cs typeface="Calibri" pitchFamily="34" charset="0"/>
                      </a:endParaRPr>
                    </a:p>
                  </a:txBody>
                  <a:tcPr marL="91449" marR="91449" marT="45722" marB="45722"/>
                </a:tc>
                <a:extLst>
                  <a:ext uri="{0D108BD9-81ED-4DB2-BD59-A6C34878D82A}">
                    <a16:rowId xmlns:a16="http://schemas.microsoft.com/office/drawing/2014/main" val="10001"/>
                  </a:ext>
                </a:extLst>
              </a:tr>
              <a:tr h="79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rgbClr val="18295E"/>
                          </a:solidFill>
                          <a:latin typeface="Calibri" pitchFamily="34" charset="0"/>
                          <a:ea typeface="+mn-ea"/>
                          <a:cs typeface="Calibri" pitchFamily="34" charset="0"/>
                        </a:rPr>
                        <a:t>Heat</a:t>
                      </a:r>
                      <a:r>
                        <a:rPr lang="en-GB" sz="2000" kern="1200" baseline="0" dirty="0">
                          <a:solidFill>
                            <a:srgbClr val="18295E"/>
                          </a:solidFill>
                          <a:latin typeface="Calibri" pitchFamily="34" charset="0"/>
                          <a:ea typeface="+mn-ea"/>
                          <a:cs typeface="Calibri" pitchFamily="34" charset="0"/>
                        </a:rPr>
                        <a:t>-led </a:t>
                      </a:r>
                      <a:r>
                        <a:rPr lang="en-GB" sz="2000" kern="1200" baseline="0" dirty="0" err="1">
                          <a:solidFill>
                            <a:srgbClr val="18295E"/>
                          </a:solidFill>
                          <a:latin typeface="Calibri" pitchFamily="34" charset="0"/>
                          <a:ea typeface="+mn-ea"/>
                          <a:cs typeface="Calibri" pitchFamily="34" charset="0"/>
                        </a:rPr>
                        <a:t>mCHP</a:t>
                      </a:r>
                      <a:r>
                        <a:rPr lang="en-GB" sz="2000" kern="1200" baseline="0" dirty="0">
                          <a:solidFill>
                            <a:srgbClr val="18295E"/>
                          </a:solidFill>
                          <a:latin typeface="Calibri" pitchFamily="34" charset="0"/>
                          <a:ea typeface="+mn-ea"/>
                          <a:cs typeface="Calibri" pitchFamily="34" charset="0"/>
                        </a:rPr>
                        <a:t> units p</a:t>
                      </a:r>
                      <a:r>
                        <a:rPr lang="en-GB" sz="2000" kern="1200" dirty="0">
                          <a:solidFill>
                            <a:srgbClr val="18295E"/>
                          </a:solidFill>
                          <a:latin typeface="Calibri" pitchFamily="34" charset="0"/>
                          <a:ea typeface="+mn-ea"/>
                          <a:cs typeface="Calibri" pitchFamily="34" charset="0"/>
                        </a:rPr>
                        <a:t>roduce  free electricity whilst generating heat</a:t>
                      </a:r>
                    </a:p>
                  </a:txBody>
                  <a:tcPr marL="91449" marR="91449" marT="45722" marB="45722"/>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Heat</a:t>
                      </a:r>
                      <a:r>
                        <a:rPr lang="en-GB" sz="2000" kern="1200" baseline="0" dirty="0">
                          <a:solidFill>
                            <a:srgbClr val="18295E"/>
                          </a:solidFill>
                          <a:latin typeface="Calibri" pitchFamily="34" charset="0"/>
                          <a:ea typeface="+mn-ea"/>
                          <a:cs typeface="Calibri" pitchFamily="34" charset="0"/>
                        </a:rPr>
                        <a:t>-led </a:t>
                      </a:r>
                      <a:r>
                        <a:rPr lang="en-GB" sz="2000" kern="1200" baseline="0" dirty="0" err="1">
                          <a:solidFill>
                            <a:srgbClr val="18295E"/>
                          </a:solidFill>
                          <a:latin typeface="Calibri" pitchFamily="34" charset="0"/>
                          <a:ea typeface="+mn-ea"/>
                          <a:cs typeface="Calibri" pitchFamily="34" charset="0"/>
                        </a:rPr>
                        <a:t>mCHP</a:t>
                      </a:r>
                      <a:r>
                        <a:rPr lang="en-GB" sz="2000" kern="1200" baseline="0" dirty="0">
                          <a:solidFill>
                            <a:srgbClr val="18295E"/>
                          </a:solidFill>
                          <a:latin typeface="Calibri" pitchFamily="34" charset="0"/>
                          <a:ea typeface="+mn-ea"/>
                          <a:cs typeface="Calibri" pitchFamily="34" charset="0"/>
                        </a:rPr>
                        <a:t> units are not </a:t>
                      </a:r>
                      <a:r>
                        <a:rPr lang="en-GB" sz="2000" kern="1200" dirty="0">
                          <a:solidFill>
                            <a:srgbClr val="18295E"/>
                          </a:solidFill>
                          <a:latin typeface="Calibri" pitchFamily="34" charset="0"/>
                          <a:ea typeface="+mn-ea"/>
                          <a:cs typeface="Calibri" pitchFamily="34" charset="0"/>
                        </a:rPr>
                        <a:t>suitable</a:t>
                      </a:r>
                      <a:r>
                        <a:rPr lang="en-GB" sz="2000" kern="1200" baseline="0" dirty="0">
                          <a:solidFill>
                            <a:srgbClr val="18295E"/>
                          </a:solidFill>
                          <a:latin typeface="Calibri" pitchFamily="34" charset="0"/>
                          <a:ea typeface="+mn-ea"/>
                          <a:cs typeface="Calibri" pitchFamily="34" charset="0"/>
                        </a:rPr>
                        <a:t> for property with low heat demand</a:t>
                      </a:r>
                      <a:endParaRPr lang="en-GB" sz="2000" kern="1200" dirty="0">
                        <a:solidFill>
                          <a:srgbClr val="18295E"/>
                        </a:solidFill>
                        <a:latin typeface="Calibri" pitchFamily="34" charset="0"/>
                        <a:ea typeface="+mn-ea"/>
                        <a:cs typeface="Calibri" pitchFamily="34" charset="0"/>
                      </a:endParaRPr>
                    </a:p>
                  </a:txBody>
                  <a:tcPr marL="91449" marR="91449" marT="45722" marB="45722"/>
                </a:tc>
                <a:extLst>
                  <a:ext uri="{0D108BD9-81ED-4DB2-BD59-A6C34878D82A}">
                    <a16:rowId xmlns:a16="http://schemas.microsoft.com/office/drawing/2014/main" val="10002"/>
                  </a:ext>
                </a:extLst>
              </a:tr>
              <a:tr h="79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a:solidFill>
                            <a:srgbClr val="18295E"/>
                          </a:solidFill>
                          <a:latin typeface="Calibri" pitchFamily="34" charset="0"/>
                          <a:ea typeface="+mn-ea"/>
                          <a:cs typeface="Calibri" pitchFamily="34" charset="0"/>
                        </a:rPr>
                        <a:t>Eligible for Feed-in Tariff payments (subject to conditions)</a:t>
                      </a:r>
                      <a:endParaRPr lang="en-GB" sz="2000" kern="1200" dirty="0">
                        <a:solidFill>
                          <a:srgbClr val="18295E"/>
                        </a:solidFill>
                        <a:latin typeface="Calibri" pitchFamily="34" charset="0"/>
                        <a:ea typeface="+mn-ea"/>
                        <a:cs typeface="Calibri" pitchFamily="34" charset="0"/>
                      </a:endParaRPr>
                    </a:p>
                  </a:txBody>
                  <a:tcPr marL="91449" marR="91449"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rgbClr val="18295E"/>
                          </a:solidFill>
                          <a:latin typeface="Calibri" pitchFamily="34" charset="0"/>
                          <a:ea typeface="+mn-ea"/>
                          <a:cs typeface="Calibri" pitchFamily="34" charset="0"/>
                        </a:rPr>
                        <a:t>Heat</a:t>
                      </a:r>
                      <a:r>
                        <a:rPr lang="en-GB" sz="2000" kern="1200" baseline="0" dirty="0">
                          <a:solidFill>
                            <a:srgbClr val="18295E"/>
                          </a:solidFill>
                          <a:latin typeface="Calibri" pitchFamily="34" charset="0"/>
                          <a:ea typeface="+mn-ea"/>
                          <a:cs typeface="Calibri" pitchFamily="34" charset="0"/>
                        </a:rPr>
                        <a:t>-led </a:t>
                      </a:r>
                      <a:r>
                        <a:rPr lang="en-GB" sz="2000" kern="1200" baseline="0" dirty="0" err="1">
                          <a:solidFill>
                            <a:srgbClr val="18295E"/>
                          </a:solidFill>
                          <a:latin typeface="Calibri" pitchFamily="34" charset="0"/>
                          <a:ea typeface="+mn-ea"/>
                          <a:cs typeface="Calibri" pitchFamily="34" charset="0"/>
                        </a:rPr>
                        <a:t>mCHP</a:t>
                      </a:r>
                      <a:r>
                        <a:rPr lang="en-GB" sz="2000" kern="1200" baseline="0" dirty="0">
                          <a:solidFill>
                            <a:srgbClr val="18295E"/>
                          </a:solidFill>
                          <a:latin typeface="Calibri" pitchFamily="34" charset="0"/>
                          <a:ea typeface="+mn-ea"/>
                          <a:cs typeface="Calibri" pitchFamily="34" charset="0"/>
                        </a:rPr>
                        <a:t> units have a limited electrical generation capacity</a:t>
                      </a:r>
                      <a:endParaRPr lang="en-GB" sz="2000" kern="1200" dirty="0">
                        <a:solidFill>
                          <a:srgbClr val="18295E"/>
                        </a:solidFill>
                        <a:latin typeface="Calibri" pitchFamily="34" charset="0"/>
                        <a:ea typeface="+mn-ea"/>
                        <a:cs typeface="Calibri" pitchFamily="34" charset="0"/>
                      </a:endParaRPr>
                    </a:p>
                  </a:txBody>
                  <a:tcPr marL="91449" marR="91449" marT="45722" marB="45722"/>
                </a:tc>
                <a:extLst>
                  <a:ext uri="{0D108BD9-81ED-4DB2-BD59-A6C34878D82A}">
                    <a16:rowId xmlns:a16="http://schemas.microsoft.com/office/drawing/2014/main" val="10003"/>
                  </a:ext>
                </a:extLst>
              </a:tr>
              <a:tr h="1208011">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Does not rely on building</a:t>
                      </a:r>
                      <a:r>
                        <a:rPr lang="en-GB" sz="2000" kern="1200" baseline="0" dirty="0">
                          <a:solidFill>
                            <a:srgbClr val="18295E"/>
                          </a:solidFill>
                          <a:latin typeface="Calibri" pitchFamily="34" charset="0"/>
                          <a:ea typeface="+mn-ea"/>
                          <a:cs typeface="Calibri" pitchFamily="34" charset="0"/>
                        </a:rPr>
                        <a:t> orientation or weather conditions to generate renewable electricity </a:t>
                      </a:r>
                      <a:endParaRPr lang="en-GB" sz="2000" kern="1200" dirty="0">
                        <a:solidFill>
                          <a:srgbClr val="18295E"/>
                        </a:solidFill>
                        <a:latin typeface="Calibri" pitchFamily="34" charset="0"/>
                        <a:ea typeface="+mn-ea"/>
                        <a:cs typeface="Calibri" pitchFamily="34" charset="0"/>
                      </a:endParaRPr>
                    </a:p>
                  </a:txBody>
                  <a:tcPr marL="91449" marR="91449" marT="45722" marB="45722"/>
                </a:tc>
                <a:tc>
                  <a:txBody>
                    <a:bodyPr/>
                    <a:lstStyle/>
                    <a:p>
                      <a:pPr marL="0" algn="l" defTabSz="914400" rtl="0" eaLnBrk="1" latinLnBrk="0" hangingPunct="1"/>
                      <a:r>
                        <a:rPr lang="en-GB" sz="2000" kern="1200" dirty="0">
                          <a:solidFill>
                            <a:srgbClr val="18295E"/>
                          </a:solidFill>
                          <a:latin typeface="Calibri" pitchFamily="34" charset="0"/>
                          <a:ea typeface="+mn-ea"/>
                          <a:cs typeface="Calibri" pitchFamily="34" charset="0"/>
                        </a:rPr>
                        <a:t>Unlike</a:t>
                      </a:r>
                      <a:r>
                        <a:rPr lang="en-GB" sz="2000" kern="1200" baseline="0" dirty="0">
                          <a:solidFill>
                            <a:srgbClr val="18295E"/>
                          </a:solidFill>
                          <a:latin typeface="Calibri" pitchFamily="34" charset="0"/>
                          <a:ea typeface="+mn-ea"/>
                          <a:cs typeface="Calibri" pitchFamily="34" charset="0"/>
                        </a:rPr>
                        <a:t> other renewable electricity producing technologies, </a:t>
                      </a:r>
                      <a:r>
                        <a:rPr lang="en-GB" sz="2000" kern="1200" baseline="0" dirty="0" err="1">
                          <a:solidFill>
                            <a:srgbClr val="18295E"/>
                          </a:solidFill>
                          <a:latin typeface="Calibri" pitchFamily="34" charset="0"/>
                          <a:ea typeface="+mn-ea"/>
                          <a:cs typeface="Calibri" pitchFamily="34" charset="0"/>
                        </a:rPr>
                        <a:t>mCHP</a:t>
                      </a:r>
                      <a:r>
                        <a:rPr lang="en-GB" sz="2000" kern="1200" baseline="0" dirty="0">
                          <a:solidFill>
                            <a:srgbClr val="18295E"/>
                          </a:solidFill>
                          <a:latin typeface="Calibri" pitchFamily="34" charset="0"/>
                          <a:ea typeface="+mn-ea"/>
                          <a:cs typeface="Calibri" pitchFamily="34" charset="0"/>
                        </a:rPr>
                        <a:t> is a</a:t>
                      </a:r>
                      <a:r>
                        <a:rPr lang="en-GB" sz="2000" kern="1200" dirty="0">
                          <a:solidFill>
                            <a:srgbClr val="18295E"/>
                          </a:solidFill>
                          <a:latin typeface="Calibri" pitchFamily="34" charset="0"/>
                          <a:ea typeface="+mn-ea"/>
                          <a:cs typeface="Calibri" pitchFamily="34" charset="0"/>
                        </a:rPr>
                        <a:t> low carbon rather than zero carbon</a:t>
                      </a:r>
                      <a:r>
                        <a:rPr lang="en-GB" sz="2000" kern="1200" baseline="0" dirty="0">
                          <a:solidFill>
                            <a:srgbClr val="18295E"/>
                          </a:solidFill>
                          <a:latin typeface="Calibri" pitchFamily="34" charset="0"/>
                          <a:ea typeface="+mn-ea"/>
                          <a:cs typeface="Calibri" pitchFamily="34" charset="0"/>
                        </a:rPr>
                        <a:t> technology</a:t>
                      </a:r>
                      <a:endParaRPr lang="en-GB" sz="2000" kern="1200" dirty="0">
                        <a:solidFill>
                          <a:srgbClr val="18295E"/>
                        </a:solidFill>
                        <a:latin typeface="Calibri" pitchFamily="34" charset="0"/>
                        <a:ea typeface="+mn-ea"/>
                        <a:cs typeface="Calibri" pitchFamily="34" charset="0"/>
                      </a:endParaRPr>
                    </a:p>
                  </a:txBody>
                  <a:tcPr marL="91449" marR="91449" marT="45722" marB="4572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5983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7861" y="546711"/>
            <a:ext cx="7468277" cy="1793167"/>
          </a:xfrm>
        </p:spPr>
        <p:txBody>
          <a:bodyPr/>
          <a:lstStyle/>
          <a:p>
            <a:r>
              <a:rPr lang="en-GB" sz="4400" cap="none" dirty="0"/>
              <a:t>Level 3 Diploma in Plumbing and Domestic Heating</a:t>
            </a:r>
          </a:p>
        </p:txBody>
      </p:sp>
      <p:sp>
        <p:nvSpPr>
          <p:cNvPr id="3" name="Subtitle 2"/>
          <p:cNvSpPr>
            <a:spLocks noGrp="1"/>
          </p:cNvSpPr>
          <p:nvPr>
            <p:ph type="subTitle" idx="1"/>
          </p:nvPr>
        </p:nvSpPr>
        <p:spPr>
          <a:xfrm>
            <a:off x="1313894" y="3185360"/>
            <a:ext cx="5994080" cy="1486610"/>
          </a:xfrm>
        </p:spPr>
        <p:txBody>
          <a:bodyPr>
            <a:noAutofit/>
          </a:bodyPr>
          <a:lstStyle/>
          <a:p>
            <a:pPr algn="ctr"/>
            <a:r>
              <a:rPr lang="en-GB" dirty="0"/>
              <a:t>Phase 3</a:t>
            </a:r>
          </a:p>
          <a:p>
            <a:pPr algn="ctr"/>
            <a:r>
              <a:rPr lang="en-GB" dirty="0"/>
              <a:t>Environmental Technologies</a:t>
            </a:r>
          </a:p>
          <a:p>
            <a:pPr algn="ctr"/>
            <a:r>
              <a:rPr lang="en-GB" sz="4000" dirty="0">
                <a:solidFill>
                  <a:srgbClr val="7030A0"/>
                </a:solidFill>
              </a:rPr>
              <a:t>Grey Water Re-Use Systems</a:t>
            </a:r>
          </a:p>
          <a:p>
            <a:pPr algn="ctr"/>
            <a:endParaRPr lang="en-GB" dirty="0"/>
          </a:p>
          <a:p>
            <a:pPr algn="ctr"/>
            <a:endParaRPr lang="en-GB" dirty="0"/>
          </a:p>
        </p:txBody>
      </p:sp>
    </p:spTree>
    <p:extLst>
      <p:ext uri="{BB962C8B-B14F-4D97-AF65-F5344CB8AC3E}">
        <p14:creationId xmlns:p14="http://schemas.microsoft.com/office/powerpoint/2010/main" val="611955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lstStyle/>
          <a:p>
            <a:pPr algn="r"/>
            <a:r>
              <a:rPr lang="en-GB" sz="4000" dirty="0">
                <a:solidFill>
                  <a:srgbClr val="18295E"/>
                </a:solidFill>
                <a:cs typeface="Arial" charset="0"/>
              </a:rPr>
              <a:t>Greywater reuse systems</a:t>
            </a:r>
            <a:endParaRPr lang="en-GB" sz="4000" dirty="0"/>
          </a:p>
        </p:txBody>
      </p:sp>
      <p:sp>
        <p:nvSpPr>
          <p:cNvPr id="3" name="Content Placeholder 2"/>
          <p:cNvSpPr>
            <a:spLocks noGrp="1"/>
          </p:cNvSpPr>
          <p:nvPr>
            <p:ph idx="1"/>
          </p:nvPr>
        </p:nvSpPr>
        <p:spPr>
          <a:xfrm>
            <a:off x="457200" y="1600200"/>
            <a:ext cx="8229600" cy="4986129"/>
          </a:xfrm>
        </p:spPr>
        <p:txBody>
          <a:bodyPr>
            <a:normAutofit/>
          </a:bodyPr>
          <a:lstStyle/>
          <a:p>
            <a:pPr marL="0" indent="0">
              <a:lnSpc>
                <a:spcPct val="120000"/>
              </a:lnSpc>
              <a:buNone/>
              <a:defRPr/>
            </a:pPr>
            <a:r>
              <a:rPr lang="en-GB" dirty="0">
                <a:cs typeface="Arial" charset="0"/>
              </a:rPr>
              <a:t>At the end of this section you will:</a:t>
            </a:r>
          </a:p>
          <a:p>
            <a:pPr>
              <a:lnSpc>
                <a:spcPct val="120000"/>
              </a:lnSpc>
              <a:buFont typeface="Arial" panose="020B0604020202020204" pitchFamily="34" charset="0"/>
              <a:buChar char="•"/>
              <a:defRPr/>
            </a:pPr>
            <a:r>
              <a:rPr lang="en-GB" dirty="0">
                <a:solidFill>
                  <a:srgbClr val="7030A0"/>
                </a:solidFill>
                <a:cs typeface="Arial" charset="0"/>
              </a:rPr>
              <a:t>Describe the fundamental working principles of grey water reuse systems</a:t>
            </a:r>
          </a:p>
          <a:p>
            <a:pPr>
              <a:lnSpc>
                <a:spcPct val="120000"/>
              </a:lnSpc>
              <a:buFont typeface="Arial" panose="020B0604020202020204" pitchFamily="34" charset="0"/>
              <a:buChar char="•"/>
              <a:defRPr/>
            </a:pPr>
            <a:r>
              <a:rPr lang="en-GB" dirty="0">
                <a:solidFill>
                  <a:srgbClr val="7030A0"/>
                </a:solidFill>
                <a:cs typeface="Arial" charset="0"/>
              </a:rPr>
              <a:t>Identify the top level regulatory requirements that apply in relation to grey water reuse systems installation work</a:t>
            </a:r>
          </a:p>
          <a:p>
            <a:pPr>
              <a:lnSpc>
                <a:spcPct val="120000"/>
              </a:lnSpc>
              <a:buFont typeface="Arial" panose="020B0604020202020204" pitchFamily="34" charset="0"/>
              <a:buChar char="•"/>
              <a:defRPr/>
            </a:pPr>
            <a:r>
              <a:rPr lang="en-GB" dirty="0">
                <a:solidFill>
                  <a:srgbClr val="7030A0"/>
                </a:solidFill>
                <a:cs typeface="Arial" charset="0"/>
              </a:rPr>
              <a:t>Explain the fundamental requirements of building location and building features for the potential to install  a grey water reuse system</a:t>
            </a:r>
          </a:p>
          <a:p>
            <a:pPr>
              <a:lnSpc>
                <a:spcPct val="120000"/>
              </a:lnSpc>
              <a:buFont typeface="Arial" panose="020B0604020202020204" pitchFamily="34" charset="0"/>
              <a:buChar char="•"/>
              <a:defRPr/>
            </a:pPr>
            <a:r>
              <a:rPr lang="en-GB" dirty="0">
                <a:solidFill>
                  <a:srgbClr val="7030A0"/>
                </a:solidFill>
                <a:cs typeface="Arial" charset="0"/>
              </a:rPr>
              <a:t>State the typical advantages and disadvantages of grey water reuse systems </a:t>
            </a:r>
          </a:p>
          <a:p>
            <a:endParaRPr lang="en-GB" dirty="0"/>
          </a:p>
        </p:txBody>
      </p:sp>
    </p:spTree>
    <p:extLst>
      <p:ext uri="{BB962C8B-B14F-4D97-AF65-F5344CB8AC3E}">
        <p14:creationId xmlns:p14="http://schemas.microsoft.com/office/powerpoint/2010/main" val="18130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Introduction</a:t>
            </a:r>
            <a:br>
              <a:rPr lang="en-GB" dirty="0">
                <a:solidFill>
                  <a:srgbClr val="18295E"/>
                </a:solidFill>
              </a:rPr>
            </a:br>
            <a:endParaRPr lang="en-GB" sz="4000" dirty="0"/>
          </a:p>
        </p:txBody>
      </p:sp>
      <p:sp>
        <p:nvSpPr>
          <p:cNvPr id="3" name="Content Placeholder 2"/>
          <p:cNvSpPr>
            <a:spLocks noGrp="1"/>
          </p:cNvSpPr>
          <p:nvPr>
            <p:ph idx="1"/>
          </p:nvPr>
        </p:nvSpPr>
        <p:spPr>
          <a:xfrm>
            <a:off x="457200" y="1255645"/>
            <a:ext cx="4552122" cy="5489712"/>
          </a:xfrm>
        </p:spPr>
        <p:txBody>
          <a:bodyPr>
            <a:noAutofit/>
          </a:bodyPr>
          <a:lstStyle/>
          <a:p>
            <a:r>
              <a:rPr lang="en-GB" sz="2200" dirty="0">
                <a:solidFill>
                  <a:srgbClr val="7030A0"/>
                </a:solidFill>
              </a:rPr>
              <a:t>A greywater re-use system captures and stores ‘grey’ waste water that is discharged from  washbasins, baths, showers washing machines and kitchen sinks for permitted non-wholesome usage</a:t>
            </a:r>
          </a:p>
          <a:p>
            <a:r>
              <a:rPr lang="en-GB" sz="2200" dirty="0">
                <a:solidFill>
                  <a:srgbClr val="7030A0"/>
                </a:solidFill>
              </a:rPr>
              <a:t>Reduces ‘wholesome’ mains water usage</a:t>
            </a:r>
          </a:p>
          <a:p>
            <a:r>
              <a:rPr lang="en-GB" sz="2200" dirty="0">
                <a:solidFill>
                  <a:srgbClr val="7030A0"/>
                </a:solidFill>
              </a:rPr>
              <a:t>To become ‘wholesome’, water is treated by the water supply company before it is supplied</a:t>
            </a:r>
          </a:p>
          <a:p>
            <a:r>
              <a:rPr lang="en-GB" sz="2200" dirty="0">
                <a:solidFill>
                  <a:srgbClr val="7030A0"/>
                </a:solidFill>
              </a:rPr>
              <a:t>Any reduction in usage of wholesome water will also lead to energy savings and a carbon emission reduction</a:t>
            </a:r>
          </a:p>
          <a:p>
            <a:endParaRPr lang="en-GB" sz="2200" dirty="0">
              <a:solidFill>
                <a:srgbClr val="18295E"/>
              </a:solidFill>
            </a:endParaRPr>
          </a:p>
          <a:p>
            <a:endParaRPr lang="en-GB" sz="2200" dirty="0">
              <a:solidFill>
                <a:srgbClr val="18295E"/>
              </a:solidFill>
            </a:endParaRPr>
          </a:p>
          <a:p>
            <a:endParaRPr lang="en-GB" sz="2200" dirty="0"/>
          </a:p>
        </p:txBody>
      </p:sp>
      <p:pic>
        <p:nvPicPr>
          <p:cNvPr id="5" name="Picture 4"/>
          <p:cNvPicPr>
            <a:picLocks noChangeAspect="1"/>
          </p:cNvPicPr>
          <p:nvPr/>
        </p:nvPicPr>
        <p:blipFill>
          <a:blip r:embed="rId2"/>
          <a:stretch>
            <a:fillRect/>
          </a:stretch>
        </p:blipFill>
        <p:spPr>
          <a:xfrm>
            <a:off x="4778886" y="1812722"/>
            <a:ext cx="4365114" cy="4054191"/>
          </a:xfrm>
          <a:prstGeom prst="rect">
            <a:avLst/>
          </a:prstGeom>
        </p:spPr>
      </p:pic>
    </p:spTree>
    <p:extLst>
      <p:ext uri="{BB962C8B-B14F-4D97-AF65-F5344CB8AC3E}">
        <p14:creationId xmlns:p14="http://schemas.microsoft.com/office/powerpoint/2010/main" val="2610349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0" y="274638"/>
            <a:ext cx="6433930" cy="1143000"/>
          </a:xfrm>
        </p:spPr>
        <p:txBody>
          <a:bodyPr>
            <a:normAutofit fontScale="90000"/>
          </a:bodyPr>
          <a:lstStyle/>
          <a:p>
            <a:pPr algn="r"/>
            <a:r>
              <a:rPr lang="en-GB" sz="4000" dirty="0">
                <a:solidFill>
                  <a:srgbClr val="18295E"/>
                </a:solidFill>
              </a:rPr>
              <a:t>Permitted use of harvested rainwater </a:t>
            </a:r>
            <a:br>
              <a:rPr lang="en-GB" dirty="0">
                <a:solidFill>
                  <a:srgbClr val="18295E"/>
                </a:solidFill>
              </a:rPr>
            </a:br>
            <a:endParaRPr lang="en-GB" sz="4000" dirty="0"/>
          </a:p>
        </p:txBody>
      </p:sp>
      <p:sp>
        <p:nvSpPr>
          <p:cNvPr id="3" name="Content Placeholder 2"/>
          <p:cNvSpPr>
            <a:spLocks noGrp="1"/>
          </p:cNvSpPr>
          <p:nvPr>
            <p:ph idx="1"/>
          </p:nvPr>
        </p:nvSpPr>
        <p:spPr>
          <a:xfrm>
            <a:off x="417442" y="1620656"/>
            <a:ext cx="6235149" cy="5128937"/>
          </a:xfrm>
        </p:spPr>
        <p:txBody>
          <a:bodyPr>
            <a:normAutofit fontScale="85000" lnSpcReduction="20000"/>
          </a:bodyPr>
          <a:lstStyle/>
          <a:p>
            <a:pPr marL="0" indent="0">
              <a:buNone/>
            </a:pPr>
            <a:r>
              <a:rPr lang="en-GB" sz="2800" dirty="0"/>
              <a:t>Grey water is classified as Class 5 Risk under the Water Regulations</a:t>
            </a:r>
          </a:p>
          <a:p>
            <a:pPr marL="0" indent="0">
              <a:buNone/>
            </a:pPr>
            <a:endParaRPr lang="en-GB" sz="2800" dirty="0"/>
          </a:p>
          <a:p>
            <a:pPr marL="0" indent="0">
              <a:buNone/>
            </a:pPr>
            <a:r>
              <a:rPr lang="en-GB" sz="2800" dirty="0">
                <a:solidFill>
                  <a:srgbClr val="7030A0"/>
                </a:solidFill>
              </a:rPr>
              <a:t>Permitted for use for the following purposes:</a:t>
            </a:r>
          </a:p>
          <a:p>
            <a:r>
              <a:rPr lang="en-GB" sz="2600" dirty="0">
                <a:solidFill>
                  <a:srgbClr val="C00000"/>
                </a:solidFill>
              </a:rPr>
              <a:t>Supplying a clothes washing machine</a:t>
            </a:r>
          </a:p>
          <a:p>
            <a:r>
              <a:rPr lang="en-GB" sz="2600" dirty="0">
                <a:solidFill>
                  <a:srgbClr val="C00000"/>
                </a:solidFill>
              </a:rPr>
              <a:t>Flushing WCs</a:t>
            </a:r>
          </a:p>
          <a:p>
            <a:r>
              <a:rPr lang="en-GB" sz="2600" dirty="0">
                <a:solidFill>
                  <a:srgbClr val="C00000"/>
                </a:solidFill>
              </a:rPr>
              <a:t>Garden watering/irrigation</a:t>
            </a:r>
          </a:p>
          <a:p>
            <a:r>
              <a:rPr lang="en-GB" sz="2600" dirty="0">
                <a:solidFill>
                  <a:srgbClr val="C00000"/>
                </a:solidFill>
              </a:rPr>
              <a:t>Car washing </a:t>
            </a:r>
          </a:p>
          <a:p>
            <a:pPr marL="0" indent="0">
              <a:buNone/>
            </a:pPr>
            <a:r>
              <a:rPr lang="en-GB" sz="2800" dirty="0">
                <a:solidFill>
                  <a:srgbClr val="7030A0"/>
                </a:solidFill>
              </a:rPr>
              <a:t>Not permitted for use for the following purposes:</a:t>
            </a:r>
          </a:p>
          <a:p>
            <a:r>
              <a:rPr lang="en-GB" sz="2800" dirty="0">
                <a:solidFill>
                  <a:srgbClr val="C00000"/>
                </a:solidFill>
              </a:rPr>
              <a:t>Drinking water</a:t>
            </a:r>
          </a:p>
          <a:p>
            <a:r>
              <a:rPr lang="en-GB" sz="2800" dirty="0">
                <a:solidFill>
                  <a:srgbClr val="C00000"/>
                </a:solidFill>
              </a:rPr>
              <a:t>Dishwashing (hand or machine)</a:t>
            </a:r>
          </a:p>
          <a:p>
            <a:r>
              <a:rPr lang="en-GB" sz="2800" dirty="0">
                <a:solidFill>
                  <a:srgbClr val="C00000"/>
                </a:solidFill>
              </a:rPr>
              <a:t>Food preparation </a:t>
            </a:r>
          </a:p>
          <a:p>
            <a:r>
              <a:rPr lang="en-GB" sz="2800" dirty="0">
                <a:solidFill>
                  <a:srgbClr val="C00000"/>
                </a:solidFill>
              </a:rPr>
              <a:t>Personal washing, showering  bathing </a:t>
            </a:r>
          </a:p>
          <a:p>
            <a:endParaRPr lang="en-GB" sz="2800" dirty="0">
              <a:solidFill>
                <a:srgbClr val="18295E"/>
              </a:solidFill>
            </a:endParaRPr>
          </a:p>
          <a:p>
            <a:endParaRPr lang="en-GB" sz="2800" dirty="0">
              <a:solidFill>
                <a:srgbClr val="18295E"/>
              </a:solidFill>
            </a:endParaRPr>
          </a:p>
          <a:p>
            <a:endParaRPr lang="en-GB" sz="2800" dirty="0"/>
          </a:p>
        </p:txBody>
      </p:sp>
      <p:pic>
        <p:nvPicPr>
          <p:cNvPr id="5" name="Picture 4"/>
          <p:cNvPicPr>
            <a:picLocks noChangeAspect="1"/>
          </p:cNvPicPr>
          <p:nvPr/>
        </p:nvPicPr>
        <p:blipFill>
          <a:blip r:embed="rId2"/>
          <a:stretch>
            <a:fillRect/>
          </a:stretch>
        </p:blipFill>
        <p:spPr>
          <a:xfrm>
            <a:off x="6756232" y="1957257"/>
            <a:ext cx="1513848" cy="2523080"/>
          </a:xfrm>
          <a:prstGeom prst="rect">
            <a:avLst/>
          </a:prstGeom>
        </p:spPr>
      </p:pic>
      <p:pic>
        <p:nvPicPr>
          <p:cNvPr id="6" name="Picture 5"/>
          <p:cNvPicPr>
            <a:picLocks noChangeAspect="1"/>
          </p:cNvPicPr>
          <p:nvPr/>
        </p:nvPicPr>
        <p:blipFill>
          <a:blip r:embed="rId3"/>
          <a:stretch>
            <a:fillRect/>
          </a:stretch>
        </p:blipFill>
        <p:spPr>
          <a:xfrm>
            <a:off x="6837396" y="4715595"/>
            <a:ext cx="1432684" cy="1322947"/>
          </a:xfrm>
          <a:prstGeom prst="rect">
            <a:avLst/>
          </a:prstGeom>
        </p:spPr>
      </p:pic>
    </p:spTree>
    <p:extLst>
      <p:ext uri="{BB962C8B-B14F-4D97-AF65-F5344CB8AC3E}">
        <p14:creationId xmlns:p14="http://schemas.microsoft.com/office/powerpoint/2010/main" val="21846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1"/>
          <p:cNvSpPr>
            <a:spLocks noChangeArrowheads="1"/>
          </p:cNvSpPr>
          <p:nvPr/>
        </p:nvSpPr>
        <p:spPr bwMode="auto">
          <a:xfrm>
            <a:off x="2352675" y="195263"/>
            <a:ext cx="6199188"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200" dirty="0">
                <a:solidFill>
                  <a:srgbClr val="18295E"/>
                </a:solidFill>
              </a:rPr>
              <a:t>Greywater Re-use Systems</a:t>
            </a:r>
          </a:p>
          <a:p>
            <a:pPr algn="r">
              <a:lnSpc>
                <a:spcPct val="120000"/>
              </a:lnSpc>
              <a:buFont typeface="Arial" pitchFamily="34" charset="0"/>
              <a:buNone/>
            </a:pPr>
            <a:r>
              <a:rPr lang="en-GB" sz="3200" dirty="0">
                <a:solidFill>
                  <a:srgbClr val="18295E"/>
                </a:solidFill>
              </a:rPr>
              <a:t>Types of system </a:t>
            </a:r>
          </a:p>
        </p:txBody>
      </p:sp>
      <p:graphicFrame>
        <p:nvGraphicFramePr>
          <p:cNvPr id="13" name="Table 12"/>
          <p:cNvGraphicFramePr>
            <a:graphicFrameLocks noGrp="1"/>
          </p:cNvGraphicFramePr>
          <p:nvPr/>
        </p:nvGraphicFramePr>
        <p:xfrm>
          <a:off x="530225" y="1635125"/>
          <a:ext cx="8174038" cy="4449779"/>
        </p:xfrm>
        <a:graphic>
          <a:graphicData uri="http://schemas.openxmlformats.org/drawingml/2006/table">
            <a:tbl>
              <a:tblPr firstRow="1" bandRow="1">
                <a:tableStyleId>{21E4AEA4-8DFA-4A89-87EB-49C32662AFE0}</a:tableStyleId>
              </a:tblPr>
              <a:tblGrid>
                <a:gridCol w="1924137">
                  <a:extLst>
                    <a:ext uri="{9D8B030D-6E8A-4147-A177-3AD203B41FA5}">
                      <a16:colId xmlns:a16="http://schemas.microsoft.com/office/drawing/2014/main" val="20000"/>
                    </a:ext>
                  </a:extLst>
                </a:gridCol>
                <a:gridCol w="6249901">
                  <a:extLst>
                    <a:ext uri="{9D8B030D-6E8A-4147-A177-3AD203B41FA5}">
                      <a16:colId xmlns:a16="http://schemas.microsoft.com/office/drawing/2014/main" val="20001"/>
                    </a:ext>
                  </a:extLst>
                </a:gridCol>
              </a:tblGrid>
              <a:tr h="373790">
                <a:tc>
                  <a:txBody>
                    <a:bodyPr/>
                    <a:lstStyle/>
                    <a:p>
                      <a:pPr algn="l"/>
                      <a:r>
                        <a:rPr lang="en-GB" sz="1500" dirty="0">
                          <a:latin typeface="Calibri" pitchFamily="34" charset="0"/>
                          <a:cs typeface="Calibri" pitchFamily="34" charset="0"/>
                        </a:rPr>
                        <a:t>System Type</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a:txBody>
                    <a:bodyPr/>
                    <a:lstStyle/>
                    <a:p>
                      <a:pPr algn="l"/>
                      <a:r>
                        <a:rPr lang="en-GB" sz="1500" dirty="0">
                          <a:latin typeface="Calibri" pitchFamily="34" charset="0"/>
                          <a:cs typeface="Calibri" pitchFamily="34" charset="0"/>
                        </a:rPr>
                        <a:t>Description</a:t>
                      </a:r>
                    </a:p>
                  </a:txBody>
                  <a:tcPr marL="91443" marR="91443" marT="45669" marB="4566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extLst>
                  <a:ext uri="{0D108BD9-81ED-4DB2-BD59-A6C34878D82A}">
                    <a16:rowId xmlns:a16="http://schemas.microsoft.com/office/drawing/2014/main" val="10000"/>
                  </a:ext>
                </a:extLst>
              </a:tr>
              <a:tr h="579015">
                <a:tc>
                  <a:txBody>
                    <a:bodyPr/>
                    <a:lstStyle/>
                    <a:p>
                      <a:pPr marL="0" algn="l" defTabSz="914400" rtl="0" eaLnBrk="1" latinLnBrk="0" hangingPunct="1"/>
                      <a:r>
                        <a:rPr lang="en-GB" sz="1600" b="1" kern="1200" dirty="0">
                          <a:solidFill>
                            <a:srgbClr val="18295E"/>
                          </a:solidFill>
                          <a:latin typeface="Calibri" pitchFamily="34" charset="0"/>
                          <a:ea typeface="+mn-ea"/>
                          <a:cs typeface="Calibri" pitchFamily="34" charset="0"/>
                        </a:rPr>
                        <a:t>Direct re-use system</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18295E"/>
                          </a:solidFill>
                          <a:latin typeface="Calibri" pitchFamily="34" charset="0"/>
                          <a:ea typeface="+mn-ea"/>
                          <a:cs typeface="Calibri" pitchFamily="34" charset="0"/>
                        </a:rPr>
                        <a:t>A system that collects greywater from appliances and delivers</a:t>
                      </a:r>
                      <a:r>
                        <a:rPr lang="en-GB" sz="1600" kern="1200" baseline="0" dirty="0">
                          <a:solidFill>
                            <a:srgbClr val="18295E"/>
                          </a:solidFill>
                          <a:latin typeface="Calibri" pitchFamily="34" charset="0"/>
                          <a:ea typeface="+mn-ea"/>
                          <a:cs typeface="Calibri" pitchFamily="34" charset="0"/>
                        </a:rPr>
                        <a:t> it directly to the points of use with no treatment and minimal, or no storage.</a:t>
                      </a:r>
                      <a:endParaRPr lang="en-GB" sz="1600" kern="1200" dirty="0">
                        <a:solidFill>
                          <a:srgbClr val="18295E"/>
                        </a:solidFill>
                        <a:latin typeface="Calibri" pitchFamily="34" charset="0"/>
                        <a:ea typeface="+mn-ea"/>
                        <a:cs typeface="Calibri" pitchFamily="34" charset="0"/>
                      </a:endParaRP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18295E"/>
                          </a:solidFill>
                          <a:latin typeface="Calibri" pitchFamily="34" charset="0"/>
                          <a:ea typeface="+mn-ea"/>
                          <a:cs typeface="Calibri" pitchFamily="34" charset="0"/>
                        </a:rPr>
                        <a:t>Short retention system</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GB" sz="1600" kern="1200" dirty="0">
                          <a:solidFill>
                            <a:srgbClr val="18295E"/>
                          </a:solidFill>
                          <a:latin typeface="Calibri" pitchFamily="34" charset="0"/>
                          <a:ea typeface="+mn-ea"/>
                          <a:cs typeface="Calibri" pitchFamily="34" charset="0"/>
                        </a:rPr>
                        <a:t>A system that includes a basic filtration or treatment technique such as surface skimming </a:t>
                      </a:r>
                      <a:r>
                        <a:rPr lang="en-GB" sz="1600" kern="1200" baseline="0" dirty="0">
                          <a:solidFill>
                            <a:srgbClr val="18295E"/>
                          </a:solidFill>
                          <a:latin typeface="Calibri" pitchFamily="34" charset="0"/>
                          <a:ea typeface="+mn-ea"/>
                          <a:cs typeface="Calibri" pitchFamily="34" charset="0"/>
                        </a:rPr>
                        <a:t> and allow for natural</a:t>
                      </a:r>
                      <a:r>
                        <a:rPr lang="en-GB" sz="1600" kern="1200" dirty="0">
                          <a:solidFill>
                            <a:srgbClr val="18295E"/>
                          </a:solidFill>
                          <a:latin typeface="Calibri" pitchFamily="34" charset="0"/>
                          <a:ea typeface="+mn-ea"/>
                          <a:cs typeface="Calibri" pitchFamily="34" charset="0"/>
                        </a:rPr>
                        <a:t> particle settlement.</a:t>
                      </a:r>
                      <a:r>
                        <a:rPr lang="en-GB" sz="1600" kern="1200" baseline="0" dirty="0">
                          <a:solidFill>
                            <a:srgbClr val="18295E"/>
                          </a:solidFill>
                          <a:latin typeface="Calibri" pitchFamily="34" charset="0"/>
                          <a:ea typeface="+mn-ea"/>
                          <a:cs typeface="Calibri" pitchFamily="34" charset="0"/>
                        </a:rPr>
                        <a:t> </a:t>
                      </a:r>
                      <a:endParaRPr lang="en-GB" sz="1600" kern="1200" dirty="0">
                        <a:solidFill>
                          <a:srgbClr val="18295E"/>
                        </a:solidFill>
                        <a:latin typeface="Calibri" pitchFamily="34" charset="0"/>
                        <a:ea typeface="+mn-ea"/>
                        <a:cs typeface="Calibri" pitchFamily="34" charset="0"/>
                      </a:endParaRP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18295E"/>
                          </a:solidFill>
                          <a:latin typeface="Calibri" pitchFamily="34" charset="0"/>
                          <a:ea typeface="+mn-ea"/>
                          <a:cs typeface="Calibri" pitchFamily="34" charset="0"/>
                        </a:rPr>
                        <a:t>Basic</a:t>
                      </a:r>
                      <a:r>
                        <a:rPr lang="en-GB" sz="1600" b="1" kern="1200" baseline="0" dirty="0">
                          <a:solidFill>
                            <a:srgbClr val="18295E"/>
                          </a:solidFill>
                          <a:latin typeface="Calibri" pitchFamily="34" charset="0"/>
                          <a:ea typeface="+mn-ea"/>
                          <a:cs typeface="Calibri" pitchFamily="34" charset="0"/>
                        </a:rPr>
                        <a:t> </a:t>
                      </a:r>
                      <a:r>
                        <a:rPr lang="en-GB" sz="1600" b="1" kern="1200" dirty="0">
                          <a:solidFill>
                            <a:srgbClr val="18295E"/>
                          </a:solidFill>
                          <a:latin typeface="Calibri" pitchFamily="34" charset="0"/>
                          <a:ea typeface="+mn-ea"/>
                          <a:cs typeface="Calibri" pitchFamily="34" charset="0"/>
                        </a:rPr>
                        <a:t>physical/chemical system</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18295E"/>
                          </a:solidFill>
                          <a:latin typeface="Calibri" pitchFamily="34" charset="0"/>
                          <a:ea typeface="+mn-ea"/>
                          <a:cs typeface="Calibri" pitchFamily="34" charset="0"/>
                        </a:rPr>
                        <a:t>A system that </a:t>
                      </a:r>
                      <a:r>
                        <a:rPr lang="en-GB" sz="1600" kern="1200" baseline="0" dirty="0">
                          <a:solidFill>
                            <a:srgbClr val="18295E"/>
                          </a:solidFill>
                          <a:latin typeface="Calibri" pitchFamily="34" charset="0"/>
                          <a:ea typeface="+mn-ea"/>
                          <a:cs typeface="Calibri" pitchFamily="34" charset="0"/>
                        </a:rPr>
                        <a:t> filters greywater prior to storage and uses chemical disinfectants such as chlorine or bromine to stop bacterial growth during storage</a:t>
                      </a:r>
                      <a:endParaRPr lang="en-GB" sz="1600" kern="1200" dirty="0">
                        <a:solidFill>
                          <a:srgbClr val="18295E"/>
                        </a:solidFill>
                        <a:latin typeface="Calibri" pitchFamily="34" charset="0"/>
                        <a:ea typeface="+mn-ea"/>
                        <a:cs typeface="Calibri" pitchFamily="34" charset="0"/>
                      </a:endParaRP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854">
                <a:tc>
                  <a:txBody>
                    <a:bodyPr/>
                    <a:lstStyle/>
                    <a:p>
                      <a:pPr marL="0" algn="l" defTabSz="914400" rtl="0" eaLnBrk="1" latinLnBrk="0" hangingPunct="1"/>
                      <a:r>
                        <a:rPr lang="en-GB" sz="1600" b="1" kern="1200" dirty="0">
                          <a:solidFill>
                            <a:srgbClr val="18295E"/>
                          </a:solidFill>
                          <a:latin typeface="Calibri" pitchFamily="34" charset="0"/>
                          <a:ea typeface="+mn-ea"/>
                          <a:cs typeface="Calibri" pitchFamily="34" charset="0"/>
                        </a:rPr>
                        <a:t>Biological  system</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GB" sz="1600" kern="1200" dirty="0">
                          <a:solidFill>
                            <a:srgbClr val="18295E"/>
                          </a:solidFill>
                          <a:latin typeface="Calibri" pitchFamily="34" charset="0"/>
                          <a:ea typeface="+mn-ea"/>
                          <a:cs typeface="Calibri" pitchFamily="34" charset="0"/>
                        </a:rPr>
                        <a:t>A system that introduces</a:t>
                      </a:r>
                      <a:r>
                        <a:rPr lang="en-GB" sz="1600" kern="1200" baseline="0" dirty="0">
                          <a:solidFill>
                            <a:srgbClr val="18295E"/>
                          </a:solidFill>
                          <a:latin typeface="Calibri" pitchFamily="34" charset="0"/>
                          <a:ea typeface="+mn-ea"/>
                          <a:cs typeface="Calibri" pitchFamily="34" charset="0"/>
                        </a:rPr>
                        <a:t> an agent, such as oxygen, into the stored greywater to allow bacteria to digest any unwater organic mater. Pumps or plants can be used to aerate the stored water. </a:t>
                      </a:r>
                      <a:endParaRPr lang="en-GB" sz="1600" kern="1200" dirty="0">
                        <a:solidFill>
                          <a:srgbClr val="18295E"/>
                        </a:solidFill>
                        <a:latin typeface="Calibri" pitchFamily="34" charset="0"/>
                        <a:ea typeface="+mn-ea"/>
                        <a:cs typeface="Calibri" pitchFamily="34" charset="0"/>
                      </a:endParaRP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9015">
                <a:tc>
                  <a:txBody>
                    <a:bodyPr/>
                    <a:lstStyle/>
                    <a:p>
                      <a:pPr marL="0" algn="l" defTabSz="914400" rtl="0" eaLnBrk="1" latinLnBrk="0" hangingPunct="1"/>
                      <a:r>
                        <a:rPr lang="en-GB" sz="1600" b="1" kern="1200" dirty="0">
                          <a:solidFill>
                            <a:srgbClr val="18295E"/>
                          </a:solidFill>
                          <a:latin typeface="Calibri" pitchFamily="34" charset="0"/>
                          <a:ea typeface="+mn-ea"/>
                          <a:cs typeface="Calibri" pitchFamily="34" charset="0"/>
                        </a:rPr>
                        <a:t>Bio-mechanical system</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GB" sz="1600" kern="1200" dirty="0">
                          <a:solidFill>
                            <a:srgbClr val="18295E"/>
                          </a:solidFill>
                          <a:latin typeface="Calibri" pitchFamily="34" charset="0"/>
                          <a:ea typeface="+mn-ea"/>
                          <a:cs typeface="Calibri" pitchFamily="34" charset="0"/>
                        </a:rPr>
                        <a:t>A system that combines both physical and biological treatment.  </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93219">
                <a:tc>
                  <a:txBody>
                    <a:bodyPr/>
                    <a:lstStyle/>
                    <a:p>
                      <a:pPr marL="0" algn="l" defTabSz="914400" rtl="0" eaLnBrk="1" latinLnBrk="0" hangingPunct="1"/>
                      <a:r>
                        <a:rPr lang="en-GB" sz="1600" b="1" kern="1200" dirty="0">
                          <a:solidFill>
                            <a:srgbClr val="18295E"/>
                          </a:solidFill>
                          <a:latin typeface="Calibri" pitchFamily="34" charset="0"/>
                          <a:ea typeface="+mn-ea"/>
                          <a:cs typeface="Calibri" pitchFamily="34" charset="0"/>
                        </a:rPr>
                        <a:t>Hybrid system</a:t>
                      </a: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GB" sz="1600" kern="1200" dirty="0">
                          <a:solidFill>
                            <a:srgbClr val="18295E"/>
                          </a:solidFill>
                          <a:latin typeface="Calibri" pitchFamily="34" charset="0"/>
                          <a:ea typeface="+mn-ea"/>
                          <a:cs typeface="Calibri" pitchFamily="34" charset="0"/>
                        </a:rPr>
                        <a:t>A combination of any of the above systems</a:t>
                      </a:r>
                      <a:r>
                        <a:rPr lang="en-GB" sz="1600" kern="1200" baseline="0" dirty="0">
                          <a:solidFill>
                            <a:srgbClr val="18295E"/>
                          </a:solidFill>
                          <a:latin typeface="Calibri" pitchFamily="34" charset="0"/>
                          <a:ea typeface="+mn-ea"/>
                          <a:cs typeface="Calibri" pitchFamily="34" charset="0"/>
                        </a:rPr>
                        <a:t> or a combiner rainwater harvesting and greywater re-use system. </a:t>
                      </a:r>
                      <a:endParaRPr lang="en-GB" sz="1600" kern="1200" dirty="0">
                        <a:solidFill>
                          <a:srgbClr val="18295E"/>
                        </a:solidFill>
                        <a:latin typeface="Calibri" pitchFamily="34" charset="0"/>
                        <a:ea typeface="+mn-ea"/>
                        <a:cs typeface="Calibri" pitchFamily="34" charset="0"/>
                      </a:endParaRPr>
                    </a:p>
                  </a:txBody>
                  <a:tcPr marL="91443" marR="91443" marT="45669" marB="45669">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6400794"/>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886" y="274638"/>
            <a:ext cx="6327913" cy="1143000"/>
          </a:xfrm>
        </p:spPr>
        <p:txBody>
          <a:bodyPr>
            <a:normAutofit fontScale="90000"/>
          </a:bodyPr>
          <a:lstStyle/>
          <a:p>
            <a:pPr algn="r"/>
            <a:r>
              <a:rPr lang="en-GB" sz="3600" dirty="0">
                <a:solidFill>
                  <a:srgbClr val="18295E"/>
                </a:solidFill>
              </a:rPr>
              <a:t>Storage, Treatment and Use Considerations</a:t>
            </a:r>
            <a:br>
              <a:rPr lang="en-GB" sz="3600" dirty="0">
                <a:solidFill>
                  <a:srgbClr val="18295E"/>
                </a:solidFill>
              </a:rPr>
            </a:br>
            <a:endParaRPr lang="en-GB" sz="3600" dirty="0"/>
          </a:p>
        </p:txBody>
      </p:sp>
      <p:sp>
        <p:nvSpPr>
          <p:cNvPr id="3" name="Content Placeholder 2"/>
          <p:cNvSpPr>
            <a:spLocks noGrp="1"/>
          </p:cNvSpPr>
          <p:nvPr>
            <p:ph idx="1"/>
          </p:nvPr>
        </p:nvSpPr>
        <p:spPr>
          <a:xfrm>
            <a:off x="457198" y="1417638"/>
            <a:ext cx="8229601" cy="5287962"/>
          </a:xfrm>
          <a:solidFill>
            <a:schemeClr val="bg1"/>
          </a:solidFill>
        </p:spPr>
        <p:txBody>
          <a:bodyPr>
            <a:noAutofit/>
          </a:bodyPr>
          <a:lstStyle/>
          <a:p>
            <a:r>
              <a:rPr lang="en-GB" sz="2400" dirty="0">
                <a:solidFill>
                  <a:srgbClr val="7030A0"/>
                </a:solidFill>
              </a:rPr>
              <a:t>Greywater from showers, baths and washbasins is often contaminated with human intestinal bacteria and viruses as well as organic debris such as skin particles and hair. </a:t>
            </a:r>
          </a:p>
          <a:p>
            <a:r>
              <a:rPr lang="en-GB" sz="2400" dirty="0">
                <a:solidFill>
                  <a:srgbClr val="7030A0"/>
                </a:solidFill>
              </a:rPr>
              <a:t>Greywater will also contain residues of soaps, detergents and other cosmetic products; these often contain nutrients that help bacteria develop.  The  relatively high temperature of greywater can also encourage the growth of bacteria further. </a:t>
            </a:r>
          </a:p>
          <a:p>
            <a:r>
              <a:rPr lang="en-GB" sz="2400" dirty="0">
                <a:solidFill>
                  <a:srgbClr val="7030A0"/>
                </a:solidFill>
              </a:rPr>
              <a:t>For these reasons untreated greywater should never be stored for more than a few hours.</a:t>
            </a:r>
          </a:p>
          <a:p>
            <a:r>
              <a:rPr lang="en-GB" sz="2400" dirty="0">
                <a:solidFill>
                  <a:srgbClr val="7030A0"/>
                </a:solidFill>
              </a:rPr>
              <a:t>If greywater is to be used for irrigation, it should be directly applied  to soil and not through a sprinkler or method that would allow contact with above ground portions of plants. </a:t>
            </a:r>
          </a:p>
          <a:p>
            <a:r>
              <a:rPr lang="en-GB" sz="2400" dirty="0">
                <a:solidFill>
                  <a:srgbClr val="7030A0"/>
                </a:solidFill>
              </a:rPr>
              <a:t>Greywater should not be used to water crops, which are eaten uncooked. </a:t>
            </a:r>
          </a:p>
        </p:txBody>
      </p:sp>
    </p:spTree>
    <p:extLst>
      <p:ext uri="{BB962C8B-B14F-4D97-AF65-F5344CB8AC3E}">
        <p14:creationId xmlns:p14="http://schemas.microsoft.com/office/powerpoint/2010/main" val="32514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24" y="274638"/>
            <a:ext cx="6467475" cy="1143000"/>
          </a:xfrm>
        </p:spPr>
        <p:txBody>
          <a:bodyPr/>
          <a:lstStyle/>
          <a:p>
            <a:pPr lvl="0" algn="r" defTabSz="914400">
              <a:spcBef>
                <a:spcPts val="0"/>
              </a:spcBef>
            </a:pPr>
            <a:r>
              <a:rPr lang="en-GB" sz="3600" dirty="0">
                <a:solidFill>
                  <a:srgbClr val="18295E"/>
                </a:solidFill>
                <a:ea typeface="+mn-ea"/>
                <a:cs typeface="+mn-cs"/>
              </a:rPr>
              <a:t>Greywater Re-use  Systems</a:t>
            </a:r>
            <a:endParaRPr lang="en-GB" dirty="0"/>
          </a:p>
        </p:txBody>
      </p:sp>
      <p:pic>
        <p:nvPicPr>
          <p:cNvPr id="1028" name="Picture 4" descr="Laundry-to-landscape system. Image credit: CleanWaterComponent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0714" y="1825625"/>
            <a:ext cx="6002571"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700" y="1212501"/>
            <a:ext cx="4629150" cy="2000548"/>
          </a:xfrm>
          <a:prstGeom prst="rect">
            <a:avLst/>
          </a:prstGeom>
          <a:noFill/>
        </p:spPr>
        <p:txBody>
          <a:bodyPr wrap="square" rtlCol="0">
            <a:spAutoFit/>
          </a:bodyPr>
          <a:lstStyle/>
          <a:p>
            <a:r>
              <a:rPr lang="en-GB" sz="2800" dirty="0"/>
              <a:t>Direct re-use</a:t>
            </a:r>
          </a:p>
          <a:p>
            <a:pPr marL="457200" indent="-457200">
              <a:buFont typeface="Arial" panose="020B0604020202020204" pitchFamily="34" charset="0"/>
              <a:buChar char="•"/>
            </a:pPr>
            <a:r>
              <a:rPr lang="en-GB" sz="2400" dirty="0">
                <a:solidFill>
                  <a:srgbClr val="7030A0"/>
                </a:solidFill>
              </a:rPr>
              <a:t>laundry-to-landscape</a:t>
            </a:r>
          </a:p>
          <a:p>
            <a:pPr lvl="1"/>
            <a:r>
              <a:rPr lang="en-GB" sz="2400" dirty="0">
                <a:solidFill>
                  <a:srgbClr val="7030A0"/>
                </a:solidFill>
              </a:rPr>
              <a:t>(not recommended for vegetables likely to be eaten without cooking) </a:t>
            </a:r>
          </a:p>
        </p:txBody>
      </p:sp>
    </p:spTree>
    <p:extLst>
      <p:ext uri="{BB962C8B-B14F-4D97-AF65-F5344CB8AC3E}">
        <p14:creationId xmlns:p14="http://schemas.microsoft.com/office/powerpoint/2010/main" val="4644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878" y="274638"/>
            <a:ext cx="6380922" cy="1143000"/>
          </a:xfrm>
        </p:spPr>
        <p:txBody>
          <a:bodyPr>
            <a:normAutofit fontScale="90000"/>
          </a:bodyPr>
          <a:lstStyle/>
          <a:p>
            <a:pPr algn="r"/>
            <a:r>
              <a:rPr lang="en-GB" sz="4000" dirty="0">
                <a:solidFill>
                  <a:srgbClr val="18295E"/>
                </a:solidFill>
              </a:rPr>
              <a:t>Layout Options</a:t>
            </a:r>
            <a:br>
              <a:rPr lang="en-GB" sz="4000" dirty="0">
                <a:solidFill>
                  <a:srgbClr val="18295E"/>
                </a:solidFill>
              </a:rPr>
            </a:br>
            <a:endParaRPr lang="en-GB" sz="4000" dirty="0"/>
          </a:p>
        </p:txBody>
      </p:sp>
      <p:sp>
        <p:nvSpPr>
          <p:cNvPr id="3" name="Content Placeholder 2"/>
          <p:cNvSpPr>
            <a:spLocks noGrp="1"/>
          </p:cNvSpPr>
          <p:nvPr>
            <p:ph idx="1"/>
          </p:nvPr>
        </p:nvSpPr>
        <p:spPr>
          <a:xfrm>
            <a:off x="457200" y="1600201"/>
            <a:ext cx="8229600" cy="4880112"/>
          </a:xfrm>
        </p:spPr>
        <p:txBody>
          <a:bodyPr>
            <a:normAutofit/>
          </a:bodyPr>
          <a:lstStyle/>
          <a:p>
            <a:pPr marL="285750" indent="-285750">
              <a:buFont typeface="Arial" panose="020B0604020202020204" pitchFamily="34" charset="0"/>
              <a:buChar char="•"/>
              <a:defRPr/>
            </a:pPr>
            <a:r>
              <a:rPr lang="en-GB" dirty="0">
                <a:solidFill>
                  <a:srgbClr val="18295E"/>
                </a:solidFill>
              </a:rPr>
              <a:t>A wide range of other system layout options exist including a number of options for an internal greywater storage tank and treatment unit.</a:t>
            </a:r>
          </a:p>
          <a:p>
            <a:pPr marL="285750" indent="-285750">
              <a:buFont typeface="Arial" panose="020B0604020202020204" pitchFamily="34" charset="0"/>
              <a:buChar char="•"/>
              <a:defRPr/>
            </a:pPr>
            <a:endParaRPr lang="en-GB" dirty="0">
              <a:solidFill>
                <a:srgbClr val="18295E"/>
              </a:solidFill>
            </a:endParaRPr>
          </a:p>
          <a:p>
            <a:pPr marL="285750" indent="-285750">
              <a:buFont typeface="Arial" panose="020B0604020202020204" pitchFamily="34" charset="0"/>
              <a:buChar char="•"/>
              <a:defRPr/>
            </a:pPr>
            <a:r>
              <a:rPr lang="en-GB" dirty="0">
                <a:solidFill>
                  <a:srgbClr val="18295E"/>
                </a:solidFill>
              </a:rPr>
              <a:t>The internal units come in a variety of shapes and sizes and offer a lot of flexibility in system design. </a:t>
            </a:r>
          </a:p>
          <a:p>
            <a:pPr marL="285750" indent="-285750">
              <a:buFont typeface="Arial" panose="020B0604020202020204" pitchFamily="34" charset="0"/>
              <a:buChar char="•"/>
              <a:defRPr/>
            </a:pPr>
            <a:endParaRPr lang="en-GB" dirty="0">
              <a:solidFill>
                <a:srgbClr val="18295E"/>
              </a:solidFill>
            </a:endParaRPr>
          </a:p>
          <a:p>
            <a:pPr marL="285750" indent="-285750">
              <a:buFont typeface="Arial" panose="020B0604020202020204" pitchFamily="34" charset="0"/>
              <a:buChar char="•"/>
              <a:defRPr/>
            </a:pPr>
            <a:r>
              <a:rPr lang="en-GB" dirty="0">
                <a:solidFill>
                  <a:srgbClr val="18295E"/>
                </a:solidFill>
              </a:rPr>
              <a:t>As with rainwater harvesting systems, all greywater re-use system supply points and pipework must be marked and labelled to minimise the risk of incorrect use of reclaimed greywater and/or  the possibility of cross-connections between wholesome water systems and greywater re-use systems.</a:t>
            </a:r>
            <a:endParaRPr lang="en-GB" sz="3600" dirty="0">
              <a:solidFill>
                <a:srgbClr val="18295E"/>
              </a:solidFill>
            </a:endParaRPr>
          </a:p>
          <a:p>
            <a:endParaRPr lang="en-GB" dirty="0"/>
          </a:p>
        </p:txBody>
      </p:sp>
    </p:spTree>
    <p:extLst>
      <p:ext uri="{BB962C8B-B14F-4D97-AF65-F5344CB8AC3E}">
        <p14:creationId xmlns:p14="http://schemas.microsoft.com/office/powerpoint/2010/main" val="179172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Rectangle 1"/>
          <p:cNvSpPr>
            <a:spLocks noChangeArrowheads="1"/>
          </p:cNvSpPr>
          <p:nvPr/>
        </p:nvSpPr>
        <p:spPr bwMode="auto">
          <a:xfrm>
            <a:off x="2478156" y="192088"/>
            <a:ext cx="637429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en-GB" sz="3200" dirty="0">
                <a:solidFill>
                  <a:srgbClr val="18295E"/>
                </a:solidFill>
              </a:rPr>
              <a:t>Example Greywater System</a:t>
            </a:r>
          </a:p>
          <a:p>
            <a:pPr algn="r">
              <a:lnSpc>
                <a:spcPct val="120000"/>
              </a:lnSpc>
            </a:pPr>
            <a:r>
              <a:rPr lang="en-GB" sz="3200" dirty="0">
                <a:solidFill>
                  <a:srgbClr val="18295E"/>
                </a:solidFill>
              </a:rPr>
              <a:t> - Layout and Key Components </a:t>
            </a:r>
          </a:p>
        </p:txBody>
      </p:sp>
      <p:sp>
        <p:nvSpPr>
          <p:cNvPr id="2" name="TextBox 1"/>
          <p:cNvSpPr txBox="1"/>
          <p:nvPr/>
        </p:nvSpPr>
        <p:spPr>
          <a:xfrm>
            <a:off x="291548" y="1658440"/>
            <a:ext cx="2676939" cy="2308324"/>
          </a:xfrm>
          <a:prstGeom prst="rect">
            <a:avLst/>
          </a:prstGeom>
          <a:noFill/>
        </p:spPr>
        <p:txBody>
          <a:bodyPr wrap="square" rtlCol="0">
            <a:spAutoFit/>
          </a:bodyPr>
          <a:lstStyle/>
          <a:p>
            <a:r>
              <a:rPr lang="en-GB" sz="2400" dirty="0">
                <a:solidFill>
                  <a:srgbClr val="7030A0"/>
                </a:solidFill>
              </a:rPr>
              <a:t>System using physical, biological and UV disinfection to treat and prepare the greywater for reuse</a:t>
            </a:r>
          </a:p>
        </p:txBody>
      </p:sp>
      <p:pic>
        <p:nvPicPr>
          <p:cNvPr id="3" name="Picture 2"/>
          <p:cNvPicPr>
            <a:picLocks noChangeAspect="1"/>
          </p:cNvPicPr>
          <p:nvPr/>
        </p:nvPicPr>
        <p:blipFill>
          <a:blip r:embed="rId2"/>
          <a:stretch>
            <a:fillRect/>
          </a:stretch>
        </p:blipFill>
        <p:spPr>
          <a:xfrm>
            <a:off x="3239084" y="1658440"/>
            <a:ext cx="5613367" cy="5199560"/>
          </a:xfrm>
          <a:prstGeom prst="rect">
            <a:avLst/>
          </a:prstGeom>
        </p:spPr>
      </p:pic>
    </p:spTree>
    <p:extLst>
      <p:ext uri="{BB962C8B-B14F-4D97-AF65-F5344CB8AC3E}">
        <p14:creationId xmlns:p14="http://schemas.microsoft.com/office/powerpoint/2010/main" val="387889866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9" name="Rectangle 4"/>
          <p:cNvSpPr>
            <a:spLocks noChangeArrowheads="1"/>
          </p:cNvSpPr>
          <p:nvPr/>
        </p:nvSpPr>
        <p:spPr bwMode="auto">
          <a:xfrm>
            <a:off x="81151" y="3666323"/>
            <a:ext cx="864096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mj-lt"/>
              <a:buAutoNum type="arabicPeriod" startAt="3"/>
            </a:pPr>
            <a:r>
              <a:rPr lang="en-GB" sz="1600" dirty="0"/>
              <a:t>The now gaseous refrigerant enters the compressor.  </a:t>
            </a:r>
            <a:r>
              <a:rPr lang="en-US" sz="1600" dirty="0"/>
              <a:t>Electricity is used to drive the compressor, which ‘squashes’ the vapour, increasing its temperature. </a:t>
            </a:r>
          </a:p>
          <a:p>
            <a:pPr marL="342900" indent="-342900">
              <a:buFont typeface="+mj-lt"/>
              <a:buAutoNum type="arabicPeriod" startAt="3"/>
            </a:pPr>
            <a:r>
              <a:rPr lang="en-US" sz="1600" dirty="0"/>
              <a:t>The vapour then moves onwards to the condenser heat exchanger. </a:t>
            </a:r>
          </a:p>
          <a:p>
            <a:pPr marL="342900" indent="-342900">
              <a:buFont typeface="+mj-lt"/>
              <a:buAutoNum type="arabicPeriod" startAt="3"/>
            </a:pPr>
            <a:r>
              <a:rPr lang="en-US" sz="1600" dirty="0"/>
              <a:t>Water coming from the building’s heat distribution system passes up the other side of the heat exchanger and this water absorbs the heat from the refrigerant coming from the compressor. The refrigerant condenses back to liquid form like steam on a window.</a:t>
            </a:r>
          </a:p>
          <a:p>
            <a:pPr marL="342900" indent="-342900">
              <a:buFont typeface="+mj-lt"/>
              <a:buAutoNum type="arabicPeriod" startAt="3"/>
            </a:pPr>
            <a:r>
              <a:rPr lang="en-US" sz="1600" dirty="0"/>
              <a:t>It passes through an extremely small opening in the throttling device and undergoes a large drop in pressure with an associated drop in temperature.</a:t>
            </a:r>
          </a:p>
          <a:p>
            <a:pPr marL="342900" indent="-342900">
              <a:buFont typeface="+mj-lt"/>
              <a:buAutoNum type="arabicPeriod" startAt="3"/>
            </a:pPr>
            <a:r>
              <a:rPr lang="en-US" sz="1600" dirty="0"/>
              <a:t>This cold liquid is let into the bottom of the evaporator heat exchanger where the whole process is repeated.</a:t>
            </a:r>
          </a:p>
          <a:p>
            <a:pPr marL="342900" indent="-342900">
              <a:buFont typeface="+mj-lt"/>
              <a:buAutoNum type="arabicPeriod" startAt="3"/>
            </a:pPr>
            <a:endParaRPr lang="en-GB" sz="1600" dirty="0"/>
          </a:p>
          <a:p>
            <a:pPr algn="ctr"/>
            <a:r>
              <a:rPr lang="en-US" sz="1600" dirty="0">
                <a:hlinkClick r:id="rId2"/>
              </a:rPr>
              <a:t>how a heat pump works</a:t>
            </a:r>
            <a:endParaRPr lang="en-GB" sz="1600" dirty="0"/>
          </a:p>
        </p:txBody>
      </p:sp>
      <p:pic>
        <p:nvPicPr>
          <p:cNvPr id="481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9" y="1123056"/>
            <a:ext cx="5130846" cy="264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31840" y="284233"/>
            <a:ext cx="5520475" cy="584775"/>
          </a:xfrm>
          <a:prstGeom prst="rect">
            <a:avLst/>
          </a:prstGeom>
        </p:spPr>
        <p:txBody>
          <a:bodyPr wrap="square">
            <a:spAutoFit/>
          </a:bodyPr>
          <a:lstStyle/>
          <a:p>
            <a:pPr lvl="0" algn="r"/>
            <a:r>
              <a:rPr lang="en-GB" sz="3200" dirty="0">
                <a:solidFill>
                  <a:srgbClr val="18295E"/>
                </a:solidFill>
              </a:rPr>
              <a:t>Heat pump refrigeration cycle </a:t>
            </a:r>
          </a:p>
        </p:txBody>
      </p:sp>
      <p:sp>
        <p:nvSpPr>
          <p:cNvPr id="5" name="Content Placeholder 4"/>
          <p:cNvSpPr>
            <a:spLocks noGrp="1"/>
          </p:cNvSpPr>
          <p:nvPr>
            <p:ph idx="1"/>
          </p:nvPr>
        </p:nvSpPr>
        <p:spPr>
          <a:xfrm>
            <a:off x="81151" y="1239560"/>
            <a:ext cx="3986793" cy="2409724"/>
          </a:xfrm>
        </p:spPr>
        <p:txBody>
          <a:bodyPr/>
          <a:lstStyle/>
          <a:p>
            <a:pPr marL="0" lvl="0" indent="0" defTabSz="914400">
              <a:spcBef>
                <a:spcPts val="0"/>
              </a:spcBef>
              <a:buNone/>
            </a:pPr>
            <a:r>
              <a:rPr lang="en-US" sz="1600" dirty="0">
                <a:solidFill>
                  <a:prstClr val="black"/>
                </a:solidFill>
              </a:rPr>
              <a:t>The gas in the refrigeration circuit inside the heat pump has an extremely low boiling temperature</a:t>
            </a:r>
          </a:p>
          <a:p>
            <a:pPr lvl="0" defTabSz="914400">
              <a:spcBef>
                <a:spcPts val="0"/>
              </a:spcBef>
              <a:buFont typeface="+mj-lt"/>
              <a:buAutoNum type="arabicPeriod"/>
            </a:pPr>
            <a:r>
              <a:rPr lang="en-US" sz="1600" dirty="0">
                <a:solidFill>
                  <a:prstClr val="black"/>
                </a:solidFill>
              </a:rPr>
              <a:t>When the liquid comes in from the garden circuit, that liquid transfers its heat to the colder liquid refrigerant in the evaporator. </a:t>
            </a:r>
          </a:p>
          <a:p>
            <a:pPr lvl="0" defTabSz="914400">
              <a:spcBef>
                <a:spcPts val="0"/>
              </a:spcBef>
              <a:buFont typeface="+mj-lt"/>
              <a:buAutoNum type="arabicPeriod"/>
            </a:pPr>
            <a:r>
              <a:rPr lang="en-US" sz="1600" dirty="0">
                <a:solidFill>
                  <a:prstClr val="black"/>
                </a:solidFill>
              </a:rPr>
              <a:t>The refrigerant turns to vapour and passes upwards to the compressor.</a:t>
            </a:r>
            <a:endParaRPr lang="en-GB" dirty="0"/>
          </a:p>
        </p:txBody>
      </p:sp>
    </p:spTree>
    <p:extLst>
      <p:ext uri="{BB962C8B-B14F-4D97-AF65-F5344CB8AC3E}">
        <p14:creationId xmlns:p14="http://schemas.microsoft.com/office/powerpoint/2010/main" val="39535342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40"/>
                                        </p:tgtEl>
                                        <p:attrNameLst>
                                          <p:attrName>style.visibility</p:attrName>
                                        </p:attrNameLst>
                                      </p:cBhvr>
                                      <p:to>
                                        <p:strVal val="visible"/>
                                      </p:to>
                                    </p:set>
                                    <p:anim calcmode="lin" valueType="num">
                                      <p:cBhvr additive="base">
                                        <p:cTn id="7" dur="500" fill="hold"/>
                                        <p:tgtEl>
                                          <p:spTgt spid="48140"/>
                                        </p:tgtEl>
                                        <p:attrNameLst>
                                          <p:attrName>ppt_x</p:attrName>
                                        </p:attrNameLst>
                                      </p:cBhvr>
                                      <p:tavLst>
                                        <p:tav tm="0">
                                          <p:val>
                                            <p:strVal val="#ppt_x"/>
                                          </p:val>
                                        </p:tav>
                                        <p:tav tm="100000">
                                          <p:val>
                                            <p:strVal val="#ppt_x"/>
                                          </p:val>
                                        </p:tav>
                                      </p:tavLst>
                                    </p:anim>
                                    <p:anim calcmode="lin" valueType="num">
                                      <p:cBhvr additive="base">
                                        <p:cTn id="8" dur="500" fill="hold"/>
                                        <p:tgtEl>
                                          <p:spTgt spid="48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9"/>
                                        </p:tgtEl>
                                        <p:attrNameLst>
                                          <p:attrName>style.visibility</p:attrName>
                                        </p:attrNameLst>
                                      </p:cBhvr>
                                      <p:to>
                                        <p:strVal val="visible"/>
                                      </p:to>
                                    </p:set>
                                    <p:anim calcmode="lin" valueType="num">
                                      <p:cBhvr additive="base">
                                        <p:cTn id="31" dur="500" fill="hold"/>
                                        <p:tgtEl>
                                          <p:spTgt spid="48139"/>
                                        </p:tgtEl>
                                        <p:attrNameLst>
                                          <p:attrName>ppt_x</p:attrName>
                                        </p:attrNameLst>
                                      </p:cBhvr>
                                      <p:tavLst>
                                        <p:tav tm="0">
                                          <p:val>
                                            <p:strVal val="#ppt_x"/>
                                          </p:val>
                                        </p:tav>
                                        <p:tav tm="100000">
                                          <p:val>
                                            <p:strVal val="#ppt_x"/>
                                          </p:val>
                                        </p:tav>
                                      </p:tavLst>
                                    </p:anim>
                                    <p:anim calcmode="lin" valueType="num">
                                      <p:cBhvr additive="base">
                                        <p:cTn id="32" dur="500" fill="hold"/>
                                        <p:tgtEl>
                                          <p:spTgt spid="48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4" y="274638"/>
            <a:ext cx="6334125" cy="1143000"/>
          </a:xfrm>
        </p:spPr>
        <p:txBody>
          <a:bodyPr/>
          <a:lstStyle/>
          <a:p>
            <a:pPr lvl="0" algn="r" defTabSz="914400">
              <a:spcBef>
                <a:spcPts val="0"/>
              </a:spcBef>
            </a:pPr>
            <a:r>
              <a:rPr lang="en-GB" sz="3600" dirty="0">
                <a:solidFill>
                  <a:srgbClr val="18295E"/>
                </a:solidFill>
                <a:ea typeface="+mn-ea"/>
                <a:cs typeface="Arial" charset="0"/>
              </a:rPr>
              <a:t>Grey Water Re-use Systems</a:t>
            </a:r>
            <a:br>
              <a:rPr lang="en-GB" sz="3600" dirty="0">
                <a:solidFill>
                  <a:srgbClr val="18295E"/>
                </a:solidFill>
                <a:ea typeface="+mn-ea"/>
                <a:cs typeface="Arial" charset="0"/>
              </a:rPr>
            </a:br>
            <a:endParaRPr lang="en-GB" dirty="0"/>
          </a:p>
        </p:txBody>
      </p:sp>
      <p:sp>
        <p:nvSpPr>
          <p:cNvPr id="3" name="Content Placeholder 2"/>
          <p:cNvSpPr>
            <a:spLocks noGrp="1"/>
          </p:cNvSpPr>
          <p:nvPr>
            <p:ph idx="1"/>
          </p:nvPr>
        </p:nvSpPr>
        <p:spPr>
          <a:xfrm>
            <a:off x="533400" y="1257300"/>
            <a:ext cx="8229600" cy="5448300"/>
          </a:xfrm>
        </p:spPr>
        <p:txBody>
          <a:bodyPr>
            <a:normAutofit/>
          </a:bodyPr>
          <a:lstStyle/>
          <a:p>
            <a:pPr marL="0" indent="0">
              <a:buNone/>
            </a:pPr>
            <a:r>
              <a:rPr lang="en-US" sz="2800" dirty="0">
                <a:solidFill>
                  <a:srgbClr val="7030A0"/>
                </a:solidFill>
              </a:rPr>
              <a:t>Domestic-size grey water recycling system that utilises biological treatment: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lvl="1"/>
            <a:endParaRPr lang="en-US" sz="1600" dirty="0"/>
          </a:p>
          <a:p>
            <a:pPr lvl="1"/>
            <a:endParaRPr lang="en-GB" sz="1600" dirty="0"/>
          </a:p>
          <a:p>
            <a:endParaRPr lang="en-GB" sz="2000" dirty="0"/>
          </a:p>
        </p:txBody>
      </p:sp>
      <p:pic>
        <p:nvPicPr>
          <p:cNvPr id="4" name="Picture 3"/>
          <p:cNvPicPr>
            <a:picLocks noChangeAspect="1"/>
          </p:cNvPicPr>
          <p:nvPr/>
        </p:nvPicPr>
        <p:blipFill>
          <a:blip r:embed="rId2"/>
          <a:stretch>
            <a:fillRect/>
          </a:stretch>
        </p:blipFill>
        <p:spPr>
          <a:xfrm>
            <a:off x="412575" y="2501471"/>
            <a:ext cx="5800726" cy="3410531"/>
          </a:xfrm>
          <a:prstGeom prst="rect">
            <a:avLst/>
          </a:prstGeom>
        </p:spPr>
      </p:pic>
      <p:sp>
        <p:nvSpPr>
          <p:cNvPr id="5" name="TextBox 4"/>
          <p:cNvSpPr txBox="1"/>
          <p:nvPr/>
        </p:nvSpPr>
        <p:spPr>
          <a:xfrm>
            <a:off x="6334126" y="2837622"/>
            <a:ext cx="2675903" cy="2246769"/>
          </a:xfrm>
          <a:prstGeom prst="rect">
            <a:avLst/>
          </a:prstGeom>
          <a:noFill/>
        </p:spPr>
        <p:txBody>
          <a:bodyPr wrap="square" rtlCol="0">
            <a:spAutoFit/>
          </a:bodyPr>
          <a:lstStyle/>
          <a:p>
            <a:r>
              <a:rPr lang="en-GB" sz="2000" dirty="0">
                <a:solidFill>
                  <a:srgbClr val="C00000"/>
                </a:solidFill>
              </a:rPr>
              <a:t>The following processes are utilised: </a:t>
            </a:r>
          </a:p>
          <a:p>
            <a:pPr marL="285750" indent="-285750">
              <a:buFont typeface="Arial" panose="020B0604020202020204" pitchFamily="34" charset="0"/>
              <a:buChar char="•"/>
            </a:pPr>
            <a:r>
              <a:rPr lang="en-GB" sz="2000" dirty="0">
                <a:solidFill>
                  <a:srgbClr val="C00000"/>
                </a:solidFill>
              </a:rPr>
              <a:t>Pre-filtration</a:t>
            </a:r>
          </a:p>
          <a:p>
            <a:pPr marL="285750" indent="-285750">
              <a:buFont typeface="Arial" panose="020B0604020202020204" pitchFamily="34" charset="0"/>
              <a:buChar char="•"/>
            </a:pPr>
            <a:r>
              <a:rPr lang="en-GB" sz="2000" dirty="0">
                <a:solidFill>
                  <a:srgbClr val="C00000"/>
                </a:solidFill>
              </a:rPr>
              <a:t>Biological treatment</a:t>
            </a:r>
          </a:p>
          <a:p>
            <a:pPr marL="285750" indent="-285750">
              <a:buFont typeface="Arial" panose="020B0604020202020204" pitchFamily="34" charset="0"/>
              <a:buChar char="•"/>
            </a:pPr>
            <a:r>
              <a:rPr lang="en-GB" sz="2000" dirty="0">
                <a:solidFill>
                  <a:srgbClr val="C00000"/>
                </a:solidFill>
              </a:rPr>
              <a:t>Sedimentation</a:t>
            </a:r>
          </a:p>
          <a:p>
            <a:pPr marL="285750" indent="-285750">
              <a:buFont typeface="Arial" panose="020B0604020202020204" pitchFamily="34" charset="0"/>
              <a:buChar char="•"/>
            </a:pPr>
            <a:r>
              <a:rPr lang="en-GB" sz="2000" dirty="0">
                <a:solidFill>
                  <a:srgbClr val="C00000"/>
                </a:solidFill>
              </a:rPr>
              <a:t>UV disinfection</a:t>
            </a:r>
          </a:p>
          <a:p>
            <a:endParaRPr lang="en-GB" sz="2000" dirty="0">
              <a:solidFill>
                <a:srgbClr val="C00000"/>
              </a:solidFill>
            </a:endParaRPr>
          </a:p>
        </p:txBody>
      </p:sp>
    </p:spTree>
    <p:extLst>
      <p:ext uri="{BB962C8B-B14F-4D97-AF65-F5344CB8AC3E}">
        <p14:creationId xmlns:p14="http://schemas.microsoft.com/office/powerpoint/2010/main" val="13788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295400"/>
            <a:ext cx="8229600" cy="5010150"/>
          </a:xfrm>
        </p:spPr>
        <p:txBody>
          <a:bodyPr>
            <a:normAutofit/>
          </a:bodyPr>
          <a:lstStyle/>
          <a:p>
            <a:pPr marL="0" indent="0" algn="ctr">
              <a:buNone/>
            </a:pPr>
            <a:r>
              <a:rPr lang="en-GB" sz="4100" dirty="0">
                <a:latin typeface="Calibri" panose="020F0502020204030204" pitchFamily="34" charset="0"/>
              </a:rPr>
              <a:t>Quick Questions</a:t>
            </a:r>
          </a:p>
          <a:p>
            <a:pPr marL="0" indent="0">
              <a:buNone/>
            </a:pPr>
            <a:endParaRPr lang="en-GB" sz="1600" dirty="0">
              <a:latin typeface="Calibri" panose="020F0502020204030204" pitchFamily="34" charset="0"/>
            </a:endParaRPr>
          </a:p>
          <a:p>
            <a:pPr marL="0" indent="0" defTabSz="914400">
              <a:buNone/>
            </a:pPr>
            <a:r>
              <a:rPr lang="en-GB" dirty="0">
                <a:solidFill>
                  <a:srgbClr val="304364"/>
                </a:solidFill>
                <a:latin typeface="Calibri" pitchFamily="34" charset="0"/>
                <a:cs typeface="Calibri" pitchFamily="34" charset="0"/>
              </a:rPr>
              <a:t>Is reclaimed greywater suitable for use to supply a clothes washing machine?</a:t>
            </a:r>
          </a:p>
          <a:p>
            <a:pPr marL="0" indent="0">
              <a:buNone/>
            </a:pPr>
            <a:r>
              <a:rPr lang="en-GB" dirty="0">
                <a:solidFill>
                  <a:srgbClr val="FF0000"/>
                </a:solidFill>
                <a:latin typeface="Calibri" panose="020F0502020204030204" pitchFamily="34" charset="0"/>
              </a:rPr>
              <a:t>Yes, if it is appropriately treated (appropriate treatment is likely to be a combination of membrane filtration, anaerobic bacteria and ultra-violet disinfection)</a:t>
            </a:r>
          </a:p>
          <a:p>
            <a:pPr marL="0" indent="0" defTabSz="914400">
              <a:spcBef>
                <a:spcPts val="0"/>
              </a:spcBef>
              <a:buNone/>
              <a:defRPr/>
            </a:pPr>
            <a:r>
              <a:rPr lang="en-GB" dirty="0">
                <a:solidFill>
                  <a:srgbClr val="304364"/>
                </a:solidFill>
                <a:latin typeface="Calibri" pitchFamily="34" charset="0"/>
                <a:cs typeface="Calibri" pitchFamily="34" charset="0"/>
              </a:rPr>
              <a:t>What is a direct reuse  greywater  system?</a:t>
            </a:r>
          </a:p>
          <a:p>
            <a:pPr marL="0" indent="0">
              <a:buNone/>
            </a:pPr>
            <a:r>
              <a:rPr lang="en-GB" dirty="0">
                <a:solidFill>
                  <a:srgbClr val="FF0000"/>
                </a:solidFill>
                <a:latin typeface="Calibri" panose="020F0502020204030204" pitchFamily="34" charset="0"/>
              </a:rPr>
              <a:t>A system that collects grey water from appliances and delivers it directly to the points of use with no treatment and minimal, if any, storage</a:t>
            </a:r>
          </a:p>
          <a:p>
            <a:pPr marL="0" indent="0" defTabSz="914400">
              <a:spcBef>
                <a:spcPts val="0"/>
              </a:spcBef>
              <a:buNone/>
              <a:defRPr/>
            </a:pPr>
            <a:r>
              <a:rPr lang="en-GB" dirty="0">
                <a:solidFill>
                  <a:srgbClr val="304364"/>
                </a:solidFill>
                <a:latin typeface="Calibri" pitchFamily="34" charset="0"/>
                <a:cs typeface="Calibri" pitchFamily="34" charset="0"/>
              </a:rPr>
              <a:t>Is reclaimed greywater suitable for use  to water vegetables that will be eaten uncooked?</a:t>
            </a:r>
          </a:p>
          <a:p>
            <a:pPr marL="0" indent="0">
              <a:buNone/>
            </a:pPr>
            <a:r>
              <a:rPr lang="en-GB" dirty="0">
                <a:solidFill>
                  <a:srgbClr val="FF0000"/>
                </a:solidFill>
                <a:latin typeface="Calibri" panose="020F0502020204030204" pitchFamily="34" charset="0"/>
              </a:rPr>
              <a:t>No – not recommended</a:t>
            </a:r>
          </a:p>
        </p:txBody>
      </p:sp>
    </p:spTree>
    <p:extLst>
      <p:ext uri="{BB962C8B-B14F-4D97-AF65-F5344CB8AC3E}">
        <p14:creationId xmlns:p14="http://schemas.microsoft.com/office/powerpoint/2010/main" val="26766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626" y="274638"/>
            <a:ext cx="6394174" cy="1143000"/>
          </a:xfrm>
        </p:spPr>
        <p:txBody>
          <a:bodyPr/>
          <a:lstStyle/>
          <a:p>
            <a:pPr algn="r"/>
            <a:r>
              <a:rPr lang="en-GB" sz="4000" dirty="0"/>
              <a:t>Regulatory requirements</a:t>
            </a:r>
          </a:p>
        </p:txBody>
      </p:sp>
      <p:sp>
        <p:nvSpPr>
          <p:cNvPr id="3" name="Content Placeholder 2"/>
          <p:cNvSpPr>
            <a:spLocks noGrp="1"/>
          </p:cNvSpPr>
          <p:nvPr>
            <p:ph idx="1"/>
          </p:nvPr>
        </p:nvSpPr>
        <p:spPr>
          <a:xfrm>
            <a:off x="2584174" y="1268896"/>
            <a:ext cx="6102626" cy="4919869"/>
          </a:xfrm>
        </p:spPr>
        <p:txBody>
          <a:bodyPr>
            <a:normAutofit fontScale="92500" lnSpcReduction="20000"/>
          </a:bodyPr>
          <a:lstStyle/>
          <a:p>
            <a:pPr marL="0" indent="0">
              <a:buNone/>
            </a:pPr>
            <a:r>
              <a:rPr lang="en-GB" sz="2800" dirty="0"/>
              <a:t>The installation of grey water reuse systems will require compliance with a number of regulatory requirements including health and safety, water regulations</a:t>
            </a:r>
          </a:p>
          <a:p>
            <a:endParaRPr lang="en-GB" sz="2800" dirty="0">
              <a:solidFill>
                <a:srgbClr val="7030A0"/>
              </a:solidFill>
            </a:endParaRPr>
          </a:p>
          <a:p>
            <a:pPr marL="0" indent="0">
              <a:buNone/>
            </a:pPr>
            <a:r>
              <a:rPr lang="en-GB" sz="2800" dirty="0">
                <a:solidFill>
                  <a:srgbClr val="7030A0"/>
                </a:solidFill>
              </a:rPr>
              <a:t>Two primary regulatory requirements in relation to rainwater harvesting systems :</a:t>
            </a:r>
          </a:p>
          <a:p>
            <a:endParaRPr lang="en-GB" sz="2800" dirty="0">
              <a:solidFill>
                <a:srgbClr val="7030A0"/>
              </a:solidFill>
            </a:endParaRPr>
          </a:p>
          <a:p>
            <a:r>
              <a:rPr lang="en-GB" sz="2800" dirty="0">
                <a:solidFill>
                  <a:srgbClr val="7030A0"/>
                </a:solidFill>
              </a:rPr>
              <a:t>Building Regulations</a:t>
            </a:r>
          </a:p>
          <a:p>
            <a:r>
              <a:rPr lang="en-GB" sz="2800" dirty="0">
                <a:solidFill>
                  <a:srgbClr val="7030A0"/>
                </a:solidFill>
              </a:rPr>
              <a:t>Town and Country Planning Regulations</a:t>
            </a:r>
          </a:p>
          <a:p>
            <a:endParaRPr lang="en-GB" sz="2800" dirty="0">
              <a:solidFill>
                <a:srgbClr val="7030A0"/>
              </a:solidFill>
            </a:endParaRPr>
          </a:p>
          <a:p>
            <a:r>
              <a:rPr lang="en-GB" sz="2800" dirty="0">
                <a:solidFill>
                  <a:srgbClr val="C00000"/>
                </a:solidFill>
              </a:rPr>
              <a:t> Note: The requirements stated in this section relate to England and Wales only. </a:t>
            </a:r>
          </a:p>
        </p:txBody>
      </p:sp>
      <p:pic>
        <p:nvPicPr>
          <p:cNvPr id="4" name="Picture 3"/>
          <p:cNvPicPr>
            <a:picLocks noChangeAspect="1"/>
          </p:cNvPicPr>
          <p:nvPr/>
        </p:nvPicPr>
        <p:blipFill>
          <a:blip r:embed="rId2"/>
          <a:stretch>
            <a:fillRect/>
          </a:stretch>
        </p:blipFill>
        <p:spPr>
          <a:xfrm>
            <a:off x="106017" y="1116876"/>
            <a:ext cx="2478157" cy="5715076"/>
          </a:xfrm>
          <a:prstGeom prst="rect">
            <a:avLst/>
          </a:prstGeom>
        </p:spPr>
      </p:pic>
    </p:spTree>
    <p:extLst>
      <p:ext uri="{BB962C8B-B14F-4D97-AF65-F5344CB8AC3E}">
        <p14:creationId xmlns:p14="http://schemas.microsoft.com/office/powerpoint/2010/main" val="15100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lstStyle/>
          <a:p>
            <a:pPr algn="r"/>
            <a:r>
              <a:rPr lang="en-GB" sz="4000" dirty="0"/>
              <a:t>Regulatory Requirements</a:t>
            </a:r>
          </a:p>
        </p:txBody>
      </p:sp>
      <p:sp>
        <p:nvSpPr>
          <p:cNvPr id="3" name="Content Placeholder 2"/>
          <p:cNvSpPr>
            <a:spLocks noGrp="1"/>
          </p:cNvSpPr>
          <p:nvPr>
            <p:ph idx="1"/>
          </p:nvPr>
        </p:nvSpPr>
        <p:spPr>
          <a:xfrm>
            <a:off x="457200" y="1600200"/>
            <a:ext cx="8229600" cy="4925144"/>
          </a:xfrm>
        </p:spPr>
        <p:txBody>
          <a:bodyPr>
            <a:normAutofit/>
          </a:bodyPr>
          <a:lstStyle/>
          <a:p>
            <a:r>
              <a:rPr lang="en-GB" dirty="0">
                <a:solidFill>
                  <a:srgbClr val="304364"/>
                </a:solidFill>
              </a:rPr>
              <a:t>The Building Regulations (England and Wales) comprise of 14 parts. </a:t>
            </a:r>
          </a:p>
          <a:p>
            <a:endParaRPr lang="en-GB" dirty="0">
              <a:solidFill>
                <a:srgbClr val="304364"/>
              </a:solidFill>
            </a:endParaRPr>
          </a:p>
          <a:p>
            <a:r>
              <a:rPr lang="en-GB" dirty="0">
                <a:solidFill>
                  <a:srgbClr val="304364"/>
                </a:solidFill>
              </a:rPr>
              <a:t>In pairs, identify which of these parts have relevance to solar hot water systems installation.</a:t>
            </a:r>
            <a:endParaRPr lang="en-GB" dirty="0">
              <a:solidFill>
                <a:srgbClr val="18295E"/>
              </a:solidFill>
            </a:endParaRPr>
          </a:p>
          <a:p>
            <a:endParaRPr lang="en-GB" dirty="0"/>
          </a:p>
          <a:p>
            <a:pPr marL="0" indent="0">
              <a:buNone/>
            </a:pPr>
            <a:r>
              <a:rPr lang="en-GB" dirty="0"/>
              <a:t>(5 </a:t>
            </a:r>
            <a:r>
              <a:rPr lang="en-GB" dirty="0" err="1"/>
              <a:t>mins</a:t>
            </a:r>
            <a:r>
              <a:rPr lang="en-GB" dirty="0"/>
              <a:t>)</a:t>
            </a:r>
          </a:p>
        </p:txBody>
      </p:sp>
    </p:spTree>
    <p:extLst>
      <p:ext uri="{BB962C8B-B14F-4D97-AF65-F5344CB8AC3E}">
        <p14:creationId xmlns:p14="http://schemas.microsoft.com/office/powerpoint/2010/main" val="37030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normAutofit fontScale="90000"/>
          </a:bodyPr>
          <a:lstStyle/>
          <a:p>
            <a:pPr algn="r"/>
            <a:r>
              <a:rPr lang="en-GB" sz="4000" dirty="0"/>
              <a:t>Regulatory Requirements –</a:t>
            </a:r>
            <a:br>
              <a:rPr lang="en-GB" sz="4000" dirty="0"/>
            </a:br>
            <a:r>
              <a:rPr lang="en-GB" sz="4000" dirty="0"/>
              <a:t>Building Regulations</a:t>
            </a:r>
          </a:p>
        </p:txBody>
      </p:sp>
      <p:graphicFrame>
        <p:nvGraphicFramePr>
          <p:cNvPr id="4" name="Content Placeholder 3"/>
          <p:cNvGraphicFramePr>
            <a:graphicFrameLocks noGrp="1"/>
          </p:cNvGraphicFramePr>
          <p:nvPr>
            <p:ph idx="1"/>
          </p:nvPr>
        </p:nvGraphicFramePr>
        <p:xfrm>
          <a:off x="467544" y="1648991"/>
          <a:ext cx="8229600" cy="4460286"/>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359993">
                  <a:extLst>
                    <a:ext uri="{9D8B030D-6E8A-4147-A177-3AD203B41FA5}">
                      <a16:colId xmlns:a16="http://schemas.microsoft.com/office/drawing/2014/main" val="20001"/>
                    </a:ext>
                  </a:extLst>
                </a:gridCol>
                <a:gridCol w="4077519">
                  <a:extLst>
                    <a:ext uri="{9D8B030D-6E8A-4147-A177-3AD203B41FA5}">
                      <a16:colId xmlns:a16="http://schemas.microsoft.com/office/drawing/2014/main" val="20002"/>
                    </a:ext>
                  </a:extLst>
                </a:gridCol>
              </a:tblGrid>
              <a:tr h="370840">
                <a:tc>
                  <a:txBody>
                    <a:bodyPr/>
                    <a:lstStyle/>
                    <a:p>
                      <a:r>
                        <a:rPr lang="en-GB" dirty="0"/>
                        <a:t>Part</a:t>
                      </a:r>
                    </a:p>
                  </a:txBody>
                  <a:tcPr/>
                </a:tc>
                <a:tc>
                  <a:txBody>
                    <a:bodyPr/>
                    <a:lstStyle/>
                    <a:p>
                      <a:r>
                        <a:rPr lang="en-GB" dirty="0"/>
                        <a:t>Topic</a:t>
                      </a:r>
                    </a:p>
                  </a:txBody>
                  <a:tcPr/>
                </a:tc>
                <a:tc>
                  <a:txBody>
                    <a:bodyPr/>
                    <a:lstStyle/>
                    <a:p>
                      <a:r>
                        <a:rPr lang="en-GB" dirty="0"/>
                        <a:t>Relevance</a:t>
                      </a:r>
                      <a:r>
                        <a:rPr lang="en-GB" baseline="0" dirty="0"/>
                        <a:t> to Grey water re-use Installations</a:t>
                      </a:r>
                      <a:endParaRPr lang="en-GB" dirty="0"/>
                    </a:p>
                  </a:txBody>
                  <a:tcPr/>
                </a:tc>
                <a:extLst>
                  <a:ext uri="{0D108BD9-81ED-4DB2-BD59-A6C34878D82A}">
                    <a16:rowId xmlns:a16="http://schemas.microsoft.com/office/drawing/2014/main" val="10000"/>
                  </a:ext>
                </a:extLst>
              </a:tr>
              <a:tr h="370840">
                <a:tc>
                  <a:txBody>
                    <a:bodyPr/>
                    <a:lstStyle/>
                    <a:p>
                      <a:r>
                        <a:rPr lang="en-GB" sz="1600" dirty="0">
                          <a:solidFill>
                            <a:srgbClr val="18295E"/>
                          </a:solidFill>
                          <a:latin typeface="Calibri" pitchFamily="34" charset="0"/>
                          <a:cs typeface="Calibri" pitchFamily="34" charset="0"/>
                        </a:rPr>
                        <a:t>A</a:t>
                      </a:r>
                    </a:p>
                  </a:txBody>
                  <a:tcPr marL="91437" marR="91437" marT="45662" marB="45662"/>
                </a:tc>
                <a:tc>
                  <a:txBody>
                    <a:bodyPr/>
                    <a:lstStyle/>
                    <a:p>
                      <a:r>
                        <a:rPr lang="en-GB" sz="1600" dirty="0">
                          <a:solidFill>
                            <a:srgbClr val="18295E"/>
                          </a:solidFill>
                          <a:latin typeface="Calibri" pitchFamily="34" charset="0"/>
                          <a:cs typeface="Calibri" pitchFamily="34" charset="0"/>
                        </a:rPr>
                        <a:t>Structure</a:t>
                      </a:r>
                    </a:p>
                  </a:txBody>
                  <a:tcPr marL="91437" marR="91437" marT="45662" marB="45662"/>
                </a:tc>
                <a:tc>
                  <a:txBody>
                    <a:bodyPr/>
                    <a:lstStyle/>
                    <a:p>
                      <a:r>
                        <a:rPr lang="en-GB" sz="1600" dirty="0">
                          <a:solidFill>
                            <a:srgbClr val="002060"/>
                          </a:solidFill>
                        </a:rPr>
                        <a:t>Where grey water re-use</a:t>
                      </a:r>
                      <a:r>
                        <a:rPr lang="en-GB" sz="1600" baseline="0" dirty="0">
                          <a:solidFill>
                            <a:srgbClr val="002060"/>
                          </a:solidFill>
                        </a:rPr>
                        <a:t> system components put load on the structure and/or where excavations are made close to the structure</a:t>
                      </a:r>
                      <a:endParaRPr lang="en-GB" sz="1600" dirty="0">
                        <a:solidFill>
                          <a:srgbClr val="002060"/>
                        </a:solidFill>
                      </a:endParaRPr>
                    </a:p>
                  </a:txBody>
                  <a:tcPr/>
                </a:tc>
                <a:extLst>
                  <a:ext uri="{0D108BD9-81ED-4DB2-BD59-A6C34878D82A}">
                    <a16:rowId xmlns:a16="http://schemas.microsoft.com/office/drawing/2014/main" val="10001"/>
                  </a:ext>
                </a:extLst>
              </a:tr>
              <a:tr h="370840">
                <a:tc>
                  <a:txBody>
                    <a:bodyPr/>
                    <a:lstStyle/>
                    <a:p>
                      <a:r>
                        <a:rPr lang="en-GB" sz="1600" dirty="0">
                          <a:solidFill>
                            <a:srgbClr val="18295E"/>
                          </a:solidFill>
                          <a:latin typeface="Calibri" pitchFamily="34" charset="0"/>
                          <a:cs typeface="Calibri" pitchFamily="34" charset="0"/>
                        </a:rPr>
                        <a:t>B</a:t>
                      </a:r>
                    </a:p>
                  </a:txBody>
                  <a:tcPr marL="91437" marR="91437" marT="45662" marB="45662"/>
                </a:tc>
                <a:tc>
                  <a:txBody>
                    <a:bodyPr/>
                    <a:lstStyle/>
                    <a:p>
                      <a:r>
                        <a:rPr lang="en-GB" sz="1600" dirty="0">
                          <a:solidFill>
                            <a:srgbClr val="18295E"/>
                          </a:solidFill>
                          <a:latin typeface="Calibri" pitchFamily="34" charset="0"/>
                          <a:cs typeface="Calibri" pitchFamily="34" charset="0"/>
                        </a:rPr>
                        <a:t>Fire Safety</a:t>
                      </a:r>
                    </a:p>
                  </a:txBody>
                  <a:tcPr marL="91437" marR="91437" marT="45662" marB="45662"/>
                </a:tc>
                <a:tc>
                  <a:txBody>
                    <a:bodyPr/>
                    <a:lstStyle/>
                    <a:p>
                      <a:r>
                        <a:rPr lang="en-GB" sz="1600" dirty="0">
                          <a:solidFill>
                            <a:srgbClr val="002060"/>
                          </a:solidFill>
                        </a:rPr>
                        <a:t>Holes for pipes reducing fire resistance</a:t>
                      </a:r>
                      <a:r>
                        <a:rPr lang="en-GB" sz="1600" baseline="0" dirty="0">
                          <a:solidFill>
                            <a:srgbClr val="002060"/>
                          </a:solidFill>
                        </a:rPr>
                        <a:t> of building</a:t>
                      </a:r>
                      <a:endParaRPr lang="en-GB" sz="1600"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sz="1600" dirty="0">
                          <a:solidFill>
                            <a:srgbClr val="18295E"/>
                          </a:solidFill>
                          <a:latin typeface="Calibri" pitchFamily="34" charset="0"/>
                          <a:cs typeface="Calibri" pitchFamily="34" charset="0"/>
                        </a:rPr>
                        <a:t>C</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Site preparation and resistance to moisture</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Holes for pipes reducing moisture resistance of building</a:t>
                      </a:r>
                    </a:p>
                  </a:txBody>
                  <a:tcPr/>
                </a:tc>
                <a:extLst>
                  <a:ext uri="{0D108BD9-81ED-4DB2-BD59-A6C34878D82A}">
                    <a16:rowId xmlns:a16="http://schemas.microsoft.com/office/drawing/2014/main" val="10003"/>
                  </a:ext>
                </a:extLst>
              </a:tr>
              <a:tr h="370840">
                <a:tc>
                  <a:txBody>
                    <a:bodyPr/>
                    <a:lstStyle/>
                    <a:p>
                      <a:r>
                        <a:rPr lang="en-GB" sz="1600" dirty="0">
                          <a:solidFill>
                            <a:srgbClr val="18295E"/>
                          </a:solidFill>
                          <a:latin typeface="Calibri" pitchFamily="34" charset="0"/>
                          <a:cs typeface="Calibri" pitchFamily="34" charset="0"/>
                        </a:rPr>
                        <a:t>E</a:t>
                      </a:r>
                    </a:p>
                  </a:txBody>
                  <a:tcPr marL="91437" marR="91437" marT="45662" marB="45662"/>
                </a:tc>
                <a:tc>
                  <a:txBody>
                    <a:bodyPr/>
                    <a:lstStyle/>
                    <a:p>
                      <a:r>
                        <a:rPr lang="en-GB" sz="1600" dirty="0">
                          <a:solidFill>
                            <a:srgbClr val="18295E"/>
                          </a:solidFill>
                          <a:latin typeface="Calibri" pitchFamily="34" charset="0"/>
                          <a:cs typeface="Calibri" pitchFamily="34" charset="0"/>
                        </a:rPr>
                        <a:t>Resistance</a:t>
                      </a:r>
                      <a:r>
                        <a:rPr lang="en-GB" sz="1600" baseline="0" dirty="0">
                          <a:solidFill>
                            <a:srgbClr val="18295E"/>
                          </a:solidFill>
                          <a:latin typeface="Calibri" pitchFamily="34" charset="0"/>
                          <a:cs typeface="Calibri" pitchFamily="34" charset="0"/>
                        </a:rPr>
                        <a:t> to the passage of sound</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Holes for pipes reducing sound proof integrity of building</a:t>
                      </a:r>
                    </a:p>
                  </a:txBody>
                  <a:tcPr/>
                </a:tc>
                <a:extLst>
                  <a:ext uri="{0D108BD9-81ED-4DB2-BD59-A6C34878D82A}">
                    <a16:rowId xmlns:a16="http://schemas.microsoft.com/office/drawing/2014/main" val="10004"/>
                  </a:ext>
                </a:extLst>
              </a:tr>
              <a:tr h="370840">
                <a:tc>
                  <a:txBody>
                    <a:bodyPr/>
                    <a:lstStyle/>
                    <a:p>
                      <a:r>
                        <a:rPr lang="en-GB" sz="1600" dirty="0">
                          <a:solidFill>
                            <a:srgbClr val="18295E"/>
                          </a:solidFill>
                          <a:latin typeface="Calibri" pitchFamily="34" charset="0"/>
                          <a:cs typeface="Calibri" pitchFamily="34" charset="0"/>
                        </a:rPr>
                        <a:t>G</a:t>
                      </a:r>
                    </a:p>
                  </a:txBody>
                  <a:tcPr marL="91437" marR="91437" marT="45662" marB="45662"/>
                </a:tc>
                <a:tc>
                  <a:txBody>
                    <a:bodyPr/>
                    <a:lstStyle/>
                    <a:p>
                      <a:r>
                        <a:rPr lang="en-GB" sz="1600" kern="1200" dirty="0">
                          <a:solidFill>
                            <a:srgbClr val="18295E"/>
                          </a:solidFill>
                          <a:effectLst/>
                          <a:latin typeface="Calibri" pitchFamily="34" charset="0"/>
                          <a:ea typeface="+mn-ea"/>
                          <a:cs typeface="Calibri" pitchFamily="34" charset="0"/>
                        </a:rPr>
                        <a:t>Sanitation, hot water safety and water efficiency</a:t>
                      </a:r>
                      <a:endParaRPr lang="en-GB" sz="1600" dirty="0">
                        <a:solidFill>
                          <a:srgbClr val="18295E"/>
                        </a:solidFill>
                        <a:latin typeface="Calibri" pitchFamily="34" charset="0"/>
                        <a:cs typeface="Calibri" pitchFamily="34" charset="0"/>
                      </a:endParaRPr>
                    </a:p>
                  </a:txBody>
                  <a:tcPr marL="91424" marR="91424" marT="45743" marB="45743"/>
                </a:tc>
                <a:tc>
                  <a:txBody>
                    <a:bodyPr/>
                    <a:lstStyle/>
                    <a:p>
                      <a:r>
                        <a:rPr lang="en-GB" sz="1600" dirty="0">
                          <a:solidFill>
                            <a:srgbClr val="002060"/>
                          </a:solidFill>
                        </a:rPr>
                        <a:t>Water</a:t>
                      </a:r>
                      <a:r>
                        <a:rPr lang="en-GB" sz="1600" baseline="0" dirty="0">
                          <a:solidFill>
                            <a:srgbClr val="002060"/>
                          </a:solidFill>
                        </a:rPr>
                        <a:t> </a:t>
                      </a:r>
                      <a:r>
                        <a:rPr lang="en-GB" sz="1600" dirty="0">
                          <a:solidFill>
                            <a:srgbClr val="002060"/>
                          </a:solidFill>
                        </a:rPr>
                        <a:t>efficiency</a:t>
                      </a:r>
                    </a:p>
                  </a:txBody>
                  <a:tcPr/>
                </a:tc>
                <a:extLst>
                  <a:ext uri="{0D108BD9-81ED-4DB2-BD59-A6C34878D82A}">
                    <a16:rowId xmlns:a16="http://schemas.microsoft.com/office/drawing/2014/main" val="10005"/>
                  </a:ext>
                </a:extLst>
              </a:tr>
              <a:tr h="370840">
                <a:tc>
                  <a:txBody>
                    <a:bodyPr/>
                    <a:lstStyle/>
                    <a:p>
                      <a:r>
                        <a:rPr lang="en-GB" sz="1600" dirty="0">
                          <a:solidFill>
                            <a:srgbClr val="18295E"/>
                          </a:solidFill>
                          <a:latin typeface="Calibri" pitchFamily="34" charset="0"/>
                          <a:cs typeface="Calibri" pitchFamily="34" charset="0"/>
                        </a:rPr>
                        <a:t>H</a:t>
                      </a:r>
                    </a:p>
                  </a:txBody>
                  <a:tcPr marL="91437" marR="91437" marT="45662" marB="45662"/>
                </a:tc>
                <a:tc>
                  <a:txBody>
                    <a:bodyPr/>
                    <a:lstStyle/>
                    <a:p>
                      <a:pPr algn="l"/>
                      <a:r>
                        <a:rPr kumimoji="0" lang="en-GB" sz="1600" kern="1200" dirty="0">
                          <a:solidFill>
                            <a:srgbClr val="18295E"/>
                          </a:solidFill>
                          <a:latin typeface="Calibri" pitchFamily="34" charset="0"/>
                          <a:ea typeface="+mn-ea"/>
                          <a:cs typeface="Calibri" pitchFamily="34" charset="0"/>
                        </a:rPr>
                        <a:t>Drainage and Waste Disposal</a:t>
                      </a:r>
                    </a:p>
                  </a:txBody>
                  <a:tcPr marL="91424" marR="91424" marT="45743" marB="45743"/>
                </a:tc>
                <a:tc>
                  <a:txBody>
                    <a:bodyPr/>
                    <a:lstStyle/>
                    <a:p>
                      <a:r>
                        <a:rPr lang="en-GB" sz="1600" dirty="0">
                          <a:solidFill>
                            <a:srgbClr val="002060"/>
                          </a:solidFill>
                        </a:rPr>
                        <a:t>Sanitary pipework connected to greywater reuse systems</a:t>
                      </a:r>
                    </a:p>
                  </a:txBody>
                  <a:tcPr/>
                </a:tc>
                <a:extLst>
                  <a:ext uri="{0D108BD9-81ED-4DB2-BD59-A6C34878D82A}">
                    <a16:rowId xmlns:a16="http://schemas.microsoft.com/office/drawing/2014/main" val="10006"/>
                  </a:ext>
                </a:extLst>
              </a:tr>
              <a:tr h="370840">
                <a:tc>
                  <a:txBody>
                    <a:bodyPr/>
                    <a:lstStyle/>
                    <a:p>
                      <a:r>
                        <a:rPr lang="en-GB" sz="1600" dirty="0">
                          <a:solidFill>
                            <a:srgbClr val="18295E"/>
                          </a:solidFill>
                          <a:latin typeface="Calibri" pitchFamily="34" charset="0"/>
                          <a:cs typeface="Calibri" pitchFamily="34" charset="0"/>
                        </a:rPr>
                        <a:t>P</a:t>
                      </a:r>
                    </a:p>
                  </a:txBody>
                  <a:tcPr marL="91437" marR="91437" marT="45662" marB="45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18295E"/>
                          </a:solidFill>
                          <a:effectLst/>
                          <a:latin typeface="Calibri" pitchFamily="34" charset="0"/>
                          <a:ea typeface="+mn-ea"/>
                          <a:cs typeface="Calibri" pitchFamily="34" charset="0"/>
                        </a:rPr>
                        <a:t>Electrical safety </a:t>
                      </a:r>
                      <a:r>
                        <a:rPr lang="en-GB" sz="1600" baseline="0" dirty="0">
                          <a:solidFill>
                            <a:srgbClr val="18295E"/>
                          </a:solidFill>
                          <a:latin typeface="Calibri" pitchFamily="34" charset="0"/>
                          <a:cs typeface="Calibri" pitchFamily="34" charset="0"/>
                        </a:rPr>
                        <a:t> in dwellings</a:t>
                      </a:r>
                      <a:endParaRPr lang="en-GB" sz="1600" dirty="0">
                        <a:solidFill>
                          <a:srgbClr val="18295E"/>
                        </a:solidFill>
                        <a:latin typeface="Calibri" pitchFamily="34" charset="0"/>
                        <a:cs typeface="Calibri" pitchFamily="34" charset="0"/>
                      </a:endParaRPr>
                    </a:p>
                  </a:txBody>
                  <a:tcPr marL="91437" marR="91437" marT="45662" marB="45662"/>
                </a:tc>
                <a:tc>
                  <a:txBody>
                    <a:bodyPr/>
                    <a:lstStyle/>
                    <a:p>
                      <a:r>
                        <a:rPr lang="en-GB" sz="1600" dirty="0">
                          <a:solidFill>
                            <a:srgbClr val="002060"/>
                          </a:solidFill>
                        </a:rPr>
                        <a:t>Safe installation of controls and components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010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74" y="274638"/>
            <a:ext cx="6407426" cy="1143000"/>
          </a:xfrm>
        </p:spPr>
        <p:txBody>
          <a:bodyPr/>
          <a:lstStyle/>
          <a:p>
            <a:pPr algn="r"/>
            <a:r>
              <a:rPr lang="en-GB" sz="4000" dirty="0"/>
              <a:t>Regulatory Requirements</a:t>
            </a:r>
          </a:p>
        </p:txBody>
      </p:sp>
      <p:sp>
        <p:nvSpPr>
          <p:cNvPr id="3" name="Content Placeholder 2"/>
          <p:cNvSpPr>
            <a:spLocks noGrp="1"/>
          </p:cNvSpPr>
          <p:nvPr>
            <p:ph idx="1"/>
          </p:nvPr>
        </p:nvSpPr>
        <p:spPr>
          <a:xfrm>
            <a:off x="457200" y="1417638"/>
            <a:ext cx="8229600" cy="5257799"/>
          </a:xfrm>
        </p:spPr>
        <p:txBody>
          <a:bodyPr>
            <a:noAutofit/>
          </a:bodyPr>
          <a:lstStyle/>
          <a:p>
            <a:pPr marL="0" indent="0">
              <a:buNone/>
            </a:pPr>
            <a:r>
              <a:rPr lang="en-GB" dirty="0">
                <a:solidFill>
                  <a:srgbClr val="304364"/>
                </a:solidFill>
                <a:cs typeface="Arial" charset="0"/>
              </a:rPr>
              <a:t>Town and Country Planning Regulations</a:t>
            </a:r>
          </a:p>
          <a:p>
            <a:r>
              <a:rPr lang="en-GB" sz="2800" dirty="0">
                <a:solidFill>
                  <a:srgbClr val="7030A0"/>
                </a:solidFill>
                <a:cs typeface="Arial" charset="0"/>
              </a:rPr>
              <a:t>Planning permission not normally needed if the finished installation does not alter the outside appearance of the property</a:t>
            </a:r>
          </a:p>
          <a:p>
            <a:r>
              <a:rPr lang="en-GB" sz="2800" dirty="0">
                <a:solidFill>
                  <a:srgbClr val="7030A0"/>
                </a:solidFill>
                <a:cs typeface="Arial" charset="0"/>
              </a:rPr>
              <a:t>Where above ground grey water reuse storage tanks are to be included, planning permission may be required. </a:t>
            </a:r>
          </a:p>
          <a:p>
            <a:r>
              <a:rPr lang="en-GB" sz="2800" dirty="0">
                <a:solidFill>
                  <a:srgbClr val="7030A0"/>
                </a:solidFill>
                <a:cs typeface="Arial" charset="0"/>
              </a:rPr>
              <a:t>If the building is listed or in a designated area it is advisable to check with the local planning authority </a:t>
            </a:r>
          </a:p>
          <a:p>
            <a:r>
              <a:rPr lang="en-GB" sz="2800" dirty="0">
                <a:solidFill>
                  <a:srgbClr val="7030A0"/>
                </a:solidFill>
              </a:rPr>
              <a:t>Consent is also likely to be needed for internal alterations to listed buildings.</a:t>
            </a:r>
          </a:p>
        </p:txBody>
      </p:sp>
    </p:spTree>
    <p:extLst>
      <p:ext uri="{BB962C8B-B14F-4D97-AF65-F5344CB8AC3E}">
        <p14:creationId xmlns:p14="http://schemas.microsoft.com/office/powerpoint/2010/main" val="3786478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0" y="274638"/>
            <a:ext cx="6301409" cy="1143000"/>
          </a:xfrm>
        </p:spPr>
        <p:txBody>
          <a:bodyPr>
            <a:normAutofit fontScale="90000"/>
          </a:bodyPr>
          <a:lstStyle/>
          <a:p>
            <a:pPr algn="r"/>
            <a:r>
              <a:rPr lang="en-GB" sz="4000" dirty="0"/>
              <a:t>Building location and feature requirements</a:t>
            </a:r>
            <a:br>
              <a:rPr lang="en-GB" sz="4000" dirty="0"/>
            </a:br>
            <a:endParaRPr lang="en-GB" sz="4000" dirty="0"/>
          </a:p>
        </p:txBody>
      </p:sp>
      <p:sp>
        <p:nvSpPr>
          <p:cNvPr id="3" name="Content Placeholder 2"/>
          <p:cNvSpPr>
            <a:spLocks noGrp="1"/>
          </p:cNvSpPr>
          <p:nvPr>
            <p:ph idx="1"/>
          </p:nvPr>
        </p:nvSpPr>
        <p:spPr>
          <a:xfrm>
            <a:off x="457200" y="1600201"/>
            <a:ext cx="5705061" cy="4999382"/>
          </a:xfrm>
        </p:spPr>
        <p:txBody>
          <a:bodyPr>
            <a:normAutofit/>
          </a:bodyPr>
          <a:lstStyle/>
          <a:p>
            <a:pPr marL="0" lvl="0" indent="0">
              <a:buNone/>
            </a:pPr>
            <a:r>
              <a:rPr lang="en-GB" sz="2600" dirty="0">
                <a:solidFill>
                  <a:srgbClr val="C00000"/>
                </a:solidFill>
              </a:rPr>
              <a:t>The following building and location factors will need to be considered:</a:t>
            </a:r>
          </a:p>
          <a:p>
            <a:pPr lvl="0"/>
            <a:r>
              <a:rPr lang="en-GB" sz="2600" dirty="0">
                <a:solidFill>
                  <a:srgbClr val="7030A0"/>
                </a:solidFill>
              </a:rPr>
              <a:t>A suitable location and space for a storage tank of a suitable size  to meet the demand</a:t>
            </a:r>
          </a:p>
          <a:p>
            <a:pPr lvl="0"/>
            <a:r>
              <a:rPr lang="en-GB" sz="2600" dirty="0">
                <a:solidFill>
                  <a:srgbClr val="7030A0"/>
                </a:solidFill>
              </a:rPr>
              <a:t>A suitable location to minimize the potential for freezing, warming and algal blooms</a:t>
            </a:r>
          </a:p>
          <a:p>
            <a:pPr lvl="0"/>
            <a:r>
              <a:rPr lang="en-GB" sz="2600" dirty="0">
                <a:solidFill>
                  <a:srgbClr val="7030A0"/>
                </a:solidFill>
              </a:rPr>
              <a:t>A suitable supply (yield) of rainwater in relation to the demand on the system. </a:t>
            </a:r>
          </a:p>
          <a:p>
            <a:pPr lvl="0"/>
            <a:r>
              <a:rPr lang="en-GB" sz="2600" dirty="0">
                <a:solidFill>
                  <a:srgbClr val="7030A0"/>
                </a:solidFill>
              </a:rPr>
              <a:t>A wholesome back-up water supply</a:t>
            </a:r>
          </a:p>
          <a:p>
            <a:endParaRPr lang="en-GB" dirty="0"/>
          </a:p>
        </p:txBody>
      </p:sp>
      <p:pic>
        <p:nvPicPr>
          <p:cNvPr id="4" name="Picture 3"/>
          <p:cNvPicPr>
            <a:picLocks noChangeAspect="1"/>
          </p:cNvPicPr>
          <p:nvPr/>
        </p:nvPicPr>
        <p:blipFill>
          <a:blip r:embed="rId2"/>
          <a:stretch>
            <a:fillRect/>
          </a:stretch>
        </p:blipFill>
        <p:spPr>
          <a:xfrm>
            <a:off x="6162261" y="1746632"/>
            <a:ext cx="2597121" cy="4706520"/>
          </a:xfrm>
          <a:prstGeom prst="rect">
            <a:avLst/>
          </a:prstGeom>
        </p:spPr>
      </p:pic>
    </p:spTree>
    <p:extLst>
      <p:ext uri="{BB962C8B-B14F-4D97-AF65-F5344CB8AC3E}">
        <p14:creationId xmlns:p14="http://schemas.microsoft.com/office/powerpoint/2010/main" val="1622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616624"/>
          </a:xfrm>
          <a:solidFill>
            <a:schemeClr val="bg1"/>
          </a:solidFill>
        </p:spPr>
        <p:txBody>
          <a:bodyPr>
            <a:noAutofit/>
          </a:bodyPr>
          <a:lstStyle/>
          <a:p>
            <a:pPr marL="0" indent="0" algn="ctr">
              <a:buNone/>
            </a:pPr>
            <a:r>
              <a:rPr lang="en-GB" dirty="0"/>
              <a:t>Quick Questions</a:t>
            </a:r>
          </a:p>
          <a:p>
            <a:pPr marL="0" indent="0">
              <a:buNone/>
            </a:pPr>
            <a:endParaRPr lang="en-GB" sz="1100" dirty="0"/>
          </a:p>
          <a:p>
            <a:pPr marL="0" indent="0" defTabSz="914400">
              <a:spcBef>
                <a:spcPts val="0"/>
              </a:spcBef>
              <a:buNone/>
              <a:defRPr/>
            </a:pPr>
            <a:r>
              <a:rPr lang="en-GB" sz="2000" dirty="0">
                <a:solidFill>
                  <a:srgbClr val="304364"/>
                </a:solidFill>
                <a:latin typeface="Calibri" pitchFamily="34" charset="0"/>
                <a:cs typeface="Calibri" pitchFamily="34" charset="0"/>
              </a:rPr>
              <a:t>Why is Part H of the Building Regulations relevant to the installation of a greywater re-use system?</a:t>
            </a:r>
          </a:p>
          <a:p>
            <a:pPr marL="0" indent="0">
              <a:buNone/>
            </a:pPr>
            <a:r>
              <a:rPr lang="en-GB" sz="2000" dirty="0">
                <a:solidFill>
                  <a:srgbClr val="FF0000"/>
                </a:solidFill>
              </a:rPr>
              <a:t>This part of the Building Regulations states the requirements relating to design, installation and testing of sanitary appliances connected to greywater re-use systems</a:t>
            </a:r>
          </a:p>
          <a:p>
            <a:pPr marL="0" indent="0" defTabSz="914400">
              <a:buNone/>
            </a:pPr>
            <a:r>
              <a:rPr lang="en-GB" sz="2000" dirty="0">
                <a:solidFill>
                  <a:srgbClr val="304364"/>
                </a:solidFill>
                <a:latin typeface="Calibri" pitchFamily="34" charset="0"/>
                <a:cs typeface="Calibri" pitchFamily="34" charset="0"/>
              </a:rPr>
              <a:t>Is planning permission normally required for a rainwater harvesting system installation?</a:t>
            </a:r>
          </a:p>
          <a:p>
            <a:pPr marL="0" indent="0">
              <a:buNone/>
            </a:pPr>
            <a:r>
              <a:rPr lang="en-GB" sz="2000" dirty="0">
                <a:solidFill>
                  <a:srgbClr val="FF0000"/>
                </a:solidFill>
              </a:rPr>
              <a:t>Not normally, unless:</a:t>
            </a:r>
          </a:p>
          <a:p>
            <a:pPr marL="0" indent="0">
              <a:buNone/>
            </a:pPr>
            <a:r>
              <a:rPr lang="en-GB" sz="2000" dirty="0">
                <a:solidFill>
                  <a:srgbClr val="FF0000"/>
                </a:solidFill>
              </a:rPr>
              <a:t>The storage tank is above ground, or the building is listed or located in a conservation area or similar type of area</a:t>
            </a:r>
          </a:p>
          <a:p>
            <a:pPr marL="0" indent="0" defTabSz="914400">
              <a:spcBef>
                <a:spcPts val="0"/>
              </a:spcBef>
              <a:buNone/>
              <a:defRPr/>
            </a:pPr>
            <a:r>
              <a:rPr lang="en-GB" sz="2000" dirty="0">
                <a:solidFill>
                  <a:srgbClr val="304364"/>
                </a:solidFill>
                <a:latin typeface="Calibri" pitchFamily="34" charset="0"/>
                <a:cs typeface="Calibri" pitchFamily="34" charset="0"/>
              </a:rPr>
              <a:t>Is a greywater re-use system likely to be suitable for a property with two occupants who prefer to take sort showers instead of baths?</a:t>
            </a:r>
          </a:p>
          <a:p>
            <a:pPr marL="0" indent="0">
              <a:buNone/>
            </a:pPr>
            <a:r>
              <a:rPr lang="en-GB" sz="2000" dirty="0">
                <a:solidFill>
                  <a:srgbClr val="FF0000"/>
                </a:solidFill>
              </a:rPr>
              <a:t>Not typically, because the volume of available greywater (yield) isn’t likely to be sufficient to make the system viable.  However, some small systems may be suitable</a:t>
            </a:r>
          </a:p>
        </p:txBody>
      </p:sp>
    </p:spTree>
    <p:extLst>
      <p:ext uri="{BB962C8B-B14F-4D97-AF65-F5344CB8AC3E}">
        <p14:creationId xmlns:p14="http://schemas.microsoft.com/office/powerpoint/2010/main" val="42041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29163"/>
            <a:ext cx="7704856" cy="1793167"/>
          </a:xfrm>
        </p:spPr>
        <p:txBody>
          <a:bodyPr/>
          <a:lstStyle/>
          <a:p>
            <a:r>
              <a:rPr lang="en-GB" sz="4400" cap="none" dirty="0"/>
              <a:t>Level 3 Diploma in Plumbing and Domestic Heating</a:t>
            </a:r>
          </a:p>
        </p:txBody>
      </p:sp>
      <p:sp>
        <p:nvSpPr>
          <p:cNvPr id="3" name="Subtitle 2"/>
          <p:cNvSpPr>
            <a:spLocks noGrp="1"/>
          </p:cNvSpPr>
          <p:nvPr>
            <p:ph type="subTitle" idx="1"/>
          </p:nvPr>
        </p:nvSpPr>
        <p:spPr>
          <a:xfrm>
            <a:off x="1619672" y="3068960"/>
            <a:ext cx="5637010" cy="1728192"/>
          </a:xfrm>
        </p:spPr>
        <p:txBody>
          <a:bodyPr>
            <a:noAutofit/>
          </a:bodyPr>
          <a:lstStyle/>
          <a:p>
            <a:pPr algn="ctr"/>
            <a:r>
              <a:rPr lang="en-GB" dirty="0"/>
              <a:t>Phase 3</a:t>
            </a:r>
          </a:p>
          <a:p>
            <a:pPr algn="ctr"/>
            <a:r>
              <a:rPr lang="en-GB" dirty="0"/>
              <a:t>Environmental Technologies</a:t>
            </a:r>
          </a:p>
          <a:p>
            <a:pPr algn="ctr"/>
            <a:r>
              <a:rPr lang="en-GB" sz="6600" dirty="0">
                <a:solidFill>
                  <a:srgbClr val="7030A0"/>
                </a:solidFill>
              </a:rPr>
              <a:t>Solar Thermal</a:t>
            </a:r>
          </a:p>
          <a:p>
            <a:pPr algn="ctr"/>
            <a:endParaRPr lang="en-GB" dirty="0"/>
          </a:p>
        </p:txBody>
      </p:sp>
    </p:spTree>
    <p:extLst>
      <p:ext uri="{BB962C8B-B14F-4D97-AF65-F5344CB8AC3E}">
        <p14:creationId xmlns:p14="http://schemas.microsoft.com/office/powerpoint/2010/main" val="4231084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501408" cy="990600"/>
          </a:xfrm>
        </p:spPr>
        <p:txBody>
          <a:bodyPr/>
          <a:lstStyle/>
          <a:p>
            <a:pPr algn="r"/>
            <a:r>
              <a:rPr lang="en-GB" dirty="0"/>
              <a:t>What is Solar Thermal?</a:t>
            </a:r>
          </a:p>
        </p:txBody>
      </p:sp>
      <p:sp>
        <p:nvSpPr>
          <p:cNvPr id="3" name="Content Placeholder 2"/>
          <p:cNvSpPr>
            <a:spLocks noGrp="1"/>
          </p:cNvSpPr>
          <p:nvPr>
            <p:ph idx="1"/>
          </p:nvPr>
        </p:nvSpPr>
        <p:spPr/>
        <p:txBody>
          <a:bodyPr>
            <a:normAutofit/>
          </a:bodyPr>
          <a:lstStyle/>
          <a:p>
            <a:r>
              <a:rPr lang="en-GB" altLang="en-US" dirty="0">
                <a:solidFill>
                  <a:srgbClr val="7030A0"/>
                </a:solidFill>
              </a:rPr>
              <a:t>Systems gather energy radiated by the sun and convert it into useful heat in the form of hot water</a:t>
            </a:r>
          </a:p>
          <a:p>
            <a:r>
              <a:rPr lang="en-GB" altLang="en-US" dirty="0">
                <a:solidFill>
                  <a:srgbClr val="7030A0"/>
                </a:solidFill>
              </a:rPr>
              <a:t>Has been available since the 1970s and the technology is now well developed with a large choice of equipment </a:t>
            </a:r>
          </a:p>
          <a:p>
            <a:r>
              <a:rPr lang="en-GB" altLang="en-US" dirty="0">
                <a:solidFill>
                  <a:srgbClr val="7030A0"/>
                </a:solidFill>
              </a:rPr>
              <a:t>Represents the most cost-effective use of solar energy</a:t>
            </a:r>
          </a:p>
          <a:p>
            <a:r>
              <a:rPr lang="en-GB" altLang="en-US" dirty="0">
                <a:solidFill>
                  <a:srgbClr val="7030A0"/>
                </a:solidFill>
              </a:rPr>
              <a:t>Systems are the most common domestic renewable energy installation in the UK</a:t>
            </a:r>
          </a:p>
          <a:p>
            <a:endParaRPr lang="en-GB" dirty="0">
              <a:solidFill>
                <a:srgbClr val="7030A0"/>
              </a:solidFill>
            </a:endParaRPr>
          </a:p>
        </p:txBody>
      </p:sp>
    </p:spTree>
    <p:extLst>
      <p:ext uri="{BB962C8B-B14F-4D97-AF65-F5344CB8AC3E}">
        <p14:creationId xmlns:p14="http://schemas.microsoft.com/office/powerpoint/2010/main" val="9612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3"/>
          <p:cNvSpPr>
            <a:spLocks noChangeArrowheads="1"/>
          </p:cNvSpPr>
          <p:nvPr/>
        </p:nvSpPr>
        <p:spPr bwMode="auto">
          <a:xfrm>
            <a:off x="534988" y="1266825"/>
            <a:ext cx="40481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002060"/>
                </a:solidFill>
              </a:rPr>
              <a:t>Heat pumps are classified as a ‘low’ carbon technology because they need some electrical energy to operate.</a:t>
            </a:r>
          </a:p>
          <a:p>
            <a:endParaRPr lang="en-GB" dirty="0">
              <a:solidFill>
                <a:srgbClr val="002060"/>
              </a:solidFill>
            </a:endParaRPr>
          </a:p>
          <a:p>
            <a:r>
              <a:rPr lang="en-GB" dirty="0">
                <a:solidFill>
                  <a:srgbClr val="002060"/>
                </a:solidFill>
              </a:rPr>
              <a:t>Depending on the application, operating conditions  and type of heat pump utilised, heat pump energy output can be 300% to 500% more than the electrical energy input. </a:t>
            </a:r>
          </a:p>
          <a:p>
            <a:endParaRPr lang="en-GB" dirty="0">
              <a:solidFill>
                <a:srgbClr val="002060"/>
              </a:solidFill>
            </a:endParaRPr>
          </a:p>
          <a:p>
            <a:r>
              <a:rPr lang="en-GB" dirty="0">
                <a:solidFill>
                  <a:srgbClr val="002060"/>
                </a:solidFill>
              </a:rPr>
              <a:t>Heat Pump efficiency is referred to as Coefficient of Performance (COP)</a:t>
            </a:r>
            <a:endParaRPr lang="en-GB" sz="1600" dirty="0">
              <a:solidFill>
                <a:srgbClr val="002060"/>
              </a:solidFill>
            </a:endParaRPr>
          </a:p>
          <a:p>
            <a:r>
              <a:rPr lang="en-GB" sz="1600" dirty="0"/>
              <a:t> </a:t>
            </a:r>
          </a:p>
        </p:txBody>
      </p:sp>
      <p:sp>
        <p:nvSpPr>
          <p:cNvPr id="49163" name="Rectangle 2"/>
          <p:cNvSpPr>
            <a:spLocks noChangeArrowheads="1"/>
          </p:cNvSpPr>
          <p:nvPr/>
        </p:nvSpPr>
        <p:spPr bwMode="auto">
          <a:xfrm>
            <a:off x="534987" y="4916811"/>
            <a:ext cx="77676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rgbClr val="002060"/>
                </a:solidFill>
              </a:rPr>
              <a:t>In its simplest form COP relates to </a:t>
            </a:r>
            <a:r>
              <a:rPr lang="en-GB" b="1" dirty="0">
                <a:solidFill>
                  <a:srgbClr val="002060"/>
                </a:solidFill>
              </a:rPr>
              <a:t>heating output </a:t>
            </a:r>
            <a:r>
              <a:rPr lang="en-GB" dirty="0">
                <a:solidFill>
                  <a:srgbClr val="002060"/>
                </a:solidFill>
              </a:rPr>
              <a:t>divided by the </a:t>
            </a:r>
            <a:r>
              <a:rPr lang="en-GB" b="1" dirty="0">
                <a:solidFill>
                  <a:srgbClr val="002060"/>
                </a:solidFill>
              </a:rPr>
              <a:t>electrical power input</a:t>
            </a:r>
            <a:r>
              <a:rPr lang="en-GB" dirty="0">
                <a:solidFill>
                  <a:srgbClr val="002060"/>
                </a:solidFill>
              </a:rPr>
              <a:t>.  For this example the COP is 4.0, calculated as follows:</a:t>
            </a:r>
          </a:p>
          <a:p>
            <a:endParaRPr lang="en-GB" dirty="0">
              <a:solidFill>
                <a:srgbClr val="002060"/>
              </a:solidFill>
            </a:endParaRPr>
          </a:p>
          <a:p>
            <a:r>
              <a:rPr lang="en-GB" dirty="0">
                <a:solidFill>
                  <a:srgbClr val="002060"/>
                </a:solidFill>
              </a:rPr>
              <a:t>Heating output (4kW) ÷ Electrical power input (1kW) = 4.0</a:t>
            </a:r>
          </a:p>
          <a:p>
            <a:endParaRPr lang="en-GB" sz="1600" dirty="0">
              <a:solidFill>
                <a:srgbClr val="002060"/>
              </a:solidFill>
            </a:endParaRPr>
          </a:p>
        </p:txBody>
      </p:sp>
      <p:pic>
        <p:nvPicPr>
          <p:cNvPr id="491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06710"/>
            <a:ext cx="4262887" cy="392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03463" y="321934"/>
            <a:ext cx="6286500" cy="584775"/>
          </a:xfrm>
          <a:prstGeom prst="rect">
            <a:avLst/>
          </a:prstGeom>
        </p:spPr>
        <p:txBody>
          <a:bodyPr wrap="square">
            <a:spAutoFit/>
          </a:bodyPr>
          <a:lstStyle/>
          <a:p>
            <a:pPr lvl="0" algn="r"/>
            <a:r>
              <a:rPr lang="en-GB" sz="3200" dirty="0">
                <a:solidFill>
                  <a:srgbClr val="18295E"/>
                </a:solidFill>
              </a:rPr>
              <a:t>How efficient are heat pumps?</a:t>
            </a:r>
          </a:p>
        </p:txBody>
      </p:sp>
    </p:spTree>
    <p:extLst>
      <p:ext uri="{BB962C8B-B14F-4D97-AF65-F5344CB8AC3E}">
        <p14:creationId xmlns:p14="http://schemas.microsoft.com/office/powerpoint/2010/main" val="13347538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64"/>
                                        </p:tgtEl>
                                        <p:attrNameLst>
                                          <p:attrName>style.visibility</p:attrName>
                                        </p:attrNameLst>
                                      </p:cBhvr>
                                      <p:to>
                                        <p:strVal val="visible"/>
                                      </p:to>
                                    </p:set>
                                    <p:anim calcmode="lin" valueType="num">
                                      <p:cBhvr additive="base">
                                        <p:cTn id="7" dur="500" fill="hold"/>
                                        <p:tgtEl>
                                          <p:spTgt spid="49164"/>
                                        </p:tgtEl>
                                        <p:attrNameLst>
                                          <p:attrName>ppt_x</p:attrName>
                                        </p:attrNameLst>
                                      </p:cBhvr>
                                      <p:tavLst>
                                        <p:tav tm="0">
                                          <p:val>
                                            <p:strVal val="#ppt_x"/>
                                          </p:val>
                                        </p:tav>
                                        <p:tav tm="100000">
                                          <p:val>
                                            <p:strVal val="#ppt_x"/>
                                          </p:val>
                                        </p:tav>
                                      </p:tavLst>
                                    </p:anim>
                                    <p:anim calcmode="lin" valueType="num">
                                      <p:cBhvr additive="base">
                                        <p:cTn id="8" dur="500" fill="hold"/>
                                        <p:tgtEl>
                                          <p:spTgt spid="49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62"/>
                                        </p:tgtEl>
                                        <p:attrNameLst>
                                          <p:attrName>style.visibility</p:attrName>
                                        </p:attrNameLst>
                                      </p:cBhvr>
                                      <p:to>
                                        <p:strVal val="visible"/>
                                      </p:to>
                                    </p:set>
                                    <p:anim calcmode="lin" valueType="num">
                                      <p:cBhvr additive="base">
                                        <p:cTn id="13" dur="500" fill="hold"/>
                                        <p:tgtEl>
                                          <p:spTgt spid="49162"/>
                                        </p:tgtEl>
                                        <p:attrNameLst>
                                          <p:attrName>ppt_x</p:attrName>
                                        </p:attrNameLst>
                                      </p:cBhvr>
                                      <p:tavLst>
                                        <p:tav tm="0">
                                          <p:val>
                                            <p:strVal val="#ppt_x"/>
                                          </p:val>
                                        </p:tav>
                                        <p:tav tm="100000">
                                          <p:val>
                                            <p:strVal val="#ppt_x"/>
                                          </p:val>
                                        </p:tav>
                                      </p:tavLst>
                                    </p:anim>
                                    <p:anim calcmode="lin" valueType="num">
                                      <p:cBhvr additive="base">
                                        <p:cTn id="14"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63"/>
                                        </p:tgtEl>
                                        <p:attrNameLst>
                                          <p:attrName>style.visibility</p:attrName>
                                        </p:attrNameLst>
                                      </p:cBhvr>
                                      <p:to>
                                        <p:strVal val="visible"/>
                                      </p:to>
                                    </p:set>
                                    <p:anim calcmode="lin" valueType="num">
                                      <p:cBhvr additive="base">
                                        <p:cTn id="19" dur="500" fill="hold"/>
                                        <p:tgtEl>
                                          <p:spTgt spid="49163"/>
                                        </p:tgtEl>
                                        <p:attrNameLst>
                                          <p:attrName>ppt_x</p:attrName>
                                        </p:attrNameLst>
                                      </p:cBhvr>
                                      <p:tavLst>
                                        <p:tav tm="0">
                                          <p:val>
                                            <p:strVal val="#ppt_x"/>
                                          </p:val>
                                        </p:tav>
                                        <p:tav tm="100000">
                                          <p:val>
                                            <p:strVal val="#ppt_x"/>
                                          </p:val>
                                        </p:tav>
                                      </p:tavLst>
                                    </p:anim>
                                    <p:anim calcmode="lin" valueType="num">
                                      <p:cBhvr additive="base">
                                        <p:cTn id="20" dur="500" fill="hold"/>
                                        <p:tgtEl>
                                          <p:spTgt spid="49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P spid="4916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501408" cy="990600"/>
          </a:xfrm>
        </p:spPr>
        <p:txBody>
          <a:bodyPr>
            <a:normAutofit fontScale="90000"/>
          </a:bodyPr>
          <a:lstStyle/>
          <a:p>
            <a:pPr algn="r"/>
            <a:r>
              <a:rPr lang="en-GB" sz="4000" dirty="0"/>
              <a:t>How well does it work in the UK?</a:t>
            </a:r>
          </a:p>
        </p:txBody>
      </p:sp>
      <p:sp>
        <p:nvSpPr>
          <p:cNvPr id="3" name="Content Placeholder 2"/>
          <p:cNvSpPr>
            <a:spLocks noGrp="1"/>
          </p:cNvSpPr>
          <p:nvPr>
            <p:ph idx="1"/>
          </p:nvPr>
        </p:nvSpPr>
        <p:spPr>
          <a:xfrm>
            <a:off x="457200" y="1268760"/>
            <a:ext cx="3826768" cy="5333815"/>
          </a:xfrm>
        </p:spPr>
        <p:txBody>
          <a:bodyPr>
            <a:normAutofit/>
          </a:bodyPr>
          <a:lstStyle/>
          <a:p>
            <a:pPr>
              <a:spcBef>
                <a:spcPct val="50000"/>
              </a:spcBef>
            </a:pPr>
            <a:r>
              <a:rPr lang="en-GB" altLang="en-US" sz="2800" dirty="0">
                <a:solidFill>
                  <a:srgbClr val="C00000"/>
                </a:solidFill>
              </a:rPr>
              <a:t>Available annual solar energy in kWh per m</a:t>
            </a:r>
            <a:r>
              <a:rPr lang="en-GB" altLang="en-US" sz="2800" baseline="30000" dirty="0">
                <a:solidFill>
                  <a:srgbClr val="C00000"/>
                </a:solidFill>
              </a:rPr>
              <a:t>2</a:t>
            </a:r>
          </a:p>
          <a:p>
            <a:pPr>
              <a:spcBef>
                <a:spcPct val="50000"/>
              </a:spcBef>
            </a:pPr>
            <a:r>
              <a:rPr lang="en-GB" altLang="en-US" sz="2800" dirty="0">
                <a:solidFill>
                  <a:srgbClr val="C00000"/>
                </a:solidFill>
              </a:rPr>
              <a:t>Active solar heating systems will typically convert 30–60% of the solar energy falling on the solar collectors into useful heated water. </a:t>
            </a:r>
          </a:p>
          <a:p>
            <a:pPr>
              <a:spcBef>
                <a:spcPct val="50000"/>
              </a:spcBef>
            </a:pPr>
            <a:r>
              <a:rPr lang="en-GB" altLang="en-US" sz="2800" dirty="0">
                <a:solidFill>
                  <a:srgbClr val="C00000"/>
                </a:solidFill>
              </a:rPr>
              <a:t>Could expect to harvest 1000–2000 kWh per year depending on the size and type of system</a:t>
            </a:r>
          </a:p>
          <a:p>
            <a:pPr>
              <a:spcBef>
                <a:spcPct val="50000"/>
              </a:spcBef>
            </a:pPr>
            <a:endParaRPr lang="en-GB" altLang="en-US" sz="2800" baseline="30000"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858" y="1412777"/>
            <a:ext cx="494721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Solar Irradiance</a:t>
            </a:r>
          </a:p>
        </p:txBody>
      </p:sp>
      <p:sp>
        <p:nvSpPr>
          <p:cNvPr id="3" name="Content Placeholder 2"/>
          <p:cNvSpPr>
            <a:spLocks noGrp="1"/>
          </p:cNvSpPr>
          <p:nvPr>
            <p:ph idx="1"/>
          </p:nvPr>
        </p:nvSpPr>
        <p:spPr>
          <a:xfrm>
            <a:off x="4644008" y="1291072"/>
            <a:ext cx="4032448" cy="5256584"/>
          </a:xfrm>
        </p:spPr>
        <p:txBody>
          <a:bodyPr>
            <a:normAutofit/>
          </a:bodyPr>
          <a:lstStyle/>
          <a:p>
            <a:r>
              <a:rPr lang="en-GB" altLang="en-US" sz="2800" dirty="0">
                <a:solidFill>
                  <a:srgbClr val="002060"/>
                </a:solidFill>
              </a:rPr>
              <a:t>A solar panel does not need direct sunlight to work </a:t>
            </a:r>
          </a:p>
          <a:p>
            <a:r>
              <a:rPr lang="en-GB" altLang="en-US" sz="2800" dirty="0">
                <a:solidFill>
                  <a:srgbClr val="002060"/>
                </a:solidFill>
              </a:rPr>
              <a:t>It uses about 50/50 defuse and direct sunlight</a:t>
            </a:r>
          </a:p>
          <a:p>
            <a:r>
              <a:rPr lang="en-GB" altLang="en-US" sz="2800" dirty="0">
                <a:solidFill>
                  <a:srgbClr val="002060"/>
                </a:solidFill>
              </a:rPr>
              <a:t>Even in the spring and autumn, and on clear winter days we receive very useful amounts of solar energy.</a:t>
            </a:r>
          </a:p>
          <a:p>
            <a:endParaRPr lang="en-GB" altLang="en-US" sz="2800" dirty="0">
              <a:solidFill>
                <a:srgbClr val="002060"/>
              </a:solidFill>
            </a:endParaRPr>
          </a:p>
          <a:p>
            <a:endParaRPr lang="en-GB" sz="2800"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4496292"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1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6429400" cy="990600"/>
          </a:xfrm>
        </p:spPr>
        <p:txBody>
          <a:bodyPr/>
          <a:lstStyle/>
          <a:p>
            <a:pPr algn="r"/>
            <a:r>
              <a:rPr lang="en-GB" dirty="0"/>
              <a:t>Direct &amp; Diffuse Sunlight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7481"/>
            <a:ext cx="6092698" cy="52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0152" y="1124744"/>
            <a:ext cx="3203848" cy="5373779"/>
          </a:xfrm>
          <a:prstGeom prst="rect">
            <a:avLst/>
          </a:prstGeom>
          <a:noFill/>
        </p:spPr>
        <p:txBody>
          <a:bodyPr wrap="square" rtlCol="0">
            <a:spAutoFit/>
          </a:bodyPr>
          <a:lstStyle/>
          <a:p>
            <a:pPr marL="285750" indent="-285750">
              <a:buFont typeface="Arial" panose="020B0604020202020204" pitchFamily="34" charset="0"/>
              <a:buChar char="•"/>
            </a:pPr>
            <a:r>
              <a:rPr lang="en-GB" altLang="en-US" sz="2400" dirty="0">
                <a:solidFill>
                  <a:srgbClr val="002060"/>
                </a:solidFill>
              </a:rPr>
              <a:t>Intensity of the sun’s rays varies from season to season</a:t>
            </a:r>
          </a:p>
          <a:p>
            <a:pPr marL="285750" indent="-285750">
              <a:buFont typeface="Arial" panose="020B0604020202020204" pitchFamily="34" charset="0"/>
              <a:buChar char="•"/>
            </a:pPr>
            <a:r>
              <a:rPr lang="en-GB" altLang="en-US" sz="2400" dirty="0">
                <a:solidFill>
                  <a:srgbClr val="002060"/>
                </a:solidFill>
              </a:rPr>
              <a:t>However there is a fairly stable 50/50 proportion of defuse and direct light</a:t>
            </a:r>
            <a:endParaRPr lang="en-GB" altLang="en-US" sz="2400" dirty="0">
              <a:solidFill>
                <a:srgbClr val="002060"/>
              </a:solidFill>
              <a:latin typeface="Arial" charset="0"/>
            </a:endParaRPr>
          </a:p>
          <a:p>
            <a:pPr marL="285750" indent="-285750">
              <a:buFont typeface="Arial" panose="020B0604020202020204" pitchFamily="34" charset="0"/>
              <a:buChar char="•"/>
            </a:pPr>
            <a:r>
              <a:rPr lang="en-GB" altLang="en-US" sz="2400" dirty="0">
                <a:solidFill>
                  <a:srgbClr val="002060"/>
                </a:solidFill>
              </a:rPr>
              <a:t>Overall solar energy could meet 40–60% of a household’s annual needs</a:t>
            </a:r>
          </a:p>
          <a:p>
            <a:pPr marL="285750" indent="-285750">
              <a:lnSpc>
                <a:spcPct val="110000"/>
              </a:lnSpc>
              <a:buFont typeface="Arial" panose="020B0604020202020204" pitchFamily="34" charset="0"/>
              <a:buChar char="•"/>
            </a:pPr>
            <a:r>
              <a:rPr lang="en-GB" altLang="en-US" sz="2400" dirty="0">
                <a:solidFill>
                  <a:srgbClr val="002060"/>
                </a:solidFill>
              </a:rPr>
              <a:t>In summer it could meet 80–100% of need</a:t>
            </a:r>
          </a:p>
        </p:txBody>
      </p:sp>
    </p:spTree>
    <p:extLst>
      <p:ext uri="{BB962C8B-B14F-4D97-AF65-F5344CB8AC3E}">
        <p14:creationId xmlns:p14="http://schemas.microsoft.com/office/powerpoint/2010/main" val="32532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normAutofit fontScale="90000"/>
          </a:bodyPr>
          <a:lstStyle/>
          <a:p>
            <a:pPr algn="r"/>
            <a:r>
              <a:rPr lang="en-GB" sz="3600" dirty="0"/>
              <a:t>Heating Requirements V available energy</a:t>
            </a:r>
          </a:p>
        </p:txBody>
      </p:sp>
      <p:sp>
        <p:nvSpPr>
          <p:cNvPr id="3" name="Content Placeholder 2"/>
          <p:cNvSpPr>
            <a:spLocks noGrp="1"/>
          </p:cNvSpPr>
          <p:nvPr>
            <p:ph idx="1"/>
          </p:nvPr>
        </p:nvSpPr>
        <p:spPr>
          <a:xfrm>
            <a:off x="4644008" y="1628800"/>
            <a:ext cx="4176464" cy="4752528"/>
          </a:xfrm>
        </p:spPr>
        <p:txBody>
          <a:bodyPr>
            <a:normAutofit/>
          </a:bodyPr>
          <a:lstStyle/>
          <a:p>
            <a:pPr marL="514350" indent="-514350">
              <a:spcBef>
                <a:spcPct val="50000"/>
              </a:spcBef>
              <a:buFont typeface="+mj-lt"/>
              <a:buAutoNum type="alphaUcPeriod"/>
            </a:pPr>
            <a:r>
              <a:rPr lang="en-GB" altLang="en-US" dirty="0">
                <a:solidFill>
                  <a:srgbClr val="C00000"/>
                </a:solidFill>
              </a:rPr>
              <a:t>Heating requirement for house (1984)</a:t>
            </a:r>
          </a:p>
          <a:p>
            <a:pPr marL="514350" indent="-514350">
              <a:spcBef>
                <a:spcPct val="50000"/>
              </a:spcBef>
              <a:buFont typeface="+mj-lt"/>
              <a:buAutoNum type="alphaUcPeriod"/>
            </a:pPr>
            <a:endParaRPr lang="en-GB" altLang="en-US" dirty="0">
              <a:solidFill>
                <a:srgbClr val="C00000"/>
              </a:solidFill>
            </a:endParaRPr>
          </a:p>
          <a:p>
            <a:pPr marL="514350" indent="-514350">
              <a:spcBef>
                <a:spcPct val="50000"/>
              </a:spcBef>
              <a:buFont typeface="+mj-lt"/>
              <a:buAutoNum type="alphaUcPeriod"/>
            </a:pPr>
            <a:r>
              <a:rPr lang="en-GB" altLang="en-US" dirty="0">
                <a:solidFill>
                  <a:srgbClr val="C00000"/>
                </a:solidFill>
              </a:rPr>
              <a:t>Heating requirement for low energy house</a:t>
            </a:r>
          </a:p>
          <a:p>
            <a:pPr marL="514350" indent="-514350">
              <a:spcBef>
                <a:spcPct val="50000"/>
              </a:spcBef>
              <a:buFont typeface="+mj-lt"/>
              <a:buAutoNum type="alphaUcPeriod"/>
            </a:pPr>
            <a:endParaRPr lang="en-GB" altLang="en-US" dirty="0">
              <a:solidFill>
                <a:srgbClr val="C00000"/>
              </a:solidFill>
            </a:endParaRPr>
          </a:p>
          <a:p>
            <a:pPr marL="514350" indent="-514350">
              <a:spcBef>
                <a:spcPct val="50000"/>
              </a:spcBef>
              <a:buFont typeface="+mj-lt"/>
              <a:buAutoNum type="alphaUcPeriod"/>
            </a:pPr>
            <a:r>
              <a:rPr lang="en-GB" altLang="en-US" dirty="0">
                <a:solidFill>
                  <a:srgbClr val="C00000"/>
                </a:solidFill>
              </a:rPr>
              <a:t>Hot water requirement</a:t>
            </a:r>
          </a:p>
          <a:p>
            <a:pPr marL="514350" indent="-514350">
              <a:spcBef>
                <a:spcPct val="50000"/>
              </a:spcBef>
              <a:buFont typeface="+mj-lt"/>
              <a:buAutoNum type="alphaUcPeriod"/>
            </a:pPr>
            <a:endParaRPr lang="en-GB" altLang="en-US" dirty="0">
              <a:solidFill>
                <a:srgbClr val="C00000"/>
              </a:solidFill>
            </a:endParaRPr>
          </a:p>
          <a:p>
            <a:pPr marL="514350" indent="-514350">
              <a:spcBef>
                <a:spcPct val="50000"/>
              </a:spcBef>
              <a:buFont typeface="+mj-lt"/>
              <a:buAutoNum type="alphaUcPeriod"/>
            </a:pPr>
            <a:r>
              <a:rPr lang="en-GB" altLang="en-US" dirty="0">
                <a:solidFill>
                  <a:srgbClr val="C00000"/>
                </a:solidFill>
              </a:rPr>
              <a:t>Solar input – 5 </a:t>
            </a:r>
            <a:r>
              <a:rPr lang="en-GB" altLang="en-US" dirty="0" err="1">
                <a:solidFill>
                  <a:srgbClr val="C00000"/>
                </a:solidFill>
              </a:rPr>
              <a:t>sq</a:t>
            </a:r>
            <a:r>
              <a:rPr lang="en-GB" altLang="en-US" dirty="0">
                <a:solidFill>
                  <a:srgbClr val="C00000"/>
                </a:solidFill>
              </a:rPr>
              <a:t> m</a:t>
            </a:r>
          </a:p>
          <a:p>
            <a:pPr marL="514350" indent="-514350">
              <a:spcBef>
                <a:spcPct val="50000"/>
              </a:spcBef>
              <a:buFont typeface="+mj-lt"/>
              <a:buAutoNum type="alphaUcPeriod"/>
            </a:pPr>
            <a:endParaRPr lang="en-GB" altLang="en-US" dirty="0">
              <a:solidFill>
                <a:srgbClr val="C00000"/>
              </a:solidFill>
            </a:endParaRPr>
          </a:p>
          <a:p>
            <a:pPr marL="514350" indent="-514350">
              <a:spcBef>
                <a:spcPct val="50000"/>
              </a:spcBef>
              <a:buFont typeface="+mj-lt"/>
              <a:buAutoNum type="alphaUcPeriod"/>
            </a:pPr>
            <a:r>
              <a:rPr lang="en-GB" altLang="en-US" dirty="0">
                <a:solidFill>
                  <a:srgbClr val="C00000"/>
                </a:solidFill>
              </a:rPr>
              <a:t>Solar input – 15 </a:t>
            </a:r>
            <a:r>
              <a:rPr lang="en-GB" altLang="en-US" dirty="0" err="1">
                <a:solidFill>
                  <a:srgbClr val="C00000"/>
                </a:solidFill>
              </a:rPr>
              <a:t>sq</a:t>
            </a:r>
            <a:r>
              <a:rPr lang="en-GB" altLang="en-US" dirty="0">
                <a:solidFill>
                  <a:srgbClr val="C00000"/>
                </a:solidFill>
              </a:rPr>
              <a:t> m</a:t>
            </a:r>
          </a:p>
          <a:p>
            <a:endParaRPr lang="en-GB" dirty="0"/>
          </a:p>
        </p:txBody>
      </p:sp>
      <p:graphicFrame>
        <p:nvGraphicFramePr>
          <p:cNvPr id="5" name="Object 4"/>
          <p:cNvGraphicFramePr>
            <a:graphicFrameLocks noChangeAspect="1"/>
          </p:cNvGraphicFramePr>
          <p:nvPr/>
        </p:nvGraphicFramePr>
        <p:xfrm>
          <a:off x="20038" y="1268760"/>
          <a:ext cx="4226195" cy="5589240"/>
        </p:xfrm>
        <a:graphic>
          <a:graphicData uri="http://schemas.openxmlformats.org/presentationml/2006/ole">
            <mc:AlternateContent xmlns:mc="http://schemas.openxmlformats.org/markup-compatibility/2006">
              <mc:Choice xmlns:v="urn:schemas-microsoft-com:vml" Requires="v">
                <p:oleObj name="Drawing" r:id="rId2" imgW="1152000" imgH="1540800" progId="FLW3Drawing">
                  <p:embed/>
                </p:oleObj>
              </mc:Choice>
              <mc:Fallback>
                <p:oleObj name="Drawing" r:id="rId2" imgW="1152000" imgH="1540800" progId="FLW3Drawing">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8" y="1268760"/>
                        <a:ext cx="4226195" cy="55892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195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dirty="0"/>
              <a:t>Basic System Categories</a:t>
            </a:r>
          </a:p>
        </p:txBody>
      </p:sp>
      <p:sp>
        <p:nvSpPr>
          <p:cNvPr id="3" name="Content Placeholder 2"/>
          <p:cNvSpPr>
            <a:spLocks noGrp="1"/>
          </p:cNvSpPr>
          <p:nvPr>
            <p:ph idx="1"/>
          </p:nvPr>
        </p:nvSpPr>
        <p:spPr/>
        <p:txBody>
          <a:bodyPr>
            <a:normAutofit/>
          </a:bodyPr>
          <a:lstStyle/>
          <a:p>
            <a:pPr>
              <a:defRPr/>
            </a:pPr>
            <a:r>
              <a:rPr lang="en-GB" sz="2800" dirty="0">
                <a:solidFill>
                  <a:srgbClr val="7030A0"/>
                </a:solidFill>
                <a:cs typeface="Arial" charset="0"/>
              </a:rPr>
              <a:t>Although there are a number of system types, variations and configurations, solar thermal hot water systems fall into two basic system categories:</a:t>
            </a:r>
          </a:p>
          <a:p>
            <a:pPr>
              <a:defRPr/>
            </a:pPr>
            <a:endParaRPr lang="en-GB" sz="2800" dirty="0">
              <a:cs typeface="Arial" charset="0"/>
            </a:endParaRPr>
          </a:p>
          <a:p>
            <a:pPr>
              <a:spcBef>
                <a:spcPts val="0"/>
              </a:spcBef>
              <a:buClr>
                <a:srgbClr val="C1001F"/>
              </a:buClr>
              <a:buFontTx/>
              <a:buChar char="•"/>
              <a:defRPr/>
            </a:pPr>
            <a:r>
              <a:rPr lang="en-GB" sz="2800" dirty="0">
                <a:solidFill>
                  <a:srgbClr val="C00000"/>
                </a:solidFill>
                <a:cs typeface="Calibri" pitchFamily="34" charset="0"/>
              </a:rPr>
              <a:t>passive systems</a:t>
            </a:r>
          </a:p>
          <a:p>
            <a:pPr>
              <a:spcBef>
                <a:spcPts val="0"/>
              </a:spcBef>
              <a:buClr>
                <a:srgbClr val="C1001F"/>
              </a:buClr>
              <a:buFontTx/>
              <a:buChar char="•"/>
              <a:defRPr/>
            </a:pPr>
            <a:r>
              <a:rPr lang="en-GB" sz="2800" dirty="0">
                <a:solidFill>
                  <a:srgbClr val="C00000"/>
                </a:solidFill>
                <a:cs typeface="Calibri" pitchFamily="34" charset="0"/>
              </a:rPr>
              <a:t>active Systems</a:t>
            </a:r>
          </a:p>
          <a:p>
            <a:endParaRPr lang="en-GB" sz="2800" dirty="0"/>
          </a:p>
        </p:txBody>
      </p:sp>
    </p:spTree>
    <p:extLst>
      <p:ext uri="{BB962C8B-B14F-4D97-AF65-F5344CB8AC3E}">
        <p14:creationId xmlns:p14="http://schemas.microsoft.com/office/powerpoint/2010/main" val="23847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normAutofit fontScale="90000"/>
          </a:bodyPr>
          <a:lstStyle/>
          <a:p>
            <a:pPr algn="r"/>
            <a:r>
              <a:rPr lang="en-GB" sz="4000" dirty="0"/>
              <a:t>Passive Systems (thermosiphon)</a:t>
            </a:r>
          </a:p>
        </p:txBody>
      </p:sp>
      <p:sp>
        <p:nvSpPr>
          <p:cNvPr id="3" name="Content Placeholder 2"/>
          <p:cNvSpPr>
            <a:spLocks noGrp="1"/>
          </p:cNvSpPr>
          <p:nvPr>
            <p:ph idx="1"/>
          </p:nvPr>
        </p:nvSpPr>
        <p:spPr>
          <a:xfrm>
            <a:off x="17748" y="1052736"/>
            <a:ext cx="4842284" cy="5805264"/>
          </a:xfrm>
        </p:spPr>
        <p:txBody>
          <a:bodyPr>
            <a:noAutofit/>
          </a:bodyPr>
          <a:lstStyle/>
          <a:p>
            <a:r>
              <a:rPr lang="en-GB" altLang="en-US" sz="2000" dirty="0">
                <a:solidFill>
                  <a:srgbClr val="7030A0"/>
                </a:solidFill>
              </a:rPr>
              <a:t>A thermosiphon system makes use of gravity</a:t>
            </a:r>
          </a:p>
          <a:p>
            <a:r>
              <a:rPr lang="en-GB" altLang="en-US" sz="2000" dirty="0">
                <a:solidFill>
                  <a:srgbClr val="7030A0"/>
                </a:solidFill>
              </a:rPr>
              <a:t>The collector is always mounted below the tank. </a:t>
            </a:r>
          </a:p>
          <a:p>
            <a:r>
              <a:rPr lang="en-GB" altLang="en-US" sz="2000" dirty="0">
                <a:solidFill>
                  <a:srgbClr val="7030A0"/>
                </a:solidFill>
              </a:rPr>
              <a:t>Cold water from the bottom of the tank flows to the solar collector through a descending water pipe. When the panel heats up the hot water rises and flows back to the tank. </a:t>
            </a:r>
          </a:p>
          <a:p>
            <a:r>
              <a:rPr lang="en-GB" altLang="en-US" sz="2000" dirty="0">
                <a:solidFill>
                  <a:srgbClr val="7030A0"/>
                </a:solidFill>
              </a:rPr>
              <a:t>The weight of the water filled tank can sometimes cause structural problems in the roof space and can be difficult to integrate with a conventional heating system. </a:t>
            </a:r>
          </a:p>
          <a:p>
            <a:r>
              <a:rPr lang="en-GB" altLang="en-US" sz="2000" dirty="0">
                <a:solidFill>
                  <a:srgbClr val="7030A0"/>
                </a:solidFill>
              </a:rPr>
              <a:t>There is no heat exchanger/coil. The water flows directly through the collector. Therefore, it has no freeze protection. </a:t>
            </a:r>
          </a:p>
          <a:p>
            <a:endParaRPr lang="en-GB" altLang="en-US" sz="2000" dirty="0"/>
          </a:p>
          <a:p>
            <a:endParaRPr lang="en-GB" altLang="en-US" sz="2000" dirty="0"/>
          </a:p>
          <a:p>
            <a:endParaRPr lang="en-GB" altLang="en-US" sz="2000" dirty="0"/>
          </a:p>
          <a:p>
            <a:endParaRPr lang="en-GB" sz="2000" dirty="0"/>
          </a:p>
          <a:p>
            <a:endParaRPr lang="en-GB"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736706"/>
            <a:ext cx="4256258" cy="314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8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2536824" y="404663"/>
            <a:ext cx="59956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en-US" sz="4400" dirty="0"/>
              <a:t>Active Systems</a:t>
            </a:r>
          </a:p>
        </p:txBody>
      </p:sp>
      <p:sp>
        <p:nvSpPr>
          <p:cNvPr id="632835" name="Text Box 3"/>
          <p:cNvSpPr txBox="1">
            <a:spLocks noChangeArrowheads="1"/>
          </p:cNvSpPr>
          <p:nvPr/>
        </p:nvSpPr>
        <p:spPr bwMode="auto">
          <a:xfrm>
            <a:off x="1163185" y="1844824"/>
            <a:ext cx="7164387" cy="384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nSpc>
                <a:spcPct val="210000"/>
              </a:lnSpc>
            </a:pPr>
            <a:r>
              <a:rPr lang="en-GB" altLang="en-US" sz="3200" dirty="0">
                <a:latin typeface="+mn-lt"/>
              </a:rPr>
              <a:t>System overview: </a:t>
            </a:r>
          </a:p>
          <a:p>
            <a:pPr>
              <a:lnSpc>
                <a:spcPct val="210000"/>
              </a:lnSpc>
              <a:buFontTx/>
              <a:buAutoNum type="arabicPeriod"/>
            </a:pPr>
            <a:r>
              <a:rPr lang="en-GB" altLang="en-US" sz="2800" dirty="0">
                <a:solidFill>
                  <a:srgbClr val="7030A0"/>
                </a:solidFill>
                <a:latin typeface="+mn-lt"/>
                <a:cs typeface="Arial" charset="0"/>
              </a:rPr>
              <a:t>Solar panel / collector</a:t>
            </a:r>
          </a:p>
          <a:p>
            <a:pPr>
              <a:lnSpc>
                <a:spcPct val="210000"/>
              </a:lnSpc>
              <a:buFontTx/>
              <a:buAutoNum type="arabicPeriod"/>
            </a:pPr>
            <a:r>
              <a:rPr lang="en-GB" altLang="en-US" sz="2800" dirty="0">
                <a:solidFill>
                  <a:srgbClr val="7030A0"/>
                </a:solidFill>
                <a:latin typeface="+mn-lt"/>
                <a:cs typeface="Arial" charset="0"/>
              </a:rPr>
              <a:t>Hot water storage cylinder</a:t>
            </a:r>
          </a:p>
          <a:p>
            <a:pPr>
              <a:lnSpc>
                <a:spcPct val="210000"/>
              </a:lnSpc>
              <a:buFontTx/>
              <a:buAutoNum type="arabicPeriod"/>
            </a:pPr>
            <a:r>
              <a:rPr lang="en-GB" altLang="en-US" sz="2800" dirty="0">
                <a:solidFill>
                  <a:srgbClr val="7030A0"/>
                </a:solidFill>
                <a:latin typeface="+mn-lt"/>
                <a:cs typeface="Arial" charset="0"/>
              </a:rPr>
              <a:t>Plumbing system</a:t>
            </a:r>
          </a:p>
        </p:txBody>
      </p:sp>
    </p:spTree>
    <p:extLst>
      <p:ext uri="{BB962C8B-B14F-4D97-AF65-F5344CB8AC3E}">
        <p14:creationId xmlns:p14="http://schemas.microsoft.com/office/powerpoint/2010/main" val="18676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2835"/>
                                        </p:tgtEl>
                                        <p:attrNameLst>
                                          <p:attrName>style.visibility</p:attrName>
                                        </p:attrNameLst>
                                      </p:cBhvr>
                                      <p:to>
                                        <p:strVal val="visible"/>
                                      </p:to>
                                    </p:set>
                                    <p:anim calcmode="lin" valueType="num">
                                      <p:cBhvr additive="base">
                                        <p:cTn id="7" dur="500" fill="hold"/>
                                        <p:tgtEl>
                                          <p:spTgt spid="632835"/>
                                        </p:tgtEl>
                                        <p:attrNameLst>
                                          <p:attrName>ppt_x</p:attrName>
                                        </p:attrNameLst>
                                      </p:cBhvr>
                                      <p:tavLst>
                                        <p:tav tm="0">
                                          <p:val>
                                            <p:strVal val="#ppt_x"/>
                                          </p:val>
                                        </p:tav>
                                        <p:tav tm="100000">
                                          <p:val>
                                            <p:strVal val="#ppt_x"/>
                                          </p:val>
                                        </p:tav>
                                      </p:tavLst>
                                    </p:anim>
                                    <p:anim calcmode="lin" valueType="num">
                                      <p:cBhvr additive="base">
                                        <p:cTn id="8" dur="500" fill="hold"/>
                                        <p:tgtEl>
                                          <p:spTgt spid="63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ChangeArrowheads="1"/>
          </p:cNvSpPr>
          <p:nvPr/>
        </p:nvSpPr>
        <p:spPr bwMode="auto">
          <a:xfrm rot="2870142">
            <a:off x="1882260" y="1131296"/>
            <a:ext cx="288925" cy="3240087"/>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4883" name="Text Box 3"/>
          <p:cNvSpPr txBox="1">
            <a:spLocks noChangeArrowheads="1"/>
          </p:cNvSpPr>
          <p:nvPr/>
        </p:nvSpPr>
        <p:spPr bwMode="auto">
          <a:xfrm>
            <a:off x="3552234" y="447902"/>
            <a:ext cx="49685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en-US" sz="4000" dirty="0"/>
              <a:t>System overview </a:t>
            </a:r>
          </a:p>
        </p:txBody>
      </p:sp>
      <p:sp>
        <p:nvSpPr>
          <p:cNvPr id="2" name="TextBox 1"/>
          <p:cNvSpPr txBox="1"/>
          <p:nvPr/>
        </p:nvSpPr>
        <p:spPr>
          <a:xfrm>
            <a:off x="3324508" y="2852936"/>
            <a:ext cx="2712002" cy="523220"/>
          </a:xfrm>
          <a:prstGeom prst="rect">
            <a:avLst/>
          </a:prstGeom>
          <a:noFill/>
        </p:spPr>
        <p:txBody>
          <a:bodyPr wrap="square" rtlCol="0">
            <a:spAutoFit/>
          </a:bodyPr>
          <a:lstStyle/>
          <a:p>
            <a:r>
              <a:rPr lang="en-GB" sz="2800" dirty="0"/>
              <a:t>Solar Panel</a:t>
            </a:r>
          </a:p>
        </p:txBody>
      </p:sp>
    </p:spTree>
    <p:extLst>
      <p:ext uri="{BB962C8B-B14F-4D97-AF65-F5344CB8AC3E}">
        <p14:creationId xmlns:p14="http://schemas.microsoft.com/office/powerpoint/2010/main" val="29181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4882"/>
                                        </p:tgtEl>
                                        <p:attrNameLst>
                                          <p:attrName>style.visibility</p:attrName>
                                        </p:attrNameLst>
                                      </p:cBhvr>
                                      <p:to>
                                        <p:strVal val="visible"/>
                                      </p:to>
                                    </p:set>
                                    <p:anim calcmode="lin" valueType="num">
                                      <p:cBhvr>
                                        <p:cTn id="7" dur="500" fill="hold"/>
                                        <p:tgtEl>
                                          <p:spTgt spid="634882"/>
                                        </p:tgtEl>
                                        <p:attrNameLst>
                                          <p:attrName>ppt_w</p:attrName>
                                        </p:attrNameLst>
                                      </p:cBhvr>
                                      <p:tavLst>
                                        <p:tav tm="0">
                                          <p:val>
                                            <p:fltVal val="0"/>
                                          </p:val>
                                        </p:tav>
                                        <p:tav tm="100000">
                                          <p:val>
                                            <p:strVal val="#ppt_w"/>
                                          </p:val>
                                        </p:tav>
                                      </p:tavLst>
                                    </p:anim>
                                    <p:anim calcmode="lin" valueType="num">
                                      <p:cBhvr>
                                        <p:cTn id="8" dur="500" fill="hold"/>
                                        <p:tgtEl>
                                          <p:spTgt spid="634882"/>
                                        </p:tgtEl>
                                        <p:attrNameLst>
                                          <p:attrName>ppt_h</p:attrName>
                                        </p:attrNameLst>
                                      </p:cBhvr>
                                      <p:tavLst>
                                        <p:tav tm="0">
                                          <p:val>
                                            <p:fltVal val="0"/>
                                          </p:val>
                                        </p:tav>
                                        <p:tav tm="100000">
                                          <p:val>
                                            <p:strVal val="#ppt_h"/>
                                          </p:val>
                                        </p:tav>
                                      </p:tavLst>
                                    </p:anim>
                                    <p:animEffect transition="in" filter="fade">
                                      <p:cBhvr>
                                        <p:cTn id="9" dur="500"/>
                                        <p:tgtEl>
                                          <p:spTgt spid="63488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2" grpId="0" animBg="1"/>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4" name="Picture 6" descr="B8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56792"/>
            <a:ext cx="4752528" cy="4462093"/>
          </a:xfrm>
          <a:prstGeom prst="rect">
            <a:avLst/>
          </a:prstGeom>
          <a:noFill/>
          <a:extLst>
            <a:ext uri="{909E8E84-426E-40DD-AFC4-6F175D3DCCD1}">
              <a14:hiddenFill xmlns:a14="http://schemas.microsoft.com/office/drawing/2010/main">
                <a:solidFill>
                  <a:srgbClr val="FFFFFF"/>
                </a:solidFill>
              </a14:hiddenFill>
            </a:ext>
          </a:extLst>
        </p:spPr>
      </p:pic>
      <p:sp>
        <p:nvSpPr>
          <p:cNvPr id="657412" name="Text Box 4"/>
          <p:cNvSpPr txBox="1">
            <a:spLocks noChangeArrowheads="1"/>
          </p:cNvSpPr>
          <p:nvPr/>
        </p:nvSpPr>
        <p:spPr bwMode="auto">
          <a:xfrm>
            <a:off x="-69850" y="6635750"/>
            <a:ext cx="8318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a:solidFill>
                  <a:schemeClr val="bg1"/>
                </a:solidFill>
                <a:latin typeface="Arial" charset="0"/>
                <a:cs typeface="Arial" charset="0"/>
              </a:rPr>
              <a:t>Source: SPF</a:t>
            </a:r>
          </a:p>
        </p:txBody>
      </p:sp>
      <p:sp>
        <p:nvSpPr>
          <p:cNvPr id="657413" name="Text Box 5"/>
          <p:cNvSpPr txBox="1">
            <a:spLocks noChangeArrowheads="1"/>
          </p:cNvSpPr>
          <p:nvPr/>
        </p:nvSpPr>
        <p:spPr bwMode="auto">
          <a:xfrm>
            <a:off x="611560" y="2420888"/>
            <a:ext cx="272988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dirty="0"/>
              <a:t>Flat plate: </a:t>
            </a:r>
          </a:p>
          <a:p>
            <a:pPr>
              <a:spcBef>
                <a:spcPct val="50000"/>
              </a:spcBef>
            </a:pPr>
            <a:r>
              <a:rPr lang="en-GB" altLang="en-US" sz="2800" dirty="0">
                <a:solidFill>
                  <a:srgbClr val="7030A0"/>
                </a:solidFill>
              </a:rPr>
              <a:t>30–40% efficient at converting sunshine into usable hot water</a:t>
            </a:r>
          </a:p>
        </p:txBody>
      </p:sp>
      <p:sp>
        <p:nvSpPr>
          <p:cNvPr id="2" name="TextBox 1"/>
          <p:cNvSpPr txBox="1"/>
          <p:nvPr/>
        </p:nvSpPr>
        <p:spPr>
          <a:xfrm>
            <a:off x="3635896" y="228087"/>
            <a:ext cx="5046984" cy="707886"/>
          </a:xfrm>
          <a:prstGeom prst="rect">
            <a:avLst/>
          </a:prstGeom>
          <a:noFill/>
        </p:spPr>
        <p:txBody>
          <a:bodyPr wrap="square" rtlCol="0">
            <a:spAutoFit/>
          </a:bodyPr>
          <a:lstStyle/>
          <a:p>
            <a:pPr algn="r"/>
            <a:r>
              <a:rPr lang="en-GB" sz="4000" dirty="0"/>
              <a:t>Solar Panels</a:t>
            </a:r>
          </a:p>
        </p:txBody>
      </p:sp>
    </p:spTree>
    <p:extLst>
      <p:ext uri="{BB962C8B-B14F-4D97-AF65-F5344CB8AC3E}">
        <p14:creationId xmlns:p14="http://schemas.microsoft.com/office/powerpoint/2010/main" val="30920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7414"/>
                                        </p:tgtEl>
                                        <p:attrNameLst>
                                          <p:attrName>style.visibility</p:attrName>
                                        </p:attrNameLst>
                                      </p:cBhvr>
                                      <p:to>
                                        <p:strVal val="visible"/>
                                      </p:to>
                                    </p:set>
                                    <p:anim calcmode="lin" valueType="num">
                                      <p:cBhvr>
                                        <p:cTn id="7" dur="500" fill="hold"/>
                                        <p:tgtEl>
                                          <p:spTgt spid="657414"/>
                                        </p:tgtEl>
                                        <p:attrNameLst>
                                          <p:attrName>ppt_w</p:attrName>
                                        </p:attrNameLst>
                                      </p:cBhvr>
                                      <p:tavLst>
                                        <p:tav tm="0">
                                          <p:val>
                                            <p:fltVal val="0"/>
                                          </p:val>
                                        </p:tav>
                                        <p:tav tm="100000">
                                          <p:val>
                                            <p:strVal val="#ppt_w"/>
                                          </p:val>
                                        </p:tav>
                                      </p:tavLst>
                                    </p:anim>
                                    <p:anim calcmode="lin" valueType="num">
                                      <p:cBhvr>
                                        <p:cTn id="8" dur="500" fill="hold"/>
                                        <p:tgtEl>
                                          <p:spTgt spid="657414"/>
                                        </p:tgtEl>
                                        <p:attrNameLst>
                                          <p:attrName>ppt_h</p:attrName>
                                        </p:attrNameLst>
                                      </p:cBhvr>
                                      <p:tavLst>
                                        <p:tav tm="0">
                                          <p:val>
                                            <p:fltVal val="0"/>
                                          </p:val>
                                        </p:tav>
                                        <p:tav tm="100000">
                                          <p:val>
                                            <p:strVal val="#ppt_h"/>
                                          </p:val>
                                        </p:tav>
                                      </p:tavLst>
                                    </p:anim>
                                    <p:animEffect transition="in" filter="fade">
                                      <p:cBhvr>
                                        <p:cTn id="9" dur="500"/>
                                        <p:tgtEl>
                                          <p:spTgt spid="6574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57413"/>
                                        </p:tgtEl>
                                        <p:attrNameLst>
                                          <p:attrName>style.visibility</p:attrName>
                                        </p:attrNameLst>
                                      </p:cBhvr>
                                      <p:to>
                                        <p:strVal val="visible"/>
                                      </p:to>
                                    </p:set>
                                    <p:anim calcmode="lin" valueType="num">
                                      <p:cBhvr additive="base">
                                        <p:cTn id="14" dur="500" fill="hold"/>
                                        <p:tgtEl>
                                          <p:spTgt spid="657413"/>
                                        </p:tgtEl>
                                        <p:attrNameLst>
                                          <p:attrName>ppt_x</p:attrName>
                                        </p:attrNameLst>
                                      </p:cBhvr>
                                      <p:tavLst>
                                        <p:tav tm="0">
                                          <p:val>
                                            <p:strVal val="#ppt_x"/>
                                          </p:val>
                                        </p:tav>
                                        <p:tav tm="100000">
                                          <p:val>
                                            <p:strVal val="#ppt_x"/>
                                          </p:val>
                                        </p:tav>
                                      </p:tavLst>
                                    </p:anim>
                                    <p:anim calcmode="lin" valueType="num">
                                      <p:cBhvr additive="base">
                                        <p:cTn id="15" dur="500" fill="hold"/>
                                        <p:tgtEl>
                                          <p:spTgt spid="65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9" name="Line 1033"/>
          <p:cNvSpPr>
            <a:spLocks noChangeShapeType="1"/>
          </p:cNvSpPr>
          <p:nvPr/>
        </p:nvSpPr>
        <p:spPr bwMode="auto">
          <a:xfrm flipH="1">
            <a:off x="3348038" y="4437063"/>
            <a:ext cx="4318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5850" name="Text Box 1034"/>
          <p:cNvSpPr txBox="1">
            <a:spLocks noChangeArrowheads="1"/>
          </p:cNvSpPr>
          <p:nvPr/>
        </p:nvSpPr>
        <p:spPr bwMode="auto">
          <a:xfrm>
            <a:off x="3059113" y="4868863"/>
            <a:ext cx="56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b="1">
                <a:latin typeface="Arial" charset="0"/>
                <a:cs typeface="Arial" charset="0"/>
              </a:rPr>
              <a:t>Box</a:t>
            </a:r>
          </a:p>
        </p:txBody>
      </p:sp>
      <p:pic>
        <p:nvPicPr>
          <p:cNvPr id="675858" name="Picture 1042" descr="Figure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991" y="550817"/>
            <a:ext cx="6444208" cy="5613491"/>
          </a:xfrm>
          <a:prstGeom prst="rect">
            <a:avLst/>
          </a:prstGeom>
          <a:noFill/>
          <a:extLst>
            <a:ext uri="{909E8E84-426E-40DD-AFC4-6F175D3DCCD1}">
              <a14:hiddenFill xmlns:a14="http://schemas.microsoft.com/office/drawing/2010/main">
                <a:solidFill>
                  <a:srgbClr val="FFFFFF"/>
                </a:solidFill>
              </a14:hiddenFill>
            </a:ext>
          </a:extLst>
        </p:spPr>
      </p:pic>
      <p:sp>
        <p:nvSpPr>
          <p:cNvPr id="675859" name="Text Box 1043"/>
          <p:cNvSpPr txBox="1">
            <a:spLocks noChangeArrowheads="1"/>
          </p:cNvSpPr>
          <p:nvPr/>
        </p:nvSpPr>
        <p:spPr bwMode="auto">
          <a:xfrm>
            <a:off x="562398" y="3644898"/>
            <a:ext cx="23971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600" dirty="0"/>
              <a:t>Flat plate</a:t>
            </a:r>
          </a:p>
        </p:txBody>
      </p:sp>
    </p:spTree>
    <p:extLst>
      <p:ext uri="{BB962C8B-B14F-4D97-AF65-F5344CB8AC3E}">
        <p14:creationId xmlns:p14="http://schemas.microsoft.com/office/powerpoint/2010/main" val="340668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Text Box 2"/>
          <p:cNvSpPr txBox="1">
            <a:spLocks noChangeArrowheads="1"/>
          </p:cNvSpPr>
          <p:nvPr/>
        </p:nvSpPr>
        <p:spPr bwMode="auto">
          <a:xfrm>
            <a:off x="2483768" y="226870"/>
            <a:ext cx="60480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r"/>
            <a:r>
              <a:rPr lang="en-GB" altLang="en-US" sz="4400" dirty="0">
                <a:latin typeface="+mn-lt"/>
              </a:rPr>
              <a:t>Heating load</a:t>
            </a:r>
          </a:p>
        </p:txBody>
      </p:sp>
      <p:pic>
        <p:nvPicPr>
          <p:cNvPr id="1666052" name="Picture 4" descr="logsM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727"/>
            <a:ext cx="6516216" cy="4600523"/>
          </a:xfrm>
          <a:prstGeom prst="rect">
            <a:avLst/>
          </a:prstGeom>
          <a:noFill/>
          <a:extLst>
            <a:ext uri="{909E8E84-426E-40DD-AFC4-6F175D3DCCD1}">
              <a14:hiddenFill xmlns:a14="http://schemas.microsoft.com/office/drawing/2010/main">
                <a:solidFill>
                  <a:srgbClr val="FFFFFF"/>
                </a:solidFill>
              </a14:hiddenFill>
            </a:ext>
          </a:extLst>
        </p:spPr>
      </p:pic>
      <p:sp>
        <p:nvSpPr>
          <p:cNvPr id="1666053" name="Text Box 5"/>
          <p:cNvSpPr txBox="1">
            <a:spLocks noChangeArrowheads="1"/>
          </p:cNvSpPr>
          <p:nvPr/>
        </p:nvSpPr>
        <p:spPr bwMode="auto">
          <a:xfrm>
            <a:off x="6588225" y="2466161"/>
            <a:ext cx="247012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800" dirty="0"/>
              <a:t>All heat pumps are most suitable for homes with a low heat demand</a:t>
            </a:r>
          </a:p>
        </p:txBody>
      </p:sp>
    </p:spTree>
    <p:extLst>
      <p:ext uri="{BB962C8B-B14F-4D97-AF65-F5344CB8AC3E}">
        <p14:creationId xmlns:p14="http://schemas.microsoft.com/office/powerpoint/2010/main" val="3555341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2" name="Picture 4" descr="Figure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6" y="1988840"/>
            <a:ext cx="8748464" cy="3970337"/>
          </a:xfrm>
          <a:prstGeom prst="rect">
            <a:avLst/>
          </a:prstGeom>
          <a:noFill/>
          <a:extLst>
            <a:ext uri="{909E8E84-426E-40DD-AFC4-6F175D3DCCD1}">
              <a14:hiddenFill xmlns:a14="http://schemas.microsoft.com/office/drawing/2010/main">
                <a:solidFill>
                  <a:srgbClr val="FFFFFF"/>
                </a:solidFill>
              </a14:hiddenFill>
            </a:ext>
          </a:extLst>
        </p:spPr>
      </p:pic>
      <p:sp>
        <p:nvSpPr>
          <p:cNvPr id="677893" name="Text Box 5"/>
          <p:cNvSpPr txBox="1">
            <a:spLocks noChangeArrowheads="1"/>
          </p:cNvSpPr>
          <p:nvPr/>
        </p:nvSpPr>
        <p:spPr bwMode="auto">
          <a:xfrm>
            <a:off x="4067944" y="404664"/>
            <a:ext cx="45986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altLang="en-US" sz="2800" b="1" dirty="0">
                <a:solidFill>
                  <a:srgbClr val="29527B"/>
                </a:solidFill>
                <a:latin typeface="Arial" charset="0"/>
              </a:rPr>
              <a:t>Selective coatings improve absorption </a:t>
            </a:r>
          </a:p>
        </p:txBody>
      </p:sp>
    </p:spTree>
    <p:extLst>
      <p:ext uri="{BB962C8B-B14F-4D97-AF65-F5344CB8AC3E}">
        <p14:creationId xmlns:p14="http://schemas.microsoft.com/office/powerpoint/2010/main" val="36955486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descr="pane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58850"/>
            <a:ext cx="6840552" cy="5574904"/>
          </a:xfrm>
          <a:prstGeom prst="rect">
            <a:avLst/>
          </a:prstGeom>
          <a:noFill/>
          <a:extLst>
            <a:ext uri="{909E8E84-426E-40DD-AFC4-6F175D3DCCD1}">
              <a14:hiddenFill xmlns:a14="http://schemas.microsoft.com/office/drawing/2010/main">
                <a:solidFill>
                  <a:srgbClr val="FFFFFF"/>
                </a:solidFill>
              </a14:hiddenFill>
            </a:ext>
          </a:extLst>
        </p:spPr>
      </p:pic>
      <p:sp>
        <p:nvSpPr>
          <p:cNvPr id="479236" name="Text Box 4"/>
          <p:cNvSpPr txBox="1">
            <a:spLocks noChangeArrowheads="1"/>
          </p:cNvSpPr>
          <p:nvPr/>
        </p:nvSpPr>
        <p:spPr bwMode="auto">
          <a:xfrm>
            <a:off x="2699792" y="260648"/>
            <a:ext cx="63727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altLang="en-US" sz="2400" b="1" dirty="0">
                <a:solidFill>
                  <a:srgbClr val="29527B"/>
                </a:solidFill>
                <a:latin typeface="Arial" charset="0"/>
              </a:rPr>
              <a:t>Evacuated tubes: 40–60% efficient at converting sunshine into usable hot water</a:t>
            </a:r>
          </a:p>
        </p:txBody>
      </p:sp>
    </p:spTree>
    <p:extLst>
      <p:ext uri="{BB962C8B-B14F-4D97-AF65-F5344CB8AC3E}">
        <p14:creationId xmlns:p14="http://schemas.microsoft.com/office/powerpoint/2010/main" val="29162584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940" name="Picture 4" descr="sca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4254"/>
            <a:ext cx="6912768" cy="5574904"/>
          </a:xfrm>
          <a:prstGeom prst="rect">
            <a:avLst/>
          </a:prstGeom>
          <a:noFill/>
          <a:extLst>
            <a:ext uri="{909E8E84-426E-40DD-AFC4-6F175D3DCCD1}">
              <a14:hiddenFill xmlns:a14="http://schemas.microsoft.com/office/drawing/2010/main">
                <a:solidFill>
                  <a:srgbClr val="FFFFFF"/>
                </a:solidFill>
              </a14:hiddenFill>
            </a:ext>
          </a:extLst>
        </p:spPr>
      </p:pic>
      <p:sp>
        <p:nvSpPr>
          <p:cNvPr id="679941" name="Text Box 5"/>
          <p:cNvSpPr txBox="1">
            <a:spLocks noChangeArrowheads="1"/>
          </p:cNvSpPr>
          <p:nvPr/>
        </p:nvSpPr>
        <p:spPr bwMode="auto">
          <a:xfrm>
            <a:off x="4355976" y="358595"/>
            <a:ext cx="4283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altLang="en-US" sz="2800" b="1" dirty="0">
                <a:solidFill>
                  <a:srgbClr val="336699"/>
                </a:solidFill>
                <a:latin typeface="Arial" charset="0"/>
              </a:rPr>
              <a:t>Tube collector</a:t>
            </a:r>
          </a:p>
        </p:txBody>
      </p:sp>
      <p:sp>
        <p:nvSpPr>
          <p:cNvPr id="679942" name="Text Box 6"/>
          <p:cNvSpPr txBox="1">
            <a:spLocks noChangeArrowheads="1"/>
          </p:cNvSpPr>
          <p:nvPr/>
        </p:nvSpPr>
        <p:spPr bwMode="auto">
          <a:xfrm>
            <a:off x="-36513" y="6610350"/>
            <a:ext cx="914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chemeClr val="bg1"/>
                </a:solidFill>
                <a:latin typeface="Arial" charset="0"/>
              </a:rPr>
              <a:t>Source: Thermomax</a:t>
            </a:r>
          </a:p>
        </p:txBody>
      </p:sp>
    </p:spTree>
    <p:extLst>
      <p:ext uri="{BB962C8B-B14F-4D97-AF65-F5344CB8AC3E}">
        <p14:creationId xmlns:p14="http://schemas.microsoft.com/office/powerpoint/2010/main" val="3475009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2015" name="Picture 31" descr="Figure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27092"/>
            <a:ext cx="6258222" cy="5730908"/>
          </a:xfrm>
          <a:prstGeom prst="rect">
            <a:avLst/>
          </a:prstGeom>
          <a:noFill/>
          <a:extLst>
            <a:ext uri="{909E8E84-426E-40DD-AFC4-6F175D3DCCD1}">
              <a14:hiddenFill xmlns:a14="http://schemas.microsoft.com/office/drawing/2010/main">
                <a:solidFill>
                  <a:srgbClr val="FFFFFF"/>
                </a:solidFill>
              </a14:hiddenFill>
            </a:ext>
          </a:extLst>
        </p:spPr>
      </p:pic>
      <p:sp>
        <p:nvSpPr>
          <p:cNvPr id="682016" name="Text Box 32"/>
          <p:cNvSpPr txBox="1">
            <a:spLocks noChangeArrowheads="1"/>
          </p:cNvSpPr>
          <p:nvPr/>
        </p:nvSpPr>
        <p:spPr bwMode="auto">
          <a:xfrm>
            <a:off x="4716015" y="289952"/>
            <a:ext cx="39957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altLang="en-US" sz="2800" b="1" dirty="0">
                <a:solidFill>
                  <a:srgbClr val="336699"/>
                </a:solidFill>
                <a:latin typeface="Arial" charset="0"/>
              </a:rPr>
              <a:t>Tube collector</a:t>
            </a:r>
          </a:p>
        </p:txBody>
      </p:sp>
    </p:spTree>
    <p:extLst>
      <p:ext uri="{BB962C8B-B14F-4D97-AF65-F5344CB8AC3E}">
        <p14:creationId xmlns:p14="http://schemas.microsoft.com/office/powerpoint/2010/main" val="39862871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rot="2870142">
            <a:off x="2579468" y="260304"/>
            <a:ext cx="288925" cy="3240087"/>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38979" name="Group 3"/>
          <p:cNvGrpSpPr>
            <a:grpSpLocks/>
          </p:cNvGrpSpPr>
          <p:nvPr/>
        </p:nvGrpSpPr>
        <p:grpSpPr bwMode="auto">
          <a:xfrm>
            <a:off x="6865938" y="1124697"/>
            <a:ext cx="360363" cy="1511300"/>
            <a:chOff x="4286" y="482"/>
            <a:chExt cx="227" cy="952"/>
          </a:xfrm>
        </p:grpSpPr>
        <p:sp>
          <p:nvSpPr>
            <p:cNvPr id="638980" name="Line 4"/>
            <p:cNvSpPr>
              <a:spLocks noChangeShapeType="1"/>
            </p:cNvSpPr>
            <p:nvPr/>
          </p:nvSpPr>
          <p:spPr bwMode="auto">
            <a:xfrm flipV="1">
              <a:off x="4286" y="482"/>
              <a:ext cx="0" cy="9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8981" name="Line 5"/>
            <p:cNvSpPr>
              <a:spLocks noChangeShapeType="1"/>
            </p:cNvSpPr>
            <p:nvPr/>
          </p:nvSpPr>
          <p:spPr bwMode="auto">
            <a:xfrm>
              <a:off x="4286" y="663"/>
              <a:ext cx="18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8982" name="Line 6"/>
            <p:cNvSpPr>
              <a:spLocks noChangeShapeType="1"/>
            </p:cNvSpPr>
            <p:nvPr/>
          </p:nvSpPr>
          <p:spPr bwMode="auto">
            <a:xfrm>
              <a:off x="4286" y="482"/>
              <a:ext cx="0" cy="95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8983" name="Line 7"/>
            <p:cNvSpPr>
              <a:spLocks noChangeShapeType="1"/>
            </p:cNvSpPr>
            <p:nvPr/>
          </p:nvSpPr>
          <p:spPr bwMode="auto">
            <a:xfrm>
              <a:off x="4286" y="663"/>
              <a:ext cx="22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38985" name="Group 9"/>
          <p:cNvGrpSpPr>
            <a:grpSpLocks/>
          </p:cNvGrpSpPr>
          <p:nvPr/>
        </p:nvGrpSpPr>
        <p:grpSpPr bwMode="auto">
          <a:xfrm>
            <a:off x="5811838" y="2636912"/>
            <a:ext cx="2114550" cy="4086225"/>
            <a:chOff x="3615" y="1434"/>
            <a:chExt cx="1332" cy="2594"/>
          </a:xfrm>
        </p:grpSpPr>
        <p:sp>
          <p:nvSpPr>
            <p:cNvPr id="638986" name="AutoShape 10"/>
            <p:cNvSpPr>
              <a:spLocks noChangeArrowheads="1"/>
            </p:cNvSpPr>
            <p:nvPr/>
          </p:nvSpPr>
          <p:spPr bwMode="auto">
            <a:xfrm rot="16200000">
              <a:off x="2993" y="2092"/>
              <a:ext cx="2586" cy="1270"/>
            </a:xfrm>
            <a:prstGeom prst="flowChartDelay">
              <a:avLst/>
            </a:prstGeom>
            <a:gradFill rotWithShape="1">
              <a:gsLst>
                <a:gs pos="0">
                  <a:srgbClr val="336699"/>
                </a:gs>
                <a:gs pos="100000">
                  <a:srgbClr val="CC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638987" name="Text Box 11"/>
            <p:cNvSpPr txBox="1">
              <a:spLocks noChangeArrowheads="1"/>
            </p:cNvSpPr>
            <p:nvPr/>
          </p:nvSpPr>
          <p:spPr bwMode="auto">
            <a:xfrm>
              <a:off x="3615" y="3795"/>
              <a:ext cx="1332" cy="233"/>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CC00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Hot water storage</a:t>
              </a:r>
            </a:p>
          </p:txBody>
        </p:sp>
      </p:grpSp>
      <p:sp>
        <p:nvSpPr>
          <p:cNvPr id="638988" name="Text Box 12"/>
          <p:cNvSpPr txBox="1">
            <a:spLocks noChangeArrowheads="1"/>
          </p:cNvSpPr>
          <p:nvPr/>
        </p:nvSpPr>
        <p:spPr bwMode="auto">
          <a:xfrm>
            <a:off x="959423" y="3538376"/>
            <a:ext cx="382860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800" dirty="0"/>
              <a:t>Hot Water Cylinder</a:t>
            </a:r>
          </a:p>
          <a:p>
            <a:pPr>
              <a:spcBef>
                <a:spcPct val="50000"/>
              </a:spcBef>
            </a:pPr>
            <a:r>
              <a:rPr lang="en-GB" altLang="en-US" sz="2800" dirty="0">
                <a:solidFill>
                  <a:srgbClr val="7030A0"/>
                </a:solidFill>
              </a:rPr>
              <a:t>Recommended storage for one family with 4–6 people is about 300 litres</a:t>
            </a:r>
          </a:p>
        </p:txBody>
      </p:sp>
      <p:sp>
        <p:nvSpPr>
          <p:cNvPr id="638990" name="Text Box 14"/>
          <p:cNvSpPr txBox="1">
            <a:spLocks noChangeArrowheads="1"/>
          </p:cNvSpPr>
          <p:nvPr/>
        </p:nvSpPr>
        <p:spPr bwMode="auto">
          <a:xfrm>
            <a:off x="4025231" y="224970"/>
            <a:ext cx="46799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4000" dirty="0"/>
              <a:t>System overview </a:t>
            </a:r>
          </a:p>
        </p:txBody>
      </p:sp>
    </p:spTree>
    <p:extLst>
      <p:ext uri="{BB962C8B-B14F-4D97-AF65-F5344CB8AC3E}">
        <p14:creationId xmlns:p14="http://schemas.microsoft.com/office/powerpoint/2010/main" val="26421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8978"/>
                                        </p:tgtEl>
                                        <p:attrNameLst>
                                          <p:attrName>style.visibility</p:attrName>
                                        </p:attrNameLst>
                                      </p:cBhvr>
                                      <p:to>
                                        <p:strVal val="visible"/>
                                      </p:to>
                                    </p:set>
                                    <p:anim calcmode="lin" valueType="num">
                                      <p:cBhvr>
                                        <p:cTn id="7" dur="500" fill="hold"/>
                                        <p:tgtEl>
                                          <p:spTgt spid="638978"/>
                                        </p:tgtEl>
                                        <p:attrNameLst>
                                          <p:attrName>ppt_w</p:attrName>
                                        </p:attrNameLst>
                                      </p:cBhvr>
                                      <p:tavLst>
                                        <p:tav tm="0">
                                          <p:val>
                                            <p:fltVal val="0"/>
                                          </p:val>
                                        </p:tav>
                                        <p:tav tm="100000">
                                          <p:val>
                                            <p:strVal val="#ppt_w"/>
                                          </p:val>
                                        </p:tav>
                                      </p:tavLst>
                                    </p:anim>
                                    <p:anim calcmode="lin" valueType="num">
                                      <p:cBhvr>
                                        <p:cTn id="8" dur="500" fill="hold"/>
                                        <p:tgtEl>
                                          <p:spTgt spid="638978"/>
                                        </p:tgtEl>
                                        <p:attrNameLst>
                                          <p:attrName>ppt_h</p:attrName>
                                        </p:attrNameLst>
                                      </p:cBhvr>
                                      <p:tavLst>
                                        <p:tav tm="0">
                                          <p:val>
                                            <p:fltVal val="0"/>
                                          </p:val>
                                        </p:tav>
                                        <p:tav tm="100000">
                                          <p:val>
                                            <p:strVal val="#ppt_h"/>
                                          </p:val>
                                        </p:tav>
                                      </p:tavLst>
                                    </p:anim>
                                    <p:animEffect transition="in" filter="fade">
                                      <p:cBhvr>
                                        <p:cTn id="9" dur="500"/>
                                        <p:tgtEl>
                                          <p:spTgt spid="63897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38985"/>
                                        </p:tgtEl>
                                        <p:attrNameLst>
                                          <p:attrName>style.visibility</p:attrName>
                                        </p:attrNameLst>
                                      </p:cBhvr>
                                      <p:to>
                                        <p:strVal val="visible"/>
                                      </p:to>
                                    </p:set>
                                    <p:anim calcmode="lin" valueType="num">
                                      <p:cBhvr>
                                        <p:cTn id="14" dur="500" fill="hold"/>
                                        <p:tgtEl>
                                          <p:spTgt spid="638985"/>
                                        </p:tgtEl>
                                        <p:attrNameLst>
                                          <p:attrName>ppt_w</p:attrName>
                                        </p:attrNameLst>
                                      </p:cBhvr>
                                      <p:tavLst>
                                        <p:tav tm="0">
                                          <p:val>
                                            <p:fltVal val="0"/>
                                          </p:val>
                                        </p:tav>
                                        <p:tav tm="100000">
                                          <p:val>
                                            <p:strVal val="#ppt_w"/>
                                          </p:val>
                                        </p:tav>
                                      </p:tavLst>
                                    </p:anim>
                                    <p:anim calcmode="lin" valueType="num">
                                      <p:cBhvr>
                                        <p:cTn id="15" dur="500" fill="hold"/>
                                        <p:tgtEl>
                                          <p:spTgt spid="638985"/>
                                        </p:tgtEl>
                                        <p:attrNameLst>
                                          <p:attrName>ppt_h</p:attrName>
                                        </p:attrNameLst>
                                      </p:cBhvr>
                                      <p:tavLst>
                                        <p:tav tm="0">
                                          <p:val>
                                            <p:fltVal val="0"/>
                                          </p:val>
                                        </p:tav>
                                        <p:tav tm="100000">
                                          <p:val>
                                            <p:strVal val="#ppt_h"/>
                                          </p:val>
                                        </p:tav>
                                      </p:tavLst>
                                    </p:anim>
                                    <p:animEffect transition="in" filter="fade">
                                      <p:cBhvr>
                                        <p:cTn id="16" dur="500"/>
                                        <p:tgtEl>
                                          <p:spTgt spid="63898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38988"/>
                                        </p:tgtEl>
                                        <p:attrNameLst>
                                          <p:attrName>style.visibility</p:attrName>
                                        </p:attrNameLst>
                                      </p:cBhvr>
                                      <p:to>
                                        <p:strVal val="visible"/>
                                      </p:to>
                                    </p:set>
                                    <p:anim calcmode="lin" valueType="num">
                                      <p:cBhvr additive="base">
                                        <p:cTn id="21" dur="500" fill="hold"/>
                                        <p:tgtEl>
                                          <p:spTgt spid="638988"/>
                                        </p:tgtEl>
                                        <p:attrNameLst>
                                          <p:attrName>ppt_x</p:attrName>
                                        </p:attrNameLst>
                                      </p:cBhvr>
                                      <p:tavLst>
                                        <p:tav tm="0">
                                          <p:val>
                                            <p:strVal val="#ppt_x"/>
                                          </p:val>
                                        </p:tav>
                                        <p:tav tm="100000">
                                          <p:val>
                                            <p:strVal val="#ppt_x"/>
                                          </p:val>
                                        </p:tav>
                                      </p:tavLst>
                                    </p:anim>
                                    <p:anim calcmode="lin" valueType="num">
                                      <p:cBhvr additive="base">
                                        <p:cTn id="22" dur="500" fill="hold"/>
                                        <p:tgtEl>
                                          <p:spTgt spid="638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animBg="1"/>
      <p:bldP spid="63898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461" name="Picture 13" descr="IMG_38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532" y="267200"/>
            <a:ext cx="3603581" cy="6590800"/>
          </a:xfrm>
          <a:prstGeom prst="rect">
            <a:avLst/>
          </a:prstGeom>
          <a:noFill/>
          <a:extLst>
            <a:ext uri="{909E8E84-426E-40DD-AFC4-6F175D3DCCD1}">
              <a14:hiddenFill xmlns:a14="http://schemas.microsoft.com/office/drawing/2010/main">
                <a:solidFill>
                  <a:srgbClr val="FFFFFF"/>
                </a:solidFill>
              </a14:hiddenFill>
            </a:ext>
          </a:extLst>
        </p:spPr>
      </p:pic>
      <p:sp>
        <p:nvSpPr>
          <p:cNvPr id="872462" name="Text Box 14"/>
          <p:cNvSpPr txBox="1">
            <a:spLocks noChangeArrowheads="1"/>
          </p:cNvSpPr>
          <p:nvPr/>
        </p:nvSpPr>
        <p:spPr bwMode="auto">
          <a:xfrm>
            <a:off x="1113214" y="1916832"/>
            <a:ext cx="21955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dirty="0"/>
              <a:t>Hot-water storage cylinder</a:t>
            </a:r>
          </a:p>
        </p:txBody>
      </p:sp>
    </p:spTree>
    <p:extLst>
      <p:ext uri="{BB962C8B-B14F-4D97-AF65-F5344CB8AC3E}">
        <p14:creationId xmlns:p14="http://schemas.microsoft.com/office/powerpoint/2010/main" val="2653763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1026" name="Group 2"/>
          <p:cNvGrpSpPr>
            <a:grpSpLocks/>
          </p:cNvGrpSpPr>
          <p:nvPr/>
        </p:nvGrpSpPr>
        <p:grpSpPr bwMode="auto">
          <a:xfrm>
            <a:off x="5765800" y="2564904"/>
            <a:ext cx="2114550" cy="4086225"/>
            <a:chOff x="3615" y="1434"/>
            <a:chExt cx="1332" cy="2594"/>
          </a:xfrm>
        </p:grpSpPr>
        <p:sp>
          <p:nvSpPr>
            <p:cNvPr id="641027" name="AutoShape 3"/>
            <p:cNvSpPr>
              <a:spLocks noChangeArrowheads="1"/>
            </p:cNvSpPr>
            <p:nvPr/>
          </p:nvSpPr>
          <p:spPr bwMode="auto">
            <a:xfrm rot="16200000">
              <a:off x="2993" y="2092"/>
              <a:ext cx="2586" cy="1270"/>
            </a:xfrm>
            <a:prstGeom prst="flowChartDelay">
              <a:avLst/>
            </a:prstGeom>
            <a:gradFill rotWithShape="1">
              <a:gsLst>
                <a:gs pos="0">
                  <a:srgbClr val="336699"/>
                </a:gs>
                <a:gs pos="100000">
                  <a:srgbClr val="CC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641028" name="Text Box 4"/>
            <p:cNvSpPr txBox="1">
              <a:spLocks noChangeArrowheads="1"/>
            </p:cNvSpPr>
            <p:nvPr/>
          </p:nvSpPr>
          <p:spPr bwMode="auto">
            <a:xfrm>
              <a:off x="3615" y="3795"/>
              <a:ext cx="1332" cy="233"/>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CC00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Hot water storage</a:t>
              </a:r>
            </a:p>
          </p:txBody>
        </p:sp>
      </p:grpSp>
      <p:grpSp>
        <p:nvGrpSpPr>
          <p:cNvPr id="641029" name="Group 5"/>
          <p:cNvGrpSpPr>
            <a:grpSpLocks/>
          </p:cNvGrpSpPr>
          <p:nvPr/>
        </p:nvGrpSpPr>
        <p:grpSpPr bwMode="auto">
          <a:xfrm>
            <a:off x="6264274" y="3211512"/>
            <a:ext cx="1332061" cy="649535"/>
            <a:chOff x="3787" y="2568"/>
            <a:chExt cx="681" cy="272"/>
          </a:xfrm>
        </p:grpSpPr>
        <p:sp>
          <p:nvSpPr>
            <p:cNvPr id="641030" name="Line 6"/>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31" name="Line 7"/>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32" name="Line 8"/>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33" name="Line 9"/>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41034" name="Group 10"/>
          <p:cNvGrpSpPr>
            <a:grpSpLocks/>
          </p:cNvGrpSpPr>
          <p:nvPr/>
        </p:nvGrpSpPr>
        <p:grpSpPr bwMode="auto">
          <a:xfrm rot="10800000">
            <a:off x="5836243" y="5229200"/>
            <a:ext cx="1182688" cy="647725"/>
            <a:chOff x="3787" y="2568"/>
            <a:chExt cx="681" cy="272"/>
          </a:xfrm>
        </p:grpSpPr>
        <p:sp>
          <p:nvSpPr>
            <p:cNvPr id="641035" name="Line 11"/>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36" name="Line 12"/>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37" name="Line 13"/>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38" name="Line 14"/>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41039" name="Rectangle 15"/>
          <p:cNvSpPr>
            <a:spLocks noChangeArrowheads="1"/>
          </p:cNvSpPr>
          <p:nvPr/>
        </p:nvSpPr>
        <p:spPr bwMode="auto">
          <a:xfrm rot="2870142">
            <a:off x="2482053" y="339679"/>
            <a:ext cx="288925" cy="3240087"/>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41040" name="Group 16"/>
          <p:cNvGrpSpPr>
            <a:grpSpLocks/>
          </p:cNvGrpSpPr>
          <p:nvPr/>
        </p:nvGrpSpPr>
        <p:grpSpPr bwMode="auto">
          <a:xfrm>
            <a:off x="6831012" y="1033712"/>
            <a:ext cx="360363" cy="1511300"/>
            <a:chOff x="4286" y="482"/>
            <a:chExt cx="227" cy="952"/>
          </a:xfrm>
        </p:grpSpPr>
        <p:sp>
          <p:nvSpPr>
            <p:cNvPr id="641041" name="Line 17"/>
            <p:cNvSpPr>
              <a:spLocks noChangeShapeType="1"/>
            </p:cNvSpPr>
            <p:nvPr/>
          </p:nvSpPr>
          <p:spPr bwMode="auto">
            <a:xfrm flipV="1">
              <a:off x="4286" y="482"/>
              <a:ext cx="0" cy="9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42" name="Line 18"/>
            <p:cNvSpPr>
              <a:spLocks noChangeShapeType="1"/>
            </p:cNvSpPr>
            <p:nvPr/>
          </p:nvSpPr>
          <p:spPr bwMode="auto">
            <a:xfrm>
              <a:off x="4286" y="663"/>
              <a:ext cx="18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43" name="Line 19"/>
            <p:cNvSpPr>
              <a:spLocks noChangeShapeType="1"/>
            </p:cNvSpPr>
            <p:nvPr/>
          </p:nvSpPr>
          <p:spPr bwMode="auto">
            <a:xfrm>
              <a:off x="4286" y="482"/>
              <a:ext cx="0" cy="95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1044" name="Line 20"/>
            <p:cNvSpPr>
              <a:spLocks noChangeShapeType="1"/>
            </p:cNvSpPr>
            <p:nvPr/>
          </p:nvSpPr>
          <p:spPr bwMode="auto">
            <a:xfrm>
              <a:off x="4286" y="663"/>
              <a:ext cx="22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41047" name="Text Box 23"/>
          <p:cNvSpPr txBox="1">
            <a:spLocks noChangeArrowheads="1"/>
          </p:cNvSpPr>
          <p:nvPr/>
        </p:nvSpPr>
        <p:spPr bwMode="auto">
          <a:xfrm>
            <a:off x="3924300" y="325005"/>
            <a:ext cx="46799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4000" dirty="0"/>
              <a:t>System overview </a:t>
            </a:r>
          </a:p>
        </p:txBody>
      </p:sp>
      <p:sp>
        <p:nvSpPr>
          <p:cNvPr id="2" name="TextBox 1"/>
          <p:cNvSpPr txBox="1"/>
          <p:nvPr/>
        </p:nvSpPr>
        <p:spPr>
          <a:xfrm>
            <a:off x="2123728" y="3643313"/>
            <a:ext cx="2448272" cy="1384995"/>
          </a:xfrm>
          <a:prstGeom prst="rect">
            <a:avLst/>
          </a:prstGeom>
          <a:noFill/>
        </p:spPr>
        <p:txBody>
          <a:bodyPr wrap="square" rtlCol="0">
            <a:spAutoFit/>
          </a:bodyPr>
          <a:lstStyle/>
          <a:p>
            <a:r>
              <a:rPr lang="en-GB" altLang="en-US" sz="2800" dirty="0">
                <a:solidFill>
                  <a:srgbClr val="7030A0"/>
                </a:solidFill>
              </a:rPr>
              <a:t>Solar cylinders have two heat exchanger coils</a:t>
            </a:r>
            <a:endParaRPr lang="en-GB" sz="2800" dirty="0">
              <a:solidFill>
                <a:srgbClr val="7030A0"/>
              </a:solidFill>
            </a:endParaRPr>
          </a:p>
        </p:txBody>
      </p:sp>
    </p:spTree>
    <p:extLst>
      <p:ext uri="{BB962C8B-B14F-4D97-AF65-F5344CB8AC3E}">
        <p14:creationId xmlns:p14="http://schemas.microsoft.com/office/powerpoint/2010/main" val="4015184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1" name="Picture 3" descr="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247" y="377624"/>
            <a:ext cx="5769795" cy="5877272"/>
          </a:xfrm>
          <a:prstGeom prst="rect">
            <a:avLst/>
          </a:prstGeom>
          <a:noFill/>
          <a:extLst>
            <a:ext uri="{909E8E84-426E-40DD-AFC4-6F175D3DCCD1}">
              <a14:hiddenFill xmlns:a14="http://schemas.microsoft.com/office/drawing/2010/main">
                <a:solidFill>
                  <a:srgbClr val="FFFFFF"/>
                </a:solidFill>
              </a14:hiddenFill>
            </a:ext>
          </a:extLst>
        </p:spPr>
      </p:pic>
      <p:sp>
        <p:nvSpPr>
          <p:cNvPr id="647173" name="Text Box 5"/>
          <p:cNvSpPr txBox="1">
            <a:spLocks noChangeArrowheads="1"/>
          </p:cNvSpPr>
          <p:nvPr/>
        </p:nvSpPr>
        <p:spPr bwMode="auto">
          <a:xfrm>
            <a:off x="1475656" y="2614585"/>
            <a:ext cx="2195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dirty="0"/>
              <a:t>Twin-coil cylinder</a:t>
            </a:r>
          </a:p>
        </p:txBody>
      </p:sp>
    </p:spTree>
    <p:extLst>
      <p:ext uri="{BB962C8B-B14F-4D97-AF65-F5344CB8AC3E}">
        <p14:creationId xmlns:p14="http://schemas.microsoft.com/office/powerpoint/2010/main" val="36755202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3074" name="Group 2"/>
          <p:cNvGrpSpPr>
            <a:grpSpLocks/>
          </p:cNvGrpSpPr>
          <p:nvPr/>
        </p:nvGrpSpPr>
        <p:grpSpPr bwMode="auto">
          <a:xfrm>
            <a:off x="5757863" y="2455217"/>
            <a:ext cx="2114550" cy="4086225"/>
            <a:chOff x="3615" y="1434"/>
            <a:chExt cx="1332" cy="2594"/>
          </a:xfrm>
        </p:grpSpPr>
        <p:sp>
          <p:nvSpPr>
            <p:cNvPr id="643075" name="AutoShape 3"/>
            <p:cNvSpPr>
              <a:spLocks noChangeArrowheads="1"/>
            </p:cNvSpPr>
            <p:nvPr/>
          </p:nvSpPr>
          <p:spPr bwMode="auto">
            <a:xfrm rot="16200000">
              <a:off x="2993" y="2092"/>
              <a:ext cx="2586" cy="1270"/>
            </a:xfrm>
            <a:prstGeom prst="flowChartDelay">
              <a:avLst/>
            </a:prstGeom>
            <a:gradFill rotWithShape="1">
              <a:gsLst>
                <a:gs pos="0">
                  <a:srgbClr val="336699"/>
                </a:gs>
                <a:gs pos="100000">
                  <a:srgbClr val="CC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643076" name="Text Box 4"/>
            <p:cNvSpPr txBox="1">
              <a:spLocks noChangeArrowheads="1"/>
            </p:cNvSpPr>
            <p:nvPr/>
          </p:nvSpPr>
          <p:spPr bwMode="auto">
            <a:xfrm>
              <a:off x="3615" y="3795"/>
              <a:ext cx="1332" cy="233"/>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CC00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Hot water storage</a:t>
              </a:r>
            </a:p>
          </p:txBody>
        </p:sp>
      </p:grpSp>
      <p:grpSp>
        <p:nvGrpSpPr>
          <p:cNvPr id="643077" name="Group 5"/>
          <p:cNvGrpSpPr>
            <a:grpSpLocks/>
          </p:cNvGrpSpPr>
          <p:nvPr/>
        </p:nvGrpSpPr>
        <p:grpSpPr bwMode="auto">
          <a:xfrm>
            <a:off x="6264275" y="3211513"/>
            <a:ext cx="1081088" cy="431800"/>
            <a:chOff x="3787" y="2568"/>
            <a:chExt cx="681" cy="272"/>
          </a:xfrm>
        </p:grpSpPr>
        <p:sp>
          <p:nvSpPr>
            <p:cNvPr id="643078" name="Line 6"/>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79" name="Line 7"/>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80" name="Line 8"/>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81" name="Line 9"/>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43082" name="Group 10"/>
          <p:cNvGrpSpPr>
            <a:grpSpLocks/>
          </p:cNvGrpSpPr>
          <p:nvPr/>
        </p:nvGrpSpPr>
        <p:grpSpPr bwMode="auto">
          <a:xfrm rot="10800000">
            <a:off x="5867400" y="5445125"/>
            <a:ext cx="1081088" cy="431800"/>
            <a:chOff x="3787" y="2568"/>
            <a:chExt cx="681" cy="272"/>
          </a:xfrm>
        </p:grpSpPr>
        <p:sp>
          <p:nvSpPr>
            <p:cNvPr id="643083" name="Line 11"/>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84" name="Line 12"/>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85" name="Line 13"/>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86" name="Line 14"/>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43087" name="Rectangle 15"/>
          <p:cNvSpPr>
            <a:spLocks noChangeArrowheads="1"/>
          </p:cNvSpPr>
          <p:nvPr/>
        </p:nvSpPr>
        <p:spPr bwMode="auto">
          <a:xfrm rot="2870142">
            <a:off x="2569649" y="181581"/>
            <a:ext cx="288925" cy="3240087"/>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43088" name="Group 16"/>
          <p:cNvGrpSpPr>
            <a:grpSpLocks/>
          </p:cNvGrpSpPr>
          <p:nvPr/>
        </p:nvGrpSpPr>
        <p:grpSpPr bwMode="auto">
          <a:xfrm>
            <a:off x="6804025" y="981075"/>
            <a:ext cx="360363" cy="1511300"/>
            <a:chOff x="4286" y="482"/>
            <a:chExt cx="227" cy="952"/>
          </a:xfrm>
        </p:grpSpPr>
        <p:sp>
          <p:nvSpPr>
            <p:cNvPr id="643089" name="Line 17"/>
            <p:cNvSpPr>
              <a:spLocks noChangeShapeType="1"/>
            </p:cNvSpPr>
            <p:nvPr/>
          </p:nvSpPr>
          <p:spPr bwMode="auto">
            <a:xfrm flipV="1">
              <a:off x="4286" y="482"/>
              <a:ext cx="0" cy="9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90" name="Line 18"/>
            <p:cNvSpPr>
              <a:spLocks noChangeShapeType="1"/>
            </p:cNvSpPr>
            <p:nvPr/>
          </p:nvSpPr>
          <p:spPr bwMode="auto">
            <a:xfrm>
              <a:off x="4286" y="663"/>
              <a:ext cx="18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91" name="Line 19"/>
            <p:cNvSpPr>
              <a:spLocks noChangeShapeType="1"/>
            </p:cNvSpPr>
            <p:nvPr/>
          </p:nvSpPr>
          <p:spPr bwMode="auto">
            <a:xfrm>
              <a:off x="4286" y="482"/>
              <a:ext cx="0" cy="95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92" name="Line 20"/>
            <p:cNvSpPr>
              <a:spLocks noChangeShapeType="1"/>
            </p:cNvSpPr>
            <p:nvPr/>
          </p:nvSpPr>
          <p:spPr bwMode="auto">
            <a:xfrm>
              <a:off x="4286" y="663"/>
              <a:ext cx="22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43095" name="AutoShape 23"/>
          <p:cNvSpPr>
            <a:spLocks noChangeArrowheads="1"/>
          </p:cNvSpPr>
          <p:nvPr/>
        </p:nvSpPr>
        <p:spPr bwMode="auto">
          <a:xfrm>
            <a:off x="7777163" y="1916113"/>
            <a:ext cx="1331912" cy="1152525"/>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643096" name="AutoShape 24"/>
          <p:cNvCxnSpPr>
            <a:cxnSpLocks noChangeShapeType="1"/>
            <a:stCxn id="643095" idx="1"/>
          </p:cNvCxnSpPr>
          <p:nvPr/>
        </p:nvCxnSpPr>
        <p:spPr bwMode="auto">
          <a:xfrm rot="16200000" flipH="1" flipV="1">
            <a:off x="7313613" y="2252663"/>
            <a:ext cx="1033462" cy="938212"/>
          </a:xfrm>
          <a:prstGeom prst="bentConnector3">
            <a:avLst>
              <a:gd name="adj1" fmla="val -50079"/>
            </a:avLst>
          </a:prstGeom>
          <a:noFill/>
          <a:ln w="57150">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3097" name="Line 25"/>
          <p:cNvSpPr>
            <a:spLocks noChangeShapeType="1"/>
          </p:cNvSpPr>
          <p:nvPr/>
        </p:nvSpPr>
        <p:spPr bwMode="auto">
          <a:xfrm>
            <a:off x="7272338" y="3643313"/>
            <a:ext cx="936625" cy="0"/>
          </a:xfrm>
          <a:prstGeom prst="line">
            <a:avLst/>
          </a:prstGeom>
          <a:noFill/>
          <a:ln w="5715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98" name="Line 26"/>
          <p:cNvSpPr>
            <a:spLocks noChangeShapeType="1"/>
          </p:cNvSpPr>
          <p:nvPr/>
        </p:nvSpPr>
        <p:spPr bwMode="auto">
          <a:xfrm flipV="1">
            <a:off x="8208963" y="3068638"/>
            <a:ext cx="0" cy="574675"/>
          </a:xfrm>
          <a:prstGeom prst="line">
            <a:avLst/>
          </a:prstGeom>
          <a:noFill/>
          <a:ln w="5715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099" name="Text Box 27"/>
          <p:cNvSpPr txBox="1">
            <a:spLocks noChangeArrowheads="1"/>
          </p:cNvSpPr>
          <p:nvPr/>
        </p:nvSpPr>
        <p:spPr bwMode="auto">
          <a:xfrm>
            <a:off x="7920038" y="24923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dirty="0">
                <a:latin typeface="Arial" charset="0"/>
                <a:cs typeface="Arial" charset="0"/>
              </a:rPr>
              <a:t>Boiler</a:t>
            </a:r>
          </a:p>
        </p:txBody>
      </p:sp>
      <p:sp>
        <p:nvSpPr>
          <p:cNvPr id="643100" name="Line 28"/>
          <p:cNvSpPr>
            <a:spLocks noChangeShapeType="1"/>
          </p:cNvSpPr>
          <p:nvPr/>
        </p:nvSpPr>
        <p:spPr bwMode="auto">
          <a:xfrm>
            <a:off x="7380288" y="25654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101" name="Line 29"/>
          <p:cNvSpPr>
            <a:spLocks noChangeShapeType="1"/>
          </p:cNvSpPr>
          <p:nvPr/>
        </p:nvSpPr>
        <p:spPr bwMode="auto">
          <a:xfrm>
            <a:off x="7323138" y="1628775"/>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3103" name="Text Box 31"/>
          <p:cNvSpPr txBox="1">
            <a:spLocks noChangeArrowheads="1"/>
          </p:cNvSpPr>
          <p:nvPr/>
        </p:nvSpPr>
        <p:spPr bwMode="auto">
          <a:xfrm>
            <a:off x="4035979" y="228600"/>
            <a:ext cx="4679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3600" dirty="0"/>
              <a:t>System overview </a:t>
            </a:r>
          </a:p>
        </p:txBody>
      </p:sp>
      <p:sp>
        <p:nvSpPr>
          <p:cNvPr id="2" name="TextBox 1"/>
          <p:cNvSpPr txBox="1"/>
          <p:nvPr/>
        </p:nvSpPr>
        <p:spPr>
          <a:xfrm>
            <a:off x="323528" y="3097214"/>
            <a:ext cx="5256584" cy="3637919"/>
          </a:xfrm>
          <a:prstGeom prst="rect">
            <a:avLst/>
          </a:prstGeom>
          <a:noFill/>
        </p:spPr>
        <p:txBody>
          <a:bodyPr wrap="square" rtlCol="0">
            <a:spAutoFit/>
          </a:bodyPr>
          <a:lstStyle/>
          <a:p>
            <a:pPr fontAlgn="auto">
              <a:lnSpc>
                <a:spcPct val="120000"/>
              </a:lnSpc>
              <a:spcBef>
                <a:spcPts val="0"/>
              </a:spcBef>
              <a:spcAft>
                <a:spcPts val="0"/>
              </a:spcAft>
              <a:defRPr/>
            </a:pPr>
            <a:r>
              <a:rPr lang="en-GB" sz="2400" dirty="0">
                <a:solidFill>
                  <a:srgbClr val="7030A0"/>
                </a:solidFill>
                <a:cs typeface="Arial" charset="0"/>
              </a:rPr>
              <a:t>Solar thermal hot water systems require an auxiliary heat source to heat the stored domestic hot water when there is either:</a:t>
            </a:r>
          </a:p>
          <a:p>
            <a:pPr fontAlgn="auto">
              <a:lnSpc>
                <a:spcPct val="120000"/>
              </a:lnSpc>
              <a:spcBef>
                <a:spcPts val="0"/>
              </a:spcBef>
              <a:spcAft>
                <a:spcPts val="0"/>
              </a:spcAft>
              <a:defRPr/>
            </a:pPr>
            <a:endParaRPr lang="en-GB" sz="2400" dirty="0">
              <a:solidFill>
                <a:srgbClr val="7030A0"/>
              </a:solidFill>
              <a:cs typeface="Arial" charset="0"/>
            </a:endParaRPr>
          </a:p>
          <a:p>
            <a:pPr marL="342900" indent="-342900" fontAlgn="auto">
              <a:lnSpc>
                <a:spcPct val="120000"/>
              </a:lnSpc>
              <a:spcBef>
                <a:spcPts val="0"/>
              </a:spcBef>
              <a:spcAft>
                <a:spcPts val="0"/>
              </a:spcAft>
              <a:buFont typeface="+mj-lt"/>
              <a:buAutoNum type="arabicPeriod"/>
              <a:defRPr/>
            </a:pPr>
            <a:r>
              <a:rPr lang="en-GB" sz="2400" dirty="0">
                <a:solidFill>
                  <a:srgbClr val="7030A0"/>
                </a:solidFill>
                <a:cs typeface="Arial" charset="0"/>
              </a:rPr>
              <a:t>insufficient solar energy to heat the water fully; or </a:t>
            </a:r>
          </a:p>
          <a:p>
            <a:pPr marL="342900" indent="-342900" fontAlgn="auto">
              <a:lnSpc>
                <a:spcPct val="120000"/>
              </a:lnSpc>
              <a:spcBef>
                <a:spcPts val="0"/>
              </a:spcBef>
              <a:spcAft>
                <a:spcPts val="0"/>
              </a:spcAft>
              <a:buFont typeface="+mj-lt"/>
              <a:buAutoNum type="arabicPeriod"/>
              <a:defRPr/>
            </a:pPr>
            <a:r>
              <a:rPr lang="en-GB" sz="2400" dirty="0">
                <a:solidFill>
                  <a:srgbClr val="7030A0"/>
                </a:solidFill>
                <a:cs typeface="Arial" charset="0"/>
              </a:rPr>
              <a:t>no solar energy to heat the water</a:t>
            </a:r>
            <a:endParaRPr lang="en-GB" altLang="en-US" sz="2400" dirty="0">
              <a:solidFill>
                <a:srgbClr val="7030A0"/>
              </a:solidFill>
            </a:endParaRPr>
          </a:p>
        </p:txBody>
      </p:sp>
    </p:spTree>
    <p:extLst>
      <p:ext uri="{BB962C8B-B14F-4D97-AF65-F5344CB8AC3E}">
        <p14:creationId xmlns:p14="http://schemas.microsoft.com/office/powerpoint/2010/main" val="18572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7266" name="Group 2"/>
          <p:cNvGrpSpPr>
            <a:grpSpLocks/>
          </p:cNvGrpSpPr>
          <p:nvPr/>
        </p:nvGrpSpPr>
        <p:grpSpPr bwMode="auto">
          <a:xfrm>
            <a:off x="5757863" y="2276475"/>
            <a:ext cx="2114550" cy="4086225"/>
            <a:chOff x="3615" y="1434"/>
            <a:chExt cx="1332" cy="2594"/>
          </a:xfrm>
        </p:grpSpPr>
        <p:sp>
          <p:nvSpPr>
            <p:cNvPr id="907267" name="AutoShape 3"/>
            <p:cNvSpPr>
              <a:spLocks noChangeArrowheads="1"/>
            </p:cNvSpPr>
            <p:nvPr/>
          </p:nvSpPr>
          <p:spPr bwMode="auto">
            <a:xfrm rot="16200000">
              <a:off x="2993" y="2092"/>
              <a:ext cx="2586" cy="1270"/>
            </a:xfrm>
            <a:prstGeom prst="flowChartDelay">
              <a:avLst/>
            </a:prstGeom>
            <a:gradFill rotWithShape="1">
              <a:gsLst>
                <a:gs pos="0">
                  <a:srgbClr val="336699"/>
                </a:gs>
                <a:gs pos="100000">
                  <a:srgbClr val="CC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907268" name="Text Box 4"/>
            <p:cNvSpPr txBox="1">
              <a:spLocks noChangeArrowheads="1"/>
            </p:cNvSpPr>
            <p:nvPr/>
          </p:nvSpPr>
          <p:spPr bwMode="auto">
            <a:xfrm>
              <a:off x="3615" y="3795"/>
              <a:ext cx="1332" cy="233"/>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CC00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Hot water storage</a:t>
              </a:r>
            </a:p>
          </p:txBody>
        </p:sp>
      </p:grpSp>
      <p:sp>
        <p:nvSpPr>
          <p:cNvPr id="907269" name="AutoShape 5"/>
          <p:cNvSpPr>
            <a:spLocks noChangeArrowheads="1"/>
          </p:cNvSpPr>
          <p:nvPr/>
        </p:nvSpPr>
        <p:spPr bwMode="auto">
          <a:xfrm>
            <a:off x="7777163" y="1916113"/>
            <a:ext cx="1331912" cy="1152525"/>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907270" name="AutoShape 6"/>
          <p:cNvCxnSpPr>
            <a:cxnSpLocks noChangeShapeType="1"/>
            <a:stCxn id="907269" idx="1"/>
          </p:cNvCxnSpPr>
          <p:nvPr/>
        </p:nvCxnSpPr>
        <p:spPr bwMode="auto">
          <a:xfrm rot="16200000" flipH="1" flipV="1">
            <a:off x="7313613" y="2252663"/>
            <a:ext cx="1033462" cy="938212"/>
          </a:xfrm>
          <a:prstGeom prst="bentConnector3">
            <a:avLst>
              <a:gd name="adj1" fmla="val -50079"/>
            </a:avLst>
          </a:prstGeom>
          <a:noFill/>
          <a:ln w="57150">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07271" name="Group 7"/>
          <p:cNvGrpSpPr>
            <a:grpSpLocks/>
          </p:cNvGrpSpPr>
          <p:nvPr/>
        </p:nvGrpSpPr>
        <p:grpSpPr bwMode="auto">
          <a:xfrm>
            <a:off x="6264275" y="3211513"/>
            <a:ext cx="1081088" cy="431800"/>
            <a:chOff x="3787" y="2568"/>
            <a:chExt cx="681" cy="272"/>
          </a:xfrm>
        </p:grpSpPr>
        <p:sp>
          <p:nvSpPr>
            <p:cNvPr id="907272" name="Line 8"/>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73" name="Line 9"/>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74" name="Line 10"/>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75" name="Line 11"/>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7276" name="Line 12"/>
          <p:cNvSpPr>
            <a:spLocks noChangeShapeType="1"/>
          </p:cNvSpPr>
          <p:nvPr/>
        </p:nvSpPr>
        <p:spPr bwMode="auto">
          <a:xfrm>
            <a:off x="7272338" y="3643313"/>
            <a:ext cx="936625"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77" name="Line 13"/>
          <p:cNvSpPr>
            <a:spLocks noChangeShapeType="1"/>
          </p:cNvSpPr>
          <p:nvPr/>
        </p:nvSpPr>
        <p:spPr bwMode="auto">
          <a:xfrm flipV="1">
            <a:off x="8208963" y="3068638"/>
            <a:ext cx="0" cy="574675"/>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78" name="Text Box 14"/>
          <p:cNvSpPr txBox="1">
            <a:spLocks noChangeArrowheads="1"/>
          </p:cNvSpPr>
          <p:nvPr/>
        </p:nvSpPr>
        <p:spPr bwMode="auto">
          <a:xfrm>
            <a:off x="7920038" y="24923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Boiler</a:t>
            </a:r>
          </a:p>
        </p:txBody>
      </p:sp>
      <p:grpSp>
        <p:nvGrpSpPr>
          <p:cNvPr id="907279" name="Group 15"/>
          <p:cNvGrpSpPr>
            <a:grpSpLocks/>
          </p:cNvGrpSpPr>
          <p:nvPr/>
        </p:nvGrpSpPr>
        <p:grpSpPr bwMode="auto">
          <a:xfrm rot="10800000">
            <a:off x="5867400" y="5445125"/>
            <a:ext cx="1081088" cy="431800"/>
            <a:chOff x="3787" y="2568"/>
            <a:chExt cx="681" cy="272"/>
          </a:xfrm>
        </p:grpSpPr>
        <p:sp>
          <p:nvSpPr>
            <p:cNvPr id="907280" name="Line 16"/>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81" name="Line 17"/>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82" name="Line 18"/>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83" name="Line 19"/>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7284" name="Rectangle 20"/>
          <p:cNvSpPr>
            <a:spLocks noChangeArrowheads="1"/>
          </p:cNvSpPr>
          <p:nvPr/>
        </p:nvSpPr>
        <p:spPr bwMode="auto">
          <a:xfrm rot="2870142">
            <a:off x="2591594" y="8731"/>
            <a:ext cx="288925" cy="3240087"/>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07285" name="Group 21"/>
          <p:cNvGrpSpPr>
            <a:grpSpLocks/>
          </p:cNvGrpSpPr>
          <p:nvPr/>
        </p:nvGrpSpPr>
        <p:grpSpPr bwMode="auto">
          <a:xfrm>
            <a:off x="3924300" y="765175"/>
            <a:ext cx="1943100" cy="4679950"/>
            <a:chOff x="2472" y="300"/>
            <a:chExt cx="1224" cy="3130"/>
          </a:xfrm>
        </p:grpSpPr>
        <p:sp>
          <p:nvSpPr>
            <p:cNvPr id="907286" name="Line 22"/>
            <p:cNvSpPr>
              <a:spLocks noChangeShapeType="1"/>
            </p:cNvSpPr>
            <p:nvPr/>
          </p:nvSpPr>
          <p:spPr bwMode="auto">
            <a:xfrm flipH="1">
              <a:off x="2472" y="3430"/>
              <a:ext cx="1224"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87" name="Line 23"/>
            <p:cNvSpPr>
              <a:spLocks noChangeShapeType="1"/>
            </p:cNvSpPr>
            <p:nvPr/>
          </p:nvSpPr>
          <p:spPr bwMode="auto">
            <a:xfrm flipV="1">
              <a:off x="2472" y="300"/>
              <a:ext cx="0" cy="313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07288" name="Group 24"/>
          <p:cNvGrpSpPr>
            <a:grpSpLocks/>
          </p:cNvGrpSpPr>
          <p:nvPr/>
        </p:nvGrpSpPr>
        <p:grpSpPr bwMode="auto">
          <a:xfrm>
            <a:off x="1763713" y="4795601"/>
            <a:ext cx="490537" cy="571046"/>
            <a:chOff x="2290" y="2069"/>
            <a:chExt cx="272" cy="409"/>
          </a:xfrm>
        </p:grpSpPr>
        <p:sp>
          <p:nvSpPr>
            <p:cNvPr id="907289" name="Oval 25"/>
            <p:cNvSpPr>
              <a:spLocks noChangeArrowheads="1"/>
            </p:cNvSpPr>
            <p:nvPr/>
          </p:nvSpPr>
          <p:spPr bwMode="auto">
            <a:xfrm>
              <a:off x="2290" y="2069"/>
              <a:ext cx="272" cy="4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7290" name="AutoShape 26"/>
            <p:cNvSpPr>
              <a:spLocks noChangeArrowheads="1"/>
            </p:cNvSpPr>
            <p:nvPr/>
          </p:nvSpPr>
          <p:spPr bwMode="auto">
            <a:xfrm>
              <a:off x="2309" y="2115"/>
              <a:ext cx="227" cy="227"/>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07291" name="Line 27"/>
          <p:cNvSpPr>
            <a:spLocks noChangeShapeType="1"/>
          </p:cNvSpPr>
          <p:nvPr/>
        </p:nvSpPr>
        <p:spPr bwMode="auto">
          <a:xfrm>
            <a:off x="1979613" y="2492375"/>
            <a:ext cx="30162" cy="2303226"/>
          </a:xfrm>
          <a:prstGeom prst="line">
            <a:avLst/>
          </a:prstGeom>
          <a:noFill/>
          <a:ln w="7620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92" name="Line 28"/>
          <p:cNvSpPr>
            <a:spLocks noChangeShapeType="1"/>
          </p:cNvSpPr>
          <p:nvPr/>
        </p:nvSpPr>
        <p:spPr bwMode="auto">
          <a:xfrm>
            <a:off x="2009775" y="5375275"/>
            <a:ext cx="0" cy="501650"/>
          </a:xfrm>
          <a:prstGeom prst="line">
            <a:avLst/>
          </a:prstGeom>
          <a:noFill/>
          <a:ln w="3810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93" name="Line 29"/>
          <p:cNvSpPr>
            <a:spLocks noChangeShapeType="1"/>
          </p:cNvSpPr>
          <p:nvPr/>
        </p:nvSpPr>
        <p:spPr bwMode="auto">
          <a:xfrm>
            <a:off x="2009775" y="5876925"/>
            <a:ext cx="3930650" cy="0"/>
          </a:xfrm>
          <a:prstGeom prst="line">
            <a:avLst/>
          </a:prstGeom>
          <a:noFill/>
          <a:ln w="7620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94" name="Text Box 30"/>
          <p:cNvSpPr txBox="1">
            <a:spLocks noChangeArrowheads="1"/>
          </p:cNvSpPr>
          <p:nvPr/>
        </p:nvSpPr>
        <p:spPr bwMode="auto">
          <a:xfrm>
            <a:off x="1979613" y="529431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Pump</a:t>
            </a:r>
          </a:p>
        </p:txBody>
      </p:sp>
      <p:grpSp>
        <p:nvGrpSpPr>
          <p:cNvPr id="907295" name="Group 31"/>
          <p:cNvGrpSpPr>
            <a:grpSpLocks/>
          </p:cNvGrpSpPr>
          <p:nvPr/>
        </p:nvGrpSpPr>
        <p:grpSpPr bwMode="auto">
          <a:xfrm>
            <a:off x="6804025" y="765175"/>
            <a:ext cx="360363" cy="1511300"/>
            <a:chOff x="4286" y="482"/>
            <a:chExt cx="227" cy="952"/>
          </a:xfrm>
        </p:grpSpPr>
        <p:sp>
          <p:nvSpPr>
            <p:cNvPr id="907296" name="Line 32"/>
            <p:cNvSpPr>
              <a:spLocks noChangeShapeType="1"/>
            </p:cNvSpPr>
            <p:nvPr/>
          </p:nvSpPr>
          <p:spPr bwMode="auto">
            <a:xfrm flipV="1">
              <a:off x="4286" y="482"/>
              <a:ext cx="0" cy="9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97" name="Line 33"/>
            <p:cNvSpPr>
              <a:spLocks noChangeShapeType="1"/>
            </p:cNvSpPr>
            <p:nvPr/>
          </p:nvSpPr>
          <p:spPr bwMode="auto">
            <a:xfrm>
              <a:off x="4286" y="663"/>
              <a:ext cx="18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98" name="Line 34"/>
            <p:cNvSpPr>
              <a:spLocks noChangeShapeType="1"/>
            </p:cNvSpPr>
            <p:nvPr/>
          </p:nvSpPr>
          <p:spPr bwMode="auto">
            <a:xfrm>
              <a:off x="4286" y="482"/>
              <a:ext cx="0" cy="95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299" name="Line 35"/>
            <p:cNvSpPr>
              <a:spLocks noChangeShapeType="1"/>
            </p:cNvSpPr>
            <p:nvPr/>
          </p:nvSpPr>
          <p:spPr bwMode="auto">
            <a:xfrm>
              <a:off x="4286" y="663"/>
              <a:ext cx="22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07303" name="Line 39"/>
          <p:cNvSpPr>
            <a:spLocks noChangeShapeType="1"/>
          </p:cNvSpPr>
          <p:nvPr/>
        </p:nvSpPr>
        <p:spPr bwMode="auto">
          <a:xfrm>
            <a:off x="7272338" y="3643313"/>
            <a:ext cx="936625" cy="0"/>
          </a:xfrm>
          <a:prstGeom prst="line">
            <a:avLst/>
          </a:prstGeom>
          <a:noFill/>
          <a:ln w="5715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304" name="Line 40"/>
          <p:cNvSpPr>
            <a:spLocks noChangeShapeType="1"/>
          </p:cNvSpPr>
          <p:nvPr/>
        </p:nvSpPr>
        <p:spPr bwMode="auto">
          <a:xfrm flipV="1">
            <a:off x="8208963" y="3068638"/>
            <a:ext cx="0" cy="574675"/>
          </a:xfrm>
          <a:prstGeom prst="line">
            <a:avLst/>
          </a:prstGeom>
          <a:noFill/>
          <a:ln w="5715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305" name="Text Box 41"/>
          <p:cNvSpPr txBox="1">
            <a:spLocks noChangeArrowheads="1"/>
          </p:cNvSpPr>
          <p:nvPr/>
        </p:nvSpPr>
        <p:spPr bwMode="auto">
          <a:xfrm>
            <a:off x="3920396" y="243727"/>
            <a:ext cx="4679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3600" dirty="0"/>
              <a:t>System overview </a:t>
            </a:r>
          </a:p>
        </p:txBody>
      </p:sp>
      <p:sp>
        <p:nvSpPr>
          <p:cNvPr id="907306" name="Line 42"/>
          <p:cNvSpPr>
            <a:spLocks noChangeShapeType="1"/>
          </p:cNvSpPr>
          <p:nvPr/>
        </p:nvSpPr>
        <p:spPr bwMode="auto">
          <a:xfrm>
            <a:off x="7337425" y="1628775"/>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7307" name="Line 43"/>
          <p:cNvSpPr>
            <a:spLocks noChangeShapeType="1"/>
          </p:cNvSpPr>
          <p:nvPr/>
        </p:nvSpPr>
        <p:spPr bwMode="auto">
          <a:xfrm>
            <a:off x="7380288" y="25654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0" y="2882179"/>
            <a:ext cx="1945348" cy="2677656"/>
          </a:xfrm>
          <a:prstGeom prst="rect">
            <a:avLst/>
          </a:prstGeom>
          <a:noFill/>
        </p:spPr>
        <p:txBody>
          <a:bodyPr wrap="square" rtlCol="0">
            <a:spAutoFit/>
          </a:bodyPr>
          <a:lstStyle/>
          <a:p>
            <a:r>
              <a:rPr lang="en-GB" altLang="en-US" sz="2400" dirty="0"/>
              <a:t>The fluid in the coil then cools down and is pumped back to the collector. </a:t>
            </a:r>
          </a:p>
        </p:txBody>
      </p:sp>
      <p:sp>
        <p:nvSpPr>
          <p:cNvPr id="3" name="TextBox 2"/>
          <p:cNvSpPr txBox="1"/>
          <p:nvPr/>
        </p:nvSpPr>
        <p:spPr>
          <a:xfrm>
            <a:off x="4033842" y="1052513"/>
            <a:ext cx="2590795" cy="1938992"/>
          </a:xfrm>
          <a:prstGeom prst="rect">
            <a:avLst/>
          </a:prstGeom>
          <a:noFill/>
        </p:spPr>
        <p:txBody>
          <a:bodyPr wrap="square" rtlCol="0">
            <a:spAutoFit/>
          </a:bodyPr>
          <a:lstStyle/>
          <a:p>
            <a:r>
              <a:rPr lang="en-GB" altLang="en-US" sz="2400" dirty="0"/>
              <a:t>Fluid is circulated to the heat exchanger by means of a pump</a:t>
            </a:r>
          </a:p>
          <a:p>
            <a:endParaRPr lang="en-GB" sz="2400" dirty="0"/>
          </a:p>
        </p:txBody>
      </p:sp>
      <p:sp>
        <p:nvSpPr>
          <p:cNvPr id="4" name="TextBox 3"/>
          <p:cNvSpPr txBox="1"/>
          <p:nvPr/>
        </p:nvSpPr>
        <p:spPr>
          <a:xfrm>
            <a:off x="4086820" y="3545548"/>
            <a:ext cx="1728193" cy="1631216"/>
          </a:xfrm>
          <a:prstGeom prst="rect">
            <a:avLst/>
          </a:prstGeom>
          <a:noFill/>
        </p:spPr>
        <p:txBody>
          <a:bodyPr wrap="square" rtlCol="0">
            <a:spAutoFit/>
          </a:bodyPr>
          <a:lstStyle/>
          <a:p>
            <a:r>
              <a:rPr lang="en-GB" altLang="en-US" sz="2000" dirty="0"/>
              <a:t>The boiler can top up the temperature if needed</a:t>
            </a:r>
          </a:p>
          <a:p>
            <a:endParaRPr lang="en-GB" sz="2000" dirty="0"/>
          </a:p>
        </p:txBody>
      </p:sp>
    </p:spTree>
    <p:extLst>
      <p:ext uri="{BB962C8B-B14F-4D97-AF65-F5344CB8AC3E}">
        <p14:creationId xmlns:p14="http://schemas.microsoft.com/office/powerpoint/2010/main" val="346204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1"/>
          <p:cNvSpPr>
            <a:spLocks noChangeArrowheads="1"/>
          </p:cNvSpPr>
          <p:nvPr/>
        </p:nvSpPr>
        <p:spPr bwMode="auto">
          <a:xfrm>
            <a:off x="2339752" y="268288"/>
            <a:ext cx="6408712"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buFont typeface="Arial" pitchFamily="34" charset="0"/>
              <a:buNone/>
            </a:pPr>
            <a:r>
              <a:rPr lang="en-GB" sz="3600" dirty="0">
                <a:solidFill>
                  <a:srgbClr val="18295E"/>
                </a:solidFill>
              </a:rPr>
              <a:t>Heat Pump Systems</a:t>
            </a:r>
          </a:p>
        </p:txBody>
      </p:sp>
      <p:sp>
        <p:nvSpPr>
          <p:cNvPr id="50185" name="Rectangle 1"/>
          <p:cNvSpPr>
            <a:spLocks noChangeArrowheads="1"/>
          </p:cNvSpPr>
          <p:nvPr/>
        </p:nvSpPr>
        <p:spPr bwMode="auto">
          <a:xfrm>
            <a:off x="401638" y="4725144"/>
            <a:ext cx="83468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solidFill>
                  <a:srgbClr val="002060"/>
                </a:solidFill>
              </a:rPr>
              <a:t>Heat pump technology can convert low temperature heat from an air, ground or water source to higher temperature heat for use in ducted air or piped water ‘heat sink’ systems.</a:t>
            </a:r>
          </a:p>
          <a:p>
            <a:r>
              <a:rPr lang="en-GB" sz="2000" dirty="0">
                <a:solidFill>
                  <a:srgbClr val="002060"/>
                </a:solidFill>
              </a:rPr>
              <a:t>The type of heat pump unit must be selected in relation to the intended ‘heat source’ and ‘heat sink’ arrangement’</a:t>
            </a:r>
          </a:p>
          <a:p>
            <a:r>
              <a:rPr lang="en-GB" sz="2000" dirty="0">
                <a:solidFill>
                  <a:srgbClr val="002060"/>
                </a:solidFill>
              </a:rPr>
              <a:t>Let’s now look at the options in more detail………….</a:t>
            </a:r>
          </a:p>
        </p:txBody>
      </p:sp>
      <p:pic>
        <p:nvPicPr>
          <p:cNvPr id="5018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409" y="1124744"/>
            <a:ext cx="65636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3866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 calcmode="lin" valueType="num">
                                      <p:cBhvr additive="base">
                                        <p:cTn id="7" dur="500" fill="hold"/>
                                        <p:tgtEl>
                                          <p:spTgt spid="50185"/>
                                        </p:tgtEl>
                                        <p:attrNameLst>
                                          <p:attrName>ppt_x</p:attrName>
                                        </p:attrNameLst>
                                      </p:cBhvr>
                                      <p:tavLst>
                                        <p:tav tm="0">
                                          <p:val>
                                            <p:strVal val="#ppt_x"/>
                                          </p:val>
                                        </p:tav>
                                        <p:tav tm="100000">
                                          <p:val>
                                            <p:strVal val="#ppt_x"/>
                                          </p:val>
                                        </p:tav>
                                      </p:tavLst>
                                    </p:anim>
                                    <p:anim calcmode="lin" valueType="num">
                                      <p:cBhvr additive="base">
                                        <p:cTn id="8"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29400" cy="990600"/>
          </a:xfrm>
        </p:spPr>
        <p:txBody>
          <a:bodyPr/>
          <a:lstStyle/>
          <a:p>
            <a:pPr algn="r"/>
            <a:r>
              <a:rPr lang="en-GB" sz="4000" dirty="0"/>
              <a:t>System Overview</a:t>
            </a:r>
          </a:p>
        </p:txBody>
      </p:sp>
      <p:sp>
        <p:nvSpPr>
          <p:cNvPr id="3" name="Content Placeholder 2"/>
          <p:cNvSpPr>
            <a:spLocks noGrp="1"/>
          </p:cNvSpPr>
          <p:nvPr>
            <p:ph idx="1"/>
          </p:nvPr>
        </p:nvSpPr>
        <p:spPr/>
        <p:txBody>
          <a:bodyPr>
            <a:normAutofit/>
          </a:bodyPr>
          <a:lstStyle/>
          <a:p>
            <a:pPr marL="0" indent="0">
              <a:buNone/>
            </a:pPr>
            <a:r>
              <a:rPr lang="en-GB" dirty="0"/>
              <a:t>Differential Temperature Controller (DTC)</a:t>
            </a:r>
          </a:p>
          <a:p>
            <a:pPr marL="0" indent="0">
              <a:buNone/>
            </a:pPr>
            <a:endParaRPr lang="en-GB" dirty="0"/>
          </a:p>
          <a:p>
            <a:pPr fontAlgn="auto">
              <a:lnSpc>
                <a:spcPct val="120000"/>
              </a:lnSpc>
              <a:spcBef>
                <a:spcPts val="0"/>
              </a:spcBef>
              <a:spcAft>
                <a:spcPts val="0"/>
              </a:spcAft>
              <a:defRPr/>
            </a:pPr>
            <a:r>
              <a:rPr lang="en-GB" sz="2800" dirty="0">
                <a:solidFill>
                  <a:srgbClr val="7030A0"/>
                </a:solidFill>
                <a:cs typeface="Arial" charset="0"/>
              </a:rPr>
              <a:t>the heart and brains of the system</a:t>
            </a:r>
          </a:p>
          <a:p>
            <a:pPr fontAlgn="auto">
              <a:lnSpc>
                <a:spcPct val="120000"/>
              </a:lnSpc>
              <a:spcBef>
                <a:spcPts val="0"/>
              </a:spcBef>
              <a:spcAft>
                <a:spcPts val="0"/>
              </a:spcAft>
              <a:defRPr/>
            </a:pPr>
            <a:r>
              <a:rPr lang="en-GB" sz="2800" dirty="0">
                <a:solidFill>
                  <a:srgbClr val="7030A0"/>
                </a:solidFill>
                <a:cs typeface="Arial" charset="0"/>
              </a:rPr>
              <a:t>linked to high level and low level temperature sensors the DTC only allows the system circulating pump to operate when there is:</a:t>
            </a:r>
          </a:p>
          <a:p>
            <a:pPr marL="514350" indent="-514350" fontAlgn="auto">
              <a:lnSpc>
                <a:spcPct val="120000"/>
              </a:lnSpc>
              <a:spcBef>
                <a:spcPts val="0"/>
              </a:spcBef>
              <a:spcAft>
                <a:spcPts val="0"/>
              </a:spcAft>
              <a:buFont typeface="+mj-lt"/>
              <a:buAutoNum type="arabicPeriod"/>
              <a:defRPr/>
            </a:pPr>
            <a:r>
              <a:rPr lang="en-GB" sz="2800" dirty="0">
                <a:solidFill>
                  <a:srgbClr val="7030A0"/>
                </a:solidFill>
                <a:cs typeface="Arial" charset="0"/>
              </a:rPr>
              <a:t>solar energy available</a:t>
            </a:r>
          </a:p>
          <a:p>
            <a:pPr marL="514350" indent="-514350" fontAlgn="auto">
              <a:lnSpc>
                <a:spcPct val="120000"/>
              </a:lnSpc>
              <a:spcBef>
                <a:spcPts val="0"/>
              </a:spcBef>
              <a:spcAft>
                <a:spcPts val="0"/>
              </a:spcAft>
              <a:buFont typeface="+mj-lt"/>
              <a:buAutoNum type="arabicPeriod"/>
              <a:defRPr/>
            </a:pPr>
            <a:r>
              <a:rPr lang="en-GB" sz="2800" dirty="0">
                <a:solidFill>
                  <a:srgbClr val="7030A0"/>
                </a:solidFill>
                <a:cs typeface="Arial" charset="0"/>
              </a:rPr>
              <a:t>a demand for water to be heated</a:t>
            </a:r>
          </a:p>
          <a:p>
            <a:endParaRPr lang="en-GB" dirty="0"/>
          </a:p>
        </p:txBody>
      </p:sp>
    </p:spTree>
    <p:extLst>
      <p:ext uri="{BB962C8B-B14F-4D97-AF65-F5344CB8AC3E}">
        <p14:creationId xmlns:p14="http://schemas.microsoft.com/office/powerpoint/2010/main" val="186930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1321" name="AutoShape 57"/>
          <p:cNvCxnSpPr>
            <a:cxnSpLocks noChangeShapeType="1"/>
          </p:cNvCxnSpPr>
          <p:nvPr/>
        </p:nvCxnSpPr>
        <p:spPr bwMode="auto">
          <a:xfrm rot="16200000" flipH="1" flipV="1">
            <a:off x="7313613" y="2252663"/>
            <a:ext cx="1033462" cy="938212"/>
          </a:xfrm>
          <a:prstGeom prst="bentConnector3">
            <a:avLst>
              <a:gd name="adj1" fmla="val -50079"/>
            </a:avLst>
          </a:prstGeom>
          <a:noFill/>
          <a:ln w="57150">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1266" name="Group 2"/>
          <p:cNvGrpSpPr>
            <a:grpSpLocks/>
          </p:cNvGrpSpPr>
          <p:nvPr/>
        </p:nvGrpSpPr>
        <p:grpSpPr bwMode="auto">
          <a:xfrm>
            <a:off x="5757863" y="2276475"/>
            <a:ext cx="2114550" cy="4086225"/>
            <a:chOff x="3615" y="1434"/>
            <a:chExt cx="1332" cy="2594"/>
          </a:xfrm>
        </p:grpSpPr>
        <p:sp>
          <p:nvSpPr>
            <p:cNvPr id="651267" name="AutoShape 3"/>
            <p:cNvSpPr>
              <a:spLocks noChangeArrowheads="1"/>
            </p:cNvSpPr>
            <p:nvPr/>
          </p:nvSpPr>
          <p:spPr bwMode="auto">
            <a:xfrm rot="16200000">
              <a:off x="2993" y="2092"/>
              <a:ext cx="2586" cy="1270"/>
            </a:xfrm>
            <a:prstGeom prst="flowChartDelay">
              <a:avLst/>
            </a:prstGeom>
            <a:gradFill rotWithShape="1">
              <a:gsLst>
                <a:gs pos="0">
                  <a:srgbClr val="336699"/>
                </a:gs>
                <a:gs pos="100000">
                  <a:srgbClr val="CC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651268" name="Text Box 4"/>
            <p:cNvSpPr txBox="1">
              <a:spLocks noChangeArrowheads="1"/>
            </p:cNvSpPr>
            <p:nvPr/>
          </p:nvSpPr>
          <p:spPr bwMode="auto">
            <a:xfrm>
              <a:off x="3615" y="3795"/>
              <a:ext cx="1332" cy="233"/>
            </a:xfrm>
            <a:prstGeom prst="rect">
              <a:avLst/>
            </a:prstGeom>
            <a:noFill/>
            <a:ln>
              <a:noFill/>
            </a:ln>
            <a:effectLst/>
            <a:extLst>
              <a:ext uri="{909E8E84-426E-40DD-AFC4-6F175D3DCCD1}">
                <a14:hiddenFill xmlns:a14="http://schemas.microsoft.com/office/drawing/2010/main">
                  <a:gradFill rotWithShape="1">
                    <a:gsLst>
                      <a:gs pos="0">
                        <a:srgbClr val="336699"/>
                      </a:gs>
                      <a:gs pos="100000">
                        <a:srgbClr val="CC00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Hot water storage</a:t>
              </a:r>
            </a:p>
          </p:txBody>
        </p:sp>
      </p:grpSp>
      <p:grpSp>
        <p:nvGrpSpPr>
          <p:cNvPr id="651269" name="Group 5"/>
          <p:cNvGrpSpPr>
            <a:grpSpLocks/>
          </p:cNvGrpSpPr>
          <p:nvPr/>
        </p:nvGrpSpPr>
        <p:grpSpPr bwMode="auto">
          <a:xfrm>
            <a:off x="6264275" y="1916113"/>
            <a:ext cx="2844800" cy="1727200"/>
            <a:chOff x="3946" y="1207"/>
            <a:chExt cx="1792" cy="1088"/>
          </a:xfrm>
        </p:grpSpPr>
        <p:sp>
          <p:nvSpPr>
            <p:cNvPr id="651270" name="AutoShape 6"/>
            <p:cNvSpPr>
              <a:spLocks noChangeArrowheads="1"/>
            </p:cNvSpPr>
            <p:nvPr/>
          </p:nvSpPr>
          <p:spPr bwMode="auto">
            <a:xfrm>
              <a:off x="4899" y="1207"/>
              <a:ext cx="839" cy="726"/>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651271" name="AutoShape 7"/>
            <p:cNvCxnSpPr>
              <a:cxnSpLocks noChangeShapeType="1"/>
              <a:stCxn id="651270" idx="1"/>
            </p:cNvCxnSpPr>
            <p:nvPr/>
          </p:nvCxnSpPr>
          <p:spPr bwMode="auto">
            <a:xfrm rot="16200000" flipH="1" flipV="1">
              <a:off x="4607" y="1419"/>
              <a:ext cx="651" cy="591"/>
            </a:xfrm>
            <a:prstGeom prst="bentConnector3">
              <a:avLst>
                <a:gd name="adj1" fmla="val -50079"/>
              </a:avLst>
            </a:prstGeom>
            <a:noFill/>
            <a:ln w="28575">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1272" name="Group 8"/>
            <p:cNvGrpSpPr>
              <a:grpSpLocks/>
            </p:cNvGrpSpPr>
            <p:nvPr/>
          </p:nvGrpSpPr>
          <p:grpSpPr bwMode="auto">
            <a:xfrm>
              <a:off x="3946" y="2023"/>
              <a:ext cx="681" cy="272"/>
              <a:chOff x="3787" y="2568"/>
              <a:chExt cx="681" cy="272"/>
            </a:xfrm>
          </p:grpSpPr>
          <p:sp>
            <p:nvSpPr>
              <p:cNvPr id="651273" name="Line 9"/>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74" name="Line 10"/>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75" name="Line 11"/>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76" name="Line 12"/>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51277" name="Line 13"/>
            <p:cNvSpPr>
              <a:spLocks noChangeShapeType="1"/>
            </p:cNvSpPr>
            <p:nvPr/>
          </p:nvSpPr>
          <p:spPr bwMode="auto">
            <a:xfrm>
              <a:off x="4581" y="2295"/>
              <a:ext cx="590"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78" name="Line 14"/>
            <p:cNvSpPr>
              <a:spLocks noChangeShapeType="1"/>
            </p:cNvSpPr>
            <p:nvPr/>
          </p:nvSpPr>
          <p:spPr bwMode="auto">
            <a:xfrm flipV="1">
              <a:off x="5171" y="1933"/>
              <a:ext cx="0" cy="362"/>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79" name="Text Box 15"/>
            <p:cNvSpPr txBox="1">
              <a:spLocks noChangeArrowheads="1"/>
            </p:cNvSpPr>
            <p:nvPr/>
          </p:nvSpPr>
          <p:spPr bwMode="auto">
            <a:xfrm>
              <a:off x="4989" y="1570"/>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Boiler</a:t>
              </a:r>
            </a:p>
          </p:txBody>
        </p:sp>
      </p:grpSp>
      <p:grpSp>
        <p:nvGrpSpPr>
          <p:cNvPr id="651280" name="Group 16"/>
          <p:cNvGrpSpPr>
            <a:grpSpLocks/>
          </p:cNvGrpSpPr>
          <p:nvPr/>
        </p:nvGrpSpPr>
        <p:grpSpPr bwMode="auto">
          <a:xfrm rot="10800000">
            <a:off x="5867400" y="5445125"/>
            <a:ext cx="1081088" cy="431800"/>
            <a:chOff x="3787" y="2568"/>
            <a:chExt cx="681" cy="272"/>
          </a:xfrm>
        </p:grpSpPr>
        <p:sp>
          <p:nvSpPr>
            <p:cNvPr id="651281" name="Line 17"/>
            <p:cNvSpPr>
              <a:spLocks noChangeShapeType="1"/>
            </p:cNvSpPr>
            <p:nvPr/>
          </p:nvSpPr>
          <p:spPr bwMode="auto">
            <a:xfrm flipH="1">
              <a:off x="3787" y="2568"/>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82" name="Line 18"/>
            <p:cNvSpPr>
              <a:spLocks noChangeShapeType="1"/>
            </p:cNvSpPr>
            <p:nvPr/>
          </p:nvSpPr>
          <p:spPr bwMode="auto">
            <a:xfrm>
              <a:off x="3787" y="2568"/>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83" name="Line 19"/>
            <p:cNvSpPr>
              <a:spLocks noChangeShapeType="1"/>
            </p:cNvSpPr>
            <p:nvPr/>
          </p:nvSpPr>
          <p:spPr bwMode="auto">
            <a:xfrm>
              <a:off x="3787" y="2840"/>
              <a:ext cx="681"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84" name="Line 20"/>
            <p:cNvSpPr>
              <a:spLocks noChangeShapeType="1"/>
            </p:cNvSpPr>
            <p:nvPr/>
          </p:nvSpPr>
          <p:spPr bwMode="auto">
            <a:xfrm flipH="1">
              <a:off x="3787" y="2704"/>
              <a:ext cx="408" cy="13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51285" name="Rectangle 21"/>
          <p:cNvSpPr>
            <a:spLocks noChangeArrowheads="1"/>
          </p:cNvSpPr>
          <p:nvPr/>
        </p:nvSpPr>
        <p:spPr bwMode="auto">
          <a:xfrm rot="2870142">
            <a:off x="2591594" y="-207168"/>
            <a:ext cx="288925" cy="3240087"/>
          </a:xfrm>
          <a:prstGeom prst="rect">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51286" name="Group 22"/>
          <p:cNvGrpSpPr>
            <a:grpSpLocks/>
          </p:cNvGrpSpPr>
          <p:nvPr/>
        </p:nvGrpSpPr>
        <p:grpSpPr bwMode="auto">
          <a:xfrm>
            <a:off x="6804025" y="765175"/>
            <a:ext cx="360363" cy="1511300"/>
            <a:chOff x="4286" y="482"/>
            <a:chExt cx="227" cy="952"/>
          </a:xfrm>
        </p:grpSpPr>
        <p:sp>
          <p:nvSpPr>
            <p:cNvPr id="651287" name="Line 23"/>
            <p:cNvSpPr>
              <a:spLocks noChangeShapeType="1"/>
            </p:cNvSpPr>
            <p:nvPr/>
          </p:nvSpPr>
          <p:spPr bwMode="auto">
            <a:xfrm flipV="1">
              <a:off x="4286" y="482"/>
              <a:ext cx="0" cy="9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88" name="Line 24"/>
            <p:cNvSpPr>
              <a:spLocks noChangeShapeType="1"/>
            </p:cNvSpPr>
            <p:nvPr/>
          </p:nvSpPr>
          <p:spPr bwMode="auto">
            <a:xfrm>
              <a:off x="4286" y="663"/>
              <a:ext cx="18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89" name="Line 25"/>
            <p:cNvSpPr>
              <a:spLocks noChangeShapeType="1"/>
            </p:cNvSpPr>
            <p:nvPr/>
          </p:nvSpPr>
          <p:spPr bwMode="auto">
            <a:xfrm>
              <a:off x="4286" y="482"/>
              <a:ext cx="0" cy="95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290" name="Line 26"/>
            <p:cNvSpPr>
              <a:spLocks noChangeShapeType="1"/>
            </p:cNvSpPr>
            <p:nvPr/>
          </p:nvSpPr>
          <p:spPr bwMode="auto">
            <a:xfrm>
              <a:off x="4286" y="663"/>
              <a:ext cx="22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51291" name="Group 27"/>
          <p:cNvGrpSpPr>
            <a:grpSpLocks/>
          </p:cNvGrpSpPr>
          <p:nvPr/>
        </p:nvGrpSpPr>
        <p:grpSpPr bwMode="auto">
          <a:xfrm>
            <a:off x="2268538" y="1520825"/>
            <a:ext cx="3525837" cy="3476625"/>
            <a:chOff x="1429" y="958"/>
            <a:chExt cx="2221" cy="2190"/>
          </a:xfrm>
        </p:grpSpPr>
        <p:sp>
          <p:nvSpPr>
            <p:cNvPr id="651292" name="modem"/>
            <p:cNvSpPr>
              <a:spLocks noEditPoints="1" noChangeArrowheads="1"/>
            </p:cNvSpPr>
            <p:nvPr/>
          </p:nvSpPr>
          <p:spPr bwMode="auto">
            <a:xfrm>
              <a:off x="2789" y="1525"/>
              <a:ext cx="454" cy="181"/>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FFFFCC"/>
            </a:solidFill>
            <a:ln w="9525">
              <a:solidFill>
                <a:srgbClr val="000000"/>
              </a:solidFill>
              <a:miter lim="800000"/>
              <a:headEnd/>
              <a:tailEnd/>
            </a:ln>
          </p:spPr>
          <p:txBody>
            <a:bodyPr/>
            <a:lstStyle/>
            <a:p>
              <a:endParaRPr lang="en-GB"/>
            </a:p>
          </p:txBody>
        </p:sp>
        <p:cxnSp>
          <p:nvCxnSpPr>
            <p:cNvPr id="651293" name="AutoShape 29"/>
            <p:cNvCxnSpPr>
              <a:cxnSpLocks noChangeShapeType="1"/>
              <a:stCxn id="651292" idx="9"/>
            </p:cNvCxnSpPr>
            <p:nvPr/>
          </p:nvCxnSpPr>
          <p:spPr bwMode="auto">
            <a:xfrm>
              <a:off x="3243" y="1637"/>
              <a:ext cx="407" cy="1090"/>
            </a:xfrm>
            <a:prstGeom prst="bentConnector3">
              <a:avLst>
                <a:gd name="adj1" fmla="val 50125"/>
              </a:avLst>
            </a:prstGeom>
            <a:noFill/>
            <a:ln w="12700"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94" name="Text Box 30"/>
            <p:cNvSpPr txBox="1">
              <a:spLocks noChangeArrowheads="1"/>
            </p:cNvSpPr>
            <p:nvPr/>
          </p:nvSpPr>
          <p:spPr bwMode="auto">
            <a:xfrm>
              <a:off x="2608" y="1684"/>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Controller</a:t>
              </a:r>
            </a:p>
          </p:txBody>
        </p:sp>
        <p:cxnSp>
          <p:nvCxnSpPr>
            <p:cNvPr id="651295" name="AutoShape 31"/>
            <p:cNvCxnSpPr>
              <a:cxnSpLocks noChangeShapeType="1"/>
              <a:stCxn id="651292" idx="6"/>
              <a:endCxn id="651285" idx="3"/>
            </p:cNvCxnSpPr>
            <p:nvPr/>
          </p:nvCxnSpPr>
          <p:spPr bwMode="auto">
            <a:xfrm rot="5400000" flipH="1">
              <a:off x="2117" y="626"/>
              <a:ext cx="567" cy="1231"/>
            </a:xfrm>
            <a:prstGeom prst="bentConnector5">
              <a:avLst>
                <a:gd name="adj1" fmla="val 41269"/>
                <a:gd name="adj2" fmla="val 28514"/>
                <a:gd name="adj3" fmla="val 4583"/>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96" name="AutoShape 32"/>
            <p:cNvCxnSpPr>
              <a:cxnSpLocks noChangeShapeType="1"/>
              <a:stCxn id="651292" idx="8"/>
            </p:cNvCxnSpPr>
            <p:nvPr/>
          </p:nvCxnSpPr>
          <p:spPr bwMode="auto">
            <a:xfrm rot="10800000" flipV="1">
              <a:off x="1429" y="1637"/>
              <a:ext cx="1360" cy="1511"/>
            </a:xfrm>
            <a:prstGeom prst="bentConnector3">
              <a:avLst>
                <a:gd name="adj1" fmla="val 50296"/>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1298" name="Group 34"/>
          <p:cNvGrpSpPr>
            <a:grpSpLocks/>
          </p:cNvGrpSpPr>
          <p:nvPr/>
        </p:nvGrpSpPr>
        <p:grpSpPr bwMode="auto">
          <a:xfrm>
            <a:off x="3924300" y="476250"/>
            <a:ext cx="1943100" cy="4968875"/>
            <a:chOff x="2472" y="300"/>
            <a:chExt cx="1224" cy="3130"/>
          </a:xfrm>
        </p:grpSpPr>
        <p:sp>
          <p:nvSpPr>
            <p:cNvPr id="651299" name="Line 35"/>
            <p:cNvSpPr>
              <a:spLocks noChangeShapeType="1"/>
            </p:cNvSpPr>
            <p:nvPr/>
          </p:nvSpPr>
          <p:spPr bwMode="auto">
            <a:xfrm flipH="1">
              <a:off x="2472" y="3430"/>
              <a:ext cx="1224"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00" name="Line 36"/>
            <p:cNvSpPr>
              <a:spLocks noChangeShapeType="1"/>
            </p:cNvSpPr>
            <p:nvPr/>
          </p:nvSpPr>
          <p:spPr bwMode="auto">
            <a:xfrm flipV="1">
              <a:off x="2472" y="300"/>
              <a:ext cx="0" cy="313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51301" name="Group 37"/>
          <p:cNvGrpSpPr>
            <a:grpSpLocks/>
          </p:cNvGrpSpPr>
          <p:nvPr/>
        </p:nvGrpSpPr>
        <p:grpSpPr bwMode="auto">
          <a:xfrm>
            <a:off x="1763713" y="2276475"/>
            <a:ext cx="4176712" cy="3600450"/>
            <a:chOff x="1111" y="1434"/>
            <a:chExt cx="2631" cy="2268"/>
          </a:xfrm>
        </p:grpSpPr>
        <p:grpSp>
          <p:nvGrpSpPr>
            <p:cNvPr id="651302" name="Group 38"/>
            <p:cNvGrpSpPr>
              <a:grpSpLocks/>
            </p:cNvGrpSpPr>
            <p:nvPr/>
          </p:nvGrpSpPr>
          <p:grpSpPr bwMode="auto">
            <a:xfrm>
              <a:off x="1111" y="2959"/>
              <a:ext cx="309" cy="374"/>
              <a:chOff x="2290" y="2115"/>
              <a:chExt cx="272" cy="322"/>
            </a:xfrm>
          </p:grpSpPr>
          <p:sp>
            <p:nvSpPr>
              <p:cNvPr id="651303" name="Oval 39"/>
              <p:cNvSpPr>
                <a:spLocks noChangeArrowheads="1"/>
              </p:cNvSpPr>
              <p:nvPr/>
            </p:nvSpPr>
            <p:spPr bwMode="auto">
              <a:xfrm>
                <a:off x="2290" y="2115"/>
                <a:ext cx="272" cy="32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1304" name="AutoShape 40"/>
              <p:cNvSpPr>
                <a:spLocks noChangeArrowheads="1"/>
              </p:cNvSpPr>
              <p:nvPr/>
            </p:nvSpPr>
            <p:spPr bwMode="auto">
              <a:xfrm>
                <a:off x="2309" y="2167"/>
                <a:ext cx="227" cy="175"/>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51305" name="Line 41"/>
            <p:cNvSpPr>
              <a:spLocks noChangeShapeType="1"/>
            </p:cNvSpPr>
            <p:nvPr/>
          </p:nvSpPr>
          <p:spPr bwMode="auto">
            <a:xfrm>
              <a:off x="1266" y="1434"/>
              <a:ext cx="0" cy="153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06" name="Line 42"/>
            <p:cNvSpPr>
              <a:spLocks noChangeShapeType="1"/>
            </p:cNvSpPr>
            <p:nvPr/>
          </p:nvSpPr>
          <p:spPr bwMode="auto">
            <a:xfrm>
              <a:off x="1266" y="3386"/>
              <a:ext cx="0" cy="316"/>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07" name="Line 43"/>
            <p:cNvSpPr>
              <a:spLocks noChangeShapeType="1"/>
            </p:cNvSpPr>
            <p:nvPr/>
          </p:nvSpPr>
          <p:spPr bwMode="auto">
            <a:xfrm>
              <a:off x="1266" y="3702"/>
              <a:ext cx="247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08" name="Text Box 44"/>
            <p:cNvSpPr txBox="1">
              <a:spLocks noChangeArrowheads="1"/>
            </p:cNvSpPr>
            <p:nvPr/>
          </p:nvSpPr>
          <p:spPr bwMode="auto">
            <a:xfrm>
              <a:off x="1247" y="3335"/>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b="1">
                  <a:latin typeface="Arial" charset="0"/>
                  <a:cs typeface="Arial" charset="0"/>
                </a:rPr>
                <a:t>Pump</a:t>
              </a:r>
            </a:p>
          </p:txBody>
        </p:sp>
      </p:grpSp>
      <p:sp>
        <p:nvSpPr>
          <p:cNvPr id="651313" name="Line 49"/>
          <p:cNvSpPr>
            <a:spLocks noChangeShapeType="1"/>
          </p:cNvSpPr>
          <p:nvPr/>
        </p:nvSpPr>
        <p:spPr bwMode="auto">
          <a:xfrm>
            <a:off x="2009775" y="2276475"/>
            <a:ext cx="0" cy="2428875"/>
          </a:xfrm>
          <a:prstGeom prst="line">
            <a:avLst/>
          </a:prstGeom>
          <a:noFill/>
          <a:ln w="3810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14" name="Line 50"/>
          <p:cNvSpPr>
            <a:spLocks noChangeShapeType="1"/>
          </p:cNvSpPr>
          <p:nvPr/>
        </p:nvSpPr>
        <p:spPr bwMode="auto">
          <a:xfrm>
            <a:off x="2002669" y="5294313"/>
            <a:ext cx="7106" cy="582612"/>
          </a:xfrm>
          <a:prstGeom prst="line">
            <a:avLst/>
          </a:prstGeom>
          <a:noFill/>
          <a:ln w="3810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15" name="Line 51"/>
          <p:cNvSpPr>
            <a:spLocks noChangeShapeType="1"/>
          </p:cNvSpPr>
          <p:nvPr/>
        </p:nvSpPr>
        <p:spPr bwMode="auto">
          <a:xfrm>
            <a:off x="2009775" y="5876925"/>
            <a:ext cx="3930650" cy="0"/>
          </a:xfrm>
          <a:prstGeom prst="line">
            <a:avLst/>
          </a:prstGeom>
          <a:noFill/>
          <a:ln w="3810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16" name="Line 52"/>
          <p:cNvSpPr>
            <a:spLocks noChangeShapeType="1"/>
          </p:cNvSpPr>
          <p:nvPr/>
        </p:nvSpPr>
        <p:spPr bwMode="auto">
          <a:xfrm>
            <a:off x="7272338" y="3643313"/>
            <a:ext cx="936625" cy="0"/>
          </a:xfrm>
          <a:prstGeom prst="line">
            <a:avLst/>
          </a:prstGeom>
          <a:noFill/>
          <a:ln w="5715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17" name="Line 53"/>
          <p:cNvSpPr>
            <a:spLocks noChangeShapeType="1"/>
          </p:cNvSpPr>
          <p:nvPr/>
        </p:nvSpPr>
        <p:spPr bwMode="auto">
          <a:xfrm flipV="1">
            <a:off x="8208963" y="3068638"/>
            <a:ext cx="0" cy="574675"/>
          </a:xfrm>
          <a:prstGeom prst="line">
            <a:avLst/>
          </a:prstGeom>
          <a:noFill/>
          <a:ln w="57150">
            <a:solidFill>
              <a:srgbClr val="366CA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18" name="Text Box 54"/>
          <p:cNvSpPr txBox="1">
            <a:spLocks noChangeArrowheads="1"/>
          </p:cNvSpPr>
          <p:nvPr/>
        </p:nvSpPr>
        <p:spPr bwMode="auto">
          <a:xfrm>
            <a:off x="4051527" y="243727"/>
            <a:ext cx="4679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3600" dirty="0">
                <a:ea typeface="MS PGothic" pitchFamily="34" charset="-128"/>
              </a:rPr>
              <a:t>System overview </a:t>
            </a:r>
          </a:p>
        </p:txBody>
      </p:sp>
      <p:sp>
        <p:nvSpPr>
          <p:cNvPr id="651319" name="Line 55"/>
          <p:cNvSpPr>
            <a:spLocks noChangeShapeType="1"/>
          </p:cNvSpPr>
          <p:nvPr/>
        </p:nvSpPr>
        <p:spPr bwMode="auto">
          <a:xfrm>
            <a:off x="7337425" y="1628775"/>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1320" name="Line 56"/>
          <p:cNvSpPr>
            <a:spLocks noChangeShapeType="1"/>
          </p:cNvSpPr>
          <p:nvPr/>
        </p:nvSpPr>
        <p:spPr bwMode="auto">
          <a:xfrm>
            <a:off x="7380288" y="25654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1084816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4" name="Picture 54" descr="IMG_3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389" y="990440"/>
            <a:ext cx="5601451" cy="5705792"/>
          </a:xfrm>
          <a:prstGeom prst="rect">
            <a:avLst/>
          </a:prstGeom>
          <a:noFill/>
          <a:extLst>
            <a:ext uri="{909E8E84-426E-40DD-AFC4-6F175D3DCCD1}">
              <a14:hiddenFill xmlns:a14="http://schemas.microsoft.com/office/drawing/2010/main">
                <a:solidFill>
                  <a:srgbClr val="FFFFFF"/>
                </a:solidFill>
              </a14:hiddenFill>
            </a:ext>
          </a:extLst>
        </p:spPr>
      </p:pic>
      <p:sp>
        <p:nvSpPr>
          <p:cNvPr id="870455" name="Text Box 55"/>
          <p:cNvSpPr txBox="1">
            <a:spLocks noChangeArrowheads="1"/>
          </p:cNvSpPr>
          <p:nvPr/>
        </p:nvSpPr>
        <p:spPr bwMode="auto">
          <a:xfrm>
            <a:off x="539552" y="2852936"/>
            <a:ext cx="23395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3200" dirty="0"/>
              <a:t>Differential Temperature Controller</a:t>
            </a:r>
          </a:p>
        </p:txBody>
      </p:sp>
    </p:spTree>
    <p:extLst>
      <p:ext uri="{BB962C8B-B14F-4D97-AF65-F5344CB8AC3E}">
        <p14:creationId xmlns:p14="http://schemas.microsoft.com/office/powerpoint/2010/main" val="3565416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57392" cy="990600"/>
          </a:xfrm>
        </p:spPr>
        <p:txBody>
          <a:bodyPr/>
          <a:lstStyle/>
          <a:p>
            <a:pPr algn="r"/>
            <a:r>
              <a:rPr lang="en-GB" dirty="0"/>
              <a:t>System Overview</a:t>
            </a:r>
          </a:p>
        </p:txBody>
      </p:sp>
      <p:sp>
        <p:nvSpPr>
          <p:cNvPr id="3" name="Content Placeholder 2"/>
          <p:cNvSpPr>
            <a:spLocks noGrp="1"/>
          </p:cNvSpPr>
          <p:nvPr>
            <p:ph idx="1"/>
          </p:nvPr>
        </p:nvSpPr>
        <p:spPr>
          <a:xfrm>
            <a:off x="457200" y="1340768"/>
            <a:ext cx="4402832" cy="5256584"/>
          </a:xfrm>
        </p:spPr>
        <p:txBody>
          <a:bodyPr>
            <a:normAutofit/>
          </a:bodyPr>
          <a:lstStyle/>
          <a:p>
            <a:pPr marL="0" indent="0">
              <a:buNone/>
            </a:pPr>
            <a:r>
              <a:rPr lang="en-GB" sz="3500" dirty="0"/>
              <a:t>Circulating Pump</a:t>
            </a:r>
          </a:p>
          <a:p>
            <a:pPr>
              <a:lnSpc>
                <a:spcPct val="120000"/>
              </a:lnSpc>
            </a:pPr>
            <a:r>
              <a:rPr lang="en-GB" dirty="0">
                <a:solidFill>
                  <a:srgbClr val="7030A0"/>
                </a:solidFill>
              </a:rPr>
              <a:t>Circulates the system heat transfer fluid which is either water or glycol depending upon the type of system,  around the solar hot water circuit. </a:t>
            </a:r>
          </a:p>
          <a:p>
            <a:pPr>
              <a:lnSpc>
                <a:spcPct val="120000"/>
              </a:lnSpc>
            </a:pPr>
            <a:endParaRPr lang="en-GB" dirty="0">
              <a:solidFill>
                <a:srgbClr val="7030A0"/>
              </a:solidFill>
            </a:endParaRPr>
          </a:p>
          <a:p>
            <a:pPr>
              <a:lnSpc>
                <a:spcPct val="120000"/>
              </a:lnSpc>
            </a:pPr>
            <a:r>
              <a:rPr lang="en-GB" dirty="0">
                <a:solidFill>
                  <a:srgbClr val="7030A0"/>
                </a:solidFill>
              </a:rPr>
              <a:t>The operation of the circulating pump is controlled by the Differential Temperature Controller</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027" y="1916832"/>
            <a:ext cx="366872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0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6419056" cy="990600"/>
          </a:xfrm>
        </p:spPr>
        <p:txBody>
          <a:bodyPr/>
          <a:lstStyle/>
          <a:p>
            <a:pPr algn="r"/>
            <a:r>
              <a:rPr lang="en-GB" dirty="0"/>
              <a:t>System Overview</a:t>
            </a:r>
          </a:p>
        </p:txBody>
      </p:sp>
      <p:sp>
        <p:nvSpPr>
          <p:cNvPr id="3" name="Content Placeholder 2"/>
          <p:cNvSpPr>
            <a:spLocks noGrp="1"/>
          </p:cNvSpPr>
          <p:nvPr>
            <p:ph idx="1"/>
          </p:nvPr>
        </p:nvSpPr>
        <p:spPr>
          <a:xfrm>
            <a:off x="457200" y="1600201"/>
            <a:ext cx="8005580" cy="1828799"/>
          </a:xfrm>
        </p:spPr>
        <p:txBody>
          <a:bodyPr/>
          <a:lstStyle/>
          <a:p>
            <a:pPr marL="0" indent="0" algn="ctr">
              <a:buNone/>
            </a:pPr>
            <a:r>
              <a:rPr lang="en-GB" dirty="0">
                <a:solidFill>
                  <a:srgbClr val="7030A0"/>
                </a:solidFill>
              </a:rPr>
              <a:t>One of a number of  alternative arrangements is to use a separate solar pre-heat cylinder: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7563188" cy="266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47048" cy="990600"/>
          </a:xfrm>
        </p:spPr>
        <p:txBody>
          <a:bodyPr/>
          <a:lstStyle/>
          <a:p>
            <a:pPr algn="r"/>
            <a:r>
              <a:rPr lang="en-GB" dirty="0">
                <a:sym typeface="Wingdings"/>
              </a:rPr>
              <a:t> Learning Check</a:t>
            </a:r>
            <a:endParaRPr lang="en-GB" dirty="0"/>
          </a:p>
        </p:txBody>
      </p:sp>
      <p:sp>
        <p:nvSpPr>
          <p:cNvPr id="3" name="Content Placeholder 2"/>
          <p:cNvSpPr>
            <a:spLocks noGrp="1"/>
          </p:cNvSpPr>
          <p:nvPr>
            <p:ph idx="1"/>
          </p:nvPr>
        </p:nvSpPr>
        <p:spPr>
          <a:xfrm>
            <a:off x="457200" y="1124744"/>
            <a:ext cx="8229600" cy="5616624"/>
          </a:xfrm>
        </p:spPr>
        <p:txBody>
          <a:bodyPr>
            <a:normAutofit/>
          </a:bodyPr>
          <a:lstStyle/>
          <a:p>
            <a:pPr marL="0" indent="0" algn="ctr">
              <a:buNone/>
            </a:pPr>
            <a:r>
              <a:rPr lang="en-GB" sz="4100" dirty="0"/>
              <a:t>Quick Questions</a:t>
            </a:r>
          </a:p>
          <a:p>
            <a:pPr marL="0" indent="0">
              <a:buNone/>
            </a:pPr>
            <a:endParaRPr lang="en-GB" sz="2100" dirty="0"/>
          </a:p>
          <a:p>
            <a:pPr marL="0" indent="0">
              <a:buNone/>
            </a:pPr>
            <a:r>
              <a:rPr lang="en-GB" dirty="0"/>
              <a:t>Most Solar Hot Water Systems in the UK fall into which category?</a:t>
            </a:r>
          </a:p>
          <a:p>
            <a:pPr marL="0" indent="0">
              <a:buNone/>
            </a:pPr>
            <a:r>
              <a:rPr lang="en-GB" dirty="0">
                <a:solidFill>
                  <a:srgbClr val="FF0000"/>
                </a:solidFill>
              </a:rPr>
              <a:t>Active or Pumped Systems</a:t>
            </a:r>
          </a:p>
          <a:p>
            <a:pPr marL="0" indent="0">
              <a:buNone/>
            </a:pPr>
            <a:r>
              <a:rPr lang="en-GB" dirty="0"/>
              <a:t>What types of Solar Collector are available?</a:t>
            </a:r>
          </a:p>
          <a:p>
            <a:pPr marL="0" indent="0">
              <a:buNone/>
            </a:pPr>
            <a:r>
              <a:rPr lang="en-GB" dirty="0">
                <a:solidFill>
                  <a:srgbClr val="FF0000"/>
                </a:solidFill>
              </a:rPr>
              <a:t>Flat plate and Evacuated Tube</a:t>
            </a:r>
          </a:p>
          <a:p>
            <a:pPr marL="0" indent="0">
              <a:buNone/>
            </a:pPr>
            <a:r>
              <a:rPr lang="en-GB" dirty="0"/>
              <a:t>What is the function of the Temperature Differential Controller?</a:t>
            </a:r>
          </a:p>
          <a:p>
            <a:pPr marL="0" indent="0">
              <a:buNone/>
            </a:pPr>
            <a:r>
              <a:rPr lang="en-GB" dirty="0">
                <a:solidFill>
                  <a:srgbClr val="FF0000"/>
                </a:solidFill>
              </a:rPr>
              <a:t>Allows the system circulating pump to operate when there is:</a:t>
            </a:r>
          </a:p>
          <a:p>
            <a:pPr marL="514350" indent="-514350">
              <a:buFont typeface="+mj-lt"/>
              <a:buAutoNum type="arabicPeriod"/>
            </a:pPr>
            <a:r>
              <a:rPr lang="en-GB" dirty="0">
                <a:solidFill>
                  <a:srgbClr val="FF0000"/>
                </a:solidFill>
              </a:rPr>
              <a:t>solar energy available</a:t>
            </a:r>
          </a:p>
          <a:p>
            <a:pPr marL="514350" indent="-514350">
              <a:buFont typeface="+mj-lt"/>
              <a:buAutoNum type="arabicPeriod"/>
            </a:pPr>
            <a:r>
              <a:rPr lang="en-GB" dirty="0">
                <a:solidFill>
                  <a:srgbClr val="FF0000"/>
                </a:solidFill>
              </a:rPr>
              <a:t>a demand for water to be heated</a:t>
            </a:r>
          </a:p>
          <a:p>
            <a:pPr marL="0" indent="0">
              <a:buNone/>
            </a:pPr>
            <a:r>
              <a:rPr lang="en-GB" dirty="0"/>
              <a:t>What is the purpose of the auxiliary heat source?</a:t>
            </a:r>
          </a:p>
          <a:p>
            <a:pPr marL="0" indent="0">
              <a:buNone/>
            </a:pPr>
            <a:r>
              <a:rPr lang="en-GB" dirty="0">
                <a:solidFill>
                  <a:srgbClr val="FF0000"/>
                </a:solidFill>
              </a:rPr>
              <a:t>To provide back up heat when there is no or insufficient solar energy available to heat the water</a:t>
            </a:r>
          </a:p>
          <a:p>
            <a:pPr marL="0" indent="0">
              <a:buNone/>
            </a:pPr>
            <a:endParaRPr lang="en-GB" dirty="0">
              <a:solidFill>
                <a:srgbClr val="FF000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68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Text Box 2"/>
          <p:cNvSpPr txBox="1">
            <a:spLocks noChangeArrowheads="1"/>
          </p:cNvSpPr>
          <p:nvPr/>
        </p:nvSpPr>
        <p:spPr bwMode="auto">
          <a:xfrm>
            <a:off x="2699792" y="196850"/>
            <a:ext cx="597666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en-US" sz="4400" dirty="0"/>
              <a:t>Is the building suitable? </a:t>
            </a:r>
          </a:p>
        </p:txBody>
      </p:sp>
      <p:sp>
        <p:nvSpPr>
          <p:cNvPr id="3" name="Content Placeholder 2"/>
          <p:cNvSpPr>
            <a:spLocks noGrp="1"/>
          </p:cNvSpPr>
          <p:nvPr>
            <p:ph idx="1"/>
          </p:nvPr>
        </p:nvSpPr>
        <p:spPr/>
        <p:txBody>
          <a:bodyPr>
            <a:normAutofit/>
          </a:bodyPr>
          <a:lstStyle/>
          <a:p>
            <a:r>
              <a:rPr lang="en-US" dirty="0">
                <a:solidFill>
                  <a:schemeClr val="accent1">
                    <a:lumMod val="75000"/>
                  </a:schemeClr>
                </a:solidFill>
              </a:rPr>
              <a:t>Roof orientation</a:t>
            </a:r>
          </a:p>
          <a:p>
            <a:r>
              <a:rPr lang="en-US" dirty="0">
                <a:solidFill>
                  <a:schemeClr val="accent1">
                    <a:lumMod val="75000"/>
                  </a:schemeClr>
                </a:solidFill>
              </a:rPr>
              <a:t>Angle of roof</a:t>
            </a:r>
          </a:p>
          <a:p>
            <a:r>
              <a:rPr lang="en-US" dirty="0">
                <a:solidFill>
                  <a:schemeClr val="accent1">
                    <a:lumMod val="75000"/>
                  </a:schemeClr>
                </a:solidFill>
              </a:rPr>
              <a:t>Shading</a:t>
            </a:r>
          </a:p>
          <a:p>
            <a:r>
              <a:rPr lang="en-US" dirty="0">
                <a:solidFill>
                  <a:schemeClr val="accent1">
                    <a:lumMod val="75000"/>
                  </a:schemeClr>
                </a:solidFill>
              </a:rPr>
              <a:t>Size of roof</a:t>
            </a:r>
          </a:p>
          <a:p>
            <a:r>
              <a:rPr lang="en-US" dirty="0">
                <a:solidFill>
                  <a:schemeClr val="accent1">
                    <a:lumMod val="75000"/>
                  </a:schemeClr>
                </a:solidFill>
              </a:rPr>
              <a:t>Weight loading of roof</a:t>
            </a:r>
          </a:p>
          <a:p>
            <a:r>
              <a:rPr lang="en-US" dirty="0">
                <a:solidFill>
                  <a:schemeClr val="accent1">
                    <a:lumMod val="75000"/>
                  </a:schemeClr>
                </a:solidFill>
              </a:rPr>
              <a:t>Type of heating system/water storage</a:t>
            </a:r>
          </a:p>
          <a:p>
            <a:r>
              <a:rPr lang="en-US" dirty="0">
                <a:solidFill>
                  <a:schemeClr val="accent1">
                    <a:lumMod val="75000"/>
                  </a:schemeClr>
                </a:solidFill>
              </a:rPr>
              <a:t>Space for a large hot-water storage tank</a:t>
            </a:r>
          </a:p>
          <a:p>
            <a:r>
              <a:rPr lang="en-US" dirty="0">
                <a:solidFill>
                  <a:schemeClr val="accent1">
                    <a:lumMod val="75000"/>
                  </a:schemeClr>
                </a:solidFill>
              </a:rPr>
              <a:t>Economics – fuel to be replaced</a:t>
            </a:r>
            <a:endParaRPr lang="en-GB" dirty="0">
              <a:solidFill>
                <a:schemeClr val="accent1">
                  <a:lumMod val="75000"/>
                </a:schemeClr>
              </a:solidFill>
            </a:endParaRPr>
          </a:p>
        </p:txBody>
      </p:sp>
    </p:spTree>
    <p:extLst>
      <p:ext uri="{BB962C8B-B14F-4D97-AF65-F5344CB8AC3E}">
        <p14:creationId xmlns:p14="http://schemas.microsoft.com/office/powerpoint/2010/main" val="3498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6429400" cy="990600"/>
          </a:xfrm>
        </p:spPr>
        <p:txBody>
          <a:bodyPr/>
          <a:lstStyle/>
          <a:p>
            <a:pPr algn="r"/>
            <a:r>
              <a:rPr lang="en-GB" dirty="0"/>
              <a:t>Roof Orientation</a:t>
            </a:r>
          </a:p>
        </p:txBody>
      </p:sp>
      <p:sp>
        <p:nvSpPr>
          <p:cNvPr id="3" name="Content Placeholder 2"/>
          <p:cNvSpPr>
            <a:spLocks noGrp="1"/>
          </p:cNvSpPr>
          <p:nvPr>
            <p:ph idx="1"/>
          </p:nvPr>
        </p:nvSpPr>
        <p:spPr>
          <a:xfrm>
            <a:off x="4211960" y="1124744"/>
            <a:ext cx="4932040" cy="1728192"/>
          </a:xfrm>
        </p:spPr>
        <p:txBody>
          <a:bodyPr>
            <a:noAutofit/>
          </a:bodyPr>
          <a:lstStyle/>
          <a:p>
            <a:pPr marL="0" lvl="0" indent="0" defTabSz="914400" fontAlgn="base">
              <a:spcBef>
                <a:spcPct val="0"/>
              </a:spcBef>
              <a:spcAft>
                <a:spcPct val="0"/>
              </a:spcAft>
              <a:buNone/>
            </a:pPr>
            <a:r>
              <a:rPr lang="en-GB" sz="1800" dirty="0">
                <a:solidFill>
                  <a:srgbClr val="7030A0"/>
                </a:solidFill>
                <a:latin typeface="Calibri" pitchFamily="34" charset="0"/>
                <a:cs typeface="Arial" pitchFamily="34" charset="0"/>
              </a:rPr>
              <a:t>The ideal orientation is south facing due to the availability of </a:t>
            </a:r>
            <a:r>
              <a:rPr lang="en-GB" sz="1800" dirty="0">
                <a:solidFill>
                  <a:srgbClr val="7030A0"/>
                </a:solidFill>
              </a:rPr>
              <a:t>the sunshine throughout the day</a:t>
            </a:r>
            <a:r>
              <a:rPr lang="en-GB" sz="1800" dirty="0">
                <a:solidFill>
                  <a:srgbClr val="7030A0"/>
                </a:solidFill>
                <a:latin typeface="Calibri" pitchFamily="34" charset="0"/>
                <a:cs typeface="Arial" pitchFamily="34" charset="0"/>
              </a:rPr>
              <a:t>. </a:t>
            </a:r>
          </a:p>
          <a:p>
            <a:pPr marL="0" lvl="0" indent="0" defTabSz="914400" fontAlgn="base">
              <a:spcBef>
                <a:spcPct val="0"/>
              </a:spcBef>
              <a:spcAft>
                <a:spcPct val="0"/>
              </a:spcAft>
              <a:buNone/>
            </a:pPr>
            <a:endParaRPr lang="en-GB" sz="1800" dirty="0">
              <a:solidFill>
                <a:srgbClr val="7030A0"/>
              </a:solidFill>
              <a:latin typeface="Calibri" pitchFamily="34" charset="0"/>
              <a:cs typeface="Arial" pitchFamily="34" charset="0"/>
            </a:endParaRPr>
          </a:p>
          <a:p>
            <a:pPr marL="0" lvl="0" indent="0" defTabSz="914400" fontAlgn="base">
              <a:spcBef>
                <a:spcPct val="0"/>
              </a:spcBef>
              <a:spcAft>
                <a:spcPct val="0"/>
              </a:spcAft>
              <a:buNone/>
            </a:pPr>
            <a:r>
              <a:rPr lang="en-GB" sz="1800" dirty="0">
                <a:solidFill>
                  <a:srgbClr val="7030A0"/>
                </a:solidFill>
                <a:latin typeface="Calibri" pitchFamily="34" charset="0"/>
                <a:cs typeface="Arial" pitchFamily="34" charset="0"/>
              </a:rPr>
              <a:t>Orientations between south east and south west  will also provide good results. </a:t>
            </a:r>
          </a:p>
          <a:p>
            <a:endParaRPr lang="en-GB" sz="3600" dirty="0">
              <a:solidFill>
                <a:srgbClr val="7030A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5868144" cy="45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60032" y="4430159"/>
            <a:ext cx="4104456" cy="1200329"/>
          </a:xfrm>
          <a:prstGeom prst="rect">
            <a:avLst/>
          </a:prstGeom>
          <a:noFill/>
        </p:spPr>
        <p:txBody>
          <a:bodyPr wrap="square" rtlCol="0">
            <a:spAutoFit/>
          </a:bodyPr>
          <a:lstStyle/>
          <a:p>
            <a:r>
              <a:rPr lang="en-GB" dirty="0">
                <a:solidFill>
                  <a:srgbClr val="7030A0"/>
                </a:solidFill>
              </a:rPr>
              <a:t>For buildings with suitable east and west facing roof areas, a split collector system is possible with solar collectors mounted on  both east and west facing roof slopes. </a:t>
            </a:r>
          </a:p>
        </p:txBody>
      </p:sp>
    </p:spTree>
    <p:extLst>
      <p:ext uri="{BB962C8B-B14F-4D97-AF65-F5344CB8AC3E}">
        <p14:creationId xmlns:p14="http://schemas.microsoft.com/office/powerpoint/2010/main" val="19668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60648"/>
            <a:ext cx="6285384" cy="990600"/>
          </a:xfrm>
        </p:spPr>
        <p:txBody>
          <a:bodyPr/>
          <a:lstStyle/>
          <a:p>
            <a:pPr algn="r"/>
            <a:r>
              <a:rPr lang="en-GB" dirty="0"/>
              <a:t>Solar Collector Tilt</a:t>
            </a:r>
          </a:p>
        </p:txBody>
      </p:sp>
      <p:sp>
        <p:nvSpPr>
          <p:cNvPr id="3" name="Content Placeholder 2"/>
          <p:cNvSpPr>
            <a:spLocks noGrp="1"/>
          </p:cNvSpPr>
          <p:nvPr>
            <p:ph idx="1"/>
          </p:nvPr>
        </p:nvSpPr>
        <p:spPr>
          <a:xfrm>
            <a:off x="452131" y="1323791"/>
            <a:ext cx="4258816" cy="3761393"/>
          </a:xfrm>
        </p:spPr>
        <p:txBody>
          <a:bodyPr>
            <a:normAutofit/>
          </a:bodyPr>
          <a:lstStyle/>
          <a:p>
            <a:pPr marL="0" indent="0">
              <a:buNone/>
              <a:defRPr/>
            </a:pPr>
            <a:r>
              <a:rPr lang="en-GB" sz="2000" dirty="0">
                <a:solidFill>
                  <a:srgbClr val="7030A0"/>
                </a:solidFill>
                <a:cs typeface="Arial" charset="0"/>
              </a:rPr>
              <a:t>Also a key factor that determines the amount of solar energy that is transferred from the sun to the solar hot water system</a:t>
            </a:r>
          </a:p>
          <a:p>
            <a:pPr marL="0" indent="0">
              <a:buNone/>
              <a:defRPr/>
            </a:pPr>
            <a:endParaRPr lang="en-GB" sz="1000" dirty="0">
              <a:solidFill>
                <a:srgbClr val="7030A0"/>
              </a:solidFill>
              <a:cs typeface="Arial" charset="0"/>
            </a:endParaRPr>
          </a:p>
          <a:p>
            <a:pPr marL="0" indent="0">
              <a:buNone/>
              <a:defRPr/>
            </a:pPr>
            <a:r>
              <a:rPr lang="en-GB" sz="2000" dirty="0">
                <a:solidFill>
                  <a:srgbClr val="7030A0"/>
                </a:solidFill>
                <a:cs typeface="Arial" charset="0"/>
              </a:rPr>
              <a:t>Collector ‘tilt’ is the angle that the solar collector is mounted from the horizontal plane</a:t>
            </a:r>
          </a:p>
          <a:p>
            <a:pPr marL="0" indent="0">
              <a:buNone/>
              <a:defRPr/>
            </a:pPr>
            <a:endParaRPr lang="en-GB" sz="1000" dirty="0">
              <a:solidFill>
                <a:srgbClr val="7030A0"/>
              </a:solidFill>
              <a:cs typeface="Arial" charset="0"/>
            </a:endParaRPr>
          </a:p>
          <a:p>
            <a:pPr marL="0" indent="0">
              <a:buNone/>
              <a:defRPr/>
            </a:pPr>
            <a:r>
              <a:rPr lang="en-GB" sz="2000" dirty="0">
                <a:solidFill>
                  <a:srgbClr val="7030A0"/>
                </a:solidFill>
                <a:cs typeface="Arial" charset="0"/>
              </a:rPr>
              <a:t>Where a pitched roof already exists, the tilt is typically determined by the roof pitch. </a:t>
            </a:r>
          </a:p>
          <a:p>
            <a:pPr marL="0" indent="0">
              <a:buNone/>
            </a:pPr>
            <a:endParaRPr lang="en-GB" sz="2400" dirty="0">
              <a:solidFill>
                <a:srgbClr val="7030A0"/>
              </a:solidFill>
            </a:endParaRPr>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959" y="1340768"/>
            <a:ext cx="4240851" cy="342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5085184"/>
            <a:ext cx="8064896" cy="1323439"/>
          </a:xfrm>
          <a:prstGeom prst="rect">
            <a:avLst/>
          </a:prstGeom>
          <a:noFill/>
        </p:spPr>
        <p:txBody>
          <a:bodyPr wrap="square" rtlCol="0">
            <a:spAutoFit/>
          </a:bodyPr>
          <a:lstStyle/>
          <a:p>
            <a:r>
              <a:rPr lang="en-GB" sz="2000" dirty="0">
                <a:solidFill>
                  <a:srgbClr val="7030A0"/>
                </a:solidFill>
                <a:cs typeface="Calibri" pitchFamily="34" charset="0"/>
              </a:rPr>
              <a:t>It is possible to mount solar collectors on vertical and horizontal surfaces. </a:t>
            </a:r>
          </a:p>
          <a:p>
            <a:endParaRPr lang="en-GB" sz="2000" dirty="0">
              <a:solidFill>
                <a:srgbClr val="7030A0"/>
              </a:solidFill>
              <a:cs typeface="Calibri" pitchFamily="34" charset="0"/>
            </a:endParaRPr>
          </a:p>
          <a:p>
            <a:r>
              <a:rPr lang="en-GB" sz="2000" dirty="0">
                <a:solidFill>
                  <a:srgbClr val="7030A0"/>
                </a:solidFill>
                <a:cs typeface="Calibri" pitchFamily="34" charset="0"/>
              </a:rPr>
              <a:t>Solar collectors may also be mounted on purpose built support frames to provide the required tilt</a:t>
            </a:r>
            <a:endParaRPr lang="en-GB" sz="2000" dirty="0">
              <a:solidFill>
                <a:srgbClr val="7030A0"/>
              </a:solidFill>
            </a:endParaRPr>
          </a:p>
        </p:txBody>
      </p:sp>
    </p:spTree>
    <p:extLst>
      <p:ext uri="{BB962C8B-B14F-4D97-AF65-F5344CB8AC3E}">
        <p14:creationId xmlns:p14="http://schemas.microsoft.com/office/powerpoint/2010/main" val="267489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744" y="188640"/>
            <a:ext cx="6429400" cy="990600"/>
          </a:xfrm>
        </p:spPr>
        <p:txBody>
          <a:bodyPr/>
          <a:lstStyle/>
          <a:p>
            <a:pPr algn="r"/>
            <a:r>
              <a:rPr lang="en-GB" dirty="0"/>
              <a:t>Orientation and tilt</a:t>
            </a:r>
          </a:p>
        </p:txBody>
      </p:sp>
      <p:sp>
        <p:nvSpPr>
          <p:cNvPr id="5" name="Content Placeholder 4"/>
          <p:cNvSpPr>
            <a:spLocks noGrp="1"/>
          </p:cNvSpPr>
          <p:nvPr>
            <p:ph idx="1"/>
          </p:nvPr>
        </p:nvSpPr>
        <p:spPr>
          <a:xfrm>
            <a:off x="539552" y="4869160"/>
            <a:ext cx="7992888" cy="1584176"/>
          </a:xfrm>
        </p:spPr>
        <p:txBody>
          <a:bodyPr>
            <a:normAutofit/>
          </a:bodyPr>
          <a:lstStyle/>
          <a:p>
            <a:pPr marL="0" lvl="0" indent="0" algn="ctr" defTabSz="914400" fontAlgn="base">
              <a:spcBef>
                <a:spcPct val="0"/>
              </a:spcBef>
              <a:spcAft>
                <a:spcPct val="0"/>
              </a:spcAft>
              <a:buNone/>
            </a:pPr>
            <a:r>
              <a:rPr lang="en-GB" sz="1400" dirty="0">
                <a:solidFill>
                  <a:srgbClr val="18295E"/>
                </a:solidFill>
                <a:latin typeface="Calibri" pitchFamily="34" charset="0"/>
                <a:cs typeface="Calibri" pitchFamily="34" charset="0"/>
              </a:rPr>
              <a:t>Annual solar radiation kWh/m2 (Source: Table H2, SAP, 2009)</a:t>
            </a:r>
          </a:p>
          <a:p>
            <a:pPr>
              <a:buFont typeface="Wingdings"/>
              <a:buChar char="ü"/>
            </a:pPr>
            <a:r>
              <a:rPr lang="en-GB" dirty="0">
                <a:sym typeface="Wingdings"/>
              </a:rPr>
              <a:t>Learning Check</a:t>
            </a:r>
          </a:p>
          <a:p>
            <a:r>
              <a:rPr lang="en-GB" sz="2400" dirty="0">
                <a:solidFill>
                  <a:srgbClr val="18295E"/>
                </a:solidFill>
                <a:cs typeface="Calibri" pitchFamily="34" charset="0"/>
              </a:rPr>
              <a:t>What is the optimum orientation and tilt given in the table above?</a:t>
            </a:r>
          </a:p>
        </p:txBody>
      </p:sp>
      <p:graphicFrame>
        <p:nvGraphicFramePr>
          <p:cNvPr id="6" name="Table 5"/>
          <p:cNvGraphicFramePr>
            <a:graphicFrameLocks noGrp="1"/>
          </p:cNvGraphicFramePr>
          <p:nvPr/>
        </p:nvGraphicFramePr>
        <p:xfrm>
          <a:off x="755576" y="1628800"/>
          <a:ext cx="7560840" cy="3240363"/>
        </p:xfrm>
        <a:graphic>
          <a:graphicData uri="http://schemas.openxmlformats.org/drawingml/2006/table">
            <a:tbl>
              <a:tblPr firstRow="1" bandRow="1">
                <a:tableStyleId>{21E4AEA4-8DFA-4A89-87EB-49C32662AFE0}</a:tableStyleId>
              </a:tblPr>
              <a:tblGrid>
                <a:gridCol w="1260140">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gridCol w="1260140">
                  <a:extLst>
                    <a:ext uri="{9D8B030D-6E8A-4147-A177-3AD203B41FA5}">
                      <a16:colId xmlns:a16="http://schemas.microsoft.com/office/drawing/2014/main" val="20003"/>
                    </a:ext>
                  </a:extLst>
                </a:gridCol>
                <a:gridCol w="1260140">
                  <a:extLst>
                    <a:ext uri="{9D8B030D-6E8A-4147-A177-3AD203B41FA5}">
                      <a16:colId xmlns:a16="http://schemas.microsoft.com/office/drawing/2014/main" val="20004"/>
                    </a:ext>
                  </a:extLst>
                </a:gridCol>
                <a:gridCol w="1260140">
                  <a:extLst>
                    <a:ext uri="{9D8B030D-6E8A-4147-A177-3AD203B41FA5}">
                      <a16:colId xmlns:a16="http://schemas.microsoft.com/office/drawing/2014/main" val="20005"/>
                    </a:ext>
                  </a:extLst>
                </a:gridCol>
              </a:tblGrid>
              <a:tr h="462909">
                <a:tc rowSpan="2">
                  <a:txBody>
                    <a:bodyPr/>
                    <a:lstStyle/>
                    <a:p>
                      <a:r>
                        <a:rPr lang="en-GB" sz="2000" dirty="0">
                          <a:latin typeface="Calibri" pitchFamily="34" charset="0"/>
                          <a:cs typeface="Calibri" pitchFamily="34" charset="0"/>
                        </a:rPr>
                        <a:t>Tilt of Collector</a:t>
                      </a:r>
                    </a:p>
                  </a:txBody>
                  <a:tcPr marL="91453" marR="91453">
                    <a:lnL w="19050" cap="flat" cmpd="sng" algn="ctr">
                      <a:solidFill>
                        <a:srgbClr val="304364"/>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gridSpan="5">
                  <a:txBody>
                    <a:bodyPr/>
                    <a:lstStyle/>
                    <a:p>
                      <a:pPr algn="ctr"/>
                      <a:r>
                        <a:rPr lang="en-GB" sz="2000" dirty="0">
                          <a:latin typeface="Calibri" pitchFamily="34" charset="0"/>
                          <a:cs typeface="Calibri" pitchFamily="34" charset="0"/>
                        </a:rPr>
                        <a:t>Orientation of collector</a:t>
                      </a:r>
                    </a:p>
                  </a:txBody>
                  <a:tcPr marL="91453" marR="91453">
                    <a:lnL w="19050" cap="flat" cmpd="sng" algn="ctr">
                      <a:solidFill>
                        <a:schemeClr val="bg1"/>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364"/>
                    </a:solidFill>
                  </a:tcPr>
                </a:tc>
                <a:tc hMerge="1">
                  <a:txBody>
                    <a:bodyPr/>
                    <a:lstStyle/>
                    <a:p>
                      <a:endParaRPr lang="en-GB" dirty="0"/>
                    </a:p>
                  </a:txBody>
                  <a:tcPr>
                    <a:solidFill>
                      <a:srgbClr val="304364"/>
                    </a:solidFill>
                  </a:tcPr>
                </a:tc>
                <a:tc hMerge="1">
                  <a:txBody>
                    <a:bodyPr/>
                    <a:lstStyle/>
                    <a:p>
                      <a:endParaRPr lang="en-GB" dirty="0"/>
                    </a:p>
                  </a:txBody>
                  <a:tcPr>
                    <a:solidFill>
                      <a:srgbClr val="304364"/>
                    </a:solidFill>
                  </a:tcPr>
                </a:tc>
                <a:tc hMerge="1">
                  <a:txBody>
                    <a:bodyPr/>
                    <a:lstStyle/>
                    <a:p>
                      <a:endParaRPr lang="en-GB" dirty="0"/>
                    </a:p>
                  </a:txBody>
                  <a:tcPr>
                    <a:solidFill>
                      <a:srgbClr val="304364"/>
                    </a:solidFill>
                  </a:tcPr>
                </a:tc>
                <a:tc hMerge="1">
                  <a:txBody>
                    <a:bodyPr/>
                    <a:lstStyle/>
                    <a:p>
                      <a:endParaRPr lang="en-GB" dirty="0"/>
                    </a:p>
                  </a:txBody>
                  <a:tcPr>
                    <a:solidFill>
                      <a:srgbClr val="304364"/>
                    </a:solidFill>
                  </a:tcPr>
                </a:tc>
                <a:extLst>
                  <a:ext uri="{0D108BD9-81ED-4DB2-BD59-A6C34878D82A}">
                    <a16:rowId xmlns:a16="http://schemas.microsoft.com/office/drawing/2014/main" val="10000"/>
                  </a:ext>
                </a:extLst>
              </a:tr>
              <a:tr h="462909">
                <a:tc vMerge="1">
                  <a:txBody>
                    <a:bodyPr/>
                    <a:lstStyle/>
                    <a:p>
                      <a:endParaRPr lang="en-GB" dirty="0"/>
                    </a:p>
                  </a:txBody>
                  <a:tcPr/>
                </a:tc>
                <a:tc>
                  <a:txBody>
                    <a:bodyPr/>
                    <a:lstStyle/>
                    <a:p>
                      <a:pPr algn="ctr"/>
                      <a:r>
                        <a:rPr lang="en-GB" sz="2000" dirty="0">
                          <a:latin typeface="Calibri" pitchFamily="34" charset="0"/>
                          <a:cs typeface="Calibri" pitchFamily="34" charset="0"/>
                        </a:rPr>
                        <a:t>South</a:t>
                      </a:r>
                    </a:p>
                  </a:txBody>
                  <a:tcPr marL="91453" marR="91453">
                    <a:lnL w="19050" cap="flat" cmpd="sng" algn="ctr">
                      <a:solidFill>
                        <a:schemeClr val="bg1"/>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SE/SW</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E/W</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NE/NW</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North</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2909">
                <a:tc>
                  <a:txBody>
                    <a:bodyPr/>
                    <a:lstStyle/>
                    <a:p>
                      <a:r>
                        <a:rPr lang="en-GB" sz="2000" dirty="0">
                          <a:latin typeface="Calibri" pitchFamily="34" charset="0"/>
                          <a:cs typeface="Calibri" pitchFamily="34" charset="0"/>
                        </a:rPr>
                        <a:t>Horizontal</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GB" sz="2000" dirty="0">
                          <a:latin typeface="Calibri" pitchFamily="34" charset="0"/>
                          <a:cs typeface="Calibri" pitchFamily="34" charset="0"/>
                        </a:rPr>
                        <a:t>961</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10002"/>
                  </a:ext>
                </a:extLst>
              </a:tr>
              <a:tr h="462909">
                <a:tc>
                  <a:txBody>
                    <a:bodyPr/>
                    <a:lstStyle/>
                    <a:p>
                      <a:r>
                        <a:rPr lang="en-GB" sz="2000" dirty="0">
                          <a:latin typeface="Calibri" pitchFamily="34" charset="0"/>
                          <a:cs typeface="Calibri" pitchFamily="34" charset="0"/>
                        </a:rPr>
                        <a:t>30</a:t>
                      </a:r>
                      <a:r>
                        <a:rPr lang="en-GB" sz="2000" baseline="30000" dirty="0">
                          <a:latin typeface="Calibri" pitchFamily="34" charset="0"/>
                          <a:cs typeface="Calibri" pitchFamily="34" charset="0"/>
                        </a:rPr>
                        <a:t>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1073</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1027</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913</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785</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730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2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a:latin typeface="Calibri" pitchFamily="34" charset="0"/>
                          <a:cs typeface="Calibri" pitchFamily="34" charset="0"/>
                        </a:rPr>
                        <a:t>45</a:t>
                      </a:r>
                      <a:r>
                        <a:rPr lang="en-GB" sz="2000" baseline="30000" dirty="0">
                          <a:latin typeface="Calibri" pitchFamily="34" charset="0"/>
                          <a:cs typeface="Calibri" pitchFamily="34" charset="0"/>
                        </a:rPr>
                        <a:t>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1054</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997</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854</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686</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640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2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a:latin typeface="Calibri" pitchFamily="34" charset="0"/>
                          <a:cs typeface="Calibri" pitchFamily="34" charset="0"/>
                        </a:rPr>
                        <a:t>60</a:t>
                      </a:r>
                      <a:r>
                        <a:rPr lang="en-GB" sz="2000" baseline="30000" dirty="0">
                          <a:latin typeface="Calibri" pitchFamily="34" charset="0"/>
                          <a:cs typeface="Calibri" pitchFamily="34" charset="0"/>
                        </a:rPr>
                        <a:t>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989</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927</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776</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597</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500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2909">
                <a:tc>
                  <a:txBody>
                    <a:bodyPr/>
                    <a:lstStyle/>
                    <a:p>
                      <a:r>
                        <a:rPr lang="en-GB" sz="2000" dirty="0">
                          <a:latin typeface="Calibri" pitchFamily="34" charset="0"/>
                          <a:cs typeface="Calibri" pitchFamily="34" charset="0"/>
                        </a:rPr>
                        <a:t>Vertical</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746</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705</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582</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440</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Calibri" pitchFamily="34" charset="0"/>
                          <a:cs typeface="Calibri" pitchFamily="34" charset="0"/>
                        </a:rPr>
                        <a:t>371</a:t>
                      </a:r>
                    </a:p>
                  </a:txBody>
                  <a:tcPr marL="91453" marR="91453">
                    <a:lnL w="19050" cap="flat" cmpd="sng" algn="ctr">
                      <a:solidFill>
                        <a:srgbClr val="304364"/>
                      </a:solidFill>
                      <a:prstDash val="solid"/>
                      <a:round/>
                      <a:headEnd type="none" w="med" len="med"/>
                      <a:tailEnd type="none" w="med" len="med"/>
                    </a:lnL>
                    <a:lnR w="19050" cap="flat" cmpd="sng" algn="ctr">
                      <a:solidFill>
                        <a:srgbClr val="304364"/>
                      </a:solidFill>
                      <a:prstDash val="solid"/>
                      <a:round/>
                      <a:headEnd type="none" w="med" len="med"/>
                      <a:tailEnd type="none" w="med" len="med"/>
                    </a:lnR>
                    <a:lnT w="19050" cap="flat" cmpd="sng" algn="ctr">
                      <a:solidFill>
                        <a:srgbClr val="304364"/>
                      </a:solidFill>
                      <a:prstDash val="solid"/>
                      <a:round/>
                      <a:headEnd type="none" w="med" len="med"/>
                      <a:tailEnd type="none" w="med" len="med"/>
                    </a:lnT>
                    <a:lnB w="19050" cap="flat" cmpd="sng" algn="ctr">
                      <a:solidFill>
                        <a:srgbClr val="3043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11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TotalTime>
  <Words>10488</Words>
  <Application>Microsoft Office PowerPoint</Application>
  <PresentationFormat>On-screen Show (4:3)</PresentationFormat>
  <Paragraphs>1194</Paragraphs>
  <Slides>124</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124</vt:i4>
      </vt:variant>
    </vt:vector>
  </HeadingPairs>
  <TitlesOfParts>
    <vt:vector size="131" baseType="lpstr">
      <vt:lpstr>Arial</vt:lpstr>
      <vt:lpstr>Calibri</vt:lpstr>
      <vt:lpstr>Calibri Light</vt:lpstr>
      <vt:lpstr>Perpetua</vt:lpstr>
      <vt:lpstr>Wingdings</vt:lpstr>
      <vt:lpstr>Office Theme</vt:lpstr>
      <vt:lpstr>Drawing</vt:lpstr>
      <vt:lpstr>Level 3 Diploma in Plumbing and Domestic Heating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Check</vt:lpstr>
      <vt:lpstr>Regulatory Requirements</vt:lpstr>
      <vt:lpstr>Regulatory Requirements – Building Regulations</vt:lpstr>
      <vt:lpstr>Advantages/Disadvantages</vt:lpstr>
      <vt:lpstr>Level 3 Diploma in Plumbing and Domestic Heating</vt:lpstr>
      <vt:lpstr>PowerPoint Presentation</vt:lpstr>
      <vt:lpstr>PowerPoint Presentation</vt:lpstr>
      <vt:lpstr>PowerPoint Presentation</vt:lpstr>
      <vt:lpstr>PowerPoint Presentation</vt:lpstr>
      <vt:lpstr>PowerPoint Presentation</vt:lpstr>
      <vt:lpstr>PowerPoint Presentation</vt:lpstr>
      <vt:lpstr> Learning Check</vt:lpstr>
      <vt:lpstr>PowerPoint Presentation</vt:lpstr>
      <vt:lpstr>Regulatory Requirements – Building Regulations</vt:lpstr>
      <vt:lpstr>PowerPoint Presentation</vt:lpstr>
      <vt:lpstr>PowerPoint Presentation</vt:lpstr>
      <vt:lpstr> Learning Check</vt:lpstr>
      <vt:lpstr>Advantages/Disadvantages</vt:lpstr>
      <vt:lpstr>Level 3 Diploma in Plumbing and Domestic Heating</vt:lpstr>
      <vt:lpstr>Greywater reuse systems</vt:lpstr>
      <vt:lpstr>Introduction </vt:lpstr>
      <vt:lpstr>Permitted use of harvested rainwater  </vt:lpstr>
      <vt:lpstr>PowerPoint Presentation</vt:lpstr>
      <vt:lpstr>Storage, Treatment and Use Considerations </vt:lpstr>
      <vt:lpstr>Greywater Re-use  Systems</vt:lpstr>
      <vt:lpstr>Layout Options </vt:lpstr>
      <vt:lpstr>PowerPoint Presentation</vt:lpstr>
      <vt:lpstr>Grey Water Re-use Systems </vt:lpstr>
      <vt:lpstr> Learning Check</vt:lpstr>
      <vt:lpstr>Regulatory requirements</vt:lpstr>
      <vt:lpstr>Regulatory Requirements</vt:lpstr>
      <vt:lpstr>Regulatory Requirements – Building Regulations</vt:lpstr>
      <vt:lpstr>Regulatory Requirements</vt:lpstr>
      <vt:lpstr>Building location and feature requirements </vt:lpstr>
      <vt:lpstr> Learning Check</vt:lpstr>
      <vt:lpstr>Level 3 Diploma in Plumbing and Domestic Heating</vt:lpstr>
      <vt:lpstr>What is Solar Thermal?</vt:lpstr>
      <vt:lpstr>How well does it work in the UK?</vt:lpstr>
      <vt:lpstr>Solar Irradiance</vt:lpstr>
      <vt:lpstr>Direct &amp; Diffuse Sunlight</vt:lpstr>
      <vt:lpstr>Heating Requirements V available energy</vt:lpstr>
      <vt:lpstr>Basic System Categories</vt:lpstr>
      <vt:lpstr>Passive Systems (thermosiphon)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Overview</vt:lpstr>
      <vt:lpstr>PowerPoint Presentation</vt:lpstr>
      <vt:lpstr>PowerPoint Presentation</vt:lpstr>
      <vt:lpstr>System Overview</vt:lpstr>
      <vt:lpstr>System Overview</vt:lpstr>
      <vt:lpstr> Learning Check</vt:lpstr>
      <vt:lpstr>PowerPoint Presentation</vt:lpstr>
      <vt:lpstr>Roof Orientation</vt:lpstr>
      <vt:lpstr>Solar Collector Tilt</vt:lpstr>
      <vt:lpstr>Orientation and tilt</vt:lpstr>
      <vt:lpstr>Orientation and tilt</vt:lpstr>
      <vt:lpstr>Overshading</vt:lpstr>
      <vt:lpstr>Roof</vt:lpstr>
      <vt:lpstr> Learning Check</vt:lpstr>
      <vt:lpstr>Regulatory Requirements</vt:lpstr>
      <vt:lpstr>Regulatory Requirements</vt:lpstr>
      <vt:lpstr>Regulatory Requirements – Building Regulations</vt:lpstr>
      <vt:lpstr>Advantages/Disadvantages</vt:lpstr>
      <vt:lpstr>Level 3 Diploma in Plumbing and Domestic Heating</vt:lpstr>
      <vt:lpstr>Introduction </vt:lpstr>
      <vt:lpstr>Permitted use of harvested rainwater  </vt:lpstr>
      <vt:lpstr>PowerPoint Presentation</vt:lpstr>
      <vt:lpstr>Rainwater Harvesting System Components  </vt:lpstr>
      <vt:lpstr>Rainwater Harvesting System Components  </vt:lpstr>
      <vt:lpstr>Rainwater Harvesting System Components  </vt:lpstr>
      <vt:lpstr>Rainwater Harvesting System Components  </vt:lpstr>
      <vt:lpstr>System layout  example </vt:lpstr>
      <vt:lpstr>System layout  options </vt:lpstr>
      <vt:lpstr> Learning Check</vt:lpstr>
      <vt:lpstr>Regulatory requirements</vt:lpstr>
      <vt:lpstr>Regulatory Requirements – Building Regulations</vt:lpstr>
      <vt:lpstr>Regulatory Requirements</vt:lpstr>
      <vt:lpstr>Building location and feature requirements</vt:lpstr>
      <vt:lpstr> Learning Check</vt:lpstr>
      <vt:lpstr>Advantages/Disadvantages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3 Diploma in Plumbing Studies</dc:title>
  <dc:creator>Adrian Harpham</dc:creator>
  <cp:lastModifiedBy>Jonathan Hallam</cp:lastModifiedBy>
  <cp:revision>46</cp:revision>
  <dcterms:created xsi:type="dcterms:W3CDTF">2015-06-02T15:00:39Z</dcterms:created>
  <dcterms:modified xsi:type="dcterms:W3CDTF">2023-02-08T16:16:28Z</dcterms:modified>
</cp:coreProperties>
</file>