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handoutMasterIdLst>
    <p:handoutMasterId r:id="rId18"/>
  </p:handoutMasterIdLst>
  <p:sldIdLst>
    <p:sldId id="256" r:id="rId2"/>
    <p:sldId id="292" r:id="rId3"/>
    <p:sldId id="399" r:id="rId4"/>
    <p:sldId id="478" r:id="rId5"/>
    <p:sldId id="480" r:id="rId6"/>
    <p:sldId id="481" r:id="rId7"/>
    <p:sldId id="482" r:id="rId8"/>
    <p:sldId id="484" r:id="rId9"/>
    <p:sldId id="488" r:id="rId10"/>
    <p:sldId id="479" r:id="rId11"/>
    <p:sldId id="476" r:id="rId12"/>
    <p:sldId id="483" r:id="rId13"/>
    <p:sldId id="489" r:id="rId14"/>
    <p:sldId id="460" r:id="rId15"/>
    <p:sldId id="490" r:id="rId16"/>
  </p:sldIdLst>
  <p:sldSz cx="9144000" cy="5143500" type="screen16x9"/>
  <p:notesSz cx="9601200" cy="7315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93"/>
    <a:srgbClr val="9FC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94" d="100"/>
          <a:sy n="94" d="100"/>
        </p:scale>
        <p:origin x="1094" y="82"/>
      </p:cViewPr>
      <p:guideLst/>
    </p:cSldViewPr>
  </p:slideViewPr>
  <p:notesTextViewPr>
    <p:cViewPr>
      <p:scale>
        <a:sx n="1" d="1"/>
        <a:sy n="1" d="1"/>
      </p:scale>
      <p:origin x="0" y="0"/>
    </p:cViewPr>
  </p:notesTextViewPr>
  <p:sorterViewPr>
    <p:cViewPr>
      <p:scale>
        <a:sx n="100" d="100"/>
        <a:sy n="100" d="100"/>
      </p:scale>
      <p:origin x="0" y="-7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52165-B398-452A-B2F1-C675E0FE9DA9}"/>
              </a:ext>
            </a:extLst>
          </p:cNvPr>
          <p:cNvSpPr>
            <a:spLocks noGrp="1"/>
          </p:cNvSpPr>
          <p:nvPr>
            <p:ph type="hdr" sz="quarter"/>
          </p:nvPr>
        </p:nvSpPr>
        <p:spPr>
          <a:xfrm>
            <a:off x="0" y="5"/>
            <a:ext cx="4160520" cy="367030"/>
          </a:xfrm>
          <a:prstGeom prst="rect">
            <a:avLst/>
          </a:prstGeom>
        </p:spPr>
        <p:txBody>
          <a:bodyPr vert="horz" lIns="96633" tIns="48317" rIns="96633"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6DE60AB1-C402-4A00-AC08-EA30F8300FCF}"/>
              </a:ext>
            </a:extLst>
          </p:cNvPr>
          <p:cNvSpPr>
            <a:spLocks noGrp="1"/>
          </p:cNvSpPr>
          <p:nvPr>
            <p:ph type="dt" sz="quarter" idx="1"/>
          </p:nvPr>
        </p:nvSpPr>
        <p:spPr>
          <a:xfrm>
            <a:off x="5438458" y="5"/>
            <a:ext cx="4160520" cy="367030"/>
          </a:xfrm>
          <a:prstGeom prst="rect">
            <a:avLst/>
          </a:prstGeom>
        </p:spPr>
        <p:txBody>
          <a:bodyPr vert="horz" lIns="96633" tIns="48317" rIns="96633" bIns="48317" rtlCol="0"/>
          <a:lstStyle>
            <a:lvl1pPr algn="r">
              <a:defRPr sz="1300"/>
            </a:lvl1pPr>
          </a:lstStyle>
          <a:p>
            <a:endParaRPr lang="en-US"/>
          </a:p>
        </p:txBody>
      </p:sp>
      <p:sp>
        <p:nvSpPr>
          <p:cNvPr id="4" name="Footer Placeholder 3">
            <a:extLst>
              <a:ext uri="{FF2B5EF4-FFF2-40B4-BE49-F238E27FC236}">
                <a16:creationId xmlns:a16="http://schemas.microsoft.com/office/drawing/2014/main" id="{7FC972C7-69AA-4FAD-B1B1-9B4BCCC9396A}"/>
              </a:ext>
            </a:extLst>
          </p:cNvPr>
          <p:cNvSpPr>
            <a:spLocks noGrp="1"/>
          </p:cNvSpPr>
          <p:nvPr>
            <p:ph type="ftr" sz="quarter" idx="2"/>
          </p:nvPr>
        </p:nvSpPr>
        <p:spPr>
          <a:xfrm>
            <a:off x="0" y="6948173"/>
            <a:ext cx="4160520" cy="367029"/>
          </a:xfrm>
          <a:prstGeom prst="rect">
            <a:avLst/>
          </a:prstGeom>
        </p:spPr>
        <p:txBody>
          <a:bodyPr vert="horz" lIns="96633" tIns="48317" rIns="96633"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B419895-BC6C-457B-8EB8-F70FF5CAA0EF}"/>
              </a:ext>
            </a:extLst>
          </p:cNvPr>
          <p:cNvSpPr>
            <a:spLocks noGrp="1"/>
          </p:cNvSpPr>
          <p:nvPr>
            <p:ph type="sldNum" sz="quarter" idx="3"/>
          </p:nvPr>
        </p:nvSpPr>
        <p:spPr>
          <a:xfrm>
            <a:off x="5438458" y="6948173"/>
            <a:ext cx="4160520" cy="367029"/>
          </a:xfrm>
          <a:prstGeom prst="rect">
            <a:avLst/>
          </a:prstGeom>
        </p:spPr>
        <p:txBody>
          <a:bodyPr vert="horz" lIns="96633" tIns="48317" rIns="96633" bIns="48317" rtlCol="0" anchor="b"/>
          <a:lstStyle>
            <a:lvl1pPr algn="r">
              <a:defRPr sz="1300"/>
            </a:lvl1pPr>
          </a:lstStyle>
          <a:p>
            <a:fld id="{BC645232-8190-435B-AC2A-7FB6F234783A}" type="slidenum">
              <a:rPr lang="en-US" smtClean="0"/>
              <a:t>‹#›</a:t>
            </a:fld>
            <a:endParaRPr lang="en-US"/>
          </a:p>
        </p:txBody>
      </p:sp>
    </p:spTree>
    <p:extLst>
      <p:ext uri="{BB962C8B-B14F-4D97-AF65-F5344CB8AC3E}">
        <p14:creationId xmlns:p14="http://schemas.microsoft.com/office/powerpoint/2010/main" val="27403313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960120" y="3474720"/>
            <a:ext cx="7680960" cy="3291840"/>
          </a:xfrm>
          <a:prstGeom prst="rect">
            <a:avLst/>
          </a:prstGeom>
          <a:noFill/>
          <a:ln>
            <a:noFill/>
          </a:ln>
        </p:spPr>
        <p:txBody>
          <a:bodyPr lIns="96617" tIns="96617" rIns="96617" bIns="96617"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72473036"/>
      </p:ext>
    </p:extLst>
  </p:cSld>
  <p:clrMap bg1="lt1" tx1="dk1" bg2="dk2" tx2="lt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960120" y="3474720"/>
            <a:ext cx="7680960" cy="3291840"/>
          </a:xfrm>
          <a:prstGeom prst="rect">
            <a:avLst/>
          </a:prstGeom>
        </p:spPr>
        <p:txBody>
          <a:bodyPr lIns="96617" tIns="96617" rIns="96617" bIns="96617" anchor="t" anchorCtr="0">
            <a:noAutofit/>
          </a:bodyPr>
          <a:lstStyle/>
          <a:p>
            <a:endParaRPr/>
          </a:p>
        </p:txBody>
      </p:sp>
    </p:spTree>
    <p:extLst>
      <p:ext uri="{BB962C8B-B14F-4D97-AF65-F5344CB8AC3E}">
        <p14:creationId xmlns:p14="http://schemas.microsoft.com/office/powerpoint/2010/main" val="311185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5005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37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960120" y="3474720"/>
            <a:ext cx="7680960" cy="3291840"/>
          </a:xfrm>
          <a:prstGeom prst="rect">
            <a:avLst/>
          </a:prstGeom>
        </p:spPr>
        <p:txBody>
          <a:bodyPr lIns="96631" tIns="96631" rIns="96631" bIns="96631" anchor="t" anchorCtr="0">
            <a:noAutofit/>
          </a:bodyPr>
          <a:lstStyle/>
          <a:p>
            <a:endParaRPr/>
          </a:p>
        </p:txBody>
      </p:sp>
    </p:spTree>
    <p:extLst>
      <p:ext uri="{BB962C8B-B14F-4D97-AF65-F5344CB8AC3E}">
        <p14:creationId xmlns:p14="http://schemas.microsoft.com/office/powerpoint/2010/main" val="1238480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287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960120" y="3474720"/>
            <a:ext cx="7680960" cy="3291840"/>
          </a:xfrm>
          <a:prstGeom prst="rect">
            <a:avLst/>
          </a:prstGeom>
        </p:spPr>
        <p:txBody>
          <a:bodyPr lIns="96617" tIns="96617" rIns="96617" bIns="96617" anchor="t" anchorCtr="0">
            <a:noAutofit/>
          </a:bodyPr>
          <a:lstStyle/>
          <a:p>
            <a:endParaRPr/>
          </a:p>
        </p:txBody>
      </p:sp>
    </p:spTree>
    <p:extLst>
      <p:ext uri="{BB962C8B-B14F-4D97-AF65-F5344CB8AC3E}">
        <p14:creationId xmlns:p14="http://schemas.microsoft.com/office/powerpoint/2010/main" val="101738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960120" y="3474720"/>
            <a:ext cx="7680960" cy="3291840"/>
          </a:xfrm>
          <a:prstGeom prst="rect">
            <a:avLst/>
          </a:prstGeom>
        </p:spPr>
        <p:txBody>
          <a:bodyPr lIns="96617" tIns="96617" rIns="96617" bIns="96617" anchor="t" anchorCtr="0">
            <a:noAutofit/>
          </a:bodyPr>
          <a:lstStyle/>
          <a:p>
            <a:endParaRPr/>
          </a:p>
        </p:txBody>
      </p:sp>
    </p:spTree>
    <p:extLst>
      <p:ext uri="{BB962C8B-B14F-4D97-AF65-F5344CB8AC3E}">
        <p14:creationId xmlns:p14="http://schemas.microsoft.com/office/powerpoint/2010/main" val="197083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685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819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3732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270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889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2362200" y="549275"/>
            <a:ext cx="4876800" cy="2743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960120" y="3474720"/>
            <a:ext cx="7680960" cy="32918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47097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9FC5E8"/>
        </a:solidFill>
        <a:effectLst/>
      </p:bgPr>
    </p:bg>
    <p:spTree>
      <p:nvGrpSpPr>
        <p:cNvPr id="1" name="Shape 53"/>
        <p:cNvGrpSpPr/>
        <p:nvPr/>
      </p:nvGrpSpPr>
      <p:grpSpPr>
        <a:xfrm>
          <a:off x="0" y="0"/>
          <a:ext cx="0" cy="0"/>
          <a:chOff x="0" y="0"/>
          <a:chExt cx="0" cy="0"/>
        </a:xfrm>
      </p:grpSpPr>
      <p:sp>
        <p:nvSpPr>
          <p:cNvPr id="55" name="Shape 55"/>
          <p:cNvSpPr txBox="1">
            <a:spLocks noGrp="1"/>
          </p:cNvSpPr>
          <p:nvPr>
            <p:ph type="subTitle" idx="1"/>
          </p:nvPr>
        </p:nvSpPr>
        <p:spPr>
          <a:xfrm>
            <a:off x="311700" y="750861"/>
            <a:ext cx="8520600" cy="4109155"/>
          </a:xfrm>
          <a:prstGeom prst="rect">
            <a:avLst/>
          </a:prstGeom>
        </p:spPr>
        <p:txBody>
          <a:bodyPr lIns="91425" tIns="91425" rIns="91425" bIns="91425" anchor="t" anchorCtr="0">
            <a:noAutofit/>
          </a:bodyPr>
          <a:lstStyle/>
          <a:p>
            <a:pPr marL="0" marR="0" algn="ctr">
              <a:lnSpc>
                <a:spcPct val="107000"/>
              </a:lnSpc>
              <a:spcBef>
                <a:spcPts val="0"/>
              </a:spcBef>
              <a:spcAft>
                <a:spcPts val="0"/>
              </a:spcAft>
            </a:pPr>
            <a:endParaRPr lang="en-US" sz="1800" b="1" i="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800" b="1" i="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pPr>
            <a:r>
              <a:rPr lang="en-US" sz="4400" b="1" i="1" dirty="0">
                <a:solidFill>
                  <a:srgbClr val="222222"/>
                </a:solidFill>
                <a:effectLst/>
                <a:latin typeface="Perpetua" panose="02020502060401020303" pitchFamily="18" charset="0"/>
                <a:ea typeface="Times New Roman" panose="02020603050405020304" pitchFamily="18" charset="0"/>
                <a:cs typeface="Times New Roman" panose="02020603050405020304" pitchFamily="18" charset="0"/>
              </a:rPr>
              <a:t>Synodality and Saint Augustine</a:t>
            </a:r>
          </a:p>
          <a:p>
            <a:pPr marL="0" marR="0" algn="ctr">
              <a:lnSpc>
                <a:spcPct val="107000"/>
              </a:lnSpc>
            </a:pPr>
            <a:r>
              <a:rPr lang="en-US" sz="3200" b="1" i="1" dirty="0">
                <a:solidFill>
                  <a:srgbClr val="1F1F1F"/>
                </a:solidFill>
                <a:effectLst/>
                <a:latin typeface="Perpetua" panose="02020502060401020303" pitchFamily="18" charset="0"/>
                <a:ea typeface="Calibri" panose="020F0502020204030204" pitchFamily="34" charset="0"/>
                <a:cs typeface="Times New Roman" panose="02020603050405020304" pitchFamily="18" charset="0"/>
              </a:rPr>
              <a:t>Session 1:</a:t>
            </a:r>
          </a:p>
          <a:p>
            <a:pPr marL="0" marR="0" algn="ctr">
              <a:lnSpc>
                <a:spcPct val="107000"/>
              </a:lnSpc>
              <a:spcAft>
                <a:spcPts val="1200"/>
              </a:spcAft>
            </a:pPr>
            <a:r>
              <a:rPr lang="en-US" sz="3200" b="1" i="1" dirty="0">
                <a:solidFill>
                  <a:srgbClr val="1F1F1F"/>
                </a:solidFill>
                <a:effectLst/>
                <a:latin typeface="Perpetua" panose="02020502060401020303" pitchFamily="18" charset="0"/>
                <a:ea typeface="Calibri" panose="020F0502020204030204" pitchFamily="34" charset="0"/>
                <a:cs typeface="Times New Roman" panose="02020603050405020304" pitchFamily="18" charset="0"/>
              </a:rPr>
              <a:t>Organization of Augustinians of Europe</a:t>
            </a:r>
          </a:p>
          <a:p>
            <a:pPr marL="0" marR="0" algn="ctr">
              <a:lnSpc>
                <a:spcPct val="107000"/>
              </a:lnSpc>
              <a:spcBef>
                <a:spcPts val="0"/>
              </a:spcBef>
              <a:spcAft>
                <a:spcPts val="0"/>
              </a:spcAft>
            </a:pPr>
            <a:r>
              <a:rPr lang="en-US" sz="3200" b="1" i="1" dirty="0">
                <a:solidFill>
                  <a:srgbClr val="1F1F1F"/>
                </a:solidFill>
                <a:effectLst/>
                <a:latin typeface="Perpetua" panose="02020502060401020303" pitchFamily="18" charset="0"/>
                <a:ea typeface="Calibri" panose="020F0502020204030204" pitchFamily="34" charset="0"/>
                <a:cs typeface="Times New Roman" panose="02020603050405020304" pitchFamily="18" charset="0"/>
              </a:rPr>
              <a:t>Valladolid, Spain</a:t>
            </a:r>
          </a:p>
          <a:p>
            <a:pPr marL="0" marR="0" algn="ctr">
              <a:lnSpc>
                <a:spcPct val="107000"/>
              </a:lnSpc>
              <a:spcBef>
                <a:spcPts val="0"/>
              </a:spcBef>
              <a:spcAft>
                <a:spcPts val="0"/>
              </a:spcAft>
            </a:pPr>
            <a:r>
              <a:rPr lang="en-US" sz="3200" b="1" i="1" dirty="0">
                <a:solidFill>
                  <a:srgbClr val="1F1F1F"/>
                </a:solidFill>
                <a:latin typeface="Perpetua" panose="02020502060401020303" pitchFamily="18" charset="0"/>
                <a:ea typeface="Calibri" panose="020F0502020204030204" pitchFamily="34" charset="0"/>
                <a:cs typeface="Times New Roman" panose="02020603050405020304" pitchFamily="18" charset="0"/>
              </a:rPr>
              <a:t>June 2024</a:t>
            </a:r>
            <a:endParaRPr lang="en-US" sz="3200" dirty="0">
              <a:effectLst/>
              <a:latin typeface="Perpetua" panose="02020502060401020303"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341427"/>
            <a:ext cx="1345178" cy="1097445"/>
          </a:xfrm>
          <a:prstGeom prst="rect">
            <a:avLst/>
          </a:prstGeom>
        </p:spPr>
      </p:pic>
      <p:sp>
        <p:nvSpPr>
          <p:cNvPr id="3" name="Slide Number Placeholder 2">
            <a:extLst>
              <a:ext uri="{FF2B5EF4-FFF2-40B4-BE49-F238E27FC236}">
                <a16:creationId xmlns:a16="http://schemas.microsoft.com/office/drawing/2014/main" id="{CCC3A08B-BDDE-4C02-A5A5-A45226A9B4BC}"/>
              </a:ext>
            </a:extLst>
          </p:cNvPr>
          <p:cNvSpPr>
            <a:spLocks noGrp="1"/>
          </p:cNvSpPr>
          <p:nvPr>
            <p:ph type="sldNum" idx="12"/>
          </p:nvPr>
        </p:nvSpPr>
        <p:spPr/>
        <p:txBody>
          <a:bodyPr/>
          <a:lstStyle/>
          <a:p>
            <a:pPr lvl="0">
              <a:spcBef>
                <a:spcPts val="0"/>
              </a:spcBef>
              <a:buNone/>
            </a:pPr>
            <a:fld id="{00000000-1234-1234-1234-123412341234}" type="slidenum">
              <a:rPr lang="en" sz="2000" b="1" i="1" smtClean="0">
                <a:solidFill>
                  <a:schemeClr val="tx1"/>
                </a:solidFill>
                <a:latin typeface="Perpetua" panose="02020502060401020303" pitchFamily="18" charset="0"/>
              </a:rPr>
              <a:t>1</a:t>
            </a:fld>
            <a:endParaRPr lang="en" sz="2000" b="1" i="1" dirty="0">
              <a:solidFill>
                <a:schemeClr val="tx1"/>
              </a:solidFill>
              <a:latin typeface="Perpetua" panose="02020502060401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2A9EF4-775B-199C-A8D8-7819F41BB9DE}"/>
              </a:ext>
            </a:extLst>
          </p:cNvPr>
          <p:cNvSpPr>
            <a:spLocks noGrp="1"/>
          </p:cNvSpPr>
          <p:nvPr>
            <p:ph type="sldNum" idx="12"/>
          </p:nvPr>
        </p:nvSpPr>
        <p:spPr/>
        <p:txBody>
          <a:bodyPr/>
          <a:lstStyle/>
          <a:p>
            <a:pPr lvl="0">
              <a:spcBef>
                <a:spcPts val="0"/>
              </a:spcBef>
              <a:buNone/>
            </a:pPr>
            <a:fld id="{00000000-1234-1234-1234-123412341234}" type="slidenum">
              <a:rPr lang="en" smtClean="0"/>
              <a:t>10</a:t>
            </a:fld>
            <a:endParaRPr lang="en" dirty="0"/>
          </a:p>
        </p:txBody>
      </p:sp>
      <p:sp>
        <p:nvSpPr>
          <p:cNvPr id="2" name="Title 1">
            <a:extLst>
              <a:ext uri="{FF2B5EF4-FFF2-40B4-BE49-F238E27FC236}">
                <a16:creationId xmlns:a16="http://schemas.microsoft.com/office/drawing/2014/main" id="{011C0733-45FC-D440-6860-40F4F1683496}"/>
              </a:ext>
            </a:extLst>
          </p:cNvPr>
          <p:cNvSpPr>
            <a:spLocks noGrp="1"/>
          </p:cNvSpPr>
          <p:nvPr>
            <p:ph type="title" idx="4294967295"/>
          </p:nvPr>
        </p:nvSpPr>
        <p:spPr>
          <a:xfrm>
            <a:off x="3513957" y="1322049"/>
            <a:ext cx="4776788" cy="815975"/>
          </a:xfrm>
        </p:spPr>
        <p:txBody>
          <a:bodyPr/>
          <a:lstStyle/>
          <a:p>
            <a:pPr algn="ctr"/>
            <a:r>
              <a:rPr lang="en-US" sz="4200" b="1" i="1" dirty="0">
                <a:latin typeface="Perpetua" panose="02020502060401020303" pitchFamily="18" charset="0"/>
              </a:rPr>
              <a:t>Rose Flower</a:t>
            </a:r>
          </a:p>
        </p:txBody>
      </p:sp>
      <p:sp>
        <p:nvSpPr>
          <p:cNvPr id="14" name="Title 1">
            <a:extLst>
              <a:ext uri="{FF2B5EF4-FFF2-40B4-BE49-F238E27FC236}">
                <a16:creationId xmlns:a16="http://schemas.microsoft.com/office/drawing/2014/main" id="{5F2CCA4E-E4BC-62DC-019F-CBDD0DD2DF7F}"/>
              </a:ext>
            </a:extLst>
          </p:cNvPr>
          <p:cNvSpPr txBox="1">
            <a:spLocks/>
          </p:cNvSpPr>
          <p:nvPr/>
        </p:nvSpPr>
        <p:spPr>
          <a:xfrm>
            <a:off x="3359317" y="2531253"/>
            <a:ext cx="4777840" cy="816677"/>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4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4200">
                <a:solidFill>
                  <a:schemeClr val="dk1"/>
                </a:solidFill>
              </a:defRPr>
            </a:lvl2pPr>
            <a:lvl3pPr lvl="2" algn="ctr">
              <a:spcBef>
                <a:spcPts val="0"/>
              </a:spcBef>
              <a:buClr>
                <a:schemeClr val="dk1"/>
              </a:buClr>
              <a:buSzPct val="100000"/>
              <a:buNone/>
              <a:defRPr sz="4200">
                <a:solidFill>
                  <a:schemeClr val="dk1"/>
                </a:solidFill>
              </a:defRPr>
            </a:lvl3pPr>
            <a:lvl4pPr lvl="3" algn="ctr">
              <a:spcBef>
                <a:spcPts val="0"/>
              </a:spcBef>
              <a:buClr>
                <a:schemeClr val="dk1"/>
              </a:buClr>
              <a:buSzPct val="100000"/>
              <a:buNone/>
              <a:defRPr sz="4200">
                <a:solidFill>
                  <a:schemeClr val="dk1"/>
                </a:solidFill>
              </a:defRPr>
            </a:lvl4pPr>
            <a:lvl5pPr lvl="4" algn="ctr">
              <a:spcBef>
                <a:spcPts val="0"/>
              </a:spcBef>
              <a:buClr>
                <a:schemeClr val="dk1"/>
              </a:buClr>
              <a:buSzPct val="100000"/>
              <a:buNone/>
              <a:defRPr sz="4200">
                <a:solidFill>
                  <a:schemeClr val="dk1"/>
                </a:solidFill>
              </a:defRPr>
            </a:lvl5pPr>
            <a:lvl6pPr lvl="5" algn="ctr">
              <a:spcBef>
                <a:spcPts val="0"/>
              </a:spcBef>
              <a:buClr>
                <a:schemeClr val="dk1"/>
              </a:buClr>
              <a:buSzPct val="100000"/>
              <a:buNone/>
              <a:defRPr sz="4200">
                <a:solidFill>
                  <a:schemeClr val="dk1"/>
                </a:solidFill>
              </a:defRPr>
            </a:lvl6pPr>
            <a:lvl7pPr lvl="6" algn="ctr">
              <a:spcBef>
                <a:spcPts val="0"/>
              </a:spcBef>
              <a:buClr>
                <a:schemeClr val="dk1"/>
              </a:buClr>
              <a:buSzPct val="100000"/>
              <a:buNone/>
              <a:defRPr sz="4200">
                <a:solidFill>
                  <a:schemeClr val="dk1"/>
                </a:solidFill>
              </a:defRPr>
            </a:lvl7pPr>
            <a:lvl8pPr lvl="7" algn="ctr">
              <a:spcBef>
                <a:spcPts val="0"/>
              </a:spcBef>
              <a:buClr>
                <a:schemeClr val="dk1"/>
              </a:buClr>
              <a:buSzPct val="100000"/>
              <a:buNone/>
              <a:defRPr sz="4200">
                <a:solidFill>
                  <a:schemeClr val="dk1"/>
                </a:solidFill>
              </a:defRPr>
            </a:lvl8pPr>
            <a:lvl9pPr lvl="8" algn="ctr">
              <a:spcBef>
                <a:spcPts val="0"/>
              </a:spcBef>
              <a:buClr>
                <a:schemeClr val="dk1"/>
              </a:buClr>
              <a:buSzPct val="100000"/>
              <a:buNone/>
              <a:defRPr sz="4200">
                <a:solidFill>
                  <a:schemeClr val="dk1"/>
                </a:solidFill>
              </a:defRPr>
            </a:lvl9pPr>
          </a:lstStyle>
          <a:p>
            <a:r>
              <a:rPr lang="en-US" b="1" i="1" dirty="0">
                <a:latin typeface="Perpetua" panose="02020502060401020303" pitchFamily="18" charset="0"/>
              </a:rPr>
              <a:t>Rose Bud</a:t>
            </a:r>
          </a:p>
        </p:txBody>
      </p:sp>
      <p:sp>
        <p:nvSpPr>
          <p:cNvPr id="15" name="Title 1">
            <a:extLst>
              <a:ext uri="{FF2B5EF4-FFF2-40B4-BE49-F238E27FC236}">
                <a16:creationId xmlns:a16="http://schemas.microsoft.com/office/drawing/2014/main" id="{A102CA71-F3E8-6265-6943-84F5BC9D3860}"/>
              </a:ext>
            </a:extLst>
          </p:cNvPr>
          <p:cNvSpPr txBox="1">
            <a:spLocks/>
          </p:cNvSpPr>
          <p:nvPr/>
        </p:nvSpPr>
        <p:spPr>
          <a:xfrm>
            <a:off x="3169175" y="3894692"/>
            <a:ext cx="4777840" cy="816677"/>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4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4200">
                <a:solidFill>
                  <a:schemeClr val="dk1"/>
                </a:solidFill>
              </a:defRPr>
            </a:lvl2pPr>
            <a:lvl3pPr lvl="2" algn="ctr">
              <a:spcBef>
                <a:spcPts val="0"/>
              </a:spcBef>
              <a:buClr>
                <a:schemeClr val="dk1"/>
              </a:buClr>
              <a:buSzPct val="100000"/>
              <a:buNone/>
              <a:defRPr sz="4200">
                <a:solidFill>
                  <a:schemeClr val="dk1"/>
                </a:solidFill>
              </a:defRPr>
            </a:lvl3pPr>
            <a:lvl4pPr lvl="3" algn="ctr">
              <a:spcBef>
                <a:spcPts val="0"/>
              </a:spcBef>
              <a:buClr>
                <a:schemeClr val="dk1"/>
              </a:buClr>
              <a:buSzPct val="100000"/>
              <a:buNone/>
              <a:defRPr sz="4200">
                <a:solidFill>
                  <a:schemeClr val="dk1"/>
                </a:solidFill>
              </a:defRPr>
            </a:lvl4pPr>
            <a:lvl5pPr lvl="4" algn="ctr">
              <a:spcBef>
                <a:spcPts val="0"/>
              </a:spcBef>
              <a:buClr>
                <a:schemeClr val="dk1"/>
              </a:buClr>
              <a:buSzPct val="100000"/>
              <a:buNone/>
              <a:defRPr sz="4200">
                <a:solidFill>
                  <a:schemeClr val="dk1"/>
                </a:solidFill>
              </a:defRPr>
            </a:lvl5pPr>
            <a:lvl6pPr lvl="5" algn="ctr">
              <a:spcBef>
                <a:spcPts val="0"/>
              </a:spcBef>
              <a:buClr>
                <a:schemeClr val="dk1"/>
              </a:buClr>
              <a:buSzPct val="100000"/>
              <a:buNone/>
              <a:defRPr sz="4200">
                <a:solidFill>
                  <a:schemeClr val="dk1"/>
                </a:solidFill>
              </a:defRPr>
            </a:lvl6pPr>
            <a:lvl7pPr lvl="6" algn="ctr">
              <a:spcBef>
                <a:spcPts val="0"/>
              </a:spcBef>
              <a:buClr>
                <a:schemeClr val="dk1"/>
              </a:buClr>
              <a:buSzPct val="100000"/>
              <a:buNone/>
              <a:defRPr sz="4200">
                <a:solidFill>
                  <a:schemeClr val="dk1"/>
                </a:solidFill>
              </a:defRPr>
            </a:lvl7pPr>
            <a:lvl8pPr lvl="7" algn="ctr">
              <a:spcBef>
                <a:spcPts val="0"/>
              </a:spcBef>
              <a:buClr>
                <a:schemeClr val="dk1"/>
              </a:buClr>
              <a:buSzPct val="100000"/>
              <a:buNone/>
              <a:defRPr sz="4200">
                <a:solidFill>
                  <a:schemeClr val="dk1"/>
                </a:solidFill>
              </a:defRPr>
            </a:lvl8pPr>
            <a:lvl9pPr lvl="8" algn="ctr">
              <a:spcBef>
                <a:spcPts val="0"/>
              </a:spcBef>
              <a:buClr>
                <a:schemeClr val="dk1"/>
              </a:buClr>
              <a:buSzPct val="100000"/>
              <a:buNone/>
              <a:defRPr sz="4200">
                <a:solidFill>
                  <a:schemeClr val="dk1"/>
                </a:solidFill>
              </a:defRPr>
            </a:lvl9pPr>
          </a:lstStyle>
          <a:p>
            <a:r>
              <a:rPr lang="en-US" b="1" i="1" dirty="0">
                <a:latin typeface="Perpetua" panose="02020502060401020303" pitchFamily="18" charset="0"/>
              </a:rPr>
              <a:t>Thorn</a:t>
            </a:r>
          </a:p>
        </p:txBody>
      </p:sp>
      <p:pic>
        <p:nvPicPr>
          <p:cNvPr id="21" name="Picture 20" descr="A close up of a red rose&#10;&#10;Description automatically generated">
            <a:extLst>
              <a:ext uri="{FF2B5EF4-FFF2-40B4-BE49-F238E27FC236}">
                <a16:creationId xmlns:a16="http://schemas.microsoft.com/office/drawing/2014/main" id="{E1378B25-F865-722D-179B-0B7C665F03B5}"/>
              </a:ext>
            </a:extLst>
          </p:cNvPr>
          <p:cNvPicPr>
            <a:picLocks noChangeAspect="1"/>
          </p:cNvPicPr>
          <p:nvPr/>
        </p:nvPicPr>
        <p:blipFill>
          <a:blip r:embed="rId2"/>
          <a:stretch>
            <a:fillRect/>
          </a:stretch>
        </p:blipFill>
        <p:spPr>
          <a:xfrm>
            <a:off x="1079319" y="704983"/>
            <a:ext cx="2162332" cy="1472823"/>
          </a:xfrm>
          <a:prstGeom prst="rect">
            <a:avLst/>
          </a:prstGeom>
        </p:spPr>
      </p:pic>
      <p:pic>
        <p:nvPicPr>
          <p:cNvPr id="23" name="Picture 22" descr="A close up of a flower&#10;&#10;Description automatically generated">
            <a:extLst>
              <a:ext uri="{FF2B5EF4-FFF2-40B4-BE49-F238E27FC236}">
                <a16:creationId xmlns:a16="http://schemas.microsoft.com/office/drawing/2014/main" id="{4F0AFF59-9FEC-FD40-522F-54E102A23E2B}"/>
              </a:ext>
            </a:extLst>
          </p:cNvPr>
          <p:cNvPicPr>
            <a:picLocks noChangeAspect="1"/>
          </p:cNvPicPr>
          <p:nvPr/>
        </p:nvPicPr>
        <p:blipFill>
          <a:blip r:embed="rId3"/>
          <a:stretch>
            <a:fillRect/>
          </a:stretch>
        </p:blipFill>
        <p:spPr>
          <a:xfrm>
            <a:off x="1733460" y="2232598"/>
            <a:ext cx="829865" cy="1466193"/>
          </a:xfrm>
          <a:prstGeom prst="rect">
            <a:avLst/>
          </a:prstGeom>
        </p:spPr>
      </p:pic>
      <p:pic>
        <p:nvPicPr>
          <p:cNvPr id="25" name="Picture 24" descr="A stem with thorns on it&#10;&#10;Description automatically generated">
            <a:extLst>
              <a:ext uri="{FF2B5EF4-FFF2-40B4-BE49-F238E27FC236}">
                <a16:creationId xmlns:a16="http://schemas.microsoft.com/office/drawing/2014/main" id="{010CCEE9-F731-E03D-72F0-2C3C7A1B1DB5}"/>
              </a:ext>
            </a:extLst>
          </p:cNvPr>
          <p:cNvPicPr>
            <a:picLocks noChangeAspect="1"/>
          </p:cNvPicPr>
          <p:nvPr/>
        </p:nvPicPr>
        <p:blipFill>
          <a:blip r:embed="rId4"/>
          <a:stretch>
            <a:fillRect/>
          </a:stretch>
        </p:blipFill>
        <p:spPr>
          <a:xfrm>
            <a:off x="1196985" y="3777652"/>
            <a:ext cx="2162332" cy="1050758"/>
          </a:xfrm>
          <a:prstGeom prst="rect">
            <a:avLst/>
          </a:prstGeom>
        </p:spPr>
      </p:pic>
      <p:pic>
        <p:nvPicPr>
          <p:cNvPr id="26" name="Picture 25">
            <a:extLst>
              <a:ext uri="{FF2B5EF4-FFF2-40B4-BE49-F238E27FC236}">
                <a16:creationId xmlns:a16="http://schemas.microsoft.com/office/drawing/2014/main" id="{11FA15A9-1166-3D02-9041-4F47F0DF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43" y="81986"/>
            <a:ext cx="1345178" cy="1097445"/>
          </a:xfrm>
          <a:prstGeom prst="rect">
            <a:avLst/>
          </a:prstGeom>
        </p:spPr>
      </p:pic>
      <p:sp>
        <p:nvSpPr>
          <p:cNvPr id="27" name="Title 1">
            <a:extLst>
              <a:ext uri="{FF2B5EF4-FFF2-40B4-BE49-F238E27FC236}">
                <a16:creationId xmlns:a16="http://schemas.microsoft.com/office/drawing/2014/main" id="{EB0E10D1-FF7D-C99A-0092-9A02A3E3C7B0}"/>
              </a:ext>
            </a:extLst>
          </p:cNvPr>
          <p:cNvSpPr txBox="1">
            <a:spLocks/>
          </p:cNvSpPr>
          <p:nvPr/>
        </p:nvSpPr>
        <p:spPr>
          <a:xfrm>
            <a:off x="1765303" y="-20853"/>
            <a:ext cx="7091990" cy="1303121"/>
          </a:xfrm>
          <a:prstGeom prst="rect">
            <a:avLst/>
          </a:prstGeom>
          <a:solidFill>
            <a:srgbClr val="9FC5E8">
              <a:alpha val="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600" b="1" i="1">
                <a:latin typeface="Perpetua" panose="02020502060401020303" pitchFamily="18" charset="0"/>
              </a:rPr>
              <a:t>Synodal Finding</a:t>
            </a:r>
            <a:br>
              <a:rPr lang="en-US" sz="3600" b="1" i="1">
                <a:latin typeface="Perpetua" panose="02020502060401020303" pitchFamily="18" charset="0"/>
              </a:rPr>
            </a:br>
            <a:r>
              <a:rPr lang="en-US" sz="3600" b="1">
                <a:latin typeface="Perpetua" panose="02020502060401020303" pitchFamily="18" charset="0"/>
              </a:rPr>
              <a:t>Walking Together</a:t>
            </a:r>
            <a:endParaRPr lang="en-US" sz="3600" b="1" i="1" dirty="0">
              <a:latin typeface="Perpetua" panose="02020502060401020303" pitchFamily="18" charset="0"/>
            </a:endParaRPr>
          </a:p>
        </p:txBody>
      </p:sp>
    </p:spTree>
    <p:extLst>
      <p:ext uri="{BB962C8B-B14F-4D97-AF65-F5344CB8AC3E}">
        <p14:creationId xmlns:p14="http://schemas.microsoft.com/office/powerpoint/2010/main" val="278994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09911-E893-8D6F-52E0-55388C349E5C}"/>
              </a:ext>
            </a:extLst>
          </p:cNvPr>
          <p:cNvSpPr>
            <a:spLocks noGrp="1"/>
          </p:cNvSpPr>
          <p:nvPr>
            <p:ph type="body" idx="1"/>
          </p:nvPr>
        </p:nvSpPr>
        <p:spPr>
          <a:xfrm>
            <a:off x="517856" y="1887431"/>
            <a:ext cx="4314544" cy="2775785"/>
          </a:xfrm>
        </p:spPr>
        <p:txBody>
          <a:bodyPr/>
          <a:lstStyle/>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Accepting	NOT	Approving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Accommodating	NOT	Acquiescing 			   or Accosting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Asking	NOT	Demanding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Beckoning	NOT	Badgering or 			  Demeaning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Compassionate	NOT	Compromising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Cooperating	NOT	Coercing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Courageous	NOT	Conflicting</a:t>
            </a:r>
          </a:p>
          <a:p>
            <a:pPr marL="58738" marR="0" indent="-4763">
              <a:lnSpc>
                <a:spcPct val="107000"/>
              </a:lnSpc>
              <a:spcAft>
                <a:spcPts val="0"/>
              </a:spcAft>
              <a:tabLst>
                <a:tab pos="1774825"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Dialoguing	NOT	Dictating</a:t>
            </a:r>
          </a:p>
        </p:txBody>
      </p:sp>
      <p:sp>
        <p:nvSpPr>
          <p:cNvPr id="4" name="Text Placeholder 3">
            <a:extLst>
              <a:ext uri="{FF2B5EF4-FFF2-40B4-BE49-F238E27FC236}">
                <a16:creationId xmlns:a16="http://schemas.microsoft.com/office/drawing/2014/main" id="{F0A90D48-95E2-9DBD-4268-572E157F2A6A}"/>
              </a:ext>
            </a:extLst>
          </p:cNvPr>
          <p:cNvSpPr>
            <a:spLocks noGrp="1"/>
          </p:cNvSpPr>
          <p:nvPr>
            <p:ph type="body" idx="2"/>
          </p:nvPr>
        </p:nvSpPr>
        <p:spPr>
          <a:xfrm>
            <a:off x="4832400" y="1887431"/>
            <a:ext cx="3999900" cy="2904856"/>
          </a:xfrm>
        </p:spPr>
        <p:txBody>
          <a:bodyPr/>
          <a:lstStyle/>
          <a:p>
            <a:pPr marL="58738"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Directing	NOT	Driving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Encouraging	NOT	Insulting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Engaging	NOT 	Opposing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Humble	NOT	Hard</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Inquiring	NOT	Insisting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Investigating	NOT	Imposing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Involving	NOT	Evading</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Probing	NOT	“Preaching 			      At”</a:t>
            </a:r>
          </a:p>
          <a:p>
            <a:pPr marL="58738" marR="0" indent="-4763">
              <a:lnSpc>
                <a:spcPct val="107000"/>
              </a:lnSpc>
              <a:spcAft>
                <a:spcPts val="0"/>
              </a:spcAft>
              <a:tabLst>
                <a:tab pos="1658938" algn="l"/>
                <a:tab pos="2573338" algn="l"/>
              </a:tabLst>
            </a:pPr>
            <a:r>
              <a:rPr lang="en-US" sz="1600" b="1" kern="100" dirty="0">
                <a:effectLst/>
                <a:latin typeface="Perpetua" panose="02020502060401020303" pitchFamily="18" charset="0"/>
                <a:ea typeface="Aptos" panose="020B0004020202020204" pitchFamily="34" charset="0"/>
                <a:cs typeface="Times New Roman" panose="02020603050405020304" pitchFamily="18" charset="0"/>
              </a:rPr>
              <a:t>Respecting	NOT	Renouncing</a:t>
            </a:r>
          </a:p>
          <a:p>
            <a:pPr marL="58738" indent="-4763">
              <a:spcAft>
                <a:spcPts val="0"/>
              </a:spcAft>
              <a:tabLst>
                <a:tab pos="1774825" algn="l"/>
              </a:tabLst>
            </a:pPr>
            <a:endParaRPr lang="en-US" dirty="0"/>
          </a:p>
          <a:p>
            <a:endParaRPr lang="en-US" dirty="0"/>
          </a:p>
        </p:txBody>
      </p:sp>
      <p:sp>
        <p:nvSpPr>
          <p:cNvPr id="5" name="Slide Number Placeholder 4">
            <a:extLst>
              <a:ext uri="{FF2B5EF4-FFF2-40B4-BE49-F238E27FC236}">
                <a16:creationId xmlns:a16="http://schemas.microsoft.com/office/drawing/2014/main" id="{9EAF4089-1F59-B0D8-5B4B-64B93DB21D8A}"/>
              </a:ext>
            </a:extLst>
          </p:cNvPr>
          <p:cNvSpPr>
            <a:spLocks noGrp="1"/>
          </p:cNvSpPr>
          <p:nvPr>
            <p:ph type="sldNum" idx="12"/>
          </p:nvPr>
        </p:nvSpPr>
        <p:spPr/>
        <p:txBody>
          <a:bodyPr/>
          <a:lstStyle/>
          <a:p>
            <a:pPr lvl="0">
              <a:spcBef>
                <a:spcPts val="0"/>
              </a:spcBef>
              <a:buNone/>
            </a:pPr>
            <a:fld id="{00000000-1234-1234-1234-123412341234}" type="slidenum">
              <a:rPr lang="en" smtClean="0"/>
              <a:t>11</a:t>
            </a:fld>
            <a:endParaRPr lang="en"/>
          </a:p>
        </p:txBody>
      </p:sp>
      <p:sp>
        <p:nvSpPr>
          <p:cNvPr id="6" name="Title 1">
            <a:extLst>
              <a:ext uri="{FF2B5EF4-FFF2-40B4-BE49-F238E27FC236}">
                <a16:creationId xmlns:a16="http://schemas.microsoft.com/office/drawing/2014/main" id="{99C79D34-7D1B-22A1-2BBF-33114C0C18E2}"/>
              </a:ext>
            </a:extLst>
          </p:cNvPr>
          <p:cNvSpPr>
            <a:spLocks noGrp="1"/>
          </p:cNvSpPr>
          <p:nvPr>
            <p:ph type="title"/>
          </p:nvPr>
        </p:nvSpPr>
        <p:spPr>
          <a:xfrm>
            <a:off x="311700" y="50642"/>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Listening</a:t>
            </a:r>
            <a:endParaRPr lang="en-US" sz="3600" b="1" i="1" dirty="0">
              <a:latin typeface="Perpetua" panose="02020502060401020303" pitchFamily="18" charset="0"/>
            </a:endParaRPr>
          </a:p>
        </p:txBody>
      </p:sp>
      <p:pic>
        <p:nvPicPr>
          <p:cNvPr id="7" name="Picture 6">
            <a:extLst>
              <a:ext uri="{FF2B5EF4-FFF2-40B4-BE49-F238E27FC236}">
                <a16:creationId xmlns:a16="http://schemas.microsoft.com/office/drawing/2014/main" id="{65C676D5-F3EC-4A87-4818-AC55B957A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695" y="50642"/>
            <a:ext cx="1345178" cy="1097445"/>
          </a:xfrm>
          <a:prstGeom prst="rect">
            <a:avLst/>
          </a:prstGeom>
          <a:solidFill>
            <a:srgbClr val="F3C993"/>
          </a:solidFill>
        </p:spPr>
      </p:pic>
      <p:sp>
        <p:nvSpPr>
          <p:cNvPr id="9" name="TextBox 8">
            <a:extLst>
              <a:ext uri="{FF2B5EF4-FFF2-40B4-BE49-F238E27FC236}">
                <a16:creationId xmlns:a16="http://schemas.microsoft.com/office/drawing/2014/main" id="{FFB38379-C05C-81CE-90FD-8C0AB565691B}"/>
              </a:ext>
            </a:extLst>
          </p:cNvPr>
          <p:cNvSpPr txBox="1"/>
          <p:nvPr/>
        </p:nvSpPr>
        <p:spPr>
          <a:xfrm>
            <a:off x="1899819" y="1379261"/>
            <a:ext cx="5147563" cy="523220"/>
          </a:xfrm>
          <a:prstGeom prst="rect">
            <a:avLst/>
          </a:prstGeom>
          <a:noFill/>
        </p:spPr>
        <p:txBody>
          <a:bodyPr wrap="none" rtlCol="0">
            <a:spAutoFit/>
          </a:bodyPr>
          <a:lstStyle/>
          <a:p>
            <a:pPr algn="ctr"/>
            <a:r>
              <a:rPr lang="en-US" sz="2800" b="1" i="1" dirty="0">
                <a:latin typeface="Perpetua" panose="02020502060401020303" pitchFamily="18" charset="0"/>
              </a:rPr>
              <a:t>Inductive NOT Deductive Attitudes</a:t>
            </a:r>
          </a:p>
        </p:txBody>
      </p:sp>
    </p:spTree>
    <p:extLst>
      <p:ext uri="{BB962C8B-B14F-4D97-AF65-F5344CB8AC3E}">
        <p14:creationId xmlns:p14="http://schemas.microsoft.com/office/powerpoint/2010/main" val="286034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311700" y="50642"/>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Listening</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400273" y="1501682"/>
            <a:ext cx="8391302" cy="3336017"/>
          </a:xfrm>
        </p:spPr>
        <p:txBody>
          <a:bodyPr/>
          <a:lstStyle/>
          <a:p>
            <a:pPr marL="0" marR="0">
              <a:lnSpc>
                <a:spcPct val="107000"/>
              </a:lnSpc>
              <a:spcBef>
                <a:spcPts val="0"/>
              </a:spcBef>
              <a:spcAft>
                <a:spcPts val="0"/>
              </a:spcAft>
            </a:pPr>
            <a:r>
              <a:rPr lang="en-US" sz="2000" b="1" dirty="0">
                <a:solidFill>
                  <a:srgbClr val="000000"/>
                </a:solidFill>
                <a:effectLst/>
                <a:latin typeface="Perpetua" panose="02020502060401020303" pitchFamily="18" charset="0"/>
                <a:ea typeface="Calibri" panose="020F0502020204030204" pitchFamily="34" charset="0"/>
              </a:rPr>
              <a:t>Let’s generously allow something also to silence. Return to yourself, withdraw from all the din. Look inside yourself and see if you have there any pleasant private nook in your consciousness …. Be gentle in hearing the word to understand. (</a:t>
            </a:r>
            <a:r>
              <a:rPr lang="en-US" sz="2000" b="1" i="1" dirty="0">
                <a:solidFill>
                  <a:srgbClr val="000000"/>
                </a:solidFill>
                <a:effectLst/>
                <a:latin typeface="Perpetua" panose="02020502060401020303" pitchFamily="18" charset="0"/>
                <a:ea typeface="Calibri" panose="020F0502020204030204" pitchFamily="34" charset="0"/>
              </a:rPr>
              <a:t>Sermon </a:t>
            </a:r>
            <a:r>
              <a:rPr lang="en-US" sz="2000" b="1" dirty="0">
                <a:solidFill>
                  <a:srgbClr val="000000"/>
                </a:solidFill>
                <a:effectLst/>
                <a:latin typeface="Perpetua" panose="02020502060401020303" pitchFamily="18" charset="0"/>
                <a:ea typeface="Calibri" panose="020F0502020204030204" pitchFamily="34" charset="0"/>
              </a:rPr>
              <a:t>52, 22)</a:t>
            </a:r>
            <a:endParaRPr lang="en-US" sz="2000" b="1" dirty="0">
              <a:effectLst/>
              <a:latin typeface="Perpetua" panose="02020502060401020303" pitchFamily="18" charset="0"/>
              <a:ea typeface="Calibri" panose="020F0502020204030204" pitchFamily="34" charset="0"/>
            </a:endParaRPr>
          </a:p>
          <a:p>
            <a:pPr marL="0" marR="0">
              <a:lnSpc>
                <a:spcPct val="107000"/>
              </a:lnSpc>
              <a:spcBef>
                <a:spcPts val="0"/>
              </a:spcBef>
              <a:spcAft>
                <a:spcPts val="0"/>
              </a:spcAft>
            </a:pPr>
            <a:endParaRPr lang="en-US" sz="1200" b="1" i="1" kern="0" dirty="0">
              <a:solidFill>
                <a:schemeClr val="tx1"/>
              </a:solidFill>
              <a:effectLst/>
              <a:latin typeface="Perpetua" panose="02020502060401020303" pitchFamily="18" charset="0"/>
              <a:ea typeface="Aptos" panose="020B0004020202020204" pitchFamily="34" charset="0"/>
              <a:cs typeface="Verdana" panose="020B0604030504040204" pitchFamily="34" charset="0"/>
            </a:endParaRPr>
          </a:p>
          <a:p>
            <a:pPr marL="0" marR="0">
              <a:lnSpc>
                <a:spcPct val="107000"/>
              </a:lnSpc>
              <a:spcBef>
                <a:spcPts val="0"/>
              </a:spcBef>
              <a:spcAft>
                <a:spcPts val="600"/>
              </a:spcAft>
            </a:pPr>
            <a:r>
              <a:rPr lang="en-US" sz="2000" b="1" dirty="0">
                <a:solidFill>
                  <a:srgbClr val="000000"/>
                </a:solidFill>
                <a:effectLst/>
                <a:latin typeface="Perpetua" panose="02020502060401020303" pitchFamily="18" charset="0"/>
                <a:ea typeface="Calibri" panose="020F0502020204030204" pitchFamily="34" charset="0"/>
              </a:rPr>
              <a:t>Those who hear are more fortunate than those who speak. The learner is humble, but the teacher has to work hard not to be proud. (</a:t>
            </a:r>
            <a:r>
              <a:rPr lang="en-US" sz="2000" b="1" i="1" dirty="0">
                <a:solidFill>
                  <a:srgbClr val="000000"/>
                </a:solidFill>
                <a:effectLst/>
                <a:latin typeface="Perpetua" panose="02020502060401020303" pitchFamily="18" charset="0"/>
                <a:ea typeface="Calibri" panose="020F0502020204030204" pitchFamily="34" charset="0"/>
              </a:rPr>
              <a:t>Exposition of Psalm</a:t>
            </a:r>
            <a:r>
              <a:rPr lang="en-US" sz="2000" b="1" dirty="0">
                <a:solidFill>
                  <a:srgbClr val="000000"/>
                </a:solidFill>
                <a:effectLst/>
                <a:latin typeface="Perpetua" panose="02020502060401020303" pitchFamily="18" charset="0"/>
                <a:ea typeface="Calibri" panose="020F0502020204030204" pitchFamily="34" charset="0"/>
              </a:rPr>
              <a:t> </a:t>
            </a:r>
            <a:r>
              <a:rPr lang="en-US" sz="2000" b="1" i="1" dirty="0">
                <a:solidFill>
                  <a:srgbClr val="000000"/>
                </a:solidFill>
                <a:effectLst/>
                <a:latin typeface="Perpetua" panose="02020502060401020303" pitchFamily="18" charset="0"/>
                <a:ea typeface="Calibri" panose="020F0502020204030204" pitchFamily="34" charset="0"/>
              </a:rPr>
              <a:t>50(51)</a:t>
            </a:r>
            <a:r>
              <a:rPr lang="en-US" sz="2000" b="1" dirty="0">
                <a:solidFill>
                  <a:srgbClr val="000000"/>
                </a:solidFill>
                <a:effectLst/>
                <a:latin typeface="Perpetua" panose="02020502060401020303" pitchFamily="18" charset="0"/>
                <a:ea typeface="Calibri" panose="020F0502020204030204" pitchFamily="34" charset="0"/>
              </a:rPr>
              <a:t> 13)</a:t>
            </a:r>
            <a:endParaRPr lang="en-US" sz="2000" b="1" dirty="0">
              <a:effectLst/>
              <a:latin typeface="Perpetua" panose="02020502060401020303" pitchFamily="18" charset="0"/>
              <a:ea typeface="Calibri" panose="020F050202020403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r>
              <a:rPr lang="en-US" sz="2000" b="1" dirty="0">
                <a:solidFill>
                  <a:srgbClr val="000000"/>
                </a:solidFill>
                <a:effectLst/>
                <a:latin typeface="Perpetua" panose="02020502060401020303" pitchFamily="18" charset="0"/>
                <a:ea typeface="Calibri" panose="020F0502020204030204" pitchFamily="34" charset="0"/>
                <a:cs typeface="Times New Roman" panose="02020603050405020304" pitchFamily="18" charset="0"/>
              </a:rPr>
              <a:t>God … may I know myself, may I know you. (</a:t>
            </a:r>
            <a:r>
              <a:rPr lang="en-US" sz="2000" b="1" i="1" dirty="0">
                <a:solidFill>
                  <a:srgbClr val="000000"/>
                </a:solidFill>
                <a:effectLst/>
                <a:latin typeface="Perpetua" panose="02020502060401020303" pitchFamily="18" charset="0"/>
                <a:ea typeface="Calibri" panose="020F0502020204030204" pitchFamily="34" charset="0"/>
                <a:cs typeface="Times New Roman" panose="02020603050405020304" pitchFamily="18" charset="0"/>
              </a:rPr>
              <a:t>Soliloquies</a:t>
            </a:r>
            <a:r>
              <a:rPr lang="en-US" sz="2000" b="1" dirty="0">
                <a:solidFill>
                  <a:srgbClr val="000000"/>
                </a:solidFill>
                <a:effectLst/>
                <a:latin typeface="Perpetua" panose="02020502060401020303" pitchFamily="18" charset="0"/>
                <a:ea typeface="Calibri" panose="020F0502020204030204" pitchFamily="34" charset="0"/>
                <a:cs typeface="Times New Roman" panose="02020603050405020304" pitchFamily="18" charset="0"/>
              </a:rPr>
              <a:t> II, 1,1) </a:t>
            </a:r>
            <a:endParaRPr lang="en-US" sz="2000"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12</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95" y="50642"/>
            <a:ext cx="1345178" cy="1097445"/>
          </a:xfrm>
          <a:prstGeom prst="rect">
            <a:avLst/>
          </a:prstGeom>
          <a:solidFill>
            <a:srgbClr val="F3C993"/>
          </a:solidFill>
        </p:spPr>
      </p:pic>
    </p:spTree>
    <p:extLst>
      <p:ext uri="{BB962C8B-B14F-4D97-AF65-F5344CB8AC3E}">
        <p14:creationId xmlns:p14="http://schemas.microsoft.com/office/powerpoint/2010/main" val="3987709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311700" y="50642"/>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Listening</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1096297" y="1609559"/>
            <a:ext cx="6951406" cy="2989162"/>
          </a:xfrm>
        </p:spPr>
        <p:txBody>
          <a:bodyPr/>
          <a:lstStyle/>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What Difficulties Do We Need</a:t>
            </a:r>
          </a:p>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to Face to Forge Ahead?</a:t>
            </a:r>
          </a:p>
          <a:p>
            <a:pPr marL="0" marR="0" algn="ctr">
              <a:lnSpc>
                <a:spcPct val="107000"/>
              </a:lnSpc>
              <a:spcBef>
                <a:spcPts val="0"/>
              </a:spcBef>
              <a:spcAft>
                <a:spcPts val="0"/>
              </a:spcAft>
            </a:pPr>
            <a:endParaRPr lang="en-US" sz="2400" b="1" dirty="0">
              <a:solidFill>
                <a:srgbClr val="000000"/>
              </a:solidFill>
              <a:latin typeface="Perpetua" panose="02020502060401020303" pitchFamily="18" charset="0"/>
              <a:ea typeface="Aptos" panose="020B0004020202020204" pitchFamily="34" charset="0"/>
              <a:cs typeface="Verdana" panose="020B0604030504040204" pitchFamily="34" charset="0"/>
            </a:endParaRPr>
          </a:p>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How Can We Help Each Other</a:t>
            </a:r>
          </a:p>
          <a:p>
            <a:pPr marL="0" marR="0" algn="ctr">
              <a:lnSpc>
                <a:spcPct val="107000"/>
              </a:lnSpc>
              <a:spcBef>
                <a:spcPts val="0"/>
              </a:spcBef>
              <a:spcAft>
                <a:spcPts val="0"/>
              </a:spcAft>
            </a:pPr>
            <a:r>
              <a:rPr lang="en-US" sz="3600" b="1" dirty="0">
                <a:solidFill>
                  <a:srgbClr val="000000"/>
                </a:solidFill>
                <a:latin typeface="Perpetua" panose="02020502060401020303" pitchFamily="18" charset="0"/>
                <a:ea typeface="Aptos" panose="020B0004020202020204" pitchFamily="34" charset="0"/>
                <a:cs typeface="Verdana" panose="020B0604030504040204" pitchFamily="34" charset="0"/>
              </a:rPr>
              <a:t>To Walk Together?</a:t>
            </a:r>
            <a:endPar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13</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95" y="50642"/>
            <a:ext cx="1345178" cy="1097445"/>
          </a:xfrm>
          <a:prstGeom prst="rect">
            <a:avLst/>
          </a:prstGeom>
          <a:solidFill>
            <a:srgbClr val="F3C993"/>
          </a:solidFill>
        </p:spPr>
      </p:pic>
      <p:sp>
        <p:nvSpPr>
          <p:cNvPr id="4" name="TextBox 3">
            <a:extLst>
              <a:ext uri="{FF2B5EF4-FFF2-40B4-BE49-F238E27FC236}">
                <a16:creationId xmlns:a16="http://schemas.microsoft.com/office/drawing/2014/main" id="{528FFB54-B314-3767-51A9-E7136CF8E79B}"/>
              </a:ext>
            </a:extLst>
          </p:cNvPr>
          <p:cNvSpPr txBox="1"/>
          <p:nvPr/>
        </p:nvSpPr>
        <p:spPr>
          <a:xfrm>
            <a:off x="266954" y="1327199"/>
            <a:ext cx="514210"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CC4BBEA9-8729-8251-0D2A-B1826CE2DED5}"/>
              </a:ext>
            </a:extLst>
          </p:cNvPr>
          <p:cNvSpPr txBox="1"/>
          <p:nvPr/>
        </p:nvSpPr>
        <p:spPr>
          <a:xfrm>
            <a:off x="8248284" y="1327198"/>
            <a:ext cx="514210"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7346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Shape 72"/>
        <p:cNvGrpSpPr/>
        <p:nvPr/>
      </p:nvGrpSpPr>
      <p:grpSpPr>
        <a:xfrm>
          <a:off x="0" y="0"/>
          <a:ext cx="0" cy="0"/>
          <a:chOff x="0" y="0"/>
          <a:chExt cx="0" cy="0"/>
        </a:xfrm>
      </p:grpSpPr>
      <p:sp>
        <p:nvSpPr>
          <p:cNvPr id="74" name="Shape 74"/>
          <p:cNvSpPr txBox="1">
            <a:spLocks noGrp="1"/>
          </p:cNvSpPr>
          <p:nvPr>
            <p:ph type="body" idx="1"/>
          </p:nvPr>
        </p:nvSpPr>
        <p:spPr>
          <a:xfrm>
            <a:off x="400853" y="1185548"/>
            <a:ext cx="8419547" cy="3809001"/>
          </a:xfrm>
          <a:prstGeom prst="rect">
            <a:avLst/>
          </a:prstGeom>
        </p:spPr>
        <p:txBody>
          <a:bodyPr lIns="91425" tIns="91425" rIns="91425" bIns="91425" anchor="t" anchorCtr="0">
            <a:noAutofit/>
          </a:bodyPr>
          <a:lstStyle/>
          <a:p>
            <a:pPr marL="0" marR="0" indent="0">
              <a:lnSpc>
                <a:spcPct val="100000"/>
              </a:lnSpc>
              <a:spcBef>
                <a:spcPts val="0"/>
              </a:spcBef>
              <a:spcAft>
                <a:spcPts val="400"/>
              </a:spcAft>
              <a:buNone/>
            </a:pPr>
            <a:r>
              <a:rPr lang="en-US" sz="2400" b="1" dirty="0">
                <a:solidFill>
                  <a:srgbClr val="000000"/>
                </a:solidFill>
                <a:latin typeface="Perpetua" panose="02020502060401020303" pitchFamily="18" charset="0"/>
                <a:ea typeface="SimSun" panose="02010600030101010101" pitchFamily="2" charset="-122"/>
              </a:rPr>
              <a:t>Finding the Inner Teacher</a:t>
            </a:r>
            <a:endParaRPr lang="en-US" sz="2400" b="1" dirty="0">
              <a:solidFill>
                <a:srgbClr val="000000"/>
              </a:solidFill>
              <a:effectLst/>
              <a:latin typeface="Perpetua" panose="02020502060401020303" pitchFamily="18" charset="0"/>
              <a:ea typeface="SimSun" panose="02010600030101010101" pitchFamily="2" charset="-122"/>
            </a:endParaRPr>
          </a:p>
          <a:p>
            <a:pPr marL="0" marR="0" indent="0">
              <a:lnSpc>
                <a:spcPct val="100000"/>
              </a:lnSpc>
              <a:spcBef>
                <a:spcPts val="0"/>
              </a:spcBef>
              <a:spcAft>
                <a:spcPts val="600"/>
              </a:spcAft>
              <a:buNone/>
            </a:pPr>
            <a:r>
              <a:rPr lang="en-US" sz="2000" b="1" dirty="0">
                <a:solidFill>
                  <a:srgbClr val="000000"/>
                </a:solidFill>
                <a:effectLst/>
                <a:latin typeface="Perpetua" panose="02020502060401020303" pitchFamily="18" charset="0"/>
                <a:ea typeface="SimSun" panose="02010600030101010101" pitchFamily="2" charset="-122"/>
              </a:rPr>
              <a:t>Now see </a:t>
            </a:r>
            <a:r>
              <a:rPr lang="en-US" sz="2000" b="1" dirty="0">
                <a:solidFill>
                  <a:srgbClr val="000000"/>
                </a:solidFill>
                <a:latin typeface="Perpetua" panose="02020502060401020303" pitchFamily="18" charset="0"/>
                <a:ea typeface="SimSun" panose="02010600030101010101" pitchFamily="2" charset="-122"/>
              </a:rPr>
              <a:t>a</a:t>
            </a:r>
            <a:r>
              <a:rPr lang="en-US" sz="2000" b="1" dirty="0">
                <a:solidFill>
                  <a:srgbClr val="000000"/>
                </a:solidFill>
                <a:effectLst/>
                <a:latin typeface="Perpetua" panose="02020502060401020303" pitchFamily="18" charset="0"/>
                <a:ea typeface="SimSun" panose="02010600030101010101" pitchFamily="2" charset="-122"/>
              </a:rPr>
              <a:t> great sacrament here, brothers: the sound of our words strikes the ears; the teacher is within. Don’t think that a person learns anything from a human being. We can offer a suggestion by the sound of our voice, but if he who teaches isn’t within, our voice is of no avail. </a:t>
            </a:r>
            <a:r>
              <a:rPr lang="en-US" sz="1700" b="1" dirty="0">
                <a:solidFill>
                  <a:srgbClr val="000000"/>
                </a:solidFill>
                <a:effectLst/>
                <a:latin typeface="Perpetua" panose="02020502060401020303" pitchFamily="18" charset="0"/>
                <a:ea typeface="SimSun" panose="02010600030101010101" pitchFamily="2" charset="-122"/>
              </a:rPr>
              <a:t>(</a:t>
            </a:r>
            <a:r>
              <a:rPr lang="en-US" sz="1700" b="1" i="1" dirty="0">
                <a:solidFill>
                  <a:srgbClr val="000000"/>
                </a:solidFill>
                <a:effectLst/>
                <a:latin typeface="Perpetua" panose="02020502060401020303" pitchFamily="18" charset="0"/>
                <a:ea typeface="SimSun" panose="02010600030101010101" pitchFamily="2" charset="-122"/>
              </a:rPr>
              <a:t>Homily 3 on the First letter of John </a:t>
            </a:r>
            <a:r>
              <a:rPr lang="en-US" sz="1700" b="1" dirty="0">
                <a:solidFill>
                  <a:srgbClr val="000000"/>
                </a:solidFill>
                <a:effectLst/>
                <a:latin typeface="Perpetua" panose="02020502060401020303" pitchFamily="18" charset="0"/>
                <a:ea typeface="SimSun" panose="02010600030101010101" pitchFamily="2" charset="-122"/>
              </a:rPr>
              <a:t>13.)</a:t>
            </a:r>
          </a:p>
          <a:p>
            <a:pPr marL="0" marR="0" indent="0">
              <a:lnSpc>
                <a:spcPct val="100000"/>
              </a:lnSpc>
              <a:spcBef>
                <a:spcPts val="0"/>
              </a:spcBef>
              <a:spcAft>
                <a:spcPts val="600"/>
              </a:spcAft>
              <a:buNone/>
            </a:pPr>
            <a:r>
              <a:rPr lang="en-US" sz="2000" b="1" dirty="0">
                <a:solidFill>
                  <a:srgbClr val="000000"/>
                </a:solidFill>
                <a:effectLst/>
                <a:latin typeface="Perpetua" panose="02020502060401020303" pitchFamily="18" charset="0"/>
                <a:ea typeface="Calibri" panose="020F0502020204030204" pitchFamily="34" charset="0"/>
              </a:rPr>
              <a:t>What foolish curiosity could ever </a:t>
            </a:r>
            <a:r>
              <a:rPr lang="en-US" sz="2000" b="1" dirty="0">
                <a:solidFill>
                  <a:srgbClr val="000000"/>
                </a:solidFill>
                <a:latin typeface="Perpetua" panose="02020502060401020303" pitchFamily="18" charset="0"/>
                <a:ea typeface="Calibri" panose="020F0502020204030204" pitchFamily="34" charset="0"/>
              </a:rPr>
              <a:t>prompt a man </a:t>
            </a:r>
            <a:r>
              <a:rPr lang="en-US" sz="2000" b="1" dirty="0">
                <a:solidFill>
                  <a:srgbClr val="000000"/>
                </a:solidFill>
                <a:effectLst/>
                <a:latin typeface="Perpetua" panose="02020502060401020303" pitchFamily="18" charset="0"/>
                <a:ea typeface="Calibri" panose="020F0502020204030204" pitchFamily="34" charset="0"/>
              </a:rPr>
              <a:t>to send his child to school in order to have him learn what the teacher thinks? </a:t>
            </a:r>
            <a:r>
              <a:rPr lang="en-US" sz="1700" b="1" dirty="0">
                <a:solidFill>
                  <a:srgbClr val="000000"/>
                </a:solidFill>
                <a:effectLst/>
                <a:latin typeface="Perpetua" panose="02020502060401020303" pitchFamily="18" charset="0"/>
                <a:ea typeface="Calibri" panose="020F0502020204030204" pitchFamily="34" charset="0"/>
              </a:rPr>
              <a:t>(</a:t>
            </a:r>
            <a:r>
              <a:rPr lang="en-US" sz="1700" b="1" i="1" dirty="0">
                <a:solidFill>
                  <a:srgbClr val="000000"/>
                </a:solidFill>
                <a:effectLst/>
                <a:latin typeface="Perpetua" panose="02020502060401020303" pitchFamily="18" charset="0"/>
                <a:ea typeface="Calibri" panose="020F0502020204030204" pitchFamily="34" charset="0"/>
              </a:rPr>
              <a:t>The Teacher</a:t>
            </a:r>
            <a:r>
              <a:rPr lang="en-US" sz="1700" b="1" dirty="0">
                <a:solidFill>
                  <a:srgbClr val="000000"/>
                </a:solidFill>
                <a:effectLst/>
                <a:latin typeface="Perpetua" panose="02020502060401020303" pitchFamily="18" charset="0"/>
                <a:ea typeface="Calibri" panose="020F0502020204030204" pitchFamily="34" charset="0"/>
              </a:rPr>
              <a:t>, 14, 45).</a:t>
            </a:r>
            <a:endParaRPr lang="en-US" sz="1700" b="1" dirty="0">
              <a:effectLst/>
              <a:latin typeface="Perpetua" panose="02020502060401020303" pitchFamily="18" charset="0"/>
              <a:ea typeface="Calibri" panose="020F0502020204030204" pitchFamily="34" charset="0"/>
            </a:endParaRPr>
          </a:p>
          <a:p>
            <a:pPr marL="228600" marR="0" indent="-228600">
              <a:lnSpc>
                <a:spcPct val="100000"/>
              </a:lnSpc>
              <a:spcBef>
                <a:spcPts val="0"/>
              </a:spcBef>
              <a:spcAft>
                <a:spcPts val="400"/>
              </a:spcAft>
              <a:buNone/>
            </a:pPr>
            <a:r>
              <a:rPr lang="en-US" sz="2000" b="1" dirty="0" err="1">
                <a:solidFill>
                  <a:srgbClr val="000000"/>
                </a:solidFill>
                <a:effectLst/>
                <a:latin typeface="Perpetua" panose="02020502060401020303" pitchFamily="18" charset="0"/>
                <a:ea typeface="Calibri" panose="020F0502020204030204" pitchFamily="34" charset="0"/>
              </a:rPr>
              <a:t>Galende</a:t>
            </a:r>
            <a:r>
              <a:rPr lang="en-US" sz="2000" b="1" dirty="0">
                <a:solidFill>
                  <a:srgbClr val="000000"/>
                </a:solidFill>
                <a:effectLst/>
                <a:latin typeface="Perpetua" panose="02020502060401020303" pitchFamily="18" charset="0"/>
                <a:ea typeface="Calibri" panose="020F0502020204030204" pitchFamily="34" charset="0"/>
              </a:rPr>
              <a:t> – Augustine’s interior life is not a theoretical construct - it flows from his personal experience in life.*</a:t>
            </a:r>
            <a:endParaRPr lang="en-US" sz="2000" b="1" dirty="0">
              <a:effectLst/>
              <a:latin typeface="Perpetua" panose="02020502060401020303" pitchFamily="18" charset="0"/>
              <a:ea typeface="Calibri" panose="020F0502020204030204" pitchFamily="34" charset="0"/>
            </a:endParaRPr>
          </a:p>
          <a:p>
            <a:pPr marL="0" marR="0" indent="0">
              <a:spcBef>
                <a:spcPts val="0"/>
              </a:spcBef>
              <a:spcAft>
                <a:spcPts val="400"/>
              </a:spcAft>
              <a:buNone/>
              <a:tabLst>
                <a:tab pos="1489075" algn="l"/>
              </a:tabLst>
            </a:pPr>
            <a:r>
              <a:rPr lang="en-US" sz="1200" dirty="0">
                <a:effectLst/>
                <a:latin typeface="Perpetua" panose="02020502060401020303" pitchFamily="18" charset="0"/>
                <a:ea typeface="Calibri" panose="020F0502020204030204" pitchFamily="34" charset="0"/>
                <a:cs typeface="Times New Roman" panose="02020603050405020304" pitchFamily="18" charset="0"/>
              </a:rPr>
              <a:t>*</a:t>
            </a:r>
            <a:r>
              <a:rPr lang="en-US" sz="1200" dirty="0" err="1">
                <a:solidFill>
                  <a:srgbClr val="000000"/>
                </a:solidFill>
                <a:effectLst/>
                <a:latin typeface="Perpetua" panose="02020502060401020303" pitchFamily="18" charset="0"/>
                <a:ea typeface="Calibri" panose="020F0502020204030204" pitchFamily="34" charset="0"/>
              </a:rPr>
              <a:t>Galende</a:t>
            </a:r>
            <a:r>
              <a:rPr lang="en-US" sz="1200" dirty="0">
                <a:solidFill>
                  <a:srgbClr val="000000"/>
                </a:solidFill>
                <a:effectLst/>
                <a:latin typeface="Perpetua" panose="02020502060401020303" pitchFamily="18" charset="0"/>
                <a:ea typeface="Calibri" panose="020F0502020204030204" pitchFamily="34" charset="0"/>
              </a:rPr>
              <a:t>, F. Augustinian Interiority in </a:t>
            </a:r>
            <a:r>
              <a:rPr lang="en-US" sz="1200" i="1" dirty="0">
                <a:solidFill>
                  <a:srgbClr val="000000"/>
                </a:solidFill>
                <a:effectLst/>
                <a:latin typeface="Perpetua" panose="02020502060401020303" pitchFamily="18" charset="0"/>
                <a:ea typeface="Calibri" panose="020F0502020204030204" pitchFamily="34" charset="0"/>
              </a:rPr>
              <a:t>Our journey back to God: Reflections on Augustinian Spirituality</a:t>
            </a:r>
            <a:r>
              <a:rPr lang="en-US" sz="1200" dirty="0">
                <a:solidFill>
                  <a:srgbClr val="000000"/>
                </a:solidFill>
                <a:effectLst/>
                <a:latin typeface="Perpetua" panose="02020502060401020303" pitchFamily="18" charset="0"/>
                <a:ea typeface="Calibri" panose="020F0502020204030204" pitchFamily="34" charset="0"/>
              </a:rPr>
              <a:t>. Rome: </a:t>
            </a:r>
            <a:r>
              <a:rPr lang="en-US" sz="1200" dirty="0" err="1">
                <a:solidFill>
                  <a:srgbClr val="000000"/>
                </a:solidFill>
                <a:effectLst/>
                <a:latin typeface="Perpetua" panose="02020502060401020303" pitchFamily="18" charset="0"/>
                <a:ea typeface="Calibri" panose="020F0502020204030204" pitchFamily="34" charset="0"/>
              </a:rPr>
              <a:t>Pubblicazione</a:t>
            </a:r>
            <a:r>
              <a:rPr lang="en-US" sz="1200" dirty="0">
                <a:solidFill>
                  <a:srgbClr val="000000"/>
                </a:solidFill>
                <a:effectLst/>
                <a:latin typeface="Perpetua" panose="02020502060401020303" pitchFamily="18" charset="0"/>
                <a:ea typeface="Calibri" panose="020F0502020204030204" pitchFamily="34" charset="0"/>
              </a:rPr>
              <a:t> </a:t>
            </a:r>
            <a:r>
              <a:rPr lang="en-US" sz="1200" dirty="0" err="1">
                <a:solidFill>
                  <a:srgbClr val="000000"/>
                </a:solidFill>
                <a:effectLst/>
                <a:latin typeface="Perpetua" panose="02020502060401020303" pitchFamily="18" charset="0"/>
                <a:ea typeface="Calibri" panose="020F0502020204030204" pitchFamily="34" charset="0"/>
              </a:rPr>
              <a:t>Agostiniane</a:t>
            </a:r>
            <a:r>
              <a:rPr lang="en-US" sz="1200" dirty="0">
                <a:solidFill>
                  <a:srgbClr val="000000"/>
                </a:solidFill>
                <a:effectLst/>
                <a:latin typeface="Perpetua" panose="02020502060401020303" pitchFamily="18" charset="0"/>
                <a:ea typeface="Calibri" panose="020F0502020204030204" pitchFamily="34" charset="0"/>
              </a:rPr>
              <a:t>, 2006, p.301.</a:t>
            </a:r>
          </a:p>
        </p:txBody>
      </p:sp>
      <p:sp>
        <p:nvSpPr>
          <p:cNvPr id="2" name="Slide Number Placeholder 1">
            <a:extLst>
              <a:ext uri="{FF2B5EF4-FFF2-40B4-BE49-F238E27FC236}">
                <a16:creationId xmlns:a16="http://schemas.microsoft.com/office/drawing/2014/main" id="{1D990A6B-EB29-4918-BC3F-F451902283A4}"/>
              </a:ext>
            </a:extLst>
          </p:cNvPr>
          <p:cNvSpPr>
            <a:spLocks noGrp="1"/>
          </p:cNvSpPr>
          <p:nvPr>
            <p:ph type="sldNum" idx="12"/>
          </p:nvPr>
        </p:nvSpPr>
        <p:spPr/>
        <p:txBody>
          <a:bodyPr/>
          <a:lstStyle/>
          <a:p>
            <a:pPr lvl="0">
              <a:spcBef>
                <a:spcPts val="0"/>
              </a:spcBef>
              <a:buNone/>
            </a:pPr>
            <a:fld id="{00000000-1234-1234-1234-123412341234}" type="slidenum">
              <a:rPr lang="en" smtClean="0"/>
              <a:t>14</a:t>
            </a:fld>
            <a:endParaRPr lang="e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222" y="148951"/>
            <a:ext cx="1345178" cy="1097445"/>
          </a:xfrm>
          <a:prstGeom prst="rect">
            <a:avLst/>
          </a:prstGeom>
        </p:spPr>
      </p:pic>
      <p:sp>
        <p:nvSpPr>
          <p:cNvPr id="7" name="Title 1">
            <a:extLst>
              <a:ext uri="{FF2B5EF4-FFF2-40B4-BE49-F238E27FC236}">
                <a16:creationId xmlns:a16="http://schemas.microsoft.com/office/drawing/2014/main" id="{B44AA4CC-48A1-B775-7FF0-CBBD940EE41A}"/>
              </a:ext>
            </a:extLst>
          </p:cNvPr>
          <p:cNvSpPr>
            <a:spLocks noGrp="1"/>
          </p:cNvSpPr>
          <p:nvPr>
            <p:ph type="title"/>
          </p:nvPr>
        </p:nvSpPr>
        <p:spPr>
          <a:xfrm>
            <a:off x="310857" y="-11759"/>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Listening</a:t>
            </a:r>
            <a:endParaRPr lang="en-US" sz="3600" b="1" i="1" dirty="0">
              <a:latin typeface="Perpetua" panose="02020502060401020303" pitchFamily="18" charset="0"/>
            </a:endParaRPr>
          </a:p>
        </p:txBody>
      </p:sp>
    </p:spTree>
    <p:extLst>
      <p:ext uri="{BB962C8B-B14F-4D97-AF65-F5344CB8AC3E}">
        <p14:creationId xmlns:p14="http://schemas.microsoft.com/office/powerpoint/2010/main" val="6019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1654817" y="0"/>
            <a:ext cx="7091990" cy="1303121"/>
          </a:xfrm>
          <a:solidFill>
            <a:srgbClr val="9FC5E8"/>
          </a:solidFill>
        </p:spPr>
        <p:txBody>
          <a:bodyPr/>
          <a:lstStyle/>
          <a:p>
            <a:pPr algn="ctr"/>
            <a:r>
              <a:rPr lang="en-US" sz="3600" b="1" i="1" dirty="0">
                <a:latin typeface="Perpetua" panose="02020502060401020303" pitchFamily="18" charset="0"/>
              </a:rPr>
              <a:t>Synodal Finding</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1550189" y="1887639"/>
            <a:ext cx="5892830" cy="1622478"/>
          </a:xfrm>
        </p:spPr>
        <p:txBody>
          <a:bodyPr/>
          <a:lstStyle/>
          <a:p>
            <a:pPr marL="0" marR="0" algn="ctr">
              <a:lnSpc>
                <a:spcPct val="107000"/>
              </a:lnSpc>
              <a:spcBef>
                <a:spcPts val="0"/>
              </a:spcBef>
              <a:spcAft>
                <a:spcPts val="0"/>
              </a:spcAft>
            </a:pPr>
            <a:r>
              <a:rPr lang="en-US" sz="44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What Have We</a:t>
            </a:r>
          </a:p>
          <a:p>
            <a:pPr marL="0" marR="0" algn="ctr">
              <a:lnSpc>
                <a:spcPct val="107000"/>
              </a:lnSpc>
              <a:spcBef>
                <a:spcPts val="0"/>
              </a:spcBef>
              <a:spcAft>
                <a:spcPts val="0"/>
              </a:spcAft>
            </a:pPr>
            <a:r>
              <a:rPr lang="en-US" sz="4400" b="1" dirty="0">
                <a:solidFill>
                  <a:srgbClr val="000000"/>
                </a:solidFill>
                <a:latin typeface="Perpetua" panose="02020502060401020303" pitchFamily="18" charset="0"/>
                <a:ea typeface="Aptos" panose="020B0004020202020204" pitchFamily="34" charset="0"/>
                <a:cs typeface="Verdana" panose="020B0604030504040204" pitchFamily="34" charset="0"/>
              </a:rPr>
              <a:t>Learned?</a:t>
            </a:r>
            <a:endParaRPr lang="en-US" sz="44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15</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11" y="131846"/>
            <a:ext cx="1345178" cy="1097445"/>
          </a:xfrm>
          <a:prstGeom prst="rect">
            <a:avLst/>
          </a:prstGeom>
          <a:solidFill>
            <a:srgbClr val="9FC5E8"/>
          </a:solidFill>
        </p:spPr>
      </p:pic>
      <p:sp>
        <p:nvSpPr>
          <p:cNvPr id="4" name="TextBox 3">
            <a:extLst>
              <a:ext uri="{FF2B5EF4-FFF2-40B4-BE49-F238E27FC236}">
                <a16:creationId xmlns:a16="http://schemas.microsoft.com/office/drawing/2014/main" id="{528FFB54-B314-3767-51A9-E7136CF8E79B}"/>
              </a:ext>
            </a:extLst>
          </p:cNvPr>
          <p:cNvSpPr txBox="1"/>
          <p:nvPr/>
        </p:nvSpPr>
        <p:spPr>
          <a:xfrm>
            <a:off x="671181" y="1303121"/>
            <a:ext cx="481278"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 !</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CF5A6905-1368-F79D-365A-5DB4265759BB}"/>
              </a:ext>
            </a:extLst>
          </p:cNvPr>
          <p:cNvSpPr txBox="1"/>
          <p:nvPr/>
        </p:nvSpPr>
        <p:spPr>
          <a:xfrm>
            <a:off x="7991179" y="1303121"/>
            <a:ext cx="481278"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 !</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8" name="Title 1">
            <a:extLst>
              <a:ext uri="{FF2B5EF4-FFF2-40B4-BE49-F238E27FC236}">
                <a16:creationId xmlns:a16="http://schemas.microsoft.com/office/drawing/2014/main" id="{C7565373-7E08-874C-F803-E61C44F67DA6}"/>
              </a:ext>
            </a:extLst>
          </p:cNvPr>
          <p:cNvSpPr txBox="1">
            <a:spLocks/>
          </p:cNvSpPr>
          <p:nvPr/>
        </p:nvSpPr>
        <p:spPr>
          <a:xfrm>
            <a:off x="1654817" y="145705"/>
            <a:ext cx="7091990" cy="1303121"/>
          </a:xfrm>
          <a:prstGeom prst="rect">
            <a:avLst/>
          </a:prstGeom>
          <a:solidFill>
            <a:srgbClr val="9FC5E8"/>
          </a:solid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r>
              <a:rPr lang="en-US" sz="3600" b="1" i="1" dirty="0">
                <a:latin typeface="Perpetua" panose="02020502060401020303" pitchFamily="18" charset="0"/>
              </a:rPr>
              <a:t>Synodal Finding</a:t>
            </a:r>
            <a:br>
              <a:rPr lang="en-US" sz="3600" b="1" i="1" dirty="0">
                <a:latin typeface="Perpetua" panose="02020502060401020303" pitchFamily="18" charset="0"/>
              </a:rPr>
            </a:br>
            <a:r>
              <a:rPr lang="en-US" sz="3600" b="1" dirty="0">
                <a:latin typeface="Perpetua" panose="02020502060401020303" pitchFamily="18" charset="0"/>
              </a:rPr>
              <a:t>Listening</a:t>
            </a:r>
            <a:endParaRPr lang="en-US" sz="3600" b="1" i="1" dirty="0">
              <a:latin typeface="Perpetua" panose="02020502060401020303" pitchFamily="18" charset="0"/>
            </a:endParaRPr>
          </a:p>
        </p:txBody>
      </p:sp>
    </p:spTree>
    <p:extLst>
      <p:ext uri="{BB962C8B-B14F-4D97-AF65-F5344CB8AC3E}">
        <p14:creationId xmlns:p14="http://schemas.microsoft.com/office/powerpoint/2010/main" val="3591865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Shape 84"/>
        <p:cNvGrpSpPr/>
        <p:nvPr/>
      </p:nvGrpSpPr>
      <p:grpSpPr>
        <a:xfrm>
          <a:off x="0" y="0"/>
          <a:ext cx="0" cy="0"/>
          <a:chOff x="0" y="0"/>
          <a:chExt cx="0" cy="0"/>
        </a:xfrm>
      </p:grpSpPr>
      <p:sp>
        <p:nvSpPr>
          <p:cNvPr id="86" name="Shape 86"/>
          <p:cNvSpPr txBox="1">
            <a:spLocks noGrp="1"/>
          </p:cNvSpPr>
          <p:nvPr>
            <p:ph type="body" idx="1"/>
          </p:nvPr>
        </p:nvSpPr>
        <p:spPr>
          <a:xfrm>
            <a:off x="846805" y="949991"/>
            <a:ext cx="6710206" cy="3959463"/>
          </a:xfrm>
          <a:prstGeom prst="rect">
            <a:avLst/>
          </a:prstGeom>
        </p:spPr>
        <p:txBody>
          <a:bodyPr lIns="91425" tIns="91425" rIns="91425" bIns="91425" anchor="t" anchorCtr="0">
            <a:noAutofit/>
          </a:bodyPr>
          <a:lstStyle/>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Teach me, Lord, my only Teacher,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what I have to teach</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and what I still have to learn.</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Teach me the art of listening,</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more exceptional than eloquent words.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Teach me to place the journey to the inner world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in the plan for the journey.</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There I can hear the murmur of truth.</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Give me the gift of silence,</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of joy and mercy</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so that I may know how to wait</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just as the farmer contemplates the furrow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with his eyes open to admiration and surprise.</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011" y="261674"/>
            <a:ext cx="1345178" cy="1097445"/>
          </a:xfrm>
          <a:prstGeom prst="rect">
            <a:avLst/>
          </a:prstGeom>
        </p:spPr>
      </p:pic>
      <p:sp>
        <p:nvSpPr>
          <p:cNvPr id="2" name="Slide Number Placeholder 1">
            <a:extLst>
              <a:ext uri="{FF2B5EF4-FFF2-40B4-BE49-F238E27FC236}">
                <a16:creationId xmlns:a16="http://schemas.microsoft.com/office/drawing/2014/main" id="{3185D946-731F-471F-BD70-B5FAD06A2F16}"/>
              </a:ext>
            </a:extLst>
          </p:cNvPr>
          <p:cNvSpPr>
            <a:spLocks noGrp="1"/>
          </p:cNvSpPr>
          <p:nvPr>
            <p:ph type="sldNum" idx="12"/>
          </p:nvPr>
        </p:nvSpPr>
        <p:spPr/>
        <p:txBody>
          <a:bodyPr/>
          <a:lstStyle/>
          <a:p>
            <a:pPr lvl="0">
              <a:spcBef>
                <a:spcPts val="0"/>
              </a:spcBef>
              <a:buNone/>
            </a:pPr>
            <a:fld id="{00000000-1234-1234-1234-123412341234}" type="slidenum">
              <a:rPr lang="en" smtClean="0"/>
              <a:t>2</a:t>
            </a:fld>
            <a:endParaRPr lang="en"/>
          </a:p>
        </p:txBody>
      </p:sp>
      <p:sp>
        <p:nvSpPr>
          <p:cNvPr id="3" name="TextBox 2">
            <a:extLst>
              <a:ext uri="{FF2B5EF4-FFF2-40B4-BE49-F238E27FC236}">
                <a16:creationId xmlns:a16="http://schemas.microsoft.com/office/drawing/2014/main" id="{EA0420DC-31D3-F1D3-7B01-5877916B9F69}"/>
              </a:ext>
            </a:extLst>
          </p:cNvPr>
          <p:cNvSpPr txBox="1"/>
          <p:nvPr/>
        </p:nvSpPr>
        <p:spPr>
          <a:xfrm>
            <a:off x="604994" y="399143"/>
            <a:ext cx="3534387" cy="523220"/>
          </a:xfrm>
          <a:prstGeom prst="rect">
            <a:avLst/>
          </a:prstGeom>
          <a:noFill/>
        </p:spPr>
        <p:txBody>
          <a:bodyPr wrap="square" rtlCol="0">
            <a:spAutoFit/>
          </a:bodyPr>
          <a:lstStyle/>
          <a:p>
            <a:pPr marL="0" marR="0">
              <a:spcBef>
                <a:spcPts val="0"/>
              </a:spcBef>
              <a:spcAft>
                <a:spcPts val="0"/>
              </a:spcAft>
            </a:pPr>
            <a:r>
              <a:rPr lang="en-US" sz="2800" b="1" i="1" dirty="0">
                <a:solidFill>
                  <a:srgbClr val="000000"/>
                </a:solidFill>
                <a:effectLst/>
                <a:latin typeface="Perpetua" panose="02020502060401020303" pitchFamily="18" charset="0"/>
                <a:ea typeface="Calibri" panose="020F0502020204030204" pitchFamily="34" charset="0"/>
                <a:cs typeface="Dauphin"/>
              </a:rPr>
              <a:t>An Augustinian Prayer</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0903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Shape 84"/>
        <p:cNvGrpSpPr/>
        <p:nvPr/>
      </p:nvGrpSpPr>
      <p:grpSpPr>
        <a:xfrm>
          <a:off x="0" y="0"/>
          <a:ext cx="0" cy="0"/>
          <a:chOff x="0" y="0"/>
          <a:chExt cx="0" cy="0"/>
        </a:xfrm>
      </p:grpSpPr>
      <p:sp>
        <p:nvSpPr>
          <p:cNvPr id="86" name="Shape 86"/>
          <p:cNvSpPr txBox="1">
            <a:spLocks noGrp="1"/>
          </p:cNvSpPr>
          <p:nvPr>
            <p:ph type="body" idx="1"/>
          </p:nvPr>
        </p:nvSpPr>
        <p:spPr>
          <a:xfrm>
            <a:off x="955617" y="1095485"/>
            <a:ext cx="6497235" cy="3786342"/>
          </a:xfrm>
          <a:prstGeom prst="rect">
            <a:avLst/>
          </a:prstGeom>
        </p:spPr>
        <p:txBody>
          <a:bodyPr lIns="91425" tIns="91425" rIns="91425" bIns="91425" anchor="t" anchorCtr="0">
            <a:noAutofit/>
          </a:bodyPr>
          <a:lstStyle/>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May my heart not be an empty square, a private territory,</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but the sunny corner</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where those hungry for friendship can feel comfortable and</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that in seeking to learn, hoping to know myself,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and knowing myself to know you,</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like the ray of the light that comes through the window</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helps me discover the immense sun.</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God of Unity, God of Peace,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you inspired Augustine to gather friends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around him in community.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May we always live together in harmony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22860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and be of one mind and one heart. </a:t>
            </a:r>
            <a:endParaRPr lang="en-US" sz="1600" b="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endParaRPr>
          </a:p>
          <a:p>
            <a:pPr marL="45720" marR="1097280">
              <a:lnSpc>
                <a:spcPct val="115000"/>
              </a:lnSpc>
              <a:spcBef>
                <a:spcPts val="0"/>
              </a:spcBef>
              <a:spcAft>
                <a:spcPts val="0"/>
              </a:spcAft>
            </a:pPr>
            <a:r>
              <a:rPr lang="en-US" sz="1600" b="1" i="1" dirty="0">
                <a:solidFill>
                  <a:srgbClr val="000000"/>
                </a:solidFill>
                <a:effectLst/>
                <a:latin typeface="Perpetua" panose="02020502060401020303" pitchFamily="18" charset="0"/>
                <a:ea typeface="Aptos" panose="020B0004020202020204" pitchFamily="34" charset="0"/>
                <a:cs typeface="Bookman Old Style" panose="02050604050505020204" pitchFamily="18" charset="0"/>
              </a:rPr>
              <a:t>Amen.</a:t>
            </a:r>
            <a:endParaRPr lang="en-US" sz="1800" dirty="0">
              <a:solidFill>
                <a:srgbClr val="000000"/>
              </a:solidFill>
              <a:effectLst/>
              <a:latin typeface="Bookman Old Style" panose="02050604050505020204" pitchFamily="18" charset="0"/>
              <a:ea typeface="Aptos" panose="020B0004020202020204" pitchFamily="34" charset="0"/>
              <a:cs typeface="Bookman Old Style" panose="02050604050505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011" y="261674"/>
            <a:ext cx="1345178" cy="1097445"/>
          </a:xfrm>
          <a:prstGeom prst="rect">
            <a:avLst/>
          </a:prstGeom>
        </p:spPr>
      </p:pic>
      <p:sp>
        <p:nvSpPr>
          <p:cNvPr id="2" name="Slide Number Placeholder 1">
            <a:extLst>
              <a:ext uri="{FF2B5EF4-FFF2-40B4-BE49-F238E27FC236}">
                <a16:creationId xmlns:a16="http://schemas.microsoft.com/office/drawing/2014/main" id="{3185D946-731F-471F-BD70-B5FAD06A2F16}"/>
              </a:ext>
            </a:extLst>
          </p:cNvPr>
          <p:cNvSpPr>
            <a:spLocks noGrp="1"/>
          </p:cNvSpPr>
          <p:nvPr>
            <p:ph type="sldNum" idx="12"/>
          </p:nvPr>
        </p:nvSpPr>
        <p:spPr/>
        <p:txBody>
          <a:bodyPr/>
          <a:lstStyle/>
          <a:p>
            <a:pPr lvl="0">
              <a:spcBef>
                <a:spcPts val="0"/>
              </a:spcBef>
              <a:buNone/>
            </a:pPr>
            <a:fld id="{00000000-1234-1234-1234-123412341234}" type="slidenum">
              <a:rPr lang="en" smtClean="0"/>
              <a:t>3</a:t>
            </a:fld>
            <a:endParaRPr lang="en"/>
          </a:p>
        </p:txBody>
      </p:sp>
      <p:sp>
        <p:nvSpPr>
          <p:cNvPr id="3" name="TextBox 2">
            <a:extLst>
              <a:ext uri="{FF2B5EF4-FFF2-40B4-BE49-F238E27FC236}">
                <a16:creationId xmlns:a16="http://schemas.microsoft.com/office/drawing/2014/main" id="{EA0420DC-31D3-F1D3-7B01-5877916B9F69}"/>
              </a:ext>
            </a:extLst>
          </p:cNvPr>
          <p:cNvSpPr txBox="1"/>
          <p:nvPr/>
        </p:nvSpPr>
        <p:spPr>
          <a:xfrm>
            <a:off x="602109" y="399143"/>
            <a:ext cx="6850743" cy="523220"/>
          </a:xfrm>
          <a:prstGeom prst="rect">
            <a:avLst/>
          </a:prstGeom>
          <a:noFill/>
        </p:spPr>
        <p:txBody>
          <a:bodyPr wrap="square" rtlCol="0">
            <a:spAutoFit/>
          </a:bodyPr>
          <a:lstStyle/>
          <a:p>
            <a:pPr marL="0" marR="0">
              <a:spcBef>
                <a:spcPts val="0"/>
              </a:spcBef>
              <a:spcAft>
                <a:spcPts val="0"/>
              </a:spcAft>
            </a:pPr>
            <a:r>
              <a:rPr lang="en-US" sz="2800" b="1" i="1" dirty="0">
                <a:solidFill>
                  <a:srgbClr val="000000"/>
                </a:solidFill>
                <a:effectLst/>
                <a:latin typeface="Perpetua" panose="02020502060401020303" pitchFamily="18" charset="0"/>
                <a:ea typeface="Calibri" panose="020F0502020204030204" pitchFamily="34" charset="0"/>
                <a:cs typeface="Dauphin"/>
              </a:rPr>
              <a:t>An Augustinian Prayer</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1476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4</a:t>
            </a:fld>
            <a:endParaRPr lang="en"/>
          </a:p>
        </p:txBody>
      </p:sp>
      <p:pic>
        <p:nvPicPr>
          <p:cNvPr id="9" name="Picture 8" descr="A red book with gold text&#10;&#10;Description automatically generated">
            <a:extLst>
              <a:ext uri="{FF2B5EF4-FFF2-40B4-BE49-F238E27FC236}">
                <a16:creationId xmlns:a16="http://schemas.microsoft.com/office/drawing/2014/main" id="{A86FAEFA-BDBE-61C7-DE87-EBF5D809DA14}"/>
              </a:ext>
            </a:extLst>
          </p:cNvPr>
          <p:cNvPicPr>
            <a:picLocks noChangeAspect="1"/>
          </p:cNvPicPr>
          <p:nvPr/>
        </p:nvPicPr>
        <p:blipFill>
          <a:blip r:embed="rId3"/>
          <a:stretch>
            <a:fillRect/>
          </a:stretch>
        </p:blipFill>
        <p:spPr>
          <a:xfrm>
            <a:off x="1468021" y="1250926"/>
            <a:ext cx="2330279" cy="3135179"/>
          </a:xfrm>
          <a:prstGeom prst="rect">
            <a:avLst/>
          </a:prstGeom>
        </p:spPr>
      </p:pic>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43" y="153481"/>
            <a:ext cx="1345178" cy="1097445"/>
          </a:xfrm>
          <a:prstGeom prst="rect">
            <a:avLst/>
          </a:prstGeom>
          <a:solidFill>
            <a:srgbClr val="9FC5E8"/>
          </a:solidFill>
        </p:spPr>
      </p:pic>
      <p:sp>
        <p:nvSpPr>
          <p:cNvPr id="13" name="TextBox 12">
            <a:extLst>
              <a:ext uri="{FF2B5EF4-FFF2-40B4-BE49-F238E27FC236}">
                <a16:creationId xmlns:a16="http://schemas.microsoft.com/office/drawing/2014/main" id="{FBDB04F7-6FC5-F2D5-FDF8-44C7CBD135EA}"/>
              </a:ext>
            </a:extLst>
          </p:cNvPr>
          <p:cNvSpPr txBox="1"/>
          <p:nvPr/>
        </p:nvSpPr>
        <p:spPr>
          <a:xfrm>
            <a:off x="4493342" y="2199083"/>
            <a:ext cx="4168877" cy="1200329"/>
          </a:xfrm>
          <a:prstGeom prst="rect">
            <a:avLst/>
          </a:prstGeom>
          <a:noFill/>
        </p:spPr>
        <p:txBody>
          <a:bodyPr wrap="square" rtlCol="0">
            <a:spAutoFit/>
          </a:bodyPr>
          <a:lstStyle/>
          <a:p>
            <a:pPr algn="ctr"/>
            <a:r>
              <a:rPr lang="en-US" sz="3600" b="1" dirty="0">
                <a:latin typeface="Perpetua" panose="02020502060401020303" pitchFamily="18" charset="0"/>
              </a:rPr>
              <a:t>Chapter of Renewal</a:t>
            </a:r>
          </a:p>
          <a:p>
            <a:pPr algn="ctr"/>
            <a:r>
              <a:rPr lang="en-US" sz="3600" b="1" i="1" dirty="0">
                <a:latin typeface="Perpetua" panose="02020502060401020303" pitchFamily="18" charset="0"/>
              </a:rPr>
              <a:t>Dialogue Process</a:t>
            </a:r>
          </a:p>
        </p:txBody>
      </p:sp>
    </p:spTree>
    <p:extLst>
      <p:ext uri="{BB962C8B-B14F-4D97-AF65-F5344CB8AC3E}">
        <p14:creationId xmlns:p14="http://schemas.microsoft.com/office/powerpoint/2010/main" val="67444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311700" y="50642"/>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400273" y="1327199"/>
            <a:ext cx="8520600" cy="3532817"/>
          </a:xfrm>
        </p:spPr>
        <p:txBody>
          <a:bodyPr/>
          <a:lstStyle/>
          <a:p>
            <a:pPr marL="0" marR="0">
              <a:lnSpc>
                <a:spcPct val="107000"/>
              </a:lnSpc>
              <a:spcBef>
                <a:spcPts val="0"/>
              </a:spcBef>
              <a:spcAft>
                <a:spcPts val="0"/>
              </a:spcAft>
            </a:pPr>
            <a:r>
              <a:rPr lang="en-US" sz="20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Always be dissatisfied with what you are, if you want to arrive at what you are not yet. Wherever you are satisfied with yourself, there you are stuck. …. Always add some more. Always keep on walking. Always forge ahead</a:t>
            </a:r>
            <a:r>
              <a:rPr lang="en-US" sz="2000" b="1" kern="0" dirty="0">
                <a:solidFill>
                  <a:srgbClr val="000000"/>
                </a:solidFill>
                <a:effectLst/>
                <a:latin typeface="Perpetua" panose="02020502060401020303" pitchFamily="18" charset="0"/>
                <a:ea typeface="Aptos" panose="020B0004020202020204" pitchFamily="34" charset="0"/>
                <a:cs typeface="Verdana-Italic"/>
              </a:rPr>
              <a:t>.</a:t>
            </a:r>
            <a:r>
              <a:rPr lang="en-US" sz="2000" b="1" dirty="0">
                <a:solidFill>
                  <a:srgbClr val="000000"/>
                </a:solidFill>
                <a:latin typeface="Perpetua" panose="02020502060401020303" pitchFamily="18" charset="0"/>
                <a:ea typeface="Aptos" panose="020B0004020202020204" pitchFamily="34" charset="0"/>
                <a:cs typeface="Verdana-Italic"/>
              </a:rPr>
              <a:t> </a:t>
            </a:r>
            <a:r>
              <a:rPr lang="en-US" sz="20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a:t>
            </a:r>
            <a:r>
              <a:rPr lang="en-US" b="1" i="1" u="none" strike="noStrike" baseline="0" dirty="0">
                <a:solidFill>
                  <a:schemeClr val="tx1"/>
                </a:solidFill>
                <a:latin typeface="Perpetua" panose="02020502060401020303" pitchFamily="18" charset="0"/>
              </a:rPr>
              <a:t>Sermon 169</a:t>
            </a:r>
            <a:r>
              <a:rPr lang="en-US" b="1" i="0" u="none" strike="noStrike" baseline="0" dirty="0">
                <a:solidFill>
                  <a:schemeClr val="tx1"/>
                </a:solidFill>
                <a:latin typeface="Perpetua" panose="02020502060401020303" pitchFamily="18" charset="0"/>
              </a:rPr>
              <a:t>, 18)</a:t>
            </a:r>
            <a:r>
              <a:rPr lang="en-US" b="1" i="1" kern="0" dirty="0">
                <a:solidFill>
                  <a:schemeClr val="tx1"/>
                </a:solidFill>
                <a:effectLst/>
                <a:latin typeface="Perpetua" panose="02020502060401020303" pitchFamily="18" charset="0"/>
                <a:ea typeface="Aptos" panose="020B0004020202020204" pitchFamily="34" charset="0"/>
                <a:cs typeface="Verdana" panose="020B0604030504040204" pitchFamily="34" charset="0"/>
              </a:rPr>
              <a:t> </a:t>
            </a:r>
          </a:p>
          <a:p>
            <a:pPr marL="0" marR="0">
              <a:lnSpc>
                <a:spcPct val="107000"/>
              </a:lnSpc>
              <a:spcBef>
                <a:spcPts val="0"/>
              </a:spcBef>
              <a:spcAft>
                <a:spcPts val="0"/>
              </a:spcAft>
            </a:pPr>
            <a:endParaRPr lang="en-US" sz="1200" b="1" i="1" kern="0" dirty="0">
              <a:solidFill>
                <a:schemeClr val="tx1"/>
              </a:solidFill>
              <a:effectLst/>
              <a:latin typeface="Perpetua" panose="02020502060401020303" pitchFamily="18" charset="0"/>
              <a:ea typeface="Aptos" panose="020B0004020202020204" pitchFamily="34" charset="0"/>
              <a:cs typeface="Verdana" panose="020B0604030504040204" pitchFamily="34" charset="0"/>
            </a:endParaRPr>
          </a:p>
          <a:p>
            <a:pPr>
              <a:lnSpc>
                <a:spcPct val="107000"/>
              </a:lnSpc>
              <a:spcAft>
                <a:spcPts val="0"/>
              </a:spcAft>
            </a:pPr>
            <a:r>
              <a:rPr lang="en-US" sz="2000" b="1" dirty="0">
                <a:solidFill>
                  <a:srgbClr val="000000"/>
                </a:solidFill>
                <a:latin typeface="Perpetua" panose="02020502060401020303" pitchFamily="18" charset="0"/>
                <a:ea typeface="Aptos" panose="020B0004020202020204" pitchFamily="34" charset="0"/>
                <a:cs typeface="Verdana" panose="020B0604030504040204" pitchFamily="34" charset="0"/>
              </a:rPr>
              <a:t>While we are walking, one walks more slowly. another more quickly; still, both are walking. So the ones who are sticking are to be rallied, those who are turning and are going back to be called back. Those who go astray to be led back to the road; slow walkers are to be urged on, the fast walkers to be imitated. … Let us be counted with the slow ones, a long way behind the faster walkers, but still with those who are walking. (</a:t>
            </a:r>
            <a:r>
              <a:rPr lang="en-US" sz="1600" b="1" i="1" u="none" strike="noStrike" baseline="0" dirty="0">
                <a:solidFill>
                  <a:schemeClr val="tx1"/>
                </a:solidFill>
                <a:latin typeface="Perpetua" panose="02020502060401020303" pitchFamily="18" charset="0"/>
              </a:rPr>
              <a:t>Sermon 306B, 1)</a:t>
            </a:r>
            <a:endParaRPr lang="en-US" sz="1600" b="1" kern="100" dirty="0">
              <a:solidFill>
                <a:schemeClr val="tx1"/>
              </a:solidFill>
              <a:latin typeface="Perpetua" panose="02020502060401020303"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5</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95" y="50642"/>
            <a:ext cx="1345178" cy="1097445"/>
          </a:xfrm>
          <a:prstGeom prst="rect">
            <a:avLst/>
          </a:prstGeom>
          <a:solidFill>
            <a:srgbClr val="F3C993"/>
          </a:solidFill>
        </p:spPr>
      </p:pic>
    </p:spTree>
    <p:extLst>
      <p:ext uri="{BB962C8B-B14F-4D97-AF65-F5344CB8AC3E}">
        <p14:creationId xmlns:p14="http://schemas.microsoft.com/office/powerpoint/2010/main" val="361326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C9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311700" y="50642"/>
            <a:ext cx="7091990" cy="1303121"/>
          </a:xfrm>
        </p:spPr>
        <p:txBody>
          <a:bodyPr/>
          <a:lstStyle/>
          <a:p>
            <a:pPr algn="ctr"/>
            <a:r>
              <a:rPr lang="en-US" sz="3600" b="1" i="1" dirty="0">
                <a:latin typeface="Perpetua" panose="02020502060401020303" pitchFamily="18" charset="0"/>
              </a:rPr>
              <a:t>Synodal Aspect</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1096297" y="1609559"/>
            <a:ext cx="6951406" cy="2989162"/>
          </a:xfrm>
        </p:spPr>
        <p:txBody>
          <a:bodyPr/>
          <a:lstStyle/>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What Difficulties Do We Need</a:t>
            </a:r>
          </a:p>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to Face to Forge Ahead?</a:t>
            </a:r>
          </a:p>
          <a:p>
            <a:pPr marL="0" marR="0" algn="ctr">
              <a:lnSpc>
                <a:spcPct val="107000"/>
              </a:lnSpc>
              <a:spcBef>
                <a:spcPts val="0"/>
              </a:spcBef>
              <a:spcAft>
                <a:spcPts val="0"/>
              </a:spcAft>
            </a:pPr>
            <a:endParaRPr lang="en-US" sz="2400" b="1" dirty="0">
              <a:solidFill>
                <a:srgbClr val="000000"/>
              </a:solidFill>
              <a:latin typeface="Perpetua" panose="02020502060401020303" pitchFamily="18" charset="0"/>
              <a:ea typeface="Aptos" panose="020B0004020202020204" pitchFamily="34" charset="0"/>
              <a:cs typeface="Verdana" panose="020B0604030504040204" pitchFamily="34" charset="0"/>
            </a:endParaRPr>
          </a:p>
          <a:p>
            <a:pPr marL="0" marR="0" algn="ctr">
              <a:lnSpc>
                <a:spcPct val="107000"/>
              </a:lnSpc>
              <a:spcBef>
                <a:spcPts val="0"/>
              </a:spcBef>
              <a:spcAft>
                <a:spcPts val="0"/>
              </a:spcAft>
            </a:pPr>
            <a:r>
              <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How Can We Help Each Other</a:t>
            </a:r>
          </a:p>
          <a:p>
            <a:pPr marL="0" marR="0" algn="ctr">
              <a:lnSpc>
                <a:spcPct val="107000"/>
              </a:lnSpc>
              <a:spcBef>
                <a:spcPts val="0"/>
              </a:spcBef>
              <a:spcAft>
                <a:spcPts val="0"/>
              </a:spcAft>
            </a:pPr>
            <a:r>
              <a:rPr lang="en-US" sz="3600" b="1" dirty="0">
                <a:solidFill>
                  <a:srgbClr val="000000"/>
                </a:solidFill>
                <a:latin typeface="Perpetua" panose="02020502060401020303" pitchFamily="18" charset="0"/>
                <a:ea typeface="Aptos" panose="020B0004020202020204" pitchFamily="34" charset="0"/>
                <a:cs typeface="Verdana" panose="020B0604030504040204" pitchFamily="34" charset="0"/>
              </a:rPr>
              <a:t>To Walk Together?</a:t>
            </a:r>
            <a:endParaRPr lang="en-US" sz="36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6</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95" y="50642"/>
            <a:ext cx="1345178" cy="1097445"/>
          </a:xfrm>
          <a:prstGeom prst="rect">
            <a:avLst/>
          </a:prstGeom>
          <a:solidFill>
            <a:srgbClr val="F3C993"/>
          </a:solidFill>
        </p:spPr>
      </p:pic>
      <p:sp>
        <p:nvSpPr>
          <p:cNvPr id="4" name="TextBox 3">
            <a:extLst>
              <a:ext uri="{FF2B5EF4-FFF2-40B4-BE49-F238E27FC236}">
                <a16:creationId xmlns:a16="http://schemas.microsoft.com/office/drawing/2014/main" id="{528FFB54-B314-3767-51A9-E7136CF8E79B}"/>
              </a:ext>
            </a:extLst>
          </p:cNvPr>
          <p:cNvSpPr txBox="1"/>
          <p:nvPr/>
        </p:nvSpPr>
        <p:spPr>
          <a:xfrm>
            <a:off x="266954" y="1327199"/>
            <a:ext cx="514210"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CC4BBEA9-8729-8251-0D2A-B1826CE2DED5}"/>
              </a:ext>
            </a:extLst>
          </p:cNvPr>
          <p:cNvSpPr txBox="1"/>
          <p:nvPr/>
        </p:nvSpPr>
        <p:spPr>
          <a:xfrm>
            <a:off x="8248284" y="1327198"/>
            <a:ext cx="514210"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72173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1654817" y="0"/>
            <a:ext cx="7091990" cy="1303121"/>
          </a:xfrm>
          <a:solidFill>
            <a:srgbClr val="9FC5E8"/>
          </a:solidFill>
        </p:spPr>
        <p:txBody>
          <a:bodyPr/>
          <a:lstStyle/>
          <a:p>
            <a:pPr algn="ctr"/>
            <a:r>
              <a:rPr lang="en-US" sz="3600" b="1" i="1" dirty="0">
                <a:latin typeface="Perpetua" panose="02020502060401020303" pitchFamily="18" charset="0"/>
              </a:rPr>
              <a:t>Synodal Finding</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1550189" y="1887639"/>
            <a:ext cx="5892830" cy="1622478"/>
          </a:xfrm>
        </p:spPr>
        <p:txBody>
          <a:bodyPr/>
          <a:lstStyle/>
          <a:p>
            <a:pPr marL="0" marR="0" algn="ctr">
              <a:lnSpc>
                <a:spcPct val="107000"/>
              </a:lnSpc>
              <a:spcBef>
                <a:spcPts val="0"/>
              </a:spcBef>
              <a:spcAft>
                <a:spcPts val="0"/>
              </a:spcAft>
            </a:pPr>
            <a:r>
              <a:rPr lang="en-US" sz="44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rPr>
              <a:t>What Have We</a:t>
            </a:r>
          </a:p>
          <a:p>
            <a:pPr marL="0" marR="0" algn="ctr">
              <a:lnSpc>
                <a:spcPct val="107000"/>
              </a:lnSpc>
              <a:spcBef>
                <a:spcPts val="0"/>
              </a:spcBef>
              <a:spcAft>
                <a:spcPts val="0"/>
              </a:spcAft>
            </a:pPr>
            <a:r>
              <a:rPr lang="en-US" sz="4400" b="1" dirty="0">
                <a:solidFill>
                  <a:srgbClr val="000000"/>
                </a:solidFill>
                <a:latin typeface="Perpetua" panose="02020502060401020303" pitchFamily="18" charset="0"/>
                <a:ea typeface="Aptos" panose="020B0004020202020204" pitchFamily="34" charset="0"/>
                <a:cs typeface="Verdana" panose="020B0604030504040204" pitchFamily="34" charset="0"/>
              </a:rPr>
              <a:t>Learned?</a:t>
            </a:r>
            <a:endParaRPr lang="en-US" sz="4400" b="1" kern="0" dirty="0">
              <a:solidFill>
                <a:srgbClr val="000000"/>
              </a:solidFill>
              <a:effectLst/>
              <a:latin typeface="Perpetua" panose="02020502060401020303" pitchFamily="18" charset="0"/>
              <a:ea typeface="Aptos" panose="020B0004020202020204" pitchFamily="34" charset="0"/>
              <a:cs typeface="Verdana" panose="020B060403050404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7</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11" y="131846"/>
            <a:ext cx="1345178" cy="1097445"/>
          </a:xfrm>
          <a:prstGeom prst="rect">
            <a:avLst/>
          </a:prstGeom>
          <a:solidFill>
            <a:srgbClr val="9FC5E8"/>
          </a:solidFill>
        </p:spPr>
      </p:pic>
      <p:sp>
        <p:nvSpPr>
          <p:cNvPr id="4" name="TextBox 3">
            <a:extLst>
              <a:ext uri="{FF2B5EF4-FFF2-40B4-BE49-F238E27FC236}">
                <a16:creationId xmlns:a16="http://schemas.microsoft.com/office/drawing/2014/main" id="{528FFB54-B314-3767-51A9-E7136CF8E79B}"/>
              </a:ext>
            </a:extLst>
          </p:cNvPr>
          <p:cNvSpPr txBox="1"/>
          <p:nvPr/>
        </p:nvSpPr>
        <p:spPr>
          <a:xfrm>
            <a:off x="671181" y="1303121"/>
            <a:ext cx="481278"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 !</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CF5A6905-1368-F79D-365A-5DB4265759BB}"/>
              </a:ext>
            </a:extLst>
          </p:cNvPr>
          <p:cNvSpPr txBox="1"/>
          <p:nvPr/>
        </p:nvSpPr>
        <p:spPr>
          <a:xfrm>
            <a:off x="7991179" y="1303121"/>
            <a:ext cx="481278" cy="3477875"/>
          </a:xfrm>
          <a:prstGeom prst="rect">
            <a:avLst/>
          </a:prstGeom>
          <a:noFill/>
        </p:spPr>
        <p:txBody>
          <a:bodyPr wrap="square" rtlCol="0">
            <a:spAutoFit/>
          </a:bodyPr>
          <a:lstStyle/>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 !</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a:p>
            <a:r>
              <a:rPr lang="en-US" sz="4400" i="1" dirty="0">
                <a:effectLst/>
                <a:latin typeface="Work Sans ExtraBold" panose="020F0502020204030204" pitchFamily="2" charset="0"/>
                <a:ea typeface="Aptos" panose="020B0004020202020204" pitchFamily="34" charset="0"/>
                <a:cs typeface="Times New Roman" panose="02020603050405020304" pitchFamily="18" charset="0"/>
              </a:rPr>
              <a:t>!</a:t>
            </a:r>
          </a:p>
        </p:txBody>
      </p:sp>
      <p:sp>
        <p:nvSpPr>
          <p:cNvPr id="8" name="Title 1">
            <a:extLst>
              <a:ext uri="{FF2B5EF4-FFF2-40B4-BE49-F238E27FC236}">
                <a16:creationId xmlns:a16="http://schemas.microsoft.com/office/drawing/2014/main" id="{C7565373-7E08-874C-F803-E61C44F67DA6}"/>
              </a:ext>
            </a:extLst>
          </p:cNvPr>
          <p:cNvSpPr txBox="1">
            <a:spLocks/>
          </p:cNvSpPr>
          <p:nvPr/>
        </p:nvSpPr>
        <p:spPr>
          <a:xfrm>
            <a:off x="1654817" y="145705"/>
            <a:ext cx="7091990" cy="1303121"/>
          </a:xfrm>
          <a:prstGeom prst="rect">
            <a:avLst/>
          </a:prstGeom>
          <a:solidFill>
            <a:srgbClr val="9FC5E8"/>
          </a:solid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lgn="ctr"/>
            <a:r>
              <a:rPr lang="en-US" sz="3600" b="1" i="1">
                <a:latin typeface="Perpetua" panose="02020502060401020303" pitchFamily="18" charset="0"/>
              </a:rPr>
              <a:t>Synodal Finding</a:t>
            </a:r>
            <a:br>
              <a:rPr lang="en-US" sz="3600" b="1" i="1">
                <a:latin typeface="Perpetua" panose="02020502060401020303" pitchFamily="18" charset="0"/>
              </a:rPr>
            </a:br>
            <a:r>
              <a:rPr lang="en-US" sz="3600" b="1">
                <a:latin typeface="Perpetua" panose="02020502060401020303" pitchFamily="18" charset="0"/>
              </a:rPr>
              <a:t>Walking Together</a:t>
            </a:r>
            <a:endParaRPr lang="en-US" sz="3600" b="1" i="1" dirty="0">
              <a:latin typeface="Perpetua" panose="02020502060401020303" pitchFamily="18" charset="0"/>
            </a:endParaRPr>
          </a:p>
        </p:txBody>
      </p:sp>
    </p:spTree>
    <p:extLst>
      <p:ext uri="{BB962C8B-B14F-4D97-AF65-F5344CB8AC3E}">
        <p14:creationId xmlns:p14="http://schemas.microsoft.com/office/powerpoint/2010/main" val="3710375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B897-1499-6FC6-6A1C-0572444FE437}"/>
              </a:ext>
            </a:extLst>
          </p:cNvPr>
          <p:cNvSpPr>
            <a:spLocks noGrp="1"/>
          </p:cNvSpPr>
          <p:nvPr>
            <p:ph type="title"/>
          </p:nvPr>
        </p:nvSpPr>
        <p:spPr>
          <a:xfrm>
            <a:off x="1651737" y="66454"/>
            <a:ext cx="7091990" cy="1303121"/>
          </a:xfrm>
          <a:solidFill>
            <a:srgbClr val="9FC5E8"/>
          </a:solidFill>
        </p:spPr>
        <p:txBody>
          <a:bodyPr/>
          <a:lstStyle/>
          <a:p>
            <a:pPr algn="ctr"/>
            <a:r>
              <a:rPr lang="en-US" sz="3600" b="1" i="1" dirty="0">
                <a:latin typeface="Perpetua" panose="02020502060401020303" pitchFamily="18" charset="0"/>
              </a:rPr>
              <a:t>Synodal Finding</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
        <p:nvSpPr>
          <p:cNvPr id="3" name="Text Placeholder 2">
            <a:extLst>
              <a:ext uri="{FF2B5EF4-FFF2-40B4-BE49-F238E27FC236}">
                <a16:creationId xmlns:a16="http://schemas.microsoft.com/office/drawing/2014/main" id="{A0817DD4-ABC6-2A06-4D0F-6A6E31A61017}"/>
              </a:ext>
            </a:extLst>
          </p:cNvPr>
          <p:cNvSpPr>
            <a:spLocks noGrp="1"/>
          </p:cNvSpPr>
          <p:nvPr>
            <p:ph type="body" idx="1"/>
          </p:nvPr>
        </p:nvSpPr>
        <p:spPr>
          <a:xfrm>
            <a:off x="491613" y="1669298"/>
            <a:ext cx="8072284" cy="2558573"/>
          </a:xfrm>
          <a:solidFill>
            <a:srgbClr val="9FC5E8"/>
          </a:solidFill>
        </p:spPr>
        <p:txBody>
          <a:bodyPr/>
          <a:lstStyle/>
          <a:p>
            <a:pPr marL="0" marR="0">
              <a:lnSpc>
                <a:spcPct val="120000"/>
              </a:lnSpc>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My place as your head frightens me, but what I share with you comforts me. I am a bishop set over you, but together with you, I am a Christian. The first is the title of the office I have assumed, the second is a grace; the first is a danger, the second is salvation. The office seems like a storm tossing us about in a raging sea. But when we remember who redeemed us by His blood, it seems we enter the safety of a harbor in the stillness of that thought. Even though this office is personally hard work, the common benefit gives me rest. (</a:t>
            </a:r>
            <a:r>
              <a:rPr lang="en-US" sz="1800" b="1" i="1" dirty="0">
                <a:solidFill>
                  <a:srgbClr val="000000"/>
                </a:solidFill>
                <a:effectLst/>
                <a:latin typeface="Times New Roman" panose="02020603050405020304" pitchFamily="18" charset="0"/>
                <a:ea typeface="Calibri" panose="020F0502020204030204" pitchFamily="34" charset="0"/>
              </a:rPr>
              <a:t>Sermon 340,</a:t>
            </a:r>
            <a:r>
              <a:rPr lang="en-US" sz="1800" b="1" dirty="0">
                <a:solidFill>
                  <a:srgbClr val="000000"/>
                </a:solidFill>
                <a:effectLst/>
                <a:latin typeface="Times New Roman" panose="02020603050405020304" pitchFamily="18" charset="0"/>
                <a:ea typeface="Calibri" panose="020F0502020204030204" pitchFamily="34" charset="0"/>
              </a:rPr>
              <a:t> 1)</a:t>
            </a:r>
            <a:endParaRPr lang="en-US" sz="1800" b="1" dirty="0">
              <a:effectLst/>
              <a:latin typeface="Times New Roman" panose="02020603050405020304" pitchFamily="18" charset="0"/>
              <a:ea typeface="Calibri" panose="020F0502020204030204" pitchFamily="34" charset="0"/>
            </a:endParaRPr>
          </a:p>
          <a:p>
            <a:pPr marL="0" marR="0">
              <a:lnSpc>
                <a:spcPct val="107000"/>
              </a:lnSpc>
              <a:spcBef>
                <a:spcPts val="0"/>
              </a:spcBef>
              <a:spcAft>
                <a:spcPts val="0"/>
              </a:spcAft>
            </a:pPr>
            <a:endParaRPr lang="en-US" sz="1400" b="1" dirty="0">
              <a:solidFill>
                <a:schemeClr val="tx1"/>
              </a:solidFill>
              <a:latin typeface="Perpetua" panose="02020502060401020303" pitchFamily="18" charset="0"/>
            </a:endParaRPr>
          </a:p>
          <a:p>
            <a:pPr marL="0" marR="0">
              <a:lnSpc>
                <a:spcPct val="107000"/>
              </a:lnSpc>
              <a:spcBef>
                <a:spcPts val="0"/>
              </a:spcBef>
              <a:spcAft>
                <a:spcPts val="0"/>
              </a:spcAft>
            </a:pPr>
            <a:endParaRPr lang="en-US" b="1" i="1" dirty="0">
              <a:solidFill>
                <a:schemeClr val="tx1"/>
              </a:solidFill>
              <a:latin typeface="Perpetua" panose="02020502060401020303" pitchFamily="18" charset="0"/>
            </a:endParaRPr>
          </a:p>
        </p:txBody>
      </p:sp>
      <p:sp>
        <p:nvSpPr>
          <p:cNvPr id="5" name="Slide Number Placeholder 4">
            <a:extLst>
              <a:ext uri="{FF2B5EF4-FFF2-40B4-BE49-F238E27FC236}">
                <a16:creationId xmlns:a16="http://schemas.microsoft.com/office/drawing/2014/main" id="{A6F20A02-1141-71D6-8992-76AA4C86C62F}"/>
              </a:ext>
            </a:extLst>
          </p:cNvPr>
          <p:cNvSpPr>
            <a:spLocks noGrp="1"/>
          </p:cNvSpPr>
          <p:nvPr>
            <p:ph type="sldNum" idx="12"/>
          </p:nvPr>
        </p:nvSpPr>
        <p:spPr/>
        <p:txBody>
          <a:bodyPr/>
          <a:lstStyle/>
          <a:p>
            <a:pPr lvl="0">
              <a:spcBef>
                <a:spcPts val="0"/>
              </a:spcBef>
              <a:buNone/>
            </a:pPr>
            <a:fld id="{00000000-1234-1234-1234-123412341234}" type="slidenum">
              <a:rPr lang="en" smtClean="0"/>
              <a:t>8</a:t>
            </a:fld>
            <a:endParaRPr lang="en"/>
          </a:p>
        </p:txBody>
      </p:sp>
      <p:pic>
        <p:nvPicPr>
          <p:cNvPr id="10" name="Picture 9">
            <a:extLst>
              <a:ext uri="{FF2B5EF4-FFF2-40B4-BE49-F238E27FC236}">
                <a16:creationId xmlns:a16="http://schemas.microsoft.com/office/drawing/2014/main" id="{065ADEBC-AE17-1FE7-EA3A-02317B15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08" y="50642"/>
            <a:ext cx="1345178" cy="1097445"/>
          </a:xfrm>
          <a:prstGeom prst="rect">
            <a:avLst/>
          </a:prstGeom>
          <a:solidFill>
            <a:srgbClr val="9FC5E8"/>
          </a:solidFill>
        </p:spPr>
      </p:pic>
    </p:spTree>
    <p:extLst>
      <p:ext uri="{BB962C8B-B14F-4D97-AF65-F5344CB8AC3E}">
        <p14:creationId xmlns:p14="http://schemas.microsoft.com/office/powerpoint/2010/main" val="395347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72"/>
        <p:cNvGrpSpPr/>
        <p:nvPr/>
      </p:nvGrpSpPr>
      <p:grpSpPr>
        <a:xfrm>
          <a:off x="0" y="0"/>
          <a:ext cx="0" cy="0"/>
          <a:chOff x="0" y="0"/>
          <a:chExt cx="0" cy="0"/>
        </a:xfrm>
      </p:grpSpPr>
      <p:sp>
        <p:nvSpPr>
          <p:cNvPr id="74" name="Shape 74"/>
          <p:cNvSpPr txBox="1">
            <a:spLocks noGrp="1"/>
          </p:cNvSpPr>
          <p:nvPr>
            <p:ph type="body" idx="1"/>
          </p:nvPr>
        </p:nvSpPr>
        <p:spPr>
          <a:xfrm>
            <a:off x="350293" y="1276816"/>
            <a:ext cx="8396514" cy="3780000"/>
          </a:xfrm>
          <a:prstGeom prst="rect">
            <a:avLst/>
          </a:prstGeom>
        </p:spPr>
        <p:txBody>
          <a:bodyPr lIns="91425" tIns="91425" rIns="91425" bIns="91425" anchor="t" anchorCtr="0">
            <a:noAutofit/>
          </a:bodyPr>
          <a:lstStyle/>
          <a:p>
            <a:pPr marL="457200" marR="0" indent="-457200">
              <a:lnSpc>
                <a:spcPct val="100000"/>
              </a:lnSpc>
              <a:spcBef>
                <a:spcPts val="0"/>
              </a:spcBef>
              <a:spcAft>
                <a:spcPts val="0"/>
              </a:spcAft>
            </a:pPr>
            <a:r>
              <a:rPr lang="en-US" sz="1800" b="1" dirty="0">
                <a:solidFill>
                  <a:srgbClr val="000000"/>
                </a:solidFill>
                <a:effectLst/>
                <a:latin typeface="Perpetua" panose="02020502060401020303" pitchFamily="18" charset="0"/>
                <a:ea typeface="Calibri" panose="020F0502020204030204" pitchFamily="34" charset="0"/>
              </a:rPr>
              <a:t>With</a:t>
            </a:r>
            <a:r>
              <a:rPr lang="en-US" b="1" dirty="0">
                <a:solidFill>
                  <a:srgbClr val="000000"/>
                </a:solidFill>
                <a:latin typeface="Perpetua" panose="02020502060401020303" pitchFamily="18" charset="0"/>
                <a:ea typeface="Calibri" panose="020F0502020204030204" pitchFamily="34" charset="0"/>
              </a:rPr>
              <a:t> before </a:t>
            </a:r>
            <a:r>
              <a:rPr lang="en-US" sz="1800" b="1" dirty="0">
                <a:solidFill>
                  <a:srgbClr val="000000"/>
                </a:solidFill>
                <a:effectLst/>
                <a:latin typeface="Perpetua" panose="02020502060401020303" pitchFamily="18" charset="0"/>
                <a:ea typeface="Calibri" panose="020F0502020204030204" pitchFamily="34" charset="0"/>
              </a:rPr>
              <a:t>For</a:t>
            </a:r>
            <a:r>
              <a:rPr lang="en-US" sz="1800" dirty="0">
                <a:solidFill>
                  <a:srgbClr val="000000"/>
                </a:solidFill>
                <a:effectLst/>
                <a:latin typeface="Perpetua" panose="02020502060401020303" pitchFamily="18" charset="0"/>
                <a:ea typeface="Calibri" panose="020F0502020204030204" pitchFamily="34" charset="0"/>
              </a:rPr>
              <a:t> – </a:t>
            </a:r>
            <a:r>
              <a:rPr lang="en-US" sz="1800" b="1" dirty="0">
                <a:solidFill>
                  <a:srgbClr val="000000"/>
                </a:solidFill>
                <a:effectLst/>
                <a:latin typeface="Perpetua" panose="02020502060401020303" pitchFamily="18" charset="0"/>
                <a:ea typeface="Calibri" panose="020F0502020204030204" pitchFamily="34" charset="0"/>
              </a:rPr>
              <a:t>Distinctive Augustinian Leadership Characteristic</a:t>
            </a:r>
          </a:p>
          <a:p>
            <a:pPr marL="457200" marR="0" indent="-457200">
              <a:lnSpc>
                <a:spcPct val="100000"/>
              </a:lnSpc>
              <a:spcBef>
                <a:spcPts val="0"/>
              </a:spcBef>
              <a:spcAft>
                <a:spcPts val="300"/>
              </a:spcAft>
            </a:pPr>
            <a:r>
              <a:rPr lang="en-US" b="1" dirty="0">
                <a:solidFill>
                  <a:srgbClr val="000000"/>
                </a:solidFill>
                <a:latin typeface="Perpetua" panose="02020502060401020303" pitchFamily="18" charset="0"/>
                <a:ea typeface="Calibri" panose="020F0502020204030204" pitchFamily="34" charset="0"/>
              </a:rPr>
              <a:t>	</a:t>
            </a:r>
            <a:r>
              <a:rPr lang="en-US" sz="1800" b="1" dirty="0">
                <a:solidFill>
                  <a:srgbClr val="000000"/>
                </a:solidFill>
                <a:effectLst/>
                <a:latin typeface="Perpetua" panose="02020502060401020303" pitchFamily="18" charset="0"/>
                <a:ea typeface="Calibri" panose="020F0502020204030204" pitchFamily="34" charset="0"/>
              </a:rPr>
              <a:t>Not Jesuit – Men and Women for [and with] Others* </a:t>
            </a:r>
            <a:endParaRPr lang="en-US" sz="1800" b="1" dirty="0">
              <a:effectLst/>
              <a:latin typeface="Times New Roman" panose="02020603050405020304" pitchFamily="18" charset="0"/>
              <a:ea typeface="Calibri" panose="020F0502020204030204" pitchFamily="34" charset="0"/>
            </a:endParaRPr>
          </a:p>
          <a:p>
            <a:pPr>
              <a:lnSpc>
                <a:spcPct val="100000"/>
              </a:lnSpc>
              <a:spcAft>
                <a:spcPts val="0"/>
              </a:spcAft>
            </a:pPr>
            <a:r>
              <a:rPr lang="en-US" b="1" dirty="0">
                <a:solidFill>
                  <a:schemeClr val="tx1"/>
                </a:solidFill>
                <a:effectLst/>
                <a:latin typeface="Perpetua" panose="02020502060401020303" pitchFamily="18" charset="0"/>
                <a:ea typeface="Calibri" panose="020F0502020204030204" pitchFamily="34" charset="0"/>
                <a:cs typeface="Arial" panose="020B0604020202020204" pitchFamily="34" charset="0"/>
              </a:rPr>
              <a:t>Kinship (Greg Boyle* ) not </a:t>
            </a:r>
            <a:r>
              <a:rPr lang="en-US" b="1" dirty="0">
                <a:solidFill>
                  <a:schemeClr val="tx1"/>
                </a:solidFill>
                <a:latin typeface="Perpetua" panose="02020502060401020303" pitchFamily="18" charset="0"/>
                <a:ea typeface="Calibri" panose="020F0502020204030204" pitchFamily="34" charset="0"/>
                <a:cs typeface="Arial" panose="020B0604020202020204" pitchFamily="34" charset="0"/>
              </a:rPr>
              <a:t>K</a:t>
            </a:r>
            <a:r>
              <a:rPr lang="en-US" b="1" dirty="0">
                <a:solidFill>
                  <a:schemeClr val="tx1"/>
                </a:solidFill>
                <a:effectLst/>
                <a:latin typeface="Perpetua" panose="02020502060401020303" pitchFamily="18" charset="0"/>
                <a:ea typeface="Calibri" panose="020F0502020204030204" pitchFamily="34" charset="0"/>
                <a:cs typeface="Arial" panose="020B0604020202020204" pitchFamily="34" charset="0"/>
              </a:rPr>
              <a:t>ingship - Reciprocal Love</a:t>
            </a:r>
            <a:endParaRPr lang="en-US" b="1" dirty="0">
              <a:solidFill>
                <a:schemeClr val="tx1"/>
              </a:solidFill>
              <a:effectLst/>
              <a:latin typeface="Times New Roman" panose="02020603050405020304" pitchFamily="18" charset="0"/>
              <a:ea typeface="Calibri" panose="020F0502020204030204" pitchFamily="34" charset="0"/>
            </a:endParaRPr>
          </a:p>
          <a:p>
            <a:pPr marL="231775">
              <a:lnSpc>
                <a:spcPct val="100000"/>
              </a:lnSpc>
              <a:spcAft>
                <a:spcPts val="300"/>
              </a:spcAft>
            </a:pPr>
            <a:r>
              <a:rPr lang="en-US" b="1" i="1" dirty="0">
                <a:solidFill>
                  <a:schemeClr val="tx1"/>
                </a:solidFill>
                <a:effectLst/>
                <a:latin typeface="Perpetua" panose="02020502060401020303" pitchFamily="18" charset="0"/>
                <a:ea typeface="Times New Roman" panose="02020603050405020304" pitchFamily="18" charset="0"/>
              </a:rPr>
              <a:t>If kinship with other souls appeals to you, let them be loved in God…. Let them be loved in him, and carry off to God as many as possible with you. </a:t>
            </a:r>
            <a:r>
              <a:rPr lang="en-US" b="1" dirty="0">
                <a:solidFill>
                  <a:schemeClr val="tx1"/>
                </a:solidFill>
                <a:effectLst/>
                <a:latin typeface="Perpetua" panose="02020502060401020303" pitchFamily="18" charset="0"/>
                <a:ea typeface="Times New Roman" panose="02020603050405020304" pitchFamily="18" charset="0"/>
              </a:rPr>
              <a:t>(</a:t>
            </a:r>
            <a:r>
              <a:rPr lang="en-US" b="1" i="1" dirty="0">
                <a:solidFill>
                  <a:schemeClr val="tx1"/>
                </a:solidFill>
                <a:effectLst/>
                <a:latin typeface="Perpetua" panose="02020502060401020303" pitchFamily="18" charset="0"/>
                <a:ea typeface="Times New Roman" panose="02020603050405020304" pitchFamily="18" charset="0"/>
              </a:rPr>
              <a:t>Confessions</a:t>
            </a:r>
            <a:r>
              <a:rPr lang="en-US" b="1" dirty="0">
                <a:solidFill>
                  <a:schemeClr val="tx1"/>
                </a:solidFill>
                <a:effectLst/>
                <a:latin typeface="Perpetua" panose="02020502060401020303" pitchFamily="18" charset="0"/>
                <a:ea typeface="Times New Roman" panose="02020603050405020304" pitchFamily="18" charset="0"/>
              </a:rPr>
              <a:t> IV, 12</a:t>
            </a:r>
            <a:r>
              <a:rPr lang="en-US" b="1" dirty="0">
                <a:solidFill>
                  <a:srgbClr val="000000"/>
                </a:solidFill>
                <a:effectLst/>
                <a:latin typeface="Perpetua" panose="02020502060401020303" pitchFamily="18" charset="0"/>
                <a:ea typeface="Times New Roman" panose="02020603050405020304" pitchFamily="18" charset="0"/>
              </a:rPr>
              <a:t>, 18)</a:t>
            </a:r>
            <a:endParaRPr lang="en-US" b="1" dirty="0">
              <a:effectLst/>
              <a:latin typeface="Times New Roman" panose="02020603050405020304" pitchFamily="18" charset="0"/>
              <a:ea typeface="Calibri" panose="020F0502020204030204" pitchFamily="34" charset="0"/>
            </a:endParaRPr>
          </a:p>
          <a:p>
            <a:pPr marL="0" marR="0">
              <a:lnSpc>
                <a:spcPct val="100000"/>
              </a:lnSpc>
              <a:spcBef>
                <a:spcPts val="0"/>
              </a:spcBef>
              <a:spcAft>
                <a:spcPts val="0"/>
              </a:spcAft>
            </a:pPr>
            <a:r>
              <a:rPr lang="en-US" b="1" dirty="0">
                <a:solidFill>
                  <a:schemeClr val="tx1"/>
                </a:solidFill>
                <a:effectLst/>
                <a:latin typeface="Perpetua" panose="02020502060401020303" pitchFamily="18" charset="0"/>
                <a:ea typeface="Times New Roman" panose="02020603050405020304" pitchFamily="18" charset="0"/>
              </a:rPr>
              <a:t>Samuel Wells</a:t>
            </a:r>
          </a:p>
          <a:p>
            <a:pPr marL="0" marR="0">
              <a:lnSpc>
                <a:spcPct val="100000"/>
              </a:lnSpc>
              <a:spcBef>
                <a:spcPts val="0"/>
              </a:spcBef>
              <a:spcAft>
                <a:spcPts val="0"/>
              </a:spcAft>
              <a:tabLst>
                <a:tab pos="457200" algn="l"/>
              </a:tabLst>
            </a:pPr>
            <a:r>
              <a:rPr lang="en-US" b="1" dirty="0">
                <a:solidFill>
                  <a:schemeClr val="tx1"/>
                </a:solidFill>
                <a:latin typeface="Perpetua" panose="02020502060401020303" pitchFamily="18" charset="0"/>
                <a:ea typeface="Times New Roman" panose="02020603050405020304" pitchFamily="18" charset="0"/>
              </a:rPr>
              <a:t>	“With is the most fundamental thing about God.”**</a:t>
            </a:r>
          </a:p>
          <a:p>
            <a:pPr marL="0" marR="0">
              <a:lnSpc>
                <a:spcPct val="100000"/>
              </a:lnSpc>
              <a:spcBef>
                <a:spcPts val="0"/>
              </a:spcBef>
              <a:spcAft>
                <a:spcPts val="300"/>
              </a:spcAft>
              <a:tabLst>
                <a:tab pos="457200" algn="l"/>
              </a:tabLst>
            </a:pPr>
            <a:r>
              <a:rPr lang="en-US" b="1" dirty="0">
                <a:solidFill>
                  <a:schemeClr val="tx1"/>
                </a:solidFill>
                <a:latin typeface="Perpetua" panose="02020502060401020303" pitchFamily="18" charset="0"/>
                <a:ea typeface="Times New Roman" panose="02020603050405020304" pitchFamily="18" charset="0"/>
              </a:rPr>
              <a:t>	“The most important word in the Bible … is with.”***</a:t>
            </a:r>
          </a:p>
          <a:p>
            <a:pPr marL="231775" marR="0" indent="-231775">
              <a:lnSpc>
                <a:spcPct val="100000"/>
              </a:lnSpc>
              <a:spcBef>
                <a:spcPts val="0"/>
              </a:spcBef>
              <a:spcAft>
                <a:spcPts val="300"/>
              </a:spcAft>
            </a:pPr>
            <a:r>
              <a:rPr lang="en-US" b="1" dirty="0">
                <a:solidFill>
                  <a:schemeClr val="tx1"/>
                </a:solidFill>
                <a:latin typeface="Perpetua" panose="02020502060401020303" pitchFamily="18" charset="0"/>
                <a:ea typeface="Times New Roman" panose="02020603050405020304" pitchFamily="18" charset="0"/>
              </a:rPr>
              <a:t>B</a:t>
            </a:r>
            <a:r>
              <a:rPr lang="en-US" b="1" dirty="0">
                <a:solidFill>
                  <a:schemeClr val="tx1"/>
                </a:solidFill>
                <a:effectLst/>
                <a:latin typeface="Perpetua" panose="02020502060401020303" pitchFamily="18" charset="0"/>
                <a:ea typeface="Times New Roman" panose="02020603050405020304" pitchFamily="18" charset="0"/>
              </a:rPr>
              <a:t>eing “with” unmoved hearers of our Catechesis/Preaching (</a:t>
            </a:r>
            <a:r>
              <a:rPr lang="en-US" b="1" i="1" dirty="0">
                <a:solidFill>
                  <a:schemeClr val="tx1"/>
                </a:solidFill>
                <a:effectLst/>
                <a:latin typeface="Perpetua" panose="02020502060401020303" pitchFamily="18" charset="0"/>
                <a:ea typeface="Times New Roman" panose="02020603050405020304" pitchFamily="18" charset="0"/>
              </a:rPr>
              <a:t>Instructing Beginners in the Faith</a:t>
            </a:r>
            <a:r>
              <a:rPr lang="en-US" b="1" i="1" dirty="0">
                <a:solidFill>
                  <a:schemeClr val="tx1"/>
                </a:solidFill>
                <a:latin typeface="Perpetua" panose="02020502060401020303" pitchFamily="18" charset="0"/>
                <a:ea typeface="Times New Roman" panose="02020603050405020304" pitchFamily="18" charset="0"/>
              </a:rPr>
              <a:t>)</a:t>
            </a:r>
            <a:endParaRPr lang="en-US" b="1" dirty="0">
              <a:solidFill>
                <a:schemeClr val="tx1"/>
              </a:solidFill>
              <a:effectLst/>
              <a:latin typeface="Times New Roman" panose="02020603050405020304" pitchFamily="18" charset="0"/>
              <a:ea typeface="Calibri" panose="020F0502020204030204" pitchFamily="34" charset="0"/>
            </a:endParaRPr>
          </a:p>
          <a:p>
            <a:pPr marL="0" marR="0">
              <a:lnSpc>
                <a:spcPct val="100000"/>
              </a:lnSpc>
              <a:spcBef>
                <a:spcPts val="0"/>
              </a:spcBef>
              <a:spcAft>
                <a:spcPts val="0"/>
              </a:spcAft>
            </a:pPr>
            <a:r>
              <a:rPr lang="en-US" sz="1200" dirty="0">
                <a:solidFill>
                  <a:srgbClr val="000000"/>
                </a:solidFill>
                <a:latin typeface="Perpetua" panose="02020502060401020303" pitchFamily="18" charset="0"/>
                <a:ea typeface="Calibri" panose="020F0502020204030204" pitchFamily="34" charset="0"/>
              </a:rPr>
              <a:t>*</a:t>
            </a:r>
            <a:r>
              <a:rPr lang="en-US" sz="1200" dirty="0" err="1">
                <a:solidFill>
                  <a:srgbClr val="000000"/>
                </a:solidFill>
                <a:latin typeface="Perpetua" panose="02020502060401020303" pitchFamily="18" charset="0"/>
                <a:ea typeface="Calibri" panose="020F0502020204030204" pitchFamily="34" charset="0"/>
              </a:rPr>
              <a:t>Arrupe</a:t>
            </a:r>
            <a:r>
              <a:rPr lang="en-US" sz="1200" dirty="0">
                <a:solidFill>
                  <a:srgbClr val="000000"/>
                </a:solidFill>
                <a:latin typeface="Perpetua" panose="02020502060401020303" pitchFamily="18" charset="0"/>
                <a:ea typeface="Calibri" panose="020F0502020204030204" pitchFamily="34" charset="0"/>
              </a:rPr>
              <a:t>, P., S.J., Men and Women for Others in </a:t>
            </a:r>
            <a:r>
              <a:rPr lang="en-US" sz="1200" i="1" dirty="0">
                <a:solidFill>
                  <a:srgbClr val="000000"/>
                </a:solidFill>
                <a:latin typeface="Perpetua" panose="02020502060401020303" pitchFamily="18" charset="0"/>
                <a:ea typeface="Calibri" panose="020F0502020204030204" pitchFamily="34" charset="0"/>
              </a:rPr>
              <a:t>Essential Writings</a:t>
            </a:r>
            <a:r>
              <a:rPr lang="en-US" sz="1200" dirty="0">
                <a:solidFill>
                  <a:srgbClr val="000000"/>
                </a:solidFill>
                <a:latin typeface="Perpetua" panose="02020502060401020303" pitchFamily="18" charset="0"/>
                <a:ea typeface="Calibri" panose="020F0502020204030204" pitchFamily="34" charset="0"/>
              </a:rPr>
              <a:t>, Selected by Kevin Burke. Maryknoll, NY: Orbis Books, 2004, pp. 171-187.</a:t>
            </a:r>
            <a:endParaRPr lang="en-US" sz="1200" dirty="0">
              <a:effectLst/>
              <a:latin typeface="Perpetua" panose="02020502060401020303" pitchFamily="18" charset="0"/>
              <a:ea typeface="Calibri" panose="020F0502020204030204" pitchFamily="34" charset="0"/>
            </a:endParaRPr>
          </a:p>
          <a:p>
            <a:pPr>
              <a:lnSpc>
                <a:spcPct val="100000"/>
              </a:lnSpc>
              <a:spcAft>
                <a:spcPts val="0"/>
              </a:spcAft>
            </a:pPr>
            <a:r>
              <a:rPr lang="en-US" sz="1200" b="1" i="1" dirty="0">
                <a:solidFill>
                  <a:srgbClr val="000000"/>
                </a:solidFill>
                <a:effectLst/>
                <a:latin typeface="Perpetua" panose="02020502060401020303" pitchFamily="18" charset="0"/>
                <a:ea typeface="Calibri" panose="020F0502020204030204" pitchFamily="34" charset="0"/>
              </a:rPr>
              <a:t>*</a:t>
            </a:r>
            <a:r>
              <a:rPr lang="en-US" sz="1200" dirty="0">
                <a:solidFill>
                  <a:schemeClr val="tx1"/>
                </a:solidFill>
                <a:effectLst/>
                <a:latin typeface="Perpetua" panose="02020502060401020303" pitchFamily="18" charset="0"/>
                <a:ea typeface="Calibri" panose="020F0502020204030204" pitchFamily="34" charset="0"/>
              </a:rPr>
              <a:t>Boyle, Gregory, </a:t>
            </a:r>
            <a:r>
              <a:rPr lang="en-US" sz="1200" i="1" dirty="0">
                <a:solidFill>
                  <a:schemeClr val="tx1"/>
                </a:solidFill>
                <a:effectLst/>
                <a:latin typeface="Perpetua" panose="02020502060401020303" pitchFamily="18" charset="0"/>
                <a:ea typeface="Calibri" panose="020F0502020204030204" pitchFamily="34" charset="0"/>
              </a:rPr>
              <a:t>Tattoos on the Heart: The Power of Boundless Compassion</a:t>
            </a:r>
            <a:r>
              <a:rPr lang="en-US" sz="1200" dirty="0">
                <a:solidFill>
                  <a:schemeClr val="tx1"/>
                </a:solidFill>
                <a:effectLst/>
                <a:latin typeface="Perpetua" panose="02020502060401020303" pitchFamily="18" charset="0"/>
                <a:ea typeface="Calibri" panose="020F0502020204030204" pitchFamily="34" charset="0"/>
              </a:rPr>
              <a:t>. New York: Free Press, 2010.</a:t>
            </a:r>
          </a:p>
          <a:p>
            <a:pPr>
              <a:lnSpc>
                <a:spcPct val="100000"/>
              </a:lnSpc>
              <a:spcAft>
                <a:spcPts val="0"/>
              </a:spcAft>
            </a:pPr>
            <a:r>
              <a:rPr lang="en-US" sz="1200" dirty="0">
                <a:solidFill>
                  <a:schemeClr val="tx1"/>
                </a:solidFill>
                <a:latin typeface="Perpetua" panose="02020502060401020303" pitchFamily="18" charset="0"/>
                <a:ea typeface="SimSun" panose="02010600030101010101" pitchFamily="2" charset="-122"/>
              </a:rPr>
              <a:t>**Wells, Samuel, </a:t>
            </a:r>
            <a:r>
              <a:rPr lang="en-US" sz="1200" i="1" dirty="0">
                <a:solidFill>
                  <a:schemeClr val="tx1"/>
                </a:solidFill>
                <a:latin typeface="Perpetua" panose="02020502060401020303" pitchFamily="18" charset="0"/>
                <a:ea typeface="SimSun" panose="02010600030101010101" pitchFamily="2" charset="-122"/>
              </a:rPr>
              <a:t>A Nazareth Manifesto: Being with God</a:t>
            </a:r>
            <a:r>
              <a:rPr lang="en-US" sz="1200" dirty="0">
                <a:solidFill>
                  <a:schemeClr val="tx1"/>
                </a:solidFill>
                <a:latin typeface="Perpetua" panose="02020502060401020303" pitchFamily="18" charset="0"/>
                <a:ea typeface="SimSun" panose="02010600030101010101" pitchFamily="2" charset="-122"/>
              </a:rPr>
              <a:t>. Oxford: Wiley Blackwell, 2016, p. 3.</a:t>
            </a:r>
          </a:p>
          <a:p>
            <a:pPr>
              <a:spcAft>
                <a:spcPts val="0"/>
              </a:spcAft>
            </a:pPr>
            <a:r>
              <a:rPr lang="en-US" sz="1200" dirty="0">
                <a:solidFill>
                  <a:schemeClr val="tx1"/>
                </a:solidFill>
                <a:latin typeface="Perpetua" panose="02020502060401020303" pitchFamily="18" charset="0"/>
                <a:ea typeface="SimSun" panose="02010600030101010101" pitchFamily="2" charset="-122"/>
              </a:rPr>
              <a:t>***</a:t>
            </a:r>
            <a:r>
              <a:rPr lang="en-US" sz="1200" i="1" dirty="0">
                <a:solidFill>
                  <a:schemeClr val="tx1"/>
                </a:solidFill>
                <a:latin typeface="Perpetua" panose="02020502060401020303" pitchFamily="18" charset="0"/>
                <a:ea typeface="SimSun" panose="02010600030101010101" pitchFamily="2" charset="-122"/>
              </a:rPr>
              <a:t>Ibid</a:t>
            </a:r>
            <a:r>
              <a:rPr lang="en-US" sz="1200" dirty="0">
                <a:solidFill>
                  <a:schemeClr val="tx1"/>
                </a:solidFill>
                <a:latin typeface="Perpetua" panose="02020502060401020303" pitchFamily="18" charset="0"/>
                <a:ea typeface="SimSun" panose="02010600030101010101" pitchFamily="2" charset="-122"/>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25" y="47184"/>
            <a:ext cx="1345178" cy="1097445"/>
          </a:xfrm>
          <a:prstGeom prst="rect">
            <a:avLst/>
          </a:prstGeom>
        </p:spPr>
      </p:pic>
      <p:sp>
        <p:nvSpPr>
          <p:cNvPr id="2" name="Slide Number Placeholder 1">
            <a:extLst>
              <a:ext uri="{FF2B5EF4-FFF2-40B4-BE49-F238E27FC236}">
                <a16:creationId xmlns:a16="http://schemas.microsoft.com/office/drawing/2014/main" id="{1D990A6B-EB29-4918-BC3F-F451902283A4}"/>
              </a:ext>
            </a:extLst>
          </p:cNvPr>
          <p:cNvSpPr>
            <a:spLocks noGrp="1"/>
          </p:cNvSpPr>
          <p:nvPr>
            <p:ph type="sldNum" idx="12"/>
          </p:nvPr>
        </p:nvSpPr>
        <p:spPr/>
        <p:txBody>
          <a:bodyPr/>
          <a:lstStyle/>
          <a:p>
            <a:pPr lvl="0">
              <a:spcBef>
                <a:spcPts val="0"/>
              </a:spcBef>
              <a:buNone/>
            </a:pPr>
            <a:fld id="{00000000-1234-1234-1234-123412341234}" type="slidenum">
              <a:rPr lang="en" smtClean="0"/>
              <a:t>9</a:t>
            </a:fld>
            <a:endParaRPr lang="en"/>
          </a:p>
        </p:txBody>
      </p:sp>
      <p:sp>
        <p:nvSpPr>
          <p:cNvPr id="6" name="Title 1">
            <a:extLst>
              <a:ext uri="{FF2B5EF4-FFF2-40B4-BE49-F238E27FC236}">
                <a16:creationId xmlns:a16="http://schemas.microsoft.com/office/drawing/2014/main" id="{C1505838-A7CC-9B97-D74D-AEA0BC96CE18}"/>
              </a:ext>
            </a:extLst>
          </p:cNvPr>
          <p:cNvSpPr>
            <a:spLocks noGrp="1"/>
          </p:cNvSpPr>
          <p:nvPr>
            <p:ph type="title"/>
          </p:nvPr>
        </p:nvSpPr>
        <p:spPr>
          <a:xfrm>
            <a:off x="1651737" y="66454"/>
            <a:ext cx="7091990" cy="1303121"/>
          </a:xfrm>
          <a:solidFill>
            <a:srgbClr val="9FC5E8"/>
          </a:solidFill>
        </p:spPr>
        <p:txBody>
          <a:bodyPr/>
          <a:lstStyle/>
          <a:p>
            <a:pPr algn="ctr"/>
            <a:r>
              <a:rPr lang="en-US" sz="3600" b="1" i="1" dirty="0">
                <a:latin typeface="Perpetua" panose="02020502060401020303" pitchFamily="18" charset="0"/>
              </a:rPr>
              <a:t>Synodal Finding</a:t>
            </a:r>
            <a:br>
              <a:rPr lang="en-US" sz="3600" b="1" i="1" dirty="0">
                <a:latin typeface="Perpetua" panose="02020502060401020303" pitchFamily="18" charset="0"/>
              </a:rPr>
            </a:br>
            <a:r>
              <a:rPr lang="en-US" sz="3600" b="1" dirty="0">
                <a:latin typeface="Perpetua" panose="02020502060401020303" pitchFamily="18" charset="0"/>
              </a:rPr>
              <a:t>Walking Together</a:t>
            </a:r>
            <a:endParaRPr lang="en-US" sz="3600" b="1" i="1" dirty="0">
              <a:latin typeface="Perpetua" panose="02020502060401020303" pitchFamily="18" charset="0"/>
            </a:endParaRPr>
          </a:p>
        </p:txBody>
      </p:sp>
    </p:spTree>
    <p:extLst>
      <p:ext uri="{BB962C8B-B14F-4D97-AF65-F5344CB8AC3E}">
        <p14:creationId xmlns:p14="http://schemas.microsoft.com/office/powerpoint/2010/main" val="1754510815"/>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48451</TotalTime>
  <Words>1257</Words>
  <Application>Microsoft Office PowerPoint</Application>
  <PresentationFormat>On-screen Show (16:9)</PresentationFormat>
  <Paragraphs>162</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Bookman Old Style</vt:lpstr>
      <vt:lpstr>Perpetua</vt:lpstr>
      <vt:lpstr>Times New Roman</vt:lpstr>
      <vt:lpstr>Work Sans ExtraBold</vt:lpstr>
      <vt:lpstr>simple-light-2</vt:lpstr>
      <vt:lpstr>PowerPoint Presentation</vt:lpstr>
      <vt:lpstr>PowerPoint Presentation</vt:lpstr>
      <vt:lpstr>PowerPoint Presentation</vt:lpstr>
      <vt:lpstr>PowerPoint Presentation</vt:lpstr>
      <vt:lpstr>Synodal Aspect Walking Together</vt:lpstr>
      <vt:lpstr>Synodal Aspect Walking Together</vt:lpstr>
      <vt:lpstr>Synodal Finding Walking Together</vt:lpstr>
      <vt:lpstr>Synodal Finding Walking Together</vt:lpstr>
      <vt:lpstr>Synodal Finding Walking Together</vt:lpstr>
      <vt:lpstr>Rose Flower</vt:lpstr>
      <vt:lpstr>Synodal Aspect Listening</vt:lpstr>
      <vt:lpstr>Synodal Aspect Listening</vt:lpstr>
      <vt:lpstr>Synodal Aspect Listening</vt:lpstr>
      <vt:lpstr>Synodal Aspect Listening</vt:lpstr>
      <vt:lpstr>Synodal Finding Walking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Augustinian Pedagogy Skills - Session 1</dc:title>
  <dc:creator>Gary McCloskey</dc:creator>
  <cp:lastModifiedBy>Gary McCloskey</cp:lastModifiedBy>
  <cp:revision>202</cp:revision>
  <cp:lastPrinted>2023-11-22T15:36:45Z</cp:lastPrinted>
  <dcterms:modified xsi:type="dcterms:W3CDTF">2024-06-15T13:00:29Z</dcterms:modified>
</cp:coreProperties>
</file>