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6"/>
  </p:notesMasterIdLst>
  <p:handoutMasterIdLst>
    <p:handoutMasterId r:id="rId17"/>
  </p:handoutMasterIdLst>
  <p:sldIdLst>
    <p:sldId id="256" r:id="rId2"/>
    <p:sldId id="292" r:id="rId3"/>
    <p:sldId id="399" r:id="rId4"/>
    <p:sldId id="456" r:id="rId5"/>
    <p:sldId id="462" r:id="rId6"/>
    <p:sldId id="463" r:id="rId7"/>
    <p:sldId id="405" r:id="rId8"/>
    <p:sldId id="434" r:id="rId9"/>
    <p:sldId id="259" r:id="rId10"/>
    <p:sldId id="459" r:id="rId11"/>
    <p:sldId id="460" r:id="rId12"/>
    <p:sldId id="464" r:id="rId13"/>
    <p:sldId id="413" r:id="rId14"/>
    <p:sldId id="465" r:id="rId15"/>
  </p:sldIdLst>
  <p:sldSz cx="9144000" cy="5143500" type="screen16x9"/>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C5E8"/>
    <a:srgbClr val="F3C9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348" autoAdjust="0"/>
    <p:restoredTop sz="95588"/>
  </p:normalViewPr>
  <p:slideViewPr>
    <p:cSldViewPr snapToGrid="0">
      <p:cViewPr varScale="1">
        <p:scale>
          <a:sx n="108" d="100"/>
          <a:sy n="108" d="100"/>
        </p:scale>
        <p:origin x="208" y="62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00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9C52165-B398-452A-B2F1-C675E0FE9DA9}"/>
              </a:ext>
            </a:extLst>
          </p:cNvPr>
          <p:cNvSpPr>
            <a:spLocks noGrp="1"/>
          </p:cNvSpPr>
          <p:nvPr>
            <p:ph type="hdr" sz="quarter"/>
          </p:nvPr>
        </p:nvSpPr>
        <p:spPr>
          <a:xfrm>
            <a:off x="0" y="4"/>
            <a:ext cx="4160520" cy="367030"/>
          </a:xfrm>
          <a:prstGeom prst="rect">
            <a:avLst/>
          </a:prstGeom>
        </p:spPr>
        <p:txBody>
          <a:bodyPr vert="horz" lIns="96647" tIns="48324" rIns="96647" bIns="48324" rtlCol="0"/>
          <a:lstStyle>
            <a:lvl1pPr algn="l">
              <a:defRPr sz="1300"/>
            </a:lvl1pPr>
          </a:lstStyle>
          <a:p>
            <a:endParaRPr lang="en-US"/>
          </a:p>
        </p:txBody>
      </p:sp>
      <p:sp>
        <p:nvSpPr>
          <p:cNvPr id="3" name="Date Placeholder 2">
            <a:extLst>
              <a:ext uri="{FF2B5EF4-FFF2-40B4-BE49-F238E27FC236}">
                <a16:creationId xmlns:a16="http://schemas.microsoft.com/office/drawing/2014/main" id="{6DE60AB1-C402-4A00-AC08-EA30F8300FCF}"/>
              </a:ext>
            </a:extLst>
          </p:cNvPr>
          <p:cNvSpPr>
            <a:spLocks noGrp="1"/>
          </p:cNvSpPr>
          <p:nvPr>
            <p:ph type="dt" sz="quarter" idx="1"/>
          </p:nvPr>
        </p:nvSpPr>
        <p:spPr>
          <a:xfrm>
            <a:off x="5438458" y="4"/>
            <a:ext cx="4160520" cy="367030"/>
          </a:xfrm>
          <a:prstGeom prst="rect">
            <a:avLst/>
          </a:prstGeom>
        </p:spPr>
        <p:txBody>
          <a:bodyPr vert="horz" lIns="96647" tIns="48324" rIns="96647" bIns="48324" rtlCol="0"/>
          <a:lstStyle>
            <a:lvl1pPr algn="r">
              <a:defRPr sz="1300"/>
            </a:lvl1pPr>
          </a:lstStyle>
          <a:p>
            <a:endParaRPr lang="en-US"/>
          </a:p>
        </p:txBody>
      </p:sp>
      <p:sp>
        <p:nvSpPr>
          <p:cNvPr id="4" name="Footer Placeholder 3">
            <a:extLst>
              <a:ext uri="{FF2B5EF4-FFF2-40B4-BE49-F238E27FC236}">
                <a16:creationId xmlns:a16="http://schemas.microsoft.com/office/drawing/2014/main" id="{7FC972C7-69AA-4FAD-B1B1-9B4BCCC9396A}"/>
              </a:ext>
            </a:extLst>
          </p:cNvPr>
          <p:cNvSpPr>
            <a:spLocks noGrp="1"/>
          </p:cNvSpPr>
          <p:nvPr>
            <p:ph type="ftr" sz="quarter" idx="2"/>
          </p:nvPr>
        </p:nvSpPr>
        <p:spPr>
          <a:xfrm>
            <a:off x="0" y="6948172"/>
            <a:ext cx="4160520" cy="367029"/>
          </a:xfrm>
          <a:prstGeom prst="rect">
            <a:avLst/>
          </a:prstGeom>
        </p:spPr>
        <p:txBody>
          <a:bodyPr vert="horz" lIns="96647" tIns="48324" rIns="96647" bIns="48324" rtlCol="0" anchor="b"/>
          <a:lstStyle>
            <a:lvl1pPr algn="l">
              <a:defRPr sz="1300"/>
            </a:lvl1pPr>
          </a:lstStyle>
          <a:p>
            <a:endParaRPr lang="en-US"/>
          </a:p>
        </p:txBody>
      </p:sp>
      <p:sp>
        <p:nvSpPr>
          <p:cNvPr id="5" name="Slide Number Placeholder 4">
            <a:extLst>
              <a:ext uri="{FF2B5EF4-FFF2-40B4-BE49-F238E27FC236}">
                <a16:creationId xmlns:a16="http://schemas.microsoft.com/office/drawing/2014/main" id="{FB419895-BC6C-457B-8EB8-F70FF5CAA0EF}"/>
              </a:ext>
            </a:extLst>
          </p:cNvPr>
          <p:cNvSpPr>
            <a:spLocks noGrp="1"/>
          </p:cNvSpPr>
          <p:nvPr>
            <p:ph type="sldNum" sz="quarter" idx="3"/>
          </p:nvPr>
        </p:nvSpPr>
        <p:spPr>
          <a:xfrm>
            <a:off x="5438458" y="6948172"/>
            <a:ext cx="4160520" cy="367029"/>
          </a:xfrm>
          <a:prstGeom prst="rect">
            <a:avLst/>
          </a:prstGeom>
        </p:spPr>
        <p:txBody>
          <a:bodyPr vert="horz" lIns="96647" tIns="48324" rIns="96647" bIns="48324" rtlCol="0" anchor="b"/>
          <a:lstStyle>
            <a:lvl1pPr algn="r">
              <a:defRPr sz="1300"/>
            </a:lvl1pPr>
          </a:lstStyle>
          <a:p>
            <a:fld id="{BC645232-8190-435B-AC2A-7FB6F234783A}" type="slidenum">
              <a:rPr lang="en-US" smtClean="0"/>
              <a:t>‹#›</a:t>
            </a:fld>
            <a:endParaRPr lang="en-US"/>
          </a:p>
        </p:txBody>
      </p:sp>
    </p:spTree>
    <p:extLst>
      <p:ext uri="{BB962C8B-B14F-4D97-AF65-F5344CB8AC3E}">
        <p14:creationId xmlns:p14="http://schemas.microsoft.com/office/powerpoint/2010/main" val="2740331335"/>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960120" y="3474720"/>
            <a:ext cx="7680960" cy="3291840"/>
          </a:xfrm>
          <a:prstGeom prst="rect">
            <a:avLst/>
          </a:prstGeom>
          <a:noFill/>
          <a:ln>
            <a:noFill/>
          </a:ln>
        </p:spPr>
        <p:txBody>
          <a:bodyPr lIns="96631" tIns="96631" rIns="96631" bIns="96631"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2472473036"/>
      </p:ext>
    </p:extLst>
  </p:cSld>
  <p:clrMap bg1="lt1" tx1="dk1" bg2="dk2" tx2="lt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31118542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20459483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6374110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a:extLst>
            <a:ext uri="{FF2B5EF4-FFF2-40B4-BE49-F238E27FC236}">
              <a16:creationId xmlns:a16="http://schemas.microsoft.com/office/drawing/2014/main" id="{AF947A1A-D3B9-6C00-6560-6C8CBDD6C76D}"/>
            </a:ext>
          </a:extLst>
        </p:cNvPr>
        <p:cNvGrpSpPr/>
        <p:nvPr/>
      </p:nvGrpSpPr>
      <p:grpSpPr>
        <a:xfrm>
          <a:off x="0" y="0"/>
          <a:ext cx="0" cy="0"/>
          <a:chOff x="0" y="0"/>
          <a:chExt cx="0" cy="0"/>
        </a:xfrm>
      </p:grpSpPr>
      <p:sp>
        <p:nvSpPr>
          <p:cNvPr id="70" name="Shape 70">
            <a:extLst>
              <a:ext uri="{FF2B5EF4-FFF2-40B4-BE49-F238E27FC236}">
                <a16:creationId xmlns:a16="http://schemas.microsoft.com/office/drawing/2014/main" id="{E927C846-A1EC-02FC-1451-C296EA7A1955}"/>
              </a:ext>
            </a:extLst>
          </p:cNvPr>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a:extLst>
              <a:ext uri="{FF2B5EF4-FFF2-40B4-BE49-F238E27FC236}">
                <a16:creationId xmlns:a16="http://schemas.microsoft.com/office/drawing/2014/main" id="{B62BCD11-3B55-8469-BD43-A57B64A120FB}"/>
              </a:ext>
            </a:extLst>
          </p:cNvPr>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39976480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4052642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a:extLst>
            <a:ext uri="{FF2B5EF4-FFF2-40B4-BE49-F238E27FC236}">
              <a16:creationId xmlns:a16="http://schemas.microsoft.com/office/drawing/2014/main" id="{09C7955D-D36E-AEEB-2FD9-10F11CA9799E}"/>
            </a:ext>
          </a:extLst>
        </p:cNvPr>
        <p:cNvGrpSpPr/>
        <p:nvPr/>
      </p:nvGrpSpPr>
      <p:grpSpPr>
        <a:xfrm>
          <a:off x="0" y="0"/>
          <a:ext cx="0" cy="0"/>
          <a:chOff x="0" y="0"/>
          <a:chExt cx="0" cy="0"/>
        </a:xfrm>
      </p:grpSpPr>
      <p:sp>
        <p:nvSpPr>
          <p:cNvPr id="70" name="Shape 70">
            <a:extLst>
              <a:ext uri="{FF2B5EF4-FFF2-40B4-BE49-F238E27FC236}">
                <a16:creationId xmlns:a16="http://schemas.microsoft.com/office/drawing/2014/main" id="{063407BE-8B8E-D5F0-6A0C-B1F783BD0DDD}"/>
              </a:ext>
            </a:extLst>
          </p:cNvPr>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a:extLst>
              <a:ext uri="{FF2B5EF4-FFF2-40B4-BE49-F238E27FC236}">
                <a16:creationId xmlns:a16="http://schemas.microsoft.com/office/drawing/2014/main" id="{C53CBE22-CD1C-CE60-24A3-A2A31B857B0A}"/>
              </a:ext>
            </a:extLst>
          </p:cNvPr>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29799568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3" name="Shape 83"/>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10173867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3" name="Shape 83"/>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19708337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3" name="Shape 83"/>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2281364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BDDA82EE-9779-BBA7-4AF6-158C725EBCE0}"/>
            </a:ext>
          </a:extLst>
        </p:cNvPr>
        <p:cNvGrpSpPr/>
        <p:nvPr/>
      </p:nvGrpSpPr>
      <p:grpSpPr>
        <a:xfrm>
          <a:off x="0" y="0"/>
          <a:ext cx="0" cy="0"/>
          <a:chOff x="0" y="0"/>
          <a:chExt cx="0" cy="0"/>
        </a:xfrm>
      </p:grpSpPr>
      <p:sp>
        <p:nvSpPr>
          <p:cNvPr id="88" name="Shape 88">
            <a:extLst>
              <a:ext uri="{FF2B5EF4-FFF2-40B4-BE49-F238E27FC236}">
                <a16:creationId xmlns:a16="http://schemas.microsoft.com/office/drawing/2014/main" id="{77C60786-3832-F165-12B2-9E34DFF3CB90}"/>
              </a:ext>
            </a:extLst>
          </p:cNvPr>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9" name="Shape 89">
            <a:extLst>
              <a:ext uri="{FF2B5EF4-FFF2-40B4-BE49-F238E27FC236}">
                <a16:creationId xmlns:a16="http://schemas.microsoft.com/office/drawing/2014/main" id="{E1E825A5-6CBA-CEA6-F616-B267143ABE35}"/>
              </a:ext>
            </a:extLst>
          </p:cNvPr>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1949318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2F53C5A1-20D1-BD69-39C8-5B46D5431C94}"/>
            </a:ext>
          </a:extLst>
        </p:cNvPr>
        <p:cNvGrpSpPr/>
        <p:nvPr/>
      </p:nvGrpSpPr>
      <p:grpSpPr>
        <a:xfrm>
          <a:off x="0" y="0"/>
          <a:ext cx="0" cy="0"/>
          <a:chOff x="0" y="0"/>
          <a:chExt cx="0" cy="0"/>
        </a:xfrm>
      </p:grpSpPr>
      <p:sp>
        <p:nvSpPr>
          <p:cNvPr id="88" name="Shape 88">
            <a:extLst>
              <a:ext uri="{FF2B5EF4-FFF2-40B4-BE49-F238E27FC236}">
                <a16:creationId xmlns:a16="http://schemas.microsoft.com/office/drawing/2014/main" id="{47A1971A-EDDD-03AB-F23F-A82065C931AF}"/>
              </a:ext>
            </a:extLst>
          </p:cNvPr>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9" name="Shape 89">
            <a:extLst>
              <a:ext uri="{FF2B5EF4-FFF2-40B4-BE49-F238E27FC236}">
                <a16:creationId xmlns:a16="http://schemas.microsoft.com/office/drawing/2014/main" id="{B21C4B5F-F6EE-9E63-DE08-604FC59D6083}"/>
              </a:ext>
            </a:extLst>
          </p:cNvPr>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2929782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17894902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17404766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1658625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A3514-83B9-B7FC-A568-90DF2124CC5C}"/>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16EA987C-5059-A208-9F34-B2F9C9FB3A71}"/>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50622765-457A-4148-B528-A48679853A33}"/>
              </a:ext>
            </a:extLst>
          </p:cNvPr>
          <p:cNvSpPr>
            <a:spLocks noGrp="1"/>
          </p:cNvSpPr>
          <p:nvPr>
            <p:ph type="dt" sz="half" idx="10"/>
          </p:nvPr>
        </p:nvSpPr>
        <p:spPr/>
        <p:txBody>
          <a:bodyPr/>
          <a:lstStyle/>
          <a:p>
            <a:fld id="{DD5F19E6-8066-4F3D-9194-F272825402FF}" type="datetimeFigureOut">
              <a:rPr lang="en-US" smtClean="0"/>
              <a:t>10/24/25</a:t>
            </a:fld>
            <a:endParaRPr lang="en-US"/>
          </a:p>
        </p:txBody>
      </p:sp>
      <p:sp>
        <p:nvSpPr>
          <p:cNvPr id="5" name="Footer Placeholder 4">
            <a:extLst>
              <a:ext uri="{FF2B5EF4-FFF2-40B4-BE49-F238E27FC236}">
                <a16:creationId xmlns:a16="http://schemas.microsoft.com/office/drawing/2014/main" id="{9EF8D9F7-D385-6B80-023E-2D27EAB27B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192295-E965-86C8-DA85-65199F8E75D7}"/>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1036135014"/>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5A822-BE30-C26E-3FD1-5FC2E6B9EE7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CA88EBD-3D4D-DE8C-7E33-A1E2EB5CDD7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4918C5-C461-EFCB-F901-F6BFB2AE1E21}"/>
              </a:ext>
            </a:extLst>
          </p:cNvPr>
          <p:cNvSpPr>
            <a:spLocks noGrp="1"/>
          </p:cNvSpPr>
          <p:nvPr>
            <p:ph type="dt" sz="half" idx="10"/>
          </p:nvPr>
        </p:nvSpPr>
        <p:spPr/>
        <p:txBody>
          <a:bodyPr/>
          <a:lstStyle/>
          <a:p>
            <a:fld id="{DD5F19E6-8066-4F3D-9194-F272825402FF}" type="datetimeFigureOut">
              <a:rPr lang="en-US" smtClean="0"/>
              <a:t>10/24/25</a:t>
            </a:fld>
            <a:endParaRPr lang="en-US"/>
          </a:p>
        </p:txBody>
      </p:sp>
      <p:sp>
        <p:nvSpPr>
          <p:cNvPr id="5" name="Footer Placeholder 4">
            <a:extLst>
              <a:ext uri="{FF2B5EF4-FFF2-40B4-BE49-F238E27FC236}">
                <a16:creationId xmlns:a16="http://schemas.microsoft.com/office/drawing/2014/main" id="{2E67B915-689F-4835-56CA-1D84AFD644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EDD7E2-3D88-C14E-DEFE-51CF13F29FDD}"/>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81210223"/>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D6A57D-683B-B868-FB58-1659577A735B}"/>
              </a:ext>
            </a:extLst>
          </p:cNvPr>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A97A39-134F-0147-A5CE-F6BDD9E9AE54}"/>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EF3EE-AA60-2433-60A6-95F5E9E63A15}"/>
              </a:ext>
            </a:extLst>
          </p:cNvPr>
          <p:cNvSpPr>
            <a:spLocks noGrp="1"/>
          </p:cNvSpPr>
          <p:nvPr>
            <p:ph type="dt" sz="half" idx="10"/>
          </p:nvPr>
        </p:nvSpPr>
        <p:spPr/>
        <p:txBody>
          <a:bodyPr/>
          <a:lstStyle/>
          <a:p>
            <a:fld id="{DD5F19E6-8066-4F3D-9194-F272825402FF}" type="datetimeFigureOut">
              <a:rPr lang="en-US" smtClean="0"/>
              <a:t>10/24/25</a:t>
            </a:fld>
            <a:endParaRPr lang="en-US"/>
          </a:p>
        </p:txBody>
      </p:sp>
      <p:sp>
        <p:nvSpPr>
          <p:cNvPr id="5" name="Footer Placeholder 4">
            <a:extLst>
              <a:ext uri="{FF2B5EF4-FFF2-40B4-BE49-F238E27FC236}">
                <a16:creationId xmlns:a16="http://schemas.microsoft.com/office/drawing/2014/main" id="{ABF0FD5C-7DD7-7B12-7677-4F820D866F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A49683-B1D0-C3C2-DA0B-98A092F90B46}"/>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2283358700"/>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extLst>
      <p:ext uri="{BB962C8B-B14F-4D97-AF65-F5344CB8AC3E}">
        <p14:creationId xmlns:p14="http://schemas.microsoft.com/office/powerpoint/2010/main" val="1874829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1DC32-AABA-FBEF-8E7F-7A5D801DBE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E2E0397-38BB-188C-C559-EACF8EF101F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CDAF7D-F68B-1C78-C5E2-D71C08EDD7CE}"/>
              </a:ext>
            </a:extLst>
          </p:cNvPr>
          <p:cNvSpPr>
            <a:spLocks noGrp="1"/>
          </p:cNvSpPr>
          <p:nvPr>
            <p:ph type="dt" sz="half" idx="10"/>
          </p:nvPr>
        </p:nvSpPr>
        <p:spPr/>
        <p:txBody>
          <a:bodyPr/>
          <a:lstStyle/>
          <a:p>
            <a:fld id="{DD5F19E6-8066-4F3D-9194-F272825402FF}" type="datetimeFigureOut">
              <a:rPr lang="en-US" smtClean="0"/>
              <a:t>10/24/25</a:t>
            </a:fld>
            <a:endParaRPr lang="en-US"/>
          </a:p>
        </p:txBody>
      </p:sp>
      <p:sp>
        <p:nvSpPr>
          <p:cNvPr id="5" name="Footer Placeholder 4">
            <a:extLst>
              <a:ext uri="{FF2B5EF4-FFF2-40B4-BE49-F238E27FC236}">
                <a16:creationId xmlns:a16="http://schemas.microsoft.com/office/drawing/2014/main" id="{5A964E7E-E20D-CFE3-7680-179968BCF6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D3B69D-9734-F723-DF0F-E943DCF4A220}"/>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3532359854"/>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F4A24-71BC-1EF7-D5BE-7C21D8A8CAA5}"/>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D6A397B7-D136-D149-F038-14A1356B01C3}"/>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B4C985A-38D6-C02E-A42F-60B665FF33EF}"/>
              </a:ext>
            </a:extLst>
          </p:cNvPr>
          <p:cNvSpPr>
            <a:spLocks noGrp="1"/>
          </p:cNvSpPr>
          <p:nvPr>
            <p:ph type="dt" sz="half" idx="10"/>
          </p:nvPr>
        </p:nvSpPr>
        <p:spPr/>
        <p:txBody>
          <a:bodyPr/>
          <a:lstStyle/>
          <a:p>
            <a:fld id="{DD5F19E6-8066-4F3D-9194-F272825402FF}" type="datetimeFigureOut">
              <a:rPr lang="en-US" smtClean="0"/>
              <a:t>10/24/25</a:t>
            </a:fld>
            <a:endParaRPr lang="en-US"/>
          </a:p>
        </p:txBody>
      </p:sp>
      <p:sp>
        <p:nvSpPr>
          <p:cNvPr id="5" name="Footer Placeholder 4">
            <a:extLst>
              <a:ext uri="{FF2B5EF4-FFF2-40B4-BE49-F238E27FC236}">
                <a16:creationId xmlns:a16="http://schemas.microsoft.com/office/drawing/2014/main" id="{EECF4B35-6562-72CD-947A-D4FAB14A30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F145B8-700F-5A85-9FBF-FF7E98C8B281}"/>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2031121536"/>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3CCBF-02A4-5AC9-3343-3CD77400C2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E0BA3E-B790-B74B-29B4-E464340E98F5}"/>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7911CC-B421-33B1-4C5B-D0EE6A75BA45}"/>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F9EE03E-B620-0F87-BCDE-18250E1B3067}"/>
              </a:ext>
            </a:extLst>
          </p:cNvPr>
          <p:cNvSpPr>
            <a:spLocks noGrp="1"/>
          </p:cNvSpPr>
          <p:nvPr>
            <p:ph type="dt" sz="half" idx="10"/>
          </p:nvPr>
        </p:nvSpPr>
        <p:spPr/>
        <p:txBody>
          <a:bodyPr/>
          <a:lstStyle/>
          <a:p>
            <a:fld id="{DD5F19E6-8066-4F3D-9194-F272825402FF}" type="datetimeFigureOut">
              <a:rPr lang="en-US" smtClean="0"/>
              <a:t>10/24/25</a:t>
            </a:fld>
            <a:endParaRPr lang="en-US"/>
          </a:p>
        </p:txBody>
      </p:sp>
      <p:sp>
        <p:nvSpPr>
          <p:cNvPr id="6" name="Footer Placeholder 5">
            <a:extLst>
              <a:ext uri="{FF2B5EF4-FFF2-40B4-BE49-F238E27FC236}">
                <a16:creationId xmlns:a16="http://schemas.microsoft.com/office/drawing/2014/main" id="{8FAE94B5-4644-C71E-E0C8-7BDEE524A9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F2EEEF-4F08-DAA6-6220-EA5E32C60042}"/>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1282181179"/>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90F01-1724-6ED6-8E46-AF2BED3E0E7B}"/>
              </a:ext>
            </a:extLst>
          </p:cNvPr>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a:extLst>
              <a:ext uri="{FF2B5EF4-FFF2-40B4-BE49-F238E27FC236}">
                <a16:creationId xmlns:a16="http://schemas.microsoft.com/office/drawing/2014/main" id="{9329D4F7-D5AB-1E9F-C345-8AE721051810}"/>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700D166-D912-952B-4046-679EA88A34F2}"/>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CA9F312-DC8D-DC17-F5F9-C55A9FAA223C}"/>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4B3146D2-42D0-E798-8A0D-19BD65ECAEAF}"/>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396F819-6DB7-9923-7E39-A129905FCD00}"/>
              </a:ext>
            </a:extLst>
          </p:cNvPr>
          <p:cNvSpPr>
            <a:spLocks noGrp="1"/>
          </p:cNvSpPr>
          <p:nvPr>
            <p:ph type="dt" sz="half" idx="10"/>
          </p:nvPr>
        </p:nvSpPr>
        <p:spPr/>
        <p:txBody>
          <a:bodyPr/>
          <a:lstStyle/>
          <a:p>
            <a:fld id="{DD5F19E6-8066-4F3D-9194-F272825402FF}" type="datetimeFigureOut">
              <a:rPr lang="en-US" smtClean="0"/>
              <a:t>10/24/25</a:t>
            </a:fld>
            <a:endParaRPr lang="en-US"/>
          </a:p>
        </p:txBody>
      </p:sp>
      <p:sp>
        <p:nvSpPr>
          <p:cNvPr id="8" name="Footer Placeholder 7">
            <a:extLst>
              <a:ext uri="{FF2B5EF4-FFF2-40B4-BE49-F238E27FC236}">
                <a16:creationId xmlns:a16="http://schemas.microsoft.com/office/drawing/2014/main" id="{69BA71A1-2FE7-C621-70EC-52385649730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DA1082-2097-3556-BF61-D42CD2D64176}"/>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1460661164"/>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E45DB-E155-6796-0BA1-DAF486330D5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6A0D76-EC17-2980-7D92-715A3DC5A3D7}"/>
              </a:ext>
            </a:extLst>
          </p:cNvPr>
          <p:cNvSpPr>
            <a:spLocks noGrp="1"/>
          </p:cNvSpPr>
          <p:nvPr>
            <p:ph type="dt" sz="half" idx="10"/>
          </p:nvPr>
        </p:nvSpPr>
        <p:spPr/>
        <p:txBody>
          <a:bodyPr/>
          <a:lstStyle/>
          <a:p>
            <a:fld id="{DD5F19E6-8066-4F3D-9194-F272825402FF}" type="datetimeFigureOut">
              <a:rPr lang="en-US" smtClean="0"/>
              <a:t>10/24/25</a:t>
            </a:fld>
            <a:endParaRPr lang="en-US"/>
          </a:p>
        </p:txBody>
      </p:sp>
      <p:sp>
        <p:nvSpPr>
          <p:cNvPr id="4" name="Footer Placeholder 3">
            <a:extLst>
              <a:ext uri="{FF2B5EF4-FFF2-40B4-BE49-F238E27FC236}">
                <a16:creationId xmlns:a16="http://schemas.microsoft.com/office/drawing/2014/main" id="{4D1B616F-5BD3-D01F-3518-4C6C8351267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CA4598-D2A5-5B35-476A-A533F60D5645}"/>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4280897502"/>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298BE5-5296-ACB9-0FC4-50F74D8CF540}"/>
              </a:ext>
            </a:extLst>
          </p:cNvPr>
          <p:cNvSpPr>
            <a:spLocks noGrp="1"/>
          </p:cNvSpPr>
          <p:nvPr>
            <p:ph type="dt" sz="half" idx="10"/>
          </p:nvPr>
        </p:nvSpPr>
        <p:spPr/>
        <p:txBody>
          <a:bodyPr/>
          <a:lstStyle/>
          <a:p>
            <a:fld id="{DD5F19E6-8066-4F3D-9194-F272825402FF}" type="datetimeFigureOut">
              <a:rPr lang="en-US" smtClean="0"/>
              <a:t>10/24/25</a:t>
            </a:fld>
            <a:endParaRPr lang="en-US"/>
          </a:p>
        </p:txBody>
      </p:sp>
      <p:sp>
        <p:nvSpPr>
          <p:cNvPr id="3" name="Footer Placeholder 2">
            <a:extLst>
              <a:ext uri="{FF2B5EF4-FFF2-40B4-BE49-F238E27FC236}">
                <a16:creationId xmlns:a16="http://schemas.microsoft.com/office/drawing/2014/main" id="{2F7EB050-35D4-A504-F01E-D8465F2D78D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DE4FC0-45B5-DD37-1FAC-CFAFD5CC6744}"/>
              </a:ext>
            </a:extLst>
          </p:cNvPr>
          <p:cNvSpPr>
            <a:spLocks noGrp="1"/>
          </p:cNvSpPr>
          <p:nvPr>
            <p:ph type="sldNum" sz="quarter" idx="12"/>
          </p:nvPr>
        </p:nvSpPr>
        <p:spPr/>
        <p:txBody>
          <a:bodyPr/>
          <a:lstStyle/>
          <a:p>
            <a:pPr lvl="0">
              <a:spcBef>
                <a:spcPts val="0"/>
              </a:spcBef>
              <a:buNone/>
            </a:pPr>
            <a:fld id="{00000000-1234-1234-1234-123412341234}" type="slidenum">
              <a:rPr lang="en" smtClean="0"/>
              <a:t>‹#›</a:t>
            </a:fld>
            <a:endParaRPr lang="en"/>
          </a:p>
        </p:txBody>
      </p:sp>
    </p:spTree>
    <p:extLst>
      <p:ext uri="{BB962C8B-B14F-4D97-AF65-F5344CB8AC3E}">
        <p14:creationId xmlns:p14="http://schemas.microsoft.com/office/powerpoint/2010/main" val="3251692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92290-7F6B-EB59-6428-D7CC11471451}"/>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97680F6D-5E5C-5B42-0CEC-8528A96277E3}"/>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E777FE7-165F-1785-7FB7-697FC45BFF08}"/>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9E7F1A9-5EC4-8AF9-FA16-1AA56A958CF3}"/>
              </a:ext>
            </a:extLst>
          </p:cNvPr>
          <p:cNvSpPr>
            <a:spLocks noGrp="1"/>
          </p:cNvSpPr>
          <p:nvPr>
            <p:ph type="dt" sz="half" idx="10"/>
          </p:nvPr>
        </p:nvSpPr>
        <p:spPr/>
        <p:txBody>
          <a:bodyPr/>
          <a:lstStyle/>
          <a:p>
            <a:fld id="{DD5F19E6-8066-4F3D-9194-F272825402FF}" type="datetimeFigureOut">
              <a:rPr lang="en-US" smtClean="0"/>
              <a:t>10/24/25</a:t>
            </a:fld>
            <a:endParaRPr lang="en-US"/>
          </a:p>
        </p:txBody>
      </p:sp>
      <p:sp>
        <p:nvSpPr>
          <p:cNvPr id="6" name="Footer Placeholder 5">
            <a:extLst>
              <a:ext uri="{FF2B5EF4-FFF2-40B4-BE49-F238E27FC236}">
                <a16:creationId xmlns:a16="http://schemas.microsoft.com/office/drawing/2014/main" id="{61E27956-E779-8A73-4320-B0CBE3C810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A7C2A8-CE17-5901-20D8-830B995B6128}"/>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2833997835"/>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5C8F5-98A0-5304-CCE5-83AA61249319}"/>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9CEDDE2B-C359-9D2D-7625-94D640B2F69A}"/>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76433568-51D4-97D4-FCC3-FD3B03C0FC1D}"/>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5970AF5E-C6BA-2829-4C9E-ADBD56F69861}"/>
              </a:ext>
            </a:extLst>
          </p:cNvPr>
          <p:cNvSpPr>
            <a:spLocks noGrp="1"/>
          </p:cNvSpPr>
          <p:nvPr>
            <p:ph type="dt" sz="half" idx="10"/>
          </p:nvPr>
        </p:nvSpPr>
        <p:spPr/>
        <p:txBody>
          <a:bodyPr/>
          <a:lstStyle/>
          <a:p>
            <a:fld id="{DD5F19E6-8066-4F3D-9194-F272825402FF}" type="datetimeFigureOut">
              <a:rPr lang="en-US" smtClean="0"/>
              <a:t>10/24/25</a:t>
            </a:fld>
            <a:endParaRPr lang="en-US"/>
          </a:p>
        </p:txBody>
      </p:sp>
      <p:sp>
        <p:nvSpPr>
          <p:cNvPr id="6" name="Footer Placeholder 5">
            <a:extLst>
              <a:ext uri="{FF2B5EF4-FFF2-40B4-BE49-F238E27FC236}">
                <a16:creationId xmlns:a16="http://schemas.microsoft.com/office/drawing/2014/main" id="{EFDEC9F9-ECBF-AB23-FE68-C378D008F4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8A910E-1F36-D196-3AE6-70875223552F}"/>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416774994"/>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013C47-7D3B-72FF-A8F2-2605FFAD8A92}"/>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A6CF7D3-8B26-7833-2B39-F3DCF44C6B4C}"/>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2D8C1B-10A0-0154-4C31-DEA872693ED1}"/>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DD5F19E6-8066-4F3D-9194-F272825402FF}" type="datetimeFigureOut">
              <a:rPr lang="en-US" smtClean="0"/>
              <a:t>10/24/25</a:t>
            </a:fld>
            <a:endParaRPr lang="en-US"/>
          </a:p>
        </p:txBody>
      </p:sp>
      <p:sp>
        <p:nvSpPr>
          <p:cNvPr id="5" name="Footer Placeholder 4">
            <a:extLst>
              <a:ext uri="{FF2B5EF4-FFF2-40B4-BE49-F238E27FC236}">
                <a16:creationId xmlns:a16="http://schemas.microsoft.com/office/drawing/2014/main" id="{CA263F87-395B-6EA8-F8CC-EF4452DACCC7}"/>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AB09F63-70DB-D382-76A9-07EB2B49F7F7}"/>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37338499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image" Target="../media/image3.jp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9FC5E8"/>
        </a:solidFill>
        <a:effectLst/>
      </p:bgPr>
    </p:bg>
    <p:spTree>
      <p:nvGrpSpPr>
        <p:cNvPr id="1" name="Shape 53"/>
        <p:cNvGrpSpPr/>
        <p:nvPr/>
      </p:nvGrpSpPr>
      <p:grpSpPr>
        <a:xfrm>
          <a:off x="0" y="0"/>
          <a:ext cx="0" cy="0"/>
          <a:chOff x="0" y="0"/>
          <a:chExt cx="0" cy="0"/>
        </a:xfrm>
      </p:grpSpPr>
      <p:sp>
        <p:nvSpPr>
          <p:cNvPr id="55" name="Shape 55"/>
          <p:cNvSpPr txBox="1">
            <a:spLocks noGrp="1"/>
          </p:cNvSpPr>
          <p:nvPr>
            <p:ph type="subTitle" idx="1"/>
          </p:nvPr>
        </p:nvSpPr>
        <p:spPr>
          <a:xfrm>
            <a:off x="311700" y="750861"/>
            <a:ext cx="8520600" cy="4248651"/>
          </a:xfrm>
          <a:prstGeom prst="rect">
            <a:avLst/>
          </a:prstGeom>
        </p:spPr>
        <p:txBody>
          <a:bodyPr lIns="91425" tIns="91425" rIns="91425" bIns="91425" anchor="t" anchorCtr="0">
            <a:noAutofit/>
          </a:bodyPr>
          <a:lstStyle/>
          <a:p>
            <a:pPr marL="0" marR="0" algn="ctr">
              <a:lnSpc>
                <a:spcPct val="107000"/>
              </a:lnSpc>
              <a:spcBef>
                <a:spcPts val="0"/>
              </a:spcBef>
              <a:spcAft>
                <a:spcPts val="0"/>
              </a:spcAft>
            </a:pPr>
            <a:endParaRPr lang="en-US" sz="1800" b="1"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ctr">
              <a:lnSpc>
                <a:spcPct val="107000"/>
              </a:lnSpc>
              <a:spcBef>
                <a:spcPts val="0"/>
              </a:spcBef>
              <a:spcAft>
                <a:spcPts val="0"/>
              </a:spcAft>
            </a:pPr>
            <a:endParaRPr lang="en-US" sz="1800" b="1" i="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Bef>
                <a:spcPts val="0"/>
              </a:spcBef>
              <a:spcAft>
                <a:spcPts val="600"/>
              </a:spcAft>
            </a:pPr>
            <a:endParaRPr lang="en-US" sz="1600" b="1" i="1" kern="100" dirty="0">
              <a:solidFill>
                <a:srgbClr val="000000"/>
              </a:solidFill>
              <a:effectLst/>
              <a:latin typeface="Perpetua" panose="02020502060401020303" pitchFamily="18" charset="77"/>
              <a:ea typeface="Times New Roman" panose="02020603050405020304" pitchFamily="18" charset="0"/>
            </a:endParaRPr>
          </a:p>
          <a:p>
            <a:pPr>
              <a:lnSpc>
                <a:spcPct val="108000"/>
              </a:lnSpc>
              <a:spcBef>
                <a:spcPts val="0"/>
              </a:spcBef>
            </a:pPr>
            <a:r>
              <a:rPr lang="en-US" sz="2800" b="1" i="1" kern="100" dirty="0">
                <a:solidFill>
                  <a:srgbClr val="000000"/>
                </a:solidFill>
                <a:effectLst/>
                <a:latin typeface="Perpetua" panose="02020502060401020303" pitchFamily="18" charset="77"/>
                <a:ea typeface="Times New Roman" panose="02020603050405020304" pitchFamily="18" charset="0"/>
              </a:rPr>
              <a:t>Augustinian Pedagogy </a:t>
            </a:r>
          </a:p>
          <a:p>
            <a:pPr>
              <a:lnSpc>
                <a:spcPct val="107000"/>
              </a:lnSpc>
              <a:spcBef>
                <a:spcPts val="0"/>
              </a:spcBef>
              <a:spcAft>
                <a:spcPts val="600"/>
              </a:spcAft>
            </a:pPr>
            <a:r>
              <a:rPr lang="en-US" sz="2800" b="1" i="1" kern="100" dirty="0">
                <a:solidFill>
                  <a:srgbClr val="000000"/>
                </a:solidFill>
                <a:effectLst/>
                <a:latin typeface="Perpetua" panose="02020502060401020303" pitchFamily="18" charset="77"/>
                <a:ea typeface="Times New Roman" panose="02020603050405020304" pitchFamily="18" charset="0"/>
              </a:rPr>
              <a:t>and a Changing Cultural Context</a:t>
            </a:r>
            <a:r>
              <a:rPr lang="en-US" sz="2800" b="1" i="1" dirty="0">
                <a:effectLst/>
                <a:latin typeface="Perpetua" panose="02020502060401020303" pitchFamily="18" charset="77"/>
              </a:rPr>
              <a:t> </a:t>
            </a:r>
          </a:p>
          <a:p>
            <a:pPr>
              <a:lnSpc>
                <a:spcPct val="108000"/>
              </a:lnSpc>
              <a:spcBef>
                <a:spcPts val="0"/>
              </a:spcBef>
            </a:pPr>
            <a:endParaRPr lang="en-US" sz="2800" b="1" i="1" dirty="0">
              <a:solidFill>
                <a:srgbClr val="000000"/>
              </a:solidFill>
              <a:effectLst/>
              <a:latin typeface="Perpetua" panose="02020502060401020303" pitchFamily="18" charset="77"/>
            </a:endParaRPr>
          </a:p>
          <a:p>
            <a:pPr>
              <a:lnSpc>
                <a:spcPct val="107000"/>
              </a:lnSpc>
              <a:spcBef>
                <a:spcPts val="0"/>
              </a:spcBef>
              <a:spcAft>
                <a:spcPts val="600"/>
              </a:spcAft>
            </a:pPr>
            <a:r>
              <a:rPr lang="en-US" sz="2400" b="1" i="1" u="none" strike="noStrike" dirty="0">
                <a:solidFill>
                  <a:srgbClr val="000000"/>
                </a:solidFill>
                <a:effectLst/>
                <a:latin typeface="Perpetua" panose="02020502060401020303" pitchFamily="18" charset="77"/>
              </a:rPr>
              <a:t>Building the City of God</a:t>
            </a:r>
          </a:p>
          <a:p>
            <a:pPr>
              <a:lnSpc>
                <a:spcPct val="107000"/>
              </a:lnSpc>
              <a:spcBef>
                <a:spcPts val="0"/>
              </a:spcBef>
              <a:spcAft>
                <a:spcPts val="600"/>
              </a:spcAft>
            </a:pPr>
            <a:r>
              <a:rPr lang="en-US" sz="2400" b="1" i="1" dirty="0">
                <a:solidFill>
                  <a:srgbClr val="000000"/>
                </a:solidFill>
                <a:latin typeface="Perpetua" panose="02020502060401020303" pitchFamily="18" charset="77"/>
              </a:rPr>
              <a:t>Augustinian Secondary Education Association (ASEA)</a:t>
            </a:r>
            <a:r>
              <a:rPr lang="en-US" sz="2400" b="1" i="1" u="none" strike="noStrike" dirty="0">
                <a:solidFill>
                  <a:srgbClr val="000000"/>
                </a:solidFill>
                <a:effectLst/>
                <a:latin typeface="Perpetua" panose="02020502060401020303" pitchFamily="18" charset="77"/>
              </a:rPr>
              <a:t> </a:t>
            </a:r>
          </a:p>
          <a:p>
            <a:pPr marL="0" marR="0" algn="ctr">
              <a:lnSpc>
                <a:spcPct val="107000"/>
              </a:lnSpc>
              <a:spcBef>
                <a:spcPts val="0"/>
              </a:spcBef>
              <a:spcAft>
                <a:spcPts val="0"/>
              </a:spcAft>
            </a:pPr>
            <a:r>
              <a:rPr lang="en-US" sz="2400" b="1" i="1" dirty="0">
                <a:solidFill>
                  <a:srgbClr val="1F1F1F"/>
                </a:solidFill>
                <a:latin typeface="Perpetua" panose="02020502060401020303" pitchFamily="18" charset="0"/>
                <a:ea typeface="Calibri" panose="020F0502020204030204" pitchFamily="34" charset="0"/>
                <a:cs typeface="Times New Roman" panose="02020603050405020304" pitchFamily="18" charset="0"/>
              </a:rPr>
              <a:t>October 25, 2025</a:t>
            </a:r>
            <a:endParaRPr lang="en-US" sz="2400" dirty="0">
              <a:effectLst/>
              <a:latin typeface="Perpetua" panose="02020502060401020303" pitchFamily="18" charset="0"/>
              <a:ea typeface="Calibri" panose="020F0502020204030204" pitchFamily="34" charset="0"/>
              <a:cs typeface="Times New Roman" panose="02020603050405020304" pitchFamily="18"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700" y="348684"/>
            <a:ext cx="1345178" cy="1097445"/>
          </a:xfrm>
          <a:prstGeom prst="rect">
            <a:avLst/>
          </a:prstGeom>
        </p:spPr>
      </p:pic>
      <p:pic>
        <p:nvPicPr>
          <p:cNvPr id="7" name="Picture 6" descr="A logo for a religious company&#10;&#10;Description automatically generated">
            <a:extLst>
              <a:ext uri="{FF2B5EF4-FFF2-40B4-BE49-F238E27FC236}">
                <a16:creationId xmlns:a16="http://schemas.microsoft.com/office/drawing/2014/main" id="{67CD9629-7EF1-B986-3489-58960402930C}"/>
              </a:ext>
            </a:extLst>
          </p:cNvPr>
          <p:cNvPicPr>
            <a:picLocks noChangeAspect="1"/>
          </p:cNvPicPr>
          <p:nvPr/>
        </p:nvPicPr>
        <p:blipFill>
          <a:blip r:embed="rId4"/>
          <a:stretch>
            <a:fillRect/>
          </a:stretch>
        </p:blipFill>
        <p:spPr>
          <a:xfrm>
            <a:off x="7753257" y="399099"/>
            <a:ext cx="1079043" cy="99661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3C993"/>
        </a:solidFill>
        <a:effectLst/>
      </p:bgPr>
    </p:bg>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245789" y="231957"/>
            <a:ext cx="6328482" cy="998982"/>
          </a:xfrm>
          <a:prstGeom prst="rect">
            <a:avLst/>
          </a:prstGeom>
        </p:spPr>
        <p:txBody>
          <a:bodyPr lIns="91425" tIns="91425" rIns="91425" bIns="91425" anchor="t" anchorCtr="0">
            <a:noAutofit/>
          </a:bodyPr>
          <a:lstStyle/>
          <a:p>
            <a:pPr marL="0" marR="0" algn="ctr">
              <a:lnSpc>
                <a:spcPct val="108000"/>
              </a:lnSpc>
              <a:tabLst>
                <a:tab pos="0" algn="l"/>
              </a:tabLst>
            </a:pPr>
            <a:r>
              <a:rPr lang="en-US" sz="2800" b="1" i="1" u="sng"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Reac</a:t>
            </a:r>
            <a:r>
              <a:rPr lang="en-US" sz="2600" b="1" i="1" u="sng"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hing Out </a:t>
            </a:r>
            <a:r>
              <a:rPr lang="en-US" sz="26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in Service </a:t>
            </a:r>
            <a:r>
              <a:rPr lang="en-US" sz="2600" b="1" i="1" u="sng"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with</a:t>
            </a:r>
            <a:r>
              <a:rPr lang="en-US" sz="26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 Neighbor </a:t>
            </a:r>
            <a:br>
              <a:rPr lang="en-US" sz="26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br>
            <a:r>
              <a:rPr lang="en-US" sz="26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(Mutual (Common) Benefit) Encounter Points</a:t>
            </a:r>
            <a:endParaRPr lang="en-US" sz="2600" kern="100" dirty="0">
              <a:effectLst/>
              <a:latin typeface="Perpetua" panose="02020502060401020303" pitchFamily="18" charset="77"/>
              <a:ea typeface="Aptos" panose="020B0004020202020204" pitchFamily="34" charset="0"/>
              <a:cs typeface="Times New Roman" panose="02020603050405020304" pitchFamily="18" charset="0"/>
            </a:endParaRPr>
          </a:p>
        </p:txBody>
      </p:sp>
      <p:sp>
        <p:nvSpPr>
          <p:cNvPr id="74" name="Shape 74"/>
          <p:cNvSpPr txBox="1">
            <a:spLocks noGrp="1"/>
          </p:cNvSpPr>
          <p:nvPr>
            <p:ph type="body" idx="1"/>
          </p:nvPr>
        </p:nvSpPr>
        <p:spPr>
          <a:xfrm>
            <a:off x="650980" y="1677849"/>
            <a:ext cx="7842040" cy="2928393"/>
          </a:xfrm>
          <a:prstGeom prst="rect">
            <a:avLst/>
          </a:prstGeom>
        </p:spPr>
        <p:txBody>
          <a:bodyPr lIns="91425" tIns="91425" rIns="91425" bIns="91425" anchor="t" anchorCtr="0">
            <a:noAutofit/>
          </a:bodyPr>
          <a:lstStyle/>
          <a:p>
            <a:pPr marL="457200" marR="0" lvl="0" indent="-446088" algn="l">
              <a:buNone/>
            </a:pPr>
            <a:r>
              <a:rPr lang="en-GB" sz="2400" b="1" u="sng" dirty="0">
                <a:solidFill>
                  <a:srgbClr val="000000"/>
                </a:solidFill>
                <a:effectLst/>
                <a:latin typeface="Perpetua" panose="02020502060401020303" pitchFamily="18" charset="77"/>
                <a:ea typeface="Times New Roman" panose="02020603050405020304" pitchFamily="18" charset="0"/>
              </a:rPr>
              <a:t>Service through Immersion to Avoid Volunteerism, Voluntourism, and the Savior Complex</a:t>
            </a:r>
            <a:r>
              <a:rPr lang="en-GB" sz="2400" b="1" dirty="0">
                <a:solidFill>
                  <a:srgbClr val="000000"/>
                </a:solidFill>
                <a:effectLst/>
                <a:latin typeface="Perpetua" panose="02020502060401020303" pitchFamily="18" charset="77"/>
                <a:ea typeface="Times New Roman" panose="02020603050405020304" pitchFamily="18" charset="0"/>
              </a:rPr>
              <a:t> </a:t>
            </a:r>
          </a:p>
          <a:p>
            <a:pPr marL="0" marR="0" lvl="0" indent="0" algn="l">
              <a:lnSpc>
                <a:spcPct val="108000"/>
              </a:lnSpc>
              <a:spcAft>
                <a:spcPts val="1800"/>
              </a:spcAft>
              <a:buNone/>
              <a:tabLst>
                <a:tab pos="0" algn="l"/>
              </a:tabLst>
            </a:pPr>
            <a:r>
              <a:rPr lang="en-GB" sz="2400" b="1" dirty="0">
                <a:solidFill>
                  <a:srgbClr val="000000"/>
                </a:solidFill>
                <a:latin typeface="Perpetua" panose="02020502060401020303" pitchFamily="18" charset="77"/>
                <a:ea typeface="Times New Roman" panose="02020603050405020304" pitchFamily="18" charset="0"/>
                <a:cs typeface="Arial" panose="020B0604020202020204" pitchFamily="34" charset="0"/>
              </a:rPr>
              <a:t>		</a:t>
            </a:r>
            <a:r>
              <a:rPr lang="en-GB" sz="2000" b="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a:t>
            </a:r>
            <a:r>
              <a:rPr lang="en-GB" sz="2000" b="1" i="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City of God </a:t>
            </a:r>
            <a:r>
              <a:rPr lang="en-GB" sz="2000" b="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XIX, 7, </a:t>
            </a:r>
            <a:r>
              <a:rPr lang="en-GB" sz="2000" b="1" i="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Sermon</a:t>
            </a:r>
            <a:r>
              <a:rPr lang="en-GB" sz="2000" b="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 </a:t>
            </a:r>
            <a:r>
              <a:rPr lang="en-GB" sz="2000" b="1" i="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29</a:t>
            </a:r>
            <a:r>
              <a:rPr lang="en-GB" sz="2000" b="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9</a:t>
            </a:r>
            <a:r>
              <a:rPr lang="en-GB" sz="2000" b="1" i="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D</a:t>
            </a:r>
            <a:r>
              <a:rPr lang="en-GB" sz="2000" b="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 1,)</a:t>
            </a:r>
            <a:endParaRPr lang="en-US" sz="2000" b="1" dirty="0">
              <a:effectLst/>
              <a:latin typeface="Perpetua" panose="02020502060401020303" pitchFamily="18" charset="77"/>
              <a:ea typeface="Times New Roman" panose="02020603050405020304" pitchFamily="18" charset="0"/>
            </a:endParaRPr>
          </a:p>
          <a:p>
            <a:pPr marL="635000" marR="0" lvl="0" indent="-635000">
              <a:lnSpc>
                <a:spcPct val="108000"/>
              </a:lnSpc>
              <a:buNone/>
            </a:pPr>
            <a:r>
              <a:rPr lang="en-US" sz="24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Service with Mutual Support of One Another and Bearing One Another’s Burdens.</a:t>
            </a:r>
            <a:r>
              <a:rPr lang="en-US" sz="24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p>
          <a:p>
            <a:pPr marL="635000" marR="0" lvl="0" indent="0">
              <a:lnSpc>
                <a:spcPct val="108000"/>
              </a:lnSpc>
              <a:buNone/>
            </a:pP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On Music </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I, 4,6,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Eighty-three Diverse Questions, </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71, 1, and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De </a:t>
            </a:r>
            <a:r>
              <a:rPr lang="en-US" sz="2000" b="1" i="1" kern="100" dirty="0" err="1">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Catechizandis</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r>
              <a:rPr lang="en-US" sz="2000" b="1" i="1" kern="100" dirty="0" err="1">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Rudibus</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4, 8)</a:t>
            </a:r>
            <a:endParaRPr lang="en-US" sz="2000" b="1" kern="100" dirty="0">
              <a:effectLst/>
              <a:latin typeface="Perpetua" panose="02020502060401020303" pitchFamily="18" charset="77"/>
              <a:ea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32076" y="133494"/>
            <a:ext cx="1345178" cy="1097445"/>
          </a:xfrm>
          <a:prstGeom prst="rect">
            <a:avLst/>
          </a:prstGeom>
        </p:spPr>
      </p:pic>
      <p:pic>
        <p:nvPicPr>
          <p:cNvPr id="2" name="Picture 1" descr="A logo for a religious company&#10;&#10;Description automatically generated">
            <a:extLst>
              <a:ext uri="{FF2B5EF4-FFF2-40B4-BE49-F238E27FC236}">
                <a16:creationId xmlns:a16="http://schemas.microsoft.com/office/drawing/2014/main" id="{5B2C938D-0200-DC35-0B0C-043219433109}"/>
              </a:ext>
            </a:extLst>
          </p:cNvPr>
          <p:cNvPicPr>
            <a:picLocks noChangeAspect="1"/>
          </p:cNvPicPr>
          <p:nvPr/>
        </p:nvPicPr>
        <p:blipFill>
          <a:blip r:embed="rId4"/>
          <a:stretch>
            <a:fillRect/>
          </a:stretch>
        </p:blipFill>
        <p:spPr>
          <a:xfrm>
            <a:off x="166746" y="234325"/>
            <a:ext cx="1079043" cy="996614"/>
          </a:xfrm>
          <a:prstGeom prst="rect">
            <a:avLst/>
          </a:prstGeom>
        </p:spPr>
      </p:pic>
    </p:spTree>
    <p:extLst>
      <p:ext uri="{BB962C8B-B14F-4D97-AF65-F5344CB8AC3E}">
        <p14:creationId xmlns:p14="http://schemas.microsoft.com/office/powerpoint/2010/main" val="94819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9FC5E8"/>
        </a:solidFill>
        <a:effectLst/>
      </p:bgPr>
    </p:bg>
    <p:spTree>
      <p:nvGrpSpPr>
        <p:cNvPr id="1" name="Shape 72"/>
        <p:cNvGrpSpPr/>
        <p:nvPr/>
      </p:nvGrpSpPr>
      <p:grpSpPr>
        <a:xfrm>
          <a:off x="0" y="0"/>
          <a:ext cx="0" cy="0"/>
          <a:chOff x="0" y="0"/>
          <a:chExt cx="0" cy="0"/>
        </a:xfrm>
      </p:grpSpPr>
      <p:sp>
        <p:nvSpPr>
          <p:cNvPr id="74" name="Shape 74"/>
          <p:cNvSpPr txBox="1">
            <a:spLocks noGrp="1"/>
          </p:cNvSpPr>
          <p:nvPr>
            <p:ph type="body" idx="1"/>
          </p:nvPr>
        </p:nvSpPr>
        <p:spPr>
          <a:xfrm>
            <a:off x="688769" y="1509663"/>
            <a:ext cx="7564582" cy="3418597"/>
          </a:xfrm>
          <a:prstGeom prst="rect">
            <a:avLst/>
          </a:prstGeom>
        </p:spPr>
        <p:txBody>
          <a:bodyPr lIns="91425" tIns="91425" rIns="91425" bIns="91425" anchor="t" anchorCtr="0">
            <a:noAutofit/>
          </a:bodyPr>
          <a:lstStyle/>
          <a:p>
            <a:pPr marL="285750" marR="0" indent="0">
              <a:lnSpc>
                <a:spcPct val="150000"/>
              </a:lnSpc>
              <a:buNone/>
              <a:tabLst>
                <a:tab pos="0" algn="l"/>
              </a:tabLst>
            </a:pPr>
            <a:r>
              <a:rPr lang="en-US" sz="22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Always be thinking, the whole time, that one must love God and neighbor – God with the whole heart, with the whole soul, and with the whole mind; and one’s neighbor as oneself. Always think about them, reflect on them, observe them, practice them, fulfill them. (</a:t>
            </a:r>
            <a:r>
              <a:rPr lang="en-US" sz="22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Homily 17 on the Gospel of John</a:t>
            </a:r>
            <a:r>
              <a:rPr lang="en-US" sz="22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8)</a:t>
            </a:r>
            <a:endParaRPr lang="en-US" sz="2200" b="1" kern="100" dirty="0">
              <a:effectLst/>
              <a:latin typeface="Perpetua" panose="02020502060401020303" pitchFamily="18" charset="77"/>
              <a:ea typeface="Aptos" panose="020B0004020202020204" pitchFamily="34"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4806" y="175997"/>
            <a:ext cx="1345178" cy="1097445"/>
          </a:xfrm>
          <a:prstGeom prst="rect">
            <a:avLst/>
          </a:prstGeom>
        </p:spPr>
      </p:pic>
      <p:sp>
        <p:nvSpPr>
          <p:cNvPr id="6" name="Shape 73">
            <a:extLst>
              <a:ext uri="{FF2B5EF4-FFF2-40B4-BE49-F238E27FC236}">
                <a16:creationId xmlns:a16="http://schemas.microsoft.com/office/drawing/2014/main" id="{7405D03C-E205-F678-CAAB-79EFFDA472BC}"/>
              </a:ext>
            </a:extLst>
          </p:cNvPr>
          <p:cNvSpPr txBox="1">
            <a:spLocks noGrp="1"/>
          </p:cNvSpPr>
          <p:nvPr>
            <p:ph type="title"/>
          </p:nvPr>
        </p:nvSpPr>
        <p:spPr>
          <a:xfrm>
            <a:off x="1047558" y="167849"/>
            <a:ext cx="7048884" cy="1135816"/>
          </a:xfrm>
          <a:prstGeom prst="rect">
            <a:avLst/>
          </a:prstGeom>
        </p:spPr>
        <p:txBody>
          <a:bodyPr lIns="91425" tIns="91425" rIns="91425" bIns="91425" anchor="t" anchorCtr="0">
            <a:noAutofit/>
          </a:bodyPr>
          <a:lstStyle/>
          <a:p>
            <a:pPr marL="0" marR="0" algn="ctr">
              <a:lnSpc>
                <a:spcPct val="108000"/>
              </a:lnSpc>
              <a:tabLst>
                <a:tab pos="0" algn="l"/>
              </a:tabLst>
            </a:pPr>
            <a:r>
              <a:rPr lang="en-US" sz="2800" b="1" i="1" u="sng"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Seeking </a:t>
            </a:r>
            <a:r>
              <a:rPr lang="en-US" sz="28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Truth-Reflection </a:t>
            </a:r>
            <a:br>
              <a:rPr lang="en-US" sz="28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br>
            <a:r>
              <a:rPr lang="en-US" sz="28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(Interiority) Encounter Points</a:t>
            </a:r>
            <a:endParaRPr lang="en-US" sz="2800" kern="100" dirty="0">
              <a:effectLst/>
              <a:latin typeface="Perpetua" panose="02020502060401020303" pitchFamily="18" charset="77"/>
              <a:ea typeface="Aptos" panose="020B0004020202020204" pitchFamily="34" charset="0"/>
              <a:cs typeface="Times New Roman" panose="02020603050405020304" pitchFamily="18" charset="0"/>
            </a:endParaRPr>
          </a:p>
        </p:txBody>
      </p:sp>
      <p:pic>
        <p:nvPicPr>
          <p:cNvPr id="3" name="Picture 2" descr="A logo for a religious company&#10;&#10;Description automatically generated">
            <a:extLst>
              <a:ext uri="{FF2B5EF4-FFF2-40B4-BE49-F238E27FC236}">
                <a16:creationId xmlns:a16="http://schemas.microsoft.com/office/drawing/2014/main" id="{60ED2D0A-67C1-1247-835D-2C6AD88EC9D8}"/>
              </a:ext>
            </a:extLst>
          </p:cNvPr>
          <p:cNvPicPr>
            <a:picLocks noChangeAspect="1"/>
          </p:cNvPicPr>
          <p:nvPr/>
        </p:nvPicPr>
        <p:blipFill>
          <a:blip r:embed="rId4"/>
          <a:stretch>
            <a:fillRect/>
          </a:stretch>
        </p:blipFill>
        <p:spPr>
          <a:xfrm>
            <a:off x="7870151" y="276828"/>
            <a:ext cx="1079043" cy="996614"/>
          </a:xfrm>
          <a:prstGeom prst="rect">
            <a:avLst/>
          </a:prstGeom>
        </p:spPr>
      </p:pic>
    </p:spTree>
    <p:extLst>
      <p:ext uri="{BB962C8B-B14F-4D97-AF65-F5344CB8AC3E}">
        <p14:creationId xmlns:p14="http://schemas.microsoft.com/office/powerpoint/2010/main" val="3163620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9FC5E8"/>
        </a:solidFill>
        <a:effectLst/>
      </p:bgPr>
    </p:bg>
    <p:spTree>
      <p:nvGrpSpPr>
        <p:cNvPr id="1" name="Shape 72">
          <a:extLst>
            <a:ext uri="{FF2B5EF4-FFF2-40B4-BE49-F238E27FC236}">
              <a16:creationId xmlns:a16="http://schemas.microsoft.com/office/drawing/2014/main" id="{482AC5AC-3A14-CECC-4016-7AE8396143FB}"/>
            </a:ext>
          </a:extLst>
        </p:cNvPr>
        <p:cNvGrpSpPr/>
        <p:nvPr/>
      </p:nvGrpSpPr>
      <p:grpSpPr>
        <a:xfrm>
          <a:off x="0" y="0"/>
          <a:ext cx="0" cy="0"/>
          <a:chOff x="0" y="0"/>
          <a:chExt cx="0" cy="0"/>
        </a:xfrm>
      </p:grpSpPr>
      <p:sp>
        <p:nvSpPr>
          <p:cNvPr id="74" name="Shape 74">
            <a:extLst>
              <a:ext uri="{FF2B5EF4-FFF2-40B4-BE49-F238E27FC236}">
                <a16:creationId xmlns:a16="http://schemas.microsoft.com/office/drawing/2014/main" id="{A8002246-5EF6-372A-3137-FD3F5EC6CFC8}"/>
              </a:ext>
            </a:extLst>
          </p:cNvPr>
          <p:cNvSpPr txBox="1">
            <a:spLocks noGrp="1"/>
          </p:cNvSpPr>
          <p:nvPr>
            <p:ph type="body" idx="1"/>
          </p:nvPr>
        </p:nvSpPr>
        <p:spPr>
          <a:xfrm>
            <a:off x="412682" y="1212778"/>
            <a:ext cx="8318636" cy="3910389"/>
          </a:xfrm>
          <a:prstGeom prst="rect">
            <a:avLst/>
          </a:prstGeom>
        </p:spPr>
        <p:txBody>
          <a:bodyPr lIns="91425" tIns="91425" rIns="91425" bIns="91425" anchor="t" anchorCtr="0">
            <a:noAutofit/>
          </a:bodyPr>
          <a:lstStyle/>
          <a:p>
            <a:pPr marL="0" marR="0" lvl="0" indent="0">
              <a:lnSpc>
                <a:spcPct val="108000"/>
              </a:lnSpc>
              <a:buNone/>
              <a:tabLst>
                <a:tab pos="0" algn="l"/>
              </a:tabLst>
            </a:pPr>
            <a:r>
              <a:rPr lang="en-US" sz="24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Seeking Truth</a:t>
            </a:r>
            <a:r>
              <a:rPr lang="en-US" sz="24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p>
          <a:p>
            <a:pPr marL="457200" marR="0" lvl="0" indent="0">
              <a:lnSpc>
                <a:spcPct val="108000"/>
              </a:lnSpc>
              <a:spcAft>
                <a:spcPts val="600"/>
              </a:spcAft>
              <a:buNone/>
            </a:pP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De Vera </a:t>
            </a:r>
            <a:r>
              <a:rPr lang="en-US" sz="2000" b="1" i="1" kern="100" dirty="0" err="1">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Religione</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36, 66,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Exposition of Psalm 50</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13, and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Sermon 261</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2)</a:t>
            </a:r>
          </a:p>
          <a:p>
            <a:pPr marL="11113" indent="0">
              <a:lnSpc>
                <a:spcPct val="108000"/>
              </a:lnSpc>
              <a:buNone/>
            </a:pPr>
            <a:r>
              <a:rPr lang="en-US" sz="24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Self-criticism</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p>
          <a:p>
            <a:pPr marL="457200" indent="0">
              <a:lnSpc>
                <a:spcPct val="108000"/>
              </a:lnSpc>
              <a:spcAft>
                <a:spcPts val="600"/>
              </a:spcAft>
              <a:buNone/>
            </a:pP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t>
            </a:r>
            <a:r>
              <a:rPr lang="en-US" sz="2000" b="1" i="1" kern="100" dirty="0" err="1">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Retractationes</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Prologue,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The Gift of Perseverance</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21, 55)</a:t>
            </a:r>
          </a:p>
          <a:p>
            <a:pPr marL="11113" indent="0">
              <a:lnSpc>
                <a:spcPct val="108000"/>
              </a:lnSpc>
              <a:buNone/>
            </a:pPr>
            <a:r>
              <a:rPr lang="en-US" sz="24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Development</a:t>
            </a:r>
            <a:r>
              <a:rPr lang="en-US" sz="20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p>
          <a:p>
            <a:pPr marL="457200" indent="0">
              <a:lnSpc>
                <a:spcPct val="108000"/>
              </a:lnSpc>
              <a:spcAft>
                <a:spcPts val="600"/>
              </a:spcAft>
              <a:buNone/>
            </a:pPr>
            <a:r>
              <a:rPr lang="en-US" sz="2000" b="1" kern="100" dirty="0">
                <a:solidFill>
                  <a:srgbClr val="000000"/>
                </a:solidFill>
                <a:latin typeface="Perpetua" panose="02020502060401020303" pitchFamily="18" charset="77"/>
                <a:ea typeface="Times New Roman" panose="02020603050405020304" pitchFamily="18" charset="0"/>
                <a:cs typeface="Times New Roman" panose="02020603050405020304" pitchFamily="18" charset="0"/>
              </a:rPr>
              <a:t>(Know Yourself </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Soliloquies</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II, 1, 1), </a:t>
            </a:r>
            <a:r>
              <a:rPr lang="en-US" sz="2000" b="1" kern="100" dirty="0">
                <a:solidFill>
                  <a:srgbClr val="000000"/>
                </a:solidFill>
                <a:effectLst/>
                <a:latin typeface="Perpetua" panose="02020502060401020303" pitchFamily="18" charset="77"/>
                <a:ea typeface="Aptos" panose="020B0004020202020204" pitchFamily="34" charset="0"/>
              </a:rPr>
              <a:t>Accept Yourself  (</a:t>
            </a:r>
            <a:r>
              <a:rPr lang="en-US" sz="2000" b="1" i="1" kern="100" dirty="0">
                <a:solidFill>
                  <a:srgbClr val="000000"/>
                </a:solidFill>
                <a:effectLst/>
                <a:latin typeface="Perpetua" panose="02020502060401020303" pitchFamily="18" charset="77"/>
                <a:ea typeface="Aptos" panose="020B0004020202020204" pitchFamily="34" charset="0"/>
              </a:rPr>
              <a:t>Sermon 142</a:t>
            </a:r>
            <a:r>
              <a:rPr lang="en-US" sz="2000" b="1" kern="100" dirty="0">
                <a:solidFill>
                  <a:srgbClr val="000000"/>
                </a:solidFill>
                <a:effectLst/>
                <a:latin typeface="Perpetua" panose="02020502060401020303" pitchFamily="18" charset="77"/>
                <a:ea typeface="Aptos" panose="020B0004020202020204" pitchFamily="34" charset="0"/>
              </a:rPr>
              <a:t>, 14) , and Surpass Yourself (</a:t>
            </a:r>
            <a:r>
              <a:rPr lang="en-US" sz="2000" b="1" i="1" kern="100" dirty="0">
                <a:solidFill>
                  <a:srgbClr val="000000"/>
                </a:solidFill>
                <a:effectLst/>
                <a:latin typeface="Perpetua" panose="02020502060401020303" pitchFamily="18" charset="77"/>
                <a:ea typeface="Aptos" panose="020B0004020202020204" pitchFamily="34" charset="0"/>
              </a:rPr>
              <a:t>Sermon 169</a:t>
            </a:r>
            <a:r>
              <a:rPr lang="en-US" sz="2000" b="1" kern="100" dirty="0">
                <a:solidFill>
                  <a:srgbClr val="000000"/>
                </a:solidFill>
                <a:effectLst/>
                <a:latin typeface="Perpetua" panose="02020502060401020303" pitchFamily="18" charset="77"/>
                <a:ea typeface="Aptos" panose="020B0004020202020204" pitchFamily="34" charset="0"/>
              </a:rPr>
              <a:t>, 18) </a:t>
            </a:r>
          </a:p>
          <a:p>
            <a:pPr marL="11113" indent="0">
              <a:lnSpc>
                <a:spcPct val="108000"/>
              </a:lnSpc>
              <a:buNone/>
            </a:pPr>
            <a:r>
              <a:rPr lang="en-US" sz="24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Harnessing the Power of Humility</a:t>
            </a:r>
            <a:r>
              <a:rPr lang="en-US" sz="24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p>
          <a:p>
            <a:pPr marL="457200" indent="0">
              <a:lnSpc>
                <a:spcPct val="108000"/>
              </a:lnSpc>
              <a:buNone/>
            </a:pP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Confessions </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X 9,16,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Homily 55 on the Gospel of John, </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Sermon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198</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44, and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Letter 118</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3, 22)</a:t>
            </a:r>
            <a:endParaRPr lang="en-US" sz="2000" b="1" kern="100" dirty="0">
              <a:effectLst/>
              <a:latin typeface="Perpetua" panose="02020502060401020303" pitchFamily="18" charset="77"/>
              <a:ea typeface="Times New Roman" panose="02020603050405020304" pitchFamily="18" charset="0"/>
              <a:cs typeface="Times New Roman" panose="02020603050405020304" pitchFamily="18" charset="0"/>
            </a:endParaRPr>
          </a:p>
          <a:p>
            <a:pPr marL="11113" indent="0">
              <a:lnSpc>
                <a:spcPct val="108000"/>
              </a:lnSpc>
              <a:buNone/>
            </a:pPr>
            <a:endParaRPr lang="en-US" sz="2000" b="1" kern="100" dirty="0">
              <a:effectLst/>
              <a:latin typeface="Perpetua" panose="02020502060401020303" pitchFamily="18" charset="77"/>
              <a:ea typeface="Times New Roman" panose="02020603050405020304" pitchFamily="18" charset="0"/>
              <a:cs typeface="Times New Roman" panose="02020603050405020304" pitchFamily="18" charset="0"/>
            </a:endParaRPr>
          </a:p>
          <a:p>
            <a:pPr marL="11113" indent="0">
              <a:lnSpc>
                <a:spcPct val="108000"/>
              </a:lnSpc>
              <a:buNone/>
            </a:pPr>
            <a:endParaRPr lang="en-US" sz="2000" b="1" kern="100" dirty="0">
              <a:effectLst/>
              <a:latin typeface="Perpetua" panose="02020502060401020303" pitchFamily="18" charset="77"/>
              <a:ea typeface="Times New Roman" panose="02020603050405020304" pitchFamily="18" charset="0"/>
              <a:cs typeface="Times New Roman" panose="02020603050405020304" pitchFamily="18" charset="0"/>
            </a:endParaRPr>
          </a:p>
          <a:p>
            <a:pPr marL="11113" marR="0" lvl="0" indent="0">
              <a:lnSpc>
                <a:spcPct val="108000"/>
              </a:lnSpc>
              <a:buNone/>
            </a:pPr>
            <a:endParaRPr lang="en-US" sz="2000" b="1" kern="100" dirty="0">
              <a:effectLst/>
              <a:latin typeface="Perpetua" panose="02020502060401020303" pitchFamily="18" charset="77"/>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6ECE78BC-0CCB-059E-22EB-02629A75BA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3987" y="167849"/>
            <a:ext cx="1345178" cy="1097445"/>
          </a:xfrm>
          <a:prstGeom prst="rect">
            <a:avLst/>
          </a:prstGeom>
        </p:spPr>
      </p:pic>
      <p:pic>
        <p:nvPicPr>
          <p:cNvPr id="3" name="Picture 2" descr="A logo for a religious company&#10;&#10;Description automatically generated">
            <a:extLst>
              <a:ext uri="{FF2B5EF4-FFF2-40B4-BE49-F238E27FC236}">
                <a16:creationId xmlns:a16="http://schemas.microsoft.com/office/drawing/2014/main" id="{C45A9332-3B09-D8E9-CFDC-132EADD7A72C}"/>
              </a:ext>
            </a:extLst>
          </p:cNvPr>
          <p:cNvPicPr>
            <a:picLocks noChangeAspect="1"/>
          </p:cNvPicPr>
          <p:nvPr/>
        </p:nvPicPr>
        <p:blipFill>
          <a:blip r:embed="rId4"/>
          <a:stretch>
            <a:fillRect/>
          </a:stretch>
        </p:blipFill>
        <p:spPr>
          <a:xfrm>
            <a:off x="7721626" y="307051"/>
            <a:ext cx="1079043" cy="996614"/>
          </a:xfrm>
          <a:prstGeom prst="rect">
            <a:avLst/>
          </a:prstGeom>
        </p:spPr>
      </p:pic>
      <p:sp>
        <p:nvSpPr>
          <p:cNvPr id="8" name="Shape 73">
            <a:extLst>
              <a:ext uri="{FF2B5EF4-FFF2-40B4-BE49-F238E27FC236}">
                <a16:creationId xmlns:a16="http://schemas.microsoft.com/office/drawing/2014/main" id="{7DB958BD-5D64-BBB6-A60E-6176EB620446}"/>
              </a:ext>
            </a:extLst>
          </p:cNvPr>
          <p:cNvSpPr txBox="1">
            <a:spLocks noGrp="1"/>
          </p:cNvSpPr>
          <p:nvPr>
            <p:ph type="title"/>
          </p:nvPr>
        </p:nvSpPr>
        <p:spPr>
          <a:xfrm>
            <a:off x="1047558" y="167849"/>
            <a:ext cx="7048884" cy="1135816"/>
          </a:xfrm>
          <a:prstGeom prst="rect">
            <a:avLst/>
          </a:prstGeom>
        </p:spPr>
        <p:txBody>
          <a:bodyPr lIns="91425" tIns="91425" rIns="91425" bIns="91425" anchor="t" anchorCtr="0">
            <a:noAutofit/>
          </a:bodyPr>
          <a:lstStyle/>
          <a:p>
            <a:pPr marL="0" marR="0" algn="ctr">
              <a:lnSpc>
                <a:spcPct val="108000"/>
              </a:lnSpc>
              <a:tabLst>
                <a:tab pos="0" algn="l"/>
              </a:tabLst>
            </a:pPr>
            <a:r>
              <a:rPr lang="en-US" sz="2800" b="1" i="1" u="sng"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Seeking </a:t>
            </a:r>
            <a:r>
              <a:rPr lang="en-US" sz="28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Truth-Reflection </a:t>
            </a:r>
            <a:br>
              <a:rPr lang="en-US" sz="28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br>
            <a:r>
              <a:rPr lang="en-US" sz="28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(Interiority) Encounter Points</a:t>
            </a:r>
            <a:endParaRPr lang="en-US" sz="2800" kern="100" dirty="0">
              <a:effectLst/>
              <a:latin typeface="Perpetua" panose="02020502060401020303" pitchFamily="18" charset="77"/>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0927774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3C993"/>
        </a:solidFill>
        <a:effectLst/>
      </p:bgPr>
    </p:bg>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809854" y="104997"/>
            <a:ext cx="5524292" cy="990891"/>
          </a:xfrm>
          <a:prstGeom prst="rect">
            <a:avLst/>
          </a:prstGeom>
        </p:spPr>
        <p:txBody>
          <a:bodyPr lIns="91425" tIns="91425" rIns="91425" bIns="91425" anchor="t" anchorCtr="0">
            <a:noAutofit/>
          </a:bodyPr>
          <a:lstStyle/>
          <a:p>
            <a:pPr marL="0" marR="0" algn="ctr">
              <a:lnSpc>
                <a:spcPct val="108000"/>
              </a:lnSpc>
              <a:tabLst>
                <a:tab pos="0" algn="l"/>
              </a:tabLst>
            </a:pPr>
            <a:r>
              <a:rPr lang="en-US" sz="28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Assessing Effectiveness </a:t>
            </a:r>
            <a:br>
              <a:rPr lang="en-US" sz="28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br>
            <a:r>
              <a:rPr lang="en-US" sz="28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in Augustinian Pedagogy</a:t>
            </a:r>
            <a:endParaRPr lang="en-US" sz="2800" kern="100" dirty="0">
              <a:effectLst/>
              <a:latin typeface="Perpetua" panose="02020502060401020303" pitchFamily="18" charset="77"/>
              <a:ea typeface="Aptos" panose="020B0004020202020204" pitchFamily="34" charset="0"/>
              <a:cs typeface="Times New Roman" panose="02020603050405020304" pitchFamily="18" charset="0"/>
            </a:endParaRPr>
          </a:p>
        </p:txBody>
      </p:sp>
      <p:sp>
        <p:nvSpPr>
          <p:cNvPr id="74" name="Shape 74"/>
          <p:cNvSpPr txBox="1">
            <a:spLocks noGrp="1"/>
          </p:cNvSpPr>
          <p:nvPr>
            <p:ph type="body" idx="1"/>
          </p:nvPr>
        </p:nvSpPr>
        <p:spPr>
          <a:xfrm>
            <a:off x="403762" y="1389962"/>
            <a:ext cx="8122722" cy="3750456"/>
          </a:xfrm>
          <a:prstGeom prst="rect">
            <a:avLst/>
          </a:prstGeom>
        </p:spPr>
        <p:txBody>
          <a:bodyPr lIns="91425" tIns="91425" rIns="91425" bIns="91425" anchor="t" anchorCtr="0">
            <a:noAutofit/>
          </a:bodyPr>
          <a:lstStyle/>
          <a:p>
            <a:pPr marL="234950" marR="0" indent="-223838">
              <a:lnSpc>
                <a:spcPct val="108000"/>
              </a:lnSpc>
              <a:buNone/>
            </a:pPr>
            <a:r>
              <a:rPr lang="en-US" sz="2000" b="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It is the task of Christians daily to make progress toward God, and always to rejoice in God or his gifts. For the time of our pilgrimage, our wandering in exile, is extremely short, and in our home country time does not exist…. Here devotion is required of you, there you take your rest. For that reason, like good traders, let us note every day how we have got on, what profit we have made. You see, we have to be not only attentive at listening, but vigilantly active as well. This is a school in which God is the only teacher, and it demands good students, ones who are keen in attendance, not ones who play truant. (</a:t>
            </a:r>
            <a:r>
              <a:rPr lang="en-US" sz="20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Sermon 16A</a:t>
            </a:r>
            <a:r>
              <a:rPr lang="en-US" sz="2000" b="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 1)</a:t>
            </a:r>
          </a:p>
          <a:p>
            <a:pPr marL="234950" marR="0" indent="-223838">
              <a:lnSpc>
                <a:spcPct val="108000"/>
              </a:lnSpc>
              <a:buNone/>
            </a:pPr>
            <a:endParaRPr lang="en-US" sz="1200" b="1" kern="100" dirty="0">
              <a:solidFill>
                <a:srgbClr val="000000"/>
              </a:solidFill>
              <a:latin typeface="Perpetua" panose="02020502060401020303" pitchFamily="18" charset="77"/>
              <a:ea typeface="Aptos" panose="020B0004020202020204" pitchFamily="34" charset="0"/>
              <a:cs typeface="Times New Roman" panose="02020603050405020304" pitchFamily="18" charset="0"/>
            </a:endParaRPr>
          </a:p>
          <a:p>
            <a:pPr marL="234950" marR="0" indent="-223838">
              <a:lnSpc>
                <a:spcPct val="108000"/>
              </a:lnSpc>
              <a:buNone/>
            </a:pPr>
            <a:r>
              <a:rPr lang="en-US" sz="2000" b="1" kern="100" dirty="0">
                <a:solidFill>
                  <a:srgbClr val="000000"/>
                </a:solidFill>
                <a:latin typeface="Perpetua" panose="02020502060401020303" pitchFamily="18" charset="77"/>
                <a:ea typeface="Aptos" panose="020B0004020202020204" pitchFamily="34" charset="0"/>
                <a:cs typeface="Times New Roman" panose="02020603050405020304" pitchFamily="18" charset="0"/>
              </a:rPr>
              <a:t>Need to Assess Encounters with Co-Learners which AI Cannot Replace.</a:t>
            </a:r>
            <a:endParaRPr lang="en-US" sz="2000" b="1" kern="100" dirty="0">
              <a:effectLst/>
              <a:latin typeface="Perpetua" panose="02020502060401020303" pitchFamily="18" charset="77"/>
              <a:ea typeface="Aptos" panose="020B0004020202020204" pitchFamily="34"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75979" y="98881"/>
            <a:ext cx="1345178" cy="1097445"/>
          </a:xfrm>
          <a:prstGeom prst="rect">
            <a:avLst/>
          </a:prstGeom>
        </p:spPr>
      </p:pic>
      <p:pic>
        <p:nvPicPr>
          <p:cNvPr id="2" name="Picture 1" descr="A logo for a religious company&#10;&#10;Description automatically generated">
            <a:extLst>
              <a:ext uri="{FF2B5EF4-FFF2-40B4-BE49-F238E27FC236}">
                <a16:creationId xmlns:a16="http://schemas.microsoft.com/office/drawing/2014/main" id="{F9E6892E-C0F7-4E5D-77C3-753002F943E7}"/>
              </a:ext>
            </a:extLst>
          </p:cNvPr>
          <p:cNvPicPr>
            <a:picLocks noChangeAspect="1"/>
          </p:cNvPicPr>
          <p:nvPr/>
        </p:nvPicPr>
        <p:blipFill>
          <a:blip r:embed="rId4"/>
          <a:stretch>
            <a:fillRect/>
          </a:stretch>
        </p:blipFill>
        <p:spPr>
          <a:xfrm>
            <a:off x="259511" y="199712"/>
            <a:ext cx="1079043" cy="996614"/>
          </a:xfrm>
          <a:prstGeom prst="rect">
            <a:avLst/>
          </a:prstGeom>
        </p:spPr>
      </p:pic>
    </p:spTree>
    <p:extLst>
      <p:ext uri="{BB962C8B-B14F-4D97-AF65-F5344CB8AC3E}">
        <p14:creationId xmlns:p14="http://schemas.microsoft.com/office/powerpoint/2010/main" val="7591854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9FC5E8"/>
        </a:solidFill>
        <a:effectLst/>
      </p:bgPr>
    </p:bg>
    <p:spTree>
      <p:nvGrpSpPr>
        <p:cNvPr id="1" name="Shape 72">
          <a:extLst>
            <a:ext uri="{FF2B5EF4-FFF2-40B4-BE49-F238E27FC236}">
              <a16:creationId xmlns:a16="http://schemas.microsoft.com/office/drawing/2014/main" id="{F1CFC677-A593-C124-EEF8-5AB43FC6C9A5}"/>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4D33C97-012E-EA84-9EB4-B2EC547218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4806" y="175997"/>
            <a:ext cx="1345178" cy="1097445"/>
          </a:xfrm>
          <a:prstGeom prst="rect">
            <a:avLst/>
          </a:prstGeom>
        </p:spPr>
      </p:pic>
      <p:sp>
        <p:nvSpPr>
          <p:cNvPr id="6" name="Shape 73">
            <a:extLst>
              <a:ext uri="{FF2B5EF4-FFF2-40B4-BE49-F238E27FC236}">
                <a16:creationId xmlns:a16="http://schemas.microsoft.com/office/drawing/2014/main" id="{404D1EAD-61B6-3574-3A3D-4D2C9AEAC9EC}"/>
              </a:ext>
            </a:extLst>
          </p:cNvPr>
          <p:cNvSpPr txBox="1">
            <a:spLocks noGrp="1"/>
          </p:cNvSpPr>
          <p:nvPr>
            <p:ph type="title"/>
          </p:nvPr>
        </p:nvSpPr>
        <p:spPr>
          <a:xfrm>
            <a:off x="1539984" y="167849"/>
            <a:ext cx="6105956" cy="1135816"/>
          </a:xfrm>
          <a:prstGeom prst="rect">
            <a:avLst/>
          </a:prstGeom>
        </p:spPr>
        <p:txBody>
          <a:bodyPr lIns="91425" tIns="91425" rIns="91425" bIns="91425" anchor="t" anchorCtr="0">
            <a:noAutofit/>
          </a:bodyPr>
          <a:lstStyle/>
          <a:p>
            <a:pPr marL="0" marR="0" algn="ctr">
              <a:lnSpc>
                <a:spcPct val="108000"/>
              </a:lnSpc>
              <a:tabLst>
                <a:tab pos="0" algn="l"/>
              </a:tabLst>
            </a:pPr>
            <a:r>
              <a:rPr lang="en-US" sz="2800" b="1" i="1" u="sng"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https://</a:t>
            </a:r>
            <a:r>
              <a:rPr lang="en-US" sz="2800" b="1" i="1" u="sng" kern="100" dirty="0" err="1">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augustinianpedagogy.org</a:t>
            </a:r>
            <a:r>
              <a:rPr lang="en-US" sz="2800" b="1" i="1" u="sng"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a:t>
            </a:r>
            <a:endParaRPr lang="en-US" sz="2800" kern="100" dirty="0">
              <a:effectLst/>
              <a:latin typeface="Perpetua" panose="02020502060401020303" pitchFamily="18" charset="77"/>
              <a:ea typeface="Aptos" panose="020B0004020202020204" pitchFamily="34" charset="0"/>
              <a:cs typeface="Times New Roman" panose="02020603050405020304" pitchFamily="18" charset="0"/>
            </a:endParaRPr>
          </a:p>
        </p:txBody>
      </p:sp>
      <p:pic>
        <p:nvPicPr>
          <p:cNvPr id="3" name="Picture 2" descr="A logo for a religious company&#10;&#10;Description automatically generated">
            <a:extLst>
              <a:ext uri="{FF2B5EF4-FFF2-40B4-BE49-F238E27FC236}">
                <a16:creationId xmlns:a16="http://schemas.microsoft.com/office/drawing/2014/main" id="{3016E60E-CEA5-C5BA-45E6-CD1A045F211B}"/>
              </a:ext>
            </a:extLst>
          </p:cNvPr>
          <p:cNvPicPr>
            <a:picLocks noChangeAspect="1"/>
          </p:cNvPicPr>
          <p:nvPr/>
        </p:nvPicPr>
        <p:blipFill>
          <a:blip r:embed="rId4"/>
          <a:stretch>
            <a:fillRect/>
          </a:stretch>
        </p:blipFill>
        <p:spPr>
          <a:xfrm>
            <a:off x="7870151" y="276828"/>
            <a:ext cx="1079043" cy="996614"/>
          </a:xfrm>
          <a:prstGeom prst="rect">
            <a:avLst/>
          </a:prstGeom>
        </p:spPr>
      </p:pic>
      <p:sp>
        <p:nvSpPr>
          <p:cNvPr id="2" name="TextBox 1">
            <a:extLst>
              <a:ext uri="{FF2B5EF4-FFF2-40B4-BE49-F238E27FC236}">
                <a16:creationId xmlns:a16="http://schemas.microsoft.com/office/drawing/2014/main" id="{769B4406-ED42-DB99-8291-8C10EDE51628}"/>
              </a:ext>
            </a:extLst>
          </p:cNvPr>
          <p:cNvSpPr txBox="1"/>
          <p:nvPr/>
        </p:nvSpPr>
        <p:spPr>
          <a:xfrm>
            <a:off x="2811942" y="4606319"/>
            <a:ext cx="3408218" cy="369332"/>
          </a:xfrm>
          <a:prstGeom prst="rect">
            <a:avLst/>
          </a:prstGeom>
          <a:noFill/>
        </p:spPr>
        <p:txBody>
          <a:bodyPr wrap="square" rtlCol="0">
            <a:spAutoFit/>
          </a:bodyPr>
          <a:lstStyle/>
          <a:p>
            <a:r>
              <a:rPr lang="en-US" b="1" dirty="0" err="1"/>
              <a:t>gary.mccloskey@augustinian.org</a:t>
            </a:r>
            <a:endParaRPr lang="en-US" b="1" dirty="0"/>
          </a:p>
        </p:txBody>
      </p:sp>
      <p:pic>
        <p:nvPicPr>
          <p:cNvPr id="10" name="Picture 9" descr="A qr code on a white background&#10;&#10;Description automatically generated">
            <a:extLst>
              <a:ext uri="{FF2B5EF4-FFF2-40B4-BE49-F238E27FC236}">
                <a16:creationId xmlns:a16="http://schemas.microsoft.com/office/drawing/2014/main" id="{2CCD4FE7-B671-FF73-06B2-71D81377A3DA}"/>
              </a:ext>
            </a:extLst>
          </p:cNvPr>
          <p:cNvPicPr>
            <a:picLocks noChangeAspect="1"/>
          </p:cNvPicPr>
          <p:nvPr/>
        </p:nvPicPr>
        <p:blipFill>
          <a:blip r:embed="rId5"/>
          <a:stretch>
            <a:fillRect/>
          </a:stretch>
        </p:blipFill>
        <p:spPr>
          <a:xfrm>
            <a:off x="2718217" y="948655"/>
            <a:ext cx="3595667" cy="3595667"/>
          </a:xfrm>
          <a:prstGeom prst="rect">
            <a:avLst/>
          </a:prstGeom>
        </p:spPr>
      </p:pic>
    </p:spTree>
    <p:extLst>
      <p:ext uri="{BB962C8B-B14F-4D97-AF65-F5344CB8AC3E}">
        <p14:creationId xmlns:p14="http://schemas.microsoft.com/office/powerpoint/2010/main" val="1184888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3C993"/>
        </a:solidFill>
        <a:effectLst/>
      </p:bgPr>
    </p:bg>
    <p:spTree>
      <p:nvGrpSpPr>
        <p:cNvPr id="1" name="Shape 84"/>
        <p:cNvGrpSpPr/>
        <p:nvPr/>
      </p:nvGrpSpPr>
      <p:grpSpPr>
        <a:xfrm>
          <a:off x="0" y="0"/>
          <a:ext cx="0" cy="0"/>
          <a:chOff x="0" y="0"/>
          <a:chExt cx="0" cy="0"/>
        </a:xfrm>
      </p:grpSpPr>
      <p:sp>
        <p:nvSpPr>
          <p:cNvPr id="86" name="Shape 86"/>
          <p:cNvSpPr txBox="1">
            <a:spLocks noGrp="1"/>
          </p:cNvSpPr>
          <p:nvPr>
            <p:ph type="body" idx="1"/>
          </p:nvPr>
        </p:nvSpPr>
        <p:spPr>
          <a:xfrm>
            <a:off x="464457" y="1247120"/>
            <a:ext cx="7905102" cy="3497237"/>
          </a:xfrm>
          <a:prstGeom prst="rect">
            <a:avLst/>
          </a:prstGeom>
        </p:spPr>
        <p:txBody>
          <a:bodyPr lIns="91425" tIns="91425" rIns="91425" bIns="91425" anchor="t" anchorCtr="0">
            <a:noAutofit/>
          </a:bodyPr>
          <a:lstStyle/>
          <a:p>
            <a:pPr marL="0" marR="0" indent="0">
              <a:lnSpc>
                <a:spcPct val="108000"/>
              </a:lnSpc>
              <a:spcAft>
                <a:spcPts val="600"/>
              </a:spcAft>
              <a:buNone/>
            </a:pPr>
            <a:r>
              <a:rPr lang="en-US" sz="2000" b="1" dirty="0">
                <a:solidFill>
                  <a:srgbClr val="000000"/>
                </a:solidFill>
                <a:effectLst/>
                <a:latin typeface="Perpetua" panose="02020502060401020303" pitchFamily="18" charset="0"/>
                <a:ea typeface="Calibri" panose="020F0502020204030204" pitchFamily="34" charset="0"/>
              </a:rPr>
              <a:t>Let us Pray:</a:t>
            </a:r>
            <a:endParaRPr lang="en-US" sz="2000" b="1" dirty="0">
              <a:effectLst/>
              <a:latin typeface="Perpetua" panose="02020502060401020303" pitchFamily="18" charset="0"/>
              <a:ea typeface="Calibri" panose="020F0502020204030204" pitchFamily="34" charset="0"/>
            </a:endParaRPr>
          </a:p>
          <a:p>
            <a:pPr marL="0"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God of Truth and Beauty,</a:t>
            </a:r>
            <a:endParaRPr lang="en-US" sz="20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you give each one of us the desire to seek the Truth.</a:t>
            </a:r>
            <a:endParaRPr lang="en-US" sz="20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Fire me with a thirst for knowledge and Truth. </a:t>
            </a:r>
            <a:endParaRPr lang="en-US" sz="20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Let me use that knowledge to build a community of justice and love.</a:t>
            </a:r>
            <a:endParaRPr lang="en-US" sz="2000" b="1" dirty="0">
              <a:effectLst/>
              <a:latin typeface="Perpetua" panose="02020502060401020303" pitchFamily="18" charset="0"/>
              <a:ea typeface="Calibri" panose="020F0502020204030204" pitchFamily="34" charset="0"/>
            </a:endParaRPr>
          </a:p>
          <a:p>
            <a:pPr marL="0"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God of Splendor and Glory, </a:t>
            </a:r>
            <a:endParaRPr lang="en-US" sz="20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you show us your splendor in the heavens, </a:t>
            </a:r>
            <a:endParaRPr lang="en-US" sz="20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the earth and the mystery of each person. </a:t>
            </a:r>
            <a:endParaRPr lang="en-US" sz="20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May I see your presence and warming love in the gifts of this earth. </a:t>
            </a:r>
            <a:endParaRPr lang="en-US" sz="2000" b="1" dirty="0">
              <a:effectLst/>
              <a:latin typeface="Perpetua" panose="02020502060401020303" pitchFamily="18" charset="0"/>
              <a:ea typeface="Calibri" panose="020F0502020204030204" pitchFamily="34" charset="0"/>
            </a:endParaRPr>
          </a:p>
          <a:p>
            <a:pPr marL="118745" indent="0">
              <a:lnSpc>
                <a:spcPct val="108000"/>
              </a:lnSpc>
              <a:buNone/>
            </a:pPr>
            <a:r>
              <a:rPr lang="en-US" sz="2000" b="1" dirty="0">
                <a:solidFill>
                  <a:srgbClr val="000000"/>
                </a:solidFill>
                <a:effectLst/>
                <a:latin typeface="Perpetua" panose="02020502060401020303" pitchFamily="18" charset="0"/>
                <a:ea typeface="Calibri" panose="020F0502020204030204" pitchFamily="34" charset="0"/>
              </a:rPr>
              <a:t>May I reverence this presence.</a:t>
            </a:r>
            <a:endParaRPr lang="en-US" sz="2000" b="1" dirty="0">
              <a:effectLst/>
              <a:latin typeface="Perpetua" panose="02020502060401020303" pitchFamily="18" charset="0"/>
              <a:ea typeface="Calibri" panose="020F0502020204030204"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32076" y="149675"/>
            <a:ext cx="1345178" cy="1097445"/>
          </a:xfrm>
          <a:prstGeom prst="rect">
            <a:avLst/>
          </a:prstGeom>
        </p:spPr>
      </p:pic>
      <p:sp>
        <p:nvSpPr>
          <p:cNvPr id="3" name="TextBox 2">
            <a:extLst>
              <a:ext uri="{FF2B5EF4-FFF2-40B4-BE49-F238E27FC236}">
                <a16:creationId xmlns:a16="http://schemas.microsoft.com/office/drawing/2014/main" id="{EA0420DC-31D3-F1D3-7B01-5877916B9F69}"/>
              </a:ext>
            </a:extLst>
          </p:cNvPr>
          <p:cNvSpPr txBox="1"/>
          <p:nvPr/>
        </p:nvSpPr>
        <p:spPr>
          <a:xfrm>
            <a:off x="2006068" y="316260"/>
            <a:ext cx="5131863" cy="954107"/>
          </a:xfrm>
          <a:prstGeom prst="rect">
            <a:avLst/>
          </a:prstGeom>
          <a:noFill/>
        </p:spPr>
        <p:txBody>
          <a:bodyPr wrap="square" rtlCol="0">
            <a:spAutoFit/>
          </a:bodyPr>
          <a:lstStyle/>
          <a:p>
            <a:pPr marL="0" marR="0" algn="ctr">
              <a:spcBef>
                <a:spcPts val="0"/>
              </a:spcBef>
              <a:spcAft>
                <a:spcPts val="0"/>
              </a:spcAft>
            </a:pPr>
            <a:r>
              <a:rPr lang="en-US" sz="2800" b="1" i="1" dirty="0">
                <a:solidFill>
                  <a:srgbClr val="000000"/>
                </a:solidFill>
                <a:effectLst/>
                <a:latin typeface="Perpetua" panose="02020502060401020303" pitchFamily="18" charset="0"/>
                <a:ea typeface="Calibri" panose="020F0502020204030204" pitchFamily="34" charset="0"/>
                <a:cs typeface="Dauphin"/>
              </a:rPr>
              <a:t>An Augustinian Prayer </a:t>
            </a:r>
          </a:p>
          <a:p>
            <a:pPr marL="0" marR="0" algn="ctr">
              <a:spcBef>
                <a:spcPts val="0"/>
              </a:spcBef>
              <a:spcAft>
                <a:spcPts val="0"/>
              </a:spcAft>
            </a:pPr>
            <a:r>
              <a:rPr lang="en-US" sz="2800" b="1" i="1" dirty="0">
                <a:solidFill>
                  <a:srgbClr val="000000"/>
                </a:solidFill>
                <a:effectLst/>
                <a:latin typeface="Perpetua" panose="02020502060401020303" pitchFamily="18" charset="0"/>
                <a:ea typeface="Calibri" panose="020F0502020204030204" pitchFamily="34" charset="0"/>
                <a:cs typeface="Dauphin"/>
              </a:rPr>
              <a:t>for a Student or Teacher</a:t>
            </a:r>
            <a:endParaRPr lang="en-US" sz="2800" dirty="0">
              <a:effectLst/>
              <a:latin typeface="Times New Roman" panose="02020603050405020304" pitchFamily="18" charset="0"/>
              <a:ea typeface="Calibri" panose="020F0502020204030204" pitchFamily="34" charset="0"/>
            </a:endParaRPr>
          </a:p>
        </p:txBody>
      </p:sp>
      <p:pic>
        <p:nvPicPr>
          <p:cNvPr id="2" name="Picture 1" descr="A logo for a religious company&#10;&#10;Description automatically generated">
            <a:extLst>
              <a:ext uri="{FF2B5EF4-FFF2-40B4-BE49-F238E27FC236}">
                <a16:creationId xmlns:a16="http://schemas.microsoft.com/office/drawing/2014/main" id="{5B84E37C-6443-D015-4B42-1D49C51CB8B2}"/>
              </a:ext>
            </a:extLst>
          </p:cNvPr>
          <p:cNvPicPr>
            <a:picLocks noChangeAspect="1"/>
          </p:cNvPicPr>
          <p:nvPr/>
        </p:nvPicPr>
        <p:blipFill>
          <a:blip r:embed="rId4"/>
          <a:stretch>
            <a:fillRect/>
          </a:stretch>
        </p:blipFill>
        <p:spPr>
          <a:xfrm>
            <a:off x="166746" y="261674"/>
            <a:ext cx="1079043" cy="996614"/>
          </a:xfrm>
          <a:prstGeom prst="rect">
            <a:avLst/>
          </a:prstGeom>
        </p:spPr>
      </p:pic>
    </p:spTree>
    <p:extLst>
      <p:ext uri="{BB962C8B-B14F-4D97-AF65-F5344CB8AC3E}">
        <p14:creationId xmlns:p14="http://schemas.microsoft.com/office/powerpoint/2010/main" val="3909035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3C993"/>
        </a:solidFill>
        <a:effectLst/>
      </p:bgPr>
    </p:bg>
    <p:spTree>
      <p:nvGrpSpPr>
        <p:cNvPr id="1" name="Shape 84"/>
        <p:cNvGrpSpPr/>
        <p:nvPr/>
      </p:nvGrpSpPr>
      <p:grpSpPr>
        <a:xfrm>
          <a:off x="0" y="0"/>
          <a:ext cx="0" cy="0"/>
          <a:chOff x="0" y="0"/>
          <a:chExt cx="0" cy="0"/>
        </a:xfrm>
      </p:grpSpPr>
      <p:sp>
        <p:nvSpPr>
          <p:cNvPr id="86" name="Shape 86"/>
          <p:cNvSpPr txBox="1">
            <a:spLocks noGrp="1"/>
          </p:cNvSpPr>
          <p:nvPr>
            <p:ph type="body" idx="1"/>
          </p:nvPr>
        </p:nvSpPr>
        <p:spPr>
          <a:xfrm>
            <a:off x="502815" y="1301830"/>
            <a:ext cx="8138367" cy="3633995"/>
          </a:xfrm>
          <a:prstGeom prst="rect">
            <a:avLst/>
          </a:prstGeom>
        </p:spPr>
        <p:txBody>
          <a:bodyPr lIns="91425" tIns="91425" rIns="91425" bIns="91425" anchor="t" anchorCtr="0">
            <a:noAutofit/>
          </a:bodyPr>
          <a:lstStyle/>
          <a:p>
            <a:pPr marL="0" marR="0" indent="0">
              <a:lnSpc>
                <a:spcPct val="108000"/>
              </a:lnSpc>
              <a:spcBef>
                <a:spcPts val="60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God, companion on the journey,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you touched the restless heart of Augustine as he searched for you.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Help me to support my friends, mentors, and companions in their quests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and seek their help in mine.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Remind me that you are within me and them as teacher and friend.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Be present to us in the struggles of life as we journey together.</a:t>
            </a:r>
            <a:endParaRPr lang="en-US" sz="1800" b="1" dirty="0">
              <a:effectLst/>
              <a:latin typeface="Perpetua" panose="02020502060401020303" pitchFamily="18" charset="0"/>
              <a:ea typeface="Calibri" panose="020F0502020204030204" pitchFamily="34" charset="0"/>
            </a:endParaRPr>
          </a:p>
          <a:p>
            <a:pPr marL="0"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God of Unity, God of Peace,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you inspired Augustine to gather friends around him in community.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May we always live together in harmony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and be of one mind and one heart. </a:t>
            </a:r>
            <a:endParaRPr lang="en-US" sz="1800" b="1" dirty="0">
              <a:effectLst/>
              <a:latin typeface="Perpetua" panose="02020502060401020303" pitchFamily="18" charset="0"/>
              <a:ea typeface="Calibri" panose="020F0502020204030204" pitchFamily="34" charset="0"/>
            </a:endParaRPr>
          </a:p>
          <a:p>
            <a:pPr marL="0" marR="0" indent="0">
              <a:lnSpc>
                <a:spcPct val="108000"/>
              </a:lnSpc>
              <a:spcBef>
                <a:spcPts val="0"/>
              </a:spcBef>
              <a:spcAft>
                <a:spcPts val="600"/>
              </a:spcAft>
              <a:buNone/>
            </a:pPr>
            <a:r>
              <a:rPr lang="en-US" sz="1800" b="1" dirty="0">
                <a:solidFill>
                  <a:srgbClr val="000000"/>
                </a:solidFill>
                <a:effectLst/>
                <a:latin typeface="Perpetua" panose="02020502060401020303" pitchFamily="18" charset="0"/>
                <a:ea typeface="Calibri" panose="020F0502020204030204" pitchFamily="34" charset="0"/>
              </a:rPr>
              <a:t>Amen.</a:t>
            </a:r>
            <a:endParaRPr lang="en-US" sz="1800" b="1" dirty="0">
              <a:effectLst/>
              <a:latin typeface="Perpetua" panose="02020502060401020303" pitchFamily="18" charset="0"/>
              <a:ea typeface="Calibri" panose="020F0502020204030204" pitchFamily="34" charset="0"/>
            </a:endParaRPr>
          </a:p>
          <a:p>
            <a:pPr marL="233363" marR="0" indent="-233363">
              <a:spcBef>
                <a:spcPts val="0"/>
              </a:spcBef>
              <a:spcAft>
                <a:spcPts val="300"/>
              </a:spcAft>
              <a:buNone/>
            </a:pPr>
            <a:r>
              <a:rPr lang="en-US" sz="1400" b="1" dirty="0">
                <a:solidFill>
                  <a:schemeClr val="tx1"/>
                </a:solidFill>
                <a:effectLst/>
                <a:latin typeface="Perpetua" panose="02020502060401020303" pitchFamily="18" charset="0"/>
                <a:ea typeface="SimSun" panose="02010600030101010101" pitchFamily="2" charset="-122"/>
              </a:rPr>
              <a:t> </a:t>
            </a:r>
            <a:r>
              <a:rPr lang="en-US" sz="1200" b="1" dirty="0">
                <a:solidFill>
                  <a:schemeClr val="tx1"/>
                </a:solidFill>
                <a:effectLst/>
                <a:latin typeface="Perpetua" panose="02020502060401020303" pitchFamily="18" charset="0"/>
                <a:ea typeface="SimSun" panose="02010600030101010101" pitchFamily="2" charset="-122"/>
              </a:rPr>
              <a:t>*Rubio Bardon, Pedro, O.S.A. </a:t>
            </a:r>
            <a:r>
              <a:rPr lang="en-US" sz="1200" b="1" i="1" dirty="0">
                <a:solidFill>
                  <a:schemeClr val="tx1"/>
                </a:solidFill>
                <a:effectLst/>
                <a:latin typeface="Perpetua" panose="02020502060401020303" pitchFamily="18" charset="0"/>
                <a:ea typeface="SimSun" panose="02010600030101010101" pitchFamily="2" charset="-122"/>
              </a:rPr>
              <a:t>Education – An Augustinian Approach. </a:t>
            </a:r>
            <a:r>
              <a:rPr lang="en-US" sz="1200" b="1" dirty="0">
                <a:solidFill>
                  <a:schemeClr val="tx1"/>
                </a:solidFill>
                <a:effectLst/>
                <a:latin typeface="Perpetua" panose="02020502060401020303" pitchFamily="18" charset="0"/>
                <a:ea typeface="SimSun" panose="02010600030101010101" pitchFamily="2" charset="-122"/>
              </a:rPr>
              <a:t>Adapted and edited by Michael </a:t>
            </a:r>
            <a:r>
              <a:rPr lang="en-US" sz="1200" b="1" dirty="0" err="1">
                <a:solidFill>
                  <a:schemeClr val="tx1"/>
                </a:solidFill>
                <a:effectLst/>
                <a:latin typeface="Perpetua" panose="02020502060401020303" pitchFamily="18" charset="0"/>
                <a:ea typeface="SimSun" panose="02010600030101010101" pitchFamily="2" charset="-122"/>
              </a:rPr>
              <a:t>Morahan</a:t>
            </a:r>
            <a:r>
              <a:rPr lang="en-US" sz="1200" b="1" dirty="0">
                <a:solidFill>
                  <a:schemeClr val="tx1"/>
                </a:solidFill>
                <a:effectLst/>
                <a:latin typeface="Perpetua" panose="02020502060401020303" pitchFamily="18" charset="0"/>
                <a:ea typeface="SimSun" panose="02010600030101010101" pitchFamily="2" charset="-122"/>
              </a:rPr>
              <a:t>, O.S.A. Coorparoo, Australia: Villanova College, 2001, p. 31.</a:t>
            </a:r>
            <a:endParaRPr lang="en-US" sz="1200" b="1" dirty="0">
              <a:solidFill>
                <a:schemeClr val="tx1"/>
              </a:solidFill>
              <a:effectLst/>
              <a:latin typeface="Times New Roman" panose="02020603050405020304" pitchFamily="18" charset="0"/>
              <a:ea typeface="SimSun" panose="02010600030101010101" pitchFamily="2" charset="-122"/>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17255" y="204385"/>
            <a:ext cx="1345178" cy="1097445"/>
          </a:xfrm>
          <a:prstGeom prst="rect">
            <a:avLst/>
          </a:prstGeom>
        </p:spPr>
      </p:pic>
      <p:sp>
        <p:nvSpPr>
          <p:cNvPr id="3" name="TextBox 2">
            <a:extLst>
              <a:ext uri="{FF2B5EF4-FFF2-40B4-BE49-F238E27FC236}">
                <a16:creationId xmlns:a16="http://schemas.microsoft.com/office/drawing/2014/main" id="{EA0420DC-31D3-F1D3-7B01-5877916B9F69}"/>
              </a:ext>
            </a:extLst>
          </p:cNvPr>
          <p:cNvSpPr txBox="1"/>
          <p:nvPr/>
        </p:nvSpPr>
        <p:spPr>
          <a:xfrm>
            <a:off x="2007124" y="207675"/>
            <a:ext cx="5129751" cy="954107"/>
          </a:xfrm>
          <a:prstGeom prst="rect">
            <a:avLst/>
          </a:prstGeom>
          <a:noFill/>
        </p:spPr>
        <p:txBody>
          <a:bodyPr wrap="square" rtlCol="0">
            <a:spAutoFit/>
          </a:bodyPr>
          <a:lstStyle/>
          <a:p>
            <a:pPr marL="0" marR="0" algn="ctr">
              <a:spcBef>
                <a:spcPts val="0"/>
              </a:spcBef>
              <a:spcAft>
                <a:spcPts val="0"/>
              </a:spcAft>
            </a:pPr>
            <a:r>
              <a:rPr lang="en-US" sz="2800" b="1" i="1" dirty="0">
                <a:solidFill>
                  <a:srgbClr val="000000"/>
                </a:solidFill>
                <a:effectLst/>
                <a:latin typeface="Perpetua" panose="02020502060401020303" pitchFamily="18" charset="0"/>
                <a:ea typeface="Calibri" panose="020F0502020204030204" pitchFamily="34" charset="0"/>
                <a:cs typeface="Dauphin"/>
              </a:rPr>
              <a:t>An Augustinian Prayer </a:t>
            </a:r>
          </a:p>
          <a:p>
            <a:pPr marL="0" marR="0" algn="ctr">
              <a:spcBef>
                <a:spcPts val="0"/>
              </a:spcBef>
              <a:spcAft>
                <a:spcPts val="0"/>
              </a:spcAft>
            </a:pPr>
            <a:r>
              <a:rPr lang="en-US" sz="2800" b="1" i="1" dirty="0">
                <a:solidFill>
                  <a:srgbClr val="000000"/>
                </a:solidFill>
                <a:effectLst/>
                <a:latin typeface="Perpetua" panose="02020502060401020303" pitchFamily="18" charset="0"/>
                <a:ea typeface="Calibri" panose="020F0502020204030204" pitchFamily="34" charset="0"/>
                <a:cs typeface="Dauphin"/>
              </a:rPr>
              <a:t>for a Student or Teacher*</a:t>
            </a:r>
            <a:endParaRPr lang="en-US" sz="2800" dirty="0">
              <a:effectLst/>
              <a:latin typeface="Times New Roman" panose="02020603050405020304" pitchFamily="18" charset="0"/>
              <a:ea typeface="Calibri" panose="020F0502020204030204" pitchFamily="34" charset="0"/>
            </a:endParaRPr>
          </a:p>
        </p:txBody>
      </p:sp>
      <p:pic>
        <p:nvPicPr>
          <p:cNvPr id="2" name="Picture 1" descr="A logo for a religious company&#10;&#10;Description automatically generated">
            <a:extLst>
              <a:ext uri="{FF2B5EF4-FFF2-40B4-BE49-F238E27FC236}">
                <a16:creationId xmlns:a16="http://schemas.microsoft.com/office/drawing/2014/main" id="{A4914215-277B-B83B-CB25-F46248F567F4}"/>
              </a:ext>
            </a:extLst>
          </p:cNvPr>
          <p:cNvPicPr>
            <a:picLocks noChangeAspect="1"/>
          </p:cNvPicPr>
          <p:nvPr/>
        </p:nvPicPr>
        <p:blipFill>
          <a:blip r:embed="rId4"/>
          <a:stretch>
            <a:fillRect/>
          </a:stretch>
        </p:blipFill>
        <p:spPr>
          <a:xfrm>
            <a:off x="166746" y="305216"/>
            <a:ext cx="1079043" cy="996614"/>
          </a:xfrm>
          <a:prstGeom prst="rect">
            <a:avLst/>
          </a:prstGeom>
        </p:spPr>
      </p:pic>
    </p:spTree>
    <p:extLst>
      <p:ext uri="{BB962C8B-B14F-4D97-AF65-F5344CB8AC3E}">
        <p14:creationId xmlns:p14="http://schemas.microsoft.com/office/powerpoint/2010/main" val="3714761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9FC5E8"/>
        </a:solidFill>
        <a:effectLst/>
      </p:bgPr>
    </p:bg>
    <p:spTree>
      <p:nvGrpSpPr>
        <p:cNvPr id="1" name="Shape 84"/>
        <p:cNvGrpSpPr/>
        <p:nvPr/>
      </p:nvGrpSpPr>
      <p:grpSpPr>
        <a:xfrm>
          <a:off x="0" y="0"/>
          <a:ext cx="0" cy="0"/>
          <a:chOff x="0" y="0"/>
          <a:chExt cx="0" cy="0"/>
        </a:xfrm>
      </p:grpSpPr>
      <p:sp>
        <p:nvSpPr>
          <p:cNvPr id="86" name="Shape 86"/>
          <p:cNvSpPr txBox="1">
            <a:spLocks noGrp="1"/>
          </p:cNvSpPr>
          <p:nvPr>
            <p:ph type="body" idx="1"/>
          </p:nvPr>
        </p:nvSpPr>
        <p:spPr>
          <a:xfrm>
            <a:off x="597073" y="1510857"/>
            <a:ext cx="7949853" cy="3449991"/>
          </a:xfrm>
          <a:prstGeom prst="rect">
            <a:avLst/>
          </a:prstGeom>
        </p:spPr>
        <p:txBody>
          <a:bodyPr lIns="91425" tIns="91425" rIns="91425" bIns="91425" anchor="t" anchorCtr="0">
            <a:noAutofit/>
          </a:bodyPr>
          <a:lstStyle/>
          <a:p>
            <a:pPr marL="0" marR="0" indent="0">
              <a:lnSpc>
                <a:spcPct val="108000"/>
              </a:lnSpc>
              <a:spcBef>
                <a:spcPts val="0"/>
              </a:spcBef>
              <a:spcAft>
                <a:spcPts val="1800"/>
              </a:spcAft>
              <a:buNone/>
              <a:tabLst>
                <a:tab pos="285750" algn="l"/>
              </a:tabLst>
            </a:pPr>
            <a:r>
              <a:rPr lang="en-US" sz="2800" b="1" kern="100" dirty="0">
                <a:solidFill>
                  <a:srgbClr val="000000"/>
                </a:solidFill>
                <a:effectLst/>
                <a:latin typeface="Perpetua" panose="02020502060401020303" pitchFamily="18" charset="77"/>
                <a:ea typeface="Times New Roman" panose="02020603050405020304" pitchFamily="18" charset="0"/>
              </a:rPr>
              <a:t>Augustinian Pedagogy </a:t>
            </a:r>
            <a:r>
              <a:rPr lang="en-US" sz="2800" b="1" kern="100" dirty="0">
                <a:solidFill>
                  <a:srgbClr val="000000"/>
                </a:solidFill>
                <a:latin typeface="Perpetua" panose="02020502060401020303" pitchFamily="18" charset="77"/>
                <a:ea typeface="Times New Roman" panose="02020603050405020304" pitchFamily="18" charset="0"/>
              </a:rPr>
              <a:t>- </a:t>
            </a:r>
            <a:r>
              <a:rPr lang="en-US" sz="2800" b="1" kern="100" dirty="0">
                <a:solidFill>
                  <a:srgbClr val="000000"/>
                </a:solidFill>
                <a:effectLst/>
                <a:latin typeface="Perpetua" panose="02020502060401020303" pitchFamily="18" charset="77"/>
                <a:ea typeface="Times New Roman" panose="02020603050405020304" pitchFamily="18" charset="0"/>
              </a:rPr>
              <a:t>comprised of 3 categories</a:t>
            </a:r>
            <a:r>
              <a:rPr lang="en-US" sz="2800" b="1" dirty="0">
                <a:effectLst/>
                <a:latin typeface="Perpetua" panose="02020502060401020303" pitchFamily="18" charset="77"/>
              </a:rPr>
              <a:t> </a:t>
            </a:r>
          </a:p>
          <a:p>
            <a:pPr marL="0" marR="0" indent="0">
              <a:lnSpc>
                <a:spcPct val="108000"/>
              </a:lnSpc>
              <a:spcBef>
                <a:spcPts val="0"/>
              </a:spcBef>
              <a:spcAft>
                <a:spcPts val="1200"/>
              </a:spcAft>
              <a:buNone/>
              <a:tabLst>
                <a:tab pos="285750" algn="l"/>
              </a:tabLst>
            </a:pPr>
            <a:r>
              <a:rPr lang="en-US" sz="2600" b="1" kern="100" dirty="0">
                <a:solidFill>
                  <a:srgbClr val="000000"/>
                </a:solidFill>
                <a:effectLst/>
                <a:latin typeface="Perpetua" panose="02020502060401020303" pitchFamily="18" charset="77"/>
                <a:ea typeface="Times New Roman" panose="02020603050405020304" pitchFamily="18" charset="0"/>
              </a:rPr>
              <a:t>1 - Seeking Truth - Reflection (Interiority)</a:t>
            </a:r>
          </a:p>
          <a:p>
            <a:pPr marL="457200" marR="0" indent="-457200">
              <a:lnSpc>
                <a:spcPct val="108000"/>
              </a:lnSpc>
              <a:spcBef>
                <a:spcPts val="0"/>
              </a:spcBef>
              <a:spcAft>
                <a:spcPts val="1200"/>
              </a:spcAft>
              <a:buNone/>
              <a:tabLst>
                <a:tab pos="285750" algn="l"/>
              </a:tabLst>
            </a:pPr>
            <a:r>
              <a:rPr lang="en-US" sz="2600" b="1" kern="100" dirty="0">
                <a:solidFill>
                  <a:srgbClr val="000000"/>
                </a:solidFill>
                <a:effectLst/>
                <a:latin typeface="Perpetua" panose="02020502060401020303" pitchFamily="18" charset="77"/>
                <a:ea typeface="Times New Roman" panose="02020603050405020304" pitchFamily="18" charset="0"/>
              </a:rPr>
              <a:t>2 - Forming Community - Togetherness (Mutual (Common) Benefit), and </a:t>
            </a:r>
          </a:p>
          <a:p>
            <a:pPr marL="457200" marR="0" indent="-457200">
              <a:lnSpc>
                <a:spcPct val="108000"/>
              </a:lnSpc>
              <a:spcBef>
                <a:spcPts val="0"/>
              </a:spcBef>
              <a:spcAft>
                <a:spcPts val="600"/>
              </a:spcAft>
              <a:buNone/>
              <a:tabLst>
                <a:tab pos="285750" algn="l"/>
              </a:tabLst>
            </a:pPr>
            <a:r>
              <a:rPr lang="en-US" sz="2600" b="1" kern="100" dirty="0">
                <a:solidFill>
                  <a:srgbClr val="000000"/>
                </a:solidFill>
                <a:effectLst/>
                <a:latin typeface="Perpetua" panose="02020502060401020303" pitchFamily="18" charset="77"/>
                <a:ea typeface="Times New Roman" panose="02020603050405020304" pitchFamily="18" charset="0"/>
              </a:rPr>
              <a:t>3 - Reaching Out in Service </a:t>
            </a:r>
            <a:r>
              <a:rPr lang="en-US" sz="2600" b="1" u="sng" kern="100" dirty="0">
                <a:solidFill>
                  <a:srgbClr val="000000"/>
                </a:solidFill>
                <a:effectLst/>
                <a:latin typeface="Perpetua" panose="02020502060401020303" pitchFamily="18" charset="77"/>
                <a:ea typeface="Times New Roman" panose="02020603050405020304" pitchFamily="18" charset="0"/>
              </a:rPr>
              <a:t>with</a:t>
            </a:r>
            <a:r>
              <a:rPr lang="en-US" sz="2600" b="1" kern="100" dirty="0">
                <a:solidFill>
                  <a:srgbClr val="000000"/>
                </a:solidFill>
                <a:effectLst/>
                <a:latin typeface="Perpetua" panose="02020502060401020303" pitchFamily="18" charset="77"/>
                <a:ea typeface="Times New Roman" panose="02020603050405020304" pitchFamily="18" charset="0"/>
              </a:rPr>
              <a:t> Neighbor (Mutual (Common) Benefit). </a:t>
            </a:r>
            <a:endParaRPr lang="en-US" sz="2600" b="1" dirty="0">
              <a:solidFill>
                <a:srgbClr val="000000"/>
              </a:solidFill>
              <a:latin typeface="Perpetua" panose="02020502060401020303" pitchFamily="18" charset="77"/>
              <a:ea typeface="Calibri" panose="020F0502020204030204" pitchFamily="34"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700" y="182652"/>
            <a:ext cx="1345178" cy="1097445"/>
          </a:xfrm>
          <a:prstGeom prst="rect">
            <a:avLst/>
          </a:prstGeom>
        </p:spPr>
      </p:pic>
      <p:pic>
        <p:nvPicPr>
          <p:cNvPr id="9" name="Picture 8" descr="A logo for a religious company&#10;&#10;Description automatically generated">
            <a:extLst>
              <a:ext uri="{FF2B5EF4-FFF2-40B4-BE49-F238E27FC236}">
                <a16:creationId xmlns:a16="http://schemas.microsoft.com/office/drawing/2014/main" id="{C5AA63E4-2301-15D3-6122-B8D0C132E9A7}"/>
              </a:ext>
            </a:extLst>
          </p:cNvPr>
          <p:cNvPicPr>
            <a:picLocks noChangeAspect="1"/>
          </p:cNvPicPr>
          <p:nvPr/>
        </p:nvPicPr>
        <p:blipFill>
          <a:blip r:embed="rId4"/>
          <a:stretch>
            <a:fillRect/>
          </a:stretch>
        </p:blipFill>
        <p:spPr>
          <a:xfrm>
            <a:off x="7807559" y="182652"/>
            <a:ext cx="1079043" cy="996614"/>
          </a:xfrm>
          <a:prstGeom prst="rect">
            <a:avLst/>
          </a:prstGeom>
        </p:spPr>
      </p:pic>
      <p:sp>
        <p:nvSpPr>
          <p:cNvPr id="12" name="Shape 85">
            <a:extLst>
              <a:ext uri="{FF2B5EF4-FFF2-40B4-BE49-F238E27FC236}">
                <a16:creationId xmlns:a16="http://schemas.microsoft.com/office/drawing/2014/main" id="{6BDCACE5-693A-6EA1-0731-470377188B95}"/>
              </a:ext>
            </a:extLst>
          </p:cNvPr>
          <p:cNvSpPr txBox="1">
            <a:spLocks noGrp="1"/>
          </p:cNvSpPr>
          <p:nvPr>
            <p:ph type="title"/>
          </p:nvPr>
        </p:nvSpPr>
        <p:spPr>
          <a:xfrm>
            <a:off x="1895060" y="182652"/>
            <a:ext cx="6213839" cy="1203353"/>
          </a:xfrm>
          <a:prstGeom prst="rect">
            <a:avLst/>
          </a:prstGeom>
        </p:spPr>
        <p:txBody>
          <a:bodyPr lIns="91425" tIns="91425" rIns="91425" bIns="91425" anchor="t" anchorCtr="0">
            <a:noAutofit/>
          </a:bodyPr>
          <a:lstStyle/>
          <a:p>
            <a:pPr algn="ctr"/>
            <a:r>
              <a:rPr lang="en-US" sz="3600" b="1" kern="1600" dirty="0">
                <a:solidFill>
                  <a:srgbClr val="000000"/>
                </a:solidFill>
                <a:effectLst/>
                <a:latin typeface="Perpetua" panose="02020502060401020303" pitchFamily="18" charset="0"/>
                <a:ea typeface="Times New Roman" panose="02020603050405020304" pitchFamily="18" charset="0"/>
                <a:cs typeface="Times New Roman" panose="02020603050405020304" pitchFamily="18" charset="0"/>
              </a:rPr>
              <a:t>What is </a:t>
            </a:r>
            <a:br>
              <a:rPr lang="en-US" sz="3600" b="1" kern="1600" dirty="0">
                <a:solidFill>
                  <a:srgbClr val="000000"/>
                </a:solidFill>
                <a:effectLst/>
                <a:latin typeface="Perpetua" panose="02020502060401020303" pitchFamily="18" charset="0"/>
                <a:ea typeface="Times New Roman" panose="02020603050405020304" pitchFamily="18" charset="0"/>
                <a:cs typeface="Times New Roman" panose="02020603050405020304" pitchFamily="18" charset="0"/>
              </a:rPr>
            </a:br>
            <a:r>
              <a:rPr lang="en-US" sz="3600" b="1" kern="1600" dirty="0">
                <a:solidFill>
                  <a:srgbClr val="000000"/>
                </a:solidFill>
                <a:effectLst/>
                <a:latin typeface="Perpetua" panose="02020502060401020303" pitchFamily="18" charset="0"/>
                <a:ea typeface="Times New Roman" panose="02020603050405020304" pitchFamily="18" charset="0"/>
                <a:cs typeface="Times New Roman" panose="02020603050405020304" pitchFamily="18" charset="0"/>
              </a:rPr>
              <a:t>Augustinian Pedagogy?</a:t>
            </a:r>
            <a:br>
              <a:rPr lang="en-US" sz="2800" b="1" kern="1600" dirty="0">
                <a:effectLst/>
                <a:latin typeface="Calibri Light" panose="020F0302020204030204" pitchFamily="34" charset="0"/>
                <a:ea typeface="Times New Roman" panose="02020603050405020304" pitchFamily="18" charset="0"/>
                <a:cs typeface="Times New Roman" panose="02020603050405020304" pitchFamily="18" charset="0"/>
              </a:rPr>
            </a:br>
            <a:br>
              <a:rPr lang="en-US" sz="2800" dirty="0">
                <a:effectLst/>
                <a:latin typeface="Times New Roman" panose="02020603050405020304" pitchFamily="18" charset="0"/>
                <a:ea typeface="Calibri" panose="020F0502020204030204" pitchFamily="34" charset="0"/>
              </a:rPr>
            </a:br>
            <a:endParaRPr lang="en" sz="2200" b="1" dirty="0">
              <a:latin typeface="Perpetua" panose="02020502060401020303" pitchFamily="18" charset="0"/>
            </a:endParaRPr>
          </a:p>
        </p:txBody>
      </p:sp>
    </p:spTree>
    <p:extLst>
      <p:ext uri="{BB962C8B-B14F-4D97-AF65-F5344CB8AC3E}">
        <p14:creationId xmlns:p14="http://schemas.microsoft.com/office/powerpoint/2010/main" val="2465321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3C993"/>
        </a:solidFill>
        <a:effectLst/>
      </p:bgPr>
    </p:bg>
    <p:spTree>
      <p:nvGrpSpPr>
        <p:cNvPr id="1" name="Shape 90">
          <a:extLst>
            <a:ext uri="{FF2B5EF4-FFF2-40B4-BE49-F238E27FC236}">
              <a16:creationId xmlns:a16="http://schemas.microsoft.com/office/drawing/2014/main" id="{CFB1386D-B3C8-AA91-BE14-6A1B7150C2B0}"/>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4401E64E-2C37-9DD6-4171-74DBCF3FF2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7122" y="130198"/>
            <a:ext cx="1345178" cy="1097445"/>
          </a:xfrm>
          <a:prstGeom prst="rect">
            <a:avLst/>
          </a:prstGeom>
        </p:spPr>
      </p:pic>
      <p:pic>
        <p:nvPicPr>
          <p:cNvPr id="3" name="Picture 2" descr="A logo for a religious company&#10;&#10;Description automatically generated">
            <a:extLst>
              <a:ext uri="{FF2B5EF4-FFF2-40B4-BE49-F238E27FC236}">
                <a16:creationId xmlns:a16="http://schemas.microsoft.com/office/drawing/2014/main" id="{3D85573D-9037-DBA7-E2BF-94EB840C3A1A}"/>
              </a:ext>
            </a:extLst>
          </p:cNvPr>
          <p:cNvPicPr>
            <a:picLocks noChangeAspect="1"/>
          </p:cNvPicPr>
          <p:nvPr/>
        </p:nvPicPr>
        <p:blipFill>
          <a:blip r:embed="rId4"/>
          <a:stretch>
            <a:fillRect/>
          </a:stretch>
        </p:blipFill>
        <p:spPr>
          <a:xfrm>
            <a:off x="236089" y="231029"/>
            <a:ext cx="1079043" cy="996614"/>
          </a:xfrm>
          <a:prstGeom prst="rect">
            <a:avLst/>
          </a:prstGeom>
        </p:spPr>
      </p:pic>
      <p:sp>
        <p:nvSpPr>
          <p:cNvPr id="7" name="Shape 91">
            <a:extLst>
              <a:ext uri="{FF2B5EF4-FFF2-40B4-BE49-F238E27FC236}">
                <a16:creationId xmlns:a16="http://schemas.microsoft.com/office/drawing/2014/main" id="{BB538ACA-9A0E-935D-BEF9-A67A58199538}"/>
              </a:ext>
            </a:extLst>
          </p:cNvPr>
          <p:cNvSpPr txBox="1">
            <a:spLocks noGrp="1"/>
          </p:cNvSpPr>
          <p:nvPr>
            <p:ph type="title"/>
          </p:nvPr>
        </p:nvSpPr>
        <p:spPr>
          <a:xfrm>
            <a:off x="1815726" y="231029"/>
            <a:ext cx="5512548" cy="996614"/>
          </a:xfrm>
          <a:prstGeom prst="rect">
            <a:avLst/>
          </a:prstGeom>
        </p:spPr>
        <p:txBody>
          <a:bodyPr lIns="91425" tIns="91425" rIns="91425" bIns="91425" anchor="t" anchorCtr="0">
            <a:noAutofit/>
          </a:bodyPr>
          <a:lstStyle/>
          <a:p>
            <a:pPr marL="0" marR="0" algn="ctr">
              <a:spcBef>
                <a:spcPts val="0"/>
              </a:spcBef>
              <a:spcAft>
                <a:spcPts val="0"/>
              </a:spcAft>
            </a:pPr>
            <a:r>
              <a:rPr lang="en-US" sz="3000" b="1" kern="1600" dirty="0">
                <a:solidFill>
                  <a:schemeClr val="tx1"/>
                </a:solidFill>
                <a:effectLst/>
                <a:latin typeface="Perpetua" panose="02020502060401020303" pitchFamily="18" charset="0"/>
                <a:ea typeface="Times New Roman" panose="02020603050405020304" pitchFamily="18" charset="0"/>
                <a:cs typeface="Times New Roman" panose="02020603050405020304" pitchFamily="18" charset="0"/>
              </a:rPr>
              <a:t>Co-learners of </a:t>
            </a:r>
            <a:br>
              <a:rPr lang="en-US" sz="3000" b="1" kern="1600" dirty="0">
                <a:solidFill>
                  <a:schemeClr val="tx1"/>
                </a:solidFill>
                <a:effectLst/>
                <a:latin typeface="Perpetua" panose="02020502060401020303" pitchFamily="18" charset="0"/>
                <a:ea typeface="Times New Roman" panose="02020603050405020304" pitchFamily="18" charset="0"/>
                <a:cs typeface="Times New Roman" panose="02020603050405020304" pitchFamily="18" charset="0"/>
              </a:rPr>
            </a:br>
            <a:r>
              <a:rPr lang="en-US" sz="3000" b="1" kern="1600" dirty="0">
                <a:solidFill>
                  <a:schemeClr val="tx1"/>
                </a:solidFill>
                <a:effectLst/>
                <a:latin typeface="Perpetua" panose="02020502060401020303" pitchFamily="18" charset="0"/>
                <a:ea typeface="Times New Roman" panose="02020603050405020304" pitchFamily="18" charset="0"/>
                <a:cs typeface="Times New Roman" panose="02020603050405020304" pitchFamily="18" charset="0"/>
              </a:rPr>
              <a:t>Augustinian Pedagogy</a:t>
            </a:r>
            <a:endParaRPr lang="en-US" sz="3000" b="1" kern="16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pic>
        <p:nvPicPr>
          <p:cNvPr id="5" name="Picture 4" descr="A circular diagram of a spiritual practice&#10;&#10;Description automatically generated">
            <a:extLst>
              <a:ext uri="{FF2B5EF4-FFF2-40B4-BE49-F238E27FC236}">
                <a16:creationId xmlns:a16="http://schemas.microsoft.com/office/drawing/2014/main" id="{306B7309-C24F-8F85-37B9-399100367A01}"/>
              </a:ext>
            </a:extLst>
          </p:cNvPr>
          <p:cNvPicPr>
            <a:picLocks noChangeAspect="1"/>
          </p:cNvPicPr>
          <p:nvPr/>
        </p:nvPicPr>
        <p:blipFill>
          <a:blip r:embed="rId5"/>
          <a:stretch>
            <a:fillRect/>
          </a:stretch>
        </p:blipFill>
        <p:spPr>
          <a:xfrm>
            <a:off x="2655736" y="1337762"/>
            <a:ext cx="3628686" cy="3640749"/>
          </a:xfrm>
          <a:prstGeom prst="rect">
            <a:avLst/>
          </a:prstGeom>
        </p:spPr>
      </p:pic>
    </p:spTree>
    <p:extLst>
      <p:ext uri="{BB962C8B-B14F-4D97-AF65-F5344CB8AC3E}">
        <p14:creationId xmlns:p14="http://schemas.microsoft.com/office/powerpoint/2010/main" val="610430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3C993"/>
        </a:solidFill>
        <a:effectLst/>
      </p:bgPr>
    </p:bg>
    <p:spTree>
      <p:nvGrpSpPr>
        <p:cNvPr id="1" name="Shape 90">
          <a:extLst>
            <a:ext uri="{FF2B5EF4-FFF2-40B4-BE49-F238E27FC236}">
              <a16:creationId xmlns:a16="http://schemas.microsoft.com/office/drawing/2014/main" id="{44D991DC-AB44-3014-B8F1-CC80B3240495}"/>
            </a:ext>
          </a:extLst>
        </p:cNvPr>
        <p:cNvGrpSpPr/>
        <p:nvPr/>
      </p:nvGrpSpPr>
      <p:grpSpPr>
        <a:xfrm>
          <a:off x="0" y="0"/>
          <a:ext cx="0" cy="0"/>
          <a:chOff x="0" y="0"/>
          <a:chExt cx="0" cy="0"/>
        </a:xfrm>
      </p:grpSpPr>
      <p:sp>
        <p:nvSpPr>
          <p:cNvPr id="92" name="Shape 92">
            <a:extLst>
              <a:ext uri="{FF2B5EF4-FFF2-40B4-BE49-F238E27FC236}">
                <a16:creationId xmlns:a16="http://schemas.microsoft.com/office/drawing/2014/main" id="{C4A8000B-9015-496B-AE35-1C0D4B4563EA}"/>
              </a:ext>
            </a:extLst>
          </p:cNvPr>
          <p:cNvSpPr txBox="1">
            <a:spLocks noGrp="1"/>
          </p:cNvSpPr>
          <p:nvPr>
            <p:ph type="body" idx="1"/>
          </p:nvPr>
        </p:nvSpPr>
        <p:spPr>
          <a:xfrm>
            <a:off x="670956" y="1299424"/>
            <a:ext cx="7802088" cy="3581333"/>
          </a:xfrm>
          <a:prstGeom prst="rect">
            <a:avLst/>
          </a:prstGeom>
        </p:spPr>
        <p:txBody>
          <a:bodyPr lIns="91425" tIns="91425" rIns="91425" bIns="91425" anchor="t" anchorCtr="0">
            <a:noAutofit/>
          </a:bodyPr>
          <a:lstStyle/>
          <a:p>
            <a:pPr marL="231775" marR="0" indent="-231775">
              <a:lnSpc>
                <a:spcPct val="108000"/>
              </a:lnSpc>
              <a:spcBef>
                <a:spcPts val="0"/>
              </a:spcBef>
              <a:spcAft>
                <a:spcPts val="1800"/>
              </a:spcAft>
              <a:buNone/>
            </a:pPr>
            <a:r>
              <a:rPr lang="en-US" sz="2400" b="1" kern="100" dirty="0">
                <a:solidFill>
                  <a:srgbClr val="000000"/>
                </a:solidFill>
                <a:effectLst/>
                <a:latin typeface="Perpetua" panose="02020502060401020303" pitchFamily="18" charset="77"/>
                <a:ea typeface="Aptos" panose="020B0004020202020204" pitchFamily="34" charset="0"/>
              </a:rPr>
              <a:t>Seeking Truth-Reflection (</a:t>
            </a:r>
            <a:r>
              <a:rPr lang="en-US" sz="2400" b="1" i="1" kern="100" dirty="0">
                <a:solidFill>
                  <a:srgbClr val="000000"/>
                </a:solidFill>
                <a:effectLst/>
                <a:latin typeface="Perpetua" panose="02020502060401020303" pitchFamily="18" charset="77"/>
                <a:ea typeface="Aptos" panose="020B0004020202020204" pitchFamily="34" charset="0"/>
              </a:rPr>
              <a:t>Veritas</a:t>
            </a:r>
            <a:r>
              <a:rPr lang="en-US" sz="2400" b="1" kern="100" dirty="0">
                <a:solidFill>
                  <a:srgbClr val="000000"/>
                </a:solidFill>
                <a:effectLst/>
                <a:latin typeface="Perpetua" panose="02020502060401020303" pitchFamily="18" charset="77"/>
                <a:ea typeface="Aptos" panose="020B0004020202020204" pitchFamily="34" charset="0"/>
              </a:rPr>
              <a:t>)</a:t>
            </a:r>
          </a:p>
          <a:p>
            <a:pPr marL="231775" marR="0" indent="-231775">
              <a:lnSpc>
                <a:spcPct val="108000"/>
              </a:lnSpc>
              <a:spcBef>
                <a:spcPts val="0"/>
              </a:spcBef>
              <a:spcAft>
                <a:spcPts val="1800"/>
              </a:spcAft>
              <a:buNone/>
            </a:pPr>
            <a:r>
              <a:rPr lang="en-US" sz="2400" b="1" kern="100" dirty="0">
                <a:solidFill>
                  <a:srgbClr val="000000"/>
                </a:solidFill>
                <a:effectLst/>
                <a:latin typeface="Perpetua" panose="02020502060401020303" pitchFamily="18" charset="77"/>
                <a:ea typeface="Aptos" panose="020B0004020202020204" pitchFamily="34" charset="0"/>
              </a:rPr>
              <a:t>Forming Community-Togetherness (</a:t>
            </a:r>
            <a:r>
              <a:rPr lang="en-US" sz="2400" b="1" i="1" kern="100" dirty="0">
                <a:solidFill>
                  <a:srgbClr val="000000"/>
                </a:solidFill>
                <a:effectLst/>
                <a:latin typeface="Perpetua" panose="02020502060401020303" pitchFamily="18" charset="77"/>
                <a:ea typeface="Aptos" panose="020B0004020202020204" pitchFamily="34" charset="0"/>
              </a:rPr>
              <a:t>Unitas</a:t>
            </a:r>
            <a:r>
              <a:rPr lang="en-US" sz="2400" b="1" kern="100" dirty="0">
                <a:solidFill>
                  <a:srgbClr val="000000"/>
                </a:solidFill>
                <a:effectLst/>
                <a:latin typeface="Perpetua" panose="02020502060401020303" pitchFamily="18" charset="77"/>
                <a:ea typeface="Aptos" panose="020B0004020202020204" pitchFamily="34" charset="0"/>
              </a:rPr>
              <a:t>)</a:t>
            </a:r>
          </a:p>
          <a:p>
            <a:pPr marL="231775" marR="0" indent="-231775">
              <a:lnSpc>
                <a:spcPct val="108000"/>
              </a:lnSpc>
              <a:spcBef>
                <a:spcPts val="0"/>
              </a:spcBef>
              <a:spcAft>
                <a:spcPts val="1800"/>
              </a:spcAft>
              <a:buNone/>
            </a:pPr>
            <a:r>
              <a:rPr lang="en-US" sz="2400" b="1" kern="100" dirty="0">
                <a:solidFill>
                  <a:srgbClr val="000000"/>
                </a:solidFill>
                <a:effectLst/>
                <a:latin typeface="Perpetua" panose="02020502060401020303" pitchFamily="18" charset="77"/>
                <a:ea typeface="Aptos" panose="020B0004020202020204" pitchFamily="34" charset="0"/>
              </a:rPr>
              <a:t>Reaching Out in Service </a:t>
            </a:r>
            <a:r>
              <a:rPr lang="en-US" sz="2400" b="1" u="sng" kern="100" dirty="0">
                <a:solidFill>
                  <a:srgbClr val="000000"/>
                </a:solidFill>
                <a:effectLst/>
                <a:latin typeface="Perpetua" panose="02020502060401020303" pitchFamily="18" charset="77"/>
                <a:ea typeface="Aptos" panose="020B0004020202020204" pitchFamily="34" charset="0"/>
              </a:rPr>
              <a:t>with</a:t>
            </a:r>
            <a:r>
              <a:rPr lang="en-US" sz="2400" b="1" kern="100" dirty="0">
                <a:solidFill>
                  <a:srgbClr val="000000"/>
                </a:solidFill>
                <a:effectLst/>
                <a:latin typeface="Perpetua" panose="02020502060401020303" pitchFamily="18" charset="77"/>
                <a:ea typeface="Aptos" panose="020B0004020202020204" pitchFamily="34" charset="0"/>
              </a:rPr>
              <a:t> Neighbor</a:t>
            </a:r>
            <a:r>
              <a:rPr lang="en-US" sz="2400" b="1" i="1" kern="100" dirty="0">
                <a:solidFill>
                  <a:srgbClr val="000000"/>
                </a:solidFill>
                <a:effectLst/>
                <a:latin typeface="Perpetua" panose="02020502060401020303" pitchFamily="18" charset="77"/>
                <a:ea typeface="Aptos" panose="020B0004020202020204" pitchFamily="34" charset="0"/>
              </a:rPr>
              <a:t> </a:t>
            </a:r>
            <a:r>
              <a:rPr lang="en-US" sz="2400" b="1" kern="100" dirty="0">
                <a:solidFill>
                  <a:srgbClr val="000000"/>
                </a:solidFill>
                <a:effectLst/>
                <a:latin typeface="Perpetua" panose="02020502060401020303" pitchFamily="18" charset="77"/>
                <a:ea typeface="Aptos" panose="020B0004020202020204" pitchFamily="34" charset="0"/>
              </a:rPr>
              <a:t>(</a:t>
            </a:r>
            <a:r>
              <a:rPr lang="en-US" sz="2400" b="1" i="1" kern="100" dirty="0">
                <a:solidFill>
                  <a:srgbClr val="000000"/>
                </a:solidFill>
                <a:effectLst/>
                <a:latin typeface="Perpetua" panose="02020502060401020303" pitchFamily="18" charset="77"/>
                <a:ea typeface="Aptos" panose="020B0004020202020204" pitchFamily="34" charset="0"/>
              </a:rPr>
              <a:t>Caritas</a:t>
            </a:r>
            <a:r>
              <a:rPr lang="en-US" sz="2400" b="1" kern="100" dirty="0">
                <a:solidFill>
                  <a:srgbClr val="000000"/>
                </a:solidFill>
                <a:effectLst/>
                <a:latin typeface="Perpetua" panose="02020502060401020303" pitchFamily="18" charset="77"/>
                <a:ea typeface="Aptos" panose="020B0004020202020204" pitchFamily="34" charset="0"/>
              </a:rPr>
              <a:t>)</a:t>
            </a:r>
            <a:endParaRPr lang="en-US" sz="2400" b="1" i="1" kern="100" dirty="0">
              <a:solidFill>
                <a:srgbClr val="000000"/>
              </a:solidFill>
              <a:effectLst/>
              <a:latin typeface="Perpetua" panose="02020502060401020303" pitchFamily="18" charset="77"/>
              <a:ea typeface="Aptos" panose="020B0004020202020204" pitchFamily="34" charset="0"/>
            </a:endParaRPr>
          </a:p>
          <a:p>
            <a:pPr marL="231775" marR="0" indent="-231775">
              <a:lnSpc>
                <a:spcPct val="108000"/>
              </a:lnSpc>
              <a:spcBef>
                <a:spcPts val="0"/>
              </a:spcBef>
              <a:spcAft>
                <a:spcPts val="900"/>
              </a:spcAft>
              <a:buNone/>
            </a:pPr>
            <a:r>
              <a:rPr lang="en-US" sz="2400" b="1" kern="100" dirty="0">
                <a:solidFill>
                  <a:srgbClr val="000000"/>
                </a:solidFill>
                <a:latin typeface="Perpetua" panose="02020502060401020303" pitchFamily="18" charset="77"/>
                <a:ea typeface="Aptos" panose="020B0004020202020204" pitchFamily="34" charset="0"/>
              </a:rPr>
              <a:t>A</a:t>
            </a:r>
            <a:r>
              <a:rPr lang="en-US" sz="2400" b="1" kern="100" dirty="0">
                <a:solidFill>
                  <a:srgbClr val="000000"/>
                </a:solidFill>
                <a:effectLst/>
                <a:latin typeface="Perpetua" panose="02020502060401020303" pitchFamily="18" charset="77"/>
                <a:ea typeface="Aptos" panose="020B0004020202020204" pitchFamily="34" charset="0"/>
              </a:rPr>
              <a:t>ctions - Seeking, Forming, and Reaching Out</a:t>
            </a:r>
          </a:p>
          <a:p>
            <a:pPr marL="231775" marR="0" indent="-231775">
              <a:lnSpc>
                <a:spcPct val="108000"/>
              </a:lnSpc>
              <a:spcBef>
                <a:spcPts val="0"/>
              </a:spcBef>
              <a:spcAft>
                <a:spcPts val="1800"/>
              </a:spcAft>
              <a:buNone/>
            </a:pPr>
            <a:r>
              <a:rPr lang="en-US" sz="2400" b="1" kern="100" dirty="0">
                <a:solidFill>
                  <a:srgbClr val="000000"/>
                </a:solidFill>
                <a:latin typeface="Perpetua" panose="02020502060401020303" pitchFamily="18" charset="77"/>
                <a:ea typeface="Aptos" panose="020B0004020202020204" pitchFamily="34" charset="0"/>
              </a:rPr>
              <a:t>		F</a:t>
            </a:r>
            <a:r>
              <a:rPr lang="en-US" sz="2400" b="1" kern="100" dirty="0">
                <a:solidFill>
                  <a:srgbClr val="000000"/>
                </a:solidFill>
                <a:effectLst/>
                <a:latin typeface="Perpetua" panose="02020502060401020303" pitchFamily="18" charset="77"/>
                <a:ea typeface="Aptos" panose="020B0004020202020204" pitchFamily="34" charset="0"/>
              </a:rPr>
              <a:t>rame </a:t>
            </a:r>
            <a:r>
              <a:rPr lang="en-US" sz="2400" b="1" kern="100" dirty="0">
                <a:solidFill>
                  <a:srgbClr val="000000"/>
                </a:solidFill>
                <a:latin typeface="Perpetua" panose="02020502060401020303" pitchFamily="18" charset="77"/>
                <a:ea typeface="Aptos" panose="020B0004020202020204" pitchFamily="34" charset="0"/>
              </a:rPr>
              <a:t>E</a:t>
            </a:r>
            <a:r>
              <a:rPr lang="en-US" sz="2400" b="1" kern="100" dirty="0">
                <a:solidFill>
                  <a:srgbClr val="000000"/>
                </a:solidFill>
                <a:effectLst/>
                <a:latin typeface="Perpetua" panose="02020502060401020303" pitchFamily="18" charset="77"/>
                <a:ea typeface="Aptos" panose="020B0004020202020204" pitchFamily="34" charset="0"/>
              </a:rPr>
              <a:t>ducation as a Journey with Restlessness</a:t>
            </a:r>
          </a:p>
          <a:p>
            <a:pPr marL="231775" marR="0" indent="-231775">
              <a:lnSpc>
                <a:spcPct val="108000"/>
              </a:lnSpc>
              <a:spcBef>
                <a:spcPts val="0"/>
              </a:spcBef>
              <a:spcAft>
                <a:spcPts val="1800"/>
              </a:spcAft>
              <a:buNone/>
            </a:pPr>
            <a:r>
              <a:rPr lang="en-US" sz="2400" b="1" kern="100" dirty="0">
                <a:solidFill>
                  <a:srgbClr val="000000"/>
                </a:solidFill>
                <a:latin typeface="Perpetua" panose="02020502060401020303" pitchFamily="18" charset="77"/>
                <a:ea typeface="Aptos" panose="020B0004020202020204" pitchFamily="34" charset="0"/>
              </a:rPr>
              <a:t>Crucial Augustinian Importance of “With”</a:t>
            </a:r>
            <a:r>
              <a:rPr lang="en-US" sz="2400" b="1" kern="100" dirty="0">
                <a:solidFill>
                  <a:srgbClr val="000000"/>
                </a:solidFill>
                <a:effectLst/>
                <a:latin typeface="Perpetua" panose="02020502060401020303" pitchFamily="18" charset="77"/>
                <a:ea typeface="Aptos" panose="020B0004020202020204" pitchFamily="34" charset="0"/>
              </a:rPr>
              <a:t> </a:t>
            </a:r>
            <a:endParaRPr lang="en-US" sz="2400" b="1" dirty="0">
              <a:effectLst/>
              <a:latin typeface="Perpetua" panose="02020502060401020303" pitchFamily="18" charset="77"/>
              <a:ea typeface="Calibri" panose="020F0502020204030204" pitchFamily="34" charset="0"/>
            </a:endParaRPr>
          </a:p>
        </p:txBody>
      </p:sp>
      <p:pic>
        <p:nvPicPr>
          <p:cNvPr id="4" name="Picture 3">
            <a:extLst>
              <a:ext uri="{FF2B5EF4-FFF2-40B4-BE49-F238E27FC236}">
                <a16:creationId xmlns:a16="http://schemas.microsoft.com/office/drawing/2014/main" id="{FD9EF604-C85B-3EEE-E5B7-5D4A746227F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00374" y="160843"/>
            <a:ext cx="1345178" cy="1097445"/>
          </a:xfrm>
          <a:prstGeom prst="rect">
            <a:avLst/>
          </a:prstGeom>
        </p:spPr>
      </p:pic>
      <p:pic>
        <p:nvPicPr>
          <p:cNvPr id="3" name="Picture 2" descr="A logo for a religious company&#10;&#10;Description automatically generated">
            <a:extLst>
              <a:ext uri="{FF2B5EF4-FFF2-40B4-BE49-F238E27FC236}">
                <a16:creationId xmlns:a16="http://schemas.microsoft.com/office/drawing/2014/main" id="{2FFDFEB7-FC5C-B894-3797-84191992E1E7}"/>
              </a:ext>
            </a:extLst>
          </p:cNvPr>
          <p:cNvPicPr>
            <a:picLocks noChangeAspect="1"/>
          </p:cNvPicPr>
          <p:nvPr/>
        </p:nvPicPr>
        <p:blipFill>
          <a:blip r:embed="rId4"/>
          <a:stretch>
            <a:fillRect/>
          </a:stretch>
        </p:blipFill>
        <p:spPr>
          <a:xfrm>
            <a:off x="298448" y="226220"/>
            <a:ext cx="1079043" cy="996614"/>
          </a:xfrm>
          <a:prstGeom prst="rect">
            <a:avLst/>
          </a:prstGeom>
        </p:spPr>
      </p:pic>
      <p:sp>
        <p:nvSpPr>
          <p:cNvPr id="7" name="Shape 91">
            <a:extLst>
              <a:ext uri="{FF2B5EF4-FFF2-40B4-BE49-F238E27FC236}">
                <a16:creationId xmlns:a16="http://schemas.microsoft.com/office/drawing/2014/main" id="{7176B532-74E7-62E6-1EE1-014972862366}"/>
              </a:ext>
            </a:extLst>
          </p:cNvPr>
          <p:cNvSpPr txBox="1">
            <a:spLocks noGrp="1"/>
          </p:cNvSpPr>
          <p:nvPr>
            <p:ph type="title"/>
          </p:nvPr>
        </p:nvSpPr>
        <p:spPr>
          <a:xfrm>
            <a:off x="1815726" y="231029"/>
            <a:ext cx="5512548" cy="996614"/>
          </a:xfrm>
          <a:prstGeom prst="rect">
            <a:avLst/>
          </a:prstGeom>
        </p:spPr>
        <p:txBody>
          <a:bodyPr lIns="91425" tIns="91425" rIns="91425" bIns="91425" anchor="t" anchorCtr="0">
            <a:noAutofit/>
          </a:bodyPr>
          <a:lstStyle/>
          <a:p>
            <a:pPr marL="0" marR="0" algn="ctr">
              <a:spcBef>
                <a:spcPts val="0"/>
              </a:spcBef>
              <a:spcAft>
                <a:spcPts val="0"/>
              </a:spcAft>
            </a:pPr>
            <a:r>
              <a:rPr lang="en-US" sz="3000" b="1" kern="1600" dirty="0">
                <a:solidFill>
                  <a:schemeClr val="tx1"/>
                </a:solidFill>
                <a:effectLst/>
                <a:latin typeface="Perpetua" panose="02020502060401020303" pitchFamily="18" charset="0"/>
                <a:ea typeface="Times New Roman" panose="02020603050405020304" pitchFamily="18" charset="0"/>
                <a:cs typeface="Times New Roman" panose="02020603050405020304" pitchFamily="18" charset="0"/>
              </a:rPr>
              <a:t>Co-learners of </a:t>
            </a:r>
            <a:br>
              <a:rPr lang="en-US" sz="3000" b="1" kern="1600" dirty="0">
                <a:solidFill>
                  <a:schemeClr val="tx1"/>
                </a:solidFill>
                <a:effectLst/>
                <a:latin typeface="Perpetua" panose="02020502060401020303" pitchFamily="18" charset="0"/>
                <a:ea typeface="Times New Roman" panose="02020603050405020304" pitchFamily="18" charset="0"/>
                <a:cs typeface="Times New Roman" panose="02020603050405020304" pitchFamily="18" charset="0"/>
              </a:rPr>
            </a:br>
            <a:r>
              <a:rPr lang="en-US" sz="3000" b="1" kern="1600" dirty="0">
                <a:solidFill>
                  <a:schemeClr val="tx1"/>
                </a:solidFill>
                <a:effectLst/>
                <a:latin typeface="Perpetua" panose="02020502060401020303" pitchFamily="18" charset="0"/>
                <a:ea typeface="Times New Roman" panose="02020603050405020304" pitchFamily="18" charset="0"/>
                <a:cs typeface="Times New Roman" panose="02020603050405020304" pitchFamily="18" charset="0"/>
              </a:rPr>
              <a:t>Augustinian Pedagogy</a:t>
            </a:r>
            <a:endParaRPr lang="en-US" sz="3000" b="1" kern="16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506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9FC5E8"/>
        </a:solidFill>
        <a:effectLst/>
      </p:bgPr>
    </p:bg>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2438400" y="265783"/>
            <a:ext cx="4797287" cy="872687"/>
          </a:xfrm>
          <a:prstGeom prst="rect">
            <a:avLst/>
          </a:prstGeom>
        </p:spPr>
        <p:txBody>
          <a:bodyPr lIns="91425" tIns="91425" rIns="91425" bIns="91425" anchor="t" anchorCtr="0">
            <a:noAutofit/>
          </a:bodyPr>
          <a:lstStyle/>
          <a:p>
            <a:pPr marL="0" marR="0" algn="ctr">
              <a:tabLst>
                <a:tab pos="0" algn="l"/>
              </a:tabLst>
            </a:pPr>
            <a:r>
              <a:rPr lang="en-US" sz="2600" b="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Mutual (Common) Benefit </a:t>
            </a:r>
            <a:br>
              <a:rPr lang="en-US" sz="2600" b="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br>
            <a:r>
              <a:rPr lang="en-US" sz="2600" b="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as Preparing Learners</a:t>
            </a:r>
            <a:endParaRPr lang="en-US" sz="2600" kern="100" dirty="0">
              <a:effectLst/>
              <a:latin typeface="Perpetua" panose="02020502060401020303" pitchFamily="18" charset="77"/>
              <a:ea typeface="Aptos" panose="020B0004020202020204" pitchFamily="34" charset="0"/>
              <a:cs typeface="Times New Roman" panose="02020603050405020304" pitchFamily="18" charset="0"/>
            </a:endParaRPr>
          </a:p>
        </p:txBody>
      </p:sp>
      <p:sp>
        <p:nvSpPr>
          <p:cNvPr id="74" name="Shape 74"/>
          <p:cNvSpPr txBox="1">
            <a:spLocks noGrp="1"/>
          </p:cNvSpPr>
          <p:nvPr>
            <p:ph type="body" idx="1"/>
          </p:nvPr>
        </p:nvSpPr>
        <p:spPr>
          <a:xfrm>
            <a:off x="566161" y="1483716"/>
            <a:ext cx="8200373" cy="3405548"/>
          </a:xfrm>
          <a:prstGeom prst="rect">
            <a:avLst/>
          </a:prstGeom>
        </p:spPr>
        <p:txBody>
          <a:bodyPr lIns="91425" tIns="91425" rIns="91425" bIns="91425" anchor="t" anchorCtr="0">
            <a:noAutofit/>
          </a:bodyPr>
          <a:lstStyle/>
          <a:p>
            <a:pPr marL="0" marR="0" indent="0">
              <a:lnSpc>
                <a:spcPct val="108000"/>
              </a:lnSpc>
              <a:spcBef>
                <a:spcPts val="0"/>
              </a:spcBef>
              <a:spcAft>
                <a:spcPts val="1800"/>
              </a:spcAft>
              <a:buNone/>
            </a:pPr>
            <a:r>
              <a:rPr lang="en-US" sz="2400" b="1" i="1" kern="100" dirty="0">
                <a:solidFill>
                  <a:srgbClr val="000000"/>
                </a:solidFill>
                <a:effectLst/>
                <a:latin typeface="Perpetua" panose="02020502060401020303" pitchFamily="18" charset="77"/>
                <a:ea typeface="Aptos" panose="020B0004020202020204" pitchFamily="34" charset="0"/>
              </a:rPr>
              <a:t>Sermon 340,</a:t>
            </a:r>
            <a:r>
              <a:rPr lang="en-US" sz="2400" b="1" kern="100" dirty="0">
                <a:solidFill>
                  <a:srgbClr val="000000"/>
                </a:solidFill>
                <a:effectLst/>
                <a:latin typeface="Perpetua" panose="02020502060401020303" pitchFamily="18" charset="77"/>
                <a:ea typeface="Aptos" panose="020B0004020202020204" pitchFamily="34" charset="0"/>
              </a:rPr>
              <a:t> 1</a:t>
            </a:r>
            <a:r>
              <a:rPr lang="en-US" sz="2400" b="1" dirty="0">
                <a:effectLst/>
                <a:latin typeface="Perpetua" panose="02020502060401020303" pitchFamily="18" charset="77"/>
              </a:rPr>
              <a:t> – “With” Before “For”</a:t>
            </a:r>
          </a:p>
          <a:p>
            <a:pPr marL="0" marR="0" indent="0">
              <a:lnSpc>
                <a:spcPct val="108000"/>
              </a:lnSpc>
              <a:spcBef>
                <a:spcPts val="0"/>
              </a:spcBef>
              <a:spcAft>
                <a:spcPts val="1800"/>
              </a:spcAft>
              <a:buNone/>
            </a:pPr>
            <a:r>
              <a:rPr lang="en-US" sz="2400" b="1" kern="100" dirty="0">
                <a:solidFill>
                  <a:srgbClr val="000000"/>
                </a:solidFill>
                <a:effectLst/>
                <a:latin typeface="Perpetua" panose="02020502060401020303" pitchFamily="18" charset="77"/>
                <a:ea typeface="Times New Roman" panose="02020603050405020304" pitchFamily="18" charset="0"/>
              </a:rPr>
              <a:t>Constructive Reciprocity and Fruitful Interaction</a:t>
            </a:r>
            <a:r>
              <a:rPr lang="en-US" sz="2400" b="1" dirty="0">
                <a:effectLst/>
                <a:latin typeface="Perpetua" panose="02020502060401020303" pitchFamily="18" charset="77"/>
              </a:rPr>
              <a:t> </a:t>
            </a:r>
          </a:p>
          <a:p>
            <a:pPr marL="0" marR="0" indent="0">
              <a:lnSpc>
                <a:spcPct val="108000"/>
              </a:lnSpc>
              <a:spcBef>
                <a:spcPts val="0"/>
              </a:spcBef>
              <a:spcAft>
                <a:spcPts val="1800"/>
              </a:spcAft>
              <a:buNone/>
            </a:pPr>
            <a:r>
              <a:rPr lang="en-US" sz="2400" b="1" kern="100" dirty="0">
                <a:solidFill>
                  <a:srgbClr val="000000"/>
                </a:solidFill>
                <a:effectLst/>
                <a:latin typeface="Perpetua" panose="02020502060401020303" pitchFamily="18" charset="77"/>
                <a:ea typeface="Times New Roman" panose="02020603050405020304" pitchFamily="18" charset="0"/>
              </a:rPr>
              <a:t>Reciprocal Love </a:t>
            </a:r>
          </a:p>
          <a:p>
            <a:pPr marL="915988" marR="0" indent="-915988">
              <a:lnSpc>
                <a:spcPct val="108000"/>
              </a:lnSpc>
              <a:spcBef>
                <a:spcPts val="0"/>
              </a:spcBef>
              <a:spcAft>
                <a:spcPts val="1200"/>
              </a:spcAft>
              <a:buNone/>
            </a:pPr>
            <a:r>
              <a:rPr lang="en-US" sz="2400" b="1" kern="100" dirty="0">
                <a:solidFill>
                  <a:srgbClr val="000000"/>
                </a:solidFill>
                <a:effectLst/>
                <a:latin typeface="Perpetua" panose="02020502060401020303" pitchFamily="18" charset="77"/>
                <a:ea typeface="Times New Roman" panose="02020603050405020304" pitchFamily="18" charset="0"/>
              </a:rPr>
              <a:t>Catholic Social Teaching (CST) Principals of Solidarity and Common Good</a:t>
            </a:r>
            <a:r>
              <a:rPr lang="en-US" sz="2400" b="1" dirty="0">
                <a:effectLst/>
                <a:latin typeface="Perpetua" panose="02020502060401020303" pitchFamily="18" charset="77"/>
              </a:rPr>
              <a:t> </a:t>
            </a:r>
          </a:p>
          <a:p>
            <a:pPr marL="915988" marR="0" indent="-915988">
              <a:lnSpc>
                <a:spcPct val="108000"/>
              </a:lnSpc>
              <a:spcBef>
                <a:spcPts val="0"/>
              </a:spcBef>
              <a:spcAft>
                <a:spcPts val="1200"/>
              </a:spcAft>
              <a:buNone/>
            </a:pPr>
            <a:r>
              <a:rPr lang="en-US" sz="2400" b="1" dirty="0">
                <a:latin typeface="Perpetua" panose="02020502060401020303" pitchFamily="18" charset="77"/>
              </a:rPr>
              <a:t>Need of “With” in AI reality</a:t>
            </a:r>
            <a:endParaRPr lang="en-US" sz="2400" b="1" dirty="0">
              <a:effectLst/>
              <a:latin typeface="Perpetua" panose="02020502060401020303" pitchFamily="18" charset="77"/>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1604" y="153405"/>
            <a:ext cx="1345178" cy="1097445"/>
          </a:xfrm>
          <a:prstGeom prst="rect">
            <a:avLst/>
          </a:prstGeom>
        </p:spPr>
      </p:pic>
      <p:pic>
        <p:nvPicPr>
          <p:cNvPr id="3" name="Picture 2" descr="A logo for a religious company&#10;&#10;Description automatically generated">
            <a:extLst>
              <a:ext uri="{FF2B5EF4-FFF2-40B4-BE49-F238E27FC236}">
                <a16:creationId xmlns:a16="http://schemas.microsoft.com/office/drawing/2014/main" id="{C3724D75-FF59-6C2B-AF17-D7004A8D76CE}"/>
              </a:ext>
            </a:extLst>
          </p:cNvPr>
          <p:cNvPicPr>
            <a:picLocks noChangeAspect="1"/>
          </p:cNvPicPr>
          <p:nvPr/>
        </p:nvPicPr>
        <p:blipFill>
          <a:blip r:embed="rId4"/>
          <a:stretch>
            <a:fillRect/>
          </a:stretch>
        </p:blipFill>
        <p:spPr>
          <a:xfrm>
            <a:off x="7687491" y="254236"/>
            <a:ext cx="1079043" cy="996614"/>
          </a:xfrm>
          <a:prstGeom prst="rect">
            <a:avLst/>
          </a:prstGeom>
        </p:spPr>
      </p:pic>
    </p:spTree>
    <p:extLst>
      <p:ext uri="{BB962C8B-B14F-4D97-AF65-F5344CB8AC3E}">
        <p14:creationId xmlns:p14="http://schemas.microsoft.com/office/powerpoint/2010/main" val="2831293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3C993"/>
        </a:solidFill>
        <a:effectLst/>
      </p:bgPr>
    </p:bg>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591293" y="539149"/>
            <a:ext cx="5533656" cy="605642"/>
          </a:xfrm>
          <a:prstGeom prst="rect">
            <a:avLst/>
          </a:prstGeom>
        </p:spPr>
        <p:txBody>
          <a:bodyPr lIns="91425" tIns="91425" rIns="91425" bIns="91425" anchor="t" anchorCtr="0">
            <a:noAutofit/>
          </a:bodyPr>
          <a:lstStyle/>
          <a:p>
            <a:pPr lvl="0" algn="ctr"/>
            <a:r>
              <a:rPr lang="en-US" sz="2800" b="1" dirty="0">
                <a:solidFill>
                  <a:srgbClr val="000000"/>
                </a:solidFill>
                <a:effectLst/>
                <a:latin typeface="Perpetua" panose="02020502060401020303" pitchFamily="18" charset="0"/>
                <a:ea typeface="Calibri" panose="020F0502020204030204" pitchFamily="34" charset="0"/>
              </a:rPr>
              <a:t>“Putting On” Our Knowledge</a:t>
            </a:r>
            <a:endParaRPr lang="en" sz="2800" b="1" dirty="0">
              <a:latin typeface="Perpetua" panose="02020502060401020303" pitchFamily="18" charset="0"/>
            </a:endParaRPr>
          </a:p>
        </p:txBody>
      </p:sp>
      <p:sp>
        <p:nvSpPr>
          <p:cNvPr id="74" name="Shape 74"/>
          <p:cNvSpPr txBox="1">
            <a:spLocks noGrp="1"/>
          </p:cNvSpPr>
          <p:nvPr>
            <p:ph type="body" idx="1"/>
          </p:nvPr>
        </p:nvSpPr>
        <p:spPr>
          <a:xfrm>
            <a:off x="793997" y="1237555"/>
            <a:ext cx="7556005" cy="3765833"/>
          </a:xfrm>
          <a:prstGeom prst="rect">
            <a:avLst/>
          </a:prstGeom>
        </p:spPr>
        <p:txBody>
          <a:bodyPr lIns="91425" tIns="91425" rIns="91425" bIns="91425" anchor="t" anchorCtr="0">
            <a:noAutofit/>
          </a:bodyPr>
          <a:lstStyle/>
          <a:p>
            <a:pPr marL="0" marR="0" lvl="0" indent="0">
              <a:lnSpc>
                <a:spcPct val="108000"/>
              </a:lnSpc>
              <a:spcBef>
                <a:spcPts val="0"/>
              </a:spcBef>
              <a:spcAft>
                <a:spcPts val="800"/>
              </a:spcAft>
              <a:buClr>
                <a:schemeClr val="tx1"/>
              </a:buClr>
              <a:buNone/>
            </a:pPr>
            <a:r>
              <a:rPr lang="en-US" sz="2400" b="1" i="1" dirty="0">
                <a:latin typeface="Perpetua" panose="02020502060401020303" pitchFamily="18" charset="0"/>
                <a:ea typeface="Calibri" panose="020F0502020204030204" pitchFamily="34" charset="0"/>
              </a:rPr>
              <a:t>Putting on the Lord Jesus Christ</a:t>
            </a:r>
            <a:r>
              <a:rPr lang="en-US" sz="2400" b="1" dirty="0">
                <a:latin typeface="Perpetua" panose="02020502060401020303" pitchFamily="18" charset="0"/>
                <a:ea typeface="Calibri" panose="020F0502020204030204" pitchFamily="34" charset="0"/>
              </a:rPr>
              <a:t> – </a:t>
            </a:r>
            <a:r>
              <a:rPr lang="en-US" sz="2400" b="1" i="1" dirty="0">
                <a:latin typeface="Perpetua" panose="02020502060401020303" pitchFamily="18" charset="0"/>
                <a:ea typeface="Calibri" panose="020F0502020204030204" pitchFamily="34" charset="0"/>
              </a:rPr>
              <a:t>Romans</a:t>
            </a:r>
            <a:r>
              <a:rPr lang="en-US" sz="2400" b="1" dirty="0">
                <a:latin typeface="Perpetua" panose="02020502060401020303" pitchFamily="18" charset="0"/>
                <a:ea typeface="Calibri" panose="020F0502020204030204" pitchFamily="34" charset="0"/>
              </a:rPr>
              <a:t> 13:14</a:t>
            </a:r>
          </a:p>
          <a:p>
            <a:pPr marL="0" marR="0" lvl="0" indent="0">
              <a:lnSpc>
                <a:spcPct val="108000"/>
              </a:lnSpc>
              <a:spcBef>
                <a:spcPts val="0"/>
              </a:spcBef>
              <a:spcAft>
                <a:spcPts val="800"/>
              </a:spcAft>
              <a:buClr>
                <a:schemeClr val="tx1"/>
              </a:buClr>
              <a:buNone/>
            </a:pPr>
            <a:r>
              <a:rPr lang="en-US" sz="2400" b="1" dirty="0">
                <a:latin typeface="Perpetua" panose="02020502060401020303" pitchFamily="18" charset="0"/>
                <a:ea typeface="Calibri" panose="020F0502020204030204" pitchFamily="34" charset="0"/>
              </a:rPr>
              <a:t>Culture of Encounter – Pope Leo</a:t>
            </a:r>
          </a:p>
          <a:p>
            <a:pPr marL="0" marR="0" lvl="0" indent="0">
              <a:lnSpc>
                <a:spcPct val="108000"/>
              </a:lnSpc>
              <a:spcBef>
                <a:spcPts val="0"/>
              </a:spcBef>
              <a:spcAft>
                <a:spcPts val="800"/>
              </a:spcAft>
              <a:buClr>
                <a:schemeClr val="tx1"/>
              </a:buClr>
              <a:buNone/>
            </a:pPr>
            <a:r>
              <a:rPr lang="en-US" sz="2400" b="1" dirty="0">
                <a:latin typeface="Perpetua" panose="02020502060401020303" pitchFamily="18" charset="0"/>
                <a:ea typeface="Calibri" panose="020F0502020204030204" pitchFamily="34" charset="0"/>
              </a:rPr>
              <a:t>Encounter = </a:t>
            </a:r>
            <a:r>
              <a:rPr lang="en-US" sz="2400" b="1" i="1" dirty="0">
                <a:latin typeface="Perpetua" panose="02020502060401020303" pitchFamily="18" charset="0"/>
                <a:ea typeface="Calibri" panose="020F0502020204030204" pitchFamily="34" charset="0"/>
              </a:rPr>
              <a:t>Tolle Lege</a:t>
            </a:r>
            <a:r>
              <a:rPr lang="en-US" sz="2400" b="1" dirty="0">
                <a:latin typeface="Perpetua" panose="02020502060401020303" pitchFamily="18" charset="0"/>
                <a:ea typeface="Calibri" panose="020F0502020204030204" pitchFamily="34" charset="0"/>
              </a:rPr>
              <a:t>-like Invitations</a:t>
            </a:r>
          </a:p>
          <a:p>
            <a:pPr marL="0" marR="0" lvl="0" indent="0">
              <a:spcBef>
                <a:spcPts val="0"/>
              </a:spcBef>
              <a:spcAft>
                <a:spcPts val="300"/>
              </a:spcAft>
              <a:buClr>
                <a:schemeClr val="tx1"/>
              </a:buClr>
              <a:buNone/>
            </a:pPr>
            <a:r>
              <a:rPr lang="en-US" sz="2400" b="1" i="1" dirty="0" err="1">
                <a:latin typeface="Perpetua" panose="02020502060401020303" pitchFamily="18" charset="0"/>
                <a:ea typeface="Calibri" panose="020F0502020204030204" pitchFamily="34" charset="0"/>
              </a:rPr>
              <a:t>Intellectus</a:t>
            </a:r>
            <a:r>
              <a:rPr lang="en-US" sz="2400" b="1" dirty="0">
                <a:latin typeface="Perpetua" panose="02020502060401020303" pitchFamily="18" charset="0"/>
                <a:ea typeface="Calibri" panose="020F0502020204030204" pitchFamily="34" charset="0"/>
              </a:rPr>
              <a:t> (Understanding) not just </a:t>
            </a:r>
            <a:r>
              <a:rPr lang="en-US" sz="2400" b="1" i="1" dirty="0">
                <a:latin typeface="Perpetua" panose="02020502060401020303" pitchFamily="18" charset="0"/>
                <a:ea typeface="Calibri" panose="020F0502020204030204" pitchFamily="34" charset="0"/>
              </a:rPr>
              <a:t>Scientia</a:t>
            </a:r>
            <a:r>
              <a:rPr lang="en-US" sz="2400" b="1" dirty="0">
                <a:latin typeface="Perpetua" panose="02020502060401020303" pitchFamily="18" charset="0"/>
                <a:ea typeface="Calibri" panose="020F0502020204030204" pitchFamily="34" charset="0"/>
              </a:rPr>
              <a:t> (Knowledge)</a:t>
            </a:r>
          </a:p>
          <a:p>
            <a:pPr marL="457200" marR="0" lvl="0" indent="0">
              <a:lnSpc>
                <a:spcPct val="108000"/>
              </a:lnSpc>
              <a:spcBef>
                <a:spcPts val="0"/>
              </a:spcBef>
              <a:buClr>
                <a:schemeClr val="tx1"/>
              </a:buClr>
              <a:buNone/>
            </a:pPr>
            <a:r>
              <a:rPr lang="en-US" sz="2400" b="1" i="1" dirty="0">
                <a:latin typeface="Perpetua" panose="02020502060401020303" pitchFamily="18" charset="0"/>
                <a:ea typeface="Calibri" panose="020F0502020204030204" pitchFamily="34" charset="0"/>
              </a:rPr>
              <a:t>De </a:t>
            </a:r>
            <a:r>
              <a:rPr lang="en-US" sz="2400" b="1" i="1" dirty="0" err="1">
                <a:latin typeface="Perpetua" panose="02020502060401020303" pitchFamily="18" charset="0"/>
                <a:ea typeface="Calibri" panose="020F0502020204030204" pitchFamily="34" charset="0"/>
              </a:rPr>
              <a:t>Doctrina</a:t>
            </a:r>
            <a:r>
              <a:rPr lang="en-US" sz="2400" b="1" i="1" dirty="0">
                <a:latin typeface="Perpetua" panose="02020502060401020303" pitchFamily="18" charset="0"/>
                <a:ea typeface="Calibri" panose="020F0502020204030204" pitchFamily="34" charset="0"/>
              </a:rPr>
              <a:t> Christiana – Putting on Love – </a:t>
            </a:r>
          </a:p>
          <a:p>
            <a:pPr marL="915988" marR="0" lvl="0" indent="0">
              <a:lnSpc>
                <a:spcPct val="108000"/>
              </a:lnSpc>
              <a:spcBef>
                <a:spcPts val="0"/>
              </a:spcBef>
              <a:spcAft>
                <a:spcPts val="800"/>
              </a:spcAft>
              <a:buClr>
                <a:schemeClr val="tx1"/>
              </a:buClr>
              <a:buNone/>
            </a:pPr>
            <a:r>
              <a:rPr lang="en-US" sz="2400" b="1" dirty="0">
                <a:latin typeface="Perpetua" panose="02020502060401020303" pitchFamily="18" charset="0"/>
                <a:ea typeface="Calibri" panose="020F0502020204030204" pitchFamily="34" charset="0"/>
              </a:rPr>
              <a:t>True Instruction is Perfected with Love</a:t>
            </a:r>
          </a:p>
          <a:p>
            <a:pPr marL="11113" marR="0" lvl="0" indent="0">
              <a:lnSpc>
                <a:spcPct val="108000"/>
              </a:lnSpc>
              <a:spcBef>
                <a:spcPts val="0"/>
              </a:spcBef>
              <a:spcAft>
                <a:spcPts val="800"/>
              </a:spcAft>
              <a:buClr>
                <a:schemeClr val="tx1"/>
              </a:buClr>
              <a:buNone/>
            </a:pPr>
            <a:r>
              <a:rPr lang="en-US" sz="2400" b="1" dirty="0">
                <a:latin typeface="Perpetua" panose="02020502060401020303" pitchFamily="18" charset="0"/>
                <a:ea typeface="Calibri" panose="020F0502020204030204" pitchFamily="34" charset="0"/>
              </a:rPr>
              <a:t>Formulated in Communities of Practice</a:t>
            </a:r>
          </a:p>
          <a:p>
            <a:pPr marL="0" marR="0" lvl="0" indent="0">
              <a:spcBef>
                <a:spcPts val="0"/>
              </a:spcBef>
              <a:spcAft>
                <a:spcPts val="600"/>
              </a:spcAft>
              <a:buClr>
                <a:schemeClr val="tx1"/>
              </a:buClr>
              <a:buNone/>
            </a:pPr>
            <a:r>
              <a:rPr lang="en-US" sz="2400" b="1" dirty="0">
                <a:latin typeface="Perpetua" panose="02020502060401020303" pitchFamily="18" charset="0"/>
                <a:ea typeface="Calibri" panose="020F0502020204030204" pitchFamily="34" charset="0"/>
              </a:rPr>
              <a:t>Real Encounter in Face of AI</a:t>
            </a:r>
          </a:p>
          <a:p>
            <a:pPr marL="0" marR="0" lvl="0" indent="0">
              <a:spcBef>
                <a:spcPts val="0"/>
              </a:spcBef>
              <a:spcAft>
                <a:spcPts val="600"/>
              </a:spcAft>
              <a:buClr>
                <a:schemeClr val="tx1"/>
              </a:buClr>
              <a:buNone/>
            </a:pPr>
            <a:endParaRPr lang="en-US" sz="2400" b="1" dirty="0">
              <a:solidFill>
                <a:schemeClr val="tx1"/>
              </a:solidFill>
              <a:effectLst/>
              <a:latin typeface="Perpetua" panose="02020502060401020303" pitchFamily="18" charset="0"/>
              <a:ea typeface="Calibri" panose="020F0502020204030204"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32076" y="140111"/>
            <a:ext cx="1345178" cy="1097445"/>
          </a:xfrm>
          <a:prstGeom prst="rect">
            <a:avLst/>
          </a:prstGeom>
        </p:spPr>
      </p:pic>
      <p:pic>
        <p:nvPicPr>
          <p:cNvPr id="5" name="Picture 4" descr="A logo for a religious company&#10;&#10;Description automatically generated">
            <a:extLst>
              <a:ext uri="{FF2B5EF4-FFF2-40B4-BE49-F238E27FC236}">
                <a16:creationId xmlns:a16="http://schemas.microsoft.com/office/drawing/2014/main" id="{A7F1D0EB-AB13-6081-8552-339BE96354A2}"/>
              </a:ext>
            </a:extLst>
          </p:cNvPr>
          <p:cNvPicPr>
            <a:picLocks noChangeAspect="1"/>
          </p:cNvPicPr>
          <p:nvPr/>
        </p:nvPicPr>
        <p:blipFill>
          <a:blip r:embed="rId4"/>
          <a:stretch>
            <a:fillRect/>
          </a:stretch>
        </p:blipFill>
        <p:spPr>
          <a:xfrm>
            <a:off x="194256" y="240942"/>
            <a:ext cx="1079043" cy="996614"/>
          </a:xfrm>
          <a:prstGeom prst="rect">
            <a:avLst/>
          </a:prstGeom>
        </p:spPr>
      </p:pic>
    </p:spTree>
    <p:extLst>
      <p:ext uri="{BB962C8B-B14F-4D97-AF65-F5344CB8AC3E}">
        <p14:creationId xmlns:p14="http://schemas.microsoft.com/office/powerpoint/2010/main" val="1273455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9FC5E8"/>
        </a:solidFill>
        <a:effectLst/>
      </p:bgPr>
    </p:bg>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164447" y="318927"/>
            <a:ext cx="6815106" cy="872928"/>
          </a:xfrm>
          <a:prstGeom prst="rect">
            <a:avLst/>
          </a:prstGeom>
        </p:spPr>
        <p:txBody>
          <a:bodyPr lIns="91425" tIns="91425" rIns="91425" bIns="91425" anchor="t" anchorCtr="0">
            <a:noAutofit/>
          </a:bodyPr>
          <a:lstStyle/>
          <a:p>
            <a:pPr marL="0" marR="0" algn="ctr">
              <a:lnSpc>
                <a:spcPct val="100000"/>
              </a:lnSpc>
              <a:tabLst>
                <a:tab pos="0" algn="l"/>
              </a:tabLst>
            </a:pPr>
            <a:r>
              <a:rPr lang="en-US" sz="2600" b="1" i="1" u="sng"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Forming</a:t>
            </a:r>
            <a:r>
              <a:rPr lang="en-US" sz="26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 Community-Togetherness </a:t>
            </a:r>
            <a:br>
              <a:rPr lang="en-US" sz="26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br>
            <a:r>
              <a:rPr lang="en-US" sz="26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(Mutual (Common) Benefit) Encounter Points</a:t>
            </a:r>
            <a:endParaRPr lang="en-US" sz="2600" kern="100" dirty="0">
              <a:effectLst/>
              <a:latin typeface="Perpetua" panose="02020502060401020303" pitchFamily="18" charset="77"/>
              <a:ea typeface="Aptos" panose="020B0004020202020204" pitchFamily="34" charset="0"/>
              <a:cs typeface="Times New Roman" panose="02020603050405020304" pitchFamily="18" charset="0"/>
            </a:endParaRPr>
          </a:p>
        </p:txBody>
      </p:sp>
      <p:sp>
        <p:nvSpPr>
          <p:cNvPr id="74" name="Shape 74"/>
          <p:cNvSpPr txBox="1">
            <a:spLocks noGrp="1"/>
          </p:cNvSpPr>
          <p:nvPr>
            <p:ph type="body" idx="1"/>
          </p:nvPr>
        </p:nvSpPr>
        <p:spPr>
          <a:xfrm>
            <a:off x="882676" y="1495011"/>
            <a:ext cx="7701119" cy="3520458"/>
          </a:xfrm>
          <a:prstGeom prst="rect">
            <a:avLst/>
          </a:prstGeom>
        </p:spPr>
        <p:txBody>
          <a:bodyPr lIns="91425" tIns="91425" rIns="91425" bIns="91425" anchor="t" anchorCtr="0">
            <a:noAutofit/>
          </a:bodyPr>
          <a:lstStyle/>
          <a:p>
            <a:pPr marL="0" marR="0" lvl="0" indent="0">
              <a:lnSpc>
                <a:spcPct val="108000"/>
              </a:lnSpc>
              <a:buNone/>
              <a:tabLst>
                <a:tab pos="0" algn="l"/>
              </a:tabLst>
            </a:pPr>
            <a:r>
              <a:rPr lang="en-US" sz="24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All Participants Sharing the Truth</a:t>
            </a:r>
            <a:r>
              <a:rPr lang="en-US" sz="24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p>
          <a:p>
            <a:pPr marL="0" marR="0" lvl="0" indent="0">
              <a:lnSpc>
                <a:spcPct val="108000"/>
              </a:lnSpc>
              <a:spcAft>
                <a:spcPts val="1800"/>
              </a:spcAft>
              <a:buNone/>
              <a:tabLst>
                <a:tab pos="0" algn="l"/>
              </a:tabLst>
            </a:pPr>
            <a:r>
              <a:rPr lang="en-US" sz="24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Confessions </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XII, 25, 34 and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Exposition of Psalm 75</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17)</a:t>
            </a:r>
          </a:p>
          <a:p>
            <a:pPr marL="0" indent="0">
              <a:lnSpc>
                <a:spcPct val="108000"/>
              </a:lnSpc>
              <a:buNone/>
              <a:tabLst>
                <a:tab pos="0" algn="l"/>
              </a:tabLst>
            </a:pPr>
            <a:r>
              <a:rPr lang="en-US" sz="2400" b="1" u="sng" dirty="0">
                <a:solidFill>
                  <a:srgbClr val="000000"/>
                </a:solidFill>
                <a:effectLst/>
                <a:latin typeface="Perpetua" panose="02020502060401020303" pitchFamily="18" charset="77"/>
                <a:ea typeface="Times New Roman" panose="02020603050405020304" pitchFamily="18" charset="0"/>
              </a:rPr>
              <a:t>A Spirit of Togetherness/Personal Relationship</a:t>
            </a:r>
            <a:r>
              <a:rPr lang="en-US" sz="2400" b="1" dirty="0">
                <a:solidFill>
                  <a:srgbClr val="000000"/>
                </a:solidFill>
                <a:effectLst/>
                <a:latin typeface="Perpetua" panose="02020502060401020303" pitchFamily="18" charset="77"/>
                <a:ea typeface="Times New Roman" panose="02020603050405020304" pitchFamily="18" charset="0"/>
              </a:rPr>
              <a:t> </a:t>
            </a:r>
          </a:p>
          <a:p>
            <a:pPr marL="0" indent="0">
              <a:lnSpc>
                <a:spcPct val="108000"/>
              </a:lnSpc>
              <a:spcAft>
                <a:spcPts val="1800"/>
              </a:spcAft>
              <a:buNone/>
              <a:tabLst>
                <a:tab pos="0" algn="l"/>
              </a:tabLst>
            </a:pPr>
            <a:r>
              <a:rPr lang="en-US" sz="2400" b="1" dirty="0">
                <a:solidFill>
                  <a:srgbClr val="000000"/>
                </a:solidFill>
                <a:effectLst/>
                <a:latin typeface="Perpetua" panose="02020502060401020303" pitchFamily="18" charset="77"/>
                <a:ea typeface="Times New Roman" panose="02020603050405020304" pitchFamily="18" charset="0"/>
              </a:rPr>
              <a:t>		</a:t>
            </a:r>
            <a:r>
              <a:rPr lang="en-US" sz="1800" b="1" dirty="0">
                <a:solidFill>
                  <a:srgbClr val="000000"/>
                </a:solidFill>
                <a:effectLst/>
                <a:latin typeface="Perpetua" panose="02020502060401020303" pitchFamily="18" charset="77"/>
                <a:ea typeface="Times New Roman" panose="02020603050405020304" pitchFamily="18" charset="0"/>
              </a:rPr>
              <a:t>(</a:t>
            </a:r>
            <a:r>
              <a:rPr lang="en-US" sz="1800" b="1" i="1" dirty="0">
                <a:solidFill>
                  <a:srgbClr val="000000"/>
                </a:solidFill>
                <a:effectLst/>
                <a:latin typeface="Perpetua" panose="02020502060401020303" pitchFamily="18" charset="77"/>
                <a:ea typeface="Times New Roman" panose="02020603050405020304" pitchFamily="18" charset="0"/>
              </a:rPr>
              <a:t>Exposition of Psalm 131</a:t>
            </a:r>
            <a:r>
              <a:rPr lang="en-US" sz="1800" b="1" dirty="0">
                <a:solidFill>
                  <a:srgbClr val="000000"/>
                </a:solidFill>
                <a:effectLst/>
                <a:latin typeface="Perpetua" panose="02020502060401020303" pitchFamily="18" charset="77"/>
                <a:ea typeface="Times New Roman" panose="02020603050405020304" pitchFamily="18" charset="0"/>
              </a:rPr>
              <a:t>,</a:t>
            </a:r>
            <a:r>
              <a:rPr lang="en-US" sz="1800" b="1" i="1" dirty="0">
                <a:solidFill>
                  <a:srgbClr val="000000"/>
                </a:solidFill>
                <a:effectLst/>
                <a:latin typeface="Perpetua" panose="02020502060401020303" pitchFamily="18" charset="77"/>
                <a:ea typeface="Times New Roman" panose="02020603050405020304" pitchFamily="18" charset="0"/>
              </a:rPr>
              <a:t> </a:t>
            </a:r>
            <a:r>
              <a:rPr lang="en-US" sz="1800" b="1" dirty="0">
                <a:solidFill>
                  <a:srgbClr val="000000"/>
                </a:solidFill>
                <a:effectLst/>
                <a:latin typeface="Perpetua" panose="02020502060401020303" pitchFamily="18" charset="77"/>
                <a:ea typeface="Times New Roman" panose="02020603050405020304" pitchFamily="18" charset="0"/>
              </a:rPr>
              <a:t>5) </a:t>
            </a:r>
            <a:endParaRPr lang="en-US" sz="1800" b="1" dirty="0">
              <a:effectLst/>
              <a:latin typeface="Perpetua" panose="02020502060401020303" pitchFamily="18" charset="77"/>
              <a:ea typeface="Times New Roman" panose="02020603050405020304" pitchFamily="18" charset="0"/>
            </a:endParaRPr>
          </a:p>
          <a:p>
            <a:pPr marL="0" indent="0">
              <a:lnSpc>
                <a:spcPct val="108000"/>
              </a:lnSpc>
              <a:buNone/>
              <a:tabLst>
                <a:tab pos="0" algn="l"/>
              </a:tabLst>
            </a:pPr>
            <a:r>
              <a:rPr lang="en-US" sz="24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Invitations to Companionship/Encounter</a:t>
            </a:r>
            <a:r>
              <a:rPr lang="en-US" sz="24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p>
          <a:p>
            <a:pPr marL="457200" indent="0">
              <a:lnSpc>
                <a:spcPct val="108000"/>
              </a:lnSpc>
              <a:spcAft>
                <a:spcPts val="1800"/>
              </a:spcAft>
              <a:buNone/>
            </a:pP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Sermon 236A</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4,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Sermon 340</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1,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Homily 3 on the Gospel of John</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12,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Homily 21 on the Gospel of John</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8,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Letter 110</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4-6, and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Letter 243</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t>
            </a:r>
            <a:endParaRPr lang="en-US" sz="2000" b="1" kern="100" dirty="0">
              <a:effectLst/>
              <a:latin typeface="Perpetua" panose="02020502060401020303" pitchFamily="18" charset="77"/>
              <a:ea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087" y="206669"/>
            <a:ext cx="1345178" cy="1097445"/>
          </a:xfrm>
          <a:prstGeom prst="rect">
            <a:avLst/>
          </a:prstGeom>
        </p:spPr>
      </p:pic>
      <p:pic>
        <p:nvPicPr>
          <p:cNvPr id="3" name="Picture 2" descr="A logo for a religious company&#10;&#10;Description automatically generated">
            <a:extLst>
              <a:ext uri="{FF2B5EF4-FFF2-40B4-BE49-F238E27FC236}">
                <a16:creationId xmlns:a16="http://schemas.microsoft.com/office/drawing/2014/main" id="{558A3947-CB24-BF04-F188-55FCFB1FAE42}"/>
              </a:ext>
            </a:extLst>
          </p:cNvPr>
          <p:cNvPicPr>
            <a:picLocks noChangeAspect="1"/>
          </p:cNvPicPr>
          <p:nvPr/>
        </p:nvPicPr>
        <p:blipFill>
          <a:blip r:embed="rId4"/>
          <a:stretch>
            <a:fillRect/>
          </a:stretch>
        </p:blipFill>
        <p:spPr>
          <a:xfrm>
            <a:off x="7854870" y="307500"/>
            <a:ext cx="1079043" cy="996614"/>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39014</TotalTime>
  <Words>1033</Words>
  <Application>Microsoft Macintosh PowerPoint</Application>
  <PresentationFormat>On-screen Show (16:9)</PresentationFormat>
  <Paragraphs>93</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Perpetua</vt:lpstr>
      <vt:lpstr>Times New Roman</vt:lpstr>
      <vt:lpstr>Office Theme</vt:lpstr>
      <vt:lpstr>PowerPoint Presentation</vt:lpstr>
      <vt:lpstr>PowerPoint Presentation</vt:lpstr>
      <vt:lpstr>PowerPoint Presentation</vt:lpstr>
      <vt:lpstr>What is  Augustinian Pedagogy?  </vt:lpstr>
      <vt:lpstr>Co-learners of  Augustinian Pedagogy</vt:lpstr>
      <vt:lpstr>Co-learners of  Augustinian Pedagogy</vt:lpstr>
      <vt:lpstr>Mutual (Common) Benefit  as Preparing Learners</vt:lpstr>
      <vt:lpstr>“Putting On” Our Knowledge</vt:lpstr>
      <vt:lpstr>Forming Community-Togetherness  (Mutual (Common) Benefit) Encounter Points</vt:lpstr>
      <vt:lpstr>Reaching Out in Service with Neighbor  (Mutual (Common) Benefit) Encounter Points</vt:lpstr>
      <vt:lpstr>Seeking Truth-Reflection  (Interiority) Encounter Points</vt:lpstr>
      <vt:lpstr>Seeking Truth-Reflection  (Interiority) Encounter Points</vt:lpstr>
      <vt:lpstr>Assessing Effectiveness  in Augustinian Pedagogy</vt:lpstr>
      <vt:lpstr>https://augustinianpedagogy.org/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Augustinian Pedagogy Skills for Formators - 11/23</dc:title>
  <dc:creator>Gary McCloskey</dc:creator>
  <cp:lastModifiedBy>Gary McCloskey</cp:lastModifiedBy>
  <cp:revision>237</cp:revision>
  <cp:lastPrinted>2025-09-23T01:43:22Z</cp:lastPrinted>
  <dcterms:modified xsi:type="dcterms:W3CDTF">2025-10-25T03:27:53Z</dcterms:modified>
</cp:coreProperties>
</file>