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handoutMasterIdLst>
    <p:handoutMasterId r:id="rId26"/>
  </p:handoutMasterIdLst>
  <p:sldIdLst>
    <p:sldId id="256" r:id="rId2"/>
    <p:sldId id="456" r:id="rId3"/>
    <p:sldId id="485" r:id="rId4"/>
    <p:sldId id="489" r:id="rId5"/>
    <p:sldId id="461" r:id="rId6"/>
    <p:sldId id="466" r:id="rId7"/>
    <p:sldId id="484" r:id="rId8"/>
    <p:sldId id="467" r:id="rId9"/>
    <p:sldId id="492" r:id="rId10"/>
    <p:sldId id="500" r:id="rId11"/>
    <p:sldId id="495" r:id="rId12"/>
    <p:sldId id="471" r:id="rId13"/>
    <p:sldId id="490" r:id="rId14"/>
    <p:sldId id="497" r:id="rId15"/>
    <p:sldId id="482" r:id="rId16"/>
    <p:sldId id="493" r:id="rId17"/>
    <p:sldId id="499" r:id="rId18"/>
    <p:sldId id="494" r:id="rId19"/>
    <p:sldId id="483" r:id="rId20"/>
    <p:sldId id="501" r:id="rId21"/>
    <p:sldId id="376" r:id="rId22"/>
    <p:sldId id="479" r:id="rId23"/>
    <p:sldId id="473" r:id="rId24"/>
  </p:sldIdLst>
  <p:sldSz cx="9144000" cy="5143500" type="screen16x9"/>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5E8"/>
    <a:srgbClr val="F3C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44" autoAdjust="0"/>
    <p:restoredTop sz="95988"/>
  </p:normalViewPr>
  <p:slideViewPr>
    <p:cSldViewPr snapToGrid="0">
      <p:cViewPr varScale="1">
        <p:scale>
          <a:sx n="64" d="100"/>
          <a:sy n="64" d="100"/>
        </p:scale>
        <p:origin x="184" y="1256"/>
      </p:cViewPr>
      <p:guideLst/>
    </p:cSldViewPr>
  </p:slideViewPr>
  <p:outlineViewPr>
    <p:cViewPr>
      <p:scale>
        <a:sx n="33" d="100"/>
        <a:sy n="33" d="100"/>
      </p:scale>
      <p:origin x="0" y="-16440"/>
    </p:cViewPr>
  </p:outlineViewPr>
  <p:notesTextViewPr>
    <p:cViewPr>
      <p:scale>
        <a:sx n="1" d="1"/>
        <a:sy n="1" d="1"/>
      </p:scale>
      <p:origin x="0" y="0"/>
    </p:cViewPr>
  </p:notesTextViewPr>
  <p:sorterViewPr>
    <p:cViewPr>
      <p:scale>
        <a:sx n="100" d="100"/>
        <a:sy n="100" d="100"/>
      </p:scale>
      <p:origin x="0" y="-7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52165-B398-452A-B2F1-C675E0FE9DA9}"/>
              </a:ext>
            </a:extLst>
          </p:cNvPr>
          <p:cNvSpPr>
            <a:spLocks noGrp="1"/>
          </p:cNvSpPr>
          <p:nvPr>
            <p:ph type="hdr" sz="quarter"/>
          </p:nvPr>
        </p:nvSpPr>
        <p:spPr>
          <a:xfrm>
            <a:off x="0" y="3"/>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6DE60AB1-C402-4A00-AC08-EA30F8300FCF}"/>
              </a:ext>
            </a:extLst>
          </p:cNvPr>
          <p:cNvSpPr>
            <a:spLocks noGrp="1"/>
          </p:cNvSpPr>
          <p:nvPr>
            <p:ph type="dt" sz="quarter" idx="1"/>
          </p:nvPr>
        </p:nvSpPr>
        <p:spPr>
          <a:xfrm>
            <a:off x="5438458" y="3"/>
            <a:ext cx="4160520" cy="367030"/>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7FC972C7-69AA-4FAD-B1B1-9B4BCCC9396A}"/>
              </a:ext>
            </a:extLst>
          </p:cNvPr>
          <p:cNvSpPr>
            <a:spLocks noGrp="1"/>
          </p:cNvSpPr>
          <p:nvPr>
            <p:ph type="ftr" sz="quarter" idx="2"/>
          </p:nvPr>
        </p:nvSpPr>
        <p:spPr>
          <a:xfrm>
            <a:off x="0" y="6948172"/>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B419895-BC6C-457B-8EB8-F70FF5CAA0EF}"/>
              </a:ext>
            </a:extLst>
          </p:cNvPr>
          <p:cNvSpPr>
            <a:spLocks noGrp="1"/>
          </p:cNvSpPr>
          <p:nvPr>
            <p:ph type="sldNum" sz="quarter" idx="3"/>
          </p:nvPr>
        </p:nvSpPr>
        <p:spPr>
          <a:xfrm>
            <a:off x="5438458" y="6948172"/>
            <a:ext cx="4160520" cy="367029"/>
          </a:xfrm>
          <a:prstGeom prst="rect">
            <a:avLst/>
          </a:prstGeom>
        </p:spPr>
        <p:txBody>
          <a:bodyPr vert="horz" lIns="96661" tIns="48331" rIns="96661" bIns="48331" rtlCol="0" anchor="b"/>
          <a:lstStyle>
            <a:lvl1pPr algn="r">
              <a:defRPr sz="1300"/>
            </a:lvl1pPr>
          </a:lstStyle>
          <a:p>
            <a:fld id="{BC645232-8190-435B-AC2A-7FB6F234783A}" type="slidenum">
              <a:rPr lang="en-US" smtClean="0"/>
              <a:t>‹#›</a:t>
            </a:fld>
            <a:endParaRPr lang="en-US"/>
          </a:p>
        </p:txBody>
      </p:sp>
    </p:spTree>
    <p:extLst>
      <p:ext uri="{BB962C8B-B14F-4D97-AF65-F5344CB8AC3E}">
        <p14:creationId xmlns:p14="http://schemas.microsoft.com/office/powerpoint/2010/main" val="27403313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60120" y="3474720"/>
            <a:ext cx="7680960" cy="3291840"/>
          </a:xfrm>
          <a:prstGeom prst="rect">
            <a:avLst/>
          </a:prstGeom>
          <a:noFill/>
          <a:ln>
            <a:noFill/>
          </a:ln>
        </p:spPr>
        <p:txBody>
          <a:bodyPr lIns="96645" tIns="96645" rIns="96645" bIns="9664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72473036"/>
      </p:ext>
    </p:extLst>
  </p:cSld>
  <p:clrMap bg1="lt1" tx1="dk1" bg2="dk2" tx2="lt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960120" y="3474720"/>
            <a:ext cx="7680960" cy="32918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111854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6F7DB192-9EDC-BC2F-6182-B5FBF37917B8}"/>
            </a:ext>
          </a:extLst>
        </p:cNvPr>
        <p:cNvGrpSpPr/>
        <p:nvPr/>
      </p:nvGrpSpPr>
      <p:grpSpPr>
        <a:xfrm>
          <a:off x="0" y="0"/>
          <a:ext cx="0" cy="0"/>
          <a:chOff x="0" y="0"/>
          <a:chExt cx="0" cy="0"/>
        </a:xfrm>
      </p:grpSpPr>
      <p:sp>
        <p:nvSpPr>
          <p:cNvPr id="70" name="Shape 70">
            <a:extLst>
              <a:ext uri="{FF2B5EF4-FFF2-40B4-BE49-F238E27FC236}">
                <a16:creationId xmlns:a16="http://schemas.microsoft.com/office/drawing/2014/main" id="{9DB1DEF3-8394-588B-E1B4-2D81CBC86BCC}"/>
              </a:ext>
            </a:extLst>
          </p:cNvPr>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a:extLst>
              <a:ext uri="{FF2B5EF4-FFF2-40B4-BE49-F238E27FC236}">
                <a16:creationId xmlns:a16="http://schemas.microsoft.com/office/drawing/2014/main" id="{2B934D92-474E-E20B-7002-F2DEEB60A477}"/>
              </a:ext>
            </a:extLst>
          </p:cNvPr>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233619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1AE599C9-444A-1686-F413-B67A8B0A783E}"/>
            </a:ext>
          </a:extLst>
        </p:cNvPr>
        <p:cNvGrpSpPr/>
        <p:nvPr/>
      </p:nvGrpSpPr>
      <p:grpSpPr>
        <a:xfrm>
          <a:off x="0" y="0"/>
          <a:ext cx="0" cy="0"/>
          <a:chOff x="0" y="0"/>
          <a:chExt cx="0" cy="0"/>
        </a:xfrm>
      </p:grpSpPr>
      <p:sp>
        <p:nvSpPr>
          <p:cNvPr id="70" name="Shape 70">
            <a:extLst>
              <a:ext uri="{FF2B5EF4-FFF2-40B4-BE49-F238E27FC236}">
                <a16:creationId xmlns:a16="http://schemas.microsoft.com/office/drawing/2014/main" id="{E01B02A2-FB72-2F9D-2350-E2005A5882D5}"/>
              </a:ext>
            </a:extLst>
          </p:cNvPr>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a:extLst>
              <a:ext uri="{FF2B5EF4-FFF2-40B4-BE49-F238E27FC236}">
                <a16:creationId xmlns:a16="http://schemas.microsoft.com/office/drawing/2014/main" id="{596B58CF-F40A-3A90-BD12-6D0032A65370}"/>
              </a:ext>
            </a:extLst>
          </p:cNvPr>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370899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407790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A38067FF-3635-6212-8D8C-B8F2F8071687}"/>
            </a:ext>
          </a:extLst>
        </p:cNvPr>
        <p:cNvGrpSpPr/>
        <p:nvPr/>
      </p:nvGrpSpPr>
      <p:grpSpPr>
        <a:xfrm>
          <a:off x="0" y="0"/>
          <a:ext cx="0" cy="0"/>
          <a:chOff x="0" y="0"/>
          <a:chExt cx="0" cy="0"/>
        </a:xfrm>
      </p:grpSpPr>
      <p:sp>
        <p:nvSpPr>
          <p:cNvPr id="82" name="Shape 82">
            <a:extLst>
              <a:ext uri="{FF2B5EF4-FFF2-40B4-BE49-F238E27FC236}">
                <a16:creationId xmlns:a16="http://schemas.microsoft.com/office/drawing/2014/main" id="{DFB59826-C294-36FE-0A79-9A6B72A1C04E}"/>
              </a:ext>
            </a:extLst>
          </p:cNvPr>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a:extLst>
              <a:ext uri="{FF2B5EF4-FFF2-40B4-BE49-F238E27FC236}">
                <a16:creationId xmlns:a16="http://schemas.microsoft.com/office/drawing/2014/main" id="{8DF505E6-5AE0-69C9-2412-F000663D150D}"/>
              </a:ext>
            </a:extLst>
          </p:cNvPr>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3552254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CFE70E67-EC1E-131E-ED94-3750B757510D}"/>
            </a:ext>
          </a:extLst>
        </p:cNvPr>
        <p:cNvGrpSpPr/>
        <p:nvPr/>
      </p:nvGrpSpPr>
      <p:grpSpPr>
        <a:xfrm>
          <a:off x="0" y="0"/>
          <a:ext cx="0" cy="0"/>
          <a:chOff x="0" y="0"/>
          <a:chExt cx="0" cy="0"/>
        </a:xfrm>
      </p:grpSpPr>
      <p:sp>
        <p:nvSpPr>
          <p:cNvPr id="82" name="Shape 82">
            <a:extLst>
              <a:ext uri="{FF2B5EF4-FFF2-40B4-BE49-F238E27FC236}">
                <a16:creationId xmlns:a16="http://schemas.microsoft.com/office/drawing/2014/main" id="{22CD634A-124A-5200-B19B-18A4E87295AC}"/>
              </a:ext>
            </a:extLst>
          </p:cNvPr>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a:extLst>
              <a:ext uri="{FF2B5EF4-FFF2-40B4-BE49-F238E27FC236}">
                <a16:creationId xmlns:a16="http://schemas.microsoft.com/office/drawing/2014/main" id="{42355AD9-D3C6-D27F-9430-D5636A0D26BC}"/>
              </a:ext>
            </a:extLst>
          </p:cNvPr>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90478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63706F72-02C8-372C-BB61-E3A756605E91}"/>
            </a:ext>
          </a:extLst>
        </p:cNvPr>
        <p:cNvGrpSpPr/>
        <p:nvPr/>
      </p:nvGrpSpPr>
      <p:grpSpPr>
        <a:xfrm>
          <a:off x="0" y="0"/>
          <a:ext cx="0" cy="0"/>
          <a:chOff x="0" y="0"/>
          <a:chExt cx="0" cy="0"/>
        </a:xfrm>
      </p:grpSpPr>
      <p:sp>
        <p:nvSpPr>
          <p:cNvPr id="70" name="Shape 70">
            <a:extLst>
              <a:ext uri="{FF2B5EF4-FFF2-40B4-BE49-F238E27FC236}">
                <a16:creationId xmlns:a16="http://schemas.microsoft.com/office/drawing/2014/main" id="{DF2EC07D-4E0E-6F30-EAEE-4980E1316352}"/>
              </a:ext>
            </a:extLst>
          </p:cNvPr>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a:extLst>
              <a:ext uri="{FF2B5EF4-FFF2-40B4-BE49-F238E27FC236}">
                <a16:creationId xmlns:a16="http://schemas.microsoft.com/office/drawing/2014/main" id="{EC9CB24A-1CA2-6B9E-548E-8945AEC89034}"/>
              </a:ext>
            </a:extLst>
          </p:cNvPr>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4136724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12F28E63-8C19-DBE4-FB88-890963C90AA4}"/>
            </a:ext>
          </a:extLst>
        </p:cNvPr>
        <p:cNvGrpSpPr/>
        <p:nvPr/>
      </p:nvGrpSpPr>
      <p:grpSpPr>
        <a:xfrm>
          <a:off x="0" y="0"/>
          <a:ext cx="0" cy="0"/>
          <a:chOff x="0" y="0"/>
          <a:chExt cx="0" cy="0"/>
        </a:xfrm>
      </p:grpSpPr>
      <p:sp>
        <p:nvSpPr>
          <p:cNvPr id="70" name="Shape 70">
            <a:extLst>
              <a:ext uri="{FF2B5EF4-FFF2-40B4-BE49-F238E27FC236}">
                <a16:creationId xmlns:a16="http://schemas.microsoft.com/office/drawing/2014/main" id="{AEEEA76F-3B12-231C-652D-5B4390B6DB66}"/>
              </a:ext>
            </a:extLst>
          </p:cNvPr>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a:extLst>
              <a:ext uri="{FF2B5EF4-FFF2-40B4-BE49-F238E27FC236}">
                <a16:creationId xmlns:a16="http://schemas.microsoft.com/office/drawing/2014/main" id="{9455E974-0E7F-02FD-0778-8A72F16F66E0}"/>
              </a:ext>
            </a:extLst>
          </p:cNvPr>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226776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0DD19154-31C3-2508-6FCF-A6100D74A865}"/>
            </a:ext>
          </a:extLst>
        </p:cNvPr>
        <p:cNvGrpSpPr/>
        <p:nvPr/>
      </p:nvGrpSpPr>
      <p:grpSpPr>
        <a:xfrm>
          <a:off x="0" y="0"/>
          <a:ext cx="0" cy="0"/>
          <a:chOff x="0" y="0"/>
          <a:chExt cx="0" cy="0"/>
        </a:xfrm>
      </p:grpSpPr>
      <p:sp>
        <p:nvSpPr>
          <p:cNvPr id="70" name="Shape 70">
            <a:extLst>
              <a:ext uri="{FF2B5EF4-FFF2-40B4-BE49-F238E27FC236}">
                <a16:creationId xmlns:a16="http://schemas.microsoft.com/office/drawing/2014/main" id="{B5C818F2-3D2C-B86B-D098-7B9159EBA2D0}"/>
              </a:ext>
            </a:extLst>
          </p:cNvPr>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a:extLst>
              <a:ext uri="{FF2B5EF4-FFF2-40B4-BE49-F238E27FC236}">
                <a16:creationId xmlns:a16="http://schemas.microsoft.com/office/drawing/2014/main" id="{76B21D0C-90E6-1513-CF42-3FE1A02B55F0}"/>
              </a:ext>
            </a:extLst>
          </p:cNvPr>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355662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9C7622DA-2C7E-265A-0D71-C78FD8ADC133}"/>
            </a:ext>
          </a:extLst>
        </p:cNvPr>
        <p:cNvGrpSpPr/>
        <p:nvPr/>
      </p:nvGrpSpPr>
      <p:grpSpPr>
        <a:xfrm>
          <a:off x="0" y="0"/>
          <a:ext cx="0" cy="0"/>
          <a:chOff x="0" y="0"/>
          <a:chExt cx="0" cy="0"/>
        </a:xfrm>
      </p:grpSpPr>
      <p:sp>
        <p:nvSpPr>
          <p:cNvPr id="82" name="Shape 82">
            <a:extLst>
              <a:ext uri="{FF2B5EF4-FFF2-40B4-BE49-F238E27FC236}">
                <a16:creationId xmlns:a16="http://schemas.microsoft.com/office/drawing/2014/main" id="{BC885348-1EDC-F3E7-A3E4-3AA71F23DFF3}"/>
              </a:ext>
            </a:extLst>
          </p:cNvPr>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a:extLst>
              <a:ext uri="{FF2B5EF4-FFF2-40B4-BE49-F238E27FC236}">
                <a16:creationId xmlns:a16="http://schemas.microsoft.com/office/drawing/2014/main" id="{9EC6E004-E183-0656-5262-9FE5D49586BF}"/>
              </a:ext>
            </a:extLst>
          </p:cNvPr>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283808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CE2CE422-374D-6D5B-D92D-E18C90AF5679}"/>
            </a:ext>
          </a:extLst>
        </p:cNvPr>
        <p:cNvGrpSpPr/>
        <p:nvPr/>
      </p:nvGrpSpPr>
      <p:grpSpPr>
        <a:xfrm>
          <a:off x="0" y="0"/>
          <a:ext cx="0" cy="0"/>
          <a:chOff x="0" y="0"/>
          <a:chExt cx="0" cy="0"/>
        </a:xfrm>
      </p:grpSpPr>
      <p:sp>
        <p:nvSpPr>
          <p:cNvPr id="82" name="Shape 82">
            <a:extLst>
              <a:ext uri="{FF2B5EF4-FFF2-40B4-BE49-F238E27FC236}">
                <a16:creationId xmlns:a16="http://schemas.microsoft.com/office/drawing/2014/main" id="{0AB0D5F0-28E7-B29E-C479-530E8563DFE6}"/>
              </a:ext>
            </a:extLst>
          </p:cNvPr>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a:extLst>
              <a:ext uri="{FF2B5EF4-FFF2-40B4-BE49-F238E27FC236}">
                <a16:creationId xmlns:a16="http://schemas.microsoft.com/office/drawing/2014/main" id="{E3FC6ECD-8B67-E452-C266-4533B9495CD9}"/>
              </a:ext>
            </a:extLst>
          </p:cNvPr>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50713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4226001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330B10FC-1FDC-9EBE-2EC6-826FC178A5ED}"/>
            </a:ext>
          </a:extLst>
        </p:cNvPr>
        <p:cNvGrpSpPr/>
        <p:nvPr/>
      </p:nvGrpSpPr>
      <p:grpSpPr>
        <a:xfrm>
          <a:off x="0" y="0"/>
          <a:ext cx="0" cy="0"/>
          <a:chOff x="0" y="0"/>
          <a:chExt cx="0" cy="0"/>
        </a:xfrm>
      </p:grpSpPr>
      <p:sp>
        <p:nvSpPr>
          <p:cNvPr id="82" name="Shape 82">
            <a:extLst>
              <a:ext uri="{FF2B5EF4-FFF2-40B4-BE49-F238E27FC236}">
                <a16:creationId xmlns:a16="http://schemas.microsoft.com/office/drawing/2014/main" id="{40004EB8-66C0-6C7F-8BD2-ACA674FAC4F1}"/>
              </a:ext>
            </a:extLst>
          </p:cNvPr>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a:extLst>
              <a:ext uri="{FF2B5EF4-FFF2-40B4-BE49-F238E27FC236}">
                <a16:creationId xmlns:a16="http://schemas.microsoft.com/office/drawing/2014/main" id="{8989564C-2EED-5F69-ED69-9748F300F06C}"/>
              </a:ext>
            </a:extLst>
          </p:cNvPr>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3646730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52594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1405758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59843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D7ED6EF7-7093-6BBA-A6A8-C0A958531167}"/>
            </a:ext>
          </a:extLst>
        </p:cNvPr>
        <p:cNvGrpSpPr/>
        <p:nvPr/>
      </p:nvGrpSpPr>
      <p:grpSpPr>
        <a:xfrm>
          <a:off x="0" y="0"/>
          <a:ext cx="0" cy="0"/>
          <a:chOff x="0" y="0"/>
          <a:chExt cx="0" cy="0"/>
        </a:xfrm>
      </p:grpSpPr>
      <p:sp>
        <p:nvSpPr>
          <p:cNvPr id="82" name="Shape 82">
            <a:extLst>
              <a:ext uri="{FF2B5EF4-FFF2-40B4-BE49-F238E27FC236}">
                <a16:creationId xmlns:a16="http://schemas.microsoft.com/office/drawing/2014/main" id="{908E25F1-16C5-4469-E7DC-BEB4DD697A17}"/>
              </a:ext>
            </a:extLst>
          </p:cNvPr>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a:extLst>
              <a:ext uri="{FF2B5EF4-FFF2-40B4-BE49-F238E27FC236}">
                <a16:creationId xmlns:a16="http://schemas.microsoft.com/office/drawing/2014/main" id="{09F2027A-C012-FDB4-0999-1CAB8DD55E96}"/>
              </a:ext>
            </a:extLst>
          </p:cNvPr>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146680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0BE29977-BB68-F411-3354-7944F30A40CE}"/>
            </a:ext>
          </a:extLst>
        </p:cNvPr>
        <p:cNvGrpSpPr/>
        <p:nvPr/>
      </p:nvGrpSpPr>
      <p:grpSpPr>
        <a:xfrm>
          <a:off x="0" y="0"/>
          <a:ext cx="0" cy="0"/>
          <a:chOff x="0" y="0"/>
          <a:chExt cx="0" cy="0"/>
        </a:xfrm>
      </p:grpSpPr>
      <p:sp>
        <p:nvSpPr>
          <p:cNvPr id="82" name="Shape 82">
            <a:extLst>
              <a:ext uri="{FF2B5EF4-FFF2-40B4-BE49-F238E27FC236}">
                <a16:creationId xmlns:a16="http://schemas.microsoft.com/office/drawing/2014/main" id="{C664752A-B308-1A30-7B4B-8AB12FDDB181}"/>
              </a:ext>
            </a:extLst>
          </p:cNvPr>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a:extLst>
              <a:ext uri="{FF2B5EF4-FFF2-40B4-BE49-F238E27FC236}">
                <a16:creationId xmlns:a16="http://schemas.microsoft.com/office/drawing/2014/main" id="{143232DE-B6D4-0845-F0B7-A76E68090F98}"/>
              </a:ext>
            </a:extLst>
          </p:cNvPr>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306370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218698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36291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3B08C666-980E-6AD3-DFC3-4A6CA14E7F3A}"/>
            </a:ext>
          </a:extLst>
        </p:cNvPr>
        <p:cNvGrpSpPr/>
        <p:nvPr/>
      </p:nvGrpSpPr>
      <p:grpSpPr>
        <a:xfrm>
          <a:off x="0" y="0"/>
          <a:ext cx="0" cy="0"/>
          <a:chOff x="0" y="0"/>
          <a:chExt cx="0" cy="0"/>
        </a:xfrm>
      </p:grpSpPr>
      <p:sp>
        <p:nvSpPr>
          <p:cNvPr id="82" name="Shape 82">
            <a:extLst>
              <a:ext uri="{FF2B5EF4-FFF2-40B4-BE49-F238E27FC236}">
                <a16:creationId xmlns:a16="http://schemas.microsoft.com/office/drawing/2014/main" id="{33158FAB-16BB-E907-C79B-43A14AD803F5}"/>
              </a:ext>
            </a:extLst>
          </p:cNvPr>
          <p:cNvSpPr>
            <a:spLocks noGrp="1" noRot="1" noChangeAspect="1"/>
          </p:cNvSpPr>
          <p:nvPr>
            <p:ph type="sldImg" idx="2"/>
          </p:nvPr>
        </p:nvSpPr>
        <p:spPr>
          <a:xfrm>
            <a:off x="4443413" y="419100"/>
            <a:ext cx="3714750" cy="2089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a:extLst>
              <a:ext uri="{FF2B5EF4-FFF2-40B4-BE49-F238E27FC236}">
                <a16:creationId xmlns:a16="http://schemas.microsoft.com/office/drawing/2014/main" id="{71C2F7F5-4B92-7C1D-685F-8AC217074CCA}"/>
              </a:ext>
            </a:extLst>
          </p:cNvPr>
          <p:cNvSpPr txBox="1">
            <a:spLocks noGrp="1"/>
          </p:cNvSpPr>
          <p:nvPr>
            <p:ph type="body" idx="1"/>
          </p:nvPr>
        </p:nvSpPr>
        <p:spPr>
          <a:xfrm>
            <a:off x="1260158" y="2647406"/>
            <a:ext cx="10081260" cy="2508069"/>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272662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110439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44B24FE4-AD96-A484-4936-20A417755A58}"/>
            </a:ext>
          </a:extLst>
        </p:cNvPr>
        <p:cNvGrpSpPr/>
        <p:nvPr/>
      </p:nvGrpSpPr>
      <p:grpSpPr>
        <a:xfrm>
          <a:off x="0" y="0"/>
          <a:ext cx="0" cy="0"/>
          <a:chOff x="0" y="0"/>
          <a:chExt cx="0" cy="0"/>
        </a:xfrm>
      </p:grpSpPr>
      <p:sp>
        <p:nvSpPr>
          <p:cNvPr id="70" name="Shape 70">
            <a:extLst>
              <a:ext uri="{FF2B5EF4-FFF2-40B4-BE49-F238E27FC236}">
                <a16:creationId xmlns:a16="http://schemas.microsoft.com/office/drawing/2014/main" id="{0768A3B3-26F8-692E-F35B-9D2006334B4D}"/>
              </a:ext>
            </a:extLst>
          </p:cNvPr>
          <p:cNvSpPr>
            <a:spLocks noGrp="1" noRot="1" noChangeAspect="1"/>
          </p:cNvSpPr>
          <p:nvPr>
            <p:ph type="sldImg" idx="2"/>
          </p:nvPr>
        </p:nvSpPr>
        <p:spPr>
          <a:xfrm>
            <a:off x="2362200" y="549275"/>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a:extLst>
              <a:ext uri="{FF2B5EF4-FFF2-40B4-BE49-F238E27FC236}">
                <a16:creationId xmlns:a16="http://schemas.microsoft.com/office/drawing/2014/main" id="{DB53E6D2-7EC2-CDCB-5E2D-923E889C685F}"/>
              </a:ext>
            </a:extLst>
          </p:cNvPr>
          <p:cNvSpPr txBox="1">
            <a:spLocks noGrp="1"/>
          </p:cNvSpPr>
          <p:nvPr>
            <p:ph type="body" idx="1"/>
          </p:nvPr>
        </p:nvSpPr>
        <p:spPr>
          <a:xfrm>
            <a:off x="960120" y="3474720"/>
            <a:ext cx="7680960" cy="3291840"/>
          </a:xfrm>
          <a:prstGeom prst="rect">
            <a:avLst/>
          </a:prstGeom>
        </p:spPr>
        <p:txBody>
          <a:bodyPr lIns="96631" tIns="96631" rIns="96631" bIns="96631" anchor="t" anchorCtr="0">
            <a:noAutofit/>
          </a:bodyPr>
          <a:lstStyle/>
          <a:p>
            <a:endParaRPr/>
          </a:p>
        </p:txBody>
      </p:sp>
    </p:spTree>
    <p:extLst>
      <p:ext uri="{BB962C8B-B14F-4D97-AF65-F5344CB8AC3E}">
        <p14:creationId xmlns:p14="http://schemas.microsoft.com/office/powerpoint/2010/main" val="50879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www.augustinianpedagogy.org/" TargetMode="External"/><Relationship Id="rId4" Type="http://schemas.openxmlformats.org/officeDocument/2006/relationships/hyperlink" Target="mailto:gary.mccloskey@augustinian.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9FC5E8"/>
        </a:solidFill>
        <a:effectLst/>
      </p:bgPr>
    </p:bg>
    <p:spTree>
      <p:nvGrpSpPr>
        <p:cNvPr id="1" name="Shape 53"/>
        <p:cNvGrpSpPr/>
        <p:nvPr/>
      </p:nvGrpSpPr>
      <p:grpSpPr>
        <a:xfrm>
          <a:off x="0" y="0"/>
          <a:ext cx="0" cy="0"/>
          <a:chOff x="0" y="0"/>
          <a:chExt cx="0" cy="0"/>
        </a:xfrm>
      </p:grpSpPr>
      <p:sp>
        <p:nvSpPr>
          <p:cNvPr id="55" name="Shape 55"/>
          <p:cNvSpPr txBox="1">
            <a:spLocks noGrp="1"/>
          </p:cNvSpPr>
          <p:nvPr>
            <p:ph type="subTitle" idx="1"/>
          </p:nvPr>
        </p:nvSpPr>
        <p:spPr>
          <a:xfrm>
            <a:off x="453390" y="1039657"/>
            <a:ext cx="8237220" cy="3762416"/>
          </a:xfrm>
          <a:prstGeom prst="rect">
            <a:avLst/>
          </a:prstGeom>
        </p:spPr>
        <p:txBody>
          <a:bodyPr lIns="91425" tIns="91425" rIns="91425" bIns="91425" anchor="t" anchorCtr="0">
            <a:noAutofit/>
          </a:bodyPr>
          <a:lstStyle/>
          <a:p>
            <a:pPr>
              <a:lnSpc>
                <a:spcPct val="107000"/>
              </a:lnSpc>
            </a:pPr>
            <a:endParaRPr lang="en-US" sz="32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Aft>
                <a:spcPts val="0"/>
              </a:spcAft>
            </a:pPr>
            <a:endParaRPr lang="en-US" sz="32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pPr>
            <a:endParaRPr lang="en-US" sz="26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pPr>
            <a:endParaRPr lang="en-US" sz="2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pPr>
            <a:endPar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rtl="0"/>
            <a:r>
              <a:rPr lang="en-US" sz="2000" dirty="0">
                <a:solidFill>
                  <a:schemeClr val="tx1"/>
                </a:solidFill>
              </a:rPr>
              <a:t> </a:t>
            </a:r>
            <a:r>
              <a:rPr lang="en-US" sz="2400" b="1" dirty="0">
                <a:solidFill>
                  <a:schemeClr val="tx1"/>
                </a:solidFill>
                <a:latin typeface="Perpetua" panose="02020502060401020303" pitchFamily="18" charset="77"/>
              </a:rPr>
              <a:t>1st Augustinian International Research Conference</a:t>
            </a:r>
          </a:p>
          <a:p>
            <a:pPr rtl="0"/>
            <a:r>
              <a:rPr lang="en-US" sz="2400" b="1" dirty="0">
                <a:solidFill>
                  <a:schemeClr val="tx1"/>
                </a:solidFill>
                <a:latin typeface="Perpetua" panose="02020502060401020303" pitchFamily="18" charset="77"/>
              </a:rPr>
              <a:t>University of San Agustin</a:t>
            </a:r>
          </a:p>
          <a:p>
            <a:pPr marL="0" marR="0" algn="ctr">
              <a:lnSpc>
                <a:spcPct val="107000"/>
              </a:lnSpc>
              <a:spcBef>
                <a:spcPts val="0"/>
              </a:spcBef>
              <a:spcAft>
                <a:spcPts val="600"/>
              </a:spcAft>
            </a:pPr>
            <a:r>
              <a:rPr lang="en-US" sz="2400" b="1" dirty="0">
                <a:solidFill>
                  <a:srgbClr val="222222"/>
                </a:solidFill>
                <a:latin typeface="Perpetua" panose="02020502060401020303" pitchFamily="18" charset="77"/>
                <a:ea typeface="Times New Roman" panose="02020603050405020304" pitchFamily="18" charset="0"/>
                <a:cs typeface="Times New Roman" panose="02020603050405020304" pitchFamily="18" charset="0"/>
              </a:rPr>
              <a:t>Iloilo, Philippines</a:t>
            </a:r>
            <a:endParaRPr lang="en-US" sz="2400" b="1" dirty="0">
              <a:solidFill>
                <a:srgbClr val="222222"/>
              </a:solidFill>
              <a:effectLst/>
              <a:latin typeface="Perpetua" panose="02020502060401020303" pitchFamily="18" charset="77"/>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1" dirty="0">
                <a:solidFill>
                  <a:srgbClr val="222222"/>
                </a:solidFill>
                <a:latin typeface="Perpetua" panose="02020502060401020303" pitchFamily="18" charset="77"/>
                <a:ea typeface="Times New Roman" panose="02020603050405020304" pitchFamily="18" charset="0"/>
                <a:cs typeface="Times New Roman" panose="02020603050405020304" pitchFamily="18" charset="0"/>
              </a:rPr>
              <a:t>July</a:t>
            </a:r>
            <a:r>
              <a:rPr lang="en-US" sz="2400" b="1" dirty="0">
                <a:solidFill>
                  <a:srgbClr val="222222"/>
                </a:solidFill>
                <a:effectLst/>
                <a:latin typeface="Perpetua" panose="02020502060401020303" pitchFamily="18" charset="77"/>
                <a:ea typeface="Times New Roman" panose="02020603050405020304" pitchFamily="18" charset="0"/>
                <a:cs typeface="Times New Roman" panose="02020603050405020304" pitchFamily="18" charset="0"/>
              </a:rPr>
              <a:t>, 2025</a:t>
            </a:r>
          </a:p>
          <a:p>
            <a:pPr marL="0" marR="0" algn="ctr">
              <a:lnSpc>
                <a:spcPct val="107000"/>
              </a:lnSpc>
              <a:spcBef>
                <a:spcPts val="0"/>
              </a:spcBef>
              <a:spcAft>
                <a:spcPts val="0"/>
              </a:spcAft>
            </a:pPr>
            <a:endParaRPr lang="en-US" sz="18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341427"/>
            <a:ext cx="1345178" cy="1097445"/>
          </a:xfrm>
          <a:prstGeom prst="rect">
            <a:avLst/>
          </a:prstGeom>
        </p:spPr>
      </p:pic>
      <p:sp>
        <p:nvSpPr>
          <p:cNvPr id="3" name="Slide Number Placeholder 2">
            <a:extLst>
              <a:ext uri="{FF2B5EF4-FFF2-40B4-BE49-F238E27FC236}">
                <a16:creationId xmlns:a16="http://schemas.microsoft.com/office/drawing/2014/main" id="{CCC3A08B-BDDE-4C02-A5A5-A45226A9B4BC}"/>
              </a:ext>
            </a:extLst>
          </p:cNvPr>
          <p:cNvSpPr>
            <a:spLocks noGrp="1"/>
          </p:cNvSpPr>
          <p:nvPr>
            <p:ph type="sldNum" idx="12"/>
          </p:nvPr>
        </p:nvSpPr>
        <p:spPr/>
        <p:txBody>
          <a:bodyPr/>
          <a:lstStyle/>
          <a:p>
            <a:pPr lvl="0">
              <a:spcBef>
                <a:spcPts val="0"/>
              </a:spcBef>
              <a:buNone/>
            </a:pPr>
            <a:fld id="{00000000-1234-1234-1234-123412341234}" type="slidenum">
              <a:rPr lang="en" sz="2000" b="1" i="1" smtClean="0">
                <a:solidFill>
                  <a:schemeClr val="tx1"/>
                </a:solidFill>
                <a:latin typeface="Perpetua" panose="02020502060401020303" pitchFamily="18" charset="0"/>
              </a:rPr>
              <a:t>1</a:t>
            </a:fld>
            <a:endParaRPr lang="en" sz="2000" b="1" i="1" dirty="0">
              <a:solidFill>
                <a:schemeClr val="tx1"/>
              </a:solidFill>
              <a:latin typeface="Perpetua" panose="02020502060401020303" pitchFamily="18" charset="0"/>
            </a:endParaRPr>
          </a:p>
        </p:txBody>
      </p:sp>
      <p:sp>
        <p:nvSpPr>
          <p:cNvPr id="6" name="Shape 85">
            <a:extLst>
              <a:ext uri="{FF2B5EF4-FFF2-40B4-BE49-F238E27FC236}">
                <a16:creationId xmlns:a16="http://schemas.microsoft.com/office/drawing/2014/main" id="{F4489413-F52E-8B19-8FCD-235ACADA11AE}"/>
              </a:ext>
            </a:extLst>
          </p:cNvPr>
          <p:cNvSpPr txBox="1">
            <a:spLocks/>
          </p:cNvSpPr>
          <p:nvPr/>
        </p:nvSpPr>
        <p:spPr>
          <a:xfrm>
            <a:off x="1305581" y="1609411"/>
            <a:ext cx="6962255" cy="1311454"/>
          </a:xfrm>
          <a:prstGeom prst="rect">
            <a:avLst/>
          </a:prstGeom>
          <a:solidFill>
            <a:srgbClr val="F3C993"/>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pPr>
              <a:lnSpc>
                <a:spcPct val="107000"/>
              </a:lnSpc>
            </a:pPr>
            <a:r>
              <a:rPr lang="en-US" sz="3600" b="1" i="0" u="none" strike="noStrike" dirty="0">
                <a:solidFill>
                  <a:srgbClr val="000000"/>
                </a:solidFill>
                <a:effectLst/>
                <a:latin typeface="Perpetua" panose="02020502060401020303" pitchFamily="18" charset="77"/>
              </a:rPr>
              <a:t>Finding H.O.P.E. In the Age of AI:</a:t>
            </a:r>
          </a:p>
          <a:p>
            <a:pPr>
              <a:lnSpc>
                <a:spcPct val="107000"/>
              </a:lnSpc>
            </a:pPr>
            <a:r>
              <a:rPr lang="en-US" sz="3600" b="1" i="0" u="none" strike="noStrike" dirty="0">
                <a:solidFill>
                  <a:srgbClr val="000000"/>
                </a:solidFill>
                <a:effectLst/>
                <a:latin typeface="Perpetua" panose="02020502060401020303" pitchFamily="18" charset="77"/>
              </a:rPr>
              <a:t>Insights from Saint Augustine</a:t>
            </a:r>
            <a:endParaRPr lang="en-US" sz="3600" b="1" dirty="0">
              <a:latin typeface="Perpetua" panose="02020502060401020303" pitchFamily="18" charset="77"/>
              <a:ea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72">
          <a:extLst>
            <a:ext uri="{FF2B5EF4-FFF2-40B4-BE49-F238E27FC236}">
              <a16:creationId xmlns:a16="http://schemas.microsoft.com/office/drawing/2014/main" id="{914C89F8-2D86-A05A-946A-82BC976B4610}"/>
            </a:ext>
          </a:extLst>
        </p:cNvPr>
        <p:cNvGrpSpPr/>
        <p:nvPr/>
      </p:nvGrpSpPr>
      <p:grpSpPr>
        <a:xfrm>
          <a:off x="0" y="0"/>
          <a:ext cx="0" cy="0"/>
          <a:chOff x="0" y="0"/>
          <a:chExt cx="0" cy="0"/>
        </a:xfrm>
      </p:grpSpPr>
      <p:sp>
        <p:nvSpPr>
          <p:cNvPr id="74" name="Shape 74">
            <a:extLst>
              <a:ext uri="{FF2B5EF4-FFF2-40B4-BE49-F238E27FC236}">
                <a16:creationId xmlns:a16="http://schemas.microsoft.com/office/drawing/2014/main" id="{94B29D08-2C67-4A88-9329-E432613A78F1}"/>
              </a:ext>
            </a:extLst>
          </p:cNvPr>
          <p:cNvSpPr txBox="1">
            <a:spLocks noGrp="1"/>
          </p:cNvSpPr>
          <p:nvPr>
            <p:ph type="body" idx="1"/>
          </p:nvPr>
        </p:nvSpPr>
        <p:spPr>
          <a:xfrm>
            <a:off x="238539" y="2037514"/>
            <a:ext cx="8521148" cy="3105986"/>
          </a:xfrm>
          <a:prstGeom prst="rect">
            <a:avLst/>
          </a:prstGeom>
        </p:spPr>
        <p:txBody>
          <a:bodyPr lIns="91425" tIns="91425" rIns="91425" bIns="91425" anchor="t" anchorCtr="0">
            <a:noAutofit/>
          </a:bodyPr>
          <a:lstStyle/>
          <a:p>
            <a:pPr marL="12700" marR="0">
              <a:lnSpc>
                <a:spcPct val="100000"/>
              </a:lnSpc>
              <a:spcBef>
                <a:spcPts val="0"/>
              </a:spcBef>
              <a:spcAft>
                <a:spcPts val="200"/>
              </a:spcAft>
              <a:tabLst>
                <a:tab pos="1219200" algn="l"/>
              </a:tabLst>
            </a:pPr>
            <a:r>
              <a:rPr lang="en-US"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Recognizing Limitations of Databases and Algorithms (AN 46)</a:t>
            </a:r>
          </a:p>
          <a:p>
            <a:pPr marL="228600">
              <a:lnSpc>
                <a:spcPct val="100000"/>
              </a:lnSpc>
              <a:spcAft>
                <a:spcPts val="200"/>
              </a:spcAft>
            </a:pPr>
            <a:r>
              <a:rPr lang="en-US" sz="18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Augustinian Doubt – Readiness for Learning </a:t>
            </a:r>
          </a:p>
          <a:p>
            <a:pPr marL="228600" marR="0">
              <a:lnSpc>
                <a:spcPct val="100000"/>
              </a:lnSpc>
              <a:spcBef>
                <a:spcPts val="0"/>
              </a:spcBef>
              <a:spcAft>
                <a:spcPts val="200"/>
              </a:spcAft>
            </a:pPr>
            <a:r>
              <a:rPr lang="en-US" sz="18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Hermeneutic of Suspicion</a:t>
            </a:r>
          </a:p>
          <a:p>
            <a:pPr marL="457200">
              <a:lnSpc>
                <a:spcPct val="107000"/>
              </a:lnSpc>
              <a:spcAft>
                <a:spcPts val="600"/>
              </a:spcAft>
            </a:pPr>
            <a:r>
              <a:rPr lang="en-US" sz="18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Wherever readers find themselves stuck by unfamiliarity, they need to investigate them. </a:t>
            </a:r>
            <a:r>
              <a:rPr lang="en-US" sz="18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8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 </a:t>
            </a:r>
            <a:r>
              <a:rPr lang="en-US" sz="18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IV 16, 23)</a:t>
            </a:r>
            <a:endParaRPr lang="en-US"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endParaRPr>
          </a:p>
          <a:p>
            <a:pPr marL="12700">
              <a:lnSpc>
                <a:spcPct val="107000"/>
              </a:lnSpc>
              <a:spcAft>
                <a:spcPts val="200"/>
              </a:spcAft>
              <a:tabLst>
                <a:tab pos="1219200" algn="l"/>
              </a:tabLst>
            </a:pPr>
            <a:r>
              <a:rPr lang="en-US"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AI = Tools not Decider </a:t>
            </a:r>
          </a:p>
          <a:p>
            <a:pPr marL="457200" indent="-222250">
              <a:lnSpc>
                <a:spcPct val="107000"/>
              </a:lnSpc>
              <a:spcAft>
                <a:spcPts val="800"/>
              </a:spcAft>
              <a:tabLst>
                <a:tab pos="1219200" algn="l"/>
              </a:tabLst>
            </a:pPr>
            <a:r>
              <a:rPr lang="en-US" sz="18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Generative AI can produce text, speech, images, and other advanced outputs that are usually associated with human beings.  Yet, it must be understood for what it is: a tool, not a person</a:t>
            </a:r>
            <a:r>
              <a:rPr lang="en-US" sz="1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a:t>
            </a:r>
            <a:r>
              <a:rPr lang="en-US" sz="18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 </a:t>
            </a:r>
            <a:r>
              <a:rPr lang="en-US" sz="1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(AN 59)</a:t>
            </a:r>
          </a:p>
        </p:txBody>
      </p:sp>
      <p:sp>
        <p:nvSpPr>
          <p:cNvPr id="2" name="Slide Number Placeholder 1">
            <a:extLst>
              <a:ext uri="{FF2B5EF4-FFF2-40B4-BE49-F238E27FC236}">
                <a16:creationId xmlns:a16="http://schemas.microsoft.com/office/drawing/2014/main" id="{2E47553D-D4CE-CAED-F238-9DC65A451B47}"/>
              </a:ext>
            </a:extLst>
          </p:cNvPr>
          <p:cNvSpPr>
            <a:spLocks noGrp="1"/>
          </p:cNvSpPr>
          <p:nvPr>
            <p:ph type="sldNum" idx="12"/>
          </p:nvPr>
        </p:nvSpPr>
        <p:spPr/>
        <p:txBody>
          <a:bodyPr/>
          <a:lstStyle/>
          <a:p>
            <a:pPr lvl="0">
              <a:spcBef>
                <a:spcPts val="0"/>
              </a:spcBef>
              <a:buNone/>
            </a:pPr>
            <a:fld id="{00000000-1234-1234-1234-123412341234}" type="slidenum">
              <a:rPr lang="en" smtClean="0"/>
              <a:t>10</a:t>
            </a:fld>
            <a:endParaRPr lang="en" dirty="0"/>
          </a:p>
        </p:txBody>
      </p:sp>
      <p:pic>
        <p:nvPicPr>
          <p:cNvPr id="4" name="Picture 3">
            <a:extLst>
              <a:ext uri="{FF2B5EF4-FFF2-40B4-BE49-F238E27FC236}">
                <a16:creationId xmlns:a16="http://schemas.microsoft.com/office/drawing/2014/main" id="{2818E785-5FE1-71F3-6F0F-699B1BB83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646" y="118886"/>
            <a:ext cx="1345178" cy="1097445"/>
          </a:xfrm>
          <a:prstGeom prst="rect">
            <a:avLst/>
          </a:prstGeom>
        </p:spPr>
      </p:pic>
      <p:sp>
        <p:nvSpPr>
          <p:cNvPr id="3" name="Shape 73">
            <a:extLst>
              <a:ext uri="{FF2B5EF4-FFF2-40B4-BE49-F238E27FC236}">
                <a16:creationId xmlns:a16="http://schemas.microsoft.com/office/drawing/2014/main" id="{080D78D0-2215-F214-5169-C23BBB5ABBF9}"/>
              </a:ext>
            </a:extLst>
          </p:cNvPr>
          <p:cNvSpPr txBox="1">
            <a:spLocks/>
          </p:cNvSpPr>
          <p:nvPr/>
        </p:nvSpPr>
        <p:spPr>
          <a:xfrm>
            <a:off x="2563906" y="1492701"/>
            <a:ext cx="3639670" cy="544813"/>
          </a:xfrm>
          <a:prstGeom prst="rect">
            <a:avLst/>
          </a:prstGeom>
          <a:solidFill>
            <a:srgbClr val="9FC5E8"/>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en-US" b="1" dirty="0">
                <a:solidFill>
                  <a:srgbClr val="000000"/>
                </a:solidFill>
                <a:latin typeface="Perpetua" panose="02020502060401020303" pitchFamily="18" charset="0"/>
                <a:ea typeface="Calibri" panose="020F0502020204030204" pitchFamily="34" charset="0"/>
              </a:rPr>
              <a:t>Practical Touchpoints</a:t>
            </a:r>
            <a:endParaRPr lang="en" sz="2400" b="1" dirty="0">
              <a:latin typeface="Perpetua" panose="02020502060401020303" pitchFamily="18" charset="0"/>
            </a:endParaRPr>
          </a:p>
        </p:txBody>
      </p:sp>
      <p:sp>
        <p:nvSpPr>
          <p:cNvPr id="8" name="Shape 73">
            <a:extLst>
              <a:ext uri="{FF2B5EF4-FFF2-40B4-BE49-F238E27FC236}">
                <a16:creationId xmlns:a16="http://schemas.microsoft.com/office/drawing/2014/main" id="{47B31AE5-B982-7606-2134-875FD972A88F}"/>
              </a:ext>
            </a:extLst>
          </p:cNvPr>
          <p:cNvSpPr txBox="1">
            <a:spLocks noGrp="1"/>
          </p:cNvSpPr>
          <p:nvPr>
            <p:ph type="title"/>
          </p:nvPr>
        </p:nvSpPr>
        <p:spPr>
          <a:xfrm>
            <a:off x="1347537" y="283595"/>
            <a:ext cx="6135521" cy="995338"/>
          </a:xfrm>
          <a:prstGeom prst="rect">
            <a:avLst/>
          </a:prstGeom>
          <a:solidFill>
            <a:srgbClr val="9FC5E8"/>
          </a:solidFill>
        </p:spPr>
        <p:txBody>
          <a:bodyPr lIns="91425" tIns="91425" rIns="91425" bIns="91425" anchor="t" anchorCtr="0">
            <a:noAutofit/>
          </a:bodyPr>
          <a:lstStyle/>
          <a:p>
            <a:pPr lvl="0" algn="ctr"/>
            <a:r>
              <a:rPr lang="en-US" sz="2400" b="1" dirty="0">
                <a:solidFill>
                  <a:srgbClr val="000000"/>
                </a:solidFill>
                <a:effectLst/>
                <a:latin typeface="Perpetua" panose="02020502060401020303" pitchFamily="18" charset="0"/>
                <a:ea typeface="Calibri" panose="020F0502020204030204" pitchFamily="34" charset="0"/>
              </a:rPr>
              <a:t>AI - Augustinian Inspiration for AI</a:t>
            </a:r>
            <a:br>
              <a:rPr lang="en-US" sz="2400" b="1" dirty="0">
                <a:solidFill>
                  <a:srgbClr val="000000"/>
                </a:solidFill>
                <a:effectLst/>
                <a:latin typeface="Perpetua" panose="02020502060401020303" pitchFamily="18" charset="0"/>
                <a:ea typeface="Calibri" panose="020F0502020204030204" pitchFamily="34" charset="0"/>
              </a:rPr>
            </a:br>
            <a:r>
              <a:rPr lang="en-US" sz="2400" b="1" dirty="0">
                <a:solidFill>
                  <a:srgbClr val="000000"/>
                </a:solidFill>
                <a:effectLst/>
                <a:latin typeface="Perpetua" panose="02020502060401020303" pitchFamily="18" charset="0"/>
                <a:ea typeface="Calibri" panose="020F0502020204030204" pitchFamily="34" charset="0"/>
              </a:rPr>
              <a:t>H – HUMBLE HEART </a:t>
            </a:r>
            <a:r>
              <a:rPr lang="en-US" sz="2400" b="1" i="1" dirty="0">
                <a:solidFill>
                  <a:srgbClr val="000000"/>
                </a:solidFill>
                <a:latin typeface="Perpetua" panose="02020502060401020303" pitchFamily="18" charset="0"/>
                <a:ea typeface="Calibri" panose="020F0502020204030204" pitchFamily="34" charset="0"/>
              </a:rPr>
              <a:t>- SEEING LIMITATIONS</a:t>
            </a:r>
            <a:endParaRPr lang="en" sz="2400" b="1" dirty="0">
              <a:latin typeface="Perpetua" panose="02020502060401020303" pitchFamily="18" charset="0"/>
            </a:endParaRPr>
          </a:p>
        </p:txBody>
      </p:sp>
      <p:pic>
        <p:nvPicPr>
          <p:cNvPr id="9" name="Picture 8" descr="A logo for a conference&#10;&#10;Description automatically generated">
            <a:extLst>
              <a:ext uri="{FF2B5EF4-FFF2-40B4-BE49-F238E27FC236}">
                <a16:creationId xmlns:a16="http://schemas.microsoft.com/office/drawing/2014/main" id="{B89869DF-5FC9-A461-52AB-6ADE486862C9}"/>
              </a:ext>
            </a:extLst>
          </p:cNvPr>
          <p:cNvPicPr>
            <a:picLocks noChangeAspect="1"/>
          </p:cNvPicPr>
          <p:nvPr/>
        </p:nvPicPr>
        <p:blipFill>
          <a:blip r:embed="rId4"/>
          <a:stretch>
            <a:fillRect/>
          </a:stretch>
        </p:blipFill>
        <p:spPr>
          <a:xfrm>
            <a:off x="235176" y="233024"/>
            <a:ext cx="995339" cy="995339"/>
          </a:xfrm>
          <a:prstGeom prst="rect">
            <a:avLst/>
          </a:prstGeom>
        </p:spPr>
      </p:pic>
    </p:spTree>
    <p:extLst>
      <p:ext uri="{BB962C8B-B14F-4D97-AF65-F5344CB8AC3E}">
        <p14:creationId xmlns:p14="http://schemas.microsoft.com/office/powerpoint/2010/main" val="410579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72">
          <a:extLst>
            <a:ext uri="{FF2B5EF4-FFF2-40B4-BE49-F238E27FC236}">
              <a16:creationId xmlns:a16="http://schemas.microsoft.com/office/drawing/2014/main" id="{ED6FEEA2-D5E0-45FA-91F1-39C7C390FF89}"/>
            </a:ext>
          </a:extLst>
        </p:cNvPr>
        <p:cNvGrpSpPr/>
        <p:nvPr/>
      </p:nvGrpSpPr>
      <p:grpSpPr>
        <a:xfrm>
          <a:off x="0" y="0"/>
          <a:ext cx="0" cy="0"/>
          <a:chOff x="0" y="0"/>
          <a:chExt cx="0" cy="0"/>
        </a:xfrm>
      </p:grpSpPr>
      <p:sp>
        <p:nvSpPr>
          <p:cNvPr id="74" name="Shape 74">
            <a:extLst>
              <a:ext uri="{FF2B5EF4-FFF2-40B4-BE49-F238E27FC236}">
                <a16:creationId xmlns:a16="http://schemas.microsoft.com/office/drawing/2014/main" id="{E8122460-EFF0-0BA7-8394-C27EEE8F79C3}"/>
              </a:ext>
            </a:extLst>
          </p:cNvPr>
          <p:cNvSpPr txBox="1">
            <a:spLocks noGrp="1"/>
          </p:cNvSpPr>
          <p:nvPr>
            <p:ph type="body" idx="1"/>
          </p:nvPr>
        </p:nvSpPr>
        <p:spPr>
          <a:xfrm>
            <a:off x="238539" y="2037514"/>
            <a:ext cx="8233918" cy="2987100"/>
          </a:xfrm>
          <a:prstGeom prst="rect">
            <a:avLst/>
          </a:prstGeom>
        </p:spPr>
        <p:txBody>
          <a:bodyPr lIns="91425" tIns="91425" rIns="91425" bIns="91425" anchor="t" anchorCtr="0">
            <a:noAutofit/>
          </a:bodyPr>
          <a:lstStyle/>
          <a:p>
            <a:pPr marL="12700">
              <a:lnSpc>
                <a:spcPct val="107000"/>
              </a:lnSpc>
              <a:spcAft>
                <a:spcPts val="200"/>
              </a:spcAft>
              <a:tabLst>
                <a:tab pos="1219200" algn="l"/>
              </a:tabLst>
            </a:pPr>
            <a:r>
              <a:rPr lang="en-US" sz="20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Humility to Truth - </a:t>
            </a:r>
            <a:r>
              <a:rPr lang="en-US" sz="20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Saint Augustine’s Superpower</a:t>
            </a:r>
          </a:p>
          <a:p>
            <a:pPr marL="182563" indent="-169863">
              <a:lnSpc>
                <a:spcPct val="107000"/>
              </a:lnSpc>
              <a:spcAft>
                <a:spcPts val="600"/>
              </a:spcAft>
            </a:pPr>
            <a:r>
              <a:rPr lang="en-US" sz="1800" b="1" i="1" dirty="0">
                <a:solidFill>
                  <a:srgbClr val="000000"/>
                </a:solidFill>
                <a:effectLst/>
                <a:latin typeface="Perpetua" panose="02020502060401020303" pitchFamily="18" charset="77"/>
                <a:ea typeface="Calibri" panose="020F0502020204030204" pitchFamily="34" charset="0"/>
              </a:rPr>
              <a:t>The first step in the search for truth is humility. The second, humility. The third, humility. And the last one, humility. Naturally, that does not mean that humility is the only virtue necessary for discovering and enjoying truth. But if other virtues are not preceded, accompanied and followed by humility, pride will find an opening and infiltrate them and, sooner or later, finish up destroying good intentions. All other vices are recognized when we are doing wrong; but pride is to be feared even when we do right. Test those things which are done in a praiseworthy manner lest they be </a:t>
            </a:r>
            <a:r>
              <a:rPr lang="en-US" b="1" i="1" dirty="0">
                <a:solidFill>
                  <a:schemeClr val="tx1"/>
                </a:solidFill>
                <a:effectLst/>
                <a:latin typeface="Perpetua" panose="02020502060401020303" pitchFamily="18" charset="77"/>
                <a:ea typeface="Calibri" panose="020F0502020204030204" pitchFamily="34" charset="0"/>
              </a:rPr>
              <a:t>spoiled by the desire for praise itself.</a:t>
            </a:r>
            <a:r>
              <a:rPr lang="en-US" b="1" dirty="0">
                <a:solidFill>
                  <a:schemeClr val="tx1"/>
                </a:solidFill>
                <a:effectLst/>
                <a:latin typeface="Perpetua" panose="02020502060401020303" pitchFamily="18" charset="77"/>
                <a:ea typeface="Calibri" panose="020F0502020204030204" pitchFamily="34" charset="0"/>
              </a:rPr>
              <a:t> (Letter 118, 3, 22)</a:t>
            </a:r>
          </a:p>
        </p:txBody>
      </p:sp>
      <p:sp>
        <p:nvSpPr>
          <p:cNvPr id="2" name="Slide Number Placeholder 1">
            <a:extLst>
              <a:ext uri="{FF2B5EF4-FFF2-40B4-BE49-F238E27FC236}">
                <a16:creationId xmlns:a16="http://schemas.microsoft.com/office/drawing/2014/main" id="{1BD784E5-07A7-6E5C-65DD-4075EA5C09A7}"/>
              </a:ext>
            </a:extLst>
          </p:cNvPr>
          <p:cNvSpPr>
            <a:spLocks noGrp="1"/>
          </p:cNvSpPr>
          <p:nvPr>
            <p:ph type="sldNum" idx="12"/>
          </p:nvPr>
        </p:nvSpPr>
        <p:spPr/>
        <p:txBody>
          <a:bodyPr/>
          <a:lstStyle/>
          <a:p>
            <a:pPr lvl="0">
              <a:spcBef>
                <a:spcPts val="0"/>
              </a:spcBef>
              <a:buNone/>
            </a:pPr>
            <a:fld id="{00000000-1234-1234-1234-123412341234}" type="slidenum">
              <a:rPr lang="en" smtClean="0"/>
              <a:t>11</a:t>
            </a:fld>
            <a:endParaRPr lang="en" dirty="0"/>
          </a:p>
        </p:txBody>
      </p:sp>
      <p:pic>
        <p:nvPicPr>
          <p:cNvPr id="4" name="Picture 3">
            <a:extLst>
              <a:ext uri="{FF2B5EF4-FFF2-40B4-BE49-F238E27FC236}">
                <a16:creationId xmlns:a16="http://schemas.microsoft.com/office/drawing/2014/main" id="{0AF31665-4D33-1C47-6F9D-70F159DB5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646" y="118886"/>
            <a:ext cx="1345178" cy="1097445"/>
          </a:xfrm>
          <a:prstGeom prst="rect">
            <a:avLst/>
          </a:prstGeom>
        </p:spPr>
      </p:pic>
      <p:sp>
        <p:nvSpPr>
          <p:cNvPr id="3" name="Shape 73">
            <a:extLst>
              <a:ext uri="{FF2B5EF4-FFF2-40B4-BE49-F238E27FC236}">
                <a16:creationId xmlns:a16="http://schemas.microsoft.com/office/drawing/2014/main" id="{F7A46788-5E79-563F-10AD-C246E20F2EF6}"/>
              </a:ext>
            </a:extLst>
          </p:cNvPr>
          <p:cNvSpPr txBox="1">
            <a:spLocks/>
          </p:cNvSpPr>
          <p:nvPr/>
        </p:nvSpPr>
        <p:spPr>
          <a:xfrm>
            <a:off x="2563906" y="1492701"/>
            <a:ext cx="3639670" cy="544813"/>
          </a:xfrm>
          <a:prstGeom prst="rect">
            <a:avLst/>
          </a:prstGeom>
          <a:solidFill>
            <a:srgbClr val="9FC5E8"/>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en-US" b="1" dirty="0">
                <a:solidFill>
                  <a:srgbClr val="000000"/>
                </a:solidFill>
                <a:latin typeface="Perpetua" panose="02020502060401020303" pitchFamily="18" charset="0"/>
                <a:ea typeface="Calibri" panose="020F0502020204030204" pitchFamily="34" charset="0"/>
              </a:rPr>
              <a:t>Practical Touchpoints</a:t>
            </a:r>
            <a:endParaRPr lang="en" sz="2400" b="1" dirty="0">
              <a:latin typeface="Perpetua" panose="02020502060401020303" pitchFamily="18" charset="0"/>
            </a:endParaRPr>
          </a:p>
        </p:txBody>
      </p:sp>
      <p:sp>
        <p:nvSpPr>
          <p:cNvPr id="8" name="Shape 73">
            <a:extLst>
              <a:ext uri="{FF2B5EF4-FFF2-40B4-BE49-F238E27FC236}">
                <a16:creationId xmlns:a16="http://schemas.microsoft.com/office/drawing/2014/main" id="{152C7C41-62B4-52A1-B79C-16FF190D64E2}"/>
              </a:ext>
            </a:extLst>
          </p:cNvPr>
          <p:cNvSpPr txBox="1">
            <a:spLocks noGrp="1"/>
          </p:cNvSpPr>
          <p:nvPr>
            <p:ph type="title"/>
          </p:nvPr>
        </p:nvSpPr>
        <p:spPr>
          <a:xfrm>
            <a:off x="1347537" y="283595"/>
            <a:ext cx="6135521" cy="995338"/>
          </a:xfrm>
          <a:prstGeom prst="rect">
            <a:avLst/>
          </a:prstGeom>
          <a:solidFill>
            <a:srgbClr val="9FC5E8"/>
          </a:solidFill>
        </p:spPr>
        <p:txBody>
          <a:bodyPr lIns="91425" tIns="91425" rIns="91425" bIns="91425" anchor="t" anchorCtr="0">
            <a:noAutofit/>
          </a:bodyPr>
          <a:lstStyle/>
          <a:p>
            <a:pPr lvl="0" algn="ctr"/>
            <a:r>
              <a:rPr lang="en-US" sz="2400" b="1" dirty="0">
                <a:solidFill>
                  <a:srgbClr val="000000"/>
                </a:solidFill>
                <a:effectLst/>
                <a:latin typeface="Perpetua" panose="02020502060401020303" pitchFamily="18" charset="0"/>
                <a:ea typeface="Calibri" panose="020F0502020204030204" pitchFamily="34" charset="0"/>
              </a:rPr>
              <a:t>AI - Augustinian Inspiration for AI</a:t>
            </a:r>
            <a:br>
              <a:rPr lang="en-US" sz="2400" b="1" dirty="0">
                <a:solidFill>
                  <a:srgbClr val="000000"/>
                </a:solidFill>
                <a:effectLst/>
                <a:latin typeface="Perpetua" panose="02020502060401020303" pitchFamily="18" charset="0"/>
                <a:ea typeface="Calibri" panose="020F0502020204030204" pitchFamily="34" charset="0"/>
              </a:rPr>
            </a:br>
            <a:r>
              <a:rPr lang="en-US" sz="2400" b="1" dirty="0">
                <a:solidFill>
                  <a:srgbClr val="000000"/>
                </a:solidFill>
                <a:effectLst/>
                <a:latin typeface="Perpetua" panose="02020502060401020303" pitchFamily="18" charset="0"/>
                <a:ea typeface="Calibri" panose="020F0502020204030204" pitchFamily="34" charset="0"/>
              </a:rPr>
              <a:t>H – HUMBLE HEART </a:t>
            </a:r>
            <a:r>
              <a:rPr lang="en-US" sz="2400" b="1" i="1" dirty="0">
                <a:solidFill>
                  <a:srgbClr val="000000"/>
                </a:solidFill>
                <a:latin typeface="Perpetua" panose="02020502060401020303" pitchFamily="18" charset="0"/>
                <a:ea typeface="Calibri" panose="020F0502020204030204" pitchFamily="34" charset="0"/>
              </a:rPr>
              <a:t>- SEEING LIMITATIONS</a:t>
            </a:r>
            <a:endParaRPr lang="en" sz="2400" b="1" dirty="0">
              <a:latin typeface="Perpetua" panose="02020502060401020303" pitchFamily="18" charset="0"/>
            </a:endParaRPr>
          </a:p>
        </p:txBody>
      </p:sp>
      <p:pic>
        <p:nvPicPr>
          <p:cNvPr id="9" name="Picture 8" descr="A logo for a conference&#10;&#10;Description automatically generated">
            <a:extLst>
              <a:ext uri="{FF2B5EF4-FFF2-40B4-BE49-F238E27FC236}">
                <a16:creationId xmlns:a16="http://schemas.microsoft.com/office/drawing/2014/main" id="{088A8B01-F5CD-31A7-717F-454BEDAC5C05}"/>
              </a:ext>
            </a:extLst>
          </p:cNvPr>
          <p:cNvPicPr>
            <a:picLocks noChangeAspect="1"/>
          </p:cNvPicPr>
          <p:nvPr/>
        </p:nvPicPr>
        <p:blipFill>
          <a:blip r:embed="rId4"/>
          <a:stretch>
            <a:fillRect/>
          </a:stretch>
        </p:blipFill>
        <p:spPr>
          <a:xfrm>
            <a:off x="235176" y="220992"/>
            <a:ext cx="995339" cy="995339"/>
          </a:xfrm>
          <a:prstGeom prst="rect">
            <a:avLst/>
          </a:prstGeom>
        </p:spPr>
      </p:pic>
    </p:spTree>
    <p:extLst>
      <p:ext uri="{BB962C8B-B14F-4D97-AF65-F5344CB8AC3E}">
        <p14:creationId xmlns:p14="http://schemas.microsoft.com/office/powerpoint/2010/main" val="55803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p:cNvGrpSpPr/>
        <p:nvPr/>
      </p:nvGrpSpPr>
      <p:grpSpPr>
        <a:xfrm>
          <a:off x="0" y="0"/>
          <a:ext cx="0" cy="0"/>
          <a:chOff x="0" y="0"/>
          <a:chExt cx="0" cy="0"/>
        </a:xfrm>
      </p:grpSpPr>
      <p:sp>
        <p:nvSpPr>
          <p:cNvPr id="86" name="Shape 86"/>
          <p:cNvSpPr txBox="1">
            <a:spLocks noGrp="1"/>
          </p:cNvSpPr>
          <p:nvPr>
            <p:ph type="body" idx="1"/>
          </p:nvPr>
        </p:nvSpPr>
        <p:spPr>
          <a:xfrm>
            <a:off x="418011" y="1437523"/>
            <a:ext cx="8128915" cy="3523327"/>
          </a:xfrm>
          <a:prstGeom prst="rect">
            <a:avLst/>
          </a:prstGeom>
        </p:spPr>
        <p:txBody>
          <a:bodyPr lIns="91425" tIns="91425" rIns="91425" bIns="91425" anchor="t" anchorCtr="0">
            <a:noAutofit/>
          </a:bodyPr>
          <a:lstStyle/>
          <a:p>
            <a:pPr marL="228600" marR="0" indent="-228600">
              <a:lnSpc>
                <a:spcPct val="107000"/>
              </a:lnSpc>
              <a:spcBef>
                <a:spcPts val="0"/>
              </a:spcBef>
              <a:spcAft>
                <a:spcPts val="800"/>
              </a:spcAft>
            </a:pP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We should be heard with obedient compliance … </a:t>
            </a:r>
            <a:r>
              <a:rPr lang="en-US" sz="1900" b="1" i="1" dirty="0">
                <a:solidFill>
                  <a:schemeClr val="tx1"/>
                </a:solidFill>
                <a:effectLst/>
                <a:latin typeface="Perpetua" panose="02020502060401020303" pitchFamily="18" charset="77"/>
                <a:ea typeface="Calibri" panose="020F0502020204030204" pitchFamily="34" charset="0"/>
              </a:rPr>
              <a:t>because it is such a pleasure to see truth thus demonstrated, thus defended, thus unbeaten.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 IV 26, 56)</a:t>
            </a:r>
          </a:p>
          <a:p>
            <a:pPr marL="228600" indent="-228600">
              <a:lnSpc>
                <a:spcPct val="107000"/>
              </a:lnSpc>
              <a:spcAft>
                <a:spcPts val="800"/>
              </a:spcAft>
            </a:pP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The teacher … has the duty of both teaching what is good and unteaching what is bad … for the clearing up of doubts and the establishment of certainty, reasoned arguments and documentary proofs are needed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IV 4, 6</a:t>
            </a:r>
            <a:r>
              <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a:t>
            </a:r>
          </a:p>
          <a:p>
            <a:pPr marL="228600" indent="-228600">
              <a:lnSpc>
                <a:spcPct val="107000"/>
              </a:lnSpc>
              <a:spcAft>
                <a:spcPts val="800"/>
              </a:spcAft>
            </a:pPr>
            <a:r>
              <a:rPr lang="en-US" sz="1900" b="1" i="1" dirty="0">
                <a:solidFill>
                  <a:schemeClr val="tx1"/>
                </a:solidFill>
                <a:latin typeface="Perpetua" panose="02020502060401020303" pitchFamily="18" charset="0"/>
                <a:ea typeface="Aptos" panose="020B0004020202020204" pitchFamily="34" charset="0"/>
              </a:rPr>
              <a:t>Your way of saying things [should intend] … that the truth should please [your hearers], that the truth should move them, [and they] be rightly directed.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IV 28, 61</a:t>
            </a:r>
            <a:r>
              <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a:t>
            </a:r>
            <a:r>
              <a:rPr lang="en-US" sz="1900" b="1" i="1" dirty="0">
                <a:solidFill>
                  <a:schemeClr val="tx1"/>
                </a:solidFill>
                <a:latin typeface="Perpetua" panose="02020502060401020303" pitchFamily="18" charset="0"/>
                <a:ea typeface="Aptos" panose="020B0004020202020204" pitchFamily="34" charset="0"/>
              </a:rPr>
              <a:t> </a:t>
            </a:r>
          </a:p>
          <a:p>
            <a:pPr marL="228600" indent="-228600">
              <a:lnSpc>
                <a:spcPct val="107000"/>
              </a:lnSpc>
              <a:spcAft>
                <a:spcPts val="800"/>
              </a:spcAft>
            </a:pP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Truth OVER Rhetoric - Jeremiah example of railing against those who use eloquence to celebrate iniquity (Jer 5:30-31)  (</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IV 14, 30)</a:t>
            </a:r>
            <a:endPar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95" y="182650"/>
            <a:ext cx="1345178" cy="1097445"/>
          </a:xfrm>
          <a:prstGeom prst="rect">
            <a:avLst/>
          </a:prstGeom>
        </p:spPr>
      </p:pic>
      <p:sp>
        <p:nvSpPr>
          <p:cNvPr id="2" name="Slide Number Placeholder 1">
            <a:extLst>
              <a:ext uri="{FF2B5EF4-FFF2-40B4-BE49-F238E27FC236}">
                <a16:creationId xmlns:a16="http://schemas.microsoft.com/office/drawing/2014/main" id="{3185D946-731F-471F-BD70-B5FAD06A2F16}"/>
              </a:ext>
            </a:extLst>
          </p:cNvPr>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
        <p:nvSpPr>
          <p:cNvPr id="10" name="Shape 85">
            <a:extLst>
              <a:ext uri="{FF2B5EF4-FFF2-40B4-BE49-F238E27FC236}">
                <a16:creationId xmlns:a16="http://schemas.microsoft.com/office/drawing/2014/main" id="{2CD4E42D-CEBE-E677-2020-75C64583E6D3}"/>
              </a:ext>
            </a:extLst>
          </p:cNvPr>
          <p:cNvSpPr txBox="1">
            <a:spLocks noGrp="1"/>
          </p:cNvSpPr>
          <p:nvPr>
            <p:ph type="title"/>
          </p:nvPr>
        </p:nvSpPr>
        <p:spPr>
          <a:xfrm>
            <a:off x="1996007" y="271617"/>
            <a:ext cx="5407218" cy="919505"/>
          </a:xfrm>
          <a:prstGeom prst="rect">
            <a:avLst/>
          </a:prstGeom>
          <a:solidFill>
            <a:srgbClr val="F3C993"/>
          </a:solidFill>
        </p:spPr>
        <p:txBody>
          <a:bodyPr lIns="91425" tIns="91425" rIns="91425" bIns="91425" anchor="t" anchorCtr="0">
            <a:noAutofit/>
          </a:bodyPr>
          <a:lstStyle/>
          <a:p>
            <a:pPr algn="ctr"/>
            <a:r>
              <a:rPr lang="en-US" sz="2400"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Inspired Interiority</a:t>
            </a:r>
            <a:b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O – OBEDIENCE </a:t>
            </a:r>
            <a:r>
              <a:rPr lang="en-US" sz="2400" b="1" i="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TO  THE  TRUTH</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pic>
        <p:nvPicPr>
          <p:cNvPr id="3" name="Picture 2" descr="A logo for a conference&#10;&#10;Description automatically generated">
            <a:extLst>
              <a:ext uri="{FF2B5EF4-FFF2-40B4-BE49-F238E27FC236}">
                <a16:creationId xmlns:a16="http://schemas.microsoft.com/office/drawing/2014/main" id="{E015EBE9-4C76-3732-82F5-AC6F21D31B19}"/>
              </a:ext>
            </a:extLst>
          </p:cNvPr>
          <p:cNvPicPr>
            <a:picLocks noChangeAspect="1"/>
          </p:cNvPicPr>
          <p:nvPr/>
        </p:nvPicPr>
        <p:blipFill>
          <a:blip r:embed="rId4"/>
          <a:stretch>
            <a:fillRect/>
          </a:stretch>
        </p:blipFill>
        <p:spPr>
          <a:xfrm>
            <a:off x="7874160" y="233701"/>
            <a:ext cx="995339" cy="995339"/>
          </a:xfrm>
          <a:prstGeom prst="rect">
            <a:avLst/>
          </a:prstGeom>
        </p:spPr>
      </p:pic>
    </p:spTree>
    <p:extLst>
      <p:ext uri="{BB962C8B-B14F-4D97-AF65-F5344CB8AC3E}">
        <p14:creationId xmlns:p14="http://schemas.microsoft.com/office/powerpoint/2010/main" val="251694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a:extLst>
            <a:ext uri="{FF2B5EF4-FFF2-40B4-BE49-F238E27FC236}">
              <a16:creationId xmlns:a16="http://schemas.microsoft.com/office/drawing/2014/main" id="{D85A0152-5FCA-6E3A-7BEF-116DC6024C5B}"/>
            </a:ext>
          </a:extLst>
        </p:cNvPr>
        <p:cNvGrpSpPr/>
        <p:nvPr/>
      </p:nvGrpSpPr>
      <p:grpSpPr>
        <a:xfrm>
          <a:off x="0" y="0"/>
          <a:ext cx="0" cy="0"/>
          <a:chOff x="0" y="0"/>
          <a:chExt cx="0" cy="0"/>
        </a:xfrm>
      </p:grpSpPr>
      <p:sp>
        <p:nvSpPr>
          <p:cNvPr id="86" name="Shape 86">
            <a:extLst>
              <a:ext uri="{FF2B5EF4-FFF2-40B4-BE49-F238E27FC236}">
                <a16:creationId xmlns:a16="http://schemas.microsoft.com/office/drawing/2014/main" id="{F5B850B5-8960-1A97-5C6B-FD3B0534FCFC}"/>
              </a:ext>
            </a:extLst>
          </p:cNvPr>
          <p:cNvSpPr txBox="1">
            <a:spLocks noGrp="1"/>
          </p:cNvSpPr>
          <p:nvPr>
            <p:ph type="body" idx="1"/>
          </p:nvPr>
        </p:nvSpPr>
        <p:spPr>
          <a:xfrm>
            <a:off x="338446" y="2169711"/>
            <a:ext cx="8467107" cy="2690305"/>
          </a:xfrm>
          <a:prstGeom prst="rect">
            <a:avLst/>
          </a:prstGeom>
        </p:spPr>
        <p:txBody>
          <a:bodyPr lIns="91425" tIns="91425" rIns="91425" bIns="91425" anchor="t" anchorCtr="0">
            <a:noAutofit/>
          </a:bodyPr>
          <a:lstStyle/>
          <a:p>
            <a:pPr marL="352425" indent="-352425">
              <a:lnSpc>
                <a:spcPct val="100000"/>
              </a:lnSpc>
              <a:spcAft>
                <a:spcPts val="0"/>
              </a:spcAft>
              <a:tabLst>
                <a:tab pos="1219200" algn="l"/>
              </a:tabLst>
            </a:pPr>
            <a:r>
              <a:rPr lang="en-US" b="1" dirty="0">
                <a:solidFill>
                  <a:schemeClr val="tx1"/>
                </a:solidFill>
                <a:effectLst/>
                <a:latin typeface="Perpetua" panose="02020502060401020303" pitchFamily="18" charset="77"/>
              </a:rPr>
              <a:t>Humbly Recognize Errors/Make Corrections When </a:t>
            </a:r>
            <a:r>
              <a:rPr lang="en-US" b="1" dirty="0">
                <a:solidFill>
                  <a:srgbClr val="000000"/>
                </a:solidFill>
                <a:latin typeface="Perpetua" panose="02020502060401020303" pitchFamily="18" charset="0"/>
                <a:ea typeface="Calibri" panose="020F0502020204030204" pitchFamily="34" charset="0"/>
              </a:rPr>
              <a:t>AI Augments Understanding (AN 79, 86, 87) – Detection Difficulties</a:t>
            </a:r>
            <a:endParaRPr lang="en-US" b="1" dirty="0">
              <a:solidFill>
                <a:schemeClr val="tx1"/>
              </a:solidFill>
              <a:effectLst/>
              <a:latin typeface="Perpetua" panose="02020502060401020303" pitchFamily="18" charset="77"/>
            </a:endParaRPr>
          </a:p>
          <a:p>
            <a:pPr marL="693738" marR="0" indent="-236538">
              <a:lnSpc>
                <a:spcPct val="100000"/>
              </a:lnSpc>
              <a:spcBef>
                <a:spcPts val="0"/>
              </a:spcBef>
              <a:spcAft>
                <a:spcPts val="0"/>
              </a:spcAft>
            </a:pPr>
            <a:r>
              <a:rPr lang="en-US"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Deepfakes - Human Misinformation Created with AI– Checking Sources and Credentials</a:t>
            </a:r>
          </a:p>
          <a:p>
            <a:pPr marL="693738" marR="0" indent="-236538">
              <a:lnSpc>
                <a:spcPct val="100000"/>
              </a:lnSpc>
              <a:spcBef>
                <a:spcPts val="0"/>
              </a:spcBef>
              <a:spcAft>
                <a:spcPts val="0"/>
              </a:spcAft>
            </a:pPr>
            <a:r>
              <a:rPr lang="en-US" b="1" i="0" u="none" strike="noStrike" dirty="0">
                <a:solidFill>
                  <a:srgbClr val="001D35"/>
                </a:solidFill>
                <a:effectLst/>
                <a:latin typeface="Perpetua" panose="02020502060401020303" pitchFamily="18" charset="77"/>
              </a:rPr>
              <a:t>AI Hallucinations - AI Models, Particularly </a:t>
            </a:r>
            <a:r>
              <a:rPr lang="en-US" b="1" dirty="0">
                <a:solidFill>
                  <a:srgbClr val="001D35"/>
                </a:solidFill>
                <a:latin typeface="Perpetua" panose="02020502060401020303" pitchFamily="18" charset="77"/>
              </a:rPr>
              <a:t>L</a:t>
            </a:r>
            <a:r>
              <a:rPr lang="en-US" b="1" i="0" u="none" strike="noStrike" dirty="0">
                <a:solidFill>
                  <a:srgbClr val="001D35"/>
                </a:solidFill>
                <a:effectLst/>
                <a:latin typeface="Perpetua" panose="02020502060401020303" pitchFamily="18" charset="77"/>
              </a:rPr>
              <a:t>arge </a:t>
            </a:r>
            <a:r>
              <a:rPr lang="en-US" b="1" dirty="0">
                <a:solidFill>
                  <a:srgbClr val="001D35"/>
                </a:solidFill>
                <a:latin typeface="Perpetua" panose="02020502060401020303" pitchFamily="18" charset="77"/>
              </a:rPr>
              <a:t>L</a:t>
            </a:r>
            <a:r>
              <a:rPr lang="en-US" b="1" i="0" u="none" strike="noStrike" dirty="0">
                <a:solidFill>
                  <a:srgbClr val="001D35"/>
                </a:solidFill>
                <a:effectLst/>
                <a:latin typeface="Perpetua" panose="02020502060401020303" pitchFamily="18" charset="77"/>
              </a:rPr>
              <a:t>anguage </a:t>
            </a:r>
            <a:r>
              <a:rPr lang="en-US" b="1" dirty="0">
                <a:solidFill>
                  <a:srgbClr val="001D35"/>
                </a:solidFill>
                <a:latin typeface="Perpetua" panose="02020502060401020303" pitchFamily="18" charset="77"/>
              </a:rPr>
              <a:t>M</a:t>
            </a:r>
            <a:r>
              <a:rPr lang="en-US" b="1" i="0" u="none" strike="noStrike" dirty="0">
                <a:solidFill>
                  <a:srgbClr val="001D35"/>
                </a:solidFill>
                <a:effectLst/>
                <a:latin typeface="Perpetua" panose="02020502060401020303" pitchFamily="18" charset="77"/>
              </a:rPr>
              <a:t>odels (LLMs), Generate </a:t>
            </a:r>
            <a:r>
              <a:rPr lang="en-US" b="1" dirty="0">
                <a:solidFill>
                  <a:srgbClr val="001D35"/>
                </a:solidFill>
                <a:latin typeface="Perpetua" panose="02020502060401020303" pitchFamily="18" charset="77"/>
              </a:rPr>
              <a:t>F</a:t>
            </a:r>
            <a:r>
              <a:rPr lang="en-US" b="1" i="0" u="none" strike="noStrike" dirty="0">
                <a:solidFill>
                  <a:srgbClr val="001D35"/>
                </a:solidFill>
                <a:effectLst/>
                <a:latin typeface="Perpetua" panose="02020502060401020303" pitchFamily="18" charset="77"/>
              </a:rPr>
              <a:t>alse, Misleading, or Nonsensical </a:t>
            </a:r>
            <a:r>
              <a:rPr lang="en-US" b="1" dirty="0">
                <a:solidFill>
                  <a:srgbClr val="001D35"/>
                </a:solidFill>
                <a:latin typeface="Perpetua" panose="02020502060401020303" pitchFamily="18" charset="77"/>
              </a:rPr>
              <a:t>I</a:t>
            </a:r>
            <a:r>
              <a:rPr lang="en-US" b="1" i="0" u="none" strike="noStrike" dirty="0">
                <a:solidFill>
                  <a:srgbClr val="001D35"/>
                </a:solidFill>
                <a:effectLst/>
                <a:latin typeface="Perpetua" panose="02020502060401020303" pitchFamily="18" charset="77"/>
              </a:rPr>
              <a:t>nformation as Facts </a:t>
            </a:r>
          </a:p>
          <a:p>
            <a:pPr marL="641350" marR="0" indent="-288925">
              <a:lnSpc>
                <a:spcPct val="100000"/>
              </a:lnSpc>
              <a:spcBef>
                <a:spcPts val="0"/>
              </a:spcBef>
              <a:spcAft>
                <a:spcPts val="200"/>
              </a:spcAft>
            </a:pPr>
            <a:r>
              <a:rPr lang="en-US" sz="1800" b="1" i="1"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Those to whom this is clear – that it is falsehood which has people thinking that what is not is – can understand that it is Truth which shows us that which is.</a:t>
            </a:r>
            <a:r>
              <a:rPr lang="en-US" sz="1800" b="1"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 (</a:t>
            </a:r>
            <a:r>
              <a:rPr lang="en-US" sz="1800" b="1" i="1"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True Religion</a:t>
            </a:r>
            <a:r>
              <a:rPr lang="en-US" sz="1800" b="1"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 36, 66)</a:t>
            </a:r>
          </a:p>
          <a:p>
            <a:pPr marL="234950" marR="0" indent="-223838">
              <a:lnSpc>
                <a:spcPct val="100000"/>
              </a:lnSpc>
              <a:spcBef>
                <a:spcPts val="0"/>
              </a:spcBef>
              <a:spcAft>
                <a:spcPts val="200"/>
              </a:spcAft>
            </a:pPr>
            <a:endParaRPr lang="en-US" b="1" kern="100" dirty="0">
              <a:solidFill>
                <a:schemeClr val="tx1"/>
              </a:solidFill>
              <a:latin typeface="Perpetua" panose="02020502060401020303" pitchFamily="18" charset="77"/>
              <a:cs typeface="Times New Roman" panose="02020603050405020304" pitchFamily="18" charset="0"/>
            </a:endParaRPr>
          </a:p>
          <a:p>
            <a:pPr marL="457200" marR="0" indent="-228600" algn="ctr">
              <a:lnSpc>
                <a:spcPct val="108000"/>
              </a:lnSpc>
              <a:spcBef>
                <a:spcPts val="0"/>
              </a:spcBef>
              <a:spcAft>
                <a:spcPts val="1200"/>
              </a:spcAft>
            </a:pPr>
            <a:endParaRPr lang="en-US" sz="1800" dirty="0">
              <a:solidFill>
                <a:srgbClr val="000000"/>
              </a:solidFill>
              <a:latin typeface="Perpetua" panose="02020502060401020303" pitchFamily="18" charset="0"/>
              <a:ea typeface="Calibri" panose="020F0502020204030204" pitchFamily="34" charset="0"/>
              <a:cs typeface="Times New Roman" panose="02020603050405020304" pitchFamily="18" charset="0"/>
            </a:endParaRPr>
          </a:p>
          <a:p>
            <a:pPr marL="457200" marR="0" indent="-228600" algn="ctr">
              <a:lnSpc>
                <a:spcPct val="108000"/>
              </a:lnSpc>
              <a:spcBef>
                <a:spcPts val="0"/>
              </a:spcBef>
              <a:spcAft>
                <a:spcPts val="1200"/>
              </a:spcAft>
            </a:pPr>
            <a:endParaRPr lang="en-US" sz="1800" dirty="0">
              <a:solidFill>
                <a:srgbClr val="000000"/>
              </a:solidFill>
              <a:latin typeface="Perpetua" panose="02020502060401020303"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D2CBCE1-F05B-8DE9-1B47-7A2F5565B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95" y="182650"/>
            <a:ext cx="1345178" cy="1097445"/>
          </a:xfrm>
          <a:prstGeom prst="rect">
            <a:avLst/>
          </a:prstGeom>
        </p:spPr>
      </p:pic>
      <p:sp>
        <p:nvSpPr>
          <p:cNvPr id="2" name="Slide Number Placeholder 1">
            <a:extLst>
              <a:ext uri="{FF2B5EF4-FFF2-40B4-BE49-F238E27FC236}">
                <a16:creationId xmlns:a16="http://schemas.microsoft.com/office/drawing/2014/main" id="{82012EED-9C43-C83B-DAAC-9CAF80BE7F96}"/>
              </a:ext>
            </a:extLst>
          </p:cNvPr>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
        <p:nvSpPr>
          <p:cNvPr id="7" name="Shape 73">
            <a:extLst>
              <a:ext uri="{FF2B5EF4-FFF2-40B4-BE49-F238E27FC236}">
                <a16:creationId xmlns:a16="http://schemas.microsoft.com/office/drawing/2014/main" id="{623B79C1-96CC-E3D2-5300-6B54710A2302}"/>
              </a:ext>
            </a:extLst>
          </p:cNvPr>
          <p:cNvSpPr txBox="1">
            <a:spLocks/>
          </p:cNvSpPr>
          <p:nvPr/>
        </p:nvSpPr>
        <p:spPr>
          <a:xfrm>
            <a:off x="2603662" y="1472609"/>
            <a:ext cx="3639670" cy="544813"/>
          </a:xfrm>
          <a:prstGeom prst="rect">
            <a:avLst/>
          </a:prstGeom>
          <a:solidFill>
            <a:srgbClr val="F3C993"/>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en-US" b="1" dirty="0">
                <a:solidFill>
                  <a:srgbClr val="000000"/>
                </a:solidFill>
                <a:latin typeface="Perpetua" panose="02020502060401020303" pitchFamily="18" charset="0"/>
                <a:ea typeface="Calibri" panose="020F0502020204030204" pitchFamily="34" charset="0"/>
              </a:rPr>
              <a:t>Practical Touchpoints</a:t>
            </a:r>
            <a:endParaRPr lang="en" sz="2400" b="1" dirty="0">
              <a:latin typeface="Perpetua" panose="02020502060401020303" pitchFamily="18" charset="0"/>
            </a:endParaRPr>
          </a:p>
        </p:txBody>
      </p:sp>
      <p:sp>
        <p:nvSpPr>
          <p:cNvPr id="8" name="Shape 85">
            <a:extLst>
              <a:ext uri="{FF2B5EF4-FFF2-40B4-BE49-F238E27FC236}">
                <a16:creationId xmlns:a16="http://schemas.microsoft.com/office/drawing/2014/main" id="{C7E22656-C582-0B0A-E8B0-348780F7BFB5}"/>
              </a:ext>
            </a:extLst>
          </p:cNvPr>
          <p:cNvSpPr txBox="1">
            <a:spLocks noGrp="1"/>
          </p:cNvSpPr>
          <p:nvPr>
            <p:ph type="title"/>
          </p:nvPr>
        </p:nvSpPr>
        <p:spPr>
          <a:xfrm>
            <a:off x="1996007" y="271617"/>
            <a:ext cx="5407218" cy="919505"/>
          </a:xfrm>
          <a:prstGeom prst="rect">
            <a:avLst/>
          </a:prstGeom>
          <a:solidFill>
            <a:srgbClr val="F3C993"/>
          </a:solidFill>
        </p:spPr>
        <p:txBody>
          <a:bodyPr lIns="91425" tIns="91425" rIns="91425" bIns="91425" anchor="t" anchorCtr="0">
            <a:noAutofit/>
          </a:bodyPr>
          <a:lstStyle/>
          <a:p>
            <a:pPr algn="ctr"/>
            <a:r>
              <a:rPr lang="en-US" sz="2400"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Inspired Interiority</a:t>
            </a:r>
            <a:b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O – OBEDIENCE </a:t>
            </a:r>
            <a:r>
              <a:rPr lang="en-US" sz="2400" b="1" i="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TO  THE  TRUTH</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pic>
        <p:nvPicPr>
          <p:cNvPr id="9" name="Picture 8" descr="A logo for a conference&#10;&#10;Description automatically generated">
            <a:extLst>
              <a:ext uri="{FF2B5EF4-FFF2-40B4-BE49-F238E27FC236}">
                <a16:creationId xmlns:a16="http://schemas.microsoft.com/office/drawing/2014/main" id="{BDF06F19-0E32-28DD-1CCD-EB9BAEDB1376}"/>
              </a:ext>
            </a:extLst>
          </p:cNvPr>
          <p:cNvPicPr>
            <a:picLocks noChangeAspect="1"/>
          </p:cNvPicPr>
          <p:nvPr/>
        </p:nvPicPr>
        <p:blipFill>
          <a:blip r:embed="rId4"/>
          <a:stretch>
            <a:fillRect/>
          </a:stretch>
        </p:blipFill>
        <p:spPr>
          <a:xfrm>
            <a:off x="7874160" y="233701"/>
            <a:ext cx="995339" cy="995339"/>
          </a:xfrm>
          <a:prstGeom prst="rect">
            <a:avLst/>
          </a:prstGeom>
        </p:spPr>
      </p:pic>
    </p:spTree>
    <p:extLst>
      <p:ext uri="{BB962C8B-B14F-4D97-AF65-F5344CB8AC3E}">
        <p14:creationId xmlns:p14="http://schemas.microsoft.com/office/powerpoint/2010/main" val="35554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a:extLst>
            <a:ext uri="{FF2B5EF4-FFF2-40B4-BE49-F238E27FC236}">
              <a16:creationId xmlns:a16="http://schemas.microsoft.com/office/drawing/2014/main" id="{B37E960A-E04E-7B6E-46E2-AB784B5441A7}"/>
            </a:ext>
          </a:extLst>
        </p:cNvPr>
        <p:cNvGrpSpPr/>
        <p:nvPr/>
      </p:nvGrpSpPr>
      <p:grpSpPr>
        <a:xfrm>
          <a:off x="0" y="0"/>
          <a:ext cx="0" cy="0"/>
          <a:chOff x="0" y="0"/>
          <a:chExt cx="0" cy="0"/>
        </a:xfrm>
      </p:grpSpPr>
      <p:sp>
        <p:nvSpPr>
          <p:cNvPr id="86" name="Shape 86">
            <a:extLst>
              <a:ext uri="{FF2B5EF4-FFF2-40B4-BE49-F238E27FC236}">
                <a16:creationId xmlns:a16="http://schemas.microsoft.com/office/drawing/2014/main" id="{DA0A04DB-37AB-0A0D-6AA9-6139CB84E2A5}"/>
              </a:ext>
            </a:extLst>
          </p:cNvPr>
          <p:cNvSpPr txBox="1">
            <a:spLocks noGrp="1"/>
          </p:cNvSpPr>
          <p:nvPr>
            <p:ph type="body" idx="1"/>
          </p:nvPr>
        </p:nvSpPr>
        <p:spPr>
          <a:xfrm>
            <a:off x="450937" y="1692920"/>
            <a:ext cx="8242126" cy="3292568"/>
          </a:xfrm>
          <a:prstGeom prst="rect">
            <a:avLst/>
          </a:prstGeom>
        </p:spPr>
        <p:txBody>
          <a:bodyPr lIns="91425" tIns="91425" rIns="91425" bIns="91425" anchor="t" anchorCtr="0">
            <a:noAutofit/>
          </a:bodyPr>
          <a:lstStyle/>
          <a:p>
            <a:pPr marL="234950" marR="0" indent="-223838">
              <a:lnSpc>
                <a:spcPct val="100000"/>
              </a:lnSpc>
              <a:spcBef>
                <a:spcPts val="0"/>
              </a:spcBef>
              <a:spcAft>
                <a:spcPts val="0"/>
              </a:spcAft>
            </a:pPr>
            <a:r>
              <a:rPr lang="en-US" sz="1700" b="1" dirty="0">
                <a:solidFill>
                  <a:schemeClr val="tx1"/>
                </a:solidFill>
                <a:latin typeface="Perpetua" panose="02020502060401020303" pitchFamily="18" charset="77"/>
                <a:cs typeface="Times New Roman" panose="02020603050405020304" pitchFamily="18" charset="0"/>
              </a:rPr>
              <a:t>Overcome Amplification of Bias/Distance from Truth</a:t>
            </a:r>
            <a:endParaRPr lang="en-US" sz="1700" b="1" dirty="0">
              <a:solidFill>
                <a:schemeClr val="tx1"/>
              </a:solidFill>
              <a:effectLst/>
              <a:latin typeface="Perpetua" panose="02020502060401020303" pitchFamily="18" charset="77"/>
            </a:endParaRPr>
          </a:p>
          <a:p>
            <a:pPr marL="457200" indent="-222250">
              <a:lnSpc>
                <a:spcPct val="100000"/>
              </a:lnSpc>
              <a:spcAft>
                <a:spcPts val="400"/>
              </a:spcAft>
            </a:pPr>
            <a:r>
              <a:rPr lang="en-US" sz="1700" b="1" i="1" dirty="0">
                <a:solidFill>
                  <a:schemeClr val="tx1"/>
                </a:solidFill>
                <a:effectLst/>
                <a:latin typeface="Perpetua" panose="02020502060401020303" pitchFamily="18" charset="77"/>
              </a:rPr>
              <a:t>AI tools in healthcare are exposed</a:t>
            </a:r>
            <a:r>
              <a:rPr lang="en-US" sz="1700" b="1" dirty="0">
                <a:solidFill>
                  <a:schemeClr val="tx1"/>
                </a:solidFill>
                <a:latin typeface="Perpetua" panose="02020502060401020303" pitchFamily="18" charset="77"/>
              </a:rPr>
              <a:t> </a:t>
            </a:r>
            <a:r>
              <a:rPr lang="en-US" sz="1700" b="1" i="1" dirty="0">
                <a:solidFill>
                  <a:schemeClr val="tx1"/>
                </a:solidFill>
                <a:effectLst/>
                <a:latin typeface="Perpetua" panose="02020502060401020303" pitchFamily="18" charset="77"/>
              </a:rPr>
              <a:t>to forms of bias and discrimination, where systemic errors can easily multiply, producing not only</a:t>
            </a:r>
            <a:r>
              <a:rPr lang="en-US" sz="1700" b="1" dirty="0">
                <a:solidFill>
                  <a:schemeClr val="tx1"/>
                </a:solidFill>
                <a:latin typeface="Perpetua" panose="02020502060401020303" pitchFamily="18" charset="77"/>
              </a:rPr>
              <a:t> </a:t>
            </a:r>
            <a:r>
              <a:rPr lang="en-US" sz="1700" b="1" i="1" dirty="0">
                <a:solidFill>
                  <a:schemeClr val="tx1"/>
                </a:solidFill>
                <a:effectLst/>
                <a:latin typeface="Perpetua" panose="02020502060401020303" pitchFamily="18" charset="77"/>
              </a:rPr>
              <a:t>injustices in individual cases but also, due to the domino effect, real forms of social inequality. </a:t>
            </a:r>
            <a:r>
              <a:rPr lang="en-US" sz="1700" b="1" dirty="0">
                <a:solidFill>
                  <a:schemeClr val="tx1"/>
                </a:solidFill>
                <a:effectLst/>
                <a:latin typeface="Perpetua" panose="02020502060401020303" pitchFamily="18" charset="77"/>
              </a:rPr>
              <a:t>(AN 75)</a:t>
            </a:r>
          </a:p>
          <a:p>
            <a:pPr marL="228600" marR="0" indent="-228600">
              <a:lnSpc>
                <a:spcPct val="100000"/>
              </a:lnSpc>
              <a:spcBef>
                <a:spcPts val="0"/>
              </a:spcBef>
              <a:spcAft>
                <a:spcPts val="200"/>
              </a:spcAft>
              <a:tabLst>
                <a:tab pos="285750" algn="l"/>
              </a:tabLst>
            </a:pPr>
            <a:r>
              <a:rPr lang="en-US" sz="1700" b="1" dirty="0">
                <a:solidFill>
                  <a:srgbClr val="000000"/>
                </a:solidFill>
                <a:latin typeface="Perpetua" panose="02020502060401020303" pitchFamily="18" charset="0"/>
                <a:ea typeface="Calibri" panose="020F0502020204030204" pitchFamily="34" charset="0"/>
              </a:rPr>
              <a:t>AI Augments Understanding – Responsibility to/Care for Others</a:t>
            </a:r>
            <a:endParaRPr lang="en-US" sz="1700" b="1" dirty="0">
              <a:solidFill>
                <a:srgbClr val="000000"/>
              </a:solidFill>
              <a:latin typeface="Perpetua" panose="02020502060401020303" pitchFamily="18" charset="0"/>
              <a:ea typeface="Calibri" panose="020F0502020204030204" pitchFamily="34" charset="0"/>
              <a:cs typeface="Times New Roman" panose="02020603050405020304" pitchFamily="18" charset="0"/>
            </a:endParaRPr>
          </a:p>
          <a:p>
            <a:pPr marL="457200" indent="-222250">
              <a:lnSpc>
                <a:spcPct val="100000"/>
              </a:lnSpc>
              <a:spcAft>
                <a:spcPts val="200"/>
              </a:spcAft>
            </a:pPr>
            <a:r>
              <a:rPr lang="en-US" sz="1700" b="1" i="1" dirty="0">
                <a:solidFill>
                  <a:schemeClr val="tx1"/>
                </a:solidFill>
                <a:effectLst/>
                <a:latin typeface="Perpetua" panose="02020502060401020303" pitchFamily="18" charset="77"/>
                <a:ea typeface="Calibri" panose="020F0502020204030204" pitchFamily="34" charset="0"/>
              </a:rPr>
              <a:t>This is why we must tremble before your judgments, O Lord, for your Truth is not mine, nor his, nor hers, but belongs to all of us whom you call to share it in communion with him, at the same time giving us the terrible warning not to arrogate truth to ourselves as private property, lest we will find ourselves deprived of it.</a:t>
            </a:r>
            <a:r>
              <a:rPr lang="en-US" sz="1700" b="1" i="1" baseline="30000" dirty="0">
                <a:solidFill>
                  <a:schemeClr val="tx1"/>
                </a:solidFill>
                <a:effectLst/>
                <a:latin typeface="Perpetua" panose="02020502060401020303" pitchFamily="18" charset="77"/>
                <a:ea typeface="Calibri" panose="020F0502020204030204" pitchFamily="34" charset="0"/>
              </a:rPr>
              <a:t> </a:t>
            </a:r>
            <a:r>
              <a:rPr lang="en-US" sz="1700" b="1" dirty="0">
                <a:solidFill>
                  <a:schemeClr val="tx1"/>
                </a:solidFill>
                <a:effectLst/>
                <a:latin typeface="Perpetua" panose="02020502060401020303" pitchFamily="18" charset="77"/>
                <a:ea typeface="Calibri" panose="020F0502020204030204" pitchFamily="34" charset="0"/>
              </a:rPr>
              <a:t>(</a:t>
            </a:r>
            <a:r>
              <a:rPr lang="en-US" sz="1700" b="1" i="1" dirty="0">
                <a:solidFill>
                  <a:schemeClr val="tx1"/>
                </a:solidFill>
                <a:effectLst/>
                <a:latin typeface="Perpetua" panose="02020502060401020303" pitchFamily="18" charset="77"/>
                <a:ea typeface="Calibri" panose="020F0502020204030204" pitchFamily="34" charset="0"/>
              </a:rPr>
              <a:t>Confessions </a:t>
            </a:r>
            <a:r>
              <a:rPr lang="en-US" sz="1700" b="1" dirty="0">
                <a:solidFill>
                  <a:schemeClr val="tx1"/>
                </a:solidFill>
                <a:effectLst/>
                <a:latin typeface="Perpetua" panose="02020502060401020303" pitchFamily="18" charset="77"/>
                <a:ea typeface="Calibri" panose="020F0502020204030204" pitchFamily="34" charset="0"/>
              </a:rPr>
              <a:t>XII, 25, 34)  </a:t>
            </a:r>
          </a:p>
          <a:p>
            <a:pPr marL="457200" marR="0" indent="-222250">
              <a:lnSpc>
                <a:spcPct val="100000"/>
              </a:lnSpc>
              <a:spcBef>
                <a:spcPts val="0"/>
              </a:spcBef>
              <a:spcAft>
                <a:spcPts val="0"/>
              </a:spcAft>
            </a:pPr>
            <a:r>
              <a:rPr lang="en-US" sz="1700" b="1" i="1" kern="0"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Truth is the inheritance of all, and thus is not the personal property of anyone. What is in common belongs to everyone so that all who come to it may use it and be enlightened. It is equally distant and equally close to everyone. </a:t>
            </a:r>
            <a:r>
              <a:rPr lang="en-US" sz="1700" b="1" kern="0"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a:t>
            </a:r>
            <a:r>
              <a:rPr lang="en-US" sz="1700" b="1" i="1" kern="0"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Exposition of Psalm </a:t>
            </a:r>
            <a:r>
              <a:rPr lang="en-US" sz="1700" b="1" kern="0"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75(76), 17) </a:t>
            </a:r>
            <a:endParaRPr lang="en-US" sz="17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endParaRPr>
          </a:p>
          <a:p>
            <a:pPr marL="457200" marR="0" indent="-228600" algn="ctr">
              <a:lnSpc>
                <a:spcPct val="108000"/>
              </a:lnSpc>
              <a:spcBef>
                <a:spcPts val="0"/>
              </a:spcBef>
              <a:spcAft>
                <a:spcPts val="1200"/>
              </a:spcAft>
            </a:pPr>
            <a:endParaRPr lang="en-US" sz="1800" dirty="0">
              <a:solidFill>
                <a:srgbClr val="000000"/>
              </a:solidFill>
              <a:latin typeface="Perpetua" panose="02020502060401020303" pitchFamily="18" charset="0"/>
              <a:ea typeface="Calibri" panose="020F0502020204030204" pitchFamily="34" charset="0"/>
              <a:cs typeface="Times New Roman" panose="02020603050405020304" pitchFamily="18" charset="0"/>
            </a:endParaRPr>
          </a:p>
          <a:p>
            <a:pPr marL="457200" marR="0" indent="-228600" algn="ctr">
              <a:lnSpc>
                <a:spcPct val="108000"/>
              </a:lnSpc>
              <a:spcBef>
                <a:spcPts val="0"/>
              </a:spcBef>
              <a:spcAft>
                <a:spcPts val="1200"/>
              </a:spcAft>
            </a:pPr>
            <a:endParaRPr lang="en-US" sz="1800" dirty="0">
              <a:solidFill>
                <a:srgbClr val="000000"/>
              </a:solidFill>
              <a:latin typeface="Perpetua" panose="02020502060401020303"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CDCF03C-BDCA-936D-89C1-13BD3F0D4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95" y="-1288342"/>
            <a:ext cx="1345178" cy="1097445"/>
          </a:xfrm>
          <a:prstGeom prst="rect">
            <a:avLst/>
          </a:prstGeom>
        </p:spPr>
      </p:pic>
      <p:sp>
        <p:nvSpPr>
          <p:cNvPr id="2" name="Slide Number Placeholder 1">
            <a:extLst>
              <a:ext uri="{FF2B5EF4-FFF2-40B4-BE49-F238E27FC236}">
                <a16:creationId xmlns:a16="http://schemas.microsoft.com/office/drawing/2014/main" id="{00AA6CA9-645B-04DD-4ECF-D1D165A7A02E}"/>
              </a:ext>
            </a:extLst>
          </p:cNvPr>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sp>
        <p:nvSpPr>
          <p:cNvPr id="7" name="Shape 73">
            <a:extLst>
              <a:ext uri="{FF2B5EF4-FFF2-40B4-BE49-F238E27FC236}">
                <a16:creationId xmlns:a16="http://schemas.microsoft.com/office/drawing/2014/main" id="{16BA6C1F-263F-0817-C345-92F99F291489}"/>
              </a:ext>
            </a:extLst>
          </p:cNvPr>
          <p:cNvSpPr txBox="1">
            <a:spLocks/>
          </p:cNvSpPr>
          <p:nvPr/>
        </p:nvSpPr>
        <p:spPr>
          <a:xfrm>
            <a:off x="2619281" y="1154019"/>
            <a:ext cx="3639670" cy="544813"/>
          </a:xfrm>
          <a:prstGeom prst="rect">
            <a:avLst/>
          </a:prstGeom>
          <a:solidFill>
            <a:srgbClr val="F3C993"/>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en-US" b="1" dirty="0">
                <a:solidFill>
                  <a:srgbClr val="000000"/>
                </a:solidFill>
                <a:latin typeface="Perpetua" panose="02020502060401020303" pitchFamily="18" charset="0"/>
                <a:ea typeface="Calibri" panose="020F0502020204030204" pitchFamily="34" charset="0"/>
              </a:rPr>
              <a:t>Practical Touchpoints</a:t>
            </a:r>
            <a:endParaRPr lang="en" sz="2400" b="1" dirty="0">
              <a:latin typeface="Perpetua" panose="02020502060401020303" pitchFamily="18" charset="0"/>
            </a:endParaRPr>
          </a:p>
        </p:txBody>
      </p:sp>
      <p:sp>
        <p:nvSpPr>
          <p:cNvPr id="8" name="Shape 85">
            <a:extLst>
              <a:ext uri="{FF2B5EF4-FFF2-40B4-BE49-F238E27FC236}">
                <a16:creationId xmlns:a16="http://schemas.microsoft.com/office/drawing/2014/main" id="{8270CE73-D86C-CF3B-0DCA-43079A98B00B}"/>
              </a:ext>
            </a:extLst>
          </p:cNvPr>
          <p:cNvSpPr txBox="1">
            <a:spLocks noGrp="1"/>
          </p:cNvSpPr>
          <p:nvPr>
            <p:ph type="title"/>
          </p:nvPr>
        </p:nvSpPr>
        <p:spPr>
          <a:xfrm>
            <a:off x="1996007" y="211814"/>
            <a:ext cx="5407218" cy="848990"/>
          </a:xfrm>
          <a:prstGeom prst="rect">
            <a:avLst/>
          </a:prstGeom>
          <a:solidFill>
            <a:srgbClr val="F3C993"/>
          </a:solidFill>
        </p:spPr>
        <p:txBody>
          <a:bodyPr lIns="91425" tIns="91425" rIns="91425" bIns="91425" anchor="t" anchorCtr="0">
            <a:noAutofit/>
          </a:bodyPr>
          <a:lstStyle/>
          <a:p>
            <a:pPr algn="ctr"/>
            <a:r>
              <a:rPr lang="en-US" sz="2400"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Inspired Interiority</a:t>
            </a:r>
            <a:b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O – OBEDIENCE </a:t>
            </a:r>
            <a:r>
              <a:rPr lang="en-US" sz="2400" b="1" i="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TO  THE  TRUTH</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pic>
        <p:nvPicPr>
          <p:cNvPr id="9" name="Picture 8">
            <a:extLst>
              <a:ext uri="{FF2B5EF4-FFF2-40B4-BE49-F238E27FC236}">
                <a16:creationId xmlns:a16="http://schemas.microsoft.com/office/drawing/2014/main" id="{B1345EA9-16A0-4555-4CBA-B592C5283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95" y="182650"/>
            <a:ext cx="1345178" cy="1097445"/>
          </a:xfrm>
          <a:prstGeom prst="rect">
            <a:avLst/>
          </a:prstGeom>
        </p:spPr>
      </p:pic>
      <p:pic>
        <p:nvPicPr>
          <p:cNvPr id="10" name="Picture 9" descr="A logo for a conference&#10;&#10;Description automatically generated">
            <a:extLst>
              <a:ext uri="{FF2B5EF4-FFF2-40B4-BE49-F238E27FC236}">
                <a16:creationId xmlns:a16="http://schemas.microsoft.com/office/drawing/2014/main" id="{EF4CA517-7556-9629-AF7A-14DF6437F927}"/>
              </a:ext>
            </a:extLst>
          </p:cNvPr>
          <p:cNvPicPr>
            <a:picLocks noChangeAspect="1"/>
          </p:cNvPicPr>
          <p:nvPr/>
        </p:nvPicPr>
        <p:blipFill>
          <a:blip r:embed="rId4"/>
          <a:stretch>
            <a:fillRect/>
          </a:stretch>
        </p:blipFill>
        <p:spPr>
          <a:xfrm>
            <a:off x="7874160" y="233701"/>
            <a:ext cx="995339" cy="995339"/>
          </a:xfrm>
          <a:prstGeom prst="rect">
            <a:avLst/>
          </a:prstGeom>
        </p:spPr>
      </p:pic>
    </p:spTree>
    <p:extLst>
      <p:ext uri="{BB962C8B-B14F-4D97-AF65-F5344CB8AC3E}">
        <p14:creationId xmlns:p14="http://schemas.microsoft.com/office/powerpoint/2010/main" val="12074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72">
          <a:extLst>
            <a:ext uri="{FF2B5EF4-FFF2-40B4-BE49-F238E27FC236}">
              <a16:creationId xmlns:a16="http://schemas.microsoft.com/office/drawing/2014/main" id="{7C205347-26AD-BA0A-C730-CAFBBA025C34}"/>
            </a:ext>
          </a:extLst>
        </p:cNvPr>
        <p:cNvGrpSpPr/>
        <p:nvPr/>
      </p:nvGrpSpPr>
      <p:grpSpPr>
        <a:xfrm>
          <a:off x="0" y="0"/>
          <a:ext cx="0" cy="0"/>
          <a:chOff x="0" y="0"/>
          <a:chExt cx="0" cy="0"/>
        </a:xfrm>
      </p:grpSpPr>
      <p:sp>
        <p:nvSpPr>
          <p:cNvPr id="74" name="Shape 74">
            <a:extLst>
              <a:ext uri="{FF2B5EF4-FFF2-40B4-BE49-F238E27FC236}">
                <a16:creationId xmlns:a16="http://schemas.microsoft.com/office/drawing/2014/main" id="{E5918A4B-0D71-E088-E99A-9C86E1D18E49}"/>
              </a:ext>
            </a:extLst>
          </p:cNvPr>
          <p:cNvSpPr txBox="1">
            <a:spLocks noGrp="1"/>
          </p:cNvSpPr>
          <p:nvPr>
            <p:ph type="body" idx="1"/>
          </p:nvPr>
        </p:nvSpPr>
        <p:spPr>
          <a:xfrm>
            <a:off x="327260" y="1639882"/>
            <a:ext cx="8145197" cy="3163461"/>
          </a:xfrm>
          <a:prstGeom prst="rect">
            <a:avLst/>
          </a:prstGeom>
        </p:spPr>
        <p:txBody>
          <a:bodyPr lIns="91425" tIns="91425" rIns="91425" bIns="91425" anchor="t" anchorCtr="0">
            <a:noAutofit/>
          </a:bodyPr>
          <a:lstStyle/>
          <a:p>
            <a:pPr marL="176213" indent="-176213">
              <a:lnSpc>
                <a:spcPct val="100000"/>
              </a:lnSpc>
              <a:spcAft>
                <a:spcPts val="900"/>
              </a:spcAft>
            </a:pPr>
            <a:r>
              <a:rPr lang="en-US" sz="19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I had to answer (point out to) those less than learned people who think our authors care to be lightly dismissed,  not because they lack, but because they do not parade, the eloquence of which these people are altogether too fond.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 IV 7, 14)</a:t>
            </a:r>
            <a:endParaRPr lang="en-US" sz="19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endParaRPr>
          </a:p>
          <a:p>
            <a:pPr marL="176213" indent="-176213">
              <a:lnSpc>
                <a:spcPct val="100000"/>
              </a:lnSpc>
              <a:spcAft>
                <a:spcPts val="900"/>
              </a:spcAft>
            </a:pPr>
            <a:r>
              <a:rPr lang="en-US" sz="19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Delighting an audience is not a matter of necessity… when things that are true are being pointed out in a speech.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 IV 12, 28)</a:t>
            </a:r>
            <a:endParaRPr lang="en-US" sz="19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endParaRPr>
          </a:p>
          <a:p>
            <a:pPr marL="176213" indent="-176213">
              <a:lnSpc>
                <a:spcPct val="100000"/>
              </a:lnSpc>
              <a:spcAft>
                <a:spcPts val="900"/>
              </a:spcAft>
            </a:pPr>
            <a:r>
              <a:rPr lang="en-US" sz="19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It still remains … to give his full assent … by his admitting the truth of what has been demonstrated (pointed out).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 IV 13, 29)</a:t>
            </a:r>
            <a:endParaRPr lang="en-US" sz="19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endParaRPr>
          </a:p>
          <a:p>
            <a:pPr marL="176213" indent="-176213">
              <a:lnSpc>
                <a:spcPct val="100000"/>
              </a:lnSpc>
              <a:spcAft>
                <a:spcPts val="900"/>
              </a:spcAft>
            </a:pPr>
            <a:r>
              <a:rPr lang="en-US" sz="19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It is such a pleasure to see truth thus demonstrated (pointed out), thus defended, thus unbeaten.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 IV 26, 56)</a:t>
            </a:r>
          </a:p>
          <a:p>
            <a:pPr marL="0" marR="0">
              <a:lnSpc>
                <a:spcPct val="100000"/>
              </a:lnSpc>
              <a:spcAft>
                <a:spcPts val="400"/>
              </a:spcAft>
            </a:pPr>
            <a:endParaRPr lang="en-US"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endParaRPr>
          </a:p>
          <a:p>
            <a:pPr marL="914400" marR="0">
              <a:lnSpc>
                <a:spcPct val="107000"/>
              </a:lnSpc>
              <a:spcBef>
                <a:spcPts val="0"/>
              </a:spcBef>
              <a:spcAft>
                <a:spcPts val="800"/>
              </a:spcAft>
            </a:pPr>
            <a:endParaRPr lang="en-US" sz="2200" b="1" kern="100" dirty="0">
              <a:effectLst/>
              <a:latin typeface="Perpetua" panose="02020502060401020303" pitchFamily="18" charset="0"/>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5CE63F4-FE7C-AC72-E6CF-FB69932D332E}"/>
              </a:ext>
            </a:extLst>
          </p:cNvPr>
          <p:cNvSpPr>
            <a:spLocks noGrp="1"/>
          </p:cNvSpPr>
          <p:nvPr>
            <p:ph type="sldNum" idx="12"/>
          </p:nvPr>
        </p:nvSpPr>
        <p:spPr/>
        <p:txBody>
          <a:bodyPr/>
          <a:lstStyle/>
          <a:p>
            <a:pPr lvl="0">
              <a:spcBef>
                <a:spcPts val="0"/>
              </a:spcBef>
              <a:buNone/>
            </a:pPr>
            <a:fld id="{00000000-1234-1234-1234-123412341234}" type="slidenum">
              <a:rPr lang="en" smtClean="0"/>
              <a:t>15</a:t>
            </a:fld>
            <a:endParaRPr lang="en" dirty="0"/>
          </a:p>
        </p:txBody>
      </p:sp>
      <p:pic>
        <p:nvPicPr>
          <p:cNvPr id="4" name="Picture 3">
            <a:extLst>
              <a:ext uri="{FF2B5EF4-FFF2-40B4-BE49-F238E27FC236}">
                <a16:creationId xmlns:a16="http://schemas.microsoft.com/office/drawing/2014/main" id="{B51C84E0-C827-AFAE-47E5-737F03576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646" y="118886"/>
            <a:ext cx="1345178" cy="1097445"/>
          </a:xfrm>
          <a:prstGeom prst="rect">
            <a:avLst/>
          </a:prstGeom>
        </p:spPr>
      </p:pic>
      <p:sp>
        <p:nvSpPr>
          <p:cNvPr id="6" name="Shape 73">
            <a:extLst>
              <a:ext uri="{FF2B5EF4-FFF2-40B4-BE49-F238E27FC236}">
                <a16:creationId xmlns:a16="http://schemas.microsoft.com/office/drawing/2014/main" id="{0710027E-6238-A94A-6880-7A2AC7EC64FA}"/>
              </a:ext>
            </a:extLst>
          </p:cNvPr>
          <p:cNvSpPr txBox="1">
            <a:spLocks noGrp="1"/>
          </p:cNvSpPr>
          <p:nvPr>
            <p:ph type="title"/>
          </p:nvPr>
        </p:nvSpPr>
        <p:spPr>
          <a:xfrm>
            <a:off x="1503946" y="352189"/>
            <a:ext cx="5853589" cy="995338"/>
          </a:xfrm>
          <a:prstGeom prst="rect">
            <a:avLst/>
          </a:prstGeom>
          <a:solidFill>
            <a:srgbClr val="9FC5E8"/>
          </a:solidFill>
        </p:spPr>
        <p:txBody>
          <a:bodyPr lIns="91425" tIns="91425" rIns="91425" bIns="91425" anchor="t" anchorCtr="0">
            <a:noAutofit/>
          </a:bodyPr>
          <a:lstStyle/>
          <a:p>
            <a:pPr lvl="0" algn="ctr"/>
            <a:r>
              <a:rPr lang="en-US" sz="2400" b="1" dirty="0">
                <a:solidFill>
                  <a:srgbClr val="000000"/>
                </a:solidFill>
                <a:effectLst/>
                <a:latin typeface="Perpetua" panose="02020502060401020303" pitchFamily="18" charset="0"/>
                <a:ea typeface="Calibri" panose="020F0502020204030204" pitchFamily="34" charset="0"/>
              </a:rPr>
              <a:t>Augustinian Inspired Interiority</a:t>
            </a:r>
            <a:br>
              <a:rPr lang="en-US" sz="2400" b="1" dirty="0">
                <a:solidFill>
                  <a:srgbClr val="000000"/>
                </a:solidFill>
                <a:effectLst/>
                <a:latin typeface="Perpetua" panose="02020502060401020303" pitchFamily="18" charset="0"/>
                <a:ea typeface="Calibri" panose="020F0502020204030204" pitchFamily="34" charset="0"/>
              </a:rPr>
            </a:br>
            <a:r>
              <a:rPr lang="en-US" sz="2400" b="1" dirty="0">
                <a:solidFill>
                  <a:srgbClr val="000000"/>
                </a:solidFill>
                <a:effectLst/>
                <a:latin typeface="Perpetua" panose="02020502060401020303" pitchFamily="18" charset="0"/>
                <a:ea typeface="Calibri" panose="020F0502020204030204" pitchFamily="34" charset="0"/>
              </a:rPr>
              <a:t>P – POINTING </a:t>
            </a:r>
            <a:r>
              <a:rPr lang="en-US" sz="2400" b="1" i="1" dirty="0">
                <a:solidFill>
                  <a:srgbClr val="000000"/>
                </a:solidFill>
                <a:effectLst/>
                <a:latin typeface="Perpetua" panose="02020502060401020303" pitchFamily="18" charset="0"/>
                <a:ea typeface="Calibri" panose="020F0502020204030204" pitchFamily="34" charset="0"/>
              </a:rPr>
              <a:t>TO REFLECTIVE LEARNING</a:t>
            </a:r>
            <a:endParaRPr lang="en" sz="2400" b="1" i="1" dirty="0">
              <a:latin typeface="Perpetua" panose="02020502060401020303" pitchFamily="18" charset="0"/>
            </a:endParaRPr>
          </a:p>
        </p:txBody>
      </p:sp>
      <p:pic>
        <p:nvPicPr>
          <p:cNvPr id="3" name="Picture 2" descr="A logo for a conference&#10;&#10;Description automatically generated">
            <a:extLst>
              <a:ext uri="{FF2B5EF4-FFF2-40B4-BE49-F238E27FC236}">
                <a16:creationId xmlns:a16="http://schemas.microsoft.com/office/drawing/2014/main" id="{24B52B66-A3C8-EF43-52DE-99DB60944470}"/>
              </a:ext>
            </a:extLst>
          </p:cNvPr>
          <p:cNvPicPr>
            <a:picLocks noChangeAspect="1"/>
          </p:cNvPicPr>
          <p:nvPr/>
        </p:nvPicPr>
        <p:blipFill>
          <a:blip r:embed="rId4"/>
          <a:stretch>
            <a:fillRect/>
          </a:stretch>
        </p:blipFill>
        <p:spPr>
          <a:xfrm>
            <a:off x="235176" y="220992"/>
            <a:ext cx="995339" cy="995339"/>
          </a:xfrm>
          <a:prstGeom prst="rect">
            <a:avLst/>
          </a:prstGeom>
        </p:spPr>
      </p:pic>
    </p:spTree>
    <p:extLst>
      <p:ext uri="{BB962C8B-B14F-4D97-AF65-F5344CB8AC3E}">
        <p14:creationId xmlns:p14="http://schemas.microsoft.com/office/powerpoint/2010/main" val="81519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72">
          <a:extLst>
            <a:ext uri="{FF2B5EF4-FFF2-40B4-BE49-F238E27FC236}">
              <a16:creationId xmlns:a16="http://schemas.microsoft.com/office/drawing/2014/main" id="{6E477F2D-AE93-FDBA-A8FD-817BD664FE25}"/>
            </a:ext>
          </a:extLst>
        </p:cNvPr>
        <p:cNvGrpSpPr/>
        <p:nvPr/>
      </p:nvGrpSpPr>
      <p:grpSpPr>
        <a:xfrm>
          <a:off x="0" y="0"/>
          <a:ext cx="0" cy="0"/>
          <a:chOff x="0" y="0"/>
          <a:chExt cx="0" cy="0"/>
        </a:xfrm>
      </p:grpSpPr>
      <p:sp>
        <p:nvSpPr>
          <p:cNvPr id="74" name="Shape 74">
            <a:extLst>
              <a:ext uri="{FF2B5EF4-FFF2-40B4-BE49-F238E27FC236}">
                <a16:creationId xmlns:a16="http://schemas.microsoft.com/office/drawing/2014/main" id="{DA403D83-CECA-A977-A53B-90F937DFD774}"/>
              </a:ext>
            </a:extLst>
          </p:cNvPr>
          <p:cNvSpPr txBox="1">
            <a:spLocks noGrp="1"/>
          </p:cNvSpPr>
          <p:nvPr>
            <p:ph type="body" idx="1"/>
          </p:nvPr>
        </p:nvSpPr>
        <p:spPr>
          <a:xfrm>
            <a:off x="327260" y="1997920"/>
            <a:ext cx="8419547" cy="2862096"/>
          </a:xfrm>
          <a:prstGeom prst="rect">
            <a:avLst/>
          </a:prstGeom>
        </p:spPr>
        <p:txBody>
          <a:bodyPr lIns="91425" tIns="91425" rIns="91425" bIns="91425" anchor="t" anchorCtr="0">
            <a:noAutofit/>
          </a:bodyPr>
          <a:lstStyle/>
          <a:p>
            <a:pPr marL="11113">
              <a:lnSpc>
                <a:spcPct val="107000"/>
              </a:lnSpc>
              <a:spcAft>
                <a:spcPts val="800"/>
              </a:spcAft>
            </a:pPr>
            <a:r>
              <a:rPr lang="en-US" sz="2000" b="1" dirty="0">
                <a:solidFill>
                  <a:schemeClr val="tx1"/>
                </a:solidFill>
                <a:latin typeface="Perpetua" panose="02020502060401020303" pitchFamily="18" charset="77"/>
                <a:ea typeface="Calibri" panose="020F0502020204030204" pitchFamily="34" charset="0"/>
              </a:rPr>
              <a:t>Pointing – Illumination</a:t>
            </a:r>
          </a:p>
          <a:p>
            <a:pPr marL="406400" indent="-168275">
              <a:lnSpc>
                <a:spcPct val="107000"/>
              </a:lnSpc>
              <a:spcAft>
                <a:spcPts val="800"/>
              </a:spcAft>
            </a:pPr>
            <a:r>
              <a:rPr lang="en-US" sz="2000" b="1" i="1" dirty="0">
                <a:solidFill>
                  <a:schemeClr val="tx1"/>
                </a:solidFill>
                <a:effectLst/>
                <a:latin typeface="Perpetua" panose="02020502060401020303" pitchFamily="18" charset="77"/>
                <a:ea typeface="Calibri" panose="020F0502020204030204" pitchFamily="34" charset="0"/>
              </a:rPr>
              <a:t>In your unfathomable mercy you first gave the humble certain pointers to the true Mediator, and then sent him, that by his example they might learn even a humility like his.</a:t>
            </a:r>
            <a:r>
              <a:rPr lang="en-US" sz="2000" b="1" dirty="0">
                <a:solidFill>
                  <a:schemeClr val="tx1"/>
                </a:solidFill>
                <a:effectLst/>
                <a:latin typeface="Perpetua" panose="02020502060401020303" pitchFamily="18" charset="77"/>
                <a:ea typeface="Calibri" panose="020F0502020204030204" pitchFamily="34" charset="0"/>
              </a:rPr>
              <a:t> (</a:t>
            </a:r>
            <a:r>
              <a:rPr lang="en-US" sz="2000" b="1" i="1" dirty="0">
                <a:solidFill>
                  <a:schemeClr val="tx1"/>
                </a:solidFill>
                <a:effectLst/>
                <a:latin typeface="Perpetua" panose="02020502060401020303" pitchFamily="18" charset="77"/>
                <a:ea typeface="Calibri" panose="020F0502020204030204" pitchFamily="34" charset="0"/>
              </a:rPr>
              <a:t>Confessions </a:t>
            </a:r>
            <a:r>
              <a:rPr lang="en-US" sz="2000" b="1" dirty="0">
                <a:solidFill>
                  <a:schemeClr val="tx1"/>
                </a:solidFill>
                <a:effectLst/>
                <a:latin typeface="Perpetua" panose="02020502060401020303" pitchFamily="18" charset="77"/>
                <a:ea typeface="Calibri" panose="020F0502020204030204" pitchFamily="34" charset="0"/>
              </a:rPr>
              <a:t>X 43, 68)</a:t>
            </a:r>
          </a:p>
          <a:p>
            <a:pPr marL="406400" indent="-168275">
              <a:lnSpc>
                <a:spcPct val="107000"/>
              </a:lnSpc>
              <a:spcAft>
                <a:spcPts val="800"/>
              </a:spcAft>
            </a:pPr>
            <a:r>
              <a:rPr lang="en-US" sz="2000" b="1" i="1"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Do not go outside, come back into yourself. It is in the inner self that Truth dwells. And if you find your own nature to be subject to change, transcend even yourself…. Direct your course to what the light of reason itself gets its light from.”</a:t>
            </a:r>
            <a:r>
              <a:rPr lang="en-US" sz="2000" b="1" baseline="30000"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 </a:t>
            </a:r>
            <a:r>
              <a:rPr lang="en-US" sz="2000" b="1"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a:t>
            </a:r>
            <a:r>
              <a:rPr lang="en-US" sz="2000" b="1" i="1"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True Religion </a:t>
            </a:r>
            <a:r>
              <a:rPr lang="en-US" sz="2000" b="1" dirty="0">
                <a:solidFill>
                  <a:schemeClr val="tx1"/>
                </a:solidFill>
                <a:effectLst/>
                <a:latin typeface="Perpetua" panose="02020502060401020303" pitchFamily="18" charset="77"/>
                <a:ea typeface="Calibri" panose="020F0502020204030204" pitchFamily="34" charset="0"/>
                <a:cs typeface="Times New Roman" panose="02020603050405020304" pitchFamily="18" charset="0"/>
              </a:rPr>
              <a:t>39,72)</a:t>
            </a:r>
            <a:r>
              <a:rPr lang="en-US" sz="2000" b="1" dirty="0">
                <a:solidFill>
                  <a:schemeClr val="tx1"/>
                </a:solidFill>
                <a:effectLst/>
                <a:latin typeface="Perpetua" panose="02020502060401020303" pitchFamily="18" charset="77"/>
              </a:rPr>
              <a:t> </a:t>
            </a:r>
            <a:endParaRPr lang="en-US" sz="2000" b="1" dirty="0">
              <a:solidFill>
                <a:schemeClr val="tx1"/>
              </a:solidFill>
              <a:effectLst/>
              <a:latin typeface="Perpetua" panose="02020502060401020303" pitchFamily="18" charset="77"/>
              <a:ea typeface="Calibri" panose="020F0502020204030204" pitchFamily="34" charset="0"/>
            </a:endParaRPr>
          </a:p>
        </p:txBody>
      </p:sp>
      <p:sp>
        <p:nvSpPr>
          <p:cNvPr id="2" name="Slide Number Placeholder 1">
            <a:extLst>
              <a:ext uri="{FF2B5EF4-FFF2-40B4-BE49-F238E27FC236}">
                <a16:creationId xmlns:a16="http://schemas.microsoft.com/office/drawing/2014/main" id="{A826CC09-3CA6-0918-60E5-C3F63928E237}"/>
              </a:ext>
            </a:extLst>
          </p:cNvPr>
          <p:cNvSpPr>
            <a:spLocks noGrp="1"/>
          </p:cNvSpPr>
          <p:nvPr>
            <p:ph type="sldNum" idx="12"/>
          </p:nvPr>
        </p:nvSpPr>
        <p:spPr/>
        <p:txBody>
          <a:bodyPr/>
          <a:lstStyle/>
          <a:p>
            <a:pPr lvl="0">
              <a:spcBef>
                <a:spcPts val="0"/>
              </a:spcBef>
              <a:buNone/>
            </a:pPr>
            <a:fld id="{00000000-1234-1234-1234-123412341234}" type="slidenum">
              <a:rPr lang="en" smtClean="0"/>
              <a:t>16</a:t>
            </a:fld>
            <a:endParaRPr lang="en" dirty="0"/>
          </a:p>
        </p:txBody>
      </p:sp>
      <p:pic>
        <p:nvPicPr>
          <p:cNvPr id="4" name="Picture 3">
            <a:extLst>
              <a:ext uri="{FF2B5EF4-FFF2-40B4-BE49-F238E27FC236}">
                <a16:creationId xmlns:a16="http://schemas.microsoft.com/office/drawing/2014/main" id="{21E94324-F73A-9111-15E6-8498ED7FE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646" y="118886"/>
            <a:ext cx="1345178" cy="1097445"/>
          </a:xfrm>
          <a:prstGeom prst="rect">
            <a:avLst/>
          </a:prstGeom>
        </p:spPr>
      </p:pic>
      <p:sp>
        <p:nvSpPr>
          <p:cNvPr id="3" name="Shape 73">
            <a:extLst>
              <a:ext uri="{FF2B5EF4-FFF2-40B4-BE49-F238E27FC236}">
                <a16:creationId xmlns:a16="http://schemas.microsoft.com/office/drawing/2014/main" id="{42EDD357-62A3-1BE9-5ED6-73684D9B1406}"/>
              </a:ext>
            </a:extLst>
          </p:cNvPr>
          <p:cNvSpPr txBox="1">
            <a:spLocks/>
          </p:cNvSpPr>
          <p:nvPr/>
        </p:nvSpPr>
        <p:spPr>
          <a:xfrm>
            <a:off x="2563906" y="1492701"/>
            <a:ext cx="3639670" cy="544813"/>
          </a:xfrm>
          <a:prstGeom prst="rect">
            <a:avLst/>
          </a:prstGeom>
          <a:solidFill>
            <a:srgbClr val="9FC5E8"/>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en-US" b="1" dirty="0">
                <a:solidFill>
                  <a:srgbClr val="000000"/>
                </a:solidFill>
                <a:latin typeface="Perpetua" panose="02020502060401020303" pitchFamily="18" charset="0"/>
                <a:ea typeface="Calibri" panose="020F0502020204030204" pitchFamily="34" charset="0"/>
              </a:rPr>
              <a:t>Practical Touchpoints</a:t>
            </a:r>
            <a:endParaRPr lang="en" sz="2400" b="1" dirty="0">
              <a:latin typeface="Perpetua" panose="02020502060401020303" pitchFamily="18" charset="0"/>
            </a:endParaRPr>
          </a:p>
        </p:txBody>
      </p:sp>
      <p:sp>
        <p:nvSpPr>
          <p:cNvPr id="7" name="Shape 73">
            <a:extLst>
              <a:ext uri="{FF2B5EF4-FFF2-40B4-BE49-F238E27FC236}">
                <a16:creationId xmlns:a16="http://schemas.microsoft.com/office/drawing/2014/main" id="{E9BFE22E-9E97-23CA-5762-8047C64D2426}"/>
              </a:ext>
            </a:extLst>
          </p:cNvPr>
          <p:cNvSpPr txBox="1">
            <a:spLocks noGrp="1"/>
          </p:cNvSpPr>
          <p:nvPr>
            <p:ph type="title"/>
          </p:nvPr>
        </p:nvSpPr>
        <p:spPr>
          <a:xfrm>
            <a:off x="1503946" y="352189"/>
            <a:ext cx="5853589" cy="995338"/>
          </a:xfrm>
          <a:prstGeom prst="rect">
            <a:avLst/>
          </a:prstGeom>
          <a:solidFill>
            <a:srgbClr val="9FC5E8"/>
          </a:solidFill>
        </p:spPr>
        <p:txBody>
          <a:bodyPr lIns="91425" tIns="91425" rIns="91425" bIns="91425" anchor="t" anchorCtr="0">
            <a:noAutofit/>
          </a:bodyPr>
          <a:lstStyle/>
          <a:p>
            <a:pPr lvl="0" algn="ctr"/>
            <a:r>
              <a:rPr lang="en-US" sz="2400" b="1" dirty="0">
                <a:solidFill>
                  <a:srgbClr val="000000"/>
                </a:solidFill>
                <a:effectLst/>
                <a:latin typeface="Perpetua" panose="02020502060401020303" pitchFamily="18" charset="0"/>
                <a:ea typeface="Calibri" panose="020F0502020204030204" pitchFamily="34" charset="0"/>
              </a:rPr>
              <a:t>Augustinian Inspired Interiority</a:t>
            </a:r>
            <a:br>
              <a:rPr lang="en-US" sz="2400" b="1" dirty="0">
                <a:solidFill>
                  <a:srgbClr val="000000"/>
                </a:solidFill>
                <a:effectLst/>
                <a:latin typeface="Perpetua" panose="02020502060401020303" pitchFamily="18" charset="0"/>
                <a:ea typeface="Calibri" panose="020F0502020204030204" pitchFamily="34" charset="0"/>
              </a:rPr>
            </a:br>
            <a:r>
              <a:rPr lang="en-US" sz="2400" b="1" dirty="0">
                <a:solidFill>
                  <a:srgbClr val="000000"/>
                </a:solidFill>
                <a:effectLst/>
                <a:latin typeface="Perpetua" panose="02020502060401020303" pitchFamily="18" charset="0"/>
                <a:ea typeface="Calibri" panose="020F0502020204030204" pitchFamily="34" charset="0"/>
              </a:rPr>
              <a:t>P – POINTING </a:t>
            </a:r>
            <a:r>
              <a:rPr lang="en-US" sz="2400" b="1" i="1" dirty="0">
                <a:solidFill>
                  <a:srgbClr val="000000"/>
                </a:solidFill>
                <a:effectLst/>
                <a:latin typeface="Perpetua" panose="02020502060401020303" pitchFamily="18" charset="0"/>
                <a:ea typeface="Calibri" panose="020F0502020204030204" pitchFamily="34" charset="0"/>
              </a:rPr>
              <a:t>TO REFLECTIVE LEARNING</a:t>
            </a:r>
            <a:endParaRPr lang="en" sz="2400" b="1" i="1" dirty="0">
              <a:latin typeface="Perpetua" panose="02020502060401020303" pitchFamily="18" charset="0"/>
            </a:endParaRPr>
          </a:p>
        </p:txBody>
      </p:sp>
      <p:pic>
        <p:nvPicPr>
          <p:cNvPr id="9" name="Picture 8" descr="A logo for a conference&#10;&#10;Description automatically generated">
            <a:extLst>
              <a:ext uri="{FF2B5EF4-FFF2-40B4-BE49-F238E27FC236}">
                <a16:creationId xmlns:a16="http://schemas.microsoft.com/office/drawing/2014/main" id="{BA1B0B39-3F67-E566-7031-A1AA30456C8B}"/>
              </a:ext>
            </a:extLst>
          </p:cNvPr>
          <p:cNvPicPr>
            <a:picLocks noChangeAspect="1"/>
          </p:cNvPicPr>
          <p:nvPr/>
        </p:nvPicPr>
        <p:blipFill>
          <a:blip r:embed="rId4"/>
          <a:stretch>
            <a:fillRect/>
          </a:stretch>
        </p:blipFill>
        <p:spPr>
          <a:xfrm>
            <a:off x="235176" y="220992"/>
            <a:ext cx="995339" cy="995339"/>
          </a:xfrm>
          <a:prstGeom prst="rect">
            <a:avLst/>
          </a:prstGeom>
        </p:spPr>
      </p:pic>
    </p:spTree>
    <p:extLst>
      <p:ext uri="{BB962C8B-B14F-4D97-AF65-F5344CB8AC3E}">
        <p14:creationId xmlns:p14="http://schemas.microsoft.com/office/powerpoint/2010/main" val="1674760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72">
          <a:extLst>
            <a:ext uri="{FF2B5EF4-FFF2-40B4-BE49-F238E27FC236}">
              <a16:creationId xmlns:a16="http://schemas.microsoft.com/office/drawing/2014/main" id="{558788B9-0266-D8C2-1E93-8F961D8501DA}"/>
            </a:ext>
          </a:extLst>
        </p:cNvPr>
        <p:cNvGrpSpPr/>
        <p:nvPr/>
      </p:nvGrpSpPr>
      <p:grpSpPr>
        <a:xfrm>
          <a:off x="0" y="0"/>
          <a:ext cx="0" cy="0"/>
          <a:chOff x="0" y="0"/>
          <a:chExt cx="0" cy="0"/>
        </a:xfrm>
      </p:grpSpPr>
      <p:sp>
        <p:nvSpPr>
          <p:cNvPr id="74" name="Shape 74">
            <a:extLst>
              <a:ext uri="{FF2B5EF4-FFF2-40B4-BE49-F238E27FC236}">
                <a16:creationId xmlns:a16="http://schemas.microsoft.com/office/drawing/2014/main" id="{241E124D-FA9F-7016-C7BA-C8CA0D985E1D}"/>
              </a:ext>
            </a:extLst>
          </p:cNvPr>
          <p:cNvSpPr txBox="1">
            <a:spLocks noGrp="1"/>
          </p:cNvSpPr>
          <p:nvPr>
            <p:ph type="body" idx="1"/>
          </p:nvPr>
        </p:nvSpPr>
        <p:spPr>
          <a:xfrm>
            <a:off x="362226" y="2235352"/>
            <a:ext cx="8419547" cy="2624190"/>
          </a:xfrm>
          <a:prstGeom prst="rect">
            <a:avLst/>
          </a:prstGeom>
        </p:spPr>
        <p:txBody>
          <a:bodyPr lIns="91425" tIns="91425" rIns="91425" bIns="91425" anchor="t" anchorCtr="0">
            <a:noAutofit/>
          </a:bodyPr>
          <a:lstStyle/>
          <a:p>
            <a:pPr marL="11113">
              <a:lnSpc>
                <a:spcPct val="100000"/>
              </a:lnSpc>
              <a:spcAft>
                <a:spcPts val="800"/>
              </a:spcAft>
            </a:pPr>
            <a:r>
              <a:rPr lang="en-US" sz="2000" b="1" kern="100" dirty="0">
                <a:solidFill>
                  <a:schemeClr val="tx1"/>
                </a:solidFill>
                <a:latin typeface="Perpetua" panose="02020502060401020303" pitchFamily="18" charset="77"/>
                <a:ea typeface="Aptos" panose="020B0004020202020204" pitchFamily="34" charset="0"/>
                <a:cs typeface="Times New Roman" panose="02020603050405020304" pitchFamily="18" charset="0"/>
              </a:rPr>
              <a:t>Providing </a:t>
            </a:r>
            <a:r>
              <a:rPr lang="en-US" sz="20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Inner Teacher </a:t>
            </a:r>
            <a:r>
              <a:rPr lang="en-US" sz="2000" b="1" kern="100" dirty="0">
                <a:solidFill>
                  <a:schemeClr val="tx1"/>
                </a:solidFill>
                <a:latin typeface="Perpetua" panose="02020502060401020303" pitchFamily="18" charset="77"/>
                <a:ea typeface="Aptos" panose="020B0004020202020204" pitchFamily="34" charset="0"/>
                <a:cs typeface="Times New Roman" panose="02020603050405020304" pitchFamily="18" charset="0"/>
              </a:rPr>
              <a:t>Interiority vs. AI Exteriority </a:t>
            </a:r>
          </a:p>
          <a:p>
            <a:pPr marL="466725" indent="-228600">
              <a:lnSpc>
                <a:spcPct val="100000"/>
              </a:lnSpc>
              <a:spcAft>
                <a:spcPts val="800"/>
              </a:spcAft>
            </a:pPr>
            <a:r>
              <a:rPr lang="en-US" sz="2000" b="1" i="1" dirty="0">
                <a:solidFill>
                  <a:srgbClr val="000000"/>
                </a:solidFill>
                <a:effectLst/>
                <a:latin typeface="Perpetua" panose="02020502060401020303" pitchFamily="18" charset="0"/>
                <a:ea typeface="SimSun" panose="02010600030101010101" pitchFamily="2" charset="-122"/>
              </a:rPr>
              <a:t>Now see </a:t>
            </a:r>
            <a:r>
              <a:rPr lang="en-US" sz="2000" b="1" i="1" dirty="0">
                <a:solidFill>
                  <a:srgbClr val="000000"/>
                </a:solidFill>
                <a:latin typeface="Perpetua" panose="02020502060401020303" pitchFamily="18" charset="0"/>
                <a:ea typeface="SimSun" panose="02010600030101010101" pitchFamily="2" charset="-122"/>
              </a:rPr>
              <a:t>a</a:t>
            </a:r>
            <a:r>
              <a:rPr lang="en-US" sz="2000" b="1" i="1" dirty="0">
                <a:solidFill>
                  <a:srgbClr val="000000"/>
                </a:solidFill>
                <a:effectLst/>
                <a:latin typeface="Perpetua" panose="02020502060401020303" pitchFamily="18" charset="0"/>
                <a:ea typeface="SimSun" panose="02010600030101010101" pitchFamily="2" charset="-122"/>
              </a:rPr>
              <a:t> great sacrament here, brothers: the sound of our words strikes the ears; the teacher is within. Don’t think that a person learns anything from a human being. We can offer a suggestion by the sound of our voice, but if he who teaches isn’t within, our voice is of no avail. </a:t>
            </a:r>
            <a:r>
              <a:rPr lang="en-US" sz="2000" b="1" dirty="0">
                <a:solidFill>
                  <a:srgbClr val="000000"/>
                </a:solidFill>
                <a:effectLst/>
                <a:latin typeface="Perpetua" panose="02020502060401020303" pitchFamily="18" charset="0"/>
                <a:ea typeface="SimSun" panose="02010600030101010101" pitchFamily="2" charset="-122"/>
              </a:rPr>
              <a:t>(</a:t>
            </a:r>
            <a:r>
              <a:rPr lang="en-US" sz="2000" b="1" i="1" dirty="0">
                <a:solidFill>
                  <a:srgbClr val="000000"/>
                </a:solidFill>
                <a:effectLst/>
                <a:latin typeface="Perpetua" panose="02020502060401020303" pitchFamily="18" charset="0"/>
                <a:ea typeface="SimSun" panose="02010600030101010101" pitchFamily="2" charset="-122"/>
              </a:rPr>
              <a:t>Homily 3 on the First letter of John </a:t>
            </a:r>
            <a:r>
              <a:rPr lang="en-US" sz="2000" b="1" dirty="0">
                <a:solidFill>
                  <a:srgbClr val="000000"/>
                </a:solidFill>
                <a:effectLst/>
                <a:latin typeface="Perpetua" panose="02020502060401020303" pitchFamily="18" charset="0"/>
                <a:ea typeface="SimSun" panose="02010600030101010101" pitchFamily="2" charset="-122"/>
              </a:rPr>
              <a:t>13.)</a:t>
            </a:r>
            <a:endParaRPr lang="en-US" sz="20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endParaRPr>
          </a:p>
          <a:p>
            <a:pPr marL="11113">
              <a:lnSpc>
                <a:spcPct val="100000"/>
              </a:lnSpc>
              <a:spcAft>
                <a:spcPts val="200"/>
              </a:spcAft>
            </a:pPr>
            <a:r>
              <a:rPr lang="en-US" sz="2000" b="1" kern="100" dirty="0">
                <a:solidFill>
                  <a:schemeClr val="tx1"/>
                </a:solidFill>
                <a:latin typeface="Perpetua" panose="02020502060401020303" pitchFamily="18" charset="77"/>
                <a:ea typeface="Aptos" panose="020B0004020202020204" pitchFamily="34" charset="0"/>
                <a:cs typeface="Times New Roman" panose="02020603050405020304" pitchFamily="18" charset="0"/>
              </a:rPr>
              <a:t>Insourcing Wisdom and Learning vs. Outsourcing Thinking</a:t>
            </a:r>
            <a:endParaRPr lang="en-US" sz="20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B6703A6-7069-F6E6-C9E3-562196BB05F7}"/>
              </a:ext>
            </a:extLst>
          </p:cNvPr>
          <p:cNvSpPr>
            <a:spLocks noGrp="1"/>
          </p:cNvSpPr>
          <p:nvPr>
            <p:ph type="sldNum" idx="12"/>
          </p:nvPr>
        </p:nvSpPr>
        <p:spPr/>
        <p:txBody>
          <a:bodyPr/>
          <a:lstStyle/>
          <a:p>
            <a:pPr lvl="0">
              <a:spcBef>
                <a:spcPts val="0"/>
              </a:spcBef>
              <a:buNone/>
            </a:pPr>
            <a:fld id="{00000000-1234-1234-1234-123412341234}" type="slidenum">
              <a:rPr lang="en" smtClean="0"/>
              <a:t>17</a:t>
            </a:fld>
            <a:endParaRPr lang="en" dirty="0"/>
          </a:p>
        </p:txBody>
      </p:sp>
      <p:pic>
        <p:nvPicPr>
          <p:cNvPr id="4" name="Picture 3">
            <a:extLst>
              <a:ext uri="{FF2B5EF4-FFF2-40B4-BE49-F238E27FC236}">
                <a16:creationId xmlns:a16="http://schemas.microsoft.com/office/drawing/2014/main" id="{597340D5-E52D-BAEA-7AEC-E704280C7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646" y="118886"/>
            <a:ext cx="1345178" cy="1097445"/>
          </a:xfrm>
          <a:prstGeom prst="rect">
            <a:avLst/>
          </a:prstGeom>
        </p:spPr>
      </p:pic>
      <p:sp>
        <p:nvSpPr>
          <p:cNvPr id="3" name="Shape 73">
            <a:extLst>
              <a:ext uri="{FF2B5EF4-FFF2-40B4-BE49-F238E27FC236}">
                <a16:creationId xmlns:a16="http://schemas.microsoft.com/office/drawing/2014/main" id="{C5C3BCFF-C63D-FB4F-7B4A-E7AE2E78B16F}"/>
              </a:ext>
            </a:extLst>
          </p:cNvPr>
          <p:cNvSpPr txBox="1">
            <a:spLocks/>
          </p:cNvSpPr>
          <p:nvPr/>
        </p:nvSpPr>
        <p:spPr>
          <a:xfrm>
            <a:off x="2563906" y="1492701"/>
            <a:ext cx="3639670" cy="544813"/>
          </a:xfrm>
          <a:prstGeom prst="rect">
            <a:avLst/>
          </a:prstGeom>
          <a:solidFill>
            <a:srgbClr val="9FC5E8"/>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en-US" b="1" dirty="0">
                <a:solidFill>
                  <a:srgbClr val="000000"/>
                </a:solidFill>
                <a:latin typeface="Perpetua" panose="02020502060401020303" pitchFamily="18" charset="0"/>
                <a:ea typeface="Calibri" panose="020F0502020204030204" pitchFamily="34" charset="0"/>
              </a:rPr>
              <a:t>Practical Touchpoints</a:t>
            </a:r>
            <a:endParaRPr lang="en" sz="2400" b="1" dirty="0">
              <a:latin typeface="Perpetua" panose="02020502060401020303" pitchFamily="18" charset="0"/>
            </a:endParaRPr>
          </a:p>
        </p:txBody>
      </p:sp>
      <p:sp>
        <p:nvSpPr>
          <p:cNvPr id="7" name="Shape 73">
            <a:extLst>
              <a:ext uri="{FF2B5EF4-FFF2-40B4-BE49-F238E27FC236}">
                <a16:creationId xmlns:a16="http://schemas.microsoft.com/office/drawing/2014/main" id="{B63D3F41-869F-1770-0E13-BEE19FDDA542}"/>
              </a:ext>
            </a:extLst>
          </p:cNvPr>
          <p:cNvSpPr txBox="1">
            <a:spLocks noGrp="1"/>
          </p:cNvSpPr>
          <p:nvPr>
            <p:ph type="title"/>
          </p:nvPr>
        </p:nvSpPr>
        <p:spPr>
          <a:xfrm>
            <a:off x="1503946" y="352189"/>
            <a:ext cx="5853589" cy="995338"/>
          </a:xfrm>
          <a:prstGeom prst="rect">
            <a:avLst/>
          </a:prstGeom>
          <a:solidFill>
            <a:srgbClr val="9FC5E8"/>
          </a:solidFill>
        </p:spPr>
        <p:txBody>
          <a:bodyPr lIns="91425" tIns="91425" rIns="91425" bIns="91425" anchor="t" anchorCtr="0">
            <a:noAutofit/>
          </a:bodyPr>
          <a:lstStyle/>
          <a:p>
            <a:pPr lvl="0" algn="ctr"/>
            <a:r>
              <a:rPr lang="en-US" sz="2400" b="1" dirty="0">
                <a:solidFill>
                  <a:srgbClr val="000000"/>
                </a:solidFill>
                <a:effectLst/>
                <a:latin typeface="Perpetua" panose="02020502060401020303" pitchFamily="18" charset="0"/>
                <a:ea typeface="Calibri" panose="020F0502020204030204" pitchFamily="34" charset="0"/>
              </a:rPr>
              <a:t>Augustinian Inspired Interiority</a:t>
            </a:r>
            <a:br>
              <a:rPr lang="en-US" sz="2400" b="1" dirty="0">
                <a:solidFill>
                  <a:srgbClr val="000000"/>
                </a:solidFill>
                <a:effectLst/>
                <a:latin typeface="Perpetua" panose="02020502060401020303" pitchFamily="18" charset="0"/>
                <a:ea typeface="Calibri" panose="020F0502020204030204" pitchFamily="34" charset="0"/>
              </a:rPr>
            </a:br>
            <a:r>
              <a:rPr lang="en-US" sz="2400" b="1" dirty="0">
                <a:solidFill>
                  <a:srgbClr val="000000"/>
                </a:solidFill>
                <a:effectLst/>
                <a:latin typeface="Perpetua" panose="02020502060401020303" pitchFamily="18" charset="0"/>
                <a:ea typeface="Calibri" panose="020F0502020204030204" pitchFamily="34" charset="0"/>
              </a:rPr>
              <a:t>P – POINTING </a:t>
            </a:r>
            <a:r>
              <a:rPr lang="en-US" sz="2400" b="1" i="1" dirty="0">
                <a:solidFill>
                  <a:srgbClr val="000000"/>
                </a:solidFill>
                <a:effectLst/>
                <a:latin typeface="Perpetua" panose="02020502060401020303" pitchFamily="18" charset="0"/>
                <a:ea typeface="Calibri" panose="020F0502020204030204" pitchFamily="34" charset="0"/>
              </a:rPr>
              <a:t>TO REFLECTIVE LEARNING</a:t>
            </a:r>
            <a:endParaRPr lang="en" sz="2400" b="1" i="1" dirty="0">
              <a:latin typeface="Perpetua" panose="02020502060401020303" pitchFamily="18" charset="0"/>
            </a:endParaRPr>
          </a:p>
        </p:txBody>
      </p:sp>
      <p:pic>
        <p:nvPicPr>
          <p:cNvPr id="9" name="Picture 8" descr="A logo for a conference&#10;&#10;Description automatically generated">
            <a:extLst>
              <a:ext uri="{FF2B5EF4-FFF2-40B4-BE49-F238E27FC236}">
                <a16:creationId xmlns:a16="http://schemas.microsoft.com/office/drawing/2014/main" id="{1594F9C4-1FB6-DCB2-DFD4-82837BC4E0FB}"/>
              </a:ext>
            </a:extLst>
          </p:cNvPr>
          <p:cNvPicPr>
            <a:picLocks noChangeAspect="1"/>
          </p:cNvPicPr>
          <p:nvPr/>
        </p:nvPicPr>
        <p:blipFill>
          <a:blip r:embed="rId4"/>
          <a:stretch>
            <a:fillRect/>
          </a:stretch>
        </p:blipFill>
        <p:spPr>
          <a:xfrm>
            <a:off x="235176" y="220992"/>
            <a:ext cx="995339" cy="995339"/>
          </a:xfrm>
          <a:prstGeom prst="rect">
            <a:avLst/>
          </a:prstGeom>
        </p:spPr>
      </p:pic>
    </p:spTree>
    <p:extLst>
      <p:ext uri="{BB962C8B-B14F-4D97-AF65-F5344CB8AC3E}">
        <p14:creationId xmlns:p14="http://schemas.microsoft.com/office/powerpoint/2010/main" val="397632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a:extLst>
            <a:ext uri="{FF2B5EF4-FFF2-40B4-BE49-F238E27FC236}">
              <a16:creationId xmlns:a16="http://schemas.microsoft.com/office/drawing/2014/main" id="{82E8D3D2-C23C-2D18-808F-B3D6B89701FF}"/>
            </a:ext>
          </a:extLst>
        </p:cNvPr>
        <p:cNvGrpSpPr/>
        <p:nvPr/>
      </p:nvGrpSpPr>
      <p:grpSpPr>
        <a:xfrm>
          <a:off x="0" y="0"/>
          <a:ext cx="0" cy="0"/>
          <a:chOff x="0" y="0"/>
          <a:chExt cx="0" cy="0"/>
        </a:xfrm>
      </p:grpSpPr>
      <p:sp>
        <p:nvSpPr>
          <p:cNvPr id="86" name="Shape 86">
            <a:extLst>
              <a:ext uri="{FF2B5EF4-FFF2-40B4-BE49-F238E27FC236}">
                <a16:creationId xmlns:a16="http://schemas.microsoft.com/office/drawing/2014/main" id="{FDBB99E0-C31F-6589-7EF1-50E23B4456D7}"/>
              </a:ext>
            </a:extLst>
          </p:cNvPr>
          <p:cNvSpPr txBox="1">
            <a:spLocks noGrp="1"/>
          </p:cNvSpPr>
          <p:nvPr>
            <p:ph type="body" idx="1"/>
          </p:nvPr>
        </p:nvSpPr>
        <p:spPr>
          <a:xfrm>
            <a:off x="179895" y="1348552"/>
            <a:ext cx="8560344" cy="3612298"/>
          </a:xfrm>
          <a:prstGeom prst="rect">
            <a:avLst/>
          </a:prstGeom>
        </p:spPr>
        <p:txBody>
          <a:bodyPr lIns="91425" tIns="91425" rIns="91425" bIns="91425" anchor="t" anchorCtr="0">
            <a:noAutofit/>
          </a:bodyPr>
          <a:lstStyle/>
          <a:p>
            <a:pPr marL="288925" indent="-288925">
              <a:lnSpc>
                <a:spcPct val="100000"/>
              </a:lnSpc>
              <a:spcAft>
                <a:spcPts val="600"/>
              </a:spcAft>
            </a:pPr>
            <a:r>
              <a:rPr lang="en-US" sz="1900" b="1" i="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Those who can speak and discuss things wisely, even though they cannot do so eloquently, must now undertake the task … to benefit their listeners.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 IV 5, 7)</a:t>
            </a:r>
            <a:endPar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endParaRPr>
          </a:p>
          <a:p>
            <a:pPr marL="288925" indent="-288925">
              <a:lnSpc>
                <a:spcPct val="100000"/>
              </a:lnSpc>
              <a:spcAft>
                <a:spcPts val="600"/>
              </a:spcAft>
            </a:pPr>
            <a:r>
              <a:rPr lang="en-US" sz="1900" b="1" i="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The person who is teaching will avoid all words that do not in fact teach … provided the matter itself is being taught and learned correctly</a:t>
            </a:r>
            <a:r>
              <a:rPr lang="en-US" sz="19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 IV 10, 24)</a:t>
            </a:r>
            <a:endPar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endParaRPr>
          </a:p>
          <a:p>
            <a:pPr marL="288925" indent="-288925">
              <a:lnSpc>
                <a:spcPct val="100000"/>
              </a:lnSpc>
              <a:spcAft>
                <a:spcPts val="600"/>
              </a:spcAft>
            </a:pPr>
            <a:r>
              <a:rPr lang="en-US" sz="1900" b="1" i="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An eloquent man once said … ‘Teaching your audience is a matter of necessity, delighting them a matter of being agreeable, swaying them a matter of victory.’ Of these three, the one put first, that is the necessity of teaching, is to be found in the things we are saying, the remaining two in the way we say it</a:t>
            </a:r>
            <a:r>
              <a:rPr lang="en-US" sz="19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 </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t>
            </a:r>
            <a:r>
              <a:rPr lang="en-US" sz="19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DDC</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 IV 11, 27)</a:t>
            </a:r>
            <a:endPar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endParaRPr>
          </a:p>
          <a:p>
            <a:pPr marL="288925" indent="-288925">
              <a:lnSpc>
                <a:spcPct val="100000"/>
              </a:lnSpc>
              <a:spcAft>
                <a:spcPts val="600"/>
              </a:spcAft>
            </a:pPr>
            <a:r>
              <a:rPr lang="en-US" sz="1900" b="1" i="1" dirty="0">
                <a:solidFill>
                  <a:schemeClr val="tx1"/>
                </a:solidFill>
                <a:effectLst/>
                <a:latin typeface="Perpetua" panose="02020502060401020303" pitchFamily="18" charset="77"/>
                <a:ea typeface="Calibri" panose="020F0502020204030204" pitchFamily="34" charset="0"/>
              </a:rPr>
              <a:t>What therefore does it mean to speak not only eloquently, but also wisely, if not to provide words … for saying true things that need that really need to be heard? </a:t>
            </a:r>
            <a:r>
              <a:rPr lang="en-US" sz="1900" b="1" dirty="0">
                <a:solidFill>
                  <a:schemeClr val="tx1"/>
                </a:solidFill>
                <a:effectLst/>
                <a:latin typeface="Perpetua" panose="02020502060401020303" pitchFamily="18" charset="77"/>
                <a:ea typeface="Calibri" panose="020F0502020204030204" pitchFamily="34" charset="0"/>
              </a:rPr>
              <a:t>(</a:t>
            </a:r>
            <a:r>
              <a:rPr lang="en-US" sz="1900" b="1" i="1" dirty="0">
                <a:solidFill>
                  <a:schemeClr val="tx1"/>
                </a:solidFill>
                <a:effectLst/>
                <a:latin typeface="Perpetua" panose="02020502060401020303" pitchFamily="18" charset="77"/>
                <a:ea typeface="Calibri" panose="020F0502020204030204" pitchFamily="34" charset="0"/>
              </a:rPr>
              <a:t>DDC</a:t>
            </a:r>
            <a:r>
              <a:rPr lang="en-US" sz="1900" b="1" dirty="0">
                <a:solidFill>
                  <a:schemeClr val="tx1"/>
                </a:solidFill>
                <a:effectLst/>
                <a:latin typeface="Perpetua" panose="02020502060401020303" pitchFamily="18" charset="77"/>
                <a:ea typeface="Calibri" panose="020F0502020204030204" pitchFamily="34" charset="0"/>
              </a:rPr>
              <a:t> IV 28, 61)</a:t>
            </a:r>
          </a:p>
          <a:p>
            <a:pPr marL="288925" indent="-288925">
              <a:lnSpc>
                <a:spcPct val="100000"/>
              </a:lnSpc>
              <a:spcAft>
                <a:spcPts val="600"/>
              </a:spcAft>
            </a:pPr>
            <a:endParaRPr lang="en-US" sz="20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D357072-3B70-2DF7-C9A6-FBE9211D6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95" y="182650"/>
            <a:ext cx="1345178" cy="1097445"/>
          </a:xfrm>
          <a:prstGeom prst="rect">
            <a:avLst/>
          </a:prstGeom>
        </p:spPr>
      </p:pic>
      <p:sp>
        <p:nvSpPr>
          <p:cNvPr id="2" name="Slide Number Placeholder 1">
            <a:extLst>
              <a:ext uri="{FF2B5EF4-FFF2-40B4-BE49-F238E27FC236}">
                <a16:creationId xmlns:a16="http://schemas.microsoft.com/office/drawing/2014/main" id="{9B312103-5893-8795-8A3B-6AC6A582BD31}"/>
              </a:ext>
            </a:extLst>
          </p:cNvPr>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sp>
        <p:nvSpPr>
          <p:cNvPr id="10" name="Shape 85">
            <a:extLst>
              <a:ext uri="{FF2B5EF4-FFF2-40B4-BE49-F238E27FC236}">
                <a16:creationId xmlns:a16="http://schemas.microsoft.com/office/drawing/2014/main" id="{3FAB8E6E-0FCF-7C8B-DE3B-7A5D70DA9738}"/>
              </a:ext>
            </a:extLst>
          </p:cNvPr>
          <p:cNvSpPr txBox="1">
            <a:spLocks noGrp="1"/>
          </p:cNvSpPr>
          <p:nvPr>
            <p:ph type="title"/>
          </p:nvPr>
        </p:nvSpPr>
        <p:spPr>
          <a:xfrm>
            <a:off x="1941296" y="302087"/>
            <a:ext cx="5516641" cy="919505"/>
          </a:xfrm>
          <a:prstGeom prst="rect">
            <a:avLst/>
          </a:prstGeom>
          <a:solidFill>
            <a:srgbClr val="F3C993"/>
          </a:solidFill>
        </p:spPr>
        <p:txBody>
          <a:bodyPr lIns="91425" tIns="91425" rIns="91425" bIns="91425" anchor="t" anchorCtr="0">
            <a:noAutofit/>
          </a:bodyPr>
          <a:lstStyle/>
          <a:p>
            <a:pPr algn="ctr"/>
            <a:r>
              <a:rPr lang="en-US" sz="2400"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Inspired Interiority</a:t>
            </a:r>
            <a:b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E – EXPRESSING WISDOM </a:t>
            </a:r>
            <a:r>
              <a:rPr lang="en-US" sz="2400" b="1" i="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CLEARLY</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pic>
        <p:nvPicPr>
          <p:cNvPr id="3" name="Picture 2" descr="A logo for a conference&#10;&#10;Description automatically generated">
            <a:extLst>
              <a:ext uri="{FF2B5EF4-FFF2-40B4-BE49-F238E27FC236}">
                <a16:creationId xmlns:a16="http://schemas.microsoft.com/office/drawing/2014/main" id="{16BACBA4-DBF7-BD0F-29C6-CE14BD371D84}"/>
              </a:ext>
            </a:extLst>
          </p:cNvPr>
          <p:cNvPicPr>
            <a:picLocks noChangeAspect="1"/>
          </p:cNvPicPr>
          <p:nvPr/>
        </p:nvPicPr>
        <p:blipFill>
          <a:blip r:embed="rId4"/>
          <a:stretch>
            <a:fillRect/>
          </a:stretch>
        </p:blipFill>
        <p:spPr>
          <a:xfrm>
            <a:off x="7874160" y="233701"/>
            <a:ext cx="995339" cy="995339"/>
          </a:xfrm>
          <a:prstGeom prst="rect">
            <a:avLst/>
          </a:prstGeom>
        </p:spPr>
      </p:pic>
    </p:spTree>
    <p:extLst>
      <p:ext uri="{BB962C8B-B14F-4D97-AF65-F5344CB8AC3E}">
        <p14:creationId xmlns:p14="http://schemas.microsoft.com/office/powerpoint/2010/main" val="2544655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a:extLst>
            <a:ext uri="{FF2B5EF4-FFF2-40B4-BE49-F238E27FC236}">
              <a16:creationId xmlns:a16="http://schemas.microsoft.com/office/drawing/2014/main" id="{2F9E32F8-FFCA-1C78-4872-E58EC57FC29E}"/>
            </a:ext>
          </a:extLst>
        </p:cNvPr>
        <p:cNvGrpSpPr/>
        <p:nvPr/>
      </p:nvGrpSpPr>
      <p:grpSpPr>
        <a:xfrm>
          <a:off x="0" y="0"/>
          <a:ext cx="0" cy="0"/>
          <a:chOff x="0" y="0"/>
          <a:chExt cx="0" cy="0"/>
        </a:xfrm>
      </p:grpSpPr>
      <p:sp>
        <p:nvSpPr>
          <p:cNvPr id="86" name="Shape 86">
            <a:extLst>
              <a:ext uri="{FF2B5EF4-FFF2-40B4-BE49-F238E27FC236}">
                <a16:creationId xmlns:a16="http://schemas.microsoft.com/office/drawing/2014/main" id="{C6A5C6E0-7431-B96A-BA42-0B2DD222CC5F}"/>
              </a:ext>
            </a:extLst>
          </p:cNvPr>
          <p:cNvSpPr txBox="1">
            <a:spLocks noGrp="1"/>
          </p:cNvSpPr>
          <p:nvPr>
            <p:ph type="body" idx="1"/>
          </p:nvPr>
        </p:nvSpPr>
        <p:spPr>
          <a:xfrm>
            <a:off x="344929" y="2179181"/>
            <a:ext cx="8401878" cy="2585324"/>
          </a:xfrm>
          <a:prstGeom prst="rect">
            <a:avLst/>
          </a:prstGeom>
        </p:spPr>
        <p:txBody>
          <a:bodyPr lIns="91425" tIns="91425" rIns="91425" bIns="91425" anchor="t" anchorCtr="0">
            <a:noAutofit/>
          </a:bodyPr>
          <a:lstStyle/>
          <a:p>
            <a:pPr marL="288925" indent="-288925">
              <a:lnSpc>
                <a:spcPct val="100000"/>
              </a:lnSpc>
              <a:spcAft>
                <a:spcPts val="900"/>
              </a:spcAft>
            </a:pPr>
            <a:r>
              <a:rPr lang="en-US" sz="20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AI as the Modern Lying Elocution Must be Addressed</a:t>
            </a:r>
          </a:p>
          <a:p>
            <a:pPr marL="466725" indent="-228600">
              <a:lnSpc>
                <a:spcPct val="100000"/>
              </a:lnSpc>
              <a:spcAft>
                <a:spcPts val="900"/>
              </a:spcAft>
            </a:pPr>
            <a:r>
              <a:rPr lang="en-US" sz="2000" b="1" i="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This is eloquence, then in the matter of teaching: to ensure … that a point that was obscure or simply missed should be indicated and cleared up.</a:t>
            </a:r>
            <a:r>
              <a:rPr lang="en-US" sz="20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 (</a:t>
            </a:r>
            <a:r>
              <a:rPr lang="en-US" sz="2000" b="1" i="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DDC</a:t>
            </a:r>
            <a:r>
              <a:rPr lang="en-US" sz="20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 11,26)</a:t>
            </a:r>
          </a:p>
          <a:p>
            <a:pPr marL="466725" indent="-228600">
              <a:lnSpc>
                <a:spcPct val="100000"/>
              </a:lnSpc>
              <a:spcAft>
                <a:spcPts val="900"/>
              </a:spcAft>
            </a:pPr>
            <a:r>
              <a:rPr lang="en-US" sz="20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Beware </a:t>
            </a:r>
            <a:r>
              <a:rPr lang="en-US" sz="2000" b="1" i="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 </a:t>
            </a:r>
            <a:r>
              <a:rPr lang="en-US" sz="20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of those whose unwisdom has a flood of eloquence. </a:t>
            </a:r>
            <a:r>
              <a:rPr lang="en-US" sz="20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a:t>
            </a:r>
            <a:r>
              <a:rPr lang="en-US" sz="2000" b="1" i="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DDC</a:t>
            </a:r>
            <a:r>
              <a:rPr lang="en-US" sz="20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 5,7)</a:t>
            </a:r>
          </a:p>
          <a:p>
            <a:pPr marL="466725" indent="-228600">
              <a:lnSpc>
                <a:spcPct val="100000"/>
              </a:lnSpc>
              <a:spcAft>
                <a:spcPts val="600"/>
              </a:spcAft>
            </a:pPr>
            <a:r>
              <a:rPr lang="en-US" sz="20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Only by adopting a spiritual way of viewing reality, only by recovering a wisdom of the heart, can we confront and interpret the newness of our time</a:t>
            </a:r>
            <a:r>
              <a:rPr lang="en-US" sz="20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 (AN 114)</a:t>
            </a:r>
            <a:r>
              <a:rPr lang="en-US" sz="20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 </a:t>
            </a:r>
          </a:p>
          <a:p>
            <a:pPr marL="288925" indent="-288925">
              <a:lnSpc>
                <a:spcPct val="100000"/>
              </a:lnSpc>
              <a:spcAft>
                <a:spcPts val="600"/>
              </a:spcAft>
            </a:pPr>
            <a:endParaRPr lang="en-US" sz="20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04CE042-63CD-7C0E-0B11-785D16931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95" y="182650"/>
            <a:ext cx="1345178" cy="1097445"/>
          </a:xfrm>
          <a:prstGeom prst="rect">
            <a:avLst/>
          </a:prstGeom>
        </p:spPr>
      </p:pic>
      <p:sp>
        <p:nvSpPr>
          <p:cNvPr id="2" name="Slide Number Placeholder 1">
            <a:extLst>
              <a:ext uri="{FF2B5EF4-FFF2-40B4-BE49-F238E27FC236}">
                <a16:creationId xmlns:a16="http://schemas.microsoft.com/office/drawing/2014/main" id="{1260145B-699C-C131-74F1-F1969B8921B3}"/>
              </a:ext>
            </a:extLst>
          </p:cNvPr>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
        <p:nvSpPr>
          <p:cNvPr id="7" name="Shape 73">
            <a:extLst>
              <a:ext uri="{FF2B5EF4-FFF2-40B4-BE49-F238E27FC236}">
                <a16:creationId xmlns:a16="http://schemas.microsoft.com/office/drawing/2014/main" id="{A47D767D-5A42-C851-CCD9-0E64E28F7DF1}"/>
              </a:ext>
            </a:extLst>
          </p:cNvPr>
          <p:cNvSpPr txBox="1">
            <a:spLocks/>
          </p:cNvSpPr>
          <p:nvPr/>
        </p:nvSpPr>
        <p:spPr>
          <a:xfrm>
            <a:off x="2563906" y="1492701"/>
            <a:ext cx="3639670" cy="544813"/>
          </a:xfrm>
          <a:prstGeom prst="rect">
            <a:avLst/>
          </a:prstGeom>
          <a:solidFill>
            <a:srgbClr val="F3C993"/>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en-US" b="1" dirty="0">
                <a:solidFill>
                  <a:srgbClr val="000000"/>
                </a:solidFill>
                <a:latin typeface="Perpetua" panose="02020502060401020303" pitchFamily="18" charset="0"/>
                <a:ea typeface="Calibri" panose="020F0502020204030204" pitchFamily="34" charset="0"/>
              </a:rPr>
              <a:t>Practical Touchpoints</a:t>
            </a:r>
            <a:endParaRPr lang="en" sz="2400" b="1" dirty="0">
              <a:latin typeface="Perpetua" panose="02020502060401020303" pitchFamily="18" charset="0"/>
            </a:endParaRPr>
          </a:p>
        </p:txBody>
      </p:sp>
      <p:sp>
        <p:nvSpPr>
          <p:cNvPr id="6" name="Shape 85">
            <a:extLst>
              <a:ext uri="{FF2B5EF4-FFF2-40B4-BE49-F238E27FC236}">
                <a16:creationId xmlns:a16="http://schemas.microsoft.com/office/drawing/2014/main" id="{1BD85EFF-67FD-06CD-7082-B650243EABE3}"/>
              </a:ext>
            </a:extLst>
          </p:cNvPr>
          <p:cNvSpPr txBox="1">
            <a:spLocks noGrp="1"/>
          </p:cNvSpPr>
          <p:nvPr>
            <p:ph type="title"/>
          </p:nvPr>
        </p:nvSpPr>
        <p:spPr>
          <a:xfrm>
            <a:off x="1941296" y="302087"/>
            <a:ext cx="5516641" cy="919505"/>
          </a:xfrm>
          <a:prstGeom prst="rect">
            <a:avLst/>
          </a:prstGeom>
          <a:solidFill>
            <a:srgbClr val="F3C993"/>
          </a:solidFill>
        </p:spPr>
        <p:txBody>
          <a:bodyPr lIns="91425" tIns="91425" rIns="91425" bIns="91425" anchor="t" anchorCtr="0">
            <a:noAutofit/>
          </a:bodyPr>
          <a:lstStyle/>
          <a:p>
            <a:pPr algn="ctr"/>
            <a:r>
              <a:rPr lang="en-US" sz="2400"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Inspired Interiority</a:t>
            </a:r>
            <a:b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E – EXPRESSING WISDOM </a:t>
            </a:r>
            <a:r>
              <a:rPr lang="en-US" sz="2400" b="1" i="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CLEARLY</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pic>
        <p:nvPicPr>
          <p:cNvPr id="8" name="Picture 7" descr="A logo for a conference&#10;&#10;Description automatically generated">
            <a:extLst>
              <a:ext uri="{FF2B5EF4-FFF2-40B4-BE49-F238E27FC236}">
                <a16:creationId xmlns:a16="http://schemas.microsoft.com/office/drawing/2014/main" id="{F997B5CE-74A9-D771-FC57-5F59F0213FDC}"/>
              </a:ext>
            </a:extLst>
          </p:cNvPr>
          <p:cNvPicPr>
            <a:picLocks noChangeAspect="1"/>
          </p:cNvPicPr>
          <p:nvPr/>
        </p:nvPicPr>
        <p:blipFill>
          <a:blip r:embed="rId4"/>
          <a:stretch>
            <a:fillRect/>
          </a:stretch>
        </p:blipFill>
        <p:spPr>
          <a:xfrm>
            <a:off x="7874160" y="233701"/>
            <a:ext cx="995339" cy="995339"/>
          </a:xfrm>
          <a:prstGeom prst="rect">
            <a:avLst/>
          </a:prstGeom>
        </p:spPr>
      </p:pic>
    </p:spTree>
    <p:extLst>
      <p:ext uri="{BB962C8B-B14F-4D97-AF65-F5344CB8AC3E}">
        <p14:creationId xmlns:p14="http://schemas.microsoft.com/office/powerpoint/2010/main" val="191746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425295" y="271619"/>
            <a:ext cx="3543133" cy="919505"/>
          </a:xfrm>
          <a:prstGeom prst="rect">
            <a:avLst/>
          </a:prstGeom>
          <a:solidFill>
            <a:srgbClr val="9FC5E8"/>
          </a:solidFill>
        </p:spPr>
        <p:txBody>
          <a:bodyPr lIns="91425" tIns="91425" rIns="91425" bIns="91425" anchor="t" anchorCtr="0">
            <a:noAutofit/>
          </a:bodyPr>
          <a:lstStyle/>
          <a:p>
            <a:pPr algn="ctr"/>
            <a:r>
              <a:rPr lang="en-US" sz="5400" b="1" i="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Aims</a:t>
            </a:r>
            <a:br>
              <a:rPr lang="en-US" sz="2800" b="1" kern="160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sp>
        <p:nvSpPr>
          <p:cNvPr id="86" name="Shape 86"/>
          <p:cNvSpPr txBox="1">
            <a:spLocks noGrp="1"/>
          </p:cNvSpPr>
          <p:nvPr>
            <p:ph type="body" idx="1"/>
          </p:nvPr>
        </p:nvSpPr>
        <p:spPr>
          <a:xfrm>
            <a:off x="562713" y="1376065"/>
            <a:ext cx="8581287" cy="3680751"/>
          </a:xfrm>
          <a:prstGeom prst="rect">
            <a:avLst/>
          </a:prstGeom>
        </p:spPr>
        <p:txBody>
          <a:bodyPr lIns="91425" tIns="91425" rIns="91425" bIns="91425" anchor="t" anchorCtr="0">
            <a:noAutofit/>
          </a:bodyPr>
          <a:lstStyle/>
          <a:p>
            <a:pPr marL="11113" marR="0" indent="-11113">
              <a:lnSpc>
                <a:spcPct val="108000"/>
              </a:lnSpc>
              <a:spcBef>
                <a:spcPts val="0"/>
              </a:spcBef>
              <a:spcAft>
                <a:spcPts val="0"/>
              </a:spcAft>
              <a:tabLst>
                <a:tab pos="285750" algn="l"/>
              </a:tabLst>
            </a:pPr>
            <a:r>
              <a:rPr lang="en-US" sz="2100" b="1" i="0" u="none" strike="noStrike" dirty="0">
                <a:solidFill>
                  <a:srgbClr val="000000"/>
                </a:solidFill>
                <a:effectLst/>
                <a:latin typeface="Perpetua" panose="02020502060401020303" pitchFamily="18" charset="77"/>
              </a:rPr>
              <a:t>Artificial Intelligence </a:t>
            </a:r>
            <a:r>
              <a:rPr lang="en-US" sz="2100" b="1" dirty="0">
                <a:solidFill>
                  <a:srgbClr val="000000"/>
                </a:solidFill>
                <a:latin typeface="Perpetua" panose="02020502060401020303" pitchFamily="18" charset="77"/>
              </a:rPr>
              <a:t>- O</a:t>
            </a:r>
            <a:r>
              <a:rPr lang="en-US" sz="2100" b="1" i="0" u="none" strike="noStrike" dirty="0">
                <a:solidFill>
                  <a:srgbClr val="000000"/>
                </a:solidFill>
                <a:effectLst/>
                <a:latin typeface="Perpetua" panose="02020502060401020303" pitchFamily="18" charset="77"/>
              </a:rPr>
              <a:t>ur </a:t>
            </a:r>
            <a:r>
              <a:rPr lang="en-US" sz="2100" b="1" dirty="0">
                <a:solidFill>
                  <a:srgbClr val="000000"/>
                </a:solidFill>
                <a:latin typeface="Perpetua" panose="02020502060401020303" pitchFamily="18" charset="77"/>
              </a:rPr>
              <a:t>C</a:t>
            </a:r>
            <a:r>
              <a:rPr lang="en-US" sz="2100" b="1" i="0" u="none" strike="noStrike" dirty="0">
                <a:solidFill>
                  <a:srgbClr val="000000"/>
                </a:solidFill>
                <a:effectLst/>
                <a:latin typeface="Perpetua" panose="02020502060401020303" pitchFamily="18" charset="77"/>
              </a:rPr>
              <a:t>hief </a:t>
            </a:r>
            <a:r>
              <a:rPr lang="en-US" sz="2100" b="1" dirty="0">
                <a:solidFill>
                  <a:srgbClr val="000000"/>
                </a:solidFill>
                <a:latin typeface="Perpetua" panose="02020502060401020303" pitchFamily="18" charset="77"/>
              </a:rPr>
              <a:t>R</a:t>
            </a:r>
            <a:r>
              <a:rPr lang="en-US" sz="2100" b="1" i="0" u="none" strike="noStrike" dirty="0">
                <a:solidFill>
                  <a:srgbClr val="000000"/>
                </a:solidFill>
                <a:effectLst/>
                <a:latin typeface="Perpetua" panose="02020502060401020303" pitchFamily="18" charset="77"/>
              </a:rPr>
              <a:t>hetoric </a:t>
            </a:r>
            <a:r>
              <a:rPr lang="en-US" sz="2100" b="1" dirty="0">
                <a:solidFill>
                  <a:srgbClr val="000000"/>
                </a:solidFill>
                <a:latin typeface="Perpetua" panose="02020502060401020303" pitchFamily="18" charset="77"/>
              </a:rPr>
              <a:t>A</a:t>
            </a:r>
            <a:r>
              <a:rPr lang="en-US" sz="2100" b="1" i="0" u="none" strike="noStrike" dirty="0">
                <a:solidFill>
                  <a:srgbClr val="000000"/>
                </a:solidFill>
                <a:effectLst/>
                <a:latin typeface="Perpetua" panose="02020502060401020303" pitchFamily="18" charset="77"/>
              </a:rPr>
              <a:t>ugmenting </a:t>
            </a:r>
            <a:r>
              <a:rPr lang="en-US" sz="2100" b="1" dirty="0">
                <a:solidFill>
                  <a:srgbClr val="000000"/>
                </a:solidFill>
                <a:latin typeface="Perpetua" panose="02020502060401020303" pitchFamily="18" charset="77"/>
              </a:rPr>
              <a:t>I</a:t>
            </a:r>
            <a:r>
              <a:rPr lang="en-US" sz="2100" b="1" i="0" u="none" strike="noStrike" dirty="0">
                <a:solidFill>
                  <a:srgbClr val="000000"/>
                </a:solidFill>
                <a:effectLst/>
                <a:latin typeface="Perpetua" panose="02020502060401020303" pitchFamily="18" charset="77"/>
              </a:rPr>
              <a:t>ntelligence</a:t>
            </a:r>
          </a:p>
          <a:p>
            <a:pPr marL="693738" marR="0">
              <a:lnSpc>
                <a:spcPct val="108000"/>
              </a:lnSpc>
              <a:spcBef>
                <a:spcPts val="0"/>
              </a:spcBef>
              <a:spcAft>
                <a:spcPts val="0"/>
              </a:spcAft>
            </a:pPr>
            <a:r>
              <a:rPr lang="en-US" sz="2100" b="1" dirty="0">
                <a:solidFill>
                  <a:srgbClr val="000000"/>
                </a:solidFill>
                <a:latin typeface="Perpetua" panose="02020502060401020303" pitchFamily="18" charset="77"/>
              </a:rPr>
              <a:t>N</a:t>
            </a:r>
            <a:r>
              <a:rPr lang="en-US" sz="2100" b="1" i="0" u="none" strike="noStrike" dirty="0">
                <a:solidFill>
                  <a:srgbClr val="000000"/>
                </a:solidFill>
                <a:effectLst/>
                <a:latin typeface="Perpetua" panose="02020502060401020303" pitchFamily="18" charset="77"/>
              </a:rPr>
              <a:t>ot </a:t>
            </a:r>
            <a:r>
              <a:rPr lang="en-US" sz="2100" b="1" dirty="0">
                <a:solidFill>
                  <a:srgbClr val="000000"/>
                </a:solidFill>
                <a:latin typeface="Perpetua" panose="02020502060401020303" pitchFamily="18" charset="77"/>
              </a:rPr>
              <a:t>I</a:t>
            </a:r>
            <a:r>
              <a:rPr lang="en-US" sz="2100" b="1" i="0" u="none" strike="noStrike" dirty="0">
                <a:solidFill>
                  <a:srgbClr val="000000"/>
                </a:solidFill>
                <a:effectLst/>
                <a:latin typeface="Perpetua" panose="02020502060401020303" pitchFamily="18" charset="77"/>
              </a:rPr>
              <a:t>ntelligence </a:t>
            </a:r>
            <a:r>
              <a:rPr lang="en-US" sz="2100" b="1" dirty="0">
                <a:solidFill>
                  <a:srgbClr val="000000"/>
                </a:solidFill>
                <a:latin typeface="Perpetua" panose="02020502060401020303" pitchFamily="18" charset="77"/>
              </a:rPr>
              <a:t>B</a:t>
            </a:r>
            <a:r>
              <a:rPr lang="en-US" sz="2100" b="1" i="0" u="none" strike="noStrike" dirty="0">
                <a:solidFill>
                  <a:srgbClr val="000000"/>
                </a:solidFill>
                <a:effectLst/>
                <a:latin typeface="Perpetua" panose="02020502060401020303" pitchFamily="18" charset="77"/>
              </a:rPr>
              <a:t>ut Speedy </a:t>
            </a:r>
            <a:r>
              <a:rPr lang="en-US" sz="2100" b="1" dirty="0">
                <a:solidFill>
                  <a:srgbClr val="000000"/>
                </a:solidFill>
                <a:latin typeface="Perpetua" panose="02020502060401020303" pitchFamily="18" charset="77"/>
              </a:rPr>
              <a:t>A</a:t>
            </a:r>
            <a:r>
              <a:rPr lang="en-US" sz="2100" b="1" i="0" u="none" strike="noStrike" dirty="0">
                <a:solidFill>
                  <a:srgbClr val="000000"/>
                </a:solidFill>
                <a:effectLst/>
                <a:latin typeface="Perpetua" panose="02020502060401020303" pitchFamily="18" charset="77"/>
              </a:rPr>
              <a:t>lgorithms </a:t>
            </a:r>
          </a:p>
          <a:p>
            <a:pPr marL="693738" marR="0">
              <a:lnSpc>
                <a:spcPct val="108000"/>
              </a:lnSpc>
              <a:spcBef>
                <a:spcPts val="0"/>
              </a:spcBef>
              <a:spcAft>
                <a:spcPts val="0"/>
              </a:spcAft>
            </a:pPr>
            <a:r>
              <a:rPr lang="en-US" sz="2100" b="1" dirty="0">
                <a:solidFill>
                  <a:srgbClr val="000000"/>
                </a:solidFill>
                <a:latin typeface="Perpetua" panose="02020502060401020303" pitchFamily="18" charset="77"/>
              </a:rPr>
              <a:t>C</a:t>
            </a:r>
            <a:r>
              <a:rPr lang="en-US" sz="2100" b="1" i="0" u="none" strike="noStrike" dirty="0">
                <a:solidFill>
                  <a:srgbClr val="000000"/>
                </a:solidFill>
                <a:effectLst/>
                <a:latin typeface="Perpetua" panose="02020502060401020303" pitchFamily="18" charset="77"/>
              </a:rPr>
              <a:t>an </a:t>
            </a:r>
            <a:r>
              <a:rPr lang="en-US" sz="2100" b="1" dirty="0">
                <a:solidFill>
                  <a:srgbClr val="000000"/>
                </a:solidFill>
                <a:latin typeface="Perpetua" panose="02020502060401020303" pitchFamily="18" charset="77"/>
              </a:rPr>
              <a:t>B</a:t>
            </a:r>
            <a:r>
              <a:rPr lang="en-US" sz="2100" b="1" i="0" u="none" strike="noStrike" dirty="0">
                <a:solidFill>
                  <a:srgbClr val="000000"/>
                </a:solidFill>
                <a:effectLst/>
                <a:latin typeface="Perpetua" panose="02020502060401020303" pitchFamily="18" charset="77"/>
              </a:rPr>
              <a:t>uild Error, </a:t>
            </a:r>
            <a:r>
              <a:rPr lang="en-US" sz="2100" b="1" dirty="0">
                <a:solidFill>
                  <a:srgbClr val="000000"/>
                </a:solidFill>
                <a:latin typeface="Perpetua" panose="02020502060401020303" pitchFamily="18" charset="77"/>
              </a:rPr>
              <a:t>F</a:t>
            </a:r>
            <a:r>
              <a:rPr lang="en-US" sz="2100" b="1" i="0" u="none" strike="noStrike" dirty="0">
                <a:solidFill>
                  <a:srgbClr val="000000"/>
                </a:solidFill>
                <a:effectLst/>
                <a:latin typeface="Perpetua" panose="02020502060401020303" pitchFamily="18" charset="77"/>
              </a:rPr>
              <a:t>raud, and </a:t>
            </a:r>
            <a:r>
              <a:rPr lang="en-US" sz="2100" b="1" dirty="0">
                <a:solidFill>
                  <a:srgbClr val="000000"/>
                </a:solidFill>
                <a:latin typeface="Perpetua" panose="02020502060401020303" pitchFamily="18" charset="77"/>
              </a:rPr>
              <a:t>H</a:t>
            </a:r>
            <a:r>
              <a:rPr lang="en-US" sz="2100" b="1" i="0" u="none" strike="noStrike" dirty="0">
                <a:solidFill>
                  <a:srgbClr val="000000"/>
                </a:solidFill>
                <a:effectLst/>
                <a:latin typeface="Perpetua" panose="02020502060401020303" pitchFamily="18" charset="77"/>
              </a:rPr>
              <a:t>allucinations (Fake </a:t>
            </a:r>
            <a:r>
              <a:rPr lang="en-US" sz="2100" b="1" dirty="0">
                <a:solidFill>
                  <a:srgbClr val="000000"/>
                </a:solidFill>
                <a:latin typeface="Perpetua" panose="02020502060401020303" pitchFamily="18" charset="77"/>
              </a:rPr>
              <a:t>N</a:t>
            </a:r>
            <a:r>
              <a:rPr lang="en-US" sz="2100" b="1" i="0" u="none" strike="noStrike" dirty="0">
                <a:solidFill>
                  <a:srgbClr val="000000"/>
                </a:solidFill>
                <a:effectLst/>
                <a:latin typeface="Perpetua" panose="02020502060401020303" pitchFamily="18" charset="77"/>
              </a:rPr>
              <a:t>ews)</a:t>
            </a:r>
          </a:p>
          <a:p>
            <a:pPr marL="11113" marR="0" indent="-11113">
              <a:lnSpc>
                <a:spcPct val="108000"/>
              </a:lnSpc>
              <a:spcBef>
                <a:spcPts val="0"/>
              </a:spcBef>
              <a:spcAft>
                <a:spcPts val="0"/>
              </a:spcAft>
              <a:tabLst>
                <a:tab pos="285750" algn="l"/>
              </a:tabLst>
            </a:pPr>
            <a:r>
              <a:rPr lang="en-US" sz="2100" b="1" i="0" u="none" strike="noStrike" dirty="0">
                <a:solidFill>
                  <a:srgbClr val="000000"/>
                </a:solidFill>
                <a:effectLst/>
                <a:latin typeface="Perpetua" panose="02020502060401020303" pitchFamily="18" charset="77"/>
              </a:rPr>
              <a:t>Saint Augustine </a:t>
            </a:r>
            <a:r>
              <a:rPr lang="en-US" sz="2100" b="1" dirty="0">
                <a:solidFill>
                  <a:srgbClr val="000000"/>
                </a:solidFill>
                <a:latin typeface="Perpetua" panose="02020502060401020303" pitchFamily="18" charset="77"/>
              </a:rPr>
              <a:t>F</a:t>
            </a:r>
            <a:r>
              <a:rPr lang="en-US" sz="2100" b="1" i="0" u="none" strike="noStrike" dirty="0">
                <a:solidFill>
                  <a:srgbClr val="000000"/>
                </a:solidFill>
                <a:effectLst/>
                <a:latin typeface="Perpetua" panose="02020502060401020303" pitchFamily="18" charset="77"/>
              </a:rPr>
              <a:t>ound </a:t>
            </a:r>
            <a:r>
              <a:rPr lang="en-US" sz="2100" b="1" dirty="0">
                <a:solidFill>
                  <a:srgbClr val="000000"/>
                </a:solidFill>
                <a:latin typeface="Perpetua" panose="02020502060401020303" pitchFamily="18" charset="77"/>
              </a:rPr>
              <a:t>E</a:t>
            </a:r>
            <a:r>
              <a:rPr lang="en-US" sz="2100" b="1" i="0" u="none" strike="noStrike" dirty="0">
                <a:solidFill>
                  <a:srgbClr val="000000"/>
                </a:solidFill>
                <a:effectLst/>
                <a:latin typeface="Perpetua" panose="02020502060401020303" pitchFamily="18" charset="77"/>
              </a:rPr>
              <a:t>rror in Roman Rhetorical Education</a:t>
            </a:r>
          </a:p>
          <a:p>
            <a:pPr marL="693738" marR="0">
              <a:lnSpc>
                <a:spcPct val="108000"/>
              </a:lnSpc>
              <a:spcBef>
                <a:spcPts val="0"/>
              </a:spcBef>
              <a:spcAft>
                <a:spcPts val="0"/>
              </a:spcAft>
            </a:pPr>
            <a:r>
              <a:rPr lang="en-US" sz="2100" b="1" i="0" u="none" strike="noStrike" dirty="0">
                <a:solidFill>
                  <a:srgbClr val="000000"/>
                </a:solidFill>
                <a:effectLst/>
                <a:latin typeface="Perpetua" panose="02020502060401020303" pitchFamily="18" charset="77"/>
              </a:rPr>
              <a:t>He </a:t>
            </a:r>
            <a:r>
              <a:rPr lang="en-US" sz="2100" b="1" dirty="0">
                <a:solidFill>
                  <a:srgbClr val="000000"/>
                </a:solidFill>
                <a:latin typeface="Perpetua" panose="02020502060401020303" pitchFamily="18" charset="77"/>
              </a:rPr>
              <a:t>C</a:t>
            </a:r>
            <a:r>
              <a:rPr lang="en-US" sz="2100" b="1" i="0" u="none" strike="noStrike" dirty="0">
                <a:solidFill>
                  <a:srgbClr val="000000"/>
                </a:solidFill>
                <a:effectLst/>
                <a:latin typeface="Perpetua" panose="02020502060401020303" pitchFamily="18" charset="77"/>
              </a:rPr>
              <a:t>autioned Co-learners to be Alert to Problematic </a:t>
            </a:r>
            <a:r>
              <a:rPr lang="en-US" sz="2100" b="1" dirty="0">
                <a:solidFill>
                  <a:srgbClr val="000000"/>
                </a:solidFill>
                <a:latin typeface="Perpetua" panose="02020502060401020303" pitchFamily="18" charset="77"/>
              </a:rPr>
              <a:t>R</a:t>
            </a:r>
            <a:r>
              <a:rPr lang="en-US" sz="2100" b="1" i="0" u="none" strike="noStrike" dirty="0">
                <a:solidFill>
                  <a:srgbClr val="000000"/>
                </a:solidFill>
                <a:effectLst/>
                <a:latin typeface="Perpetua" panose="02020502060401020303" pitchFamily="18" charset="77"/>
              </a:rPr>
              <a:t>hetoric</a:t>
            </a:r>
          </a:p>
          <a:p>
            <a:pPr marL="12700" marR="0">
              <a:lnSpc>
                <a:spcPct val="108000"/>
              </a:lnSpc>
              <a:spcBef>
                <a:spcPts val="0"/>
              </a:spcBef>
              <a:spcAft>
                <a:spcPts val="0"/>
              </a:spcAft>
            </a:pPr>
            <a:r>
              <a:rPr lang="en-US" sz="2100" b="1" dirty="0">
                <a:solidFill>
                  <a:srgbClr val="000000"/>
                </a:solidFill>
                <a:latin typeface="Perpetua" panose="02020502060401020303" pitchFamily="18" charset="77"/>
              </a:rPr>
              <a:t>H</a:t>
            </a:r>
            <a:r>
              <a:rPr lang="en-US" sz="2100" b="1" i="0" u="none" strike="noStrike" dirty="0">
                <a:solidFill>
                  <a:srgbClr val="000000"/>
                </a:solidFill>
                <a:effectLst/>
                <a:latin typeface="Perpetua" panose="02020502060401020303" pitchFamily="18" charset="77"/>
              </a:rPr>
              <a:t>is Advice for an AI World </a:t>
            </a:r>
            <a:r>
              <a:rPr lang="en-US" sz="2100" b="1" dirty="0">
                <a:solidFill>
                  <a:srgbClr val="000000"/>
                </a:solidFill>
                <a:latin typeface="Perpetua" panose="02020502060401020303" pitchFamily="18" charset="77"/>
              </a:rPr>
              <a:t>- A</a:t>
            </a:r>
            <a:r>
              <a:rPr lang="en-US" sz="2100" b="1" i="0" u="none" strike="noStrike" dirty="0">
                <a:solidFill>
                  <a:srgbClr val="000000"/>
                </a:solidFill>
                <a:effectLst/>
                <a:latin typeface="Perpetua" panose="02020502060401020303" pitchFamily="18" charset="77"/>
              </a:rPr>
              <a:t>pproach </a:t>
            </a:r>
            <a:r>
              <a:rPr lang="en-US" sz="2100" b="1" dirty="0">
                <a:solidFill>
                  <a:srgbClr val="000000"/>
                </a:solidFill>
                <a:latin typeface="Perpetua" panose="02020502060401020303" pitchFamily="18" charset="77"/>
              </a:rPr>
              <a:t>L</a:t>
            </a:r>
            <a:r>
              <a:rPr lang="en-US" sz="2100" b="1" i="0" u="none" strike="noStrike" dirty="0">
                <a:solidFill>
                  <a:srgbClr val="000000"/>
                </a:solidFill>
                <a:effectLst/>
                <a:latin typeface="Perpetua" panose="02020502060401020303" pitchFamily="18" charset="77"/>
              </a:rPr>
              <a:t>earning with H.O.P.E.</a:t>
            </a:r>
          </a:p>
          <a:p>
            <a:pPr marL="693738" marR="0">
              <a:lnSpc>
                <a:spcPct val="108000"/>
              </a:lnSpc>
              <a:spcBef>
                <a:spcPts val="0"/>
              </a:spcBef>
              <a:spcAft>
                <a:spcPts val="0"/>
              </a:spcAft>
            </a:pPr>
            <a:r>
              <a:rPr lang="en-US" sz="2100" b="1" i="0" u="none" strike="noStrike" dirty="0">
                <a:solidFill>
                  <a:srgbClr val="000000"/>
                </a:solidFill>
                <a:effectLst/>
                <a:latin typeface="Perpetua" panose="02020502060401020303" pitchFamily="18" charset="77"/>
              </a:rPr>
              <a:t>Humble Hearts</a:t>
            </a:r>
            <a:endParaRPr lang="en-US" sz="2100" b="1" dirty="0">
              <a:solidFill>
                <a:srgbClr val="000000"/>
              </a:solidFill>
              <a:latin typeface="Perpetua" panose="02020502060401020303" pitchFamily="18" charset="77"/>
            </a:endParaRPr>
          </a:p>
          <a:p>
            <a:pPr marL="693738" marR="0">
              <a:lnSpc>
                <a:spcPct val="108000"/>
              </a:lnSpc>
              <a:spcBef>
                <a:spcPts val="0"/>
              </a:spcBef>
              <a:spcAft>
                <a:spcPts val="0"/>
              </a:spcAft>
            </a:pPr>
            <a:r>
              <a:rPr lang="en-US" sz="2100" b="1" i="0" u="none" strike="noStrike" dirty="0">
                <a:solidFill>
                  <a:srgbClr val="000000"/>
                </a:solidFill>
                <a:effectLst/>
                <a:latin typeface="Perpetua" panose="02020502060401020303" pitchFamily="18" charset="77"/>
              </a:rPr>
              <a:t>Obedience to Truth</a:t>
            </a:r>
            <a:endParaRPr lang="en-US" sz="2100" b="1" dirty="0">
              <a:solidFill>
                <a:srgbClr val="000000"/>
              </a:solidFill>
              <a:latin typeface="Perpetua" panose="02020502060401020303" pitchFamily="18" charset="77"/>
            </a:endParaRPr>
          </a:p>
          <a:p>
            <a:pPr marL="693738" marR="0">
              <a:lnSpc>
                <a:spcPct val="108000"/>
              </a:lnSpc>
              <a:spcBef>
                <a:spcPts val="0"/>
              </a:spcBef>
              <a:spcAft>
                <a:spcPts val="0"/>
              </a:spcAft>
            </a:pPr>
            <a:r>
              <a:rPr lang="en-US" sz="2100" b="1" i="0" u="none" strike="noStrike" dirty="0">
                <a:solidFill>
                  <a:srgbClr val="000000"/>
                </a:solidFill>
                <a:effectLst/>
                <a:latin typeface="Perpetua" panose="02020502060401020303" pitchFamily="18" charset="77"/>
              </a:rPr>
              <a:t>Pointing to Reflective Learning</a:t>
            </a:r>
          </a:p>
          <a:p>
            <a:pPr marL="693738" marR="0">
              <a:lnSpc>
                <a:spcPct val="108000"/>
              </a:lnSpc>
              <a:spcBef>
                <a:spcPts val="0"/>
              </a:spcBef>
              <a:spcAft>
                <a:spcPts val="0"/>
              </a:spcAft>
            </a:pPr>
            <a:r>
              <a:rPr lang="en-US" sz="2100" b="1" i="0" u="none" strike="noStrike" dirty="0">
                <a:solidFill>
                  <a:srgbClr val="000000"/>
                </a:solidFill>
                <a:effectLst/>
                <a:latin typeface="Perpetua" panose="02020502060401020303" pitchFamily="18" charset="77"/>
              </a:rPr>
              <a:t>Expressing Wisdom Clearly</a:t>
            </a:r>
            <a:endParaRPr lang="en-US" sz="2100" b="1" dirty="0">
              <a:solidFill>
                <a:srgbClr val="000000"/>
              </a:solidFill>
              <a:latin typeface="Perpetua" panose="02020502060401020303" pitchFamily="18" charset="77"/>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809" y="182650"/>
            <a:ext cx="1345178" cy="1097445"/>
          </a:xfrm>
          <a:prstGeom prst="rect">
            <a:avLst/>
          </a:prstGeom>
        </p:spPr>
      </p:pic>
      <p:sp>
        <p:nvSpPr>
          <p:cNvPr id="2" name="Slide Number Placeholder 1">
            <a:extLst>
              <a:ext uri="{FF2B5EF4-FFF2-40B4-BE49-F238E27FC236}">
                <a16:creationId xmlns:a16="http://schemas.microsoft.com/office/drawing/2014/main" id="{3185D946-731F-471F-BD70-B5FAD06A2F16}"/>
              </a:ext>
            </a:extLst>
          </p:cNvPr>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pic>
        <p:nvPicPr>
          <p:cNvPr id="5" name="Picture 4" descr="A logo for a conference&#10;&#10;Description automatically generated">
            <a:extLst>
              <a:ext uri="{FF2B5EF4-FFF2-40B4-BE49-F238E27FC236}">
                <a16:creationId xmlns:a16="http://schemas.microsoft.com/office/drawing/2014/main" id="{F3A33524-014E-6249-C987-DB588858D405}"/>
              </a:ext>
            </a:extLst>
          </p:cNvPr>
          <p:cNvPicPr>
            <a:picLocks noChangeAspect="1"/>
          </p:cNvPicPr>
          <p:nvPr/>
        </p:nvPicPr>
        <p:blipFill>
          <a:blip r:embed="rId4"/>
          <a:stretch>
            <a:fillRect/>
          </a:stretch>
        </p:blipFill>
        <p:spPr>
          <a:xfrm>
            <a:off x="280011" y="121468"/>
            <a:ext cx="1219805" cy="1219805"/>
          </a:xfrm>
          <a:prstGeom prst="rect">
            <a:avLst/>
          </a:prstGeom>
        </p:spPr>
      </p:pic>
    </p:spTree>
    <p:extLst>
      <p:ext uri="{BB962C8B-B14F-4D97-AF65-F5344CB8AC3E}">
        <p14:creationId xmlns:p14="http://schemas.microsoft.com/office/powerpoint/2010/main" val="274155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a:extLst>
            <a:ext uri="{FF2B5EF4-FFF2-40B4-BE49-F238E27FC236}">
              <a16:creationId xmlns:a16="http://schemas.microsoft.com/office/drawing/2014/main" id="{D2704B84-8B86-6695-EB69-1B46EB1B9894}"/>
            </a:ext>
          </a:extLst>
        </p:cNvPr>
        <p:cNvGrpSpPr/>
        <p:nvPr/>
      </p:nvGrpSpPr>
      <p:grpSpPr>
        <a:xfrm>
          <a:off x="0" y="0"/>
          <a:ext cx="0" cy="0"/>
          <a:chOff x="0" y="0"/>
          <a:chExt cx="0" cy="0"/>
        </a:xfrm>
      </p:grpSpPr>
      <p:sp>
        <p:nvSpPr>
          <p:cNvPr id="86" name="Shape 86">
            <a:extLst>
              <a:ext uri="{FF2B5EF4-FFF2-40B4-BE49-F238E27FC236}">
                <a16:creationId xmlns:a16="http://schemas.microsoft.com/office/drawing/2014/main" id="{58ECF657-B12D-4F12-830C-B995DAA66862}"/>
              </a:ext>
            </a:extLst>
          </p:cNvPr>
          <p:cNvSpPr txBox="1">
            <a:spLocks noGrp="1"/>
          </p:cNvSpPr>
          <p:nvPr>
            <p:ph type="body" idx="1"/>
          </p:nvPr>
        </p:nvSpPr>
        <p:spPr>
          <a:xfrm>
            <a:off x="344929" y="2136104"/>
            <a:ext cx="8401878" cy="2735777"/>
          </a:xfrm>
          <a:prstGeom prst="rect">
            <a:avLst/>
          </a:prstGeom>
        </p:spPr>
        <p:txBody>
          <a:bodyPr lIns="91425" tIns="91425" rIns="91425" bIns="91425" anchor="t" anchorCtr="0">
            <a:noAutofit/>
          </a:bodyPr>
          <a:lstStyle/>
          <a:p>
            <a:pPr marL="288925" indent="-288925">
              <a:lnSpc>
                <a:spcPct val="100000"/>
              </a:lnSpc>
              <a:spcAft>
                <a:spcPts val="600"/>
              </a:spcAft>
            </a:pPr>
            <a:r>
              <a:rPr lang="en-US" sz="20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Addressing Role of AI in the Crisis of Truth (AN 3</a:t>
            </a:r>
            <a:r>
              <a:rPr lang="en-US" sz="20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a:t>
            </a:r>
          </a:p>
          <a:p>
            <a:pPr marL="457200" indent="-274638">
              <a:lnSpc>
                <a:spcPct val="100000"/>
              </a:lnSpc>
              <a:spcAft>
                <a:spcPts val="600"/>
              </a:spcAft>
            </a:pPr>
            <a:r>
              <a:rPr lang="en-US" sz="20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When society becomes indifferent to the truth, various groups construct their own versions of “facts,” weakening the “reciprocal ties and mutual dependencies” that underpin the fabric of social life</a:t>
            </a:r>
            <a:r>
              <a:rPr lang="en-US" sz="20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 (AI 88)</a:t>
            </a:r>
            <a:r>
              <a:rPr lang="en-US" sz="2000" b="1" dirty="0">
                <a:solidFill>
                  <a:schemeClr val="tx1"/>
                </a:solidFill>
                <a:effectLst/>
                <a:latin typeface="Perpetua" panose="02020502060401020303" pitchFamily="18" charset="77"/>
              </a:rPr>
              <a:t> </a:t>
            </a:r>
            <a:endParaRPr lang="en-US" sz="20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endParaRPr>
          </a:p>
          <a:p>
            <a:pPr marL="288925" indent="-288925">
              <a:lnSpc>
                <a:spcPct val="100000"/>
              </a:lnSpc>
              <a:spcAft>
                <a:spcPts val="0"/>
              </a:spcAft>
            </a:pPr>
            <a:r>
              <a:rPr lang="en-US" sz="20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Listening to Help the Unlearned</a:t>
            </a:r>
          </a:p>
          <a:p>
            <a:pPr marL="457200" indent="-222250">
              <a:lnSpc>
                <a:spcPct val="100000"/>
              </a:lnSpc>
              <a:spcAft>
                <a:spcPts val="0"/>
              </a:spcAft>
            </a:pPr>
            <a:r>
              <a:rPr lang="en-US" sz="2000" b="1" i="1" kern="100" dirty="0">
                <a:solidFill>
                  <a:schemeClr val="tx1"/>
                </a:solidFill>
                <a:latin typeface="Perpetua" panose="02020502060401020303" pitchFamily="18" charset="77"/>
                <a:ea typeface="Aptos" panose="020B0004020202020204" pitchFamily="34" charset="0"/>
                <a:cs typeface="Times New Roman" panose="02020603050405020304" pitchFamily="18" charset="0"/>
              </a:rPr>
              <a:t>B</a:t>
            </a:r>
            <a:r>
              <a:rPr lang="en-US" sz="2000" b="1" i="1" dirty="0">
                <a:solidFill>
                  <a:schemeClr val="tx1"/>
                </a:solidFill>
                <a:effectLst/>
                <a:latin typeface="Perpetua" panose="02020502060401020303" pitchFamily="18" charset="77"/>
              </a:rPr>
              <a:t>etween a machine and a</a:t>
            </a:r>
            <a:r>
              <a:rPr lang="en-US" sz="2000" b="1" dirty="0">
                <a:solidFill>
                  <a:schemeClr val="tx1"/>
                </a:solidFill>
                <a:latin typeface="Perpetua" panose="02020502060401020303" pitchFamily="18" charset="77"/>
              </a:rPr>
              <a:t> </a:t>
            </a:r>
            <a:r>
              <a:rPr lang="en-US" sz="2000" b="1" i="1" dirty="0">
                <a:solidFill>
                  <a:schemeClr val="tx1"/>
                </a:solidFill>
                <a:effectLst/>
                <a:latin typeface="Perpetua" panose="02020502060401020303" pitchFamily="18" charset="77"/>
              </a:rPr>
              <a:t>human, only the human can be sufficiently self-aware to the point of listening and following the voice of</a:t>
            </a:r>
            <a:r>
              <a:rPr lang="en-US" sz="2000" b="1" dirty="0">
                <a:solidFill>
                  <a:schemeClr val="tx1"/>
                </a:solidFill>
                <a:latin typeface="Perpetua" panose="02020502060401020303" pitchFamily="18" charset="77"/>
              </a:rPr>
              <a:t> </a:t>
            </a:r>
            <a:r>
              <a:rPr lang="en-US" sz="2000" b="1" i="1" dirty="0">
                <a:solidFill>
                  <a:schemeClr val="tx1"/>
                </a:solidFill>
                <a:effectLst/>
                <a:latin typeface="Perpetua" panose="02020502060401020303" pitchFamily="18" charset="77"/>
              </a:rPr>
              <a:t>conscience, discerning with prudence, and seeking the good that is possible in every situation</a:t>
            </a:r>
            <a:r>
              <a:rPr lang="en-US" sz="2000" i="1" dirty="0">
                <a:effectLst/>
                <a:latin typeface="Helvetica" pitchFamily="2" charset="0"/>
              </a:rPr>
              <a:t>.</a:t>
            </a:r>
            <a:r>
              <a:rPr lang="en-US" sz="2000" i="1" dirty="0">
                <a:solidFill>
                  <a:srgbClr val="0000EF"/>
                </a:solidFill>
                <a:latin typeface="Helvetica" pitchFamily="2" charset="0"/>
              </a:rPr>
              <a:t> </a:t>
            </a:r>
            <a:r>
              <a:rPr lang="en-US" sz="2000" b="1" dirty="0">
                <a:solidFill>
                  <a:schemeClr val="tx1"/>
                </a:solidFill>
                <a:latin typeface="Perpetua" panose="02020502060401020303" pitchFamily="18" charset="77"/>
              </a:rPr>
              <a:t>(AN 39)</a:t>
            </a:r>
            <a:endParaRPr lang="en-US" sz="2000" b="1" dirty="0">
              <a:solidFill>
                <a:schemeClr val="tx1"/>
              </a:solidFill>
              <a:effectLst/>
              <a:latin typeface="Perpetua" panose="02020502060401020303" pitchFamily="18" charset="77"/>
            </a:endParaRPr>
          </a:p>
          <a:p>
            <a:pPr marL="288925" indent="-288925">
              <a:lnSpc>
                <a:spcPct val="100000"/>
              </a:lnSpc>
              <a:spcAft>
                <a:spcPts val="600"/>
              </a:spcAft>
            </a:pPr>
            <a:endParaRPr lang="en-US" sz="20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endParaRPr>
          </a:p>
          <a:p>
            <a:pPr marL="288925" indent="-288925">
              <a:lnSpc>
                <a:spcPct val="100000"/>
              </a:lnSpc>
              <a:spcAft>
                <a:spcPts val="600"/>
              </a:spcAft>
            </a:pPr>
            <a:endParaRPr lang="en-US" sz="2000" b="1" i="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4EFD027-8347-6939-CF96-52ECFE17B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95" y="182650"/>
            <a:ext cx="1345178" cy="1097445"/>
          </a:xfrm>
          <a:prstGeom prst="rect">
            <a:avLst/>
          </a:prstGeom>
        </p:spPr>
      </p:pic>
      <p:sp>
        <p:nvSpPr>
          <p:cNvPr id="2" name="Slide Number Placeholder 1">
            <a:extLst>
              <a:ext uri="{FF2B5EF4-FFF2-40B4-BE49-F238E27FC236}">
                <a16:creationId xmlns:a16="http://schemas.microsoft.com/office/drawing/2014/main" id="{DBE266B1-0A80-9F2A-E184-C9A33FFE47EF}"/>
              </a:ext>
            </a:extLst>
          </p:cNvPr>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
        <p:nvSpPr>
          <p:cNvPr id="7" name="Shape 73">
            <a:extLst>
              <a:ext uri="{FF2B5EF4-FFF2-40B4-BE49-F238E27FC236}">
                <a16:creationId xmlns:a16="http://schemas.microsoft.com/office/drawing/2014/main" id="{F18FF7D9-AB55-BD29-2831-2ABB103BDC6F}"/>
              </a:ext>
            </a:extLst>
          </p:cNvPr>
          <p:cNvSpPr txBox="1">
            <a:spLocks/>
          </p:cNvSpPr>
          <p:nvPr/>
        </p:nvSpPr>
        <p:spPr>
          <a:xfrm>
            <a:off x="2563906" y="1492701"/>
            <a:ext cx="3639670" cy="544813"/>
          </a:xfrm>
          <a:prstGeom prst="rect">
            <a:avLst/>
          </a:prstGeom>
          <a:solidFill>
            <a:srgbClr val="F3C993"/>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en-US" b="1" dirty="0">
                <a:solidFill>
                  <a:srgbClr val="000000"/>
                </a:solidFill>
                <a:latin typeface="Perpetua" panose="02020502060401020303" pitchFamily="18" charset="0"/>
                <a:ea typeface="Calibri" panose="020F0502020204030204" pitchFamily="34" charset="0"/>
              </a:rPr>
              <a:t>Practical Touchpoints</a:t>
            </a:r>
            <a:endParaRPr lang="en" sz="2400" b="1" dirty="0">
              <a:latin typeface="Perpetua" panose="02020502060401020303" pitchFamily="18" charset="0"/>
            </a:endParaRPr>
          </a:p>
        </p:txBody>
      </p:sp>
      <p:sp>
        <p:nvSpPr>
          <p:cNvPr id="6" name="Shape 85">
            <a:extLst>
              <a:ext uri="{FF2B5EF4-FFF2-40B4-BE49-F238E27FC236}">
                <a16:creationId xmlns:a16="http://schemas.microsoft.com/office/drawing/2014/main" id="{1D0B870C-87ED-83C5-B0AD-D7E3647190A4}"/>
              </a:ext>
            </a:extLst>
          </p:cNvPr>
          <p:cNvSpPr txBox="1">
            <a:spLocks noGrp="1"/>
          </p:cNvSpPr>
          <p:nvPr>
            <p:ph type="title"/>
          </p:nvPr>
        </p:nvSpPr>
        <p:spPr>
          <a:xfrm>
            <a:off x="1941296" y="302087"/>
            <a:ext cx="5516641" cy="919505"/>
          </a:xfrm>
          <a:prstGeom prst="rect">
            <a:avLst/>
          </a:prstGeom>
          <a:solidFill>
            <a:srgbClr val="F3C993"/>
          </a:solidFill>
        </p:spPr>
        <p:txBody>
          <a:bodyPr lIns="91425" tIns="91425" rIns="91425" bIns="91425" anchor="t" anchorCtr="0">
            <a:noAutofit/>
          </a:bodyPr>
          <a:lstStyle/>
          <a:p>
            <a:pPr algn="ctr"/>
            <a:r>
              <a:rPr lang="en-US" sz="2400"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Inspired Interiority</a:t>
            </a:r>
            <a:b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sz="2400"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E – EXPRESSING WISDOM </a:t>
            </a:r>
            <a:r>
              <a:rPr lang="en-US" sz="2400" b="1" i="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CLEARLY</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pic>
        <p:nvPicPr>
          <p:cNvPr id="8" name="Picture 7" descr="A logo for a conference&#10;&#10;Description automatically generated">
            <a:extLst>
              <a:ext uri="{FF2B5EF4-FFF2-40B4-BE49-F238E27FC236}">
                <a16:creationId xmlns:a16="http://schemas.microsoft.com/office/drawing/2014/main" id="{8B21B0AC-301B-B149-821B-07DBA8895B0C}"/>
              </a:ext>
            </a:extLst>
          </p:cNvPr>
          <p:cNvPicPr>
            <a:picLocks noChangeAspect="1"/>
          </p:cNvPicPr>
          <p:nvPr/>
        </p:nvPicPr>
        <p:blipFill>
          <a:blip r:embed="rId4"/>
          <a:stretch>
            <a:fillRect/>
          </a:stretch>
        </p:blipFill>
        <p:spPr>
          <a:xfrm>
            <a:off x="7874160" y="233701"/>
            <a:ext cx="995339" cy="995339"/>
          </a:xfrm>
          <a:prstGeom prst="rect">
            <a:avLst/>
          </a:prstGeom>
        </p:spPr>
      </p:pic>
    </p:spTree>
    <p:extLst>
      <p:ext uri="{BB962C8B-B14F-4D97-AF65-F5344CB8AC3E}">
        <p14:creationId xmlns:p14="http://schemas.microsoft.com/office/powerpoint/2010/main" val="1155533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84"/>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31" y="354729"/>
            <a:ext cx="1345178" cy="1097445"/>
          </a:xfrm>
          <a:prstGeom prst="rect">
            <a:avLst/>
          </a:prstGeom>
        </p:spPr>
      </p:pic>
      <p:sp>
        <p:nvSpPr>
          <p:cNvPr id="11" name="Shape 92">
            <a:extLst>
              <a:ext uri="{FF2B5EF4-FFF2-40B4-BE49-F238E27FC236}">
                <a16:creationId xmlns:a16="http://schemas.microsoft.com/office/drawing/2014/main" id="{F4AD09DC-4937-057B-4027-0136B313EC9E}"/>
              </a:ext>
            </a:extLst>
          </p:cNvPr>
          <p:cNvSpPr txBox="1">
            <a:spLocks noGrp="1"/>
          </p:cNvSpPr>
          <p:nvPr>
            <p:ph type="body" idx="1"/>
          </p:nvPr>
        </p:nvSpPr>
        <p:spPr>
          <a:xfrm>
            <a:off x="437107" y="3209022"/>
            <a:ext cx="8269785" cy="1847793"/>
          </a:xfrm>
          <a:prstGeom prst="rect">
            <a:avLst/>
          </a:prstGeom>
          <a:solidFill>
            <a:srgbClr val="9FC5E8"/>
          </a:solidFill>
        </p:spPr>
        <p:txBody>
          <a:bodyPr lIns="91425" tIns="91425" rIns="91425" bIns="91425" anchor="t" anchorCtr="0">
            <a:noAutofit/>
          </a:bodyPr>
          <a:lstStyle/>
          <a:p>
            <a:pPr marL="635000" indent="-635000">
              <a:lnSpc>
                <a:spcPct val="108000"/>
              </a:lnSpc>
              <a:spcAft>
                <a:spcPts val="800"/>
              </a:spcAft>
            </a:pPr>
            <a:r>
              <a:rPr lang="en-US" sz="3600" b="1" i="0" u="none" strike="noStrike" baseline="0" dirty="0">
                <a:solidFill>
                  <a:schemeClr val="tx1"/>
                </a:solidFill>
                <a:latin typeface="Perpetua" panose="02020502060401020303" pitchFamily="18" charset="0"/>
              </a:rPr>
              <a:t>		Presentation – PPT and PDF</a:t>
            </a:r>
            <a:endParaRPr lang="en-US" sz="3600" b="1" dirty="0">
              <a:latin typeface="Perpetua" panose="02020502060401020303" pitchFamily="18" charset="0"/>
            </a:endParaRPr>
          </a:p>
          <a:p>
            <a:pPr marL="1209675" indent="-635000"/>
            <a:r>
              <a:rPr lang="en-US" sz="2800" b="1" dirty="0">
                <a:solidFill>
                  <a:schemeClr val="tx1"/>
                </a:solidFill>
                <a:latin typeface="Perpetua" panose="02020502060401020303" pitchFamily="18" charset="0"/>
              </a:rPr>
              <a:t>       </a:t>
            </a:r>
            <a:r>
              <a:rPr lang="en-US" sz="2800" b="1" dirty="0" err="1">
                <a:solidFill>
                  <a:schemeClr val="tx1"/>
                </a:solidFill>
                <a:latin typeface="Perpetua" panose="02020502060401020303" pitchFamily="18" charset="0"/>
              </a:rPr>
              <a:t>URL:https</a:t>
            </a:r>
            <a:r>
              <a:rPr lang="en-US" sz="2800" b="1" dirty="0">
                <a:solidFill>
                  <a:schemeClr val="tx1"/>
                </a:solidFill>
                <a:latin typeface="Perpetua" panose="02020502060401020303" pitchFamily="18" charset="0"/>
              </a:rPr>
              <a:t>://</a:t>
            </a:r>
            <a:r>
              <a:rPr lang="en-US" sz="2800" b="1" dirty="0" err="1">
                <a:solidFill>
                  <a:schemeClr val="tx1"/>
                </a:solidFill>
                <a:latin typeface="Perpetua" panose="02020502060401020303" pitchFamily="18" charset="0"/>
              </a:rPr>
              <a:t>augustinianpedagogy.org</a:t>
            </a:r>
            <a:r>
              <a:rPr lang="en-US" sz="2800" b="1" dirty="0">
                <a:solidFill>
                  <a:schemeClr val="tx1"/>
                </a:solidFill>
                <a:latin typeface="Perpetua" panose="02020502060401020303" pitchFamily="18" charset="0"/>
              </a:rPr>
              <a:t>/air-conference-2025</a:t>
            </a:r>
            <a:endParaRPr lang="en-US" sz="1600" b="1" dirty="0">
              <a:solidFill>
                <a:schemeClr val="tx1"/>
              </a:solidFill>
              <a:latin typeface="Perpetua" panose="02020502060401020303" pitchFamily="18" charset="0"/>
            </a:endParaRPr>
          </a:p>
        </p:txBody>
      </p:sp>
      <p:sp>
        <p:nvSpPr>
          <p:cNvPr id="2" name="Slide Number Placeholder 1">
            <a:extLst>
              <a:ext uri="{FF2B5EF4-FFF2-40B4-BE49-F238E27FC236}">
                <a16:creationId xmlns:a16="http://schemas.microsoft.com/office/drawing/2014/main" id="{3185D946-731F-471F-BD70-B5FAD06A2F16}"/>
              </a:ext>
            </a:extLst>
          </p:cNvPr>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pic>
        <p:nvPicPr>
          <p:cNvPr id="6" name="Picture 5" descr="A group of people working on a table&#10;&#10;Description automatically generated">
            <a:extLst>
              <a:ext uri="{FF2B5EF4-FFF2-40B4-BE49-F238E27FC236}">
                <a16:creationId xmlns:a16="http://schemas.microsoft.com/office/drawing/2014/main" id="{EE9E707C-D12A-3426-8EB2-79CB1D33A7F5}"/>
              </a:ext>
            </a:extLst>
          </p:cNvPr>
          <p:cNvPicPr>
            <a:picLocks noChangeAspect="1"/>
          </p:cNvPicPr>
          <p:nvPr/>
        </p:nvPicPr>
        <p:blipFill>
          <a:blip r:embed="rId4"/>
          <a:stretch>
            <a:fillRect/>
          </a:stretch>
        </p:blipFill>
        <p:spPr>
          <a:xfrm>
            <a:off x="4548609" y="641756"/>
            <a:ext cx="2732343" cy="232301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F853A9E3-EE06-47EA-E9C7-4E25D512F4C8}"/>
              </a:ext>
            </a:extLst>
          </p:cNvPr>
          <p:cNvPicPr>
            <a:picLocks noChangeAspect="1"/>
          </p:cNvPicPr>
          <p:nvPr/>
        </p:nvPicPr>
        <p:blipFill>
          <a:blip r:embed="rId5"/>
          <a:stretch>
            <a:fillRect/>
          </a:stretch>
        </p:blipFill>
        <p:spPr>
          <a:xfrm>
            <a:off x="590224" y="3185393"/>
            <a:ext cx="781391" cy="781391"/>
          </a:xfrm>
          <a:prstGeom prst="rect">
            <a:avLst/>
          </a:prstGeom>
        </p:spPr>
      </p:pic>
      <p:pic>
        <p:nvPicPr>
          <p:cNvPr id="3" name="Picture 2" descr="A logo for a conference&#10;&#10;Description automatically generated">
            <a:extLst>
              <a:ext uri="{FF2B5EF4-FFF2-40B4-BE49-F238E27FC236}">
                <a16:creationId xmlns:a16="http://schemas.microsoft.com/office/drawing/2014/main" id="{14AECC0C-335B-A85F-7BB0-3DD0A4F4653D}"/>
              </a:ext>
            </a:extLst>
          </p:cNvPr>
          <p:cNvPicPr>
            <a:picLocks noChangeAspect="1"/>
          </p:cNvPicPr>
          <p:nvPr/>
        </p:nvPicPr>
        <p:blipFill>
          <a:blip r:embed="rId6"/>
          <a:stretch>
            <a:fillRect/>
          </a:stretch>
        </p:blipFill>
        <p:spPr>
          <a:xfrm>
            <a:off x="235176" y="220992"/>
            <a:ext cx="995339" cy="995339"/>
          </a:xfrm>
          <a:prstGeom prst="rect">
            <a:avLst/>
          </a:prstGeom>
        </p:spPr>
      </p:pic>
      <p:sp>
        <p:nvSpPr>
          <p:cNvPr id="5" name="TextBox 4">
            <a:extLst>
              <a:ext uri="{FF2B5EF4-FFF2-40B4-BE49-F238E27FC236}">
                <a16:creationId xmlns:a16="http://schemas.microsoft.com/office/drawing/2014/main" id="{36DF421B-3F03-5619-1D79-1F50B175DDAB}"/>
              </a:ext>
            </a:extLst>
          </p:cNvPr>
          <p:cNvSpPr txBox="1"/>
          <p:nvPr/>
        </p:nvSpPr>
        <p:spPr>
          <a:xfrm>
            <a:off x="590224" y="2063918"/>
            <a:ext cx="3697571" cy="584775"/>
          </a:xfrm>
          <a:prstGeom prst="rect">
            <a:avLst/>
          </a:prstGeom>
          <a:noFill/>
        </p:spPr>
        <p:txBody>
          <a:bodyPr wrap="square" rtlCol="0">
            <a:spAutoFit/>
          </a:bodyPr>
          <a:lstStyle/>
          <a:p>
            <a:r>
              <a:rPr lang="en-US" sz="3200" b="1" dirty="0">
                <a:latin typeface="Perpetua" panose="02020502060401020303" pitchFamily="18" charset="0"/>
              </a:rPr>
              <a:t>Follow Up Resource</a:t>
            </a:r>
          </a:p>
        </p:txBody>
      </p:sp>
    </p:spTree>
    <p:extLst>
      <p:ext uri="{BB962C8B-B14F-4D97-AF65-F5344CB8AC3E}">
        <p14:creationId xmlns:p14="http://schemas.microsoft.com/office/powerpoint/2010/main" val="4255681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4" y="314972"/>
            <a:ext cx="1345178" cy="1097445"/>
          </a:xfrm>
          <a:prstGeom prst="rect">
            <a:avLst/>
          </a:prstGeom>
        </p:spPr>
      </p:pic>
      <p:sp>
        <p:nvSpPr>
          <p:cNvPr id="11" name="Shape 92">
            <a:extLst>
              <a:ext uri="{FF2B5EF4-FFF2-40B4-BE49-F238E27FC236}">
                <a16:creationId xmlns:a16="http://schemas.microsoft.com/office/drawing/2014/main" id="{F4AD09DC-4937-057B-4027-0136B313EC9E}"/>
              </a:ext>
            </a:extLst>
          </p:cNvPr>
          <p:cNvSpPr txBox="1">
            <a:spLocks noGrp="1"/>
          </p:cNvSpPr>
          <p:nvPr>
            <p:ph type="body" idx="1"/>
          </p:nvPr>
        </p:nvSpPr>
        <p:spPr>
          <a:xfrm>
            <a:off x="2080968" y="2490234"/>
            <a:ext cx="4624251" cy="2172982"/>
          </a:xfrm>
          <a:prstGeom prst="rect">
            <a:avLst/>
          </a:prstGeom>
        </p:spPr>
        <p:txBody>
          <a:bodyPr lIns="91425" tIns="91425" rIns="91425" bIns="91425" anchor="t" anchorCtr="0">
            <a:noAutofit/>
          </a:bodyPr>
          <a:lstStyle/>
          <a:p>
            <a:pPr algn="ctr">
              <a:lnSpc>
                <a:spcPct val="100000"/>
              </a:lnSpc>
              <a:spcBef>
                <a:spcPts val="600"/>
              </a:spcBef>
              <a:spcAft>
                <a:spcPts val="0"/>
              </a:spcAft>
            </a:pPr>
            <a:r>
              <a:rPr lang="en-US" sz="2000" b="1" dirty="0">
                <a:solidFill>
                  <a:schemeClr val="tx1"/>
                </a:solidFill>
                <a:latin typeface="Perpetua" panose="02020502060401020303" pitchFamily="18" charset="0"/>
              </a:rPr>
              <a:t>Rev. Gary N. McCloskey, O.S.A.</a:t>
            </a:r>
            <a:br>
              <a:rPr lang="en-US" sz="2000" b="1" dirty="0">
                <a:solidFill>
                  <a:schemeClr val="tx1"/>
                </a:solidFill>
                <a:latin typeface="Perpetua" panose="02020502060401020303" pitchFamily="18" charset="0"/>
              </a:rPr>
            </a:br>
            <a:r>
              <a:rPr lang="en-US" sz="2000" b="1" dirty="0">
                <a:solidFill>
                  <a:schemeClr val="tx1"/>
                </a:solidFill>
                <a:latin typeface="Perpetua" panose="02020502060401020303" pitchFamily="18" charset="0"/>
              </a:rPr>
              <a:t>Villanova Monastery</a:t>
            </a:r>
            <a:br>
              <a:rPr lang="en-US" sz="2000" b="1" dirty="0">
                <a:solidFill>
                  <a:schemeClr val="tx1"/>
                </a:solidFill>
                <a:latin typeface="Perpetua" panose="02020502060401020303" pitchFamily="18" charset="0"/>
              </a:rPr>
            </a:br>
            <a:r>
              <a:rPr lang="en-US" sz="2000" b="1" dirty="0">
                <a:solidFill>
                  <a:schemeClr val="tx1"/>
                </a:solidFill>
                <a:latin typeface="Perpetua" panose="02020502060401020303" pitchFamily="18" charset="0"/>
              </a:rPr>
              <a:t>800 E. Lancaster Avenue</a:t>
            </a:r>
            <a:br>
              <a:rPr lang="en-US" sz="2000" b="1" dirty="0">
                <a:solidFill>
                  <a:schemeClr val="tx1"/>
                </a:solidFill>
                <a:latin typeface="Perpetua" panose="02020502060401020303" pitchFamily="18" charset="0"/>
              </a:rPr>
            </a:br>
            <a:r>
              <a:rPr lang="en-US" sz="2000" b="1" dirty="0">
                <a:solidFill>
                  <a:schemeClr val="tx1"/>
                </a:solidFill>
                <a:latin typeface="Perpetua" panose="02020502060401020303" pitchFamily="18" charset="0"/>
              </a:rPr>
              <a:t>Villanova, PA 19085-1687</a:t>
            </a:r>
            <a:br>
              <a:rPr lang="en-US" sz="2000" b="1" dirty="0">
                <a:solidFill>
                  <a:schemeClr val="tx1"/>
                </a:solidFill>
                <a:latin typeface="Perpetua" panose="02020502060401020303" pitchFamily="18" charset="0"/>
              </a:rPr>
            </a:br>
            <a:r>
              <a:rPr lang="en-US" sz="2000" b="1" dirty="0">
                <a:solidFill>
                  <a:schemeClr val="tx1"/>
                </a:solidFill>
                <a:latin typeface="Perpetua" panose="02020502060401020303" pitchFamily="18" charset="0"/>
              </a:rPr>
              <a:t>Phone: 610.519.3804</a:t>
            </a:r>
            <a:br>
              <a:rPr lang="en-US" sz="2000" b="1" dirty="0">
                <a:solidFill>
                  <a:schemeClr val="tx1"/>
                </a:solidFill>
                <a:latin typeface="Perpetua" panose="02020502060401020303" pitchFamily="18" charset="0"/>
              </a:rPr>
            </a:br>
            <a:r>
              <a:rPr lang="en-US" sz="2000" b="1" dirty="0" err="1">
                <a:solidFill>
                  <a:schemeClr val="tx1"/>
                </a:solidFill>
                <a:latin typeface="Perpetua" panose="02020502060401020303" pitchFamily="18" charset="0"/>
              </a:rPr>
              <a:t>eMail</a:t>
            </a:r>
            <a:r>
              <a:rPr lang="en-US" sz="2000" b="1" dirty="0">
                <a:solidFill>
                  <a:schemeClr val="tx1"/>
                </a:solidFill>
                <a:latin typeface="Perpetua" panose="02020502060401020303" pitchFamily="18" charset="0"/>
              </a:rPr>
              <a:t>: </a:t>
            </a:r>
            <a:r>
              <a:rPr lang="en-US" sz="2000" b="1" dirty="0">
                <a:solidFill>
                  <a:schemeClr val="tx1"/>
                </a:solidFill>
                <a:latin typeface="Perpetua" panose="02020502060401020303" pitchFamily="18" charset="0"/>
                <a:hlinkClick r:id="rId4">
                  <a:extLst>
                    <a:ext uri="{A12FA001-AC4F-418D-AE19-62706E023703}">
                      <ahyp:hlinkClr xmlns:ahyp="http://schemas.microsoft.com/office/drawing/2018/hyperlinkcolor" val="tx"/>
                    </a:ext>
                  </a:extLst>
                </a:hlinkClick>
              </a:rPr>
              <a:t>gary.mccloskey@augustinian.org</a:t>
            </a:r>
            <a:endParaRPr lang="en-US" sz="2000" b="1" dirty="0">
              <a:solidFill>
                <a:schemeClr val="tx1"/>
              </a:solidFill>
              <a:latin typeface="Perpetua" panose="02020502060401020303" pitchFamily="18" charset="0"/>
            </a:endParaRPr>
          </a:p>
          <a:p>
            <a:pPr algn="ctr">
              <a:lnSpc>
                <a:spcPct val="100000"/>
              </a:lnSpc>
              <a:spcAft>
                <a:spcPts val="0"/>
              </a:spcAft>
            </a:pPr>
            <a:r>
              <a:rPr lang="en-US" sz="2000" b="1" dirty="0">
                <a:solidFill>
                  <a:schemeClr val="tx1"/>
                </a:solidFill>
                <a:latin typeface="Perpetua" panose="02020502060401020303" pitchFamily="18" charset="0"/>
              </a:rPr>
              <a:t>URL: </a:t>
            </a:r>
            <a:r>
              <a:rPr lang="en-US" sz="2000" b="1" dirty="0">
                <a:solidFill>
                  <a:schemeClr val="tx1"/>
                </a:solidFill>
                <a:latin typeface="Perpetua" panose="02020502060401020303" pitchFamily="18" charset="0"/>
                <a:hlinkClick r:id="rId5">
                  <a:extLst>
                    <a:ext uri="{A12FA001-AC4F-418D-AE19-62706E023703}">
                      <ahyp:hlinkClr xmlns:ahyp="http://schemas.microsoft.com/office/drawing/2018/hyperlinkcolor" val="tx"/>
                    </a:ext>
                  </a:extLst>
                </a:hlinkClick>
              </a:rPr>
              <a:t>www.augustinianpedagogy.org</a:t>
            </a:r>
            <a:endParaRPr lang="en-US" sz="2000" b="1" dirty="0">
              <a:solidFill>
                <a:schemeClr val="tx1"/>
              </a:solidFill>
              <a:latin typeface="Perpetua" panose="02020502060401020303" pitchFamily="18" charset="0"/>
            </a:endParaRPr>
          </a:p>
          <a:p>
            <a:pPr lvl="1" indent="457200">
              <a:lnSpc>
                <a:spcPct val="200000"/>
              </a:lnSpc>
              <a:spcAft>
                <a:spcPts val="0"/>
              </a:spcAft>
            </a:pPr>
            <a:endParaRPr lang="en-US" sz="2400" b="1" dirty="0">
              <a:solidFill>
                <a:schemeClr val="tx1"/>
              </a:solidFill>
              <a:effectLst/>
              <a:latin typeface="Perpetua" panose="02020502060401020303" pitchFamily="18" charset="0"/>
              <a:ea typeface="Perpetua" panose="02020502060401020303" pitchFamily="18" charset="0"/>
              <a:cs typeface="Perpetua" panose="02020502060401020303" pitchFamily="18" charset="0"/>
            </a:endParaRPr>
          </a:p>
          <a:p>
            <a:pPr lvl="0">
              <a:lnSpc>
                <a:spcPct val="150000"/>
              </a:lnSpc>
              <a:spcAft>
                <a:spcPts val="1200"/>
              </a:spcAft>
            </a:pPr>
            <a:endParaRPr lang="en-US" sz="1600" b="1" dirty="0">
              <a:solidFill>
                <a:schemeClr val="tx1"/>
              </a:solidFill>
              <a:latin typeface="Perpetua" panose="02020502060401020303" pitchFamily="18" charset="0"/>
            </a:endParaRPr>
          </a:p>
          <a:p>
            <a:pPr lvl="0">
              <a:lnSpc>
                <a:spcPct val="150000"/>
              </a:lnSpc>
              <a:spcAft>
                <a:spcPts val="1200"/>
              </a:spcAft>
            </a:pPr>
            <a:endParaRPr lang="en-US" sz="1600" b="1" dirty="0">
              <a:solidFill>
                <a:schemeClr val="tx1"/>
              </a:solidFill>
              <a:latin typeface="Perpetua" panose="02020502060401020303" pitchFamily="18" charset="0"/>
            </a:endParaRPr>
          </a:p>
        </p:txBody>
      </p:sp>
      <p:sp>
        <p:nvSpPr>
          <p:cNvPr id="2" name="Slide Number Placeholder 1">
            <a:extLst>
              <a:ext uri="{FF2B5EF4-FFF2-40B4-BE49-F238E27FC236}">
                <a16:creationId xmlns:a16="http://schemas.microsoft.com/office/drawing/2014/main" id="{3185D946-731F-471F-BD70-B5FAD06A2F16}"/>
              </a:ext>
            </a:extLst>
          </p:cNvPr>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pic>
        <p:nvPicPr>
          <p:cNvPr id="6" name="Picture 5" descr="A finger pressing a button on a keyboard&#10;&#10;Description automatically generated">
            <a:extLst>
              <a:ext uri="{FF2B5EF4-FFF2-40B4-BE49-F238E27FC236}">
                <a16:creationId xmlns:a16="http://schemas.microsoft.com/office/drawing/2014/main" id="{A4DB698F-8F96-665A-813F-CA68563550D7}"/>
              </a:ext>
            </a:extLst>
          </p:cNvPr>
          <p:cNvPicPr>
            <a:picLocks noChangeAspect="1"/>
          </p:cNvPicPr>
          <p:nvPr/>
        </p:nvPicPr>
        <p:blipFill>
          <a:blip r:embed="rId6"/>
          <a:stretch>
            <a:fillRect/>
          </a:stretch>
        </p:blipFill>
        <p:spPr>
          <a:xfrm>
            <a:off x="3135539" y="191450"/>
            <a:ext cx="2515110" cy="2172981"/>
          </a:xfrm>
          <a:prstGeom prst="rect">
            <a:avLst/>
          </a:prstGeom>
        </p:spPr>
      </p:pic>
      <p:pic>
        <p:nvPicPr>
          <p:cNvPr id="5" name="Picture 4" descr="A logo for a conference&#10;&#10;Description automatically generated">
            <a:extLst>
              <a:ext uri="{FF2B5EF4-FFF2-40B4-BE49-F238E27FC236}">
                <a16:creationId xmlns:a16="http://schemas.microsoft.com/office/drawing/2014/main" id="{AE6B1EB1-3A45-E48A-5D12-D40E5922B537}"/>
              </a:ext>
            </a:extLst>
          </p:cNvPr>
          <p:cNvPicPr>
            <a:picLocks noChangeAspect="1"/>
          </p:cNvPicPr>
          <p:nvPr/>
        </p:nvPicPr>
        <p:blipFill>
          <a:blip r:embed="rId7"/>
          <a:stretch>
            <a:fillRect/>
          </a:stretch>
        </p:blipFill>
        <p:spPr>
          <a:xfrm>
            <a:off x="7459110" y="314972"/>
            <a:ext cx="1452174" cy="1452174"/>
          </a:xfrm>
          <a:prstGeom prst="rect">
            <a:avLst/>
          </a:prstGeom>
        </p:spPr>
      </p:pic>
    </p:spTree>
    <p:extLst>
      <p:ext uri="{BB962C8B-B14F-4D97-AF65-F5344CB8AC3E}">
        <p14:creationId xmlns:p14="http://schemas.microsoft.com/office/powerpoint/2010/main" val="210844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84"/>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280" y="288388"/>
            <a:ext cx="1582285" cy="1290885"/>
          </a:xfrm>
          <a:prstGeom prst="rect">
            <a:avLst/>
          </a:prstGeom>
        </p:spPr>
      </p:pic>
      <p:sp>
        <p:nvSpPr>
          <p:cNvPr id="11" name="Shape 92">
            <a:extLst>
              <a:ext uri="{FF2B5EF4-FFF2-40B4-BE49-F238E27FC236}">
                <a16:creationId xmlns:a16="http://schemas.microsoft.com/office/drawing/2014/main" id="{F4AD09DC-4937-057B-4027-0136B313EC9E}"/>
              </a:ext>
            </a:extLst>
          </p:cNvPr>
          <p:cNvSpPr txBox="1">
            <a:spLocks noGrp="1"/>
          </p:cNvSpPr>
          <p:nvPr>
            <p:ph type="body" idx="1"/>
          </p:nvPr>
        </p:nvSpPr>
        <p:spPr>
          <a:xfrm>
            <a:off x="748937" y="2349436"/>
            <a:ext cx="7559039" cy="2581559"/>
          </a:xfrm>
          <a:prstGeom prst="rect">
            <a:avLst/>
          </a:prstGeom>
        </p:spPr>
        <p:txBody>
          <a:bodyPr lIns="91425" tIns="91425" rIns="91425" bIns="91425" anchor="t" anchorCtr="0">
            <a:noAutofit/>
          </a:bodyPr>
          <a:lstStyle/>
          <a:p>
            <a:pPr lvl="1">
              <a:lnSpc>
                <a:spcPct val="100000"/>
              </a:lnSpc>
              <a:spcAft>
                <a:spcPts val="0"/>
              </a:spcAft>
            </a:pPr>
            <a:endParaRPr lang="en-US" sz="2400" b="1" dirty="0">
              <a:solidFill>
                <a:schemeClr val="tx1"/>
              </a:solidFill>
              <a:effectLst/>
              <a:latin typeface="Perpetua" panose="02020502060401020303" pitchFamily="18" charset="0"/>
              <a:ea typeface="Perpetua" panose="02020502060401020303" pitchFamily="18" charset="0"/>
              <a:cs typeface="Perpetua" panose="02020502060401020303" pitchFamily="18" charset="0"/>
            </a:endParaRPr>
          </a:p>
          <a:p>
            <a:pPr lvl="0">
              <a:lnSpc>
                <a:spcPct val="150000"/>
              </a:lnSpc>
              <a:spcAft>
                <a:spcPts val="1200"/>
              </a:spcAft>
            </a:pPr>
            <a:endParaRPr lang="en-US" sz="1600" b="1" dirty="0">
              <a:solidFill>
                <a:schemeClr val="tx1"/>
              </a:solidFill>
              <a:latin typeface="Perpetua" panose="02020502060401020303" pitchFamily="18" charset="0"/>
            </a:endParaRPr>
          </a:p>
          <a:p>
            <a:pPr lvl="0">
              <a:lnSpc>
                <a:spcPct val="150000"/>
              </a:lnSpc>
              <a:spcAft>
                <a:spcPts val="1200"/>
              </a:spcAft>
            </a:pPr>
            <a:endParaRPr lang="en-US" sz="1600" b="1" dirty="0">
              <a:solidFill>
                <a:schemeClr val="tx1"/>
              </a:solidFill>
              <a:latin typeface="Perpetua" panose="02020502060401020303" pitchFamily="18" charset="0"/>
            </a:endParaRPr>
          </a:p>
        </p:txBody>
      </p:sp>
      <p:sp>
        <p:nvSpPr>
          <p:cNvPr id="2" name="Slide Number Placeholder 1">
            <a:extLst>
              <a:ext uri="{FF2B5EF4-FFF2-40B4-BE49-F238E27FC236}">
                <a16:creationId xmlns:a16="http://schemas.microsoft.com/office/drawing/2014/main" id="{3185D946-731F-471F-BD70-B5FAD06A2F16}"/>
              </a:ext>
            </a:extLst>
          </p:cNvPr>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pic>
        <p:nvPicPr>
          <p:cNvPr id="10" name="Picture 9" descr="Icon&#10;&#10;Description automatically generated">
            <a:extLst>
              <a:ext uri="{FF2B5EF4-FFF2-40B4-BE49-F238E27FC236}">
                <a16:creationId xmlns:a16="http://schemas.microsoft.com/office/drawing/2014/main" id="{53A18D33-FBE7-7D5D-F456-F68F7A2CF5CE}"/>
              </a:ext>
            </a:extLst>
          </p:cNvPr>
          <p:cNvPicPr>
            <a:picLocks noChangeAspect="1"/>
          </p:cNvPicPr>
          <p:nvPr/>
        </p:nvPicPr>
        <p:blipFill>
          <a:blip r:embed="rId4"/>
          <a:stretch>
            <a:fillRect/>
          </a:stretch>
        </p:blipFill>
        <p:spPr>
          <a:xfrm>
            <a:off x="2595201" y="1740526"/>
            <a:ext cx="3953598" cy="2845446"/>
          </a:xfrm>
          <a:prstGeom prst="rect">
            <a:avLst/>
          </a:prstGeom>
        </p:spPr>
      </p:pic>
      <p:pic>
        <p:nvPicPr>
          <p:cNvPr id="3" name="Picture 2" descr="A logo for a conference&#10;&#10;Description automatically generated">
            <a:extLst>
              <a:ext uri="{FF2B5EF4-FFF2-40B4-BE49-F238E27FC236}">
                <a16:creationId xmlns:a16="http://schemas.microsoft.com/office/drawing/2014/main" id="{10C22506-319F-AEDB-E53B-866693730866}"/>
              </a:ext>
            </a:extLst>
          </p:cNvPr>
          <p:cNvPicPr>
            <a:picLocks noChangeAspect="1"/>
          </p:cNvPicPr>
          <p:nvPr/>
        </p:nvPicPr>
        <p:blipFill>
          <a:blip r:embed="rId5"/>
          <a:stretch>
            <a:fillRect/>
          </a:stretch>
        </p:blipFill>
        <p:spPr>
          <a:xfrm>
            <a:off x="293546" y="288352"/>
            <a:ext cx="1452174" cy="1452174"/>
          </a:xfrm>
          <a:prstGeom prst="rect">
            <a:avLst/>
          </a:prstGeom>
        </p:spPr>
      </p:pic>
    </p:spTree>
    <p:extLst>
      <p:ext uri="{BB962C8B-B14F-4D97-AF65-F5344CB8AC3E}">
        <p14:creationId xmlns:p14="http://schemas.microsoft.com/office/powerpoint/2010/main" val="258993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a:extLst>
            <a:ext uri="{FF2B5EF4-FFF2-40B4-BE49-F238E27FC236}">
              <a16:creationId xmlns:a16="http://schemas.microsoft.com/office/drawing/2014/main" id="{3F5CAAAE-9D72-77C9-9B02-036FA1D8A087}"/>
            </a:ext>
          </a:extLst>
        </p:cNvPr>
        <p:cNvGrpSpPr/>
        <p:nvPr/>
      </p:nvGrpSpPr>
      <p:grpSpPr>
        <a:xfrm>
          <a:off x="0" y="0"/>
          <a:ext cx="0" cy="0"/>
          <a:chOff x="0" y="0"/>
          <a:chExt cx="0" cy="0"/>
        </a:xfrm>
      </p:grpSpPr>
      <p:sp>
        <p:nvSpPr>
          <p:cNvPr id="86" name="Shape 86">
            <a:extLst>
              <a:ext uri="{FF2B5EF4-FFF2-40B4-BE49-F238E27FC236}">
                <a16:creationId xmlns:a16="http://schemas.microsoft.com/office/drawing/2014/main" id="{EB16C0BD-2BBB-0FE2-7E3D-D3865755BAE3}"/>
              </a:ext>
            </a:extLst>
          </p:cNvPr>
          <p:cNvSpPr txBox="1">
            <a:spLocks noGrp="1"/>
          </p:cNvSpPr>
          <p:nvPr>
            <p:ph type="body" idx="1"/>
          </p:nvPr>
        </p:nvSpPr>
        <p:spPr>
          <a:xfrm>
            <a:off x="699247" y="1515404"/>
            <a:ext cx="7781365" cy="3356476"/>
          </a:xfrm>
          <a:prstGeom prst="rect">
            <a:avLst/>
          </a:prstGeom>
        </p:spPr>
        <p:txBody>
          <a:bodyPr lIns="91425" tIns="91425" rIns="91425" bIns="91425" anchor="t" anchorCtr="0">
            <a:noAutofit/>
          </a:bodyPr>
          <a:lstStyle/>
          <a:p>
            <a:pPr marL="0" marR="0">
              <a:lnSpc>
                <a:spcPct val="108000"/>
              </a:lnSpc>
              <a:spcAft>
                <a:spcPts val="600"/>
              </a:spcAft>
            </a:pPr>
            <a:r>
              <a:rPr lang="en-US" sz="2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Saint Augustine’s Tool = Rhetorical </a:t>
            </a:r>
            <a:r>
              <a:rPr lang="en-US" sz="2800" b="1" kern="100" dirty="0">
                <a:solidFill>
                  <a:schemeClr val="tx1"/>
                </a:solidFill>
                <a:latin typeface="Perpetua" panose="02020502060401020303" pitchFamily="18" charset="77"/>
                <a:ea typeface="Aptos" panose="020B0004020202020204" pitchFamily="34" charset="0"/>
                <a:cs typeface="Times New Roman" panose="02020603050405020304" pitchFamily="18" charset="0"/>
              </a:rPr>
              <a:t>E</a:t>
            </a:r>
            <a:r>
              <a:rPr lang="en-US" sz="2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ducation </a:t>
            </a:r>
          </a:p>
          <a:p>
            <a:pPr marL="176213" marR="0">
              <a:lnSpc>
                <a:spcPct val="100000"/>
              </a:lnSpc>
              <a:spcAft>
                <a:spcPts val="600"/>
              </a:spcAft>
            </a:pPr>
            <a:r>
              <a:rPr lang="en-US" sz="2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Key Goals of Rhetorical </a:t>
            </a:r>
            <a:r>
              <a:rPr lang="en-US" sz="2800" b="1" kern="100" dirty="0">
                <a:solidFill>
                  <a:schemeClr val="tx1"/>
                </a:solidFill>
                <a:latin typeface="Perpetua" panose="02020502060401020303" pitchFamily="18" charset="77"/>
                <a:ea typeface="Aptos" panose="020B0004020202020204" pitchFamily="34" charset="0"/>
                <a:cs typeface="Times New Roman" panose="02020603050405020304" pitchFamily="18" charset="0"/>
              </a:rPr>
              <a:t>E</a:t>
            </a:r>
            <a:r>
              <a:rPr lang="en-US" sz="2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ducation:</a:t>
            </a:r>
          </a:p>
          <a:p>
            <a:pPr marL="1446213" marR="0" lvl="0" indent="-476250">
              <a:lnSpc>
                <a:spcPct val="100000"/>
              </a:lnSpc>
              <a:spcAft>
                <a:spcPts val="600"/>
              </a:spcAft>
              <a:tabLst>
                <a:tab pos="457200" algn="l"/>
              </a:tabLst>
            </a:pPr>
            <a:r>
              <a:rPr lang="en-US" sz="2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Persuasion </a:t>
            </a:r>
          </a:p>
          <a:p>
            <a:pPr marL="1446213" marR="0" lvl="0" indent="-476250">
              <a:lnSpc>
                <a:spcPct val="100000"/>
              </a:lnSpc>
              <a:spcAft>
                <a:spcPts val="600"/>
              </a:spcAft>
              <a:tabLst>
                <a:tab pos="457200" algn="l"/>
              </a:tabLst>
            </a:pPr>
            <a:r>
              <a:rPr lang="en-US" sz="2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Civic Participation </a:t>
            </a:r>
          </a:p>
          <a:p>
            <a:pPr marL="1446213" marR="0" lvl="0" indent="-476250">
              <a:lnSpc>
                <a:spcPct val="100000"/>
              </a:lnSpc>
              <a:spcAft>
                <a:spcPts val="600"/>
              </a:spcAft>
              <a:tabLst>
                <a:tab pos="457200" algn="l"/>
              </a:tabLst>
            </a:pPr>
            <a:r>
              <a:rPr lang="en-US" sz="2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Moral and Ethical Development</a:t>
            </a:r>
          </a:p>
          <a:p>
            <a:pPr marL="1446213" marR="0" lvl="0" indent="-476250">
              <a:lnSpc>
                <a:spcPct val="100000"/>
              </a:lnSpc>
              <a:spcAft>
                <a:spcPts val="600"/>
              </a:spcAft>
              <a:tabLst>
                <a:tab pos="457200" algn="l"/>
              </a:tabLst>
            </a:pPr>
            <a:r>
              <a:rPr lang="en-US" sz="2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Cultural Transmission</a:t>
            </a:r>
          </a:p>
        </p:txBody>
      </p:sp>
      <p:pic>
        <p:nvPicPr>
          <p:cNvPr id="4" name="Picture 3">
            <a:extLst>
              <a:ext uri="{FF2B5EF4-FFF2-40B4-BE49-F238E27FC236}">
                <a16:creationId xmlns:a16="http://schemas.microsoft.com/office/drawing/2014/main" id="{387368A2-0BD7-72AC-56D2-A70F853F1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82652"/>
            <a:ext cx="1345178" cy="1097445"/>
          </a:xfrm>
          <a:prstGeom prst="rect">
            <a:avLst/>
          </a:prstGeom>
        </p:spPr>
      </p:pic>
      <p:sp>
        <p:nvSpPr>
          <p:cNvPr id="2" name="Slide Number Placeholder 1">
            <a:extLst>
              <a:ext uri="{FF2B5EF4-FFF2-40B4-BE49-F238E27FC236}">
                <a16:creationId xmlns:a16="http://schemas.microsoft.com/office/drawing/2014/main" id="{D00BCE01-96BF-21BD-BB04-827CB71AE80C}"/>
              </a:ext>
            </a:extLst>
          </p:cNvPr>
          <p:cNvSpPr>
            <a:spLocks noGrp="1"/>
          </p:cNvSpPr>
          <p:nvPr>
            <p:ph type="sldNum" idx="12"/>
          </p:nvPr>
        </p:nvSpPr>
        <p:spPr>
          <a:xfrm>
            <a:off x="8641975" y="4663215"/>
            <a:ext cx="379181" cy="439257"/>
          </a:xfrm>
        </p:spPr>
        <p:txBody>
          <a:bodyPr/>
          <a:lstStyle/>
          <a:p>
            <a:pPr lvl="0">
              <a:spcBef>
                <a:spcPts val="0"/>
              </a:spcBef>
              <a:buNone/>
            </a:pPr>
            <a:fld id="{00000000-1234-1234-1234-123412341234}" type="slidenum">
              <a:rPr lang="en" smtClean="0"/>
              <a:t>3</a:t>
            </a:fld>
            <a:endParaRPr lang="en"/>
          </a:p>
        </p:txBody>
      </p:sp>
      <p:sp>
        <p:nvSpPr>
          <p:cNvPr id="8" name="Shape 85">
            <a:extLst>
              <a:ext uri="{FF2B5EF4-FFF2-40B4-BE49-F238E27FC236}">
                <a16:creationId xmlns:a16="http://schemas.microsoft.com/office/drawing/2014/main" id="{D917EDE7-65D6-90CC-5A3D-7D5A2BB9B5CE}"/>
              </a:ext>
            </a:extLst>
          </p:cNvPr>
          <p:cNvSpPr txBox="1">
            <a:spLocks noGrp="1"/>
          </p:cNvSpPr>
          <p:nvPr>
            <p:ph type="title"/>
          </p:nvPr>
        </p:nvSpPr>
        <p:spPr>
          <a:xfrm>
            <a:off x="2294708" y="271621"/>
            <a:ext cx="5049519" cy="919505"/>
          </a:xfrm>
          <a:prstGeom prst="rect">
            <a:avLst/>
          </a:prstGeom>
          <a:solidFill>
            <a:srgbClr val="F3C993"/>
          </a:solidFill>
        </p:spPr>
        <p:txBody>
          <a:bodyPr lIns="91425" tIns="91425" rIns="91425" bIns="91425" anchor="t" anchorCtr="0">
            <a:noAutofit/>
          </a:bodyPr>
          <a:lstStyle/>
          <a:p>
            <a:pPr algn="ctr"/>
            <a:r>
              <a:rPr lang="en-US"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Inspiration</a:t>
            </a:r>
            <a:b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for Deep Learning and Teaching</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spTree>
    <p:extLst>
      <p:ext uri="{BB962C8B-B14F-4D97-AF65-F5344CB8AC3E}">
        <p14:creationId xmlns:p14="http://schemas.microsoft.com/office/powerpoint/2010/main" val="234332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a:extLst>
            <a:ext uri="{FF2B5EF4-FFF2-40B4-BE49-F238E27FC236}">
              <a16:creationId xmlns:a16="http://schemas.microsoft.com/office/drawing/2014/main" id="{285D2BF4-21A4-40CA-17FF-D4F815BBE9D7}"/>
            </a:ext>
          </a:extLst>
        </p:cNvPr>
        <p:cNvGrpSpPr/>
        <p:nvPr/>
      </p:nvGrpSpPr>
      <p:grpSpPr>
        <a:xfrm>
          <a:off x="0" y="0"/>
          <a:ext cx="0" cy="0"/>
          <a:chOff x="0" y="0"/>
          <a:chExt cx="0" cy="0"/>
        </a:xfrm>
      </p:grpSpPr>
      <p:sp>
        <p:nvSpPr>
          <p:cNvPr id="86" name="Shape 86">
            <a:extLst>
              <a:ext uri="{FF2B5EF4-FFF2-40B4-BE49-F238E27FC236}">
                <a16:creationId xmlns:a16="http://schemas.microsoft.com/office/drawing/2014/main" id="{6D1967B8-E63E-DB51-15F5-F2C5D1FF7613}"/>
              </a:ext>
            </a:extLst>
          </p:cNvPr>
          <p:cNvSpPr txBox="1">
            <a:spLocks noGrp="1"/>
          </p:cNvSpPr>
          <p:nvPr>
            <p:ph type="body" idx="1"/>
          </p:nvPr>
        </p:nvSpPr>
        <p:spPr>
          <a:xfrm>
            <a:off x="311700" y="1332751"/>
            <a:ext cx="8509571" cy="3628097"/>
          </a:xfrm>
          <a:prstGeom prst="rect">
            <a:avLst/>
          </a:prstGeom>
        </p:spPr>
        <p:txBody>
          <a:bodyPr lIns="91425" tIns="91425" rIns="91425" bIns="91425" anchor="t" anchorCtr="0">
            <a:noAutofit/>
          </a:bodyPr>
          <a:lstStyle/>
          <a:p>
            <a:pPr marL="493713" marR="0" lvl="0" indent="-493713">
              <a:lnSpc>
                <a:spcPct val="100000"/>
              </a:lnSpc>
              <a:spcAft>
                <a:spcPts val="0"/>
              </a:spcAft>
              <a:tabLst>
                <a:tab pos="457200" algn="l"/>
              </a:tabLst>
            </a:pPr>
            <a:r>
              <a:rPr lang="en-US" sz="2400" b="1" kern="100" dirty="0">
                <a:solidFill>
                  <a:schemeClr val="tx1"/>
                </a:solidFill>
                <a:latin typeface="Perpetua" panose="02020502060401020303" pitchFamily="18" charset="77"/>
                <a:ea typeface="Calibri" panose="020F0502020204030204" pitchFamily="34" charset="0"/>
                <a:cs typeface="Times New Roman" panose="02020603050405020304" pitchFamily="18" charset="0"/>
              </a:rPr>
              <a:t>Saint Augustine and Persuasion</a:t>
            </a:r>
          </a:p>
          <a:p>
            <a:pPr marL="528638" marR="0" indent="-317500">
              <a:spcBef>
                <a:spcPts val="0"/>
              </a:spcBef>
              <a:spcAft>
                <a:spcPts val="600"/>
              </a:spcAft>
            </a:pPr>
            <a:r>
              <a:rPr lang="en-US" sz="2400" b="1" i="1" dirty="0">
                <a:solidFill>
                  <a:srgbClr val="000000"/>
                </a:solidFill>
                <a:effectLst/>
                <a:latin typeface="Perpetua" panose="02020502060401020303" pitchFamily="18" charset="0"/>
                <a:ea typeface="Calibri" panose="020F0502020204030204" pitchFamily="34" charset="0"/>
              </a:rPr>
              <a:t>Salesman of words in the markets of rhetoric</a:t>
            </a:r>
            <a:r>
              <a:rPr lang="en-US" sz="2400" b="1" dirty="0">
                <a:solidFill>
                  <a:srgbClr val="000000"/>
                </a:solidFill>
                <a:effectLst/>
                <a:latin typeface="Perpetua" panose="02020502060401020303" pitchFamily="18" charset="0"/>
                <a:ea typeface="Calibri" panose="020F0502020204030204" pitchFamily="34" charset="0"/>
              </a:rPr>
              <a:t> (</a:t>
            </a:r>
            <a:r>
              <a:rPr lang="en-US" sz="2400" b="1" i="1" dirty="0">
                <a:solidFill>
                  <a:srgbClr val="000000"/>
                </a:solidFill>
                <a:effectLst/>
                <a:latin typeface="Perpetua" panose="02020502060401020303" pitchFamily="18" charset="0"/>
                <a:ea typeface="Calibri" panose="020F0502020204030204" pitchFamily="34" charset="0"/>
              </a:rPr>
              <a:t>Confessions</a:t>
            </a:r>
            <a:r>
              <a:rPr lang="en-US" sz="2400" b="1" dirty="0">
                <a:solidFill>
                  <a:srgbClr val="000000"/>
                </a:solidFill>
                <a:effectLst/>
                <a:latin typeface="Perpetua" panose="02020502060401020303" pitchFamily="18" charset="0"/>
                <a:ea typeface="Calibri" panose="020F0502020204030204" pitchFamily="34" charset="0"/>
              </a:rPr>
              <a:t> IX, 2, 2)*</a:t>
            </a:r>
          </a:p>
          <a:p>
            <a:pPr marL="334963" marR="0" indent="-334963">
              <a:lnSpc>
                <a:spcPct val="108000"/>
              </a:lnSpc>
              <a:spcBef>
                <a:spcPts val="0"/>
              </a:spcBef>
              <a:spcAft>
                <a:spcPts val="0"/>
              </a:spcAft>
            </a:pPr>
            <a:r>
              <a:rPr lang="en-US" sz="2400" b="1" dirty="0">
                <a:solidFill>
                  <a:srgbClr val="000000"/>
                </a:solidFill>
                <a:latin typeface="Perpetua" panose="02020502060401020303" pitchFamily="18" charset="0"/>
                <a:ea typeface="Calibri" panose="020F0502020204030204" pitchFamily="34" charset="0"/>
              </a:rPr>
              <a:t>Saint Augustine and Patristic Christian Rhetoric</a:t>
            </a:r>
          </a:p>
          <a:p>
            <a:pPr marL="581025" marR="0" indent="-317500">
              <a:lnSpc>
                <a:spcPct val="108000"/>
              </a:lnSpc>
              <a:spcBef>
                <a:spcPts val="0"/>
              </a:spcBef>
              <a:spcAft>
                <a:spcPts val="0"/>
              </a:spcAft>
            </a:pPr>
            <a:r>
              <a:rPr lang="en-US" sz="2400" b="1" dirty="0">
                <a:solidFill>
                  <a:srgbClr val="000000"/>
                </a:solidFill>
                <a:latin typeface="Perpetua" panose="02020502060401020303" pitchFamily="18" charset="0"/>
                <a:ea typeface="Calibri" panose="020F0502020204030204" pitchFamily="34" charset="0"/>
              </a:rPr>
              <a:t>Moving beyond Lies of Roman Rhetoric to:</a:t>
            </a:r>
          </a:p>
          <a:p>
            <a:pPr marL="687388" marR="0">
              <a:lnSpc>
                <a:spcPct val="100000"/>
              </a:lnSpc>
              <a:spcAft>
                <a:spcPts val="0"/>
              </a:spcAft>
              <a:tabLst>
                <a:tab pos="457200" algn="l"/>
              </a:tabLst>
            </a:pPr>
            <a:r>
              <a:rPr lang="en-US" sz="24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Spiritual Formation</a:t>
            </a:r>
          </a:p>
          <a:p>
            <a:pPr marL="687388" marR="0" lvl="0">
              <a:lnSpc>
                <a:spcPct val="100000"/>
              </a:lnSpc>
              <a:spcAft>
                <a:spcPts val="0"/>
              </a:spcAft>
              <a:buSzPts val="1000"/>
              <a:tabLst>
                <a:tab pos="457200" algn="l"/>
              </a:tabLst>
            </a:pPr>
            <a:r>
              <a:rPr lang="en-US" sz="24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Pursuit of Divinization (Closeness to God)</a:t>
            </a:r>
          </a:p>
          <a:p>
            <a:pPr marL="687388" marR="0" lvl="0">
              <a:lnSpc>
                <a:spcPct val="100000"/>
              </a:lnSpc>
              <a:spcAft>
                <a:spcPts val="0"/>
              </a:spcAft>
              <a:buSzPts val="1000"/>
              <a:tabLst>
                <a:tab pos="457200" algn="l"/>
              </a:tabLst>
            </a:pPr>
            <a:r>
              <a:rPr lang="en-US" sz="24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Education as a Means</a:t>
            </a:r>
          </a:p>
          <a:p>
            <a:pPr marL="1146175" marR="0" lvl="0" indent="-458788">
              <a:lnSpc>
                <a:spcPct val="100000"/>
              </a:lnSpc>
              <a:spcAft>
                <a:spcPts val="600"/>
              </a:spcAft>
              <a:buSzPts val="1000"/>
              <a:tabLst>
                <a:tab pos="457200" algn="l"/>
              </a:tabLst>
            </a:pPr>
            <a:r>
              <a:rPr lang="en-US" sz="24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Holistic Development (Whole </a:t>
            </a:r>
            <a:r>
              <a:rPr lang="en-US" sz="2400" b="1" kern="100" dirty="0">
                <a:solidFill>
                  <a:schemeClr val="tx1"/>
                </a:solidFill>
                <a:latin typeface="Perpetua" panose="02020502060401020303" pitchFamily="18" charset="77"/>
                <a:ea typeface="Aptos" panose="020B0004020202020204" pitchFamily="34" charset="0"/>
                <a:cs typeface="Times New Roman" panose="02020603050405020304" pitchFamily="18" charset="0"/>
              </a:rPr>
              <a:t>P</a:t>
            </a:r>
            <a:r>
              <a:rPr lang="en-US" sz="24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erson - Mind/Heart/Soul)</a:t>
            </a:r>
            <a:endParaRPr lang="en-US" sz="2400" b="1" dirty="0">
              <a:latin typeface="Perpetua" panose="02020502060401020303" pitchFamily="18" charset="0"/>
              <a:ea typeface="Calibri" panose="020F0502020204030204" pitchFamily="34" charset="0"/>
            </a:endParaRPr>
          </a:p>
          <a:p>
            <a:pPr marL="225425" marR="0" indent="-225425">
              <a:lnSpc>
                <a:spcPct val="100000"/>
              </a:lnSpc>
              <a:spcBef>
                <a:spcPts val="0"/>
              </a:spcBef>
              <a:spcAft>
                <a:spcPts val="0"/>
              </a:spcAft>
            </a:pPr>
            <a:r>
              <a:rPr lang="en-US" b="1" dirty="0">
                <a:solidFill>
                  <a:srgbClr val="000000"/>
                </a:solidFill>
                <a:effectLst/>
                <a:latin typeface="Perpetua" panose="02020502060401020303" pitchFamily="18" charset="0"/>
                <a:ea typeface="Calibri" panose="020F0502020204030204" pitchFamily="34" charset="0"/>
              </a:rPr>
              <a:t>*</a:t>
            </a:r>
            <a:r>
              <a:rPr lang="en-US" b="1" dirty="0">
                <a:solidFill>
                  <a:srgbClr val="000000"/>
                </a:solidFill>
                <a:effectLst/>
                <a:latin typeface="Perpetua" panose="02020502060401020303" pitchFamily="18" charset="0"/>
                <a:ea typeface="SimSun" panose="02010600030101010101" pitchFamily="2" charset="-122"/>
              </a:rPr>
              <a:t>Translation from Topping, Ryan N.S. </a:t>
            </a:r>
            <a:r>
              <a:rPr lang="en-US" b="1" i="1" dirty="0">
                <a:solidFill>
                  <a:srgbClr val="000000"/>
                </a:solidFill>
                <a:effectLst/>
                <a:latin typeface="Perpetua" panose="02020502060401020303" pitchFamily="18" charset="0"/>
                <a:ea typeface="SimSun" panose="02010600030101010101" pitchFamily="2" charset="-122"/>
              </a:rPr>
              <a:t>St. Augustine</a:t>
            </a:r>
            <a:r>
              <a:rPr lang="en-US" b="1" dirty="0">
                <a:solidFill>
                  <a:srgbClr val="000000"/>
                </a:solidFill>
                <a:effectLst/>
                <a:latin typeface="Perpetua" panose="02020502060401020303" pitchFamily="18" charset="0"/>
                <a:ea typeface="SimSun" panose="02010600030101010101" pitchFamily="2" charset="-122"/>
              </a:rPr>
              <a:t>. London: Bloomsbury, 2010, p. 46</a:t>
            </a:r>
            <a:endParaRPr lang="en-US" b="1" dirty="0">
              <a:effectLst/>
              <a:latin typeface="Perpetua" panose="02020502060401020303" pitchFamily="18" charset="0"/>
              <a:ea typeface="SimSun" panose="02010600030101010101" pitchFamily="2" charset="-122"/>
            </a:endParaRPr>
          </a:p>
          <a:p>
            <a:pPr marL="987425" marR="0" lvl="0" indent="-476250">
              <a:lnSpc>
                <a:spcPct val="108000"/>
              </a:lnSpc>
              <a:spcAft>
                <a:spcPts val="400"/>
              </a:spcAft>
              <a:tabLst>
                <a:tab pos="457200" algn="l"/>
              </a:tabLst>
            </a:pPr>
            <a:endParaRPr lang="en-US" sz="2400" b="1" dirty="0">
              <a:solidFill>
                <a:schemeClr val="tx1"/>
              </a:solidFill>
              <a:effectLst/>
              <a:latin typeface="Perpetua" panose="02020502060401020303" pitchFamily="18" charset="77"/>
              <a:ea typeface="Calibri" panose="020F0502020204030204" pitchFamily="34" charset="0"/>
            </a:endParaRPr>
          </a:p>
        </p:txBody>
      </p:sp>
      <p:pic>
        <p:nvPicPr>
          <p:cNvPr id="4" name="Picture 3">
            <a:extLst>
              <a:ext uri="{FF2B5EF4-FFF2-40B4-BE49-F238E27FC236}">
                <a16:creationId xmlns:a16="http://schemas.microsoft.com/office/drawing/2014/main" id="{73C4FBE1-165E-33C0-ABE2-C85007E3E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82652"/>
            <a:ext cx="1345178" cy="1097445"/>
          </a:xfrm>
          <a:prstGeom prst="rect">
            <a:avLst/>
          </a:prstGeom>
        </p:spPr>
      </p:pic>
      <p:sp>
        <p:nvSpPr>
          <p:cNvPr id="2" name="Slide Number Placeholder 1">
            <a:extLst>
              <a:ext uri="{FF2B5EF4-FFF2-40B4-BE49-F238E27FC236}">
                <a16:creationId xmlns:a16="http://schemas.microsoft.com/office/drawing/2014/main" id="{B5A156DB-66BC-A36B-218F-644BE605F2B4}"/>
              </a:ext>
            </a:extLst>
          </p:cNvPr>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
        <p:nvSpPr>
          <p:cNvPr id="8" name="Shape 85">
            <a:extLst>
              <a:ext uri="{FF2B5EF4-FFF2-40B4-BE49-F238E27FC236}">
                <a16:creationId xmlns:a16="http://schemas.microsoft.com/office/drawing/2014/main" id="{4CE195CA-9A96-C1D7-9B28-C7DE5AD5F311}"/>
              </a:ext>
            </a:extLst>
          </p:cNvPr>
          <p:cNvSpPr txBox="1">
            <a:spLocks noGrp="1"/>
          </p:cNvSpPr>
          <p:nvPr>
            <p:ph type="title"/>
          </p:nvPr>
        </p:nvSpPr>
        <p:spPr>
          <a:xfrm>
            <a:off x="2294708" y="271621"/>
            <a:ext cx="5049519" cy="919505"/>
          </a:xfrm>
          <a:prstGeom prst="rect">
            <a:avLst/>
          </a:prstGeom>
          <a:solidFill>
            <a:srgbClr val="F3C993"/>
          </a:solidFill>
        </p:spPr>
        <p:txBody>
          <a:bodyPr lIns="91425" tIns="91425" rIns="91425" bIns="91425" anchor="t" anchorCtr="0">
            <a:noAutofit/>
          </a:bodyPr>
          <a:lstStyle/>
          <a:p>
            <a:pPr algn="ctr"/>
            <a:r>
              <a:rPr lang="en-US"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Inspiration</a:t>
            </a:r>
            <a:b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for Deep Learning and Teaching</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spTree>
    <p:extLst>
      <p:ext uri="{BB962C8B-B14F-4D97-AF65-F5344CB8AC3E}">
        <p14:creationId xmlns:p14="http://schemas.microsoft.com/office/powerpoint/2010/main" val="76238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72"/>
        <p:cNvGrpSpPr/>
        <p:nvPr/>
      </p:nvGrpSpPr>
      <p:grpSpPr>
        <a:xfrm>
          <a:off x="0" y="0"/>
          <a:ext cx="0" cy="0"/>
          <a:chOff x="0" y="0"/>
          <a:chExt cx="0" cy="0"/>
        </a:xfrm>
      </p:grpSpPr>
      <p:sp>
        <p:nvSpPr>
          <p:cNvPr id="74" name="Shape 74"/>
          <p:cNvSpPr txBox="1">
            <a:spLocks noGrp="1"/>
          </p:cNvSpPr>
          <p:nvPr>
            <p:ph type="body" idx="1"/>
          </p:nvPr>
        </p:nvSpPr>
        <p:spPr>
          <a:xfrm>
            <a:off x="543339" y="1528398"/>
            <a:ext cx="8203468" cy="3343481"/>
          </a:xfrm>
          <a:prstGeom prst="rect">
            <a:avLst/>
          </a:prstGeom>
        </p:spPr>
        <p:txBody>
          <a:bodyPr lIns="91425" tIns="91425" rIns="91425" bIns="91425" anchor="t" anchorCtr="0">
            <a:noAutofit/>
          </a:bodyPr>
          <a:lstStyle/>
          <a:p>
            <a:pPr marL="0" marR="0" indent="0">
              <a:lnSpc>
                <a:spcPct val="100000"/>
              </a:lnSpc>
              <a:spcBef>
                <a:spcPts val="0"/>
              </a:spcBef>
              <a:spcAft>
                <a:spcPts val="200"/>
              </a:spcAft>
              <a:buNone/>
            </a:pPr>
            <a:r>
              <a:rPr lang="en-US" sz="2400" b="1" dirty="0">
                <a:solidFill>
                  <a:srgbClr val="000000"/>
                </a:solidFill>
                <a:latin typeface="Perpetua" panose="02020502060401020303" pitchFamily="18" charset="0"/>
                <a:ea typeface="Calibri" panose="020F0502020204030204" pitchFamily="34" charset="0"/>
              </a:rPr>
              <a:t>Great Threat to Truth for St. Augustine</a:t>
            </a:r>
          </a:p>
          <a:p>
            <a:pPr marL="0" marR="0" indent="0">
              <a:lnSpc>
                <a:spcPct val="100000"/>
              </a:lnSpc>
              <a:spcBef>
                <a:spcPts val="0"/>
              </a:spcBef>
              <a:spcAft>
                <a:spcPts val="200"/>
              </a:spcAft>
              <a:buNone/>
            </a:pPr>
            <a:r>
              <a:rPr lang="en-US" sz="2400" b="1" i="1" dirty="0">
                <a:solidFill>
                  <a:srgbClr val="000000"/>
                </a:solidFill>
                <a:effectLst/>
                <a:latin typeface="Perpetua" panose="02020502060401020303" pitchFamily="18" charset="0"/>
                <a:ea typeface="Calibri" panose="020F0502020204030204" pitchFamily="34" charset="0"/>
              </a:rPr>
              <a:t>	Roman Rhetoric</a:t>
            </a:r>
          </a:p>
          <a:p>
            <a:pPr marR="0">
              <a:lnSpc>
                <a:spcPct val="100000"/>
              </a:lnSpc>
              <a:spcBef>
                <a:spcPts val="0"/>
              </a:spcBef>
              <a:spcAft>
                <a:spcPts val="0"/>
              </a:spcAft>
              <a:buNone/>
              <a:tabLst>
                <a:tab pos="1136650" algn="l"/>
              </a:tabLst>
            </a:pPr>
            <a:r>
              <a:rPr lang="en-US" sz="2400" b="1" i="1" dirty="0">
                <a:solidFill>
                  <a:srgbClr val="000000"/>
                </a:solidFill>
                <a:latin typeface="Perpetua" panose="02020502060401020303" pitchFamily="18" charset="0"/>
                <a:ea typeface="Calibri" panose="020F0502020204030204" pitchFamily="34" charset="0"/>
              </a:rPr>
              <a:t>	Persuasion Fostering Lies</a:t>
            </a:r>
          </a:p>
          <a:p>
            <a:pPr marL="0" marR="0" indent="0">
              <a:lnSpc>
                <a:spcPct val="100000"/>
              </a:lnSpc>
              <a:spcBef>
                <a:spcPts val="0"/>
              </a:spcBef>
              <a:spcAft>
                <a:spcPts val="0"/>
              </a:spcAft>
              <a:buNone/>
            </a:pPr>
            <a:endParaRPr lang="en-US" sz="2400" b="1" i="1" dirty="0">
              <a:solidFill>
                <a:srgbClr val="000000"/>
              </a:solidFill>
              <a:latin typeface="Perpetua" panose="02020502060401020303" pitchFamily="18" charset="0"/>
              <a:ea typeface="Calibri" panose="020F0502020204030204" pitchFamily="34" charset="0"/>
            </a:endParaRPr>
          </a:p>
          <a:p>
            <a:pPr>
              <a:lnSpc>
                <a:spcPct val="100000"/>
              </a:lnSpc>
              <a:spcAft>
                <a:spcPts val="200"/>
              </a:spcAft>
            </a:pPr>
            <a:r>
              <a:rPr lang="en-US" sz="2400" b="1" dirty="0">
                <a:solidFill>
                  <a:srgbClr val="000000"/>
                </a:solidFill>
                <a:effectLst/>
                <a:latin typeface="Perpetua" panose="02020502060401020303" pitchFamily="18" charset="0"/>
                <a:ea typeface="Calibri" panose="020F0502020204030204" pitchFamily="34" charset="0"/>
              </a:rPr>
              <a:t>Great Threat to Truth for Artificial Intelligence’s</a:t>
            </a:r>
          </a:p>
          <a:p>
            <a:pPr>
              <a:lnSpc>
                <a:spcPct val="100000"/>
              </a:lnSpc>
              <a:spcAft>
                <a:spcPts val="200"/>
              </a:spcAft>
            </a:pPr>
            <a:r>
              <a:rPr lang="en-US" sz="2400" b="1" dirty="0">
                <a:solidFill>
                  <a:srgbClr val="000000"/>
                </a:solidFill>
                <a:effectLst/>
                <a:latin typeface="Perpetua" panose="02020502060401020303" pitchFamily="18" charset="0"/>
                <a:ea typeface="Calibri" panose="020F0502020204030204" pitchFamily="34" charset="0"/>
              </a:rPr>
              <a:t> </a:t>
            </a:r>
            <a:r>
              <a:rPr lang="en-US" sz="2400" b="1" dirty="0">
                <a:solidFill>
                  <a:srgbClr val="000000"/>
                </a:solidFill>
                <a:latin typeface="Perpetua" panose="02020502060401020303" pitchFamily="18" charset="0"/>
                <a:ea typeface="Calibri" panose="020F0502020204030204" pitchFamily="34" charset="0"/>
              </a:rPr>
              <a:t>	</a:t>
            </a:r>
            <a:r>
              <a:rPr lang="en-US" sz="2400" b="1" i="1" dirty="0">
                <a:solidFill>
                  <a:srgbClr val="000000"/>
                </a:solidFill>
                <a:latin typeface="Perpetua" panose="02020502060401020303" pitchFamily="18" charset="0"/>
                <a:ea typeface="Calibri" panose="020F0502020204030204" pitchFamily="34" charset="0"/>
              </a:rPr>
              <a:t>Rhetoric of Today</a:t>
            </a:r>
          </a:p>
          <a:p>
            <a:pPr marR="0">
              <a:lnSpc>
                <a:spcPct val="100000"/>
              </a:lnSpc>
              <a:spcBef>
                <a:spcPts val="0"/>
              </a:spcBef>
              <a:spcAft>
                <a:spcPts val="200"/>
              </a:spcAft>
              <a:buNone/>
              <a:tabLst>
                <a:tab pos="1136650" algn="l"/>
              </a:tabLst>
            </a:pPr>
            <a:r>
              <a:rPr lang="en-US" sz="2400" b="1" i="1" dirty="0">
                <a:solidFill>
                  <a:srgbClr val="000000"/>
                </a:solidFill>
                <a:effectLst/>
                <a:latin typeface="Perpetua" panose="02020502060401020303" pitchFamily="18" charset="0"/>
                <a:ea typeface="Calibri" panose="020F0502020204030204" pitchFamily="34" charset="0"/>
              </a:rPr>
              <a:t>	Persuasion Fostering Lies</a:t>
            </a:r>
            <a:endParaRPr lang="en-US" sz="2400" b="1" dirty="0">
              <a:solidFill>
                <a:srgbClr val="000000"/>
              </a:solidFill>
              <a:effectLst/>
              <a:latin typeface="Perpetua" panose="02020502060401020303" pitchFamily="18" charset="0"/>
              <a:ea typeface="Calibri" panose="020F0502020204030204" pitchFamily="34" charset="0"/>
            </a:endParaRPr>
          </a:p>
        </p:txBody>
      </p:sp>
      <p:sp>
        <p:nvSpPr>
          <p:cNvPr id="2" name="Slide Number Placeholder 1">
            <a:extLst>
              <a:ext uri="{FF2B5EF4-FFF2-40B4-BE49-F238E27FC236}">
                <a16:creationId xmlns:a16="http://schemas.microsoft.com/office/drawing/2014/main" id="{1D990A6B-EB29-4918-BC3F-F451902283A4}"/>
              </a:ext>
            </a:extLst>
          </p:cNvPr>
          <p:cNvSpPr>
            <a:spLocks noGrp="1"/>
          </p:cNvSpPr>
          <p:nvPr>
            <p:ph type="sldNum" idx="12"/>
          </p:nvPr>
        </p:nvSpPr>
        <p:spPr/>
        <p:txBody>
          <a:bodyPr/>
          <a:lstStyle/>
          <a:p>
            <a:pPr lvl="0">
              <a:spcBef>
                <a:spcPts val="0"/>
              </a:spcBef>
              <a:buNone/>
            </a:pPr>
            <a:fld id="{00000000-1234-1234-1234-123412341234}" type="slidenum">
              <a:rPr lang="en" smtClean="0"/>
              <a:t>5</a:t>
            </a:fld>
            <a:endParaRPr lang="e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60" y="157256"/>
            <a:ext cx="1345178" cy="1097445"/>
          </a:xfrm>
          <a:prstGeom prst="rect">
            <a:avLst/>
          </a:prstGeom>
        </p:spPr>
      </p:pic>
      <p:sp>
        <p:nvSpPr>
          <p:cNvPr id="9" name="Shape 85">
            <a:extLst>
              <a:ext uri="{FF2B5EF4-FFF2-40B4-BE49-F238E27FC236}">
                <a16:creationId xmlns:a16="http://schemas.microsoft.com/office/drawing/2014/main" id="{E806B6DC-5440-D59D-4FEA-22B13DC14A61}"/>
              </a:ext>
            </a:extLst>
          </p:cNvPr>
          <p:cNvSpPr txBox="1">
            <a:spLocks noGrp="1"/>
          </p:cNvSpPr>
          <p:nvPr>
            <p:ph type="title"/>
          </p:nvPr>
        </p:nvSpPr>
        <p:spPr>
          <a:xfrm>
            <a:off x="2294708" y="271621"/>
            <a:ext cx="5049519" cy="919505"/>
          </a:xfrm>
          <a:prstGeom prst="rect">
            <a:avLst/>
          </a:prstGeom>
          <a:solidFill>
            <a:srgbClr val="F3C993"/>
          </a:solidFill>
        </p:spPr>
        <p:txBody>
          <a:bodyPr lIns="91425" tIns="91425" rIns="91425" bIns="91425" anchor="t" anchorCtr="0">
            <a:noAutofit/>
          </a:bodyPr>
          <a:lstStyle/>
          <a:p>
            <a:pPr algn="ctr"/>
            <a:r>
              <a:rPr lang="en-US"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Inspiration</a:t>
            </a:r>
            <a:b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for Deep Learning and Teaching</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spTree>
    <p:extLst>
      <p:ext uri="{BB962C8B-B14F-4D97-AF65-F5344CB8AC3E}">
        <p14:creationId xmlns:p14="http://schemas.microsoft.com/office/powerpoint/2010/main" val="19261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p:cNvGrpSpPr/>
        <p:nvPr/>
      </p:nvGrpSpPr>
      <p:grpSpPr>
        <a:xfrm>
          <a:off x="0" y="0"/>
          <a:ext cx="0" cy="0"/>
          <a:chOff x="0" y="0"/>
          <a:chExt cx="0" cy="0"/>
        </a:xfrm>
      </p:grpSpPr>
      <p:sp>
        <p:nvSpPr>
          <p:cNvPr id="86" name="Shape 86"/>
          <p:cNvSpPr txBox="1">
            <a:spLocks noGrp="1"/>
          </p:cNvSpPr>
          <p:nvPr>
            <p:ph type="body" idx="1"/>
          </p:nvPr>
        </p:nvSpPr>
        <p:spPr>
          <a:xfrm>
            <a:off x="597073" y="1505979"/>
            <a:ext cx="7949853" cy="3157237"/>
          </a:xfrm>
          <a:prstGeom prst="rect">
            <a:avLst/>
          </a:prstGeom>
        </p:spPr>
        <p:txBody>
          <a:bodyPr lIns="91425" tIns="91425" rIns="91425" bIns="91425" anchor="t" anchorCtr="0">
            <a:noAutofit/>
          </a:bodyPr>
          <a:lstStyle/>
          <a:p>
            <a:pPr marL="228600" marR="0" indent="-228600">
              <a:spcBef>
                <a:spcPts val="0"/>
              </a:spcBef>
              <a:spcAft>
                <a:spcPts val="600"/>
              </a:spcAft>
              <a:tabLst>
                <a:tab pos="285750" algn="l"/>
              </a:tabLst>
            </a:pPr>
            <a:r>
              <a:rPr lang="en-US" sz="3600" b="1" dirty="0">
                <a:solidFill>
                  <a:srgbClr val="000000"/>
                </a:solidFill>
                <a:effectLst/>
                <a:latin typeface="Perpetua" panose="02020502060401020303" pitchFamily="18" charset="0"/>
                <a:ea typeface="Calibri" panose="020F0502020204030204" pitchFamily="34" charset="0"/>
              </a:rPr>
              <a:t>H.O.P.E. </a:t>
            </a:r>
            <a:r>
              <a:rPr lang="en-US" sz="3000" b="1" dirty="0">
                <a:solidFill>
                  <a:schemeClr val="tx1"/>
                </a:solidFill>
                <a:latin typeface="Perpetua" panose="02020502060401020303" pitchFamily="18" charset="0"/>
                <a:ea typeface="Calibri" panose="020F0502020204030204" pitchFamily="34" charset="0"/>
              </a:rPr>
              <a:t>(in </a:t>
            </a:r>
            <a:r>
              <a:rPr lang="en-US" sz="3000" b="1" i="1" dirty="0">
                <a:solidFill>
                  <a:schemeClr val="tx1"/>
                </a:solidFill>
                <a:latin typeface="Perpetua" panose="02020502060401020303" pitchFamily="18" charset="0"/>
                <a:ea typeface="Calibri" panose="020F0502020204030204" pitchFamily="34" charset="0"/>
              </a:rPr>
              <a:t>De </a:t>
            </a:r>
            <a:r>
              <a:rPr lang="en-US" sz="3000" b="1" i="1" dirty="0" err="1">
                <a:solidFill>
                  <a:schemeClr val="tx1"/>
                </a:solidFill>
                <a:latin typeface="Perpetua" panose="02020502060401020303" pitchFamily="18" charset="0"/>
                <a:ea typeface="Calibri" panose="020F0502020204030204" pitchFamily="34" charset="0"/>
              </a:rPr>
              <a:t>Doctrina</a:t>
            </a:r>
            <a:r>
              <a:rPr lang="en-US" sz="3000" b="1" i="1" dirty="0">
                <a:solidFill>
                  <a:schemeClr val="tx1"/>
                </a:solidFill>
                <a:latin typeface="Perpetua" panose="02020502060401020303" pitchFamily="18" charset="0"/>
                <a:ea typeface="Calibri" panose="020F0502020204030204" pitchFamily="34" charset="0"/>
              </a:rPr>
              <a:t> Christiana (DDC)</a:t>
            </a:r>
            <a:r>
              <a:rPr lang="en-US" sz="3000" b="1" dirty="0">
                <a:solidFill>
                  <a:schemeClr val="tx1"/>
                </a:solidFill>
                <a:latin typeface="Perpetua" panose="02020502060401020303" pitchFamily="18" charset="0"/>
                <a:ea typeface="Calibri" panose="020F0502020204030204" pitchFamily="34" charset="0"/>
              </a:rPr>
              <a:t>, IV)</a:t>
            </a:r>
            <a:endParaRPr lang="en-US" sz="3000" b="1" dirty="0">
              <a:solidFill>
                <a:schemeClr val="tx1"/>
              </a:solidFill>
              <a:effectLst/>
              <a:latin typeface="Perpetua" panose="02020502060401020303" pitchFamily="18" charset="0"/>
              <a:ea typeface="Calibri" panose="020F0502020204030204" pitchFamily="34" charset="0"/>
            </a:endParaRPr>
          </a:p>
          <a:p>
            <a:pPr marL="457200" marR="0">
              <a:spcBef>
                <a:spcPts val="0"/>
              </a:spcBef>
              <a:spcAft>
                <a:spcPts val="600"/>
              </a:spcAft>
            </a:pPr>
            <a:r>
              <a:rPr lang="en-US" sz="2800" b="1" dirty="0">
                <a:solidFill>
                  <a:srgbClr val="000000"/>
                </a:solidFill>
                <a:latin typeface="Perpetua" panose="02020502060401020303" pitchFamily="18" charset="0"/>
                <a:ea typeface="Calibri" panose="020F0502020204030204" pitchFamily="34" charset="0"/>
                <a:cs typeface="Times New Roman" panose="02020603050405020304" pitchFamily="18" charset="0"/>
              </a:rPr>
              <a:t>Humble Heart</a:t>
            </a:r>
            <a:endParaRPr lang="en-US" sz="2800" b="1" i="1" dirty="0">
              <a:solidFill>
                <a:srgbClr val="000000"/>
              </a:solidFill>
              <a:latin typeface="Perpetua" panose="02020502060401020303"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800" b="1" dirty="0">
                <a:solidFill>
                  <a:srgbClr val="000000"/>
                </a:solidFill>
                <a:latin typeface="Perpetua" panose="02020502060401020303" pitchFamily="18" charset="0"/>
                <a:ea typeface="Calibri" panose="020F0502020204030204" pitchFamily="34" charset="0"/>
                <a:cs typeface="Times New Roman" panose="02020603050405020304" pitchFamily="18" charset="0"/>
              </a:rPr>
              <a:t>Obedience to the Truth</a:t>
            </a:r>
          </a:p>
          <a:p>
            <a:pPr marL="457200" marR="0">
              <a:spcBef>
                <a:spcPts val="0"/>
              </a:spcBef>
              <a:spcAft>
                <a:spcPts val="600"/>
              </a:spcAft>
            </a:pPr>
            <a:r>
              <a:rPr lang="en-US" sz="2800" b="1" dirty="0">
                <a:solidFill>
                  <a:srgbClr val="000000"/>
                </a:solidFill>
                <a:latin typeface="Perpetua" panose="02020502060401020303" pitchFamily="18" charset="0"/>
                <a:ea typeface="Calibri" panose="020F0502020204030204" pitchFamily="34" charset="0"/>
                <a:cs typeface="Times New Roman" panose="02020603050405020304" pitchFamily="18" charset="0"/>
              </a:rPr>
              <a:t>Pointing to Reflective Learning</a:t>
            </a:r>
          </a:p>
          <a:p>
            <a:pPr marL="457200" marR="0">
              <a:spcBef>
                <a:spcPts val="0"/>
              </a:spcBef>
              <a:spcAft>
                <a:spcPts val="600"/>
              </a:spcAft>
            </a:pPr>
            <a:r>
              <a:rPr lang="en-US" sz="2800" b="1" dirty="0">
                <a:solidFill>
                  <a:srgbClr val="000000"/>
                </a:solidFill>
                <a:latin typeface="Perpetua" panose="02020502060401020303" pitchFamily="18" charset="0"/>
                <a:ea typeface="Calibri" panose="020F0502020204030204" pitchFamily="34" charset="0"/>
                <a:cs typeface="Times New Roman" panose="02020603050405020304" pitchFamily="18" charset="0"/>
              </a:rPr>
              <a:t>Expressing Wisdom</a:t>
            </a:r>
            <a:r>
              <a:rPr lang="en-US" sz="2800" b="1" i="1" dirty="0">
                <a:solidFill>
                  <a:srgbClr val="000000"/>
                </a:solidFill>
                <a:latin typeface="Perpetua" panose="02020502060401020303" pitchFamily="18" charset="0"/>
                <a:ea typeface="Calibri" panose="020F0502020204030204" pitchFamily="34" charset="0"/>
                <a:cs typeface="Times New Roman" panose="02020603050405020304" pitchFamily="18" charset="0"/>
              </a:rPr>
              <a:t> </a:t>
            </a:r>
            <a:r>
              <a:rPr lang="en-US" sz="2800" b="1" dirty="0">
                <a:solidFill>
                  <a:srgbClr val="000000"/>
                </a:solidFill>
                <a:latin typeface="Perpetua" panose="02020502060401020303" pitchFamily="18" charset="0"/>
                <a:ea typeface="Calibri" panose="020F0502020204030204" pitchFamily="34" charset="0"/>
                <a:cs typeface="Times New Roman" panose="02020603050405020304" pitchFamily="18" charset="0"/>
              </a:rPr>
              <a:t>Clearly</a:t>
            </a:r>
            <a:endParaRPr lang="en-US" sz="3600" b="1" dirty="0">
              <a:solidFill>
                <a:srgbClr val="000000"/>
              </a:solidFill>
              <a:effectLst/>
              <a:latin typeface="Perpetua" panose="02020502060401020303" pitchFamily="18" charset="0"/>
              <a:ea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82652"/>
            <a:ext cx="1345178" cy="1097445"/>
          </a:xfrm>
          <a:prstGeom prst="rect">
            <a:avLst/>
          </a:prstGeom>
        </p:spPr>
      </p:pic>
      <p:sp>
        <p:nvSpPr>
          <p:cNvPr id="2" name="Slide Number Placeholder 1">
            <a:extLst>
              <a:ext uri="{FF2B5EF4-FFF2-40B4-BE49-F238E27FC236}">
                <a16:creationId xmlns:a16="http://schemas.microsoft.com/office/drawing/2014/main" id="{3185D946-731F-471F-BD70-B5FAD06A2F16}"/>
              </a:ext>
            </a:extLst>
          </p:cNvPr>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
        <p:nvSpPr>
          <p:cNvPr id="10" name="Shape 85">
            <a:extLst>
              <a:ext uri="{FF2B5EF4-FFF2-40B4-BE49-F238E27FC236}">
                <a16:creationId xmlns:a16="http://schemas.microsoft.com/office/drawing/2014/main" id="{2CD4E42D-CEBE-E677-2020-75C64583E6D3}"/>
              </a:ext>
            </a:extLst>
          </p:cNvPr>
          <p:cNvSpPr txBox="1">
            <a:spLocks noGrp="1"/>
          </p:cNvSpPr>
          <p:nvPr>
            <p:ph type="title"/>
          </p:nvPr>
        </p:nvSpPr>
        <p:spPr>
          <a:xfrm>
            <a:off x="2294708" y="271621"/>
            <a:ext cx="5049519" cy="919505"/>
          </a:xfrm>
          <a:prstGeom prst="rect">
            <a:avLst/>
          </a:prstGeom>
          <a:solidFill>
            <a:srgbClr val="F3C993"/>
          </a:solidFill>
        </p:spPr>
        <p:txBody>
          <a:bodyPr lIns="91425" tIns="91425" rIns="91425" bIns="91425" anchor="t" anchorCtr="0">
            <a:noAutofit/>
          </a:bodyPr>
          <a:lstStyle/>
          <a:p>
            <a:pPr algn="ctr"/>
            <a:r>
              <a:rPr lang="en-US"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Inspiration</a:t>
            </a:r>
            <a:b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for Deep Learning and Teaching</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spTree>
    <p:extLst>
      <p:ext uri="{BB962C8B-B14F-4D97-AF65-F5344CB8AC3E}">
        <p14:creationId xmlns:p14="http://schemas.microsoft.com/office/powerpoint/2010/main" val="395480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4">
          <a:extLst>
            <a:ext uri="{FF2B5EF4-FFF2-40B4-BE49-F238E27FC236}">
              <a16:creationId xmlns:a16="http://schemas.microsoft.com/office/drawing/2014/main" id="{FAA8B5CB-A221-61ED-B18A-E00626A39FD0}"/>
            </a:ext>
          </a:extLst>
        </p:cNvPr>
        <p:cNvGrpSpPr/>
        <p:nvPr/>
      </p:nvGrpSpPr>
      <p:grpSpPr>
        <a:xfrm>
          <a:off x="0" y="0"/>
          <a:ext cx="0" cy="0"/>
          <a:chOff x="0" y="0"/>
          <a:chExt cx="0" cy="0"/>
        </a:xfrm>
      </p:grpSpPr>
      <p:sp>
        <p:nvSpPr>
          <p:cNvPr id="86" name="Shape 86">
            <a:extLst>
              <a:ext uri="{FF2B5EF4-FFF2-40B4-BE49-F238E27FC236}">
                <a16:creationId xmlns:a16="http://schemas.microsoft.com/office/drawing/2014/main" id="{30192161-42D5-5F3D-AFB6-D42E55571797}"/>
              </a:ext>
            </a:extLst>
          </p:cNvPr>
          <p:cNvSpPr txBox="1">
            <a:spLocks noGrp="1"/>
          </p:cNvSpPr>
          <p:nvPr>
            <p:ph type="body" idx="1"/>
          </p:nvPr>
        </p:nvSpPr>
        <p:spPr>
          <a:xfrm>
            <a:off x="311700" y="1373890"/>
            <a:ext cx="8622556" cy="3497989"/>
          </a:xfrm>
          <a:prstGeom prst="rect">
            <a:avLst/>
          </a:prstGeom>
        </p:spPr>
        <p:txBody>
          <a:bodyPr lIns="91425" tIns="91425" rIns="91425" bIns="91425" anchor="t" anchorCtr="0">
            <a:noAutofit/>
          </a:bodyPr>
          <a:lstStyle/>
          <a:p>
            <a:pPr marL="298450" marR="0" indent="-298450">
              <a:spcBef>
                <a:spcPts val="0"/>
              </a:spcBef>
              <a:spcAft>
                <a:spcPts val="600"/>
              </a:spcAft>
              <a:tabLst>
                <a:tab pos="285750" algn="l"/>
              </a:tabLst>
            </a:pPr>
            <a:r>
              <a:rPr lang="en-US" sz="3600" b="1" dirty="0">
                <a:solidFill>
                  <a:schemeClr val="tx1"/>
                </a:solidFill>
                <a:effectLst/>
                <a:latin typeface="Perpetua" panose="02020502060401020303" pitchFamily="18" charset="77"/>
                <a:ea typeface="Calibri" panose="020F0502020204030204" pitchFamily="34" charset="0"/>
              </a:rPr>
              <a:t>H.O.P.E. - </a:t>
            </a:r>
            <a:r>
              <a:rPr lang="en-US" sz="2200" b="1" i="1" dirty="0">
                <a:solidFill>
                  <a:schemeClr val="tx1"/>
                </a:solidFill>
                <a:effectLst/>
                <a:latin typeface="Perpetua" panose="02020502060401020303" pitchFamily="18" charset="77"/>
                <a:ea typeface="Calibri" panose="020F0502020204030204" pitchFamily="34" charset="0"/>
              </a:rPr>
              <a:t>How wisely </a:t>
            </a:r>
            <a:r>
              <a:rPr lang="en-US" sz="2200" b="1" dirty="0">
                <a:solidFill>
                  <a:schemeClr val="tx1"/>
                </a:solidFill>
                <a:effectLst/>
                <a:latin typeface="Perpetua" panose="02020502060401020303" pitchFamily="18" charset="77"/>
                <a:ea typeface="Calibri" panose="020F0502020204030204" pitchFamily="34" charset="0"/>
              </a:rPr>
              <a:t>[the apostle]</a:t>
            </a:r>
            <a:r>
              <a:rPr lang="en-US" sz="2200" b="1" i="1" dirty="0">
                <a:solidFill>
                  <a:schemeClr val="tx1"/>
                </a:solidFill>
                <a:effectLst/>
                <a:latin typeface="Perpetua" panose="02020502060401020303" pitchFamily="18" charset="77"/>
                <a:ea typeface="Calibri" panose="020F0502020204030204" pitchFamily="34" charset="0"/>
              </a:rPr>
              <a:t> said: </a:t>
            </a:r>
            <a:r>
              <a:rPr lang="en-US" sz="2200" b="1" dirty="0">
                <a:solidFill>
                  <a:schemeClr val="tx1"/>
                </a:solidFill>
                <a:effectLst/>
                <a:latin typeface="Perpetua" panose="02020502060401020303" pitchFamily="18" charset="77"/>
                <a:ea typeface="Calibri" panose="020F0502020204030204" pitchFamily="34" charset="0"/>
              </a:rPr>
              <a:t>We glory in tribulations, knowing that tribulations result in patience, patience in approval, approval in hope, and </a:t>
            </a:r>
            <a:r>
              <a:rPr lang="en-US" sz="2200" b="1" u="sng" dirty="0">
                <a:solidFill>
                  <a:schemeClr val="tx1"/>
                </a:solidFill>
                <a:effectLst/>
                <a:latin typeface="Perpetua" panose="02020502060401020303" pitchFamily="18" charset="77"/>
                <a:ea typeface="Calibri" panose="020F0502020204030204" pitchFamily="34" charset="0"/>
              </a:rPr>
              <a:t>hope does not confound</a:t>
            </a:r>
            <a:r>
              <a:rPr lang="en-US" sz="2200" b="1" dirty="0">
                <a:solidFill>
                  <a:schemeClr val="tx1"/>
                </a:solidFill>
                <a:effectLst/>
                <a:latin typeface="Perpetua" panose="02020502060401020303" pitchFamily="18" charset="77"/>
                <a:ea typeface="Calibri" panose="020F0502020204030204" pitchFamily="34" charset="0"/>
              </a:rPr>
              <a:t>, because the love of God has been poured out into our hearts through the Holy Spirit which has been given to us (Rom 5:3-5)</a:t>
            </a:r>
            <a:r>
              <a:rPr lang="en-US" sz="2200" b="1" i="1" dirty="0">
                <a:solidFill>
                  <a:schemeClr val="tx1"/>
                </a:solidFill>
                <a:effectLst/>
                <a:latin typeface="Perpetua" panose="02020502060401020303" pitchFamily="18" charset="77"/>
                <a:ea typeface="Calibri" panose="020F0502020204030204" pitchFamily="34" charset="0"/>
              </a:rPr>
              <a:t> … One can see here … words and meanings are linked together, one being spun from another, as here we can see patience spun from tribulation, approval from patience, hope from approbation. </a:t>
            </a:r>
            <a:r>
              <a:rPr lang="en-US" sz="2200" b="1" dirty="0">
                <a:solidFill>
                  <a:schemeClr val="tx1"/>
                </a:solidFill>
                <a:effectLst/>
                <a:latin typeface="Perpetua" panose="02020502060401020303" pitchFamily="18" charset="77"/>
                <a:ea typeface="Calibri" panose="020F0502020204030204" pitchFamily="34" charset="0"/>
              </a:rPr>
              <a:t>(</a:t>
            </a:r>
            <a:r>
              <a:rPr lang="en-US" sz="2200" b="1" i="1" dirty="0">
                <a:solidFill>
                  <a:schemeClr val="tx1"/>
                </a:solidFill>
                <a:effectLst/>
                <a:latin typeface="Perpetua" panose="02020502060401020303" pitchFamily="18" charset="77"/>
                <a:ea typeface="Calibri" panose="020F0502020204030204" pitchFamily="34" charset="0"/>
              </a:rPr>
              <a:t>DDC </a:t>
            </a:r>
            <a:r>
              <a:rPr lang="en-US" sz="2200" b="1" dirty="0">
                <a:solidFill>
                  <a:schemeClr val="tx1"/>
                </a:solidFill>
                <a:effectLst/>
                <a:latin typeface="Perpetua" panose="02020502060401020303" pitchFamily="18" charset="77"/>
                <a:ea typeface="Calibri" panose="020F0502020204030204" pitchFamily="34" charset="0"/>
              </a:rPr>
              <a:t>IV 7, 11)</a:t>
            </a:r>
          </a:p>
        </p:txBody>
      </p:sp>
      <p:pic>
        <p:nvPicPr>
          <p:cNvPr id="4" name="Picture 3">
            <a:extLst>
              <a:ext uri="{FF2B5EF4-FFF2-40B4-BE49-F238E27FC236}">
                <a16:creationId xmlns:a16="http://schemas.microsoft.com/office/drawing/2014/main" id="{D492D7A8-1879-E22F-995A-01280F111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82652"/>
            <a:ext cx="1345178" cy="1097445"/>
          </a:xfrm>
          <a:prstGeom prst="rect">
            <a:avLst/>
          </a:prstGeom>
        </p:spPr>
      </p:pic>
      <p:sp>
        <p:nvSpPr>
          <p:cNvPr id="2" name="Slide Number Placeholder 1">
            <a:extLst>
              <a:ext uri="{FF2B5EF4-FFF2-40B4-BE49-F238E27FC236}">
                <a16:creationId xmlns:a16="http://schemas.microsoft.com/office/drawing/2014/main" id="{A075B775-16D7-3E93-10B1-BA62E263FDC1}"/>
              </a:ext>
            </a:extLst>
          </p:cNvPr>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
        <p:nvSpPr>
          <p:cNvPr id="11" name="Shape 85">
            <a:extLst>
              <a:ext uri="{FF2B5EF4-FFF2-40B4-BE49-F238E27FC236}">
                <a16:creationId xmlns:a16="http://schemas.microsoft.com/office/drawing/2014/main" id="{5424D2DA-1A60-236A-8B86-6AAAF6A06299}"/>
              </a:ext>
            </a:extLst>
          </p:cNvPr>
          <p:cNvSpPr txBox="1">
            <a:spLocks noGrp="1"/>
          </p:cNvSpPr>
          <p:nvPr>
            <p:ph type="title"/>
          </p:nvPr>
        </p:nvSpPr>
        <p:spPr>
          <a:xfrm>
            <a:off x="2294708" y="271621"/>
            <a:ext cx="5049519" cy="919505"/>
          </a:xfrm>
          <a:prstGeom prst="rect">
            <a:avLst/>
          </a:prstGeom>
          <a:solidFill>
            <a:srgbClr val="F3C993"/>
          </a:solidFill>
        </p:spPr>
        <p:txBody>
          <a:bodyPr lIns="91425" tIns="91425" rIns="91425" bIns="91425" anchor="t" anchorCtr="0">
            <a:noAutofit/>
          </a:bodyPr>
          <a:lstStyle/>
          <a:p>
            <a:pPr algn="ctr"/>
            <a:r>
              <a:rPr lang="en-US" b="1" kern="16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Augustinian Inspiration</a:t>
            </a:r>
            <a:b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br>
            <a:r>
              <a:rPr lang="en-US" b="1" kern="1600" dirty="0">
                <a:solidFill>
                  <a:srgbClr val="000000"/>
                </a:solidFill>
                <a:latin typeface="Perpetua" panose="02020502060401020303" pitchFamily="18" charset="0"/>
                <a:ea typeface="Times New Roman" panose="02020603050405020304" pitchFamily="18" charset="0"/>
                <a:cs typeface="Times New Roman" panose="02020603050405020304" pitchFamily="18" charset="0"/>
              </a:rPr>
              <a:t>for Deep Learning and Teaching</a:t>
            </a:r>
            <a:br>
              <a:rPr lang="en-US" sz="2800" dirty="0">
                <a:effectLst/>
                <a:latin typeface="Times New Roman" panose="02020603050405020304" pitchFamily="18" charset="0"/>
                <a:ea typeface="Calibri" panose="020F0502020204030204" pitchFamily="34" charset="0"/>
              </a:rPr>
            </a:br>
            <a:endParaRPr lang="en" sz="2200" b="1" dirty="0">
              <a:latin typeface="Perpetua" panose="02020502060401020303" pitchFamily="18" charset="0"/>
            </a:endParaRPr>
          </a:p>
        </p:txBody>
      </p:sp>
    </p:spTree>
    <p:extLst>
      <p:ext uri="{BB962C8B-B14F-4D97-AF65-F5344CB8AC3E}">
        <p14:creationId xmlns:p14="http://schemas.microsoft.com/office/powerpoint/2010/main" val="254605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72"/>
        <p:cNvGrpSpPr/>
        <p:nvPr/>
      </p:nvGrpSpPr>
      <p:grpSpPr>
        <a:xfrm>
          <a:off x="0" y="0"/>
          <a:ext cx="0" cy="0"/>
          <a:chOff x="0" y="0"/>
          <a:chExt cx="0" cy="0"/>
        </a:xfrm>
      </p:grpSpPr>
      <p:sp>
        <p:nvSpPr>
          <p:cNvPr id="74" name="Shape 74"/>
          <p:cNvSpPr txBox="1">
            <a:spLocks noGrp="1"/>
          </p:cNvSpPr>
          <p:nvPr>
            <p:ph type="body" idx="1"/>
          </p:nvPr>
        </p:nvSpPr>
        <p:spPr>
          <a:xfrm>
            <a:off x="254688" y="1380519"/>
            <a:ext cx="8654136" cy="3944516"/>
          </a:xfrm>
          <a:prstGeom prst="rect">
            <a:avLst/>
          </a:prstGeom>
        </p:spPr>
        <p:txBody>
          <a:bodyPr lIns="91425" tIns="91425" rIns="91425" bIns="91425" anchor="t" anchorCtr="0">
            <a:noAutofit/>
          </a:bodyPr>
          <a:lstStyle/>
          <a:p>
            <a:pPr marL="0" marR="0" indent="228600">
              <a:lnSpc>
                <a:spcPct val="107000"/>
              </a:lnSpc>
              <a:spcBef>
                <a:spcPts val="0"/>
              </a:spcBef>
              <a:spcAft>
                <a:spcPts val="400"/>
              </a:spcAft>
            </a:pP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Only a Humble </a:t>
            </a:r>
            <a:r>
              <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P</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erson with a Sincere </a:t>
            </a:r>
            <a:r>
              <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H</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eart </a:t>
            </a:r>
            <a:r>
              <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C</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an </a:t>
            </a:r>
            <a:r>
              <a:rPr lang="en-US" sz="1900"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G</a:t>
            </a:r>
            <a:r>
              <a:rPr lang="en-US" sz="1900"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rasp the Truth</a:t>
            </a:r>
          </a:p>
          <a:p>
            <a:pPr marL="573088" indent="-344488">
              <a:lnSpc>
                <a:spcPct val="107000"/>
              </a:lnSpc>
              <a:spcAft>
                <a:spcPts val="400"/>
              </a:spcAft>
            </a:pPr>
            <a:r>
              <a:rPr lang="en-US" sz="1900" b="1" dirty="0">
                <a:solidFill>
                  <a:schemeClr val="tx1"/>
                </a:solidFill>
                <a:effectLst/>
                <a:latin typeface="Perpetua" panose="02020502060401020303" pitchFamily="18" charset="77"/>
                <a:ea typeface="Calibri" panose="020F0502020204030204" pitchFamily="34" charset="0"/>
              </a:rPr>
              <a:t>The Virgin Mary </a:t>
            </a:r>
            <a:r>
              <a:rPr lang="en-US" sz="1900" b="1" i="1" dirty="0">
                <a:solidFill>
                  <a:schemeClr val="tx1"/>
                </a:solidFill>
                <a:effectLst/>
                <a:latin typeface="Perpetua" panose="02020502060401020303" pitchFamily="18" charset="77"/>
                <a:ea typeface="Calibri" panose="020F0502020204030204" pitchFamily="34" charset="0"/>
              </a:rPr>
              <a:t>was humble of heart, serious in her words, of a prudent spirit, sparing of speech, always readier to read; not placing her hope in the uncertainty of riches but in the prayers of the poor, intent upon her work, bashful in her words; looking to God, not any man, as the arbiter of her mind.</a:t>
            </a:r>
            <a:r>
              <a:rPr lang="en-US" sz="1900" b="1" dirty="0">
                <a:solidFill>
                  <a:schemeClr val="tx1"/>
                </a:solidFill>
                <a:effectLst/>
                <a:latin typeface="Perpetua" panose="02020502060401020303" pitchFamily="18" charset="77"/>
                <a:ea typeface="Calibri" panose="020F0502020204030204" pitchFamily="34" charset="0"/>
              </a:rPr>
              <a:t> (</a:t>
            </a:r>
            <a:r>
              <a:rPr lang="en-US" sz="1900" b="1" i="1" dirty="0">
                <a:solidFill>
                  <a:schemeClr val="tx1"/>
                </a:solidFill>
                <a:effectLst/>
                <a:latin typeface="Perpetua" panose="02020502060401020303" pitchFamily="18" charset="77"/>
                <a:ea typeface="Calibri" panose="020F0502020204030204" pitchFamily="34" charset="0"/>
              </a:rPr>
              <a:t>DDC</a:t>
            </a:r>
            <a:r>
              <a:rPr lang="en-US" sz="1900" b="1" dirty="0">
                <a:solidFill>
                  <a:schemeClr val="tx1"/>
                </a:solidFill>
                <a:effectLst/>
                <a:latin typeface="Perpetua" panose="02020502060401020303" pitchFamily="18" charset="77"/>
                <a:ea typeface="Calibri" panose="020F0502020204030204" pitchFamily="34" charset="0"/>
              </a:rPr>
              <a:t> IV 21, 48, quoting Saint Ambrose, </a:t>
            </a:r>
            <a:r>
              <a:rPr lang="en-US" sz="1900" b="1" i="1" dirty="0">
                <a:solidFill>
                  <a:schemeClr val="tx1"/>
                </a:solidFill>
                <a:effectLst/>
                <a:latin typeface="Perpetua" panose="02020502060401020303" pitchFamily="18" charset="77"/>
                <a:ea typeface="Calibri" panose="020F0502020204030204" pitchFamily="34" charset="0"/>
              </a:rPr>
              <a:t>On Virgins </a:t>
            </a:r>
            <a:r>
              <a:rPr lang="en-US" sz="1900" b="1" dirty="0">
                <a:solidFill>
                  <a:schemeClr val="tx1"/>
                </a:solidFill>
                <a:effectLst/>
                <a:latin typeface="Perpetua" panose="02020502060401020303" pitchFamily="18" charset="77"/>
                <a:ea typeface="Calibri" panose="020F0502020204030204" pitchFamily="34" charset="0"/>
              </a:rPr>
              <a:t>2, 1, 7)</a:t>
            </a:r>
          </a:p>
          <a:p>
            <a:pPr marL="573088" indent="-344488">
              <a:lnSpc>
                <a:spcPct val="107000"/>
              </a:lnSpc>
              <a:spcAft>
                <a:spcPts val="400"/>
              </a:spcAft>
            </a:pPr>
            <a:r>
              <a:rPr lang="en-US" sz="19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Not thinking highly of yourselves</a:t>
            </a:r>
            <a:r>
              <a:rPr lang="en-US" sz="1900" b="1" kern="100" dirty="0">
                <a:solidFill>
                  <a:schemeClr val="tx1"/>
                </a:solidFill>
                <a:latin typeface="Perpetua" panose="02020502060401020303" pitchFamily="18" charset="77"/>
                <a:ea typeface="Aptos" panose="020B0004020202020204" pitchFamily="34" charset="0"/>
                <a:cs typeface="Times New Roman" panose="02020603050405020304" pitchFamily="18" charset="0"/>
              </a:rPr>
              <a:t>, but going along with the lowly (Rom 12:16) </a:t>
            </a:r>
            <a:r>
              <a:rPr lang="en-US" sz="1900" b="1" dirty="0">
                <a:solidFill>
                  <a:schemeClr val="tx1"/>
                </a:solidFill>
                <a:effectLst/>
                <a:latin typeface="Perpetua" panose="02020502060401020303" pitchFamily="18" charset="77"/>
                <a:ea typeface="Calibri" panose="020F0502020204030204" pitchFamily="34" charset="0"/>
              </a:rPr>
              <a:t>(</a:t>
            </a:r>
            <a:r>
              <a:rPr lang="en-US" sz="1900" b="1" i="1" dirty="0">
                <a:solidFill>
                  <a:schemeClr val="tx1"/>
                </a:solidFill>
                <a:effectLst/>
                <a:latin typeface="Perpetua" panose="02020502060401020303" pitchFamily="18" charset="77"/>
                <a:ea typeface="Calibri" panose="020F0502020204030204" pitchFamily="34" charset="0"/>
              </a:rPr>
              <a:t>DDC</a:t>
            </a:r>
            <a:r>
              <a:rPr lang="en-US" sz="1900" b="1" dirty="0">
                <a:solidFill>
                  <a:schemeClr val="tx1"/>
                </a:solidFill>
                <a:effectLst/>
                <a:latin typeface="Perpetua" panose="02020502060401020303" pitchFamily="18" charset="77"/>
                <a:ea typeface="Calibri" panose="020F0502020204030204" pitchFamily="34" charset="0"/>
              </a:rPr>
              <a:t> IV 20, 40)</a:t>
            </a:r>
          </a:p>
          <a:p>
            <a:pPr marL="573088" indent="-344488">
              <a:lnSpc>
                <a:spcPct val="107000"/>
              </a:lnSpc>
              <a:spcAft>
                <a:spcPts val="800"/>
              </a:spcAft>
            </a:pPr>
            <a:r>
              <a:rPr lang="en-US" sz="1900" b="1" i="1" kern="100" dirty="0">
                <a:solidFill>
                  <a:schemeClr val="tx1"/>
                </a:solidFill>
                <a:latin typeface="Perpetua" panose="02020502060401020303" pitchFamily="18" charset="77"/>
                <a:ea typeface="Aptos" panose="020B0004020202020204" pitchFamily="34" charset="0"/>
                <a:cs typeface="Times New Roman" panose="02020603050405020304" pitchFamily="18" charset="0"/>
              </a:rPr>
              <a:t>It is not unlawful to learn [useful arts] provided they … [do] not distract you from more important matters , which they ought to be helping you to learn about. </a:t>
            </a:r>
            <a:r>
              <a:rPr lang="en-US" sz="1900" b="1" dirty="0">
                <a:solidFill>
                  <a:schemeClr val="tx1"/>
                </a:solidFill>
                <a:effectLst/>
                <a:latin typeface="Perpetua" panose="02020502060401020303" pitchFamily="18" charset="77"/>
                <a:ea typeface="Calibri" panose="020F0502020204030204" pitchFamily="34" charset="0"/>
              </a:rPr>
              <a:t>(</a:t>
            </a:r>
            <a:r>
              <a:rPr lang="en-US" sz="1900" b="1" i="1" dirty="0">
                <a:solidFill>
                  <a:schemeClr val="tx1"/>
                </a:solidFill>
                <a:effectLst/>
                <a:latin typeface="Perpetua" panose="02020502060401020303" pitchFamily="18" charset="77"/>
                <a:ea typeface="Calibri" panose="020F0502020204030204" pitchFamily="34" charset="0"/>
              </a:rPr>
              <a:t>DDC</a:t>
            </a:r>
            <a:r>
              <a:rPr lang="en-US" sz="1900" b="1" dirty="0">
                <a:solidFill>
                  <a:schemeClr val="tx1"/>
                </a:solidFill>
                <a:effectLst/>
                <a:latin typeface="Perpetua" panose="02020502060401020303" pitchFamily="18" charset="77"/>
                <a:ea typeface="Calibri" panose="020F0502020204030204" pitchFamily="34" charset="0"/>
              </a:rPr>
              <a:t> IV 26, 40)</a:t>
            </a:r>
          </a:p>
        </p:txBody>
      </p:sp>
      <p:sp>
        <p:nvSpPr>
          <p:cNvPr id="2" name="Slide Number Placeholder 1">
            <a:extLst>
              <a:ext uri="{FF2B5EF4-FFF2-40B4-BE49-F238E27FC236}">
                <a16:creationId xmlns:a16="http://schemas.microsoft.com/office/drawing/2014/main" id="{1D990A6B-EB29-4918-BC3F-F451902283A4}"/>
              </a:ext>
            </a:extLst>
          </p:cNvPr>
          <p:cNvSpPr>
            <a:spLocks noGrp="1"/>
          </p:cNvSpPr>
          <p:nvPr>
            <p:ph type="sldNum" idx="12"/>
          </p:nvPr>
        </p:nvSpPr>
        <p:spPr/>
        <p:txBody>
          <a:bodyPr/>
          <a:lstStyle/>
          <a:p>
            <a:pPr lvl="0">
              <a:spcBef>
                <a:spcPts val="0"/>
              </a:spcBef>
              <a:buNone/>
            </a:pPr>
            <a:fld id="{00000000-1234-1234-1234-123412341234}" type="slidenum">
              <a:rPr lang="en" smtClean="0"/>
              <a:t>8</a:t>
            </a:fld>
            <a:endParaRPr lang="e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646" y="118886"/>
            <a:ext cx="1345178" cy="1097445"/>
          </a:xfrm>
          <a:prstGeom prst="rect">
            <a:avLst/>
          </a:prstGeom>
        </p:spPr>
      </p:pic>
      <p:sp>
        <p:nvSpPr>
          <p:cNvPr id="7" name="Shape 73">
            <a:extLst>
              <a:ext uri="{FF2B5EF4-FFF2-40B4-BE49-F238E27FC236}">
                <a16:creationId xmlns:a16="http://schemas.microsoft.com/office/drawing/2014/main" id="{161879C7-AB2E-90DA-53EB-C33F4D6EF477}"/>
              </a:ext>
            </a:extLst>
          </p:cNvPr>
          <p:cNvSpPr txBox="1">
            <a:spLocks noGrp="1"/>
          </p:cNvSpPr>
          <p:nvPr>
            <p:ph type="title"/>
          </p:nvPr>
        </p:nvSpPr>
        <p:spPr>
          <a:xfrm>
            <a:off x="1347537" y="283595"/>
            <a:ext cx="6135521" cy="995338"/>
          </a:xfrm>
          <a:prstGeom prst="rect">
            <a:avLst/>
          </a:prstGeom>
          <a:solidFill>
            <a:srgbClr val="9FC5E8"/>
          </a:solidFill>
        </p:spPr>
        <p:txBody>
          <a:bodyPr lIns="91425" tIns="91425" rIns="91425" bIns="91425" anchor="t" anchorCtr="0">
            <a:noAutofit/>
          </a:bodyPr>
          <a:lstStyle/>
          <a:p>
            <a:pPr lvl="0" algn="ctr"/>
            <a:r>
              <a:rPr lang="en-US" sz="2400" b="1" dirty="0">
                <a:solidFill>
                  <a:srgbClr val="000000"/>
                </a:solidFill>
                <a:effectLst/>
                <a:latin typeface="Perpetua" panose="02020502060401020303" pitchFamily="18" charset="0"/>
                <a:ea typeface="Calibri" panose="020F0502020204030204" pitchFamily="34" charset="0"/>
              </a:rPr>
              <a:t>AI - Augustinian Inspiration for AI</a:t>
            </a:r>
            <a:br>
              <a:rPr lang="en-US" sz="2400" b="1" dirty="0">
                <a:solidFill>
                  <a:srgbClr val="000000"/>
                </a:solidFill>
                <a:effectLst/>
                <a:latin typeface="Perpetua" panose="02020502060401020303" pitchFamily="18" charset="0"/>
                <a:ea typeface="Calibri" panose="020F0502020204030204" pitchFamily="34" charset="0"/>
              </a:rPr>
            </a:br>
            <a:r>
              <a:rPr lang="en-US" sz="2400" b="1" dirty="0">
                <a:solidFill>
                  <a:srgbClr val="000000"/>
                </a:solidFill>
                <a:effectLst/>
                <a:latin typeface="Perpetua" panose="02020502060401020303" pitchFamily="18" charset="0"/>
                <a:ea typeface="Calibri" panose="020F0502020204030204" pitchFamily="34" charset="0"/>
              </a:rPr>
              <a:t>H – HUMBLE HEART </a:t>
            </a:r>
            <a:r>
              <a:rPr lang="en-US" sz="2400" b="1" i="1" dirty="0">
                <a:solidFill>
                  <a:srgbClr val="000000"/>
                </a:solidFill>
                <a:latin typeface="Perpetua" panose="02020502060401020303" pitchFamily="18" charset="0"/>
                <a:ea typeface="Calibri" panose="020F0502020204030204" pitchFamily="34" charset="0"/>
              </a:rPr>
              <a:t>- SEEING LIMITATIONS</a:t>
            </a:r>
            <a:endParaRPr lang="en" sz="2400" b="1" dirty="0">
              <a:latin typeface="Perpetua" panose="02020502060401020303" pitchFamily="18" charset="0"/>
            </a:endParaRPr>
          </a:p>
        </p:txBody>
      </p:sp>
      <p:pic>
        <p:nvPicPr>
          <p:cNvPr id="3" name="Picture 2" descr="A logo for a conference&#10;&#10;Description automatically generated">
            <a:extLst>
              <a:ext uri="{FF2B5EF4-FFF2-40B4-BE49-F238E27FC236}">
                <a16:creationId xmlns:a16="http://schemas.microsoft.com/office/drawing/2014/main" id="{E221FF55-82D8-53A2-9ED9-BDA509ADD639}"/>
              </a:ext>
            </a:extLst>
          </p:cNvPr>
          <p:cNvPicPr>
            <a:picLocks noChangeAspect="1"/>
          </p:cNvPicPr>
          <p:nvPr/>
        </p:nvPicPr>
        <p:blipFill>
          <a:blip r:embed="rId4"/>
          <a:stretch>
            <a:fillRect/>
          </a:stretch>
        </p:blipFill>
        <p:spPr>
          <a:xfrm>
            <a:off x="235176" y="220992"/>
            <a:ext cx="995339" cy="995339"/>
          </a:xfrm>
          <a:prstGeom prst="rect">
            <a:avLst/>
          </a:prstGeom>
        </p:spPr>
      </p:pic>
    </p:spTree>
    <p:extLst>
      <p:ext uri="{BB962C8B-B14F-4D97-AF65-F5344CB8AC3E}">
        <p14:creationId xmlns:p14="http://schemas.microsoft.com/office/powerpoint/2010/main" val="286638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C993"/>
        </a:solidFill>
        <a:effectLst/>
      </p:bgPr>
    </p:bg>
    <p:spTree>
      <p:nvGrpSpPr>
        <p:cNvPr id="1" name="Shape 72">
          <a:extLst>
            <a:ext uri="{FF2B5EF4-FFF2-40B4-BE49-F238E27FC236}">
              <a16:creationId xmlns:a16="http://schemas.microsoft.com/office/drawing/2014/main" id="{86245AAB-DFF8-41AA-E7F9-6FFDFB9DB22E}"/>
            </a:ext>
          </a:extLst>
        </p:cNvPr>
        <p:cNvGrpSpPr/>
        <p:nvPr/>
      </p:nvGrpSpPr>
      <p:grpSpPr>
        <a:xfrm>
          <a:off x="0" y="0"/>
          <a:ext cx="0" cy="0"/>
          <a:chOff x="0" y="0"/>
          <a:chExt cx="0" cy="0"/>
        </a:xfrm>
      </p:grpSpPr>
      <p:sp>
        <p:nvSpPr>
          <p:cNvPr id="74" name="Shape 74">
            <a:extLst>
              <a:ext uri="{FF2B5EF4-FFF2-40B4-BE49-F238E27FC236}">
                <a16:creationId xmlns:a16="http://schemas.microsoft.com/office/drawing/2014/main" id="{627A74E8-4F22-C5FB-D27C-FBD171669571}"/>
              </a:ext>
            </a:extLst>
          </p:cNvPr>
          <p:cNvSpPr txBox="1">
            <a:spLocks noGrp="1"/>
          </p:cNvSpPr>
          <p:nvPr>
            <p:ph type="body" idx="1"/>
          </p:nvPr>
        </p:nvSpPr>
        <p:spPr>
          <a:xfrm>
            <a:off x="225659" y="2247961"/>
            <a:ext cx="8521148" cy="2776653"/>
          </a:xfrm>
          <a:prstGeom prst="rect">
            <a:avLst/>
          </a:prstGeom>
        </p:spPr>
        <p:txBody>
          <a:bodyPr lIns="91425" tIns="91425" rIns="91425" bIns="91425" anchor="t" anchorCtr="0">
            <a:noAutofit/>
          </a:bodyPr>
          <a:lstStyle/>
          <a:p>
            <a:pPr marL="12700" marR="0">
              <a:lnSpc>
                <a:spcPct val="100000"/>
              </a:lnSpc>
              <a:spcBef>
                <a:spcPts val="0"/>
              </a:spcBef>
              <a:spcAft>
                <a:spcPts val="400"/>
              </a:spcAft>
              <a:tabLst>
                <a:tab pos="1219200" algn="l"/>
              </a:tabLst>
            </a:pPr>
            <a:r>
              <a:rPr lang="en-US"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Intelligence is </a:t>
            </a:r>
            <a:r>
              <a:rPr lang="en-US" b="1" kern="100" dirty="0">
                <a:solidFill>
                  <a:schemeClr val="tx1"/>
                </a:solidFill>
                <a:latin typeface="Perpetua" panose="02020502060401020303" pitchFamily="18" charset="0"/>
                <a:ea typeface="Aptos" panose="020B0004020202020204" pitchFamily="34" charset="0"/>
                <a:cs typeface="Times New Roman" panose="02020603050405020304" pitchFamily="18" charset="0"/>
              </a:rPr>
              <a:t>M</a:t>
            </a:r>
            <a:r>
              <a:rPr lang="en-US"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rPr>
              <a:t>ore than Calculation and Processing Speed </a:t>
            </a:r>
            <a:r>
              <a:rPr lang="en-US" sz="1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a:t>
            </a:r>
            <a:r>
              <a:rPr lang="en-US" sz="18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Antiqua et Nova </a:t>
            </a:r>
            <a:r>
              <a:rPr lang="en-US" sz="1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(AN) 32)</a:t>
            </a:r>
            <a:endParaRPr lang="en-US" b="1" kern="100" dirty="0">
              <a:solidFill>
                <a:schemeClr val="tx1"/>
              </a:solidFill>
              <a:effectLst/>
              <a:latin typeface="Perpetua" panose="02020502060401020303" pitchFamily="18" charset="0"/>
              <a:ea typeface="Aptos" panose="020B0004020202020204" pitchFamily="34" charset="0"/>
              <a:cs typeface="Times New Roman" panose="02020603050405020304" pitchFamily="18" charset="0"/>
            </a:endParaRPr>
          </a:p>
          <a:p>
            <a:pPr marL="457200" indent="-222250">
              <a:lnSpc>
                <a:spcPct val="100000"/>
              </a:lnSpc>
              <a:spcAft>
                <a:spcPts val="400"/>
              </a:spcAft>
              <a:tabLst>
                <a:tab pos="1219200" algn="l"/>
              </a:tabLst>
            </a:pPr>
            <a:r>
              <a:rPr lang="en-US" b="1" dirty="0">
                <a:solidFill>
                  <a:srgbClr val="000000"/>
                </a:solidFill>
                <a:effectLst/>
                <a:latin typeface="Perpetua" panose="02020502060401020303" pitchFamily="18" charset="0"/>
                <a:ea typeface="Calibri" panose="020F0502020204030204" pitchFamily="34" charset="0"/>
              </a:rPr>
              <a:t>Be</a:t>
            </a:r>
            <a:r>
              <a:rPr lang="en-US" b="1" i="1" dirty="0">
                <a:solidFill>
                  <a:srgbClr val="000000"/>
                </a:solidFill>
                <a:effectLst/>
                <a:latin typeface="Perpetua" panose="02020502060401020303" pitchFamily="18" charset="0"/>
                <a:ea typeface="Calibri" panose="020F0502020204030204" pitchFamily="34" charset="0"/>
              </a:rPr>
              <a:t>cause there is generally no interval of time between the moment of speaking and that of knowing, and because their coming to learn from within follows quick</a:t>
            </a:r>
            <a:r>
              <a:rPr lang="en-US" b="1" i="1" dirty="0">
                <a:solidFill>
                  <a:srgbClr val="000000"/>
                </a:solidFill>
                <a:latin typeface="Perpetua" panose="02020502060401020303" pitchFamily="18" charset="0"/>
                <a:ea typeface="Calibri" panose="020F0502020204030204" pitchFamily="34" charset="0"/>
              </a:rPr>
              <a:t>ly upon the suggestive force of the speaker’s words, they think that they have learned externally from him who spoke those words.</a:t>
            </a:r>
            <a:r>
              <a:rPr lang="en-US" b="1" dirty="0">
                <a:solidFill>
                  <a:srgbClr val="000000"/>
                </a:solidFill>
                <a:latin typeface="Perpetua" panose="02020502060401020303" pitchFamily="18" charset="0"/>
                <a:ea typeface="Calibri" panose="020F0502020204030204" pitchFamily="34" charset="0"/>
              </a:rPr>
              <a:t> </a:t>
            </a:r>
            <a:r>
              <a:rPr lang="en-US" b="1" dirty="0">
                <a:solidFill>
                  <a:srgbClr val="000000"/>
                </a:solidFill>
                <a:effectLst/>
                <a:latin typeface="Perpetua" panose="02020502060401020303" pitchFamily="18" charset="0"/>
                <a:ea typeface="Calibri" panose="020F0502020204030204" pitchFamily="34" charset="0"/>
              </a:rPr>
              <a:t>(</a:t>
            </a:r>
            <a:r>
              <a:rPr lang="en-US" b="1" i="1" dirty="0">
                <a:solidFill>
                  <a:srgbClr val="000000"/>
                </a:solidFill>
                <a:effectLst/>
                <a:latin typeface="Perpetua" panose="02020502060401020303" pitchFamily="18" charset="0"/>
                <a:ea typeface="Calibri" panose="020F0502020204030204" pitchFamily="34" charset="0"/>
              </a:rPr>
              <a:t>The Teacher</a:t>
            </a:r>
            <a:r>
              <a:rPr lang="en-US" b="1" dirty="0">
                <a:solidFill>
                  <a:srgbClr val="000000"/>
                </a:solidFill>
                <a:effectLst/>
                <a:latin typeface="Perpetua" panose="02020502060401020303" pitchFamily="18" charset="0"/>
                <a:ea typeface="Calibri" panose="020F0502020204030204" pitchFamily="34" charset="0"/>
              </a:rPr>
              <a:t>, 14, 45).</a:t>
            </a:r>
          </a:p>
          <a:p>
            <a:pPr marL="457200" indent="-222250">
              <a:lnSpc>
                <a:spcPct val="100000"/>
              </a:lnSpc>
              <a:spcAft>
                <a:spcPts val="400"/>
              </a:spcAft>
              <a:tabLst>
                <a:tab pos="1219200" algn="l"/>
              </a:tabLst>
            </a:pPr>
            <a:r>
              <a:rPr lang="en-US" sz="1800" b="1" i="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Since AI lacks the richness of corporeality, relationality, and the openness of the human heart to truth and goodness, its capacities—though seemingly limitless—are incompatible with the human ability to grasp reality. </a:t>
            </a:r>
            <a:r>
              <a:rPr lang="en-US" sz="1800" b="1" kern="100" dirty="0">
                <a:solidFill>
                  <a:schemeClr val="tx1"/>
                </a:solidFill>
                <a:effectLst/>
                <a:latin typeface="Perpetua" panose="02020502060401020303" pitchFamily="18" charset="77"/>
                <a:ea typeface="Aptos" panose="020B0004020202020204" pitchFamily="34" charset="0"/>
                <a:cs typeface="Times New Roman" panose="02020603050405020304" pitchFamily="18" charset="0"/>
              </a:rPr>
              <a:t>(AN 33)</a:t>
            </a:r>
          </a:p>
        </p:txBody>
      </p:sp>
      <p:sp>
        <p:nvSpPr>
          <p:cNvPr id="2" name="Slide Number Placeholder 1">
            <a:extLst>
              <a:ext uri="{FF2B5EF4-FFF2-40B4-BE49-F238E27FC236}">
                <a16:creationId xmlns:a16="http://schemas.microsoft.com/office/drawing/2014/main" id="{39C542FB-7C17-A37F-BADF-780AC287A269}"/>
              </a:ext>
            </a:extLst>
          </p:cNvPr>
          <p:cNvSpPr>
            <a:spLocks noGrp="1"/>
          </p:cNvSpPr>
          <p:nvPr>
            <p:ph type="sldNum" idx="12"/>
          </p:nvPr>
        </p:nvSpPr>
        <p:spPr/>
        <p:txBody>
          <a:bodyPr/>
          <a:lstStyle/>
          <a:p>
            <a:pPr lvl="0">
              <a:spcBef>
                <a:spcPts val="0"/>
              </a:spcBef>
              <a:buNone/>
            </a:pPr>
            <a:fld id="{00000000-1234-1234-1234-123412341234}" type="slidenum">
              <a:rPr lang="en" smtClean="0"/>
              <a:t>9</a:t>
            </a:fld>
            <a:endParaRPr lang="en" dirty="0"/>
          </a:p>
        </p:txBody>
      </p:sp>
      <p:pic>
        <p:nvPicPr>
          <p:cNvPr id="4" name="Picture 3">
            <a:extLst>
              <a:ext uri="{FF2B5EF4-FFF2-40B4-BE49-F238E27FC236}">
                <a16:creationId xmlns:a16="http://schemas.microsoft.com/office/drawing/2014/main" id="{98AFC382-3DDE-BFB1-3DE1-AA302A3A5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646" y="118886"/>
            <a:ext cx="1345178" cy="1097445"/>
          </a:xfrm>
          <a:prstGeom prst="rect">
            <a:avLst/>
          </a:prstGeom>
        </p:spPr>
      </p:pic>
      <p:sp>
        <p:nvSpPr>
          <p:cNvPr id="3" name="Shape 73">
            <a:extLst>
              <a:ext uri="{FF2B5EF4-FFF2-40B4-BE49-F238E27FC236}">
                <a16:creationId xmlns:a16="http://schemas.microsoft.com/office/drawing/2014/main" id="{2572EA9C-EAE6-07A2-B624-1DE423127F47}"/>
              </a:ext>
            </a:extLst>
          </p:cNvPr>
          <p:cNvSpPr txBox="1">
            <a:spLocks/>
          </p:cNvSpPr>
          <p:nvPr/>
        </p:nvSpPr>
        <p:spPr>
          <a:xfrm>
            <a:off x="2563906" y="1492701"/>
            <a:ext cx="3639670" cy="544813"/>
          </a:xfrm>
          <a:prstGeom prst="rect">
            <a:avLst/>
          </a:prstGeom>
          <a:solidFill>
            <a:srgbClr val="9FC5E8"/>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en-US" b="1" dirty="0">
                <a:solidFill>
                  <a:srgbClr val="000000"/>
                </a:solidFill>
                <a:latin typeface="Perpetua" panose="02020502060401020303" pitchFamily="18" charset="0"/>
                <a:ea typeface="Calibri" panose="020F0502020204030204" pitchFamily="34" charset="0"/>
              </a:rPr>
              <a:t>Practical Touchpoints</a:t>
            </a:r>
            <a:endParaRPr lang="en" sz="2400" b="1" dirty="0">
              <a:latin typeface="Perpetua" panose="02020502060401020303" pitchFamily="18" charset="0"/>
            </a:endParaRPr>
          </a:p>
        </p:txBody>
      </p:sp>
      <p:sp>
        <p:nvSpPr>
          <p:cNvPr id="8" name="Shape 73">
            <a:extLst>
              <a:ext uri="{FF2B5EF4-FFF2-40B4-BE49-F238E27FC236}">
                <a16:creationId xmlns:a16="http://schemas.microsoft.com/office/drawing/2014/main" id="{87998E99-A912-9EB3-24F8-42AF1BC553B7}"/>
              </a:ext>
            </a:extLst>
          </p:cNvPr>
          <p:cNvSpPr txBox="1">
            <a:spLocks noGrp="1"/>
          </p:cNvSpPr>
          <p:nvPr>
            <p:ph type="title"/>
          </p:nvPr>
        </p:nvSpPr>
        <p:spPr>
          <a:xfrm>
            <a:off x="1347537" y="283595"/>
            <a:ext cx="6135521" cy="995338"/>
          </a:xfrm>
          <a:prstGeom prst="rect">
            <a:avLst/>
          </a:prstGeom>
          <a:solidFill>
            <a:srgbClr val="9FC5E8"/>
          </a:solidFill>
        </p:spPr>
        <p:txBody>
          <a:bodyPr lIns="91425" tIns="91425" rIns="91425" bIns="91425" anchor="t" anchorCtr="0">
            <a:noAutofit/>
          </a:bodyPr>
          <a:lstStyle/>
          <a:p>
            <a:pPr lvl="0" algn="ctr"/>
            <a:r>
              <a:rPr lang="en-US" sz="2400" b="1" dirty="0">
                <a:solidFill>
                  <a:srgbClr val="000000"/>
                </a:solidFill>
                <a:effectLst/>
                <a:latin typeface="Perpetua" panose="02020502060401020303" pitchFamily="18" charset="0"/>
                <a:ea typeface="Calibri" panose="020F0502020204030204" pitchFamily="34" charset="0"/>
              </a:rPr>
              <a:t>AI - Augustinian Inspiration for AI</a:t>
            </a:r>
            <a:br>
              <a:rPr lang="en-US" sz="2400" b="1" dirty="0">
                <a:solidFill>
                  <a:srgbClr val="000000"/>
                </a:solidFill>
                <a:effectLst/>
                <a:latin typeface="Perpetua" panose="02020502060401020303" pitchFamily="18" charset="0"/>
                <a:ea typeface="Calibri" panose="020F0502020204030204" pitchFamily="34" charset="0"/>
              </a:rPr>
            </a:br>
            <a:r>
              <a:rPr lang="en-US" sz="2400" b="1" dirty="0">
                <a:solidFill>
                  <a:srgbClr val="000000"/>
                </a:solidFill>
                <a:effectLst/>
                <a:latin typeface="Perpetua" panose="02020502060401020303" pitchFamily="18" charset="0"/>
                <a:ea typeface="Calibri" panose="020F0502020204030204" pitchFamily="34" charset="0"/>
              </a:rPr>
              <a:t>H – HUMBLE HEART </a:t>
            </a:r>
            <a:r>
              <a:rPr lang="en-US" sz="2400" b="1" i="1" dirty="0">
                <a:solidFill>
                  <a:srgbClr val="000000"/>
                </a:solidFill>
                <a:latin typeface="Perpetua" panose="02020502060401020303" pitchFamily="18" charset="0"/>
                <a:ea typeface="Calibri" panose="020F0502020204030204" pitchFamily="34" charset="0"/>
              </a:rPr>
              <a:t>- SEEING LIMITATIONS</a:t>
            </a:r>
            <a:endParaRPr lang="en" sz="2400" b="1" dirty="0">
              <a:latin typeface="Perpetua" panose="02020502060401020303" pitchFamily="18" charset="0"/>
            </a:endParaRPr>
          </a:p>
        </p:txBody>
      </p:sp>
      <p:pic>
        <p:nvPicPr>
          <p:cNvPr id="9" name="Picture 8" descr="A logo for a conference&#10;&#10;Description automatically generated">
            <a:extLst>
              <a:ext uri="{FF2B5EF4-FFF2-40B4-BE49-F238E27FC236}">
                <a16:creationId xmlns:a16="http://schemas.microsoft.com/office/drawing/2014/main" id="{B6F320BF-C77E-3C0B-CCBF-50FB29AFB039}"/>
              </a:ext>
            </a:extLst>
          </p:cNvPr>
          <p:cNvPicPr>
            <a:picLocks noChangeAspect="1"/>
          </p:cNvPicPr>
          <p:nvPr/>
        </p:nvPicPr>
        <p:blipFill>
          <a:blip r:embed="rId4"/>
          <a:stretch>
            <a:fillRect/>
          </a:stretch>
        </p:blipFill>
        <p:spPr>
          <a:xfrm>
            <a:off x="235176" y="220992"/>
            <a:ext cx="995339" cy="995339"/>
          </a:xfrm>
          <a:prstGeom prst="rect">
            <a:avLst/>
          </a:prstGeom>
        </p:spPr>
      </p:pic>
    </p:spTree>
    <p:extLst>
      <p:ext uri="{BB962C8B-B14F-4D97-AF65-F5344CB8AC3E}">
        <p14:creationId xmlns:p14="http://schemas.microsoft.com/office/powerpoint/2010/main" val="541105277"/>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68783</TotalTime>
  <Words>2360</Words>
  <Application>Microsoft Macintosh PowerPoint</Application>
  <PresentationFormat>On-screen Show (16:9)</PresentationFormat>
  <Paragraphs>158</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 Light</vt:lpstr>
      <vt:lpstr>Helvetica</vt:lpstr>
      <vt:lpstr>Perpetua</vt:lpstr>
      <vt:lpstr>Times New Roman</vt:lpstr>
      <vt:lpstr>simple-light-2</vt:lpstr>
      <vt:lpstr>PowerPoint Presentation</vt:lpstr>
      <vt:lpstr>Aims  </vt:lpstr>
      <vt:lpstr>Augustinian Inspiration for Deep Learning and Teaching </vt:lpstr>
      <vt:lpstr>Augustinian Inspiration for Deep Learning and Teaching </vt:lpstr>
      <vt:lpstr>Augustinian Inspiration for Deep Learning and Teaching </vt:lpstr>
      <vt:lpstr>Augustinian Inspiration for Deep Learning and Teaching </vt:lpstr>
      <vt:lpstr>Augustinian Inspiration for Deep Learning and Teaching </vt:lpstr>
      <vt:lpstr>AI - Augustinian Inspiration for AI H – HUMBLE HEART - SEEING LIMITATIONS</vt:lpstr>
      <vt:lpstr>AI - Augustinian Inspiration for AI H – HUMBLE HEART - SEEING LIMITATIONS</vt:lpstr>
      <vt:lpstr>AI - Augustinian Inspiration for AI H – HUMBLE HEART - SEEING LIMITATIONS</vt:lpstr>
      <vt:lpstr>AI - Augustinian Inspiration for AI H – HUMBLE HEART - SEEING LIMITATIONS</vt:lpstr>
      <vt:lpstr>Augustinian Inspired Interiority O – OBEDIENCE TO  THE  TRUTH </vt:lpstr>
      <vt:lpstr>Augustinian Inspired Interiority O – OBEDIENCE TO  THE  TRUTH </vt:lpstr>
      <vt:lpstr>Augustinian Inspired Interiority O – OBEDIENCE TO  THE  TRUTH </vt:lpstr>
      <vt:lpstr>Augustinian Inspired Interiority P – POINTING TO REFLECTIVE LEARNING</vt:lpstr>
      <vt:lpstr>Augustinian Inspired Interiority P – POINTING TO REFLECTIVE LEARNING</vt:lpstr>
      <vt:lpstr>Augustinian Inspired Interiority P – POINTING TO REFLECTIVE LEARNING</vt:lpstr>
      <vt:lpstr>Augustinian Inspired Interiority E – EXPRESSING WISDOM CLEARLY </vt:lpstr>
      <vt:lpstr>Augustinian Inspired Interiority E – EXPRESSING WISDOM CLEARLY </vt:lpstr>
      <vt:lpstr>Augustinian Inspired Interiority E – EXPRESSING WISDOM CLEARLY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Augustinian Interiority in AI World</dc:title>
  <dc:creator>Gary McCloskey</dc:creator>
  <cp:lastModifiedBy>Gary McCloskey</cp:lastModifiedBy>
  <cp:revision>74</cp:revision>
  <cp:lastPrinted>2024-10-13T20:04:57Z</cp:lastPrinted>
  <dcterms:modified xsi:type="dcterms:W3CDTF">2025-06-30T01:01:44Z</dcterms:modified>
</cp:coreProperties>
</file>