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7.jpg" ContentType="image/png"/>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285" r:id="rId4"/>
    <p:sldId id="286" r:id="rId5"/>
    <p:sldId id="287" r:id="rId6"/>
    <p:sldId id="288" r:id="rId7"/>
    <p:sldId id="289" r:id="rId8"/>
    <p:sldId id="290" r:id="rId9"/>
    <p:sldId id="291" r:id="rId10"/>
    <p:sldId id="292" r:id="rId11"/>
    <p:sldId id="293" r:id="rId12"/>
    <p:sldId id="294" r:id="rId13"/>
    <p:sldId id="295" r:id="rId14"/>
    <p:sldId id="298" r:id="rId15"/>
    <p:sldId id="299" r:id="rId16"/>
    <p:sldId id="296" r:id="rId17"/>
    <p:sldId id="297" r:id="rId18"/>
    <p:sldId id="300" r:id="rId19"/>
    <p:sldId id="301" r:id="rId20"/>
    <p:sldId id="302" r:id="rId21"/>
    <p:sldId id="303" r:id="rId22"/>
    <p:sldId id="305" r:id="rId23"/>
    <p:sldId id="304" r:id="rId24"/>
    <p:sldId id="306" r:id="rId25"/>
    <p:sldId id="307" r:id="rId26"/>
    <p:sldId id="308" r:id="rId27"/>
    <p:sldId id="309" r:id="rId28"/>
    <p:sldId id="311" r:id="rId29"/>
    <p:sldId id="310" r:id="rId30"/>
    <p:sldId id="312" r:id="rId31"/>
    <p:sldId id="313" r:id="rId32"/>
    <p:sldId id="314" r:id="rId33"/>
    <p:sldId id="315" r:id="rId34"/>
    <p:sldId id="316" r:id="rId35"/>
    <p:sldId id="317" r:id="rId36"/>
    <p:sldId id="318" r:id="rId37"/>
    <p:sldId id="31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3774F2-AE7E-440E-9F2B-87B77359B833}" v="10" dt="2023-08-28T05:23:02.8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ruti Gandhi" userId="a5ddad385f9bd99e" providerId="LiveId" clId="{6A3774F2-AE7E-440E-9F2B-87B77359B833}"/>
    <pc:docChg chg="undo custSel addSld delSld modSld sldOrd">
      <pc:chgData name="Shruti Gandhi" userId="a5ddad385f9bd99e" providerId="LiveId" clId="{6A3774F2-AE7E-440E-9F2B-87B77359B833}" dt="2023-08-28T05:30:51.628" v="323" actId="20577"/>
      <pc:docMkLst>
        <pc:docMk/>
      </pc:docMkLst>
      <pc:sldChg chg="modSp mod">
        <pc:chgData name="Shruti Gandhi" userId="a5ddad385f9bd99e" providerId="LiveId" clId="{6A3774F2-AE7E-440E-9F2B-87B77359B833}" dt="2023-08-28T04:53:37.705" v="9" actId="404"/>
        <pc:sldMkLst>
          <pc:docMk/>
          <pc:sldMk cId="2267382182" sldId="306"/>
        </pc:sldMkLst>
        <pc:spChg chg="mod">
          <ac:chgData name="Shruti Gandhi" userId="a5ddad385f9bd99e" providerId="LiveId" clId="{6A3774F2-AE7E-440E-9F2B-87B77359B833}" dt="2023-08-28T04:53:37.705" v="9" actId="404"/>
          <ac:spMkLst>
            <pc:docMk/>
            <pc:sldMk cId="2267382182" sldId="306"/>
            <ac:spMk id="4" creationId="{9CE0E9FE-F7EC-56D5-9E7E-EEB1B0A28672}"/>
          </ac:spMkLst>
        </pc:spChg>
      </pc:sldChg>
      <pc:sldChg chg="addSp delSp modSp new mod">
        <pc:chgData name="Shruti Gandhi" userId="a5ddad385f9bd99e" providerId="LiveId" clId="{6A3774F2-AE7E-440E-9F2B-87B77359B833}" dt="2023-08-28T05:08:24.711" v="59" actId="20577"/>
        <pc:sldMkLst>
          <pc:docMk/>
          <pc:sldMk cId="2437805803" sldId="308"/>
        </pc:sldMkLst>
        <pc:spChg chg="del">
          <ac:chgData name="Shruti Gandhi" userId="a5ddad385f9bd99e" providerId="LiveId" clId="{6A3774F2-AE7E-440E-9F2B-87B77359B833}" dt="2023-08-28T04:54:28.888" v="11" actId="478"/>
          <ac:spMkLst>
            <pc:docMk/>
            <pc:sldMk cId="2437805803" sldId="308"/>
            <ac:spMk id="2" creationId="{1525432B-B088-648B-530E-6AC317106020}"/>
          </ac:spMkLst>
        </pc:spChg>
        <pc:spChg chg="del mod">
          <ac:chgData name="Shruti Gandhi" userId="a5ddad385f9bd99e" providerId="LiveId" clId="{6A3774F2-AE7E-440E-9F2B-87B77359B833}" dt="2023-08-28T04:54:32.392" v="13" actId="478"/>
          <ac:spMkLst>
            <pc:docMk/>
            <pc:sldMk cId="2437805803" sldId="308"/>
            <ac:spMk id="3" creationId="{5E2290B8-AE0C-7FF1-6999-B48F72A4CB8C}"/>
          </ac:spMkLst>
        </pc:spChg>
        <pc:spChg chg="add del mod">
          <ac:chgData name="Shruti Gandhi" userId="a5ddad385f9bd99e" providerId="LiveId" clId="{6A3774F2-AE7E-440E-9F2B-87B77359B833}" dt="2023-08-28T05:05:55.286" v="17" actId="478"/>
          <ac:spMkLst>
            <pc:docMk/>
            <pc:sldMk cId="2437805803" sldId="308"/>
            <ac:spMk id="4" creationId="{A78E90DB-6586-95F4-923A-9EB275FCF6DA}"/>
          </ac:spMkLst>
        </pc:spChg>
        <pc:spChg chg="add mod">
          <ac:chgData name="Shruti Gandhi" userId="a5ddad385f9bd99e" providerId="LiveId" clId="{6A3774F2-AE7E-440E-9F2B-87B77359B833}" dt="2023-08-28T05:08:24.711" v="59" actId="20577"/>
          <ac:spMkLst>
            <pc:docMk/>
            <pc:sldMk cId="2437805803" sldId="308"/>
            <ac:spMk id="5" creationId="{70166F51-F153-EC22-31C8-233FB46F2226}"/>
          </ac:spMkLst>
        </pc:spChg>
      </pc:sldChg>
      <pc:sldChg chg="modSp add mod">
        <pc:chgData name="Shruti Gandhi" userId="a5ddad385f9bd99e" providerId="LiveId" clId="{6A3774F2-AE7E-440E-9F2B-87B77359B833}" dt="2023-08-28T05:10:52.966" v="98" actId="113"/>
        <pc:sldMkLst>
          <pc:docMk/>
          <pc:sldMk cId="468641276" sldId="309"/>
        </pc:sldMkLst>
        <pc:spChg chg="mod">
          <ac:chgData name="Shruti Gandhi" userId="a5ddad385f9bd99e" providerId="LiveId" clId="{6A3774F2-AE7E-440E-9F2B-87B77359B833}" dt="2023-08-28T05:10:52.966" v="98" actId="113"/>
          <ac:spMkLst>
            <pc:docMk/>
            <pc:sldMk cId="468641276" sldId="309"/>
            <ac:spMk id="5" creationId="{70166F51-F153-EC22-31C8-233FB46F2226}"/>
          </ac:spMkLst>
        </pc:spChg>
      </pc:sldChg>
      <pc:sldChg chg="addSp delSp modSp add mod">
        <pc:chgData name="Shruti Gandhi" userId="a5ddad385f9bd99e" providerId="LiveId" clId="{6A3774F2-AE7E-440E-9F2B-87B77359B833}" dt="2023-08-28T05:16:24.281" v="114" actId="21"/>
        <pc:sldMkLst>
          <pc:docMk/>
          <pc:sldMk cId="2027186514" sldId="310"/>
        </pc:sldMkLst>
        <pc:spChg chg="mod">
          <ac:chgData name="Shruti Gandhi" userId="a5ddad385f9bd99e" providerId="LiveId" clId="{6A3774F2-AE7E-440E-9F2B-87B77359B833}" dt="2023-08-28T05:16:08.309" v="112" actId="20577"/>
          <ac:spMkLst>
            <pc:docMk/>
            <pc:sldMk cId="2027186514" sldId="310"/>
            <ac:spMk id="5" creationId="{70166F51-F153-EC22-31C8-233FB46F2226}"/>
          </ac:spMkLst>
        </pc:spChg>
        <pc:picChg chg="add del mod">
          <ac:chgData name="Shruti Gandhi" userId="a5ddad385f9bd99e" providerId="LiveId" clId="{6A3774F2-AE7E-440E-9F2B-87B77359B833}" dt="2023-08-28T05:16:24.281" v="114" actId="21"/>
          <ac:picMkLst>
            <pc:docMk/>
            <pc:sldMk cId="2027186514" sldId="310"/>
            <ac:picMk id="3" creationId="{F7454781-0358-747B-A8C9-85D3E9FE7351}"/>
          </ac:picMkLst>
        </pc:picChg>
      </pc:sldChg>
      <pc:sldChg chg="addSp delSp modSp new mod ord">
        <pc:chgData name="Shruti Gandhi" userId="a5ddad385f9bd99e" providerId="LiveId" clId="{6A3774F2-AE7E-440E-9F2B-87B77359B833}" dt="2023-08-28T05:18:04.742" v="125"/>
        <pc:sldMkLst>
          <pc:docMk/>
          <pc:sldMk cId="3233463753" sldId="311"/>
        </pc:sldMkLst>
        <pc:spChg chg="del mod">
          <ac:chgData name="Shruti Gandhi" userId="a5ddad385f9bd99e" providerId="LiveId" clId="{6A3774F2-AE7E-440E-9F2B-87B77359B833}" dt="2023-08-28T05:16:30.518" v="117" actId="478"/>
          <ac:spMkLst>
            <pc:docMk/>
            <pc:sldMk cId="3233463753" sldId="311"/>
            <ac:spMk id="2" creationId="{9B7E189E-C4A7-4CF3-71B3-295B00B8444E}"/>
          </ac:spMkLst>
        </pc:spChg>
        <pc:spChg chg="del mod">
          <ac:chgData name="Shruti Gandhi" userId="a5ddad385f9bd99e" providerId="LiveId" clId="{6A3774F2-AE7E-440E-9F2B-87B77359B833}" dt="2023-08-28T05:16:36.098" v="120" actId="478"/>
          <ac:spMkLst>
            <pc:docMk/>
            <pc:sldMk cId="3233463753" sldId="311"/>
            <ac:spMk id="3" creationId="{DAF5414B-BAE3-3580-05C0-016CE2B1D981}"/>
          </ac:spMkLst>
        </pc:spChg>
        <pc:picChg chg="add mod">
          <ac:chgData name="Shruti Gandhi" userId="a5ddad385f9bd99e" providerId="LiveId" clId="{6A3774F2-AE7E-440E-9F2B-87B77359B833}" dt="2023-08-28T05:16:42.191" v="123" actId="1076"/>
          <ac:picMkLst>
            <pc:docMk/>
            <pc:sldMk cId="3233463753" sldId="311"/>
            <ac:picMk id="4" creationId="{2AA76DF6-FC56-D835-BA2D-22086B8FA1AB}"/>
          </ac:picMkLst>
        </pc:picChg>
      </pc:sldChg>
      <pc:sldChg chg="addSp delSp modSp new mod">
        <pc:chgData name="Shruti Gandhi" userId="a5ddad385f9bd99e" providerId="LiveId" clId="{6A3774F2-AE7E-440E-9F2B-87B77359B833}" dt="2023-08-28T05:21:08.104" v="145" actId="732"/>
        <pc:sldMkLst>
          <pc:docMk/>
          <pc:sldMk cId="3695820012" sldId="312"/>
        </pc:sldMkLst>
        <pc:spChg chg="del">
          <ac:chgData name="Shruti Gandhi" userId="a5ddad385f9bd99e" providerId="LiveId" clId="{6A3774F2-AE7E-440E-9F2B-87B77359B833}" dt="2023-08-28T05:18:11.969" v="127" actId="478"/>
          <ac:spMkLst>
            <pc:docMk/>
            <pc:sldMk cId="3695820012" sldId="312"/>
            <ac:spMk id="2" creationId="{412D9EE8-557A-69E9-DBC4-D8A732EA197B}"/>
          </ac:spMkLst>
        </pc:spChg>
        <pc:spChg chg="del mod">
          <ac:chgData name="Shruti Gandhi" userId="a5ddad385f9bd99e" providerId="LiveId" clId="{6A3774F2-AE7E-440E-9F2B-87B77359B833}" dt="2023-08-28T05:18:14.505" v="129" actId="478"/>
          <ac:spMkLst>
            <pc:docMk/>
            <pc:sldMk cId="3695820012" sldId="312"/>
            <ac:spMk id="3" creationId="{88A39FE0-917A-E222-ACD2-4B13BCC0375A}"/>
          </ac:spMkLst>
        </pc:spChg>
        <pc:spChg chg="add del mod">
          <ac:chgData name="Shruti Gandhi" userId="a5ddad385f9bd99e" providerId="LiveId" clId="{6A3774F2-AE7E-440E-9F2B-87B77359B833}" dt="2023-08-28T05:18:24.181" v="135"/>
          <ac:spMkLst>
            <pc:docMk/>
            <pc:sldMk cId="3695820012" sldId="312"/>
            <ac:spMk id="4" creationId="{90952923-9F81-2028-2E0B-0C0839244832}"/>
          </ac:spMkLst>
        </pc:spChg>
        <pc:picChg chg="add del mod">
          <ac:chgData name="Shruti Gandhi" userId="a5ddad385f9bd99e" providerId="LiveId" clId="{6A3774F2-AE7E-440E-9F2B-87B77359B833}" dt="2023-08-28T05:18:24.181" v="133" actId="478"/>
          <ac:picMkLst>
            <pc:docMk/>
            <pc:sldMk cId="3695820012" sldId="312"/>
            <ac:picMk id="5" creationId="{14DBA2E3-79C7-BA83-EC23-62CFE08DE11D}"/>
          </ac:picMkLst>
        </pc:picChg>
        <pc:picChg chg="add del mod">
          <ac:chgData name="Shruti Gandhi" userId="a5ddad385f9bd99e" providerId="LiveId" clId="{6A3774F2-AE7E-440E-9F2B-87B77359B833}" dt="2023-08-28T05:18:49.865" v="139" actId="478"/>
          <ac:picMkLst>
            <pc:docMk/>
            <pc:sldMk cId="3695820012" sldId="312"/>
            <ac:picMk id="7" creationId="{3D14FE18-26B0-79F1-7DB7-BA4E55184A4B}"/>
          </ac:picMkLst>
        </pc:picChg>
        <pc:picChg chg="add mod modCrop">
          <ac:chgData name="Shruti Gandhi" userId="a5ddad385f9bd99e" providerId="LiveId" clId="{6A3774F2-AE7E-440E-9F2B-87B77359B833}" dt="2023-08-28T05:21:08.104" v="145" actId="732"/>
          <ac:picMkLst>
            <pc:docMk/>
            <pc:sldMk cId="3695820012" sldId="312"/>
            <ac:picMk id="9" creationId="{01EC5836-7B5E-157C-5664-EEE15DB3D144}"/>
          </ac:picMkLst>
        </pc:picChg>
      </pc:sldChg>
      <pc:sldChg chg="addSp delSp modSp new mod">
        <pc:chgData name="Shruti Gandhi" userId="a5ddad385f9bd99e" providerId="LiveId" clId="{6A3774F2-AE7E-440E-9F2B-87B77359B833}" dt="2023-08-28T05:25:30.473" v="239" actId="12"/>
        <pc:sldMkLst>
          <pc:docMk/>
          <pc:sldMk cId="1415761403" sldId="313"/>
        </pc:sldMkLst>
        <pc:spChg chg="del mod">
          <ac:chgData name="Shruti Gandhi" userId="a5ddad385f9bd99e" providerId="LiveId" clId="{6A3774F2-AE7E-440E-9F2B-87B77359B833}" dt="2023-08-28T05:21:40.968" v="148" actId="478"/>
          <ac:spMkLst>
            <pc:docMk/>
            <pc:sldMk cId="1415761403" sldId="313"/>
            <ac:spMk id="2" creationId="{D45BA3F7-3034-2735-C13C-0C7FC8176EEC}"/>
          </ac:spMkLst>
        </pc:spChg>
        <pc:spChg chg="del mod">
          <ac:chgData name="Shruti Gandhi" userId="a5ddad385f9bd99e" providerId="LiveId" clId="{6A3774F2-AE7E-440E-9F2B-87B77359B833}" dt="2023-08-28T05:21:43.578" v="150" actId="478"/>
          <ac:spMkLst>
            <pc:docMk/>
            <pc:sldMk cId="1415761403" sldId="313"/>
            <ac:spMk id="3" creationId="{4CC195BE-11E6-4B8D-31F6-9892F81C2BB0}"/>
          </ac:spMkLst>
        </pc:spChg>
        <pc:spChg chg="add mod">
          <ac:chgData name="Shruti Gandhi" userId="a5ddad385f9bd99e" providerId="LiveId" clId="{6A3774F2-AE7E-440E-9F2B-87B77359B833}" dt="2023-08-28T05:25:30.473" v="239" actId="12"/>
          <ac:spMkLst>
            <pc:docMk/>
            <pc:sldMk cId="1415761403" sldId="313"/>
            <ac:spMk id="4" creationId="{BF959BA4-DFE4-E4A4-638E-3B7CF5FA08DD}"/>
          </ac:spMkLst>
        </pc:spChg>
      </pc:sldChg>
      <pc:sldChg chg="addSp delSp modSp new mod">
        <pc:chgData name="Shruti Gandhi" userId="a5ddad385f9bd99e" providerId="LiveId" clId="{6A3774F2-AE7E-440E-9F2B-87B77359B833}" dt="2023-08-28T05:26:34.339" v="264" actId="12"/>
        <pc:sldMkLst>
          <pc:docMk/>
          <pc:sldMk cId="735800905" sldId="314"/>
        </pc:sldMkLst>
        <pc:spChg chg="del mod">
          <ac:chgData name="Shruti Gandhi" userId="a5ddad385f9bd99e" providerId="LiveId" clId="{6A3774F2-AE7E-440E-9F2B-87B77359B833}" dt="2023-08-28T05:22:54.367" v="185" actId="478"/>
          <ac:spMkLst>
            <pc:docMk/>
            <pc:sldMk cId="735800905" sldId="314"/>
            <ac:spMk id="2" creationId="{7BF84D97-E450-4357-DD5F-469BC98EDDA3}"/>
          </ac:spMkLst>
        </pc:spChg>
        <pc:spChg chg="del">
          <ac:chgData name="Shruti Gandhi" userId="a5ddad385f9bd99e" providerId="LiveId" clId="{6A3774F2-AE7E-440E-9F2B-87B77359B833}" dt="2023-08-28T05:22:57.175" v="186" actId="478"/>
          <ac:spMkLst>
            <pc:docMk/>
            <pc:sldMk cId="735800905" sldId="314"/>
            <ac:spMk id="3" creationId="{F4DFC288-9D06-DCCD-58A8-39F09F20E50C}"/>
          </ac:spMkLst>
        </pc:spChg>
        <pc:spChg chg="add mod">
          <ac:chgData name="Shruti Gandhi" userId="a5ddad385f9bd99e" providerId="LiveId" clId="{6A3774F2-AE7E-440E-9F2B-87B77359B833}" dt="2023-08-28T05:26:34.339" v="264" actId="12"/>
          <ac:spMkLst>
            <pc:docMk/>
            <pc:sldMk cId="735800905" sldId="314"/>
            <ac:spMk id="4" creationId="{A389E0EF-4E23-E935-4E21-576AFF00059E}"/>
          </ac:spMkLst>
        </pc:spChg>
      </pc:sldChg>
      <pc:sldChg chg="add del">
        <pc:chgData name="Shruti Gandhi" userId="a5ddad385f9bd99e" providerId="LiveId" clId="{6A3774F2-AE7E-440E-9F2B-87B77359B833}" dt="2023-08-28T05:22:43.332" v="177" actId="2890"/>
        <pc:sldMkLst>
          <pc:docMk/>
          <pc:sldMk cId="2035320395" sldId="314"/>
        </pc:sldMkLst>
      </pc:sldChg>
      <pc:sldChg chg="modSp add mod">
        <pc:chgData name="Shruti Gandhi" userId="a5ddad385f9bd99e" providerId="LiveId" clId="{6A3774F2-AE7E-440E-9F2B-87B77359B833}" dt="2023-08-28T05:26:56.541" v="271" actId="12"/>
        <pc:sldMkLst>
          <pc:docMk/>
          <pc:sldMk cId="1791672643" sldId="315"/>
        </pc:sldMkLst>
        <pc:spChg chg="mod">
          <ac:chgData name="Shruti Gandhi" userId="a5ddad385f9bd99e" providerId="LiveId" clId="{6A3774F2-AE7E-440E-9F2B-87B77359B833}" dt="2023-08-28T05:26:56.541" v="271" actId="12"/>
          <ac:spMkLst>
            <pc:docMk/>
            <pc:sldMk cId="1791672643" sldId="315"/>
            <ac:spMk id="4" creationId="{A389E0EF-4E23-E935-4E21-576AFF00059E}"/>
          </ac:spMkLst>
        </pc:spChg>
      </pc:sldChg>
      <pc:sldChg chg="modSp add mod">
        <pc:chgData name="Shruti Gandhi" userId="a5ddad385f9bd99e" providerId="LiveId" clId="{6A3774F2-AE7E-440E-9F2B-87B77359B833}" dt="2023-08-28T05:28:35.122" v="287" actId="5793"/>
        <pc:sldMkLst>
          <pc:docMk/>
          <pc:sldMk cId="3152898239" sldId="316"/>
        </pc:sldMkLst>
        <pc:spChg chg="mod">
          <ac:chgData name="Shruti Gandhi" userId="a5ddad385f9bd99e" providerId="LiveId" clId="{6A3774F2-AE7E-440E-9F2B-87B77359B833}" dt="2023-08-28T05:28:35.122" v="287" actId="5793"/>
          <ac:spMkLst>
            <pc:docMk/>
            <pc:sldMk cId="3152898239" sldId="316"/>
            <ac:spMk id="4" creationId="{A389E0EF-4E23-E935-4E21-576AFF00059E}"/>
          </ac:spMkLst>
        </pc:spChg>
      </pc:sldChg>
      <pc:sldChg chg="addSp delSp modSp add mod">
        <pc:chgData name="Shruti Gandhi" userId="a5ddad385f9bd99e" providerId="LiveId" clId="{6A3774F2-AE7E-440E-9F2B-87B77359B833}" dt="2023-08-28T05:30:18.558" v="310" actId="20577"/>
        <pc:sldMkLst>
          <pc:docMk/>
          <pc:sldMk cId="500218472" sldId="317"/>
        </pc:sldMkLst>
        <pc:spChg chg="add del mod">
          <ac:chgData name="Shruti Gandhi" userId="a5ddad385f9bd99e" providerId="LiveId" clId="{6A3774F2-AE7E-440E-9F2B-87B77359B833}" dt="2023-08-28T05:30:18.558" v="310" actId="20577"/>
          <ac:spMkLst>
            <pc:docMk/>
            <pc:sldMk cId="500218472" sldId="317"/>
            <ac:spMk id="4" creationId="{A389E0EF-4E23-E935-4E21-576AFF00059E}"/>
          </ac:spMkLst>
        </pc:spChg>
      </pc:sldChg>
      <pc:sldChg chg="new del">
        <pc:chgData name="Shruti Gandhi" userId="a5ddad385f9bd99e" providerId="LiveId" clId="{6A3774F2-AE7E-440E-9F2B-87B77359B833}" dt="2023-08-28T05:28:50.491" v="289" actId="680"/>
        <pc:sldMkLst>
          <pc:docMk/>
          <pc:sldMk cId="4074867336" sldId="317"/>
        </pc:sldMkLst>
      </pc:sldChg>
      <pc:sldChg chg="modSp add mod">
        <pc:chgData name="Shruti Gandhi" userId="a5ddad385f9bd99e" providerId="LiveId" clId="{6A3774F2-AE7E-440E-9F2B-87B77359B833}" dt="2023-08-28T05:30:37.608" v="318" actId="403"/>
        <pc:sldMkLst>
          <pc:docMk/>
          <pc:sldMk cId="188956166" sldId="318"/>
        </pc:sldMkLst>
        <pc:spChg chg="mod">
          <ac:chgData name="Shruti Gandhi" userId="a5ddad385f9bd99e" providerId="LiveId" clId="{6A3774F2-AE7E-440E-9F2B-87B77359B833}" dt="2023-08-28T05:30:37.608" v="318" actId="403"/>
          <ac:spMkLst>
            <pc:docMk/>
            <pc:sldMk cId="188956166" sldId="318"/>
            <ac:spMk id="4" creationId="{A389E0EF-4E23-E935-4E21-576AFF00059E}"/>
          </ac:spMkLst>
        </pc:spChg>
      </pc:sldChg>
      <pc:sldChg chg="modSp add mod">
        <pc:chgData name="Shruti Gandhi" userId="a5ddad385f9bd99e" providerId="LiveId" clId="{6A3774F2-AE7E-440E-9F2B-87B77359B833}" dt="2023-08-28T05:30:51.628" v="323" actId="20577"/>
        <pc:sldMkLst>
          <pc:docMk/>
          <pc:sldMk cId="3332670392" sldId="319"/>
        </pc:sldMkLst>
        <pc:spChg chg="mod">
          <ac:chgData name="Shruti Gandhi" userId="a5ddad385f9bd99e" providerId="LiveId" clId="{6A3774F2-AE7E-440E-9F2B-87B77359B833}" dt="2023-08-28T05:30:51.628" v="323" actId="20577"/>
          <ac:spMkLst>
            <pc:docMk/>
            <pc:sldMk cId="3332670392" sldId="319"/>
            <ac:spMk id="4" creationId="{A389E0EF-4E23-E935-4E21-576AFF00059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302470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3A234-366B-4F17-9A90-9CF3EA83E9F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112570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715529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130358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2588181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3481819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157545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3799905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65406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2255197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D3A234-366B-4F17-9A90-9CF3EA83E9F6}" type="datetimeFigureOut">
              <a:rPr lang="en-IN" smtClean="0"/>
              <a:t>01-09-2023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35651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D3A234-366B-4F17-9A90-9CF3EA83E9F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1305821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3A234-366B-4F17-9A90-9CF3EA83E9F6}" type="datetimeFigureOut">
              <a:rPr lang="en-IN" smtClean="0"/>
              <a:t>01-09-2023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322803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D3A234-366B-4F17-9A90-9CF3EA83E9F6}" type="datetimeFigureOut">
              <a:rPr lang="en-IN" smtClean="0"/>
              <a:t>01-09-2023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92873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3A234-366B-4F17-9A90-9CF3EA83E9F6}" type="datetimeFigureOut">
              <a:rPr lang="en-IN" smtClean="0"/>
              <a:t>01-09-2023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975284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3A234-366B-4F17-9A90-9CF3EA83E9F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280711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D3A234-366B-4F17-9A90-9CF3EA83E9F6}" type="datetimeFigureOut">
              <a:rPr lang="en-IN" smtClean="0"/>
              <a:t>01-09-2023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F8EA4DA-D3EA-4009-82F3-E641E94E63FA}" type="slidenum">
              <a:rPr lang="en-IN" smtClean="0"/>
              <a:t>‹#›</a:t>
            </a:fld>
            <a:endParaRPr lang="en-IN"/>
          </a:p>
        </p:txBody>
      </p:sp>
    </p:spTree>
    <p:extLst>
      <p:ext uri="{BB962C8B-B14F-4D97-AF65-F5344CB8AC3E}">
        <p14:creationId xmlns:p14="http://schemas.microsoft.com/office/powerpoint/2010/main" val="276535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D3A234-366B-4F17-9A90-9CF3EA83E9F6}" type="datetimeFigureOut">
              <a:rPr lang="en-IN" smtClean="0"/>
              <a:t>01-09-2023</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8EA4DA-D3EA-4009-82F3-E641E94E63FA}" type="slidenum">
              <a:rPr lang="en-IN" smtClean="0"/>
              <a:t>‹#›</a:t>
            </a:fld>
            <a:endParaRPr lang="en-IN"/>
          </a:p>
        </p:txBody>
      </p:sp>
    </p:spTree>
    <p:extLst>
      <p:ext uri="{BB962C8B-B14F-4D97-AF65-F5344CB8AC3E}">
        <p14:creationId xmlns:p14="http://schemas.microsoft.com/office/powerpoint/2010/main" val="2370970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CFBE14-69A2-E1EA-9130-992BE27E4BA5}"/>
              </a:ext>
            </a:extLst>
          </p:cNvPr>
          <p:cNvSpPr txBox="1"/>
          <p:nvPr/>
        </p:nvSpPr>
        <p:spPr>
          <a:xfrm>
            <a:off x="1561381" y="250165"/>
            <a:ext cx="10196423" cy="584775"/>
          </a:xfrm>
          <a:prstGeom prst="rect">
            <a:avLst/>
          </a:prstGeom>
          <a:noFill/>
        </p:spPr>
        <p:txBody>
          <a:bodyPr wrap="square" rtlCol="0">
            <a:spAutoFit/>
          </a:bodyPr>
          <a:lstStyle/>
          <a:p>
            <a:r>
              <a:rPr lang="en-IN" sz="3200" b="1" i="0" u="none" strike="noStrike" baseline="0" dirty="0">
                <a:solidFill>
                  <a:srgbClr val="000000"/>
                </a:solidFill>
                <a:latin typeface="Times New Roman" panose="02020603050405020304" pitchFamily="18" charset="0"/>
              </a:rPr>
              <a:t>1.3 Software process models 	:-</a:t>
            </a:r>
          </a:p>
        </p:txBody>
      </p:sp>
      <p:sp>
        <p:nvSpPr>
          <p:cNvPr id="5" name="TextBox 4">
            <a:extLst>
              <a:ext uri="{FF2B5EF4-FFF2-40B4-BE49-F238E27FC236}">
                <a16:creationId xmlns:a16="http://schemas.microsoft.com/office/drawing/2014/main" id="{ACDF5338-8284-4A60-AC2C-FD53A7DECD30}"/>
              </a:ext>
            </a:extLst>
          </p:cNvPr>
          <p:cNvSpPr txBox="1"/>
          <p:nvPr/>
        </p:nvSpPr>
        <p:spPr>
          <a:xfrm>
            <a:off x="1470803" y="1030857"/>
            <a:ext cx="10364639" cy="5755422"/>
          </a:xfrm>
          <a:prstGeom prst="rect">
            <a:avLst/>
          </a:prstGeom>
          <a:noFill/>
        </p:spPr>
        <p:txBody>
          <a:bodyPr wrap="square" rtlCol="0">
            <a:spAutoFit/>
          </a:bodyPr>
          <a:lstStyle/>
          <a:p>
            <a:r>
              <a:rPr lang="en-IN" sz="3200" b="1" i="0" dirty="0">
                <a:solidFill>
                  <a:srgbClr val="610B38"/>
                </a:solidFill>
                <a:effectLst/>
                <a:latin typeface="Times New Roman" panose="02020603050405020304" pitchFamily="18" charset="0"/>
                <a:cs typeface="Times New Roman" panose="02020603050405020304" pitchFamily="18" charset="0"/>
              </a:rPr>
              <a:t>SDLC Models :-</a:t>
            </a:r>
          </a:p>
          <a:p>
            <a:endParaRPr lang="en-IN" sz="2400" dirty="0">
              <a:solidFill>
                <a:srgbClr val="610B38"/>
              </a:solidFill>
              <a:latin typeface="Times New Roman" panose="02020603050405020304" pitchFamily="18" charset="0"/>
              <a:cs typeface="Times New Roman" panose="02020603050405020304" pitchFamily="18" charset="0"/>
            </a:endParaRPr>
          </a:p>
          <a:p>
            <a:r>
              <a:rPr lang="en-US" sz="2400" b="1" i="0" dirty="0">
                <a:solidFill>
                  <a:srgbClr val="333333"/>
                </a:solidFill>
                <a:effectLst/>
                <a:latin typeface="Times New Roman" panose="02020603050405020304" pitchFamily="18" charset="0"/>
                <a:cs typeface="Times New Roman" panose="02020603050405020304" pitchFamily="18" charset="0"/>
              </a:rPr>
              <a:t>Software Development life cycle (SDLC) </a:t>
            </a:r>
            <a:r>
              <a:rPr lang="en-US" sz="2400" b="0" i="0" dirty="0">
                <a:solidFill>
                  <a:srgbClr val="333333"/>
                </a:solidFill>
                <a:effectLst/>
                <a:latin typeface="Times New Roman" panose="02020603050405020304" pitchFamily="18" charset="0"/>
                <a:cs typeface="Times New Roman" panose="02020603050405020304" pitchFamily="18" charset="0"/>
              </a:rPr>
              <a:t>is a spiritual model used in project management that defines the stages include in an information system development project, from an initial feasibility study to the maintenance of the completed application.</a:t>
            </a:r>
            <a:endParaRPr lang="en-IN" sz="2400" b="0" i="0" dirty="0">
              <a:solidFill>
                <a:srgbClr val="610B38"/>
              </a:solidFill>
              <a:effectLst/>
              <a:latin typeface="Times New Roman" panose="02020603050405020304" pitchFamily="18" charset="0"/>
              <a:cs typeface="Times New Roman" panose="02020603050405020304" pitchFamily="18" charset="0"/>
            </a:endParaRPr>
          </a:p>
          <a:p>
            <a:endParaRPr lang="en-IN" sz="2400" dirty="0">
              <a:solidFill>
                <a:srgbClr val="610B38"/>
              </a:solidFill>
              <a:latin typeface="Times New Roman" panose="02020603050405020304" pitchFamily="18" charset="0"/>
              <a:cs typeface="Times New Roman" panose="02020603050405020304" pitchFamily="18" charset="0"/>
            </a:endParaRPr>
          </a:p>
          <a:p>
            <a:pPr algn="just"/>
            <a:r>
              <a:rPr lang="en-US" sz="2400" b="0" i="0" dirty="0">
                <a:solidFill>
                  <a:srgbClr val="333333"/>
                </a:solidFill>
                <a:effectLst/>
                <a:latin typeface="Times New Roman" panose="02020603050405020304" pitchFamily="18" charset="0"/>
                <a:cs typeface="Times New Roman" panose="02020603050405020304" pitchFamily="18" charset="0"/>
              </a:rPr>
              <a:t>There are different software development life cycle models specify and design, which are followed during the software development phase. These models are also called "</a:t>
            </a:r>
            <a:r>
              <a:rPr lang="en-US" sz="2400" b="1" i="0" dirty="0">
                <a:solidFill>
                  <a:srgbClr val="333333"/>
                </a:solidFill>
                <a:effectLst/>
                <a:latin typeface="Times New Roman" panose="02020603050405020304" pitchFamily="18" charset="0"/>
                <a:cs typeface="Times New Roman" panose="02020603050405020304" pitchFamily="18" charset="0"/>
              </a:rPr>
              <a:t>Software Development Process Models</a:t>
            </a:r>
            <a:r>
              <a:rPr lang="en-US" sz="2400" b="0" i="0" dirty="0">
                <a:solidFill>
                  <a:srgbClr val="333333"/>
                </a:solidFill>
                <a:effectLst/>
                <a:latin typeface="Times New Roman" panose="02020603050405020304" pitchFamily="18" charset="0"/>
                <a:cs typeface="Times New Roman" panose="02020603050405020304" pitchFamily="18" charset="0"/>
              </a:rPr>
              <a:t>." Each process model follows a series of phase unique to its type to ensure success in the step of software development.</a:t>
            </a:r>
          </a:p>
          <a:p>
            <a:pPr algn="just"/>
            <a:endParaRPr lang="en-US" sz="2400" b="0" i="0" dirty="0">
              <a:solidFill>
                <a:srgbClr val="333333"/>
              </a:solidFill>
              <a:effectLst/>
              <a:latin typeface="Times New Roman" panose="02020603050405020304" pitchFamily="18" charset="0"/>
              <a:cs typeface="Times New Roman" panose="02020603050405020304" pitchFamily="18" charset="0"/>
            </a:endParaRPr>
          </a:p>
          <a:p>
            <a:pPr algn="just"/>
            <a:r>
              <a:rPr lang="en-US" sz="2400" b="1" i="0" dirty="0">
                <a:solidFill>
                  <a:srgbClr val="333333"/>
                </a:solidFill>
                <a:effectLst/>
                <a:latin typeface="Times New Roman" panose="02020603050405020304" pitchFamily="18" charset="0"/>
                <a:cs typeface="Times New Roman" panose="02020603050405020304" pitchFamily="18" charset="0"/>
              </a:rPr>
              <a:t>Here, are some important phases of SDLC life cycle:</a:t>
            </a:r>
            <a:endParaRPr lang="en-US" sz="2400" b="0" i="0" dirty="0">
              <a:solidFill>
                <a:srgbClr val="333333"/>
              </a:solidFill>
              <a:effectLst/>
              <a:latin typeface="Times New Roman" panose="02020603050405020304" pitchFamily="18" charset="0"/>
              <a:cs typeface="Times New Roman" panose="02020603050405020304" pitchFamily="18" charset="0"/>
            </a:endParaRPr>
          </a:p>
          <a:p>
            <a:endParaRPr lang="en-IN" sz="2400" b="0" i="0" dirty="0">
              <a:solidFill>
                <a:srgbClr val="610B38"/>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512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AD08877-FB2D-AE4B-4881-9BEA10FE8660}"/>
              </a:ext>
            </a:extLst>
          </p:cNvPr>
          <p:cNvPicPr>
            <a:picLocks noGrp="1" noChangeAspect="1"/>
          </p:cNvPicPr>
          <p:nvPr>
            <p:ph idx="1"/>
          </p:nvPr>
        </p:nvPicPr>
        <p:blipFill>
          <a:blip r:embed="rId2"/>
          <a:stretch>
            <a:fillRect/>
          </a:stretch>
        </p:blipFill>
        <p:spPr>
          <a:xfrm>
            <a:off x="2932980" y="0"/>
            <a:ext cx="7418717" cy="6924335"/>
          </a:xfrm>
        </p:spPr>
      </p:pic>
    </p:spTree>
    <p:extLst>
      <p:ext uri="{BB962C8B-B14F-4D97-AF65-F5344CB8AC3E}">
        <p14:creationId xmlns:p14="http://schemas.microsoft.com/office/powerpoint/2010/main" val="1110228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BC8676-7739-AB4D-FC4A-CB8EF26A3EDA}"/>
              </a:ext>
            </a:extLst>
          </p:cNvPr>
          <p:cNvSpPr txBox="1"/>
          <p:nvPr/>
        </p:nvSpPr>
        <p:spPr>
          <a:xfrm>
            <a:off x="1759789" y="267418"/>
            <a:ext cx="10299939" cy="6370975"/>
          </a:xfrm>
          <a:prstGeom prst="rect">
            <a:avLst/>
          </a:prstGeom>
          <a:noFill/>
        </p:spPr>
        <p:txBody>
          <a:bodyPr wrap="square" rtlCol="0">
            <a:spAutoFit/>
          </a:bodyPr>
          <a:lstStyle/>
          <a:p>
            <a:pPr algn="just"/>
            <a:r>
              <a:rPr lang="en-US" sz="3200" b="0" i="0" dirty="0">
                <a:solidFill>
                  <a:srgbClr val="610B4B"/>
                </a:solidFill>
                <a:effectLst/>
                <a:latin typeface="erdana"/>
              </a:rPr>
              <a:t>Steps of Prototype Model :-</a:t>
            </a:r>
          </a:p>
          <a:p>
            <a:pPr algn="just">
              <a:buFont typeface="+mj-lt"/>
              <a:buAutoNum type="arabicPeriod"/>
            </a:pPr>
            <a:r>
              <a:rPr lang="en-US" sz="2400" b="0" i="0" dirty="0">
                <a:solidFill>
                  <a:srgbClr val="000000"/>
                </a:solidFill>
                <a:effectLst/>
                <a:latin typeface="inter-regular"/>
              </a:rPr>
              <a:t>Requirement Gathering and Analyst</a:t>
            </a:r>
          </a:p>
          <a:p>
            <a:pPr algn="just">
              <a:buFont typeface="+mj-lt"/>
              <a:buAutoNum type="arabicPeriod"/>
            </a:pPr>
            <a:r>
              <a:rPr lang="en-US" sz="2400" b="0" i="0" dirty="0">
                <a:solidFill>
                  <a:srgbClr val="000000"/>
                </a:solidFill>
                <a:effectLst/>
                <a:latin typeface="inter-regular"/>
              </a:rPr>
              <a:t>Quick Decision</a:t>
            </a:r>
          </a:p>
          <a:p>
            <a:pPr algn="just">
              <a:buFont typeface="+mj-lt"/>
              <a:buAutoNum type="arabicPeriod"/>
            </a:pPr>
            <a:r>
              <a:rPr lang="en-US" sz="2400" b="0" i="0" dirty="0">
                <a:solidFill>
                  <a:srgbClr val="000000"/>
                </a:solidFill>
                <a:effectLst/>
                <a:latin typeface="inter-regular"/>
              </a:rPr>
              <a:t>Build a Prototype</a:t>
            </a:r>
          </a:p>
          <a:p>
            <a:pPr algn="just">
              <a:buFont typeface="+mj-lt"/>
              <a:buAutoNum type="arabicPeriod"/>
            </a:pPr>
            <a:r>
              <a:rPr lang="en-US" sz="2400" b="0" i="0" dirty="0">
                <a:solidFill>
                  <a:srgbClr val="000000"/>
                </a:solidFill>
                <a:effectLst/>
                <a:latin typeface="inter-regular"/>
              </a:rPr>
              <a:t>Assessment or User Evaluation</a:t>
            </a:r>
          </a:p>
          <a:p>
            <a:pPr algn="just">
              <a:buFont typeface="+mj-lt"/>
              <a:buAutoNum type="arabicPeriod"/>
            </a:pPr>
            <a:r>
              <a:rPr lang="en-US" sz="2400" b="0" i="0" dirty="0">
                <a:solidFill>
                  <a:srgbClr val="000000"/>
                </a:solidFill>
                <a:effectLst/>
                <a:latin typeface="inter-regular"/>
              </a:rPr>
              <a:t>Prototype Refinement</a:t>
            </a:r>
          </a:p>
          <a:p>
            <a:pPr algn="just">
              <a:buFont typeface="+mj-lt"/>
              <a:buAutoNum type="arabicPeriod"/>
            </a:pPr>
            <a:r>
              <a:rPr lang="en-US" sz="2400" b="0" i="0" dirty="0">
                <a:solidFill>
                  <a:srgbClr val="000000"/>
                </a:solidFill>
                <a:effectLst/>
                <a:latin typeface="inter-regular"/>
              </a:rPr>
              <a:t>Engineer Product</a:t>
            </a:r>
          </a:p>
          <a:p>
            <a:endParaRPr lang="en-IN" sz="3200" dirty="0"/>
          </a:p>
          <a:p>
            <a:pPr algn="just"/>
            <a:r>
              <a:rPr lang="en-US" sz="3200" b="0" i="0" dirty="0">
                <a:solidFill>
                  <a:srgbClr val="610B4B"/>
                </a:solidFill>
                <a:effectLst/>
                <a:latin typeface="erdana"/>
              </a:rPr>
              <a:t>Advantage of Prototype Model :-</a:t>
            </a:r>
          </a:p>
          <a:p>
            <a:pPr algn="just">
              <a:buFont typeface="+mj-lt"/>
              <a:buAutoNum type="arabicPeriod"/>
            </a:pPr>
            <a:r>
              <a:rPr lang="en-US" sz="2400" b="0" i="0" dirty="0">
                <a:solidFill>
                  <a:srgbClr val="000000"/>
                </a:solidFill>
                <a:effectLst/>
                <a:latin typeface="inter-regular"/>
              </a:rPr>
              <a:t>Reduce the risk of incorrect user requirement</a:t>
            </a:r>
          </a:p>
          <a:p>
            <a:pPr algn="just">
              <a:buFont typeface="+mj-lt"/>
              <a:buAutoNum type="arabicPeriod"/>
            </a:pPr>
            <a:r>
              <a:rPr lang="en-US" sz="2400" b="0" i="0" dirty="0">
                <a:solidFill>
                  <a:srgbClr val="000000"/>
                </a:solidFill>
                <a:effectLst/>
                <a:latin typeface="inter-regular"/>
              </a:rPr>
              <a:t>Good where requirement are changing/uncommitted</a:t>
            </a:r>
          </a:p>
          <a:p>
            <a:pPr algn="just">
              <a:buFont typeface="+mj-lt"/>
              <a:buAutoNum type="arabicPeriod"/>
            </a:pPr>
            <a:r>
              <a:rPr lang="en-US" sz="2400" b="0" i="0" dirty="0">
                <a:solidFill>
                  <a:srgbClr val="000000"/>
                </a:solidFill>
                <a:effectLst/>
                <a:latin typeface="inter-regular"/>
              </a:rPr>
              <a:t>Regular visible process aids management</a:t>
            </a:r>
          </a:p>
          <a:p>
            <a:pPr algn="just">
              <a:buFont typeface="+mj-lt"/>
              <a:buAutoNum type="arabicPeriod"/>
            </a:pPr>
            <a:r>
              <a:rPr lang="en-US" sz="2400" b="0" i="0" dirty="0">
                <a:solidFill>
                  <a:srgbClr val="000000"/>
                </a:solidFill>
                <a:effectLst/>
                <a:latin typeface="inter-regular"/>
              </a:rPr>
              <a:t>Support early product marketing</a:t>
            </a:r>
          </a:p>
          <a:p>
            <a:pPr algn="just">
              <a:buFont typeface="+mj-lt"/>
              <a:buAutoNum type="arabicPeriod"/>
            </a:pPr>
            <a:r>
              <a:rPr lang="en-US" sz="2400" b="0" i="0" dirty="0">
                <a:solidFill>
                  <a:srgbClr val="000000"/>
                </a:solidFill>
                <a:effectLst/>
                <a:latin typeface="inter-regular"/>
              </a:rPr>
              <a:t>Reduce Maintenance cost.</a:t>
            </a:r>
          </a:p>
          <a:p>
            <a:pPr algn="just">
              <a:buFont typeface="+mj-lt"/>
              <a:buAutoNum type="arabicPeriod"/>
            </a:pPr>
            <a:r>
              <a:rPr lang="en-US" sz="2400" b="0" i="0" dirty="0">
                <a:solidFill>
                  <a:srgbClr val="000000"/>
                </a:solidFill>
                <a:effectLst/>
                <a:latin typeface="inter-regular"/>
              </a:rPr>
              <a:t>Errors can be detected much earlier as the system is made side by side.</a:t>
            </a:r>
          </a:p>
          <a:p>
            <a:endParaRPr lang="en-IN" sz="2400" dirty="0"/>
          </a:p>
        </p:txBody>
      </p:sp>
    </p:spTree>
    <p:extLst>
      <p:ext uri="{BB962C8B-B14F-4D97-AF65-F5344CB8AC3E}">
        <p14:creationId xmlns:p14="http://schemas.microsoft.com/office/powerpoint/2010/main" val="38502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0D378B-447A-F129-7097-744007E1FA57}"/>
              </a:ext>
            </a:extLst>
          </p:cNvPr>
          <p:cNvSpPr txBox="1"/>
          <p:nvPr/>
        </p:nvSpPr>
        <p:spPr>
          <a:xfrm>
            <a:off x="1699402" y="163902"/>
            <a:ext cx="10308567" cy="6309420"/>
          </a:xfrm>
          <a:prstGeom prst="rect">
            <a:avLst/>
          </a:prstGeom>
          <a:noFill/>
        </p:spPr>
        <p:txBody>
          <a:bodyPr wrap="square" rtlCol="0">
            <a:spAutoFit/>
          </a:bodyPr>
          <a:lstStyle/>
          <a:p>
            <a:r>
              <a:rPr lang="en-US" sz="3200" b="0" i="0" dirty="0">
                <a:solidFill>
                  <a:srgbClr val="610B4B"/>
                </a:solidFill>
                <a:effectLst/>
                <a:latin typeface="erdana"/>
              </a:rPr>
              <a:t>Disadvantage of Prototype Model :-</a:t>
            </a:r>
            <a:br>
              <a:rPr lang="en-US" sz="2400" b="0" i="0" dirty="0">
                <a:solidFill>
                  <a:srgbClr val="610B4B"/>
                </a:solidFill>
                <a:effectLst/>
                <a:latin typeface="erdana"/>
              </a:rPr>
            </a:br>
            <a:endParaRPr lang="en-US" sz="2400" b="0" i="0" dirty="0">
              <a:solidFill>
                <a:srgbClr val="610B4B"/>
              </a:solidFill>
              <a:effectLst/>
              <a:latin typeface="erdana"/>
            </a:endParaRPr>
          </a:p>
          <a:p>
            <a:pPr marL="457200" indent="-457200">
              <a:buFont typeface="Arial" panose="020B0604020202020204" pitchFamily="34" charset="0"/>
              <a:buChar char="•"/>
            </a:pPr>
            <a:r>
              <a:rPr lang="en-US" sz="2400" b="0" i="0" dirty="0">
                <a:solidFill>
                  <a:srgbClr val="000000"/>
                </a:solidFill>
                <a:effectLst/>
                <a:latin typeface="inter-regular"/>
              </a:rPr>
              <a:t>An unstable/badly implemented prototype often becomes the final product.</a:t>
            </a:r>
          </a:p>
          <a:p>
            <a:pPr marL="457200" indent="-457200">
              <a:buFont typeface="Arial" panose="020B0604020202020204" pitchFamily="34" charset="0"/>
              <a:buChar char="•"/>
            </a:pPr>
            <a:r>
              <a:rPr lang="en-US" sz="2400" b="0" i="0" dirty="0">
                <a:solidFill>
                  <a:srgbClr val="000000"/>
                </a:solidFill>
                <a:effectLst/>
                <a:latin typeface="inter-regular"/>
              </a:rPr>
              <a:t>Require extensive customer collaboration</a:t>
            </a:r>
          </a:p>
          <a:p>
            <a:pPr marL="457200" indent="-457200">
              <a:buFont typeface="Arial" panose="020B0604020202020204" pitchFamily="34" charset="0"/>
              <a:buChar char="•"/>
            </a:pPr>
            <a:r>
              <a:rPr lang="en-US" sz="2400" b="0" i="0" dirty="0">
                <a:solidFill>
                  <a:srgbClr val="000000"/>
                </a:solidFill>
                <a:effectLst/>
                <a:latin typeface="inter-regular"/>
              </a:rPr>
              <a:t>Costs customer money</a:t>
            </a:r>
          </a:p>
          <a:p>
            <a:pPr marL="457200" indent="-457200">
              <a:buFont typeface="Arial" panose="020B0604020202020204" pitchFamily="34" charset="0"/>
              <a:buChar char="•"/>
            </a:pPr>
            <a:r>
              <a:rPr lang="en-US" sz="2400" b="0" i="0" dirty="0">
                <a:solidFill>
                  <a:srgbClr val="000000"/>
                </a:solidFill>
                <a:effectLst/>
                <a:latin typeface="inter-regular"/>
              </a:rPr>
              <a:t>Needs committed customer</a:t>
            </a:r>
          </a:p>
          <a:p>
            <a:pPr marL="457200" indent="-457200">
              <a:buFont typeface="Arial" panose="020B0604020202020204" pitchFamily="34" charset="0"/>
              <a:buChar char="•"/>
            </a:pPr>
            <a:r>
              <a:rPr lang="en-US" sz="2400" b="0" i="0" dirty="0">
                <a:solidFill>
                  <a:srgbClr val="000000"/>
                </a:solidFill>
                <a:effectLst/>
                <a:latin typeface="inter-regular"/>
              </a:rPr>
              <a:t>Difficult to finish if customer withdraw</a:t>
            </a:r>
          </a:p>
          <a:p>
            <a:pPr marL="457200" indent="-457200">
              <a:buFont typeface="Arial" panose="020B0604020202020204" pitchFamily="34" charset="0"/>
              <a:buChar char="•"/>
            </a:pPr>
            <a:r>
              <a:rPr lang="en-US" sz="2400" b="0" i="0" dirty="0">
                <a:solidFill>
                  <a:srgbClr val="000000"/>
                </a:solidFill>
                <a:effectLst/>
                <a:latin typeface="inter-regular"/>
              </a:rPr>
              <a:t>May be too customer specific, no broad market</a:t>
            </a:r>
          </a:p>
          <a:p>
            <a:pPr marL="457200" indent="-457200">
              <a:buFont typeface="Arial" panose="020B0604020202020204" pitchFamily="34" charset="0"/>
              <a:buChar char="•"/>
            </a:pPr>
            <a:r>
              <a:rPr lang="en-US" sz="2400" b="0" i="0" dirty="0">
                <a:solidFill>
                  <a:srgbClr val="000000"/>
                </a:solidFill>
                <a:effectLst/>
                <a:latin typeface="inter-regular"/>
              </a:rPr>
              <a:t>Difficult to know how long the project will last.</a:t>
            </a:r>
          </a:p>
          <a:p>
            <a:pPr marL="457200" indent="-457200">
              <a:buFont typeface="Arial" panose="020B0604020202020204" pitchFamily="34" charset="0"/>
              <a:buChar char="•"/>
            </a:pPr>
            <a:r>
              <a:rPr lang="en-US" sz="2400" b="0" i="0" dirty="0">
                <a:solidFill>
                  <a:srgbClr val="000000"/>
                </a:solidFill>
                <a:effectLst/>
                <a:latin typeface="inter-regular"/>
              </a:rPr>
              <a:t>Easy to fall back into the code and fix without proper requirement analysis, design, customer evaluation, and feedback.</a:t>
            </a:r>
          </a:p>
          <a:p>
            <a:pPr marL="457200" indent="-457200">
              <a:buFont typeface="Arial" panose="020B0604020202020204" pitchFamily="34" charset="0"/>
              <a:buChar char="•"/>
            </a:pPr>
            <a:r>
              <a:rPr lang="en-US" sz="2400" b="0" i="0" dirty="0">
                <a:solidFill>
                  <a:srgbClr val="000000"/>
                </a:solidFill>
                <a:effectLst/>
                <a:latin typeface="inter-regular"/>
              </a:rPr>
              <a:t>Prototyping tools are expensive.</a:t>
            </a:r>
          </a:p>
          <a:p>
            <a:pPr marL="457200" indent="-457200">
              <a:buFont typeface="Arial" panose="020B0604020202020204" pitchFamily="34" charset="0"/>
              <a:buChar char="•"/>
            </a:pPr>
            <a:r>
              <a:rPr lang="en-US" sz="2400" b="0" i="0" dirty="0">
                <a:solidFill>
                  <a:srgbClr val="000000"/>
                </a:solidFill>
                <a:effectLst/>
                <a:latin typeface="inter-regular"/>
              </a:rPr>
              <a:t>Special tools &amp; techniques are required to build a prototype.</a:t>
            </a:r>
          </a:p>
          <a:p>
            <a:pPr marL="457200" indent="-457200">
              <a:buFont typeface="Arial" panose="020B0604020202020204" pitchFamily="34" charset="0"/>
              <a:buChar char="•"/>
            </a:pPr>
            <a:r>
              <a:rPr lang="en-US" sz="2400" b="0" i="0" dirty="0">
                <a:solidFill>
                  <a:srgbClr val="000000"/>
                </a:solidFill>
                <a:effectLst/>
                <a:latin typeface="inter-regular"/>
              </a:rPr>
              <a:t>It is a time-consuming process.</a:t>
            </a:r>
            <a:br>
              <a:rPr lang="en-US" sz="2400" b="0" i="0" dirty="0">
                <a:solidFill>
                  <a:srgbClr val="000000"/>
                </a:solidFill>
                <a:effectLst/>
                <a:latin typeface="inter-regular"/>
              </a:rPr>
            </a:br>
            <a:endParaRPr lang="en-IN" sz="6000" dirty="0"/>
          </a:p>
        </p:txBody>
      </p:sp>
    </p:spTree>
    <p:extLst>
      <p:ext uri="{BB962C8B-B14F-4D97-AF65-F5344CB8AC3E}">
        <p14:creationId xmlns:p14="http://schemas.microsoft.com/office/powerpoint/2010/main" val="3060955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178B42-B6D4-82F1-EBA8-5924C62BC089}"/>
              </a:ext>
            </a:extLst>
          </p:cNvPr>
          <p:cNvSpPr txBox="1"/>
          <p:nvPr/>
        </p:nvSpPr>
        <p:spPr>
          <a:xfrm>
            <a:off x="1475118" y="276046"/>
            <a:ext cx="10472468" cy="7663636"/>
          </a:xfrm>
          <a:prstGeom prst="rect">
            <a:avLst/>
          </a:prstGeom>
          <a:noFill/>
        </p:spPr>
        <p:txBody>
          <a:bodyPr wrap="square" rtlCol="0">
            <a:spAutoFit/>
          </a:bodyPr>
          <a:lstStyle/>
          <a:p>
            <a:pPr algn="just"/>
            <a:r>
              <a:rPr lang="en-US" sz="2800" b="0" i="0" dirty="0">
                <a:solidFill>
                  <a:srgbClr val="610B38"/>
                </a:solidFill>
                <a:effectLst/>
                <a:latin typeface="erdana"/>
              </a:rPr>
              <a:t>Incremental</a:t>
            </a:r>
            <a:r>
              <a:rPr lang="en-US" sz="2400" b="0" i="0" dirty="0">
                <a:solidFill>
                  <a:srgbClr val="610B38"/>
                </a:solidFill>
                <a:effectLst/>
                <a:latin typeface="erdana"/>
              </a:rPr>
              <a:t> Model</a:t>
            </a:r>
          </a:p>
          <a:p>
            <a:pPr algn="just" fontAlgn="base"/>
            <a:endParaRPr lang="en-US" sz="2400" dirty="0">
              <a:solidFill>
                <a:srgbClr val="610B38"/>
              </a:solidFill>
              <a:latin typeface="erdana"/>
            </a:endParaRPr>
          </a:p>
          <a:p>
            <a:pPr algn="just" fontAlgn="base"/>
            <a:r>
              <a:rPr lang="en-US" sz="2400" b="0" i="0" dirty="0">
                <a:solidFill>
                  <a:srgbClr val="273239"/>
                </a:solidFill>
                <a:effectLst/>
                <a:latin typeface="Nunito" pitchFamily="2" charset="0"/>
              </a:rPr>
              <a:t>The incremental process model is also known as the Successive version model. </a:t>
            </a:r>
          </a:p>
          <a:p>
            <a:pPr algn="just" fontAlgn="base"/>
            <a:endParaRPr lang="en-US" sz="2400" b="0" i="0" dirty="0">
              <a:solidFill>
                <a:srgbClr val="273239"/>
              </a:solidFill>
              <a:effectLst/>
              <a:latin typeface="Nunito" pitchFamily="2" charset="0"/>
            </a:endParaRPr>
          </a:p>
          <a:p>
            <a:pPr algn="just"/>
            <a:r>
              <a:rPr lang="en-US" sz="2400" b="0" i="0" dirty="0">
                <a:solidFill>
                  <a:srgbClr val="333333"/>
                </a:solidFill>
                <a:effectLst/>
                <a:latin typeface="inter-regular"/>
              </a:rPr>
              <a:t>Incremental Model is a process of software development where requirements divided into multiple standalone modules of the software development cycle. </a:t>
            </a:r>
          </a:p>
          <a:p>
            <a:pPr algn="just"/>
            <a:endParaRPr lang="en-US" sz="2400" dirty="0">
              <a:solidFill>
                <a:srgbClr val="333333"/>
              </a:solidFill>
              <a:latin typeface="inter-regular"/>
            </a:endParaRPr>
          </a:p>
          <a:p>
            <a:pPr algn="just"/>
            <a:r>
              <a:rPr lang="en-US" sz="2400" b="0" i="0" dirty="0">
                <a:solidFill>
                  <a:srgbClr val="333333"/>
                </a:solidFill>
                <a:effectLst/>
                <a:latin typeface="inter-regular"/>
              </a:rPr>
              <a:t>In this model, each module goes through the requirements, design, implementation and testing phases. Every subsequent release of the module adds function to the previous release. The process continues until the complete system achieved.</a:t>
            </a:r>
          </a:p>
          <a:p>
            <a:endParaRPr lang="en-US" sz="2400" dirty="0"/>
          </a:p>
          <a:p>
            <a:r>
              <a:rPr lang="en-US" sz="2400" b="0" i="0" dirty="0">
                <a:solidFill>
                  <a:srgbClr val="273239"/>
                </a:solidFill>
                <a:effectLst/>
                <a:latin typeface="Nunito" pitchFamily="2" charset="0"/>
              </a:rPr>
              <a:t>First, a simple working system implementing only a few basic features is built and then that is delivered to the customer. Then thereafter many successive iterations/ versions are implemented and delivered to the customer until the desired system is released. </a:t>
            </a:r>
          </a:p>
          <a:p>
            <a:endParaRPr lang="en-US" sz="2400" dirty="0"/>
          </a:p>
          <a:p>
            <a:endParaRPr lang="en-US" sz="2400" dirty="0"/>
          </a:p>
          <a:p>
            <a:br>
              <a:rPr lang="en-US" dirty="0"/>
            </a:br>
            <a:endParaRPr lang="en-IN" dirty="0"/>
          </a:p>
        </p:txBody>
      </p:sp>
    </p:spTree>
    <p:extLst>
      <p:ext uri="{BB962C8B-B14F-4D97-AF65-F5344CB8AC3E}">
        <p14:creationId xmlns:p14="http://schemas.microsoft.com/office/powerpoint/2010/main" val="104136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5C5F50-AC1F-2738-264B-9C3FFBFC4681}"/>
              </a:ext>
            </a:extLst>
          </p:cNvPr>
          <p:cNvPicPr>
            <a:picLocks noGrp="1" noChangeAspect="1"/>
          </p:cNvPicPr>
          <p:nvPr>
            <p:ph idx="1"/>
          </p:nvPr>
        </p:nvPicPr>
        <p:blipFill>
          <a:blip r:embed="rId2"/>
          <a:stretch>
            <a:fillRect/>
          </a:stretch>
        </p:blipFill>
        <p:spPr>
          <a:xfrm>
            <a:off x="3129456" y="698440"/>
            <a:ext cx="6894438" cy="5190794"/>
          </a:xfrm>
        </p:spPr>
      </p:pic>
    </p:spTree>
    <p:extLst>
      <p:ext uri="{BB962C8B-B14F-4D97-AF65-F5344CB8AC3E}">
        <p14:creationId xmlns:p14="http://schemas.microsoft.com/office/powerpoint/2010/main" val="223688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321883-5A11-7A6D-8A9B-49C1A092426B}"/>
              </a:ext>
            </a:extLst>
          </p:cNvPr>
          <p:cNvSpPr txBox="1"/>
          <p:nvPr/>
        </p:nvSpPr>
        <p:spPr>
          <a:xfrm>
            <a:off x="1906437" y="215660"/>
            <a:ext cx="9549442" cy="6124754"/>
          </a:xfrm>
          <a:prstGeom prst="rect">
            <a:avLst/>
          </a:prstGeom>
          <a:noFill/>
        </p:spPr>
        <p:txBody>
          <a:bodyPr wrap="square" rtlCol="0">
            <a:spAutoFit/>
          </a:bodyPr>
          <a:lstStyle/>
          <a:p>
            <a:pPr algn="just"/>
            <a:r>
              <a:rPr lang="en-US" sz="2800" b="0" i="0" dirty="0">
                <a:solidFill>
                  <a:srgbClr val="610B38"/>
                </a:solidFill>
                <a:effectLst/>
                <a:latin typeface="erdana"/>
              </a:rPr>
              <a:t>The various phases of incremental model are as follows:</a:t>
            </a:r>
          </a:p>
          <a:p>
            <a:pPr marL="342900" indent="-342900" algn="just">
              <a:buAutoNum type="arabicPeriod"/>
            </a:pPr>
            <a:r>
              <a:rPr lang="en-US" sz="2800" b="1" i="0" dirty="0">
                <a:solidFill>
                  <a:srgbClr val="333333"/>
                </a:solidFill>
                <a:effectLst/>
                <a:latin typeface="inter-bold"/>
              </a:rPr>
              <a:t>Requirement analysis:</a:t>
            </a:r>
            <a:r>
              <a:rPr lang="en-US" sz="2800" b="0" i="0" dirty="0">
                <a:solidFill>
                  <a:srgbClr val="333333"/>
                </a:solidFill>
                <a:effectLst/>
                <a:latin typeface="inter-regular"/>
              </a:rPr>
              <a:t> In the first phase of the incremental model, the product analysis expertise identifies the requirements. And the system functional requirements are understood by the requirement analysis team. To develop the software under the incremental model, this phase performs a crucial role.</a:t>
            </a:r>
          </a:p>
          <a:p>
            <a:pPr algn="just"/>
            <a:endParaRPr lang="en-US" sz="2800" b="0" i="0" dirty="0">
              <a:solidFill>
                <a:srgbClr val="333333"/>
              </a:solidFill>
              <a:effectLst/>
              <a:latin typeface="inter-regular"/>
            </a:endParaRPr>
          </a:p>
          <a:p>
            <a:pPr algn="just"/>
            <a:r>
              <a:rPr lang="en-US" sz="2800" b="1" i="0" dirty="0">
                <a:solidFill>
                  <a:srgbClr val="333333"/>
                </a:solidFill>
                <a:effectLst/>
                <a:latin typeface="inter-bold"/>
              </a:rPr>
              <a:t>2. Design &amp; Development:</a:t>
            </a:r>
            <a:r>
              <a:rPr lang="en-US" sz="2800" b="0" i="0" dirty="0">
                <a:solidFill>
                  <a:srgbClr val="333333"/>
                </a:solidFill>
                <a:effectLst/>
                <a:latin typeface="inter-regular"/>
              </a:rPr>
              <a:t> In this phase of the Incremental model of SDLC, the design of the system functionality and the development method are finished with success. When software develops new practicality, the incremental model uses style and development phase.</a:t>
            </a:r>
          </a:p>
          <a:p>
            <a:endParaRPr lang="en-IN" sz="2800" dirty="0"/>
          </a:p>
        </p:txBody>
      </p:sp>
    </p:spTree>
    <p:extLst>
      <p:ext uri="{BB962C8B-B14F-4D97-AF65-F5344CB8AC3E}">
        <p14:creationId xmlns:p14="http://schemas.microsoft.com/office/powerpoint/2010/main" val="52195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3966E8-863E-B8B9-5368-E7F39C23D25B}"/>
              </a:ext>
            </a:extLst>
          </p:cNvPr>
          <p:cNvSpPr txBox="1"/>
          <p:nvPr/>
        </p:nvSpPr>
        <p:spPr>
          <a:xfrm>
            <a:off x="1708030" y="112143"/>
            <a:ext cx="10239555" cy="5693866"/>
          </a:xfrm>
          <a:prstGeom prst="rect">
            <a:avLst/>
          </a:prstGeom>
          <a:noFill/>
        </p:spPr>
        <p:txBody>
          <a:bodyPr wrap="square" rtlCol="0">
            <a:spAutoFit/>
          </a:bodyPr>
          <a:lstStyle/>
          <a:p>
            <a:pPr algn="just"/>
            <a:r>
              <a:rPr lang="en-US" sz="2800" b="1" i="0" dirty="0">
                <a:solidFill>
                  <a:srgbClr val="333333"/>
                </a:solidFill>
                <a:effectLst/>
                <a:latin typeface="inter-bold"/>
              </a:rPr>
              <a:t>3. Testing:</a:t>
            </a:r>
            <a:r>
              <a:rPr lang="en-US" sz="2800" b="0" i="0" dirty="0">
                <a:solidFill>
                  <a:srgbClr val="333333"/>
                </a:solidFill>
                <a:effectLst/>
                <a:latin typeface="inter-regular"/>
              </a:rPr>
              <a:t> In the incremental model, the testing phase checks the performance of each existing function as well as additional functionality. In the testing phase, the various methods are used to test the behavior of each task.</a:t>
            </a:r>
          </a:p>
          <a:p>
            <a:pPr algn="just"/>
            <a:endParaRPr lang="en-US" sz="2800" b="0" i="0" dirty="0">
              <a:solidFill>
                <a:srgbClr val="333333"/>
              </a:solidFill>
              <a:effectLst/>
              <a:latin typeface="inter-regular"/>
            </a:endParaRPr>
          </a:p>
          <a:p>
            <a:pPr algn="just"/>
            <a:r>
              <a:rPr lang="en-US" sz="2800" b="1" i="0" dirty="0">
                <a:solidFill>
                  <a:srgbClr val="333333"/>
                </a:solidFill>
                <a:effectLst/>
                <a:latin typeface="inter-bold"/>
              </a:rPr>
              <a:t>4. Implementation:</a:t>
            </a:r>
            <a:r>
              <a:rPr lang="en-US" sz="2800" b="0" i="0" dirty="0">
                <a:solidFill>
                  <a:srgbClr val="333333"/>
                </a:solidFill>
                <a:effectLst/>
                <a:latin typeface="inter-regular"/>
              </a:rPr>
              <a:t> Implementation phase enables the coding phase of the development system. It involves the final coding that design in the designing and development phase and tests the functionality in the testing phase. After completion of this phase, the number of the product working is enhanced and upgraded up to the final system product</a:t>
            </a:r>
          </a:p>
          <a:p>
            <a:endParaRPr lang="en-IN" sz="2800" dirty="0"/>
          </a:p>
          <a:p>
            <a:endParaRPr lang="en-IN" sz="2800" dirty="0"/>
          </a:p>
        </p:txBody>
      </p:sp>
    </p:spTree>
    <p:extLst>
      <p:ext uri="{BB962C8B-B14F-4D97-AF65-F5344CB8AC3E}">
        <p14:creationId xmlns:p14="http://schemas.microsoft.com/office/powerpoint/2010/main" val="1378924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C9E94E-0036-135B-6FB6-876EAF3FD75C}"/>
              </a:ext>
            </a:extLst>
          </p:cNvPr>
          <p:cNvSpPr txBox="1"/>
          <p:nvPr/>
        </p:nvSpPr>
        <p:spPr>
          <a:xfrm>
            <a:off x="1682151" y="138023"/>
            <a:ext cx="10127410" cy="6924973"/>
          </a:xfrm>
          <a:prstGeom prst="rect">
            <a:avLst/>
          </a:prstGeom>
          <a:noFill/>
        </p:spPr>
        <p:txBody>
          <a:bodyPr wrap="square" rtlCol="0">
            <a:spAutoFit/>
          </a:bodyPr>
          <a:lstStyle/>
          <a:p>
            <a:pPr algn="just"/>
            <a:r>
              <a:rPr lang="en-US" sz="2800" b="0" i="0" dirty="0">
                <a:solidFill>
                  <a:srgbClr val="610B38"/>
                </a:solidFill>
                <a:effectLst/>
                <a:latin typeface="erdana"/>
              </a:rPr>
              <a:t>When we use the Incremental Model?</a:t>
            </a:r>
          </a:p>
          <a:p>
            <a:pPr algn="just">
              <a:buFont typeface="Arial" panose="020B0604020202020204" pitchFamily="34" charset="0"/>
              <a:buChar char="•"/>
            </a:pPr>
            <a:r>
              <a:rPr lang="en-US" sz="2800" b="0" i="0" dirty="0">
                <a:solidFill>
                  <a:srgbClr val="000000"/>
                </a:solidFill>
                <a:effectLst/>
                <a:latin typeface="inter-regular"/>
              </a:rPr>
              <a:t>When the requirements are superior.</a:t>
            </a:r>
          </a:p>
          <a:p>
            <a:pPr algn="just">
              <a:buFont typeface="Arial" panose="020B0604020202020204" pitchFamily="34" charset="0"/>
              <a:buChar char="•"/>
            </a:pPr>
            <a:r>
              <a:rPr lang="en-US" sz="2800" b="0" i="0" dirty="0">
                <a:solidFill>
                  <a:srgbClr val="000000"/>
                </a:solidFill>
                <a:effectLst/>
                <a:latin typeface="inter-regular"/>
              </a:rPr>
              <a:t>A project has a lengthy development schedule.</a:t>
            </a:r>
          </a:p>
          <a:p>
            <a:pPr algn="just">
              <a:buFont typeface="Arial" panose="020B0604020202020204" pitchFamily="34" charset="0"/>
              <a:buChar char="•"/>
            </a:pPr>
            <a:r>
              <a:rPr lang="en-US" sz="2800" b="0" i="0" dirty="0">
                <a:solidFill>
                  <a:srgbClr val="000000"/>
                </a:solidFill>
                <a:effectLst/>
                <a:latin typeface="inter-regular"/>
              </a:rPr>
              <a:t>When Software team are not very well skilled or trained.</a:t>
            </a:r>
          </a:p>
          <a:p>
            <a:pPr algn="just">
              <a:buFont typeface="Arial" panose="020B0604020202020204" pitchFamily="34" charset="0"/>
              <a:buChar char="•"/>
            </a:pPr>
            <a:r>
              <a:rPr lang="en-US" sz="2800" b="0" i="0" dirty="0">
                <a:solidFill>
                  <a:srgbClr val="000000"/>
                </a:solidFill>
                <a:effectLst/>
                <a:latin typeface="inter-regular"/>
              </a:rPr>
              <a:t>When the customer demands a quick release of the product.</a:t>
            </a:r>
          </a:p>
          <a:p>
            <a:pPr algn="just">
              <a:buFont typeface="Arial" panose="020B0604020202020204" pitchFamily="34" charset="0"/>
              <a:buChar char="•"/>
            </a:pPr>
            <a:r>
              <a:rPr lang="en-US" sz="2800" b="0" i="0" dirty="0">
                <a:solidFill>
                  <a:srgbClr val="000000"/>
                </a:solidFill>
                <a:effectLst/>
                <a:latin typeface="inter-regular"/>
              </a:rPr>
              <a:t>You can develop prioritized requirements first.</a:t>
            </a:r>
          </a:p>
          <a:p>
            <a:endParaRPr lang="en-IN" sz="2800" dirty="0"/>
          </a:p>
          <a:p>
            <a:pPr algn="just"/>
            <a:r>
              <a:rPr lang="en-US" sz="2800" b="0" i="0" dirty="0">
                <a:solidFill>
                  <a:srgbClr val="610B38"/>
                </a:solidFill>
                <a:effectLst/>
                <a:latin typeface="erdana"/>
              </a:rPr>
              <a:t>Advantage of Incremental Model</a:t>
            </a:r>
          </a:p>
          <a:p>
            <a:pPr algn="just">
              <a:buFont typeface="Arial" panose="020B0604020202020204" pitchFamily="34" charset="0"/>
              <a:buChar char="•"/>
            </a:pPr>
            <a:r>
              <a:rPr lang="en-US" sz="2800" b="0" i="0" dirty="0">
                <a:solidFill>
                  <a:srgbClr val="000000"/>
                </a:solidFill>
                <a:effectLst/>
                <a:latin typeface="inter-regular"/>
              </a:rPr>
              <a:t>Errors are easy to be recognized.</a:t>
            </a:r>
          </a:p>
          <a:p>
            <a:pPr algn="just">
              <a:buFont typeface="Arial" panose="020B0604020202020204" pitchFamily="34" charset="0"/>
              <a:buChar char="•"/>
            </a:pPr>
            <a:r>
              <a:rPr lang="en-US" sz="2800" b="0" i="0" dirty="0">
                <a:solidFill>
                  <a:srgbClr val="000000"/>
                </a:solidFill>
                <a:effectLst/>
                <a:latin typeface="inter-regular"/>
              </a:rPr>
              <a:t>Easier to test and debug</a:t>
            </a:r>
          </a:p>
          <a:p>
            <a:pPr algn="just">
              <a:buFont typeface="Arial" panose="020B0604020202020204" pitchFamily="34" charset="0"/>
              <a:buChar char="•"/>
            </a:pPr>
            <a:r>
              <a:rPr lang="en-US" sz="2800" b="0" i="0" dirty="0">
                <a:solidFill>
                  <a:srgbClr val="000000"/>
                </a:solidFill>
                <a:effectLst/>
                <a:latin typeface="inter-regular"/>
              </a:rPr>
              <a:t>More flexible.</a:t>
            </a:r>
          </a:p>
          <a:p>
            <a:pPr algn="just">
              <a:buFont typeface="Arial" panose="020B0604020202020204" pitchFamily="34" charset="0"/>
              <a:buChar char="•"/>
            </a:pPr>
            <a:r>
              <a:rPr lang="en-US" sz="2800" b="0" i="0" dirty="0">
                <a:solidFill>
                  <a:srgbClr val="000000"/>
                </a:solidFill>
                <a:effectLst/>
                <a:latin typeface="inter-regular"/>
              </a:rPr>
              <a:t>Simple to manage risk because it handled during its iteration.</a:t>
            </a:r>
          </a:p>
          <a:p>
            <a:pPr algn="just">
              <a:buFont typeface="Arial" panose="020B0604020202020204" pitchFamily="34" charset="0"/>
              <a:buChar char="•"/>
            </a:pPr>
            <a:r>
              <a:rPr lang="en-US" sz="2800" b="0" i="0" dirty="0">
                <a:solidFill>
                  <a:srgbClr val="000000"/>
                </a:solidFill>
                <a:effectLst/>
                <a:latin typeface="inter-regular"/>
              </a:rPr>
              <a:t>The Client gets important functionality early.</a:t>
            </a:r>
          </a:p>
          <a:p>
            <a:pPr algn="just">
              <a:buFont typeface="Arial" panose="020B0604020202020204" pitchFamily="34" charset="0"/>
              <a:buChar char="•"/>
            </a:pPr>
            <a:endParaRPr lang="en-US" sz="3600" b="0" i="0" dirty="0">
              <a:solidFill>
                <a:srgbClr val="610B38"/>
              </a:solidFill>
              <a:effectLst/>
              <a:latin typeface="erdana"/>
            </a:endParaRPr>
          </a:p>
          <a:p>
            <a:endParaRPr lang="en-IN" sz="3600" dirty="0"/>
          </a:p>
        </p:txBody>
      </p:sp>
    </p:spTree>
    <p:extLst>
      <p:ext uri="{BB962C8B-B14F-4D97-AF65-F5344CB8AC3E}">
        <p14:creationId xmlns:p14="http://schemas.microsoft.com/office/powerpoint/2010/main" val="194754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EC24A-BF03-131A-8B8F-A2CFAED40D7C}"/>
              </a:ext>
            </a:extLst>
          </p:cNvPr>
          <p:cNvSpPr>
            <a:spLocks noGrp="1"/>
          </p:cNvSpPr>
          <p:nvPr>
            <p:ph type="title"/>
          </p:nvPr>
        </p:nvSpPr>
        <p:spPr>
          <a:xfrm>
            <a:off x="1484311" y="767750"/>
            <a:ext cx="10018713" cy="3114137"/>
          </a:xfrm>
        </p:spPr>
        <p:txBody>
          <a:bodyPr>
            <a:normAutofit/>
          </a:bodyPr>
          <a:lstStyle/>
          <a:p>
            <a:pPr algn="l"/>
            <a:r>
              <a:rPr lang="en-US" sz="3200" b="0" i="0" dirty="0">
                <a:solidFill>
                  <a:srgbClr val="610B38"/>
                </a:solidFill>
                <a:effectLst/>
                <a:latin typeface="erdana"/>
              </a:rPr>
              <a:t>Disadvantage of Incremental Model</a:t>
            </a:r>
            <a:br>
              <a:rPr lang="en-US" sz="3200" b="0" i="0" dirty="0">
                <a:solidFill>
                  <a:srgbClr val="610B38"/>
                </a:solidFill>
                <a:effectLst/>
                <a:latin typeface="erdana"/>
              </a:rPr>
            </a:br>
            <a:r>
              <a:rPr lang="en-US" sz="3200" b="0" i="0" dirty="0">
                <a:solidFill>
                  <a:srgbClr val="000000"/>
                </a:solidFill>
                <a:effectLst/>
                <a:latin typeface="inter-regular"/>
              </a:rPr>
              <a:t>Need for good planning</a:t>
            </a:r>
            <a:br>
              <a:rPr lang="en-US" sz="3200" b="0" i="0" dirty="0">
                <a:solidFill>
                  <a:srgbClr val="000000"/>
                </a:solidFill>
                <a:effectLst/>
                <a:latin typeface="inter-regular"/>
              </a:rPr>
            </a:br>
            <a:r>
              <a:rPr lang="en-US" sz="3200" b="0" i="0" dirty="0">
                <a:solidFill>
                  <a:srgbClr val="000000"/>
                </a:solidFill>
                <a:effectLst/>
                <a:latin typeface="inter-regular"/>
              </a:rPr>
              <a:t>Total Cost is high.</a:t>
            </a:r>
            <a:br>
              <a:rPr lang="en-US" sz="3200" b="0" i="0" dirty="0">
                <a:solidFill>
                  <a:srgbClr val="000000"/>
                </a:solidFill>
                <a:effectLst/>
                <a:latin typeface="inter-regular"/>
              </a:rPr>
            </a:br>
            <a:r>
              <a:rPr lang="en-US" sz="3200" b="0" i="0" dirty="0">
                <a:solidFill>
                  <a:srgbClr val="000000"/>
                </a:solidFill>
                <a:effectLst/>
                <a:latin typeface="inter-regular"/>
              </a:rPr>
              <a:t>Well defined module interfaces are needed.</a:t>
            </a:r>
            <a:br>
              <a:rPr lang="en-US" sz="3200" b="0" i="0" dirty="0">
                <a:solidFill>
                  <a:srgbClr val="000000"/>
                </a:solidFill>
                <a:effectLst/>
                <a:latin typeface="inter-regular"/>
              </a:rPr>
            </a:br>
            <a:endParaRPr lang="en-IN" sz="3200" dirty="0"/>
          </a:p>
        </p:txBody>
      </p:sp>
    </p:spTree>
    <p:extLst>
      <p:ext uri="{BB962C8B-B14F-4D97-AF65-F5344CB8AC3E}">
        <p14:creationId xmlns:p14="http://schemas.microsoft.com/office/powerpoint/2010/main" val="90438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09CEDE-F83B-4190-E2F9-48CCC90B2D68}"/>
              </a:ext>
            </a:extLst>
          </p:cNvPr>
          <p:cNvSpPr txBox="1"/>
          <p:nvPr/>
        </p:nvSpPr>
        <p:spPr>
          <a:xfrm>
            <a:off x="1699404" y="250166"/>
            <a:ext cx="10248181" cy="7048083"/>
          </a:xfrm>
          <a:prstGeom prst="rect">
            <a:avLst/>
          </a:prstGeom>
          <a:noFill/>
        </p:spPr>
        <p:txBody>
          <a:bodyPr wrap="square" rtlCol="0">
            <a:spAutoFit/>
          </a:bodyPr>
          <a:lstStyle/>
          <a:p>
            <a:pPr algn="just"/>
            <a:r>
              <a:rPr lang="en-IN" sz="2800" b="1" i="0" dirty="0">
                <a:solidFill>
                  <a:srgbClr val="303030"/>
                </a:solidFill>
                <a:effectLst/>
                <a:latin typeface="Heebo" pitchFamily="2" charset="-79"/>
                <a:cs typeface="Heebo" pitchFamily="2" charset="-79"/>
              </a:rPr>
              <a:t>Spiral Model :-</a:t>
            </a:r>
          </a:p>
          <a:p>
            <a:pPr algn="just"/>
            <a:r>
              <a:rPr lang="en-US" sz="2000" b="0" i="0" dirty="0">
                <a:solidFill>
                  <a:srgbClr val="000000"/>
                </a:solidFill>
                <a:effectLst/>
                <a:latin typeface="Nunito" pitchFamily="2" charset="0"/>
              </a:rPr>
              <a:t>The spiral model combines the idea of iterative development with the systematic, controlled aspects of the waterfall model.</a:t>
            </a:r>
            <a:br>
              <a:rPr lang="en-US" sz="2000" b="0" i="0" dirty="0">
                <a:solidFill>
                  <a:srgbClr val="000000"/>
                </a:solidFill>
                <a:effectLst/>
                <a:latin typeface="Nunito" pitchFamily="2" charset="0"/>
              </a:rPr>
            </a:br>
            <a:endParaRPr lang="en-US" sz="2000" b="0" i="0" dirty="0">
              <a:solidFill>
                <a:srgbClr val="000000"/>
              </a:solidFill>
              <a:effectLst/>
              <a:latin typeface="Nunito" pitchFamily="2" charset="0"/>
            </a:endParaRPr>
          </a:p>
          <a:p>
            <a:pPr algn="just"/>
            <a:r>
              <a:rPr lang="en-US" sz="2000" b="0" i="0" dirty="0">
                <a:solidFill>
                  <a:srgbClr val="000000"/>
                </a:solidFill>
                <a:effectLst/>
                <a:latin typeface="Nunito" pitchFamily="2" charset="0"/>
              </a:rPr>
              <a:t>This Spiral model is a combination of iterative development process model and sequential linear development model i.e. the waterfall model with a very high emphasis on risk analysis. </a:t>
            </a:r>
          </a:p>
          <a:p>
            <a:pPr algn="just"/>
            <a:endParaRPr lang="en-US" sz="2000" dirty="0">
              <a:solidFill>
                <a:srgbClr val="000000"/>
              </a:solidFill>
              <a:latin typeface="Nunito" pitchFamily="2" charset="0"/>
            </a:endParaRPr>
          </a:p>
          <a:p>
            <a:pPr algn="just"/>
            <a:r>
              <a:rPr lang="en-US" sz="2000" b="0" i="0" dirty="0">
                <a:solidFill>
                  <a:srgbClr val="000000"/>
                </a:solidFill>
                <a:effectLst/>
                <a:latin typeface="Nunito" pitchFamily="2" charset="0"/>
              </a:rPr>
              <a:t>It allows incremental releases of the product or incremental refinement through each iteration around the spiral.</a:t>
            </a:r>
          </a:p>
          <a:p>
            <a:pPr algn="just"/>
            <a:endParaRPr lang="en-US" sz="2000" dirty="0">
              <a:solidFill>
                <a:srgbClr val="000000"/>
              </a:solidFill>
              <a:latin typeface="Nunito" pitchFamily="2" charset="0"/>
            </a:endParaRPr>
          </a:p>
          <a:p>
            <a:pPr algn="just"/>
            <a:r>
              <a:rPr lang="en-US" sz="2000" b="0" i="0" dirty="0">
                <a:solidFill>
                  <a:srgbClr val="000000"/>
                </a:solidFill>
                <a:effectLst/>
                <a:latin typeface="Nunito" pitchFamily="2" charset="0"/>
              </a:rPr>
              <a:t>The spiral model has four phases. A software project repeatedly passes through these phases in iterations called Spirals.</a:t>
            </a:r>
            <a:br>
              <a:rPr lang="en-US" sz="2000" b="0" i="0" dirty="0">
                <a:solidFill>
                  <a:srgbClr val="000000"/>
                </a:solidFill>
                <a:effectLst/>
                <a:latin typeface="Nunito" pitchFamily="2" charset="0"/>
              </a:rPr>
            </a:br>
            <a:endParaRPr lang="en-US" sz="2000" b="0" i="0" dirty="0">
              <a:solidFill>
                <a:srgbClr val="000000"/>
              </a:solidFill>
              <a:effectLst/>
              <a:latin typeface="Nunito" pitchFamily="2" charset="0"/>
            </a:endParaRPr>
          </a:p>
          <a:p>
            <a:pPr algn="just"/>
            <a:r>
              <a:rPr lang="en-US" sz="2000" b="1" i="0" dirty="0">
                <a:effectLst/>
                <a:latin typeface="Heebo" pitchFamily="2" charset="-79"/>
                <a:cs typeface="Heebo" pitchFamily="2" charset="-79"/>
              </a:rPr>
              <a:t>Identification -</a:t>
            </a:r>
          </a:p>
          <a:p>
            <a:pPr algn="just"/>
            <a:r>
              <a:rPr lang="en-US" sz="2000" b="0" i="0" dirty="0">
                <a:solidFill>
                  <a:srgbClr val="000000"/>
                </a:solidFill>
                <a:effectLst/>
                <a:latin typeface="Nunito" pitchFamily="2" charset="0"/>
              </a:rPr>
              <a:t>This phase starts with gathering the business requirements in the baseline spiral. In the subsequent spirals as the product matures, identification of system requirements, subsystem requirements and unit requirements are all done in this phase.</a:t>
            </a:r>
          </a:p>
          <a:p>
            <a:pPr algn="just"/>
            <a:r>
              <a:rPr lang="en-US" sz="2000" b="0" i="0" dirty="0">
                <a:solidFill>
                  <a:srgbClr val="000000"/>
                </a:solidFill>
                <a:effectLst/>
                <a:latin typeface="Nunito" pitchFamily="2" charset="0"/>
              </a:rPr>
              <a:t>This phase also includes understanding the system requirements by continuous communication between the customer and the system analyst. At the end of the spiral, the product is deployed in the identified market.</a:t>
            </a:r>
          </a:p>
          <a:p>
            <a:pPr algn="just"/>
            <a:endParaRPr lang="en-IN" sz="2400" dirty="0"/>
          </a:p>
        </p:txBody>
      </p:sp>
    </p:spTree>
    <p:extLst>
      <p:ext uri="{BB962C8B-B14F-4D97-AF65-F5344CB8AC3E}">
        <p14:creationId xmlns:p14="http://schemas.microsoft.com/office/powerpoint/2010/main" val="110042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C1B5B3-0773-6C8F-A4EC-AD5388EC4211}"/>
              </a:ext>
            </a:extLst>
          </p:cNvPr>
          <p:cNvPicPr>
            <a:picLocks noChangeAspect="1"/>
          </p:cNvPicPr>
          <p:nvPr/>
        </p:nvPicPr>
        <p:blipFill>
          <a:blip r:embed="rId2"/>
          <a:stretch>
            <a:fillRect/>
          </a:stretch>
        </p:blipFill>
        <p:spPr>
          <a:xfrm>
            <a:off x="2470033" y="159589"/>
            <a:ext cx="8218095" cy="6560388"/>
          </a:xfrm>
          <a:prstGeom prst="rect">
            <a:avLst/>
          </a:prstGeom>
        </p:spPr>
      </p:pic>
    </p:spTree>
    <p:extLst>
      <p:ext uri="{BB962C8B-B14F-4D97-AF65-F5344CB8AC3E}">
        <p14:creationId xmlns:p14="http://schemas.microsoft.com/office/powerpoint/2010/main" val="2380782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8AE57E-A30D-519F-744C-5670DFBECAC9}"/>
              </a:ext>
            </a:extLst>
          </p:cNvPr>
          <p:cNvSpPr txBox="1"/>
          <p:nvPr/>
        </p:nvSpPr>
        <p:spPr>
          <a:xfrm>
            <a:off x="1623923" y="114896"/>
            <a:ext cx="10366794" cy="6370975"/>
          </a:xfrm>
          <a:prstGeom prst="rect">
            <a:avLst/>
          </a:prstGeom>
          <a:noFill/>
        </p:spPr>
        <p:txBody>
          <a:bodyPr wrap="square">
            <a:spAutoFit/>
          </a:bodyPr>
          <a:lstStyle/>
          <a:p>
            <a:pPr algn="l"/>
            <a:r>
              <a:rPr lang="en-US" sz="2400" b="0" i="0" dirty="0">
                <a:effectLst/>
                <a:latin typeface="Heebo" pitchFamily="2" charset="-79"/>
                <a:cs typeface="Heebo" pitchFamily="2" charset="-79"/>
              </a:rPr>
              <a:t>Design :-</a:t>
            </a:r>
          </a:p>
          <a:p>
            <a:pPr algn="l"/>
            <a:endParaRPr lang="en-US" sz="2400" b="0" i="0" dirty="0">
              <a:effectLst/>
              <a:latin typeface="Heebo" pitchFamily="2" charset="-79"/>
              <a:cs typeface="Heebo" pitchFamily="2" charset="-79"/>
            </a:endParaRPr>
          </a:p>
          <a:p>
            <a:pPr algn="just"/>
            <a:r>
              <a:rPr lang="en-US" sz="2400" b="0" i="0" dirty="0">
                <a:solidFill>
                  <a:srgbClr val="000000"/>
                </a:solidFill>
                <a:effectLst/>
                <a:latin typeface="Nunito" pitchFamily="2" charset="0"/>
              </a:rPr>
              <a:t>The Design phase starts with the conceptual design in the baseline spiral and involves architectural design, logical design of modules, physical product design and the final design in the subsequent spirals.</a:t>
            </a:r>
          </a:p>
          <a:p>
            <a:pPr algn="just"/>
            <a:endParaRPr lang="en-US" sz="2400" b="0" i="0" dirty="0">
              <a:solidFill>
                <a:srgbClr val="000000"/>
              </a:solidFill>
              <a:effectLst/>
              <a:latin typeface="Nunito" pitchFamily="2" charset="0"/>
            </a:endParaRPr>
          </a:p>
          <a:p>
            <a:pPr algn="l"/>
            <a:r>
              <a:rPr lang="en-US" sz="2400" b="0" i="0" dirty="0">
                <a:effectLst/>
                <a:latin typeface="Heebo" pitchFamily="2" charset="-79"/>
                <a:cs typeface="Heebo" pitchFamily="2" charset="-79"/>
              </a:rPr>
              <a:t>Construct or Build :-</a:t>
            </a:r>
          </a:p>
          <a:p>
            <a:pPr algn="l"/>
            <a:endParaRPr lang="en-US" sz="2400" b="0" i="0" dirty="0">
              <a:effectLst/>
              <a:latin typeface="Heebo" pitchFamily="2" charset="-79"/>
              <a:cs typeface="Heebo" pitchFamily="2" charset="-79"/>
            </a:endParaRPr>
          </a:p>
          <a:p>
            <a:pPr algn="just"/>
            <a:r>
              <a:rPr lang="en-US" sz="2400" b="0" i="0" dirty="0">
                <a:solidFill>
                  <a:srgbClr val="000000"/>
                </a:solidFill>
                <a:effectLst/>
                <a:latin typeface="Nunito" pitchFamily="2" charset="0"/>
              </a:rPr>
              <a:t>The Construct phase refers to production of the actual software product at every spiral. In the baseline spiral, when the product is just thought of and the design is being developed a POC (Proof of Concept) is developed in this phase to get customer feedback.</a:t>
            </a:r>
          </a:p>
          <a:p>
            <a:pPr algn="just"/>
            <a:endParaRPr lang="en-US" sz="2400" b="0" i="0" dirty="0">
              <a:solidFill>
                <a:srgbClr val="000000"/>
              </a:solidFill>
              <a:effectLst/>
              <a:latin typeface="Nunito" pitchFamily="2" charset="0"/>
            </a:endParaRPr>
          </a:p>
          <a:p>
            <a:pPr algn="just"/>
            <a:r>
              <a:rPr lang="en-US" sz="2400" b="0" i="0" dirty="0">
                <a:solidFill>
                  <a:srgbClr val="000000"/>
                </a:solidFill>
                <a:effectLst/>
                <a:latin typeface="Nunito" pitchFamily="2" charset="0"/>
              </a:rPr>
              <a:t>Then in the subsequent spirals with higher clarity on requirements and design details a working model of the software called build is produced with a version number. These builds are sent to the customer for feedback.</a:t>
            </a:r>
          </a:p>
        </p:txBody>
      </p:sp>
    </p:spTree>
    <p:extLst>
      <p:ext uri="{BB962C8B-B14F-4D97-AF65-F5344CB8AC3E}">
        <p14:creationId xmlns:p14="http://schemas.microsoft.com/office/powerpoint/2010/main" val="3068797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AEF4FB-F902-5241-955D-81E030B61E47}"/>
              </a:ext>
            </a:extLst>
          </p:cNvPr>
          <p:cNvSpPr txBox="1"/>
          <p:nvPr/>
        </p:nvSpPr>
        <p:spPr>
          <a:xfrm>
            <a:off x="1759789" y="336429"/>
            <a:ext cx="10136037" cy="5509200"/>
          </a:xfrm>
          <a:prstGeom prst="rect">
            <a:avLst/>
          </a:prstGeom>
          <a:noFill/>
        </p:spPr>
        <p:txBody>
          <a:bodyPr wrap="square" rtlCol="0">
            <a:spAutoFit/>
          </a:bodyPr>
          <a:lstStyle/>
          <a:p>
            <a:pPr algn="just"/>
            <a:r>
              <a:rPr lang="en-US" sz="3200" b="0" i="0" dirty="0">
                <a:effectLst/>
                <a:latin typeface="Heebo" pitchFamily="2" charset="-79"/>
                <a:cs typeface="Heebo" pitchFamily="2" charset="-79"/>
              </a:rPr>
              <a:t>Evaluation and Risk Analysis :-</a:t>
            </a:r>
          </a:p>
          <a:p>
            <a:pPr algn="just"/>
            <a:endParaRPr lang="en-US" sz="3200" b="0" i="0" dirty="0">
              <a:effectLst/>
              <a:latin typeface="Heebo" pitchFamily="2" charset="-79"/>
              <a:cs typeface="Heebo" pitchFamily="2" charset="-79"/>
            </a:endParaRPr>
          </a:p>
          <a:p>
            <a:pPr algn="just"/>
            <a:r>
              <a:rPr lang="en-US" sz="3200" b="0" i="0" dirty="0">
                <a:solidFill>
                  <a:srgbClr val="000000"/>
                </a:solidFill>
                <a:effectLst/>
                <a:latin typeface="Nunito" pitchFamily="2" charset="0"/>
              </a:rPr>
              <a:t>Risk Analysis includes identifying, estimating and monitoring the technical feasibility and management risks, such as schedule slippage and cost overrun. After testing the build, at the end of first iteration, the customer evaluates the software and provides feedback.</a:t>
            </a:r>
          </a:p>
          <a:p>
            <a:pPr algn="just"/>
            <a:endParaRPr lang="en-US" sz="3200" b="0" i="0" dirty="0">
              <a:solidFill>
                <a:srgbClr val="000000"/>
              </a:solidFill>
              <a:effectLst/>
              <a:latin typeface="Nunito" pitchFamily="2" charset="0"/>
            </a:endParaRPr>
          </a:p>
          <a:p>
            <a:pPr algn="just"/>
            <a:r>
              <a:rPr lang="en-US" sz="3200" b="0" i="0" dirty="0">
                <a:solidFill>
                  <a:srgbClr val="000000"/>
                </a:solidFill>
                <a:effectLst/>
                <a:latin typeface="Nunito" pitchFamily="2" charset="0"/>
              </a:rPr>
              <a:t>The following illustration is a representation of the Spiral Model, listing the activities in each phase.</a:t>
            </a:r>
          </a:p>
        </p:txBody>
      </p:sp>
    </p:spTree>
    <p:extLst>
      <p:ext uri="{BB962C8B-B14F-4D97-AF65-F5344CB8AC3E}">
        <p14:creationId xmlns:p14="http://schemas.microsoft.com/office/powerpoint/2010/main" val="3488286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CE5B77-27AD-4738-76B5-A76854A4F7CE}"/>
              </a:ext>
            </a:extLst>
          </p:cNvPr>
          <p:cNvPicPr>
            <a:picLocks noGrp="1" noChangeAspect="1"/>
          </p:cNvPicPr>
          <p:nvPr>
            <p:ph idx="1"/>
          </p:nvPr>
        </p:nvPicPr>
        <p:blipFill>
          <a:blip r:embed="rId2"/>
          <a:stretch>
            <a:fillRect/>
          </a:stretch>
        </p:blipFill>
        <p:spPr>
          <a:xfrm>
            <a:off x="2763800" y="163901"/>
            <a:ext cx="7510260" cy="6547781"/>
          </a:xfrm>
        </p:spPr>
      </p:pic>
    </p:spTree>
    <p:extLst>
      <p:ext uri="{BB962C8B-B14F-4D97-AF65-F5344CB8AC3E}">
        <p14:creationId xmlns:p14="http://schemas.microsoft.com/office/powerpoint/2010/main" val="543214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3F1D336-F039-3EB6-364A-D4BBA2590401}"/>
              </a:ext>
            </a:extLst>
          </p:cNvPr>
          <p:cNvPicPr>
            <a:picLocks noGrp="1" noChangeAspect="1"/>
          </p:cNvPicPr>
          <p:nvPr>
            <p:ph idx="1"/>
          </p:nvPr>
        </p:nvPicPr>
        <p:blipFill>
          <a:blip r:embed="rId2"/>
          <a:stretch>
            <a:fillRect/>
          </a:stretch>
        </p:blipFill>
        <p:spPr>
          <a:xfrm>
            <a:off x="3723776" y="52206"/>
            <a:ext cx="6231108" cy="6736334"/>
          </a:xfrm>
        </p:spPr>
      </p:pic>
    </p:spTree>
    <p:extLst>
      <p:ext uri="{BB962C8B-B14F-4D97-AF65-F5344CB8AC3E}">
        <p14:creationId xmlns:p14="http://schemas.microsoft.com/office/powerpoint/2010/main" val="220766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E0E9FE-F7EC-56D5-9E7E-EEB1B0A28672}"/>
              </a:ext>
            </a:extLst>
          </p:cNvPr>
          <p:cNvSpPr txBox="1"/>
          <p:nvPr/>
        </p:nvSpPr>
        <p:spPr>
          <a:xfrm>
            <a:off x="1552755" y="396816"/>
            <a:ext cx="10291312" cy="5570756"/>
          </a:xfrm>
          <a:prstGeom prst="rect">
            <a:avLst/>
          </a:prstGeom>
          <a:noFill/>
        </p:spPr>
        <p:txBody>
          <a:bodyPr wrap="square" rtlCol="0">
            <a:spAutoFit/>
          </a:bodyPr>
          <a:lstStyle/>
          <a:p>
            <a:pPr algn="l"/>
            <a:r>
              <a:rPr lang="en-US" sz="2800" dirty="0">
                <a:solidFill>
                  <a:srgbClr val="610B4B"/>
                </a:solidFill>
                <a:latin typeface="erdana"/>
              </a:rPr>
              <a:t>Spiral Model Application:-</a:t>
            </a:r>
          </a:p>
          <a:p>
            <a:pPr algn="l"/>
            <a:endParaRPr lang="en-US" sz="2800" dirty="0">
              <a:solidFill>
                <a:srgbClr val="610B4B"/>
              </a:solidFill>
              <a:latin typeface="erdana"/>
            </a:endParaRPr>
          </a:p>
          <a:p>
            <a:pPr algn="just"/>
            <a:r>
              <a:rPr lang="en-US" sz="2400" dirty="0">
                <a:solidFill>
                  <a:srgbClr val="000000"/>
                </a:solidFill>
                <a:latin typeface="inter-regular"/>
              </a:rPr>
              <a:t>The Spiral Model is widely used in the software industry as it is in sync with the natural development process of any product, i.e. learning with maturity which involves minimum risk for the customer as well as the development firms.</a:t>
            </a:r>
          </a:p>
          <a:p>
            <a:pPr algn="just"/>
            <a:endParaRPr lang="en-US" sz="2000" b="0" i="0" dirty="0">
              <a:solidFill>
                <a:srgbClr val="000000"/>
              </a:solidFill>
              <a:effectLst/>
              <a:latin typeface="Nunito" pitchFamily="2" charset="0"/>
            </a:endParaRPr>
          </a:p>
          <a:p>
            <a:pPr algn="just"/>
            <a:r>
              <a:rPr lang="en-US" sz="2800" dirty="0">
                <a:solidFill>
                  <a:srgbClr val="610B4B"/>
                </a:solidFill>
                <a:latin typeface="erdana"/>
              </a:rPr>
              <a:t>The following pointers explain the typical uses of a Spiral Model −</a:t>
            </a:r>
          </a:p>
          <a:p>
            <a:pPr algn="just"/>
            <a:endParaRPr lang="en-US" sz="2000" b="0" i="0" dirty="0">
              <a:solidFill>
                <a:srgbClr val="000000"/>
              </a:solidFill>
              <a:effectLst/>
              <a:latin typeface="Nunito" pitchFamily="2" charset="0"/>
            </a:endParaRPr>
          </a:p>
          <a:p>
            <a:pPr algn="just">
              <a:buFont typeface="Arial" panose="020B0604020202020204" pitchFamily="34" charset="0"/>
              <a:buChar char="•"/>
            </a:pPr>
            <a:r>
              <a:rPr lang="en-US" sz="2000" dirty="0">
                <a:solidFill>
                  <a:srgbClr val="000000"/>
                </a:solidFill>
                <a:latin typeface="inter-regular"/>
              </a:rPr>
              <a:t>When there is a budget constraint and risk evaluation is important.</a:t>
            </a:r>
          </a:p>
          <a:p>
            <a:pPr algn="just">
              <a:buFont typeface="Arial" panose="020B0604020202020204" pitchFamily="34" charset="0"/>
              <a:buChar char="•"/>
            </a:pPr>
            <a:r>
              <a:rPr lang="en-US" sz="2000" dirty="0">
                <a:solidFill>
                  <a:srgbClr val="000000"/>
                </a:solidFill>
                <a:latin typeface="inter-regular"/>
              </a:rPr>
              <a:t>For medium to high-risk projects.</a:t>
            </a:r>
          </a:p>
          <a:p>
            <a:pPr algn="just">
              <a:buFont typeface="Arial" panose="020B0604020202020204" pitchFamily="34" charset="0"/>
              <a:buChar char="•"/>
            </a:pPr>
            <a:r>
              <a:rPr lang="en-US" sz="2000" dirty="0">
                <a:solidFill>
                  <a:srgbClr val="000000"/>
                </a:solidFill>
                <a:latin typeface="inter-regular"/>
              </a:rPr>
              <a:t>Long-term project commitment because of potential changes to economic priorities as the requirements change with time.</a:t>
            </a:r>
          </a:p>
          <a:p>
            <a:pPr algn="just">
              <a:buFont typeface="Arial" panose="020B0604020202020204" pitchFamily="34" charset="0"/>
              <a:buChar char="•"/>
            </a:pPr>
            <a:r>
              <a:rPr lang="en-US" sz="2000" dirty="0">
                <a:solidFill>
                  <a:srgbClr val="000000"/>
                </a:solidFill>
                <a:latin typeface="inter-regular"/>
              </a:rPr>
              <a:t>Customer is not sure of their requirements which is usually the case.</a:t>
            </a:r>
          </a:p>
          <a:p>
            <a:pPr algn="just">
              <a:buFont typeface="Arial" panose="020B0604020202020204" pitchFamily="34" charset="0"/>
              <a:buChar char="•"/>
            </a:pPr>
            <a:r>
              <a:rPr lang="en-US" sz="2000" dirty="0">
                <a:solidFill>
                  <a:srgbClr val="000000"/>
                </a:solidFill>
                <a:latin typeface="inter-regular"/>
              </a:rPr>
              <a:t>Requirements are complex and need evaluation to get clarity.</a:t>
            </a:r>
          </a:p>
          <a:p>
            <a:pPr algn="just">
              <a:buFont typeface="Arial" panose="020B0604020202020204" pitchFamily="34" charset="0"/>
              <a:buChar char="•"/>
            </a:pPr>
            <a:r>
              <a:rPr lang="en-US" sz="2000" dirty="0">
                <a:solidFill>
                  <a:srgbClr val="000000"/>
                </a:solidFill>
                <a:latin typeface="inter-regular"/>
              </a:rPr>
              <a:t>New product line which should be released in phases to get enough customer feedback.</a:t>
            </a:r>
          </a:p>
          <a:p>
            <a:pPr algn="just">
              <a:buFont typeface="Arial" panose="020B0604020202020204" pitchFamily="34" charset="0"/>
              <a:buChar char="•"/>
            </a:pPr>
            <a:r>
              <a:rPr lang="en-US" sz="2000" dirty="0">
                <a:solidFill>
                  <a:srgbClr val="000000"/>
                </a:solidFill>
                <a:latin typeface="inter-regular"/>
              </a:rPr>
              <a:t>Significant changes are expected in the product during the development cycle.</a:t>
            </a:r>
          </a:p>
        </p:txBody>
      </p:sp>
    </p:spTree>
    <p:extLst>
      <p:ext uri="{BB962C8B-B14F-4D97-AF65-F5344CB8AC3E}">
        <p14:creationId xmlns:p14="http://schemas.microsoft.com/office/powerpoint/2010/main" val="2267382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35ED3D-89E3-4AFA-BA2F-60037B3E8DAD}"/>
              </a:ext>
            </a:extLst>
          </p:cNvPr>
          <p:cNvSpPr txBox="1"/>
          <p:nvPr/>
        </p:nvSpPr>
        <p:spPr>
          <a:xfrm>
            <a:off x="1690776" y="301925"/>
            <a:ext cx="10075653" cy="6555641"/>
          </a:xfrm>
          <a:prstGeom prst="rect">
            <a:avLst/>
          </a:prstGeom>
          <a:noFill/>
        </p:spPr>
        <p:txBody>
          <a:bodyPr wrap="square" rtlCol="0">
            <a:spAutoFit/>
          </a:bodyPr>
          <a:lstStyle/>
          <a:p>
            <a:pPr algn="just"/>
            <a:r>
              <a:rPr lang="en-US" sz="2800" b="0" i="0" dirty="0">
                <a:solidFill>
                  <a:srgbClr val="610B4B"/>
                </a:solidFill>
                <a:effectLst/>
                <a:latin typeface="erdana"/>
              </a:rPr>
              <a:t>When to use Spiral Model?</a:t>
            </a:r>
          </a:p>
          <a:p>
            <a:pPr algn="just">
              <a:buFont typeface="Arial" panose="020B0604020202020204" pitchFamily="34" charset="0"/>
              <a:buChar char="•"/>
            </a:pPr>
            <a:r>
              <a:rPr lang="en-US" sz="2800" b="0" i="0" dirty="0">
                <a:solidFill>
                  <a:srgbClr val="000000"/>
                </a:solidFill>
                <a:effectLst/>
                <a:latin typeface="inter-regular"/>
              </a:rPr>
              <a:t>When deliverance is required to be frequent.</a:t>
            </a:r>
          </a:p>
          <a:p>
            <a:pPr algn="just">
              <a:buFont typeface="Arial" panose="020B0604020202020204" pitchFamily="34" charset="0"/>
              <a:buChar char="•"/>
            </a:pPr>
            <a:r>
              <a:rPr lang="en-US" sz="2800" b="0" i="0" dirty="0">
                <a:solidFill>
                  <a:srgbClr val="000000"/>
                </a:solidFill>
                <a:effectLst/>
                <a:latin typeface="inter-regular"/>
              </a:rPr>
              <a:t>When the project is large</a:t>
            </a:r>
          </a:p>
          <a:p>
            <a:pPr algn="just">
              <a:buFont typeface="Arial" panose="020B0604020202020204" pitchFamily="34" charset="0"/>
              <a:buChar char="•"/>
            </a:pPr>
            <a:r>
              <a:rPr lang="en-US" sz="2800" b="0" i="0" dirty="0">
                <a:solidFill>
                  <a:srgbClr val="000000"/>
                </a:solidFill>
                <a:effectLst/>
                <a:latin typeface="inter-regular"/>
              </a:rPr>
              <a:t>When requirements are unclear and complex</a:t>
            </a:r>
          </a:p>
          <a:p>
            <a:pPr algn="just">
              <a:buFont typeface="Arial" panose="020B0604020202020204" pitchFamily="34" charset="0"/>
              <a:buChar char="•"/>
            </a:pPr>
            <a:r>
              <a:rPr lang="en-US" sz="2800" b="0" i="0" dirty="0">
                <a:solidFill>
                  <a:srgbClr val="000000"/>
                </a:solidFill>
                <a:effectLst/>
                <a:latin typeface="inter-regular"/>
              </a:rPr>
              <a:t>When changes may require at any time</a:t>
            </a:r>
          </a:p>
          <a:p>
            <a:pPr algn="just">
              <a:buFont typeface="Arial" panose="020B0604020202020204" pitchFamily="34" charset="0"/>
              <a:buChar char="•"/>
            </a:pPr>
            <a:r>
              <a:rPr lang="en-US" sz="2800" b="0" i="0" dirty="0">
                <a:solidFill>
                  <a:srgbClr val="000000"/>
                </a:solidFill>
                <a:effectLst/>
                <a:latin typeface="inter-regular"/>
              </a:rPr>
              <a:t>Large and high budget projects</a:t>
            </a:r>
          </a:p>
          <a:p>
            <a:pPr algn="just">
              <a:buFont typeface="Arial" panose="020B0604020202020204" pitchFamily="34" charset="0"/>
              <a:buChar char="•"/>
            </a:pPr>
            <a:endParaRPr lang="en-US" sz="2800" b="0" i="0" dirty="0">
              <a:solidFill>
                <a:srgbClr val="000000"/>
              </a:solidFill>
              <a:effectLst/>
              <a:latin typeface="inter-regular"/>
            </a:endParaRPr>
          </a:p>
          <a:p>
            <a:pPr algn="just"/>
            <a:r>
              <a:rPr lang="en-US" sz="2800" b="0" i="0" dirty="0">
                <a:solidFill>
                  <a:srgbClr val="610B4B"/>
                </a:solidFill>
                <a:effectLst/>
                <a:latin typeface="erdana"/>
              </a:rPr>
              <a:t>Advantages</a:t>
            </a:r>
          </a:p>
          <a:p>
            <a:pPr algn="just">
              <a:buFont typeface="Arial" panose="020B0604020202020204" pitchFamily="34" charset="0"/>
              <a:buChar char="•"/>
            </a:pPr>
            <a:r>
              <a:rPr lang="en-US" sz="2800" b="0" i="0" dirty="0">
                <a:solidFill>
                  <a:srgbClr val="000000"/>
                </a:solidFill>
                <a:effectLst/>
                <a:latin typeface="inter-regular"/>
              </a:rPr>
              <a:t>High amount of risk analysis</a:t>
            </a:r>
          </a:p>
          <a:p>
            <a:pPr algn="just">
              <a:buFont typeface="Arial" panose="020B0604020202020204" pitchFamily="34" charset="0"/>
              <a:buChar char="•"/>
            </a:pPr>
            <a:r>
              <a:rPr lang="en-US" sz="2800" b="0" i="0" dirty="0">
                <a:solidFill>
                  <a:srgbClr val="000000"/>
                </a:solidFill>
                <a:effectLst/>
                <a:latin typeface="inter-regular"/>
              </a:rPr>
              <a:t>Useful for large and mission-critical projects.</a:t>
            </a:r>
          </a:p>
          <a:p>
            <a:pPr algn="just">
              <a:buFont typeface="Arial" panose="020B0604020202020204" pitchFamily="34" charset="0"/>
              <a:buChar char="•"/>
            </a:pPr>
            <a:endParaRPr lang="en-US" sz="2800" b="0" i="0" dirty="0">
              <a:solidFill>
                <a:srgbClr val="000000"/>
              </a:solidFill>
              <a:effectLst/>
              <a:latin typeface="inter-regular"/>
            </a:endParaRPr>
          </a:p>
          <a:p>
            <a:pPr algn="just"/>
            <a:r>
              <a:rPr lang="en-US" sz="2800" b="0" i="0" dirty="0">
                <a:solidFill>
                  <a:srgbClr val="610B4B"/>
                </a:solidFill>
                <a:effectLst/>
                <a:latin typeface="erdana"/>
              </a:rPr>
              <a:t>Disadvantages</a:t>
            </a:r>
          </a:p>
          <a:p>
            <a:pPr algn="just">
              <a:buFont typeface="Arial" panose="020B0604020202020204" pitchFamily="34" charset="0"/>
              <a:buChar char="•"/>
            </a:pPr>
            <a:r>
              <a:rPr lang="en-US" sz="2800" b="0" i="0" dirty="0">
                <a:solidFill>
                  <a:srgbClr val="000000"/>
                </a:solidFill>
                <a:effectLst/>
                <a:latin typeface="inter-regular"/>
              </a:rPr>
              <a:t>Can be a costly model to use.</a:t>
            </a:r>
          </a:p>
          <a:p>
            <a:pPr algn="just">
              <a:buFont typeface="Arial" panose="020B0604020202020204" pitchFamily="34" charset="0"/>
              <a:buChar char="•"/>
            </a:pPr>
            <a:r>
              <a:rPr lang="en-US" sz="2800" b="0" i="0" dirty="0">
                <a:solidFill>
                  <a:srgbClr val="000000"/>
                </a:solidFill>
                <a:effectLst/>
                <a:latin typeface="inter-regular"/>
              </a:rPr>
              <a:t>Risk analysis needed highly particular expertise</a:t>
            </a:r>
          </a:p>
          <a:p>
            <a:pPr algn="just">
              <a:buFont typeface="Arial" panose="020B0604020202020204" pitchFamily="34" charset="0"/>
              <a:buChar char="•"/>
            </a:pPr>
            <a:r>
              <a:rPr lang="en-US" sz="2800" b="0" i="0" dirty="0">
                <a:solidFill>
                  <a:srgbClr val="000000"/>
                </a:solidFill>
                <a:effectLst/>
                <a:latin typeface="inter-regular"/>
              </a:rPr>
              <a:t>Doesn't work well for smaller projects.</a:t>
            </a:r>
          </a:p>
        </p:txBody>
      </p:sp>
    </p:spTree>
    <p:extLst>
      <p:ext uri="{BB962C8B-B14F-4D97-AF65-F5344CB8AC3E}">
        <p14:creationId xmlns:p14="http://schemas.microsoft.com/office/powerpoint/2010/main" val="3722668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166F51-F153-EC22-31C8-233FB46F2226}"/>
              </a:ext>
            </a:extLst>
          </p:cNvPr>
          <p:cNvSpPr txBox="1"/>
          <p:nvPr/>
        </p:nvSpPr>
        <p:spPr>
          <a:xfrm>
            <a:off x="1777041" y="155276"/>
            <a:ext cx="10291314" cy="5201424"/>
          </a:xfrm>
          <a:prstGeom prst="rect">
            <a:avLst/>
          </a:prstGeom>
          <a:noFill/>
        </p:spPr>
        <p:txBody>
          <a:bodyPr wrap="square" rtlCol="0">
            <a:spAutoFit/>
          </a:bodyPr>
          <a:lstStyle/>
          <a:p>
            <a:r>
              <a:rPr lang="en-IN" sz="2400" b="0" i="0" dirty="0">
                <a:solidFill>
                  <a:srgbClr val="303030"/>
                </a:solidFill>
                <a:effectLst/>
                <a:latin typeface="Times New Roman" panose="02020603050405020304" pitchFamily="18" charset="0"/>
                <a:cs typeface="Times New Roman" panose="02020603050405020304" pitchFamily="18" charset="0"/>
              </a:rPr>
              <a:t>RAD Model :-</a:t>
            </a:r>
          </a:p>
          <a:p>
            <a:endParaRPr lang="en-IN" sz="2400" b="0" i="0" dirty="0">
              <a:solidFill>
                <a:srgbClr val="30303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a:t>
            </a:r>
            <a:r>
              <a:rPr lang="en-US" sz="2400" b="1" i="0" dirty="0">
                <a:solidFill>
                  <a:srgbClr val="000000"/>
                </a:solidFill>
                <a:effectLst/>
                <a:latin typeface="Times New Roman" panose="02020603050405020304" pitchFamily="18" charset="0"/>
                <a:cs typeface="Times New Roman" panose="02020603050405020304" pitchFamily="18" charset="0"/>
              </a:rPr>
              <a:t>RAD (Rapid Application Development)</a:t>
            </a:r>
            <a:r>
              <a:rPr lang="en-US" sz="2400" b="0" i="0" dirty="0">
                <a:solidFill>
                  <a:srgbClr val="000000"/>
                </a:solidFill>
                <a:effectLst/>
                <a:latin typeface="Times New Roman" panose="02020603050405020304" pitchFamily="18" charset="0"/>
                <a:cs typeface="Times New Roman" panose="02020603050405020304" pitchFamily="18" charset="0"/>
              </a:rPr>
              <a:t> model is based on prototyping and iterative development with no specific planning involved.</a:t>
            </a:r>
          </a:p>
          <a:p>
            <a:pPr marL="342900" indent="-3429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 The process of writing the software itself involves the planning required for developing the product.</a:t>
            </a:r>
          </a:p>
          <a:p>
            <a:pPr marL="342900" indent="-342900" algn="just">
              <a:buFont typeface="Arial" panose="020B0604020202020204" pitchFamily="34" charset="0"/>
              <a:buChar char="•"/>
            </a:pPr>
            <a:endParaRPr lang="en-US" sz="24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Rapid Application Development focuses on gathering customer requirements through workshops or focus groups, early testing of the prototypes by the customer using iterative concept, reuse of the existing prototypes (components), continuous integration and rapid delivery.</a:t>
            </a:r>
          </a:p>
          <a:p>
            <a:pPr marL="342900" indent="-342900">
              <a:buFont typeface="Arial" panose="020B0604020202020204" pitchFamily="34" charset="0"/>
              <a:buChar char="•"/>
            </a:pPr>
            <a:endParaRPr lang="en-IN" sz="2000" b="0" i="0" dirty="0">
              <a:solidFill>
                <a:srgbClr val="303030"/>
              </a:solidFill>
              <a:effectLst/>
              <a:latin typeface="Times New Roman" panose="02020603050405020304" pitchFamily="18" charset="0"/>
              <a:cs typeface="Times New Roman" panose="02020603050405020304" pitchFamily="18" charset="0"/>
            </a:endParaRPr>
          </a:p>
          <a:p>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805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166F51-F153-EC22-31C8-233FB46F2226}"/>
              </a:ext>
            </a:extLst>
          </p:cNvPr>
          <p:cNvSpPr txBox="1"/>
          <p:nvPr/>
        </p:nvSpPr>
        <p:spPr>
          <a:xfrm>
            <a:off x="1785667" y="112143"/>
            <a:ext cx="10282687" cy="6494085"/>
          </a:xfrm>
          <a:prstGeom prst="rect">
            <a:avLst/>
          </a:prstGeom>
          <a:noFill/>
        </p:spPr>
        <p:txBody>
          <a:bodyPr wrap="square" rtlCol="0">
            <a:spAutoFit/>
          </a:bodyPr>
          <a:lstStyle/>
          <a:p>
            <a:pPr algn="l"/>
            <a:r>
              <a:rPr lang="en-US" sz="2800" b="1" i="0" dirty="0">
                <a:solidFill>
                  <a:srgbClr val="000000"/>
                </a:solidFill>
                <a:effectLst/>
                <a:latin typeface="Times New Roman" panose="02020603050405020304" pitchFamily="18" charset="0"/>
                <a:cs typeface="Times New Roman" panose="02020603050405020304" pitchFamily="18" charset="0"/>
              </a:rPr>
              <a:t>What is RAD? :-</a:t>
            </a:r>
          </a:p>
          <a:p>
            <a:pPr marL="457200" indent="-457200" algn="l">
              <a:buFont typeface="Arial" panose="020B0604020202020204" pitchFamily="34" charset="0"/>
              <a:buChar char="•"/>
            </a:pPr>
            <a:endParaRPr lang="en-US" sz="2800" b="1"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Rapid application development is a software development methodology that uses minimal planning in favor of rapid prototyping. </a:t>
            </a:r>
          </a:p>
          <a:p>
            <a:pPr marL="342900" indent="-342900" algn="just">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 prototype is a working model that is functionally equivalent to a component of the product.</a:t>
            </a:r>
          </a:p>
          <a:p>
            <a:pPr marL="342900" indent="-342900" algn="just">
              <a:buFont typeface="Arial" panose="020B0604020202020204" pitchFamily="34" charset="0"/>
              <a:buChar char="•"/>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In the RAD model, the functional modules are developed in parallel as prototypes and are integrated to make the complete product for faster product delivery. </a:t>
            </a:r>
          </a:p>
          <a:p>
            <a:pPr marL="342900" indent="-342900" algn="just">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There is no detailed preplanning, it makes it easier to incorporate the changes within the development process.</a:t>
            </a:r>
          </a:p>
          <a:p>
            <a:pPr marL="342900" indent="-342900" algn="just">
              <a:buFont typeface="Arial" panose="020B0604020202020204" pitchFamily="34" charset="0"/>
              <a:buChar char="•"/>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RAD projects follow iterative and incremental model and have small teams comprising of developers, domain experts, customer representatives and other IT resources working progressively on their component or prototype.</a:t>
            </a:r>
          </a:p>
          <a:p>
            <a:pPr marL="342900" indent="-342900" algn="just">
              <a:buFont typeface="Arial" panose="020B0604020202020204" pitchFamily="34" charset="0"/>
              <a:buChar char="•"/>
            </a:pPr>
            <a:endParaRPr lang="en-US" sz="2000" b="0" i="0" dirty="0">
              <a:solidFill>
                <a:srgbClr val="000000"/>
              </a:solidFill>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1" i="0" dirty="0">
                <a:solidFill>
                  <a:srgbClr val="000000"/>
                </a:solidFill>
                <a:effectLst/>
                <a:latin typeface="Times New Roman" panose="02020603050405020304" pitchFamily="18" charset="0"/>
                <a:cs typeface="Times New Roman" panose="02020603050405020304" pitchFamily="18" charset="0"/>
              </a:rPr>
              <a:t>The most important aspect </a:t>
            </a:r>
            <a:r>
              <a:rPr lang="en-US" sz="2000" b="0" i="0" dirty="0">
                <a:solidFill>
                  <a:srgbClr val="000000"/>
                </a:solidFill>
                <a:effectLst/>
                <a:latin typeface="Times New Roman" panose="02020603050405020304" pitchFamily="18" charset="0"/>
                <a:cs typeface="Times New Roman" panose="02020603050405020304" pitchFamily="18" charset="0"/>
              </a:rPr>
              <a:t>for this model to be successful is to make sure that the prototypes developed are reusable.</a:t>
            </a:r>
          </a:p>
          <a:p>
            <a:pPr marL="342900" indent="-34290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8641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76DF6-FC56-D835-BA2D-22086B8FA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900" y="327803"/>
            <a:ext cx="8269857" cy="6202393"/>
          </a:xfrm>
          <a:prstGeom prst="rect">
            <a:avLst/>
          </a:prstGeom>
        </p:spPr>
      </p:pic>
    </p:spTree>
    <p:extLst>
      <p:ext uri="{BB962C8B-B14F-4D97-AF65-F5344CB8AC3E}">
        <p14:creationId xmlns:p14="http://schemas.microsoft.com/office/powerpoint/2010/main" val="32334637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0166F51-F153-EC22-31C8-233FB46F2226}"/>
              </a:ext>
            </a:extLst>
          </p:cNvPr>
          <p:cNvSpPr txBox="1"/>
          <p:nvPr/>
        </p:nvSpPr>
        <p:spPr>
          <a:xfrm>
            <a:off x="1759789" y="43132"/>
            <a:ext cx="10308565" cy="2800767"/>
          </a:xfrm>
          <a:prstGeom prst="rect">
            <a:avLst/>
          </a:prstGeom>
          <a:noFill/>
        </p:spPr>
        <p:txBody>
          <a:bodyPr wrap="square" rtlCol="0">
            <a:spAutoFit/>
          </a:bodyPr>
          <a:lstStyle/>
          <a:p>
            <a:pPr algn="l"/>
            <a:r>
              <a:rPr lang="en-US" sz="2800" b="0" i="0" dirty="0">
                <a:solidFill>
                  <a:srgbClr val="000000"/>
                </a:solidFill>
                <a:effectLst/>
                <a:latin typeface="Times New Roman" panose="02020603050405020304" pitchFamily="18" charset="0"/>
                <a:cs typeface="Times New Roman" panose="02020603050405020304" pitchFamily="18" charset="0"/>
              </a:rPr>
              <a:t>RAD Model Design :-</a:t>
            </a:r>
          </a:p>
          <a:p>
            <a:pPr algn="l"/>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RAD model distributes the analysis, design, build and test phases into a series of short, iterative development cycles.</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Following are the various phases of the RAD Model −</a:t>
            </a:r>
          </a:p>
          <a:p>
            <a:endParaRPr lang="en-IN" sz="2000" dirty="0">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718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8D2C47-2123-22D3-CC4A-8AB4627CC39C}"/>
              </a:ext>
            </a:extLst>
          </p:cNvPr>
          <p:cNvSpPr txBox="1"/>
          <p:nvPr/>
        </p:nvSpPr>
        <p:spPr>
          <a:xfrm>
            <a:off x="1751162" y="112144"/>
            <a:ext cx="10161917" cy="5940088"/>
          </a:xfrm>
          <a:prstGeom prst="rect">
            <a:avLst/>
          </a:prstGeom>
          <a:noFill/>
        </p:spPr>
        <p:txBody>
          <a:bodyPr wrap="square" rtlCol="0">
            <a:spAutoFit/>
          </a:bodyPr>
          <a:lstStyle/>
          <a:p>
            <a:r>
              <a:rPr lang="en-IN" sz="3200" b="1" i="0" u="none" strike="noStrike" baseline="0" dirty="0">
                <a:solidFill>
                  <a:srgbClr val="000000"/>
                </a:solidFill>
                <a:latin typeface="Times New Roman" panose="02020603050405020304" pitchFamily="18" charset="0"/>
                <a:cs typeface="Times New Roman" panose="02020603050405020304" pitchFamily="18" charset="0"/>
              </a:rPr>
              <a:t>Linear sequential / waterfall model	:-</a:t>
            </a:r>
          </a:p>
          <a:p>
            <a:endParaRPr lang="en-IN" sz="3200" b="1" dirty="0">
              <a:solidFill>
                <a:srgbClr val="000000"/>
              </a:solidFill>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The Waterfall Model was the first Process Model to be introduced. It is also referred to as a </a:t>
            </a:r>
            <a:r>
              <a:rPr lang="en-US" sz="2400" b="1" i="0" dirty="0">
                <a:solidFill>
                  <a:srgbClr val="000000"/>
                </a:solidFill>
                <a:effectLst/>
                <a:latin typeface="Times New Roman" panose="02020603050405020304" pitchFamily="18" charset="0"/>
                <a:cs typeface="Times New Roman" panose="02020603050405020304" pitchFamily="18" charset="0"/>
              </a:rPr>
              <a:t>linear-sequential life cycle model</a:t>
            </a:r>
            <a:r>
              <a:rPr lang="en-US" sz="2400" b="0" i="0" dirty="0">
                <a:solidFill>
                  <a:srgbClr val="000000"/>
                </a:solidFill>
                <a:effectLst/>
                <a:latin typeface="Times New Roman" panose="02020603050405020304" pitchFamily="18" charset="0"/>
                <a:cs typeface="Times New Roman" panose="02020603050405020304" pitchFamily="18" charset="0"/>
              </a:rPr>
              <a:t>. It is very simple to understand and use. In a waterfall model, each phase must be completed before the next phase can begin and there is no overlapping in the phases.</a:t>
            </a:r>
            <a:endParaRPr lang="en-IN" sz="2400" b="1" i="0" dirty="0">
              <a:solidFill>
                <a:srgbClr val="000000"/>
              </a:solidFill>
              <a:effectLst/>
              <a:latin typeface="Times New Roman" panose="02020603050405020304" pitchFamily="18" charset="0"/>
              <a:cs typeface="Times New Roman" panose="02020603050405020304" pitchFamily="18" charset="0"/>
            </a:endParaRPr>
          </a:p>
          <a:p>
            <a:pPr algn="just"/>
            <a:endParaRPr lang="en-IN" sz="2400" b="1"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The Waterfall model is the earliest SDLC approach that was used for software development.</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The waterfall Model illustrates the software development process in a linear sequential flow. This means that any phase in the development process begins only if the previous phase is complete. In this waterfall model, the phases do not overlap.</a:t>
            </a:r>
          </a:p>
          <a:p>
            <a:endParaRPr lang="en-IN" sz="2800" b="1" i="0" u="none" strike="noStrike" baseline="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396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EC5836-7B5E-157C-5664-EEE15DB3D144}"/>
              </a:ext>
            </a:extLst>
          </p:cNvPr>
          <p:cNvPicPr>
            <a:picLocks noChangeAspect="1"/>
          </p:cNvPicPr>
          <p:nvPr/>
        </p:nvPicPr>
        <p:blipFill rotWithShape="1">
          <a:blip r:embed="rId2">
            <a:extLst>
              <a:ext uri="{28A0092B-C50C-407E-A947-70E740481C1C}">
                <a14:useLocalDpi xmlns:a14="http://schemas.microsoft.com/office/drawing/2010/main" val="0"/>
              </a:ext>
            </a:extLst>
          </a:blip>
          <a:srcRect t="1452" b="4032"/>
          <a:stretch/>
        </p:blipFill>
        <p:spPr>
          <a:xfrm>
            <a:off x="2485414" y="181154"/>
            <a:ext cx="6822488" cy="6176513"/>
          </a:xfrm>
          <a:prstGeom prst="rect">
            <a:avLst/>
          </a:prstGeom>
        </p:spPr>
      </p:pic>
    </p:spTree>
    <p:extLst>
      <p:ext uri="{BB962C8B-B14F-4D97-AF65-F5344CB8AC3E}">
        <p14:creationId xmlns:p14="http://schemas.microsoft.com/office/powerpoint/2010/main" val="3695820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959BA4-DFE4-E4A4-638E-3B7CF5FA08DD}"/>
              </a:ext>
            </a:extLst>
          </p:cNvPr>
          <p:cNvSpPr txBox="1"/>
          <p:nvPr/>
        </p:nvSpPr>
        <p:spPr>
          <a:xfrm>
            <a:off x="1587262" y="112144"/>
            <a:ext cx="10515598" cy="6801862"/>
          </a:xfrm>
          <a:prstGeom prst="rect">
            <a:avLst/>
          </a:prstGeom>
          <a:noFill/>
        </p:spPr>
        <p:txBody>
          <a:bodyPr wrap="square" rtlCol="0">
            <a:spAutoFit/>
          </a:bodyPr>
          <a:lstStyle/>
          <a:p>
            <a:pPr algn="l"/>
            <a:r>
              <a:rPr lang="en-US" sz="2800" b="0" i="0" dirty="0">
                <a:effectLst/>
                <a:latin typeface="Times New Roman" panose="02020603050405020304" pitchFamily="18" charset="0"/>
                <a:cs typeface="Times New Roman" panose="02020603050405020304" pitchFamily="18" charset="0"/>
              </a:rPr>
              <a:t>Business Modelling</a:t>
            </a:r>
          </a:p>
          <a:p>
            <a:pPr algn="l"/>
            <a:endParaRPr lang="en-US" sz="2400" b="0" i="0" dirty="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business model for the product under development is designed in terms of flow of information and the distribution of information between various business channels. </a:t>
            </a:r>
          </a:p>
          <a:p>
            <a:pPr marL="342900" indent="-3429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A complete business analysis is performed to find the vital information for business, how it can be obtained, how and when is the information processed and what are the factors driving successful flow of information.</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l"/>
            <a:r>
              <a:rPr lang="en-US" sz="2800" b="0" i="0" dirty="0">
                <a:effectLst/>
                <a:latin typeface="Times New Roman" panose="02020603050405020304" pitchFamily="18" charset="0"/>
                <a:cs typeface="Times New Roman" panose="02020603050405020304" pitchFamily="18" charset="0"/>
              </a:rPr>
              <a:t>Data Modelling</a:t>
            </a: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information gathered in the Business Modelling phase is reviewed and analyzed to form sets of data objects vital for the business. </a:t>
            </a:r>
          </a:p>
          <a:p>
            <a:pPr marL="342900" indent="-342900" algn="just">
              <a:buFont typeface="Arial" panose="020B0604020202020204" pitchFamily="34" charset="0"/>
              <a:buChar char="•"/>
            </a:pPr>
            <a:endParaRPr lang="en-US" sz="24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b="0" i="0" dirty="0">
                <a:solidFill>
                  <a:srgbClr val="000000"/>
                </a:solidFill>
                <a:effectLst/>
                <a:latin typeface="Times New Roman" panose="02020603050405020304" pitchFamily="18" charset="0"/>
                <a:cs typeface="Times New Roman" panose="02020603050405020304" pitchFamily="18" charset="0"/>
              </a:rPr>
              <a:t>The attributes of all data sets is identified and defined. The relation between these data objects are established and defined in detail in relevance to the business model.</a:t>
            </a:r>
          </a:p>
          <a:p>
            <a:endParaRPr lang="en-I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761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39018" y="198407"/>
            <a:ext cx="10377577" cy="4893647"/>
          </a:xfrm>
          <a:prstGeom prst="rect">
            <a:avLst/>
          </a:prstGeom>
          <a:noFill/>
        </p:spPr>
        <p:txBody>
          <a:bodyPr wrap="square" rtlCol="0">
            <a:spAutoFit/>
          </a:bodyPr>
          <a:lstStyle/>
          <a:p>
            <a:pPr algn="l"/>
            <a:r>
              <a:rPr lang="en-US" sz="2800" b="0" i="0" dirty="0">
                <a:effectLst/>
                <a:latin typeface="Times New Roman" panose="02020603050405020304" pitchFamily="18" charset="0"/>
                <a:cs typeface="Times New Roman" panose="02020603050405020304" pitchFamily="18" charset="0"/>
              </a:rPr>
              <a:t>Process Modelling :-</a:t>
            </a:r>
          </a:p>
          <a:p>
            <a:pPr algn="l"/>
            <a:endParaRPr lang="en-US" sz="2800" b="0" i="0" dirty="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data object sets defined in the Data Modelling phase are converted to establish the business information flow needed to achieve specific business objectives as per the business model. </a:t>
            </a:r>
          </a:p>
          <a:p>
            <a:pPr marL="342900" indent="-342900" algn="just">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process model for any changes or enhancements to the data object sets is defined in this phase. Process descriptions for adding, deleting, retrieving or modifying a data object are given.</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l"/>
            <a:r>
              <a:rPr lang="en-US" sz="2800" b="0" i="0" dirty="0">
                <a:effectLst/>
                <a:latin typeface="Times New Roman" panose="02020603050405020304" pitchFamily="18" charset="0"/>
                <a:cs typeface="Times New Roman" panose="02020603050405020304" pitchFamily="18" charset="0"/>
              </a:rPr>
              <a:t>Application Generation :-</a:t>
            </a:r>
          </a:p>
          <a:p>
            <a:pPr algn="l"/>
            <a:endParaRPr lang="en-US" sz="2800" b="0" i="0" dirty="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actual system is built and coding is done by using automation tools to convert process and data models into actual prototypes.</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73580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39018" y="198407"/>
            <a:ext cx="10377577" cy="3908762"/>
          </a:xfrm>
          <a:prstGeom prst="rect">
            <a:avLst/>
          </a:prstGeom>
          <a:noFill/>
        </p:spPr>
        <p:txBody>
          <a:bodyPr wrap="square" rtlCol="0">
            <a:spAutoFit/>
          </a:bodyPr>
          <a:lstStyle/>
          <a:p>
            <a:pPr algn="l"/>
            <a:r>
              <a:rPr lang="en-US" sz="2800" b="0" i="0" dirty="0">
                <a:effectLst/>
                <a:latin typeface="Times New Roman" panose="02020603050405020304" pitchFamily="18" charset="0"/>
                <a:cs typeface="Times New Roman" panose="02020603050405020304" pitchFamily="18" charset="0"/>
              </a:rPr>
              <a:t>Testing and Turnover</a:t>
            </a:r>
          </a:p>
          <a:p>
            <a:pPr algn="l"/>
            <a:endParaRPr lang="en-US" sz="2000" b="0" i="0" dirty="0">
              <a:effectLst/>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The overall testing time is reduced in the RAD model as the prototypes are independently tested during every iteration. </a:t>
            </a:r>
          </a:p>
          <a:p>
            <a:pPr marL="342900" indent="-342900" algn="just">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However, the data flow and the interfaces between all the components need to be thoroughly tested with complete test coverage. </a:t>
            </a:r>
          </a:p>
          <a:p>
            <a:pPr marL="342900" indent="-342900" algn="just">
              <a:buFont typeface="Arial" panose="020B0604020202020204" pitchFamily="34" charset="0"/>
              <a:buChar char="•"/>
            </a:pPr>
            <a:endParaRPr lang="en-US" sz="2000" dirty="0">
              <a:solidFill>
                <a:srgbClr val="000000"/>
              </a:solidFill>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Since most of the programming components have already been tested, it reduces the risk of any major issues.</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IN" sz="2000" dirty="0"/>
          </a:p>
        </p:txBody>
      </p:sp>
    </p:spTree>
    <p:extLst>
      <p:ext uri="{BB962C8B-B14F-4D97-AF65-F5344CB8AC3E}">
        <p14:creationId xmlns:p14="http://schemas.microsoft.com/office/powerpoint/2010/main" val="179167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39018" y="198407"/>
            <a:ext cx="10377577" cy="6063198"/>
          </a:xfrm>
          <a:prstGeom prst="rect">
            <a:avLst/>
          </a:prstGeom>
          <a:noFill/>
        </p:spPr>
        <p:txBody>
          <a:bodyPr wrap="square" rtlCol="0">
            <a:spAutoFit/>
          </a:bodyPr>
          <a:lstStyle/>
          <a:p>
            <a:pPr algn="l"/>
            <a:r>
              <a:rPr lang="en-IN" sz="2800" b="0" i="0" dirty="0">
                <a:solidFill>
                  <a:srgbClr val="000000"/>
                </a:solidFill>
                <a:effectLst/>
                <a:latin typeface="Times New Roman" panose="02020603050405020304" pitchFamily="18" charset="0"/>
                <a:cs typeface="Times New Roman" panose="02020603050405020304" pitchFamily="18" charset="0"/>
              </a:rPr>
              <a:t>RAD Model - Application</a:t>
            </a:r>
          </a:p>
          <a:p>
            <a:pPr algn="l"/>
            <a:endParaRPr lang="en-US" sz="2000" b="0" i="0" dirty="0">
              <a:effectLst/>
              <a:latin typeface="Times New Roman" panose="02020603050405020304" pitchFamily="18" charset="0"/>
              <a:cs typeface="Times New Roman" panose="02020603050405020304" pitchFamily="18" charset="0"/>
            </a:endParaRPr>
          </a:p>
          <a:p>
            <a:pPr algn="l"/>
            <a:r>
              <a:rPr lang="en-US" sz="2000" b="0" i="0" dirty="0">
                <a:solidFill>
                  <a:srgbClr val="000000"/>
                </a:solidFill>
                <a:effectLst/>
                <a:latin typeface="Times New Roman" panose="02020603050405020304" pitchFamily="18" charset="0"/>
                <a:cs typeface="Times New Roman" panose="02020603050405020304" pitchFamily="18" charset="0"/>
              </a:rPr>
              <a:t>RAD model can be applied successfully to the projects in which clear modularization is possible. If the project cannot be broken into modules, RAD may fail.</a:t>
            </a:r>
            <a:endParaRPr lang="en-US" sz="2000" dirty="0">
              <a:solidFill>
                <a:srgbClr val="000000"/>
              </a:solidFill>
              <a:latin typeface="Times New Roman" panose="02020603050405020304" pitchFamily="18" charset="0"/>
              <a:cs typeface="Times New Roman" panose="02020603050405020304" pitchFamily="18" charset="0"/>
            </a:endParaRPr>
          </a:p>
          <a:p>
            <a:pPr algn="l"/>
            <a:endParaRPr lang="en-US" sz="2000" b="0" i="0" dirty="0">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RAD should be used only when a system can be modularized to be delivered in an incremental manner.</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It should be used if there is a high availability of designers for Modelling.</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It should be used only if the budget permits use of automated code generating tools.</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RAD SDLC model should be chosen only if domain experts are available with relevant business knowledge.</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Should be used where the requirements change during the project and working prototypes are to be presented to customer in small iterations of 2-3 months.</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898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47645" y="146649"/>
            <a:ext cx="10368950" cy="7417415"/>
          </a:xfrm>
          <a:prstGeom prst="rect">
            <a:avLst/>
          </a:prstGeom>
          <a:noFill/>
        </p:spPr>
        <p:txBody>
          <a:bodyPr wrap="square" rtlCol="0">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RAD Model - Pros and Cons</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r>
              <a:rPr lang="en-US" sz="2800" b="0" i="0" dirty="0">
                <a:solidFill>
                  <a:srgbClr val="000000"/>
                </a:solidFill>
                <a:effectLst/>
                <a:latin typeface="Times New Roman" panose="02020603050405020304" pitchFamily="18" charset="0"/>
                <a:cs typeface="Times New Roman" panose="02020603050405020304" pitchFamily="18" charset="0"/>
              </a:rPr>
              <a:t>RAD model enables rapid delivery as it reduces the overall development time due to the reusability of the components and parallel development. RAD works well only if high skilled engineers are available and the customer is also committed to achieve the targeted prototype in the given time frame. If there is commitment lacking on either side the model may fail.</a:t>
            </a:r>
            <a:endParaRPr lang="en-US" sz="2800" dirty="0">
              <a:solidFill>
                <a:srgbClr val="000000"/>
              </a:solidFill>
              <a:latin typeface="Times New Roman" panose="02020603050405020304" pitchFamily="18" charset="0"/>
              <a:cs typeface="Times New Roman" panose="02020603050405020304" pitchFamily="18" charset="0"/>
            </a:endParaRP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r>
              <a:rPr lang="en-US" sz="2800" b="0" i="0" dirty="0">
                <a:solidFill>
                  <a:srgbClr val="000000"/>
                </a:solidFill>
                <a:effectLst/>
                <a:latin typeface="Times New Roman" panose="02020603050405020304" pitchFamily="18" charset="0"/>
                <a:cs typeface="Times New Roman" panose="02020603050405020304" pitchFamily="18" charset="0"/>
              </a:rPr>
              <a:t>The advantages of the RAD Model are as follows −</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Changing requirements can be accommodated.</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Progress can be measured.</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Iteration time can be short with use of powerful RAD tools.</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Productivity with fewer people in a short time.</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0218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30392" y="60385"/>
            <a:ext cx="10386203" cy="4524315"/>
          </a:xfrm>
          <a:prstGeom prst="rect">
            <a:avLst/>
          </a:prstGeom>
          <a:noFill/>
        </p:spPr>
        <p:txBody>
          <a:bodyPr wrap="square" rtlCol="0">
            <a:spAutoFit/>
          </a:bodyPr>
          <a:lstStyle/>
          <a:p>
            <a:pPr algn="just">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Reduced development time.</a:t>
            </a:r>
          </a:p>
          <a:p>
            <a:pPr algn="just">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Increases reusability of components.</a:t>
            </a:r>
          </a:p>
          <a:p>
            <a:pPr algn="just">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Quick initial reviews occur.</a:t>
            </a:r>
          </a:p>
          <a:p>
            <a:pPr algn="just">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Encourages customer feedback.</a:t>
            </a:r>
          </a:p>
          <a:p>
            <a:pPr algn="just">
              <a:buFont typeface="Arial" panose="020B0604020202020204" pitchFamily="34" charset="0"/>
              <a:buChar char="•"/>
            </a:pPr>
            <a:r>
              <a:rPr lang="en-US" sz="3600" b="0" i="0" dirty="0">
                <a:solidFill>
                  <a:srgbClr val="000000"/>
                </a:solidFill>
                <a:effectLst/>
                <a:latin typeface="Times New Roman" panose="02020603050405020304" pitchFamily="18" charset="0"/>
                <a:cs typeface="Times New Roman" panose="02020603050405020304" pitchFamily="18" charset="0"/>
              </a:rPr>
              <a:t>Integration from very beginning solves a lot of integration issues.</a:t>
            </a:r>
          </a:p>
          <a:p>
            <a:pPr algn="just"/>
            <a:endParaRPr lang="en-US" sz="3600" b="0" i="0" dirty="0">
              <a:solidFill>
                <a:srgbClr val="000000"/>
              </a:solidFill>
              <a:effectLst/>
              <a:latin typeface="Times New Roman" panose="02020603050405020304" pitchFamily="18" charset="0"/>
              <a:cs typeface="Times New Roman" panose="02020603050405020304" pitchFamily="18" charset="0"/>
            </a:endParaRPr>
          </a:p>
          <a:p>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95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89E0EF-4E23-E935-4E21-576AFF00059E}"/>
              </a:ext>
            </a:extLst>
          </p:cNvPr>
          <p:cNvSpPr txBox="1"/>
          <p:nvPr/>
        </p:nvSpPr>
        <p:spPr>
          <a:xfrm>
            <a:off x="1647645" y="146649"/>
            <a:ext cx="10368950" cy="6124754"/>
          </a:xfrm>
          <a:prstGeom prst="rect">
            <a:avLst/>
          </a:prstGeom>
          <a:noFill/>
        </p:spPr>
        <p:txBody>
          <a:bodyPr wrap="square" rtlCol="0">
            <a:spAutoFit/>
          </a:bodyPr>
          <a:lstStyle/>
          <a:p>
            <a:pPr algn="just"/>
            <a:r>
              <a:rPr lang="en-US" sz="2800" b="0" i="0" dirty="0">
                <a:solidFill>
                  <a:srgbClr val="000000"/>
                </a:solidFill>
                <a:effectLst/>
                <a:latin typeface="Times New Roman" panose="02020603050405020304" pitchFamily="18" charset="0"/>
                <a:cs typeface="Times New Roman" panose="02020603050405020304" pitchFamily="18" charset="0"/>
              </a:rPr>
              <a:t>The disadvantages of the RAD Model are as </a:t>
            </a:r>
            <a:r>
              <a:rPr lang="en-US" sz="2800" b="0" i="0">
                <a:solidFill>
                  <a:srgbClr val="000000"/>
                </a:solidFill>
                <a:effectLst/>
                <a:latin typeface="Times New Roman" panose="02020603050405020304" pitchFamily="18" charset="0"/>
                <a:cs typeface="Times New Roman" panose="02020603050405020304" pitchFamily="18" charset="0"/>
              </a:rPr>
              <a:t>follows −</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Dependency on technically strong team members for identifying business requirements.</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Only system that can be modularized can be built using RAD.</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Requires highly skilled developers/designers.</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High dependency on Modelling skills.</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Inapplicable to cheaper projects as cost of Modelling and automated code generation is very high.</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Management complexity is more.</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Suitable for systems that are component based and scalable.</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Requires user involvement throughout the life cycle.</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Suitable for project requiring shorter development times.</a:t>
            </a:r>
          </a:p>
          <a:p>
            <a:pPr algn="just">
              <a:buFont typeface="Arial" panose="020B0604020202020204" pitchFamily="34" charset="0"/>
              <a:buChar char="•"/>
            </a:pPr>
            <a:endParaRPr lang="en-US" sz="28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67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3BD3A5-704D-5332-4B59-E13CCD09FA0C}"/>
              </a:ext>
            </a:extLst>
          </p:cNvPr>
          <p:cNvSpPr txBox="1"/>
          <p:nvPr/>
        </p:nvSpPr>
        <p:spPr>
          <a:xfrm>
            <a:off x="1785668" y="215659"/>
            <a:ext cx="10032521" cy="6155531"/>
          </a:xfrm>
          <a:prstGeom prst="rect">
            <a:avLst/>
          </a:prstGeom>
          <a:noFill/>
        </p:spPr>
        <p:txBody>
          <a:bodyPr wrap="square" rtlCol="0">
            <a:spAutoFit/>
          </a:bodyPr>
          <a:lstStyle/>
          <a:p>
            <a:pPr algn="just"/>
            <a:r>
              <a:rPr lang="en-US" sz="3200" b="1" i="0" dirty="0">
                <a:solidFill>
                  <a:srgbClr val="000000"/>
                </a:solidFill>
                <a:effectLst/>
                <a:latin typeface="Times New Roman" panose="02020603050405020304" pitchFamily="18" charset="0"/>
                <a:cs typeface="Times New Roman" panose="02020603050405020304" pitchFamily="18" charset="0"/>
              </a:rPr>
              <a:t>Waterfall Model – Design :-</a:t>
            </a:r>
          </a:p>
          <a:p>
            <a:pPr algn="just"/>
            <a:endParaRPr lang="en-US" sz="2800" b="0" i="0" dirty="0">
              <a:solidFill>
                <a:srgbClr val="000000"/>
              </a:solidFill>
              <a:effectLst/>
              <a:latin typeface="Heebo" pitchFamily="2" charset="-79"/>
              <a:cs typeface="Heebo" pitchFamily="2" charset="-79"/>
            </a:endParaRPr>
          </a:p>
          <a:p>
            <a:pPr marL="457200" indent="-457200"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Waterfall approach was first SDLC Model to be used widely in Software Engineering to ensure success of the project. </a:t>
            </a:r>
          </a:p>
          <a:p>
            <a:pPr marL="457200" indent="-457200" algn="just">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In "The Waterfall" approach, the whole process of software development is divided into separate phases. In this Waterfall model, typically, the outcome of one phase acts as the input for the next phase sequentially.</a:t>
            </a:r>
          </a:p>
          <a:p>
            <a:pPr marL="457200" indent="-457200" algn="just">
              <a:buFont typeface="Arial" panose="020B0604020202020204" pitchFamily="34" charset="0"/>
              <a:buChar char="•"/>
            </a:pPr>
            <a:endParaRPr lang="en-US" sz="2800" b="0" i="0" dirty="0">
              <a:solidFill>
                <a:srgbClr val="000000"/>
              </a:solidFill>
              <a:effectLst/>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The following illustration is a representation of the different phases of the Waterfall Model.</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Nunito" pitchFamily="2" charset="0"/>
            </a:endParaRPr>
          </a:p>
          <a:p>
            <a:endParaRPr lang="en-IN" dirty="0"/>
          </a:p>
        </p:txBody>
      </p:sp>
    </p:spTree>
    <p:extLst>
      <p:ext uri="{BB962C8B-B14F-4D97-AF65-F5344CB8AC3E}">
        <p14:creationId xmlns:p14="http://schemas.microsoft.com/office/powerpoint/2010/main" val="1337269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57DA998-DCE0-2912-A130-C5F081A5BF0A}"/>
              </a:ext>
            </a:extLst>
          </p:cNvPr>
          <p:cNvPicPr>
            <a:picLocks noGrp="1" noChangeAspect="1"/>
          </p:cNvPicPr>
          <p:nvPr>
            <p:ph idx="1"/>
          </p:nvPr>
        </p:nvPicPr>
        <p:blipFill>
          <a:blip r:embed="rId2"/>
          <a:stretch>
            <a:fillRect/>
          </a:stretch>
        </p:blipFill>
        <p:spPr>
          <a:xfrm>
            <a:off x="1828800" y="200025"/>
            <a:ext cx="9799608" cy="6346825"/>
          </a:xfrm>
        </p:spPr>
      </p:pic>
    </p:spTree>
    <p:extLst>
      <p:ext uri="{BB962C8B-B14F-4D97-AF65-F5344CB8AC3E}">
        <p14:creationId xmlns:p14="http://schemas.microsoft.com/office/powerpoint/2010/main" val="1165732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983A0C-C043-B941-04BA-1B46B997C58C}"/>
              </a:ext>
            </a:extLst>
          </p:cNvPr>
          <p:cNvSpPr txBox="1"/>
          <p:nvPr/>
        </p:nvSpPr>
        <p:spPr>
          <a:xfrm>
            <a:off x="1708030" y="163902"/>
            <a:ext cx="9773728" cy="6555641"/>
          </a:xfrm>
          <a:prstGeom prst="rect">
            <a:avLst/>
          </a:prstGeom>
          <a:noFill/>
        </p:spPr>
        <p:txBody>
          <a:bodyPr wrap="square" rtlCol="0">
            <a:spAutoFit/>
          </a:bodyPr>
          <a:lstStyle/>
          <a:p>
            <a:pPr algn="l"/>
            <a:r>
              <a:rPr lang="en-US" sz="2800" b="1" i="0" dirty="0">
                <a:solidFill>
                  <a:srgbClr val="000000"/>
                </a:solidFill>
                <a:effectLst/>
                <a:latin typeface="Times New Roman" panose="02020603050405020304" pitchFamily="18" charset="0"/>
                <a:cs typeface="Times New Roman" panose="02020603050405020304" pitchFamily="18" charset="0"/>
              </a:rPr>
              <a:t>Waterfall Model – Application :-</a:t>
            </a:r>
          </a:p>
          <a:p>
            <a:pPr algn="l"/>
            <a:endParaRPr lang="en-US"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800" b="0" i="0" dirty="0">
                <a:solidFill>
                  <a:srgbClr val="000000"/>
                </a:solidFill>
                <a:effectLst/>
                <a:latin typeface="Times New Roman" panose="02020603050405020304" pitchFamily="18" charset="0"/>
                <a:cs typeface="Times New Roman" panose="02020603050405020304" pitchFamily="18" charset="0"/>
              </a:rPr>
              <a:t>Every software developed is different and requires a suitable SDLC approach to be followed based on the internal and external factors. Some situations where the use of Waterfall model is most appropriate are −</a:t>
            </a:r>
          </a:p>
          <a:p>
            <a:pPr algn="just"/>
            <a:endParaRPr lang="en-US" sz="28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Requirements are very well documented, clear and fixed.</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Product definition is stable.</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Technology is understood and is not dynamic.</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There are no ambiguous requirements.</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Ample resources with required expertise are available to support the product.</a:t>
            </a:r>
          </a:p>
          <a:p>
            <a:pPr algn="just">
              <a:buFont typeface="Arial" panose="020B0604020202020204" pitchFamily="34" charset="0"/>
              <a:buChar char="•"/>
            </a:pPr>
            <a:r>
              <a:rPr lang="en-US" sz="2800" b="0" i="0" dirty="0">
                <a:solidFill>
                  <a:srgbClr val="000000"/>
                </a:solidFill>
                <a:effectLst/>
                <a:latin typeface="Times New Roman" panose="02020603050405020304" pitchFamily="18" charset="0"/>
                <a:cs typeface="Times New Roman" panose="02020603050405020304" pitchFamily="18" charset="0"/>
              </a:rPr>
              <a:t>The project is short.</a:t>
            </a:r>
          </a:p>
          <a:p>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2095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A7004C6-4F5C-50DE-013D-91391912F813}"/>
              </a:ext>
            </a:extLst>
          </p:cNvPr>
          <p:cNvSpPr txBox="1"/>
          <p:nvPr/>
        </p:nvSpPr>
        <p:spPr>
          <a:xfrm>
            <a:off x="1742536" y="120770"/>
            <a:ext cx="9790981" cy="6678751"/>
          </a:xfrm>
          <a:prstGeom prst="rect">
            <a:avLst/>
          </a:prstGeom>
          <a:noFill/>
        </p:spPr>
        <p:txBody>
          <a:bodyPr wrap="square" rtlCol="0">
            <a:spAutoFit/>
          </a:bodyPr>
          <a:lstStyle/>
          <a:p>
            <a:pPr algn="l"/>
            <a:r>
              <a:rPr lang="en-US" sz="2400" b="1" i="0" dirty="0">
                <a:solidFill>
                  <a:srgbClr val="000000"/>
                </a:solidFill>
                <a:effectLst/>
                <a:latin typeface="Times New Roman" panose="02020603050405020304" pitchFamily="18" charset="0"/>
                <a:cs typeface="Times New Roman" panose="02020603050405020304" pitchFamily="18" charset="0"/>
              </a:rPr>
              <a:t>Waterfall Model – Advantages :-</a:t>
            </a:r>
          </a:p>
          <a:p>
            <a:pPr algn="l"/>
            <a:endParaRPr lang="en-US" sz="2400" b="1"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The advantages of waterfall development are that it allows for departmentalization and control. A schedule can be set with deadlines for each stage of development and a product can proceed through the development process model phases one by one.</a:t>
            </a:r>
          </a:p>
          <a:p>
            <a:pPr algn="just"/>
            <a:r>
              <a:rPr lang="en-US" sz="2000" b="0" i="0" dirty="0">
                <a:solidFill>
                  <a:srgbClr val="000000"/>
                </a:solidFill>
                <a:effectLst/>
                <a:latin typeface="Times New Roman" panose="02020603050405020304" pitchFamily="18" charset="0"/>
                <a:cs typeface="Times New Roman" panose="02020603050405020304" pitchFamily="18" charset="0"/>
              </a:rPr>
              <a:t>Development moves from concept, through design, implementation, testing, installation, troubleshooting, and ends up at operation and maintenance. Each phase of development proceeds in strict order.</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Some of the major advantages of the Waterfall Model are as follows −</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Simple and easy to understand and use</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Easy to manage due to the rigidity of the model. Each phase has specific deliverables and a </a:t>
            </a:r>
          </a:p>
          <a:p>
            <a:pPr algn="just"/>
            <a:r>
              <a:rPr lang="en-US" sz="2000" dirty="0">
                <a:solidFill>
                  <a:srgbClr val="000000"/>
                </a:solidFill>
                <a:latin typeface="Times New Roman" panose="02020603050405020304" pitchFamily="18" charset="0"/>
                <a:cs typeface="Times New Roman" panose="02020603050405020304" pitchFamily="18" charset="0"/>
              </a:rPr>
              <a:t>   </a:t>
            </a:r>
            <a:r>
              <a:rPr lang="en-US" sz="2000" b="0" i="0" dirty="0">
                <a:solidFill>
                  <a:srgbClr val="000000"/>
                </a:solidFill>
                <a:effectLst/>
                <a:latin typeface="Times New Roman" panose="02020603050405020304" pitchFamily="18" charset="0"/>
                <a:cs typeface="Times New Roman" panose="02020603050405020304" pitchFamily="18" charset="0"/>
              </a:rPr>
              <a:t>review process.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Phases are processed and completed one at a time.</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Works well for smaller projects where requirements are very well understood.</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Clearly defined stages.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Well understood milestones.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Easy to arrange tasks.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Process and results are well documented.</a:t>
            </a:r>
          </a:p>
          <a:p>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156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1CA702-4711-17CD-B184-E0C26D896B4F}"/>
              </a:ext>
            </a:extLst>
          </p:cNvPr>
          <p:cNvSpPr txBox="1"/>
          <p:nvPr/>
        </p:nvSpPr>
        <p:spPr>
          <a:xfrm>
            <a:off x="1518248" y="138023"/>
            <a:ext cx="10498347" cy="6463308"/>
          </a:xfrm>
          <a:prstGeom prst="rect">
            <a:avLst/>
          </a:prstGeom>
          <a:noFill/>
        </p:spPr>
        <p:txBody>
          <a:bodyPr wrap="square" rtlCol="0">
            <a:spAutoFit/>
          </a:bodyPr>
          <a:lstStyle/>
          <a:p>
            <a:pPr algn="l"/>
            <a:r>
              <a:rPr lang="en-US" sz="2800" b="1" i="0" dirty="0">
                <a:solidFill>
                  <a:srgbClr val="000000"/>
                </a:solidFill>
                <a:effectLst/>
                <a:latin typeface="Times New Roman" panose="02020603050405020304" pitchFamily="18" charset="0"/>
                <a:cs typeface="Times New Roman" panose="02020603050405020304" pitchFamily="18" charset="0"/>
              </a:rPr>
              <a:t>Waterfall Model – Disadvantages :-</a:t>
            </a:r>
          </a:p>
          <a:p>
            <a:pPr algn="l"/>
            <a:endParaRPr lang="en-US" sz="2800" b="1"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The disadvantage of waterfall development is that it does not allow much reflection or revision. Once an application is in the testing stage, it is very difficult to go back and change something that was not well-documented or thought upon in the concept stage.</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r>
              <a:rPr lang="en-US" sz="2000" b="0" i="0" dirty="0">
                <a:solidFill>
                  <a:srgbClr val="000000"/>
                </a:solidFill>
                <a:effectLst/>
                <a:latin typeface="Times New Roman" panose="02020603050405020304" pitchFamily="18" charset="0"/>
                <a:cs typeface="Times New Roman" panose="02020603050405020304" pitchFamily="18" charset="0"/>
              </a:rPr>
              <a:t>The major disadvantages of the Waterfall Model are as follows −</a:t>
            </a:r>
          </a:p>
          <a:p>
            <a:pPr algn="just"/>
            <a:endParaRPr lang="en-US" sz="2000" b="0" i="0" dirty="0">
              <a:solidFill>
                <a:srgbClr val="000000"/>
              </a:solidFill>
              <a:effectLs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No working software is produced until late during the life cycle.</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High amounts of risk and uncertainty.</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Not a good model for complex and object-oriented projects.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Poor model for long and ongoing projects.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Not suitable for the projects where requirements are at a moderate to high risk of changing. So, risk and uncertainty is high with this process model.</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It is difficult to measure progress within stages.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Cannot accommodate changing requirements.</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Adjusting scope during the life cycle can end a project.</a:t>
            </a:r>
          </a:p>
          <a:p>
            <a:pPr algn="just">
              <a:buFont typeface="Arial" panose="020B0604020202020204" pitchFamily="34" charset="0"/>
              <a:buChar char="•"/>
            </a:pPr>
            <a:r>
              <a:rPr lang="en-US" sz="2000" b="0" i="0" dirty="0">
                <a:solidFill>
                  <a:srgbClr val="000000"/>
                </a:solidFill>
                <a:effectLst/>
                <a:latin typeface="Times New Roman" panose="02020603050405020304" pitchFamily="18" charset="0"/>
                <a:cs typeface="Times New Roman" panose="02020603050405020304" pitchFamily="18" charset="0"/>
              </a:rPr>
              <a:t>Integration is done as a "big-bang. at the very end, which doesn't allow identifying any technological or business bottleneck or challenges early.</a:t>
            </a:r>
          </a:p>
          <a:p>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34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3B05BD-1590-29D2-E577-C04AEFC60ACD}"/>
              </a:ext>
            </a:extLst>
          </p:cNvPr>
          <p:cNvSpPr txBox="1"/>
          <p:nvPr/>
        </p:nvSpPr>
        <p:spPr>
          <a:xfrm>
            <a:off x="1729596" y="176842"/>
            <a:ext cx="9916064" cy="5816977"/>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Prototype model :-</a:t>
            </a:r>
          </a:p>
          <a:p>
            <a:endParaRPr lang="en-US" sz="36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0" dirty="0">
                <a:solidFill>
                  <a:srgbClr val="333333"/>
                </a:solidFill>
                <a:effectLst/>
                <a:latin typeface="inter-regular"/>
              </a:rPr>
              <a:t>The prototype model requires that before carrying out the development of actual software, a working prototype of the system should be built. </a:t>
            </a:r>
            <a:br>
              <a:rPr lang="en-US" sz="2000" b="0" i="0" dirty="0">
                <a:solidFill>
                  <a:srgbClr val="333333"/>
                </a:solidFill>
                <a:effectLst/>
                <a:latin typeface="inter-regular"/>
              </a:rPr>
            </a:br>
            <a:endParaRPr lang="en-US" sz="2000" b="0" i="0" dirty="0">
              <a:solidFill>
                <a:srgbClr val="333333"/>
              </a:solidFill>
              <a:effectLst/>
              <a:latin typeface="inter-regular"/>
            </a:endParaRPr>
          </a:p>
          <a:p>
            <a:pPr marL="342900" indent="-342900">
              <a:buFont typeface="Arial" panose="020B0604020202020204" pitchFamily="34" charset="0"/>
              <a:buChar char="•"/>
            </a:pPr>
            <a:r>
              <a:rPr lang="en-US" sz="2000" dirty="0">
                <a:solidFill>
                  <a:srgbClr val="040C28"/>
                </a:solidFill>
                <a:latin typeface="Google Sans"/>
              </a:rPr>
              <a:t>A</a:t>
            </a:r>
            <a:r>
              <a:rPr lang="en-US" sz="2000" b="0" i="0" dirty="0">
                <a:solidFill>
                  <a:srgbClr val="040C28"/>
                </a:solidFill>
                <a:effectLst/>
                <a:latin typeface="Google Sans"/>
              </a:rPr>
              <a:t>n original model on which something is patterned</a:t>
            </a:r>
            <a:endParaRPr lang="en-US" sz="2000" b="0" i="0" dirty="0">
              <a:solidFill>
                <a:srgbClr val="333333"/>
              </a:solidFill>
              <a:effectLst/>
              <a:latin typeface="inter-regular"/>
            </a:endParaRPr>
          </a:p>
          <a:p>
            <a:pPr marL="342900" indent="-342900">
              <a:buFont typeface="Arial" panose="020B0604020202020204" pitchFamily="34" charset="0"/>
              <a:buChar char="•"/>
            </a:pPr>
            <a:endParaRPr lang="en-US" sz="2000" dirty="0">
              <a:solidFill>
                <a:srgbClr val="333333"/>
              </a:solidFill>
              <a:latin typeface="inter-regular"/>
            </a:endParaRPr>
          </a:p>
          <a:p>
            <a:pPr marL="342900" indent="-342900">
              <a:buFont typeface="Arial" panose="020B0604020202020204" pitchFamily="34" charset="0"/>
              <a:buChar char="•"/>
            </a:pPr>
            <a:r>
              <a:rPr lang="en-US" sz="2000" b="0" i="0" dirty="0">
                <a:solidFill>
                  <a:srgbClr val="333333"/>
                </a:solidFill>
                <a:effectLst/>
                <a:latin typeface="inter-regular"/>
              </a:rPr>
              <a:t>A prototype usually turns out to be a very crude version of the actual system, possible exhibiting limited functional capabilities, low reliability, and inefficient performance as compared to actual software. </a:t>
            </a:r>
            <a:br>
              <a:rPr lang="en-US" sz="2000" b="0" i="0" dirty="0">
                <a:solidFill>
                  <a:srgbClr val="333333"/>
                </a:solidFill>
                <a:effectLst/>
                <a:latin typeface="inter-regular"/>
              </a:rPr>
            </a:br>
            <a:endParaRPr lang="en-US" sz="2000" b="0" i="0" dirty="0">
              <a:solidFill>
                <a:srgbClr val="333333"/>
              </a:solidFill>
              <a:effectLst/>
              <a:latin typeface="inter-regular"/>
            </a:endParaRPr>
          </a:p>
          <a:p>
            <a:pPr marL="342900" indent="-342900">
              <a:buFont typeface="Arial" panose="020B0604020202020204" pitchFamily="34" charset="0"/>
              <a:buChar char="•"/>
            </a:pPr>
            <a:r>
              <a:rPr lang="en-US" sz="2000" b="0" i="0" dirty="0">
                <a:solidFill>
                  <a:srgbClr val="333333"/>
                </a:solidFill>
                <a:effectLst/>
                <a:latin typeface="inter-regular"/>
              </a:rPr>
              <a:t>In many instances, the client only has a general view of what is expected from the software product. </a:t>
            </a:r>
            <a:br>
              <a:rPr lang="en-US" sz="2000" b="0" i="0" dirty="0">
                <a:solidFill>
                  <a:srgbClr val="333333"/>
                </a:solidFill>
                <a:effectLst/>
                <a:latin typeface="inter-regular"/>
              </a:rPr>
            </a:br>
            <a:endParaRPr lang="en-US" sz="2000" b="0" i="0" dirty="0">
              <a:solidFill>
                <a:srgbClr val="333333"/>
              </a:solidFill>
              <a:effectLst/>
              <a:latin typeface="inter-regular"/>
            </a:endParaRPr>
          </a:p>
          <a:p>
            <a:pPr marL="342900" indent="-342900">
              <a:buFont typeface="Arial" panose="020B0604020202020204" pitchFamily="34" charset="0"/>
              <a:buChar char="•"/>
            </a:pPr>
            <a:r>
              <a:rPr lang="en-US" sz="2000" b="0" i="0" dirty="0">
                <a:solidFill>
                  <a:srgbClr val="333333"/>
                </a:solidFill>
                <a:effectLst/>
                <a:latin typeface="inter-regular"/>
              </a:rPr>
              <a:t>In such a scenario where there is an absence of detailed information regarding the input to the system, the processing needs, and the output requirement, the prototyping model may be employed.</a:t>
            </a:r>
            <a:endParaRPr lang="en-IN"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1047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1660</TotalTime>
  <Words>2958</Words>
  <Application>Microsoft Office PowerPoint</Application>
  <PresentationFormat>Widescreen</PresentationFormat>
  <Paragraphs>274</Paragraphs>
  <Slides>37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Corbel</vt:lpstr>
      <vt:lpstr>erdana</vt:lpstr>
      <vt:lpstr>Google Sans</vt:lpstr>
      <vt:lpstr>Heebo</vt:lpstr>
      <vt:lpstr>inter-bold</vt:lpstr>
      <vt:lpstr>inter-regular</vt:lpstr>
      <vt:lpstr>Nunito</vt:lpstr>
      <vt:lpstr>Times New Roman</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Disadvantage of Incremental Model Need for good planning Total Cost is high. Well defined module interfaces are needed.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Shruti Gandhi</dc:creator>
  <cp:lastModifiedBy>Shruti Gandhi</cp:lastModifiedBy>
  <cp:revision>1</cp:revision>
  <dcterms:created xsi:type="dcterms:W3CDTF">2023-08-28T04:49:07Z</dcterms:created>
  <dcterms:modified xsi:type="dcterms:W3CDTF">2023-09-02T09:28:38Z</dcterms:modified>
</cp:coreProperties>
</file>