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" y="-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815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620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399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740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209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297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6187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794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095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648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28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5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480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554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519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46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476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CF4E80E-0D9A-4DEC-9BB1-3A8A14191775}" type="datetimeFigureOut">
              <a:rPr lang="en-IN" smtClean="0"/>
              <a:t>06-09-2023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F1538F-412F-4B8D-B5BD-AE05BF8EBE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18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BF3AAC-8A98-E822-454A-0C0506871625}"/>
              </a:ext>
            </a:extLst>
          </p:cNvPr>
          <p:cNvSpPr txBox="1"/>
          <p:nvPr/>
        </p:nvSpPr>
        <p:spPr>
          <a:xfrm>
            <a:off x="1526875" y="966158"/>
            <a:ext cx="104207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The meaning of Agile is versatile. "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inter-bold"/>
              </a:rPr>
              <a:t>Agile process model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" refers to a software development approach based on iterative development.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Agile methods break tasks into smaller iterations, or parts do not directly involve long term planning.</a:t>
            </a:r>
            <a:endParaRPr lang="en-US" sz="2400" dirty="0">
              <a:solidFill>
                <a:srgbClr val="333333"/>
              </a:solidFill>
              <a:latin typeface="inter-regula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The project scope and requirements are laid down at the beginning of the development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Plans regarding the number of iterations, the duration and the scope of each iteration are clearly defined in advance.</a:t>
            </a:r>
            <a:endParaRPr lang="en-US" sz="2400" dirty="0">
              <a:solidFill>
                <a:srgbClr val="333333"/>
              </a:solidFill>
              <a:latin typeface="inter-regula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Each iteration is considered as a short time "frame" in the Agile process model, which typically lasts from one to four weeks.</a:t>
            </a:r>
            <a:endParaRPr lang="en-IN" sz="24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The division of the entire project into smaller parts helps to minimize the project risk and to reduce the overall project delivery time requirements.</a:t>
            </a:r>
            <a:endParaRPr lang="en-IN" sz="2400" dirty="0">
              <a:solidFill>
                <a:srgbClr val="333333"/>
              </a:solidFill>
              <a:latin typeface="inter-regula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inter-regular"/>
              </a:rPr>
              <a:t>Each iteration involves a team working through a full software development life cycle including planning, requirements analysis, design, coding, and testing before a working product is demonstrated to the client.</a:t>
            </a:r>
            <a:endParaRPr lang="en-IN" sz="2400" dirty="0">
              <a:solidFill>
                <a:srgbClr val="333333"/>
              </a:solidFill>
              <a:latin typeface="inter-regular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BCD12E-7FEA-7CA7-176E-7627740A6593}"/>
              </a:ext>
            </a:extLst>
          </p:cNvPr>
          <p:cNvSpPr txBox="1"/>
          <p:nvPr/>
        </p:nvSpPr>
        <p:spPr>
          <a:xfrm>
            <a:off x="1733910" y="207252"/>
            <a:ext cx="6840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0" i="0" dirty="0">
                <a:solidFill>
                  <a:srgbClr val="610B38"/>
                </a:solidFill>
                <a:effectLst/>
                <a:latin typeface="erdana"/>
              </a:rPr>
              <a:t>Agile Model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332930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4A0374-5820-E559-A5BA-49BEBE312F5B}"/>
              </a:ext>
            </a:extLst>
          </p:cNvPr>
          <p:cNvSpPr txBox="1"/>
          <p:nvPr/>
        </p:nvSpPr>
        <p:spPr>
          <a:xfrm>
            <a:off x="1679944" y="212651"/>
            <a:ext cx="10388009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0" dirty="0">
                <a:solidFill>
                  <a:srgbClr val="610B4B"/>
                </a:solidFill>
                <a:effectLst/>
                <a:latin typeface="erdana"/>
              </a:rPr>
              <a:t>Lean Software Development:</a:t>
            </a:r>
          </a:p>
          <a:p>
            <a:pPr algn="just"/>
            <a:endParaRPr lang="en-US" sz="3200" b="1" i="0" dirty="0">
              <a:solidFill>
                <a:srgbClr val="610B4B"/>
              </a:solidFill>
              <a:effectLst/>
              <a:latin typeface="erdana"/>
            </a:endParaRPr>
          </a:p>
          <a:p>
            <a:pPr algn="just"/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Lean software development methodology follows the principle "just in time production." The lean method indicates the increasing speed of software development and reducing costs. </a:t>
            </a:r>
          </a:p>
          <a:p>
            <a:pPr algn="just"/>
            <a:endParaRPr lang="en-US" sz="2800" dirty="0">
              <a:solidFill>
                <a:srgbClr val="333333"/>
              </a:solidFill>
              <a:latin typeface="inter-regular"/>
            </a:endParaRPr>
          </a:p>
          <a:p>
            <a:pPr algn="just"/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Lean development can be summarized in seven phases.</a:t>
            </a:r>
          </a:p>
          <a:p>
            <a:pPr algn="just"/>
            <a:endParaRPr lang="en-US" sz="2800" dirty="0">
              <a:solidFill>
                <a:srgbClr val="333333"/>
              </a:solidFill>
              <a:latin typeface="inter-regular"/>
            </a:endParaRP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Eliminating Waste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Amplifying learning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Defer commitment (deciding as late as possible)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Early delivery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Empowering the team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Building Integrity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Optimize the whole</a:t>
            </a:r>
          </a:p>
          <a:p>
            <a:pPr algn="just"/>
            <a:endParaRPr lang="en-US" b="0" i="0" dirty="0">
              <a:solidFill>
                <a:srgbClr val="333333"/>
              </a:solidFill>
              <a:effectLst/>
              <a:latin typeface="inter-regular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981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8ACFCA-8DC8-B713-8604-332EA6998583}"/>
              </a:ext>
            </a:extLst>
          </p:cNvPr>
          <p:cNvSpPr txBox="1"/>
          <p:nvPr/>
        </p:nvSpPr>
        <p:spPr>
          <a:xfrm>
            <a:off x="1913860" y="648586"/>
            <a:ext cx="927159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0" dirty="0">
                <a:solidFill>
                  <a:srgbClr val="610B38"/>
                </a:solidFill>
                <a:effectLst/>
                <a:latin typeface="erdana"/>
              </a:rPr>
              <a:t>When to use the Agile Model?</a:t>
            </a:r>
          </a:p>
          <a:p>
            <a:pPr algn="just"/>
            <a:endParaRPr lang="en-US" sz="2800" b="1" i="0" dirty="0">
              <a:solidFill>
                <a:srgbClr val="610B38"/>
              </a:solidFill>
              <a:effectLst/>
              <a:latin typeface="erdana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When frequent changes are required.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When a highly qualified and experienced team is available.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When a customer is ready to have a meeting with a software team all the time.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When project size is small.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0496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8ACFCA-8DC8-B713-8604-332EA6998583}"/>
              </a:ext>
            </a:extLst>
          </p:cNvPr>
          <p:cNvSpPr txBox="1"/>
          <p:nvPr/>
        </p:nvSpPr>
        <p:spPr>
          <a:xfrm>
            <a:off x="1913860" y="648586"/>
            <a:ext cx="92715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i="0" dirty="0">
                <a:solidFill>
                  <a:srgbClr val="610B38"/>
                </a:solidFill>
                <a:effectLst/>
                <a:latin typeface="erdana"/>
              </a:rPr>
              <a:t>Advantage(Pros) of Agile Method:</a:t>
            </a:r>
          </a:p>
          <a:p>
            <a:pPr algn="just">
              <a:buFont typeface="+mj-lt"/>
              <a:buAutoNum type="arabicPeriod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inter-regular"/>
              </a:rPr>
              <a:t>Frequent Delivery</a:t>
            </a:r>
          </a:p>
          <a:p>
            <a:pPr algn="just">
              <a:buFont typeface="+mj-lt"/>
              <a:buAutoNum type="arabicPeriod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inter-regular"/>
              </a:rPr>
              <a:t>Face-to-Face Communication with clients.</a:t>
            </a:r>
          </a:p>
          <a:p>
            <a:pPr algn="just">
              <a:buFont typeface="+mj-lt"/>
              <a:buAutoNum type="arabicPeriod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inter-regular"/>
              </a:rPr>
              <a:t>Efficient design and fulfils the business requirement.</a:t>
            </a:r>
          </a:p>
          <a:p>
            <a:pPr algn="just">
              <a:buFont typeface="+mj-lt"/>
              <a:buAutoNum type="arabicPeriod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inter-regular"/>
              </a:rPr>
              <a:t>Anytime changes are acceptable.</a:t>
            </a:r>
          </a:p>
          <a:p>
            <a:pPr algn="just">
              <a:buFont typeface="+mj-lt"/>
              <a:buAutoNum type="arabicPeriod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inter-regular"/>
              </a:rPr>
              <a:t>It reduces total development time.</a:t>
            </a:r>
          </a:p>
        </p:txBody>
      </p:sp>
    </p:spTree>
    <p:extLst>
      <p:ext uri="{BB962C8B-B14F-4D97-AF65-F5344CB8AC3E}">
        <p14:creationId xmlns:p14="http://schemas.microsoft.com/office/powerpoint/2010/main" val="3365623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8ACFCA-8DC8-B713-8604-332EA6998583}"/>
              </a:ext>
            </a:extLst>
          </p:cNvPr>
          <p:cNvSpPr txBox="1"/>
          <p:nvPr/>
        </p:nvSpPr>
        <p:spPr>
          <a:xfrm>
            <a:off x="1913860" y="648586"/>
            <a:ext cx="98882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0" dirty="0">
                <a:solidFill>
                  <a:srgbClr val="610B38"/>
                </a:solidFill>
                <a:effectLst/>
                <a:latin typeface="erdana"/>
              </a:rPr>
              <a:t>Disadvantages(Cons) of Agile Model:</a:t>
            </a:r>
          </a:p>
          <a:p>
            <a:pPr algn="just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inter-regular"/>
              </a:rPr>
              <a:t>Due to the shortage of formal documents, it creates confusion and crucial decisions taken throughout various phases can be misinterpreted at any time by different team members.</a:t>
            </a:r>
          </a:p>
          <a:p>
            <a:pPr algn="just">
              <a:buFont typeface="+mj-lt"/>
              <a:buAutoNum type="arabicPeriod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inter-regular"/>
              </a:rPr>
              <a:t>Due to the lack of proper documentation, once the project completes and the developers allotted to another project, maintenance of the finished project can become a difficulty.</a:t>
            </a:r>
          </a:p>
        </p:txBody>
      </p:sp>
    </p:spTree>
    <p:extLst>
      <p:ext uri="{BB962C8B-B14F-4D97-AF65-F5344CB8AC3E}">
        <p14:creationId xmlns:p14="http://schemas.microsoft.com/office/powerpoint/2010/main" val="148294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F6B448-DCD9-2A6A-A91A-FAE60E02F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428" y="370020"/>
            <a:ext cx="8479902" cy="63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8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7FB7CA-F9BB-C8E2-592D-073EB27F874B}"/>
              </a:ext>
            </a:extLst>
          </p:cNvPr>
          <p:cNvSpPr txBox="1"/>
          <p:nvPr/>
        </p:nvSpPr>
        <p:spPr>
          <a:xfrm>
            <a:off x="1796902" y="457200"/>
            <a:ext cx="99414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0" i="0" dirty="0">
                <a:solidFill>
                  <a:srgbClr val="610B38"/>
                </a:solidFill>
                <a:effectLst/>
                <a:latin typeface="erdana"/>
              </a:rPr>
              <a:t>Phases of Agile Model:</a:t>
            </a:r>
          </a:p>
          <a:p>
            <a:pPr algn="just"/>
            <a:r>
              <a:rPr lang="en-US" sz="3600" b="0" i="0" dirty="0">
                <a:solidFill>
                  <a:srgbClr val="333333"/>
                </a:solidFill>
                <a:effectLst/>
                <a:latin typeface="inter-regular"/>
              </a:rPr>
              <a:t>Following are the phases in the Agile model are as follows:</a:t>
            </a:r>
          </a:p>
          <a:p>
            <a:pPr algn="just"/>
            <a:endParaRPr lang="en-US" sz="36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Requirements gathering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Design the requirements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Construction/ iteration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Testing/ Quality assurance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Deployment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370980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4C3DE57-6A9F-76A1-2734-E985BC2DC994}"/>
              </a:ext>
            </a:extLst>
          </p:cNvPr>
          <p:cNvSpPr txBox="1"/>
          <p:nvPr/>
        </p:nvSpPr>
        <p:spPr>
          <a:xfrm>
            <a:off x="1818167" y="85059"/>
            <a:ext cx="56990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4400" b="0" i="0" dirty="0">
                <a:solidFill>
                  <a:srgbClr val="610B38"/>
                </a:solidFill>
                <a:effectLst/>
                <a:latin typeface="erdana"/>
              </a:rPr>
              <a:t>Agile Testing Methods: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160482-293A-F661-A8C3-5ECF6F09A0DC}"/>
              </a:ext>
            </a:extLst>
          </p:cNvPr>
          <p:cNvSpPr txBox="1"/>
          <p:nvPr/>
        </p:nvSpPr>
        <p:spPr>
          <a:xfrm>
            <a:off x="1552353" y="1158949"/>
            <a:ext cx="1051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4000" b="0" i="0">
                <a:solidFill>
                  <a:srgbClr val="000000"/>
                </a:solidFill>
                <a:effectLst/>
                <a:latin typeface="inter-regular"/>
              </a:rPr>
              <a:t>Scrum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4000" b="0" i="0">
                <a:solidFill>
                  <a:srgbClr val="000000"/>
                </a:solidFill>
                <a:effectLst/>
                <a:latin typeface="inter-regular"/>
              </a:rPr>
              <a:t>Crystal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4000" b="0" i="0">
                <a:solidFill>
                  <a:srgbClr val="000000"/>
                </a:solidFill>
                <a:effectLst/>
                <a:latin typeface="inter-regular"/>
              </a:rPr>
              <a:t>Dynamic Software Development Method(DSDM)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4000" b="0" i="0">
                <a:solidFill>
                  <a:srgbClr val="000000"/>
                </a:solidFill>
                <a:effectLst/>
                <a:latin typeface="inter-regular"/>
              </a:rPr>
              <a:t>Feature Driven Development(FDD)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4000" b="0" i="0">
                <a:solidFill>
                  <a:srgbClr val="000000"/>
                </a:solidFill>
                <a:effectLst/>
                <a:latin typeface="inter-regular"/>
              </a:rPr>
              <a:t>Lean Software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4000" b="0" i="0">
                <a:solidFill>
                  <a:srgbClr val="000000"/>
                </a:solidFill>
                <a:effectLst/>
                <a:latin typeface="inter-regular"/>
              </a:rPr>
              <a:t>eXtreme Programming(XP)</a:t>
            </a:r>
          </a:p>
        </p:txBody>
      </p:sp>
    </p:spTree>
    <p:extLst>
      <p:ext uri="{BB962C8B-B14F-4D97-AF65-F5344CB8AC3E}">
        <p14:creationId xmlns:p14="http://schemas.microsoft.com/office/powerpoint/2010/main" val="81286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DEA214-4802-4B60-C806-F548245C6072}"/>
              </a:ext>
            </a:extLst>
          </p:cNvPr>
          <p:cNvSpPr txBox="1"/>
          <p:nvPr/>
        </p:nvSpPr>
        <p:spPr>
          <a:xfrm>
            <a:off x="1637414" y="0"/>
            <a:ext cx="1023915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0" i="0" dirty="0">
                <a:solidFill>
                  <a:srgbClr val="610B4B"/>
                </a:solidFill>
                <a:effectLst/>
                <a:latin typeface="erdana"/>
              </a:rPr>
              <a:t>Scrum</a:t>
            </a:r>
          </a:p>
          <a:p>
            <a:pPr algn="just"/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SCRUM is an agile development process focused primarily on ways to manage tasks in team-based development conditions.</a:t>
            </a:r>
          </a:p>
          <a:p>
            <a:endParaRPr lang="en-IN" sz="2800" dirty="0"/>
          </a:p>
          <a:p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There are three roles in it, and their responsibilities are:</a:t>
            </a:r>
            <a:endParaRPr lang="en-IN" sz="28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endParaRPr lang="en-IN" sz="2800" dirty="0">
              <a:solidFill>
                <a:srgbClr val="333333"/>
              </a:solidFill>
              <a:latin typeface="inter-regular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inter-bold"/>
              </a:rPr>
              <a:t>Scrum Master: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 The scrum can set up the master team, arrange the  </a:t>
            </a:r>
          </a:p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                             meeting and remove obstacles for the process</a:t>
            </a:r>
          </a:p>
          <a:p>
            <a:pPr algn="just"/>
            <a:endParaRPr lang="en-US" sz="2800" b="0" i="0" dirty="0">
              <a:solidFill>
                <a:srgbClr val="000000"/>
              </a:solidFill>
              <a:effectLst/>
              <a:latin typeface="inter-regular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inter-bold"/>
              </a:rPr>
              <a:t>Product owner: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 The product owner makes the product backlog, </a:t>
            </a:r>
          </a:p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                              prioritizes the delay and is responsible for the</a:t>
            </a:r>
          </a:p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                              distribution of functionality on each repetition.</a:t>
            </a:r>
          </a:p>
          <a:p>
            <a:pPr algn="just"/>
            <a:endParaRPr lang="en-US" sz="2800" b="0" i="0" dirty="0">
              <a:solidFill>
                <a:srgbClr val="000000"/>
              </a:solidFill>
              <a:effectLst/>
              <a:latin typeface="inter-regular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inter-bold"/>
              </a:rPr>
              <a:t>Scrum Team: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 The team manages its work and organizes the work to                   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inter-regular"/>
              </a:rPr>
              <a:t>                          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complete the sprint or cycle.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2369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ACFD82-8DA9-92A2-2D42-B2D02C9B483D}"/>
              </a:ext>
            </a:extLst>
          </p:cNvPr>
          <p:cNvSpPr txBox="1"/>
          <p:nvPr/>
        </p:nvSpPr>
        <p:spPr>
          <a:xfrm>
            <a:off x="1605516" y="255181"/>
            <a:ext cx="1030294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0" i="0" dirty="0">
                <a:solidFill>
                  <a:srgbClr val="610B4B"/>
                </a:solidFill>
                <a:effectLst/>
                <a:latin typeface="erdana"/>
              </a:rPr>
              <a:t>Crystal:</a:t>
            </a:r>
          </a:p>
          <a:p>
            <a:pPr algn="just"/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There are three concepts of this method-</a:t>
            </a:r>
          </a:p>
          <a:p>
            <a:pPr algn="just"/>
            <a:endParaRPr lang="en-US" sz="28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algn="just">
              <a:buFont typeface="+mj-lt"/>
              <a:buAutoNum type="arabicPeriod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inter-regular"/>
              </a:rPr>
              <a:t>Chartering: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Multi activities are involved in this phase such as </a:t>
            </a:r>
          </a:p>
          <a:p>
            <a:pPr algn="just"/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                        making a development team, performing feasibility  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inter-regular"/>
              </a:rPr>
              <a:t>                         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analysis, developing plans, etc.</a:t>
            </a:r>
          </a:p>
          <a:p>
            <a:pPr algn="just"/>
            <a:endParaRPr lang="en-US" sz="2800" b="0" i="0" dirty="0">
              <a:solidFill>
                <a:srgbClr val="000000"/>
              </a:solidFill>
              <a:effectLst/>
              <a:latin typeface="inter-regular"/>
            </a:endParaRPr>
          </a:p>
          <a:p>
            <a:pPr algn="just"/>
            <a:r>
              <a:rPr lang="en-US" sz="2800" b="1" i="0" dirty="0">
                <a:solidFill>
                  <a:srgbClr val="000000"/>
                </a:solidFill>
                <a:effectLst/>
                <a:latin typeface="inter-regular"/>
              </a:rPr>
              <a:t>2. Cyclic delivery: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Under this, two more cycles consist, these are:</a:t>
            </a:r>
          </a:p>
          <a:p>
            <a:pPr marL="3028950" lvl="6" indent="-285750"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Team updates the release plan.</a:t>
            </a:r>
          </a:p>
          <a:p>
            <a:pPr marL="3028950" lvl="6" indent="-285750"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Integrated product delivers to the users.</a:t>
            </a:r>
          </a:p>
          <a:p>
            <a:pPr lvl="6" algn="just"/>
            <a:endParaRPr lang="en-US" sz="2800" b="0" i="0" dirty="0">
              <a:solidFill>
                <a:srgbClr val="000000"/>
              </a:solidFill>
              <a:effectLst/>
              <a:latin typeface="inter-regular"/>
            </a:endParaRPr>
          </a:p>
          <a:p>
            <a:pPr algn="just"/>
            <a:r>
              <a:rPr lang="en-US" sz="2800" b="1" i="0" dirty="0">
                <a:solidFill>
                  <a:srgbClr val="000000"/>
                </a:solidFill>
                <a:effectLst/>
                <a:latin typeface="inter-regular"/>
              </a:rPr>
              <a:t>3. Wrap up: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According to the user environment, this phase performs  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inter-regular"/>
              </a:rPr>
              <a:t> 				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deployment, post-deployment.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62276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A9835F-2F74-E304-8E47-7099D025E8EE}"/>
              </a:ext>
            </a:extLst>
          </p:cNvPr>
          <p:cNvSpPr txBox="1"/>
          <p:nvPr/>
        </p:nvSpPr>
        <p:spPr>
          <a:xfrm>
            <a:off x="1690576" y="116958"/>
            <a:ext cx="1030294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0" dirty="0">
                <a:solidFill>
                  <a:srgbClr val="610B4B"/>
                </a:solidFill>
                <a:effectLst/>
                <a:latin typeface="erdana"/>
              </a:rPr>
              <a:t>Dynamic Software Development Method(DSDM):</a:t>
            </a:r>
          </a:p>
          <a:p>
            <a:pPr algn="just"/>
            <a:endParaRPr lang="en-US" sz="3200" b="1" i="0" dirty="0">
              <a:solidFill>
                <a:srgbClr val="610B4B"/>
              </a:solidFill>
              <a:effectLst/>
              <a:latin typeface="erdana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DSDM is a rapid application development strategy for software development and gives an agile project distribution structure.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333333"/>
              </a:solidFill>
              <a:latin typeface="inter-regular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The essential features of DSDM are that users must be actively connected, and teams have been given the right to make decisions.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333333"/>
              </a:solidFill>
              <a:latin typeface="inter-regular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inter-regular"/>
              </a:rPr>
              <a:t>The techniques used in DSDM are:</a:t>
            </a:r>
          </a:p>
          <a:p>
            <a:pPr algn="just"/>
            <a:endParaRPr lang="en-US" sz="28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Time Boxing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 err="1">
                <a:solidFill>
                  <a:srgbClr val="000000"/>
                </a:solidFill>
                <a:effectLst/>
                <a:latin typeface="inter-regular"/>
              </a:rPr>
              <a:t>MoSCoW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 Rules</a:t>
            </a:r>
          </a:p>
          <a:p>
            <a:pPr algn="just"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inter-regular"/>
              </a:rPr>
              <a:t>Prototyping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709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45D987-C02D-A2E8-2717-F73FA89BBF7F}"/>
              </a:ext>
            </a:extLst>
          </p:cNvPr>
          <p:cNvSpPr txBox="1"/>
          <p:nvPr/>
        </p:nvSpPr>
        <p:spPr>
          <a:xfrm>
            <a:off x="1616149" y="170121"/>
            <a:ext cx="950550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0" dirty="0">
                <a:solidFill>
                  <a:srgbClr val="333333"/>
                </a:solidFill>
                <a:effectLst/>
                <a:latin typeface="inter-bold"/>
              </a:rPr>
              <a:t>The DSDM project contains seven stages:</a:t>
            </a:r>
          </a:p>
          <a:p>
            <a:pPr algn="just"/>
            <a:endParaRPr lang="en-US" sz="4000" b="0" i="0" dirty="0">
              <a:solidFill>
                <a:srgbClr val="333333"/>
              </a:solidFill>
              <a:effectLst/>
              <a:latin typeface="inter-regular"/>
            </a:endParaRP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Pre-project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Feasibility Study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Business Study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Functional Model Iteration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Design and build Iteration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Implementation</a:t>
            </a:r>
          </a:p>
          <a:p>
            <a:pPr algn="just">
              <a:buFont typeface="+mj-lt"/>
              <a:buAutoNum type="arabicPeriod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inter-regular"/>
              </a:rPr>
              <a:t>Post-project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195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726797-B9A9-3ACB-4BE1-1E579D25460D}"/>
              </a:ext>
            </a:extLst>
          </p:cNvPr>
          <p:cNvSpPr txBox="1"/>
          <p:nvPr/>
        </p:nvSpPr>
        <p:spPr>
          <a:xfrm>
            <a:off x="1573618" y="170121"/>
            <a:ext cx="96330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0" dirty="0">
                <a:solidFill>
                  <a:srgbClr val="610B4B"/>
                </a:solidFill>
                <a:effectLst/>
                <a:latin typeface="erdana"/>
              </a:rPr>
              <a:t>Feature Driven Development(FDD):</a:t>
            </a:r>
          </a:p>
          <a:p>
            <a:pPr algn="just"/>
            <a:endParaRPr lang="en-US" sz="5400" b="1" i="0" dirty="0">
              <a:solidFill>
                <a:srgbClr val="610B4B"/>
              </a:solidFill>
              <a:effectLst/>
              <a:latin typeface="erdana"/>
            </a:endParaRPr>
          </a:p>
          <a:p>
            <a:pPr algn="just"/>
            <a:r>
              <a:rPr lang="en-US" sz="3200" b="0" i="0" dirty="0">
                <a:solidFill>
                  <a:srgbClr val="333333"/>
                </a:solidFill>
                <a:effectLst/>
                <a:latin typeface="inter-regular"/>
              </a:rPr>
              <a:t>This method focuses on </a:t>
            </a:r>
            <a:r>
              <a:rPr lang="en-US" sz="3200" b="1" i="0" dirty="0">
                <a:solidFill>
                  <a:srgbClr val="333333"/>
                </a:solidFill>
                <a:effectLst/>
                <a:latin typeface="inter-regular"/>
              </a:rPr>
              <a:t>"Designing and Building"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inter-regular"/>
              </a:rPr>
              <a:t> features. </a:t>
            </a:r>
          </a:p>
          <a:p>
            <a:pPr algn="just"/>
            <a:endParaRPr lang="en-US" sz="3200" dirty="0">
              <a:solidFill>
                <a:srgbClr val="333333"/>
              </a:solidFill>
              <a:latin typeface="inter-regular"/>
            </a:endParaRPr>
          </a:p>
          <a:p>
            <a:pPr algn="just"/>
            <a:r>
              <a:rPr lang="en-US" sz="3200" b="0" i="0" dirty="0">
                <a:solidFill>
                  <a:srgbClr val="333333"/>
                </a:solidFill>
                <a:effectLst/>
                <a:latin typeface="inter-regular"/>
              </a:rPr>
              <a:t>In contrast to other smart methods, FDD describes the small steps of the work that should be obtained separately per function.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680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194</TotalTime>
  <Words>745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Corbel</vt:lpstr>
      <vt:lpstr>erdana</vt:lpstr>
      <vt:lpstr>inter-bold</vt:lpstr>
      <vt:lpstr>inter-regular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Shruti Gandhi</dc:creator>
  <cp:lastModifiedBy>Shruti Gandhi</cp:lastModifiedBy>
  <cp:revision>24</cp:revision>
  <dcterms:created xsi:type="dcterms:W3CDTF">2023-09-06T06:00:51Z</dcterms:created>
  <dcterms:modified xsi:type="dcterms:W3CDTF">2023-09-06T09:15:51Z</dcterms:modified>
</cp:coreProperties>
</file>