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2" r:id="rId4"/>
  </p:sldMasterIdLst>
  <p:notesMasterIdLst>
    <p:notesMasterId r:id="rId25"/>
  </p:notesMasterIdLst>
  <p:sldIdLst>
    <p:sldId id="256" r:id="rId5"/>
    <p:sldId id="260" r:id="rId6"/>
    <p:sldId id="263" r:id="rId7"/>
    <p:sldId id="268" r:id="rId8"/>
    <p:sldId id="269" r:id="rId9"/>
    <p:sldId id="270" r:id="rId10"/>
    <p:sldId id="271" r:id="rId11"/>
    <p:sldId id="266" r:id="rId12"/>
    <p:sldId id="273" r:id="rId13"/>
    <p:sldId id="272" r:id="rId14"/>
    <p:sldId id="264" r:id="rId15"/>
    <p:sldId id="274" r:id="rId16"/>
    <p:sldId id="275" r:id="rId17"/>
    <p:sldId id="276" r:id="rId18"/>
    <p:sldId id="277" r:id="rId19"/>
    <p:sldId id="278" r:id="rId20"/>
    <p:sldId id="279" r:id="rId21"/>
    <p:sldId id="281" r:id="rId22"/>
    <p:sldId id="280"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8/28/2023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750590-9F9A-443B-9295-A3931D8194B1}" type="datetime1">
              <a:rPr lang="en-US" smtClean="0"/>
              <a:t>8/28/2023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053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359126-4846-4E88-BDD9-5585CC877E47}"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55121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59126-4846-4E88-BDD9-5585CC877E47}"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545408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59126-4846-4E88-BDD9-5585CC877E47}"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33011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59126-4846-4E88-BDD9-5585CC877E47}"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64956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59126-4846-4E88-BDD9-5585CC877E47}"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5820092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59126-4846-4E88-BDD9-5585CC877E47}"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85249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59126-4846-4E88-BDD9-5585CC877E47}"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474567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59126-4846-4E88-BDD9-5585CC877E47}"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196581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59126-4846-4E88-BDD9-5585CC877E47}"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67878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BFACF8-E63D-4673-A128-83547867BB7A}" type="datetime1">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363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359126-4846-4E88-BDD9-5585CC877E47}"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28824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359126-4846-4E88-BDD9-5585CC877E47}" type="datetime1">
              <a:rPr lang="en-US" smtClean="0"/>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27483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246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894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359126-4846-4E88-BDD9-5585CC877E47}"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267107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59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359126-4846-4E88-BDD9-5585CC877E47}" type="datetime1">
              <a:rPr lang="en-US" smtClean="0"/>
              <a:t>8/28/2023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75783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eeksforgeeks.org/software-engineering-introduction-to-software-engineer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2277374" y="821265"/>
            <a:ext cx="5625654" cy="5222117"/>
          </a:xfrm>
        </p:spPr>
        <p:txBody>
          <a:bodyPr anchor="ctr">
            <a:normAutofit/>
          </a:bodyPr>
          <a:lstStyle/>
          <a:p>
            <a:pPr algn="ctr"/>
            <a:r>
              <a:rPr lang="en-IN" sz="3600" b="1" i="0" u="none" strike="noStrike" baseline="0" dirty="0">
                <a:solidFill>
                  <a:srgbClr val="000000"/>
                </a:solidFill>
                <a:latin typeface="Times New Roman" panose="02020603050405020304" pitchFamily="18" charset="0"/>
              </a:rPr>
              <a:t>Major-4: </a:t>
            </a:r>
            <a:br>
              <a:rPr lang="en-IN" sz="3600" b="1" i="0" u="none" strike="noStrike" baseline="0" dirty="0">
                <a:solidFill>
                  <a:srgbClr val="000000"/>
                </a:solidFill>
                <a:latin typeface="Times New Roman" panose="02020603050405020304" pitchFamily="18" charset="0"/>
              </a:rPr>
            </a:br>
            <a:r>
              <a:rPr lang="en-IN" sz="3600" b="1" i="0" u="none" strike="noStrike" baseline="0" dirty="0">
                <a:solidFill>
                  <a:srgbClr val="000000"/>
                </a:solidFill>
                <a:latin typeface="Times New Roman" panose="02020603050405020304" pitchFamily="18" charset="0"/>
              </a:rPr>
              <a:t>Software Engineering </a:t>
            </a:r>
            <a:br>
              <a:rPr lang="en-IN" sz="3600" b="1" i="0" u="none" strike="noStrike" baseline="0" dirty="0">
                <a:solidFill>
                  <a:srgbClr val="000000"/>
                </a:solidFill>
                <a:latin typeface="Times New Roman" panose="02020603050405020304" pitchFamily="18" charset="0"/>
              </a:rPr>
            </a:br>
            <a:br>
              <a:rPr lang="en-IN" sz="3600" b="1" i="0" u="none" strike="noStrike" baseline="0" dirty="0">
                <a:solidFill>
                  <a:srgbClr val="000000"/>
                </a:solidFill>
                <a:latin typeface="Times New Roman" panose="02020603050405020304" pitchFamily="18" charset="0"/>
              </a:rPr>
            </a:br>
            <a:r>
              <a:rPr lang="en-IN" sz="3600" b="1" i="0" u="none" strike="noStrike" baseline="0" dirty="0">
                <a:solidFill>
                  <a:srgbClr val="000000"/>
                </a:solidFill>
                <a:latin typeface="Times New Roman" panose="02020603050405020304" pitchFamily="18" charset="0"/>
              </a:rPr>
              <a:t>Credit - 4</a:t>
            </a:r>
            <a:endParaRPr lang="en-US" sz="8800" dirty="0"/>
          </a:p>
        </p:txBody>
      </p:sp>
      <p:sp>
        <p:nvSpPr>
          <p:cNvPr id="3" name="Subtitle 2">
            <a:extLst>
              <a:ext uri="{FF2B5EF4-FFF2-40B4-BE49-F238E27FC236}">
                <a16:creationId xmlns:a16="http://schemas.microsoft.com/office/drawing/2014/main" id="{E309A740-48C5-4AE5-879B-F567D3D7ACDC}"/>
              </a:ext>
            </a:extLst>
          </p:cNvPr>
          <p:cNvSpPr>
            <a:spLocks noGrp="1"/>
          </p:cNvSpPr>
          <p:nvPr>
            <p:ph type="subTitle" idx="1"/>
          </p:nvPr>
        </p:nvSpPr>
        <p:spPr>
          <a:xfrm>
            <a:off x="7903028" y="821265"/>
            <a:ext cx="4182580" cy="5222117"/>
          </a:xfrm>
        </p:spPr>
        <p:txBody>
          <a:bodyPr anchor="ctr">
            <a:normAutofit/>
          </a:bodyPr>
          <a:lstStyle/>
          <a:p>
            <a:pPr algn="ctr"/>
            <a:r>
              <a:rPr lang="en-US" sz="2800" b="1" dirty="0">
                <a:latin typeface="Times New Roman" panose="02020603050405020304" pitchFamily="18" charset="0"/>
                <a:cs typeface="Times New Roman" panose="02020603050405020304" pitchFamily="18" charset="0"/>
              </a:rPr>
              <a:t>Prof. Shruti S. Revdiwala</a:t>
            </a:r>
          </a:p>
        </p:txBody>
      </p:sp>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E09B10-E244-8790-B1E1-CAA6709F2C94}"/>
              </a:ext>
            </a:extLst>
          </p:cNvPr>
          <p:cNvSpPr>
            <a:spLocks noGrp="1"/>
          </p:cNvSpPr>
          <p:nvPr>
            <p:ph type="title"/>
          </p:nvPr>
        </p:nvSpPr>
        <p:spPr>
          <a:xfrm>
            <a:off x="1484311" y="685800"/>
            <a:ext cx="10018713" cy="5706374"/>
          </a:xfrm>
        </p:spPr>
        <p:txBody>
          <a:bodyPr>
            <a:noAutofit/>
          </a:bodyPr>
          <a:lstStyle/>
          <a:p>
            <a:pPr algn="just"/>
            <a:r>
              <a:rPr lang="en-US" sz="2400" b="1" i="0" u="none" strike="noStrike" baseline="0" dirty="0">
                <a:solidFill>
                  <a:srgbClr val="000000"/>
                </a:solidFill>
                <a:latin typeface="Times New Roman" panose="02020603050405020304" pitchFamily="18" charset="0"/>
              </a:rPr>
              <a:t>3. Although the industry is moving toward component-based assembly, most software continues to be custom built: </a:t>
            </a:r>
            <a:r>
              <a:rPr lang="en-US" sz="2400" b="0" i="0" u="none" strike="noStrike" baseline="0" dirty="0">
                <a:solidFill>
                  <a:srgbClr val="000000"/>
                </a:solidFill>
                <a:latin typeface="Times New Roman" panose="02020603050405020304" pitchFamily="18" charset="0"/>
              </a:rPr>
              <a:t>Requirements of many users are different so it is not possible for developers to accommodate all functionalities in the single software. Therefore, there is need for the customization in the software and hence, software industry is expanding day by day. </a:t>
            </a:r>
            <a:br>
              <a:rPr lang="en-US" sz="2400" b="0" i="0" u="none" strike="noStrike" baseline="0" dirty="0">
                <a:solidFill>
                  <a:srgbClr val="000000"/>
                </a:solidFill>
                <a:latin typeface="Times New Roman" panose="02020603050405020304" pitchFamily="18" charset="0"/>
              </a:rPr>
            </a:br>
            <a:br>
              <a:rPr lang="en-IN" sz="2400" b="0" i="0" u="none" strike="noStrike" baseline="0" dirty="0">
                <a:solidFill>
                  <a:srgbClr val="000000"/>
                </a:solidFill>
                <a:latin typeface="Times New Roman" panose="02020603050405020304" pitchFamily="18" charset="0"/>
              </a:rPr>
            </a:br>
            <a:r>
              <a:rPr lang="en-US" sz="2400" b="1" i="0" u="none" strike="noStrike" baseline="0" dirty="0">
                <a:solidFill>
                  <a:srgbClr val="000000"/>
                </a:solidFill>
                <a:latin typeface="Times New Roman" panose="02020603050405020304" pitchFamily="18" charset="0"/>
              </a:rPr>
              <a:t>4. Usability of Software: </a:t>
            </a:r>
            <a:r>
              <a:rPr lang="en-US" sz="2400" b="0" i="0" u="none" strike="noStrike" baseline="0" dirty="0">
                <a:solidFill>
                  <a:srgbClr val="000000"/>
                </a:solidFill>
                <a:latin typeface="Times New Roman" panose="02020603050405020304" pitchFamily="18" charset="0"/>
              </a:rPr>
              <a:t>The usability of the software is the simplicity of the software in terms of the user. The easier the software is to use for the user, the more is the usability of the software as more number of people will now be able to use it and also due to the ease will use it more willingly. </a:t>
            </a:r>
            <a:br>
              <a:rPr lang="en-US" sz="2400" b="0" i="0" u="none" strike="noStrike" baseline="0" dirty="0">
                <a:solidFill>
                  <a:srgbClr val="000000"/>
                </a:solidFill>
                <a:latin typeface="Times New Roman" panose="02020603050405020304" pitchFamily="18" charset="0"/>
              </a:rPr>
            </a:br>
            <a:br>
              <a:rPr lang="en-IN" sz="2400" b="0" i="0" u="none" strike="noStrike" baseline="0" dirty="0">
                <a:solidFill>
                  <a:srgbClr val="000000"/>
                </a:solidFill>
                <a:latin typeface="Times New Roman" panose="02020603050405020304" pitchFamily="18" charset="0"/>
              </a:rPr>
            </a:br>
            <a:r>
              <a:rPr lang="en-US" sz="2400" b="1" i="0" u="none" strike="noStrike" baseline="0" dirty="0">
                <a:solidFill>
                  <a:srgbClr val="000000"/>
                </a:solidFill>
                <a:latin typeface="Times New Roman" panose="02020603050405020304" pitchFamily="18" charset="0"/>
              </a:rPr>
              <a:t>5. Reusability of components: </a:t>
            </a:r>
            <a:r>
              <a:rPr lang="en-US" sz="2400" b="0" i="0" u="none" strike="noStrike" baseline="0" dirty="0">
                <a:solidFill>
                  <a:srgbClr val="000000"/>
                </a:solidFill>
                <a:latin typeface="Times New Roman" panose="02020603050405020304" pitchFamily="18" charset="0"/>
              </a:rPr>
              <a:t>As the software never wears out, neither do its components, i.e. code segments. So, if any particular segment of code is required in some other software, we can reuse the existing code form the software in which it is already present. This reduced our work and also saves time and money. </a:t>
            </a:r>
            <a:br>
              <a:rPr lang="en-US" sz="2400" b="0" i="0" u="none" strike="noStrike" baseline="0" dirty="0">
                <a:solidFill>
                  <a:srgbClr val="000000"/>
                </a:solidFill>
                <a:latin typeface="Times New Roman" panose="02020603050405020304" pitchFamily="18" charset="0"/>
              </a:rPr>
            </a:br>
            <a:endParaRPr lang="en-IN" sz="2400" dirty="0"/>
          </a:p>
        </p:txBody>
      </p:sp>
    </p:spTree>
    <p:extLst>
      <p:ext uri="{BB962C8B-B14F-4D97-AF65-F5344CB8AC3E}">
        <p14:creationId xmlns:p14="http://schemas.microsoft.com/office/powerpoint/2010/main" val="321160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F21A650-9D35-3AD0-BA7E-244F749319D2}"/>
              </a:ext>
            </a:extLst>
          </p:cNvPr>
          <p:cNvSpPr>
            <a:spLocks noGrp="1"/>
          </p:cNvSpPr>
          <p:nvPr>
            <p:ph type="title"/>
          </p:nvPr>
        </p:nvSpPr>
        <p:spPr>
          <a:xfrm>
            <a:off x="1484313" y="685800"/>
            <a:ext cx="10018712" cy="5870275"/>
          </a:xfrm>
        </p:spPr>
        <p:txBody>
          <a:bodyPr>
            <a:normAutofit/>
          </a:bodyPr>
          <a:lstStyle/>
          <a:p>
            <a:pPr algn="just"/>
            <a:r>
              <a:rPr lang="en-US" sz="2400" b="1" i="0" u="none" strike="noStrike" baseline="0" dirty="0">
                <a:solidFill>
                  <a:srgbClr val="000000"/>
                </a:solidFill>
                <a:latin typeface="Times New Roman" panose="02020603050405020304" pitchFamily="18" charset="0"/>
              </a:rPr>
              <a:t>6. Flexibility of software: </a:t>
            </a:r>
            <a:r>
              <a:rPr lang="en-US" sz="2400" b="0" i="0" u="none" strike="noStrike" baseline="0" dirty="0">
                <a:solidFill>
                  <a:srgbClr val="000000"/>
                </a:solidFill>
                <a:latin typeface="Times New Roman" panose="02020603050405020304" pitchFamily="18" charset="0"/>
              </a:rPr>
              <a:t>A software is flexible. What this means is that we can make necessary changes in our software in the future according to the need of that time and then can use the same software then also. </a:t>
            </a:r>
            <a:br>
              <a:rPr lang="en-US" sz="2400" b="0" i="0" u="none" strike="noStrike" baseline="0" dirty="0">
                <a:solidFill>
                  <a:srgbClr val="000000"/>
                </a:solidFill>
                <a:latin typeface="Times New Roman" panose="02020603050405020304" pitchFamily="18" charset="0"/>
              </a:rPr>
            </a:br>
            <a:br>
              <a:rPr lang="en-IN" sz="2400" b="0" i="0" u="none" strike="noStrike" baseline="0" dirty="0">
                <a:solidFill>
                  <a:srgbClr val="000000"/>
                </a:solidFill>
                <a:latin typeface="Times New Roman" panose="02020603050405020304" pitchFamily="18" charset="0"/>
              </a:rPr>
            </a:br>
            <a:r>
              <a:rPr lang="en-US" sz="2400" b="1" i="0" u="none" strike="noStrike" baseline="0" dirty="0">
                <a:solidFill>
                  <a:srgbClr val="000000"/>
                </a:solidFill>
                <a:latin typeface="Times New Roman" panose="02020603050405020304" pitchFamily="18" charset="0"/>
              </a:rPr>
              <a:t>7. Maintainability of software: </a:t>
            </a:r>
            <a:r>
              <a:rPr lang="en-US" sz="2400" b="0" i="0" u="none" strike="noStrike" baseline="0" dirty="0">
                <a:solidFill>
                  <a:srgbClr val="000000"/>
                </a:solidFill>
                <a:latin typeface="Times New Roman" panose="02020603050405020304" pitchFamily="18" charset="0"/>
              </a:rPr>
              <a:t>Every software is maintainable. This means that if any errors or bugs appear in the software, then they can be fixed. </a:t>
            </a:r>
            <a:br>
              <a:rPr lang="en-US" sz="2400" b="0" i="0" u="none" strike="noStrike" baseline="0" dirty="0">
                <a:solidFill>
                  <a:srgbClr val="000000"/>
                </a:solidFill>
                <a:latin typeface="Times New Roman" panose="02020603050405020304" pitchFamily="18" charset="0"/>
              </a:rPr>
            </a:br>
            <a:br>
              <a:rPr lang="en-IN" sz="2400" b="0" i="0" u="none" strike="noStrike" baseline="0" dirty="0">
                <a:solidFill>
                  <a:srgbClr val="000000"/>
                </a:solidFill>
                <a:latin typeface="Times New Roman" panose="02020603050405020304" pitchFamily="18" charset="0"/>
              </a:rPr>
            </a:br>
            <a:r>
              <a:rPr lang="en-US" sz="2400" b="1" i="0" u="none" strike="noStrike" baseline="0" dirty="0">
                <a:solidFill>
                  <a:srgbClr val="000000"/>
                </a:solidFill>
                <a:latin typeface="Times New Roman" panose="02020603050405020304" pitchFamily="18" charset="0"/>
              </a:rPr>
              <a:t>8. Portability of software: </a:t>
            </a:r>
            <a:r>
              <a:rPr lang="en-US" sz="2400" b="0" i="0" u="none" strike="noStrike" baseline="0" dirty="0">
                <a:solidFill>
                  <a:srgbClr val="000000"/>
                </a:solidFill>
                <a:latin typeface="Times New Roman" panose="02020603050405020304" pitchFamily="18" charset="0"/>
              </a:rPr>
              <a:t>Portability of the software means that we can transfer our software from one platform to another that too with ease. Due to this, the sharing of the software among the developers and other members can be done flexibly. </a:t>
            </a:r>
            <a:br>
              <a:rPr lang="en-US" sz="2400" b="0" i="0" u="none" strike="noStrike" baseline="0" dirty="0">
                <a:solidFill>
                  <a:srgbClr val="000000"/>
                </a:solidFill>
                <a:latin typeface="Times New Roman" panose="02020603050405020304" pitchFamily="18" charset="0"/>
              </a:rPr>
            </a:br>
            <a:br>
              <a:rPr lang="en-IN" sz="2400" b="0" i="0" u="none" strike="noStrike" baseline="0" dirty="0">
                <a:solidFill>
                  <a:srgbClr val="000000"/>
                </a:solidFill>
                <a:latin typeface="Times New Roman" panose="02020603050405020304" pitchFamily="18" charset="0"/>
              </a:rPr>
            </a:br>
            <a:r>
              <a:rPr lang="en-US" sz="2400" b="1" i="0" u="none" strike="noStrike" baseline="0" dirty="0">
                <a:solidFill>
                  <a:srgbClr val="000000"/>
                </a:solidFill>
                <a:latin typeface="Times New Roman" panose="02020603050405020304" pitchFamily="18" charset="0"/>
              </a:rPr>
              <a:t>9. Reliability of Software: </a:t>
            </a:r>
            <a:r>
              <a:rPr lang="en-US" sz="2400" b="0" i="0" u="none" strike="noStrike" baseline="0" dirty="0">
                <a:solidFill>
                  <a:srgbClr val="000000"/>
                </a:solidFill>
                <a:latin typeface="Times New Roman" panose="02020603050405020304" pitchFamily="18" charset="0"/>
              </a:rPr>
              <a:t>This is the ability of the software to provide the desired functionalities under every condition. This means that our software should work properly in each condition. </a:t>
            </a:r>
          </a:p>
        </p:txBody>
      </p:sp>
    </p:spTree>
    <p:extLst>
      <p:ext uri="{BB962C8B-B14F-4D97-AF65-F5344CB8AC3E}">
        <p14:creationId xmlns:p14="http://schemas.microsoft.com/office/powerpoint/2010/main" val="292800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C1A50B-71CA-E780-CE4A-8154A9E3155F}"/>
              </a:ext>
            </a:extLst>
          </p:cNvPr>
          <p:cNvSpPr txBox="1">
            <a:spLocks noGrp="1"/>
          </p:cNvSpPr>
          <p:nvPr>
            <p:ph type="title"/>
          </p:nvPr>
        </p:nvSpPr>
        <p:spPr>
          <a:xfrm>
            <a:off x="1570575" y="0"/>
            <a:ext cx="10018712" cy="523220"/>
          </a:xfrm>
          <a:prstGeom prst="rect">
            <a:avLst/>
          </a:prstGeom>
          <a:noFill/>
        </p:spPr>
        <p:txBody>
          <a:bodyPr wrap="square" rtlCol="0">
            <a:spAutoFit/>
          </a:bodyPr>
          <a:lstStyle/>
          <a:p>
            <a:r>
              <a:rPr lang="en-IN" sz="2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1.2 Software engineering approach </a:t>
            </a:r>
            <a:r>
              <a:rPr lang="en-US" sz="2800" b="0" i="0" u="none" strike="noStrike" baseline="0" dirty="0">
                <a:solidFill>
                  <a:srgbClr val="000000"/>
                </a:solidFill>
                <a:latin typeface="Times New Roman" panose="02020603050405020304" pitchFamily="18" charset="0"/>
              </a:rPr>
              <a:t>	</a:t>
            </a:r>
          </a:p>
        </p:txBody>
      </p:sp>
      <p:sp>
        <p:nvSpPr>
          <p:cNvPr id="6" name="TextBox 5">
            <a:extLst>
              <a:ext uri="{FF2B5EF4-FFF2-40B4-BE49-F238E27FC236}">
                <a16:creationId xmlns:a16="http://schemas.microsoft.com/office/drawing/2014/main" id="{B4917DFE-780E-E93D-1B36-99C2BD29323C}"/>
              </a:ext>
            </a:extLst>
          </p:cNvPr>
          <p:cNvSpPr txBox="1"/>
          <p:nvPr/>
        </p:nvSpPr>
        <p:spPr>
          <a:xfrm>
            <a:off x="1510190" y="669348"/>
            <a:ext cx="10333878" cy="5632311"/>
          </a:xfrm>
          <a:prstGeom prst="rect">
            <a:avLst/>
          </a:prstGeom>
          <a:noFill/>
        </p:spPr>
        <p:txBody>
          <a:bodyPr wrap="square">
            <a:spAutoFit/>
          </a:bodyPr>
          <a:lstStyle/>
          <a:p>
            <a:pPr marL="0" indent="0">
              <a:spcBef>
                <a:spcPts val="0"/>
              </a:spcBef>
              <a:spcAft>
                <a:spcPts val="0"/>
              </a:spcAft>
              <a:buNone/>
            </a:pPr>
            <a:r>
              <a:rPr lang="en-US" b="1" i="0" dirty="0">
                <a:solidFill>
                  <a:srgbClr val="273239"/>
                </a:solidFill>
                <a:effectLst/>
                <a:latin typeface="Source Sans 3"/>
              </a:rPr>
              <a:t>Basic Principles of Good Software Engineering approach :-</a:t>
            </a:r>
          </a:p>
          <a:p>
            <a:pPr marL="0" indent="0">
              <a:spcBef>
                <a:spcPts val="0"/>
              </a:spcBef>
              <a:spcAft>
                <a:spcPts val="0"/>
              </a:spcAft>
              <a:buNone/>
            </a:pPr>
            <a:endParaRPr lang="en-US" b="1" i="0" dirty="0">
              <a:solidFill>
                <a:srgbClr val="273239"/>
              </a:solidFill>
              <a:effectLst/>
              <a:latin typeface="Source Sans 3"/>
            </a:endParaRPr>
          </a:p>
          <a:p>
            <a:pPr marL="0" indent="0">
              <a:spcBef>
                <a:spcPts val="0"/>
              </a:spcBef>
              <a:spcAft>
                <a:spcPts val="0"/>
              </a:spcAft>
              <a:buNone/>
            </a:pPr>
            <a:r>
              <a:rPr lang="en-US" b="0" i="0" u="sng" dirty="0">
                <a:effectLst/>
                <a:latin typeface="Nunito" pitchFamily="2" charset="0"/>
                <a:hlinkClick r:id="rId2"/>
              </a:rPr>
              <a:t>Software Engineering</a:t>
            </a:r>
            <a:r>
              <a:rPr lang="en-US" b="0" i="0" dirty="0">
                <a:solidFill>
                  <a:srgbClr val="273239"/>
                </a:solidFill>
                <a:effectLst/>
                <a:latin typeface="Nunito" pitchFamily="2" charset="0"/>
              </a:rPr>
              <a:t> is the systems engineering approach for software product/application development. It is an engineering branch associated with analyzing user requirements, design, development, testing, and maintenance of software products. </a:t>
            </a:r>
            <a:endParaRPr lang="en-US" b="1" dirty="0">
              <a:solidFill>
                <a:srgbClr val="273239"/>
              </a:solidFill>
              <a:latin typeface="Source Sans 3"/>
            </a:endParaRPr>
          </a:p>
          <a:p>
            <a:pPr marL="0" indent="0">
              <a:spcBef>
                <a:spcPts val="0"/>
              </a:spcBef>
              <a:spcAft>
                <a:spcPts val="0"/>
              </a:spcAft>
              <a:buNone/>
            </a:pPr>
            <a:endParaRPr lang="en-US" b="1" i="0" dirty="0">
              <a:solidFill>
                <a:srgbClr val="273239"/>
              </a:solidFill>
              <a:effectLst/>
              <a:latin typeface="Source Sans 3"/>
            </a:endParaRPr>
          </a:p>
          <a:p>
            <a:pPr algn="l" fontAlgn="base"/>
            <a:r>
              <a:rPr lang="en-US" b="0" i="0" dirty="0">
                <a:solidFill>
                  <a:srgbClr val="273239"/>
                </a:solidFill>
                <a:effectLst/>
                <a:latin typeface="Nunito" pitchFamily="2" charset="0"/>
              </a:rPr>
              <a:t>Some basic </a:t>
            </a:r>
            <a:r>
              <a:rPr lang="en-US" b="1" i="0" dirty="0">
                <a:solidFill>
                  <a:srgbClr val="273239"/>
                </a:solidFill>
                <a:effectLst/>
                <a:latin typeface="Nunito" pitchFamily="2" charset="0"/>
              </a:rPr>
              <a:t>principles</a:t>
            </a:r>
            <a:r>
              <a:rPr lang="en-US" b="0" i="0" dirty="0">
                <a:solidFill>
                  <a:srgbClr val="273239"/>
                </a:solidFill>
                <a:effectLst/>
                <a:latin typeface="Nunito" pitchFamily="2" charset="0"/>
              </a:rPr>
              <a:t> of good software engineering are –</a:t>
            </a:r>
          </a:p>
          <a:p>
            <a:pPr algn="l" fontAlgn="base"/>
            <a:endParaRPr lang="en-US" b="0" i="0" dirty="0">
              <a:solidFill>
                <a:srgbClr val="273239"/>
              </a:solidFill>
              <a:effectLst/>
              <a:latin typeface="Nunito" pitchFamily="2" charset="0"/>
            </a:endParaRPr>
          </a:p>
          <a:p>
            <a:pPr marL="285750" indent="-285750" algn="l" fontAlgn="base">
              <a:buFont typeface="Arial" panose="020B0604020202020204" pitchFamily="34" charset="0"/>
              <a:buChar char="•"/>
            </a:pPr>
            <a:r>
              <a:rPr lang="en-US" b="1" i="0" dirty="0">
                <a:solidFill>
                  <a:srgbClr val="273239"/>
                </a:solidFill>
                <a:effectLst/>
                <a:latin typeface="Nunito" pitchFamily="2" charset="0"/>
              </a:rPr>
              <a:t>One of the basic software Engineering principles is Better Requirement analysis which gives a clear vision of the project. At last, a good understanding of user requirements provides value to its users by delivering a good software product that meets users’ requirements.</a:t>
            </a:r>
            <a:br>
              <a:rPr lang="en-US" b="1" i="0" dirty="0">
                <a:solidFill>
                  <a:srgbClr val="273239"/>
                </a:solidFill>
                <a:effectLst/>
                <a:latin typeface="Nunito" pitchFamily="2" charset="0"/>
              </a:rPr>
            </a:br>
            <a:r>
              <a:rPr lang="en-US" b="1" i="0" dirty="0">
                <a:solidFill>
                  <a:srgbClr val="273239"/>
                </a:solidFill>
                <a:effectLst/>
                <a:latin typeface="Nunito" pitchFamily="2" charset="0"/>
              </a:rPr>
              <a:t> </a:t>
            </a:r>
          </a:p>
          <a:p>
            <a:pPr marL="285750" indent="-285750" algn="l" fontAlgn="base">
              <a:buFont typeface="Arial" panose="020B0604020202020204" pitchFamily="34" charset="0"/>
              <a:buChar char="•"/>
            </a:pPr>
            <a:r>
              <a:rPr lang="en-US" b="1" i="0" dirty="0">
                <a:solidFill>
                  <a:srgbClr val="273239"/>
                </a:solidFill>
                <a:effectLst/>
                <a:latin typeface="Nunito" pitchFamily="2" charset="0"/>
              </a:rPr>
              <a:t>All designs and implementations should be as simple as possible principle should be followed. It makes code so simple as a result debugging and further maintenance become simple.</a:t>
            </a:r>
            <a:br>
              <a:rPr lang="en-US" b="1" i="0" dirty="0">
                <a:solidFill>
                  <a:srgbClr val="273239"/>
                </a:solidFill>
                <a:effectLst/>
                <a:latin typeface="Nunito" pitchFamily="2" charset="0"/>
              </a:rPr>
            </a:br>
            <a:r>
              <a:rPr lang="en-US" b="1" i="0" dirty="0">
                <a:solidFill>
                  <a:srgbClr val="273239"/>
                </a:solidFill>
                <a:effectLst/>
                <a:latin typeface="Nunito" pitchFamily="2" charset="0"/>
              </a:rPr>
              <a:t> </a:t>
            </a:r>
          </a:p>
          <a:p>
            <a:pPr marL="285750" indent="-285750" algn="l" fontAlgn="base">
              <a:buFont typeface="Arial" panose="020B0604020202020204" pitchFamily="34" charset="0"/>
              <a:buChar char="•"/>
            </a:pPr>
            <a:r>
              <a:rPr lang="en-US" b="1" i="0" dirty="0">
                <a:solidFill>
                  <a:srgbClr val="273239"/>
                </a:solidFill>
                <a:effectLst/>
                <a:latin typeface="Nunito" pitchFamily="2" charset="0"/>
              </a:rPr>
              <a:t>Maintaining the vision of the project is the most important thing throughout complete development process for the success of a software project. A clear vision of the project leads to the development of the project in the right way.</a:t>
            </a:r>
          </a:p>
          <a:p>
            <a:pPr marL="0" indent="0">
              <a:spcBef>
                <a:spcPts val="0"/>
              </a:spcBef>
              <a:spcAft>
                <a:spcPts val="0"/>
              </a:spcAft>
              <a:buNone/>
            </a:pPr>
            <a:endParaRPr lang="en-US" b="1" i="0" dirty="0">
              <a:solidFill>
                <a:srgbClr val="273239"/>
              </a:solidFill>
              <a:effectLst/>
              <a:latin typeface="Source Sans 3"/>
            </a:endParaRPr>
          </a:p>
        </p:txBody>
      </p:sp>
    </p:spTree>
    <p:extLst>
      <p:ext uri="{BB962C8B-B14F-4D97-AF65-F5344CB8AC3E}">
        <p14:creationId xmlns:p14="http://schemas.microsoft.com/office/powerpoint/2010/main" val="218157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875AE4-E65D-E6BB-6358-FB88CA21FBDD}"/>
              </a:ext>
            </a:extLst>
          </p:cNvPr>
          <p:cNvSpPr>
            <a:spLocks noGrp="1"/>
          </p:cNvSpPr>
          <p:nvPr>
            <p:ph idx="1"/>
          </p:nvPr>
        </p:nvSpPr>
        <p:spPr>
          <a:xfrm>
            <a:off x="1484310" y="198409"/>
            <a:ext cx="10018713" cy="6478436"/>
          </a:xfrm>
        </p:spPr>
        <p:txBody>
          <a:bodyPr>
            <a:normAutofit/>
          </a:bodyPr>
          <a:lstStyle/>
          <a:p>
            <a:pPr algn="l" fontAlgn="base">
              <a:buFont typeface="Arial" panose="020B0604020202020204" pitchFamily="34" charset="0"/>
              <a:buChar char="•"/>
            </a:pPr>
            <a:r>
              <a:rPr lang="en-US" sz="1800" b="1" dirty="0">
                <a:solidFill>
                  <a:srgbClr val="273239"/>
                </a:solidFill>
                <a:latin typeface="Nunito" pitchFamily="2" charset="0"/>
              </a:rPr>
              <a:t>Software projects include a number of functionalities, all functionalities should be developed in a modular approach so that development will be faster and easier. This modularity makes functions or system components independent.</a:t>
            </a:r>
            <a:br>
              <a:rPr lang="en-US" sz="1800" b="1" dirty="0">
                <a:solidFill>
                  <a:srgbClr val="273239"/>
                </a:solidFill>
                <a:latin typeface="Nunito" pitchFamily="2" charset="0"/>
              </a:rPr>
            </a:br>
            <a:r>
              <a:rPr lang="en-US" sz="1800" b="1" dirty="0">
                <a:solidFill>
                  <a:srgbClr val="273239"/>
                </a:solidFill>
                <a:latin typeface="Nunito" pitchFamily="2" charset="0"/>
              </a:rPr>
              <a:t> </a:t>
            </a:r>
          </a:p>
          <a:p>
            <a:pPr algn="l" fontAlgn="base">
              <a:buFont typeface="Arial" panose="020B0604020202020204" pitchFamily="34" charset="0"/>
              <a:buChar char="•"/>
            </a:pPr>
            <a:r>
              <a:rPr lang="en-US" sz="1800" b="1" dirty="0">
                <a:solidFill>
                  <a:srgbClr val="273239"/>
                </a:solidFill>
                <a:latin typeface="Nunito" pitchFamily="2" charset="0"/>
              </a:rPr>
              <a:t>Another specialization of the principle of separation of concerns is Abstraction for suppressing complex things and delivering simplicity to the customer/user means it gives what the actual user needs and hides unnecessary things.</a:t>
            </a:r>
            <a:br>
              <a:rPr lang="en-US" sz="1800" b="1" dirty="0">
                <a:solidFill>
                  <a:srgbClr val="273239"/>
                </a:solidFill>
                <a:latin typeface="Nunito" pitchFamily="2" charset="0"/>
              </a:rPr>
            </a:br>
            <a:r>
              <a:rPr lang="en-US" sz="1800" b="1" dirty="0">
                <a:solidFill>
                  <a:srgbClr val="273239"/>
                </a:solidFill>
                <a:latin typeface="Nunito" pitchFamily="2" charset="0"/>
              </a:rPr>
              <a:t> </a:t>
            </a:r>
          </a:p>
          <a:p>
            <a:pPr algn="l" fontAlgn="base">
              <a:buFont typeface="Arial" panose="020B0604020202020204" pitchFamily="34" charset="0"/>
              <a:buChar char="•"/>
            </a:pPr>
            <a:r>
              <a:rPr lang="en-US" sz="1800" b="1" dirty="0">
                <a:solidFill>
                  <a:srgbClr val="273239"/>
                </a:solidFill>
                <a:latin typeface="Nunito" pitchFamily="2" charset="0"/>
              </a:rPr>
              <a:t>Think then Act is a must-required principle for software engineering means before starting developing functionality first it requires to think about application architecture, as good planning on the flow of project development produces better results.</a:t>
            </a:r>
          </a:p>
          <a:p>
            <a:pPr algn="l" fontAlgn="base">
              <a:buFont typeface="Arial" panose="020B0604020202020204" pitchFamily="34" charset="0"/>
              <a:buChar char="•"/>
            </a:pPr>
            <a:r>
              <a:rPr lang="en-US" sz="1800" b="1" dirty="0">
                <a:solidFill>
                  <a:srgbClr val="273239"/>
                </a:solidFill>
                <a:latin typeface="Nunito" pitchFamily="2" charset="0"/>
              </a:rPr>
              <a:t>Sometimes</a:t>
            </a:r>
            <a:r>
              <a:rPr lang="en-US" b="0" i="0" dirty="0">
                <a:solidFill>
                  <a:srgbClr val="273239"/>
                </a:solidFill>
                <a:effectLst/>
                <a:latin typeface="Nunito" pitchFamily="2" charset="0"/>
              </a:rPr>
              <a:t> </a:t>
            </a:r>
            <a:r>
              <a:rPr lang="en-US" sz="1800" b="1" dirty="0">
                <a:solidFill>
                  <a:srgbClr val="273239"/>
                </a:solidFill>
                <a:latin typeface="Nunito" pitchFamily="2" charset="0"/>
              </a:rPr>
              <a:t>developer adds up all functionalities together but later find no use of that. So following the Never add extra principle is important as it implements what actually needed and later implements what are required which saves effort and time.</a:t>
            </a:r>
            <a:br>
              <a:rPr lang="en-US" sz="1800" b="1" dirty="0">
                <a:solidFill>
                  <a:srgbClr val="273239"/>
                </a:solidFill>
                <a:latin typeface="Nunito" pitchFamily="2" charset="0"/>
              </a:rPr>
            </a:br>
            <a:r>
              <a:rPr lang="en-US" sz="1800" b="1" dirty="0">
                <a:solidFill>
                  <a:srgbClr val="273239"/>
                </a:solidFill>
                <a:latin typeface="Nunito" pitchFamily="2" charset="0"/>
              </a:rPr>
              <a:t> </a:t>
            </a:r>
          </a:p>
          <a:p>
            <a:pPr algn="l" fontAlgn="base">
              <a:buFont typeface="Arial" panose="020B0604020202020204" pitchFamily="34" charset="0"/>
              <a:buChar char="•"/>
            </a:pPr>
            <a:r>
              <a:rPr lang="en-US" sz="1800" b="1" dirty="0">
                <a:solidFill>
                  <a:srgbClr val="273239"/>
                </a:solidFill>
                <a:latin typeface="Nunito" pitchFamily="2" charset="0"/>
              </a:rPr>
              <a:t>When other developers work with another’s code they should not be surprised and should not waste their time in getting code. So providing better Documentation at required steps is a good way of developing software projects.</a:t>
            </a:r>
          </a:p>
          <a:p>
            <a:endParaRPr lang="en-IN" dirty="0"/>
          </a:p>
        </p:txBody>
      </p:sp>
    </p:spTree>
    <p:extLst>
      <p:ext uri="{BB962C8B-B14F-4D97-AF65-F5344CB8AC3E}">
        <p14:creationId xmlns:p14="http://schemas.microsoft.com/office/powerpoint/2010/main" val="374587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7E5CA-AF12-8D4B-3C83-49C5E62D1822}"/>
              </a:ext>
            </a:extLst>
          </p:cNvPr>
          <p:cNvSpPr>
            <a:spLocks noGrp="1"/>
          </p:cNvSpPr>
          <p:nvPr>
            <p:ph idx="1"/>
          </p:nvPr>
        </p:nvSpPr>
        <p:spPr>
          <a:xfrm>
            <a:off x="1484310" y="207034"/>
            <a:ext cx="10230362" cy="7108166"/>
          </a:xfrm>
        </p:spPr>
        <p:txBody>
          <a:bodyPr>
            <a:normAutofit fontScale="62500" lnSpcReduction="20000"/>
          </a:bodyPr>
          <a:lstStyle/>
          <a:p>
            <a:pPr marL="0" indent="0">
              <a:spcBef>
                <a:spcPts val="0"/>
              </a:spcBef>
              <a:spcAft>
                <a:spcPts val="0"/>
              </a:spcAft>
              <a:buNone/>
            </a:pPr>
            <a:r>
              <a:rPr lang="en-US" b="1" i="0" dirty="0">
                <a:solidFill>
                  <a:srgbClr val="273239"/>
                </a:solidFill>
                <a:effectLst/>
                <a:latin typeface="Nunito" pitchFamily="2" charset="0"/>
              </a:rPr>
              <a:t>There are several basic principles of good software engineering approach that are commonly followed by software developers and engineers to produce high-quality software. Some of these principles include:</a:t>
            </a:r>
          </a:p>
          <a:p>
            <a:pPr marL="0" indent="0">
              <a:spcBef>
                <a:spcPts val="0"/>
              </a:spcBef>
              <a:spcAft>
                <a:spcPts val="0"/>
              </a:spcAft>
              <a:buNone/>
            </a:pPr>
            <a:endParaRPr lang="en-US" b="1" dirty="0">
              <a:solidFill>
                <a:srgbClr val="273239"/>
              </a:solidFill>
              <a:latin typeface="Nunito" pitchFamily="2" charset="0"/>
            </a:endParaRPr>
          </a:p>
          <a:p>
            <a:pPr algn="l" fontAlgn="base">
              <a:buFont typeface="+mj-lt"/>
              <a:buAutoNum type="arabicPeriod"/>
            </a:pPr>
            <a:r>
              <a:rPr lang="en-US" b="1" i="0" dirty="0">
                <a:solidFill>
                  <a:srgbClr val="273239"/>
                </a:solidFill>
                <a:effectLst/>
                <a:latin typeface="Nunito" pitchFamily="2" charset="0"/>
              </a:rPr>
              <a:t>Modularity</a:t>
            </a:r>
            <a:r>
              <a:rPr lang="en-US" b="0" i="0" dirty="0">
                <a:solidFill>
                  <a:srgbClr val="273239"/>
                </a:solidFill>
                <a:effectLst/>
                <a:latin typeface="Nunito" pitchFamily="2" charset="0"/>
              </a:rPr>
              <a:t>: Breaking down the software into smaller, independent, and reusable components or modules. This makes the software easier to understand, test, and maintain.</a:t>
            </a:r>
          </a:p>
          <a:p>
            <a:pPr algn="l" fontAlgn="base">
              <a:buFont typeface="+mj-lt"/>
              <a:buAutoNum type="arabicPeriod"/>
            </a:pPr>
            <a:r>
              <a:rPr lang="en-US" b="1" i="0" dirty="0">
                <a:solidFill>
                  <a:srgbClr val="273239"/>
                </a:solidFill>
                <a:effectLst/>
                <a:latin typeface="Nunito" pitchFamily="2" charset="0"/>
              </a:rPr>
              <a:t>Abstraction</a:t>
            </a:r>
            <a:r>
              <a:rPr lang="en-US" b="0" i="0" dirty="0">
                <a:solidFill>
                  <a:srgbClr val="273239"/>
                </a:solidFill>
                <a:effectLst/>
                <a:latin typeface="Nunito" pitchFamily="2" charset="0"/>
              </a:rPr>
              <a:t>: Hiding the implementation details of a module or component and exposing only the necessary information. This makes the software more flexible and easier to change.</a:t>
            </a:r>
          </a:p>
          <a:p>
            <a:pPr algn="l" fontAlgn="base">
              <a:buFont typeface="+mj-lt"/>
              <a:buAutoNum type="arabicPeriod"/>
            </a:pPr>
            <a:r>
              <a:rPr lang="en-US" b="1" i="0" dirty="0">
                <a:solidFill>
                  <a:srgbClr val="273239"/>
                </a:solidFill>
                <a:effectLst/>
                <a:latin typeface="Nunito" pitchFamily="2" charset="0"/>
              </a:rPr>
              <a:t>Encapsulation</a:t>
            </a:r>
            <a:r>
              <a:rPr lang="en-US" b="0" i="0" dirty="0">
                <a:solidFill>
                  <a:srgbClr val="273239"/>
                </a:solidFill>
                <a:effectLst/>
                <a:latin typeface="Nunito" pitchFamily="2" charset="0"/>
              </a:rPr>
              <a:t>: Wrapping the data and functions of a module or component into a single unit, and providing controlled access to that unit. This helps to protect the data and functions from unauthorized access and modification.</a:t>
            </a:r>
          </a:p>
          <a:p>
            <a:pPr algn="l" fontAlgn="base">
              <a:buFont typeface="+mj-lt"/>
              <a:buAutoNum type="arabicPeriod"/>
            </a:pPr>
            <a:r>
              <a:rPr lang="en-US" b="1" i="0" dirty="0">
                <a:solidFill>
                  <a:srgbClr val="273239"/>
                </a:solidFill>
                <a:effectLst/>
                <a:latin typeface="Nunito" pitchFamily="2" charset="0"/>
              </a:rPr>
              <a:t>DRY principle (Don’t Repeat Yourself):</a:t>
            </a:r>
            <a:r>
              <a:rPr lang="en-US" b="0" i="0" dirty="0">
                <a:solidFill>
                  <a:srgbClr val="273239"/>
                </a:solidFill>
                <a:effectLst/>
                <a:latin typeface="Nunito" pitchFamily="2" charset="0"/>
              </a:rPr>
              <a:t> Avoiding duplication of code and data in the software. This makes the software more maintainable and less error-prone.</a:t>
            </a:r>
          </a:p>
          <a:p>
            <a:pPr algn="l" fontAlgn="base">
              <a:buFont typeface="+mj-lt"/>
              <a:buAutoNum type="arabicPeriod"/>
            </a:pPr>
            <a:r>
              <a:rPr lang="en-US" b="1" i="0" dirty="0">
                <a:solidFill>
                  <a:srgbClr val="273239"/>
                </a:solidFill>
                <a:effectLst/>
                <a:latin typeface="Nunito" pitchFamily="2" charset="0"/>
              </a:rPr>
              <a:t>KISS principle (Keep It Simple, Stupid)</a:t>
            </a:r>
            <a:r>
              <a:rPr lang="en-US" b="0" i="0" dirty="0">
                <a:solidFill>
                  <a:srgbClr val="273239"/>
                </a:solidFill>
                <a:effectLst/>
                <a:latin typeface="Nunito" pitchFamily="2" charset="0"/>
              </a:rPr>
              <a:t>: Keeping the software design and implementation as simple as possible. This makes the software more understandable, testable, and maintainable.</a:t>
            </a:r>
          </a:p>
          <a:p>
            <a:pPr algn="l" fontAlgn="base">
              <a:buFont typeface="+mj-lt"/>
              <a:buAutoNum type="arabicPeriod"/>
            </a:pPr>
            <a:r>
              <a:rPr lang="en-US" b="1" i="0" dirty="0">
                <a:solidFill>
                  <a:srgbClr val="273239"/>
                </a:solidFill>
                <a:effectLst/>
                <a:latin typeface="Nunito" pitchFamily="2" charset="0"/>
              </a:rPr>
              <a:t>YAGNI (You </a:t>
            </a:r>
            <a:r>
              <a:rPr lang="en-US" b="1" i="0" dirty="0" err="1">
                <a:solidFill>
                  <a:srgbClr val="273239"/>
                </a:solidFill>
                <a:effectLst/>
                <a:latin typeface="Nunito" pitchFamily="2" charset="0"/>
              </a:rPr>
              <a:t>Ain’t</a:t>
            </a:r>
            <a:r>
              <a:rPr lang="en-US" b="1" i="0" dirty="0">
                <a:solidFill>
                  <a:srgbClr val="273239"/>
                </a:solidFill>
                <a:effectLst/>
                <a:latin typeface="Nunito" pitchFamily="2" charset="0"/>
              </a:rPr>
              <a:t> </a:t>
            </a:r>
            <a:r>
              <a:rPr lang="en-US" b="1" i="0" dirty="0" err="1">
                <a:solidFill>
                  <a:srgbClr val="273239"/>
                </a:solidFill>
                <a:effectLst/>
                <a:latin typeface="Nunito" pitchFamily="2" charset="0"/>
              </a:rPr>
              <a:t>Gonna</a:t>
            </a:r>
            <a:r>
              <a:rPr lang="en-US" b="1" i="0" dirty="0">
                <a:solidFill>
                  <a:srgbClr val="273239"/>
                </a:solidFill>
                <a:effectLst/>
                <a:latin typeface="Nunito" pitchFamily="2" charset="0"/>
              </a:rPr>
              <a:t> Need It):</a:t>
            </a:r>
            <a:r>
              <a:rPr lang="en-US" b="0" i="0" dirty="0">
                <a:solidFill>
                  <a:srgbClr val="273239"/>
                </a:solidFill>
                <a:effectLst/>
                <a:latin typeface="Nunito" pitchFamily="2" charset="0"/>
              </a:rPr>
              <a:t> Avoiding adding unnecessary features or functionality to the software. This helps to keep the software focused on the essential requirements and makes it more maintainable.</a:t>
            </a:r>
          </a:p>
          <a:p>
            <a:pPr algn="l" fontAlgn="base">
              <a:buFont typeface="+mj-lt"/>
              <a:buAutoNum type="arabicPeriod"/>
            </a:pPr>
            <a:r>
              <a:rPr lang="en-US" b="1" i="0" dirty="0">
                <a:solidFill>
                  <a:srgbClr val="273239"/>
                </a:solidFill>
                <a:effectLst/>
                <a:latin typeface="Nunito" pitchFamily="2" charset="0"/>
              </a:rPr>
              <a:t>SOLID principles: </a:t>
            </a:r>
            <a:r>
              <a:rPr lang="en-US" b="0" i="0" dirty="0">
                <a:solidFill>
                  <a:srgbClr val="273239"/>
                </a:solidFill>
                <a:effectLst/>
                <a:latin typeface="Nunito" pitchFamily="2" charset="0"/>
              </a:rPr>
              <a:t>A set of principles that guide the design of software to make it more maintainable, reusable, and extensible. This includes the Single Responsibility Principle, Open/Closed Principle, </a:t>
            </a:r>
            <a:r>
              <a:rPr lang="en-US" b="0" i="0" dirty="0" err="1">
                <a:solidFill>
                  <a:srgbClr val="273239"/>
                </a:solidFill>
                <a:effectLst/>
                <a:latin typeface="Nunito" pitchFamily="2" charset="0"/>
              </a:rPr>
              <a:t>Liskov</a:t>
            </a:r>
            <a:r>
              <a:rPr lang="en-US" b="0" i="0" dirty="0">
                <a:solidFill>
                  <a:srgbClr val="273239"/>
                </a:solidFill>
                <a:effectLst/>
                <a:latin typeface="Nunito" pitchFamily="2" charset="0"/>
              </a:rPr>
              <a:t> Substitution Principle, Interface Segregation Principle, and Dependency Inversion Principle.</a:t>
            </a:r>
          </a:p>
          <a:p>
            <a:pPr algn="l" fontAlgn="base">
              <a:buFont typeface="+mj-lt"/>
              <a:buAutoNum type="arabicPeriod"/>
            </a:pPr>
            <a:r>
              <a:rPr lang="en-US" b="1" i="0" dirty="0">
                <a:solidFill>
                  <a:srgbClr val="273239"/>
                </a:solidFill>
                <a:effectLst/>
                <a:latin typeface="Nunito" pitchFamily="2" charset="0"/>
              </a:rPr>
              <a:t>Test-driven development:</a:t>
            </a:r>
            <a:r>
              <a:rPr lang="en-US" b="0" i="0" dirty="0">
                <a:solidFill>
                  <a:srgbClr val="273239"/>
                </a:solidFill>
                <a:effectLst/>
                <a:latin typeface="Nunito" pitchFamily="2" charset="0"/>
              </a:rPr>
              <a:t> Writing automated tests before writing the code, and ensuring that the code passes all tests before it is considered complete. This helps to ensure that the software meets the requirements and specifications.</a:t>
            </a:r>
          </a:p>
          <a:p>
            <a:pPr algn="l" fontAlgn="base">
              <a:buFont typeface="+mj-lt"/>
              <a:buAutoNum type="arabicPeriod"/>
            </a:pPr>
            <a:r>
              <a:rPr lang="en-US" b="0" i="0" dirty="0">
                <a:solidFill>
                  <a:srgbClr val="273239"/>
                </a:solidFill>
                <a:effectLst/>
                <a:latin typeface="Nunito" pitchFamily="2" charset="0"/>
              </a:rPr>
              <a:t>By following these principles, software engineers can develop software that is more reliable, maintainable, and extensible.</a:t>
            </a:r>
          </a:p>
          <a:p>
            <a:pPr algn="l" fontAlgn="base">
              <a:buFont typeface="+mj-lt"/>
              <a:buAutoNum type="arabicPeriod"/>
            </a:pPr>
            <a:r>
              <a:rPr lang="en-US" b="0" i="0" dirty="0">
                <a:solidFill>
                  <a:srgbClr val="273239"/>
                </a:solidFill>
                <a:effectLst/>
                <a:latin typeface="Nunito" pitchFamily="2" charset="0"/>
              </a:rPr>
              <a:t>It’s also important to note that these principles are not mutually exclusive, and often work together to improve the overall quality of the software.</a:t>
            </a:r>
          </a:p>
          <a:p>
            <a:pPr marL="0" indent="0">
              <a:spcBef>
                <a:spcPts val="0"/>
              </a:spcBef>
              <a:spcAft>
                <a:spcPts val="0"/>
              </a:spcAft>
              <a:buNone/>
            </a:pPr>
            <a:endParaRPr lang="en-US" b="1" i="0" dirty="0">
              <a:solidFill>
                <a:srgbClr val="273239"/>
              </a:solidFill>
              <a:effectLst/>
              <a:latin typeface="Nunito" pitchFamily="2" charset="0"/>
            </a:endParaRPr>
          </a:p>
          <a:p>
            <a:pPr marL="0" indent="0">
              <a:buNone/>
            </a:pPr>
            <a:endParaRPr lang="en-IN" dirty="0"/>
          </a:p>
        </p:txBody>
      </p:sp>
    </p:spTree>
    <p:extLst>
      <p:ext uri="{BB962C8B-B14F-4D97-AF65-F5344CB8AC3E}">
        <p14:creationId xmlns:p14="http://schemas.microsoft.com/office/powerpoint/2010/main" val="68657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3446A61-6362-0AF5-B87A-C7335014C3CF}"/>
              </a:ext>
            </a:extLst>
          </p:cNvPr>
          <p:cNvSpPr txBox="1"/>
          <p:nvPr/>
        </p:nvSpPr>
        <p:spPr>
          <a:xfrm>
            <a:off x="2184638" y="138824"/>
            <a:ext cx="9745693" cy="6740307"/>
          </a:xfrm>
          <a:prstGeom prst="rect">
            <a:avLst/>
          </a:prstGeom>
          <a:noFill/>
        </p:spPr>
        <p:txBody>
          <a:bodyPr wrap="square">
            <a:spAutoFit/>
          </a:bodyPr>
          <a:lstStyle/>
          <a:p>
            <a:pPr algn="just"/>
            <a:r>
              <a:rPr lang="en-US" b="1" i="0" dirty="0">
                <a:solidFill>
                  <a:srgbClr val="1D1D1F"/>
                </a:solidFill>
                <a:effectLst/>
                <a:latin typeface="-apple-system"/>
              </a:rPr>
              <a:t>A Phased Approach to Software Development :-</a:t>
            </a:r>
          </a:p>
          <a:p>
            <a:pPr algn="just"/>
            <a:endParaRPr lang="en-US" b="1" dirty="0">
              <a:solidFill>
                <a:srgbClr val="1D1D1F"/>
              </a:solidFill>
              <a:latin typeface="-apple-system"/>
            </a:endParaRPr>
          </a:p>
          <a:p>
            <a:pPr algn="just"/>
            <a:r>
              <a:rPr lang="en-US" b="0" i="0" dirty="0">
                <a:solidFill>
                  <a:srgbClr val="1D1D1F"/>
                </a:solidFill>
                <a:effectLst/>
                <a:latin typeface="-apple-system"/>
              </a:rPr>
              <a:t>In general, any problem solving in software must consist of these activities during the development process;</a:t>
            </a:r>
          </a:p>
          <a:p>
            <a:pPr algn="just">
              <a:buFont typeface="+mj-lt"/>
              <a:buAutoNum type="arabicPeriod"/>
            </a:pPr>
            <a:r>
              <a:rPr lang="en-US" b="1" i="0" dirty="0">
                <a:solidFill>
                  <a:srgbClr val="1D1D1F"/>
                </a:solidFill>
                <a:effectLst/>
                <a:latin typeface="-apple-system"/>
              </a:rPr>
              <a:t>Requirement Specifications:</a:t>
            </a:r>
            <a:r>
              <a:rPr lang="en-US" b="0" i="0" dirty="0">
                <a:solidFill>
                  <a:srgbClr val="1D1D1F"/>
                </a:solidFill>
                <a:effectLst/>
                <a:latin typeface="-apple-system"/>
              </a:rPr>
              <a:t> defines the objectives of new or modified system and lists a detailed statement of the functions that new system must perform.</a:t>
            </a:r>
          </a:p>
          <a:p>
            <a:pPr algn="just">
              <a:buFont typeface="+mj-lt"/>
              <a:buAutoNum type="arabicPeriod"/>
            </a:pPr>
            <a:r>
              <a:rPr lang="en-US" b="1" i="0" dirty="0">
                <a:solidFill>
                  <a:srgbClr val="1D1D1F"/>
                </a:solidFill>
                <a:effectLst/>
                <a:latin typeface="-apple-system"/>
              </a:rPr>
              <a:t>Analysis:</a:t>
            </a:r>
            <a:r>
              <a:rPr lang="en-US" b="0" i="0" dirty="0">
                <a:solidFill>
                  <a:srgbClr val="1D1D1F"/>
                </a:solidFill>
                <a:effectLst/>
                <a:latin typeface="-apple-system"/>
              </a:rPr>
              <a:t> during analysis, the focus is on building models that unambiguously determine the problem for which a software solution is being constructed. At this stage the limitations of the target environment is not given a priority.</a:t>
            </a:r>
          </a:p>
          <a:p>
            <a:pPr algn="just">
              <a:buFont typeface="+mj-lt"/>
              <a:buAutoNum type="arabicPeriod"/>
            </a:pPr>
            <a:r>
              <a:rPr lang="en-US" b="1" i="0" dirty="0">
                <a:solidFill>
                  <a:srgbClr val="1D1D1F"/>
                </a:solidFill>
                <a:effectLst/>
                <a:latin typeface="-apple-system"/>
              </a:rPr>
              <a:t>Design:</a:t>
            </a:r>
            <a:r>
              <a:rPr lang="en-US" b="0" i="0" dirty="0">
                <a:solidFill>
                  <a:srgbClr val="1D1D1F"/>
                </a:solidFill>
                <a:effectLst/>
                <a:latin typeface="-apple-system"/>
              </a:rPr>
              <a:t> the analysis model is adapted such that it serves as the basis for implementation in the target environment. Hence, the design deals with transforming or refining the analysis model into a design model that determines how to eventually obtain a working system.</a:t>
            </a:r>
          </a:p>
          <a:p>
            <a:pPr algn="just">
              <a:buFont typeface="+mj-lt"/>
              <a:buAutoNum type="arabicPeriod"/>
            </a:pPr>
            <a:r>
              <a:rPr lang="en-US" b="1" i="0" dirty="0">
                <a:solidFill>
                  <a:srgbClr val="1D1D1F"/>
                </a:solidFill>
                <a:effectLst/>
                <a:latin typeface="-apple-system"/>
              </a:rPr>
              <a:t>Implementation:</a:t>
            </a:r>
            <a:r>
              <a:rPr lang="en-US" b="0" i="0" dirty="0">
                <a:solidFill>
                  <a:srgbClr val="1D1D1F"/>
                </a:solidFill>
                <a:effectLst/>
                <a:latin typeface="-apple-system"/>
              </a:rPr>
              <a:t> at this stage, the coding of the system is performed</a:t>
            </a:r>
          </a:p>
          <a:p>
            <a:pPr algn="just"/>
            <a:endParaRPr lang="en-US" b="1" i="0" dirty="0">
              <a:solidFill>
                <a:srgbClr val="1D1D1F"/>
              </a:solidFill>
              <a:effectLst/>
              <a:latin typeface="-apple-system"/>
            </a:endParaRPr>
          </a:p>
          <a:p>
            <a:pPr algn="just"/>
            <a:r>
              <a:rPr lang="en-US" b="1" i="0" dirty="0">
                <a:solidFill>
                  <a:srgbClr val="1D1D1F"/>
                </a:solidFill>
                <a:effectLst/>
                <a:latin typeface="-apple-system"/>
              </a:rPr>
              <a:t>Testing:</a:t>
            </a:r>
            <a:r>
              <a:rPr lang="en-US" b="0" i="0" dirty="0">
                <a:solidFill>
                  <a:srgbClr val="1D1D1F"/>
                </a:solidFill>
                <a:effectLst/>
                <a:latin typeface="-apple-system"/>
              </a:rPr>
              <a:t> testing deals with the validation of software at various levels. Testing can be categorized as follows:</a:t>
            </a:r>
          </a:p>
          <a:p>
            <a:pPr algn="just"/>
            <a:endParaRPr lang="en-US" dirty="0">
              <a:solidFill>
                <a:srgbClr val="1D1D1F"/>
              </a:solidFill>
              <a:latin typeface="-apple-system"/>
            </a:endParaRPr>
          </a:p>
          <a:p>
            <a:pPr algn="just"/>
            <a:endParaRPr lang="en-US" b="1" i="0" dirty="0">
              <a:solidFill>
                <a:srgbClr val="1D1D1F"/>
              </a:solidFill>
              <a:effectLst/>
              <a:latin typeface="-apple-system"/>
            </a:endParaRPr>
          </a:p>
          <a:p>
            <a:pPr algn="just"/>
            <a:endParaRPr lang="en-US" b="1" dirty="0">
              <a:solidFill>
                <a:srgbClr val="1D1D1F"/>
              </a:solidFill>
              <a:latin typeface="-apple-system"/>
            </a:endParaRPr>
          </a:p>
          <a:p>
            <a:pPr algn="just"/>
            <a:endParaRPr lang="en-US" b="1" i="0" dirty="0">
              <a:solidFill>
                <a:srgbClr val="1D1D1F"/>
              </a:solidFill>
              <a:effectLst/>
              <a:latin typeface="-apple-system"/>
            </a:endParaRPr>
          </a:p>
          <a:p>
            <a:pPr algn="just"/>
            <a:endParaRPr lang="en-US" b="1" dirty="0">
              <a:solidFill>
                <a:srgbClr val="1D1D1F"/>
              </a:solidFill>
              <a:latin typeface="-apple-system"/>
            </a:endParaRPr>
          </a:p>
          <a:p>
            <a:pPr algn="just"/>
            <a:endParaRPr lang="en-US" b="1" i="0" dirty="0">
              <a:solidFill>
                <a:srgbClr val="1D1D1F"/>
              </a:solidFill>
              <a:effectLst/>
              <a:latin typeface="-apple-system"/>
            </a:endParaRPr>
          </a:p>
          <a:p>
            <a:pPr algn="just"/>
            <a:endParaRPr lang="en-US" b="1" dirty="0">
              <a:solidFill>
                <a:srgbClr val="1D1D1F"/>
              </a:solidFill>
              <a:latin typeface="-apple-system"/>
            </a:endParaRPr>
          </a:p>
          <a:p>
            <a:pPr algn="just"/>
            <a:endParaRPr lang="en-US" b="1" i="0" dirty="0">
              <a:solidFill>
                <a:srgbClr val="1D1D1F"/>
              </a:solidFill>
              <a:effectLst/>
              <a:latin typeface="-apple-system"/>
            </a:endParaRPr>
          </a:p>
        </p:txBody>
      </p:sp>
    </p:spTree>
    <p:extLst>
      <p:ext uri="{BB962C8B-B14F-4D97-AF65-F5344CB8AC3E}">
        <p14:creationId xmlns:p14="http://schemas.microsoft.com/office/powerpoint/2010/main" val="388604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3ACC8C-F3E9-EF3A-B0F3-9E883F5AEFF4}"/>
              </a:ext>
            </a:extLst>
          </p:cNvPr>
          <p:cNvSpPr>
            <a:spLocks noGrp="1"/>
          </p:cNvSpPr>
          <p:nvPr>
            <p:ph idx="1"/>
          </p:nvPr>
        </p:nvSpPr>
        <p:spPr>
          <a:xfrm>
            <a:off x="1484310" y="897147"/>
            <a:ext cx="10018713" cy="5322498"/>
          </a:xfrm>
        </p:spPr>
        <p:txBody>
          <a:bodyPr>
            <a:normAutofit fontScale="70000" lnSpcReduction="20000"/>
          </a:bodyPr>
          <a:lstStyle/>
          <a:p>
            <a:pPr algn="just">
              <a:buFont typeface="Arial" panose="020B0604020202020204" pitchFamily="34" charset="0"/>
              <a:buChar char="•"/>
            </a:pPr>
            <a:r>
              <a:rPr lang="en-US" b="0" i="0" dirty="0">
                <a:solidFill>
                  <a:srgbClr val="1D1D1F"/>
                </a:solidFill>
                <a:effectLst/>
                <a:latin typeface="-apple-system"/>
              </a:rPr>
              <a:t>Unit: deals with testing the smallest units of the designed software.</a:t>
            </a:r>
          </a:p>
          <a:p>
            <a:pPr algn="just">
              <a:buFont typeface="Arial" panose="020B0604020202020204" pitchFamily="34" charset="0"/>
              <a:buChar char="•"/>
            </a:pPr>
            <a:r>
              <a:rPr lang="en-US" b="0" i="0" dirty="0">
                <a:solidFill>
                  <a:srgbClr val="1D1D1F"/>
                </a:solidFill>
                <a:effectLst/>
                <a:latin typeface="-apple-system"/>
              </a:rPr>
              <a:t>Integration: integration testing deals with testing the application that has been (partially) put together by integrating the smallest software units. Basically it involves testing individual software modules as a group.</a:t>
            </a:r>
          </a:p>
          <a:p>
            <a:pPr algn="just">
              <a:buFont typeface="Arial" panose="020B0604020202020204" pitchFamily="34" charset="0"/>
              <a:buChar char="•"/>
            </a:pPr>
            <a:r>
              <a:rPr lang="en-US" b="0" i="0" dirty="0">
                <a:solidFill>
                  <a:srgbClr val="1D1D1F"/>
                </a:solidFill>
                <a:effectLst/>
                <a:latin typeface="-apple-system"/>
              </a:rPr>
              <a:t>Validation: this involve in testing whether the software functions in a manner expected by the user.</a:t>
            </a:r>
          </a:p>
          <a:p>
            <a:pPr algn="just">
              <a:buFont typeface="Arial" panose="020B0604020202020204" pitchFamily="34" charset="0"/>
              <a:buChar char="•"/>
            </a:pPr>
            <a:r>
              <a:rPr lang="en-US" b="0" i="0" dirty="0">
                <a:solidFill>
                  <a:srgbClr val="1D1D1F"/>
                </a:solidFill>
                <a:effectLst/>
                <a:latin typeface="-apple-system"/>
              </a:rPr>
              <a:t>System: this is carried out at the after the integration and validation testing, system testing deals with different test whose primary purpose is to fully exercise the computer-based system. Although each test has a different purpose, all work should verify that all system elements have been properly integrated and perform allocated functions.</a:t>
            </a:r>
          </a:p>
          <a:p>
            <a:pPr algn="just">
              <a:buFont typeface="Arial" panose="020B0604020202020204" pitchFamily="34" charset="0"/>
              <a:buChar char="•"/>
            </a:pPr>
            <a:r>
              <a:rPr lang="en-US" b="0" i="0" dirty="0">
                <a:solidFill>
                  <a:srgbClr val="1D1D1F"/>
                </a:solidFill>
                <a:effectLst/>
                <a:latin typeface="-apple-system"/>
              </a:rPr>
              <a:t>Recovery: recovery testing involves system tests that force the software to fail in a variety of ways and verifies that recovery is properly performed.</a:t>
            </a:r>
          </a:p>
          <a:p>
            <a:pPr algn="just">
              <a:buFont typeface="Arial" panose="020B0604020202020204" pitchFamily="34" charset="0"/>
              <a:buChar char="•"/>
            </a:pPr>
            <a:r>
              <a:rPr lang="en-US" b="0" i="0" dirty="0">
                <a:solidFill>
                  <a:srgbClr val="1D1D1F"/>
                </a:solidFill>
                <a:effectLst/>
                <a:latin typeface="-apple-system"/>
              </a:rPr>
              <a:t>Security: this testing verifies that protection mechanisms built into a system will, in fact, protect it from improper usage and unauthorized access. It ensures adherence to restrictions on command usage, access to data, and access requirement according to associated privileges.</a:t>
            </a:r>
          </a:p>
          <a:p>
            <a:pPr algn="just">
              <a:buFont typeface="Arial" panose="020B0604020202020204" pitchFamily="34" charset="0"/>
              <a:buChar char="•"/>
            </a:pPr>
            <a:r>
              <a:rPr lang="en-US" b="0" i="0" dirty="0">
                <a:solidFill>
                  <a:srgbClr val="1D1D1F"/>
                </a:solidFill>
                <a:effectLst/>
                <a:latin typeface="-apple-system"/>
              </a:rPr>
              <a:t>Stress: the stress testing involves executing a system in a manner that demands resources in abnormal quantity, frequency, or volume. In other words, stress testing helps find out the level of robustness and consistent or satisfactory performance even when the limits for normal operation for the system software is crossed.</a:t>
            </a:r>
          </a:p>
          <a:p>
            <a:endParaRPr lang="en-IN" dirty="0"/>
          </a:p>
        </p:txBody>
      </p:sp>
    </p:spTree>
    <p:extLst>
      <p:ext uri="{BB962C8B-B14F-4D97-AF65-F5344CB8AC3E}">
        <p14:creationId xmlns:p14="http://schemas.microsoft.com/office/powerpoint/2010/main" val="3447435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7AD123-E1BF-167E-9C88-030B5054AB6F}"/>
              </a:ext>
            </a:extLst>
          </p:cNvPr>
          <p:cNvSpPr txBox="1"/>
          <p:nvPr/>
        </p:nvSpPr>
        <p:spPr>
          <a:xfrm>
            <a:off x="1582946" y="116457"/>
            <a:ext cx="9795295" cy="6001643"/>
          </a:xfrm>
          <a:prstGeom prst="rect">
            <a:avLst/>
          </a:prstGeom>
          <a:noFill/>
        </p:spPr>
        <p:txBody>
          <a:bodyPr wrap="square" rtlCol="0">
            <a:spAutoFit/>
          </a:bodyPr>
          <a:lstStyle/>
          <a:p>
            <a:r>
              <a:rPr lang="en-IN" sz="3200" b="0" i="0" u="none" strike="noStrike" baseline="0" dirty="0">
                <a:solidFill>
                  <a:srgbClr val="000000"/>
                </a:solidFill>
                <a:latin typeface="Times New Roman" panose="02020603050405020304" pitchFamily="18" charset="0"/>
              </a:rPr>
              <a:t>1.2.2 Introduction to effort distribution :- </a:t>
            </a:r>
          </a:p>
          <a:p>
            <a:endParaRPr lang="en-IN" sz="3200" dirty="0">
              <a:solidFill>
                <a:srgbClr val="000000"/>
              </a:solidFill>
              <a:latin typeface="Times New Roman" panose="02020603050405020304" pitchFamily="18" charset="0"/>
            </a:endParaRPr>
          </a:p>
          <a:p>
            <a:r>
              <a:rPr lang="en-US" sz="3200" b="0" i="0" dirty="0">
                <a:solidFill>
                  <a:srgbClr val="202124"/>
                </a:solidFill>
                <a:effectLst/>
                <a:latin typeface="Google Sans"/>
              </a:rPr>
              <a:t>		</a:t>
            </a:r>
            <a:r>
              <a:rPr lang="en-US" sz="3200" b="0" i="0" dirty="0">
                <a:solidFill>
                  <a:srgbClr val="202124"/>
                </a:solidFill>
                <a:effectLst/>
                <a:latin typeface="Times New Roman" panose="02020603050405020304" pitchFamily="18" charset="0"/>
                <a:cs typeface="Times New Roman" panose="02020603050405020304" pitchFamily="18" charset="0"/>
              </a:rPr>
              <a:t>Effort distribution in software engineering is </a:t>
            </a:r>
            <a:r>
              <a:rPr lang="en-US" sz="3200" b="0" i="0" dirty="0">
                <a:solidFill>
                  <a:srgbClr val="040C28"/>
                </a:solidFill>
                <a:effectLst/>
                <a:latin typeface="Times New Roman" panose="02020603050405020304" pitchFamily="18" charset="0"/>
                <a:cs typeface="Times New Roman" panose="02020603050405020304" pitchFamily="18" charset="0"/>
              </a:rPr>
              <a:t>a well-known term used to measure cost and effort estimation for each and every phase or activity in software development</a:t>
            </a:r>
            <a:r>
              <a:rPr lang="en-US" sz="3200" b="0" i="0" dirty="0">
                <a:solidFill>
                  <a:srgbClr val="202124"/>
                </a:solidFill>
                <a:effectLst/>
                <a:latin typeface="Times New Roman" panose="02020603050405020304" pitchFamily="18" charset="0"/>
                <a:cs typeface="Times New Roman" panose="02020603050405020304" pitchFamily="18" charset="0"/>
              </a:rPr>
              <a:t>.</a:t>
            </a:r>
            <a:r>
              <a:rPr lang="en-IN" sz="3200" b="0" i="0" u="none" strike="noStrike" baseline="0" dirty="0">
                <a:solidFill>
                  <a:srgbClr val="000000"/>
                </a:solidFill>
                <a:latin typeface="Times New Roman" panose="02020603050405020304" pitchFamily="18" charset="0"/>
                <a:cs typeface="Times New Roman" panose="02020603050405020304" pitchFamily="18" charset="0"/>
              </a:rPr>
              <a:t>	</a:t>
            </a:r>
          </a:p>
          <a:p>
            <a:endParaRPr lang="en-IN" sz="3200" dirty="0"/>
          </a:p>
          <a:p>
            <a:pPr algn="just"/>
            <a:r>
              <a:rPr lang="en-US" sz="4000" b="0" i="0" dirty="0">
                <a:solidFill>
                  <a:srgbClr val="202124"/>
                </a:solidFill>
                <a:effectLst/>
                <a:latin typeface="Times New Roman" panose="02020603050405020304" pitchFamily="18" charset="0"/>
                <a:cs typeface="Times New Roman" panose="02020603050405020304" pitchFamily="18" charset="0"/>
              </a:rPr>
              <a:t>Effort distribution in software engineering is </a:t>
            </a:r>
            <a:r>
              <a:rPr lang="en-US" sz="4000" b="0" i="0" dirty="0">
                <a:solidFill>
                  <a:srgbClr val="040C28"/>
                </a:solidFill>
                <a:effectLst/>
                <a:latin typeface="Times New Roman" panose="02020603050405020304" pitchFamily="18" charset="0"/>
                <a:cs typeface="Times New Roman" panose="02020603050405020304" pitchFamily="18" charset="0"/>
              </a:rPr>
              <a:t>a well-known term used to measure cost and effort estimation for each and every phase or activity in software development</a:t>
            </a:r>
            <a:r>
              <a:rPr lang="en-US" sz="4000" b="0" i="0" dirty="0">
                <a:solidFill>
                  <a:srgbClr val="202124"/>
                </a:solidFill>
                <a:effectLst/>
                <a:latin typeface="Times New Roman" panose="02020603050405020304" pitchFamily="18" charset="0"/>
                <a:cs typeface="Times New Roman" panose="02020603050405020304" pitchFamily="18" charset="0"/>
              </a:rPr>
              <a:t>.</a:t>
            </a:r>
            <a:endParaRPr lang="en-IN" sz="4000" dirty="0">
              <a:latin typeface="Times New Roman" panose="02020603050405020304" pitchFamily="18" charset="0"/>
              <a:cs typeface="Times New Roman" panose="02020603050405020304" pitchFamily="18" charset="0"/>
            </a:endParaRPr>
          </a:p>
          <a:p>
            <a:endParaRPr lang="en-IN" sz="3200" dirty="0"/>
          </a:p>
        </p:txBody>
      </p:sp>
    </p:spTree>
    <p:extLst>
      <p:ext uri="{BB962C8B-B14F-4D97-AF65-F5344CB8AC3E}">
        <p14:creationId xmlns:p14="http://schemas.microsoft.com/office/powerpoint/2010/main" val="34773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BBF5509-E3AD-05D4-028D-178FEFB55EC3}"/>
              </a:ext>
            </a:extLst>
          </p:cNvPr>
          <p:cNvSpPr>
            <a:spLocks noGrp="1" noChangeArrowheads="1"/>
          </p:cNvSpPr>
          <p:nvPr>
            <p:ph type="title"/>
          </p:nvPr>
        </p:nvSpPr>
        <p:spPr>
          <a:xfrm>
            <a:off x="1484313" y="685800"/>
            <a:ext cx="10018712" cy="1065362"/>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a:latin typeface="Times New Roman" panose="02020603050405020304" pitchFamily="18" charset="0"/>
                <a:cs typeface="Times New Roman" panose="02020603050405020304" pitchFamily="18" charset="0"/>
              </a:rPr>
              <a:t>40-20-40 Distribution of Effort</a:t>
            </a:r>
          </a:p>
        </p:txBody>
      </p:sp>
      <p:sp>
        <p:nvSpPr>
          <p:cNvPr id="5" name="Rectangle 2">
            <a:extLst>
              <a:ext uri="{FF2B5EF4-FFF2-40B4-BE49-F238E27FC236}">
                <a16:creationId xmlns:a16="http://schemas.microsoft.com/office/drawing/2014/main" id="{B34F9F52-D86B-6B0F-974E-3C6C269A2A61}"/>
              </a:ext>
            </a:extLst>
          </p:cNvPr>
          <p:cNvSpPr>
            <a:spLocks noGrp="1" noChangeArrowheads="1"/>
          </p:cNvSpPr>
          <p:nvPr>
            <p:ph idx="1"/>
          </p:nvPr>
        </p:nvSpPr>
        <p:spPr>
          <a:xfrm>
            <a:off x="1484313" y="1612900"/>
            <a:ext cx="10018712" cy="4986338"/>
          </a:xfrm>
        </p:spPr>
        <p:txBody>
          <a:bodyPr>
            <a:normAutofit lnSpcReduction="10000"/>
          </a:bodyPr>
          <a:lstStyle/>
          <a:p>
            <a:pPr marL="339725" indent="-339725" eaLnBrk="1" hangingPunct="1">
              <a:lnSpc>
                <a:spcPct val="90000"/>
              </a:lnSpc>
              <a:spcBef>
                <a:spcPts val="500"/>
              </a:spcBef>
              <a:buFont typeface="Times New Roman" panose="02020603050405020304"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dirty="0">
                <a:latin typeface="Times New Roman" panose="02020603050405020304" pitchFamily="18" charset="0"/>
                <a:cs typeface="Times New Roman" panose="02020603050405020304" pitchFamily="18" charset="0"/>
              </a:rPr>
              <a:t>A recommended distribution of effort across the software process is </a:t>
            </a:r>
            <a:r>
              <a:rPr lang="en-US" altLang="en-US" sz="2800" u="sng" dirty="0">
                <a:latin typeface="Times New Roman" panose="02020603050405020304" pitchFamily="18" charset="0"/>
                <a:cs typeface="Times New Roman" panose="02020603050405020304" pitchFamily="18" charset="0"/>
              </a:rPr>
              <a:t>40%</a:t>
            </a:r>
            <a:r>
              <a:rPr lang="en-US" altLang="en-US" sz="2800" dirty="0">
                <a:latin typeface="Times New Roman" panose="02020603050405020304" pitchFamily="18" charset="0"/>
                <a:cs typeface="Times New Roman" panose="02020603050405020304" pitchFamily="18" charset="0"/>
              </a:rPr>
              <a:t> (analysis and design), </a:t>
            </a:r>
            <a:r>
              <a:rPr lang="en-US" altLang="en-US" sz="2800" u="sng" dirty="0">
                <a:latin typeface="Times New Roman" panose="02020603050405020304" pitchFamily="18" charset="0"/>
                <a:cs typeface="Times New Roman" panose="02020603050405020304" pitchFamily="18" charset="0"/>
              </a:rPr>
              <a:t>20%</a:t>
            </a:r>
            <a:r>
              <a:rPr lang="en-US" altLang="en-US" sz="2800" dirty="0">
                <a:latin typeface="Times New Roman" panose="02020603050405020304" pitchFamily="18" charset="0"/>
                <a:cs typeface="Times New Roman" panose="02020603050405020304" pitchFamily="18" charset="0"/>
              </a:rPr>
              <a:t> (coding), and </a:t>
            </a:r>
            <a:r>
              <a:rPr lang="en-US" altLang="en-US" sz="2800" u="sng" dirty="0">
                <a:latin typeface="Times New Roman" panose="02020603050405020304" pitchFamily="18" charset="0"/>
                <a:cs typeface="Times New Roman" panose="02020603050405020304" pitchFamily="18" charset="0"/>
              </a:rPr>
              <a:t>40%</a:t>
            </a:r>
            <a:r>
              <a:rPr lang="en-US" altLang="en-US" sz="2800" dirty="0">
                <a:latin typeface="Times New Roman" panose="02020603050405020304" pitchFamily="18" charset="0"/>
                <a:cs typeface="Times New Roman" panose="02020603050405020304" pitchFamily="18" charset="0"/>
              </a:rPr>
              <a:t> (testing)</a:t>
            </a:r>
            <a:r>
              <a:rPr lang="ar-SA"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marL="339725" indent="-339725" eaLnBrk="1" hangingPunct="1">
              <a:lnSpc>
                <a:spcPct val="90000"/>
              </a:lnSpc>
              <a:spcBef>
                <a:spcPts val="500"/>
              </a:spcBef>
              <a:buFont typeface="Times New Roman" panose="02020603050405020304"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dirty="0">
                <a:latin typeface="Times New Roman" panose="02020603050405020304" pitchFamily="18" charset="0"/>
                <a:cs typeface="Times New Roman" panose="02020603050405020304" pitchFamily="18" charset="0"/>
              </a:rPr>
              <a:t>Work expended on </a:t>
            </a:r>
            <a:r>
              <a:rPr lang="en-US" altLang="en-US" sz="2800" u="sng" dirty="0">
                <a:latin typeface="Times New Roman" panose="02020603050405020304" pitchFamily="18" charset="0"/>
                <a:cs typeface="Times New Roman" panose="02020603050405020304" pitchFamily="18" charset="0"/>
              </a:rPr>
              <a:t>project planning</a:t>
            </a:r>
            <a:r>
              <a:rPr lang="en-US" altLang="en-US" sz="2800" dirty="0">
                <a:latin typeface="Times New Roman" panose="02020603050405020304" pitchFamily="18" charset="0"/>
                <a:cs typeface="Times New Roman" panose="02020603050405020304" pitchFamily="18" charset="0"/>
              </a:rPr>
              <a:t> rarely accounts for more than </a:t>
            </a:r>
            <a:r>
              <a:rPr lang="en-US" altLang="en-US" sz="2800" u="sng" dirty="0">
                <a:latin typeface="Times New Roman" panose="02020603050405020304" pitchFamily="18" charset="0"/>
                <a:cs typeface="Times New Roman" panose="02020603050405020304" pitchFamily="18" charset="0"/>
              </a:rPr>
              <a:t>2 - 3%</a:t>
            </a:r>
            <a:r>
              <a:rPr lang="en-US" altLang="en-US" sz="2800" dirty="0">
                <a:latin typeface="Times New Roman" panose="02020603050405020304" pitchFamily="18" charset="0"/>
                <a:cs typeface="Times New Roman" panose="02020603050405020304" pitchFamily="18" charset="0"/>
              </a:rPr>
              <a:t> of the total effort</a:t>
            </a:r>
          </a:p>
          <a:p>
            <a:pPr marL="339725" indent="-339725" eaLnBrk="1" hangingPunct="1">
              <a:lnSpc>
                <a:spcPct val="90000"/>
              </a:lnSpc>
              <a:spcBef>
                <a:spcPts val="500"/>
              </a:spcBef>
              <a:buFont typeface="Times New Roman" panose="02020603050405020304"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u="sng" dirty="0">
                <a:latin typeface="Times New Roman" panose="02020603050405020304" pitchFamily="18" charset="0"/>
                <a:cs typeface="Times New Roman" panose="02020603050405020304" pitchFamily="18" charset="0"/>
              </a:rPr>
              <a:t>Requirements analysis</a:t>
            </a:r>
            <a:r>
              <a:rPr lang="en-US" altLang="en-US" sz="2800" dirty="0">
                <a:latin typeface="Times New Roman" panose="02020603050405020304" pitchFamily="18" charset="0"/>
                <a:cs typeface="Times New Roman" panose="02020603050405020304" pitchFamily="18" charset="0"/>
              </a:rPr>
              <a:t> may comprise </a:t>
            </a:r>
            <a:r>
              <a:rPr lang="en-US" altLang="en-US" sz="2800" u="sng" dirty="0">
                <a:latin typeface="Times New Roman" panose="02020603050405020304" pitchFamily="18" charset="0"/>
                <a:cs typeface="Times New Roman" panose="02020603050405020304" pitchFamily="18" charset="0"/>
              </a:rPr>
              <a:t>10 - 25%</a:t>
            </a:r>
          </a:p>
          <a:p>
            <a:pPr marL="739775" lvl="1" indent="-282575" eaLnBrk="1" hangingPunct="1">
              <a:lnSpc>
                <a:spcPct val="90000"/>
              </a:lnSpc>
              <a:spcBef>
                <a:spcPts val="450"/>
              </a:spcBef>
              <a:buFont typeface="Times New Roman" panose="02020603050405020304"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Effort spent on prototyping and project complexity may increase this</a:t>
            </a:r>
          </a:p>
          <a:p>
            <a:pPr marL="339725" indent="-339725" eaLnBrk="1" hangingPunct="1">
              <a:lnSpc>
                <a:spcPct val="90000"/>
              </a:lnSpc>
              <a:spcBef>
                <a:spcPts val="500"/>
              </a:spcBef>
              <a:buFont typeface="Times New Roman" panose="02020603050405020304"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u="sng" dirty="0">
                <a:latin typeface="Times New Roman" panose="02020603050405020304" pitchFamily="18" charset="0"/>
                <a:cs typeface="Times New Roman" panose="02020603050405020304" pitchFamily="18" charset="0"/>
              </a:rPr>
              <a:t>Software design</a:t>
            </a:r>
            <a:r>
              <a:rPr lang="en-US" altLang="en-US" sz="2800" dirty="0">
                <a:latin typeface="Times New Roman" panose="02020603050405020304" pitchFamily="18" charset="0"/>
                <a:cs typeface="Times New Roman" panose="02020603050405020304" pitchFamily="18" charset="0"/>
              </a:rPr>
              <a:t> normally needs </a:t>
            </a:r>
            <a:r>
              <a:rPr lang="en-US" altLang="en-US" sz="2800" u="sng" dirty="0">
                <a:latin typeface="Times New Roman" panose="02020603050405020304" pitchFamily="18" charset="0"/>
                <a:cs typeface="Times New Roman" panose="02020603050405020304" pitchFamily="18" charset="0"/>
              </a:rPr>
              <a:t>20 – 25%</a:t>
            </a:r>
          </a:p>
          <a:p>
            <a:pPr marL="339725" indent="-339725" eaLnBrk="1" hangingPunct="1">
              <a:lnSpc>
                <a:spcPct val="90000"/>
              </a:lnSpc>
              <a:spcBef>
                <a:spcPts val="500"/>
              </a:spcBef>
              <a:buFont typeface="Times New Roman" panose="02020603050405020304"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u="sng" dirty="0">
                <a:latin typeface="Times New Roman" panose="02020603050405020304" pitchFamily="18" charset="0"/>
                <a:cs typeface="Times New Roman" panose="02020603050405020304" pitchFamily="18" charset="0"/>
              </a:rPr>
              <a:t>Coding</a:t>
            </a:r>
            <a:r>
              <a:rPr lang="en-US" altLang="en-US" sz="2800" dirty="0">
                <a:latin typeface="Times New Roman" panose="02020603050405020304" pitchFamily="18" charset="0"/>
                <a:cs typeface="Times New Roman" panose="02020603050405020304" pitchFamily="18" charset="0"/>
              </a:rPr>
              <a:t> should need only </a:t>
            </a:r>
            <a:r>
              <a:rPr lang="en-US" altLang="en-US" sz="2800" u="sng" dirty="0">
                <a:latin typeface="Times New Roman" panose="02020603050405020304" pitchFamily="18" charset="0"/>
                <a:cs typeface="Times New Roman" panose="02020603050405020304" pitchFamily="18" charset="0"/>
              </a:rPr>
              <a:t>15 - 20%</a:t>
            </a:r>
            <a:r>
              <a:rPr lang="en-US" altLang="en-US" sz="2800" dirty="0">
                <a:latin typeface="Times New Roman" panose="02020603050405020304" pitchFamily="18" charset="0"/>
                <a:cs typeface="Times New Roman" panose="02020603050405020304" pitchFamily="18" charset="0"/>
              </a:rPr>
              <a:t> based on the effort applied to software design</a:t>
            </a:r>
          </a:p>
          <a:p>
            <a:pPr marL="339725" indent="-339725" eaLnBrk="1" hangingPunct="1">
              <a:lnSpc>
                <a:spcPct val="90000"/>
              </a:lnSpc>
              <a:spcBef>
                <a:spcPts val="500"/>
              </a:spcBef>
              <a:buFont typeface="Times New Roman" panose="02020603050405020304"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u="sng" dirty="0">
                <a:latin typeface="Times New Roman" panose="02020603050405020304" pitchFamily="18" charset="0"/>
                <a:cs typeface="Times New Roman" panose="02020603050405020304" pitchFamily="18" charset="0"/>
              </a:rPr>
              <a:t>Testing</a:t>
            </a:r>
            <a:r>
              <a:rPr lang="en-US" altLang="en-US" sz="2800" dirty="0">
                <a:latin typeface="Times New Roman" panose="02020603050405020304" pitchFamily="18" charset="0"/>
                <a:cs typeface="Times New Roman" panose="02020603050405020304" pitchFamily="18" charset="0"/>
              </a:rPr>
              <a:t> and subsequent debugging can account for </a:t>
            </a:r>
            <a:r>
              <a:rPr lang="en-US" altLang="en-US" sz="2800" u="sng" dirty="0">
                <a:latin typeface="Times New Roman" panose="02020603050405020304" pitchFamily="18" charset="0"/>
                <a:cs typeface="Times New Roman" panose="02020603050405020304" pitchFamily="18" charset="0"/>
              </a:rPr>
              <a:t>30 - 40%</a:t>
            </a:r>
          </a:p>
          <a:p>
            <a:pPr marL="739775" lvl="1" indent="-282575" eaLnBrk="1" hangingPunct="1">
              <a:lnSpc>
                <a:spcPct val="90000"/>
              </a:lnSpc>
              <a:spcBef>
                <a:spcPts val="450"/>
              </a:spcBef>
              <a:buFont typeface="Times New Roman" panose="02020603050405020304"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Safety or security-related software requires more time for testing</a:t>
            </a:r>
          </a:p>
        </p:txBody>
      </p:sp>
    </p:spTree>
    <p:extLst>
      <p:ext uri="{BB962C8B-B14F-4D97-AF65-F5344CB8AC3E}">
        <p14:creationId xmlns:p14="http://schemas.microsoft.com/office/powerpoint/2010/main" val="1395673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7E28BB-0393-3DF6-3509-398AC38A12EE}"/>
              </a:ext>
            </a:extLst>
          </p:cNvPr>
          <p:cNvPicPr>
            <a:picLocks noGrp="1" noChangeAspect="1"/>
          </p:cNvPicPr>
          <p:nvPr>
            <p:ph idx="1"/>
          </p:nvPr>
        </p:nvPicPr>
        <p:blipFill>
          <a:blip r:embed="rId2"/>
          <a:stretch>
            <a:fillRect/>
          </a:stretch>
        </p:blipFill>
        <p:spPr>
          <a:xfrm>
            <a:off x="1928734" y="526211"/>
            <a:ext cx="8471871" cy="5273615"/>
          </a:xfrm>
        </p:spPr>
      </p:pic>
    </p:spTree>
    <p:extLst>
      <p:ext uri="{BB962C8B-B14F-4D97-AF65-F5344CB8AC3E}">
        <p14:creationId xmlns:p14="http://schemas.microsoft.com/office/powerpoint/2010/main" val="234286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792483" y="224287"/>
            <a:ext cx="10387351" cy="5819095"/>
          </a:xfrm>
        </p:spPr>
        <p:txBody>
          <a:bodyPr anchor="ctr">
            <a:normAutofit/>
          </a:bodyPr>
          <a:lstStyle/>
          <a:p>
            <a:pPr algn="ctr"/>
            <a:endParaRPr lang="en-US" sz="8800" dirty="0"/>
          </a:p>
        </p:txBody>
      </p:sp>
      <p:graphicFrame>
        <p:nvGraphicFramePr>
          <p:cNvPr id="6" name="Table 6">
            <a:extLst>
              <a:ext uri="{FF2B5EF4-FFF2-40B4-BE49-F238E27FC236}">
                <a16:creationId xmlns:a16="http://schemas.microsoft.com/office/drawing/2014/main" id="{B27673FC-157E-C555-8A8C-4A9AAB68A28A}"/>
              </a:ext>
            </a:extLst>
          </p:cNvPr>
          <p:cNvGraphicFramePr>
            <a:graphicFrameLocks noGrp="1"/>
          </p:cNvGraphicFramePr>
          <p:nvPr>
            <p:extLst>
              <p:ext uri="{D42A27DB-BD31-4B8C-83A1-F6EECF244321}">
                <p14:modId xmlns:p14="http://schemas.microsoft.com/office/powerpoint/2010/main" val="2661832400"/>
              </p:ext>
            </p:extLst>
          </p:nvPr>
        </p:nvGraphicFramePr>
        <p:xfrm>
          <a:off x="1768415" y="707366"/>
          <a:ext cx="9299276" cy="5386229"/>
        </p:xfrm>
        <a:graphic>
          <a:graphicData uri="http://schemas.openxmlformats.org/drawingml/2006/table">
            <a:tbl>
              <a:tblPr firstRow="1" bandRow="1">
                <a:tableStyleId>{B301B821-A1FF-4177-AEE7-76D212191A09}</a:tableStyleId>
              </a:tblPr>
              <a:tblGrid>
                <a:gridCol w="887622">
                  <a:extLst>
                    <a:ext uri="{9D8B030D-6E8A-4147-A177-3AD203B41FA5}">
                      <a16:colId xmlns:a16="http://schemas.microsoft.com/office/drawing/2014/main" val="2934994329"/>
                    </a:ext>
                  </a:extLst>
                </a:gridCol>
                <a:gridCol w="8411654">
                  <a:extLst>
                    <a:ext uri="{9D8B030D-6E8A-4147-A177-3AD203B41FA5}">
                      <a16:colId xmlns:a16="http://schemas.microsoft.com/office/drawing/2014/main" val="1297996163"/>
                    </a:ext>
                  </a:extLst>
                </a:gridCol>
              </a:tblGrid>
              <a:tr h="94871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none" strike="noStrike" kern="1200" baseline="0" dirty="0">
                          <a:solidFill>
                            <a:schemeClr val="lt1"/>
                          </a:solidFill>
                          <a:latin typeface="Times New Roman" panose="02020603050405020304" pitchFamily="18" charset="0"/>
                          <a:cs typeface="Times New Roman" panose="02020603050405020304" pitchFamily="18" charset="0"/>
                        </a:rPr>
                        <a:t>Unit 1         Introduction to Software Engineering            </a:t>
                      </a:r>
                      <a:r>
                        <a:rPr lang="en-IN" sz="2800" b="0" u="none" strike="noStrike" kern="1200" baseline="0" dirty="0">
                          <a:solidFill>
                            <a:schemeClr val="lt1"/>
                          </a:solidFill>
                          <a:latin typeface="Times New Roman" panose="02020603050405020304" pitchFamily="18" charset="0"/>
                          <a:cs typeface="Times New Roman" panose="02020603050405020304" pitchFamily="18" charset="0"/>
                        </a:rPr>
                        <a:t>8 hr 	</a:t>
                      </a:r>
                      <a:endParaRPr lang="en-IN" sz="2800" b="0"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extLst>
                  <a:ext uri="{0D108BD9-81ED-4DB2-BD59-A6C34878D82A}">
                    <a16:rowId xmlns:a16="http://schemas.microsoft.com/office/drawing/2014/main" val="4081679215"/>
                  </a:ext>
                </a:extLst>
              </a:tr>
              <a:tr h="703882">
                <a:tc>
                  <a:txBody>
                    <a:bodyPr/>
                    <a:lstStyle/>
                    <a:p>
                      <a:r>
                        <a:rPr lang="en-IN" sz="2000" dirty="0">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Software, Software characteristics, Software Engineering 	</a:t>
                      </a:r>
                    </a:p>
                    <a:p>
                      <a:endParaRPr lang="en-I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515019"/>
                  </a:ext>
                </a:extLst>
              </a:tr>
              <a:tr h="1315954">
                <a:tc>
                  <a:txBody>
                    <a:bodyPr/>
                    <a:lstStyle/>
                    <a:p>
                      <a:r>
                        <a:rPr lang="en-IN" sz="2000" dirty="0">
                          <a:latin typeface="Times New Roman" panose="02020603050405020304" pitchFamily="18" charset="0"/>
                          <a:cs typeface="Times New Roman" panose="02020603050405020304" pitchFamily="18" charset="0"/>
                        </a:rPr>
                        <a:t>1.2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Software engineering approach 	</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1.2.1 Introduction to phased development approach </a:t>
                      </a:r>
                    </a:p>
                    <a:p>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1.2.2 Introduction to effort distribution 	</a:t>
                      </a:r>
                    </a:p>
                    <a:p>
                      <a:endParaRPr lang="en-I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8751061"/>
                  </a:ext>
                </a:extLst>
              </a:tr>
              <a:tr h="1009918">
                <a:tc>
                  <a:txBody>
                    <a:bodyPr/>
                    <a:lstStyle/>
                    <a:p>
                      <a:r>
                        <a:rPr lang="en-IN" sz="2000" dirty="0">
                          <a:latin typeface="Times New Roman" panose="02020603050405020304" pitchFamily="18" charset="0"/>
                          <a:cs typeface="Times New Roman" panose="02020603050405020304" pitchFamily="18" charset="0"/>
                        </a:rPr>
                        <a:t>1.3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Software process models - Linear sequential / waterfall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Model, Prototype model, RAD model, Incremental model, Spiral mode 	</a:t>
                      </a:r>
                    </a:p>
                    <a:p>
                      <a:endParaRPr lang="en-I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143995"/>
                  </a:ext>
                </a:extLst>
              </a:tr>
              <a:tr h="703882">
                <a:tc>
                  <a:txBody>
                    <a:bodyPr/>
                    <a:lstStyle/>
                    <a:p>
                      <a:r>
                        <a:rPr lang="en-IN" sz="2000" dirty="0">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Agile Development Models 	</a:t>
                      </a:r>
                    </a:p>
                    <a:p>
                      <a:endParaRPr lang="en-I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990072"/>
                  </a:ext>
                </a:extLst>
              </a:tr>
              <a:tr h="703882">
                <a:tc>
                  <a:txBody>
                    <a:bodyPr/>
                    <a:lstStyle/>
                    <a:p>
                      <a:r>
                        <a:rPr lang="en-IN" sz="2000" dirty="0">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Software quality Assurance 	</a:t>
                      </a:r>
                    </a:p>
                    <a:p>
                      <a:endParaRPr lang="en-I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849240"/>
                  </a:ext>
                </a:extLst>
              </a:tr>
            </a:tbl>
          </a:graphicData>
        </a:graphic>
      </p:graphicFrame>
    </p:spTree>
    <p:extLst>
      <p:ext uri="{BB962C8B-B14F-4D97-AF65-F5344CB8AC3E}">
        <p14:creationId xmlns:p14="http://schemas.microsoft.com/office/powerpoint/2010/main" val="2387737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3ED728-F2AF-A702-74AC-F99E5FE58077}"/>
              </a:ext>
            </a:extLst>
          </p:cNvPr>
          <p:cNvPicPr>
            <a:picLocks noGrp="1" noChangeAspect="1"/>
          </p:cNvPicPr>
          <p:nvPr>
            <p:ph idx="1"/>
          </p:nvPr>
        </p:nvPicPr>
        <p:blipFill>
          <a:blip r:embed="rId2"/>
          <a:stretch>
            <a:fillRect/>
          </a:stretch>
        </p:blipFill>
        <p:spPr>
          <a:xfrm>
            <a:off x="3528204" y="75702"/>
            <a:ext cx="5909094" cy="6426514"/>
          </a:xfrm>
        </p:spPr>
      </p:pic>
    </p:spTree>
    <p:extLst>
      <p:ext uri="{BB962C8B-B14F-4D97-AF65-F5344CB8AC3E}">
        <p14:creationId xmlns:p14="http://schemas.microsoft.com/office/powerpoint/2010/main" val="197306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5313426-C30A-C75B-EAD2-93976C9702F7}"/>
              </a:ext>
            </a:extLst>
          </p:cNvPr>
          <p:cNvSpPr txBox="1"/>
          <p:nvPr/>
        </p:nvSpPr>
        <p:spPr>
          <a:xfrm>
            <a:off x="2001328" y="0"/>
            <a:ext cx="9747848" cy="523220"/>
          </a:xfrm>
          <a:prstGeom prst="rect">
            <a:avLst/>
          </a:prstGeom>
          <a:noFill/>
        </p:spPr>
        <p:txBody>
          <a:bodyPr wrap="square" rtlCol="0">
            <a:spAutoFit/>
          </a:bodyPr>
          <a:lstStyle/>
          <a:p>
            <a:r>
              <a:rPr lang="en-US" sz="2800" b="0" i="0" u="none" strike="noStrike" baseline="0" dirty="0">
                <a:solidFill>
                  <a:srgbClr val="000000"/>
                </a:solidFill>
                <a:latin typeface="Times New Roman" panose="02020603050405020304" pitchFamily="18" charset="0"/>
              </a:rPr>
              <a:t>1.1 Software, Software characteristics, Software Engineering 	</a:t>
            </a:r>
          </a:p>
        </p:txBody>
      </p:sp>
      <p:sp>
        <p:nvSpPr>
          <p:cNvPr id="15" name="TextBox 14">
            <a:extLst>
              <a:ext uri="{FF2B5EF4-FFF2-40B4-BE49-F238E27FC236}">
                <a16:creationId xmlns:a16="http://schemas.microsoft.com/office/drawing/2014/main" id="{2F009C51-9681-1096-492B-F985DE957F46}"/>
              </a:ext>
            </a:extLst>
          </p:cNvPr>
          <p:cNvSpPr txBox="1"/>
          <p:nvPr/>
        </p:nvSpPr>
        <p:spPr>
          <a:xfrm>
            <a:off x="1492371" y="1043796"/>
            <a:ext cx="5736566" cy="5632311"/>
          </a:xfrm>
          <a:prstGeom prst="rect">
            <a:avLst/>
          </a:prstGeom>
          <a:noFill/>
        </p:spPr>
        <p:txBody>
          <a:bodyPr wrap="square" rtlCol="0">
            <a:spAutoFit/>
          </a:bodyPr>
          <a:lstStyle/>
          <a:p>
            <a:pPr algn="just"/>
            <a:r>
              <a:rPr lang="en-IN" sz="2400" b="1" i="0" u="none" strike="noStrike" baseline="0" dirty="0">
                <a:solidFill>
                  <a:srgbClr val="000000"/>
                </a:solidFill>
                <a:latin typeface="Times New Roman" panose="02020603050405020304" pitchFamily="18" charset="0"/>
              </a:rPr>
              <a:t>1) Define Software </a:t>
            </a:r>
            <a:endParaRPr lang="en-IN" sz="2400" b="0" i="0" u="none" strike="noStrike" baseline="0" dirty="0">
              <a:solidFill>
                <a:srgbClr val="000000"/>
              </a:solidFill>
              <a:latin typeface="Times New Roman" panose="02020603050405020304" pitchFamily="18" charset="0"/>
            </a:endParaRPr>
          </a:p>
          <a:p>
            <a:pPr algn="just"/>
            <a:r>
              <a:rPr lang="en-US" sz="2400" b="0" i="1" u="none" strike="noStrike" baseline="0" dirty="0">
                <a:solidFill>
                  <a:srgbClr val="000000"/>
                </a:solidFill>
                <a:latin typeface="Times New Roman" panose="02020603050405020304" pitchFamily="18" charset="0"/>
              </a:rPr>
              <a:t>Software is a set of instructions (computer programs) that when executed provide desired function and performance, data structures that enable the programs to adequately manipulate information, and documents that describe the operation and use of the programs. </a:t>
            </a:r>
            <a:endParaRPr lang="en-US" sz="2400" b="0" i="0" u="none" strike="noStrike" baseline="0" dirty="0">
              <a:solidFill>
                <a:srgbClr val="000000"/>
              </a:solidFill>
              <a:latin typeface="Times New Roman" panose="02020603050405020304" pitchFamily="18" charset="0"/>
            </a:endParaRPr>
          </a:p>
          <a:p>
            <a:pPr algn="ctr"/>
            <a:r>
              <a:rPr lang="en-IN" sz="2400" b="0" i="0" u="none" strike="noStrike" baseline="0" dirty="0">
                <a:solidFill>
                  <a:srgbClr val="000000"/>
                </a:solidFill>
                <a:latin typeface="Times New Roman" panose="02020603050405020304" pitchFamily="18" charset="0"/>
              </a:rPr>
              <a:t>Or </a:t>
            </a:r>
          </a:p>
          <a:p>
            <a:pPr algn="just"/>
            <a:r>
              <a:rPr lang="en-US" sz="2400" b="1" i="0" u="none" strike="noStrike" baseline="0" dirty="0">
                <a:solidFill>
                  <a:srgbClr val="000000"/>
                </a:solidFill>
                <a:latin typeface="Times New Roman" panose="02020603050405020304" pitchFamily="18" charset="0"/>
              </a:rPr>
              <a:t>IEEE </a:t>
            </a:r>
            <a:r>
              <a:rPr lang="en-US" sz="2400" b="1" i="0" u="none" strike="noStrike" baseline="0" dirty="0" err="1">
                <a:solidFill>
                  <a:srgbClr val="000000"/>
                </a:solidFill>
                <a:latin typeface="Times New Roman" panose="02020603050405020304" pitchFamily="18" charset="0"/>
              </a:rPr>
              <a:t>i.e</a:t>
            </a:r>
            <a:r>
              <a:rPr lang="en-US" sz="2400" b="1" i="0" u="none" strike="noStrike" baseline="0" dirty="0">
                <a:solidFill>
                  <a:srgbClr val="000000"/>
                </a:solidFill>
                <a:latin typeface="Times New Roman" panose="02020603050405020304" pitchFamily="18" charset="0"/>
              </a:rPr>
              <a:t> </a:t>
            </a:r>
            <a:r>
              <a:rPr lang="en-US" sz="2000" b="1" i="0" dirty="0">
                <a:solidFill>
                  <a:srgbClr val="202124"/>
                </a:solidFill>
                <a:effectLst/>
                <a:latin typeface="Times New Roman" panose="02020603050405020304" pitchFamily="18" charset="0"/>
                <a:cs typeface="Times New Roman" panose="02020603050405020304" pitchFamily="18" charset="0"/>
              </a:rPr>
              <a:t>Institute of Electrical and Electronics Engineers</a:t>
            </a:r>
            <a:r>
              <a:rPr lang="en-US" sz="20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defines software as the collection of </a:t>
            </a:r>
          </a:p>
          <a:p>
            <a:pPr algn="just"/>
            <a:r>
              <a:rPr lang="en-US" sz="2400" b="0" i="0" u="none" strike="noStrike" baseline="0" dirty="0">
                <a:solidFill>
                  <a:srgbClr val="000000"/>
                </a:solidFill>
                <a:latin typeface="Times New Roman" panose="02020603050405020304" pitchFamily="18" charset="0"/>
              </a:rPr>
              <a:t>computer programs, procedures, rules, and associated documentation and data, i.e. software is not just programs, but also includes all the associated documentation.</a:t>
            </a:r>
            <a:endParaRPr lang="en-IN" sz="2400" dirty="0"/>
          </a:p>
        </p:txBody>
      </p:sp>
      <p:pic>
        <p:nvPicPr>
          <p:cNvPr id="16" name="Content Placeholder 6">
            <a:extLst>
              <a:ext uri="{FF2B5EF4-FFF2-40B4-BE49-F238E27FC236}">
                <a16:creationId xmlns:a16="http://schemas.microsoft.com/office/drawing/2014/main" id="{B7FFDD19-BA86-EBF1-7CE4-77153DD671B3}"/>
              </a:ext>
            </a:extLst>
          </p:cNvPr>
          <p:cNvPicPr>
            <a:picLocks noChangeAspect="1"/>
          </p:cNvPicPr>
          <p:nvPr/>
        </p:nvPicPr>
        <p:blipFill>
          <a:blip r:embed="rId2"/>
          <a:stretch>
            <a:fillRect/>
          </a:stretch>
        </p:blipFill>
        <p:spPr>
          <a:xfrm>
            <a:off x="7414481" y="1416842"/>
            <a:ext cx="4717137" cy="4024313"/>
          </a:xfrm>
          <a:prstGeom prst="rect">
            <a:avLst/>
          </a:prstGeom>
        </p:spPr>
      </p:pic>
    </p:spTree>
    <p:extLst>
      <p:ext uri="{BB962C8B-B14F-4D97-AF65-F5344CB8AC3E}">
        <p14:creationId xmlns:p14="http://schemas.microsoft.com/office/powerpoint/2010/main" val="135139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5313426-C30A-C75B-EAD2-93976C9702F7}"/>
              </a:ext>
            </a:extLst>
          </p:cNvPr>
          <p:cNvSpPr txBox="1"/>
          <p:nvPr/>
        </p:nvSpPr>
        <p:spPr>
          <a:xfrm>
            <a:off x="2001328" y="0"/>
            <a:ext cx="9747848" cy="523220"/>
          </a:xfrm>
          <a:prstGeom prst="rect">
            <a:avLst/>
          </a:prstGeom>
          <a:noFill/>
        </p:spPr>
        <p:txBody>
          <a:bodyPr wrap="square" rtlCol="0">
            <a:spAutoFit/>
          </a:bodyPr>
          <a:lstStyle/>
          <a:p>
            <a:r>
              <a:rPr lang="en-US" sz="2800" b="0" i="0" u="none" strike="noStrike" baseline="0" dirty="0">
                <a:solidFill>
                  <a:srgbClr val="000000"/>
                </a:solidFill>
                <a:latin typeface="Times New Roman" panose="02020603050405020304" pitchFamily="18" charset="0"/>
              </a:rPr>
              <a:t>1.1 Software, Software characteristics, Software Engineering 	</a:t>
            </a:r>
          </a:p>
        </p:txBody>
      </p:sp>
      <p:sp>
        <p:nvSpPr>
          <p:cNvPr id="15" name="TextBox 14">
            <a:extLst>
              <a:ext uri="{FF2B5EF4-FFF2-40B4-BE49-F238E27FC236}">
                <a16:creationId xmlns:a16="http://schemas.microsoft.com/office/drawing/2014/main" id="{2F009C51-9681-1096-492B-F985DE957F46}"/>
              </a:ext>
            </a:extLst>
          </p:cNvPr>
          <p:cNvSpPr txBox="1"/>
          <p:nvPr/>
        </p:nvSpPr>
        <p:spPr>
          <a:xfrm>
            <a:off x="1492372" y="1043796"/>
            <a:ext cx="5270738" cy="4431983"/>
          </a:xfrm>
          <a:prstGeom prst="rect">
            <a:avLst/>
          </a:prstGeom>
          <a:noFill/>
        </p:spPr>
        <p:txBody>
          <a:bodyPr wrap="square" rtlCol="0">
            <a:spAutoFit/>
          </a:bodyPr>
          <a:lstStyle/>
          <a:p>
            <a:pPr algn="just"/>
            <a:r>
              <a:rPr lang="en-US" sz="2400" b="1" i="0" u="none" strike="noStrike" baseline="0" dirty="0">
                <a:solidFill>
                  <a:srgbClr val="000000"/>
                </a:solidFill>
                <a:latin typeface="Times New Roman" panose="02020603050405020304" pitchFamily="18" charset="0"/>
                <a:cs typeface="Times New Roman" panose="02020603050405020304" pitchFamily="18" charset="0"/>
              </a:rPr>
              <a:t>Software engineering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is an engineering branch associated with development of software product using well-defined scientific principles, methods and procedures. The outcome of software engineering is an efficient and reliable software product. </a:t>
            </a:r>
          </a:p>
          <a:p>
            <a:pPr algn="just"/>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It is one kind of Application/Engineering to develop software. </a:t>
            </a:r>
          </a:p>
          <a:p>
            <a:pPr algn="just"/>
            <a:endParaRPr lang="en-US" sz="1800" b="0" i="0" u="none" strike="noStrike" baseline="0" dirty="0">
              <a:solidFill>
                <a:srgbClr val="000000"/>
              </a:solidFill>
              <a:latin typeface="Calibri" panose="020F0502020204030204" pitchFamily="34" charset="0"/>
            </a:endParaRPr>
          </a:p>
        </p:txBody>
      </p:sp>
      <p:pic>
        <p:nvPicPr>
          <p:cNvPr id="5" name="Picture 4">
            <a:extLst>
              <a:ext uri="{FF2B5EF4-FFF2-40B4-BE49-F238E27FC236}">
                <a16:creationId xmlns:a16="http://schemas.microsoft.com/office/drawing/2014/main" id="{5ACD7FFC-0C2F-6D8C-AA00-663CDFF3FCB1}"/>
              </a:ext>
            </a:extLst>
          </p:cNvPr>
          <p:cNvPicPr>
            <a:picLocks noChangeAspect="1"/>
          </p:cNvPicPr>
          <p:nvPr/>
        </p:nvPicPr>
        <p:blipFill rotWithShape="1">
          <a:blip r:embed="rId2"/>
          <a:srcRect l="158" t="9358" r="-158" b="-906"/>
          <a:stretch/>
        </p:blipFill>
        <p:spPr>
          <a:xfrm>
            <a:off x="7073661" y="2669794"/>
            <a:ext cx="5118339" cy="3487947"/>
          </a:xfrm>
          <a:prstGeom prst="rect">
            <a:avLst/>
          </a:prstGeom>
        </p:spPr>
      </p:pic>
    </p:spTree>
    <p:extLst>
      <p:ext uri="{BB962C8B-B14F-4D97-AF65-F5344CB8AC3E}">
        <p14:creationId xmlns:p14="http://schemas.microsoft.com/office/powerpoint/2010/main" val="399193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332ABA0-DDE8-0C45-C407-C4503F918776}"/>
              </a:ext>
            </a:extLst>
          </p:cNvPr>
          <p:cNvPicPr>
            <a:picLocks noGrp="1" noChangeAspect="1"/>
          </p:cNvPicPr>
          <p:nvPr>
            <p:ph idx="1"/>
          </p:nvPr>
        </p:nvPicPr>
        <p:blipFill>
          <a:blip r:embed="rId2"/>
          <a:stretch>
            <a:fillRect/>
          </a:stretch>
        </p:blipFill>
        <p:spPr>
          <a:xfrm>
            <a:off x="2941607" y="544902"/>
            <a:ext cx="7094747" cy="5321060"/>
          </a:xfrm>
          <a:prstGeom prst="rect">
            <a:avLst/>
          </a:prstGeom>
        </p:spPr>
      </p:pic>
    </p:spTree>
    <p:extLst>
      <p:ext uri="{BB962C8B-B14F-4D97-AF65-F5344CB8AC3E}">
        <p14:creationId xmlns:p14="http://schemas.microsoft.com/office/powerpoint/2010/main" val="169156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1D7BB2-BAAD-35B9-5391-A4018AC006A5}"/>
              </a:ext>
            </a:extLst>
          </p:cNvPr>
          <p:cNvPicPr>
            <a:picLocks noGrp="1" noChangeAspect="1"/>
          </p:cNvPicPr>
          <p:nvPr>
            <p:ph idx="1"/>
          </p:nvPr>
        </p:nvPicPr>
        <p:blipFill>
          <a:blip r:embed="rId2"/>
          <a:stretch>
            <a:fillRect/>
          </a:stretch>
        </p:blipFill>
        <p:spPr>
          <a:xfrm>
            <a:off x="1697443" y="133889"/>
            <a:ext cx="4589168" cy="3437446"/>
          </a:xfrm>
        </p:spPr>
      </p:pic>
      <p:pic>
        <p:nvPicPr>
          <p:cNvPr id="7" name="Picture 6">
            <a:extLst>
              <a:ext uri="{FF2B5EF4-FFF2-40B4-BE49-F238E27FC236}">
                <a16:creationId xmlns:a16="http://schemas.microsoft.com/office/drawing/2014/main" id="{8668991D-C005-41BA-B99B-9099C90BF681}"/>
              </a:ext>
            </a:extLst>
          </p:cNvPr>
          <p:cNvPicPr>
            <a:picLocks noChangeAspect="1"/>
          </p:cNvPicPr>
          <p:nvPr/>
        </p:nvPicPr>
        <p:blipFill rotWithShape="1">
          <a:blip r:embed="rId3"/>
          <a:srcRect l="15651" r="15676"/>
          <a:stretch/>
        </p:blipFill>
        <p:spPr>
          <a:xfrm>
            <a:off x="5658842" y="2044282"/>
            <a:ext cx="6433259" cy="4477288"/>
          </a:xfrm>
          <a:prstGeom prst="rect">
            <a:avLst/>
          </a:prstGeom>
        </p:spPr>
      </p:pic>
    </p:spTree>
    <p:extLst>
      <p:ext uri="{BB962C8B-B14F-4D97-AF65-F5344CB8AC3E}">
        <p14:creationId xmlns:p14="http://schemas.microsoft.com/office/powerpoint/2010/main" val="257777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E1F8B9-7179-CAE3-3234-DCB93D1C8F8C}"/>
              </a:ext>
            </a:extLst>
          </p:cNvPr>
          <p:cNvPicPr>
            <a:picLocks noGrp="1" noChangeAspect="1"/>
          </p:cNvPicPr>
          <p:nvPr>
            <p:ph idx="1"/>
          </p:nvPr>
        </p:nvPicPr>
        <p:blipFill rotWithShape="1">
          <a:blip r:embed="rId2"/>
          <a:srcRect r="8274"/>
          <a:stretch/>
        </p:blipFill>
        <p:spPr>
          <a:xfrm>
            <a:off x="2838091" y="276299"/>
            <a:ext cx="7375584" cy="6305401"/>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74347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F21A650-9D35-3AD0-BA7E-244F749319D2}"/>
              </a:ext>
            </a:extLst>
          </p:cNvPr>
          <p:cNvSpPr>
            <a:spLocks noGrp="1"/>
          </p:cNvSpPr>
          <p:nvPr>
            <p:ph type="title"/>
          </p:nvPr>
        </p:nvSpPr>
        <p:spPr>
          <a:xfrm>
            <a:off x="1564826" y="129397"/>
            <a:ext cx="10627174" cy="3942271"/>
          </a:xfrm>
        </p:spPr>
        <p:txBody>
          <a:bodyPr>
            <a:normAutofit/>
          </a:bodyPr>
          <a:lstStyle/>
          <a:p>
            <a:pPr algn="l"/>
            <a:r>
              <a:rPr lang="en-IN" sz="2400" b="1" i="0" u="none" strike="noStrike" baseline="0" dirty="0">
                <a:solidFill>
                  <a:srgbClr val="000000"/>
                </a:solidFill>
                <a:latin typeface="Times New Roman" panose="02020603050405020304" pitchFamily="18" charset="0"/>
              </a:rPr>
              <a:t>2) Software Characteristics :-</a:t>
            </a:r>
            <a:br>
              <a:rPr lang="en-IN" sz="2400" b="1" i="0" u="none" strike="noStrike" baseline="0" dirty="0">
                <a:solidFill>
                  <a:srgbClr val="000000"/>
                </a:solidFill>
                <a:latin typeface="Times New Roman" panose="02020603050405020304" pitchFamily="18" charset="0"/>
              </a:rPr>
            </a:br>
            <a:br>
              <a:rPr lang="en-IN" sz="1800" b="0" i="0" u="none" strike="noStrike" baseline="0" dirty="0">
                <a:solidFill>
                  <a:srgbClr val="000000"/>
                </a:solidFill>
                <a:latin typeface="Times New Roman" panose="02020603050405020304" pitchFamily="18" charset="0"/>
              </a:rPr>
            </a:br>
            <a:r>
              <a:rPr lang="en-US" sz="2000" b="1" i="0" u="none" strike="noStrike" baseline="0" dirty="0">
                <a:solidFill>
                  <a:srgbClr val="000000"/>
                </a:solidFill>
                <a:latin typeface="Times New Roman" panose="02020603050405020304" pitchFamily="18" charset="0"/>
              </a:rPr>
              <a:t>1. Software is developed or engineered; it is not manufactured in the classical sense: </a:t>
            </a:r>
            <a:r>
              <a:rPr lang="en-US" sz="2000" b="0" i="0" u="none" strike="noStrike" baseline="0" dirty="0">
                <a:solidFill>
                  <a:srgbClr val="000000"/>
                </a:solidFill>
                <a:latin typeface="Times New Roman" panose="02020603050405020304" pitchFamily="18" charset="0"/>
              </a:rPr>
              <a:t>Software is not manufactured but is developed. So, it does not require any raw material for its development. </a:t>
            </a:r>
            <a:br>
              <a:rPr lang="en-US" sz="2000" b="0" i="0" u="none" strike="noStrike" baseline="0" dirty="0">
                <a:solidFill>
                  <a:srgbClr val="000000"/>
                </a:solidFill>
                <a:latin typeface="Times New Roman" panose="02020603050405020304" pitchFamily="18" charset="0"/>
              </a:rPr>
            </a:br>
            <a:br>
              <a:rPr lang="en-IN" sz="2000" b="0" i="0" u="none" strike="noStrike" baseline="0" dirty="0">
                <a:solidFill>
                  <a:srgbClr val="000000"/>
                </a:solidFill>
                <a:latin typeface="Times New Roman" panose="02020603050405020304" pitchFamily="18" charset="0"/>
              </a:rPr>
            </a:br>
            <a:r>
              <a:rPr lang="en-US" sz="2000" b="1" i="0" u="none" strike="noStrike" baseline="0" dirty="0">
                <a:solidFill>
                  <a:srgbClr val="000000"/>
                </a:solidFill>
                <a:latin typeface="Times New Roman" panose="02020603050405020304" pitchFamily="18" charset="0"/>
              </a:rPr>
              <a:t>2. Software doesn't "wear out.": </a:t>
            </a:r>
            <a:r>
              <a:rPr lang="en-US" sz="2000" b="0" i="0" u="none" strike="noStrike" baseline="0" dirty="0">
                <a:solidFill>
                  <a:srgbClr val="000000"/>
                </a:solidFill>
                <a:latin typeface="Times New Roman" panose="02020603050405020304" pitchFamily="18" charset="0"/>
              </a:rPr>
              <a:t>Different things like clothes, shoes, ornaments do wear out after some time. But, software once created never wears out. It can be used for as long as needed and in case of need for any updating, required changes can be made in the same software and then it can be used further with updated features. </a:t>
            </a:r>
            <a:br>
              <a:rPr lang="en-US" sz="2000" b="0" i="0" u="none" strike="noStrike" baseline="0" dirty="0">
                <a:solidFill>
                  <a:srgbClr val="000000"/>
                </a:solidFill>
                <a:latin typeface="Times New Roman" panose="02020603050405020304" pitchFamily="18" charset="0"/>
              </a:rPr>
            </a:br>
            <a:br>
              <a:rPr lang="en-IN" sz="2000" b="0" i="0" u="none" strike="noStrike" baseline="0" dirty="0">
                <a:solidFill>
                  <a:srgbClr val="000000"/>
                </a:solidFill>
                <a:latin typeface="Times New Roman" panose="02020603050405020304" pitchFamily="18" charset="0"/>
              </a:rPr>
            </a:br>
            <a:endParaRPr lang="en-IN" dirty="0"/>
          </a:p>
        </p:txBody>
      </p:sp>
      <p:pic>
        <p:nvPicPr>
          <p:cNvPr id="3" name="Picture 2">
            <a:extLst>
              <a:ext uri="{FF2B5EF4-FFF2-40B4-BE49-F238E27FC236}">
                <a16:creationId xmlns:a16="http://schemas.microsoft.com/office/drawing/2014/main" id="{22D4BBCE-A4F1-F726-24B7-8A115F8F654D}"/>
              </a:ext>
            </a:extLst>
          </p:cNvPr>
          <p:cNvPicPr>
            <a:picLocks noChangeAspect="1"/>
          </p:cNvPicPr>
          <p:nvPr/>
        </p:nvPicPr>
        <p:blipFill>
          <a:blip r:embed="rId2"/>
          <a:stretch>
            <a:fillRect/>
          </a:stretch>
        </p:blipFill>
        <p:spPr>
          <a:xfrm>
            <a:off x="2636033" y="3265097"/>
            <a:ext cx="8484760" cy="3334109"/>
          </a:xfrm>
          <a:prstGeom prst="rect">
            <a:avLst/>
          </a:prstGeom>
        </p:spPr>
      </p:pic>
    </p:spTree>
    <p:extLst>
      <p:ext uri="{BB962C8B-B14F-4D97-AF65-F5344CB8AC3E}">
        <p14:creationId xmlns:p14="http://schemas.microsoft.com/office/powerpoint/2010/main" val="247621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D2B5-5580-0A12-E324-15E6A2875D62}"/>
              </a:ext>
            </a:extLst>
          </p:cNvPr>
          <p:cNvSpPr>
            <a:spLocks noGrp="1"/>
          </p:cNvSpPr>
          <p:nvPr>
            <p:ph type="title"/>
          </p:nvPr>
        </p:nvSpPr>
        <p:spPr>
          <a:xfrm>
            <a:off x="1475118" y="715993"/>
            <a:ext cx="10037100" cy="4951562"/>
          </a:xfrm>
        </p:spPr>
        <p:txBody>
          <a:bodyPr>
            <a:noAutofit/>
          </a:bodyPr>
          <a:lstStyle/>
          <a:p>
            <a:pPr marL="285750" indent="-285750" algn="just">
              <a:buFont typeface="Wingdings" panose="05000000000000000000" pitchFamily="2" charset="2"/>
              <a:buChar char="Ø"/>
            </a:pPr>
            <a:br>
              <a:rPr lang="en-IN" sz="1800" b="0" i="0" u="none" strike="noStrike" baseline="0" dirty="0">
                <a:solidFill>
                  <a:srgbClr val="000000"/>
                </a:solidFill>
                <a:latin typeface="Calibri" panose="020F0502020204030204" pitchFamily="34" charset="0"/>
              </a:rPr>
            </a:br>
            <a:r>
              <a:rPr lang="en-US" sz="1800" b="0" i="0" u="none" strike="noStrike" baseline="0" dirty="0">
                <a:solidFill>
                  <a:srgbClr val="000000"/>
                </a:solidFill>
                <a:latin typeface="Calibri" panose="020F0502020204030204" pitchFamily="34"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Above Fig 1 show failure rates for hardware is also known as bathtub curve that indicates there are high failure rates in hardware life which are corrected failure rates goes down as hardware component suffer from effect of dust, vibration and many other environmental problem so the hardware begins to wear out. </a:t>
            </a:r>
            <a:br>
              <a:rPr lang="en-US" sz="2800" b="0" i="0" u="none" strike="noStrike" baseline="0" dirty="0">
                <a:solidFill>
                  <a:srgbClr val="000000"/>
                </a:solidFill>
                <a:latin typeface="Times New Roman" panose="02020603050405020304" pitchFamily="18" charset="0"/>
                <a:cs typeface="Times New Roman" panose="02020603050405020304" pitchFamily="18" charset="0"/>
              </a:rPr>
            </a:br>
            <a:br>
              <a:rPr lang="en-US" sz="2800" b="0" i="0" u="none" strike="noStrike" baseline="0" dirty="0">
                <a:solidFill>
                  <a:srgbClr val="000000"/>
                </a:solidFill>
                <a:latin typeface="Times New Roman" panose="02020603050405020304" pitchFamily="18" charset="0"/>
                <a:cs typeface="Times New Roman" panose="02020603050405020304" pitchFamily="18" charset="0"/>
              </a:rPr>
            </a:br>
            <a:r>
              <a:rPr lang="en-US" sz="2800" b="0" i="0" u="none" strike="noStrike" baseline="0" dirty="0">
                <a:solidFill>
                  <a:srgbClr val="000000"/>
                </a:solidFill>
                <a:latin typeface="Times New Roman" panose="02020603050405020304" pitchFamily="18" charset="0"/>
                <a:cs typeface="Times New Roman" panose="02020603050405020304" pitchFamily="18" charset="0"/>
              </a:rPr>
              <a:t>In case of software it is not affected by the environmental problems therefore software does not wear out and above Fig 2 shows the idealized curve for software.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10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7820</TotalTime>
  <Words>2137</Words>
  <Application>Microsoft Office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-apple-system</vt:lpstr>
      <vt:lpstr>Arial</vt:lpstr>
      <vt:lpstr>Calibri</vt:lpstr>
      <vt:lpstr>Corbel</vt:lpstr>
      <vt:lpstr>Google Sans</vt:lpstr>
      <vt:lpstr>Nunito</vt:lpstr>
      <vt:lpstr>Source Sans 3</vt:lpstr>
      <vt:lpstr>Times New Roman</vt:lpstr>
      <vt:lpstr>Wingdings</vt:lpstr>
      <vt:lpstr>Parallax</vt:lpstr>
      <vt:lpstr>Major-4:  Software Engineering   Credit - 4</vt:lpstr>
      <vt:lpstr>PowerPoint Presentation</vt:lpstr>
      <vt:lpstr>PowerPoint Presentation</vt:lpstr>
      <vt:lpstr>PowerPoint Presentation</vt:lpstr>
      <vt:lpstr>PowerPoint Presentation</vt:lpstr>
      <vt:lpstr>PowerPoint Presentation</vt:lpstr>
      <vt:lpstr>PowerPoint Presentation</vt:lpstr>
      <vt:lpstr>2) Software Characteristics :-  1. Software is developed or engineered; it is not manufactured in the classical sense: Software is not manufactured but is developed. So, it does not require any raw material for its development.   2. Software doesn't "wear out.": Different things like clothes, shoes, ornaments do wear out after some time. But, software once created never wears out. It can be used for as long as needed and in case of need for any updating, required changes can be made in the same software and then it can be used further with updated features.   </vt:lpstr>
      <vt:lpstr>  Above Fig 1 show failure rates for hardware is also known as bathtub curve that indicates there are high failure rates in hardware life which are corrected failure rates goes down as hardware component suffer from effect of dust, vibration and many other environmental problem so the hardware begins to wear out.   In case of software it is not affected by the environmental problems therefore software does not wear out and above Fig 2 shows the idealized curve for software. </vt:lpstr>
      <vt:lpstr>3. Although the industry is moving toward component-based assembly, most software continues to be custom built: Requirements of many users are different so it is not possible for developers to accommodate all functionalities in the single software. Therefore, there is need for the customization in the software and hence, software industry is expanding day by day.   4. Usability of Software: The usability of the software is the simplicity of the software in terms of the user. The easier the software is to use for the user, the more is the usability of the software as more number of people will now be able to use it and also due to the ease will use it more willingly.   5. Reusability of components: As the software never wears out, neither do its components, i.e. code segments. So, if any particular segment of code is required in some other software, we can reuse the existing code form the software in which it is already present. This reduced our work and also saves time and money.  </vt:lpstr>
      <vt:lpstr>6. Flexibility of software: A software is flexible. What this means is that we can make necessary changes in our software in the future according to the need of that time and then can use the same software then also.   7. Maintainability of software: Every software is maintainable. This means that if any errors or bugs appear in the software, then they can be fixed.   8. Portability of software: Portability of the software means that we can transfer our software from one platform to another that too with ease. Due to this, the sharing of the software among the developers and other members can be done flexibly.   9. Reliability of Software: This is the ability of the software to provide the desired functionalities under every condition. This means that our software should work properly in each condition. </vt:lpstr>
      <vt:lpstr>1.2 Software engineering approach  </vt:lpstr>
      <vt:lpstr>PowerPoint Presentation</vt:lpstr>
      <vt:lpstr>PowerPoint Presentation</vt:lpstr>
      <vt:lpstr>PowerPoint Presentation</vt:lpstr>
      <vt:lpstr>PowerPoint Presentation</vt:lpstr>
      <vt:lpstr>PowerPoint Presentation</vt:lpstr>
      <vt:lpstr>40-20-40 Distribution of Effort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Basic of Software &amp; Software engineering</dc:title>
  <dc:creator>Shruti Gandhi</dc:creator>
  <cp:lastModifiedBy>Shruti Gandhi</cp:lastModifiedBy>
  <cp:revision>118</cp:revision>
  <dcterms:created xsi:type="dcterms:W3CDTF">2023-07-25T09:18:07Z</dcterms:created>
  <dcterms:modified xsi:type="dcterms:W3CDTF">2023-08-28T04:51:17Z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