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28" r:id="rId2"/>
    <p:sldId id="463" r:id="rId3"/>
    <p:sldId id="498" r:id="rId4"/>
    <p:sldId id="510" r:id="rId5"/>
    <p:sldId id="499" r:id="rId6"/>
    <p:sldId id="496" r:id="rId7"/>
    <p:sldId id="497" r:id="rId8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EF7F51"/>
    <a:srgbClr val="EE7700"/>
    <a:srgbClr val="FF8001"/>
    <a:srgbClr val="E27100"/>
    <a:srgbClr val="CC6600"/>
    <a:srgbClr val="FF9933"/>
    <a:srgbClr val="486AAE"/>
    <a:srgbClr val="FFFFFF"/>
    <a:srgbClr val="919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18" autoAdjust="0"/>
  </p:normalViewPr>
  <p:slideViewPr>
    <p:cSldViewPr>
      <p:cViewPr varScale="1">
        <p:scale>
          <a:sx n="73" d="100"/>
          <a:sy n="73" d="100"/>
        </p:scale>
        <p:origin x="11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B43ADB3-80E5-48A1-A1E4-3B2FB93901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36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A1EC8B8-5FED-4853-83D2-02793139D3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345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="" xmlns:a16="http://schemas.microsoft.com/office/drawing/2014/main" id="{26FD834B-B7A2-4DA9-85BC-84086C85D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="" xmlns:a16="http://schemas.microsoft.com/office/drawing/2014/main" id="{607691D7-0EB0-4B24-8CA7-3F68C75B5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E4A864-EE96-4888-B7C4-F48BB99631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B8D4B3-F4E8-4810-950E-0DD06913237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7750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0C6B1350-2035-4823-A84C-02346BE4DF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299595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6C9F-59B5-46FE-8A31-C1A816DFF0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26878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7030-BC41-43EC-A29A-CBB48565F9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17498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21F36-792B-47A3-A3BD-0CEB4D9431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987043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468C-18D4-4985-A7BD-3838A84A71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471773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112D-BCF7-479A-8201-9ADB6AD200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05478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A8AC-026C-4149-8058-846EFCC2A6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630059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1A9E-3519-4366-9AD4-44A3DE7CBB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805489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F5FA-7E49-4F3C-B6C8-9DE52FEAA6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0933618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6422-A414-4E35-8965-0DC74E9552F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70681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ECCD-D6B1-4D9A-A808-C98B8CCF9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5569938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191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4F5A47-067C-46D4-871E-8FB7DD2957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75000"/>
        <a:buFont typeface="Monotype Sorts"/>
        <a:buChar char="n"/>
        <a:defRPr kumimoji="1"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Font typeface="Wingdings" panose="05000000000000000000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6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anose="05000000000000000000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30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3873B5-CD43-4121-B689-25D886D800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3" t="14445" r="28420" b="38889"/>
          <a:stretch/>
        </p:blipFill>
        <p:spPr>
          <a:xfrm>
            <a:off x="1137420" y="2290262"/>
            <a:ext cx="3009719" cy="4038600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sp>
        <p:nvSpPr>
          <p:cNvPr id="177155" name="Rectangle 3">
            <a:extLst>
              <a:ext uri="{FF2B5EF4-FFF2-40B4-BE49-F238E27FC236}">
                <a16:creationId xmlns="" xmlns:a16="http://schemas.microsoft.com/office/drawing/2014/main" id="{50A316BB-3F7E-4FF3-8190-4877D528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3850"/>
            <a:ext cx="4800600" cy="152400"/>
          </a:xfrm>
          <a:prstGeom prst="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7156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463B0E4-91EC-4049-84B2-D4426673BFE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6667" r="18347" b="14444"/>
          <a:stretch/>
        </p:blipFill>
        <p:spPr>
          <a:xfrm>
            <a:off x="2971800" y="2279377"/>
            <a:ext cx="3200400" cy="4049485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A96C30C-3286-4AD2-BF47-37D8343F6B4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12222" r="12592" b="12222"/>
          <a:stretch/>
        </p:blipFill>
        <p:spPr>
          <a:xfrm>
            <a:off x="4980089" y="2295342"/>
            <a:ext cx="3018279" cy="3872508"/>
          </a:xfrm>
          <a:prstGeom prst="rect">
            <a:avLst/>
          </a:prstGeom>
          <a:ln w="22225">
            <a:solidFill>
              <a:schemeClr val="bg2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5127" name="Picture 2">
            <a:extLst>
              <a:ext uri="{FF2B5EF4-FFF2-40B4-BE49-F238E27FC236}">
                <a16:creationId xmlns="" xmlns:a16="http://schemas.microsoft.com/office/drawing/2014/main" id="{28AED911-52DA-46BA-843A-4D8300000D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6261100"/>
            <a:ext cx="1905000" cy="508000"/>
          </a:xfrm>
          <a:prstGeom prst="rect">
            <a:avLst/>
          </a:prstGeom>
          <a:noFill/>
          <a:ln w="222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5">
            <a:extLst>
              <a:ext uri="{FF2B5EF4-FFF2-40B4-BE49-F238E27FC236}">
                <a16:creationId xmlns="" xmlns:a16="http://schemas.microsoft.com/office/drawing/2014/main" id="{04175E99-54D7-4595-AB45-A0809EB212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56338"/>
            <a:ext cx="893763" cy="512762"/>
          </a:xfrm>
          <a:prstGeom prst="rect">
            <a:avLst/>
          </a:prstGeom>
          <a:noFill/>
          <a:ln w="222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228600" y="1676400"/>
            <a:ext cx="8610600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8975" indent="-280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84263" indent="-280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7663" indent="-347663">
              <a:spcBef>
                <a:spcPct val="200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Media Center approach is essential 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just TV -- A community media services organization 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 experts assisting local organizations and governments, libraries and schools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Strong partnerships and collaborations</a:t>
            </a:r>
          </a:p>
          <a:p>
            <a:pPr marL="1081088" lvl="2" indent="-342900">
              <a:spcBef>
                <a:spcPts val="6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government, community organizations, </a:t>
            </a:r>
            <a: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businesses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Clear and positively identified brand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Regularly seeking input from the community</a:t>
            </a:r>
          </a:p>
          <a:p>
            <a:pPr marL="685800" lvl="1" indent="-342900">
              <a:spcBef>
                <a:spcPts val="1200"/>
              </a:spcBef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Staying current with technology</a:t>
            </a:r>
          </a:p>
          <a:p>
            <a:pPr marL="342900" lvl="1" indent="0">
              <a:spcBef>
                <a:spcPts val="0"/>
              </a:spcBef>
              <a:buClr>
                <a:srgbClr val="00FFFF"/>
              </a:buClr>
              <a:buSzPct val="100000"/>
              <a:defRPr/>
            </a:pPr>
            <a:endParaRPr lang="en-US" altLang="en-US" dirty="0">
              <a:solidFill>
                <a:srgbClr val="FAFA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874611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7402" y="1600200"/>
            <a:ext cx="8846598" cy="496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50838" indent="-355600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</a:t>
            </a:r>
          </a:p>
          <a:p>
            <a:pPr marL="684213" lvl="1" indent="-336550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Production services and equipment/facility rentals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Government departments and public agencies</a:t>
            </a:r>
          </a:p>
          <a:p>
            <a:pPr marL="1376363" lvl="3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Special Districts, School Districts</a:t>
            </a:r>
          </a:p>
          <a:p>
            <a:pPr marL="1376363" lvl="3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government search for transparency</a:t>
            </a:r>
          </a:p>
          <a:p>
            <a:pPr marL="1712913" lvl="4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coverage, video “explainers” 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organizations</a:t>
            </a:r>
          </a:p>
          <a:p>
            <a:pPr marL="1376363" lvl="3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Videos and websites for NPO’s</a:t>
            </a:r>
          </a:p>
          <a:p>
            <a:pPr marL="1030288" lvl="2" indent="-344488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media services</a:t>
            </a:r>
          </a:p>
          <a:p>
            <a:pPr marL="1376363" lvl="3" indent="-344488">
              <a:spcBef>
                <a:spcPts val="0"/>
              </a:spcBef>
              <a:spcAft>
                <a:spcPts val="12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Serving as the “communication department” for small towns/cities/nonprofits</a:t>
            </a:r>
          </a:p>
          <a:p>
            <a:pPr marL="1030288" lvl="2" indent="-344488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Facility rental income (e.g., Longview, WA </a:t>
            </a:r>
            <a:r>
              <a:rPr lang="en-US" altLang="en-US" sz="22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Maui</a:t>
            </a: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HI)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5123" y="1461741"/>
            <a:ext cx="8755380" cy="62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1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Classes, training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Video and audio training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Smartphone making media, Podcasting,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film </a:t>
            </a: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screenings</a:t>
            </a:r>
          </a:p>
          <a:p>
            <a:pPr marL="1028700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Beyond traditional training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Branding,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 </a:t>
            </a: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media</a:t>
            </a:r>
          </a:p>
          <a:p>
            <a:pPr marL="1025525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Media Literacy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 in media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Confronting bias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Recognizing propaganda</a:t>
            </a:r>
          </a:p>
          <a:p>
            <a:pPr marL="1025525" lvl="2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Schools and universities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Classes to supplement their curriculum</a:t>
            </a:r>
          </a:p>
          <a:p>
            <a:pPr marL="13716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Hands-on opportunities for students</a:t>
            </a:r>
          </a:p>
          <a:p>
            <a:pPr marL="1023937" lvl="3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73087" lvl="2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23937" lvl="3" indent="0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defRPr/>
            </a:pP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25672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6700" y="1473756"/>
            <a:ext cx="8610600" cy="345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50838" indent="-355600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</a:p>
          <a:p>
            <a:pPr marL="684213" lvl="3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Sponsorships and program underwriting </a:t>
            </a:r>
          </a:p>
          <a:p>
            <a:pPr marL="1030288" lvl="4" indent="-347663">
              <a:spcBef>
                <a:spcPts val="0"/>
              </a:spcBef>
              <a:spcAft>
                <a:spcPts val="3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Sports, events, etc.</a:t>
            </a:r>
          </a:p>
          <a:p>
            <a:pPr marL="1376363" lvl="5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what you do well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 policies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Who solicits sponsorships/underwriting/sales?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you generating revenue over and above your </a:t>
            </a:r>
            <a:b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cost to market / sell?</a:t>
            </a:r>
          </a:p>
          <a:p>
            <a:pPr marL="1030288" lvl="4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follow-up with sponsors?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1133925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66700" y="1524000"/>
            <a:ext cx="8610600" cy="552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</a:p>
          <a:p>
            <a:pPr marL="6858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Collaborations, partnerships, and service projects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Social entrepreneurship</a:t>
            </a:r>
          </a:p>
          <a:p>
            <a:pPr marL="1371600" lvl="5" indent="-350838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Lots of opportunities	</a:t>
            </a:r>
          </a:p>
          <a:p>
            <a:pPr marL="1028700" lvl="4" indent="-347663">
              <a:spcBef>
                <a:spcPts val="300"/>
              </a:spcBef>
              <a:spcAft>
                <a:spcPts val="18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Creativity in structuring relationships</a:t>
            </a:r>
          </a:p>
          <a:p>
            <a:pPr marL="685800" lvl="3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Grants</a:t>
            </a:r>
          </a:p>
          <a:p>
            <a:pPr marL="1025525" lvl="4" indent="-347663">
              <a:spcBef>
                <a:spcPts val="6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time income sources</a:t>
            </a:r>
          </a:p>
          <a:p>
            <a:pPr marL="1371600" lvl="5" indent="-347663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Don’t rely on grants to sustain your </a:t>
            </a:r>
            <a: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b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1"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long-term</a:t>
            </a:r>
            <a:endParaRPr kumimoji="1" lang="en-US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25525" lvl="4" indent="-347663">
              <a:spcBef>
                <a:spcPts val="6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opportunity for starting a new program</a:t>
            </a:r>
          </a:p>
          <a:p>
            <a:pPr marL="1371600" lvl="5" indent="-347663">
              <a:spcBef>
                <a:spcPts val="300"/>
              </a:spcBef>
              <a:spcAft>
                <a:spcPts val="60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 for ongoing support</a:t>
            </a:r>
          </a:p>
          <a:p>
            <a:pPr marL="234950" lvl="2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endParaRPr kumimoji="1" lang="en-US" alt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3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endParaRPr lang="en-US" altLang="en-US" sz="2800" dirty="0">
              <a:solidFill>
                <a:srgbClr val="FAFA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965394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36220" y="1524000"/>
            <a:ext cx="8755380" cy="388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6550" indent="-336550">
              <a:defRPr sz="2400" b="1">
                <a:solidFill>
                  <a:srgbClr val="FFFFFF"/>
                </a:solidFill>
                <a:latin typeface="Arial" charset="0"/>
              </a:defRPr>
            </a:lvl1pPr>
            <a:lvl2pPr marL="806450" indent="-355600">
              <a:defRPr sz="2400" b="1">
                <a:solidFill>
                  <a:srgbClr val="FFFFFF"/>
                </a:solidFill>
                <a:latin typeface="Arial" charset="0"/>
              </a:defRPr>
            </a:lvl2pPr>
            <a:lvl3pPr marL="1149350" indent="-228600"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marL="347663" indent="-352425">
              <a:spcBef>
                <a:spcPct val="300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 development opportunities (continued)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lvl="3" indent="-347663">
              <a:spcBef>
                <a:spcPts val="6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Fundraising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 events or activities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“asks”</a:t>
            </a:r>
          </a:p>
          <a:p>
            <a:pPr marL="10287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Donations and contributions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Facility rental income (e.g., Longview, WA and </a:t>
            </a:r>
            <a:r>
              <a:rPr lang="en-US" altLang="en-US" sz="2200" dirty="0" smtClean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Maui</a:t>
            </a:r>
            <a:r>
              <a:rPr lang="en-US" altLang="en-US" sz="2200" dirty="0">
                <a:solidFill>
                  <a:srgbClr val="FAFA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HI)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Facility and resource sharing (to reduce expenses)</a:t>
            </a:r>
          </a:p>
          <a:p>
            <a:pPr marL="685800" lvl="3" indent="-347663">
              <a:spcBef>
                <a:spcPts val="12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Memberships</a:t>
            </a:r>
          </a:p>
          <a:p>
            <a:pPr marL="1143000" lvl="4" indent="-347663">
              <a:spcBef>
                <a:spcPts val="300"/>
              </a:spcBef>
              <a:spcAft>
                <a:spcPts val="0"/>
              </a:spcAft>
              <a:buClr>
                <a:srgbClr val="00FFFF"/>
              </a:buClr>
              <a:buSzPct val="100000"/>
              <a:buFontTx/>
              <a:buChar char="■"/>
              <a:defRPr/>
            </a:pPr>
            <a:r>
              <a:rPr kumimoji="1" lang="en-US" altLang="en-US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Typically a very small percentage of overall income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748D56AE-3F7E-41A4-9E1D-1A0200C6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250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Going Beyond Cable Funding</a:t>
            </a:r>
          </a:p>
          <a:p>
            <a:pPr algn="ctr" eaLnBrk="1" hangingPunct="1">
              <a:defRPr/>
            </a:pPr>
            <a:r>
              <a:rPr kumimoji="1" lang="en-US" altLang="en-US" sz="3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Options, Opportunities, Success </a:t>
            </a:r>
            <a:r>
              <a:rPr kumimoji="1" lang="en-US" altLang="en-US" sz="3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Stories</a:t>
            </a:r>
            <a:endParaRPr kumimoji="1" lang="en-US" altLang="en-US" sz="3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604198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Office\Templates\Design Templates 97\Whirlpool.pot</Template>
  <TotalTime>16761</TotalTime>
  <Words>323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Monotype Sorts</vt:lpstr>
      <vt:lpstr>Tahoma</vt:lpstr>
      <vt:lpstr>Times New Roman</vt:lpstr>
      <vt:lpstr>Wingdings</vt:lpstr>
      <vt:lpstr>Whirlpool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Buske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Buske Group</dc:creator>
  <cp:lastModifiedBy>randy thebuskegroup.com</cp:lastModifiedBy>
  <cp:revision>353</cp:revision>
  <cp:lastPrinted>2022-03-26T19:44:53Z</cp:lastPrinted>
  <dcterms:created xsi:type="dcterms:W3CDTF">2001-10-09T19:20:03Z</dcterms:created>
  <dcterms:modified xsi:type="dcterms:W3CDTF">2022-04-14T22:45:15Z</dcterms:modified>
</cp:coreProperties>
</file>