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428" r:id="rId2"/>
    <p:sldId id="463" r:id="rId3"/>
    <p:sldId id="498" r:id="rId4"/>
    <p:sldId id="510" r:id="rId5"/>
    <p:sldId id="499" r:id="rId6"/>
    <p:sldId id="496" r:id="rId7"/>
    <p:sldId id="497" r:id="rId8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EF7F51"/>
    <a:srgbClr val="EE7700"/>
    <a:srgbClr val="FF8001"/>
    <a:srgbClr val="E27100"/>
    <a:srgbClr val="CC6600"/>
    <a:srgbClr val="FF9933"/>
    <a:srgbClr val="486AAE"/>
    <a:srgbClr val="FFFFFF"/>
    <a:srgbClr val="919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418" autoAdjust="0"/>
  </p:normalViewPr>
  <p:slideViewPr>
    <p:cSldViewPr>
      <p:cViewPr varScale="1">
        <p:scale>
          <a:sx n="73" d="100"/>
          <a:sy n="73" d="100"/>
        </p:scale>
        <p:origin x="11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69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47138"/>
            <a:ext cx="2971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B43ADB3-80E5-48A1-A1E4-3B2FB93901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6366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24363"/>
            <a:ext cx="5029200" cy="419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47138"/>
            <a:ext cx="2971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A1EC8B8-5FED-4853-83D2-02793139D3C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3345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="" xmlns:a16="http://schemas.microsoft.com/office/drawing/2014/main" id="{26FD834B-B7A2-4DA9-85BC-84086C85DC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="" xmlns:a16="http://schemas.microsoft.com/office/drawing/2014/main" id="{607691D7-0EB0-4B24-8CA7-3F68C75B5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9E4A864-EE96-4888-B7C4-F48BB99631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B8D4B3-F4E8-4810-950E-0DD06913237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77504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fld id="{0C6B1350-2035-4823-A84C-02346BE4DFE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299595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76C9F-59B5-46FE-8A31-C1A816DFF07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8268783"/>
      </p:ext>
    </p:extLst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7030-BC41-43EC-A29A-CBB48565F9E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017498"/>
      </p:ext>
    </p:extLst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21F36-792B-47A3-A3BD-0CEB4D9431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6987043"/>
      </p:ext>
    </p:extLst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F468C-18D4-4985-A7BD-3838A84A71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1471773"/>
      </p:ext>
    </p:extLst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8112D-BCF7-479A-8201-9ADB6AD200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8054787"/>
      </p:ext>
    </p:extLst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0A8AC-026C-4149-8058-846EFCC2A6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7630059"/>
      </p:ext>
    </p:extLst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21A9E-3519-4366-9AD4-44A3DE7CBB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805489"/>
      </p:ext>
    </p:extLst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7F5FA-7E49-4F3C-B6C8-9DE52FEAA6A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0933618"/>
      </p:ext>
    </p:extLst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16422-A414-4E35-8965-0DC74E9552F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70681"/>
      </p:ext>
    </p:extLst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6ECCD-D6B1-4D9A-A808-C98B8CCF97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5569938"/>
      </p:ext>
    </p:extLst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191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64F5A47-067C-46D4-871E-8FB7DD29573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SzPct val="75000"/>
        <a:buFont typeface="Monotype Sorts"/>
        <a:buChar char="n"/>
        <a:defRPr kumimoji="1"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Font typeface="Wingdings" panose="05000000000000000000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SzPct val="60000"/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SzPct val="30000"/>
        <a:buFont typeface="Wingdings" panose="05000000000000000000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SzPct val="30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SzPct val="30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SzPct val="30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SzPct val="30000"/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33873B5-CD43-4121-B689-25D886D800F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3" t="14445" r="28420" b="38889"/>
          <a:stretch/>
        </p:blipFill>
        <p:spPr>
          <a:xfrm>
            <a:off x="1137420" y="2290262"/>
            <a:ext cx="3009719" cy="4038600"/>
          </a:xfrm>
          <a:prstGeom prst="rect">
            <a:avLst/>
          </a:prstGeom>
          <a:ln w="22225">
            <a:solidFill>
              <a:schemeClr val="bg2"/>
            </a:solidFill>
          </a:ln>
          <a:scene3d>
            <a:camera prst="orthographicFront">
              <a:rot lat="0" lon="0" rev="1200000"/>
            </a:camera>
            <a:lightRig rig="threePt" dir="t"/>
          </a:scene3d>
        </p:spPr>
      </p:pic>
      <p:sp>
        <p:nvSpPr>
          <p:cNvPr id="177155" name="Rectangle 3">
            <a:extLst>
              <a:ext uri="{FF2B5EF4-FFF2-40B4-BE49-F238E27FC236}">
                <a16:creationId xmlns="" xmlns:a16="http://schemas.microsoft.com/office/drawing/2014/main" id="{50A316BB-3F7E-4FF3-8190-4877D528B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93850"/>
            <a:ext cx="4800600" cy="152400"/>
          </a:xfrm>
          <a:prstGeom prst="rect">
            <a:avLst/>
          </a:prstGeom>
          <a:solidFill>
            <a:srgbClr val="00336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7156" name="Text Box 4">
            <a:extLst>
              <a:ext uri="{FF2B5EF4-FFF2-40B4-BE49-F238E27FC236}">
                <a16:creationId xmlns="" xmlns:a16="http://schemas.microsoft.com/office/drawing/2014/main" id="{748D56AE-3F7E-41A4-9E1D-1A0200C64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2509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Going Beyond Cable Funding</a:t>
            </a:r>
          </a:p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Options, Opportunities, Success </a:t>
            </a:r>
            <a:r>
              <a:rPr kumimoji="1" lang="en-US" altLang="en-US" sz="35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Stories</a:t>
            </a:r>
            <a:endParaRPr kumimoji="1" lang="en-US" altLang="en-US" sz="35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E463B0E4-91EC-4049-84B2-D4426673BFE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4" t="16667" r="18347" b="14444"/>
          <a:stretch/>
        </p:blipFill>
        <p:spPr>
          <a:xfrm>
            <a:off x="2971800" y="2279377"/>
            <a:ext cx="3200400" cy="4049485"/>
          </a:xfrm>
          <a:prstGeom prst="rect">
            <a:avLst/>
          </a:prstGeom>
          <a:ln w="22225">
            <a:solidFill>
              <a:schemeClr val="bg2"/>
            </a:solidFill>
          </a:ln>
          <a:scene3d>
            <a:camera prst="orthographicFront">
              <a:rot lat="0" lon="0" rev="1200000"/>
            </a:camera>
            <a:lightRig rig="threePt" dir="t"/>
          </a:scene3d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A96C30C-3286-4AD2-BF47-37D8343F6B4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4" t="12222" r="12592" b="12222"/>
          <a:stretch/>
        </p:blipFill>
        <p:spPr>
          <a:xfrm>
            <a:off x="4980089" y="2295342"/>
            <a:ext cx="3018279" cy="3872508"/>
          </a:xfrm>
          <a:prstGeom prst="rect">
            <a:avLst/>
          </a:prstGeom>
          <a:ln w="22225">
            <a:solidFill>
              <a:schemeClr val="bg2"/>
            </a:solidFill>
          </a:ln>
          <a:scene3d>
            <a:camera prst="orthographicFront">
              <a:rot lat="0" lon="0" rev="1200000"/>
            </a:camera>
            <a:lightRig rig="threePt" dir="t"/>
          </a:scene3d>
        </p:spPr>
      </p:pic>
      <p:pic>
        <p:nvPicPr>
          <p:cNvPr id="5127" name="Picture 2">
            <a:extLst>
              <a:ext uri="{FF2B5EF4-FFF2-40B4-BE49-F238E27FC236}">
                <a16:creationId xmlns="" xmlns:a16="http://schemas.microsoft.com/office/drawing/2014/main" id="{28AED911-52DA-46BA-843A-4D8300000D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6261100"/>
            <a:ext cx="1905000" cy="508000"/>
          </a:xfrm>
          <a:prstGeom prst="rect">
            <a:avLst/>
          </a:prstGeom>
          <a:noFill/>
          <a:ln w="222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5">
            <a:extLst>
              <a:ext uri="{FF2B5EF4-FFF2-40B4-BE49-F238E27FC236}">
                <a16:creationId xmlns="" xmlns:a16="http://schemas.microsoft.com/office/drawing/2014/main" id="{04175E99-54D7-4595-AB45-A0809EB212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56338"/>
            <a:ext cx="893763" cy="512762"/>
          </a:xfrm>
          <a:prstGeom prst="rect">
            <a:avLst/>
          </a:prstGeom>
          <a:noFill/>
          <a:ln w="222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228600" y="1676400"/>
            <a:ext cx="8610600" cy="481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93688" indent="-2936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88975" indent="-2809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84263" indent="-2809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7663" indent="-347663">
              <a:spcBef>
                <a:spcPct val="20000"/>
              </a:spcBef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Community Media Center approach is essential </a:t>
            </a:r>
          </a:p>
          <a:p>
            <a:pPr marL="685800" lvl="1" indent="-342900">
              <a:spcBef>
                <a:spcPts val="1200"/>
              </a:spcBef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Not just TV -- A community media services organization </a:t>
            </a:r>
          </a:p>
          <a:p>
            <a:pPr marL="685800" lvl="1" indent="-342900">
              <a:spcBef>
                <a:spcPts val="1200"/>
              </a:spcBef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Technology experts assisting local organizations and governments, libraries and schools</a:t>
            </a:r>
          </a:p>
          <a:p>
            <a:pPr marL="685800" lvl="1" indent="-342900">
              <a:spcBef>
                <a:spcPts val="1200"/>
              </a:spcBef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Strong partnerships and collaborations</a:t>
            </a:r>
          </a:p>
          <a:p>
            <a:pPr marL="1081088" lvl="2" indent="-342900">
              <a:spcBef>
                <a:spcPts val="600"/>
              </a:spcBef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 government, community organizations, </a:t>
            </a:r>
            <a:r>
              <a:rPr lang="en-US" altLang="en-US" sz="2000" dirty="0" smtClean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 smtClean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 smtClean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 </a:t>
            </a:r>
            <a:r>
              <a:rPr lang="en-US" altLang="en-US" sz="20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businesses</a:t>
            </a:r>
          </a:p>
          <a:p>
            <a:pPr marL="685800" lvl="1" indent="-342900">
              <a:spcBef>
                <a:spcPts val="1200"/>
              </a:spcBef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Clear and positively identified brand</a:t>
            </a:r>
          </a:p>
          <a:p>
            <a:pPr marL="685800" lvl="1" indent="-342900">
              <a:spcBef>
                <a:spcPts val="1200"/>
              </a:spcBef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Regularly seeking input from the community</a:t>
            </a:r>
          </a:p>
          <a:p>
            <a:pPr marL="685800" lvl="1" indent="-342900">
              <a:spcBef>
                <a:spcPts val="1200"/>
              </a:spcBef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Staying current with technology</a:t>
            </a:r>
          </a:p>
          <a:p>
            <a:pPr marL="342900" lvl="1" indent="0">
              <a:spcBef>
                <a:spcPts val="0"/>
              </a:spcBef>
              <a:buClr>
                <a:srgbClr val="00FFFF"/>
              </a:buClr>
              <a:buSzPct val="100000"/>
              <a:defRPr/>
            </a:pPr>
            <a:endParaRPr lang="en-US" altLang="en-US" dirty="0">
              <a:solidFill>
                <a:srgbClr val="FAFAF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748D56AE-3F7E-41A4-9E1D-1A0200C64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2509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Going Beyond Cable Funding</a:t>
            </a:r>
          </a:p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Options, Opportunities, Success </a:t>
            </a:r>
            <a:r>
              <a:rPr kumimoji="1" lang="en-US" altLang="en-US" sz="35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Stories</a:t>
            </a:r>
            <a:endParaRPr kumimoji="1" lang="en-US" altLang="en-US" sz="35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874611"/>
      </p:ext>
    </p:extLst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97402" y="1600200"/>
            <a:ext cx="8846598" cy="4962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36550" indent="-336550">
              <a:defRPr sz="2400" b="1">
                <a:solidFill>
                  <a:srgbClr val="FFFFFF"/>
                </a:solidFill>
                <a:latin typeface="Arial" charset="0"/>
              </a:defRPr>
            </a:lvl1pPr>
            <a:lvl2pPr marL="806450" indent="-355600">
              <a:defRPr sz="2400" b="1">
                <a:solidFill>
                  <a:srgbClr val="FFFFFF"/>
                </a:solidFill>
                <a:latin typeface="Arial" charset="0"/>
              </a:defRPr>
            </a:lvl2pPr>
            <a:lvl3pPr marL="1149350" indent="-228600">
              <a:defRPr sz="2400"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rgbClr val="FFFF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9pPr>
          </a:lstStyle>
          <a:p>
            <a:pPr marL="350838" indent="-355600">
              <a:spcBef>
                <a:spcPts val="0"/>
              </a:spcBef>
              <a:spcAft>
                <a:spcPts val="12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Revenue development opportunities</a:t>
            </a:r>
          </a:p>
          <a:p>
            <a:pPr marL="684213" lvl="1" indent="-336550">
              <a:spcBef>
                <a:spcPts val="0"/>
              </a:spcBef>
              <a:spcAft>
                <a:spcPts val="12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Production services and equipment/facility rentals</a:t>
            </a:r>
          </a:p>
          <a:p>
            <a:pPr marL="1030288" lvl="2" indent="-344488">
              <a:spcBef>
                <a:spcPts val="0"/>
              </a:spcBef>
              <a:spcAft>
                <a:spcPts val="3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Government departments and public agencies</a:t>
            </a:r>
          </a:p>
          <a:p>
            <a:pPr marL="1376363" lvl="3" indent="-344488">
              <a:spcBef>
                <a:spcPts val="0"/>
              </a:spcBef>
              <a:spcAft>
                <a:spcPts val="3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Special Districts, School Districts</a:t>
            </a:r>
          </a:p>
          <a:p>
            <a:pPr marL="1376363" lvl="3" indent="-344488">
              <a:spcBef>
                <a:spcPts val="0"/>
              </a:spcBef>
              <a:spcAft>
                <a:spcPts val="3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 government search for transparency</a:t>
            </a:r>
          </a:p>
          <a:p>
            <a:pPr marL="1712913" lvl="4" indent="-344488">
              <a:spcBef>
                <a:spcPts val="0"/>
              </a:spcBef>
              <a:spcAft>
                <a:spcPts val="12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Meeting coverage, video “explainers” </a:t>
            </a:r>
          </a:p>
          <a:p>
            <a:pPr marL="1030288" lvl="2" indent="-344488">
              <a:spcBef>
                <a:spcPts val="0"/>
              </a:spcBef>
              <a:spcAft>
                <a:spcPts val="3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Community organizations</a:t>
            </a:r>
          </a:p>
          <a:p>
            <a:pPr marL="1376363" lvl="3" indent="-344488">
              <a:spcBef>
                <a:spcPts val="0"/>
              </a:spcBef>
              <a:spcAft>
                <a:spcPts val="12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Videos and websites for NPO’s</a:t>
            </a:r>
          </a:p>
          <a:p>
            <a:pPr marL="1030288" lvl="2" indent="-344488">
              <a:spcBef>
                <a:spcPts val="0"/>
              </a:spcBef>
              <a:spcAft>
                <a:spcPts val="3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 media services</a:t>
            </a:r>
          </a:p>
          <a:p>
            <a:pPr marL="1376363" lvl="3" indent="-344488">
              <a:spcBef>
                <a:spcPts val="0"/>
              </a:spcBef>
              <a:spcAft>
                <a:spcPts val="12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Serving as the “communication department” for small towns/cities/nonprofits</a:t>
            </a:r>
          </a:p>
          <a:p>
            <a:pPr marL="1030288" lvl="2" indent="-344488"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Facility rental income (e.g., Longview, WA </a:t>
            </a:r>
            <a:r>
              <a:rPr lang="en-US" altLang="en-US" sz="2200" dirty="0" smtClean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Maui</a:t>
            </a: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HI)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748D56AE-3F7E-41A4-9E1D-1A0200C64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2509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Going Beyond Cable Funding</a:t>
            </a:r>
          </a:p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Options, Opportunities, Success </a:t>
            </a:r>
            <a:r>
              <a:rPr kumimoji="1" lang="en-US" altLang="en-US" sz="35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Stories</a:t>
            </a:r>
            <a:endParaRPr kumimoji="1" lang="en-US" altLang="en-US" sz="35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65123" y="1461741"/>
            <a:ext cx="8755380" cy="626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36550" indent="-336550">
              <a:defRPr sz="2400" b="1">
                <a:solidFill>
                  <a:srgbClr val="FFFFFF"/>
                </a:solidFill>
                <a:latin typeface="Arial" charset="0"/>
              </a:defRPr>
            </a:lvl1pPr>
            <a:lvl2pPr marL="806450" indent="-355600">
              <a:defRPr sz="2400" b="1">
                <a:solidFill>
                  <a:srgbClr val="FFFFFF"/>
                </a:solidFill>
                <a:latin typeface="Arial" charset="0"/>
              </a:defRPr>
            </a:lvl2pPr>
            <a:lvl3pPr marL="1149350" indent="-228600">
              <a:defRPr sz="2400"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rgbClr val="FFFF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9pPr>
          </a:lstStyle>
          <a:p>
            <a:pPr marL="347663" indent="-352425">
              <a:spcBef>
                <a:spcPct val="300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Revenue development opportunities (continued)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85800" lvl="1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Classes, training</a:t>
            </a:r>
          </a:p>
          <a:p>
            <a:pPr marL="1028700" lvl="2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Video and audio training</a:t>
            </a:r>
          </a:p>
          <a:p>
            <a:pPr marL="1028700" lvl="2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Smartphone making media, Podcasting,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film </a:t>
            </a: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screenings</a:t>
            </a:r>
          </a:p>
          <a:p>
            <a:pPr marL="1028700" lvl="2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Beyond traditional training</a:t>
            </a:r>
          </a:p>
          <a:p>
            <a:pPr marL="1371600" lvl="3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Branding,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social </a:t>
            </a: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media</a:t>
            </a:r>
          </a:p>
          <a:p>
            <a:pPr marL="1025525" lvl="2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Media Literacy</a:t>
            </a:r>
          </a:p>
          <a:p>
            <a:pPr marL="1371600" lvl="3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Representation in media</a:t>
            </a:r>
          </a:p>
          <a:p>
            <a:pPr marL="1371600" lvl="3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Confronting bias</a:t>
            </a:r>
          </a:p>
          <a:p>
            <a:pPr marL="1371600" lvl="3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Recognizing propaganda</a:t>
            </a:r>
          </a:p>
          <a:p>
            <a:pPr marL="1025525" lvl="2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Schools and universities</a:t>
            </a:r>
          </a:p>
          <a:p>
            <a:pPr marL="1371600" lvl="3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Classes to supplement their curriculum</a:t>
            </a:r>
          </a:p>
          <a:p>
            <a:pPr marL="1371600" lvl="3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Hands-on opportunities for students</a:t>
            </a:r>
          </a:p>
          <a:p>
            <a:pPr marL="1023937" lvl="3" indent="0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defRPr/>
            </a:pPr>
            <a:endParaRPr lang="en-US" alt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73087" lvl="2" indent="0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defRPr/>
            </a:pPr>
            <a:endParaRPr lang="en-US" alt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023937" lvl="3" indent="0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defRPr/>
            </a:pPr>
            <a:endParaRPr lang="en-US" alt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748D56AE-3F7E-41A4-9E1D-1A0200C64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2509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Going Beyond Cable Funding</a:t>
            </a:r>
          </a:p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Options, Opportunities, Success </a:t>
            </a:r>
            <a:r>
              <a:rPr kumimoji="1" lang="en-US" altLang="en-US" sz="35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Stories</a:t>
            </a:r>
            <a:endParaRPr kumimoji="1" lang="en-US" altLang="en-US" sz="35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325672"/>
      </p:ext>
    </p:extLst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66700" y="1473756"/>
            <a:ext cx="8610600" cy="3454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36550" indent="-336550">
              <a:defRPr sz="2400" b="1">
                <a:solidFill>
                  <a:srgbClr val="FFFFFF"/>
                </a:solidFill>
                <a:latin typeface="Arial" charset="0"/>
              </a:defRPr>
            </a:lvl1pPr>
            <a:lvl2pPr marL="806450" indent="-355600">
              <a:defRPr sz="2400" b="1">
                <a:solidFill>
                  <a:srgbClr val="FFFFFF"/>
                </a:solidFill>
                <a:latin typeface="Arial" charset="0"/>
              </a:defRPr>
            </a:lvl2pPr>
            <a:lvl3pPr marL="1149350" indent="-228600">
              <a:defRPr sz="2400"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rgbClr val="FFFF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9pPr>
          </a:lstStyle>
          <a:p>
            <a:pPr marL="350838" indent="-355600">
              <a:spcBef>
                <a:spcPts val="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Revenue development opportunities (continued)</a:t>
            </a:r>
          </a:p>
          <a:p>
            <a:pPr marL="684213" lvl="3" indent="-347663">
              <a:spcBef>
                <a:spcPts val="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Sponsorships and program underwriting </a:t>
            </a:r>
          </a:p>
          <a:p>
            <a:pPr marL="1030288" lvl="4" indent="-347663">
              <a:spcBef>
                <a:spcPts val="0"/>
              </a:spcBef>
              <a:spcAft>
                <a:spcPts val="3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Sports, events, etc.</a:t>
            </a:r>
          </a:p>
          <a:p>
            <a:pPr marL="1376363" lvl="5" indent="-347663">
              <a:spcBef>
                <a:spcPts val="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Identify what you do well</a:t>
            </a:r>
          </a:p>
          <a:p>
            <a:pPr marL="1030288" lvl="4" indent="-347663">
              <a:spcBef>
                <a:spcPts val="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Develop policies</a:t>
            </a:r>
          </a:p>
          <a:p>
            <a:pPr marL="1030288" lvl="4" indent="-347663">
              <a:spcBef>
                <a:spcPts val="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Who solicits sponsorships/underwriting/sales?</a:t>
            </a:r>
          </a:p>
          <a:p>
            <a:pPr marL="1030288" lvl="4" indent="-347663">
              <a:spcBef>
                <a:spcPts val="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Are you generating revenue over and above your </a:t>
            </a:r>
            <a:b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cost to market / sell?</a:t>
            </a:r>
          </a:p>
          <a:p>
            <a:pPr marL="1030288" lvl="4" indent="-347663">
              <a:spcBef>
                <a:spcPts val="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follow-up with sponsors?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="" xmlns:a16="http://schemas.microsoft.com/office/drawing/2014/main" id="{748D56AE-3F7E-41A4-9E1D-1A0200C64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2509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Going Beyond Cable Funding</a:t>
            </a:r>
          </a:p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Options, Opportunities, Success </a:t>
            </a:r>
            <a:r>
              <a:rPr kumimoji="1" lang="en-US" altLang="en-US" sz="35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Stories</a:t>
            </a:r>
            <a:endParaRPr kumimoji="1" lang="en-US" altLang="en-US" sz="35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1133925"/>
      </p:ext>
    </p:extLst>
  </p:cSld>
  <p:clrMapOvr>
    <a:masterClrMapping/>
  </p:clrMapOvr>
  <p:transition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66700" y="1524000"/>
            <a:ext cx="8610600" cy="5524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36550" indent="-336550">
              <a:defRPr sz="2400" b="1">
                <a:solidFill>
                  <a:srgbClr val="FFFFFF"/>
                </a:solidFill>
                <a:latin typeface="Arial" charset="0"/>
              </a:defRPr>
            </a:lvl1pPr>
            <a:lvl2pPr marL="806450" indent="-355600">
              <a:defRPr sz="2400" b="1">
                <a:solidFill>
                  <a:srgbClr val="FFFFFF"/>
                </a:solidFill>
                <a:latin typeface="Arial" charset="0"/>
              </a:defRPr>
            </a:lvl2pPr>
            <a:lvl3pPr marL="1149350" indent="-228600">
              <a:defRPr sz="2400"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rgbClr val="FFFF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9pPr>
          </a:lstStyle>
          <a:p>
            <a:pPr marL="347663" indent="-352425">
              <a:spcBef>
                <a:spcPct val="3000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Revenue development opportunities (continued)</a:t>
            </a:r>
          </a:p>
          <a:p>
            <a:pPr marL="685800" lvl="3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Collaborations, partnerships, and service projects</a:t>
            </a:r>
          </a:p>
          <a:p>
            <a:pPr marL="1028700" lvl="4" indent="-347663">
              <a:spcBef>
                <a:spcPts val="3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Social entrepreneurship</a:t>
            </a:r>
          </a:p>
          <a:p>
            <a:pPr marL="1371600" lvl="5" indent="-350838">
              <a:spcBef>
                <a:spcPts val="3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Lots of opportunities	</a:t>
            </a:r>
          </a:p>
          <a:p>
            <a:pPr marL="1028700" lvl="4" indent="-347663">
              <a:spcBef>
                <a:spcPts val="300"/>
              </a:spcBef>
              <a:spcAft>
                <a:spcPts val="18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Creativity in structuring relationships</a:t>
            </a:r>
          </a:p>
          <a:p>
            <a:pPr marL="685800" lvl="3" indent="-347663">
              <a:spcBef>
                <a:spcPts val="3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Grants</a:t>
            </a:r>
          </a:p>
          <a:p>
            <a:pPr marL="1025525" lvl="4" indent="-347663">
              <a:spcBef>
                <a:spcPts val="60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time income sources</a:t>
            </a:r>
          </a:p>
          <a:p>
            <a:pPr marL="1371600" lvl="5" indent="-347663">
              <a:spcBef>
                <a:spcPts val="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Don’t rely on grants to sustain your </a:t>
            </a:r>
            <a:r>
              <a:rPr kumimoji="1" lang="en-US" alt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organization</a:t>
            </a:r>
            <a:br>
              <a:rPr kumimoji="1" lang="en-US" alt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kumimoji="1" lang="en-US" alt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long-term</a:t>
            </a:r>
            <a:endParaRPr kumimoji="1" lang="en-US" alt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025525" lvl="4" indent="-347663">
              <a:spcBef>
                <a:spcPts val="60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Good opportunity for starting a new program</a:t>
            </a:r>
          </a:p>
          <a:p>
            <a:pPr marL="1371600" lvl="5" indent="-347663">
              <a:spcBef>
                <a:spcPts val="300"/>
              </a:spcBef>
              <a:spcAft>
                <a:spcPts val="60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Plan for ongoing support</a:t>
            </a:r>
          </a:p>
          <a:p>
            <a:pPr marL="234950" lvl="2" indent="-347663">
              <a:spcBef>
                <a:spcPts val="3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endParaRPr kumimoji="1" lang="en-US" altLang="en-US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85800" lvl="3" indent="-347663">
              <a:spcBef>
                <a:spcPts val="3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endParaRPr lang="en-US" altLang="en-US" sz="2800" dirty="0">
              <a:solidFill>
                <a:srgbClr val="FAFAF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="" xmlns:a16="http://schemas.microsoft.com/office/drawing/2014/main" id="{748D56AE-3F7E-41A4-9E1D-1A0200C64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2509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Going Beyond Cable Funding</a:t>
            </a:r>
          </a:p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Options, Opportunities, Success </a:t>
            </a:r>
            <a:r>
              <a:rPr kumimoji="1" lang="en-US" altLang="en-US" sz="35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Stories</a:t>
            </a:r>
            <a:endParaRPr kumimoji="1" lang="en-US" altLang="en-US" sz="35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5965394"/>
      </p:ext>
    </p:extLst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36220" y="1524000"/>
            <a:ext cx="8755380" cy="3885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36550" indent="-336550">
              <a:defRPr sz="2400" b="1">
                <a:solidFill>
                  <a:srgbClr val="FFFFFF"/>
                </a:solidFill>
                <a:latin typeface="Arial" charset="0"/>
              </a:defRPr>
            </a:lvl1pPr>
            <a:lvl2pPr marL="806450" indent="-355600">
              <a:defRPr sz="2400" b="1">
                <a:solidFill>
                  <a:srgbClr val="FFFFFF"/>
                </a:solidFill>
                <a:latin typeface="Arial" charset="0"/>
              </a:defRPr>
            </a:lvl2pPr>
            <a:lvl3pPr marL="1149350" indent="-228600">
              <a:defRPr sz="2400"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rgbClr val="FFFF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FFFF"/>
                </a:solidFill>
                <a:latin typeface="Arial" charset="0"/>
              </a:defRPr>
            </a:lvl9pPr>
          </a:lstStyle>
          <a:p>
            <a:pPr marL="347663" indent="-352425">
              <a:spcBef>
                <a:spcPct val="300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Revenue development opportunities (continued)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85800" lvl="3" indent="-347663">
              <a:spcBef>
                <a:spcPts val="6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Fundraising</a:t>
            </a:r>
          </a:p>
          <a:p>
            <a:pPr marL="1028700" lvl="4" indent="-347663">
              <a:spcBef>
                <a:spcPts val="3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Special events or activities</a:t>
            </a:r>
          </a:p>
          <a:p>
            <a:pPr marL="1028700" lvl="4" indent="-347663">
              <a:spcBef>
                <a:spcPts val="3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Individual “asks”</a:t>
            </a:r>
          </a:p>
          <a:p>
            <a:pPr marL="1028700" lvl="4" indent="-347663">
              <a:spcBef>
                <a:spcPts val="3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Donations and contributions</a:t>
            </a:r>
          </a:p>
          <a:p>
            <a:pPr marL="685800" lvl="3" indent="-347663">
              <a:spcBef>
                <a:spcPts val="12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Facility rental income (e.g., Longview, WA and </a:t>
            </a:r>
            <a:r>
              <a:rPr lang="en-US" altLang="en-US" sz="2200" dirty="0" smtClean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Maui</a:t>
            </a:r>
            <a:r>
              <a:rPr lang="en-US" altLang="en-US" sz="2200" dirty="0">
                <a:solidFill>
                  <a:srgbClr val="FAFA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HI)</a:t>
            </a:r>
          </a:p>
          <a:p>
            <a:pPr marL="685800" lvl="3" indent="-347663">
              <a:spcBef>
                <a:spcPts val="12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Facility and resource sharing (to reduce expenses)</a:t>
            </a:r>
          </a:p>
          <a:p>
            <a:pPr marL="685800" lvl="3" indent="-347663">
              <a:spcBef>
                <a:spcPts val="12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Memberships</a:t>
            </a:r>
          </a:p>
          <a:p>
            <a:pPr marL="1143000" lvl="4" indent="-347663">
              <a:spcBef>
                <a:spcPts val="300"/>
              </a:spcBef>
              <a:spcAft>
                <a:spcPts val="0"/>
              </a:spcAft>
              <a:buClr>
                <a:srgbClr val="00FFFF"/>
              </a:buClr>
              <a:buSzPct val="100000"/>
              <a:buFontTx/>
              <a:buChar char="■"/>
              <a:defRPr/>
            </a:pPr>
            <a:r>
              <a:rPr kumimoji="1" lang="en-US" altLang="en-US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Typically a very small percentage of overall income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="" xmlns:a16="http://schemas.microsoft.com/office/drawing/2014/main" id="{748D56AE-3F7E-41A4-9E1D-1A0200C64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2509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Going Beyond Cable Funding</a:t>
            </a:r>
          </a:p>
          <a:p>
            <a:pPr algn="ctr" eaLnBrk="1" hangingPunct="1">
              <a:defRPr/>
            </a:pPr>
            <a:r>
              <a:rPr kumimoji="1" lang="en-US" altLang="en-US" sz="35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Options, Opportunities, Success </a:t>
            </a:r>
            <a:r>
              <a:rPr kumimoji="1" lang="en-US" altLang="en-US" sz="35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Stories</a:t>
            </a:r>
            <a:endParaRPr kumimoji="1" lang="en-US" altLang="en-US" sz="35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0604198"/>
      </p:ext>
    </p:extLst>
  </p:cSld>
  <p:clrMapOvr>
    <a:masterClrMapping/>
  </p:clrMapOvr>
  <p:transition>
    <p:pull/>
  </p:transition>
</p:sld>
</file>

<file path=ppt/theme/theme1.xml><?xml version="1.0" encoding="utf-8"?>
<a:theme xmlns:a="http://schemas.openxmlformats.org/drawingml/2006/main" name="Whirlpool">
  <a:themeElements>
    <a:clrScheme name="Whirlpool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Office\Templates\Design Templates 97\Whirlpool.pot</Template>
  <TotalTime>16761</TotalTime>
  <Words>323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Monotype Sorts</vt:lpstr>
      <vt:lpstr>Tahoma</vt:lpstr>
      <vt:lpstr>Times New Roman</vt:lpstr>
      <vt:lpstr>Wingdings</vt:lpstr>
      <vt:lpstr>Whirlpool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Buske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Buske Group</dc:creator>
  <cp:lastModifiedBy>randy thebuskegroup.com</cp:lastModifiedBy>
  <cp:revision>353</cp:revision>
  <cp:lastPrinted>2022-03-26T19:44:53Z</cp:lastPrinted>
  <dcterms:created xsi:type="dcterms:W3CDTF">2001-10-09T19:20:03Z</dcterms:created>
  <dcterms:modified xsi:type="dcterms:W3CDTF">2022-04-14T22:45:15Z</dcterms:modified>
</cp:coreProperties>
</file>