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3" r:id="rId2"/>
    <p:sldMasterId id="2147483675" r:id="rId3"/>
    <p:sldMasterId id="2147483677" r:id="rId4"/>
  </p:sldMasterIdLst>
  <p:notesMasterIdLst>
    <p:notesMasterId r:id="rId33"/>
  </p:notesMasterIdLst>
  <p:sldIdLst>
    <p:sldId id="515" r:id="rId5"/>
    <p:sldId id="257" r:id="rId6"/>
    <p:sldId id="261" r:id="rId7"/>
    <p:sldId id="262" r:id="rId8"/>
    <p:sldId id="264" r:id="rId9"/>
    <p:sldId id="258" r:id="rId10"/>
    <p:sldId id="270" r:id="rId11"/>
    <p:sldId id="260" r:id="rId12"/>
    <p:sldId id="271" r:id="rId13"/>
    <p:sldId id="272" r:id="rId14"/>
    <p:sldId id="274" r:id="rId15"/>
    <p:sldId id="275" r:id="rId16"/>
    <p:sldId id="276" r:id="rId17"/>
    <p:sldId id="277" r:id="rId18"/>
    <p:sldId id="278" r:id="rId19"/>
    <p:sldId id="273" r:id="rId20"/>
    <p:sldId id="516" r:id="rId21"/>
    <p:sldId id="265" r:id="rId22"/>
    <p:sldId id="266" r:id="rId23"/>
    <p:sldId id="268" r:id="rId24"/>
    <p:sldId id="269" r:id="rId25"/>
    <p:sldId id="517" r:id="rId26"/>
    <p:sldId id="518" r:id="rId27"/>
    <p:sldId id="519" r:id="rId28"/>
    <p:sldId id="520" r:id="rId29"/>
    <p:sldId id="510" r:id="rId30"/>
    <p:sldId id="521" r:id="rId31"/>
    <p:sldId id="522"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41" autoAdjust="0"/>
  </p:normalViewPr>
  <p:slideViewPr>
    <p:cSldViewPr>
      <p:cViewPr varScale="1">
        <p:scale>
          <a:sx n="86" d="100"/>
          <a:sy n="86" d="100"/>
        </p:scale>
        <p:origin x="1262" y="53"/>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96221F-2BE1-4D09-95A6-291149D101AE}" type="datetimeFigureOut">
              <a:rPr lang="en-US" smtClean="0"/>
              <a:t>4/14/2022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0DE502-DAEE-45A9-817F-E4A2240A4A86}" type="slidenum">
              <a:rPr lang="en-US" smtClean="0"/>
              <a:t>‹#›</a:t>
            </a:fld>
            <a:endParaRPr lang="en-US"/>
          </a:p>
        </p:txBody>
      </p:sp>
    </p:spTree>
    <p:extLst>
      <p:ext uri="{BB962C8B-B14F-4D97-AF65-F5344CB8AC3E}">
        <p14:creationId xmlns:p14="http://schemas.microsoft.com/office/powerpoint/2010/main" val="2115055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A1EC8B8-5FED-4853-83D2-02793139D3C1}" type="slidenum">
              <a:rPr kumimoji="0" lang="en-US" altLang="en-US" sz="1200" b="1" i="0" u="none" strike="noStrike" kern="1200" cap="none" spc="0" normalizeH="0" baseline="0" noProof="0" smtClean="0">
                <a:ln>
                  <a:noFill/>
                </a:ln>
                <a:solidFill>
                  <a:srgbClr val="FFFFFF"/>
                </a:solidFill>
                <a:effectLst>
                  <a:outerShdw blurRad="38100" dist="38100" dir="2700000" algn="tl">
                    <a:srgbClr val="C0C0C0"/>
                  </a:outerShdw>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1" i="0" u="none" strike="noStrike" kern="1200" cap="none" spc="0" normalizeH="0" baseline="0" noProof="0" dirty="0">
              <a:ln>
                <a:noFill/>
              </a:ln>
              <a:solidFill>
                <a:srgbClr val="FFFFFF"/>
              </a:solidFill>
              <a:effectLst>
                <a:outerShdw blurRad="38100" dist="38100" dir="2700000" algn="tl">
                  <a:srgbClr val="C0C0C0"/>
                </a:outerShdw>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04210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xmlns="" id="{BAD6A1F9-06F8-49B9-B678-F526B90C2618}"/>
              </a:ext>
            </a:extLst>
          </p:cNvPr>
          <p:cNvSpPr>
            <a:spLocks noGrp="1" noRot="1" noChangeAspect="1" noChangeArrowheads="1" noTextEdit="1"/>
          </p:cNvSpPr>
          <p:nvPr>
            <p:ph type="sldImg"/>
          </p:nvPr>
        </p:nvSpPr>
        <p:spPr>
          <a:ln cap="flat">
            <a:headEnd type="none" w="med" len="med"/>
            <a:tailEnd type="none" w="med" len="med"/>
          </a:ln>
        </p:spPr>
      </p:sp>
      <p:sp>
        <p:nvSpPr>
          <p:cNvPr id="20483" name="Notes Placeholder 2">
            <a:extLst>
              <a:ext uri="{FF2B5EF4-FFF2-40B4-BE49-F238E27FC236}">
                <a16:creationId xmlns:a16="http://schemas.microsoft.com/office/drawing/2014/main" xmlns="" id="{DF2B2F0B-FE7F-49B5-BE5C-62EE7B4642C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4400"/>
            <a:r>
              <a:rPr lang="en-US" altLang="en-US">
                <a:solidFill>
                  <a:srgbClr val="000000"/>
                </a:solidFill>
                <a:latin typeface="Arial" panose="020B0604020202020204" pitchFamily="34" charset="0"/>
              </a:rPr>
              <a:t>Two things to take away from the next 3 slides: 1) FCC is very busy; 2) there are funding opportunities to sign up the unconnected to broadband, and influence state broadband plans, might be opportunities</a:t>
            </a:r>
          </a:p>
        </p:txBody>
      </p:sp>
      <p:sp>
        <p:nvSpPr>
          <p:cNvPr id="20484" name="Slide Number Placeholder 3">
            <a:extLst>
              <a:ext uri="{FF2B5EF4-FFF2-40B4-BE49-F238E27FC236}">
                <a16:creationId xmlns:a16="http://schemas.microsoft.com/office/drawing/2014/main" xmlns="" id="{1AAB8EA5-F02A-4F39-995D-FEF95EF0E51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defRPr sz="1200">
                <a:solidFill>
                  <a:schemeClr val="tx1"/>
                </a:solidFill>
                <a:latin typeface="Calibri Light" panose="020F0302020204030204" pitchFamily="34" charset="0"/>
                <a:cs typeface="Arial" panose="020B0604020202020204" pitchFamily="34" charset="0"/>
              </a:defRPr>
            </a:lvl1pPr>
            <a:lvl2pPr marL="742950" indent="-285750">
              <a:spcBef>
                <a:spcPct val="30000"/>
              </a:spcBef>
              <a:defRPr sz="1200">
                <a:solidFill>
                  <a:schemeClr val="tx1"/>
                </a:solidFill>
                <a:latin typeface="Calibri Light" panose="020F0302020204030204" pitchFamily="34" charset="0"/>
                <a:cs typeface="Arial" panose="020B0604020202020204" pitchFamily="34" charset="0"/>
              </a:defRPr>
            </a:lvl2pPr>
            <a:lvl3pPr marL="1143000" indent="-228600">
              <a:spcBef>
                <a:spcPct val="30000"/>
              </a:spcBef>
              <a:defRPr sz="1200">
                <a:solidFill>
                  <a:schemeClr val="tx1"/>
                </a:solidFill>
                <a:latin typeface="Calibri Light" panose="020F0302020204030204" pitchFamily="34" charset="0"/>
                <a:cs typeface="Arial" panose="020B0604020202020204" pitchFamily="34" charset="0"/>
              </a:defRPr>
            </a:lvl3pPr>
            <a:lvl4pPr marL="1600200" indent="-228600">
              <a:spcBef>
                <a:spcPct val="30000"/>
              </a:spcBef>
              <a:defRPr sz="1200">
                <a:solidFill>
                  <a:schemeClr val="tx1"/>
                </a:solidFill>
                <a:latin typeface="Calibri Light" panose="020F0302020204030204" pitchFamily="34" charset="0"/>
                <a:cs typeface="Arial" panose="020B0604020202020204" pitchFamily="34" charset="0"/>
              </a:defRPr>
            </a:lvl4pPr>
            <a:lvl5pPr marL="2057400" indent="-228600">
              <a:spcBef>
                <a:spcPct val="30000"/>
              </a:spcBef>
              <a:defRPr sz="1200">
                <a:solidFill>
                  <a:schemeClr val="tx1"/>
                </a:solidFill>
                <a:latin typeface="Calibri Light" panose="020F03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F2D0F3B-2D48-4F8F-BA2D-2DD038EA9A77}"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cs typeface="Calibri" panose="020F0502020204030204" pitchFamily="34" charset="0"/>
            </a:endParaRPr>
          </a:p>
        </p:txBody>
      </p:sp>
    </p:spTree>
    <p:extLst>
      <p:ext uri="{BB962C8B-B14F-4D97-AF65-F5344CB8AC3E}">
        <p14:creationId xmlns:p14="http://schemas.microsoft.com/office/powerpoint/2010/main" val="3308872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xmlns="" id="{E5925CCB-C13D-488E-940D-0B96A28ECB74}"/>
              </a:ext>
            </a:extLst>
          </p:cNvPr>
          <p:cNvSpPr>
            <a:spLocks noGrp="1" noRot="1" noChangeAspect="1" noChangeArrowheads="1" noTextEdit="1"/>
          </p:cNvSpPr>
          <p:nvPr>
            <p:ph type="sldImg"/>
          </p:nvPr>
        </p:nvSpPr>
        <p:spPr>
          <a:ln cap="flat">
            <a:headEnd type="none" w="med" len="med"/>
            <a:tailEnd type="none" w="med" len="med"/>
          </a:ln>
        </p:spPr>
      </p:sp>
      <p:sp>
        <p:nvSpPr>
          <p:cNvPr id="23555" name="Notes Placeholder 2">
            <a:extLst>
              <a:ext uri="{FF2B5EF4-FFF2-40B4-BE49-F238E27FC236}">
                <a16:creationId xmlns:a16="http://schemas.microsoft.com/office/drawing/2014/main" xmlns="" id="{96EBCAD5-2061-48B7-81D6-362151D86DDF}"/>
              </a:ext>
            </a:extLst>
          </p:cNvPr>
          <p:cNvSpPr>
            <a:spLocks noGrp="1" noChangeArrowheads="1"/>
          </p:cNvSpPr>
          <p:nvPr>
            <p:ph type="body" idx="3"/>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algn="ctr">
                <a:solidFill>
                  <a:schemeClr val="tx1"/>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a:r>
              <a:rPr lang="en-US" altLang="en-US">
                <a:solidFill>
                  <a:srgbClr val="000000"/>
                </a:solidFill>
                <a:latin typeface="Arial" panose="020B0604020202020204" pitchFamily="34" charset="0"/>
              </a:rPr>
              <a:t>There is another whole panel on this – tomorrow 10-12noon; digital literacy</a:t>
            </a:r>
          </a:p>
        </p:txBody>
      </p:sp>
      <p:sp>
        <p:nvSpPr>
          <p:cNvPr id="23556" name="Slide Number Placeholder 3">
            <a:extLst>
              <a:ext uri="{FF2B5EF4-FFF2-40B4-BE49-F238E27FC236}">
                <a16:creationId xmlns:a16="http://schemas.microsoft.com/office/drawing/2014/main" xmlns="" id="{1C9F3E7C-5FE2-4B96-A37D-996051A006D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30000"/>
              </a:spcBef>
              <a:defRPr sz="1200">
                <a:solidFill>
                  <a:schemeClr val="tx1"/>
                </a:solidFill>
                <a:latin typeface="Calibri Light" panose="020F0302020204030204" pitchFamily="34" charset="0"/>
                <a:cs typeface="Arial" panose="020B0604020202020204" pitchFamily="34" charset="0"/>
              </a:defRPr>
            </a:lvl1pPr>
            <a:lvl2pPr marL="742950" indent="-285750">
              <a:spcBef>
                <a:spcPct val="30000"/>
              </a:spcBef>
              <a:defRPr sz="1200">
                <a:solidFill>
                  <a:schemeClr val="tx1"/>
                </a:solidFill>
                <a:latin typeface="Calibri Light" panose="020F0302020204030204" pitchFamily="34" charset="0"/>
                <a:cs typeface="Arial" panose="020B0604020202020204" pitchFamily="34" charset="0"/>
              </a:defRPr>
            </a:lvl2pPr>
            <a:lvl3pPr marL="1143000" indent="-228600">
              <a:spcBef>
                <a:spcPct val="30000"/>
              </a:spcBef>
              <a:defRPr sz="1200">
                <a:solidFill>
                  <a:schemeClr val="tx1"/>
                </a:solidFill>
                <a:latin typeface="Calibri Light" panose="020F0302020204030204" pitchFamily="34" charset="0"/>
                <a:cs typeface="Arial" panose="020B0604020202020204" pitchFamily="34" charset="0"/>
              </a:defRPr>
            </a:lvl3pPr>
            <a:lvl4pPr marL="1600200" indent="-228600">
              <a:spcBef>
                <a:spcPct val="30000"/>
              </a:spcBef>
              <a:defRPr sz="1200">
                <a:solidFill>
                  <a:schemeClr val="tx1"/>
                </a:solidFill>
                <a:latin typeface="Calibri Light" panose="020F0302020204030204" pitchFamily="34" charset="0"/>
                <a:cs typeface="Arial" panose="020B0604020202020204" pitchFamily="34" charset="0"/>
              </a:defRPr>
            </a:lvl4pPr>
            <a:lvl5pPr marL="2057400" indent="-228600">
              <a:spcBef>
                <a:spcPct val="30000"/>
              </a:spcBef>
              <a:defRPr sz="1200">
                <a:solidFill>
                  <a:schemeClr val="tx1"/>
                </a:solidFill>
                <a:latin typeface="Calibri Light" panose="020F03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Light" panose="020F030202020403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2C13E8E-B6B9-4ADC-A0C6-3693E2B992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cs typeface="Calibri" panose="020F0502020204030204" pitchFamily="34" charset="0"/>
            </a:endParaRPr>
          </a:p>
        </p:txBody>
      </p:sp>
    </p:spTree>
    <p:extLst>
      <p:ext uri="{BB962C8B-B14F-4D97-AF65-F5344CB8AC3E}">
        <p14:creationId xmlns:p14="http://schemas.microsoft.com/office/powerpoint/2010/main" val="1550895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A1EC8B8-5FED-4853-83D2-02793139D3C1}" type="slidenum">
              <a:rPr kumimoji="0" lang="en-US" altLang="en-US" sz="1200" b="1" i="0" u="none" strike="noStrike" kern="1200" cap="none" spc="0" normalizeH="0" baseline="0" noProof="0" smtClean="0">
                <a:ln>
                  <a:noFill/>
                </a:ln>
                <a:solidFill>
                  <a:srgbClr val="FFFFFF"/>
                </a:solidFill>
                <a:effectLst>
                  <a:outerShdw blurRad="38100" dist="38100" dir="2700000" algn="tl">
                    <a:srgbClr val="C0C0C0"/>
                  </a:outerShdw>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altLang="en-US" sz="1200" b="1" i="0" u="none" strike="noStrike" kern="1200" cap="none" spc="0" normalizeH="0" baseline="0" noProof="0" dirty="0">
              <a:ln>
                <a:noFill/>
              </a:ln>
              <a:solidFill>
                <a:srgbClr val="FFFFFF"/>
              </a:solidFill>
              <a:effectLst>
                <a:outerShdw blurRad="38100" dist="38100" dir="2700000" algn="tl">
                  <a:srgbClr val="C0C0C0"/>
                </a:outerShdw>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08989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A1EC8B8-5FED-4853-83D2-02793139D3C1}" type="slidenum">
              <a:rPr kumimoji="0" lang="en-US" altLang="en-US" sz="1200" b="1" i="0" u="none" strike="noStrike" kern="1200" cap="none" spc="0" normalizeH="0" baseline="0" noProof="0" smtClean="0">
                <a:ln>
                  <a:noFill/>
                </a:ln>
                <a:solidFill>
                  <a:srgbClr val="FFFFFF"/>
                </a:solidFill>
                <a:effectLst>
                  <a:outerShdw blurRad="38100" dist="38100" dir="2700000" algn="tl">
                    <a:srgbClr val="C0C0C0"/>
                  </a:outerShdw>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altLang="en-US" sz="1200" b="1" i="0" u="none" strike="noStrike" kern="1200" cap="none" spc="0" normalizeH="0" baseline="0" noProof="0" dirty="0">
              <a:ln>
                <a:noFill/>
              </a:ln>
              <a:solidFill>
                <a:srgbClr val="FFFFFF"/>
              </a:solidFill>
              <a:effectLst>
                <a:outerShdw blurRad="38100" dist="38100" dir="2700000" algn="tl">
                  <a:srgbClr val="C0C0C0"/>
                </a:outerShdw>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474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3429000"/>
          </a:xfrm>
          <a:prstGeom prst="rect">
            <a:avLst/>
          </a:prstGeom>
          <a:solidFill>
            <a:srgbClr val="32547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 name="Text Box 8"/>
          <p:cNvSpPr txBox="1">
            <a:spLocks noChangeArrowheads="1"/>
          </p:cNvSpPr>
          <p:nvPr/>
        </p:nvSpPr>
        <p:spPr bwMode="auto">
          <a:xfrm>
            <a:off x="5918200" y="5473700"/>
            <a:ext cx="2971800" cy="126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endParaRPr/>
          </a:p>
          <a:p>
            <a:pPr algn="r" eaLnBrk="1" hangingPunct="1">
              <a:lnSpc>
                <a:spcPct val="80000"/>
              </a:lnSpc>
            </a:pPr>
            <a:endParaRPr/>
          </a:p>
          <a:p>
            <a:pPr algn="r" eaLnBrk="1" hangingPunct="1">
              <a:lnSpc>
                <a:spcPct val="80000"/>
              </a:lnSpc>
            </a:pPr>
            <a:endParaRPr/>
          </a:p>
        </p:txBody>
      </p:sp>
      <p:sp>
        <p:nvSpPr>
          <p:cNvPr id="6" name="Rectangle 9"/>
          <p:cNvSpPr>
            <a:spLocks noChangeArrowheads="1"/>
          </p:cNvSpPr>
          <p:nvPr/>
        </p:nvSpPr>
        <p:spPr bwMode="auto">
          <a:xfrm>
            <a:off x="0" y="3365500"/>
            <a:ext cx="9144000" cy="76200"/>
          </a:xfrm>
          <a:prstGeom prst="rect">
            <a:avLst/>
          </a:prstGeom>
          <a:solidFill>
            <a:srgbClr val="0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1508" name="Rectangle 4"/>
          <p:cNvSpPr>
            <a:spLocks noGrp="1" noChangeArrowheads="1"/>
          </p:cNvSpPr>
          <p:nvPr>
            <p:ph type="ctrTitle"/>
          </p:nvPr>
        </p:nvSpPr>
        <p:spPr>
          <a:xfrm>
            <a:off x="1003300" y="615950"/>
            <a:ext cx="7073900" cy="2305050"/>
          </a:xfrm>
        </p:spPr>
        <p:txBody>
          <a:bodyPr/>
          <a:lstStyle>
            <a:lvl1pPr>
              <a:defRPr>
                <a:solidFill>
                  <a:srgbClr val="E1F4FF"/>
                </a:solidFill>
              </a:defRPr>
            </a:lvl1pPr>
          </a:lstStyle>
          <a:p>
            <a:pPr lvl="0"/>
            <a:r>
              <a:rPr lang="en-US" noProof="0"/>
              <a:t>Click to edit Master title style</a:t>
            </a:r>
          </a:p>
        </p:txBody>
      </p:sp>
      <p:sp>
        <p:nvSpPr>
          <p:cNvPr id="21509" name="Rectangle 5"/>
          <p:cNvSpPr>
            <a:spLocks noGrp="1" noChangeArrowheads="1"/>
          </p:cNvSpPr>
          <p:nvPr>
            <p:ph type="subTitle" idx="1"/>
          </p:nvPr>
        </p:nvSpPr>
        <p:spPr>
          <a:xfrm>
            <a:off x="1016000" y="3822700"/>
            <a:ext cx="7061200" cy="1752600"/>
          </a:xfrm>
        </p:spPr>
        <p:txBody>
          <a:bodyPr/>
          <a:lstStyle>
            <a:lvl1pPr marL="0" indent="0">
              <a:buFont typeface="Wingdings" pitchFamily="2" charset="2"/>
              <a:buNone/>
              <a:defRPr sz="2400" b="1"/>
            </a:lvl1pPr>
          </a:lstStyle>
          <a:p>
            <a:pPr lvl="0"/>
            <a:r>
              <a:rPr lang="en-US" noProof="0"/>
              <a:t>Click to edit Master subtitle style</a:t>
            </a:r>
          </a:p>
        </p:txBody>
      </p:sp>
      <p:sp>
        <p:nvSpPr>
          <p:cNvPr id="7" name="Date Placeholder 6"/>
          <p:cNvSpPr>
            <a:spLocks noGrp="1" noChangeArrowheads="1"/>
          </p:cNvSpPr>
          <p:nvPr>
            <p:ph type="dt" sz="half" idx="10"/>
          </p:nvPr>
        </p:nvSpPr>
        <p:spPr/>
        <p:txBody>
          <a:bodyPr/>
          <a:lstStyle>
            <a:lvl1pPr>
              <a:defRPr smtClean="0"/>
            </a:lvl1pPr>
          </a:lstStyle>
          <a:p>
            <a:pPr>
              <a:defRPr/>
            </a:pPr>
            <a:endParaRPr lang="en-US"/>
          </a:p>
        </p:txBody>
      </p:sp>
      <p:sp>
        <p:nvSpPr>
          <p:cNvPr id="8" name="Footer Placeholder 7"/>
          <p:cNvSpPr>
            <a:spLocks noGrp="1" noChangeArrowheads="1"/>
          </p:cNvSpPr>
          <p:nvPr>
            <p:ph type="ftr" sz="quarter" idx="11"/>
          </p:nvPr>
        </p:nvSpPr>
        <p:spPr/>
        <p:txBody>
          <a:bodyPr/>
          <a:lstStyle>
            <a:lvl1pPr>
              <a:defRPr smtClean="0"/>
            </a:lvl1pPr>
          </a:lstStyle>
          <a:p>
            <a:pPr>
              <a:defRPr/>
            </a:pPr>
            <a:endParaRPr lang="en-US"/>
          </a:p>
        </p:txBody>
      </p:sp>
    </p:spTree>
    <p:extLst>
      <p:ext uri="{BB962C8B-B14F-4D97-AF65-F5344CB8AC3E}">
        <p14:creationId xmlns:p14="http://schemas.microsoft.com/office/powerpoint/2010/main" val="3657879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14261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08725" y="457200"/>
            <a:ext cx="1768475"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03300" y="457200"/>
            <a:ext cx="5153025"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78907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ltLang="en-US" noProof="0"/>
              <a:t>Click to edit Master title style</a:t>
            </a:r>
          </a:p>
        </p:txBody>
      </p:sp>
      <p:sp>
        <p:nvSpPr>
          <p:cNvPr id="3" name="Content Placeholder 2"/>
          <p:cNvSpPr>
            <a:spLocks noGrp="1"/>
          </p:cNvSpPr>
          <p:nvPr>
            <p:ph idx="1"/>
          </p:nvPr>
        </p:nvSpPr>
        <p:spPr>
          <a:xfrm>
            <a:off x="457200" y="1600200"/>
            <a:ext cx="8229600" cy="4525963"/>
          </a:xfrm>
        </p:spPr>
        <p:txBody>
          <a:bodyPr/>
          <a:lstStyle/>
          <a:p>
            <a:pPr lvl="0"/>
            <a:r>
              <a:rPr lang="en-US" altLang="en-US" noProof="0"/>
              <a:t>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 name="Date Placeholder 3">
            <a:extLst>
              <a:ext uri="{FF2B5EF4-FFF2-40B4-BE49-F238E27FC236}">
                <a16:creationId xmlns:a16="http://schemas.microsoft.com/office/drawing/2014/main" xmlns="" id="{D3E30CEF-C0C0-45E1-8469-62487D1C2094}"/>
              </a:ext>
            </a:extLst>
          </p:cNvPr>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srgbClr val="0067AC"/>
              </a:solidFill>
              <a:effectLst/>
              <a:uLnTx/>
              <a:uFillTx/>
              <a:latin typeface="Calibri" panose="020F0502020204030204" pitchFamily="34" charset="0"/>
              <a:cs typeface="Arial"/>
            </a:endParaRPr>
          </a:p>
        </p:txBody>
      </p:sp>
      <p:sp>
        <p:nvSpPr>
          <p:cNvPr id="5" name="Footer Placeholder 4">
            <a:extLst>
              <a:ext uri="{FF2B5EF4-FFF2-40B4-BE49-F238E27FC236}">
                <a16:creationId xmlns:a16="http://schemas.microsoft.com/office/drawing/2014/main" xmlns="" id="{1DF05E7A-2128-4869-907A-659E8E0EC154}"/>
              </a:ext>
            </a:extLst>
          </p:cNvPr>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srgbClr val="0067AC"/>
              </a:solidFill>
              <a:effectLst/>
              <a:uLnTx/>
              <a:uFillTx/>
              <a:latin typeface="Calibri" panose="020F0502020204030204" pitchFamily="34" charset="0"/>
              <a:cs typeface="Arial"/>
            </a:endParaRPr>
          </a:p>
        </p:txBody>
      </p:sp>
      <p:sp>
        <p:nvSpPr>
          <p:cNvPr id="6" name="Slide Number Placeholder 5">
            <a:extLst>
              <a:ext uri="{FF2B5EF4-FFF2-40B4-BE49-F238E27FC236}">
                <a16:creationId xmlns:a16="http://schemas.microsoft.com/office/drawing/2014/main" xmlns="" id="{594CCBB3-71B8-4792-BD05-FD7AA2BCBF19}"/>
              </a:ext>
            </a:extLst>
          </p:cNvPr>
          <p:cNvSpPr>
            <a:spLocks noGrp="1"/>
          </p:cNvSpPr>
          <p:nvPr>
            <p:ph type="sldNum" sz="quarter" idx="12"/>
          </p:nvPr>
        </p:nvSpPr>
        <p:spPr/>
        <p:txBody>
          <a:bodyPr/>
          <a:lstStyle>
            <a:lvl1pPr>
              <a:defRPr smtClean="0"/>
            </a:lvl1pPr>
          </a:lstStyle>
          <a:p>
            <a:pPr marL="0" marR="0" lvl="0" indent="0" algn="r" defTabSz="914400" rtl="0" eaLnBrk="1" fontAlgn="base" latinLnBrk="0" hangingPunct="1">
              <a:lnSpc>
                <a:spcPct val="100000"/>
              </a:lnSpc>
              <a:spcBef>
                <a:spcPct val="0"/>
              </a:spcBef>
              <a:spcAft>
                <a:spcPct val="0"/>
              </a:spcAft>
              <a:buClrTx/>
              <a:buSzPct val="100000"/>
              <a:buFontTx/>
              <a:buNone/>
              <a:tabLst/>
              <a:defRPr/>
            </a:pPr>
            <a:fld id="{40DF8224-4A35-4722-B030-1B524D78B3B1}" type="slidenum">
              <a:rPr kumimoji="0" lang="en-US" altLang="en-US" sz="1200" b="0" i="0" u="none" strike="noStrike" kern="1200" cap="none" spc="0" normalizeH="0" baseline="0" noProof="0">
                <a:ln>
                  <a:noFill/>
                </a:ln>
                <a:solidFill>
                  <a:srgbClr val="0067AC"/>
                </a:solidFill>
                <a:effectLst/>
                <a:uLnTx/>
                <a:uFillTx/>
                <a:latin typeface="Calibri" panose="020F0502020204030204" pitchFamily="34"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Pct val="100000"/>
                <a:buFontTx/>
                <a:buNone/>
                <a:tabLst/>
                <a:defRPr/>
              </a:pPr>
              <a:t>‹#›</a:t>
            </a:fld>
            <a:endParaRPr kumimoji="0" lang="en-US" altLang="en-US" sz="1200" b="0" i="0" u="none" strike="noStrike" kern="1200" cap="none" spc="0" normalizeH="0" baseline="0" noProof="0">
              <a:ln>
                <a:noFill/>
              </a:ln>
              <a:solidFill>
                <a:srgbClr val="0067AC"/>
              </a:solidFill>
              <a:effectLst/>
              <a:uLnTx/>
              <a:uFillTx/>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1464440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342900" fontAlgn="auto">
              <a:spcBef>
                <a:spcPts val="0"/>
              </a:spcBef>
              <a:spcAft>
                <a:spcPts val="0"/>
              </a:spcAft>
            </a:pPr>
            <a:fld id="{26993A10-B8D2-4E66-AD06-1CB8F233CD98}" type="datetimeFigureOut">
              <a:rPr lang="en-US" smtClean="0">
                <a:latin typeface="Calibri" panose="020F0502020204030204"/>
              </a:rPr>
              <a:pPr defTabSz="342900" fontAlgn="auto">
                <a:spcBef>
                  <a:spcPts val="0"/>
                </a:spcBef>
                <a:spcAft>
                  <a:spcPts val="0"/>
                </a:spcAft>
              </a:pPr>
              <a:t>4/14/2022</a:t>
            </a:fld>
            <a:endParaRPr lang="en-US">
              <a:latin typeface="Calibri" panose="020F0502020204030204"/>
            </a:endParaRPr>
          </a:p>
        </p:txBody>
      </p:sp>
      <p:sp>
        <p:nvSpPr>
          <p:cNvPr id="5" name="Footer Placeholder 4"/>
          <p:cNvSpPr>
            <a:spLocks noGrp="1"/>
          </p:cNvSpPr>
          <p:nvPr>
            <p:ph type="ftr" sz="quarter" idx="11"/>
          </p:nvPr>
        </p:nvSpPr>
        <p:spPr/>
        <p:txBody>
          <a:bodyPr/>
          <a:lstStyle/>
          <a:p>
            <a:pPr defTabSz="342900" fontAlgn="auto">
              <a:spcBef>
                <a:spcPts val="0"/>
              </a:spcBef>
              <a:spcAft>
                <a:spcPts val="0"/>
              </a:spcAft>
            </a:pPr>
            <a:endParaRPr lang="en-US">
              <a:latin typeface="Calibri" panose="020F0502020204030204"/>
            </a:endParaRPr>
          </a:p>
        </p:txBody>
      </p:sp>
      <p:sp>
        <p:nvSpPr>
          <p:cNvPr id="6" name="Slide Number Placeholder 5"/>
          <p:cNvSpPr>
            <a:spLocks noGrp="1"/>
          </p:cNvSpPr>
          <p:nvPr>
            <p:ph type="sldNum" sz="quarter" idx="12"/>
          </p:nvPr>
        </p:nvSpPr>
        <p:spPr/>
        <p:txBody>
          <a:bodyPr/>
          <a:lstStyle/>
          <a:p>
            <a:pPr defTabSz="342900" fontAlgn="auto">
              <a:spcBef>
                <a:spcPts val="0"/>
              </a:spcBef>
              <a:spcAft>
                <a:spcPts val="0"/>
              </a:spcAft>
            </a:pPr>
            <a:fld id="{0AAAF18E-70DC-4B29-B31B-1A064D6B827E}" type="slidenum">
              <a:rPr lang="en-US" smtClean="0">
                <a:latin typeface="Calibri" panose="020F0502020204030204"/>
              </a:rPr>
              <a:pPr defTabSz="342900" fontAlgn="auto">
                <a:spcBef>
                  <a:spcPts val="0"/>
                </a:spcBef>
                <a:spcAft>
                  <a:spcPts val="0"/>
                </a:spcAft>
              </a:pPr>
              <a:t>‹#›</a:t>
            </a:fld>
            <a:endParaRPr lang="en-US">
              <a:latin typeface="Calibri" panose="020F0502020204030204"/>
            </a:endParaRPr>
          </a:p>
        </p:txBody>
      </p:sp>
    </p:spTree>
    <p:extLst>
      <p:ext uri="{BB962C8B-B14F-4D97-AF65-F5344CB8AC3E}">
        <p14:creationId xmlns:p14="http://schemas.microsoft.com/office/powerpoint/2010/main" val="2952773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1400" b="0" i="0" u="none" strike="noStrike" kern="1200" cap="none" spc="0" normalizeH="0" baseline="0" noProof="0" dirty="0">
              <a:ln>
                <a:noFill/>
              </a:ln>
              <a:solidFill>
                <a:srgbClr val="CCECFF"/>
              </a:solidFill>
              <a:effectLst/>
              <a:uLnTx/>
              <a:uFillTx/>
              <a:latin typeface="Times New Roman" pitchFamily="18" charset="0"/>
              <a:ea typeface="+mn-ea"/>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0" fontAlgn="base" latinLnBrk="0" hangingPunct="0">
              <a:lnSpc>
                <a:spcPct val="100000"/>
              </a:lnSpc>
              <a:spcBef>
                <a:spcPct val="50000"/>
              </a:spcBef>
              <a:spcAft>
                <a:spcPct val="0"/>
              </a:spcAft>
              <a:buClrTx/>
              <a:buSzTx/>
              <a:buFontTx/>
              <a:buNone/>
              <a:tabLst/>
              <a:defRPr/>
            </a:pPr>
            <a:endParaRPr kumimoji="0" lang="en-US" sz="1400" b="0" i="0" u="none" strike="noStrike" kern="1200" cap="none" spc="0" normalizeH="0" baseline="0" noProof="0" dirty="0">
              <a:ln>
                <a:noFill/>
              </a:ln>
              <a:solidFill>
                <a:srgbClr val="CCECFF"/>
              </a:solidFill>
              <a:effectLst/>
              <a:uLnTx/>
              <a:uFillTx/>
              <a:latin typeface="Times New Roman" pitchFamily="18" charset="0"/>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0" fontAlgn="base" latinLnBrk="0" hangingPunct="0">
              <a:lnSpc>
                <a:spcPct val="100000"/>
              </a:lnSpc>
              <a:spcBef>
                <a:spcPct val="50000"/>
              </a:spcBef>
              <a:spcAft>
                <a:spcPct val="0"/>
              </a:spcAft>
              <a:buClrTx/>
              <a:buSzTx/>
              <a:buFontTx/>
              <a:buNone/>
              <a:tabLst/>
              <a:defRPr/>
            </a:pPr>
            <a:fld id="{7C97F5FA-7E49-4F3C-B6C8-9DE52FEAA6A7}" type="slidenum">
              <a:rPr kumimoji="0" lang="en-US" altLang="en-US" sz="1400" b="0" i="0" u="none" strike="noStrike" kern="1200" cap="none" spc="0" normalizeH="0" baseline="0" noProof="0">
                <a:ln>
                  <a:noFill/>
                </a:ln>
                <a:solidFill>
                  <a:srgbClr val="CCECFF"/>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50000"/>
                </a:spcBef>
                <a:spcAft>
                  <a:spcPct val="0"/>
                </a:spcAft>
                <a:buClrTx/>
                <a:buSzTx/>
                <a:buFontTx/>
                <a:buNone/>
                <a:tabLst/>
                <a:defRPr/>
              </a:pPr>
              <a:t>‹#›</a:t>
            </a:fld>
            <a:endParaRPr kumimoji="0" lang="en-US" altLang="en-US" sz="1400" b="0" i="0" u="none" strike="noStrike" kern="1200" cap="none" spc="0" normalizeH="0" baseline="0" noProof="0" dirty="0">
              <a:ln>
                <a:noFill/>
              </a:ln>
              <a:solidFill>
                <a:srgbClr val="CCECFF"/>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716611457"/>
      </p:ext>
    </p:extLst>
  </p:cSld>
  <p:clrMapOvr>
    <a:masterClrMapping/>
  </p:clrMapOvr>
  <p:transition>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54644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97457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28700" y="18288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8288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71614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0813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02757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08362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23618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7270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ChangeArrowheads="1"/>
          </p:cNvSpPr>
          <p:nvPr/>
        </p:nvSpPr>
        <p:spPr bwMode="auto">
          <a:xfrm>
            <a:off x="0" y="0"/>
            <a:ext cx="9144000" cy="1676400"/>
          </a:xfrm>
          <a:prstGeom prst="rect">
            <a:avLst/>
          </a:prstGeom>
          <a:solidFill>
            <a:srgbClr val="32547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7" name="Rectangle 4"/>
          <p:cNvSpPr>
            <a:spLocks noGrp="1" noChangeArrowheads="1"/>
          </p:cNvSpPr>
          <p:nvPr>
            <p:ph type="title"/>
          </p:nvPr>
        </p:nvSpPr>
        <p:spPr bwMode="auto">
          <a:xfrm>
            <a:off x="1003300" y="457200"/>
            <a:ext cx="70739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5"/>
          <p:cNvSpPr>
            <a:spLocks noGrp="1" noChangeArrowheads="1"/>
          </p:cNvSpPr>
          <p:nvPr>
            <p:ph type="body" idx="1"/>
          </p:nvPr>
        </p:nvSpPr>
        <p:spPr bwMode="auto">
          <a:xfrm>
            <a:off x="1028700" y="1828800"/>
            <a:ext cx="7010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20486" name="Rectangle 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20487"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031" name="Text Box 9"/>
          <p:cNvSpPr txBox="1">
            <a:spLocks noChangeArrowheads="1"/>
          </p:cNvSpPr>
          <p:nvPr/>
        </p:nvSpPr>
        <p:spPr bwMode="auto">
          <a:xfrm>
            <a:off x="7315200" y="5986463"/>
            <a:ext cx="1828800"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pPr>
            <a:r>
              <a:rPr lang="en-US" altLang="en-US" sz="2400">
                <a:solidFill>
                  <a:srgbClr val="325472"/>
                </a:solidFill>
                <a:latin typeface="Times New Roman" panose="02020603050405020304" pitchFamily="18" charset="0"/>
              </a:rPr>
              <a:t>S</a:t>
            </a:r>
            <a:r>
              <a:rPr lang="en-US" altLang="en-US" sz="1900">
                <a:solidFill>
                  <a:srgbClr val="325472"/>
                </a:solidFill>
                <a:latin typeface="Times New Roman" panose="02020603050405020304" pitchFamily="18" charset="0"/>
              </a:rPr>
              <a:t>PIEGEL </a:t>
            </a:r>
            <a:r>
              <a:rPr lang="en-US" altLang="en-US" sz="2000">
                <a:solidFill>
                  <a:srgbClr val="325472"/>
                </a:solidFill>
                <a:latin typeface="Times New Roman" panose="02020603050405020304" pitchFamily="18" charset="0"/>
              </a:rPr>
              <a:t>&amp;</a:t>
            </a:r>
          </a:p>
          <a:p>
            <a:pPr algn="r" eaLnBrk="1" hangingPunct="1">
              <a:lnSpc>
                <a:spcPct val="80000"/>
              </a:lnSpc>
            </a:pPr>
            <a:r>
              <a:rPr lang="en-US" altLang="en-US" sz="2400">
                <a:solidFill>
                  <a:srgbClr val="325472"/>
                </a:solidFill>
                <a:latin typeface="Times New Roman" panose="02020603050405020304" pitchFamily="18" charset="0"/>
              </a:rPr>
              <a:t>M</a:t>
            </a:r>
            <a:r>
              <a:rPr lang="en-US" altLang="en-US" sz="1900">
                <a:solidFill>
                  <a:srgbClr val="325472"/>
                </a:solidFill>
                <a:latin typeface="Times New Roman" panose="02020603050405020304" pitchFamily="18" charset="0"/>
              </a:rPr>
              <a:t>C</a:t>
            </a:r>
            <a:r>
              <a:rPr lang="en-US" altLang="en-US" sz="2400">
                <a:solidFill>
                  <a:srgbClr val="325472"/>
                </a:solidFill>
                <a:latin typeface="Times New Roman" panose="02020603050405020304" pitchFamily="18" charset="0"/>
              </a:rPr>
              <a:t>D</a:t>
            </a:r>
            <a:r>
              <a:rPr lang="en-US" altLang="en-US" sz="1900">
                <a:solidFill>
                  <a:srgbClr val="325472"/>
                </a:solidFill>
                <a:latin typeface="Times New Roman" panose="02020603050405020304" pitchFamily="18" charset="0"/>
              </a:rPr>
              <a:t>IARMID</a:t>
            </a:r>
          </a:p>
          <a:p>
            <a:pPr algn="r" eaLnBrk="1" hangingPunct="1">
              <a:lnSpc>
                <a:spcPct val="80000"/>
              </a:lnSpc>
            </a:pPr>
            <a:r>
              <a:rPr lang="en-US" altLang="en-US" sz="1000">
                <a:solidFill>
                  <a:srgbClr val="325472"/>
                </a:solidFill>
                <a:latin typeface="Times New Roman" panose="02020603050405020304" pitchFamily="18" charset="0"/>
              </a:rPr>
              <a:t>LLP</a:t>
            </a:r>
          </a:p>
        </p:txBody>
      </p:sp>
      <p:sp>
        <p:nvSpPr>
          <p:cNvPr id="1032" name="Rectangle 10"/>
          <p:cNvSpPr>
            <a:spLocks noChangeArrowheads="1"/>
          </p:cNvSpPr>
          <p:nvPr/>
        </p:nvSpPr>
        <p:spPr bwMode="auto">
          <a:xfrm>
            <a:off x="0" y="1600200"/>
            <a:ext cx="9144000" cy="76200"/>
          </a:xfrm>
          <a:prstGeom prst="rect">
            <a:avLst/>
          </a:prstGeom>
          <a:solidFill>
            <a:srgbClr val="0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rgbClr val="CCECFF"/>
          </a:solidFill>
          <a:latin typeface="+mj-lt"/>
          <a:ea typeface="+mj-ea"/>
          <a:cs typeface="+mj-cs"/>
        </a:defRPr>
      </a:lvl1pPr>
      <a:lvl2pPr algn="l" rtl="0" eaLnBrk="1" fontAlgn="base" hangingPunct="1">
        <a:spcBef>
          <a:spcPct val="0"/>
        </a:spcBef>
        <a:spcAft>
          <a:spcPct val="0"/>
        </a:spcAft>
        <a:defRPr sz="3600">
          <a:solidFill>
            <a:srgbClr val="CCECFF"/>
          </a:solidFill>
          <a:latin typeface="Verdana" pitchFamily="34" charset="0"/>
        </a:defRPr>
      </a:lvl2pPr>
      <a:lvl3pPr algn="l" rtl="0" eaLnBrk="1" fontAlgn="base" hangingPunct="1">
        <a:spcBef>
          <a:spcPct val="0"/>
        </a:spcBef>
        <a:spcAft>
          <a:spcPct val="0"/>
        </a:spcAft>
        <a:defRPr sz="3600">
          <a:solidFill>
            <a:srgbClr val="CCECFF"/>
          </a:solidFill>
          <a:latin typeface="Verdana" pitchFamily="34" charset="0"/>
        </a:defRPr>
      </a:lvl3pPr>
      <a:lvl4pPr algn="l" rtl="0" eaLnBrk="1" fontAlgn="base" hangingPunct="1">
        <a:spcBef>
          <a:spcPct val="0"/>
        </a:spcBef>
        <a:spcAft>
          <a:spcPct val="0"/>
        </a:spcAft>
        <a:defRPr sz="3600">
          <a:solidFill>
            <a:srgbClr val="CCECFF"/>
          </a:solidFill>
          <a:latin typeface="Verdana" pitchFamily="34" charset="0"/>
        </a:defRPr>
      </a:lvl4pPr>
      <a:lvl5pPr algn="l" rtl="0" eaLnBrk="1" fontAlgn="base" hangingPunct="1">
        <a:spcBef>
          <a:spcPct val="0"/>
        </a:spcBef>
        <a:spcAft>
          <a:spcPct val="0"/>
        </a:spcAft>
        <a:defRPr sz="3600">
          <a:solidFill>
            <a:srgbClr val="CCECFF"/>
          </a:solidFill>
          <a:latin typeface="Verdana" pitchFamily="34" charset="0"/>
        </a:defRPr>
      </a:lvl5pPr>
      <a:lvl6pPr marL="457200" algn="l" rtl="0" eaLnBrk="1" fontAlgn="base" hangingPunct="1">
        <a:spcBef>
          <a:spcPct val="0"/>
        </a:spcBef>
        <a:spcAft>
          <a:spcPct val="0"/>
        </a:spcAft>
        <a:defRPr sz="3600">
          <a:solidFill>
            <a:srgbClr val="CCECFF"/>
          </a:solidFill>
          <a:latin typeface="Verdana" pitchFamily="34" charset="0"/>
        </a:defRPr>
      </a:lvl6pPr>
      <a:lvl7pPr marL="914400" algn="l" rtl="0" eaLnBrk="1" fontAlgn="base" hangingPunct="1">
        <a:spcBef>
          <a:spcPct val="0"/>
        </a:spcBef>
        <a:spcAft>
          <a:spcPct val="0"/>
        </a:spcAft>
        <a:defRPr sz="3600">
          <a:solidFill>
            <a:srgbClr val="CCECFF"/>
          </a:solidFill>
          <a:latin typeface="Verdana" pitchFamily="34" charset="0"/>
        </a:defRPr>
      </a:lvl7pPr>
      <a:lvl8pPr marL="1371600" algn="l" rtl="0" eaLnBrk="1" fontAlgn="base" hangingPunct="1">
        <a:spcBef>
          <a:spcPct val="0"/>
        </a:spcBef>
        <a:spcAft>
          <a:spcPct val="0"/>
        </a:spcAft>
        <a:defRPr sz="3600">
          <a:solidFill>
            <a:srgbClr val="CCECFF"/>
          </a:solidFill>
          <a:latin typeface="Verdana" pitchFamily="34" charset="0"/>
        </a:defRPr>
      </a:lvl8pPr>
      <a:lvl9pPr marL="1828800" algn="l" rtl="0" eaLnBrk="1" fontAlgn="base" hangingPunct="1">
        <a:spcBef>
          <a:spcPct val="0"/>
        </a:spcBef>
        <a:spcAft>
          <a:spcPct val="0"/>
        </a:spcAft>
        <a:defRPr sz="3600">
          <a:solidFill>
            <a:srgbClr val="CCECFF"/>
          </a:solidFill>
          <a:latin typeface="Verdana" pitchFamily="34" charset="0"/>
        </a:defRPr>
      </a:lvl9pPr>
    </p:titleStyle>
    <p:bodyStyle>
      <a:lvl1pPr marL="457200" indent="-457200" algn="l" rtl="0" eaLnBrk="1" fontAlgn="base" hangingPunct="1">
        <a:lnSpc>
          <a:spcPct val="90000"/>
        </a:lnSpc>
        <a:spcBef>
          <a:spcPct val="50000"/>
        </a:spcBef>
        <a:spcAft>
          <a:spcPct val="0"/>
        </a:spcAft>
        <a:buSzPct val="75000"/>
        <a:buFont typeface="Wingdings" panose="05000000000000000000" pitchFamily="2" charset="2"/>
        <a:buChar char="u"/>
        <a:defRPr sz="2800">
          <a:solidFill>
            <a:srgbClr val="325472"/>
          </a:solidFill>
          <a:latin typeface="+mn-lt"/>
          <a:ea typeface="+mn-ea"/>
          <a:cs typeface="+mn-cs"/>
        </a:defRPr>
      </a:lvl1pPr>
      <a:lvl2pPr marL="914400" indent="-342900" algn="l" rtl="0" eaLnBrk="1" fontAlgn="base" hangingPunct="1">
        <a:lnSpc>
          <a:spcPct val="90000"/>
        </a:lnSpc>
        <a:spcBef>
          <a:spcPct val="50000"/>
        </a:spcBef>
        <a:spcAft>
          <a:spcPct val="0"/>
        </a:spcAft>
        <a:buSzPct val="65000"/>
        <a:buFont typeface="Webdings" panose="05030102010509060703" pitchFamily="18" charset="2"/>
        <a:buChar char="="/>
        <a:defRPr sz="2400">
          <a:solidFill>
            <a:srgbClr val="325472"/>
          </a:solidFill>
          <a:latin typeface="+mn-lt"/>
        </a:defRPr>
      </a:lvl2pPr>
      <a:lvl3pPr marL="1373188" indent="-344488" algn="l" rtl="0" eaLnBrk="1" fontAlgn="base" hangingPunct="1">
        <a:lnSpc>
          <a:spcPct val="90000"/>
        </a:lnSpc>
        <a:spcBef>
          <a:spcPct val="50000"/>
        </a:spcBef>
        <a:spcAft>
          <a:spcPct val="0"/>
        </a:spcAft>
        <a:buSzPct val="75000"/>
        <a:buFont typeface="Wingdings" panose="05000000000000000000" pitchFamily="2" charset="2"/>
        <a:buChar char="v"/>
        <a:defRPr sz="2000">
          <a:solidFill>
            <a:srgbClr val="325472"/>
          </a:solidFill>
          <a:latin typeface="+mn-lt"/>
        </a:defRPr>
      </a:lvl3pPr>
      <a:lvl4pPr marL="1716088" indent="-228600" algn="l" rtl="0" eaLnBrk="1" fontAlgn="base" hangingPunct="1">
        <a:lnSpc>
          <a:spcPct val="90000"/>
        </a:lnSpc>
        <a:spcBef>
          <a:spcPct val="50000"/>
        </a:spcBef>
        <a:spcAft>
          <a:spcPct val="0"/>
        </a:spcAft>
        <a:buChar char="–"/>
        <a:defRPr>
          <a:solidFill>
            <a:srgbClr val="325472"/>
          </a:solidFill>
          <a:latin typeface="Times New Roman" pitchFamily="18" charset="0"/>
        </a:defRPr>
      </a:lvl4pPr>
      <a:lvl5pPr marL="2058988" indent="-228600" algn="l" rtl="0" eaLnBrk="1" fontAlgn="base" hangingPunct="1">
        <a:lnSpc>
          <a:spcPct val="90000"/>
        </a:lnSpc>
        <a:spcBef>
          <a:spcPct val="50000"/>
        </a:spcBef>
        <a:spcAft>
          <a:spcPct val="0"/>
        </a:spcAft>
        <a:buChar char="»"/>
        <a:defRPr>
          <a:solidFill>
            <a:srgbClr val="325472"/>
          </a:solidFill>
          <a:latin typeface="Times New Roman" pitchFamily="18" charset="0"/>
        </a:defRPr>
      </a:lvl5pPr>
      <a:lvl6pPr marL="2516188" indent="-228600" algn="l" rtl="0" eaLnBrk="1" fontAlgn="base" hangingPunct="1">
        <a:lnSpc>
          <a:spcPct val="90000"/>
        </a:lnSpc>
        <a:spcBef>
          <a:spcPct val="50000"/>
        </a:spcBef>
        <a:spcAft>
          <a:spcPct val="0"/>
        </a:spcAft>
        <a:buChar char="»"/>
        <a:defRPr>
          <a:solidFill>
            <a:srgbClr val="325472"/>
          </a:solidFill>
          <a:latin typeface="Times New Roman" pitchFamily="18" charset="0"/>
        </a:defRPr>
      </a:lvl6pPr>
      <a:lvl7pPr marL="2973388" indent="-228600" algn="l" rtl="0" eaLnBrk="1" fontAlgn="base" hangingPunct="1">
        <a:lnSpc>
          <a:spcPct val="90000"/>
        </a:lnSpc>
        <a:spcBef>
          <a:spcPct val="50000"/>
        </a:spcBef>
        <a:spcAft>
          <a:spcPct val="0"/>
        </a:spcAft>
        <a:buChar char="»"/>
        <a:defRPr>
          <a:solidFill>
            <a:srgbClr val="325472"/>
          </a:solidFill>
          <a:latin typeface="Times New Roman" pitchFamily="18" charset="0"/>
        </a:defRPr>
      </a:lvl7pPr>
      <a:lvl8pPr marL="3430588" indent="-228600" algn="l" rtl="0" eaLnBrk="1" fontAlgn="base" hangingPunct="1">
        <a:lnSpc>
          <a:spcPct val="90000"/>
        </a:lnSpc>
        <a:spcBef>
          <a:spcPct val="50000"/>
        </a:spcBef>
        <a:spcAft>
          <a:spcPct val="0"/>
        </a:spcAft>
        <a:buChar char="»"/>
        <a:defRPr>
          <a:solidFill>
            <a:srgbClr val="325472"/>
          </a:solidFill>
          <a:latin typeface="Times New Roman" pitchFamily="18" charset="0"/>
        </a:defRPr>
      </a:lvl8pPr>
      <a:lvl9pPr marL="3887788" indent="-228600" algn="l" rtl="0" eaLnBrk="1" fontAlgn="base" hangingPunct="1">
        <a:lnSpc>
          <a:spcPct val="90000"/>
        </a:lnSpc>
        <a:spcBef>
          <a:spcPct val="50000"/>
        </a:spcBef>
        <a:spcAft>
          <a:spcPct val="0"/>
        </a:spcAft>
        <a:buChar char="»"/>
        <a:defRPr>
          <a:solidFill>
            <a:srgbClr val="325472"/>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xmlns="" id="{0C4FF2BA-EAE2-4835-84EE-B16B81E84126}"/>
              </a:ext>
            </a:extLst>
          </p:cNvPr>
          <p:cNvGrpSpPr>
            <a:grpSpLocks/>
          </p:cNvGrpSpPr>
          <p:nvPr/>
        </p:nvGrpSpPr>
        <p:grpSpPr bwMode="auto">
          <a:xfrm>
            <a:off x="0" y="5043488"/>
            <a:ext cx="9144000" cy="1828800"/>
            <a:chOff x="0" y="3168"/>
            <a:chExt cx="5760" cy="1152"/>
          </a:xfrm>
        </p:grpSpPr>
        <p:pic>
          <p:nvPicPr>
            <p:cNvPr id="1032" name="Picture 1">
              <a:extLst>
                <a:ext uri="{FF2B5EF4-FFF2-40B4-BE49-F238E27FC236}">
                  <a16:creationId xmlns:a16="http://schemas.microsoft.com/office/drawing/2014/main" xmlns="" id="{19B1929A-42F7-47B3-AC0A-1943EDE314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68"/>
              <a:ext cx="5760" cy="1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033" name="TextBox 10">
              <a:extLst>
                <a:ext uri="{FF2B5EF4-FFF2-40B4-BE49-F238E27FC236}">
                  <a16:creationId xmlns:a16="http://schemas.microsoft.com/office/drawing/2014/main" xmlns="" id="{199BB831-B5A2-4E58-A2F5-1C106F29B7CF}"/>
                </a:ext>
              </a:extLst>
            </p:cNvPr>
            <p:cNvSpPr txBox="1">
              <a:spLocks noChangeArrowheads="1"/>
            </p:cNvSpPr>
            <p:nvPr/>
          </p:nvSpPr>
          <p:spPr bwMode="auto">
            <a:xfrm>
              <a:off x="864" y="4054"/>
              <a:ext cx="2901" cy="174"/>
            </a:xfrm>
            <a:prstGeom prst="rect">
              <a:avLst/>
            </a:prstGeom>
            <a:noFill/>
            <a:ln>
              <a:noFill/>
            </a:ln>
          </p:spPr>
          <p:txBody>
            <a:bodyPr>
              <a:spAutoFit/>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eaLnBrk="1" hangingPunct="1">
                <a:defRPr/>
              </a:pPr>
              <a:endParaRPr/>
            </a:p>
          </p:txBody>
        </p:sp>
        <p:pic>
          <p:nvPicPr>
            <p:cNvPr id="1034" name="Picture 11" descr="Logo_02_BB&amp;K_1c_White.png">
              <a:extLst>
                <a:ext uri="{FF2B5EF4-FFF2-40B4-BE49-F238E27FC236}">
                  <a16:creationId xmlns:a16="http://schemas.microsoft.com/office/drawing/2014/main" xmlns="" id="{BEC6566A-9C96-4F0B-A8A8-55B2B7423D5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l="3061" t="24786" r="76019" b="25235"/>
            <a:stretch>
              <a:fillRect/>
            </a:stretch>
          </p:blipFill>
          <p:spPr bwMode="auto">
            <a:xfrm>
              <a:off x="477" y="4026"/>
              <a:ext cx="344"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sp>
        <p:nvSpPr>
          <p:cNvPr id="1027" name="Title Placeholder 1">
            <a:extLst>
              <a:ext uri="{FF2B5EF4-FFF2-40B4-BE49-F238E27FC236}">
                <a16:creationId xmlns:a16="http://schemas.microsoft.com/office/drawing/2014/main" xmlns="" id="{923A6540-6862-4557-8EB8-458527206B60}"/>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xmlns="" id="{4DC1DC43-2155-4AD7-972E-FDA2CA704E6E}"/>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Date Placeholder 3">
            <a:extLst>
              <a:ext uri="{FF2B5EF4-FFF2-40B4-BE49-F238E27FC236}">
                <a16:creationId xmlns:a16="http://schemas.microsoft.com/office/drawing/2014/main" xmlns="" id="{8FA29388-8A36-4C14-B385-95BD2E6018C9}"/>
              </a:ext>
            </a:extLst>
          </p:cNvPr>
          <p:cNvSpPr>
            <a:spLocks noGrp="1"/>
          </p:cNvSpPr>
          <p:nvPr>
            <p:ph type="dt" sz="half" idx="2"/>
          </p:nvPr>
        </p:nvSpPr>
        <p:spPr>
          <a:xfrm>
            <a:off x="457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eaLnBrk="1" hangingPunct="1">
              <a:buSzTx/>
              <a:defRPr>
                <a:solidFill>
                  <a:srgbClr val="0067AC"/>
                </a:solidFill>
                <a:cs typeface="+mn-cs"/>
              </a:defRPr>
            </a:lvl1pPr>
          </a:lstStyle>
          <a:p>
            <a:pPr>
              <a:defRPr/>
            </a:pPr>
            <a:endParaRPr lang="en-US" altLang="en-US"/>
          </a:p>
        </p:txBody>
      </p:sp>
      <p:sp>
        <p:nvSpPr>
          <p:cNvPr id="3" name="Footer Placeholder 4">
            <a:extLst>
              <a:ext uri="{FF2B5EF4-FFF2-40B4-BE49-F238E27FC236}">
                <a16:creationId xmlns:a16="http://schemas.microsoft.com/office/drawing/2014/main" xmlns="" id="{ABF0ABE9-D926-4202-A1F3-D8C3BD788A81}"/>
              </a:ext>
            </a:extLst>
          </p:cNvPr>
          <p:cNvSpPr>
            <a:spLocks noGrp="1"/>
          </p:cNvSpPr>
          <p:nvPr>
            <p:ph type="ftr" sz="quarter" idx="3"/>
          </p:nvPr>
        </p:nvSpPr>
        <p:spPr>
          <a:xfrm>
            <a:off x="3124200" y="6356350"/>
            <a:ext cx="2895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ctr" eaLnBrk="1" hangingPunct="1">
              <a:buSzTx/>
              <a:defRPr>
                <a:solidFill>
                  <a:srgbClr val="0067AC"/>
                </a:solidFill>
                <a:cs typeface="+mn-cs"/>
              </a:defRPr>
            </a:lvl1pPr>
          </a:lstStyle>
          <a:p>
            <a:pPr>
              <a:defRPr/>
            </a:pPr>
            <a:endParaRPr lang="en-US" altLang="en-US"/>
          </a:p>
        </p:txBody>
      </p:sp>
      <p:sp>
        <p:nvSpPr>
          <p:cNvPr id="4" name="Slide Number Placeholder 5">
            <a:extLst>
              <a:ext uri="{FF2B5EF4-FFF2-40B4-BE49-F238E27FC236}">
                <a16:creationId xmlns:a16="http://schemas.microsoft.com/office/drawing/2014/main" xmlns="" id="{C5CCFF97-C174-4A8C-A847-D71EDCC75636}"/>
              </a:ext>
            </a:extLst>
          </p:cNvPr>
          <p:cNvSpPr>
            <a:spLocks noGrp="1"/>
          </p:cNvSpPr>
          <p:nvPr>
            <p:ph type="sldNum" sz="quarter" idx="4"/>
          </p:nvPr>
        </p:nvSpPr>
        <p:spPr>
          <a:xfrm>
            <a:off x="6553200" y="6356350"/>
            <a:ext cx="21336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r" eaLnBrk="1" hangingPunct="1">
              <a:buSzPct val="100000"/>
              <a:defRPr smtClean="0">
                <a:solidFill>
                  <a:srgbClr val="0067AC"/>
                </a:solidFill>
                <a:cs typeface="Arial" panose="020B0604020202020204" pitchFamily="34" charset="0"/>
              </a:defRPr>
            </a:lvl1pPr>
          </a:lstStyle>
          <a:p>
            <a:pPr>
              <a:defRPr/>
            </a:pPr>
            <a:fld id="{7B8FBBBA-A5E4-4246-8230-416B2DFE002D}" type="slidenum">
              <a:rPr lang="en-US" altLang="en-US"/>
              <a:pPr>
                <a:defRPr/>
              </a:pPr>
              <a:t>‹#›</a:t>
            </a:fld>
            <a:endParaRPr lang="en-US" altLang="en-US"/>
          </a:p>
        </p:txBody>
      </p:sp>
    </p:spTree>
    <p:extLst>
      <p:ext uri="{BB962C8B-B14F-4D97-AF65-F5344CB8AC3E}">
        <p14:creationId xmlns:p14="http://schemas.microsoft.com/office/powerpoint/2010/main" val="1598866110"/>
      </p:ext>
    </p:extLst>
  </p:cSld>
  <p:clrMap bg1="lt1" tx1="dk1" bg2="lt2" tx2="dk2" accent1="accent1" accent2="accent2" accent3="accent3" accent4="accent4" accent5="accent5" accent6="accent6" hlink="hlink" folHlink="folHlink"/>
  <p:sldLayoutIdLst>
    <p:sldLayoutId id="2147483674" r:id="rId1"/>
  </p:sldLayoutIdLst>
  <p:txStyles>
    <p:titleStyle>
      <a:lvl1pPr algn="ctr" defTabSz="457200" rtl="0" eaLnBrk="0" fontAlgn="base" hangingPunct="0">
        <a:spcBef>
          <a:spcPct val="0"/>
        </a:spcBef>
        <a:spcAft>
          <a:spcPct val="0"/>
        </a:spcAft>
        <a:buSzPct val="100000"/>
        <a:defRPr sz="4400" kern="1200">
          <a:solidFill>
            <a:srgbClr val="00467F"/>
          </a:solidFill>
          <a:latin typeface="Calibri" pitchFamily="34" charset="0"/>
          <a:ea typeface="+mj-ea"/>
          <a:cs typeface="+mj-cs"/>
        </a:defRPr>
      </a:lvl1pPr>
      <a:lvl2pPr algn="ctr" defTabSz="457200" rtl="0" eaLnBrk="0" fontAlgn="base" hangingPunct="0">
        <a:spcBef>
          <a:spcPct val="0"/>
        </a:spcBef>
        <a:spcAft>
          <a:spcPct val="0"/>
        </a:spcAft>
        <a:buSzPct val="100000"/>
        <a:defRPr sz="4400">
          <a:solidFill>
            <a:srgbClr val="00467F"/>
          </a:solidFill>
          <a:latin typeface="Calibri" panose="020F0502020204030204" pitchFamily="34" charset="0"/>
          <a:cs typeface="Arial" panose="020B0604020202020204" pitchFamily="34" charset="0"/>
        </a:defRPr>
      </a:lvl2pPr>
      <a:lvl3pPr algn="ctr" defTabSz="457200" rtl="0" eaLnBrk="0" fontAlgn="base" hangingPunct="0">
        <a:spcBef>
          <a:spcPct val="0"/>
        </a:spcBef>
        <a:spcAft>
          <a:spcPct val="0"/>
        </a:spcAft>
        <a:buSzPct val="100000"/>
        <a:defRPr sz="4400">
          <a:solidFill>
            <a:srgbClr val="00467F"/>
          </a:solidFill>
          <a:latin typeface="Calibri" panose="020F0502020204030204" pitchFamily="34" charset="0"/>
          <a:cs typeface="Arial" panose="020B0604020202020204" pitchFamily="34" charset="0"/>
        </a:defRPr>
      </a:lvl3pPr>
      <a:lvl4pPr algn="ctr" defTabSz="457200" rtl="0" eaLnBrk="0" fontAlgn="base" hangingPunct="0">
        <a:spcBef>
          <a:spcPct val="0"/>
        </a:spcBef>
        <a:spcAft>
          <a:spcPct val="0"/>
        </a:spcAft>
        <a:buSzPct val="100000"/>
        <a:defRPr sz="4400">
          <a:solidFill>
            <a:srgbClr val="00467F"/>
          </a:solidFill>
          <a:latin typeface="Calibri" panose="020F0502020204030204" pitchFamily="34" charset="0"/>
          <a:cs typeface="Arial" panose="020B0604020202020204" pitchFamily="34" charset="0"/>
        </a:defRPr>
      </a:lvl4pPr>
      <a:lvl5pPr algn="ctr" defTabSz="457200" rtl="0" eaLnBrk="0" fontAlgn="base" hangingPunct="0">
        <a:spcBef>
          <a:spcPct val="0"/>
        </a:spcBef>
        <a:spcAft>
          <a:spcPct val="0"/>
        </a:spcAft>
        <a:buSzPct val="100000"/>
        <a:defRPr sz="4400">
          <a:solidFill>
            <a:srgbClr val="00467F"/>
          </a:solidFill>
          <a:latin typeface="Calibri" panose="020F0502020204030204" pitchFamily="34" charset="0"/>
          <a:cs typeface="Arial" panose="020B0604020202020204" pitchFamily="34" charset="0"/>
        </a:defRPr>
      </a:lvl5pPr>
      <a:lvl6pPr marL="457200" algn="ctr" defTabSz="457200" rtl="0" eaLnBrk="0" fontAlgn="base" hangingPunct="0">
        <a:spcBef>
          <a:spcPct val="0"/>
        </a:spcBef>
        <a:spcAft>
          <a:spcPct val="0"/>
        </a:spcAft>
        <a:buSzPct val="100000"/>
        <a:defRPr sz="4400">
          <a:solidFill>
            <a:srgbClr val="00467F"/>
          </a:solidFill>
          <a:latin typeface="Calibri" panose="020F0502020204030204" pitchFamily="34" charset="0"/>
          <a:cs typeface="Arial" panose="020B0604020202020204" pitchFamily="34" charset="0"/>
        </a:defRPr>
      </a:lvl6pPr>
      <a:lvl7pPr marL="914400" algn="ctr" defTabSz="457200" rtl="0" eaLnBrk="0" fontAlgn="base" hangingPunct="0">
        <a:spcBef>
          <a:spcPct val="0"/>
        </a:spcBef>
        <a:spcAft>
          <a:spcPct val="0"/>
        </a:spcAft>
        <a:buSzPct val="100000"/>
        <a:defRPr sz="4400">
          <a:solidFill>
            <a:srgbClr val="00467F"/>
          </a:solidFill>
          <a:latin typeface="Calibri" panose="020F0502020204030204" pitchFamily="34" charset="0"/>
          <a:cs typeface="Arial" panose="020B0604020202020204" pitchFamily="34" charset="0"/>
        </a:defRPr>
      </a:lvl7pPr>
      <a:lvl8pPr marL="1371600" algn="ctr" defTabSz="457200" rtl="0" eaLnBrk="0" fontAlgn="base" hangingPunct="0">
        <a:spcBef>
          <a:spcPct val="0"/>
        </a:spcBef>
        <a:spcAft>
          <a:spcPct val="0"/>
        </a:spcAft>
        <a:buSzPct val="100000"/>
        <a:defRPr sz="4400">
          <a:solidFill>
            <a:srgbClr val="00467F"/>
          </a:solidFill>
          <a:latin typeface="Calibri" panose="020F0502020204030204" pitchFamily="34" charset="0"/>
          <a:cs typeface="Arial" panose="020B0604020202020204" pitchFamily="34" charset="0"/>
        </a:defRPr>
      </a:lvl8pPr>
      <a:lvl9pPr marL="1828800" algn="ctr" defTabSz="457200" rtl="0" eaLnBrk="0" fontAlgn="base" hangingPunct="0">
        <a:spcBef>
          <a:spcPct val="0"/>
        </a:spcBef>
        <a:spcAft>
          <a:spcPct val="0"/>
        </a:spcAft>
        <a:buSzPct val="100000"/>
        <a:defRPr sz="4400">
          <a:solidFill>
            <a:srgbClr val="00467F"/>
          </a:solidFill>
          <a:latin typeface="Calibri" panose="020F0502020204030204" pitchFamily="34" charset="0"/>
          <a:cs typeface="Arial" panose="020B0604020202020204" pitchFamily="34" charset="0"/>
        </a:defRPr>
      </a:lvl9pPr>
    </p:titleStyle>
    <p:bodyStyle>
      <a:lvl1pPr marL="233363" indent="-233363" algn="l" defTabSz="457200" rtl="0" eaLnBrk="0" fontAlgn="base" hangingPunct="0">
        <a:spcBef>
          <a:spcPct val="20000"/>
        </a:spcBef>
        <a:spcAft>
          <a:spcPct val="0"/>
        </a:spcAft>
        <a:buClr>
          <a:srgbClr val="807F83"/>
        </a:buClr>
        <a:buSzPct val="100000"/>
        <a:buChar char="•"/>
        <a:defRPr sz="3200" kern="1200">
          <a:solidFill>
            <a:srgbClr val="00467F"/>
          </a:solidFill>
          <a:latin typeface="+mn-lt"/>
          <a:ea typeface="+mn-ea"/>
          <a:cs typeface="+mn-cs"/>
        </a:defRPr>
      </a:lvl1pPr>
      <a:lvl2pPr marL="568325" indent="-220663" algn="l" defTabSz="457200" rtl="0" eaLnBrk="0" fontAlgn="base" hangingPunct="0">
        <a:spcBef>
          <a:spcPct val="20000"/>
        </a:spcBef>
        <a:spcAft>
          <a:spcPct val="0"/>
        </a:spcAft>
        <a:buClr>
          <a:srgbClr val="807F83"/>
        </a:buClr>
        <a:buSzPct val="100000"/>
        <a:buFont typeface="Wingdings" panose="05000000000000000000" pitchFamily="2" charset="2"/>
        <a:buChar char="§"/>
        <a:defRPr sz="2800" kern="1200">
          <a:solidFill>
            <a:srgbClr val="00467F"/>
          </a:solidFill>
          <a:latin typeface="+mn-lt"/>
          <a:ea typeface="+mn-ea"/>
          <a:cs typeface="+mn-cs"/>
        </a:defRPr>
      </a:lvl2pPr>
      <a:lvl3pPr marL="914400" indent="-231775" algn="l" defTabSz="457200" rtl="0" eaLnBrk="0" fontAlgn="base" hangingPunct="0">
        <a:spcBef>
          <a:spcPct val="30000"/>
        </a:spcBef>
        <a:spcAft>
          <a:spcPct val="0"/>
        </a:spcAft>
        <a:buClr>
          <a:srgbClr val="807F83"/>
        </a:buClr>
        <a:buSzPct val="100000"/>
        <a:buChar char="•"/>
        <a:defRPr sz="2400" kern="1200">
          <a:solidFill>
            <a:srgbClr val="00467F"/>
          </a:solidFill>
          <a:latin typeface="+mn-lt"/>
          <a:ea typeface="+mn-ea"/>
          <a:cs typeface="+mn-cs"/>
        </a:defRPr>
      </a:lvl3pPr>
      <a:lvl4pPr marL="1260475" indent="-231775" algn="l" defTabSz="457200" rtl="0" eaLnBrk="0" fontAlgn="base" hangingPunct="0">
        <a:spcBef>
          <a:spcPct val="40000"/>
        </a:spcBef>
        <a:spcAft>
          <a:spcPct val="0"/>
        </a:spcAft>
        <a:buClr>
          <a:srgbClr val="807F83"/>
        </a:buClr>
        <a:buSzPct val="100000"/>
        <a:buFont typeface="Wingdings" panose="05000000000000000000" pitchFamily="2" charset="2"/>
        <a:buChar char="§"/>
        <a:defRPr sz="2000" kern="1200">
          <a:solidFill>
            <a:srgbClr val="00467F"/>
          </a:solidFill>
          <a:latin typeface="+mn-lt"/>
          <a:ea typeface="+mn-ea"/>
          <a:cs typeface="+mn-cs"/>
        </a:defRPr>
      </a:lvl4pPr>
      <a:lvl5pPr marL="1604963" indent="-230188" algn="l" defTabSz="457200" rtl="0" eaLnBrk="0" fontAlgn="base" hangingPunct="0">
        <a:spcBef>
          <a:spcPct val="50000"/>
        </a:spcBef>
        <a:spcAft>
          <a:spcPct val="0"/>
        </a:spcAft>
        <a:buClr>
          <a:srgbClr val="807F83"/>
        </a:buClr>
        <a:buSzPct val="100000"/>
        <a:buFont typeface="Wingdings" panose="05000000000000000000" pitchFamily="2" charset="2"/>
        <a:buChar char="Ø"/>
        <a:defRPr sz="2000" kern="1200">
          <a:solidFill>
            <a:srgbClr val="00467F"/>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675">
                <a:solidFill>
                  <a:srgbClr val="FFFFFF"/>
                </a:solidFill>
              </a:defRPr>
            </a:lvl1pPr>
          </a:lstStyle>
          <a:p>
            <a:fld id="{26993A10-B8D2-4E66-AD06-1CB8F233CD98}" type="datetimeFigureOut">
              <a:rPr lang="en-US" smtClean="0"/>
              <a:t>4/14/2022</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788">
                <a:solidFill>
                  <a:srgbClr val="FFFFFF"/>
                </a:solidFill>
              </a:defRPr>
            </a:lvl1pPr>
          </a:lstStyle>
          <a:p>
            <a:fld id="{0AAAF18E-70DC-4B29-B31B-1A064D6B827E}"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054229"/>
      </p:ext>
    </p:extLst>
  </p:cSld>
  <p:clrMap bg1="lt1" tx1="dk1" bg2="lt2" tx2="dk2" accent1="accent1" accent2="accent2" accent3="accent3" accent4="accent4" accent5="accent5" accent6="accent6" hlink="hlink" folHlink="folHlink"/>
  <p:sldLayoutIdLst>
    <p:sldLayoutId id="2147483676" r:id="rId1"/>
  </p:sldLayoutIdLst>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80" name="Rectangle 8"/>
          <p:cNvSpPr>
            <a:spLocks noChangeArrowheads="1"/>
          </p:cNvSpPr>
          <p:nvPr userDrawn="1"/>
        </p:nvSpPr>
        <p:spPr bwMode="auto">
          <a:xfrm>
            <a:off x="0" y="0"/>
            <a:ext cx="9144000" cy="6858000"/>
          </a:xfrm>
          <a:prstGeom prst="rect">
            <a:avLst/>
          </a:prstGeom>
          <a:solidFill>
            <a:srgbClr val="9191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dirty="0">
              <a:effectLst>
                <a:outerShdw blurRad="38100" dist="38100" dir="2700000" algn="tl">
                  <a:srgbClr val="000000">
                    <a:alpha val="43137"/>
                  </a:srgbClr>
                </a:outerShdw>
              </a:effectLst>
              <a:latin typeface="Arial" charset="0"/>
            </a:endParaRPr>
          </a:p>
        </p:txBody>
      </p:sp>
      <p:sp>
        <p:nvSpPr>
          <p:cNvPr id="3074" name="Rectangle 2"/>
          <p:cNvSpPr>
            <a:spLocks noGrp="1" noChangeArrowheads="1"/>
          </p:cNvSpPr>
          <p:nvPr>
            <p:ph type="title"/>
          </p:nvPr>
        </p:nvSpPr>
        <p:spPr bwMode="auto">
          <a:xfrm>
            <a:off x="228600" y="457200"/>
            <a:ext cx="7772400" cy="1143000"/>
          </a:xfrm>
          <a:prstGeom prst="rect">
            <a:avLst/>
          </a:prstGeom>
          <a:noFill/>
          <a:ln w="9525">
            <a:solidFill>
              <a:srgbClr val="FFFFFF"/>
            </a:solidFill>
            <a:miter lim="800000"/>
            <a:headEnd/>
            <a:tailEn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solidFill>
              <a:srgbClr val="FFFFFF"/>
            </a:solidFill>
            <a:miter lim="800000"/>
            <a:headEnd/>
            <a:tailEn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b="0">
                <a:solidFill>
                  <a:schemeClr val="tx1"/>
                </a:solidFill>
                <a:effectLst/>
                <a:latin typeface="Times New Roman" pitchFamily="18" charset="0"/>
              </a:defRPr>
            </a:lvl1pPr>
          </a:lstStyle>
          <a:p>
            <a:pPr>
              <a:defRPr/>
            </a:pPr>
            <a:endParaRPr lang="en-US" dirty="0"/>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b="0">
                <a:solidFill>
                  <a:schemeClr val="tx1"/>
                </a:solidFill>
                <a:effectLst/>
                <a:latin typeface="Times New Roman" pitchFamily="18" charset="0"/>
              </a:defRPr>
            </a:lvl1pPr>
          </a:lstStyle>
          <a:p>
            <a:pPr>
              <a:defRPr/>
            </a:pPr>
            <a:endParaRPr lang="en-US" dirty="0"/>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b="0">
                <a:solidFill>
                  <a:schemeClr val="tx1"/>
                </a:solidFill>
                <a:latin typeface="Times New Roman" panose="02020603050405020304" pitchFamily="18" charset="0"/>
              </a:defRPr>
            </a:lvl1pPr>
          </a:lstStyle>
          <a:p>
            <a:pPr>
              <a:defRPr/>
            </a:pPr>
            <a:fld id="{B64F5A47-067C-46D4-871E-8FB7DD295733}" type="slidenum">
              <a:rPr lang="en-US" altLang="en-US"/>
              <a:pPr>
                <a:defRPr/>
              </a:pPr>
              <a:t>‹#›</a:t>
            </a:fld>
            <a:endParaRPr lang="en-US" altLang="en-US" dirty="0"/>
          </a:p>
        </p:txBody>
      </p:sp>
    </p:spTree>
    <p:extLst>
      <p:ext uri="{BB962C8B-B14F-4D97-AF65-F5344CB8AC3E}">
        <p14:creationId xmlns:p14="http://schemas.microsoft.com/office/powerpoint/2010/main" val="2057485161"/>
      </p:ext>
    </p:extLst>
  </p:cSld>
  <p:clrMap bg1="dk2" tx1="lt1" bg2="dk1" tx2="lt2" accent1="accent1" accent2="accent2" accent3="accent3" accent4="accent4" accent5="accent5" accent6="accent6" hlink="hlink" folHlink="folHlink"/>
  <p:sldLayoutIdLst>
    <p:sldLayoutId id="2147483678" r:id="rId1"/>
  </p:sldLayoutIdLst>
  <p:transition>
    <p:pull/>
  </p:transition>
  <p:txStyles>
    <p:titleStyle>
      <a:lvl1pPr algn="ctr" rtl="0" eaLnBrk="0" fontAlgn="base" hangingPunct="0">
        <a:spcBef>
          <a:spcPct val="0"/>
        </a:spcBef>
        <a:spcAft>
          <a:spcPct val="0"/>
        </a:spcAft>
        <a:defRPr kumimoji="1" sz="4400">
          <a:solidFill>
            <a:srgbClr val="FFFFFF"/>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rgbClr val="FFFFFF"/>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kumimoji="1" sz="4400">
          <a:solidFill>
            <a:srgbClr val="FFFFFF"/>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kumimoji="1" sz="4400">
          <a:solidFill>
            <a:srgbClr val="FFFFFF"/>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kumimoji="1" sz="4400">
          <a:solidFill>
            <a:srgbClr val="FFFFFF"/>
          </a:solidFill>
          <a:effectLst>
            <a:outerShdw blurRad="38100" dist="38100" dir="2700000" algn="tl">
              <a:srgbClr val="000000"/>
            </a:outerShdw>
          </a:effectLst>
          <a:latin typeface="Tahoma" pitchFamily="34" charset="0"/>
        </a:defRPr>
      </a:lvl5pPr>
      <a:lvl6pPr marL="457200" algn="ctr" rtl="0" eaLnBrk="0" fontAlgn="base" hangingPunct="0">
        <a:spcBef>
          <a:spcPct val="0"/>
        </a:spcBef>
        <a:spcAft>
          <a:spcPct val="0"/>
        </a:spcAft>
        <a:defRPr kumimoji="1" sz="4400">
          <a:solidFill>
            <a:srgbClr val="FFFFFF"/>
          </a:solidFill>
          <a:effectLst>
            <a:outerShdw blurRad="38100" dist="38100" dir="2700000" algn="tl">
              <a:srgbClr val="000000"/>
            </a:outerShdw>
          </a:effectLst>
          <a:latin typeface="Tahoma" pitchFamily="34" charset="0"/>
        </a:defRPr>
      </a:lvl6pPr>
      <a:lvl7pPr marL="914400" algn="ctr" rtl="0" eaLnBrk="0" fontAlgn="base" hangingPunct="0">
        <a:spcBef>
          <a:spcPct val="0"/>
        </a:spcBef>
        <a:spcAft>
          <a:spcPct val="0"/>
        </a:spcAft>
        <a:defRPr kumimoji="1" sz="4400">
          <a:solidFill>
            <a:srgbClr val="FFFFFF"/>
          </a:solidFill>
          <a:effectLst>
            <a:outerShdw blurRad="38100" dist="38100" dir="2700000" algn="tl">
              <a:srgbClr val="000000"/>
            </a:outerShdw>
          </a:effectLst>
          <a:latin typeface="Tahoma" pitchFamily="34" charset="0"/>
        </a:defRPr>
      </a:lvl7pPr>
      <a:lvl8pPr marL="1371600" algn="ctr" rtl="0" eaLnBrk="0" fontAlgn="base" hangingPunct="0">
        <a:spcBef>
          <a:spcPct val="0"/>
        </a:spcBef>
        <a:spcAft>
          <a:spcPct val="0"/>
        </a:spcAft>
        <a:defRPr kumimoji="1" sz="4400">
          <a:solidFill>
            <a:srgbClr val="FFFFFF"/>
          </a:solidFill>
          <a:effectLst>
            <a:outerShdw blurRad="38100" dist="38100" dir="2700000" algn="tl">
              <a:srgbClr val="000000"/>
            </a:outerShdw>
          </a:effectLst>
          <a:latin typeface="Tahoma" pitchFamily="34" charset="0"/>
        </a:defRPr>
      </a:lvl8pPr>
      <a:lvl9pPr marL="1828800" algn="ctr" rtl="0" eaLnBrk="0" fontAlgn="base" hangingPunct="0">
        <a:spcBef>
          <a:spcPct val="0"/>
        </a:spcBef>
        <a:spcAft>
          <a:spcPct val="0"/>
        </a:spcAft>
        <a:defRPr kumimoji="1" sz="4400">
          <a:solidFill>
            <a:srgbClr val="FFFFFF"/>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rgbClr val="00FFFF"/>
        </a:buClr>
        <a:buSzPct val="75000"/>
        <a:buFont typeface="Monotype Sorts"/>
        <a:buChar char="n"/>
        <a:defRPr kumimoji="1" sz="3200">
          <a:solidFill>
            <a:srgbClr val="FFFFFF"/>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00FFFF"/>
        </a:buClr>
        <a:buFont typeface="Wingdings" panose="05000000000000000000" pitchFamily="2" charset="2"/>
        <a:buChar char="§"/>
        <a:defRPr kumimoji="1"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00FFFF"/>
        </a:buClr>
        <a:buSzPct val="60000"/>
        <a:buChar char="•"/>
        <a:defRPr kumimoji="1"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rgbClr val="00FFFF"/>
        </a:buClr>
        <a:buChar char="–"/>
        <a:defRPr kumimoji="1"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rgbClr val="00FFFF"/>
        </a:buClr>
        <a:buSzPct val="30000"/>
        <a:buFont typeface="Wingdings" panose="05000000000000000000" pitchFamily="2" charset="2"/>
        <a:buChar char="§"/>
        <a:defRPr kumimoji="1"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rgbClr val="00FFFF"/>
        </a:buClr>
        <a:buSzPct val="30000"/>
        <a:buFont typeface="Wingdings" pitchFamily="2" charset="2"/>
        <a:buChar char="§"/>
        <a:defRPr kumimoji="1"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rgbClr val="00FFFF"/>
        </a:buClr>
        <a:buSzPct val="30000"/>
        <a:buFont typeface="Wingdings" pitchFamily="2" charset="2"/>
        <a:buChar char="§"/>
        <a:defRPr kumimoji="1"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rgbClr val="00FFFF"/>
        </a:buClr>
        <a:buSzPct val="30000"/>
        <a:buFont typeface="Wingdings" pitchFamily="2" charset="2"/>
        <a:buChar char="§"/>
        <a:defRPr kumimoji="1"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rgbClr val="00FFFF"/>
        </a:buClr>
        <a:buSzPct val="30000"/>
        <a:buFont typeface="Wingdings" pitchFamily="2" charset="2"/>
        <a:buChar char="§"/>
        <a:defRPr kumimoji="1"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3"/>
          <p:cNvSpPr>
            <a:spLocks noChangeArrowheads="1"/>
          </p:cNvSpPr>
          <p:nvPr/>
        </p:nvSpPr>
        <p:spPr bwMode="auto">
          <a:xfrm>
            <a:off x="304800" y="152400"/>
            <a:ext cx="8534400" cy="640080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4800" b="1" i="0" u="none" strike="noStrike" kern="1200" cap="none" spc="0" normalizeH="0" baseline="0" noProof="0" dirty="0">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800" b="1" i="0" u="none" strike="noStrike" kern="1200" cap="none" spc="0" normalizeH="0" baseline="0" noProof="0" dirty="0">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rPr>
              <a:t>ACM West Conference</a:t>
            </a:r>
            <a:br>
              <a:rPr kumimoji="0" lang="en-US" altLang="en-US" sz="4800" b="1" i="0" u="none" strike="noStrike" kern="1200" cap="none" spc="0" normalizeH="0" baseline="0" noProof="0" dirty="0">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rPr>
            </a:br>
            <a:r>
              <a:rPr kumimoji="0" lang="en-US" altLang="en-US" sz="3600" b="1" i="0" u="none" strike="noStrike" kern="1200" cap="none" spc="0" normalizeH="0" baseline="0" noProof="0" dirty="0">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rPr>
              <a:t>The Courts, the FCC, and Congress: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rPr>
              <a:t>Will they Finally Catch Up with the Real World in Communications?</a:t>
            </a:r>
          </a:p>
          <a:p>
            <a:pPr marL="0" marR="0" lvl="0" indent="0" algn="ctr" defTabSz="914400" rtl="0" eaLnBrk="0" fontAlgn="base" latinLnBrk="0" hangingPunct="0">
              <a:lnSpc>
                <a:spcPct val="100000"/>
              </a:lnSpc>
              <a:spcBef>
                <a:spcPct val="0"/>
              </a:spcBef>
              <a:spcAft>
                <a:spcPct val="0"/>
              </a:spcAft>
              <a:buClrTx/>
              <a:buSzTx/>
              <a:buFontTx/>
              <a:buNone/>
              <a:tabLst/>
              <a:defRPr/>
            </a:pPr>
            <a:endParaRPr lang="en-US" altLang="en-US" sz="2800" b="1" dirty="0">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2800" b="1" dirty="0">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Presented by:</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rPr>
              <a:t>Sue </a:t>
            </a:r>
            <a:r>
              <a:rPr kumimoji="0" lang="en-US" altLang="en-US" sz="2800" b="1" i="0" u="none" strike="noStrike" kern="1200" cap="none" spc="0" normalizeH="0" baseline="0" noProof="0" dirty="0" err="1">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rPr>
              <a:t>Buske</a:t>
            </a:r>
            <a:r>
              <a:rPr kumimoji="0" lang="en-US" altLang="en-US" sz="2800" b="1" i="0" u="none" strike="noStrike" kern="1200" cap="none" spc="0" normalizeH="0" baseline="0" noProof="0" dirty="0">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rPr>
              <a:t>, The </a:t>
            </a:r>
            <a:r>
              <a:rPr kumimoji="0" lang="en-US" altLang="en-US" sz="2800" b="1" i="0" u="none" strike="noStrike" kern="1200" cap="none" spc="0" normalizeH="0" baseline="0" noProof="0" dirty="0" err="1">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rPr>
              <a:t>Buske</a:t>
            </a:r>
            <a:r>
              <a:rPr kumimoji="0" lang="en-US" altLang="en-US" sz="2800" b="1" i="0" u="none" strike="noStrike" kern="1200" cap="none" spc="0" normalizeH="0" baseline="0" noProof="0" dirty="0">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rPr>
              <a:t> Group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rPr>
              <a:t>Jeff Bayne, Spiegel &amp; McDiarmid</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2800" b="1" dirty="0">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Cheryl Leanza, Best </a:t>
            </a:r>
            <a:r>
              <a:rPr lang="en-US" altLang="en-US" sz="2800" b="1" dirty="0" err="1">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Best</a:t>
            </a:r>
            <a:r>
              <a:rPr lang="en-US" altLang="en-US" sz="2800" b="1" dirty="0">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 &amp; Krieger</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2800" b="1" dirty="0">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Tracy </a:t>
            </a:r>
            <a:r>
              <a:rPr lang="en-US" altLang="en-US" sz="2800" b="1" dirty="0" err="1">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Roseberg</a:t>
            </a:r>
            <a:r>
              <a:rPr lang="en-US" altLang="en-US" sz="2800" b="1" dirty="0">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 Media Alliance</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2800" b="1" dirty="0">
                <a:solidFill>
                  <a:schemeClr val="accent4">
                    <a:lumMod val="20000"/>
                    <a:lumOff val="80000"/>
                  </a:schemeClr>
                </a:solidFill>
                <a:effectLst>
                  <a:outerShdw blurRad="38100" dist="38100" dir="2700000" algn="tl">
                    <a:srgbClr val="000000">
                      <a:alpha val="43137"/>
                    </a:srgbClr>
                  </a:outerShdw>
                </a:effectLst>
                <a:latin typeface="Calibri" panose="020F0502020204030204" pitchFamily="34" charset="0"/>
                <a:cs typeface="Arial" panose="020B0604020202020204" pitchFamily="34" charset="0"/>
              </a:rPr>
              <a:t>Michael Wassenaar, ACM</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3600" b="1" i="0" u="none" strike="noStrike" kern="1200" cap="none" spc="0" normalizeH="0" baseline="0" noProof="0" dirty="0">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3600" b="1" i="0" u="none" strike="noStrike" kern="1200" cap="none" spc="0" normalizeH="0" baseline="0" noProof="0" dirty="0">
              <a:ln>
                <a:noFill/>
              </a:ln>
              <a:solidFill>
                <a:schemeClr val="accent4">
                  <a:lumMod val="20000"/>
                  <a:lumOff val="80000"/>
                </a:schemeClr>
              </a:solidFill>
              <a:effectLst>
                <a:outerShdw blurRad="38100" dist="38100" dir="2700000" algn="tl">
                  <a:srgbClr val="000000">
                    <a:alpha val="43137"/>
                  </a:srgbClr>
                </a:outerShdw>
              </a:effectLst>
              <a:uLnTx/>
              <a:uFillTx/>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04505658"/>
      </p:ext>
    </p:extLst>
  </p:cSld>
  <p:clrMapOvr>
    <a:masterClrMapping/>
  </p:clrMapOvr>
  <p:transition>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xmlns="" id="{4BB5DBE8-6C9F-4D76-97CF-FA4B86156068}"/>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What else is hot in federal </a:t>
            </a:r>
            <a:br>
              <a:rPr lang="en-US" altLang="en-US"/>
            </a:br>
            <a:r>
              <a:rPr lang="en-US" altLang="en-US"/>
              <a:t>telecom policy?</a:t>
            </a:r>
          </a:p>
        </p:txBody>
      </p:sp>
      <p:sp>
        <p:nvSpPr>
          <p:cNvPr id="24579" name="Content Placeholder 2">
            <a:extLst>
              <a:ext uri="{FF2B5EF4-FFF2-40B4-BE49-F238E27FC236}">
                <a16:creationId xmlns:a16="http://schemas.microsoft.com/office/drawing/2014/main" xmlns="" id="{D71CBD34-15E9-4A1C-A6F4-E9C835D9E617}"/>
              </a:ext>
            </a:extLst>
          </p:cNvPr>
          <p:cNvSpPr>
            <a:spLocks noGrp="1" noChangeArrowheads="1"/>
          </p:cNvSpPr>
          <p:nvPr>
            <p:ph idx="1"/>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n-US" altLang="en-US">
                <a:sym typeface="Wingdings" panose="05000000000000000000" pitchFamily="2" charset="2"/>
              </a:rPr>
              <a:t>Applying the “new” anti-trust to big tech</a:t>
            </a:r>
            <a:endParaRPr lang="en-US" altLang="en-US"/>
          </a:p>
          <a:p>
            <a:pPr eaLnBrk="1" hangingPunct="1">
              <a:buSzTx/>
            </a:pPr>
            <a:r>
              <a:rPr lang="en-US" altLang="en-US">
                <a:sym typeface="Wingdings" panose="05000000000000000000" pitchFamily="2" charset="2"/>
              </a:rPr>
              <a:t>Disinformation &amp; misinformation – Russia, elections</a:t>
            </a:r>
            <a:endParaRPr lang="en-US" altLang="en-US"/>
          </a:p>
          <a:p>
            <a:pPr eaLnBrk="1" hangingPunct="1">
              <a:buSzTx/>
            </a:pPr>
            <a:r>
              <a:rPr lang="en-US" altLang="en-US">
                <a:sym typeface="Wingdings" panose="05000000000000000000" pitchFamily="2" charset="2"/>
              </a:rPr>
              <a:t>Section 230</a:t>
            </a:r>
            <a:endParaRPr lang="en-US" altLang="en-US"/>
          </a:p>
          <a:p>
            <a:pPr eaLnBrk="1" hangingPunct="1">
              <a:buSzTx/>
            </a:pPr>
            <a:r>
              <a:rPr lang="en-US" altLang="en-US">
                <a:sym typeface="Wingdings" panose="05000000000000000000" pitchFamily="2" charset="2"/>
              </a:rPr>
              <a:t>Privacy reform</a:t>
            </a:r>
            <a:endParaRPr lang="en-US" altLang="en-US"/>
          </a:p>
          <a:p>
            <a:pPr eaLnBrk="1" hangingPunct="1">
              <a:buSzTx/>
            </a:pPr>
            <a:r>
              <a:rPr lang="en-US" altLang="en-US">
                <a:sym typeface="Wingdings" panose="05000000000000000000" pitchFamily="2" charset="2"/>
              </a:rPr>
              <a:t>Loss of local news and journalism</a:t>
            </a:r>
            <a:endParaRPr lang="en-US" altLang="en-US"/>
          </a:p>
          <a:p>
            <a:pPr eaLnBrk="1" hangingPunct="1">
              <a:buSzTx/>
            </a:pPr>
            <a:r>
              <a:rPr lang="en-US" altLang="en-US">
                <a:sym typeface="Wingdings" panose="05000000000000000000" pitchFamily="2" charset="2"/>
              </a:rPr>
              <a:t>FCC auction authority renewal, spectrum management</a:t>
            </a:r>
            <a:endParaRPr lang="en-US" altLang="en-US"/>
          </a:p>
          <a:p>
            <a:pPr eaLnBrk="1" hangingPunct="1">
              <a:buSzTx/>
            </a:pPr>
            <a:endParaRPr lang="en-US" altLang="en-US"/>
          </a:p>
        </p:txBody>
      </p:sp>
    </p:spTree>
    <p:extLst>
      <p:ext uri="{BB962C8B-B14F-4D97-AF65-F5344CB8AC3E}">
        <p14:creationId xmlns:p14="http://schemas.microsoft.com/office/powerpoint/2010/main" val="157656913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A54D1A-554B-4E24-A422-06C5A125AA8B}"/>
              </a:ext>
            </a:extLst>
          </p:cNvPr>
          <p:cNvSpPr>
            <a:spLocks noGrp="1"/>
          </p:cNvSpPr>
          <p:nvPr>
            <p:ph type="title"/>
          </p:nvPr>
        </p:nvSpPr>
        <p:spPr/>
        <p:txBody>
          <a:bodyPr/>
          <a:lstStyle/>
          <a:p>
            <a:r>
              <a:rPr lang="en-US" dirty="0"/>
              <a:t>Protecting Community Television Act</a:t>
            </a:r>
          </a:p>
        </p:txBody>
      </p:sp>
      <p:sp>
        <p:nvSpPr>
          <p:cNvPr id="3" name="Content Placeholder 2">
            <a:extLst>
              <a:ext uri="{FF2B5EF4-FFF2-40B4-BE49-F238E27FC236}">
                <a16:creationId xmlns:a16="http://schemas.microsoft.com/office/drawing/2014/main" xmlns="" id="{4567F2A8-818C-4FD9-91F2-A9B3B831A4E5}"/>
              </a:ext>
            </a:extLst>
          </p:cNvPr>
          <p:cNvSpPr>
            <a:spLocks noGrp="1"/>
          </p:cNvSpPr>
          <p:nvPr>
            <p:ph idx="1"/>
          </p:nvPr>
        </p:nvSpPr>
        <p:spPr/>
        <p:txBody>
          <a:bodyPr/>
          <a:lstStyle/>
          <a:p>
            <a:pPr marL="0" indent="0">
              <a:buNone/>
            </a:pPr>
            <a:endParaRPr lang="en-US" dirty="0"/>
          </a:p>
          <a:p>
            <a:pPr marL="0" indent="0">
              <a:buNone/>
            </a:pPr>
            <a:r>
              <a:rPr lang="en-US" sz="2100" dirty="0"/>
              <a:t>Introduced by Sen. Markey (MA) and Rep. Eshoo (CA) in 2020 in response to the PEG provisions in the FCC’s Third Report and Order on Cable Franchising.  Does not address other issues.   2022 bill is not changed – only has Rep. DeFazio and Sen. Baldwin identified as lead  sponsors.</a:t>
            </a:r>
          </a:p>
          <a:p>
            <a:pPr marL="0" indent="0">
              <a:buNone/>
            </a:pPr>
            <a:endParaRPr lang="en-US" sz="2100" dirty="0"/>
          </a:p>
          <a:p>
            <a:pPr marL="0" indent="0">
              <a:buNone/>
            </a:pPr>
            <a:r>
              <a:rPr lang="en-US" sz="2100" dirty="0"/>
              <a:t>The bill specifies that franchise fees are monetary thus eliminating  the “In-Kind” assessment process set up by the FCC’s rules.   </a:t>
            </a:r>
          </a:p>
        </p:txBody>
      </p:sp>
    </p:spTree>
    <p:extLst>
      <p:ext uri="{BB962C8B-B14F-4D97-AF65-F5344CB8AC3E}">
        <p14:creationId xmlns:p14="http://schemas.microsoft.com/office/powerpoint/2010/main" val="739245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A54D1A-554B-4E24-A422-06C5A125AA8B}"/>
              </a:ext>
            </a:extLst>
          </p:cNvPr>
          <p:cNvSpPr>
            <a:spLocks noGrp="1"/>
          </p:cNvSpPr>
          <p:nvPr>
            <p:ph type="title"/>
          </p:nvPr>
        </p:nvSpPr>
        <p:spPr/>
        <p:txBody>
          <a:bodyPr/>
          <a:lstStyle/>
          <a:p>
            <a:r>
              <a:rPr lang="en-US" dirty="0"/>
              <a:t>Protecting Community Television Act</a:t>
            </a:r>
          </a:p>
        </p:txBody>
      </p:sp>
      <p:sp>
        <p:nvSpPr>
          <p:cNvPr id="3" name="Content Placeholder 2">
            <a:extLst>
              <a:ext uri="{FF2B5EF4-FFF2-40B4-BE49-F238E27FC236}">
                <a16:creationId xmlns:a16="http://schemas.microsoft.com/office/drawing/2014/main" xmlns="" id="{4567F2A8-818C-4FD9-91F2-A9B3B831A4E5}"/>
              </a:ext>
            </a:extLst>
          </p:cNvPr>
          <p:cNvSpPr>
            <a:spLocks noGrp="1"/>
          </p:cNvSpPr>
          <p:nvPr>
            <p:ph idx="1"/>
          </p:nvPr>
        </p:nvSpPr>
        <p:spPr/>
        <p:txBody>
          <a:bodyPr/>
          <a:lstStyle/>
          <a:p>
            <a:pPr marL="0" indent="0">
              <a:buNone/>
            </a:pPr>
            <a:r>
              <a:rPr lang="en-US" dirty="0"/>
              <a:t> </a:t>
            </a:r>
            <a:endParaRPr lang="en-US" sz="2100" dirty="0"/>
          </a:p>
          <a:p>
            <a:pPr marL="0" indent="0">
              <a:buNone/>
            </a:pPr>
            <a:r>
              <a:rPr lang="en-US" sz="2100" dirty="0"/>
              <a:t>Odds of passage are better this session due to the balance of power in Congress.</a:t>
            </a:r>
          </a:p>
          <a:p>
            <a:pPr marL="0" indent="0">
              <a:buNone/>
            </a:pPr>
            <a:endParaRPr lang="en-US" sz="2100" dirty="0"/>
          </a:p>
          <a:p>
            <a:pPr marL="0" indent="0">
              <a:buNone/>
            </a:pPr>
            <a:r>
              <a:rPr lang="en-US" sz="2100" dirty="0"/>
              <a:t>While community television services are non-partisan in nature, getting bi-partisan support has been difficult (as has been the case with past Congressional efforts).</a:t>
            </a:r>
          </a:p>
        </p:txBody>
      </p:sp>
    </p:spTree>
    <p:extLst>
      <p:ext uri="{BB962C8B-B14F-4D97-AF65-F5344CB8AC3E}">
        <p14:creationId xmlns:p14="http://schemas.microsoft.com/office/powerpoint/2010/main" val="629612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A54D1A-554B-4E24-A422-06C5A125AA8B}"/>
              </a:ext>
            </a:extLst>
          </p:cNvPr>
          <p:cNvSpPr>
            <a:spLocks noGrp="1"/>
          </p:cNvSpPr>
          <p:nvPr>
            <p:ph type="title"/>
          </p:nvPr>
        </p:nvSpPr>
        <p:spPr/>
        <p:txBody>
          <a:bodyPr/>
          <a:lstStyle/>
          <a:p>
            <a:r>
              <a:rPr lang="en-US" dirty="0"/>
              <a:t>Protecting Community Television Act</a:t>
            </a:r>
          </a:p>
        </p:txBody>
      </p:sp>
      <p:sp>
        <p:nvSpPr>
          <p:cNvPr id="3" name="Content Placeholder 2">
            <a:extLst>
              <a:ext uri="{FF2B5EF4-FFF2-40B4-BE49-F238E27FC236}">
                <a16:creationId xmlns:a16="http://schemas.microsoft.com/office/drawing/2014/main" xmlns="" id="{4567F2A8-818C-4FD9-91F2-A9B3B831A4E5}"/>
              </a:ext>
            </a:extLst>
          </p:cNvPr>
          <p:cNvSpPr>
            <a:spLocks noGrp="1"/>
          </p:cNvSpPr>
          <p:nvPr>
            <p:ph idx="1"/>
          </p:nvPr>
        </p:nvSpPr>
        <p:spPr/>
        <p:txBody>
          <a:bodyPr>
            <a:normAutofit/>
          </a:bodyPr>
          <a:lstStyle/>
          <a:p>
            <a:pPr marL="0" indent="0">
              <a:buNone/>
            </a:pPr>
            <a:r>
              <a:rPr lang="en-US" dirty="0"/>
              <a:t> </a:t>
            </a:r>
            <a:endParaRPr lang="en-US" sz="2100" dirty="0"/>
          </a:p>
          <a:p>
            <a:pPr marL="0" indent="0">
              <a:buNone/>
            </a:pPr>
            <a:r>
              <a:rPr lang="en-US" sz="2100" dirty="0"/>
              <a:t>HR  6219 has 35 co-sponsors in the House:</a:t>
            </a:r>
          </a:p>
          <a:p>
            <a:pPr marL="0" indent="0">
              <a:buNone/>
            </a:pPr>
            <a:r>
              <a:rPr lang="en-US" sz="2100" dirty="0"/>
              <a:t>	CA:  Huffman, Takano, Chu, Lieu, Costa, Matsui, Schiff, Panetta</a:t>
            </a:r>
          </a:p>
          <a:p>
            <a:pPr marL="0" indent="0">
              <a:buNone/>
            </a:pPr>
            <a:r>
              <a:rPr lang="en-US" sz="2100" dirty="0"/>
              <a:t>	</a:t>
            </a:r>
            <a:r>
              <a:rPr lang="en-US" sz="2100"/>
              <a:t>	Carbajal </a:t>
            </a:r>
            <a:endParaRPr lang="en-US" sz="2100" dirty="0"/>
          </a:p>
          <a:p>
            <a:pPr marL="0" indent="0">
              <a:buNone/>
            </a:pPr>
            <a:r>
              <a:rPr lang="en-US" sz="2100" dirty="0"/>
              <a:t>	HI:   </a:t>
            </a:r>
            <a:r>
              <a:rPr lang="en-US" sz="2100" dirty="0" err="1"/>
              <a:t>Kahele</a:t>
            </a:r>
            <a:r>
              <a:rPr lang="en-US" sz="2100" dirty="0"/>
              <a:t>, Case   </a:t>
            </a:r>
          </a:p>
          <a:p>
            <a:pPr marL="0" indent="0">
              <a:buNone/>
            </a:pPr>
            <a:r>
              <a:rPr lang="en-US" sz="2100" dirty="0"/>
              <a:t>	OR:  DeFazio, Blumenauer</a:t>
            </a:r>
          </a:p>
          <a:p>
            <a:pPr marL="0" indent="0">
              <a:buNone/>
            </a:pPr>
            <a:endParaRPr lang="en-US" sz="2100" dirty="0"/>
          </a:p>
          <a:p>
            <a:pPr marL="0" indent="0">
              <a:buNone/>
            </a:pPr>
            <a:r>
              <a:rPr lang="en-US" sz="2100" i="1" dirty="0"/>
              <a:t>We have added 15 through advocacy since Feb 1 and would like to be at 50 by Memorial Day.</a:t>
            </a:r>
          </a:p>
          <a:p>
            <a:pPr marL="0" indent="0">
              <a:buNone/>
            </a:pPr>
            <a:endParaRPr lang="en-US" sz="2100" dirty="0"/>
          </a:p>
        </p:txBody>
      </p:sp>
    </p:spTree>
    <p:extLst>
      <p:ext uri="{BB962C8B-B14F-4D97-AF65-F5344CB8AC3E}">
        <p14:creationId xmlns:p14="http://schemas.microsoft.com/office/powerpoint/2010/main" val="2282796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A54D1A-554B-4E24-A422-06C5A125AA8B}"/>
              </a:ext>
            </a:extLst>
          </p:cNvPr>
          <p:cNvSpPr>
            <a:spLocks noGrp="1"/>
          </p:cNvSpPr>
          <p:nvPr>
            <p:ph type="title"/>
          </p:nvPr>
        </p:nvSpPr>
        <p:spPr/>
        <p:txBody>
          <a:bodyPr/>
          <a:lstStyle/>
          <a:p>
            <a:r>
              <a:rPr lang="en-US" dirty="0"/>
              <a:t>Protecting Community Television Act</a:t>
            </a:r>
          </a:p>
        </p:txBody>
      </p:sp>
      <p:sp>
        <p:nvSpPr>
          <p:cNvPr id="3" name="Content Placeholder 2">
            <a:extLst>
              <a:ext uri="{FF2B5EF4-FFF2-40B4-BE49-F238E27FC236}">
                <a16:creationId xmlns:a16="http://schemas.microsoft.com/office/drawing/2014/main" xmlns="" id="{4567F2A8-818C-4FD9-91F2-A9B3B831A4E5}"/>
              </a:ext>
            </a:extLst>
          </p:cNvPr>
          <p:cNvSpPr>
            <a:spLocks noGrp="1"/>
          </p:cNvSpPr>
          <p:nvPr>
            <p:ph idx="1"/>
          </p:nvPr>
        </p:nvSpPr>
        <p:spPr/>
        <p:txBody>
          <a:bodyPr/>
          <a:lstStyle/>
          <a:p>
            <a:pPr marL="0" indent="0">
              <a:buNone/>
            </a:pPr>
            <a:r>
              <a:rPr lang="en-US" dirty="0"/>
              <a:t> </a:t>
            </a:r>
            <a:endParaRPr lang="en-US" sz="2100" dirty="0"/>
          </a:p>
          <a:p>
            <a:pPr marL="0" indent="0">
              <a:buNone/>
            </a:pPr>
            <a:r>
              <a:rPr lang="en-US" sz="2100" dirty="0"/>
              <a:t>S 3361 has 15 co-sponsors in the Senate:</a:t>
            </a:r>
          </a:p>
          <a:p>
            <a:pPr marL="0" indent="0">
              <a:buNone/>
            </a:pPr>
            <a:endParaRPr lang="en-US" sz="2100" dirty="0"/>
          </a:p>
          <a:p>
            <a:pPr marL="0" indent="0">
              <a:buNone/>
            </a:pPr>
            <a:r>
              <a:rPr lang="en-US" sz="2100" dirty="0"/>
              <a:t>	CA:  Feinstein</a:t>
            </a:r>
          </a:p>
          <a:p>
            <a:pPr marL="0" indent="0">
              <a:buNone/>
            </a:pPr>
            <a:r>
              <a:rPr lang="en-US" sz="2100" dirty="0"/>
              <a:t>	HI:   Hirono</a:t>
            </a:r>
          </a:p>
          <a:p>
            <a:pPr marL="0" indent="0">
              <a:buNone/>
            </a:pPr>
            <a:r>
              <a:rPr lang="en-US" sz="2100" dirty="0"/>
              <a:t>	OR:  Widen, Merkley</a:t>
            </a:r>
          </a:p>
          <a:p>
            <a:pPr marL="0" indent="0">
              <a:buNone/>
            </a:pPr>
            <a:endParaRPr lang="en-US" sz="2100" dirty="0"/>
          </a:p>
          <a:p>
            <a:pPr marL="0" indent="0">
              <a:buNone/>
            </a:pPr>
            <a:endParaRPr lang="en-US" sz="2100" dirty="0"/>
          </a:p>
        </p:txBody>
      </p:sp>
    </p:spTree>
    <p:extLst>
      <p:ext uri="{BB962C8B-B14F-4D97-AF65-F5344CB8AC3E}">
        <p14:creationId xmlns:p14="http://schemas.microsoft.com/office/powerpoint/2010/main" val="2034283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A54D1A-554B-4E24-A422-06C5A125AA8B}"/>
              </a:ext>
            </a:extLst>
          </p:cNvPr>
          <p:cNvSpPr>
            <a:spLocks noGrp="1"/>
          </p:cNvSpPr>
          <p:nvPr>
            <p:ph type="title"/>
          </p:nvPr>
        </p:nvSpPr>
        <p:spPr/>
        <p:txBody>
          <a:bodyPr/>
          <a:lstStyle/>
          <a:p>
            <a:r>
              <a:rPr lang="en-US" dirty="0"/>
              <a:t>Protecting Community Television Act</a:t>
            </a:r>
          </a:p>
        </p:txBody>
      </p:sp>
      <p:sp>
        <p:nvSpPr>
          <p:cNvPr id="3" name="Content Placeholder 2">
            <a:extLst>
              <a:ext uri="{FF2B5EF4-FFF2-40B4-BE49-F238E27FC236}">
                <a16:creationId xmlns:a16="http://schemas.microsoft.com/office/drawing/2014/main" xmlns="" id="{4567F2A8-818C-4FD9-91F2-A9B3B831A4E5}"/>
              </a:ext>
            </a:extLst>
          </p:cNvPr>
          <p:cNvSpPr>
            <a:spLocks noGrp="1"/>
          </p:cNvSpPr>
          <p:nvPr>
            <p:ph idx="1"/>
          </p:nvPr>
        </p:nvSpPr>
        <p:spPr/>
        <p:txBody>
          <a:bodyPr/>
          <a:lstStyle/>
          <a:p>
            <a:pPr marL="0" indent="0">
              <a:buNone/>
            </a:pPr>
            <a:endParaRPr lang="en-US" sz="2100" dirty="0"/>
          </a:p>
          <a:p>
            <a:pPr marL="0" indent="0">
              <a:buNone/>
            </a:pPr>
            <a:r>
              <a:rPr lang="en-US" sz="2100" dirty="0"/>
              <a:t>ACM is coordinating visits with DC Congressional staff on the bill.</a:t>
            </a:r>
          </a:p>
          <a:p>
            <a:pPr marL="0" indent="0">
              <a:buNone/>
            </a:pPr>
            <a:r>
              <a:rPr lang="en-US" sz="2100" dirty="0"/>
              <a:t>	Have coordinated 70 visits this year.</a:t>
            </a:r>
          </a:p>
          <a:p>
            <a:pPr marL="0" indent="0">
              <a:buNone/>
            </a:pPr>
            <a:r>
              <a:rPr lang="en-US" sz="2100" dirty="0"/>
              <a:t>	We are working with other associations, member 	organizations, non-members and government relations staff.</a:t>
            </a:r>
          </a:p>
          <a:p>
            <a:pPr marL="0" indent="0">
              <a:buNone/>
            </a:pPr>
            <a:r>
              <a:rPr lang="en-US" sz="2100" dirty="0"/>
              <a:t>	Contact me if you are interested in helping the campaign.</a:t>
            </a:r>
          </a:p>
          <a:p>
            <a:pPr marL="0" indent="0">
              <a:buNone/>
            </a:pPr>
            <a:r>
              <a:rPr lang="en-US" sz="2100" dirty="0"/>
              <a:t>We are coordinating with House and Senate leads on strategy. </a:t>
            </a:r>
          </a:p>
        </p:txBody>
      </p:sp>
    </p:spTree>
    <p:extLst>
      <p:ext uri="{BB962C8B-B14F-4D97-AF65-F5344CB8AC3E}">
        <p14:creationId xmlns:p14="http://schemas.microsoft.com/office/powerpoint/2010/main" val="3970947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xmlns="" id="{438E13E0-BCD2-4C91-BBB8-773EFCD4790B}"/>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n-US" altLang="en-US">
                <a:sym typeface="Wingdings" panose="05000000000000000000" pitchFamily="2" charset="2"/>
              </a:rPr>
              <a:t>Technology in transition—</a:t>
            </a:r>
            <a:br>
              <a:rPr lang="en-US" altLang="en-US">
                <a:sym typeface="Wingdings" panose="05000000000000000000" pitchFamily="2" charset="2"/>
              </a:rPr>
            </a:br>
            <a:r>
              <a:rPr lang="en-US" altLang="en-US">
                <a:sym typeface="Wingdings" panose="05000000000000000000" pitchFamily="2" charset="2"/>
              </a:rPr>
              <a:t>the move from cable to broadband</a:t>
            </a:r>
            <a:endParaRPr lang="en-US" altLang="en-US"/>
          </a:p>
        </p:txBody>
      </p:sp>
      <p:sp>
        <p:nvSpPr>
          <p:cNvPr id="25603" name="Content Placeholder 2">
            <a:extLst>
              <a:ext uri="{FF2B5EF4-FFF2-40B4-BE49-F238E27FC236}">
                <a16:creationId xmlns:a16="http://schemas.microsoft.com/office/drawing/2014/main" xmlns="" id="{98CC90DA-9316-4202-B940-05B660310D04}"/>
              </a:ext>
            </a:extLst>
          </p:cNvPr>
          <p:cNvSpPr>
            <a:spLocks noGrp="1" noChangeArrowheads="1"/>
          </p:cNvSpPr>
          <p:nvPr>
            <p:ph idx="1"/>
          </p:nvPr>
        </p:nvSpPr>
        <p:spPr>
          <a:xfrm>
            <a:off x="457200" y="1905000"/>
            <a:ext cx="8229600" cy="3505200"/>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n-US" altLang="en-US" dirty="0">
                <a:sym typeface="Wingdings" panose="05000000000000000000" pitchFamily="2" charset="2"/>
              </a:rPr>
              <a:t>Declining services called “cable,” declining franchise fees – what is the public interest trade-off for broadband??</a:t>
            </a:r>
            <a:endParaRPr lang="en-US" altLang="en-US" dirty="0"/>
          </a:p>
          <a:p>
            <a:pPr eaLnBrk="1" hangingPunct="1">
              <a:buSzTx/>
            </a:pPr>
            <a:r>
              <a:rPr lang="en-US" altLang="en-US" dirty="0">
                <a:sym typeface="Wingdings" panose="05000000000000000000" pitchFamily="2" charset="2"/>
              </a:rPr>
              <a:t>Cities are suing attempting to recover funds from Netflix and Hulu. Outcome cloudy.</a:t>
            </a:r>
            <a:endParaRPr lang="en-US" altLang="en-US" dirty="0"/>
          </a:p>
          <a:p>
            <a:pPr lvl="1" eaLnBrk="1" hangingPunct="1">
              <a:buSzTx/>
            </a:pPr>
            <a:r>
              <a:rPr lang="en-US" altLang="en-US" dirty="0">
                <a:sym typeface="Wingdings" panose="05000000000000000000" pitchFamily="2" charset="2"/>
              </a:rPr>
              <a:t>Depends on the wording of state law, the courts.</a:t>
            </a:r>
            <a:endParaRPr lang="en-US" altLang="en-US" dirty="0"/>
          </a:p>
          <a:p>
            <a:pPr eaLnBrk="1" hangingPunct="1">
              <a:buSzTx/>
            </a:pPr>
            <a:endParaRPr lang="en-US" altLang="en-US" dirty="0"/>
          </a:p>
        </p:txBody>
      </p:sp>
    </p:spTree>
    <p:extLst>
      <p:ext uri="{BB962C8B-B14F-4D97-AF65-F5344CB8AC3E}">
        <p14:creationId xmlns:p14="http://schemas.microsoft.com/office/powerpoint/2010/main" val="395873214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dirty="0"/>
              <a:t>OTT status in states in ACM West</a:t>
            </a:r>
          </a:p>
        </p:txBody>
      </p:sp>
      <p:sp>
        <p:nvSpPr>
          <p:cNvPr id="10243" name="Content Placeholder 2"/>
          <p:cNvSpPr>
            <a:spLocks noGrp="1" noChangeArrowheads="1"/>
          </p:cNvSpPr>
          <p:nvPr>
            <p:ph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r>
              <a:rPr lang="en-US" altLang="en-US" i="1"/>
              <a:t>City of Reno v. Netflix </a:t>
            </a:r>
            <a:r>
              <a:rPr lang="en-US" altLang="en-US"/>
              <a:t>pending appeal in federal court, 9</a:t>
            </a:r>
            <a:r>
              <a:rPr lang="en-US" altLang="en-US" baseline="30000"/>
              <a:t>th</a:t>
            </a:r>
            <a:r>
              <a:rPr lang="en-US" altLang="en-US"/>
              <a:t> Circuit </a:t>
            </a:r>
            <a:endParaRPr lang="en-US" altLang="en-US" i="1"/>
          </a:p>
          <a:p>
            <a:r>
              <a:rPr lang="en-US" altLang="en-US" i="1"/>
              <a:t>City of Lancaster, CA v. Netflix and Hulu</a:t>
            </a:r>
            <a:r>
              <a:rPr lang="en-US" altLang="en-US"/>
              <a:t>,  pending appeal in state court</a:t>
            </a:r>
            <a:endParaRPr lang="en-US" altLang="en-US" i="1"/>
          </a:p>
          <a:p>
            <a:r>
              <a:rPr lang="en-US" altLang="en-US"/>
              <a:t>33 of 45 states include streaming services in their general sales tax </a:t>
            </a:r>
          </a:p>
          <a:p>
            <a:pPr lvl="1"/>
            <a:r>
              <a:rPr lang="en-US" altLang="en-US"/>
              <a:t>Including AZ, CO </a:t>
            </a:r>
            <a:r>
              <a:rPr lang="en-US" altLang="en-US" sz="2000"/>
              <a:t>(new-2021)</a:t>
            </a:r>
            <a:r>
              <a:rPr lang="en-US" altLang="en-US"/>
              <a:t>, HI, NM </a:t>
            </a:r>
          </a:p>
          <a:p>
            <a:pPr lvl="1"/>
            <a:r>
              <a:rPr lang="en-US" altLang="en-US"/>
              <a:t>NOT: CA, NV</a:t>
            </a:r>
          </a:p>
          <a:p>
            <a:endParaRPr lang="en-US" altLang="en-US"/>
          </a:p>
        </p:txBody>
      </p:sp>
    </p:spTree>
    <p:extLst>
      <p:ext uri="{BB962C8B-B14F-4D97-AF65-F5344CB8AC3E}">
        <p14:creationId xmlns:p14="http://schemas.microsoft.com/office/powerpoint/2010/main" val="128495632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03300" y="228600"/>
            <a:ext cx="7073900" cy="1143000"/>
          </a:xfrm>
        </p:spPr>
        <p:txBody>
          <a:bodyPr/>
          <a:lstStyle/>
          <a:p>
            <a:pPr eaLnBrk="1" hangingPunct="1"/>
            <a:r>
              <a:rPr lang="en-US" altLang="en-US" i="1" dirty="0"/>
              <a:t>NCTA v. Frey</a:t>
            </a:r>
            <a:br>
              <a:rPr lang="en-US" altLang="en-US" i="1" dirty="0"/>
            </a:br>
            <a:r>
              <a:rPr lang="en-US" altLang="en-US" dirty="0"/>
              <a:t>(First Circuit 2021) </a:t>
            </a:r>
          </a:p>
        </p:txBody>
      </p:sp>
      <p:sp>
        <p:nvSpPr>
          <p:cNvPr id="4099" name="Rectangle 3"/>
          <p:cNvSpPr>
            <a:spLocks noGrp="1" noChangeArrowheads="1"/>
          </p:cNvSpPr>
          <p:nvPr>
            <p:ph type="body" idx="1"/>
          </p:nvPr>
        </p:nvSpPr>
        <p:spPr>
          <a:xfrm>
            <a:off x="228600" y="1828800"/>
            <a:ext cx="8686800" cy="1905000"/>
          </a:xfrm>
        </p:spPr>
        <p:txBody>
          <a:bodyPr/>
          <a:lstStyle/>
          <a:p>
            <a:pPr eaLnBrk="1" hangingPunct="1"/>
            <a:r>
              <a:rPr lang="en-US" altLang="en-US" sz="2400" dirty="0"/>
              <a:t>2019: Maine enacts “An Act to Ensure Nondiscriminatory Treatment of Public, Educational and Government Access Channels by Cable Operators”</a:t>
            </a:r>
          </a:p>
          <a:p>
            <a:r>
              <a:rPr lang="en-US" altLang="en-US" sz="2400" dirty="0">
                <a:sym typeface="Wingdings" panose="05000000000000000000" pitchFamily="2" charset="2"/>
              </a:rPr>
              <a:t>“Within the last several years, cable operators began taking steps that made it more difficult to find and watch PEG channels.”  So ME adopts: </a:t>
            </a:r>
          </a:p>
          <a:p>
            <a:pPr marL="2743200" lvl="1"/>
            <a:r>
              <a:rPr lang="en-US" altLang="en-US" sz="2200" dirty="0">
                <a:sym typeface="Wingdings" panose="05000000000000000000" pitchFamily="2" charset="2"/>
              </a:rPr>
              <a:t>Basic Tier Provision</a:t>
            </a:r>
          </a:p>
          <a:p>
            <a:pPr marL="2743200" lvl="1"/>
            <a:r>
              <a:rPr lang="en-US" altLang="en-US" sz="2200" dirty="0">
                <a:sym typeface="Wingdings" panose="05000000000000000000" pitchFamily="2" charset="2"/>
              </a:rPr>
              <a:t>Anti-Channel Slamming Provision</a:t>
            </a:r>
          </a:p>
          <a:p>
            <a:pPr marL="2743200" lvl="1"/>
            <a:r>
              <a:rPr lang="en-US" altLang="en-US" sz="2200" dirty="0">
                <a:sym typeface="Wingdings" panose="05000000000000000000" pitchFamily="2" charset="2"/>
              </a:rPr>
              <a:t>HD Provision</a:t>
            </a:r>
          </a:p>
          <a:p>
            <a:pPr marL="2743200" lvl="1"/>
            <a:r>
              <a:rPr lang="en-US" altLang="en-US" sz="2200" dirty="0"/>
              <a:t>Electronic Programming Guide Provision</a:t>
            </a:r>
          </a:p>
          <a:p>
            <a:pPr marL="2743200" lvl="1"/>
            <a:r>
              <a:rPr lang="en-US" altLang="en-US" sz="2200" dirty="0"/>
              <a:t>Line Extension Provision </a:t>
            </a:r>
            <a:endParaRPr lang="en-US" altLang="en-US" dirty="0">
              <a:sym typeface="Wingdings" panose="05000000000000000000" pitchFamily="2" charset="2"/>
            </a:endParaRPr>
          </a:p>
          <a:p>
            <a:endParaRPr lang="en-US" altLang="en-US" dirty="0">
              <a:sym typeface="Wingdings" panose="05000000000000000000" pitchFamily="2" charset="2"/>
            </a:endParaRPr>
          </a:p>
          <a:p>
            <a:pPr lvl="1"/>
            <a:endParaRPr lang="en-US" altLang="en-US" dirty="0"/>
          </a:p>
          <a:p>
            <a:pPr lvl="2"/>
            <a:endParaRPr lang="en-US" altLang="en-US" dirty="0"/>
          </a:p>
          <a:p>
            <a:pPr>
              <a:buFont typeface="Wingdings" panose="05000000000000000000" pitchFamily="2" charset="2"/>
              <a:buChar char="Ø"/>
            </a:pPr>
            <a:endParaRPr lang="en-US" altLang="en-US" dirty="0">
              <a:sym typeface="Wingdings" panose="05000000000000000000" pitchFamily="2" charset="2"/>
            </a:endParaRPr>
          </a:p>
          <a:p>
            <a:pPr lvl="1"/>
            <a:endParaRPr lang="en-US" altLang="en-US" dirty="0"/>
          </a:p>
          <a:p>
            <a:pPr lvl="2">
              <a:buFont typeface="Wingdings" panose="05000000000000000000" pitchFamily="2" charset="2"/>
              <a:buChar char="Ø"/>
            </a:pPr>
            <a:endParaRPr lang="en-US" altLang="en-US" dirty="0">
              <a:sym typeface="Wingdings" panose="05000000000000000000" pitchFamily="2" charset="2"/>
            </a:endParaRPr>
          </a:p>
          <a:p>
            <a:pPr lvl="1">
              <a:buFont typeface="Arial" panose="020B0604020202020204" pitchFamily="34" charset="0"/>
              <a:buChar char="•"/>
            </a:pPr>
            <a:endParaRPr lang="en-US" altLang="en-US" dirty="0">
              <a:sym typeface="Wingdings" panose="05000000000000000000" pitchFamily="2" charset="2"/>
            </a:endParaRPr>
          </a:p>
          <a:p>
            <a:pPr lvl="1"/>
            <a:endParaRPr lang="en-US" altLang="en-US" dirty="0"/>
          </a:p>
        </p:txBody>
      </p:sp>
      <p:sp>
        <p:nvSpPr>
          <p:cNvPr id="3" name="Left Brace 2"/>
          <p:cNvSpPr/>
          <p:nvPr/>
        </p:nvSpPr>
        <p:spPr>
          <a:xfrm>
            <a:off x="1981200" y="4343400"/>
            <a:ext cx="685800" cy="1676400"/>
          </a:xfrm>
          <a:prstGeom prst="leftBrace">
            <a:avLst/>
          </a:prstGeom>
          <a:ln w="76200">
            <a:solidFill>
              <a:srgbClr val="00B050"/>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4" name="TextBox 3"/>
          <p:cNvSpPr txBox="1"/>
          <p:nvPr/>
        </p:nvSpPr>
        <p:spPr>
          <a:xfrm>
            <a:off x="228600" y="4766101"/>
            <a:ext cx="1828800" cy="830997"/>
          </a:xfrm>
          <a:prstGeom prst="rect">
            <a:avLst/>
          </a:prstGeom>
          <a:noFill/>
        </p:spPr>
        <p:txBody>
          <a:bodyPr wrap="square" rtlCol="0">
            <a:spAutoFit/>
          </a:bodyPr>
          <a:lstStyle/>
          <a:p>
            <a:pPr algn="ctr"/>
            <a:r>
              <a:rPr lang="en-US" sz="2400" b="1" dirty="0">
                <a:solidFill>
                  <a:srgbClr val="00B050"/>
                </a:solidFill>
              </a:rPr>
              <a:t>PEG provisions</a:t>
            </a:r>
          </a:p>
        </p:txBody>
      </p:sp>
    </p:spTree>
    <p:extLst>
      <p:ext uri="{BB962C8B-B14F-4D97-AF65-F5344CB8AC3E}">
        <p14:creationId xmlns:p14="http://schemas.microsoft.com/office/powerpoint/2010/main" val="1907641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03300" y="228600"/>
            <a:ext cx="7073900" cy="1143000"/>
          </a:xfrm>
        </p:spPr>
        <p:txBody>
          <a:bodyPr/>
          <a:lstStyle/>
          <a:p>
            <a:pPr eaLnBrk="1" hangingPunct="1"/>
            <a:r>
              <a:rPr lang="en-US" altLang="en-US" i="1" dirty="0"/>
              <a:t>NCTA v. Frey</a:t>
            </a:r>
            <a:br>
              <a:rPr lang="en-US" altLang="en-US" i="1" dirty="0"/>
            </a:br>
            <a:r>
              <a:rPr lang="en-US" altLang="en-US" dirty="0"/>
              <a:t>(First Circuit 2021) </a:t>
            </a:r>
          </a:p>
        </p:txBody>
      </p:sp>
      <p:sp>
        <p:nvSpPr>
          <p:cNvPr id="4099" name="Rectangle 3"/>
          <p:cNvSpPr>
            <a:spLocks noGrp="1" noChangeArrowheads="1"/>
          </p:cNvSpPr>
          <p:nvPr>
            <p:ph type="body" idx="1"/>
          </p:nvPr>
        </p:nvSpPr>
        <p:spPr>
          <a:xfrm>
            <a:off x="152400" y="1828800"/>
            <a:ext cx="8763000" cy="1905000"/>
          </a:xfrm>
        </p:spPr>
        <p:txBody>
          <a:bodyPr/>
          <a:lstStyle/>
          <a:p>
            <a:r>
              <a:rPr lang="en-US" altLang="en-US" dirty="0"/>
              <a:t>Cable Operators (NCTA) sue in federal court</a:t>
            </a:r>
          </a:p>
          <a:p>
            <a:pPr lvl="1"/>
            <a:r>
              <a:rPr lang="en-US" altLang="en-US" dirty="0"/>
              <a:t>Claims ME Law violates federal Cable Act</a:t>
            </a:r>
          </a:p>
          <a:p>
            <a:pPr lvl="1"/>
            <a:r>
              <a:rPr lang="en-US" altLang="en-US" dirty="0"/>
              <a:t>Claims PEG provisions violate First Amendment</a:t>
            </a:r>
          </a:p>
          <a:p>
            <a:r>
              <a:rPr lang="en-US" altLang="en-US" dirty="0"/>
              <a:t>District Court rules for ME</a:t>
            </a:r>
          </a:p>
          <a:p>
            <a:pPr lvl="1"/>
            <a:r>
              <a:rPr lang="en-US" altLang="en-US" dirty="0"/>
              <a:t>ME law provisions are “consumer protection” allowed under Cable Act unless “specifically preempted”</a:t>
            </a:r>
          </a:p>
          <a:p>
            <a:pPr lvl="1"/>
            <a:r>
              <a:rPr lang="en-US" altLang="en-US" dirty="0"/>
              <a:t>None of the PEG provisions are “specifically preempted”</a:t>
            </a:r>
          </a:p>
          <a:p>
            <a:pPr lvl="1"/>
            <a:r>
              <a:rPr lang="en-US" altLang="en-US" dirty="0">
                <a:sym typeface="Wingdings" panose="05000000000000000000" pitchFamily="2" charset="2"/>
              </a:rPr>
              <a:t>NCTA failed to show infringement on cable </a:t>
            </a:r>
            <a:br>
              <a:rPr lang="en-US" altLang="en-US" dirty="0">
                <a:sym typeface="Wingdings" panose="05000000000000000000" pitchFamily="2" charset="2"/>
              </a:rPr>
            </a:br>
            <a:r>
              <a:rPr lang="en-US" altLang="en-US" dirty="0">
                <a:sym typeface="Wingdings" panose="05000000000000000000" pitchFamily="2" charset="2"/>
              </a:rPr>
              <a:t>operators’ First Amendment rights</a:t>
            </a:r>
          </a:p>
          <a:p>
            <a:pPr lvl="1"/>
            <a:endParaRPr lang="en-US" altLang="en-US" dirty="0"/>
          </a:p>
          <a:p>
            <a:pPr lvl="2">
              <a:buFont typeface="Wingdings" panose="05000000000000000000" pitchFamily="2" charset="2"/>
              <a:buChar char="Ø"/>
            </a:pPr>
            <a:endParaRPr lang="en-US" altLang="en-US" dirty="0">
              <a:sym typeface="Wingdings" panose="05000000000000000000" pitchFamily="2" charset="2"/>
            </a:endParaRPr>
          </a:p>
          <a:p>
            <a:pPr lvl="1">
              <a:buFont typeface="Arial" panose="020B0604020202020204" pitchFamily="34" charset="0"/>
              <a:buChar char="•"/>
            </a:pPr>
            <a:endParaRPr lang="en-US" altLang="en-US" dirty="0">
              <a:sym typeface="Wingdings" panose="05000000000000000000" pitchFamily="2" charset="2"/>
            </a:endParaRPr>
          </a:p>
          <a:p>
            <a:pPr lvl="1"/>
            <a:endParaRPr lang="en-US" altLang="en-US" dirty="0"/>
          </a:p>
        </p:txBody>
      </p:sp>
    </p:spTree>
    <p:extLst>
      <p:ext uri="{BB962C8B-B14F-4D97-AF65-F5344CB8AC3E}">
        <p14:creationId xmlns:p14="http://schemas.microsoft.com/office/powerpoint/2010/main" val="3604043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03300" y="228600"/>
            <a:ext cx="7073900" cy="1143000"/>
          </a:xfrm>
        </p:spPr>
        <p:txBody>
          <a:bodyPr/>
          <a:lstStyle/>
          <a:p>
            <a:pPr eaLnBrk="1" hangingPunct="1"/>
            <a:r>
              <a:rPr lang="en-US" altLang="en-US" i="1" dirty="0"/>
              <a:t>City of Eugene v. FCC</a:t>
            </a:r>
            <a:r>
              <a:rPr lang="en-US" altLang="en-US" dirty="0"/>
              <a:t/>
            </a:r>
            <a:br>
              <a:rPr lang="en-US" altLang="en-US" dirty="0"/>
            </a:br>
            <a:r>
              <a:rPr lang="en-US" altLang="en-US" dirty="0"/>
              <a:t>(Sixth Circuit 2021) </a:t>
            </a:r>
          </a:p>
        </p:txBody>
      </p:sp>
      <p:sp>
        <p:nvSpPr>
          <p:cNvPr id="4099" name="Rectangle 3"/>
          <p:cNvSpPr>
            <a:spLocks noGrp="1" noChangeArrowheads="1"/>
          </p:cNvSpPr>
          <p:nvPr>
            <p:ph type="body" idx="1"/>
          </p:nvPr>
        </p:nvSpPr>
        <p:spPr>
          <a:xfrm>
            <a:off x="228600" y="1828800"/>
            <a:ext cx="8686800" cy="1905000"/>
          </a:xfrm>
        </p:spPr>
        <p:txBody>
          <a:bodyPr/>
          <a:lstStyle/>
          <a:p>
            <a:pPr eaLnBrk="1" hangingPunct="1"/>
            <a:r>
              <a:rPr lang="en-US" altLang="en-US" dirty="0"/>
              <a:t>August 2019: FCC issues Third Report &amp; Order on Section 621(a)(1) of the Cable Act</a:t>
            </a:r>
          </a:p>
          <a:p>
            <a:pPr eaLnBrk="1" hangingPunct="1"/>
            <a:r>
              <a:rPr lang="en-US" altLang="en-US" dirty="0"/>
              <a:t>Cable-related, non-monetary franchise requirements count towards franchise fee cap</a:t>
            </a:r>
          </a:p>
        </p:txBody>
      </p:sp>
      <p:sp>
        <p:nvSpPr>
          <p:cNvPr id="2" name="TextBox 1"/>
          <p:cNvSpPr txBox="1"/>
          <p:nvPr/>
        </p:nvSpPr>
        <p:spPr>
          <a:xfrm>
            <a:off x="304800" y="3733800"/>
            <a:ext cx="8763000" cy="3600986"/>
          </a:xfrm>
          <a:prstGeom prst="rect">
            <a:avLst/>
          </a:prstGeom>
          <a:noFill/>
        </p:spPr>
        <p:txBody>
          <a:bodyPr wrap="square" numCol="2" rtlCol="0">
            <a:spAutoFit/>
          </a:bodyPr>
          <a:lstStyle/>
          <a:p>
            <a:pPr marL="742950" lvl="1" indent="-285750">
              <a:spcAft>
                <a:spcPts val="600"/>
              </a:spcAft>
              <a:buFont typeface="Arial" panose="020B0604020202020204" pitchFamily="34" charset="0"/>
              <a:buChar char="•"/>
            </a:pPr>
            <a:r>
              <a:rPr lang="en-US" altLang="en-US" sz="2200" b="1" dirty="0">
                <a:solidFill>
                  <a:srgbClr val="C00000"/>
                </a:solidFill>
                <a:sym typeface="Wingdings" panose="05000000000000000000" pitchFamily="2" charset="2"/>
              </a:rPr>
              <a:t>$$$</a:t>
            </a:r>
            <a:r>
              <a:rPr lang="en-US" altLang="en-US" sz="2200" b="1" dirty="0">
                <a:solidFill>
                  <a:srgbClr val="00B050"/>
                </a:solidFill>
                <a:sym typeface="Wingdings" panose="05000000000000000000" pitchFamily="2" charset="2"/>
              </a:rPr>
              <a:t> </a:t>
            </a:r>
            <a:endParaRPr lang="en-US" altLang="en-US" sz="2200" dirty="0">
              <a:solidFill>
                <a:srgbClr val="00B050"/>
              </a:solidFill>
              <a:latin typeface="+mn-lt"/>
            </a:endParaRPr>
          </a:p>
          <a:p>
            <a:pPr marL="742950" lvl="1" indent="-285750">
              <a:spcAft>
                <a:spcPts val="600"/>
              </a:spcAft>
              <a:buFont typeface="Arial" panose="020B0604020202020204" pitchFamily="34" charset="0"/>
              <a:buChar char="•"/>
            </a:pPr>
            <a:r>
              <a:rPr lang="en-US" altLang="en-US" sz="2200" b="1" dirty="0">
                <a:solidFill>
                  <a:srgbClr val="C00000"/>
                </a:solidFill>
                <a:sym typeface="Wingdings" panose="05000000000000000000" pitchFamily="2" charset="2"/>
              </a:rPr>
              <a:t>$$$</a:t>
            </a:r>
          </a:p>
          <a:p>
            <a:pPr marL="742950" lvl="1" indent="-285750">
              <a:spcAft>
                <a:spcPts val="600"/>
              </a:spcAft>
              <a:buFont typeface="Arial" panose="020B0604020202020204" pitchFamily="34" charset="0"/>
              <a:buChar char="•"/>
            </a:pPr>
            <a:r>
              <a:rPr lang="en-US" altLang="en-US" sz="2200" b="1" dirty="0">
                <a:solidFill>
                  <a:srgbClr val="C00000"/>
                </a:solidFill>
                <a:sym typeface="Wingdings" panose="05000000000000000000" pitchFamily="2" charset="2"/>
              </a:rPr>
              <a:t>$$$</a:t>
            </a:r>
          </a:p>
          <a:p>
            <a:pPr marL="742950" lvl="1" indent="-285750">
              <a:spcAft>
                <a:spcPts val="600"/>
              </a:spcAft>
              <a:buFont typeface="Arial" panose="020B0604020202020204" pitchFamily="34" charset="0"/>
              <a:buChar char="•"/>
            </a:pPr>
            <a:r>
              <a:rPr lang="en-US" altLang="en-US" sz="2200" dirty="0">
                <a:solidFill>
                  <a:srgbClr val="00B050"/>
                </a:solidFill>
                <a:sym typeface="Wingdings" panose="05000000000000000000" pitchFamily="2" charset="2"/>
              </a:rPr>
              <a:t></a:t>
            </a:r>
            <a:endParaRPr lang="en-US" altLang="en-US" sz="2200" dirty="0">
              <a:solidFill>
                <a:srgbClr val="325472"/>
              </a:solidFill>
              <a:latin typeface="+mn-lt"/>
              <a:sym typeface="Wingdings" panose="05000000000000000000" pitchFamily="2" charset="2"/>
            </a:endParaRPr>
          </a:p>
          <a:p>
            <a:pPr marL="742950" lvl="1" indent="-285750">
              <a:spcAft>
                <a:spcPts val="600"/>
              </a:spcAft>
              <a:buFont typeface="Arial" panose="020B0604020202020204" pitchFamily="34" charset="0"/>
              <a:buChar char="•"/>
            </a:pPr>
            <a:r>
              <a:rPr lang="en-US" altLang="en-US" sz="2200" dirty="0">
                <a:solidFill>
                  <a:srgbClr val="00B050"/>
                </a:solidFill>
                <a:sym typeface="Wingdings" panose="05000000000000000000" pitchFamily="2" charset="2"/>
              </a:rPr>
              <a:t></a:t>
            </a:r>
            <a:r>
              <a:rPr lang="en-US" altLang="en-US" sz="2200" dirty="0">
                <a:solidFill>
                  <a:srgbClr val="325472"/>
                </a:solidFill>
                <a:latin typeface="+mn-lt"/>
                <a:sym typeface="Wingdings" panose="05000000000000000000" pitchFamily="2" charset="2"/>
              </a:rPr>
              <a:t/>
            </a:r>
            <a:br>
              <a:rPr lang="en-US" altLang="en-US" sz="2200" dirty="0">
                <a:solidFill>
                  <a:srgbClr val="325472"/>
                </a:solidFill>
                <a:latin typeface="+mn-lt"/>
                <a:sym typeface="Wingdings" panose="05000000000000000000" pitchFamily="2" charset="2"/>
              </a:rPr>
            </a:br>
            <a:endParaRPr lang="en-US" altLang="en-US" sz="2200" dirty="0">
              <a:solidFill>
                <a:srgbClr val="325472"/>
              </a:solidFill>
              <a:latin typeface="+mn-lt"/>
              <a:sym typeface="Wingdings" panose="05000000000000000000" pitchFamily="2" charset="2"/>
            </a:endParaRPr>
          </a:p>
          <a:p>
            <a:pPr marL="742950" lvl="1" indent="-285750">
              <a:spcAft>
                <a:spcPts val="600"/>
              </a:spcAft>
              <a:buFont typeface="Arial" panose="020B0604020202020204" pitchFamily="34" charset="0"/>
              <a:buChar char="•"/>
            </a:pPr>
            <a:endParaRPr lang="en-US" altLang="en-US" sz="2200" dirty="0">
              <a:solidFill>
                <a:srgbClr val="325472"/>
              </a:solidFill>
              <a:latin typeface="+mn-lt"/>
              <a:sym typeface="Wingdings" panose="05000000000000000000" pitchFamily="2" charset="2"/>
            </a:endParaRPr>
          </a:p>
          <a:p>
            <a:pPr marL="742950" lvl="1" indent="-285750">
              <a:spcAft>
                <a:spcPts val="600"/>
              </a:spcAft>
              <a:buFont typeface="Arial" panose="020B0604020202020204" pitchFamily="34" charset="0"/>
              <a:buChar char="•"/>
            </a:pPr>
            <a:endParaRPr lang="en-US" altLang="en-US" sz="2200" dirty="0">
              <a:solidFill>
                <a:srgbClr val="325472"/>
              </a:solidFill>
              <a:latin typeface="+mn-lt"/>
              <a:sym typeface="Wingdings" panose="05000000000000000000" pitchFamily="2" charset="2"/>
            </a:endParaRPr>
          </a:p>
          <a:p>
            <a:pPr marL="742950" lvl="1" indent="-285750">
              <a:spcAft>
                <a:spcPts val="600"/>
              </a:spcAft>
              <a:buFont typeface="Arial" panose="020B0604020202020204" pitchFamily="34" charset="0"/>
              <a:buChar char="•"/>
            </a:pPr>
            <a:r>
              <a:rPr lang="en-US" altLang="en-US" sz="2200" b="1" dirty="0">
                <a:solidFill>
                  <a:srgbClr val="C00000"/>
                </a:solidFill>
                <a:sym typeface="Wingdings" panose="05000000000000000000" pitchFamily="2" charset="2"/>
              </a:rPr>
              <a:t>$$$</a:t>
            </a:r>
            <a:endParaRPr lang="en-US" altLang="en-US" sz="2200" dirty="0">
              <a:solidFill>
                <a:srgbClr val="325472"/>
              </a:solidFill>
              <a:latin typeface="+mn-lt"/>
              <a:sym typeface="Wingdings" panose="05000000000000000000" pitchFamily="2" charset="2"/>
            </a:endParaRPr>
          </a:p>
          <a:p>
            <a:pPr marL="742950" lvl="1" indent="-285750">
              <a:spcAft>
                <a:spcPts val="600"/>
              </a:spcAft>
              <a:buFont typeface="Arial" panose="020B0604020202020204" pitchFamily="34" charset="0"/>
              <a:buChar char="•"/>
            </a:pPr>
            <a:r>
              <a:rPr lang="en-US" altLang="en-US" sz="2200" dirty="0">
                <a:solidFill>
                  <a:srgbClr val="00B050"/>
                </a:solidFill>
                <a:sym typeface="Wingdings" panose="05000000000000000000" pitchFamily="2" charset="2"/>
              </a:rPr>
              <a:t></a:t>
            </a:r>
          </a:p>
          <a:p>
            <a:pPr marL="742950" lvl="1" indent="-285750">
              <a:spcAft>
                <a:spcPts val="600"/>
              </a:spcAft>
              <a:buFont typeface="Arial" panose="020B0604020202020204" pitchFamily="34" charset="0"/>
              <a:buChar char="•"/>
            </a:pPr>
            <a:r>
              <a:rPr lang="en-US" altLang="en-US" sz="2200" dirty="0">
                <a:solidFill>
                  <a:srgbClr val="00B050"/>
                </a:solidFill>
                <a:sym typeface="Wingdings" panose="05000000000000000000" pitchFamily="2" charset="2"/>
              </a:rPr>
              <a:t></a:t>
            </a:r>
            <a:endParaRPr lang="en-US" altLang="en-US" sz="2200" dirty="0">
              <a:solidFill>
                <a:srgbClr val="325472"/>
              </a:solidFill>
            </a:endParaRPr>
          </a:p>
          <a:p>
            <a:pPr marL="742950" lvl="1" indent="-285750">
              <a:buFont typeface="Arial" panose="020B0604020202020204" pitchFamily="34" charset="0"/>
              <a:buChar char="•"/>
            </a:pPr>
            <a:endParaRPr lang="en-US" altLang="en-US" sz="2200" dirty="0">
              <a:solidFill>
                <a:srgbClr val="325472"/>
              </a:solidFill>
              <a:latin typeface="+mn-lt"/>
            </a:endParaRPr>
          </a:p>
          <a:p>
            <a:endParaRPr lang="en-US"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03300" y="228600"/>
            <a:ext cx="7073900" cy="1143000"/>
          </a:xfrm>
        </p:spPr>
        <p:txBody>
          <a:bodyPr/>
          <a:lstStyle/>
          <a:p>
            <a:pPr eaLnBrk="1" hangingPunct="1"/>
            <a:r>
              <a:rPr lang="en-US" altLang="en-US" i="1" dirty="0"/>
              <a:t>NCTA v. Frey</a:t>
            </a:r>
            <a:br>
              <a:rPr lang="en-US" altLang="en-US" i="1" dirty="0"/>
            </a:br>
            <a:r>
              <a:rPr lang="en-US" altLang="en-US" dirty="0"/>
              <a:t>(First Circuit 2021) </a:t>
            </a:r>
          </a:p>
        </p:txBody>
      </p:sp>
      <p:sp>
        <p:nvSpPr>
          <p:cNvPr id="4099" name="Rectangle 3"/>
          <p:cNvSpPr>
            <a:spLocks noGrp="1" noChangeArrowheads="1"/>
          </p:cNvSpPr>
          <p:nvPr>
            <p:ph type="body" idx="1"/>
          </p:nvPr>
        </p:nvSpPr>
        <p:spPr>
          <a:xfrm>
            <a:off x="228600" y="1828800"/>
            <a:ext cx="8686800" cy="1905000"/>
          </a:xfrm>
        </p:spPr>
        <p:txBody>
          <a:bodyPr/>
          <a:lstStyle/>
          <a:p>
            <a:r>
              <a:rPr lang="en-US" altLang="en-US" dirty="0"/>
              <a:t>NCTA appeals (not First Amendment claim)</a:t>
            </a:r>
          </a:p>
          <a:p>
            <a:r>
              <a:rPr lang="en-US" altLang="en-US" dirty="0">
                <a:sym typeface="Wingdings" panose="05000000000000000000" pitchFamily="2" charset="2"/>
              </a:rPr>
              <a:t>Court asks for FCC’s view; FCC declines</a:t>
            </a:r>
          </a:p>
          <a:p>
            <a:r>
              <a:rPr lang="en-US" altLang="en-US" dirty="0">
                <a:sym typeface="Wingdings" panose="05000000000000000000" pitchFamily="2" charset="2"/>
              </a:rPr>
              <a:t>First Circuit upholds Maine Law</a:t>
            </a:r>
          </a:p>
          <a:p>
            <a:pPr lvl="1"/>
            <a:r>
              <a:rPr lang="en-US" altLang="en-US" dirty="0">
                <a:sym typeface="Wingdings" panose="05000000000000000000" pitchFamily="2" charset="2"/>
              </a:rPr>
              <a:t>Even if not “consumer protection,” PEG provisions don’t violate Cable Act’s more general “inconsistent with” standard</a:t>
            </a:r>
          </a:p>
          <a:p>
            <a:pPr lvl="1"/>
            <a:r>
              <a:rPr lang="en-US" altLang="en-US" dirty="0">
                <a:sym typeface="Wingdings" panose="05000000000000000000" pitchFamily="2" charset="2"/>
              </a:rPr>
              <a:t>Rejects NCTA’s facial challenge to Line Extension provision, but it could be challenged in particular franchise renewals</a:t>
            </a:r>
          </a:p>
          <a:p>
            <a:pPr lvl="1"/>
            <a:endParaRPr lang="en-US" altLang="en-US" dirty="0"/>
          </a:p>
          <a:p>
            <a:pPr lvl="2"/>
            <a:endParaRPr lang="en-US" altLang="en-US" dirty="0"/>
          </a:p>
          <a:p>
            <a:pPr>
              <a:buFont typeface="Wingdings" panose="05000000000000000000" pitchFamily="2" charset="2"/>
              <a:buChar char="Ø"/>
            </a:pPr>
            <a:endParaRPr lang="en-US" altLang="en-US" dirty="0">
              <a:sym typeface="Wingdings" panose="05000000000000000000" pitchFamily="2" charset="2"/>
            </a:endParaRPr>
          </a:p>
          <a:p>
            <a:pPr lvl="1"/>
            <a:endParaRPr lang="en-US" altLang="en-US" dirty="0"/>
          </a:p>
          <a:p>
            <a:pPr lvl="2">
              <a:buFont typeface="Wingdings" panose="05000000000000000000" pitchFamily="2" charset="2"/>
              <a:buChar char="Ø"/>
            </a:pPr>
            <a:endParaRPr lang="en-US" altLang="en-US" dirty="0">
              <a:sym typeface="Wingdings" panose="05000000000000000000" pitchFamily="2" charset="2"/>
            </a:endParaRPr>
          </a:p>
          <a:p>
            <a:pPr lvl="1">
              <a:buFont typeface="Arial" panose="020B0604020202020204" pitchFamily="34" charset="0"/>
              <a:buChar char="•"/>
            </a:pPr>
            <a:endParaRPr lang="en-US" altLang="en-US" dirty="0">
              <a:sym typeface="Wingdings" panose="05000000000000000000" pitchFamily="2" charset="2"/>
            </a:endParaRPr>
          </a:p>
          <a:p>
            <a:pPr lvl="1"/>
            <a:endParaRPr lang="en-US" altLang="en-US" dirty="0"/>
          </a:p>
        </p:txBody>
      </p:sp>
    </p:spTree>
    <p:extLst>
      <p:ext uri="{BB962C8B-B14F-4D97-AF65-F5344CB8AC3E}">
        <p14:creationId xmlns:p14="http://schemas.microsoft.com/office/powerpoint/2010/main" val="3892380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03300" y="228600"/>
            <a:ext cx="7073900" cy="1143000"/>
          </a:xfrm>
        </p:spPr>
        <p:txBody>
          <a:bodyPr/>
          <a:lstStyle/>
          <a:p>
            <a:pPr eaLnBrk="1" hangingPunct="1"/>
            <a:r>
              <a:rPr lang="en-US" altLang="en-US" i="1" dirty="0"/>
              <a:t>NCTA v. Frey</a:t>
            </a:r>
            <a:br>
              <a:rPr lang="en-US" altLang="en-US" i="1" dirty="0"/>
            </a:br>
            <a:r>
              <a:rPr lang="en-US" altLang="en-US" dirty="0"/>
              <a:t>(First Circuit 2021) </a:t>
            </a:r>
          </a:p>
        </p:txBody>
      </p:sp>
      <p:sp>
        <p:nvSpPr>
          <p:cNvPr id="4099" name="Rectangle 3"/>
          <p:cNvSpPr>
            <a:spLocks noGrp="1" noChangeArrowheads="1"/>
          </p:cNvSpPr>
          <p:nvPr>
            <p:ph type="body" idx="1"/>
          </p:nvPr>
        </p:nvSpPr>
        <p:spPr>
          <a:xfrm>
            <a:off x="228600" y="1828800"/>
            <a:ext cx="8686800" cy="1905000"/>
          </a:xfrm>
        </p:spPr>
        <p:txBody>
          <a:bodyPr/>
          <a:lstStyle/>
          <a:p>
            <a:r>
              <a:rPr lang="en-US" altLang="en-US" dirty="0">
                <a:sym typeface="Wingdings" panose="05000000000000000000" pitchFamily="2" charset="2"/>
              </a:rPr>
              <a:t>What happens next?</a:t>
            </a:r>
          </a:p>
          <a:p>
            <a:pPr lvl="1"/>
            <a:r>
              <a:rPr lang="en-US" altLang="en-US" dirty="0">
                <a:sym typeface="Wingdings" panose="05000000000000000000" pitchFamily="2" charset="2"/>
              </a:rPr>
              <a:t>Implementation issues in ME</a:t>
            </a:r>
          </a:p>
          <a:p>
            <a:pPr lvl="1"/>
            <a:r>
              <a:rPr lang="en-US" altLang="en-US" dirty="0">
                <a:sym typeface="Wingdings" panose="05000000000000000000" pitchFamily="2" charset="2"/>
              </a:rPr>
              <a:t>First Circuit ruling binding in ME, MA, NH, PR, and RI</a:t>
            </a:r>
          </a:p>
          <a:p>
            <a:pPr lvl="1"/>
            <a:r>
              <a:rPr lang="en-US" altLang="en-US" dirty="0">
                <a:sym typeface="Wingdings" panose="05000000000000000000" pitchFamily="2" charset="2"/>
              </a:rPr>
              <a:t>Similar action in other states?</a:t>
            </a:r>
          </a:p>
          <a:p>
            <a:pPr lvl="2"/>
            <a:r>
              <a:rPr lang="en-US" altLang="en-US" sz="2400" dirty="0">
                <a:sym typeface="Wingdings" panose="05000000000000000000" pitchFamily="2" charset="2"/>
              </a:rPr>
              <a:t>State law</a:t>
            </a:r>
          </a:p>
          <a:p>
            <a:pPr lvl="2"/>
            <a:r>
              <a:rPr lang="en-US" altLang="en-US" sz="2400" dirty="0">
                <a:sym typeface="Wingdings" panose="05000000000000000000" pitchFamily="2" charset="2"/>
              </a:rPr>
              <a:t>Franchise requirements</a:t>
            </a:r>
          </a:p>
          <a:p>
            <a:pPr lvl="1"/>
            <a:r>
              <a:rPr lang="en-US" altLang="en-US" dirty="0">
                <a:sym typeface="Wingdings" panose="05000000000000000000" pitchFamily="2" charset="2"/>
              </a:rPr>
              <a:t>Future focus on “consumer protection”?</a:t>
            </a:r>
          </a:p>
          <a:p>
            <a:pPr lvl="1"/>
            <a:endParaRPr lang="en-US" altLang="en-US" dirty="0">
              <a:sym typeface="Wingdings" panose="05000000000000000000" pitchFamily="2" charset="2"/>
            </a:endParaRPr>
          </a:p>
          <a:p>
            <a:pPr lvl="1"/>
            <a:endParaRPr lang="en-US" altLang="en-US" dirty="0"/>
          </a:p>
          <a:p>
            <a:pPr lvl="2"/>
            <a:endParaRPr lang="en-US" altLang="en-US" dirty="0"/>
          </a:p>
          <a:p>
            <a:pPr>
              <a:buFont typeface="Wingdings" panose="05000000000000000000" pitchFamily="2" charset="2"/>
              <a:buChar char="Ø"/>
            </a:pPr>
            <a:endParaRPr lang="en-US" altLang="en-US" dirty="0">
              <a:sym typeface="Wingdings" panose="05000000000000000000" pitchFamily="2" charset="2"/>
            </a:endParaRPr>
          </a:p>
          <a:p>
            <a:pPr lvl="1"/>
            <a:endParaRPr lang="en-US" altLang="en-US" dirty="0"/>
          </a:p>
          <a:p>
            <a:pPr lvl="2">
              <a:buFont typeface="Wingdings" panose="05000000000000000000" pitchFamily="2" charset="2"/>
              <a:buChar char="Ø"/>
            </a:pPr>
            <a:endParaRPr lang="en-US" altLang="en-US" dirty="0">
              <a:sym typeface="Wingdings" panose="05000000000000000000" pitchFamily="2" charset="2"/>
            </a:endParaRPr>
          </a:p>
          <a:p>
            <a:pPr lvl="1">
              <a:buFont typeface="Arial" panose="020B0604020202020204" pitchFamily="34" charset="0"/>
              <a:buChar char="•"/>
            </a:pPr>
            <a:endParaRPr lang="en-US" altLang="en-US" dirty="0">
              <a:sym typeface="Wingdings" panose="05000000000000000000" pitchFamily="2" charset="2"/>
            </a:endParaRPr>
          </a:p>
          <a:p>
            <a:pPr lvl="1"/>
            <a:endParaRPr lang="en-US" altLang="en-US" dirty="0"/>
          </a:p>
        </p:txBody>
      </p:sp>
    </p:spTree>
    <p:extLst>
      <p:ext uri="{BB962C8B-B14F-4D97-AF65-F5344CB8AC3E}">
        <p14:creationId xmlns:p14="http://schemas.microsoft.com/office/powerpoint/2010/main" val="983318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228600" y="1676400"/>
            <a:ext cx="8610600" cy="4862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93688" indent="-293688">
              <a:defRPr sz="2400">
                <a:solidFill>
                  <a:schemeClr val="tx1"/>
                </a:solidFill>
                <a:latin typeface="Times New Roman" pitchFamily="18" charset="0"/>
              </a:defRPr>
            </a:lvl1pPr>
            <a:lvl2pPr marL="688975" indent="-280988">
              <a:defRPr sz="2400">
                <a:solidFill>
                  <a:schemeClr val="tx1"/>
                </a:solidFill>
                <a:latin typeface="Times New Roman" pitchFamily="18" charset="0"/>
              </a:defRPr>
            </a:lvl2pPr>
            <a:lvl3pPr marL="1084263" indent="-280988">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marL="347663" marR="0" lvl="0" indent="-347663" algn="l" defTabSz="914400" rtl="0" eaLnBrk="0" fontAlgn="base" latinLnBrk="0" hangingPunct="0">
              <a:lnSpc>
                <a:spcPct val="100000"/>
              </a:lnSpc>
              <a:spcBef>
                <a:spcPct val="20000"/>
              </a:spcBef>
              <a:spcAft>
                <a:spcPts val="600"/>
              </a:spcAft>
              <a:buClr>
                <a:srgbClr val="00FFFF"/>
              </a:buClr>
              <a:buSzPct val="100000"/>
              <a:buFontTx/>
              <a:buChar char="■"/>
              <a:tabLst/>
              <a:defRPr/>
            </a:pPr>
            <a:r>
              <a:rPr kumimoji="0" lang="en-US" altLang="en-US" sz="24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What is DIVCA and what does it do?</a:t>
            </a:r>
          </a:p>
          <a:p>
            <a:pPr marL="742950" marR="0" lvl="1" indent="-347663" algn="l" defTabSz="914400" rtl="0" eaLnBrk="0" fontAlgn="base" latinLnBrk="0" hangingPunct="0">
              <a:lnSpc>
                <a:spcPct val="100000"/>
              </a:lnSpc>
              <a:spcBef>
                <a:spcPct val="20000"/>
              </a:spcBef>
              <a:spcAft>
                <a:spcPts val="60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Digital Infrastructure and Video Competition Act (DIVCA)  passed in 2006</a:t>
            </a:r>
          </a:p>
          <a:p>
            <a:pPr marL="742950" marR="0" lvl="1" indent="-347663" algn="l" defTabSz="914400" rtl="0" eaLnBrk="0" fontAlgn="base" latinLnBrk="0" hangingPunct="0">
              <a:lnSpc>
                <a:spcPct val="100000"/>
              </a:lnSpc>
              <a:spcBef>
                <a:spcPct val="20000"/>
              </a:spcBef>
              <a:spcAft>
                <a:spcPct val="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Eliminated local franchising and permitted the CPUC to grant cable franchises with almost automatic renewals</a:t>
            </a:r>
          </a:p>
          <a:p>
            <a:pPr marL="1138238" marR="0" lvl="2" indent="-347663" algn="l" defTabSz="914400" rtl="0" eaLnBrk="0" fontAlgn="base" latinLnBrk="0" hangingPunct="0">
              <a:lnSpc>
                <a:spcPct val="100000"/>
              </a:lnSpc>
              <a:spcBef>
                <a:spcPct val="20000"/>
              </a:spcBef>
              <a:spcAft>
                <a:spcPts val="60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Established a one-size-fits-all approach</a:t>
            </a:r>
          </a:p>
          <a:p>
            <a:pPr marL="742950" marR="0" lvl="1" indent="-347663" algn="l" defTabSz="914400" rtl="0" eaLnBrk="0" fontAlgn="base" latinLnBrk="0" hangingPunct="0">
              <a:lnSpc>
                <a:spcPct val="100000"/>
              </a:lnSpc>
              <a:spcBef>
                <a:spcPct val="20000"/>
              </a:spcBef>
              <a:spcAft>
                <a:spcPts val="60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With one minor exception, DIVCA has not been updated since 2006</a:t>
            </a:r>
          </a:p>
          <a:p>
            <a:pPr marL="742950" marR="0" lvl="1" indent="-347663" algn="l" defTabSz="914400" rtl="0" eaLnBrk="0" fontAlgn="base" latinLnBrk="0" hangingPunct="0">
              <a:lnSpc>
                <a:spcPct val="100000"/>
              </a:lnSpc>
              <a:spcBef>
                <a:spcPct val="20000"/>
              </a:spcBef>
              <a:spcAft>
                <a:spcPct val="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Result: California has fallen behind in a myriad of issues (e.g., consumer protection, technology upgrades, monitoring build-out, compensation for use of PROW)</a:t>
            </a:r>
          </a:p>
          <a:p>
            <a:pPr marL="342900" marR="0" lvl="1" indent="0" algn="l" defTabSz="914400" rtl="0" eaLnBrk="0" fontAlgn="base" latinLnBrk="0" hangingPunct="0">
              <a:lnSpc>
                <a:spcPct val="100000"/>
              </a:lnSpc>
              <a:spcBef>
                <a:spcPts val="0"/>
              </a:spcBef>
              <a:spcAft>
                <a:spcPct val="0"/>
              </a:spcAft>
              <a:buClr>
                <a:srgbClr val="00FFFF"/>
              </a:buClr>
              <a:buSzPct val="100000"/>
              <a:buFontTx/>
              <a:buNone/>
              <a:tabLst/>
              <a:defRPr/>
            </a:pPr>
            <a:endParaRPr kumimoji="0" lang="en-US" altLang="en-US" sz="24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142339" name="Rectangle 3"/>
          <p:cNvSpPr>
            <a:spLocks noChangeArrowheads="1"/>
          </p:cNvSpPr>
          <p:nvPr/>
        </p:nvSpPr>
        <p:spPr bwMode="auto">
          <a:xfrm>
            <a:off x="304800" y="228600"/>
            <a:ext cx="8534400" cy="106680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sz="36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charset="0"/>
                <a:ea typeface="+mn-ea"/>
                <a:cs typeface="+mn-cs"/>
              </a:rPr>
              <a:t>Digital Infrastructure and Video Competition Act</a:t>
            </a:r>
          </a:p>
        </p:txBody>
      </p:sp>
    </p:spTree>
    <p:extLst>
      <p:ext uri="{BB962C8B-B14F-4D97-AF65-F5344CB8AC3E}">
        <p14:creationId xmlns:p14="http://schemas.microsoft.com/office/powerpoint/2010/main" val="3664471632"/>
      </p:ext>
    </p:extLst>
  </p:cSld>
  <p:clrMapOvr>
    <a:masterClrMapping/>
  </p:clrMapOvr>
  <p:transition>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228600" y="1524000"/>
            <a:ext cx="8610600" cy="4653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93688" indent="-293688">
              <a:defRPr sz="2400">
                <a:solidFill>
                  <a:schemeClr val="tx1"/>
                </a:solidFill>
                <a:latin typeface="Times New Roman" pitchFamily="18" charset="0"/>
              </a:defRPr>
            </a:lvl1pPr>
            <a:lvl2pPr marL="688975" indent="-280988">
              <a:defRPr sz="2400">
                <a:solidFill>
                  <a:schemeClr val="tx1"/>
                </a:solidFill>
                <a:latin typeface="Times New Roman" pitchFamily="18" charset="0"/>
              </a:defRPr>
            </a:lvl2pPr>
            <a:lvl3pPr marL="1084263" indent="-280988">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marL="347663" marR="0" lvl="0" indent="-347663" algn="l" defTabSz="914400" rtl="0" eaLnBrk="0" fontAlgn="base" latinLnBrk="0" hangingPunct="0">
              <a:lnSpc>
                <a:spcPct val="100000"/>
              </a:lnSpc>
              <a:spcBef>
                <a:spcPct val="20000"/>
              </a:spcBef>
              <a:spcAft>
                <a:spcPct val="0"/>
              </a:spcAft>
              <a:buClr>
                <a:srgbClr val="00FFFF"/>
              </a:buClr>
              <a:buSzPct val="100000"/>
              <a:buFontTx/>
              <a:buChar char="■"/>
              <a:tabLst/>
              <a:defRPr/>
            </a:pPr>
            <a:r>
              <a:rPr kumimoji="0" lang="en-US" altLang="en-US" sz="24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SB 28:  Passed in 2021</a:t>
            </a:r>
          </a:p>
          <a:p>
            <a:pPr marL="684213" marR="0" lvl="1" indent="-347663" algn="l" defTabSz="914400" rtl="0" eaLnBrk="0" fontAlgn="base" latinLnBrk="0" hangingPunct="0">
              <a:lnSpc>
                <a:spcPct val="100000"/>
              </a:lnSpc>
              <a:spcBef>
                <a:spcPct val="20000"/>
              </a:spcBef>
              <a:spcAft>
                <a:spcPct val="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CPUC will collect granular data on actual locations served by franchise holders</a:t>
            </a:r>
          </a:p>
          <a:p>
            <a:pPr marL="684213" marR="0" lvl="1" indent="-347663" algn="l" defTabSz="914400" rtl="0" eaLnBrk="0" fontAlgn="base" latinLnBrk="0" hangingPunct="0">
              <a:lnSpc>
                <a:spcPct val="100000"/>
              </a:lnSpc>
              <a:spcBef>
                <a:spcPct val="20000"/>
              </a:spcBef>
              <a:spcAft>
                <a:spcPct val="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CPUC will adopt customer service rules</a:t>
            </a:r>
          </a:p>
          <a:p>
            <a:pPr marL="684213" marR="0" lvl="1" indent="-347663" algn="l" defTabSz="914400" rtl="0" eaLnBrk="0" fontAlgn="base" latinLnBrk="0" hangingPunct="0">
              <a:lnSpc>
                <a:spcPct val="100000"/>
              </a:lnSpc>
              <a:spcBef>
                <a:spcPct val="20000"/>
              </a:spcBef>
              <a:spcAft>
                <a:spcPts val="60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Gov. Newson stated in signing letter that DIVCA was out of date and wanted to see significantly more changes</a:t>
            </a:r>
          </a:p>
          <a:p>
            <a:pPr marL="347663" marR="0" lvl="0" indent="-347663" algn="l" defTabSz="914400" rtl="0" eaLnBrk="0" fontAlgn="base" latinLnBrk="0" hangingPunct="0">
              <a:lnSpc>
                <a:spcPct val="100000"/>
              </a:lnSpc>
              <a:spcBef>
                <a:spcPct val="20000"/>
              </a:spcBef>
              <a:spcAft>
                <a:spcPct val="0"/>
              </a:spcAft>
              <a:buClr>
                <a:srgbClr val="00FFFF"/>
              </a:buClr>
              <a:buSzPct val="100000"/>
              <a:buFontTx/>
              <a:buChar char="■"/>
              <a:tabLst/>
              <a:defRPr/>
            </a:pPr>
            <a:r>
              <a:rPr kumimoji="0" lang="en-US" altLang="en-US" sz="24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AB2635: Assemblyman Levine introduced</a:t>
            </a:r>
          </a:p>
          <a:p>
            <a:pPr marL="684213" marR="0" lvl="2" indent="-347663" algn="l" defTabSz="914400" rtl="0" eaLnBrk="0" fontAlgn="base" latinLnBrk="0" hangingPunct="0">
              <a:lnSpc>
                <a:spcPct val="100000"/>
              </a:lnSpc>
              <a:spcBef>
                <a:spcPct val="20000"/>
              </a:spcBef>
              <a:spcAft>
                <a:spcPts val="60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Requires transmission of PEG signals in HD </a:t>
            </a:r>
          </a:p>
          <a:p>
            <a:pPr marL="347663" marR="0" lvl="0" indent="-347663" algn="l" defTabSz="914400" rtl="0" eaLnBrk="0" fontAlgn="base" latinLnBrk="0" hangingPunct="0">
              <a:lnSpc>
                <a:spcPct val="100000"/>
              </a:lnSpc>
              <a:spcBef>
                <a:spcPct val="20000"/>
              </a:spcBef>
              <a:spcAft>
                <a:spcPct val="0"/>
              </a:spcAft>
              <a:buClr>
                <a:srgbClr val="00FFFF"/>
              </a:buClr>
              <a:buSzPct val="100000"/>
              <a:buFontTx/>
              <a:buChar char="■"/>
              <a:tabLst/>
              <a:defRPr/>
            </a:pPr>
            <a:r>
              <a:rPr kumimoji="0" lang="en-US" altLang="en-US" sz="24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AB 2748: Assemblyman Holden introduced</a:t>
            </a:r>
          </a:p>
          <a:p>
            <a:pPr marL="684213" marR="0" lvl="2" indent="-347663" algn="l" defTabSz="914400" rtl="0" eaLnBrk="0" fontAlgn="base" latinLnBrk="0" hangingPunct="0">
              <a:lnSpc>
                <a:spcPct val="100000"/>
              </a:lnSpc>
              <a:spcBef>
                <a:spcPct val="20000"/>
              </a:spcBef>
              <a:spcAft>
                <a:spcPct val="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Modest amendments for now, focusing on redlining, consumer protection, authority of CPUC</a:t>
            </a:r>
          </a:p>
        </p:txBody>
      </p:sp>
      <p:sp>
        <p:nvSpPr>
          <p:cNvPr id="142339" name="Rectangle 3"/>
          <p:cNvSpPr>
            <a:spLocks noChangeArrowheads="1"/>
          </p:cNvSpPr>
          <p:nvPr/>
        </p:nvSpPr>
        <p:spPr bwMode="auto">
          <a:xfrm>
            <a:off x="304800" y="228600"/>
            <a:ext cx="8534400" cy="83820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sz="36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charset="0"/>
                <a:ea typeface="+mn-ea"/>
                <a:cs typeface="+mn-cs"/>
              </a:rPr>
              <a:t>California:  Changes to DIVCA</a:t>
            </a:r>
          </a:p>
        </p:txBody>
      </p:sp>
    </p:spTree>
    <p:extLst>
      <p:ext uri="{BB962C8B-B14F-4D97-AF65-F5344CB8AC3E}">
        <p14:creationId xmlns:p14="http://schemas.microsoft.com/office/powerpoint/2010/main" val="3608957899"/>
      </p:ext>
    </p:extLst>
  </p:cSld>
  <p:clrMapOvr>
    <a:masterClrMapping/>
  </p:clrMapOvr>
  <p:transition>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236220" y="1752600"/>
            <a:ext cx="8755380" cy="4468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36550" indent="-336550">
              <a:defRPr sz="2400" b="1">
                <a:solidFill>
                  <a:srgbClr val="FFFFFF"/>
                </a:solidFill>
                <a:latin typeface="Arial" charset="0"/>
              </a:defRPr>
            </a:lvl1pPr>
            <a:lvl2pPr marL="806450" indent="-355600">
              <a:defRPr sz="2400" b="1">
                <a:solidFill>
                  <a:srgbClr val="FFFFFF"/>
                </a:solidFill>
                <a:latin typeface="Arial" charset="0"/>
              </a:defRPr>
            </a:lvl2pPr>
            <a:lvl3pPr marL="1149350" indent="-228600">
              <a:defRPr sz="2400" b="1">
                <a:solidFill>
                  <a:srgbClr val="FFFFFF"/>
                </a:solidFill>
                <a:latin typeface="Arial" charset="0"/>
              </a:defRPr>
            </a:lvl3pPr>
            <a:lvl4pPr marL="1600200" indent="-228600">
              <a:defRPr sz="2400" b="1">
                <a:solidFill>
                  <a:srgbClr val="FFFFFF"/>
                </a:solidFill>
                <a:latin typeface="Arial" charset="0"/>
              </a:defRPr>
            </a:lvl4pPr>
            <a:lvl5pPr marL="2057400" indent="-228600">
              <a:defRPr sz="2400" b="1">
                <a:solidFill>
                  <a:srgbClr val="FFFFFF"/>
                </a:solidFill>
                <a:latin typeface="Arial" charset="0"/>
              </a:defRPr>
            </a:lvl5pPr>
            <a:lvl6pPr marL="2514600" indent="-228600" eaLnBrk="0" fontAlgn="base" hangingPunct="0">
              <a:spcBef>
                <a:spcPct val="0"/>
              </a:spcBef>
              <a:spcAft>
                <a:spcPct val="0"/>
              </a:spcAft>
              <a:defRPr sz="2400" b="1">
                <a:solidFill>
                  <a:srgbClr val="FFFFFF"/>
                </a:solidFill>
                <a:latin typeface="Arial" charset="0"/>
              </a:defRPr>
            </a:lvl6pPr>
            <a:lvl7pPr marL="2971800" indent="-228600" eaLnBrk="0" fontAlgn="base" hangingPunct="0">
              <a:spcBef>
                <a:spcPct val="0"/>
              </a:spcBef>
              <a:spcAft>
                <a:spcPct val="0"/>
              </a:spcAft>
              <a:defRPr sz="2400" b="1">
                <a:solidFill>
                  <a:srgbClr val="FFFFFF"/>
                </a:solidFill>
                <a:latin typeface="Arial" charset="0"/>
              </a:defRPr>
            </a:lvl7pPr>
            <a:lvl8pPr marL="3429000" indent="-228600" eaLnBrk="0" fontAlgn="base" hangingPunct="0">
              <a:spcBef>
                <a:spcPct val="0"/>
              </a:spcBef>
              <a:spcAft>
                <a:spcPct val="0"/>
              </a:spcAft>
              <a:defRPr sz="2400" b="1">
                <a:solidFill>
                  <a:srgbClr val="FFFFFF"/>
                </a:solidFill>
                <a:latin typeface="Arial" charset="0"/>
              </a:defRPr>
            </a:lvl8pPr>
            <a:lvl9pPr marL="3886200" indent="-228600" eaLnBrk="0" fontAlgn="base" hangingPunct="0">
              <a:spcBef>
                <a:spcPct val="0"/>
              </a:spcBef>
              <a:spcAft>
                <a:spcPct val="0"/>
              </a:spcAft>
              <a:defRPr sz="2400" b="1">
                <a:solidFill>
                  <a:srgbClr val="FFFFFF"/>
                </a:solidFill>
                <a:latin typeface="Arial" charset="0"/>
              </a:defRPr>
            </a:lvl9pPr>
          </a:lstStyle>
          <a:p>
            <a:pPr marL="352425" marR="0" lvl="1" indent="-352425" algn="l" defTabSz="914400" rtl="0" eaLnBrk="0" fontAlgn="base" latinLnBrk="0" hangingPunct="0">
              <a:lnSpc>
                <a:spcPct val="100000"/>
              </a:lnSpc>
              <a:spcBef>
                <a:spcPct val="30000"/>
              </a:spcBef>
              <a:spcAft>
                <a:spcPts val="600"/>
              </a:spcAft>
              <a:buClr>
                <a:srgbClr val="00FFFF"/>
              </a:buClr>
              <a:buSzPct val="100000"/>
              <a:buFontTx/>
              <a:buChar char="■"/>
              <a:tabLst/>
              <a:defRPr/>
            </a:pPr>
            <a:r>
              <a:rPr kumimoji="0" lang="en-US" altLang="en-US" sz="24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AB 2748 makes changes to DIVCA, including:</a:t>
            </a:r>
          </a:p>
          <a:p>
            <a:pPr marL="684213" marR="0" lvl="1" indent="-352425" algn="l" defTabSz="914400" rtl="0" eaLnBrk="0" fontAlgn="base" latinLnBrk="0" hangingPunct="0">
              <a:lnSpc>
                <a:spcPct val="100000"/>
              </a:lnSpc>
              <a:spcBef>
                <a:spcPct val="30000"/>
              </a:spcBef>
              <a:spcAft>
                <a:spcPts val="60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Gives CPUC the complete authority as permitted under federal law of a franchising authority</a:t>
            </a:r>
          </a:p>
          <a:p>
            <a:pPr marL="684213" marR="0" lvl="1" indent="-352425" algn="l" defTabSz="914400" rtl="0" eaLnBrk="0" fontAlgn="base" latinLnBrk="0" hangingPunct="0">
              <a:lnSpc>
                <a:spcPct val="100000"/>
              </a:lnSpc>
              <a:spcBef>
                <a:spcPct val="30000"/>
              </a:spcBef>
              <a:spcAft>
                <a:spcPts val="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Establishes the ability of the CPUC to undertake closer scrutiny at franchise renewal</a:t>
            </a:r>
          </a:p>
          <a:p>
            <a:pPr marL="1030288" marR="0" lvl="2" indent="-352425" algn="l" defTabSz="914400" rtl="0" eaLnBrk="0" fontAlgn="base" latinLnBrk="0" hangingPunct="0">
              <a:lnSpc>
                <a:spcPct val="100000"/>
              </a:lnSpc>
              <a:spcBef>
                <a:spcPct val="30000"/>
              </a:spcBef>
              <a:spcAft>
                <a:spcPts val="0"/>
              </a:spcAft>
              <a:buClr>
                <a:srgbClr val="00FFFF"/>
              </a:buClr>
              <a:buSzPct val="100000"/>
              <a:buFontTx/>
              <a:buChar char="■"/>
              <a:tabLst/>
              <a:defRPr/>
            </a:pPr>
            <a:r>
              <a:rPr kumimoji="0" lang="en-US" altLang="en-US" sz="20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Allows CPUC to review service quality and redlining complaints prior to renewing franchises</a:t>
            </a:r>
          </a:p>
          <a:p>
            <a:pPr marL="684213" marR="0" lvl="1" indent="-352425" algn="l" defTabSz="914400" rtl="0" eaLnBrk="0" fontAlgn="base" latinLnBrk="0" hangingPunct="0">
              <a:lnSpc>
                <a:spcPct val="100000"/>
              </a:lnSpc>
              <a:spcBef>
                <a:spcPct val="30000"/>
              </a:spcBef>
              <a:spcAft>
                <a:spcPts val="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Eliminates build out standards that are completely antiquated </a:t>
            </a:r>
          </a:p>
          <a:p>
            <a:pPr marL="684213" marR="0" lvl="1" indent="-352425" algn="l" defTabSz="914400" rtl="0" eaLnBrk="0" fontAlgn="base" latinLnBrk="0" hangingPunct="0">
              <a:lnSpc>
                <a:spcPct val="100000"/>
              </a:lnSpc>
              <a:spcBef>
                <a:spcPct val="30000"/>
              </a:spcBef>
              <a:spcAft>
                <a:spcPts val="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Changes are likely to be coming forward from public interest, local government, and digital </a:t>
            </a:r>
            <a:r>
              <a:rPr kumimoji="0" lang="en-US" altLang="en-US" sz="24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inclusion entities</a:t>
            </a:r>
          </a:p>
        </p:txBody>
      </p:sp>
      <p:sp>
        <p:nvSpPr>
          <p:cNvPr id="121859" name="Rectangle 3"/>
          <p:cNvSpPr>
            <a:spLocks noChangeArrowheads="1"/>
          </p:cNvSpPr>
          <p:nvPr/>
        </p:nvSpPr>
        <p:spPr bwMode="auto">
          <a:xfrm>
            <a:off x="304800" y="228600"/>
            <a:ext cx="8534400" cy="129540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sz="36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charset="0"/>
                <a:ea typeface="+mn-ea"/>
                <a:cs typeface="+mn-cs"/>
              </a:rPr>
              <a:t>Assembly Bill 2748</a:t>
            </a:r>
          </a:p>
        </p:txBody>
      </p:sp>
    </p:spTree>
    <p:extLst>
      <p:ext uri="{BB962C8B-B14F-4D97-AF65-F5344CB8AC3E}">
        <p14:creationId xmlns:p14="http://schemas.microsoft.com/office/powerpoint/2010/main" val="4142918489"/>
      </p:ext>
    </p:extLst>
  </p:cSld>
  <p:clrMapOvr>
    <a:masterClrMapping/>
  </p:clrMapOvr>
  <p:transition>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304800" y="1752600"/>
            <a:ext cx="8549196" cy="4508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36550" indent="-336550">
              <a:defRPr sz="2400" b="1">
                <a:solidFill>
                  <a:srgbClr val="FFFFFF"/>
                </a:solidFill>
                <a:latin typeface="Arial" charset="0"/>
              </a:defRPr>
            </a:lvl1pPr>
            <a:lvl2pPr marL="806450" indent="-355600">
              <a:defRPr sz="2400" b="1">
                <a:solidFill>
                  <a:srgbClr val="FFFFFF"/>
                </a:solidFill>
                <a:latin typeface="Arial" charset="0"/>
              </a:defRPr>
            </a:lvl2pPr>
            <a:lvl3pPr marL="1149350" indent="-228600">
              <a:defRPr sz="2400" b="1">
                <a:solidFill>
                  <a:srgbClr val="FFFFFF"/>
                </a:solidFill>
                <a:latin typeface="Arial" charset="0"/>
              </a:defRPr>
            </a:lvl3pPr>
            <a:lvl4pPr marL="1600200" indent="-228600">
              <a:defRPr sz="2400" b="1">
                <a:solidFill>
                  <a:srgbClr val="FFFFFF"/>
                </a:solidFill>
                <a:latin typeface="Arial" charset="0"/>
              </a:defRPr>
            </a:lvl4pPr>
            <a:lvl5pPr marL="2057400" indent="-228600">
              <a:defRPr sz="2400" b="1">
                <a:solidFill>
                  <a:srgbClr val="FFFFFF"/>
                </a:solidFill>
                <a:latin typeface="Arial" charset="0"/>
              </a:defRPr>
            </a:lvl5pPr>
            <a:lvl6pPr marL="2514600" indent="-228600" eaLnBrk="0" fontAlgn="base" hangingPunct="0">
              <a:spcBef>
                <a:spcPct val="0"/>
              </a:spcBef>
              <a:spcAft>
                <a:spcPct val="0"/>
              </a:spcAft>
              <a:defRPr sz="2400" b="1">
                <a:solidFill>
                  <a:srgbClr val="FFFFFF"/>
                </a:solidFill>
                <a:latin typeface="Arial" charset="0"/>
              </a:defRPr>
            </a:lvl6pPr>
            <a:lvl7pPr marL="2971800" indent="-228600" eaLnBrk="0" fontAlgn="base" hangingPunct="0">
              <a:spcBef>
                <a:spcPct val="0"/>
              </a:spcBef>
              <a:spcAft>
                <a:spcPct val="0"/>
              </a:spcAft>
              <a:defRPr sz="2400" b="1">
                <a:solidFill>
                  <a:srgbClr val="FFFFFF"/>
                </a:solidFill>
                <a:latin typeface="Arial" charset="0"/>
              </a:defRPr>
            </a:lvl7pPr>
            <a:lvl8pPr marL="3429000" indent="-228600" eaLnBrk="0" fontAlgn="base" hangingPunct="0">
              <a:spcBef>
                <a:spcPct val="0"/>
              </a:spcBef>
              <a:spcAft>
                <a:spcPct val="0"/>
              </a:spcAft>
              <a:defRPr sz="2400" b="1">
                <a:solidFill>
                  <a:srgbClr val="FFFFFF"/>
                </a:solidFill>
                <a:latin typeface="Arial" charset="0"/>
              </a:defRPr>
            </a:lvl8pPr>
            <a:lvl9pPr marL="3886200" indent="-228600" eaLnBrk="0" fontAlgn="base" hangingPunct="0">
              <a:spcBef>
                <a:spcPct val="0"/>
              </a:spcBef>
              <a:spcAft>
                <a:spcPct val="0"/>
              </a:spcAft>
              <a:defRPr sz="2400" b="1">
                <a:solidFill>
                  <a:srgbClr val="FFFFFF"/>
                </a:solidFill>
                <a:latin typeface="Arial" charset="0"/>
              </a:defRPr>
            </a:lvl9pPr>
          </a:lstStyle>
          <a:p>
            <a:pPr marL="350838" marR="0" lvl="0" indent="-355600" algn="l" defTabSz="914400" rtl="0" eaLnBrk="0" fontAlgn="base" latinLnBrk="0" hangingPunct="0">
              <a:lnSpc>
                <a:spcPct val="100000"/>
              </a:lnSpc>
              <a:spcBef>
                <a:spcPts val="0"/>
              </a:spcBef>
              <a:spcAft>
                <a:spcPts val="600"/>
              </a:spcAft>
              <a:buClr>
                <a:srgbClr val="00FFFF"/>
              </a:buClr>
              <a:buSzPct val="100000"/>
              <a:buFontTx/>
              <a:buChar char="■"/>
              <a:tabLst/>
              <a:defRPr/>
            </a:pPr>
            <a:r>
              <a:rPr kumimoji="0" lang="en-US" altLang="en-US" sz="24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AB 2635 makes a small change to DIVCA that will provide a major benefit to the public and CMC’s</a:t>
            </a:r>
          </a:p>
          <a:p>
            <a:pPr marL="684213" marR="0" lvl="1" indent="-355600" algn="l" defTabSz="914400" rtl="0" eaLnBrk="0" fontAlgn="base" latinLnBrk="0" hangingPunct="0">
              <a:lnSpc>
                <a:spcPct val="100000"/>
              </a:lnSpc>
              <a:spcBef>
                <a:spcPts val="0"/>
              </a:spcBef>
              <a:spcAft>
                <a:spcPts val="60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Cable operator shall not degrade the PEG signal to a lower transmission standard before airing on cable system </a:t>
            </a:r>
          </a:p>
          <a:p>
            <a:pPr marL="684213" marR="0" lvl="1" indent="-355600" algn="l" defTabSz="914400" rtl="0" eaLnBrk="0" fontAlgn="base" latinLnBrk="0" hangingPunct="0">
              <a:lnSpc>
                <a:spcPct val="100000"/>
              </a:lnSpc>
              <a:spcBef>
                <a:spcPts val="0"/>
              </a:spcBef>
              <a:spcAft>
                <a:spcPts val="1200"/>
              </a:spcAft>
              <a:buClr>
                <a:srgbClr val="00FFFF"/>
              </a:buClr>
              <a:buSzPct val="100000"/>
              <a:buFontTx/>
              <a:buChar char="■"/>
              <a:tabLst/>
              <a:defRPr/>
            </a:pPr>
            <a:r>
              <a:rPr kumimoji="0" lang="en-US" altLang="en-US" sz="2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If content is created in HD, bill requires PEG channels to be delivered to consumers in HD or the same technology used by local broadcast TV channels</a:t>
            </a:r>
          </a:p>
          <a:p>
            <a:pPr marL="350838" marR="0" lvl="0" indent="-336550" algn="l" defTabSz="914400" rtl="0" eaLnBrk="0" fontAlgn="base" latinLnBrk="0" hangingPunct="0">
              <a:lnSpc>
                <a:spcPct val="100000"/>
              </a:lnSpc>
              <a:spcBef>
                <a:spcPts val="0"/>
              </a:spcBef>
              <a:spcAft>
                <a:spcPts val="1200"/>
              </a:spcAft>
              <a:buClr>
                <a:srgbClr val="00FFFF"/>
              </a:buClr>
              <a:buSzPct val="100000"/>
              <a:buFontTx/>
              <a:buChar char="■"/>
              <a:tabLst/>
              <a:defRPr/>
            </a:pPr>
            <a:r>
              <a:rPr kumimoji="0" lang="en-US" altLang="en-US" sz="24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AB 2635 requires equitable treatment of PEG channels </a:t>
            </a:r>
          </a:p>
          <a:p>
            <a:pPr marL="350838" marR="0" lvl="0" indent="-336550" algn="l" defTabSz="914400" rtl="0" eaLnBrk="0" fontAlgn="base" latinLnBrk="0" hangingPunct="0">
              <a:lnSpc>
                <a:spcPct val="100000"/>
              </a:lnSpc>
              <a:spcBef>
                <a:spcPts val="0"/>
              </a:spcBef>
              <a:spcAft>
                <a:spcPts val="600"/>
              </a:spcAft>
              <a:buClr>
                <a:srgbClr val="00FFFF"/>
              </a:buClr>
              <a:buSzPct val="100000"/>
              <a:buFontTx/>
              <a:buChar char="■"/>
              <a:tabLst/>
              <a:defRPr/>
            </a:pPr>
            <a:r>
              <a:rPr kumimoji="0" lang="en-US" altLang="en-US" sz="24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AB 2635 does not increase costs to consumers</a:t>
            </a:r>
          </a:p>
          <a:p>
            <a:pPr marL="350838" marR="0" lvl="0" indent="-336550" algn="l" defTabSz="914400" rtl="0" eaLnBrk="0" fontAlgn="base" latinLnBrk="0" hangingPunct="0">
              <a:lnSpc>
                <a:spcPct val="100000"/>
              </a:lnSpc>
              <a:spcBef>
                <a:spcPts val="0"/>
              </a:spcBef>
              <a:spcAft>
                <a:spcPts val="600"/>
              </a:spcAft>
              <a:buClr>
                <a:srgbClr val="00FFFF"/>
              </a:buClr>
              <a:buSzPct val="100000"/>
              <a:buFontTx/>
              <a:buChar char="■"/>
              <a:tabLst/>
              <a:defRPr/>
            </a:pPr>
            <a:endParaRPr kumimoji="0" lang="en-US" altLang="en-US" sz="24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121859" name="Rectangle 3"/>
          <p:cNvSpPr>
            <a:spLocks noChangeArrowheads="1"/>
          </p:cNvSpPr>
          <p:nvPr/>
        </p:nvSpPr>
        <p:spPr bwMode="auto">
          <a:xfrm>
            <a:off x="304800" y="228600"/>
            <a:ext cx="8549196" cy="106680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sz="40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charset="0"/>
                <a:ea typeface="+mn-ea"/>
                <a:cs typeface="+mn-cs"/>
              </a:rPr>
              <a:t>Assembly Bill 2635</a:t>
            </a:r>
          </a:p>
        </p:txBody>
      </p:sp>
    </p:spTree>
    <p:extLst>
      <p:ext uri="{BB962C8B-B14F-4D97-AF65-F5344CB8AC3E}">
        <p14:creationId xmlns:p14="http://schemas.microsoft.com/office/powerpoint/2010/main" val="1807324175"/>
      </p:ext>
    </p:extLst>
  </p:cSld>
  <p:clrMapOvr>
    <a:masterClrMapping/>
  </p:clrMapOvr>
  <p:transition>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188133" y="1600200"/>
            <a:ext cx="875538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36550" indent="-336550">
              <a:defRPr sz="2400" b="1">
                <a:solidFill>
                  <a:srgbClr val="FFFFFF"/>
                </a:solidFill>
                <a:latin typeface="Arial" charset="0"/>
              </a:defRPr>
            </a:lvl1pPr>
            <a:lvl2pPr marL="806450" indent="-355600">
              <a:defRPr sz="2400" b="1">
                <a:solidFill>
                  <a:srgbClr val="FFFFFF"/>
                </a:solidFill>
                <a:latin typeface="Arial" charset="0"/>
              </a:defRPr>
            </a:lvl2pPr>
            <a:lvl3pPr marL="1149350" indent="-228600">
              <a:defRPr sz="2400" b="1">
                <a:solidFill>
                  <a:srgbClr val="FFFFFF"/>
                </a:solidFill>
                <a:latin typeface="Arial" charset="0"/>
              </a:defRPr>
            </a:lvl3pPr>
            <a:lvl4pPr marL="1600200" indent="-228600">
              <a:defRPr sz="2400" b="1">
                <a:solidFill>
                  <a:srgbClr val="FFFFFF"/>
                </a:solidFill>
                <a:latin typeface="Arial" charset="0"/>
              </a:defRPr>
            </a:lvl4pPr>
            <a:lvl5pPr marL="2057400" indent="-228600">
              <a:defRPr sz="2400" b="1">
                <a:solidFill>
                  <a:srgbClr val="FFFFFF"/>
                </a:solidFill>
                <a:latin typeface="Arial" charset="0"/>
              </a:defRPr>
            </a:lvl5pPr>
            <a:lvl6pPr marL="2514600" indent="-228600" eaLnBrk="0" fontAlgn="base" hangingPunct="0">
              <a:spcBef>
                <a:spcPct val="0"/>
              </a:spcBef>
              <a:spcAft>
                <a:spcPct val="0"/>
              </a:spcAft>
              <a:defRPr sz="2400" b="1">
                <a:solidFill>
                  <a:srgbClr val="FFFFFF"/>
                </a:solidFill>
                <a:latin typeface="Arial" charset="0"/>
              </a:defRPr>
            </a:lvl6pPr>
            <a:lvl7pPr marL="2971800" indent="-228600" eaLnBrk="0" fontAlgn="base" hangingPunct="0">
              <a:spcBef>
                <a:spcPct val="0"/>
              </a:spcBef>
              <a:spcAft>
                <a:spcPct val="0"/>
              </a:spcAft>
              <a:defRPr sz="2400" b="1">
                <a:solidFill>
                  <a:srgbClr val="FFFFFF"/>
                </a:solidFill>
                <a:latin typeface="Arial" charset="0"/>
              </a:defRPr>
            </a:lvl7pPr>
            <a:lvl8pPr marL="3429000" indent="-228600" eaLnBrk="0" fontAlgn="base" hangingPunct="0">
              <a:spcBef>
                <a:spcPct val="0"/>
              </a:spcBef>
              <a:spcAft>
                <a:spcPct val="0"/>
              </a:spcAft>
              <a:defRPr sz="2400" b="1">
                <a:solidFill>
                  <a:srgbClr val="FFFFFF"/>
                </a:solidFill>
                <a:latin typeface="Arial" charset="0"/>
              </a:defRPr>
            </a:lvl8pPr>
            <a:lvl9pPr marL="3886200" indent="-228600" eaLnBrk="0" fontAlgn="base" hangingPunct="0">
              <a:spcBef>
                <a:spcPct val="0"/>
              </a:spcBef>
              <a:spcAft>
                <a:spcPct val="0"/>
              </a:spcAft>
              <a:defRPr sz="2400" b="1">
                <a:solidFill>
                  <a:srgbClr val="FFFFFF"/>
                </a:solidFill>
                <a:latin typeface="Arial" charset="0"/>
              </a:defRPr>
            </a:lvl9pPr>
          </a:lstStyle>
          <a:p>
            <a:pPr marL="0" marR="0" lvl="0" indent="-336550" algn="l" defTabSz="914400" rtl="0" eaLnBrk="0" fontAlgn="base" latinLnBrk="0" hangingPunct="0">
              <a:spcBef>
                <a:spcPts val="0"/>
              </a:spcBef>
              <a:spcAft>
                <a:spcPts val="1800"/>
              </a:spcAft>
              <a:buClrTx/>
              <a:buSzTx/>
              <a:buFontTx/>
              <a:buNone/>
              <a:tabLst/>
              <a:defRPr/>
            </a:pPr>
            <a:r>
              <a:rPr kumimoji="0" lang="en-US" sz="2000" b="1" i="0" u="sng" strike="noStrike" kern="1200" cap="none" spc="0" normalizeH="0" baseline="0" noProof="0" dirty="0">
                <a:ln>
                  <a:noFill/>
                </a:ln>
                <a:solidFill>
                  <a:schemeClr val="accent4">
                    <a:lumMod val="20000"/>
                    <a:lumOff val="80000"/>
                  </a:scheme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CCTA</a:t>
            </a:r>
            <a:r>
              <a:rPr kumimoji="0" lang="en-US" sz="2000" b="1" i="0" u="none" strike="noStrike" kern="1200" cap="none" spc="0" normalizeH="0" baseline="0" noProof="0" dirty="0">
                <a:ln>
                  <a:noFill/>
                </a:ln>
                <a:solidFill>
                  <a:schemeClr val="accent4">
                    <a:lumMod val="20000"/>
                    <a:lumOff val="80000"/>
                  </a:scheme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en-US" sz="2000" b="1" i="1" u="none" strike="noStrike" kern="1200" cap="none" spc="0" normalizeH="0" baseline="0" noProof="0" dirty="0">
                <a:ln>
                  <a:noFill/>
                </a:ln>
                <a:solidFill>
                  <a:schemeClr val="accent4">
                    <a:lumMod val="20000"/>
                    <a:lumOff val="80000"/>
                  </a:scheme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a:t>
            </a:r>
            <a:r>
              <a:rPr kumimoji="0" lang="en-US" sz="2000" b="1" i="1" u="none" strike="noStrike" kern="1200" cap="none" spc="0" normalizeH="0" baseline="0" noProof="0" dirty="0">
                <a:ln>
                  <a:noFill/>
                </a:ln>
                <a:solidFill>
                  <a:schemeClr val="accent4">
                    <a:lumMod val="20000"/>
                    <a:lumOff val="80000"/>
                  </a:schemeClr>
                </a:solidFill>
                <a:effectLst>
                  <a:outerShdw blurRad="38100" dist="38100" dir="2700000" algn="ctr" rotWithShape="0">
                    <a:srgbClr val="000000"/>
                  </a:outerShdw>
                </a:effectLst>
                <a:uLnTx/>
                <a:uFillTx/>
                <a:latin typeface="Arial" panose="020B0604020202020204" pitchFamily="34" charset="0"/>
                <a:ea typeface="Segoe UI" panose="020B0502040204020203" pitchFamily="34" charset="0"/>
                <a:cs typeface="Times New Roman" panose="02020603050405020304" pitchFamily="18" charset="0"/>
              </a:rPr>
              <a:t>Mandating the duplicative retransmission of PEG channels … is not only costly, but ill-advised now when network bandwidth use is at an all-time high and rising.” </a:t>
            </a:r>
          </a:p>
          <a:p>
            <a:pPr marL="0" marR="0" lvl="0" indent="-336550" algn="l" defTabSz="914400" rtl="0" eaLnBrk="0" fontAlgn="base" latinLnBrk="0" hangingPunct="0">
              <a:spcBef>
                <a:spcPts val="0"/>
              </a:spcBef>
              <a:spcAft>
                <a:spcPts val="600"/>
              </a:spcAft>
              <a:buClrTx/>
              <a:buSzTx/>
              <a:buFontTx/>
              <a:buNone/>
              <a:tabLst/>
              <a:defRPr/>
            </a:pPr>
            <a:r>
              <a:rPr kumimoji="0" lang="en-US" sz="2000" b="1" i="0" u="sng" strike="noStrike" kern="1200" cap="none" spc="0" normalizeH="0" baseline="0" noProof="0" dirty="0">
                <a:ln>
                  <a:noFill/>
                </a:ln>
                <a:solidFill>
                  <a:srgbClr val="FAFAFA"/>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FACTS</a:t>
            </a:r>
            <a:r>
              <a:rPr kumimoji="0" lang="en-US" sz="2000" b="1" i="0" u="none" strike="noStrike" kern="1200" cap="none" spc="0" normalizeH="0" baseline="0" noProof="0" dirty="0">
                <a:ln>
                  <a:noFill/>
                </a:ln>
                <a:solidFill>
                  <a:srgbClr val="FAFAFA"/>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The Comcast cable channel lineup in Sacramento includes hundreds of channels.  </a:t>
            </a:r>
            <a:r>
              <a:rPr kumimoji="0" lang="en-US" sz="2000" b="1" i="0" u="sng" strike="noStrike" kern="1200" cap="none" spc="0" normalizeH="0" baseline="0" noProof="0" dirty="0">
                <a:ln>
                  <a:noFill/>
                </a:ln>
                <a:solidFill>
                  <a:srgbClr val="FAFAFA"/>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Over 160 program services</a:t>
            </a:r>
            <a:r>
              <a:rPr kumimoji="0" lang="en-US" sz="2000" b="1" i="0" u="none" strike="noStrike" kern="1200" cap="none" spc="0" normalizeH="0" baseline="0" noProof="0" dirty="0">
                <a:ln>
                  <a:noFill/>
                </a:ln>
                <a:solidFill>
                  <a:srgbClr val="FAFAFA"/>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are carried in </a:t>
            </a:r>
            <a:r>
              <a:rPr kumimoji="0" lang="en-US" sz="2000" b="1" i="0" strike="noStrike" kern="1200" cap="none" spc="0" normalizeH="0" baseline="0" noProof="0" dirty="0">
                <a:ln>
                  <a:noFill/>
                </a:ln>
                <a:solidFill>
                  <a:srgbClr val="FAFAFA"/>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both HD and standard definition, including </a:t>
            </a:r>
            <a:r>
              <a:rPr kumimoji="0" lang="en-US" sz="2000" b="1" i="0" strike="noStrike" kern="1200" cap="none" spc="0" normalizeH="0" baseline="0" noProof="0" dirty="0">
                <a:ln>
                  <a:noFill/>
                </a:ln>
                <a:solidFill>
                  <a:schemeClr val="accent4">
                    <a:lumMod val="20000"/>
                    <a:lumOff val="80000"/>
                  </a:scheme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many home shopping channels, 25 sports channels, and 30 </a:t>
            </a:r>
            <a:r>
              <a:rPr kumimoji="0" lang="en-US" sz="2000" b="1" i="0" u="none" strike="noStrike" kern="1200" cap="none" spc="0" normalizeH="0" baseline="0" noProof="0" dirty="0">
                <a:ln>
                  <a:noFill/>
                </a:ln>
                <a:solidFill>
                  <a:schemeClr val="accent4">
                    <a:lumMod val="20000"/>
                    <a:lumOff val="80000"/>
                  </a:scheme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premium channels </a:t>
            </a:r>
            <a:r>
              <a:rPr kumimoji="0" lang="en-US" sz="2000" b="1" i="0" u="none" strike="noStrike" kern="1200" cap="none" spc="0" normalizeH="0" baseline="0" noProof="0" dirty="0">
                <a:ln>
                  <a:noFill/>
                </a:ln>
                <a:solidFill>
                  <a:srgbClr val="FAFAFA"/>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like HBO and Showtime.</a:t>
            </a:r>
          </a:p>
          <a:p>
            <a:pPr marL="0" marR="0" lvl="0" indent="-336550" algn="l" defTabSz="914400" rtl="0" eaLnBrk="0" fontAlgn="base" latinLnBrk="0" hangingPunct="0">
              <a:spcBef>
                <a:spcPts val="0"/>
              </a:spcBef>
              <a:spcAft>
                <a:spcPts val="600"/>
              </a:spcAft>
              <a:buClrTx/>
              <a:buSzTx/>
              <a:buFontTx/>
              <a:buNone/>
              <a:tabLst/>
              <a:defRPr/>
            </a:pPr>
            <a:r>
              <a:rPr kumimoji="0" lang="en-US" sz="2000" b="1" i="0" u="none" strike="noStrike" kern="1200" cap="none" spc="0" normalizeH="0" baseline="0" noProof="0" dirty="0">
                <a:ln>
                  <a:noFill/>
                </a:ln>
                <a:solidFill>
                  <a:srgbClr val="FAFAFA"/>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How does the industry justify such costly “</a:t>
            </a:r>
            <a:r>
              <a:rPr kumimoji="0" lang="en-US" sz="2000" b="1" i="0" u="none" strike="noStrike" kern="1200" cap="none" spc="0" normalizeH="0" baseline="0" noProof="0" dirty="0">
                <a:ln>
                  <a:noFill/>
                </a:ln>
                <a:solidFill>
                  <a:srgbClr val="FAFAFA"/>
                </a:solidFill>
                <a:effectLst>
                  <a:outerShdw blurRad="38100" dist="38100" dir="2700000" algn="ctr" rotWithShape="0">
                    <a:srgbClr val="000000"/>
                  </a:outerShdw>
                </a:effectLst>
                <a:uLnTx/>
                <a:uFillTx/>
                <a:latin typeface="Arial" panose="020B0604020202020204" pitchFamily="34" charset="0"/>
                <a:ea typeface="Segoe UI" panose="020B0502040204020203" pitchFamily="34" charset="0"/>
                <a:cs typeface="Times New Roman" panose="02020603050405020304" pitchFamily="18" charset="0"/>
              </a:rPr>
              <a:t>duplicative retransmission” and network bandwidth for all of these channels?</a:t>
            </a:r>
            <a:endParaRPr kumimoji="0" lang="en-US" altLang="en-US" sz="2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charset="0"/>
              <a:ea typeface="+mn-ea"/>
              <a:cs typeface="+mn-cs"/>
            </a:endParaRPr>
          </a:p>
        </p:txBody>
      </p:sp>
      <p:sp>
        <p:nvSpPr>
          <p:cNvPr id="4" name="Rectangle 3"/>
          <p:cNvSpPr>
            <a:spLocks noChangeArrowheads="1"/>
          </p:cNvSpPr>
          <p:nvPr/>
        </p:nvSpPr>
        <p:spPr bwMode="auto">
          <a:xfrm>
            <a:off x="312420" y="304800"/>
            <a:ext cx="8602980" cy="99060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sz="3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charset="0"/>
                <a:ea typeface="+mn-ea"/>
                <a:cs typeface="+mn-cs"/>
              </a:rPr>
              <a:t>Cable Industry Arguments Against AB 2635</a:t>
            </a:r>
          </a:p>
        </p:txBody>
      </p:sp>
    </p:spTree>
    <p:extLst>
      <p:ext uri="{BB962C8B-B14F-4D97-AF65-F5344CB8AC3E}">
        <p14:creationId xmlns:p14="http://schemas.microsoft.com/office/powerpoint/2010/main" val="805205531"/>
      </p:ext>
    </p:extLst>
  </p:cSld>
  <p:clrMapOvr>
    <a:masterClrMapping/>
  </p:clrMapOvr>
  <p:transition>
    <p:pull/>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228600" y="1600200"/>
            <a:ext cx="8610600" cy="4785926"/>
          </a:xfrm>
          <a:prstGeom prst="rect">
            <a:avLst/>
          </a:prstGeom>
          <a:noFill/>
          <a:ln>
            <a:noFill/>
          </a:ln>
          <a:effectLst>
            <a:outerShdw blurRad="38100" dist="38100" dir="2700000" sx="1000" sy="1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marL="336550" indent="-336550">
              <a:defRPr sz="2400" b="1">
                <a:solidFill>
                  <a:srgbClr val="FFFFFF"/>
                </a:solidFill>
                <a:latin typeface="Arial" charset="0"/>
              </a:defRPr>
            </a:lvl1pPr>
            <a:lvl2pPr marL="806450" indent="-355600">
              <a:defRPr sz="2400" b="1">
                <a:solidFill>
                  <a:srgbClr val="FFFFFF"/>
                </a:solidFill>
                <a:latin typeface="Arial" charset="0"/>
              </a:defRPr>
            </a:lvl2pPr>
            <a:lvl3pPr marL="1149350" indent="-228600">
              <a:defRPr sz="2400" b="1">
                <a:solidFill>
                  <a:srgbClr val="FFFFFF"/>
                </a:solidFill>
                <a:latin typeface="Arial" charset="0"/>
              </a:defRPr>
            </a:lvl3pPr>
            <a:lvl4pPr marL="1600200" indent="-228600">
              <a:defRPr sz="2400" b="1">
                <a:solidFill>
                  <a:srgbClr val="FFFFFF"/>
                </a:solidFill>
                <a:latin typeface="Arial" charset="0"/>
              </a:defRPr>
            </a:lvl4pPr>
            <a:lvl5pPr marL="2057400" indent="-228600">
              <a:defRPr sz="2400" b="1">
                <a:solidFill>
                  <a:srgbClr val="FFFFFF"/>
                </a:solidFill>
                <a:latin typeface="Arial" charset="0"/>
              </a:defRPr>
            </a:lvl5pPr>
            <a:lvl6pPr marL="2514600" indent="-228600" eaLnBrk="0" fontAlgn="base" hangingPunct="0">
              <a:spcBef>
                <a:spcPct val="0"/>
              </a:spcBef>
              <a:spcAft>
                <a:spcPct val="0"/>
              </a:spcAft>
              <a:defRPr sz="2400" b="1">
                <a:solidFill>
                  <a:srgbClr val="FFFFFF"/>
                </a:solidFill>
                <a:latin typeface="Arial" charset="0"/>
              </a:defRPr>
            </a:lvl6pPr>
            <a:lvl7pPr marL="2971800" indent="-228600" eaLnBrk="0" fontAlgn="base" hangingPunct="0">
              <a:spcBef>
                <a:spcPct val="0"/>
              </a:spcBef>
              <a:spcAft>
                <a:spcPct val="0"/>
              </a:spcAft>
              <a:defRPr sz="2400" b="1">
                <a:solidFill>
                  <a:srgbClr val="FFFFFF"/>
                </a:solidFill>
                <a:latin typeface="Arial" charset="0"/>
              </a:defRPr>
            </a:lvl7pPr>
            <a:lvl8pPr marL="3429000" indent="-228600" eaLnBrk="0" fontAlgn="base" hangingPunct="0">
              <a:spcBef>
                <a:spcPct val="0"/>
              </a:spcBef>
              <a:spcAft>
                <a:spcPct val="0"/>
              </a:spcAft>
              <a:defRPr sz="2400" b="1">
                <a:solidFill>
                  <a:srgbClr val="FFFFFF"/>
                </a:solidFill>
                <a:latin typeface="Arial" charset="0"/>
              </a:defRPr>
            </a:lvl8pPr>
            <a:lvl9pPr marL="3886200" indent="-228600" eaLnBrk="0" fontAlgn="base" hangingPunct="0">
              <a:spcBef>
                <a:spcPct val="0"/>
              </a:spcBef>
              <a:spcAft>
                <a:spcPct val="0"/>
              </a:spcAft>
              <a:defRPr sz="2400" b="1">
                <a:solidFill>
                  <a:srgbClr val="FFFFFF"/>
                </a:solidFill>
                <a:latin typeface="Arial" charset="0"/>
              </a:defRPr>
            </a:lvl9pPr>
          </a:lstStyle>
          <a:p>
            <a:pPr marL="0" marR="0" lvl="0" indent="-336550" algn="l" defTabSz="914400" rtl="0" eaLnBrk="0" fontAlgn="base" latinLnBrk="0" hangingPunct="0">
              <a:lnSpc>
                <a:spcPct val="100000"/>
              </a:lnSpc>
              <a:spcBef>
                <a:spcPts val="0"/>
              </a:spcBef>
              <a:spcAft>
                <a:spcPts val="1200"/>
              </a:spcAft>
              <a:buClrTx/>
              <a:buSzTx/>
              <a:buFontTx/>
              <a:buNone/>
              <a:tabLst/>
              <a:defRPr/>
            </a:pPr>
            <a:r>
              <a:rPr kumimoji="0" lang="en-US" sz="2000" b="1" i="0" u="sng"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CCTA</a:t>
            </a:r>
            <a:r>
              <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en-US" sz="2000" b="1" i="1"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Segoe UI" panose="020B0502040204020203" pitchFamily="34" charset="0"/>
                <a:cs typeface="Times New Roman" panose="02020603050405020304" pitchFamily="18" charset="0"/>
              </a:rPr>
              <a:t>“Is it good public policy to tie-up bandwidth for duplicate channels with limited viewership and at the expense of distance learning, remote work, or telemedicine?”  </a:t>
            </a:r>
            <a:endPar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336550" algn="l" defTabSz="914400" rtl="0" eaLnBrk="0" fontAlgn="base" latinLnBrk="0" hangingPunct="0">
              <a:lnSpc>
                <a:spcPct val="100000"/>
              </a:lnSpc>
              <a:spcBef>
                <a:spcPts val="0"/>
              </a:spcBef>
              <a:spcAft>
                <a:spcPts val="3000"/>
              </a:spcAft>
              <a:buClrTx/>
              <a:buSzTx/>
              <a:buFontTx/>
              <a:buNone/>
              <a:tabLst/>
              <a:defRPr/>
            </a:pPr>
            <a:r>
              <a:rPr kumimoji="0" lang="en-US" sz="2000" b="1" i="0" u="sng"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FACTS</a:t>
            </a:r>
            <a:r>
              <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The concept of “limited viewership” is no longer relevant in an era of nearly 1,000 cable channels.  With hundreds of channels to choose from, </a:t>
            </a:r>
            <a:r>
              <a:rPr kumimoji="0" lang="en-US" sz="2000" b="1" i="1"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every channel has limited viewership</a:t>
            </a:r>
            <a:r>
              <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a:t>
            </a:r>
            <a:endPar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336550" algn="l" defTabSz="914400" rtl="0" eaLnBrk="0" fontAlgn="base" latinLnBrk="0" hangingPunct="0">
              <a:lnSpc>
                <a:spcPct val="100000"/>
              </a:lnSpc>
              <a:spcBef>
                <a:spcPts val="0"/>
              </a:spcBef>
              <a:spcAft>
                <a:spcPts val="1200"/>
              </a:spcAft>
              <a:buClrTx/>
              <a:buSzTx/>
              <a:buFontTx/>
              <a:buNone/>
              <a:tabLst/>
              <a:defRPr/>
            </a:pPr>
            <a:r>
              <a:rPr kumimoji="0" lang="en-US" sz="2000" b="1" i="0" u="sng"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CCTA</a:t>
            </a:r>
            <a:r>
              <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en-US" sz="2000" b="1" i="1"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Segoe UI" panose="020B0502040204020203" pitchFamily="34" charset="0"/>
                <a:cs typeface="Times New Roman" panose="02020603050405020304" pitchFamily="18" charset="0"/>
              </a:rPr>
              <a:t>“Converting PEG channels to an HD format would be extremely costly because it would require new equipment and fiber connections between the PEG provider and a cable headend facility.”</a:t>
            </a:r>
            <a:endPar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336550" algn="l" defTabSz="914400" rtl="0" eaLnBrk="0" fontAlgn="base" latinLnBrk="0" hangingPunct="0">
              <a:lnSpc>
                <a:spcPct val="100000"/>
              </a:lnSpc>
              <a:spcBef>
                <a:spcPts val="0"/>
              </a:spcBef>
              <a:spcAft>
                <a:spcPts val="600"/>
              </a:spcAft>
              <a:buClrTx/>
              <a:buSzTx/>
              <a:buFontTx/>
              <a:buNone/>
              <a:tabLst/>
              <a:defRPr/>
            </a:pPr>
            <a:r>
              <a:rPr kumimoji="0" lang="en-US" sz="2000" b="1" i="0" u="sng"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FACTS</a:t>
            </a:r>
            <a:r>
              <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PEG channel facilities converted to HD years ago, and have been delivering HD signals to cable companies throughout California. In many communities all of connectivity and/or encoders/decoders are already in place.  It’s just a minor software  reconfiguration.</a:t>
            </a:r>
            <a:endParaRPr kumimoji="1" lang="en-US" altLang="en-US" sz="2000" b="1" i="0" u="none" strike="noStrike" kern="1200" cap="none" spc="0" normalizeH="0" baseline="0" noProof="0" dirty="0">
              <a:ln>
                <a:noFill/>
              </a:ln>
              <a:solidFill>
                <a:srgbClr val="FFFFFF"/>
              </a:solidFill>
              <a:effectLst>
                <a:outerShdw blurRad="38100" dist="38100" dir="2700000" algn="ctr" rotWithShape="0">
                  <a:srgbClr val="000000"/>
                </a:outerShdw>
              </a:effectLst>
              <a:uLnTx/>
              <a:uFillTx/>
              <a:latin typeface="Arial" charset="0"/>
              <a:ea typeface="+mn-ea"/>
              <a:cs typeface="+mn-cs"/>
            </a:endParaRPr>
          </a:p>
        </p:txBody>
      </p:sp>
      <p:sp>
        <p:nvSpPr>
          <p:cNvPr id="4" name="Rectangle 3"/>
          <p:cNvSpPr>
            <a:spLocks noChangeArrowheads="1"/>
          </p:cNvSpPr>
          <p:nvPr/>
        </p:nvSpPr>
        <p:spPr bwMode="auto">
          <a:xfrm>
            <a:off x="312420" y="304800"/>
            <a:ext cx="8602980" cy="99060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sz="3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charset="0"/>
                <a:ea typeface="+mn-ea"/>
                <a:cs typeface="+mn-cs"/>
              </a:rPr>
              <a:t>Cable Industry Arguments Against AB 2635</a:t>
            </a:r>
          </a:p>
        </p:txBody>
      </p:sp>
    </p:spTree>
    <p:extLst>
      <p:ext uri="{BB962C8B-B14F-4D97-AF65-F5344CB8AC3E}">
        <p14:creationId xmlns:p14="http://schemas.microsoft.com/office/powerpoint/2010/main" val="1362078165"/>
      </p:ext>
    </p:extLst>
  </p:cSld>
  <p:clrMapOvr>
    <a:masterClrMapping/>
  </p:clrMapOvr>
  <p:transition>
    <p:pull/>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228600" y="1524000"/>
            <a:ext cx="8610600" cy="5093702"/>
          </a:xfrm>
          <a:prstGeom prst="rect">
            <a:avLst/>
          </a:prstGeom>
          <a:noFill/>
          <a:ln>
            <a:noFill/>
          </a:ln>
          <a:effectLst>
            <a:outerShdw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marL="336550" indent="-336550">
              <a:defRPr sz="2400" b="1">
                <a:solidFill>
                  <a:srgbClr val="FFFFFF"/>
                </a:solidFill>
                <a:latin typeface="Arial" charset="0"/>
              </a:defRPr>
            </a:lvl1pPr>
            <a:lvl2pPr marL="806450" indent="-355600">
              <a:defRPr sz="2400" b="1">
                <a:solidFill>
                  <a:srgbClr val="FFFFFF"/>
                </a:solidFill>
                <a:latin typeface="Arial" charset="0"/>
              </a:defRPr>
            </a:lvl2pPr>
            <a:lvl3pPr marL="1149350" indent="-228600">
              <a:defRPr sz="2400" b="1">
                <a:solidFill>
                  <a:srgbClr val="FFFFFF"/>
                </a:solidFill>
                <a:latin typeface="Arial" charset="0"/>
              </a:defRPr>
            </a:lvl3pPr>
            <a:lvl4pPr marL="1600200" indent="-228600">
              <a:defRPr sz="2400" b="1">
                <a:solidFill>
                  <a:srgbClr val="FFFFFF"/>
                </a:solidFill>
                <a:latin typeface="Arial" charset="0"/>
              </a:defRPr>
            </a:lvl4pPr>
            <a:lvl5pPr marL="2057400" indent="-228600">
              <a:defRPr sz="2400" b="1">
                <a:solidFill>
                  <a:srgbClr val="FFFFFF"/>
                </a:solidFill>
                <a:latin typeface="Arial" charset="0"/>
              </a:defRPr>
            </a:lvl5pPr>
            <a:lvl6pPr marL="2514600" indent="-228600" eaLnBrk="0" fontAlgn="base" hangingPunct="0">
              <a:spcBef>
                <a:spcPct val="0"/>
              </a:spcBef>
              <a:spcAft>
                <a:spcPct val="0"/>
              </a:spcAft>
              <a:defRPr sz="2400" b="1">
                <a:solidFill>
                  <a:srgbClr val="FFFFFF"/>
                </a:solidFill>
                <a:latin typeface="Arial" charset="0"/>
              </a:defRPr>
            </a:lvl6pPr>
            <a:lvl7pPr marL="2971800" indent="-228600" eaLnBrk="0" fontAlgn="base" hangingPunct="0">
              <a:spcBef>
                <a:spcPct val="0"/>
              </a:spcBef>
              <a:spcAft>
                <a:spcPct val="0"/>
              </a:spcAft>
              <a:defRPr sz="2400" b="1">
                <a:solidFill>
                  <a:srgbClr val="FFFFFF"/>
                </a:solidFill>
                <a:latin typeface="Arial" charset="0"/>
              </a:defRPr>
            </a:lvl7pPr>
            <a:lvl8pPr marL="3429000" indent="-228600" eaLnBrk="0" fontAlgn="base" hangingPunct="0">
              <a:spcBef>
                <a:spcPct val="0"/>
              </a:spcBef>
              <a:spcAft>
                <a:spcPct val="0"/>
              </a:spcAft>
              <a:defRPr sz="2400" b="1">
                <a:solidFill>
                  <a:srgbClr val="FFFFFF"/>
                </a:solidFill>
                <a:latin typeface="Arial" charset="0"/>
              </a:defRPr>
            </a:lvl8pPr>
            <a:lvl9pPr marL="3886200" indent="-228600" eaLnBrk="0" fontAlgn="base" hangingPunct="0">
              <a:spcBef>
                <a:spcPct val="0"/>
              </a:spcBef>
              <a:spcAft>
                <a:spcPct val="0"/>
              </a:spcAft>
              <a:defRPr sz="2400" b="1">
                <a:solidFill>
                  <a:srgbClr val="FFFFFF"/>
                </a:solidFill>
                <a:latin typeface="Arial" charset="0"/>
              </a:defRPr>
            </a:lvl9pPr>
          </a:lstStyle>
          <a:p>
            <a:pPr marL="0" marR="0" lvl="0" indent="-336550" algn="l" defTabSz="914400" rtl="0" eaLnBrk="0" fontAlgn="base" latinLnBrk="0" hangingPunct="0">
              <a:lnSpc>
                <a:spcPct val="100000"/>
              </a:lnSpc>
              <a:spcBef>
                <a:spcPts val="0"/>
              </a:spcBef>
              <a:spcAft>
                <a:spcPts val="600"/>
              </a:spcAft>
              <a:buClrTx/>
              <a:buSzTx/>
              <a:buFontTx/>
              <a:buNone/>
              <a:tabLst/>
              <a:defRPr/>
            </a:pPr>
            <a:r>
              <a:rPr kumimoji="0" lang="en-US" sz="2000" b="1" i="0" u="sng"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CCTA</a:t>
            </a:r>
            <a:r>
              <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en-US" sz="2000" b="1" i="1"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Segoe UI" panose="020B0502040204020203" pitchFamily="34" charset="0"/>
                <a:cs typeface="Times New Roman" panose="02020603050405020304" pitchFamily="18" charset="0"/>
              </a:rPr>
              <a:t>“These additional costs get borne by all customers even if they do not watch any PEG channels.”</a:t>
            </a:r>
            <a:endPar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336550" algn="l" defTabSz="914400" rtl="0" eaLnBrk="0" fontAlgn="base" latinLnBrk="0" hangingPunct="0">
              <a:lnSpc>
                <a:spcPct val="100000"/>
              </a:lnSpc>
              <a:spcBef>
                <a:spcPts val="0"/>
              </a:spcBef>
              <a:spcAft>
                <a:spcPts val="1800"/>
              </a:spcAft>
              <a:buClrTx/>
              <a:buSzTx/>
              <a:buFontTx/>
              <a:buNone/>
              <a:tabLst/>
              <a:defRPr/>
            </a:pPr>
            <a:r>
              <a:rPr kumimoji="0" lang="en-US" sz="2000" b="1" i="0" u="sng"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FACTS</a:t>
            </a:r>
            <a:r>
              <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Hundreds of cable channels are never watched by customers, but they must pay the costs for cable companies to carry them (including very high-priced services like ESPN and regional sports channels).  There are NO additional subscriber costs for HD carriage of PEG channels</a:t>
            </a:r>
            <a:endPar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336550" algn="l" defTabSz="914400" rtl="0" eaLnBrk="0" fontAlgn="base" latinLnBrk="0" hangingPunct="0">
              <a:lnSpc>
                <a:spcPct val="100000"/>
              </a:lnSpc>
              <a:spcBef>
                <a:spcPts val="0"/>
              </a:spcBef>
              <a:spcAft>
                <a:spcPts val="600"/>
              </a:spcAft>
              <a:buClrTx/>
              <a:buSzTx/>
              <a:buFontTx/>
              <a:buNone/>
              <a:tabLst/>
              <a:defRPr/>
            </a:pPr>
            <a:r>
              <a:rPr kumimoji="0" lang="en-US" sz="2000" b="1" i="0" u="sng"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CCTA</a:t>
            </a:r>
            <a:r>
              <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en-US" sz="2000" b="1" i="1"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Segoe UI" panose="020B0502040204020203" pitchFamily="34" charset="0"/>
                <a:cs typeface="Times New Roman" panose="02020603050405020304" pitchFamily="18" charset="0"/>
              </a:rPr>
              <a:t>“</a:t>
            </a:r>
            <a:r>
              <a:rPr kumimoji="0" lang="en-US" sz="2000" b="1" i="1"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AB 2635 would </a:t>
            </a:r>
            <a:r>
              <a:rPr kumimoji="0" lang="en-US" sz="2000" b="1" i="1"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Arial" panose="020B0604020202020204" pitchFamily="34" charset="0"/>
                <a:ea typeface="Segoe UI" panose="020B0502040204020203" pitchFamily="34" charset="0"/>
                <a:cs typeface="Times New Roman" panose="02020603050405020304" pitchFamily="18" charset="0"/>
              </a:rPr>
              <a:t>upgrade and provide duplicative PEG channels for little, if any, public benefit.”</a:t>
            </a:r>
            <a:endParaRPr kumimoji="0" lang="en-US" sz="2000" b="1" i="0" u="none" strike="noStrike" kern="1200" cap="none" spc="0" normalizeH="0" baseline="0" noProof="0" dirty="0">
              <a:ln>
                <a:noFill/>
              </a:ln>
              <a:solidFill>
                <a:srgbClr val="AEC9DA">
                  <a:lumMod val="20000"/>
                  <a:lumOff val="80000"/>
                </a:srgbClr>
              </a:solidFill>
              <a:effectLst>
                <a:outerShdw blurRad="38100" dist="38100" dir="2700000" algn="ctr" rotWithShape="0">
                  <a:srgbClr val="000000"/>
                </a:outerShdw>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336550" algn="l" defTabSz="914400" rtl="0" eaLnBrk="0" fontAlgn="base" latinLnBrk="0" hangingPunct="0">
              <a:lnSpc>
                <a:spcPct val="100000"/>
              </a:lnSpc>
              <a:spcBef>
                <a:spcPts val="0"/>
              </a:spcBef>
              <a:spcAft>
                <a:spcPts val="600"/>
              </a:spcAft>
              <a:buClrTx/>
              <a:buSzTx/>
              <a:buFontTx/>
              <a:buNone/>
              <a:tabLst/>
              <a:defRPr/>
            </a:pPr>
            <a:r>
              <a:rPr kumimoji="0" lang="en-US" sz="2000" b="1" i="0" u="sng" strike="noStrike" kern="1200" cap="none" spc="0" normalizeH="0" baseline="0" noProof="0" dirty="0">
                <a:ln>
                  <a:noFill/>
                </a:ln>
                <a:solidFill>
                  <a:srgbClr val="FFFFFF"/>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FACTS</a:t>
            </a:r>
            <a:r>
              <a:rPr kumimoji="0" lang="en-US" sz="2000" b="1" i="0" u="none" strike="noStrike" kern="1200" cap="none" spc="0" normalizeH="0" baseline="0" noProof="0" dirty="0">
                <a:ln>
                  <a:noFill/>
                </a:ln>
                <a:solidFill>
                  <a:srgbClr val="FFFFFF"/>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Especially during the COVID pandemic, PEG channel managers have adapted to provide ways for local governments to communicate with citizens, and maintained mechanisms to allow residents to see and provide testimony to elected officials at city council, schools board, and other public meetings – a </a:t>
            </a:r>
            <a:r>
              <a:rPr kumimoji="0" lang="en-US" sz="2000" b="1" i="0" u="sng" strike="noStrike" kern="1200" cap="none" spc="0" normalizeH="0" baseline="0" noProof="0" dirty="0">
                <a:ln>
                  <a:noFill/>
                </a:ln>
                <a:solidFill>
                  <a:srgbClr val="FFFFFF"/>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major</a:t>
            </a:r>
            <a:r>
              <a:rPr kumimoji="0" lang="en-US" sz="2000" b="1" i="0" u="none" strike="noStrike" kern="1200" cap="none" spc="0" normalizeH="0" baseline="0" noProof="0" dirty="0">
                <a:ln>
                  <a:noFill/>
                </a:ln>
                <a:solidFill>
                  <a:srgbClr val="FFFFFF"/>
                </a:solidFill>
                <a:effectLst>
                  <a:outerShdw blurRad="38100" dist="38100" dir="2700000" algn="ctr" rotWithShape="0">
                    <a:srgbClr val="000000"/>
                  </a:outerShdw>
                </a:effectLst>
                <a:uLnTx/>
                <a:uFillTx/>
                <a:latin typeface="Arial" panose="020B0604020202020204" pitchFamily="34" charset="0"/>
                <a:ea typeface="Calibri" panose="020F0502020204030204" pitchFamily="34" charset="0"/>
                <a:cs typeface="Times New Roman" panose="02020603050405020304" pitchFamily="18" charset="0"/>
              </a:rPr>
              <a:t> public benefit.</a:t>
            </a:r>
            <a:endParaRPr kumimoji="0" lang="en-US" altLang="en-US" sz="20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4" name="Rectangle 3"/>
          <p:cNvSpPr>
            <a:spLocks noChangeArrowheads="1"/>
          </p:cNvSpPr>
          <p:nvPr/>
        </p:nvSpPr>
        <p:spPr bwMode="auto">
          <a:xfrm>
            <a:off x="312420" y="304800"/>
            <a:ext cx="8602980" cy="99060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sz="3200" b="1" i="0" u="none" strike="noStrike" kern="1200" cap="none" spc="0" normalizeH="0" baseline="0" noProof="0" dirty="0">
                <a:ln>
                  <a:noFill/>
                </a:ln>
                <a:solidFill>
                  <a:srgbClr val="FAFAFA"/>
                </a:solidFill>
                <a:effectLst>
                  <a:outerShdw blurRad="38100" dist="38100" dir="2700000" algn="tl">
                    <a:srgbClr val="000000"/>
                  </a:outerShdw>
                </a:effectLst>
                <a:uLnTx/>
                <a:uFillTx/>
                <a:latin typeface="Arial" charset="0"/>
                <a:ea typeface="+mn-ea"/>
                <a:cs typeface="+mn-cs"/>
              </a:rPr>
              <a:t>Cable Industry Arguments Against AB 2635</a:t>
            </a:r>
          </a:p>
        </p:txBody>
      </p:sp>
    </p:spTree>
    <p:extLst>
      <p:ext uri="{BB962C8B-B14F-4D97-AF65-F5344CB8AC3E}">
        <p14:creationId xmlns:p14="http://schemas.microsoft.com/office/powerpoint/2010/main" val="405610359"/>
      </p:ext>
    </p:extLst>
  </p:cSld>
  <p:clrMapOvr>
    <a:masterClrMapping/>
  </p:clrMapOvr>
  <p:transition>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03300" y="228600"/>
            <a:ext cx="7073900" cy="1143000"/>
          </a:xfrm>
        </p:spPr>
        <p:txBody>
          <a:bodyPr/>
          <a:lstStyle/>
          <a:p>
            <a:pPr eaLnBrk="1" hangingPunct="1"/>
            <a:r>
              <a:rPr lang="en-US" altLang="en-US" i="1" dirty="0"/>
              <a:t>City of Eugene v. FCC</a:t>
            </a:r>
            <a:r>
              <a:rPr lang="en-US" altLang="en-US" dirty="0"/>
              <a:t/>
            </a:r>
            <a:br>
              <a:rPr lang="en-US" altLang="en-US" dirty="0"/>
            </a:br>
            <a:r>
              <a:rPr lang="en-US" altLang="en-US" dirty="0"/>
              <a:t>(Sixth Circuit 2021) </a:t>
            </a:r>
          </a:p>
        </p:txBody>
      </p:sp>
      <p:sp>
        <p:nvSpPr>
          <p:cNvPr id="4099" name="Rectangle 3"/>
          <p:cNvSpPr>
            <a:spLocks noGrp="1" noChangeArrowheads="1"/>
          </p:cNvSpPr>
          <p:nvPr>
            <p:ph type="body" idx="1"/>
          </p:nvPr>
        </p:nvSpPr>
        <p:spPr>
          <a:xfrm>
            <a:off x="228600" y="1828800"/>
            <a:ext cx="8686800" cy="1905000"/>
          </a:xfrm>
        </p:spPr>
        <p:txBody>
          <a:bodyPr/>
          <a:lstStyle/>
          <a:p>
            <a:r>
              <a:rPr lang="en-US" altLang="en-US" dirty="0"/>
              <a:t>How to value these non-monetary requirements?</a:t>
            </a:r>
          </a:p>
          <a:p>
            <a:pPr lvl="1">
              <a:buFont typeface="Wingdings" panose="05000000000000000000" pitchFamily="2" charset="2"/>
              <a:buChar char="Ø"/>
            </a:pPr>
            <a:r>
              <a:rPr lang="en-US" altLang="en-US" dirty="0">
                <a:sym typeface="Wingdings" panose="05000000000000000000" pitchFamily="2" charset="2"/>
              </a:rPr>
              <a:t> “Fair Market Value”</a:t>
            </a:r>
          </a:p>
          <a:p>
            <a:pPr lvl="0"/>
            <a:r>
              <a:rPr lang="en-US" altLang="en-US" dirty="0"/>
              <a:t>Mixed-Use Rule</a:t>
            </a:r>
          </a:p>
          <a:p>
            <a:pPr lvl="1"/>
            <a:r>
              <a:rPr lang="en-US" altLang="en-US" dirty="0"/>
              <a:t>Franchising authorities can’t regulate non-cable services except as expressly permitted in the Cable Act</a:t>
            </a:r>
          </a:p>
          <a:p>
            <a:r>
              <a:rPr lang="en-US" altLang="en-US" dirty="0"/>
              <a:t>Preemption of Other State &amp; Local Requirements</a:t>
            </a:r>
          </a:p>
          <a:p>
            <a:pPr lvl="1"/>
            <a:r>
              <a:rPr lang="en-US" altLang="en-US" dirty="0"/>
              <a:t>State and local governments can’t impose fees or requirements on non-cable services provided over </a:t>
            </a:r>
            <a:br>
              <a:rPr lang="en-US" altLang="en-US" dirty="0"/>
            </a:br>
            <a:r>
              <a:rPr lang="en-US" altLang="en-US" dirty="0"/>
              <a:t>a cable system</a:t>
            </a:r>
          </a:p>
          <a:p>
            <a:pPr>
              <a:buFont typeface="Wingdings" panose="05000000000000000000" pitchFamily="2" charset="2"/>
              <a:buChar char="Ø"/>
            </a:pPr>
            <a:endParaRPr lang="en-US" altLang="en-US" dirty="0">
              <a:sym typeface="Wingdings" panose="05000000000000000000" pitchFamily="2" charset="2"/>
            </a:endParaRPr>
          </a:p>
          <a:p>
            <a:pPr lvl="1"/>
            <a:endParaRPr lang="en-US" altLang="en-US" dirty="0"/>
          </a:p>
          <a:p>
            <a:pPr lvl="2">
              <a:buFont typeface="Wingdings" panose="05000000000000000000" pitchFamily="2" charset="2"/>
              <a:buChar char="Ø"/>
            </a:pPr>
            <a:endParaRPr lang="en-US" altLang="en-US" dirty="0">
              <a:sym typeface="Wingdings" panose="05000000000000000000" pitchFamily="2" charset="2"/>
            </a:endParaRPr>
          </a:p>
          <a:p>
            <a:pPr lvl="1">
              <a:buFont typeface="Arial" panose="020B0604020202020204" pitchFamily="34" charset="0"/>
              <a:buChar char="•"/>
            </a:pPr>
            <a:endParaRPr lang="en-US" altLang="en-US" dirty="0">
              <a:sym typeface="Wingdings" panose="05000000000000000000" pitchFamily="2" charset="2"/>
            </a:endParaRPr>
          </a:p>
          <a:p>
            <a:pPr lvl="1"/>
            <a:endParaRPr lang="en-US" altLang="en-US" dirty="0"/>
          </a:p>
        </p:txBody>
      </p:sp>
    </p:spTree>
    <p:extLst>
      <p:ext uri="{BB962C8B-B14F-4D97-AF65-F5344CB8AC3E}">
        <p14:creationId xmlns:p14="http://schemas.microsoft.com/office/powerpoint/2010/main" val="1749910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03300" y="228600"/>
            <a:ext cx="7073900" cy="1143000"/>
          </a:xfrm>
        </p:spPr>
        <p:txBody>
          <a:bodyPr/>
          <a:lstStyle/>
          <a:p>
            <a:pPr eaLnBrk="1" hangingPunct="1"/>
            <a:r>
              <a:rPr lang="en-US" altLang="en-US" i="1" dirty="0"/>
              <a:t>City of Eugene v. FCC</a:t>
            </a:r>
            <a:r>
              <a:rPr lang="en-US" altLang="en-US" dirty="0"/>
              <a:t/>
            </a:r>
            <a:br>
              <a:rPr lang="en-US" altLang="en-US" dirty="0"/>
            </a:br>
            <a:r>
              <a:rPr lang="en-US" altLang="en-US" dirty="0"/>
              <a:t>(Sixth Circuit 2021) </a:t>
            </a:r>
          </a:p>
        </p:txBody>
      </p:sp>
      <p:sp>
        <p:nvSpPr>
          <p:cNvPr id="4099" name="Rectangle 3"/>
          <p:cNvSpPr>
            <a:spLocks noGrp="1" noChangeArrowheads="1"/>
          </p:cNvSpPr>
          <p:nvPr>
            <p:ph type="body" idx="1"/>
          </p:nvPr>
        </p:nvSpPr>
        <p:spPr>
          <a:xfrm>
            <a:off x="228600" y="1828800"/>
            <a:ext cx="8686800" cy="1905000"/>
          </a:xfrm>
        </p:spPr>
        <p:txBody>
          <a:bodyPr/>
          <a:lstStyle/>
          <a:p>
            <a:pPr eaLnBrk="1" hangingPunct="1"/>
            <a:r>
              <a:rPr lang="en-US" altLang="en-US" dirty="0"/>
              <a:t>ACM, local governments, and others appeal</a:t>
            </a:r>
          </a:p>
          <a:p>
            <a:pPr eaLnBrk="1" hangingPunct="1"/>
            <a:r>
              <a:rPr lang="en-US" altLang="en-US" dirty="0"/>
              <a:t>Sixth Circuit: </a:t>
            </a:r>
          </a:p>
          <a:p>
            <a:pPr lvl="1"/>
            <a:r>
              <a:rPr lang="en-US" altLang="en-US" dirty="0"/>
              <a:t>Upholds FCC’s ruling that cable-related, non-monetary franchise requirements count towards 5% Franchise Fee cap</a:t>
            </a:r>
          </a:p>
          <a:p>
            <a:pPr lvl="1"/>
            <a:r>
              <a:rPr lang="en-US" altLang="en-US" i="1" dirty="0"/>
              <a:t>BUT</a:t>
            </a:r>
            <a:r>
              <a:rPr lang="en-US" altLang="en-US" dirty="0"/>
              <a:t> reverses FCC on how to calculate their value</a:t>
            </a:r>
          </a:p>
          <a:p>
            <a:pPr lvl="2">
              <a:buFont typeface="Wingdings" panose="05000000000000000000" pitchFamily="2" charset="2"/>
              <a:buChar char="Ø"/>
            </a:pPr>
            <a:r>
              <a:rPr lang="en-US" altLang="en-US" sz="2400" dirty="0">
                <a:sym typeface="Wingdings" panose="05000000000000000000" pitchFamily="2" charset="2"/>
              </a:rPr>
              <a:t> </a:t>
            </a:r>
            <a:r>
              <a:rPr lang="en-US" altLang="en-US" sz="2400" strike="sngStrike" dirty="0">
                <a:solidFill>
                  <a:srgbClr val="FF0000"/>
                </a:solidFill>
                <a:sym typeface="Wingdings" panose="05000000000000000000" pitchFamily="2" charset="2"/>
              </a:rPr>
              <a:t>“Fair Market Value”</a:t>
            </a:r>
            <a:r>
              <a:rPr lang="en-US" altLang="en-US" sz="2400" dirty="0">
                <a:sym typeface="Wingdings" panose="05000000000000000000" pitchFamily="2" charset="2"/>
              </a:rPr>
              <a:t> </a:t>
            </a:r>
            <a:r>
              <a:rPr lang="en-US" altLang="en-US" sz="2400" b="1" u="sng" dirty="0">
                <a:solidFill>
                  <a:srgbClr val="00B050"/>
                </a:solidFill>
                <a:sym typeface="Wingdings" panose="05000000000000000000" pitchFamily="2" charset="2"/>
              </a:rPr>
              <a:t>Operator’s marginal cost</a:t>
            </a:r>
            <a:endParaRPr lang="en-US" altLang="en-US" sz="2400" b="1" u="sng" strike="sngStrike" dirty="0">
              <a:solidFill>
                <a:srgbClr val="00B050"/>
              </a:solidFill>
              <a:sym typeface="Wingdings" panose="05000000000000000000" pitchFamily="2" charset="2"/>
            </a:endParaRPr>
          </a:p>
          <a:p>
            <a:pPr lvl="1"/>
            <a:r>
              <a:rPr lang="en-US" altLang="en-US" dirty="0">
                <a:sym typeface="Wingdings" panose="05000000000000000000" pitchFamily="2" charset="2"/>
              </a:rPr>
              <a:t>FCC’s Mixed-Use Rule “only gets in the way,” </a:t>
            </a:r>
            <a:br>
              <a:rPr lang="en-US" altLang="en-US" dirty="0">
                <a:sym typeface="Wingdings" panose="05000000000000000000" pitchFamily="2" charset="2"/>
              </a:rPr>
            </a:br>
            <a:r>
              <a:rPr lang="en-US" altLang="en-US" dirty="0">
                <a:sym typeface="Wingdings" panose="05000000000000000000" pitchFamily="2" charset="2"/>
              </a:rPr>
              <a:t>but upholds the FCC’s preemption ruling</a:t>
            </a:r>
          </a:p>
          <a:p>
            <a:pPr lvl="1"/>
            <a:endParaRPr lang="en-US" altLang="en-US" dirty="0"/>
          </a:p>
          <a:p>
            <a:pPr lvl="2"/>
            <a:endParaRPr lang="en-US" altLang="en-US" dirty="0"/>
          </a:p>
          <a:p>
            <a:pPr>
              <a:buFont typeface="Wingdings" panose="05000000000000000000" pitchFamily="2" charset="2"/>
              <a:buChar char="Ø"/>
            </a:pPr>
            <a:endParaRPr lang="en-US" altLang="en-US" dirty="0">
              <a:sym typeface="Wingdings" panose="05000000000000000000" pitchFamily="2" charset="2"/>
            </a:endParaRPr>
          </a:p>
          <a:p>
            <a:pPr lvl="1"/>
            <a:endParaRPr lang="en-US" altLang="en-US" dirty="0"/>
          </a:p>
          <a:p>
            <a:pPr lvl="2">
              <a:buFont typeface="Wingdings" panose="05000000000000000000" pitchFamily="2" charset="2"/>
              <a:buChar char="Ø"/>
            </a:pPr>
            <a:endParaRPr lang="en-US" altLang="en-US" dirty="0">
              <a:sym typeface="Wingdings" panose="05000000000000000000" pitchFamily="2" charset="2"/>
            </a:endParaRPr>
          </a:p>
          <a:p>
            <a:pPr lvl="1">
              <a:buFont typeface="Arial" panose="020B0604020202020204" pitchFamily="34" charset="0"/>
              <a:buChar char="•"/>
            </a:pPr>
            <a:endParaRPr lang="en-US" altLang="en-US" dirty="0">
              <a:sym typeface="Wingdings" panose="05000000000000000000" pitchFamily="2" charset="2"/>
            </a:endParaRPr>
          </a:p>
          <a:p>
            <a:pPr lvl="1"/>
            <a:endParaRPr lang="en-US" altLang="en-US" dirty="0"/>
          </a:p>
        </p:txBody>
      </p:sp>
    </p:spTree>
    <p:extLst>
      <p:ext uri="{BB962C8B-B14F-4D97-AF65-F5344CB8AC3E}">
        <p14:creationId xmlns:p14="http://schemas.microsoft.com/office/powerpoint/2010/main" val="172809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03300" y="228600"/>
            <a:ext cx="7073900" cy="1143000"/>
          </a:xfrm>
        </p:spPr>
        <p:txBody>
          <a:bodyPr/>
          <a:lstStyle/>
          <a:p>
            <a:pPr eaLnBrk="1" hangingPunct="1"/>
            <a:r>
              <a:rPr lang="en-US" altLang="en-US" i="1" dirty="0"/>
              <a:t>City of Eugene v. FCC</a:t>
            </a:r>
            <a:r>
              <a:rPr lang="en-US" altLang="en-US" dirty="0"/>
              <a:t/>
            </a:r>
            <a:br>
              <a:rPr lang="en-US" altLang="en-US" dirty="0"/>
            </a:br>
            <a:r>
              <a:rPr lang="en-US" altLang="en-US" dirty="0"/>
              <a:t>(Sixth Circuit 2021) </a:t>
            </a:r>
          </a:p>
        </p:txBody>
      </p:sp>
      <p:sp>
        <p:nvSpPr>
          <p:cNvPr id="4099" name="Rectangle 3"/>
          <p:cNvSpPr>
            <a:spLocks noGrp="1" noChangeArrowheads="1"/>
          </p:cNvSpPr>
          <p:nvPr>
            <p:ph type="body" idx="1"/>
          </p:nvPr>
        </p:nvSpPr>
        <p:spPr>
          <a:xfrm>
            <a:off x="228600" y="1828800"/>
            <a:ext cx="8686800" cy="1905000"/>
          </a:xfrm>
        </p:spPr>
        <p:txBody>
          <a:bodyPr/>
          <a:lstStyle/>
          <a:p>
            <a:pPr eaLnBrk="1" hangingPunct="1"/>
            <a:r>
              <a:rPr lang="en-US" altLang="en-US" dirty="0"/>
              <a:t>Rehearing denied; Supreme Court doesn’t take case</a:t>
            </a:r>
          </a:p>
          <a:p>
            <a:pPr eaLnBrk="1" hangingPunct="1"/>
            <a:r>
              <a:rPr lang="en-US" altLang="en-US" dirty="0">
                <a:sym typeface="Wingdings" panose="05000000000000000000" pitchFamily="2" charset="2"/>
              </a:rPr>
              <a:t>What happens next?</a:t>
            </a:r>
          </a:p>
          <a:p>
            <a:pPr lvl="1"/>
            <a:r>
              <a:rPr lang="en-US" altLang="en-US" dirty="0">
                <a:sym typeface="Wingdings" panose="05000000000000000000" pitchFamily="2" charset="2"/>
              </a:rPr>
              <a:t>Implementation issues</a:t>
            </a:r>
          </a:p>
          <a:p>
            <a:pPr lvl="1"/>
            <a:r>
              <a:rPr lang="en-US" altLang="en-US" dirty="0"/>
              <a:t>Changes to Cable Act? </a:t>
            </a:r>
          </a:p>
          <a:p>
            <a:pPr lvl="1"/>
            <a:r>
              <a:rPr lang="en-US" altLang="en-US" dirty="0">
                <a:sym typeface="Wingdings" panose="05000000000000000000" pitchFamily="2" charset="2"/>
              </a:rPr>
              <a:t>Future FCC action?</a:t>
            </a:r>
          </a:p>
          <a:p>
            <a:pPr lvl="2"/>
            <a:endParaRPr lang="en-US" altLang="en-US" dirty="0"/>
          </a:p>
          <a:p>
            <a:pPr>
              <a:buFont typeface="Wingdings" panose="05000000000000000000" pitchFamily="2" charset="2"/>
              <a:buChar char="Ø"/>
            </a:pPr>
            <a:endParaRPr lang="en-US" altLang="en-US" dirty="0">
              <a:sym typeface="Wingdings" panose="05000000000000000000" pitchFamily="2" charset="2"/>
            </a:endParaRPr>
          </a:p>
          <a:p>
            <a:pPr lvl="1"/>
            <a:endParaRPr lang="en-US" altLang="en-US" dirty="0"/>
          </a:p>
          <a:p>
            <a:pPr lvl="2">
              <a:buFont typeface="Wingdings" panose="05000000000000000000" pitchFamily="2" charset="2"/>
              <a:buChar char="Ø"/>
            </a:pPr>
            <a:endParaRPr lang="en-US" altLang="en-US" dirty="0">
              <a:sym typeface="Wingdings" panose="05000000000000000000" pitchFamily="2" charset="2"/>
            </a:endParaRPr>
          </a:p>
          <a:p>
            <a:pPr lvl="1">
              <a:buFont typeface="Arial" panose="020B0604020202020204" pitchFamily="34" charset="0"/>
              <a:buChar char="•"/>
            </a:pPr>
            <a:endParaRPr lang="en-US" altLang="en-US" dirty="0">
              <a:sym typeface="Wingdings" panose="05000000000000000000" pitchFamily="2" charset="2"/>
            </a:endParaRPr>
          </a:p>
          <a:p>
            <a:pPr lvl="1"/>
            <a:endParaRPr lang="en-US" altLang="en-US" dirty="0"/>
          </a:p>
        </p:txBody>
      </p:sp>
    </p:spTree>
    <p:extLst>
      <p:ext uri="{BB962C8B-B14F-4D97-AF65-F5344CB8AC3E}">
        <p14:creationId xmlns:p14="http://schemas.microsoft.com/office/powerpoint/2010/main" val="3168863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185D21DC-3B6B-4ACC-BEA5-AC87FFE432EF}"/>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FCC Forecast</a:t>
            </a:r>
          </a:p>
        </p:txBody>
      </p:sp>
      <p:sp>
        <p:nvSpPr>
          <p:cNvPr id="18435" name="Rectangle 3">
            <a:extLst>
              <a:ext uri="{FF2B5EF4-FFF2-40B4-BE49-F238E27FC236}">
                <a16:creationId xmlns:a16="http://schemas.microsoft.com/office/drawing/2014/main" xmlns="" id="{8EDB523E-1326-4463-8D95-40CA5A57705D}"/>
              </a:ext>
            </a:extLst>
          </p:cNvPr>
          <p:cNvSpPr>
            <a:spLocks noGrp="1" noChangeArrowheads="1"/>
          </p:cNvSpPr>
          <p:nvPr>
            <p:ph type="body" idx="1"/>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When will we get a 5</a:t>
            </a:r>
            <a:r>
              <a:rPr lang="en-US" altLang="en-US" baseline="30000"/>
              <a:t>th</a:t>
            </a:r>
            <a:r>
              <a:rPr lang="en-US" altLang="en-US"/>
              <a:t> Commissioner?</a:t>
            </a:r>
          </a:p>
          <a:p>
            <a:pPr lvl="1" eaLnBrk="1" hangingPunct="1"/>
            <a:r>
              <a:rPr lang="en-US" altLang="en-US"/>
              <a:t>Gigi Sohn, public interest advocate</a:t>
            </a:r>
          </a:p>
          <a:p>
            <a:pPr lvl="1" eaLnBrk="1" hangingPunct="1"/>
            <a:r>
              <a:rPr lang="en-US" altLang="en-US"/>
              <a:t>Committee tie vote</a:t>
            </a:r>
          </a:p>
          <a:p>
            <a:pPr lvl="1" eaLnBrk="1" hangingPunct="1"/>
            <a:r>
              <a:rPr lang="en-US" altLang="en-US"/>
              <a:t>Awaiting 50 senators on the floor</a:t>
            </a:r>
          </a:p>
          <a:p>
            <a:pPr eaLnBrk="1" hangingPunct="1"/>
            <a:endParaRPr lang="en-US" altLang="en-US"/>
          </a:p>
          <a:p>
            <a:pPr eaLnBrk="1" hangingPunct="1"/>
            <a:r>
              <a:rPr lang="en-US" altLang="en-US"/>
              <a:t>Window for the Biden FCC agenda is shrinking every week</a:t>
            </a:r>
          </a:p>
          <a:p>
            <a:pPr lvl="1" eaLnBrk="1" hangingPunct="1"/>
            <a:endParaRPr lang="en-US" altLang="en-US"/>
          </a:p>
          <a:p>
            <a:pPr eaLnBrk="1" hangingPunct="1"/>
            <a:endParaRPr lang="en-US" altLang="en-US"/>
          </a:p>
        </p:txBody>
      </p:sp>
    </p:spTree>
    <p:extLst>
      <p:ext uri="{BB962C8B-B14F-4D97-AF65-F5344CB8AC3E}">
        <p14:creationId xmlns:p14="http://schemas.microsoft.com/office/powerpoint/2010/main" val="388206348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xmlns="" id="{64948EF0-7097-4924-BD60-79939FEC16F9}"/>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FCC: Infrastructure Investment and Jobs Act</a:t>
            </a:r>
          </a:p>
        </p:txBody>
      </p:sp>
      <p:sp>
        <p:nvSpPr>
          <p:cNvPr id="19459" name="Content Placeholder 2">
            <a:extLst>
              <a:ext uri="{FF2B5EF4-FFF2-40B4-BE49-F238E27FC236}">
                <a16:creationId xmlns:a16="http://schemas.microsoft.com/office/drawing/2014/main" xmlns="" id="{11D783C9-25CD-45F1-9BE2-78FB566D76A9}"/>
              </a:ext>
            </a:extLst>
          </p:cNvPr>
          <p:cNvSpPr>
            <a:spLocks noGrp="1" noChangeArrowheads="1"/>
          </p:cNvSpPr>
          <p:nvPr>
            <p:ph idx="1"/>
          </p:nvPr>
        </p:nvSpPr>
        <p:spPr>
          <a:xfrm>
            <a:off x="457200" y="1433513"/>
            <a:ext cx="8229600" cy="4525962"/>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n-US" altLang="en-US">
                <a:sym typeface="Wingdings" panose="05000000000000000000" pitchFamily="2" charset="2"/>
              </a:rPr>
              <a:t>Affordable Connectivity Program </a:t>
            </a:r>
            <a:r>
              <a:rPr lang="en-US" altLang="en-US" sz="2400">
                <a:sym typeface="Wingdings" panose="05000000000000000000" pitchFamily="2" charset="2"/>
              </a:rPr>
              <a:t>(eff 4/15/22) </a:t>
            </a:r>
            <a:endParaRPr lang="en-US" altLang="en-US"/>
          </a:p>
          <a:p>
            <a:pPr lvl="1" eaLnBrk="1" hangingPunct="1">
              <a:buSzTx/>
            </a:pPr>
            <a:r>
              <a:rPr lang="en-US" altLang="en-US">
                <a:sym typeface="Wingdings" panose="05000000000000000000" pitchFamily="2" charset="2"/>
              </a:rPr>
              <a:t>ACP outreach grants coming (</a:t>
            </a:r>
            <a:r>
              <a:rPr lang="en-US" altLang="en-US" sz="2400">
                <a:sym typeface="Wingdings" panose="05000000000000000000" pitchFamily="2" charset="2"/>
              </a:rPr>
              <a:t>replies 4/15/22)</a:t>
            </a:r>
            <a:endParaRPr lang="en-US" altLang="en-US" sz="2400"/>
          </a:p>
          <a:p>
            <a:pPr eaLnBrk="1" hangingPunct="1">
              <a:buSzTx/>
            </a:pPr>
            <a:r>
              <a:rPr lang="en-US" altLang="en-US">
                <a:sym typeface="Wingdings" panose="05000000000000000000" pitchFamily="2" charset="2"/>
              </a:rPr>
              <a:t>Universal Service report </a:t>
            </a:r>
            <a:r>
              <a:rPr lang="en-US" altLang="en-US" sz="2400">
                <a:sym typeface="Wingdings" panose="05000000000000000000" pitchFamily="2" charset="2"/>
              </a:rPr>
              <a:t>(deadline 8/12/22)</a:t>
            </a:r>
            <a:endParaRPr lang="en-US" altLang="en-US"/>
          </a:p>
          <a:p>
            <a:pPr eaLnBrk="1" hangingPunct="1">
              <a:buSzTx/>
            </a:pPr>
            <a:r>
              <a:rPr lang="en-US" altLang="en-US">
                <a:sym typeface="Wingdings" panose="05000000000000000000" pitchFamily="2" charset="2"/>
              </a:rPr>
              <a:t>Broadband “nutrition” label </a:t>
            </a:r>
            <a:r>
              <a:rPr lang="en-US" altLang="en-US" sz="2400">
                <a:sym typeface="Wingdings" panose="05000000000000000000" pitchFamily="2" charset="2"/>
              </a:rPr>
              <a:t>(deadline 11/15/22)</a:t>
            </a:r>
            <a:endParaRPr lang="en-US" altLang="en-US"/>
          </a:p>
          <a:p>
            <a:pPr eaLnBrk="1" hangingPunct="1">
              <a:buSzTx/>
            </a:pPr>
            <a:r>
              <a:rPr lang="en-US" altLang="en-US">
                <a:sym typeface="Wingdings" panose="05000000000000000000" pitchFamily="2" charset="2"/>
              </a:rPr>
              <a:t>Broadband Deployment Maps </a:t>
            </a:r>
            <a:r>
              <a:rPr lang="en-US" altLang="en-US" sz="2400">
                <a:sym typeface="Wingdings" panose="05000000000000000000" pitchFamily="2" charset="2"/>
              </a:rPr>
              <a:t>(target 1/23)</a:t>
            </a:r>
            <a:r>
              <a:rPr lang="en-US" altLang="en-US">
                <a:sym typeface="Wingdings" panose="05000000000000000000" pitchFamily="2" charset="2"/>
              </a:rPr>
              <a:t> </a:t>
            </a:r>
            <a:endParaRPr lang="en-US" altLang="en-US" sz="2400"/>
          </a:p>
          <a:p>
            <a:pPr eaLnBrk="1" hangingPunct="1">
              <a:buSzTx/>
            </a:pPr>
            <a:r>
              <a:rPr lang="en-US" altLang="en-US">
                <a:sym typeface="Wingdings" panose="05000000000000000000" pitchFamily="2" charset="2"/>
              </a:rPr>
              <a:t>Digital nondiscrimination </a:t>
            </a:r>
            <a:r>
              <a:rPr lang="en-US" altLang="en-US" sz="2400">
                <a:sym typeface="Wingdings" panose="05000000000000000000" pitchFamily="2" charset="2"/>
              </a:rPr>
              <a:t>(deadline 11/15/23)</a:t>
            </a:r>
            <a:endParaRPr lang="en-US" altLang="en-US" sz="2400"/>
          </a:p>
          <a:p>
            <a:pPr lvl="1" eaLnBrk="1" hangingPunct="1">
              <a:buSzTx/>
            </a:pPr>
            <a:r>
              <a:rPr lang="en-US" altLang="en-US">
                <a:sym typeface="Wingdings" panose="05000000000000000000" pitchFamily="2" charset="2"/>
              </a:rPr>
              <a:t>Comments due 5/16 and 6/30</a:t>
            </a:r>
            <a:endParaRPr lang="en-US" altLang="en-US"/>
          </a:p>
          <a:p>
            <a:pPr lvl="1" eaLnBrk="1" hangingPunct="1">
              <a:buSzTx/>
            </a:pPr>
            <a:r>
              <a:rPr lang="en-US" altLang="en-US">
                <a:sym typeface="Wingdings" panose="05000000000000000000" pitchFamily="2" charset="2"/>
              </a:rPr>
              <a:t>Echoes Cable Act anti-redlining rule</a:t>
            </a:r>
            <a:endParaRPr lang="en-US" altLang="en-US"/>
          </a:p>
          <a:p>
            <a:pPr eaLnBrk="1" hangingPunct="1">
              <a:buSzTx/>
            </a:pPr>
            <a:endParaRPr lang="en-US" altLang="en-US"/>
          </a:p>
        </p:txBody>
      </p:sp>
    </p:spTree>
    <p:extLst>
      <p:ext uri="{BB962C8B-B14F-4D97-AF65-F5344CB8AC3E}">
        <p14:creationId xmlns:p14="http://schemas.microsoft.com/office/powerpoint/2010/main" val="65468865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xmlns="" id="{E56A37DF-B315-4CCD-83BD-B4BB3CFB9335}"/>
              </a:ext>
            </a:extLst>
          </p:cNvPr>
          <p:cNvSpPr>
            <a:spLocks noGrp="1" noChangeArrowheads="1"/>
          </p:cNvSpPr>
          <p:nvPr>
            <p:ph type="title"/>
          </p:nvPr>
        </p:nvSpPr>
        <p:spPr>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Rosenworcel FCC beyond IIJA: </a:t>
            </a:r>
            <a:br>
              <a:rPr lang="en-US" altLang="en-US"/>
            </a:br>
            <a:r>
              <a:rPr lang="en-US" altLang="en-US"/>
              <a:t>So much to do, so little time</a:t>
            </a:r>
          </a:p>
        </p:txBody>
      </p:sp>
      <p:sp>
        <p:nvSpPr>
          <p:cNvPr id="21507" name="Content Placeholder 2">
            <a:extLst>
              <a:ext uri="{FF2B5EF4-FFF2-40B4-BE49-F238E27FC236}">
                <a16:creationId xmlns:a16="http://schemas.microsoft.com/office/drawing/2014/main" xmlns="" id="{028AFDA6-7BA4-4EF1-9546-34318DCC9EE9}"/>
              </a:ext>
            </a:extLst>
          </p:cNvPr>
          <p:cNvSpPr>
            <a:spLocks noGrp="1" noChangeArrowheads="1"/>
          </p:cNvSpPr>
          <p:nvPr>
            <p:ph idx="1"/>
          </p:nvPr>
        </p:nvSpPr>
        <p:spPr>
          <a:xfrm>
            <a:off x="457200" y="1600200"/>
            <a:ext cx="8458200" cy="4525963"/>
          </a:xfrm>
          <a:extLst>
            <a:ext uri="{91240B29-F687-4F45-9708-019B960494DF}">
              <a14:hiddenLine xmlns:a14="http://schemas.microsoft.com/office/drawing/2010/main" w="9525" cap="flat" algn="ctr">
                <a:solidFill>
                  <a:srgbClr val="000000"/>
                </a:solidFill>
                <a:miter lim="800000"/>
                <a:headEnd type="none" w="med" len="med"/>
                <a:tailEnd type="none" w="med" len="med"/>
              </a14:hiddenLine>
            </a:ext>
          </a:extLst>
        </p:spPr>
        <p:txBody>
          <a:bodyPr/>
          <a:lstStyle/>
          <a:p>
            <a:pPr eaLnBrk="1" hangingPunct="1">
              <a:buSzTx/>
            </a:pPr>
            <a:r>
              <a:rPr lang="en-US" altLang="en-US" sz="2800" dirty="0">
                <a:sym typeface="Wingdings" panose="05000000000000000000" pitchFamily="2" charset="2"/>
              </a:rPr>
              <a:t>Public safety, national security, </a:t>
            </a:r>
            <a:r>
              <a:rPr lang="en-US" altLang="en-US" sz="2800" dirty="0" err="1">
                <a:sym typeface="Wingdings" panose="05000000000000000000" pitchFamily="2" charset="2"/>
              </a:rPr>
              <a:t>robocalls</a:t>
            </a:r>
            <a:endParaRPr lang="en-US" altLang="en-US" sz="2800" dirty="0"/>
          </a:p>
          <a:p>
            <a:pPr eaLnBrk="1" hangingPunct="1">
              <a:buSzTx/>
            </a:pPr>
            <a:r>
              <a:rPr lang="en-US" altLang="en-US" sz="2800" dirty="0">
                <a:sym typeface="Wingdings" panose="05000000000000000000" pitchFamily="2" charset="2"/>
              </a:rPr>
              <a:t>Digital divide – homework gap, universal service</a:t>
            </a:r>
            <a:endParaRPr lang="en-US" altLang="en-US" sz="2800" dirty="0"/>
          </a:p>
          <a:p>
            <a:pPr eaLnBrk="1" hangingPunct="1">
              <a:buSzTx/>
            </a:pPr>
            <a:r>
              <a:rPr lang="en-US" altLang="en-US" sz="2800" dirty="0">
                <a:sym typeface="Wingdings" panose="05000000000000000000" pitchFamily="2" charset="2"/>
              </a:rPr>
              <a:t>Reclassification of Broadband as Title 2 and Net Neutrality </a:t>
            </a:r>
            <a:endParaRPr lang="en-US" altLang="en-US" sz="2800" dirty="0"/>
          </a:p>
          <a:p>
            <a:pPr eaLnBrk="1" hangingPunct="1">
              <a:buSzTx/>
            </a:pPr>
            <a:r>
              <a:rPr lang="en-US" altLang="en-US" sz="2800" dirty="0">
                <a:sym typeface="Wingdings" panose="05000000000000000000" pitchFamily="2" charset="2"/>
              </a:rPr>
              <a:t>5G deployment</a:t>
            </a:r>
            <a:endParaRPr lang="en-US" altLang="en-US" sz="2800" dirty="0"/>
          </a:p>
          <a:p>
            <a:pPr eaLnBrk="1" hangingPunct="1">
              <a:buSzTx/>
            </a:pPr>
            <a:r>
              <a:rPr lang="en-US" altLang="en-US" sz="2800" dirty="0">
                <a:sym typeface="Wingdings" panose="05000000000000000000" pitchFamily="2" charset="2"/>
              </a:rPr>
              <a:t>Media ownership rules, </a:t>
            </a:r>
            <a:r>
              <a:rPr lang="en-US" altLang="en-US" sz="2800" dirty="0" err="1">
                <a:sym typeface="Wingdings" panose="05000000000000000000" pitchFamily="2" charset="2"/>
              </a:rPr>
              <a:t>EEO</a:t>
            </a:r>
            <a:r>
              <a:rPr lang="en-US" altLang="en-US" sz="2800" dirty="0">
                <a:sym typeface="Wingdings" panose="05000000000000000000" pitchFamily="2" charset="2"/>
              </a:rPr>
              <a:t> data, prison phone justice      . . . . . </a:t>
            </a:r>
            <a:endParaRPr lang="en-US" altLang="en-US" sz="2800" dirty="0"/>
          </a:p>
          <a:p>
            <a:pPr eaLnBrk="1" hangingPunct="1">
              <a:buSzTx/>
            </a:pPr>
            <a:r>
              <a:rPr lang="en-US" altLang="en-US" sz="2800" dirty="0">
                <a:sym typeface="Wingdings" panose="05000000000000000000" pitchFamily="2" charset="2"/>
              </a:rPr>
              <a:t>Cable franchising rules – follow up to the 621 litigation</a:t>
            </a:r>
            <a:endParaRPr lang="en-US" altLang="en-US" sz="2800" dirty="0"/>
          </a:p>
          <a:p>
            <a:pPr eaLnBrk="1" hangingPunct="1">
              <a:buSzTx/>
            </a:pPr>
            <a:endParaRPr lang="en-US" altLang="en-US" sz="2800" dirty="0">
              <a:sym typeface="Wingdings" panose="05000000000000000000" pitchFamily="2" charset="2"/>
            </a:endParaRPr>
          </a:p>
          <a:p>
            <a:pPr eaLnBrk="1" hangingPunct="1">
              <a:buSzTx/>
            </a:pPr>
            <a:endParaRPr lang="en-US" altLang="en-US" sz="2800" dirty="0">
              <a:sym typeface="Wingdings" panose="05000000000000000000" pitchFamily="2" charset="2"/>
            </a:endParaRPr>
          </a:p>
        </p:txBody>
      </p:sp>
    </p:spTree>
    <p:extLst>
      <p:ext uri="{BB962C8B-B14F-4D97-AF65-F5344CB8AC3E}">
        <p14:creationId xmlns:p14="http://schemas.microsoft.com/office/powerpoint/2010/main" val="271055710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xmlns="" id="{B0E4A112-3F90-4FE9-83A0-BFB21F6AB768}"/>
              </a:ext>
            </a:extLst>
          </p:cNvPr>
          <p:cNvSpPr>
            <a:spLocks noGrp="1" noChangeArrowheads="1"/>
          </p:cNvSpPr>
          <p:nvPr>
            <p:ph type="title"/>
          </p:nvPr>
        </p:nvSpPr>
        <p:spPr>
          <a:xfrm>
            <a:off x="457200" y="15875"/>
            <a:ext cx="8229600" cy="1143000"/>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eaLnBrk="1" hangingPunct="1"/>
            <a:r>
              <a:rPr lang="en-US" altLang="en-US"/>
              <a:t>Grant funding: NTIA &amp; States</a:t>
            </a:r>
          </a:p>
        </p:txBody>
      </p:sp>
      <p:sp>
        <p:nvSpPr>
          <p:cNvPr id="10243" name="Content Placeholder 2">
            <a:extLst>
              <a:ext uri="{FF2B5EF4-FFF2-40B4-BE49-F238E27FC236}">
                <a16:creationId xmlns:a16="http://schemas.microsoft.com/office/drawing/2014/main" xmlns="" id="{D7E7AF89-7569-45EB-AFA7-55CFC8C8D38C}"/>
              </a:ext>
            </a:extLst>
          </p:cNvPr>
          <p:cNvSpPr>
            <a:spLocks noGrp="1"/>
          </p:cNvSpPr>
          <p:nvPr>
            <p:ph idx="1"/>
          </p:nvPr>
        </p:nvSpPr>
        <p:spPr>
          <a:xfrm>
            <a:off x="457200" y="1066800"/>
            <a:ext cx="8229600" cy="4525963"/>
          </a:xfrm>
          <a:ln cap="flat" algn="ctr">
            <a:miter lim="800000"/>
            <a:headEnd type="none" w="med" len="med"/>
            <a:tailEnd type="none" w="med" len="med"/>
          </a:ln>
        </p:spPr>
        <p:txBody>
          <a:bodyPr/>
          <a:lstStyle/>
          <a:p>
            <a:pPr eaLnBrk="1" hangingPunct="1">
              <a:buSzTx/>
              <a:defRPr/>
            </a:pPr>
            <a:r>
              <a:rPr lang="en-US" altLang="en-US">
                <a:latin typeface="+mn-lt" pitchFamily="34" charset="0"/>
              </a:rPr>
              <a:t>State Digital Equity Plans</a:t>
            </a:r>
          </a:p>
          <a:p>
            <a:pPr lvl="1" eaLnBrk="1" hangingPunct="1">
              <a:buSzTx/>
              <a:defRPr/>
            </a:pPr>
            <a:r>
              <a:rPr lang="en-US" altLang="en-US">
                <a:latin typeface="+mn-lt" pitchFamily="34" charset="0"/>
              </a:rPr>
              <a:t>Planning Grant Program ($60 M) </a:t>
            </a:r>
          </a:p>
          <a:p>
            <a:pPr lvl="2" eaLnBrk="1" hangingPunct="1">
              <a:buSzTx/>
              <a:defRPr/>
            </a:pPr>
            <a:r>
              <a:rPr lang="en-US" altLang="en-US">
                <a:latin typeface="+mn-lt" pitchFamily="34" charset="0"/>
              </a:rPr>
              <a:t>rules in formulation now</a:t>
            </a:r>
          </a:p>
          <a:p>
            <a:pPr lvl="1" eaLnBrk="1" hangingPunct="1">
              <a:buSzTx/>
              <a:defRPr/>
            </a:pPr>
            <a:r>
              <a:rPr lang="en-US" altLang="en-US">
                <a:latin typeface="+mn-lt" pitchFamily="34" charset="0"/>
              </a:rPr>
              <a:t>NTIA will approve plans which will govern the State Digital Equity Capacity Grant Program ($1.44 B)</a:t>
            </a:r>
          </a:p>
          <a:p>
            <a:pPr eaLnBrk="1" hangingPunct="1">
              <a:buSzTx/>
              <a:defRPr/>
            </a:pPr>
            <a:r>
              <a:rPr lang="en-US" altLang="en-US">
                <a:latin typeface="+mn-lt" pitchFamily="34" charset="0"/>
              </a:rPr>
              <a:t>Digital Equity Competitive Grant Program</a:t>
            </a:r>
          </a:p>
          <a:p>
            <a:pPr lvl="1" eaLnBrk="1" hangingPunct="1">
              <a:buSzTx/>
              <a:defRPr/>
            </a:pPr>
            <a:r>
              <a:rPr lang="en-US" altLang="en-US">
                <a:latin typeface="+mn-lt" pitchFamily="34" charset="0"/>
              </a:rPr>
              <a:t> $1.25 B discretionary grant program distributed vial annual grant programs over 5 years. Non-profits eligible. Timing TBD.</a:t>
            </a:r>
          </a:p>
          <a:p>
            <a:pPr marL="0" indent="0" eaLnBrk="1" hangingPunct="1">
              <a:buSzTx/>
              <a:buFontTx/>
              <a:buNone/>
              <a:defRPr/>
            </a:pPr>
            <a:r>
              <a:rPr lang="en-US" altLang="en-US" sz="2400" b="1">
                <a:latin typeface="+mn-lt" pitchFamily="34" charset="0"/>
              </a:rPr>
              <a:t>Monitor: https://broadbandusa.ntia.doc.gov/</a:t>
            </a:r>
            <a:endParaRPr lang="en-US" altLang="en-US" b="1"/>
          </a:p>
        </p:txBody>
      </p:sp>
    </p:spTree>
    <p:extLst>
      <p:ext uri="{BB962C8B-B14F-4D97-AF65-F5344CB8AC3E}">
        <p14:creationId xmlns:p14="http://schemas.microsoft.com/office/powerpoint/2010/main" val="327363295"/>
      </p:ext>
    </p:extLst>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1_Blank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Blank">
      <a:majorFont>
        <a:latin typeface="Calibri"/>
        <a:ea typeface="Arial"/>
        <a:cs typeface="Arial"/>
      </a:majorFont>
      <a:minorFont>
        <a:latin typeface="Calibri"/>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Blank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4.xml><?xml version="1.0" encoding="utf-8"?>
<a:theme xmlns:a="http://schemas.openxmlformats.org/drawingml/2006/main" name="Whirlpool">
  <a:themeElements>
    <a:clrScheme name="Whirlpool 1">
      <a:dk1>
        <a:srgbClr val="000066"/>
      </a:dk1>
      <a:lt1>
        <a:srgbClr val="CCECFF"/>
      </a:lt1>
      <a:dk2>
        <a:srgbClr val="0000CC"/>
      </a:dk2>
      <a:lt2>
        <a:srgbClr val="CCFFFF"/>
      </a:lt2>
      <a:accent1>
        <a:srgbClr val="CC99FF"/>
      </a:accent1>
      <a:accent2>
        <a:srgbClr val="9999FF"/>
      </a:accent2>
      <a:accent3>
        <a:srgbClr val="AAAAE2"/>
      </a:accent3>
      <a:accent4>
        <a:srgbClr val="AEC9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FFFFFF"/>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FFFFFF"/>
            </a:solidFill>
            <a:effectLst>
              <a:outerShdw blurRad="38100" dist="38100" dir="2700000" algn="tl">
                <a:srgbClr val="000000">
                  <a:alpha val="43137"/>
                </a:srgbClr>
              </a:outerShdw>
            </a:effectLst>
            <a:latin typeface="Arial" charset="0"/>
          </a:defRPr>
        </a:defPPr>
      </a:lstStyle>
    </a:lnDef>
  </a:objectDefaults>
  <a:extraClrSchemeLst>
    <a:extraClrScheme>
      <a:clrScheme name="Whirlpool 1">
        <a:dk1>
          <a:srgbClr val="000066"/>
        </a:dk1>
        <a:lt1>
          <a:srgbClr val="CCECFF"/>
        </a:lt1>
        <a:dk2>
          <a:srgbClr val="0000CC"/>
        </a:dk2>
        <a:lt2>
          <a:srgbClr val="CCFFFF"/>
        </a:lt2>
        <a:accent1>
          <a:srgbClr val="CC99FF"/>
        </a:accent1>
        <a:accent2>
          <a:srgbClr val="9999FF"/>
        </a:accent2>
        <a:accent3>
          <a:srgbClr val="AAAAE2"/>
        </a:accent3>
        <a:accent4>
          <a:srgbClr val="AEC9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CCECFF"/>
        </a:lt1>
        <a:dk2>
          <a:srgbClr val="6699FF"/>
        </a:dk2>
        <a:lt2>
          <a:srgbClr val="CCFFFF"/>
        </a:lt2>
        <a:accent1>
          <a:srgbClr val="CC99FF"/>
        </a:accent1>
        <a:accent2>
          <a:srgbClr val="9999FF"/>
        </a:accent2>
        <a:accent3>
          <a:srgbClr val="B8CAFF"/>
        </a:accent3>
        <a:accent4>
          <a:srgbClr val="AEC9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2_BlueOnWhite</Template>
  <TotalTime>48</TotalTime>
  <Words>1780</Words>
  <Application>Microsoft Office PowerPoint</Application>
  <PresentationFormat>On-screen Show (4:3)</PresentationFormat>
  <Paragraphs>236</Paragraphs>
  <Slides>28</Slides>
  <Notes>5</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28</vt:i4>
      </vt:variant>
    </vt:vector>
  </HeadingPairs>
  <TitlesOfParts>
    <vt:vector size="42" baseType="lpstr">
      <vt:lpstr>Arial</vt:lpstr>
      <vt:lpstr>Calibri</vt:lpstr>
      <vt:lpstr>Calibri Light</vt:lpstr>
      <vt:lpstr>Monotype Sorts</vt:lpstr>
      <vt:lpstr>Segoe UI</vt:lpstr>
      <vt:lpstr>Tahoma</vt:lpstr>
      <vt:lpstr>Times New Roman</vt:lpstr>
      <vt:lpstr>Verdana</vt:lpstr>
      <vt:lpstr>Webdings</vt:lpstr>
      <vt:lpstr>Wingdings</vt:lpstr>
      <vt:lpstr>Default Design</vt:lpstr>
      <vt:lpstr>1_Blank</vt:lpstr>
      <vt:lpstr>Retrospect</vt:lpstr>
      <vt:lpstr>Whirlpool</vt:lpstr>
      <vt:lpstr>PowerPoint Presentation</vt:lpstr>
      <vt:lpstr>City of Eugene v. FCC (Sixth Circuit 2021) </vt:lpstr>
      <vt:lpstr>City of Eugene v. FCC (Sixth Circuit 2021) </vt:lpstr>
      <vt:lpstr>City of Eugene v. FCC (Sixth Circuit 2021) </vt:lpstr>
      <vt:lpstr>City of Eugene v. FCC (Sixth Circuit 2021) </vt:lpstr>
      <vt:lpstr>FCC Forecast</vt:lpstr>
      <vt:lpstr>FCC: Infrastructure Investment and Jobs Act</vt:lpstr>
      <vt:lpstr>Rosenworcel FCC beyond IIJA:  So much to do, so little time</vt:lpstr>
      <vt:lpstr>Grant funding: NTIA &amp; States</vt:lpstr>
      <vt:lpstr>What else is hot in federal  telecom policy?</vt:lpstr>
      <vt:lpstr>Protecting Community Television Act</vt:lpstr>
      <vt:lpstr>Protecting Community Television Act</vt:lpstr>
      <vt:lpstr>Protecting Community Television Act</vt:lpstr>
      <vt:lpstr>Protecting Community Television Act</vt:lpstr>
      <vt:lpstr>Protecting Community Television Act</vt:lpstr>
      <vt:lpstr>Technology in transition— the move from cable to broadband</vt:lpstr>
      <vt:lpstr>OTT status in states in ACM West</vt:lpstr>
      <vt:lpstr>NCTA v. Frey (First Circuit 2021) </vt:lpstr>
      <vt:lpstr>NCTA v. Frey (First Circuit 2021) </vt:lpstr>
      <vt:lpstr>NCTA v. Frey (First Circuit 2021) </vt:lpstr>
      <vt:lpstr>NCTA v. Frey (First Circuit 2021)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Buske</dc:creator>
  <cp:lastModifiedBy>randy thebuskegroup.com</cp:lastModifiedBy>
  <cp:revision>3</cp:revision>
  <dcterms:created xsi:type="dcterms:W3CDTF">1900-01-01T08:00:00Z</dcterms:created>
  <dcterms:modified xsi:type="dcterms:W3CDTF">2022-04-14T22:44:27Z</dcterms:modified>
</cp:coreProperties>
</file>