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132" autoAdjust="0"/>
  </p:normalViewPr>
  <p:slideViewPr>
    <p:cSldViewPr>
      <p:cViewPr varScale="1">
        <p:scale>
          <a:sx n="49" d="100"/>
          <a:sy n="49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30"/>
    </p:cViewPr>
  </p:notesText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123F2-DBA0-4401-B1AC-452B1AF22E14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74FA1-9BF8-4894-9AE3-8E163AEE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8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want to share with you the three organizations that work together to manage and protect all of Wisconsin Lakes &amp; Rivers.</a:t>
            </a:r>
          </a:p>
          <a:p>
            <a:r>
              <a:rPr lang="en-US" baseline="0" dirty="0" smtClean="0"/>
              <a:t>These three organizations partner with each other so they don’t duplicate efforts.</a:t>
            </a:r>
            <a:endParaRPr lang="en-US" dirty="0" smtClean="0"/>
          </a:p>
          <a:p>
            <a:endParaRPr lang="en-US" dirty="0" smtClean="0"/>
          </a:p>
          <a:p>
            <a:r>
              <a:rPr lang="en-US" b="0" dirty="0" smtClean="0"/>
              <a:t>The</a:t>
            </a:r>
            <a:r>
              <a:rPr lang="en-US" b="0" baseline="0" dirty="0" smtClean="0"/>
              <a:t> Wisconsin </a:t>
            </a:r>
            <a:r>
              <a:rPr lang="en-US" dirty="0" smtClean="0"/>
              <a:t>Department </a:t>
            </a:r>
            <a:r>
              <a:rPr lang="en-US" dirty="0" smtClean="0"/>
              <a:t>of Natural Resources – they are the regulatory </a:t>
            </a:r>
            <a:r>
              <a:rPr lang="en-US" u="sng" dirty="0" smtClean="0"/>
              <a:t>government</a:t>
            </a:r>
            <a:r>
              <a:rPr lang="en-US" dirty="0" smtClean="0"/>
              <a:t> organization</a:t>
            </a:r>
          </a:p>
          <a:p>
            <a:endParaRPr lang="en-US" dirty="0" smtClean="0"/>
          </a:p>
          <a:p>
            <a:r>
              <a:rPr lang="en-US" dirty="0" smtClean="0"/>
              <a:t>Wisconsin Lakes – they are the member organization for lakes and </a:t>
            </a:r>
            <a:r>
              <a:rPr lang="en-US" dirty="0" smtClean="0"/>
              <a:t>rivers that works on legislative issues</a:t>
            </a:r>
            <a:endParaRPr lang="en-US" dirty="0" smtClean="0"/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The University of Wisconsin Extension </a:t>
            </a:r>
            <a:r>
              <a:rPr lang="en-US" dirty="0" smtClean="0"/>
              <a:t>Lakes – </a:t>
            </a:r>
            <a:r>
              <a:rPr lang="en-US" dirty="0" smtClean="0"/>
              <a:t>the educational resource for Lake Organizations </a:t>
            </a:r>
            <a:r>
              <a:rPr lang="en-US" dirty="0" smtClean="0"/>
              <a:t>and Districts</a:t>
            </a:r>
          </a:p>
          <a:p>
            <a:endParaRPr lang="en-US" dirty="0" smtClean="0"/>
          </a:p>
          <a:p>
            <a:r>
              <a:rPr lang="en-US" dirty="0" smtClean="0"/>
              <a:t>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74FA1-9BF8-4894-9AE3-8E163AEE79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67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DNR</a:t>
            </a:r>
            <a:r>
              <a:rPr lang="en-US" baseline="0" dirty="0" smtClean="0"/>
              <a:t>  - regulates the river and the dam.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Wisconsin Lakes is </a:t>
            </a:r>
            <a:r>
              <a:rPr lang="en-US" baseline="0" dirty="0" smtClean="0"/>
              <a:t>member organization that </a:t>
            </a:r>
            <a:r>
              <a:rPr lang="en-US" baseline="0" dirty="0" smtClean="0"/>
              <a:t>works at the legislative level.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Extension Lakes is the organization that provides statewide education </a:t>
            </a:r>
            <a:r>
              <a:rPr lang="en-US" baseline="0" dirty="0" smtClean="0"/>
              <a:t>for Lake Organizations and Lake Districts.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There are other organizations that we hear about such as the</a:t>
            </a:r>
          </a:p>
          <a:p>
            <a:r>
              <a:rPr lang="en-US" baseline="0" dirty="0" smtClean="0"/>
              <a:t>Clean Lakes Alliance in Madison. They concentrate on the Yahara Watershed which they consider ends at the south-end of Lake Kegonsa.</a:t>
            </a:r>
          </a:p>
          <a:p>
            <a:r>
              <a:rPr lang="en-US" baseline="0" dirty="0" smtClean="0"/>
              <a:t>We also hear about the Rock River Alliance. As their name implies, they cover the area south of us</a:t>
            </a:r>
            <a:r>
              <a:rPr lang="en-US" baseline="0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74FA1-9BF8-4894-9AE3-8E163AEE79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04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Extension</a:t>
            </a:r>
            <a:r>
              <a:rPr lang="en-US" baseline="0" dirty="0" smtClean="0"/>
              <a:t> Lakes is based </a:t>
            </a:r>
            <a:r>
              <a:rPr lang="en-US" baseline="0" dirty="0" smtClean="0"/>
              <a:t>out of the University of Wisconsin in Stephens Point.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have found them to be extremely helpful and have </a:t>
            </a:r>
            <a:r>
              <a:rPr lang="en-US" dirty="0" smtClean="0"/>
              <a:t>contacted them numerous times with questions of all sorts.</a:t>
            </a:r>
          </a:p>
          <a:p>
            <a:endParaRPr lang="en-US" dirty="0" smtClean="0"/>
          </a:p>
          <a:p>
            <a:r>
              <a:rPr lang="en-US" dirty="0" smtClean="0"/>
              <a:t>They are the experts when it comes to Chapter 33 of the Wisconsin State Statute that defines Lake Districts.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They help Lake Districts and Organizations get started and lend assistance along the way.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Each year they have an annual conference for Lake Districts and Organizations.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NEXT SLIDE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74FA1-9BF8-4894-9AE3-8E163AEE79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77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year’s conference is in March in Stevens Point.</a:t>
            </a:r>
          </a:p>
          <a:p>
            <a:r>
              <a:rPr lang="en-US" baseline="0" dirty="0" smtClean="0"/>
              <a:t>Ted and I will be attending this year. Each of you are invited to attend as well.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I’ll be involved in </a:t>
            </a:r>
            <a:r>
              <a:rPr lang="en-US" baseline="0" dirty="0" smtClean="0"/>
              <a:t>one of the sessions </a:t>
            </a:r>
            <a:r>
              <a:rPr lang="en-US" baseline="0" dirty="0" smtClean="0"/>
              <a:t>on Friday afternoon where we’re inviting attendees and the public to come and </a:t>
            </a:r>
          </a:p>
          <a:p>
            <a:r>
              <a:rPr lang="en-US" baseline="0" dirty="0" smtClean="0"/>
              <a:t>share what they’ve learned about owning and managing a dam.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full agenda and details can be found at the conference website: wisconsinwaterweek.org</a:t>
            </a:r>
          </a:p>
          <a:p>
            <a:r>
              <a:rPr lang="en-US" baseline="0" dirty="0" smtClean="0"/>
              <a:t>I also easily found the conference when I googled “Lakes conference in Wisconsin.”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run into other resources that might be helpful to the DDLD, be sure to let me know. Thanks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74FA1-9BF8-4894-9AE3-8E163AEE79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0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4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4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4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8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8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2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3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7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4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9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03E87-F7F5-458A-9B74-50F2EFAB438D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51A58-38B7-4413-AF04-17F8E474E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ILAKES_Infographic_Partnership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3"/>
          <a:stretch/>
        </p:blipFill>
        <p:spPr bwMode="auto">
          <a:xfrm>
            <a:off x="431208" y="2585884"/>
            <a:ext cx="8179392" cy="381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398" y="5334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Wisconsin statewide organizations </a:t>
            </a:r>
          </a:p>
          <a:p>
            <a:pPr algn="ctr"/>
            <a:r>
              <a:rPr lang="en-US" sz="3600" dirty="0" smtClean="0"/>
              <a:t>working together in managing and protecting Wisconsin Lakes &amp; Rivers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950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isconsin Lak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303" y="2133600"/>
            <a:ext cx="2638425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4970653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UWEX</a:t>
            </a:r>
            <a:r>
              <a:rPr lang="en-US" sz="2400" dirty="0" smtClean="0"/>
              <a:t>: University of Wisconsin </a:t>
            </a:r>
            <a:r>
              <a:rPr lang="en-US" sz="2400" b="1" dirty="0" smtClean="0"/>
              <a:t>Extension Lakes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Provides statewide education and outreach for Lake Organizations/Districts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Funded primarily through the DNR</a:t>
            </a:r>
            <a:endParaRPr lang="en-US" sz="2400" dirty="0"/>
          </a:p>
        </p:txBody>
      </p:sp>
      <p:pic>
        <p:nvPicPr>
          <p:cNvPr id="2050" name="Picture 2" descr="UW-Extension-Col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665" y="5848349"/>
            <a:ext cx="2857500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NR-Logo-Col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29161"/>
            <a:ext cx="1890627" cy="132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799" y="381000"/>
            <a:ext cx="67818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WDNR: </a:t>
            </a:r>
          </a:p>
          <a:p>
            <a:r>
              <a:rPr lang="en-US" sz="2400" dirty="0" smtClean="0"/>
              <a:t>Wisconsin Department of Natural Resources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Manages fish, wildlife, forests, parks, air and water resources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Government regulatory organization</a:t>
            </a:r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6244" y="2514600"/>
            <a:ext cx="82296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WI LAKES</a:t>
            </a:r>
            <a:r>
              <a:rPr lang="en-US" sz="2400" dirty="0" smtClean="0"/>
              <a:t>: Wisconsin Lakes </a:t>
            </a:r>
          </a:p>
          <a:p>
            <a:r>
              <a:rPr lang="en-US" sz="2400" dirty="0" smtClean="0"/>
              <a:t>(formerly Wisconsin Association of Lakes)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W</a:t>
            </a:r>
            <a:r>
              <a:rPr lang="en-US" sz="2400" dirty="0" smtClean="0"/>
              <a:t>orks to develop statewide solutions for </a:t>
            </a:r>
          </a:p>
          <a:p>
            <a:r>
              <a:rPr lang="en-US" sz="2400" dirty="0" smtClean="0"/>
              <a:t>     the challenges faced by our lakes while supporting strong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local protection </a:t>
            </a:r>
            <a:r>
              <a:rPr lang="en-US" sz="2400" dirty="0" smtClean="0"/>
              <a:t>efforts - legislative</a:t>
            </a: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/>
              <a:t>Member-based organization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69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506" y="452334"/>
            <a:ext cx="872121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Extension Lakes:</a:t>
            </a:r>
          </a:p>
          <a:p>
            <a:endParaRPr lang="en-US" sz="1600" dirty="0" smtClean="0"/>
          </a:p>
          <a:p>
            <a:pPr marL="236538" indent="-236538">
              <a:buFont typeface="Arial" pitchFamily="34" charset="0"/>
              <a:buChar char="•"/>
              <a:tabLst>
                <a:tab pos="176213" algn="l"/>
              </a:tabLst>
            </a:pPr>
            <a:r>
              <a:rPr lang="en-US" sz="2400" b="1" dirty="0" smtClean="0"/>
              <a:t>Resource </a:t>
            </a:r>
            <a:r>
              <a:rPr lang="en-US" sz="2400" b="1" dirty="0"/>
              <a:t>to Lake Organizations &amp; Districts – over 500 lake associations and over 250 lake districts</a:t>
            </a:r>
          </a:p>
          <a:p>
            <a:pPr marL="236538" indent="-236538">
              <a:buFont typeface="Arial" pitchFamily="34" charset="0"/>
              <a:buChar char="•"/>
              <a:tabLst>
                <a:tab pos="176213" algn="l"/>
              </a:tabLst>
            </a:pPr>
            <a:endParaRPr lang="en-US" sz="2400" dirty="0" smtClean="0"/>
          </a:p>
          <a:p>
            <a:pPr marL="236538" indent="-236538">
              <a:buFont typeface="Arial" pitchFamily="34" charset="0"/>
              <a:buChar char="•"/>
              <a:tabLst>
                <a:tab pos="176213" algn="l"/>
              </a:tabLst>
            </a:pPr>
            <a:r>
              <a:rPr lang="en-US" sz="2400" dirty="0" smtClean="0"/>
              <a:t>Citizen Lake Monitoring Network</a:t>
            </a:r>
          </a:p>
          <a:p>
            <a:pPr>
              <a:tabLst>
                <a:tab pos="176213" algn="l"/>
              </a:tabLst>
            </a:pPr>
            <a:endParaRPr lang="en-US" sz="1600" dirty="0" smtClean="0"/>
          </a:p>
          <a:p>
            <a:pPr marL="236538" indent="-236538">
              <a:buFont typeface="Arial" pitchFamily="34" charset="0"/>
              <a:buChar char="•"/>
              <a:tabLst>
                <a:tab pos="176213" algn="l"/>
              </a:tabLst>
            </a:pPr>
            <a:r>
              <a:rPr lang="en-US" sz="2400" dirty="0" smtClean="0"/>
              <a:t>Clean Boats Clean Water: Train inspectors to provide education and conduct boat and trailer checks</a:t>
            </a:r>
          </a:p>
          <a:p>
            <a:pPr>
              <a:tabLst>
                <a:tab pos="176213" algn="l"/>
              </a:tabLst>
            </a:pPr>
            <a:endParaRPr lang="en-US" sz="1600" dirty="0" smtClean="0"/>
          </a:p>
          <a:p>
            <a:pPr marL="236538" indent="-236538">
              <a:buFont typeface="Arial" pitchFamily="34" charset="0"/>
              <a:buChar char="•"/>
              <a:tabLst>
                <a:tab pos="176213" algn="l"/>
              </a:tabLst>
            </a:pPr>
            <a:r>
              <a:rPr lang="en-US" sz="2400" dirty="0" smtClean="0"/>
              <a:t>Wisconsin Lakes Leadership Institute – 20+ people trained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yr</a:t>
            </a:r>
            <a:endParaRPr lang="en-US" sz="2400" dirty="0" smtClean="0"/>
          </a:p>
          <a:p>
            <a:pPr>
              <a:tabLst>
                <a:tab pos="176213" algn="l"/>
              </a:tabLst>
            </a:pPr>
            <a:endParaRPr lang="en-US" sz="1600" dirty="0" smtClean="0"/>
          </a:p>
          <a:p>
            <a:pPr marL="236538" indent="-236538">
              <a:buFont typeface="Arial" pitchFamily="34" charset="0"/>
              <a:buChar char="•"/>
              <a:tabLst>
                <a:tab pos="176213" algn="l"/>
              </a:tabLst>
            </a:pPr>
            <a:r>
              <a:rPr lang="en-US" sz="2400" dirty="0" smtClean="0"/>
              <a:t>Quarterly Newsletter</a:t>
            </a:r>
          </a:p>
          <a:p>
            <a:pPr>
              <a:tabLst>
                <a:tab pos="176213" algn="l"/>
              </a:tabLst>
            </a:pPr>
            <a:endParaRPr lang="en-US" sz="1600" dirty="0" smtClean="0"/>
          </a:p>
          <a:p>
            <a:endParaRPr lang="en-US" sz="1600" b="1" dirty="0"/>
          </a:p>
          <a:p>
            <a:r>
              <a:rPr lang="en-US" sz="2400" b="1" dirty="0" smtClean="0"/>
              <a:t>Printed </a:t>
            </a:r>
            <a:r>
              <a:rPr lang="en-US" sz="2400" b="1" dirty="0" smtClean="0"/>
              <a:t>How-To Manual:</a:t>
            </a:r>
            <a:endParaRPr lang="en-US" sz="2400" b="1" dirty="0" smtClean="0"/>
          </a:p>
          <a:p>
            <a:r>
              <a:rPr lang="en-US" sz="2400" b="1" i="1" dirty="0" smtClean="0"/>
              <a:t>“People </a:t>
            </a:r>
            <a:r>
              <a:rPr lang="en-US" sz="2400" b="1" i="1" dirty="0" smtClean="0"/>
              <a:t>of the Lakes: A Guide for Wisconsin Lake Organizations”</a:t>
            </a:r>
          </a:p>
        </p:txBody>
      </p:sp>
      <p:pic>
        <p:nvPicPr>
          <p:cNvPr id="3" name="Picture 2" descr="UW-Extension-Col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2334"/>
            <a:ext cx="2857500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74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533400"/>
            <a:ext cx="533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THE WISCONSIN LAKES &amp; RIVERS CONVENTION: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1" y="1828800"/>
            <a:ext cx="4648200" cy="137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March </a:t>
            </a:r>
            <a:r>
              <a:rPr lang="en-US" sz="2400" dirty="0"/>
              <a:t>26-28, 2025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Holiday </a:t>
            </a:r>
            <a:r>
              <a:rPr lang="en-US" sz="2400" dirty="0"/>
              <a:t>Inn Convention </a:t>
            </a:r>
            <a:r>
              <a:rPr lang="en-US" sz="2400" dirty="0" smtClean="0"/>
              <a:t>Center</a:t>
            </a:r>
          </a:p>
          <a:p>
            <a:pPr marL="0" indent="0">
              <a:buNone/>
            </a:pPr>
            <a:r>
              <a:rPr lang="en-US" sz="2400" dirty="0" smtClean="0"/>
              <a:t>Stevens Point</a:t>
            </a:r>
          </a:p>
          <a:p>
            <a:pPr marL="0" indent="0">
              <a:buNone/>
            </a:pPr>
            <a:endParaRPr lang="en-US" sz="2400" b="1" i="1" dirty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8575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7783" y="3559076"/>
            <a:ext cx="59768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Full Registration: $225</a:t>
            </a:r>
          </a:p>
          <a:p>
            <a:r>
              <a:rPr lang="en-US" sz="2400" dirty="0" smtClean="0"/>
              <a:t>Early Bird: $180</a:t>
            </a:r>
          </a:p>
          <a:p>
            <a:r>
              <a:rPr lang="en-US" sz="2400" dirty="0" smtClean="0"/>
              <a:t>Wed: Pre-convention Workshops</a:t>
            </a:r>
          </a:p>
          <a:p>
            <a:r>
              <a:rPr lang="en-US" sz="2400" dirty="0" err="1" smtClean="0"/>
              <a:t>Th</a:t>
            </a:r>
            <a:r>
              <a:rPr lang="en-US" sz="2400" dirty="0" smtClean="0"/>
              <a:t> &amp; Fri: In-person/Virtual</a:t>
            </a:r>
          </a:p>
          <a:p>
            <a:r>
              <a:rPr lang="en-US" sz="2400" dirty="0" smtClean="0"/>
              <a:t>Fri afternoon: In-person interactive workshops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Do You Own or Manage a Dam? Let’s Talk!”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08060" y="3714719"/>
            <a:ext cx="3359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</a:t>
            </a:r>
            <a:r>
              <a:rPr lang="en-US" sz="2400" b="1" dirty="0" smtClean="0"/>
              <a:t>isconsinwaterweek.org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1798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594</Words>
  <Application>Microsoft Office PowerPoint</Application>
  <PresentationFormat>On-screen Show (4:3)</PresentationFormat>
  <Paragraphs>85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THE WISCONSIN LAKES &amp; RIVERS CONVENTION: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Current User</dc:creator>
  <cp:lastModifiedBy>Current User</cp:lastModifiedBy>
  <cp:revision>32</cp:revision>
  <dcterms:created xsi:type="dcterms:W3CDTF">2025-01-11T19:37:09Z</dcterms:created>
  <dcterms:modified xsi:type="dcterms:W3CDTF">2025-01-12T21:54:13Z</dcterms:modified>
</cp:coreProperties>
</file>