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7"/>
  </p:notesMasterIdLst>
  <p:handoutMasterIdLst>
    <p:handoutMasterId r:id="rId18"/>
  </p:handoutMasterIdLst>
  <p:sldIdLst>
    <p:sldId id="322" r:id="rId5"/>
    <p:sldId id="320" r:id="rId6"/>
    <p:sldId id="321" r:id="rId7"/>
    <p:sldId id="323" r:id="rId8"/>
    <p:sldId id="324" r:id="rId9"/>
    <p:sldId id="325" r:id="rId10"/>
    <p:sldId id="326" r:id="rId11"/>
    <p:sldId id="327" r:id="rId12"/>
    <p:sldId id="330" r:id="rId13"/>
    <p:sldId id="328" r:id="rId14"/>
    <p:sldId id="319" r:id="rId15"/>
    <p:sldId id="32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8BF"/>
    <a:srgbClr val="5869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E3FDE45-AF77-4B5C-9715-49D594BDF05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46581" autoAdjust="0"/>
  </p:normalViewPr>
  <p:slideViewPr>
    <p:cSldViewPr snapToGrid="0">
      <p:cViewPr varScale="1">
        <p:scale>
          <a:sx n="34" d="100"/>
          <a:sy n="34" d="100"/>
        </p:scale>
        <p:origin x="2448" y="252"/>
      </p:cViewPr>
      <p:guideLst/>
    </p:cSldViewPr>
  </p:slideViewPr>
  <p:outlineViewPr>
    <p:cViewPr>
      <p:scale>
        <a:sx n="33" d="100"/>
        <a:sy n="33" d="100"/>
      </p:scale>
      <p:origin x="0" y="-7776"/>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A50702-3C68-4B14-B819-72B57D27F9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F0F4880-E690-44D0-8356-A9E7BDBAB0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BE6205E-B305-4B90-9534-3C5E99A0275E}" type="datetimeFigureOut">
              <a:rPr lang="en-US" smtClean="0"/>
              <a:t>1/27/2026</a:t>
            </a:fld>
            <a:endParaRPr lang="en-US" dirty="0"/>
          </a:p>
        </p:txBody>
      </p:sp>
      <p:sp>
        <p:nvSpPr>
          <p:cNvPr id="4" name="Footer Placeholder 3">
            <a:extLst>
              <a:ext uri="{FF2B5EF4-FFF2-40B4-BE49-F238E27FC236}">
                <a16:creationId xmlns:a16="http://schemas.microsoft.com/office/drawing/2014/main" id="{26B4ACF6-39FD-4B08-A7D5-5BFDC37B46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F7C9FD2-2C57-4DE7-8EA4-86DEE80B98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0AC623C-86E0-4A85-83FB-F4A716956FD4}" type="slidenum">
              <a:rPr lang="en-US" smtClean="0"/>
              <a:t>‹#›</a:t>
            </a:fld>
            <a:endParaRPr lang="en-US" dirty="0"/>
          </a:p>
        </p:txBody>
      </p:sp>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722F1-E430-42A1-A473-1759336AECCE}" type="datetimeFigureOut">
              <a:rPr lang="en-US" smtClean="0"/>
              <a:t>1/27/2026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7D7554-D10C-4E29-B8E6-BB7111FA614F}" type="slidenum">
              <a:rPr lang="en-US" smtClean="0"/>
              <a:t>‹#›</a:t>
            </a:fld>
            <a:endParaRPr lang="en-US" dirty="0"/>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doi.org/10.7326/ANNALS-24-02904"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Did you know that patient hand off is an extremely important time in patient care transition and one of the times most at risk for errors that can lead to patient care mistakes and poor outcomes? One recent study noted that poor communication was the sole cause of patient-safety incidents in over one in ten cases and contributed to causing incidents in one in four cases.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r>
            <a:r>
              <a:rPr lang="en-US" sz="1200" b="0" i="0" u="sng" kern="1200" dirty="0">
                <a:solidFill>
                  <a:schemeClr val="tx1"/>
                </a:solidFill>
                <a:effectLst/>
                <a:latin typeface="+mn-lt"/>
                <a:ea typeface="+mn-ea"/>
                <a:cs typeface="+mn-cs"/>
                <a:hlinkClick r:id="rId3"/>
              </a:rPr>
              <a:t>https://doi.org/10.7326/ANNALS-24-02904</a:t>
            </a:r>
            <a:r>
              <a:rPr lang="en-US" sz="1200" b="0" i="0" u="sng" kern="120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37D7554-D10C-4E29-B8E6-BB7111FA614F}" type="slidenum">
              <a:rPr lang="en-US" smtClean="0"/>
              <a:t>2</a:t>
            </a:fld>
            <a:endParaRPr lang="en-US" dirty="0"/>
          </a:p>
        </p:txBody>
      </p:sp>
    </p:spTree>
    <p:extLst>
      <p:ext uri="{BB962C8B-B14F-4D97-AF65-F5344CB8AC3E}">
        <p14:creationId xmlns:p14="http://schemas.microsoft.com/office/powerpoint/2010/main" val="11743172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Use the DMIST format to guide all of your patient care hand-offs, not just the critical calls. Using it everyday will make it second nature and easier to remember when you need it most.</a:t>
            </a:r>
          </a:p>
          <a:p>
            <a:endParaRPr lang="en-US" dirty="0"/>
          </a:p>
        </p:txBody>
      </p:sp>
      <p:sp>
        <p:nvSpPr>
          <p:cNvPr id="4" name="Slide Number Placeholder 3"/>
          <p:cNvSpPr>
            <a:spLocks noGrp="1"/>
          </p:cNvSpPr>
          <p:nvPr>
            <p:ph type="sldNum" sz="quarter" idx="5"/>
          </p:nvPr>
        </p:nvSpPr>
        <p:spPr/>
        <p:txBody>
          <a:bodyPr/>
          <a:lstStyle/>
          <a:p>
            <a:fld id="{C37D7554-D10C-4E29-B8E6-BB7111FA614F}" type="slidenum">
              <a:rPr lang="en-US" smtClean="0"/>
              <a:t>11</a:t>
            </a:fld>
            <a:endParaRPr lang="en-US" dirty="0"/>
          </a:p>
        </p:txBody>
      </p:sp>
    </p:spTree>
    <p:extLst>
      <p:ext uri="{BB962C8B-B14F-4D97-AF65-F5344CB8AC3E}">
        <p14:creationId xmlns:p14="http://schemas.microsoft.com/office/powerpoint/2010/main" val="32287526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BFC43-6F3A-57C8-69BC-D2A7E25B79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17EB4F-8BD5-A1FA-D429-8F89A9315E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40D6F8-D5A4-F031-C7F9-608D0E65AF5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 Consider showing this video to reinforce the learning points of this Power Point presentation. </a:t>
            </a:r>
            <a:r>
              <a:rPr lang="en-US" sz="1200" kern="120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7C4C7FF9-D725-7130-CF1B-0814447904D2}"/>
              </a:ext>
            </a:extLst>
          </p:cNvPr>
          <p:cNvSpPr>
            <a:spLocks noGrp="1"/>
          </p:cNvSpPr>
          <p:nvPr>
            <p:ph type="sldNum" sz="quarter" idx="5"/>
          </p:nvPr>
        </p:nvSpPr>
        <p:spPr/>
        <p:txBody>
          <a:bodyPr/>
          <a:lstStyle/>
          <a:p>
            <a:fld id="{C37D7554-D10C-4E29-B8E6-BB7111FA614F}" type="slidenum">
              <a:rPr lang="en-US" smtClean="0"/>
              <a:t>12</a:t>
            </a:fld>
            <a:endParaRPr lang="en-US" dirty="0"/>
          </a:p>
        </p:txBody>
      </p:sp>
    </p:spTree>
    <p:extLst>
      <p:ext uri="{BB962C8B-B14F-4D97-AF65-F5344CB8AC3E}">
        <p14:creationId xmlns:p14="http://schemas.microsoft.com/office/powerpoint/2010/main" val="105356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Recently the Wisconsin State Trauma Advisory Council and the EMS Advisory Board approved a joint position statement on verbal reports for transition of patient care.  The position statement recommends that a standardized format of hand-off report be adopted across the state to make it easier for services that transport to multiple hospitals or hand-off to different ALS intercept or helicopters.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DMIST can be used for face-to-face communication or reports via radio or phone. The situations where is should be used include: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First responders to ambulance crew hand-offs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BLS ambulance crew to ALS intercept reports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Ambulance crew to helicopter flight crew transitions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And when delivering a patient to the hospital and giving bedside report to the ED staff or a trauma team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C37D7554-D10C-4E29-B8E6-BB7111FA614F}" type="slidenum">
              <a:rPr lang="en-US" smtClean="0"/>
              <a:t>3</a:t>
            </a:fld>
            <a:endParaRPr lang="en-US" dirty="0"/>
          </a:p>
        </p:txBody>
      </p:sp>
    </p:spTree>
    <p:extLst>
      <p:ext uri="{BB962C8B-B14F-4D97-AF65-F5344CB8AC3E}">
        <p14:creationId xmlns:p14="http://schemas.microsoft.com/office/powerpoint/2010/main" val="3712966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E600A-8546-B337-CD69-7BAC0E8808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A9060A-B7ED-3165-7CEA-96ECCB3F9D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339FC5-E9C4-81CE-A054-2A00526A04E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position statement recommends that a standardized format of hand-off report be adopted across the state to make it easier for services that transport to multiple hospitals or hand-off to different ALS intercept or helicopters. DMIST (DEE-mist) is a recommended acronym that outlines five important parts of an effective and efficient hand-off report. The next few slides will break down each of the five components.</a:t>
            </a:r>
          </a:p>
          <a:p>
            <a:endParaRPr lang="en-US" dirty="0"/>
          </a:p>
        </p:txBody>
      </p:sp>
      <p:sp>
        <p:nvSpPr>
          <p:cNvPr id="4" name="Slide Number Placeholder 3">
            <a:extLst>
              <a:ext uri="{FF2B5EF4-FFF2-40B4-BE49-F238E27FC236}">
                <a16:creationId xmlns:a16="http://schemas.microsoft.com/office/drawing/2014/main" id="{0716B919-020E-B7FC-E103-D0DA869D0275}"/>
              </a:ext>
            </a:extLst>
          </p:cNvPr>
          <p:cNvSpPr>
            <a:spLocks noGrp="1"/>
          </p:cNvSpPr>
          <p:nvPr>
            <p:ph type="sldNum" sz="quarter" idx="5"/>
          </p:nvPr>
        </p:nvSpPr>
        <p:spPr/>
        <p:txBody>
          <a:bodyPr/>
          <a:lstStyle/>
          <a:p>
            <a:fld id="{C37D7554-D10C-4E29-B8E6-BB7111FA614F}" type="slidenum">
              <a:rPr lang="en-US" smtClean="0"/>
              <a:t>4</a:t>
            </a:fld>
            <a:endParaRPr lang="en-US" dirty="0"/>
          </a:p>
        </p:txBody>
      </p:sp>
    </p:spTree>
    <p:extLst>
      <p:ext uri="{BB962C8B-B14F-4D97-AF65-F5344CB8AC3E}">
        <p14:creationId xmlns:p14="http://schemas.microsoft.com/office/powerpoint/2010/main" val="37084569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43938-1C8C-1F19-5712-C928C982F3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CA899C-5E84-793A-2672-0C9971B7FB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E58A9A-D7B3-C094-AFFB-997D02A6315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Demographics should include pertinent information about the patient including their name, or what they want to be called, their age or date of birth, and any pertinent medical history such as use of blood thinners. Significant allergies to medications could also be included here.</a:t>
            </a:r>
          </a:p>
          <a:p>
            <a:endParaRPr lang="en-US" dirty="0"/>
          </a:p>
        </p:txBody>
      </p:sp>
      <p:sp>
        <p:nvSpPr>
          <p:cNvPr id="4" name="Slide Number Placeholder 3">
            <a:extLst>
              <a:ext uri="{FF2B5EF4-FFF2-40B4-BE49-F238E27FC236}">
                <a16:creationId xmlns:a16="http://schemas.microsoft.com/office/drawing/2014/main" id="{5F85A331-F39B-DB49-09BD-58BC0A4CC5D7}"/>
              </a:ext>
            </a:extLst>
          </p:cNvPr>
          <p:cNvSpPr>
            <a:spLocks noGrp="1"/>
          </p:cNvSpPr>
          <p:nvPr>
            <p:ph type="sldNum" sz="quarter" idx="5"/>
          </p:nvPr>
        </p:nvSpPr>
        <p:spPr/>
        <p:txBody>
          <a:bodyPr/>
          <a:lstStyle/>
          <a:p>
            <a:fld id="{C37D7554-D10C-4E29-B8E6-BB7111FA614F}" type="slidenum">
              <a:rPr lang="en-US" smtClean="0"/>
              <a:t>5</a:t>
            </a:fld>
            <a:endParaRPr lang="en-US" dirty="0"/>
          </a:p>
        </p:txBody>
      </p:sp>
    </p:spTree>
    <p:extLst>
      <p:ext uri="{BB962C8B-B14F-4D97-AF65-F5344CB8AC3E}">
        <p14:creationId xmlns:p14="http://schemas.microsoft.com/office/powerpoint/2010/main" val="900672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35082-2E90-2C30-A53A-C44E9D0F43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8BC23-3285-27C4-054C-89DAE78303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92B47A-922B-7F7B-1C6A-A8F6767F5FA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Mechanism of injury or illness should be brief information about how the patient was injured or for medical patients, the history of present illness. You don’t need to paint the entire picture here, just enough to give an idea if it was a significant injury or not. Inclusion of any MOI points from the National Guidelines for the Field Triage of Injured patients would be appropriate.</a:t>
            </a:r>
            <a:endParaRPr lang="en-US" dirty="0"/>
          </a:p>
        </p:txBody>
      </p:sp>
      <p:sp>
        <p:nvSpPr>
          <p:cNvPr id="4" name="Slide Number Placeholder 3">
            <a:extLst>
              <a:ext uri="{FF2B5EF4-FFF2-40B4-BE49-F238E27FC236}">
                <a16:creationId xmlns:a16="http://schemas.microsoft.com/office/drawing/2014/main" id="{F167D928-B006-8017-ED7B-900D1E038050}"/>
              </a:ext>
            </a:extLst>
          </p:cNvPr>
          <p:cNvSpPr>
            <a:spLocks noGrp="1"/>
          </p:cNvSpPr>
          <p:nvPr>
            <p:ph type="sldNum" sz="quarter" idx="5"/>
          </p:nvPr>
        </p:nvSpPr>
        <p:spPr/>
        <p:txBody>
          <a:bodyPr/>
          <a:lstStyle/>
          <a:p>
            <a:fld id="{C37D7554-D10C-4E29-B8E6-BB7111FA614F}" type="slidenum">
              <a:rPr lang="en-US" smtClean="0"/>
              <a:t>6</a:t>
            </a:fld>
            <a:endParaRPr lang="en-US" dirty="0"/>
          </a:p>
        </p:txBody>
      </p:sp>
    </p:spTree>
    <p:extLst>
      <p:ext uri="{BB962C8B-B14F-4D97-AF65-F5344CB8AC3E}">
        <p14:creationId xmlns:p14="http://schemas.microsoft.com/office/powerpoint/2010/main" val="1346964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805DC-1E29-F606-1BBB-7579854FF5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2DD4F8-102F-1A78-A595-4F301F61CE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C065E4-93A9-C9C5-95E3-20655E5D049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The Injury or illness section includes any injuries you have identified in your primary or secondary assessments. It would be especially important to highlight any of these critical injuries Significant pertinent negatives, such as no loss of consciousness, may also be listed here. The list of significant injury patterns from the National Guidelines for the Field Triage of Injured Patients is a great place to start but other significant injuries identified should also be reported. For medical cases this might be the illness that you are treating them for. Be sure to announce if they meet STEMI or stroke alert criteria.</a:t>
            </a:r>
          </a:p>
        </p:txBody>
      </p:sp>
      <p:sp>
        <p:nvSpPr>
          <p:cNvPr id="4" name="Slide Number Placeholder 3">
            <a:extLst>
              <a:ext uri="{FF2B5EF4-FFF2-40B4-BE49-F238E27FC236}">
                <a16:creationId xmlns:a16="http://schemas.microsoft.com/office/drawing/2014/main" id="{73361E63-E525-4CAE-62D9-249E7A41C3DC}"/>
              </a:ext>
            </a:extLst>
          </p:cNvPr>
          <p:cNvSpPr>
            <a:spLocks noGrp="1"/>
          </p:cNvSpPr>
          <p:nvPr>
            <p:ph type="sldNum" sz="quarter" idx="5"/>
          </p:nvPr>
        </p:nvSpPr>
        <p:spPr/>
        <p:txBody>
          <a:bodyPr/>
          <a:lstStyle/>
          <a:p>
            <a:fld id="{C37D7554-D10C-4E29-B8E6-BB7111FA614F}" type="slidenum">
              <a:rPr lang="en-US" smtClean="0"/>
              <a:t>7</a:t>
            </a:fld>
            <a:endParaRPr lang="en-US" dirty="0"/>
          </a:p>
        </p:txBody>
      </p:sp>
    </p:spTree>
    <p:extLst>
      <p:ext uri="{BB962C8B-B14F-4D97-AF65-F5344CB8AC3E}">
        <p14:creationId xmlns:p14="http://schemas.microsoft.com/office/powerpoint/2010/main" val="3262767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E8FB4-3777-575D-5801-869198FA88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46219D-0087-2CCC-88A0-62279B3767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35BDE2-C683-675C-2E2F-858EB6A62ED4}"/>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Report any symptoms the patient is complaining of as well as their most recent set of vital signs. Be sure to highlight any abnormal findings even if they have improved.</a:t>
            </a:r>
          </a:p>
        </p:txBody>
      </p:sp>
      <p:sp>
        <p:nvSpPr>
          <p:cNvPr id="4" name="Slide Number Placeholder 3">
            <a:extLst>
              <a:ext uri="{FF2B5EF4-FFF2-40B4-BE49-F238E27FC236}">
                <a16:creationId xmlns:a16="http://schemas.microsoft.com/office/drawing/2014/main" id="{D05B4D3F-17B2-B326-A7B7-BA4858448260}"/>
              </a:ext>
            </a:extLst>
          </p:cNvPr>
          <p:cNvSpPr>
            <a:spLocks noGrp="1"/>
          </p:cNvSpPr>
          <p:nvPr>
            <p:ph type="sldNum" sz="quarter" idx="5"/>
          </p:nvPr>
        </p:nvSpPr>
        <p:spPr/>
        <p:txBody>
          <a:bodyPr/>
          <a:lstStyle/>
          <a:p>
            <a:fld id="{C37D7554-D10C-4E29-B8E6-BB7111FA614F}" type="slidenum">
              <a:rPr lang="en-US" smtClean="0"/>
              <a:t>8</a:t>
            </a:fld>
            <a:endParaRPr lang="en-US" dirty="0"/>
          </a:p>
        </p:txBody>
      </p:sp>
    </p:spTree>
    <p:extLst>
      <p:ext uri="{BB962C8B-B14F-4D97-AF65-F5344CB8AC3E}">
        <p14:creationId xmlns:p14="http://schemas.microsoft.com/office/powerpoint/2010/main" val="1326790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3A2B2-719C-C5BD-99DD-A9584AECC5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4482F1-282C-EE4A-8F81-61BBDABECC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E09056-2275-B304-6D64-3B9581ADE7D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Report any symptoms the patient is complaining of as well as their most recent set of vital signs. Be sure to highlight any abnormal findings even if they have improved. For trauma patients, keep the mental status and vital sign criteria from the trauma triage guidelines in mind.</a:t>
            </a:r>
          </a:p>
        </p:txBody>
      </p:sp>
      <p:sp>
        <p:nvSpPr>
          <p:cNvPr id="4" name="Slide Number Placeholder 3">
            <a:extLst>
              <a:ext uri="{FF2B5EF4-FFF2-40B4-BE49-F238E27FC236}">
                <a16:creationId xmlns:a16="http://schemas.microsoft.com/office/drawing/2014/main" id="{DFC00615-CA40-7FC9-D24E-6DAC0D2AC794}"/>
              </a:ext>
            </a:extLst>
          </p:cNvPr>
          <p:cNvSpPr>
            <a:spLocks noGrp="1"/>
          </p:cNvSpPr>
          <p:nvPr>
            <p:ph type="sldNum" sz="quarter" idx="5"/>
          </p:nvPr>
        </p:nvSpPr>
        <p:spPr/>
        <p:txBody>
          <a:bodyPr/>
          <a:lstStyle/>
          <a:p>
            <a:fld id="{C37D7554-D10C-4E29-B8E6-BB7111FA614F}" type="slidenum">
              <a:rPr lang="en-US" smtClean="0"/>
              <a:t>9</a:t>
            </a:fld>
            <a:endParaRPr lang="en-US" dirty="0"/>
          </a:p>
        </p:txBody>
      </p:sp>
    </p:spTree>
    <p:extLst>
      <p:ext uri="{BB962C8B-B14F-4D97-AF65-F5344CB8AC3E}">
        <p14:creationId xmlns:p14="http://schemas.microsoft.com/office/powerpoint/2010/main" val="404625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04F1D-3F2D-8898-B9AB-80DE6FC855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055F83-263C-36CE-CBE1-1B4C2A7AE2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48974A-D2EE-81D0-FE11-CDCD078640E4}"/>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The treatment section is your time to report the key interventions you did during your time with the patient. If the treatment led to a significant change in the patient’s condition, make note of it here.</a:t>
            </a:r>
          </a:p>
          <a:p>
            <a:r>
              <a:rPr lang="en-US" sz="1200" kern="1200" dirty="0">
                <a:solidFill>
                  <a:schemeClr val="tx1"/>
                </a:solidFill>
                <a:effectLst/>
                <a:latin typeface="+mn-lt"/>
                <a:ea typeface="+mn-ea"/>
                <a:cs typeface="+mn-cs"/>
              </a:rPr>
              <a:t>Examples of interventions to report include: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Airway and breathing interventions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Bleeding control, especially tourniquets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IVs started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Medications given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Spinal motion restriction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And pelvic stabilization</a:t>
            </a: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C449C9E-A412-6B2F-0FE6-58903896B228}"/>
              </a:ext>
            </a:extLst>
          </p:cNvPr>
          <p:cNvSpPr>
            <a:spLocks noGrp="1"/>
          </p:cNvSpPr>
          <p:nvPr>
            <p:ph type="sldNum" sz="quarter" idx="5"/>
          </p:nvPr>
        </p:nvSpPr>
        <p:spPr/>
        <p:txBody>
          <a:bodyPr/>
          <a:lstStyle/>
          <a:p>
            <a:fld id="{C37D7554-D10C-4E29-B8E6-BB7111FA614F}" type="slidenum">
              <a:rPr lang="en-US" smtClean="0"/>
              <a:t>10</a:t>
            </a:fld>
            <a:endParaRPr lang="en-US" dirty="0"/>
          </a:p>
        </p:txBody>
      </p:sp>
    </p:spTree>
    <p:extLst>
      <p:ext uri="{BB962C8B-B14F-4D97-AF65-F5344CB8AC3E}">
        <p14:creationId xmlns:p14="http://schemas.microsoft.com/office/powerpoint/2010/main" val="993776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5" y="690511"/>
            <a:ext cx="5185821" cy="5253089"/>
          </a:xfrm>
        </p:spPr>
        <p:txBody>
          <a:bodyPr anchor="b">
            <a:normAutofit/>
          </a:bodyPr>
          <a:lstStyle>
            <a:lvl1pPr>
              <a:defRPr sz="6000">
                <a:solidFill>
                  <a:schemeClr val="bg1"/>
                </a:solidFill>
              </a:defRPr>
            </a:lvl1pPr>
          </a:lstStyle>
          <a:p>
            <a:r>
              <a:rPr lang="en-US" dirty="0"/>
              <a:t>Click to add title</a:t>
            </a:r>
          </a:p>
        </p:txBody>
      </p:sp>
    </p:spTree>
    <p:extLst>
      <p:ext uri="{BB962C8B-B14F-4D97-AF65-F5344CB8AC3E}">
        <p14:creationId xmlns:p14="http://schemas.microsoft.com/office/powerpoint/2010/main" val="1784555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1468814" y="2057400"/>
            <a:ext cx="3091027" cy="3867538"/>
          </a:xfrm>
        </p:spPr>
        <p:txBody>
          <a:bodyPr lIns="0">
            <a:normAutofit/>
          </a:bodyPr>
          <a:lstStyle>
            <a:lvl1pPr marL="0" indent="0">
              <a:lnSpc>
                <a:spcPct val="100000"/>
              </a:lnSpc>
              <a:spcBef>
                <a:spcPts val="0"/>
              </a:spcBef>
              <a:spcAft>
                <a:spcPts val="1200"/>
              </a:spcAft>
              <a:buNone/>
              <a:defRPr sz="2000"/>
            </a:lvl1pPr>
            <a:lvl2pPr marL="800100" indent="-342900">
              <a:lnSpc>
                <a:spcPct val="100000"/>
              </a:lnSpc>
              <a:spcBef>
                <a:spcPts val="0"/>
              </a:spcBef>
              <a:spcAft>
                <a:spcPts val="1200"/>
              </a:spcAft>
              <a:buFont typeface="Arial" panose="020B0604020202020204" pitchFamily="34" charset="0"/>
              <a:buChar char="•"/>
              <a:defRPr sz="2000"/>
            </a:lvl2pPr>
            <a:lvl3pPr marL="1257300" indent="-342900">
              <a:spcBef>
                <a:spcPts val="0"/>
              </a:spcBef>
              <a:spcAft>
                <a:spcPts val="1200"/>
              </a:spcAft>
              <a:buFont typeface="Arial" panose="020B0604020202020204" pitchFamily="34" charset="0"/>
              <a:buChar char="•"/>
              <a:defRPr sz="2000"/>
            </a:lvl3pPr>
            <a:lvl4pPr marL="1714500" indent="-342900">
              <a:spcBef>
                <a:spcPts val="0"/>
              </a:spcBef>
              <a:spcAft>
                <a:spcPts val="1200"/>
              </a:spcAft>
              <a:buFont typeface="Arial" panose="020B0604020202020204" pitchFamily="34" charset="0"/>
              <a:buChar char="•"/>
              <a:defRPr sz="2000"/>
            </a:lvl4pPr>
            <a:lvl5pPr marL="2171700" indent="-3429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able Placeholder 13">
            <a:extLst>
              <a:ext uri="{FF2B5EF4-FFF2-40B4-BE49-F238E27FC236}">
                <a16:creationId xmlns:a16="http://schemas.microsoft.com/office/drawing/2014/main" id="{EA708189-1532-1BDD-104F-4D8556146CEE}"/>
              </a:ext>
            </a:extLst>
          </p:cNvPr>
          <p:cNvSpPr>
            <a:spLocks noGrp="1"/>
          </p:cNvSpPr>
          <p:nvPr>
            <p:ph type="tbl" sz="quarter" idx="12"/>
          </p:nvPr>
        </p:nvSpPr>
        <p:spPr>
          <a:xfrm>
            <a:off x="5097463" y="2051976"/>
            <a:ext cx="6180137" cy="3867538"/>
          </a:xfrm>
        </p:spPr>
        <p:txBody>
          <a:bodyPr>
            <a:normAutofit/>
          </a:bodyPr>
          <a:lstStyle>
            <a:lvl1pPr>
              <a:defRPr sz="2000"/>
            </a:lvl1pPr>
          </a:lstStyle>
          <a:p>
            <a:r>
              <a:rPr lang="en-US"/>
              <a:t>Click icon to add table</a:t>
            </a:r>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5">
            <a:extLst>
              <a:ext uri="{FF2B5EF4-FFF2-40B4-BE49-F238E27FC236}">
                <a16:creationId xmlns:a16="http://schemas.microsoft.com/office/drawing/2014/main" id="{6E0EC71B-95A1-C740-6B1F-F8DF02E2D1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40929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ntent 2">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Content Placeholder 7">
            <a:extLst>
              <a:ext uri="{FF2B5EF4-FFF2-40B4-BE49-F238E27FC236}">
                <a16:creationId xmlns:a16="http://schemas.microsoft.com/office/drawing/2014/main" id="{8B0AB10A-3CAB-D4C0-3CB1-401461802BD3}"/>
              </a:ext>
            </a:extLst>
          </p:cNvPr>
          <p:cNvSpPr>
            <a:spLocks noGrp="1"/>
          </p:cNvSpPr>
          <p:nvPr>
            <p:ph sz="quarter" idx="10" hasCustomPrompt="1"/>
          </p:nvPr>
        </p:nvSpPr>
        <p:spPr>
          <a:xfrm>
            <a:off x="1468814" y="2066731"/>
            <a:ext cx="6452876" cy="3867538"/>
          </a:xfrm>
        </p:spPr>
        <p:txBody>
          <a:bodyPr lIns="0">
            <a:normAutofit/>
          </a:bodyPr>
          <a:lstStyle>
            <a:lvl1pPr>
              <a:lnSpc>
                <a:spcPct val="100000"/>
              </a:lnSpc>
              <a:spcAft>
                <a:spcPts val="600"/>
              </a:spcAft>
              <a:defRPr sz="2000"/>
            </a:lvl1pPr>
            <a:lvl2pPr>
              <a:lnSpc>
                <a:spcPct val="100000"/>
              </a:lnSpc>
              <a:spcAft>
                <a:spcPts val="600"/>
              </a:spcAft>
              <a:defRPr sz="2000"/>
            </a:lvl2pPr>
            <a:lvl3pPr>
              <a:lnSpc>
                <a:spcPct val="100000"/>
              </a:lnSpc>
              <a:spcBef>
                <a:spcPts val="1000"/>
              </a:spcBef>
              <a:spcAft>
                <a:spcPts val="600"/>
              </a:spcAft>
              <a:defRPr sz="2000"/>
            </a:lvl3pPr>
            <a:lvl4pPr>
              <a:lnSpc>
                <a:spcPct val="100000"/>
              </a:lnSpc>
              <a:spcAft>
                <a:spcPts val="1200"/>
              </a:spcAft>
              <a:defRPr sz="2000"/>
            </a:lvl4pPr>
            <a:lvl5pP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7">
            <a:extLst>
              <a:ext uri="{FF2B5EF4-FFF2-40B4-BE49-F238E27FC236}">
                <a16:creationId xmlns:a16="http://schemas.microsoft.com/office/drawing/2014/main" id="{7DBA8ADB-B20F-8404-46AB-AF67E25C7C75}"/>
              </a:ext>
            </a:extLst>
          </p:cNvPr>
          <p:cNvSpPr>
            <a:spLocks noGrp="1"/>
          </p:cNvSpPr>
          <p:nvPr>
            <p:ph sz="quarter" idx="11" hasCustomPrompt="1"/>
          </p:nvPr>
        </p:nvSpPr>
        <p:spPr>
          <a:xfrm>
            <a:off x="8169196" y="2066731"/>
            <a:ext cx="3108391" cy="3867538"/>
          </a:xfrm>
        </p:spPr>
        <p:txBody>
          <a:bodyPr lIns="0">
            <a:normAutofit/>
          </a:bodyPr>
          <a:lstStyle>
            <a:lvl1pPr marL="0" indent="0">
              <a:lnSpc>
                <a:spcPct val="100000"/>
              </a:lnSpc>
              <a:spcAft>
                <a:spcPts val="600"/>
              </a:spcAft>
              <a:buNone/>
              <a:defRPr sz="2000"/>
            </a:lvl1pPr>
            <a:lvl2pPr marL="800100" indent="-342900">
              <a:lnSpc>
                <a:spcPct val="100000"/>
              </a:lnSpc>
              <a:spcAft>
                <a:spcPts val="600"/>
              </a:spcAft>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14D5F7-E70A-5F97-5C8F-95B9E1B6D492}"/>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852814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9" name="Table Placeholder 8">
            <a:extLst>
              <a:ext uri="{FF2B5EF4-FFF2-40B4-BE49-F238E27FC236}">
                <a16:creationId xmlns:a16="http://schemas.microsoft.com/office/drawing/2014/main" id="{CB43608F-0A38-CF4A-4B3B-F1212E786FDE}"/>
              </a:ext>
            </a:extLst>
          </p:cNvPr>
          <p:cNvSpPr>
            <a:spLocks noGrp="1"/>
          </p:cNvSpPr>
          <p:nvPr>
            <p:ph type="tbl" sz="quarter" idx="10"/>
          </p:nvPr>
        </p:nvSpPr>
        <p:spPr>
          <a:xfrm>
            <a:off x="1487488" y="2057400"/>
            <a:ext cx="9790112" cy="3886200"/>
          </a:xfrm>
        </p:spPr>
        <p:txBody>
          <a:bodyPr>
            <a:normAutofit/>
          </a:bodyPr>
          <a:lstStyle>
            <a:lvl1pPr>
              <a:defRPr sz="2400"/>
            </a:lvl1pPr>
          </a:lstStyle>
          <a:p>
            <a:r>
              <a:rPr lang="en-US"/>
              <a:t>Click icon to add table</a:t>
            </a:r>
            <a:endParaRPr lang="en-US" dirty="0"/>
          </a:p>
        </p:txBody>
      </p:sp>
      <p:sp>
        <p:nvSpPr>
          <p:cNvPr id="2" name="Slide Number Placeholder 5">
            <a:extLst>
              <a:ext uri="{FF2B5EF4-FFF2-40B4-BE49-F238E27FC236}">
                <a16:creationId xmlns:a16="http://schemas.microsoft.com/office/drawing/2014/main" id="{05DA3688-07D1-82D9-6818-C95E9A69C2F1}"/>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691357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4" y="690511"/>
            <a:ext cx="4964671" cy="5253089"/>
          </a:xfrm>
        </p:spPr>
        <p:txBody>
          <a:bodyPr anchor="b">
            <a:normAutofit/>
          </a:bodyPr>
          <a:lstStyle>
            <a:lvl1pPr>
              <a:defRPr sz="6000">
                <a:solidFill>
                  <a:schemeClr val="bg1"/>
                </a:solidFill>
              </a:defRPr>
            </a:lvl1pPr>
          </a:lstStyle>
          <a:p>
            <a:r>
              <a:rPr lang="en-US" dirty="0"/>
              <a:t>Click to add title</a:t>
            </a:r>
          </a:p>
        </p:txBody>
      </p:sp>
      <p:sp>
        <p:nvSpPr>
          <p:cNvPr id="10" name="Content Placeholder 9">
            <a:extLst>
              <a:ext uri="{FF2B5EF4-FFF2-40B4-BE49-F238E27FC236}">
                <a16:creationId xmlns:a16="http://schemas.microsoft.com/office/drawing/2014/main" id="{AD608249-3D60-D3B2-68C5-778D0EA18F2D}"/>
              </a:ext>
            </a:extLst>
          </p:cNvPr>
          <p:cNvSpPr>
            <a:spLocks noGrp="1"/>
          </p:cNvSpPr>
          <p:nvPr>
            <p:ph sz="quarter" idx="10" hasCustomPrompt="1"/>
          </p:nvPr>
        </p:nvSpPr>
        <p:spPr>
          <a:xfrm>
            <a:off x="6282286" y="690465"/>
            <a:ext cx="4784372" cy="5253089"/>
          </a:xfrm>
        </p:spPr>
        <p:txBody>
          <a:bodyPr anchor="ctr">
            <a:normAutofit/>
          </a:bodyPr>
          <a:lstStyle>
            <a:lvl1pPr marL="0" indent="0">
              <a:lnSpc>
                <a:spcPct val="100000"/>
              </a:lnSpc>
              <a:spcBef>
                <a:spcPts val="0"/>
              </a:spcBef>
              <a:spcAft>
                <a:spcPts val="1200"/>
              </a:spcAft>
              <a:buNone/>
              <a:defRPr sz="2000">
                <a:solidFill>
                  <a:schemeClr val="bg1"/>
                </a:solidFill>
              </a:defRPr>
            </a:lvl1pPr>
            <a:lvl2pPr marL="742950" indent="-285750">
              <a:lnSpc>
                <a:spcPct val="100000"/>
              </a:lnSpc>
              <a:spcBef>
                <a:spcPts val="0"/>
              </a:spcBef>
              <a:spcAft>
                <a:spcPts val="1200"/>
              </a:spcAft>
              <a:buFont typeface="Arial" panose="020B0604020202020204" pitchFamily="34" charset="0"/>
              <a:buChar char="•"/>
              <a:defRPr sz="1800">
                <a:solidFill>
                  <a:schemeClr val="bg1"/>
                </a:solidFill>
              </a:defRPr>
            </a:lvl2pPr>
            <a:lvl3pPr marL="1200150" indent="-285750">
              <a:lnSpc>
                <a:spcPct val="100000"/>
              </a:lnSpc>
              <a:spcBef>
                <a:spcPts val="0"/>
              </a:spcBef>
              <a:spcAft>
                <a:spcPts val="1200"/>
              </a:spcAft>
              <a:buFont typeface="Arial" panose="020B0604020202020204" pitchFamily="34" charset="0"/>
              <a:buChar char="•"/>
              <a:defRPr sz="1600">
                <a:solidFill>
                  <a:schemeClr val="bg1"/>
                </a:solidFill>
              </a:defRPr>
            </a:lvl3pPr>
            <a:lvl4pPr marL="1657350" indent="-285750">
              <a:lnSpc>
                <a:spcPct val="100000"/>
              </a:lnSpc>
              <a:spcBef>
                <a:spcPts val="0"/>
              </a:spcBef>
              <a:spcAft>
                <a:spcPts val="1200"/>
              </a:spcAft>
              <a:buFont typeface="Arial" panose="020B0604020202020204" pitchFamily="34" charset="0"/>
              <a:buChar char="•"/>
              <a:defRPr sz="1400">
                <a:solidFill>
                  <a:schemeClr val="bg1"/>
                </a:solidFill>
              </a:defRPr>
            </a:lvl4pPr>
            <a:lvl5pPr marL="2114550" indent="-285750">
              <a:lnSpc>
                <a:spcPct val="100000"/>
              </a:lnSpc>
              <a:spcBef>
                <a:spcPts val="0"/>
              </a:spcBef>
              <a:spcAft>
                <a:spcPts val="1200"/>
              </a:spcAft>
              <a:buFont typeface="Arial" panose="020B0604020202020204" pitchFamily="34" charset="0"/>
              <a:buChar char="•"/>
              <a:defRPr sz="14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4374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55583" y="737115"/>
            <a:ext cx="4640418" cy="5407091"/>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6388461" y="737115"/>
            <a:ext cx="4449712" cy="5407091"/>
          </a:xfrm>
        </p:spPr>
        <p:txBody>
          <a:bodyPr lIns="0" tIns="0" rIns="0" bIns="0" anchor="ctr">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4E9F5D75-1D8F-F695-81F8-4A6D0C67821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27724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Pictur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1278294"/>
            <a:ext cx="5000318" cy="4904141"/>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6642169" y="-1"/>
            <a:ext cx="4635426" cy="6857999"/>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02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3508311"/>
            <a:ext cx="9923770" cy="1438762"/>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915600" y="0"/>
            <a:ext cx="10361995" cy="3429000"/>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D179113D-0374-3934-841E-56AD5AFCF977}"/>
              </a:ext>
            </a:extLst>
          </p:cNvPr>
          <p:cNvSpPr>
            <a:spLocks noGrp="1"/>
          </p:cNvSpPr>
          <p:nvPr>
            <p:ph type="body" sz="quarter" idx="12" hasCustomPrompt="1"/>
          </p:nvPr>
        </p:nvSpPr>
        <p:spPr>
          <a:xfrm>
            <a:off x="1353828" y="5228488"/>
            <a:ext cx="9923770" cy="1368256"/>
          </a:xfrm>
          <a:prstGeom prst="rect">
            <a:avLst/>
          </a:prstGeom>
        </p:spPr>
        <p:txBody>
          <a:bodyPr anchor="t">
            <a:normAutofit/>
          </a:bodyPr>
          <a:lstStyle>
            <a:lvl1pPr marL="0" indent="0" algn="l">
              <a:lnSpc>
                <a:spcPct val="80000"/>
              </a:lnSpc>
              <a:spcBef>
                <a:spcPts val="0"/>
              </a:spcBef>
              <a:buNone/>
              <a:defRPr sz="2000" spc="0" baseline="0">
                <a:solidFill>
                  <a:schemeClr val="tx1"/>
                </a:solidFill>
                <a:latin typeface="+mn-lt"/>
              </a:defRPr>
            </a:lvl1pPr>
          </a:lstStyle>
          <a:p>
            <a:pPr lvl="0"/>
            <a:r>
              <a:rPr lang="en-US" dirty="0"/>
              <a:t>Click to add subtitle</a:t>
            </a:r>
          </a:p>
        </p:txBody>
      </p:sp>
    </p:spTree>
    <p:extLst>
      <p:ext uri="{BB962C8B-B14F-4D97-AF65-F5344CB8AC3E}">
        <p14:creationId xmlns:p14="http://schemas.microsoft.com/office/powerpoint/2010/main" val="322722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5" y="503852"/>
            <a:ext cx="9150675"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50153" y="2108722"/>
            <a:ext cx="8552264" cy="4119463"/>
          </a:xfrm>
        </p:spPr>
        <p:txBody>
          <a:bodyPr lIns="0" tIns="0" rIns="0" bIns="0">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5DABAFC1-3E76-DCE6-3A6D-E0020C5BE8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137359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6"/>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07175C5-CB2F-2BAC-3704-54DCD1BF043F}"/>
              </a:ext>
            </a:extLst>
          </p:cNvPr>
          <p:cNvSpPr>
            <a:spLocks noGrp="1"/>
          </p:cNvSpPr>
          <p:nvPr>
            <p:ph type="title" hasCustomPrompt="1"/>
          </p:nvPr>
        </p:nvSpPr>
        <p:spPr>
          <a:xfrm>
            <a:off x="1038031" y="1068169"/>
            <a:ext cx="10115939" cy="2681549"/>
          </a:xfrm>
        </p:spPr>
        <p:txBody>
          <a:bodyPr anchor="b"/>
          <a:lstStyle>
            <a:lvl1pPr algn="ctr">
              <a:defRPr>
                <a:solidFill>
                  <a:schemeClr val="bg1"/>
                </a:solidFill>
              </a:defRPr>
            </a:lvl1pPr>
          </a:lstStyle>
          <a:p>
            <a:r>
              <a:rPr lang="en-US" dirty="0"/>
              <a:t>Click to add title</a:t>
            </a:r>
          </a:p>
        </p:txBody>
      </p:sp>
      <p:sp>
        <p:nvSpPr>
          <p:cNvPr id="5" name="Rectangle 4">
            <a:extLst>
              <a:ext uri="{FF2B5EF4-FFF2-40B4-BE49-F238E27FC236}">
                <a16:creationId xmlns:a16="http://schemas.microsoft.com/office/drawing/2014/main" id="{3901905E-33E7-852F-94E3-8E100B3D1E4A}"/>
              </a:ext>
              <a:ext uri="{C183D7F6-B498-43B3-948B-1728B52AA6E4}">
                <adec:decorative xmlns:adec="http://schemas.microsoft.com/office/drawing/2017/decorative" val="1"/>
              </a:ext>
            </a:extLst>
          </p:cNvPr>
          <p:cNvSpPr/>
          <p:nvPr userDrawn="1"/>
        </p:nvSpPr>
        <p:spPr>
          <a:xfrm>
            <a:off x="914400" y="914400"/>
            <a:ext cx="10363200" cy="5029200"/>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1B7799F7-CBB1-9649-7D06-F7EEFD4F0183}"/>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1AFC5CA-DB29-4B8C-C004-72E4EC761C3B}"/>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12">
            <a:extLst>
              <a:ext uri="{FF2B5EF4-FFF2-40B4-BE49-F238E27FC236}">
                <a16:creationId xmlns:a16="http://schemas.microsoft.com/office/drawing/2014/main" id="{E3CB2D2A-7172-87CE-D493-DAF52D62EBFC}"/>
              </a:ext>
            </a:extLst>
          </p:cNvPr>
          <p:cNvSpPr>
            <a:spLocks noGrp="1"/>
          </p:cNvSpPr>
          <p:nvPr>
            <p:ph type="body" sz="quarter" idx="12" hasCustomPrompt="1"/>
          </p:nvPr>
        </p:nvSpPr>
        <p:spPr>
          <a:xfrm>
            <a:off x="1038031" y="4027047"/>
            <a:ext cx="10115939" cy="1762783"/>
          </a:xfrm>
          <a:prstGeom prst="rect">
            <a:avLst/>
          </a:prstGeom>
        </p:spPr>
        <p:txBody>
          <a:bodyPr anchor="t">
            <a:normAutofit/>
          </a:bodyPr>
          <a:lstStyle>
            <a:lvl1pPr marL="0" indent="0" algn="ctr">
              <a:lnSpc>
                <a:spcPct val="80000"/>
              </a:lnSpc>
              <a:spcBef>
                <a:spcPts val="0"/>
              </a:spcBef>
              <a:buNone/>
              <a:defRPr sz="2000" spc="0" baseline="0">
                <a:solidFill>
                  <a:schemeClr val="bg1"/>
                </a:solidFill>
                <a:latin typeface="+mn-lt"/>
              </a:defRPr>
            </a:lvl1pPr>
          </a:lstStyle>
          <a:p>
            <a:pPr lvl="0"/>
            <a:r>
              <a:rPr lang="en-US" dirty="0"/>
              <a:t>Click to add subtitle</a:t>
            </a:r>
          </a:p>
        </p:txBody>
      </p:sp>
    </p:spTree>
    <p:extLst>
      <p:ext uri="{BB962C8B-B14F-4D97-AF65-F5344CB8AC3E}">
        <p14:creationId xmlns:p14="http://schemas.microsoft.com/office/powerpoint/2010/main" val="206953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ntent ">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68814" y="2057401"/>
            <a:ext cx="4627186"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668185" y="2057401"/>
            <a:ext cx="4609399"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1D40DF0B-6602-19D4-3110-4659C28780D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61720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4" name="Content Placeholder 7">
            <a:extLst>
              <a:ext uri="{FF2B5EF4-FFF2-40B4-BE49-F238E27FC236}">
                <a16:creationId xmlns:a16="http://schemas.microsoft.com/office/drawing/2014/main" id="{C355854D-70C0-E6E1-2A0C-284D00A21AEC}"/>
              </a:ext>
            </a:extLst>
          </p:cNvPr>
          <p:cNvSpPr>
            <a:spLocks noGrp="1"/>
          </p:cNvSpPr>
          <p:nvPr>
            <p:ph sz="quarter" idx="12" hasCustomPrompt="1"/>
          </p:nvPr>
        </p:nvSpPr>
        <p:spPr>
          <a:xfrm>
            <a:off x="1468815" y="2057401"/>
            <a:ext cx="3068678" cy="4119463"/>
          </a:xfrm>
        </p:spPr>
        <p:txBody>
          <a:bodyPr lIns="0">
            <a:normAutofit/>
          </a:bodyPr>
          <a:lstStyle>
            <a:lvl1pPr marL="320040" indent="-320040">
              <a:lnSpc>
                <a:spcPct val="100000"/>
              </a:lnSpc>
              <a:spcBef>
                <a:spcPts val="0"/>
              </a:spcBef>
              <a:spcAft>
                <a:spcPts val="1200"/>
              </a:spcAft>
              <a:buFont typeface="+mj-lt"/>
              <a:buAutoNum type="arabicPeriod"/>
              <a:defRPr sz="2000"/>
            </a:lvl1pPr>
            <a:lvl2pPr marL="457200" indent="-320040">
              <a:lnSpc>
                <a:spcPct val="100000"/>
              </a:lnSpc>
              <a:spcBef>
                <a:spcPts val="1000"/>
              </a:spcBef>
              <a:spcAft>
                <a:spcPts val="1200"/>
              </a:spcAft>
              <a:buFont typeface="+mj-lt"/>
              <a:buAutoNum type="alphaLcPeriod"/>
              <a:defRPr sz="2000"/>
            </a:lvl2pPr>
            <a:lvl3pPr marL="914400" indent="-320040">
              <a:spcBef>
                <a:spcPts val="1000"/>
              </a:spcBef>
              <a:spcAft>
                <a:spcPts val="1200"/>
              </a:spcAft>
              <a:buFont typeface="+mj-lt"/>
              <a:buAutoNum type="arabicParenR"/>
              <a:defRPr sz="2000"/>
            </a:lvl3pPr>
            <a:lvl4pPr marL="1371600" indent="-320040">
              <a:spcBef>
                <a:spcPts val="1000"/>
              </a:spcBef>
              <a:spcAft>
                <a:spcPts val="1200"/>
              </a:spcAft>
              <a:buFont typeface="+mj-lt"/>
              <a:buAutoNum type="alphaLcParenR"/>
              <a:defRPr sz="2000"/>
            </a:lvl4pPr>
            <a:lvl5pPr marL="1828800" indent="-320040">
              <a:spcBef>
                <a:spcPts val="1000"/>
              </a:spcBef>
              <a:spcAft>
                <a:spcPts val="1200"/>
              </a:spcAft>
              <a:buFont typeface="+mj-lt"/>
              <a:buAutoNum type="romanLcPeriod"/>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5191727" y="2057401"/>
            <a:ext cx="6085857"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7B331F9-6D4A-5020-969F-E961AF374E19}"/>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14237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icture and Conten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Picture Placeholder 7">
            <a:extLst>
              <a:ext uri="{FF2B5EF4-FFF2-40B4-BE49-F238E27FC236}">
                <a16:creationId xmlns:a16="http://schemas.microsoft.com/office/drawing/2014/main" id="{357912CB-B8F8-1E65-094F-AD3220E6C79C}"/>
              </a:ext>
            </a:extLst>
          </p:cNvPr>
          <p:cNvSpPr>
            <a:spLocks noGrp="1"/>
          </p:cNvSpPr>
          <p:nvPr>
            <p:ph type="pic" sz="quarter" idx="12"/>
          </p:nvPr>
        </p:nvSpPr>
        <p:spPr>
          <a:xfrm>
            <a:off x="1503363" y="2061969"/>
            <a:ext cx="4592637" cy="4805362"/>
          </a:xfrm>
        </p:spPr>
        <p:txBody>
          <a:bodyPr>
            <a:normAutofit/>
          </a:bodyPr>
          <a:lstStyle>
            <a:lvl1pPr marL="0" indent="0" algn="ctr">
              <a:buNone/>
              <a:defRPr sz="2000"/>
            </a:lvl1pPr>
          </a:lstStyle>
          <a:p>
            <a:r>
              <a:rPr lang="en-US"/>
              <a:t>Click icon to add picture</a:t>
            </a:r>
            <a:endParaRPr lang="en-US" dirty="0"/>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787262" y="2052736"/>
            <a:ext cx="4490320" cy="4800598"/>
          </a:xfrm>
        </p:spPr>
        <p:txBody>
          <a:bodyPr lIns="0">
            <a:normAutofit/>
          </a:bodyPr>
          <a:lstStyle>
            <a:lvl1pPr marL="0" indent="0">
              <a:lnSpc>
                <a:spcPct val="100000"/>
              </a:lnSpc>
              <a:spcBef>
                <a:spcPts val="1000"/>
              </a:spcBef>
              <a:spcAft>
                <a:spcPts val="1200"/>
              </a:spcAft>
              <a:buNone/>
              <a:defRPr sz="2000"/>
            </a:lvl1pPr>
            <a:lvl2pPr marL="800100" indent="-342900">
              <a:lnSpc>
                <a:spcPct val="100000"/>
              </a:lnSpc>
              <a:spcBef>
                <a:spcPts val="1000"/>
              </a:spcBef>
              <a:spcAft>
                <a:spcPts val="1200"/>
              </a:spcAft>
              <a:buFont typeface="Arial" panose="020B0604020202020204" pitchFamily="34" charset="0"/>
              <a:buChar char="•"/>
              <a:defRPr sz="2000"/>
            </a:lvl2pPr>
            <a:lvl3pPr marL="1257300" indent="-342900">
              <a:spcBef>
                <a:spcPts val="1000"/>
              </a:spcBef>
              <a:spcAft>
                <a:spcPts val="1200"/>
              </a:spcAft>
              <a:buFont typeface="Arial" panose="020B0604020202020204" pitchFamily="34" charset="0"/>
              <a:buChar char="•"/>
              <a:defRPr sz="2000"/>
            </a:lvl3pPr>
            <a:lvl4pPr marL="1714500" indent="-342900">
              <a:spcBef>
                <a:spcPts val="1000"/>
              </a:spcBef>
              <a:spcAft>
                <a:spcPts val="1200"/>
              </a:spcAft>
              <a:buFont typeface="Arial" panose="020B0604020202020204" pitchFamily="34" charset="0"/>
              <a:buChar char="•"/>
              <a:defRPr sz="2000"/>
            </a:lvl4pPr>
            <a:lvl5pPr marL="2171700" indent="-3429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09D86D-3DDE-CA24-4CAA-DF6944B9BCBB}"/>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10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82F216-62F1-7E0B-63FD-51C27CDAA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61F31D-B959-2AD8-9208-FF08B574D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32C8C7-5C6C-400B-AEC0-4D8178161B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5" name="Footer Placeholder 4">
            <a:extLst>
              <a:ext uri="{FF2B5EF4-FFF2-40B4-BE49-F238E27FC236}">
                <a16:creationId xmlns:a16="http://schemas.microsoft.com/office/drawing/2014/main" id="{4B7105D6-7B52-4B7D-9473-BCD571A93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B13EAA0A-7090-4FA3-AD1C-CD4570404021}"/>
              </a:ext>
            </a:extLst>
          </p:cNvPr>
          <p:cNvSpPr>
            <a:spLocks noGrp="1"/>
          </p:cNvSpPr>
          <p:nvPr>
            <p:ph type="sldNum" sz="quarter" idx="4"/>
          </p:nvPr>
        </p:nvSpPr>
        <p:spPr>
          <a:xfrm>
            <a:off x="412136" y="5943601"/>
            <a:ext cx="968983" cy="651912"/>
          </a:xfrm>
          <a:prstGeom prst="rect">
            <a:avLst/>
          </a:prstGeom>
        </p:spPr>
        <p:txBody>
          <a:bodyPr vert="horz" lIns="91440" tIns="45720" rIns="91440" bIns="45720" rtlCol="0" anchor="ctr"/>
          <a:lstStyle>
            <a:lvl1pPr algn="ctr">
              <a:defRPr sz="1200" b="1" spc="150" baseline="0">
                <a:solidFill>
                  <a:schemeClr val="tx1"/>
                </a:solidFill>
                <a:latin typeface="+mn-lt"/>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94"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82" r:id="rId12"/>
    <p:sldLayoutId id="214748368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19.jpeg"/></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_dUTTJA1OIA"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3.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3.wdp"/></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54C9E-20FB-B999-9303-C71D1334BAD7}"/>
              </a:ext>
            </a:extLst>
          </p:cNvPr>
          <p:cNvSpPr>
            <a:spLocks noGrp="1"/>
          </p:cNvSpPr>
          <p:nvPr>
            <p:ph type="title"/>
          </p:nvPr>
        </p:nvSpPr>
        <p:spPr>
          <a:xfrm>
            <a:off x="1317615" y="690511"/>
            <a:ext cx="5185821" cy="5253089"/>
          </a:xfrm>
        </p:spPr>
        <p:txBody>
          <a:bodyPr/>
          <a:lstStyle/>
          <a:p>
            <a:r>
              <a:rPr lang="en-US" sz="8800" dirty="0"/>
              <a:t>DMIST</a:t>
            </a:r>
            <a:r>
              <a:rPr lang="en-US" dirty="0"/>
              <a:t> </a:t>
            </a:r>
            <a:br>
              <a:rPr lang="en-US" dirty="0"/>
            </a:br>
            <a:br>
              <a:rPr lang="en-US" dirty="0"/>
            </a:br>
            <a:r>
              <a:rPr lang="en-US" dirty="0"/>
              <a:t>Verbal Report for Transition of Care</a:t>
            </a:r>
          </a:p>
        </p:txBody>
      </p:sp>
      <p:sp>
        <p:nvSpPr>
          <p:cNvPr id="8" name="Rectangle 7">
            <a:extLst>
              <a:ext uri="{FF2B5EF4-FFF2-40B4-BE49-F238E27FC236}">
                <a16:creationId xmlns:a16="http://schemas.microsoft.com/office/drawing/2014/main" id="{0227667A-B701-BA28-13C2-525781CEF3A8}"/>
              </a:ext>
            </a:extLst>
          </p:cNvPr>
          <p:cNvSpPr/>
          <p:nvPr/>
        </p:nvSpPr>
        <p:spPr>
          <a:xfrm>
            <a:off x="5259275" y="5114741"/>
            <a:ext cx="6456845" cy="146304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blue text&#10;&#10;AI-generated content may be incorrect.">
            <a:extLst>
              <a:ext uri="{FF2B5EF4-FFF2-40B4-BE49-F238E27FC236}">
                <a16:creationId xmlns:a16="http://schemas.microsoft.com/office/drawing/2014/main" id="{BB150F15-C472-D3D5-6BBB-AA3E512296B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424457" y="5165975"/>
            <a:ext cx="6291663" cy="1360572"/>
          </a:xfrm>
          <a:prstGeom prst="rect">
            <a:avLst/>
          </a:prstGeom>
        </p:spPr>
      </p:pic>
    </p:spTree>
    <p:extLst>
      <p:ext uri="{BB962C8B-B14F-4D97-AF65-F5344CB8AC3E}">
        <p14:creationId xmlns:p14="http://schemas.microsoft.com/office/powerpoint/2010/main" val="3378822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EBE46-706F-7850-CA9A-0FBA6F2228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E15D41-0905-86E0-91E4-160A111C777B}"/>
              </a:ext>
            </a:extLst>
          </p:cNvPr>
          <p:cNvSpPr>
            <a:spLocks noGrp="1"/>
          </p:cNvSpPr>
          <p:nvPr>
            <p:ph type="title"/>
          </p:nvPr>
        </p:nvSpPr>
        <p:spPr>
          <a:xfrm>
            <a:off x="1432566" y="862466"/>
            <a:ext cx="4640418" cy="5407091"/>
          </a:xfrm>
        </p:spPr>
        <p:txBody>
          <a:bodyPr>
            <a:normAutofit fontScale="90000"/>
          </a:bodyPr>
          <a:lstStyle/>
          <a:p>
            <a:r>
              <a:rPr lang="en-US" b="1" dirty="0">
                <a:solidFill>
                  <a:schemeClr val="bg1">
                    <a:lumMod val="85000"/>
                  </a:schemeClr>
                </a:solidFill>
              </a:rPr>
              <a:t>D</a:t>
            </a:r>
            <a:r>
              <a:rPr lang="en-US" dirty="0">
                <a:solidFill>
                  <a:schemeClr val="bg1">
                    <a:lumMod val="85000"/>
                  </a:schemeClr>
                </a:solidFill>
              </a:rPr>
              <a:t> – Demographics</a:t>
            </a:r>
            <a:br>
              <a:rPr lang="en-US" dirty="0"/>
            </a:br>
            <a:br>
              <a:rPr lang="en-US" dirty="0"/>
            </a:br>
            <a:r>
              <a:rPr lang="en-US" b="1" dirty="0">
                <a:solidFill>
                  <a:schemeClr val="bg1">
                    <a:lumMod val="85000"/>
                  </a:schemeClr>
                </a:solidFill>
              </a:rPr>
              <a:t>M</a:t>
            </a:r>
            <a:r>
              <a:rPr lang="en-US" dirty="0">
                <a:solidFill>
                  <a:schemeClr val="bg1">
                    <a:lumMod val="85000"/>
                  </a:schemeClr>
                </a:solidFill>
              </a:rPr>
              <a:t> - Mechanism of injury or illness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I</a:t>
            </a:r>
            <a:r>
              <a:rPr lang="en-US" dirty="0">
                <a:solidFill>
                  <a:schemeClr val="bg1">
                    <a:lumMod val="85000"/>
                  </a:schemeClr>
                </a:solidFill>
              </a:rPr>
              <a:t> - Injuries or illness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S</a:t>
            </a:r>
            <a:r>
              <a:rPr lang="en-US" dirty="0">
                <a:solidFill>
                  <a:schemeClr val="bg1">
                    <a:lumMod val="85000"/>
                  </a:schemeClr>
                </a:solidFill>
              </a:rPr>
              <a:t> - Signs and symptoms</a:t>
            </a:r>
            <a:br>
              <a:rPr lang="en-US" dirty="0">
                <a:solidFill>
                  <a:schemeClr val="bg1">
                    <a:lumMod val="85000"/>
                  </a:schemeClr>
                </a:solidFill>
              </a:rPr>
            </a:br>
            <a:br>
              <a:rPr lang="en-US" dirty="0">
                <a:solidFill>
                  <a:schemeClr val="bg1">
                    <a:lumMod val="85000"/>
                  </a:schemeClr>
                </a:solidFill>
              </a:rPr>
            </a:br>
            <a:r>
              <a:rPr lang="en-US" b="1" dirty="0"/>
              <a:t>T</a:t>
            </a:r>
            <a:r>
              <a:rPr lang="en-US" dirty="0"/>
              <a:t> - Treatments</a:t>
            </a:r>
            <a:br>
              <a:rPr lang="en-US" sz="4400" dirty="0"/>
            </a:br>
            <a:endParaRPr lang="en-US" sz="4400" dirty="0"/>
          </a:p>
        </p:txBody>
      </p:sp>
      <p:sp>
        <p:nvSpPr>
          <p:cNvPr id="4" name="Slide Number Placeholder 3">
            <a:extLst>
              <a:ext uri="{FF2B5EF4-FFF2-40B4-BE49-F238E27FC236}">
                <a16:creationId xmlns:a16="http://schemas.microsoft.com/office/drawing/2014/main" id="{2615CD89-4FA4-D215-7BC1-BD873DFC3CDD}"/>
              </a:ext>
            </a:extLst>
          </p:cNvPr>
          <p:cNvSpPr>
            <a:spLocks noGrp="1"/>
          </p:cNvSpPr>
          <p:nvPr>
            <p:ph type="sldNum" sz="quarter" idx="15"/>
          </p:nvPr>
        </p:nvSpPr>
        <p:spPr/>
        <p:txBody>
          <a:bodyPr/>
          <a:lstStyle/>
          <a:p>
            <a:fld id="{18D65601-5AE2-46FC-B138-694DDD2B510D}" type="slidenum">
              <a:rPr lang="en-US" smtClean="0"/>
              <a:pPr/>
              <a:t>10</a:t>
            </a:fld>
            <a:endParaRPr lang="en-US" dirty="0"/>
          </a:p>
        </p:txBody>
      </p:sp>
      <p:sp>
        <p:nvSpPr>
          <p:cNvPr id="3" name="TextBox 2">
            <a:extLst>
              <a:ext uri="{FF2B5EF4-FFF2-40B4-BE49-F238E27FC236}">
                <a16:creationId xmlns:a16="http://schemas.microsoft.com/office/drawing/2014/main" id="{2AADDADF-BEC7-319B-17A4-F933DF691538}"/>
              </a:ext>
            </a:extLst>
          </p:cNvPr>
          <p:cNvSpPr txBox="1"/>
          <p:nvPr/>
        </p:nvSpPr>
        <p:spPr>
          <a:xfrm>
            <a:off x="6316479" y="862466"/>
            <a:ext cx="5077740" cy="3416320"/>
          </a:xfrm>
          <a:prstGeom prst="rect">
            <a:avLst/>
          </a:prstGeom>
          <a:noFill/>
        </p:spPr>
        <p:txBody>
          <a:bodyPr wrap="square" rtlCol="0">
            <a:spAutoFit/>
          </a:bodyPr>
          <a:lstStyle/>
          <a:p>
            <a:pPr marL="285750" indent="-285750">
              <a:buFont typeface="Arial" panose="020B0604020202020204" pitchFamily="34" charset="0"/>
              <a:buChar char="•"/>
            </a:pPr>
            <a:r>
              <a:rPr lang="en-US" sz="2400" dirty="0"/>
              <a:t>Airway and breathing interventions</a:t>
            </a:r>
          </a:p>
          <a:p>
            <a:pPr marL="285750" indent="-285750">
              <a:buFont typeface="Arial" panose="020B0604020202020204" pitchFamily="34" charset="0"/>
              <a:buChar char="•"/>
            </a:pPr>
            <a:r>
              <a:rPr lang="en-US" sz="2400" dirty="0"/>
              <a:t>Circulation and hemorrhage control</a:t>
            </a:r>
          </a:p>
          <a:p>
            <a:pPr marL="285750" indent="-285750">
              <a:buFont typeface="Arial" panose="020B0604020202020204" pitchFamily="34" charset="0"/>
              <a:buChar char="•"/>
            </a:pPr>
            <a:r>
              <a:rPr lang="en-US" sz="2400" dirty="0"/>
              <a:t>IVs and IV fluids</a:t>
            </a:r>
          </a:p>
          <a:p>
            <a:pPr marL="285750" indent="-285750">
              <a:buFont typeface="Arial" panose="020B0604020202020204" pitchFamily="34" charset="0"/>
              <a:buChar char="•"/>
            </a:pPr>
            <a:r>
              <a:rPr lang="en-US" sz="2400" dirty="0"/>
              <a:t>Medications given</a:t>
            </a:r>
          </a:p>
          <a:p>
            <a:pPr marL="285750" indent="-285750">
              <a:buFont typeface="Arial" panose="020B0604020202020204" pitchFamily="34" charset="0"/>
              <a:buChar char="•"/>
            </a:pPr>
            <a:r>
              <a:rPr lang="en-US" sz="2400" dirty="0"/>
              <a:t>Splinting and spinal immobilization</a:t>
            </a:r>
          </a:p>
          <a:p>
            <a:pPr marL="285750" indent="-285750">
              <a:buFont typeface="Arial" panose="020B0604020202020204" pitchFamily="34" charset="0"/>
              <a:buChar char="•"/>
            </a:pPr>
            <a:r>
              <a:rPr lang="en-US" sz="2400" dirty="0"/>
              <a:t>Pelvic stabilization</a:t>
            </a:r>
          </a:p>
        </p:txBody>
      </p:sp>
      <p:pic>
        <p:nvPicPr>
          <p:cNvPr id="6" name="Picture 5">
            <a:extLst>
              <a:ext uri="{FF2B5EF4-FFF2-40B4-BE49-F238E27FC236}">
                <a16:creationId xmlns:a16="http://schemas.microsoft.com/office/drawing/2014/main" id="{73EEBCBD-F117-707B-4A95-91CC1E80FD43}"/>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8651018" y="4465218"/>
            <a:ext cx="2743201" cy="1987134"/>
          </a:xfrm>
          <a:prstGeom prst="rect">
            <a:avLst/>
          </a:prstGeom>
        </p:spPr>
      </p:pic>
    </p:spTree>
    <p:extLst>
      <p:ext uri="{BB962C8B-B14F-4D97-AF65-F5344CB8AC3E}">
        <p14:creationId xmlns:p14="http://schemas.microsoft.com/office/powerpoint/2010/main" val="46761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C0FEFBF-60FD-0161-6F6E-89EE39389CEE}"/>
              </a:ext>
            </a:extLst>
          </p:cNvPr>
          <p:cNvSpPr>
            <a:spLocks noGrp="1"/>
          </p:cNvSpPr>
          <p:nvPr>
            <p:ph type="title"/>
          </p:nvPr>
        </p:nvSpPr>
        <p:spPr>
          <a:xfrm>
            <a:off x="1353827" y="3508311"/>
            <a:ext cx="9923770" cy="1438762"/>
          </a:xfrm>
        </p:spPr>
        <p:txBody>
          <a:bodyPr/>
          <a:lstStyle/>
          <a:p>
            <a:br>
              <a:rPr lang="en-US" dirty="0"/>
            </a:br>
            <a:r>
              <a:rPr lang="en-US" dirty="0"/>
              <a:t>Practice makes perfect</a:t>
            </a:r>
            <a:endParaRPr lang="en-ZA" dirty="0"/>
          </a:p>
        </p:txBody>
      </p:sp>
      <p:sp>
        <p:nvSpPr>
          <p:cNvPr id="8" name="Text Placeholder 7">
            <a:extLst>
              <a:ext uri="{FF2B5EF4-FFF2-40B4-BE49-F238E27FC236}">
                <a16:creationId xmlns:a16="http://schemas.microsoft.com/office/drawing/2014/main" id="{DD542008-8017-76E5-ABC0-32401068875D}"/>
              </a:ext>
            </a:extLst>
          </p:cNvPr>
          <p:cNvSpPr>
            <a:spLocks noGrp="1"/>
          </p:cNvSpPr>
          <p:nvPr>
            <p:ph type="body" sz="quarter" idx="12"/>
          </p:nvPr>
        </p:nvSpPr>
        <p:spPr>
          <a:xfrm>
            <a:off x="1353828" y="5228488"/>
            <a:ext cx="9923770" cy="1368256"/>
          </a:xfrm>
        </p:spPr>
        <p:txBody>
          <a:bodyPr/>
          <a:lstStyle/>
          <a:p>
            <a:r>
              <a:rPr lang="en-US" dirty="0"/>
              <a:t>Use the DMIST format for all your patient care hand-offs, not just the serious calls.</a:t>
            </a:r>
          </a:p>
        </p:txBody>
      </p:sp>
      <p:pic>
        <p:nvPicPr>
          <p:cNvPr id="9" name="Picture 8">
            <a:extLst>
              <a:ext uri="{FF2B5EF4-FFF2-40B4-BE49-F238E27FC236}">
                <a16:creationId xmlns:a16="http://schemas.microsoft.com/office/drawing/2014/main" id="{A49F8867-CECF-E3C8-757C-D6D6ECBA745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663558" y="638745"/>
            <a:ext cx="4419600" cy="3314700"/>
          </a:xfrm>
          <a:prstGeom prst="rect">
            <a:avLst/>
          </a:prstGeom>
        </p:spPr>
      </p:pic>
      <p:pic>
        <p:nvPicPr>
          <p:cNvPr id="12" name="Picture 11">
            <a:extLst>
              <a:ext uri="{FF2B5EF4-FFF2-40B4-BE49-F238E27FC236}">
                <a16:creationId xmlns:a16="http://schemas.microsoft.com/office/drawing/2014/main" id="{8B3687D1-F92F-66C9-64A1-35334D491456}"/>
              </a:ext>
            </a:extLst>
          </p:cNvPr>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a:xfrm>
            <a:off x="1876405" y="638745"/>
            <a:ext cx="3869419" cy="3314700"/>
          </a:xfrm>
          <a:prstGeom prst="rect">
            <a:avLst/>
          </a:prstGeom>
        </p:spPr>
      </p:pic>
    </p:spTree>
    <p:extLst>
      <p:ext uri="{BB962C8B-B14F-4D97-AF65-F5344CB8AC3E}">
        <p14:creationId xmlns:p14="http://schemas.microsoft.com/office/powerpoint/2010/main" val="3421680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50462-F67B-97F1-CC30-D2F27A579EB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9B81CD7D-3125-8512-883E-EAA436734282}"/>
              </a:ext>
            </a:extLst>
          </p:cNvPr>
          <p:cNvSpPr>
            <a:spLocks noGrp="1"/>
          </p:cNvSpPr>
          <p:nvPr>
            <p:ph type="title"/>
          </p:nvPr>
        </p:nvSpPr>
        <p:spPr>
          <a:xfrm>
            <a:off x="1353827" y="3508311"/>
            <a:ext cx="9923770" cy="1438762"/>
          </a:xfrm>
        </p:spPr>
        <p:txBody>
          <a:bodyPr/>
          <a:lstStyle/>
          <a:p>
            <a:br>
              <a:rPr lang="en-US" dirty="0"/>
            </a:br>
            <a:r>
              <a:rPr lang="en-US" dirty="0"/>
              <a:t>Putting it all together</a:t>
            </a:r>
            <a:endParaRPr lang="en-ZA" dirty="0"/>
          </a:p>
        </p:txBody>
      </p:sp>
      <p:sp>
        <p:nvSpPr>
          <p:cNvPr id="8" name="Text Placeholder 7">
            <a:extLst>
              <a:ext uri="{FF2B5EF4-FFF2-40B4-BE49-F238E27FC236}">
                <a16:creationId xmlns:a16="http://schemas.microsoft.com/office/drawing/2014/main" id="{157B80BF-F5FE-7903-D211-2A7DECEFF50F}"/>
              </a:ext>
            </a:extLst>
          </p:cNvPr>
          <p:cNvSpPr>
            <a:spLocks noGrp="1"/>
          </p:cNvSpPr>
          <p:nvPr>
            <p:ph type="body" sz="quarter" idx="12"/>
          </p:nvPr>
        </p:nvSpPr>
        <p:spPr>
          <a:xfrm>
            <a:off x="1353828" y="5228488"/>
            <a:ext cx="9923770" cy="1368256"/>
          </a:xfrm>
        </p:spPr>
        <p:txBody>
          <a:bodyPr/>
          <a:lstStyle/>
          <a:p>
            <a:r>
              <a:rPr lang="en-US" dirty="0"/>
              <a:t>DMIST video created by the Wisconsin RTAC Coordinators</a:t>
            </a:r>
          </a:p>
          <a:p>
            <a:endParaRPr lang="en-US" dirty="0"/>
          </a:p>
          <a:p>
            <a:r>
              <a:rPr lang="en-US" dirty="0">
                <a:hlinkClick r:id="rId3"/>
              </a:rPr>
              <a:t>https://www.youtube.com/watch?v=_dUTTJA1OIA</a:t>
            </a:r>
            <a:r>
              <a:rPr lang="en-US" dirty="0"/>
              <a:t> </a:t>
            </a:r>
          </a:p>
        </p:txBody>
      </p:sp>
      <p:sp>
        <p:nvSpPr>
          <p:cNvPr id="3" name="Picture Placeholder 2">
            <a:extLst>
              <a:ext uri="{FF2B5EF4-FFF2-40B4-BE49-F238E27FC236}">
                <a16:creationId xmlns:a16="http://schemas.microsoft.com/office/drawing/2014/main" id="{7E962B6E-9EB2-CBEB-7E36-24483F6704E9}"/>
              </a:ext>
            </a:extLst>
          </p:cNvPr>
          <p:cNvSpPr>
            <a:spLocks noGrp="1"/>
          </p:cNvSpPr>
          <p:nvPr>
            <p:ph type="pic" sz="quarter" idx="13"/>
          </p:nvPr>
        </p:nvSpPr>
        <p:spPr>
          <a:xfrm>
            <a:off x="915602" y="17890"/>
            <a:ext cx="10361995" cy="3429000"/>
          </a:xfrm>
        </p:spPr>
        <p:txBody>
          <a:bodyPr/>
          <a:lstStyle/>
          <a:p>
            <a:endParaRPr lang="en-US"/>
          </a:p>
        </p:txBody>
      </p:sp>
      <p:pic>
        <p:nvPicPr>
          <p:cNvPr id="4" name="Picture 3">
            <a:extLst>
              <a:ext uri="{FF2B5EF4-FFF2-40B4-BE49-F238E27FC236}">
                <a16:creationId xmlns:a16="http://schemas.microsoft.com/office/drawing/2014/main" id="{70526A74-A4D6-D4CB-BBCE-4D5D0E1FC74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850116" y="656406"/>
            <a:ext cx="2931191" cy="2931191"/>
          </a:xfrm>
          <a:prstGeom prst="rect">
            <a:avLst/>
          </a:prstGeom>
        </p:spPr>
      </p:pic>
    </p:spTree>
    <p:extLst>
      <p:ext uri="{BB962C8B-B14F-4D97-AF65-F5344CB8AC3E}">
        <p14:creationId xmlns:p14="http://schemas.microsoft.com/office/powerpoint/2010/main" val="1262512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9D0E47E-D228-15EB-5886-33E9AA181D03}"/>
              </a:ext>
            </a:extLst>
          </p:cNvPr>
          <p:cNvSpPr>
            <a:spLocks noGrp="1"/>
          </p:cNvSpPr>
          <p:nvPr>
            <p:ph type="title"/>
          </p:nvPr>
        </p:nvSpPr>
        <p:spPr>
          <a:xfrm>
            <a:off x="1353827" y="1278294"/>
            <a:ext cx="5000318" cy="4904141"/>
          </a:xfrm>
        </p:spPr>
        <p:txBody>
          <a:bodyPr/>
          <a:lstStyle/>
          <a:p>
            <a:r>
              <a:rPr lang="en-US" dirty="0"/>
              <a:t>The power of communication</a:t>
            </a:r>
          </a:p>
        </p:txBody>
      </p:sp>
      <p:pic>
        <p:nvPicPr>
          <p:cNvPr id="7" name="Picture 6">
            <a:extLst>
              <a:ext uri="{FF2B5EF4-FFF2-40B4-BE49-F238E27FC236}">
                <a16:creationId xmlns:a16="http://schemas.microsoft.com/office/drawing/2014/main" id="{F920A489-790F-C478-0997-02F277517320}"/>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foregroundMark x1="72541" y1="61836" x2="72541" y2="61836"/>
                        <a14:foregroundMark x1="59426" y1="29469" x2="59426" y2="29469"/>
                        <a14:foregroundMark x1="28689" y1="13043" x2="28689" y2="13043"/>
                      </a14:backgroundRemoval>
                    </a14:imgEffect>
                  </a14:imgLayer>
                </a14:imgProps>
              </a:ext>
            </a:extLst>
          </a:blip>
          <a:stretch>
            <a:fillRect/>
          </a:stretch>
        </p:blipFill>
        <p:spPr>
          <a:xfrm>
            <a:off x="1824828" y="1375241"/>
            <a:ext cx="2324424" cy="1971950"/>
          </a:xfrm>
          <a:prstGeom prst="rect">
            <a:avLst/>
          </a:prstGeom>
        </p:spPr>
      </p:pic>
      <p:pic>
        <p:nvPicPr>
          <p:cNvPr id="9" name="Picture 8">
            <a:extLst>
              <a:ext uri="{FF2B5EF4-FFF2-40B4-BE49-F238E27FC236}">
                <a16:creationId xmlns:a16="http://schemas.microsoft.com/office/drawing/2014/main" id="{D19D4555-F212-28CF-CE79-4E7F770F67B8}"/>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758649" y="1167368"/>
            <a:ext cx="6004854" cy="3891145"/>
          </a:xfrm>
          <a:prstGeom prst="rect">
            <a:avLst/>
          </a:prstGeom>
        </p:spPr>
      </p:pic>
    </p:spTree>
    <p:extLst>
      <p:ext uri="{BB962C8B-B14F-4D97-AF65-F5344CB8AC3E}">
        <p14:creationId xmlns:p14="http://schemas.microsoft.com/office/powerpoint/2010/main" val="3752118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97761-0B88-A5E8-0B78-C39173D05F4D}"/>
              </a:ext>
            </a:extLst>
          </p:cNvPr>
          <p:cNvSpPr>
            <a:spLocks noGrp="1"/>
          </p:cNvSpPr>
          <p:nvPr>
            <p:ph type="title"/>
          </p:nvPr>
        </p:nvSpPr>
        <p:spPr>
          <a:xfrm>
            <a:off x="1455583" y="737115"/>
            <a:ext cx="4640418" cy="5407091"/>
          </a:xfrm>
        </p:spPr>
        <p:txBody>
          <a:bodyPr>
            <a:normAutofit/>
          </a:bodyPr>
          <a:lstStyle/>
          <a:p>
            <a:pPr algn="ctr"/>
            <a:r>
              <a:rPr lang="en-US" sz="4400" dirty="0"/>
              <a:t>DMIST</a:t>
            </a:r>
            <a:br>
              <a:rPr lang="en-US" sz="4400" dirty="0"/>
            </a:br>
            <a:br>
              <a:rPr lang="en-US" sz="4400" dirty="0"/>
            </a:br>
            <a:r>
              <a:rPr lang="en-US" sz="4400" dirty="0"/>
              <a:t>Can be used for all patient care hand-offs:</a:t>
            </a:r>
          </a:p>
        </p:txBody>
      </p:sp>
      <p:sp>
        <p:nvSpPr>
          <p:cNvPr id="3" name="Content Placeholder 2">
            <a:extLst>
              <a:ext uri="{FF2B5EF4-FFF2-40B4-BE49-F238E27FC236}">
                <a16:creationId xmlns:a16="http://schemas.microsoft.com/office/drawing/2014/main" id="{02BA04E6-CD61-B962-4287-DEC1993C32D6}"/>
              </a:ext>
            </a:extLst>
          </p:cNvPr>
          <p:cNvSpPr>
            <a:spLocks noGrp="1"/>
          </p:cNvSpPr>
          <p:nvPr>
            <p:ph sz="quarter" idx="12"/>
          </p:nvPr>
        </p:nvSpPr>
        <p:spPr>
          <a:xfrm>
            <a:off x="6388461" y="737115"/>
            <a:ext cx="4846732" cy="5407091"/>
          </a:xfrm>
        </p:spPr>
        <p:txBody>
          <a:bodyPr>
            <a:normAutofit/>
          </a:bodyPr>
          <a:lstStyle/>
          <a:p>
            <a:r>
              <a:rPr lang="en-US" sz="2400" dirty="0"/>
              <a:t>First responders to ambulance crews</a:t>
            </a:r>
          </a:p>
          <a:p>
            <a:r>
              <a:rPr lang="en-US" sz="2400" dirty="0"/>
              <a:t>BLS ambulance crews to ALS intercepts</a:t>
            </a:r>
          </a:p>
          <a:p>
            <a:r>
              <a:rPr lang="en-US" sz="2400" dirty="0"/>
              <a:t>Ambulance crews to helicopter flight crews</a:t>
            </a:r>
          </a:p>
          <a:p>
            <a:r>
              <a:rPr lang="en-US" sz="2400" dirty="0"/>
              <a:t>When delivering a patient to the hospital and giving bedside report to the ED staff or a trauma team</a:t>
            </a:r>
          </a:p>
        </p:txBody>
      </p:sp>
      <p:sp>
        <p:nvSpPr>
          <p:cNvPr id="4" name="Slide Number Placeholder 3">
            <a:extLst>
              <a:ext uri="{FF2B5EF4-FFF2-40B4-BE49-F238E27FC236}">
                <a16:creationId xmlns:a16="http://schemas.microsoft.com/office/drawing/2014/main" id="{2CD4601E-33F5-5714-867D-A0B584DA7C11}"/>
              </a:ext>
            </a:extLst>
          </p:cNvPr>
          <p:cNvSpPr>
            <a:spLocks noGrp="1"/>
          </p:cNvSpPr>
          <p:nvPr>
            <p:ph type="sldNum" sz="quarter" idx="15"/>
          </p:nvPr>
        </p:nvSpPr>
        <p:spPr/>
        <p:txBody>
          <a:bodyPr/>
          <a:lstStyle/>
          <a:p>
            <a:fld id="{18D65601-5AE2-46FC-B138-694DDD2B510D}" type="slidenum">
              <a:rPr lang="en-US" smtClean="0"/>
              <a:pPr/>
              <a:t>3</a:t>
            </a:fld>
            <a:endParaRPr lang="en-US" dirty="0"/>
          </a:p>
        </p:txBody>
      </p:sp>
      <p:pic>
        <p:nvPicPr>
          <p:cNvPr id="11" name="Graphic 10" descr="Megaphone with solid fill">
            <a:extLst>
              <a:ext uri="{FF2B5EF4-FFF2-40B4-BE49-F238E27FC236}">
                <a16:creationId xmlns:a16="http://schemas.microsoft.com/office/drawing/2014/main" id="{5510CEC8-DC1E-E836-7DA9-C266E263531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02108" y="632192"/>
            <a:ext cx="914400" cy="914400"/>
          </a:xfrm>
          <a:prstGeom prst="rect">
            <a:avLst/>
          </a:prstGeom>
        </p:spPr>
      </p:pic>
      <p:pic>
        <p:nvPicPr>
          <p:cNvPr id="13" name="Graphic 12" descr="Speaker phone with solid fill">
            <a:extLst>
              <a:ext uri="{FF2B5EF4-FFF2-40B4-BE49-F238E27FC236}">
                <a16:creationId xmlns:a16="http://schemas.microsoft.com/office/drawing/2014/main" id="{8B23FB01-A7C2-FCB9-44EC-F45ADBC647B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526950" y="1319980"/>
            <a:ext cx="914400" cy="914400"/>
          </a:xfrm>
          <a:prstGeom prst="rect">
            <a:avLst/>
          </a:prstGeom>
        </p:spPr>
      </p:pic>
      <p:pic>
        <p:nvPicPr>
          <p:cNvPr id="15" name="Picture 14">
            <a:extLst>
              <a:ext uri="{FF2B5EF4-FFF2-40B4-BE49-F238E27FC236}">
                <a16:creationId xmlns:a16="http://schemas.microsoft.com/office/drawing/2014/main" id="{1C57C3BF-D1B3-00A1-8140-57ACBFDA5B5E}"/>
              </a:ext>
            </a:extLst>
          </p:cNvPr>
          <p:cNvPicPr>
            <a:picLocks noChangeAspect="1"/>
          </p:cNvPicPr>
          <p:nvPr/>
        </p:nvPicPr>
        <p:blipFill>
          <a:blip r:embed="rId7">
            <a:extLst>
              <a:ext uri="{BEBA8EAE-BF5A-486C-A8C5-ECC9F3942E4B}">
                <a14:imgProps xmlns:a14="http://schemas.microsoft.com/office/drawing/2010/main">
                  <a14:imgLayer r:embed="rId8">
                    <a14:imgEffect>
                      <a14:backgroundRemoval t="10000" b="90000" l="10000" r="90000"/>
                    </a14:imgEffect>
                  </a14:imgLayer>
                </a14:imgProps>
              </a:ext>
            </a:extLst>
          </a:blip>
          <a:stretch>
            <a:fillRect/>
          </a:stretch>
        </p:blipFill>
        <p:spPr>
          <a:xfrm>
            <a:off x="4936110" y="4672883"/>
            <a:ext cx="1066949" cy="1448002"/>
          </a:xfrm>
          <a:prstGeom prst="rect">
            <a:avLst/>
          </a:prstGeom>
        </p:spPr>
      </p:pic>
    </p:spTree>
    <p:extLst>
      <p:ext uri="{BB962C8B-B14F-4D97-AF65-F5344CB8AC3E}">
        <p14:creationId xmlns:p14="http://schemas.microsoft.com/office/powerpoint/2010/main" val="1607455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961B9-D2C2-BCDA-8BCB-82B384C9B2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06CB05-2E03-48AB-3F11-99CBBC705CF3}"/>
              </a:ext>
            </a:extLst>
          </p:cNvPr>
          <p:cNvSpPr>
            <a:spLocks noGrp="1"/>
          </p:cNvSpPr>
          <p:nvPr>
            <p:ph type="title"/>
          </p:nvPr>
        </p:nvSpPr>
        <p:spPr>
          <a:xfrm>
            <a:off x="1432566" y="862466"/>
            <a:ext cx="4640418" cy="5407091"/>
          </a:xfrm>
        </p:spPr>
        <p:txBody>
          <a:bodyPr>
            <a:normAutofit fontScale="90000"/>
          </a:bodyPr>
          <a:lstStyle/>
          <a:p>
            <a:r>
              <a:rPr lang="en-US" b="1" dirty="0"/>
              <a:t>D</a:t>
            </a:r>
            <a:r>
              <a:rPr lang="en-US" dirty="0"/>
              <a:t> – Demographics</a:t>
            </a:r>
            <a:br>
              <a:rPr lang="en-US" dirty="0"/>
            </a:br>
            <a:br>
              <a:rPr lang="en-US" dirty="0"/>
            </a:br>
            <a:r>
              <a:rPr lang="en-US" b="1" dirty="0"/>
              <a:t>M</a:t>
            </a:r>
            <a:r>
              <a:rPr lang="en-US" dirty="0"/>
              <a:t> - Mechanism of injury or illness</a:t>
            </a:r>
            <a:br>
              <a:rPr lang="en-US" dirty="0"/>
            </a:br>
            <a:br>
              <a:rPr lang="en-US" dirty="0"/>
            </a:br>
            <a:r>
              <a:rPr lang="en-US" b="1" dirty="0"/>
              <a:t>I</a:t>
            </a:r>
            <a:r>
              <a:rPr lang="en-US" dirty="0"/>
              <a:t> - Injuries or illness</a:t>
            </a:r>
            <a:br>
              <a:rPr lang="en-US" dirty="0"/>
            </a:br>
            <a:br>
              <a:rPr lang="en-US" dirty="0"/>
            </a:br>
            <a:r>
              <a:rPr lang="en-US" b="1" dirty="0"/>
              <a:t>S</a:t>
            </a:r>
            <a:r>
              <a:rPr lang="en-US" dirty="0"/>
              <a:t> - Signs and symptoms</a:t>
            </a:r>
            <a:br>
              <a:rPr lang="en-US" dirty="0"/>
            </a:br>
            <a:br>
              <a:rPr lang="en-US" dirty="0"/>
            </a:br>
            <a:r>
              <a:rPr lang="en-US" b="1" dirty="0"/>
              <a:t>T</a:t>
            </a:r>
            <a:r>
              <a:rPr lang="en-US" dirty="0"/>
              <a:t> - Treatments</a:t>
            </a:r>
            <a:br>
              <a:rPr lang="en-US" sz="4400" dirty="0"/>
            </a:br>
            <a:endParaRPr lang="en-US" sz="4400" dirty="0"/>
          </a:p>
        </p:txBody>
      </p:sp>
      <p:sp>
        <p:nvSpPr>
          <p:cNvPr id="4" name="Slide Number Placeholder 3">
            <a:extLst>
              <a:ext uri="{FF2B5EF4-FFF2-40B4-BE49-F238E27FC236}">
                <a16:creationId xmlns:a16="http://schemas.microsoft.com/office/drawing/2014/main" id="{C844B01D-7FDC-E7B9-D1A5-0ABB20C991E4}"/>
              </a:ext>
            </a:extLst>
          </p:cNvPr>
          <p:cNvSpPr>
            <a:spLocks noGrp="1"/>
          </p:cNvSpPr>
          <p:nvPr>
            <p:ph type="sldNum" sz="quarter" idx="15"/>
          </p:nvPr>
        </p:nvSpPr>
        <p:spPr/>
        <p:txBody>
          <a:bodyPr/>
          <a:lstStyle/>
          <a:p>
            <a:fld id="{18D65601-5AE2-46FC-B138-694DDD2B510D}" type="slidenum">
              <a:rPr lang="en-US" smtClean="0"/>
              <a:pPr/>
              <a:t>4</a:t>
            </a:fld>
            <a:endParaRPr lang="en-US" dirty="0"/>
          </a:p>
        </p:txBody>
      </p:sp>
      <p:pic>
        <p:nvPicPr>
          <p:cNvPr id="5" name="Picture 4">
            <a:extLst>
              <a:ext uri="{FF2B5EF4-FFF2-40B4-BE49-F238E27FC236}">
                <a16:creationId xmlns:a16="http://schemas.microsoft.com/office/drawing/2014/main" id="{43215ADD-2F97-CD7E-81C7-396A86AED992}"/>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7288312" y="1599381"/>
            <a:ext cx="3558409" cy="3345481"/>
          </a:xfrm>
          <a:prstGeom prst="rect">
            <a:avLst/>
          </a:prstGeom>
        </p:spPr>
      </p:pic>
    </p:spTree>
    <p:extLst>
      <p:ext uri="{BB962C8B-B14F-4D97-AF65-F5344CB8AC3E}">
        <p14:creationId xmlns:p14="http://schemas.microsoft.com/office/powerpoint/2010/main" val="2260535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C3118-06EB-7BAA-DB45-0B745305F3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713DAC-5EBB-4F0B-4BAA-1D705F40E4BD}"/>
              </a:ext>
            </a:extLst>
          </p:cNvPr>
          <p:cNvSpPr>
            <a:spLocks noGrp="1"/>
          </p:cNvSpPr>
          <p:nvPr>
            <p:ph type="title"/>
          </p:nvPr>
        </p:nvSpPr>
        <p:spPr>
          <a:xfrm>
            <a:off x="1432566" y="862466"/>
            <a:ext cx="4640418" cy="5407091"/>
          </a:xfrm>
        </p:spPr>
        <p:txBody>
          <a:bodyPr>
            <a:normAutofit fontScale="90000"/>
          </a:bodyPr>
          <a:lstStyle/>
          <a:p>
            <a:r>
              <a:rPr lang="en-US" b="1" dirty="0"/>
              <a:t>D</a:t>
            </a:r>
            <a:r>
              <a:rPr lang="en-US" dirty="0"/>
              <a:t> – Demographics</a:t>
            </a:r>
            <a:br>
              <a:rPr lang="en-US" dirty="0"/>
            </a:br>
            <a:br>
              <a:rPr lang="en-US" dirty="0"/>
            </a:br>
            <a:r>
              <a:rPr lang="en-US" b="1" dirty="0">
                <a:solidFill>
                  <a:schemeClr val="bg1">
                    <a:lumMod val="85000"/>
                  </a:schemeClr>
                </a:solidFill>
              </a:rPr>
              <a:t>M</a:t>
            </a:r>
            <a:r>
              <a:rPr lang="en-US" dirty="0">
                <a:solidFill>
                  <a:schemeClr val="bg1">
                    <a:lumMod val="85000"/>
                  </a:schemeClr>
                </a:solidFill>
              </a:rPr>
              <a:t> - Mechanism of injury or illness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I</a:t>
            </a:r>
            <a:r>
              <a:rPr lang="en-US" dirty="0">
                <a:solidFill>
                  <a:schemeClr val="bg1">
                    <a:lumMod val="85000"/>
                  </a:schemeClr>
                </a:solidFill>
              </a:rPr>
              <a:t> - Injuries or illness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S</a:t>
            </a:r>
            <a:r>
              <a:rPr lang="en-US" dirty="0">
                <a:solidFill>
                  <a:schemeClr val="bg1">
                    <a:lumMod val="85000"/>
                  </a:schemeClr>
                </a:solidFill>
              </a:rPr>
              <a:t> - Signs and symptoms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T</a:t>
            </a:r>
            <a:r>
              <a:rPr lang="en-US" dirty="0">
                <a:solidFill>
                  <a:schemeClr val="bg1">
                    <a:lumMod val="85000"/>
                  </a:schemeClr>
                </a:solidFill>
              </a:rPr>
              <a:t> - Treatments</a:t>
            </a:r>
            <a:br>
              <a:rPr lang="en-US" sz="4400" dirty="0"/>
            </a:br>
            <a:endParaRPr lang="en-US" sz="4400" dirty="0"/>
          </a:p>
        </p:txBody>
      </p:sp>
      <p:sp>
        <p:nvSpPr>
          <p:cNvPr id="4" name="Slide Number Placeholder 3">
            <a:extLst>
              <a:ext uri="{FF2B5EF4-FFF2-40B4-BE49-F238E27FC236}">
                <a16:creationId xmlns:a16="http://schemas.microsoft.com/office/drawing/2014/main" id="{3597CF54-A7C3-A0BE-6B04-EA528F0B6DB7}"/>
              </a:ext>
            </a:extLst>
          </p:cNvPr>
          <p:cNvSpPr>
            <a:spLocks noGrp="1"/>
          </p:cNvSpPr>
          <p:nvPr>
            <p:ph type="sldNum" sz="quarter" idx="15"/>
          </p:nvPr>
        </p:nvSpPr>
        <p:spPr/>
        <p:txBody>
          <a:bodyPr/>
          <a:lstStyle/>
          <a:p>
            <a:fld id="{18D65601-5AE2-46FC-B138-694DDD2B510D}" type="slidenum">
              <a:rPr lang="en-US" smtClean="0"/>
              <a:pPr/>
              <a:t>5</a:t>
            </a:fld>
            <a:endParaRPr lang="en-US" dirty="0"/>
          </a:p>
        </p:txBody>
      </p:sp>
      <p:sp>
        <p:nvSpPr>
          <p:cNvPr id="3" name="TextBox 2">
            <a:extLst>
              <a:ext uri="{FF2B5EF4-FFF2-40B4-BE49-F238E27FC236}">
                <a16:creationId xmlns:a16="http://schemas.microsoft.com/office/drawing/2014/main" id="{C53CE974-7035-8749-2A63-7962AE210BE2}"/>
              </a:ext>
            </a:extLst>
          </p:cNvPr>
          <p:cNvSpPr txBox="1"/>
          <p:nvPr/>
        </p:nvSpPr>
        <p:spPr>
          <a:xfrm>
            <a:off x="7625918" y="1926454"/>
            <a:ext cx="3444536" cy="3539430"/>
          </a:xfrm>
          <a:prstGeom prst="rect">
            <a:avLst/>
          </a:prstGeom>
          <a:noFill/>
        </p:spPr>
        <p:txBody>
          <a:bodyPr wrap="square" rtlCol="0">
            <a:spAutoFit/>
          </a:bodyPr>
          <a:lstStyle/>
          <a:p>
            <a:pPr marL="285750" indent="-285750">
              <a:buFont typeface="Arial" panose="020B0604020202020204" pitchFamily="34" charset="0"/>
              <a:buChar char="•"/>
            </a:pPr>
            <a:r>
              <a:rPr lang="en-US" sz="3200" dirty="0"/>
              <a:t>Name </a:t>
            </a:r>
          </a:p>
          <a:p>
            <a:pPr marL="285750" indent="-285750">
              <a:buFont typeface="Arial" panose="020B0604020202020204" pitchFamily="34" charset="0"/>
              <a:buChar char="•"/>
            </a:pPr>
            <a:r>
              <a:rPr lang="en-US" sz="3200" dirty="0"/>
              <a:t>Age</a:t>
            </a:r>
          </a:p>
          <a:p>
            <a:pPr marL="285750" indent="-285750">
              <a:buFont typeface="Arial" panose="020B0604020202020204" pitchFamily="34" charset="0"/>
              <a:buChar char="•"/>
            </a:pPr>
            <a:r>
              <a:rPr lang="en-US" sz="3200" dirty="0"/>
              <a:t>Date of birth</a:t>
            </a:r>
          </a:p>
          <a:p>
            <a:pPr marL="285750" indent="-285750">
              <a:buFont typeface="Arial" panose="020B0604020202020204" pitchFamily="34" charset="0"/>
              <a:buChar char="•"/>
            </a:pPr>
            <a:r>
              <a:rPr lang="en-US" sz="3200" dirty="0"/>
              <a:t>Medical history</a:t>
            </a:r>
          </a:p>
          <a:p>
            <a:pPr marL="285750" indent="-285750">
              <a:buFont typeface="Arial" panose="020B0604020202020204" pitchFamily="34" charset="0"/>
              <a:buChar char="•"/>
            </a:pPr>
            <a:r>
              <a:rPr lang="en-US" sz="3200" dirty="0"/>
              <a:t>Medications</a:t>
            </a:r>
          </a:p>
          <a:p>
            <a:pPr marL="285750" indent="-285750">
              <a:buFont typeface="Arial" panose="020B0604020202020204" pitchFamily="34" charset="0"/>
              <a:buChar char="•"/>
            </a:pPr>
            <a:r>
              <a:rPr lang="en-US" sz="3200" dirty="0"/>
              <a:t>Blood thinners</a:t>
            </a:r>
          </a:p>
          <a:p>
            <a:pPr marL="285750" indent="-285750">
              <a:buFont typeface="Arial" panose="020B0604020202020204" pitchFamily="34" charset="0"/>
              <a:buChar char="•"/>
            </a:pPr>
            <a:r>
              <a:rPr lang="en-US" sz="3200" dirty="0"/>
              <a:t>Allergies</a:t>
            </a:r>
          </a:p>
        </p:txBody>
      </p:sp>
      <p:pic>
        <p:nvPicPr>
          <p:cNvPr id="7" name="Picture 6">
            <a:extLst>
              <a:ext uri="{FF2B5EF4-FFF2-40B4-BE49-F238E27FC236}">
                <a16:creationId xmlns:a16="http://schemas.microsoft.com/office/drawing/2014/main" id="{7446FC76-F4F5-094A-B3F6-6C2CA8B2836F}"/>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9790" b="91608" l="9524" r="89683">
                        <a14:foregroundMark x1="38889" y1="9790" x2="38889" y2="9790"/>
                        <a14:foregroundMark x1="44444" y1="16783" x2="44444" y2="16783"/>
                        <a14:foregroundMark x1="37302" y1="14685" x2="37302" y2="14685"/>
                        <a14:foregroundMark x1="38095" y1="13986" x2="38095" y2="13986"/>
                        <a14:foregroundMark x1="35714" y1="12587" x2="35714" y2="12587"/>
                        <a14:foregroundMark x1="46032" y1="46154" x2="46032" y2="46154"/>
                        <a14:foregroundMark x1="55556" y1="91608" x2="55556" y2="91608"/>
                        <a14:foregroundMark x1="71429" y1="9790" x2="71429" y2="9790"/>
                        <a14:foregroundMark x1="73810" y1="18881" x2="73810" y2="18881"/>
                        <a14:foregroundMark x1="73810" y1="20979" x2="73810" y2="20979"/>
                        <a14:foregroundMark x1="74603" y1="23077" x2="74603" y2="23077"/>
                        <a14:backgroundMark x1="72222" y1="8392" x2="72222" y2="8392"/>
                        <a14:backgroundMark x1="76190" y1="18182" x2="76190" y2="18182"/>
                        <a14:backgroundMark x1="73810" y1="17483" x2="73810" y2="17483"/>
                        <a14:backgroundMark x1="75397" y1="20979" x2="75397" y2="20979"/>
                        <a14:backgroundMark x1="75397" y1="23776" x2="75397" y2="23776"/>
                        <a14:backgroundMark x1="74603" y1="24476" x2="74603" y2="24476"/>
                      </a14:backgroundRemoval>
                    </a14:imgEffect>
                  </a14:imgLayer>
                </a14:imgProps>
              </a:ext>
            </a:extLst>
          </a:blip>
          <a:stretch>
            <a:fillRect/>
          </a:stretch>
        </p:blipFill>
        <p:spPr>
          <a:xfrm>
            <a:off x="5971714" y="4492559"/>
            <a:ext cx="1755475" cy="1992324"/>
          </a:xfrm>
          <a:prstGeom prst="rect">
            <a:avLst/>
          </a:prstGeom>
        </p:spPr>
      </p:pic>
    </p:spTree>
    <p:extLst>
      <p:ext uri="{BB962C8B-B14F-4D97-AF65-F5344CB8AC3E}">
        <p14:creationId xmlns:p14="http://schemas.microsoft.com/office/powerpoint/2010/main" val="1712135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DD221-C287-1B03-8816-1815ACCEEC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23A5BB-ECE9-AB6F-D0B3-FB6622474AFD}"/>
              </a:ext>
            </a:extLst>
          </p:cNvPr>
          <p:cNvSpPr>
            <a:spLocks noGrp="1"/>
          </p:cNvSpPr>
          <p:nvPr>
            <p:ph type="title"/>
          </p:nvPr>
        </p:nvSpPr>
        <p:spPr>
          <a:xfrm>
            <a:off x="1432566" y="862466"/>
            <a:ext cx="4640418" cy="5407091"/>
          </a:xfrm>
        </p:spPr>
        <p:txBody>
          <a:bodyPr>
            <a:normAutofit fontScale="90000"/>
          </a:bodyPr>
          <a:lstStyle/>
          <a:p>
            <a:r>
              <a:rPr lang="en-US" b="1" dirty="0">
                <a:solidFill>
                  <a:schemeClr val="bg1">
                    <a:lumMod val="85000"/>
                  </a:schemeClr>
                </a:solidFill>
              </a:rPr>
              <a:t>D</a:t>
            </a:r>
            <a:r>
              <a:rPr lang="en-US" dirty="0">
                <a:solidFill>
                  <a:schemeClr val="bg1">
                    <a:lumMod val="85000"/>
                  </a:schemeClr>
                </a:solidFill>
              </a:rPr>
              <a:t> – Demographics</a:t>
            </a:r>
            <a:br>
              <a:rPr lang="en-US" dirty="0"/>
            </a:br>
            <a:br>
              <a:rPr lang="en-US" dirty="0"/>
            </a:br>
            <a:r>
              <a:rPr lang="en-US" b="1" dirty="0"/>
              <a:t>M</a:t>
            </a:r>
            <a:r>
              <a:rPr lang="en-US" dirty="0"/>
              <a:t> - Mechanism of injury or illness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I</a:t>
            </a:r>
            <a:r>
              <a:rPr lang="en-US" dirty="0">
                <a:solidFill>
                  <a:schemeClr val="bg1">
                    <a:lumMod val="85000"/>
                  </a:schemeClr>
                </a:solidFill>
              </a:rPr>
              <a:t> - Injuries or illness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S</a:t>
            </a:r>
            <a:r>
              <a:rPr lang="en-US" dirty="0">
                <a:solidFill>
                  <a:schemeClr val="bg1">
                    <a:lumMod val="85000"/>
                  </a:schemeClr>
                </a:solidFill>
              </a:rPr>
              <a:t> - Signs and symptoms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T</a:t>
            </a:r>
            <a:r>
              <a:rPr lang="en-US" dirty="0">
                <a:solidFill>
                  <a:schemeClr val="bg1">
                    <a:lumMod val="85000"/>
                  </a:schemeClr>
                </a:solidFill>
              </a:rPr>
              <a:t> - Treatments</a:t>
            </a:r>
            <a:br>
              <a:rPr lang="en-US" sz="4400" dirty="0"/>
            </a:br>
            <a:endParaRPr lang="en-US" sz="4400" dirty="0"/>
          </a:p>
        </p:txBody>
      </p:sp>
      <p:sp>
        <p:nvSpPr>
          <p:cNvPr id="4" name="Slide Number Placeholder 3">
            <a:extLst>
              <a:ext uri="{FF2B5EF4-FFF2-40B4-BE49-F238E27FC236}">
                <a16:creationId xmlns:a16="http://schemas.microsoft.com/office/drawing/2014/main" id="{D191B5AB-4224-4AF2-F359-C9297EC91DB0}"/>
              </a:ext>
            </a:extLst>
          </p:cNvPr>
          <p:cNvSpPr>
            <a:spLocks noGrp="1"/>
          </p:cNvSpPr>
          <p:nvPr>
            <p:ph type="sldNum" sz="quarter" idx="15"/>
          </p:nvPr>
        </p:nvSpPr>
        <p:spPr/>
        <p:txBody>
          <a:bodyPr/>
          <a:lstStyle/>
          <a:p>
            <a:fld id="{18D65601-5AE2-46FC-B138-694DDD2B510D}" type="slidenum">
              <a:rPr lang="en-US" smtClean="0"/>
              <a:pPr/>
              <a:t>6</a:t>
            </a:fld>
            <a:endParaRPr lang="en-US" dirty="0"/>
          </a:p>
        </p:txBody>
      </p:sp>
      <p:pic>
        <p:nvPicPr>
          <p:cNvPr id="7" name="Picture 6">
            <a:extLst>
              <a:ext uri="{FF2B5EF4-FFF2-40B4-BE49-F238E27FC236}">
                <a16:creationId xmlns:a16="http://schemas.microsoft.com/office/drawing/2014/main" id="{0AE19B5E-085D-4F0F-442F-0F778EFFE51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78246" y="655984"/>
            <a:ext cx="5160008" cy="4767524"/>
          </a:xfrm>
          <a:prstGeom prst="rect">
            <a:avLst/>
          </a:prstGeom>
        </p:spPr>
      </p:pic>
      <p:pic>
        <p:nvPicPr>
          <p:cNvPr id="6" name="Picture 5" descr="A person lying on the snow next to a person on a snowmobile&#10;&#10;AI-generated content may be incorrect.">
            <a:extLst>
              <a:ext uri="{FF2B5EF4-FFF2-40B4-BE49-F238E27FC236}">
                <a16:creationId xmlns:a16="http://schemas.microsoft.com/office/drawing/2014/main" id="{43F7E51D-42CB-AA44-1202-6C6D5C52592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692819" y="4810539"/>
            <a:ext cx="2390506" cy="1792879"/>
          </a:xfrm>
          <a:prstGeom prst="rect">
            <a:avLst/>
          </a:prstGeom>
        </p:spPr>
      </p:pic>
    </p:spTree>
    <p:extLst>
      <p:ext uri="{BB962C8B-B14F-4D97-AF65-F5344CB8AC3E}">
        <p14:creationId xmlns:p14="http://schemas.microsoft.com/office/powerpoint/2010/main" val="3072855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53AE4-1225-36E2-08E9-D64576E73B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3FED2D-EF51-64FE-9B53-186F8169FEEE}"/>
              </a:ext>
            </a:extLst>
          </p:cNvPr>
          <p:cNvSpPr>
            <a:spLocks noGrp="1"/>
          </p:cNvSpPr>
          <p:nvPr>
            <p:ph type="title"/>
          </p:nvPr>
        </p:nvSpPr>
        <p:spPr>
          <a:xfrm>
            <a:off x="1432566" y="862466"/>
            <a:ext cx="4640418" cy="5407091"/>
          </a:xfrm>
        </p:spPr>
        <p:txBody>
          <a:bodyPr>
            <a:normAutofit fontScale="90000"/>
          </a:bodyPr>
          <a:lstStyle/>
          <a:p>
            <a:r>
              <a:rPr lang="en-US" b="1" dirty="0">
                <a:solidFill>
                  <a:schemeClr val="bg1">
                    <a:lumMod val="85000"/>
                  </a:schemeClr>
                </a:solidFill>
              </a:rPr>
              <a:t>D</a:t>
            </a:r>
            <a:r>
              <a:rPr lang="en-US" dirty="0">
                <a:solidFill>
                  <a:schemeClr val="bg1">
                    <a:lumMod val="85000"/>
                  </a:schemeClr>
                </a:solidFill>
              </a:rPr>
              <a:t> – Demographics</a:t>
            </a:r>
            <a:br>
              <a:rPr lang="en-US" dirty="0"/>
            </a:br>
            <a:br>
              <a:rPr lang="en-US" dirty="0"/>
            </a:br>
            <a:r>
              <a:rPr lang="en-US" b="1" dirty="0">
                <a:solidFill>
                  <a:schemeClr val="bg1">
                    <a:lumMod val="85000"/>
                  </a:schemeClr>
                </a:solidFill>
              </a:rPr>
              <a:t>M</a:t>
            </a:r>
            <a:r>
              <a:rPr lang="en-US" dirty="0">
                <a:solidFill>
                  <a:schemeClr val="bg1">
                    <a:lumMod val="85000"/>
                  </a:schemeClr>
                </a:solidFill>
              </a:rPr>
              <a:t> - Mechanism of injury or illness</a:t>
            </a:r>
            <a:br>
              <a:rPr lang="en-US" dirty="0">
                <a:solidFill>
                  <a:schemeClr val="bg1">
                    <a:lumMod val="85000"/>
                  </a:schemeClr>
                </a:solidFill>
              </a:rPr>
            </a:br>
            <a:br>
              <a:rPr lang="en-US" dirty="0">
                <a:solidFill>
                  <a:schemeClr val="bg1">
                    <a:lumMod val="85000"/>
                  </a:schemeClr>
                </a:solidFill>
              </a:rPr>
            </a:br>
            <a:r>
              <a:rPr lang="en-US" b="1" dirty="0"/>
              <a:t>I</a:t>
            </a:r>
            <a:r>
              <a:rPr lang="en-US" dirty="0"/>
              <a:t> - Injuries or illness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S</a:t>
            </a:r>
            <a:r>
              <a:rPr lang="en-US" dirty="0">
                <a:solidFill>
                  <a:schemeClr val="bg1">
                    <a:lumMod val="85000"/>
                  </a:schemeClr>
                </a:solidFill>
              </a:rPr>
              <a:t> - Signs and symptoms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T</a:t>
            </a:r>
            <a:r>
              <a:rPr lang="en-US" dirty="0">
                <a:solidFill>
                  <a:schemeClr val="bg1">
                    <a:lumMod val="85000"/>
                  </a:schemeClr>
                </a:solidFill>
              </a:rPr>
              <a:t> - Treatments</a:t>
            </a:r>
            <a:br>
              <a:rPr lang="en-US" sz="4400" dirty="0"/>
            </a:br>
            <a:endParaRPr lang="en-US" sz="4400" dirty="0"/>
          </a:p>
        </p:txBody>
      </p:sp>
      <p:sp>
        <p:nvSpPr>
          <p:cNvPr id="4" name="Slide Number Placeholder 3">
            <a:extLst>
              <a:ext uri="{FF2B5EF4-FFF2-40B4-BE49-F238E27FC236}">
                <a16:creationId xmlns:a16="http://schemas.microsoft.com/office/drawing/2014/main" id="{D9581898-F6D9-95C8-D80F-9BF253A2C236}"/>
              </a:ext>
            </a:extLst>
          </p:cNvPr>
          <p:cNvSpPr>
            <a:spLocks noGrp="1"/>
          </p:cNvSpPr>
          <p:nvPr>
            <p:ph type="sldNum" sz="quarter" idx="15"/>
          </p:nvPr>
        </p:nvSpPr>
        <p:spPr/>
        <p:txBody>
          <a:bodyPr/>
          <a:lstStyle/>
          <a:p>
            <a:fld id="{18D65601-5AE2-46FC-B138-694DDD2B510D}" type="slidenum">
              <a:rPr lang="en-US" smtClean="0"/>
              <a:pPr/>
              <a:t>7</a:t>
            </a:fld>
            <a:endParaRPr lang="en-US" dirty="0"/>
          </a:p>
        </p:txBody>
      </p:sp>
      <p:pic>
        <p:nvPicPr>
          <p:cNvPr id="5" name="Picture 2" descr="F:\DCIM\100CANON\cutting clohtes.jpg">
            <a:extLst>
              <a:ext uri="{FF2B5EF4-FFF2-40B4-BE49-F238E27FC236}">
                <a16:creationId xmlns:a16="http://schemas.microsoft.com/office/drawing/2014/main" id="{E9FA0A4E-51E2-EAFC-FB59-42FFDDDAB8D0}"/>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a:fillRect/>
          </a:stretch>
        </p:blipFill>
        <p:spPr bwMode="auto">
          <a:xfrm>
            <a:off x="4505904" y="5188133"/>
            <a:ext cx="2107588" cy="140738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2D4AE497-6C6E-4846-8F6F-73683F4016E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614416" y="1214349"/>
            <a:ext cx="5166706" cy="4703324"/>
          </a:xfrm>
          <a:prstGeom prst="rect">
            <a:avLst/>
          </a:prstGeom>
        </p:spPr>
      </p:pic>
    </p:spTree>
    <p:extLst>
      <p:ext uri="{BB962C8B-B14F-4D97-AF65-F5344CB8AC3E}">
        <p14:creationId xmlns:p14="http://schemas.microsoft.com/office/powerpoint/2010/main" val="2801252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08497-715B-A9AF-EA6B-340C42BA4F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E65798-2698-17F1-3975-4BEACE3C8D41}"/>
              </a:ext>
            </a:extLst>
          </p:cNvPr>
          <p:cNvSpPr>
            <a:spLocks noGrp="1"/>
          </p:cNvSpPr>
          <p:nvPr>
            <p:ph type="title"/>
          </p:nvPr>
        </p:nvSpPr>
        <p:spPr>
          <a:xfrm>
            <a:off x="1432566" y="862466"/>
            <a:ext cx="4640418" cy="5407091"/>
          </a:xfrm>
        </p:spPr>
        <p:txBody>
          <a:bodyPr>
            <a:normAutofit fontScale="90000"/>
          </a:bodyPr>
          <a:lstStyle/>
          <a:p>
            <a:r>
              <a:rPr lang="en-US" b="1" dirty="0">
                <a:solidFill>
                  <a:schemeClr val="bg1">
                    <a:lumMod val="85000"/>
                  </a:schemeClr>
                </a:solidFill>
              </a:rPr>
              <a:t>D</a:t>
            </a:r>
            <a:r>
              <a:rPr lang="en-US" dirty="0">
                <a:solidFill>
                  <a:schemeClr val="bg1">
                    <a:lumMod val="85000"/>
                  </a:schemeClr>
                </a:solidFill>
              </a:rPr>
              <a:t> – Demographics</a:t>
            </a:r>
            <a:br>
              <a:rPr lang="en-US" dirty="0"/>
            </a:br>
            <a:br>
              <a:rPr lang="en-US" dirty="0"/>
            </a:br>
            <a:r>
              <a:rPr lang="en-US" b="1" dirty="0">
                <a:solidFill>
                  <a:schemeClr val="bg1">
                    <a:lumMod val="85000"/>
                  </a:schemeClr>
                </a:solidFill>
              </a:rPr>
              <a:t>M</a:t>
            </a:r>
            <a:r>
              <a:rPr lang="en-US" dirty="0">
                <a:solidFill>
                  <a:schemeClr val="bg1">
                    <a:lumMod val="85000"/>
                  </a:schemeClr>
                </a:solidFill>
              </a:rPr>
              <a:t> - Mechanism of injury or illness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I</a:t>
            </a:r>
            <a:r>
              <a:rPr lang="en-US" dirty="0">
                <a:solidFill>
                  <a:schemeClr val="bg1">
                    <a:lumMod val="85000"/>
                  </a:schemeClr>
                </a:solidFill>
              </a:rPr>
              <a:t> - Injuries or illness</a:t>
            </a:r>
            <a:br>
              <a:rPr lang="en-US" dirty="0">
                <a:solidFill>
                  <a:schemeClr val="bg1">
                    <a:lumMod val="85000"/>
                  </a:schemeClr>
                </a:solidFill>
              </a:rPr>
            </a:br>
            <a:br>
              <a:rPr lang="en-US" dirty="0">
                <a:solidFill>
                  <a:schemeClr val="bg1">
                    <a:lumMod val="85000"/>
                  </a:schemeClr>
                </a:solidFill>
              </a:rPr>
            </a:br>
            <a:r>
              <a:rPr lang="en-US" b="1" dirty="0"/>
              <a:t>S</a:t>
            </a:r>
            <a:r>
              <a:rPr lang="en-US" dirty="0"/>
              <a:t> - Signs and symptoms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T</a:t>
            </a:r>
            <a:r>
              <a:rPr lang="en-US" dirty="0">
                <a:solidFill>
                  <a:schemeClr val="bg1">
                    <a:lumMod val="85000"/>
                  </a:schemeClr>
                </a:solidFill>
              </a:rPr>
              <a:t> - Treatments</a:t>
            </a:r>
            <a:br>
              <a:rPr lang="en-US" sz="4400" dirty="0"/>
            </a:br>
            <a:endParaRPr lang="en-US" sz="4400" dirty="0"/>
          </a:p>
        </p:txBody>
      </p:sp>
      <p:sp>
        <p:nvSpPr>
          <p:cNvPr id="4" name="Slide Number Placeholder 3">
            <a:extLst>
              <a:ext uri="{FF2B5EF4-FFF2-40B4-BE49-F238E27FC236}">
                <a16:creationId xmlns:a16="http://schemas.microsoft.com/office/drawing/2014/main" id="{36DC76F0-D300-84F0-0C10-A53C62022DCA}"/>
              </a:ext>
            </a:extLst>
          </p:cNvPr>
          <p:cNvSpPr>
            <a:spLocks noGrp="1"/>
          </p:cNvSpPr>
          <p:nvPr>
            <p:ph type="sldNum" sz="quarter" idx="15"/>
          </p:nvPr>
        </p:nvSpPr>
        <p:spPr/>
        <p:txBody>
          <a:bodyPr/>
          <a:lstStyle/>
          <a:p>
            <a:fld id="{18D65601-5AE2-46FC-B138-694DDD2B510D}" type="slidenum">
              <a:rPr lang="en-US" smtClean="0"/>
              <a:pPr/>
              <a:t>8</a:t>
            </a:fld>
            <a:endParaRPr lang="en-US" dirty="0"/>
          </a:p>
        </p:txBody>
      </p:sp>
      <p:sp>
        <p:nvSpPr>
          <p:cNvPr id="3" name="TextBox 2">
            <a:extLst>
              <a:ext uri="{FF2B5EF4-FFF2-40B4-BE49-F238E27FC236}">
                <a16:creationId xmlns:a16="http://schemas.microsoft.com/office/drawing/2014/main" id="{A0A8BA65-DA36-991B-E645-7984DFEFBBB4}"/>
              </a:ext>
            </a:extLst>
          </p:cNvPr>
          <p:cNvSpPr txBox="1"/>
          <p:nvPr/>
        </p:nvSpPr>
        <p:spPr>
          <a:xfrm>
            <a:off x="6292625" y="1112968"/>
            <a:ext cx="5077740" cy="4524315"/>
          </a:xfrm>
          <a:prstGeom prst="rect">
            <a:avLst/>
          </a:prstGeom>
          <a:noFill/>
        </p:spPr>
        <p:txBody>
          <a:bodyPr wrap="square" rtlCol="0">
            <a:spAutoFit/>
          </a:bodyPr>
          <a:lstStyle/>
          <a:p>
            <a:pPr marL="285750" indent="-285750">
              <a:buFont typeface="Arial" panose="020B0604020202020204" pitchFamily="34" charset="0"/>
              <a:buChar char="•"/>
            </a:pPr>
            <a:r>
              <a:rPr lang="en-US" sz="2400" dirty="0"/>
              <a:t>Glasgow coma score</a:t>
            </a:r>
          </a:p>
          <a:p>
            <a:pPr marL="285750" indent="-285750">
              <a:buFont typeface="Arial" panose="020B0604020202020204" pitchFamily="34" charset="0"/>
              <a:buChar char="•"/>
            </a:pPr>
            <a:r>
              <a:rPr lang="en-US" sz="2400" dirty="0"/>
              <a:t>Blood pressure – report the lowest one you recorded if the patient is at all hypotensive</a:t>
            </a:r>
          </a:p>
          <a:p>
            <a:pPr marL="285750" indent="-285750">
              <a:buFont typeface="Arial" panose="020B0604020202020204" pitchFamily="34" charset="0"/>
              <a:buChar char="•"/>
            </a:pPr>
            <a:r>
              <a:rPr lang="en-US" sz="2400" dirty="0"/>
              <a:t>Heart rate</a:t>
            </a:r>
          </a:p>
          <a:p>
            <a:pPr marL="285750" indent="-285750">
              <a:buFont typeface="Arial" panose="020B0604020202020204" pitchFamily="34" charset="0"/>
              <a:buChar char="•"/>
            </a:pPr>
            <a:r>
              <a:rPr lang="en-US" sz="2400" dirty="0"/>
              <a:t>Respiratory rate </a:t>
            </a:r>
          </a:p>
          <a:p>
            <a:pPr marL="285750" indent="-285750">
              <a:buFont typeface="Arial" panose="020B0604020202020204" pitchFamily="34" charset="0"/>
              <a:buChar char="•"/>
            </a:pPr>
            <a:r>
              <a:rPr lang="en-US" sz="2400" dirty="0"/>
              <a:t>Pulse oximetry </a:t>
            </a:r>
          </a:p>
          <a:p>
            <a:pPr marL="285750" indent="-285750">
              <a:buFont typeface="Arial" panose="020B0604020202020204" pitchFamily="34" charset="0"/>
              <a:buChar char="•"/>
            </a:pPr>
            <a:r>
              <a:rPr lang="en-US" sz="2400" dirty="0"/>
              <a:t>Pain scale</a:t>
            </a:r>
          </a:p>
          <a:p>
            <a:pPr marL="285750" indent="-285750">
              <a:buFont typeface="Arial" panose="020B0604020202020204" pitchFamily="34" charset="0"/>
              <a:buChar char="•"/>
            </a:pPr>
            <a:r>
              <a:rPr lang="en-US" sz="2400" dirty="0"/>
              <a:t>End tidal CO2 data if pertinent</a:t>
            </a:r>
          </a:p>
          <a:p>
            <a:pPr marL="285750" indent="-285750">
              <a:buFont typeface="Arial" panose="020B0604020202020204" pitchFamily="34" charset="0"/>
              <a:buChar char="•"/>
            </a:pPr>
            <a:r>
              <a:rPr lang="en-US" sz="2400" dirty="0"/>
              <a:t>Blood glucose if there is an altered level of consciousness</a:t>
            </a:r>
          </a:p>
          <a:p>
            <a:pPr marL="285750" indent="-285750">
              <a:buFont typeface="Arial" panose="020B0604020202020204" pitchFamily="34" charset="0"/>
              <a:buChar char="•"/>
            </a:pPr>
            <a:endParaRPr lang="en-US" sz="2400" dirty="0"/>
          </a:p>
        </p:txBody>
      </p:sp>
      <p:pic>
        <p:nvPicPr>
          <p:cNvPr id="7" name="Picture 6">
            <a:extLst>
              <a:ext uri="{FF2B5EF4-FFF2-40B4-BE49-F238E27FC236}">
                <a16:creationId xmlns:a16="http://schemas.microsoft.com/office/drawing/2014/main" id="{9BDCBC80-9FE7-6E4B-C140-51607A3E911F}"/>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4600495" y="4683556"/>
            <a:ext cx="1582309" cy="1911957"/>
          </a:xfrm>
          <a:prstGeom prst="rect">
            <a:avLst/>
          </a:prstGeom>
        </p:spPr>
      </p:pic>
    </p:spTree>
    <p:extLst>
      <p:ext uri="{BB962C8B-B14F-4D97-AF65-F5344CB8AC3E}">
        <p14:creationId xmlns:p14="http://schemas.microsoft.com/office/powerpoint/2010/main" val="2274266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5ED93-1FDF-CB70-F1F0-D44537CBA5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CDB33B-99FF-ACCB-5E69-274F6C669840}"/>
              </a:ext>
            </a:extLst>
          </p:cNvPr>
          <p:cNvSpPr>
            <a:spLocks noGrp="1"/>
          </p:cNvSpPr>
          <p:nvPr>
            <p:ph type="title"/>
          </p:nvPr>
        </p:nvSpPr>
        <p:spPr>
          <a:xfrm>
            <a:off x="1432566" y="862466"/>
            <a:ext cx="4640418" cy="5407091"/>
          </a:xfrm>
        </p:spPr>
        <p:txBody>
          <a:bodyPr>
            <a:normAutofit fontScale="90000"/>
          </a:bodyPr>
          <a:lstStyle/>
          <a:p>
            <a:r>
              <a:rPr lang="en-US" b="1" dirty="0">
                <a:solidFill>
                  <a:schemeClr val="bg1">
                    <a:lumMod val="85000"/>
                  </a:schemeClr>
                </a:solidFill>
              </a:rPr>
              <a:t>D</a:t>
            </a:r>
            <a:r>
              <a:rPr lang="en-US" dirty="0">
                <a:solidFill>
                  <a:schemeClr val="bg1">
                    <a:lumMod val="85000"/>
                  </a:schemeClr>
                </a:solidFill>
              </a:rPr>
              <a:t> – Demographics</a:t>
            </a:r>
            <a:br>
              <a:rPr lang="en-US" dirty="0"/>
            </a:br>
            <a:br>
              <a:rPr lang="en-US" dirty="0"/>
            </a:br>
            <a:r>
              <a:rPr lang="en-US" b="1" dirty="0">
                <a:solidFill>
                  <a:schemeClr val="bg1">
                    <a:lumMod val="85000"/>
                  </a:schemeClr>
                </a:solidFill>
              </a:rPr>
              <a:t>M</a:t>
            </a:r>
            <a:r>
              <a:rPr lang="en-US" dirty="0">
                <a:solidFill>
                  <a:schemeClr val="bg1">
                    <a:lumMod val="85000"/>
                  </a:schemeClr>
                </a:solidFill>
              </a:rPr>
              <a:t> - Mechanism of injury or illness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I</a:t>
            </a:r>
            <a:r>
              <a:rPr lang="en-US" dirty="0">
                <a:solidFill>
                  <a:schemeClr val="bg1">
                    <a:lumMod val="85000"/>
                  </a:schemeClr>
                </a:solidFill>
              </a:rPr>
              <a:t> - Injuries or illness</a:t>
            </a:r>
            <a:br>
              <a:rPr lang="en-US" dirty="0">
                <a:solidFill>
                  <a:schemeClr val="bg1">
                    <a:lumMod val="85000"/>
                  </a:schemeClr>
                </a:solidFill>
              </a:rPr>
            </a:br>
            <a:br>
              <a:rPr lang="en-US" dirty="0">
                <a:solidFill>
                  <a:schemeClr val="bg1">
                    <a:lumMod val="85000"/>
                  </a:schemeClr>
                </a:solidFill>
              </a:rPr>
            </a:br>
            <a:r>
              <a:rPr lang="en-US" b="1" dirty="0"/>
              <a:t>S</a:t>
            </a:r>
            <a:r>
              <a:rPr lang="en-US" dirty="0"/>
              <a:t> - Signs and symptoms</a:t>
            </a:r>
            <a:br>
              <a:rPr lang="en-US" dirty="0">
                <a:solidFill>
                  <a:schemeClr val="bg1">
                    <a:lumMod val="85000"/>
                  </a:schemeClr>
                </a:solidFill>
              </a:rPr>
            </a:br>
            <a:br>
              <a:rPr lang="en-US" dirty="0">
                <a:solidFill>
                  <a:schemeClr val="bg1">
                    <a:lumMod val="85000"/>
                  </a:schemeClr>
                </a:solidFill>
              </a:rPr>
            </a:br>
            <a:r>
              <a:rPr lang="en-US" b="1" dirty="0">
                <a:solidFill>
                  <a:schemeClr val="bg1">
                    <a:lumMod val="85000"/>
                  </a:schemeClr>
                </a:solidFill>
              </a:rPr>
              <a:t>T</a:t>
            </a:r>
            <a:r>
              <a:rPr lang="en-US" dirty="0">
                <a:solidFill>
                  <a:schemeClr val="bg1">
                    <a:lumMod val="85000"/>
                  </a:schemeClr>
                </a:solidFill>
              </a:rPr>
              <a:t> - Treatments</a:t>
            </a:r>
            <a:br>
              <a:rPr lang="en-US" sz="4400" dirty="0"/>
            </a:br>
            <a:endParaRPr lang="en-US" sz="4400" dirty="0"/>
          </a:p>
        </p:txBody>
      </p:sp>
      <p:sp>
        <p:nvSpPr>
          <p:cNvPr id="4" name="Slide Number Placeholder 3">
            <a:extLst>
              <a:ext uri="{FF2B5EF4-FFF2-40B4-BE49-F238E27FC236}">
                <a16:creationId xmlns:a16="http://schemas.microsoft.com/office/drawing/2014/main" id="{56088C60-3EAB-EA42-B9F2-59AD88FE0176}"/>
              </a:ext>
            </a:extLst>
          </p:cNvPr>
          <p:cNvSpPr>
            <a:spLocks noGrp="1"/>
          </p:cNvSpPr>
          <p:nvPr>
            <p:ph type="sldNum" sz="quarter" idx="15"/>
          </p:nvPr>
        </p:nvSpPr>
        <p:spPr/>
        <p:txBody>
          <a:bodyPr/>
          <a:lstStyle/>
          <a:p>
            <a:fld id="{18D65601-5AE2-46FC-B138-694DDD2B510D}" type="slidenum">
              <a:rPr lang="en-US" smtClean="0"/>
              <a:pPr/>
              <a:t>9</a:t>
            </a:fld>
            <a:endParaRPr lang="en-US" dirty="0"/>
          </a:p>
        </p:txBody>
      </p:sp>
      <p:pic>
        <p:nvPicPr>
          <p:cNvPr id="7" name="Picture 6">
            <a:extLst>
              <a:ext uri="{FF2B5EF4-FFF2-40B4-BE49-F238E27FC236}">
                <a16:creationId xmlns:a16="http://schemas.microsoft.com/office/drawing/2014/main" id="{519481D1-A078-F1A9-02EE-F717913E2B56}"/>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4600495" y="4683556"/>
            <a:ext cx="1582309" cy="1911957"/>
          </a:xfrm>
          <a:prstGeom prst="rect">
            <a:avLst/>
          </a:prstGeom>
        </p:spPr>
      </p:pic>
      <p:pic>
        <p:nvPicPr>
          <p:cNvPr id="6" name="Picture 5">
            <a:extLst>
              <a:ext uri="{FF2B5EF4-FFF2-40B4-BE49-F238E27FC236}">
                <a16:creationId xmlns:a16="http://schemas.microsoft.com/office/drawing/2014/main" id="{CB5E394A-E666-20FF-EF2F-FD070D0D3EF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538565" y="1255015"/>
            <a:ext cx="5134573" cy="4688586"/>
          </a:xfrm>
          <a:prstGeom prst="rect">
            <a:avLst/>
          </a:prstGeom>
        </p:spPr>
      </p:pic>
    </p:spTree>
    <p:extLst>
      <p:ext uri="{BB962C8B-B14F-4D97-AF65-F5344CB8AC3E}">
        <p14:creationId xmlns:p14="http://schemas.microsoft.com/office/powerpoint/2010/main" val="1907707995"/>
      </p:ext>
    </p:extLst>
  </p:cSld>
  <p:clrMapOvr>
    <a:masterClrMapping/>
  </p:clrMapOvr>
</p:sld>
</file>

<file path=ppt/theme/theme1.xml><?xml version="1.0" encoding="utf-8"?>
<a:theme xmlns:a="http://schemas.openxmlformats.org/drawingml/2006/main" name="Custom">
  <a:themeElements>
    <a:clrScheme name="Custom 23">
      <a:dk1>
        <a:sysClr val="windowText" lastClr="000000"/>
      </a:dk1>
      <a:lt1>
        <a:sysClr val="window" lastClr="FFFFFF"/>
      </a:lt1>
      <a:dk2>
        <a:srgbClr val="44546A"/>
      </a:dk2>
      <a:lt2>
        <a:srgbClr val="E7E6E6"/>
      </a:lt2>
      <a:accent1>
        <a:srgbClr val="58696B"/>
      </a:accent1>
      <a:accent2>
        <a:srgbClr val="95B8BF"/>
      </a:accent2>
      <a:accent3>
        <a:srgbClr val="BFD4D9"/>
      </a:accent3>
      <a:accent4>
        <a:srgbClr val="5B4839"/>
      </a:accent4>
      <a:accent5>
        <a:srgbClr val="C3A398"/>
      </a:accent5>
      <a:accent6>
        <a:srgbClr val="CA553E"/>
      </a:accent6>
      <a:hlink>
        <a:srgbClr val="0563C1"/>
      </a:hlink>
      <a:folHlink>
        <a:srgbClr val="954F72"/>
      </a:folHlink>
    </a:clrScheme>
    <a:fontScheme name="Custom 30">
      <a:majorFont>
        <a:latin typeface="Tisa Offc Serif Pro"/>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M78544816_Win32_SL_V10" id="{8934A6D9-B969-498F-A646-4B502FD69C4E}" vid="{AA78C1C8-456D-41A9-83FC-BC8B9A8EE3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E3707C-8CAB-4302-B7E1-D32E1543E05C}">
  <ds:schemaRefs>
    <ds:schemaRef ds:uri="http://schemas.microsoft.com/sharepoint/v3/contenttype/forms"/>
  </ds:schemaRefs>
</ds:datastoreItem>
</file>

<file path=customXml/itemProps2.xml><?xml version="1.0" encoding="utf-8"?>
<ds:datastoreItem xmlns:ds="http://schemas.openxmlformats.org/officeDocument/2006/customXml" ds:itemID="{3FDB7358-0BCB-4DEB-B717-C1D7CC555F05}">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B69E9DE5-EFFE-4262-A023-32732F0B66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{A060DAEC-DF00-470E-8214-72D1E9C28F07}TF3977e381-cba5-49b1-ba43-b5d865517af907ebbda9_win32-372d4d6ae720</Template>
  <TotalTime>183</TotalTime>
  <Words>1131</Words>
  <Application>Microsoft Office PowerPoint</Application>
  <PresentationFormat>Widescreen</PresentationFormat>
  <Paragraphs>86</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Tisa Offc Serif Pro</vt:lpstr>
      <vt:lpstr>Univers Light</vt:lpstr>
      <vt:lpstr>Custom</vt:lpstr>
      <vt:lpstr>DMIST   Verbal Report for Transition of Care</vt:lpstr>
      <vt:lpstr>The power of communication</vt:lpstr>
      <vt:lpstr>DMIST  Can be used for all patient care hand-offs:</vt:lpstr>
      <vt:lpstr>D – Demographics  M - Mechanism of injury or illness  I - Injuries or illness  S - Signs and symptoms  T - Treatments </vt:lpstr>
      <vt:lpstr>D – Demographics  M - Mechanism of injury or illness  I - Injuries or illness  S - Signs and symptoms  T - Treatments </vt:lpstr>
      <vt:lpstr>D – Demographics  M - Mechanism of injury or illness  I - Injuries or illness  S - Signs and symptoms  T - Treatments </vt:lpstr>
      <vt:lpstr>D – Demographics  M - Mechanism of injury or illness  I - Injuries or illness  S - Signs and symptoms  T - Treatments </vt:lpstr>
      <vt:lpstr>D – Demographics  M - Mechanism of injury or illness  I - Injuries or illness  S - Signs and symptoms  T - Treatments </vt:lpstr>
      <vt:lpstr>D – Demographics  M - Mechanism of injury or illness  I - Injuries or illness  S - Signs and symptoms  T - Treatments </vt:lpstr>
      <vt:lpstr>D – Demographics  M - Mechanism of injury or illness  I - Injuries or illness  S - Signs and symptoms  T - Treatments </vt:lpstr>
      <vt:lpstr> Practice makes perfect</vt:lpstr>
      <vt:lpstr> Putting it all together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Fraley</dc:creator>
  <cp:lastModifiedBy>Michael Fraley</cp:lastModifiedBy>
  <cp:revision>12</cp:revision>
  <dcterms:created xsi:type="dcterms:W3CDTF">2025-11-11T16:51:20Z</dcterms:created>
  <dcterms:modified xsi:type="dcterms:W3CDTF">2026-01-27T21:15:54Z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