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32"/>
    <a:srgbClr val="2803B1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DFB1541-C087-404A-9624-4CF01235E778}" type="datetimeFigureOut">
              <a:rPr lang="en-GB"/>
              <a:pPr>
                <a:defRPr/>
              </a:pPr>
              <a:t>08/02/2013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D1B7FC1-56CD-461E-9474-4A928B3A1F6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2774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10E07-7B6C-4DEE-A71B-71565199C86B}" type="datetime1">
              <a:rPr lang="en-GB"/>
              <a:pPr>
                <a:defRPr/>
              </a:pPr>
              <a:t>08/02/2013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795B7-F66E-4641-9616-57A6E3343A1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405414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15988-29CF-4B3D-B7F1-04F08E86EF5D}" type="datetime1">
              <a:rPr lang="en-GB"/>
              <a:pPr>
                <a:defRPr/>
              </a:pPr>
              <a:t>08/02/2013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C29C7-61BF-450E-9DB4-6E2B6004110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739873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4B04E-874A-45FD-B85E-3870B258591B}" type="datetime1">
              <a:rPr lang="en-GB"/>
              <a:pPr>
                <a:defRPr/>
              </a:pPr>
              <a:t>08/02/2013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06181-15B8-4786-913D-F19403278B3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003779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C5312-0955-49BA-BDB9-ADC401E6CC82}" type="datetime1">
              <a:rPr lang="en-GB"/>
              <a:pPr>
                <a:defRPr/>
              </a:pPr>
              <a:t>08/02/2013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3B7BD-448D-4EB4-A735-F1F298C1A2B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99150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167C1-CBEB-4EE2-BB6F-BAB3D5B498E8}" type="datetime1">
              <a:rPr lang="en-GB"/>
              <a:pPr>
                <a:defRPr/>
              </a:pPr>
              <a:t>08/02/2013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32F95-9F42-4A66-B8A1-3ED7B401DB2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030410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BA4AA-56B0-4431-AC3C-0855B5D52661}" type="datetime1">
              <a:rPr lang="en-GB"/>
              <a:pPr>
                <a:defRPr/>
              </a:pPr>
              <a:t>08/02/2013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07926-2477-4F48-9196-6FDBC7DB945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226127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FAC15-A886-440D-B34B-3C6F149E28BF}" type="datetime1">
              <a:rPr lang="en-GB"/>
              <a:pPr>
                <a:defRPr/>
              </a:pPr>
              <a:t>08/02/2013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DC366-DB3E-4BD5-ABD6-05B58BBF5EB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013127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B44B1-F853-4C71-BF5D-93A8B95ED11E}" type="datetime1">
              <a:rPr lang="en-GB"/>
              <a:pPr>
                <a:defRPr/>
              </a:pPr>
              <a:t>08/02/2013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9D7270F-4B04-459F-9227-EB2FB27986D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382449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75350-5000-4A60-8C20-2C9E0506F7F5}" type="datetime1">
              <a:rPr lang="en-GB"/>
              <a:pPr>
                <a:defRPr/>
              </a:pPr>
              <a:t>08/02/2013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A1B5A-3E49-4DBC-9286-8E0F1229D35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439652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23F19-F8AC-4ED8-8E6A-D00DE73916F8}" type="datetime1">
              <a:rPr lang="en-GB"/>
              <a:pPr>
                <a:defRPr/>
              </a:pPr>
              <a:t>08/02/2013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CE4FA-2CFC-4101-A5B4-0DB41605EB1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876966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191F9-47B5-479F-9CDC-AC032572EB75}" type="datetime1">
              <a:rPr lang="en-GB"/>
              <a:pPr>
                <a:defRPr/>
              </a:pPr>
              <a:t>08/02/2013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81412-1240-459E-AB1F-09FE80E7055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124265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CDF82F-9C25-4E4D-BB68-6797467A261B}" type="datetime1">
              <a:rPr lang="en-GB"/>
              <a:pPr>
                <a:defRPr/>
              </a:pPr>
              <a:t>08/02/2013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4CE337C-97B5-48BE-8105-8FAFC497CED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83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85225" cy="6394450"/>
          </a:xfrm>
        </p:spPr>
        <p:txBody>
          <a:bodyPr/>
          <a:lstStyle/>
          <a:p>
            <a:pPr eaLnBrk="1" hangingPunct="1"/>
            <a:r>
              <a:rPr lang="en-GB" sz="5400" b="1" smtClean="0">
                <a:solidFill>
                  <a:schemeClr val="bg1"/>
                </a:solidFill>
              </a:rPr>
              <a:t>Welcome to the</a:t>
            </a:r>
            <a:br>
              <a:rPr lang="en-GB" sz="5400" b="1" smtClean="0">
                <a:solidFill>
                  <a:schemeClr val="bg1"/>
                </a:solidFill>
              </a:rPr>
            </a:br>
            <a:r>
              <a:rPr lang="en-GB" sz="5400" b="1" smtClean="0">
                <a:solidFill>
                  <a:schemeClr val="bg1"/>
                </a:solidFill>
              </a:rPr>
              <a:t>??? Church</a:t>
            </a:r>
            <a:br>
              <a:rPr lang="en-GB" sz="5400" b="1" smtClean="0">
                <a:solidFill>
                  <a:schemeClr val="bg1"/>
                </a:solidFill>
              </a:rPr>
            </a:br>
            <a:r>
              <a:rPr lang="en-GB" sz="5400" b="1" smtClean="0">
                <a:solidFill>
                  <a:schemeClr val="bg1"/>
                </a:solidFill>
              </a:rPr>
              <a:t>Away Day</a:t>
            </a:r>
            <a:br>
              <a:rPr lang="en-GB" sz="5400" b="1" smtClean="0">
                <a:solidFill>
                  <a:schemeClr val="bg1"/>
                </a:solidFill>
              </a:rPr>
            </a:br>
            <a:r>
              <a:rPr lang="en-GB" sz="5400" b="1" smtClean="0">
                <a:solidFill>
                  <a:schemeClr val="bg1"/>
                </a:solidFill>
              </a:rPr>
              <a:t/>
            </a:r>
            <a:br>
              <a:rPr lang="en-GB" sz="5400" b="1" smtClean="0">
                <a:solidFill>
                  <a:schemeClr val="bg1"/>
                </a:solidFill>
              </a:rPr>
            </a:br>
            <a:r>
              <a:rPr lang="en-GB" sz="4800" b="1" smtClean="0">
                <a:solidFill>
                  <a:schemeClr val="bg1"/>
                </a:solidFill>
              </a:rPr>
              <a:t>To discern God’s purpose for our church and plan a way forward</a:t>
            </a:r>
            <a:endParaRPr lang="en-GB" sz="5400" smtClean="0"/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D698A1-2DF1-43A6-B8C8-37043641FDD2}" type="slidenum">
              <a:rPr lang="en-GB" sz="1400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 sz="14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5400" b="1" dirty="0" smtClean="0">
                <a:solidFill>
                  <a:schemeClr val="bg1"/>
                </a:solidFill>
              </a:rPr>
              <a:t>What can I bring to the party?</a:t>
            </a:r>
            <a:endParaRPr lang="en-GB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8" y="908050"/>
            <a:ext cx="8785225" cy="5949950"/>
          </a:xfrm>
        </p:spPr>
        <p:txBody>
          <a:bodyPr rtlCol="0">
            <a:normAutofit fontScale="850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700" b="1" dirty="0" smtClean="0">
                <a:solidFill>
                  <a:schemeClr val="bg1"/>
                </a:solidFill>
              </a:rPr>
              <a:t>Our church is its members. 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700" b="1" dirty="0" smtClean="0">
                <a:solidFill>
                  <a:schemeClr val="bg1"/>
                </a:solidFill>
              </a:rPr>
              <a:t>We all need to play a part, according to our gifts.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4700" b="1" dirty="0" smtClean="0">
                <a:solidFill>
                  <a:schemeClr val="bg1"/>
                </a:solidFill>
              </a:rPr>
              <a:t>Complete the questionnaire</a:t>
            </a:r>
            <a:r>
              <a:rPr lang="en-GB" sz="3900" b="1" dirty="0" smtClean="0">
                <a:solidFill>
                  <a:schemeClr val="bg1"/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4700" b="1" dirty="0" smtClean="0">
                <a:solidFill>
                  <a:schemeClr val="bg1"/>
                </a:solidFill>
              </a:rPr>
              <a:t>Go round the “first steps” and see which you have the right gifts for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3000" b="1" dirty="0" smtClean="0">
                <a:solidFill>
                  <a:schemeClr val="bg1"/>
                </a:solidFill>
              </a:rPr>
              <a:t>It may be something you’re already doing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3000" b="1" dirty="0" smtClean="0">
                <a:solidFill>
                  <a:schemeClr val="bg1"/>
                </a:solidFill>
              </a:rPr>
              <a:t>You may need to stop doing something to be able to start doing something new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4700" b="1" dirty="0" smtClean="0">
                <a:solidFill>
                  <a:schemeClr val="bg1"/>
                </a:solidFill>
              </a:rPr>
              <a:t>Write it on a card to remind yourself.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4700" b="1" dirty="0" smtClean="0">
                <a:solidFill>
                  <a:schemeClr val="bg1"/>
                </a:solidFill>
              </a:rPr>
              <a:t>Back together at 3:50.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3600" b="1" dirty="0" smtClean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3600" b="1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54D049-3716-499F-A3BF-C389C627D72C}" type="slidenum">
              <a:rPr lang="en-GB"/>
              <a:pPr>
                <a:defRPr/>
              </a:pPr>
              <a:t>10</a:t>
            </a:fld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981075"/>
          </a:xfrm>
        </p:spPr>
        <p:txBody>
          <a:bodyPr/>
          <a:lstStyle/>
          <a:p>
            <a:pPr eaLnBrk="1" hangingPunct="1"/>
            <a:r>
              <a:rPr lang="en-GB" sz="5400" b="1" smtClean="0">
                <a:solidFill>
                  <a:schemeClr val="bg1"/>
                </a:solidFill>
              </a:rPr>
              <a:t>What next?</a:t>
            </a:r>
          </a:p>
        </p:txBody>
      </p:sp>
      <p:sp>
        <p:nvSpPr>
          <p:cNvPr id="13315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3600" b="1" smtClean="0">
                <a:solidFill>
                  <a:schemeClr val="bg1"/>
                </a:solidFill>
              </a:rPr>
              <a:t>The output of today will be produced and made available.</a:t>
            </a:r>
          </a:p>
          <a:p>
            <a:pPr eaLnBrk="1" hangingPunct="1"/>
            <a:r>
              <a:rPr lang="en-GB" sz="3600" b="1" smtClean="0">
                <a:solidFill>
                  <a:schemeClr val="bg1"/>
                </a:solidFill>
              </a:rPr>
              <a:t>Proposed changes and actions arising from today will be taken to Church Council.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560469-0253-4046-897A-FBBEA5EDC25C}" type="slidenum">
              <a:rPr lang="en-GB"/>
              <a:pPr>
                <a:defRPr/>
              </a:pPr>
              <a:t>11</a:t>
            </a:fld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773238"/>
          </a:xfrm>
        </p:spPr>
        <p:txBody>
          <a:bodyPr/>
          <a:lstStyle/>
          <a:p>
            <a:pPr eaLnBrk="1" hangingPunct="1"/>
            <a:r>
              <a:rPr lang="en-GB" sz="5400" b="1" smtClean="0">
                <a:solidFill>
                  <a:schemeClr val="bg1"/>
                </a:solidFill>
              </a:rPr>
              <a:t>We’re here to discern God’s purpose for our church.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89585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en-GB" sz="5400" b="1" dirty="0" smtClean="0">
                <a:solidFill>
                  <a:schemeClr val="bg1"/>
                </a:solidFill>
              </a:rPr>
              <a:t>A clear purpose will: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4000" b="1" dirty="0" smtClean="0">
                <a:solidFill>
                  <a:schemeClr val="bg1"/>
                </a:solidFill>
              </a:rPr>
              <a:t>Give us something to focus on and plan for.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4000" b="1" dirty="0" smtClean="0">
                <a:solidFill>
                  <a:schemeClr val="bg1"/>
                </a:solidFill>
              </a:rPr>
              <a:t>Help us to decide what to spend our effort and money on.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4000" b="1" dirty="0" smtClean="0">
                <a:solidFill>
                  <a:schemeClr val="bg1"/>
                </a:solidFill>
              </a:rPr>
              <a:t>Reduce frustration.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4000" b="1" dirty="0" smtClean="0">
                <a:solidFill>
                  <a:schemeClr val="bg1"/>
                </a:solidFill>
              </a:rPr>
              <a:t>Make our church more “healthy”.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900853-26CC-4E23-89CC-C91EE3FA1115}" type="slidenum">
              <a:rPr lang="en-GB"/>
              <a:pPr>
                <a:defRPr/>
              </a:pPr>
              <a:t>2</a:t>
            </a:fld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1438" y="100013"/>
            <a:ext cx="8964612" cy="6858000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6000" b="1" dirty="0" smtClean="0">
                <a:solidFill>
                  <a:schemeClr val="bg1"/>
                </a:solidFill>
              </a:rPr>
              <a:t>Where </a:t>
            </a:r>
            <a:r>
              <a:rPr lang="en-GB" sz="16000" b="1" dirty="0">
                <a:solidFill>
                  <a:schemeClr val="bg1"/>
                </a:solidFill>
              </a:rPr>
              <a:t>are we now?</a:t>
            </a:r>
            <a:endParaRPr lang="en-US" sz="16000" dirty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4400" dirty="0">
                <a:solidFill>
                  <a:schemeClr val="bg1"/>
                </a:solidFill>
              </a:rPr>
              <a:t>What </a:t>
            </a:r>
            <a:r>
              <a:rPr lang="en-GB" sz="14400" dirty="0" smtClean="0">
                <a:solidFill>
                  <a:schemeClr val="bg1"/>
                </a:solidFill>
              </a:rPr>
              <a:t>is our church good at &amp; not </a:t>
            </a:r>
            <a:r>
              <a:rPr lang="en-GB" sz="14400" dirty="0">
                <a:solidFill>
                  <a:schemeClr val="bg1"/>
                </a:solidFill>
              </a:rPr>
              <a:t>so good at?</a:t>
            </a:r>
            <a:endParaRPr lang="en-US" sz="14400" dirty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5600" dirty="0">
                <a:solidFill>
                  <a:schemeClr val="bg1"/>
                </a:solidFill>
              </a:rPr>
              <a:t> </a:t>
            </a:r>
            <a:endParaRPr lang="en-US" sz="5600" dirty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6000" b="1" dirty="0">
                <a:solidFill>
                  <a:schemeClr val="bg1"/>
                </a:solidFill>
              </a:rPr>
              <a:t>Where should we be?</a:t>
            </a:r>
            <a:endParaRPr lang="en-US" sz="16000" b="1" dirty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4400" dirty="0">
                <a:solidFill>
                  <a:schemeClr val="bg1"/>
                </a:solidFill>
              </a:rPr>
              <a:t>What would our church be like if it was truly the church that God wants it to be</a:t>
            </a:r>
            <a:r>
              <a:rPr lang="en-GB" sz="14400" dirty="0" smtClean="0">
                <a:solidFill>
                  <a:schemeClr val="bg1"/>
                </a:solidFill>
              </a:rPr>
              <a:t>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4400" dirty="0" smtClean="0">
                <a:solidFill>
                  <a:schemeClr val="bg1"/>
                </a:solidFill>
              </a:rPr>
              <a:t>Discern things to focus on.</a:t>
            </a:r>
            <a:endParaRPr lang="en-US" sz="12800" dirty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5600" b="1" dirty="0">
                <a:solidFill>
                  <a:schemeClr val="bg1"/>
                </a:solidFill>
              </a:rPr>
              <a:t> </a:t>
            </a:r>
            <a:endParaRPr lang="en-US" sz="5600" dirty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6000" b="1" dirty="0">
                <a:solidFill>
                  <a:schemeClr val="bg1"/>
                </a:solidFill>
              </a:rPr>
              <a:t>How do we get there?</a:t>
            </a:r>
            <a:endParaRPr lang="en-US" sz="16000" dirty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4400" dirty="0">
                <a:solidFill>
                  <a:schemeClr val="bg1"/>
                </a:solidFill>
              </a:rPr>
              <a:t>What “first steps” do we need to </a:t>
            </a:r>
            <a:r>
              <a:rPr lang="en-GB" sz="14400" dirty="0" smtClean="0">
                <a:solidFill>
                  <a:schemeClr val="bg1"/>
                </a:solidFill>
              </a:rPr>
              <a:t>take?</a:t>
            </a:r>
            <a:endParaRPr lang="en-US" sz="14400" dirty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5600" dirty="0">
                <a:solidFill>
                  <a:schemeClr val="bg1"/>
                </a:solidFill>
              </a:rPr>
              <a:t> </a:t>
            </a:r>
            <a:endParaRPr lang="en-US" sz="5600" dirty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6000" b="1" dirty="0">
                <a:solidFill>
                  <a:schemeClr val="bg1"/>
                </a:solidFill>
              </a:rPr>
              <a:t>What can I bring to the party?</a:t>
            </a:r>
            <a:endParaRPr lang="en-US" sz="16000" dirty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4400" dirty="0">
                <a:solidFill>
                  <a:schemeClr val="bg1"/>
                </a:solidFill>
              </a:rPr>
              <a:t>How can </a:t>
            </a:r>
            <a:r>
              <a:rPr lang="en-GB" sz="14400" dirty="0" smtClean="0">
                <a:solidFill>
                  <a:schemeClr val="bg1"/>
                </a:solidFill>
              </a:rPr>
              <a:t>we best </a:t>
            </a:r>
            <a:r>
              <a:rPr lang="en-GB" sz="14400" dirty="0">
                <a:solidFill>
                  <a:schemeClr val="bg1"/>
                </a:solidFill>
              </a:rPr>
              <a:t>use </a:t>
            </a:r>
            <a:r>
              <a:rPr lang="en-GB" sz="14400" dirty="0" smtClean="0">
                <a:solidFill>
                  <a:schemeClr val="bg1"/>
                </a:solidFill>
              </a:rPr>
              <a:t>our individual gifts to help take these steps?</a:t>
            </a:r>
            <a:endParaRPr lang="en-US" sz="14400" dirty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5600" dirty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560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06A555-8AC9-42B8-BC13-E21C33CD5A41}" type="slidenum">
              <a:rPr lang="en-GB"/>
              <a:pPr>
                <a:defRPr/>
              </a:pPr>
              <a:t>3</a:t>
            </a:fld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981075"/>
          </a:xfrm>
        </p:spPr>
        <p:txBody>
          <a:bodyPr/>
          <a:lstStyle/>
          <a:p>
            <a:pPr eaLnBrk="1" hangingPunct="1"/>
            <a:r>
              <a:rPr lang="en-GB" sz="5400" b="1" smtClean="0">
                <a:solidFill>
                  <a:schemeClr val="bg1"/>
                </a:solidFill>
              </a:rPr>
              <a:t>Where are we 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472112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900" b="1" dirty="0" smtClean="0">
                <a:solidFill>
                  <a:schemeClr val="bg1"/>
                </a:solidFill>
              </a:rPr>
              <a:t>In groups, decide what you believe our church is good at and not so good at.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900" b="1" dirty="0" smtClean="0">
                <a:solidFill>
                  <a:schemeClr val="bg1"/>
                </a:solidFill>
              </a:rPr>
              <a:t>Write these on the sheet of paper in the respective columns.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900" b="1" dirty="0" smtClean="0">
                <a:solidFill>
                  <a:schemeClr val="bg1"/>
                </a:solidFill>
              </a:rPr>
              <a:t>The group you are in is according to the colour of the sticker you were given.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900" b="1" dirty="0" smtClean="0">
                <a:solidFill>
                  <a:schemeClr val="bg1"/>
                </a:solidFill>
              </a:rPr>
              <a:t>Break at 11:00 for a drink and look at the other groups’ sheets.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900" b="1" dirty="0" smtClean="0">
                <a:solidFill>
                  <a:schemeClr val="bg1"/>
                </a:solidFill>
              </a:rPr>
              <a:t>Get back together in here at 11:20.</a:t>
            </a:r>
            <a:endParaRPr lang="en-US" sz="3900" b="1" dirty="0" smtClean="0">
              <a:solidFill>
                <a:schemeClr val="bg1"/>
              </a:solidFill>
            </a:endParaRP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3600" b="1" dirty="0" smtClean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08E934-2475-45A1-B6DF-1EE70A79BFE1}" type="slidenum">
              <a:rPr lang="en-GB"/>
              <a:pPr>
                <a:defRPr/>
              </a:pPr>
              <a:t>4</a:t>
            </a:fld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5400" b="1" smtClean="0">
                <a:solidFill>
                  <a:schemeClr val="bg1"/>
                </a:solidFill>
              </a:rPr>
              <a:t>Where should we be?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3600" b="1" smtClean="0">
                <a:solidFill>
                  <a:schemeClr val="bg1"/>
                </a:solidFill>
              </a:rPr>
              <a:t>What is God’s purpose for our church?</a:t>
            </a:r>
          </a:p>
          <a:p>
            <a:pPr eaLnBrk="1" hangingPunct="1"/>
            <a:r>
              <a:rPr lang="en-GB" sz="3600" b="1" smtClean="0">
                <a:solidFill>
                  <a:schemeClr val="bg1"/>
                </a:solidFill>
              </a:rPr>
              <a:t>What does God want our church to be doing?</a:t>
            </a:r>
          </a:p>
          <a:p>
            <a:pPr eaLnBrk="1" hangingPunct="1"/>
            <a:endParaRPr lang="en-GB" sz="3600" smtClean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A216EA-EECD-4070-A191-84D50A2A76B0}" type="slidenum">
              <a:rPr lang="en-GB"/>
              <a:pPr>
                <a:defRPr/>
              </a:pPr>
              <a:t>5</a:t>
            </a:fld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981075"/>
          </a:xfrm>
        </p:spPr>
        <p:txBody>
          <a:bodyPr/>
          <a:lstStyle/>
          <a:p>
            <a:pPr eaLnBrk="1" hangingPunct="1"/>
            <a:r>
              <a:rPr lang="en-GB" sz="5400" b="1" smtClean="0">
                <a:solidFill>
                  <a:schemeClr val="bg1"/>
                </a:solidFill>
              </a:rPr>
              <a:t>Where should we be?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836613"/>
            <a:ext cx="8713788" cy="57610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600" b="1" dirty="0" smtClean="0">
                <a:solidFill>
                  <a:schemeClr val="bg1"/>
                </a:solidFill>
              </a:rPr>
              <a:t>Back into groups to.....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bg1"/>
                </a:solidFill>
              </a:rPr>
              <a:t>Discuss what our church would be like if it was completely the church that God wants it to be.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bg1"/>
                </a:solidFill>
              </a:rPr>
              <a:t>Each group draw </a:t>
            </a:r>
            <a:r>
              <a:rPr lang="en-GB" dirty="0">
                <a:solidFill>
                  <a:schemeClr val="bg1"/>
                </a:solidFill>
              </a:rPr>
              <a:t>and/or write </a:t>
            </a:r>
            <a:r>
              <a:rPr lang="en-GB" dirty="0" smtClean="0">
                <a:solidFill>
                  <a:schemeClr val="bg1"/>
                </a:solidFill>
              </a:rPr>
              <a:t>something that represents this perfect church</a:t>
            </a:r>
            <a:endParaRPr lang="en-GB" dirty="0">
              <a:solidFill>
                <a:schemeClr val="bg1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3600" dirty="0" smtClean="0">
                <a:solidFill>
                  <a:schemeClr val="bg1"/>
                </a:solidFill>
              </a:rPr>
              <a:t> </a:t>
            </a:r>
            <a:r>
              <a:rPr lang="en-GB" sz="3200" dirty="0" smtClean="0">
                <a:solidFill>
                  <a:schemeClr val="bg1"/>
                </a:solidFill>
              </a:rPr>
              <a:t>Be creative, dream dreams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3200" dirty="0" smtClean="0">
                <a:solidFill>
                  <a:schemeClr val="bg1"/>
                </a:solidFill>
              </a:rPr>
              <a:t> NOT the </a:t>
            </a:r>
            <a:r>
              <a:rPr lang="en-GB" sz="3200" dirty="0">
                <a:solidFill>
                  <a:schemeClr val="bg1"/>
                </a:solidFill>
              </a:rPr>
              <a:t>church</a:t>
            </a:r>
            <a:r>
              <a:rPr lang="en-GB" sz="3200" dirty="0" smtClean="0">
                <a:solidFill>
                  <a:schemeClr val="bg1"/>
                </a:solidFill>
              </a:rPr>
              <a:t> building!!!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600" b="1" dirty="0" smtClean="0">
                <a:solidFill>
                  <a:schemeClr val="bg1"/>
                </a:solidFill>
              </a:rPr>
              <a:t>Back together in here at 12:10.....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>
                <a:solidFill>
                  <a:schemeClr val="bg1"/>
                </a:solidFill>
              </a:rPr>
              <a:t>One person from each group to present his or her group’s vision (2 minutes maximum)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8345C-EDE9-44C2-B3E4-9B3106B1BC86}" type="slidenum">
              <a:rPr lang="en-GB"/>
              <a:pPr>
                <a:defRPr/>
              </a:pPr>
              <a:t>6</a:t>
            </a:fld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981075"/>
          </a:xfrm>
        </p:spPr>
        <p:txBody>
          <a:bodyPr/>
          <a:lstStyle/>
          <a:p>
            <a:pPr eaLnBrk="1" hangingPunct="1"/>
            <a:r>
              <a:rPr lang="en-GB" sz="5400" b="1" smtClean="0">
                <a:solidFill>
                  <a:schemeClr val="bg1"/>
                </a:solidFill>
              </a:rPr>
              <a:t>Where should we be?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0" y="836613"/>
            <a:ext cx="9144000" cy="6021387"/>
          </a:xfrm>
        </p:spPr>
        <p:txBody>
          <a:bodyPr/>
          <a:lstStyle/>
          <a:p>
            <a:pPr eaLnBrk="1" hangingPunct="1"/>
            <a:r>
              <a:rPr lang="en-GB" sz="3600" b="1" smtClean="0">
                <a:solidFill>
                  <a:schemeClr val="bg1"/>
                </a:solidFill>
              </a:rPr>
              <a:t>What do you believe are the </a:t>
            </a:r>
            <a:r>
              <a:rPr lang="en-GB" sz="3600" b="1" u="sng" smtClean="0">
                <a:solidFill>
                  <a:schemeClr val="bg1"/>
                </a:solidFill>
              </a:rPr>
              <a:t>four</a:t>
            </a:r>
            <a:r>
              <a:rPr lang="en-GB" sz="3600" b="1" smtClean="0">
                <a:solidFill>
                  <a:schemeClr val="bg1"/>
                </a:solidFill>
              </a:rPr>
              <a:t> things that God most wants our church to do?</a:t>
            </a:r>
          </a:p>
          <a:p>
            <a:pPr lvl="1" eaLnBrk="1" hangingPunct="1"/>
            <a:r>
              <a:rPr lang="en-GB" smtClean="0">
                <a:solidFill>
                  <a:schemeClr val="bg1"/>
                </a:solidFill>
              </a:rPr>
              <a:t>Include things that our church is already doing</a:t>
            </a:r>
          </a:p>
          <a:p>
            <a:pPr lvl="1" eaLnBrk="1" hangingPunct="1"/>
            <a:r>
              <a:rPr lang="en-GB" smtClean="0">
                <a:solidFill>
                  <a:schemeClr val="bg1"/>
                </a:solidFill>
              </a:rPr>
              <a:t>Be specific and avoid “how to” do something.</a:t>
            </a:r>
          </a:p>
          <a:p>
            <a:pPr eaLnBrk="1" hangingPunct="1"/>
            <a:r>
              <a:rPr lang="en-GB" sz="3600" b="1" smtClean="0">
                <a:solidFill>
                  <a:schemeClr val="bg1"/>
                </a:solidFill>
              </a:rPr>
              <a:t>Write these on Post-its </a:t>
            </a:r>
          </a:p>
          <a:p>
            <a:pPr lvl="1" eaLnBrk="1" hangingPunct="1"/>
            <a:r>
              <a:rPr lang="en-GB" smtClean="0">
                <a:solidFill>
                  <a:schemeClr val="bg1"/>
                </a:solidFill>
              </a:rPr>
              <a:t>Just one per Post-it; write clearly; just a word or phrase.</a:t>
            </a:r>
          </a:p>
          <a:p>
            <a:pPr eaLnBrk="1" hangingPunct="1"/>
            <a:r>
              <a:rPr lang="en-GB" sz="3600" b="1" smtClean="0">
                <a:solidFill>
                  <a:schemeClr val="bg1"/>
                </a:solidFill>
              </a:rPr>
              <a:t>On each, write a number showing how important you believe it is:</a:t>
            </a:r>
          </a:p>
          <a:p>
            <a:pPr lvl="2" eaLnBrk="1" hangingPunct="1">
              <a:buFont typeface="Arial" charset="0"/>
              <a:buNone/>
            </a:pPr>
            <a:r>
              <a:rPr lang="en-GB" sz="2800" smtClean="0">
                <a:solidFill>
                  <a:schemeClr val="bg1"/>
                </a:solidFill>
              </a:rPr>
              <a:t>3 = Essential; 2 = Very important; 1 = Quite important</a:t>
            </a:r>
          </a:p>
          <a:p>
            <a:pPr algn="ctr" eaLnBrk="1" hangingPunct="1">
              <a:buFont typeface="Arial" charset="0"/>
              <a:buNone/>
            </a:pPr>
            <a:r>
              <a:rPr lang="en-GB" sz="3600" b="1" smtClean="0">
                <a:solidFill>
                  <a:schemeClr val="bg1"/>
                </a:solidFill>
              </a:rPr>
              <a:t>Then lunch - back together in here at 1:30.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62D7C-93A2-4FA6-8449-DCF08F468F20}" type="slidenum">
              <a:rPr lang="en-GB"/>
              <a:pPr>
                <a:defRPr/>
              </a:pPr>
              <a:t>7</a:t>
            </a:fld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7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txBody>
          <a:bodyPr/>
          <a:lstStyle/>
          <a:p>
            <a:pPr eaLnBrk="1" hangingPunct="1"/>
            <a:r>
              <a:rPr lang="en-GB" sz="4800" b="1" smtClean="0">
                <a:solidFill>
                  <a:schemeClr val="bg1"/>
                </a:solidFill>
              </a:rPr>
              <a:t>What our church should be doing</a:t>
            </a:r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0804F9-6DEA-4450-9972-118E3F6452B6}" type="slidenum">
              <a:rPr lang="en-GB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GB" smtClean="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9388" y="1125538"/>
          <a:ext cx="8785225" cy="535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05727"/>
                <a:gridCol w="1379498"/>
              </a:tblGrid>
              <a:tr h="892704">
                <a:tc>
                  <a:txBody>
                    <a:bodyPr/>
                    <a:lstStyle/>
                    <a:p>
                      <a:pPr algn="ctr"/>
                      <a:r>
                        <a:rPr lang="en-GB" sz="3200" i="1" dirty="0" smtClean="0"/>
                        <a:t>Focus area</a:t>
                      </a:r>
                      <a:endParaRPr lang="en-GB" sz="3200" i="1" dirty="0"/>
                    </a:p>
                  </a:txBody>
                  <a:tcPr marL="91443" marR="91443" marT="45710" marB="45710">
                    <a:solidFill>
                      <a:schemeClr val="accent1">
                        <a:alpha val="3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i="1" dirty="0" smtClean="0"/>
                        <a:t>Score</a:t>
                      </a:r>
                      <a:endParaRPr lang="en-GB" sz="3200" i="1" dirty="0"/>
                    </a:p>
                  </a:txBody>
                  <a:tcPr marL="91443" marR="91443" marT="45710" marB="45710">
                    <a:solidFill>
                      <a:schemeClr val="accent1">
                        <a:alpha val="31000"/>
                      </a:schemeClr>
                    </a:solidFill>
                  </a:tcPr>
                </a:tc>
              </a:tr>
              <a:tr h="892704">
                <a:tc>
                  <a:txBody>
                    <a:bodyPr/>
                    <a:lstStyle/>
                    <a:p>
                      <a:r>
                        <a:rPr lang="en-GB" sz="3200" i="1" dirty="0" smtClean="0">
                          <a:solidFill>
                            <a:schemeClr val="bg1"/>
                          </a:solidFill>
                        </a:rPr>
                        <a:t>Enter the results of the “post-it” session</a:t>
                      </a:r>
                      <a:endParaRPr lang="en-GB" sz="3200" i="1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10" marB="45710">
                    <a:solidFill>
                      <a:schemeClr val="accent1">
                        <a:alpha val="3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91443" marR="91443" marT="45710" marB="45710">
                    <a:solidFill>
                      <a:schemeClr val="accent1">
                        <a:alpha val="31000"/>
                      </a:schemeClr>
                    </a:solidFill>
                  </a:tcPr>
                </a:tc>
              </a:tr>
              <a:tr h="892704"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91443" marR="91443" marT="45710" marB="45710">
                    <a:solidFill>
                      <a:schemeClr val="accent1">
                        <a:alpha val="3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91443" marR="91443" marT="45710" marB="45710">
                    <a:solidFill>
                      <a:schemeClr val="accent1">
                        <a:alpha val="31000"/>
                      </a:schemeClr>
                    </a:solidFill>
                  </a:tcPr>
                </a:tc>
              </a:tr>
              <a:tr h="892704"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91443" marR="91443" marT="45710" marB="45710">
                    <a:solidFill>
                      <a:schemeClr val="accent1">
                        <a:alpha val="3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91443" marR="91443" marT="45710" marB="45710">
                    <a:solidFill>
                      <a:schemeClr val="accent1">
                        <a:alpha val="31000"/>
                      </a:schemeClr>
                    </a:solidFill>
                  </a:tcPr>
                </a:tc>
              </a:tr>
              <a:tr h="892704"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91443" marR="91443" marT="45710" marB="45710">
                    <a:solidFill>
                      <a:schemeClr val="accent1">
                        <a:alpha val="3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91443" marR="91443" marT="45710" marB="45710">
                    <a:solidFill>
                      <a:schemeClr val="accent1">
                        <a:alpha val="31000"/>
                      </a:schemeClr>
                    </a:solidFill>
                  </a:tcPr>
                </a:tc>
              </a:tr>
              <a:tr h="892704"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91443" marR="91443" marT="45710" marB="45710">
                    <a:solidFill>
                      <a:schemeClr val="accent1">
                        <a:alpha val="3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91443" marR="91443" marT="45710" marB="45710">
                    <a:solidFill>
                      <a:schemeClr val="accent1">
                        <a:alpha val="31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pPr eaLnBrk="1" hangingPunct="1"/>
            <a:r>
              <a:rPr lang="en-GB" sz="5400" b="1" smtClean="0">
                <a:solidFill>
                  <a:schemeClr val="bg1"/>
                </a:solidFill>
              </a:rPr>
              <a:t>How do we get there?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8" y="908050"/>
            <a:ext cx="8785225" cy="5949950"/>
          </a:xfrm>
        </p:spPr>
        <p:txBody>
          <a:bodyPr rtlCol="0">
            <a:normAutofit fontScale="625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5800" b="1" dirty="0" smtClean="0">
                <a:solidFill>
                  <a:schemeClr val="bg1"/>
                </a:solidFill>
              </a:rPr>
              <a:t>What are the first practical steps we should take towards achieving God’s purpose for our church 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5800" b="1" dirty="0" smtClean="0">
                <a:solidFill>
                  <a:schemeClr val="bg1"/>
                </a:solidFill>
              </a:rPr>
              <a:t>Go into groups to discuss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4500" b="1" dirty="0" smtClean="0">
                <a:solidFill>
                  <a:schemeClr val="bg1"/>
                </a:solidFill>
              </a:rPr>
              <a:t>Each group looks at a single focus area.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4500" b="1" dirty="0" smtClean="0">
                <a:solidFill>
                  <a:schemeClr val="bg1"/>
                </a:solidFill>
              </a:rPr>
              <a:t>Different groups from this morning - choose a group based on your interest and/or experience.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5800" b="1" dirty="0" smtClean="0">
                <a:solidFill>
                  <a:schemeClr val="bg1"/>
                </a:solidFill>
              </a:rPr>
              <a:t>Capture on sheets of paper.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5800" b="1" dirty="0" smtClean="0">
                <a:solidFill>
                  <a:schemeClr val="bg1"/>
                </a:solidFill>
              </a:rPr>
              <a:t>Break for drinks at 2:40; back here at 3:00.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5800" b="1" dirty="0" smtClean="0">
                <a:solidFill>
                  <a:schemeClr val="bg1"/>
                </a:solidFill>
              </a:rPr>
              <a:t>One person from each group to present his or her </a:t>
            </a:r>
            <a:r>
              <a:rPr lang="en-GB" sz="5800" b="1" smtClean="0">
                <a:solidFill>
                  <a:schemeClr val="bg1"/>
                </a:solidFill>
              </a:rPr>
              <a:t>group’s  proposed “first</a:t>
            </a:r>
            <a:r>
              <a:rPr lang="en-GB" sz="5800" b="1" dirty="0" smtClean="0">
                <a:solidFill>
                  <a:schemeClr val="bg1"/>
                </a:solidFill>
              </a:rPr>
              <a:t> steps”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4500" b="1" dirty="0" smtClean="0">
                <a:solidFill>
                  <a:schemeClr val="bg1"/>
                </a:solidFill>
              </a:rPr>
              <a:t>2 minutes maximum.</a:t>
            </a:r>
            <a:endParaRPr lang="en-US" sz="4500" b="1" dirty="0" smtClean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297C5-D7EE-4AF8-B90D-42D94AD94795}" type="slidenum">
              <a:rPr lang="en-GB"/>
              <a:pPr>
                <a:defRPr/>
              </a:pPr>
              <a:t>9</a:t>
            </a:fld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1196</TotalTime>
  <Words>569</Words>
  <Application>Microsoft Office PowerPoint</Application>
  <PresentationFormat>On-screen Show (4:3)</PresentationFormat>
  <Paragraphs>81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Welcome to the ??? Church Away Day  To discern God’s purpose for our church and plan a way forward</vt:lpstr>
      <vt:lpstr>We’re here to discern God’s purpose for our church.</vt:lpstr>
      <vt:lpstr>PowerPoint Presentation</vt:lpstr>
      <vt:lpstr>Where are we now?</vt:lpstr>
      <vt:lpstr>Where should we be?</vt:lpstr>
      <vt:lpstr>Where should we be?</vt:lpstr>
      <vt:lpstr>Where should we be?</vt:lpstr>
      <vt:lpstr>What our church should be doing</vt:lpstr>
      <vt:lpstr>How do we get there?</vt:lpstr>
      <vt:lpstr>What can I bring to the party?</vt:lpstr>
      <vt:lpstr>What next?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Bolton Road Methodist Church Away Day  To discern God’s purpose for our church</dc:title>
  <dc:creator>Richard Selby</dc:creator>
  <cp:lastModifiedBy>Richard Selby</cp:lastModifiedBy>
  <cp:revision>16</cp:revision>
  <dcterms:created xsi:type="dcterms:W3CDTF">2011-04-26T11:00:27Z</dcterms:created>
  <dcterms:modified xsi:type="dcterms:W3CDTF">2013-02-08T23:24:34Z</dcterms:modified>
</cp:coreProperties>
</file>